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9"/>
  </p:notesMasterIdLst>
  <p:sldIdLst>
    <p:sldId id="257" r:id="rId2"/>
    <p:sldId id="324" r:id="rId3"/>
    <p:sldId id="260" r:id="rId4"/>
    <p:sldId id="263" r:id="rId5"/>
    <p:sldId id="264" r:id="rId6"/>
    <p:sldId id="262" r:id="rId7"/>
    <p:sldId id="265" r:id="rId8"/>
    <p:sldId id="266" r:id="rId9"/>
    <p:sldId id="322" r:id="rId10"/>
    <p:sldId id="268" r:id="rId11"/>
    <p:sldId id="270" r:id="rId12"/>
    <p:sldId id="267" r:id="rId13"/>
    <p:sldId id="269" r:id="rId14"/>
    <p:sldId id="272" r:id="rId15"/>
    <p:sldId id="273" r:id="rId16"/>
    <p:sldId id="323" r:id="rId17"/>
    <p:sldId id="278" r:id="rId18"/>
    <p:sldId id="275" r:id="rId19"/>
    <p:sldId id="310" r:id="rId20"/>
    <p:sldId id="279" r:id="rId21"/>
    <p:sldId id="280" r:id="rId22"/>
    <p:sldId id="287" r:id="rId23"/>
    <p:sldId id="325" r:id="rId24"/>
    <p:sldId id="282" r:id="rId25"/>
    <p:sldId id="283" r:id="rId26"/>
    <p:sldId id="284" r:id="rId27"/>
    <p:sldId id="285" r:id="rId28"/>
    <p:sldId id="292" r:id="rId29"/>
    <p:sldId id="296" r:id="rId30"/>
    <p:sldId id="326" r:id="rId31"/>
    <p:sldId id="293" r:id="rId32"/>
    <p:sldId id="294" r:id="rId33"/>
    <p:sldId id="295" r:id="rId34"/>
    <p:sldId id="297" r:id="rId35"/>
    <p:sldId id="298" r:id="rId36"/>
    <p:sldId id="299" r:id="rId37"/>
    <p:sldId id="300" r:id="rId38"/>
    <p:sldId id="301" r:id="rId39"/>
    <p:sldId id="315" r:id="rId40"/>
    <p:sldId id="316" r:id="rId41"/>
    <p:sldId id="317" r:id="rId42"/>
    <p:sldId id="318" r:id="rId43"/>
    <p:sldId id="319" r:id="rId44"/>
    <p:sldId id="305" r:id="rId45"/>
    <p:sldId id="289" r:id="rId46"/>
    <p:sldId id="290" r:id="rId47"/>
    <p:sldId id="291" r:id="rId48"/>
    <p:sldId id="320" r:id="rId49"/>
    <p:sldId id="311" r:id="rId50"/>
    <p:sldId id="312" r:id="rId51"/>
    <p:sldId id="327" r:id="rId52"/>
    <p:sldId id="306" r:id="rId53"/>
    <p:sldId id="307" r:id="rId54"/>
    <p:sldId id="308" r:id="rId55"/>
    <p:sldId id="309" r:id="rId56"/>
    <p:sldId id="304" r:id="rId57"/>
    <p:sldId id="321" r:id="rId5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9" d="100"/>
          <a:sy n="79" d="100"/>
        </p:scale>
        <p:origin x="91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6CC99-B81D-42A5-A1AF-8E52BF0A6531}" type="datetimeFigureOut">
              <a:rPr lang="pt-BR" smtClean="0"/>
              <a:pPr/>
              <a:t>09/05/2017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F9C9-6F33-40AB-8188-63A62D013B9C}" type="slidenum">
              <a:rPr lang="pt-BR" smtClean="0"/>
              <a:pPr/>
              <a:t>‹nº›</a:t>
            </a:fld>
            <a:endParaRPr lang="pt-BR"/>
          </a:p>
        </p:txBody>
      </p:sp>
    </p:spTree>
    <p:extLst>
      <p:ext uri="{BB962C8B-B14F-4D97-AF65-F5344CB8AC3E}">
        <p14:creationId xmlns:p14="http://schemas.microsoft.com/office/powerpoint/2010/main" val="388596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B9664C8-E5B9-4016-8DDB-40509824113B}" type="slidenum">
              <a:rPr lang="pt-BR" smtClean="0"/>
              <a:pPr/>
              <a:t>6</a:t>
            </a:fld>
            <a:endParaRPr lang="pt-BR"/>
          </a:p>
        </p:txBody>
      </p:sp>
    </p:spTree>
    <p:extLst>
      <p:ext uri="{BB962C8B-B14F-4D97-AF65-F5344CB8AC3E}">
        <p14:creationId xmlns:p14="http://schemas.microsoft.com/office/powerpoint/2010/main" val="291749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604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a:t>Efeito positivo na microbiota infantil:</a:t>
            </a:r>
          </a:p>
          <a:p>
            <a:pPr>
              <a:spcBef>
                <a:spcPct val="0"/>
              </a:spcBef>
            </a:pPr>
            <a:endParaRPr lang="pt-BR"/>
          </a:p>
          <a:p>
            <a:pPr>
              <a:spcBef>
                <a:spcPct val="0"/>
              </a:spcBef>
              <a:buFontTx/>
              <a:buChar char="•"/>
            </a:pPr>
            <a:r>
              <a:rPr lang="pt-BR"/>
              <a:t> regulação imune, </a:t>
            </a:r>
          </a:p>
          <a:p>
            <a:pPr>
              <a:spcBef>
                <a:spcPct val="0"/>
              </a:spcBef>
              <a:buFontTx/>
              <a:buChar char="•"/>
            </a:pPr>
            <a:r>
              <a:rPr lang="pt-BR"/>
              <a:t> respostas metabólicas, </a:t>
            </a:r>
          </a:p>
          <a:p>
            <a:pPr>
              <a:spcBef>
                <a:spcPct val="0"/>
              </a:spcBef>
              <a:buFontTx/>
              <a:buChar char="•"/>
            </a:pPr>
            <a:r>
              <a:rPr lang="pt-BR"/>
              <a:t> adipogênese </a:t>
            </a:r>
          </a:p>
          <a:p>
            <a:pPr>
              <a:spcBef>
                <a:spcPct val="0"/>
              </a:spcBef>
              <a:buFontTx/>
              <a:buChar char="•"/>
            </a:pPr>
            <a:r>
              <a:rPr lang="pt-BR"/>
              <a:t> Possível desenvolvimento do cérebro e das funções cognitivas.</a:t>
            </a:r>
          </a:p>
          <a:p>
            <a:pPr>
              <a:spcBef>
                <a:spcPct val="0"/>
              </a:spcBef>
              <a:buFontTx/>
              <a:buChar char="•"/>
            </a:pPr>
            <a:endParaRPr lang="pt-BR"/>
          </a:p>
          <a:p>
            <a:pPr>
              <a:spcBef>
                <a:spcPct val="0"/>
              </a:spcBef>
              <a:buFontTx/>
              <a:buChar char="•"/>
            </a:pPr>
            <a:r>
              <a:rPr lang="pt-BR"/>
              <a:t>56,57 Padrões anormais de colonização têm um efeito deletério em longo prazo na homeostase imune e metabólica. É notável, portanto, que o leite materno transmita elementos da microbiota e respostas imunes da mãe e ainda forneça prebióticos específicos para auxiliar o crescimento de bactérias benéficas. </a:t>
            </a:r>
          </a:p>
          <a:p>
            <a:pPr>
              <a:spcBef>
                <a:spcPct val="0"/>
              </a:spcBef>
            </a:pPr>
            <a:endParaRPr lang="pt-BR"/>
          </a:p>
        </p:txBody>
      </p:sp>
      <p:sp>
        <p:nvSpPr>
          <p:cNvPr id="6042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2F6562-8D11-4996-8AE9-9FE648AD5D9C}" type="slidenum">
              <a:rPr lang="pt-BR"/>
              <a:pPr fontAlgn="base">
                <a:spcBef>
                  <a:spcPct val="0"/>
                </a:spcBef>
                <a:spcAft>
                  <a:spcPct val="0"/>
                </a:spcAft>
              </a:pPr>
              <a:t>7</a:t>
            </a:fld>
            <a:endParaRPr lang="pt-BR"/>
          </a:p>
        </p:txBody>
      </p:sp>
    </p:spTree>
    <p:extLst>
      <p:ext uri="{BB962C8B-B14F-4D97-AF65-F5344CB8AC3E}">
        <p14:creationId xmlns:p14="http://schemas.microsoft.com/office/powerpoint/2010/main" val="418488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604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dirty="0" smtClean="0"/>
              <a:t>http://amebioquimica.blogspot.com.br/2014/06/epigenetica-materna.html</a:t>
            </a:r>
            <a:endParaRPr lang="pt-BR" dirty="0"/>
          </a:p>
        </p:txBody>
      </p:sp>
      <p:sp>
        <p:nvSpPr>
          <p:cNvPr id="6042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2F6562-8D11-4996-8AE9-9FE648AD5D9C}" type="slidenum">
              <a:rPr lang="pt-BR"/>
              <a:pPr fontAlgn="base">
                <a:spcBef>
                  <a:spcPct val="0"/>
                </a:spcBef>
                <a:spcAft>
                  <a:spcPct val="0"/>
                </a:spcAft>
              </a:pPr>
              <a:t>8</a:t>
            </a:fld>
            <a:endParaRPr lang="pt-BR"/>
          </a:p>
        </p:txBody>
      </p:sp>
    </p:spTree>
    <p:extLst>
      <p:ext uri="{BB962C8B-B14F-4D97-AF65-F5344CB8AC3E}">
        <p14:creationId xmlns:p14="http://schemas.microsoft.com/office/powerpoint/2010/main" val="2622772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5171"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pt-BR">
                <a:latin typeface="Calibri" charset="0"/>
              </a:rPr>
              <a:t>Com o tempo, começam a ser observados os efeitos desastrosos do abandono da amamentação, especialmente nos países em desenvolvimento. Nesses países, a entrada das indústrias de alimentos infantis tem como resultados a </a:t>
            </a:r>
            <a:r>
              <a:rPr lang="ja-JP" altLang="pt-BR">
                <a:latin typeface="Calibri" charset="0"/>
              </a:rPr>
              <a:t>“</a:t>
            </a:r>
            <a:r>
              <a:rPr lang="pt-BR">
                <a:latin typeface="Calibri" charset="0"/>
              </a:rPr>
              <a:t>epidemia</a:t>
            </a:r>
            <a:r>
              <a:rPr lang="ja-JP" altLang="pt-BR">
                <a:latin typeface="Calibri" charset="0"/>
              </a:rPr>
              <a:t>”</a:t>
            </a:r>
            <a:r>
              <a:rPr lang="pt-BR">
                <a:latin typeface="Calibri" charset="0"/>
              </a:rPr>
              <a:t> do desmame, o aumento dos casos de doenças infecciosas, a desnutrição e, consequentemente, o aumento da mortalidade infantil. O livro publicado em meados da década de 70, </a:t>
            </a:r>
            <a:r>
              <a:rPr lang="ja-JP" altLang="pt-BR">
                <a:latin typeface="Calibri" charset="0"/>
              </a:rPr>
              <a:t>“</a:t>
            </a:r>
            <a:r>
              <a:rPr lang="pt-BR">
                <a:latin typeface="Calibri" charset="0"/>
              </a:rPr>
              <a:t>The Baby Killer</a:t>
            </a:r>
            <a:r>
              <a:rPr lang="ja-JP" altLang="pt-BR">
                <a:latin typeface="Calibri" charset="0"/>
              </a:rPr>
              <a:t>”</a:t>
            </a:r>
            <a:r>
              <a:rPr lang="pt-BR">
                <a:latin typeface="Calibri" charset="0"/>
              </a:rPr>
              <a:t> (que foi traduzido pelo IMIP em 1995), é um exemplo das denúncias e manifestações em relação a esse fenômeno.</a:t>
            </a:r>
          </a:p>
        </p:txBody>
      </p:sp>
      <p:sp>
        <p:nvSpPr>
          <p:cNvPr id="135172" name="Espaço Reservado para Número de Slide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C834396-114B-B44A-AC20-E29659364FE4}" type="slidenum">
              <a:rPr lang="pt-BR">
                <a:latin typeface="Calibri" charset="0"/>
              </a:rPr>
              <a:pPr eaLnBrk="1" hangingPunct="1"/>
              <a:t>22</a:t>
            </a:fld>
            <a:endParaRPr lang="pt-BR">
              <a:latin typeface="Calibri" charset="0"/>
            </a:endParaRPr>
          </a:p>
        </p:txBody>
      </p:sp>
    </p:spTree>
    <p:extLst>
      <p:ext uri="{BB962C8B-B14F-4D97-AF65-F5344CB8AC3E}">
        <p14:creationId xmlns:p14="http://schemas.microsoft.com/office/powerpoint/2010/main" val="3616556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ceHolder 1"/>
          <p:cNvSpPr>
            <a:spLocks noGrp="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buFontTx/>
              <a:buChar char="•"/>
            </a:pPr>
            <a:r>
              <a:rPr lang="pt-BR" altLang="pt-BR" sz="1000" smtClean="0">
                <a:solidFill>
                  <a:srgbClr val="000000"/>
                </a:solidFill>
              </a:rPr>
              <a:t>A recessão economica global e a recuperação desigual desde 2008 teve impacto negativo na performance de muitas industrias de FMCG mas </a:t>
            </a:r>
            <a:r>
              <a:rPr lang="pt-BR" altLang="pt-BR" sz="1000" b="1" smtClean="0">
                <a:solidFill>
                  <a:srgbClr val="000000"/>
                </a:solidFill>
              </a:rPr>
              <a:t>as vendas de formulas pelo mundo provaram ser resistentes à recessão, pelas seguintes razões:</a:t>
            </a:r>
          </a:p>
          <a:p>
            <a:pPr lvl="1" eaLnBrk="1" hangingPunct="1">
              <a:spcBef>
                <a:spcPct val="0"/>
              </a:spcBef>
              <a:buFontTx/>
              <a:buChar char="•"/>
            </a:pPr>
            <a:r>
              <a:rPr lang="pt-BR" altLang="pt-BR" sz="1000" smtClean="0">
                <a:solidFill>
                  <a:srgbClr val="000000"/>
                </a:solidFill>
              </a:rPr>
              <a:t>As the price of milk formula increased in line with commodity prices, consumers already using milk formula had to continue doing so, while price sensitive mothers-to-be re-evaluated the need to use formula, in effect contributing to lower volume growth rates.</a:t>
            </a:r>
            <a:endParaRPr lang="pt-BR" altLang="pt-BR" smtClean="0"/>
          </a:p>
          <a:p>
            <a:pPr lvl="1" eaLnBrk="1" hangingPunct="1">
              <a:spcBef>
                <a:spcPct val="0"/>
              </a:spcBef>
              <a:buFontTx/>
              <a:buChar char="•"/>
            </a:pPr>
            <a:r>
              <a:rPr lang="pt-BR" altLang="pt-BR" sz="1000" smtClean="0">
                <a:solidFill>
                  <a:srgbClr val="000000"/>
                </a:solidFill>
              </a:rPr>
              <a:t>Price sensitivity was more evident in developed countries as milk formula growth rates declined, whereas most emerging markets saw income growth despite the global economic recession. Emerging market consumers in effect drove the purchase in milk formula. </a:t>
            </a:r>
            <a:endParaRPr lang="pt-BR" altLang="pt-BR" smtClean="0"/>
          </a:p>
          <a:p>
            <a:pPr lvl="1" eaLnBrk="1" hangingPunct="1">
              <a:spcBef>
                <a:spcPct val="0"/>
              </a:spcBef>
              <a:buFontTx/>
              <a:buChar char="•"/>
            </a:pPr>
            <a:r>
              <a:rPr lang="pt-BR" altLang="pt-BR" sz="1000" smtClean="0">
                <a:solidFill>
                  <a:srgbClr val="000000"/>
                </a:solidFill>
              </a:rPr>
              <a:t>The global economic recession and the uneven recovery since 2008 have impacted the growth performance of many FMCG industries negatively, but </a:t>
            </a:r>
            <a:r>
              <a:rPr lang="pt-BR" altLang="pt-BR" sz="1000" b="1" smtClean="0">
                <a:solidFill>
                  <a:srgbClr val="000000"/>
                </a:solidFill>
              </a:rPr>
              <a:t>milk formula sales across the world have </a:t>
            </a:r>
            <a:r>
              <a:rPr lang="pt-BR" altLang="pt-BR" sz="1000" smtClean="0">
                <a:solidFill>
                  <a:srgbClr val="000000"/>
                </a:solidFill>
              </a:rPr>
              <a:t>proven to be </a:t>
            </a:r>
            <a:r>
              <a:rPr lang="pt-BR" altLang="pt-BR" sz="1000" b="1" smtClean="0">
                <a:solidFill>
                  <a:srgbClr val="000000"/>
                </a:solidFill>
              </a:rPr>
              <a:t>reasonably recession proof</a:t>
            </a:r>
            <a:r>
              <a:rPr lang="pt-BR" altLang="pt-BR" sz="1000" smtClean="0">
                <a:solidFill>
                  <a:srgbClr val="000000"/>
                </a:solidFill>
              </a:rPr>
              <a:t>, for the following reasons:</a:t>
            </a:r>
            <a:endParaRPr lang="pt-BR" altLang="pt-BR" smtClean="0"/>
          </a:p>
          <a:p>
            <a:pPr lvl="1" eaLnBrk="1" hangingPunct="1">
              <a:spcBef>
                <a:spcPct val="0"/>
              </a:spcBef>
              <a:buFontTx/>
              <a:buChar char="•"/>
            </a:pPr>
            <a:r>
              <a:rPr lang="pt-BR" altLang="pt-BR" sz="1000" smtClean="0">
                <a:solidFill>
                  <a:srgbClr val="000000"/>
                </a:solidFill>
              </a:rPr>
              <a:t>As the price of milk formula increased in line with commodity prices, consumers already using milk formula had to continue doing so, while price sensitive mothers-to-be re-evaluated the need to use formula, in effect contributing to lower volume growth rates.</a:t>
            </a:r>
            <a:endParaRPr lang="pt-BR" altLang="pt-BR" smtClean="0"/>
          </a:p>
          <a:p>
            <a:pPr lvl="1" eaLnBrk="1" hangingPunct="1">
              <a:spcBef>
                <a:spcPct val="0"/>
              </a:spcBef>
              <a:buFontTx/>
              <a:buChar char="•"/>
            </a:pPr>
            <a:r>
              <a:rPr lang="pt-BR" altLang="pt-BR" sz="1000" smtClean="0">
                <a:solidFill>
                  <a:srgbClr val="000000"/>
                </a:solidFill>
              </a:rPr>
              <a:t>Price sensitivity was more evident in developed countries as milk formula growth rates declined, whereas most emerging markets saw income growth despite the global economic recession. Emerging market consumers in effect drove the purchase in milk formula. </a:t>
            </a:r>
            <a:endParaRPr lang="pt-BR" altLang="pt-BR" smtClean="0"/>
          </a:p>
          <a:p>
            <a:pPr algn="just" eaLnBrk="1" hangingPunct="1">
              <a:spcBef>
                <a:spcPct val="0"/>
              </a:spcBef>
            </a:pPr>
            <a:endParaRPr lang="pt-BR" altLang="pt-BR" smtClean="0"/>
          </a:p>
          <a:p>
            <a:pPr algn="just" eaLnBrk="1" hangingPunct="1">
              <a:spcBef>
                <a:spcPct val="0"/>
              </a:spcBef>
            </a:pPr>
            <a:endParaRPr lang="pt-BR" altLang="pt-BR" smtClean="0"/>
          </a:p>
          <a:p>
            <a:pPr algn="just" eaLnBrk="1" hangingPunct="1">
              <a:spcBef>
                <a:spcPct val="0"/>
              </a:spcBef>
            </a:pPr>
            <a:endParaRPr lang="pt-BR" altLang="pt-BR" smtClean="0"/>
          </a:p>
        </p:txBody>
      </p:sp>
      <p:sp>
        <p:nvSpPr>
          <p:cNvPr id="57347" name="TextShape 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1A5865E-DF38-45E6-969C-3477C0928454}" type="slidenum">
              <a:rPr lang="pt-BR" altLang="pt-BR" sz="1200">
                <a:solidFill>
                  <a:srgbClr val="000000"/>
                </a:solidFill>
                <a:latin typeface="Calibri" panose="020F0502020204030204" pitchFamily="34" charset="0"/>
              </a:rPr>
              <a:pPr algn="r" eaLnBrk="1" hangingPunct="1"/>
              <a:t>24</a:t>
            </a:fld>
            <a:endParaRPr lang="pt-BR" altLang="pt-BR">
              <a:latin typeface="Calibri" panose="020F0502020204030204" pitchFamily="34" charset="0"/>
            </a:endParaRPr>
          </a:p>
        </p:txBody>
      </p:sp>
    </p:spTree>
    <p:extLst>
      <p:ext uri="{BB962C8B-B14F-4D97-AF65-F5344CB8AC3E}">
        <p14:creationId xmlns:p14="http://schemas.microsoft.com/office/powerpoint/2010/main" val="145040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7091"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Calibri" charset="0"/>
            </a:endParaRPr>
          </a:p>
        </p:txBody>
      </p:sp>
      <p:sp>
        <p:nvSpPr>
          <p:cNvPr id="216068" name="Espaço Reservado para Número de Slide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6248F5-6B63-F74C-A259-D69050D73601}" type="slidenum">
              <a:rPr lang="pt-BR">
                <a:latin typeface="Calibri" charset="0"/>
              </a:rPr>
              <a:pPr eaLnBrk="1" hangingPunct="1"/>
              <a:t>46</a:t>
            </a:fld>
            <a:endParaRPr lang="pt-BR">
              <a:latin typeface="Calibri" charset="0"/>
            </a:endParaRPr>
          </a:p>
        </p:txBody>
      </p:sp>
    </p:spTree>
    <p:extLst>
      <p:ext uri="{BB962C8B-B14F-4D97-AF65-F5344CB8AC3E}">
        <p14:creationId xmlns:p14="http://schemas.microsoft.com/office/powerpoint/2010/main" val="3269573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7091"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Calibri" charset="0"/>
            </a:endParaRPr>
          </a:p>
        </p:txBody>
      </p:sp>
      <p:sp>
        <p:nvSpPr>
          <p:cNvPr id="216068" name="Espaço Reservado para Número de Slide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6248F5-6B63-F74C-A259-D69050D73601}" type="slidenum">
              <a:rPr lang="pt-BR">
                <a:latin typeface="Calibri" charset="0"/>
              </a:rPr>
              <a:pPr eaLnBrk="1" hangingPunct="1"/>
              <a:t>47</a:t>
            </a:fld>
            <a:endParaRPr lang="pt-BR">
              <a:latin typeface="Calibri" charset="0"/>
            </a:endParaRPr>
          </a:p>
        </p:txBody>
      </p:sp>
    </p:spTree>
    <p:extLst>
      <p:ext uri="{BB962C8B-B14F-4D97-AF65-F5344CB8AC3E}">
        <p14:creationId xmlns:p14="http://schemas.microsoft.com/office/powerpoint/2010/main" val="280592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0403" name="Espaço Reservado para Anotaçõ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ndParaRPr>
          </a:p>
        </p:txBody>
      </p:sp>
      <p:sp>
        <p:nvSpPr>
          <p:cNvPr id="229380" name="Espaço Reservado para Número de Slide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E76EF7-DFC2-244B-806D-90C58CF83769}" type="slidenum">
              <a:rPr lang="pt-BR">
                <a:latin typeface="Calibri" charset="0"/>
              </a:rPr>
              <a:pPr eaLnBrk="1" hangingPunct="1"/>
              <a:t>48</a:t>
            </a:fld>
            <a:endParaRPr lang="pt-BR">
              <a:latin typeface="Calibri" charset="0"/>
            </a:endParaRPr>
          </a:p>
        </p:txBody>
      </p:sp>
    </p:spTree>
    <p:extLst>
      <p:ext uri="{BB962C8B-B14F-4D97-AF65-F5344CB8AC3E}">
        <p14:creationId xmlns:p14="http://schemas.microsoft.com/office/powerpoint/2010/main" val="99272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887359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2275694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1651576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4052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427044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182744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366540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0" y="2505075"/>
            <a:ext cx="3887391"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24986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4289082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900187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1684220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662F5130-DFED-4DBE-87D5-75CD58CC9125}" type="datetimeFigureOut">
              <a:rPr lang="pt-BR" smtClean="0"/>
              <a:pPr/>
              <a:t>09/05/2017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BB87509-2D44-443B-B44E-983F721FBA9C}" type="slidenum">
              <a:rPr lang="pt-BR" smtClean="0"/>
              <a:pPr/>
              <a:t>‹nº›</a:t>
            </a:fld>
            <a:endParaRPr lang="pt-BR"/>
          </a:p>
        </p:txBody>
      </p:sp>
    </p:spTree>
    <p:extLst>
      <p:ext uri="{BB962C8B-B14F-4D97-AF65-F5344CB8AC3E}">
        <p14:creationId xmlns:p14="http://schemas.microsoft.com/office/powerpoint/2010/main" val="411888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F5130-DFED-4DBE-87D5-75CD58CC9125}" type="datetimeFigureOut">
              <a:rPr lang="pt-BR" smtClean="0"/>
              <a:pPr/>
              <a:t>09/05/2017</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87509-2D44-443B-B44E-983F721FBA9C}" type="slidenum">
              <a:rPr lang="pt-BR" smtClean="0"/>
              <a:pPr/>
              <a:t>‹nº›</a:t>
            </a:fld>
            <a:endParaRPr lang="pt-BR"/>
          </a:p>
        </p:txBody>
      </p:sp>
    </p:spTree>
    <p:extLst>
      <p:ext uri="{BB962C8B-B14F-4D97-AF65-F5344CB8AC3E}">
        <p14:creationId xmlns:p14="http://schemas.microsoft.com/office/powerpoint/2010/main" val="22860996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0" name="Picture 12" descr="Resultado de imagem para amamentação sem terra"/>
          <p:cNvPicPr>
            <a:picLocks noChangeAspect="1" noChangeArrowheads="1"/>
          </p:cNvPicPr>
          <p:nvPr/>
        </p:nvPicPr>
        <p:blipFill>
          <a:blip r:embed="rId2" cstate="print">
            <a:lum bright="40000" contrast="-40000"/>
          </a:blip>
          <a:srcRect/>
          <a:stretch>
            <a:fillRect/>
          </a:stretch>
        </p:blipFill>
        <p:spPr bwMode="auto">
          <a:xfrm>
            <a:off x="5906666" y="3965398"/>
            <a:ext cx="2887353" cy="2887353"/>
          </a:xfrm>
          <a:prstGeom prst="ellipse">
            <a:avLst/>
          </a:prstGeom>
          <a:ln>
            <a:noFill/>
          </a:ln>
          <a:effectLst>
            <a:softEdge rad="112500"/>
          </a:effectLst>
        </p:spPr>
      </p:pic>
      <p:pic>
        <p:nvPicPr>
          <p:cNvPr id="68618" name="Picture 10" descr="Resultado de imagem para amamentação"/>
          <p:cNvPicPr>
            <a:picLocks noChangeAspect="1" noChangeArrowheads="1"/>
          </p:cNvPicPr>
          <p:nvPr/>
        </p:nvPicPr>
        <p:blipFill>
          <a:blip r:embed="rId3" cstate="print">
            <a:lum bright="40000" contrast="-40000"/>
          </a:blip>
          <a:srcRect/>
          <a:stretch>
            <a:fillRect/>
          </a:stretch>
        </p:blipFill>
        <p:spPr bwMode="auto">
          <a:xfrm>
            <a:off x="0" y="4139290"/>
            <a:ext cx="4023178" cy="2679957"/>
          </a:xfrm>
          <a:prstGeom prst="ellipse">
            <a:avLst/>
          </a:prstGeom>
          <a:ln>
            <a:noFill/>
          </a:ln>
          <a:effectLst>
            <a:softEdge rad="112500"/>
          </a:effectLst>
        </p:spPr>
      </p:pic>
      <p:pic>
        <p:nvPicPr>
          <p:cNvPr id="68612" name="Picture 4" descr="Resultado de imagem para amamentação negros"/>
          <p:cNvPicPr>
            <a:picLocks noChangeAspect="1" noChangeArrowheads="1"/>
          </p:cNvPicPr>
          <p:nvPr/>
        </p:nvPicPr>
        <p:blipFill>
          <a:blip r:embed="rId4" cstate="print">
            <a:lum bright="51000" contrast="-51000"/>
          </a:blip>
          <a:srcRect/>
          <a:stretch>
            <a:fillRect/>
          </a:stretch>
        </p:blipFill>
        <p:spPr bwMode="auto">
          <a:xfrm>
            <a:off x="11786" y="857985"/>
            <a:ext cx="4259888" cy="2832404"/>
          </a:xfrm>
          <a:prstGeom prst="ellipse">
            <a:avLst/>
          </a:prstGeom>
          <a:ln>
            <a:noFill/>
          </a:ln>
          <a:effectLst>
            <a:softEdge rad="112500"/>
          </a:effectLst>
        </p:spPr>
      </p:pic>
      <p:pic>
        <p:nvPicPr>
          <p:cNvPr id="68616" name="Picture 8" descr="Resultado de imagem para amamentação índios"/>
          <p:cNvPicPr>
            <a:picLocks noChangeAspect="1" noChangeArrowheads="1"/>
          </p:cNvPicPr>
          <p:nvPr/>
        </p:nvPicPr>
        <p:blipFill>
          <a:blip r:embed="rId5" cstate="print">
            <a:lum bright="52000" contrast="-52000"/>
          </a:blip>
          <a:srcRect/>
          <a:stretch>
            <a:fillRect/>
          </a:stretch>
        </p:blipFill>
        <p:spPr bwMode="auto">
          <a:xfrm>
            <a:off x="5750835" y="450519"/>
            <a:ext cx="2677395" cy="3411245"/>
          </a:xfrm>
          <a:prstGeom prst="ellipse">
            <a:avLst/>
          </a:prstGeom>
          <a:ln>
            <a:noFill/>
          </a:ln>
          <a:effectLst>
            <a:softEdge rad="112500"/>
          </a:effectLst>
        </p:spPr>
      </p:pic>
      <p:sp>
        <p:nvSpPr>
          <p:cNvPr id="2" name="Título 1"/>
          <p:cNvSpPr>
            <a:spLocks noGrp="1"/>
          </p:cNvSpPr>
          <p:nvPr>
            <p:ph type="ctrTitle"/>
          </p:nvPr>
        </p:nvSpPr>
        <p:spPr>
          <a:xfrm>
            <a:off x="655830" y="836809"/>
            <a:ext cx="7772400" cy="2387600"/>
          </a:xfrm>
        </p:spPr>
        <p:txBody>
          <a:bodyPr>
            <a:normAutofit/>
          </a:bodyPr>
          <a:lstStyle/>
          <a:p>
            <a:pPr>
              <a:lnSpc>
                <a:spcPct val="150000"/>
              </a:lnSpc>
            </a:pPr>
            <a:r>
              <a:rPr lang="pt-BR" sz="2700" b="1" dirty="0">
                <a:latin typeface="Candara" pitchFamily="34" charset="0"/>
              </a:rPr>
              <a:t>ALEITAMENTO </a:t>
            </a:r>
            <a:r>
              <a:rPr lang="pt-BR" sz="2700" b="1" dirty="0" smtClean="0">
                <a:latin typeface="Candara" pitchFamily="34" charset="0"/>
              </a:rPr>
              <a:t>MATERNO NA PERSPECTIVA DA </a:t>
            </a:r>
            <a:r>
              <a:rPr lang="pt-BR" sz="2700" b="1" dirty="0">
                <a:latin typeface="Candara" pitchFamily="34" charset="0"/>
              </a:rPr>
              <a:t>PROMOÇÃO DA </a:t>
            </a:r>
            <a:r>
              <a:rPr lang="pt-BR" sz="2700" b="1" dirty="0" smtClean="0">
                <a:latin typeface="Candara" pitchFamily="34" charset="0"/>
              </a:rPr>
              <a:t>SAÚDE DE COLETIVIDADES</a:t>
            </a:r>
            <a:endParaRPr lang="pt-BR" sz="2700" b="1" dirty="0">
              <a:latin typeface="Candara" pitchFamily="34" charset="0"/>
            </a:endParaRPr>
          </a:p>
        </p:txBody>
      </p:sp>
      <p:sp>
        <p:nvSpPr>
          <p:cNvPr id="3" name="Subtítulo 2"/>
          <p:cNvSpPr>
            <a:spLocks noGrp="1"/>
          </p:cNvSpPr>
          <p:nvPr>
            <p:ph type="subTitle" idx="1"/>
          </p:nvPr>
        </p:nvSpPr>
        <p:spPr>
          <a:xfrm>
            <a:off x="2141730" y="3690389"/>
            <a:ext cx="4800600" cy="1547310"/>
          </a:xfrm>
        </p:spPr>
        <p:txBody>
          <a:bodyPr>
            <a:normAutofit fontScale="92500" lnSpcReduction="10000"/>
          </a:bodyPr>
          <a:lstStyle/>
          <a:p>
            <a:r>
              <a:rPr lang="pt-BR" sz="1950" b="1" dirty="0">
                <a:latin typeface="Candara" pitchFamily="34" charset="0"/>
              </a:rPr>
              <a:t>Viviane Laudelino Vieira</a:t>
            </a:r>
          </a:p>
          <a:p>
            <a:pPr algn="l"/>
            <a:r>
              <a:rPr lang="pt-BR" sz="1500" dirty="0">
                <a:latin typeface="Candara" pitchFamily="34" charset="0"/>
              </a:rPr>
              <a:t>Mãe da Manuela</a:t>
            </a:r>
          </a:p>
          <a:p>
            <a:pPr algn="l"/>
            <a:r>
              <a:rPr lang="pt-BR" sz="1500" dirty="0">
                <a:latin typeface="Candara" pitchFamily="34" charset="0"/>
              </a:rPr>
              <a:t>Doutora em Ciências pela FSP/USP</a:t>
            </a:r>
          </a:p>
          <a:p>
            <a:pPr algn="l"/>
            <a:r>
              <a:rPr lang="pt-BR" sz="1500" dirty="0">
                <a:latin typeface="Candara" pitchFamily="34" charset="0"/>
              </a:rPr>
              <a:t>Nutricionista do </a:t>
            </a:r>
            <a:r>
              <a:rPr lang="pt-BR" sz="1500" dirty="0" err="1">
                <a:latin typeface="Candara" pitchFamily="34" charset="0"/>
              </a:rPr>
              <a:t>CRNutri</a:t>
            </a:r>
            <a:r>
              <a:rPr lang="pt-BR" sz="1500" dirty="0">
                <a:latin typeface="Candara" pitchFamily="34" charset="0"/>
              </a:rPr>
              <a:t>/FSP/USP</a:t>
            </a:r>
          </a:p>
          <a:p>
            <a:pPr algn="l"/>
            <a:r>
              <a:rPr lang="pt-BR" sz="1500" dirty="0">
                <a:latin typeface="Candara" pitchFamily="34" charset="0"/>
              </a:rPr>
              <a:t>Proprietária do “Maternidade Sem Neura”</a:t>
            </a:r>
          </a:p>
          <a:p>
            <a:endParaRPr lang="pt-BR" dirty="0">
              <a:latin typeface="Candara" pitchFamily="34" charset="0"/>
            </a:endParaRPr>
          </a:p>
        </p:txBody>
      </p:sp>
      <p:sp>
        <p:nvSpPr>
          <p:cNvPr id="4" name="Título 1"/>
          <p:cNvSpPr txBox="1">
            <a:spLocks/>
          </p:cNvSpPr>
          <p:nvPr/>
        </p:nvSpPr>
        <p:spPr>
          <a:xfrm>
            <a:off x="1763688" y="95820"/>
            <a:ext cx="5829300" cy="1102519"/>
          </a:xfrm>
          <a:prstGeom prst="rect">
            <a:avLst/>
          </a:prstGeom>
        </p:spPr>
        <p:txBody>
          <a:bodyPr vert="horz" lIns="68580" tIns="34290" rIns="68580" bIns="34290" rtlCol="0" anchor="ctr">
            <a:normAutofit fontScale="97500"/>
          </a:bodyPr>
          <a:lstStyle/>
          <a:p>
            <a:pPr algn="ctr">
              <a:spcBef>
                <a:spcPct val="0"/>
              </a:spcBef>
              <a:defRPr/>
            </a:pPr>
            <a:r>
              <a:rPr lang="pt-BR" sz="1650" b="1" dirty="0">
                <a:latin typeface="Candara" pitchFamily="34" charset="0"/>
                <a:ea typeface="+mj-ea"/>
                <a:cs typeface="+mj-cs"/>
              </a:rPr>
              <a:t>Universidade de São Paulo</a:t>
            </a:r>
          </a:p>
          <a:p>
            <a:pPr algn="ctr">
              <a:spcBef>
                <a:spcPct val="0"/>
              </a:spcBef>
              <a:defRPr/>
            </a:pPr>
            <a:r>
              <a:rPr lang="pt-BR" sz="1650" b="1" dirty="0">
                <a:latin typeface="Candara" pitchFamily="34" charset="0"/>
                <a:ea typeface="+mj-ea"/>
                <a:cs typeface="+mj-cs"/>
              </a:rPr>
              <a:t>Faculdade de Saúde Pública</a:t>
            </a:r>
          </a:p>
        </p:txBody>
      </p:sp>
      <p:sp>
        <p:nvSpPr>
          <p:cNvPr id="6" name="Título 1"/>
          <p:cNvSpPr txBox="1">
            <a:spLocks/>
          </p:cNvSpPr>
          <p:nvPr/>
        </p:nvSpPr>
        <p:spPr>
          <a:xfrm>
            <a:off x="1763688" y="5373216"/>
            <a:ext cx="5829300" cy="627534"/>
          </a:xfrm>
          <a:prstGeom prst="rect">
            <a:avLst/>
          </a:prstGeom>
        </p:spPr>
        <p:txBody>
          <a:bodyPr vert="horz" lIns="68580" tIns="34290" rIns="68580" bIns="34290" rtlCol="0" anchor="ctr">
            <a:normAutofit fontScale="97500"/>
          </a:bodyPr>
          <a:lstStyle/>
          <a:p>
            <a:pPr algn="ctr">
              <a:spcBef>
                <a:spcPct val="0"/>
              </a:spcBef>
              <a:defRPr/>
            </a:pPr>
            <a:r>
              <a:rPr lang="pt-BR" sz="1650" b="1" dirty="0">
                <a:latin typeface="Candara" pitchFamily="34" charset="0"/>
                <a:ea typeface="+mj-ea"/>
                <a:cs typeface="+mj-cs"/>
              </a:rPr>
              <a:t>São Paulo</a:t>
            </a:r>
          </a:p>
          <a:p>
            <a:pPr algn="ctr">
              <a:spcBef>
                <a:spcPct val="0"/>
              </a:spcBef>
              <a:defRPr/>
            </a:pPr>
            <a:r>
              <a:rPr lang="pt-BR" sz="1650" b="1" dirty="0">
                <a:latin typeface="Candara" pitchFamily="34" charset="0"/>
                <a:ea typeface="+mj-ea"/>
                <a:cs typeface="+mj-cs"/>
              </a:rPr>
              <a:t>2017</a:t>
            </a:r>
          </a:p>
        </p:txBody>
      </p:sp>
    </p:spTree>
    <p:extLst>
      <p:ext uri="{BB962C8B-B14F-4D97-AF65-F5344CB8AC3E}">
        <p14:creationId xmlns:p14="http://schemas.microsoft.com/office/powerpoint/2010/main" val="1964492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00454" y="2018714"/>
            <a:ext cx="3366627" cy="369332"/>
          </a:xfrm>
          <a:prstGeom prst="rect">
            <a:avLst/>
          </a:prstGeom>
          <a:noFill/>
          <a:ln w="57150">
            <a:solidFill>
              <a:srgbClr val="0070C0"/>
            </a:solidFill>
          </a:ln>
        </p:spPr>
        <p:txBody>
          <a:bodyPr wrap="none" rtlCol="0">
            <a:spAutoFit/>
          </a:bodyPr>
          <a:lstStyle/>
          <a:p>
            <a:r>
              <a:rPr lang="pt-BR" b="1" dirty="0"/>
              <a:t>Salário Mínimo (2016): R$ 880,00</a:t>
            </a:r>
          </a:p>
        </p:txBody>
      </p:sp>
      <p:grpSp>
        <p:nvGrpSpPr>
          <p:cNvPr id="9" name="Grupo 8"/>
          <p:cNvGrpSpPr/>
          <p:nvPr/>
        </p:nvGrpSpPr>
        <p:grpSpPr>
          <a:xfrm>
            <a:off x="1503532" y="2519163"/>
            <a:ext cx="6312321" cy="2789520"/>
            <a:chOff x="480708" y="2215882"/>
            <a:chExt cx="8416428" cy="3719357"/>
          </a:xfrm>
        </p:grpSpPr>
        <p:sp>
          <p:nvSpPr>
            <p:cNvPr id="5" name="CaixaDeTexto 4"/>
            <p:cNvSpPr txBox="1"/>
            <p:nvPr/>
          </p:nvSpPr>
          <p:spPr>
            <a:xfrm>
              <a:off x="480708" y="2215882"/>
              <a:ext cx="4033476" cy="1231106"/>
            </a:xfrm>
            <a:prstGeom prst="rect">
              <a:avLst/>
            </a:prstGeom>
            <a:solidFill>
              <a:srgbClr val="99CCFF"/>
            </a:solidFill>
            <a:ln w="57150">
              <a:solidFill>
                <a:srgbClr val="0070C0"/>
              </a:solidFill>
            </a:ln>
          </p:spPr>
          <p:txBody>
            <a:bodyPr wrap="square" rtlCol="0">
              <a:spAutoFit/>
            </a:bodyPr>
            <a:lstStyle/>
            <a:p>
              <a:pPr algn="ctr"/>
              <a:r>
                <a:rPr lang="pt-BR" b="1" dirty="0"/>
                <a:t>Em um mês: </a:t>
              </a:r>
            </a:p>
            <a:p>
              <a:pPr algn="ctr"/>
              <a:r>
                <a:rPr lang="pt-BR" b="1" dirty="0"/>
                <a:t>R$96,80 (Leite Fluido) </a:t>
              </a:r>
            </a:p>
            <a:p>
              <a:pPr algn="ctr"/>
              <a:r>
                <a:rPr lang="pt-BR" b="1" dirty="0"/>
                <a:t>R$308,00 (Fórmula)</a:t>
              </a:r>
            </a:p>
          </p:txBody>
        </p:sp>
        <p:sp>
          <p:nvSpPr>
            <p:cNvPr id="6" name="CaixaDeTexto 5"/>
            <p:cNvSpPr txBox="1"/>
            <p:nvPr/>
          </p:nvSpPr>
          <p:spPr>
            <a:xfrm>
              <a:off x="4865136" y="2215883"/>
              <a:ext cx="4032000" cy="1231106"/>
            </a:xfrm>
            <a:prstGeom prst="rect">
              <a:avLst/>
            </a:prstGeom>
            <a:solidFill>
              <a:srgbClr val="99CCFF"/>
            </a:solidFill>
            <a:ln w="57150">
              <a:solidFill>
                <a:srgbClr val="0070C0"/>
              </a:solidFill>
            </a:ln>
          </p:spPr>
          <p:txBody>
            <a:bodyPr wrap="square" rtlCol="0">
              <a:spAutoFit/>
            </a:bodyPr>
            <a:lstStyle/>
            <a:p>
              <a:pPr algn="ctr"/>
              <a:r>
                <a:rPr lang="pt-BR" b="1" dirty="0"/>
                <a:t>Em seis meses: </a:t>
              </a:r>
            </a:p>
            <a:p>
              <a:pPr algn="ctr"/>
              <a:r>
                <a:rPr lang="pt-BR" b="1" dirty="0"/>
                <a:t>R$580,80 (Leite Fluido)</a:t>
              </a:r>
            </a:p>
            <a:p>
              <a:pPr algn="ctr"/>
              <a:r>
                <a:rPr lang="pt-BR" b="1" dirty="0"/>
                <a:t>R$1.848,00 (Fórmula)</a:t>
              </a:r>
            </a:p>
          </p:txBody>
        </p:sp>
        <p:sp>
          <p:nvSpPr>
            <p:cNvPr id="7" name="CaixaDeTexto 6"/>
            <p:cNvSpPr txBox="1"/>
            <p:nvPr/>
          </p:nvSpPr>
          <p:spPr>
            <a:xfrm>
              <a:off x="865673" y="3842361"/>
              <a:ext cx="7520631" cy="2092878"/>
            </a:xfrm>
            <a:prstGeom prst="rect">
              <a:avLst/>
            </a:prstGeom>
            <a:solidFill>
              <a:schemeClr val="bg1"/>
            </a:solidFill>
            <a:ln w="57150">
              <a:solidFill>
                <a:srgbClr val="0070C0"/>
              </a:solidFill>
            </a:ln>
          </p:spPr>
          <p:txBody>
            <a:bodyPr wrap="square" rtlCol="0">
              <a:spAutoFit/>
            </a:bodyPr>
            <a:lstStyle/>
            <a:p>
              <a:pPr algn="ctr"/>
              <a:r>
                <a:rPr lang="pt-BR" b="1" dirty="0"/>
                <a:t>Nascem 77 milhões de bebês ao ano. Se não fossem amamentados, o gasto para alimentar todos os bebês nos primeiros 6 meses seria: </a:t>
              </a:r>
            </a:p>
            <a:p>
              <a:pPr algn="ctr"/>
              <a:r>
                <a:rPr lang="pt-BR" sz="2100" b="1" dirty="0"/>
                <a:t>Leite fluido: R$45 bilhões</a:t>
              </a:r>
            </a:p>
            <a:p>
              <a:pPr algn="ctr"/>
              <a:r>
                <a:rPr lang="pt-BR" sz="2100" b="1" dirty="0"/>
                <a:t>Fórmula infantil: R$142 bilhões</a:t>
              </a:r>
              <a:endParaRPr lang="pt-BR" b="1" dirty="0"/>
            </a:p>
          </p:txBody>
        </p:sp>
      </p:grpSp>
      <p:sp>
        <p:nvSpPr>
          <p:cNvPr id="12" name="CaixaDeTexto 11"/>
          <p:cNvSpPr txBox="1"/>
          <p:nvPr/>
        </p:nvSpPr>
        <p:spPr>
          <a:xfrm>
            <a:off x="2398613" y="3015790"/>
            <a:ext cx="4552863" cy="1200329"/>
          </a:xfrm>
          <a:prstGeom prst="rect">
            <a:avLst/>
          </a:prstGeom>
          <a:solidFill>
            <a:srgbClr val="0070C0"/>
          </a:solidFill>
          <a:ln>
            <a:solidFill>
              <a:srgbClr val="99CCFF"/>
            </a:solidFill>
          </a:ln>
        </p:spPr>
        <p:txBody>
          <a:bodyPr wrap="square" rtlCol="0">
            <a:spAutoFit/>
          </a:bodyPr>
          <a:lstStyle/>
          <a:p>
            <a:pPr algn="ctr"/>
            <a:r>
              <a:rPr lang="pt-BR" sz="2400" b="1" dirty="0">
                <a:solidFill>
                  <a:schemeClr val="bg1"/>
                </a:solidFill>
              </a:rPr>
              <a:t>Esses gastos contribuiriam para acabar com a pobreza no mundo nos próximos 15 anos?</a:t>
            </a:r>
          </a:p>
        </p:txBody>
      </p:sp>
      <p:sp>
        <p:nvSpPr>
          <p:cNvPr id="8" name="Retângulo 7"/>
          <p:cNvSpPr/>
          <p:nvPr/>
        </p:nvSpPr>
        <p:spPr>
          <a:xfrm>
            <a:off x="1769663" y="1140875"/>
            <a:ext cx="5600711" cy="646331"/>
          </a:xfrm>
          <a:prstGeom prst="rect">
            <a:avLst/>
          </a:prstGeom>
          <a:solidFill>
            <a:schemeClr val="bg1"/>
          </a:solidFill>
        </p:spPr>
        <p:txBody>
          <a:bodyPr wrap="square">
            <a:spAutoFit/>
          </a:bodyPr>
          <a:lstStyle/>
          <a:p>
            <a:pPr lvl="0" algn="ctr"/>
            <a:r>
              <a:rPr lang="pt-BR" b="1" dirty="0">
                <a:solidFill>
                  <a:srgbClr val="0070C0"/>
                </a:solidFill>
                <a:latin typeface="Arial"/>
              </a:rPr>
              <a:t>Investimentos para alimentar um bebê nos primeiros 6 meses: </a:t>
            </a:r>
          </a:p>
        </p:txBody>
      </p:sp>
      <p:sp>
        <p:nvSpPr>
          <p:cNvPr id="10" name="CaixaDeTexto 9"/>
          <p:cNvSpPr txBox="1"/>
          <p:nvPr/>
        </p:nvSpPr>
        <p:spPr>
          <a:xfrm rot="16200000">
            <a:off x="-3210168" y="3175083"/>
            <a:ext cx="6858000" cy="50783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defRPr/>
            </a:pPr>
            <a:r>
              <a:rPr lang="pt-BR" b="1" dirty="0" smtClean="0"/>
              <a:t>AMAMENTAÇÃO E A ECONOMIA</a:t>
            </a:r>
            <a:endParaRPr lang="pt-BR" b="1" dirty="0"/>
          </a:p>
        </p:txBody>
      </p:sp>
    </p:spTree>
    <p:extLst>
      <p:ext uri="{BB962C8B-B14F-4D97-AF65-F5344CB8AC3E}">
        <p14:creationId xmlns:p14="http://schemas.microsoft.com/office/powerpoint/2010/main" val="219487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4" presetClass="exit" presetSubtype="16" fill="hold" grpId="0" nodeType="withEffect">
                                  <p:stCondLst>
                                    <p:cond delay="0"/>
                                  </p:stCondLst>
                                  <p:childTnLst>
                                    <p:animEffect transition="out" filter="box(in)">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53"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1935" y="978696"/>
            <a:ext cx="4751784" cy="646331"/>
          </a:xfrm>
          <a:prstGeom prst="rect">
            <a:avLst/>
          </a:prstGeom>
          <a:solidFill>
            <a:srgbClr val="0070C0"/>
          </a:solidFill>
          <a:ln w="19050">
            <a:solidFill>
              <a:srgbClr val="0070C0"/>
            </a:solidFill>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pt-BR" b="1" dirty="0"/>
              <a:t>OS IMPACTOS DA AUSÊNCIA DA AMAMENTAÇÃO OU DO DESMAME PRECOCE</a:t>
            </a:r>
          </a:p>
        </p:txBody>
      </p:sp>
      <p:sp>
        <p:nvSpPr>
          <p:cNvPr id="3" name="CaixaDeTexto 2"/>
          <p:cNvSpPr txBox="1"/>
          <p:nvPr/>
        </p:nvSpPr>
        <p:spPr>
          <a:xfrm>
            <a:off x="1656161" y="2294336"/>
            <a:ext cx="5724525" cy="1027204"/>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a:lnSpc>
                <a:spcPct val="150000"/>
              </a:lnSpc>
              <a:defRPr/>
            </a:pPr>
            <a:r>
              <a:rPr lang="pt-BR" sz="1350" dirty="0"/>
              <a:t>NÃO AMAMENTAR ESTÁ ASSOCIADO COM PERDAS ECONÔMICAS DE APROXIMADAMENTE 302 BILHÕES DE DÓLARES/ANO OU 0,49% DO PRODUTO NACIONAL BRUTO MUNDIAL.</a:t>
            </a:r>
          </a:p>
        </p:txBody>
      </p:sp>
      <p:sp>
        <p:nvSpPr>
          <p:cNvPr id="21508" name="AutoShape 2" descr="http://clinicasantafe.com.br/site/wp-content/uploads/2015/01/como-evitar-o-desmame-precoce-thumb-570-570x250.jpg"/>
          <p:cNvSpPr>
            <a:spLocks noChangeAspect="1" noChangeArrowheads="1"/>
          </p:cNvSpPr>
          <p:nvPr/>
        </p:nvSpPr>
        <p:spPr bwMode="auto">
          <a:xfrm>
            <a:off x="1259681" y="748904"/>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50">
              <a:latin typeface="Calibri" panose="020F0502020204030204" pitchFamily="34" charset="0"/>
            </a:endParaRPr>
          </a:p>
        </p:txBody>
      </p:sp>
      <p:pic>
        <p:nvPicPr>
          <p:cNvPr id="47108" name="Picture 4" descr="http://clinicasantafe.com.br/site/wp-content/uploads/2015/01/como-evitar-o-desmame-precoce-thumb-570-570x250.jpg"/>
          <p:cNvPicPr>
            <a:picLocks noChangeAspect="1" noChangeArrowheads="1"/>
          </p:cNvPicPr>
          <p:nvPr/>
        </p:nvPicPr>
        <p:blipFill>
          <a:blip r:embed="rId2" cstate="print"/>
          <a:srcRect/>
          <a:stretch>
            <a:fillRect/>
          </a:stretch>
        </p:blipFill>
        <p:spPr bwMode="auto">
          <a:xfrm>
            <a:off x="2195736" y="3699031"/>
            <a:ext cx="4594830" cy="2015276"/>
          </a:xfrm>
          <a:prstGeom prst="rect">
            <a:avLst/>
          </a:prstGeom>
          <a:ln>
            <a:noFill/>
          </a:ln>
          <a:effectLst>
            <a:softEdge rad="112500"/>
          </a:effectLst>
        </p:spPr>
      </p:pic>
      <p:sp>
        <p:nvSpPr>
          <p:cNvPr id="8" name="CaixaDeTexto 7"/>
          <p:cNvSpPr txBox="1"/>
          <p:nvPr/>
        </p:nvSpPr>
        <p:spPr>
          <a:xfrm rot="16200000">
            <a:off x="-3210168" y="3175083"/>
            <a:ext cx="6858000" cy="50783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defRPr/>
            </a:pPr>
            <a:r>
              <a:rPr lang="pt-BR" b="1" dirty="0" smtClean="0"/>
              <a:t>AMAMENTAÇÃO E A ECONOMIA</a:t>
            </a:r>
            <a:endParaRPr lang="pt-BR" b="1" dirty="0"/>
          </a:p>
        </p:txBody>
      </p:sp>
    </p:spTree>
    <p:extLst>
      <p:ext uri="{BB962C8B-B14F-4D97-AF65-F5344CB8AC3E}">
        <p14:creationId xmlns:p14="http://schemas.microsoft.com/office/powerpoint/2010/main" val="395029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tângulo 4"/>
          <p:cNvSpPr>
            <a:spLocks noChangeArrowheads="1"/>
          </p:cNvSpPr>
          <p:nvPr/>
        </p:nvSpPr>
        <p:spPr bwMode="auto">
          <a:xfrm>
            <a:off x="1143000" y="634747"/>
            <a:ext cx="5535216" cy="1962076"/>
          </a:xfrm>
          <a:prstGeom prst="rect">
            <a:avLst/>
          </a:prstGeom>
          <a:noFill/>
          <a:ln w="9525">
            <a:noFill/>
            <a:miter lim="800000"/>
            <a:headEnd/>
            <a:tailEnd/>
          </a:ln>
        </p:spPr>
        <p:txBody>
          <a:bodyPr>
            <a:spAutoFit/>
          </a:bodyPr>
          <a:lstStyle/>
          <a:p>
            <a:pPr algn="ctr">
              <a:lnSpc>
                <a:spcPct val="150000"/>
              </a:lnSpc>
            </a:pPr>
            <a:r>
              <a:rPr lang="pt-BR" sz="1350" b="1" dirty="0">
                <a:latin typeface="Calibri" pitchFamily="34" charset="0"/>
              </a:rPr>
              <a:t>OFERTA DE SUBSTITUTOS DO LEITE MATERNO:</a:t>
            </a:r>
          </a:p>
          <a:p>
            <a:pPr algn="ctr">
              <a:lnSpc>
                <a:spcPct val="150000"/>
              </a:lnSpc>
            </a:pPr>
            <a:r>
              <a:rPr lang="pt-BR" sz="1350" dirty="0">
                <a:latin typeface="Calibri" pitchFamily="34" charset="0"/>
              </a:rPr>
              <a:t>ENERGIA PARA FABRICAÇÃO DOS PRODUTOS, </a:t>
            </a:r>
          </a:p>
          <a:p>
            <a:pPr algn="ctr">
              <a:lnSpc>
                <a:spcPct val="150000"/>
              </a:lnSpc>
            </a:pPr>
            <a:r>
              <a:rPr lang="pt-BR" sz="1350" dirty="0">
                <a:latin typeface="Calibri" pitchFamily="34" charset="0"/>
              </a:rPr>
              <a:t>MATERIAIS PARA EMBALAGEM, </a:t>
            </a:r>
          </a:p>
          <a:p>
            <a:pPr algn="ctr">
              <a:lnSpc>
                <a:spcPct val="150000"/>
              </a:lnSpc>
            </a:pPr>
            <a:r>
              <a:rPr lang="pt-BR" sz="1350" dirty="0">
                <a:latin typeface="Calibri" pitchFamily="34" charset="0"/>
              </a:rPr>
              <a:t>COMBUSTÍVEL PARA TRANSPORTE ,</a:t>
            </a:r>
          </a:p>
          <a:p>
            <a:pPr algn="ctr">
              <a:lnSpc>
                <a:spcPct val="150000"/>
              </a:lnSpc>
            </a:pPr>
            <a:r>
              <a:rPr lang="pt-BR" sz="1350" dirty="0">
                <a:latin typeface="Calibri" pitchFamily="34" charset="0"/>
              </a:rPr>
              <a:t>ÁGUA,</a:t>
            </a:r>
          </a:p>
          <a:p>
            <a:pPr algn="ctr">
              <a:lnSpc>
                <a:spcPct val="150000"/>
              </a:lnSpc>
            </a:pPr>
            <a:r>
              <a:rPr lang="pt-BR" sz="1350" dirty="0">
                <a:latin typeface="Calibri" pitchFamily="34" charset="0"/>
              </a:rPr>
              <a:t>COMBUSTÍVEIS E AGENTES DE LIMPEZA  PARA USO DIÁRIO</a:t>
            </a:r>
          </a:p>
        </p:txBody>
      </p:sp>
      <p:pic>
        <p:nvPicPr>
          <p:cNvPr id="20484" name="Picture 4" descr="http://3.bp.blogspot.com/-EY44z3PJUAo/UV3MkqC1hUI/AAAAAAAAA0c/sckr6nLbR5E/s1600/Impacto+Ambiental+_1.jpg"/>
          <p:cNvPicPr>
            <a:picLocks noChangeAspect="1" noChangeArrowheads="1"/>
          </p:cNvPicPr>
          <p:nvPr/>
        </p:nvPicPr>
        <p:blipFill>
          <a:blip r:embed="rId2" cstate="print">
            <a:clrChange>
              <a:clrFrom>
                <a:srgbClr val="F7F7F7"/>
              </a:clrFrom>
              <a:clrTo>
                <a:srgbClr val="F7F7F7">
                  <a:alpha val="0"/>
                </a:srgbClr>
              </a:clrTo>
            </a:clrChange>
          </a:blip>
          <a:srcRect/>
          <a:stretch>
            <a:fillRect/>
          </a:stretch>
        </p:blipFill>
        <p:spPr bwMode="auto">
          <a:xfrm>
            <a:off x="6060283" y="909782"/>
            <a:ext cx="1940719" cy="2032397"/>
          </a:xfrm>
          <a:prstGeom prst="rect">
            <a:avLst/>
          </a:prstGeom>
          <a:noFill/>
          <a:ln w="9525">
            <a:noFill/>
            <a:miter lim="800000"/>
            <a:headEnd/>
            <a:tailEnd/>
          </a:ln>
        </p:spPr>
      </p:pic>
      <p:sp>
        <p:nvSpPr>
          <p:cNvPr id="7" name="CaixaDeTexto 6"/>
          <p:cNvSpPr txBox="1"/>
          <p:nvPr/>
        </p:nvSpPr>
        <p:spPr>
          <a:xfrm>
            <a:off x="1901429" y="3357897"/>
            <a:ext cx="4158854" cy="300082"/>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pt-BR" sz="1350" b="1" dirty="0"/>
              <a:t>NUMEROSOS POLUENTES GERADOS NESSE PROCESSO </a:t>
            </a:r>
          </a:p>
        </p:txBody>
      </p:sp>
      <p:sp>
        <p:nvSpPr>
          <p:cNvPr id="8" name="Seta para baixo 7"/>
          <p:cNvSpPr/>
          <p:nvPr/>
        </p:nvSpPr>
        <p:spPr>
          <a:xfrm>
            <a:off x="3762374" y="2774183"/>
            <a:ext cx="377429" cy="377428"/>
          </a:xfrm>
          <a:prstGeom prst="downArrow">
            <a:avLst/>
          </a:prstGeom>
          <a:solidFill>
            <a:srgbClr val="99CC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350"/>
          </a:p>
        </p:txBody>
      </p:sp>
      <p:sp>
        <p:nvSpPr>
          <p:cNvPr id="9" name="CaixaDeTexto 8"/>
          <p:cNvSpPr txBox="1"/>
          <p:nvPr/>
        </p:nvSpPr>
        <p:spPr>
          <a:xfrm>
            <a:off x="1542957" y="4822367"/>
            <a:ext cx="6265069" cy="1338828"/>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a:lnSpc>
                <a:spcPct val="150000"/>
              </a:lnSpc>
              <a:defRPr/>
            </a:pPr>
            <a:r>
              <a:rPr lang="pt-BR" sz="1350" dirty="0"/>
              <a:t>+ DE 4000 LITROS DE ÁGUA NECESSÁRIOS NO PROCESSO INDUSTRIAL PARA PRODUZIR SOMENTE 1 KG DE PÓ SUBSTITUTO DO LM.</a:t>
            </a:r>
          </a:p>
          <a:p>
            <a:pPr algn="ctr">
              <a:lnSpc>
                <a:spcPct val="150000"/>
              </a:lnSpc>
              <a:defRPr/>
            </a:pPr>
            <a:r>
              <a:rPr lang="pt-BR" sz="1350" dirty="0"/>
              <a:t>EUA: 550 MILHÕES DE LATAS, 86.000 TON. DE METAL E 364.000 TON. DE PAPEL USADOS ANUALMENTE TERMINAM EM ATERROS SANITÁRIOS</a:t>
            </a:r>
          </a:p>
        </p:txBody>
      </p:sp>
      <p:sp>
        <p:nvSpPr>
          <p:cNvPr id="10" name="CaixaDeTexto 9"/>
          <p:cNvSpPr txBox="1"/>
          <p:nvPr/>
        </p:nvSpPr>
        <p:spPr>
          <a:xfrm rot="16200000">
            <a:off x="-3210168" y="3196563"/>
            <a:ext cx="6858000" cy="46487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defRPr/>
            </a:pPr>
            <a:r>
              <a:rPr lang="pt-BR" b="1" dirty="0" smtClean="0"/>
              <a:t>AMAMENTAÇÃO E O AMBIENTE</a:t>
            </a:r>
            <a:endParaRPr lang="pt-BR" b="1" dirty="0"/>
          </a:p>
        </p:txBody>
      </p:sp>
    </p:spTree>
    <p:extLst>
      <p:ext uri="{BB962C8B-B14F-4D97-AF65-F5344CB8AC3E}">
        <p14:creationId xmlns:p14="http://schemas.microsoft.com/office/powerpoint/2010/main" val="994357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s.cloudinary.com/db79cecgq/image/upload/c_crop,h_811,w_1437,x_0,y_44/c_fill/v1433169388/ThinkstockPhotos-180887147.jpg"/>
          <p:cNvPicPr>
            <a:picLocks noChangeAspect="1" noChangeArrowheads="1"/>
          </p:cNvPicPr>
          <p:nvPr/>
        </p:nvPicPr>
        <p:blipFill>
          <a:blip r:embed="rId2" cstate="print">
            <a:lum bright="40000" contrast="-40000"/>
          </a:blip>
          <a:srcRect/>
          <a:stretch>
            <a:fillRect/>
          </a:stretch>
        </p:blipFill>
        <p:spPr bwMode="auto">
          <a:xfrm>
            <a:off x="0" y="24317"/>
            <a:ext cx="9148652" cy="6833683"/>
          </a:xfrm>
          <a:prstGeom prst="rect">
            <a:avLst/>
          </a:prstGeom>
          <a:noFill/>
        </p:spPr>
      </p:pic>
      <p:sp>
        <p:nvSpPr>
          <p:cNvPr id="7" name="Retângulo 6"/>
          <p:cNvSpPr/>
          <p:nvPr/>
        </p:nvSpPr>
        <p:spPr>
          <a:xfrm>
            <a:off x="1773600" y="2149019"/>
            <a:ext cx="5803421" cy="3139321"/>
          </a:xfrm>
          <a:prstGeom prst="rect">
            <a:avLst/>
          </a:prstGeom>
          <a:solidFill>
            <a:schemeClr val="accent5">
              <a:lumMod val="40000"/>
              <a:lumOff val="60000"/>
            </a:schemeClr>
          </a:solidFill>
          <a:ln w="38100">
            <a:solidFill>
              <a:srgbClr val="00B0F0"/>
            </a:solidFill>
          </a:ln>
        </p:spPr>
        <p:txBody>
          <a:bodyPr wrap="square">
            <a:spAutoFit/>
          </a:bodyPr>
          <a:lstStyle/>
          <a:p>
            <a:pPr algn="just"/>
            <a:r>
              <a:rPr lang="pt-BR" dirty="0"/>
              <a:t>Se, para alimentar um bebê durante seis meses são necessários </a:t>
            </a:r>
            <a:r>
              <a:rPr lang="pt-BR" b="1" dirty="0"/>
              <a:t>135 litros de leite fluido </a:t>
            </a:r>
            <a:r>
              <a:rPr lang="pt-BR" dirty="0"/>
              <a:t>ou </a:t>
            </a:r>
            <a:r>
              <a:rPr lang="pt-BR" b="1" dirty="0"/>
              <a:t>44 latas de fórmula infantil</a:t>
            </a:r>
            <a:r>
              <a:rPr lang="pt-BR" dirty="0"/>
              <a:t>...</a:t>
            </a:r>
          </a:p>
          <a:p>
            <a:pPr algn="just"/>
            <a:endParaRPr lang="pt-BR" dirty="0"/>
          </a:p>
          <a:p>
            <a:r>
              <a:rPr lang="pt-BR" dirty="0"/>
              <a:t>Em um ano, teríamos no mundo: </a:t>
            </a:r>
          </a:p>
          <a:p>
            <a:endParaRPr lang="pt-BR" dirty="0"/>
          </a:p>
          <a:p>
            <a:pPr algn="ctr"/>
            <a:r>
              <a:rPr lang="pt-BR" b="1" dirty="0"/>
              <a:t>20,610 bilhões de embalagens de leite fluido </a:t>
            </a:r>
            <a:r>
              <a:rPr lang="pt-BR" dirty="0"/>
              <a:t>ou</a:t>
            </a:r>
            <a:r>
              <a:rPr lang="pt-BR" b="1" dirty="0"/>
              <a:t> </a:t>
            </a:r>
          </a:p>
          <a:p>
            <a:pPr algn="ctr"/>
            <a:r>
              <a:rPr lang="pt-BR" b="1" dirty="0"/>
              <a:t> </a:t>
            </a:r>
          </a:p>
          <a:p>
            <a:pPr algn="ctr"/>
            <a:r>
              <a:rPr lang="pt-BR" b="1" dirty="0"/>
              <a:t>6,776 bilhões de latas de fórmula descartadas no lixo </a:t>
            </a:r>
            <a:r>
              <a:rPr lang="pt-BR" dirty="0"/>
              <a:t>e</a:t>
            </a:r>
          </a:p>
          <a:p>
            <a:pPr algn="ctr"/>
            <a:endParaRPr lang="pt-BR" b="1" dirty="0"/>
          </a:p>
          <a:p>
            <a:pPr algn="ctr"/>
            <a:r>
              <a:rPr lang="pt-BR" b="1" dirty="0"/>
              <a:t>231 milhões de mamadeiras</a:t>
            </a:r>
          </a:p>
        </p:txBody>
      </p:sp>
      <p:sp>
        <p:nvSpPr>
          <p:cNvPr id="5" name="CaixaDeTexto 4"/>
          <p:cNvSpPr txBox="1"/>
          <p:nvPr/>
        </p:nvSpPr>
        <p:spPr>
          <a:xfrm rot="16200000">
            <a:off x="-3196564" y="3196565"/>
            <a:ext cx="6858000" cy="46487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defRPr/>
            </a:pPr>
            <a:r>
              <a:rPr lang="pt-BR" b="1" dirty="0" smtClean="0"/>
              <a:t>AMAMENTAÇÃO E O AMBIENTE</a:t>
            </a:r>
            <a:endParaRPr lang="pt-BR" b="1" dirty="0"/>
          </a:p>
        </p:txBody>
      </p:sp>
    </p:spTree>
    <p:extLst>
      <p:ext uri="{BB962C8B-B14F-4D97-AF65-F5344CB8AC3E}">
        <p14:creationId xmlns:p14="http://schemas.microsoft.com/office/powerpoint/2010/main" val="3952886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400176" y="4381754"/>
            <a:ext cx="6243638" cy="1361911"/>
          </a:xfrm>
          <a:prstGeom prst="rect">
            <a:avLst/>
          </a:prstGeom>
          <a:solidFill>
            <a:srgbClr val="99CCFF"/>
          </a:solidFill>
          <a:ln>
            <a:solidFill>
              <a:srgbClr val="0070C0"/>
            </a:solidFill>
          </a:ln>
        </p:spPr>
        <p:txBody>
          <a:bodyPr wrap="square">
            <a:spAutoFit/>
          </a:bodyPr>
          <a:lstStyle/>
          <a:p>
            <a:pPr lvl="0" algn="ctr"/>
            <a:r>
              <a:rPr lang="pt-BR" sz="1650" b="1" dirty="0">
                <a:latin typeface="Arial"/>
              </a:rPr>
              <a:t>1 vaca: 30 litros/dia ou 11.000 litros/ano de leite</a:t>
            </a:r>
          </a:p>
          <a:p>
            <a:pPr lvl="0" algn="ctr"/>
            <a:endParaRPr lang="pt-BR" sz="1650" b="1" dirty="0">
              <a:latin typeface="Arial"/>
            </a:endParaRPr>
          </a:p>
          <a:p>
            <a:pPr algn="ctr"/>
            <a:r>
              <a:rPr lang="pt-BR" sz="1650" b="1" dirty="0">
                <a:latin typeface="Arial" panose="020B0604020202020204" pitchFamily="34" charset="0"/>
                <a:cs typeface="Arial" panose="020B0604020202020204" pitchFamily="34" charset="0"/>
              </a:rPr>
              <a:t>Para produzir  44 bilhões de litros de leite, são necessárias  4 milhões de vacas leiteiras e milhares de hectares de florestas devastadas </a:t>
            </a:r>
            <a:endParaRPr lang="pt-BR" sz="1650" b="1" dirty="0">
              <a:latin typeface="Arial"/>
            </a:endParaRPr>
          </a:p>
        </p:txBody>
      </p:sp>
      <p:pic>
        <p:nvPicPr>
          <p:cNvPr id="6" name="Picture 2" descr="http://www.nominuto.com/_assets/modules/artigos/artigo_7612.jpeg"/>
          <p:cNvPicPr>
            <a:picLocks noChangeAspect="1" noChangeArrowheads="1"/>
          </p:cNvPicPr>
          <p:nvPr/>
        </p:nvPicPr>
        <p:blipFill>
          <a:blip r:embed="rId2" cstate="print"/>
          <a:srcRect/>
          <a:stretch>
            <a:fillRect/>
          </a:stretch>
        </p:blipFill>
        <p:spPr bwMode="auto">
          <a:xfrm>
            <a:off x="1719072" y="556024"/>
            <a:ext cx="5303520" cy="3409405"/>
          </a:xfrm>
          <a:prstGeom prst="rect">
            <a:avLst/>
          </a:prstGeom>
          <a:ln>
            <a:noFill/>
          </a:ln>
          <a:effectLst>
            <a:softEdge rad="112500"/>
          </a:effectLst>
        </p:spPr>
      </p:pic>
      <p:sp>
        <p:nvSpPr>
          <p:cNvPr id="8" name="CaixaDeTexto 7"/>
          <p:cNvSpPr txBox="1"/>
          <p:nvPr/>
        </p:nvSpPr>
        <p:spPr>
          <a:xfrm rot="16200000">
            <a:off x="-3210168" y="3196563"/>
            <a:ext cx="6858000" cy="46487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defRPr/>
            </a:pPr>
            <a:r>
              <a:rPr lang="pt-BR" b="1" dirty="0" smtClean="0"/>
              <a:t>AMAMENTAÇÃO E O AMBIENTE</a:t>
            </a:r>
            <a:endParaRPr lang="pt-BR" b="1" dirty="0"/>
          </a:p>
        </p:txBody>
      </p:sp>
    </p:spTree>
    <p:extLst>
      <p:ext uri="{BB962C8B-B14F-4D97-AF65-F5344CB8AC3E}">
        <p14:creationId xmlns:p14="http://schemas.microsoft.com/office/powerpoint/2010/main" val="3019254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de cantos arredondados 5"/>
          <p:cNvSpPr/>
          <p:nvPr/>
        </p:nvSpPr>
        <p:spPr>
          <a:xfrm>
            <a:off x="1435177" y="3913633"/>
            <a:ext cx="3685463" cy="1715644"/>
          </a:xfrm>
          <a:prstGeom prst="roundRect">
            <a:avLst/>
          </a:prstGeom>
          <a:solidFill>
            <a:srgbClr val="99CCFF"/>
          </a:solidFill>
          <a:ln w="381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sz="1650" b="1" dirty="0" smtClean="0">
              <a:solidFill>
                <a:schemeClr val="tx1"/>
              </a:solidFill>
              <a:latin typeface="Arial" pitchFamily="34" charset="0"/>
              <a:cs typeface="Arial" pitchFamily="34" charset="0"/>
            </a:endParaRPr>
          </a:p>
          <a:p>
            <a:pPr algn="ctr"/>
            <a:r>
              <a:rPr lang="pt-BR" sz="1650" b="1" dirty="0" smtClean="0">
                <a:solidFill>
                  <a:schemeClr val="tx1"/>
                </a:solidFill>
                <a:latin typeface="Arial" pitchFamily="34" charset="0"/>
                <a:cs typeface="Arial" pitchFamily="34" charset="0"/>
              </a:rPr>
              <a:t>Cada </a:t>
            </a:r>
            <a:r>
              <a:rPr lang="pt-BR" sz="1650" b="1" dirty="0">
                <a:solidFill>
                  <a:schemeClr val="tx1"/>
                </a:solidFill>
                <a:latin typeface="Arial" pitchFamily="34" charset="0"/>
                <a:cs typeface="Arial" pitchFamily="34" charset="0"/>
              </a:rPr>
              <a:t>vaca emite 140g de metano/dia ou seja, 51,1 </a:t>
            </a:r>
            <a:r>
              <a:rPr lang="pt-BR" sz="1650" b="1" dirty="0" smtClean="0">
                <a:solidFill>
                  <a:schemeClr val="tx1"/>
                </a:solidFill>
                <a:latin typeface="Arial" pitchFamily="34" charset="0"/>
                <a:cs typeface="Arial" pitchFamily="34" charset="0"/>
              </a:rPr>
              <a:t>kg/ano</a:t>
            </a:r>
          </a:p>
          <a:p>
            <a:pPr algn="ctr"/>
            <a:endParaRPr lang="pt-BR" sz="1650" b="1" dirty="0">
              <a:solidFill>
                <a:schemeClr val="tx1"/>
              </a:solidFill>
              <a:latin typeface="Arial" pitchFamily="34" charset="0"/>
              <a:cs typeface="Arial" pitchFamily="34" charset="0"/>
            </a:endParaRPr>
          </a:p>
          <a:p>
            <a:pPr lvl="0" algn="ctr">
              <a:defRPr/>
            </a:pPr>
            <a:r>
              <a:rPr lang="pt-BR" sz="1650" b="1" kern="0" dirty="0">
                <a:solidFill>
                  <a:schemeClr val="tx1"/>
                </a:solidFill>
                <a:latin typeface="Arial" pitchFamily="34" charset="0"/>
                <a:cs typeface="Arial" pitchFamily="34" charset="0"/>
              </a:rPr>
              <a:t>4 milhões de vacas emitem 20 mil toneladas de gás metano/ano</a:t>
            </a:r>
            <a:endParaRPr lang="pt-BR" sz="1650" b="1" dirty="0">
              <a:solidFill>
                <a:schemeClr val="tx1"/>
              </a:solidFill>
              <a:latin typeface="Arial" pitchFamily="34" charset="0"/>
              <a:cs typeface="Arial" pitchFamily="34" charset="0"/>
            </a:endParaRPr>
          </a:p>
        </p:txBody>
      </p:sp>
      <p:pic>
        <p:nvPicPr>
          <p:cNvPr id="7" name="Picture 2" descr="http://www.astrocentro.com.br/files_astrocentrobr/field/image/astrologia-astrocentro_1808.jpg"/>
          <p:cNvPicPr>
            <a:picLocks noChangeAspect="1" noChangeArrowheads="1"/>
          </p:cNvPicPr>
          <p:nvPr/>
        </p:nvPicPr>
        <p:blipFill>
          <a:blip r:embed="rId2" cstate="print"/>
          <a:srcRect r="44389"/>
          <a:stretch>
            <a:fillRect/>
          </a:stretch>
        </p:blipFill>
        <p:spPr bwMode="auto">
          <a:xfrm>
            <a:off x="5272090" y="3800476"/>
            <a:ext cx="2383631" cy="2143125"/>
          </a:xfrm>
          <a:prstGeom prst="rect">
            <a:avLst/>
          </a:prstGeom>
          <a:ln>
            <a:noFill/>
          </a:ln>
          <a:effectLst>
            <a:softEdge rad="112500"/>
          </a:effectLst>
        </p:spPr>
      </p:pic>
      <p:grpSp>
        <p:nvGrpSpPr>
          <p:cNvPr id="9" name="Grupo 8"/>
          <p:cNvGrpSpPr/>
          <p:nvPr/>
        </p:nvGrpSpPr>
        <p:grpSpPr>
          <a:xfrm>
            <a:off x="1435176" y="1449675"/>
            <a:ext cx="6229351" cy="1279238"/>
            <a:chOff x="439270" y="4542749"/>
            <a:chExt cx="4551831" cy="1799850"/>
          </a:xfrm>
        </p:grpSpPr>
        <p:sp>
          <p:nvSpPr>
            <p:cNvPr id="12" name="Retângulo de cantos arredondados 11"/>
            <p:cNvSpPr/>
            <p:nvPr/>
          </p:nvSpPr>
          <p:spPr>
            <a:xfrm>
              <a:off x="439270" y="4542749"/>
              <a:ext cx="4513730" cy="17576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1650" b="1" dirty="0">
                  <a:solidFill>
                    <a:prstClr val="black"/>
                  </a:solidFill>
                  <a:latin typeface="Arial"/>
                </a:rPr>
                <a:t>O gás metano é o segundo maior contribuinte para o aquecimento do planeta. Cerca de 70% das emissões deste gás ocorre por conta da criação de gado bovino.</a:t>
              </a:r>
            </a:p>
          </p:txBody>
        </p:sp>
        <p:sp>
          <p:nvSpPr>
            <p:cNvPr id="13" name="Retângulo 12"/>
            <p:cNvSpPr/>
            <p:nvPr/>
          </p:nvSpPr>
          <p:spPr>
            <a:xfrm>
              <a:off x="476251" y="4551899"/>
              <a:ext cx="4514850" cy="17907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50" dirty="0"/>
            </a:p>
          </p:txBody>
        </p:sp>
      </p:grpSp>
      <p:sp>
        <p:nvSpPr>
          <p:cNvPr id="8" name="CaixaDeTexto 7"/>
          <p:cNvSpPr txBox="1"/>
          <p:nvPr/>
        </p:nvSpPr>
        <p:spPr>
          <a:xfrm rot="16200000">
            <a:off x="-3210168" y="3196563"/>
            <a:ext cx="6858000" cy="46487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defRPr/>
            </a:pPr>
            <a:r>
              <a:rPr lang="pt-BR" b="1" dirty="0" smtClean="0"/>
              <a:t>AMAMENTAÇÃO E O AMBIENTE</a:t>
            </a:r>
            <a:endParaRPr lang="pt-BR" b="1" dirty="0"/>
          </a:p>
        </p:txBody>
      </p:sp>
    </p:spTree>
    <p:extLst>
      <p:ext uri="{BB962C8B-B14F-4D97-AF65-F5344CB8AC3E}">
        <p14:creationId xmlns:p14="http://schemas.microsoft.com/office/powerpoint/2010/main" val="2662861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tângulo 2"/>
          <p:cNvSpPr>
            <a:spLocks noChangeArrowheads="1"/>
          </p:cNvSpPr>
          <p:nvPr/>
        </p:nvSpPr>
        <p:spPr bwMode="auto">
          <a:xfrm>
            <a:off x="562078" y="1177571"/>
            <a:ext cx="7192036" cy="254236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pPr>
            <a:r>
              <a:rPr lang="pt-BR" altLang="pt-BR" dirty="0">
                <a:latin typeface="+mn-lt"/>
                <a:cs typeface="DilleniaUPC" pitchFamily="18" charset="-34"/>
              </a:rPr>
              <a:t>Crianças com até seis meses de vida devem ser alimentadas exclusivamente com leite materno, sem outros líquidos ou sólidos, com exceção de gotas ou xaropes contendo vitaminas, sais de reidratação oral, suplementos minerais e medicamentos. Após, o aleitamento é complementado com outros alimentos de forma oportuna e saudável até os dois anos ou mais.</a:t>
            </a:r>
          </a:p>
        </p:txBody>
      </p:sp>
      <p:pic>
        <p:nvPicPr>
          <p:cNvPr id="84994" name="Picture 2" descr="http://welladjusted.co/wp-content/uploads/2015/08/breast-feeding-ft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757" y="4160520"/>
            <a:ext cx="4315968" cy="2697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2447215" y="275321"/>
            <a:ext cx="3611053" cy="461665"/>
          </a:xfrm>
          <a:prstGeom prst="rect">
            <a:avLst/>
          </a:prstGeom>
          <a:noFill/>
        </p:spPr>
        <p:txBody>
          <a:bodyPr wrap="none">
            <a:spAutoFit/>
          </a:bodyPr>
          <a:lstStyle/>
          <a:p>
            <a:pPr>
              <a:defRPr/>
            </a:pPr>
            <a:r>
              <a:rPr lang="pt-BR" sz="2400" b="1" dirty="0" smtClean="0">
                <a:solidFill>
                  <a:srgbClr val="0070C0"/>
                </a:solidFill>
                <a:cs typeface="DilleniaUPC" pitchFamily="18" charset="-34"/>
              </a:rPr>
              <a:t>O QUE É PRECONIZADO???</a:t>
            </a:r>
            <a:endParaRPr lang="pt-BR" sz="2400" b="1" dirty="0">
              <a:solidFill>
                <a:srgbClr val="0070C0"/>
              </a:solidFill>
              <a:cs typeface="DilleniaUPC" pitchFamily="18" charset="-34"/>
            </a:endParaRPr>
          </a:p>
        </p:txBody>
      </p:sp>
      <p:sp>
        <p:nvSpPr>
          <p:cNvPr id="5" name="Retângulo 4"/>
          <p:cNvSpPr/>
          <p:nvPr/>
        </p:nvSpPr>
        <p:spPr>
          <a:xfrm>
            <a:off x="2349243" y="3929686"/>
            <a:ext cx="3176062" cy="461665"/>
          </a:xfrm>
          <a:prstGeom prst="rect">
            <a:avLst/>
          </a:prstGeom>
          <a:noFill/>
        </p:spPr>
        <p:txBody>
          <a:bodyPr wrap="none">
            <a:spAutoFit/>
          </a:bodyPr>
          <a:lstStyle/>
          <a:p>
            <a:pPr>
              <a:defRPr/>
            </a:pPr>
            <a:r>
              <a:rPr lang="pt-BR" sz="2400" b="1" dirty="0" smtClean="0">
                <a:solidFill>
                  <a:srgbClr val="0070C0"/>
                </a:solidFill>
                <a:cs typeface="DilleniaUPC" pitchFamily="18" charset="-34"/>
              </a:rPr>
              <a:t>O QUE É REALIDADE???</a:t>
            </a:r>
            <a:endParaRPr lang="pt-BR" sz="2400" b="1" dirty="0">
              <a:solidFill>
                <a:srgbClr val="0070C0"/>
              </a:solidFill>
              <a:cs typeface="DilleniaUPC" pitchFamily="18" charset="-34"/>
            </a:endParaRPr>
          </a:p>
        </p:txBody>
      </p:sp>
      <p:sp>
        <p:nvSpPr>
          <p:cNvPr id="6" name="Retângulo 5"/>
          <p:cNvSpPr>
            <a:spLocks noChangeArrowheads="1"/>
          </p:cNvSpPr>
          <p:nvPr/>
        </p:nvSpPr>
        <p:spPr bwMode="auto">
          <a:xfrm>
            <a:off x="689536" y="4576506"/>
            <a:ext cx="7126410" cy="1754326"/>
          </a:xfrm>
          <a:prstGeom prst="rect">
            <a:avLst/>
          </a:prstGeom>
          <a:solidFill>
            <a:schemeClr val="bg1"/>
          </a:solidFill>
          <a:ln w="38100">
            <a:solidFill>
              <a:srgbClr val="0070C0"/>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pt-BR" altLang="pt-BR" dirty="0">
                <a:latin typeface="+mn-lt"/>
                <a:cs typeface="DilleniaUPC" pitchFamily="18" charset="-34"/>
              </a:rPr>
              <a:t>41% dos menores de  6 meses estavam em AME </a:t>
            </a:r>
          </a:p>
          <a:p>
            <a:pPr eaLnBrk="1" hangingPunct="1">
              <a:lnSpc>
                <a:spcPct val="150000"/>
              </a:lnSpc>
            </a:pPr>
            <a:r>
              <a:rPr lang="pt-BR" altLang="pt-BR" dirty="0">
                <a:latin typeface="+mn-lt"/>
                <a:cs typeface="DilleniaUPC" pitchFamily="18" charset="-34"/>
              </a:rPr>
              <a:t>Duração mediana do AME: 54 dias </a:t>
            </a:r>
          </a:p>
          <a:p>
            <a:pPr eaLnBrk="1" hangingPunct="1">
              <a:lnSpc>
                <a:spcPct val="150000"/>
              </a:lnSpc>
            </a:pPr>
            <a:r>
              <a:rPr lang="pt-BR" altLang="pt-BR" dirty="0">
                <a:latin typeface="+mn-lt"/>
                <a:cs typeface="DilleniaUPC" pitchFamily="18" charset="-34"/>
              </a:rPr>
              <a:t>Duração mediana do AM de 342 dias                              								(PNDS, 2009)</a:t>
            </a:r>
          </a:p>
        </p:txBody>
      </p:sp>
    </p:spTree>
    <p:extLst>
      <p:ext uri="{BB962C8B-B14F-4D97-AF65-F5344CB8AC3E}">
        <p14:creationId xmlns:p14="http://schemas.microsoft.com/office/powerpoint/2010/main" val="395568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l="15057" t="21651" r="24110" b="11151"/>
          <a:stretch>
            <a:fillRect/>
          </a:stretch>
        </p:blipFill>
        <p:spPr bwMode="auto">
          <a:xfrm>
            <a:off x="1869283" y="1754981"/>
            <a:ext cx="5780485" cy="359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22144" t="21651" r="19975" b="13251"/>
          <a:stretch>
            <a:fillRect/>
          </a:stretch>
        </p:blipFill>
        <p:spPr bwMode="auto">
          <a:xfrm>
            <a:off x="623153" y="1176578"/>
            <a:ext cx="7897694" cy="49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l="18010" t="17450" r="28244" b="9052"/>
          <a:stretch>
            <a:fillRect/>
          </a:stretch>
        </p:blipFill>
        <p:spPr bwMode="auto">
          <a:xfrm>
            <a:off x="527393" y="439934"/>
            <a:ext cx="8089213" cy="622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p:cNvSpPr txBox="1"/>
          <p:nvPr/>
        </p:nvSpPr>
        <p:spPr>
          <a:xfrm>
            <a:off x="1143000" y="5307809"/>
            <a:ext cx="6858000" cy="715581"/>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pt-BR" sz="1350" b="1" dirty="0"/>
              <a:t>Países de alta renda têm menor duração da amamentação do que países de baixa e média renda. Entretanto, mesmo nos países de baixa e média renda, apenas 37% das crianças menores de 6 meses são exclusivamente amamentadas.</a:t>
            </a:r>
          </a:p>
        </p:txBody>
      </p:sp>
      <p:sp>
        <p:nvSpPr>
          <p:cNvPr id="8" name="CaixaDeTexto 7"/>
          <p:cNvSpPr txBox="1"/>
          <p:nvPr/>
        </p:nvSpPr>
        <p:spPr>
          <a:xfrm rot="16200000">
            <a:off x="-3210168" y="3196563"/>
            <a:ext cx="6858000" cy="46487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defRPr/>
            </a:pPr>
            <a:r>
              <a:rPr lang="pt-BR" b="1" dirty="0" smtClean="0"/>
              <a:t>CENÁRIO ATUAL DA AMAMENTAÇÃO</a:t>
            </a:r>
            <a:endParaRPr lang="pt-BR" b="1" dirty="0"/>
          </a:p>
        </p:txBody>
      </p:sp>
    </p:spTree>
    <p:extLst>
      <p:ext uri="{BB962C8B-B14F-4D97-AF65-F5344CB8AC3E}">
        <p14:creationId xmlns:p14="http://schemas.microsoft.com/office/powerpoint/2010/main" val="188295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ox(in)">
                                      <p:cBhvr>
                                        <p:cTn id="7" dur="500"/>
                                        <p:tgtEl>
                                          <p:spTgt spid="16386"/>
                                        </p:tgtEl>
                                      </p:cBhvr>
                                    </p:animEffect>
                                  </p:childTnLst>
                                  <p:subTnLst>
                                    <p:set>
                                      <p:cBhvr override="childStyle">
                                        <p:cTn dur="1" fill="hold" display="0" masterRel="nextClick" afterEffect="1"/>
                                        <p:tgtEl>
                                          <p:spTgt spid="16386"/>
                                        </p:tgtEl>
                                        <p:attrNameLst>
                                          <p:attrName>style.visibility</p:attrName>
                                        </p:attrNameLst>
                                      </p:cBhvr>
                                      <p:to>
                                        <p:strVal val="hidden"/>
                                      </p:to>
                                    </p:set>
                                  </p:sub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83828" y="591335"/>
            <a:ext cx="4401312" cy="5205271"/>
          </a:xfrm>
          <a:prstGeom prst="rect">
            <a:avLst/>
          </a:prstGeom>
          <a:noFill/>
        </p:spPr>
        <p:txBody>
          <a:bodyPr wrap="square">
            <a:spAutoFit/>
          </a:bodyPr>
          <a:lstStyle/>
          <a:p>
            <a:pPr>
              <a:lnSpc>
                <a:spcPct val="150000"/>
              </a:lnSpc>
              <a:buFont typeface="Wingdings" pitchFamily="2" charset="2"/>
              <a:buChar char="ü"/>
              <a:defRPr/>
            </a:pPr>
            <a:r>
              <a:rPr lang="pt-BR" sz="1600" dirty="0">
                <a:cs typeface="DilleniaUPC" pitchFamily="18" charset="-34"/>
              </a:rPr>
              <a:t> Dificuldades com a amamentação / recusa do bebê</a:t>
            </a:r>
          </a:p>
          <a:p>
            <a:pPr>
              <a:lnSpc>
                <a:spcPct val="150000"/>
              </a:lnSpc>
              <a:buFont typeface="Wingdings" pitchFamily="2" charset="2"/>
              <a:buChar char="ü"/>
              <a:defRPr/>
            </a:pPr>
            <a:r>
              <a:rPr lang="pt-BR" sz="1600" dirty="0">
                <a:cs typeface="DilleniaUPC" pitchFamily="18" charset="-34"/>
              </a:rPr>
              <a:t>Oferta de outro alimento, principalmente fórmula: percepção de produção insuficiente de leite e/ou leite fraco, outro </a:t>
            </a:r>
            <a:r>
              <a:rPr lang="pt-BR" sz="1600" dirty="0" err="1">
                <a:cs typeface="DilleniaUPC" pitchFamily="18" charset="-34"/>
              </a:rPr>
              <a:t>cuidador</a:t>
            </a:r>
            <a:r>
              <a:rPr lang="pt-BR" sz="1600" dirty="0">
                <a:cs typeface="DilleniaUPC" pitchFamily="18" charset="-34"/>
              </a:rPr>
              <a:t> oferecer alimentos</a:t>
            </a:r>
          </a:p>
          <a:p>
            <a:pPr>
              <a:lnSpc>
                <a:spcPct val="150000"/>
              </a:lnSpc>
              <a:buFont typeface="Wingdings" pitchFamily="2" charset="2"/>
              <a:buChar char="ü"/>
              <a:defRPr/>
            </a:pPr>
            <a:r>
              <a:rPr lang="pt-BR" sz="1600" dirty="0" smtClean="0">
                <a:cs typeface="DilleniaUPC" pitchFamily="18" charset="-34"/>
              </a:rPr>
              <a:t> Estado </a:t>
            </a:r>
            <a:r>
              <a:rPr lang="pt-BR" sz="1600" dirty="0">
                <a:cs typeface="DilleniaUPC" pitchFamily="18" charset="-34"/>
              </a:rPr>
              <a:t>de saúde do bebê</a:t>
            </a:r>
          </a:p>
          <a:p>
            <a:pPr>
              <a:lnSpc>
                <a:spcPct val="150000"/>
              </a:lnSpc>
              <a:buFont typeface="Wingdings" pitchFamily="2" charset="2"/>
              <a:buChar char="ü"/>
              <a:defRPr/>
            </a:pPr>
            <a:r>
              <a:rPr lang="pt-BR" sz="1600" dirty="0" smtClean="0">
                <a:cs typeface="DilleniaUPC" pitchFamily="18" charset="-34"/>
              </a:rPr>
              <a:t> Uso </a:t>
            </a:r>
            <a:r>
              <a:rPr lang="pt-BR" sz="1600" dirty="0">
                <a:cs typeface="DilleniaUPC" pitchFamily="18" charset="-34"/>
              </a:rPr>
              <a:t>de bicos artificiais (mamadeira e chupeta) </a:t>
            </a:r>
          </a:p>
          <a:p>
            <a:pPr>
              <a:lnSpc>
                <a:spcPct val="150000"/>
              </a:lnSpc>
              <a:buFont typeface="Wingdings" pitchFamily="2" charset="2"/>
              <a:buChar char="ü"/>
              <a:defRPr/>
            </a:pPr>
            <a:r>
              <a:rPr lang="pt-BR" sz="1600" dirty="0" smtClean="0">
                <a:cs typeface="DilleniaUPC" pitchFamily="18" charset="-34"/>
              </a:rPr>
              <a:t> Trabalho </a:t>
            </a:r>
            <a:r>
              <a:rPr lang="pt-BR" sz="1600" dirty="0">
                <a:cs typeface="DilleniaUPC" pitchFamily="18" charset="-34"/>
              </a:rPr>
              <a:t>fora de casa</a:t>
            </a:r>
          </a:p>
          <a:p>
            <a:pPr>
              <a:lnSpc>
                <a:spcPct val="150000"/>
              </a:lnSpc>
              <a:buFont typeface="Wingdings" pitchFamily="2" charset="2"/>
              <a:buChar char="ü"/>
              <a:defRPr/>
            </a:pPr>
            <a:r>
              <a:rPr lang="pt-BR" sz="1600" dirty="0" smtClean="0">
                <a:cs typeface="DilleniaUPC" pitchFamily="18" charset="-34"/>
              </a:rPr>
              <a:t> Medicações </a:t>
            </a:r>
            <a:r>
              <a:rPr lang="pt-BR" sz="1600" dirty="0">
                <a:cs typeface="DilleniaUPC" pitchFamily="18" charset="-34"/>
              </a:rPr>
              <a:t>usadas pela mãe incompatíveis com a amamentação</a:t>
            </a:r>
          </a:p>
          <a:p>
            <a:pPr>
              <a:lnSpc>
                <a:spcPct val="150000"/>
              </a:lnSpc>
              <a:buFont typeface="Wingdings" pitchFamily="2" charset="2"/>
              <a:buChar char="ü"/>
              <a:defRPr/>
            </a:pPr>
            <a:r>
              <a:rPr lang="pt-BR" sz="1600" b="1" dirty="0">
                <a:cs typeface="DilleniaUPC" pitchFamily="18" charset="-34"/>
              </a:rPr>
              <a:t> </a:t>
            </a:r>
            <a:r>
              <a:rPr lang="pt-BR" sz="1600" dirty="0">
                <a:cs typeface="DilleniaUPC" pitchFamily="18" charset="-34"/>
              </a:rPr>
              <a:t>Saúde materna</a:t>
            </a:r>
          </a:p>
          <a:p>
            <a:pPr>
              <a:lnSpc>
                <a:spcPct val="150000"/>
              </a:lnSpc>
              <a:buFont typeface="Wingdings" pitchFamily="2" charset="2"/>
              <a:buChar char="ü"/>
              <a:defRPr/>
            </a:pPr>
            <a:r>
              <a:rPr lang="pt-BR" sz="1600" dirty="0">
                <a:cs typeface="DilleniaUPC" pitchFamily="18" charset="-34"/>
              </a:rPr>
              <a:t> Desejo materno</a:t>
            </a:r>
          </a:p>
          <a:p>
            <a:pPr>
              <a:lnSpc>
                <a:spcPct val="150000"/>
              </a:lnSpc>
              <a:buFont typeface="Wingdings" pitchFamily="2" charset="2"/>
              <a:buChar char="ü"/>
              <a:defRPr/>
            </a:pPr>
            <a:endParaRPr lang="pt-BR" sz="1350" dirty="0">
              <a:latin typeface="+mj-lt"/>
              <a:cs typeface="DilleniaUPC" pitchFamily="18" charset="-34"/>
            </a:endParaRPr>
          </a:p>
        </p:txBody>
      </p:sp>
      <p:sp>
        <p:nvSpPr>
          <p:cNvPr id="22531" name="CaixaDeTexto 2"/>
          <p:cNvSpPr txBox="1">
            <a:spLocks noChangeArrowheads="1"/>
          </p:cNvSpPr>
          <p:nvPr/>
        </p:nvSpPr>
        <p:spPr bwMode="auto">
          <a:xfrm>
            <a:off x="3486912" y="6557917"/>
            <a:ext cx="5562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pt-BR" altLang="pt-BR" sz="1350" dirty="0" err="1">
                <a:latin typeface="DilleniaUPC" pitchFamily="18" charset="-34"/>
                <a:cs typeface="DilleniaUPC" pitchFamily="18" charset="-34"/>
              </a:rPr>
              <a:t>Volpini</a:t>
            </a:r>
            <a:r>
              <a:rPr lang="pt-BR" altLang="pt-BR" sz="1350" dirty="0">
                <a:latin typeface="DilleniaUPC" pitchFamily="18" charset="-34"/>
                <a:cs typeface="DilleniaUPC" pitchFamily="18" charset="-34"/>
              </a:rPr>
              <a:t> e Moura (2005), Araújo et al. (2008)</a:t>
            </a: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l="48421" t="22266" r="22800" b="9813"/>
          <a:stretch>
            <a:fillRect/>
          </a:stretch>
        </p:blipFill>
        <p:spPr bwMode="auto">
          <a:xfrm>
            <a:off x="5317700" y="649988"/>
            <a:ext cx="3305092" cy="438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rot="16200000">
            <a:off x="-3210168" y="3196563"/>
            <a:ext cx="6858000" cy="46487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defRPr/>
            </a:pPr>
            <a:r>
              <a:rPr lang="pt-BR" b="1" dirty="0" smtClean="0"/>
              <a:t>FATORES ASSOCIADOS AO DESMAME PRECOCE</a:t>
            </a:r>
            <a:endParaRPr lang="pt-BR" b="1" dirty="0"/>
          </a:p>
        </p:txBody>
      </p:sp>
    </p:spTree>
    <p:extLst>
      <p:ext uri="{BB962C8B-B14F-4D97-AF65-F5344CB8AC3E}">
        <p14:creationId xmlns:p14="http://schemas.microsoft.com/office/powerpoint/2010/main" val="2823152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3779"/>
          <a:stretch>
            <a:fillRect/>
          </a:stretch>
        </p:blipFill>
        <p:spPr bwMode="auto">
          <a:xfrm>
            <a:off x="-1547813" y="333375"/>
            <a:ext cx="11922126"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1331913" y="161925"/>
            <a:ext cx="6335712" cy="460375"/>
          </a:xfrm>
          <a:prstGeom prst="rect">
            <a:avLst/>
          </a:prstGeom>
          <a:solidFill>
            <a:srgbClr val="99CCFF"/>
          </a:solidFill>
          <a:ln w="19050">
            <a:solidFill>
              <a:srgbClr val="0070C0"/>
            </a:solidFill>
          </a:ln>
        </p:spPr>
        <p:style>
          <a:lnRef idx="1">
            <a:schemeClr val="accent3"/>
          </a:lnRef>
          <a:fillRef idx="3">
            <a:schemeClr val="accent3"/>
          </a:fillRef>
          <a:effectRef idx="2">
            <a:schemeClr val="accent3"/>
          </a:effectRef>
          <a:fontRef idx="minor">
            <a:schemeClr val="lt1"/>
          </a:fontRef>
        </p:style>
        <p:txBody>
          <a:bodyPr>
            <a:spAutoFit/>
          </a:bodyPr>
          <a:lstStyle/>
          <a:p>
            <a:pPr algn="ctr" fontAlgn="auto">
              <a:spcBef>
                <a:spcPts val="0"/>
              </a:spcBef>
              <a:spcAft>
                <a:spcPts val="0"/>
              </a:spcAft>
              <a:defRPr/>
            </a:pPr>
            <a:r>
              <a:rPr lang="pt-BR" sz="2400" b="1" dirty="0"/>
              <a:t>DETERMINANTES DA AMAMENTAÇÃO</a:t>
            </a:r>
          </a:p>
        </p:txBody>
      </p:sp>
    </p:spTree>
    <p:extLst>
      <p:ext uri="{BB962C8B-B14F-4D97-AF65-F5344CB8AC3E}">
        <p14:creationId xmlns:p14="http://schemas.microsoft.com/office/powerpoint/2010/main" val="1978427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rot="16200000">
            <a:off x="-3210168" y="3213555"/>
            <a:ext cx="6858000" cy="430887"/>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defRPr/>
            </a:pPr>
            <a:r>
              <a:rPr lang="pt-BR" sz="2200" b="1" dirty="0" smtClean="0"/>
              <a:t>POLÍTICA NACIONAL DE PROMOÇÃO DA SAÚDE</a:t>
            </a:r>
            <a:endParaRPr lang="pt-BR" sz="2200" b="1" dirty="0"/>
          </a:p>
        </p:txBody>
      </p:sp>
      <p:sp>
        <p:nvSpPr>
          <p:cNvPr id="3" name="CaixaDeTexto 2"/>
          <p:cNvSpPr txBox="1"/>
          <p:nvPr/>
        </p:nvSpPr>
        <p:spPr>
          <a:xfrm>
            <a:off x="1036320" y="1450848"/>
            <a:ext cx="7242048" cy="3416320"/>
          </a:xfrm>
          <a:prstGeom prst="rect">
            <a:avLst/>
          </a:prstGeom>
          <a:solidFill>
            <a:srgbClr val="99CCFF"/>
          </a:solidFill>
          <a:ln w="19050">
            <a:solidFill>
              <a:srgbClr val="0070C0"/>
            </a:solidFill>
          </a:ln>
        </p:spPr>
        <p:txBody>
          <a:bodyPr wrap="square" rtlCol="0">
            <a:spAutoFit/>
          </a:bodyPr>
          <a:lstStyle/>
          <a:p>
            <a:pPr algn="just">
              <a:lnSpc>
                <a:spcPct val="150000"/>
              </a:lnSpc>
            </a:pPr>
            <a:r>
              <a:rPr lang="pt-BR" sz="2400" b="1" dirty="0" smtClean="0"/>
              <a:t>OBJETIVO GERAL:</a:t>
            </a:r>
          </a:p>
          <a:p>
            <a:pPr algn="just">
              <a:lnSpc>
                <a:spcPct val="150000"/>
              </a:lnSpc>
            </a:pPr>
            <a:r>
              <a:rPr lang="pt-BR" sz="2400" dirty="0" smtClean="0"/>
              <a:t>Promover </a:t>
            </a:r>
            <a:r>
              <a:rPr lang="pt-BR" sz="2400" dirty="0"/>
              <a:t>a qualidade de vida e reduzir vulnerabilidade e riscos à saúde relacionados aos seus determinantes e condicionantes – modos de viver, condições de trabalho, habitação, ambiente, educação, lazer, cultura, acesso a bens e serviços essenciais. </a:t>
            </a:r>
          </a:p>
        </p:txBody>
      </p:sp>
    </p:spTree>
    <p:extLst>
      <p:ext uri="{BB962C8B-B14F-4D97-AF65-F5344CB8AC3E}">
        <p14:creationId xmlns:p14="http://schemas.microsoft.com/office/powerpoint/2010/main" val="4208701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esultado de imagem para SOCIEDADE DESMAME"/>
          <p:cNvPicPr>
            <a:picLocks noChangeAspect="1" noChangeArrowheads="1"/>
          </p:cNvPicPr>
          <p:nvPr/>
        </p:nvPicPr>
        <p:blipFill>
          <a:blip r:embed="rId2" cstate="print"/>
          <a:srcRect/>
          <a:stretch>
            <a:fillRect/>
          </a:stretch>
        </p:blipFill>
        <p:spPr bwMode="auto">
          <a:xfrm>
            <a:off x="866677" y="745440"/>
            <a:ext cx="8069712" cy="5367120"/>
          </a:xfrm>
          <a:prstGeom prst="rect">
            <a:avLst/>
          </a:prstGeom>
          <a:ln>
            <a:noFill/>
          </a:ln>
          <a:effectLst>
            <a:softEdge rad="112500"/>
          </a:effectLst>
        </p:spPr>
      </p:pic>
      <p:sp>
        <p:nvSpPr>
          <p:cNvPr id="4" name="CaixaDeTexto 3"/>
          <p:cNvSpPr txBox="1"/>
          <p:nvPr/>
        </p:nvSpPr>
        <p:spPr>
          <a:xfrm rot="16200000">
            <a:off x="-3105834" y="3105835"/>
            <a:ext cx="6858000" cy="64633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a:t>COMO O NOSSO MEIO NÃO É PROMOTOR DO ALEITAMENTO MATERNO</a:t>
            </a:r>
          </a:p>
        </p:txBody>
      </p:sp>
    </p:spTree>
    <p:extLst>
      <p:ext uri="{BB962C8B-B14F-4D97-AF65-F5344CB8AC3E}">
        <p14:creationId xmlns:p14="http://schemas.microsoft.com/office/powerpoint/2010/main" val="4239594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637286" y="2385886"/>
            <a:ext cx="3671888" cy="1200150"/>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b="1" dirty="0"/>
              <a:t>Década </a:t>
            </a:r>
            <a:r>
              <a:rPr lang="pt-BR" b="1" dirty="0" smtClean="0"/>
              <a:t>70-80</a:t>
            </a:r>
            <a:endParaRPr lang="pt-BR" b="1" dirty="0"/>
          </a:p>
          <a:p>
            <a:pPr algn="ctr" fontAlgn="auto">
              <a:spcBef>
                <a:spcPts val="0"/>
              </a:spcBef>
              <a:spcAft>
                <a:spcPts val="0"/>
              </a:spcAft>
              <a:defRPr/>
            </a:pPr>
            <a:r>
              <a:rPr lang="pt-BR" dirty="0"/>
              <a:t>Evidências limitadas sobre importância da amamentação em locais com menor vulnerabilidade</a:t>
            </a:r>
          </a:p>
        </p:txBody>
      </p:sp>
      <p:grpSp>
        <p:nvGrpSpPr>
          <p:cNvPr id="9220" name="Grupo 7"/>
          <p:cNvGrpSpPr>
            <a:grpSpLocks/>
          </p:cNvGrpSpPr>
          <p:nvPr/>
        </p:nvGrpSpPr>
        <p:grpSpPr bwMode="auto">
          <a:xfrm>
            <a:off x="1213549" y="730123"/>
            <a:ext cx="6480175" cy="923925"/>
            <a:chOff x="395536" y="1484784"/>
            <a:chExt cx="6480720" cy="923330"/>
          </a:xfrm>
          <a:solidFill>
            <a:srgbClr val="99CCFF"/>
          </a:solidFill>
        </p:grpSpPr>
        <p:sp>
          <p:nvSpPr>
            <p:cNvPr id="5" name="CaixaDeTexto 4"/>
            <p:cNvSpPr txBox="1"/>
            <p:nvPr/>
          </p:nvSpPr>
          <p:spPr>
            <a:xfrm>
              <a:off x="395536" y="1484784"/>
              <a:ext cx="6480720" cy="923330"/>
            </a:xfrm>
            <a:prstGeom prst="rect">
              <a:avLst/>
            </a:prstGeom>
            <a:grp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dirty="0"/>
                <a:t>PROCESSO DE INDUSTRIALIZAÇÃO </a:t>
              </a:r>
            </a:p>
            <a:p>
              <a:pPr algn="ctr" fontAlgn="auto">
                <a:spcBef>
                  <a:spcPts val="0"/>
                </a:spcBef>
                <a:spcAft>
                  <a:spcPts val="0"/>
                </a:spcAft>
                <a:defRPr/>
              </a:pPr>
              <a:endParaRPr lang="pt-BR" dirty="0"/>
            </a:p>
            <a:p>
              <a:pPr algn="ctr" fontAlgn="auto">
                <a:spcBef>
                  <a:spcPts val="0"/>
                </a:spcBef>
                <a:spcAft>
                  <a:spcPts val="0"/>
                </a:spcAft>
                <a:defRPr/>
              </a:pPr>
              <a:r>
                <a:rPr lang="pt-BR" dirty="0"/>
                <a:t>   TAXAS DE AMAMENTAÇÃO</a:t>
              </a:r>
            </a:p>
          </p:txBody>
        </p:sp>
        <p:sp>
          <p:nvSpPr>
            <p:cNvPr id="6" name="Seta para baixo 5"/>
            <p:cNvSpPr/>
            <p:nvPr/>
          </p:nvSpPr>
          <p:spPr>
            <a:xfrm>
              <a:off x="2267355" y="2060676"/>
              <a:ext cx="144475" cy="288739"/>
            </a:xfrm>
            <a:prstGeom prst="downArrow">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7" name="Seta para baixo 6"/>
            <p:cNvSpPr/>
            <p:nvPr/>
          </p:nvSpPr>
          <p:spPr>
            <a:xfrm rot="10800000">
              <a:off x="1764076" y="1556176"/>
              <a:ext cx="142887" cy="288739"/>
            </a:xfrm>
            <a:prstGeom prst="downArrow">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grpSp>
      <p:sp>
        <p:nvSpPr>
          <p:cNvPr id="9" name="CaixaDeTexto 8"/>
          <p:cNvSpPr txBox="1"/>
          <p:nvPr/>
        </p:nvSpPr>
        <p:spPr>
          <a:xfrm>
            <a:off x="5101336" y="2025523"/>
            <a:ext cx="3671888" cy="2032000"/>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b="1" dirty="0">
                <a:solidFill>
                  <a:srgbClr val="FF0000"/>
                </a:solidFill>
              </a:rPr>
              <a:t>FALSA MENSAGEM PROPAGADA</a:t>
            </a:r>
          </a:p>
          <a:p>
            <a:pPr algn="ctr" fontAlgn="auto">
              <a:spcBef>
                <a:spcPts val="0"/>
              </a:spcBef>
              <a:spcAft>
                <a:spcPts val="0"/>
              </a:spcAft>
              <a:defRPr/>
            </a:pPr>
            <a:r>
              <a:rPr lang="pt-BR" b="1" dirty="0"/>
              <a:t>Famílias com melhores condições econômicas teriam mais benefícios do que malefícios com o desmame:</a:t>
            </a:r>
            <a:r>
              <a:rPr lang="pt-BR" dirty="0"/>
              <a:t> </a:t>
            </a:r>
          </a:p>
          <a:p>
            <a:pPr fontAlgn="auto">
              <a:spcBef>
                <a:spcPts val="0"/>
              </a:spcBef>
              <a:spcAft>
                <a:spcPts val="0"/>
              </a:spcAft>
              <a:buFont typeface="Arial" pitchFamily="34" charset="0"/>
              <a:buChar char="•"/>
              <a:defRPr/>
            </a:pPr>
            <a:r>
              <a:rPr lang="pt-BR" dirty="0"/>
              <a:t>“Independência” da mulher</a:t>
            </a:r>
          </a:p>
          <a:p>
            <a:pPr fontAlgn="auto">
              <a:spcBef>
                <a:spcPts val="0"/>
              </a:spcBef>
              <a:spcAft>
                <a:spcPts val="0"/>
              </a:spcAft>
              <a:buFont typeface="Arial" pitchFamily="34" charset="0"/>
              <a:buChar char="•"/>
              <a:defRPr/>
            </a:pPr>
            <a:r>
              <a:rPr lang="pt-BR" dirty="0"/>
              <a:t> Oferta de substitutos nutricionalmente adequados</a:t>
            </a:r>
          </a:p>
        </p:txBody>
      </p:sp>
      <p:sp>
        <p:nvSpPr>
          <p:cNvPr id="10" name="CaixaDeTexto 9"/>
          <p:cNvSpPr txBox="1"/>
          <p:nvPr/>
        </p:nvSpPr>
        <p:spPr>
          <a:xfrm>
            <a:off x="924624" y="4690936"/>
            <a:ext cx="7632700" cy="1200150"/>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b="1" dirty="0"/>
              <a:t>IMPACTO NAS FAMÍLIAS COM MAIOR VULNERABILIDADE SOCIAL  E ECONÔMICA:</a:t>
            </a:r>
          </a:p>
          <a:p>
            <a:pPr fontAlgn="auto">
              <a:spcBef>
                <a:spcPts val="0"/>
              </a:spcBef>
              <a:spcAft>
                <a:spcPts val="0"/>
              </a:spcAft>
              <a:buFont typeface="Arial" pitchFamily="34" charset="0"/>
              <a:buChar char="•"/>
              <a:defRPr/>
            </a:pPr>
            <a:r>
              <a:rPr lang="pt-BR" dirty="0"/>
              <a:t> Apresentam como ideal atingir o “padrão” das classes mais favorecidas</a:t>
            </a:r>
          </a:p>
          <a:p>
            <a:pPr fontAlgn="auto">
              <a:spcBef>
                <a:spcPts val="0"/>
              </a:spcBef>
              <a:spcAft>
                <a:spcPts val="0"/>
              </a:spcAft>
              <a:buFont typeface="Arial" pitchFamily="34" charset="0"/>
              <a:buChar char="•"/>
              <a:defRPr/>
            </a:pPr>
            <a:r>
              <a:rPr lang="pt-BR" dirty="0"/>
              <a:t> Mais vulneráveis à publicidade</a:t>
            </a:r>
          </a:p>
        </p:txBody>
      </p:sp>
      <p:sp>
        <p:nvSpPr>
          <p:cNvPr id="15" name="Seta em curva para a direita 14"/>
          <p:cNvSpPr/>
          <p:nvPr/>
        </p:nvSpPr>
        <p:spPr>
          <a:xfrm rot="19238075" flipH="1">
            <a:off x="8067967" y="922117"/>
            <a:ext cx="608588" cy="1008063"/>
          </a:xfrm>
          <a:prstGeom prst="curvedRightArrow">
            <a:avLst/>
          </a:prstGeom>
          <a:solidFill>
            <a:srgbClr val="0070C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16" name="Seta para a direita 15"/>
          <p:cNvSpPr/>
          <p:nvPr/>
        </p:nvSpPr>
        <p:spPr>
          <a:xfrm>
            <a:off x="4525074" y="2817686"/>
            <a:ext cx="360362" cy="288925"/>
          </a:xfrm>
          <a:prstGeom prst="rightArrow">
            <a:avLst/>
          </a:prstGeom>
          <a:solidFill>
            <a:srgbClr val="0070C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7" name="Seta para baixo 16"/>
          <p:cNvSpPr/>
          <p:nvPr/>
        </p:nvSpPr>
        <p:spPr>
          <a:xfrm>
            <a:off x="4525074" y="3682873"/>
            <a:ext cx="431800" cy="792163"/>
          </a:xfrm>
          <a:prstGeom prst="downArrow">
            <a:avLst/>
          </a:prstGeom>
          <a:solidFill>
            <a:srgbClr val="0070C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3" name="CaixaDeTexto 12"/>
          <p:cNvSpPr txBox="1"/>
          <p:nvPr/>
        </p:nvSpPr>
        <p:spPr>
          <a:xfrm rot="16200000">
            <a:off x="-3105834"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UM POUCO DE HISTÓRIA...</a:t>
            </a:r>
            <a:endParaRPr lang="pt-BR" b="1" dirty="0"/>
          </a:p>
        </p:txBody>
      </p:sp>
    </p:spTree>
    <p:extLst>
      <p:ext uri="{BB962C8B-B14F-4D97-AF65-F5344CB8AC3E}">
        <p14:creationId xmlns:p14="http://schemas.microsoft.com/office/powerpoint/2010/main" val="1050483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1027397" y="1030334"/>
            <a:ext cx="3744415" cy="4609320"/>
          </a:xfrm>
          <a:prstGeom prst="roundRect">
            <a:avLst>
              <a:gd name="adj" fmla="val 10000"/>
            </a:avLst>
          </a:prstGeom>
          <a:blipFill rotWithShape="0">
            <a:blip r:embed="rId3"/>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3" name="CaixaDeTexto 1"/>
          <p:cNvSpPr txBox="1">
            <a:spLocks noChangeArrowheads="1"/>
          </p:cNvSpPr>
          <p:nvPr/>
        </p:nvSpPr>
        <p:spPr bwMode="auto">
          <a:xfrm>
            <a:off x="379200" y="6098159"/>
            <a:ext cx="8785225" cy="430887"/>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1066800" eaLnBrk="0" hangingPunct="0">
              <a:defRPr>
                <a:solidFill>
                  <a:schemeClr val="tx1"/>
                </a:solidFill>
                <a:latin typeface="Arial" charset="0"/>
                <a:ea typeface="ＭＳ Ｐゴシック" charset="0"/>
                <a:cs typeface="Arial" charset="0"/>
              </a:defRPr>
            </a:lvl1pPr>
            <a:lvl2pPr marL="742950" indent="-285750" defTabSz="1066800" eaLnBrk="0" hangingPunct="0">
              <a:defRPr>
                <a:solidFill>
                  <a:schemeClr val="tx1"/>
                </a:solidFill>
                <a:latin typeface="Arial" charset="0"/>
                <a:ea typeface="Arial" charset="0"/>
                <a:cs typeface="Arial" charset="0"/>
              </a:defRPr>
            </a:lvl2pPr>
            <a:lvl3pPr marL="1143000" indent="-228600" defTabSz="1066800" eaLnBrk="0" hangingPunct="0">
              <a:defRPr>
                <a:solidFill>
                  <a:schemeClr val="tx1"/>
                </a:solidFill>
                <a:latin typeface="Arial" charset="0"/>
                <a:ea typeface="Arial" charset="0"/>
                <a:cs typeface="Arial" charset="0"/>
              </a:defRPr>
            </a:lvl3pPr>
            <a:lvl4pPr marL="1600200" indent="-228600" defTabSz="1066800" eaLnBrk="0" hangingPunct="0">
              <a:defRPr>
                <a:solidFill>
                  <a:schemeClr val="tx1"/>
                </a:solidFill>
                <a:latin typeface="Arial" charset="0"/>
                <a:ea typeface="Arial" charset="0"/>
                <a:cs typeface="Arial" charset="0"/>
              </a:defRPr>
            </a:lvl4pPr>
            <a:lvl5pPr marL="2057400" indent="-228600" defTabSz="1066800" eaLnBrk="0" hangingPunct="0">
              <a:defRPr>
                <a:solidFill>
                  <a:schemeClr val="tx1"/>
                </a:solidFill>
                <a:latin typeface="Arial" charset="0"/>
                <a:ea typeface="Arial" charset="0"/>
                <a:cs typeface="Arial" charset="0"/>
              </a:defRPr>
            </a:lvl5pPr>
            <a:lvl6pPr marL="2514600" indent="-228600" defTabSz="10668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10668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10668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10668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hangingPunct="1">
              <a:spcBef>
                <a:spcPct val="0"/>
              </a:spcBef>
              <a:spcAft>
                <a:spcPct val="35000"/>
              </a:spcAft>
            </a:pPr>
            <a:r>
              <a:rPr lang="pt-BR" sz="2200" b="1" dirty="0">
                <a:solidFill>
                  <a:schemeClr val="tx2"/>
                </a:solidFill>
                <a:latin typeface="+mn-lt"/>
                <a:ea typeface="+mj-ea"/>
                <a:cs typeface="+mj-cs"/>
              </a:rPr>
              <a:t>Começam a ser observadas as consequências do desmame precoce</a:t>
            </a:r>
          </a:p>
        </p:txBody>
      </p:sp>
      <p:sp>
        <p:nvSpPr>
          <p:cNvPr id="11" name="Retângulo 1"/>
          <p:cNvSpPr/>
          <p:nvPr/>
        </p:nvSpPr>
        <p:spPr>
          <a:xfrm>
            <a:off x="5088234" y="472874"/>
            <a:ext cx="3674079" cy="584776"/>
          </a:xfrm>
          <a:prstGeom prst="rect">
            <a:avLst/>
          </a:prstGeom>
          <a:ln>
            <a:solidFill>
              <a:srgbClr val="D99694"/>
            </a:solidFill>
            <a:prstDash val="lgDashDot"/>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pt-BR" sz="1600" b="1" dirty="0" smtClean="0">
                <a:latin typeface="+mj-lt"/>
              </a:rPr>
              <a:t>Década de 70: </a:t>
            </a:r>
            <a:r>
              <a:rPr lang="pt-BR" sz="1600" dirty="0" smtClean="0">
                <a:latin typeface="+mj-lt"/>
              </a:rPr>
              <a:t>“Epidemia do desmame precoce”</a:t>
            </a:r>
          </a:p>
        </p:txBody>
      </p:sp>
      <p:pic>
        <p:nvPicPr>
          <p:cNvPr id="12" name="Picture 2"/>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5206421" y="1864427"/>
            <a:ext cx="3437707" cy="37752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CaixaDeTexto 13"/>
          <p:cNvSpPr txBox="1"/>
          <p:nvPr/>
        </p:nvSpPr>
        <p:spPr>
          <a:xfrm rot="16200000">
            <a:off x="-3234466"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UM POUCO DE HISTÓRIA...</a:t>
            </a:r>
            <a:endParaRPr lang="pt-BR" b="1" dirty="0"/>
          </a:p>
        </p:txBody>
      </p:sp>
    </p:spTree>
    <p:extLst>
      <p:ext uri="{BB962C8B-B14F-4D97-AF65-F5344CB8AC3E}">
        <p14:creationId xmlns:p14="http://schemas.microsoft.com/office/powerpoint/2010/main" val="29355726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tigers 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018" y="2634487"/>
            <a:ext cx="7115175" cy="4002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79200" y="121920"/>
            <a:ext cx="8764799" cy="2400657"/>
          </a:xfrm>
          <a:prstGeom prst="rect">
            <a:avLst/>
          </a:prstGeom>
          <a:noFill/>
        </p:spPr>
        <p:txBody>
          <a:bodyPr wrap="square" rtlCol="0">
            <a:spAutoFit/>
          </a:bodyPr>
          <a:lstStyle/>
          <a:p>
            <a:pPr algn="ctr"/>
            <a:r>
              <a:rPr lang="pt-BR" sz="2400" b="1" dirty="0" smtClean="0"/>
              <a:t>TIGERS</a:t>
            </a:r>
          </a:p>
          <a:p>
            <a:pPr algn="ctr"/>
            <a:endParaRPr lang="pt-BR" b="1" dirty="0" smtClean="0"/>
          </a:p>
          <a:p>
            <a:r>
              <a:rPr lang="pt-BR" i="1" dirty="0" smtClean="0"/>
              <a:t>“O </a:t>
            </a:r>
            <a:r>
              <a:rPr lang="pt-BR" i="1" dirty="0"/>
              <a:t>filme conta uma história baseada em fatos reais de </a:t>
            </a:r>
            <a:r>
              <a:rPr lang="pt-BR" i="1" dirty="0" err="1"/>
              <a:t>Ayan</a:t>
            </a:r>
            <a:r>
              <a:rPr lang="pt-BR" i="1" dirty="0"/>
              <a:t>, um jovem paquistanês que foi contratado </a:t>
            </a:r>
            <a:r>
              <a:rPr lang="pt-BR" i="1" dirty="0" smtClean="0"/>
              <a:t>por </a:t>
            </a:r>
            <a:r>
              <a:rPr lang="pt-BR" i="1" dirty="0"/>
              <a:t>uma empresa produtora de fórmulas </a:t>
            </a:r>
            <a:r>
              <a:rPr lang="pt-BR" i="1" dirty="0" smtClean="0"/>
              <a:t>infantis </a:t>
            </a:r>
            <a:r>
              <a:rPr lang="pt-BR" i="1" dirty="0"/>
              <a:t>para promover a marca entre médicos e nos mercados </a:t>
            </a:r>
            <a:r>
              <a:rPr lang="pt-BR" i="1" dirty="0" smtClean="0"/>
              <a:t>paquistaneses. </a:t>
            </a:r>
            <a:r>
              <a:rPr lang="pt-BR" i="1" dirty="0"/>
              <a:t>Porém, </a:t>
            </a:r>
            <a:r>
              <a:rPr lang="pt-BR" i="1" dirty="0" err="1"/>
              <a:t>Ayan</a:t>
            </a:r>
            <a:r>
              <a:rPr lang="pt-BR" i="1" dirty="0"/>
              <a:t> depara-se com o efeito colateral desse seu trabalho: crianças que recebiam a fórmula estavam adoecendo e morrendo por diarreia, infecções e desnutrição. Mesmo com um padrão financeiro nunca antes alcançado por sua família, o vendedor decide denunciar sua antiga empresa e começa uma briga perigosa</a:t>
            </a:r>
            <a:r>
              <a:rPr lang="pt-BR" i="1" dirty="0" smtClean="0"/>
              <a:t>.”</a:t>
            </a:r>
            <a:endParaRPr lang="pt-BR" i="1" dirty="0"/>
          </a:p>
        </p:txBody>
      </p:sp>
      <p:sp>
        <p:nvSpPr>
          <p:cNvPr id="4" name="CaixaDeTexto 3"/>
          <p:cNvSpPr txBox="1"/>
          <p:nvPr/>
        </p:nvSpPr>
        <p:spPr>
          <a:xfrm rot="16200000">
            <a:off x="-3234466"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 INDÚSTRIA DE ALIMENTOS</a:t>
            </a:r>
            <a:endParaRPr lang="pt-BR" b="1" dirty="0"/>
          </a:p>
        </p:txBody>
      </p:sp>
    </p:spTree>
    <p:extLst>
      <p:ext uri="{BB962C8B-B14F-4D97-AF65-F5344CB8AC3E}">
        <p14:creationId xmlns:p14="http://schemas.microsoft.com/office/powerpoint/2010/main" val="2929003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ustomShape 1"/>
          <p:cNvSpPr>
            <a:spLocks noChangeArrowheads="1"/>
          </p:cNvSpPr>
          <p:nvPr/>
        </p:nvSpPr>
        <p:spPr bwMode="auto">
          <a:xfrm>
            <a:off x="3348038" y="6119813"/>
            <a:ext cx="5700712" cy="738187"/>
          </a:xfrm>
          <a:prstGeom prst="rect">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a:p>
        </p:txBody>
      </p:sp>
      <p:sp>
        <p:nvSpPr>
          <p:cNvPr id="11267" name="TextShape 2"/>
          <p:cNvSpPr txBox="1">
            <a:spLocks noChangeArrowheads="1"/>
          </p:cNvSpPr>
          <p:nvPr/>
        </p:nvSpPr>
        <p:spPr bwMode="auto">
          <a:xfrm>
            <a:off x="0" y="0"/>
            <a:ext cx="9144000" cy="471488"/>
          </a:xfrm>
          <a:prstGeom prst="rect">
            <a:avLst/>
          </a:prstGeom>
          <a:solidFill>
            <a:srgbClr val="99CCFF"/>
          </a:solidFill>
          <a:ln>
            <a:noFill/>
          </a:ln>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pt-BR" sz="2200" b="1" dirty="0">
                <a:solidFill>
                  <a:srgbClr val="0070C0"/>
                </a:solidFill>
                <a:latin typeface="Calibri" panose="020F0502020204030204" pitchFamily="34" charset="0"/>
              </a:rPr>
              <a:t>A </a:t>
            </a:r>
            <a:r>
              <a:rPr lang="en-US" altLang="pt-BR" sz="2200" b="1" dirty="0" err="1">
                <a:solidFill>
                  <a:srgbClr val="0070C0"/>
                </a:solidFill>
                <a:latin typeface="Calibri" panose="020F0502020204030204" pitchFamily="34" charset="0"/>
              </a:rPr>
              <a:t>indústria</a:t>
            </a:r>
            <a:r>
              <a:rPr lang="en-US" altLang="pt-BR" sz="2200" b="1" dirty="0">
                <a:solidFill>
                  <a:srgbClr val="0070C0"/>
                </a:solidFill>
                <a:latin typeface="Calibri" panose="020F0502020204030204" pitchFamily="34" charset="0"/>
              </a:rPr>
              <a:t> dos </a:t>
            </a:r>
            <a:r>
              <a:rPr lang="en-US" altLang="pt-BR" sz="2200" b="1" dirty="0" err="1">
                <a:solidFill>
                  <a:srgbClr val="0070C0"/>
                </a:solidFill>
                <a:latin typeface="Calibri" panose="020F0502020204030204" pitchFamily="34" charset="0"/>
              </a:rPr>
              <a:t>substitutos</a:t>
            </a:r>
            <a:r>
              <a:rPr lang="en-US" altLang="pt-BR" sz="2200" b="1" dirty="0">
                <a:solidFill>
                  <a:srgbClr val="0070C0"/>
                </a:solidFill>
                <a:latin typeface="Calibri" panose="020F0502020204030204" pitchFamily="34" charset="0"/>
              </a:rPr>
              <a:t> do </a:t>
            </a:r>
            <a:r>
              <a:rPr lang="en-US" altLang="pt-BR" sz="2200" b="1" dirty="0" err="1">
                <a:solidFill>
                  <a:srgbClr val="0070C0"/>
                </a:solidFill>
                <a:latin typeface="Calibri" panose="020F0502020204030204" pitchFamily="34" charset="0"/>
              </a:rPr>
              <a:t>leite</a:t>
            </a:r>
            <a:r>
              <a:rPr lang="en-US" altLang="pt-BR" sz="2200" b="1" dirty="0">
                <a:solidFill>
                  <a:srgbClr val="0070C0"/>
                </a:solidFill>
                <a:latin typeface="Calibri" panose="020F0502020204030204" pitchFamily="34" charset="0"/>
              </a:rPr>
              <a:t> </a:t>
            </a:r>
            <a:r>
              <a:rPr lang="en-US" altLang="pt-BR" sz="2200" b="1" dirty="0" err="1">
                <a:solidFill>
                  <a:srgbClr val="0070C0"/>
                </a:solidFill>
                <a:latin typeface="Calibri" panose="020F0502020204030204" pitchFamily="34" charset="0"/>
              </a:rPr>
              <a:t>materno</a:t>
            </a:r>
            <a:r>
              <a:rPr lang="en-US" altLang="pt-BR" sz="2200" b="1" dirty="0">
                <a:solidFill>
                  <a:srgbClr val="0070C0"/>
                </a:solidFill>
                <a:latin typeface="Calibri" panose="020F0502020204030204" pitchFamily="34" charset="0"/>
              </a:rPr>
              <a:t> é </a:t>
            </a:r>
            <a:r>
              <a:rPr lang="en-US" altLang="pt-BR" sz="2200" b="1" dirty="0" err="1">
                <a:solidFill>
                  <a:srgbClr val="0070C0"/>
                </a:solidFill>
                <a:latin typeface="Calibri" panose="020F0502020204030204" pitchFamily="34" charset="0"/>
              </a:rPr>
              <a:t>grande</a:t>
            </a:r>
            <a:r>
              <a:rPr lang="en-US" altLang="pt-BR" sz="2200" b="1" dirty="0">
                <a:solidFill>
                  <a:srgbClr val="0070C0"/>
                </a:solidFill>
                <a:latin typeface="Calibri" panose="020F0502020204030204" pitchFamily="34" charset="0"/>
              </a:rPr>
              <a:t> e </a:t>
            </a:r>
            <a:r>
              <a:rPr lang="en-US" altLang="pt-BR" sz="2200" b="1" dirty="0" err="1">
                <a:solidFill>
                  <a:srgbClr val="0070C0"/>
                </a:solidFill>
                <a:latin typeface="Calibri" panose="020F0502020204030204" pitchFamily="34" charset="0"/>
              </a:rPr>
              <a:t>está</a:t>
            </a:r>
            <a:r>
              <a:rPr lang="en-US" altLang="pt-BR" sz="2200" b="1" dirty="0">
                <a:solidFill>
                  <a:srgbClr val="0070C0"/>
                </a:solidFill>
                <a:latin typeface="Calibri" panose="020F0502020204030204" pitchFamily="34" charset="0"/>
              </a:rPr>
              <a:t> </a:t>
            </a:r>
            <a:r>
              <a:rPr lang="en-US" altLang="pt-BR" sz="2200" b="1" dirty="0" err="1">
                <a:solidFill>
                  <a:srgbClr val="0070C0"/>
                </a:solidFill>
                <a:latin typeface="Calibri" panose="020F0502020204030204" pitchFamily="34" charset="0"/>
              </a:rPr>
              <a:t>em</a:t>
            </a:r>
            <a:r>
              <a:rPr lang="en-US" altLang="pt-BR" sz="2200" b="1" dirty="0">
                <a:solidFill>
                  <a:srgbClr val="0070C0"/>
                </a:solidFill>
                <a:latin typeface="Calibri" panose="020F0502020204030204" pitchFamily="34" charset="0"/>
              </a:rPr>
              <a:t> </a:t>
            </a:r>
            <a:r>
              <a:rPr lang="en-US" altLang="pt-BR" sz="2200" b="1" dirty="0" err="1">
                <a:solidFill>
                  <a:srgbClr val="0070C0"/>
                </a:solidFill>
                <a:latin typeface="Calibri" panose="020F0502020204030204" pitchFamily="34" charset="0"/>
              </a:rPr>
              <a:t>crescimento</a:t>
            </a:r>
            <a:endParaRPr lang="pt-BR" altLang="pt-BR" sz="2200" dirty="0">
              <a:solidFill>
                <a:srgbClr val="0070C0"/>
              </a:solidFill>
              <a:latin typeface="Calibri" panose="020F0502020204030204" pitchFamily="34" charset="0"/>
            </a:endParaRPr>
          </a:p>
        </p:txBody>
      </p:sp>
      <p:sp>
        <p:nvSpPr>
          <p:cNvPr id="11268" name="CustomShape 4"/>
          <p:cNvSpPr>
            <a:spLocks noChangeArrowheads="1"/>
          </p:cNvSpPr>
          <p:nvPr/>
        </p:nvSpPr>
        <p:spPr bwMode="auto">
          <a:xfrm>
            <a:off x="3600450" y="5121275"/>
            <a:ext cx="806450" cy="206375"/>
          </a:xfrm>
          <a:prstGeom prst="rect">
            <a:avLst/>
          </a:prstGeom>
          <a:solidFill>
            <a:srgbClr val="FFFFFF"/>
          </a:solidFill>
          <a:ln w="12600">
            <a:solidFill>
              <a:srgbClr val="FFFFFF"/>
            </a:solidFill>
            <a:round/>
            <a:headEnd/>
            <a:tailEnd type="oval" w="med" len="me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a:p>
        </p:txBody>
      </p:sp>
      <p:sp>
        <p:nvSpPr>
          <p:cNvPr id="11269" name="CustomShape 5"/>
          <p:cNvSpPr>
            <a:spLocks noChangeArrowheads="1"/>
          </p:cNvSpPr>
          <p:nvPr/>
        </p:nvSpPr>
        <p:spPr bwMode="auto">
          <a:xfrm>
            <a:off x="3633788" y="5187950"/>
            <a:ext cx="193675"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a:p>
        </p:txBody>
      </p:sp>
      <p:sp>
        <p:nvSpPr>
          <p:cNvPr id="11270" name="CustomShape 18"/>
          <p:cNvSpPr>
            <a:spLocks noChangeArrowheads="1"/>
          </p:cNvSpPr>
          <p:nvPr/>
        </p:nvSpPr>
        <p:spPr bwMode="auto">
          <a:xfrm>
            <a:off x="7219950" y="6108700"/>
            <a:ext cx="200025" cy="195263"/>
          </a:xfrm>
          <a:prstGeom prst="rect">
            <a:avLst/>
          </a:prstGeom>
          <a:solidFill>
            <a:srgbClr val="DCE6F2"/>
          </a:solidFill>
          <a:ln>
            <a:noFill/>
          </a:ln>
          <a:extLst>
            <a:ext uri="{91240B29-F687-4F45-9708-019B960494DF}">
              <a14:hiddenLine xmlns:a14="http://schemas.microsoft.com/office/drawing/2010/main" w="126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a:p>
        </p:txBody>
      </p:sp>
      <p:sp>
        <p:nvSpPr>
          <p:cNvPr id="11271" name="CustomShape 19"/>
          <p:cNvSpPr>
            <a:spLocks noChangeArrowheads="1"/>
          </p:cNvSpPr>
          <p:nvPr/>
        </p:nvSpPr>
        <p:spPr bwMode="auto">
          <a:xfrm>
            <a:off x="7540625" y="6178550"/>
            <a:ext cx="200025" cy="195263"/>
          </a:xfrm>
          <a:prstGeom prst="rect">
            <a:avLst/>
          </a:prstGeom>
          <a:solidFill>
            <a:srgbClr val="F2DCDB"/>
          </a:solidFill>
          <a:ln>
            <a:noFill/>
          </a:ln>
          <a:extLst>
            <a:ext uri="{91240B29-F687-4F45-9708-019B960494DF}">
              <a14:hiddenLine xmlns:a14="http://schemas.microsoft.com/office/drawing/2010/main" w="126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a:p>
        </p:txBody>
      </p:sp>
      <p:sp>
        <p:nvSpPr>
          <p:cNvPr id="11272" name="CustomShape 23"/>
          <p:cNvSpPr>
            <a:spLocks noChangeArrowheads="1"/>
          </p:cNvSpPr>
          <p:nvPr/>
        </p:nvSpPr>
        <p:spPr bwMode="auto">
          <a:xfrm>
            <a:off x="0" y="467233"/>
            <a:ext cx="9144000" cy="1117600"/>
          </a:xfrm>
          <a:prstGeom prst="rect">
            <a:avLst/>
          </a:prstGeom>
          <a:solidFill>
            <a:srgbClr val="99CCFF"/>
          </a:solidFill>
          <a:ln>
            <a:noFill/>
          </a:ln>
          <a:extLst/>
        </p:spPr>
        <p:txBody>
          <a:bodyPr lIns="90000" tIns="45000" rIns="90000" bIns="45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sz="1600" b="1" i="1">
                <a:solidFill>
                  <a:schemeClr val="bg1"/>
                </a:solidFill>
                <a:latin typeface="Calibri" panose="020F0502020204030204" pitchFamily="34" charset="0"/>
              </a:rPr>
              <a:t>Em 2014, a venda global de todos os tipos de fórmulas para bebês foi de aproximadamente US$ 44,8 bilhões . Em 2019, este mercado está projetado para alcançar US$ 70,6 bilhões.</a:t>
            </a:r>
            <a:endParaRPr lang="pt-BR" altLang="pt-BR">
              <a:solidFill>
                <a:schemeClr val="bg1"/>
              </a:solidFill>
              <a:latin typeface="Calibri" panose="020F0502020204030204" pitchFamily="34" charset="0"/>
            </a:endParaRPr>
          </a:p>
        </p:txBody>
      </p:sp>
      <p:grpSp>
        <p:nvGrpSpPr>
          <p:cNvPr id="11273" name="Grupo 40"/>
          <p:cNvGrpSpPr>
            <a:grpSpLocks/>
          </p:cNvGrpSpPr>
          <p:nvPr/>
        </p:nvGrpSpPr>
        <p:grpSpPr bwMode="auto">
          <a:xfrm>
            <a:off x="0" y="1143000"/>
            <a:ext cx="9144000" cy="5715000"/>
            <a:chOff x="0" y="-393960"/>
            <a:chExt cx="9929428" cy="6296546"/>
          </a:xfrm>
        </p:grpSpPr>
        <p:pic>
          <p:nvPicPr>
            <p:cNvPr id="11274" name="Picture 2" descr="http://www.thelancet.com/cms/attachment/2045510391/2056840541/gr2.jpg"/>
            <p:cNvPicPr>
              <a:picLocks noChangeAspect="1" noChangeArrowheads="1"/>
            </p:cNvPicPr>
            <p:nvPr/>
          </p:nvPicPr>
          <p:blipFill>
            <a:blip r:embed="rId3">
              <a:extLst>
                <a:ext uri="{28A0092B-C50C-407E-A947-70E740481C1C}">
                  <a14:useLocalDpi xmlns:a14="http://schemas.microsoft.com/office/drawing/2010/main" val="0"/>
                </a:ext>
              </a:extLst>
            </a:blip>
            <a:srcRect t="93472"/>
            <a:stretch>
              <a:fillRect/>
            </a:stretch>
          </p:blipFill>
          <p:spPr bwMode="auto">
            <a:xfrm>
              <a:off x="0" y="5386388"/>
              <a:ext cx="9929428" cy="51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2" descr="http://www.thelancet.com/cms/attachment/2045510391/2056840541/gr2.jpg"/>
            <p:cNvPicPr>
              <a:picLocks noChangeAspect="1" noChangeArrowheads="1"/>
            </p:cNvPicPr>
            <p:nvPr/>
          </p:nvPicPr>
          <p:blipFill>
            <a:blip r:embed="rId3">
              <a:extLst>
                <a:ext uri="{28A0092B-C50C-407E-A947-70E740481C1C}">
                  <a14:useLocalDpi xmlns:a14="http://schemas.microsoft.com/office/drawing/2010/main" val="0"/>
                </a:ext>
              </a:extLst>
            </a:blip>
            <a:srcRect b="25652"/>
            <a:stretch>
              <a:fillRect/>
            </a:stretch>
          </p:blipFill>
          <p:spPr bwMode="auto">
            <a:xfrm>
              <a:off x="0" y="-393960"/>
              <a:ext cx="9929428" cy="588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2479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http://blog.bussoladoinvestidor.com.br/wp-content/uploads/2014/12/investir_tesouro_direto.jpg"/>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0" y="2286794"/>
            <a:ext cx="3132138"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tângulo 3"/>
          <p:cNvSpPr>
            <a:spLocks noChangeArrowheads="1"/>
          </p:cNvSpPr>
          <p:nvPr/>
        </p:nvSpPr>
        <p:spPr bwMode="auto">
          <a:xfrm>
            <a:off x="3135821" y="1773238"/>
            <a:ext cx="6049962"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pPr>
            <a:r>
              <a:rPr lang="pt-BR" altLang="pt-BR" b="1" dirty="0">
                <a:latin typeface="Calibri" panose="020F0502020204030204" pitchFamily="34" charset="0"/>
              </a:rPr>
              <a:t>A INDÚSTRIA DAS FÓRMULAS INFANTIS É UMA DAS POUCAS QUE NÃO SOFRE COM A CRISE FINANCEIRA MUNDIAL:   </a:t>
            </a:r>
          </a:p>
          <a:p>
            <a:pPr algn="ctr" eaLnBrk="1" hangingPunct="1">
              <a:lnSpc>
                <a:spcPct val="150000"/>
              </a:lnSpc>
            </a:pPr>
            <a:endParaRPr lang="pt-BR" altLang="pt-BR" b="1" dirty="0">
              <a:latin typeface="Calibri" panose="020F0502020204030204" pitchFamily="34" charset="0"/>
            </a:endParaRPr>
          </a:p>
          <a:p>
            <a:pPr eaLnBrk="1" hangingPunct="1">
              <a:lnSpc>
                <a:spcPct val="150000"/>
              </a:lnSpc>
            </a:pPr>
            <a:r>
              <a:rPr lang="pt-BR" altLang="pt-BR" dirty="0">
                <a:latin typeface="Calibri" panose="020F0502020204030204" pitchFamily="34" charset="0"/>
              </a:rPr>
              <a:t>2009: as vendas de fórmulas infantis ainda cresceram 8%, mesmo com PIB mundial diminuindo</a:t>
            </a:r>
          </a:p>
          <a:p>
            <a:pPr eaLnBrk="1" hangingPunct="1">
              <a:lnSpc>
                <a:spcPct val="150000"/>
              </a:lnSpc>
            </a:pPr>
            <a:endParaRPr lang="pt-BR" altLang="pt-BR" dirty="0">
              <a:latin typeface="Calibri" panose="020F0502020204030204" pitchFamily="34" charset="0"/>
            </a:endParaRPr>
          </a:p>
          <a:p>
            <a:pPr eaLnBrk="1" hangingPunct="1">
              <a:lnSpc>
                <a:spcPct val="150000"/>
              </a:lnSpc>
            </a:pPr>
            <a:r>
              <a:rPr lang="pt-BR" altLang="pt-BR" dirty="0">
                <a:latin typeface="Calibri" panose="020F0502020204030204" pitchFamily="34" charset="0"/>
              </a:rPr>
              <a:t>2014:  vendas globais de todas as fórmulas infantis foram de aproximadamente </a:t>
            </a:r>
            <a:r>
              <a:rPr lang="pt-BR" altLang="pt-BR" sz="2200" b="1" dirty="0">
                <a:latin typeface="Calibri" panose="020F0502020204030204" pitchFamily="34" charset="0"/>
              </a:rPr>
              <a:t>44,8 bilhões de dólares</a:t>
            </a:r>
          </a:p>
        </p:txBody>
      </p:sp>
      <p:sp>
        <p:nvSpPr>
          <p:cNvPr id="5" name="CaixaDeTexto 4"/>
          <p:cNvSpPr txBox="1"/>
          <p:nvPr/>
        </p:nvSpPr>
        <p:spPr>
          <a:xfrm rot="16200000">
            <a:off x="-3234466"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 INDÚSTRIA DE ALIMENTOS</a:t>
            </a:r>
            <a:endParaRPr lang="pt-BR" b="1" dirty="0"/>
          </a:p>
        </p:txBody>
      </p:sp>
    </p:spTree>
    <p:extLst>
      <p:ext uri="{BB962C8B-B14F-4D97-AF65-F5344CB8AC3E}">
        <p14:creationId xmlns:p14="http://schemas.microsoft.com/office/powerpoint/2010/main" val="4171140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1.bp.blogspot.com/-Yb2nanbhItA/Tr74KpAfVqI/AAAAAAAAJzI/5Fsd3nL-aGQ/s1600/NESTL%25C3%2589_PRODUTOS+NESTL%25C3%2589+ANTIGOS-PROPAGANDAS+ANTIGAS-DE+ANTIGAMENTE-+COISAS+ANTIGAS-LEITE+MILO-04.png"/>
          <p:cNvPicPr>
            <a:picLocks noChangeAspect="1" noChangeArrowheads="1"/>
          </p:cNvPicPr>
          <p:nvPr/>
        </p:nvPicPr>
        <p:blipFill>
          <a:blip r:embed="rId2" cstate="print"/>
          <a:srcRect/>
          <a:stretch>
            <a:fillRect/>
          </a:stretch>
        </p:blipFill>
        <p:spPr bwMode="auto">
          <a:xfrm>
            <a:off x="1" y="980728"/>
            <a:ext cx="4350030" cy="5877272"/>
          </a:xfrm>
          <a:prstGeom prst="rect">
            <a:avLst/>
          </a:prstGeom>
          <a:noFill/>
          <a:ln w="9525">
            <a:noFill/>
            <a:miter lim="800000"/>
            <a:headEnd/>
            <a:tailEnd/>
          </a:ln>
        </p:spPr>
      </p:pic>
      <p:sp>
        <p:nvSpPr>
          <p:cNvPr id="9" name="CaixaDeTexto 8"/>
          <p:cNvSpPr txBox="1"/>
          <p:nvPr/>
        </p:nvSpPr>
        <p:spPr>
          <a:xfrm>
            <a:off x="0" y="0"/>
            <a:ext cx="3707903" cy="46166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sz="2400" b="1" dirty="0" smtClean="0"/>
              <a:t>A INDÚSTRIA</a:t>
            </a:r>
            <a:endParaRPr lang="pt-BR" sz="2400" b="1" dirty="0"/>
          </a:p>
        </p:txBody>
      </p:sp>
      <p:pic>
        <p:nvPicPr>
          <p:cNvPr id="22529" name="Picture 1"/>
          <p:cNvPicPr>
            <a:picLocks noChangeAspect="1" noChangeArrowheads="1"/>
          </p:cNvPicPr>
          <p:nvPr/>
        </p:nvPicPr>
        <p:blipFill>
          <a:blip r:embed="rId3" cstate="print"/>
          <a:srcRect t="8145" r="42419" b="28181"/>
          <a:stretch>
            <a:fillRect/>
          </a:stretch>
        </p:blipFill>
        <p:spPr bwMode="auto">
          <a:xfrm>
            <a:off x="535951" y="908720"/>
            <a:ext cx="8608049" cy="5949280"/>
          </a:xfrm>
          <a:prstGeom prst="rect">
            <a:avLst/>
          </a:prstGeom>
          <a:noFill/>
          <a:ln w="9525">
            <a:noFill/>
            <a:miter lim="800000"/>
            <a:headEnd/>
            <a:tailEnd/>
          </a:ln>
        </p:spPr>
      </p:pic>
      <p:pic>
        <p:nvPicPr>
          <p:cNvPr id="22531" name="Picture 3" descr="Resultado de imagem para propaganda nbcal"/>
          <p:cNvPicPr>
            <a:picLocks noChangeAspect="1" noChangeArrowheads="1"/>
          </p:cNvPicPr>
          <p:nvPr/>
        </p:nvPicPr>
        <p:blipFill>
          <a:blip r:embed="rId4" cstate="print"/>
          <a:srcRect l="10608" t="4101" r="19751" b="4852"/>
          <a:stretch>
            <a:fillRect/>
          </a:stretch>
        </p:blipFill>
        <p:spPr bwMode="auto">
          <a:xfrm>
            <a:off x="467544" y="476672"/>
            <a:ext cx="8387035" cy="6165304"/>
          </a:xfrm>
          <a:prstGeom prst="rect">
            <a:avLst/>
          </a:prstGeom>
          <a:noFill/>
        </p:spPr>
      </p:pic>
      <p:pic>
        <p:nvPicPr>
          <p:cNvPr id="22533" name="Picture 5" descr="Resultado de imagem para propaganda nbcal"/>
          <p:cNvPicPr>
            <a:picLocks noChangeAspect="1" noChangeArrowheads="1"/>
          </p:cNvPicPr>
          <p:nvPr/>
        </p:nvPicPr>
        <p:blipFill>
          <a:blip r:embed="rId5" cstate="print"/>
          <a:srcRect/>
          <a:stretch>
            <a:fillRect/>
          </a:stretch>
        </p:blipFill>
        <p:spPr bwMode="auto">
          <a:xfrm>
            <a:off x="3646487" y="1412776"/>
            <a:ext cx="5497513" cy="4149726"/>
          </a:xfrm>
          <a:prstGeom prst="rect">
            <a:avLst/>
          </a:prstGeom>
          <a:noFill/>
        </p:spPr>
      </p:pic>
      <p:pic>
        <p:nvPicPr>
          <p:cNvPr id="22535" name="Picture 7" descr="Resultado de imagem para nestle congresso pediatria"/>
          <p:cNvPicPr>
            <a:picLocks noChangeAspect="1" noChangeArrowheads="1"/>
          </p:cNvPicPr>
          <p:nvPr/>
        </p:nvPicPr>
        <p:blipFill>
          <a:blip r:embed="rId6" cstate="print"/>
          <a:srcRect/>
          <a:stretch>
            <a:fillRect/>
          </a:stretch>
        </p:blipFill>
        <p:spPr bwMode="auto">
          <a:xfrm>
            <a:off x="179512" y="526584"/>
            <a:ext cx="8643561" cy="5733255"/>
          </a:xfrm>
          <a:prstGeom prst="rect">
            <a:avLst/>
          </a:prstGeom>
          <a:noFill/>
        </p:spPr>
      </p:pic>
      <p:pic>
        <p:nvPicPr>
          <p:cNvPr id="22537" name="Picture 9" descr="A imagem pode conter: 1 pessoa"/>
          <p:cNvPicPr>
            <a:picLocks noChangeAspect="1" noChangeArrowheads="1"/>
          </p:cNvPicPr>
          <p:nvPr/>
        </p:nvPicPr>
        <p:blipFill rotWithShape="1">
          <a:blip r:embed="rId7" cstate="print"/>
          <a:srcRect t="1540"/>
          <a:stretch/>
        </p:blipFill>
        <p:spPr bwMode="auto">
          <a:xfrm>
            <a:off x="269408" y="548680"/>
            <a:ext cx="8580474" cy="6309320"/>
          </a:xfrm>
          <a:prstGeom prst="rect">
            <a:avLst/>
          </a:prstGeom>
          <a:noFill/>
        </p:spPr>
      </p:pic>
    </p:spTree>
    <p:extLst>
      <p:ext uri="{BB962C8B-B14F-4D97-AF65-F5344CB8AC3E}">
        <p14:creationId xmlns:p14="http://schemas.microsoft.com/office/powerpoint/2010/main" val="324064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0" presetID="53" presetClass="entr" presetSubtype="0" fill="hold" nodeType="withEffect">
                                  <p:stCondLst>
                                    <p:cond delay="0"/>
                                  </p:stCondLst>
                                  <p:childTnLst>
                                    <p:set>
                                      <p:cBhvr>
                                        <p:cTn id="11" dur="1" fill="hold">
                                          <p:stCondLst>
                                            <p:cond delay="0"/>
                                          </p:stCondLst>
                                        </p:cTn>
                                        <p:tgtEl>
                                          <p:spTgt spid="22533"/>
                                        </p:tgtEl>
                                        <p:attrNameLst>
                                          <p:attrName>style.visibility</p:attrName>
                                        </p:attrNameLst>
                                      </p:cBhvr>
                                      <p:to>
                                        <p:strVal val="visible"/>
                                      </p:to>
                                    </p:set>
                                    <p:anim calcmode="lin" valueType="num">
                                      <p:cBhvr>
                                        <p:cTn id="12" dur="500" fill="hold"/>
                                        <p:tgtEl>
                                          <p:spTgt spid="22533"/>
                                        </p:tgtEl>
                                        <p:attrNameLst>
                                          <p:attrName>ppt_w</p:attrName>
                                        </p:attrNameLst>
                                      </p:cBhvr>
                                      <p:tavLst>
                                        <p:tav tm="0">
                                          <p:val>
                                            <p:fltVal val="0"/>
                                          </p:val>
                                        </p:tav>
                                        <p:tav tm="100000">
                                          <p:val>
                                            <p:strVal val="#ppt_w"/>
                                          </p:val>
                                        </p:tav>
                                      </p:tavLst>
                                    </p:anim>
                                    <p:anim calcmode="lin" valueType="num">
                                      <p:cBhvr>
                                        <p:cTn id="13" dur="500" fill="hold"/>
                                        <p:tgtEl>
                                          <p:spTgt spid="22533"/>
                                        </p:tgtEl>
                                        <p:attrNameLst>
                                          <p:attrName>ppt_h</p:attrName>
                                        </p:attrNameLst>
                                      </p:cBhvr>
                                      <p:tavLst>
                                        <p:tav tm="0">
                                          <p:val>
                                            <p:fltVal val="0"/>
                                          </p:val>
                                        </p:tav>
                                        <p:tav tm="100000">
                                          <p:val>
                                            <p:strVal val="#ppt_h"/>
                                          </p:val>
                                        </p:tav>
                                      </p:tavLst>
                                    </p:anim>
                                    <p:animEffect transition="in" filter="fade">
                                      <p:cBhvr>
                                        <p:cTn id="14" dur="500"/>
                                        <p:tgtEl>
                                          <p:spTgt spid="22533"/>
                                        </p:tgtEl>
                                      </p:cBhvr>
                                    </p:animEffect>
                                  </p:childTnLst>
                                  <p:subTnLst>
                                    <p:set>
                                      <p:cBhvr override="childStyle">
                                        <p:cTn dur="1" fill="hold" display="0" masterRel="nextClick" afterEffect="1"/>
                                        <p:tgtEl>
                                          <p:spTgt spid="2253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2531"/>
                                        </p:tgtEl>
                                        <p:attrNameLst>
                                          <p:attrName>style.visibility</p:attrName>
                                        </p:attrNameLst>
                                      </p:cBhvr>
                                      <p:to>
                                        <p:strVal val="visible"/>
                                      </p:to>
                                    </p:set>
                                    <p:anim calcmode="lin" valueType="num">
                                      <p:cBhvr>
                                        <p:cTn id="19" dur="500" fill="hold"/>
                                        <p:tgtEl>
                                          <p:spTgt spid="22531"/>
                                        </p:tgtEl>
                                        <p:attrNameLst>
                                          <p:attrName>ppt_w</p:attrName>
                                        </p:attrNameLst>
                                      </p:cBhvr>
                                      <p:tavLst>
                                        <p:tav tm="0">
                                          <p:val>
                                            <p:fltVal val="0"/>
                                          </p:val>
                                        </p:tav>
                                        <p:tav tm="100000">
                                          <p:val>
                                            <p:strVal val="#ppt_w"/>
                                          </p:val>
                                        </p:tav>
                                      </p:tavLst>
                                    </p:anim>
                                    <p:anim calcmode="lin" valueType="num">
                                      <p:cBhvr>
                                        <p:cTn id="20" dur="500" fill="hold"/>
                                        <p:tgtEl>
                                          <p:spTgt spid="22531"/>
                                        </p:tgtEl>
                                        <p:attrNameLst>
                                          <p:attrName>ppt_h</p:attrName>
                                        </p:attrNameLst>
                                      </p:cBhvr>
                                      <p:tavLst>
                                        <p:tav tm="0">
                                          <p:val>
                                            <p:fltVal val="0"/>
                                          </p:val>
                                        </p:tav>
                                        <p:tav tm="100000">
                                          <p:val>
                                            <p:strVal val="#ppt_h"/>
                                          </p:val>
                                        </p:tav>
                                      </p:tavLst>
                                    </p:anim>
                                    <p:animEffect transition="in" filter="fade">
                                      <p:cBhvr>
                                        <p:cTn id="21" dur="500"/>
                                        <p:tgtEl>
                                          <p:spTgt spid="22531"/>
                                        </p:tgtEl>
                                      </p:cBhvr>
                                    </p:animEffect>
                                  </p:childTnLst>
                                  <p:subTnLst>
                                    <p:set>
                                      <p:cBhvr override="childStyle">
                                        <p:cTn dur="1" fill="hold" display="0" masterRel="nextClick" afterEffect="1"/>
                                        <p:tgtEl>
                                          <p:spTgt spid="2253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22529"/>
                                        </p:tgtEl>
                                        <p:attrNameLst>
                                          <p:attrName>style.visibility</p:attrName>
                                        </p:attrNameLst>
                                      </p:cBhvr>
                                      <p:to>
                                        <p:strVal val="visible"/>
                                      </p:to>
                                    </p:set>
                                    <p:anim calcmode="lin" valueType="num">
                                      <p:cBhvr>
                                        <p:cTn id="26" dur="500" fill="hold"/>
                                        <p:tgtEl>
                                          <p:spTgt spid="22529"/>
                                        </p:tgtEl>
                                        <p:attrNameLst>
                                          <p:attrName>ppt_w</p:attrName>
                                        </p:attrNameLst>
                                      </p:cBhvr>
                                      <p:tavLst>
                                        <p:tav tm="0">
                                          <p:val>
                                            <p:fltVal val="0"/>
                                          </p:val>
                                        </p:tav>
                                        <p:tav tm="100000">
                                          <p:val>
                                            <p:strVal val="#ppt_w"/>
                                          </p:val>
                                        </p:tav>
                                      </p:tavLst>
                                    </p:anim>
                                    <p:anim calcmode="lin" valueType="num">
                                      <p:cBhvr>
                                        <p:cTn id="27" dur="500" fill="hold"/>
                                        <p:tgtEl>
                                          <p:spTgt spid="22529"/>
                                        </p:tgtEl>
                                        <p:attrNameLst>
                                          <p:attrName>ppt_h</p:attrName>
                                        </p:attrNameLst>
                                      </p:cBhvr>
                                      <p:tavLst>
                                        <p:tav tm="0">
                                          <p:val>
                                            <p:fltVal val="0"/>
                                          </p:val>
                                        </p:tav>
                                        <p:tav tm="100000">
                                          <p:val>
                                            <p:strVal val="#ppt_h"/>
                                          </p:val>
                                        </p:tav>
                                      </p:tavLst>
                                    </p:anim>
                                    <p:animEffect transition="in" filter="fade">
                                      <p:cBhvr>
                                        <p:cTn id="28" dur="500"/>
                                        <p:tgtEl>
                                          <p:spTgt spid="22529"/>
                                        </p:tgtEl>
                                      </p:cBhvr>
                                    </p:animEffect>
                                  </p:childTnLst>
                                  <p:subTnLst>
                                    <p:set>
                                      <p:cBhvr override="childStyle">
                                        <p:cTn dur="1" fill="hold" display="0" masterRel="nextClick" afterEffect="1"/>
                                        <p:tgtEl>
                                          <p:spTgt spid="22529"/>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22535"/>
                                        </p:tgtEl>
                                        <p:attrNameLst>
                                          <p:attrName>style.visibility</p:attrName>
                                        </p:attrNameLst>
                                      </p:cBhvr>
                                      <p:to>
                                        <p:strVal val="visible"/>
                                      </p:to>
                                    </p:set>
                                    <p:anim calcmode="lin" valueType="num">
                                      <p:cBhvr>
                                        <p:cTn id="33" dur="500" fill="hold"/>
                                        <p:tgtEl>
                                          <p:spTgt spid="22535"/>
                                        </p:tgtEl>
                                        <p:attrNameLst>
                                          <p:attrName>ppt_w</p:attrName>
                                        </p:attrNameLst>
                                      </p:cBhvr>
                                      <p:tavLst>
                                        <p:tav tm="0">
                                          <p:val>
                                            <p:fltVal val="0"/>
                                          </p:val>
                                        </p:tav>
                                        <p:tav tm="100000">
                                          <p:val>
                                            <p:strVal val="#ppt_w"/>
                                          </p:val>
                                        </p:tav>
                                      </p:tavLst>
                                    </p:anim>
                                    <p:anim calcmode="lin" valueType="num">
                                      <p:cBhvr>
                                        <p:cTn id="34" dur="500" fill="hold"/>
                                        <p:tgtEl>
                                          <p:spTgt spid="22535"/>
                                        </p:tgtEl>
                                        <p:attrNameLst>
                                          <p:attrName>ppt_h</p:attrName>
                                        </p:attrNameLst>
                                      </p:cBhvr>
                                      <p:tavLst>
                                        <p:tav tm="0">
                                          <p:val>
                                            <p:fltVal val="0"/>
                                          </p:val>
                                        </p:tav>
                                        <p:tav tm="100000">
                                          <p:val>
                                            <p:strVal val="#ppt_h"/>
                                          </p:val>
                                        </p:tav>
                                      </p:tavLst>
                                    </p:anim>
                                    <p:animEffect transition="in" filter="fade">
                                      <p:cBhvr>
                                        <p:cTn id="35" dur="500"/>
                                        <p:tgtEl>
                                          <p:spTgt spid="22535"/>
                                        </p:tgtEl>
                                      </p:cBhvr>
                                    </p:animEffect>
                                  </p:childTnLst>
                                  <p:subTnLst>
                                    <p:set>
                                      <p:cBhvr override="childStyle">
                                        <p:cTn dur="1" fill="hold" display="0" masterRel="nextClick" afterEffect="1"/>
                                        <p:tgtEl>
                                          <p:spTgt spid="22535"/>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22537"/>
                                        </p:tgtEl>
                                        <p:attrNameLst>
                                          <p:attrName>style.visibility</p:attrName>
                                        </p:attrNameLst>
                                      </p:cBhvr>
                                      <p:to>
                                        <p:strVal val="visible"/>
                                      </p:to>
                                    </p:set>
                                    <p:anim calcmode="lin" valueType="num">
                                      <p:cBhvr>
                                        <p:cTn id="40" dur="500" fill="hold"/>
                                        <p:tgtEl>
                                          <p:spTgt spid="22537"/>
                                        </p:tgtEl>
                                        <p:attrNameLst>
                                          <p:attrName>ppt_w</p:attrName>
                                        </p:attrNameLst>
                                      </p:cBhvr>
                                      <p:tavLst>
                                        <p:tav tm="0">
                                          <p:val>
                                            <p:fltVal val="0"/>
                                          </p:val>
                                        </p:tav>
                                        <p:tav tm="100000">
                                          <p:val>
                                            <p:strVal val="#ppt_w"/>
                                          </p:val>
                                        </p:tav>
                                      </p:tavLst>
                                    </p:anim>
                                    <p:anim calcmode="lin" valueType="num">
                                      <p:cBhvr>
                                        <p:cTn id="41" dur="500" fill="hold"/>
                                        <p:tgtEl>
                                          <p:spTgt spid="22537"/>
                                        </p:tgtEl>
                                        <p:attrNameLst>
                                          <p:attrName>ppt_h</p:attrName>
                                        </p:attrNameLst>
                                      </p:cBhvr>
                                      <p:tavLst>
                                        <p:tav tm="0">
                                          <p:val>
                                            <p:fltVal val="0"/>
                                          </p:val>
                                        </p:tav>
                                        <p:tav tm="100000">
                                          <p:val>
                                            <p:strVal val="#ppt_h"/>
                                          </p:val>
                                        </p:tav>
                                      </p:tavLst>
                                    </p:anim>
                                    <p:animEffect transition="in" filter="fade">
                                      <p:cBhvr>
                                        <p:cTn id="42" dur="5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G_2438.jpg"/>
          <p:cNvPicPr>
            <a:picLocks noChangeAspect="1"/>
          </p:cNvPicPr>
          <p:nvPr/>
        </p:nvPicPr>
        <p:blipFill>
          <a:blip r:embed="rId2" cstate="print"/>
          <a:stretch>
            <a:fillRect/>
          </a:stretch>
        </p:blipFill>
        <p:spPr>
          <a:xfrm>
            <a:off x="251520" y="0"/>
            <a:ext cx="3855697" cy="6858000"/>
          </a:xfrm>
          <a:prstGeom prst="rect">
            <a:avLst/>
          </a:prstGeom>
        </p:spPr>
      </p:pic>
      <p:pic>
        <p:nvPicPr>
          <p:cNvPr id="6" name="Imagem 5" descr="IMG_2427.jpg"/>
          <p:cNvPicPr>
            <a:picLocks noChangeAspect="1"/>
          </p:cNvPicPr>
          <p:nvPr/>
        </p:nvPicPr>
        <p:blipFill>
          <a:blip r:embed="rId3" cstate="print"/>
          <a:stretch>
            <a:fillRect/>
          </a:stretch>
        </p:blipFill>
        <p:spPr>
          <a:xfrm>
            <a:off x="4932040" y="0"/>
            <a:ext cx="3855697" cy="6858000"/>
          </a:xfrm>
          <a:prstGeom prst="rect">
            <a:avLst/>
          </a:prstGeom>
        </p:spPr>
      </p:pic>
    </p:spTree>
    <p:extLst>
      <p:ext uri="{BB962C8B-B14F-4D97-AF65-F5344CB8AC3E}">
        <p14:creationId xmlns:p14="http://schemas.microsoft.com/office/powerpoint/2010/main" val="170750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21857" t="38828" r="22800" b="9813"/>
          <a:stretch>
            <a:fillRect/>
          </a:stretch>
        </p:blipFill>
        <p:spPr bwMode="auto">
          <a:xfrm>
            <a:off x="0" y="1110295"/>
            <a:ext cx="9217024" cy="4808921"/>
          </a:xfrm>
          <a:prstGeom prst="rect">
            <a:avLst/>
          </a:prstGeom>
          <a:noFill/>
          <a:ln w="9525">
            <a:noFill/>
            <a:miter lim="800000"/>
            <a:headEnd/>
            <a:tailEnd/>
          </a:ln>
        </p:spPr>
      </p:pic>
      <p:sp>
        <p:nvSpPr>
          <p:cNvPr id="4" name="CaixaDeTexto 3"/>
          <p:cNvSpPr txBox="1"/>
          <p:nvPr/>
        </p:nvSpPr>
        <p:spPr>
          <a:xfrm rot="16200000">
            <a:off x="-3234466"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O PROFISSIONAL DA SAÚDE</a:t>
            </a:r>
            <a:endParaRPr lang="pt-BR" b="1" dirty="0"/>
          </a:p>
        </p:txBody>
      </p:sp>
    </p:spTree>
    <p:extLst>
      <p:ext uri="{BB962C8B-B14F-4D97-AF65-F5344CB8AC3E}">
        <p14:creationId xmlns:p14="http://schemas.microsoft.com/office/powerpoint/2010/main" val="4051442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7059634" y="6519446"/>
            <a:ext cx="2438400" cy="338554"/>
          </a:xfrm>
          <a:prstGeom prst="rect">
            <a:avLst/>
          </a:prstGeom>
          <a:noFill/>
        </p:spPr>
        <p:txBody>
          <a:bodyPr wrap="square" rtlCol="0">
            <a:spAutoFit/>
          </a:bodyPr>
          <a:lstStyle/>
          <a:p>
            <a:r>
              <a:rPr lang="pt-BR" sz="1600" dirty="0" smtClean="0"/>
              <a:t>ALMEIDA et al. (2015)</a:t>
            </a:r>
            <a:endParaRPr lang="pt-BR" sz="1600" dirty="0"/>
          </a:p>
        </p:txBody>
      </p:sp>
      <p:sp>
        <p:nvSpPr>
          <p:cNvPr id="7" name="CaixaDeTexto 6"/>
          <p:cNvSpPr txBox="1"/>
          <p:nvPr/>
        </p:nvSpPr>
        <p:spPr>
          <a:xfrm rot="16200000">
            <a:off x="-3234466"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O PROFISSIONAL DA SAÚDE</a:t>
            </a:r>
            <a:endParaRPr lang="pt-BR" b="1" dirty="0"/>
          </a:p>
        </p:txBody>
      </p:sp>
      <p:pic>
        <p:nvPicPr>
          <p:cNvPr id="3074" name="Picture 2" descr="Resultado de imagem para amamentação pediat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5794" y="1484292"/>
            <a:ext cx="3925438" cy="2609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tângulo 7"/>
          <p:cNvSpPr/>
          <p:nvPr/>
        </p:nvSpPr>
        <p:spPr>
          <a:xfrm>
            <a:off x="1078232" y="5144667"/>
            <a:ext cx="7346440" cy="1200329"/>
          </a:xfrm>
          <a:prstGeom prst="rect">
            <a:avLst/>
          </a:prstGeom>
        </p:spPr>
        <p:txBody>
          <a:bodyPr wrap="square">
            <a:spAutoFit/>
          </a:bodyPr>
          <a:lstStyle/>
          <a:p>
            <a:pPr algn="ctr"/>
            <a:r>
              <a:rPr lang="pt-BR" dirty="0" smtClean="0"/>
              <a:t>“Todos </a:t>
            </a:r>
            <a:r>
              <a:rPr lang="pt-BR" dirty="0"/>
              <a:t>os profissionais de saúde com os quais as gestantes e puérperas entram em contato deveriam estar comprometidos com a </a:t>
            </a:r>
            <a:r>
              <a:rPr lang="pt-BR" dirty="0" smtClean="0"/>
              <a:t>promoção </a:t>
            </a:r>
            <a:r>
              <a:rPr lang="pt-BR" dirty="0"/>
              <a:t>do aleitamento e capacitados a fornecer </a:t>
            </a:r>
            <a:r>
              <a:rPr lang="pt-BR" dirty="0" smtClean="0"/>
              <a:t>informações </a:t>
            </a:r>
            <a:r>
              <a:rPr lang="pt-BR" dirty="0"/>
              <a:t>apropriadas, além de demonstrar habilidade prática no manejo da </a:t>
            </a:r>
            <a:r>
              <a:rPr lang="pt-BR" dirty="0" smtClean="0"/>
              <a:t>amamentação”</a:t>
            </a:r>
            <a:endParaRPr lang="pt-BR" dirty="0"/>
          </a:p>
        </p:txBody>
      </p:sp>
      <p:sp>
        <p:nvSpPr>
          <p:cNvPr id="9" name="CaixaDeTexto 8"/>
          <p:cNvSpPr txBox="1"/>
          <p:nvPr/>
        </p:nvSpPr>
        <p:spPr>
          <a:xfrm>
            <a:off x="587396" y="1810328"/>
            <a:ext cx="2011214" cy="338554"/>
          </a:xfrm>
          <a:prstGeom prst="rect">
            <a:avLst/>
          </a:prstGeom>
          <a:solidFill>
            <a:srgbClr val="00B0F0"/>
          </a:solidFill>
          <a:ln w="19050">
            <a:solidFill>
              <a:srgbClr val="0070C0"/>
            </a:solidFill>
          </a:ln>
        </p:spPr>
        <p:txBody>
          <a:bodyPr wrap="square" rtlCol="0">
            <a:spAutoFit/>
          </a:bodyPr>
          <a:lstStyle/>
          <a:p>
            <a:pPr algn="ctr"/>
            <a:r>
              <a:rPr lang="pt-BR" sz="1600" b="1" dirty="0" smtClean="0">
                <a:solidFill>
                  <a:schemeClr val="bg1"/>
                </a:solidFill>
              </a:rPr>
              <a:t>PRÉ-NATAL</a:t>
            </a:r>
            <a:endParaRPr lang="pt-BR" sz="1600" b="1" dirty="0">
              <a:solidFill>
                <a:schemeClr val="bg1"/>
              </a:solidFill>
            </a:endParaRPr>
          </a:p>
        </p:txBody>
      </p:sp>
      <p:sp>
        <p:nvSpPr>
          <p:cNvPr id="11" name="CaixaDeTexto 10"/>
          <p:cNvSpPr txBox="1"/>
          <p:nvPr/>
        </p:nvSpPr>
        <p:spPr>
          <a:xfrm>
            <a:off x="2383009" y="759737"/>
            <a:ext cx="2011214" cy="338554"/>
          </a:xfrm>
          <a:prstGeom prst="rect">
            <a:avLst/>
          </a:prstGeom>
          <a:solidFill>
            <a:srgbClr val="00B0F0"/>
          </a:solidFill>
          <a:ln w="19050">
            <a:solidFill>
              <a:srgbClr val="0070C0"/>
            </a:solidFill>
          </a:ln>
        </p:spPr>
        <p:txBody>
          <a:bodyPr wrap="square" rtlCol="0">
            <a:spAutoFit/>
          </a:bodyPr>
          <a:lstStyle/>
          <a:p>
            <a:pPr algn="ctr"/>
            <a:r>
              <a:rPr lang="pt-BR" sz="1600" b="1" dirty="0" smtClean="0">
                <a:solidFill>
                  <a:schemeClr val="bg1"/>
                </a:solidFill>
              </a:rPr>
              <a:t>SALA DE PARTO</a:t>
            </a:r>
            <a:endParaRPr lang="pt-BR" sz="1600" b="1" dirty="0">
              <a:solidFill>
                <a:schemeClr val="bg1"/>
              </a:solidFill>
            </a:endParaRPr>
          </a:p>
        </p:txBody>
      </p:sp>
      <p:sp>
        <p:nvSpPr>
          <p:cNvPr id="12" name="CaixaDeTexto 11"/>
          <p:cNvSpPr txBox="1"/>
          <p:nvPr/>
        </p:nvSpPr>
        <p:spPr>
          <a:xfrm>
            <a:off x="5048420" y="657188"/>
            <a:ext cx="2011214" cy="584775"/>
          </a:xfrm>
          <a:prstGeom prst="rect">
            <a:avLst/>
          </a:prstGeom>
          <a:solidFill>
            <a:srgbClr val="00B0F0"/>
          </a:solidFill>
          <a:ln w="19050">
            <a:solidFill>
              <a:srgbClr val="0070C0"/>
            </a:solidFill>
          </a:ln>
        </p:spPr>
        <p:txBody>
          <a:bodyPr wrap="square" rtlCol="0">
            <a:spAutoFit/>
          </a:bodyPr>
          <a:lstStyle/>
          <a:p>
            <a:pPr algn="ctr"/>
            <a:r>
              <a:rPr lang="pt-BR" sz="1600" b="1" dirty="0" smtClean="0">
                <a:solidFill>
                  <a:schemeClr val="bg1"/>
                </a:solidFill>
              </a:rPr>
              <a:t>ALOJAMENTO CONJUNTO</a:t>
            </a:r>
            <a:endParaRPr lang="pt-BR" sz="1600" b="1" dirty="0">
              <a:solidFill>
                <a:schemeClr val="bg1"/>
              </a:solidFill>
            </a:endParaRPr>
          </a:p>
        </p:txBody>
      </p:sp>
      <p:sp>
        <p:nvSpPr>
          <p:cNvPr id="13" name="CaixaDeTexto 12"/>
          <p:cNvSpPr txBox="1"/>
          <p:nvPr/>
        </p:nvSpPr>
        <p:spPr>
          <a:xfrm>
            <a:off x="7059634" y="1810328"/>
            <a:ext cx="2011214" cy="338554"/>
          </a:xfrm>
          <a:prstGeom prst="rect">
            <a:avLst/>
          </a:prstGeom>
          <a:solidFill>
            <a:srgbClr val="00B0F0"/>
          </a:solidFill>
          <a:ln w="19050">
            <a:solidFill>
              <a:srgbClr val="0070C0"/>
            </a:solidFill>
          </a:ln>
        </p:spPr>
        <p:txBody>
          <a:bodyPr wrap="square" rtlCol="0">
            <a:spAutoFit/>
          </a:bodyPr>
          <a:lstStyle/>
          <a:p>
            <a:pPr algn="ctr"/>
            <a:r>
              <a:rPr lang="pt-BR" sz="1600" b="1" dirty="0" smtClean="0">
                <a:solidFill>
                  <a:schemeClr val="bg1"/>
                </a:solidFill>
              </a:rPr>
              <a:t>PUERPÉRIO</a:t>
            </a:r>
            <a:endParaRPr lang="pt-BR" sz="1600" b="1" dirty="0">
              <a:solidFill>
                <a:schemeClr val="bg1"/>
              </a:solidFill>
            </a:endParaRPr>
          </a:p>
        </p:txBody>
      </p:sp>
      <p:sp>
        <p:nvSpPr>
          <p:cNvPr id="10" name="Seta em curva para a esquerda 9"/>
          <p:cNvSpPr/>
          <p:nvPr/>
        </p:nvSpPr>
        <p:spPr>
          <a:xfrm rot="1761120" flipH="1" flipV="1">
            <a:off x="1759183" y="863029"/>
            <a:ext cx="304800" cy="75786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Seta em curva para a esquerda 14"/>
          <p:cNvSpPr/>
          <p:nvPr/>
        </p:nvSpPr>
        <p:spPr>
          <a:xfrm rot="5400000" flipH="1" flipV="1">
            <a:off x="4502382" y="-234850"/>
            <a:ext cx="304800" cy="9946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Seta em curva para a esquerda 15"/>
          <p:cNvSpPr/>
          <p:nvPr/>
        </p:nvSpPr>
        <p:spPr>
          <a:xfrm rot="19220508">
            <a:off x="7427364" y="827880"/>
            <a:ext cx="316128" cy="7228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CaixaDeTexto 16"/>
          <p:cNvSpPr txBox="1"/>
          <p:nvPr/>
        </p:nvSpPr>
        <p:spPr>
          <a:xfrm>
            <a:off x="3622548" y="4154481"/>
            <a:ext cx="2851743" cy="769441"/>
          </a:xfrm>
          <a:prstGeom prst="rect">
            <a:avLst/>
          </a:prstGeom>
          <a:solidFill>
            <a:srgbClr val="0070C0"/>
          </a:solidFill>
          <a:ln w="19050">
            <a:solidFill>
              <a:srgbClr val="0070C0"/>
            </a:solidFill>
          </a:ln>
        </p:spPr>
        <p:txBody>
          <a:bodyPr wrap="square" rtlCol="0">
            <a:spAutoFit/>
          </a:bodyPr>
          <a:lstStyle/>
          <a:p>
            <a:pPr algn="ctr"/>
            <a:r>
              <a:rPr lang="pt-BR" sz="2200" b="1" dirty="0" smtClean="0">
                <a:solidFill>
                  <a:schemeClr val="bg1"/>
                </a:solidFill>
              </a:rPr>
              <a:t>ATUAÇÃO ALÉM DO PLANO INDIVIDUAL</a:t>
            </a:r>
            <a:endParaRPr lang="pt-BR" sz="2200" b="1" dirty="0">
              <a:solidFill>
                <a:schemeClr val="bg1"/>
              </a:solidFill>
            </a:endParaRPr>
          </a:p>
        </p:txBody>
      </p:sp>
    </p:spTree>
    <p:extLst>
      <p:ext uri="{BB962C8B-B14F-4D97-AF65-F5344CB8AC3E}">
        <p14:creationId xmlns:p14="http://schemas.microsoft.com/office/powerpoint/2010/main" val="4284768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tângulo 2"/>
          <p:cNvSpPr>
            <a:spLocks noChangeArrowheads="1"/>
          </p:cNvSpPr>
          <p:nvPr/>
        </p:nvSpPr>
        <p:spPr bwMode="auto">
          <a:xfrm>
            <a:off x="562078" y="1177571"/>
            <a:ext cx="7192036" cy="254236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pPr>
            <a:r>
              <a:rPr lang="pt-BR" altLang="pt-BR" dirty="0">
                <a:latin typeface="+mn-lt"/>
                <a:cs typeface="DilleniaUPC" pitchFamily="18" charset="-34"/>
              </a:rPr>
              <a:t>Crianças com até seis meses de vida devem ser alimentadas exclusivamente com leite materno, sem outros líquidos ou sólidos, com exceção de gotas ou xaropes contendo vitaminas, sais de reidratação oral, suplementos minerais e medicamentos. Após, o aleitamento é complementado com outros alimentos de forma oportuna e saudável até os dois anos ou mais.</a:t>
            </a:r>
          </a:p>
        </p:txBody>
      </p:sp>
      <p:pic>
        <p:nvPicPr>
          <p:cNvPr id="84994" name="Picture 2" descr="http://welladjusted.co/wp-content/uploads/2015/08/breast-feeding-ft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757" y="4160520"/>
            <a:ext cx="4315968" cy="2697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2447215" y="275321"/>
            <a:ext cx="3611053" cy="461665"/>
          </a:xfrm>
          <a:prstGeom prst="rect">
            <a:avLst/>
          </a:prstGeom>
          <a:noFill/>
        </p:spPr>
        <p:txBody>
          <a:bodyPr wrap="none">
            <a:spAutoFit/>
          </a:bodyPr>
          <a:lstStyle/>
          <a:p>
            <a:pPr>
              <a:defRPr/>
            </a:pPr>
            <a:r>
              <a:rPr lang="pt-BR" sz="2400" b="1" dirty="0" smtClean="0">
                <a:solidFill>
                  <a:srgbClr val="0070C0"/>
                </a:solidFill>
                <a:cs typeface="DilleniaUPC" pitchFamily="18" charset="-34"/>
              </a:rPr>
              <a:t>O QUE É PRECONIZADO???</a:t>
            </a:r>
            <a:endParaRPr lang="pt-BR" sz="2400" b="1" dirty="0">
              <a:solidFill>
                <a:srgbClr val="0070C0"/>
              </a:solidFill>
              <a:cs typeface="DilleniaUPC" pitchFamily="18" charset="-34"/>
            </a:endParaRPr>
          </a:p>
        </p:txBody>
      </p:sp>
    </p:spTree>
    <p:extLst>
      <p:ext uri="{BB962C8B-B14F-4D97-AF65-F5344CB8AC3E}">
        <p14:creationId xmlns:p14="http://schemas.microsoft.com/office/powerpoint/2010/main" val="1834926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17153" y="231338"/>
            <a:ext cx="4332799" cy="2585323"/>
          </a:xfrm>
          <a:prstGeom prst="rect">
            <a:avLst/>
          </a:prstGeom>
          <a:solidFill>
            <a:srgbClr val="00B0F0"/>
          </a:solidFill>
          <a:ln w="19050">
            <a:solidFill>
              <a:srgbClr val="0070C0"/>
            </a:solidFill>
          </a:ln>
        </p:spPr>
        <p:txBody>
          <a:bodyPr wrap="square" rtlCol="0">
            <a:spAutoFit/>
          </a:bodyPr>
          <a:lstStyle/>
          <a:p>
            <a:pPr algn="ctr">
              <a:lnSpc>
                <a:spcPct val="150000"/>
              </a:lnSpc>
            </a:pPr>
            <a:r>
              <a:rPr lang="pt-BR" b="1" dirty="0">
                <a:solidFill>
                  <a:schemeClr val="bg1"/>
                </a:solidFill>
              </a:rPr>
              <a:t>Os </a:t>
            </a:r>
            <a:r>
              <a:rPr lang="pt-BR" b="1" dirty="0" smtClean="0">
                <a:solidFill>
                  <a:schemeClr val="bg1"/>
                </a:solidFill>
              </a:rPr>
              <a:t>18 estudos </a:t>
            </a:r>
            <a:r>
              <a:rPr lang="pt-BR" b="1" dirty="0">
                <a:solidFill>
                  <a:schemeClr val="bg1"/>
                </a:solidFill>
              </a:rPr>
              <a:t>analisados demonstram, em sua maioria, que o profissional de saúde não está capacitado para a </a:t>
            </a:r>
            <a:r>
              <a:rPr lang="pt-BR" b="1" dirty="0" smtClean="0">
                <a:solidFill>
                  <a:schemeClr val="bg1"/>
                </a:solidFill>
              </a:rPr>
              <a:t>promoção </a:t>
            </a:r>
            <a:r>
              <a:rPr lang="pt-BR" b="1" dirty="0">
                <a:solidFill>
                  <a:schemeClr val="bg1"/>
                </a:solidFill>
              </a:rPr>
              <a:t>do aleitamento </a:t>
            </a:r>
            <a:r>
              <a:rPr lang="pt-BR" b="1" dirty="0" smtClean="0">
                <a:solidFill>
                  <a:schemeClr val="bg1"/>
                </a:solidFill>
              </a:rPr>
              <a:t>materno:</a:t>
            </a:r>
          </a:p>
          <a:p>
            <a:pPr algn="ctr">
              <a:lnSpc>
                <a:spcPct val="150000"/>
              </a:lnSpc>
            </a:pPr>
            <a:r>
              <a:rPr lang="pt-BR" b="1" dirty="0" smtClean="0">
                <a:solidFill>
                  <a:schemeClr val="bg1"/>
                </a:solidFill>
              </a:rPr>
              <a:t>ABORDAGENS ISOLADAS</a:t>
            </a:r>
          </a:p>
          <a:p>
            <a:pPr algn="ctr">
              <a:lnSpc>
                <a:spcPct val="150000"/>
              </a:lnSpc>
            </a:pPr>
            <a:r>
              <a:rPr lang="pt-BR" b="1" dirty="0" smtClean="0">
                <a:solidFill>
                  <a:schemeClr val="bg1"/>
                </a:solidFill>
              </a:rPr>
              <a:t>FORMAÇÃO INSUFICIENTE/INADEQUADA </a:t>
            </a:r>
            <a:endParaRPr lang="pt-BR" b="1" dirty="0">
              <a:solidFill>
                <a:schemeClr val="bg1"/>
              </a:solidFill>
            </a:endParaRPr>
          </a:p>
        </p:txBody>
      </p:sp>
      <p:sp>
        <p:nvSpPr>
          <p:cNvPr id="5" name="Retângulo 4"/>
          <p:cNvSpPr/>
          <p:nvPr/>
        </p:nvSpPr>
        <p:spPr>
          <a:xfrm>
            <a:off x="617153" y="3891171"/>
            <a:ext cx="8380543" cy="1711366"/>
          </a:xfrm>
          <a:prstGeom prst="rect">
            <a:avLst/>
          </a:prstGeom>
          <a:ln w="38100">
            <a:solidFill>
              <a:srgbClr val="0070C0"/>
            </a:solidFill>
          </a:ln>
        </p:spPr>
        <p:txBody>
          <a:bodyPr wrap="square">
            <a:spAutoFit/>
          </a:bodyPr>
          <a:lstStyle/>
          <a:p>
            <a:pPr algn="ctr">
              <a:lnSpc>
                <a:spcPct val="150000"/>
              </a:lnSpc>
            </a:pPr>
            <a:r>
              <a:rPr lang="pt-BR" dirty="0"/>
              <a:t>As mães procuram o profissional para solucionar os seus problemas relacionados ao aleitamento, mas o profissional geralmente impõe tantas normas e regras que não contemplam sua realidade e isso acaba gerando medo e </a:t>
            </a:r>
            <a:r>
              <a:rPr lang="pt-BR" dirty="0" smtClean="0"/>
              <a:t>insegurança </a:t>
            </a:r>
            <a:r>
              <a:rPr lang="pt-BR" dirty="0"/>
              <a:t>na </a:t>
            </a:r>
            <a:r>
              <a:rPr lang="pt-BR" dirty="0" smtClean="0"/>
              <a:t>nutriz:</a:t>
            </a:r>
          </a:p>
          <a:p>
            <a:pPr algn="ctr">
              <a:lnSpc>
                <a:spcPct val="150000"/>
              </a:lnSpc>
            </a:pPr>
            <a:r>
              <a:rPr lang="pt-BR" dirty="0" smtClean="0"/>
              <a:t>MUITA IMPOSIÇÃO DE REGRAS VS POUCA AJUDA PRÁTICA</a:t>
            </a:r>
            <a:endParaRPr lang="pt-BR" dirty="0"/>
          </a:p>
        </p:txBody>
      </p:sp>
      <p:sp>
        <p:nvSpPr>
          <p:cNvPr id="6" name="CaixaDeTexto 5"/>
          <p:cNvSpPr txBox="1"/>
          <p:nvPr/>
        </p:nvSpPr>
        <p:spPr>
          <a:xfrm>
            <a:off x="6705600" y="6488668"/>
            <a:ext cx="2438400" cy="338554"/>
          </a:xfrm>
          <a:prstGeom prst="rect">
            <a:avLst/>
          </a:prstGeom>
          <a:noFill/>
        </p:spPr>
        <p:txBody>
          <a:bodyPr wrap="square" rtlCol="0">
            <a:spAutoFit/>
          </a:bodyPr>
          <a:lstStyle/>
          <a:p>
            <a:r>
              <a:rPr lang="pt-BR" sz="1600" dirty="0" smtClean="0"/>
              <a:t>ALMEIDA et al. (2015)</a:t>
            </a:r>
            <a:endParaRPr lang="pt-BR" sz="1600" dirty="0"/>
          </a:p>
        </p:txBody>
      </p:sp>
      <p:sp>
        <p:nvSpPr>
          <p:cNvPr id="7" name="CaixaDeTexto 6"/>
          <p:cNvSpPr txBox="1"/>
          <p:nvPr/>
        </p:nvSpPr>
        <p:spPr>
          <a:xfrm rot="16200000">
            <a:off x="-3234466"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O PROFISSIONAL DA SAÚDE</a:t>
            </a:r>
            <a:endParaRPr lang="pt-BR" b="1" dirty="0"/>
          </a:p>
        </p:txBody>
      </p:sp>
      <p:pic>
        <p:nvPicPr>
          <p:cNvPr id="4098" name="Picture 2" descr="Resultado de imagem para charge  pedia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3810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0318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ixaDeTexto 2"/>
          <p:cNvSpPr txBox="1">
            <a:spLocks noChangeArrowheads="1"/>
          </p:cNvSpPr>
          <p:nvPr/>
        </p:nvSpPr>
        <p:spPr bwMode="auto">
          <a:xfrm>
            <a:off x="1254864" y="502857"/>
            <a:ext cx="6317588" cy="400110"/>
          </a:xfrm>
          <a:prstGeom prst="rect">
            <a:avLst/>
          </a:prstGeom>
          <a:noFill/>
          <a:ln w="9525">
            <a:noFill/>
            <a:miter lim="800000"/>
            <a:headEnd/>
            <a:tailEnd/>
          </a:ln>
        </p:spPr>
        <p:txBody>
          <a:bodyPr wrap="square">
            <a:spAutoFit/>
          </a:bodyPr>
          <a:lstStyle/>
          <a:p>
            <a:pPr algn="ctr"/>
            <a:r>
              <a:rPr lang="pt-BR" sz="2000" b="1" dirty="0">
                <a:cs typeface="DilleniaUPC" pitchFamily="18" charset="-34"/>
              </a:rPr>
              <a:t>HOUVE INCENTIVO AO DESMAME?</a:t>
            </a:r>
          </a:p>
        </p:txBody>
      </p:sp>
      <p:sp>
        <p:nvSpPr>
          <p:cNvPr id="43011" name="Retângulo 3"/>
          <p:cNvSpPr>
            <a:spLocks noChangeArrowheads="1"/>
          </p:cNvSpPr>
          <p:nvPr/>
        </p:nvSpPr>
        <p:spPr bwMode="auto">
          <a:xfrm>
            <a:off x="962840" y="1214819"/>
            <a:ext cx="7632848" cy="707886"/>
          </a:xfrm>
          <a:prstGeom prst="rect">
            <a:avLst/>
          </a:prstGeom>
          <a:noFill/>
          <a:ln w="9525">
            <a:noFill/>
            <a:miter lim="800000"/>
            <a:headEnd/>
            <a:tailEnd/>
          </a:ln>
        </p:spPr>
        <p:txBody>
          <a:bodyPr wrap="square">
            <a:spAutoFit/>
          </a:bodyPr>
          <a:lstStyle/>
          <a:p>
            <a:r>
              <a:rPr lang="pt-BR" sz="2000" b="1" dirty="0">
                <a:cs typeface="DilleniaUPC" pitchFamily="18" charset="-34"/>
              </a:rPr>
              <a:t>484 (73,7%) foram incentivadas a desmamar </a:t>
            </a:r>
          </a:p>
          <a:p>
            <a:r>
              <a:rPr lang="pt-BR" sz="2000" b="1" dirty="0">
                <a:cs typeface="DilleniaUPC" pitchFamily="18" charset="-34"/>
              </a:rPr>
              <a:t>384 (58,5%) por profissionais da saúde (principalmente, pediatras) </a:t>
            </a:r>
          </a:p>
        </p:txBody>
      </p:sp>
      <p:pic>
        <p:nvPicPr>
          <p:cNvPr id="96258" name="Picture 2" descr="Slide2"/>
          <p:cNvPicPr>
            <a:picLocks noChangeAspect="1" noChangeArrowheads="1"/>
          </p:cNvPicPr>
          <p:nvPr/>
        </p:nvPicPr>
        <p:blipFill>
          <a:blip r:embed="rId2" cstate="print"/>
          <a:srcRect/>
          <a:stretch>
            <a:fillRect/>
          </a:stretch>
        </p:blipFill>
        <p:spPr bwMode="auto">
          <a:xfrm>
            <a:off x="962840" y="2234557"/>
            <a:ext cx="7631113" cy="4294188"/>
          </a:xfrm>
          <a:prstGeom prst="rect">
            <a:avLst/>
          </a:prstGeom>
          <a:noFill/>
          <a:ln w="9525">
            <a:noFill/>
            <a:miter lim="800000"/>
            <a:headEnd/>
            <a:tailEnd/>
          </a:ln>
        </p:spPr>
      </p:pic>
      <p:sp>
        <p:nvSpPr>
          <p:cNvPr id="6" name="CaixaDeTexto 5"/>
          <p:cNvSpPr txBox="1"/>
          <p:nvPr/>
        </p:nvSpPr>
        <p:spPr>
          <a:xfrm rot="16200000">
            <a:off x="-3105834" y="3105835"/>
            <a:ext cx="6858000" cy="64633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a:cs typeface="DilleniaUPC" pitchFamily="18" charset="-34"/>
              </a:rPr>
              <a:t>PESQUISA DE OPINIÃO COM MÃES SOBRE O ATENDIMENTO EM SAÚDE E A PROMOÇÃO E APOIO À AMAMENTAÇÃO </a:t>
            </a:r>
            <a:r>
              <a:rPr lang="pt-BR" b="1" dirty="0" smtClean="0">
                <a:cs typeface="DilleniaUPC" pitchFamily="18" charset="-34"/>
              </a:rPr>
              <a:t>(2015</a:t>
            </a:r>
            <a:r>
              <a:rPr lang="pt-BR" b="1" dirty="0">
                <a:cs typeface="DilleniaUPC" pitchFamily="18" charset="-34"/>
              </a:rPr>
              <a:t>) </a:t>
            </a:r>
            <a:endParaRPr lang="pt-BR" dirty="0"/>
          </a:p>
        </p:txBody>
      </p:sp>
    </p:spTree>
    <p:extLst>
      <p:ext uri="{BB962C8B-B14F-4D97-AF65-F5344CB8AC3E}">
        <p14:creationId xmlns:p14="http://schemas.microsoft.com/office/powerpoint/2010/main" val="61556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lide1"/>
          <p:cNvPicPr>
            <a:picLocks noChangeAspect="1" noChangeArrowheads="1"/>
          </p:cNvPicPr>
          <p:nvPr/>
        </p:nvPicPr>
        <p:blipFill>
          <a:blip r:embed="rId2" cstate="print"/>
          <a:srcRect/>
          <a:stretch>
            <a:fillRect/>
          </a:stretch>
        </p:blipFill>
        <p:spPr bwMode="auto">
          <a:xfrm>
            <a:off x="707292" y="1616583"/>
            <a:ext cx="8369300" cy="4710113"/>
          </a:xfrm>
          <a:prstGeom prst="rect">
            <a:avLst/>
          </a:prstGeom>
          <a:noFill/>
          <a:ln w="9525">
            <a:noFill/>
            <a:miter lim="800000"/>
            <a:headEnd/>
            <a:tailEnd/>
          </a:ln>
        </p:spPr>
      </p:pic>
      <p:sp>
        <p:nvSpPr>
          <p:cNvPr id="6" name="CaixaDeTexto 2"/>
          <p:cNvSpPr txBox="1">
            <a:spLocks noChangeArrowheads="1"/>
          </p:cNvSpPr>
          <p:nvPr/>
        </p:nvSpPr>
        <p:spPr bwMode="auto">
          <a:xfrm>
            <a:off x="1608432" y="734505"/>
            <a:ext cx="6317588" cy="400110"/>
          </a:xfrm>
          <a:prstGeom prst="rect">
            <a:avLst/>
          </a:prstGeom>
          <a:noFill/>
          <a:ln w="9525">
            <a:noFill/>
            <a:miter lim="800000"/>
            <a:headEnd/>
            <a:tailEnd/>
          </a:ln>
        </p:spPr>
        <p:txBody>
          <a:bodyPr wrap="square">
            <a:spAutoFit/>
          </a:bodyPr>
          <a:lstStyle/>
          <a:p>
            <a:pPr algn="ctr"/>
            <a:r>
              <a:rPr lang="pt-BR" sz="2000" b="1" dirty="0">
                <a:cs typeface="DilleniaUPC" pitchFamily="18" charset="-34"/>
              </a:rPr>
              <a:t>HOUVE INCENTIVO AO DESMAME?</a:t>
            </a:r>
          </a:p>
        </p:txBody>
      </p:sp>
      <p:sp>
        <p:nvSpPr>
          <p:cNvPr id="5" name="CaixaDeTexto 4"/>
          <p:cNvSpPr txBox="1"/>
          <p:nvPr/>
        </p:nvSpPr>
        <p:spPr>
          <a:xfrm rot="16200000">
            <a:off x="-3105834" y="3105835"/>
            <a:ext cx="6858000" cy="64633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a:cs typeface="DilleniaUPC" pitchFamily="18" charset="-34"/>
              </a:rPr>
              <a:t>PESQUISA DE OPINIÃO COM MÃES SOBRE O ATENDIMENTO EM SAÚDE E A PROMOÇÃO E APOIO À AMAMENTAÇÃO </a:t>
            </a:r>
            <a:r>
              <a:rPr lang="pt-BR" b="1" dirty="0" smtClean="0">
                <a:cs typeface="DilleniaUPC" pitchFamily="18" charset="-34"/>
              </a:rPr>
              <a:t>(2015</a:t>
            </a:r>
            <a:r>
              <a:rPr lang="pt-BR" b="1" dirty="0">
                <a:cs typeface="DilleniaUPC" pitchFamily="18" charset="-34"/>
              </a:rPr>
              <a:t>) </a:t>
            </a:r>
            <a:endParaRPr lang="pt-BR" dirty="0"/>
          </a:p>
        </p:txBody>
      </p:sp>
    </p:spTree>
    <p:extLst>
      <p:ext uri="{BB962C8B-B14F-4D97-AF65-F5344CB8AC3E}">
        <p14:creationId xmlns:p14="http://schemas.microsoft.com/office/powerpoint/2010/main" val="3020068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145046" y="2039238"/>
            <a:ext cx="2232025" cy="892175"/>
          </a:xfrm>
          <a:prstGeom prst="rect">
            <a:avLst/>
          </a:prstGeom>
          <a:solidFill>
            <a:srgbClr val="99CCFF"/>
          </a:solidFill>
          <a:ln w="19050">
            <a:solidFill>
              <a:srgbClr val="00B0F0"/>
            </a:solid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sz="2600" b="1" dirty="0">
                <a:cs typeface="DilleniaUPC" pitchFamily="18" charset="-34"/>
              </a:rPr>
              <a:t>FÓRMULAS INFANTIS</a:t>
            </a:r>
          </a:p>
        </p:txBody>
      </p:sp>
      <p:sp>
        <p:nvSpPr>
          <p:cNvPr id="7" name="CaixaDeTexto 6"/>
          <p:cNvSpPr txBox="1"/>
          <p:nvPr/>
        </p:nvSpPr>
        <p:spPr>
          <a:xfrm>
            <a:off x="4246562" y="2287974"/>
            <a:ext cx="4897437" cy="353943"/>
          </a:xfrm>
          <a:prstGeom prst="rect">
            <a:avLst/>
          </a:prstGeom>
          <a:solidFill>
            <a:srgbClr val="99CCFF"/>
          </a:solidFill>
          <a:ln w="19050">
            <a:solidFill>
              <a:srgbClr val="00B0F0"/>
            </a:solidFill>
          </a:ln>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pt-BR" sz="1700" dirty="0">
                <a:cs typeface="DilleniaUPC" pitchFamily="18" charset="-34"/>
              </a:rPr>
              <a:t>233 (35,5%) receberam fórmulas antes dos 12 meses</a:t>
            </a:r>
          </a:p>
        </p:txBody>
      </p:sp>
      <p:sp>
        <p:nvSpPr>
          <p:cNvPr id="8" name="CaixaDeTexto 7"/>
          <p:cNvSpPr txBox="1"/>
          <p:nvPr/>
        </p:nvSpPr>
        <p:spPr>
          <a:xfrm>
            <a:off x="4632960" y="4216083"/>
            <a:ext cx="4511040" cy="646331"/>
          </a:xfrm>
          <a:prstGeom prst="rect">
            <a:avLst/>
          </a:prstGeom>
          <a:solidFill>
            <a:srgbClr val="99CCFF"/>
          </a:solidFill>
          <a:ln w="19050">
            <a:solidFill>
              <a:srgbClr val="00B0F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fontAlgn="auto">
              <a:spcBef>
                <a:spcPts val="0"/>
              </a:spcBef>
              <a:spcAft>
                <a:spcPts val="0"/>
              </a:spcAft>
              <a:defRPr/>
            </a:pPr>
            <a:r>
              <a:rPr lang="pt-BR" dirty="0">
                <a:cs typeface="DilleniaUPC" pitchFamily="18" charset="-34"/>
              </a:rPr>
              <a:t>Destas, 25,3% receberam fórmulas no 1º mês</a:t>
            </a:r>
          </a:p>
          <a:p>
            <a:pPr fontAlgn="auto">
              <a:spcBef>
                <a:spcPts val="0"/>
              </a:spcBef>
              <a:spcAft>
                <a:spcPts val="0"/>
              </a:spcAft>
              <a:defRPr/>
            </a:pPr>
            <a:r>
              <a:rPr lang="pt-BR" dirty="0">
                <a:cs typeface="DilleniaUPC" pitchFamily="18" charset="-34"/>
              </a:rPr>
              <a:t>         </a:t>
            </a:r>
            <a:r>
              <a:rPr lang="pt-BR" dirty="0" smtClean="0">
                <a:cs typeface="DilleniaUPC" pitchFamily="18" charset="-34"/>
              </a:rPr>
              <a:t>     </a:t>
            </a:r>
            <a:r>
              <a:rPr lang="pt-BR" dirty="0">
                <a:cs typeface="DilleniaUPC" pitchFamily="18" charset="-34"/>
              </a:rPr>
              <a:t>17,1% receberam na maternidade </a:t>
            </a:r>
          </a:p>
        </p:txBody>
      </p:sp>
      <p:sp>
        <p:nvSpPr>
          <p:cNvPr id="10" name="Seta para a direita 9"/>
          <p:cNvSpPr/>
          <p:nvPr/>
        </p:nvSpPr>
        <p:spPr>
          <a:xfrm>
            <a:off x="3517392" y="2213326"/>
            <a:ext cx="576263" cy="503238"/>
          </a:xfrm>
          <a:prstGeom prst="rightArrow">
            <a:avLst/>
          </a:prstGeom>
          <a:solidFill>
            <a:srgbClr val="0070C0"/>
          </a:solidFill>
          <a:ln w="1905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pt-BR"/>
          </a:p>
        </p:txBody>
      </p:sp>
      <p:sp>
        <p:nvSpPr>
          <p:cNvPr id="11" name="Seta para baixo 10"/>
          <p:cNvSpPr/>
          <p:nvPr/>
        </p:nvSpPr>
        <p:spPr>
          <a:xfrm>
            <a:off x="6479381" y="3213100"/>
            <a:ext cx="431800" cy="431800"/>
          </a:xfrm>
          <a:prstGeom prst="downArrow">
            <a:avLst/>
          </a:prstGeom>
          <a:solidFill>
            <a:srgbClr val="0070C0"/>
          </a:solidFill>
          <a:ln w="1905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pt-BR"/>
          </a:p>
        </p:txBody>
      </p:sp>
      <p:pic>
        <p:nvPicPr>
          <p:cNvPr id="45064" name="Picture 2" descr="http://www.ebc.com.br/sites/_portalebc2014/files/atoms_image/mamadeira.jpg"/>
          <p:cNvPicPr>
            <a:picLocks noChangeAspect="1" noChangeArrowheads="1"/>
          </p:cNvPicPr>
          <p:nvPr/>
        </p:nvPicPr>
        <p:blipFill>
          <a:blip r:embed="rId2" cstate="print"/>
          <a:srcRect/>
          <a:stretch>
            <a:fillRect/>
          </a:stretch>
        </p:blipFill>
        <p:spPr bwMode="auto">
          <a:xfrm>
            <a:off x="772435" y="3414237"/>
            <a:ext cx="3734422" cy="2800817"/>
          </a:xfrm>
          <a:prstGeom prst="rect">
            <a:avLst/>
          </a:prstGeom>
          <a:ln>
            <a:noFill/>
          </a:ln>
          <a:effectLst>
            <a:softEdge rad="112500"/>
          </a:effectLst>
        </p:spPr>
      </p:pic>
      <p:sp>
        <p:nvSpPr>
          <p:cNvPr id="13" name="CaixaDeTexto 2"/>
          <p:cNvSpPr txBox="1">
            <a:spLocks noChangeArrowheads="1"/>
          </p:cNvSpPr>
          <p:nvPr/>
        </p:nvSpPr>
        <p:spPr bwMode="auto">
          <a:xfrm>
            <a:off x="1523088" y="1028640"/>
            <a:ext cx="6317588" cy="400110"/>
          </a:xfrm>
          <a:prstGeom prst="rect">
            <a:avLst/>
          </a:prstGeom>
          <a:noFill/>
          <a:ln w="9525">
            <a:noFill/>
            <a:miter lim="800000"/>
            <a:headEnd/>
            <a:tailEnd/>
          </a:ln>
        </p:spPr>
        <p:txBody>
          <a:bodyPr wrap="square">
            <a:spAutoFit/>
          </a:bodyPr>
          <a:lstStyle/>
          <a:p>
            <a:pPr algn="ctr"/>
            <a:r>
              <a:rPr lang="pt-BR" sz="2000" b="1" dirty="0">
                <a:cs typeface="DilleniaUPC" pitchFamily="18" charset="-34"/>
              </a:rPr>
              <a:t>HOUVE INCENTIVO AO DESMAME?</a:t>
            </a:r>
          </a:p>
        </p:txBody>
      </p:sp>
      <p:sp>
        <p:nvSpPr>
          <p:cNvPr id="12" name="CaixaDeTexto 11"/>
          <p:cNvSpPr txBox="1"/>
          <p:nvPr/>
        </p:nvSpPr>
        <p:spPr>
          <a:xfrm rot="16200000">
            <a:off x="-3105834" y="3105835"/>
            <a:ext cx="6858000" cy="64633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a:cs typeface="DilleniaUPC" pitchFamily="18" charset="-34"/>
              </a:rPr>
              <a:t>PESQUISA DE OPINIÃO COM MÃES SOBRE O ATENDIMENTO EM SAÚDE E A PROMOÇÃO E APOIO À AMAMENTAÇÃO </a:t>
            </a:r>
            <a:r>
              <a:rPr lang="pt-BR" b="1" dirty="0" smtClean="0">
                <a:cs typeface="DilleniaUPC" pitchFamily="18" charset="-34"/>
              </a:rPr>
              <a:t>(2015</a:t>
            </a:r>
            <a:r>
              <a:rPr lang="pt-BR" b="1" dirty="0">
                <a:cs typeface="DilleniaUPC" pitchFamily="18" charset="-34"/>
              </a:rPr>
              <a:t>) </a:t>
            </a:r>
            <a:endParaRPr lang="pt-BR" dirty="0"/>
          </a:p>
        </p:txBody>
      </p:sp>
    </p:spTree>
    <p:extLst>
      <p:ext uri="{BB962C8B-B14F-4D97-AF65-F5344CB8AC3E}">
        <p14:creationId xmlns:p14="http://schemas.microsoft.com/office/powerpoint/2010/main" val="3197617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51942" y="5680679"/>
            <a:ext cx="8064500" cy="923925"/>
          </a:xfrm>
          <a:prstGeom prst="rect">
            <a:avLst/>
          </a:prstGeom>
          <a:solidFill>
            <a:srgbClr val="00B0F0"/>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b="1" dirty="0">
                <a:solidFill>
                  <a:schemeClr val="bg1"/>
                </a:solidFill>
              </a:rPr>
              <a:t>A AMAMENTAÇÃO PODE SER MANTIDA DEPOIS DO RETORNO AO TRABALHO EM CENÁRIOS ONDE A LICENÇA OU CRECHES ESTEJA DISPONÍVEL E ONDE A AMAMENTAÇÃO E/OU A ORDENHA DO LEITE MATERNO SÃO APOIADAS</a:t>
            </a:r>
          </a:p>
        </p:txBody>
      </p:sp>
      <p:pic>
        <p:nvPicPr>
          <p:cNvPr id="4098" name="Picture 2" descr="http://www.alertaemprego.com.br/wp-content/uploads/sites/3/2015/08/Campanha-traz-o-tema-Aleitamento-Materno-e-Trabalho.jpg"/>
          <p:cNvPicPr>
            <a:picLocks noChangeAspect="1" noChangeArrowheads="1"/>
          </p:cNvPicPr>
          <p:nvPr/>
        </p:nvPicPr>
        <p:blipFill>
          <a:blip r:embed="rId2" cstate="print"/>
          <a:srcRect/>
          <a:stretch>
            <a:fillRect/>
          </a:stretch>
        </p:blipFill>
        <p:spPr bwMode="auto">
          <a:xfrm rot="438068">
            <a:off x="5085771" y="1815699"/>
            <a:ext cx="4002698" cy="2664296"/>
          </a:xfrm>
          <a:prstGeom prst="rect">
            <a:avLst/>
          </a:prstGeom>
          <a:ln>
            <a:noFill/>
          </a:ln>
          <a:effectLst>
            <a:softEdge rad="112500"/>
          </a:effectLst>
        </p:spPr>
      </p:pic>
      <p:sp>
        <p:nvSpPr>
          <p:cNvPr id="33797" name="CaixaDeTexto 5"/>
          <p:cNvSpPr txBox="1">
            <a:spLocks noChangeArrowheads="1"/>
          </p:cNvSpPr>
          <p:nvPr/>
        </p:nvSpPr>
        <p:spPr bwMode="auto">
          <a:xfrm>
            <a:off x="194534" y="451896"/>
            <a:ext cx="5220072" cy="4570482"/>
          </a:xfrm>
          <a:prstGeom prst="rect">
            <a:avLst/>
          </a:prstGeom>
          <a:noFill/>
          <a:ln w="9525">
            <a:noFill/>
            <a:miter lim="800000"/>
            <a:headEnd/>
            <a:tailEnd/>
          </a:ln>
        </p:spPr>
        <p:txBody>
          <a:bodyPr wrap="square">
            <a:spAutoFit/>
          </a:bodyPr>
          <a:lstStyle/>
          <a:p>
            <a:pPr algn="ctr">
              <a:lnSpc>
                <a:spcPct val="150000"/>
              </a:lnSpc>
            </a:pPr>
            <a:r>
              <a:rPr lang="pt-BR" dirty="0">
                <a:latin typeface="Calibri" pitchFamily="34" charset="0"/>
              </a:rPr>
              <a:t>Mulheres que planejam retornar ao trabalho após o parto têm menor probabilidade de iniciar ou continuar a amamentação.</a:t>
            </a:r>
          </a:p>
          <a:p>
            <a:pPr algn="ctr">
              <a:lnSpc>
                <a:spcPct val="150000"/>
              </a:lnSpc>
            </a:pPr>
            <a:endParaRPr lang="pt-BR" dirty="0">
              <a:latin typeface="Calibri" pitchFamily="34" charset="0"/>
            </a:endParaRPr>
          </a:p>
          <a:p>
            <a:pPr algn="ctr">
              <a:lnSpc>
                <a:spcPct val="150000"/>
              </a:lnSpc>
            </a:pPr>
            <a:r>
              <a:rPr lang="pt-BR" dirty="0">
                <a:latin typeface="Calibri" pitchFamily="34" charset="0"/>
              </a:rPr>
              <a:t>A licença maternidade curta leva ao aumento de 4x na chance de não amamentar ou de desmame precoce </a:t>
            </a:r>
            <a:endParaRPr lang="pt-BR" dirty="0" smtClean="0">
              <a:latin typeface="Calibri" pitchFamily="34" charset="0"/>
            </a:endParaRPr>
          </a:p>
          <a:p>
            <a:pPr algn="ctr">
              <a:lnSpc>
                <a:spcPct val="150000"/>
              </a:lnSpc>
            </a:pPr>
            <a:endParaRPr lang="pt-BR" dirty="0" smtClean="0">
              <a:latin typeface="Calibri" pitchFamily="34" charset="0"/>
            </a:endParaRPr>
          </a:p>
          <a:p>
            <a:pPr algn="ctr">
              <a:lnSpc>
                <a:spcPct val="150000"/>
              </a:lnSpc>
            </a:pPr>
            <a:r>
              <a:rPr lang="pt-BR" dirty="0" smtClean="0">
                <a:latin typeface="Calibri" pitchFamily="34" charset="0"/>
              </a:rPr>
              <a:t>Ainda são comuns escolas que rejeitam LM ordenhado</a:t>
            </a:r>
            <a:endParaRPr lang="pt-BR" dirty="0">
              <a:latin typeface="Calibri" pitchFamily="34" charset="0"/>
            </a:endParaRPr>
          </a:p>
          <a:p>
            <a:pPr algn="r">
              <a:lnSpc>
                <a:spcPct val="150000"/>
              </a:lnSpc>
            </a:pPr>
            <a:r>
              <a:rPr lang="pt-BR" sz="1400" dirty="0" err="1">
                <a:latin typeface="Calibri" pitchFamily="34" charset="0"/>
              </a:rPr>
              <a:t>Hawkins</a:t>
            </a:r>
            <a:r>
              <a:rPr lang="pt-BR" sz="1400" dirty="0">
                <a:latin typeface="Calibri" pitchFamily="34" charset="0"/>
              </a:rPr>
              <a:t> </a:t>
            </a:r>
            <a:r>
              <a:rPr lang="pt-BR" sz="1400" dirty="0" err="1">
                <a:latin typeface="Calibri" pitchFamily="34" charset="0"/>
              </a:rPr>
              <a:t>et</a:t>
            </a:r>
            <a:r>
              <a:rPr lang="pt-BR" sz="1400" dirty="0">
                <a:latin typeface="Calibri" pitchFamily="34" charset="0"/>
              </a:rPr>
              <a:t> al. (2011), </a:t>
            </a:r>
            <a:r>
              <a:rPr lang="pt-BR" sz="1400" dirty="0" err="1">
                <a:latin typeface="Calibri" pitchFamily="34" charset="0"/>
              </a:rPr>
              <a:t>Ogbuan</a:t>
            </a:r>
            <a:r>
              <a:rPr lang="pt-BR" sz="1400" dirty="0">
                <a:latin typeface="Calibri" pitchFamily="34" charset="0"/>
              </a:rPr>
              <a:t> </a:t>
            </a:r>
            <a:r>
              <a:rPr lang="pt-BR" sz="1400" dirty="0" err="1">
                <a:latin typeface="Calibri" pitchFamily="34" charset="0"/>
              </a:rPr>
              <a:t>et</a:t>
            </a:r>
            <a:r>
              <a:rPr lang="pt-BR" sz="1400" dirty="0">
                <a:latin typeface="Calibri" pitchFamily="34" charset="0"/>
              </a:rPr>
              <a:t> al. (2011); </a:t>
            </a:r>
            <a:r>
              <a:rPr lang="pt-BR" sz="1400" dirty="0" err="1">
                <a:latin typeface="Calibri" pitchFamily="34" charset="0"/>
              </a:rPr>
              <a:t>Mirkovic</a:t>
            </a:r>
            <a:r>
              <a:rPr lang="pt-BR" sz="1400" dirty="0">
                <a:latin typeface="Calibri" pitchFamily="34" charset="0"/>
              </a:rPr>
              <a:t> </a:t>
            </a:r>
            <a:r>
              <a:rPr lang="pt-BR" sz="1400" dirty="0" err="1">
                <a:latin typeface="Calibri" pitchFamily="34" charset="0"/>
              </a:rPr>
              <a:t>et</a:t>
            </a:r>
            <a:r>
              <a:rPr lang="pt-BR" sz="1400" dirty="0">
                <a:latin typeface="Calibri" pitchFamily="34" charset="0"/>
              </a:rPr>
              <a:t> al. (2014)</a:t>
            </a:r>
          </a:p>
        </p:txBody>
      </p:sp>
      <p:sp>
        <p:nvSpPr>
          <p:cNvPr id="6" name="CaixaDeTexto 5"/>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TRABALHO MATERNO</a:t>
            </a:r>
            <a:endParaRPr lang="pt-BR" b="1" dirty="0"/>
          </a:p>
        </p:txBody>
      </p:sp>
    </p:spTree>
    <p:extLst>
      <p:ext uri="{BB962C8B-B14F-4D97-AF65-F5344CB8AC3E}">
        <p14:creationId xmlns:p14="http://schemas.microsoft.com/office/powerpoint/2010/main" val="1641810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143432" y="4495784"/>
            <a:ext cx="7128792" cy="1754326"/>
          </a:xfrm>
          <a:prstGeom prst="rect">
            <a:avLst/>
          </a:prstGeom>
          <a:solidFill>
            <a:srgbClr val="00B0F0"/>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buFont typeface="Arial" pitchFamily="34" charset="0"/>
              <a:buChar char="•"/>
            </a:pPr>
            <a:r>
              <a:rPr lang="pt-BR" b="1" dirty="0" smtClean="0">
                <a:solidFill>
                  <a:schemeClr val="bg1"/>
                </a:solidFill>
              </a:rPr>
              <a:t> Jornada dupla ou tripla de trabalho:                                                             PARTILHA DESIGUAL DAS FUNÇÕES ENTRE OS MEMBROS DA FAMÍLIA</a:t>
            </a:r>
          </a:p>
          <a:p>
            <a:pPr algn="ctr">
              <a:lnSpc>
                <a:spcPct val="150000"/>
              </a:lnSpc>
              <a:buFont typeface="Arial" pitchFamily="34" charset="0"/>
              <a:buChar char="•"/>
            </a:pPr>
            <a:r>
              <a:rPr lang="pt-BR" b="1" dirty="0" smtClean="0">
                <a:solidFill>
                  <a:schemeClr val="bg1"/>
                </a:solidFill>
              </a:rPr>
              <a:t> Ciúmes / conflitos com o parceiro(a)</a:t>
            </a:r>
          </a:p>
          <a:p>
            <a:pPr algn="ctr">
              <a:lnSpc>
                <a:spcPct val="150000"/>
              </a:lnSpc>
              <a:buFont typeface="Arial" pitchFamily="34" charset="0"/>
              <a:buChar char="•"/>
            </a:pPr>
            <a:r>
              <a:rPr lang="pt-BR" b="1" dirty="0" smtClean="0">
                <a:solidFill>
                  <a:schemeClr val="bg1"/>
                </a:solidFill>
              </a:rPr>
              <a:t> Conflitos entre as gerações</a:t>
            </a:r>
            <a:endParaRPr lang="pt-BR" b="1" dirty="0">
              <a:solidFill>
                <a:schemeClr val="bg1"/>
              </a:solidFill>
            </a:endParaRPr>
          </a:p>
        </p:txBody>
      </p:sp>
      <p:pic>
        <p:nvPicPr>
          <p:cNvPr id="30722" name="Picture 2" descr="Resultado de imagem para MAE MULHER TRABALHO"/>
          <p:cNvPicPr>
            <a:picLocks noChangeAspect="1" noChangeArrowheads="1"/>
          </p:cNvPicPr>
          <p:nvPr/>
        </p:nvPicPr>
        <p:blipFill>
          <a:blip r:embed="rId2" cstate="print"/>
          <a:srcRect/>
          <a:stretch>
            <a:fillRect/>
          </a:stretch>
        </p:blipFill>
        <p:spPr bwMode="auto">
          <a:xfrm>
            <a:off x="2022759" y="160338"/>
            <a:ext cx="5158329" cy="3868748"/>
          </a:xfrm>
          <a:prstGeom prst="rect">
            <a:avLst/>
          </a:prstGeom>
          <a:ln>
            <a:noFill/>
          </a:ln>
          <a:effectLst>
            <a:softEdge rad="112500"/>
          </a:effectLst>
        </p:spPr>
      </p:pic>
      <p:sp>
        <p:nvSpPr>
          <p:cNvPr id="27650" name="AutoShape 2" descr="data:image/png;base64,%20iVBORw0KGgoAAAANSUhEUgAAANQAAADPCAYAAAH6yM/WAAAAAXNSR0IArs4c6QAAAARnQU1BAACxjwv8YQUAAAAJcEhZcwAADsMAAA7DAcdvqGQAAP+lSURBVHhe7H0FgFzV9fdvfGZn3V2TzWZjG3cPMUiCE9wLFCm0QKFAC4WiRYO7W4B4iLt7NtnIurvOjtv7zrkzs1mNIKX/fvyS2ffezJN77/H77j0XvzIe8m4FZN7tT4ZSqXQQlN7DLpARvLuQe7c9QqvVvvLWW29JPaGisUlplyTv2acg0b/OEE8NCQkxNjY26sU3Z4kXXnsTH+aXQ5OWgU13zEewWu39pSO61Iwf1LUcp8fuY8cRPXkSolIScd4j/4LdbvP+cgZwczidTklyS9KH77wnmXm/G9icDslsMXuPJMlF59tsBmnRob2Sy+XyftsRdPsOTCIe5qZ/S5culQr+lkA3cEpLliwRJzNEQZxmace7D0kr3nlAcnkLYza1SnU7PpAcTps4ZjjtNunJV1+X3N7vnnzyybZGa2OQ9es2YPz48Vib9CgUShnGjh3r/QVQKBTY8/m/UVhejr6pafjwow89PxA51H1nQyFXicM9e/fgj/c9CJmkgNt750cffdSzQxDE4xLw9r0PP0BiUhqWL1mCV15+gR7i4egXX3oRaY5jGHL1I2jIOwF7YxOCUwcj2rwZmuG3QKv2PKypsRFLtmbjvKnjEOdH18r5trIOTIK1a9eKKrvdbqmmplayEy2cdqe0+M3HiRY2qbKgWHrlz1dK1Ztfleq3vy29fM91krmoWvr+3efFdXa7RbI4moiGbqnWYJFabUQU2mceYHgf42nG+fPnr+EtFyAwIgy1BgfcSjmiUwdi57qlCFNrMbhvHNauOoiX312Di+bdB3fZYgweNh0WixE7X/0nWhsMcMgk3P3EP/D2B5+CmAcSHbdHW/U8RZCw5EQtAvRByAxRI1TlpAI40br3Uzz/4VHc/LeHEBoWghUbtiC62YQJY0ahqZYKM+wyKDUh+HbjE6gtc+Cu6+8nOoZ77ywqIZ7T4WH0F9+t2QEpcSj6hSuQGa6Cy2SFo9wKc3UFrP1TUdvchKaaOgSX5GL/0cO48YFHIQ/SMq/0CN/DOqkrGQ7t3g6Ly4WCwqNwOB2AWgE51bC1dS12f7EE2bv2QrJYERzUjMtnx9M5JrglBxXWe4tuwPqTt11qxl9tL2/F5jf/jozeiZg47SLkb/8GI0dcg4bSZfjqs40YHmxCiryeztYi+O+r8fQ98xDRLxN3/uVFbw27VpNr16VmpAnwzD03I3XIBBhkIQhNSMbIC+7DkkULsHRjBS4JNyJHrsHF5mlwaPyh0Slx02Ov4NqbH8Ozz/wFcHtv1YZuqsw16w6shnJXLJAkh1Uy5lZIb737hhRz+1dS7b5PJafJJB0/flwiE+M92y299OLfvfsdwc9oq9mgQYOavbunQKVsJMbIKa+GS66GOjkC4TkHceRqF8p06XDaihAaGoT6+jqQXFGruHH11Tdjw9qFOHnyBKxWO3bs3OK9WbuHZWdnT/butoFVjslgRmGjilSQAyqVCiMe/geyP3wNR3Zsw5sjb8SmVd8jLCwMcrlcfBRKHRJT+6OmNA9mUx5GDTul9jqAq+sVegGb2Sx9e88E6Ztr0iSrzSK+++yTTyRTc6UkmfKkhRljJKulVfriiy/Eb3a7XerfO1nK3rJFKjyxQ2quOy6ZzSbxG9+/A9v4vhVf0t6WR8fBjzRBni0QV760ir8VDOQkoq/+4nU4ZVqMGjuCzHk0YmNjxe9O+r2kuBgyVyty8/Ixetw0BAUFMzfeIU7wQTzMC67hkT3rpUW3D5DMdp+tcpHOI70p2aSSdW9Jttpjks3aKv3wzVKpoqxR6EbGh2+9KpVXFEomU4s4Ztx33332bmtGj8L3332HhvpGXHX1NdDrdcLMNJL+27OjCCpJh8qaQ4iNziTGkBMfWTBxxiBoNEpPq3QVs67gZ7ndDmndssPSV199JS386nMp+8gBafGSHwQ9nGRA3e7uLXJ3eOCBB1hz3OW5eyfs3btXnLRhwxrJ0Nrco6n3geXLz8+vxXv5uSE0NPSA9z5tuP3221vpp0s9Z/x/gidffvllb/27gn4f5TntzNDqdDqr97pusWPPbhKE7jFq1KhTqs/f3/+jzz77zPvT2YHdtwu++l4a/sESacLXyyWny6d8u8L7GMhbW1tvuOaaa0gHtH3XI3xnuCUZqo4cQ3R4hPAzLr76Ru8v7dHpfj5T0NTUJNlcTmnPvj2CvTuz+JbNm6VvlyzzHhFIMbz70Xt0nltaRb/1BO9jIA8ICDDyTmlpKQ4f2IGgr6+F0+kSP/pgttogL9yIhLrdaGxqEt85HGb41R7E+vWrMWPCePEda5jSmhq8+dFXXVpIbrVaA3iHlWh6+iBE/G0n+YprhEnwQUGOZmneUeQXFODHj5+G0002q6wKeoUMo0ePoTM8OqjO0AK7pEJoTAx901Evtd0tK2sQtu7YjjUbNuO77xa2lYf8eGiIJpXuYCzbX4fJWfFoLixHUlwsZv7xeWImUU6BYJ0/Fn67GKPH8sO7Abcl62KqnbR69SrSzE5pxYL7pbqSfKHvig8ck8w7F0jvPTBX+uSRm6WlLz8nNW97V6qqquVLpbwT2eIGR2ptkp1oZrKdom94ePhOfkZbjbiiKo0GW/YfQysp+em3P4Odq78DWm04uO1zHD5RiZCwDERoe6HWJWHbYafwgF1OO5Zdfxld7UZ2XSv+/fE3UAvf3YNFixYJoRUNyU/m7f2PPoZxNzyMtAAVBkSpiI3t2P758/ALSMOOwlbYlC7MueQyLHj6eTx/423YfXwpahrKMXLWH5FTkY3yuj0YkDwMI4ecB6XKn+7oqQe7Zh0e9MVnX8PQ/wJkBCswOFaJYI0KzqpaOCudMBsb8EPRMcy8+CLs+GYZwm1VmHL59XCG6SAnD8/DPHybdkzAt6VH8HPEIx955BHhuV197Xy4WmvhJm6SU7xkN1shV2gBvQMU1mHs+dNgM9sRpldjUD8JCz97EgryjhzEhR505LRTDXgK93KtmCHGTZom7a2wS6/e9wfJQaHph08/KO387J+SZUehtOWd56UXLhojFd05WKp5aIL0wmWTiFmM0mfP3SzZbadMeRs81l48r60I/MUzzz6LluZmTJ89F4amWsy5YA6aGhoRBg0see/DjsloXPlXmO75ECELHkTk/e8BfipUVZchLiYOLpkbGqWf946n4CORgHi0rwjtcOTAVumvN86SXPXNUr/b/iKl3fQnKfGhz6X1yz8jMXC082ZJbVEc7HI4hUi0B90+w/MUguerjvrNYXNID956A3lGdgqmXZKDPKTmbR9JU//ytLRuxRdSbvY2oRNN5EIzWKv/+d5bxL7JbGgrRJ8+fZrb5MiDjof2ljIM8CeX2W6DTEG/UdP4D7kcb6kPondABHa9/rE4j/wHsf3iyw8w/4rLcPDoOjhMlfjh+8/gJtV24sSJoE4POsUn5Plg1Yt/RqbaAIWjlXxtUqzEwhZSuAfcBhy74XEK6QtRXl4h9CSjqrIJEWGRyKQA8F9PPYWZM88n5zJP/NYGUcd2cLuN0rqv35X2PTRasjhPGbbGxkZp18bvpe3rl0qWmhzp088/I9V1qt/CTnRa+MUCadP6ZVJzSwN96sX3bTVqzxiM2rIK+B3+CDlSArTcbAQ6HyqKGom9oA2Phkarw7TxU1BZ3gib1VMrh40caXkA0jOzEBgQgsDAMPF9h7vzk1lnvfHm2winCKJv30z07t2LPFKNaLZ1q/dDsvuhuHAnjCS4g7Om0gOMSOoTgj4UTQo6diKGD10edNVV12LalGHQ+0egV69U6PR+0GkDkJKSAmJnitS5s6Rj7XuCWq22EeeRaukEfpCDzPk3334l2eyndX4E7r33XitddoPn6nOA9/o2WCwWKTAwsNr78/8sRlGkeXDs2LFNvtigM7zn/ccxLSQkJPe8885r5kD/54C7KD3/ToFik2zvc84ZFxJblM+bN6+1rKzMe7ufBie5L063nfS8Sbr+vr9If3zvU2nG1z9Iy5eulmpaWs8q7GtfLaagt4wdIESQTxBHvzIcLjsajVZM+vP9iJ13BZx2B1S6EJStWYo7Z4zBHdNnQamUn6Ve8KCDdfWim0rxruc8N+2z16okFSSXn/2jyNpCpfKorU4WHeSq09ZFbpwSY6+7Bb2Gj4YtNBitpPI+HN8fiWFRonfg9DhVxu4qJcD9EVwxH7Zt2yZYoaapUTry/WdS4btPi2jFZDZJH3zwgWSznTJHPvB3nt4DJ13rllYv+0569ckHJJfdLNkcdlKlHd0Ku80u3Xr+cGnJZ68IzeckE+gi1uwMH7M5RVTlOWrPglT8LlzmqyX7GORNgYxxLlJT0rBs2VIyIFNQUVdKRiMDm9avwbSps3Ho0AEMGTKki+lkWB1OfPvcvUiPDkJ5ZRHqmo1EaS1m/OF+xKdmEgVUZO3UcJLZzC0sxsFv/4nAiAj49Z2OKVOmUmFOvZPasH4D9EHB6DtwCFZv3gq1XyACVHJMGJ4JpawjJTtTy2ck3/dukd47HWazUXTo+QcEIj4mTdjziZNnCLYZMGBAtxUiP4w8Jyf01HBWax0umD4BielDkF1Yis9f/AfkDgmOVjPIF4Rc7caJHQtx9ePvY+LVj2LkiLEdKsRQU+UTkuLhtJkxacQQZJIL4BccCLlbLkhzukC8rXReUnrBuzJccdV8kg8JwUGBFN9aoZG7MIqclFtuugpKhZrOoBajy7hPz+lwUOBgwbK3H0aznz9SY6IQ569GL4pCmt1mBMdehqefewJ///sCrFj2NDk8Lky74SlyGbxy53kkbVzivgajiVxzFV585XWMyOqLCVNnwG6zISZIJyokQlpv6en6wbQ55DlqVyn2aNnZ9Bx5nsCFJWbGzn17MWLkaKoUEZao9dajf8CevDpcd9P1mDTzYriMNsBGwm+gMMuuwDOPXY3b7rwZfs5a1BucqKppRn2dAvPm3o5tuz/AyAExUKXOg5zYS63TsUbC0fXLsG3x3zDuno/Qr/cQoSw2FlsRplMg1k+OIK0bMjkpLQWdL6rFJfQUn/uts7OzQ8QBoa1ShAwi1nHPrucSEkjk1xtR0tAKHbFjXEQoInVKaGEmAqlAkRyOfP8SUpLD4VaPhr/WHzs3rIfd0YJjx/JRaa7BJddOx5bdFlz8hxugIFkIKMyHXhMERYAC7iA/2IKCkLd1EZY8/zR6Xzwbs+ffh7DAYBgdFny9dRcqcnfCYCiHX5ADgXJyad0BuPv2h6h0Hd3L9nLVvlIdWJB0DB7++z8R0nc4YgZNRKBajii9ChF6BWL8Jei9aleisN5ptGPlF4/gvFFpKDPLoRhwJXmjCtHaPy5fhmnnz8Wa5UswY84lcB76gkIVYi2ZnTghEEX2aAwaNx0ylRpVVdWIi6OIz+mm2Jdkh9idImgqMD9JJugjk9qbCS/P8t+zqRRfkHuyEAW5ZShKGokgkuMoPQUIBQcxbfQoRJBMcN+53EqfFgucBjtcZtpazaiPJoGmMLS0tgIx8Yl0K3oMBd5O8t/Lvn8OsakTkRqfBMk/DOoALbGhBsRXooztynZmnKoTX3cfbV4R+/zHB9J4VrI19ASGRDGbhHc/+RK1siD0H30esZ4cuvrDqFj2NqLTkxAdTAGh2k+8B5MoqgkJD4WbZEqvG403PnwVlz78V5QX1iMmsz9USgkrH7wVwQFRVP4W6HqnITAoDAEBNjS0mmA2qKgADky/7n6oSfW37xvrGadqxT0dTz/9tGCfLs3SnlpOsjtOlxOvvLoAF140G+s27sLFc+dBqbLD2GonzpCQmJRM0bADMqMZLhMpDKLc6iXvY8LYEGh0s2H+5maU0LmxoeHYZVcj0VoPf1LXgQoNtpnkmPfvr5B38gDWffs+1KGpuP2+R/DUU/fhbw89T6zHngxXrh1JTgMfC562Una7kyIvj/1wONwkI6Q8qCIKuoxP4wfyG6/axiaE+Qdi7+LXkRmjxI5jRkybeTu+3bkIo/qnYcMbLyF79M2oT8yCau8SXGnciMABczD2whsgEQV98N2Ty+Z0WvHvZ/+OPz/4BJWBNV5POFVhX6W60JhcJO8eh5KnflaRNWf/TynzPJQfTt4KysoKcXT1O7jvqsnYVuZA8Ng7MfPa+yALVsJVb0Ldzfeib9YNuEB/CK8HbcPG5hA0TPgz+oyfBofbgt2795CmzBGN4y2TgFKpxUOPPo8vv/waj/ztTjonW4zd4PMcxEHNzS3UCL7OMQ/Cw8M38LYLpSgw21FfXz+a97nl2j+oPfh2LjIwM0YPw3nnz8PNN92IyJiEDudTbI2rb74LsfYS3Jumx8nAOGRdeQcCdGrkV+ShV0Istu45iOjYAUhMTEEQqXd+JmtNvtZiNCDn2F6kpydDpZbh8ME8ZA0dgb17dmBgVn9sXLsdOj8dpk47n7Z6rFu3DhS7dX6lDDQ0NLR1DHvKd4o92kPmsuGNuy/B488+h1nGJSh67TLMOW8syqtrUFRU5DmHbvDVx6/jmr8+gVqbHYraEoSHhuD45Pug/HA7yoY+iIYmJxn+TOGWMfV9HjpfayPV7h8cQbIrw4EftqKxqBifvfMMRgzpS06VE+FRYbBYiapkDhjTpk0T227JQK3VVpNTHOsDaUWXhO/+cRmGXPVPNH/xBzLS/MIQGPn0Zjq3YzsxuzBkLgeWfPYibBod7CuOYXdpLh778EUYrA6cLG3EmDGjQd66sFMMvo6LUVFWhvjEeHLTHFi+8H1ExYaRn0lxmFpL/uj5VCEl1pPBnzH9fHEdNUZXSjGeeuop717XWhPn40j2JlhbmnDiw/uEXDnpuz53vEs/duRxBrc4uV8AqenZl92KEWFyXPnZ27jh30/hZEk5UvoORmx0JEL8yRWWnHSFpxF8VEtMTqZ9JTau+QaDh43Dgf1HEREdTw2pQCUZ66KiMgzoz66fBxqNxtwtpQgPUSs9491vA/cfWsmxfff1lxEWpIdx4wcIyRyGSx75EGol3+rU7dooRF+ZzQ6UlVTDlrcQCYOnIjQkFHYyFfv2Z6OqkWyfPJJcITNCI2LoCmpnVwumzh5O7dBdm/N9Pd8zJbnR2vMTB7WnStEJPhaUxOASFR575M/IGjQQclUAdu7ciaFDhyEkNAwpqYnw02nw44ofMXbcBHaM6Xxg9YoDdHM1tTZpSWoMhYy0loJ+oPsFhwQgIiIQEVEhCAkKoPLwo7iwHnn6uThjpRiLlyzCisXrERMTgpKKEtG1rKRC3P/XB4VxloiLE8ntUSlV5El3y9HnjFWrVuGuu+5qaWpq2tXY2Mjv1fM9v/wMjBw5sokr9nOwbNkyKSEhoSk4OPhbumW0586/LUZxwRYtWiTFxMQ0BQQEcLjPL7J+x6+EYYGBgTu8+/+n8CipddczzzwjWLkzFi5c2Cbz/00YFxIScmzSpEnNR44c8Rb13OC9z38WZAhfoI99wYIF3mL8NHj60Lmvr32P369XqQuotQtnz55tyMvL8z7q7EERqbR5737R+WnpcUxMz/CW4Zzhr9fr3/X397e899573lv9NHDBuZfVLlkla1OzNOnNd6URz7wo/VhYJi3dtk1ydtPreyZ4y9gFbHwvJXW9YObMmYGvvfaaX3T0r2NO2G2y2a2Y/sCziJg8CiazE46QYIrg3QjMP4av7ruJwvyubwFPB3KRrqTN156jU5ATvy80GAzR33777Zkr9HO4WE7evUPCA1fMgclhg5GjaBdVlBziyoJ8HC0qJ+fY4y+eLYiL3vTudoD8/vvvFwODGdwFxeX2/O0GPTpVZwb53JBTuPDkl5/DanPBYXWh9iR57xQ6RM2eidse+xeaW1rZPfNe0T3al+2SSy7plrRy8mpf8O4LcLl9PZ88lsQl4hpxeFZgT95sNtOeJx5qD367s2PB89h45UW4OlyNmPp6BBccRz337cVFIpicW4/XfXZ48cUXe+68EFLnBb9W4UFPrDzzCvKkppYGyUaaiV/jCGH3vqrpCTxoo6iokBSCJNU0NLYbLXIKLrq3hc7bsWOzVF9VKfEZL3/xKWvsc4a3Ch3QxaX+5JNPUVxcLDr8jfUG7Hv/KahaanDwwAEeJIUtW06Ni24PfuvhGa/hplBEh2/f/zcK920ABcl0r46TXXjc1fJPX8MPr/9LvK6REzfcfcV8OrdjkMkl5hd/VFdq+Pa/dVuXNnSp1K233kzRZDHqGxoQZCxAvOUtVB7eitDQCMEaUVFR3bIIB2fU0njrXw+hePlrSEcD3GV7sXnZp3DJlB1YMb+oBPb6Skwb0x/ffvEO6uqqIVcooWgXtvD5ksMOp92ONVt34Lk3PgIL/+mr40GHSvFzd+zYiZkzZ2Dvnr04YPJHr4ea4eozHn56HaZNm4rMzEzv2R3BPUFuSzNSVQ1Ytm47XAonmi1uHFm3hO7rgNlkEeexao+ODoVfaAgKissolA9DeESYV449jcUx2r9fehFmtxonyhrhH52IiiYjnFaT+L2Txgr2btsgKpWf74m/mADc1Uy+GIYPH44gnRoWsx2xYREICgwUfXQ9sLEo7JJPXsGR8hpcccl0LFm+ESMGZCAtIRRaFbBx8wZxDskqsZ8SkX7+MCMA4UmDqYgdX7gp5QrMnTsXn3z0Fg7u34MPXn0eF18wE07uk+9EK2rMV727bRBVJjenZcWKFYG8z5biyOFsVFVX4sCBQ7j/L38ho2kXrzWZPXxdWO3BrMcDUtd/+TJmju6HsAAVnDYntpYSS9YW4rzrHoEmOJSoZYLGX0fhvQ1r338C3+8oxAsL3qMGCxAdLe1B0S50/v4wELUtkhxWlwI6UxXiE2LEUEKfhg4NDTVRdNwhzhN32rlzZ404IvALk4EDB8BABRhC1Nq4dTveePtdzLzgQtzxxztIGXCPT0dkZ2eL4QNR0XE4ciwPfiOux7trczFy7CwYTY1Y8vZDOLJtJ/KOHEXxiTx88PK/oIofipfe+gjB3VSIuUGpVOFw9jEs2bALerUcOqJ2q80qKtQe5AV1mR4ozqCa3iOO2iChpqYGX335NT795BPRLWxsbUaTMI5OmJ0O8gZIbIlVGYMGDUJsVDRGjZ+FkeNHYvfWdZjcLwrHV72MueP7I7uwEalx0egTm4K0iFhcNT4SE6fMQIBe36FPw8dYrIiycwvRq08fNJQXQKeQoFfJYDa0Cgr5qMTggdid4bujZ8IGQVxCN/3jbbfjxeefQUZ6Gt5/7y1s27YVX372KZ756z146d4rkbP8Y1jJaLJr47Y7oZNUOHk0D+UnDyJDdRxBfm6QrYJdHYT40HDs3foNeFbchlUfQXLK0WKw0LV28Uy33Y38vYdQUbZPsDIP+6s1W2BwKnDnH26AWqmEht8FexvxTOhISwHPhQqqWFBwMC6+6CKikImOWZ6U+OP9j2HokAH467/fgpKcUe7+ktns+P7bLzEkayK+XZGLZ15ZhlBSLiMHDcBTz7+GyCAVKopJIeUewbhkJVbtLkQg99SSu8SsZpBZseLRh9FSeRtsTrNQVq3k8FabFag3U8NRpdVyJyzW9vMreq5gN5Vi0nrIy3P4AuOSYJGp0Ghywk7fhxCbycNikDR4ND569m44yCVy29wYPKAP9m16AdPHpCKrTzK27shDk0WBXjETkdlvNmShsYiPKMeenAbMvuQB8eJb7ZZhw4b1+PGbL1CTpsD7DzZBpfKHXKlAo8WI0vIi/JO45fMf12LH3sNoJbXOGvR0FWJ0UymG5yK2/IWtQBWxSiOxmIEKTyKMtMwpeP2V15ExZBzMxz8lwf8z4iMzUFkSSP7dIDQ1ajF08FXk7LnR/7KL4e7TD1nz5+Lul1cSledDY3VD6bTCYGzEhHFjMTFOjoKTJky88RbxTGZLDWm61YveQWykCUcKvsSuE1+g3llIlGV7R40u1HsbLvRuBdp+4SDwlltu8R6RM0vabNqsS3D3uwuhV7oRQhoogtR6lF5GsrMfQ4cOgZ2UxYlt25CkO4ZPvj2EpNTBKDbYkTV8HMobyhEfH4fo+ESo/QLwwXvvwY9s3v3zLiE5k6O07hha644gJTkChYYwDBg7ASp+a09yunjra9QwdWiub0ViTC+MGToecVG9qLRaalQZaUCya9zu3tIHBwdXtrS0eN4sENoqxdFta2trmytfWFCEV157C8P+8BhUCjlCtTyeQYNIfwlROiIwXekmmZK3mlFXdgKKloNkNK0oS5wLnTIITircwT17MGDIEKjkStJyMiicBkQWLIJCTaxMsdThQifGX34XHKQIck/mo2/fvkQJNykEpXj16may0XPYKeA6yAVj8Z6vTp7iX3rppa3ff/+9sLOMtkpptdrXyUO/03PkueTKm2/GhNuegMIvGNFUkSiNCtGBLsQHaIQicTmckBuMsBtIYxndUNhN2LR1C1rJhTAG66ANCUTWgCHQ6jTYsXw97HV1SNWSxlOrERyXSOw7Es5ABT1bJ2SF7ZXPr/SUoGdwXOWrVHl5ORISEtpOb5MpCjfu9+4KsFZKS05G1SFSsy6qgOi/d5ExtYk3NhSEiP58SaYgCtH9SDs56LyFa77FANKYrfnlqK6sJHZSYevm7Rg9bSL6jEwhT7wJvUnG0tIG0DNc0NA1XJrOnsrpKsTwVYgRHx/v3fOgvaLgEb5e0AX0f0BmP2RE64kq3G6krYgNW1qbqCIy2MxW8qK5YnLxgkBO2wOHV+Klx87DD28+gz5DBiIrPo2ukmPsqLE4tGol3n/+ZQzNDIFevh8tDauRf4z8QRJ4JzVgfUMzNZ6Htc4e3Z/foUGIOu3OknAo+yje/OgLzLjtcQSSVY8IkKNw8RMIMJowaHg6CTZ50QXFiAoJIrZRI9TfiY1bDJg75ma8uOZJDB92LeLHjxB2x5yzGZve+5i0mxEhCfEISEuHTtuEXqkZOFnWAKXVjPgRE5ExYFQXV6hnnGJSYtu2upy2UsznL774EmZfdxusNgmhAXpYT2yBqeIkXOEZGDF+Mnat/R7NpTmICdfheL4Fl066Brmle5Ac3YAf1tSiLG8PEv1sOC9CDgs9TifZYCdOsytDkXjfF3D5K/DMn66Cnh5t95fhmtueRkxyYrcTN04HqhOH9oLbOlSKB/76+JNnA9fUVCMyMgLN5FGsXLMSyXEJ6J3ZH5HBGljIeyblInw3F1FOZnNA1uoiN8cOc+1ybN1+HJryUkS6qhBOsVZhkwMV8b0x0UTuULEZdr9ADHthGbRhIXjs7kvRQOr7xXc+h1wtw75dezBmwixSHFySDkXsEaS936Lo+4+834HO9957L0/NFOA3gHpy/detW4+/PvoIUU2O5lYLdpJdWrR4pZAhfoksJ7VbTGGHXKlDaUUORbQrSBU7MX3m/Ygg+5ZAmrKRtN/IpxdgV/R0fFukR1RqBPK0wWS/PBHDYy98QNxwDyrrGsk7D0G/rEyUlByCmxrodGjfs0SUapsi2KEZeKi2z4gxJzZQSB8eHk6t7+mP843y9LSE59KmZgrbFWpUnTyOZNt+5FW0oveIq/DaK6/hilvOQ3NxKfZt3o9Pel2EhKRELIg9jMIvv8OIJ76ATKkmJUO+I4kDf3xqnR1aQ2s1ZE4JweEJ9BR+flc5OyVRwPvvv49bb71VHHam7YVUmUXe/TOChx7s3LMdLYfXICREB1nMMPIBR0AiB/fmvz2NSyePQ8vxPLyuGQgruUxp9dtxx8h4TL/4ZqoE+d0KB9auWs8DOjgxgfeunqJy7oe6+nwEEkW1/mGiU4fHWpwO1DCiPp2rv9i7JTBx2+mNbmAn77rsxF7U1Vbg358sw4oft0Cl00FFxvT9t56CqiYX6UXHMNK4HnsnlSIp0A9PFwRRFAvy+6pRX9skItzq6vZTPDztzO5SRFgyvv76S2zc9CMqysvE8B2mps3m650iL58+ndGVpmcJNxlOF5Vu0Vdr4JAZ8dy/X8Pf//VPcs+oNSlkV7vVqKXwwpbpjwUze+Gto2bc95eHcEtKM2TmIvLS6/H26y/gsssuQ3R0jBjKQG6a9+7kJZCcgqLsMWPHYsWyhThxdB+2bd9BFbOhoqKcwhYnamqrYTJ2zZDQmf06qfWewV7FI1fPQNqEKzF12ggkpqZBofQOFSTwbZgbrr/tFlxgP4YRSXFYEz4Kg/tF4/2vf8ALzz4OJTmmB46Vwk8Xjf79M4U8+TwLHmfUUFuKZct/wPQZkzFr6gwUVzVj4Tdf4q6778A3FK4M6j8KH3/yIb78Zqm4xsd+p68U73rO6wAmuMthxCu3XowR0y/FllVfoc9Ff8KMSRMRHOIZn8ts0tBcj8CgQOx74CokaawIuvVRHCwjtnt5MQyl5Zi//l1AH0+RrVqcf0qugH379qGsnGKyxlaUFOZi1pzzoCAN3Ds9gQpNXozCDT91MtQaakiFp4xUp1m0WdXR4SL06tXr8YEDB3oOhHvUtVI8tYFb1O5ogn3f9+gX4iaDnIcaRRRFvGGih5bBDm+ToQkOXQhCi7ZjXYsG7vV5aDlwFMGkrTlGSxk/llhZErKl15/qQykpKcH4CROg0UoYMLAP1j39EQ7VHUAchTJ11TWIiUmA0eKkhmtGUKBnkPZrr702ltj41S4ydc899/h6DAldK+SBEx/cfzlSx15OtshEZpxCR7mL2PA8Cjs8ZzAnBNDDivNK0GfGRXirwAaruRK23YeRlhCJPg49ctQ2HDtxEmRGEBAQ4LmQwFTjWQrvUOgTFxmO3LwqzL3jDiQlZCAsMApDhw3H0iUrcOBANnJyvAO0CaNHjxYz97pQilig99/+9rcsz1E3lSLiSS6KhLd8gNxd2xEqJ2+CndKkEeg9fArU2lPuDVeMk2yoSVbC0vrCZWiAaUAaqjfn4Juhfug/tB+1eAxUaj98/vnnPCDFeyVpMLpm5JgxZMfIltH9UweRzJnr8fn3P1AjtNL3Wpx//jwqjgOBAYGi/4Su1yxYsOCJ7kgRTGLlmQLfDZySA+89dAl0flHIsBVQcE/qlWzKsKfWEp/7iYq0xx4KFIcMGUwyshVlh7cjLXMoWpoMSE6NR2xMBJZv2InS8iaMGjWKW9p7lQcu0kbcP+8gr3H7+jWkWAANxXbDRwyByWKniutIOQE6HT3X28tLz+/WHe6kIzsqQ4VDgVT6avKV90FNqtxBGiy7WQaTxCmGurbR4MGD6eEKDB45GYkaB1qtFO3OuhBGGwUl/gno128wNFSKgvyTdHbHjlIFXcdDXF10bkt9DbQBYdi9dT2WL1uJ+vpG1FHQWVlRC05M1B7dUaqDBuysKpzE71/8eS5pQAUy/UlRSCqM+zupVLXeY/TEyR63itmG5YPvYiXtYt/5Hiq0fbFy1Y948L478e3StUjvPRRmsx36wBAEB4eSv6lBWFggXeFxmRg/Ll+CqooyBIYHYPSoyaQ81AjwD4KG7KAHp0rJlDqnSnEBl61YiYa6Glg3vY/IEDWmP/Ip9GFxgqc7gl8GyEj+3KitbcHmdSuRqDqJmIGTER4RJ8zCvn25WLFiJyaMmU1+ZwhcMjLcbhtiE9TIHNS7rVKn4KSyKbrlCB96rBSRldMdeI/oVk4XhR8NWPjtD9whj6oqCtM1etxy/RVwkLOrVmvbxsDyLblJDuzNQV0NhSNEUYWkIY534lj+BrQaLRicNYbipQi6lgpJ1eNwJTBIi4yB8XR/phKB0wKIp3ds2DOBwqF/d3vutddea/z000+F0eAXAl99+Q3x7kEkJQ9HUXERxy6IojirX9YwCumNOHT4MEWx/qJPnd9THc8pRWszv5mgYvF/DtMpcnZQgKhVK4hSIYiI8qcIIJRYiZ1UphsXpTNlzh1UKUe3lSKbUWcwGASpDh7ahdJCMwVxR1FR04DevftCQ4bg+PHjmH/t1UJYea622WQX77Q8XoFLsCqzpMcp+fmFbQ92oXiAIz17Pxlt7gE74fnFg56oOp/E6iveKS4uwPPPvYzWJjO0evLNKDBUSE6MHDEC46ZMJp/ThaDgAESEx/xihXcSWz744IOON99800ke+Z/pq7c9v/xMsLJguF1OkfrqpZeel44ePSxZrGYxKZIo4T3jp+HHH3+UUlNTm0hGOdzp2Mf1a8H77J8MHrpwxx13GMmfa6TbdX2J9FvAW7bTgsfIxsfHN5Jy+IQu6fJC+b8OXGgK2qSbbrqpmQpdQV91eLPwO/7/AVuM+WQ9PmcLQra+9brrrjNziji2/T7cfPPNnvEXv+NngYcHXhMSErKIdVxcXFzLbbfdZuFxyJxP7JcA38fzqN+RTJ9bqLGXkdPUmpSU1HLnnXdaWVezofnPouNQZh+ofKcyAp8Fztbz/S3Qiz7TwsLCLjIajePJGDrmzp2rmz59uoqns7XvdvqPorMsiBb0fdm1Odu/7mwPb3T0X9P+/elzL/l2m3lSNCccICfV5Uvw/B8D+ag8WpSThrzy/tvS4x98LEaFPv3tD9LcBZ9Jc559VTI4XZLdZpLsDqtEDvpPGiHaHbqXJ0niqR6eJjo7nA1FuaeMOfti0q0j+/bt23rRRRcFzZgxA+PGjfOc8V8GX5eIneJSFTVHTnE5dp3IxvCBQ/Hx0iXISUxF5bEChGYmouFYHkaFRKDY1oLYoFAE1VbgpQfvgYZiVRn3LPyKIKmKoE295+j0EITiFE0ZGacS0/1fB/dB8aDz+to6fPDNQqyubELgoH4otNkQFRyB+vxcqPUh0MQloKm8HEkJiZCVF+KV6+cjSe6GUq0iMnnmnkvUQr+WfiIb+lVzc/NV3sPTQgTe99xzz09L5stgAW7/+S+AeB1CQqUnYoRGR8OqdsPpH4BwvxjY7WTbQmMQGBqB1ryjCPBTokHugjMyBrd//DVmvPEGbnzpRZQbDOK1JcX8HH957/zT4Hlr2fUeZGfneHfPCMEsZEOONzQ0dBUp0QXEO93zlHg0nSMMo68cvzD7+RqJ1RkPLmEn4jR9mG3gIb4Whw01TY0ICg6E2eLErtwifLd/LypNRBg/FcKSk1BU0wSdxQFjRQVkej8MSkjCtAA1rrlgHPbvP4Dhw0ZC411h4afC41AwOhb866+/xpVXXnlWLeY7aRI1yEbvfhvEG2xqILK7onGYIL63lmSaYeeOVdGQcjF7Qk8VZRGVdRoZ4Gtsr6dzzmDO5nfcubknMGHCBDF0w2J3iJQYSoUvqUhH8DP54/uN6yHxqFiFAwqXCk899wyuuvYGJKUkYNOu7dh0JA+FZhvKqIxqQy2uSu+LGy++SKg+ft6vBWqT4bTZ5znqGW0tx71vM2fO9B6dAhPrjdffEH2uPFUsIYGHaMhhc9uRd+Q4WuobsG/3Dlx13RWo4ez9BUWIjonB0MFDRFck5zVIT08XfbdM5LMllq+h+Xymc3l5GRFFhfCIcChVcjQ2NyAkKAR5eYWIiYn2vhhlhuj5/iSTsDvYgjmwevEi+GkUmDZ7NtwyHWT8EILD5ZnbwEMtlURktZKk6TS37f4nz71OVxYfIiIi9tXX1zOxTou2O6WlpTXn5+d7c3WdAr9ZdpG05BcUIi4uVmQAsFrsOJqTg6yEcOx5bSaGjI5A9YoiVI64FhNufQpLli3D+TPm4ONPPxarx/CL3KysLPE65EyE4oSAy5cvR2lpGe699x7xVsJBTsDKr96Gu7GCmCUYOnLlXG45DEYX8g023PSnx3D4SC7CgkNEZg6NpquqcrtssEEJlcOC/T9+juP7tmLimHHIqyhD9PALodUH8Zt7SORMCM6gpuEVa7qTVgYzsCAoNyGdTo44XUJHcgkOYgaD2YrwoADxPY/v4/M9Ne9YfxKAln379p2xo7Tt5TUVaDzFOL29h23gInNeFfJQoFarsWbNGqT3SkVBSQESw5NgyTmJ8ho90m5+EikTroODDHN4cBipJisMLQbxZp1fYJ8NkRgsReyBDh81Cgq3DWu//wwVu5ch2FaPVrI3cocL/iottm/bBoXMhVi9Eru3boZT64+s4cOgJqnlJmn/LL4nV2Ttqh+R2rs/9u9ah9xjR1DTWIuE+GAcPFmOhNReCOb0ejIFFHK12HYuLyfQYVvJarSJypJPbv/K1WtxsqgEyuAo2HR6VJsllNQZsP/AIaQnx9N9SP1679P+rw8DBw7UfvDBB094D3tEG7uQM/En724H8Ay9RUuWCDXGr59mzZolZuGlJCVhzd7t0F71ELKjp2B3lYQjx4/j4N4jdF4T/PUBmDJlCrZv337GAV/twc4Cq0h+Rn72XvgTgapLTkKlD0VuRS3sCg0OFRYjKDQcWrU/lm3cj/6JEQhwm6GQXGL81fvvvSNmO4l4imnEQ6ccQE1VNdQqGQJY5Y0bDYsNqLCGY/71f0BqSqp4bg8CJMD1OHjoIKleFe5/9BE0N9SI5Pb79uyDhp5x6xWXwd3ShL/80XM/Mf6L6MJ84pG8jkRi8EAEwhlXvGg/HKSRbNDjw4YN8x56EBcXj7DwcDGo5sCB/WIWIleI10tZtHgxxoweS5/R5DmGISY2hnRuGCrIg+IXo2yX2KZ5PLWuhewMwfneLQ/p37byM9QX5EIZqMOgAUno2zsWGenRSEoMhUwtR0xyFGZNHYntm3fBYXYgc8QUmEjl5OfnYcyYsaKRWHVxTOVwWtAnoy+MzY3QmAth0SciO68Kf/jLwzh+sgyVlZVU1wTi/tN3TfE8wPWbNiI8Khrbtm5DPLVPaVklosguX3P9TeSsqHD+vMvQ2FiHII0aep2GyuGVcKYV3aNzS7z88ssTicH+7T3sFh2u4QU5zGbzqQFtXvDNnQ476hsaERUdhVajUWQU3L5tB3l+LrG8D3Ow2WwhNReDhvp6VFWWICIsHH/72yOCo86UuNbjfvPo4xpyEPIwfsJ4fPv63xBCopCUFCeG1uTVGFBRVoUBA/ogecRMxCSko7qqBFW7F6KgoAzHSltw2+0PITa+t8htLzGDkDPAc2tVKjeqK8rRfGQl6iwyjL/iXphb6qHzCxCjThg8qrknm+QDr5EUGRUJPdlqCzHFE8/8G37hMRiU2RtjJ06i9uDEUUq47GbYasowoG8m3Ao3qeme7RS56CZy1U+bW6bDFSQBL3SeDsHgB3Brcxyz7+ABvPKqZ4JmTU29EP3AQDKadCteyY0rym663dyKOXMuxE033eDR68RR7LRzviSZ5JkYyffl77lpWP/n5eaSRJip0v2hIhuxa8NC1BzfAf+oeEgR6Rg+4Xz845EHMH/WeBzavhqpcSEY3r8XtHRjl1LChp05SB0wC4m9hmDpkh8wIGsw+vYbSA0lIe/4HgQ6S6FV2KDvdyl0gaGQU504CT0TSnA6c1Sb5PM3jI6NaiJmbDIYERoSjB9Xr0O1hWyaSgONowmXzpkFftHEI8HtVJ+W6nL0z0inb6h16L6CUOJBHe/JoUdMTEzHLzuh849KUjudRisxxCMEsXiVEyaGxMEnqcAj2UeRl5+LyVOnCN3Nakan9YOKvCceevfsC69ALzdjaFoY0gaNxYix40ktVCM+eRC1EBltcvMloW7Yk6OYzWLFvp270VBdi4w+ycjdsRQTR6Vhw6btiE5MRK/kSCiIa4urrWiurUZ9TSXkKiscmgiMGHU9YiISsHjZ+0QAJa644g7ibhUq6k5A0XQUMYEOrDxYgXk3PgoHcbhazQ5De+3vgY9EgpFIGlkdckPxvsVKrv2uPcgaMgoBSgX85E5Sh7lI75MppqjweDMmhps00LHD+zFq5FBS/Tyaz0MscfNuSEK/PUCbHtVf51K6SfU9et5553WRf+YHfpBQE8yJ9MklCWD3s6q6CkOyhoiZg2yX5GyU6V9ERCQuuWguGsrzMTYjFtu2bMC2zRuQGCQjYhkQktCLiE73JqJL5M3JbE7IyLVtqmnE2BHk9TnkOHIyBzv2bsPgrL5iXvaho0fIm2xFSIAcCYnh8AtSIyYxDSeOHYO5Lp/OXUOSbcDlc2+isvqhrHg/0HIYYf4OmKBGdMY0+AVECLtusVo7ODrMovnZ+3D3+FlYvep59E7aRoUbSeezNWBmomCYzj9eWQdFQBSpOQVsJJKB4dFi5KGW/ihJY6iorTQk4Tw1O4psGbebIBI/Q7Qj73Wk1pNPPjmN2vSf3sMu6MJO+/fvf/jRRx/t5Kb5burZCrVFDRwaEQEz2Su9fyDWbd2J5JS+cDnpV2p4ljpWdrzAxZAhI1FvlSOrVwDsFPs8+/Vm7N97FBefP1NE/XKerWl3QUExk9vmQs7Rnfjk4xegJze8suw4QgIV5GEZUFBUS2olANt27UTfjP7Yun0Pyht15EhI0Gv8UFljx6jhM3De9KuxaedGFOctx4AUwJ+8vLxyK+oMMejdZ4hgNJ6Wx41OT0RzcxO0Gi1arQbkr1pG3mA5xgbQPeOCsHZPCYUjg6El95+FgVPtrt2TDW1wLKwk2S6ZDY01tSguKkQRfYxNLUQcT/qH7dt3UDn7elqsXRP6WrE9iEiyzZs39+imdyGUy+Vqefzxx2d7D7uAVaB4KH044FOQri9uNKN3v374/JuvkJY5AFZSYTb6uOlE0kCQ8Tg9jR6HSw0YOGEO7vrjH+EntUDedBgtxbuwaOFnKKPAMyW5vyBaSnI6ju/fhZRIGSJDwpF9IJccAhn69umNpmoDFToG0XG90SczBSvWb8ewoZdgYL9ZKG1xwx4Si7hRw2AkNdUnXoVVSw8iY/C1ZAPGQEZxjl6vhtLFKk+O1WvXITk5kepB8qIGVnz+JvZ99ynKNf7oM3AgBfVmXPPnJ6Ej6WHC8hqjLrruaG4xVKHpWLPke2icZip7E5rItrbazKhsqcOmbRsoPotEQd5xUucu0XPiscTcbNRwLM4d6YRJkybhiSeeeJF2u5121Ol0D4qKiqTkZH6b3RUsutz3Z3M4qYA1qFEFwCTpyLgR0agsWlJ/OiKMjtSAnrwuvVpCIDWCkoJTitFFFhTW2S44IHcpsW35twhwFiA9Nggq4uqvFh+huIYnZxPTkCriJau4gZoNBrIBcuw4tBtNJvIu0yJJGZnJg3PBLzACo8dPJaZQop4CUR5AqiJvlFcojbLLkZEYC6WW7Cr9LicplZNtcpPOcNL1zYYKVObvQ4yOCCgpkG+wIrvEiNkXXIbASAox/ELEUMYNm1di68EVsLqaEBwehuiEYCQkRYsOW5fdCSsFZRZOjmwnldeiwNH9xVAr6VkyLe7/88PkJfJsRq9F6cFOBQYGvt/a2nqr97ADuiXU3LlzW5YsWdI27bc9mFBWKtCNd/8RIdpQDLvsGuhiekNFhOI+OC3ZJx0FlX7UKIFENC0RiQnlTx+5mxey9XTssm3j7iFOGyCzy1CSfxJHDyzCpEEJsJrtCCD3106NvOtYJTIvvwcWi5lKqyYpdQuHRkXE5kGqpuYW1DU0IyQ6huwCqUgiVASpZBc1mN3UhGfvuQnnDe6HaAorNH5yVNUUY/y4AQikfRkZ/uI6M7LJrb/k+rug0AaTd3gSNbV1GD1mlLCJ7LKzPTaajDC01lC8yB3PWno+x0ecKJ2tBDWjmz5UJ+5DIEUu5vXJ3eREUH1lVGbPNFEPhYSdor3OzR8cHGxpaWnpdtplt4TilG+NjY2k3TuDHkGFZu754MNPsWLDWsy67Ab4DxhHhdOSF+j2EIcMqT+Jl54a0p/qE6CRIYCJRZImRN/7VJ7JIiMvSkZS4SAJcNs5c3wzNq9fRrFYDbQ6JUpqGzB0xqVobbQgv6AYbr0W550/A8EBwTCTx1hTXUNOBQWv2TmoqyoXXBtLTkxISCi0UgNMuZvRNy6UpJhVsQpGm4MIa4XBrELG6OmIiOtFkqaCgspI/EM2kOcNeojDEB4u7Qt1L+rvKTwznOcMz1+eA9J9a3ZFT4T6+OOPceONN3Z7l55ufQEVbpl3vx08heLLVv24DsvWrsIl867ClppWhJPBJSFCKFVaS8ThRQp1SjmCWLo0LgSS/gjW8oR+vpoqSZUXrx54yqyFdBw5E+xIuGgr2UlNk0S4SNo4DKixmrD2wB5cfO31aHWZ0VBZhmpyAAYPH0qSRirU25gGUo8h+kAo6L5+ah2OHjqAPcu+x13X3CqIwSpPQVteAkAQR0eODO/rKLbTUKjAo7CJ5Xz25FeFR7i6gBhgAG2Oeo5OoacSLd+0aZN3tz34zh7RHT9hLObOOR/Hj2Yj0FJPaod+osqbufeYuJL/HTm5jyL5veQU01USxRckQRKFhKTRqTmIc+mfi4MO9hB5rXXiZO595vH3UFigJOIeObEKOvcW8gDz0OKqx8E165G9ZQcGDuiPHVu3oTC/QASY1PIUwCrwzltvw0qEtdH96+tzcM+1WaRaN6CqdCmOH/kce3d8ieMFB+BQGukcYgROj0WPI+0kJr0yY3CAzu/AOMD/TyMsLKzbLH49SRQn4WrKycnptvvdI7oyfL9oKdZu2opRY8ehShWBxPQsMshOcpXJiaBPU3UeesXHwF2dj0Mbl0JFldcFBhAxbOTGtiIsKgaxiQPg70+GVk1BspPUk9OC2qoKFBcew7ghUQigYNbmDsbmjbxKVh8UGOpw41/vQhO5Enu/XgxlkB+pxhmiJhIRTEVOy5G1yxFHRr6yvAETxg7Dweyt2L5vOy6dN4GkW0KIv4qIIicnCCiurIfBFoT+46YiLC6FGE4Ou81KMZIFal2IsEGkHH5x9KT++vXr13zs2LG25VV86LEIPMSroaFhgvewHTxcxiqcp+T8uGoNPvriM4RE9cLFf3wAdrUeocSlGvL6/JUurHr9IQSrzQh1qVBQnIughChMnDQe23YfRAQFinER/ogM0iM6QAfJ2UQSxlqPJIT8eqdNg62HqzB93KWQW7mrRoadexdi1LBYfLzqAHJOWHHbg39BcHIS5A47qcEm5K5bDjl5Z32oqs0mBzkNAaQKHVCRlLrlDpQ1SNhnDcH1z74l1tNoNTbA0lKD8uJyKKwV5ADUo6GuGf2GjMWxGjOmXXAVqSON8DzZdvkC158Pn7R2vB9rssmTJ3d5yOme2p/0/hHvfjsQL9AzxGN4h8A24q6778KLry6Ag8N7IoqVz6HI39ZciYjoOOzZ+iMoMsWo8y5Di6EFwYHkVArFyz0dTrH8qYxUTkVhMepr65EclyrWzXG2mqEik+WWLBT3LMC4CYnkBivQYEhD/cG16K2ogZtUqspthIJceW7IZqhAyhh7TpRiXv9woda45wBupXDpzUSgPLMfBt/zGgLIG1TqNMjevwafv/IsBeHTcDI/F73S++LHzdsRl9YX69fvwXU334CLLr5OyIGHWB4P7yeDm45u4910AN2fB70s9xx5cDpC4aOPPpJuuKHj2o2CSPTZtXsnFi9aJLr9Z/PrbCp3/2FD8cQ/HsPFF11Grq0S5WUVKCktgUMkdHOKt6/9+/fnrD9iKjxP3+XZSRxxcuTtNNuIo8kxIAJzBle2Ec0Npdi27ksM7x+HwCBOb2GhmGQcIgM02Pv939Hf3wIj/HCisgkV1XVocWvhio3AuMuvhCo4EVs/+RgXxzlQeDIPfdOSoHYZUOn0x6GgobjuL48RBUlKqAwWSwseue+PGDRgAObfeBsF2ArSGNybX4/EpFj6vQ4vv/g0br35LsQl9qEGJkdEZJYQFli0zS8FctNLyU1P8h4KnPYJFICZuvr1Hh5YS1F9c3MjLrnkUmF4uc+spq6B1EYD6hvqERUTheioSAQSMXwP8RjoU/M+OZ7iV/38qn7fvj3olZKC2Jg4IpwKRYd2oPbYWgwdEElPdMFG3uDK7aW45Iq/orW2CRZZM/Z++izCycUMkVoRo1WhlALolL88hw8ON+DdNXswauJcNJVkY0LBQszRmek8C7LNSvS5+Z+ISe1PZSaXnGyZ8LipWuyasycqpxitrq6GbJVdjBPhOXkcC9mcJpLmRrz71gJcd8OdCA+Jg1KtJpv70wjVk52aN2+eYenSpR2GRZz2CXq9/l2j0dhtpMy9E9yAPAqIwe6xZ8uqgfW5L87woOuD+HpqHCJeWVmRmCoaERaEnO2boDaWYUByBI4VVaDaHIhBQychPIIYzAUKPFvwxsL3kDF2PDRlJcg1mhHnp4GB7NoRyQ+b69yYQ97oD/vKYaosxgu9a3FBTCtKmzQ4WUONcO3tJLp2yDVaj93xuvbMQMw4jNPZIT7PYrXBYarFa2+8jPseeBh+5EjJ2FOVsyfL9/Aw4unuw+D6e1qp43mcEzclJaXDl6e/E8WoVIlT6Tq84IpxGTyPONMteoZIocy6ntTcV28+jpnjUnA0pxKfLtsPfWQ8WpoN+PSTj0SsJbmc4uUh278jew4h/2guQlP8RIZuZVAmcqQ6vJJjglHnhz+mKxFiOIaJU2fhw+0F+LFSi6szI3Hf5bPoeSQBKrm4F8kPvv7sK0ydNhWRkZFiYA0P3vHUj6Ipr+R3hocnebicCdmH92Dd6lX4070PwU8fhkWLFou+PR4rwm+2e7qHB3wjn63r2I70/Ltp87rn6MyEwj/+8Q/p8ccf9x75wA/wCO65EopVHYdOPLvcQU5EBcVBC/71COqbKnAPGez6lly0quJw+bUPECGZ00lqqSIyOp8zVXIjcUqykopybP30Qww/cADlGcE4GhyKGy+bCH19Jex+ofj72hLsMCXgj7NGY0SMHPv374TSboW5qQGVtTXkLGRizoXzoSbJYm+uvr4OUaSq6+rqOecVj8oSwwm4obtIhqCUROqYiE1lev7pJ3DJpXOQkByPo4ePITgkEhl9B4qVcAytTYiNjRNLOJZXVAjbzEPvuAuNGYJvxVLaeVxJ51WiPbJ+GmzduvXvRKxOJeWeBUF17/HZgwnrIhVhIW/u8isuQWyfZOzae5yCWw2mTuqNVetKcddfnxWDWxQU/HK6XpG01Wv0JdrKKRAOCglCWHgYVtYXwRoix1WTh6OppgJPvvoNvlx/HLfdcCv+PHsAdi79nOwYMH3iUKSmRaFX7zhMmTwWYcEBKC8vxMeffQKVmuxWegYaG5s5LBGjpjj5OUuYSDzWrp5MGP6sXb0GEaEBZFu3oaa2AkOGZSHAXwuNVoatmzdD7++H2Ph4+Ot1MJkM2LZ9C92zFdu2bKH7gex3BHbs3EjMoMYPi77CwIHDOjyHCbpjx44nvYdnJQ73E+U7ZIFvAzPWOdCKZVDwIhNB5sCHf74B9vh+yC+tQWXBMQyZdTXmzj4PybFRguM8BZcRd3V6PUZwkk1rbGqETaZEHDVuQ+FRZL98PwJ1TigNTXAHxsA85UIMHTwJ2w7vRgxJS3JYHMx1HCo74Z8eA4fbicVfL0VQTComTDqP7K0alZXlSE5O7cLh7VFbW4uC/OMkJSbSWjIsW7EE11x5KXKO5MA/IBg1lTWYO282du/Lhl6rQ4Behf4D+hPhrVRxN5pbDHjhuXdw5RXXISYulry8cLGkWWdQ/bkQIq3IGSWKsOP2229/nFMxdASLlHf3bKhFp4v3U7xjM2Lf9nUoLjiKebc/hMYVn+LS1EYktObg2JZFWLx2E1au3y68schQ7sQniaJrfcaeOZqcHDqWkVdJ7rjciUBSN/nbdiAVFgqwJZi0QSg1KmEgr7C3Khg7b3kSTd9sRt32g6j6cBVy3l0CXZ8UWCOCMWvW5WJErIoYgtWdYCTvszqD1RUTkUcDp/XuTdKXQlKyE2mpSSgsqYTKpYWO2lYVqMCSH35AH/p+4LD+cDkswrtVU3lYSikuQXpGJg7s3YuAkEAxBkPmHWTjw3PPPRdEDCkyNZ/O0rXhvvvuM3p3O4FqdJbg8QRkdGAjlzefDPDu7z/AnJvuxYYPn0VWNEuGGjZSdUlaG6Lrj+Ki80Zh6uSp5DvoycuyiOSkPnAjcoMGBgbDbXVg3+49pD73YtITr2GjFAaXXxSqjU4YNXKMyMjAhjueRVCrC5FTiKuJqEFElDiVFgqtH4IDInHy2BHxWv7kyVz8/e//6JTL7RR8TgavSKAiR+FTspGbNy/HnfdchUTyUi+5cCZyFn2P5rVHoWpUwmprRHxyOLKzj9I9G8gWUdnJO21pMmHUyDFiYFBsYjJJaCPk4nVJR9CzyEX14GwkCiUlJfc8/PDDnUTKo5Y8DsVZgCrpos+xNV+gdMOH0CcNhdFsRELpOnLRVdC4HeSi0/0oUG7Q6DH39r9DqdKJcXHsifFI3fbgBmMjzP2mSQnJwq7IyUUeeN5F2FzvwLCRiZBZjFCGBqMyrwjh7LuerEQt2bfW3vHYFWiHenA6IvxD0WfwEOzbs1eM0OX71NfXiwSvHtXbERaLRSQPi4mOwxcff43333kfGeSYVBQ1oqjKgAvv+zNGXXM5VEE6aEniy8pqkUjEyM4+jGHDhpJzokZubgli41Jw/EQhRowYgZxj2WST+BV+TAcvMSwsTLlixQrxev6s2phwKXHTQu9+B7BMnf4mRCB+S0vCe2jTN2jZ+BEq7QqMvel5HHrrL0jQk96mG4j7kMTVEdHSLnsUicPPA9nlbhvLB+ZwVoOc35LB2UhNkgurv/0IM2dNg5oHqhKn2ohghYVFKCsqRiTZBLYLnA2Hm2TDpi3onZkFlV+4GIjCto8HY/Lw7cTERHHfzuDnMjg9kJEIp9f6o7KGu8pCoZNpYDY2YdvmJaiuqsKwcVOQR4xioXhvzLhxqCTPLyAoFJn9BlC1VcRoTrJZTSgpLsGAAQOhJklvD6o/DzPPP1tC8foDknf4bTfomVz8C3fFGE0lWPXojQgPlKHvlS/gxw+exTBdObnoCrqSBdsJh0IPe+oEjL76AZImHgPes0FncIPxhyWLwURlqbVYWrF/8yqE2Otw5NgJhPWfgP4Ds2A0GGAgB2TE0P7kNrdg9/7D0FGj6fWBdA8FDhw4iBtvuokcTB5d6xLeoOfdlK9uHevJz/ZJNn/vdNtRW1WC7INkK1NJyipq0UqODad5nn7+LOSeOClUbNbQYXQtB9pKupa7odxikE9ERJTIyNUe4eHha4gRZ5yVjWLcddddXXNOng2oMgrJjoq8MvipFbBGjkDeyf3I8K+HnerMDobbTYZWpkdt3ASMu+FvkHiKjmgPD+f2BG4kn6pgdcXHRF+SjhCMmTAdUQFuzJ3UD3qNG7EpvZGcloxD2dl4/Mln8MPiFeidnkW2Yhz8NH4ULrRQOUmV2iw4dOgATORK8wpRTASWWjd5iNyo7cHP82zlpA7rSQ2+gd3bN0CvDsLeffvhkNsweORwDBk9luqpRE1jE4LCIkiKeHCNRgytCw+PQEJCCpJTekHvFyDu1x7BwcEi7d8p9jgDKL7YQ5Ttdh5PT/Lk4XYnnOxlmhvx4B/m42//eh073/4TImU2VHLyx8RU7K9x4oZ/kd3iAJPfwPK1dE3He/JTuKF837IUUkNSwOUmaWTbwckqOZmew2rA7iXvIT3WHyu358GkDMKoCeORHB+FUJ2CzvcE6ydL6hEVn0aEDMa35KYr5Frs23uAXPUp5GaHUvk98aJ4l6l0wZ8c0BFjsqgIpybI+cAEFYM1iZgcA5aVl5IdiiEPUUdEYcKcvqlPteGpPQYvQjpr1qwzXN0Rw6jh93r3O8BTbe9jmCvpw9NWeLkVns0REhwMs8mI/KJS7N+3G2MGpqNffBB6cZL1sedDRa40u+3cuckV8qmUzvA0hicINlscaGrgxGcNaG5uJZVCXO+kxqN6Hj2yC7G6YqT2TkWtWYUZM8eTd7YLweHhKDzZiGOkDrUkRZFRCVATkVKTesPKYzfI8ySFSw1Nja2wCPuhVEoUnIYiKSkKgaGcSI7UHEnQWYGpzDinZu4KaovzzukOnNNn/vz53iMfPH1VrB64M5bnvW7bsh+JSZHkxdmI8zydtsyBnFqVVVR4GLnQdu6ZuIJkhDicR/Awn1PFeNYIE4ndb443+DrmVNbphw4UobbSQL/zXCsPl/rsA79p4sCLO7KddD+XykGl4iVt5NDw0vHUZg4XrzdMEkiMxDaRfhRvdAODtQgL90cwxTJafx10PBFO9IjTRbRhJmRW5P8M7+Y/BtJmeef0TE7CVFdX18FNd0vMiW7c/5d/kA0KRWSYCvqwPNL1EdAHpqO4tAyREeGeiQQupxjmywSLiokWGfzZY+NUzZy3godInz97Dr799ntMnDhB9ACMHTtWMAHrc6aJzWKH2ewU86AcPCCG/nmbkYJWhXBClLRVUQylVGrIeyOHgLSkh6m9HC7Quer/6ebvCO4x51SEy5YtM2zYsEFNsWIteaArTCbTSvp53TmVjrNmGQyGq72HAsyhublH8fd//Itkww/Xzb8HRcV7YbLWIy29j3h9wRPgykqLUVddJa7hZeqeef45wbWnpMLTv6X386dAMBihYSHUdOws8Ng5JgWdw6/o+dVEt4362zY0g1+i+hp748aNxFuaCrKdS4mpVtPP6+jTMcvsOeBcaxdOhKnz7rehpYVX0GrBlo2bsH7DMgRSTCKnGMHiaCXO1pF3lY6+ffogguKc4OAgMvp+xOU8m0ItBjKKrUotiPZbw9fYS5Ysad68ebOO1G8pMecikuq19DM39v8N9LRcMzkR3u1vD85EwwsdT5s2rYlfF1CEz2M/+F3Nf2dOoF8J3ub4dcHLYL/88svS5MmT67mxyT6yx/kQfXqKun9HJzzqbcszwtfY48eP9zX2TrqeZzR6U8b/jl8b99KHU7z9jt/xPwcedXwpxYecKZmTRv6O3xCc++Ehrz2VRo4c2cTO1969e73GwAP6jTXS7/gVIRIDBwcHf8mJgaOjow033nij6VwTA/Nwcc/tfsfPAbvwj7NLL5fLXWPHjm164YUXpIMHD3qb+edDqVQ6PI/6HacDr1twA3H1Yj8/v5b4+HjDbbfdZl20aJFIXv+fAOfW9RTld0xTKBT/ImIcZ+6lWKyFwwQOF/6z4E6Arh0BnADZW87/ebDXdDsRYpXWm9f87rvvtv82ec1Pwd3pn+QWf7uAs1R7qnH2+O0717oHvxuZptFoZuh0urk2my1u3Lhxtrlz5wZyzvPfLFFxW/PyDjVdW+v5fujYnN6zuoWs3dK0/+3g1r6LpGK9ypsT/YEHHnBwJk6Hw+HlvV8PbuL2VrtNOlZaLi0kSWw1GiWHyyWZSQbs3crBLwuq+wWiFc4Sv6ZE8XCaaaSaZpJkzHG5XJFTpkyxz5kzR0hFT3ksfg1wu/CnrKIEj735Du647iaEhQTgvne/QYtSiT9NH4cL+nG+PhXknJ+JmuXXzCPLIE3xhtVqvct7eEb8XEJxN5JIXt/S0jI6PT3deOGFFwZyLiXORPJbgWeJiKrJ+K2xUwx64ERXWzfsxP3rVyEmLRNJbjnyoiPgV1+L9+dfjaVrV2DUqJFIDAkFz63jpCW/JrqbrHY6nIlQ3O0xLSAgYAbFFJx2J4SkwXXBBRf4s1T4Vvn+bwO/iOQBLJxRpba+GZ8t+gETzp8Jl8GCZ3Zsgy08CY2lRQjokwD/Y8Wwmg1w6nUIMBjw79tvQO+YCKgVnKjq50tV+/Ek7UGhgY0cn46D+E4DvgN3e0wjW3Fxc3Pz0AEDBrSSVAQxIf5bl3Q4E5hQLqcTJaWluOeZNyDL6g9VUhya84rR2GpASFIGpOBAtNZVIzIoHDaVG0EmE+bFhuK6yWNYV0Ip0inwm+Uzc/Pp0BOhzj///NaVK1d2mx2nO8iCgoIqiECx3uP/Cbh48rZMiS+/+hLbqxpwzCWDMy4KTh7vVd2IWrJVKaMmo7m+DgH6AAS67UiyGPDU/Auh5/F7CiVUPKiGhwp47/lT0ROh3n77bdxxxx1nfXsZqbX3DAbDLd7jXw6dPdafy5rnAB6xSn9gsDnF7Px/vvUBNrfWITZrLNwqBVTk/dt5dCp5yBx51h45hBhrC3QmA66cMx2XjZ0IJUkTT/fkYW8/Bz0Ril/59+7d++wJRZ9zWtK/A3zE8OE/RIgzQdgoch6qSc1dePfdCL1gLlz+ESgvrEN8ehwqCkoRFqBFU1UpQjL7wymTI6S+EU57C1Qt1bg0aziumTJZpDw4mzyzPxUUS3Eyvw6LnvYELkG3AzaYBswNnn3Pvy6UYcK0//zK8IQfZwYPMeYsnBvWb4Gf1g8tB4/AlHcc8UnBaKyqQEp8gpC4iKRkKCUldHRbR7gfeMXg+gLyAt94B599+aX3bmf3zJ+Iad7tGSGat9sJAFQ+MWtcHHRPhQ5izfWhXe/mF4MvBmIpYQIoziK+YXryMPGiqkqER4bCYDTB5lbh1e9/wEmzHS2caJ4kSgoIhc3khLy+gS5yIS41DYG5+Xj74dvgNDXCbnchJjL6V4upKKzZ0NjYONV7eFqINn3yySelRx/tuuSep9G7Nj0TiGJ3YkrS8/Qz56LzqYdfesQXE8kzSJ8JxfENBTm0ldw85q/nh/H5YkAs2SJOoqWi8x1UxCKTGQ/963nUmexI7JOJemMzFH5+UKSnoolOCG9pRLqxBk/dfLNIYsz3+bmqr6d21Gq1FpvN1m1+vs4QJfjuu++6XT9KcCYV1OFwinlDvN/2PW15MrKTWsNEWzbKbV3CfILYdNz+FPjG+pHUo5VsDt0NdocdNofNk/6ghwxgfJ1cwdNJldBQ8MpTeDgpb7pOgyVP/RO9zU34+k834c6hGbh9WH8EHDiAxMZGVJQV4ER+ESwkeW5Sj78Mui8jr9vo3T0jBKGOHDnSdb4HgduI85HbONsWEcNHKB4qLqf9rz/7Ap+9/wGKcnOISC7hSVmtNjhJAnzE4Wv483OIxVLEw5v9AgJBigoOSY4Vq9YLQhnNJu9ZHcGE8hGZIbFnwLn5VDrYNXKqD892dWHqyGE4f9gwfPHIX/HK1fNwaXIM/nLtVWhqavKofr7HTy/6aTF37tyzkiaGIBQFu3vEURdIoBgLe/fuww8//CAajBnYThLGC4Ok9+4jcvAZa6pRWZCP3dt3YMFrrwhiMWF4PDV/fMQ6WzBNxVwk2vrom8jL29EtZKzGSIpnzRgvxrFzTggPem5N0djU6DzfiZcdsppaYKRgl2oCrd5fpNlhxgul8+697CqMHjAI0QkUWtJxe2KfDUR5yd6dDaZPn85vCc4KvlL0mKIgJ+coNmzYhKysQRg5ciSUKhkRSoaTuXlQNtVAVnoYDeUnkTV6LvwnTIPLIWH/wf2Ii40XKc1iYmJEPqHMzMwzVpqJyYP/GTyhWqQQIMIwiVnFZR/ah4KTh2FqboDDasH1f7ibFH0wZKTaZGKimZuYiRq9i03h1iMrQb9XkUu+5N3nUJJXgNje6bj0lj8hMCSGO0mpfHydZ3g4X3HGGY/i43G42Knixc94NQKP7TxVhg5OVzuwOaE68kPOOCbdd3UWEeqgd78dJDHIXyFXYteunRg9erRojK1bdmLsmNHY9/59SPPfCWWdAXsOKDHx3aWobZDTORATA1hd8pZTH3CX1NkQiicQfPDhB5g1cxYFhL2EBJecPIgtiz5DUlQwAvzY9ZbD2GrHvtxCXPunv0MfliiSZSnpe98iLx3BC3yROSACLvv0HQxM1KLqZCHikpNwrMEETdQA4u5pgpAuzhjmbVaeY9tTkZkoDP6Zr2OiMYOQ6wOjxSWyN2t42iRLpTire1CbzKKNSFFwOvjIfojnLXWFxxhzNuXCwgKxABfnSmhorIRSbkbz0Z0wlRxHPXlKIb3SoFOGISIqAVu2bBNX8yxAnu80ceJEcXwmMCGZs6+86iqk9eoNl92K8hOHsOWHjzAoMRR+pKrcZrKXzWZoSQ+O7J+Mj19+HJLNBJ1/AGKiY3pgBokIWQu7U4bYmGgcPZ6HWrMR0TFBkNubqIxaFJLqZt0ql3HGSwVtOaOY93ICE8IHVm8yahOxkCJJstFoQU5xCd7/aiGefOlNLFyyCkVllR41yCr8NOCXo97d06KN9YYMGfI459LrDFFAemJGRl/hWARQg1RW1iCxVzoCXYGoLyKj3O8SDLnlCbhUgWSsXTh6+BCmTj1PTKPh+Iw5rSuXdwU3MkuVjtxlMilw2w34/r2XMTgpEMeOHKcGDRCJO0pLySujspSXlqFvaiq+W7EOE6fPEHaTZwNy+7YnGKtNC8VStWRvY2Oi4DJWY+f2LWilWCkkLBw2TQRM5JRwPkHRGeu5g7jWBz7yOVQ8G768qhY79h7Exu274FJoEZnaG2n9BiAloz+SknvBSm5/THiIuNCjUrvHSy+9FGa1Whd4D3tE2x1WrlzZxX2y2x1YsWIlOQcW4UhwthSWkojIcKz4YRny45LR9x+fo/flD8GsCcHiFctw8uhxXHX1DcQpWnE+x0DnEofwc3jqJ8dph7dtQGaMHg4LSZFSBydxepOxFtFJscgrKkZAeAJ2bNmO5vJCaEjVO4nDXSJlqaXN1jE45vL3D0RNdSVCAyNEDvaZk6bi4ME8FFXWo3daqrChHmZqLzsd4aD2ePW117Dwh0VQa/QiK9m8i68g71CO3BO5WLt8FdavXosmCqANjaShiNtYkTLYTnV3b7PZfFZvUNvYnLynv/31r3/t8LaMZway98aZsRhJSUkICQ1BQFAQSosLRJasbdt2IPvgIfLAzBhEHLXqx/UYMXIo2ZBWaEmNccOTePegkroHn+ugRt+48APoNbRP0iMjt9pqd+LYyWIkp6Yg1E+P7OMFpGqjEKhXot+YaVAoFTh+7CQWL1kiyiYansrPzbNh/SakpMYDNjNkxlJs27wTVm0Qrrj1zwgMjfQsZtnG/d2X1Wa1ipmSnPf2cPZBfPzBh6IvMO/ECdRUlNCtTSg8eRI5J44jJTkRvZPiBIE8yel9d+147y1btpgKCwuf9R72iDZWJ87vkkaHk7wzsTj1DKcV3bBhg7BRAWR30vtmYjN5g3abA/MuvBDDKRYJDg3DnXfdjqVLluLI0aNivi5fdy5EYsZgKbSZG5AWpkNNiwUlVZWwt1YhIz0WjfW12LVtJyKJQH++8zpSk3KkJ0egrOCYSInK+fIuvfwy79089+MMMX37ZiA6lq5vaICKVFVxdS2SM4ZCFRhNTakilcYmn73lnqWf5xRzQvzt27bjggsuIA+yEkOysuCW85J7EsrLiqGmgJoZhu26JByOniWUwQN2vLunRZtEUSEGPPTQQ4O8hwJarUYsh9c3I0MEnFxQTkDIDc/LtqakpAhPkHU3e5mc8y4wMFAEi7xKqCfNJ1fi7FQfN6pnSxJenAdj+XEcOnwEM6ePJb0fg8iIIEwcPxABYXpYZU6SbDWpVxsqckugDktDcvoA2KgsSYkJUFNwqyBp5oZiqZaRB6xS+SN700JUNtYiKHkgGltt5ISECuLFxsRSOU9vR1l6amtqhLS/9sYbeOXfL+PLL78i2ioxctQYzJp3MQYNHYlRoyegrqIUGWnJok7t16jq7AFye73xxhs9rnLjQ1sLkqR0WTmACRIWysslKLF16zZhSLkrhydIU5CM8vJKYUs4OSEnGQwNjxCLq4wcNVJM9zwX28TgrqGCggLBjezZHs05hoT4BESEBMPcaiJ+p9iKPDeVOhJWZSKef/tHlFaZ0Lv/AFRXFkMit3jmxKmkFgNQVVoOp80lkmWxOgsMCoTNVINesUEIIyLxsnsxcQkIDQ4W+Y/OBuyssO07b8pUfPjee2Ka68233Y6bb7xWLD7JuZxkRDRWIMwY3LyclcYXR3UmEsM79O2MszvaXxlM1G/y7reBH8JeE8c3HDtoSKqam5rFurybNm8R3iCrQ98ClOyO5544Rl6pA1eTmz2AonwVjxY5DZjr+MOz44m7cOutt6KKgmjDwTXIPpCNQVm9IFFgu/9YIcaPHIDduVW48tb7hRf44j/uxm2XTsZjT7+OXn3H4vY/PiTezLqotXhZB96XU6Np9DosfPdZ9ItQI3TEJfAPChPlkpOXx0zBDsGZPVMJ3377jUh4TI2C7xctx4ETRSIvxUMP3AejyCxNz6YnHti6BpdfMIv22eX3EokVRldasUDcQZu3PUfdoz3LN+/b13UlbPEIkgwOWtkbe+jhh3GQ3G8zeVacGYu/Z3XIaq6mtgabN20SkmBsNYqsYJzaQISDp1HVPpW3bNkymPg6rQ5BugCYSDrDw3X4cXsOogdOxrUPvQh9yij88M0qbF25HiVHjiAhOAzlBSdx3qj+6BWhI4+rFvt370VpYSHyjx+D1WAmN99OIcNhpIXK0NBqRWRcClycp5Zsk1g9jj5MJF85egL/bmgxctOT0VCiuKYZiRlZSEzpg6aGRmiIIKxtmd5avZ9gbF6E8kwICws74+L+He7Cs8F7Aoszx1AsOQsXLsQLLzyPV155DR9++CGWLFlMbvwKsd5hHTkQOo1a9MFxjh+RuIOu52YRWSHYwHJ3A8ETzwuOElt/cjzuvfdPnLkDwQFhFOfYIWn8ERKXiqS+I7B69Uax5Pj40ZnI2f0l5DXbcMGYVMSFBGHwoP4oLq8grzRcxFdupxO9U3rDj2fb05P2r12E5PgQ5Fc1ihjUn9SWUklSRBLH0sTwFqMdT3l6H3xgFSpXayhw9rwb4y2nBBJ5b8kV5+Um1HI3tHRPHZkDl4s7o+lC7w09m1N394G0VTcrNnREB0ItXrz4tLMMHE4HrxnLrCWCw2DS++y6s2oMDwslCdKSw6FGbR3nqIvDfQ8+KJwOt4t7323CnsmIULyACldAzhXx3ps9vfOmnUfxkJoa2SH62cwUFViMrRg+OAVb1v+AWJ0BuqZ8XHX+JCSGBiFYS2qNYiyH1Iqlqzejd8ZYOE0U87mtULud9JscSruEIxTczhwVLySnz6Bh4h0aB8asIWhHMJIHtEe/cbDNYMvSmVhR0bGwk3ojHkKf1ERUFeSgqboUIeQU8P2VMhURjJwEMgFqofJ9NST4btwJUVFRHR/SDU6V0QOS7q438xhDKjIRxLPIlqez0uV04d1338X8K+eLNJ+cgo1ViD/FT263A8++8BoO7N2OvhEahEZG4O6H/omcw3uRPjALCg3ZCCYcNRYTkJ8r3nlZbagqooqTkV/y9ZvIiFQgNTkSS9dvxayp4xGoU6K0ohH1TURFm4Xs4QFkDu1P9suF2299BAZDFRYv+4KC0YsQmzAQan85Niz/AKMzdKgz2WDSZ6D34KmQKdhT5eHf7UBVl0SLcBuQpHFqH9p61JenXTbvPoAkXn5WUiKQKFJVVoAgcqwCKKB2kiPhpiCLNUdFcT4G9k0X9fJpDF87dm72e+65x7FgwYLTjvjsYD3Dw8MvePDBB7t1gfjWbJY5sRSPmTMaDcIDqm9sRGVFufCAQsPCiFCk9+lMdiYmTZiAEGrY3mRnqkpyKRg8jgR/BfZu2Y30YWNEIhZel5ezeLmJ6KzyrEYz6Xq1GK5Vxgl9s7dj3Ij+yEyPhppUlcHixOFDhyk2akZaeiJGjRkBLRF9x7Y9FO8dQHHpEUQEByIzcxgRwg/NpkqU5WxGYnQASqpN9NwZ2J+dg/h4zph5ysnhNxOcAqi5sgJllbUUwB+Bw62CWqx5xerT071VSGpVERBOzMU5mpwIDgmHljQJrwbnISanvXPBbDSJDM0iNPDpVEJ3hCJtovjqq69O66J3UH0UoH7v3e0Aj3JgXe7ZZ7ebM67kHM0RC0QOHTIEUZHRopxCmxAUCjU4b/moceNIhTkR5KeEjYixePVKJCaHwWFpJb7j3ma6L+t6J0XwLgn+Gj327NpFtoWzf6UjLm0wPvxmGRzyEKzcsBsHDx7GyOFZmDp+BAzNNWL9qWWrF2PCmD6ICuZXBw40NZKdUITCYTVi1XfvY+zQdLioIQ+dKKBy6zGGwgeT0eJ5Q0wcz2DbKVcp8Pw1t+LNZ59AyZ4HsP77l6BwkpNB2kGk+GFXm57Xanei1aWA2aWCwQFYHXLSJhCjltSkV9XUBmol9wmeeiveBo/IdgC/WTgTOhCKcJoUMh6xFR/iEI1Oi2HDhyMjPQN79u9DYUkJFZYancrlO4/d0sCAUCiCYpGaloZ9Bw7gYG4LPvpqJfz0QSC7Sw1F8se2ij5ki8kmWbBhw3KRmWz4sOnEsX1wIrcJT/3rHYRGZ2DkmEkimFWTZCcl9MHyHzcjOiqZnJwGhIWnIu94LS6eewMJpw1ffP0aLp44kCppI2dGjwFZkwVhxKIuxFG+1/isklhtG2FClNKFOLcJaXH0bUAzyGekBicVSGV1k8SFBoeSNJPE2N1opjjNQi651eEGhYBsG+jDGcw4XzpnTaN4kF1Auj+jvTVsD+5IIJyWWp0Dh8p77733ce+F7eB5kACLMX3E+xhqrC2bN0Op9kNiWgapRPqNiCUGvLA3RVtui7Q+Gdi5axtumDMBmw/ko1UZgITwMMQnxIhhWzJqCF6WCCQNGo0Sx3K2obw4FzUUS5kMxxEeLEe/zAwcP14kAu9mIzkQVgve+GQp+vQZRiqTM/rLyJmJxNzzr4CFSPPJJ8/iinmDyZaYYHVrsXZzPiaedyU1FbvjctELz6qXU4c6yH3n0U31JYXYufw7ep4KmTGhOFjgwq7dORg3Zgb7HkKmHBSTlRgomJXIpVeTXbUYUVNRivyiXNRV15K64yVk/UnlaeG0O6DzYzvYiUDd0Oupp54qJyba4D3sgs6EwrBhwx7nnuSuYGLxEzxPIceHjCeQkJiGRpMZy1evRma/TBGPc4VcnBGMCKpkfUDnRcen4UTBcfQfMp08uCUYlkQB7J5NCImIIw8pmBqL7k+qQkZ6/8TRfeib4g/JVgkFcSUP2bJTgwaQkxLkHwy7yw9ZgwfBTcZ7x7bjSAlJQ1rvIUT4/mgwu7F232707aVDSriG7KgW3644gEuu/BPqjM0I9ufkiMxrJFFkH5tamhAQyM83Y9fK76ixi1BQUYWS7YUIHjgVdzzwL+GRKliVUUW4fkfqrdCRR7d5zVL8sPgbNDQbISNTYCGV+M23CzFx/Fj4kXPV1NgEP4ozT42W8rah77AdXn311QiLxfKG97ALOqs+ft1h9u62A9+Z7YkH/LrZ8yGvh/xUC7mk8SkpyC8vJ+6luIA8Q1YHLHXs0XFyxV0HcxCWPh6jp56HTz7/BvWGZswam4a87V/hyYdvIIckl55C6oJc6sEDJ6Awt5KcimCyQyqcOF4NC3FFaHA4cUAo/LWRWLd2J2rr65BG8VO/sbOhDErG+qMn4J/ZC7NuvAUVLU5UNUpYvr4Uf7zzJVKr5C5TOUkrQUZ2paW5lRwGK90zhFSUC+VlRcgM01JM44CRnIMJ116JIAo5LCTl3PvNeWCFaqP6mOoMKC6sRbh/OGZNuQApyX3JcVGTzTIhIikch44fwsni49i0dQ1qajhfe1vLCRt36vgUDAbDabuRukhUdXX1Q/fffz/POekWwvuhLas0B3FaboOZgj49QsJD0UL2JSCIKs5EpFvzzdWkUmTkBUWEhIp+Qz/yhPzIlU3OHITviWBTR6VjeL9YVBQex8EDR9Gr90Cya2Fw21VornNg+IipWLZiPULIzhXml2PuRbehmoJqlb8Tw0b2Rl5DC1ZuP4QG8jLn/+EmtCqIOcjTam61YvvWQ/jD/FvIcTGTZEskkVpSeyS1JO1KXueQpELS6iE31mD3is+gMjZh5/4CuCJjMWjMAKhDEkmlZ1JcRJWVu6i+dmrQBqwhjeBy1KClkdS4+SQa6o6ipn4vGo05FHBbhY2V6DlyemZ9TR2p575EG2oHNhuiDU/99WHTpk3G4uLiHl93dBFCTnRhNBq7LIbo4wJPX5YLDfUGVLRaUKUIIG+HV4V2k5Enw0gur1ZB3hvZAB3p8AD6zk9FzgJ5dVYKenU6P/FUh9sGjVOFN568DdfMHk5qz0JBpB4GZzLS0gbCYSa7Q/aLVwDluISXcT1Zkk+qzYzwmDA6twkNDTXIGjcV1bWtGDh0mAgVAgKpPOyVUjy29NNvcMvsuSQEpCSocGIQDHcWqxWktm3khRpQXXUc5rJcpERHorbJjj2VNYiMGYrBIwfAPzSKtAER1GHEM688CoeykVjbjYS0OETHhpDaDqR6A3aLGyazhapATotZjiP7Skjy1VR/f6QkpWP+FdeJ+zB6iqVeeeUVXrGhCz186PIDZyVpamq60nvYDj5CUcFInK665joERvfC+Xf+hSJ8peA6rTDSICIpoCdvx48CQn6bGqCWwdDUQJUxIiEhke9CatFFvgOpFVJDX7/+T8ycwGMu7FizIQfq4D5ITkrCZ18uRyx5lXZSPYlJvdF3UF/Y3HYsXbqUbNRgDMsaBKI/lCQVdvLITCaLGNdRXliIMHJw4kh1XTlhiujOcZKLKdeQHXG2IK/gAOytFYiK8ENEhD+Ky5uQV2nGpNnzEZoUhdqyZtIMYWLFGjnZWDn9e+WjJxCTLMHCYzZIPdvFkuNOhIREID4yHnFR8VTmNHImQql6ShGaKJWerK5uqqtvVkhPhDp69CgGDBhw9oQizCfv4yvvfjt4CMV/f/h+OT7+6jNkZI7C8KtvpEZnd1kSQZ+aKqanbQBJlp+GVw4lKSVFqqWG8gzK4UdScelGbocVEhk1fnXx+WevYPIQivDJ8HLy3mA/PYorjDhg0mLguBkU4wRQhe0ic2ZzawsiwsLhNJtgaDHASHaHhwdwkt+VK37EhXPmkA1qQenRXThCXlyf5GSERgaQRJvQ0FiEObPHUzhAqoxipC3Hy5HUbwyyRp5Hqk3CqhUrMXQYxYVR0aKsHjfejWKyYWFhpDmIAVVEAH53xVIi3jVxo7A9EPUiO6ugctKWE9DzusJkmYTz0gY+v5uWp+cl0ObUIiTt0MWZIPQYS3Hjso1q5VVbiDuTE+LECqBWYmsLuUNWUlV22reTq+2gk3lsuoM+vOVycqW58qJzkz4yIrDKG3tdcflt2LarCHVNViK6E3Z7I8JilKisLCA3mHsGSOfzO3A6P4hisLqqOqxYsZpsQ5N4Pa6mALvgZC5GjxpF3he5+YGBsJLU3HbDFEwfH0F2UIUxgwMxa/IAMZKpvlmOTQeqMHPeHRg0aLwYD0H6CpOnTKaYrFJ4elxWjrvY5ibFpSJAmwA/ZQypVn/6TUftTZLDDMfnsZdLTMRRL69BzyvX8Ftfdvg8RGLq8Oe06DGW6uJMEMwXXnjh4/zaoiO4AB42aKhtQFltJQYOHIyTtfWkyxPJVnqWiVNRyRTUmOyV8zg7JdkrdihY0hTe6xmsAjiAJEoK++V0OJHVfyyKSpqwbU8ucnIbUNHgomC3EhkpmTiwcTsO7T+I6oZaZPZKJ4eEvDhyDiIiIsV7rD27dqKuphrN9Q1QEaMoXFY0Fe1HpJ6ITA3mcCkpSFWhxUpeZFErrMpYjJ97LUlqCCSyXSqK3xSiceWknhMEgThY9TAWSRbZJu4+49iLTmr7Xvwm2Nfzl2vYtk+/8ZEH7fcJ7XZ9WLBggYxc9K+9hx3QzekAJ2kiz8971BkS8o/no9bciqLiCmwpLMfgydeAhINUnlKoOj/68OL+OrJNARoX2Sk5QjSsFj2vPMRdqCH4nZDcSmrCQUbY6qRjuomVYhbS726Ka3j5hm27dqNPajJOVpJNGZaFFgo5N61ei9iUJETExSI1KVU0rn+AP0oKCuGkYPjw9l0ICgiGrKkKWakxqKyqgEbrBwMZfDNJyrxL5kNBQSl5F3Bqics1xGBqLUm4KJkoH8PT0B3BvxK5xN+fDHF513uQI2cwm80dF+fwotuncUatbdu29bj8uJkaY8mPK9BY24R66BAxfDYRSiGciCD6aLVy6CmY1KtURChektxDKJ2K2ZE4jcrI6oQXOpZzBn8bE8lJxCHXmlWQjfw8cjQkOuYpM9uLTkATHolUciaUdN+n/vUEnn/pFdQ1N1OBPJzLqopXINXJ1eIFHg8TqMg5iETyMvskZcCtJUZhFUoqEpyAnqRcQd9BS1xF5eUlXYWeonJ1R6BfEj05FCTJreXl5d0OduGW64KdO3f2MDKGjaVE3pAORoORYq4q9ItPRkt9LXmDnLeftDw3Gv3jV+BGUx1OnDxGdpaXUaAGpUbnHmeyQPQdqT3R10R3ZYNL1JPTh9UGH3OjkS1GY3MJKhvykTSkHyQKKo9u34M+CWmoomC3oqKcTiPjTYZCrdagsqyS7uuGmdo/Mi0arY1HYW85iKMle9DQXENeWh21jUPYTHazxUsMepSMu1nYGxBEEhWl+gjv4D+K888/n7ile3RLKHLRc7y7XeDjgaCAAGQNH0bn6tBYXiA43UUqiN9XsZckU7qx68AOpMRGU5u4oKTGZOJI1FBiGBU5BtxAZKHobmwqKV4RHgcZcQ5KZS6yPY0oLd+EOUMCkXtgJdytzWiqqMLIcaMQ4KfDulVrhJSQNST7p8ShA4dw7NAhqOn5lqZmJMeHYlDfcPSPt6Pk5DKUF2/Cho0/kJdYDwc5LJKMPiSFojzitYWnN91HJNr9j2LmzJk9djR0S6jGxsZvvbtdwGqBGzclOYkMuh+qassAS7NYxJ+JwfJESgUychBGDx6FUpI2F3fDcJAJNak48t8o/hDSxZJEKkg4ReS+C5XDgSGpJ4O1AQf3/4BhQxIRqLaiuSAHe1avh5rc3tj+fcBL5tnIqeF4hW0GTwW6+KKLkHf4EHYtWoyy3QdRUdaIVjM9z2nF4P5JxDRqjCLP79i+77Bz1acwm2oh12qpvEwklilSv+SINJFrz3Xke/9qIA3TGad73dH1bA9GEWdx6utO8BScK8VxysIly8RLuD5DxiKk/xgy/hSNi7hJhRC9AkcObMeMUUOwZ9nnaC7LpzgkkqSOFKTLjqaGJvTLmoDgkCioed0k4milm4JWQzOpsCI01R3D3EkZoLgSeflNaKjTwqGIgSHIiREXXABFiwN7V/+I8fMvh0l05hKLkB5TtzZh7WcfYkS/wYij4FotteLNT95EamoUxo7MgJ+anGqSGLV/MDFRPY6drEZMn1HoO2I89IEUH3HdWhrF4BQo/MljJckXtf6FwU3ZzY2JWcfTxjPLoh16LANng+y6UqgHwmOjyr76+ts4lHMc4ybPhDw+EwFhMcLr86fKsUMRrrTh0Or3EO1sRl1+MSJ7J0NDXmBmeh8y/jYy5v7UULn0HQXI5Gq7eVEUIpgfqdUANdkx2j+ZZ0VkVH9EqpPR0FSL1398CcMmTUV4xGAcIu/uojtvJzkg1Ulqy03PDXIasHLBM6g8chypvbJgbCmHyViHjIFZqCfvMiwxiaSFu7dM5Ok5ERoYBW2gBkfzyuF2EqNRC8pkdth0AZg9/3aSds8ba8Yv6mT0TCh+09t5hepu4yiBESNGPH66vHjsYfXq1Qu7dmxDSW4uouITEJqYIMYX6BUuiqcU2LjoE2hNZThx+BhCA4JwvKgQ4fHxOFlWg4O5VWhqMSIyNAyxIQEIVikRqHeJF278SkEJDY4UNEEf3AeJkb2pTjLUmYowZXi8GBZ21/2PY+KEKUjP6ifceLmrFcbS49jx+uMYF9iA3v5GJGjN6BVgwYBwOeJlNQhsLUNjcTXUvbMw7Yo74ReSiuDoOJRXtCBUH4j0GDWaG4/BbrKI7qbE1D5QKf2IWPzmwKNNfhFi9UAkxuuvvx5OsdRb3sM29PjU2267zfL22293m1RJFJr+s9FtaGzARRdeivv/8U/E9hsinCcF2RGlRgup6igOrF+E2PBYFB3aieHTJqDGoMCQ0eMQHZtAdkuJA5vXo7IkB2YefRsgR1REiFiIuKzCiMyBU5AcngY52RmzzIwDez/D0KFJ3H+LlXsMOLJhGWISY2BqrkUYxWwxgUoMitDD31oHi0JDleNppOQwENPw+zFP2fxQ4FQg5IIHkJY1AnIKiJ3kWJQe3YOFbz2HuJgU1NXmI3PEUBw6WYABQ2Zj1vnzSGWTy6LUUQDv6Vz14DQtfkZ4CN/5egqyqVndXQSox6fExcW1dOfTs31i/63tOYTPPv0EffsPQr8hA4WOtzqVZFvs8HNbYW5tIN0fiO8/fQ0z5lwOuS4cYSFBUFJMxS49O8k8vEqiYJQcR3Ig9iMsMEw0mLXJCC2/NSZPft/BZRg4mJwRlxHbtjZg3KjzkfPtPxEfpIeCbJ6MJIp7JJxKFY5UNsGsj0AU2ckYuZECYh7GRd4hqT65yo5WWSD2+g/CpXc9BslPQRIpw/OP34lYjZtUajj8/fVYu20nYkmiCkvJZtaQyn3rHfqePFglez7dN/K5oft7jB8/vqW7GLZbr49Bnl87UrQH2Scy3jwHiad9Oml/8tQpyM8vhIo8uSWLviW3eTl2rl+BsvIKKHVhsBEB5l55KyJiU8gTqxBLrdrpS45/ePyey0UcL9PwG3X0HzAEvAi+RI2qouDZTQ1ZZa2G1VZM7WxBVY0JGRkjcYLzF2nskJOrnVtZAhO5+1aVBs3kVSqjEhCclYU95bUggSGJIfe8vB4W8hSbTFrUmCSEREWI/jmO3Rh2hwSnyg+7sguwfn8Jhk6aj9v+/DyeeflN3PPne/DqK8/SjczCK2Tv3eO6+5qoh6Y6DXq6Yt68eWffM8EICQlZRMS60HvYDuQK2+34+98fh9HYKoYtT5g4EVt37cGEyROxZd0GJKf2hoMImVtQiBaKZ1wuM1LJnTcYWvmdi8jzx3OePD0FxCvs1vMAEge56HZSVVY7fUXSRjru4K5VMNadwKhhSRx6YcP6Glww+1ZsX/YGejkPQ+UgIlgUOJZXSAyhRRE9d8DMGRgyYx5yDuVDe2gNEuzEUMSTcSEcc0n4Pt+B2z5YTdKhhExD3g8V4YdvP0HO/t2Yc9HlyBw8AmYLT4izISoyihwnE1b9+C1Kiotx9z1/o1iRHAwO0Lm5WVJ/AnrqnThEceDgwYO70KVHQhGuIe/uM+9+G9jjMxgM+O7773Hj9dejiAq/adNGFBSXYjURKS01FXfffY9ILcDncccrrxnIC9pzxyunKOUx62yU+cM9CRzH7CNC90npBX+tn+hOkjlM+HHRx0iLUSElTk1EsOFogQtJiVMQERSFZe8/hlEBLdA7KAgmdeQme5fn0EI/ZDKGnX8VvjtYhq82HEDg8fW4RV6LXkl6UqNmVKmC0NLvfIyZdx3I2aQ4W0k2TEYSbhEvCHfuPUj2VYcBffugtLQC/fsNFNKjVNmwZu0yVJQWY/41t5Gt0pHKJgqzzWLxEJJ5uuY8e1C7xNCmwzrop7tzPBHFl8ShDUwobuD7/nwfnn/ueXHMksFrwBuMFuzauUNITGR0BCLCw6EmrvWBJdH3qsO35Z6MwwcPEfeaMHzwUDjJaiuIoMs+/jdmj40lNWuEmgidXdCAqqYwTBp3ISymenzz4dPI1HHfngOpFApICgllqcOgmf0H3PvRYgQlZpGd7YWqxf/CDc7jyApUU1nd2KtJwfl/fRFa0l/8tlfGNodagdWwYBvR3jLk5p6koD6FXHg1SQ+5JcQo/JZz07oVqK1vxFVX3EqagmI/flP6C4Pa5VrafO458uC0LMAJ3btOwPb097W0GMQkLG5sBm/tdu5d8Lwe4BE+HpeWiEIbPq3DyzMCe43smNRw0iiydUERMeThmbD8q3cwpX8oBatGtFgkinEaEJk2HP37j8P33y6EwW0grywdCWH+sJqdOLZmCQqzTyDpyrvx5JFWDCCv0kn2x1mUjyvCSjBcWYfjK9fBoovCrL++LIJdhZIIR8T11YfBdeCPjxl9W88+2yYHEdKOjet+hIEC/jkXXQk12TV234VLKZrT0x6+a38KyOwsbG5uvtx7KNCx5TrhdLM7dBy5E3wV4QqryH1jr4gPOZ7iNAC89UhPx0cJItJ5rBprKoqJc4HagkPYtHABzhtADoipBbtOtqLCGo8Jc+8iFTSBKk8XaiXoM5JQ3eDEvp1H8M3mo7DH9oNz5rX407LtmDh7qsiTtPZoDRrz9mFmAgXeEREoCkrFpL/8Gxodv52lR3OM3K5vz1cP/nSWei6teNkpJwkk937ylLlw2m3YsHk5MaSL9uk+zHSSp9/QR/ifCrLfXfqSTkvySZMmNW/cuLGTF+LlQrqU//1U8IQDqhGKS4sQHOyPtd9+gHi1DbHkdGzevhPVVg3uf/RZMdwZNjqXXS1yOL5euAKLq8rRQJJ0c5AFlqh+sJAL/sTWaiSkTYQ+QonislIEOxrw9FgFBieFYfH6/bjj7gepsfVka4gjyC654YDd6sTGjZtE7lxP5hYeh9idKjslLR7Cstaw4fsfvkREcCTGT5hOdo5nWHKVeEKeTYx+9RC5Z3hakdHxvNjYWGNVVVWA91DgtBJF/rxntGIHcGE9258DvpqzpCQlJKK2qBTD+kYis38yHv7X29h81IBaoxalRVXCfZerVCQBSrjIQ7visoswzu7C1UlxiCGh7lNeinBSSX8ZEQeHvAq27BV4J6sKrwwxICgsBrcuqcMnBToY7EqouCPGa/y56fft2y8Iw43KUsXvtHyfjuBm8japkDRSq2Sfpk+fg+O5R7FlyypBpOrqWixatAQ1NTXd3KMzuAS+T0fMnj27C7ecllABAQF53t1O+DmyRO1EhttJNox1/rJF3yA/Zwv27d6Hb37YjNDIIMSnxIrX3iqNhrsDyOBzt5ICalAgTQ7EzOvnINjZAlkhEXLltxhgUENPcdklyh1YdUMSJqQGQBMci3u+z0W+Nh5Zmb2IiEo02cyoqcqnElgpQJaL6a6cmaaoqAh793LeLlLdZF9Z5Z0OTCxmILdLg6YGO5YsXowvvnwbxcUnMXPmeaQhPLabpYs/HuI7QVJCpphVIxPHo5M8EJzfhpkzZ3bpETpTez9JD+qScZEffiax7glCh3OPhJtHFCnwzpNP4mThPiSFhiOjL6e21mDkjGsREZMhMn5xJRS8ocqSCRBvhh2kehZ9+TmSCnPh2L0eJ0YOR9LkPpgQrBOT4I7bg3HrlzkYNGomHpiegbKSoyg9niOGBOi1Guw7fAizZl+KMeMnkgPkgpkcmODgYGpEh1hCnZ0k7ufkenoG+XeEp6E9Xiz3pOzYtg433HQt2UY7fly+BldefQOpWD8cO3YM6em9hddYTVLGszUzM/siKIg7HpiIzKxs+3g08anncEY3cig6NPDpWQdY7912g45ccNagOpI8idE7PK7cQdzrH9gbBlsTZCoJOcdrSUd7klXxmTygn3PtSSRRDnbDyb7wQJQJF8xGTWwwAufOxICUUEwiF17lUCPbHIjHlx3GLZfMwXu3TiB3+lPRj3fx+RNxybypmDF9HP5w83XIO56NH1cuFgwXEOAvVB/RBWlpadS46dwzIwjFHx94v6a6mmIuO5w2GzkWDsTHRaBXei/cfPPNWLl8Cfpn9kFRYQEsVgtycnKo/KQqSZGRXImJ6VqNn5AqOzk8hw/vQ1l5vmiP9mCmIXTIHXtGsbBYLFJPszv477kqQbfELw0VWLDgJTE+T0eFKj58AhOGhSEmPAoRKRPRJ2sQUVG8zqN/p57AjekDq6d/3Hw9+g1NRkqIEoPSY/HVog1YvCkbQfH98NFn72PjhtUoKSrBnJmT4B+qR0NDLUJDgsFrzNfXt2LJqjXkvUbg2muvJylXkrdlF7P6WYpYHXIejVOen4dQ3GVWUV4uRlkdOrxbEIT9jwkTx1AsaaKgXsLSpatxwy1/FERhzVFdXYMN69ejpLgMw0eMxLixY3Dk6CFEx4TT9UZoVHr07t0hxQc/8zHaPOU5oubwbnvEqFGjHmcO6wpfE54joaj5HVRxY30RDnz/NfYU1CHUzx9z5l8Pv9Ak9MrsLd4BdZ1fKwovPh6d74Y2IgV/f/MjNJtJEtetxmC5E1dlJiBZTc4I/NBslyEpWk8BeALWb9yGbbv3YMDA/uT0yaDXaTE4qz/yS4upodWwWuxECM6MaRMz/b1cLeAjFG9ZLe2moL5XWhIxsRGffvYJ+vZNJ4IQA5IKCwng2Y4D8N13CzFo0CB88flHsFlN6JWSgOEjB4vhBUeyDyEkMBTbt27D7l17ydbJ0K9/R0ItWLAghITkHe/hmQkVGhr6cHdeiAfnQCgSP5YP3+lVx3dDam5C38mzsGvtIrRYyQYFJ6BXAgW9RCi2F+wG+4jTGcz92kAd5l0wD1ddcQVaC/Mgqy+G1dGCJL0GP+7chwtvuBp++jB8v3IpLpozD8NT+qO5pBaBfn6wa5XQkGTnFVYS8YYhNiaebEcAmpoa2T6IZ7aXJh+YUGm9UrB922Y6PxBpfXpDH+CH3OMnYDRYoNYEcH4jXHrRPGzbvgem5hpMmzoFIUH+0GgViE+IxPq1m0nylOid1hdXXnk9YmITSZI9cakPDz30EHcjtU0XPSOhamtrH7j33nu7GXThq8CZCeXT8jxCiQIjKF0WHN+0Gi7/YMybcyVcBRvg11qM6pI8HCqtQ0hwECIpSOV5wCxYHGz6GozVD6tAVk8Hsg+gT98UcAdDXVEx9E2FZPfcCFCq0Cj3RzURfOfe/bjs4ouQ/c4ibPj7aziyeA0OL1qH5DFDERAdBZMN5MQMJIPPEiyRNHlyN/Xk+fn56fHBB+8iMMSfYq8AunYw9vLgz/pGzJs7Hxu2bsK0mRNRR2r2yP4juPKqy0iL2IXXx50B/FonNbUX0vsMRO9eGbATQwaRjRSd0+2wevVqfs3UNruj+9K0A8UE3ZzjbbSzlCZyBajyvOfx4NxOm0jQkTFhHHIP7MLQYBlGhZox3q8CLTu/waIvPhBpEo6fPI4Na9YIwviMOm/5U1hYiNHDhotGNdosCE/JgEoWSEGzApKCPDmnhNKCMlx66WXY8+T7MCzcjGi3CqmhURjarMHmf7xNjUceJN3TRef67uv79AT21G677S6cP/tCjB4zQWQca25sRkZmPyz/cRnC1f7IO3wEzS31+Parj8GTyXlElYLU7cmTJ3nEgMjQZrWakU2Mtn//HphJhXZG59cdZyQUReybvLudcHZEag/hjhJHHdyfDa3UgOjE/jiy4weKaThBPIVMMjtmpfmh7OguVJcVISG5FwLIweDXC2zEGczpHKRySlKWAj+5Bpu2bEba8GE44iQNrVXBQrZJHh6GK+fPh6zZBsvGHEitJoRmpYMn8fjbJYRWtKKl0Yw+Kelkl6zC7nGdeM2MnsAMwxnTDIYWEdyazAYczdmLP/zhOkyaMgbTRg9H8aqtOLH+MEwNTUhMDUF1bQXMRrNQmfGxcVRmUre5hdD768W4fH6dovbmV2+PziOSzkiopqamJd7dnwxmUC4Ie0Q8TCx71WeI6DcWpopiRKOKJEAJOylhJzV6bXkZstIS8Pzzz0DvF0Dub6yY9+TJkesBSxEbfJVCRa5woRjgLym0mPqnx5BdZ4XcL5wa3gFtkA712ceRIPlBPygB4YmRcJbUgDx9lCgtWENqipNvHTp8UNzzk08+webNm71E6wqWNHa5zWYztUsdPvzgLXK2BqOqrpz4zIWdGzYSYxgoJkzE/j2HMISYJygoBJXV9ThxPA9BFJ/JyWExmywIJjuoIzXq56drCwXaY9gwXi0K4eKAcEZCEU47U97zOT14CBsP51IpnMjeuwdhLScR33csTuzdiESVTUwq4NQFJopNdEFBCAgLI3vGyaRciI0MQ1RkZJfG44atravH9u27MHIIhRxy8uSSUlGTPALrq6vg72eD0VSDorwj0FIj1hMDFKzdQo5GMFrIHoRPGomUtD5kG1REaE/30eDBgzF06FDvE7qCG3Ps2LEk0Sq88+b72Lt1P15+7hVEhsTg+JFS9Bo6FrPuvxdjLr8QE8+biUEDRkGjDsDWLdtgaGkWCYgLCovQq1cfrF+3QeSQCg8PR3FxUZvG6IQ2sTobQhVzmpyuYAt1ZiIxyBWgAJccc5sZWz/9F6y6EAzJ6gfDiR1EQAoeoYGaznGSelKRShg6cRIFihTAEuvzmoOcebO7HoIwUm9XkMfHM0+YEXiE7Iw//BXJE+Zg3qzp2L1+M/pMHImjchOi7f5QtMrQMqE/fpBqgX6JaKLg1eG0o1fvNJSUFPMyQSgtLRVvn7sDMwdLVEREOC6++DIUlZTjxIkCbNm2H/W1LaixOBBD8ZRfaizZ11ys/nENBfEKIkg4ImNiBIF54ts3336H8RMmwUlebWJCPOob6inGq/M+5RQCAgLaFqw8G0Kd9nXHmSG6IsT7qd1rV2JgpA1mTTQKTuQhnqSJzCz9c8AmUyM80A8NRheie7HYsw1kUey+iD5bxVsmIn9UMiXCKf45UVaD5TvzRNLEzYUnoLx0PKrjgrDd3ohNiibEXHsepp0/lRpCg42rloAzwjQ1tQiu5uD+8887vLPrAJY4fuaEyROwbtNGvP/x5zh/3iWYOXsWQvU66Ihhju7fiV7xkQgN1KO8qgIN9S2kUrfjBNmmE3kFGDd+osiVERMVAT9/rXAm2E52g7YMzmd0zxlUgfuuvfbaboeOtTVoD+CeCH5VYZeMOPzFy/TAFkQNm4uioweIy8tE3x2JA/2nOIru0+AXj+FzeN0xdsk99+gJbPf4w+lUedoNT7I22Y0oLyvABRddSZKSjqEDBiOQYhdzQiASpg7DjNnTMG7yODHyqbayAv0HDhA2JLNffyEx3M/H4CEDfNwePpedv+efTOS5ackRaDWYYJGsSEtOEnN6jx/ZBS0FNK0UGwaHR4ueh6SUVJLYviivqMSw4Zx40jOUmp0rZhDOTcH2rD1eeuklN9nDZ3j/rCSKAriO0ZgAV4I7eU7XmkwE7quTozRnF3TuGlgcpMr6DkVr7j5yLExMDjqPU8FL5EzoEDdgDKykjsS1ZwATiV8peBqOPqRKAnXBgoNzDu7Fws8/xt7du1FFHpjKn1xil4xsBE+E5iHQbgwdMQyHjxzFyfxcfPfd9yJfIKs9X4dsT/A8Ty6W3eNhCBwohwTo0WwgJiEHibuVikqqkZyUDqfJgcqKKowj29ZqMCDBu4CnxWwSOQ+tZgv6E5OwHe6M2bNntwnSWRHKz8+v2LvbCVyZ0zeojGSI18JZ++0n0MvdKDfp0VhVgz4hJGn0m5jxQsXgUUKVZmD4lHnkRHg49kxgdcf2icdocOPx22QnSeYMinF4ONms4QOwfOkShEQmoRcFtU6ydxMnTaX6+ONobjHWbt2L4KgEEYBycnsdqT3u3+M0C0Jld6hbx3ry89qrXZ5gHUT29VjOPpgsZkw//zLExiXj0L79RHwrqqnOPKGaz62rrRVJKKvJRlbXVJNdLBMM5+uV92HWrFlt6c/OilAGg+EnL63HXK4m26HmyU4UcI658Gbk7FgNrdwsshvzSXbS63aVDvKkQVAEEGeJ7zsWujt4OFsm3GWuNO9zlXplDMTAjEz40zPiwgKQntEf0XFJmESeWElZFdZu2orw2GScf8GliIuKhV6jgZ9GhQGZfXHi2FHs27+Xbs6EaU8s3wvTU+Dn8Xf8IpEHxxw+sJOC31oMzxqJ3Xv2oa6+Ck3NNRg4oB9+XLUKQ8i+cQctZ2DjSRGivNQu/G4rKCiMjjuSo30sdVaEItd1rXf33MAFIRdbRipKRyqiwepGRGIKbLXHyLngyIN0NLnFSpkDJwxqzLjuz6T+OO0aX3xmQjGYqznGCmOXnmI0fmllp0arr6+FzVyDXsnhsDktkJP9KjiWjZdeeRmFeYUikTz3KnDOwdZWIwWkjaLvjj06jUYt6MMRAatXdt05LqNvPA9tB64iv3o/lpONQ4f2i4Gle/ccQHhEEOR0n6mzL6bAPg2Dh43A4uUrkJicRvfkF5QqYQ95kZnExESysfou6pZdd4IIqM6KUIR1bPC6gjia/p0O3FvOBFHrAtBA3p65pREJOiaCAo0mG6y0rXf6Y/Sld0AVFA0lSRP33fHM8o7ga3wfakeqlE9V8FalJtNMRbFLDrJ3dlJDxLVkxCVlIJx2C/719GMUBFjw5itP4fabr8T0aeOQfeQAXadDaFAUQoKjcfRIAY4dKUZYSCJKi5tQVdGC2ppWmIw2eghZUZGSoGsXEzNKNKnO2upmxMWmYvvuPSLve3BQKOJI/Wk1eqSl9cYtN/2B1HSiIEwyOR4REREicBfqkxjOoxG6QIjV6Vu5HXix/ZkzZ3qP2oMbi2/T9Vbcl0biBCtx0KbPXkJgVAoqDm9GVEsOHEYD2Qwd7OSWOzOm4aJb/kLkJCOvUBIzk+ojNdDxjswovm94S04KeZT8DM7uwukUlHwtSWrO9h8RSbHSvoPZaFZEQx0UQY5DFhKZy0nqxDsxdSBWbtyJufPmY9+uwziRU4QdO3Zi2LCRiIlPJqITYQQfsJV1Q6lyoE9mPCJiw0RY0L5RmYnFIad9o99KyQvVk4RwrwfPpOyBAJ1AbcX073QuaYq9jY2NI85WorBmzZruo8AewOpCoZDhyOFsfP3Zp1i0ZjuSh05Abs4RnKxoRbXZiQaZFtFT5uOSPzwopE7iidDUQKK33HufUyAikF7nbJk+rmaPk1MOcLJEUyu56UX1ZLzz8ePyZeQwqFBssOGKq+dj1OB0xISFUIApg0OhRVmtEVspSI2JSsX99zyCPTuOIC46DUMGjUVEaAIRRkt31pBapS3dXxCWHCFufE4X17nhmXA89kKhogiGNEECqbewsAg6z+O0dZBAQQ/+1xl0z27oSUQazttufuoeaWlpzfn5+d0MYPc9km/lUUWk1sXAkVWrVtODGoTruXHjekTGJmDzquW48eLzEERxxrAZFyEoLoPUHXMoKUnhRJyqWPsG8RFHvKOif4YWK7nhzWhobCa3l4dL07lERObo91+9FxfPyMT2oxV4+tlnqIRu7CTj7rBrUFnehLKyCoSHUXxDrnxifC+hmhx2TmHAeY/Idspt5OjwyjYOsiN+SEqIIA8uAgqtrzynbzYuvfBFeO+spKlnDB8+vGXfvn3BZ30XjUZjtlqtnbLlMrzcQX84U6RKJce69Rtx+NAh4Tqz/maDzPFJeXkp+mQMQlFxIe770x1ETKsIeHnaC2fgZ13N3MkEYSehM+fyQMeSkkq6D89wp99IwtjWceAo53Q2tOVOX6OpEjl5OzCg/zCyQ0fE/fqSJxgYQI0t5wGYpGRJ4j2DJpm52GFw8l8iGsVFYTpExgQhODQQOp1WvHbnWRzcHeQDjwgWBPNuGB4Z71jmn4unnnoKjz322NmTm/TtqoaGhm4WpfJwOaPF0IDF36+mRpdE4ltOm8YqgRuclygqLSulBnEjMTYKkyaMh0KtgYvUnFiqlStJDciNyAbW95aVG5lL2VBvJPe3BHYrE1ElzuNGErlgiVg8ec7XRja6RsFTS510Lt1fTQ3MK58KlUPne0a0eoLeAL2GCKJDSFgQAihw1WnVUGmJuegc4Sp5m4iTRHrwyxPjdNi1axevf9L29LPB7dRoXaYsut02anwFyssq8fmnH5JRt5F+DkZQYJIYgG8223DkSDYHzUjr1Uus81RZVYWpM2YL1RLkrxWcXVlZJfJGsLcXGBgk3G0e9+5Rdy40NLRQEFtNDc4uucdeMa24BkIChefsJtUniTEZLh6ORo2qIBeSl0fSE0H0flr46VUiPQ/naPcT+ft8TcCS5RMP3+e/A8QsHceOnQG9qEG6DMh0OI04eaIIj//jOcyeeiGq6n9EUnIo/P0GobymhWIVG7mk/MKMOJnUDXtErSYjAkKChB7nceGc7J5XyOEAL/dkgVCh/AKPInMhWQxWoTabCzYLLzfLHycRzTM7hCVERVsVqU25Sia6dXiVADXZHAVJk5AKev4pdK72b08U7vheu3ate8mSJa0FBQV6irF2kCPBHQ3cI370nEqYl5cn8QTr9rA7DLjnnr8g0D8G5593FTVeFVat/woRkTEIComh+CREcLyKBxlSg/GcKbPVgox+mWJtKR7zzUO0yP0XSxxVVlQjPT1DxBh8HS/MwuC2drostMd2wuPtCdXIzgWL1n+RBHQHZjwmBtXTsGHDBjXZ41qbzbaM7D4vRMnE6Lb73Idzqt1bb70l3X777d4jD1oMdXjllQVoarAgOCARk8ZNwMJF72H0mCHQ+QeT6jMKL6uyrJi8sxYhAbzyQHpmX+8dPK48w2K2kNoLIXsYJl43iFRxwh1maWBisH1gsFI79deD355QTAgKY5xLly41FRcXq8nWbiW7zlLBwxm6e6l31jin2s2ePbtlxYoVHSZgc7pQ9t6eefo5cpGBpNgkNDbz+n52NLQ0E2EUwnOSeEQRNSx3fN7yh1uhJknip3MXEo9r89NrxZJ8gXqSIPq+c7/XfwN8UkHqqXnz5s1UFW2p2WxeQpKxmn7+OS/tzohzIhSpKSsVrMPQMe4Dq66pI5e4Ff9+/jmolRSdSyFkms2wkA2JiYkT462TEpPIswoW/VvsCbLN4URTvM6Hirbcq/Bbg3sYmBCrV6+2kVRYKisrlaSWt3ilggnRw1uEXx/nRKjg4OACMvqp3kMP2CsjDcSvtE3kgn/91ackRSqkZ/Sh2CUTwSHBdOx5Eys+rM7Y4PxG4GEFPqng92xECK4TL3XB4+x7GHH1fwwU9L5MBr5bUFDr3fttQYG1xP2S99xzjzklJaWRtEAzeY4sEdfQp3Naz/9ZzPS2x2+K48ePSwsWLJCmTJnSQK64jYLxbCobTw/qMAPifwnnqoOU1E7n1Dn7U8A5Ylk98SLOy5cvdzQ3NzvJnV1L26X0M9uK7tZL/x3tQUGZh61/JnjG/csvvyxNmDChQalUOkgqeMrfQ/QRL8p+x8/EAw884PC29WnBaeQWLVok3XzzzS0xMTFNFNxWUVzxEd3iUvp0m6/2d/yC6NOnT7OXFm1SMW7cuDqKKSxhYWFb6JR76ZMlTv4dvylepg+P4OxhnN/v+DXw2wU0v+N3/HRw70gyfbjjOZnCxjQyqwMpREwxm83xFK/LY2NjraT9ZfTRpaenq0jzm3Jzc+fT+cvp86vhd4H6Hb8VWCiEQPCWXJxefn5+A8jzYaGIZqFITEy0pqWlyfv166dLTU1V8osbHmne+QXO2eDf//43vyh/gyK/u7xf/Sr4XaB+x88Bu5NtloKEIoMsRabD4UgjoYgiyyHFxcXZ2FJkZGT49+7dW+4TCN7+J8HpKidNmlTa0tKS5P3qV8HvAvU7OLN9m1Do9fp0EoR+Lpcr2WQyxZKQONlSkDAoyVL4paSkyFkg+MMzM/4vISAgwGo0GlNot0Nq0V8SvwvU/wZYKNrcJ2KcPmq1up/T6UwioYgkV8pOFsFOQqHo27dvAOd68lmJ/2tC8XMwb948w9KlS++k3Z6nk/5M/C5Q/z3gPuo2S0GuUz92oWw2G1uKyKCgIAtZCicJBFsKPQuDz33qusLh/zbaxjRJvnFNdESbMzHz22+/jYcffrhLqt5fEr8L1C8LnnPWJhQkBH0VCkVfshSJBoMhKiQkxETWQQhFenq63mcl+PP/m1AIqfBBcKF39kI7nJ45WaTObWA5jx/LyspqIgXFM6F+FfwuUF3BQtHmPgUHB2fK5fIMCrQTWltbwwlGFgoKtDUkGDqfleCtdw7n/2nwgmA8lFkMP/YaAA+je5i3W4bpLAk+dDnZe8NfEOcqVDExMa3V1dUjaPdnjYTtCb9s7f57wOq+zVKQUAxkoSD3KZ60UwhZg1YSADcJhIoshZ9PIHjbPuPl/3VwUuLSygq0tBoRFxMHMpFiWHiDyYDc8irk1zSi3upGRUMjcnMOI1Cy48YL52DMoIFQckYvmRxuObtTcjGQ3DvzzHPzNtn45YXkXHCuAnXTTTeZP/roo7/S7uueb35Z/DcLFEfLbUJB7tIgEopeZrM5gQQjICoqykyWwsWWIiMjQ9veUvwvCYUPUlu84AOzks800B7Py5PRlidPulywGE04eOgQPlvxI3LtDgTFJyEjPhEzBmfh5PE8LNy9FyF9BkDmp0VLXQXGJSfgjmnToDEZYTQ3IzQsQsyQ5XmYSp4fKARLglzFr4/+e9iG2+BcBOq7777jRQY3NDY2TvV+9Yvi124ZFgoWCP4kkVDwmKQ0Eog40p5+ZCksJARuEgotbTXtLQUF5XTq7/CBZz97hIqIJvKkEIO7edIqCxJgJqGpqq5GfGQkFCo1nGYnysur8c7KJdhhMUGbloEQXQAKd+5CgM4P4SMHoYWnFNY1IZUEZnRSMspPHsOBnGxYVSpoNVoMzugDrcOO6WNHoV9aMtRyTyIh38y0/wb4lMrZChXnH42MjLSRC/+rDMk6m1K0WQlqzN6k/fsTcXtbLJYYCra1cXFx5tTUVGRmZrJAtAkFf34Xil8OLFACJFScmZJly+Vwor6hBd//uBFHSkpQZTWg1mElk6JGbHAYRg3oj6LKSlQoyarExKO+0Qir2Qz/kECoA3UwtTSjPrcQKaFRCA4NRq2lFRY4ESRXIdjpQoC5BdecNwlj+mVAxRla6Jm8vpQnjfV/z6S1c7VS5NG0nDx5klPa7PJ888tBlIICUOe4ceNMWVlZYtxTe/dJ22WJh9/xW8CTaoE4WkZxDH1qa2rw/gcfYOmGzQhKHwRdel9Uux2od9qgoVgpKDwcYfoAWGrqUJyXB41aDf/AYLi1emjIivEEdGN1DbmGZkQnJMJN0qKWuaB22YGqSoyNi8G106cgSkORk8sBGVktkcSBhEnJAuXlX7YPZ8/Kvw7OVaAefPBB5wsvvMAJ/9uW0filIEoRFha24+OPPx59wQVt6WX/78PjCXTFb039nwhOJNPm9pGPxxsFMbmVDNeW/QexettO5JSWwhbsj6j+mTCptLCRpZFcZLDcEtwOG1qammCn80MSkuF0k1BQrOWy2ylWUkNLbqSrrhrOijLcccVliJC70VReiomjh0NPv0uciIesEpUAanL7hNspjNS5sPKvg3MVqFWrVuHqq68+SHHUEO9Xvxh8pbj/zjvvfOr111/vZtWN3wg9CYQPPbWf77rfmsq/MDjVFndps6WSuylykuTknrlxOOco1u/YhTKzDe7QcFSRgBTU15OgqZGSmgFlgA4uhQtFJ/MQFR4pko5bbCbwcmIuO91VoYGcvBAXSajSaUeo0wGd3Qa9UoWWljo0VBVDZmzGzfMuxJQhw+CvUENFwsSyxOnSeC0Exm85E7tjHMX7py8LhSpiej+B/3SbYv6nwvfkrKSkpM3FxcVdVu3/OehJJv7HeP0/Bk5L43R5lvZpNrTi/U8/x66jRxHStw8ag4Jg5qV5OIcdeOFj1o1KOt9G1oQoQRbJZXUKQWmtr0Zp0QlotGok9E4HAoNglSvAC0c6DC2oyT8BV4sBKpcTwToVAhVy6B0uBNNthqSl4JKZM5ASz6tXOwQzc/IQkVTxNxaqsxUoxqhRo5p37979/9p7D8C6rutKdAF4FQ+99w6SINjATokSRaoXq9iy4x479k/iseOZzIxTJpnY8yfNyfyMkzixPVYct8SyI1nFKpQoUmLvBQQBovfe6+sP+GudiydCEquKE0+8yYt33333nnvOPnvtcupHeKqlct41stQLMBgIBP7gs5/9rJaBWbx0BVJ+eUhTWqsFLjW2+n6J9It+e/PxfzNFW+KWcuLdEzSmQ8ukBdB8/iDO1dehvasD8fy+LDEJpVrRs7kJsy1NcAW98MRR+Qa88I2MY3pwEG4CI8wYa8ERg9yKUnjy8uClhfIHaPlmeF9vPzA9h+plK5GTlacd1hEenUWRPRHbCbzt1VWYGuzF8y/8DCkpqchkLBYbo1WlFVOxrv8VASW6JInXzsfo6Kjr0KFDo5FIRKvsvGv0+psZRz3/ta997b6Pf1zLZFybLDOrIkRF58aYqf0cRFKeUe1yiSGLtAhY0aWzf1sUBZAoGuNEBUuf1rk+zaV3XBA19ukdEfUJmQYCi3+hhbBlvczShYyH+Nss5fxUaxuefe0QWnsGMEt3MOJ0ICktDa7EFHT0DyJea1YmpcDFDDoUc9ljCbIYTAT9cDg8yLLZMHHmNJwTA/jY+27HPTdvRkq8FrqOIMS4ymnWWKZ1M83p/3p0oxbq1KlTuPPOO9snJyfLFy+9K7T0zZ/98Ic//LUf/ehHl9lk/K2kAqgIWh/MoktJLRWypVpLAa35pFRoBVcdImk4IwhKj/erE1Gkv0se/zdJUQDJL9e51+vFyZMnMTs7rQozKw9G+RGejzAOoiMmAVx0kaLPXy/pfmtLTqbJ/wKV6dB9/Tovh+cRoxVvbbxu4/dYJw1PAA0Xm/DV//01XGxqw9333o+8oiJGEXFobGtEUVkpTjU1IuBJhFv7xCWnYnQ2hDnfHDLjbYifHgc6O/Hb7/8Abl2/njEI60vvUq3xpbGyUv/KZEmkeCl+X5un8fHxAZ/Pp77Sd205maVqZbyvr+8//O7v/q5j8fs1SZkXOLRHglZCNOeLn1EhWspoXVFgrWWYZ2amcYZaQntya3FZd7zbbIAxMDxo1iml9wIth83bzR+tzKsULCFUavzGk+ix1DrciIC+U4q+S+/WctLa9UukZTqzcrQvLX9XnnlQxDE4MoKOji4kJieZ4T2Ki8QYk851ZFv3KU0TsyxxtaIxjFY9jpW1oHunYUMaNKSt7bTsd3FRHoZ72uBGAJ//tY/hg/fdgZvWlGN5ZgpW5+biU/fdj0c2bcZ9VSuxLjEBSd5pJIZmgeFelCclIIXpdbe2oqy4GBkZaa/zO0pLz/+1SDIZPbsWHTlyxNvS0tLA0wvWlXdOSwE1abfbf+uRRx5JuJ5BnlbGLYb6qJWPHT+uNZHQ09NjQKRYTAvuGqYv3hvmhxE8atDac+dx7OgJpLkSkOB2ICMzCXlZaSgtKiHoIiaQlkVbCDHwFUilDpXSkkrTe/RdaYoEqqX086lgvZvv4bv0Pm2z19TYiJXV1UilayUQmbFwPLxeP86dqzVLdGuBfq1l2EIBHR6i60WF4nRG+/wW07xBMuXlf1ks5YdOIRVTHILkk59unD8SRk/3AA6+ehCbNm9GSUmZGe+XnZXLeCgbbr4/Md6JJKcduSlJ2FBZih3rVmFTSSlKU1LwwO134PYdtyGd8ZNZ8514jrp6rwvyjWf7BujafHk9H9eRkZmZGeeBAwcC5MFPFy+9Y3qD40sArCorK1u3mcy+XlIBLtRfMECSVtaa8zSjxlJpA0xpU0FDss6cI0JLE6J7lOxJRhG14hQ1dpW2nfcG8fw//zNee+45zI5PYpoWbGbOT0BFMDIyhMd//DicLpfZg0RLzp45c8YIr97zHJ+hdTXb8KojOgqwdwoopaNDrpTeY1WotYe/PlV2qynb4oOMTWZmNqqqqpFMAdQS7vORIAK+GcxMjSI4N4XC3AwU5aSb2MceZ2PsmoWc3Dyz34vJLtMwDT7mXTo3HzdUFuVF+idiNrHjd+Y3ON6PgaZz6G+uhc0/CVdcADlZKXyBHzanm29TyyCfNEC0KI7p2MMLSKPbWpCdgwTy1sGMaysSLQ1vFJr+KW/R7F1/Nl9/T5Te/KgUqvlvmGBU0+JNV36J8hM9uxZJ6X/729/OI6D+cvHSO6Y3v/VR+v2Pvfzyy5fZFuVypIJaq5aPjY2beEGa9uLFi2Z+j7arUpNqhIIVF2MnMCZw8twZuF3xqCkvRqjnLPoO/gSBsYuAO4jEIK1dTxCTnhKUfPiTKLp5FysvySw9v2/vPqSnZWDz5i2oPV9r5rZoEKysoJZclLulZeuraRm0avq7QbJ4Ao/AJEWh/d0UhMsl1TuM8En4owBYiGB6fAxnTx7FqWNHCCLyhNreERdh/vi7tDo/HBTgYfIiq6gU7//Yp5GSU4jQgjpNGfDMh00/j59KSXvqOGg11Gei2PLaZOXBiB4RJUBpif59Lz9HIJ1GdqIdh1/bj+Xly7C6Zh3iWA+HT55A+bpbUL5qM5VdDDLpncgFV9kscCk1y/IrRjGf/NCePdE+qBslpWOltJRUPl6VVrLOzCXlwMKrQgcDqdfpjRy59JwFKuvsWkQFPTcxMaExplfevPwG6M0c6aem/29/+Id/eF2cihZOQp1K66QKOHPmtOVG0Fpof1Wfz4u01HR0dnQQaHWoWbsCa1Ytw1D9YZx76qtIs9WhYh21YKYPtskBJMRG6J7Y4HcnIn/lWsQ50zA2PoX+/j6sWL7CVHYng+P+/n6jIbVRh6zW+Pi4eaeAvDSeeqekdLQlzzPPPovp2Wm0NLcay5uUlMjfCLZwyLR2tbFsT33/W6g78BzjjjEsz3ChMjsJRRlOlGRQw6e6kZeRzCMNWUluVBRlIzXJgWee+QmGhvpRWFREhZSIU6fOwesPI4lulYYLqQQqx9JY9PKk2qAlJYgU0wZoUGMJxIB3Br2N5xEXmEZBXiayM9Nx8cJ5dLc1IzY8i5h5H8YmRxHjSGD5eD42Rh5mm7TEPm3jv6B384sFMrmvVr/T9Qjsm8my+LTwVEIxqiMdfJfUick/FUKYWicUDDM/c+gdHEDthQs4eOQEXtq7H8dOnCKvipGkPQXl9jA80HPyP6PWKfp5PfljzBs6f/68wHTKuvLO6M3A8SclJX1ix44d6dez1sCljIu5VlAu7W25erFG+OWaSR8VlxVjds6HE6dPoJhpO2YCmDhTCzct28KIHxNjTows5GIuZQXyt38QK3d9jD5RBjU34HTHIz8nDy+88DzTKaGFcxuLof3ZZT20l8cyuo0Clnx6q+JvvLLfTFFBVrnWrlmDFStXYv369WYxfe2AoP2tpocH8NT3voXBi8exMjceeUlOhOa85lmbg24cWRyrQTvzNowMjsA7xyCfwtM30Mff5rFqWTlGentx9MgxYyE2bdmCjKxM0xKo8XZL9zi8epn0GzlNDd/YUG+2LcrJK0QCQboQ8qO/t5Mu9DSOnTyJ7LxcrFm3Bp4kO1zxDrjjPWgbmEBKRrbZuaG9o814GgmJtFT8Rw5YIKIVjVoKc1whO0bREigWeCzrprzLmmu7KG2xro0352iFR2jRu3p6cfzUGTz34it48oWX8cxLe7GXAKpr6cDYXBCu5AxkFZRi1bqNZjxhAj0hbRBqoyU3wDQx49sDVCAQcLz66qt2hinvyjoTb3kjXZq/pIX6rzwWr1yZDMNYoCC1ifbM0l5d0lxinITwO9/5jnbWw03bbkIPrdWZ2lrcceft1IIzcNqpsZNjERzuwLzfC3tiKmxpWXT94hGKdTGYtqG/qw2N1K5TBI93yoeKiuXYuGkTEun7qjVNi/9v4ndtthmtuGtr8hsjlVGHOecR5mu0K7ojNoSuxgt47fmn4IEX6Ql2xNOti1BQLjS2wxvwoaqyEqNDtD6FuWbrq4HhEZw934BMxiOFxSV0W9sxHwiYfZjdaTk40tCBtbfcgUc/9gnKh41xFkXDvFrCqKqy8qIyRssZBZkpPwXV5JcWqqGpHk1dPdh1y+2Ijwti90+/hcrcFBw/eAjr161FQXEhvYdZKqAY9E/MomnAjw233EtvYMJYetVblKe2uBsfIK18BAOMH4NUnBMTGB0bRS9j3rb2TgyOjiNEPmnnqaLiIh4lyKbCdDBG81GGAgIc0wj4Amac4ShBB8ZyRVQEna3kX6Iba6sqacHtZsiUZTUFKMMh/hWkrDq7jIi/gUZHR7VQjY/Auswm7TdOb3HtqPG14PVDv/7rv35NLo6SMYeOHEZfbx9OUfPJOqSlWRvbqTKWL19uGigcTgeGx0dZWdRG7W049NqraO5oxSDdkebhcUzExMOVVYQ4dzLdJ6tJvfbMKQwPD1MYyxiHJGHN2nWoppWwM64QrzIyM4xQya1UY4jiN71T7766Jr8xiqZn0uQhF1/V5R0bwJGXn6WLGkAGQ7bxoV44aTltzKtvPg4d3QQSBUXbi3X09pi94FKz0o0Az9NNHBmbQEHpMnT0DKGbLmx2RgpCBNfOe+5Hera2P5OC0o6pwNys1ygQ8UNWWBS1xJfIGgI0MzWL3btfRG5BLjZt3mD4teD3oa3+BPLT4+GdnMELz+/Gy3tfgyMpA3NhG8Z9wOqN25Galo0k8lKAUvpR4F6yStdHApPyJi/imWeeMYqvuLQE+cXFKKusMJ7FBlp6hQkZtIoXLtTj63/7tzh04AC62tow0NeNwZ4uHNm/H+mJSTjJePSpnz6JnKxsuq25mBwbQklRLuw2ba9r5Ux1YurJfJMrqfpSbq6eb3lR3/3ud70EvbY36Leuvn26XKzUzvjkz2SholrwSjQ5OWGYFmbgrgYBmeFaWqEjR45Q+7aYAH7FihWGwUl0y1ZVr0aIQtLX1494BtsbazbQxw8gyArPzsw2zePhCOOHpBRUavpIcal5VkF5hgZ1zs2ZyhmgX61WRTWGCEjSpmKmqfw3CNm7T8Q7xSuIA889DswMUSgSMTw5hUnmTc3eHmrZyYlRulJ2AqWDLooDUzNhY5URicVQ3wjdvGps27gZK6qq4A0FkZyUgNKiHDhs85jy+pCZlw+3x83y0H1rbMGJEyfgJ4+8/E2A8tBCG+FRWZkf8cjyFIIm7ioq0pbZVqthPPMz0NWKBe8ospPdBG0QU3N+eGgRk3LLcdsDH8LqLTvh8KQhka5soieBYBYPo2DSe24MUNE6sFpGGfiz7spYR//yxL+gm7FvFr83XDiHv/2bv2HZk/C+Bx5AcmoycnNz8LnP/QYmRwfw1//fX+Duu+9ESWkRnn/uWWSmp6OVyrhqxTLywouyokJaziiAlLs31r25br5eunYlYkweRxe5i6eHrCtvny7b+MBKu7+mpiZfc6KuRlGrIAG3xdoNoNatoyWpXkkAZJpmbfVp6T5pPAEjm1omSw0W/E3mVv0xVVW6P91YMi/jj3i321SGGhrUkieNeYGBqVr2tNeh4rTCwkKzppwaIX4eQDJCy7I64mLR23GRgf4pJMcEzS5yrd29aOtqx/TkGPy+Kbqmhdi6ZT3d0bVYUZmPlZUFWFlVQqViR0paPOaCk+gfprs3P4W1q8rpFvnQ2tiAZIJoLsAYIzYeJeXLCcJJWus5VFYuR+WySiyvWm5aF6Mtfkbh6ZR5CzNvIcZ1/X09aGluwgwD+oQUegt0TzsbzmLeN4ZYmx11rf2IiU/DbDAWjsR01Gzdju6+UdMYIjDK4ufQ/bLx3nfS+KA8KX9KT6HARSpCl8uJ+wmeNirbJ5/4KTLSMtBh3peDU4ynDx49gQ5a63rW9Z9+9avGfT59thY7dt6JRx79ECqWrTDbLUa0SRzjTJdD0/EXXTvGU1FwiSQP1i9Lr16eWLdxL774YjK9qW8vXnrbdKV3/d5v//Zv/79/9Vd/Zca4X4nIMyNksRQyZV6ujAry+OM/QWJighF+uSmyKim0YJs2bjQNCLq2d+8+ELQUvvLXATE9M4MQtWxycooJxk0/BElgnKE1oitq3Du1Kuq9uh79/d0GlTR+tK4EJh3mHfzecvEMTu97CsGBDjRdbEU5FcjDj9wN+4KXFqjX7KxeVlpmfPyYhTCfIxgZEwZiaL1mGXv1DzH/QEF2JmanpnGxvh0FVEA97a2Yi6XF3bILu+77IMsfy/hxEkdp8ecY79xz991ISEg0ZY9hmW1UUBotIdFR/kyG+T7FsKFQBAsERNv5kxisP4DignSc6xjGvR/6FF587kWcPH4K5bSUn/zsZ3D4yEkD2v7+XuTl5hpFJV4awL4DUp4O0I1T36B2f9/76j6Wf5Yx9TZaqQxUlldi1utHS1sHrW4icgksJ5XqAsHsp3EL0W2LjdOQNCBI18DBNPpobefo8m1YuRw52RmmgznakW1iKevN5hlB6dLZlUndLotdLe9YgC5roUj+kZGRj3zxi1+8ahwl+bU6btX0qbzEwM84QE3cEwxu+/ipwHPjpo1GC2l7SQmDBIF8MFZqcHAYPb396OzqxhhjsknGAH0D/N7dwwC2gxqsG/0DQ8ZyqaHDH/QbcIVDIQMko0mlnQxD3xk/JABKQ5+hYMi4UOp7omIx1lYWWx2aUxOMe6j1s1MSKYgrMDE2huL8bIxQILuZ3+o16xGOobWltVHfkiNGlicOLx46j9jkQmze9X4UVG3BvCcTLxw8hSMnj6GgKAlbd2zFibpzFLpJ5MlKxNrgYpxQVVZBK7cSTnoBQcakszOzcNidzKcUGl0rAkidz6YZWTAkeDUB8Pjen8HXdwHF2QloaOnBup2PILugColUWKNj49jKWCYzKw+lZWXGJc9nfKJPU5PvAj/1vJrhh4YGsXbtWuzctRPbb7oJZSXFBFQmJugqn6+rxwW6te2s78h8GFmMjW1UmGpIN31di4ot2ujAyJJ87kFyvBvpGv6kIluiJyPFj8Uv+ktAqgjWtSuT5Orpp5+eGhoaUtN5u3X17dEV38T4x9vb2+u+3rXmBCpTuCVhYjAUQE9fH5qamzE1NWUGw+qXuDjt3eowANMR1YQSZLmFKqBImmOKcdrI6BhmGaOE/HOYnZ5EY1MTBgYG8Ef//Y9w//0PGMHXnrDqwY+C4u2QwB4lnat1Sn1QSjM5KdmsAqT9Zjtba3FyD4NkTxzmJsYwSMURZ3dj1boNdKXC8Me6kVex0jRDzwcDOHn4ZdPw4E7NpTb1YMtNO0z/mWa+emdncGL/M/CEBlFaSDe5dwgXmjqQmpHL+DSMorK1qNl0mxk9rrYvN93niIDEbwEpFaOcpAB8zKMHdrcTPsZJh/e+gLneWtyyphR9g+OYcuZiw52PslyxmBgdgScpkeBJEtONQjLCaNimk0uW6e2DivJAgRhkPe3Z8woeevhh451EGCNrrOHg4Ai+/Y8/RDIBnV1QYkbP9HV1mpEYH/7Q+2GnexhiQVVW5UnNM2rplMU/e+wAKgry6S5XUZvwTaadSkpdd1r5Nd9Nw4Rloa5Ff/zHf4yvfOUrf8FQQ0uMvW26koVS7HLrihUrylXx10uG+cx/tBJUlG9+8xt48qc/NY0XQ9T2io3CdA1nqGVlndra2lBXV2f6q9R3snfvXm1IbPaG30cX4fy580awm5tbGB/0Emx0Bcnlmpr1ePTRX2EMQ01t3s0/AuaSd4vewEqp9CUCIqbrjugVASfqSj755JP42XM/M/mSG1qQlwe3Nm7W/QTJ9OgQAT4Ln3eSsR8VRFI6Xj11AWmlK3HfRz6NpOxyvHb0LP7q776B3KIy+v8r8Qxd4cnBXvoy02g6cwj1J/agv/U4chNjUZqbCbdtgfErQUEr2N3eDo0uySssR0Z2IXr7BnD44GHTaTtKl7mFSiotNQ1zMz6kp6SZ+FO8maP13rf7OQTH2nHH1nIEvXxX3xzyVu1gWsW0llQOdMftTmukh9xRsxm1XMfFmEnXo8eVSbyz+Hc5MqyWA8Y0z9XWYeXK1QSSnU/EGNdt72uHMBeJgYdKxhtadOnssbTIMSjOyTbDnFQz1hAngl555avUdzdJJZbG2DqFMbuUqMmmskJammdTs+brpWtXIin4J554IotK/G8XL70tuiKgGKAleDye2x955JGrxlFvpMVCm4PF4Zftt9wCL92UJloVgUnu2tDQMOOoERMTqaUuTCHRdAC1kkUbIeTHF+QXIt4Tj6HhQfQRTC4WWkNztBRU1eo1DPDTqfWSDDM0gn1Bw274GeKh/gnEMtaQLpfhMRVsVbTOoiGrVRvWbyIDKuZzxbLl2LJ5K26+6WasWL6MQsB4xUyLWGA8QNcr5ENPRxtdEqZDAOaUFGGMSiI1txArVq1XhyHyMjzYuWUNyrOS0dt0DutWFqJmZQFmx1qQ4fLhfbfVoDQ9AeluB+OvAPPuN3HPyKQXZy52ML0F3LbrQSQkpZIvSbSMrXht38vYunUTY6ISpCVlINGVYHiihVO808PY/dT3UZQcxoZlabSufozPxaJz3I9b77iPRXVhXlac92pI0uv1tHiII4YPhjX8wy8CQJQ3FvG6NL+uGt5Frfob7zKCzf8hWqTuvn44PQlmq39Z0zh7HGNDL136Hv5Oq0uraiPQ56ZGkZboRHlJIRJpiWWRZT3jmJYcPhvzvEBlPDc1we8R5GoAgcn3G70SUx7+U2x1vVZK8vblL385iTIqQPmtqzdOV3tLBd29s4ylrmstsEva3tSGEWJFEMbNIyMEgrnZOQJpCGfP1TIm6SGD4gioGROfOKnl1QeiWElTsT2JHjPANCM9A5mZWcjPz8OyinK6XDE4sP8Ajhw7yYoaMtZueXkRPvjIA1i1vIwxGN1D3zzSMvORRj89oingdBMUY0jwY2No0TTLlF9jKIha7SdGE+uYYYFJh8m/gKVrBPs8gTTFWMBld6C3tw9F+fm8wYd/+vb/Rl/jOZQUZeBDH3mEAXYQTzz3Clp7RrCWgK8ozEBBdjIyaREkCLV1TRif9rE8GVheVkBhoTVk+j5akVn/BLwRP0ZngNN1w9i85X6sX7MN8U4+iyBd5xYcPnYIY+PjeOihD1IAljGP1OKSFyfviMxiz3OPozjLjtIcWquYEHws674TDais2YnVG25HjF1CKpdLBkm69MrVb3GBdyyeGOEUeIyALrqE0ZtEb0lKP8aY1sYTZ8+zBDGo2bCRfKBbT1C7BCrKxP79r9GFv2haS8tKSnHLdvWHpZrRFBEqF6lEvVYZUR3Oh4Po6+6Eb3YaN23dzGuUr0WrGq27KLgM0G7A7bvrrrum9uzZ81mePmFduXG66lvo847Q5cm4VvN5lN4CqsVyWNbD0vxqlTHzgKxbKPALOHrsqDHdYmZvbw8cbpcZpMlqN/cYA0Nm6pvGz8kSaUjP8OgEDry6H3tefhrjfV340D07cOv2GvQP0+05dBQPPPwhjI0MY3SQmpCM37htJ0qXr0XEHi/Xm+4bPXOmJeHSoievA4rv0j/19A/09CLJk2g6XcP8Pjo0gmWVFXQFj2BiqAVp7hhkJMUhLzMe3hlLaWQX5Zl4S88oXY16kJs6PRNAc1uPmcJRkJNlWpZmqG1zctKwdt06ZNK1O3BE49YaUFS8AsuWV0kH4Pz5Y0x3FDm5OXC5U7F+/Xbk5VUgEGHadPPs7gWcP0uwdddjzbJseGwBunGxaBmYQctwwIyAyC5agUm6h0kpCfxNVtbGcl/F+TCGh1ww8kie8H/EuNQ69ZlyyT1eiA3zkg32eaepwyhZgs44msro2JlzGKWiXLVuk6k3Ta500Y1zxmolpXl46IWwGGaEhDSxJCioVkrTwkdpWryubOgNvT1djAOHsG3rFvMexc9LLVSUVIc3Aqivf/3r2p3juwxPPr146Ybpii6fyOl0ri0vL1+zceONbM1umVvzqUKqLDysa6IYHDlyGK2tbSauUuPC4OAAzpw+DS2YmZuTC098PG+Tydaj+mNxUmZfZPXDxJr+rTVrVuHWrRvgo7sAxjMLfo2yOIaK4iJMjgwg0RmBhwJQkZuF4f4Bs4xWYnqWWWdOWaOLblJdmF+sODVMUPjl3smKJbjizSqqcfNqcYpDfi7BQsGaHh/F8GAfpmcnMeObooXwwe1xITU91bi6WvNBI8pr6+px4OARnDhxysx7ys/LpBu5nq5sHOITbNi8bQPy8gtYHMYa5+t43zEkECDB2QGCrYs8mEZ2bjISE+JZnhkU0TItq1wLhnUUQo26UGf3UTTXvoZkhx+FOUkU8nn4aAlae8ZhTynE+q27aPkD6O7tpXtsV70anlp9TJcoquWps7BARkViIvQs6EZ++/v48Tf+AYdPn8DzP/obdDR8Bw3nXkJf5xhWlK6CU6gXH016OmEaSp//pDyb2zuoxNxwJqQwTQfCrNgFAlJjFyP8VF794j+fVt1KGYjHaobROD251VTBrCtaN3oos1OT5rrVhWIt1HU5QImM3JmfLv/7UtIYzcceeywnGAz+f4uXbpiuCigm7CBj7vrYxz52HcuLWQw0boHJvNjD7yxotCjRCisoKDRN0HkM9NVJu3zZMqNlwpEQPAkefmoAJTWVNKLIgMmCk9UXtNiLb9JmUM34K0wAqGnVERNm+nlo6h7G48/vx8uHanGhtQvxqSmw0SJInxaVVdAyKthlEG5SlXwx/wSSRmvESEsKXPyuGbAhXxBnKOhHDr2GTes3IugL0YIWIp9a3+VOQ2t7H3a/dAC155vR1NJHDiSg7mIX35eMarp+K6uqsHH9OhQVZmGesVcWXRpN0lMFhkNhzHj92P3KPrS2tZnWxKz0TCwrq6SwJGDPK4eY9mF0dkzic7/xu3Qvq5hbWZZ5dPU24KkffxPZriB2bFiOzCy5h+RdnBP9Ez60907hjvd9lHxy0s2KQ0ZmuhkeNTkxafhlzcGy6siUn58iE4faWF80G90nTuDcY/+MyNgonGl2uEJn8YH3RVBQ6sPguAPJ2evhSlRsxPiPLFOdSRJU+2KhYqCB0TFMBGhJPGn0CWz0FggmKih13Ko+5G9oAqk1cFxeg/iufKneqdj0GaP6VeNEhDH5rBk1ong7uhBrNO9LyUgHn7leK6UW7a9+9atxjH//iV8nras3RlcFFGmwt7f3d/7gD/7Aase+Ji3NsM4XC6FK0zf+EYP5xzBQw4zGR0fR1dmFsckpHDtxGqMTUygurWDFUJNR6LXKjyqKHoJJI8poWRNVnH6Uy1FUUo70nDw0NDQhEpzDmupiOBnox9GqTHgj+Nne4zhR20IrksagfgecdHkWCFzxmXWFOFklgknrMcQyba3JsMBrmmmg5YcbGs7g0OGX4I6PIRA8Zt0L3TM+2o+2lvOoWbOcYIhHvDveDHrt6h5EQ2MnGupbjVvrIOhdrgSkpVCoCCJiFEdONeLFPUfpPjYgJzvftLaVFpXS3VlAfWM7i+5CXk4xqlfU4Fc/+utIScqA1+9DS3st9h94kjwYwc7tVShIV2MN3TDyNci4qpXgO1c3hJtvfQjZWQVGoMRDEW8xo7XVkKMKMYJo2KgYhWVm2dWvFaIrtzA/h6HaM2ihxbd7YuGmpc9LDGDl6myMeOdxun4aE1O8j3Fgeko2HHHW+NLXhZvpqb69NKcX2/vNqPGYGKuZX9gJL2gZMtUB8yEFKkTxMxKiUiCPlGmt364KMtnUIavM59XIVVBYaABlvU5/FgtpaDEPJCN9r99zdTp16lTg4sWLLTw9Y125MbrmG1JTU9tffvnl0utz+1QgJSkrJesS/a5TMmeR0VrxiDzhpXn4qWk0qthGzTk9M4ennvkZajZtQnVVtRE8s4ALYS+9p2BW7kAszb6+S0iUoqyiwCCPw0df/Yl/+hbSXbPISvZQ+7vxTy8cQfPwKIoYt8T5JrGsvBi37body1evRlJ6DuwxbmXKND5QQbKCVbkUFAJe1lKyd+jQHrS31MHjikVnSweFx4ZEj8MMJwoGZyg4yl8cUpJTGYj7MTExR+ClIz0zE/0DfRSQCDoZjxXkZaG8KIPWpR/nG/uQkVuOJGcCMuI9yEhO4Ms1ni9ADbyA3LxirFixFp7EdIx751DXfhFHj+xGZkIQjz5wMzKT6LYGA+RDHGb9sWhsG0Rr1xgqq7Zg7aZbCIIECm/IuHkaWbFgmqDpuirWofUJS0vxdGpy2nSiL1u23LQmhkJBxm1nse/JxxHT3oaBQVr4yjykzoaR2t8FR44f/XS1stbdC0/eKiRn5DH+vZ1KKh5xWpGEZaBdMS140ljDU1N4Yt9RZFXWwOVwwc06dTri4PdPML7tZZzag5HBYcyMj5mxhsGAzyyr4OR9+Vk5WLNqJe6643akpSazrlXvC3juZ89i+y23Ii09jWVa9FYW5WspGbUrTX4dFkr0wx/+EF/84hefm5iYeN/ipRuia76BGuBrX/7yl//j7/3e7y1euR56a+ajLoWgpjml1iev0+z76K+fOleHlqZmVDDgb2MlLl+xAuVl5QSQxpRJs2puEP1oIwvyzfmd6cWx8mRmBQKZ9zkJM92TxCSbBb55BryuZHT3deDwnqeQSw9h3YpyzHkn0NjaiKHxOQowaBVXoKZmM7Ko0e12DzPHF1Hzal1vvty4GXtefAJjQy1YtSwXthgfS6g+MRt8vjAmp2bIKweF342p6SkDTBu1cV1tA2OWJKxYWQNvKIQEWrGY+RmUVhTgxLkGjI4HaFEduPe2+1BeWGpaOTVx3UuNMzw2ga7BEXT0E4jLKnDLzh3ouHgcg02vYdfmSjjJxNERHxpbBtFCIG27+U5svPkOE7/1jPSgo7cVNevWIjk+lTml0CnyZ0wTohWYnJ5GWhbjPSqnqZlp08+1ck018xYxs4V/+qN/RLEthJRIAM6cTDx95Ciajp7BBzdvZhyZgRHyfpTluvNDn4AnRaM6WE8sM/XMoi6NIaBY06wDDTd6Yu8x2LKXITExA3FBP1558WlMD/dgzeoK8jyP9ejGvIDIAC7GWCd+sj4dzHNPZyuKcrNx9+27kClQsa5f3r2b4UIBlq+sNtKmBpE403IZJV1d/CsLqDMjklcXeY2MKS0tnfX7/YmLl26Irgko0j1bt259/OjRozc0LV6f1tmlVxi3glfFOP2mwHTMG0b/tPxvWh8Cpa+vB6PDg5igtsrOzkHVimpaAcYGmkZPpqkvgjJAC6GDwauuSTsZwKoigJlpL12uLgRYcdnZeab53E1hF7snxgZxbP+LGOmsxbrl+agoyDXj3shBTM4EcPxUA3whB8F1K6qqapCckI4wAS+LGgzM4PSJ13D0wF7kMx7RJEBvgBZAsQiFaM47g1Gmn5aWjMryMoKRoBj14qat9+C1/Ufg9BCCcUEMDzTjngduwiuHDmF4doGuaiV96zlkpxeismw5+kaGkZSRjJUbauBmnLDgpHWhy6hYyDc8gJOvPoVUuxfdF5uxde0OrFt7CyJhTQJ0MB+MTRhnzMfOw+7WWD9GLeSrYpt5SvuCw4YAeXm+/gIqVlbBzZhNez7FUUg1it47O4lXX/gp47IIcvjsMz98Ct1TC/CnZSAQM4O7tq/EmooyWsMBxKYXYdtdDzP2KDANGRomJKXGqjSkWCyGVnGcFurpVw5iIhKP5as2oKu5GcM97cjOSKClslbKioQYS0WCfIau63zQuINhxmWRiA+zUxOYHpuEPdaGDFqkeSomLXATR1c/lW7kti034bYdO1n1rOHFly+1VjdqpUpKSqa7urp28PScdeX66dqpU6fxCAkM10fR+5T0JVDpeVMmnfOaZuJO0rXpmZzDZJiMoDDEyuemMKh/Sj3kZnApq1mul523SDA0v0cgcpBhdlosActJHup3PTvPeztbO2l9Ws3AW3XYuRjXyO9WmoGw+uzmQXnBwRdfRP2pvdi8jpquNAuRgBVY2xnrjE8H8dpr55GaWYk77n6Uz9iNXy8N7rY76do44J+aNkOTJDTTtErf+/4/mtH269etN0uijYwNITElHRu37kRd3QW0dDbAvzCBTetXICvNBgdjmfquYUwFFANW01IEUbN+E2bmZmnJEskvumV8n8CgRhuh1k1ADPR04ic/+AE8oVh87J73oTgzg4KnbWwEHIKPB8M+HmSMOQg2+c3U9lrIUiY/lp8xZJqmmwf8swhMDGGqvwOjvW1IpytbnJ3J2LAbT724F80DE5icT0Bqbh5uvW0DigszYXN4UFS2CjlFlYa3auCOpZs8NTOBwdEBzPqmGe/NwRfw0gqPo6GlCYOTw0hOT6KrN0de+mjR45CYYEO8xw6P20MXOZGehROehHjWmUZ+MOvkvPoO/TMxOPjqSSS4M2jx4ykTNM+MsafoYWSl5+KTn/g1c13yIhP5TgD1hS98IfB3f/d3mmH7v6wr10/XTp2UlpZ25sc//nHNHXfcsXjlWhTNuAUoKi5W+DyCFPZ9+w/gxNFTaG7uwLpbd2L9Pfdhbp4CA7U4EVCUaAX8pv7JABNDMRFt9mXnd4dAFbVMcYxv+N1JgXaR+XbeqEYL9f9oerXiBdPHoZoRoJmXCLUfvUxiym4qCyEvTuzfg7qjr2BDVQHKCtPoftDNo4Z0xafhzPke9A4FsX7LHchIzWZe+AZqSvWBnamto6zGIlMTBzVagwIfMCuqztNyUbvSSixQyI8cP4auni7c/74HsGXbNtNxLSscIkCz6bbMemfR1dWD0rIKAjjTXJfVa2ttR3dPN610lWlImBwbg5duoJcav7+7F4HpOezauBXLC/JpDWUiKE7q46NMzUspMZ+6FmNXS1qArimV1+QoZmZGGK+OYXZ6BPPBSaYda6ZDZKSmM/7zoad3GENjPoTiGPAnxyMpO4sx7QYU5VUhHF5AiKnFOansyFAjt+S/PASt8PTTF/4Z/ROtqFqbD4ebitAhq8xYL0Lwslwa36nY2M9YSZ3yESpTrR8RCcwj5OfvdFeD5KFcSE3fT05IgZsxZrwrke/gO2OoiKjQrEHRThbPZkbWpNGC2my00KyDN3cH3CigtIrWpz71qaNjY2M3LV66brp26hb94Ze+9KUv/8Vf/AVr6HoomnFLiGWaFPCPTE7hd//o92nC52BfcCI5twi3ffSjsCdn0cRbAi7XI0Ydj8YCEVg8NJHMKRCRUZQNE6w6eE2zX2WZXOSfFK+mxzh5qFLGGEcpGNeATLVoKQZTI4jQbUZnm87hsHHnbMxLXGgejXUncfr4XmM9qiuzEG/XCkRxGBli0N43jlneO0dL5PcRbM5kCmUEM+FYLNtyCzbfustYKptNg30djB9CCDD+EBsUC/T295vR9FkEjOaPeeJdKM7P56fHBO9kD60nNb1aQMg1owSo+XXvY489ZgQ2haAqLiymRtaQIxemhvtxdM9ufOLBh5CVmmYaUMxmbFQ0UtQ2ln9+IUBLyaB/RDObXcjLSkRCvBMu/uaw83fydGLOT6UxieHpEJyJWVi+ehMKiipoJRIwNDSAgZER08mt+zURND0ji3Gmxv0Jr+aPsVKKYWobzuHV/btZ5TMseIDXtTyCAylJWUjXxm50YdXPaLe7WHdOegMO5kX5cZv74uJ4EExKy1gbAUGSwQ+5k+KN+S+tsaDeKf6jp6K7ZJWsPkodl8hIIf/LO7oeUGlQtsfjmScZnXsjdPWUL9HW5cuX725sbLyhOMq4efyn/qGu9m68uPtlNHS0mEllpbklyCmsQGJlJVJKl5M3HsMMsYj1YyyTXDzLa4kxAFLMJEvlJLMtS6WBnQQRD+t3ywUU6KyYinXN+99CrHyN2jBLFlOIqTJlQnld084XGJh24DDjlBSXF2tXFCOVVk5DXjAfYOBNS0DXdIHCEONMROfIDA52zmDXh3+dabK0TC421kUWzJsyULRpFQlg/jOakzcEab2mJyYxOjRkBgxrzk9WXh6y84qQnMKYRmnQCmixzz0vv4IMCvHatavJUWp5CpLDoZEGQZzc+wwcsyOoyk1FMv1eFTXIuDFE90/DpozFty0wflQDDbPNWFGu6zw1e5Axy+DoFOo6+5GSX46bdtyJ1LxCFo1upsohYWZ+TcMP+a2xiVrOQELrdrsWLYTlWpnYWDwRz/mcym1kQIGVKkGHRE1iYaJoc7L4KZ7omxH3xXv1ad2j362f9Zy4qTv5XvLBWmdD/NYdOhbfY86XfrfedSNWatWqVVP19fXaMO2GZvFeLwJ7p6env/Jbv/VbtmhH2tXJKtTrvOGJhGpsdMyMMtdyXHJrNmzchLGZGfipkdxJaXQJNXaLQsPnJeeqUKWlv1HGW1eUpn7mBTJILLe+814F4yyVQGz6vC5HvNmqfB6K2yhnMQQTZdCAIoFWY3V1DTV6Dk6fbsSxkxcwOuWjC+eENxyD0Wk/BnkM+wKY9IXRMzTDGKgS8VQKWrNhsn8Io32DaGm4iM72TiQlJ9K6JNK9DCOO/qZmnGpawyj5kZGZhWVVVcij26YRDHKLfLMzZrrH2TNnUFpcjJVVK8gVChzzrRhJLZu+iR74R9pQkuFATrLC8yneM0Ow+U2gr2py0nQ7XBR8ukLhiBO+oANDk/No6ZvDsD8eOSu24KZdH0Tl8s2wO7XopTUPSQA366+Ln+Tj3JzXLN2mgczqjFY+TV4WjyhZ33VGRhrhlXjJCbdqTZcU30nsNAjYdNyrjlVP+uDn62kuOcyHSYVurOGEBWRZfv1mkU6iX6Lnr/9oSGlYl954/XI0MDDgOnDggNaYeNW6cn107ZQXKSMjY983vvGNnY8+qgD9esjSBHKzVHjFUGdPnDWNBZ7MFDz27cfwq5/8f+AlmM72D2LNtrspb6woqlIBRYxyk8HagsWAhMyTyyf3zsm4xRqewnOaIy0kqSEpLmOl+Jz5Tey7fPHM2MIwLRStUqx8LWpu06kry8XryqsC3hgCXM3N8yE/5manTGOJWhkjYX6fmzZztM6dv4ALLc0MtrNQmJ2HzPRMJNDKXOzqRGZpCZLysnDi3GkjLBvW1BgX1EeLOBvwYXZ2jvFBvJklq8VCtM1nbV0dQRVCSXERhvoHcOTQYUyMjNFFjkVlcQkKCvNpxRLgnxpCz8Uz8MCPsoJculSMMxI0JYP5o1JgUTBJ5dVD3sY5XbRIQHpmLlat3YDSFdWwxycpEqJsS9B5kKfqq5IbLSAZjU5eScnIMhgFtCi90c/LWn9DqvsoLcrB67Wx9LcoLdaTdet7QjdqoQ4dOoQHH3zw4sTExMrFS9dFN5L9L3zmM5/5S/rz12OiSNGMW4Zd7BwaGMb+/YeQVZCNnzz9FDbWbEJufgVePHUKBWu2ITG1mF4Xn2E9K25yUTjcRogVU6hhgm4ef1arnprKNa/GRZfGYWMQS3dPjRM63ASlYq7XBcD8vUTGRSFoXt+lglbB9DfJbSGwNDpigbGRvDvTWSZ30BxMScBj8K0efOPiUXI1TEoNEF66W23dXehh/Fa1fj2KtDUn02VWMDM+imbtbsFYzRbvRlFZCQPpdP5mY5J6kZVLuU7Kt4TYaXYLpIKhUAv4/XSV25paaYXctEjzSKISKcxIQYo73rQ8ag0Idd76qQACZrloKh7GSm5txCYGkp+KmaS0FAMZC87ziJ1KxEZLTUDJOumwxD8q/G/m4C8m3Sio7HZ7mJTKUy2meF0k+3u9ND04OPjZ//Jf/oui5uskCsZinUhINLpaWr2hsdH0hMfSr8un1lRsMDpFdyU5HbFaZ5vPSPdp7JZGJpt+Jl5Qs7cshAZJGvZQsKenxqDFI+10a0xQyxutDl9pWulFC9D6Y4BElRu1mpb6tZhsZoMyfojlYUDE+80IDPXQmvs0vkMxAT/N/VFXZsFMy//R7udxtrcdK2/ZjjV33AE7weIjMtWcHGHZjh88gmdffAEuWq+du3bR5Q2Y/Oot1sQ+5UdlVJoxZkEaNUwIcIr3wsyUKyXJbJRWtFxLcqWj9vRr+Idv/iXmaK3U0hhD8AT4tFocTaDvtJEvBBLTU5ms5nf+zmOBfq6KukBQKXa1XGQeYrTJkzhnCZ0Frku01Fr9opEpi8n6tfP/6quvztDVPc/TRuvKtelGADVKRn7pk5/8pFt+9LVJGRbjdW6k01SYk0LU098LV7yLAfkIPE4PcnPyMEKtPhuYR2qWllLmc4qiVdmsX/nKUtMxtAKacqGRYIHgNCYnBxH0TSM1IR6pzJPcHQmEFjC29iwPU2DChAWfUR9VTMj48RYvKTBMV8JBiSVwFoHH63KXTMCrC+bQbwKVmvXpJvIdxm2MDcIXGKKC2I/hgVokJ8wjsOBHUoaEm0JNTd/X1ILaw8cwPTyC7QTbzrt2wc6g/gc//AFdvGGzSKeLSkRumt6ttDXRsqejG63NtEZ2O1KSE4z10E4aETI0hrA5tu8Z2Od68bmP3IUNK3PJsyk0dzSgqakO3V0XTefx+Gg3fP4ZKikXbLRS6oOKqPFQLh3TMiO79VbzXRadh6zWIlgMb5StRdJ3c23xXPn9RcPVjQBqcnJSuxzOhEKhny1euibdCKDUlLihrKysWssRXz8p42T+IufVL9Td2YWUtDQUl5WhraMDGTmZ/DmM7gFq2vwCalBWrDQ1K1cfApHiJcVQakFSDKV5RFrPLtHtRCSgsW9zZgJggsua/WnMOu+TG6R/jKoIBrtx5eaDCr2ZH2OgCF4iSI0FxKs5VwezyBIoWSh96opukJJYwNzMOFobT6G39yxKS+OxY1sFVpVn8Wcf6i7WMZ92TPWPoq+2CXTG4MpOxfKbNyEu3qkeN6TGJ+LEsRMU+AAql68wTd4Wh6gGmIe8vHzTQLH3hRdQd+IkQpMTcBP4aXTtZkZH0HDuBFZW5CMzyZrtqxWXslPjUFmaghXLMlGQ70ZqIt1jRwjDBNbBw3swMNSBQGCKrgzL66BL6XGZDnat4ipkkb0sG8/pZuqSyis7JS1ktagRUNYH7zM36/8vFN0IoLQ7xz/+4z/mBAKBv1q8dE26IUD5/X4nGX7HRz7ykRvYLf4S0yWX0oqaX9TS0mpauU6ePQstEJ+TmY1ZX5Ca3WVW5VFbjo0CZOdDipvMkCNqaX2qiVwT07pb2zFH11GryKYnJSI0PY6xvjbMjtFyeWfgnZrEYF8vtX0L2hvPo6PpAkb6uhDyT9GdolARrZa7Y1kG2Ag4ukjz/G5cQ76Ddo3/NAI7ZPqWxqe1nPIBtLcdQllJDFZWqU9G98QhHIzB5Ogs6k41YfcT+xCZXUBhQRFGvVO4+e47EUtLY1ovZ0IYbGpDeHLKzEguKa9EkBZKOkB5YThoYrPMrAysX7vGrPw6pSW+kpMx0NSM80eO4/Arr6KkoIyubTw6OgcxODqHC+39mJjVUm7qr5snnwQIH5I9EZQXeFCWm4B4eNFefxKj/a3oam/C7MwEY8UgY1GnNemQsZUmD6rckQXGilIoVAgdmhEwoR1WXMZaqi1H65OrAYNZ/oUggelGpnNojf4///M/txFQ3+HX64qjbpQVOURtx8zMzA02TIgWXSr+UZ/G/kOH0dLWaVqizl+ox9p165FVVIF+bwSFy1Yj3qNmXAGJgsEkrNERcXSBYmih1JczTasSopB5MEEXp6f+OJzhaX5PJBBpZQgOrcpK2aCgLNDVjIU2GbDHaN5VkG5aM/oHp5CQlG7umZnzIUgQqbddna3pSclw0frpnQGtvkRh8s5OEwAebFhXyXQIfo0vjI2n2+dEa/swevrGsLZ6MyryVyPWkYH6hvP463/6GySWpuGu++5DyaoaOOJTMdM9is7aeoyO9CJ/RSVWbt2KoAAtw8iKZpXzNMZ00mr6fqodcEX8ePa7/4CGY6exdeM2rF9/E5xuDyJB5pvub5BWasY7icbmRsZ0PuTkaxKlloq3IYkupoMWUC2gngQXlRZfpFEmjLlkmiIRJy629aCxoxOp2QUoKl+FnIJS8ssj82XeEQ7NIRj2mfU6EtMykZ5TCLuLbjbBZpq7F+tW9G85vjLcvU5AiR599NGZJ5988j/w9Lo2E7jhkicnJ3e99tprRRqzdn0Uzbj8b/7lH7VkjU9M4YUXd9O1s5sldpvb2lFRXgU3KzS7fCWyCysYKbC6aJFc1LZuipiazo1V4eHUAJjJXrQefwn+qU4kOhcw0zNEwYtFDjXL2YsX0M+4zJMSj+oVxbhl+03w0QJqb6nS8nJawTTEEzBq4HA51ZoGhAOzdB+DpsVQ8ZfCCcUaC5TMBbXGsSIioRBstFQxcQ7MRex0WccxPh7BsrI1dLPKKIB0LwNqJSPoMY29h59Fer4TublpqG/rxvhCImiYUZJVjlG6cau3b0XBihUIUgkYVilOM5VNmVe8RpCMXTyD+ld/Bk9wCuW5mehu70BLq9zmbGTTiiW6bYjXEBHaFR9dX+3VFaEiiI2Px3gASCxYjhW33I3konKzjsP0SA/DRj8Vmw+z0xNYCAWQwJhWu21omWfFbb6ZKTjIk3gXFZFTisxNRRRjRlWcbelA/rK12L7rASoT9XlJv1qW3rjQ/Pw3CSojiuIz83adgNIold/5nd95emJi4pHFS1elGy4146i//8pXvvK5//pf/+vilWtRNONRC6VhKlLFAofGcYXwzW9/G/v2vsIKsWNwfAaPfPxTWHPTDoSd8caVcvCvmxUkK6UmKq1n547VjoffwmxnPTUwzCqkU4MjcDHtC7Un4E6KR9X6tUjPKzSjyGcpCFp5p2bzNqSkZKJJna5tF+GkBYzRNI15P9KYUKpW54l3INFDUGiSHbMuAEcbRnRhYiKEtk66l3ME0rIalBWugC1MbR+06mk+NkLrOEa39jgS3EGUFKXxtznYnYloGPDjn585gsHeEVQvr8TNt9+GhPQ0uoIRCjatXshP6zsL79wEZgd6ER7sQU6MD3mOIDwLs+SRGljsBAyVgZrY59UNrpfyXDEneSNrpRZ++q8EpQezETd6InE4PTSJZbc+gF2PfAp2hxtx1CJW5ziVhz6pJOZ9AXQ11eLpH/09Chn3tbU1mZVwZ6dppcJ+/MYX/yMGqAzrCehV6zajapWm8C+DNpEjk6h0yDO+Wi2Ksl5qpfw3QyZj5s/iF9HVIdDb26utkqZ8Ph9dpmvT1VO7PD2wffv2Hx48ePAdTeewWoks0ohtrS2hOVcK0v/wK/8DK9euxgwddX8gTGEM0zIsWFOn1S/DZxIpvwszQzi2fzdjgDDuuOt+zE1P4tzR/XBRoJNTUzHBZ5et3mSWHBYQRbIwxvQwFa20KndFgIkEZzE9NY6Qz4ehnm6cPXUCvtlZpKUkMTYK8DetVhuhRXOYvrObbtqJzNRMhGZ9tEgUZvVrUYolTmMzPbSEe1GYF4eKimy6ZFos047hYT/OXxzHtpvugn+4A6dfehzxdL0EAq0Qm+SymbjHTUF3UsA1zEkphoN+Ez/OzHox6fPCkZSN8dk5FGV44I7MMG3FfWpiV9GYjxit0Cuvji6pUM60CGfEOZNwtHMGcatux30f+wxsrgSrQ1cji2mVY8m3Mbqh2qKnrfYU7GZkfixuveVWuqf9yMnNQGNLM0bJiwmtTsVYOEx119Q8jPKKlbj7vruxas0qY/01e0CRrmlg+rdkrYwQXpJJ6/PqVFBQMN3X13czT6+5ufXbKamLbthcJKIZeNdDVqatsV4M3mWcSNbKRwz21WFKknY9ceI4XnxhN3buvIMCu5UVRjeMAbOGKUXmiSC5XUxArpqLwFLHrBoP4uw2+vZKP4TOljocObQPa1atwYZN29FJS9DTO4DKilIzIFRrKmhxzIiiarkmTMcyK/xvJhQqj8wTz5V1M+KC8ZgpRiBkBt5GCJC4eQqh3q8CkRXSxwLGUF8D9u9/HFu3ViI1xWaa1hXs153tpvYuxpr192C6rxkNe76PMvc0UuwLCDAduXxOh41WmC6TOoPlGuudCvBsLnTRcvvj3IikpmDQG0Lv4ChKE+KwJtVmttQJycIRVBqBHQ4swD8zQ1eW5XXHI0ArFiC04mjxW2itA+VbcPNDn0J6di7Csk6aDxWrqTILOHH4Rbz8s3/BaG8nNq2rxurVq1BX34g9+/Zj9ZoaLKuqRnf/IJVUFS3Uerg9muEbxtGjR/DSy7uRmJSAe+6+Hzdt2wm3O8nEgWbqiCFTIB5yCS8nPvpN9F4D0MqDPuXcX+ttv/mbv+n/1re+9fs8/Zp15cr0tnKenp5e9/TTT6+ipVq8cmWSIZK7pL4lDdf30aXQSrHHjh01mktrXmsvXg3Bl6V45pnnMU4N+NDDDyIlNQnf/c5jOHz4iBGWtNQMzFJQtOrNxOQ00jMzsHXLVnjcCZTtEAUwABeFY1llJdIZOGshzVWr1zBta0rE6OiIteMH36W+NHWcarqD+GttL6k4jwIgUGk4kvjOY16jDgQyXuPPZBqfMRbJ6uj1+6YxONiFunMnEJjuw01bViAjzUPQhmhVbTh+ohUJCWVYu2obtGDm0X0/xfzQSSxP8COeCmOegOmfC6JjYJQ8mkdyYqLZ7kfg11JaveOTmFTFJ6fCmZWNqk3bMDQyiYYD+1EZ48XqTDWdzxCUMRgc8WNmfBZ5aUnkQQI0wNgXjKB1dBrtM3SzS1Zh6wc+gaoNN5uWOk3t0Ch5ag1j3fp6W/H4D/8RnU0NZnas1k1MzcrFVrrgpZUr0NnVj/ziIpSVLaPOiZCvWgbMxfr1Ihiaw+FDr2L/a3uRQOv34EMfQPXqDWSi1pHge6S8TIxlHXKfedHIyc+TLsFIFXxtCFDW8ZnPfObA+Pi4Jh1eld4WoEhf+W//7b/99z/5kz+5JjeigFI/hkZCf/d73zfLCH/gAx8wo5cFLrX6Nbe00II4dLNZnWgVgXb48FGMDA0RMPH4D5//PE1vkZnrJBdR4+20BHIkvIDJCcYzI8OYmh6nWxaEpmsoTQ3D15Rm7QJy2223meBZFkWWJBo4W5iRleFBdmhNiqnxCXpJsWYFIo04MEAyQ44EIgmD3FQ/+nva0Np0Dr7JXuRlOFFamEGrwN/m6QbanYzdFnD6bC9Skpdh88a76M7ZMTXSgdrXfgzPbDsKEwnN8BxstKwBCl0f45SB4TGwAPAzThqdC6N7Yg5x6Rm446EHUL35Jtgz8+CN8eBixyBaOgdxdPdzKPL2Y1e2HfN9PUhPTUR6bjKt6Axozwh9WisCttNnQ2MgGXd99veRt3w1LWCYB11VjSQmoMw+urw3HAyif6ALDefPmIaKwoISs7n1NGPQIBVEvNNJZZRsBsgO0FJ54hNYL4Usszq8NURsgSAcpsXaj9OnTiE3Ow/33Ps+ZGUX8h123hNHK0pOUzBMVwWB/FZQqVZEb1c8r05vCj7M+dVIy92lpaUFKHfXbN1+uznevnLlyp/V19dfV6AWbfnx+fx47LFvU3YjeOThR17fylMtefpdq8v29/Wjb2AIx1kZAwTD6MiIiR+0pLMsi0Ci58UHuXs6kQun3fDSGdynLS7PpWFOAo4ZTsMjGrNFgaQjShr1IDdP0yo0Z0lrKmRnZiJBM3010FSvUZ+LyhGcQ3vjOdSfeg2JnhCtTiU8TkY6oVkKScC4rpG4ePQNB3Dq/AjKKrZgc81NfI7RFd2yEDX5T7/5P1GVEESKZFn5J5xi1ZDAGEYxHc8wFUc3byEB2Vt2YvmOe2mhPDja0oPX6jrQ1D2NUV8MEtLSAe8wUntOYqOvG3dkJ6DQo8G8s3RJfUzbhsk4D+oJ7NjydbjlA5+m9dP+xwQa3Usz5IkxlFk8Z5EfGuOosYUasSQ3VstmK65NoHVMSk4gj3xmpV+NQNcOIRnpmRrzxnLzvYZRGlzsp9WbN0sCnDl9AieOHER+fiF27LqHcVgJ0+W7qWDVKmisFsv886YbtVLV1dWTDQ0N9/L0mHXl8vS2S0J3KTQxMWFTb/K1SRZKoIrFAMGy79W90HaODz74kLEaUcBFP80TLKfCK3193QVfQqbq6KIZ66cLeoCHhCDKpqXpLQWQACbS7zo0zVzzkjopKBotrpHbTgLSRc2shj2JvSxfe8N5XDi+F8UZDlSXZcA2P8H3UMsz2PPT9ZmaoYUZmkRT7yyc8Tm4fddDyMwowOnTZ9DcVI+4+FgEHWH0tZxDCuOelHhrynZgbhq2mXFk0QfLpps1H+fAyLwTy+maDWSU4J9PtOFYxzBiklJgc7pRWVmmcB8JvK/nzKtYHtuHe4ud8NYdQwzLkU9FkEAh754NoN+dieq7PoTKzTuwQKtpJx/0z4BIsvwGYbb4sVQsLLZZdSPAaKcT8U9egHWvReJvlK/almaeLrhW+RUDfbMTOHr8CM6drUV5WSV23XYXrX86+R4Lu9Oa/Bl9z8+LbhRQf/AHfzD/p3/6p1/m6R9bVy5Pb7sEjKMOPPbYY7c8/PDDi1euRlamFZ9oCjUVI317q1FiqaCLVEe6pJhLh3WPrkmjaeYTJXxRCJY+qTfEGp88+k30RpC+TvqZhxmPR42qZ+TCTTJ26x+gRvbNITMnFwWM7WK9XlqkOrTWn0aGex7Li9IQH0ctTKGZ9i5geNxnRifEOVOQkVOKvPwyxCemUVj0Tk3H9+HpZ5/E0NQQ1m/fguJly+iWeeDRGEO+2rvgNvFdTGDSCN6Zk2dQd6EZPncy6uimdbtykbliNSqK8xBnc2AgYMfIjB/+kQE4ei7gluRpfHpLJnLj5ii7cehsH8ChfQfgScxE5dY7UL39LqvVTXxl/KZ+PzHUjBig/EeBEqUor5byLGrhdU2fouj50s9LpDT1aTVEmXfQOgcYa766dzdOHj+GTVu34uYdu5CapL2StdeVBUZNihQI9Rqr4cLiY5SWvv+dkFKxUrh0djV65ZVX8Cu/8it1jKPWLF66LL2TXP2n3/iN3/jzb37zm9cxDMnKtGnl46mYYs3qvBxjLIYtzdr1Ffn6STBSvSg/GpU+ODSAltYWZGWm00KlYXJkEFNDPehtbcDs+BAqSvJQUZSDkJ8WiC7h0FQAMyEbXa4CVCxbjYLCEmrseEQUa1FhmAUy6TppOeGZmSns3v8aDrY1YjY1Cc39w0ibm8c2zdcPjKKD1/z+ONyclYahuRm83DmKbr8NOavXEzgRJKWmYtttmzHpjaC2bRQTIcAdE0byWCO2O3rwWzsrURxPaxCJQd84wT80g/i0Uqy96S4CO4WxVABOTVeXApMiojITywUixZ+yOGqokcXRyqnR+rCsxqXza5NqKVpT1nMi1bXiXa2zodH/GpwxNtyDvfv3oru3C+trNmPzhpsQ70qibPCdim/N66htzPPRtCzgRvP1TgEluiRX1ydhDCHItnkPT6+4O8c7ydWqgoKCIz09PYmL369ClgCblh0xxvx95wx5u6RxcmphMvaJmlNBpzqYtWn0np/9CPGRKWxaWQY3K3bSG8SzrxxDR98IRiam4Q3HIqegDJXLVuIjH/0Y0lMSTWueYiwNrFWwrabAyDwjIQp5XNhGl+8C9p84BUdaKmYo1LX9vbhzeRbiexuQqWUAFnIx0N6JoWIHjo5MYTyQicYxFxLzV2BwsA+xoUmUJQSQFTeBsa5mZNNS3rO1Gndsrsb09AROD0bw4rFG+Kcm8eX//HmsqyyBTU14psmd+i7Wblw8rb0wb6afKFaLxVD/iNm7WI08mYwZtcG41ouXsEp4o9YgCqhrC7J1/1vFyrJYJj1jfagAEMT4+AiOHT6E1pZWbNqwCVu33gKHgEXU617Vi7XPstXl6dW4TYLetM4uydPlKJr3q+VX3olcbivfVnpXo+3bt08ePnz4Ezx9zrryVrpMdHLdNBwOh3/vM5/5jPPacZQqQoW0PgUmCbM+f55kVajYR41JLR/WCkgEg987i5G+Hpx8dQ9SnQGsqcpHOBJAS0cPvvPDZ3CusQ+OhAzEeTLgSslmQB40U9RvptuSmiaXRaPZFzW61Cs/57VAJwVZc45yi3Owfl0VBi+eh727F5tcDpRqqS6fD46jJxE+34jSklJ4ArEoD8Uh0xWGz98J3/hRbEjtxmeXBfA7WxJwf5EfH95ahA/fvhXhuHh8+3A3/vaMH88PJmDYnouhsRlMDgxieWkZMrKyKSMEkwbwxZHTsREKdZgWlEIUa8PU1Czdr30mdlRrZoh80GBQdcRqBxQ1EKlhxzQ4LBFK8fDKQqrrl/tN9a4Yy3Lbda61K+YY452rvWBaZOsv1OEZusZqzEhMspZ9U160hnltba1ZermysoJxrbVRnEmVn2/Oi/IXzWP0tzfmWb6o8UcNWepdMmFyac6vRAS36+DBgxOU+xcWL72Frp7CNSgtLe3pv/7rv37o4x//+OKVq5GVZaswioV+PoCy3qMT/jWNg4zjqCXl02s27MnDh/Hq7p8xrrEjK8OD2pOnMdo3AJfdheXV5VhTsxJdI+M439KL2+5+GNWrttKN85tWqpzsbLN+HGvMtFjRLJnDGGJZQR7afypImY7w00/3at+evRhouohV+ZmIO3MGtn37TctfeP06JG25C7Vzfpzpb8aGyhzcua4EhSk2hObmEKC1m4vzoG4wiCdODeDYEN+XVYLk1ESszPHg3rXFqMpNh39mkvnvoas6huDcNALeaQIoBmHmcUXVSpRXrkRqaibdzCCmpifN8lvjExPQtHsV4eLFi2aH/aqqKuMWShjVnyfrIFILqqyY6M2C+2ZaKshyry915lqupr5fvNiI+vPnWEdBxMc7YacCiOOhoVEz0zO00KOorlqN9Rs2QtuxMhXznGXxqByYvqyV3sX/5lOb92nAQFNTI5VCPMtTBLMZtm6QPLyeXVlifZGM8Dfzw+XLIjp37hx27drVMTExUbZ46S105aevjz71gQ984G+eeOKJG3T7fo6AolAbZvNVeqeE3LKPaq4HZkYn8L2/+wZ++sS/oLC8CAluG9ITbHjffbciJz8BR48fR23TADbd+gDuf+QjZnUmDeNWc7fGhCsRiYmKFQWShEfzBc1mbvweG+bLTWMMNS5jmhNHDqPx+CHcvXolJg4eQjA0jeGEGEyy8nMrslCzqhBuXwh284wds+r4pfV6uWMCT57vQ1JGEdYuW4E7a1ZgY3EmJvta8MJLL6ChqRX33Xk7atZWIzUxAQH/HMaHR0wHcXd/v2nu9gfm0XCxBTvvuAubt2w1oxkkVFra2lhaI5xW07k41tjYbABVXFxslgBT/5NIPNW9Oq4EKJFYor4tWRwJuqkFxW9mhAxjKgp6OBTAsaOHsW/fHsx551BeXoJVq1ZqBVcz8r/2XB29Aj82bNqGrJwCa5Bz7XnU1Z1HdfVyrFtXY/bjUgVMT83gYkMDJiYmCfwEM6eppKTIbNpn8MR3SlGo7pV3TezUDppaAlqA1WyDq1FiYqKfrmghT0etK2+kdyrRBdRYTVNTU9a2C1clCZr1qQqQOJrzd5yFa5AEm5psgVYpNhJL986PxvYWs1hMaVE+SksL8S+P/wTHXj1iJvUF5kZw545yZGfE4dDhCxgbc6KsehN+7QufNyMLGH2Y0RVan8nKOw/rv0WmjBaZOVUUJEvzGTgbQdRoxP3PPYVjLz6N3CQntm5ajUhwGukZSUimEGg0O+xOjAXncay5C6829aB9JoKxmTh87KGP4mP37kBKsg09fa340ZM/ho8g/ZUHH0S6x4m+nm6kp6cgI1MLdlJ7092TMMt4ys3q6uqjZfKisaUNLe3tWLV6A9asqUFefh4SExIpZBRM5k9CZ4Zg6ZvSWQROP4E5MjJi+gTN6JbF65cDldIQcMyG5aEw4ulCztHaxrsZHya40N3babZ61QYB2lBB61xo1dheXrNrPKOTeWHeCwpKCGovklMycPMtt5nFRNVfKOBrcwOb3FrmWet8+P0B+H1+PutmDOZlOouNLaZMVj/fxNQIGpvqMTYySoUVY96bQxd51eoaOOxXtw0PPfTQ9LPPPvsbPH3cuvJGeisXbpCSk5P7Dh06lHd9m1tboIpaKUv63nEWrkoSY6sDWOadGokB8WN/87/w9A+/b5ZNHmaFxdiTkONJZyUNIiUjHptWl5vBt3MBAjEuEfc8+H4kpKQzJVYLK8QSHuVdAFF5Ll8GgSf6m7GSPNRUr/1wwTjsB//4XRypO4mOwXa6dWOoysnGxmXFqMhzo7+zHS1nWuBacJitbhISUzFKoay8627U7LoDp06eo0CMITczHaMDXXShvKjZtBV5hQXoG+zB+fo6jE+O03VbjlUrq8yUDLVCxprm/DiWLYDhsTG0dPagq2cAZSUVtApr4XTEM615Y5W0QlNRUaFptFAsJfCoDCKVS4DRZ/S4HAlQemaM7zp98qTZMLua+WlsrkcPAVVSUozvfe97fEcQt+64BXfddTutjc0ss5aQ6DI71YcCYbS3daOjq4exZRAVlVVYV7OBedUg4AgmxkfMKkUeKoTGxou0OGHjsp49ew6ptKq9/b10H6fw+c//R2jLoNa2FlStWMbyWPXS3dOJfa/sxcqV6/DAgx80buKVSNM5vvSlL/2IMeZHFy+9gd5Jo4Qhh8NRRXdg/VYG6NdDFuNZKfLBTB1cviLeCUUrXaTZt9SvOtEYVtCzQWRuEIVxQdgCXnSPqpk5jxoqE72draZpOW/ZWuStuhXrd96LtRvpu9NVEyRNg8Ni2gYcvKivKtLlBOrN1yytrxZAAo2xV1ZFJaZCscjIKsbn/sN/xq277uYzcRg834hy3rOtJAfVeR7ku31IwhAKEik8XZ04fPgUpoMhbLp5K1YsX47s/CwkZaaYESUulwcj45Noam3H/Xc/gFUr1jJWdJqZznJRrT2FY+gG2pDkdOHC+fN0o3JZj07GMAnm/QKSFJ7GQHZ1dWFycoKWINUAShQtlz6Xnl+OVF6t6afYbDVdXG2GV3v+LNMcx7LKZZiemTaDZ9V1oc24Ezxu7H7hReOyOR0uvtPO/DvQRNdTq+Zuv/kmDAz048Txk6ZlsrenA3/553/Cssdg547t2LKxBps31KC0OB9bt63H6jUVuOWWjcjNycBLu3ezvPWs6zwcP3qS73mZ73bResZiatLLe9ejtEzh0eXLIlIM+fd///cFVDJfXbz0Brryk9dPD+/cufN7+/btu46VWySMeqUkkZVjLNW7kQUrZZFJkiTBUdpWvBQ2lkHj80DX6sCT38PJl3cjo6gSa+54GNmly/HKzx7Hoed/zBjKBXdaAZIKKgm0HLNxdmVFGcpKS5GelmZaqbRR3OuuDlM3y28x/rgaCYDRQxq0pa0ZPXSfNm/ZQgFO1pKv0ApJ/olpHP7Jt2BrPYrJkT4K5AKS3HYU8Z5klwvTsW4cnQvh9s9/AZOzYTjjEtDZ20uA2jDLmKm6pBxF8bS29e1oq6037pOmpCTS3cqoLETFzs3wFNFVo9vqZiz4o3/6F6TmFWPthi0EUJ5pkrZaY1UvCxTsCV6zm3UDo2Mgb5SifV2trU3Gktqp1WT11FWRQzdbCua1115BzbpqWsoiPP30s+jp7sPdd90LB+O/AGMsJ+MvtQDKRc9MzaDL1kELdAG5BP369dVwxy8uvslqN1aRJ1Qf1AtqLYxBHEF5+nQdjh45g3vueQhVy6t5jfVGd8/UJZWMRFH1c60y5ubmzgwODm7m6VtWQ3rHForUS/rvf/RHf2Spr2vSYmbNh/68O6BSCtFUZPwU4ViOHkVerXvBOcZQXowODpgBpQsxIWStW4/qjfTJhyfQffgl1KSHsbnIhjLXDNLmujHVehqdFPyOviHUMZBXf4m1ZroDfRRi9WOoorV3bgJdk+jIjqgmj5K0tK7rU2DS72qizs3NoZDwhriIaRTQDhsOauiJ/gHM93ajJC0RpRmpyKPro2WmtQ1QgC7ZZNiJ9Pwy7Dl4BK0sj0aO5KekoTTGg4bvv4Aj//v76H7+IPznWxHpHELswCQSuyYQON+J/T99HkEG9flUEA7GH51DQ3Rzc7Fs+Rpqefq5zCclSv+Z34gpq9WYoGuWErkRiiqRGVoi8U6bBdjoPmrF3OUrVqO4uILXFugOnsXRgwehJdPcnkRUr16Ptes3oY+86OpoYz4I7ukRtHVRUXS0o6m+Cc31Dbjzjp20PumsCc3ujFh9giS5qEHGltGhVeK93ql9vEpLK5inecZzs2hpbsTQyLCJobS2hopnxhdehRoaGiLnzp1r5+kJ68olejcAFUxJSfnojh07MrR1zNVJhYsCSJZD4i6y/r5zWhQGnfFUDRFmGrk68OjyaXT7Mz/8FmZ6m5FUXIKt7/sYgpEYvPL4/0HSVAuK3DNwhabM4jBOm4Q0FitSQsjEJGaGOlHf3IznX9yDAwcPIZ0VkJOXZ+KzM6fPIi09wwiONO/SjselJGFUn4v6VPSZkpxkxSbU/GPj4zh2/Jj6hJGXV4i2tg5MM2hOc8TAHaYyADW6zYH+YAxapgMYYgx2y223Y9ftd6KG2nbqaAPO/K/vI7l+AAWx8SbYTszLRNXWDYjzuODvH0HRXBzyIk6MMGbyMU5JKitEH9+bk1OIPMZpZg12ZiCqAMRD1U3U+ura5cp1NdIzsmyJVDiaLZCbU8CYMJdlLKDV8xjQdna2UNDH8MH3P4gdt92CxJRkHD12CO2Mh1YXlGOgrhmtp87h0Yfejy206Hn52Xjp5efQ0XoRIf8sqteuMspzMZfGGzl79gzdyRmkpqWbWEuj3LXJw9jYJEFciqnpGXR392BwcMiM25TrGe/xMH7TvSzjVUSSdWynR2ajPL1lnYl3A1Ay6XlFRUW33HrrrYtXrkUWoPT57gKKmkhA4qeEQcN/ENGWmfOmD+jpH/4DJlrOwqOWtbseRkJqAY698ixcw7XIc07xqaCZEax16yLqlKWps/HZsNdPhvsQinEy8N+Mj3zsY1i1poYgysGMNwBPMt0x+tadnR0mmJdvv1ST61yHhFEaX9ZJnalmNDzLrtYp08/De9TKlc04I3dFlRaUJ/jqkZnogI0CMRu0YyTM2IbuWYCVv3nzFjjptvWdacLBr30feWNaOz2C9tA4/HmJKKlZhfGBIZw7cAzZ1Pqp87SC5M6YPYzMm9djmm7SyOgUtm7aiqmpSbNzpARfIJfbJDetra3NbO8ily9arqVluxIJSEpD97700kt48sknWe5MljsBIyOD8Afm0N1Lt632JNyuWNx8yyYKfwLdaR+c8Q5s27SJeU7Ai9/5rrGy+fHZOHn8HOoa6vHc7mcwOjVIS2bD9u3bkJqahjPnagnOWHPe29NnWvbkpqsRIqJmcf7W2NTGOss0gFIzutenpRG8zGuMiR+Tk1NM/UherqY4tNn6n/7pn+axfH+yeOl1elcARebFjo2NPfi5z33uOldDigIqCqV3B1AGSDzkR2vFV2lcTQf3MQA+9sT/wWzdHmqheCStvgsVNbeh+/wxjJx4DvkYRkKMpl5ojydWAPVdkAIcobBOMYbwzs3BlZKJtIIK7HzoV7Bqw1bjlii28FAo0wgCjZkbGR1DYVGRaR6+mtAZoWSFBfxB1J0/b/pN2lrbMED3RvsiZWfmI86djJK1G2BLSMKhQ8cJdRvGKBjD3hkcOXMSSTlZWLVJDQ5A7XOvYP5kMwpCNvT5x7Dqrs2MR1YjyMC+7ex5VLpSkOO3YoWWOC+8a4qQsr0GTYP9uHn7LUjwJJn+JjdBmqY4kfepE/MnP/kJ9uzZQ+BuNhNBoy191wOoKOne1NRU87wE9tTpE4yX9uHY0SN45cXdmBgdwcqqZbwnyexaGQqoBh1outiKzqZOOHmu6R40I1h980244wMPwpkUDyfjyQ9+8MOorq5h/MTwnfWlTuIjh4+YKT/ramqYjuIhuXsxZhk0iXv16rVm+9PTp8+ZRg+BQ2tm9NCFT6BsuFh30Z1FrkSaIfHDH/7QS5l/hV+1ocDr9K4AitQ+MjLyp7/7u78bI3fn6qTKMGK/eKZP6/s7J3GPrgoNk4JS+4If3pEePPW9b2Ck5QgKU50IxSbipvs/woB+Bmee+z7KY0aQCD/CMdIFtCDzjHGoXTXTdpJgEmUWEHLhGAb1a7Fx1/sQopuo1jCtua4ATUG2nZotOyfHdESKriZ0UddJY9UGGcNoh8XVq9Zgy+atpldfMaD2eAqSL/mVdGcy8nB6YAx5qyqx4aZq7Lh1C2OLQTO9PScvF931jZhs7UZSAEiiJelr70TX8fMYbukxm4GHmbcAhaTPHsHUsmzMVeTgVFcb1jFOWVFZBRvT8dBi9lPQWluaqa3dqKpaadwrdebKBdToCXXqyurIsl4PqZxybXt6ekyzuSxzd1cvzp+5gO62btSeOW+26+no6MQ9d9+LwFwYZ07V05J0IhznQlZZJYrX1+DWD38Qq+/YhaLVVfAx9j1z7gwG+/sJuhaEgguoqFzBTyqnC3V8Z4Tx4DKU0DrpmsB05mwtDjLe1L5WGsg8Pj7FOnOjuLTEjHZJTU2hhzBH72LKNKBo7KCUx9Wou7vbduTIEaH0DdvdvFuA0nSOe9esWVOwbNmyxSvXIgtOUWC9M0AtSUeDL+VRU+Aneruw+3tfRepkHQqS3WiecqD6/s8gNSUVx578NtJ8PUiJ9dNn1jMuWiSyw0qEFi4WHqcDibQ+U8F5+OJzsO2BjyApLY9Ja0Mwa5SAGhI0Nk679JlzWZ+rgEm/SdB0SEAVd0pLyqWKksZeaLFLBwU5LgLkFy8z1vLixWYzwdJhc1I4C3DkZC2O1dYhbyVBkZmOTrptY9OzcEVsSHMlw2d3oDcnEfYHtqEuIYzX+ptRdvsWbHroLgJzC2PFedSdOQNfyI/s3Gxj2Scnp427pJnOGmUgIMkdlaXSdjYVFRVXLd9SEhDFI2l0WT6Vsby8HHfefTd23cnYb+N6bLv5ZlqNNdZiPATR6jXrsGb1OjPW0B8Ko2q11jikIlwI07J0mLjJPzeBW7ZsQkd7O1Iz05CenUGX8qcoLiLoXfGYo4uemZFJ981FgISRlpqJrOw8xqlTyM8vYsyYZ6bva+M3h91m+r06uzoxRmsZ0hom4ZBxyWWprkTkQeyLL76YQt58e/GSoXcNUEw4lRWx8957773ONFUp7wagJJyKlWSWQEZpxuw8Jnsu4uRTP4BjqhWp8SH0TcwhffUOFK/ZhoZjryHSfhrZNh+tjBpXNXaBlknN6xSWME2EOp81pdtHYA2H3ajYci/KN92OeRsDfr4nmtvrFa6lpGeiR/S7LPvraelDcRwtQSQuBkHFG52N6Bvrx7Y77kPYngp/JI5xxw4K5E7M0d2cXggiNpdCu6oEY1kuHPX34xTGMZNNNyYvBeVrl+PT/+U3seW2m5GZnoJ+xnvHjhzElq0bjXtcX3ce2thNIwwUO0kxyoIKEGpEyc/PN8BSo4sZeRDN6xVIv1sKJ84MshWo9F2PSZlo+QKtAVhYXEyXcqvprE0nCNRRqHUunK445GWlI4nW00F+u1hP7c3n0dvRhIqiXPQSABPTU6gmALXm++ycD+NjU3xPAsHRi76+IWgpkIuNLejo7qXCc2LNmrXIohch7yKFca9GYkj5xtq0k4udQPQyr7SMjBXV32T2Nb4Cabb57//+7+fxVHEUhc+iq3PlxmhdcXHx/s7Ozhvoj1JLXzQTbzcratUJmyE+ZvcM+wKGR9pw+KffxULzKWS5g5gI8HAVYd3dv0rGunD8qe+gCENItXlNVszsVZOSckEgKfZipQcX7BhZcMOXsQz3fepLcGcXmuFHTgGQqLqWUF2NlH60NU3W4PTp00bwNH5NlSXNqa1ntJqtPTaMPc8/Rc08jQfvv9dYL71f7rI0sDaNc6h3n67dPF0WLc6p6fraAEAjEHq6OgiOGeQX5CKRcQKjdFpZTZGIwYWGJthoAZIzstFAV6t/YNTwQY0sWsNe1rOvr88ccoM0xUMxkcDx9kl9cSFrRSS1IEoX8qUaNhSM0AK7mX/1hwVjzGI5TkccOgmkxoaz9C7iMTjQj/HJWZanBJUrqjAxNWPG8Pln1bCzgHXr16G4pBLTE+M4e+6smRWs/Ysz6PKphrXCkz5Vf1LG6v5Qy6CXzw8ND5oGi2QCTutEXo22bt06efz48Y/wdLd1Ram+i0QtNEN/OUEa7EbIEuS3Q9aTYom1WzotlG8U+574NnqOvIQVGawUXu/zupC+5l6s33EvXvjhN5A+Xo98t+aIaQNrWgYZagk4E1Azu+Y0BWGHLy4RA/OJuOPX/jPSSleT7QrsebdZIeidsU5AioJKbpw0uKyUYhTLVRK0Y8zyaG5qz9aWCzh0YB9mxwfhnxhGujoymddzDS0IUEkUlC5HVm4+4gks5X90bBQjQ8MM+JfTCm1irJBhGjC0fJtcVvXHdHR3mVEVE3SvQuEFpKRlmMGyGqKkFj/lhx6HcdfCVPdyUSWESuPqHU1x/24AABLTSURBVNmqlyhdnk/R8i9VSnpKMZAOgU0AU6PFyGAPgd5phmxpTF9NzQZ4faw7eiWa4tHT042B/mEE6LrecustKC4uogKZw/nz5036ipVSUtMIGikBgYjvNOdySyU3Fr9jCDQt5aZthjwJHtjI16vRn//5n+MrX/nK/2Kc+KXFS1co7dskxlHPf/3rX7/vwx/+8OKVa5EFCEvXim40O9aTDIGMhglSkw/31OPZv/szFIenkeYMoH8uAPeyO7Htfb+Ko3uega9hH4odoxQuVhpBw8fMs9Lq5D6tk9ZBiMPkghN9fjduefSzKKzZQVfPA7t63PVGIfcdaWgJjiV0qnABKGqtop/RliaVUP6E+ofoAMJLt+/C4T2InRlCTfUyNHT0om0siM13PISi8pV8XpMdI8Y16+/vw1BfD1ZUVtB4xZphOp1d3XRsbQRPFgGYy9hC+3MRuLRkypLTHm+sfX19nQG5WsvUV9PY1EiLkL8Y76kV06o763hnvBBJsKNpBQkMsTfk96L23AmCYwzD/QN0D0tRtbIGLW1dvFM1H8GB/fuQnZ5hXDQHY6Ll1dVob203LX0bN2001l+upZrL1WGrrhDWsnmPyKoHi+8G2zzUb6Xmd41WXwr4N9OpU6dw1113tUxMTLzecHCd8c71kc/nS2LgufORRx65oU3Z3vz3uonMscSSzKULoeH3TRdqMdx8ASkLXmr7MHyJRai+81GMTYyg7/QepEYG4bZTu/EZrVUeQ0HV8/qnKRdhmwvDgVh0+dxYf//HsfLmOxHSRD3609aes9awFoHuBnP7BlJFRSsrCiQN89Gyaoo7UlJTDNCpgCkIBJ3ex0Ne/XBHI1LsYSS5NGh1AecbmxGgI1q8vFqcICC06UGsGTbV19uPp559FgcPHcLA4DASU9IY+G9C9aq1tGaJRqwu1J5DT3c3fNTqI8NDjJku4qXdL+C223YgKdFj+ox8AS+G+ZuG+MTHKx6Kio4UDLlHlkSF07hRi+dG+VwHmdtJgaAfAb8PDfW12L9/N7RJwfTkBJZXVqOitArn6xvMstXags5BVzAvPwc9dEe9gQDWrt+AOZ8PZ86dM8OZZr18lnGgWkNTUtOZZ/UxSYFZ77JiOo02p0UieJJTUg2QBE41qS+to8uRlMv/+B//IyEcDn+dX820+HciE5ejCvrX58bHx6224+ukRV6+rcwICGq6NpXIyutpvIDjT38bMcPNiHF6kLr2dqzaeCuO/OyH8HWeQGkS441IAPM073LrAgxEbTRxbs3L4bU+nwMhxkzbH/415K1YhyDjMjGV8mnuswConMqimSxcgaKlWkrWA5awRR/WuQBlgcpaUTf6C/8RwNpyNMR4zsVMDLTUo/XYi1hboO8hLLgyUNc9joXkYrq09yDO7sJFKpWjB/Yi2e1EOuOdxKRkpCYlGndG+0HVXmihOMbg9jvuMsNxFDt0dXabOEkT8QKMOTW+UAKjroNZr8/ENIVFhaZzNxqsW4qAoJEbTOst2Xv9Gs+NMPJQSXX9asIpkuurEQtNF+tx4LV9cNFHTdVS2HRBXW4PGhsbUVm1DNu2b0VzW6uZHFnEOCoYtDqQ9Q4divW00M7U1DQys7LMuo4Ckt3uJH8dRmGJz9GGoKXdAFbNyFpJEVw9v6L7779/+oUXXvgMT5/Q92s/cYNEdA8yUMtW8Hr9JNER45cK2rWJvDO362m1zGnTsvnpYbz8g79FV2MtUgpX4P6P/wYaj+9Fx/4foyzFBue8gvYIJmf9mJwLIVk7TlB4RoNx6JlawMY7H8Hmux4mGBPIVloFajH515aeZQ6NUFhCcmWy5hG9laxnrUNaXNesKRGKGzTWTfWYnGy1MFkCaQ321OlkfxfqWZZsdwSFWR4MDo3gRF03xkN2rN12G9Jy8tHc3or+vi7UrFyBzWuqjZtouVMiKoM4AmY+DmcvNJEHPmzcuBWJnlQz3tFuc6LxYouZvOfxJNJajdAqjZoR2JlZOWaIjjVeUXlmUhJGtcqRR7Leakhxuxy0YA4kpSYiIYFxIUGhdtSoNbgaqCwwii+Mn2hdBCytuai+Obmqe/a8jILCQgSpEJevWI7KyuVM1858W5ZHuBAQFFdJnqLT7UXW55XfHaUooKx7r33/N7/5Ta3J//2pqalf1fdrP3GDlJyc/L0//uM//uQXvvCFxSvXQ3LAWPjF4lyNolooehhhl2/M33r6h9Dbch4HXnwak74QPvv530ZofBgnf/YPyHX4AFbS5MiAWdorLT0dce4EjFOovI4kFKy7DWt2Poy0/ArmgpZiIcR0mZvYS02nVh6vh2WLPoW516BmCemadV0gig6oFRkB0EtJ5pJxT+apoYPo62ommF5CQVIMKoqz0clA/OSFDqzeuAsllVU4evK4afK+adtNtFLSuCwDXTFt12OEi8JuVppiwmPjs6i92IrE5HRUVa9Bb9cgLpxvoNs3iASCq7iwFO0dXThx/LgJ5jVSQtZAK78qirxUBh38q8wSBFZ/XogQ9lGAgygrL0JpZQmvaWKfXNarA8qKYyxLY923aCmMWOi6JehWEjrXD+KXftM13Xbl9K+HzKsWTyQHetnV6lx7IW/YsGFoeno6R9/f2dsvT4/eeeed//Dyyy9fz0a8i3QtQFncEtOi48Pot5r+kpaWFmqyi2ZNPfUh+Gcn0cZrN99xH6pWr8Vjf/sXaDzyCsozEpGd4kZWajySqDnj4hORVlKFyg23oqRqE1yJ6UxbDNR/ViiF7+02DUcBIpKQiEwzu5UyzxfXRBBYwvPGxfJ6Awy+vWY4UsBvzTwN8rqmZ2sJ5FPHX8VI5zF88uGbkexawOhsEMebevHpX/8tJHni6SqNEzxxtA7JCDFdjej2+efNQijaKbKltc0MbxocGDZ9NRmZeZjje8bHp+Hh9+KSchTkFVHbM3ZgpKb4TWvNO+JcJg9aHUotqbFxBKiEnCSoast8Cbr21LI7YpCSHI+MjCSkZiabxguizarStynoUU6+8WlZXP1igUmK57L0+uWlqUTPRZd7Tr9fIb0rUFpa2hzjX22Y1npjT14fpTidzmH6w1dvxH8DmaohWSKnT8sC0VkwWmnBTC2QNm/v6EDtuVqzRLCsk4sugTZ5Ns3YrDyBQnv6dPA+raUe8IdQuWwFY4J43LypBmVF+RQ2GxIYnNvdSWYYkd4YG0ttqE8KSxQQUW13SWNa56JrgU15VZ74YfLk9wUxwwB5ZsoHLfLi9xI4BjDWgpfGLVrQ2u5ULBQQNUCIG3qrXJi5qWEc2v8MHC6tMT5D7b+M6UQwTKWyYdNarKtZTeBMYPdL+5Cbk2PmNgX8fHreZVw5bamTkMg4ilZMezZp0cyYGJs1eNSsqyBgiOcqdxzvYSxHsCj/um76+mKDiLHNEzixcNK185hN2jzkrYeWzWV2+1BelYiWLDObEJgSqDziCknsi55HyWLpG0n3RK+/fv/lbhS9OcGfL33yk5+c+8EPfvCfePrYe5KT1NTUZlqoyo0bNy5euRoJMMqG3BtZH1WqNLjO5QsvoK2tHefp1/f09JrYIjU1mT5+/OtCIGGPfkYFXd9nGeBqNLHfzxCcl/1+HwPdOHzi4x9hzCDXROmrKZUVxRtMXwSflXtiBa6abGcFudEj+g59RkF2iSxpkYBOTfjNVIHJiRlMT3tpbUIsk9JXH5biI0u7Wm6MRUyZuZGljrpVSs8SIoFS05UiUHmmCAjtKphA8NlYxhlMTo7xrhhkpGWbDmINDNaUhXnGS4r7lFWTW1lKw2O+l2lKnSimlFum1MU+gUJjE51uh2nV89Dyx3vccBM0dlcs+aLDCuTFH8N7808X9KJF3pgLi6XguakZi0VLT37h6fHHHwdDnBfGxsbuf09KRAv1v7/yla/8J22gdm1iRRqZiTMzYSXbqtCpqXGcPnWCPmoHNWWcWZReOzuYmIKCYDQ6c6/OOAm+hFxTtbWIyNDQkLEOSSkpdEF0aOkrtxmrpVafVWvWwUGrJkEQcLVIh/qyJLTKijZw05RsNWNrHymf328ApnFoGnunMWnq5IyCVx/Kl74LNFr/oL11EJGQNLbDCLY1QzkqaIvCx7dFBVLlNoDSb7xXt/Eq77Esp5rNtXiShF8T6cybFX/pHgJEesmAwqTFL+Y1FngUrKtfS0t0aciPJgw67QSLywU3geNw2ggU/sbfFX9ZM5D1vJVLpWwdvKiP16//kkQKPQoLC2fplSW+V5y5Z8uWLT86duzYNXfnmJ8PUpBDBIbcDyfq65vw4gsvoaerBw5qwenpXiSlBpBXkMCb1QxcgaSkArpqpv0K01NTZnVRM2iUwqE+hLS0VKOlFaNIWLWOuj/gpyafRaZZSy/eWCw9q+YtAURuotZnSE9Px8XGRrMOgkYJqMn2woWLdK9msWpVtXmHhgmVlpZC87/U+amJi5oHJddTQ1Y0wnpm2s/0/SY28s0FEGIcYmIRjdamhZJcaj11DdK0gGm5iDZZBx5y+6Q0hBTJr5YgM4qDVkpumlxgNYNrW081NsTIYjFvWgHIYSyIFI1avmh5TZO2QGpgSNLbl36KDFKsU0OXE41/30DS4p+SCzVE6LOxsdHf1NQUaGtrixscHHRT1ja+VxxS01goOnv1aiTfnLcaUHz/+4/j5d2vYu3ajdi6+VYkONIpED6MTZ1HW9cpCuQ8CvOXERDptCCTjEl8ZnqBhsZYfSPUyGr/pYZWwaRhJewCiz79FPSVBMU4LVl1dbWxZgJeDmMObUm6Zs0axhpBgrpey+6adI8cOWYWXFRcUVZWZgCjcgl4Ao6mJERdwaVkrN/iGEPFZRr2or4abY9DQ6gbCGq5j3zudbmmA6aASmdMzxy0Lm9O+60UTUD3LQXJ5ehaaf3fTW8GRUNDg7e5uTnY3t5uo2cTT3mYovfRS4+jkfee5yOdi0crj0EeV6X3jLsZGRknGahtvOeeexavXInm4fVNmXFXX/va1/lcLmap3TMz8rDjpnvpv2uZ4EnM+fpQf7EWdictEyUyOzufLp0mw1lNyyYYZnHmae2CtFZzszPGamiEtFy34eFhPPL+92Pd+hozTizaqSeS1dARBb+YrZHWmr6ggZKJCeoXsmIoXYuOnLbea8Vb0bSsD+aD79Aa3vpuOXiWFTLfrggQXY8ev6QrkUARBYQ+CQgvgRHs6uqSpUj0eDwTBEXnIiga+IjAEAXFZReofLfovay53/vt3/7t//lXf/VXVzdRpJHRfrM4YXdPH/7pn36EcFD7zcZjbGQG69dt4bEGL7z4NGJt86hZv8YEylMEi1rNFDdNT0+ZwZBalENCa7S83D0earjQ4op5ubn46Cc+jrz8fAMoAwhaCdMSZ1xDPSL3Sm6S1ZOue+x0Q+UiupxarERj/yyW6T6DiygHeT0az1gAitJ7yeJfXLoMKOYIihC/x9JSJCUmJo6S3x30BpqpGLVZdBQQ+nxPQfFO6L2s7Y0M4veSWdfsj5qbmzGjBLR3lHT40SNHcPDgIQo0vxAcs9OzZoENT3wSXaB5RMJ+BumWvlcMIldQbpVaptT4oHULtE+txsPJNdP8lhwCSmty6xn1ryiekHUz3825mpIVl+hQLMLvtEqmQWGRdK/1xC9BIlIw/ib3aY4xhXGfNPyMNCxLwfi2kRa/no8sdZ8mefxfR++pZJCZXgVrinOuRoo3NJBVewgp1tHOF3Mzczh06ABee+0lhILqt9G2MwFjJVJSE81M0qLiYrOGg6aep6SmIoGAUWAusKgfxZROFoffLQDp81Kzt1omFm/RX/35d0cCxVJLcfHixemWlpZwR0eHXaCgpRikK9zF2LKelqKJjyx1n2Z5/JKW0HsqRQzq937rW9/a9eijjy5euTJZ/TEySRqOI7fLiLoBm9w6xTiKXbSdyZsbOnSPIT7yRnfr3wctBQXBMN/Y2DhLYIT53UkQOOPj44eoiNplKej+KqZY6j79EhTvIr3X0veFT3/601/9zne+cx2bCfz7Js3biVoJWof5CxcuzBAY893d3XaCwL4Iija6Tg0CBh9Z6j5dcUe9X9LPl95rQK3Iyck5MTAwkLj4/f9qWgoKxhHh+vr6OVqKSE9Pj0OgSEhI6Ker2eH1eusICgFhqfuk/oNf0i84vef+EQPT8XPnzqVqtZxfBBIoou4TLURQ/RT8Pi/3iXFErNvtHoiLi2uVpQgEAooplrpPvwTFv3N6zwGVkpLyz3/2Z3/2kd/8zd9cvPLe05tBIUshUHR1dblCodCCQBEbG9vyJlBEgfFL+iW9bfp5RPAfvu+++/7P888/f0Nun0Y3RN2nxSEePn4u9PX1OQUKxhS9CwsLrdPT0+cjkUgHH4m6UL16/pf0S/rXoJ8HoDJoEXq/+MUvLjCemGtubo4RKAiCiNPp7GNM0Tw+Pl7H+9p4RF2nX4Lil/QLSMD/D9N+k1x8FxD7AAAAAElFTkSuQmCC"/>
          <p:cNvSpPr>
            <a:spLocks noChangeAspect="1" noChangeArrowheads="1"/>
          </p:cNvSpPr>
          <p:nvPr/>
        </p:nvSpPr>
        <p:spPr bwMode="auto">
          <a:xfrm>
            <a:off x="21272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6" name="CaixaDeTexto 5"/>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 FAMÍLIA E A SOCIEDADE</a:t>
            </a:r>
            <a:endParaRPr lang="pt-BR" b="1" dirty="0"/>
          </a:p>
        </p:txBody>
      </p:sp>
    </p:spTree>
    <p:extLst>
      <p:ext uri="{BB962C8B-B14F-4D97-AF65-F5344CB8AC3E}">
        <p14:creationId xmlns:p14="http://schemas.microsoft.com/office/powerpoint/2010/main" val="3288774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 imagem pode conter: texto"/>
          <p:cNvPicPr>
            <a:picLocks noChangeAspect="1" noChangeArrowheads="1"/>
          </p:cNvPicPr>
          <p:nvPr/>
        </p:nvPicPr>
        <p:blipFill>
          <a:blip r:embed="rId2" cstate="print"/>
          <a:srcRect/>
          <a:stretch>
            <a:fillRect/>
          </a:stretch>
        </p:blipFill>
        <p:spPr bwMode="auto">
          <a:xfrm>
            <a:off x="2279936" y="133692"/>
            <a:ext cx="4876768" cy="6590615"/>
          </a:xfrm>
          <a:prstGeom prst="rect">
            <a:avLst/>
          </a:prstGeom>
          <a:ln>
            <a:noFill/>
          </a:ln>
          <a:effectLst>
            <a:softEdge rad="112500"/>
          </a:effectLst>
        </p:spPr>
      </p:pic>
      <p:sp>
        <p:nvSpPr>
          <p:cNvPr id="3" name="CaixaDeTexto 2"/>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 FAMÍLIA E A SOCIEDADE</a:t>
            </a:r>
            <a:endParaRPr lang="pt-BR" b="1" dirty="0"/>
          </a:p>
        </p:txBody>
      </p:sp>
    </p:spTree>
    <p:extLst>
      <p:ext uri="{BB962C8B-B14F-4D97-AF65-F5344CB8AC3E}">
        <p14:creationId xmlns:p14="http://schemas.microsoft.com/office/powerpoint/2010/main" val="25598440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t="7560" r="25000" b="24761"/>
          <a:stretch>
            <a:fillRect/>
          </a:stretch>
        </p:blipFill>
        <p:spPr bwMode="auto">
          <a:xfrm>
            <a:off x="0" y="1700808"/>
            <a:ext cx="9144000" cy="5157192"/>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t="8420" r="34053" b="76460"/>
          <a:stretch>
            <a:fillRect/>
          </a:stretch>
        </p:blipFill>
        <p:spPr bwMode="auto">
          <a:xfrm>
            <a:off x="251520" y="188640"/>
            <a:ext cx="8040216" cy="1152128"/>
          </a:xfrm>
          <a:prstGeom prst="rect">
            <a:avLst/>
          </a:prstGeom>
          <a:noFill/>
          <a:ln w="9525">
            <a:noFill/>
            <a:miter lim="800000"/>
            <a:headEnd/>
            <a:tailEnd/>
          </a:ln>
        </p:spPr>
      </p:pic>
      <p:sp>
        <p:nvSpPr>
          <p:cNvPr id="5" name="CaixaDeTexto 4"/>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 FAMÍLIA E A SOCIEDADE</a:t>
            </a:r>
            <a:endParaRPr lang="pt-BR" b="1" dirty="0"/>
          </a:p>
        </p:txBody>
      </p:sp>
    </p:spTree>
    <p:extLst>
      <p:ext uri="{BB962C8B-B14F-4D97-AF65-F5344CB8AC3E}">
        <p14:creationId xmlns:p14="http://schemas.microsoft.com/office/powerpoint/2010/main" val="33278298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11"/>
          <p:cNvPicPr>
            <a:picLocks noChangeAspect="1" noChangeArrowheads="1"/>
          </p:cNvPicPr>
          <p:nvPr/>
        </p:nvPicPr>
        <p:blipFill>
          <a:blip r:embed="rId2" cstate="print"/>
          <a:srcRect l="14861" t="19034" r="27959" b="66573"/>
          <a:stretch>
            <a:fillRect/>
          </a:stretch>
        </p:blipFill>
        <p:spPr bwMode="auto">
          <a:xfrm>
            <a:off x="354816" y="3062288"/>
            <a:ext cx="5801360" cy="1052512"/>
          </a:xfrm>
          <a:prstGeom prst="rect">
            <a:avLst/>
          </a:prstGeom>
          <a:noFill/>
          <a:ln w="9525">
            <a:noFill/>
            <a:miter lim="800000"/>
            <a:headEnd/>
            <a:tailEnd/>
          </a:ln>
        </p:spPr>
      </p:pic>
      <p:pic>
        <p:nvPicPr>
          <p:cNvPr id="35844" name="Picture 10"/>
          <p:cNvPicPr>
            <a:picLocks noChangeAspect="1" noChangeArrowheads="1"/>
          </p:cNvPicPr>
          <p:nvPr/>
        </p:nvPicPr>
        <p:blipFill>
          <a:blip r:embed="rId3" cstate="print"/>
          <a:srcRect l="31772" t="35547" r="16508" b="41797"/>
          <a:stretch>
            <a:fillRect/>
          </a:stretch>
        </p:blipFill>
        <p:spPr bwMode="auto">
          <a:xfrm>
            <a:off x="354816" y="1903476"/>
            <a:ext cx="5801359" cy="1257300"/>
          </a:xfrm>
          <a:prstGeom prst="rect">
            <a:avLst/>
          </a:prstGeom>
          <a:noFill/>
          <a:ln w="9525">
            <a:noFill/>
            <a:miter lim="800000"/>
            <a:headEnd/>
            <a:tailEnd/>
          </a:ln>
        </p:spPr>
      </p:pic>
      <p:pic>
        <p:nvPicPr>
          <p:cNvPr id="35845" name="Picture 6" descr="AMAMENTAR"/>
          <p:cNvPicPr>
            <a:picLocks noChangeAspect="1" noChangeArrowheads="1"/>
          </p:cNvPicPr>
          <p:nvPr/>
        </p:nvPicPr>
        <p:blipFill>
          <a:blip r:embed="rId4" cstate="print"/>
          <a:srcRect/>
          <a:stretch>
            <a:fillRect/>
          </a:stretch>
        </p:blipFill>
        <p:spPr bwMode="auto">
          <a:xfrm>
            <a:off x="4119721" y="-38100"/>
            <a:ext cx="5052854" cy="2109788"/>
          </a:xfrm>
          <a:prstGeom prst="rect">
            <a:avLst/>
          </a:prstGeom>
          <a:noFill/>
          <a:ln w="9525">
            <a:noFill/>
            <a:miter lim="800000"/>
            <a:headEnd/>
            <a:tailEnd/>
          </a:ln>
        </p:spPr>
      </p:pic>
      <p:pic>
        <p:nvPicPr>
          <p:cNvPr id="35846" name="Picture 7"/>
          <p:cNvPicPr>
            <a:picLocks noChangeAspect="1" noChangeArrowheads="1"/>
          </p:cNvPicPr>
          <p:nvPr/>
        </p:nvPicPr>
        <p:blipFill>
          <a:blip r:embed="rId5" cstate="print"/>
          <a:srcRect l="13725" t="20117" r="39716" b="18945"/>
          <a:stretch>
            <a:fillRect/>
          </a:stretch>
        </p:blipFill>
        <p:spPr bwMode="auto">
          <a:xfrm>
            <a:off x="354814" y="3925825"/>
            <a:ext cx="3936770" cy="2932176"/>
          </a:xfrm>
          <a:prstGeom prst="rect">
            <a:avLst/>
          </a:prstGeom>
          <a:noFill/>
          <a:ln w="9525">
            <a:noFill/>
            <a:miter lim="800000"/>
            <a:headEnd/>
            <a:tailEnd/>
          </a:ln>
        </p:spPr>
      </p:pic>
      <p:pic>
        <p:nvPicPr>
          <p:cNvPr id="35847" name="Picture 8"/>
          <p:cNvPicPr>
            <a:picLocks noChangeAspect="1" noChangeArrowheads="1"/>
          </p:cNvPicPr>
          <p:nvPr/>
        </p:nvPicPr>
        <p:blipFill>
          <a:blip r:embed="rId6" cstate="print"/>
          <a:srcRect l="13615" t="7813" r="40483" b="77866"/>
          <a:stretch>
            <a:fillRect/>
          </a:stretch>
        </p:blipFill>
        <p:spPr bwMode="auto">
          <a:xfrm>
            <a:off x="2876550" y="4612482"/>
            <a:ext cx="6267450" cy="1047750"/>
          </a:xfrm>
          <a:prstGeom prst="rect">
            <a:avLst/>
          </a:prstGeom>
          <a:noFill/>
          <a:ln w="9525">
            <a:noFill/>
            <a:miter lim="800000"/>
            <a:headEnd/>
            <a:tailEnd/>
          </a:ln>
        </p:spPr>
      </p:pic>
      <p:pic>
        <p:nvPicPr>
          <p:cNvPr id="35848" name="Picture 9"/>
          <p:cNvPicPr>
            <a:picLocks noChangeAspect="1" noChangeArrowheads="1"/>
          </p:cNvPicPr>
          <p:nvPr/>
        </p:nvPicPr>
        <p:blipFill>
          <a:blip r:embed="rId7" cstate="print"/>
          <a:srcRect l="13214" t="47461" r="39130" b="35806"/>
          <a:stretch>
            <a:fillRect/>
          </a:stretch>
        </p:blipFill>
        <p:spPr bwMode="auto">
          <a:xfrm>
            <a:off x="2943225" y="5614988"/>
            <a:ext cx="6200775" cy="1223962"/>
          </a:xfrm>
          <a:prstGeom prst="rect">
            <a:avLst/>
          </a:prstGeom>
          <a:noFill/>
          <a:ln w="9525">
            <a:noFill/>
            <a:miter lim="800000"/>
            <a:headEnd/>
            <a:tailEnd/>
          </a:ln>
        </p:spPr>
      </p:pic>
      <p:pic>
        <p:nvPicPr>
          <p:cNvPr id="35849" name="Picture 2" descr="amamentar"/>
          <p:cNvPicPr>
            <a:picLocks noChangeAspect="1" noChangeArrowheads="1"/>
          </p:cNvPicPr>
          <p:nvPr/>
        </p:nvPicPr>
        <p:blipFill>
          <a:blip r:embed="rId8" cstate="print"/>
          <a:srcRect/>
          <a:stretch>
            <a:fillRect/>
          </a:stretch>
        </p:blipFill>
        <p:spPr bwMode="auto">
          <a:xfrm>
            <a:off x="6300192" y="2104875"/>
            <a:ext cx="2843808" cy="2448075"/>
          </a:xfrm>
          <a:prstGeom prst="rect">
            <a:avLst/>
          </a:prstGeom>
          <a:noFill/>
          <a:ln w="9525">
            <a:noFill/>
            <a:miter lim="800000"/>
            <a:headEnd/>
            <a:tailEnd/>
          </a:ln>
        </p:spPr>
      </p:pic>
      <p:pic>
        <p:nvPicPr>
          <p:cNvPr id="2" name="Imagem 1"/>
          <p:cNvPicPr>
            <a:picLocks noChangeAspect="1"/>
          </p:cNvPicPr>
          <p:nvPr/>
        </p:nvPicPr>
        <p:blipFill rotWithShape="1">
          <a:blip r:embed="rId9"/>
          <a:srcRect l="15472" t="24100" r="44305" b="61900"/>
          <a:stretch/>
        </p:blipFill>
        <p:spPr>
          <a:xfrm>
            <a:off x="354817" y="491685"/>
            <a:ext cx="3764904" cy="1085512"/>
          </a:xfrm>
          <a:prstGeom prst="rect">
            <a:avLst/>
          </a:prstGeom>
        </p:spPr>
      </p:pic>
      <p:sp>
        <p:nvSpPr>
          <p:cNvPr id="10" name="CaixaDeTexto 9"/>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 FAMÍLIA E A SOCIEDADE</a:t>
            </a:r>
            <a:endParaRPr lang="pt-BR" b="1" dirty="0"/>
          </a:p>
        </p:txBody>
      </p:sp>
    </p:spTree>
    <p:extLst>
      <p:ext uri="{BB962C8B-B14F-4D97-AF65-F5344CB8AC3E}">
        <p14:creationId xmlns:p14="http://schemas.microsoft.com/office/powerpoint/2010/main" val="2933947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ilamamifera.com/olharmamifero/wp-content/uploads/sites/41/2015/10/IMG_7931.jpg"/>
          <p:cNvPicPr>
            <a:picLocks noChangeAspect="1" noChangeArrowheads="1"/>
          </p:cNvPicPr>
          <p:nvPr/>
        </p:nvPicPr>
        <p:blipFill>
          <a:blip r:embed="rId2" cstate="print"/>
          <a:srcRect/>
          <a:stretch>
            <a:fillRect/>
          </a:stretch>
        </p:blipFill>
        <p:spPr bwMode="auto">
          <a:xfrm>
            <a:off x="640305" y="816864"/>
            <a:ext cx="7798872" cy="5201848"/>
          </a:xfrm>
          <a:prstGeom prst="rect">
            <a:avLst/>
          </a:prstGeom>
          <a:ln>
            <a:noFill/>
          </a:ln>
          <a:effectLst>
            <a:softEdge rad="112500"/>
          </a:effectLst>
        </p:spPr>
      </p:pic>
      <p:sp>
        <p:nvSpPr>
          <p:cNvPr id="4" name="CaixaDeTexto 3"/>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AMAMENTAÇÃO NA PERSPECTIVA DE UM DIREITO</a:t>
            </a:r>
            <a:endParaRPr lang="pt-BR" b="1" dirty="0"/>
          </a:p>
        </p:txBody>
      </p:sp>
    </p:spTree>
    <p:extLst>
      <p:ext uri="{BB962C8B-B14F-4D97-AF65-F5344CB8AC3E}">
        <p14:creationId xmlns:p14="http://schemas.microsoft.com/office/powerpoint/2010/main" val="2658280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Resultado de imagem para lancet breastfeedin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463173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64688" y="903927"/>
            <a:ext cx="8042626" cy="2308324"/>
          </a:xfrm>
          <a:prstGeom prst="rect">
            <a:avLst/>
          </a:prstGeom>
        </p:spPr>
        <p:txBody>
          <a:bodyPr wrap="square">
            <a:spAutoFit/>
          </a:bodyPr>
          <a:lstStyle/>
          <a:p>
            <a:pPr algn="ctr">
              <a:lnSpc>
                <a:spcPct val="150000"/>
              </a:lnSpc>
            </a:pPr>
            <a:r>
              <a:rPr lang="pt-BR" sz="2400" b="1" dirty="0" smtClean="0">
                <a:cs typeface="DilleniaUPC" pitchFamily="18" charset="-34"/>
              </a:rPr>
              <a:t>A alimentação está prevista entre os direitos sociais da Constituição, desde a aprovação da Emenda Constitucional n.º64, em fevereiro de 2010, sendo introduzida no art. 6º CR/88</a:t>
            </a:r>
            <a:endParaRPr lang="pt-BR" sz="2400" b="1" dirty="0">
              <a:cs typeface="DilleniaUPC" pitchFamily="18" charset="-34"/>
            </a:endParaRPr>
          </a:p>
        </p:txBody>
      </p:sp>
      <p:pic>
        <p:nvPicPr>
          <p:cNvPr id="6146" name="Picture 2" descr="http://blogducana.arteepolitica.zip.net/images/alimentomundo.JPG"/>
          <p:cNvPicPr>
            <a:picLocks noChangeAspect="1" noChangeArrowheads="1"/>
          </p:cNvPicPr>
          <p:nvPr/>
        </p:nvPicPr>
        <p:blipFill>
          <a:blip r:embed="rId2" cstate="print"/>
          <a:srcRect/>
          <a:stretch>
            <a:fillRect/>
          </a:stretch>
        </p:blipFill>
        <p:spPr bwMode="auto">
          <a:xfrm>
            <a:off x="2627630" y="3311352"/>
            <a:ext cx="4316743" cy="2991912"/>
          </a:xfrm>
          <a:prstGeom prst="rect">
            <a:avLst/>
          </a:prstGeom>
          <a:noFill/>
        </p:spPr>
      </p:pic>
      <p:sp>
        <p:nvSpPr>
          <p:cNvPr id="5" name="CaixaDeTexto 4"/>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AMAMENTAÇÃO NA PERSPECTIVA DE UM DIREITO</a:t>
            </a:r>
            <a:endParaRPr lang="pt-BR" b="1" dirty="0"/>
          </a:p>
        </p:txBody>
      </p:sp>
    </p:spTree>
    <p:extLst>
      <p:ext uri="{BB962C8B-B14F-4D97-AF65-F5344CB8AC3E}">
        <p14:creationId xmlns:p14="http://schemas.microsoft.com/office/powerpoint/2010/main" val="2154631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54817" y="801001"/>
            <a:ext cx="8640960" cy="2957861"/>
          </a:xfrm>
          <a:prstGeom prst="rect">
            <a:avLst/>
          </a:prstGeom>
        </p:spPr>
        <p:txBody>
          <a:bodyPr wrap="square">
            <a:spAutoFit/>
          </a:bodyPr>
          <a:lstStyle/>
          <a:p>
            <a:pPr algn="ctr">
              <a:lnSpc>
                <a:spcPct val="150000"/>
              </a:lnSpc>
            </a:pPr>
            <a:r>
              <a:rPr lang="pt-BR" b="1" dirty="0" err="1" smtClean="0">
                <a:cs typeface="DilleniaUPC" pitchFamily="18" charset="-34"/>
              </a:rPr>
              <a:t>Losan</a:t>
            </a:r>
            <a:r>
              <a:rPr lang="pt-BR" b="1" dirty="0" smtClean="0">
                <a:cs typeface="DilleniaUPC" pitchFamily="18" charset="-34"/>
              </a:rPr>
              <a:t> – No 11.346 de 2006</a:t>
            </a:r>
          </a:p>
          <a:p>
            <a:pPr algn="ctr">
              <a:lnSpc>
                <a:spcPct val="150000"/>
              </a:lnSpc>
            </a:pPr>
            <a:r>
              <a:rPr lang="pt-BR" dirty="0" smtClean="0">
                <a:cs typeface="DilleniaUPC" pitchFamily="18" charset="-34"/>
              </a:rPr>
              <a:t>A segurança alimentar e nutricional consiste na realização do direito de todos ao acesso regular e permanente a alimentos de qualidade, em quantidade suficiente, sem comprometer o acesso a outras necessidades essenciais, tendo como base práticas alimentares promotoras de saúde que respeitem a diversidade cultural e que sejam ambiental, cultural, econômica e socialmente sustentáveis</a:t>
            </a:r>
          </a:p>
          <a:p>
            <a:pPr algn="ctr">
              <a:lnSpc>
                <a:spcPct val="150000"/>
              </a:lnSpc>
            </a:pPr>
            <a:endParaRPr lang="pt-BR" b="1" dirty="0"/>
          </a:p>
        </p:txBody>
      </p:sp>
      <p:pic>
        <p:nvPicPr>
          <p:cNvPr id="36866" name="Picture 2" descr="http://www.conic.org.br/portal/images/2015/indio-amamenta5587756.jpg"/>
          <p:cNvPicPr>
            <a:picLocks noChangeAspect="1" noChangeArrowheads="1"/>
          </p:cNvPicPr>
          <p:nvPr/>
        </p:nvPicPr>
        <p:blipFill>
          <a:blip r:embed="rId2" cstate="print"/>
          <a:srcRect/>
          <a:stretch>
            <a:fillRect/>
          </a:stretch>
        </p:blipFill>
        <p:spPr bwMode="auto">
          <a:xfrm>
            <a:off x="2167152" y="3998976"/>
            <a:ext cx="4830128" cy="2722437"/>
          </a:xfrm>
          <a:prstGeom prst="rect">
            <a:avLst/>
          </a:prstGeom>
          <a:ln>
            <a:noFill/>
          </a:ln>
          <a:effectLst>
            <a:softEdge rad="112500"/>
          </a:effectLst>
        </p:spPr>
      </p:pic>
      <p:sp>
        <p:nvSpPr>
          <p:cNvPr id="6" name="CaixaDeTexto 5"/>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AMAMENTAÇÃO NA PERSPECTIVA DE UM DIREITO</a:t>
            </a:r>
            <a:endParaRPr lang="pt-BR" b="1" dirty="0"/>
          </a:p>
        </p:txBody>
      </p:sp>
    </p:spTree>
    <p:extLst>
      <p:ext uri="{BB962C8B-B14F-4D97-AF65-F5344CB8AC3E}">
        <p14:creationId xmlns:p14="http://schemas.microsoft.com/office/powerpoint/2010/main" val="333682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57048" y="805742"/>
            <a:ext cx="4876800" cy="6186309"/>
          </a:xfrm>
          <a:prstGeom prst="rect">
            <a:avLst/>
          </a:prstGeom>
        </p:spPr>
        <p:txBody>
          <a:bodyPr wrap="square">
            <a:spAutoFit/>
          </a:bodyPr>
          <a:lstStyle/>
          <a:p>
            <a:pPr algn="ctr"/>
            <a:r>
              <a:rPr lang="pt-BR" dirty="0" smtClean="0">
                <a:latin typeface="DilleniaUPC" pitchFamily="18" charset="-34"/>
                <a:cs typeface="DilleniaUPC" pitchFamily="18" charset="-34"/>
              </a:rPr>
              <a:t>A promoção da garantia do DHAA </a:t>
            </a:r>
            <a:r>
              <a:rPr lang="pt-BR" dirty="0" smtClean="0">
                <a:latin typeface="DilleniaUPC" pitchFamily="18" charset="-34"/>
                <a:cs typeface="DilleniaUPC" pitchFamily="18" charset="-34"/>
              </a:rPr>
              <a:t>envolve o atendimento </a:t>
            </a:r>
            <a:r>
              <a:rPr lang="pt-BR" dirty="0" smtClean="0">
                <a:latin typeface="DilleniaUPC" pitchFamily="18" charset="-34"/>
                <a:cs typeface="DilleniaUPC" pitchFamily="18" charset="-34"/>
              </a:rPr>
              <a:t>pré-natal de qualidade e </a:t>
            </a:r>
            <a:r>
              <a:rPr lang="pt-BR" dirty="0" smtClean="0">
                <a:latin typeface="DilleniaUPC" pitchFamily="18" charset="-34"/>
                <a:cs typeface="DilleniaUPC" pitchFamily="18" charset="-34"/>
              </a:rPr>
              <a:t>a </a:t>
            </a:r>
            <a:r>
              <a:rPr lang="pt-BR" dirty="0" smtClean="0">
                <a:latin typeface="DilleniaUPC" pitchFamily="18" charset="-34"/>
                <a:cs typeface="DilleniaUPC" pitchFamily="18" charset="-34"/>
              </a:rPr>
              <a:t>viabilização da prática do aleitamento materno exclusivo.</a:t>
            </a:r>
          </a:p>
          <a:p>
            <a:pPr algn="ctr"/>
            <a:endParaRPr lang="pt-BR" dirty="0" smtClean="0">
              <a:latin typeface="DilleniaUPC" pitchFamily="18" charset="-34"/>
              <a:cs typeface="DilleniaUPC" pitchFamily="18" charset="-34"/>
            </a:endParaRPr>
          </a:p>
          <a:p>
            <a:pPr algn="ctr"/>
            <a:endParaRPr lang="pt-BR" dirty="0" smtClean="0">
              <a:latin typeface="DilleniaUPC" pitchFamily="18" charset="-34"/>
              <a:cs typeface="DilleniaUPC" pitchFamily="18" charset="-34"/>
            </a:endParaRPr>
          </a:p>
          <a:p>
            <a:pPr algn="ctr"/>
            <a:r>
              <a:rPr lang="pt-BR" dirty="0" smtClean="0">
                <a:latin typeface="DilleniaUPC" pitchFamily="18" charset="-34"/>
                <a:cs typeface="DilleniaUPC" pitchFamily="18" charset="-34"/>
              </a:rPr>
              <a:t>O DHAA de um bebê com até 6 meses passa necessariamente pelo direito humano da mãe de praticar o aleitamento materno exclusivo e/ou de ser informada sobre as melhores alternativas, no caso de ela não poder ou decidir não amamentar. </a:t>
            </a:r>
          </a:p>
          <a:p>
            <a:endParaRPr lang="pt-BR" sz="2200" dirty="0" smtClean="0">
              <a:latin typeface="DilleniaUPC" pitchFamily="18" charset="-34"/>
              <a:cs typeface="DilleniaUPC" pitchFamily="18" charset="-34"/>
            </a:endParaRPr>
          </a:p>
          <a:p>
            <a:endParaRPr lang="pt-BR" sz="2200" dirty="0" smtClean="0">
              <a:latin typeface="DilleniaUPC" pitchFamily="18" charset="-34"/>
              <a:cs typeface="DilleniaUPC" pitchFamily="18" charset="-34"/>
            </a:endParaRPr>
          </a:p>
          <a:p>
            <a:r>
              <a:rPr lang="pt-BR" sz="1600" dirty="0" smtClean="0">
                <a:latin typeface="DilleniaUPC" pitchFamily="18" charset="-34"/>
                <a:cs typeface="DilleniaUPC" pitchFamily="18" charset="-34"/>
              </a:rPr>
              <a:t>Fonte: O Direito Humano à Alimentação Adequada e Sistema Nacional de Segurança Alimentar e Nutricional (ABRANDH, 2013)</a:t>
            </a:r>
          </a:p>
          <a:p>
            <a:endParaRPr lang="pt-BR" sz="2200" dirty="0" smtClean="0">
              <a:latin typeface="DilleniaUPC" pitchFamily="18" charset="-34"/>
              <a:cs typeface="DilleniaUPC" pitchFamily="18" charset="-34"/>
            </a:endParaRPr>
          </a:p>
          <a:p>
            <a:endParaRPr lang="pt-BR" sz="2200" dirty="0" smtClean="0">
              <a:latin typeface="DilleniaUPC" pitchFamily="18" charset="-34"/>
              <a:cs typeface="DilleniaUPC" pitchFamily="18" charset="-34"/>
            </a:endParaRPr>
          </a:p>
          <a:p>
            <a:endParaRPr lang="pt-BR" sz="2200" dirty="0" smtClean="0">
              <a:latin typeface="DilleniaUPC" pitchFamily="18" charset="-34"/>
              <a:cs typeface="DilleniaUPC" pitchFamily="18" charset="-34"/>
            </a:endParaRPr>
          </a:p>
          <a:p>
            <a:endParaRPr lang="pt-BR" sz="2200" dirty="0" smtClean="0">
              <a:latin typeface="DilleniaUPC" pitchFamily="18" charset="-34"/>
              <a:cs typeface="DilleniaUPC" pitchFamily="18" charset="-34"/>
            </a:endParaRPr>
          </a:p>
        </p:txBody>
      </p:sp>
      <p:sp>
        <p:nvSpPr>
          <p:cNvPr id="4" name="CaixaDeTexto 3"/>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AMAMENTAÇÃO NA PERSPECTIVA DE UM DIREITO</a:t>
            </a:r>
            <a:endParaRPr lang="pt-BR" b="1" dirty="0"/>
          </a:p>
        </p:txBody>
      </p:sp>
      <p:pic>
        <p:nvPicPr>
          <p:cNvPr id="5" name="Imagem 4" descr="leite-sem-agrotoxico.png"/>
          <p:cNvPicPr>
            <a:picLocks noChangeAspect="1"/>
          </p:cNvPicPr>
          <p:nvPr/>
        </p:nvPicPr>
        <p:blipFill>
          <a:blip r:embed="rId2"/>
          <a:stretch>
            <a:fillRect/>
          </a:stretch>
        </p:blipFill>
        <p:spPr>
          <a:xfrm>
            <a:off x="5304781" y="1404789"/>
            <a:ext cx="3741683" cy="3135947"/>
          </a:xfrm>
          <a:prstGeom prst="rect">
            <a:avLst/>
          </a:prstGeom>
          <a:ln>
            <a:noFill/>
          </a:ln>
          <a:effectLst>
            <a:softEdge rad="112500"/>
          </a:effectLst>
        </p:spPr>
      </p:pic>
    </p:spTree>
    <p:extLst>
      <p:ext uri="{BB962C8B-B14F-4D97-AF65-F5344CB8AC3E}">
        <p14:creationId xmlns:p14="http://schemas.microsoft.com/office/powerpoint/2010/main" val="21175162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421580" y="694560"/>
            <a:ext cx="6696744" cy="3139321"/>
          </a:xfrm>
          <a:prstGeom prst="rect">
            <a:avLst/>
          </a:prstGeom>
          <a:solidFill>
            <a:srgbClr val="00B0F0"/>
          </a:solidFill>
          <a:ln w="19050">
            <a:solidFill>
              <a:srgbClr val="0070C0"/>
            </a:solidFill>
          </a:ln>
        </p:spPr>
        <p:txBody>
          <a:bodyPr wrap="square">
            <a:spAutoFit/>
          </a:bodyPr>
          <a:lstStyle/>
          <a:p>
            <a:pPr algn="ctr"/>
            <a:r>
              <a:rPr lang="pt-BR" sz="2200" i="1" dirty="0" smtClean="0">
                <a:solidFill>
                  <a:schemeClr val="bg1"/>
                </a:solidFill>
                <a:latin typeface="DilleniaUPC" pitchFamily="18" charset="-34"/>
                <a:cs typeface="DilleniaUPC" pitchFamily="18" charset="-34"/>
              </a:rPr>
              <a:t>World </a:t>
            </a:r>
            <a:r>
              <a:rPr lang="pt-BR" sz="2200" i="1" dirty="0" err="1" smtClean="0">
                <a:solidFill>
                  <a:schemeClr val="bg1"/>
                </a:solidFill>
                <a:latin typeface="DilleniaUPC" pitchFamily="18" charset="-34"/>
                <a:cs typeface="DilleniaUPC" pitchFamily="18" charset="-34"/>
              </a:rPr>
              <a:t>Breastfeeding</a:t>
            </a:r>
            <a:r>
              <a:rPr lang="pt-BR" sz="2200" i="1" dirty="0" smtClean="0">
                <a:solidFill>
                  <a:schemeClr val="bg1"/>
                </a:solidFill>
                <a:latin typeface="DilleniaUPC" pitchFamily="18" charset="-34"/>
                <a:cs typeface="DilleniaUPC" pitchFamily="18" charset="-34"/>
              </a:rPr>
              <a:t> </a:t>
            </a:r>
            <a:r>
              <a:rPr lang="pt-BR" sz="2200" i="1" dirty="0" err="1" smtClean="0">
                <a:solidFill>
                  <a:schemeClr val="bg1"/>
                </a:solidFill>
                <a:latin typeface="DilleniaUPC" pitchFamily="18" charset="-34"/>
                <a:cs typeface="DilleniaUPC" pitchFamily="18" charset="-34"/>
              </a:rPr>
              <a:t>Conference</a:t>
            </a:r>
            <a:r>
              <a:rPr lang="pt-BR" sz="2200" i="1" dirty="0" smtClean="0">
                <a:solidFill>
                  <a:schemeClr val="bg1"/>
                </a:solidFill>
                <a:latin typeface="DilleniaUPC" pitchFamily="18" charset="-34"/>
                <a:cs typeface="DilleniaUPC" pitchFamily="18" charset="-34"/>
              </a:rPr>
              <a:t> (2012): </a:t>
            </a:r>
            <a:r>
              <a:rPr lang="pt-BR" sz="2200" dirty="0" smtClean="0">
                <a:solidFill>
                  <a:schemeClr val="bg1"/>
                </a:solidFill>
                <a:latin typeface="DilleniaUPC" pitchFamily="18" charset="-34"/>
                <a:cs typeface="DilleniaUPC" pitchFamily="18" charset="-34"/>
              </a:rPr>
              <a:t>O direito de amamentar é aplicável ao binômio mãe/filho. A mãe e a criança têm o direito à amamentação. Não é o direito incondicional da criança para amamentar, ou que obrigue a mãe a amamentar, independentemente da sua própria situação. O direito de amamentar significa que nenhuma força externa tem o direito de interferir na relação entre a mãe e a criança.</a:t>
            </a:r>
            <a:endParaRPr lang="pt-BR" sz="2200" dirty="0">
              <a:solidFill>
                <a:schemeClr val="bg1"/>
              </a:solidFill>
              <a:latin typeface="DilleniaUPC" pitchFamily="18" charset="-34"/>
              <a:cs typeface="DilleniaUPC" pitchFamily="18" charset="-34"/>
            </a:endParaRPr>
          </a:p>
        </p:txBody>
      </p:sp>
      <p:sp>
        <p:nvSpPr>
          <p:cNvPr id="4" name="Retângulo 3"/>
          <p:cNvSpPr/>
          <p:nvPr/>
        </p:nvSpPr>
        <p:spPr>
          <a:xfrm>
            <a:off x="1439916" y="4528440"/>
            <a:ext cx="6663559" cy="1015663"/>
          </a:xfrm>
          <a:prstGeom prst="rect">
            <a:avLst/>
          </a:prstGeom>
          <a:noFill/>
        </p:spPr>
        <p:txBody>
          <a:bodyPr wrap="square">
            <a:spAutoFit/>
          </a:bodyPr>
          <a:lstStyle/>
          <a:p>
            <a:pPr algn="ctr"/>
            <a:r>
              <a:rPr lang="pt-BR" sz="3000" b="1" dirty="0" smtClean="0">
                <a:cs typeface="DilleniaUPC" pitchFamily="18" charset="-34"/>
              </a:rPr>
              <a:t>No Brasil, a discussão da amamentação no contexto do DHAA requer avanços</a:t>
            </a:r>
            <a:endParaRPr lang="pt-BR" sz="3000" b="1" dirty="0">
              <a:cs typeface="DilleniaUPC" pitchFamily="18" charset="-34"/>
            </a:endParaRPr>
          </a:p>
        </p:txBody>
      </p:sp>
      <p:sp>
        <p:nvSpPr>
          <p:cNvPr id="5" name="CaixaDeTexto 4"/>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AMAMENTAÇÃO NA PERSPECTIVA DE UM DIREITO</a:t>
            </a:r>
            <a:endParaRPr lang="pt-BR" b="1" dirty="0"/>
          </a:p>
        </p:txBody>
      </p:sp>
    </p:spTree>
    <p:extLst>
      <p:ext uri="{BB962C8B-B14F-4D97-AF65-F5344CB8AC3E}">
        <p14:creationId xmlns:p14="http://schemas.microsoft.com/office/powerpoint/2010/main" val="11705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tângulo 4"/>
          <p:cNvSpPr>
            <a:spLocks noChangeArrowheads="1"/>
          </p:cNvSpPr>
          <p:nvPr/>
        </p:nvSpPr>
        <p:spPr bwMode="auto">
          <a:xfrm>
            <a:off x="-881992" y="1679176"/>
            <a:ext cx="7129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BR" altLang="pt-BR" sz="2000" b="1" dirty="0">
                <a:latin typeface="+mn-lt"/>
                <a:cs typeface="DilleniaUPC" pitchFamily="18" charset="-34"/>
              </a:rPr>
              <a:t>REDE DE HOSPITAIS AMIGOS DA </a:t>
            </a:r>
            <a:r>
              <a:rPr lang="pt-BR" altLang="pt-BR" sz="2000" b="1" dirty="0" smtClean="0">
                <a:latin typeface="+mn-lt"/>
                <a:cs typeface="DilleniaUPC" pitchFamily="18" charset="-34"/>
              </a:rPr>
              <a:t>CRIANÇA</a:t>
            </a:r>
            <a:endParaRPr lang="pt-BR" altLang="pt-BR" sz="2000" b="1" dirty="0">
              <a:latin typeface="+mn-lt"/>
              <a:cs typeface="DilleniaUPC" pitchFamily="18" charset="-34"/>
            </a:endParaRPr>
          </a:p>
        </p:txBody>
      </p:sp>
      <p:sp>
        <p:nvSpPr>
          <p:cNvPr id="32772" name="Retângulo 5"/>
          <p:cNvSpPr>
            <a:spLocks noChangeArrowheads="1"/>
          </p:cNvSpPr>
          <p:nvPr/>
        </p:nvSpPr>
        <p:spPr bwMode="auto">
          <a:xfrm>
            <a:off x="-1102709" y="2165838"/>
            <a:ext cx="7129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BR" altLang="pt-BR" sz="2000" b="1" dirty="0">
                <a:latin typeface="+mn-lt"/>
                <a:cs typeface="DilleniaUPC" pitchFamily="18" charset="-34"/>
              </a:rPr>
              <a:t>REDE DE BANCOS DE LEITE </a:t>
            </a:r>
            <a:r>
              <a:rPr lang="pt-BR" altLang="pt-BR" sz="2000" b="1" dirty="0" smtClean="0">
                <a:latin typeface="+mn-lt"/>
                <a:cs typeface="DilleniaUPC" pitchFamily="18" charset="-34"/>
              </a:rPr>
              <a:t>HUMANO</a:t>
            </a:r>
            <a:endParaRPr lang="pt-BR" altLang="pt-BR" sz="2000" b="1" dirty="0">
              <a:latin typeface="+mn-lt"/>
              <a:cs typeface="DilleniaUPC" pitchFamily="18" charset="-34"/>
            </a:endParaRPr>
          </a:p>
        </p:txBody>
      </p:sp>
      <p:sp>
        <p:nvSpPr>
          <p:cNvPr id="8" name="CaixaDeTexto 7"/>
          <p:cNvSpPr txBox="1"/>
          <p:nvPr/>
        </p:nvSpPr>
        <p:spPr>
          <a:xfrm>
            <a:off x="732981" y="239205"/>
            <a:ext cx="7559675" cy="430212"/>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sz="2200" b="1" dirty="0">
                <a:cs typeface="DilleniaUPC" pitchFamily="18" charset="-34"/>
              </a:rPr>
              <a:t>SETOR SAÚDE</a:t>
            </a:r>
          </a:p>
        </p:txBody>
      </p:sp>
      <p:sp>
        <p:nvSpPr>
          <p:cNvPr id="9" name="CaixaDeTexto 8"/>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
        <p:nvSpPr>
          <p:cNvPr id="10" name="Retângulo 5"/>
          <p:cNvSpPr>
            <a:spLocks noChangeArrowheads="1"/>
          </p:cNvSpPr>
          <p:nvPr/>
        </p:nvSpPr>
        <p:spPr bwMode="auto">
          <a:xfrm>
            <a:off x="-1060671" y="2608481"/>
            <a:ext cx="7129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BR" altLang="pt-BR" sz="2000" b="1" dirty="0" smtClean="0">
                <a:latin typeface="+mn-lt"/>
                <a:cs typeface="DilleniaUPC" pitchFamily="18" charset="-34"/>
              </a:rPr>
              <a:t>ESTRATÉGIA AMAMENTA E ALIMENTA</a:t>
            </a:r>
            <a:endParaRPr lang="pt-BR" altLang="pt-BR" sz="2000" b="1" dirty="0">
              <a:latin typeface="+mn-lt"/>
              <a:cs typeface="DilleniaUPC" pitchFamily="18" charset="-34"/>
            </a:endParaRPr>
          </a:p>
        </p:txBody>
      </p:sp>
      <p:pic>
        <p:nvPicPr>
          <p:cNvPr id="17410" name="Picture 2" descr="Resultado de imagem para aleitamento materno saúde"/>
          <p:cNvPicPr>
            <a:picLocks noChangeAspect="1" noChangeArrowheads="1"/>
          </p:cNvPicPr>
          <p:nvPr/>
        </p:nvPicPr>
        <p:blipFill>
          <a:blip r:embed="rId2"/>
          <a:srcRect/>
          <a:stretch>
            <a:fillRect/>
          </a:stretch>
        </p:blipFill>
        <p:spPr bwMode="auto">
          <a:xfrm>
            <a:off x="3381101" y="3772448"/>
            <a:ext cx="5762899" cy="3085552"/>
          </a:xfrm>
          <a:prstGeom prst="rect">
            <a:avLst/>
          </a:prstGeom>
          <a:ln>
            <a:noFill/>
          </a:ln>
          <a:effectLst>
            <a:softEdge rad="112500"/>
          </a:effectLst>
        </p:spPr>
      </p:pic>
    </p:spTree>
    <p:extLst>
      <p:ext uri="{BB962C8B-B14F-4D97-AF65-F5344CB8AC3E}">
        <p14:creationId xmlns:p14="http://schemas.microsoft.com/office/powerpoint/2010/main" val="2981210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79608" y="316940"/>
            <a:ext cx="7344816" cy="1071570"/>
          </a:xfrm>
          <a:prstGeom prst="rect">
            <a:avLst/>
          </a:prstGeom>
          <a:solidFill>
            <a:srgbClr val="99CC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3200" b="1" dirty="0">
                <a:solidFill>
                  <a:schemeClr val="bg1"/>
                </a:solidFill>
              </a:rPr>
              <a:t>Iniciativa Hospital Amigo da Criança </a:t>
            </a:r>
          </a:p>
        </p:txBody>
      </p:sp>
      <p:sp>
        <p:nvSpPr>
          <p:cNvPr id="8" name="Retângulo de cantos arredondados 7"/>
          <p:cNvSpPr/>
          <p:nvPr/>
        </p:nvSpPr>
        <p:spPr bwMode="auto">
          <a:xfrm>
            <a:off x="2694130" y="1835739"/>
            <a:ext cx="6266990" cy="4052997"/>
          </a:xfrm>
          <a:prstGeom prst="roundRect">
            <a:avLst/>
          </a:prstGeom>
          <a:ln>
            <a:noFill/>
          </a:ln>
        </p:spPr>
        <p:style>
          <a:lnRef idx="2">
            <a:schemeClr val="accent5"/>
          </a:lnRef>
          <a:fillRef idx="1">
            <a:schemeClr val="lt1"/>
          </a:fillRef>
          <a:effectRef idx="0">
            <a:schemeClr val="accent5"/>
          </a:effectRef>
          <a:fontRef idx="minor">
            <a:schemeClr val="dk1"/>
          </a:fontRef>
        </p:style>
        <p:txBody>
          <a:bodyPr anchor="ctr"/>
          <a:lstStyle/>
          <a:p>
            <a:pPr algn="ctr">
              <a:lnSpc>
                <a:spcPct val="150000"/>
              </a:lnSpc>
              <a:defRPr/>
            </a:pPr>
            <a:endParaRPr lang="pt-BR" sz="1600" b="1" dirty="0">
              <a:solidFill>
                <a:schemeClr val="tx1"/>
              </a:solidFill>
              <a:ea typeface="ＭＳ Ｐゴシック" pitchFamily="34" charset="-128"/>
            </a:endParaRPr>
          </a:p>
          <a:p>
            <a:pPr algn="ctr">
              <a:lnSpc>
                <a:spcPct val="150000"/>
              </a:lnSpc>
              <a:defRPr/>
            </a:pPr>
            <a:r>
              <a:rPr lang="pt-BR" sz="1600" b="1" dirty="0">
                <a:solidFill>
                  <a:schemeClr val="tx1"/>
                </a:solidFill>
                <a:ea typeface="ＭＳ Ｐゴシック" pitchFamily="34" charset="-128"/>
              </a:rPr>
              <a:t>Portaria 1.153 de 22 de maio de </a:t>
            </a:r>
            <a:r>
              <a:rPr lang="pt-BR" sz="1600" b="1" dirty="0" smtClean="0">
                <a:solidFill>
                  <a:schemeClr val="tx1"/>
                </a:solidFill>
                <a:ea typeface="ＭＳ Ｐゴシック" pitchFamily="34" charset="-128"/>
              </a:rPr>
              <a:t>2014</a:t>
            </a:r>
          </a:p>
          <a:p>
            <a:pPr algn="ctr">
              <a:lnSpc>
                <a:spcPct val="150000"/>
              </a:lnSpc>
              <a:defRPr/>
            </a:pPr>
            <a:endParaRPr lang="pt-BR" sz="1600" b="1" dirty="0" smtClean="0">
              <a:solidFill>
                <a:schemeClr val="tx1"/>
              </a:solidFill>
              <a:ea typeface="ＭＳ Ｐゴシック" pitchFamily="34" charset="-128"/>
            </a:endParaRPr>
          </a:p>
          <a:p>
            <a:pPr>
              <a:lnSpc>
                <a:spcPct val="150000"/>
              </a:lnSpc>
            </a:pPr>
            <a:r>
              <a:rPr lang="pt-BR" sz="1600" dirty="0" smtClean="0"/>
              <a:t>Diminuir </a:t>
            </a:r>
            <a:r>
              <a:rPr lang="pt-BR" sz="1600" dirty="0"/>
              <a:t>a </a:t>
            </a:r>
            <a:r>
              <a:rPr lang="pt-BR" sz="1600" dirty="0" err="1"/>
              <a:t>morbimotalidade</a:t>
            </a:r>
            <a:r>
              <a:rPr lang="pt-BR" sz="1600" dirty="0"/>
              <a:t> infantil por meio do estímulo à prática da amamentação</a:t>
            </a:r>
          </a:p>
          <a:p>
            <a:pPr>
              <a:lnSpc>
                <a:spcPct val="150000"/>
              </a:lnSpc>
            </a:pPr>
            <a:r>
              <a:rPr lang="pt-BR" sz="1600" dirty="0"/>
              <a:t>Mobilizar e capacitar profissionais de saúde para mudarem rotinas e condutas inadequadas que possam prejudicar a amamentação e determinar um desmame precoce.</a:t>
            </a:r>
          </a:p>
          <a:p>
            <a:pPr>
              <a:lnSpc>
                <a:spcPct val="150000"/>
              </a:lnSpc>
            </a:pPr>
            <a:r>
              <a:rPr lang="pt-BR" sz="1600" dirty="0"/>
              <a:t>Implementar os Dez Passos Para o Sucesso do Aleitamento Materno</a:t>
            </a:r>
          </a:p>
          <a:p>
            <a:pPr>
              <a:lnSpc>
                <a:spcPct val="150000"/>
              </a:lnSpc>
            </a:pPr>
            <a:r>
              <a:rPr lang="pt-BR" sz="1600" dirty="0"/>
              <a:t>Por fim à prática de distribuição de suprimentos gratuitos ou de baixo custo de substitutos do leite materno para maternidades e hospitais</a:t>
            </a:r>
          </a:p>
          <a:p>
            <a:pPr>
              <a:lnSpc>
                <a:spcPct val="150000"/>
              </a:lnSpc>
            </a:pPr>
            <a:r>
              <a:rPr lang="pt-BR" sz="1600" dirty="0"/>
              <a:t>Cumprir a NBCAL</a:t>
            </a:r>
          </a:p>
          <a:p>
            <a:pPr>
              <a:lnSpc>
                <a:spcPct val="150000"/>
              </a:lnSpc>
            </a:pPr>
            <a:r>
              <a:rPr lang="pt-BR" sz="1600" dirty="0"/>
              <a:t>Promover o Cuidado Amigo da Mulher.</a:t>
            </a:r>
          </a:p>
        </p:txBody>
      </p:sp>
      <p:pic>
        <p:nvPicPr>
          <p:cNvPr id="5" name="Picture 7" descr="PICASSO"/>
          <p:cNvPicPr>
            <a:picLocks noChangeAspect="1" noChangeArrowheads="1"/>
          </p:cNvPicPr>
          <p:nvPr/>
        </p:nvPicPr>
        <p:blipFill>
          <a:blip r:embed="rId2" cstate="print"/>
          <a:srcRect l="10893" t="5646" r="7167" b="7001"/>
          <a:stretch>
            <a:fillRect/>
          </a:stretch>
        </p:blipFill>
        <p:spPr bwMode="auto">
          <a:xfrm>
            <a:off x="611560" y="1700808"/>
            <a:ext cx="1872208" cy="2633933"/>
          </a:xfrm>
          <a:prstGeom prst="rect">
            <a:avLst/>
          </a:prstGeom>
          <a:noFill/>
          <a:ln w="28575">
            <a:solidFill>
              <a:srgbClr val="346800"/>
            </a:solidFill>
            <a:miter lim="800000"/>
            <a:headEnd/>
            <a:tailEnd/>
          </a:ln>
        </p:spPr>
      </p:pic>
      <p:pic>
        <p:nvPicPr>
          <p:cNvPr id="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517" y="5229200"/>
            <a:ext cx="1375251" cy="8640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CaixaDeTexto 11"/>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Tree>
    <p:extLst>
      <p:ext uri="{BB962C8B-B14F-4D97-AF65-F5344CB8AC3E}">
        <p14:creationId xmlns:p14="http://schemas.microsoft.com/office/powerpoint/2010/main" val="373129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354817" y="472479"/>
            <a:ext cx="2636854" cy="1390259"/>
          </a:xfrm>
          <a:prstGeom prst="rect">
            <a:avLst/>
          </a:prstGeom>
        </p:spPr>
      </p:pic>
      <p:grpSp>
        <p:nvGrpSpPr>
          <p:cNvPr id="4" name="Group 3"/>
          <p:cNvGrpSpPr/>
          <p:nvPr/>
        </p:nvGrpSpPr>
        <p:grpSpPr>
          <a:xfrm>
            <a:off x="566779" y="1862738"/>
            <a:ext cx="8108474" cy="4516705"/>
            <a:chOff x="630922" y="2051549"/>
            <a:chExt cx="8108474" cy="4516705"/>
          </a:xfrm>
        </p:grpSpPr>
        <p:grpSp>
          <p:nvGrpSpPr>
            <p:cNvPr id="2" name="Group 1"/>
            <p:cNvGrpSpPr/>
            <p:nvPr/>
          </p:nvGrpSpPr>
          <p:grpSpPr>
            <a:xfrm>
              <a:off x="3061599" y="2051549"/>
              <a:ext cx="5677797" cy="912692"/>
              <a:chOff x="2426036" y="823678"/>
              <a:chExt cx="7483067" cy="912692"/>
            </a:xfrm>
          </p:grpSpPr>
          <p:sp>
            <p:nvSpPr>
              <p:cNvPr id="13" name="Rounded Rectangle 12"/>
              <p:cNvSpPr/>
              <p:nvPr/>
            </p:nvSpPr>
            <p:spPr>
              <a:xfrm>
                <a:off x="2426036" y="823678"/>
                <a:ext cx="7483067" cy="912692"/>
              </a:xfrm>
              <a:prstGeom prst="roundRect">
                <a:avLst>
                  <a:gd name="adj" fmla="val 10000"/>
                </a:avLst>
              </a:prstGeom>
            </p:spPr>
            <p:style>
              <a:lnRef idx="1">
                <a:schemeClr val="accent3"/>
              </a:lnRef>
              <a:fillRef idx="3">
                <a:schemeClr val="accent3"/>
              </a:fillRef>
              <a:effectRef idx="2">
                <a:schemeClr val="accent3"/>
              </a:effectRef>
              <a:fontRef idx="minor">
                <a:schemeClr val="lt1"/>
              </a:fontRef>
            </p:style>
          </p:sp>
          <p:sp>
            <p:nvSpPr>
              <p:cNvPr id="14" name="Rounded Rectangle 4"/>
              <p:cNvSpPr/>
              <p:nvPr/>
            </p:nvSpPr>
            <p:spPr>
              <a:xfrm>
                <a:off x="2452768" y="850410"/>
                <a:ext cx="7429603" cy="859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t-BR" sz="1600" kern="1200" dirty="0" smtClean="0"/>
                  <a:t>PASSO 2:</a:t>
                </a:r>
              </a:p>
              <a:p>
                <a:pPr lvl="0" algn="ctr" defTabSz="711200" rtl="0">
                  <a:lnSpc>
                    <a:spcPct val="90000"/>
                  </a:lnSpc>
                  <a:spcBef>
                    <a:spcPct val="0"/>
                  </a:spcBef>
                  <a:spcAft>
                    <a:spcPct val="35000"/>
                  </a:spcAft>
                </a:pPr>
                <a:r>
                  <a:rPr lang="pt-BR" sz="1600" kern="1200" dirty="0" smtClean="0"/>
                  <a:t>Capacitar toda a equipe de cuidados de saúde nas práticas necessárias para implementar esta política</a:t>
                </a:r>
                <a:endParaRPr lang="pt-BR" sz="1600" kern="1200" dirty="0"/>
              </a:p>
            </p:txBody>
          </p:sp>
        </p:grpSp>
        <p:grpSp>
          <p:nvGrpSpPr>
            <p:cNvPr id="20" name="Group 19"/>
            <p:cNvGrpSpPr/>
            <p:nvPr/>
          </p:nvGrpSpPr>
          <p:grpSpPr>
            <a:xfrm>
              <a:off x="3061598" y="3082013"/>
              <a:ext cx="2588021" cy="2475220"/>
              <a:chOff x="654955" y="1289879"/>
              <a:chExt cx="2218323" cy="2475220"/>
            </a:xfrm>
          </p:grpSpPr>
          <p:sp>
            <p:nvSpPr>
              <p:cNvPr id="21" name="Rounded Rectangle 20"/>
              <p:cNvSpPr/>
              <p:nvPr/>
            </p:nvSpPr>
            <p:spPr>
              <a:xfrm>
                <a:off x="654955" y="1289879"/>
                <a:ext cx="2218323" cy="2475220"/>
              </a:xfrm>
              <a:prstGeom prst="roundRect">
                <a:avLst>
                  <a:gd name="adj" fmla="val 10000"/>
                </a:avLst>
              </a:prstGeom>
            </p:spPr>
            <p:style>
              <a:lnRef idx="1">
                <a:schemeClr val="accent5"/>
              </a:lnRef>
              <a:fillRef idx="3">
                <a:schemeClr val="accent5"/>
              </a:fillRef>
              <a:effectRef idx="2">
                <a:schemeClr val="accent5"/>
              </a:effectRef>
              <a:fontRef idx="minor">
                <a:schemeClr val="lt1"/>
              </a:fontRef>
            </p:style>
          </p:sp>
          <p:sp>
            <p:nvSpPr>
              <p:cNvPr id="22" name="Rounded Rectangle 4"/>
              <p:cNvSpPr/>
              <p:nvPr/>
            </p:nvSpPr>
            <p:spPr>
              <a:xfrm>
                <a:off x="719927" y="1354851"/>
                <a:ext cx="2088379" cy="2345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t-BR" sz="1600" kern="1200" dirty="0" smtClean="0"/>
                  <a:t>PASSO 3:</a:t>
                </a:r>
              </a:p>
              <a:p>
                <a:pPr lvl="0" algn="ctr" defTabSz="711200" rtl="0">
                  <a:lnSpc>
                    <a:spcPct val="90000"/>
                  </a:lnSpc>
                  <a:spcBef>
                    <a:spcPct val="0"/>
                  </a:spcBef>
                  <a:spcAft>
                    <a:spcPct val="35000"/>
                  </a:spcAft>
                </a:pPr>
                <a:r>
                  <a:rPr lang="pt-BR" sz="1600" kern="1200" dirty="0" smtClean="0"/>
                  <a:t>Informar todas as gestantes sobre os benefícios e o manejo do aleitamento materno</a:t>
                </a:r>
                <a:endParaRPr lang="pt-BR" sz="1600" kern="1200" dirty="0"/>
              </a:p>
            </p:txBody>
          </p:sp>
        </p:grpSp>
        <p:grpSp>
          <p:nvGrpSpPr>
            <p:cNvPr id="23" name="Group 22"/>
            <p:cNvGrpSpPr/>
            <p:nvPr/>
          </p:nvGrpSpPr>
          <p:grpSpPr>
            <a:xfrm>
              <a:off x="5893840" y="3127244"/>
              <a:ext cx="2825273" cy="2365017"/>
              <a:chOff x="2886119" y="1289879"/>
              <a:chExt cx="5244595" cy="1274857"/>
            </a:xfrm>
          </p:grpSpPr>
          <p:sp>
            <p:nvSpPr>
              <p:cNvPr id="24" name="Rounded Rectangle 23"/>
              <p:cNvSpPr/>
              <p:nvPr/>
            </p:nvSpPr>
            <p:spPr>
              <a:xfrm>
                <a:off x="2886119" y="1289879"/>
                <a:ext cx="5244595" cy="1274857"/>
              </a:xfrm>
              <a:prstGeom prst="roundRect">
                <a:avLst>
                  <a:gd name="adj" fmla="val 10000"/>
                </a:avLst>
              </a:prstGeom>
            </p:spPr>
            <p:style>
              <a:lnRef idx="1">
                <a:schemeClr val="accent4"/>
              </a:lnRef>
              <a:fillRef idx="3">
                <a:schemeClr val="accent4"/>
              </a:fillRef>
              <a:effectRef idx="2">
                <a:schemeClr val="accent4"/>
              </a:effectRef>
              <a:fontRef idx="minor">
                <a:schemeClr val="lt1"/>
              </a:fontRef>
            </p:style>
          </p:sp>
          <p:sp>
            <p:nvSpPr>
              <p:cNvPr id="25" name="Rounded Rectangle 4"/>
              <p:cNvSpPr/>
              <p:nvPr/>
            </p:nvSpPr>
            <p:spPr>
              <a:xfrm>
                <a:off x="2923458" y="1327218"/>
                <a:ext cx="5169917" cy="12001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t-BR" sz="1600" kern="1200" dirty="0" smtClean="0"/>
                  <a:t>PASSO 4:</a:t>
                </a:r>
              </a:p>
              <a:p>
                <a:pPr lvl="0" algn="ctr" defTabSz="711200" rtl="0">
                  <a:lnSpc>
                    <a:spcPct val="90000"/>
                  </a:lnSpc>
                  <a:spcBef>
                    <a:spcPct val="0"/>
                  </a:spcBef>
                  <a:spcAft>
                    <a:spcPct val="35000"/>
                  </a:spcAft>
                </a:pPr>
                <a:r>
                  <a:rPr lang="pt-BR" sz="1600" kern="1200" dirty="0" smtClean="0"/>
                  <a:t>Ajudar as mães a iniciar o aleitamento materno na primeira meia hora após o nascimento</a:t>
                </a:r>
                <a:endParaRPr lang="pt-BR" sz="1600" kern="1200" dirty="0"/>
              </a:p>
            </p:txBody>
          </p:sp>
        </p:grpSp>
        <p:grpSp>
          <p:nvGrpSpPr>
            <p:cNvPr id="26" name="Group 25"/>
            <p:cNvGrpSpPr/>
            <p:nvPr/>
          </p:nvGrpSpPr>
          <p:grpSpPr>
            <a:xfrm>
              <a:off x="679065" y="2272266"/>
              <a:ext cx="2136808" cy="3219995"/>
              <a:chOff x="5126" y="1499"/>
              <a:chExt cx="620493" cy="3219995"/>
            </a:xfrm>
          </p:grpSpPr>
          <p:sp>
            <p:nvSpPr>
              <p:cNvPr id="27" name="Rounded Rectangle 26"/>
              <p:cNvSpPr/>
              <p:nvPr/>
            </p:nvSpPr>
            <p:spPr>
              <a:xfrm>
                <a:off x="5126" y="1499"/>
                <a:ext cx="620493" cy="3219995"/>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Rounded Rectangle 4"/>
              <p:cNvSpPr/>
              <p:nvPr/>
            </p:nvSpPr>
            <p:spPr>
              <a:xfrm>
                <a:off x="23300" y="19673"/>
                <a:ext cx="584145" cy="3183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t-BR" sz="1600" kern="1200" dirty="0" smtClean="0"/>
                  <a:t>PASSO 1:  </a:t>
                </a:r>
              </a:p>
              <a:p>
                <a:pPr lvl="0" algn="ctr" defTabSz="711200" rtl="0">
                  <a:lnSpc>
                    <a:spcPct val="90000"/>
                  </a:lnSpc>
                  <a:spcBef>
                    <a:spcPct val="0"/>
                  </a:spcBef>
                  <a:spcAft>
                    <a:spcPct val="35000"/>
                  </a:spcAft>
                </a:pPr>
                <a:r>
                  <a:rPr lang="pt-BR" sz="1600" kern="1200" dirty="0" smtClean="0"/>
                  <a:t>Ter uma política de aleitamento materno escrita que seja rotineiramente transmitida a toda equipe de cuidados de saúde</a:t>
                </a:r>
                <a:endParaRPr lang="pt-BR" sz="1600" kern="1200" dirty="0"/>
              </a:p>
            </p:txBody>
          </p:sp>
        </p:grpSp>
        <p:grpSp>
          <p:nvGrpSpPr>
            <p:cNvPr id="29" name="Group 28"/>
            <p:cNvGrpSpPr/>
            <p:nvPr/>
          </p:nvGrpSpPr>
          <p:grpSpPr>
            <a:xfrm>
              <a:off x="630922" y="5600116"/>
              <a:ext cx="8088191" cy="968138"/>
              <a:chOff x="3621487" y="2761802"/>
              <a:chExt cx="3051302" cy="968138"/>
            </a:xfrm>
          </p:grpSpPr>
          <p:sp>
            <p:nvSpPr>
              <p:cNvPr id="30" name="Rounded Rectangle 29"/>
              <p:cNvSpPr/>
              <p:nvPr/>
            </p:nvSpPr>
            <p:spPr>
              <a:xfrm>
                <a:off x="3621487" y="2761802"/>
                <a:ext cx="3051302" cy="968138"/>
              </a:xfrm>
              <a:prstGeom prst="roundRect">
                <a:avLst>
                  <a:gd name="adj" fmla="val 10000"/>
                </a:avLst>
              </a:prstGeom>
            </p:spPr>
            <p:style>
              <a:lnRef idx="0">
                <a:schemeClr val="dk1"/>
              </a:lnRef>
              <a:fillRef idx="3">
                <a:schemeClr val="dk1"/>
              </a:fillRef>
              <a:effectRef idx="3">
                <a:schemeClr val="dk1"/>
              </a:effectRef>
              <a:fontRef idx="minor">
                <a:schemeClr val="lt1"/>
              </a:fontRef>
            </p:style>
          </p:sp>
          <p:sp>
            <p:nvSpPr>
              <p:cNvPr id="31" name="Rounded Rectangle 4"/>
              <p:cNvSpPr/>
              <p:nvPr/>
            </p:nvSpPr>
            <p:spPr>
              <a:xfrm>
                <a:off x="3649843" y="2790158"/>
                <a:ext cx="2994590" cy="91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t-BR" sz="1600" kern="1200" dirty="0" smtClean="0"/>
                  <a:t>PASSO 5:</a:t>
                </a:r>
              </a:p>
              <a:p>
                <a:pPr lvl="0" algn="ctr" defTabSz="711200" rtl="0">
                  <a:lnSpc>
                    <a:spcPct val="90000"/>
                  </a:lnSpc>
                  <a:spcBef>
                    <a:spcPct val="0"/>
                  </a:spcBef>
                  <a:spcAft>
                    <a:spcPct val="35000"/>
                  </a:spcAft>
                </a:pPr>
                <a:r>
                  <a:rPr lang="pt-BR" sz="1600" kern="1200" dirty="0" smtClean="0"/>
                  <a:t>Mostrar às mães como amamentar e como manter a lactação, mesmo se vierem a ser separadas dos filhos</a:t>
                </a:r>
                <a:endParaRPr lang="pt-BR" sz="1600" kern="1200" dirty="0"/>
              </a:p>
            </p:txBody>
          </p:sp>
        </p:grpSp>
      </p:grpSp>
      <p:pic>
        <p:nvPicPr>
          <p:cNvPr id="35" name="Picture 34"/>
          <p:cNvPicPr>
            <a:picLocks noChangeAspect="1"/>
          </p:cNvPicPr>
          <p:nvPr/>
        </p:nvPicPr>
        <p:blipFill>
          <a:blip r:embed="rId4" cstate="print"/>
          <a:stretch>
            <a:fillRect/>
          </a:stretch>
        </p:blipFill>
        <p:spPr>
          <a:xfrm>
            <a:off x="3750335" y="5445922"/>
            <a:ext cx="440046" cy="369719"/>
          </a:xfrm>
          <a:prstGeom prst="rect">
            <a:avLst/>
          </a:prstGeom>
        </p:spPr>
      </p:pic>
      <p:pic>
        <p:nvPicPr>
          <p:cNvPr id="36" name="Picture 35"/>
          <p:cNvPicPr>
            <a:picLocks noChangeAspect="1"/>
          </p:cNvPicPr>
          <p:nvPr/>
        </p:nvPicPr>
        <p:blipFill>
          <a:blip r:embed="rId4" cstate="print"/>
          <a:stretch>
            <a:fillRect/>
          </a:stretch>
        </p:blipFill>
        <p:spPr>
          <a:xfrm>
            <a:off x="4994303" y="1898937"/>
            <a:ext cx="440046" cy="369719"/>
          </a:xfrm>
          <a:prstGeom prst="rect">
            <a:avLst/>
          </a:prstGeom>
        </p:spPr>
      </p:pic>
      <p:pic>
        <p:nvPicPr>
          <p:cNvPr id="37" name="Picture 36"/>
          <p:cNvPicPr>
            <a:picLocks noChangeAspect="1"/>
          </p:cNvPicPr>
          <p:nvPr/>
        </p:nvPicPr>
        <p:blipFill>
          <a:blip r:embed="rId4" cstate="print"/>
          <a:stretch>
            <a:fillRect/>
          </a:stretch>
        </p:blipFill>
        <p:spPr>
          <a:xfrm>
            <a:off x="3462689" y="3416452"/>
            <a:ext cx="440046" cy="369719"/>
          </a:xfrm>
          <a:prstGeom prst="rect">
            <a:avLst/>
          </a:prstGeom>
        </p:spPr>
      </p:pic>
      <p:pic>
        <p:nvPicPr>
          <p:cNvPr id="38" name="Picture 37"/>
          <p:cNvPicPr>
            <a:picLocks noChangeAspect="1"/>
          </p:cNvPicPr>
          <p:nvPr/>
        </p:nvPicPr>
        <p:blipFill>
          <a:blip r:embed="rId4" cstate="print"/>
          <a:stretch>
            <a:fillRect/>
          </a:stretch>
        </p:blipFill>
        <p:spPr>
          <a:xfrm>
            <a:off x="6328652" y="3403811"/>
            <a:ext cx="440046" cy="369719"/>
          </a:xfrm>
          <a:prstGeom prst="rect">
            <a:avLst/>
          </a:prstGeom>
        </p:spPr>
      </p:pic>
      <p:pic>
        <p:nvPicPr>
          <p:cNvPr id="39" name="Picture 38"/>
          <p:cNvPicPr>
            <a:picLocks noChangeAspect="1"/>
          </p:cNvPicPr>
          <p:nvPr/>
        </p:nvPicPr>
        <p:blipFill>
          <a:blip r:embed="rId4" cstate="print"/>
          <a:stretch>
            <a:fillRect/>
          </a:stretch>
        </p:blipFill>
        <p:spPr>
          <a:xfrm>
            <a:off x="716151" y="2523483"/>
            <a:ext cx="440046" cy="369719"/>
          </a:xfrm>
          <a:prstGeom prst="rect">
            <a:avLst/>
          </a:prstGeom>
        </p:spPr>
      </p:pic>
      <p:sp>
        <p:nvSpPr>
          <p:cNvPr id="32" name="CaixaDeTexto 31"/>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Tree>
    <p:extLst>
      <p:ext uri="{BB962C8B-B14F-4D97-AF65-F5344CB8AC3E}">
        <p14:creationId xmlns:p14="http://schemas.microsoft.com/office/powerpoint/2010/main" val="208336569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a:spLocks noChangeArrowheads="1"/>
          </p:cNvSpPr>
          <p:nvPr/>
        </p:nvSpPr>
        <p:spPr bwMode="auto">
          <a:xfrm>
            <a:off x="0" y="0"/>
            <a:ext cx="179388" cy="6858000"/>
          </a:xfrm>
          <a:prstGeom prst="rect">
            <a:avLst/>
          </a:prstGeom>
          <a:solidFill>
            <a:srgbClr val="E17A5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600000"/>
              </a:solidFill>
            </a:endParaRPr>
          </a:p>
        </p:txBody>
      </p:sp>
      <p:pic>
        <p:nvPicPr>
          <p:cNvPr id="5" name="Picture 4"/>
          <p:cNvPicPr>
            <a:picLocks noChangeAspect="1"/>
          </p:cNvPicPr>
          <p:nvPr/>
        </p:nvPicPr>
        <p:blipFill>
          <a:blip r:embed="rId3" cstate="print"/>
          <a:stretch>
            <a:fillRect/>
          </a:stretch>
        </p:blipFill>
        <p:spPr>
          <a:xfrm>
            <a:off x="246635" y="472479"/>
            <a:ext cx="2636854" cy="1390259"/>
          </a:xfrm>
          <a:prstGeom prst="rect">
            <a:avLst/>
          </a:prstGeom>
        </p:spPr>
      </p:pic>
      <p:grpSp>
        <p:nvGrpSpPr>
          <p:cNvPr id="4" name="Group 3"/>
          <p:cNvGrpSpPr/>
          <p:nvPr/>
        </p:nvGrpSpPr>
        <p:grpSpPr>
          <a:xfrm>
            <a:off x="566779" y="1862738"/>
            <a:ext cx="8108474" cy="4581825"/>
            <a:chOff x="630922" y="2051549"/>
            <a:chExt cx="8108474" cy="4581825"/>
          </a:xfrm>
        </p:grpSpPr>
        <p:grpSp>
          <p:nvGrpSpPr>
            <p:cNvPr id="2" name="Group 1"/>
            <p:cNvGrpSpPr/>
            <p:nvPr/>
          </p:nvGrpSpPr>
          <p:grpSpPr>
            <a:xfrm>
              <a:off x="3061599" y="2051549"/>
              <a:ext cx="5677797" cy="912692"/>
              <a:chOff x="2426036" y="823678"/>
              <a:chExt cx="7483067" cy="912692"/>
            </a:xfrm>
          </p:grpSpPr>
          <p:sp>
            <p:nvSpPr>
              <p:cNvPr id="13" name="Rounded Rectangle 12"/>
              <p:cNvSpPr/>
              <p:nvPr/>
            </p:nvSpPr>
            <p:spPr>
              <a:xfrm>
                <a:off x="2426036" y="823678"/>
                <a:ext cx="7483067" cy="912692"/>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sp>
          <p:sp>
            <p:nvSpPr>
              <p:cNvPr id="14" name="Rounded Rectangle 4"/>
              <p:cNvSpPr/>
              <p:nvPr/>
            </p:nvSpPr>
            <p:spPr>
              <a:xfrm>
                <a:off x="2452768" y="850410"/>
                <a:ext cx="7429603" cy="859228"/>
              </a:xfrm>
              <a:prstGeom prst="rect">
                <a:avLst/>
              </a:prstGeom>
              <a:noFill/>
            </p:spPr>
            <p:style>
              <a:lnRef idx="0">
                <a:schemeClr val="accent3"/>
              </a:lnRef>
              <a:fillRef idx="3">
                <a:schemeClr val="accent3"/>
              </a:fillRef>
              <a:effectRef idx="3">
                <a:schemeClr val="accent3"/>
              </a:effectRef>
              <a:fontRef idx="minor">
                <a:schemeClr val="lt1"/>
              </a:fontRef>
            </p:style>
            <p:txBody>
              <a:bodyPr spcFirstLastPara="0" vert="horz" wrap="square" lIns="60960" tIns="60960" rIns="60960" bIns="60960" numCol="1" spcCol="1270" anchor="ctr" anchorCtr="0">
                <a:noAutofit/>
              </a:bodyPr>
              <a:lstStyle/>
              <a:p>
                <a:pPr lvl="0" algn="ctr" defTabSz="400050">
                  <a:lnSpc>
                    <a:spcPct val="90000"/>
                  </a:lnSpc>
                  <a:spcBef>
                    <a:spcPct val="0"/>
                  </a:spcBef>
                  <a:spcAft>
                    <a:spcPct val="35000"/>
                  </a:spcAft>
                </a:pPr>
                <a:r>
                  <a:rPr lang="pt-BR" sz="1600" dirty="0"/>
                  <a:t>PASSO 7: </a:t>
                </a:r>
                <a:endParaRPr lang="pt-BR" sz="1600" dirty="0" smtClean="0"/>
              </a:p>
              <a:p>
                <a:pPr lvl="0" algn="ctr" defTabSz="400050">
                  <a:lnSpc>
                    <a:spcPct val="90000"/>
                  </a:lnSpc>
                  <a:spcBef>
                    <a:spcPct val="0"/>
                  </a:spcBef>
                  <a:spcAft>
                    <a:spcPct val="35000"/>
                  </a:spcAft>
                </a:pPr>
                <a:r>
                  <a:rPr lang="pt-BR" sz="1600" dirty="0" smtClean="0"/>
                  <a:t>Praticar </a:t>
                </a:r>
                <a:r>
                  <a:rPr lang="pt-BR" sz="1600" dirty="0"/>
                  <a:t>o alojamento conjunto - permitir que mãe e bebê permaneçam juntos - 24 horas por dia</a:t>
                </a:r>
              </a:p>
            </p:txBody>
          </p:sp>
        </p:grpSp>
        <p:grpSp>
          <p:nvGrpSpPr>
            <p:cNvPr id="20" name="Group 19"/>
            <p:cNvGrpSpPr/>
            <p:nvPr/>
          </p:nvGrpSpPr>
          <p:grpSpPr>
            <a:xfrm>
              <a:off x="3061598" y="3082013"/>
              <a:ext cx="2588021" cy="2475220"/>
              <a:chOff x="654955" y="1289879"/>
              <a:chExt cx="2218323" cy="2475220"/>
            </a:xfrm>
          </p:grpSpPr>
          <p:sp>
            <p:nvSpPr>
              <p:cNvPr id="21" name="Rounded Rectangle 20"/>
              <p:cNvSpPr/>
              <p:nvPr/>
            </p:nvSpPr>
            <p:spPr>
              <a:xfrm>
                <a:off x="654955" y="1289879"/>
                <a:ext cx="2218323" cy="2475220"/>
              </a:xfrm>
              <a:prstGeom prst="roundRect">
                <a:avLst>
                  <a:gd name="adj" fmla="val 10000"/>
                </a:avLst>
              </a:prstGeom>
            </p:spPr>
            <p:style>
              <a:lnRef idx="1">
                <a:schemeClr val="accent5"/>
              </a:lnRef>
              <a:fillRef idx="3">
                <a:schemeClr val="accent5"/>
              </a:fillRef>
              <a:effectRef idx="2">
                <a:schemeClr val="accent5"/>
              </a:effectRef>
              <a:fontRef idx="minor">
                <a:schemeClr val="lt1"/>
              </a:fontRef>
            </p:style>
          </p:sp>
          <p:sp>
            <p:nvSpPr>
              <p:cNvPr id="22" name="Rounded Rectangle 4"/>
              <p:cNvSpPr/>
              <p:nvPr/>
            </p:nvSpPr>
            <p:spPr>
              <a:xfrm>
                <a:off x="719927" y="1354851"/>
                <a:ext cx="2088379" cy="23452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400050">
                  <a:lnSpc>
                    <a:spcPct val="90000"/>
                  </a:lnSpc>
                  <a:spcBef>
                    <a:spcPct val="0"/>
                  </a:spcBef>
                  <a:spcAft>
                    <a:spcPct val="35000"/>
                  </a:spcAft>
                </a:pPr>
                <a:r>
                  <a:rPr lang="pt-BR" sz="1600" dirty="0"/>
                  <a:t>PASSO 8</a:t>
                </a:r>
                <a:r>
                  <a:rPr lang="pt-BR" sz="1600" dirty="0" smtClean="0"/>
                  <a:t>:</a:t>
                </a:r>
              </a:p>
              <a:p>
                <a:pPr lvl="0" algn="ctr" defTabSz="400050">
                  <a:lnSpc>
                    <a:spcPct val="90000"/>
                  </a:lnSpc>
                  <a:spcBef>
                    <a:spcPct val="0"/>
                  </a:spcBef>
                  <a:spcAft>
                    <a:spcPct val="35000"/>
                  </a:spcAft>
                </a:pPr>
                <a:r>
                  <a:rPr lang="pt-BR" sz="1600" dirty="0" smtClean="0"/>
                  <a:t> </a:t>
                </a:r>
                <a:r>
                  <a:rPr lang="pt-BR" sz="1600" dirty="0"/>
                  <a:t>Incentivar o aleitamento materno sob livre demanda</a:t>
                </a:r>
              </a:p>
            </p:txBody>
          </p:sp>
        </p:grpSp>
        <p:grpSp>
          <p:nvGrpSpPr>
            <p:cNvPr id="23" name="Group 22"/>
            <p:cNvGrpSpPr/>
            <p:nvPr/>
          </p:nvGrpSpPr>
          <p:grpSpPr>
            <a:xfrm>
              <a:off x="5893840" y="3127244"/>
              <a:ext cx="2825273" cy="2365017"/>
              <a:chOff x="2886119" y="1289879"/>
              <a:chExt cx="5244595" cy="1274857"/>
            </a:xfrm>
          </p:grpSpPr>
          <p:sp>
            <p:nvSpPr>
              <p:cNvPr id="24" name="Rounded Rectangle 23"/>
              <p:cNvSpPr/>
              <p:nvPr/>
            </p:nvSpPr>
            <p:spPr>
              <a:xfrm>
                <a:off x="2886119" y="1289879"/>
                <a:ext cx="5244595" cy="1274857"/>
              </a:xfrm>
              <a:prstGeom prst="roundRect">
                <a:avLst>
                  <a:gd name="adj" fmla="val 10000"/>
                </a:avLst>
              </a:prstGeom>
            </p:spPr>
            <p:style>
              <a:lnRef idx="1">
                <a:schemeClr val="accent4"/>
              </a:lnRef>
              <a:fillRef idx="3">
                <a:schemeClr val="accent4"/>
              </a:fillRef>
              <a:effectRef idx="2">
                <a:schemeClr val="accent4"/>
              </a:effectRef>
              <a:fontRef idx="minor">
                <a:schemeClr val="lt1"/>
              </a:fontRef>
            </p:style>
          </p:sp>
          <p:sp>
            <p:nvSpPr>
              <p:cNvPr id="25" name="Rounded Rectangle 4"/>
              <p:cNvSpPr/>
              <p:nvPr/>
            </p:nvSpPr>
            <p:spPr>
              <a:xfrm>
                <a:off x="2923458" y="1327218"/>
                <a:ext cx="5169917" cy="120017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400050">
                  <a:lnSpc>
                    <a:spcPct val="90000"/>
                  </a:lnSpc>
                  <a:spcBef>
                    <a:spcPct val="0"/>
                  </a:spcBef>
                  <a:spcAft>
                    <a:spcPct val="35000"/>
                  </a:spcAft>
                </a:pPr>
                <a:r>
                  <a:rPr lang="pt-BR" sz="1600" dirty="0"/>
                  <a:t>PASSO 9: </a:t>
                </a:r>
                <a:endParaRPr lang="pt-BR" sz="1600" dirty="0" smtClean="0"/>
              </a:p>
              <a:p>
                <a:pPr lvl="0" algn="ctr" defTabSz="400050">
                  <a:lnSpc>
                    <a:spcPct val="90000"/>
                  </a:lnSpc>
                  <a:spcBef>
                    <a:spcPct val="0"/>
                  </a:spcBef>
                  <a:spcAft>
                    <a:spcPct val="35000"/>
                  </a:spcAft>
                </a:pPr>
                <a:r>
                  <a:rPr lang="pt-BR" sz="1600" dirty="0" smtClean="0"/>
                  <a:t>Não </a:t>
                </a:r>
                <a:r>
                  <a:rPr lang="pt-BR" sz="1600" dirty="0"/>
                  <a:t>oferecer bicos artificiais ou chupetas a crianças amamentadas</a:t>
                </a:r>
              </a:p>
            </p:txBody>
          </p:sp>
        </p:grpSp>
        <p:grpSp>
          <p:nvGrpSpPr>
            <p:cNvPr id="26" name="Group 25"/>
            <p:cNvGrpSpPr/>
            <p:nvPr/>
          </p:nvGrpSpPr>
          <p:grpSpPr>
            <a:xfrm>
              <a:off x="679065" y="2272266"/>
              <a:ext cx="2136808" cy="3219995"/>
              <a:chOff x="5126" y="1499"/>
              <a:chExt cx="620493" cy="3219995"/>
            </a:xfrm>
          </p:grpSpPr>
          <p:sp>
            <p:nvSpPr>
              <p:cNvPr id="27" name="Rounded Rectangle 26"/>
              <p:cNvSpPr/>
              <p:nvPr/>
            </p:nvSpPr>
            <p:spPr>
              <a:xfrm>
                <a:off x="5126" y="1499"/>
                <a:ext cx="620493" cy="3219995"/>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Rounded Rectangle 4"/>
              <p:cNvSpPr/>
              <p:nvPr/>
            </p:nvSpPr>
            <p:spPr>
              <a:xfrm>
                <a:off x="23300" y="19673"/>
                <a:ext cx="584145" cy="318364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400050">
                  <a:lnSpc>
                    <a:spcPct val="90000"/>
                  </a:lnSpc>
                  <a:spcBef>
                    <a:spcPct val="0"/>
                  </a:spcBef>
                  <a:spcAft>
                    <a:spcPct val="35000"/>
                  </a:spcAft>
                </a:pPr>
                <a:r>
                  <a:rPr lang="pt-BR" sz="1600" dirty="0"/>
                  <a:t>PASSO 6: </a:t>
                </a:r>
                <a:endParaRPr lang="pt-BR" sz="1600" dirty="0" smtClean="0"/>
              </a:p>
              <a:p>
                <a:pPr lvl="0" algn="ctr" defTabSz="400050">
                  <a:lnSpc>
                    <a:spcPct val="90000"/>
                  </a:lnSpc>
                  <a:spcBef>
                    <a:spcPct val="0"/>
                  </a:spcBef>
                  <a:spcAft>
                    <a:spcPct val="35000"/>
                  </a:spcAft>
                </a:pPr>
                <a:r>
                  <a:rPr lang="pt-BR" sz="1600" dirty="0" smtClean="0"/>
                  <a:t>Não </a:t>
                </a:r>
                <a:r>
                  <a:rPr lang="pt-BR" sz="1600" dirty="0"/>
                  <a:t>oferecer a recém-nascidos bebida ou alimento que não seja o leite materno, a não ser que haja indicação médica</a:t>
                </a:r>
              </a:p>
            </p:txBody>
          </p:sp>
        </p:grpSp>
        <p:grpSp>
          <p:nvGrpSpPr>
            <p:cNvPr id="29" name="Group 28"/>
            <p:cNvGrpSpPr/>
            <p:nvPr/>
          </p:nvGrpSpPr>
          <p:grpSpPr>
            <a:xfrm>
              <a:off x="630922" y="5665236"/>
              <a:ext cx="8088191" cy="968138"/>
              <a:chOff x="3621487" y="2826922"/>
              <a:chExt cx="3051302" cy="968138"/>
            </a:xfrm>
          </p:grpSpPr>
          <p:sp>
            <p:nvSpPr>
              <p:cNvPr id="30" name="Rounded Rectangle 29"/>
              <p:cNvSpPr/>
              <p:nvPr/>
            </p:nvSpPr>
            <p:spPr>
              <a:xfrm>
                <a:off x="3621487" y="2826922"/>
                <a:ext cx="3051302" cy="968138"/>
              </a:xfrm>
              <a:prstGeom prst="roundRect">
                <a:avLst>
                  <a:gd name="adj" fmla="val 10000"/>
                </a:avLst>
              </a:prstGeom>
            </p:spPr>
            <p:style>
              <a:lnRef idx="0">
                <a:schemeClr val="dk1"/>
              </a:lnRef>
              <a:fillRef idx="3">
                <a:schemeClr val="dk1"/>
              </a:fillRef>
              <a:effectRef idx="3">
                <a:schemeClr val="dk1"/>
              </a:effectRef>
              <a:fontRef idx="minor">
                <a:schemeClr val="lt1"/>
              </a:fontRef>
            </p:style>
          </p:sp>
          <p:sp>
            <p:nvSpPr>
              <p:cNvPr id="31" name="Rounded Rectangle 4"/>
              <p:cNvSpPr/>
              <p:nvPr/>
            </p:nvSpPr>
            <p:spPr>
              <a:xfrm>
                <a:off x="3649843" y="2877818"/>
                <a:ext cx="2994590" cy="90516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400050">
                  <a:lnSpc>
                    <a:spcPct val="90000"/>
                  </a:lnSpc>
                  <a:spcBef>
                    <a:spcPct val="0"/>
                  </a:spcBef>
                  <a:spcAft>
                    <a:spcPct val="35000"/>
                  </a:spcAft>
                </a:pPr>
                <a:r>
                  <a:rPr lang="pt-BR" sz="1600" dirty="0"/>
                  <a:t>PASSO 10: </a:t>
                </a:r>
                <a:endParaRPr lang="pt-BR" sz="1600" dirty="0" smtClean="0"/>
              </a:p>
              <a:p>
                <a:pPr lvl="0" algn="ctr" defTabSz="400050">
                  <a:lnSpc>
                    <a:spcPct val="90000"/>
                  </a:lnSpc>
                  <a:spcBef>
                    <a:spcPct val="0"/>
                  </a:spcBef>
                  <a:spcAft>
                    <a:spcPct val="35000"/>
                  </a:spcAft>
                </a:pPr>
                <a:r>
                  <a:rPr lang="pt-BR" sz="1600" dirty="0" smtClean="0"/>
                  <a:t>Promover </a:t>
                </a:r>
                <a:r>
                  <a:rPr lang="pt-BR" sz="1600" dirty="0"/>
                  <a:t>a formação de grupos de apoio à amamentação e encaminhar as mães a esses grupos na alta da maternidade</a:t>
                </a:r>
              </a:p>
            </p:txBody>
          </p:sp>
        </p:grpSp>
      </p:grpSp>
      <p:pic>
        <p:nvPicPr>
          <p:cNvPr id="35" name="Picture 34"/>
          <p:cNvPicPr>
            <a:picLocks noChangeAspect="1"/>
          </p:cNvPicPr>
          <p:nvPr/>
        </p:nvPicPr>
        <p:blipFill>
          <a:blip r:embed="rId4" cstate="print"/>
          <a:stretch>
            <a:fillRect/>
          </a:stretch>
        </p:blipFill>
        <p:spPr>
          <a:xfrm>
            <a:off x="3734054" y="5527322"/>
            <a:ext cx="440046" cy="369719"/>
          </a:xfrm>
          <a:prstGeom prst="rect">
            <a:avLst/>
          </a:prstGeom>
        </p:spPr>
      </p:pic>
      <p:pic>
        <p:nvPicPr>
          <p:cNvPr id="36" name="Picture 35"/>
          <p:cNvPicPr>
            <a:picLocks noChangeAspect="1"/>
          </p:cNvPicPr>
          <p:nvPr/>
        </p:nvPicPr>
        <p:blipFill>
          <a:blip r:embed="rId4" cstate="print"/>
          <a:stretch>
            <a:fillRect/>
          </a:stretch>
        </p:blipFill>
        <p:spPr>
          <a:xfrm>
            <a:off x="4994303" y="1898937"/>
            <a:ext cx="440046" cy="369719"/>
          </a:xfrm>
          <a:prstGeom prst="rect">
            <a:avLst/>
          </a:prstGeom>
        </p:spPr>
      </p:pic>
      <p:pic>
        <p:nvPicPr>
          <p:cNvPr id="37" name="Picture 36"/>
          <p:cNvPicPr>
            <a:picLocks noChangeAspect="1"/>
          </p:cNvPicPr>
          <p:nvPr/>
        </p:nvPicPr>
        <p:blipFill>
          <a:blip r:embed="rId4" cstate="print"/>
          <a:stretch>
            <a:fillRect/>
          </a:stretch>
        </p:blipFill>
        <p:spPr>
          <a:xfrm>
            <a:off x="3462689" y="3416452"/>
            <a:ext cx="440046" cy="369719"/>
          </a:xfrm>
          <a:prstGeom prst="rect">
            <a:avLst/>
          </a:prstGeom>
        </p:spPr>
      </p:pic>
      <p:pic>
        <p:nvPicPr>
          <p:cNvPr id="38" name="Picture 37"/>
          <p:cNvPicPr>
            <a:picLocks noChangeAspect="1"/>
          </p:cNvPicPr>
          <p:nvPr/>
        </p:nvPicPr>
        <p:blipFill>
          <a:blip r:embed="rId4" cstate="print"/>
          <a:stretch>
            <a:fillRect/>
          </a:stretch>
        </p:blipFill>
        <p:spPr>
          <a:xfrm>
            <a:off x="6328652" y="3403811"/>
            <a:ext cx="440046" cy="369719"/>
          </a:xfrm>
          <a:prstGeom prst="rect">
            <a:avLst/>
          </a:prstGeom>
        </p:spPr>
      </p:pic>
      <p:pic>
        <p:nvPicPr>
          <p:cNvPr id="39" name="Picture 38"/>
          <p:cNvPicPr>
            <a:picLocks noChangeAspect="1"/>
          </p:cNvPicPr>
          <p:nvPr/>
        </p:nvPicPr>
        <p:blipFill>
          <a:blip r:embed="rId4" cstate="print"/>
          <a:stretch>
            <a:fillRect/>
          </a:stretch>
        </p:blipFill>
        <p:spPr>
          <a:xfrm>
            <a:off x="716151" y="2523483"/>
            <a:ext cx="440046" cy="369719"/>
          </a:xfrm>
          <a:prstGeom prst="rect">
            <a:avLst/>
          </a:prstGeom>
        </p:spPr>
      </p:pic>
      <p:sp>
        <p:nvSpPr>
          <p:cNvPr id="32" name="CaixaDeTexto 31"/>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Tree>
    <p:extLst>
      <p:ext uri="{BB962C8B-B14F-4D97-AF65-F5344CB8AC3E}">
        <p14:creationId xmlns:p14="http://schemas.microsoft.com/office/powerpoint/2010/main" val="284903154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m 3" descr="mapa_estado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763" y="296862"/>
            <a:ext cx="5897562" cy="54006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61" name="CaixaDeTexto 4"/>
          <p:cNvSpPr txBox="1">
            <a:spLocks noChangeArrowheads="1"/>
          </p:cNvSpPr>
          <p:nvPr/>
        </p:nvSpPr>
        <p:spPr bwMode="auto">
          <a:xfrm>
            <a:off x="2755088" y="1316037"/>
            <a:ext cx="393700"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08</a:t>
            </a:r>
          </a:p>
        </p:txBody>
      </p:sp>
      <p:sp>
        <p:nvSpPr>
          <p:cNvPr id="62" name="CaixaDeTexto 7"/>
          <p:cNvSpPr txBox="1">
            <a:spLocks noChangeArrowheads="1"/>
          </p:cNvSpPr>
          <p:nvPr/>
        </p:nvSpPr>
        <p:spPr bwMode="auto">
          <a:xfrm>
            <a:off x="3825063" y="1736724"/>
            <a:ext cx="419100"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11</a:t>
            </a:r>
          </a:p>
        </p:txBody>
      </p:sp>
      <p:sp>
        <p:nvSpPr>
          <p:cNvPr id="63" name="CaixaDeTexto 8"/>
          <p:cNvSpPr txBox="1">
            <a:spLocks noChangeArrowheads="1"/>
          </p:cNvSpPr>
          <p:nvPr/>
        </p:nvSpPr>
        <p:spPr bwMode="auto">
          <a:xfrm>
            <a:off x="3899675" y="481012"/>
            <a:ext cx="428625"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01</a:t>
            </a:r>
          </a:p>
        </p:txBody>
      </p:sp>
      <p:sp>
        <p:nvSpPr>
          <p:cNvPr id="64" name="CaixaDeTexto 9"/>
          <p:cNvSpPr txBox="1">
            <a:spLocks noChangeArrowheads="1"/>
          </p:cNvSpPr>
          <p:nvPr/>
        </p:nvSpPr>
        <p:spPr bwMode="auto">
          <a:xfrm>
            <a:off x="1520013" y="2168524"/>
            <a:ext cx="500062"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01</a:t>
            </a:r>
          </a:p>
        </p:txBody>
      </p:sp>
      <p:cxnSp>
        <p:nvCxnSpPr>
          <p:cNvPr id="65" name="Conector de seta reta 11"/>
          <p:cNvCxnSpPr/>
          <p:nvPr/>
        </p:nvCxnSpPr>
        <p:spPr>
          <a:xfrm>
            <a:off x="6534677" y="2457449"/>
            <a:ext cx="527298" cy="73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CaixaDeTexto 12"/>
          <p:cNvSpPr txBox="1">
            <a:spLocks noChangeArrowheads="1"/>
          </p:cNvSpPr>
          <p:nvPr/>
        </p:nvSpPr>
        <p:spPr bwMode="auto">
          <a:xfrm>
            <a:off x="7065150" y="2386012"/>
            <a:ext cx="392113"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07</a:t>
            </a:r>
          </a:p>
        </p:txBody>
      </p:sp>
      <p:sp>
        <p:nvSpPr>
          <p:cNvPr id="67" name="CaixaDeTexto 15"/>
          <p:cNvSpPr txBox="1">
            <a:spLocks noChangeArrowheads="1"/>
          </p:cNvSpPr>
          <p:nvPr/>
        </p:nvSpPr>
        <p:spPr bwMode="auto">
          <a:xfrm>
            <a:off x="7352488" y="2168524"/>
            <a:ext cx="428625"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13</a:t>
            </a:r>
          </a:p>
        </p:txBody>
      </p:sp>
      <p:cxnSp>
        <p:nvCxnSpPr>
          <p:cNvPr id="68" name="Conector de seta reta 17"/>
          <p:cNvCxnSpPr/>
          <p:nvPr/>
        </p:nvCxnSpPr>
        <p:spPr>
          <a:xfrm flipV="1">
            <a:off x="6534677" y="2041929"/>
            <a:ext cx="595597" cy="492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CaixaDeTexto 18"/>
          <p:cNvSpPr txBox="1">
            <a:spLocks noChangeArrowheads="1"/>
          </p:cNvSpPr>
          <p:nvPr/>
        </p:nvSpPr>
        <p:spPr bwMode="auto">
          <a:xfrm>
            <a:off x="7118240" y="1809749"/>
            <a:ext cx="392113"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15</a:t>
            </a:r>
          </a:p>
        </p:txBody>
      </p:sp>
      <p:sp>
        <p:nvSpPr>
          <p:cNvPr id="70" name="CaixaDeTexto 21"/>
          <p:cNvSpPr txBox="1">
            <a:spLocks noChangeArrowheads="1"/>
          </p:cNvSpPr>
          <p:nvPr/>
        </p:nvSpPr>
        <p:spPr bwMode="auto">
          <a:xfrm>
            <a:off x="7025463" y="1537132"/>
            <a:ext cx="393700"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dirty="0"/>
              <a:t>26</a:t>
            </a:r>
          </a:p>
        </p:txBody>
      </p:sp>
      <p:cxnSp>
        <p:nvCxnSpPr>
          <p:cNvPr id="71" name="Conector de seta reta 30"/>
          <p:cNvCxnSpPr/>
          <p:nvPr/>
        </p:nvCxnSpPr>
        <p:spPr>
          <a:xfrm>
            <a:off x="6534677" y="2241549"/>
            <a:ext cx="813048"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CaixaDeTexto 36"/>
          <p:cNvSpPr txBox="1">
            <a:spLocks noChangeArrowheads="1"/>
          </p:cNvSpPr>
          <p:nvPr/>
        </p:nvSpPr>
        <p:spPr bwMode="auto">
          <a:xfrm>
            <a:off x="5833013" y="1327150"/>
            <a:ext cx="393700"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dirty="0"/>
              <a:t>29</a:t>
            </a:r>
          </a:p>
        </p:txBody>
      </p:sp>
      <p:sp>
        <p:nvSpPr>
          <p:cNvPr id="73" name="CaixaDeTexto 37"/>
          <p:cNvSpPr txBox="1">
            <a:spLocks noChangeArrowheads="1"/>
          </p:cNvSpPr>
          <p:nvPr/>
        </p:nvSpPr>
        <p:spPr bwMode="auto">
          <a:xfrm>
            <a:off x="5049025" y="1089024"/>
            <a:ext cx="642938" cy="3079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400" b="1"/>
              <a:t>19</a:t>
            </a:r>
          </a:p>
        </p:txBody>
      </p:sp>
      <p:sp>
        <p:nvSpPr>
          <p:cNvPr id="74" name="CaixaDeTexto 38"/>
          <p:cNvSpPr txBox="1">
            <a:spLocks noChangeArrowheads="1"/>
          </p:cNvSpPr>
          <p:nvPr/>
        </p:nvSpPr>
        <p:spPr bwMode="auto">
          <a:xfrm>
            <a:off x="5128400" y="2435064"/>
            <a:ext cx="571500"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dirty="0"/>
              <a:t>08</a:t>
            </a:r>
          </a:p>
        </p:txBody>
      </p:sp>
      <p:sp>
        <p:nvSpPr>
          <p:cNvPr id="75" name="CaixaDeTexto 39"/>
          <p:cNvSpPr txBox="1">
            <a:spLocks noChangeArrowheads="1"/>
          </p:cNvSpPr>
          <p:nvPr/>
        </p:nvSpPr>
        <p:spPr bwMode="auto">
          <a:xfrm>
            <a:off x="4941075" y="3609974"/>
            <a:ext cx="393700" cy="3397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23</a:t>
            </a:r>
          </a:p>
        </p:txBody>
      </p:sp>
      <p:sp>
        <p:nvSpPr>
          <p:cNvPr id="76" name="CaixaDeTexto 40"/>
          <p:cNvSpPr txBox="1">
            <a:spLocks noChangeArrowheads="1"/>
          </p:cNvSpPr>
          <p:nvPr/>
        </p:nvSpPr>
        <p:spPr bwMode="auto">
          <a:xfrm>
            <a:off x="4328300" y="2744787"/>
            <a:ext cx="428625"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11</a:t>
            </a:r>
          </a:p>
        </p:txBody>
      </p:sp>
      <p:sp>
        <p:nvSpPr>
          <p:cNvPr id="77" name="CaixaDeTexto 41"/>
          <p:cNvSpPr txBox="1">
            <a:spLocks noChangeArrowheads="1"/>
          </p:cNvSpPr>
          <p:nvPr/>
        </p:nvSpPr>
        <p:spPr bwMode="auto">
          <a:xfrm>
            <a:off x="4040963" y="3033712"/>
            <a:ext cx="500062"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20</a:t>
            </a:r>
          </a:p>
        </p:txBody>
      </p:sp>
      <p:sp>
        <p:nvSpPr>
          <p:cNvPr id="78" name="CaixaDeTexto 42"/>
          <p:cNvSpPr txBox="1">
            <a:spLocks noChangeArrowheads="1"/>
          </p:cNvSpPr>
          <p:nvPr/>
        </p:nvSpPr>
        <p:spPr bwMode="auto">
          <a:xfrm>
            <a:off x="4688663" y="4257674"/>
            <a:ext cx="439737" cy="338138"/>
          </a:xfrm>
          <a:prstGeom prst="rect">
            <a:avLst/>
          </a:prstGeom>
          <a:noFill/>
          <a:ln w="9525">
            <a:noFill/>
            <a:miter lim="800000"/>
            <a:headEnd/>
            <a:tailEnd/>
          </a:ln>
        </p:spPr>
        <p:txBody>
          <a:bodyPr wrap="none">
            <a:spAutoFit/>
          </a:bodyPr>
          <a:lstStyle/>
          <a:p>
            <a:pPr fontAlgn="auto">
              <a:spcBef>
                <a:spcPts val="0"/>
              </a:spcBef>
              <a:spcAft>
                <a:spcPts val="0"/>
              </a:spcAft>
              <a:defRPr/>
            </a:pPr>
            <a:r>
              <a:rPr lang="pt-BR" sz="1600" b="1" dirty="0">
                <a:latin typeface="+mn-lt"/>
                <a:ea typeface="+mn-ea"/>
                <a:cs typeface="+mn-cs"/>
              </a:rPr>
              <a:t>40</a:t>
            </a:r>
            <a:r>
              <a:rPr lang="pt-BR" sz="1600" b="1" dirty="0">
                <a:solidFill>
                  <a:schemeClr val="accent4"/>
                </a:solidFill>
                <a:latin typeface="+mn-lt"/>
                <a:ea typeface="+mn-ea"/>
                <a:cs typeface="+mn-cs"/>
              </a:rPr>
              <a:t> </a:t>
            </a:r>
          </a:p>
        </p:txBody>
      </p:sp>
      <p:sp>
        <p:nvSpPr>
          <p:cNvPr id="79" name="CaixaDeTexto 43"/>
          <p:cNvSpPr txBox="1">
            <a:spLocks noChangeArrowheads="1"/>
          </p:cNvSpPr>
          <p:nvPr/>
        </p:nvSpPr>
        <p:spPr bwMode="auto">
          <a:xfrm>
            <a:off x="3464700" y="4257674"/>
            <a:ext cx="428625"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21</a:t>
            </a:r>
          </a:p>
        </p:txBody>
      </p:sp>
      <p:sp>
        <p:nvSpPr>
          <p:cNvPr id="80" name="CaixaDeTexto 48"/>
          <p:cNvSpPr txBox="1">
            <a:spLocks noChangeArrowheads="1"/>
          </p:cNvSpPr>
          <p:nvPr/>
        </p:nvSpPr>
        <p:spPr bwMode="auto">
          <a:xfrm>
            <a:off x="4544200" y="4545012"/>
            <a:ext cx="393700" cy="3397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17</a:t>
            </a:r>
          </a:p>
        </p:txBody>
      </p:sp>
      <p:sp>
        <p:nvSpPr>
          <p:cNvPr id="81" name="CaixaDeTexto 49"/>
          <p:cNvSpPr txBox="1">
            <a:spLocks noChangeArrowheads="1"/>
          </p:cNvSpPr>
          <p:nvPr/>
        </p:nvSpPr>
        <p:spPr bwMode="auto">
          <a:xfrm>
            <a:off x="3248800" y="5049837"/>
            <a:ext cx="417513" cy="36988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b="1"/>
              <a:t>16</a:t>
            </a:r>
          </a:p>
        </p:txBody>
      </p:sp>
      <p:sp>
        <p:nvSpPr>
          <p:cNvPr id="82" name="CaixaDeTexto 50"/>
          <p:cNvSpPr txBox="1">
            <a:spLocks noChangeArrowheads="1"/>
          </p:cNvSpPr>
          <p:nvPr/>
        </p:nvSpPr>
        <p:spPr bwMode="auto">
          <a:xfrm>
            <a:off x="2959875" y="3681412"/>
            <a:ext cx="393700"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03</a:t>
            </a:r>
          </a:p>
        </p:txBody>
      </p:sp>
      <p:sp>
        <p:nvSpPr>
          <p:cNvPr id="83" name="CaixaDeTexto 51"/>
          <p:cNvSpPr txBox="1">
            <a:spLocks noChangeArrowheads="1"/>
          </p:cNvSpPr>
          <p:nvPr/>
        </p:nvSpPr>
        <p:spPr bwMode="auto">
          <a:xfrm>
            <a:off x="3464700" y="2889249"/>
            <a:ext cx="392113"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02</a:t>
            </a:r>
          </a:p>
        </p:txBody>
      </p:sp>
      <p:sp>
        <p:nvSpPr>
          <p:cNvPr id="84" name="CaixaDeTexto 52"/>
          <p:cNvSpPr txBox="1">
            <a:spLocks noChangeArrowheads="1"/>
          </p:cNvSpPr>
          <p:nvPr/>
        </p:nvSpPr>
        <p:spPr bwMode="auto">
          <a:xfrm>
            <a:off x="5261410" y="1665287"/>
            <a:ext cx="392113"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dirty="0"/>
              <a:t>11</a:t>
            </a:r>
          </a:p>
        </p:txBody>
      </p:sp>
      <p:sp>
        <p:nvSpPr>
          <p:cNvPr id="85" name="CaixaDeTexto 55"/>
          <p:cNvSpPr txBox="1">
            <a:spLocks noChangeArrowheads="1"/>
          </p:cNvSpPr>
          <p:nvPr/>
        </p:nvSpPr>
        <p:spPr bwMode="auto">
          <a:xfrm>
            <a:off x="6128525" y="3609974"/>
            <a:ext cx="431800"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dirty="0"/>
              <a:t>02</a:t>
            </a:r>
          </a:p>
        </p:txBody>
      </p:sp>
      <p:sp>
        <p:nvSpPr>
          <p:cNvPr id="86" name="CaixaDeTexto 56"/>
          <p:cNvSpPr txBox="1">
            <a:spLocks noChangeArrowheads="1"/>
          </p:cNvSpPr>
          <p:nvPr/>
        </p:nvSpPr>
        <p:spPr bwMode="auto">
          <a:xfrm>
            <a:off x="4472763" y="2025649"/>
            <a:ext cx="571500"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02</a:t>
            </a:r>
          </a:p>
        </p:txBody>
      </p:sp>
      <p:sp>
        <p:nvSpPr>
          <p:cNvPr id="87" name="CaixaDeTexto 59"/>
          <p:cNvSpPr txBox="1">
            <a:spLocks noChangeArrowheads="1"/>
          </p:cNvSpPr>
          <p:nvPr/>
        </p:nvSpPr>
        <p:spPr bwMode="auto">
          <a:xfrm>
            <a:off x="5439313" y="4345952"/>
            <a:ext cx="393700" cy="338137"/>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dirty="0">
                <a:effectLst>
                  <a:outerShdw blurRad="38100" dist="38100" dir="2700000" algn="tl">
                    <a:srgbClr val="DDDDDD"/>
                  </a:outerShdw>
                </a:effectLst>
              </a:rPr>
              <a:t>15</a:t>
            </a:r>
          </a:p>
        </p:txBody>
      </p:sp>
      <p:cxnSp>
        <p:nvCxnSpPr>
          <p:cNvPr id="88" name="Conector de seta reta 61"/>
          <p:cNvCxnSpPr/>
          <p:nvPr/>
        </p:nvCxnSpPr>
        <p:spPr>
          <a:xfrm flipV="1">
            <a:off x="6560325" y="1809749"/>
            <a:ext cx="465138" cy="58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9" name="CaixaDeTexto 62"/>
          <p:cNvSpPr txBox="1">
            <a:spLocks noChangeArrowheads="1"/>
          </p:cNvSpPr>
          <p:nvPr/>
        </p:nvSpPr>
        <p:spPr bwMode="auto">
          <a:xfrm>
            <a:off x="446863" y="4037977"/>
            <a:ext cx="2308225" cy="6461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lgn="ctr"/>
            <a:r>
              <a:rPr lang="pt-BR" dirty="0">
                <a:latin typeface="Arial" charset="0"/>
              </a:rPr>
              <a:t>N = 326 hospitais credenciados </a:t>
            </a:r>
          </a:p>
        </p:txBody>
      </p:sp>
      <p:cxnSp>
        <p:nvCxnSpPr>
          <p:cNvPr id="90" name="Conector de seta reta 44"/>
          <p:cNvCxnSpPr/>
          <p:nvPr/>
        </p:nvCxnSpPr>
        <p:spPr>
          <a:xfrm>
            <a:off x="6272988" y="2673349"/>
            <a:ext cx="428625"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CaixaDeTexto 46"/>
          <p:cNvSpPr txBox="1">
            <a:spLocks noChangeArrowheads="1"/>
          </p:cNvSpPr>
          <p:nvPr/>
        </p:nvSpPr>
        <p:spPr bwMode="auto">
          <a:xfrm>
            <a:off x="6633350" y="2673349"/>
            <a:ext cx="392113"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03</a:t>
            </a:r>
          </a:p>
        </p:txBody>
      </p:sp>
      <p:sp>
        <p:nvSpPr>
          <p:cNvPr id="92" name="CaixaDeTexto 57"/>
          <p:cNvSpPr txBox="1">
            <a:spLocks noChangeArrowheads="1"/>
          </p:cNvSpPr>
          <p:nvPr/>
        </p:nvSpPr>
        <p:spPr bwMode="auto">
          <a:xfrm>
            <a:off x="2672538" y="657224"/>
            <a:ext cx="428625" cy="3381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01</a:t>
            </a:r>
          </a:p>
        </p:txBody>
      </p:sp>
      <p:cxnSp>
        <p:nvCxnSpPr>
          <p:cNvPr id="93" name="Conector de seta reta 54"/>
          <p:cNvCxnSpPr/>
          <p:nvPr/>
        </p:nvCxnSpPr>
        <p:spPr>
          <a:xfrm>
            <a:off x="5872161" y="3863309"/>
            <a:ext cx="287338" cy="2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 name="CaixaDeTexto 62"/>
          <p:cNvSpPr txBox="1">
            <a:spLocks noChangeArrowheads="1"/>
          </p:cNvSpPr>
          <p:nvPr/>
        </p:nvSpPr>
        <p:spPr bwMode="auto">
          <a:xfrm>
            <a:off x="2240738" y="2097087"/>
            <a:ext cx="500062" cy="33813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600" b="1"/>
              <a:t>01</a:t>
            </a:r>
          </a:p>
        </p:txBody>
      </p:sp>
      <p:sp>
        <p:nvSpPr>
          <p:cNvPr id="95" name="CaixaDeTexto 2"/>
          <p:cNvSpPr txBox="1">
            <a:spLocks noChangeArrowheads="1"/>
          </p:cNvSpPr>
          <p:nvPr/>
        </p:nvSpPr>
        <p:spPr bwMode="auto">
          <a:xfrm>
            <a:off x="4498210" y="5419724"/>
            <a:ext cx="2106612" cy="261938"/>
          </a:xfrm>
          <a:prstGeom prst="rect">
            <a:avLst/>
          </a:prstGeom>
          <a:solidFill>
            <a:srgbClr val="FFFFFF"/>
          </a:solidFill>
          <a:ln w="9525">
            <a:solidFill>
              <a:srgbClr val="FFFFFF"/>
            </a:solidFill>
            <a:miter lim="800000"/>
            <a:headEnd/>
            <a:tailEnd/>
          </a:ln>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pt-BR" sz="1100" b="1" dirty="0"/>
              <a:t>FONTE:CGSCAM/DAPES/SAS/M</a:t>
            </a:r>
            <a:r>
              <a:rPr lang="pt-BR" sz="1100" dirty="0"/>
              <a:t>S</a:t>
            </a:r>
          </a:p>
        </p:txBody>
      </p:sp>
      <p:graphicFrame>
        <p:nvGraphicFramePr>
          <p:cNvPr id="96" name="Tabela 45"/>
          <p:cNvGraphicFramePr>
            <a:graphicFrameLocks noGrp="1"/>
          </p:cNvGraphicFramePr>
          <p:nvPr>
            <p:extLst/>
          </p:nvPr>
        </p:nvGraphicFramePr>
        <p:xfrm>
          <a:off x="1136390" y="5829041"/>
          <a:ext cx="6282774" cy="683424"/>
        </p:xfrm>
        <a:graphic>
          <a:graphicData uri="http://schemas.openxmlformats.org/drawingml/2006/table">
            <a:tbl>
              <a:tblPr firstRow="1" bandRow="1">
                <a:tableStyleId>{8EC20E35-A176-4012-BC5E-935CFFF8708E}</a:tableStyleId>
              </a:tblPr>
              <a:tblGrid>
                <a:gridCol w="2195184"/>
                <a:gridCol w="984051"/>
                <a:gridCol w="984051"/>
                <a:gridCol w="1059744"/>
                <a:gridCol w="1059744"/>
              </a:tblGrid>
              <a:tr h="222869">
                <a:tc>
                  <a:txBody>
                    <a:bodyPr/>
                    <a:lstStyle/>
                    <a:p>
                      <a:r>
                        <a:rPr lang="pt-BR" sz="1400" dirty="0" smtClean="0"/>
                        <a:t>ANO</a:t>
                      </a:r>
                      <a:endParaRPr lang="pt-BR" sz="1400" dirty="0">
                        <a:solidFill>
                          <a:schemeClr val="tx1"/>
                        </a:solidFill>
                      </a:endParaRPr>
                    </a:p>
                  </a:txBody>
                  <a:tcPr marL="91479" marR="91479" marT="45663" marB="45663"/>
                </a:tc>
                <a:tc>
                  <a:txBody>
                    <a:bodyPr/>
                    <a:lstStyle/>
                    <a:p>
                      <a:r>
                        <a:rPr lang="pt-BR" sz="1400" dirty="0" smtClean="0"/>
                        <a:t>2011</a:t>
                      </a:r>
                      <a:endParaRPr lang="pt-BR" sz="1400" dirty="0">
                        <a:solidFill>
                          <a:schemeClr val="tx1"/>
                        </a:solidFill>
                      </a:endParaRPr>
                    </a:p>
                  </a:txBody>
                  <a:tcPr marL="91479" marR="91479" marT="45663" marB="45663"/>
                </a:tc>
                <a:tc>
                  <a:txBody>
                    <a:bodyPr/>
                    <a:lstStyle/>
                    <a:p>
                      <a:r>
                        <a:rPr lang="pt-BR" sz="1400" dirty="0" smtClean="0"/>
                        <a:t>2012</a:t>
                      </a:r>
                      <a:endParaRPr lang="pt-BR" sz="1400" dirty="0">
                        <a:solidFill>
                          <a:schemeClr val="tx1"/>
                        </a:solidFill>
                      </a:endParaRPr>
                    </a:p>
                  </a:txBody>
                  <a:tcPr marL="91479" marR="91479" marT="45663" marB="45663"/>
                </a:tc>
                <a:tc>
                  <a:txBody>
                    <a:bodyPr/>
                    <a:lstStyle/>
                    <a:p>
                      <a:r>
                        <a:rPr lang="pt-BR" sz="1400" dirty="0" smtClean="0"/>
                        <a:t>2013</a:t>
                      </a:r>
                      <a:endParaRPr lang="pt-BR" sz="1400" dirty="0">
                        <a:solidFill>
                          <a:schemeClr val="tx1"/>
                        </a:solidFill>
                      </a:endParaRPr>
                    </a:p>
                  </a:txBody>
                  <a:tcPr marL="91479" marR="91479" marT="45663" marB="45663"/>
                </a:tc>
                <a:tc>
                  <a:txBody>
                    <a:bodyPr/>
                    <a:lstStyle/>
                    <a:p>
                      <a:r>
                        <a:rPr lang="pt-BR" sz="1400" dirty="0" smtClean="0"/>
                        <a:t>2014</a:t>
                      </a:r>
                      <a:endParaRPr lang="pt-BR" sz="1400" dirty="0">
                        <a:solidFill>
                          <a:schemeClr val="tx1"/>
                        </a:solidFill>
                      </a:endParaRPr>
                    </a:p>
                  </a:txBody>
                  <a:tcPr marL="91479" marR="91479" marT="45663" marB="45663"/>
                </a:tc>
              </a:tr>
              <a:tr h="378738">
                <a:tc>
                  <a:txBody>
                    <a:bodyPr/>
                    <a:lstStyle/>
                    <a:p>
                      <a:pPr algn="l"/>
                      <a:r>
                        <a:rPr lang="pt-BR" sz="1400" dirty="0" smtClean="0"/>
                        <a:t>NASCIMENTO IHAC (%)</a:t>
                      </a:r>
                      <a:endParaRPr lang="pt-BR" sz="1400" b="1" dirty="0"/>
                    </a:p>
                  </a:txBody>
                  <a:tcPr marL="91479" marR="91479" marT="45663" marB="45663"/>
                </a:tc>
                <a:tc>
                  <a:txBody>
                    <a:bodyPr/>
                    <a:lstStyle/>
                    <a:p>
                      <a:r>
                        <a:rPr lang="pt-BR" sz="1400" dirty="0" smtClean="0"/>
                        <a:t>30%</a:t>
                      </a:r>
                      <a:endParaRPr lang="pt-BR" sz="1400" b="1" dirty="0"/>
                    </a:p>
                  </a:txBody>
                  <a:tcPr marL="91479" marR="91479" marT="45663" marB="45663"/>
                </a:tc>
                <a:tc>
                  <a:txBody>
                    <a:bodyPr/>
                    <a:lstStyle/>
                    <a:p>
                      <a:r>
                        <a:rPr lang="pt-BR" sz="1400" dirty="0" smtClean="0"/>
                        <a:t>31%</a:t>
                      </a:r>
                      <a:endParaRPr lang="pt-BR" sz="1400" b="1" dirty="0"/>
                    </a:p>
                  </a:txBody>
                  <a:tcPr marL="91479" marR="91479" marT="45663" marB="45663"/>
                </a:tc>
                <a:tc>
                  <a:txBody>
                    <a:bodyPr/>
                    <a:lstStyle/>
                    <a:p>
                      <a:r>
                        <a:rPr lang="pt-BR" sz="1400" dirty="0" smtClean="0"/>
                        <a:t>34%</a:t>
                      </a:r>
                      <a:endParaRPr lang="pt-BR" sz="1400" b="1" dirty="0"/>
                    </a:p>
                  </a:txBody>
                  <a:tcPr marL="91479" marR="91479" marT="45663" marB="45663"/>
                </a:tc>
                <a:tc>
                  <a:txBody>
                    <a:bodyPr/>
                    <a:lstStyle/>
                    <a:p>
                      <a:r>
                        <a:rPr lang="pt-BR" sz="1400" dirty="0" smtClean="0"/>
                        <a:t>35%</a:t>
                      </a:r>
                      <a:endParaRPr lang="pt-BR" sz="1400" b="1" dirty="0"/>
                    </a:p>
                  </a:txBody>
                  <a:tcPr marL="91479" marR="91479" marT="45663" marB="45663"/>
                </a:tc>
              </a:tr>
            </a:tbl>
          </a:graphicData>
        </a:graphic>
      </p:graphicFrame>
      <p:sp>
        <p:nvSpPr>
          <p:cNvPr id="97" name="CaixaDeTexto 2"/>
          <p:cNvSpPr txBox="1">
            <a:spLocks noChangeArrowheads="1"/>
          </p:cNvSpPr>
          <p:nvPr/>
        </p:nvSpPr>
        <p:spPr bwMode="auto">
          <a:xfrm>
            <a:off x="4937900" y="472280"/>
            <a:ext cx="3800475" cy="3698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lgn="ctr"/>
            <a:r>
              <a:rPr lang="pt-BR" b="1"/>
              <a:t>CENÁRIO DA IHAC NO BRASIL</a:t>
            </a:r>
          </a:p>
        </p:txBody>
      </p:sp>
      <p:sp>
        <p:nvSpPr>
          <p:cNvPr id="45" name="CaixaDeTexto 44"/>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Tree>
    <p:extLst>
      <p:ext uri="{BB962C8B-B14F-4D97-AF65-F5344CB8AC3E}">
        <p14:creationId xmlns:p14="http://schemas.microsoft.com/office/powerpoint/2010/main" val="3852061302"/>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1591" t="14184" r="28721" b="10771"/>
          <a:stretch/>
        </p:blipFill>
        <p:spPr>
          <a:xfrm>
            <a:off x="3706640" y="1011936"/>
            <a:ext cx="5289024" cy="4992624"/>
          </a:xfrm>
          <a:prstGeom prst="rect">
            <a:avLst/>
          </a:prstGeom>
        </p:spPr>
      </p:pic>
      <p:sp>
        <p:nvSpPr>
          <p:cNvPr id="3" name="CaixaDeTexto 2"/>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
        <p:nvSpPr>
          <p:cNvPr id="4" name="Retângulo 3"/>
          <p:cNvSpPr/>
          <p:nvPr/>
        </p:nvSpPr>
        <p:spPr>
          <a:xfrm>
            <a:off x="1015416" y="109728"/>
            <a:ext cx="6628968" cy="548640"/>
          </a:xfrm>
          <a:prstGeom prst="rect">
            <a:avLst/>
          </a:prstGeom>
          <a:solidFill>
            <a:srgbClr val="99CC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2400" b="1" dirty="0" smtClean="0">
                <a:solidFill>
                  <a:schemeClr val="bg1"/>
                </a:solidFill>
              </a:rPr>
              <a:t>Rede Banco de Leite Humano</a:t>
            </a:r>
            <a:endParaRPr lang="pt-BR" sz="2400" b="1" dirty="0">
              <a:solidFill>
                <a:schemeClr val="bg1"/>
              </a:solidFill>
            </a:endParaRPr>
          </a:p>
        </p:txBody>
      </p:sp>
      <p:sp>
        <p:nvSpPr>
          <p:cNvPr id="5" name="Retângulo 4"/>
          <p:cNvSpPr/>
          <p:nvPr/>
        </p:nvSpPr>
        <p:spPr>
          <a:xfrm>
            <a:off x="552448" y="1720840"/>
            <a:ext cx="2956560" cy="3416320"/>
          </a:xfrm>
          <a:prstGeom prst="rect">
            <a:avLst/>
          </a:prstGeom>
        </p:spPr>
        <p:txBody>
          <a:bodyPr wrap="square">
            <a:spAutoFit/>
          </a:bodyPr>
          <a:lstStyle/>
          <a:p>
            <a:pPr algn="ctr"/>
            <a:r>
              <a:rPr lang="pt-BR" dirty="0"/>
              <a:t>R</a:t>
            </a:r>
            <a:r>
              <a:rPr lang="pt-BR" dirty="0" smtClean="0"/>
              <a:t>esponsável </a:t>
            </a:r>
            <a:r>
              <a:rPr lang="pt-BR" dirty="0"/>
              <a:t>pela promoção do aleitamento materno e execução das atividades de coleta, processamento e controle de qualidade do leite produzido nos primeiros dias após o parto (o colostro), leite de transição e leite humano maduro, para posterior distribuição sob prescrição do médico ou nutricionista.</a:t>
            </a:r>
            <a:endParaRPr lang="pt-BR" altLang="pt-BR" b="1" dirty="0">
              <a:cs typeface="DilleniaUPC" pitchFamily="18" charset="-34"/>
            </a:endParaRPr>
          </a:p>
        </p:txBody>
      </p:sp>
    </p:spTree>
    <p:extLst>
      <p:ext uri="{BB962C8B-B14F-4D97-AF65-F5344CB8AC3E}">
        <p14:creationId xmlns:p14="http://schemas.microsoft.com/office/powerpoint/2010/main" val="3065116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alpha val="44000"/>
          </a:srgbClr>
        </a:solidFill>
        <a:effectLst/>
      </p:bgPr>
    </p:bg>
    <p:spTree>
      <p:nvGrpSpPr>
        <p:cNvPr id="1" name=""/>
        <p:cNvGrpSpPr/>
        <p:nvPr/>
      </p:nvGrpSpPr>
      <p:grpSpPr>
        <a:xfrm>
          <a:off x="0" y="0"/>
          <a:ext cx="0" cy="0"/>
          <a:chOff x="0" y="0"/>
          <a:chExt cx="0" cy="0"/>
        </a:xfrm>
      </p:grpSpPr>
      <p:sp>
        <p:nvSpPr>
          <p:cNvPr id="2" name="Retângulo 1"/>
          <p:cNvSpPr/>
          <p:nvPr/>
        </p:nvSpPr>
        <p:spPr>
          <a:xfrm>
            <a:off x="1331640" y="1589311"/>
            <a:ext cx="6561348" cy="646331"/>
          </a:xfrm>
          <a:prstGeom prst="rect">
            <a:avLst/>
          </a:prstGeom>
        </p:spPr>
        <p:txBody>
          <a:bodyPr wrap="square">
            <a:spAutoFit/>
          </a:bodyPr>
          <a:lstStyle/>
          <a:p>
            <a:pPr algn="ctr"/>
            <a:r>
              <a:rPr lang="pt-BR" b="1" dirty="0">
                <a:solidFill>
                  <a:srgbClr val="FF0000"/>
                </a:solidFill>
                <a:latin typeface="Calibri" pitchFamily="34" charset="0"/>
              </a:rPr>
              <a:t>RISCO DE </a:t>
            </a:r>
            <a:r>
              <a:rPr lang="pt-BR" b="1" dirty="0">
                <a:solidFill>
                  <a:srgbClr val="FF0000"/>
                </a:solidFill>
                <a:effectLst>
                  <a:outerShdw blurRad="38100" dist="38100" dir="2700000" algn="tl">
                    <a:srgbClr val="000000">
                      <a:alpha val="43137"/>
                    </a:srgbClr>
                  </a:outerShdw>
                </a:effectLst>
                <a:latin typeface="Calibri" pitchFamily="34" charset="0"/>
              </a:rPr>
              <a:t>MORTALIDADE</a:t>
            </a:r>
            <a:r>
              <a:rPr lang="pt-BR" b="1" dirty="0">
                <a:solidFill>
                  <a:srgbClr val="FF0000"/>
                </a:solidFill>
                <a:latin typeface="Calibri" pitchFamily="34" charset="0"/>
              </a:rPr>
              <a:t>  DE 3 A 4 VEZES MAIOR ENTRE MENORES DE 6 MESES NA AUSÊNCIA DA AMAMENTAÇÃO</a:t>
            </a:r>
          </a:p>
        </p:txBody>
      </p:sp>
      <p:sp>
        <p:nvSpPr>
          <p:cNvPr id="3" name="Retângulo 2"/>
          <p:cNvSpPr/>
          <p:nvPr/>
        </p:nvSpPr>
        <p:spPr>
          <a:xfrm>
            <a:off x="4439449" y="3977603"/>
            <a:ext cx="3875495" cy="646331"/>
          </a:xfrm>
          <a:prstGeom prst="rect">
            <a:avLst/>
          </a:prstGeom>
        </p:spPr>
        <p:txBody>
          <a:bodyPr wrap="square">
            <a:spAutoFit/>
          </a:bodyPr>
          <a:lstStyle/>
          <a:p>
            <a:pPr algn="ctr"/>
            <a:r>
              <a:rPr lang="pt-BR" b="1" dirty="0">
                <a:solidFill>
                  <a:srgbClr val="33CC33"/>
                </a:solidFill>
                <a:latin typeface="Calibri" pitchFamily="34" charset="0"/>
              </a:rPr>
              <a:t>REDUÇÃO DE 50% NAS </a:t>
            </a:r>
            <a:r>
              <a:rPr lang="pt-BR" b="1" dirty="0">
                <a:solidFill>
                  <a:srgbClr val="33CC33"/>
                </a:solidFill>
                <a:effectLst>
                  <a:outerShdw blurRad="38100" dist="38100" dir="2700000" algn="tl">
                    <a:srgbClr val="000000">
                      <a:alpha val="43137"/>
                    </a:srgbClr>
                  </a:outerShdw>
                </a:effectLst>
                <a:latin typeface="Calibri" pitchFamily="34" charset="0"/>
              </a:rPr>
              <a:t>MORTES</a:t>
            </a:r>
            <a:r>
              <a:rPr lang="pt-BR" b="1" dirty="0">
                <a:solidFill>
                  <a:srgbClr val="33CC33"/>
                </a:solidFill>
                <a:latin typeface="Calibri" pitchFamily="34" charset="0"/>
              </a:rPr>
              <a:t> DE 6 A 23 MESES </a:t>
            </a:r>
          </a:p>
        </p:txBody>
      </p:sp>
      <p:sp>
        <p:nvSpPr>
          <p:cNvPr id="4" name="Retângulo 3"/>
          <p:cNvSpPr/>
          <p:nvPr/>
        </p:nvSpPr>
        <p:spPr>
          <a:xfrm>
            <a:off x="194352" y="5393253"/>
            <a:ext cx="4475184" cy="646331"/>
          </a:xfrm>
          <a:prstGeom prst="rect">
            <a:avLst/>
          </a:prstGeom>
        </p:spPr>
        <p:txBody>
          <a:bodyPr wrap="square">
            <a:spAutoFit/>
          </a:bodyPr>
          <a:lstStyle/>
          <a:p>
            <a:pPr algn="ctr"/>
            <a:r>
              <a:rPr lang="pt-BR" b="1" dirty="0">
                <a:solidFill>
                  <a:schemeClr val="accent2">
                    <a:lumMod val="50000"/>
                  </a:schemeClr>
                </a:solidFill>
                <a:latin typeface="Calibri" pitchFamily="34" charset="0"/>
              </a:rPr>
              <a:t>REDUÇÃO DE 36% NA OCORRÊNCIA DE </a:t>
            </a:r>
            <a:r>
              <a:rPr lang="pt-BR" b="1" dirty="0">
                <a:solidFill>
                  <a:schemeClr val="accent2">
                    <a:lumMod val="50000"/>
                  </a:schemeClr>
                </a:solidFill>
                <a:effectLst>
                  <a:outerShdw blurRad="38100" dist="38100" dir="2700000" algn="tl">
                    <a:srgbClr val="000000">
                      <a:alpha val="43137"/>
                    </a:srgbClr>
                  </a:outerShdw>
                </a:effectLst>
                <a:latin typeface="Calibri" pitchFamily="34" charset="0"/>
              </a:rPr>
              <a:t>MORTE SÚBITA INFANTIL</a:t>
            </a:r>
            <a:endParaRPr lang="pt-BR" b="1" dirty="0">
              <a:solidFill>
                <a:schemeClr val="accent2">
                  <a:lumMod val="50000"/>
                </a:schemeClr>
              </a:solidFill>
              <a:effectLst>
                <a:outerShdw blurRad="38100" dist="38100" dir="2700000" algn="tl">
                  <a:srgbClr val="000000">
                    <a:alpha val="43137"/>
                  </a:srgbClr>
                </a:outerShdw>
              </a:effectLst>
            </a:endParaRPr>
          </a:p>
        </p:txBody>
      </p:sp>
      <p:sp>
        <p:nvSpPr>
          <p:cNvPr id="5" name="Retângulo 4"/>
          <p:cNvSpPr/>
          <p:nvPr/>
        </p:nvSpPr>
        <p:spPr>
          <a:xfrm>
            <a:off x="470389" y="220323"/>
            <a:ext cx="3969060" cy="923330"/>
          </a:xfrm>
          <a:prstGeom prst="rect">
            <a:avLst/>
          </a:prstGeom>
        </p:spPr>
        <p:txBody>
          <a:bodyPr wrap="square">
            <a:spAutoFit/>
          </a:bodyPr>
          <a:lstStyle/>
          <a:p>
            <a:pPr algn="ctr"/>
            <a:r>
              <a:rPr lang="pt-BR" b="1" dirty="0">
                <a:latin typeface="Calibri" pitchFamily="34" charset="0"/>
              </a:rPr>
              <a:t>½ DOS EPISÓDIOS DE </a:t>
            </a:r>
            <a:r>
              <a:rPr lang="pt-BR" b="1" dirty="0">
                <a:effectLst>
                  <a:outerShdw blurRad="38100" dist="38100" dir="2700000" algn="tl">
                    <a:srgbClr val="000000">
                      <a:alpha val="43137"/>
                    </a:srgbClr>
                  </a:outerShdw>
                </a:effectLst>
                <a:latin typeface="Calibri" pitchFamily="34" charset="0"/>
              </a:rPr>
              <a:t>DIARREIA </a:t>
            </a:r>
            <a:r>
              <a:rPr lang="pt-BR" b="1" dirty="0">
                <a:latin typeface="Calibri" pitchFamily="34" charset="0"/>
              </a:rPr>
              <a:t>E 1/3 DAS </a:t>
            </a:r>
            <a:r>
              <a:rPr lang="pt-BR" b="1" dirty="0">
                <a:effectLst>
                  <a:outerShdw blurRad="38100" dist="38100" dir="2700000" algn="tl">
                    <a:srgbClr val="000000">
                      <a:alpha val="43137"/>
                    </a:srgbClr>
                  </a:outerShdw>
                </a:effectLst>
                <a:latin typeface="Calibri" pitchFamily="34" charset="0"/>
              </a:rPr>
              <a:t>INFECÇÕES RESPIRATÓRIAS </a:t>
            </a:r>
            <a:r>
              <a:rPr lang="pt-BR" b="1" dirty="0">
                <a:latin typeface="Calibri" pitchFamily="34" charset="0"/>
              </a:rPr>
              <a:t>PODERIAM SER EVITADAS</a:t>
            </a:r>
          </a:p>
        </p:txBody>
      </p:sp>
      <p:sp>
        <p:nvSpPr>
          <p:cNvPr id="6" name="Retângulo 5"/>
          <p:cNvSpPr/>
          <p:nvPr/>
        </p:nvSpPr>
        <p:spPr>
          <a:xfrm>
            <a:off x="305258" y="2277627"/>
            <a:ext cx="3456652" cy="369332"/>
          </a:xfrm>
          <a:prstGeom prst="rect">
            <a:avLst/>
          </a:prstGeom>
        </p:spPr>
        <p:txBody>
          <a:bodyPr wrap="none">
            <a:spAutoFit/>
          </a:bodyPr>
          <a:lstStyle/>
          <a:p>
            <a:r>
              <a:rPr lang="pt-BR" b="1" dirty="0">
                <a:solidFill>
                  <a:srgbClr val="009900"/>
                </a:solidFill>
                <a:latin typeface="Calibri" pitchFamily="34" charset="0"/>
              </a:rPr>
              <a:t>PROTEÇÃO CONTRA </a:t>
            </a:r>
            <a:r>
              <a:rPr lang="pt-BR" b="1" dirty="0">
                <a:solidFill>
                  <a:srgbClr val="009900"/>
                </a:solidFill>
                <a:effectLst>
                  <a:outerShdw blurRad="38100" dist="38100" dir="2700000" algn="tl">
                    <a:srgbClr val="000000">
                      <a:alpha val="43137"/>
                    </a:srgbClr>
                  </a:outerShdw>
                </a:effectLst>
                <a:latin typeface="Calibri" pitchFamily="34" charset="0"/>
              </a:rPr>
              <a:t>OTITE MÉDIA </a:t>
            </a:r>
            <a:endParaRPr lang="pt-BR" b="1" dirty="0">
              <a:solidFill>
                <a:srgbClr val="009900"/>
              </a:solidFill>
              <a:effectLst>
                <a:outerShdw blurRad="38100" dist="38100" dir="2700000" algn="tl">
                  <a:srgbClr val="000000">
                    <a:alpha val="43137"/>
                  </a:srgbClr>
                </a:outerShdw>
              </a:effectLst>
            </a:endParaRPr>
          </a:p>
        </p:txBody>
      </p:sp>
      <p:sp>
        <p:nvSpPr>
          <p:cNvPr id="7" name="Retângulo 6"/>
          <p:cNvSpPr/>
          <p:nvPr/>
        </p:nvSpPr>
        <p:spPr>
          <a:xfrm>
            <a:off x="470389" y="2974739"/>
            <a:ext cx="5380897" cy="507831"/>
          </a:xfrm>
          <a:prstGeom prst="rect">
            <a:avLst/>
          </a:prstGeom>
        </p:spPr>
        <p:txBody>
          <a:bodyPr wrap="none">
            <a:spAutoFit/>
          </a:bodyPr>
          <a:lstStyle/>
          <a:p>
            <a:pPr algn="ctr">
              <a:lnSpc>
                <a:spcPct val="150000"/>
              </a:lnSpc>
            </a:pPr>
            <a:r>
              <a:rPr lang="pt-BR" b="1" dirty="0">
                <a:solidFill>
                  <a:schemeClr val="accent2">
                    <a:lumMod val="75000"/>
                  </a:schemeClr>
                </a:solidFill>
                <a:latin typeface="Calibri" pitchFamily="34" charset="0"/>
              </a:rPr>
              <a:t>REDUÇÃO DE 68% NA OCORRÊNCIA DE </a:t>
            </a:r>
            <a:r>
              <a:rPr lang="pt-BR" b="1" dirty="0">
                <a:solidFill>
                  <a:schemeClr val="accent2">
                    <a:lumMod val="75000"/>
                  </a:schemeClr>
                </a:solidFill>
                <a:effectLst>
                  <a:outerShdw blurRad="38100" dist="38100" dir="2700000" algn="tl">
                    <a:srgbClr val="000000">
                      <a:alpha val="43137"/>
                    </a:srgbClr>
                  </a:outerShdw>
                </a:effectLst>
                <a:latin typeface="Calibri" pitchFamily="34" charset="0"/>
              </a:rPr>
              <a:t>MALOCLUSÕES</a:t>
            </a:r>
          </a:p>
        </p:txBody>
      </p:sp>
      <p:sp>
        <p:nvSpPr>
          <p:cNvPr id="8" name="Retângulo 7"/>
          <p:cNvSpPr/>
          <p:nvPr/>
        </p:nvSpPr>
        <p:spPr>
          <a:xfrm>
            <a:off x="5196635" y="229186"/>
            <a:ext cx="2834934" cy="923330"/>
          </a:xfrm>
          <a:prstGeom prst="rect">
            <a:avLst/>
          </a:prstGeom>
        </p:spPr>
        <p:txBody>
          <a:bodyPr wrap="square">
            <a:spAutoFit/>
          </a:bodyPr>
          <a:lstStyle/>
          <a:p>
            <a:pPr algn="ctr"/>
            <a:r>
              <a:rPr lang="pt-BR" b="1" dirty="0">
                <a:solidFill>
                  <a:srgbClr val="663300"/>
                </a:solidFill>
                <a:latin typeface="Calibri" pitchFamily="34" charset="0"/>
              </a:rPr>
              <a:t>REDUÇÃO DE 19% NA INCIDÊNCIA DE </a:t>
            </a:r>
            <a:r>
              <a:rPr lang="pt-BR" b="1" dirty="0">
                <a:solidFill>
                  <a:srgbClr val="663300"/>
                </a:solidFill>
                <a:effectLst>
                  <a:outerShdw blurRad="38100" dist="38100" dir="2700000" algn="tl">
                    <a:srgbClr val="000000">
                      <a:alpha val="43137"/>
                    </a:srgbClr>
                  </a:outerShdw>
                </a:effectLst>
                <a:latin typeface="Calibri" pitchFamily="34" charset="0"/>
              </a:rPr>
              <a:t>LEUCEMIA NA INFÂNCIA</a:t>
            </a:r>
          </a:p>
        </p:txBody>
      </p:sp>
      <p:sp>
        <p:nvSpPr>
          <p:cNvPr id="9" name="Retângulo 8"/>
          <p:cNvSpPr/>
          <p:nvPr/>
        </p:nvSpPr>
        <p:spPr>
          <a:xfrm>
            <a:off x="4439449" y="2320963"/>
            <a:ext cx="4704551" cy="646331"/>
          </a:xfrm>
          <a:prstGeom prst="rect">
            <a:avLst/>
          </a:prstGeom>
        </p:spPr>
        <p:txBody>
          <a:bodyPr wrap="square">
            <a:spAutoFit/>
          </a:bodyPr>
          <a:lstStyle/>
          <a:p>
            <a:pPr algn="ctr"/>
            <a:r>
              <a:rPr lang="pt-BR" b="1" dirty="0">
                <a:solidFill>
                  <a:schemeClr val="accent1">
                    <a:lumMod val="75000"/>
                  </a:schemeClr>
                </a:solidFill>
                <a:latin typeface="Calibri" pitchFamily="34" charset="0"/>
              </a:rPr>
              <a:t>AMAMENTAÇÃO PROLONGADA FOI ASSOCIADA AO MENOR RISCO DE </a:t>
            </a:r>
            <a:r>
              <a:rPr lang="pt-BR" b="1" dirty="0">
                <a:solidFill>
                  <a:schemeClr val="accent1">
                    <a:lumMod val="75000"/>
                  </a:schemeClr>
                </a:solidFill>
                <a:effectLst>
                  <a:outerShdw blurRad="38100" dist="38100" dir="2700000" algn="tl">
                    <a:srgbClr val="000000">
                      <a:alpha val="43137"/>
                    </a:srgbClr>
                  </a:outerShdw>
                </a:effectLst>
                <a:latin typeface="Calibri" pitchFamily="34" charset="0"/>
              </a:rPr>
              <a:t>EXCESSO DE PESO</a:t>
            </a:r>
            <a:endParaRPr lang="pt-BR" b="1" dirty="0">
              <a:solidFill>
                <a:schemeClr val="accent1">
                  <a:lumMod val="75000"/>
                </a:schemeClr>
              </a:solidFill>
              <a:effectLst>
                <a:outerShdw blurRad="38100" dist="38100" dir="2700000" algn="tl">
                  <a:srgbClr val="000000">
                    <a:alpha val="43137"/>
                  </a:srgbClr>
                </a:outerShdw>
              </a:effectLst>
            </a:endParaRPr>
          </a:p>
        </p:txBody>
      </p:sp>
      <p:sp>
        <p:nvSpPr>
          <p:cNvPr id="10" name="Retângulo 9"/>
          <p:cNvSpPr/>
          <p:nvPr/>
        </p:nvSpPr>
        <p:spPr>
          <a:xfrm>
            <a:off x="4593802" y="5387857"/>
            <a:ext cx="3636667" cy="646331"/>
          </a:xfrm>
          <a:prstGeom prst="rect">
            <a:avLst/>
          </a:prstGeom>
        </p:spPr>
        <p:txBody>
          <a:bodyPr wrap="square">
            <a:spAutoFit/>
          </a:bodyPr>
          <a:lstStyle/>
          <a:p>
            <a:pPr algn="ctr"/>
            <a:r>
              <a:rPr lang="pt-BR" b="1" dirty="0">
                <a:solidFill>
                  <a:schemeClr val="tx2">
                    <a:lumMod val="60000"/>
                    <a:lumOff val="40000"/>
                  </a:schemeClr>
                </a:solidFill>
                <a:latin typeface="Calibri" pitchFamily="34" charset="0"/>
              </a:rPr>
              <a:t>INDÍCIOS FORTES DE PROTEÇÃO CONTRA </a:t>
            </a:r>
            <a:r>
              <a:rPr lang="pt-BR" b="1" dirty="0">
                <a:solidFill>
                  <a:schemeClr val="tx2">
                    <a:lumMod val="60000"/>
                    <a:lumOff val="40000"/>
                  </a:schemeClr>
                </a:solidFill>
                <a:effectLst>
                  <a:outerShdw blurRad="38100" dist="38100" dir="2700000" algn="tl">
                    <a:srgbClr val="000000">
                      <a:alpha val="43137"/>
                    </a:srgbClr>
                  </a:outerShdw>
                </a:effectLst>
                <a:latin typeface="Calibri" pitchFamily="34" charset="0"/>
              </a:rPr>
              <a:t>DIABETES (TIPOS 1 E 2)</a:t>
            </a:r>
          </a:p>
        </p:txBody>
      </p:sp>
      <p:sp>
        <p:nvSpPr>
          <p:cNvPr id="11" name="Retângulo 10"/>
          <p:cNvSpPr/>
          <p:nvPr/>
        </p:nvSpPr>
        <p:spPr>
          <a:xfrm>
            <a:off x="1183314" y="6135399"/>
            <a:ext cx="6858000" cy="646331"/>
          </a:xfrm>
          <a:prstGeom prst="rect">
            <a:avLst/>
          </a:prstGeom>
        </p:spPr>
        <p:txBody>
          <a:bodyPr wrap="square">
            <a:spAutoFit/>
          </a:bodyPr>
          <a:lstStyle/>
          <a:p>
            <a:pPr algn="ctr"/>
            <a:r>
              <a:rPr lang="pt-BR" b="1" dirty="0">
                <a:solidFill>
                  <a:srgbClr val="FF0000"/>
                </a:solidFill>
                <a:latin typeface="Calibri" pitchFamily="34" charset="0"/>
              </a:rPr>
              <a:t>AME POR 6 MESES E AMAMENTAÇÃO PROLONGADA CONTRIBUEM PARA O </a:t>
            </a:r>
            <a:r>
              <a:rPr lang="pt-BR" b="1" dirty="0">
                <a:solidFill>
                  <a:srgbClr val="FF0000"/>
                </a:solidFill>
                <a:effectLst>
                  <a:outerShdw blurRad="38100" dist="38100" dir="2700000" algn="tl">
                    <a:srgbClr val="000000">
                      <a:alpha val="43137"/>
                    </a:srgbClr>
                  </a:outerShdw>
                </a:effectLst>
                <a:latin typeface="Calibri" pitchFamily="34" charset="0"/>
              </a:rPr>
              <a:t>DESENVOLVIMENTO COGNITIVO DA CRIANÇA</a:t>
            </a:r>
            <a:endParaRPr lang="pt-BR" b="1" dirty="0">
              <a:solidFill>
                <a:srgbClr val="FF0000"/>
              </a:solidFill>
              <a:effectLst>
                <a:outerShdw blurRad="38100" dist="38100" dir="2700000" algn="tl">
                  <a:srgbClr val="000000">
                    <a:alpha val="43137"/>
                  </a:srgbClr>
                </a:outerShdw>
              </a:effectLst>
            </a:endParaRPr>
          </a:p>
        </p:txBody>
      </p:sp>
      <p:sp>
        <p:nvSpPr>
          <p:cNvPr id="12" name="Retângulo 11"/>
          <p:cNvSpPr/>
          <p:nvPr/>
        </p:nvSpPr>
        <p:spPr>
          <a:xfrm>
            <a:off x="1695745" y="1176429"/>
            <a:ext cx="5968533" cy="369332"/>
          </a:xfrm>
          <a:prstGeom prst="rect">
            <a:avLst/>
          </a:prstGeom>
        </p:spPr>
        <p:txBody>
          <a:bodyPr wrap="square">
            <a:spAutoFit/>
          </a:bodyPr>
          <a:lstStyle/>
          <a:p>
            <a:pPr algn="ctr"/>
            <a:r>
              <a:rPr lang="pt-BR" b="1" dirty="0">
                <a:solidFill>
                  <a:srgbClr val="7030A0"/>
                </a:solidFill>
                <a:effectLst>
                  <a:outerShdw blurRad="38100" dist="38100" dir="2700000" algn="tl">
                    <a:srgbClr val="000000">
                      <a:alpha val="43137"/>
                    </a:srgbClr>
                  </a:outerShdw>
                </a:effectLst>
                <a:latin typeface="Calibri" pitchFamily="34" charset="0"/>
              </a:rPr>
              <a:t>MAIOR ESCOLARIDADE </a:t>
            </a:r>
            <a:r>
              <a:rPr lang="pt-BR" b="1" dirty="0">
                <a:solidFill>
                  <a:srgbClr val="7030A0"/>
                </a:solidFill>
                <a:latin typeface="Calibri" pitchFamily="34" charset="0"/>
              </a:rPr>
              <a:t>ALCANÇADA EM ADOLESCENTES</a:t>
            </a:r>
            <a:endParaRPr lang="pt-BR" b="1" dirty="0">
              <a:solidFill>
                <a:srgbClr val="7030A0"/>
              </a:solidFill>
            </a:endParaRPr>
          </a:p>
        </p:txBody>
      </p:sp>
      <p:sp>
        <p:nvSpPr>
          <p:cNvPr id="13" name="Retângulo 12"/>
          <p:cNvSpPr/>
          <p:nvPr/>
        </p:nvSpPr>
        <p:spPr>
          <a:xfrm>
            <a:off x="-62877" y="2733892"/>
            <a:ext cx="4358053" cy="369332"/>
          </a:xfrm>
          <a:prstGeom prst="rect">
            <a:avLst/>
          </a:prstGeom>
        </p:spPr>
        <p:txBody>
          <a:bodyPr wrap="none">
            <a:spAutoFit/>
          </a:bodyPr>
          <a:lstStyle/>
          <a:p>
            <a:pPr algn="ctr"/>
            <a:r>
              <a:rPr lang="pt-BR" b="1" dirty="0">
                <a:solidFill>
                  <a:schemeClr val="bg2">
                    <a:lumMod val="50000"/>
                  </a:schemeClr>
                </a:solidFill>
                <a:latin typeface="Calibri" pitchFamily="34" charset="0"/>
              </a:rPr>
              <a:t>PERÍODOS MAIS LONGOS DE AMENORREIA </a:t>
            </a:r>
            <a:endParaRPr lang="pt-BR" b="1" dirty="0">
              <a:solidFill>
                <a:schemeClr val="bg2">
                  <a:lumMod val="50000"/>
                </a:schemeClr>
              </a:solidFill>
            </a:endParaRPr>
          </a:p>
        </p:txBody>
      </p:sp>
      <p:sp>
        <p:nvSpPr>
          <p:cNvPr id="14" name="Retângulo 13"/>
          <p:cNvSpPr/>
          <p:nvPr/>
        </p:nvSpPr>
        <p:spPr>
          <a:xfrm>
            <a:off x="1695745" y="3477694"/>
            <a:ext cx="7266611" cy="369332"/>
          </a:xfrm>
          <a:prstGeom prst="rect">
            <a:avLst/>
          </a:prstGeom>
        </p:spPr>
        <p:txBody>
          <a:bodyPr wrap="square">
            <a:spAutoFit/>
          </a:bodyPr>
          <a:lstStyle/>
          <a:p>
            <a:pPr algn="ctr"/>
            <a:r>
              <a:rPr lang="pt-BR" b="1" dirty="0">
                <a:solidFill>
                  <a:srgbClr val="FF0066"/>
                </a:solidFill>
                <a:latin typeface="Calibri" pitchFamily="34" charset="0"/>
              </a:rPr>
              <a:t>DIMINUIÇÃO DE 4,3%  NA INCIDÊNCIA DE </a:t>
            </a:r>
            <a:r>
              <a:rPr lang="pt-BR" b="1" dirty="0">
                <a:solidFill>
                  <a:srgbClr val="FF0066"/>
                </a:solidFill>
                <a:effectLst>
                  <a:outerShdw blurRad="38100" dist="38100" dir="2700000" algn="tl">
                    <a:srgbClr val="000000">
                      <a:alpha val="43137"/>
                    </a:srgbClr>
                  </a:outerShdw>
                </a:effectLst>
                <a:latin typeface="Calibri" pitchFamily="34" charset="0"/>
              </a:rPr>
              <a:t>CÂNCER DE MAMA INVASIVO </a:t>
            </a:r>
            <a:endParaRPr lang="pt-BR" b="1" dirty="0">
              <a:solidFill>
                <a:srgbClr val="FF0066"/>
              </a:solidFill>
              <a:effectLst>
                <a:outerShdw blurRad="38100" dist="38100" dir="2700000" algn="tl">
                  <a:srgbClr val="000000">
                    <a:alpha val="43137"/>
                  </a:srgbClr>
                </a:outerShdw>
              </a:effectLst>
            </a:endParaRPr>
          </a:p>
        </p:txBody>
      </p:sp>
      <p:sp>
        <p:nvSpPr>
          <p:cNvPr id="15" name="Retângulo 14"/>
          <p:cNvSpPr/>
          <p:nvPr/>
        </p:nvSpPr>
        <p:spPr>
          <a:xfrm>
            <a:off x="4888992" y="4689866"/>
            <a:ext cx="3646556" cy="646331"/>
          </a:xfrm>
          <a:prstGeom prst="rect">
            <a:avLst/>
          </a:prstGeom>
        </p:spPr>
        <p:txBody>
          <a:bodyPr wrap="square">
            <a:spAutoFit/>
          </a:bodyPr>
          <a:lstStyle/>
          <a:p>
            <a:pPr algn="ctr"/>
            <a:r>
              <a:rPr lang="pt-BR" b="1" dirty="0">
                <a:solidFill>
                  <a:schemeClr val="tx1">
                    <a:lumMod val="50000"/>
                    <a:lumOff val="50000"/>
                  </a:schemeClr>
                </a:solidFill>
                <a:latin typeface="Calibri" pitchFamily="34" charset="0"/>
              </a:rPr>
              <a:t>REDUÇÃO DE OCORRÊNCIA DE 30% DE </a:t>
            </a:r>
            <a:r>
              <a:rPr lang="pt-BR" b="1" dirty="0">
                <a:solidFill>
                  <a:schemeClr val="tx1">
                    <a:lumMod val="50000"/>
                    <a:lumOff val="50000"/>
                  </a:schemeClr>
                </a:solidFill>
                <a:effectLst>
                  <a:outerShdw blurRad="38100" dist="38100" dir="2700000" algn="tl">
                    <a:srgbClr val="000000">
                      <a:alpha val="43137"/>
                    </a:srgbClr>
                  </a:outerShdw>
                </a:effectLst>
                <a:latin typeface="Calibri" pitchFamily="34" charset="0"/>
              </a:rPr>
              <a:t>CÂNCER DE OVÁRIO</a:t>
            </a:r>
            <a:r>
              <a:rPr lang="pt-BR" b="1" dirty="0">
                <a:solidFill>
                  <a:schemeClr val="tx1">
                    <a:lumMod val="50000"/>
                    <a:lumOff val="50000"/>
                  </a:schemeClr>
                </a:solidFill>
                <a:latin typeface="Calibri" pitchFamily="34" charset="0"/>
              </a:rPr>
              <a:t>                                                           </a:t>
            </a:r>
            <a:endParaRPr lang="pt-BR" b="1" dirty="0">
              <a:solidFill>
                <a:schemeClr val="tx1">
                  <a:lumMod val="50000"/>
                  <a:lumOff val="50000"/>
                </a:schemeClr>
              </a:solidFill>
            </a:endParaRPr>
          </a:p>
        </p:txBody>
      </p:sp>
      <p:sp>
        <p:nvSpPr>
          <p:cNvPr id="16" name="Retângulo 15"/>
          <p:cNvSpPr/>
          <p:nvPr/>
        </p:nvSpPr>
        <p:spPr>
          <a:xfrm>
            <a:off x="305258" y="4720360"/>
            <a:ext cx="4467686" cy="646331"/>
          </a:xfrm>
          <a:prstGeom prst="rect">
            <a:avLst/>
          </a:prstGeom>
        </p:spPr>
        <p:txBody>
          <a:bodyPr wrap="square">
            <a:spAutoFit/>
          </a:bodyPr>
          <a:lstStyle/>
          <a:p>
            <a:pPr algn="ctr"/>
            <a:r>
              <a:rPr lang="pt-BR" b="1" dirty="0">
                <a:solidFill>
                  <a:schemeClr val="accent1">
                    <a:lumMod val="75000"/>
                  </a:schemeClr>
                </a:solidFill>
                <a:latin typeface="Calibri" pitchFamily="34" charset="0"/>
              </a:rPr>
              <a:t>MENORES TAXAS DE </a:t>
            </a:r>
            <a:r>
              <a:rPr lang="pt-BR" b="1" dirty="0">
                <a:solidFill>
                  <a:schemeClr val="accent1">
                    <a:lumMod val="75000"/>
                  </a:schemeClr>
                </a:solidFill>
                <a:effectLst>
                  <a:outerShdw blurRad="38100" dist="38100" dir="2700000" algn="tl">
                    <a:srgbClr val="000000">
                      <a:alpha val="43137"/>
                    </a:srgbClr>
                  </a:outerShdw>
                </a:effectLst>
                <a:latin typeface="Calibri" pitchFamily="34" charset="0"/>
              </a:rPr>
              <a:t>NEGLIGÊNCIA </a:t>
            </a:r>
            <a:r>
              <a:rPr lang="pt-BR" b="1" dirty="0">
                <a:solidFill>
                  <a:schemeClr val="accent1">
                    <a:lumMod val="75000"/>
                  </a:schemeClr>
                </a:solidFill>
                <a:latin typeface="Calibri" pitchFamily="34" charset="0"/>
              </a:rPr>
              <a:t>DE CUIDADO</a:t>
            </a:r>
            <a:endParaRPr lang="pt-BR" b="1" dirty="0">
              <a:solidFill>
                <a:schemeClr val="accent1">
                  <a:lumMod val="75000"/>
                </a:schemeClr>
              </a:solidFill>
            </a:endParaRPr>
          </a:p>
        </p:txBody>
      </p:sp>
      <p:sp>
        <p:nvSpPr>
          <p:cNvPr id="17" name="Retângulo 16"/>
          <p:cNvSpPr/>
          <p:nvPr/>
        </p:nvSpPr>
        <p:spPr>
          <a:xfrm>
            <a:off x="73978" y="3783696"/>
            <a:ext cx="3919212" cy="923330"/>
          </a:xfrm>
          <a:prstGeom prst="rect">
            <a:avLst/>
          </a:prstGeom>
        </p:spPr>
        <p:txBody>
          <a:bodyPr wrap="square">
            <a:spAutoFit/>
          </a:bodyPr>
          <a:lstStyle/>
          <a:p>
            <a:pPr algn="ctr"/>
            <a:r>
              <a:rPr lang="pt-BR" b="1" dirty="0">
                <a:solidFill>
                  <a:schemeClr val="accent4">
                    <a:lumMod val="75000"/>
                  </a:schemeClr>
                </a:solidFill>
                <a:latin typeface="Calibri" pitchFamily="34" charset="0"/>
              </a:rPr>
              <a:t>MAIOR PROPENSÃO AO DESENVOLVIMENTO DO </a:t>
            </a:r>
            <a:r>
              <a:rPr lang="pt-BR" b="1" dirty="0">
                <a:solidFill>
                  <a:schemeClr val="accent4">
                    <a:lumMod val="75000"/>
                  </a:schemeClr>
                </a:solidFill>
                <a:effectLst>
                  <a:outerShdw blurRad="38100" dist="38100" dir="2700000" algn="tl">
                    <a:srgbClr val="000000">
                      <a:alpha val="43137"/>
                    </a:srgbClr>
                  </a:outerShdw>
                </a:effectLst>
                <a:latin typeface="Calibri" pitchFamily="34" charset="0"/>
              </a:rPr>
              <a:t>VÍNCULO MÃE-FILHO ADEQUADO</a:t>
            </a:r>
            <a:endParaRPr lang="pt-BR" b="1"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093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par>
                          <p:cTn id="32" fill="hold">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childTnLst>
                          </p:cTn>
                        </p:par>
                        <p:par>
                          <p:cTn id="36" fill="hold">
                            <p:stCondLst>
                              <p:cond delay="4000"/>
                            </p:stCondLst>
                            <p:childTnLst>
                              <p:par>
                                <p:cTn id="37" presetID="4" presetClass="entr" presetSubtype="16"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ox(in)">
                                      <p:cBhvr>
                                        <p:cTn id="39" dur="500"/>
                                        <p:tgtEl>
                                          <p:spTgt spid="16"/>
                                        </p:tgtEl>
                                      </p:cBhvr>
                                    </p:animEffect>
                                  </p:childTnLst>
                                </p:cTn>
                              </p:par>
                            </p:childTnLst>
                          </p:cTn>
                        </p:par>
                        <p:par>
                          <p:cTn id="40" fill="hold">
                            <p:stCondLst>
                              <p:cond delay="4500"/>
                            </p:stCondLst>
                            <p:childTnLst>
                              <p:par>
                                <p:cTn id="41" presetID="4" presetClass="entr" presetSubtype="16"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ox(in)">
                                      <p:cBhvr>
                                        <p:cTn id="43" dur="500"/>
                                        <p:tgtEl>
                                          <p:spTgt spid="12"/>
                                        </p:tgtEl>
                                      </p:cBhvr>
                                    </p:animEffect>
                                  </p:childTnLst>
                                </p:cTn>
                              </p:par>
                            </p:childTnLst>
                          </p:cTn>
                        </p:par>
                        <p:par>
                          <p:cTn id="44" fill="hold">
                            <p:stCondLst>
                              <p:cond delay="5000"/>
                            </p:stCondLst>
                            <p:childTnLst>
                              <p:par>
                                <p:cTn id="45" presetID="4"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ox(in)">
                                      <p:cBhvr>
                                        <p:cTn id="47" dur="500"/>
                                        <p:tgtEl>
                                          <p:spTgt spid="10"/>
                                        </p:tgtEl>
                                      </p:cBhvr>
                                    </p:animEffect>
                                  </p:childTnLst>
                                </p:cTn>
                              </p:par>
                            </p:childTnLst>
                          </p:cTn>
                        </p:par>
                        <p:par>
                          <p:cTn id="48" fill="hold">
                            <p:stCondLst>
                              <p:cond delay="5500"/>
                            </p:stCondLst>
                            <p:childTnLst>
                              <p:par>
                                <p:cTn id="49" presetID="4" presetClass="entr" presetSubtype="1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ox(in)">
                                      <p:cBhvr>
                                        <p:cTn id="51" dur="500"/>
                                        <p:tgtEl>
                                          <p:spTgt spid="17"/>
                                        </p:tgtEl>
                                      </p:cBhvr>
                                    </p:animEffect>
                                  </p:childTnLst>
                                </p:cTn>
                              </p:par>
                            </p:childTnLst>
                          </p:cTn>
                        </p:par>
                        <p:par>
                          <p:cTn id="52" fill="hold">
                            <p:stCondLst>
                              <p:cond delay="6000"/>
                            </p:stCondLst>
                            <p:childTnLst>
                              <p:par>
                                <p:cTn id="53" presetID="4" presetClass="entr" presetSubtype="16"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ox(in)">
                                      <p:cBhvr>
                                        <p:cTn id="55" dur="500"/>
                                        <p:tgtEl>
                                          <p:spTgt spid="6"/>
                                        </p:tgtEl>
                                      </p:cBhvr>
                                    </p:animEffect>
                                  </p:childTnLst>
                                </p:cTn>
                              </p:par>
                            </p:childTnLst>
                          </p:cTn>
                        </p:par>
                        <p:par>
                          <p:cTn id="56" fill="hold">
                            <p:stCondLst>
                              <p:cond delay="6500"/>
                            </p:stCondLst>
                            <p:childTnLst>
                              <p:par>
                                <p:cTn id="57" presetID="4" presetClass="entr" presetSubtype="1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ox(in)">
                                      <p:cBhvr>
                                        <p:cTn id="59" dur="500"/>
                                        <p:tgtEl>
                                          <p:spTgt spid="14"/>
                                        </p:tgtEl>
                                      </p:cBhvr>
                                    </p:animEffect>
                                  </p:childTnLst>
                                </p:cTn>
                              </p:par>
                            </p:childTnLst>
                          </p:cTn>
                        </p:par>
                        <p:par>
                          <p:cTn id="60" fill="hold">
                            <p:stCondLst>
                              <p:cond delay="7000"/>
                            </p:stCondLst>
                            <p:childTnLst>
                              <p:par>
                                <p:cTn id="61" presetID="4" presetClass="entr" presetSubtype="16"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ox(in)">
                                      <p:cBhvr>
                                        <p:cTn id="63" dur="500"/>
                                        <p:tgtEl>
                                          <p:spTgt spid="13"/>
                                        </p:tgtEl>
                                      </p:cBhvr>
                                    </p:animEffect>
                                  </p:childTnLst>
                                </p:cTn>
                              </p:par>
                            </p:childTnLst>
                          </p:cTn>
                        </p:par>
                        <p:par>
                          <p:cTn id="64" fill="hold">
                            <p:stCondLst>
                              <p:cond delay="7500"/>
                            </p:stCondLst>
                            <p:childTnLst>
                              <p:par>
                                <p:cTn id="65" presetID="4" presetClass="entr" presetSubtype="16"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ox(in)">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11940" t="17895" r="13172" b="6880"/>
          <a:stretch/>
        </p:blipFill>
        <p:spPr>
          <a:xfrm>
            <a:off x="521760" y="573205"/>
            <a:ext cx="8622240" cy="5413067"/>
          </a:xfrm>
          <a:prstGeom prst="rect">
            <a:avLst/>
          </a:prstGeom>
        </p:spPr>
      </p:pic>
      <p:sp>
        <p:nvSpPr>
          <p:cNvPr id="3" name="CaixaDeTexto 2"/>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Tree>
    <p:extLst>
      <p:ext uri="{BB962C8B-B14F-4D97-AF65-F5344CB8AC3E}">
        <p14:creationId xmlns:p14="http://schemas.microsoft.com/office/powerpoint/2010/main" val="35285732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
        <p:nvSpPr>
          <p:cNvPr id="4" name="Retângulo 3"/>
          <p:cNvSpPr/>
          <p:nvPr/>
        </p:nvSpPr>
        <p:spPr>
          <a:xfrm>
            <a:off x="1015416" y="109728"/>
            <a:ext cx="6628968" cy="548640"/>
          </a:xfrm>
          <a:prstGeom prst="rect">
            <a:avLst/>
          </a:prstGeom>
          <a:solidFill>
            <a:srgbClr val="99CC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2400" b="1" dirty="0" smtClean="0">
                <a:solidFill>
                  <a:schemeClr val="bg1"/>
                </a:solidFill>
              </a:rPr>
              <a:t>Estratégia Amamenta e Alimenta</a:t>
            </a:r>
            <a:endParaRPr lang="pt-BR" sz="2400" b="1" dirty="0">
              <a:solidFill>
                <a:schemeClr val="bg1"/>
              </a:solidFill>
            </a:endParaRPr>
          </a:p>
        </p:txBody>
      </p:sp>
      <p:sp>
        <p:nvSpPr>
          <p:cNvPr id="5" name="Retângulo 4"/>
          <p:cNvSpPr/>
          <p:nvPr/>
        </p:nvSpPr>
        <p:spPr>
          <a:xfrm>
            <a:off x="612775" y="1393597"/>
            <a:ext cx="6114288" cy="4662815"/>
          </a:xfrm>
          <a:prstGeom prst="rect">
            <a:avLst/>
          </a:prstGeom>
        </p:spPr>
        <p:txBody>
          <a:bodyPr wrap="square">
            <a:spAutoFit/>
          </a:bodyPr>
          <a:lstStyle/>
          <a:p>
            <a:pPr algn="ctr">
              <a:lnSpc>
                <a:spcPct val="150000"/>
              </a:lnSpc>
            </a:pPr>
            <a:r>
              <a:rPr lang="pt-BR" dirty="0" smtClean="0"/>
              <a:t>Visa qualificar </a:t>
            </a:r>
            <a:r>
              <a:rPr lang="pt-BR" dirty="0"/>
              <a:t>o processo de trabalho dos profissionais da atenção básica com o intuito de reforçar e incentivar a promoção do aleitamento materno e da alimentação saudável para crianças menores de dois anos no âmbito do Sistema Único de Saúde (SUS</a:t>
            </a:r>
            <a:r>
              <a:rPr lang="pt-BR" dirty="0" smtClean="0"/>
              <a:t>)</a:t>
            </a:r>
          </a:p>
          <a:p>
            <a:pPr algn="ctr">
              <a:lnSpc>
                <a:spcPct val="150000"/>
              </a:lnSpc>
            </a:pPr>
            <a:endParaRPr lang="pt-BR" dirty="0"/>
          </a:p>
          <a:p>
            <a:pPr algn="ctr">
              <a:lnSpc>
                <a:spcPct val="150000"/>
              </a:lnSpc>
            </a:pPr>
            <a:endParaRPr lang="pt-BR" dirty="0" smtClean="0"/>
          </a:p>
          <a:p>
            <a:pPr algn="just">
              <a:lnSpc>
                <a:spcPct val="150000"/>
              </a:lnSpc>
            </a:pPr>
            <a:r>
              <a:rPr lang="pt-BR" altLang="pt-BR" b="1" dirty="0" smtClean="0">
                <a:cs typeface="DilleniaUPC" pitchFamily="18" charset="-34"/>
              </a:rPr>
              <a:t>Ações:</a:t>
            </a:r>
          </a:p>
          <a:p>
            <a:pPr algn="just">
              <a:lnSpc>
                <a:spcPct val="150000"/>
              </a:lnSpc>
            </a:pPr>
            <a:r>
              <a:rPr lang="pt-BR" altLang="pt-BR" dirty="0" smtClean="0">
                <a:cs typeface="DilleniaUPC" pitchFamily="18" charset="-34"/>
              </a:rPr>
              <a:t>Oficina de formação de tutores</a:t>
            </a:r>
          </a:p>
          <a:p>
            <a:pPr algn="just">
              <a:lnSpc>
                <a:spcPct val="150000"/>
              </a:lnSpc>
            </a:pPr>
            <a:r>
              <a:rPr lang="pt-BR" altLang="pt-BR" dirty="0" smtClean="0">
                <a:cs typeface="DilleniaUPC" pitchFamily="18" charset="-34"/>
              </a:rPr>
              <a:t>Oficina de trabalho na UBS</a:t>
            </a:r>
          </a:p>
          <a:p>
            <a:pPr algn="just">
              <a:lnSpc>
                <a:spcPct val="150000"/>
              </a:lnSpc>
            </a:pPr>
            <a:r>
              <a:rPr lang="pt-BR" altLang="pt-BR" dirty="0" smtClean="0">
                <a:cs typeface="DilleniaUPC" pitchFamily="18" charset="-34"/>
              </a:rPr>
              <a:t>EAD sobre Aleitamento Materno e Alimentação Complementar</a:t>
            </a:r>
            <a:endParaRPr lang="pt-BR" altLang="pt-BR" dirty="0">
              <a:cs typeface="DilleniaUPC" pitchFamily="18" charset="-34"/>
            </a:endParaRPr>
          </a:p>
        </p:txBody>
      </p:sp>
      <p:sp>
        <p:nvSpPr>
          <p:cNvPr id="6" name="AutoShape 2" descr="EAA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4" descr="EAA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063" y="2324100"/>
            <a:ext cx="2066925" cy="2209800"/>
          </a:xfrm>
          <a:prstGeom prst="rect">
            <a:avLst/>
          </a:prstGeom>
        </p:spPr>
      </p:pic>
    </p:spTree>
    <p:extLst>
      <p:ext uri="{BB962C8B-B14F-4D97-AF65-F5344CB8AC3E}">
        <p14:creationId xmlns:p14="http://schemas.microsoft.com/office/powerpoint/2010/main" val="35968656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tângulo 1"/>
          <p:cNvSpPr>
            <a:spLocks noChangeArrowheads="1"/>
          </p:cNvSpPr>
          <p:nvPr/>
        </p:nvSpPr>
        <p:spPr bwMode="auto">
          <a:xfrm>
            <a:off x="503237" y="1228397"/>
            <a:ext cx="864076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sz="2000" dirty="0">
                <a:latin typeface="+mn-lt"/>
                <a:cs typeface="DilleniaUPC" pitchFamily="18" charset="-34"/>
              </a:rPr>
              <a:t>Constituição Federal de 1988:  artigo 7º XVIII - </a:t>
            </a:r>
            <a:r>
              <a:rPr lang="pt-BR" altLang="pt-BR" sz="2000" b="1" dirty="0">
                <a:latin typeface="+mn-lt"/>
                <a:cs typeface="DilleniaUPC" pitchFamily="18" charset="-34"/>
              </a:rPr>
              <a:t>licença à gestante </a:t>
            </a:r>
            <a:r>
              <a:rPr lang="pt-BR" altLang="pt-BR" sz="2000" dirty="0">
                <a:latin typeface="+mn-lt"/>
                <a:cs typeface="DilleniaUPC" pitchFamily="18" charset="-34"/>
              </a:rPr>
              <a:t>de 120 dias consecutivos (a partir da data do parto. A mulher pode ainda tirar essa licença no 28º dia antes do parto, com atestado)</a:t>
            </a:r>
          </a:p>
          <a:p>
            <a:pPr eaLnBrk="1" hangingPunct="1"/>
            <a:r>
              <a:rPr lang="pt-BR" altLang="pt-BR" sz="2000" dirty="0">
                <a:latin typeface="+mn-lt"/>
                <a:cs typeface="DilleniaUPC" pitchFamily="18" charset="-34"/>
              </a:rPr>
              <a:t>Lei 11.770 de 2008</a:t>
            </a:r>
            <a:r>
              <a:rPr lang="pt-BR" altLang="pt-BR" sz="2000" b="1" dirty="0">
                <a:latin typeface="+mn-lt"/>
                <a:cs typeface="DilleniaUPC" pitchFamily="18" charset="-34"/>
              </a:rPr>
              <a:t>: licença de 6 meses </a:t>
            </a:r>
            <a:r>
              <a:rPr lang="pt-BR" altLang="pt-BR" sz="2000" dirty="0">
                <a:latin typeface="+mn-lt"/>
                <a:cs typeface="DilleniaUPC" pitchFamily="18" charset="-34"/>
              </a:rPr>
              <a:t>(PEC </a:t>
            </a:r>
            <a:r>
              <a:rPr lang="pt-BR" altLang="pt-BR" sz="2000" dirty="0" smtClean="0">
                <a:latin typeface="+mn-lt"/>
                <a:cs typeface="DilleniaUPC" pitchFamily="18" charset="-34"/>
              </a:rPr>
              <a:t>515/2010) </a:t>
            </a:r>
            <a:r>
              <a:rPr lang="pt-BR" altLang="pt-BR" sz="2000" dirty="0">
                <a:latin typeface="+mn-lt"/>
                <a:cs typeface="DilleniaUPC" pitchFamily="18" charset="-34"/>
              </a:rPr>
              <a:t>– Emenda Constitucional para ampliação da licença - maternidade para 180 dias. Desde 2013, aguardando inclusão pauta Plenário da Câmara</a:t>
            </a:r>
          </a:p>
          <a:p>
            <a:pPr eaLnBrk="1" hangingPunct="1"/>
            <a:endParaRPr lang="pt-BR" altLang="pt-BR" sz="2000" dirty="0">
              <a:latin typeface="+mn-lt"/>
              <a:cs typeface="DilleniaUPC" pitchFamily="18" charset="-34"/>
            </a:endParaRPr>
          </a:p>
          <a:p>
            <a:pPr eaLnBrk="1" hangingPunct="1"/>
            <a:r>
              <a:rPr lang="pt-BR" altLang="pt-BR" sz="2000" dirty="0">
                <a:latin typeface="+mn-lt"/>
                <a:cs typeface="DilleniaUPC" pitchFamily="18" charset="-34"/>
              </a:rPr>
              <a:t>Mãe trabalhadora que amamenta, nos 6 meses pós-parto – artigo 209, da Lei 8112/90</a:t>
            </a:r>
          </a:p>
          <a:p>
            <a:pPr eaLnBrk="1" hangingPunct="1"/>
            <a:r>
              <a:rPr lang="pt-BR" altLang="pt-BR" sz="2000" dirty="0">
                <a:latin typeface="+mn-lt"/>
                <a:cs typeface="DilleniaUPC" pitchFamily="18" charset="-34"/>
              </a:rPr>
              <a:t>• </a:t>
            </a:r>
            <a:r>
              <a:rPr lang="pt-BR" altLang="pt-BR" sz="2000" b="1" dirty="0">
                <a:latin typeface="+mn-lt"/>
                <a:cs typeface="DilleniaUPC" pitchFamily="18" charset="-34"/>
              </a:rPr>
              <a:t>2 pausas </a:t>
            </a:r>
            <a:r>
              <a:rPr lang="pt-BR" altLang="pt-BR" sz="2000" dirty="0">
                <a:latin typeface="+mn-lt"/>
                <a:cs typeface="DilleniaUPC" pitchFamily="18" charset="-34"/>
              </a:rPr>
              <a:t>de meia hora cada para amamentar/ordenhar OU sair 1 hora mais cedo</a:t>
            </a:r>
          </a:p>
          <a:p>
            <a:pPr eaLnBrk="1" hangingPunct="1"/>
            <a:r>
              <a:rPr lang="pt-BR" altLang="pt-BR" sz="2000" dirty="0">
                <a:latin typeface="+mn-lt"/>
                <a:cs typeface="DilleniaUPC" pitchFamily="18" charset="-34"/>
              </a:rPr>
              <a:t>• Dependendo da saúde do filho: ampliação do período de 6 meses a critério da autoridade competente</a:t>
            </a:r>
            <a:r>
              <a:rPr lang="pt-BR" altLang="pt-BR" sz="2000" dirty="0" smtClean="0">
                <a:latin typeface="+mn-lt"/>
                <a:cs typeface="DilleniaUPC" pitchFamily="18" charset="-34"/>
              </a:rPr>
              <a:t>.</a:t>
            </a:r>
          </a:p>
          <a:p>
            <a:pPr eaLnBrk="1" hangingPunct="1"/>
            <a:endParaRPr lang="pt-BR" altLang="pt-BR" sz="2000" dirty="0">
              <a:latin typeface="+mn-lt"/>
              <a:cs typeface="DilleniaUPC" pitchFamily="18" charset="-34"/>
            </a:endParaRPr>
          </a:p>
          <a:p>
            <a:pPr eaLnBrk="1" hangingPunct="1"/>
            <a:r>
              <a:rPr lang="pt-BR" sz="2000" dirty="0" smtClean="0">
                <a:latin typeface="+mn-lt"/>
              </a:rPr>
              <a:t>Lei 13.257 de 2016: Programa </a:t>
            </a:r>
            <a:r>
              <a:rPr lang="pt-BR" sz="2000" dirty="0">
                <a:latin typeface="+mn-lt"/>
              </a:rPr>
              <a:t>Empresa </a:t>
            </a:r>
            <a:r>
              <a:rPr lang="pt-BR" sz="2000" dirty="0" smtClean="0">
                <a:latin typeface="+mn-lt"/>
              </a:rPr>
              <a:t>Cidadã: prorrogação da </a:t>
            </a:r>
            <a:r>
              <a:rPr lang="pt-BR" sz="2000" b="1" dirty="0" smtClean="0">
                <a:latin typeface="+mn-lt"/>
              </a:rPr>
              <a:t>licença-paternidade</a:t>
            </a:r>
            <a:r>
              <a:rPr lang="pt-BR" sz="2000" dirty="0" smtClean="0">
                <a:latin typeface="+mn-lt"/>
              </a:rPr>
              <a:t> de 15 dias</a:t>
            </a:r>
            <a:endParaRPr lang="pt-BR" altLang="pt-BR" sz="2000" dirty="0">
              <a:latin typeface="+mn-lt"/>
              <a:cs typeface="DilleniaUPC" pitchFamily="18" charset="-34"/>
            </a:endParaRPr>
          </a:p>
        </p:txBody>
      </p:sp>
      <p:sp>
        <p:nvSpPr>
          <p:cNvPr id="4" name="CaixaDeTexto 3"/>
          <p:cNvSpPr txBox="1"/>
          <p:nvPr/>
        </p:nvSpPr>
        <p:spPr>
          <a:xfrm>
            <a:off x="745173" y="225839"/>
            <a:ext cx="7559675" cy="430212"/>
          </a:xfrm>
          <a:prstGeom prst="rect">
            <a:avLst/>
          </a:prstGeom>
          <a:solidFill>
            <a:srgbClr val="99CCFF"/>
          </a:solidFill>
          <a:ln w="19050"/>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sz="2200" b="1" dirty="0" smtClean="0">
                <a:cs typeface="DilleniaUPC" pitchFamily="18" charset="-34"/>
              </a:rPr>
              <a:t>LEIS TRABALHISTAS</a:t>
            </a:r>
            <a:endParaRPr lang="pt-BR" sz="2200" b="1" dirty="0">
              <a:cs typeface="DilleniaUPC" pitchFamily="18" charset="-34"/>
            </a:endParaRPr>
          </a:p>
        </p:txBody>
      </p:sp>
      <p:sp>
        <p:nvSpPr>
          <p:cNvPr id="5" name="CaixaDeTexto 4"/>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Tree>
    <p:extLst>
      <p:ext uri="{BB962C8B-B14F-4D97-AF65-F5344CB8AC3E}">
        <p14:creationId xmlns:p14="http://schemas.microsoft.com/office/powerpoint/2010/main" val="1532373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ângulo 1"/>
          <p:cNvSpPr>
            <a:spLocks noChangeArrowheads="1"/>
          </p:cNvSpPr>
          <p:nvPr/>
        </p:nvSpPr>
        <p:spPr bwMode="auto">
          <a:xfrm>
            <a:off x="451104" y="174752"/>
            <a:ext cx="8692896"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sz="2000" dirty="0">
                <a:latin typeface="+mn-lt"/>
                <a:cs typeface="DilleniaUPC" pitchFamily="18" charset="-34"/>
              </a:rPr>
              <a:t>Direito à creche: Consolidação das Leis do Trabalho:</a:t>
            </a:r>
          </a:p>
          <a:p>
            <a:pPr eaLnBrk="1" hangingPunct="1"/>
            <a:r>
              <a:rPr lang="pt-BR" altLang="pt-BR" sz="2000" dirty="0">
                <a:latin typeface="+mn-lt"/>
                <a:cs typeface="DilleniaUPC" pitchFamily="18" charset="-34"/>
              </a:rPr>
              <a:t>Artigo 389, Parágrafos 1º e 2º: Estabelecimento com mais de 30 mulheres com + de 16 anos de idade – Local apropriado – vigilância e </a:t>
            </a:r>
            <a:r>
              <a:rPr lang="pt-BR" altLang="pt-BR" sz="2000" b="1" dirty="0">
                <a:latin typeface="+mn-lt"/>
                <a:cs typeface="DilleniaUPC" pitchFamily="18" charset="-34"/>
              </a:rPr>
              <a:t>assistência filhos no período de amamentação</a:t>
            </a:r>
          </a:p>
          <a:p>
            <a:pPr eaLnBrk="1" hangingPunct="1"/>
            <a:r>
              <a:rPr lang="pt-BR" altLang="pt-BR" sz="2000" dirty="0">
                <a:latin typeface="+mn-lt"/>
                <a:cs typeface="DilleniaUPC" pitchFamily="18" charset="-34"/>
              </a:rPr>
              <a:t>Art. 400: No mínimo: um berçário, uma saleta de amamentação </a:t>
            </a:r>
          </a:p>
          <a:p>
            <a:pPr eaLnBrk="1" hangingPunct="1"/>
            <a:r>
              <a:rPr lang="pt-BR" altLang="pt-BR" sz="2000" dirty="0">
                <a:latin typeface="+mn-lt"/>
                <a:cs typeface="DilleniaUPC" pitchFamily="18" charset="-34"/>
              </a:rPr>
              <a:t>Sistema de reembolso-creche, em substituição à exigência de creche no local de trabalho.</a:t>
            </a:r>
          </a:p>
          <a:p>
            <a:pPr eaLnBrk="1" hangingPunct="1"/>
            <a:endParaRPr lang="pt-BR" altLang="pt-BR" sz="2000" dirty="0">
              <a:latin typeface="+mn-lt"/>
              <a:cs typeface="DilleniaUPC" pitchFamily="18" charset="-34"/>
            </a:endParaRPr>
          </a:p>
          <a:p>
            <a:pPr eaLnBrk="1" hangingPunct="1"/>
            <a:r>
              <a:rPr lang="pt-BR" altLang="pt-BR" sz="2000" dirty="0">
                <a:latin typeface="+mn-lt"/>
                <a:cs typeface="DilleniaUPC" pitchFamily="18" charset="-34"/>
              </a:rPr>
              <a:t>Estabilidade: Constituição Federal: artigo 10º (Inciso II, Letra b)</a:t>
            </a:r>
          </a:p>
          <a:p>
            <a:pPr eaLnBrk="1" hangingPunct="1"/>
            <a:r>
              <a:rPr lang="pt-BR" altLang="pt-BR" sz="2000" dirty="0">
                <a:latin typeface="+mn-lt"/>
                <a:cs typeface="DilleniaUPC" pitchFamily="18" charset="-34"/>
              </a:rPr>
              <a:t>II - fica vedada a </a:t>
            </a:r>
            <a:r>
              <a:rPr lang="pt-BR" altLang="pt-BR" sz="2000" b="1" dirty="0">
                <a:latin typeface="+mn-lt"/>
                <a:cs typeface="DilleniaUPC" pitchFamily="18" charset="-34"/>
              </a:rPr>
              <a:t>dispensa arbitrária ou sem justa causa</a:t>
            </a:r>
            <a:r>
              <a:rPr lang="pt-BR" altLang="pt-BR" sz="2000" dirty="0">
                <a:latin typeface="+mn-lt"/>
                <a:cs typeface="DilleniaUPC" pitchFamily="18" charset="-34"/>
              </a:rPr>
              <a:t>:</a:t>
            </a:r>
          </a:p>
          <a:p>
            <a:pPr eaLnBrk="1" hangingPunct="1"/>
            <a:r>
              <a:rPr lang="pt-BR" altLang="pt-BR" sz="2000" dirty="0">
                <a:latin typeface="+mn-lt"/>
                <a:cs typeface="DilleniaUPC" pitchFamily="18" charset="-34"/>
              </a:rPr>
              <a:t>b) da empregada gestante e lactante, desde a confirmação da gravidez até cinco meses após o parto.</a:t>
            </a:r>
          </a:p>
          <a:p>
            <a:pPr eaLnBrk="1" hangingPunct="1"/>
            <a:endParaRPr lang="pt-BR" altLang="pt-BR" sz="2000" dirty="0">
              <a:latin typeface="+mn-lt"/>
              <a:cs typeface="DilleniaUPC" pitchFamily="18" charset="-34"/>
            </a:endParaRPr>
          </a:p>
          <a:p>
            <a:pPr eaLnBrk="1" hangingPunct="1"/>
            <a:r>
              <a:rPr lang="pt-BR" altLang="pt-BR" sz="2000" dirty="0">
                <a:latin typeface="+mn-lt"/>
                <a:cs typeface="DilleniaUPC" pitchFamily="18" charset="-34"/>
              </a:rPr>
              <a:t>Consolidação das Leis do Trabalho (CLT)</a:t>
            </a:r>
          </a:p>
          <a:p>
            <a:pPr eaLnBrk="1" hangingPunct="1"/>
            <a:r>
              <a:rPr lang="pt-BR" altLang="pt-BR" sz="2000" dirty="0">
                <a:latin typeface="+mn-lt"/>
                <a:cs typeface="DilleniaUPC" pitchFamily="18" charset="-34"/>
              </a:rPr>
              <a:t>Art. 391 - Não constitui justo motivo para a rescisão do contrato de trabalho da mulher o fato de haver contraído matrimônio ou de encontrar-se em </a:t>
            </a:r>
            <a:r>
              <a:rPr lang="pt-BR" altLang="pt-BR" sz="2000" b="1" dirty="0">
                <a:latin typeface="+mn-lt"/>
                <a:cs typeface="DilleniaUPC" pitchFamily="18" charset="-34"/>
              </a:rPr>
              <a:t>estado de gravidez</a:t>
            </a:r>
            <a:r>
              <a:rPr lang="pt-BR" altLang="pt-BR" sz="2000" dirty="0">
                <a:latin typeface="+mn-lt"/>
                <a:cs typeface="DilleniaUPC" pitchFamily="18" charset="-34"/>
              </a:rPr>
              <a:t>. </a:t>
            </a:r>
          </a:p>
        </p:txBody>
      </p:sp>
      <p:sp>
        <p:nvSpPr>
          <p:cNvPr id="7" name="CaixaDeTexto 6"/>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Tree>
    <p:extLst>
      <p:ext uri="{BB962C8B-B14F-4D97-AF65-F5344CB8AC3E}">
        <p14:creationId xmlns:p14="http://schemas.microsoft.com/office/powerpoint/2010/main" val="15595217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ângulo 1"/>
          <p:cNvSpPr>
            <a:spLocks noChangeArrowheads="1"/>
          </p:cNvSpPr>
          <p:nvPr/>
        </p:nvSpPr>
        <p:spPr bwMode="auto">
          <a:xfrm>
            <a:off x="323850" y="1549400"/>
            <a:ext cx="838835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sz="2000">
                <a:latin typeface="DilleniaUPC" pitchFamily="18" charset="-34"/>
                <a:cs typeface="DilleniaUPC" pitchFamily="18" charset="-34"/>
              </a:rPr>
              <a:t>Mães estudantes: Lei 6202/1979 – obtêm notas por meio de trabalhos e atividades realizadas em outros formatos</a:t>
            </a:r>
          </a:p>
          <a:p>
            <a:pPr eaLnBrk="1" hangingPunct="1"/>
            <a:endParaRPr lang="pt-BR" altLang="pt-BR" sz="2000">
              <a:latin typeface="DilleniaUPC" pitchFamily="18" charset="-34"/>
              <a:cs typeface="DilleniaUPC" pitchFamily="18" charset="-34"/>
            </a:endParaRPr>
          </a:p>
          <a:p>
            <a:pPr eaLnBrk="1" hangingPunct="1"/>
            <a:r>
              <a:rPr lang="pt-BR" altLang="pt-BR" sz="2000">
                <a:latin typeface="DilleniaUPC" pitchFamily="18" charset="-34"/>
                <a:cs typeface="DilleniaUPC" pitchFamily="18" charset="-34"/>
              </a:rPr>
              <a:t>Mães privadas de liberdade: podem permanecer com seus filhos por 120 dias após o parto</a:t>
            </a:r>
          </a:p>
          <a:p>
            <a:pPr eaLnBrk="1" hangingPunct="1"/>
            <a:endParaRPr lang="pt-BR" altLang="pt-BR" sz="2000">
              <a:latin typeface="DilleniaUPC" pitchFamily="18" charset="-34"/>
              <a:cs typeface="DilleniaUPC" pitchFamily="18" charset="-34"/>
            </a:endParaRPr>
          </a:p>
          <a:p>
            <a:pPr eaLnBrk="1" hangingPunct="1"/>
            <a:r>
              <a:rPr lang="pt-BR" altLang="pt-BR" sz="2000">
                <a:latin typeface="DilleniaUPC" pitchFamily="18" charset="-34"/>
                <a:cs typeface="DilleniaUPC" pitchFamily="18" charset="-34"/>
              </a:rPr>
              <a:t>Diversos municípios: lei que multa estabelecimentos que inibirem a mulher durante a amamentação</a:t>
            </a:r>
          </a:p>
          <a:p>
            <a:pPr eaLnBrk="1" hangingPunct="1"/>
            <a:endParaRPr lang="pt-BR" altLang="pt-BR" sz="2000">
              <a:latin typeface="DilleniaUPC" pitchFamily="18" charset="-34"/>
              <a:cs typeface="DilleniaUPC" pitchFamily="18" charset="-34"/>
            </a:endParaRPr>
          </a:p>
          <a:p>
            <a:pPr eaLnBrk="1" hangingPunct="1"/>
            <a:r>
              <a:rPr lang="pt-BR" altLang="pt-BR" sz="2000">
                <a:latin typeface="DilleniaUPC" pitchFamily="18" charset="-34"/>
                <a:cs typeface="DilleniaUPC" pitchFamily="18" charset="-34"/>
              </a:rPr>
              <a:t>Secretaria de Educação do Município de São Paulo garante que a mãe disponha o leite materno ordenhado para ser oferecido ao seu filho</a:t>
            </a:r>
          </a:p>
        </p:txBody>
      </p:sp>
      <p:sp>
        <p:nvSpPr>
          <p:cNvPr id="7" name="CaixaDeTexto 6"/>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
        <p:nvSpPr>
          <p:cNvPr id="8" name="CaixaDeTexto 7"/>
          <p:cNvSpPr txBox="1"/>
          <p:nvPr/>
        </p:nvSpPr>
        <p:spPr>
          <a:xfrm>
            <a:off x="745173" y="225839"/>
            <a:ext cx="7559675" cy="430212"/>
          </a:xfrm>
          <a:prstGeom prst="rect">
            <a:avLst/>
          </a:prstGeom>
          <a:solidFill>
            <a:srgbClr val="99CCFF"/>
          </a:solidFill>
          <a:ln w="19050"/>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sz="2200" b="1" dirty="0" smtClean="0">
                <a:cs typeface="DilleniaUPC" pitchFamily="18" charset="-34"/>
              </a:rPr>
              <a:t>SOCIEDADE</a:t>
            </a:r>
            <a:endParaRPr lang="pt-BR" sz="2200" b="1" dirty="0">
              <a:cs typeface="DilleniaUPC" pitchFamily="18" charset="-34"/>
            </a:endParaRPr>
          </a:p>
        </p:txBody>
      </p:sp>
    </p:spTree>
    <p:extLst>
      <p:ext uri="{BB962C8B-B14F-4D97-AF65-F5344CB8AC3E}">
        <p14:creationId xmlns:p14="http://schemas.microsoft.com/office/powerpoint/2010/main" val="3983944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896154" y="5985574"/>
            <a:ext cx="7559675" cy="768350"/>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pt-BR" sz="2200" b="1" dirty="0">
                <a:cs typeface="DilleniaUPC" pitchFamily="18" charset="-34"/>
              </a:rPr>
              <a:t>PROPAGANDA E COMERCIALIZAÇÃO DESLEAL DE PRODUTOS QUE INTERFEREM NEGATIVAMENTE NA AMAMENTAÇÃO</a:t>
            </a:r>
          </a:p>
        </p:txBody>
      </p:sp>
      <p:pic>
        <p:nvPicPr>
          <p:cNvPr id="36868" name="Picture 2" descr="http://3.bp.blogspot.com/-p8hKI2YCrFQ/U9_kOJVAIfI/AAAAAAAADaM/c4h-0jhhtKg/s1600/NBC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608" y="1263682"/>
            <a:ext cx="33305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428387" y="166053"/>
            <a:ext cx="8642350" cy="768350"/>
          </a:xfrm>
          <a:prstGeom prst="rect">
            <a:avLst/>
          </a:prstGeom>
          <a:solidFill>
            <a:srgbClr val="99CCFF"/>
          </a:solidFill>
          <a:ln w="190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fontAlgn="auto">
              <a:spcBef>
                <a:spcPts val="0"/>
              </a:spcBef>
              <a:spcAft>
                <a:spcPts val="0"/>
              </a:spcAft>
              <a:defRPr/>
            </a:pPr>
            <a:r>
              <a:rPr lang="pt-BR" sz="2200" b="1" dirty="0"/>
              <a:t>Norma Brasileira de Comercialização de Alimentos para Lactentes e Crianças de Primeira Infância, Bicos, Chupetas e Mamadeiras</a:t>
            </a:r>
          </a:p>
        </p:txBody>
      </p:sp>
      <p:sp>
        <p:nvSpPr>
          <p:cNvPr id="7" name="CaixaDeTexto 6"/>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
        <p:nvSpPr>
          <p:cNvPr id="4" name="Retângulo 3"/>
          <p:cNvSpPr/>
          <p:nvPr/>
        </p:nvSpPr>
        <p:spPr>
          <a:xfrm>
            <a:off x="762000" y="1709619"/>
            <a:ext cx="4572000" cy="3788858"/>
          </a:xfrm>
          <a:prstGeom prst="rect">
            <a:avLst/>
          </a:prstGeom>
        </p:spPr>
        <p:txBody>
          <a:bodyPr>
            <a:spAutoFit/>
          </a:bodyPr>
          <a:lstStyle/>
          <a:p>
            <a:pPr algn="just">
              <a:lnSpc>
                <a:spcPct val="150000"/>
              </a:lnSpc>
            </a:pPr>
            <a:r>
              <a:rPr lang="pt-BR" dirty="0">
                <a:solidFill>
                  <a:srgbClr val="000000"/>
                </a:solidFill>
              </a:rPr>
              <a:t>A NBCAL corresponde a um conjunto de regulamentações sobre a promoção comercial e a rotulagem de alimentos e produtos destinados a recém-nascidos e crianças de até três anos de idade: como leites, papinhas, chupetas e mamadeiras. O objetivo da NBCAL é assegurar o uso apropriado desses produtos de forma que não haja interferência na prática do aleitamento materno.</a:t>
            </a:r>
            <a:endParaRPr lang="pt-BR" dirty="0"/>
          </a:p>
        </p:txBody>
      </p:sp>
    </p:spTree>
    <p:extLst>
      <p:ext uri="{BB962C8B-B14F-4D97-AF65-F5344CB8AC3E}">
        <p14:creationId xmlns:p14="http://schemas.microsoft.com/office/powerpoint/2010/main" val="39235937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 imagem pode conter: texto"/>
          <p:cNvPicPr>
            <a:picLocks noChangeAspect="1" noChangeArrowheads="1"/>
          </p:cNvPicPr>
          <p:nvPr/>
        </p:nvPicPr>
        <p:blipFill>
          <a:blip r:embed="rId2" cstate="print"/>
          <a:srcRect/>
          <a:stretch>
            <a:fillRect/>
          </a:stretch>
        </p:blipFill>
        <p:spPr bwMode="auto">
          <a:xfrm>
            <a:off x="420015" y="260648"/>
            <a:ext cx="1872208" cy="1872208"/>
          </a:xfrm>
          <a:prstGeom prst="rect">
            <a:avLst/>
          </a:prstGeom>
          <a:noFill/>
        </p:spPr>
      </p:pic>
      <p:pic>
        <p:nvPicPr>
          <p:cNvPr id="33796" name="Picture 4" descr="https://scontent-gru2-2.xx.fbcdn.net/v/t1.0-1/c13.12.155.155/1939441_600313450049025_126192704_n.jpg?oh=2aed557102659122cb463111ebe9f57c&amp;oe=5927A5AD"/>
          <p:cNvPicPr>
            <a:picLocks noChangeAspect="1" noChangeArrowheads="1"/>
          </p:cNvPicPr>
          <p:nvPr/>
        </p:nvPicPr>
        <p:blipFill>
          <a:blip r:embed="rId3" cstate="print"/>
          <a:srcRect/>
          <a:stretch>
            <a:fillRect/>
          </a:stretch>
        </p:blipFill>
        <p:spPr bwMode="auto">
          <a:xfrm>
            <a:off x="6660232" y="692696"/>
            <a:ext cx="1771650" cy="1771651"/>
          </a:xfrm>
          <a:prstGeom prst="rect">
            <a:avLst/>
          </a:prstGeom>
          <a:noFill/>
        </p:spPr>
      </p:pic>
      <p:pic>
        <p:nvPicPr>
          <p:cNvPr id="33798" name="Picture 6" descr="Amigas do Peito"/>
          <p:cNvPicPr>
            <a:picLocks noChangeAspect="1" noChangeArrowheads="1"/>
          </p:cNvPicPr>
          <p:nvPr/>
        </p:nvPicPr>
        <p:blipFill>
          <a:blip r:embed="rId4" cstate="print"/>
          <a:srcRect r="59380"/>
          <a:stretch>
            <a:fillRect/>
          </a:stretch>
        </p:blipFill>
        <p:spPr bwMode="auto">
          <a:xfrm>
            <a:off x="4716016" y="5013176"/>
            <a:ext cx="4104456" cy="1577976"/>
          </a:xfrm>
          <a:prstGeom prst="rect">
            <a:avLst/>
          </a:prstGeom>
          <a:noFill/>
        </p:spPr>
      </p:pic>
      <p:pic>
        <p:nvPicPr>
          <p:cNvPr id="33800" name="Picture 8" descr="GVA - Grupo Virtual de Amamentação"/>
          <p:cNvPicPr>
            <a:picLocks noChangeAspect="1" noChangeArrowheads="1"/>
          </p:cNvPicPr>
          <p:nvPr/>
        </p:nvPicPr>
        <p:blipFill>
          <a:blip r:embed="rId5" cstate="print"/>
          <a:srcRect l="20017" r="23269"/>
          <a:stretch>
            <a:fillRect/>
          </a:stretch>
        </p:blipFill>
        <p:spPr bwMode="auto">
          <a:xfrm>
            <a:off x="539552" y="3933056"/>
            <a:ext cx="3707904" cy="2377781"/>
          </a:xfrm>
          <a:prstGeom prst="rect">
            <a:avLst/>
          </a:prstGeom>
          <a:noFill/>
        </p:spPr>
      </p:pic>
      <p:pic>
        <p:nvPicPr>
          <p:cNvPr id="33802" name="Picture 10" descr="http://milc.net.br/wp-content/uploads/logo_milc-1.png"/>
          <p:cNvPicPr>
            <a:picLocks noChangeAspect="1" noChangeArrowheads="1"/>
          </p:cNvPicPr>
          <p:nvPr/>
        </p:nvPicPr>
        <p:blipFill>
          <a:blip r:embed="rId6" cstate="print"/>
          <a:srcRect/>
          <a:stretch>
            <a:fillRect/>
          </a:stretch>
        </p:blipFill>
        <p:spPr bwMode="auto">
          <a:xfrm>
            <a:off x="2123728" y="2348880"/>
            <a:ext cx="4800600" cy="1235076"/>
          </a:xfrm>
          <a:prstGeom prst="rect">
            <a:avLst/>
          </a:prstGeom>
          <a:noFill/>
        </p:spPr>
      </p:pic>
      <p:pic>
        <p:nvPicPr>
          <p:cNvPr id="33804" name="Picture 12" descr="Bem Nascer"/>
          <p:cNvPicPr>
            <a:picLocks noChangeAspect="1" noChangeArrowheads="1"/>
          </p:cNvPicPr>
          <p:nvPr/>
        </p:nvPicPr>
        <p:blipFill>
          <a:blip r:embed="rId7" cstate="print"/>
          <a:srcRect/>
          <a:stretch>
            <a:fillRect/>
          </a:stretch>
        </p:blipFill>
        <p:spPr bwMode="auto">
          <a:xfrm>
            <a:off x="2627784" y="260648"/>
            <a:ext cx="3967250" cy="2132856"/>
          </a:xfrm>
          <a:prstGeom prst="rect">
            <a:avLst/>
          </a:prstGeom>
          <a:noFill/>
        </p:spPr>
      </p:pic>
      <p:pic>
        <p:nvPicPr>
          <p:cNvPr id="33806" name="Picture 14" descr="https://www.pastoraldacrianca.org.br/images/logo2.png"/>
          <p:cNvPicPr>
            <a:picLocks noChangeAspect="1" noChangeArrowheads="1"/>
          </p:cNvPicPr>
          <p:nvPr/>
        </p:nvPicPr>
        <p:blipFill>
          <a:blip r:embed="rId8" cstate="print"/>
          <a:srcRect r="79639"/>
          <a:stretch>
            <a:fillRect/>
          </a:stretch>
        </p:blipFill>
        <p:spPr bwMode="auto">
          <a:xfrm>
            <a:off x="7308304" y="3501008"/>
            <a:ext cx="1296144" cy="1222376"/>
          </a:xfrm>
          <a:prstGeom prst="rect">
            <a:avLst/>
          </a:prstGeom>
          <a:noFill/>
        </p:spPr>
      </p:pic>
      <p:sp>
        <p:nvSpPr>
          <p:cNvPr id="9" name="CaixaDeTexto 8"/>
          <p:cNvSpPr txBox="1"/>
          <p:nvPr/>
        </p:nvSpPr>
        <p:spPr>
          <a:xfrm rot="16200000">
            <a:off x="-3258850" y="3244334"/>
            <a:ext cx="6858000" cy="369332"/>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t>COMO ASSEGURAR ESSE DIREITO?</a:t>
            </a:r>
            <a:endParaRPr lang="pt-BR" b="1" dirty="0"/>
          </a:p>
        </p:txBody>
      </p:sp>
    </p:spTree>
    <p:extLst>
      <p:ext uri="{BB962C8B-B14F-4D97-AF65-F5344CB8AC3E}">
        <p14:creationId xmlns:p14="http://schemas.microsoft.com/office/powerpoint/2010/main" val="7748375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FullSizeRender (1).jpg"/>
          <p:cNvPicPr>
            <a:picLocks noChangeAspect="1"/>
          </p:cNvPicPr>
          <p:nvPr/>
        </p:nvPicPr>
        <p:blipFill>
          <a:blip r:embed="rId2" cstate="print"/>
          <a:srcRect t="7668" b="11338"/>
          <a:stretch>
            <a:fillRect/>
          </a:stretch>
        </p:blipFill>
        <p:spPr>
          <a:xfrm>
            <a:off x="3131840" y="1772816"/>
            <a:ext cx="2520000" cy="3219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tângulo 8"/>
          <p:cNvSpPr/>
          <p:nvPr/>
        </p:nvSpPr>
        <p:spPr>
          <a:xfrm>
            <a:off x="0" y="-15766"/>
            <a:ext cx="9144000" cy="1600438"/>
          </a:xfrm>
          <a:prstGeom prst="rect">
            <a:avLst/>
          </a:prstGeom>
          <a:solidFill>
            <a:srgbClr val="00B0F0"/>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auto">
              <a:spcBef>
                <a:spcPts val="0"/>
              </a:spcBef>
              <a:spcAft>
                <a:spcPts val="0"/>
              </a:spcAft>
              <a:defRPr/>
            </a:pPr>
            <a:r>
              <a:rPr lang="pt-BR" sz="2000" b="1" dirty="0">
                <a:solidFill>
                  <a:schemeClr val="bg1"/>
                </a:solidFill>
                <a:latin typeface="+mn-lt"/>
                <a:cs typeface="+mn-cs"/>
              </a:rPr>
              <a:t> </a:t>
            </a:r>
            <a:r>
              <a:rPr lang="pt-BR" sz="2000" b="1" dirty="0" smtClean="0">
                <a:solidFill>
                  <a:schemeClr val="bg1"/>
                </a:solidFill>
                <a:latin typeface="+mn-lt"/>
                <a:cs typeface="+mn-cs"/>
              </a:rPr>
              <a:t>“Não há limites para o aleitamento materno. Não há motivos médicos, nutricionais ou psicológicos para obrigatoriamente desmamar em uma determinada idade. O que existe são profissionais que tentam colocar limites, como ‘Seu leite não alimenta’ ou ‘Você está criando dependência’, sem nenhum embasamento científico”</a:t>
            </a:r>
            <a:endParaRPr lang="pt-BR" sz="2000" b="1" dirty="0">
              <a:solidFill>
                <a:schemeClr val="bg1"/>
              </a:solidFill>
              <a:latin typeface="+mn-lt"/>
              <a:cs typeface="+mn-cs"/>
            </a:endParaRPr>
          </a:p>
          <a:p>
            <a:pPr algn="r" fontAlgn="auto">
              <a:spcBef>
                <a:spcPts val="0"/>
              </a:spcBef>
              <a:spcAft>
                <a:spcPts val="0"/>
              </a:spcAft>
              <a:defRPr/>
            </a:pPr>
            <a:r>
              <a:rPr lang="pt-BR" i="1" dirty="0" smtClean="0">
                <a:solidFill>
                  <a:schemeClr val="bg1"/>
                </a:solidFill>
                <a:latin typeface="+mn-lt"/>
                <a:cs typeface="+mn-cs"/>
              </a:rPr>
              <a:t>Carlos González</a:t>
            </a:r>
            <a:endParaRPr lang="pt-BR" i="1" dirty="0">
              <a:solidFill>
                <a:schemeClr val="bg1"/>
              </a:solidFill>
              <a:latin typeface="+mn-lt"/>
              <a:cs typeface="+mn-cs"/>
            </a:endParaRPr>
          </a:p>
        </p:txBody>
      </p:sp>
      <p:pic>
        <p:nvPicPr>
          <p:cNvPr id="10" name="Imagem 9" descr="IMG_2447.JPG"/>
          <p:cNvPicPr>
            <a:picLocks noChangeAspect="1"/>
          </p:cNvPicPr>
          <p:nvPr/>
        </p:nvPicPr>
        <p:blipFill>
          <a:blip r:embed="rId3" cstate="print"/>
          <a:stretch>
            <a:fillRect/>
          </a:stretch>
        </p:blipFill>
        <p:spPr>
          <a:xfrm>
            <a:off x="6300192" y="1700808"/>
            <a:ext cx="2520000" cy="33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205" name="CaixaDeTexto 10"/>
          <p:cNvSpPr txBox="1">
            <a:spLocks noChangeArrowheads="1"/>
          </p:cNvSpPr>
          <p:nvPr/>
        </p:nvSpPr>
        <p:spPr bwMode="auto">
          <a:xfrm>
            <a:off x="3889362" y="5736680"/>
            <a:ext cx="5486400" cy="1477328"/>
          </a:xfrm>
          <a:prstGeom prst="rect">
            <a:avLst/>
          </a:prstGeom>
          <a:noFill/>
          <a:ln w="9525">
            <a:noFill/>
            <a:miter lim="800000"/>
            <a:headEnd/>
            <a:tailEnd/>
          </a:ln>
        </p:spPr>
        <p:txBody>
          <a:bodyPr>
            <a:spAutoFit/>
          </a:bodyPr>
          <a:lstStyle/>
          <a:p>
            <a:r>
              <a:rPr lang="pt-BR" b="1" dirty="0">
                <a:latin typeface="Calibri" pitchFamily="34" charset="0"/>
              </a:rPr>
              <a:t>vivianevieira@usp.br</a:t>
            </a:r>
          </a:p>
          <a:p>
            <a:r>
              <a:rPr lang="pt-BR" b="1" dirty="0" smtClean="0">
                <a:latin typeface="Calibri" pitchFamily="34" charset="0"/>
              </a:rPr>
              <a:t>http</a:t>
            </a:r>
            <a:r>
              <a:rPr lang="pt-BR" b="1" dirty="0">
                <a:latin typeface="Calibri" pitchFamily="34" charset="0"/>
              </a:rPr>
              <a:t>://</a:t>
            </a:r>
            <a:r>
              <a:rPr lang="pt-BR" b="1" dirty="0" smtClean="0">
                <a:latin typeface="Calibri" pitchFamily="34" charset="0"/>
              </a:rPr>
              <a:t>www.maternidadesemneura.com.br</a:t>
            </a:r>
          </a:p>
          <a:p>
            <a:r>
              <a:rPr lang="pt-BR" b="1" dirty="0" smtClean="0">
                <a:latin typeface="Calibri" pitchFamily="34" charset="0"/>
              </a:rPr>
              <a:t>http://www.facebook.com/maternidadesemneura</a:t>
            </a:r>
          </a:p>
          <a:p>
            <a:r>
              <a:rPr lang="pt-BR" b="1" dirty="0" smtClean="0">
                <a:latin typeface="Calibri" pitchFamily="34" charset="0"/>
              </a:rPr>
              <a:t>http://www.instagram.com/maternidadesemneura</a:t>
            </a:r>
            <a:endParaRPr lang="pt-BR" b="1" dirty="0">
              <a:latin typeface="Calibri" pitchFamily="34" charset="0"/>
            </a:endParaRPr>
          </a:p>
          <a:p>
            <a:endParaRPr lang="pt-BR" b="1" dirty="0">
              <a:latin typeface="Calibri" pitchFamily="34" charset="0"/>
            </a:endParaRPr>
          </a:p>
        </p:txBody>
      </p:sp>
      <p:sp>
        <p:nvSpPr>
          <p:cNvPr id="51206" name="CaixaDeTexto 12"/>
          <p:cNvSpPr txBox="1">
            <a:spLocks noChangeArrowheads="1"/>
          </p:cNvSpPr>
          <p:nvPr/>
        </p:nvSpPr>
        <p:spPr bwMode="auto">
          <a:xfrm>
            <a:off x="3275856" y="5157192"/>
            <a:ext cx="2286000" cy="338137"/>
          </a:xfrm>
          <a:prstGeom prst="rect">
            <a:avLst/>
          </a:prstGeom>
          <a:noFill/>
          <a:ln w="9525">
            <a:noFill/>
            <a:miter lim="800000"/>
            <a:headEnd/>
            <a:tailEnd/>
          </a:ln>
        </p:spPr>
        <p:txBody>
          <a:bodyPr>
            <a:spAutoFit/>
          </a:bodyPr>
          <a:lstStyle/>
          <a:p>
            <a:pPr algn="ctr"/>
            <a:r>
              <a:rPr lang="pt-BR" sz="1600" b="1" dirty="0" err="1">
                <a:latin typeface="Calibri" pitchFamily="34" charset="0"/>
              </a:rPr>
              <a:t>Mamaço</a:t>
            </a:r>
            <a:r>
              <a:rPr lang="pt-BR" sz="1600" b="1" dirty="0">
                <a:latin typeface="Calibri" pitchFamily="34" charset="0"/>
              </a:rPr>
              <a:t> – ago/2016</a:t>
            </a:r>
          </a:p>
        </p:txBody>
      </p:sp>
      <p:pic>
        <p:nvPicPr>
          <p:cNvPr id="2054" name="Picture 6" descr="IMG_0795"/>
          <p:cNvPicPr>
            <a:picLocks noChangeAspect="1" noChangeArrowheads="1"/>
          </p:cNvPicPr>
          <p:nvPr/>
        </p:nvPicPr>
        <p:blipFill>
          <a:blip r:embed="rId4" cstate="print"/>
          <a:srcRect/>
          <a:stretch>
            <a:fillRect/>
          </a:stretch>
        </p:blipFill>
        <p:spPr bwMode="auto">
          <a:xfrm>
            <a:off x="269522" y="1772816"/>
            <a:ext cx="2430270" cy="324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aixaDeTexto 12"/>
          <p:cNvSpPr txBox="1">
            <a:spLocks noChangeArrowheads="1"/>
          </p:cNvSpPr>
          <p:nvPr/>
        </p:nvSpPr>
        <p:spPr bwMode="auto">
          <a:xfrm>
            <a:off x="323528" y="5157192"/>
            <a:ext cx="2286000" cy="338137"/>
          </a:xfrm>
          <a:prstGeom prst="rect">
            <a:avLst/>
          </a:prstGeom>
          <a:noFill/>
          <a:ln w="9525">
            <a:noFill/>
            <a:miter lim="800000"/>
            <a:headEnd/>
            <a:tailEnd/>
          </a:ln>
        </p:spPr>
        <p:txBody>
          <a:bodyPr>
            <a:spAutoFit/>
          </a:bodyPr>
          <a:lstStyle/>
          <a:p>
            <a:pPr algn="ctr"/>
            <a:r>
              <a:rPr lang="pt-BR" sz="1600" b="1" dirty="0" err="1" smtClean="0">
                <a:latin typeface="Calibri" pitchFamily="34" charset="0"/>
              </a:rPr>
              <a:t>Puerpério</a:t>
            </a:r>
            <a:r>
              <a:rPr lang="pt-BR" sz="1600" b="1" dirty="0" smtClean="0">
                <a:latin typeface="Calibri" pitchFamily="34" charset="0"/>
              </a:rPr>
              <a:t> </a:t>
            </a:r>
            <a:r>
              <a:rPr lang="pt-BR" sz="1600" b="1" dirty="0">
                <a:latin typeface="Calibri" pitchFamily="34" charset="0"/>
              </a:rPr>
              <a:t>– </a:t>
            </a:r>
            <a:r>
              <a:rPr lang="pt-BR" sz="1600" b="1" dirty="0" smtClean="0">
                <a:latin typeface="Calibri" pitchFamily="34" charset="0"/>
              </a:rPr>
              <a:t>ago/2013</a:t>
            </a:r>
            <a:endParaRPr lang="pt-BR" sz="1600" b="1" dirty="0">
              <a:latin typeface="Calibri" pitchFamily="34" charset="0"/>
            </a:endParaRPr>
          </a:p>
        </p:txBody>
      </p:sp>
      <p:sp>
        <p:nvSpPr>
          <p:cNvPr id="12" name="CaixaDeTexto 12"/>
          <p:cNvSpPr txBox="1">
            <a:spLocks noChangeArrowheads="1"/>
          </p:cNvSpPr>
          <p:nvPr/>
        </p:nvSpPr>
        <p:spPr bwMode="auto">
          <a:xfrm>
            <a:off x="6300192" y="5157192"/>
            <a:ext cx="2664296" cy="338554"/>
          </a:xfrm>
          <a:prstGeom prst="rect">
            <a:avLst/>
          </a:prstGeom>
          <a:noFill/>
          <a:ln w="9525">
            <a:noFill/>
            <a:miter lim="800000"/>
            <a:headEnd/>
            <a:tailEnd/>
          </a:ln>
        </p:spPr>
        <p:txBody>
          <a:bodyPr wrap="square">
            <a:spAutoFit/>
          </a:bodyPr>
          <a:lstStyle/>
          <a:p>
            <a:pPr algn="ctr"/>
            <a:r>
              <a:rPr lang="pt-BR" sz="1600" b="1" dirty="0" smtClean="0">
                <a:latin typeface="Calibri" pitchFamily="34" charset="0"/>
              </a:rPr>
              <a:t>Uma brincadeira qualquer...</a:t>
            </a:r>
            <a:endParaRPr lang="pt-BR" sz="1600" b="1" dirty="0">
              <a:latin typeface="Calibri" pitchFamily="34" charset="0"/>
            </a:endParaRPr>
          </a:p>
        </p:txBody>
      </p:sp>
      <p:pic>
        <p:nvPicPr>
          <p:cNvPr id="2056" name="Picture 8" descr="Resultado de imagem para maternidade sem neura"/>
          <p:cNvPicPr>
            <a:picLocks noChangeAspect="1" noChangeArrowheads="1"/>
          </p:cNvPicPr>
          <p:nvPr/>
        </p:nvPicPr>
        <p:blipFill>
          <a:blip r:embed="rId5" cstate="print"/>
          <a:srcRect/>
          <a:stretch>
            <a:fillRect/>
          </a:stretch>
        </p:blipFill>
        <p:spPr bwMode="auto">
          <a:xfrm>
            <a:off x="2561686" y="5561856"/>
            <a:ext cx="1296144" cy="1296144"/>
          </a:xfrm>
          <a:prstGeom prst="rect">
            <a:avLst/>
          </a:prstGeom>
          <a:noFill/>
        </p:spPr>
      </p:pic>
    </p:spTree>
    <p:extLst>
      <p:ext uri="{BB962C8B-B14F-4D97-AF65-F5344CB8AC3E}">
        <p14:creationId xmlns:p14="http://schemas.microsoft.com/office/powerpoint/2010/main" val="1409160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91918" y="2376339"/>
            <a:ext cx="2233204" cy="92333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a:t>REDUÇÃO DA MORTALIDADE INFANTIL</a:t>
            </a:r>
          </a:p>
        </p:txBody>
      </p:sp>
      <p:sp>
        <p:nvSpPr>
          <p:cNvPr id="3" name="Retângulo 2"/>
          <p:cNvSpPr/>
          <p:nvPr/>
        </p:nvSpPr>
        <p:spPr>
          <a:xfrm>
            <a:off x="398121" y="556140"/>
            <a:ext cx="2097858" cy="92333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a:t>OCORRÊNCIA DE DOENÇAS NA INFÂNCIA </a:t>
            </a:r>
          </a:p>
        </p:txBody>
      </p:sp>
      <p:sp>
        <p:nvSpPr>
          <p:cNvPr id="4" name="Retângulo 3"/>
          <p:cNvSpPr/>
          <p:nvPr/>
        </p:nvSpPr>
        <p:spPr>
          <a:xfrm>
            <a:off x="341620" y="3940307"/>
            <a:ext cx="2210860" cy="92333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a:t>OCORRÊNCIA DE DOENÇAS NA VIDA ADULTA </a:t>
            </a:r>
          </a:p>
        </p:txBody>
      </p:sp>
      <p:sp>
        <p:nvSpPr>
          <p:cNvPr id="5" name="Retângulo 4"/>
          <p:cNvSpPr/>
          <p:nvPr/>
        </p:nvSpPr>
        <p:spPr>
          <a:xfrm>
            <a:off x="4493739" y="2187191"/>
            <a:ext cx="2165531" cy="92333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a:t>FORTALECIMENTO DO VÍNCULO MÃE-FILHO E CUIDADO</a:t>
            </a:r>
          </a:p>
        </p:txBody>
      </p:sp>
      <p:sp>
        <p:nvSpPr>
          <p:cNvPr id="6" name="Retângulo 5"/>
          <p:cNvSpPr/>
          <p:nvPr/>
        </p:nvSpPr>
        <p:spPr>
          <a:xfrm>
            <a:off x="359591" y="5676010"/>
            <a:ext cx="2165531" cy="92333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a:t>DESENVOLVIMENTO MOTOR E COGNITIVO</a:t>
            </a:r>
          </a:p>
        </p:txBody>
      </p:sp>
      <p:sp>
        <p:nvSpPr>
          <p:cNvPr id="8" name="Retângulo 7"/>
          <p:cNvSpPr/>
          <p:nvPr/>
        </p:nvSpPr>
        <p:spPr>
          <a:xfrm>
            <a:off x="4640742" y="4027698"/>
            <a:ext cx="1827167" cy="64633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smtClean="0"/>
              <a:t>SAÚDE DA MULHER</a:t>
            </a:r>
            <a:endParaRPr lang="pt-BR" b="1" dirty="0"/>
          </a:p>
        </p:txBody>
      </p:sp>
      <p:pic>
        <p:nvPicPr>
          <p:cNvPr id="10" name="Picture 2" descr="http://104fmconcordia.com.br/cms/reg/uploads/ea656db22cb68c151313a6552b0359d7.jpg"/>
          <p:cNvPicPr>
            <a:picLocks noChangeAspect="1" noChangeArrowheads="1"/>
          </p:cNvPicPr>
          <p:nvPr/>
        </p:nvPicPr>
        <p:blipFill>
          <a:blip r:embed="rId3" cstate="print"/>
          <a:srcRect/>
          <a:stretch>
            <a:fillRect/>
          </a:stretch>
        </p:blipFill>
        <p:spPr bwMode="auto">
          <a:xfrm>
            <a:off x="2272353" y="2030276"/>
            <a:ext cx="1916763" cy="1438058"/>
          </a:xfrm>
          <a:prstGeom prst="rect">
            <a:avLst/>
          </a:prstGeom>
          <a:ln>
            <a:noFill/>
          </a:ln>
          <a:effectLst>
            <a:softEdge rad="112500"/>
          </a:effectLst>
        </p:spPr>
      </p:pic>
      <p:pic>
        <p:nvPicPr>
          <p:cNvPr id="1026" name="Picture 2" descr="Resultado de imagem para DOENÇAS NA INFANCIA"/>
          <p:cNvPicPr>
            <a:picLocks noChangeAspect="1" noChangeArrowheads="1"/>
          </p:cNvPicPr>
          <p:nvPr/>
        </p:nvPicPr>
        <p:blipFill>
          <a:blip r:embed="rId4" cstate="print"/>
          <a:srcRect l="40707"/>
          <a:stretch>
            <a:fillRect/>
          </a:stretch>
        </p:blipFill>
        <p:spPr bwMode="auto">
          <a:xfrm>
            <a:off x="2326825" y="185042"/>
            <a:ext cx="1807822" cy="1618300"/>
          </a:xfrm>
          <a:prstGeom prst="rect">
            <a:avLst/>
          </a:prstGeom>
          <a:ln>
            <a:noFill/>
          </a:ln>
          <a:effectLst>
            <a:softEdge rad="112500"/>
          </a:effectLst>
        </p:spPr>
      </p:pic>
      <p:pic>
        <p:nvPicPr>
          <p:cNvPr id="1028" name="Picture 4" descr="Resultado de imagem para OBESIDADE"/>
          <p:cNvPicPr>
            <a:picLocks noChangeAspect="1" noChangeArrowheads="1"/>
          </p:cNvPicPr>
          <p:nvPr/>
        </p:nvPicPr>
        <p:blipFill>
          <a:blip r:embed="rId5" cstate="print"/>
          <a:srcRect l="9091" r="12121"/>
          <a:stretch>
            <a:fillRect/>
          </a:stretch>
        </p:blipFill>
        <p:spPr bwMode="auto">
          <a:xfrm>
            <a:off x="2342952" y="3743919"/>
            <a:ext cx="1687491" cy="1349343"/>
          </a:xfrm>
          <a:prstGeom prst="rect">
            <a:avLst/>
          </a:prstGeom>
          <a:ln>
            <a:noFill/>
          </a:ln>
          <a:effectLst>
            <a:softEdge rad="112500"/>
          </a:effectLst>
        </p:spPr>
      </p:pic>
      <p:pic>
        <p:nvPicPr>
          <p:cNvPr id="13" name="Picture 2" descr="http://www.acessa.com/mulher/arquivo/maternidade/2015/10/07-relacionamento-entre-mae-filho/foto.jpg"/>
          <p:cNvPicPr>
            <a:picLocks noChangeAspect="1" noChangeArrowheads="1"/>
          </p:cNvPicPr>
          <p:nvPr/>
        </p:nvPicPr>
        <p:blipFill>
          <a:blip r:embed="rId6" cstate="print"/>
          <a:srcRect/>
          <a:stretch>
            <a:fillRect/>
          </a:stretch>
        </p:blipFill>
        <p:spPr bwMode="auto">
          <a:xfrm>
            <a:off x="6610932" y="1998081"/>
            <a:ext cx="1798605" cy="1350867"/>
          </a:xfrm>
          <a:prstGeom prst="rect">
            <a:avLst/>
          </a:prstGeom>
          <a:ln>
            <a:noFill/>
          </a:ln>
          <a:effectLst>
            <a:softEdge rad="112500"/>
          </a:effectLst>
        </p:spPr>
      </p:pic>
      <p:pic>
        <p:nvPicPr>
          <p:cNvPr id="14" name="Picture 2" descr="http://guaruevoce.com.br/wp-content/uploads/2016/03/mulher.jpg"/>
          <p:cNvPicPr>
            <a:picLocks noChangeAspect="1" noChangeArrowheads="1"/>
          </p:cNvPicPr>
          <p:nvPr/>
        </p:nvPicPr>
        <p:blipFill>
          <a:blip r:embed="rId7" cstate="print"/>
          <a:srcRect l="5481"/>
          <a:stretch>
            <a:fillRect/>
          </a:stretch>
        </p:blipFill>
        <p:spPr bwMode="auto">
          <a:xfrm>
            <a:off x="6364415" y="3685063"/>
            <a:ext cx="2078571" cy="1319612"/>
          </a:xfrm>
          <a:prstGeom prst="rect">
            <a:avLst/>
          </a:prstGeom>
          <a:ln>
            <a:noFill/>
          </a:ln>
          <a:effectLst>
            <a:softEdge rad="112500"/>
          </a:effectLst>
        </p:spPr>
      </p:pic>
      <p:pic>
        <p:nvPicPr>
          <p:cNvPr id="1030" name="Picture 6" descr="Resultado de imagem para INTELIGÊNCIA CRIANÇA"/>
          <p:cNvPicPr>
            <a:picLocks noChangeAspect="1" noChangeArrowheads="1"/>
          </p:cNvPicPr>
          <p:nvPr/>
        </p:nvPicPr>
        <p:blipFill>
          <a:blip r:embed="rId8" cstate="print"/>
          <a:srcRect t="18582" b="17706"/>
          <a:stretch>
            <a:fillRect/>
          </a:stretch>
        </p:blipFill>
        <p:spPr bwMode="auto">
          <a:xfrm>
            <a:off x="2399277" y="5403071"/>
            <a:ext cx="1687300" cy="1422029"/>
          </a:xfrm>
          <a:prstGeom prst="rect">
            <a:avLst/>
          </a:prstGeom>
          <a:ln>
            <a:noFill/>
          </a:ln>
          <a:effectLst>
            <a:softEdge rad="112500"/>
          </a:effectLst>
        </p:spPr>
      </p:pic>
      <p:pic>
        <p:nvPicPr>
          <p:cNvPr id="63490" name="Picture 2" descr="Resultado de imagem para BEBE COMENDO"/>
          <p:cNvPicPr>
            <a:picLocks noChangeAspect="1" noChangeArrowheads="1"/>
          </p:cNvPicPr>
          <p:nvPr/>
        </p:nvPicPr>
        <p:blipFill>
          <a:blip r:embed="rId9" cstate="print"/>
          <a:srcRect/>
          <a:stretch>
            <a:fillRect/>
          </a:stretch>
        </p:blipFill>
        <p:spPr bwMode="auto">
          <a:xfrm>
            <a:off x="6467909" y="185042"/>
            <a:ext cx="2077957" cy="1446258"/>
          </a:xfrm>
          <a:prstGeom prst="rect">
            <a:avLst/>
          </a:prstGeom>
          <a:ln>
            <a:noFill/>
          </a:ln>
          <a:effectLst>
            <a:softEdge rad="112500"/>
          </a:effectLst>
        </p:spPr>
      </p:pic>
      <p:sp>
        <p:nvSpPr>
          <p:cNvPr id="17" name="Retângulo 16"/>
          <p:cNvSpPr/>
          <p:nvPr/>
        </p:nvSpPr>
        <p:spPr>
          <a:xfrm>
            <a:off x="4537681" y="498297"/>
            <a:ext cx="2165531" cy="92333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a:t>FORMAÇÃO DOS HÁBITOS ALIMENTARES</a:t>
            </a:r>
          </a:p>
        </p:txBody>
      </p:sp>
      <p:sp>
        <p:nvSpPr>
          <p:cNvPr id="16" name="Retângulo 15"/>
          <p:cNvSpPr/>
          <p:nvPr/>
        </p:nvSpPr>
        <p:spPr>
          <a:xfrm>
            <a:off x="4610766" y="5751581"/>
            <a:ext cx="2190297" cy="64633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a:t>EMPODERAMENTO MATERNO</a:t>
            </a:r>
          </a:p>
        </p:txBody>
      </p:sp>
      <p:pic>
        <p:nvPicPr>
          <p:cNvPr id="66562" name="Picture 2" descr="Resultado de imagem para yes we can"/>
          <p:cNvPicPr>
            <a:picLocks noChangeAspect="1" noChangeArrowheads="1"/>
          </p:cNvPicPr>
          <p:nvPr/>
        </p:nvPicPr>
        <p:blipFill>
          <a:blip r:embed="rId10" cstate="print"/>
          <a:srcRect/>
          <a:stretch>
            <a:fillRect/>
          </a:stretch>
        </p:blipFill>
        <p:spPr bwMode="auto">
          <a:xfrm>
            <a:off x="6874149" y="5220473"/>
            <a:ext cx="1265476" cy="1637527"/>
          </a:xfrm>
          <a:prstGeom prst="rect">
            <a:avLst/>
          </a:prstGeom>
          <a:ln>
            <a:noFill/>
          </a:ln>
          <a:effectLst>
            <a:softEdge rad="112500"/>
          </a:effectLst>
        </p:spPr>
      </p:pic>
      <p:sp>
        <p:nvSpPr>
          <p:cNvPr id="18" name="CaixaDeTexto 17"/>
          <p:cNvSpPr txBox="1"/>
          <p:nvPr/>
        </p:nvSpPr>
        <p:spPr>
          <a:xfrm rot="16200000">
            <a:off x="-3210168" y="3213555"/>
            <a:ext cx="6858000" cy="430887"/>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gn="ctr">
              <a:defRPr/>
            </a:pPr>
            <a:r>
              <a:rPr lang="pt-BR" sz="2200" b="1" dirty="0" smtClean="0"/>
              <a:t>EM SÍNTESE</a:t>
            </a:r>
            <a:endParaRPr lang="pt-BR" sz="2200" b="1" dirty="0"/>
          </a:p>
        </p:txBody>
      </p:sp>
    </p:spTree>
    <p:extLst>
      <p:ext uri="{BB962C8B-B14F-4D97-AF65-F5344CB8AC3E}">
        <p14:creationId xmlns:p14="http://schemas.microsoft.com/office/powerpoint/2010/main" val="1143024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ixaDeTexto 1"/>
          <p:cNvSpPr txBox="1">
            <a:spLocks noChangeArrowheads="1"/>
          </p:cNvSpPr>
          <p:nvPr/>
        </p:nvSpPr>
        <p:spPr bwMode="auto">
          <a:xfrm>
            <a:off x="879532" y="1089238"/>
            <a:ext cx="3348038" cy="2957861"/>
          </a:xfrm>
          <a:prstGeom prst="rect">
            <a:avLst/>
          </a:prstGeom>
          <a:noFill/>
          <a:ln w="9525">
            <a:noFill/>
            <a:miter lim="800000"/>
            <a:headEnd/>
            <a:tailEnd/>
          </a:ln>
        </p:spPr>
        <p:txBody>
          <a:bodyPr>
            <a:spAutoFit/>
          </a:bodyPr>
          <a:lstStyle/>
          <a:p>
            <a:pPr>
              <a:lnSpc>
                <a:spcPct val="150000"/>
              </a:lnSpc>
            </a:pPr>
            <a:endParaRPr lang="pt-BR" dirty="0">
              <a:latin typeface="Calibri" pitchFamily="34" charset="0"/>
            </a:endParaRPr>
          </a:p>
          <a:p>
            <a:pPr>
              <a:lnSpc>
                <a:spcPct val="150000"/>
              </a:lnSpc>
              <a:buFont typeface="Arial" charset="0"/>
              <a:buChar char="•"/>
            </a:pPr>
            <a:r>
              <a:rPr lang="pt-BR" dirty="0">
                <a:latin typeface="Calibri" pitchFamily="34" charset="0"/>
              </a:rPr>
              <a:t> regulação imune, </a:t>
            </a:r>
          </a:p>
          <a:p>
            <a:pPr>
              <a:lnSpc>
                <a:spcPct val="150000"/>
              </a:lnSpc>
              <a:buFont typeface="Arial" charset="0"/>
              <a:buChar char="•"/>
            </a:pPr>
            <a:r>
              <a:rPr lang="pt-BR" dirty="0">
                <a:latin typeface="Calibri" pitchFamily="34" charset="0"/>
              </a:rPr>
              <a:t> respostas metabólicas, </a:t>
            </a:r>
          </a:p>
          <a:p>
            <a:pPr>
              <a:lnSpc>
                <a:spcPct val="150000"/>
              </a:lnSpc>
              <a:buFont typeface="Arial" charset="0"/>
              <a:buChar char="•"/>
            </a:pPr>
            <a:r>
              <a:rPr lang="pt-BR" dirty="0">
                <a:latin typeface="Calibri" pitchFamily="34" charset="0"/>
              </a:rPr>
              <a:t> adipogênese, </a:t>
            </a:r>
          </a:p>
          <a:p>
            <a:pPr>
              <a:lnSpc>
                <a:spcPct val="150000"/>
              </a:lnSpc>
              <a:buFont typeface="Arial" charset="0"/>
              <a:buChar char="•"/>
            </a:pPr>
            <a:r>
              <a:rPr lang="pt-BR" dirty="0">
                <a:latin typeface="Calibri" pitchFamily="34" charset="0"/>
              </a:rPr>
              <a:t> possível desenvolvimento do cérebro e das funções cognitivas.</a:t>
            </a:r>
          </a:p>
          <a:p>
            <a:pPr>
              <a:lnSpc>
                <a:spcPct val="150000"/>
              </a:lnSpc>
              <a:buFont typeface="Arial" charset="0"/>
              <a:buChar char="•"/>
            </a:pPr>
            <a:endParaRPr lang="pt-BR" dirty="0">
              <a:latin typeface="Calibri" pitchFamily="34" charset="0"/>
            </a:endParaRPr>
          </a:p>
        </p:txBody>
      </p:sp>
      <p:pic>
        <p:nvPicPr>
          <p:cNvPr id="8194" name="Picture 2" descr="https://2.bp.blogspot.com/-v22jhcUH460/VvvrsSP-8dI/AAAAAAAAAz8/L2pEn7aotW4em4m_LMikrzu1WmakzuOKw/s1600/parto-humanizado-na-agua-momento-mais-marcante-na-vida-de-uma-mae-239337-5.jpg"/>
          <p:cNvPicPr>
            <a:picLocks noChangeAspect="1" noChangeArrowheads="1"/>
          </p:cNvPicPr>
          <p:nvPr/>
        </p:nvPicPr>
        <p:blipFill>
          <a:blip r:embed="rId3" cstate="print"/>
          <a:srcRect/>
          <a:stretch>
            <a:fillRect/>
          </a:stretch>
        </p:blipFill>
        <p:spPr bwMode="auto">
          <a:xfrm>
            <a:off x="4655834" y="1186150"/>
            <a:ext cx="4172133" cy="2764039"/>
          </a:xfrm>
          <a:prstGeom prst="rect">
            <a:avLst/>
          </a:prstGeom>
          <a:ln>
            <a:noFill/>
          </a:ln>
          <a:effectLst>
            <a:softEdge rad="112500"/>
          </a:effectLst>
        </p:spPr>
      </p:pic>
      <p:sp>
        <p:nvSpPr>
          <p:cNvPr id="5" name="Retângulo 4"/>
          <p:cNvSpPr/>
          <p:nvPr/>
        </p:nvSpPr>
        <p:spPr>
          <a:xfrm>
            <a:off x="1867710" y="5015627"/>
            <a:ext cx="5996130" cy="923330"/>
          </a:xfrm>
          <a:prstGeom prst="rect">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defRPr/>
            </a:pPr>
            <a:r>
              <a:rPr lang="pt-BR" b="1" dirty="0"/>
              <a:t>As crianças amamentadas mantêm diferenças microbianas persistentes, independentemente do tipo de parto</a:t>
            </a:r>
          </a:p>
        </p:txBody>
      </p:sp>
      <p:sp>
        <p:nvSpPr>
          <p:cNvPr id="8" name="CaixaDeTexto 7"/>
          <p:cNvSpPr txBox="1"/>
          <p:nvPr/>
        </p:nvSpPr>
        <p:spPr>
          <a:xfrm rot="16200000">
            <a:off x="-3210168" y="3196563"/>
            <a:ext cx="6858000" cy="464871"/>
          </a:xfrm>
          <a:prstGeom prst="rect">
            <a:avLst/>
          </a:prstGeom>
          <a:solidFill>
            <a:srgbClr val="00B0F0"/>
          </a:solidFill>
        </p:spPr>
        <p:style>
          <a:lnRef idx="1">
            <a:schemeClr val="accent3"/>
          </a:lnRef>
          <a:fillRef idx="3">
            <a:schemeClr val="accent3"/>
          </a:fillRef>
          <a:effectRef idx="2">
            <a:schemeClr val="accent3"/>
          </a:effectRef>
          <a:fontRef idx="minor">
            <a:schemeClr val="lt1"/>
          </a:fontRef>
        </p:style>
        <p:txBody>
          <a:bodyPr wrap="square">
            <a:spAutoFit/>
          </a:bodyPr>
          <a:lstStyle/>
          <a:p>
            <a:pPr>
              <a:lnSpc>
                <a:spcPct val="150000"/>
              </a:lnSpc>
              <a:defRPr/>
            </a:pPr>
            <a:r>
              <a:rPr lang="pt-BR" b="1" dirty="0"/>
              <a:t>EFEITO NA MICROBIOTA INFANTIL: “MEDICAMENTO PERSONALIZADO”</a:t>
            </a:r>
          </a:p>
        </p:txBody>
      </p:sp>
    </p:spTree>
    <p:extLst>
      <p:ext uri="{BB962C8B-B14F-4D97-AF65-F5344CB8AC3E}">
        <p14:creationId xmlns:p14="http://schemas.microsoft.com/office/powerpoint/2010/main" val="1439535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19738196">
            <a:off x="1413217" y="1450420"/>
            <a:ext cx="4935868" cy="50783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defRPr/>
            </a:pPr>
            <a:r>
              <a:rPr lang="pt-BR" b="1" dirty="0"/>
              <a:t>IMPACTO INTERGERACIONAL</a:t>
            </a:r>
          </a:p>
        </p:txBody>
      </p:sp>
      <p:pic>
        <p:nvPicPr>
          <p:cNvPr id="61442" name="Picture 2" descr="Resultado de imagem para BEBE AMAMENTADO"/>
          <p:cNvPicPr>
            <a:picLocks noChangeAspect="1" noChangeArrowheads="1"/>
          </p:cNvPicPr>
          <p:nvPr/>
        </p:nvPicPr>
        <p:blipFill>
          <a:blip r:embed="rId3" cstate="print"/>
          <a:srcRect l="12766" r="36170"/>
          <a:stretch>
            <a:fillRect/>
          </a:stretch>
        </p:blipFill>
        <p:spPr bwMode="auto">
          <a:xfrm>
            <a:off x="1143000" y="4434632"/>
            <a:ext cx="1754814" cy="1566119"/>
          </a:xfrm>
          <a:prstGeom prst="rect">
            <a:avLst/>
          </a:prstGeom>
          <a:ln>
            <a:noFill/>
          </a:ln>
          <a:effectLst>
            <a:softEdge rad="112500"/>
          </a:effectLst>
        </p:spPr>
      </p:pic>
      <p:sp>
        <p:nvSpPr>
          <p:cNvPr id="61444" name="AutoShape 4" descr="Resultado de imagem para GESTANTE"/>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pt-BR" sz="1350"/>
          </a:p>
        </p:txBody>
      </p:sp>
      <p:sp>
        <p:nvSpPr>
          <p:cNvPr id="61446" name="AutoShape 6" descr="Resultado de imagem para GESTANTE"/>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pt-BR" sz="1350"/>
          </a:p>
        </p:txBody>
      </p:sp>
      <p:pic>
        <p:nvPicPr>
          <p:cNvPr id="61448" name="Picture 8" descr="Resultado de imagem para GESTANTE"/>
          <p:cNvPicPr>
            <a:picLocks noChangeAspect="1" noChangeArrowheads="1"/>
          </p:cNvPicPr>
          <p:nvPr/>
        </p:nvPicPr>
        <p:blipFill>
          <a:blip r:embed="rId4" cstate="print"/>
          <a:srcRect l="32004"/>
          <a:stretch>
            <a:fillRect/>
          </a:stretch>
        </p:blipFill>
        <p:spPr bwMode="auto">
          <a:xfrm>
            <a:off x="2897814" y="3522964"/>
            <a:ext cx="1782198" cy="1627643"/>
          </a:xfrm>
          <a:prstGeom prst="rect">
            <a:avLst/>
          </a:prstGeom>
          <a:ln>
            <a:noFill/>
          </a:ln>
          <a:effectLst>
            <a:softEdge rad="112500"/>
          </a:effectLst>
        </p:spPr>
      </p:pic>
      <p:pic>
        <p:nvPicPr>
          <p:cNvPr id="61450" name="Picture 10" descr="Resultado de imagem para MAE FILHO"/>
          <p:cNvPicPr>
            <a:picLocks noChangeAspect="1" noChangeArrowheads="1"/>
          </p:cNvPicPr>
          <p:nvPr/>
        </p:nvPicPr>
        <p:blipFill>
          <a:blip r:embed="rId5" cstate="print"/>
          <a:srcRect r="21325"/>
          <a:stretch>
            <a:fillRect/>
          </a:stretch>
        </p:blipFill>
        <p:spPr bwMode="auto">
          <a:xfrm>
            <a:off x="4595299" y="2672918"/>
            <a:ext cx="1817273" cy="1546253"/>
          </a:xfrm>
          <a:prstGeom prst="rect">
            <a:avLst/>
          </a:prstGeom>
          <a:ln>
            <a:noFill/>
          </a:ln>
          <a:effectLst>
            <a:softEdge rad="112500"/>
          </a:effectLst>
        </p:spPr>
      </p:pic>
      <p:sp>
        <p:nvSpPr>
          <p:cNvPr id="11" name="Seta em curva para baixo 10"/>
          <p:cNvSpPr/>
          <p:nvPr/>
        </p:nvSpPr>
        <p:spPr>
          <a:xfrm rot="19859877">
            <a:off x="1760685" y="3300637"/>
            <a:ext cx="1816582" cy="457442"/>
          </a:xfrm>
          <a:prstGeom prst="curvedDownArrow">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sz="1350">
              <a:solidFill>
                <a:schemeClr val="tx1"/>
              </a:solidFill>
            </a:endParaRPr>
          </a:p>
        </p:txBody>
      </p:sp>
      <p:pic>
        <p:nvPicPr>
          <p:cNvPr id="57346" name="Picture 2" descr="Resultado de imagem para IDOSO"/>
          <p:cNvPicPr>
            <a:picLocks noChangeAspect="1" noChangeArrowheads="1"/>
          </p:cNvPicPr>
          <p:nvPr/>
        </p:nvPicPr>
        <p:blipFill>
          <a:blip r:embed="rId6" cstate="print"/>
          <a:srcRect r="28145"/>
          <a:stretch>
            <a:fillRect/>
          </a:stretch>
        </p:blipFill>
        <p:spPr bwMode="auto">
          <a:xfrm>
            <a:off x="6320229" y="1808820"/>
            <a:ext cx="1680772" cy="1566174"/>
          </a:xfrm>
          <a:prstGeom prst="rect">
            <a:avLst/>
          </a:prstGeom>
          <a:ln>
            <a:noFill/>
          </a:ln>
          <a:effectLst>
            <a:softEdge rad="112500"/>
          </a:effectLst>
        </p:spPr>
      </p:pic>
      <p:sp>
        <p:nvSpPr>
          <p:cNvPr id="13" name="Seta em curva para baixo 12"/>
          <p:cNvSpPr/>
          <p:nvPr/>
        </p:nvSpPr>
        <p:spPr>
          <a:xfrm rot="19859877">
            <a:off x="3812913" y="2331354"/>
            <a:ext cx="1816582" cy="457442"/>
          </a:xfrm>
          <a:prstGeom prst="curvedDownArrow">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sz="1350">
              <a:solidFill>
                <a:schemeClr val="tx1"/>
              </a:solidFill>
            </a:endParaRPr>
          </a:p>
        </p:txBody>
      </p:sp>
      <p:sp>
        <p:nvSpPr>
          <p:cNvPr id="14" name="Seta em curva para baixo 13"/>
          <p:cNvSpPr/>
          <p:nvPr/>
        </p:nvSpPr>
        <p:spPr>
          <a:xfrm rot="19859877">
            <a:off x="5541105" y="1410426"/>
            <a:ext cx="1816582" cy="457442"/>
          </a:xfrm>
          <a:prstGeom prst="curvedDownArrow">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sz="1350">
              <a:solidFill>
                <a:schemeClr val="tx1"/>
              </a:solidFill>
            </a:endParaRPr>
          </a:p>
        </p:txBody>
      </p:sp>
      <p:sp>
        <p:nvSpPr>
          <p:cNvPr id="17" name="Seta em curva para cima 16"/>
          <p:cNvSpPr/>
          <p:nvPr/>
        </p:nvSpPr>
        <p:spPr>
          <a:xfrm rot="19895595">
            <a:off x="3123174" y="4559558"/>
            <a:ext cx="4476568" cy="702078"/>
          </a:xfrm>
          <a:prstGeom prst="curvedUpArrow">
            <a:avLst/>
          </a:prstGeom>
          <a:solidFill>
            <a:srgbClr val="99CCFF"/>
          </a:solidFill>
          <a:ln w="19050">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sz="1350">
              <a:solidFill>
                <a:schemeClr val="tx1"/>
              </a:solidFill>
            </a:endParaRPr>
          </a:p>
        </p:txBody>
      </p:sp>
      <p:sp>
        <p:nvSpPr>
          <p:cNvPr id="15" name="CaixaDeTexto 14"/>
          <p:cNvSpPr txBox="1"/>
          <p:nvPr/>
        </p:nvSpPr>
        <p:spPr>
          <a:xfrm rot="20066742">
            <a:off x="2246257" y="3184610"/>
            <a:ext cx="4752975" cy="1154162"/>
          </a:xfrm>
          <a:prstGeom prst="rect">
            <a:avLst/>
          </a:prstGeom>
          <a:solidFill>
            <a:srgbClr val="00B0F0"/>
          </a:solidFill>
        </p:spPr>
        <p:style>
          <a:lnRef idx="1">
            <a:schemeClr val="accent5"/>
          </a:lnRef>
          <a:fillRef idx="3">
            <a:schemeClr val="accent5"/>
          </a:fillRef>
          <a:effectRef idx="2">
            <a:schemeClr val="accent5"/>
          </a:effectRef>
          <a:fontRef idx="minor">
            <a:schemeClr val="lt1"/>
          </a:fontRef>
        </p:style>
        <p:txBody>
          <a:bodyPr>
            <a:spAutoFit/>
          </a:bodyPr>
          <a:lstStyle/>
          <a:p>
            <a:pPr algn="ctr">
              <a:defRPr/>
            </a:pPr>
            <a:r>
              <a:rPr lang="pt-BR" sz="3450" b="1" dirty="0"/>
              <a:t>A IMPORTÂNCIA DOS MIL DIAS</a:t>
            </a:r>
          </a:p>
        </p:txBody>
      </p:sp>
    </p:spTree>
    <p:extLst>
      <p:ext uri="{BB962C8B-B14F-4D97-AF65-F5344CB8AC3E}">
        <p14:creationId xmlns:p14="http://schemas.microsoft.com/office/powerpoint/2010/main" val="38538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1448"/>
                                        </p:tgtEl>
                                        <p:attrNameLst>
                                          <p:attrName>style.visibility</p:attrName>
                                        </p:attrNameLst>
                                      </p:cBhvr>
                                      <p:to>
                                        <p:strVal val="visible"/>
                                      </p:to>
                                    </p:set>
                                    <p:anim calcmode="lin" valueType="num">
                                      <p:cBhvr>
                                        <p:cTn id="7" dur="500" fill="hold"/>
                                        <p:tgtEl>
                                          <p:spTgt spid="61448"/>
                                        </p:tgtEl>
                                        <p:attrNameLst>
                                          <p:attrName>ppt_w</p:attrName>
                                        </p:attrNameLst>
                                      </p:cBhvr>
                                      <p:tavLst>
                                        <p:tav tm="0">
                                          <p:val>
                                            <p:fltVal val="0"/>
                                          </p:val>
                                        </p:tav>
                                        <p:tav tm="100000">
                                          <p:val>
                                            <p:strVal val="#ppt_w"/>
                                          </p:val>
                                        </p:tav>
                                      </p:tavLst>
                                    </p:anim>
                                    <p:anim calcmode="lin" valueType="num">
                                      <p:cBhvr>
                                        <p:cTn id="8" dur="500" fill="hold"/>
                                        <p:tgtEl>
                                          <p:spTgt spid="61448"/>
                                        </p:tgtEl>
                                        <p:attrNameLst>
                                          <p:attrName>ppt_h</p:attrName>
                                        </p:attrNameLst>
                                      </p:cBhvr>
                                      <p:tavLst>
                                        <p:tav tm="0">
                                          <p:val>
                                            <p:fltVal val="0"/>
                                          </p:val>
                                        </p:tav>
                                        <p:tav tm="100000">
                                          <p:val>
                                            <p:strVal val="#ppt_h"/>
                                          </p:val>
                                        </p:tav>
                                      </p:tavLst>
                                    </p:anim>
                                    <p:animEffect transition="in" filter="fade">
                                      <p:cBhvr>
                                        <p:cTn id="9" dur="500"/>
                                        <p:tgtEl>
                                          <p:spTgt spid="61448"/>
                                        </p:tgtEl>
                                      </p:cBhvr>
                                    </p:animEffect>
                                  </p:childTnLst>
                                </p:cTn>
                              </p:par>
                              <p:par>
                                <p:cTn id="10" presetID="53" presetClass="entr" presetSubtype="0" fill="hold" nodeType="withEffect">
                                  <p:stCondLst>
                                    <p:cond delay="0"/>
                                  </p:stCondLst>
                                  <p:childTnLst>
                                    <p:set>
                                      <p:cBhvr>
                                        <p:cTn id="11" dur="1" fill="hold">
                                          <p:stCondLst>
                                            <p:cond delay="0"/>
                                          </p:stCondLst>
                                        </p:cTn>
                                        <p:tgtEl>
                                          <p:spTgt spid="61450"/>
                                        </p:tgtEl>
                                        <p:attrNameLst>
                                          <p:attrName>style.visibility</p:attrName>
                                        </p:attrNameLst>
                                      </p:cBhvr>
                                      <p:to>
                                        <p:strVal val="visible"/>
                                      </p:to>
                                    </p:set>
                                    <p:anim calcmode="lin" valueType="num">
                                      <p:cBhvr>
                                        <p:cTn id="12" dur="500" fill="hold"/>
                                        <p:tgtEl>
                                          <p:spTgt spid="61450"/>
                                        </p:tgtEl>
                                        <p:attrNameLst>
                                          <p:attrName>ppt_w</p:attrName>
                                        </p:attrNameLst>
                                      </p:cBhvr>
                                      <p:tavLst>
                                        <p:tav tm="0">
                                          <p:val>
                                            <p:fltVal val="0"/>
                                          </p:val>
                                        </p:tav>
                                        <p:tav tm="100000">
                                          <p:val>
                                            <p:strVal val="#ppt_w"/>
                                          </p:val>
                                        </p:tav>
                                      </p:tavLst>
                                    </p:anim>
                                    <p:anim calcmode="lin" valueType="num">
                                      <p:cBhvr>
                                        <p:cTn id="13" dur="500" fill="hold"/>
                                        <p:tgtEl>
                                          <p:spTgt spid="61450"/>
                                        </p:tgtEl>
                                        <p:attrNameLst>
                                          <p:attrName>ppt_h</p:attrName>
                                        </p:attrNameLst>
                                      </p:cBhvr>
                                      <p:tavLst>
                                        <p:tav tm="0">
                                          <p:val>
                                            <p:fltVal val="0"/>
                                          </p:val>
                                        </p:tav>
                                        <p:tav tm="100000">
                                          <p:val>
                                            <p:strVal val="#ppt_h"/>
                                          </p:val>
                                        </p:tav>
                                      </p:tavLst>
                                    </p:anim>
                                    <p:animEffect transition="in" filter="fade">
                                      <p:cBhvr>
                                        <p:cTn id="14" dur="500"/>
                                        <p:tgtEl>
                                          <p:spTgt spid="6145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SMAM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214"/>
            <a:ext cx="9151590" cy="4976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464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1277</TotalTime>
  <Words>3452</Words>
  <Application>Microsoft Office PowerPoint</Application>
  <PresentationFormat>Apresentação na tela (4:3)</PresentationFormat>
  <Paragraphs>368</Paragraphs>
  <Slides>57</Slides>
  <Notes>8</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57</vt:i4>
      </vt:variant>
    </vt:vector>
  </HeadingPairs>
  <TitlesOfParts>
    <vt:vector size="65" baseType="lpstr">
      <vt:lpstr>ＭＳ Ｐゴシック</vt:lpstr>
      <vt:lpstr>Arial</vt:lpstr>
      <vt:lpstr>Calibri</vt:lpstr>
      <vt:lpstr>Calibri Light</vt:lpstr>
      <vt:lpstr>Candara</vt:lpstr>
      <vt:lpstr>DilleniaUPC</vt:lpstr>
      <vt:lpstr>Wingdings</vt:lpstr>
      <vt:lpstr>Tema do Office</vt:lpstr>
      <vt:lpstr>ALEITAMENTO MATERNO NA PERSPECTIVA DA PROMOÇÃO DA SAÚDE DE COLETIVIDADES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ALEITAMENTO MATERNO                                         E PROMOÇÃO DA SAÚDE</dc:title>
  <dc:creator>Usuário do Windows</dc:creator>
  <cp:lastModifiedBy>Usuário do Windows</cp:lastModifiedBy>
  <cp:revision>33</cp:revision>
  <dcterms:created xsi:type="dcterms:W3CDTF">2017-05-04T17:53:28Z</dcterms:created>
  <dcterms:modified xsi:type="dcterms:W3CDTF">2017-05-10T13:29:30Z</dcterms:modified>
</cp:coreProperties>
</file>