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70" r:id="rId8"/>
    <p:sldId id="294" r:id="rId9"/>
    <p:sldId id="272" r:id="rId10"/>
    <p:sldId id="289" r:id="rId11"/>
    <p:sldId id="290" r:id="rId12"/>
    <p:sldId id="291" r:id="rId13"/>
    <p:sldId id="292" r:id="rId14"/>
    <p:sldId id="293" r:id="rId15"/>
    <p:sldId id="273" r:id="rId16"/>
    <p:sldId id="274" r:id="rId17"/>
    <p:sldId id="261" r:id="rId18"/>
    <p:sldId id="275" r:id="rId19"/>
    <p:sldId id="267" r:id="rId20"/>
    <p:sldId id="300" r:id="rId21"/>
    <p:sldId id="276" r:id="rId22"/>
    <p:sldId id="277" r:id="rId23"/>
    <p:sldId id="282" r:id="rId24"/>
    <p:sldId id="295" r:id="rId25"/>
    <p:sldId id="296" r:id="rId26"/>
    <p:sldId id="297" r:id="rId27"/>
    <p:sldId id="298" r:id="rId28"/>
    <p:sldId id="299" r:id="rId29"/>
    <p:sldId id="280" r:id="rId30"/>
    <p:sldId id="283" r:id="rId31"/>
    <p:sldId id="27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/>
    <p:restoredTop sz="95037"/>
  </p:normalViewPr>
  <p:slideViewPr>
    <p:cSldViewPr snapToGrid="0" snapToObjects="1">
      <p:cViewPr varScale="1">
        <p:scale>
          <a:sx n="94" d="100"/>
          <a:sy n="94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4" Type="http://schemas.openxmlformats.org/officeDocument/2006/relationships/image" Target="../media/image4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3.svg"/><Relationship Id="rId5" Type="http://schemas.openxmlformats.org/officeDocument/2006/relationships/image" Target="../media/image25.png"/><Relationship Id="rId4" Type="http://schemas.openxmlformats.org/officeDocument/2006/relationships/image" Target="../media/image4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4FC82-7ECA-4541-9DA8-B73648E1D5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7A7F5CE-3B3E-448E-B3F5-C07B71DBFE55}">
      <dgm:prSet/>
      <dgm:spPr/>
      <dgm:t>
        <a:bodyPr/>
        <a:lstStyle/>
        <a:p>
          <a:r>
            <a:rPr lang="pt-BR"/>
            <a:t>Por que estudamos cultura organizacional?</a:t>
          </a:r>
          <a:endParaRPr lang="en-US"/>
        </a:p>
      </dgm:t>
    </dgm:pt>
    <dgm:pt modelId="{82040EA0-D0F5-4CE5-A175-3A7894C06CB2}" type="parTrans" cxnId="{A7C9502C-7D87-4910-BCAD-2D6608566CFB}">
      <dgm:prSet/>
      <dgm:spPr/>
      <dgm:t>
        <a:bodyPr/>
        <a:lstStyle/>
        <a:p>
          <a:endParaRPr lang="en-US"/>
        </a:p>
      </dgm:t>
    </dgm:pt>
    <dgm:pt modelId="{CDCAAD03-0DBC-47AE-BF9D-B0C4C6EA50F3}" type="sibTrans" cxnId="{A7C9502C-7D87-4910-BCAD-2D6608566CFB}">
      <dgm:prSet/>
      <dgm:spPr/>
      <dgm:t>
        <a:bodyPr/>
        <a:lstStyle/>
        <a:p>
          <a:endParaRPr lang="en-US"/>
        </a:p>
      </dgm:t>
    </dgm:pt>
    <dgm:pt modelId="{CB368209-2127-441A-AF3E-24911A484ECF}">
      <dgm:prSet/>
      <dgm:spPr/>
      <dgm:t>
        <a:bodyPr/>
        <a:lstStyle/>
        <a:p>
          <a:r>
            <a:rPr lang="pt-BR"/>
            <a:t>Qual a importância da compreensão da cultura organizacional para os profissionais de saúde?</a:t>
          </a:r>
          <a:endParaRPr lang="en-US"/>
        </a:p>
      </dgm:t>
    </dgm:pt>
    <dgm:pt modelId="{FC5B13A7-E865-4938-BFDC-A74F80F1DA45}" type="parTrans" cxnId="{1DF94722-F02A-48A4-95DF-3AFCFE694B4E}">
      <dgm:prSet/>
      <dgm:spPr/>
      <dgm:t>
        <a:bodyPr/>
        <a:lstStyle/>
        <a:p>
          <a:endParaRPr lang="en-US"/>
        </a:p>
      </dgm:t>
    </dgm:pt>
    <dgm:pt modelId="{5410D3CB-0DD0-4AB6-9F06-3DF693DFB314}" type="sibTrans" cxnId="{1DF94722-F02A-48A4-95DF-3AFCFE694B4E}">
      <dgm:prSet/>
      <dgm:spPr/>
      <dgm:t>
        <a:bodyPr/>
        <a:lstStyle/>
        <a:p>
          <a:endParaRPr lang="en-US"/>
        </a:p>
      </dgm:t>
    </dgm:pt>
    <dgm:pt modelId="{948CCE85-2CFA-41C0-9C33-1CAA3F6B3D59}" type="pres">
      <dgm:prSet presAssocID="{94E4FC82-7ECA-4541-9DA8-B73648E1D51A}" presName="root" presStyleCnt="0">
        <dgm:presLayoutVars>
          <dgm:dir/>
          <dgm:resizeHandles val="exact"/>
        </dgm:presLayoutVars>
      </dgm:prSet>
      <dgm:spPr/>
    </dgm:pt>
    <dgm:pt modelId="{0E314611-DCF2-4FD4-9D88-28DD8E357CC1}" type="pres">
      <dgm:prSet presAssocID="{97A7F5CE-3B3E-448E-B3F5-C07B71DBFE55}" presName="compNode" presStyleCnt="0"/>
      <dgm:spPr/>
    </dgm:pt>
    <dgm:pt modelId="{604DF577-8975-40B9-B5A9-10587EA5FAF5}" type="pres">
      <dgm:prSet presAssocID="{97A7F5CE-3B3E-448E-B3F5-C07B71DBFE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413FCCB7-EA83-44D6-BFB8-1BBB27C6B917}" type="pres">
      <dgm:prSet presAssocID="{97A7F5CE-3B3E-448E-B3F5-C07B71DBFE55}" presName="spaceRect" presStyleCnt="0"/>
      <dgm:spPr/>
    </dgm:pt>
    <dgm:pt modelId="{DE4A79F3-4120-4AA1-BB31-4A133023E63F}" type="pres">
      <dgm:prSet presAssocID="{97A7F5CE-3B3E-448E-B3F5-C07B71DBFE55}" presName="textRect" presStyleLbl="revTx" presStyleIdx="0" presStyleCnt="2">
        <dgm:presLayoutVars>
          <dgm:chMax val="1"/>
          <dgm:chPref val="1"/>
        </dgm:presLayoutVars>
      </dgm:prSet>
      <dgm:spPr/>
    </dgm:pt>
    <dgm:pt modelId="{344DEA4A-FE1E-4303-ACEE-9ACCF98A4C16}" type="pres">
      <dgm:prSet presAssocID="{CDCAAD03-0DBC-47AE-BF9D-B0C4C6EA50F3}" presName="sibTrans" presStyleCnt="0"/>
      <dgm:spPr/>
    </dgm:pt>
    <dgm:pt modelId="{011F7F5A-766A-46FD-9CE5-BDC164E62A0B}" type="pres">
      <dgm:prSet presAssocID="{CB368209-2127-441A-AF3E-24911A484ECF}" presName="compNode" presStyleCnt="0"/>
      <dgm:spPr/>
    </dgm:pt>
    <dgm:pt modelId="{563B6769-4E2C-4788-B1A1-50BBB32C8801}" type="pres">
      <dgm:prSet presAssocID="{CB368209-2127-441A-AF3E-24911A484E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E641DD2A-4F17-45FC-A6EF-A7EDF2B693F3}" type="pres">
      <dgm:prSet presAssocID="{CB368209-2127-441A-AF3E-24911A484ECF}" presName="spaceRect" presStyleCnt="0"/>
      <dgm:spPr/>
    </dgm:pt>
    <dgm:pt modelId="{94BCA8AD-0C7F-4B53-9AEB-4C2AF2D781F5}" type="pres">
      <dgm:prSet presAssocID="{CB368209-2127-441A-AF3E-24911A484E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EAF1C16-EB12-FC4C-9C1A-FD9D42B9471E}" type="presOf" srcId="{CB368209-2127-441A-AF3E-24911A484ECF}" destId="{94BCA8AD-0C7F-4B53-9AEB-4C2AF2D781F5}" srcOrd="0" destOrd="0" presId="urn:microsoft.com/office/officeart/2018/2/layout/IconLabelList"/>
    <dgm:cxn modelId="{1DF94722-F02A-48A4-95DF-3AFCFE694B4E}" srcId="{94E4FC82-7ECA-4541-9DA8-B73648E1D51A}" destId="{CB368209-2127-441A-AF3E-24911A484ECF}" srcOrd="1" destOrd="0" parTransId="{FC5B13A7-E865-4938-BFDC-A74F80F1DA45}" sibTransId="{5410D3CB-0DD0-4AB6-9F06-3DF693DFB314}"/>
    <dgm:cxn modelId="{A7C9502C-7D87-4910-BCAD-2D6608566CFB}" srcId="{94E4FC82-7ECA-4541-9DA8-B73648E1D51A}" destId="{97A7F5CE-3B3E-448E-B3F5-C07B71DBFE55}" srcOrd="0" destOrd="0" parTransId="{82040EA0-D0F5-4CE5-A175-3A7894C06CB2}" sibTransId="{CDCAAD03-0DBC-47AE-BF9D-B0C4C6EA50F3}"/>
    <dgm:cxn modelId="{787B1C46-16EF-1043-923E-4C20389BD025}" type="presOf" srcId="{97A7F5CE-3B3E-448E-B3F5-C07B71DBFE55}" destId="{DE4A79F3-4120-4AA1-BB31-4A133023E63F}" srcOrd="0" destOrd="0" presId="urn:microsoft.com/office/officeart/2018/2/layout/IconLabelList"/>
    <dgm:cxn modelId="{30028998-F5C5-5B41-9ADE-3FE5FA63B0F0}" type="presOf" srcId="{94E4FC82-7ECA-4541-9DA8-B73648E1D51A}" destId="{948CCE85-2CFA-41C0-9C33-1CAA3F6B3D59}" srcOrd="0" destOrd="0" presId="urn:microsoft.com/office/officeart/2018/2/layout/IconLabelList"/>
    <dgm:cxn modelId="{A27A71B1-70C6-5548-9038-0F9682FDAE90}" type="presParOf" srcId="{948CCE85-2CFA-41C0-9C33-1CAA3F6B3D59}" destId="{0E314611-DCF2-4FD4-9D88-28DD8E357CC1}" srcOrd="0" destOrd="0" presId="urn:microsoft.com/office/officeart/2018/2/layout/IconLabelList"/>
    <dgm:cxn modelId="{8A14F1A7-1135-DF43-8C51-B1AC4DAA4159}" type="presParOf" srcId="{0E314611-DCF2-4FD4-9D88-28DD8E357CC1}" destId="{604DF577-8975-40B9-B5A9-10587EA5FAF5}" srcOrd="0" destOrd="0" presId="urn:microsoft.com/office/officeart/2018/2/layout/IconLabelList"/>
    <dgm:cxn modelId="{CA73DD6D-23E0-0349-AC6F-2E5035DF6607}" type="presParOf" srcId="{0E314611-DCF2-4FD4-9D88-28DD8E357CC1}" destId="{413FCCB7-EA83-44D6-BFB8-1BBB27C6B917}" srcOrd="1" destOrd="0" presId="urn:microsoft.com/office/officeart/2018/2/layout/IconLabelList"/>
    <dgm:cxn modelId="{91100720-DD5E-CD43-A60E-8AC1E11B2A19}" type="presParOf" srcId="{0E314611-DCF2-4FD4-9D88-28DD8E357CC1}" destId="{DE4A79F3-4120-4AA1-BB31-4A133023E63F}" srcOrd="2" destOrd="0" presId="urn:microsoft.com/office/officeart/2018/2/layout/IconLabelList"/>
    <dgm:cxn modelId="{A9CB0977-8A63-554C-B733-115BE49B2153}" type="presParOf" srcId="{948CCE85-2CFA-41C0-9C33-1CAA3F6B3D59}" destId="{344DEA4A-FE1E-4303-ACEE-9ACCF98A4C16}" srcOrd="1" destOrd="0" presId="urn:microsoft.com/office/officeart/2018/2/layout/IconLabelList"/>
    <dgm:cxn modelId="{28E455C7-7D7C-B44C-A56E-8A6B3AD6AA5D}" type="presParOf" srcId="{948CCE85-2CFA-41C0-9C33-1CAA3F6B3D59}" destId="{011F7F5A-766A-46FD-9CE5-BDC164E62A0B}" srcOrd="2" destOrd="0" presId="urn:microsoft.com/office/officeart/2018/2/layout/IconLabelList"/>
    <dgm:cxn modelId="{23A34D02-918E-2341-B4A0-352057BB2033}" type="presParOf" srcId="{011F7F5A-766A-46FD-9CE5-BDC164E62A0B}" destId="{563B6769-4E2C-4788-B1A1-50BBB32C8801}" srcOrd="0" destOrd="0" presId="urn:microsoft.com/office/officeart/2018/2/layout/IconLabelList"/>
    <dgm:cxn modelId="{BE9ED52B-4579-104E-9A67-7B212D4E168C}" type="presParOf" srcId="{011F7F5A-766A-46FD-9CE5-BDC164E62A0B}" destId="{E641DD2A-4F17-45FC-A6EF-A7EDF2B693F3}" srcOrd="1" destOrd="0" presId="urn:microsoft.com/office/officeart/2018/2/layout/IconLabelList"/>
    <dgm:cxn modelId="{EE188674-EC8D-BB40-81C8-16DE14D221F5}" type="presParOf" srcId="{011F7F5A-766A-46FD-9CE5-BDC164E62A0B}" destId="{94BCA8AD-0C7F-4B53-9AEB-4C2AF2D781F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D2C20-18F0-4FFE-BA98-027A674BA5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A229F-7EB9-4E3B-990B-C8C1A3DEEA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/>
            <a:t>Imagine um hospital com muitos leitos e um corpo de profissionais extenso. Este hospital existe há quase 100 anos e, apesar de ter crescido muito nas últimas décadas, começou como um projeto familiar e a sua alta liderança e os proprietários continuam sendo membros da família fundadora, muitos dos quais não são médicos, de forma que o conselho de administração é composto por 5 médicos e 5 administradores de empresa</a:t>
          </a:r>
          <a:endParaRPr lang="en-US" sz="1600" dirty="0"/>
        </a:p>
      </dgm:t>
    </dgm:pt>
    <dgm:pt modelId="{40479827-0693-4D5F-BF6D-61C427114739}" type="parTrans" cxnId="{E021D9C9-5FF0-4824-9B6F-2AB74FF6A49B}">
      <dgm:prSet/>
      <dgm:spPr/>
      <dgm:t>
        <a:bodyPr/>
        <a:lstStyle/>
        <a:p>
          <a:endParaRPr lang="en-US" sz="1600"/>
        </a:p>
      </dgm:t>
    </dgm:pt>
    <dgm:pt modelId="{FF37F475-8606-4159-B79D-CADF80F0E74F}" type="sibTrans" cxnId="{E021D9C9-5FF0-4824-9B6F-2AB74FF6A49B}">
      <dgm:prSet/>
      <dgm:spPr/>
      <dgm:t>
        <a:bodyPr/>
        <a:lstStyle/>
        <a:p>
          <a:endParaRPr lang="en-US" sz="1600"/>
        </a:p>
      </dgm:t>
    </dgm:pt>
    <dgm:pt modelId="{55414594-F825-45D1-8EB7-0608389C8F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/>
            <a:t>Além de todos os procedimentos padrões de segurança e higiene previstos em uma organização do tipo, percebe-se também que há uma norma de vestimenta seguida à risca, e há poucos espaços de convivência para trabalhadores, sendo, em sua maioria, ambientes formais</a:t>
          </a:r>
          <a:endParaRPr lang="en-US" sz="1600" dirty="0"/>
        </a:p>
      </dgm:t>
    </dgm:pt>
    <dgm:pt modelId="{81D712C6-7EE9-4EA3-BC97-32B3F262E537}" type="parTrans" cxnId="{85788ECA-9E36-4F11-8E1E-9CCD56029D59}">
      <dgm:prSet/>
      <dgm:spPr/>
      <dgm:t>
        <a:bodyPr/>
        <a:lstStyle/>
        <a:p>
          <a:endParaRPr lang="en-US" sz="1600"/>
        </a:p>
      </dgm:t>
    </dgm:pt>
    <dgm:pt modelId="{15AAB796-BC20-447D-9141-790E5B14CDD6}" type="sibTrans" cxnId="{85788ECA-9E36-4F11-8E1E-9CCD56029D59}">
      <dgm:prSet/>
      <dgm:spPr/>
      <dgm:t>
        <a:bodyPr/>
        <a:lstStyle/>
        <a:p>
          <a:endParaRPr lang="en-US" sz="1600"/>
        </a:p>
      </dgm:t>
    </dgm:pt>
    <dgm:pt modelId="{D8C98C4A-5A29-47B5-A71F-8F1BA3AEAA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/>
            <a:t>O público que o hospital atende é, em sua maioria, de classe </a:t>
          </a:r>
          <a:r>
            <a:rPr lang="pt-BR" sz="1600" dirty="0" err="1"/>
            <a:t>B</a:t>
          </a:r>
          <a:r>
            <a:rPr lang="pt-BR" sz="1600" dirty="0"/>
            <a:t> e C, atendendo uma variada gama de planos de saúde mais populares</a:t>
          </a:r>
          <a:endParaRPr lang="en-US" sz="1600" dirty="0"/>
        </a:p>
      </dgm:t>
    </dgm:pt>
    <dgm:pt modelId="{89F932CB-3847-44FA-A5D5-8F44C45AF990}" type="parTrans" cxnId="{B815425F-822B-4436-A559-BA76A9655F09}">
      <dgm:prSet/>
      <dgm:spPr/>
      <dgm:t>
        <a:bodyPr/>
        <a:lstStyle/>
        <a:p>
          <a:endParaRPr lang="en-US" sz="1600"/>
        </a:p>
      </dgm:t>
    </dgm:pt>
    <dgm:pt modelId="{449B2266-3ABB-45A1-924C-8BC4D70987BC}" type="sibTrans" cxnId="{B815425F-822B-4436-A559-BA76A9655F09}">
      <dgm:prSet/>
      <dgm:spPr/>
      <dgm:t>
        <a:bodyPr/>
        <a:lstStyle/>
        <a:p>
          <a:endParaRPr lang="en-US" sz="1600"/>
        </a:p>
      </dgm:t>
    </dgm:pt>
    <dgm:pt modelId="{459B21EE-055D-514C-90CB-136476B5D770}" type="pres">
      <dgm:prSet presAssocID="{E0FD2C20-18F0-4FFE-BA98-027A674BA5ED}" presName="Name0" presStyleCnt="0">
        <dgm:presLayoutVars>
          <dgm:dir/>
          <dgm:resizeHandles val="exact"/>
        </dgm:presLayoutVars>
      </dgm:prSet>
      <dgm:spPr/>
    </dgm:pt>
    <dgm:pt modelId="{A6D00E54-A40A-6549-99BD-E6A4270FC60A}" type="pres">
      <dgm:prSet presAssocID="{FF3A229F-7EB9-4E3B-990B-C8C1A3DEEAA4}" presName="node" presStyleLbl="node1" presStyleIdx="0" presStyleCnt="3">
        <dgm:presLayoutVars>
          <dgm:bulletEnabled val="1"/>
        </dgm:presLayoutVars>
      </dgm:prSet>
      <dgm:spPr/>
    </dgm:pt>
    <dgm:pt modelId="{F70004B4-7368-104F-9A0F-B021ECBC3419}" type="pres">
      <dgm:prSet presAssocID="{FF37F475-8606-4159-B79D-CADF80F0E74F}" presName="sibTrans" presStyleLbl="sibTrans2D1" presStyleIdx="0" presStyleCnt="2"/>
      <dgm:spPr/>
    </dgm:pt>
    <dgm:pt modelId="{007EF42B-6365-E14B-BE56-46F8E35B1461}" type="pres">
      <dgm:prSet presAssocID="{FF37F475-8606-4159-B79D-CADF80F0E74F}" presName="connectorText" presStyleLbl="sibTrans2D1" presStyleIdx="0" presStyleCnt="2"/>
      <dgm:spPr/>
    </dgm:pt>
    <dgm:pt modelId="{B5BF2EEE-C912-D549-870F-EBCB79723EB8}" type="pres">
      <dgm:prSet presAssocID="{55414594-F825-45D1-8EB7-0608389C8FC8}" presName="node" presStyleLbl="node1" presStyleIdx="1" presStyleCnt="3">
        <dgm:presLayoutVars>
          <dgm:bulletEnabled val="1"/>
        </dgm:presLayoutVars>
      </dgm:prSet>
      <dgm:spPr/>
    </dgm:pt>
    <dgm:pt modelId="{D62819BC-358E-7945-95E0-65ECEB2DCCBE}" type="pres">
      <dgm:prSet presAssocID="{15AAB796-BC20-447D-9141-790E5B14CDD6}" presName="sibTrans" presStyleLbl="sibTrans2D1" presStyleIdx="1" presStyleCnt="2"/>
      <dgm:spPr/>
    </dgm:pt>
    <dgm:pt modelId="{AEF5E22A-6DAE-8C48-9CD6-52FA51403DEB}" type="pres">
      <dgm:prSet presAssocID="{15AAB796-BC20-447D-9141-790E5B14CDD6}" presName="connectorText" presStyleLbl="sibTrans2D1" presStyleIdx="1" presStyleCnt="2"/>
      <dgm:spPr/>
    </dgm:pt>
    <dgm:pt modelId="{AB0153E5-FDD7-884C-8809-C43DCE8FA5A1}" type="pres">
      <dgm:prSet presAssocID="{D8C98C4A-5A29-47B5-A71F-8F1BA3AEAA03}" presName="node" presStyleLbl="node1" presStyleIdx="2" presStyleCnt="3">
        <dgm:presLayoutVars>
          <dgm:bulletEnabled val="1"/>
        </dgm:presLayoutVars>
      </dgm:prSet>
      <dgm:spPr/>
    </dgm:pt>
  </dgm:ptLst>
  <dgm:cxnLst>
    <dgm:cxn modelId="{C09ADA01-A15C-C943-8AB3-7085BB98CBCD}" type="presOf" srcId="{D8C98C4A-5A29-47B5-A71F-8F1BA3AEAA03}" destId="{AB0153E5-FDD7-884C-8809-C43DCE8FA5A1}" srcOrd="0" destOrd="0" presId="urn:microsoft.com/office/officeart/2005/8/layout/process1"/>
    <dgm:cxn modelId="{1ED7171C-CB5F-8249-8FE4-DEB2559C4E45}" type="presOf" srcId="{FF37F475-8606-4159-B79D-CADF80F0E74F}" destId="{007EF42B-6365-E14B-BE56-46F8E35B1461}" srcOrd="1" destOrd="0" presId="urn:microsoft.com/office/officeart/2005/8/layout/process1"/>
    <dgm:cxn modelId="{7AE9841D-4E91-774A-B307-F5AD1D675D1B}" type="presOf" srcId="{E0FD2C20-18F0-4FFE-BA98-027A674BA5ED}" destId="{459B21EE-055D-514C-90CB-136476B5D770}" srcOrd="0" destOrd="0" presId="urn:microsoft.com/office/officeart/2005/8/layout/process1"/>
    <dgm:cxn modelId="{B815425F-822B-4436-A559-BA76A9655F09}" srcId="{E0FD2C20-18F0-4FFE-BA98-027A674BA5ED}" destId="{D8C98C4A-5A29-47B5-A71F-8F1BA3AEAA03}" srcOrd="2" destOrd="0" parTransId="{89F932CB-3847-44FA-A5D5-8F44C45AF990}" sibTransId="{449B2266-3ABB-45A1-924C-8BC4D70987BC}"/>
    <dgm:cxn modelId="{703E3C62-2DAE-224B-B432-591A9BD13EDB}" type="presOf" srcId="{15AAB796-BC20-447D-9141-790E5B14CDD6}" destId="{D62819BC-358E-7945-95E0-65ECEB2DCCBE}" srcOrd="0" destOrd="0" presId="urn:microsoft.com/office/officeart/2005/8/layout/process1"/>
    <dgm:cxn modelId="{23E48A6F-14DD-474F-8668-D5AEC17AA026}" type="presOf" srcId="{55414594-F825-45D1-8EB7-0608389C8FC8}" destId="{B5BF2EEE-C912-D549-870F-EBCB79723EB8}" srcOrd="0" destOrd="0" presId="urn:microsoft.com/office/officeart/2005/8/layout/process1"/>
    <dgm:cxn modelId="{83AC2486-926C-9245-9426-5F559EF9F6D0}" type="presOf" srcId="{15AAB796-BC20-447D-9141-790E5B14CDD6}" destId="{AEF5E22A-6DAE-8C48-9CD6-52FA51403DEB}" srcOrd="1" destOrd="0" presId="urn:microsoft.com/office/officeart/2005/8/layout/process1"/>
    <dgm:cxn modelId="{5DFEB48C-6483-5548-ACA7-33A0DCACE3EB}" type="presOf" srcId="{FF37F475-8606-4159-B79D-CADF80F0E74F}" destId="{F70004B4-7368-104F-9A0F-B021ECBC3419}" srcOrd="0" destOrd="0" presId="urn:microsoft.com/office/officeart/2005/8/layout/process1"/>
    <dgm:cxn modelId="{E021D9C9-5FF0-4824-9B6F-2AB74FF6A49B}" srcId="{E0FD2C20-18F0-4FFE-BA98-027A674BA5ED}" destId="{FF3A229F-7EB9-4E3B-990B-C8C1A3DEEAA4}" srcOrd="0" destOrd="0" parTransId="{40479827-0693-4D5F-BF6D-61C427114739}" sibTransId="{FF37F475-8606-4159-B79D-CADF80F0E74F}"/>
    <dgm:cxn modelId="{85788ECA-9E36-4F11-8E1E-9CCD56029D59}" srcId="{E0FD2C20-18F0-4FFE-BA98-027A674BA5ED}" destId="{55414594-F825-45D1-8EB7-0608389C8FC8}" srcOrd="1" destOrd="0" parTransId="{81D712C6-7EE9-4EA3-BC97-32B3F262E537}" sibTransId="{15AAB796-BC20-447D-9141-790E5B14CDD6}"/>
    <dgm:cxn modelId="{09F923EC-EB43-7446-AF83-6AC8CB945047}" type="presOf" srcId="{FF3A229F-7EB9-4E3B-990B-C8C1A3DEEAA4}" destId="{A6D00E54-A40A-6549-99BD-E6A4270FC60A}" srcOrd="0" destOrd="0" presId="urn:microsoft.com/office/officeart/2005/8/layout/process1"/>
    <dgm:cxn modelId="{8B8C1C1D-1BDC-1142-ABE9-1473F4F01671}" type="presParOf" srcId="{459B21EE-055D-514C-90CB-136476B5D770}" destId="{A6D00E54-A40A-6549-99BD-E6A4270FC60A}" srcOrd="0" destOrd="0" presId="urn:microsoft.com/office/officeart/2005/8/layout/process1"/>
    <dgm:cxn modelId="{5DB5207A-7618-F347-8927-28E626D24774}" type="presParOf" srcId="{459B21EE-055D-514C-90CB-136476B5D770}" destId="{F70004B4-7368-104F-9A0F-B021ECBC3419}" srcOrd="1" destOrd="0" presId="urn:microsoft.com/office/officeart/2005/8/layout/process1"/>
    <dgm:cxn modelId="{63CFD7E3-4D94-F744-B1EA-90CA9DE2820D}" type="presParOf" srcId="{F70004B4-7368-104F-9A0F-B021ECBC3419}" destId="{007EF42B-6365-E14B-BE56-46F8E35B1461}" srcOrd="0" destOrd="0" presId="urn:microsoft.com/office/officeart/2005/8/layout/process1"/>
    <dgm:cxn modelId="{5857D65A-50F4-9145-B6EF-3C9B843008F6}" type="presParOf" srcId="{459B21EE-055D-514C-90CB-136476B5D770}" destId="{B5BF2EEE-C912-D549-870F-EBCB79723EB8}" srcOrd="2" destOrd="0" presId="urn:microsoft.com/office/officeart/2005/8/layout/process1"/>
    <dgm:cxn modelId="{A50EBBCE-4398-8045-A3FA-4DA571EFC611}" type="presParOf" srcId="{459B21EE-055D-514C-90CB-136476B5D770}" destId="{D62819BC-358E-7945-95E0-65ECEB2DCCBE}" srcOrd="3" destOrd="0" presId="urn:microsoft.com/office/officeart/2005/8/layout/process1"/>
    <dgm:cxn modelId="{A26C314C-C7E7-CC4A-A69F-824CEA7B31AE}" type="presParOf" srcId="{D62819BC-358E-7945-95E0-65ECEB2DCCBE}" destId="{AEF5E22A-6DAE-8C48-9CD6-52FA51403DEB}" srcOrd="0" destOrd="0" presId="urn:microsoft.com/office/officeart/2005/8/layout/process1"/>
    <dgm:cxn modelId="{10B17202-FA62-5B4F-96C9-C6E18ADC697D}" type="presParOf" srcId="{459B21EE-055D-514C-90CB-136476B5D770}" destId="{AB0153E5-FDD7-884C-8809-C43DCE8FA5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BE144-9CAD-42D5-9A22-05A4B82076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34C03-EBAC-4C00-BF0B-7F5915C2BD6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Valores e Crenças Compartilhados: </a:t>
          </a:r>
          <a:r>
            <a:rPr lang="pt-BR" b="0" i="0"/>
            <a:t>A cultura organizacional influencia as percepções de poder dentro da organização. Se os membros compartilham valores que promovem a participação, transparência e colaboração, o poder tende a ser distribuído de maneira mais equitativa.</a:t>
          </a:r>
          <a:endParaRPr lang="en-US"/>
        </a:p>
      </dgm:t>
    </dgm:pt>
    <dgm:pt modelId="{AEBF53B2-F7D4-44B1-A70B-B12427A50FC2}" type="parTrans" cxnId="{78E0FB3C-120D-46F7-81B2-82CF20DA4285}">
      <dgm:prSet/>
      <dgm:spPr/>
      <dgm:t>
        <a:bodyPr/>
        <a:lstStyle/>
        <a:p>
          <a:endParaRPr lang="en-US"/>
        </a:p>
      </dgm:t>
    </dgm:pt>
    <dgm:pt modelId="{53629CF6-32F3-4D12-8EB6-A4C60C6461E3}" type="sibTrans" cxnId="{78E0FB3C-120D-46F7-81B2-82CF20DA4285}">
      <dgm:prSet/>
      <dgm:spPr/>
      <dgm:t>
        <a:bodyPr/>
        <a:lstStyle/>
        <a:p>
          <a:endParaRPr lang="en-US"/>
        </a:p>
      </dgm:t>
    </dgm:pt>
    <dgm:pt modelId="{C0D4F137-FA21-4F33-B15F-A7A685D04C6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Normas e Comportamentos Aceitos: </a:t>
          </a:r>
          <a:r>
            <a:rPr lang="pt-BR" b="0" i="0"/>
            <a:t>A cultura define as normas e comportamentos aceitos na organização. O poder pode ser exercido de acordo com essas normas. Em uma cultura que valoriza a tomada de decisões participativa, por exemplo, o poder pode ser distribuído de maneira mais descentralizada.</a:t>
          </a:r>
          <a:endParaRPr lang="en-US"/>
        </a:p>
      </dgm:t>
    </dgm:pt>
    <dgm:pt modelId="{5D16BF79-14CE-4AB4-B55A-AC8A8B6ADC7F}" type="parTrans" cxnId="{DD268432-7E21-4AF2-98E7-5F3E51F3E06F}">
      <dgm:prSet/>
      <dgm:spPr/>
      <dgm:t>
        <a:bodyPr/>
        <a:lstStyle/>
        <a:p>
          <a:endParaRPr lang="en-US"/>
        </a:p>
      </dgm:t>
    </dgm:pt>
    <dgm:pt modelId="{B2CC64AA-C847-49BC-AE93-8E16B80E99BB}" type="sibTrans" cxnId="{DD268432-7E21-4AF2-98E7-5F3E51F3E06F}">
      <dgm:prSet/>
      <dgm:spPr/>
      <dgm:t>
        <a:bodyPr/>
        <a:lstStyle/>
        <a:p>
          <a:endParaRPr lang="en-US"/>
        </a:p>
      </dgm:t>
    </dgm:pt>
    <dgm:pt modelId="{84ADD85C-EE18-4220-8D9B-BF889CF9593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Estruturas de Poder Formal e Informal: </a:t>
          </a:r>
          <a:r>
            <a:rPr lang="pt-BR" b="0" i="0"/>
            <a:t>A cultura influencia as estruturas de poder formais e informais. Enquanto a estrutura formal pode ser delineada no organograma, a estrutura informal pode se basear em relações e redes sociais que refletem a cultura da organização.</a:t>
          </a:r>
          <a:endParaRPr lang="en-US"/>
        </a:p>
      </dgm:t>
    </dgm:pt>
    <dgm:pt modelId="{EC9F02B0-0F3E-492D-B7F7-BA6F71C7D09A}" type="parTrans" cxnId="{9E53023E-C70C-41F1-AC76-55951F512317}">
      <dgm:prSet/>
      <dgm:spPr/>
      <dgm:t>
        <a:bodyPr/>
        <a:lstStyle/>
        <a:p>
          <a:endParaRPr lang="en-US"/>
        </a:p>
      </dgm:t>
    </dgm:pt>
    <dgm:pt modelId="{AB8C636B-C500-49FA-9497-9B92677BB3BB}" type="sibTrans" cxnId="{9E53023E-C70C-41F1-AC76-55951F512317}">
      <dgm:prSet/>
      <dgm:spPr/>
      <dgm:t>
        <a:bodyPr/>
        <a:lstStyle/>
        <a:p>
          <a:endParaRPr lang="en-US"/>
        </a:p>
      </dgm:t>
    </dgm:pt>
    <dgm:pt modelId="{99B9CF92-B965-410D-B9C1-ACDAB730ACEA}" type="pres">
      <dgm:prSet presAssocID="{593BE144-9CAD-42D5-9A22-05A4B8207634}" presName="root" presStyleCnt="0">
        <dgm:presLayoutVars>
          <dgm:dir/>
          <dgm:resizeHandles val="exact"/>
        </dgm:presLayoutVars>
      </dgm:prSet>
      <dgm:spPr/>
    </dgm:pt>
    <dgm:pt modelId="{85A80210-77EA-4B02-839B-9B30598051BA}" type="pres">
      <dgm:prSet presAssocID="{68434C03-EBAC-4C00-BF0B-7F5915C2BD60}" presName="compNode" presStyleCnt="0"/>
      <dgm:spPr/>
    </dgm:pt>
    <dgm:pt modelId="{526F2EB3-E496-4485-8D46-B7E323778A77}" type="pres">
      <dgm:prSet presAssocID="{68434C03-EBAC-4C00-BF0B-7F5915C2BD60}" presName="bgRect" presStyleLbl="bgShp" presStyleIdx="0" presStyleCnt="3"/>
      <dgm:spPr/>
    </dgm:pt>
    <dgm:pt modelId="{20F2C6BA-FEFC-47AA-ABB7-876C198BAE0F}" type="pres">
      <dgm:prSet presAssocID="{68434C03-EBAC-4C00-BF0B-7F5915C2BD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8FC22521-EE2F-43F1-A3AA-C04599E548C7}" type="pres">
      <dgm:prSet presAssocID="{68434C03-EBAC-4C00-BF0B-7F5915C2BD60}" presName="spaceRect" presStyleCnt="0"/>
      <dgm:spPr/>
    </dgm:pt>
    <dgm:pt modelId="{04EF6B0A-AEB8-4B75-9F3E-049A1ABF8C7F}" type="pres">
      <dgm:prSet presAssocID="{68434C03-EBAC-4C00-BF0B-7F5915C2BD60}" presName="parTx" presStyleLbl="revTx" presStyleIdx="0" presStyleCnt="3">
        <dgm:presLayoutVars>
          <dgm:chMax val="0"/>
          <dgm:chPref val="0"/>
        </dgm:presLayoutVars>
      </dgm:prSet>
      <dgm:spPr/>
    </dgm:pt>
    <dgm:pt modelId="{0A271A3C-FF67-4AFD-ACD5-C45CFF0520B9}" type="pres">
      <dgm:prSet presAssocID="{53629CF6-32F3-4D12-8EB6-A4C60C6461E3}" presName="sibTrans" presStyleCnt="0"/>
      <dgm:spPr/>
    </dgm:pt>
    <dgm:pt modelId="{C9C9CC18-0C01-48A6-A25B-98EFE3BF491F}" type="pres">
      <dgm:prSet presAssocID="{C0D4F137-FA21-4F33-B15F-A7A685D04C68}" presName="compNode" presStyleCnt="0"/>
      <dgm:spPr/>
    </dgm:pt>
    <dgm:pt modelId="{2CA9D7F8-3C8E-4618-BBEF-372CAE0C01CB}" type="pres">
      <dgm:prSet presAssocID="{C0D4F137-FA21-4F33-B15F-A7A685D04C68}" presName="bgRect" presStyleLbl="bgShp" presStyleIdx="1" presStyleCnt="3"/>
      <dgm:spPr/>
    </dgm:pt>
    <dgm:pt modelId="{BF66D5BF-5565-4FCC-A293-CA861D343750}" type="pres">
      <dgm:prSet presAssocID="{C0D4F137-FA21-4F33-B15F-A7A685D04C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7CF1D7A-9F9B-49AD-8818-B28BAC9B1CDB}" type="pres">
      <dgm:prSet presAssocID="{C0D4F137-FA21-4F33-B15F-A7A685D04C68}" presName="spaceRect" presStyleCnt="0"/>
      <dgm:spPr/>
    </dgm:pt>
    <dgm:pt modelId="{F3614CFD-EAFE-4254-BE7F-08DF59AF419F}" type="pres">
      <dgm:prSet presAssocID="{C0D4F137-FA21-4F33-B15F-A7A685D04C68}" presName="parTx" presStyleLbl="revTx" presStyleIdx="1" presStyleCnt="3">
        <dgm:presLayoutVars>
          <dgm:chMax val="0"/>
          <dgm:chPref val="0"/>
        </dgm:presLayoutVars>
      </dgm:prSet>
      <dgm:spPr/>
    </dgm:pt>
    <dgm:pt modelId="{02E50069-1C5D-47C3-8129-67B2520B6941}" type="pres">
      <dgm:prSet presAssocID="{B2CC64AA-C847-49BC-AE93-8E16B80E99BB}" presName="sibTrans" presStyleCnt="0"/>
      <dgm:spPr/>
    </dgm:pt>
    <dgm:pt modelId="{106D0F37-16A4-46B2-AE90-A1FF4D570DF5}" type="pres">
      <dgm:prSet presAssocID="{84ADD85C-EE18-4220-8D9B-BF889CF95934}" presName="compNode" presStyleCnt="0"/>
      <dgm:spPr/>
    </dgm:pt>
    <dgm:pt modelId="{9963380D-825E-4E87-91CB-4EA5606DA107}" type="pres">
      <dgm:prSet presAssocID="{84ADD85C-EE18-4220-8D9B-BF889CF95934}" presName="bgRect" presStyleLbl="bgShp" presStyleIdx="2" presStyleCnt="3"/>
      <dgm:spPr/>
    </dgm:pt>
    <dgm:pt modelId="{637251DC-B23D-454F-AE45-5742A0CD604B}" type="pres">
      <dgm:prSet presAssocID="{84ADD85C-EE18-4220-8D9B-BF889CF959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exões"/>
        </a:ext>
      </dgm:extLst>
    </dgm:pt>
    <dgm:pt modelId="{A865DB5B-FCD3-468E-92E5-BD4DCBA62F38}" type="pres">
      <dgm:prSet presAssocID="{84ADD85C-EE18-4220-8D9B-BF889CF95934}" presName="spaceRect" presStyleCnt="0"/>
      <dgm:spPr/>
    </dgm:pt>
    <dgm:pt modelId="{52FD7329-4B5D-492B-B88E-024FAE4E288F}" type="pres">
      <dgm:prSet presAssocID="{84ADD85C-EE18-4220-8D9B-BF889CF959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268432-7E21-4AF2-98E7-5F3E51F3E06F}" srcId="{593BE144-9CAD-42D5-9A22-05A4B8207634}" destId="{C0D4F137-FA21-4F33-B15F-A7A685D04C68}" srcOrd="1" destOrd="0" parTransId="{5D16BF79-14CE-4AB4-B55A-AC8A8B6ADC7F}" sibTransId="{B2CC64AA-C847-49BC-AE93-8E16B80E99BB}"/>
    <dgm:cxn modelId="{78E0FB3C-120D-46F7-81B2-82CF20DA4285}" srcId="{593BE144-9CAD-42D5-9A22-05A4B8207634}" destId="{68434C03-EBAC-4C00-BF0B-7F5915C2BD60}" srcOrd="0" destOrd="0" parTransId="{AEBF53B2-F7D4-44B1-A70B-B12427A50FC2}" sibTransId="{53629CF6-32F3-4D12-8EB6-A4C60C6461E3}"/>
    <dgm:cxn modelId="{9E53023E-C70C-41F1-AC76-55951F512317}" srcId="{593BE144-9CAD-42D5-9A22-05A4B8207634}" destId="{84ADD85C-EE18-4220-8D9B-BF889CF95934}" srcOrd="2" destOrd="0" parTransId="{EC9F02B0-0F3E-492D-B7F7-BA6F71C7D09A}" sibTransId="{AB8C636B-C500-49FA-9497-9B92677BB3BB}"/>
    <dgm:cxn modelId="{BD9DE942-25A2-44DC-AA6D-9EBE1F2D8ECF}" type="presOf" srcId="{593BE144-9CAD-42D5-9A22-05A4B8207634}" destId="{99B9CF92-B965-410D-B9C1-ACDAB730ACEA}" srcOrd="0" destOrd="0" presId="urn:microsoft.com/office/officeart/2018/2/layout/IconVerticalSolidList"/>
    <dgm:cxn modelId="{106B616B-DFAD-49BD-8391-13C71A5A9DE4}" type="presOf" srcId="{C0D4F137-FA21-4F33-B15F-A7A685D04C68}" destId="{F3614CFD-EAFE-4254-BE7F-08DF59AF419F}" srcOrd="0" destOrd="0" presId="urn:microsoft.com/office/officeart/2018/2/layout/IconVerticalSolidList"/>
    <dgm:cxn modelId="{610C58AC-A8E9-4487-9950-B861C7E05E68}" type="presOf" srcId="{68434C03-EBAC-4C00-BF0B-7F5915C2BD60}" destId="{04EF6B0A-AEB8-4B75-9F3E-049A1ABF8C7F}" srcOrd="0" destOrd="0" presId="urn:microsoft.com/office/officeart/2018/2/layout/IconVerticalSolidList"/>
    <dgm:cxn modelId="{02320AF3-60F5-46E8-A56F-455AD4CA13DE}" type="presOf" srcId="{84ADD85C-EE18-4220-8D9B-BF889CF95934}" destId="{52FD7329-4B5D-492B-B88E-024FAE4E288F}" srcOrd="0" destOrd="0" presId="urn:microsoft.com/office/officeart/2018/2/layout/IconVerticalSolidList"/>
    <dgm:cxn modelId="{384EF06D-640E-4D14-BBE4-FC1762A05AB9}" type="presParOf" srcId="{99B9CF92-B965-410D-B9C1-ACDAB730ACEA}" destId="{85A80210-77EA-4B02-839B-9B30598051BA}" srcOrd="0" destOrd="0" presId="urn:microsoft.com/office/officeart/2018/2/layout/IconVerticalSolidList"/>
    <dgm:cxn modelId="{F485FB47-BEC7-48A8-9757-39CB3B2F9AB1}" type="presParOf" srcId="{85A80210-77EA-4B02-839B-9B30598051BA}" destId="{526F2EB3-E496-4485-8D46-B7E323778A77}" srcOrd="0" destOrd="0" presId="urn:microsoft.com/office/officeart/2018/2/layout/IconVerticalSolidList"/>
    <dgm:cxn modelId="{56A1E353-357C-449B-8E5F-9918764B1C55}" type="presParOf" srcId="{85A80210-77EA-4B02-839B-9B30598051BA}" destId="{20F2C6BA-FEFC-47AA-ABB7-876C198BAE0F}" srcOrd="1" destOrd="0" presId="urn:microsoft.com/office/officeart/2018/2/layout/IconVerticalSolidList"/>
    <dgm:cxn modelId="{171B039D-9313-43FD-8DA8-02EB7DA7FF84}" type="presParOf" srcId="{85A80210-77EA-4B02-839B-9B30598051BA}" destId="{8FC22521-EE2F-43F1-A3AA-C04599E548C7}" srcOrd="2" destOrd="0" presId="urn:microsoft.com/office/officeart/2018/2/layout/IconVerticalSolidList"/>
    <dgm:cxn modelId="{2B3D73ED-DEE3-4A8F-B9E5-7B4DB6A326BE}" type="presParOf" srcId="{85A80210-77EA-4B02-839B-9B30598051BA}" destId="{04EF6B0A-AEB8-4B75-9F3E-049A1ABF8C7F}" srcOrd="3" destOrd="0" presId="urn:microsoft.com/office/officeart/2018/2/layout/IconVerticalSolidList"/>
    <dgm:cxn modelId="{BDF98B87-E255-48E0-839C-415B558E4192}" type="presParOf" srcId="{99B9CF92-B965-410D-B9C1-ACDAB730ACEA}" destId="{0A271A3C-FF67-4AFD-ACD5-C45CFF0520B9}" srcOrd="1" destOrd="0" presId="urn:microsoft.com/office/officeart/2018/2/layout/IconVerticalSolidList"/>
    <dgm:cxn modelId="{90114B2B-DA39-4304-9D40-A5EB4425E66A}" type="presParOf" srcId="{99B9CF92-B965-410D-B9C1-ACDAB730ACEA}" destId="{C9C9CC18-0C01-48A6-A25B-98EFE3BF491F}" srcOrd="2" destOrd="0" presId="urn:microsoft.com/office/officeart/2018/2/layout/IconVerticalSolidList"/>
    <dgm:cxn modelId="{FA854E92-7003-462B-AB0A-2CE4E805B9F5}" type="presParOf" srcId="{C9C9CC18-0C01-48A6-A25B-98EFE3BF491F}" destId="{2CA9D7F8-3C8E-4618-BBEF-372CAE0C01CB}" srcOrd="0" destOrd="0" presId="urn:microsoft.com/office/officeart/2018/2/layout/IconVerticalSolidList"/>
    <dgm:cxn modelId="{F7786903-4BEB-4A83-BC25-84EAEC562B4F}" type="presParOf" srcId="{C9C9CC18-0C01-48A6-A25B-98EFE3BF491F}" destId="{BF66D5BF-5565-4FCC-A293-CA861D343750}" srcOrd="1" destOrd="0" presId="urn:microsoft.com/office/officeart/2018/2/layout/IconVerticalSolidList"/>
    <dgm:cxn modelId="{EA461D8C-49BC-4F50-867B-23E910CDB9D3}" type="presParOf" srcId="{C9C9CC18-0C01-48A6-A25B-98EFE3BF491F}" destId="{77CF1D7A-9F9B-49AD-8818-B28BAC9B1CDB}" srcOrd="2" destOrd="0" presId="urn:microsoft.com/office/officeart/2018/2/layout/IconVerticalSolidList"/>
    <dgm:cxn modelId="{AC57CCDF-1A36-4983-AC6C-4518475A5FD5}" type="presParOf" srcId="{C9C9CC18-0C01-48A6-A25B-98EFE3BF491F}" destId="{F3614CFD-EAFE-4254-BE7F-08DF59AF419F}" srcOrd="3" destOrd="0" presId="urn:microsoft.com/office/officeart/2018/2/layout/IconVerticalSolidList"/>
    <dgm:cxn modelId="{9F47F785-4BD1-4670-A551-19E0751FA0BC}" type="presParOf" srcId="{99B9CF92-B965-410D-B9C1-ACDAB730ACEA}" destId="{02E50069-1C5D-47C3-8129-67B2520B6941}" srcOrd="3" destOrd="0" presId="urn:microsoft.com/office/officeart/2018/2/layout/IconVerticalSolidList"/>
    <dgm:cxn modelId="{6DECB54C-D602-481A-A49D-500472180720}" type="presParOf" srcId="{99B9CF92-B965-410D-B9C1-ACDAB730ACEA}" destId="{106D0F37-16A4-46B2-AE90-A1FF4D570DF5}" srcOrd="4" destOrd="0" presId="urn:microsoft.com/office/officeart/2018/2/layout/IconVerticalSolidList"/>
    <dgm:cxn modelId="{D2BF300A-E8AB-43A4-88C7-1FD0B336F00A}" type="presParOf" srcId="{106D0F37-16A4-46B2-AE90-A1FF4D570DF5}" destId="{9963380D-825E-4E87-91CB-4EA5606DA107}" srcOrd="0" destOrd="0" presId="urn:microsoft.com/office/officeart/2018/2/layout/IconVerticalSolidList"/>
    <dgm:cxn modelId="{8780F3FE-FBC6-4076-AA81-F1A6A3ACD400}" type="presParOf" srcId="{106D0F37-16A4-46B2-AE90-A1FF4D570DF5}" destId="{637251DC-B23D-454F-AE45-5742A0CD604B}" srcOrd="1" destOrd="0" presId="urn:microsoft.com/office/officeart/2018/2/layout/IconVerticalSolidList"/>
    <dgm:cxn modelId="{E56C5C35-1B16-43EA-8F64-CE0AD23E4AA3}" type="presParOf" srcId="{106D0F37-16A4-46B2-AE90-A1FF4D570DF5}" destId="{A865DB5B-FCD3-468E-92E5-BD4DCBA62F38}" srcOrd="2" destOrd="0" presId="urn:microsoft.com/office/officeart/2018/2/layout/IconVerticalSolidList"/>
    <dgm:cxn modelId="{4BA74C83-1B7B-430B-9235-79ED0D1BB452}" type="presParOf" srcId="{106D0F37-16A4-46B2-AE90-A1FF4D570DF5}" destId="{52FD7329-4B5D-492B-B88E-024FAE4E28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C70BD-789F-4C65-BFD5-9F45BF68FA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4284C-15D4-4FC0-B269-65E764ACDB5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Liderança e Autoridade: </a:t>
          </a:r>
          <a:r>
            <a:rPr lang="pt-BR" b="0" i="0"/>
            <a:t>A cultura organizacional molda as expectativas sobre a liderança e a autoridade. Em algumas organizações, a liderança é vista como um papel compartilhado, enquanto em outras pode ser mais centralizada. A cultura determina se o poder é centralizado ou descentralizado.</a:t>
          </a:r>
          <a:endParaRPr lang="en-US"/>
        </a:p>
      </dgm:t>
    </dgm:pt>
    <dgm:pt modelId="{8237FD50-84FB-427C-9CCE-77BDF258F830}" type="parTrans" cxnId="{7E1E855B-292A-4231-AF70-96559D87FD83}">
      <dgm:prSet/>
      <dgm:spPr/>
      <dgm:t>
        <a:bodyPr/>
        <a:lstStyle/>
        <a:p>
          <a:endParaRPr lang="en-US"/>
        </a:p>
      </dgm:t>
    </dgm:pt>
    <dgm:pt modelId="{6840C9C4-7ED7-48E8-92DF-8CC813271E91}" type="sibTrans" cxnId="{7E1E855B-292A-4231-AF70-96559D87FD83}">
      <dgm:prSet/>
      <dgm:spPr/>
      <dgm:t>
        <a:bodyPr/>
        <a:lstStyle/>
        <a:p>
          <a:endParaRPr lang="en-US"/>
        </a:p>
      </dgm:t>
    </dgm:pt>
    <dgm:pt modelId="{C449F24E-D267-4268-A77E-E524869E9C1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Comunicação e Tomada de Decisões: </a:t>
          </a:r>
          <a:r>
            <a:rPr lang="pt-BR" b="0" i="0"/>
            <a:t>A cultura afeta a forma como a comunicação ocorre e como as decisões são tomadas. Em uma cultura aberta e inclusiva, o poder pode ser compartilhado por meio de processos de tomada de decisões participativos.</a:t>
          </a:r>
          <a:endParaRPr lang="en-US"/>
        </a:p>
      </dgm:t>
    </dgm:pt>
    <dgm:pt modelId="{1B0C07EF-E042-4FCE-B312-8088B695222C}" type="parTrans" cxnId="{F22D9D07-7519-4302-811C-D6B8E50FCAAA}">
      <dgm:prSet/>
      <dgm:spPr/>
      <dgm:t>
        <a:bodyPr/>
        <a:lstStyle/>
        <a:p>
          <a:endParaRPr lang="en-US"/>
        </a:p>
      </dgm:t>
    </dgm:pt>
    <dgm:pt modelId="{89EDCE65-0668-43C8-835B-6CA0B8D0FEF4}" type="sibTrans" cxnId="{F22D9D07-7519-4302-811C-D6B8E50FCAAA}">
      <dgm:prSet/>
      <dgm:spPr/>
      <dgm:t>
        <a:bodyPr/>
        <a:lstStyle/>
        <a:p>
          <a:endParaRPr lang="en-US"/>
        </a:p>
      </dgm:t>
    </dgm:pt>
    <dgm:pt modelId="{C401C116-9E7F-427C-BF0B-B7D74FF0430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Resistência à Mudança: </a:t>
          </a:r>
          <a:r>
            <a:rPr lang="pt-BR" b="0" i="0"/>
            <a:t>A cultura organizacional pode influenciar a resistência ou aceitação de mudanças no poder dentro da organização. Uma cultura mais resistente à mudança pode encontrar resistência quando se trata de redistribuir o poder.</a:t>
          </a:r>
          <a:endParaRPr lang="en-US"/>
        </a:p>
      </dgm:t>
    </dgm:pt>
    <dgm:pt modelId="{FEF11F8F-D4EF-4903-96CE-EEA1EEE7D8A8}" type="parTrans" cxnId="{75C80E1D-C754-4CF6-84E5-DA1047417419}">
      <dgm:prSet/>
      <dgm:spPr/>
      <dgm:t>
        <a:bodyPr/>
        <a:lstStyle/>
        <a:p>
          <a:endParaRPr lang="en-US"/>
        </a:p>
      </dgm:t>
    </dgm:pt>
    <dgm:pt modelId="{925C79EC-EF0B-4ECF-A439-5D77000074DC}" type="sibTrans" cxnId="{75C80E1D-C754-4CF6-84E5-DA1047417419}">
      <dgm:prSet/>
      <dgm:spPr/>
      <dgm:t>
        <a:bodyPr/>
        <a:lstStyle/>
        <a:p>
          <a:endParaRPr lang="en-US"/>
        </a:p>
      </dgm:t>
    </dgm:pt>
    <dgm:pt modelId="{F849B807-5C94-4CD5-851E-EE681DD3529B}" type="pres">
      <dgm:prSet presAssocID="{881C70BD-789F-4C65-BFD5-9F45BF68FA3B}" presName="root" presStyleCnt="0">
        <dgm:presLayoutVars>
          <dgm:dir/>
          <dgm:resizeHandles val="exact"/>
        </dgm:presLayoutVars>
      </dgm:prSet>
      <dgm:spPr/>
    </dgm:pt>
    <dgm:pt modelId="{6EDD4859-65B7-40BB-B5BD-869908E4F190}" type="pres">
      <dgm:prSet presAssocID="{0CA4284C-15D4-4FC0-B269-65E764ACDB55}" presName="compNode" presStyleCnt="0"/>
      <dgm:spPr/>
    </dgm:pt>
    <dgm:pt modelId="{32BEFE2E-29CF-469D-AEB2-AADA31046247}" type="pres">
      <dgm:prSet presAssocID="{0CA4284C-15D4-4FC0-B269-65E764ACDB55}" presName="bgRect" presStyleLbl="bgShp" presStyleIdx="0" presStyleCnt="3"/>
      <dgm:spPr/>
    </dgm:pt>
    <dgm:pt modelId="{C437D940-E2AB-4F9B-87C4-70AC3FD800EC}" type="pres">
      <dgm:prSet presAssocID="{0CA4284C-15D4-4FC0-B269-65E764ACDB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906297E0-3762-49A2-A5C7-3ABFBDCF9DEC}" type="pres">
      <dgm:prSet presAssocID="{0CA4284C-15D4-4FC0-B269-65E764ACDB55}" presName="spaceRect" presStyleCnt="0"/>
      <dgm:spPr/>
    </dgm:pt>
    <dgm:pt modelId="{E1E1F14C-4004-4F5C-A197-80928E52E2BF}" type="pres">
      <dgm:prSet presAssocID="{0CA4284C-15D4-4FC0-B269-65E764ACDB55}" presName="parTx" presStyleLbl="revTx" presStyleIdx="0" presStyleCnt="3">
        <dgm:presLayoutVars>
          <dgm:chMax val="0"/>
          <dgm:chPref val="0"/>
        </dgm:presLayoutVars>
      </dgm:prSet>
      <dgm:spPr/>
    </dgm:pt>
    <dgm:pt modelId="{B19EEB64-6567-41BA-8577-764ADF35E2F7}" type="pres">
      <dgm:prSet presAssocID="{6840C9C4-7ED7-48E8-92DF-8CC813271E91}" presName="sibTrans" presStyleCnt="0"/>
      <dgm:spPr/>
    </dgm:pt>
    <dgm:pt modelId="{89F869B7-9383-4857-9F70-4B49E816A3D1}" type="pres">
      <dgm:prSet presAssocID="{C449F24E-D267-4268-A77E-E524869E9C10}" presName="compNode" presStyleCnt="0"/>
      <dgm:spPr/>
    </dgm:pt>
    <dgm:pt modelId="{F45FAEFC-9201-45EC-9378-0C24AB9CCA26}" type="pres">
      <dgm:prSet presAssocID="{C449F24E-D267-4268-A77E-E524869E9C10}" presName="bgRect" presStyleLbl="bgShp" presStyleIdx="1" presStyleCnt="3"/>
      <dgm:spPr/>
    </dgm:pt>
    <dgm:pt modelId="{7160F286-0DC5-4AAE-B109-F2E023256736}" type="pres">
      <dgm:prSet presAssocID="{C449F24E-D267-4268-A77E-E524869E9C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6F65E18-4533-4367-9E02-5BA060B98615}" type="pres">
      <dgm:prSet presAssocID="{C449F24E-D267-4268-A77E-E524869E9C10}" presName="spaceRect" presStyleCnt="0"/>
      <dgm:spPr/>
    </dgm:pt>
    <dgm:pt modelId="{16E0BA23-8988-4F5F-8B06-47297178C1AD}" type="pres">
      <dgm:prSet presAssocID="{C449F24E-D267-4268-A77E-E524869E9C10}" presName="parTx" presStyleLbl="revTx" presStyleIdx="1" presStyleCnt="3">
        <dgm:presLayoutVars>
          <dgm:chMax val="0"/>
          <dgm:chPref val="0"/>
        </dgm:presLayoutVars>
      </dgm:prSet>
      <dgm:spPr/>
    </dgm:pt>
    <dgm:pt modelId="{35FDDD12-AE87-4B88-A201-78213E537C88}" type="pres">
      <dgm:prSet presAssocID="{89EDCE65-0668-43C8-835B-6CA0B8D0FEF4}" presName="sibTrans" presStyleCnt="0"/>
      <dgm:spPr/>
    </dgm:pt>
    <dgm:pt modelId="{F7F71612-30A5-4A87-9DBE-0199BC0D712A}" type="pres">
      <dgm:prSet presAssocID="{C401C116-9E7F-427C-BF0B-B7D74FF0430A}" presName="compNode" presStyleCnt="0"/>
      <dgm:spPr/>
    </dgm:pt>
    <dgm:pt modelId="{5E1AFB1F-7584-482F-BB15-0279A9AAF5F2}" type="pres">
      <dgm:prSet presAssocID="{C401C116-9E7F-427C-BF0B-B7D74FF0430A}" presName="bgRect" presStyleLbl="bgShp" presStyleIdx="2" presStyleCnt="3"/>
      <dgm:spPr/>
    </dgm:pt>
    <dgm:pt modelId="{6AE0AC46-439A-463C-9318-C1AFCD7076D6}" type="pres">
      <dgm:prSet presAssocID="{C401C116-9E7F-427C-BF0B-B7D74FF043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0BBCB32-78FD-4464-A063-26BC147C9E70}" type="pres">
      <dgm:prSet presAssocID="{C401C116-9E7F-427C-BF0B-B7D74FF0430A}" presName="spaceRect" presStyleCnt="0"/>
      <dgm:spPr/>
    </dgm:pt>
    <dgm:pt modelId="{BA890839-2367-4549-BBED-7E2939B792CB}" type="pres">
      <dgm:prSet presAssocID="{C401C116-9E7F-427C-BF0B-B7D74FF043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2D9D07-7519-4302-811C-D6B8E50FCAAA}" srcId="{881C70BD-789F-4C65-BFD5-9F45BF68FA3B}" destId="{C449F24E-D267-4268-A77E-E524869E9C10}" srcOrd="1" destOrd="0" parTransId="{1B0C07EF-E042-4FCE-B312-8088B695222C}" sibTransId="{89EDCE65-0668-43C8-835B-6CA0B8D0FEF4}"/>
    <dgm:cxn modelId="{75C80E1D-C754-4CF6-84E5-DA1047417419}" srcId="{881C70BD-789F-4C65-BFD5-9F45BF68FA3B}" destId="{C401C116-9E7F-427C-BF0B-B7D74FF0430A}" srcOrd="2" destOrd="0" parTransId="{FEF11F8F-D4EF-4903-96CE-EEA1EEE7D8A8}" sibTransId="{925C79EC-EF0B-4ECF-A439-5D77000074DC}"/>
    <dgm:cxn modelId="{6A6B9637-9422-4B0C-B8FB-41C02480C5D0}" type="presOf" srcId="{C401C116-9E7F-427C-BF0B-B7D74FF0430A}" destId="{BA890839-2367-4549-BBED-7E2939B792CB}" srcOrd="0" destOrd="0" presId="urn:microsoft.com/office/officeart/2018/2/layout/IconVerticalSolidList"/>
    <dgm:cxn modelId="{7E1E855B-292A-4231-AF70-96559D87FD83}" srcId="{881C70BD-789F-4C65-BFD5-9F45BF68FA3B}" destId="{0CA4284C-15D4-4FC0-B269-65E764ACDB55}" srcOrd="0" destOrd="0" parTransId="{8237FD50-84FB-427C-9CCE-77BDF258F830}" sibTransId="{6840C9C4-7ED7-48E8-92DF-8CC813271E91}"/>
    <dgm:cxn modelId="{8F3E7494-F7A9-4B5E-8124-C763A568B48D}" type="presOf" srcId="{881C70BD-789F-4C65-BFD5-9F45BF68FA3B}" destId="{F849B807-5C94-4CD5-851E-EE681DD3529B}" srcOrd="0" destOrd="0" presId="urn:microsoft.com/office/officeart/2018/2/layout/IconVerticalSolidList"/>
    <dgm:cxn modelId="{BF8A079A-24B5-4DED-82B5-9386B536FD63}" type="presOf" srcId="{C449F24E-D267-4268-A77E-E524869E9C10}" destId="{16E0BA23-8988-4F5F-8B06-47297178C1AD}" srcOrd="0" destOrd="0" presId="urn:microsoft.com/office/officeart/2018/2/layout/IconVerticalSolidList"/>
    <dgm:cxn modelId="{B13958EA-FBA3-41AE-B435-1824160B09C8}" type="presOf" srcId="{0CA4284C-15D4-4FC0-B269-65E764ACDB55}" destId="{E1E1F14C-4004-4F5C-A197-80928E52E2BF}" srcOrd="0" destOrd="0" presId="urn:microsoft.com/office/officeart/2018/2/layout/IconVerticalSolidList"/>
    <dgm:cxn modelId="{9B6FF0F3-18FE-46FF-B1C2-DDC4293DF2A0}" type="presParOf" srcId="{F849B807-5C94-4CD5-851E-EE681DD3529B}" destId="{6EDD4859-65B7-40BB-B5BD-869908E4F190}" srcOrd="0" destOrd="0" presId="urn:microsoft.com/office/officeart/2018/2/layout/IconVerticalSolidList"/>
    <dgm:cxn modelId="{1CE3B8DE-7622-42F7-B604-0984773FC11B}" type="presParOf" srcId="{6EDD4859-65B7-40BB-B5BD-869908E4F190}" destId="{32BEFE2E-29CF-469D-AEB2-AADA31046247}" srcOrd="0" destOrd="0" presId="urn:microsoft.com/office/officeart/2018/2/layout/IconVerticalSolidList"/>
    <dgm:cxn modelId="{95FB8D8A-C10A-4B28-A1F5-C6BED5CC2B48}" type="presParOf" srcId="{6EDD4859-65B7-40BB-B5BD-869908E4F190}" destId="{C437D940-E2AB-4F9B-87C4-70AC3FD800EC}" srcOrd="1" destOrd="0" presId="urn:microsoft.com/office/officeart/2018/2/layout/IconVerticalSolidList"/>
    <dgm:cxn modelId="{52611D91-5A2E-451D-862D-5C3EC14F4B84}" type="presParOf" srcId="{6EDD4859-65B7-40BB-B5BD-869908E4F190}" destId="{906297E0-3762-49A2-A5C7-3ABFBDCF9DEC}" srcOrd="2" destOrd="0" presId="urn:microsoft.com/office/officeart/2018/2/layout/IconVerticalSolidList"/>
    <dgm:cxn modelId="{4226E968-E129-412E-9604-58C5CEA5367C}" type="presParOf" srcId="{6EDD4859-65B7-40BB-B5BD-869908E4F190}" destId="{E1E1F14C-4004-4F5C-A197-80928E52E2BF}" srcOrd="3" destOrd="0" presId="urn:microsoft.com/office/officeart/2018/2/layout/IconVerticalSolidList"/>
    <dgm:cxn modelId="{A9C73047-848C-4D19-9F7D-BEB5055796AF}" type="presParOf" srcId="{F849B807-5C94-4CD5-851E-EE681DD3529B}" destId="{B19EEB64-6567-41BA-8577-764ADF35E2F7}" srcOrd="1" destOrd="0" presId="urn:microsoft.com/office/officeart/2018/2/layout/IconVerticalSolidList"/>
    <dgm:cxn modelId="{926442C5-F14F-4FF9-862E-5422315A8962}" type="presParOf" srcId="{F849B807-5C94-4CD5-851E-EE681DD3529B}" destId="{89F869B7-9383-4857-9F70-4B49E816A3D1}" srcOrd="2" destOrd="0" presId="urn:microsoft.com/office/officeart/2018/2/layout/IconVerticalSolidList"/>
    <dgm:cxn modelId="{A8AE3084-7FE1-4B89-AE52-B6B8ED0AC857}" type="presParOf" srcId="{89F869B7-9383-4857-9F70-4B49E816A3D1}" destId="{F45FAEFC-9201-45EC-9378-0C24AB9CCA26}" srcOrd="0" destOrd="0" presId="urn:microsoft.com/office/officeart/2018/2/layout/IconVerticalSolidList"/>
    <dgm:cxn modelId="{B987CAC8-9563-4131-8EE7-B4F959D636A2}" type="presParOf" srcId="{89F869B7-9383-4857-9F70-4B49E816A3D1}" destId="{7160F286-0DC5-4AAE-B109-F2E023256736}" srcOrd="1" destOrd="0" presId="urn:microsoft.com/office/officeart/2018/2/layout/IconVerticalSolidList"/>
    <dgm:cxn modelId="{9C2A7AF7-B43A-4E3C-A0D8-77C85BEB8680}" type="presParOf" srcId="{89F869B7-9383-4857-9F70-4B49E816A3D1}" destId="{16F65E18-4533-4367-9E02-5BA060B98615}" srcOrd="2" destOrd="0" presId="urn:microsoft.com/office/officeart/2018/2/layout/IconVerticalSolidList"/>
    <dgm:cxn modelId="{5CFB69F0-770A-4CE8-B4DE-4B639ABB44BD}" type="presParOf" srcId="{89F869B7-9383-4857-9F70-4B49E816A3D1}" destId="{16E0BA23-8988-4F5F-8B06-47297178C1AD}" srcOrd="3" destOrd="0" presId="urn:microsoft.com/office/officeart/2018/2/layout/IconVerticalSolidList"/>
    <dgm:cxn modelId="{A1226433-79F8-409F-B94A-FF078D1E2ACE}" type="presParOf" srcId="{F849B807-5C94-4CD5-851E-EE681DD3529B}" destId="{35FDDD12-AE87-4B88-A201-78213E537C88}" srcOrd="3" destOrd="0" presId="urn:microsoft.com/office/officeart/2018/2/layout/IconVerticalSolidList"/>
    <dgm:cxn modelId="{2796C02C-5A3E-4CAA-AD57-770B0EC9623B}" type="presParOf" srcId="{F849B807-5C94-4CD5-851E-EE681DD3529B}" destId="{F7F71612-30A5-4A87-9DBE-0199BC0D712A}" srcOrd="4" destOrd="0" presId="urn:microsoft.com/office/officeart/2018/2/layout/IconVerticalSolidList"/>
    <dgm:cxn modelId="{5B2C8070-8A14-4A5F-80E6-A162EE57392C}" type="presParOf" srcId="{F7F71612-30A5-4A87-9DBE-0199BC0D712A}" destId="{5E1AFB1F-7584-482F-BB15-0279A9AAF5F2}" srcOrd="0" destOrd="0" presId="urn:microsoft.com/office/officeart/2018/2/layout/IconVerticalSolidList"/>
    <dgm:cxn modelId="{9E69278F-E3CE-412C-8E47-8BC0CEA29C40}" type="presParOf" srcId="{F7F71612-30A5-4A87-9DBE-0199BC0D712A}" destId="{6AE0AC46-439A-463C-9318-C1AFCD7076D6}" srcOrd="1" destOrd="0" presId="urn:microsoft.com/office/officeart/2018/2/layout/IconVerticalSolidList"/>
    <dgm:cxn modelId="{7FFC3220-FB26-43DA-9707-9FEBA03B53A7}" type="presParOf" srcId="{F7F71612-30A5-4A87-9DBE-0199BC0D712A}" destId="{70BBCB32-78FD-4464-A063-26BC147C9E70}" srcOrd="2" destOrd="0" presId="urn:microsoft.com/office/officeart/2018/2/layout/IconVerticalSolidList"/>
    <dgm:cxn modelId="{45FD9693-16BA-41FF-BCD2-5B681479EA98}" type="presParOf" srcId="{F7F71612-30A5-4A87-9DBE-0199BC0D712A}" destId="{BA890839-2367-4549-BBED-7E2939B792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1C70BD-789F-4C65-BFD5-9F45BF68FA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CBE6B-3AA8-42BE-8A0D-D98024D126F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dirty="0"/>
            <a:t>Recompensas e Reconhecimento: </a:t>
          </a:r>
          <a:r>
            <a:rPr lang="pt-BR" b="0" i="0" dirty="0"/>
            <a:t>A cultura determina quais comportamentos são recompensados e reconhecidos. Isso tem um impacto direto na forma como o poder é percebido e exercido, já que as recompensas muitas vezes estão vinculadas ao poder.</a:t>
          </a:r>
          <a:endParaRPr lang="en-US" dirty="0"/>
        </a:p>
      </dgm:t>
    </dgm:pt>
    <dgm:pt modelId="{69803CD6-5982-42E7-AE28-8DCEF182B534}" type="parTrans" cxnId="{00AA27E3-9CDB-4A01-BF5A-AC231A15F638}">
      <dgm:prSet/>
      <dgm:spPr/>
      <dgm:t>
        <a:bodyPr/>
        <a:lstStyle/>
        <a:p>
          <a:endParaRPr lang="en-US"/>
        </a:p>
      </dgm:t>
    </dgm:pt>
    <dgm:pt modelId="{063CE1C6-130D-4EFB-8F09-54656017CD15}" type="sibTrans" cxnId="{00AA27E3-9CDB-4A01-BF5A-AC231A15F638}">
      <dgm:prSet/>
      <dgm:spPr/>
      <dgm:t>
        <a:bodyPr/>
        <a:lstStyle/>
        <a:p>
          <a:endParaRPr lang="en-US"/>
        </a:p>
      </dgm:t>
    </dgm:pt>
    <dgm:pt modelId="{3EBF3267-5C73-4D29-8221-7F2A43D8E69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/>
            <a:t>Criação de Subculturas: </a:t>
          </a:r>
          <a:r>
            <a:rPr lang="pt-BR" b="0" i="0"/>
            <a:t>Em organizações grandes, diferentes unidades ou departamentos podem desenvolver subculturas distintas, cada uma com sua dinâmica de poder única. Isso pode resultar em diferentes abordagens para o poder dentro da organização.</a:t>
          </a:r>
          <a:endParaRPr lang="en-US"/>
        </a:p>
      </dgm:t>
    </dgm:pt>
    <dgm:pt modelId="{599C4D59-AEFE-443C-8627-0005B4733355}" type="parTrans" cxnId="{DC233406-38A4-4C8F-8B22-4B4C038A73F7}">
      <dgm:prSet/>
      <dgm:spPr/>
      <dgm:t>
        <a:bodyPr/>
        <a:lstStyle/>
        <a:p>
          <a:endParaRPr lang="en-US"/>
        </a:p>
      </dgm:t>
    </dgm:pt>
    <dgm:pt modelId="{27F900A5-0CB3-4832-B5EE-58EFCBF4E7E3}" type="sibTrans" cxnId="{DC233406-38A4-4C8F-8B22-4B4C038A73F7}">
      <dgm:prSet/>
      <dgm:spPr/>
      <dgm:t>
        <a:bodyPr/>
        <a:lstStyle/>
        <a:p>
          <a:endParaRPr lang="en-US"/>
        </a:p>
      </dgm:t>
    </dgm:pt>
    <dgm:pt modelId="{F849B807-5C94-4CD5-851E-EE681DD3529B}" type="pres">
      <dgm:prSet presAssocID="{881C70BD-789F-4C65-BFD5-9F45BF68FA3B}" presName="root" presStyleCnt="0">
        <dgm:presLayoutVars>
          <dgm:dir/>
          <dgm:resizeHandles val="exact"/>
        </dgm:presLayoutVars>
      </dgm:prSet>
      <dgm:spPr/>
    </dgm:pt>
    <dgm:pt modelId="{D212DFA8-C118-4270-B028-1961AEACE3A0}" type="pres">
      <dgm:prSet presAssocID="{3CFCBE6B-3AA8-42BE-8A0D-D98024D126F6}" presName="compNode" presStyleCnt="0"/>
      <dgm:spPr/>
    </dgm:pt>
    <dgm:pt modelId="{54B84CAF-9DE8-4015-BD65-74D7E6249562}" type="pres">
      <dgm:prSet presAssocID="{3CFCBE6B-3AA8-42BE-8A0D-D98024D126F6}" presName="bgRect" presStyleLbl="bgShp" presStyleIdx="0" presStyleCnt="2"/>
      <dgm:spPr/>
    </dgm:pt>
    <dgm:pt modelId="{E1F6EABB-D56A-42F1-93C6-EA7B0A15C7D2}" type="pres">
      <dgm:prSet presAssocID="{3CFCBE6B-3AA8-42BE-8A0D-D98024D126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ixa de Opções"/>
        </a:ext>
      </dgm:extLst>
    </dgm:pt>
    <dgm:pt modelId="{85728F18-7868-409D-B33C-1015DE634C4C}" type="pres">
      <dgm:prSet presAssocID="{3CFCBE6B-3AA8-42BE-8A0D-D98024D126F6}" presName="spaceRect" presStyleCnt="0"/>
      <dgm:spPr/>
    </dgm:pt>
    <dgm:pt modelId="{13B1C935-9DF9-4B8C-AECB-F2E46FAAF193}" type="pres">
      <dgm:prSet presAssocID="{3CFCBE6B-3AA8-42BE-8A0D-D98024D126F6}" presName="parTx" presStyleLbl="revTx" presStyleIdx="0" presStyleCnt="2">
        <dgm:presLayoutVars>
          <dgm:chMax val="0"/>
          <dgm:chPref val="0"/>
        </dgm:presLayoutVars>
      </dgm:prSet>
      <dgm:spPr/>
    </dgm:pt>
    <dgm:pt modelId="{E18ED726-AD7B-4B24-905D-92F8EA17D89E}" type="pres">
      <dgm:prSet presAssocID="{063CE1C6-130D-4EFB-8F09-54656017CD15}" presName="sibTrans" presStyleCnt="0"/>
      <dgm:spPr/>
    </dgm:pt>
    <dgm:pt modelId="{E447154F-1857-441F-83BA-B55F8ED31ACB}" type="pres">
      <dgm:prSet presAssocID="{3EBF3267-5C73-4D29-8221-7F2A43D8E694}" presName="compNode" presStyleCnt="0"/>
      <dgm:spPr/>
    </dgm:pt>
    <dgm:pt modelId="{FB30B34C-5492-49C5-87B7-7054495A9B9A}" type="pres">
      <dgm:prSet presAssocID="{3EBF3267-5C73-4D29-8221-7F2A43D8E694}" presName="bgRect" presStyleLbl="bgShp" presStyleIdx="1" presStyleCnt="2"/>
      <dgm:spPr/>
    </dgm:pt>
    <dgm:pt modelId="{1B1BADF0-9065-4740-9D3F-67C436286C6D}" type="pres">
      <dgm:prSet presAssocID="{3EBF3267-5C73-4D29-8221-7F2A43D8E6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DAAD209F-E803-46D6-BC56-9A24E472653D}" type="pres">
      <dgm:prSet presAssocID="{3EBF3267-5C73-4D29-8221-7F2A43D8E694}" presName="spaceRect" presStyleCnt="0"/>
      <dgm:spPr/>
    </dgm:pt>
    <dgm:pt modelId="{86ADAF76-3302-4F82-B911-A8D257C1D890}" type="pres">
      <dgm:prSet presAssocID="{3EBF3267-5C73-4D29-8221-7F2A43D8E6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C233406-38A4-4C8F-8B22-4B4C038A73F7}" srcId="{881C70BD-789F-4C65-BFD5-9F45BF68FA3B}" destId="{3EBF3267-5C73-4D29-8221-7F2A43D8E694}" srcOrd="1" destOrd="0" parTransId="{599C4D59-AEFE-443C-8627-0005B4733355}" sibTransId="{27F900A5-0CB3-4832-B5EE-58EFCBF4E7E3}"/>
    <dgm:cxn modelId="{7E127426-99ED-452D-ABE2-D65BAE4A43A2}" type="presOf" srcId="{3CFCBE6B-3AA8-42BE-8A0D-D98024D126F6}" destId="{13B1C935-9DF9-4B8C-AECB-F2E46FAAF193}" srcOrd="0" destOrd="0" presId="urn:microsoft.com/office/officeart/2018/2/layout/IconVerticalSolidList"/>
    <dgm:cxn modelId="{95133D7A-4563-4BE6-A01C-F9E0DA3EF7A2}" type="presOf" srcId="{3EBF3267-5C73-4D29-8221-7F2A43D8E694}" destId="{86ADAF76-3302-4F82-B911-A8D257C1D890}" srcOrd="0" destOrd="0" presId="urn:microsoft.com/office/officeart/2018/2/layout/IconVerticalSolidList"/>
    <dgm:cxn modelId="{8F3E7494-F7A9-4B5E-8124-C763A568B48D}" type="presOf" srcId="{881C70BD-789F-4C65-BFD5-9F45BF68FA3B}" destId="{F849B807-5C94-4CD5-851E-EE681DD3529B}" srcOrd="0" destOrd="0" presId="urn:microsoft.com/office/officeart/2018/2/layout/IconVerticalSolidList"/>
    <dgm:cxn modelId="{00AA27E3-9CDB-4A01-BF5A-AC231A15F638}" srcId="{881C70BD-789F-4C65-BFD5-9F45BF68FA3B}" destId="{3CFCBE6B-3AA8-42BE-8A0D-D98024D126F6}" srcOrd="0" destOrd="0" parTransId="{69803CD6-5982-42E7-AE28-8DCEF182B534}" sibTransId="{063CE1C6-130D-4EFB-8F09-54656017CD15}"/>
    <dgm:cxn modelId="{08C92521-27F6-490D-B839-F481E66BB875}" type="presParOf" srcId="{F849B807-5C94-4CD5-851E-EE681DD3529B}" destId="{D212DFA8-C118-4270-B028-1961AEACE3A0}" srcOrd="0" destOrd="0" presId="urn:microsoft.com/office/officeart/2018/2/layout/IconVerticalSolidList"/>
    <dgm:cxn modelId="{950E11BA-3E00-476F-8167-4C62940C799C}" type="presParOf" srcId="{D212DFA8-C118-4270-B028-1961AEACE3A0}" destId="{54B84CAF-9DE8-4015-BD65-74D7E6249562}" srcOrd="0" destOrd="0" presId="urn:microsoft.com/office/officeart/2018/2/layout/IconVerticalSolidList"/>
    <dgm:cxn modelId="{0489DD5D-CD9C-4957-AEA1-61C51CE74F6E}" type="presParOf" srcId="{D212DFA8-C118-4270-B028-1961AEACE3A0}" destId="{E1F6EABB-D56A-42F1-93C6-EA7B0A15C7D2}" srcOrd="1" destOrd="0" presId="urn:microsoft.com/office/officeart/2018/2/layout/IconVerticalSolidList"/>
    <dgm:cxn modelId="{6040E8D6-A386-4C07-99A7-D38480463309}" type="presParOf" srcId="{D212DFA8-C118-4270-B028-1961AEACE3A0}" destId="{85728F18-7868-409D-B33C-1015DE634C4C}" srcOrd="2" destOrd="0" presId="urn:microsoft.com/office/officeart/2018/2/layout/IconVerticalSolidList"/>
    <dgm:cxn modelId="{D60C5361-A887-42F8-AC43-2350F87198ED}" type="presParOf" srcId="{D212DFA8-C118-4270-B028-1961AEACE3A0}" destId="{13B1C935-9DF9-4B8C-AECB-F2E46FAAF193}" srcOrd="3" destOrd="0" presId="urn:microsoft.com/office/officeart/2018/2/layout/IconVerticalSolidList"/>
    <dgm:cxn modelId="{D951E443-D2B1-455E-A319-42B4AA51E94D}" type="presParOf" srcId="{F849B807-5C94-4CD5-851E-EE681DD3529B}" destId="{E18ED726-AD7B-4B24-905D-92F8EA17D89E}" srcOrd="1" destOrd="0" presId="urn:microsoft.com/office/officeart/2018/2/layout/IconVerticalSolidList"/>
    <dgm:cxn modelId="{0F1BD0E4-0723-4643-BC21-70D4D78502E0}" type="presParOf" srcId="{F849B807-5C94-4CD5-851E-EE681DD3529B}" destId="{E447154F-1857-441F-83BA-B55F8ED31ACB}" srcOrd="2" destOrd="0" presId="urn:microsoft.com/office/officeart/2018/2/layout/IconVerticalSolidList"/>
    <dgm:cxn modelId="{F92473EF-133D-4F51-8C4B-130771D63A85}" type="presParOf" srcId="{E447154F-1857-441F-83BA-B55F8ED31ACB}" destId="{FB30B34C-5492-49C5-87B7-7054495A9B9A}" srcOrd="0" destOrd="0" presId="urn:microsoft.com/office/officeart/2018/2/layout/IconVerticalSolidList"/>
    <dgm:cxn modelId="{7060993F-A939-448D-9020-A861E1FEBF55}" type="presParOf" srcId="{E447154F-1857-441F-83BA-B55F8ED31ACB}" destId="{1B1BADF0-9065-4740-9D3F-67C436286C6D}" srcOrd="1" destOrd="0" presId="urn:microsoft.com/office/officeart/2018/2/layout/IconVerticalSolidList"/>
    <dgm:cxn modelId="{7235AC84-BCA2-450A-8E4C-970200419378}" type="presParOf" srcId="{E447154F-1857-441F-83BA-B55F8ED31ACB}" destId="{DAAD209F-E803-46D6-BC56-9A24E472653D}" srcOrd="2" destOrd="0" presId="urn:microsoft.com/office/officeart/2018/2/layout/IconVerticalSolidList"/>
    <dgm:cxn modelId="{16401A05-E906-4D22-9771-045D879E7450}" type="presParOf" srcId="{E447154F-1857-441F-83BA-B55F8ED31ACB}" destId="{86ADAF76-3302-4F82-B911-A8D257C1D8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79E2A4-DA87-4BB1-97FC-EB03DAD95B6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15EC90-7BA6-4FA4-B090-ECF6B097DEA0}">
      <dgm:prSet/>
      <dgm:spPr/>
      <dgm:t>
        <a:bodyPr/>
        <a:lstStyle/>
        <a:p>
          <a:r>
            <a:rPr lang="en-US"/>
            <a:t>Foucault, M. O Nascimento do Hospital. In: ______. Microfísica do poder. 2 ed. Rio de Janeiro: Graal, 1979</a:t>
          </a:r>
        </a:p>
      </dgm:t>
    </dgm:pt>
    <dgm:pt modelId="{E5217F9D-4403-42A7-A53D-7ADCF83D4645}" type="parTrans" cxnId="{93C3DFC5-E2BC-4633-B670-CEC64E80D323}">
      <dgm:prSet/>
      <dgm:spPr/>
      <dgm:t>
        <a:bodyPr/>
        <a:lstStyle/>
        <a:p>
          <a:endParaRPr lang="en-US"/>
        </a:p>
      </dgm:t>
    </dgm:pt>
    <dgm:pt modelId="{2AE95399-A2C6-4228-AB6C-E36026E72553}" type="sibTrans" cxnId="{93C3DFC5-E2BC-4633-B670-CEC64E80D323}">
      <dgm:prSet/>
      <dgm:spPr/>
      <dgm:t>
        <a:bodyPr/>
        <a:lstStyle/>
        <a:p>
          <a:endParaRPr lang="en-US"/>
        </a:p>
      </dgm:t>
    </dgm:pt>
    <dgm:pt modelId="{3ABA1183-D748-43BA-9A2A-0AA40996F239}">
      <dgm:prSet/>
      <dgm:spPr/>
      <dgm:t>
        <a:bodyPr/>
        <a:lstStyle/>
        <a:p>
          <a:r>
            <a:rPr lang="en-US"/>
            <a:t>Kurcgant P (coord.) Gerenciamento em Enfermagem. 4ª ed. Rio de Janeiro: Guanabara Koogan; 2023. </a:t>
          </a:r>
        </a:p>
      </dgm:t>
    </dgm:pt>
    <dgm:pt modelId="{61F03E31-CCFE-4136-AF18-547CB257BC55}" type="parTrans" cxnId="{BFDEE025-33AE-4FCD-BDA1-E68DC494E1E1}">
      <dgm:prSet/>
      <dgm:spPr/>
      <dgm:t>
        <a:bodyPr/>
        <a:lstStyle/>
        <a:p>
          <a:endParaRPr lang="en-US"/>
        </a:p>
      </dgm:t>
    </dgm:pt>
    <dgm:pt modelId="{517DAFA9-5F07-459B-8844-D090CBBAA1B6}" type="sibTrans" cxnId="{BFDEE025-33AE-4FCD-BDA1-E68DC494E1E1}">
      <dgm:prSet/>
      <dgm:spPr/>
      <dgm:t>
        <a:bodyPr/>
        <a:lstStyle/>
        <a:p>
          <a:endParaRPr lang="en-US"/>
        </a:p>
      </dgm:t>
    </dgm:pt>
    <dgm:pt modelId="{858B686C-5069-4722-A584-1C465CA788F2}">
      <dgm:prSet/>
      <dgm:spPr/>
      <dgm:t>
        <a:bodyPr/>
        <a:lstStyle/>
        <a:p>
          <a:r>
            <a:rPr lang="en-US"/>
            <a:t>Weber, M. Economy and Society: An Outline of Interpretive Sociology. Berkeley, CA: University of California Press, 1978.</a:t>
          </a:r>
        </a:p>
      </dgm:t>
    </dgm:pt>
    <dgm:pt modelId="{CA81CE8E-2388-459D-91E7-D4CA3DD93954}" type="parTrans" cxnId="{3C5EDD98-F898-4A85-ADE4-8A078B6D3F4D}">
      <dgm:prSet/>
      <dgm:spPr/>
      <dgm:t>
        <a:bodyPr/>
        <a:lstStyle/>
        <a:p>
          <a:endParaRPr lang="en-US"/>
        </a:p>
      </dgm:t>
    </dgm:pt>
    <dgm:pt modelId="{B45A9E61-8787-4F52-BAED-53BFCE22160B}" type="sibTrans" cxnId="{3C5EDD98-F898-4A85-ADE4-8A078B6D3F4D}">
      <dgm:prSet/>
      <dgm:spPr/>
      <dgm:t>
        <a:bodyPr/>
        <a:lstStyle/>
        <a:p>
          <a:endParaRPr lang="en-US"/>
        </a:p>
      </dgm:t>
    </dgm:pt>
    <dgm:pt modelId="{EA10D10C-4492-46EE-89B3-00535ED73479}">
      <dgm:prSet/>
      <dgm:spPr/>
      <dgm:t>
        <a:bodyPr/>
        <a:lstStyle/>
        <a:p>
          <a:r>
            <a:rPr lang="en-US"/>
            <a:t>Foucalt M. Incorporación del hospital em la tecnologia moderna. In: Medicina e História. Washington: OPAS, 1978. p.59-74. </a:t>
          </a:r>
        </a:p>
      </dgm:t>
    </dgm:pt>
    <dgm:pt modelId="{6F700C20-EF86-46E3-8706-AE27378FA9E0}" type="parTrans" cxnId="{B43A9F70-6170-4EE7-922F-564AF8F1CFC7}">
      <dgm:prSet/>
      <dgm:spPr/>
      <dgm:t>
        <a:bodyPr/>
        <a:lstStyle/>
        <a:p>
          <a:endParaRPr lang="en-US"/>
        </a:p>
      </dgm:t>
    </dgm:pt>
    <dgm:pt modelId="{18AF5DF4-3344-43EE-9D76-7AAD7A676D9D}" type="sibTrans" cxnId="{B43A9F70-6170-4EE7-922F-564AF8F1CFC7}">
      <dgm:prSet/>
      <dgm:spPr/>
      <dgm:t>
        <a:bodyPr/>
        <a:lstStyle/>
        <a:p>
          <a:endParaRPr lang="en-US"/>
        </a:p>
      </dgm:t>
    </dgm:pt>
    <dgm:pt modelId="{EBB4F8CD-D409-4B9D-BA97-CAAFCD96077A}">
      <dgm:prSet/>
      <dgm:spPr/>
      <dgm:t>
        <a:bodyPr/>
        <a:lstStyle/>
        <a:p>
          <a:r>
            <a:rPr lang="en-US"/>
            <a:t>Schein EH. Organizational culture and leadership. 4th ed. San Francisco, CA: Jossey-Bass Publishers, 2010. </a:t>
          </a:r>
        </a:p>
      </dgm:t>
    </dgm:pt>
    <dgm:pt modelId="{1F9C6570-70F0-4B7E-AB45-DAB8E6AD8508}" type="parTrans" cxnId="{AD6D90B2-EDCC-45BB-B532-71B1C2EFE95E}">
      <dgm:prSet/>
      <dgm:spPr/>
      <dgm:t>
        <a:bodyPr/>
        <a:lstStyle/>
        <a:p>
          <a:endParaRPr lang="en-US"/>
        </a:p>
      </dgm:t>
    </dgm:pt>
    <dgm:pt modelId="{779157A3-BC8D-4BB5-9101-6F6FE6E56790}" type="sibTrans" cxnId="{AD6D90B2-EDCC-45BB-B532-71B1C2EFE95E}">
      <dgm:prSet/>
      <dgm:spPr/>
      <dgm:t>
        <a:bodyPr/>
        <a:lstStyle/>
        <a:p>
          <a:endParaRPr lang="en-US"/>
        </a:p>
      </dgm:t>
    </dgm:pt>
    <dgm:pt modelId="{1B5CDB6D-09C0-4EE9-A3A9-5EA3820BA9FF}">
      <dgm:prSet/>
      <dgm:spPr/>
      <dgm:t>
        <a:bodyPr/>
        <a:lstStyle/>
        <a:p>
          <a:r>
            <a:rPr lang="en-US"/>
            <a:t>Santos SR. Cultura nas instituições de saúde e suas relações com a identidade individual. Cogitare Enferm 2007 abr/jun; 12(2):229-35. </a:t>
          </a:r>
        </a:p>
      </dgm:t>
    </dgm:pt>
    <dgm:pt modelId="{C110238D-E2AC-4FDB-8BE6-B1DAB53F6967}" type="parTrans" cxnId="{70351AD0-9C1C-433A-8206-189373F5A0D2}">
      <dgm:prSet/>
      <dgm:spPr/>
      <dgm:t>
        <a:bodyPr/>
        <a:lstStyle/>
        <a:p>
          <a:endParaRPr lang="en-US"/>
        </a:p>
      </dgm:t>
    </dgm:pt>
    <dgm:pt modelId="{16F8956F-7033-43E3-B5C5-3A39B4535A60}" type="sibTrans" cxnId="{70351AD0-9C1C-433A-8206-189373F5A0D2}">
      <dgm:prSet/>
      <dgm:spPr/>
      <dgm:t>
        <a:bodyPr/>
        <a:lstStyle/>
        <a:p>
          <a:endParaRPr lang="en-US"/>
        </a:p>
      </dgm:t>
    </dgm:pt>
    <dgm:pt modelId="{E6153CA4-ED6B-48FF-8E27-E758907A6425}">
      <dgm:prSet/>
      <dgm:spPr/>
      <dgm:t>
        <a:bodyPr/>
        <a:lstStyle/>
        <a:p>
          <a:r>
            <a:rPr lang="en-US"/>
            <a:t>Vaitsman J. Cultura de organizações públicas de saúde – notas sobre a construção de um objeto. Cad Saúde Publ 2000 jul/set; 16(3):847-50. </a:t>
          </a:r>
        </a:p>
      </dgm:t>
    </dgm:pt>
    <dgm:pt modelId="{A2F90BB8-42D7-459D-84B0-E88B9F8DC164}" type="parTrans" cxnId="{AB92ACCD-D140-46FF-979B-4C14894B8489}">
      <dgm:prSet/>
      <dgm:spPr/>
      <dgm:t>
        <a:bodyPr/>
        <a:lstStyle/>
        <a:p>
          <a:endParaRPr lang="en-US"/>
        </a:p>
      </dgm:t>
    </dgm:pt>
    <dgm:pt modelId="{D28F5713-FDD4-46A9-9590-5768A00A7EEF}" type="sibTrans" cxnId="{AB92ACCD-D140-46FF-979B-4C14894B8489}">
      <dgm:prSet/>
      <dgm:spPr/>
      <dgm:t>
        <a:bodyPr/>
        <a:lstStyle/>
        <a:p>
          <a:endParaRPr lang="en-US"/>
        </a:p>
      </dgm:t>
    </dgm:pt>
    <dgm:pt modelId="{636A080E-CA15-4D7E-83B4-080B3218D6BF}">
      <dgm:prSet/>
      <dgm:spPr/>
      <dgm:t>
        <a:bodyPr/>
        <a:lstStyle/>
        <a:p>
          <a:r>
            <a:rPr lang="en-US"/>
            <a:t>Tamayo A. (Org.). Cultura e saúde nas organizações. Porto Alegre: Artmed, 2004. </a:t>
          </a:r>
        </a:p>
      </dgm:t>
    </dgm:pt>
    <dgm:pt modelId="{EE392F3E-B716-48F2-950A-A518AF0BAB50}" type="parTrans" cxnId="{82E9D101-E787-49BE-9450-501960EF931D}">
      <dgm:prSet/>
      <dgm:spPr/>
      <dgm:t>
        <a:bodyPr/>
        <a:lstStyle/>
        <a:p>
          <a:endParaRPr lang="en-US"/>
        </a:p>
      </dgm:t>
    </dgm:pt>
    <dgm:pt modelId="{4ABD519A-5D1D-4DA1-B827-42D542FC57BF}" type="sibTrans" cxnId="{82E9D101-E787-49BE-9450-501960EF931D}">
      <dgm:prSet/>
      <dgm:spPr/>
      <dgm:t>
        <a:bodyPr/>
        <a:lstStyle/>
        <a:p>
          <a:endParaRPr lang="en-US"/>
        </a:p>
      </dgm:t>
    </dgm:pt>
    <dgm:pt modelId="{2ED7980C-EF66-422E-818D-89FB9367B78A}">
      <dgm:prSet/>
      <dgm:spPr/>
      <dgm:t>
        <a:bodyPr/>
        <a:lstStyle/>
        <a:p>
          <a:r>
            <a:rPr lang="en-US"/>
            <a:t>Azevedo CS, Braga Neto FC, SÁ M. C. Indivíduo e a mudança nas organizações de saúde: contribuições da psicossociologia. Cad. Saúde Pública 2002 jan/fev; 18(1):235- 247.</a:t>
          </a:r>
        </a:p>
      </dgm:t>
    </dgm:pt>
    <dgm:pt modelId="{50E1EB11-CB33-445A-AE13-16F2B3043F95}" type="parTrans" cxnId="{96731D01-3D30-491D-9B05-FE03E46EBA77}">
      <dgm:prSet/>
      <dgm:spPr/>
      <dgm:t>
        <a:bodyPr/>
        <a:lstStyle/>
        <a:p>
          <a:endParaRPr lang="en-US"/>
        </a:p>
      </dgm:t>
    </dgm:pt>
    <dgm:pt modelId="{2E1A4994-7295-4927-8B28-3BC1B13968BA}" type="sibTrans" cxnId="{96731D01-3D30-491D-9B05-FE03E46EBA77}">
      <dgm:prSet/>
      <dgm:spPr/>
      <dgm:t>
        <a:bodyPr/>
        <a:lstStyle/>
        <a:p>
          <a:endParaRPr lang="en-US"/>
        </a:p>
      </dgm:t>
    </dgm:pt>
    <dgm:pt modelId="{A2A30C43-09BD-4F70-8FFB-1EE8812B0378}">
      <dgm:prSet/>
      <dgm:spPr/>
      <dgm:t>
        <a:bodyPr/>
        <a:lstStyle/>
        <a:p>
          <a:r>
            <a:rPr lang="en-US"/>
            <a:t>Hofstede G, Hofstede GJ, Minkov M. Cultures and organizations: software of the mind. Intercultural cooperation and its importance for survival. 3rd ed. Mc Graw Hill, 2010.</a:t>
          </a:r>
        </a:p>
      </dgm:t>
    </dgm:pt>
    <dgm:pt modelId="{D3E883FA-4D0C-471E-9656-978815388744}" type="parTrans" cxnId="{623E6C4F-B33D-4567-9D6D-4AC99D93EDA7}">
      <dgm:prSet/>
      <dgm:spPr/>
      <dgm:t>
        <a:bodyPr/>
        <a:lstStyle/>
        <a:p>
          <a:endParaRPr lang="en-US"/>
        </a:p>
      </dgm:t>
    </dgm:pt>
    <dgm:pt modelId="{59469AAC-CED4-443A-8921-152844DD7F2C}" type="sibTrans" cxnId="{623E6C4F-B33D-4567-9D6D-4AC99D93EDA7}">
      <dgm:prSet/>
      <dgm:spPr/>
      <dgm:t>
        <a:bodyPr/>
        <a:lstStyle/>
        <a:p>
          <a:endParaRPr lang="en-US"/>
        </a:p>
      </dgm:t>
    </dgm:pt>
    <dgm:pt modelId="{83A75232-8189-44A1-8CCA-477841F47014}">
      <dgm:prSet/>
      <dgm:spPr/>
      <dgm:t>
        <a:bodyPr/>
        <a:lstStyle/>
        <a:p>
          <a:r>
            <a:rPr lang="en-US"/>
            <a:t>Mintzberg H. Safari de estratégias: um roteiro pela selva do planejamento estratégico. Porto Alegre: Bookman, 2000. </a:t>
          </a:r>
        </a:p>
      </dgm:t>
    </dgm:pt>
    <dgm:pt modelId="{6A948EED-5367-42C7-9F8B-DC38C37A4BAF}" type="parTrans" cxnId="{E04896E2-3966-4863-95DE-2461D8C9A1EF}">
      <dgm:prSet/>
      <dgm:spPr/>
      <dgm:t>
        <a:bodyPr/>
        <a:lstStyle/>
        <a:p>
          <a:endParaRPr lang="en-US"/>
        </a:p>
      </dgm:t>
    </dgm:pt>
    <dgm:pt modelId="{E8890869-6890-4887-B841-857ECC838D79}" type="sibTrans" cxnId="{E04896E2-3966-4863-95DE-2461D8C9A1EF}">
      <dgm:prSet/>
      <dgm:spPr/>
      <dgm:t>
        <a:bodyPr/>
        <a:lstStyle/>
        <a:p>
          <a:endParaRPr lang="en-US"/>
        </a:p>
      </dgm:t>
    </dgm:pt>
    <dgm:pt modelId="{CEB17B15-9BB9-4C01-9817-3AF8C08DDFF6}">
      <dgm:prSet/>
      <dgm:spPr/>
      <dgm:t>
        <a:bodyPr/>
        <a:lstStyle/>
        <a:p>
          <a:r>
            <a:rPr lang="en-US"/>
            <a:t>Carbone PP. Cultura organizacional no setor público brasileiro: desenvolvendo uma metodologia de gerenciamento da cultura. Rev Adm Pública 2000; 34(2):133-144. </a:t>
          </a:r>
        </a:p>
      </dgm:t>
    </dgm:pt>
    <dgm:pt modelId="{17820F38-8AB0-4E1C-B10E-D7705B329C4E}" type="parTrans" cxnId="{6362EAA7-A892-43F0-AFA6-8B2CD726A478}">
      <dgm:prSet/>
      <dgm:spPr/>
      <dgm:t>
        <a:bodyPr/>
        <a:lstStyle/>
        <a:p>
          <a:endParaRPr lang="en-US"/>
        </a:p>
      </dgm:t>
    </dgm:pt>
    <dgm:pt modelId="{0E43B79E-7DA9-45A7-A382-F2B6C1A030E9}" type="sibTrans" cxnId="{6362EAA7-A892-43F0-AFA6-8B2CD726A478}">
      <dgm:prSet/>
      <dgm:spPr/>
      <dgm:t>
        <a:bodyPr/>
        <a:lstStyle/>
        <a:p>
          <a:endParaRPr lang="en-US"/>
        </a:p>
      </dgm:t>
    </dgm:pt>
    <dgm:pt modelId="{3B029A66-379D-44E3-A57E-28CF27310A0F}">
      <dgm:prSet/>
      <dgm:spPr/>
      <dgm:t>
        <a:bodyPr/>
        <a:lstStyle/>
        <a:p>
          <a:r>
            <a:rPr lang="en-US"/>
            <a:t>Castor BVJ, José HAA. Reforma e contra-reforma: a perversa dinâmica da administração pública brasileira. Rev Adm Publ 1998 nov/dez; 32(6):97-111. </a:t>
          </a:r>
        </a:p>
      </dgm:t>
    </dgm:pt>
    <dgm:pt modelId="{6B2E4751-03DE-47F3-8FE1-5620F190A075}" type="parTrans" cxnId="{45621D19-2B31-4429-8D5C-9A0627FD6076}">
      <dgm:prSet/>
      <dgm:spPr/>
      <dgm:t>
        <a:bodyPr/>
        <a:lstStyle/>
        <a:p>
          <a:endParaRPr lang="en-US"/>
        </a:p>
      </dgm:t>
    </dgm:pt>
    <dgm:pt modelId="{9DD75090-A209-4BD5-9852-18E0107487F6}" type="sibTrans" cxnId="{45621D19-2B31-4429-8D5C-9A0627FD6076}">
      <dgm:prSet/>
      <dgm:spPr/>
      <dgm:t>
        <a:bodyPr/>
        <a:lstStyle/>
        <a:p>
          <a:endParaRPr lang="en-US"/>
        </a:p>
      </dgm:t>
    </dgm:pt>
    <dgm:pt modelId="{BBA45070-8E6E-43D9-9DAC-1C49643E9E13}">
      <dgm:prSet/>
      <dgm:spPr/>
      <dgm:t>
        <a:bodyPr/>
        <a:lstStyle/>
        <a:p>
          <a:r>
            <a:rPr lang="en-US"/>
            <a:t>Matos E, Pires D. Teorias administrativas e organização do trabalho: de Taylor aos dias atuais, influências no setor saúde e na enfermagem. Texto Contexto Enferm 2006 jul-set; 15(3):508-14.</a:t>
          </a:r>
        </a:p>
      </dgm:t>
    </dgm:pt>
    <dgm:pt modelId="{D9286A3A-150D-4AE1-B5E1-93885082CF28}" type="parTrans" cxnId="{5F29D789-321A-4C8C-B5CE-EF19D0DDC31C}">
      <dgm:prSet/>
      <dgm:spPr/>
      <dgm:t>
        <a:bodyPr/>
        <a:lstStyle/>
        <a:p>
          <a:endParaRPr lang="en-US"/>
        </a:p>
      </dgm:t>
    </dgm:pt>
    <dgm:pt modelId="{F188718D-4A53-45ED-9F53-EDEEAE176C54}" type="sibTrans" cxnId="{5F29D789-321A-4C8C-B5CE-EF19D0DDC31C}">
      <dgm:prSet/>
      <dgm:spPr/>
      <dgm:t>
        <a:bodyPr/>
        <a:lstStyle/>
        <a:p>
          <a:endParaRPr lang="en-US"/>
        </a:p>
      </dgm:t>
    </dgm:pt>
    <dgm:pt modelId="{9E39743D-F948-4702-BB3A-59825BE41BB9}">
      <dgm:prSet/>
      <dgm:spPr/>
      <dgm:t>
        <a:bodyPr/>
        <a:lstStyle/>
        <a:p>
          <a:r>
            <a:rPr lang="en-US"/>
            <a:t>Vaghetti HH, et al. Significados das hierarquias no trabalho em hospitais públicos brasileiros a partir de estudos empíricos. Acta Paul Enferm 2011; 24(1):87-93. </a:t>
          </a:r>
        </a:p>
      </dgm:t>
    </dgm:pt>
    <dgm:pt modelId="{C569A54E-53E1-42C6-9D84-6A050C5E8166}" type="parTrans" cxnId="{50920929-1D5D-44D3-B898-FBDA47EA6894}">
      <dgm:prSet/>
      <dgm:spPr/>
      <dgm:t>
        <a:bodyPr/>
        <a:lstStyle/>
        <a:p>
          <a:endParaRPr lang="en-US"/>
        </a:p>
      </dgm:t>
    </dgm:pt>
    <dgm:pt modelId="{D1894DBC-17A2-4039-AB70-0E0C31B13C03}" type="sibTrans" cxnId="{50920929-1D5D-44D3-B898-FBDA47EA6894}">
      <dgm:prSet/>
      <dgm:spPr/>
      <dgm:t>
        <a:bodyPr/>
        <a:lstStyle/>
        <a:p>
          <a:endParaRPr lang="en-US"/>
        </a:p>
      </dgm:t>
    </dgm:pt>
    <dgm:pt modelId="{81E46EB5-50D1-8644-8EFD-3D073C9585FA}" type="pres">
      <dgm:prSet presAssocID="{E879E2A4-DA87-4BB1-97FC-EB03DAD95B6C}" presName="diagram" presStyleCnt="0">
        <dgm:presLayoutVars>
          <dgm:dir/>
          <dgm:resizeHandles val="exact"/>
        </dgm:presLayoutVars>
      </dgm:prSet>
      <dgm:spPr/>
    </dgm:pt>
    <dgm:pt modelId="{7BB33450-E16A-FF44-88BC-57B19A16C3FB}" type="pres">
      <dgm:prSet presAssocID="{5E15EC90-7BA6-4FA4-B090-ECF6B097DEA0}" presName="node" presStyleLbl="node1" presStyleIdx="0" presStyleCnt="15">
        <dgm:presLayoutVars>
          <dgm:bulletEnabled val="1"/>
        </dgm:presLayoutVars>
      </dgm:prSet>
      <dgm:spPr/>
    </dgm:pt>
    <dgm:pt modelId="{6C867AFB-BD87-F04A-86CF-81682A3D15AC}" type="pres">
      <dgm:prSet presAssocID="{2AE95399-A2C6-4228-AB6C-E36026E72553}" presName="sibTrans" presStyleCnt="0"/>
      <dgm:spPr/>
    </dgm:pt>
    <dgm:pt modelId="{638F4909-8E09-F648-B045-39DC52194815}" type="pres">
      <dgm:prSet presAssocID="{3ABA1183-D748-43BA-9A2A-0AA40996F239}" presName="node" presStyleLbl="node1" presStyleIdx="1" presStyleCnt="15">
        <dgm:presLayoutVars>
          <dgm:bulletEnabled val="1"/>
        </dgm:presLayoutVars>
      </dgm:prSet>
      <dgm:spPr/>
    </dgm:pt>
    <dgm:pt modelId="{4B685B84-593F-AC4F-9E42-B80BA8FCDDD8}" type="pres">
      <dgm:prSet presAssocID="{517DAFA9-5F07-459B-8844-D090CBBAA1B6}" presName="sibTrans" presStyleCnt="0"/>
      <dgm:spPr/>
    </dgm:pt>
    <dgm:pt modelId="{C2604842-C87B-054F-9B65-3837CDA0E78D}" type="pres">
      <dgm:prSet presAssocID="{858B686C-5069-4722-A584-1C465CA788F2}" presName="node" presStyleLbl="node1" presStyleIdx="2" presStyleCnt="15">
        <dgm:presLayoutVars>
          <dgm:bulletEnabled val="1"/>
        </dgm:presLayoutVars>
      </dgm:prSet>
      <dgm:spPr/>
    </dgm:pt>
    <dgm:pt modelId="{C189FC4E-1B58-F14D-A07E-7723DD1EACA0}" type="pres">
      <dgm:prSet presAssocID="{B45A9E61-8787-4F52-BAED-53BFCE22160B}" presName="sibTrans" presStyleCnt="0"/>
      <dgm:spPr/>
    </dgm:pt>
    <dgm:pt modelId="{D7D6730C-86CB-4448-9791-5F08A5B4E64B}" type="pres">
      <dgm:prSet presAssocID="{EA10D10C-4492-46EE-89B3-00535ED73479}" presName="node" presStyleLbl="node1" presStyleIdx="3" presStyleCnt="15">
        <dgm:presLayoutVars>
          <dgm:bulletEnabled val="1"/>
        </dgm:presLayoutVars>
      </dgm:prSet>
      <dgm:spPr/>
    </dgm:pt>
    <dgm:pt modelId="{88E7C860-87D3-254A-AC6F-FF5294D90ACA}" type="pres">
      <dgm:prSet presAssocID="{18AF5DF4-3344-43EE-9D76-7AAD7A676D9D}" presName="sibTrans" presStyleCnt="0"/>
      <dgm:spPr/>
    </dgm:pt>
    <dgm:pt modelId="{6B76432B-2947-8A40-8245-5821C8277D07}" type="pres">
      <dgm:prSet presAssocID="{EBB4F8CD-D409-4B9D-BA97-CAAFCD96077A}" presName="node" presStyleLbl="node1" presStyleIdx="4" presStyleCnt="15">
        <dgm:presLayoutVars>
          <dgm:bulletEnabled val="1"/>
        </dgm:presLayoutVars>
      </dgm:prSet>
      <dgm:spPr/>
    </dgm:pt>
    <dgm:pt modelId="{FDB9C1BD-AD52-D045-9EE8-E3C584EEA7CA}" type="pres">
      <dgm:prSet presAssocID="{779157A3-BC8D-4BB5-9101-6F6FE6E56790}" presName="sibTrans" presStyleCnt="0"/>
      <dgm:spPr/>
    </dgm:pt>
    <dgm:pt modelId="{353575BB-6C2E-DA43-B665-E45404687D00}" type="pres">
      <dgm:prSet presAssocID="{1B5CDB6D-09C0-4EE9-A3A9-5EA3820BA9FF}" presName="node" presStyleLbl="node1" presStyleIdx="5" presStyleCnt="15">
        <dgm:presLayoutVars>
          <dgm:bulletEnabled val="1"/>
        </dgm:presLayoutVars>
      </dgm:prSet>
      <dgm:spPr/>
    </dgm:pt>
    <dgm:pt modelId="{2CBC2512-A6C4-0F4D-B097-BB2552943A31}" type="pres">
      <dgm:prSet presAssocID="{16F8956F-7033-43E3-B5C5-3A39B4535A60}" presName="sibTrans" presStyleCnt="0"/>
      <dgm:spPr/>
    </dgm:pt>
    <dgm:pt modelId="{1F25A5B9-2806-7047-A49F-74282997407F}" type="pres">
      <dgm:prSet presAssocID="{E6153CA4-ED6B-48FF-8E27-E758907A6425}" presName="node" presStyleLbl="node1" presStyleIdx="6" presStyleCnt="15">
        <dgm:presLayoutVars>
          <dgm:bulletEnabled val="1"/>
        </dgm:presLayoutVars>
      </dgm:prSet>
      <dgm:spPr/>
    </dgm:pt>
    <dgm:pt modelId="{1A609AA9-A940-9D47-B7A5-F08FFFBCA96F}" type="pres">
      <dgm:prSet presAssocID="{D28F5713-FDD4-46A9-9590-5768A00A7EEF}" presName="sibTrans" presStyleCnt="0"/>
      <dgm:spPr/>
    </dgm:pt>
    <dgm:pt modelId="{92514402-213E-7E40-9244-6E6408522D3B}" type="pres">
      <dgm:prSet presAssocID="{636A080E-CA15-4D7E-83B4-080B3218D6BF}" presName="node" presStyleLbl="node1" presStyleIdx="7" presStyleCnt="15">
        <dgm:presLayoutVars>
          <dgm:bulletEnabled val="1"/>
        </dgm:presLayoutVars>
      </dgm:prSet>
      <dgm:spPr/>
    </dgm:pt>
    <dgm:pt modelId="{8C8AA735-C303-0647-A77A-E1364C53140D}" type="pres">
      <dgm:prSet presAssocID="{4ABD519A-5D1D-4DA1-B827-42D542FC57BF}" presName="sibTrans" presStyleCnt="0"/>
      <dgm:spPr/>
    </dgm:pt>
    <dgm:pt modelId="{C6F075B6-B4CA-8D49-85CA-22B7EBFAA453}" type="pres">
      <dgm:prSet presAssocID="{2ED7980C-EF66-422E-818D-89FB9367B78A}" presName="node" presStyleLbl="node1" presStyleIdx="8" presStyleCnt="15">
        <dgm:presLayoutVars>
          <dgm:bulletEnabled val="1"/>
        </dgm:presLayoutVars>
      </dgm:prSet>
      <dgm:spPr/>
    </dgm:pt>
    <dgm:pt modelId="{C3FAA17D-3B2A-044D-8C43-A874DC695572}" type="pres">
      <dgm:prSet presAssocID="{2E1A4994-7295-4927-8B28-3BC1B13968BA}" presName="sibTrans" presStyleCnt="0"/>
      <dgm:spPr/>
    </dgm:pt>
    <dgm:pt modelId="{167DA71B-275B-E340-859B-1BCD91EDE88A}" type="pres">
      <dgm:prSet presAssocID="{A2A30C43-09BD-4F70-8FFB-1EE8812B0378}" presName="node" presStyleLbl="node1" presStyleIdx="9" presStyleCnt="15">
        <dgm:presLayoutVars>
          <dgm:bulletEnabled val="1"/>
        </dgm:presLayoutVars>
      </dgm:prSet>
      <dgm:spPr/>
    </dgm:pt>
    <dgm:pt modelId="{9FA9632A-AB62-4443-8BED-3CB4A742086E}" type="pres">
      <dgm:prSet presAssocID="{59469AAC-CED4-443A-8921-152844DD7F2C}" presName="sibTrans" presStyleCnt="0"/>
      <dgm:spPr/>
    </dgm:pt>
    <dgm:pt modelId="{2E57B8CD-5379-2E41-AA0F-D9998D94C312}" type="pres">
      <dgm:prSet presAssocID="{83A75232-8189-44A1-8CCA-477841F47014}" presName="node" presStyleLbl="node1" presStyleIdx="10" presStyleCnt="15">
        <dgm:presLayoutVars>
          <dgm:bulletEnabled val="1"/>
        </dgm:presLayoutVars>
      </dgm:prSet>
      <dgm:spPr/>
    </dgm:pt>
    <dgm:pt modelId="{97A29B1C-FBEE-CC4D-A259-FDE278FA167B}" type="pres">
      <dgm:prSet presAssocID="{E8890869-6890-4887-B841-857ECC838D79}" presName="sibTrans" presStyleCnt="0"/>
      <dgm:spPr/>
    </dgm:pt>
    <dgm:pt modelId="{D1623879-95F2-E241-A6C9-EFFCBB7ABEBF}" type="pres">
      <dgm:prSet presAssocID="{CEB17B15-9BB9-4C01-9817-3AF8C08DDFF6}" presName="node" presStyleLbl="node1" presStyleIdx="11" presStyleCnt="15">
        <dgm:presLayoutVars>
          <dgm:bulletEnabled val="1"/>
        </dgm:presLayoutVars>
      </dgm:prSet>
      <dgm:spPr/>
    </dgm:pt>
    <dgm:pt modelId="{C77C9BF4-BA66-094E-A762-234928EAAE1D}" type="pres">
      <dgm:prSet presAssocID="{0E43B79E-7DA9-45A7-A382-F2B6C1A030E9}" presName="sibTrans" presStyleCnt="0"/>
      <dgm:spPr/>
    </dgm:pt>
    <dgm:pt modelId="{6236E7BE-A92F-F440-90DF-46D2956E3726}" type="pres">
      <dgm:prSet presAssocID="{3B029A66-379D-44E3-A57E-28CF27310A0F}" presName="node" presStyleLbl="node1" presStyleIdx="12" presStyleCnt="15">
        <dgm:presLayoutVars>
          <dgm:bulletEnabled val="1"/>
        </dgm:presLayoutVars>
      </dgm:prSet>
      <dgm:spPr/>
    </dgm:pt>
    <dgm:pt modelId="{D5CCABB3-027B-7542-A7DB-7CBBED44FB59}" type="pres">
      <dgm:prSet presAssocID="{9DD75090-A209-4BD5-9852-18E0107487F6}" presName="sibTrans" presStyleCnt="0"/>
      <dgm:spPr/>
    </dgm:pt>
    <dgm:pt modelId="{B2523B26-AFE3-0F4A-9D67-0EB9089AB949}" type="pres">
      <dgm:prSet presAssocID="{BBA45070-8E6E-43D9-9DAC-1C49643E9E13}" presName="node" presStyleLbl="node1" presStyleIdx="13" presStyleCnt="15">
        <dgm:presLayoutVars>
          <dgm:bulletEnabled val="1"/>
        </dgm:presLayoutVars>
      </dgm:prSet>
      <dgm:spPr/>
    </dgm:pt>
    <dgm:pt modelId="{E9361292-FBAD-B94B-AB92-9574994DB36E}" type="pres">
      <dgm:prSet presAssocID="{F188718D-4A53-45ED-9F53-EDEEAE176C54}" presName="sibTrans" presStyleCnt="0"/>
      <dgm:spPr/>
    </dgm:pt>
    <dgm:pt modelId="{9F08E1B6-AEBA-C74A-BAD6-D38EBFC0578D}" type="pres">
      <dgm:prSet presAssocID="{9E39743D-F948-4702-BB3A-59825BE41BB9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6731D01-3D30-491D-9B05-FE03E46EBA77}" srcId="{E879E2A4-DA87-4BB1-97FC-EB03DAD95B6C}" destId="{2ED7980C-EF66-422E-818D-89FB9367B78A}" srcOrd="8" destOrd="0" parTransId="{50E1EB11-CB33-445A-AE13-16F2B3043F95}" sibTransId="{2E1A4994-7295-4927-8B28-3BC1B13968BA}"/>
    <dgm:cxn modelId="{82E9D101-E787-49BE-9450-501960EF931D}" srcId="{E879E2A4-DA87-4BB1-97FC-EB03DAD95B6C}" destId="{636A080E-CA15-4D7E-83B4-080B3218D6BF}" srcOrd="7" destOrd="0" parTransId="{EE392F3E-B716-48F2-950A-A518AF0BAB50}" sibTransId="{4ABD519A-5D1D-4DA1-B827-42D542FC57BF}"/>
    <dgm:cxn modelId="{45621D19-2B31-4429-8D5C-9A0627FD6076}" srcId="{E879E2A4-DA87-4BB1-97FC-EB03DAD95B6C}" destId="{3B029A66-379D-44E3-A57E-28CF27310A0F}" srcOrd="12" destOrd="0" parTransId="{6B2E4751-03DE-47F3-8FE1-5620F190A075}" sibTransId="{9DD75090-A209-4BD5-9852-18E0107487F6}"/>
    <dgm:cxn modelId="{5B3E931A-C003-1B45-BC0E-B424E9639CD7}" type="presOf" srcId="{3ABA1183-D748-43BA-9A2A-0AA40996F239}" destId="{638F4909-8E09-F648-B045-39DC52194815}" srcOrd="0" destOrd="0" presId="urn:microsoft.com/office/officeart/2005/8/layout/default"/>
    <dgm:cxn modelId="{BFDEE025-33AE-4FCD-BDA1-E68DC494E1E1}" srcId="{E879E2A4-DA87-4BB1-97FC-EB03DAD95B6C}" destId="{3ABA1183-D748-43BA-9A2A-0AA40996F239}" srcOrd="1" destOrd="0" parTransId="{61F03E31-CCFE-4136-AF18-547CB257BC55}" sibTransId="{517DAFA9-5F07-459B-8844-D090CBBAA1B6}"/>
    <dgm:cxn modelId="{50920929-1D5D-44D3-B898-FBDA47EA6894}" srcId="{E879E2A4-DA87-4BB1-97FC-EB03DAD95B6C}" destId="{9E39743D-F948-4702-BB3A-59825BE41BB9}" srcOrd="14" destOrd="0" parTransId="{C569A54E-53E1-42C6-9D84-6A050C5E8166}" sibTransId="{D1894DBC-17A2-4039-AB70-0E0C31B13C03}"/>
    <dgm:cxn modelId="{9FBB773C-F2DA-5447-AA1B-C6CE1F8F69AB}" type="presOf" srcId="{9E39743D-F948-4702-BB3A-59825BE41BB9}" destId="{9F08E1B6-AEBA-C74A-BAD6-D38EBFC0578D}" srcOrd="0" destOrd="0" presId="urn:microsoft.com/office/officeart/2005/8/layout/default"/>
    <dgm:cxn modelId="{5651CA49-A55B-1848-B5F8-9D8556666A71}" type="presOf" srcId="{EA10D10C-4492-46EE-89B3-00535ED73479}" destId="{D7D6730C-86CB-4448-9791-5F08A5B4E64B}" srcOrd="0" destOrd="0" presId="urn:microsoft.com/office/officeart/2005/8/layout/default"/>
    <dgm:cxn modelId="{4B00FA4A-42B4-914B-89FD-3938B9791B19}" type="presOf" srcId="{636A080E-CA15-4D7E-83B4-080B3218D6BF}" destId="{92514402-213E-7E40-9244-6E6408522D3B}" srcOrd="0" destOrd="0" presId="urn:microsoft.com/office/officeart/2005/8/layout/default"/>
    <dgm:cxn modelId="{623E6C4F-B33D-4567-9D6D-4AC99D93EDA7}" srcId="{E879E2A4-DA87-4BB1-97FC-EB03DAD95B6C}" destId="{A2A30C43-09BD-4F70-8FFB-1EE8812B0378}" srcOrd="9" destOrd="0" parTransId="{D3E883FA-4D0C-471E-9656-978815388744}" sibTransId="{59469AAC-CED4-443A-8921-152844DD7F2C}"/>
    <dgm:cxn modelId="{28964E55-0977-A044-8D70-3771F97328A7}" type="presOf" srcId="{CEB17B15-9BB9-4C01-9817-3AF8C08DDFF6}" destId="{D1623879-95F2-E241-A6C9-EFFCBB7ABEBF}" srcOrd="0" destOrd="0" presId="urn:microsoft.com/office/officeart/2005/8/layout/default"/>
    <dgm:cxn modelId="{0EF1F563-9CEC-B943-9796-BE309A0E6909}" type="presOf" srcId="{EBB4F8CD-D409-4B9D-BA97-CAAFCD96077A}" destId="{6B76432B-2947-8A40-8245-5821C8277D07}" srcOrd="0" destOrd="0" presId="urn:microsoft.com/office/officeart/2005/8/layout/default"/>
    <dgm:cxn modelId="{EB057365-7649-D141-B10B-DBA88B4B1244}" type="presOf" srcId="{3B029A66-379D-44E3-A57E-28CF27310A0F}" destId="{6236E7BE-A92F-F440-90DF-46D2956E3726}" srcOrd="0" destOrd="0" presId="urn:microsoft.com/office/officeart/2005/8/layout/default"/>
    <dgm:cxn modelId="{B43A9F70-6170-4EE7-922F-564AF8F1CFC7}" srcId="{E879E2A4-DA87-4BB1-97FC-EB03DAD95B6C}" destId="{EA10D10C-4492-46EE-89B3-00535ED73479}" srcOrd="3" destOrd="0" parTransId="{6F700C20-EF86-46E3-8706-AE27378FA9E0}" sibTransId="{18AF5DF4-3344-43EE-9D76-7AAD7A676D9D}"/>
    <dgm:cxn modelId="{FD78C979-BF99-3E47-8B7B-60E1568E0587}" type="presOf" srcId="{E879E2A4-DA87-4BB1-97FC-EB03DAD95B6C}" destId="{81E46EB5-50D1-8644-8EFD-3D073C9585FA}" srcOrd="0" destOrd="0" presId="urn:microsoft.com/office/officeart/2005/8/layout/default"/>
    <dgm:cxn modelId="{378A3088-DA97-B042-90B2-5F3CEA3A3375}" type="presOf" srcId="{A2A30C43-09BD-4F70-8FFB-1EE8812B0378}" destId="{167DA71B-275B-E340-859B-1BCD91EDE88A}" srcOrd="0" destOrd="0" presId="urn:microsoft.com/office/officeart/2005/8/layout/default"/>
    <dgm:cxn modelId="{5F29D789-321A-4C8C-B5CE-EF19D0DDC31C}" srcId="{E879E2A4-DA87-4BB1-97FC-EB03DAD95B6C}" destId="{BBA45070-8E6E-43D9-9DAC-1C49643E9E13}" srcOrd="13" destOrd="0" parTransId="{D9286A3A-150D-4AE1-B5E1-93885082CF28}" sibTransId="{F188718D-4A53-45ED-9F53-EDEEAE176C54}"/>
    <dgm:cxn modelId="{BBCD3E91-6A59-144E-A865-BDB10FBD8AF6}" type="presOf" srcId="{1B5CDB6D-09C0-4EE9-A3A9-5EA3820BA9FF}" destId="{353575BB-6C2E-DA43-B665-E45404687D00}" srcOrd="0" destOrd="0" presId="urn:microsoft.com/office/officeart/2005/8/layout/default"/>
    <dgm:cxn modelId="{3C5EDD98-F898-4A85-ADE4-8A078B6D3F4D}" srcId="{E879E2A4-DA87-4BB1-97FC-EB03DAD95B6C}" destId="{858B686C-5069-4722-A584-1C465CA788F2}" srcOrd="2" destOrd="0" parTransId="{CA81CE8E-2388-459D-91E7-D4CA3DD93954}" sibTransId="{B45A9E61-8787-4F52-BAED-53BFCE22160B}"/>
    <dgm:cxn modelId="{6362EAA7-A892-43F0-AFA6-8B2CD726A478}" srcId="{E879E2A4-DA87-4BB1-97FC-EB03DAD95B6C}" destId="{CEB17B15-9BB9-4C01-9817-3AF8C08DDFF6}" srcOrd="11" destOrd="0" parTransId="{17820F38-8AB0-4E1C-B10E-D7705B329C4E}" sibTransId="{0E43B79E-7DA9-45A7-A382-F2B6C1A030E9}"/>
    <dgm:cxn modelId="{07A541AF-052A-1A42-8506-A574B16F2963}" type="presOf" srcId="{5E15EC90-7BA6-4FA4-B090-ECF6B097DEA0}" destId="{7BB33450-E16A-FF44-88BC-57B19A16C3FB}" srcOrd="0" destOrd="0" presId="urn:microsoft.com/office/officeart/2005/8/layout/default"/>
    <dgm:cxn modelId="{AD6D90B2-EDCC-45BB-B532-71B1C2EFE95E}" srcId="{E879E2A4-DA87-4BB1-97FC-EB03DAD95B6C}" destId="{EBB4F8CD-D409-4B9D-BA97-CAAFCD96077A}" srcOrd="4" destOrd="0" parTransId="{1F9C6570-70F0-4B7E-AB45-DAB8E6AD8508}" sibTransId="{779157A3-BC8D-4BB5-9101-6F6FE6E56790}"/>
    <dgm:cxn modelId="{23BCE1B2-5677-C44B-AC35-AE815E863502}" type="presOf" srcId="{BBA45070-8E6E-43D9-9DAC-1C49643E9E13}" destId="{B2523B26-AFE3-0F4A-9D67-0EB9089AB949}" srcOrd="0" destOrd="0" presId="urn:microsoft.com/office/officeart/2005/8/layout/default"/>
    <dgm:cxn modelId="{854DEAB3-E945-4346-808C-AB5328845620}" type="presOf" srcId="{E6153CA4-ED6B-48FF-8E27-E758907A6425}" destId="{1F25A5B9-2806-7047-A49F-74282997407F}" srcOrd="0" destOrd="0" presId="urn:microsoft.com/office/officeart/2005/8/layout/default"/>
    <dgm:cxn modelId="{97ECF7B3-BE20-F14D-8664-1226980BCBBE}" type="presOf" srcId="{2ED7980C-EF66-422E-818D-89FB9367B78A}" destId="{C6F075B6-B4CA-8D49-85CA-22B7EBFAA453}" srcOrd="0" destOrd="0" presId="urn:microsoft.com/office/officeart/2005/8/layout/default"/>
    <dgm:cxn modelId="{93C3DFC5-E2BC-4633-B670-CEC64E80D323}" srcId="{E879E2A4-DA87-4BB1-97FC-EB03DAD95B6C}" destId="{5E15EC90-7BA6-4FA4-B090-ECF6B097DEA0}" srcOrd="0" destOrd="0" parTransId="{E5217F9D-4403-42A7-A53D-7ADCF83D4645}" sibTransId="{2AE95399-A2C6-4228-AB6C-E36026E72553}"/>
    <dgm:cxn modelId="{AB92ACCD-D140-46FF-979B-4C14894B8489}" srcId="{E879E2A4-DA87-4BB1-97FC-EB03DAD95B6C}" destId="{E6153CA4-ED6B-48FF-8E27-E758907A6425}" srcOrd="6" destOrd="0" parTransId="{A2F90BB8-42D7-459D-84B0-E88B9F8DC164}" sibTransId="{D28F5713-FDD4-46A9-9590-5768A00A7EEF}"/>
    <dgm:cxn modelId="{70351AD0-9C1C-433A-8206-189373F5A0D2}" srcId="{E879E2A4-DA87-4BB1-97FC-EB03DAD95B6C}" destId="{1B5CDB6D-09C0-4EE9-A3A9-5EA3820BA9FF}" srcOrd="5" destOrd="0" parTransId="{C110238D-E2AC-4FDB-8BE6-B1DAB53F6967}" sibTransId="{16F8956F-7033-43E3-B5C5-3A39B4535A60}"/>
    <dgm:cxn modelId="{60DDFBD3-F519-CB4D-8553-E883D82ADA83}" type="presOf" srcId="{858B686C-5069-4722-A584-1C465CA788F2}" destId="{C2604842-C87B-054F-9B65-3837CDA0E78D}" srcOrd="0" destOrd="0" presId="urn:microsoft.com/office/officeart/2005/8/layout/default"/>
    <dgm:cxn modelId="{E04896E2-3966-4863-95DE-2461D8C9A1EF}" srcId="{E879E2A4-DA87-4BB1-97FC-EB03DAD95B6C}" destId="{83A75232-8189-44A1-8CCA-477841F47014}" srcOrd="10" destOrd="0" parTransId="{6A948EED-5367-42C7-9F8B-DC38C37A4BAF}" sibTransId="{E8890869-6890-4887-B841-857ECC838D79}"/>
    <dgm:cxn modelId="{EBAA2EEA-C0CB-5B41-8892-813A33BABA94}" type="presOf" srcId="{83A75232-8189-44A1-8CCA-477841F47014}" destId="{2E57B8CD-5379-2E41-AA0F-D9998D94C312}" srcOrd="0" destOrd="0" presId="urn:microsoft.com/office/officeart/2005/8/layout/default"/>
    <dgm:cxn modelId="{79764B08-6294-114B-8077-C69BD022AE1D}" type="presParOf" srcId="{81E46EB5-50D1-8644-8EFD-3D073C9585FA}" destId="{7BB33450-E16A-FF44-88BC-57B19A16C3FB}" srcOrd="0" destOrd="0" presId="urn:microsoft.com/office/officeart/2005/8/layout/default"/>
    <dgm:cxn modelId="{E060217E-7D73-BE49-8543-5590AA1307E2}" type="presParOf" srcId="{81E46EB5-50D1-8644-8EFD-3D073C9585FA}" destId="{6C867AFB-BD87-F04A-86CF-81682A3D15AC}" srcOrd="1" destOrd="0" presId="urn:microsoft.com/office/officeart/2005/8/layout/default"/>
    <dgm:cxn modelId="{178A4FA3-D014-3849-8A21-4B03336F6A18}" type="presParOf" srcId="{81E46EB5-50D1-8644-8EFD-3D073C9585FA}" destId="{638F4909-8E09-F648-B045-39DC52194815}" srcOrd="2" destOrd="0" presId="urn:microsoft.com/office/officeart/2005/8/layout/default"/>
    <dgm:cxn modelId="{7063B42D-C41E-9547-B8CA-5A68E4716F3C}" type="presParOf" srcId="{81E46EB5-50D1-8644-8EFD-3D073C9585FA}" destId="{4B685B84-593F-AC4F-9E42-B80BA8FCDDD8}" srcOrd="3" destOrd="0" presId="urn:microsoft.com/office/officeart/2005/8/layout/default"/>
    <dgm:cxn modelId="{46C710E2-813C-4E4F-A713-8834C128D94E}" type="presParOf" srcId="{81E46EB5-50D1-8644-8EFD-3D073C9585FA}" destId="{C2604842-C87B-054F-9B65-3837CDA0E78D}" srcOrd="4" destOrd="0" presId="urn:microsoft.com/office/officeart/2005/8/layout/default"/>
    <dgm:cxn modelId="{591C015A-A231-0043-A920-7B6528E54D0F}" type="presParOf" srcId="{81E46EB5-50D1-8644-8EFD-3D073C9585FA}" destId="{C189FC4E-1B58-F14D-A07E-7723DD1EACA0}" srcOrd="5" destOrd="0" presId="urn:microsoft.com/office/officeart/2005/8/layout/default"/>
    <dgm:cxn modelId="{F03A30EC-6405-3C47-9D12-A60F2529F7EF}" type="presParOf" srcId="{81E46EB5-50D1-8644-8EFD-3D073C9585FA}" destId="{D7D6730C-86CB-4448-9791-5F08A5B4E64B}" srcOrd="6" destOrd="0" presId="urn:microsoft.com/office/officeart/2005/8/layout/default"/>
    <dgm:cxn modelId="{0757695C-5DFA-D449-890B-8418FEB828D6}" type="presParOf" srcId="{81E46EB5-50D1-8644-8EFD-3D073C9585FA}" destId="{88E7C860-87D3-254A-AC6F-FF5294D90ACA}" srcOrd="7" destOrd="0" presId="urn:microsoft.com/office/officeart/2005/8/layout/default"/>
    <dgm:cxn modelId="{BEA59B19-B920-B54D-98EF-0FF05562C054}" type="presParOf" srcId="{81E46EB5-50D1-8644-8EFD-3D073C9585FA}" destId="{6B76432B-2947-8A40-8245-5821C8277D07}" srcOrd="8" destOrd="0" presId="urn:microsoft.com/office/officeart/2005/8/layout/default"/>
    <dgm:cxn modelId="{5A41F5C3-15F0-A24D-AC21-D58FC23F64DA}" type="presParOf" srcId="{81E46EB5-50D1-8644-8EFD-3D073C9585FA}" destId="{FDB9C1BD-AD52-D045-9EE8-E3C584EEA7CA}" srcOrd="9" destOrd="0" presId="urn:microsoft.com/office/officeart/2005/8/layout/default"/>
    <dgm:cxn modelId="{C9337E72-8893-5C4B-8B69-D2DE3299301C}" type="presParOf" srcId="{81E46EB5-50D1-8644-8EFD-3D073C9585FA}" destId="{353575BB-6C2E-DA43-B665-E45404687D00}" srcOrd="10" destOrd="0" presId="urn:microsoft.com/office/officeart/2005/8/layout/default"/>
    <dgm:cxn modelId="{3EFB0BA4-024B-EA49-B4BE-0CE9FBB52549}" type="presParOf" srcId="{81E46EB5-50D1-8644-8EFD-3D073C9585FA}" destId="{2CBC2512-A6C4-0F4D-B097-BB2552943A31}" srcOrd="11" destOrd="0" presId="urn:microsoft.com/office/officeart/2005/8/layout/default"/>
    <dgm:cxn modelId="{E9872E43-361A-5944-85C0-25BEC619EFBF}" type="presParOf" srcId="{81E46EB5-50D1-8644-8EFD-3D073C9585FA}" destId="{1F25A5B9-2806-7047-A49F-74282997407F}" srcOrd="12" destOrd="0" presId="urn:microsoft.com/office/officeart/2005/8/layout/default"/>
    <dgm:cxn modelId="{ABC86D79-D7F6-F44F-8BB9-38777701CCAF}" type="presParOf" srcId="{81E46EB5-50D1-8644-8EFD-3D073C9585FA}" destId="{1A609AA9-A940-9D47-B7A5-F08FFFBCA96F}" srcOrd="13" destOrd="0" presId="urn:microsoft.com/office/officeart/2005/8/layout/default"/>
    <dgm:cxn modelId="{04A68FAC-97B7-3F47-8809-CA0179DBCA39}" type="presParOf" srcId="{81E46EB5-50D1-8644-8EFD-3D073C9585FA}" destId="{92514402-213E-7E40-9244-6E6408522D3B}" srcOrd="14" destOrd="0" presId="urn:microsoft.com/office/officeart/2005/8/layout/default"/>
    <dgm:cxn modelId="{A2A4F039-5C25-2E4C-953A-69C705EF26E6}" type="presParOf" srcId="{81E46EB5-50D1-8644-8EFD-3D073C9585FA}" destId="{8C8AA735-C303-0647-A77A-E1364C53140D}" srcOrd="15" destOrd="0" presId="urn:microsoft.com/office/officeart/2005/8/layout/default"/>
    <dgm:cxn modelId="{719E48CE-E4E0-AF4C-A0ED-21DDE0706C70}" type="presParOf" srcId="{81E46EB5-50D1-8644-8EFD-3D073C9585FA}" destId="{C6F075B6-B4CA-8D49-85CA-22B7EBFAA453}" srcOrd="16" destOrd="0" presId="urn:microsoft.com/office/officeart/2005/8/layout/default"/>
    <dgm:cxn modelId="{8D686DD4-D7C3-EF4A-AF09-D9458BB1F53E}" type="presParOf" srcId="{81E46EB5-50D1-8644-8EFD-3D073C9585FA}" destId="{C3FAA17D-3B2A-044D-8C43-A874DC695572}" srcOrd="17" destOrd="0" presId="urn:microsoft.com/office/officeart/2005/8/layout/default"/>
    <dgm:cxn modelId="{A31D94D0-09FE-1A42-A473-FAC6AAE73C63}" type="presParOf" srcId="{81E46EB5-50D1-8644-8EFD-3D073C9585FA}" destId="{167DA71B-275B-E340-859B-1BCD91EDE88A}" srcOrd="18" destOrd="0" presId="urn:microsoft.com/office/officeart/2005/8/layout/default"/>
    <dgm:cxn modelId="{42F62348-DE5D-604C-8D45-1D40F22C5060}" type="presParOf" srcId="{81E46EB5-50D1-8644-8EFD-3D073C9585FA}" destId="{9FA9632A-AB62-4443-8BED-3CB4A742086E}" srcOrd="19" destOrd="0" presId="urn:microsoft.com/office/officeart/2005/8/layout/default"/>
    <dgm:cxn modelId="{A4957B9D-AFEA-954A-A0CD-BBC209D2CACF}" type="presParOf" srcId="{81E46EB5-50D1-8644-8EFD-3D073C9585FA}" destId="{2E57B8CD-5379-2E41-AA0F-D9998D94C312}" srcOrd="20" destOrd="0" presId="urn:microsoft.com/office/officeart/2005/8/layout/default"/>
    <dgm:cxn modelId="{9D6502E9-2AF0-E64E-99FB-0B551222C10C}" type="presParOf" srcId="{81E46EB5-50D1-8644-8EFD-3D073C9585FA}" destId="{97A29B1C-FBEE-CC4D-A259-FDE278FA167B}" srcOrd="21" destOrd="0" presId="urn:microsoft.com/office/officeart/2005/8/layout/default"/>
    <dgm:cxn modelId="{0EF955CF-5A64-B046-A9A3-A7A12CADF77A}" type="presParOf" srcId="{81E46EB5-50D1-8644-8EFD-3D073C9585FA}" destId="{D1623879-95F2-E241-A6C9-EFFCBB7ABEBF}" srcOrd="22" destOrd="0" presId="urn:microsoft.com/office/officeart/2005/8/layout/default"/>
    <dgm:cxn modelId="{A8DF5E27-3BCE-1041-959C-32CFD2CF9DB8}" type="presParOf" srcId="{81E46EB5-50D1-8644-8EFD-3D073C9585FA}" destId="{C77C9BF4-BA66-094E-A762-234928EAAE1D}" srcOrd="23" destOrd="0" presId="urn:microsoft.com/office/officeart/2005/8/layout/default"/>
    <dgm:cxn modelId="{7D5EC957-233A-2C4E-B6B2-C689F986091A}" type="presParOf" srcId="{81E46EB5-50D1-8644-8EFD-3D073C9585FA}" destId="{6236E7BE-A92F-F440-90DF-46D2956E3726}" srcOrd="24" destOrd="0" presId="urn:microsoft.com/office/officeart/2005/8/layout/default"/>
    <dgm:cxn modelId="{9A9D7BDB-90F1-5F4E-845C-222B15080D0D}" type="presParOf" srcId="{81E46EB5-50D1-8644-8EFD-3D073C9585FA}" destId="{D5CCABB3-027B-7542-A7DB-7CBBED44FB59}" srcOrd="25" destOrd="0" presId="urn:microsoft.com/office/officeart/2005/8/layout/default"/>
    <dgm:cxn modelId="{B3FF501D-21A4-1642-AFBB-3EA69C5903F8}" type="presParOf" srcId="{81E46EB5-50D1-8644-8EFD-3D073C9585FA}" destId="{B2523B26-AFE3-0F4A-9D67-0EB9089AB949}" srcOrd="26" destOrd="0" presId="urn:microsoft.com/office/officeart/2005/8/layout/default"/>
    <dgm:cxn modelId="{99EE2E8C-7165-1048-92AF-5BB45AFEB7A3}" type="presParOf" srcId="{81E46EB5-50D1-8644-8EFD-3D073C9585FA}" destId="{E9361292-FBAD-B94B-AB92-9574994DB36E}" srcOrd="27" destOrd="0" presId="urn:microsoft.com/office/officeart/2005/8/layout/default"/>
    <dgm:cxn modelId="{C015A83A-1D8F-0442-89DE-1985F2CA668E}" type="presParOf" srcId="{81E46EB5-50D1-8644-8EFD-3D073C9585FA}" destId="{9F08E1B6-AEBA-C74A-BAD6-D38EBFC0578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DF577-8975-40B9-B5A9-10587EA5FAF5}">
      <dsp:nvSpPr>
        <dsp:cNvPr id="0" name=""/>
        <dsp:cNvSpPr/>
      </dsp:nvSpPr>
      <dsp:spPr>
        <a:xfrm>
          <a:off x="1747800" y="5138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79F3-4120-4AA1-BB31-4A133023E63F}">
      <dsp:nvSpPr>
        <dsp:cNvPr id="0" name=""/>
        <dsp:cNvSpPr/>
      </dsp:nvSpPr>
      <dsp:spPr>
        <a:xfrm>
          <a:off x="559800" y="246578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Por que estudamos cultura organizacional?</a:t>
          </a:r>
          <a:endParaRPr lang="en-US" sz="2600" kern="1200"/>
        </a:p>
      </dsp:txBody>
      <dsp:txXfrm>
        <a:off x="559800" y="2465784"/>
        <a:ext cx="4320000" cy="720000"/>
      </dsp:txXfrm>
    </dsp:sp>
    <dsp:sp modelId="{563B6769-4E2C-4788-B1A1-50BBB32C8801}">
      <dsp:nvSpPr>
        <dsp:cNvPr id="0" name=""/>
        <dsp:cNvSpPr/>
      </dsp:nvSpPr>
      <dsp:spPr>
        <a:xfrm>
          <a:off x="6823800" y="5138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A8AD-0C7F-4B53-9AEB-4C2AF2D781F5}">
      <dsp:nvSpPr>
        <dsp:cNvPr id="0" name=""/>
        <dsp:cNvSpPr/>
      </dsp:nvSpPr>
      <dsp:spPr>
        <a:xfrm>
          <a:off x="5635800" y="246578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Qual a importância da compreensão da cultura organizacional para os profissionais de saúde?</a:t>
          </a:r>
          <a:endParaRPr lang="en-US" sz="2600" kern="1200"/>
        </a:p>
      </dsp:txBody>
      <dsp:txXfrm>
        <a:off x="5635800" y="2465784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00E54-A40A-6549-99BD-E6A4270FC60A}">
      <dsp:nvSpPr>
        <dsp:cNvPr id="0" name=""/>
        <dsp:cNvSpPr/>
      </dsp:nvSpPr>
      <dsp:spPr>
        <a:xfrm>
          <a:off x="6388" y="817131"/>
          <a:ext cx="1909419" cy="366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Imagine um hospital com muitos leitos e um corpo de profissionais extenso. Este hospital existe há quase 100 anos e, apesar de ter crescido muito nas últimas décadas, começou como um projeto familiar e a sua alta liderança e os proprietários continuam sendo membros da família fundadora, muitos dos quais não são médicos, de forma que o conselho de administração é composto por 5 médicos e 5 administradores de empresa</a:t>
          </a:r>
          <a:endParaRPr lang="en-US" sz="1600" kern="1200" dirty="0"/>
        </a:p>
      </dsp:txBody>
      <dsp:txXfrm>
        <a:off x="62313" y="873056"/>
        <a:ext cx="1797569" cy="3557815"/>
      </dsp:txXfrm>
    </dsp:sp>
    <dsp:sp modelId="{F70004B4-7368-104F-9A0F-B021ECBC3419}">
      <dsp:nvSpPr>
        <dsp:cNvPr id="0" name=""/>
        <dsp:cNvSpPr/>
      </dsp:nvSpPr>
      <dsp:spPr>
        <a:xfrm>
          <a:off x="2106749" y="2415196"/>
          <a:ext cx="404796" cy="473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106749" y="2509903"/>
        <a:ext cx="283357" cy="284122"/>
      </dsp:txXfrm>
    </dsp:sp>
    <dsp:sp modelId="{B5BF2EEE-C912-D549-870F-EBCB79723EB8}">
      <dsp:nvSpPr>
        <dsp:cNvPr id="0" name=""/>
        <dsp:cNvSpPr/>
      </dsp:nvSpPr>
      <dsp:spPr>
        <a:xfrm>
          <a:off x="2679575" y="817131"/>
          <a:ext cx="1909419" cy="366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Além de todos os procedimentos padrões de segurança e higiene previstos em uma organização do tipo, percebe-se também que há uma norma de vestimenta seguida à risca, e há poucos espaços de convivência para trabalhadores, sendo, em sua maioria, ambientes formais</a:t>
          </a:r>
          <a:endParaRPr lang="en-US" sz="1600" kern="1200" dirty="0"/>
        </a:p>
      </dsp:txBody>
      <dsp:txXfrm>
        <a:off x="2735500" y="873056"/>
        <a:ext cx="1797569" cy="3557815"/>
      </dsp:txXfrm>
    </dsp:sp>
    <dsp:sp modelId="{D62819BC-358E-7945-95E0-65ECEB2DCCBE}">
      <dsp:nvSpPr>
        <dsp:cNvPr id="0" name=""/>
        <dsp:cNvSpPr/>
      </dsp:nvSpPr>
      <dsp:spPr>
        <a:xfrm>
          <a:off x="4779937" y="2415196"/>
          <a:ext cx="404796" cy="473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79937" y="2509903"/>
        <a:ext cx="283357" cy="284122"/>
      </dsp:txXfrm>
    </dsp:sp>
    <dsp:sp modelId="{AB0153E5-FDD7-884C-8809-C43DCE8FA5A1}">
      <dsp:nvSpPr>
        <dsp:cNvPr id="0" name=""/>
        <dsp:cNvSpPr/>
      </dsp:nvSpPr>
      <dsp:spPr>
        <a:xfrm>
          <a:off x="5352763" y="817131"/>
          <a:ext cx="1909419" cy="366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público que o hospital atende é, em sua maioria, de classe </a:t>
          </a:r>
          <a:r>
            <a:rPr lang="pt-BR" sz="1600" kern="1200" dirty="0" err="1"/>
            <a:t>B</a:t>
          </a:r>
          <a:r>
            <a:rPr lang="pt-BR" sz="1600" kern="1200" dirty="0"/>
            <a:t> e C, atendendo uma variada gama de planos de saúde mais populares</a:t>
          </a:r>
          <a:endParaRPr lang="en-US" sz="1600" kern="1200" dirty="0"/>
        </a:p>
      </dsp:txBody>
      <dsp:txXfrm>
        <a:off x="5408688" y="873056"/>
        <a:ext cx="1797569" cy="3557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F2EB3-E496-4485-8D46-B7E323778A77}">
      <dsp:nvSpPr>
        <dsp:cNvPr id="0" name=""/>
        <dsp:cNvSpPr/>
      </dsp:nvSpPr>
      <dsp:spPr>
        <a:xfrm>
          <a:off x="0" y="603"/>
          <a:ext cx="11778018" cy="14133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C6BA-FEFC-47AA-ABB7-876C198BAE0F}">
      <dsp:nvSpPr>
        <dsp:cNvPr id="0" name=""/>
        <dsp:cNvSpPr/>
      </dsp:nvSpPr>
      <dsp:spPr>
        <a:xfrm>
          <a:off x="427523" y="318596"/>
          <a:ext cx="777316" cy="777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6B0A-AEB8-4B75-9F3E-049A1ABF8C7F}">
      <dsp:nvSpPr>
        <dsp:cNvPr id="0" name=""/>
        <dsp:cNvSpPr/>
      </dsp:nvSpPr>
      <dsp:spPr>
        <a:xfrm>
          <a:off x="1632363" y="603"/>
          <a:ext cx="10145654" cy="14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74" tIns="149574" rIns="149574" bIns="1495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Valores e Crenças Compartilhados: </a:t>
          </a:r>
          <a:r>
            <a:rPr lang="pt-BR" sz="2400" b="0" i="0" kern="1200"/>
            <a:t>A cultura organizacional influencia as percepções de poder dentro da organização. Se os membros compartilham valores que promovem a participação, transparência e colaboração, o poder tende a ser distribuído de maneira mais equitativa.</a:t>
          </a:r>
          <a:endParaRPr lang="en-US" sz="2400" kern="1200"/>
        </a:p>
      </dsp:txBody>
      <dsp:txXfrm>
        <a:off x="1632363" y="603"/>
        <a:ext cx="10145654" cy="1413302"/>
      </dsp:txXfrm>
    </dsp:sp>
    <dsp:sp modelId="{2CA9D7F8-3C8E-4618-BBEF-372CAE0C01CB}">
      <dsp:nvSpPr>
        <dsp:cNvPr id="0" name=""/>
        <dsp:cNvSpPr/>
      </dsp:nvSpPr>
      <dsp:spPr>
        <a:xfrm>
          <a:off x="0" y="1767231"/>
          <a:ext cx="11778018" cy="14133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6D5BF-5565-4FCC-A293-CA861D343750}">
      <dsp:nvSpPr>
        <dsp:cNvPr id="0" name=""/>
        <dsp:cNvSpPr/>
      </dsp:nvSpPr>
      <dsp:spPr>
        <a:xfrm>
          <a:off x="427523" y="2085224"/>
          <a:ext cx="777316" cy="777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14CFD-EAFE-4254-BE7F-08DF59AF419F}">
      <dsp:nvSpPr>
        <dsp:cNvPr id="0" name=""/>
        <dsp:cNvSpPr/>
      </dsp:nvSpPr>
      <dsp:spPr>
        <a:xfrm>
          <a:off x="1632363" y="1767231"/>
          <a:ext cx="10145654" cy="14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74" tIns="149574" rIns="149574" bIns="1495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Normas e Comportamentos Aceitos: </a:t>
          </a:r>
          <a:r>
            <a:rPr lang="pt-BR" sz="2400" b="0" i="0" kern="1200"/>
            <a:t>A cultura define as normas e comportamentos aceitos na organização. O poder pode ser exercido de acordo com essas normas. Em uma cultura que valoriza a tomada de decisões participativa, por exemplo, o poder pode ser distribuído de maneira mais descentralizada.</a:t>
          </a:r>
          <a:endParaRPr lang="en-US" sz="2400" kern="1200"/>
        </a:p>
      </dsp:txBody>
      <dsp:txXfrm>
        <a:off x="1632363" y="1767231"/>
        <a:ext cx="10145654" cy="1413302"/>
      </dsp:txXfrm>
    </dsp:sp>
    <dsp:sp modelId="{9963380D-825E-4E87-91CB-4EA5606DA107}">
      <dsp:nvSpPr>
        <dsp:cNvPr id="0" name=""/>
        <dsp:cNvSpPr/>
      </dsp:nvSpPr>
      <dsp:spPr>
        <a:xfrm>
          <a:off x="0" y="3533859"/>
          <a:ext cx="11778018" cy="14133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251DC-B23D-454F-AE45-5742A0CD604B}">
      <dsp:nvSpPr>
        <dsp:cNvPr id="0" name=""/>
        <dsp:cNvSpPr/>
      </dsp:nvSpPr>
      <dsp:spPr>
        <a:xfrm>
          <a:off x="427523" y="3851851"/>
          <a:ext cx="777316" cy="777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D7329-4B5D-492B-B88E-024FAE4E288F}">
      <dsp:nvSpPr>
        <dsp:cNvPr id="0" name=""/>
        <dsp:cNvSpPr/>
      </dsp:nvSpPr>
      <dsp:spPr>
        <a:xfrm>
          <a:off x="1632363" y="3533859"/>
          <a:ext cx="10145654" cy="14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74" tIns="149574" rIns="149574" bIns="14957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/>
            <a:t>Estruturas de Poder Formal e Informal: </a:t>
          </a:r>
          <a:r>
            <a:rPr lang="pt-BR" sz="2400" b="0" i="0" kern="1200"/>
            <a:t>A cultura influencia as estruturas de poder formais e informais. Enquanto a estrutura formal pode ser delineada no organograma, a estrutura informal pode se basear em relações e redes sociais que refletem a cultura da organização.</a:t>
          </a:r>
          <a:endParaRPr lang="en-US" sz="2400" kern="1200"/>
        </a:p>
      </dsp:txBody>
      <dsp:txXfrm>
        <a:off x="1632363" y="3533859"/>
        <a:ext cx="10145654" cy="141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EFE2E-29CF-469D-AEB2-AADA31046247}">
      <dsp:nvSpPr>
        <dsp:cNvPr id="0" name=""/>
        <dsp:cNvSpPr/>
      </dsp:nvSpPr>
      <dsp:spPr>
        <a:xfrm>
          <a:off x="0" y="709"/>
          <a:ext cx="10661175" cy="1660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7D940-E2AB-4F9B-87C4-70AC3FD800EC}">
      <dsp:nvSpPr>
        <dsp:cNvPr id="0" name=""/>
        <dsp:cNvSpPr/>
      </dsp:nvSpPr>
      <dsp:spPr>
        <a:xfrm>
          <a:off x="502368" y="374372"/>
          <a:ext cx="913397" cy="9133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1F14C-4004-4F5C-A197-80928E52E2BF}">
      <dsp:nvSpPr>
        <dsp:cNvPr id="0" name=""/>
        <dsp:cNvSpPr/>
      </dsp:nvSpPr>
      <dsp:spPr>
        <a:xfrm>
          <a:off x="1918134" y="709"/>
          <a:ext cx="8743041" cy="166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60" tIns="175760" rIns="175760" bIns="1757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/>
            <a:t>Liderança e Autoridade: </a:t>
          </a:r>
          <a:r>
            <a:rPr lang="pt-BR" sz="2500" b="0" i="0" kern="1200"/>
            <a:t>A cultura organizacional molda as expectativas sobre a liderança e a autoridade. Em algumas organizações, a liderança é vista como um papel compartilhado, enquanto em outras pode ser mais centralizada. A cultura determina se o poder é centralizado ou descentralizado.</a:t>
          </a:r>
          <a:endParaRPr lang="en-US" sz="2500" kern="1200"/>
        </a:p>
      </dsp:txBody>
      <dsp:txXfrm>
        <a:off x="1918134" y="709"/>
        <a:ext cx="8743041" cy="1660722"/>
      </dsp:txXfrm>
    </dsp:sp>
    <dsp:sp modelId="{F45FAEFC-9201-45EC-9378-0C24AB9CCA26}">
      <dsp:nvSpPr>
        <dsp:cNvPr id="0" name=""/>
        <dsp:cNvSpPr/>
      </dsp:nvSpPr>
      <dsp:spPr>
        <a:xfrm>
          <a:off x="0" y="2076612"/>
          <a:ext cx="10661175" cy="1660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0F286-0DC5-4AAE-B109-F2E023256736}">
      <dsp:nvSpPr>
        <dsp:cNvPr id="0" name=""/>
        <dsp:cNvSpPr/>
      </dsp:nvSpPr>
      <dsp:spPr>
        <a:xfrm>
          <a:off x="502368" y="2450274"/>
          <a:ext cx="913397" cy="913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0BA23-8988-4F5F-8B06-47297178C1AD}">
      <dsp:nvSpPr>
        <dsp:cNvPr id="0" name=""/>
        <dsp:cNvSpPr/>
      </dsp:nvSpPr>
      <dsp:spPr>
        <a:xfrm>
          <a:off x="1918134" y="2076612"/>
          <a:ext cx="8743041" cy="166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60" tIns="175760" rIns="175760" bIns="1757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/>
            <a:t>Comunicação e Tomada de Decisões: </a:t>
          </a:r>
          <a:r>
            <a:rPr lang="pt-BR" sz="2500" b="0" i="0" kern="1200"/>
            <a:t>A cultura afeta a forma como a comunicação ocorre e como as decisões são tomadas. Em uma cultura aberta e inclusiva, o poder pode ser compartilhado por meio de processos de tomada de decisões participativos.</a:t>
          </a:r>
          <a:endParaRPr lang="en-US" sz="2500" kern="1200"/>
        </a:p>
      </dsp:txBody>
      <dsp:txXfrm>
        <a:off x="1918134" y="2076612"/>
        <a:ext cx="8743041" cy="1660722"/>
      </dsp:txXfrm>
    </dsp:sp>
    <dsp:sp modelId="{5E1AFB1F-7584-482F-BB15-0279A9AAF5F2}">
      <dsp:nvSpPr>
        <dsp:cNvPr id="0" name=""/>
        <dsp:cNvSpPr/>
      </dsp:nvSpPr>
      <dsp:spPr>
        <a:xfrm>
          <a:off x="0" y="4152515"/>
          <a:ext cx="10661175" cy="1660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0AC46-439A-463C-9318-C1AFCD7076D6}">
      <dsp:nvSpPr>
        <dsp:cNvPr id="0" name=""/>
        <dsp:cNvSpPr/>
      </dsp:nvSpPr>
      <dsp:spPr>
        <a:xfrm>
          <a:off x="502368" y="4526177"/>
          <a:ext cx="913397" cy="9133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90839-2367-4549-BBED-7E2939B792CB}">
      <dsp:nvSpPr>
        <dsp:cNvPr id="0" name=""/>
        <dsp:cNvSpPr/>
      </dsp:nvSpPr>
      <dsp:spPr>
        <a:xfrm>
          <a:off x="1918134" y="4152515"/>
          <a:ext cx="8743041" cy="166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60" tIns="175760" rIns="175760" bIns="17576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/>
            <a:t>Resistência à Mudança: </a:t>
          </a:r>
          <a:r>
            <a:rPr lang="pt-BR" sz="2500" b="0" i="0" kern="1200"/>
            <a:t>A cultura organizacional pode influenciar a resistência ou aceitação de mudanças no poder dentro da organização. Uma cultura mais resistente à mudança pode encontrar resistência quando se trata de redistribuir o poder.</a:t>
          </a:r>
          <a:endParaRPr lang="en-US" sz="2500" kern="1200"/>
        </a:p>
      </dsp:txBody>
      <dsp:txXfrm>
        <a:off x="1918134" y="4152515"/>
        <a:ext cx="8743041" cy="1660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84CAF-9DE8-4015-BD65-74D7E6249562}">
      <dsp:nvSpPr>
        <dsp:cNvPr id="0" name=""/>
        <dsp:cNvSpPr/>
      </dsp:nvSpPr>
      <dsp:spPr>
        <a:xfrm>
          <a:off x="0" y="1020170"/>
          <a:ext cx="11013744" cy="18833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6EABB-D56A-42F1-93C6-EA7B0A15C7D2}">
      <dsp:nvSpPr>
        <dsp:cNvPr id="0" name=""/>
        <dsp:cNvSpPr/>
      </dsp:nvSpPr>
      <dsp:spPr>
        <a:xfrm>
          <a:off x="569725" y="1443933"/>
          <a:ext cx="1035865" cy="103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1C935-9DF9-4B8C-AECB-F2E46FAAF193}">
      <dsp:nvSpPr>
        <dsp:cNvPr id="0" name=""/>
        <dsp:cNvSpPr/>
      </dsp:nvSpPr>
      <dsp:spPr>
        <a:xfrm>
          <a:off x="2175316" y="1020170"/>
          <a:ext cx="8838427" cy="188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326" tIns="199326" rIns="199326" bIns="1993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/>
            <a:t>Recompensas e Reconhecimento: </a:t>
          </a:r>
          <a:r>
            <a:rPr lang="pt-BR" sz="2500" b="0" i="0" kern="1200" dirty="0"/>
            <a:t>A cultura determina quais comportamentos são recompensados e reconhecidos. Isso tem um impacto direto na forma como o poder é percebido e exercido, já que as recompensas muitas vezes estão vinculadas ao poder.</a:t>
          </a:r>
          <a:endParaRPr lang="en-US" sz="2500" kern="1200" dirty="0"/>
        </a:p>
      </dsp:txBody>
      <dsp:txXfrm>
        <a:off x="2175316" y="1020170"/>
        <a:ext cx="8838427" cy="1883391"/>
      </dsp:txXfrm>
    </dsp:sp>
    <dsp:sp modelId="{FB30B34C-5492-49C5-87B7-7054495A9B9A}">
      <dsp:nvSpPr>
        <dsp:cNvPr id="0" name=""/>
        <dsp:cNvSpPr/>
      </dsp:nvSpPr>
      <dsp:spPr>
        <a:xfrm>
          <a:off x="0" y="3374408"/>
          <a:ext cx="11013744" cy="18833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BADF0-9065-4740-9D3F-67C436286C6D}">
      <dsp:nvSpPr>
        <dsp:cNvPr id="0" name=""/>
        <dsp:cNvSpPr/>
      </dsp:nvSpPr>
      <dsp:spPr>
        <a:xfrm>
          <a:off x="569725" y="3798171"/>
          <a:ext cx="1035865" cy="103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DAF76-3302-4F82-B911-A8D257C1D890}">
      <dsp:nvSpPr>
        <dsp:cNvPr id="0" name=""/>
        <dsp:cNvSpPr/>
      </dsp:nvSpPr>
      <dsp:spPr>
        <a:xfrm>
          <a:off x="2175316" y="3374408"/>
          <a:ext cx="8838427" cy="188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326" tIns="199326" rIns="199326" bIns="1993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/>
            <a:t>Criação de Subculturas: </a:t>
          </a:r>
          <a:r>
            <a:rPr lang="pt-BR" sz="2500" b="0" i="0" kern="1200"/>
            <a:t>Em organizações grandes, diferentes unidades ou departamentos podem desenvolver subculturas distintas, cada uma com sua dinâmica de poder única. Isso pode resultar em diferentes abordagens para o poder dentro da organização.</a:t>
          </a:r>
          <a:endParaRPr lang="en-US" sz="2500" kern="1200"/>
        </a:p>
      </dsp:txBody>
      <dsp:txXfrm>
        <a:off x="2175316" y="3374408"/>
        <a:ext cx="8838427" cy="1883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33450-E16A-FF44-88BC-57B19A16C3FB}">
      <dsp:nvSpPr>
        <dsp:cNvPr id="0" name=""/>
        <dsp:cNvSpPr/>
      </dsp:nvSpPr>
      <dsp:spPr>
        <a:xfrm>
          <a:off x="3757" y="45207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Foucault, M. O Nascimento do Hospital. In: ______. Microfísica do poder. 2 ed. Rio de Janeiro: Graal, 1979</a:t>
          </a:r>
        </a:p>
      </dsp:txBody>
      <dsp:txXfrm>
        <a:off x="3757" y="452073"/>
        <a:ext cx="2034371" cy="1220622"/>
      </dsp:txXfrm>
    </dsp:sp>
    <dsp:sp modelId="{638F4909-8E09-F648-B045-39DC52194815}">
      <dsp:nvSpPr>
        <dsp:cNvPr id="0" name=""/>
        <dsp:cNvSpPr/>
      </dsp:nvSpPr>
      <dsp:spPr>
        <a:xfrm>
          <a:off x="2241565" y="45207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Kurcgant P (coord.) Gerenciamento em Enfermagem. 4ª ed. Rio de Janeiro: Guanabara Koogan; 2023. </a:t>
          </a:r>
        </a:p>
      </dsp:txBody>
      <dsp:txXfrm>
        <a:off x="2241565" y="452073"/>
        <a:ext cx="2034371" cy="1220622"/>
      </dsp:txXfrm>
    </dsp:sp>
    <dsp:sp modelId="{C2604842-C87B-054F-9B65-3837CDA0E78D}">
      <dsp:nvSpPr>
        <dsp:cNvPr id="0" name=""/>
        <dsp:cNvSpPr/>
      </dsp:nvSpPr>
      <dsp:spPr>
        <a:xfrm>
          <a:off x="4479374" y="45207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Weber, M. Economy and Society: An Outline of Interpretive Sociology. Berkeley, CA: University of California Press, 1978.</a:t>
          </a:r>
        </a:p>
      </dsp:txBody>
      <dsp:txXfrm>
        <a:off x="4479374" y="452073"/>
        <a:ext cx="2034371" cy="1220622"/>
      </dsp:txXfrm>
    </dsp:sp>
    <dsp:sp modelId="{D7D6730C-86CB-4448-9791-5F08A5B4E64B}">
      <dsp:nvSpPr>
        <dsp:cNvPr id="0" name=""/>
        <dsp:cNvSpPr/>
      </dsp:nvSpPr>
      <dsp:spPr>
        <a:xfrm>
          <a:off x="6717182" y="45207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Foucalt M. Incorporación del hospital em la tecnologia moderna. In: Medicina e História. Washington: OPAS, 1978. p.59-74. </a:t>
          </a:r>
        </a:p>
      </dsp:txBody>
      <dsp:txXfrm>
        <a:off x="6717182" y="452073"/>
        <a:ext cx="2034371" cy="1220622"/>
      </dsp:txXfrm>
    </dsp:sp>
    <dsp:sp modelId="{6B76432B-2947-8A40-8245-5821C8277D07}">
      <dsp:nvSpPr>
        <dsp:cNvPr id="0" name=""/>
        <dsp:cNvSpPr/>
      </dsp:nvSpPr>
      <dsp:spPr>
        <a:xfrm>
          <a:off x="8954991" y="45207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Schein EH. Organizational culture and leadership. 4th ed. San Francisco, CA: Jossey-Bass Publishers, 2010. </a:t>
          </a:r>
        </a:p>
      </dsp:txBody>
      <dsp:txXfrm>
        <a:off x="8954991" y="452073"/>
        <a:ext cx="2034371" cy="1220622"/>
      </dsp:txXfrm>
    </dsp:sp>
    <dsp:sp modelId="{353575BB-6C2E-DA43-B665-E45404687D00}">
      <dsp:nvSpPr>
        <dsp:cNvPr id="0" name=""/>
        <dsp:cNvSpPr/>
      </dsp:nvSpPr>
      <dsp:spPr>
        <a:xfrm>
          <a:off x="3757" y="187613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Santos SR. Cultura nas instituições de saúde e suas relações com a identidade individual. Cogitare Enferm 2007 abr/jun; 12(2):229-35. </a:t>
          </a:r>
        </a:p>
      </dsp:txBody>
      <dsp:txXfrm>
        <a:off x="3757" y="1876133"/>
        <a:ext cx="2034371" cy="1220622"/>
      </dsp:txXfrm>
    </dsp:sp>
    <dsp:sp modelId="{1F25A5B9-2806-7047-A49F-74282997407F}">
      <dsp:nvSpPr>
        <dsp:cNvPr id="0" name=""/>
        <dsp:cNvSpPr/>
      </dsp:nvSpPr>
      <dsp:spPr>
        <a:xfrm>
          <a:off x="2241565" y="187613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Vaitsman J. Cultura de organizações públicas de saúde – notas sobre a construção de um objeto. Cad Saúde Publ 2000 jul/set; 16(3):847-50. </a:t>
          </a:r>
        </a:p>
      </dsp:txBody>
      <dsp:txXfrm>
        <a:off x="2241565" y="1876133"/>
        <a:ext cx="2034371" cy="1220622"/>
      </dsp:txXfrm>
    </dsp:sp>
    <dsp:sp modelId="{92514402-213E-7E40-9244-6E6408522D3B}">
      <dsp:nvSpPr>
        <dsp:cNvPr id="0" name=""/>
        <dsp:cNvSpPr/>
      </dsp:nvSpPr>
      <dsp:spPr>
        <a:xfrm>
          <a:off x="4479374" y="187613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Tamayo A. (Org.). Cultura e saúde nas organizações. Porto Alegre: Artmed, 2004. </a:t>
          </a:r>
        </a:p>
      </dsp:txBody>
      <dsp:txXfrm>
        <a:off x="4479374" y="1876133"/>
        <a:ext cx="2034371" cy="1220622"/>
      </dsp:txXfrm>
    </dsp:sp>
    <dsp:sp modelId="{C6F075B6-B4CA-8D49-85CA-22B7EBFAA453}">
      <dsp:nvSpPr>
        <dsp:cNvPr id="0" name=""/>
        <dsp:cNvSpPr/>
      </dsp:nvSpPr>
      <dsp:spPr>
        <a:xfrm>
          <a:off x="6717182" y="187613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Azevedo CS, Braga Neto FC, SÁ M. C. Indivíduo e a mudança nas organizações de saúde: contribuições da psicossociologia. Cad. Saúde Pública 2002 jan/fev; 18(1):235- 247.</a:t>
          </a:r>
        </a:p>
      </dsp:txBody>
      <dsp:txXfrm>
        <a:off x="6717182" y="1876133"/>
        <a:ext cx="2034371" cy="1220622"/>
      </dsp:txXfrm>
    </dsp:sp>
    <dsp:sp modelId="{167DA71B-275B-E340-859B-1BCD91EDE88A}">
      <dsp:nvSpPr>
        <dsp:cNvPr id="0" name=""/>
        <dsp:cNvSpPr/>
      </dsp:nvSpPr>
      <dsp:spPr>
        <a:xfrm>
          <a:off x="8954991" y="187613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Hofstede G, Hofstede GJ, Minkov M. Cultures and organizations: software of the mind. Intercultural cooperation and its importance for survival. 3rd ed. Mc Graw Hill, 2010.</a:t>
          </a:r>
        </a:p>
      </dsp:txBody>
      <dsp:txXfrm>
        <a:off x="8954991" y="1876133"/>
        <a:ext cx="2034371" cy="1220622"/>
      </dsp:txXfrm>
    </dsp:sp>
    <dsp:sp modelId="{2E57B8CD-5379-2E41-AA0F-D9998D94C312}">
      <dsp:nvSpPr>
        <dsp:cNvPr id="0" name=""/>
        <dsp:cNvSpPr/>
      </dsp:nvSpPr>
      <dsp:spPr>
        <a:xfrm>
          <a:off x="3757" y="330019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Mintzberg H. Safari de estratégias: um roteiro pela selva do planejamento estratégico. Porto Alegre: Bookman, 2000. </a:t>
          </a:r>
        </a:p>
      </dsp:txBody>
      <dsp:txXfrm>
        <a:off x="3757" y="3300193"/>
        <a:ext cx="2034371" cy="1220622"/>
      </dsp:txXfrm>
    </dsp:sp>
    <dsp:sp modelId="{D1623879-95F2-E241-A6C9-EFFCBB7ABEBF}">
      <dsp:nvSpPr>
        <dsp:cNvPr id="0" name=""/>
        <dsp:cNvSpPr/>
      </dsp:nvSpPr>
      <dsp:spPr>
        <a:xfrm>
          <a:off x="2241565" y="330019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Carbone PP. Cultura organizacional no setor público brasileiro: desenvolvendo uma metodologia de gerenciamento da cultura. Rev Adm Pública 2000; 34(2):133-144. </a:t>
          </a:r>
        </a:p>
      </dsp:txBody>
      <dsp:txXfrm>
        <a:off x="2241565" y="3300193"/>
        <a:ext cx="2034371" cy="1220622"/>
      </dsp:txXfrm>
    </dsp:sp>
    <dsp:sp modelId="{6236E7BE-A92F-F440-90DF-46D2956E3726}">
      <dsp:nvSpPr>
        <dsp:cNvPr id="0" name=""/>
        <dsp:cNvSpPr/>
      </dsp:nvSpPr>
      <dsp:spPr>
        <a:xfrm>
          <a:off x="4479374" y="330019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Castor BVJ, José HAA. Reforma e contra-reforma: a perversa dinâmica da administração pública brasileira. Rev Adm Publ 1998 nov/dez; 32(6):97-111. </a:t>
          </a:r>
        </a:p>
      </dsp:txBody>
      <dsp:txXfrm>
        <a:off x="4479374" y="3300193"/>
        <a:ext cx="2034371" cy="1220622"/>
      </dsp:txXfrm>
    </dsp:sp>
    <dsp:sp modelId="{B2523B26-AFE3-0F4A-9D67-0EB9089AB949}">
      <dsp:nvSpPr>
        <dsp:cNvPr id="0" name=""/>
        <dsp:cNvSpPr/>
      </dsp:nvSpPr>
      <dsp:spPr>
        <a:xfrm>
          <a:off x="6717182" y="330019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Matos E, Pires D. Teorias administrativas e organização do trabalho: de Taylor aos dias atuais, influências no setor saúde e na enfermagem. Texto Contexto Enferm 2006 jul-set; 15(3):508-14.</a:t>
          </a:r>
        </a:p>
      </dsp:txBody>
      <dsp:txXfrm>
        <a:off x="6717182" y="3300193"/>
        <a:ext cx="2034371" cy="1220622"/>
      </dsp:txXfrm>
    </dsp:sp>
    <dsp:sp modelId="{9F08E1B6-AEBA-C74A-BAD6-D38EBFC0578D}">
      <dsp:nvSpPr>
        <dsp:cNvPr id="0" name=""/>
        <dsp:cNvSpPr/>
      </dsp:nvSpPr>
      <dsp:spPr>
        <a:xfrm>
          <a:off x="8954991" y="3300193"/>
          <a:ext cx="2034371" cy="122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Vaghetti HH, et al. Significados das hierarquias no trabalho em hospitais públicos brasileiros a partir de estudos empíricos. Acta Paul Enferm 2011; 24(1):87-93. </a:t>
          </a:r>
        </a:p>
      </dsp:txBody>
      <dsp:txXfrm>
        <a:off x="8954991" y="3300193"/>
        <a:ext cx="2034371" cy="122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7:46:08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7:50:45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3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41FF3-8110-47E4-8CFF-6878AA521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113" r="-1" b="2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7F234A-08E1-C34A-9A3D-F650B4F2B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9200" b="1" dirty="0"/>
              <a:t>Cultura Organizacional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FFC58-5C8F-5645-816F-C09499CCB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Profa. Dra. Chennyfer </a:t>
            </a:r>
            <a:r>
              <a:rPr lang="pt-BR" sz="3200" dirty="0" err="1"/>
              <a:t>Rached</a:t>
            </a:r>
            <a:endParaRPr lang="pt-BR" sz="3200" dirty="0"/>
          </a:p>
          <a:p>
            <a:pPr algn="ctr"/>
            <a:r>
              <a:rPr lang="pt-BR" sz="3200" dirty="0" err="1"/>
              <a:t>chennyfer@usp.br</a:t>
            </a:r>
            <a:endParaRPr lang="pt-BR" sz="32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F57F0EA-D238-9ED9-02C1-5D6EEAFC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713674"/>
            <a:ext cx="8356600" cy="54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to em preto e branco de pessoas na cozinha&#10;&#10;Descrição gerada automaticamente com confiança média">
            <a:extLst>
              <a:ext uri="{FF2B5EF4-FFF2-40B4-BE49-F238E27FC236}">
                <a16:creationId xmlns:a16="http://schemas.microsoft.com/office/drawing/2014/main" id="{81B9B28B-2709-25EB-0BCD-AC94B8CB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1035050"/>
            <a:ext cx="8885533" cy="48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7FFF2D2E-C126-F7DA-15AC-F885C0CD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91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065477-F61D-0DCE-9B8D-A1205100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59" y="562496"/>
            <a:ext cx="5461000" cy="901700"/>
          </a:xfrm>
          <a:prstGeom prst="rect">
            <a:avLst/>
          </a:prstGeom>
        </p:spPr>
      </p:pic>
      <p:pic>
        <p:nvPicPr>
          <p:cNvPr id="7" name="Imagem 6" descr="Pessoas sentadas ao redor de uma mesa&#10;&#10;Descrição gerada automaticamente com confiança média">
            <a:extLst>
              <a:ext uri="{FF2B5EF4-FFF2-40B4-BE49-F238E27FC236}">
                <a16:creationId xmlns:a16="http://schemas.microsoft.com/office/drawing/2014/main" id="{1E60D9C5-FD59-D58C-C582-AB158F54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86" y="2173501"/>
            <a:ext cx="4330700" cy="3111500"/>
          </a:xfrm>
          <a:prstGeom prst="rect">
            <a:avLst/>
          </a:prstGeom>
        </p:spPr>
      </p:pic>
      <p:pic>
        <p:nvPicPr>
          <p:cNvPr id="1026" name="Picture 2" descr="Liderança autoritária: características e exemplos de que você está sob uma  | Arita - Treinamento de Inteligência emocional">
            <a:extLst>
              <a:ext uri="{FF2B5EF4-FFF2-40B4-BE49-F238E27FC236}">
                <a16:creationId xmlns:a16="http://schemas.microsoft.com/office/drawing/2014/main" id="{64109014-143C-02C4-3AA6-1304CB8F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13" y="2512483"/>
            <a:ext cx="4330699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6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3EED9ED-1D7C-5FD9-1C6D-2C9C936A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14039"/>
            <a:ext cx="7772400" cy="52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73974F-D546-7E4B-B27A-A570484B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Clima Organizacional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07BC3F5-424C-6AA5-B7C6-1B81DD1C79C4}"/>
              </a:ext>
            </a:extLst>
          </p:cNvPr>
          <p:cNvSpPr/>
          <p:nvPr/>
        </p:nvSpPr>
        <p:spPr>
          <a:xfrm>
            <a:off x="6506521" y="2381825"/>
            <a:ext cx="5611734" cy="43878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 err="1"/>
              <a:t>É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percepção do </a:t>
            </a:r>
            <a:r>
              <a:rPr lang="en-US" sz="2600" dirty="0" err="1"/>
              <a:t>ambiente</a:t>
            </a:r>
            <a:r>
              <a:rPr lang="en-US" sz="2600" dirty="0"/>
              <a:t> de </a:t>
            </a:r>
            <a:r>
              <a:rPr lang="en-US" sz="2600" dirty="0" err="1"/>
              <a:t>trabalho</a:t>
            </a:r>
            <a:r>
              <a:rPr lang="en-US" sz="2600" dirty="0"/>
              <a:t>.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 </a:t>
            </a:r>
            <a:r>
              <a:rPr lang="en-US" sz="2600" dirty="0" err="1"/>
              <a:t>Trata</a:t>
            </a:r>
            <a:r>
              <a:rPr lang="en-US" sz="2600" dirty="0"/>
              <a:t>-se de </a:t>
            </a:r>
            <a:r>
              <a:rPr lang="en-US" sz="2600" dirty="0" err="1"/>
              <a:t>uma</a:t>
            </a:r>
            <a:r>
              <a:rPr lang="en-US" sz="2600" dirty="0"/>
              <a:t> “</a:t>
            </a:r>
            <a:r>
              <a:rPr lang="en-US" sz="2600" dirty="0" err="1"/>
              <a:t>atmosfera</a:t>
            </a:r>
            <a:r>
              <a:rPr lang="en-US" sz="2600" dirty="0"/>
              <a:t> </a:t>
            </a:r>
            <a:r>
              <a:rPr lang="en-US" sz="2600" dirty="0" err="1"/>
              <a:t>psicológica</a:t>
            </a:r>
            <a:r>
              <a:rPr lang="en-US" sz="2600" dirty="0"/>
              <a:t>”.  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 err="1"/>
              <a:t>É</a:t>
            </a:r>
            <a:r>
              <a:rPr lang="en-US" sz="2600" dirty="0"/>
              <a:t> um </a:t>
            </a:r>
            <a:r>
              <a:rPr lang="en-US" sz="2600" dirty="0" err="1"/>
              <a:t>retrato</a:t>
            </a:r>
            <a:r>
              <a:rPr lang="en-US" sz="2600" dirty="0"/>
              <a:t> </a:t>
            </a:r>
            <a:r>
              <a:rPr lang="en-US" sz="2600" dirty="0" err="1"/>
              <a:t>momentâneo</a:t>
            </a:r>
            <a:r>
              <a:rPr lang="en-US" sz="2600" dirty="0"/>
              <a:t> da </a:t>
            </a:r>
            <a:r>
              <a:rPr lang="en-US" sz="2600" dirty="0" err="1"/>
              <a:t>relação</a:t>
            </a:r>
            <a:r>
              <a:rPr lang="en-US" sz="2600" dirty="0"/>
              <a:t> entre a </a:t>
            </a:r>
            <a:r>
              <a:rPr lang="en-US" sz="2600" dirty="0" err="1"/>
              <a:t>organização</a:t>
            </a:r>
            <a:r>
              <a:rPr lang="en-US" sz="2600" dirty="0"/>
              <a:t> e </a:t>
            </a:r>
            <a:r>
              <a:rPr lang="en-US" sz="2600" dirty="0" err="1"/>
              <a:t>seus</a:t>
            </a:r>
            <a:r>
              <a:rPr lang="en-US" sz="2600" dirty="0"/>
              <a:t> </a:t>
            </a:r>
            <a:r>
              <a:rPr lang="en-US" sz="2600" dirty="0" err="1"/>
              <a:t>colaboradores</a:t>
            </a:r>
            <a:r>
              <a:rPr lang="en-US" sz="2600" dirty="0"/>
              <a:t>..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 err="1"/>
              <a:t>Definido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a </a:t>
            </a:r>
            <a:r>
              <a:rPr lang="en-US" sz="2600" dirty="0" err="1"/>
              <a:t>qualidade</a:t>
            </a:r>
            <a:r>
              <a:rPr lang="en-US" sz="2600" dirty="0"/>
              <a:t> do </a:t>
            </a:r>
            <a:r>
              <a:rPr lang="en-US" sz="2600" dirty="0" err="1"/>
              <a:t>ambiente</a:t>
            </a:r>
            <a:r>
              <a:rPr lang="en-US" sz="2600" dirty="0"/>
              <a:t> </a:t>
            </a:r>
            <a:r>
              <a:rPr lang="en-US" sz="2600" dirty="0" err="1"/>
              <a:t>organizacional</a:t>
            </a:r>
            <a:r>
              <a:rPr lang="en-US" sz="2600" dirty="0"/>
              <a:t>, </a:t>
            </a:r>
            <a:r>
              <a:rPr lang="en-US" sz="2600" dirty="0" err="1"/>
              <a:t>deve</a:t>
            </a:r>
            <a:r>
              <a:rPr lang="en-US" sz="2600" dirty="0"/>
              <a:t> </a:t>
            </a:r>
            <a:r>
              <a:rPr lang="en-US" sz="2600" dirty="0" err="1"/>
              <a:t>propiciar</a:t>
            </a:r>
            <a:r>
              <a:rPr lang="en-US" sz="2600" dirty="0"/>
              <a:t> a </a:t>
            </a:r>
            <a:r>
              <a:rPr lang="en-US" sz="2600" dirty="0" err="1"/>
              <a:t>motivação</a:t>
            </a:r>
            <a:r>
              <a:rPr lang="en-US" sz="2600" dirty="0"/>
              <a:t> dos </a:t>
            </a:r>
            <a:r>
              <a:rPr lang="en-US" sz="2600" dirty="0" err="1"/>
              <a:t>colaboradores</a:t>
            </a:r>
            <a:r>
              <a:rPr lang="en-US" sz="2600" dirty="0"/>
              <a:t> a </a:t>
            </a:r>
            <a:r>
              <a:rPr lang="en-US" sz="2600" dirty="0" err="1"/>
              <a:t>partir</a:t>
            </a:r>
            <a:r>
              <a:rPr lang="en-US" sz="2600" dirty="0"/>
              <a:t> de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série</a:t>
            </a:r>
            <a:r>
              <a:rPr lang="en-US" sz="2600" dirty="0"/>
              <a:t> de </a:t>
            </a:r>
            <a:r>
              <a:rPr lang="en-US" sz="2600" dirty="0" err="1"/>
              <a:t>fatores</a:t>
            </a:r>
            <a:r>
              <a:rPr lang="en-US" sz="26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Graphic 19" descr="Grupo">
            <a:extLst>
              <a:ext uri="{FF2B5EF4-FFF2-40B4-BE49-F238E27FC236}">
                <a16:creationId xmlns:a16="http://schemas.microsoft.com/office/drawing/2014/main" id="{E1788D2A-5A97-F576-E504-C286BA984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73974F-D546-7E4B-B27A-A570484B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43" y="420063"/>
            <a:ext cx="8795480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 err="1"/>
              <a:t>Diagnóstico</a:t>
            </a:r>
            <a:r>
              <a:rPr lang="en-US" sz="3500" dirty="0"/>
              <a:t> do </a:t>
            </a:r>
            <a:r>
              <a:rPr lang="en-US" sz="3500" dirty="0" err="1"/>
              <a:t>Clima</a:t>
            </a:r>
            <a:r>
              <a:rPr lang="en-US" sz="3500" dirty="0"/>
              <a:t> </a:t>
            </a:r>
            <a:r>
              <a:rPr lang="en-US" sz="3500" dirty="0" err="1"/>
              <a:t>Organizacional</a:t>
            </a:r>
            <a:endParaRPr lang="en-US" sz="3500" dirty="0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07BC3F5-424C-6AA5-B7C6-1B81DD1C79C4}"/>
              </a:ext>
            </a:extLst>
          </p:cNvPr>
          <p:cNvSpPr/>
          <p:nvPr/>
        </p:nvSpPr>
        <p:spPr>
          <a:xfrm>
            <a:off x="4646815" y="2568439"/>
            <a:ext cx="7369537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Valor </a:t>
            </a:r>
            <a:r>
              <a:rPr lang="en-US" sz="2000" b="1" dirty="0" err="1"/>
              <a:t>intrínseco</a:t>
            </a:r>
            <a:r>
              <a:rPr lang="en-US" sz="2000" b="1" dirty="0"/>
              <a:t> do </a:t>
            </a:r>
            <a:r>
              <a:rPr lang="en-US" sz="2000" b="1" dirty="0" err="1"/>
              <a:t>trabalho</a:t>
            </a:r>
            <a:r>
              <a:rPr lang="en-US" sz="2000" b="1" dirty="0"/>
              <a:t>: </a:t>
            </a:r>
            <a:r>
              <a:rPr lang="en-US" sz="2000" dirty="0" err="1"/>
              <a:t>dignidade</a:t>
            </a:r>
            <a:r>
              <a:rPr lang="en-US" sz="2000" dirty="0"/>
              <a:t>, </a:t>
            </a:r>
            <a:r>
              <a:rPr lang="en-US" sz="2000" dirty="0" err="1"/>
              <a:t>prestígio</a:t>
            </a:r>
            <a:r>
              <a:rPr lang="en-US" sz="2000" dirty="0"/>
              <a:t>, </a:t>
            </a:r>
            <a:r>
              <a:rPr lang="en-US" sz="2000" dirty="0" err="1"/>
              <a:t>atratividade</a:t>
            </a:r>
            <a:r>
              <a:rPr lang="en-US" sz="2000" dirty="0"/>
              <a:t>, interesse, </a:t>
            </a:r>
            <a:r>
              <a:rPr lang="en-US" sz="2000" dirty="0" err="1"/>
              <a:t>autonomia</a:t>
            </a:r>
            <a:r>
              <a:rPr lang="en-US" sz="2000" dirty="0"/>
              <a:t>, </a:t>
            </a:r>
            <a:r>
              <a:rPr lang="en-US" sz="2000" dirty="0" err="1"/>
              <a:t>desafio</a:t>
            </a:r>
            <a:r>
              <a:rPr lang="en-US" sz="2000" dirty="0"/>
              <a:t>, </a:t>
            </a:r>
            <a:r>
              <a:rPr lang="en-US" sz="2000" dirty="0" err="1"/>
              <a:t>criatividade</a:t>
            </a:r>
            <a:r>
              <a:rPr lang="en-US" sz="20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Liderança</a:t>
            </a:r>
            <a:r>
              <a:rPr lang="en-US" sz="2000" b="1" dirty="0"/>
              <a:t>: </a:t>
            </a:r>
            <a:r>
              <a:rPr lang="en-US" sz="2000" dirty="0" err="1"/>
              <a:t>Equidade</a:t>
            </a:r>
            <a:r>
              <a:rPr lang="en-US" sz="2000" dirty="0"/>
              <a:t>, </a:t>
            </a:r>
            <a:r>
              <a:rPr lang="en-US" sz="2000" dirty="0" err="1"/>
              <a:t>cortesia</a:t>
            </a:r>
            <a:r>
              <a:rPr lang="en-US" sz="2000" dirty="0"/>
              <a:t>, </a:t>
            </a:r>
            <a:r>
              <a:rPr lang="en-US" sz="2000" dirty="0" err="1"/>
              <a:t>sinceridade</a:t>
            </a:r>
            <a:r>
              <a:rPr lang="en-US" sz="2000" dirty="0"/>
              <a:t>, </a:t>
            </a:r>
            <a:r>
              <a:rPr lang="en-US" sz="2000" dirty="0" err="1"/>
              <a:t>manutenção</a:t>
            </a:r>
            <a:r>
              <a:rPr lang="en-US" sz="2000" dirty="0"/>
              <a:t> de </a:t>
            </a:r>
            <a:r>
              <a:rPr lang="en-US" sz="2000" dirty="0" err="1"/>
              <a:t>promessas</a:t>
            </a:r>
            <a:r>
              <a:rPr lang="en-US" sz="2000" dirty="0"/>
              <a:t>, </a:t>
            </a:r>
            <a:r>
              <a:rPr lang="en-US" sz="2000" dirty="0" err="1"/>
              <a:t>aconselhamento</a:t>
            </a:r>
            <a:r>
              <a:rPr lang="en-US" sz="2000" dirty="0"/>
              <a:t>, </a:t>
            </a:r>
            <a:r>
              <a:rPr lang="en-US" sz="2000" dirty="0" err="1"/>
              <a:t>orientação</a:t>
            </a:r>
            <a:r>
              <a:rPr lang="en-US" sz="2000" dirty="0"/>
              <a:t>, </a:t>
            </a:r>
            <a:r>
              <a:rPr lang="en-US" sz="2000" dirty="0" err="1"/>
              <a:t>encorajamento</a:t>
            </a:r>
            <a:r>
              <a:rPr lang="en-US" sz="2000" dirty="0"/>
              <a:t>, </a:t>
            </a:r>
            <a:r>
              <a:rPr lang="en-US" sz="2000" dirty="0" err="1"/>
              <a:t>empatia</a:t>
            </a:r>
            <a:r>
              <a:rPr lang="en-US" sz="2000" dirty="0"/>
              <a:t>, </a:t>
            </a:r>
            <a:r>
              <a:rPr lang="en-US" sz="2000" dirty="0" err="1"/>
              <a:t>abertura</a:t>
            </a:r>
            <a:r>
              <a:rPr lang="en-US" sz="2000" dirty="0"/>
              <a:t>, </a:t>
            </a:r>
            <a:r>
              <a:rPr lang="en-US" sz="2000" dirty="0" err="1"/>
              <a:t>coerência</a:t>
            </a:r>
            <a:r>
              <a:rPr lang="en-US" sz="2000" dirty="0"/>
              <a:t> de </a:t>
            </a:r>
            <a:r>
              <a:rPr lang="en-US" sz="2000" dirty="0" err="1"/>
              <a:t>ordens</a:t>
            </a:r>
            <a:r>
              <a:rPr lang="en-US" sz="2000" dirty="0"/>
              <a:t>, </a:t>
            </a:r>
            <a:r>
              <a:rPr lang="en-US" sz="2000" dirty="0" err="1"/>
              <a:t>disciplina</a:t>
            </a:r>
            <a:r>
              <a:rPr lang="en-US" sz="2000" dirty="0"/>
              <a:t>, </a:t>
            </a:r>
            <a:r>
              <a:rPr lang="en-US" sz="2000" dirty="0" err="1"/>
              <a:t>competência</a:t>
            </a:r>
            <a:r>
              <a:rPr lang="en-US" sz="2000" dirty="0"/>
              <a:t>, </a:t>
            </a:r>
            <a:r>
              <a:rPr lang="en-US" sz="2000" dirty="0" err="1"/>
              <a:t>conhecimento</a:t>
            </a:r>
            <a:r>
              <a:rPr lang="en-US" sz="2000" dirty="0"/>
              <a:t> </a:t>
            </a:r>
            <a:r>
              <a:rPr lang="en-US" sz="2000" dirty="0" err="1"/>
              <a:t>técnico</a:t>
            </a:r>
            <a:r>
              <a:rPr lang="en-US" sz="2000" dirty="0"/>
              <a:t>, </a:t>
            </a:r>
            <a:r>
              <a:rPr lang="en-US" sz="2000" dirty="0" err="1"/>
              <a:t>responsabilidade</a:t>
            </a:r>
            <a:r>
              <a:rPr lang="en-US" sz="2000" dirty="0"/>
              <a:t>, </a:t>
            </a:r>
            <a:r>
              <a:rPr lang="en-US" sz="2000" dirty="0" err="1"/>
              <a:t>autoridade</a:t>
            </a:r>
            <a:r>
              <a:rPr lang="en-US" sz="2000" dirty="0"/>
              <a:t>, </a:t>
            </a:r>
            <a:r>
              <a:rPr lang="en-US" sz="2000" dirty="0" err="1"/>
              <a:t>respeito</a:t>
            </a:r>
            <a:r>
              <a:rPr lang="en-US" sz="2000" dirty="0"/>
              <a:t>, auto-</a:t>
            </a:r>
            <a:r>
              <a:rPr lang="en-US" sz="2000" dirty="0" err="1"/>
              <a:t>organização</a:t>
            </a:r>
            <a:r>
              <a:rPr lang="en-US" sz="20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Ambiente</a:t>
            </a:r>
            <a:r>
              <a:rPr lang="en-US" sz="2000" b="1" dirty="0"/>
              <a:t> social do </a:t>
            </a:r>
            <a:r>
              <a:rPr lang="en-US" sz="2000" b="1" dirty="0" err="1"/>
              <a:t>trabalho</a:t>
            </a:r>
            <a:r>
              <a:rPr lang="en-US" sz="2000" b="1" dirty="0"/>
              <a:t>: </a:t>
            </a:r>
            <a:r>
              <a:rPr lang="en-US" sz="2000" dirty="0" err="1"/>
              <a:t>relações</a:t>
            </a:r>
            <a:r>
              <a:rPr lang="en-US" sz="2000" dirty="0"/>
              <a:t> intra e </a:t>
            </a:r>
            <a:r>
              <a:rPr lang="en-US" sz="2000" dirty="0" err="1"/>
              <a:t>intergrupais</a:t>
            </a:r>
            <a:r>
              <a:rPr lang="en-US" sz="2000" dirty="0"/>
              <a:t>, </a:t>
            </a:r>
            <a:r>
              <a:rPr lang="en-US" sz="2000" dirty="0" err="1"/>
              <a:t>sentimento</a:t>
            </a:r>
            <a:r>
              <a:rPr lang="en-US" sz="2000" dirty="0"/>
              <a:t> de </a:t>
            </a:r>
            <a:r>
              <a:rPr lang="en-US" sz="2000" dirty="0" err="1"/>
              <a:t>pertencimento</a:t>
            </a:r>
            <a:r>
              <a:rPr lang="en-US" sz="2000" dirty="0"/>
              <a:t>, </a:t>
            </a:r>
            <a:r>
              <a:rPr lang="en-US" sz="2000" dirty="0" err="1"/>
              <a:t>aprovação</a:t>
            </a:r>
            <a:r>
              <a:rPr lang="en-US" sz="2000" dirty="0"/>
              <a:t> social, </a:t>
            </a:r>
            <a:r>
              <a:rPr lang="en-US" sz="2000" dirty="0" err="1"/>
              <a:t>cooperação</a:t>
            </a:r>
            <a:r>
              <a:rPr lang="en-US" sz="2000" dirty="0"/>
              <a:t>, </a:t>
            </a:r>
            <a:r>
              <a:rPr lang="en-US" sz="2000" dirty="0" err="1"/>
              <a:t>atividades</a:t>
            </a:r>
            <a:r>
              <a:rPr lang="en-US" sz="2000" dirty="0"/>
              <a:t> </a:t>
            </a:r>
            <a:r>
              <a:rPr lang="en-US" sz="2000" dirty="0" err="1"/>
              <a:t>sociais</a:t>
            </a:r>
            <a:r>
              <a:rPr lang="en-US" sz="2000" dirty="0"/>
              <a:t> e </a:t>
            </a:r>
            <a:r>
              <a:rPr lang="en-US" sz="2000" dirty="0" err="1"/>
              <a:t>relacionamento</a:t>
            </a:r>
            <a:r>
              <a:rPr lang="en-US" sz="2000" dirty="0"/>
              <a:t> </a:t>
            </a:r>
            <a:r>
              <a:rPr lang="en-US" sz="2000" dirty="0" err="1"/>
              <a:t>interpessoal</a:t>
            </a:r>
            <a:r>
              <a:rPr lang="en-US" sz="20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Condições</a:t>
            </a:r>
            <a:r>
              <a:rPr lang="en-US" sz="2000" b="1" dirty="0"/>
              <a:t> de </a:t>
            </a:r>
            <a:r>
              <a:rPr lang="en-US" sz="2000" b="1" dirty="0" err="1"/>
              <a:t>trabalho</a:t>
            </a:r>
            <a:r>
              <a:rPr lang="en-US" sz="2000" b="1" dirty="0"/>
              <a:t>: </a:t>
            </a:r>
            <a:r>
              <a:rPr lang="en-US" sz="2000" dirty="0" err="1"/>
              <a:t>Limpeza</a:t>
            </a:r>
            <a:r>
              <a:rPr lang="en-US" sz="2000" dirty="0"/>
              <a:t>, </a:t>
            </a:r>
            <a:r>
              <a:rPr lang="en-US" sz="2000" dirty="0" err="1"/>
              <a:t>ordem</a:t>
            </a:r>
            <a:r>
              <a:rPr lang="en-US" sz="2000" dirty="0"/>
              <a:t>, </a:t>
            </a:r>
            <a:r>
              <a:rPr lang="en-US" sz="2000" dirty="0" err="1"/>
              <a:t>segurança</a:t>
            </a:r>
            <a:r>
              <a:rPr lang="en-US" sz="2000" dirty="0"/>
              <a:t>, </a:t>
            </a:r>
            <a:r>
              <a:rPr lang="en-US" sz="2000" dirty="0" err="1"/>
              <a:t>qualidade</a:t>
            </a:r>
            <a:r>
              <a:rPr lang="en-US" sz="2000" dirty="0"/>
              <a:t> de </a:t>
            </a:r>
            <a:r>
              <a:rPr lang="en-US" sz="2000" dirty="0" err="1"/>
              <a:t>suprimentos</a:t>
            </a:r>
            <a:r>
              <a:rPr lang="en-US" sz="2000" dirty="0"/>
              <a:t>, </a:t>
            </a:r>
            <a:r>
              <a:rPr lang="en-US" sz="2000" dirty="0" err="1"/>
              <a:t>qualidade</a:t>
            </a:r>
            <a:r>
              <a:rPr lang="en-US" sz="2000" dirty="0"/>
              <a:t> de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materiais</a:t>
            </a:r>
            <a:r>
              <a:rPr lang="en-US" sz="2000" dirty="0"/>
              <a:t>, </a:t>
            </a:r>
            <a:r>
              <a:rPr lang="en-US" sz="2000" dirty="0" err="1"/>
              <a:t>segurança</a:t>
            </a:r>
            <a:r>
              <a:rPr lang="en-US" sz="2000" dirty="0"/>
              <a:t>, </a:t>
            </a:r>
            <a:r>
              <a:rPr lang="en-US" sz="2000" dirty="0" err="1"/>
              <a:t>ventilação</a:t>
            </a:r>
            <a:r>
              <a:rPr lang="en-US" sz="2000" dirty="0"/>
              <a:t>, </a:t>
            </a:r>
            <a:r>
              <a:rPr lang="en-US" sz="2000" dirty="0" err="1"/>
              <a:t>iluminação</a:t>
            </a:r>
            <a:r>
              <a:rPr lang="en-US" sz="2000" dirty="0"/>
              <a:t>, </a:t>
            </a:r>
            <a:r>
              <a:rPr lang="en-US" sz="2000" dirty="0" err="1"/>
              <a:t>localização</a:t>
            </a:r>
            <a:r>
              <a:rPr lang="en-US" sz="2000" dirty="0"/>
              <a:t>, </a:t>
            </a:r>
            <a:r>
              <a:rPr lang="en-US" sz="2000" dirty="0" err="1"/>
              <a:t>espaço</a:t>
            </a:r>
            <a:r>
              <a:rPr lang="en-US" sz="2000" dirty="0"/>
              <a:t> </a:t>
            </a:r>
            <a:r>
              <a:rPr lang="en-US" sz="2000" dirty="0" err="1"/>
              <a:t>físico</a:t>
            </a:r>
            <a:r>
              <a:rPr lang="en-US" sz="2000" dirty="0"/>
              <a:t>, carga de </a:t>
            </a:r>
            <a:r>
              <a:rPr lang="en-US" sz="2000" dirty="0" err="1"/>
              <a:t>trabalho</a:t>
            </a:r>
            <a:r>
              <a:rPr lang="en-US" sz="20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Oportunidades</a:t>
            </a:r>
            <a:r>
              <a:rPr lang="en-US" sz="2000" b="1" dirty="0"/>
              <a:t> de </a:t>
            </a:r>
            <a:r>
              <a:rPr lang="en-US" sz="2000" b="1" dirty="0" err="1"/>
              <a:t>progresso</a:t>
            </a:r>
            <a:r>
              <a:rPr lang="en-US" sz="2000" b="1" dirty="0"/>
              <a:t> e </a:t>
            </a:r>
            <a:r>
              <a:rPr lang="en-US" sz="2000" b="1" dirty="0" err="1"/>
              <a:t>remuneração</a:t>
            </a:r>
            <a:r>
              <a:rPr lang="en-US" sz="2000" b="1" dirty="0"/>
              <a:t>: </a:t>
            </a:r>
            <a:r>
              <a:rPr lang="en-US" sz="2000" dirty="0" err="1"/>
              <a:t>Justiça</a:t>
            </a:r>
            <a:r>
              <a:rPr lang="en-US" sz="2000" dirty="0"/>
              <a:t> </a:t>
            </a:r>
            <a:r>
              <a:rPr lang="en-US" sz="2000" dirty="0" err="1"/>
              <a:t>salarial</a:t>
            </a:r>
            <a:r>
              <a:rPr lang="en-US" sz="2000" dirty="0"/>
              <a:t>, </a:t>
            </a:r>
            <a:r>
              <a:rPr lang="en-US" sz="2000" dirty="0" err="1"/>
              <a:t>equidade</a:t>
            </a:r>
            <a:r>
              <a:rPr lang="en-US" sz="2000" dirty="0"/>
              <a:t> </a:t>
            </a:r>
            <a:r>
              <a:rPr lang="en-US" sz="2000" dirty="0" err="1"/>
              <a:t>remuneratória</a:t>
            </a:r>
            <a:r>
              <a:rPr lang="en-US" sz="2000" dirty="0"/>
              <a:t> interna e externa, </a:t>
            </a:r>
            <a:r>
              <a:rPr lang="en-US" sz="2000" dirty="0" err="1"/>
              <a:t>benefícios</a:t>
            </a:r>
            <a:r>
              <a:rPr lang="en-US" sz="2000" dirty="0"/>
              <a:t> </a:t>
            </a:r>
            <a:r>
              <a:rPr lang="en-US" sz="2000" dirty="0" err="1"/>
              <a:t>médicos</a:t>
            </a:r>
            <a:r>
              <a:rPr lang="en-US" sz="2000" dirty="0"/>
              <a:t> e </a:t>
            </a:r>
            <a:r>
              <a:rPr lang="en-US" sz="2000" dirty="0" err="1"/>
              <a:t>sociais</a:t>
            </a:r>
            <a:r>
              <a:rPr lang="en-US" sz="2000" dirty="0"/>
              <a:t>, </a:t>
            </a:r>
            <a:r>
              <a:rPr lang="en-US" sz="2000" dirty="0" err="1"/>
              <a:t>promoções</a:t>
            </a:r>
            <a:r>
              <a:rPr lang="en-US" sz="2000" dirty="0"/>
              <a:t>, </a:t>
            </a:r>
            <a:r>
              <a:rPr lang="en-US" sz="2000" dirty="0" err="1"/>
              <a:t>mérito</a:t>
            </a:r>
            <a:r>
              <a:rPr lang="en-US" sz="2000" dirty="0"/>
              <a:t>, </a:t>
            </a:r>
            <a:r>
              <a:rPr lang="en-US" sz="2000" dirty="0" err="1"/>
              <a:t>qualificação</a:t>
            </a:r>
            <a:r>
              <a:rPr lang="en-US" sz="2000" dirty="0"/>
              <a:t> </a:t>
            </a:r>
            <a:r>
              <a:rPr lang="en-US" sz="2000" dirty="0" err="1"/>
              <a:t>profissional</a:t>
            </a:r>
            <a:r>
              <a:rPr lang="en-US" sz="20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Clareza</a:t>
            </a:r>
            <a:r>
              <a:rPr lang="en-US" sz="2000" b="1" dirty="0"/>
              <a:t> </a:t>
            </a:r>
            <a:r>
              <a:rPr lang="en-US" sz="2000" b="1" dirty="0" err="1"/>
              <a:t>Organizacional</a:t>
            </a:r>
            <a:r>
              <a:rPr lang="en-US" sz="2000" b="1" dirty="0"/>
              <a:t>: </a:t>
            </a:r>
            <a:r>
              <a:rPr lang="en-US" sz="2000" dirty="0" err="1"/>
              <a:t>programa</a:t>
            </a:r>
            <a:r>
              <a:rPr lang="en-US" sz="2000" dirty="0"/>
              <a:t> de </a:t>
            </a:r>
            <a:r>
              <a:rPr lang="en-US" sz="2000" dirty="0" err="1"/>
              <a:t>melhorias</a:t>
            </a:r>
            <a:r>
              <a:rPr lang="en-US" sz="2000" dirty="0"/>
              <a:t> </a:t>
            </a:r>
            <a:r>
              <a:rPr lang="en-US" sz="2000" dirty="0" err="1"/>
              <a:t>ambientais</a:t>
            </a:r>
            <a:r>
              <a:rPr lang="en-US" sz="2000" dirty="0"/>
              <a:t>, </a:t>
            </a:r>
            <a:r>
              <a:rPr lang="en-US" sz="2000" dirty="0" err="1"/>
              <a:t>planejamento</a:t>
            </a:r>
            <a:r>
              <a:rPr lang="en-US" sz="2000" dirty="0"/>
              <a:t>, </a:t>
            </a:r>
            <a:r>
              <a:rPr lang="en-US" sz="2000" dirty="0" err="1"/>
              <a:t>comunicação</a:t>
            </a:r>
            <a:r>
              <a:rPr lang="en-US" sz="2000" dirty="0"/>
              <a:t> interna, </a:t>
            </a:r>
            <a:r>
              <a:rPr lang="en-US" sz="2000" dirty="0" err="1"/>
              <a:t>comunicação</a:t>
            </a:r>
            <a:r>
              <a:rPr lang="en-US" sz="2000" dirty="0"/>
              <a:t> externa, </a:t>
            </a:r>
            <a:r>
              <a:rPr lang="en-US" sz="2000" dirty="0" err="1"/>
              <a:t>estrutura</a:t>
            </a:r>
            <a:r>
              <a:rPr lang="en-US" sz="2000" dirty="0"/>
              <a:t> </a:t>
            </a:r>
            <a:r>
              <a:rPr lang="en-US" sz="2000" dirty="0" err="1"/>
              <a:t>organizacional</a:t>
            </a:r>
            <a:r>
              <a:rPr lang="en-US" sz="2000" dirty="0"/>
              <a:t> e </a:t>
            </a:r>
            <a:r>
              <a:rPr lang="en-US" sz="2000" dirty="0" err="1"/>
              <a:t>capacitação</a:t>
            </a:r>
            <a:r>
              <a:rPr lang="en-US" sz="2000" dirty="0"/>
              <a:t> </a:t>
            </a:r>
            <a:r>
              <a:rPr lang="en-US" sz="2000" dirty="0" err="1"/>
              <a:t>organizacional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phic 30" descr="Estetoscópio">
            <a:extLst>
              <a:ext uri="{FF2B5EF4-FFF2-40B4-BE49-F238E27FC236}">
                <a16:creationId xmlns:a16="http://schemas.microsoft.com/office/drawing/2014/main" id="{0F0F45F8-D110-BBBD-785E-B19042F4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48" y="1545678"/>
            <a:ext cx="4295519" cy="42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06F92AC-8708-CA43-9394-AE4714CB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01221"/>
            <a:ext cx="10515600" cy="13480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pt-BR" sz="6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Premissas básicas 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7C6A8FA-2419-3B40-AF6D-AB634C83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86789"/>
            <a:ext cx="10515600" cy="35901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</a:t>
            </a:r>
            <a:r>
              <a:rPr lang="en-US" altLang="pt-BR" sz="2600" dirty="0" err="1"/>
              <a:t>Os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indivíduos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são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diferentes</a:t>
            </a:r>
            <a:endParaRPr lang="en-US" altLang="pt-BR" sz="26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A </a:t>
            </a:r>
            <a:r>
              <a:rPr lang="en-US" altLang="pt-BR" sz="2600" dirty="0" err="1"/>
              <a:t>pessoa</a:t>
            </a:r>
            <a:r>
              <a:rPr lang="en-US" altLang="pt-BR" sz="2600" dirty="0"/>
              <a:t> </a:t>
            </a:r>
            <a:r>
              <a:rPr lang="en-US" altLang="pt-BR" sz="2600" dirty="0" err="1"/>
              <a:t>é</a:t>
            </a:r>
            <a:r>
              <a:rPr lang="en-US" altLang="pt-BR" sz="2600" dirty="0"/>
              <a:t> um </a:t>
            </a:r>
            <a:r>
              <a:rPr lang="en-US" altLang="pt-BR" sz="2600" dirty="0" err="1"/>
              <a:t>todo</a:t>
            </a:r>
            <a:endParaRPr lang="en-US" altLang="pt-BR" sz="26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O </a:t>
            </a:r>
            <a:r>
              <a:rPr lang="en-US" altLang="pt-BR" sz="2600" dirty="0" err="1"/>
              <a:t>comportamento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é</a:t>
            </a:r>
            <a:r>
              <a:rPr lang="en-US" altLang="pt-BR" sz="2600" dirty="0"/>
              <a:t> </a:t>
            </a:r>
            <a:r>
              <a:rPr lang="en-US" altLang="pt-BR" sz="2600" dirty="0" err="1"/>
              <a:t>motivado</a:t>
            </a:r>
            <a:endParaRPr lang="en-US" altLang="pt-BR" sz="26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Valor da </a:t>
            </a:r>
            <a:r>
              <a:rPr lang="en-US" altLang="pt-BR" sz="2600" dirty="0" err="1"/>
              <a:t>pessoa</a:t>
            </a:r>
            <a:r>
              <a:rPr lang="en-US" altLang="pt-BR" sz="2600" dirty="0"/>
              <a:t> (</a:t>
            </a:r>
            <a:r>
              <a:rPr lang="en-US" altLang="pt-BR" sz="2600" dirty="0" err="1"/>
              <a:t>dignidade</a:t>
            </a:r>
            <a:r>
              <a:rPr lang="en-US" altLang="pt-BR" sz="2600" dirty="0"/>
              <a:t> </a:t>
            </a:r>
            <a:r>
              <a:rPr lang="en-US" altLang="pt-BR" sz="2600" dirty="0" err="1"/>
              <a:t>humana</a:t>
            </a:r>
            <a:r>
              <a:rPr lang="en-US" altLang="pt-BR" sz="2600" dirty="0"/>
              <a:t>)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A </a:t>
            </a:r>
            <a:r>
              <a:rPr lang="en-US" altLang="pt-BR" sz="2600" dirty="0" err="1"/>
              <a:t>organização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é</a:t>
            </a:r>
            <a:r>
              <a:rPr lang="en-US" altLang="pt-BR" sz="2600" dirty="0"/>
              <a:t> um </a:t>
            </a:r>
            <a:r>
              <a:rPr lang="en-US" altLang="pt-BR" sz="2600" dirty="0" err="1"/>
              <a:t>sistema</a:t>
            </a:r>
            <a:r>
              <a:rPr lang="en-US" altLang="pt-BR" sz="2600" dirty="0"/>
              <a:t> social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600" dirty="0"/>
              <a:t> A </a:t>
            </a:r>
            <a:r>
              <a:rPr lang="en-US" altLang="pt-BR" sz="2600" dirty="0" err="1"/>
              <a:t>organização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é</a:t>
            </a:r>
            <a:r>
              <a:rPr lang="en-US" altLang="pt-BR" sz="2600" dirty="0"/>
              <a:t> </a:t>
            </a:r>
            <a:r>
              <a:rPr lang="en-US" altLang="pt-BR" sz="2600" dirty="0" err="1"/>
              <a:t>baseada</a:t>
            </a:r>
            <a:r>
              <a:rPr lang="en-US" altLang="pt-BR" sz="2600" dirty="0"/>
              <a:t> no interesse </a:t>
            </a:r>
            <a:r>
              <a:rPr lang="en-US" altLang="pt-BR" sz="2600" dirty="0" err="1"/>
              <a:t>mútuo</a:t>
            </a:r>
            <a:endParaRPr lang="en-US" altLang="pt-BR" sz="26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t-BR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C06F92AC-8708-CA43-9394-AE4714CB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759978"/>
            <a:ext cx="10909640" cy="1065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pt-BR" sz="6000" b="1">
                <a:latin typeface="+mj-lt"/>
                <a:ea typeface="+mj-ea"/>
                <a:cs typeface="+mj-cs"/>
              </a:rPr>
              <a:t>Clima x Cultura</a:t>
            </a:r>
          </a:p>
        </p:txBody>
      </p:sp>
      <p:sp>
        <p:nvSpPr>
          <p:cNvPr id="140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AC30"/>
          </a:solidFill>
          <a:ln w="38100" cap="rnd">
            <a:solidFill>
              <a:srgbClr val="FFAC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dministração para Analista Departamento Pessoal Funsaúde-PB - cultura x clima">
            <a:extLst>
              <a:ext uri="{FF2B5EF4-FFF2-40B4-BE49-F238E27FC236}">
                <a16:creationId xmlns:a16="http://schemas.microsoft.com/office/drawing/2014/main" id="{35E8080A-5F41-73D7-0E2C-8A92A5B3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105940"/>
            <a:ext cx="5614416" cy="3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E6F003E-2710-2FBB-9DBC-AA29126F0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544" y="3847931"/>
            <a:ext cx="5614416" cy="25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88E4D9E7-6ABB-8445-846D-D5239A42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839865"/>
            <a:ext cx="10909640" cy="904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5100" b="1" dirty="0" err="1">
                <a:latin typeface="+mj-lt"/>
                <a:ea typeface="+mj-ea"/>
                <a:cs typeface="+mj-cs"/>
              </a:rPr>
              <a:t>Mudanças</a:t>
            </a:r>
            <a:r>
              <a:rPr lang="en-US" altLang="pt-BR" sz="5100" b="1" dirty="0">
                <a:latin typeface="+mj-lt"/>
                <a:ea typeface="+mj-ea"/>
                <a:cs typeface="+mj-cs"/>
              </a:rPr>
              <a:t> no </a:t>
            </a:r>
            <a:r>
              <a:rPr lang="en-US" altLang="pt-BR" sz="5100" b="1" dirty="0" err="1">
                <a:latin typeface="+mj-lt"/>
                <a:ea typeface="+mj-ea"/>
                <a:cs typeface="+mj-cs"/>
              </a:rPr>
              <a:t>mundo</a:t>
            </a:r>
            <a:r>
              <a:rPr lang="en-US" altLang="pt-BR" sz="5100" b="1" dirty="0">
                <a:latin typeface="+mj-lt"/>
                <a:ea typeface="+mj-ea"/>
                <a:cs typeface="+mj-cs"/>
              </a:rPr>
              <a:t> do </a:t>
            </a:r>
            <a:r>
              <a:rPr lang="en-US" altLang="pt-BR" sz="5100" b="1" dirty="0" err="1">
                <a:latin typeface="+mj-lt"/>
                <a:ea typeface="+mj-ea"/>
                <a:cs typeface="+mj-cs"/>
              </a:rPr>
              <a:t>trabalho</a:t>
            </a:r>
            <a:endParaRPr lang="en-US" altLang="pt-BR" sz="51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23" name="Group 275">
            <a:extLst>
              <a:ext uri="{FF2B5EF4-FFF2-40B4-BE49-F238E27FC236}">
                <a16:creationId xmlns:a16="http://schemas.microsoft.com/office/drawing/2014/main" id="{1FE58A30-9451-8241-8E76-A3C46E07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9404"/>
              </p:ext>
            </p:extLst>
          </p:nvPr>
        </p:nvGraphicFramePr>
        <p:xfrm>
          <a:off x="319264" y="2023532"/>
          <a:ext cx="11548873" cy="4495800"/>
        </p:xfrm>
        <a:graphic>
          <a:graphicData uri="http://schemas.openxmlformats.org/drawingml/2006/table">
            <a:tbl>
              <a:tblPr/>
              <a:tblGrid>
                <a:gridCol w="3359659">
                  <a:extLst>
                    <a:ext uri="{9D8B030D-6E8A-4147-A177-3AD203B41FA5}">
                      <a16:colId xmlns:a16="http://schemas.microsoft.com/office/drawing/2014/main" val="1457134135"/>
                    </a:ext>
                  </a:extLst>
                </a:gridCol>
                <a:gridCol w="4284203">
                  <a:extLst>
                    <a:ext uri="{9D8B030D-6E8A-4147-A177-3AD203B41FA5}">
                      <a16:colId xmlns:a16="http://schemas.microsoft.com/office/drawing/2014/main" val="4247720077"/>
                    </a:ext>
                  </a:extLst>
                </a:gridCol>
                <a:gridCol w="3905011">
                  <a:extLst>
                    <a:ext uri="{9D8B030D-6E8A-4147-A177-3AD203B41FA5}">
                      <a16:colId xmlns:a16="http://schemas.microsoft.com/office/drawing/2014/main" val="766077588"/>
                    </a:ext>
                  </a:extLst>
                </a:gridCol>
              </a:tblGrid>
              <a:tr h="639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Dimensão</a:t>
                      </a:r>
                    </a:p>
                  </a:txBody>
                  <a:tcPr marL="89146" marR="89146" marT="44573" marB="4457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Antes</a:t>
                      </a:r>
                    </a:p>
                  </a:txBody>
                  <a:tcPr marL="89146" marR="89146" marT="44573" marB="4457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</a:rPr>
                        <a:t>Hoje</a:t>
                      </a:r>
                    </a:p>
                  </a:txBody>
                  <a:tcPr marL="89146" marR="89146" marT="44573" marB="4457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12872"/>
                  </a:ext>
                </a:extLst>
              </a:tr>
              <a:tr h="842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Estrutura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Organizacional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Vertical/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hierárquica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Horizontal/plana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94185"/>
                  </a:ext>
                </a:extLst>
              </a:tr>
              <a:tr h="842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Patrimônio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Instalações/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equipamento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Humanos (competências)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561803"/>
                  </a:ext>
                </a:extLst>
              </a:tr>
              <a:tr h="779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Controle do comportamento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Comandos gerenciais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Auto-gerenciamento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09836"/>
                  </a:ext>
                </a:extLst>
              </a:tr>
              <a:tr h="463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Motivação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Agradar aos chefes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Alcançar objetivos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76631"/>
                  </a:ext>
                </a:extLst>
              </a:tr>
              <a:tr h="463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Base para remuneração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Cargo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Desempenho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621341"/>
                  </a:ext>
                </a:extLst>
              </a:tr>
              <a:tr h="463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Atitude do trabalhador</a:t>
                      </a:r>
                    </a:p>
                  </a:txBody>
                  <a:tcPr marL="89146" marR="89146" marT="44573" marB="44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É um emprego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anose="020B0604030504040204" pitchFamily="34" charset="0"/>
                        </a:rPr>
                        <a:t>É a minha empresa</a:t>
                      </a:r>
                    </a:p>
                  </a:txBody>
                  <a:tcPr marL="89146" marR="89146" marT="44573" marB="44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352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20" name="CaixaDeTexto 10">
            <a:extLst>
              <a:ext uri="{FF2B5EF4-FFF2-40B4-BE49-F238E27FC236}">
                <a16:creationId xmlns:a16="http://schemas.microsoft.com/office/drawing/2014/main" id="{30FAB48E-A60E-9381-327D-0596EF98A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592379"/>
              </p:ext>
            </p:extLst>
          </p:nvPr>
        </p:nvGraphicFramePr>
        <p:xfrm>
          <a:off x="838199" y="2438758"/>
          <a:ext cx="10515600" cy="323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6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2E28874-8E3F-5EB1-1BEF-5803405E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17" y="405725"/>
            <a:ext cx="10002871" cy="55287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B42C33C-E169-0C83-838F-079BBC6ABFA0}"/>
              </a:ext>
            </a:extLst>
          </p:cNvPr>
          <p:cNvSpPr/>
          <p:nvPr/>
        </p:nvSpPr>
        <p:spPr>
          <a:xfrm>
            <a:off x="931017" y="1364776"/>
            <a:ext cx="501998" cy="4176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86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2051" descr="Mãos segurando os pulsos uma da outra e interligadas para formar um círculo">
            <a:extLst>
              <a:ext uri="{FF2B5EF4-FFF2-40B4-BE49-F238E27FC236}">
                <a16:creationId xmlns:a16="http://schemas.microsoft.com/office/drawing/2014/main" id="{7AD13225-0CE0-3E02-8C2A-7C711DC77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88E4D9E7-6ABB-8445-846D-D5239A42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33" y="321733"/>
            <a:ext cx="11548532" cy="4229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pt-BR" sz="115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Poder Nas Organizações</a:t>
            </a: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19F0D"/>
          </a:solidFill>
          <a:ln w="38100" cap="rnd">
            <a:solidFill>
              <a:srgbClr val="F19F0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596D971F-5350-CCF9-294F-A0F2FECF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10" y="832565"/>
            <a:ext cx="9938512" cy="51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213861-E16C-DF35-6FA0-3431F5AB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01" y="3429000"/>
            <a:ext cx="10118598" cy="8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177E2CD9-BA1E-A678-20F5-B2B297618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735949"/>
              </p:ext>
            </p:extLst>
          </p:nvPr>
        </p:nvGraphicFramePr>
        <p:xfrm>
          <a:off x="206991" y="1444753"/>
          <a:ext cx="11778018" cy="494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BD9786D-7719-68FD-B240-0AADB9117968}"/>
              </a:ext>
            </a:extLst>
          </p:cNvPr>
          <p:cNvSpPr txBox="1"/>
          <p:nvPr/>
        </p:nvSpPr>
        <p:spPr>
          <a:xfrm>
            <a:off x="332095" y="0"/>
            <a:ext cx="11652914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0" i="0" u="none" strike="noStrike" dirty="0">
                <a:solidFill>
                  <a:srgbClr val="0D0D0D"/>
                </a:solidFill>
                <a:effectLst/>
                <a:latin typeface="Söhne"/>
              </a:rPr>
              <a:t>A cultura organizacional e o poder estão intrinsecamente relacionados em uma organização.  </a:t>
            </a:r>
            <a:r>
              <a:rPr lang="pt-BR" sz="1800" b="1" dirty="0">
                <a:solidFill>
                  <a:srgbClr val="0D0D0D"/>
                </a:solidFill>
                <a:latin typeface="Söhne"/>
              </a:rPr>
              <a:t>C</a:t>
            </a:r>
            <a:r>
              <a:rPr lang="pt-BR" sz="1800" b="1" i="0" u="none" strike="noStrike" dirty="0">
                <a:solidFill>
                  <a:srgbClr val="0D0D0D"/>
                </a:solidFill>
                <a:effectLst/>
                <a:latin typeface="Söhne"/>
              </a:rPr>
              <a:t>ultura organizacional refere-se aos valores, crenças, normas, rituais e práticas que moldam o comportamento dos membros; Poder relaciona-se com a capacidade de influenciar ou controlar o comportamento dos outros</a:t>
            </a:r>
          </a:p>
        </p:txBody>
      </p:sp>
    </p:spTree>
    <p:extLst>
      <p:ext uri="{BB962C8B-B14F-4D97-AF65-F5344CB8AC3E}">
        <p14:creationId xmlns:p14="http://schemas.microsoft.com/office/powerpoint/2010/main" val="1602939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6518D300-00D7-5863-AEA1-BBF883A01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511085"/>
              </p:ext>
            </p:extLst>
          </p:nvPr>
        </p:nvGraphicFramePr>
        <p:xfrm>
          <a:off x="765412" y="522026"/>
          <a:ext cx="10661176" cy="581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91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6518D300-00D7-5863-AEA1-BBF883A01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665743"/>
              </p:ext>
            </p:extLst>
          </p:nvPr>
        </p:nvGraphicFramePr>
        <p:xfrm>
          <a:off x="600501" y="313899"/>
          <a:ext cx="11013744" cy="627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26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6A1AFC-6C23-9514-C709-21B899E6ED84}"/>
              </a:ext>
            </a:extLst>
          </p:cNvPr>
          <p:cNvSpPr txBox="1"/>
          <p:nvPr/>
        </p:nvSpPr>
        <p:spPr>
          <a:xfrm>
            <a:off x="493594" y="889843"/>
            <a:ext cx="112048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Vamos considerar um exemplo hipotético para ilustrar a relação entre poder e cultura organizacional:</a:t>
            </a:r>
          </a:p>
          <a:p>
            <a:endParaRPr lang="pt-BR" dirty="0"/>
          </a:p>
          <a:p>
            <a:r>
              <a:rPr lang="pt-BR" b="1" dirty="0"/>
              <a:t>Cultura Organizacional:</a:t>
            </a:r>
          </a:p>
          <a:p>
            <a:r>
              <a:rPr lang="pt-BR" dirty="0"/>
              <a:t>Hospital A possui uma cultura organizacional que valoriza fortemente a inovação, a colaboração e a transparência. Os trabalhadores são incentivados a compartilhar ideias, contribuir para a tomada de decisões e buscar constantemente maneiras de melhorar os processos. A liderança promove uma abordagem de gestão participativa e acredita que o poder deve ser distribuído de maneira equitativa para incentivar a criatividade e o comprometimento dos trabalhadores.</a:t>
            </a:r>
          </a:p>
          <a:p>
            <a:endParaRPr lang="pt-BR" dirty="0"/>
          </a:p>
          <a:p>
            <a:r>
              <a:rPr lang="pt-BR" b="1" dirty="0"/>
              <a:t>Dinâmica de Poder:</a:t>
            </a:r>
          </a:p>
          <a:p>
            <a:r>
              <a:rPr lang="pt-BR" dirty="0"/>
              <a:t>No hospital A, a dinâmica de poder é caracterizada por uma abordagem descentralizada. As equipes são empoderadas para tomar decisões em níveis operacionais, e a liderança atua mais como facilitadora do que como tomadora exclusiva de decisões. A estrutura hierárquica é mais horizontal, incentivando a autonomia e a responsabilidade individual.</a:t>
            </a:r>
          </a:p>
          <a:p>
            <a:endParaRPr lang="pt-BR" dirty="0"/>
          </a:p>
          <a:p>
            <a:r>
              <a:rPr lang="pt-BR" dirty="0"/>
              <a:t>Exemplos Práticos:</a:t>
            </a:r>
          </a:p>
          <a:p>
            <a:r>
              <a:rPr lang="pt-BR" b="1" dirty="0"/>
              <a:t>1. Tomada de Decisões Participativa:</a:t>
            </a:r>
          </a:p>
          <a:p>
            <a:r>
              <a:rPr lang="pt-BR" dirty="0"/>
              <a:t>   - As reuniões de equipe são espaços abertos para discussão e contribuição de ideias. Os funcionários se sentem capacitados a influenciar as decisões relacionadas aos projetos em que estão envolvidos.</a:t>
            </a:r>
          </a:p>
          <a:p>
            <a:endParaRPr lang="pt-BR" dirty="0"/>
          </a:p>
          <a:p>
            <a:r>
              <a:rPr lang="pt-BR" dirty="0"/>
              <a:t>2.  </a:t>
            </a:r>
            <a:r>
              <a:rPr lang="pt-BR" b="1" dirty="0"/>
              <a:t>Reconhecimento da Inovação:</a:t>
            </a:r>
          </a:p>
          <a:p>
            <a:r>
              <a:rPr lang="pt-BR" dirty="0"/>
              <a:t>   - A cultura de inovação é reconhecida e recompensada. Trabalhadores que contribuem com ideias criativas são elogiados e recompensados, incentivando a busca contínua por melhorias.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509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EDDAE9-75A2-97AF-EFB5-64924E2491FA}"/>
              </a:ext>
            </a:extLst>
          </p:cNvPr>
          <p:cNvSpPr txBox="1"/>
          <p:nvPr/>
        </p:nvSpPr>
        <p:spPr>
          <a:xfrm>
            <a:off x="655091" y="1466461"/>
            <a:ext cx="105633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3. Comunicação Transparente:</a:t>
            </a:r>
          </a:p>
          <a:p>
            <a:r>
              <a:rPr lang="pt-BR" dirty="0"/>
              <a:t>   - A comunicação é transparente, e a liderança compartilha informações importantes sobre o desempenho da empresa. Isso cria um ambiente de confiança e colaboração.</a:t>
            </a:r>
          </a:p>
          <a:p>
            <a:endParaRPr lang="pt-BR" dirty="0"/>
          </a:p>
          <a:p>
            <a:r>
              <a:rPr lang="pt-BR" b="1" dirty="0"/>
              <a:t>4.  Desenvolvimento de Líderes Facilitadores:</a:t>
            </a:r>
          </a:p>
          <a:p>
            <a:r>
              <a:rPr lang="pt-BR" dirty="0"/>
              <a:t>   - A empresa investe no desenvolvimento de líderes que atuam como facilitadores, incentivando a colaboração e a contribuição de todos os membros da equipe.</a:t>
            </a:r>
          </a:p>
          <a:p>
            <a:endParaRPr lang="pt-BR" dirty="0"/>
          </a:p>
          <a:p>
            <a:r>
              <a:rPr lang="pt-BR" b="1" dirty="0"/>
              <a:t>Impacto na Cultura Organizacional:</a:t>
            </a:r>
          </a:p>
          <a:p>
            <a:r>
              <a:rPr lang="pt-BR" dirty="0"/>
              <a:t>- A abordagem descentralizada do poder contribui para o fortalecimento da cultura de inovação e colaboração.</a:t>
            </a:r>
          </a:p>
          <a:p>
            <a:r>
              <a:rPr lang="pt-BR" dirty="0"/>
              <a:t>- Os trabalhadores se sentem mais engajados e comprometidos, pois percebem que têm um papel ativo na tomada de decisões e no sucesso da empresa.</a:t>
            </a:r>
          </a:p>
          <a:p>
            <a:r>
              <a:rPr lang="pt-BR" dirty="0"/>
              <a:t>- A cultura organizacional e a dinâmica de poder estão alinhadas para promover um ambiente de trabalho positivo e produtivo.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492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F6189"/>
          </a:solidFill>
          <a:ln w="38100" cap="rnd">
            <a:solidFill>
              <a:srgbClr val="3F618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2D3771-111D-3973-2A15-B30D8B1A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78" y="356496"/>
            <a:ext cx="10905444" cy="61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pa&#10;&#10;Descrição gerada automaticamente">
            <a:extLst>
              <a:ext uri="{FF2B5EF4-FFF2-40B4-BE49-F238E27FC236}">
                <a16:creationId xmlns:a16="http://schemas.microsoft.com/office/drawing/2014/main" id="{B4688F4B-C2B7-A6FC-85F7-27D64A62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3" r="3" b="1035"/>
          <a:stretch/>
        </p:blipFill>
        <p:spPr>
          <a:xfrm>
            <a:off x="7995920" y="1062054"/>
            <a:ext cx="4196080" cy="246854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5EFBE5AE-4C9C-8F1E-D6D3-7C706AD5F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5" b="-2"/>
          <a:stretch/>
        </p:blipFill>
        <p:spPr>
          <a:xfrm>
            <a:off x="164599" y="0"/>
            <a:ext cx="7560456" cy="408561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67661110-1998-8875-0B08-1D650DF46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8" r="3" b="3"/>
          <a:stretch/>
        </p:blipFill>
        <p:spPr>
          <a:xfrm>
            <a:off x="8674880" y="3943685"/>
            <a:ext cx="3517120" cy="2680858"/>
          </a:xfrm>
          <a:prstGeom prst="rect">
            <a:avLst/>
          </a:pr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0648B4A7-3A81-DDC6-3105-5ECB57522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3" y="4071138"/>
            <a:ext cx="6516216" cy="26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08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2EDC33-7161-C49D-7BB9-A8874BD0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609751"/>
            <a:ext cx="10371844" cy="56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82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CADABC-7428-7638-B6A9-A9740BCBD028}"/>
              </a:ext>
            </a:extLst>
          </p:cNvPr>
          <p:cNvSpPr txBox="1"/>
          <p:nvPr/>
        </p:nvSpPr>
        <p:spPr>
          <a:xfrm>
            <a:off x="597916" y="-736164"/>
            <a:ext cx="1099312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REFERÊNCIAS E BIBLIOGRAFIA CONSULTADA</a:t>
            </a:r>
            <a:endParaRPr lang="en-US" sz="4100" dirty="0">
              <a:latin typeface="+mj-lt"/>
              <a:ea typeface="+mj-ea"/>
              <a:cs typeface="+mj-cs"/>
            </a:endParaRPr>
          </a:p>
        </p:txBody>
      </p:sp>
      <p:sp>
        <p:nvSpPr>
          <p:cNvPr id="12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37648"/>
          </a:solidFill>
          <a:ln w="38100" cap="rnd">
            <a:solidFill>
              <a:srgbClr val="9376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CaixaDeTexto 2">
            <a:extLst>
              <a:ext uri="{FF2B5EF4-FFF2-40B4-BE49-F238E27FC236}">
                <a16:creationId xmlns:a16="http://schemas.microsoft.com/office/drawing/2014/main" id="{FA82379E-044A-CCCC-D335-F23AD76736C5}"/>
              </a:ext>
            </a:extLst>
          </p:cNvPr>
          <p:cNvGraphicFramePr/>
          <p:nvPr/>
        </p:nvGraphicFramePr>
        <p:xfrm>
          <a:off x="597916" y="1329859"/>
          <a:ext cx="10993120" cy="497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53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167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668358A-CF73-5786-7CEE-2DBBC33E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6" y="643467"/>
            <a:ext cx="3562090" cy="24756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167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FC8ECD0-9C96-E0A8-D436-3FF97C3D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78" y="3748194"/>
            <a:ext cx="3675287" cy="247163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7AA10E5-59E5-A88B-F78C-ADBBB3800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94" y="650497"/>
            <a:ext cx="63128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500D3A9-1BB0-B58C-3C14-B5C8E7EB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38412"/>
            <a:ext cx="7772400" cy="53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711671EB-9B2E-4E39-94FF-2BA8B0B45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22FC64A3-62BF-47FB-A545-7A43E365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745565" y="-4745566"/>
            <a:ext cx="2700870" cy="12192000"/>
          </a:xfrm>
          <a:custGeom>
            <a:avLst/>
            <a:gdLst>
              <a:gd name="connsiteX0" fmla="*/ 0 w 2700870"/>
              <a:gd name="connsiteY0" fmla="*/ 0 h 12192000"/>
              <a:gd name="connsiteX1" fmla="*/ 0 w 2700870"/>
              <a:gd name="connsiteY1" fmla="*/ 12192000 h 12192000"/>
              <a:gd name="connsiteX2" fmla="*/ 2661694 w 2700870"/>
              <a:gd name="connsiteY2" fmla="*/ 12192000 h 12192000"/>
              <a:gd name="connsiteX3" fmla="*/ 2632716 w 2700870"/>
              <a:gd name="connsiteY3" fmla="*/ 11941855 h 12192000"/>
              <a:gd name="connsiteX4" fmla="*/ 2605238 w 2700870"/>
              <a:gd name="connsiteY4" fmla="*/ 10895781 h 12192000"/>
              <a:gd name="connsiteX5" fmla="*/ 2672927 w 2700870"/>
              <a:gd name="connsiteY5" fmla="*/ 9729981 h 12192000"/>
              <a:gd name="connsiteX6" fmla="*/ 2672927 w 2700870"/>
              <a:gd name="connsiteY6" fmla="*/ 9349685 h 12192000"/>
              <a:gd name="connsiteX7" fmla="*/ 2665256 w 2700870"/>
              <a:gd name="connsiteY7" fmla="*/ 8947869 h 12192000"/>
              <a:gd name="connsiteX8" fmla="*/ 2666835 w 2700870"/>
              <a:gd name="connsiteY8" fmla="*/ 7719557 h 12192000"/>
              <a:gd name="connsiteX9" fmla="*/ 2648109 w 2700870"/>
              <a:gd name="connsiteY9" fmla="*/ 6285351 h 12192000"/>
              <a:gd name="connsiteX10" fmla="*/ 2672476 w 2700870"/>
              <a:gd name="connsiteY10" fmla="*/ 5314115 h 12192000"/>
              <a:gd name="connsiteX11" fmla="*/ 2662774 w 2700870"/>
              <a:gd name="connsiteY11" fmla="*/ 4956020 h 12192000"/>
              <a:gd name="connsiteX12" fmla="*/ 2679020 w 2700870"/>
              <a:gd name="connsiteY12" fmla="*/ 4142653 h 12192000"/>
              <a:gd name="connsiteX13" fmla="*/ 2681951 w 2700870"/>
              <a:gd name="connsiteY13" fmla="*/ 3198141 h 12192000"/>
              <a:gd name="connsiteX14" fmla="*/ 2632541 w 2700870"/>
              <a:gd name="connsiteY14" fmla="*/ 1982283 h 12192000"/>
              <a:gd name="connsiteX15" fmla="*/ 2667512 w 2700870"/>
              <a:gd name="connsiteY15" fmla="*/ 1445702 h 12192000"/>
              <a:gd name="connsiteX16" fmla="*/ 2660518 w 2700870"/>
              <a:gd name="connsiteY16" fmla="*/ 750797 h 12192000"/>
              <a:gd name="connsiteX17" fmla="*/ 2651539 w 2700870"/>
              <a:gd name="connsiteY17" fmla="*/ 168769 h 12192000"/>
              <a:gd name="connsiteX18" fmla="*/ 2668618 w 2700870"/>
              <a:gd name="connsiteY18" fmla="*/ 0 h 12192000"/>
              <a:gd name="connsiteX19" fmla="*/ 781493 w 2700870"/>
              <a:gd name="connsiteY19" fmla="*/ 0 h 12192000"/>
              <a:gd name="connsiteX20" fmla="*/ 409569 w 2700870"/>
              <a:gd name="connsiteY20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0870" h="12192000">
                <a:moveTo>
                  <a:pt x="0" y="0"/>
                </a:moveTo>
                <a:lnTo>
                  <a:pt x="0" y="12192000"/>
                </a:lnTo>
                <a:lnTo>
                  <a:pt x="2661694" y="12192000"/>
                </a:lnTo>
                <a:lnTo>
                  <a:pt x="2632716" y="11941855"/>
                </a:lnTo>
                <a:cubicBezTo>
                  <a:pt x="2602362" y="11594183"/>
                  <a:pt x="2599485" y="11245047"/>
                  <a:pt x="2605238" y="10895781"/>
                </a:cubicBezTo>
                <a:cubicBezTo>
                  <a:pt x="2611558" y="10506425"/>
                  <a:pt x="2629380" y="10117297"/>
                  <a:pt x="2672927" y="9729981"/>
                </a:cubicBezTo>
                <a:cubicBezTo>
                  <a:pt x="2684548" y="9603480"/>
                  <a:pt x="2684548" y="9476187"/>
                  <a:pt x="2672927" y="9349685"/>
                </a:cubicBezTo>
                <a:cubicBezTo>
                  <a:pt x="2663496" y="9215958"/>
                  <a:pt x="2660924" y="9081848"/>
                  <a:pt x="2665256" y="8947869"/>
                </a:cubicBezTo>
                <a:cubicBezTo>
                  <a:pt x="2678116" y="8538360"/>
                  <a:pt x="2648559" y="8128618"/>
                  <a:pt x="2666835" y="7719557"/>
                </a:cubicBezTo>
                <a:cubicBezTo>
                  <a:pt x="2688269" y="7240958"/>
                  <a:pt x="2663226" y="6763493"/>
                  <a:pt x="2648109" y="6285351"/>
                </a:cubicBezTo>
                <a:cubicBezTo>
                  <a:pt x="2637956" y="5961455"/>
                  <a:pt x="2631636" y="5637330"/>
                  <a:pt x="2672476" y="5314115"/>
                </a:cubicBezTo>
                <a:cubicBezTo>
                  <a:pt x="2687594" y="5195204"/>
                  <a:pt x="2674732" y="5074932"/>
                  <a:pt x="2662774" y="4956020"/>
                </a:cubicBezTo>
                <a:cubicBezTo>
                  <a:pt x="2635699" y="4683988"/>
                  <a:pt x="2650591" y="4413093"/>
                  <a:pt x="2679020" y="4142653"/>
                </a:cubicBezTo>
                <a:cubicBezTo>
                  <a:pt x="2712412" y="3827814"/>
                  <a:pt x="2702710" y="3513204"/>
                  <a:pt x="2681951" y="3198141"/>
                </a:cubicBezTo>
                <a:cubicBezTo>
                  <a:pt x="2655103" y="2793383"/>
                  <a:pt x="2621257" y="2389987"/>
                  <a:pt x="2632541" y="1982283"/>
                </a:cubicBezTo>
                <a:cubicBezTo>
                  <a:pt x="2637279" y="1803119"/>
                  <a:pt x="2653299" y="1624412"/>
                  <a:pt x="2667512" y="1445702"/>
                </a:cubicBezTo>
                <a:cubicBezTo>
                  <a:pt x="2682111" y="1214217"/>
                  <a:pt x="2679764" y="981948"/>
                  <a:pt x="2660518" y="750797"/>
                </a:cubicBezTo>
                <a:cubicBezTo>
                  <a:pt x="2647658" y="556628"/>
                  <a:pt x="2639366" y="362460"/>
                  <a:pt x="2651539" y="168769"/>
                </a:cubicBezTo>
                <a:lnTo>
                  <a:pt x="2668618" y="0"/>
                </a:lnTo>
                <a:lnTo>
                  <a:pt x="781493" y="0"/>
                </a:lnTo>
                <a:lnTo>
                  <a:pt x="409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BDBC7F4-32FA-42AF-3D5F-50D4C103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4" y="1881456"/>
            <a:ext cx="4985869" cy="3864251"/>
          </a:xfrm>
          <a:prstGeom prst="rect">
            <a:avLst/>
          </a:prstGeom>
        </p:spPr>
      </p:pic>
      <p:pic>
        <p:nvPicPr>
          <p:cNvPr id="13" name="Imagem 12" descr="Diagrama, Linha do tempo&#10;&#10;Descrição gerada automaticamente">
            <a:extLst>
              <a:ext uri="{FF2B5EF4-FFF2-40B4-BE49-F238E27FC236}">
                <a16:creationId xmlns:a16="http://schemas.microsoft.com/office/drawing/2014/main" id="{8A31BC71-FA89-2EFC-DD7A-4DD467BB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76" y="1286934"/>
            <a:ext cx="5800005" cy="52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3E5F7"/>
          </a:solidFill>
          <a:ln w="38100" cap="rnd">
            <a:solidFill>
              <a:srgbClr val="73E5F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1F34BA4-9E5C-92C6-C743-D7EE4151A6F2}"/>
              </a:ext>
            </a:extLst>
          </p:cNvPr>
          <p:cNvSpPr/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err="1"/>
              <a:t>Artefatos</a:t>
            </a:r>
            <a:r>
              <a:rPr lang="en-US" dirty="0"/>
              <a:t>: forma </a:t>
            </a:r>
            <a:r>
              <a:rPr lang="en-US" dirty="0" err="1"/>
              <a:t>como</a:t>
            </a:r>
            <a:r>
              <a:rPr lang="en-US" dirty="0"/>
              <a:t> 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instalações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organizadas</a:t>
            </a:r>
            <a:r>
              <a:rPr lang="en-US" dirty="0"/>
              <a:t> (</a:t>
            </a:r>
            <a:r>
              <a:rPr lang="en-US" dirty="0" err="1"/>
              <a:t>espaços</a:t>
            </a:r>
            <a:r>
              <a:rPr lang="en-US" dirty="0"/>
              <a:t> </a:t>
            </a:r>
            <a:r>
              <a:rPr lang="en-US" dirty="0" err="1"/>
              <a:t>físicos</a:t>
            </a:r>
            <a:r>
              <a:rPr lang="en-US" dirty="0"/>
              <a:t>);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rituais</a:t>
            </a:r>
            <a:r>
              <a:rPr lang="en-US" dirty="0"/>
              <a:t> </a:t>
            </a:r>
            <a:r>
              <a:rPr lang="en-US" dirty="0" err="1"/>
              <a:t>formais</a:t>
            </a:r>
            <a:r>
              <a:rPr lang="en-US" dirty="0"/>
              <a:t> e </a:t>
            </a:r>
            <a:r>
              <a:rPr lang="en-US" dirty="0" err="1"/>
              <a:t>informais</a:t>
            </a:r>
            <a:r>
              <a:rPr lang="en-US" dirty="0"/>
              <a:t> (o modo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colaboradores</a:t>
            </a:r>
            <a:r>
              <a:rPr lang="en-US" dirty="0"/>
              <a:t> se </a:t>
            </a:r>
            <a:r>
              <a:rPr lang="en-US" dirty="0" err="1"/>
              <a:t>vestem</a:t>
            </a:r>
            <a:r>
              <a:rPr lang="en-US" dirty="0"/>
              <a:t>, o </a:t>
            </a:r>
            <a:r>
              <a:rPr lang="en-US" dirty="0" err="1"/>
              <a:t>formato</a:t>
            </a:r>
            <a:r>
              <a:rPr lang="en-US" dirty="0"/>
              <a:t> das </a:t>
            </a:r>
            <a:r>
              <a:rPr lang="en-US" dirty="0" err="1"/>
              <a:t>reuniões</a:t>
            </a:r>
            <a:r>
              <a:rPr lang="en-US" dirty="0"/>
              <a:t> etc.); o modo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expressa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visão</a:t>
            </a:r>
            <a:r>
              <a:rPr lang="en-US" dirty="0"/>
              <a:t>,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,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e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diante</a:t>
            </a:r>
            <a:r>
              <a:rPr lang="en-US" dirty="0"/>
              <a:t>.</a:t>
            </a:r>
          </a:p>
          <a:p>
            <a:pPr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err="1"/>
              <a:t>Normas</a:t>
            </a:r>
            <a:r>
              <a:rPr lang="en-US" b="1" dirty="0"/>
              <a:t> e </a:t>
            </a:r>
            <a:r>
              <a:rPr lang="en-US" b="1" dirty="0" err="1"/>
              <a:t>Valores</a:t>
            </a:r>
            <a:r>
              <a:rPr lang="en-US" b="1" dirty="0"/>
              <a:t>: </a:t>
            </a:r>
            <a:r>
              <a:rPr lang="en-US" dirty="0" err="1"/>
              <a:t>são</a:t>
            </a:r>
            <a:r>
              <a:rPr lang="en-US" dirty="0"/>
              <a:t> as </a:t>
            </a:r>
            <a:r>
              <a:rPr lang="en-US" dirty="0" err="1"/>
              <a:t>regras</a:t>
            </a:r>
            <a:r>
              <a:rPr lang="en-US" dirty="0"/>
              <a:t> </a:t>
            </a:r>
            <a:r>
              <a:rPr lang="en-US" dirty="0" err="1"/>
              <a:t>escritas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escritas</a:t>
            </a:r>
            <a:r>
              <a:rPr lang="en-US" dirty="0"/>
              <a:t> que </a:t>
            </a:r>
            <a:r>
              <a:rPr lang="en-US" dirty="0" err="1"/>
              <a:t>fazem</a:t>
            </a:r>
            <a:r>
              <a:rPr lang="en-US" dirty="0"/>
              <a:t> com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companhia</a:t>
            </a:r>
            <a:r>
              <a:rPr lang="en-US" dirty="0"/>
              <a:t> </a:t>
            </a:r>
            <a:r>
              <a:rPr lang="en-US" dirty="0" err="1"/>
              <a:t>saibam</a:t>
            </a:r>
            <a:r>
              <a:rPr lang="en-US" dirty="0"/>
              <a:t> 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esperado</a:t>
            </a:r>
            <a:r>
              <a:rPr lang="en-US" dirty="0"/>
              <a:t> deles e o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tolerado</a:t>
            </a:r>
            <a:r>
              <a:rPr lang="en-US" dirty="0"/>
              <a:t> </a:t>
            </a:r>
          </a:p>
          <a:p>
            <a:pPr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 err="1"/>
              <a:t>Crenças</a:t>
            </a:r>
            <a:r>
              <a:rPr lang="en-US" b="1" dirty="0"/>
              <a:t> e </a:t>
            </a:r>
            <a:r>
              <a:rPr lang="en-US" b="1" dirty="0" err="1"/>
              <a:t>Pressupostos</a:t>
            </a:r>
            <a:r>
              <a:rPr lang="en-US" b="1" dirty="0"/>
              <a:t>: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coração</a:t>
            </a:r>
            <a:r>
              <a:rPr lang="en-US" dirty="0"/>
              <a:t> do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essência</a:t>
            </a:r>
            <a:r>
              <a:rPr lang="en-US" dirty="0"/>
              <a:t>, </a:t>
            </a:r>
            <a:r>
              <a:rPr lang="en-US" dirty="0" err="1"/>
              <a:t>aquilo</a:t>
            </a:r>
            <a:r>
              <a:rPr lang="en-US" dirty="0"/>
              <a:t> que move a </a:t>
            </a:r>
            <a:r>
              <a:rPr lang="en-US" dirty="0" err="1"/>
              <a:t>empresa</a:t>
            </a:r>
            <a:r>
              <a:rPr lang="en-US" dirty="0"/>
              <a:t>;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raras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articulados</a:t>
            </a:r>
            <a:r>
              <a:rPr lang="en-US" dirty="0"/>
              <a:t> de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explícita</a:t>
            </a:r>
            <a:r>
              <a:rPr lang="en-US" dirty="0"/>
              <a:t>, </a:t>
            </a:r>
            <a:r>
              <a:rPr lang="en-US" dirty="0" err="1"/>
              <a:t>regras</a:t>
            </a:r>
            <a:r>
              <a:rPr lang="en-US" dirty="0"/>
              <a:t> </a:t>
            </a:r>
            <a:r>
              <a:rPr lang="en-US" dirty="0" err="1"/>
              <a:t>veladas</a:t>
            </a:r>
            <a:r>
              <a:rPr lang="en-US" dirty="0"/>
              <a:t> que </a:t>
            </a:r>
            <a:r>
              <a:rPr lang="en-US" dirty="0" err="1"/>
              <a:t>existem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consciente</a:t>
            </a:r>
            <a:r>
              <a:rPr lang="en-US" dirty="0"/>
              <a:t>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colaboradores</a:t>
            </a:r>
            <a:r>
              <a:rPr lang="en-US" dirty="0"/>
              <a:t>.</a:t>
            </a:r>
            <a:endParaRPr lang="en-US" i="0" dirty="0">
              <a:effectLst/>
            </a:endParaRPr>
          </a:p>
        </p:txBody>
      </p:sp>
      <p:pic>
        <p:nvPicPr>
          <p:cNvPr id="1026" name="Picture 2" descr="como implementar cultura organizacional">
            <a:extLst>
              <a:ext uri="{FF2B5EF4-FFF2-40B4-BE49-F238E27FC236}">
                <a16:creationId xmlns:a16="http://schemas.microsoft.com/office/drawing/2014/main" id="{57B66AFF-E774-81AD-A1DD-4CF738C9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3716"/>
            <a:ext cx="4014216" cy="40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eixe nadando no fundo do mar&#10;&#10;Descrição gerada automaticamente com confiança média">
            <a:extLst>
              <a:ext uri="{FF2B5EF4-FFF2-40B4-BE49-F238E27FC236}">
                <a16:creationId xmlns:a16="http://schemas.microsoft.com/office/drawing/2014/main" id="{AFD8F0DA-49E8-9B1D-9A3B-5835B8F3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85" y="4361688"/>
            <a:ext cx="376843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3769EF-30D8-724B-141B-26D587E4A73B}"/>
              </a:ext>
            </a:extLst>
          </p:cNvPr>
          <p:cNvSpPr txBox="1"/>
          <p:nvPr/>
        </p:nvSpPr>
        <p:spPr>
          <a:xfrm>
            <a:off x="10497934" y="628928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Kurgant</a:t>
            </a:r>
            <a:r>
              <a:rPr lang="pt-BR" dirty="0"/>
              <a:t>, et al, 2023)</a:t>
            </a:r>
          </a:p>
        </p:txBody>
      </p:sp>
    </p:spTree>
    <p:extLst>
      <p:ext uri="{BB962C8B-B14F-4D97-AF65-F5344CB8AC3E}">
        <p14:creationId xmlns:p14="http://schemas.microsoft.com/office/powerpoint/2010/main" val="102630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F3D62-1DA4-AF3D-3F44-E4B6C4E5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49269BFD-5204-E642-7DCD-35D352293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50057"/>
              </p:ext>
            </p:extLst>
          </p:nvPr>
        </p:nvGraphicFramePr>
        <p:xfrm>
          <a:off x="196754" y="1559121"/>
          <a:ext cx="7268571" cy="530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92B9DB8-56CD-D5F3-779F-6BC9C0273000}"/>
              </a:ext>
            </a:extLst>
          </p:cNvPr>
          <p:cNvSpPr txBox="1"/>
          <p:nvPr/>
        </p:nvSpPr>
        <p:spPr>
          <a:xfrm>
            <a:off x="7710984" y="1929384"/>
            <a:ext cx="3984009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Como é a cultura deste hospital? </a:t>
            </a:r>
          </a:p>
          <a:p>
            <a:pPr>
              <a:lnSpc>
                <a:spcPct val="200000"/>
              </a:lnSpc>
            </a:pPr>
            <a:r>
              <a:rPr lang="pt-BR" dirty="0"/>
              <a:t>Quais são os valores?</a:t>
            </a:r>
          </a:p>
          <a:p>
            <a:pPr>
              <a:lnSpc>
                <a:spcPct val="200000"/>
              </a:lnSpc>
            </a:pPr>
            <a:r>
              <a:rPr lang="pt-BR" dirty="0"/>
              <a:t>Quais os principais pontos fracos deste tipo de cultura? </a:t>
            </a:r>
          </a:p>
          <a:p>
            <a:pPr>
              <a:lnSpc>
                <a:spcPct val="200000"/>
              </a:lnSpc>
            </a:pPr>
            <a:r>
              <a:rPr lang="pt-BR" dirty="0"/>
              <a:t>Como isso pode influenciar a forma como os pacientes são atendidos?</a:t>
            </a:r>
          </a:p>
          <a:p>
            <a:pPr>
              <a:lnSpc>
                <a:spcPct val="200000"/>
              </a:lnSpc>
            </a:pPr>
            <a:r>
              <a:rPr lang="pt-BR" dirty="0"/>
              <a:t>Quais os principais pontos fortes deste tipo de cultura? </a:t>
            </a:r>
          </a:p>
          <a:p>
            <a:pPr>
              <a:lnSpc>
                <a:spcPct val="200000"/>
              </a:lnSpc>
            </a:pPr>
            <a:r>
              <a:rPr lang="pt-BR" dirty="0"/>
              <a:t>Como isso pode influenciar a forma como os pacientes são atendidos?</a:t>
            </a:r>
          </a:p>
          <a:p>
            <a:pPr>
              <a:lnSpc>
                <a:spcPct val="200000"/>
              </a:lnSpc>
            </a:pPr>
            <a:r>
              <a:rPr lang="pt-BR" dirty="0"/>
              <a:t>Como você se sentiria trabalhando neste hospital ?</a:t>
            </a:r>
          </a:p>
          <a:p>
            <a:pPr>
              <a:lnSpc>
                <a:spcPct val="2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0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4BB6E5-6EED-D16C-1FD4-D69CFE165871}"/>
              </a:ext>
            </a:extLst>
          </p:cNvPr>
          <p:cNvSpPr/>
          <p:nvPr/>
        </p:nvSpPr>
        <p:spPr>
          <a:xfrm>
            <a:off x="313899" y="644652"/>
            <a:ext cx="3709461" cy="556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Quais</a:t>
            </a:r>
            <a:r>
              <a:rPr lang="en-US" sz="5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5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principais</a:t>
            </a:r>
            <a:r>
              <a:rPr lang="en-US" sz="5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funções</a:t>
            </a:r>
            <a:r>
              <a:rPr lang="en-US" sz="5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5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cultura</a:t>
            </a:r>
            <a:r>
              <a:rPr lang="en-US" sz="5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8901C61-0A5D-80EF-7AB3-1DB45D542FD1}"/>
              </a:ext>
            </a:extLst>
          </p:cNvPr>
          <p:cNvSpPr/>
          <p:nvPr/>
        </p:nvSpPr>
        <p:spPr>
          <a:xfrm>
            <a:off x="5494350" y="272955"/>
            <a:ext cx="5856401" cy="594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senso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identidade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membros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comprometimento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algo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interesses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individuais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um;</a:t>
            </a:r>
          </a:p>
          <a:p>
            <a:pPr marL="285750"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argamassa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social que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manter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coesa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trabalhadores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dimensões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instituição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estratégias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relações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organização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gestão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adotado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574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Personalizar 8">
      <a:dk1>
        <a:srgbClr val="000000"/>
      </a:dk1>
      <a:lt1>
        <a:srgbClr val="FFFFFF"/>
      </a:lt1>
      <a:dk2>
        <a:srgbClr val="39302A"/>
      </a:dk2>
      <a:lt2>
        <a:srgbClr val="D5D5D5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1990</Words>
  <Application>Microsoft Macintosh PowerPoint</Application>
  <PresentationFormat>Widescreen</PresentationFormat>
  <Paragraphs>126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Modern Love</vt:lpstr>
      <vt:lpstr>Söhne</vt:lpstr>
      <vt:lpstr>The Hand</vt:lpstr>
      <vt:lpstr>Verdana</vt:lpstr>
      <vt:lpstr>Wingdings</vt:lpstr>
      <vt:lpstr>SketchyVTI</vt:lpstr>
      <vt:lpstr>Cultura Organizacional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Clima Organizacional</vt:lpstr>
      <vt:lpstr>Diagnóstico do Clima Organizacional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Comportamento Organizacional</dc:title>
  <dc:creator>Chennyfer Rached</dc:creator>
  <cp:lastModifiedBy>Chennyfer Rached</cp:lastModifiedBy>
  <cp:revision>101</cp:revision>
  <dcterms:created xsi:type="dcterms:W3CDTF">2021-04-08T02:17:19Z</dcterms:created>
  <dcterms:modified xsi:type="dcterms:W3CDTF">2024-03-07T00:38:13Z</dcterms:modified>
</cp:coreProperties>
</file>