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2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F3981-CD37-4AEC-9EA2-541884AB0612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B046B-90A9-491E-AD7F-1608B6213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891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December 6, 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December 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December 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December 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December 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December 6,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December 6,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December 6,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December 6, 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December 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December 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5"/>
            <a:ext cx="3313355" cy="2973233"/>
          </a:xfrm>
        </p:spPr>
        <p:txBody>
          <a:bodyPr>
            <a:normAutofit/>
          </a:bodyPr>
          <a:lstStyle/>
          <a:p>
            <a:r>
              <a:rPr lang="en-US" dirty="0" err="1" smtClean="0"/>
              <a:t>Custo</a:t>
            </a:r>
            <a:r>
              <a:rPr lang="en-US" dirty="0" smtClean="0"/>
              <a:t> de </a:t>
            </a:r>
            <a:r>
              <a:rPr lang="en-US" dirty="0" err="1" smtClean="0"/>
              <a:t>produção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silagem</a:t>
            </a:r>
            <a:r>
              <a:rPr lang="en-US" dirty="0" smtClean="0"/>
              <a:t> de </a:t>
            </a:r>
            <a:r>
              <a:rPr lang="en-US" dirty="0" err="1" smtClean="0"/>
              <a:t>Milho</a:t>
            </a:r>
            <a:r>
              <a:rPr lang="en-US" dirty="0"/>
              <a:t> </a:t>
            </a:r>
            <a:r>
              <a:rPr lang="en-US" dirty="0" err="1" smtClean="0"/>
              <a:t>Grão</a:t>
            </a:r>
            <a:r>
              <a:rPr lang="en-US" dirty="0" smtClean="0"/>
              <a:t> </a:t>
            </a:r>
            <a:r>
              <a:rPr lang="en-US" dirty="0" err="1" smtClean="0"/>
              <a:t>Úmido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63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5867" y="-115336"/>
            <a:ext cx="3606801" cy="708004"/>
          </a:xfrm>
        </p:spPr>
        <p:txBody>
          <a:bodyPr>
            <a:noAutofit/>
          </a:bodyPr>
          <a:lstStyle/>
          <a:p>
            <a:pPr algn="ctr"/>
            <a:r>
              <a:rPr lang="en-US" sz="2000" dirty="0" err="1" smtClean="0"/>
              <a:t>Informações</a:t>
            </a:r>
            <a:r>
              <a:rPr lang="en-US" sz="2000" dirty="0"/>
              <a:t> </a:t>
            </a:r>
            <a:r>
              <a:rPr lang="en-US" sz="2000" dirty="0" err="1" smtClean="0"/>
              <a:t>Gerais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grão</a:t>
            </a:r>
            <a:r>
              <a:rPr lang="en-US" sz="2000" dirty="0" smtClean="0"/>
              <a:t> </a:t>
            </a:r>
            <a:r>
              <a:rPr lang="en-US" sz="2000" dirty="0" err="1" smtClean="0"/>
              <a:t>úmido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40932"/>
            <a:ext cx="6777317" cy="4291697"/>
          </a:xfrm>
        </p:spPr>
        <p:txBody>
          <a:bodyPr>
            <a:normAutofit/>
          </a:bodyPr>
          <a:lstStyle/>
          <a:p>
            <a:r>
              <a:rPr lang="en-US" dirty="0" err="1" smtClean="0"/>
              <a:t>Área</a:t>
            </a:r>
            <a:r>
              <a:rPr lang="en-US" dirty="0" smtClean="0"/>
              <a:t> </a:t>
            </a:r>
            <a:r>
              <a:rPr lang="en-US" dirty="0" err="1" smtClean="0"/>
              <a:t>plantada</a:t>
            </a:r>
            <a:r>
              <a:rPr lang="en-US" dirty="0" smtClean="0"/>
              <a:t> – 30 ha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Silo de </a:t>
            </a:r>
            <a:r>
              <a:rPr lang="en-US" dirty="0" err="1" smtClean="0"/>
              <a:t>Trincheira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Teor</a:t>
            </a:r>
            <a:r>
              <a:rPr lang="en-US" dirty="0" smtClean="0"/>
              <a:t> de </a:t>
            </a:r>
            <a:r>
              <a:rPr lang="en-US" dirty="0" err="1" smtClean="0"/>
              <a:t>umidade</a:t>
            </a:r>
            <a:r>
              <a:rPr lang="en-US" dirty="0" smtClean="0"/>
              <a:t> – 33%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Produção</a:t>
            </a:r>
            <a:r>
              <a:rPr lang="en-US" dirty="0" smtClean="0"/>
              <a:t> MO </a:t>
            </a:r>
            <a:r>
              <a:rPr lang="en-US" dirty="0" err="1" smtClean="0"/>
              <a:t>esperada</a:t>
            </a:r>
            <a:r>
              <a:rPr lang="en-US" dirty="0" smtClean="0"/>
              <a:t> –  10.4 t/ha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Produção</a:t>
            </a:r>
            <a:r>
              <a:rPr lang="en-US" dirty="0" smtClean="0"/>
              <a:t> MS </a:t>
            </a:r>
            <a:r>
              <a:rPr lang="en-US" dirty="0" err="1" smtClean="0"/>
              <a:t>esperada</a:t>
            </a:r>
            <a:r>
              <a:rPr lang="en-US" dirty="0" smtClean="0"/>
              <a:t> – 6.96 t/ha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602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40932"/>
            <a:ext cx="6777317" cy="4291697"/>
          </a:xfrm>
        </p:spPr>
        <p:txBody>
          <a:bodyPr>
            <a:normAutofit/>
          </a:bodyPr>
          <a:lstStyle/>
          <a:p>
            <a:r>
              <a:rPr lang="en-US" dirty="0" err="1" smtClean="0"/>
              <a:t>Perdas</a:t>
            </a:r>
            <a:r>
              <a:rPr lang="en-US" dirty="0" smtClean="0"/>
              <a:t> </a:t>
            </a:r>
            <a:r>
              <a:rPr lang="en-US" dirty="0" err="1" smtClean="0"/>
              <a:t>totais</a:t>
            </a:r>
            <a:r>
              <a:rPr lang="en-US" dirty="0" smtClean="0"/>
              <a:t> </a:t>
            </a:r>
            <a:r>
              <a:rPr lang="en-US" dirty="0" err="1" smtClean="0"/>
              <a:t>admitidas</a:t>
            </a:r>
            <a:r>
              <a:rPr lang="en-US" dirty="0" smtClean="0"/>
              <a:t> – 10%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Produção</a:t>
            </a:r>
            <a:r>
              <a:rPr lang="en-US" dirty="0" smtClean="0"/>
              <a:t> MO </a:t>
            </a:r>
            <a:r>
              <a:rPr lang="en-US" dirty="0" err="1" smtClean="0"/>
              <a:t>útil</a:t>
            </a:r>
            <a:r>
              <a:rPr lang="en-US" dirty="0" smtClean="0"/>
              <a:t> – 9.4 t/ha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Produção</a:t>
            </a:r>
            <a:r>
              <a:rPr lang="en-US" dirty="0" smtClean="0"/>
              <a:t> MS </a:t>
            </a:r>
            <a:r>
              <a:rPr lang="en-US" dirty="0" err="1" smtClean="0"/>
              <a:t>útil</a:t>
            </a:r>
            <a:r>
              <a:rPr lang="en-US" dirty="0" smtClean="0"/>
              <a:t> – 6.3 t/ha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NDT – 88% (MS)</a:t>
            </a:r>
          </a:p>
          <a:p>
            <a:pPr marL="68580" indent="0">
              <a:buNone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05867" y="-115336"/>
            <a:ext cx="3606801" cy="7080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000" dirty="0" err="1" smtClean="0"/>
              <a:t>Informações</a:t>
            </a:r>
            <a:r>
              <a:rPr lang="en-US" sz="2000" dirty="0" smtClean="0"/>
              <a:t> </a:t>
            </a:r>
            <a:r>
              <a:rPr lang="en-US" sz="2000" dirty="0" err="1" smtClean="0"/>
              <a:t>Gerais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grão</a:t>
            </a:r>
            <a:r>
              <a:rPr lang="en-US" sz="2000" dirty="0" smtClean="0"/>
              <a:t> </a:t>
            </a:r>
            <a:r>
              <a:rPr lang="en-US" sz="2000" dirty="0" err="1" smtClean="0"/>
              <a:t>úmido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559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5866" y="-115336"/>
            <a:ext cx="3606802" cy="591586"/>
          </a:xfrm>
        </p:spPr>
        <p:txBody>
          <a:bodyPr>
            <a:normAutofit/>
          </a:bodyPr>
          <a:lstStyle/>
          <a:p>
            <a:pPr algn="ctr"/>
            <a:r>
              <a:rPr lang="en-US" sz="2300" dirty="0" err="1" smtClean="0"/>
              <a:t>Insumos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40932"/>
            <a:ext cx="6777317" cy="4291697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Análises</a:t>
            </a:r>
            <a:r>
              <a:rPr lang="en-US" dirty="0" smtClean="0"/>
              <a:t> de solo (</a:t>
            </a:r>
            <a:r>
              <a:rPr lang="en-US" dirty="0" err="1" smtClean="0"/>
              <a:t>Rotina</a:t>
            </a:r>
            <a:r>
              <a:rPr lang="en-US" dirty="0" smtClean="0"/>
              <a:t> + S)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Fertilizante</a:t>
            </a:r>
            <a:r>
              <a:rPr lang="en-US" dirty="0" err="1"/>
              <a:t>s</a:t>
            </a:r>
            <a:r>
              <a:rPr lang="en-US" dirty="0" smtClean="0"/>
              <a:t>, </a:t>
            </a:r>
            <a:r>
              <a:rPr lang="en-US" dirty="0" err="1" smtClean="0"/>
              <a:t>Calcário</a:t>
            </a:r>
            <a:r>
              <a:rPr lang="en-US" dirty="0"/>
              <a:t> </a:t>
            </a:r>
            <a:r>
              <a:rPr lang="en-US" dirty="0" smtClean="0"/>
              <a:t>e Gesso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Sementes</a:t>
            </a:r>
            <a:r>
              <a:rPr lang="en-US" dirty="0" smtClean="0"/>
              <a:t> e </a:t>
            </a:r>
            <a:r>
              <a:rPr lang="en-US" dirty="0" err="1" smtClean="0"/>
              <a:t>tratamento</a:t>
            </a:r>
            <a:r>
              <a:rPr lang="en-US" dirty="0" smtClean="0"/>
              <a:t> de </a:t>
            </a:r>
            <a:r>
              <a:rPr lang="en-US" dirty="0" err="1" smtClean="0"/>
              <a:t>sementes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Herbicidas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Inseticidas</a:t>
            </a:r>
            <a:endParaRPr lang="en-US" dirty="0" smtClean="0"/>
          </a:p>
          <a:p>
            <a:endParaRPr lang="en-US" dirty="0"/>
          </a:p>
          <a:p>
            <a:r>
              <a:rPr lang="en-US" smtClean="0"/>
              <a:t>Aditivos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91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5867" y="-115336"/>
            <a:ext cx="3433233" cy="801136"/>
          </a:xfrm>
        </p:spPr>
        <p:txBody>
          <a:bodyPr>
            <a:noAutofit/>
          </a:bodyPr>
          <a:lstStyle/>
          <a:p>
            <a:pPr algn="ctr"/>
            <a:r>
              <a:rPr lang="en-US" sz="2300" dirty="0" err="1" smtClean="0"/>
              <a:t>Correção</a:t>
            </a:r>
            <a:r>
              <a:rPr lang="en-US" sz="2300" dirty="0" smtClean="0"/>
              <a:t> e </a:t>
            </a:r>
            <a:br>
              <a:rPr lang="en-US" sz="2300" dirty="0" smtClean="0"/>
            </a:br>
            <a:r>
              <a:rPr lang="en-US" sz="2300" dirty="0" err="1" smtClean="0"/>
              <a:t>Preparo</a:t>
            </a:r>
            <a:r>
              <a:rPr lang="en-US" sz="2300" dirty="0" smtClean="0"/>
              <a:t> do Solo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40932"/>
            <a:ext cx="6777317" cy="4291697"/>
          </a:xfrm>
        </p:spPr>
        <p:txBody>
          <a:bodyPr>
            <a:normAutofit/>
          </a:bodyPr>
          <a:lstStyle/>
          <a:p>
            <a:r>
              <a:rPr lang="en-US" dirty="0" err="1" smtClean="0"/>
              <a:t>Calagem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Gessagem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Gradagem</a:t>
            </a:r>
            <a:r>
              <a:rPr lang="en-US" dirty="0" smtClean="0"/>
              <a:t> </a:t>
            </a:r>
            <a:r>
              <a:rPr lang="en-US" dirty="0" err="1" smtClean="0"/>
              <a:t>aradora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Gradagem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562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499" y="-99462"/>
            <a:ext cx="3704169" cy="591587"/>
          </a:xfrm>
        </p:spPr>
        <p:txBody>
          <a:bodyPr>
            <a:noAutofit/>
          </a:bodyPr>
          <a:lstStyle/>
          <a:p>
            <a:pPr algn="ctr"/>
            <a:r>
              <a:rPr lang="en-US" sz="2300" dirty="0" err="1" smtClean="0"/>
              <a:t>Plantio</a:t>
            </a:r>
            <a:r>
              <a:rPr lang="en-US" sz="2300" dirty="0" smtClean="0"/>
              <a:t> e </a:t>
            </a:r>
            <a:r>
              <a:rPr lang="en-US" sz="2300" dirty="0" err="1" smtClean="0"/>
              <a:t>Tratos</a:t>
            </a:r>
            <a:r>
              <a:rPr lang="en-US" sz="2300" dirty="0" smtClean="0"/>
              <a:t> </a:t>
            </a:r>
            <a:r>
              <a:rPr lang="en-US" sz="2300" dirty="0" err="1" smtClean="0"/>
              <a:t>Culturais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40932"/>
            <a:ext cx="6777317" cy="4291697"/>
          </a:xfrm>
        </p:spPr>
        <p:txBody>
          <a:bodyPr>
            <a:normAutofit/>
          </a:bodyPr>
          <a:lstStyle/>
          <a:p>
            <a:r>
              <a:rPr lang="en-US" dirty="0" err="1" smtClean="0"/>
              <a:t>Plantio</a:t>
            </a:r>
            <a:r>
              <a:rPr lang="en-US" dirty="0" smtClean="0"/>
              <a:t> e </a:t>
            </a:r>
            <a:r>
              <a:rPr lang="en-US" dirty="0" err="1" smtClean="0"/>
              <a:t>adubação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Pulverizações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herbicídas</a:t>
            </a:r>
            <a:r>
              <a:rPr lang="en-US" dirty="0" smtClean="0"/>
              <a:t> e </a:t>
            </a:r>
            <a:r>
              <a:rPr lang="en-US" dirty="0" err="1" smtClean="0"/>
              <a:t>inseticidas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Adubações</a:t>
            </a:r>
            <a:r>
              <a:rPr lang="en-US" dirty="0" smtClean="0"/>
              <a:t> </a:t>
            </a:r>
            <a:r>
              <a:rPr lang="en-US" dirty="0" err="1" smtClean="0"/>
              <a:t>cobertura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562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5867" y="-115336"/>
            <a:ext cx="3606801" cy="591586"/>
          </a:xfrm>
        </p:spPr>
        <p:txBody>
          <a:bodyPr>
            <a:noAutofit/>
          </a:bodyPr>
          <a:lstStyle/>
          <a:p>
            <a:pPr algn="ctr"/>
            <a:r>
              <a:rPr lang="en-US" sz="2300" dirty="0" err="1" smtClean="0"/>
              <a:t>Colheita</a:t>
            </a:r>
            <a:r>
              <a:rPr lang="en-US" sz="2300" dirty="0" smtClean="0"/>
              <a:t> e </a:t>
            </a:r>
            <a:r>
              <a:rPr lang="en-US" sz="2300" dirty="0" err="1" smtClean="0"/>
              <a:t>Ensilagem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40932"/>
            <a:ext cx="6777317" cy="4291697"/>
          </a:xfrm>
        </p:spPr>
        <p:txBody>
          <a:bodyPr>
            <a:normAutofit/>
          </a:bodyPr>
          <a:lstStyle/>
          <a:p>
            <a:r>
              <a:rPr lang="en-US" dirty="0" err="1" smtClean="0"/>
              <a:t>Colheita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Transporte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Processamento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Compactação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Lona</a:t>
            </a:r>
            <a:r>
              <a:rPr lang="en-US" dirty="0" smtClean="0"/>
              <a:t> </a:t>
            </a:r>
            <a:r>
              <a:rPr lang="en-US" dirty="0" err="1" smtClean="0"/>
              <a:t>plástica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562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25" y="-115336"/>
            <a:ext cx="3593043" cy="708004"/>
          </a:xfrm>
        </p:spPr>
        <p:txBody>
          <a:bodyPr>
            <a:noAutofit/>
          </a:bodyPr>
          <a:lstStyle/>
          <a:p>
            <a:pPr algn="ctr"/>
            <a:r>
              <a:rPr lang="en-US" sz="2000" dirty="0" err="1" smtClean="0"/>
              <a:t>Referências</a:t>
            </a:r>
            <a:r>
              <a:rPr lang="en-US" sz="2000" dirty="0" smtClean="0"/>
              <a:t> </a:t>
            </a:r>
            <a:r>
              <a:rPr lang="en-US" sz="2000" dirty="0" err="1" smtClean="0"/>
              <a:t>Bibliográficas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40932"/>
            <a:ext cx="6777317" cy="429169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VIEGAS, G.P.; PEETEN, N.H. </a:t>
            </a:r>
            <a:r>
              <a:rPr lang="en-US" dirty="0" err="1" smtClean="0"/>
              <a:t>Sistemas</a:t>
            </a:r>
            <a:r>
              <a:rPr lang="en-US" dirty="0" smtClean="0"/>
              <a:t> de </a:t>
            </a:r>
            <a:r>
              <a:rPr lang="en-US" dirty="0" err="1" smtClean="0"/>
              <a:t>producao</a:t>
            </a:r>
            <a:r>
              <a:rPr lang="en-US" dirty="0" smtClean="0"/>
              <a:t>. In: PATERNIANI, E.; VIEGAS, G.P. (</a:t>
            </a:r>
            <a:r>
              <a:rPr lang="en-US" dirty="0" err="1" smtClean="0"/>
              <a:t>Eds</a:t>
            </a:r>
            <a:r>
              <a:rPr lang="en-US" dirty="0" smtClean="0"/>
              <a:t>). </a:t>
            </a:r>
            <a:r>
              <a:rPr lang="en-US" b="1" dirty="0" err="1" smtClean="0"/>
              <a:t>Melhoramento</a:t>
            </a:r>
            <a:r>
              <a:rPr lang="en-US" b="1" dirty="0" smtClean="0"/>
              <a:t> e </a:t>
            </a:r>
            <a:r>
              <a:rPr lang="en-US" b="1" dirty="0" err="1" smtClean="0"/>
              <a:t>Produção</a:t>
            </a:r>
            <a:r>
              <a:rPr lang="en-US" b="1" dirty="0" smtClean="0"/>
              <a:t> de </a:t>
            </a:r>
            <a:r>
              <a:rPr lang="en-US" b="1" dirty="0" err="1" smtClean="0"/>
              <a:t>Milho</a:t>
            </a:r>
            <a:r>
              <a:rPr lang="en-US" b="1" dirty="0" smtClean="0"/>
              <a:t>. </a:t>
            </a:r>
            <a:r>
              <a:rPr lang="en-US" dirty="0" smtClean="0"/>
              <a:t>Piracicaba: </a:t>
            </a:r>
            <a:r>
              <a:rPr lang="en-US" dirty="0" err="1" smtClean="0"/>
              <a:t>Fundação</a:t>
            </a:r>
            <a:r>
              <a:rPr lang="en-US" dirty="0" smtClean="0"/>
              <a:t> Cargill, 1987. v.2, p.451-538.</a:t>
            </a:r>
          </a:p>
          <a:p>
            <a:r>
              <a:rPr lang="en-US" dirty="0" err="1" smtClean="0"/>
              <a:t>Vilela</a:t>
            </a:r>
            <a:r>
              <a:rPr lang="en-US" dirty="0" smtClean="0"/>
              <a:t>, D. </a:t>
            </a:r>
            <a:r>
              <a:rPr lang="en-US" b="1" dirty="0" smtClean="0"/>
              <a:t>Silos: </a:t>
            </a:r>
            <a:r>
              <a:rPr lang="en-US" dirty="0" err="1" smtClean="0"/>
              <a:t>tipos</a:t>
            </a:r>
            <a:r>
              <a:rPr lang="en-US" dirty="0" smtClean="0"/>
              <a:t> e </a:t>
            </a:r>
            <a:r>
              <a:rPr lang="en-US" dirty="0" err="1" smtClean="0"/>
              <a:t>dimensionamentos</a:t>
            </a:r>
            <a:r>
              <a:rPr lang="en-US" dirty="0" smtClean="0"/>
              <a:t>. Coronel Pacheco, MG.: EMBRAPA-CNPGL, 1885. 31p. (EMBRAPA-</a:t>
            </a:r>
            <a:r>
              <a:rPr lang="en-US" dirty="0" err="1" smtClean="0"/>
              <a:t>CNPGL.Circular</a:t>
            </a:r>
            <a:r>
              <a:rPr lang="en-US" dirty="0" smtClean="0"/>
              <a:t> </a:t>
            </a:r>
            <a:r>
              <a:rPr lang="en-US" dirty="0" err="1" smtClean="0"/>
              <a:t>Técnica</a:t>
            </a:r>
            <a:r>
              <a:rPr lang="en-US" dirty="0" smtClean="0"/>
              <a:t>, 22)</a:t>
            </a:r>
          </a:p>
          <a:p>
            <a:r>
              <a:rPr lang="en-US" dirty="0" smtClean="0"/>
              <a:t>ALVES, </a:t>
            </a:r>
            <a:r>
              <a:rPr lang="en-US" dirty="0" err="1" smtClean="0"/>
              <a:t>L.;Silva</a:t>
            </a:r>
            <a:r>
              <a:rPr lang="en-US" dirty="0" smtClean="0"/>
              <a:t>, M. T. </a:t>
            </a:r>
            <a:r>
              <a:rPr lang="en-US" b="1" dirty="0" err="1" smtClean="0"/>
              <a:t>Conservação</a:t>
            </a:r>
            <a:r>
              <a:rPr lang="en-US" b="1" dirty="0" smtClean="0"/>
              <a:t> de </a:t>
            </a:r>
            <a:r>
              <a:rPr lang="en-US" b="1" dirty="0" err="1" smtClean="0"/>
              <a:t>forragem</a:t>
            </a:r>
            <a:r>
              <a:rPr lang="en-US" dirty="0" smtClean="0"/>
              <a:t>: Silo, </a:t>
            </a:r>
            <a:r>
              <a:rPr lang="en-US" dirty="0" err="1" smtClean="0"/>
              <a:t>silagem</a:t>
            </a:r>
            <a:r>
              <a:rPr lang="en-US" dirty="0" smtClean="0"/>
              <a:t> e </a:t>
            </a:r>
            <a:r>
              <a:rPr lang="en-US" dirty="0" err="1" smtClean="0"/>
              <a:t>ensilagem</a:t>
            </a:r>
            <a:r>
              <a:rPr lang="en-US" dirty="0" smtClean="0"/>
              <a:t>. 2.ed. Rio de Janeiro: </a:t>
            </a:r>
            <a:r>
              <a:rPr lang="en-US" dirty="0" err="1" smtClean="0"/>
              <a:t>Diretoria</a:t>
            </a:r>
            <a:r>
              <a:rPr lang="en-US" dirty="0" smtClean="0"/>
              <a:t> de </a:t>
            </a:r>
            <a:r>
              <a:rPr lang="en-US" dirty="0" err="1" smtClean="0"/>
              <a:t>Estatística</a:t>
            </a:r>
            <a:r>
              <a:rPr lang="en-US" dirty="0" smtClean="0"/>
              <a:t> e </a:t>
            </a:r>
            <a:r>
              <a:rPr lang="en-US" dirty="0" err="1" smtClean="0"/>
              <a:t>produção</a:t>
            </a:r>
            <a:r>
              <a:rPr lang="en-US" dirty="0" smtClean="0"/>
              <a:t>, 1936. 228p.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562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342</TotalTime>
  <Words>157</Words>
  <Application>Microsoft Office PowerPoint</Application>
  <PresentationFormat>Apresentação na tela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2</vt:lpstr>
      <vt:lpstr>Austin</vt:lpstr>
      <vt:lpstr>Custo de produção para silagem de Milho Grão Úmido</vt:lpstr>
      <vt:lpstr>Informações Gerais (grão úmido)</vt:lpstr>
      <vt:lpstr>Apresentação do PowerPoint</vt:lpstr>
      <vt:lpstr>Insumos</vt:lpstr>
      <vt:lpstr>Correção e  Preparo do Solo</vt:lpstr>
      <vt:lpstr>Plantio e Tratos Culturais</vt:lpstr>
      <vt:lpstr>Colheita e Ensilagem</vt:lpstr>
      <vt:lpstr>Referências Bibliográficas</vt:lpstr>
    </vt:vector>
  </TitlesOfParts>
  <Company>ESALQ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Antonio de Padua Andrade</dc:creator>
  <cp:lastModifiedBy>Asus</cp:lastModifiedBy>
  <cp:revision>33</cp:revision>
  <dcterms:created xsi:type="dcterms:W3CDTF">2017-10-05T00:01:43Z</dcterms:created>
  <dcterms:modified xsi:type="dcterms:W3CDTF">2017-12-06T18:14:54Z</dcterms:modified>
</cp:coreProperties>
</file>