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12" r:id="rId3"/>
    <p:sldId id="257" r:id="rId4"/>
    <p:sldId id="258" r:id="rId5"/>
    <p:sldId id="259" r:id="rId6"/>
    <p:sldId id="261" r:id="rId7"/>
    <p:sldId id="260" r:id="rId8"/>
    <p:sldId id="264" r:id="rId9"/>
    <p:sldId id="262" r:id="rId10"/>
    <p:sldId id="263" r:id="rId11"/>
    <p:sldId id="265" r:id="rId12"/>
    <p:sldId id="266" r:id="rId13"/>
    <p:sldId id="267" r:id="rId14"/>
    <p:sldId id="268" r:id="rId15"/>
    <p:sldId id="269" r:id="rId16"/>
    <p:sldId id="270" r:id="rId17"/>
    <p:sldId id="271" r:id="rId18"/>
    <p:sldId id="304" r:id="rId19"/>
    <p:sldId id="284" r:id="rId20"/>
    <p:sldId id="272" r:id="rId21"/>
    <p:sldId id="277" r:id="rId22"/>
    <p:sldId id="273" r:id="rId23"/>
    <p:sldId id="274" r:id="rId24"/>
    <p:sldId id="275" r:id="rId25"/>
    <p:sldId id="278" r:id="rId26"/>
    <p:sldId id="280" r:id="rId27"/>
    <p:sldId id="281" r:id="rId28"/>
    <p:sldId id="276" r:id="rId29"/>
    <p:sldId id="305" r:id="rId30"/>
    <p:sldId id="306" r:id="rId31"/>
    <p:sldId id="282" r:id="rId32"/>
    <p:sldId id="283"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1" r:id="rId49"/>
    <p:sldId id="300" r:id="rId50"/>
    <p:sldId id="302" r:id="rId51"/>
    <p:sldId id="303" r:id="rId52"/>
    <p:sldId id="307"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6" autoAdjust="0"/>
    <p:restoredTop sz="94660"/>
  </p:normalViewPr>
  <p:slideViewPr>
    <p:cSldViewPr snapToGrid="0">
      <p:cViewPr>
        <p:scale>
          <a:sx n="98" d="100"/>
          <a:sy n="98"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5/4/2015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23A1CC3-2375-41D4-9E03-427CAF2A4C1A}" type="datetimeFigureOut">
              <a:rPr lang="en-US" dirty="0"/>
              <a:t>5/4/2015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t-BR" smtClean="0"/>
              <a:t>Clique para editar o título mestre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AFF16868-8199-4C2C-A5B1-63AEE139F88E}" type="datetimeFigureOut">
              <a:rPr lang="en-US" dirty="0"/>
              <a:t>5/4/2015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t-BR" smtClean="0"/>
              <a:t>Clique para editar o título mestre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AAD9FF7F-6988-44CC-821B-644E70CD2F73}" type="datetimeFigureOut">
              <a:rPr lang="en-US" dirty="0"/>
              <a:t>5/4/2015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C12C299-16B2-4475-990D-751901EACC14}" type="datetimeFigureOut">
              <a:rPr lang="en-US" dirty="0"/>
              <a:t>5/4/2015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5/4/2015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5/4/2015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5/4/2015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5/4/2015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5/4/2015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34E6425-0181-43F2-84FC-787E803FD2F8}" type="datetimeFigureOut">
              <a:rPr lang="en-US" dirty="0"/>
              <a:t>5/4/2015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5/4/2015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5/4/2015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5/4/2015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5/4/2015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76E86A4C-8E40-4F87-A4F0-01A0687C5742}" type="datetimeFigureOut">
              <a:rPr lang="en-US" dirty="0"/>
              <a:t>5/4/2015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t-BR" smtClean="0"/>
              <a:t>Clique no ícone para adicionar uma imagem</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5E72C73-2D91-4E12-BA25-F0AA0C03599B}" type="datetimeFigureOut">
              <a:rPr lang="en-US" dirty="0"/>
              <a:t>5/4/2015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5/4/2015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nT_uxaIW3_Y"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3.eca.usp.br/sites/default/files/form/biblioteca/acervo/textos/Manual_de_catalogacao_de_filmes.pd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iptv.usp.br/"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3licensing.com/license/home/ng.do" TargetMode="Externa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imagemfalada.wordpress.com/2013/06/02/seres-imaginarios-na-academi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143.107.154.62/Vocab/Sibix652.dll/ARV?Hier=CH741.2.1.4" TargetMode="External"/><Relationship Id="rId2" Type="http://schemas.openxmlformats.org/officeDocument/2006/relationships/hyperlink" Target="http://143.107.154.62/Vocab/Sibix652.dll/ARV?Hier=CH741.2.2.6"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tvtropes.org/pmwiki/pmwiki.php/Main/Plot"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1434715"/>
            <a:ext cx="10266217" cy="2677648"/>
          </a:xfrm>
        </p:spPr>
        <p:txBody>
          <a:bodyPr/>
          <a:lstStyle/>
          <a:p>
            <a:r>
              <a:rPr lang="pt-BR" dirty="0" smtClean="0"/>
              <a:t>Indexação e resumo de filmes</a:t>
            </a:r>
            <a:br>
              <a:rPr lang="pt-BR" dirty="0" smtClean="0"/>
            </a:br>
            <a:endParaRPr lang="pt-BR" dirty="0"/>
          </a:p>
        </p:txBody>
      </p:sp>
      <p:sp>
        <p:nvSpPr>
          <p:cNvPr id="3" name="Subtítulo 2"/>
          <p:cNvSpPr>
            <a:spLocks noGrp="1"/>
          </p:cNvSpPr>
          <p:nvPr>
            <p:ph type="subTitle" idx="1"/>
          </p:nvPr>
        </p:nvSpPr>
        <p:spPr/>
        <p:txBody>
          <a:bodyPr/>
          <a:lstStyle/>
          <a:p>
            <a:r>
              <a:rPr lang="pt-BR" dirty="0" smtClean="0"/>
              <a:t>MARINA </a:t>
            </a:r>
            <a:r>
              <a:rPr lang="pt-BR" dirty="0" err="1" smtClean="0"/>
              <a:t>mACAMbYRA</a:t>
            </a:r>
            <a:endParaRPr lang="pt-BR" dirty="0" smtClean="0"/>
          </a:p>
          <a:p>
            <a:endParaRPr lang="pt-BR" dirty="0"/>
          </a:p>
        </p:txBody>
      </p:sp>
    </p:spTree>
    <p:extLst>
      <p:ext uri="{BB962C8B-B14F-4D97-AF65-F5344CB8AC3E}">
        <p14:creationId xmlns:p14="http://schemas.microsoft.com/office/powerpoint/2010/main" val="2769396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DOCUMENTÁRIO</a:t>
            </a:r>
            <a:endParaRPr lang="pt-BR" dirty="0"/>
          </a:p>
        </p:txBody>
      </p:sp>
      <p:sp>
        <p:nvSpPr>
          <p:cNvPr id="3" name="Espaço Reservado para Conteúdo 2"/>
          <p:cNvSpPr>
            <a:spLocks noGrp="1"/>
          </p:cNvSpPr>
          <p:nvPr>
            <p:ph idx="1"/>
          </p:nvPr>
        </p:nvSpPr>
        <p:spPr>
          <a:xfrm>
            <a:off x="5781145" y="1447800"/>
            <a:ext cx="5330199" cy="3124200"/>
          </a:xfrm>
        </p:spPr>
        <p:txBody>
          <a:bodyPr>
            <a:normAutofit/>
          </a:bodyPr>
          <a:lstStyle/>
          <a:p>
            <a:pPr algn="just"/>
            <a:r>
              <a:rPr lang="pt-BR" sz="3200" dirty="0"/>
              <a:t>Citar nomes de pessoas e locais que estejam identificados na tela</a:t>
            </a:r>
            <a:r>
              <a:rPr lang="pt-BR" sz="3200" dirty="0" smtClean="0"/>
              <a:t>.</a:t>
            </a:r>
          </a:p>
        </p:txBody>
      </p:sp>
      <p:sp>
        <p:nvSpPr>
          <p:cNvPr id="4" name="Espaço Reservado para Texto 3"/>
          <p:cNvSpPr>
            <a:spLocks noGrp="1"/>
          </p:cNvSpPr>
          <p:nvPr>
            <p:ph type="body" sz="half" idx="2"/>
          </p:nvPr>
        </p:nvSpPr>
        <p:spPr/>
        <p:txBody>
          <a:bodyPr/>
          <a:lstStyle/>
          <a:p>
            <a:endParaRPr lang="pt-BR"/>
          </a:p>
        </p:txBody>
      </p:sp>
      <p:sp>
        <p:nvSpPr>
          <p:cNvPr id="5" name="CaixaDeTexto 4"/>
          <p:cNvSpPr txBox="1"/>
          <p:nvPr/>
        </p:nvSpPr>
        <p:spPr>
          <a:xfrm>
            <a:off x="6539345" y="4433455"/>
            <a:ext cx="4128655" cy="1200329"/>
          </a:xfrm>
          <a:prstGeom prst="rect">
            <a:avLst/>
          </a:prstGeom>
          <a:noFill/>
        </p:spPr>
        <p:txBody>
          <a:bodyPr wrap="square" rtlCol="0">
            <a:spAutoFit/>
          </a:bodyPr>
          <a:lstStyle/>
          <a:p>
            <a:pPr algn="just"/>
            <a:r>
              <a:rPr lang="pt-BR" sz="2400" dirty="0"/>
              <a:t>Cuidado ao reconhecer elementos 	sem ajuda de legendas.</a:t>
            </a:r>
          </a:p>
        </p:txBody>
      </p:sp>
    </p:spTree>
    <p:extLst>
      <p:ext uri="{BB962C8B-B14F-4D97-AF65-F5344CB8AC3E}">
        <p14:creationId xmlns:p14="http://schemas.microsoft.com/office/powerpoint/2010/main" val="3795020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DOCUMENTÁRIO</a:t>
            </a:r>
            <a:endParaRPr lang="pt-BR" dirty="0"/>
          </a:p>
        </p:txBody>
      </p:sp>
      <p:sp>
        <p:nvSpPr>
          <p:cNvPr id="3" name="Espaço Reservado para Conteúdo 2"/>
          <p:cNvSpPr>
            <a:spLocks noGrp="1"/>
          </p:cNvSpPr>
          <p:nvPr>
            <p:ph idx="1"/>
          </p:nvPr>
        </p:nvSpPr>
        <p:spPr/>
        <p:txBody>
          <a:bodyPr>
            <a:normAutofit/>
          </a:bodyPr>
          <a:lstStyle/>
          <a:p>
            <a:pPr algn="just"/>
            <a:r>
              <a:rPr lang="pt-BR" sz="3200" dirty="0"/>
              <a:t>Mencionar presença de fragmentos de outras obras dentro de um filme: trechos de filmes ou programas de TV, imagens de peças teatrais etc.</a:t>
            </a:r>
          </a:p>
          <a:p>
            <a:endParaRPr lang="pt-BR" sz="2400" dirty="0"/>
          </a:p>
        </p:txBody>
      </p:sp>
      <p:sp>
        <p:nvSpPr>
          <p:cNvPr id="4" name="Espaço Reservado para Texto 3"/>
          <p:cNvSpPr>
            <a:spLocks noGrp="1"/>
          </p:cNvSpPr>
          <p:nvPr>
            <p:ph type="body" sz="half" idx="2"/>
          </p:nvPr>
        </p:nvSpPr>
        <p:spPr/>
        <p:txBody>
          <a:bodyPr/>
          <a:lstStyle/>
          <a:p>
            <a:endParaRPr lang="pt-BR"/>
          </a:p>
        </p:txBody>
      </p:sp>
    </p:spTree>
    <p:extLst>
      <p:ext uri="{BB962C8B-B14F-4D97-AF65-F5344CB8AC3E}">
        <p14:creationId xmlns:p14="http://schemas.microsoft.com/office/powerpoint/2010/main" val="2337384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DOCUMENTÁRIO</a:t>
            </a:r>
            <a:endParaRPr lang="pt-BR" dirty="0"/>
          </a:p>
        </p:txBody>
      </p:sp>
      <p:sp>
        <p:nvSpPr>
          <p:cNvPr id="3" name="Espaço Reservado para Conteúdo 2"/>
          <p:cNvSpPr>
            <a:spLocks noGrp="1"/>
          </p:cNvSpPr>
          <p:nvPr>
            <p:ph idx="1"/>
          </p:nvPr>
        </p:nvSpPr>
        <p:spPr/>
        <p:txBody>
          <a:bodyPr/>
          <a:lstStyle/>
          <a:p>
            <a:pPr algn="just"/>
            <a:r>
              <a:rPr lang="pt-BR" sz="2400" dirty="0"/>
              <a:t>D</a:t>
            </a:r>
            <a:r>
              <a:rPr lang="pt-BR" sz="2400" dirty="0" smtClean="0"/>
              <a:t>imensão </a:t>
            </a:r>
            <a:r>
              <a:rPr lang="pt-BR" sz="2400" dirty="0"/>
              <a:t>sonora: músicas, ruídos e vozes podem ser decisivos para a compreensão do sentido da obra.</a:t>
            </a:r>
          </a:p>
          <a:p>
            <a:pPr algn="just"/>
            <a:r>
              <a:rPr lang="pt-BR" sz="2400" dirty="0"/>
              <a:t>Tomar cuidado com sons em “off”: ao citar um depoimento, observar se a imagem da pessoa que fala aparece na tela, ou se apenas ouvimos sua voz acompanhando outras imagens.</a:t>
            </a:r>
          </a:p>
          <a:p>
            <a:endParaRPr lang="pt-BR" dirty="0"/>
          </a:p>
        </p:txBody>
      </p:sp>
      <p:sp>
        <p:nvSpPr>
          <p:cNvPr id="4" name="Espaço Reservado para Texto 3"/>
          <p:cNvSpPr>
            <a:spLocks noGrp="1"/>
          </p:cNvSpPr>
          <p:nvPr>
            <p:ph type="body" sz="half" idx="2"/>
          </p:nvPr>
        </p:nvSpPr>
        <p:spPr/>
        <p:txBody>
          <a:bodyPr/>
          <a:lstStyle/>
          <a:p>
            <a:endParaRPr lang="pt-BR"/>
          </a:p>
        </p:txBody>
      </p:sp>
    </p:spTree>
    <p:extLst>
      <p:ext uri="{BB962C8B-B14F-4D97-AF65-F5344CB8AC3E}">
        <p14:creationId xmlns:p14="http://schemas.microsoft.com/office/powerpoint/2010/main" val="3487524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DOCUMENTÁRIO</a:t>
            </a:r>
            <a:endParaRPr lang="pt-BR" dirty="0"/>
          </a:p>
        </p:txBody>
      </p:sp>
      <p:sp>
        <p:nvSpPr>
          <p:cNvPr id="3" name="Espaço Reservado para Conteúdo 2"/>
          <p:cNvSpPr>
            <a:spLocks noGrp="1"/>
          </p:cNvSpPr>
          <p:nvPr>
            <p:ph idx="1"/>
          </p:nvPr>
        </p:nvSpPr>
        <p:spPr/>
        <p:txBody>
          <a:bodyPr/>
          <a:lstStyle/>
          <a:p>
            <a:pPr algn="just"/>
            <a:r>
              <a:rPr lang="pt-BR" sz="2400" dirty="0" smtClean="0"/>
              <a:t>Técnica </a:t>
            </a:r>
            <a:r>
              <a:rPr lang="pt-BR" sz="2400" dirty="0"/>
              <a:t>usada em cinematecas e arquivos de filmes, que descreve o documento de forma exaustiva, com o objetivo de criar uma espécie de substituto </a:t>
            </a:r>
            <a:r>
              <a:rPr lang="pt-BR" sz="2400" dirty="0" smtClean="0"/>
              <a:t>do </a:t>
            </a:r>
            <a:r>
              <a:rPr lang="pt-BR" sz="2400" dirty="0"/>
              <a:t>filme.</a:t>
            </a:r>
          </a:p>
          <a:p>
            <a:pPr marL="0" indent="0">
              <a:buNone/>
            </a:pPr>
            <a:r>
              <a:rPr lang="pt-BR" dirty="0" smtClean="0">
                <a:hlinkClick r:id="rId2"/>
              </a:rPr>
              <a:t>https</a:t>
            </a:r>
            <a:r>
              <a:rPr lang="pt-BR" dirty="0">
                <a:hlinkClick r:id="rId2"/>
              </a:rPr>
              <a:t>://youtu.be/nT_uxaIW3_Y</a:t>
            </a:r>
            <a:endParaRPr lang="pt-BR" dirty="0"/>
          </a:p>
        </p:txBody>
      </p:sp>
      <p:sp>
        <p:nvSpPr>
          <p:cNvPr id="4" name="Espaço Reservado para Texto 3"/>
          <p:cNvSpPr>
            <a:spLocks noGrp="1"/>
          </p:cNvSpPr>
          <p:nvPr>
            <p:ph type="body" sz="half" idx="2"/>
          </p:nvPr>
        </p:nvSpPr>
        <p:spPr/>
        <p:txBody>
          <a:bodyPr/>
          <a:lstStyle/>
          <a:p>
            <a:r>
              <a:rPr lang="pt-BR" dirty="0" smtClean="0"/>
              <a:t>DESCRIÇÃO PLANO A PLANO</a:t>
            </a:r>
            <a:endParaRPr lang="pt-BR" dirty="0"/>
          </a:p>
        </p:txBody>
      </p:sp>
    </p:spTree>
    <p:extLst>
      <p:ext uri="{BB962C8B-B14F-4D97-AF65-F5344CB8AC3E}">
        <p14:creationId xmlns:p14="http://schemas.microsoft.com/office/powerpoint/2010/main" val="4137801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Ficha de análise</a:t>
            </a:r>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3501063797"/>
              </p:ext>
            </p:extLst>
          </p:nvPr>
        </p:nvGraphicFramePr>
        <p:xfrm>
          <a:off x="1386348" y="2517058"/>
          <a:ext cx="8662220" cy="4340941"/>
        </p:xfrm>
        <a:graphic>
          <a:graphicData uri="http://schemas.openxmlformats.org/drawingml/2006/table">
            <a:tbl>
              <a:tblPr firstRow="1" firstCol="1" bandRow="1"/>
              <a:tblGrid>
                <a:gridCol w="4331110"/>
                <a:gridCol w="4331110"/>
              </a:tblGrid>
              <a:tr h="306691">
                <a:tc>
                  <a:txBody>
                    <a:bodyPr/>
                    <a:lstStyle/>
                    <a:p>
                      <a:pPr algn="ctr">
                        <a:spcAft>
                          <a:spcPts val="1200"/>
                        </a:spcAft>
                      </a:pPr>
                      <a:r>
                        <a:rPr lang="pt-BR" sz="2000" baseline="0" dirty="0">
                          <a:solidFill>
                            <a:srgbClr val="000000"/>
                          </a:solidFill>
                          <a:effectLst/>
                          <a:latin typeface="Arial" panose="020B0604020202020204" pitchFamily="34" charset="0"/>
                          <a:ea typeface="Times New Roman" panose="02020603050405020304" pitchFamily="18" charset="0"/>
                        </a:rPr>
                        <a:t>IMAGEM</a:t>
                      </a:r>
                      <a:endParaRPr lang="pt-BR" sz="2000" baseline="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200"/>
                        </a:spcAft>
                      </a:pPr>
                      <a:r>
                        <a:rPr lang="pt-BR" sz="2000" baseline="0" dirty="0">
                          <a:solidFill>
                            <a:srgbClr val="000000"/>
                          </a:solidFill>
                          <a:effectLst/>
                          <a:latin typeface="Arial" panose="020B0604020202020204" pitchFamily="34" charset="0"/>
                          <a:ea typeface="Times New Roman" panose="02020603050405020304" pitchFamily="18" charset="0"/>
                        </a:rPr>
                        <a:t>SOM</a:t>
                      </a:r>
                      <a:endParaRPr lang="pt-BR" sz="2000" baseline="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375">
                <a:tc>
                  <a:txBody>
                    <a:bodyPr/>
                    <a:lstStyle/>
                    <a:p>
                      <a:pPr algn="just">
                        <a:spcAft>
                          <a:spcPts val="1200"/>
                        </a:spcAft>
                      </a:pPr>
                      <a:r>
                        <a:rPr lang="pt-BR" sz="1500" baseline="0" dirty="0">
                          <a:solidFill>
                            <a:srgbClr val="000000"/>
                          </a:solidFill>
                          <a:effectLst/>
                          <a:latin typeface="Arial" panose="020B0604020202020204" pitchFamily="34" charset="0"/>
                          <a:ea typeface="Times New Roman" panose="02020603050405020304" pitchFamily="18" charset="0"/>
                        </a:rPr>
                        <a:t>Homem escrevendo à mão, numa mesa.</a:t>
                      </a:r>
                      <a:endParaRPr lang="pt-BR" sz="1500" baseline="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pt-BR" sz="1500" baseline="0" dirty="0">
                          <a:solidFill>
                            <a:srgbClr val="000000"/>
                          </a:solidFill>
                          <a:effectLst/>
                          <a:latin typeface="Arial" panose="020B0604020202020204" pitchFamily="34" charset="0"/>
                          <a:ea typeface="Times New Roman" panose="02020603050405020304" pitchFamily="18" charset="0"/>
                        </a:rPr>
                        <a:t>Texto de carta às vítimas do11.09 nos EUA. "Sou chileno, moro em Londres (...)"</a:t>
                      </a:r>
                      <a:endParaRPr lang="pt-BR" sz="1500" baseline="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375">
                <a:tc>
                  <a:txBody>
                    <a:bodyPr/>
                    <a:lstStyle/>
                    <a:p>
                      <a:pPr algn="just">
                        <a:spcAft>
                          <a:spcPts val="1200"/>
                        </a:spcAft>
                      </a:pPr>
                      <a:r>
                        <a:rPr lang="pt-BR" sz="1500" baseline="0">
                          <a:solidFill>
                            <a:srgbClr val="000000"/>
                          </a:solidFill>
                          <a:effectLst/>
                          <a:latin typeface="Arial" panose="020B0604020202020204" pitchFamily="34" charset="0"/>
                          <a:ea typeface="Times New Roman" panose="02020603050405020304" pitchFamily="18" charset="0"/>
                        </a:rPr>
                        <a:t>Filme de arquivo: pessoas correndo na rua</a:t>
                      </a:r>
                      <a:endParaRPr lang="pt-BR" sz="1500" baseline="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pt-BR" sz="1500" baseline="0" dirty="0">
                          <a:solidFill>
                            <a:srgbClr val="000000"/>
                          </a:solidFill>
                          <a:effectLst/>
                          <a:latin typeface="Arial" panose="020B0604020202020204" pitchFamily="34" charset="0"/>
                          <a:ea typeface="Times New Roman" panose="02020603050405020304" pitchFamily="18" charset="0"/>
                        </a:rPr>
                        <a:t>Temos algo em comum: seus entes queridos e os meus foram assassinados” (off).</a:t>
                      </a:r>
                      <a:endParaRPr lang="pt-BR" sz="1500" baseline="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563">
                <a:tc>
                  <a:txBody>
                    <a:bodyPr/>
                    <a:lstStyle/>
                    <a:p>
                      <a:pPr algn="just">
                        <a:spcAft>
                          <a:spcPts val="1200"/>
                        </a:spcAft>
                      </a:pPr>
                      <a:r>
                        <a:rPr lang="pt-BR" sz="1500" baseline="0">
                          <a:solidFill>
                            <a:srgbClr val="000000"/>
                          </a:solidFill>
                          <a:effectLst/>
                          <a:latin typeface="Arial" panose="020B0604020202020204" pitchFamily="34" charset="0"/>
                          <a:ea typeface="Times New Roman" panose="02020603050405020304" pitchFamily="18" charset="0"/>
                        </a:rPr>
                        <a:t>Filme de arquivo: pessoas votando, Salvador Allende, grande manifestação de rua.</a:t>
                      </a:r>
                      <a:endParaRPr lang="pt-BR" sz="1500" baseline="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pt-BR" sz="1500" baseline="0" dirty="0">
                          <a:solidFill>
                            <a:srgbClr val="000000"/>
                          </a:solidFill>
                          <a:effectLst/>
                          <a:latin typeface="Arial" panose="020B0604020202020204" pitchFamily="34" charset="0"/>
                          <a:ea typeface="Times New Roman" panose="02020603050405020304" pitchFamily="18" charset="0"/>
                        </a:rPr>
                        <a:t>Continua texto em off, homem conta sua história, fala da eleição de Allende no Chile em 1970.  </a:t>
                      </a:r>
                      <a:endParaRPr lang="pt-BR" sz="1500" baseline="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187">
                <a:tc>
                  <a:txBody>
                    <a:bodyPr/>
                    <a:lstStyle/>
                    <a:p>
                      <a:pPr algn="just">
                        <a:spcAft>
                          <a:spcPts val="1200"/>
                        </a:spcAft>
                      </a:pPr>
                      <a:r>
                        <a:rPr lang="pt-BR" sz="1500" baseline="0">
                          <a:solidFill>
                            <a:srgbClr val="000000"/>
                          </a:solidFill>
                          <a:effectLst/>
                          <a:latin typeface="Arial" panose="020B0604020202020204" pitchFamily="34" charset="0"/>
                          <a:ea typeface="Times New Roman" panose="02020603050405020304" pitchFamily="18" charset="0"/>
                        </a:rPr>
                        <a:t>Multidão comemora nas ruas: palmas </a:t>
                      </a:r>
                      <a:endParaRPr lang="pt-BR" sz="1500" baseline="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pt-BR" sz="1500" baseline="0" dirty="0">
                          <a:solidFill>
                            <a:srgbClr val="000000"/>
                          </a:solidFill>
                          <a:effectLst/>
                          <a:latin typeface="Arial" panose="020B0604020202020204" pitchFamily="34" charset="0"/>
                          <a:ea typeface="Times New Roman" panose="02020603050405020304" pitchFamily="18" charset="0"/>
                        </a:rPr>
                        <a:t>Canção popular chilena (off).</a:t>
                      </a:r>
                      <a:endParaRPr lang="pt-BR" sz="1500" baseline="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187">
                <a:tc>
                  <a:txBody>
                    <a:bodyPr/>
                    <a:lstStyle/>
                    <a:p>
                      <a:pPr algn="just">
                        <a:spcAft>
                          <a:spcPts val="1200"/>
                        </a:spcAft>
                      </a:pPr>
                      <a:r>
                        <a:rPr lang="pt-BR" sz="1500" baseline="0">
                          <a:solidFill>
                            <a:srgbClr val="000000"/>
                          </a:solidFill>
                          <a:effectLst/>
                          <a:latin typeface="Arial" panose="020B0604020202020204" pitchFamily="34" charset="0"/>
                          <a:ea typeface="Times New Roman" panose="02020603050405020304" pitchFamily="18" charset="0"/>
                        </a:rPr>
                        <a:t>O homem canta.</a:t>
                      </a:r>
                      <a:endParaRPr lang="pt-BR" sz="1500" baseline="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pt-BR" sz="1500" baseline="0" dirty="0">
                          <a:solidFill>
                            <a:srgbClr val="000000"/>
                          </a:solidFill>
                          <a:effectLst/>
                          <a:latin typeface="Arial" panose="020B0604020202020204" pitchFamily="34" charset="0"/>
                          <a:ea typeface="Times New Roman" panose="02020603050405020304" pitchFamily="18" charset="0"/>
                        </a:rPr>
                        <a:t>Som direto.</a:t>
                      </a:r>
                      <a:endParaRPr lang="pt-BR" sz="1500" baseline="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563">
                <a:tc>
                  <a:txBody>
                    <a:bodyPr/>
                    <a:lstStyle/>
                    <a:p>
                      <a:pPr algn="just">
                        <a:spcAft>
                          <a:spcPts val="1200"/>
                        </a:spcAft>
                      </a:pPr>
                      <a:r>
                        <a:rPr lang="pt-BR" sz="1500" baseline="0">
                          <a:solidFill>
                            <a:srgbClr val="000000"/>
                          </a:solidFill>
                          <a:effectLst/>
                          <a:latin typeface="Arial" panose="020B0604020202020204" pitchFamily="34" charset="0"/>
                          <a:ea typeface="Times New Roman" panose="02020603050405020304" pitchFamily="18" charset="0"/>
                        </a:rPr>
                        <a:t>Criança carrega uma bacia, tratores, homens trabalhando, interior de fábrica (imagens de arquivo).</a:t>
                      </a:r>
                      <a:endParaRPr lang="pt-BR" sz="1500" baseline="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pt-BR" sz="1500" baseline="0" dirty="0">
                          <a:solidFill>
                            <a:srgbClr val="000000"/>
                          </a:solidFill>
                          <a:effectLst/>
                          <a:latin typeface="Arial" panose="020B0604020202020204" pitchFamily="34" charset="0"/>
                          <a:ea typeface="Times New Roman" panose="02020603050405020304" pitchFamily="18" charset="0"/>
                        </a:rPr>
                        <a:t>Homem fala das conquistas do governo Allende (off).</a:t>
                      </a:r>
                      <a:endParaRPr lang="pt-BR" sz="1500" baseline="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2545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Alguns exemplos</a:t>
            </a:r>
            <a:endParaRPr lang="pt-BR" dirty="0"/>
          </a:p>
        </p:txBody>
      </p:sp>
      <p:sp>
        <p:nvSpPr>
          <p:cNvPr id="3" name="Espaço Reservado para Texto 2"/>
          <p:cNvSpPr>
            <a:spLocks noGrp="1"/>
          </p:cNvSpPr>
          <p:nvPr>
            <p:ph type="body" idx="1"/>
          </p:nvPr>
        </p:nvSpPr>
        <p:spPr>
          <a:xfrm>
            <a:off x="1030264" y="5052676"/>
            <a:ext cx="10344319" cy="860400"/>
          </a:xfrm>
        </p:spPr>
        <p:txBody>
          <a:bodyPr>
            <a:noAutofit/>
          </a:bodyPr>
          <a:lstStyle/>
          <a:p>
            <a:r>
              <a:rPr lang="pt-BR" sz="3200" dirty="0" smtClean="0"/>
              <a:t>Resumos de documentários da Biblioteca da ECA</a:t>
            </a:r>
            <a:endParaRPr lang="pt-BR" sz="3200" dirty="0"/>
          </a:p>
        </p:txBody>
      </p:sp>
    </p:spTree>
    <p:extLst>
      <p:ext uri="{BB962C8B-B14F-4D97-AF65-F5344CB8AC3E}">
        <p14:creationId xmlns:p14="http://schemas.microsoft.com/office/powerpoint/2010/main" val="2582986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9237743" cy="706964"/>
          </a:xfrm>
        </p:spPr>
        <p:txBody>
          <a:bodyPr/>
          <a:lstStyle/>
          <a:p>
            <a:r>
              <a:rPr lang="pt-BR" sz="2800" dirty="0"/>
              <a:t>MALDITO: O ESTRANHO MUNDO DE ZÉ DO </a:t>
            </a:r>
            <a:r>
              <a:rPr lang="pt-BR" sz="2800" dirty="0" smtClean="0"/>
              <a:t>CAIXÃO </a:t>
            </a:r>
            <a:r>
              <a:rPr lang="pt-BR" sz="2800" dirty="0"/>
              <a:t>André </a:t>
            </a:r>
            <a:r>
              <a:rPr lang="pt-BR" sz="2800" dirty="0" err="1"/>
              <a:t>Barcinski</a:t>
            </a:r>
            <a:r>
              <a:rPr lang="pt-BR" sz="2800" dirty="0"/>
              <a:t> e Ivan </a:t>
            </a:r>
            <a:r>
              <a:rPr lang="pt-BR" sz="2800" dirty="0" err="1"/>
              <a:t>Finotti</a:t>
            </a:r>
            <a:r>
              <a:rPr lang="pt-BR" sz="2800" dirty="0"/>
              <a:t>, 2000</a:t>
            </a:r>
            <a:r>
              <a:rPr lang="pt-BR" dirty="0"/>
              <a:t>.</a:t>
            </a:r>
            <a:br>
              <a:rPr lang="pt-BR" dirty="0"/>
            </a:br>
            <a:endParaRPr lang="pt-BR" dirty="0"/>
          </a:p>
        </p:txBody>
      </p:sp>
      <p:sp>
        <p:nvSpPr>
          <p:cNvPr id="3" name="Retângulo 2"/>
          <p:cNvSpPr/>
          <p:nvPr/>
        </p:nvSpPr>
        <p:spPr>
          <a:xfrm>
            <a:off x="-138548" y="2319096"/>
            <a:ext cx="12053455" cy="4441922"/>
          </a:xfrm>
          <a:prstGeom prst="rect">
            <a:avLst/>
          </a:prstGeom>
        </p:spPr>
        <p:txBody>
          <a:bodyPr wrap="square">
            <a:spAutoFit/>
          </a:bodyPr>
          <a:lstStyle/>
          <a:p>
            <a:pPr marL="540385" algn="just">
              <a:lnSpc>
                <a:spcPct val="115000"/>
              </a:lnSpc>
              <a:spcAft>
                <a:spcPts val="1000"/>
              </a:spcAft>
            </a:pPr>
            <a:r>
              <a:rPr lang="pt-BR" sz="1900" dirty="0">
                <a:latin typeface="Arial" panose="020B0604020202020204" pitchFamily="34" charset="0"/>
                <a:ea typeface="Calibri" panose="020F0502020204030204" pitchFamily="34" charset="0"/>
                <a:cs typeface="Times New Roman" panose="02020603050405020304" pitchFamily="18" charset="0"/>
              </a:rPr>
              <a:t>O cineasta criador do personagem Zé do Caixão fala sobre sua carreira, , seu método de trabalho e sua paixão pelo cinema. Recorda fatos pitorescos, como a história do homem que "ressuscitou" em seu próprio velório, e desmente a lenda de que seus filmes provocam a morte de atores e técnicos. O roteirista Rubens </a:t>
            </a:r>
            <a:r>
              <a:rPr lang="pt-BR" sz="1900" dirty="0" err="1">
                <a:latin typeface="Arial" panose="020B0604020202020204" pitchFamily="34" charset="0"/>
                <a:ea typeface="Calibri" panose="020F0502020204030204" pitchFamily="34" charset="0"/>
                <a:cs typeface="Times New Roman" panose="02020603050405020304" pitchFamily="18" charset="0"/>
              </a:rPr>
              <a:t>Lucchetti</a:t>
            </a:r>
            <a:r>
              <a:rPr lang="pt-BR" sz="1900" dirty="0">
                <a:latin typeface="Arial" panose="020B0604020202020204" pitchFamily="34" charset="0"/>
                <a:ea typeface="Calibri" panose="020F0502020204030204" pitchFamily="34" charset="0"/>
                <a:cs typeface="Times New Roman" panose="02020603050405020304" pitchFamily="18" charset="0"/>
              </a:rPr>
              <a:t>, o ator Mário Lima e a montadora </a:t>
            </a:r>
            <a:r>
              <a:rPr lang="pt-BR" sz="1900" dirty="0" err="1">
                <a:latin typeface="Arial" panose="020B0604020202020204" pitchFamily="34" charset="0"/>
                <a:ea typeface="Calibri" panose="020F0502020204030204" pitchFamily="34" charset="0"/>
                <a:cs typeface="Times New Roman" panose="02020603050405020304" pitchFamily="18" charset="0"/>
              </a:rPr>
              <a:t>Nilcemar</a:t>
            </a:r>
            <a:r>
              <a:rPr lang="pt-BR" sz="1900" dirty="0">
                <a:latin typeface="Arial" panose="020B0604020202020204" pitchFamily="34" charset="0"/>
                <a:ea typeface="Calibri" panose="020F0502020204030204" pitchFamily="34" charset="0"/>
                <a:cs typeface="Times New Roman" panose="02020603050405020304" pitchFamily="18" charset="0"/>
              </a:rPr>
              <a:t> </a:t>
            </a:r>
            <a:r>
              <a:rPr lang="pt-BR" sz="1900" dirty="0" err="1">
                <a:latin typeface="Arial" panose="020B0604020202020204" pitchFamily="34" charset="0"/>
                <a:ea typeface="Calibri" panose="020F0502020204030204" pitchFamily="34" charset="0"/>
                <a:cs typeface="Times New Roman" panose="02020603050405020304" pitchFamily="18" charset="0"/>
              </a:rPr>
              <a:t>Leyart</a:t>
            </a:r>
            <a:r>
              <a:rPr lang="pt-BR" sz="1900" dirty="0">
                <a:latin typeface="Arial" panose="020B0604020202020204" pitchFamily="34" charset="0"/>
                <a:ea typeface="Calibri" panose="020F0502020204030204" pitchFamily="34" charset="0"/>
                <a:cs typeface="Times New Roman" panose="02020603050405020304" pitchFamily="18" charset="0"/>
              </a:rPr>
              <a:t> falam sobre os testes macabros e violentos a que os candidatos a atores eram submetidos, as dificuldades de filmar com aranhas e cobras e os problemas financeiros que Mojica enfrentou. O filho do cineasta recorda a perseguição movida pela Censura do governo militar, especialmente rigorosa com o filme O despertar da besta. Mojica fala também sobre seu trabalho no cinema pornô, nos anos 80. São mostrados trechos dos filmes: Sentença de Deus (fragmento), Meu destino em tuas mãos, A sina do aventureiro, Pesadelo macabro, Finis </a:t>
            </a:r>
            <a:r>
              <a:rPr lang="pt-BR" sz="1900" dirty="0" err="1">
                <a:latin typeface="Arial" panose="020B0604020202020204" pitchFamily="34" charset="0"/>
                <a:ea typeface="Calibri" panose="020F0502020204030204" pitchFamily="34" charset="0"/>
                <a:cs typeface="Times New Roman" panose="02020603050405020304" pitchFamily="18" charset="0"/>
              </a:rPr>
              <a:t>Hominis</a:t>
            </a:r>
            <a:r>
              <a:rPr lang="pt-BR" sz="1900" dirty="0">
                <a:latin typeface="Arial" panose="020B0604020202020204" pitchFamily="34" charset="0"/>
                <a:ea typeface="Calibri" panose="020F0502020204030204" pitchFamily="34" charset="0"/>
                <a:cs typeface="Times New Roman" panose="02020603050405020304" pitchFamily="18" charset="0"/>
              </a:rPr>
              <a:t>, À meia-noite levarei sua alma, Esta noite encarnarei no teu cadáver, Demônios e maravilhas e O despertar da besta. Há ainda imagens de Mojica levando a </a:t>
            </a:r>
            <a:r>
              <a:rPr lang="pt-BR" sz="1900" dirty="0" smtClean="0">
                <a:latin typeface="Arial" panose="020B0604020202020204" pitchFamily="34" charset="0"/>
                <a:ea typeface="Calibri" panose="020F0502020204030204" pitchFamily="34" charset="0"/>
                <a:cs typeface="Times New Roman" panose="02020603050405020304" pitchFamily="18" charset="0"/>
              </a:rPr>
              <a:t>plateia </a:t>
            </a:r>
            <a:r>
              <a:rPr lang="pt-BR" sz="1900" dirty="0">
                <a:latin typeface="Arial" panose="020B0604020202020204" pitchFamily="34" charset="0"/>
                <a:ea typeface="Calibri" panose="020F0502020204030204" pitchFamily="34" charset="0"/>
                <a:cs typeface="Times New Roman" panose="02020603050405020304" pitchFamily="18" charset="0"/>
              </a:rPr>
              <a:t>à histeria em seu curso para atores, da homenagem que recebeu num festival de cinema na Espanha e de uma cirurgia nos olhos à qual foi submetido.</a:t>
            </a:r>
            <a:endParaRPr lang="pt-BR"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0852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109" y="757083"/>
            <a:ext cx="8952607" cy="1455175"/>
          </a:xfrm>
        </p:spPr>
        <p:txBody>
          <a:bodyPr/>
          <a:lstStyle/>
          <a:p>
            <a:r>
              <a:rPr lang="pt-BR" dirty="0"/>
              <a:t/>
            </a:r>
            <a:br>
              <a:rPr lang="pt-BR" dirty="0"/>
            </a:br>
            <a:r>
              <a:rPr lang="pt-BR" dirty="0"/>
              <a:t>Na captura dos </a:t>
            </a:r>
            <a:r>
              <a:rPr lang="pt-BR" dirty="0" smtClean="0"/>
              <a:t>Friedman</a:t>
            </a:r>
            <a:br>
              <a:rPr lang="pt-BR" dirty="0" smtClean="0"/>
            </a:br>
            <a:r>
              <a:rPr lang="pt-BR" dirty="0" smtClean="0"/>
              <a:t>Andrew </a:t>
            </a:r>
            <a:r>
              <a:rPr lang="pt-BR" dirty="0" err="1" smtClean="0"/>
              <a:t>Jarecki</a:t>
            </a:r>
            <a:r>
              <a:rPr lang="pt-BR" dirty="0" smtClean="0"/>
              <a:t>, 2003</a:t>
            </a:r>
            <a:br>
              <a:rPr lang="pt-BR" dirty="0" smtClean="0"/>
            </a:br>
            <a:r>
              <a:rPr lang="pt-BR" dirty="0"/>
              <a:t/>
            </a:r>
            <a:br>
              <a:rPr lang="pt-BR" dirty="0"/>
            </a:br>
            <a:endParaRPr lang="pt-BR" dirty="0"/>
          </a:p>
        </p:txBody>
      </p:sp>
      <p:sp>
        <p:nvSpPr>
          <p:cNvPr id="3" name="Retângulo 2"/>
          <p:cNvSpPr/>
          <p:nvPr/>
        </p:nvSpPr>
        <p:spPr>
          <a:xfrm>
            <a:off x="443345" y="2349910"/>
            <a:ext cx="11249891" cy="4478149"/>
          </a:xfrm>
          <a:prstGeom prst="rect">
            <a:avLst/>
          </a:prstGeom>
        </p:spPr>
        <p:txBody>
          <a:bodyPr wrap="square">
            <a:spAutoFit/>
          </a:bodyPr>
          <a:lstStyle/>
          <a:p>
            <a:pPr algn="just"/>
            <a:r>
              <a:rPr lang="pt-BR" sz="1900" dirty="0" smtClean="0"/>
              <a:t>Na </a:t>
            </a:r>
            <a:r>
              <a:rPr lang="pt-BR" sz="1900" dirty="0"/>
              <a:t>aparente normalidade do ambiente familiar, Arnold Friedman vê sua vida particular dar uma reviravolta quando se descobre que ele mantinha escondido em sua casa um grande volume de material pornográfico infantil. Não bastasse isso, Arnold e seu filho mais novo, Jesse, são acusados de molestarem crianças da comunidade. A partir daí, tem-se um estudo detalhado sobre o perfil da família Friedman, sobretudo dos dois acusados. Neste estudo, às cenas de depoimento dos entrevistados se sobrepõem as imagens documentadas à época, filmadas pelo filho mais velho de Arnold. Essas imagens procuram expressar o que a família sentia com relação ao processo a que pai e filho estavam submetidos. O conteúdo delas é variável, indo desde momentos aparentemente harmoniosos, como a união de pai e filhos relembrando o passado e procurando esquecer o presente que os perturba, até momentos de maior tensão, como a discussão dos filhos com a mãe por esta não apoiar seu marido. A questão relacionada aos atos cometidos por pai e filho é retratada de modo a problematizá-la e não reafirmá-la de acordo com o discurso da época. Apresenta-se, assim, o caso de maneira ambígua, já que os depoimentos se contradizem. E, portanto, não se chega a uma verdade absoluta em torno do que realmente aconteceu.</a:t>
            </a:r>
          </a:p>
        </p:txBody>
      </p:sp>
    </p:spTree>
    <p:extLst>
      <p:ext uri="{BB962C8B-B14F-4D97-AF65-F5344CB8AC3E}">
        <p14:creationId xmlns:p14="http://schemas.microsoft.com/office/powerpoint/2010/main" val="1884919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717755"/>
            <a:ext cx="9001769" cy="962877"/>
          </a:xfrm>
        </p:spPr>
        <p:txBody>
          <a:bodyPr/>
          <a:lstStyle/>
          <a:p>
            <a:r>
              <a:rPr lang="pt-BR" dirty="0" smtClean="0"/>
              <a:t>Cuidado para não escrever </a:t>
            </a:r>
            <a:r>
              <a:rPr lang="pt-BR" dirty="0" err="1" smtClean="0"/>
              <a:t>bobabem</a:t>
            </a:r>
            <a:endParaRPr lang="pt-BR" dirty="0"/>
          </a:p>
        </p:txBody>
      </p:sp>
      <p:sp>
        <p:nvSpPr>
          <p:cNvPr id="3" name="CaixaDeTexto 2"/>
          <p:cNvSpPr txBox="1"/>
          <p:nvPr/>
        </p:nvSpPr>
        <p:spPr>
          <a:xfrm>
            <a:off x="1154954" y="2782529"/>
            <a:ext cx="10025664" cy="3877985"/>
          </a:xfrm>
          <a:prstGeom prst="rect">
            <a:avLst/>
          </a:prstGeom>
          <a:noFill/>
        </p:spPr>
        <p:txBody>
          <a:bodyPr wrap="square" rtlCol="0">
            <a:spAutoFit/>
          </a:bodyPr>
          <a:lstStyle/>
          <a:p>
            <a:pPr>
              <a:spcBef>
                <a:spcPts val="1000"/>
              </a:spcBef>
              <a:buClr>
                <a:schemeClr val="accent1"/>
              </a:buClr>
              <a:buSzPct val="80000"/>
            </a:pPr>
            <a:r>
              <a:rPr lang="pt-BR" sz="2400" dirty="0" smtClean="0">
                <a:solidFill>
                  <a:schemeClr val="accent1"/>
                </a:solidFill>
              </a:rPr>
              <a:t>Liberdade de imprensa </a:t>
            </a:r>
            <a:r>
              <a:rPr lang="pt-BR" sz="2400" dirty="0">
                <a:solidFill>
                  <a:schemeClr val="accent1"/>
                </a:solidFill>
              </a:rPr>
              <a:t>(João Batista de Andrade, 1967)</a:t>
            </a:r>
          </a:p>
          <a:p>
            <a:pPr algn="just"/>
            <a:endParaRPr lang="pt-BR" sz="2400" dirty="0"/>
          </a:p>
          <a:p>
            <a:pPr algn="just"/>
            <a:r>
              <a:rPr lang="pt-BR" sz="2800" dirty="0" smtClean="0"/>
              <a:t>Aspectos </a:t>
            </a:r>
            <a:r>
              <a:rPr lang="pt-BR" sz="2800" dirty="0"/>
              <a:t>do </a:t>
            </a:r>
            <a:r>
              <a:rPr lang="pt-BR" sz="2800" dirty="0">
                <a:solidFill>
                  <a:srgbClr val="FF0000"/>
                </a:solidFill>
              </a:rPr>
              <a:t>problema da liberdade de imprensa </a:t>
            </a:r>
            <a:r>
              <a:rPr lang="pt-BR" sz="2800" dirty="0"/>
              <a:t>no Brasil nos anos 1964/67. Desde os aspectos ideológicos até os relativos ao poder econômico, capital estrangeiro e censura política. Um painel da época, onde imagens dos principais acontecimentos alternam-se com entrevistas com especialistas e políticos.</a:t>
            </a:r>
          </a:p>
          <a:p>
            <a:r>
              <a:rPr lang="pt-BR" sz="2400" dirty="0"/>
              <a:t> </a:t>
            </a:r>
          </a:p>
        </p:txBody>
      </p:sp>
    </p:spTree>
    <p:extLst>
      <p:ext uri="{BB962C8B-B14F-4D97-AF65-F5344CB8AC3E}">
        <p14:creationId xmlns:p14="http://schemas.microsoft.com/office/powerpoint/2010/main" val="3138585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154954" y="668594"/>
            <a:ext cx="8893614" cy="1376516"/>
          </a:xfrm>
        </p:spPr>
        <p:txBody>
          <a:bodyPr/>
          <a:lstStyle/>
          <a:p>
            <a:r>
              <a:rPr lang="pt-BR" dirty="0" smtClean="0"/>
              <a:t>Cuidado com visões tendenciosas</a:t>
            </a:r>
            <a:br>
              <a:rPr lang="pt-BR" dirty="0" smtClean="0"/>
            </a:br>
            <a:endParaRPr lang="pt-BR" dirty="0"/>
          </a:p>
        </p:txBody>
      </p:sp>
      <p:sp>
        <p:nvSpPr>
          <p:cNvPr id="4" name="Espaço Reservado para Texto 3"/>
          <p:cNvSpPr>
            <a:spLocks noGrp="1"/>
          </p:cNvSpPr>
          <p:nvPr>
            <p:ph type="body" idx="1"/>
          </p:nvPr>
        </p:nvSpPr>
        <p:spPr>
          <a:xfrm>
            <a:off x="3436038" y="2349910"/>
            <a:ext cx="5953768" cy="751194"/>
          </a:xfrm>
        </p:spPr>
        <p:txBody>
          <a:bodyPr/>
          <a:lstStyle/>
          <a:p>
            <a:r>
              <a:rPr lang="pt-BR" dirty="0"/>
              <a:t>Entreatos (João Moreira Salles, 2004)</a:t>
            </a:r>
          </a:p>
        </p:txBody>
      </p:sp>
      <p:sp>
        <p:nvSpPr>
          <p:cNvPr id="5" name="Espaço Reservado para Conteúdo 4"/>
          <p:cNvSpPr>
            <a:spLocks noGrp="1"/>
          </p:cNvSpPr>
          <p:nvPr>
            <p:ph sz="half" idx="2"/>
          </p:nvPr>
        </p:nvSpPr>
        <p:spPr>
          <a:xfrm>
            <a:off x="779174" y="3172979"/>
            <a:ext cx="5633748" cy="2840039"/>
          </a:xfrm>
        </p:spPr>
        <p:txBody>
          <a:bodyPr>
            <a:noAutofit/>
          </a:bodyPr>
          <a:lstStyle/>
          <a:p>
            <a:pPr algn="just"/>
            <a:r>
              <a:rPr lang="pt-BR" sz="1900" dirty="0"/>
              <a:t>De 25 de </a:t>
            </a:r>
            <a:r>
              <a:rPr lang="pt-BR" sz="1900" dirty="0" smtClean="0"/>
              <a:t>setembro </a:t>
            </a:r>
            <a:r>
              <a:rPr lang="pt-BR" sz="1900" dirty="0"/>
              <a:t>a 17 de outubro de 2003, uma pequena equipe acompanhou de perto os passos da campanha de Luís Inácio Lula da Silva à presidência da República. Mesmo tendo filmado várias imagens públicas, na edição o diretor privilegiou as cenas privadas, revelando os bastidores por meio de imagens exclusivas, como conversas reservadas, reuniões estratégicas e, principalmente, mostrando o cotidiano de tensão e expectativa do candidato.</a:t>
            </a:r>
          </a:p>
          <a:p>
            <a:endParaRPr lang="pt-BR" sz="1900" dirty="0"/>
          </a:p>
        </p:txBody>
      </p:sp>
      <p:sp>
        <p:nvSpPr>
          <p:cNvPr id="7" name="Espaço Reservado para Conteúdo 6"/>
          <p:cNvSpPr>
            <a:spLocks noGrp="1"/>
          </p:cNvSpPr>
          <p:nvPr>
            <p:ph sz="quarter" idx="4"/>
          </p:nvPr>
        </p:nvSpPr>
        <p:spPr>
          <a:xfrm>
            <a:off x="6568930" y="3172979"/>
            <a:ext cx="4825159" cy="2840039"/>
          </a:xfrm>
        </p:spPr>
        <p:txBody>
          <a:bodyPr/>
          <a:lstStyle/>
          <a:p>
            <a:pPr algn="just"/>
            <a:r>
              <a:rPr lang="en-US" sz="1900" dirty="0"/>
              <a:t>The movie was filmed during the presidential elections in 2002, both first and second turn. The movie was filmed in </a:t>
            </a:r>
            <a:r>
              <a:rPr lang="en-US" sz="1900" dirty="0" err="1"/>
              <a:t>miniDV</a:t>
            </a:r>
            <a:r>
              <a:rPr lang="en-US" sz="1900" dirty="0"/>
              <a:t>. The president appears in a way that he had never shows up before. He smokes his cigarillos and always has a beer in hand when he is not working.</a:t>
            </a:r>
            <a:endParaRPr lang="pt-BR" sz="1900" dirty="0"/>
          </a:p>
          <a:p>
            <a:endParaRPr lang="pt-BR" dirty="0"/>
          </a:p>
        </p:txBody>
      </p:sp>
    </p:spTree>
    <p:extLst>
      <p:ext uri="{BB962C8B-B14F-4D97-AF65-F5344CB8AC3E}">
        <p14:creationId xmlns:p14="http://schemas.microsoft.com/office/powerpoint/2010/main" val="280291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873" y="42494"/>
            <a:ext cx="4567737" cy="6608471"/>
          </a:xfrm>
          <a:prstGeom prst="rect">
            <a:avLst/>
          </a:prstGeom>
        </p:spPr>
      </p:pic>
      <p:sp>
        <p:nvSpPr>
          <p:cNvPr id="7" name="CaixaDeTexto 6"/>
          <p:cNvSpPr txBox="1"/>
          <p:nvPr/>
        </p:nvSpPr>
        <p:spPr>
          <a:xfrm>
            <a:off x="6090249" y="6201851"/>
            <a:ext cx="5253487" cy="369332"/>
          </a:xfrm>
          <a:prstGeom prst="rect">
            <a:avLst/>
          </a:prstGeom>
          <a:noFill/>
        </p:spPr>
        <p:txBody>
          <a:bodyPr wrap="square" rtlCol="0">
            <a:spAutoFit/>
          </a:bodyPr>
          <a:lstStyle/>
          <a:p>
            <a:r>
              <a:rPr lang="pt-BR" dirty="0"/>
              <a:t>http://</a:t>
            </a:r>
            <a:r>
              <a:rPr lang="pt-BR" dirty="0" smtClean="0"/>
              <a:t>www.eca.usp.br/biblioteca/manuais</a:t>
            </a:r>
            <a:endParaRPr lang="pt-BR" dirty="0"/>
          </a:p>
        </p:txBody>
      </p:sp>
    </p:spTree>
    <p:extLst>
      <p:ext uri="{BB962C8B-B14F-4D97-AF65-F5344CB8AC3E}">
        <p14:creationId xmlns:p14="http://schemas.microsoft.com/office/powerpoint/2010/main" val="3453664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FILMES DE FICÇÃO</a:t>
            </a:r>
            <a:endParaRPr lang="pt-BR" dirty="0"/>
          </a:p>
        </p:txBody>
      </p:sp>
      <p:sp>
        <p:nvSpPr>
          <p:cNvPr id="4" name="Espaço Reservado para Texto 3"/>
          <p:cNvSpPr>
            <a:spLocks noGrp="1"/>
          </p:cNvSpPr>
          <p:nvPr>
            <p:ph type="body" idx="1"/>
          </p:nvPr>
        </p:nvSpPr>
        <p:spPr/>
        <p:txBody>
          <a:bodyPr/>
          <a:lstStyle/>
          <a:p>
            <a:endParaRPr lang="pt-BR"/>
          </a:p>
        </p:txBody>
      </p:sp>
    </p:spTree>
    <p:extLst>
      <p:ext uri="{BB962C8B-B14F-4D97-AF65-F5344CB8AC3E}">
        <p14:creationId xmlns:p14="http://schemas.microsoft.com/office/powerpoint/2010/main" val="669699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1627909"/>
            <a:ext cx="2793158" cy="1600200"/>
          </a:xfrm>
        </p:spPr>
        <p:txBody>
          <a:bodyPr/>
          <a:lstStyle/>
          <a:p>
            <a:r>
              <a:rPr lang="pt-BR" dirty="0" smtClean="0"/>
              <a:t>FICÇÃO</a:t>
            </a:r>
            <a:br>
              <a:rPr lang="pt-BR" dirty="0" smtClean="0"/>
            </a:br>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r>
              <a:rPr lang="pt-BR" sz="3200" dirty="0"/>
              <a:t>Narrar os acontecimentos de forma sintética, </a:t>
            </a:r>
            <a:r>
              <a:rPr lang="pt-BR" sz="3200" dirty="0" smtClean="0"/>
              <a:t>do começo </a:t>
            </a:r>
            <a:r>
              <a:rPr lang="pt-BR" sz="3200" dirty="0"/>
              <a:t>ao fim, sem avaliações </a:t>
            </a:r>
            <a:r>
              <a:rPr lang="pt-BR" sz="3200" dirty="0" smtClean="0"/>
              <a:t>críticas, do preferindo </a:t>
            </a:r>
            <a:r>
              <a:rPr lang="pt-BR" sz="3200" dirty="0"/>
              <a:t>sempre a descrição à </a:t>
            </a:r>
            <a:r>
              <a:rPr lang="pt-BR" sz="3200" dirty="0" smtClean="0"/>
              <a:t>interpretação.</a:t>
            </a:r>
            <a:endParaRPr lang="pt-BR" sz="3200" dirty="0"/>
          </a:p>
        </p:txBody>
      </p:sp>
      <p:sp>
        <p:nvSpPr>
          <p:cNvPr id="4" name="Espaço Reservado para Texto 3"/>
          <p:cNvSpPr>
            <a:spLocks noGrp="1"/>
          </p:cNvSpPr>
          <p:nvPr>
            <p:ph type="body" sz="half" idx="2"/>
          </p:nvPr>
        </p:nvSpPr>
        <p:spPr/>
        <p:txBody>
          <a:bodyPr>
            <a:normAutofit/>
          </a:bodyPr>
          <a:lstStyle/>
          <a:p>
            <a:endParaRPr lang="pt-BR" sz="2800" dirty="0"/>
          </a:p>
        </p:txBody>
      </p:sp>
    </p:spTree>
    <p:extLst>
      <p:ext uri="{BB962C8B-B14F-4D97-AF65-F5344CB8AC3E}">
        <p14:creationId xmlns:p14="http://schemas.microsoft.com/office/powerpoint/2010/main" val="2098970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1447800"/>
            <a:ext cx="2793158" cy="1600200"/>
          </a:xfrm>
        </p:spPr>
        <p:txBody>
          <a:bodyPr/>
          <a:lstStyle/>
          <a:p>
            <a:r>
              <a:rPr lang="pt-BR" dirty="0" smtClean="0"/>
              <a:t>FICÇÃO</a:t>
            </a:r>
            <a:br>
              <a:rPr lang="pt-BR" dirty="0" smtClean="0"/>
            </a:br>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r>
              <a:rPr lang="pt-BR" sz="2800" dirty="0"/>
              <a:t>O</a:t>
            </a:r>
            <a:r>
              <a:rPr lang="pt-BR" sz="2800" dirty="0" smtClean="0"/>
              <a:t> </a:t>
            </a:r>
            <a:r>
              <a:rPr lang="pt-BR" sz="2800" dirty="0"/>
              <a:t>final pode ser um elemento importante </a:t>
            </a:r>
            <a:r>
              <a:rPr lang="pt-BR" sz="2800" dirty="0" smtClean="0"/>
              <a:t>no processo de escolha.</a:t>
            </a:r>
            <a:endParaRPr lang="pt-BR" sz="2800" dirty="0"/>
          </a:p>
          <a:p>
            <a:r>
              <a:rPr lang="pt-BR" sz="2800" dirty="0" smtClean="0"/>
              <a:t>A </a:t>
            </a:r>
            <a:r>
              <a:rPr lang="pt-BR" sz="2800" dirty="0"/>
              <a:t>informação de que o usuário </a:t>
            </a:r>
            <a:r>
              <a:rPr lang="pt-BR" sz="2800" dirty="0" smtClean="0"/>
              <a:t>precisa pode estar no final.</a:t>
            </a:r>
          </a:p>
          <a:p>
            <a:r>
              <a:rPr lang="pt-BR" sz="2800" dirty="0"/>
              <a:t>Contar estraga a surpresa, não contar prejudica o ato de </a:t>
            </a:r>
            <a:r>
              <a:rPr lang="pt-BR" sz="2800" dirty="0" smtClean="0"/>
              <a:t>informar. </a:t>
            </a:r>
            <a:endParaRPr lang="pt-BR" sz="2800" dirty="0"/>
          </a:p>
          <a:p>
            <a:endParaRPr lang="pt-BR" sz="2400" dirty="0"/>
          </a:p>
        </p:txBody>
      </p:sp>
      <p:sp>
        <p:nvSpPr>
          <p:cNvPr id="4" name="Espaço Reservado para Texto 3"/>
          <p:cNvSpPr>
            <a:spLocks noGrp="1"/>
          </p:cNvSpPr>
          <p:nvPr>
            <p:ph type="body" sz="half" idx="2"/>
          </p:nvPr>
        </p:nvSpPr>
        <p:spPr/>
        <p:txBody>
          <a:bodyPr>
            <a:normAutofit/>
          </a:bodyPr>
          <a:lstStyle/>
          <a:p>
            <a:r>
              <a:rPr lang="pt-BR" sz="2800" dirty="0" smtClean="0"/>
              <a:t>Como assim, contar o fim?</a:t>
            </a:r>
            <a:endParaRPr lang="pt-BR" sz="2800" dirty="0"/>
          </a:p>
        </p:txBody>
      </p:sp>
    </p:spTree>
    <p:extLst>
      <p:ext uri="{BB962C8B-B14F-4D97-AF65-F5344CB8AC3E}">
        <p14:creationId xmlns:p14="http://schemas.microsoft.com/office/powerpoint/2010/main" val="2608939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1529080"/>
            <a:ext cx="2793158" cy="1600200"/>
          </a:xfrm>
        </p:spPr>
        <p:txBody>
          <a:bodyPr/>
          <a:lstStyle/>
          <a:p>
            <a:r>
              <a:rPr lang="pt-BR" dirty="0" smtClean="0"/>
              <a:t>FICÇÃO</a:t>
            </a:r>
            <a:br>
              <a:rPr lang="pt-BR" dirty="0" smtClean="0"/>
            </a:br>
            <a:r>
              <a:rPr lang="pt-BR" dirty="0"/>
              <a:t/>
            </a:r>
            <a:br>
              <a:rPr lang="pt-BR" dirty="0"/>
            </a:br>
            <a:endParaRPr lang="pt-BR" dirty="0"/>
          </a:p>
        </p:txBody>
      </p:sp>
      <p:sp>
        <p:nvSpPr>
          <p:cNvPr id="3" name="Espaço Reservado para Conteúdo 2"/>
          <p:cNvSpPr>
            <a:spLocks noGrp="1"/>
          </p:cNvSpPr>
          <p:nvPr>
            <p:ph idx="1"/>
          </p:nvPr>
        </p:nvSpPr>
        <p:spPr>
          <a:xfrm>
            <a:off x="5781146" y="1309254"/>
            <a:ext cx="5190066" cy="4572000"/>
          </a:xfrm>
        </p:spPr>
        <p:txBody>
          <a:bodyPr>
            <a:normAutofit/>
          </a:bodyPr>
          <a:lstStyle/>
          <a:p>
            <a:pPr lvl="0">
              <a:spcAft>
                <a:spcPts val="1800"/>
              </a:spcAft>
            </a:pPr>
            <a:r>
              <a:rPr lang="pt-BR" sz="3200" dirty="0"/>
              <a:t>Situar época e local da ação;</a:t>
            </a:r>
          </a:p>
          <a:p>
            <a:pPr lvl="0">
              <a:spcAft>
                <a:spcPts val="1800"/>
              </a:spcAft>
            </a:pPr>
            <a:r>
              <a:rPr lang="pt-BR" sz="3200" dirty="0"/>
              <a:t>Caracterizar personagens: quem são, como são, o que fazem.</a:t>
            </a:r>
          </a:p>
        </p:txBody>
      </p:sp>
      <p:sp>
        <p:nvSpPr>
          <p:cNvPr id="4" name="Espaço Reservado para Texto 3"/>
          <p:cNvSpPr>
            <a:spLocks noGrp="1"/>
          </p:cNvSpPr>
          <p:nvPr>
            <p:ph type="body" sz="half" idx="2"/>
          </p:nvPr>
        </p:nvSpPr>
        <p:spPr/>
        <p:txBody>
          <a:bodyPr/>
          <a:lstStyle/>
          <a:p>
            <a:endParaRPr lang="pt-BR"/>
          </a:p>
        </p:txBody>
      </p:sp>
    </p:spTree>
    <p:extLst>
      <p:ext uri="{BB962C8B-B14F-4D97-AF65-F5344CB8AC3E}">
        <p14:creationId xmlns:p14="http://schemas.microsoft.com/office/powerpoint/2010/main" val="3216994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1452879"/>
            <a:ext cx="2793158" cy="1600200"/>
          </a:xfrm>
        </p:spPr>
        <p:txBody>
          <a:bodyPr/>
          <a:lstStyle/>
          <a:p>
            <a:r>
              <a:rPr lang="pt-BR" dirty="0" smtClean="0"/>
              <a:t>FICÇÃO</a:t>
            </a:r>
            <a:br>
              <a:rPr lang="pt-BR" dirty="0" smtClean="0"/>
            </a:br>
            <a:r>
              <a:rPr lang="pt-BR" dirty="0"/>
              <a:t/>
            </a:r>
            <a:br>
              <a:rPr lang="pt-BR" dirty="0"/>
            </a:br>
            <a:endParaRPr lang="pt-BR" dirty="0"/>
          </a:p>
        </p:txBody>
      </p:sp>
      <p:sp>
        <p:nvSpPr>
          <p:cNvPr id="3" name="Espaço Reservado para Conteúdo 2"/>
          <p:cNvSpPr>
            <a:spLocks noGrp="1"/>
          </p:cNvSpPr>
          <p:nvPr>
            <p:ph idx="1"/>
          </p:nvPr>
        </p:nvSpPr>
        <p:spPr>
          <a:xfrm>
            <a:off x="5407072" y="1452879"/>
            <a:ext cx="6535546" cy="4572000"/>
          </a:xfrm>
        </p:spPr>
        <p:txBody>
          <a:bodyPr>
            <a:normAutofit/>
          </a:bodyPr>
          <a:lstStyle/>
          <a:p>
            <a:pPr lvl="0">
              <a:spcAft>
                <a:spcPts val="1200"/>
              </a:spcAft>
            </a:pPr>
            <a:r>
              <a:rPr lang="pt-BR" sz="3200" dirty="0"/>
              <a:t>Evitar os cacoetes clássicos da redação de resumos: </a:t>
            </a:r>
          </a:p>
          <a:p>
            <a:pPr marL="0" indent="0">
              <a:buNone/>
            </a:pPr>
            <a:r>
              <a:rPr lang="pt-BR" sz="3200" dirty="0" smtClean="0"/>
              <a:t>	</a:t>
            </a:r>
            <a:r>
              <a:rPr lang="pt-BR" sz="3000" dirty="0" smtClean="0"/>
              <a:t>Filme </a:t>
            </a:r>
            <a:r>
              <a:rPr lang="pt-BR" sz="3000" dirty="0"/>
              <a:t>que trata ... </a:t>
            </a:r>
          </a:p>
          <a:p>
            <a:pPr marL="0" indent="0">
              <a:buNone/>
            </a:pPr>
            <a:r>
              <a:rPr lang="pt-BR" sz="3000" dirty="0" smtClean="0"/>
              <a:t>	O </a:t>
            </a:r>
            <a:r>
              <a:rPr lang="pt-BR" sz="3000" dirty="0"/>
              <a:t>personagem acaba por </a:t>
            </a:r>
            <a:r>
              <a:rPr lang="pt-BR" sz="3000" dirty="0" smtClean="0"/>
              <a:t>...</a:t>
            </a:r>
            <a:endParaRPr lang="pt-BR" sz="3000" dirty="0"/>
          </a:p>
          <a:p>
            <a:pPr marL="0" indent="0">
              <a:buNone/>
            </a:pPr>
            <a:r>
              <a:rPr lang="pt-BR" sz="3000" dirty="0" smtClean="0"/>
              <a:t>	Fulano </a:t>
            </a:r>
            <a:r>
              <a:rPr lang="pt-BR" sz="3000" dirty="0"/>
              <a:t>passa a ... </a:t>
            </a:r>
          </a:p>
        </p:txBody>
      </p:sp>
      <p:sp>
        <p:nvSpPr>
          <p:cNvPr id="4" name="Espaço Reservado para Texto 3"/>
          <p:cNvSpPr>
            <a:spLocks noGrp="1"/>
          </p:cNvSpPr>
          <p:nvPr>
            <p:ph type="body" sz="half" idx="2"/>
          </p:nvPr>
        </p:nvSpPr>
        <p:spPr/>
        <p:txBody>
          <a:bodyPr/>
          <a:lstStyle/>
          <a:p>
            <a:endParaRPr lang="pt-BR"/>
          </a:p>
        </p:txBody>
      </p:sp>
    </p:spTree>
    <p:extLst>
      <p:ext uri="{BB962C8B-B14F-4D97-AF65-F5344CB8AC3E}">
        <p14:creationId xmlns:p14="http://schemas.microsoft.com/office/powerpoint/2010/main" val="238386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Alguns exemplos de resumos</a:t>
            </a:r>
            <a:endParaRPr lang="pt-BR" dirty="0"/>
          </a:p>
        </p:txBody>
      </p:sp>
      <p:sp>
        <p:nvSpPr>
          <p:cNvPr id="3" name="Espaço Reservado para Texto 2"/>
          <p:cNvSpPr>
            <a:spLocks noGrp="1"/>
          </p:cNvSpPr>
          <p:nvPr>
            <p:ph type="body" idx="1"/>
          </p:nvPr>
        </p:nvSpPr>
        <p:spPr/>
        <p:txBody>
          <a:bodyPr>
            <a:normAutofit/>
          </a:bodyPr>
          <a:lstStyle/>
          <a:p>
            <a:r>
              <a:rPr lang="pt-BR" sz="3200" dirty="0" smtClean="0"/>
              <a:t>Filmes de ficção</a:t>
            </a:r>
            <a:endParaRPr lang="pt-BR" sz="3200" dirty="0"/>
          </a:p>
        </p:txBody>
      </p:sp>
    </p:spTree>
    <p:extLst>
      <p:ext uri="{BB962C8B-B14F-4D97-AF65-F5344CB8AC3E}">
        <p14:creationId xmlns:p14="http://schemas.microsoft.com/office/powerpoint/2010/main" val="3511076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FICÇÃO</a:t>
            </a:r>
            <a:endParaRPr lang="pt-BR" dirty="0"/>
          </a:p>
        </p:txBody>
      </p:sp>
      <p:sp>
        <p:nvSpPr>
          <p:cNvPr id="6" name="Espaço Reservado para Conteúdo 5"/>
          <p:cNvSpPr>
            <a:spLocks noGrp="1"/>
          </p:cNvSpPr>
          <p:nvPr>
            <p:ph idx="1"/>
          </p:nvPr>
        </p:nvSpPr>
        <p:spPr>
          <a:xfrm>
            <a:off x="5781145" y="1447800"/>
            <a:ext cx="5621146" cy="5146964"/>
          </a:xfrm>
        </p:spPr>
        <p:txBody>
          <a:bodyPr>
            <a:noAutofit/>
          </a:bodyPr>
          <a:lstStyle/>
          <a:p>
            <a:r>
              <a:rPr lang="pt-BR" sz="2400" dirty="0"/>
              <a:t>ALICE NO PAÍS DAS MARAVILHAS (curta-metragem de alunos da ECA/USP, 1973)</a:t>
            </a:r>
          </a:p>
          <a:p>
            <a:pPr marL="0" indent="0">
              <a:buNone/>
            </a:pPr>
            <a:r>
              <a:rPr lang="pt-BR" sz="2400" dirty="0" smtClean="0"/>
              <a:t>Alice </a:t>
            </a:r>
            <a:r>
              <a:rPr lang="pt-BR" sz="2400" dirty="0"/>
              <a:t>é uma jovem mulher que encontra um rapaz num bosque e o segue até seu quarto. Esse fato marca a entrada de Alice num mundo estranho. Homossexualidade e uso de drogas são alguns dos elementos sugeridos num filme que se </a:t>
            </a:r>
            <a:r>
              <a:rPr lang="pt-BR" sz="2400" dirty="0" err="1"/>
              <a:t>autodefine</a:t>
            </a:r>
            <a:r>
              <a:rPr lang="pt-BR" sz="2400" dirty="0"/>
              <a:t> como uma leitura livre da história de Lewis </a:t>
            </a:r>
            <a:r>
              <a:rPr lang="pt-BR" sz="2400" dirty="0" err="1" smtClean="0"/>
              <a:t>Carrol</a:t>
            </a:r>
            <a:r>
              <a:rPr lang="pt-BR" sz="2400" dirty="0" smtClean="0"/>
              <a:t>.</a:t>
            </a:r>
            <a:endParaRPr lang="pt-BR" sz="2400" dirty="0"/>
          </a:p>
        </p:txBody>
      </p:sp>
      <p:sp>
        <p:nvSpPr>
          <p:cNvPr id="7" name="Espaço Reservado para Texto 6"/>
          <p:cNvSpPr>
            <a:spLocks noGrp="1"/>
          </p:cNvSpPr>
          <p:nvPr>
            <p:ph type="body" sz="half" idx="2"/>
          </p:nvPr>
        </p:nvSpPr>
        <p:spPr/>
        <p:txBody>
          <a:bodyPr>
            <a:normAutofit/>
          </a:bodyPr>
          <a:lstStyle/>
          <a:p>
            <a:r>
              <a:rPr lang="pt-BR" sz="2000" dirty="0" smtClean="0"/>
              <a:t>CONTEÚDOS SUGERIDOS</a:t>
            </a:r>
            <a:endParaRPr lang="pt-BR" sz="2000" dirty="0"/>
          </a:p>
        </p:txBody>
      </p:sp>
    </p:spTree>
    <p:extLst>
      <p:ext uri="{BB962C8B-B14F-4D97-AF65-F5344CB8AC3E}">
        <p14:creationId xmlns:p14="http://schemas.microsoft.com/office/powerpoint/2010/main" val="3903756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FICÇÃO</a:t>
            </a:r>
            <a:endParaRPr lang="pt-BR" dirty="0"/>
          </a:p>
        </p:txBody>
      </p:sp>
      <p:sp>
        <p:nvSpPr>
          <p:cNvPr id="6" name="Espaço Reservado para Conteúdo 5"/>
          <p:cNvSpPr>
            <a:spLocks noGrp="1"/>
          </p:cNvSpPr>
          <p:nvPr>
            <p:ph idx="1"/>
          </p:nvPr>
        </p:nvSpPr>
        <p:spPr>
          <a:xfrm>
            <a:off x="5781145" y="1447800"/>
            <a:ext cx="5662709" cy="4572000"/>
          </a:xfrm>
        </p:spPr>
        <p:txBody>
          <a:bodyPr>
            <a:noAutofit/>
          </a:bodyPr>
          <a:lstStyle/>
          <a:p>
            <a:r>
              <a:rPr lang="pt-BR" sz="2400" dirty="0"/>
              <a:t>O AMIGO DO POVO (curta-metragem de alunos da ECA/USP, 1969)</a:t>
            </a:r>
          </a:p>
          <a:p>
            <a:pPr marL="0" indent="0">
              <a:buNone/>
            </a:pPr>
            <a:r>
              <a:rPr lang="pt-BR" sz="2400" dirty="0"/>
              <a:t>Um estudante recorda seus tempos de atividade no movimento estudantil. Com o recurso do paralelismo da montagem, o filme sugere a indiferença do povo diante de uma passeata estudantil. Não aparecem imagens da passeata, sugerida apenas pela trilha </a:t>
            </a:r>
            <a:r>
              <a:rPr lang="pt-BR" sz="2400" dirty="0" smtClean="0"/>
              <a:t>sonora.</a:t>
            </a:r>
            <a:endParaRPr lang="pt-BR" sz="2400" dirty="0"/>
          </a:p>
        </p:txBody>
      </p:sp>
      <p:sp>
        <p:nvSpPr>
          <p:cNvPr id="2" name="Espaço Reservado para Texto 1"/>
          <p:cNvSpPr>
            <a:spLocks noGrp="1"/>
          </p:cNvSpPr>
          <p:nvPr>
            <p:ph type="body" sz="half" idx="2"/>
          </p:nvPr>
        </p:nvSpPr>
        <p:spPr/>
        <p:txBody>
          <a:bodyPr>
            <a:normAutofit/>
          </a:bodyPr>
          <a:lstStyle/>
          <a:p>
            <a:r>
              <a:rPr lang="pt-BR" sz="2000" dirty="0" smtClean="0"/>
              <a:t>O QUE NÃO APARECE.</a:t>
            </a:r>
            <a:endParaRPr lang="pt-BR" sz="2000" dirty="0"/>
          </a:p>
        </p:txBody>
      </p:sp>
    </p:spTree>
    <p:extLst>
      <p:ext uri="{BB962C8B-B14F-4D97-AF65-F5344CB8AC3E}">
        <p14:creationId xmlns:p14="http://schemas.microsoft.com/office/powerpoint/2010/main" val="2170737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FICÇÃO</a:t>
            </a:r>
            <a:br>
              <a:rPr lang="pt-BR" dirty="0" smtClean="0"/>
            </a:br>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r>
              <a:rPr lang="pt-BR" sz="2400" dirty="0"/>
              <a:t>SINISTER (A entidade, EUA, 2012)</a:t>
            </a:r>
          </a:p>
          <a:p>
            <a:pPr marL="0" indent="0">
              <a:buNone/>
            </a:pPr>
            <a:r>
              <a:rPr lang="pt-BR" sz="2400" dirty="0"/>
              <a:t>Escritor de livros policiais não consegue redigir sua próxima história. Para reverter sua situação, ele se muda com a família para uma casa onde </a:t>
            </a:r>
            <a:r>
              <a:rPr lang="pt-BR" sz="2400" dirty="0">
                <a:solidFill>
                  <a:schemeClr val="accent2">
                    <a:lumMod val="75000"/>
                  </a:schemeClr>
                </a:solidFill>
              </a:rPr>
              <a:t>outras pessoas </a:t>
            </a:r>
            <a:r>
              <a:rPr lang="pt-BR" sz="2400" dirty="0"/>
              <a:t>foram mortas. (Resumo publicado no Guia online da Folha de S. Paulo).</a:t>
            </a:r>
          </a:p>
        </p:txBody>
      </p:sp>
      <p:sp>
        <p:nvSpPr>
          <p:cNvPr id="4" name="Espaço Reservado para Texto 3"/>
          <p:cNvSpPr>
            <a:spLocks noGrp="1"/>
          </p:cNvSpPr>
          <p:nvPr>
            <p:ph type="body" sz="half" idx="2"/>
          </p:nvPr>
        </p:nvSpPr>
        <p:spPr/>
        <p:txBody>
          <a:bodyPr>
            <a:normAutofit/>
          </a:bodyPr>
          <a:lstStyle/>
          <a:p>
            <a:r>
              <a:rPr lang="pt-BR" sz="2400" dirty="0" smtClean="0"/>
              <a:t>Cuidado para não falar bobagens.</a:t>
            </a:r>
            <a:endParaRPr lang="pt-BR" sz="2400" dirty="0"/>
          </a:p>
        </p:txBody>
      </p:sp>
    </p:spTree>
    <p:extLst>
      <p:ext uri="{BB962C8B-B14F-4D97-AF65-F5344CB8AC3E}">
        <p14:creationId xmlns:p14="http://schemas.microsoft.com/office/powerpoint/2010/main" val="3321355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7"/>
            <a:ext cx="9090482" cy="855133"/>
          </a:xfrm>
        </p:spPr>
        <p:txBody>
          <a:bodyPr/>
          <a:lstStyle/>
          <a:p>
            <a:r>
              <a:rPr lang="pt-BR" dirty="0" smtClean="0"/>
              <a:t>Titanic (James Cameron, 2003)</a:t>
            </a:r>
            <a:br>
              <a:rPr lang="pt-BR" dirty="0" smtClean="0"/>
            </a:br>
            <a:r>
              <a:rPr lang="pt-BR" sz="2400" dirty="0" smtClean="0"/>
              <a:t>2 versões</a:t>
            </a:r>
            <a:endParaRPr lang="pt-BR" sz="2400" dirty="0"/>
          </a:p>
        </p:txBody>
      </p:sp>
      <p:sp>
        <p:nvSpPr>
          <p:cNvPr id="3" name="Espaço Reservado para Conteúdo 2"/>
          <p:cNvSpPr>
            <a:spLocks noGrp="1"/>
          </p:cNvSpPr>
          <p:nvPr>
            <p:ph idx="1"/>
          </p:nvPr>
        </p:nvSpPr>
        <p:spPr>
          <a:xfrm>
            <a:off x="443345" y="2299856"/>
            <a:ext cx="11111346" cy="4184072"/>
          </a:xfrm>
        </p:spPr>
        <p:txBody>
          <a:bodyPr>
            <a:normAutofit fontScale="92500" lnSpcReduction="10000"/>
          </a:bodyPr>
          <a:lstStyle/>
          <a:p>
            <a:pPr algn="just">
              <a:spcAft>
                <a:spcPts val="1200"/>
              </a:spcAft>
              <a:buFont typeface="+mj-lt"/>
              <a:buAutoNum type="arabicPeriod"/>
            </a:pPr>
            <a:r>
              <a:rPr lang="pt-BR" sz="1600" dirty="0" smtClean="0"/>
              <a:t>Uma </a:t>
            </a:r>
            <a:r>
              <a:rPr lang="pt-BR" sz="1600" dirty="0"/>
              <a:t>aristocrata de 17 anos, prometida em casamento por sua mãe a um rico pretendente, apaixona-se por um artista gentil, mas pobre, a bordo do luxuoso e malfadado R.M.S. Titanic</a:t>
            </a:r>
            <a:r>
              <a:rPr lang="pt-BR" sz="1600" dirty="0" smtClean="0"/>
              <a:t>. </a:t>
            </a:r>
            <a:r>
              <a:rPr lang="pt-BR" sz="1600" dirty="0" smtClean="0">
                <a:solidFill>
                  <a:schemeClr val="accent1"/>
                </a:solidFill>
                <a:sym typeface="Wingdings" panose="05000000000000000000" pitchFamily="2" charset="2"/>
              </a:rPr>
              <a:t> Excessivamente sintética.</a:t>
            </a:r>
            <a:endParaRPr lang="pt-BR" sz="1600" dirty="0">
              <a:solidFill>
                <a:schemeClr val="accent1"/>
              </a:solidFill>
            </a:endParaRPr>
          </a:p>
          <a:p>
            <a:pPr algn="just">
              <a:buFont typeface="+mj-lt"/>
              <a:buAutoNum type="arabicPeriod"/>
            </a:pPr>
            <a:r>
              <a:rPr lang="pt-BR" sz="1600" dirty="0"/>
              <a:t>O explorador das profundezas do mar </a:t>
            </a:r>
            <a:r>
              <a:rPr lang="pt-BR" sz="1600" dirty="0" err="1"/>
              <a:t>Brock</a:t>
            </a:r>
            <a:r>
              <a:rPr lang="pt-BR" sz="1600" dirty="0"/>
              <a:t> </a:t>
            </a:r>
            <a:r>
              <a:rPr lang="pt-BR" sz="1600" dirty="0" err="1"/>
              <a:t>Lovett</a:t>
            </a:r>
            <a:r>
              <a:rPr lang="pt-BR" sz="1600" dirty="0"/>
              <a:t> encontrou o mais famoso naufrágio de todos – o Titanic. Emergindo com um cofre que esperava conter um diamante chamado “O Coração do Oceano”, ele descobre que o cofre tem apenas o desenho de uma bela mulher usando um colar com o diamante. Durante uma entrevista na TV, </a:t>
            </a:r>
            <a:r>
              <a:rPr lang="pt-BR" sz="1600" dirty="0" err="1"/>
              <a:t>Brock</a:t>
            </a:r>
            <a:r>
              <a:rPr lang="pt-BR" sz="1600" dirty="0"/>
              <a:t> mostra o desenho para as câmeras, e uma mulher de 100 anos chamada Rose </a:t>
            </a:r>
            <a:r>
              <a:rPr lang="pt-BR" sz="1600" dirty="0" err="1"/>
              <a:t>Calvert</a:t>
            </a:r>
            <a:r>
              <a:rPr lang="pt-BR" sz="1600" dirty="0"/>
              <a:t>, de Michigan, reconhece a si mesma. Visitando o navio do explorador, Rose conta sua história do Titanic e sua malfadada viagem. Noiva de um magnata do aço, </a:t>
            </a:r>
            <a:r>
              <a:rPr lang="pt-BR" sz="1600" dirty="0" err="1"/>
              <a:t>Caledon</a:t>
            </a:r>
            <a:r>
              <a:rPr lang="pt-BR" sz="1600" dirty="0"/>
              <a:t> </a:t>
            </a:r>
            <a:r>
              <a:rPr lang="pt-BR" sz="1600" dirty="0" err="1"/>
              <a:t>Hockley</a:t>
            </a:r>
            <a:r>
              <a:rPr lang="pt-BR" sz="1600" dirty="0"/>
              <a:t>, ela embarca na primeira classe do Titanic com ele e a mãe dela. Também embarcam Jack Dawson e seu melhor amigo </a:t>
            </a:r>
            <a:r>
              <a:rPr lang="pt-BR" sz="1600" dirty="0" err="1"/>
              <a:t>Fabrizio</a:t>
            </a:r>
            <a:r>
              <a:rPr lang="pt-BR" sz="1600" dirty="0"/>
              <a:t> De Rossi, depois de ganhar as passagens num jogo de pôquer. Quando Rose tenta o suicídio pulando da popa na terceira classe, Jack a salva e uma ligação surge entre eles quando a moça convida seu salvador para jantar na primeira classe. A mãe e o noivo de Rose tentam desesperadamente separá-los, mas a estratégia fracassa quando o navio colide com um iceberg e começa a afundar, apesar de ter sido proclamado “</a:t>
            </a:r>
            <a:r>
              <a:rPr lang="pt-BR" sz="1600" dirty="0" err="1"/>
              <a:t>inafundável</a:t>
            </a:r>
            <a:r>
              <a:rPr lang="pt-BR" sz="1600" dirty="0"/>
              <a:t>”. Jack e Rose tem que lutar pela vida, mas o jovem Jack já estaria condenado por seu baixo status social? Ele consegue escapar da terceira classe, onde os passageiros haviam sido trancados, e salva Rose, mas morre congelado nas águas do mar, sacrificando a si mesmo por ela. Rose é resgatada e quando chega ao porto, informas às autoridades que seu nome é </a:t>
            </a:r>
            <a:r>
              <a:rPr lang="pt-BR" sz="1600" dirty="0" smtClean="0"/>
              <a:t>Rose Dawson</a:t>
            </a:r>
            <a:r>
              <a:rPr lang="pt-BR" sz="1600" dirty="0"/>
              <a:t>. O noivo e a família pensam que ela morreu no naufrágio, e Rose segue sua vida em liberdade</a:t>
            </a:r>
            <a:r>
              <a:rPr lang="pt-BR" sz="1600" dirty="0" smtClean="0"/>
              <a:t>. </a:t>
            </a:r>
            <a:r>
              <a:rPr lang="pt-BR" sz="1600" dirty="0" smtClean="0">
                <a:solidFill>
                  <a:schemeClr val="accent1"/>
                </a:solidFill>
                <a:sym typeface="Wingdings" panose="05000000000000000000" pitchFamily="2" charset="2"/>
              </a:rPr>
              <a:t> Excesso de detalhes irrelevantes, foco apenas na história, falta descrição de imagens.</a:t>
            </a:r>
            <a:endParaRPr lang="pt-BR" sz="1600" dirty="0">
              <a:solidFill>
                <a:schemeClr val="accent1"/>
              </a:solidFill>
            </a:endParaRPr>
          </a:p>
          <a:p>
            <a:endParaRPr lang="pt-BR" dirty="0"/>
          </a:p>
        </p:txBody>
      </p:sp>
    </p:spTree>
    <p:extLst>
      <p:ext uri="{BB962C8B-B14F-4D97-AF65-F5344CB8AC3E}">
        <p14:creationId xmlns:p14="http://schemas.microsoft.com/office/powerpoint/2010/main" val="3304604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795129"/>
            <a:ext cx="9396427" cy="1256307"/>
          </a:xfrm>
        </p:spPr>
        <p:txBody>
          <a:bodyPr/>
          <a:lstStyle/>
          <a:p>
            <a:r>
              <a:rPr lang="pt-BR" dirty="0" smtClean="0"/>
              <a:t>Por que é diferente do resumo de texto?</a:t>
            </a:r>
            <a:endParaRPr lang="pt-BR" dirty="0"/>
          </a:p>
        </p:txBody>
      </p:sp>
      <p:sp>
        <p:nvSpPr>
          <p:cNvPr id="3" name="Espaço Reservado para Conteúdo 2"/>
          <p:cNvSpPr>
            <a:spLocks noGrp="1"/>
          </p:cNvSpPr>
          <p:nvPr>
            <p:ph idx="1"/>
          </p:nvPr>
        </p:nvSpPr>
        <p:spPr>
          <a:xfrm>
            <a:off x="1154954" y="2603500"/>
            <a:ext cx="8825659" cy="2922229"/>
          </a:xfrm>
        </p:spPr>
        <p:txBody>
          <a:bodyPr>
            <a:normAutofit/>
          </a:bodyPr>
          <a:lstStyle/>
          <a:p>
            <a:r>
              <a:rPr lang="pt-BR" sz="2310" dirty="0" smtClean="0"/>
              <a:t>Imagens                                           </a:t>
            </a:r>
          </a:p>
          <a:p>
            <a:r>
              <a:rPr lang="pt-BR" sz="2310" dirty="0" smtClean="0"/>
              <a:t>Sons                                                                                                                                                                      </a:t>
            </a:r>
            <a:endParaRPr lang="pt-BR" sz="2310" dirty="0"/>
          </a:p>
          <a:p>
            <a:r>
              <a:rPr lang="pt-BR" sz="2310" dirty="0" smtClean="0"/>
              <a:t>Movimento	                                       	 Texto curto		  	         </a:t>
            </a:r>
          </a:p>
          <a:p>
            <a:r>
              <a:rPr lang="pt-BR" sz="2310" dirty="0" smtClean="0"/>
              <a:t>Dimensão temporal</a:t>
            </a:r>
          </a:p>
          <a:p>
            <a:endParaRPr lang="pt-BR" sz="2310" dirty="0"/>
          </a:p>
        </p:txBody>
      </p:sp>
      <p:sp>
        <p:nvSpPr>
          <p:cNvPr id="4" name="Seta para a direita 3"/>
          <p:cNvSpPr/>
          <p:nvPr/>
        </p:nvSpPr>
        <p:spPr>
          <a:xfrm>
            <a:off x="4709651" y="3313471"/>
            <a:ext cx="1740309" cy="847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943897" y="5645241"/>
            <a:ext cx="10491019" cy="461665"/>
          </a:xfrm>
          <a:prstGeom prst="rect">
            <a:avLst/>
          </a:prstGeom>
          <a:noFill/>
        </p:spPr>
        <p:txBody>
          <a:bodyPr wrap="square" rtlCol="0">
            <a:spAutoFit/>
          </a:bodyPr>
          <a:lstStyle/>
          <a:p>
            <a:r>
              <a:rPr lang="pt-BR" sz="2400" b="1" dirty="0" smtClean="0"/>
              <a:t>Além de sintetizar o conteúdo, estamos mudando de linguagem</a:t>
            </a:r>
            <a:r>
              <a:rPr lang="pt-BR" dirty="0" smtClean="0"/>
              <a:t>.</a:t>
            </a:r>
            <a:endParaRPr lang="pt-BR" dirty="0"/>
          </a:p>
        </p:txBody>
      </p:sp>
    </p:spTree>
    <p:extLst>
      <p:ext uri="{BB962C8B-B14F-4D97-AF65-F5344CB8AC3E}">
        <p14:creationId xmlns:p14="http://schemas.microsoft.com/office/powerpoint/2010/main" val="3865961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Dogville</a:t>
            </a:r>
            <a:r>
              <a:rPr lang="pt-BR" dirty="0" smtClean="0"/>
              <a:t> (Lars von Trier</a:t>
            </a:r>
            <a:r>
              <a:rPr lang="pt-BR" smtClean="0"/>
              <a:t>, 2003)</a:t>
            </a:r>
            <a:endParaRPr lang="pt-BR" dirty="0"/>
          </a:p>
        </p:txBody>
      </p:sp>
      <p:sp>
        <p:nvSpPr>
          <p:cNvPr id="3" name="Espaço Reservado para Conteúdo 2"/>
          <p:cNvSpPr>
            <a:spLocks noGrp="1"/>
          </p:cNvSpPr>
          <p:nvPr>
            <p:ph idx="1"/>
          </p:nvPr>
        </p:nvSpPr>
        <p:spPr>
          <a:xfrm>
            <a:off x="1154954" y="2603499"/>
            <a:ext cx="9610812" cy="3814553"/>
          </a:xfrm>
        </p:spPr>
        <p:txBody>
          <a:bodyPr>
            <a:noAutofit/>
          </a:bodyPr>
          <a:lstStyle/>
          <a:p>
            <a:r>
              <a:rPr lang="pt-BR" sz="2400" dirty="0"/>
              <a:t>Durante a Grande Depressão nos Estados Unidos, Grace está fugindo de um bando de gângsteres liderado por seu pai. Ela pede abrigo na pequena e isolada </a:t>
            </a:r>
            <a:r>
              <a:rPr lang="pt-BR" sz="2400" dirty="0" err="1"/>
              <a:t>Dogville</a:t>
            </a:r>
            <a:r>
              <a:rPr lang="pt-BR" sz="2400" dirty="0"/>
              <a:t>, cujos moradores a escondem em troca de pequenos serviços. Os bandidos intensificam a busca e os moradores começam a cobrar cada vez mais caro pela proteção, reduzindo Grace à condição de escrava. Decepcionada, Grace vai, eventualmente, reatar com o pai e fazer </a:t>
            </a:r>
            <a:r>
              <a:rPr lang="pt-BR" sz="2400" dirty="0" err="1"/>
              <a:t>Dogville</a:t>
            </a:r>
            <a:r>
              <a:rPr lang="pt-BR" sz="2400" dirty="0"/>
              <a:t> pagar caro pelos abusos</a:t>
            </a:r>
            <a:r>
              <a:rPr lang="pt-BR" sz="2400" dirty="0" smtClean="0">
                <a:solidFill>
                  <a:schemeClr val="accent1"/>
                </a:solidFill>
              </a:rPr>
              <a:t>. </a:t>
            </a:r>
            <a:r>
              <a:rPr lang="pt-BR" sz="2400" dirty="0" smtClean="0">
                <a:solidFill>
                  <a:schemeClr val="accent1"/>
                </a:solidFill>
                <a:sym typeface="Wingdings" panose="05000000000000000000" pitchFamily="2" charset="2"/>
              </a:rPr>
              <a:t> Falta a descrição do cenário</a:t>
            </a:r>
            <a:r>
              <a:rPr lang="pt-BR" sz="2400" dirty="0" smtClean="0">
                <a:sym typeface="Wingdings" panose="05000000000000000000" pitchFamily="2" charset="2"/>
              </a:rPr>
              <a:t>.</a:t>
            </a:r>
            <a:endParaRPr lang="pt-BR" sz="2400" dirty="0"/>
          </a:p>
          <a:p>
            <a:endParaRPr lang="pt-BR" sz="2400" dirty="0"/>
          </a:p>
        </p:txBody>
      </p:sp>
    </p:spTree>
    <p:extLst>
      <p:ext uri="{BB962C8B-B14F-4D97-AF65-F5344CB8AC3E}">
        <p14:creationId xmlns:p14="http://schemas.microsoft.com/office/powerpoint/2010/main" val="3329611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FICÇÃO</a:t>
            </a:r>
            <a:endParaRPr lang="pt-BR" dirty="0"/>
          </a:p>
        </p:txBody>
      </p:sp>
      <p:sp>
        <p:nvSpPr>
          <p:cNvPr id="6" name="Espaço Reservado para Conteúdo 5"/>
          <p:cNvSpPr>
            <a:spLocks noGrp="1"/>
          </p:cNvSpPr>
          <p:nvPr>
            <p:ph idx="1"/>
          </p:nvPr>
        </p:nvSpPr>
        <p:spPr>
          <a:xfrm>
            <a:off x="5781145" y="1447800"/>
            <a:ext cx="5648855" cy="4572000"/>
          </a:xfrm>
        </p:spPr>
        <p:txBody>
          <a:bodyPr/>
          <a:lstStyle/>
          <a:p>
            <a:r>
              <a:rPr lang="pt-BR" sz="2800" dirty="0"/>
              <a:t>A ESCADA </a:t>
            </a:r>
            <a:r>
              <a:rPr lang="pt-BR" sz="2800" dirty="0" smtClean="0"/>
              <a:t>(Philippe </a:t>
            </a:r>
            <a:r>
              <a:rPr lang="pt-BR" sz="2800" dirty="0" err="1" smtClean="0"/>
              <a:t>Barcinski</a:t>
            </a:r>
            <a:r>
              <a:rPr lang="pt-BR" sz="2800" dirty="0" smtClean="0"/>
              <a:t>, </a:t>
            </a:r>
            <a:r>
              <a:rPr lang="pt-BR" sz="2800" dirty="0"/>
              <a:t>1995) - curta-metragem de alunos da ECA/USP</a:t>
            </a:r>
            <a:endParaRPr lang="pt-BR" sz="2800" dirty="0" smtClean="0"/>
          </a:p>
          <a:p>
            <a:endParaRPr lang="pt-BR" sz="2800" dirty="0" smtClean="0"/>
          </a:p>
          <a:p>
            <a:pPr marL="0" indent="0">
              <a:buNone/>
            </a:pPr>
            <a:r>
              <a:rPr lang="pt-BR" sz="2800" dirty="0" smtClean="0">
                <a:hlinkClick r:id="rId2"/>
              </a:rPr>
              <a:t>http</a:t>
            </a:r>
            <a:r>
              <a:rPr lang="pt-BR" sz="2800" dirty="0">
                <a:hlinkClick r:id="rId2"/>
              </a:rPr>
              <a:t>://iptv.usp.br</a:t>
            </a:r>
            <a:r>
              <a:rPr lang="pt-BR" sz="2800" dirty="0" smtClean="0">
                <a:hlinkClick r:id="rId2"/>
              </a:rPr>
              <a:t>/</a:t>
            </a:r>
            <a:endParaRPr lang="pt-BR" sz="2800" dirty="0" smtClean="0"/>
          </a:p>
          <a:p>
            <a:pPr marL="0" indent="0">
              <a:buNone/>
            </a:pPr>
            <a:endParaRPr lang="pt-BR" dirty="0"/>
          </a:p>
        </p:txBody>
      </p:sp>
      <p:sp>
        <p:nvSpPr>
          <p:cNvPr id="2" name="Espaço Reservado para Texto 1"/>
          <p:cNvSpPr>
            <a:spLocks noGrp="1"/>
          </p:cNvSpPr>
          <p:nvPr>
            <p:ph type="body" sz="half" idx="2"/>
          </p:nvPr>
        </p:nvSpPr>
        <p:spPr/>
        <p:txBody>
          <a:bodyPr>
            <a:normAutofit/>
          </a:bodyPr>
          <a:lstStyle/>
          <a:p>
            <a:endParaRPr lang="pt-BR" sz="2000" b="1" dirty="0" smtClean="0"/>
          </a:p>
          <a:p>
            <a:r>
              <a:rPr lang="pt-BR" sz="2000" b="1" dirty="0" smtClean="0"/>
              <a:t>QUANDO O SIGNIFICADO NÃO SE RESUME À AÇÃO.</a:t>
            </a:r>
            <a:endParaRPr lang="pt-BR" sz="2000" dirty="0"/>
          </a:p>
        </p:txBody>
      </p:sp>
    </p:spTree>
    <p:extLst>
      <p:ext uri="{BB962C8B-B14F-4D97-AF65-F5344CB8AC3E}">
        <p14:creationId xmlns:p14="http://schemas.microsoft.com/office/powerpoint/2010/main" val="2860694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907457" y="1602658"/>
            <a:ext cx="7934633" cy="4031873"/>
          </a:xfrm>
          <a:prstGeom prst="rect">
            <a:avLst/>
          </a:prstGeom>
        </p:spPr>
        <p:txBody>
          <a:bodyPr wrap="square">
            <a:spAutoFit/>
          </a:bodyPr>
          <a:lstStyle/>
          <a:p>
            <a:pPr algn="just"/>
            <a:r>
              <a:rPr lang="pt-BR" sz="3200" dirty="0"/>
              <a:t>Desanimado e hesitante, um homem começa a subir uma escada de rua, alta e íngreme. Depois de alguns degraus, passa a subir correndo, assustado. Volta atrás e começa a descer, mas cai e rola alguns degraus. Acaba sentado num degrau, no meio da escada.</a:t>
            </a:r>
          </a:p>
        </p:txBody>
      </p:sp>
    </p:spTree>
    <p:extLst>
      <p:ext uri="{BB962C8B-B14F-4D97-AF65-F5344CB8AC3E}">
        <p14:creationId xmlns:p14="http://schemas.microsoft.com/office/powerpoint/2010/main" val="451877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66355" y="2023019"/>
            <a:ext cx="4748645" cy="3245172"/>
          </a:xfrm>
        </p:spPr>
        <p:txBody>
          <a:bodyPr/>
          <a:lstStyle/>
          <a:p>
            <a:r>
              <a:rPr lang="pt-BR" dirty="0" smtClean="0"/>
              <a:t>EXERCÍCIO</a:t>
            </a:r>
            <a:br>
              <a:rPr lang="pt-BR" dirty="0" smtClean="0"/>
            </a:br>
            <a:r>
              <a:rPr lang="pt-BR" dirty="0"/>
              <a:t/>
            </a:r>
            <a:br>
              <a:rPr lang="pt-BR" dirty="0"/>
            </a:br>
            <a:r>
              <a:rPr lang="pt-BR" sz="3200" dirty="0"/>
              <a:t>O muro</a:t>
            </a:r>
            <a:br>
              <a:rPr lang="pt-BR" sz="3200" dirty="0"/>
            </a:br>
            <a:r>
              <a:rPr lang="pt-BR" sz="3200" dirty="0"/>
              <a:t>Giovanna </a:t>
            </a:r>
            <a:r>
              <a:rPr lang="pt-BR" sz="3200" dirty="0" smtClean="0"/>
              <a:t>B. </a:t>
            </a:r>
            <a:r>
              <a:rPr lang="pt-BR" sz="3200" dirty="0" err="1"/>
              <a:t>Calistro</a:t>
            </a:r>
            <a:r>
              <a:rPr lang="pt-BR" sz="3200" dirty="0"/>
              <a:t/>
            </a:r>
            <a:br>
              <a:rPr lang="pt-BR" sz="3200" dirty="0"/>
            </a:br>
            <a:r>
              <a:rPr lang="pt-BR" sz="3200" dirty="0"/>
              <a:t>ECA/USP, </a:t>
            </a:r>
            <a:r>
              <a:rPr lang="pt-BR" sz="3200" dirty="0" smtClean="0"/>
              <a:t>2011</a:t>
            </a:r>
            <a:br>
              <a:rPr lang="pt-BR" sz="3200" dirty="0" smtClean="0"/>
            </a:br>
            <a:r>
              <a:rPr lang="pt-BR" sz="3200" dirty="0"/>
              <a:t/>
            </a:r>
            <a:br>
              <a:rPr lang="pt-BR" sz="3200" dirty="0"/>
            </a:br>
            <a:r>
              <a:rPr lang="pt-BR" sz="3200" dirty="0" smtClean="0"/>
              <a:t>(disponível no acervo da Biblioteca da ECA)</a:t>
            </a:r>
            <a:r>
              <a:rPr lang="pt-BR" sz="3200" dirty="0"/>
              <a:t/>
            </a:r>
            <a:br>
              <a:rPr lang="pt-BR" sz="3200" dirty="0"/>
            </a:br>
            <a:endParaRPr lang="pt-BR" sz="3200" dirty="0"/>
          </a:p>
        </p:txBody>
      </p:sp>
      <p:sp>
        <p:nvSpPr>
          <p:cNvPr id="5" name="Espaço Reservado para Texto 4"/>
          <p:cNvSpPr>
            <a:spLocks noGrp="1"/>
          </p:cNvSpPr>
          <p:nvPr>
            <p:ph type="body" idx="1"/>
          </p:nvPr>
        </p:nvSpPr>
        <p:spPr>
          <a:xfrm>
            <a:off x="6895559" y="1340427"/>
            <a:ext cx="3757545" cy="4416137"/>
          </a:xfrm>
        </p:spPr>
        <p:txBody>
          <a:bodyPr>
            <a:normAutofit/>
          </a:bodyPr>
          <a:lstStyle/>
          <a:p>
            <a:r>
              <a:rPr lang="pt-BR" sz="2800" dirty="0" smtClean="0"/>
              <a:t>Dois resumos feitos por pessoas diferentes (em TREINAMENTO) E versão definitiva.</a:t>
            </a:r>
            <a:endParaRPr lang="pt-BR" sz="2800" dirty="0"/>
          </a:p>
        </p:txBody>
      </p:sp>
    </p:spTree>
    <p:extLst>
      <p:ext uri="{BB962C8B-B14F-4D97-AF65-F5344CB8AC3E}">
        <p14:creationId xmlns:p14="http://schemas.microsoft.com/office/powerpoint/2010/main" val="3018801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Resumo 1</a:t>
            </a:r>
            <a:endParaRPr lang="pt-BR" dirty="0"/>
          </a:p>
        </p:txBody>
      </p:sp>
      <p:sp>
        <p:nvSpPr>
          <p:cNvPr id="3" name="Retângulo 2"/>
          <p:cNvSpPr/>
          <p:nvPr/>
        </p:nvSpPr>
        <p:spPr>
          <a:xfrm>
            <a:off x="1488246" y="2495176"/>
            <a:ext cx="9539971" cy="3785652"/>
          </a:xfrm>
          <a:prstGeom prst="rect">
            <a:avLst/>
          </a:prstGeom>
        </p:spPr>
        <p:txBody>
          <a:bodyPr wrap="square">
            <a:spAutoFit/>
          </a:bodyPr>
          <a:lstStyle/>
          <a:p>
            <a:pPr algn="just"/>
            <a:r>
              <a:rPr lang="pt-BR" sz="2400" dirty="0"/>
              <a:t>Letícia e Alex perdem o bebê recém-nascido num acidente doméstico e Letícia se muda sozinha para uma casa onde havia um muro alto no quintal. Letícia começa a arrumar o canteiro de flores ao lado do muro e passa a escutar a voz de uma criança apanhando de uma mulher. As surras se tornam frequentes e quando Letícia decide denunciar a vizinha as vozes param. Letícia se preocupa e conversa com Alex. No dia seguinte as vozes voltam, a criança chora muito e Letícia decide olhar do outro lado do muro e não vê ninguém, pois o terreno é baldio. Tudo não passa de sua imaginação.</a:t>
            </a:r>
          </a:p>
        </p:txBody>
      </p:sp>
    </p:spTree>
    <p:extLst>
      <p:ext uri="{BB962C8B-B14F-4D97-AF65-F5344CB8AC3E}">
        <p14:creationId xmlns:p14="http://schemas.microsoft.com/office/powerpoint/2010/main" val="2903938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Resumo 2</a:t>
            </a:r>
            <a:endParaRPr lang="pt-BR" dirty="0"/>
          </a:p>
        </p:txBody>
      </p:sp>
      <p:sp>
        <p:nvSpPr>
          <p:cNvPr id="3" name="Retângulo 2"/>
          <p:cNvSpPr/>
          <p:nvPr/>
        </p:nvSpPr>
        <p:spPr>
          <a:xfrm>
            <a:off x="1154954" y="2528546"/>
            <a:ext cx="10094937" cy="3785652"/>
          </a:xfrm>
          <a:prstGeom prst="rect">
            <a:avLst/>
          </a:prstGeom>
        </p:spPr>
        <p:txBody>
          <a:bodyPr wrap="square">
            <a:spAutoFit/>
          </a:bodyPr>
          <a:lstStyle/>
          <a:p>
            <a:pPr algn="just"/>
            <a:r>
              <a:rPr lang="pt-BR" sz="2400" dirty="0"/>
              <a:t>O casal Alex e Letícia se separam, e ela vai morar em uma nova casa. Em meio à organização de sua mudança,  segue até o quintal para deixar algumas plantas  no jardim,  nesse momento observa  a existência de um muro muito alto separando sua casa da vizinha.  Em seguida, Letícia começa a ouvir  do  outro lado do muro, gritos de uma mulher que parece espancar uma criança. Ela fica tão agoniada com a constância dessa violência, que resolve ir até ao  jardim  pegar uma escada  para se  certificar o que realmente acontecendo na casa da vizinha,   percebe então  que,  atrás do muro existe apenas um terreno baldio.</a:t>
            </a:r>
          </a:p>
        </p:txBody>
      </p:sp>
    </p:spTree>
    <p:extLst>
      <p:ext uri="{BB962C8B-B14F-4D97-AF65-F5344CB8AC3E}">
        <p14:creationId xmlns:p14="http://schemas.microsoft.com/office/powerpoint/2010/main" val="3352523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Resumo 3 – versão final</a:t>
            </a:r>
            <a:endParaRPr lang="pt-BR" dirty="0"/>
          </a:p>
        </p:txBody>
      </p:sp>
      <p:sp>
        <p:nvSpPr>
          <p:cNvPr id="3" name="Retângulo 2"/>
          <p:cNvSpPr/>
          <p:nvPr/>
        </p:nvSpPr>
        <p:spPr>
          <a:xfrm>
            <a:off x="1154954" y="2611673"/>
            <a:ext cx="10073213" cy="3785652"/>
          </a:xfrm>
          <a:prstGeom prst="rect">
            <a:avLst/>
          </a:prstGeom>
        </p:spPr>
        <p:txBody>
          <a:bodyPr wrap="square">
            <a:spAutoFit/>
          </a:bodyPr>
          <a:lstStyle/>
          <a:p>
            <a:pPr algn="just"/>
            <a:r>
              <a:rPr lang="pt-BR" sz="2400" dirty="0"/>
              <a:t>Após a separação, Letícia se muda para uma nova casa. Enquanto trabalha no quintal  escuta vozes discutindo e gritos. Do outro lado do muro alto que separa sua casa do vizinho, parece haver uma criança sendo maltratada e espancada pela mãe.  A preocupação com a criança se mistura às lembranças da morte acidental de seu bebê, e Letícia tem pesadelos. Quando decide chamar a polícia, as brigas param, mas recomeçam depois. A criança chora muito. Letícia pega uma escada para ver o que realmente acontece na casa vizinha, mas do outro lado do muro há somente um terreno </a:t>
            </a:r>
            <a:r>
              <a:rPr lang="pt-BR" sz="2400" dirty="0" smtClean="0"/>
              <a:t>baldio.</a:t>
            </a:r>
            <a:endParaRPr lang="pt-BR" sz="2400" dirty="0"/>
          </a:p>
        </p:txBody>
      </p:sp>
    </p:spTree>
    <p:extLst>
      <p:ext uri="{BB962C8B-B14F-4D97-AF65-F5344CB8AC3E}">
        <p14:creationId xmlns:p14="http://schemas.microsoft.com/office/powerpoint/2010/main" val="2988995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420860"/>
            <a:ext cx="8825658" cy="2677648"/>
          </a:xfrm>
        </p:spPr>
        <p:txBody>
          <a:bodyPr/>
          <a:lstStyle/>
          <a:p>
            <a:r>
              <a:rPr lang="pt-BR" dirty="0" smtClean="0"/>
              <a:t>Indexação</a:t>
            </a:r>
            <a:endParaRPr lang="pt-BR" dirty="0"/>
          </a:p>
        </p:txBody>
      </p:sp>
      <p:sp>
        <p:nvSpPr>
          <p:cNvPr id="3" name="Subtítulo 2"/>
          <p:cNvSpPr>
            <a:spLocks noGrp="1"/>
          </p:cNvSpPr>
          <p:nvPr>
            <p:ph type="subTitle" idx="1"/>
          </p:nvPr>
        </p:nvSpPr>
        <p:spPr>
          <a:xfrm>
            <a:off x="1154955" y="4361742"/>
            <a:ext cx="8825658" cy="1166221"/>
          </a:xfrm>
        </p:spPr>
        <p:txBody>
          <a:bodyPr>
            <a:noAutofit/>
          </a:bodyPr>
          <a:lstStyle/>
          <a:p>
            <a:r>
              <a:rPr lang="pt-BR" sz="2800" dirty="0" smtClean="0"/>
              <a:t>Assunto</a:t>
            </a:r>
          </a:p>
          <a:p>
            <a:r>
              <a:rPr lang="pt-BR" sz="2800" dirty="0" smtClean="0"/>
              <a:t>Gênero e forma</a:t>
            </a:r>
            <a:endParaRPr lang="pt-BR" sz="2800" dirty="0"/>
          </a:p>
        </p:txBody>
      </p:sp>
    </p:spTree>
    <p:extLst>
      <p:ext uri="{BB962C8B-B14F-4D97-AF65-F5344CB8AC3E}">
        <p14:creationId xmlns:p14="http://schemas.microsoft.com/office/powerpoint/2010/main" val="31458691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182663" y="2317427"/>
            <a:ext cx="4351025" cy="2283824"/>
          </a:xfrm>
        </p:spPr>
        <p:txBody>
          <a:bodyPr/>
          <a:lstStyle/>
          <a:p>
            <a:r>
              <a:rPr lang="pt-BR" dirty="0" smtClean="0"/>
              <a:t>IMAGENS ESPECÍFICAS</a:t>
            </a:r>
            <a:endParaRPr lang="pt-BR" dirty="0"/>
          </a:p>
        </p:txBody>
      </p:sp>
      <p:sp>
        <p:nvSpPr>
          <p:cNvPr id="5" name="Espaço Reservado para Texto 4"/>
          <p:cNvSpPr>
            <a:spLocks noGrp="1"/>
          </p:cNvSpPr>
          <p:nvPr>
            <p:ph type="body" idx="1"/>
          </p:nvPr>
        </p:nvSpPr>
        <p:spPr>
          <a:xfrm>
            <a:off x="6909413" y="2552953"/>
            <a:ext cx="4576005" cy="2283824"/>
          </a:xfrm>
        </p:spPr>
        <p:txBody>
          <a:bodyPr>
            <a:noAutofit/>
          </a:bodyPr>
          <a:lstStyle/>
          <a:p>
            <a:r>
              <a:rPr lang="pt-BR" sz="2800" dirty="0" smtClean="0"/>
              <a:t>Podemos indexar os assuntos do filme como um todo ou de imagens específicas (ou ambos).</a:t>
            </a:r>
            <a:endParaRPr lang="pt-BR" sz="2800" dirty="0"/>
          </a:p>
        </p:txBody>
      </p:sp>
    </p:spTree>
    <p:extLst>
      <p:ext uri="{BB962C8B-B14F-4D97-AF65-F5344CB8AC3E}">
        <p14:creationId xmlns:p14="http://schemas.microsoft.com/office/powerpoint/2010/main" val="20097722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sz="2800" dirty="0" smtClean="0"/>
              <a:t>Quando indexar imagens</a:t>
            </a:r>
            <a:r>
              <a:rPr lang="pt-BR" sz="2800" dirty="0"/>
              <a:t>, cenas ou </a:t>
            </a:r>
            <a:r>
              <a:rPr lang="pt-BR" sz="2800" dirty="0" smtClean="0"/>
              <a:t>sequências?</a:t>
            </a:r>
            <a:endParaRPr lang="pt-BR" sz="2800" dirty="0"/>
          </a:p>
        </p:txBody>
      </p:sp>
      <p:sp>
        <p:nvSpPr>
          <p:cNvPr id="4" name="Espaço Reservado para Conteúdo 3"/>
          <p:cNvSpPr>
            <a:spLocks noGrp="1"/>
          </p:cNvSpPr>
          <p:nvPr>
            <p:ph idx="1"/>
          </p:nvPr>
        </p:nvSpPr>
        <p:spPr>
          <a:xfrm>
            <a:off x="1154954" y="2603500"/>
            <a:ext cx="10136501" cy="3416300"/>
          </a:xfrm>
        </p:spPr>
        <p:txBody>
          <a:bodyPr/>
          <a:lstStyle/>
          <a:p>
            <a:endParaRPr lang="pt-BR" dirty="0" smtClean="0"/>
          </a:p>
          <a:p>
            <a:pPr>
              <a:spcAft>
                <a:spcPts val="1800"/>
              </a:spcAft>
            </a:pPr>
            <a:r>
              <a:rPr lang="pt-BR" sz="2400" dirty="0" smtClean="0"/>
              <a:t>Se houver demanda e estrutura para atendê-la.</a:t>
            </a:r>
          </a:p>
          <a:p>
            <a:pPr lvl="0">
              <a:spcAft>
                <a:spcPts val="1800"/>
              </a:spcAft>
            </a:pPr>
            <a:r>
              <a:rPr lang="pt-BR" sz="2400" dirty="0" smtClean="0"/>
              <a:t>Se a duração das imagens </a:t>
            </a:r>
            <a:r>
              <a:rPr lang="pt-BR" sz="2400" dirty="0"/>
              <a:t>indexadas </a:t>
            </a:r>
            <a:r>
              <a:rPr lang="pt-BR" sz="2400" dirty="0" smtClean="0"/>
              <a:t>for suficiente. </a:t>
            </a:r>
          </a:p>
          <a:p>
            <a:pPr lvl="0">
              <a:spcAft>
                <a:spcPts val="1800"/>
              </a:spcAft>
            </a:pPr>
            <a:r>
              <a:rPr lang="pt-BR" sz="2400" dirty="0" smtClean="0"/>
              <a:t>Se for possível localizar </a:t>
            </a:r>
            <a:r>
              <a:rPr lang="pt-BR" sz="2400" dirty="0"/>
              <a:t>as imagens indexadas dentro do </a:t>
            </a:r>
            <a:r>
              <a:rPr lang="pt-BR" sz="2400" dirty="0" smtClean="0"/>
              <a:t>filme.</a:t>
            </a:r>
            <a:endParaRPr lang="pt-BR" sz="2400" dirty="0"/>
          </a:p>
        </p:txBody>
      </p:sp>
    </p:spTree>
    <p:extLst>
      <p:ext uri="{BB962C8B-B14F-4D97-AF65-F5344CB8AC3E}">
        <p14:creationId xmlns:p14="http://schemas.microsoft.com/office/powerpoint/2010/main" val="2494654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154955" y="1295400"/>
            <a:ext cx="3151574" cy="1972586"/>
          </a:xfrm>
        </p:spPr>
        <p:txBody>
          <a:bodyPr/>
          <a:lstStyle/>
          <a:p>
            <a:r>
              <a:rPr lang="pt-BR" sz="3600" dirty="0"/>
              <a:t>E</a:t>
            </a:r>
            <a:r>
              <a:rPr lang="pt-BR" sz="3600" dirty="0" smtClean="0"/>
              <a:t>spaço fora da tela</a:t>
            </a:r>
            <a:endParaRPr lang="pt-BR" sz="3600" dirty="0"/>
          </a:p>
        </p:txBody>
      </p:sp>
      <p:sp>
        <p:nvSpPr>
          <p:cNvPr id="8" name="Espaço Reservado para Conteúdo 7"/>
          <p:cNvSpPr>
            <a:spLocks noGrp="1"/>
          </p:cNvSpPr>
          <p:nvPr>
            <p:ph idx="1"/>
          </p:nvPr>
        </p:nvSpPr>
        <p:spPr>
          <a:xfrm>
            <a:off x="5070763" y="1447800"/>
            <a:ext cx="6483927" cy="4572000"/>
          </a:xfrm>
        </p:spPr>
        <p:txBody>
          <a:bodyPr/>
          <a:lstStyle/>
          <a:p>
            <a:pPr algn="just"/>
            <a:r>
              <a:rPr lang="pt-BR" sz="2400" i="1" dirty="0"/>
              <a:t>O movimento efetivo dos elementos visíveis será responsável por uma nova forma de presença do espaço “fora da tela”. A imagem estende-se por um determinado intervalo de tempo e algo pode mover-se de dentro para fora do campo de visão ou vice-versa. Esta é uma possibilidade específica da imagem cinematográfica, graças à sua </a:t>
            </a:r>
            <a:r>
              <a:rPr lang="pt-BR" sz="2400" i="1" dirty="0" smtClean="0"/>
              <a:t>duração.</a:t>
            </a:r>
          </a:p>
          <a:p>
            <a:endParaRPr lang="pt-BR" dirty="0"/>
          </a:p>
        </p:txBody>
      </p:sp>
      <p:sp>
        <p:nvSpPr>
          <p:cNvPr id="9" name="Espaço Reservado para Texto 8"/>
          <p:cNvSpPr>
            <a:spLocks noGrp="1"/>
          </p:cNvSpPr>
          <p:nvPr>
            <p:ph type="body" sz="half" idx="2"/>
          </p:nvPr>
        </p:nvSpPr>
        <p:spPr>
          <a:xfrm>
            <a:off x="644056" y="3267986"/>
            <a:ext cx="4094921" cy="1860606"/>
          </a:xfrm>
        </p:spPr>
        <p:txBody>
          <a:bodyPr>
            <a:normAutofit/>
          </a:bodyPr>
          <a:lstStyle/>
          <a:p>
            <a:endParaRPr lang="pt-BR" i="1" dirty="0" smtClean="0"/>
          </a:p>
          <a:p>
            <a:endParaRPr lang="pt-BR" i="1" dirty="0"/>
          </a:p>
          <a:p>
            <a:r>
              <a:rPr lang="pt-BR" i="1" dirty="0" smtClean="0"/>
              <a:t>XAVIER</a:t>
            </a:r>
            <a:r>
              <a:rPr lang="pt-BR" i="1" dirty="0"/>
              <a:t>, Ismail. </a:t>
            </a:r>
            <a:r>
              <a:rPr lang="pt-BR" b="1" dirty="0"/>
              <a:t>O discurso </a:t>
            </a:r>
            <a:r>
              <a:rPr lang="pt-BR" b="1" dirty="0" smtClean="0"/>
              <a:t>cinematográfico</a:t>
            </a:r>
            <a:r>
              <a:rPr lang="pt-BR" dirty="0"/>
              <a:t>: a opacidade e a transparência. São Paulo: Paz e Terra, 2005</a:t>
            </a:r>
            <a:r>
              <a:rPr lang="pt-BR" dirty="0" smtClean="0"/>
              <a:t>. </a:t>
            </a:r>
            <a:r>
              <a:rPr lang="pt-BR" i="1" dirty="0" smtClean="0"/>
              <a:t>p</a:t>
            </a:r>
            <a:r>
              <a:rPr lang="pt-BR" i="1" dirty="0"/>
              <a:t>. </a:t>
            </a:r>
            <a:r>
              <a:rPr lang="pt-BR" i="1" dirty="0" smtClean="0"/>
              <a:t>20.</a:t>
            </a:r>
            <a:endParaRPr lang="pt-BR" dirty="0"/>
          </a:p>
          <a:p>
            <a:endParaRPr lang="pt-BR" dirty="0"/>
          </a:p>
        </p:txBody>
      </p:sp>
    </p:spTree>
    <p:extLst>
      <p:ext uri="{BB962C8B-B14F-4D97-AF65-F5344CB8AC3E}">
        <p14:creationId xmlns:p14="http://schemas.microsoft.com/office/powerpoint/2010/main" val="18644726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Indexando com verbos</a:t>
            </a:r>
            <a:endParaRPr lang="pt-BR" dirty="0"/>
          </a:p>
        </p:txBody>
      </p:sp>
      <p:sp>
        <p:nvSpPr>
          <p:cNvPr id="3" name="Espaço Reservado para Conteúdo 2"/>
          <p:cNvSpPr>
            <a:spLocks noGrp="1"/>
          </p:cNvSpPr>
          <p:nvPr>
            <p:ph type="body" sz="half" idx="2"/>
          </p:nvPr>
        </p:nvSpPr>
        <p:spPr>
          <a:xfrm>
            <a:off x="2293785" y="6001112"/>
            <a:ext cx="5711688" cy="461176"/>
          </a:xfrm>
        </p:spPr>
        <p:txBody>
          <a:bodyPr/>
          <a:lstStyle/>
          <a:p>
            <a:r>
              <a:rPr lang="pt-BR" dirty="0">
                <a:hlinkClick r:id="rId2"/>
              </a:rPr>
              <a:t>http://</a:t>
            </a:r>
            <a:r>
              <a:rPr lang="pt-BR" dirty="0" smtClean="0">
                <a:hlinkClick r:id="rId2"/>
              </a:rPr>
              <a:t>www.t3licensing.com/license/home/ng.do</a:t>
            </a:r>
            <a:endParaRPr lang="pt-BR" dirty="0" smtClean="0"/>
          </a:p>
        </p:txBody>
      </p:sp>
      <p:sp>
        <p:nvSpPr>
          <p:cNvPr id="5" name="AutoShape 4" descr="data:image/png;base64,iVBORw0KGgoAAAANSUhEUgAAAeEAAAEaCAYAAAAmH+/UAAAgAElEQVR4Xuy9+XfcVrImGAnkyuROitolS15k2a5yVfV7/V5Pn/lp/unufj/MnDlzpmfeVs9lu2Rb3rVRIplck8wNyD5fxA3gAgngIpOkFlemjw9FJpaLi3vji/hiq/zpH/7rmOaf+QzMZ2A+A/MZmM/AfAZe+wxU5iD82ud8fsP5DMxnYD4D8xmYzwDPwByE5wthPgPzGZjPwHwG5jPwhmZgDsJvaOLnt53PwHwG5jMwn4H5DMxBeL4G5jMwn4H5DMxnYD4Db2gG5iD8hiZ+ftv5DMxnYD4D8xmYz0AEwkFji9bX1qlSGVMQjKhaq/HshBSSV6lQSAH/Ph6P5Gc4popX4X9XKvLTq3gzzKg5ZzzLudbtKqH5RX+WGUrxvcNxHDg+tv4dX1nHfL6xY87lM83Yyzzf6zkme27K31vXT/kzyh+ZN7bxOF4v5x1/+dFMHnnee896vs55+ud5nmWWc29cu0rVqs+n+n6V2u0meZ5HFS9guXJw0CEfv1NIjWqN8LzYl3h/YQB5JHvHngfdt+MwpDAMaRQEcp75OR5XKAzHFOKq+Mn/x3svGFfkemNP7iXijcJQ/qG/q+zzK2OWl41Gg8da9UQmep5PtVqV6vU6Vas1atbrVKtWRWYa2Qk5Oh4H5PledI7nyTP5FZkDj0b8MxIT1vMm37/IaIpkofzK1/c88j2f71Or1qhaq1LFyGvIdz7NXFfnKQhDCkYjGo5GNBgMeP6CIKDRaMTzhXnCz6GZv5GZwxFejPno+OSdjRk3iERe8ph8n6rVJi0sLlPVrxKmGPfE8RjXYDigXq9Ho1FAw+GQgmAsP0dyPVxOr8s/zf9htL8Fl+R9YF3FmKV4pXtArhdOXC9rXdsSH+tnXJG1Yn+w/uRde4R/4yfWx97eHlW6e9GhDMKvjk9oY/M+baxvMMhi0uu1Og8YICwvUsBXX/D5gNce6hyE5yBspFzWaj/n3+YgnD2BbwsIr60ssdCL5IlfEdD1BDh6vVP+DsBW9wXA4k+x8quCX0EF5wFYxgZMBWwhdAVM9KMgDNBlwWyWp56H33FeBGLjgGoGhHWs+M7zRPBDufABfr7PctWvVhmccYwogyEDNp5bwFiEec08LsCYQasgmVSeQ8EvfhYGb0/mV0FYxuAz6AlIGCPKABrmiOcKADwcMh6M8JNBMOA5xJyOQigmxSCscy4YAkUI1xZQ5HvzuBpUrTfl2X0FaJ/nBuALBQD3VfAdjgSEBTAr5poGjFNAyM+v/3vybwVl/bu+dx4fno0VPAPGlpKXAPYxxi5jZYWwIoqk/bFBmN+fUQR2dnbIO+1EhzII7xx3aX3zHoNwGA55kqG94TMHYZmruSU8scaiP8xqjekF5pZw/ty6vpl17t8GEPZ8n3wGo1gJC0NR9iuVwACXEdRGgLEwM5NSBEq2YI0AILLG5FuArXyXDcK2JWxb1wEpGspIfPKMxWtALSH4xfoRcMZPOZaB2ZPzAYIA4aovlirAG8fX/BGDuFrCaZXDnjddB/hbaLGCDHIGHxjofZ8atRr/rOB+rCTEwMcyPwyYHQDw4d/DISzfgM7OetTv9wVMwTCMQj4GyskoGDEo8/mxIUxBKCxE1jqNxw+lywzS96harfK4cA5Y2SDAfaAQwCLH77DG1WI1rIWR0fa6FgUkBl48c6vZpLWVZVpfX6HlxcWIvUhY0ayE4N4hnZ716Oj4hPYPDqhzcEinvTP++zRrLx6TzDVAmE4PkiD86uiENq7cZzoaFi/oG9sSzqKj55ZwQhy4ZGXh93NLeG4Jz7qA3kUQjoQSQMgAloIR9oJYhAJ0Hg0ZuPwMEPaZQM1TkGVGY/oaVKgIboXxkETQA4QTdDZ5YhkbF5mCrgJxYChLseg8wjggXH0fQt9ji8cGAwAKg7WxfNXqtalRWKWwThmMq3J+1RsRKyqVQK5pWcJqZfMcGcCKQM0jtua8ypjPx5zy9aoA4SrT+rgXrE4ev6I0X0soegUlgB+sUQHeGIiZjh4J1Q/QBQhHDIIBYaV3caytJKQVJMyzzvGYxwklRUA5sk5DsYiHQ6HIR4FQ2+l3l5h3vBO4BKpV2lhbpatbm3RlY51ZC+h9FbN+WHFg94NS3Ga84+TfwQi82t2j7Vc7dLB/SP3BIKFApvdw+pllrnNA+MX+IW1d+5DWVlfZ9oXGUa/X+AVm+YSF1yfR2mbyA9vDndPRcxCeg/DfEggz4Kr1a0wKCCi1Wth6gyUM8BqLXxQgHNGnGoMSucqyedrYDxmDQBqEMZbIB2xeggpP9R1HPmG1nA1da9Poar3pe7StVAVmFfY2SOtcAEj1GtUqrGH4bg2NHPmGjY8RVDdbygJUngdQgSIhczVWS9gXGY15U4sXIAwwZkUAP43veoIZ8SoG5AR8hYKGjz1gHy0wgq1fpqiJhkNQxko5y0+1gvm5mYbO+3gR5Y+jxHqP7X5cS33C/f5QKOMI6C0WZRwy6CrNDAzb2tykm9e2aGtzgxU+me/kOATMZQ2pTxhkh20djyP2Q87t7O3Tsxcv6eXuHvvIsz5TgfDT3Q5du/6A1tYEhDHhCDKQEUsAFl6w0BPxDTWYgBfCzGA8B+E5CM9BeA7CsdCFvNGgpCjICZakEbDRXEU+0OzZU5/cJB0q94IlnAfCCtYSdCPXD1MgbN+V6V1Lugsoxr5u/S4G+OR3bPHCimYwVvoafmf4TE2Algk2UmUFFi2+BwibETJ4wXBimV0Zs9Un/mdY117kC1ZQlvNjf2ZSeRAg1g/7fxl0RxEowz87GoZMUwMg8QE9rQBsg2+atYmB30+AMF/DorDVCoclPNKALAuEs4KwVpaX6P57t+nG1lZkVfP9JhA4tvoBtDxGBWB+lhB/nVhgCBXEsduvdunHX36lw6PjiWOmAuFfd3bpxo2HDMIcHR2GHEHHGGyc+tCumP83GgOWr75YPrAMSZ65V+YgPAfhOQjPQVgsYc268EmUf/3pgV61rCMRORo0mh+xlE3Xm4AaE0yjUb4agMWAawKI9L0k6Gqlow1dDUtXDJF4HadB2L5OOooW3ykACxjL0XF0dNKK5CjfSoV9uwzaBkTHGlVtvveqArq1mviCxcIUP7BGJuu/Rdib+TTAyxYnrGATpMQKi/HRKo0v35MJnhKKGBZyZEVa1HZkZZrJqJj59ypVjjxntycHvUkEvAB6TElrVDZb2RZIp0H45rWr9MH9u7TUbgu7gv/S4KtAnwG8cuPJqHt7j9oSC37j73/6mZ48e5G4z1Qg/GSvQzdufEzLywgTlyAF0BZpEMbEICpOFohoVtFnDsKzytEoGnKeojTzFOaemC2EJaJRPjFVefF3d18xb3zuM+WIWc+foB8zhFTZMUx7XNInLMIune6ItB98FHzxU4/R+5UB4eyxJS1hWMQMOFEUdBx4Zc+vTVkKQIgP2P4wkKihkppTO7grPS4FRzZsrBQlnYPEPYwbEHQ008vGDx2QsZg14MuvUK0OSxhAbADb+IUFfEWGK32r8ie21oUVjSOF5feAfcQwyiQ6Guy8AKQoLwrCMkcSxBUFaFmWtYIwfuJcjINDokzgl7IRvEs5UCwGd4Aw/91KRcLvH957j95/7w5T+3idkYvDAmJWEIx1y/+GoiCbqfR+SpsNMFB/+vUJPf7xZ8XvCT94oU/4aWefrl9/kABhdfaTLw590NFYRBXjZMc6sbULW4u0F4y+ZF5MJlota2NoeH3ooJgmzo3yi6fP1Y0014rQPmkQTGq/Gdr2Oe5tP8esgnRa4XdZx8eANtsdEsrcbJfIPatobLzZzZnTvoM09Zg3gKLrZgn4aR8/S8N/E9eY5p55IMzUqNlmCkQqZ0CyWqxpIt80b45dc6N0tJ4fBQdFQCGBW/pJg3ASfA2wc0BUviySgCkTFW2l6WQ9gyoieXNb8wGsfjRnEqMjcowBrRIyGJFPHHmNfYb8YPFJe7S80nK+NrWC1bK1rdEwENYUvnPGMLaYBbT1EwGwAePkc+o8+KQ5xpEfPgp+kyvFlrUqOfpu9BpEH73/Ht27c4uVC8l6LvrM2jxQz0v/5FHST78+pW8ef89APJUl/MvOLt269QktLS5RrSYPxy8R6gm/wCpTFWkQTgCJyTVLP7YKWN5gBSAcWyRyn9KfcwDhHIRLz3Lxck5po9NedQ7C57dop51z+3gXWJ3n2lnnlgFhVYjBuOHDIGxhm20lTatARaCayu08DwgrUOCn+q5d43LNO5656FMZG9C1CifJ8QLCcCEqGOt17HsuLbUm/Njp+0Xgp5Zngp6Oo8gB7jXPl8Amy9rV820g1Xto8RO8XRT4EAs4HkF6/mANa2S7Ar/+/sG9O4T/BYDxeRMgbID4l6f06PEPDMrJfVYQHQ0QvnP7IS0stKnWNJWyOFcMtLSJpKuoA9tE6FkTza+dfd7ZD24DsR31lnzh6t8Ri7v0Zw7Cpafqsg6cW8L5G35uCU+uOhuEo2pNJq1HGTEFXxanxrpDkFYEoM5qdm7FRi3hCBQmhlreEs4C4YvebxN5wkb2TXoCDZKZL6BcpMFY59WW2eJinFzLsNyV9k1a+Wr9G9cB08qpqlGIWLZSoOzvpcBI7HtVwOYA4NziF6a6mvX9rRtX6ZOP3o8qr5UD4VnfjsytVjVLs6dawQvW8E+/PBF1wIoZAMOMPOFx9zAaABfrmBaEMVnpF18WhPOt4aSPrjQQz0F41tV0YefNQXgOwtMspjwQlmuIHFAQZlnDQiykPHo2T9FxWaJZIGyXk4SVVZaOfltBmOWosQ7jIh7Zb6u4IpdUqEp+4qhqKTySTcNLUJhUB7NzhrNGAfqb5zKjDKR8YYLgzL1QeOPzzx7QQquZupzLEi5esTnEbmzd5pRJVh0E0eJ/+foR7ex1yoHwr7t7dPP2R2wJa2qSVE3JtoQVhBMLNFVH2n5Em27Mp6VjENYFXQqI5yA8jfy7lGPnIDwH4WkWVhkQVnFuW2aarhQDXnZ0dOS7NRIxb33C2kpHNCefw0RRW1Z32pKzj9f7sp82X4qXnqo8ZjEGyxToRYE5Mi8KulGK1Yy16W05PwnEuJPWi8gG4TjwSwK5sj+WH7nQvWVyo8dI5fLp808f0tUrGxmXzN6TidcyUzCiWvqTJULTg9jp7NMXXz+ifn/AX9llKycsYURH37rzgNrtNhcaF3+wcPRRdRcrMZ4XdSr5ejwFCOuAktGOSRAuDcRzEC69qS/rwDkIz0HYtbayAMUuYhF/b+g+c8EkXRrn1gowTAp0G4B1XeZayl66FrUIykj5dzSVSa/7v2UQltc1WT/ZtS5iJWg6EK6EFbp7+wZ99vFHObdwgLDVtCJvjNlO0fIgDB3w2+9/pJ9++TWi+cHqoIFDcLwf3ZbpaIDw3bsPqb2wwMXFGYRNKpKUPYsjhwHOCpB29FdRkEHaEta7R/4gBvBJEI41XlM+LGu2lJ7I8CGkD09b1q7ArCwtN0tTTvtBJoc5feS2+96u5e3+XoXIeQOj3lUQxgxpqoOLukzPpr3ei9a+fd30cXbQivttyRHpcbqCe8pc9zzXmOXcvLxaGWsShPEXvUcuHZ2OT0n4Ge0UNK04JQI6pqOtQiFMm2pBIv17GlzUCtK/xzIR17WLX8jv01Gj+rxlsz6jq6vSoPm+5uWrgax9AHRNlF3zeZZw7B/WeZpezkXpXKWzYmTOm40W/f0fP6OlxXbmErcZjsQBdi53mc2Rc8zYdBVMB1+lf++entG//+UrOulKIxL839nfp9FhqouSDcKcP4ZylRYIg+/X1CEF4bRAOA8I80aLVlxSu40027xgrTkIR8tkVjC8SBAuu7HttZ0WWufYGxOnuubkTYNwFrBe5POXudYsQKrXnfZcO682mwqeBGG9Fwp3uD5RLq5pd5ic3yQIo0iHjD8NHiqDZgNhEbZuQCoCZ3bbOR43ovXNpGiXp6johgOEXXOZXpv5e3t2EI7GYFViLB4X0mXHdPf2Lfrs4w9zD3WBcEItsmnpkkHBZUEYA/z2+5/oh59/kVaKeSCMspU374lPWEtR4kHFf2t6MWqRa/PYmi/MAGpy0qbdkHptXMO9ZLN9CXpPhKxn3T9aOBnUUkyHu/OEixaGG3iKn25WS1rvq91g8saYB0QqKGILA8n+7jeh94npvmQB/DKbW9eNHKvzn32ma0wuoM26ahyVaXIcczZfcZII1n6+pEwXl8gcR+S3dANM9uzEbeHKznvyONcT5rwTq/1d8l0Wj6JSSVHAOVaipudgb3BRiUw/4eRaTQZSJX3GsSUocxZ3Q8oZs4OOztsp8Xq12gll3MKOGk5/XQaE0aDB/sRpO/JX/TbPEi67XrKC05LnnheEuSdi2eFQrVan//zHzwmlKfWTD7rJyyYxwsVQZO1JLegRzW7uuFUhRBemP//lq6jhQ2e/Q6PDVBel7b0OXX2vGISjMiCmnuaE7hgVvCg9lxHA4wy36C8GYfcV0Fg5lbcVCYBsEE4u8HwheV4Qds1YnE+XPDILhKcBpDkISxs7FlivAYRtARApAak16VoLk+N8syCsnYxc446ByUS3Gusjr8jPeUE4ax/YIIzxvmkQ1p7DWXM3CwinZeAECEcRvQakS669tw2EN9bX6R/+9IdEUN3EHGbga7z/kl9m7cukGpNAAiMryoMwymb++5df0c7unrGEM0D45V6HtgwIS2/LuGBHZK3aeXkhSsgB1CxgnBGE9fHsvMDsDf32gnC63Nvk+F0qhstSztbY0iA8DQDrGKVNXBxs4LI6k4qJWhrJnp4ugRzfW55Lrck8JsU1plme+01Ywr9lEHa9o9hiSfpXy4CwKOlZ+z/LEs63qHJBONfiNU1sogWdvHY8pjyLt1hmFc2ZWP9y47SVF9PQqL5lxetoGLQZbxwVbfJ5UxtTc7Jd+zUPhG0MF/+wPm8xAzB5P59QeCT9ydvXDz/8gO7dvV3K1z4tO5uUb0XslD5r/jF2+dIff3lCj3/4kRtIZFrCrzr7dOXuh0xHv8sgXEhHI+fvHJZw3kLNi9JMHl8MsmkaKX2vMpawKxI0fc1oI89BmKfmdVvC6Xum16ZLMMbfuxQ815XK04D2lZRqV0u4DAizDzQlbM8DwlnkRRErlQbh6N5vCIRFAc1+f+cF4UQzBMMzTrzpSrK6VbGMk2+TgYaxQpWUgxcDwklAlNGjVvY//KfPaX11JXdhnwd4LwuEDw6P6N+//Jq7UGWC8M7+AW3e+eCNgHAUCeiSFTk5bvGEZ9Ny8aK5HBCWYSd9T5OPctkg7Lp/9uTq3NlRp2WEqV4tyyfspubjscSKgGiTf0uW8ByEzc7JccvZdDSOzLKEXz8I69rV4DGX5edi72YDYR1F7BNWizi5z0MD8BoFnlZ40uUls6SEm4rWbnpWhkuK9naJdr5HnjaWOhlFOf7L3/2Jmo16ojTlRQHv9CCc/3S2JYx+yP/2xZd0cHSUYwnv79OVO2/GEp6DcOyXzHudbkt4DsKujZ7+/k3T0b8lEC6ruL37lvC7CcJjk74ZdYlKuBYnG1S4wFi/nwQ+7XRVnl3RfYi836xPOq30ysY6/el3n5oSlerOcgVYlZcOSSOiiI52B1Kmu2l99c139OzF9sWCcPLRgsLuIXnT8FsC4fxXnW8Jy0ufrMxjX2sOwi4mofymj614rVn7ZgKz0uOIfi8ZLBOvj9dPR9ttB32zdjXdxhXp76Xy+c9DRwcpOYiZuEg62htLHf3cT2TxzeYTxnVnoaOzLOH0GIWONnKlJAinFcM8xTVmsAwIWgGu5dxz8ZXjAMViINXj7t66SZ989IEpZZrPnpWH3eSRCcu/ICXOmyJdTn36P/78Kz3+6ee3zyc8B+E5CP8tBmblgfCE4HOC8tsPwgBoTTW6SJ/wHITzI3RtEM6ioyF3E4CT6nxUqHtotSmrSqINvmUDvhJ7YJys0513f/QKfvD+ff76silo7TmcNZZZQPjp8236+tvvLheEZbB5VsmksNA8ZHtCsyaWjzMzMe3EJ3zCuYnYOubpLKp4LCbFKc8X4sg3zFtwdsCWbTHbGis3u6ZKFKk+k0/WqgqQ1Qs1LxVWfcLIU47p3UmaxgUTRbm2ZTbbtGsiCYAuKzubdpp49zkvsSxVW1ZztyNGMeeTjegnbCLHpadb8/w+kEFh+on7qd64rucYW8mIoOvU15sXCVts2SbfXf5cZ1uqtmzIGrda+bn7k7Syluups78vWrd5VQZxpajSYJRfn/0O0QQB9ygDwixTMnLWFaxRPyL9SaenBVEVqfJrKqajJ/dZ1rv/8P49+vD+e1Hhi3zZWUwX532bDJDMKVyZ+HO56GiMc/vVLn3x9V8vlo5OpyjNQThn8V0CCNtADBCMKgVNkfQeVy8qdiW8aRDO22i2EJsFiNOKTdZ98kDgTYFwrEDIWpvsgXv5IIw7aEqhtL8rVmQSqVlzEI5e0OsAYZYTKTo6WkNWH+Ki6Hy76Iw95nRFr4sGYXsl6z786P179ME9NwgXqUVJyjl55GWC8KvdPfrzl1/PLeHsl/PuWcJzEE7SUXMQztPIXTxEeavF3js2CDMoO8rtRO9H2+pZ9Z1lLedYcwVlBCMLzwxMrfLJPT6jJVxQDc3ef7PZwcV06kVYwhHYRlHSaibJmgC4AnRcKyRL2cX4KlGNbblu4Kj/nOX/ByACzMsweDimrCX8NoLw8+1X9OWjb+aW8ByE4xmYW8KxPz5v084t4eyZmQaEbSE+kSYTgfEchO2Zfh0grPfLL78ppYDtPRAHZV0sCLsUGYwB97535zY9+OD+uQKz3pQl/MvTZ/TN4x/ePhDG5Ns1pN8ln3C8cFyWdPYyd9GpRT5h1sSNRAMlyXR0yeAGHXd0/0qy8k56Q8zp6EkRMaejJZo1AuMCeyqxpw2HGTda0Oj06UF4bOpQK7Dnl9BMXjvtV89tRv8bt4RtEJa4m3ieFPTw9yJfuw1o2gwlD1BzI+ERX1CyccKNa1fp048fmBQltudd+J3zvcNnnOs0li9CQg1plsK590+nKKGt4c9Pnl4eHa1dkPIj47IDs+YgLO8wS/m4DBDOuo+X08EqAuucdZYVmJW1Il10V34wX/H+cikxrt35W/IJ5z6rKx5hysIKkeA2a2IOwq5Vlr+/i84ssoT1vLjITnEDFARoCXDIJ27hKL/j2zQIJ/dW3g6OaX4NEizyLbtAuMilpErB6soy/en3v6N6XdPH3g0QBmDDH7yzt3exlnByESV7atrfyeRmN3yOIv2M1vluW8LlNmQEbibUXztApZ89tIKsigBDuyilE9vLjiarsXbi/TlAOKz4hdHZrwOEyz7r5HHu0RULy2KN2hW05Oo168q7nbZcafpZShYqmpgCtTpFgHuFbfdelyWcDhSy2Qr7AS7KEp59zbnPLAPCsFzlGacD4SzLPw+Ei9fvJAjjyfKAuAiEVRFwzUytWqV/+Ls/UXuhZQ59N0D4rNenf/nzF3TW612sJTwHYZ2BNN3lEszpheMquamBC0nAUAEdabolKJ3cll8JXTn5Zl10tA3CWZvIBXPT5hVm3WPWwKxKqniESwikv3enVxU//UWBcN64XQEvrxuEw3Qnn6iL1fnp6LcZhLPArKjxyNsCwlhXOpb0eO21b6fL5a3FvBDAigkOK7OHcczvP31I17auOLaqC5xfDx2t8vbFy1f01aNv2W2YXTsaDRzee0AL7QXWrHzPp3AMP6GAA/9vCXjO70P+mQZVTJEWwy/ViwVT2hLOE7Cz5gm7hGrCSe/MI3ZdbdrvY5oIc2xbvrL444VkJ8PHd4nPd/UM1nOyetxiExRae44KbbN0MWKN2cy3WvIuwJgEQNdGc7+PMht/4r72+h0X92COqf7ssTjcjrkPkFy3s0U44+KuM7XqUnogCni+4xWkVRCdbx1/+v6gSsuup/R6GUeVm7JZN/dqSB7hO6oipZ/NHncadLPdTdM2OpDx6bViSzjHnTVF6lj23ipeHelncrWGTF/Nnr+0ApUej12H4NaN6/TZw4/RkGjmTwl7ZfLainfWuii6TpQDXanQo+8e069Pn3FA2d7eHg2OUv2EdzoduvLex3MQfoMgjDcehMlNOVk4I3sZuwSpvZouA4QFUKcZhYzoXQBhW2HM2vFOQe2QLrOCsI7Fpbi43ovrrb1LIJzuiuR6dy4J7ny3BRcoo9zNygC9aRDOezbMf9F6vAgQxpS3mk36x7/7EzW4icP0n5kAWASWyK0pQRidk9C84fjkhBWoTBDe7XRo85JBOMv6TYBDgTQSf0VSC5x+6rPPeBssYViCeMYgxSholxQsXhamOUE0Lr9jcp5t9dHkC57TEn5TIHyeNVA2qMslyJ2C2gnCLhgsfkoXyLpAOh2kk77bOwXCqQht17tzrR/nu50ChNNuIGER5d2PU/m2rnHpfrf9qJmW9jksYRlD9trUe+X1gM9bc+db6THAQ4I9fPAR3b55wzVV+d/PjMRyyaKSlnpTvcXz7W3667ePmemEJby7uztpCe/td2jj7uVZwunNkOWXLPKtvQsgjDHaiy8vSCr57AKC+YFVJthN3+oMIJzenEmKWwDZlSx/XmstbyfY0dUijBD27+5OMvvOi8/8rYCwa251XvOOe90gPAHyqT+ch45OP8tlg3AeCPGeSnGlk64lojAqbjEbPOn98yxTjRXJe/dua/3Ng3CWkYRxr62ucJR0tVqdTRycU86UBeEgCOgvf31EO7t7EoHuebSzs5MFwvu0cXd2n7A9C4lSlpb/116U2S8/fyG+rSCcu/gdLzj2iwkIvikQRpQkFrkaa7mFKS4JF+cgjPzI2QRwWcnjspQRVFf0yaunpIqZ3Ys66zquoLx0bqlLKUjImtTcuZ6l7JzpcS5LeFYQji0lUbJjMC4/QgT06Tv4WwRhSM5PHz6gm9evl5+05OKZ7bz0WUWO6fGYtl/t0NfffMssJ96T7/sMwj83HzQAACAASURBVGf7e9GVKn/6h/867hzs0/qdOQjnW2HFGmH6vbisuTkIy4zNQXgOwnMQ/m2B8DQ+4TIomLaEVXbi5/LSIn3+2SfUamq6UpkrmmPOaQnHCJofHdYf9OkvXz2i/cNDPrwQhPcPD2jt9kczB2YVPXoc/RwPdtpIwXfBEk7T0blWZUJzEktUKDhTiSWxOC6Xjp5bwrJyi2g5F6Xpspbc0dHns4TzUpzs/OIia9hlPV62JZx+elCortzo2JJMnu16lilENB+a9251zovcNEV0dNoSzov1cI3Xc1SLet10NGRYEOSvZ5ONlnisGFRF/qUDR+2cY1umIrUQv9+7e4c+un8Pm9g1XcnvXwMI//DTz/T4x58i+SJ0tFjC/cNO0hLePzqktVsfzkF4yujotF+xTJBXUuDPQRgr0U5RcrEI0+20/KN/Kz7h3yII61tLg7E+a56C8SZAuCjv3uVzjaKjZ61a9hsH4XTRjzQIs6Lk+/Tpg4/o2tWt6UTDeUE4D/TNdXf2OvSXr/9Kw9GoJAhfoiVs+4jTAhaLFJYGFjJSL+V3iRROfzSX9XUJ6WneaHq8rjHGdLRof0rJzRKYhHzuWLOedN6mx5bVL9j1rJcemGVC/rHpXHPnGuu037sEZVZKl30PV7GO/M4+chXP0XnG9TyuyHhXMRDX9V0+WleajXvtJL3GqpC5xiVmU2gqtZl8+ZR/25V7OnmPcnm7Oue2T9gGYzsos2g9x2sHUbNTWnIlJshViMa19vNuoefZecpRuuGUlrDew6aZ7ftGDGFqMPbcL7Ra9NnDB7S6shKlEeHwouCpWTFYoamiClAGViEV6cu/PqLjky7LM/vZ8i3hNwjCvJc8j9AzmkHYAHF6Adgb6nULatd6n4Owa4ayv498wnMQnm0CrWpGeRc4r3C/bBD2tNet5mBadPRkhaZUmNc7CsKxvDCNU2a0hJ2LxtQNz1MkLwKEE4AZjifSLBPfZ+gZeeCbfrY0yZ0OiltZXmKLeLHdjo2SgmIrlwXCJ90u/fXb72j/4DDK9kiCcE509GXS0UWWMAOw0STQAEIrdCGMO/3JikR8W8B4DsJOcZB7AASt3Zj+db3TsgJobgkXxzef1xJOU8zsE0aqGkcNh4ma1BP+ee4adj6fetHKzWMZbJ9wFh3tsoTfdRDWOdPIeKWNUawjXfXPnt+iN6UNgNLvI2+f+hm9CADEH3/4Aa0sLfFlXrclDAsYlbEAwHx/k3JZDoTfkCVsT7i+BAwYZTPTk1+UE/e6BLeLntHvXeOZ09HxTM5BuBwFmr/2zleb2qU+XZYlnOvLNkGKUqBmPOH1tMvlSuvOywXhIiYhr3Xi2wbCwjZmuPimDWZKLRbPmntWnMwt8uTfZYMwhrfQatJHH7xPVzbWC5f2RVvCe519+u6HH+no+Di2xKcB4c7BAa3fmT06usja1ReS/pkAYNMJRC1jz5ea1bb/EiCsdLVtQZcFPpewuYjvpw/MkruqwFHtaZqxvMs+YXneuSU8zftOH1vsc0wKXpf/OGscrgjb0FHtKc8vG1V9SoGD7gUugYjcysSg/EQRjHDW7hOOCecc3Jxm9vapeLYsFswFwvE1FJamU8Ts91jobki1sUwDcVk2KG+6FIT1edFjF5+8vsJZr0vHkJdvrjJfZ0pVTi+nRSf2Q71Wo7t3btHN69f435nresbaB7FPWK6KwKvnL1/SL0+eUH8wSHSQyrSEfdDRu9Q/SNWOVhBuL7YnwC/y02aoDlkNHNJCoQwIx1Bk+YUt3zADspk0bptmNokNyi7r8zyCruy5bwKE7bHZgKx/hyJj//1tCszKAuFZFJGy78c+rqwAetvp6N8yCIuGGttPXiVdHclVCqR4ZeSlQtkgnPZZ2vOdZQmn30cxIP9tg7A9t2kQViVIj5kGhFWGwBpGacvNjY2JDKbzW8JEKPf89PkL2unEhTfyUqowJsaxfBCWYh0Kwgltz3RS0uWeVY5xGks4X5MPI7Cw6WgN1IpBWHRjgLFvLOZZhPBlnFMehFP5jabmbZ4CM+tYtRMWyzJDHb2NIGwXfn9dEdK/FRCeZm28rZaw/S6KWaF0y884v36aeYiOTTVM0b8LC1fhWIVsEBZpCBB2Kf9FPb5jf/rlWsIXHZgVKfhGpsxqCWeBcHpfphmJ+N5uBQzvBmUtr2xs0LWtzUwwnmXd7O7t0/NXr7gUZWClINkGRBb1rpk/e7t7NDhI5Qnv7QOEP6TFpSX2x2o3H6WE+acZ7WWBMML1dUHbFm6kQZj72y8J4d5RkIQGeJ3TzzHLS9FzLhqEy4zFDoEvEgjnAWHbGikzpmmPmYPwtDM22/FvEwirIq1Wpz6RDcK2UJPvpwNhp6KVA8J8J7QWtbjwZByHSMM8ql1lZMJ/nfHK5iCsBlWF1BJ2vjMzj3l0tD3NtjwEGKPC1sbaGm2sr3EUddnMAVjNiHre3esQsPL4+IR6w6EoYjl4kwfCOGe/s0/9dNnKvYN9Wrn5Pi0tLlGtVqNRMGJuW5GbLdOsRWSoojLgkwVUtiZUBCY4DlF3WVqSWMoea6VY9Hl5xkWdU10Rni6RFwev5Gln2i0FvWcrk92QjH8jH0TdWl/WGO3rFYFwFo1tX8+Vb3meIgnpWuOTghd/KQ6+OY9rMCvK0n72omtzND8VWzHOfrtO39R0VpI99lKgWym+/jgjCtW1H/iNKfMynmxvJ0q2ATLjE7b3tsu6jO6f4xfU712uhLzqTkUFOOTZ9KXNti/j+VO5kLcIit+NM3o7py54PNfnC2pTuTCtJaz3t33qadkOUM7ChAgzcvKqlQ72EOCX0R0urITsJ67X6wzKrfYCtRpNqtWqcdWt8Zh9vb1en7qnp3TcPaGzsx6hJWH0phxrL1qDFkjrenSCsF/1KRjJy88CYZfQLL2BrJ2c53cpAve0z6BeFQd8PkVdUE7tnAUTyoJwBCbpvMCCIAOZptk2+xyE3XBxHhCWNyPrKk+Dv2wQLgW0RdPwjoFwcp5n2xeRQWCEdJrde90gnGWgyN8uBoTzrcuLAWFVTBAdDZmTd9W0Qmubdq8ThNNKdpp5VUMgHViVMBBKgnBSKRYjsbPXyaCjjSW82F6kaq1Ko+EoEiw4CXm7RdbQNJZwWh7Yk59+EQkQSfXaTV+n6pmIas9nIJ78FC04/W7aRWkq9UQgWWwJU0XmNbbszPGvEYTdsDR5hFYryzvXlcYy7T0nFblylrDTqLQGoszORYFw3jNq/eG8GtQulmFWQVx6ziMQzp7jvNrR8fWzuzCVtYRZkZmxWpSLuiz6nq0ss2DyDIesWse8eyM0kf2bd75rfHkMT3y9txuE02tMo6LLMlNFa78oWhr3zWM5yljC9rjH7g2YeMyxWRRxBHi+Imi7V3nMJsNnb3eXgsNUdPTewQEtX79Hy8vLBEv4PCBcevObAxMg7IFCCJle5sUdhhEloUngeYCPDaV0tO9XyU8X/CioSmOXj5tu/HE/YHmOiwXheCyuggnZ8JNlCU/3fHL02wLCuvF0o+nvUdnPKR7uIkAY86tpGukNp0OBMFGXSdbw3DJgNkFceiouCYSj++coz6XTbAoexAVyZUE47xZZIMzveSwFRXS/XzQI63jGjvSvsnT0ZVnC7zIIRz5+9wYsBGEF5aw1lAXCwCU0cJgA4d39fVq7cV9A2PdpMBwKoJn/sypY5S7cKWO/0yCcvq7S33YllkwgNtQSroexQ5lA4Fb8mdT0Yw188jvXBpbrGmUh5XuZrBqjlKXmWaXu56Q2ZgNhVw6xzo1TmGX4Vuz3dNGW8MTaMgpUlo8Hx0LzZvfEFOV31QpyBXjkafXRBjPBPfaatOczAmETu5B+NrcMeLtBuDKRNiRPGM0P+4SnZZjiWcoCGttyLlq7rnVNjnU9B+HSqhwf+C5ZwucFYStxLneS0iDMPRJMP+GhldbE/YQBwqvX79Hq6ipTz/1+n8FYB1oEwkUUcplXWAaEYRmHgWnrZ6qQxNqiATYu/m9NjedTtSrPIBs5X5iZGBGB1azmEeZvaY1XaanA0c0kvreMz0tVtc8TZPH8zUE4rTAkrHzz5ZsCYR1LFhAnQDgDiOcgXEZKJI8pCuqyj5yDsBghc0vYMsUqcYAvM2nuDiOJxReeg44uBOGd/X1aunKT1tfXGYR7vR5bkvryqn4190VG3LzTmivebLbPLN2RhHP2MkBYHeeghiqGulYtnC1i+IcROV3FYpzUxlVo6jd4FkSCuyzE6DwD+unOLxCs7HNKA7qx6JT+Lp+zO1sAym/NEhaWQ3z/kSbL9OAgCgipGNM1tmCNyyBlJZ/HErZBtxIGVi9ou7CEySVVOtpilhJr3enIfjct4WgTFVibttKcR+mmpYa+dy3aUwQyLhB2KUBZLIiMUyJvVSDP6Wh5S++KJRytoRlBGO87TqVzG0jxmq2wcQs6erSfyhPe6ezT4pUbtMGVRSoCwrCETWUqAJObkp4NKLIAzxZS6iPOsoR5MmAZw49sWci2z1D9w1kFwtMgzAFoJqhLhX2W6pAG4VFoinUbgYPcsSwQjnzPERiX5U+z59YWMlmA/lsDYcQqIIf91ctXnLI2HA1pobVAG2tL1Fpo8cZQelkFqLZzG6U6qlwUCFMgwXaY67QwZqVhLDEOUAZVeeCfJmbBBQRve2CWk8WZg3CB9VFM079rPuEovLWkWCuKNbnMwKy3FoRb61dpY1NA+Oz0jPOFVWgg0VkT5dNgrA+EXNHCBteOXE879SkdSZrbq9PKU1areDQaRVazrSWnk6ptjRqh3/y7b4SlyY3U+9pWF/4dg7CYMSNjDWm1pzwNXFkDWzOSHZodYRrv3mxrSIE3Qelb1reOExBeVGQli061JUdeQroeM7tP2PjKPUl8J9LocfmNI/ORIz4OaDgY0NHREb3Y3qb9ToffgWf6D3tjKWfY9Gv0+z98Tu3FRVpaWqGq7xM6hOHTNyCs4KxgHT17mBPlWyBQikrU6dzYwiQC4Zye2VnS2pni5ChO42bbjOh0pCrlIYmLzXHVdz6Pv7gA3WT92H6mjINd6zr/+qJQaeS4K1IX15lwZZWInXHVL3Ba+jlrIx7vZO0F15wWfT8tCM/SlCd+5pxofjOv2N/ZDIU8c6ykO6moxCOno6PzArNsnChlCb/a61BzfYs2NzZZ8KVBmIOcKkJJv40grLMU0dNhSABjO0Aqz+KA5evXxNLXAB8V0JG1klcVxbzwwFhBYRBHc2ct1jkIp2elGIQViCGMwIQcHBwwlYP/8QEI8zEGQGvwzfs+NZtNunLlKm2sr1O91WIrtF8Z8zuu+B4NhyPyK+JuuWwQpowI1zSlnifYeL+RCA0EdGR9XDmtf8sgnD+vplBIob+0CG4MM5VTDMM+cxbwjeWZyxVRbHLmrY2LAmFbCVCKFmN3pSjpeZjFPEXCTfHPDsKsFEVpcdMFDU6ToqTKVwKE86KjX+52qLG6RZubm2IJn51xzU2l0UBN+75YxpMgbHJlK9lBTbqgKpdoCae3iw3G8CVztS1TASwaT+Sj87j+HAtkpd+NZZrnp9ZrqHWpIMz3NcCQtYgSNEhiAbqo/Pzo7TRtnt4YDFbvqCUcLWJvzCCMqP3DgwN6/Phx0hIeSoU3GgU07J/x61mq17kKzq1bN+ja9WsUNOvUaDSosrBEJycn5HstXsvBWMB4FCbfgc6j9jrOEslFlnAE7oFY+VlUtSoZhSA8Dtk1pIGSRSxRpuLnVPR/u5bwZYOwO4c6HkHU7CbDAs4HoncHhMuAb1qKFTERlw3CsaIwGwi7fMK5lnAeCG/v7FF9/WrKEobli45FHkcZe54B4cxCGEVao3xn957MFBYZEcjuF1EU+Sd3sSnZvFGOzb1jqjI+Us8von40OroIgFngan3rqFSfC3x1HPmb0Z6j9HzFievZBQXyaOz0PLlou4uio30/5GA6tli9CgMrnikIBhSEIRdLx+fRo29od2+XVhZa4no4OaHBYEi1yphQtAVgu9z0aW11la5srhKS4w97Z7S2vkb3P/4DU9snQZ0t4pHXYNfL6vpVWlho0fPnz/keuC5fG0BtBV/Zc1MEwqGmLqEEbCqi376Gi1K0a+rKvHhMs6syjN8L3UCXDMK5e0rBJpcWlDNdz++WLLMf4Ru6elpKXP3g6YDM9HtN7k0R9oXKuUWfixCfg3D67V4EHW2/B5SxnOVjv/usNZxPR0srw9F+qljHi1e71Ni4FoHwafeU6nWArvg+YFG8qyCsE1wEd2lfhlLXKjztjWNTCxFEpnJjXMpDTEufD4QnQDelZb9rIFzxYqGDiHwFsuGwz+CjwXk//fwzU9J+aCzg01MutVr3pKB6tVqjW1dW6Oq1a7S20uZjt/f3uDb67Q8+5dd2GjZYIJ4FPi0sLNDV67dpaWmJOp0Op+iB+h4MBjTi4jFxNLa9gfPylpPHGEu4MEApHymzWrxhDaplLAGUhl7NSq+bg3CujL1MENabFgF8kYIv/uxigHApMK+TjsbzumjoaS1hkO1gZLHGbQYWzOYoGCZif+L5lgVf5BO292fgKA2apzDD8Ch+f7GrK+kTLgDh5uZ12ljfYIHTPTkR6s5oZgDkKpo4WGkWkys7XcIxeYTW2M3bEXovOyLQBWbTaNLTgLBG7aVBeCLIxOprPI025SosP3ktVxRlTsUsI/jx7OyzSYG0XVWsaEO7LeFpnt4+1uRN+2olDGWcxvKMywoGvC611uzTp0/p1atX1O+ecG74cnjGLocaqFu4RTyiGxtNun7jBl1ZX+Yi7M9ePOfuJ/ju2rWrtHL9Ia/nzmCV09JGtUVOZQNQD4YDOjw4pNFoyD5mHAfrUzcvxjjwUNFtTLXxQP5uYiaiNWtS9hBUVvRxWWEVc34Wnc0peFCQc/zFIoyK300csT97owhbqE3czWEJq28uCvAqKE/rCrSadhWqTJjeFjJFekokprveb7E8vBwQ1numM0Zc/tn09+nfy4KwznvW/bDOW80mN1dYWV6mFTRZaLWi/Yexo7lCt3tCh8fHdHB0REfHJxwDZK9DFwjrMgsyYjbKrDOs2zQIu1hTUZ5NxayDo+jVc7GO7Vd71Ni8RqsrK/zFWa9HmhsM4beASTAgbANfchLfXRBO57flWcJZIKzz4dJKszZbeTDO34wJyivH2tJFnxbkql3i728LCIuWOyIEuanyAKBgt4ix+ADA+L97sM9U8bo3ZBD2RgMGYXhM1hc9jnG4dfMqT31vMKDT0y59991TOj4muv7+Dfrggw9o+cYf6ezslJ7tdTkWAlo3g5davxkgDGq8b3LEG5URHxtS3HCe57kkCOu98oTxOOVTtt8h5sSv1RLUdPo6LhCOUqCmTpuTO+UpyjFL4MijNK6Z3yoI6/uYFowvyhLOyoqILGRTuMIGjywgseVDkQurLAjnKfXNRoOubW3R1SubtLK85NCpjOIejunV3h5to7/vXicCYxcIxwFWyYyMopva4HzxILzTocaVa1Sv1dn3ptYIbtryhN6DbEL7pzqNqYagLVDVnOws3YsGlTr/DHPSbTyH2T8rN19W+y0SRrp4IqPBAjNdlFlAZQfvzALCZcfuOg4FI8qCfKb2mdo9aeVgcu7SObERoc/DKKNcKKtitwMMQwFfWKLQbMfDAVPQNb9Ka2ur1G7UeW3uwsd7eEg7T3+izn6HNhZ9Pr6OnNwRUatJdPvaAt24jtz3VbFkaz6dnBzTz98/opPjkDY3cM01+k//2z/SysoKnfSl4Mfi8jLHQPSGHisDjx7/xADfG4yZpgaQg6bu9hb4Wf2FW7wXBiS/x6BkioRktL2z1xT5IY3QIi3FUqiVgjx3uW7sU4zpLUmpQ4Q/vpW/Z4Ne/NekQhfT3TnRpnkt48x49aw8MM4DauRvs9+M1wtohThiOX+9T2ezuiPDjSJRMq91clzG8MhJN3KVRC3KAy5jjV2UzEko8mad2VUG7Qplum95n+dljZScT/v8KxsbdO/OrcgQ5HWTYVTkyRbs0e1XO/Tjz79y79+sdZfYd2afhDn1uW0CyQ6GLFJCksrMpEzGuVCc4R4bHx1Hy0ksYQPCmGwIM5jM/f6AJ7lp6vJinwCEF+vSi5EtE79KY09AGAEuv0UQtl9m3qJDBO1FbQgX4GaCbUkQtjeQ/VzjtwyEAXbc03rQl/VIFWq2mtRElHDVZ8ACEPaP9hiMe8cv6ez0lAYnsIaJ6jWijSWi1TWP1laXOW+4VvPo1q1bdOfGFWq3F6jdqlG7vUgLayvsCw6V6fF9psP3Dnt0fHxMnaMunZ6eUfdswCCM+yEI7Pi0wT6po/4iv/s0CKumHcNGDIPSaER+HwQ9dv3gY/vwglA0dDxnLDySIIT9ykVAQI0ZV1Fe3mJMASb56XcJhONGKwY8Hbm2rwuE8/ZsxVFFUAOvsqzkiwLhIuVIlbskCJu0PwZYWW+qCPIazXDBTUtL63zpee/dvkX37tzmPr/26pwGhPWacDl98/h72ts/mFBs0yDMhZ4y6WhRDqNxWs2ALg2En7/qUPvaTRYmQTBizR4BKtAu6maQNb/C3Pxyo0q1ep0d5pg0v9aSFA9PhFHgiUWc/rh8wqFayjNGq80CXnpO3JYq+yourt9F555nbGXOLWsJzwrCE+8yqg6VtIBpCkoztoQrpAEyQTjkAKv+4IwbaFcGQxqNAhqPxO9ahQ+2WqPWQoNp41pF0s/qo2OOeB6cHtIvP/zKft8m/m8SfXhvi65fu06NZo02r1yh92+ts+V7ZbPJ16xUA17LsJQB5Hv7hwK+x6fUPemyMoBAxdO+gDDSm/CzN95kRfSgcp+vc0qr/BPH88cI4DiKUmAQkdi2MOgN4fqBYhEkfPaoL877KQxZKYDim6XoVZC1kAPC9vG6/+JgpLhdqazfbOdxmmLUa+ozRK6cnIWaBwJayYyiTAGx+JV1YSs5hx2IhGPUDzjbQnZS8Ua4umjUvD3osnSLQJjZxqgxyXQWfhY4lJETegwKI3HaZqXC/lWed6sUbLQ3DQjbQVFaLrTIIi47n5iDD+69R/fv3plIfS0Keix+1jH1+n366tF3tLO3N3GozVRptcX0QVCQxxZz+1os4ec7HVq6fpvHgpeDgb7c3mYBUAuHXJIPnjJo7Iu1ChdDqNZqLFDqzUUWjGF1WWgxDz6qycIC7zIIT7PA38SxCsITQiuVEsWgk0Eh5VnCcbBcUkgg3Qz3Uk1+lnKcRSDc6wH8AqI+aOmAwtFAfL7DEYNRq9XgtdisVjiI49ZGi+MWhmdH9Oirf+Ox1cITVibfu3WT3nvvLp8Dq7JOp3zu1pUFtmSH4akAPkDPq9D+4TGDL0AY5VvxHSsGUAY4aAxpVB4NvausCOyFd/mVd8crkk6FoDJOrRJOLg3CavXiO1x/b3+Xf6YjYf1qnJmAcxAwhj03AWqgdS0Qlsp2htq1qGTtawy/OoQPqP8kxZ1kc/Q+lwXCSptHaYFMT0vfcl0bRSCM7xRk7fKs9v6bg7C0g01/dB3z+jTf213zVE6ozE7LDP09a50xhuQIwfg82Ru3b1ynjz/8oERJ5GmkqiiTp2c9+o+vvqZDi/bF36N1bfZn1vy8MRBevSnCRH3C0Pb39/epYqwS0FYQPu2a5CkCgBmM6wtCp9XXpGtRrcXCIv2Zg/A0C2m6Y12WcB6FYmuFE9qgEYj6dxHYsr0QsRsgcMobM108GPYYqEaBUKf4NwQj/L34yYVfOMIYkbwegxf+xnmvlQrVffnJGzgM6azXZYAMz844QjkYSJqPH8BVImsP16JRj2tG39laovbCAvVODskLe3xubdwV6zEYck30s7Muj6XeWuZz6o22gOdgwJZvfyiWLqIt4ZOOAqss616LZoACDv0Wn39MYlEj1QkfnAvL+ejohAEcdcXxbJB1mJtut2sUGMmDJlLmKD+ACfurb4qQxO9Jjv9Pf//3rFyc9YfkV6vUbLXN/YyilArsQlCM1lPHu6j6cb30LAWtyKrhJgbG/5cneFWpV8sW60hSHyXtRAOMkXvL4IuiOrnlFmNr/SJAeCIWZLptR4jXL/oUWcqYB/zHMjdV17zsMPLmqez5ky1X5Uy9bpIcnrxq3v3z1oxdWGhtZYV+/+lDWkAAR+anpGN54tx4jbza2aO//PVRZO3roSL3RBl9q0B47fY9HiMGxQvcRyDLCZ3svZJ8rBCCd0R1Cpi6wAZaaLdZmGFTVxc2WbhV8bsRuvb8zEG47NaY/riLBuFIw7UYSkkbkmADWKYodAGL9ej4iE67J/L3UMBSFTmlsTjSHgF+nO8nfl1sYKQGcZzBQpMVOYAC1h7ygrlYxqlYqSFbqhVOQWKK1nTUCvunrPCtt0h8xcMzatclp/ej97bozt07BEECZfLZsycM8EGlJozOyjqPtdvrcU3qnY74l/f2TygIiRZaVVEufclV1HxFuGCwNyq1Nu+BU09A7yyUZwIgnp5mgHAgIHzWO5sahME0DUf91MLwhJpfXGQ/3eFxl+e23hT3EOZN9rPkUkPoM+1sVY6DT3xtbZl944uLeB5U5hKFCAFymNO0q8YOjLFBOMulI2yJpJzJ+jA5nKgJ7iHY058AYZuOntgJSt8qTW3Vjs/aNS5LWNOjnKnUuTDxboNwnqtAH9cFwnnnx3WZJ/PrWemu1uh3n3zMkdBZn6QONi0Yx28ThsJ3P/xIPz95mrjNWwvCG3ffn5gPCK3B8YH4h4MhR6pWQ4nkFCGK6ggNiZpe3KLF9iLVF5ZYeKWBuDQIT49B5z5jVk00vvFsPp1zD9xcIN/vJgvYDvjJDPiw+jArJYjzojzCYMhCfTwass8TVhkCII4O9mh//4BGpybST7hEIuOO8LjSms/gKyAs1i/WhipyTLW2kQvYJN+XGsmqCFIfdPCIBrCMw5D8kYncD8Tqq5v9ich9Lqwx6NE4GNHK6go9+PAevXf3g8pvCAAAIABJREFULl29tsWVtvYPDvgnaGJQ3LudfbaAl1bX+SciFgHCnYMjqcxVa8pYfcQ/IB+3wb9jvByYWA14rGFN9sJoLIGMAsJdOjrqZljCqGkutPY4lAAzb6yWcJziVGZdqGWJRC4A5hnYAmgPuhQD8aMT6mnjnagsq5j74BlhhQz71F5dk+jz9iItLy/zu+CYj3q9EIQZWHUNcn62KCJQ1hV01drC3/DsSjWjDC7Xa48eVix7TUPLagyhXq5ovZ8ThF1WvOs9uHzCXk6kul43UKV2WpxxDeyCvj8PCENBs4vcKGbg/SMF6fNPPuEiUJMfmYwYiKedHJstITo6OaE//+VLOuvFSqyCMK/RjOA+bhpjxSZlWfxZf9N1KXtzyuho+ISzQBgXrQYDptD6Z6dM11WGZyykMHiA8Niri5BtrjM93VxcZf+cArFMqBSiL/pEgVkXtICmucwchON3Y4Ow5pAGwwHt73fo5OiA/Zfd7jFbe8hhZSE77MPMIaoKAHMpRV8sNaE8hWoEcGp/Z6WmmaZmahLWESxa2Zh8HKhopAd1Txj8R12xIpEHjODAtcUFjnzu9U45zaffO+UgLgQQolJWq7XAQV7Xr13j47G5ms0FvubOboc6+/vssz05PhbwPDujYYDymAGNDFjBYuOyrX6dr4E1jrVda4zZCmcQ9lB7WkDvdYCwBq1gD2obTYyb2PpV64xNb2KmU33D7Cs2tDekHMByKOkcRDWqr61y2tbKyioHryGKHHnIuocZQE05UfyNWQvkdPPPQBS18ZiBHBa1xobACofsgEKFuYRF7LEvG3S0CFn1oWdZwmp912opy3MOwtOIuYljXXR21VLO7ZMVbNI/dZ0oK5K+voLy7z95SLeuX7ORNrq8GAw2EJ8PhMGaIVr6yfMX0T3eThDe7dDtB5/xIFUzgHDlMoEDMNEhWxnHJ8c0PpOIUfL2+Xh9UfWxCNilVosWFtqRsApMJaKBtyCWgi/5lOlPVuWSc62waU7OyYUse4ksbarsuRdz3PkscRV88BeypVwRKhOaMBbs/quX9Muvv9LBwR6NYHH1+1KWisEJ1mIqSto8lG5CpqDqdXZb2Nqvb5TW1Vab1tfWaHVxSSjbM41AFvp5MOpz7l931IsCK2CptVsLfL3VSo2BdQAQHQ1YKdRydNLPN97Ig2DEvmqmuUFPAzjCMQ3CESsNAGUuGKIWI9Y4aPRag61DBWH8ZKtvLO0WNcAFFh+u1+/1eN/s7L4U5RX7ydK6tfi/5tWHUd3g4ncZU6zJ4jhQJMchKosl4zHGhronvb4aCmZK1PIE66HsFrsIUK1odYVarUX2t2uHMbbeoWgZ2vrF7h6X+Dw57VL36IhqzRZ98sknPE8AY1Tbk/xq+PeReWHYGU/kRawAy/MgSDuP2WkviB9fPwDurD7O+r2rXn1ER08r5x2bNg40NwFyOXz3NCUTL0ZOJK/iAuE8Or8IhNn9YO3/yAI2e3B5cZH+9PvPaKktbhwmaiKaJh5fMknIHnf8soqsUdE+gWfE+cMI0uLtF6WN5cdgsCLgsISz1qjtbsmqlKfsH+cJd6XFKq955Ak/fbVLdx/+fuI9Q7B4A0kVCIZSqGDUPeZNFdAe+5kAwvi+FoovqeFVuRC+AvG4gY1Yp4GPrjU+DavJjaQ3nYPwebbZ+UBYg2GwLGVhSxtIBDXt7u7Ri19/ZjoXaTNs+YLKZP+uWUTaizYnvUwjL6UZSExBKQgv15u0vrFBmytSWANBVLC4R6CnPY9G4xH1zs7oaHAa+YPx91ZdoqRXTHMRCgLqnp4wKB6fHvO6rJrNr5HA0NLVV8kbyfhL8XeMTWvCAoR1k3MublVShHBtWMDM9LDpHvfdhvXHflJYhv2+KBSnJ+xzDoYjGqIMps6xAXmNnp4VhPX8AKLPqtQ1sZrwnV3MwwJhEYZxb1k8IwAK+3ZtbZOuXLlCrfYCF+1hwQYlJZT0sO9++pmfb4QIbwB+s0kbm5vMRiwuLtLW1pb4zo1/X5rBwKIVeYF5h89YA7Pskoa2oMOxuKZNU2sthzzQdoHweenovB1rZYTzIXlgdtkFilwS5bJAOEpbM5a0vjOsgxtXt+gPv/skCsrk/ZAJwjmjtxzGRbaTXecDZS3//OVXHDH91oLwL9uv6P6nf8h8an9kNO7RkKm2YfeQA7ZGwY74tDjVYUy+SY9ET1dsVgXiysIqC6xRdZEpKvxMt2PDjecg7NoyRd+fH4RxdShUsGzPukdMP++83KbO7i5HIXvw4xorBQFYsoHVysy2hCNNz1jYDGJ22oyxEKrBmHv/bq2vceRzr3fGIBxUERRVY6sLKUtHPalWpUK3ztHATWrXWuJLRrvD/hkX00DQGI5F0QulRtmi1WLwoG85yMzUnDW9oLUjVGCBMD8r+zulqxgLDi1agACjqk91Kw6Ctf+opSXAd8RWehf5xqdK/0rTeb1ffhSyjNPW2yWiEz7lkC1xsT4kqE0tD537dPEOm53g67L7QOm/2MqQSlYSQAUg3bgiRU7w75OTLr3a3WE58P2PPyDXSrUx+BPIQxtJU9Tn5o2bvKb0vnBD4J3Bx45Pfyg+ctDqAGgaC7vCkdMpfx2UrkiJKbFdXC4wtYTPt3smB1IehEs8xCUe4gLhvGQj+73wmrPat/JajFIYZT3qO8M7/ej+PXr44QfRU+WNIY+cKBO0lbhmpcJG4xdfP+ICHu8kCFcDU14uHLHfjQY9OjjYp/5wm31nsJZsEPYC8ZGhBCaA2G9vcNQ009KosNVYNq3qknTAHITPs9tmEyO6QRRcvTBg6+74qEMvX27T3s5L6h2fEIUD8hAVbIGwnGusryJ/v9lNni+RknYOedWAcHA2pNXVJbq6vkq1Wp3TkrjNoD9murlSrYpVGQ4EnEcBAx/KWWK8dWNVhiZNisE1HHHsAtKnhAavcblVWLEQ9mMDwghm4tzeoRTLEFALaWTVgubrWTDI4Gf8kTie/dqgcBcX4yA0k7+L/GMFZSgXL9F4wljJYoGKxT0rCAO8OO8XuT7G2rWFUFYFLXwf08L5IIznHvYG1FxcpM2tLbaI7965QweHh/Tzk1+5t/N+p0OElC5BdPmJcSCFzPfo2vUbUStIVRA2Nzap1V4yzy1gi/nlQDirZWoahFE5jceufb8z6tnbu8gFwpduCTtKccaN5c+z92c/d1YQjhW8JM+ugKzKIPaVBubpmvvs44+4OId+sgLwip4oii/UGggTaJ1SKE02xVePvqXnL1+9myBcC00lG5LITj/osxDpnj6l7mmXwr746aqBaOQAYf7pewzEXnud0x/GjRWhIlurUT9U2yKeg/Dsm8nV8izvyna3KPj5a8GQ39v33z2iFz/8QISI30abQNKytssVquDNlIo7UbGHHLWV3cumq5Hkycr/+lEQBmu13PLoyuqaROQGAwEWdAhigPMZPNE04fTslAYDiXRE9Cn7MU0wEiCAC8eEyFkW6reKjg44lq0xyU9lgWB6FYOO5hQaE2A0Uh7Lk3WP4wUkpBoW/LwRHcugLcFCCGCSoDOJAK9DQUBUtcElFKdHStYCgp2Ylhdqd3tnmyOz93bFQsacAcu08BZfG4yAmUswvpiviG6L8nRjpbZs7W65oYxf5sbyt5n8YW1hCjYCn7//+/9ML1++pMNDCdI7Pj6k4dmZOHP5Y140gvOslCexkOQYyIXa4iqXC7167Sb/LTC+7FoN3dsEbNMgjGhkVuRMkw27tXkWoLhA+NIt4b8xEMZ7tN8Z9opaxrwHKxX67OMHdPe2vPOiTx4426Im653LEraAGH8Yj+nrbx/Tr8+eMwiL3NKuaJMGjF03W/dGeqw2o6ffncsn/OvLHbr3yefRJrQphFoowgILGoP3R9JgvTd4zpWFeidHDM4AYQgzD8LNSAjQgEF9iVOXwgbyEdv8E1YJC0/eqNKofA7CrmVZ9P1slrD6qhAww9ZZH1WizuinH76lPiwcSDm8n6g2tdwHgCDarsn/zCl5yGudgyGETwXAaNc9DqY2chskI4Bmc2WNc0cDA6BhTQpzVKqS3hTWfR4nUqRYCRiBdfEiEK77PkdEYx0OkK7EyqAEFgrFCQD2JWXLgHAFVCii/UdDCbAirOOxoZ+xmdVSM77QEVJtRjQ07RZtEJbgM8m1RcS3DcKw2lkxxTEAYbbMa9TgEpwIbqvys6FNI1wBL7fjVmcqVlihkaHHn9cAwnwzA9BoDwkABhsBHzcXQeGo7BQrYgqxMP0PS9+iLRmq/QYttBfp4We/E98wSUtGzzOR9JAJVjUnHsJYCr3ElrwjiM2RkTEHYVdE2mxyxZZUiiXCghB9+uAB3b15IyHM0spWDKOTMi+hKGYOf9ISxvW//vY7evLsxdsLwk9e7dJ7D38faZiIitaH9ccCmALCsHjFhzYcSfPz05Mj9g3VIJiGQ/KNcIq0g+oCp3ZUGovUXmxTrbkS1cEF1cjVe3yPhlo1JlX0PKbpNBr0PGCVc+47Hx0tz5UOwoxq15qAqShQBa2GOGBENtnpiRSs6B12hC497YqShFrOUKy0kLsB23Sd4ZEBYxidDBSpaQZotxd89icCJMH0QlGDJQtr6mDvmNsJtpum/rjJca3UpZgHFDWOwm5UuVIXoqfhI0a5TVh9tark8GoVN9x+NEJKzJAwNLhRANYotCF44tHYMDaICJco6b4Id27gABAWawyV4vh7Q0FzjerBkOljgHEwNs0XTOS05EQDhGXMCGbjufbE16klQtVavXH9Gu8LVPXCeD988IBdAZ3OPvuPv/nmW9refkEH+3Geoy5XBmQz1+OMUrFFOyUSZnmWMPo3s5Is+99O44N80AYThLoBrNCIb1c/eOf4aL0ABOvgOqDP8QkrqD1fp48+fMBpZpUa8sR9IgVhvAcTaMatIq1CHzr2OL0pO/z4bbeEMRVlWIu89+imk88rKx1KThTRX+4+kCXwB9+/KyWSWWbpmkm9wov0CSNN6ctH39ILQ0dfhCWc98RaEU4bQyjbizgOrO+oi1I6OvrZXoduvP+QBR5vkBwQxncKwuEYTc9RSAEBJyc0Qum/fp88pGhYm3Hktxhkw+oCpy3UWsscqMW5lqClTD/UQCX3HITLreiMo2YF4V9+esp+/uD0hE6OYIFJpCxAmP1vHGjBZSEMTSgCVylDjsyFwEUvX8jR1Nju3LrCead37tzhVmUaFarFDr7+8hva2+vQ4Ex8i1p5S0GYlUAAQrPKaxOWMDYWrFoocY2G5KUjP10/qDDFEdb9kRT6MFSxfl8Jhe7UlBiALQs1A76wkkAfIxcax40AxFw1TvJh8Tv+PhwJsON4+Jy5mhYodIyXaVUNTDGtP836VuGrbAKaR+Dz6e9/T+vra4SApr1Oh3P0X7x4TtvPXjIY7x+ciaITWcBGmF0QCOt7jf2uBoS1dSH8fKb2NN85MEF6FeOyMIJVQVjdAFENEVOnEiAMhaXZbNPq6iotr1/hlKZacyFqJiAgI6vJZuf09zkIuyzZmUWJOfFiQRgXfe/2TQbisTEZsqxgHJefQGQ/U/bzJ5STSoXlAAKzOgeHF2YJZ82suudYyTeNj9IgjLHB/USnMdPFKUrPOwe0cet99tHwvhqhUblpbh4V24hvKw8J4RZQCwUaiOjF91/RSfeESweKZqyQEOczIiAGmw6pBqCmGZQbSF3yaOQ1RStMgXBgtC1tmj7K0b6iOrCO9mZZk+fSKO2KU+dd1hd5fty7OZkzqveo6lwaOrlKxpryjrgqFay1g/19ev5kh6tGDU6lEIvmyPnjkShLatXQgL/n4Cj18Zp4HPX9Io0YULjQItpYIWq3W/THP37O1s5CCx2Q8L4BIh7Vt27Tl19+Sf/03/8nC/aKJyCK2tT4+FXpXS0ACQrXYxCUAJCQqg1Us6pRq1rjaFyvWhcLGxbnKOC0mNFAWB1VMDU1RtenAj7EDVurJl8WigjfB1YY6libyOOhqY/N5jxb3Cg8gZQeoVFB8bNbJto/JgpbrZ7ITygKDQdWhVAs+rS4tETrV67zfbljU7dL2686tNhu04MPP6Znz57R48ffSq/lCMymX1H2ete1nd4D6iMGPcwyweSMi59PnknmMNkU3RaLyc48Zo2a/Yt9rMVTrl69ShtXrnHAXINrX6May2T9+XSjkUlRfX76dPrZnP6M81i/CQhKhgpPPxDnGdPPpyvQ6srmOv3h04fSBregZnbZNpTpR8iS5agH/29ffMnteeOPC+aLnz1OKUyOwDZO8A0/p2nsgn8DM/c7++SdHkQnCgjvdWj1+n1aW18zIBzT0Zo7aufviU/GCMqxaML7z77nSMlgcMo+uNgXINsSUaQIbGk2FqQlIpfHa1G9iYIL6MIkRTyiFmdmiHMQzt8p5wXhUa9Pu3t79OyXl3SG4JqhEaiGvgYIs18VIjgcU5UQMCVWGFdINHoWQBXyAHF3kJ0rdaKlpQatLi6wYnf9xjUu+FCvi08U+ATFq9dYoW+++Yb+/G+PBfAqpr3gWNaf54cSxIfmIVxxy4tasHHOMcqlIh0GpfSR3mIV2EARDqQoafCWVujimsWmk5Cs0RgkQXvCHy1CUhpQgIZWAOY34UmAkVcRkNBaGByuhusFId83SvsxChDTsUbJ5NQfA2SaYoTxc2WxeovdOz//9BNfPyS5z9rKGlvgqA4GXywAiYNeZjCGikA4soRNoJbuRykGIkFstvUyNvtfV2l6OGmQV+EVkNDzAFIo41vXbtIm8ovbkkWBhaRMi157otuXodLj8UwPGk4cKjjgosB01jG4jIdZrxufN/18KgjndbZCw4Y//e4zWjEGXx4QlwHhss//7MU2W8LJz+WBcLxekd0hnc+gOOPfwMCD/YMMEN7ZpaXr92h9bT1CbQ2mYLkD0OWfEp3IVCWEHqyVUKyrcXeXXjx/ToOzw6h8HW9oUwxBIyORZsDU4cIC/99cQKBWnbympCxUuMRhPEFauQh5m/ikU0f0gVUYuXoDZy1M+AWLPm+7JawsgRZuUKGEAir8/gzQNCqSzzkMXrIw7Z2e0faLbdp5ussWZroWrjeWdCA4VrFZ8MYxUxqVqvUfAGUoA1uvEcGj8eGNJaafN1ba1EBu51hSnyrekC3E1Y0VBponJyH98MMPtHNQ5fEEFVHElPZGv2A+T+lxVfy48UPNFAzxqEbSlUlKLMoz91HycjTiXsVKZ2MTcGAPg2CyBCLHkDHtbhRQ4zcHda51cHmdRwtFi47AOkfEtLhxuJQkKzOaX28odvaXx/Sq7CsANyp48axyfuUw9Kh7ekq7ux15jmDMtZi9cbwvuAOP5mZafU+nEbpZQGyfL/s8jpiOmYO477ENxi6BqHsITg3OjzbzoZ32FlY3OGZgeX2TFpcWqWFcC0Ew6e9VFgCyJPGZshf57D1r5a7nBuEU6zfx/hzP45rzadZD9rHTg7Drnljqn3z0Ib1365br0Av5HqD35Tff0vPtVxdyPb1IVuofywdTM1vXVhYIwxL2z1IVs57t7lB99QZtrG+YqFdjHbDGLwvdFma8QY3PrGpKHLbHp7T98iV1DyQPkgNn2DIQixl+OaXrtDg815peWKYWOr80l6RGb63BUaO6wecgnL92opKHhhq1QRiCGqVEFdTwEyCMd9AbPON3dHx4RNvb23Ri0mNsEMb8+4RgJURHayCX6cxj5KIdU7G8RLS+hl6/LfrgOiomLVCVwJJ4NOzDjwnLrceBOjdv3eD0tv/v2yf0ww8H1FhcikAY1ih80Gz5kpQ5BD3Na0d/N4oggqjwYRBGbAHozDoKd6Apt6y5qD8t+2ylljV8vfhPuzbhGlGAkwkwGnNDBoAF7h0rhZHbI9QUB8kKCI1lGjFAoQR8oeMUX9/ghVqWanFyX1/TfxggPBpLBPj+wRHT/gBheReyJ+ReMTDZzcenkTIuAS4l9ibTOIRay0rrKKfIThYnAYMBGqXBLovVK1sEenp1fT2a1/RzzUHYKAFvIR1dZg1urK3SHz/7lBomBqnMObMe0zk4oH/9y5dcd+AiP0UgHAP1mJk67BmwWPg3lIJMEH66s0O15Wu0sbGeoN5UUDAII1HeRIMo5QAwrRkQXqkOuQD+7otfWJPXYu5RPqaxNEAzaB9ZbhFXX2D/cK29xgIctWe14D+b8Vreb24JT6yhLBBW/wMOrhtLWH2qagnv7T/maOjt58/F0u2bIKUUkLhAWBV1ZLhutok+/91tpp/POi85QKmh1XKiun19tljbS0tc8OHHvSM6Ph5Tn6SO7IgkRxSQx4FUkb9RhH7NWH1MXVu+/wqseM/n0opcMAPlJzl4CVcSEJVGElIuUXy/kk6kH6U+0eMVCsxwLODJlaO0MIAVs6CbMPLN6tyBqmfLeCw115Wv1vVvAN32q0qpS3kHoyFynAM66Z7R8ckJnXbPeE9WfdnMsAztZ4/UhymtQPu5s4RTFgjnATDOLwPq6fvgHLGIpXIYlPB6s0lXr16j27fvSlGViuSKg8aOADwK20nmNtv1fi9S4F7atf4GLWFZK0SfPXhAd1KpShc9z1AWv/rmW3r6YvuiLx3FZEwoiLaCPJ4ChJ/s7lBr7SanSdhBVRpujRupbzj2GQktDRDGz3alx4Jz9+UTrqSj1rAWhGCBxrV646AOprVrLWmFuLTO+cSNhTbT1QrEQ5NUPaejJ9dRGoQ1/YMbbFggrJGqTW/A4PDr0z9zLiosYfb5DkzBBmO9qVCtBGd8HbSxlDUwZgJQbR6ctbRUpavXlrjY//rqAitY3V3pWOKZrjoaUDUcdZmmxi589nyfdkfcppr6tMjH2yBsg662VFQQ5jFxQwSTNjeWIh2NhVbUYAFlNsWvLO4ULVcZxRyMQU3H5REjEDb082gsbhaAhFJMWvOYAXRsKk1x8j+AUWMfTCGTUJo6cJU50xgl6UuVHr8yv3gWkyo1kmpcgyHqYKM7FKKxkf4XSErUawbhOOVCxpVUAOI1OQ0Iq2uKwVUvYWpwYxrBkN28cZtW11ZpcXnVNIyQut74KOOTjh+Zg/BFY83F09E6QmQy/N3nv+NGDpf1eba9TV/89ZvcNXue+85qCSMwq7PXmaSjn+zs0vLVu5wqgI0BTVxrt0JAsFC2Wpjp7/jZYMqxQgskAnt4dkh7u7uRNRxlHlnFETjv0tyj4qNYgU9+a4UjZxfay/xTgbisJazCIco3LjHDKjhUwcg75V3xCUtbO7G+ABwNo8BItaUKAYRRWOWHn/6ZOnt7UaefaiBUJ+hom/0ACPO8Gop2qQW6txF1x0HuL2jnq2vSZ/fkFMU+etQ76TDtgqYF8lHFa8AK12l/QIcHRD3DRA5JfMEhNcyGMZWwTNqQdkLyDesCw5qvb8pXNtE2sQbL1mM2BUKca12z9WvydTl62aOAC+hwLDQL97EJ7sH9+T1XJBArbixgKuzAItOyjByfFUcNyzOKb5g92kbR5HQqrU3NQB0roCibaR/H94RPGUVvxmMaaN69eYf7h11OV9Lo8HitGkH5DlnC6a5j0hI1pvw5Ha1a53ri773/Ab9P1JrW2IehUXgin6zLotTJmnGOSoiS2Q5xjfs36BO2J2prc4M+/+Rjzhe/6A8iokFDJyOiL+4ueSBs3wEyOO0TzgXhX3b2aO3aXbZS4C+DgOM2Y5bmq5ZC+jFq4wELL1jCfMywy83R1RpGybDYT4a8TBE20OpF8Ipw85qSP4zoSDQXVyAeA6Q9FPMQay03MMsIvlHJaFFbc/+tBGYVgTDmrk6SO/vd9/8vHR+fRG38/JHxHVtCQfz3pjzkOGDw3FyV/r3Xrl7ln2srAnjD0xec+7bb2WOauxL02cI1FSO5UhbjG4pLhES9oZSvPDPvCiDM/k6Swhca1KTKA+h0fGwQVtod67WOropVsWw5zsCAsEQco5Qk6GfTASjqqiS5x1HZxqiJgaxXgDCUmWidoNKWKX3JKUgGhAGBXL0LLAJT5Mmoy/5QGk5wuU9zDyhCaByBfYAP0q3Uag5Cjy3jAepn45iB1N896wd02j1NFMfHuVHhlBkBJs+CvSw6OqvtZxqEMSZYu3iPd967R6uraywXvKq0j5yDsOwSF/twfsi5PEuY1/14TLdvXKeHH31AdVPG9fxjJjo8OaYvvnpEx924WcpFXDcBsEYRLLouZ5SYrnEaHZ0Lwr/uIEXpLlOKsA44TxgVa7gyjincYNVyta0ldffFqUwQLiGddH/l/sOj7qGUu9QShWMTCQvBM8L148IPeCCteoSUFgh6VNjiVIaKVNAJKNaakAgNEGffkklxQiKN/YlTOAz1VwDS6UXNkblcNSmOsE1PeppiTL4oK4Amp0F2osdsTo5z/mYzz2ReAgKY8LJ/+pf/oKWlRbp94zYtLy3Ty7oACyjNl9svqfvLMwbj6rDHFnONTiWX1htJL16j0OD7RsOnxVpAV7eIHtzdoJs3b3IUKxZXf1RlMP+/v/iZr3d0Itbacb/CFjcsTy0ziMApvEaZLxk3FCsA0IjrM4PqlE5Fmoqi3XQ0uhtpcRKwFbfdY+WC06OqnPfcWkRxGJ8jpVGRjesXcw1nk/LCaU52WUoVaEYRMWUuZTxIyzHgyudLE3ouZGEWlhyDYKUK/0TbRZ7LRkv83NhDKHUJKxdBVUw9I2VhyHOkDSS0DCToZ26FOBhwjAXyrjUvGKAd09EqIN8tSzgNwnHUNCqFxj56UM/Yfysra9w4Ynljk9qLazz3AOEsP71T0M6oqDivO+sBb9wSTmYITD6GKImX+cH+ub51hYF4oSkpiuf57HT2uURl91SY2df9SeBBBghjPLu7u5MpSr+83KG1m/czQVhyIgFEpv6rVSkJF8wCYVgYw2CHTo6PqXe8J5W0RiI4a6A8Tb4hCyaT/J/IxYRgrdfFv9de42IFg0Cc3JVaW9JWTLDM2BNQDnx5gcirtOnjuIiHWt4H5qHIAAAgAElEQVT5rwWgjutGG9z0j5X0LNPw/oLfqlKUPPapC42IAA6McBmbTleP/+e/xiC8vEwHi+hMFNDx0Qk9f/6cxq/2Ode0bny9tXGXAWfQ70alnts1n9bbVaaeP/ugQuh8c2sTBTfEVQCAODgeUWe/Q399eszg2z0TS/vgFHSxpDLBOsW8ouhGrSbNELSzkLoa1LIBCONjg7AoQarMSDqPDcIMeKhQBasX92kAfGsMwlWURTUgjMAmdrEYBzkCfmzlJqopbehojY0AYEOpHJkgN6WpUU+Eey4b5XQcyrPt7YsrBpYbNzAxwMKdl4KQO4uhpSE3gRiNuNED3gVbv2gVChAOQ/4b18kexEVvxHLWFn+/DRDW7aQNIvC7BmqxvKg1aMlETV+/eVeMhFRLyXSBn9wtOgfh1NS8eRDWAS0ttunDe+/R1uY679lpPkif7A8G9OzFS/r+p18SwZDTXOeij7WNVcZKs27BGk4U6/jul1/p2vufZoIwbwqkI/Hmz0hNMCPXACykkfANq8gXHlH/aI8t4soIQmfIjR5E0ILuk+bxCsoKRBLoImUEvfqiNFCvmVKXrWUWbmJZATRNqU0Sqorp7USesQwwMOMaWRsxy9fLIGyBvNCys70eLf0nLyAfxLPm1b5jPjgnQRjpMIPhkL74p/+LlpaX6faNaxytXL0qhR52Xr7gqkuNo1Oe36p2Ghp3mT4+C4VMXfSJtraW6YN712htbY0+enCV57vu9ZkSxftEwnnn4IQrbfWHVS5detIDkIR0LLFIFEQ55WLVKJ2rvlVldJDew8ePTceiANYq4hLEekVgloCxaOYcJ4voaS7i4RFq70izeI+qDZRDRMtCaV/If+PfEeznc29i7j1suinpGKS7kihhvP4CiW4OR4hYRplKYlCUSmF4TjQvQBbAiLonJxzlj4pX6LO7vf2KmgtNURoR4QvliguBhNRutbiSl4C8dpmR+tS815BnaJrdC3AL6MKSF9ZIC9RbXYvkxJkW6dtAR/PwrZZInBJm4hPQ2YPZscUl+vDBp+zzH5sgLvHru4ouWNMy4xzNNLFlTnJZwo5rZPVlL3Pb8sdcviWcHsuNa1t0fWuL1laWJfc/5/0CeLFnev0B7XX26emLl4R0pMun6MvP3lQg/GR7m1bvfEQrK4hE9FjoIJ8TgjAqX2f2vJ2gLkX4k1HPlbHU2q34B5KKNOgyZRmCXjs9o8ogrrijdLeCrlofSlELeArIoiwgl1BsLovfr9UUcPabUjbQFHpQelqFqcH8qF6xgnDRy0qU2wN4cAu+6YWczp0ASWxhp19jXsSpHueio0cmdQcgDD/iF//tf1B9YYlBGJZs8+amSUl6Rp1Oh9qn4qesmfzfpof8XZ8afkALrQW6fuM6U4Dv370q0czekQBQ/4AODw6ps7/PnXT2OmikgDSeqoBRX9LCu6H4q4bmZ7UmnXTiTkbGJ6B1mqPIYnRQQkQxWFpQzwqMUoqy6sk7SIMwfMIqjGvNGoOtdinSSlQAYVjjAEMFYa6cZYpGVIxlrGsRvlhYo6N+wNRwfySlJYd4KDS9OO2y5QoaGX9f27hKH330ER11u/TP//z/08lpj6qwulH2EqBu9gmv1VSKFbPziepjkrrD+8hUzIprKP/2QVg2vFhDSE1ihavRpFt37nMGx8LyqtkaqRQll3ycg7BrhlLfv34QZoWsQrSyvMxADBYEVba4LjvilIKADQ2wSYfHx3RwdEwnXam7/rZ9VK6r/C60hA+OD6m6eZcFNvxpsFhROk618yJtk0E4HLPPl4XGGGkwkL77YkGPJMI26A+Yshyd9KXsnvGl2dYAbzqknlgU9SCUcaiPKPSFDm2ZAJxmc4l9f763KNRfRTrq6EdBNzACvAiE05Om19BnzAPLPJC0m48zeORoda7KO3mVfTR1B3S0lEyUYJ4IhG+u8ztdWvQ5cOrZk8eswFxhP7pHLeOob9eGDLZX15e43y0qp3Fw02Kb38WPuzvi6w1GbAGedrvSS/boiL9vjmHloR0iWA2iU/R9hTI3FuBlLOKGBtq6UhQSbuRuNbRHyhW3IRxJuo5SvGzxMqUNixAZ69J2EJnF+HDZSkP7ovcwunbBCoUFDBBG+pKCsIfSXlizxhLWhg0auIXnAHUP3yyeddgfMouA5hIIOjs4PGZQDoYS4c+g7vm0srZJN27c5KhedEF6/PMP1Gq1uaWiKJFxMIKu/SyhobEVmhoV17rW8xV4flt0dJbFw7EJCIjzfAq9Gi1ubNHdu3dpfXPLMGXSLKP0JwXCb33FLMeD/RYt4axH1lRCLiMLLDD/l37vb+jAqUC43iTqjFc5RYmDSUAbc3N0octYEzX1dtPPo3Dns59XQJiFTEXK7iF6mjfKUAr/D096dHZ6xkDMgtjQ0Xb6hkZlY5P0Awna0RzY4RhVjxD1KsK21VxkwGg115m+qPgLTE2qb1dBNzSAEzq4ZfWB2z5qpdqnBmFjAeucFVF/ogFOUmu5AG/SaXBeRLEHQ/aH/Mf/+D9l7qvCCzfqAbUX2lSvjZievrco73nBuF6ub6DIRZvWVyRnG8CKd7UL4D05pr8+ecIg36sQK0D4sOV7fMysSd3kriLgHbpAv1KXd8v9e4U21veRYASMpYsuTOoHBAgPR5JjGxoqFrWrIYgBwlz1iuS5lJ7WoD8uylGrsLtCunQBhKVlXhYI25awgjDntw+hzIRs4QJ8YfH2TvtMOx8fdyVwDS0SRyNufYj1Byq93V7g2AV0QPqX//hXqAZRnWwcZyucupbSQKArIOZd5C9xTmz6iHc7MCtSdDPAVBgESSVDnQB/YYk++eQTWtu4Es3JHIQvE2HejCV8mU/0Oq89FQi3F4i2R8u0tXWVtX5YAxBioAbzrMNo85h/REU5kFMKYK0c808t5uExSIc06J4xlYfAHnwQOcr30Mbx6E/Kv5uI3pHQd4GpQDTQVnBm09aq6MgEf9xV9hdVaitSMUkHyLmoFQIICzCgM44IMgV+bS6PBChsfASh4Z6aI83IwkFoeZR08WKFxoq5yNNc/bF0D9JUKfVVn/HYs31e6itlkB2bOqRcoWlE//xPAsK+AasP7l9jS3drU1K/VipC2TZRVcr3qdVAtaIaNevi9z84OKD9/QP69eUrDq57fnbGfrmAfavwxQv9POj1+Pg6OGmrIMXIk8pXFS3AYPz7SstHG8FQwFHwHCLgNd0nRKS31E3mem0IwKpKFLRYwgB3U9XK5LJjpqr1KisS2i4TvmFuGlGVClla6lJ8wFbrwoq4X5DXCxAOhgErIt1uT1oidnvsDwcg8/ocSkwDehlLhybJUe6HY/r4wQP66+PvuTcz0pDZx2sMNlXuVBfMr3WefO8ThSnSDetnpFrL+oR5P6RpdN37JazRRLBkRgBiOj4jioMYA4TBefjkN9v08OHHtHVVmsIjul6VO11T04CytpGcVTBPvpPprjRL8w2RQ3Kf12EJIxBzeRGd75oS2BiO6Qwdvk66l5oCNN1Mvp1H2z5hieuQ9ZoZHb2ySPSkt0RXr11jIQNhpCAsYJUfmaTAkQXCOLc6lmbpsFZYwA7Q3WYY+dQgzHG/KgeujLjWroIwb7RAUj/Y+ABVGWp0qAg334OyENDq2g1qoVNPa0Maxyv950sJxIBBGNGxdp1geS4FYdQL5sVtnll91CoOUdMYCgQ+CwtWpReHAAQAayQtXz8ltKoVuZYNwhirgHA23cZ/N/e1QRhz9P/8t/9Oi61FunNTerTeubXB1trGeosXQgtBcsMRBWdd0+C+b+a8z4oX8rwRcPUCXbGCgPYCqeU8ghVaqVC/L4oSopHBfjS5elW8RgDC/Jy+BEbZilyCeteuRxqUU9H0KDmHq0QNpW0fnhc+YU43qgRCNVcwDgRPiRKAHPR6s87HiLsClj3aHAoIc4yCoa1VgGpAEOhpsAicn4u5GQgI41lBQw+Oz6SP8HDIiktwBtZhRPU6/FUIIBOLuDcKaXNzg8a1OjfH2D8SRsguIsPskpmuPEGMCPHku08rYymF8AJBWGMiVAHMsuBtsVcG+M4LwoFXpXGlRvfff5/eu//BWwHCrq63rnl5m0F4fXWFbl2/QivLS9RsNhJ5vHB5IRr56PiE0KHo1Z6s8fknOQNTgfD1rQZ926nT1tUtEUAjsYRtzbcIiG0AUXptTAJoGi0N6MP1KlyAPmBLmIN9ehLg0q77LPTQjxjlCOumgIE2X4cg5iIf3H8VFroIKU4tAV1FTQn8qaEGdZPaiwI8PvrMAghQvhCUoA//nEhAfSZPrfCKKAxa7xpjh+A9hdZ3fEx+0I/SnySXVnJC2RUdtd4TPyRTo9poQK12055NN2fNpN4gzxXH43f2narv2CgSulkHKTyum8bRvil8AosdwW4NtIKDcgHQ4qhkpApVqVGTcer3CGJj6nmE5vQj2tntcHcjgDCnxyCFpl7ndn7yMk3ZQK2PalgJ38xf1KjeWLgAOHlWwzxYflF7uaIgS+J388A9XosBCnYZ1sKkudVNn2HjE64Y9gQKCGh30NDoW839qpvSEMRnoJSKIcxMGFeBqg7aahPzwQFZQ6Kzsx51Ovv8P/UHTOVf27jCoLz/as9MSVXykv0a328wCqXlIOpPDwd0OpR9MJhgUeLqWUlAS6VnpCJoJwS7Bb6uPVokJPW6Cpb2ffS6CRdNSjmctaqcun9cY0O8ACtcQUC19gorl5//6R/5tMBKaXEBn73vuUPW1GmB8UjPawm7QMv1LHHqnutK5b8H63D/vbtcRKPZKK5kVRlXqD8Y0sudXfruh58ZmBNreSIG5uLo7Vm65SVnoTiqXmsTlJ+5ySPtYh2QTdpbGJbwRBel61cb9Gi3Rle3tlgYsyAHHW3VeXYNRq24yMfFVgqoXVMVyDRqhzWJD/zOZ/ARnx5Tr3dGS806d9YBKGPAAGGxiDWa1BS4D8UXF+dLiqAfjptMsY6ozbmpi0ubUl6x1WQKM/BMnnEdJfGEdo2sN1PjmCwQBtADhNFo4OQQHW3OyEdDd6tAN3HdbNxfqiFxMQlUaPKl6Lyk5EjgDoBB8kYlZQZ/B+jyT9RkNiAMgc6UKzeKNyyAVpZKrZtqYBQdHT9SXlCu0oAw5p7vj/GhtKNRFuqaD+01GGw7x6fspz886bKlj1Jv3IAD1nkVWbny0YjduK+rDKhq3qkNwlIFyVSl0ipSZlNCybLTyAJTzUqFjvbKHaKNH9JyhlAS4CZBK0QoFVJUpAHlAgqPAWGsF+5RjViBVpupd/QcllzhGIRZEJuUKS4dwhWyTDck03QBLDgiMAHAnNc3DBhkV9tLHHB4vKetyKQgCfJZ8X7Hns9K5fGgxz/P2N0SRiAcC/0YhAst3tcEwpgTWSsafS0pdXlWsD3mWQHYJVP0e9wLIIz32TvrcVMXMB3/5X//P+YgXHYSSxwHufPZgw/p6taVqLpboXJkVY3a2dunLx99S2c9qbLH6+lvAITTipKt1GVVzML3e3t7k3nCN6836KuXVa6EBHAEJcmWsKNlWTktUkW4pibBNyrgAsAfnR2zVbzSrHDeZe9oj0G2GoivuMZ5mdKXmMEbIGwaFNg0Z1xA37RehOXXaHDAEahjf6HJ/4ZQpkY9KgUoVYikQAKicdn/ZwQoLGSA1DgY8JzURoa2jaxoU7mpIsFnFU/630qXKEQIgy4XoAIwA4g1dQb/RkoQjmtUjvhYVKyStCsBYdDkeFaly2PftQFFqnIkb7cnZQ8RHGR/0j4vKAu4D+fLclpXnZ9v53DAz306kGAkGyjSKWly/aQ2YP8m7IQpemIaJCD9h1NzJixhOTNubyfsAT52HebBAJHXSA+SYh1VX9YUAs7EHytrBQSHljttttq0gO5cAF9OSzJlKzU7yvhnOH8XsQomBoF9n1xIQ/KCTw67vGmGh12mqxuYPxQeMW0shIlB7eoG+9WXltd5PXe6x3QGtmc4lLVm0sG0+YC6EqL+xdGLK9bQi6yjcvsxX6wyq2PWq01FZynjrxuEMWq4maAkjquSnviPEQjLu2XBX8I/HVn257SEdd3mzeh5lZO8Z4kaqERFbPLfadE3aWvydw8/ortTdTZKUnPbL3foy0ff5bcNTLlMyryrvPG/LZbwtCCM58n0Cb9/f5X+9echbW5uSl/XSwZh0ZIEiEE/Q7j6QZcGwwEF3QM66XZp3JeuTHXT4k1FE4QYt98zn9gXKVq7CjmN7IaVAt9gtd2i9fU1Wl5dI2pIYNHJqQh2fAD8/X5AJ8cn1Ds7YZoWICyVmORmqDAVWWscpGLGwRY0gEfKfWpFLwUkfV5uz2fAGEKkWRULteXDN2vKRnLRCQFJCHoFY2YVUq550MlIl9k/kQjeiZKdZnyRb6Ji+vQakCevxhbv4ZnHgANamhUSQ9GNx9LrFh9cIxby/4u9N/+RLTvOxCL3qqx9eXsvrxc2F5FNc7SNJI9HAAlYMOAfDRjw32h44J89oj2j0WjI4QxJkeIm9sJm91trr6zcM43vi4hzzz15by716r1uSZ2NRr2qzLzLuefEdyLiiy8yZTGCX7RS3PPHn9Dfl9dfa2obTDfwDsa2aRgL5gLIfGhyrwptvAYTbBgMxkEYIy5NajVG9IRNnlVlK635x9r6JsutGHXguU3O1Ntxop1h1HcY5VTelUnL5KocG5QoIfx8/viIZDUEdlqtqqyZiATC0ADlahVhaW3NiTE5711xHiPHjI1SGQhnDAUfxC9BuAxQuUHCOmi2WcnxrT/8M37UIylfgvBqYBwDGTQFvvHeu1pLv/QrD8LYEyAs/esPPireDH0BQbhs41pOwlXsmjdH/T3qaBjfhfZ7HjHrnbd25YcfjSjQ4Dq3LLtACUZQjzJFn4Kd5vwduBmVEFbLiDo04BMwbFHjek5wnfRPyUKt9KEqNGEImPrVoTON3uLIO9IYSKSqUthMcNGO1fOurKniVmt9TfpUW0GLONR6jmRza4PnFIhdkHyjwAzQQ2gbBCSAbDPyNPWetfesGEsX4WiCjoWTHbD9p4ao1XMig7emIL5WvbTwtIK8h7FZ/4pQqoFvkScM8D3tquSht3v0STCoqIcwNn3tEYlSen6Ez+skI41k1EdtrOa/cV9aHoRry3JmDsJ6L3mRBIcNB2y/fpCg9FwqHwn1KHqlXi9sJWoDKFOB4Rwmt463phzUO0fqAj8J7vbsazUoZ+kmifXAjZqsGQi3W+AFbFK+kt8pAWHQl9k8QVwDWqMiAOE4FH7x7FQeP3kivbMOQX+jaY0icI/kBWhZVoXymDVeK0qanqOZhXUN42bG2O4T38BFY6zP7UsQLjJwDsBcl822HBweytf+hz/NgTAiIcXVBPlcpNursSmkAIxexCtbGrOSD17XU2Y70cgOQ9v+Oq+xcUoQlfvT73xbdre3VjzMLAhfdXvyo5/8jDryM69/hiA8b8BgD1PAhh1EemsmJ3z/bkt+/rRJT9hBGCDhZTX6wG8OhGmMzNuqy4AeSHV8qT9HlzRgtUFPc799SAMO2X6H3WccdGe8s+yYGspUMo+H1EcAYnjf8LaQHM0ZPBVeqJiMI94CKNQtPOdM1paBmg88PEU9j4IDwtEM6TEMaz16o8WinrHm3QDGDQPv+kQVX7AHZdUM+lVUtTEBfvdg2ywIV2U0nshFj2XYppuVTYuh5Yahr417n1gXGuo5AwhNCQx44J2tcuF5a2GYTrTALPb8YZwntygH50yIChgYhx6/qDvXv7FsbQ4I49zYYGh/avAVwIZWQRgfb4AwPN5msy4b25tWbtUkkarWUGESeKz6yPUZoH6YeWsrTQJxihsNNmNA0wUNU9esexfaQiKMdPTZZwzdt6q6ofGUg0tsSkXD35ir+NzJVMU+fB6GnrjgF3DD4+0efZRfLQjHhuKLFo4uAkY8S5QmHR4cyB/80V/MgHCxUcwzybNwtAoNuWraigj0wh//ooDwa/fuMheMqN9qr1kQxvd/8Zvfym8/+mR2Y/MvEIQVFzKeRSkIv/1wR/7bJ1NKwsEDQu6LfRCttrUMhJfKQVnLN4UYh5rsUVedRT1RPWP8DoMFJjI78QxAFOrLEMIJVCpSg4b/8Gq4R1xRIAGrza+LRs7CqGhxSFAGaJrOMJjaCqIIc4F2rYYRmkwMi05hvKviqZemifhnIGz1saKqSNAexHjX6lm41kOrDKNGDSI83MyweU/vuendmixnO66bSIrN9VGkr8sogTe1N2ISRC1iEm6/qk0t+gSMigxrGwGA+CT4/YmAXc0xGCH3neXIJzMA4TvwvCfs+XqPRui9YsNjgAcNaIAfuxmBSaz/+2voteGo4WZOVm8YspV42Z5KGxtAvWowYhge1aMeamdLw2ZNWihTazYYaWBLzJYqqIWNRw1MaYi6aPgYeXJERUbmTWSEMRPJsAgOnj1yvefPnpNBPuj2mD7BxcXRAeTZnRWPdXQ07KrylnEccF5tCoF5jNB/Ngd1PF4tCMdGtwiE8b5eZ5yOyHti1wWTRQY/BmFuGo3o2O2NZGd/X77zZ3/JQ8TtTeepz/lm2tNIrkr2Lx2EV88F+5MrBuGnz4/kxz//5Wxu+AsEwsv0A543Pz0aN2++eWRwKRB+/cGG/P3jmuWEtbuL90EMw31dEsCSIFyTnkkRKjEI5TcMZcKIDQcy7CkIdzsdEl7G5vc1nDwGo082tYl/GLh63sP7DIPQN7bPxjR0hkNN7Us9RDC7zZu131MQ9rIrsKod+OEA1utePjWrF+1gjHEFv0hBUDcO7ul6idOoZt83j3OQsqMNcesTVZACCMevnigI96wed1BrW45WPTiwsnmfBsLTMUh5GQiPjH2ddjUJoV0bY4BwlkdG7iMrSVLv34TY2TwB8pNQPVMZS4LsVEVSpmGRWsrCAHBiLEzf0AwHI4anpyOVQPUIA7SaW8aORuqBIi4g5UWAjxaDqBsGwU8VtfR6oO4FzxUNLuBxj0dT+ezRZ7Ld3uY1VobaJKIOxjYFs8278h1CYIBruRWuFZ702US7IfWsVKm5rnnq4UibYeAnrj/b0H7+IAwOhZfJIV2DTQS5IhFRMwbIVwHCTDsYx+Cy05fNnR35o3/zvRsDYT7jJUhdizYOq7x/3XG76XA0QtG3DvZWuXT7bDEIo43gD/77TwWh6dzrnyEIzxu0DBPMEyZRV8PR9d55+GrlX/3pX0xRovSrozXZPzjQENkIhJd68DL00+UNDGKPuKzRwTzlJxot5HOQL/Q8RQW770kof5kCiKnmNWCZAiUTEUIO3quGKkN+0o7jd+ogjPtwYM48Zt/pWwco08POwr961FY0BFm+d3E+Zt5uaZnFX7ZYUeeI16hibRqTSe6N5z2kWoOXZhKkBC5T8oJngLEA6AJg8JN5TDO6kQMectZ63UnvZmOZp/fkNd34uxPT2G6wppPT7wNYCy/RwTjerRIUJibqP0b4fSiDfp/e6XA85rEwThBsAehqmdK6tNYaKmFZV4+4td5mqRFC5aiHfvL4sfzilx+St8WsB/YzeKTIw1dE1iGD2WzKXtu6eUE8hl2WkjzjeEJvG54wNiHYMHG+WoOIi57Wxb/9lXe5ED/55CM2NsF95F+fPwhjvDydQi3vgYqixCAcX/N1wWSeAYs5Hh7t8AjD2NqXvvG1b8sbb7zBkiVG0ZgTjkgzgWNQHI72UrtYNCOO+l0DlVb6ynXH7aZB+C/++F+xWcLqr2IhIdQO/+cf/XimscJ1u9EVXZfn81e/5pv5xjzilp9hJRDe3xX56HLncwFhv2CEgAnGrgtsQgxegwqmshJmVB8ZYWnUtg56Fxo6Hg/owbjQhm8afEefKRZNZERpzTi8pgbGc7y0wWh27wvaWLrXBeFFj30RSJd930PyEyN4OZj55wHCzEGjoQJbAc4H4fFESWn4CY84m0TKDHOPk6Fl5rYVhN3wOXkGKY18eVsGLJozt3ItC9tDPIXHcHGSsOFL1NGsoxYkTOFFA9TQzemqN5RGU3PxqNUl2NfR0rAmu3vb2oaxoWUta+0NhqmPTk7k17/+FUPLx0dDAi7KlRFM0T7IOooNI7Wts9a4Ls2KymBivirJTUVkoNqlZViaKwbvAGNZbTWY5vn06RM5OTmRb77/PiM5H//uQ0qCYi5/XiCc98Bn64S5HiMhDHjF+E4KxtcFkxcF4d37b8nDtx5Ka2NH8/shNZA/sjc6SY1jEQjrZ1bvmLZojRe9f13PO6gUmn16UWLWTYMw2gv+3X/7yZcgbLyn4LAt8oR/fdyW/YN99YDME85PnOXUZVb1hP0cZeozcR4HhBkaWBBixhqKnHS1zZ50LxiurkxUkxo7FTX4tqyCMo6SsFgSYyUPCG2TkGNsSScsoVWAvpSl2yQYO0HNcoYlKlDXWZSrfsdBeFxVbyoF4ZqBFjzhMhDm94yQBg8YwDFBsN81vTOhLB0Jc4s1lGxjYLlfvE8v0cfVjqHNhrJ2jh5aVOY08sMG5FA1I5DpMfw4mYCEPkxKOqJL02iitbg968o1RkmZeecW9gZbGuCJn5ubW7K5qY1KPvjoQ/nZz34mFxfgAYC1nI0+FcYIxHWpjLW0oAVyF6IIqEVeW5dWo6F62pDXxDy0sLRrUk+adY4hcpcQwbkY9uX46Eh2dvYpSvPos9/TE5/1Ll+dJ5yCcDr/dKOlmw1yGBp1ZZLDw49C058XCFfWt+W1116TB2++w/7RceniMmUkXs7okbFVQfFFVZVWPZ8/H8yQ+LvuwKxsP2zO/+l33r9mOLr4jGgt+IMf//1MOPpLT3hOOPrWfk1+c7bBnLCHo8HezU+SlxOOngfCHmLy3WkMgN6cQPrKpgYIo+OPjJRpDBCGZ+S72iy8NQvCCH+CUe0g7OVQTcsJe1i0yXpW8wojxtuqk/+mPj+1HfuoWh6OXuQJK3BqPbCDMIQkXMBEw9azJRwOwllYPh6KukAAACAASURBVB+a4jyiAAoY6gbORtl3MRKW9lhpEaVFqwp4maxoxm7X8zhAGWFrrM8CezP1RrMyK2VBq2oXNyCNBsVatjb3WLr06aPP5IMPPpTBAPeaB2GcinstdI0ycY4WyrKQLhlNWIu8ua7ymAiFY3OoURqUTOkmAKQ6jMGtu9rTeX1nm+ALLerOZUd+//vfyenpyY2AcJwO8rm1qE1fTBYp+j6O4yDMn5aTxTr6ooDwpNGWZqslb7z9HvW6Sd6KVJrie4zXnN9vCsJ+z8uuz38uIPz+178qbzy4u+xtL/zck2dH8uN/mCVmfQnCc0D4wd11+dlzhM0MhMcjegGei3EQLBv9F8kJZ97ULD0+f9y8UkXDSEjNSY8AWumdstm89C3hDWIXjYfn8Cz3BoCBNKd5azGhyHfEDEcbS1rvWY1/KpaReQCvJnyVjr97vunPsGNeIhztIIyfUEujYpqxogGgNEwFq6fME46v0UPSBDljcgfjTg/YwuTGAof9VMIWZEBr9OxjQpDnBBmZ4GZIS62wSQJ/ADrj/StrwDBVgEf9LzgEPbsnhC7hwSIMjTpeTUNoGDp+QfjDjXjsCaO7F3LKWxva+UolVCMKt9VQD1FmVqnI2saG7O3uyv233pLNrS256vRIzPjZz34qxyfHmeBLOPnqnvDLAuEUiF0JjY1WogH7vDxhFJBJryd7b31F7t27J5ub20wVuC44xF6K5q+DbwbG5Q1qFiLOnA8sYotc1xP272VhaY3QlfFuyi6RFSEi8tq9O/L+194zp2X5O0ZlQdHrH379W/ngd7+feetLEJ4Dwl/9ym35Lx/1ZX//gKCFsC5AOP96WZ6whzSvD8K4zsaoQ53n3tlTK3XyXJtdt4l3wMtjzpJsXM394kX94Cgcjb/5IkJfWLzSOt0wPtfsYLP8dC/+ZMgJ2/nn5YRxhKKcsCGIhn4h3AEDawzzzNDOCq8v8oRx3EB8m5gClt2Gh6aDkWddNDS1FTgdhOERawNv65JkOTDP5YEYpvlpfT4Iu0+GFTZOGIy09Aj1v2TVQ4QF9zdVcQ6KuYAXgGI3euo+xrppcxCmF43OUxaSRf6NjUEqUxLAwKhmmNq8MHR+wt+HRjpDaRLY0O39fevstMFmIL/73Ycklc2203s1IKzgVEysSWebe8T+vOJnu8ocjkEn3TikofF5xKyR1eujmJCv1obs7O/JwzffZm04RWHIOPf7y9uuf+ogHNbNi+4d7Pm3mg35429/c2VyVhEIQzv6hz/++0Kxji8aCJdFgBbNaY0uLna8ViJmvfHalvz0SVX29va5G0J4Fzq41wHhRTcw+/6LgXDLhDLqk65cdTrSOXlETWolaGmnIxpo98SgF2vv+UJPf6Zm0I18KQhbWLjIsKw+Htk3Fk2SGIRpdNISACsPIzELpAAjGVFWMwmnaw4WPXwVhIO4BGUkZ1d7HB4u29Fn12+ea0Xz9OnnPY8KhrM2sNCwou/0+zPkJfWskTJR8DVS37QpYyhdsduWAvdZp8tw8QWbUoxYioSX1736PHEBK89Fq/43yGzaXKNp6ZmdLVUVGvRUCQuGCKUzrUZTNjc35ejoRAEAn4doBz3tiQxNftWBodvtqIjHcjgYJkXRWF/HE14WhKs16KyPpVJXRTDmgrlj0VVSnTq7O2+UwgbWBV2iKYSxxTMimNv9u654CKNHnnaIyBmvYGLyNUGmFQ1S1tbk/htvy+GtW7KGvuLR5iwlWt0cCM/fMC0CnaIIU2wvFn1/Vot9NWsTRzDefHBP/uCrYO4v8t/jc8zaBUhW4v8v8isXYU2Ehvy6y9ZlVsVTLl7lx1gJhL/y9i354SeDfzIgDGNQtxKkGITRAGLSO6PWL0QUYhDO2hVmIOyDBUPphpmGxd7IDJ7+xUX70wm2THPweaGnRWBLY1XQcs1BOORQS0DY651jEI6NsHshMQg7GOm9zu76lgHh7Lp9RMsmroX76/CGoeksrN1VudCK9JFzdeKTaY779euuVK+yMmkwx6vGvSpfee8r8rc/+CFD2ydXV8xlSj1rz0ZBEc6TqUyGeZEX3yx4u7g6wufVquzv7vLzvatuAGF47616gyVRp6fnqgRmaZCt3R05PTmVAZpxkKimnvZwqCAewGfJlnovG4T9+A58FetwVW+uaTcozS0E9CwCYS01tMYrEQh7vja+B0QK+EKbUesCxnMni4w14vY3KMDpMzZHwerNm1t7sr+/L/uHB7K7u8fOWToHVcnOXzcFwotaGS6Gs/ne1CIQdqDAvbHr20oAmh9gDM+3vvoVefP1+6l5K/29apFD/8Djp8/lJ//wKxlgnc15XTcMHx9yGZu56Ebm8SZeOQi/8/BAfvTpiCCMAUI4z8kzfiNpqNP/nk0UnXLzSB6LBmXe++lxG9YisTFVoQx4wt2rKxn2NNcHtS3mdadaMA5PGC+0J8zvhLKWhmWebDViARddYxZ2ze8Ms3CfqyoV32HZmC0/0fT4s0vavJVQyqAlS6k3GtpQTpVgFLpKGUO5KOyUX0iLzY3euXnC5oVnLRH1XRg1sJshQ6mCHiiRqcrA865kqSONAIMNcXTNuwIoKZY+hRpVlVGc97/1bfnW++/L3/zgR/KDH/5QnpydswnEpKYtDbONVk31xY0h7puPEOK2KICPQW2CMLSGwZVzYB2zqBleU2/bUh/gKvSxluq1qCROz+z8A1/sq3jEvmkqWy/LkrLi76eGkb2/MVfqTWrK7x7eZQejTz79TCXMtMmzSIEnzPHh3JlQkAavhoXzXfWKynUgeZkhx2ZEZWlFpohkJRETRCPGFtUSA2HmfLl5qWt5W70ptVZLbt25J/fv39eOZCbFGN+fr6vQ7OWahum6qktuM33dzZ4+XcnFUYYggWpjuCq4pZ8H0RBA/ODe7SVHJLN3z49O5Ce/+NWsQMfcIy1rN4oOsmADU3LekH70CMySm18/nI/Zog1YjIXYvHtjGjgE4ISs90/CFVKsY6M9kE+Ht24EhJd8eit/LHXtYxDmLnB4yXKV3uUpc4AxCGMAoA7lIBwPkJOP0hyUgoI+Kfck4x648Q04wYEGPApveD1tqFkuEVqPv19qWOdOljwII6/PV9SLFjlXrxfOJpLfn/500Q5v4JB5w4tCL/nFVGTw9G/aTCO87PqyZ2uylsi3sjuS9uoFA1k/o+dx41MzZTLmZ1FG1GizHSWUsr7x9W/K62+8LqdXA/m//t2/k4+fPGWEJMhThuerofJYNzw+V8aA1TFASiLbyKCFoRIY40WqYGIbGiMAEq+opGWbVTv/qwLhovxvDObxM4PRQEoHwuWvP0SedVPGlSZJe0dnFxpKNqJb3YBxah4tPsMwu22CQxtOI7q5WppLmo5t6uAZIw3GQ5snlWM6F4Fw2LkYCIPHglKy9gbbsr7++uuhlWW8nr8EYZ2tRaCNLkrvPnxD3nztHuf23JdVQHzy2SP5zQcfS9carCwy7tl5/2WAsN+vl/sVg/DmQD7tZyCMhRQX6dPLKiEfwbDfzKt8ZxMbEM9j1FBWA3CdYuGOZdy7kMvOpQyuzlXkH+QbeMLWpaluIIyGEf7ykqdQtJ8AXThXogwVG9wY0AGmHjblJLfyGMKG6UKnY8VQaEmSP+exzwFh99IwggGAoxMpaEQgnBBy4jpDB94YiAs94eDNZuCYnTJ7lllY00A4Jw1ogBSMqXqVDevJzCYX9bpAW5rga2MQngu7NGmdMRWy6pCMrLEU6Wtf/7ocHhzKpLkl/+lv/1b+7ke/kOdHzwXRanrR5pXHz08BPiKUIe8c9MWtRj15Vqydhca5N+eowbPWTYM+W/zUkTERLrOAdu+WowYo5V623oqiIdfxhOeBMI1EtI4xlmvtTW6AXnv4LkH4coze1mMS2/ByUZ2WRZoQYcLr5PSEm53u+aUydqEPCu6Utc9cB6kNoWc8Y0TdTOkMinY4fufySttyotwL71OWVNMS6HUFdjq7m3BAjZjlvwOE2f2kLvVWS7769T/gtYdmKmE9+rwzUubM5tiiZiXEJ5+u42nKm1nOEmaecBmzyqN2frxi23jTnnB89Yf7u2RNH+7tSauleujMEUAZmOmUoTw7OZXfP3oq0IpOu9gtNxLX/9Si8rBFofxFiltlaJQB6uJmF6m9YvTMPOGNXuIJP3htU372WIlZOIkr48SU90UgvGooZHb4i2/bw36x90FSjjctGOmi7XdO6AlPB91A+nAQxrk8HP0iILzoHmEw2f4uqiV2D7AMhFMQiMclBuf5oWnLaUcgnF4r1Z2MoDUT6isgJxBAbCPj/ZnSSEDw4M0qBY82WQHZxFWSU/byFEbmubNEybxNV71yEE7njJK40MtXWxmu11py69YdfgznfPjWW7Kxf58s5P/z//5/5IMPP5BqU0FgjJwsasO95aXzAuwkvg4chL2ZRQ2gaoDK8/jnw/dUcCQfWVEA9pdtR0yYxARIbhCE43HysY/nj4fH4s95swx/Pmsbm/QmIYQBj7RjBHn07lU2uLXhFGsvaSAMbxbs797FpZxfKBgThK1rFmVFEcI3UZXjzoUc7O/L7Qf3pXN1JWenF9LrdWU8hGb1QE5OjoNYyBih73kgrPkJbhEaG5vy2psPZW93jw09vOOVjkfecQCY5cusLPJTghH+LIeTVXrvRrPeDuB8gzJbmF3lrG3k+rT7CPoGK2pfL7JnVJzb2SJrerPd5lqDwwMxjtPzc0ZF+oPMqVkWUhedd5nj/LMD4XffPZQffqTErFVBONTQBnNU7BlnxmC23EUHfT4IU8zB8lQ0KCPtQzztaxh62D1juQjkK4OxI2mnR1CssxQFP6/vCS8zeWIgXsYTvikQpncUOVPptcK41qtZTjhngI1E49cSG2413sXh6GDYAxPdyThqZXQDhXwIarZVOCN+NllfYmfI1ynuod9VhSqqatmXMi/VPIVa1hIRINxu1OXO4QEZvBDFePDggdx541vcVP6/f/v3lKmsr20y7Hl5rgprLlU6tLpzbDYZYXFSzxDdvJC5tDIpNG+IXj5rqedrf4/5MZGwVABi/ZzmlKcvwRMuAuE84GbPAR2rED1xHXD3suvrbXn7rbdl7+CQsp/dqYbdh4GJbh7uVPvGuicMctrF5aWC8Pm5nB8d8/0184RR3sX5ZaHOZ6fHcu/efdm/d8e6o+lzFzTQ+Owz+d1HH/L7uin0Wn+fEIZmLq3pESts9Op12Tu8LXfv3ZOd3UMDYQ9JaE6/fJwSTziJAvozH5snHq+73EGv+UtajFBkUbUFY56Hs4x9WjQ3lrlkX/dx1GiZ7+XX/irfmP3s5w3CJKTMecGRWMkTvnt3XX7xvEEQxiuty4QBL/OEXxUIx/fLfsEj9Bseyrh7Lp1OR6bDjrYytIVKLVkKbuhOvWZhxepEf9eFrctp2XD0spPcgRjHfpmecHY9GrorI/d4OA+57RA2jcPjFi9VdasiwHVgzAyXe/vcGNFAeklYJu7h3r+zU+OWcXodqAmOAaCW05zGZwDCYCZzXoa5qbll70kM75k54VpFbh3sK4t3MJb2+rq8880/Z9vD33x8JB999LHUWm2C8AWJWl12McL7l/0rgq135+IGAC0XWa4F73es7GpIVCKkbaCbCzEnEp8+z2Ig9r+F3PAXEIQRIdjY3ZP3vvqetDdV2B8gjNciEAZgQxPbQbjfUQU7eMJ4ngh1xyB82e/JnTt3ZPvwgEIt8O7wfn1alefPj+T3H3/IzTWiGbRBcTrAO1gBjBguNc8UqIi2mWttqqPdf+2h7O7ssGOWLnjTPJ/ZFIYnxn+EgM6XIJyDmy9BmPq9cyBY585KILy9PZGPr3a/kCBMIHNhfys7YmkH+7QOpH9xTBnAZhWNB8YCwhabuJs7Ak+Y+VBjv74KEFaAj3O95TnheU8yDiGW5Y1pLJKtcwrGLucXSpXMIAZA8LpZ09MOYWVnqJoRijch/hmCcSjx8gb15kkY0MPbdBlUHMM9iZr3GTaxDeQl9bjuGWf9iDmhTVPaNzfOtIU6KfPHtYoc2EZy1AfDvypf/eafkSvw5Bg601cynNYIvujCBTDGRg4/z7v6e3egpUfI6zJ6IPoTIXk2Wxhqz2X1zHQEr1MZ4gIw8GbiMQnz4QVywvGcKto4xqHXWU+4xs3I5u6+vP/t96WCuVKtSM9qc53Y5r24W+YJV4wljVwh5GN7Fx16wgBfgnCtzg0XUgGIcgAk8boY9OTw8JYcmmwiRFY0Zy8asbi8YqOWS4Q/j04s+tW1ThuR1FkMwjgnj6/zaP/Wfbn/4L5s7WxrfvhLEOa4LOtUpDbqSxDWEshFrxkQNvlXELO2+6fZUgc7endX5MPL7S80CDP84ozT8URGPeSOetI7P2JJ0ua6lq1AzhIG2ctHqibm8apB2IFYR7pYpGLRQ4xBeH5O2IFCvXv1OPOTRMO6avDpYUbve6kESUQREPtnoTKWLtoYhOEJ6/1mKmXYNGTnGLOJgrNd4ahoUwDr1+wg7IHnmNWNDRUkVOGNJrnmDIQr2qe4VpGmhT29xvi9P/jXnCePj0eUqoTaEmRLry47/Lmx2SYQn3bO+bnLK51XaN8Hha2qdQ7CRgJhbnT1cvbzouc3/30vVdLowkwy5oZA2K+hzOAiFwxPHx2xlDhSl52dHdm/fYc5YVwX5lK/qh5s6gk3J5rzdRCGPjZaNLonvLWm8p5lIPzrjz+Ud955Rx68/RY3Tap0NmGrSEayrE55NBjIL3/5a+3NfPRUPRGMETboVk8+Nd3u4KVgotVqBOG79+7K5vY285ropM1rfkFP2MVCVikvi+eEp9fSeZKSitKaaV97ab3zqqC66uf9Or8E4ZcAwrdvt+RXx60bAmF/VGU7hZT55zBVnBNuCpqeVylLyWbr1jVp0r/igqyO+3T73QhUrHQiMz55dagibw7hN4KXkZHwmRCOpCqT3ktRiRLAJgBSQYlSDF4p+OVKm5Lv5kG8uP46DkcvAgQ3sOk1EADsHjAOGGO8EN5FZxr8BEgXbQIctCsGvl7ilEGK5VHZAELLjWBo3bB7PtRJQcFDsbF2L82Zux7O9vt2xSEPSzfqGQMbxhvn+4Nv/jFJW7/5+FROoS3e2lI9apQRTaeyhW5H44lcjZVl3xv2uKkDSQhgPOn3yATFveF73lIT3+GcSaIHZc/BFbh0Y4O+wxkI8ziiYhUzcBw2NtmRPW+76JmXvZ8zvlPk3TUlgPHa3t5lLn3LIgqoZ8bnB7U1Hm5snu2ahQF2+hf8e3PYJ6EKAIzNztUYrOaKVAF6IHtaKPjq6kra7ba0Njf4vU+ePmEnpN07tzTCUHd2uZXNoWSJtesVGXR7ctnpyOnRM659NOzAhkgwZ5FuAqgyYoKelAhdowNHS9589yty+/YdqTdbxrRONn+m5JaNl206A2Exb5uCSIbVK78ICBc9oy9B+LozO/veIj/V6/RXPZOvnUU8AAQn44ii4gecBa0T3kw94Xq9L89ES5RolBOt3tVywjcPwlzkYw0/j7tn0u8PZNy/1NaFRsRyEK4mRov50EiisQyEaWBcXzrXQQaPMwuPxg+taCdNstgMO1q/Vbbz5HdeEIT9WoqEGpwglnmeeU84BWHP5QKEoXtcNqEzYpaWi8UgrO9lIAxvFmIW9NCtHSKCjjomnqtTDyUQscy60VsDGFjDhxiE/VqZR6QGtZHCKlpz/Id//D8xD/mLf3wqz58/DyDspWTrNjfGVm0yQL/q4ZA5SNadg+GLf/c6uqhQA2sRGc4ZA+P5kQoFEg9hO7sa19xcA+u0RhDWl44ZQt/cHBrHIT7+TYGwhqVtg1ltsMXj/Xuvyd7+nkyqIGK5JptIv4ryL6H8JubTms3ZvcGlKoddXQQA5ualoeVjVQs7o7Uj1dCqVT6P+vqaynxentPuTJt1hsH7rqCFIjI886gWGBKjJMmNh+SBPHn0mAIiqFFmG0Nvs1lvaM/nRosqZrcfvEZN6SqFWnQ9x/NutkvYywHhZZ/hlyC8KjTOfv5lgbCfadHGyxXjYrtP565WJQhvDazREHAB4eh+71SuNt/QxRB5dn6A+SCslwXx/HmvYDhL6l2z5Z4/SmOiilfNSVdFAHoXmtvrQhVrGEDY2ZmrgDCOGwOge8P+t8xDTgNCeo0xADg5KIRczYPg58w4ABSKcruxJx3ffQyo84x8rEE7D4Qz45PfEMTnz/riaoh3HgiHaw3RB48KOMHLCV3oigQlK3jCdYbLWSZjXZAy2FXCjNeea/MGhEptbhkIi4UdK1Wr3TXGbmxMIWmI8f6f/5f/lef6wU8/0dKZkXaccdCrG7ln2FBVqx64BSZlSdCEJ4zuUv0Bc53d8xP1kE2MwmuCF9ZJks010RIbrAH8vrbGEhAoO/kriMeMBvTIB0Nl9/vf40Xt8/e6YcUYhNvtLXnvvfdka2tHtwLOvGWXqol0K01ew8jGumWbiu3euWp1n53QA8bY4HoAwqwHtvSHe8LwSJ8+fUJP+OHDh/Lxp48I6m997T3mkC+vlMg1DnXoVsKF3thoBDKZMDIDD/jy/JR68TJSXfAqVNaoedqQdnuDoi0UB2mtqRa5aY0Hb8bO4b3Hw0NYsiELQB2vRQY5PNvE9t10ODqVrVy0MbzuvHnRcPRcoLihNxeBcHHcdfmTL3rmK4Nw5/JEBrtvfqFBuDZSzxf9g7HQCcLDoVQmWnLkdYvXBWEatInV+VpYGqCPc0yC+H4iS+mKWlYDibAnd/nWgSrz2JxglG1UilSy0kWzDAjzHAU526Lp5I0SckAf8rnqwceGwTcWxVuQ7CjZmBvbfGoKV+G6NKT5IiCMawkt6kIpiskbQvEq6nusY6IG+X/73/8POT46lp/86gmNfH+s3IGR3WvT4kp9KiBOpVtxdS6TxETzgmpFJsMRPeJ+50wQUr26AEBaU4ioNrxsGcfENA1LoRvTuuzubrO7UgrCg25HLi878uiRtoSLn0EazbmuMdWNpEYnMDcQhr537wE3BQBh/B2NMHB8B+G+jduGgev6xRE3N2MA4lWHmyw2aEA3LOhnJyDc3tiQjz/6iCD8jW98Q37xm9/Ko88+lfe+/S12p1rf2ND6bTTzwEZtomtmNKlzc8Y8sRFcvEylTm1olMDpRgrkMXgcLinaczGVKAeMDfTYmNazgq86jxc1M4CkJ+1GskCwcSx6FQnpxJ/z57isJ+x1wstARxEgX3fe/EsG4ZcWjr48P5Hh/ssFYZ8o5Zni4r1JbdzlVxtjNETvBxAe9To5EIaQvEoz5us4lwlHpxMU4Mv2d92+APeD4lHJ9skrJBB5ayLsZmFcgDK8MebGzCio4dNRWCTGEV/XPD3g2BMOwF9YuJ8f/TIPPA538tpLhH3SsLCHUpHXVKWorAWhGkUAY1Xg2Gp0JR8WrBphJhVTmA7ArlYQptAGQqIEWmNjQ7aUx5oauagqk3qbn/nG+38kf/VXfyU//ccn8td//ddy1tXPKP9WpGXPFHXC9HxdGtMMq0doYPDxfnUyoDeG/CSJgSRxDczgY6OhOdD42evvyK97Xhx5dh1U/1nx0hvrLjQaaFnOP/z87186CCuSoHFGVR4+fEfu3rkTGk4gBQBQ7kxs82Jzt9bvc71tXB5zUwJPGCFiACleA+h5czxVSGVtG+HgmnY6u7qS86sO9Z1H1Zp8+JvfUIv6zW98Q27de6DfM3WrqdXiTqZNmTqr2edjZcznjo0U54ex/OGtc25PNaTdaBjr3iJSWd49i9wUARk2jfNe3s0p/UysQJcD2RIiWAqGi/oze9QlLMsFnnucnywC/WVAvOgzTgy7zvcXeenXOWb8nZflCb80EL44O5HRwRcThKsjDU/VBhcMRzsxCyVKVPYaQ3AB4v2rgXAO4FwO0WpNYFRhXC8uBqhIoV590cvB2fEOaxwaD1i79YbmvlwrlwQn63OKY4VdL8Us3IMsk7Erb4yhx8prFyvQF/mv+XB4EQjTo7SuLH7Pi0CYjRasjEdzbk50UxCGB6D9qc07cdtWa1idsNcve4ej/BIaXfUCCFO1x1yP6VSjIMxsRiAMoAYI47xf++Yfyp//+Z/LB487BOHzno69Cx2s2bMdmUhHGQiDfMaQOloOwBs09i40luOx9hZ9LMWJmmUQiC0cymu2Z96oITKN8DTIXyAY2qiPRwyD/5e/+9tXBsI40Xgylf29fdYJY6w73SuypRvbB2wRiFaQuP91yEwOh9I6eyb9QV8m56f03CHjifsZepq/WtFwe7NBdjm+w00um9AjbN2URqMhnz59LA/uP2D+FutmiDnEigjfsBaDMK65OfFNnY6dh9Kd0OdpikwsJovY6DeKF3ga3k092bF56TMgXKJcFctn+ndiAM5swvzYUwrCGQ8i/71Q819iVnzeenOBZYAvpwRXyhZZfKRVzll0tEXpn2VBeNk8/czzWtCLe+U64Xp1Ks+qO9cKR2c6qIu1NIsGM5uE6tX4oKBnCo3VQEF42tfSERlcchHLqM8SEwXhrCynEsQmjEyVkLJiLy+AjC1CX3TDgbIwz07R5F6Jl7wWf7KW1ktBGLaUFRNsxQdiZoUGBsYXP12oIPSqNUMNQljRK27BVhZO0r9nXZqKwJehOhr94nA4CC+8v6hzjefFdYNTvKjCrtC8FhgDB0M3bvQ6LRSNv2lpkmlGBaKVK3kZMSsxYign8kgCNjMZCOucCUpVFXRW0lykNDd4nne/9r585zvfkScXFfn3//6v5XyoYzBG5x0Y8KBjlfeKQmOF5Na9YYF7Ow7OLh1I3XKWZ+k9+bj6T3+Ozih3L8WVu8JiH8PjHssP/tPf2D1mQBEbbk8fhLw5iZXlmzlPXYTbsnIwB5jRaMp0yrTRkMPDQ3ny9CnJTet7B7K9vS0b1k8ZwIdzbw46BNfhpRKzcByQp7AAuPGw+T9tNPn9zx59xr+fX/UYvt67sUgEwgAAIABJREFUe5/r4tOnT0me+sp7X2fXpsfHz5WYFmK9yBfYmraFN7Fn6GHpbIRmTbBuvKwyw2RRx1LcCzmd7UW62/hMrZK1xYy/Uwah8dr0EkKuuaS3d+oZp9fjzN5wvBl2t37D51qZZx7mWkn1Q/Gqz/7qG9lFnyu0bUghLQCyecdd2ClswUW9sCfuNqokCpGta02V+fpHNAzErPZAqwr4dxCzppOenDZvv3QQjvON8QTQf7vQgwvsa3iwOuyqp2i54MpQm6EDfJkTjkAYR/EdiCoxZYvRgY7lLBHLlucwEPZc7oChwCs5O4OaEvrAFj/RFITxO6OkEOypizSa8IqthtUYmwBgB2b3lmi0krpFXUT5Pqjl80oVs7IxLdsHuhiGfjKEw71Xr1HoXTkrTNQCo+7n46bGjQhLkZDL02vxVoPYmTj4qkeo16c53qpAuIIlVAX1m/gcevd6WB/fBwjz2uC9gplrNw7RkhSE9269Jt/73ndLQbgRFJjchOvPeSDMexAznlZHHET9g6ylh9qLSXBsBYhnHuS08t6YR3j+y9/8B/1c5K29DBB2L73VWjeWshrJcFVoitBu83nt7u1Ka6oh9t1JXzY2NmTa62odtrUhRDgI66+5rqSo5uaWPHjtNfnZz/6e4fyLLkqawKJuyMHBgYykKicnJ3LvwWvU/D69vLBOaOHpZlUKNh9dNtKbcfi1lrUYjEEYYzoOErbXo+lUjTGersvyFoXZXIi9Xle0S8G4aL17iJ9zwtY87ARL/4rWKTbIru4Z2YjYE82OM2fzVnAxLwLC5bbsZt4pcxxSD3pVTzgysvrPmwLhteZEHk1UMWtVdvQiT7jMg/NJ5IQqB+HK1ADJS48GXRrc8eBSW531IE85ojwlPGG2NgXRxnqi+fWrV6flSWCwIr+GzzUaNdYpqgi9Gm2UPChZRhc8w97jsbI1LyEkn+WFM6BTFX9EsEl8NQB29STMdzhk+hPM4Dp3/AjNeXcg/NTnqPfMkg5XB6NQPa4LgOW51RJwNTH97NrywvLZrjH7Pp+LRw2i3K1HCrKSGs+ezlkcJocJMFaQVblJON6aC9bfqwbSytLW0LTeuHrHrB+OdIzDGUMrQ/XyRtb8He+zU4/thnAMjCFyefUGAKMiu4cP5Lvf/a48Phf5/vf/Wo6GmrN0AwJmbH4xGQgntxs8WMAF7tHDyWbYMgDQXGgWCjUQ8baNzF9H2s1TTaeEMTE7WLG///A//gdOLqyLuR6Sb3zsutM6SDfEUyfLJffnBC1IuCJt0ofCnJMdOLl97thP7E6bTdnbaLBJwuHuNsH4g49+p3nhepObXXi/uO56c4332SHPYiDnVyOu5+3tTdYJI/z80YcfyRsP3yS4j0eoWc84BZomsM2be8IWQJoHBpz7M4ZSI0fhmQYwy6RXU09rFa+tNidMG7wijx5ROMc9JVNPK4mMqc0ElyJdi5lYj68J/yyXl328KDLD95OIzZyVntMLuE5OONtoLAoYz7uKTHK47FOLuigVhbM5DtFGpthbNvtgWJGe3zdCuLt0fqmDUuIJN2tdeVK587mBsC4I5HQrIiYvGep/DYRHfRXcj0GYJUsGwp6fYQ1n0vIO4TKUe2BRt1oN5rgwGKgrJWt1AgMHwFYLyFpEGIzLSzk76wr4YGlemPM2AmF/GDEI4zPsrGZA7F1/YKQckAkIo4GStxIQrlbdE/ZSn7JAV7qTL57grpGtC3WqncngSd4gCNMTxbgCdBsOigrOJE5FdZp6zwBfMz6m9JU2zHa6Pzdb1HfO11UHUpNtZK4DwhMn9LlSVcnqrqwIwjSGCMm75Zwp0dOQqHtvbsDRKhD3+4P/+B9Z2lS1zWmpaboBEFYDgo5CKPgbW1jH5lIKwhTDQEB4yHz/zsY6637RuRDAC3IEwBRrjevbnvFwPCX4nna8HrtDZS5p1Mhif/Oth1yTkzEqFbJ5XQTCuNa4kUHR2Hi6Jv9elr5RsMoAOUvDJJGJJWQKgw1YwqGMN1RZo5f8tZQ961m/fZJrYRqAwCNUiSecbQQyBT0fh/nQl72rkajVU5ApCC8KvZc9U9f9vy4I+/diME5BuPDYZh/GC0pGVg5Hb66P5ZPh3ksHYRp8k5jzhw5PmAZ6CmUs/DSyjRGupv0rFUfoX7EWECIdqBGsTZXggR0zBrI3bgTFK3i+voCpwgNCCMQPUGNYq8ne7q6SpuClITRtggiB4ADRfnSMGQzk+ORUul0NSbu3u2iNeUha71EfZfCUKWtbp7fRbq3Ta2uSRV1ltxq2eTON5ErwcB2Es9xtvGhmw/x5jyHs6CI5SPXW7HhRna8DtJM6ELKet7P3mltVXVLyUbWu44qog//uhoaNJqxzD7zFOOSJHrME5gJiC54nz8X2g5q/9YWYCTpoNAFjWq2v0wvf3r8r3/3u9+Tx+Vi+//3vy9Fk09aWjlHwhBNW/WzDkiyf6CkMXiudxHyRi3u2+UVcvDFyDeZwL84+Ntf1h//h/9PnFEBYwS/ypXOnyTze/NlTTzh7V8fcwSdMVOwwfSIXEo3UM/cdP0Ki9XpDWuubsr9/II3WOnv5IuqkA91U5nitoVGmS9XtfvTkiWxubcrmxmbYmPK4gcmcv49c9yAT9EhjNfEmvJjAY88yCc/63PefqSezCKD884u8sHjsU/BbJjRcNDdjMEs9uCJP2D/vKk7LgHB2DiPL+UoqIaIVjVcMwoxirbC5iY/3oiA8W5Y2uwEq9oT1KsJzSkh9Ye65BkWU+1anoyrPnz2TtYF2H+OxkBPe3hL5uKva0S8zHD0PhKui3mCQn4QcJcQaepdK0BhCrKMYhGGULwfYFSvYapjawgZusKNdNQggqFds1auqaewhcFs9LEexzyMkfXwCtS6zJYhY2OC5U5OmYtx+xO/TcTASEfLFYFFD5xggtd5qMEzNGmN4EAxjw8xaMjqqt40nQPkushiEY0+YxwkXmDVeUIEMJRf5axEIB/EMA+FaU8PLAOEGbtZCN8GwmlSig7BLOCKcrbn8/DaTeTDWbmuvZu9z7EBcnbrkYwbCHo7e3L0j3/teBsLH0y03HYoNfp8LQNjb6GWeqm4KgsG11EK2IUqewcSiAWkLPQs9ulFxBi2lTKpV+el//aF0IWAx6htDkFTgGwPhOOqQB2LbQQYCSrr1txSKGxJD+Wp9jXO5tb4hOzu7cnCwTw4ExVNqdWmtt1UmtAfJyaEcnZwwfA3vGWBM8uWcl4Mw5omWqmmpW9ErFjjJvR/Wkz+jbK57GLqMfTvPMAfQnkeMC+OFjU/M41hUja9f5FqYCa8Xh6P9nn2OsnFGdH63JTEglw197D2nm+dVvNkQ+g5ktOuFpV8UhNOmN+l9L3rO4Z6THVdQS4yEoMLYhXD0c2mZ3GsA4VuHLfn1qWpHf1FAGGEueLyjq3NK0gGEEYqcDNByTj1hhiZHGt466+lPf8Eb9kmLn/HuGI3FtzY3pVGHIlRN6mFCWJ0pdmgIIU7HrH08en6eywvH4aAotcrzwRbX4QnahPcH4J13grfIcLjmRpsQJqjXZW2tyQbkAC8HYb8O/T0Lo5V5jHr/tlP13JltKBaBsOojm7xi1IAB1CkeNQGQmAiieV8FwVrTmbHqlToIe+vCTAbUwlkm0g8CFzdiUY4uGB4Yn0ivWeuQ3ZPPxyaoUd3QKEN7+xaJWY/PJ/LX3/++nFVUESrINSYgnC0+L2PJs/LixameoO7mpxaac8Pq4Oafn/FOrEQneE+hW5Ndnc2f0+NjOT09leMnn8kEAIWoDcYnJpQRlC1aYkORCkjM5IT9eq3HtI/zdDRQrgAeOfMpwWondsq8ycQTANjihRwwxEjW1tfkzu3b0lpXZTB4wlrrrXXHOArKvDDvl31paBtiG1ZOVwbCM6H/YB34jzKvkzZwDpAuAugyWAntP1HmFUnVlsnflo1HLIurn8kHqFOACiAcjVMGqvGmtzytFY8VbRjU/2zfsAoIx4DEVbiCFx2Px6Ic/aJoRAbCxaS8chD2vvYhxp97TNcG4YP9pvzj+doXBoT5kKeDAMLwgCvsH1wOwicdJXr4yz0SH8wYhGEMAMQb6y2CZcPTXpazBGFLH/KEjE/0R73qTqkTH0/5IOIRRe6chJWyoOOQsQMNTsvw6rBPzx35as0XaxgX4Wh+NsyomwVhDyUip6qbrzFDhe4FB1lO5r5nPdTcorD8Lu6/4iIldRWv8MooJf+oB6BjYASy0P0mf44YwOgJLwnCzEfX1ziGm7u35Xvf/a48upjI91EnXNubC8LZPTkI+2aueLE6CHt9McA3DUfrPeuizUKWeXIQSvLi0BwBHiGV8YRpl7OjJ1SmGo4G0uv2ZDpEpGhM3WTOLepZjwMTdh4IqyFUIIPKlG/oMMbjfjcQ9pjcB3p7WDrehHl/7gIQ5j3i2WKjUKtR/GPv4A5D0+sbW3kQRmRpPCkNPxcBkYNwVtO9qjc1nw09zwvi+rcNfhnTFlczD5hiQlM6L8o2Bulai+fSi4AwNyPhuRaDcHovYb4EEF5+/GMQjm3ishsw/37qUaffXwTCWTg6u+f4PovmgK9rd4h4zsQxuTYItzem8mn/5dQJxzezTDgalBDcJOoxWdR/cUrRAq8LVo941hM+vtS+sDAuuYLyZDeMY7Nmt9GUzY01/vQXiFoEERKqlD2N1mwd9EftYVNgsr/hG3H5RNZ5CGFleIQQLnCxjvw4uLsypgew2Yb3C0DyELoxYStdesjaGAFhYouJm3JQ5qYkzFVTGUq1sFNPODD4LCc8YQP7LBTtIIySi9hDjTc66lFoaRIINSrS7x6w5r+tnFMq9Lq0ZlnLMsz7CY3t80SPhSDs9c0zKmkVqdQ0tL+xc5jLCV82DgpBOM4RqXFw0MxHVIqMRd5IZSpg6ULO/57PMYMBH4cLQ6g+KmXivIaIB7gQ/Q4Z/1gf6Lfb615qxMgjQEl0M/aEfQPEZ1a3pgY1lXpEeZ6zkskUNb4E75sLww4cQNhHxFnlzsy3OTkaSW19XQ5u3WGDiDv3XqdHDAIXc/tOrCz1WvX4Sm5z78P0pG0T5924ljXkZeIc6bwuO142LxMP1OdjtNmKj1GzzWbGXDePPmkckwdYPcL8jUHqCRezVorAVI9etilxr0+feYg8hWjV/M1M0fi9SDg6BnDfCOQ3EdkZy0HYrjnMtyzSNd+jT2ysj1lZrbPJu6bOl7KjC8LRrfWJPB6+/BKllwnCzy8GAYRzgBc1UlA7UtGmBLWqrDcbst5etzyksaWNGKUt/KbS7aGbjkpmjkfq0fgOPOR0XPAAZCSQU1iGpH1wtXMQyqQ0zOudmtx7gcTlGuqJKT7vi0e9pFpjyJwqSqc46arwdhCG1XZvWclGfjMACUJdNC4f6WzivGWOQZj3NUEuPRMOWQTCPuU9TA0j7gxwevIMs0NOS0F6aj1r/Tl4XbDn9FIt3BcBYYRF4YVv7d1eCoRdPjJAStQbebERjBXQ0h7JxkRHDjMqT3I2NvLyqtk9CiDMsQqxPjUaLrjgNe2Qz6SG+uWZdnnqQFO9y5pqRDOgixyvgyIQ5hxtaDQILQexEUSe1rtEUTt90EOrKAtRWxE8H6CWBmQ+UALC+NUNHVTFtnZYD/zw7ffImF4VhHMGPWzaFPBvGoTnGePUtsTXlUU5iktoPPLjLTlDi04jHc7bRMxTiMr6eGcNaXyNzTtmdp9lIL7Iw10dhGMgxbVdJxztWgCuN1AI9qXs2RcH4dgTRsSpaL64XkUMwnErw8bVWbhsErPqzbE8m7wYO3rexKUQgwEV2b8m0qDepoZcaxUtUQpM5bEW86eeMEqXYCQaogxoACE8gUdHVkfsQg40bs5KzsKcOAcAFi8AIM8d2rlNVd2qjmbiCCsqSxoACm+cXqLVKqk2sNW7mgPni8EVsnjsalV7nwKAx3qvNHq8ZyWWNFziMIR8tRa13lBhi0azrsBeyROUMk/YiUlaspHlXLM2jgBtNKLwe6DBSOqEGY4uAGHkrrlgImKHzyDW+1qumrXXZMAiogAQVmGUaRXjiTy5/k5iEe9fjWgGMPnlFOT5jBXthCzeC3rM2rP28J7/5DOWKTcAd++/Jn/yx38iz8678qMf/UieDbXJ/KiinYum/jO0t9NrCIatYp2cFqj7sNsTn59PBoy9kgX9FRvweSDsBpRgPEPe0eM1bW6ePf095SL7nQuugwGAOaRl0PTeNwVGQjJ1Jep4Qxd6ra0pEIpq1GRsVQmINqFbWb+PyNNQZDDMh4FAtot6bYcygNQijidSgW52oynr62158OB1eXD/PnPCGJ+BzbcgwGLfn+uV/LMD4cyQe1VCfhjzqYpsPtnGJ4oizNskzPOE9XuegnEES70/bXLjddchMpHoFMwDfp3bi8C9+AipJ1wG4oo3eoz0XH4M4k5KklwqP63XHsbSsCw8E7epBXXCcGpgQ6GY1eiehJtUEF6byPOxg3BW+uE3QU+uRBnE1WHmNxh4+SD8+LhD0MZipsfBGthZEOY9Gdh5I4Wg11sZa/kQhOHNIyYL08BXPVl9unV4ESiFoTi/hyDN24VqkKlEOXAVlQIEucgoz6T5tJG1XkNJFUQ+tDsTmkPkgVA3AWlYGoYbzyNW4OFxIWgPiUHWV6OtnpN5POSaB2FXqfJwtDN30yXCHLopYeF6gUPuXXGs/XdXK6OAB5pfWj7SJnW6NH3Do711PV+NTdFqIIxuPc/Pu/LLX/7qWiCcW3QlFiYL1RWDcBpOLAJhnZspgzVb9PEOvDHR9Ev/4ljBsnPJ5gjwhPF3knNC+DZTj3OxDsyZRrMp6+0tkqfamxucYxTCMelJdo3q6/FQoz9CiYDLx3kB/KJaUUSisKGtqBDNnTv35K2Hb0kVxLlaDdXQGiGa0yU9BY/Ahn7BcHQR0Md/K/LSYo80BcxVPeFA3ovUN4rDzvPJQzERa14qLp26s56wtyD1T3o42iJrPp+8lj78Xiy7WwbG1wXheB2mHnV6riKY9++oA5RXIwwyooukNF061UWVSrz5Iq67OmU19jWfAeH1zbo86m8YMeufJgg/PevRCGGHTRCmo6eeMj3vgl1O0d9YywgRAnZQmRBop8i1oTRmqiQYFBt5qzTtk2uNCULnF/WefdJ4X16E+xzIcBzk7+AdD3rqbaS1oqoypT14FYyRO0aY1ZW1JtJoNqS9rqzqseV0R6iddka0heMdhD0kzvwhc3KZWEfqCS8DwurRQjM6k+cMGxDrQlOJCFpMBdT1szXX/vVwfrKSGLpHe0nWfY9lNPTIxGogfLB/QE8YLOPUE/a8tOsQZ5dgXoF7ZgsW54zCEkhokSe8NAg7WS05LyQ+Mw9oKnVTjJt2zzUMfXFG/kIf+WF4w2ARQkIT1032tOX1wmZazdTWzp5sbG7K1vY2wRjYSjKdidaACEawt/9RO49NHCJDmEOgyGoqI/PWistHatwVtzd3KEt56/ZdngOAiu8P54BwamBD+PmGQTg20r5Znzl3xJqOxUTwuTwIF8VDDRoQHeK6dHDLP9tZ8LoeCJeBYPnxiz3hOBqTm+dL9l0uv47rh7MXbYzLfO3wjK0Cxq/N21bGmt7F1+2bYn2+IbWQeL7qBFr1RqQN7iDc7J2Gw9MTrtQnclK5nie8iIXmk/llh6ORE0ZLteFICR/XBWEHFdXSNTYyc3bKHtbFZkpYKMlB79K69wvWPLCTSNwT9VCse87hQaM8Ax2brtAreZR1Ish0NAKQey9eL2EiQNdE1tfWZXt7neUgUgGoo1MNBC1Ue9tzEvy3GUy8B5CGJ65had1cpDnhRSDsExrscoaALQeOi8bmAXW/uPfGWoO58grC6yZnyTB2AF8Ldyd2a2R0dIDvqiC8hhrlZlPam9tsQHDWVfb8iezwXkdoEs+XAs5Ng3DajjFd0KWe8AogTF5A74L3Nbw6Z4vAbqejRK0B6orNyM0B4c3tXeZot/f2pL2+Li08q4bKq+pcRzenkQwiIKau+ukZm5wc7OzLyempplzwvEpDel6OVmff4tdef5PPp1Krc8OKHsDLvrwFpot0TJ1dv+QBirqOLfPVFKRnn6lO4MC1SD9g890Nt4NbqmS3LAj75/Ih6NWBLW7tmD+3PhOksYrO9aIEt0Xfn/dM5qYrothg2TGCPoB9QFOk2X0W9ZLORx1tw1JSNVKEi96zAMpwMyB82b2Q0fZr1/KEvwggjEX87LyvTdsHRkgxUQdK25k3uOjBccMQ66iyQcBUGjAUBmoMzQPAcm3qMn1k9Vo1PM0G59Zb1o+teT4L31o7uF4XdciQL8S166zwlG2QNmZ3JpWBRHgaHnG1NiHA7G6v0YDq+wg5Z2UUPgk9f477AbgtA8LLlig5OxoeFPKL8KxAKFNjWZUpNiYYN4AyvCybNF5b62CcLhhn6aJRh7fBU08euXmU42iO3FWnQni/WlFJUniilu8fVtd4DRf1fX3GFdOQNhBOpTL9WoLGtM2LMhMX55D1Ac4HFQ8bQjJUN0h+ZM/hmueadNjRuTGVGlsfTqQ+6LBaoN85k85lR0G425UrpGaQyzWptjJPuLW9R9by1u6+bLTbLJNj9QBZ+Zon9M2c8iNULAUsakaaxmM5OjqWy/NTyryykgFRIPPAs2fqYXqRg9t35MHrb3LOSk0Z8miRGK8//3dReDYLR+sYrdpIIPV2lrEL6bVRVGYOM7bY+Gdzgpte+1BZw4ks51oy61yPvCQnPA/E8u95m7jkPFO3nUaAiwR8FJznawcWh9ZjIpOfb/WNQ9mx/b4WbencVsTjEM+DdE7k3mM/cs03F0ZYbV4UecL4PEC4PUg84dPzE5GDh18oEJaRNUz3EiWriywiZuGBdAZVefr0qXT7CMWiVMPZoauDsIOkGyAQk9wQuRFMQ9z+O2UaGUbWpg1a76tELJKUjA3r5CEA4rCPzlCgys+CMM4Hh8dtGoA25KNrqC1uycZ6TdbXoFTUoPRlvaZenue+feMADgw8SoQRScCyMUIDiyJPOEzosDHIFl22WYH3b6zzRoOGHIpkuA7XC4aXUwTCyNwTUKyQOF1YQXrUFNAAxotA2MufVBeculO8jVEJCLu4xCIQDou1QM1L33Ov09mXy4Owz6kYvN3A42hFCx0gTIIiuowhXD+4Yj17t3OlZXXdLruM0VumEp1eZZwTxu9rO/v0hDe392STeeE6n10zKIDl832QHNU5qY0nxsMhw9+jfo/e8NHxsZydnvCcjIZ4fbTzqKcV2d3bk9cfvk0QrtR1rnoP4NQQFoKwN3JwY7diX9tYOjG36V6AWvG1zWP1lmtf5eeElypdF4SzcHa2LheBU9EtxjoE+feNzDcnZ71IuWr+kF4PhJfJey8Lwul4lW3I0nnp0Yx8MxZ9Dkrq1coUvPwz7CRXrcjR0ZFsjZJWhkfHz6V2550XAuG0VCHdYXgxgzOD/YLAYmUOsTbQi52qoa31u2wnOLw8V3bmcEAPCLKWMCz1insQ6pkOqutknV1eDbRj0gjeJqFIAakkL7xg3RW+nYG0vu36wfF5ALwMQ4e2ifq75kuNVV3RkiWWP7HkKNs4gG0LI0vzXuB54yF7B6p6bSob7aZsbK6rIML6BuufPRdNI2chaIb+xlAa05pSHBsdqbwO2UPAvBdbfNg1xgpVfp8+waooc0H9dbMpGxtQI1MQdu9mVDVDa5rSYenBS0akoQSE0e5Pc8Jq8IejfpCtxP14ON2bfVS9G5UBANMClncDCOPVrWlXH7GNyqTS1g1CWTg08WhnO9j4FFltN58PIc56FL7o47ItX8x4Fg7C9ZFWC0xGQ/bn7V1cEIQRksa8Go1Uk91JWqGLko1La/uA8pIISwOEKTXaaErDqhjG1sErWwi60sE/YIoGqnbYJGF9jkcUt8FmGAQxvHzzyjvkdSAPvSNvPHxL2u0NlkjxeMn4O8BkoxpZmPDZLNx+nXW8Khi/OAj7VdoYJgIu6T0sAlS/nkWfKxubTJs+3+I0fdZl4XKP6i0e+0W19qutnZsA4ZmOPHYTi6IifqU+d5yrET8DYo0/24gg69iHyNGuXIVhY0746bNn0rz/7isD4dAb1kpJCFTVfgBhhhr7VwyroQ4SXmJ1PNSdhfUPjkEYA1DfOuTif350LhfnFyrUHA3sTYNwPPEIwh7GjsKH8SR18Q78Lbt/zclSCYwkMt1YUHAkAuH0AYf7shw1dD6A19vbVYaC19ba1OKFd4zwrytNOcsbRpuMY5wXJSTek3kyIEC78fQwcQzCfi2xBwFDytwvcrDr67wGMG0BwvhcGQg7I7ZeErqFGhQNNMvSsHkYLARh3yD5GDuJx0H4qrbFPD48YIJ0dSOAcLwAw5i/JBD2Zxg8xaSe3Tc6GKMir6vKzehEasOeAp0TqDoX0ulckR8ByVWAMF9GEnkZIAweAkQ98BNeMcLSp8cnZG2HZhsRCG9sbcrh7Xty69Yt5oSRtklBWBW9YgmVchBezYRHEDOzZovDi7Edif9d5g0vVoFW0MvC0cVh3UXg+qpAOE6tLLqm2C5mn51lT+ePs/oTLAqFx85R0MUv2SEUhaPd7s3bVKSRqaw5Wj5K6Glad6RwTC/RPD46kv1qpu5IED4+fi7Va3rCdcsThIqyRL1I154xyoIXqIYFAFGvan51LF2WMEzH6hXWLiA+0JPJZYd5pmpQlVFP2QHOG3tv7t+W84tz+ezpsTx+/Nhb8HI8HYDLdjlp79X0ISwKbZQtUj+3/1QPOEr+O2PVw2rRzpiLNHQLMpZdENPXSQtyAY6ndbpgtVbIkoYXijA1wowMDZuKFUuXDPQ1d6fgVht31ChAGhQyiEGJytWRjMBlawnvM7QOUX7k8mpNXke92WROeH1ddYOH6ClbrRKEAXgDMM+Rs0YzQpLGatxsNF1nO3Ez0VmLIDzpKtt7dKXXyU5KY6mYZGMV94LxiPNwOUI/AAAgAElEQVT2FvqZiOUcDXTHlSZz9uPaOq+tD0+Y16iiFf7CseJFGfLNSTg6ExrRb2aCK/OWcvReqUaxzhXMzbJSGY7JUKMESL8gYjTsXlLesntxxmqBAWQo40YVdmpvmtHaPuQ8aW/vMoqBcDQbidhcxUxLDa97tzCEGHv87p4x1m6325POxQU5GgDkHIt4OpVmq0VtaczN23fuSXujLZOEXOVEOSdszRLnIEnuxn11I84xeUEQLnvCi+2FEZ78WZTkVhcB3iKv7TrEp+Jz5nPZft9II827xrSsFQIy8cuFZ5ZcKbmPxQIlulBVKTGOFuWPa+RP++OkRCVs0Zjj6x6Z9OOn34k3Ry5xGpesHh8fyWElAeGL0+cyvnW9cPR1QDgTuYBKlT2Yml4UQBg1iZUz7R886VwSlN0oivVZdRCGkUVYrL17SOPz7PSCYen+FcJwOOLicPRNgTDPFhGv/CH5Q1HSVD7ARhAFOCUlKA7C/tD92DymlQakIOytdaCHASEShKThEd++c5ug7GElrxWeTsBonUh1dBlAGExYF7CvOCvSWNQIT9MAe4gF4MrrV9JTraHa1yD2ILQ5rCuwjWutAMK8HxDeaHhAeEM42hpEJLk9gLCGwZUENA+ENUSr4E7wQk0yw8wKwuNKg7+PKVJRI+hiAzGsba4EwqnBcE/bn+p1QLjYmFo+bo6F4tiAK4Fohm2uRt1LuYR6loEg6ny1H3HeAK4CwvElOACHiAj4BEgZWCoAIWk8q363x/X45MkTljSFF6JWVObSEoCvfet9ztGpEbT8c8uAMCRu9XU9EA7rMlp7pWSrRPhhHgCWkVXDsSOW9DwAWgQIXwQQnnf9aSojfUqVRT2y56JzejQXKir+kjO8Xdcia3+mpUSZMNB8slkZ8MbPKn4uM55wtSqFIDzsXkjnmuxoB+G6a9wWLAgXxdCyGu8Zq+QlMHy5jKraX3EyVIJH9ehcBtjlX12ROVozI6K68JpHJtPXjGxnOOHO++TiiuANz0ABbzExaxEIz50LC+jwcYgkBWH30KkcZqpZ3IgkuSLNF8++MqlF7frkxogkMHQ5AXGn2ZR33nlH9nb3FDDtGSAnXLF2kdPBKfPso6GqjrmnWTPPFE4hQW4c9Z0lyUdDulKDN4m8vpa2oBQLDd4HDQBynWCM18AUyjDeOlGNETs2AoOXLBlTtjY1z3eKntIAYdssQC0LGzNvXjDU9ncxCI8gkclm8nVVK+PvxlqvVmVY043DsLFt3vqa1YbrOHtTbq/3K6871HsIuSLLtS6bO8aOfi4Ie+CkIGTvKmxkVluEYNA9l6sOuBRncnZ2RjnL1UAYNee2ucKmsSC2yvXn5W+2Lr3Vo0dvRv2BdHs9efTo91yXLuOH63QGP8bt8N59ef31N6TaWst5/F5C5p4wIhj+8g1FRVRL/UU8Kj7rCITnEq4iNvQ8wYlSEA6VFzZnSroQpeu/zP7EpVYl0DPXdKVtLMsApuwgAdBKPpDa1VkQXg7wig6P0rn8a378wR0Qv+b4+cHpcJvkHnZaA55NPmPkx4z0JJoV8sVeAmpfpqNSAwifyC3RCBXnH8LRg96ZXG29ca2c8KogrLWyFhqIQHgkFwqqA2V3Nk477BYjPb3Ypml0QughfjkIf/b8hIu9NzKd5BXY0TcNwot2sPH1x0zqdLL5cRaBcMxuTI0IJhtyb++++y7BEWIZ8EToPZknLAOt8xz0z7WLkpG3KmxYgfCvauFWXZjBxhbeCoGutq4h/7qWt7h+9qStBDGEpfHqN9AsQJsA6AbExP6H6hkjB40JjO9zck50YzYaK/jOA2G8ryCszSEchL1l3nDqAidauoRwNK6hX9/Se2i0qd/tCyjI3tkCK1/i5rEGQ26/F5Sv6PNUU5QZ/kmJfq6FLEtA2OdGyI3ZM4MnjDRO/+KUIHwBpvJKnvByIOy1sL4R1DaYXk+PsjEQ6Yby+PFn8vjxE5ka7yGb43p/9fU25+b61k4QCeEztzruVwHCwRgmqQZGUiJjG6+teR7zvP7b+tyTZ5ssfI+mlWBbZryD1F/ZJ+dHCNKKgGXB388Wg3AcgvX307OnG7qyvOyi+8b7syDs7V/127M22DCnBPdxbdzMpmpgycWMjWyUI4fdBAhXJl05ad19KSAcpCGtRIdddVymkF6xhhCHk3PmI/tXyu5snkG3ti8Va/LNghfIHaL2JHqNrc7zYjhm/un8ShV+MNUZZrAuLe51Fj3gzxuEcW2uUpSGpRlaLfGEQ1g6LMbUwOtkfOvttymQAA/HGyxgwoHcQ/AaX5AtPbg6lf4AjFoNKcpQGdoIHXJSG1gqMCOros9yXDUvBgAPok29puHvthK0BpYz7tkmAC3yNCWh9dfVsTLc65YXRN0rtbMrfa25ripPoDJGakIjHLjG2BNeBoT92ZN7wLaKVZlUbWNQ045X4CnQ+BoIIKzNRS3qzWev/DzMWhl67aoDrX/OQ/B501TuzTi42xlLyGsxCFPfvK+RoO7FCcPBp8+Pot7DpuXKBajHb255iZLnhBeDMCMqJCNWSchS0HBSoTGix/r78+dPSZi8PDvX3HAANRuXWl0Ob9+W+288DAIhuK5XDcJxxMrtU2or5nnJOqTzKVmp9+XHn1FbSxrel4WdrxuOzr6Xn8M3AcI525zkum8ShGfXTZ7hfV0QduL9KNLQj+8pPu68OmmsD0/d+Pc9EnlyciIHqSe8tVGTTwab1wJhgCNeNcsJxXxG/D32ejFJHYRVmxmTFgZ/LP3xmalHXbDUonne5e8AYRpogDBDn9mQYPIOBWHXiVyNhLmnq8GYYTDfZTkZ6V8qCGO0IBP4xuuvE2DY8N4ISDXLqTUt7Dsdoj2ebn5YwjTQJhmwnWPkigfa5tAnl5PiRqIlSsiPsj6aEptNGa2B6NOQcUNDvwOEOcGIZy0zQFBB3GkBDYS32bjCfpKsBxnSS+slrZ46W/mN0WPaREeMIbzIE85jqE6ksZVPoc2iRwrY+ami1xyUnEzcYxUQVvQ2Qxck/m4WhIMHgo0Juh71tOPXqHep5UKffppiif7uILypilkoUVJi1mogjLyetqdU1bXwv4Hw5eUFc2Anz4+UaBk4EdrIQ+poOVmTh195T0vbXDLzFXjCRRGrGNjmgdyyYeviwc//tUh3Pwb0stD3TYBweoxUD7vs+gko9mbZdaSkvpsA4TiClD9v8YYiXa9FqQLMA3i4vpnEd8piCHFd9LyIZ9xFKQZhD0fvWZSPSxHh6IO9NfntZetaIOzhKAfhND/jeTjfBXju05moU5RaTMbS6x/TeHSvzljjuHbRpVye54RBzFIPJl+YDhDGYFyNqjTUFz2I16OUyRnFLz8nHJpYlLAcFy3s+GGmE3rR7wSxMP80d5wu2odvPZSHbz4MIOPhrppoWViz0tV88bhHgFPh/n4A4fEI5UFjmfS1vtiB2EF4bF4ivEGvg0ZYegwQbjRl1IQmcVWGxtwGGxmecqPR4nlbRvBaa2hJ1f7eHqMea3W9n7Pzx/TqepfPs2YCaCQwVHZ35RogHMK55rxoHl27QGGDMKlvKn+hal2Xqu3EHi3whFMBiRsG4dycgpjMeEht7cGVqlahbhfiHY8//p1et19u7Ini2W9svRAIu244ZDhV2jVLB3GTMx5QsP75k6dMF2VRHbsgRBoqFdm7c09ef117DeP1Kj1hv2Yf0/jnvLWZAlTKtuYerJT9nn27yKNaJvS9uBFCMZckUwzL9+/2K5oHLjGg4AmmY5bzFJMBmpEHX2JsyjcBaVx5MSc9XgZ8NpG9XhQ6d/DOt42cH+4v9oRrcnJyLNtDTbUFED48WJN/PL8eCDvoOjGrDIS9PCdWlOJEq6imb6f7jDlggDB2zGsXPYbV6vB6EHp04YpENBy5PgVhDWl2BtYhSIWCcoBUtmN70XD0P0UQxsOvizLSW9UeF1OjouFp3Qx1ZdSDYYdkpKj6Uh/1xRkQj6cm9D+1MiCz9J7XHbbWAzGLeVhjTjfWlDXdqLfoeW222sxTt8imrsm9u3e1wcO0Ry9pOLogoPSvjgnGn3zyyQwxa5VwdLwAPceD+/c2m5TWbEBwpJ55xF8wEJ4xTmhDiejFsM+NFPoAQ0v6yaefUffZUxeZSIF6oi8bhOFTIDd9cnQkqI9E/XJuV2Ag3NzcljfefCN4w58HCMcAQ+NYqoOdH/34c6mHXJRTTkF3kUdeWo+8qONPgT+XgSbSQS8OwvE4peOV2tUvIgi7Q3IdEC7bIPiYKAhnR6ZyYrVKEN7sJ4pZtw7X5Ddn1wdhnCiEpdlm1LSNvf7TynawC4a3ijAzmM/QS570L2QwHEq9f8qfoy7EOdClBcZ+BNEkVXXyfsTJxHHBB7REY99fqjHqjbOeNRqpf24gnNW1+oMu9oQREkZIGh4m+/3C68MzMcap99SdqcWcqMGcTD/hhmjYP+NzY9gT7GSUmYhIY6IgDOUrj3ggrNhqbhBMR2OX/dRQM+qJwZpGWBqez+YW5BIxgyZycHhIjwk1pPu3tvg+MBGlT7/79Lfy85//nBsrgPEITS/g5I20RnA6mrC3LhWkzDuvVu1+a+38ztfTd64JnaTzYKAYxalBfrQhTfPmfTo5W3cg6in77z7HYqUr3e76M/Iab9sFl0RPsk/PJ/H49WDzS69rhHWFZ9VnRKPb02YLfRAcmVewI+sOVWrrmywR2tjeko32ho43ng27d2VGOh8etZIyY5u7ISNXwLxh1/NWnemBnB4/p6Tlxfk5RWK4sLERtDQWMgCImhweHsr+wb60tnaVKFdr8r4GUR2xr+qJ5abKmejFZtINI0VGIlWv9NMOUqndSGtUi0B4GaD18y0C4TK7tdhjLffUEBat1bSO3zeibjPngUv8njtcGePYqx6yT3FOlMiKMr1Y9lqovZ56+at7wvGpF4XOU6Jmtp7Log2uvZ6dBc8R/6Ob23rvLLzBcPSLgjAXE0stqtrWDl4OtIOtkb3/TAGYdcADdBAaSH1wpqA77GjvUrJ0EVZWsR8fhKoXw9ot+AOeUN95IqNJtRCE5+1q/6l6wsuCMIQt7t29J3fv3aWhBQBywRkIOwkpBeFqRUt/KvKpKh+NkZtVmU0QuJyoVRsa0zWUGKksZwPhZRDxKg1upGDzKOUJbWKQxBp1Nnrf3lHjv9Zek8ODA27G2JjiYIPgO5kMZHNrU84unstHH30sjx59RlWozkVH65wnqtWKFPfF5QWvcTRRBjjisCT0oYzKFgENwwIQjhWbUFdcrzV4L2ycAcNlYzcyDxmeG477eYOwe8IOwtgHY9EjP4y/8SHEjN/2loLw1pZsbGxQSAPNN7CJisVlrgPCDhJY952LMwEhBbq5bFYy0drh+lh/IreMOYa88J27d2T39j0KvlTrqG9/OSDsoeIygk3Vy81mNkrXq0uOjX4MoK8ShHWTbJuoqm6e0zaZy4KwpyKz3HAmKhTbW69Jn93kzCOylYMqn5ttasHI19dqIOwbxzJPOPXaPQuaKXH5Bi4tlfLoqxEro7mzEIQ/OG3I/t6+5XTyLjS+nKqf+ID6g4Afw5BeJSNnsDmBNZBHqAz/Vg94IMPBULq9rkwHqoZUHZ1rfm/cleEQ5Q5mK+xnAOEkFTA1b3sUWtIhLG1s3pLZ5OUV/naZesryk1EnU9nONJe/i4UBIj1reB3+fUQM0nyCX0ucg3GvM6MRFHvC3e5QdnbawRv2vFtQkzISTBkIVytnGlWodMlO9ojGuNdXNTM2CgAYak5QJxsIWi0KYxCETY6T74O8ZR4xyEC7u9rLdv9wXw4ODggCuMatPbRoXJNe75JlVtXGWB49eiy/+OUv5LNPP5VuRwUhNpubGjkBKa+LaxxJb1DRuWcbVWw0cC0eckabRT4z38zN2APzQIPimnbH8g1mraZa1N4AAvXI+ru1RjRWdWYcig33ONlUZnNS/xU2mQu0EN0TdhDGOiO3olnnGCEkfAU958EgdFYiGLsnvLVF3XHN1YMlruVsbjheFISRsz4+PqY3TBWtoaZC0BeZL+S0oQlfq8nu7p4cPnhD9vf3pLm2qSmSiJH5op6wj/Gi5gNB3GYBCMcqTfPC0bE9+TxBmJDFMkFj/q/QRjK+B/jQeNXC9/P2J2x6S44/P9y/Kgin1no+KMN7V1tV3PyizHv3KEhGsSgD4Vn0iEF4rXsePkBPeHevLp9crL8QCKNemLuKyZAgS9C1xt/ePIC1qAbA+In/0S2J+bzxhQ4KpRTV+2UXNrNd5SCs1slBGLuuLwIIl02wFJD99+uCsC4of575ReDjDiexVq8Gb3hvd9cMvOdytY53HgjzPKKeMYwXuz4NRzSclYGyqQWphiFKVvSCKpS1hOCDCmXUqiacgecNElSzQS/s8NaB7O7syP6hNphnZyh0Y9pb57/7/Q5LrDZ3WlRD+/jjj+XXv/mNPPr9I4bGa9MGoyi9q750OuqtD4aIiCBPaq33RlkJA7w87P4JLCXh6FDLGZaKevd4XshTV6tKIAq10qyZrpIhjnubQrIzqgkt41veFAgj/KvrZ8hngEgFQHizvSYXKN07h6b6uUz6BsJYe5BWW9uSDYajN6NwNGq91Rt2w4Fogr98zoZWl2bQ0nB02FSyd/WImwF4w/DMB9iATyfSnI5MEx5zaRQagWwf3KFHvH94l6d9GSCc89YMaN0z4jwvcXhdHWxRydKsGc63/1scTtYjzAerorP434pvIISBrS7/On4985sGwiFUW0A9ZhlgiZd6XRDWu1t01fNBOHvXesbPELWKv+8gnHnEs+ForRbwctH8uvFw9AwIb26JPDupkCWpRjYvRo0vojF7+sLnuANnDWmPoDsaGNCyjERzwHjBWMIwIBRF4oi1pWOnHB4HrOYMfH0R+C2UgbCHFTNPuKwjSHb1L8sTLlsOiwDZPVovD3AveF6YKgfmNjg1qlaZEplpc5Pxa40Udvd2SXrCcdlQPQBJCQhbCZPLA2YygdqVCZ18mFcbnKjE6OCSoBxeU6+5rZsXanXF3ge4pmmLza223L59R3b3dzgH/+RP/oReWXtLw9YAYRViuSRYw6sGwDz+7LF88MEH0qy06OmdHZ+yty0jLsaWdxDuD7XeOrBzTRsZHjHHciY/lXnCej/xYspILd6G0cPX0mhq+VUD/Z1rpQbIjxe8usTTDTlh29AUmZy8N5WBMGu++33p9bqy1V5nKBoAiDEcwBvGMxp0GKGQ9S1Zj8LRmoPXsHvsDccgrGtTbUTq0YVITaQhT01f+x3PCSB8dnLMiEUDpU2o5x8r1wAvRkna25wLbzx8RzdikU7xi3rC2dqJI36ZvG16T6nH7NrB00kxsWkeQCzTASi1IzcNwn78EG43IaR5cF70XghHO1yYx5Rer+fuV7uv+SC6WC1sEQh71G62Peu8PHaI9Nl8LoqmzCspKwXh7d26/PajM2lvbNCAOAhkoaiqjE0mLG/8q1gauhBHPS4qlEYAeB1kmdul4MNYCVnwkll76gQVWwhTlaDDkMQ70GVBGCxp3R8tzg28ChBeZuHEoeVY0nIZEMa9hnNUdDdXBMJ4nk7GAqAdHhxSMJ/ShFUtESrNCc8BYcLSRJsHIJVAgY+ByV4ivQAPeKzPwkuZUBfs3ieNkTX0QPu8jc0NuXX7UPb29+Uv//IvScxa36jTM65UlUHf7Z/zJ16IHIwG2urw8rRDD/nZ42cEZXby6VqLPXrCY+nDM7ZNIeeeeXbLhKNTENaxtxrnQCCxe60qKbG5vrUSCHt43A1VCsJpQUaqdauKVWPKu7JfNDa9/T7D0aibRwiYIemzcxR9ZyHp+po0NzeZE47D0dikYe7gXji3wJyKXtcFYeaHOx05Pz2Wk5NT2W7VuVno964sh699oKtryhN44813BZvHQSUjutwkCMdr0G+vDITduLoq22RckiNIKjiKxo3rItKRnweAZbakrLFHdqz53mIMwqsAcIjeWSg3OMAF9632pWyzMu+seTs+Owb5e5t9f04425xHPbt7rPlnuQhHKkuCcA4vjRB7cnoqrauEmLV/0JLf/PzDIL7vgtZx3du4oDuS3oTuwKGqBOM2MXYmvQ6A7xCEC5VCdF1ZMCjTieI7ijT9koJw2WOrWLcc14p2spV7yvEZg/duB1sU2Cg9pxMcCqTQVgFhhNDjEIaTDeaFq0JIEJ6cd1MC6YlSoArQUICCVwOPAiIceJ4bG5vMu8LAVcE+ZVs/V4NKJ65tlGyipk0AXOyjNj23jdgVDT42W6wLpsLWJIAxAZvdl/Q8uB7t+auKYeoR35b3vvKeMXab2uFna012d3el3oIUorHmGTapEHA225v0rk6Pz+SnP/mJYJIfn+qGADXOCJ0PBiZmYWIfFW42oRlroh1W35o9a/OE3bDMsDX1/Xry7CGjig1Ce3OXIBbEPmYmkelme17Oy7uS8HiaE07nRNYY3ut0dcNbGY+5GQGIovQPhDV0VUJIWrCRGdpGpNaUWrs9w45uUvdbO3IxdbAECOduMRo3j5jR5IGsORrJ1eU5n1mrVpGLi0vpdi6CJ4wIQgVla/W6HB7eljt37vL3GY90ATt60RqMvan4s+kYl0WkJpMyQ7+cRfEOO6sA4CqfRe32/JeRh17QE66V8Br83GXs9fl1zoucqWLwxDn1Wa4Gwtn3HJqX+/4iT3hpEN7Za8g//PdfKQjXlUTjuz02j4dqkagyTvqCUo7u6OD5oExCRQOQ32HJEFqdUT5S3f88AOtORCe5h7fyZ1gWhKtB4F0bF6QgHDOgnTwWJskqMzv6bKwzjMH2UIX/TB+sf9UXtUcaJinjOylinxeWJsHCNjVegw3jArADsQY/t7e2VcqzWmGPYQBxu70uVfYBrklzbduuPd2xLgZh3EOz1qEy2mTYCdEOPP/RUOUl3SMO4xPJ8qnSlgpltNa0CxOuCWUqmzva7u7OvUO5c+eO3LoLVadNEqQQcnYb0261CRiD7oC5YnjFj54c0fPrXKoC2KA/IeuaoWpEYxDBgVb5RNMXaLPmEQh9TquBsHumaBQBFnW92SYI19a0hGn2lQdhSUrvss2jX0f+CD4nMnOfyWIiIoVaPTZCqVXZ0AHeJuqGEZKeICTdG4iAJY/abMwJligpMYutMJuo8daQNJ4Ha6ajV5EnvAwI4zNMCUxGDJM3KlOWUIE9TXEeb5OJ89frsrt7QIJWbX3rpYLwPBNQtv7QirP4VQ7C8zbWy5qheYSynDhIiUfum/xVPOH4ulNP+LogPP9+82O7iid8XRCO7XU5McuazRC3Zp9zxoeZjZLgumDvCj3hjS2RH//n/1boCWMR8gHUNP+T7hjZ8B3lJ1X9HH5XQox6whQQYL/RfH/WWTCfv2srkhvjTRm5oG6ShzwXAMBCPSMbi3g3lgqHp6HAZRdD+Jx5STEQLzrGvBq5jHavRylbuM5uhJl20hCVn2oanm4AhKFI1WpxY4WaV4ah6zWCMUKOSoLa4eaLtbG53KinDHwrlJ906OeKY7SbauzHww43YDD49Ighn4hIyFhTFh7CmdmcoL0g5CxrupHBnFtfW5f1rYaWrLx+V+7fuy+37u0xnI42if7CfUJpC/eHzk24D2iPX1x05OT4RH70ox/J6emJPH78jEIRITpjTSmG45qCsaVN8G9uFhEhiEshkgfqI1IzbygGcFwT6tcxlv/6f/w3VIxqb25Tteyjjz/i5uD0xNmRCm6o2cQL85Ta1RMtJcGI83rs/JBh5Zyw5+RpGG+KMbVWgthoQP71qttVPkZXJSNxbhwPEQYYkfOjU6k0m7K1ucOyMLDUMYaoi8azRRmZgnDWxYjnT3LCYX35/LH3M2OWzR0fK9qS0cj6DndCJQV5DA0w66tysH/Akrrm2sbMOsjWtJZH+rkW+VAhBO19sxM+QChdWsBIX+RpF9mAIjBbZCvKbGUZGPs5yuwG7Avnlv1ceH7r1Rt/bhlFL/98WYmSPye9j/z8SMd29vfyp7zou/Ns6oxtKrG/mVxrORCnx5oLwju7Nfmvf/PD0nA0PeMK5AoLGoyb0RqaN0fqt3VQofGwMLSDcNkDn2nSnBq9ku4XLuKx3tJyFhCFEIYbWLPxVwXCZQsyBtsYXMv+vmjh5t+3tpAJCFeq2h6vYfl9/hv1rVb7iXyoGloVzWi3dxj+raN4P2LBhtaIIRQ7C8LwkLY3JvS6RyRmaf4WClcgB6EULQbhQiNEQQ2IB6Bj0igIRaADIq7v9oO7cu/+Pbl7/5CMWRhmlDZ516NWraVEsWqN+W68er0BPSzMhaNjqDWdskQGalvst9tVsZgBlNbGKigRAzFYy9cBYTeM/ZGO1fvf+UP55re+KYe37xIAUWqFWllcD35/9uyENc8jlOVxnfkTzohhMQinHXickOggDChCZArAi/vDhkhbGqId5FjOzy9IzKoY83nSH4IJJVtbBsKmataC2tkNg7DPeV8HiGi4xw7iGBtQoLsXNmTw0GtVtuDEq97UkjB/YU5nIKxjnYLwIpD0zXjaeOFlgnCRkQ9gtYTsrX7W7rcgp7yMtvHK3vgrAuH0utJQbv75Xw+El733NLKZ2uWyXsjX9oQ3tyry47+LPOGocbvnh4cg4czR+sQOPR60OAwNAznv5pfRVy0Db+TkQDzaaqjST71aUxnMvta0DmxzMIqe2U17wpWEeFDm5aYgnHq85RuUsr6belM1C2VmE0C7ECHsjrHX8qAqPWAKMDDECNDTRgvt9ja9SIR+C3dvjDZ4H2h9zghZNmtWJ1g1Za1xl2AG4HPpRPyO8Y494TQlAa9Hd4lQvkJrPz1XpaHzZmNnk7niuw8O5N69+/w3lJUciBFaRygeoIMSJd8sergfx8CcQBjo9OSUnvGnnz7VHOnFgEShblflHr2V4xBEJ7Zs1HuMVYXwu0dm6p5KMFa4e3kD0y7f2NmV7373u4JEp04AACAASURBVPL1b36L94XrZNP7/pBgfH5ySU/56OiUY9ex1p3e+AGgTHAO9coacQot1SxszpA+STDmOVuOG88CIWjcKzYfyJurHTe0xwmwfja3KZzinnCjqZKieDba/nI5TzjoCdjGTfkOsy4l5ElR6sVLmUzl/BylZZq6IgjjnJyvqsKGTWQKwtnvLwbCZetukRLXIpAvO278vbjGuDzilY7fhCkZV/yKzxNHZMo85bRJw7z74DXZs/SUS0oIW9Q9alGG3Lebfv/uoc+7rvnvLSJ1lT2Z2b+XgfGNg3C9OZRf/fjnVKiB5xGHi/jvyVS6A63rK3rFQgz+vhowBQE/xvK3vvwni0AYhIfzrrZ0G1oeG7KWPlleJQjHhKv0rm4ahLPjm5xjxPzjpHUZUWs1qK37atJsaC4QIAxFrTBOZjwZ8meYWw0iABxeUqMKngCMf4fe17B/QSBjJAKe5aDHcDT72cIYW11hPA7sslXV3DXBLeIdTKvGmK9XtJ74zo7cv38/ADFyhbjmw1u3CJhIQ1DOEqRAMPQNGH3DQfZwvU4v/fKyT3D67NPnzCEfPT9hGBskLoBBD9ePOveJ5imZQ46VpmxfVAbC4D3h1RuN6f3+xb/5t/JHf/RHzJEzXN9VwZrxcGobF2108MFHHxkwWdg5AmEtP9P16ekWNs0IPZpRky3ihB/8HWMAAIY3jOdyfHJGotYEkp8sxK9xXmxs7UgbILy2pjrerfVrgzCBNBKC8M1Q/NwBstisYlOI+0FkIi5vI8EwAm+KviQ1s26IfaNUFo4uMtg4Z1GKK77GLyoIU//GOCgpAPumBj9jQM7dV9KmLxvH8s3+PEfpRUGY9rgC4m5W9ka7EqUJVtnwpJ9d3OiiGHyLNn1uA5Tce4M54bF05aN/+FUh8vkNgJhV/FJC1ogsWACuS6Ip+5ShtBnm6YsUoOevgiBcq8sOmZx1aZhn0huNNOyIsCI2A7VsN/myQNgnTfrQy3ekZZM+f4/lUYS8J1wGwv53l6cDMxhazTSEtSo1ntUjbpPERcayEWTohVi+EkQZGEP8hLHe3VlTgBqppnTnApKEA5bDEAiHyAkPaeypRVxRToHLbfpiQf7VATg2LgBhetDNmoKtgTA2AKh3hoAHcpsAaGWF1zgHXa8YP0ng4mYQBEPNiTtZDMA0GtWsdEnz6GDqPnnyWD599IiM8uGgRz3q47NT7SyF8qtazfrpVjJ2tHcPMgIicsI8ryln4XdsIN7/9vty6/CWDPtD6Vx25OQoH45GGoX9kilYk82PqnmN6IOMsfRNy4hlYpkxqFYbDOtChATX+eizz0iAQnicKYKBki7hiVNgBeSiFUHY8+Y09KK1vdEV8HcQIRV84c26Tcg8FC9b8U2/Pyc+7xh8g/JYNrsdHMtAtBJIoCYKU+CNa4h/fvb4VYEwG8rjekpOGF8lI1pVjBH+WsyjcXuhx5xVhFJwzgNIGVDp50xZq0y9JAGGRZ5vXOrlX3XvnFhh0ZBc3nnJZhrpRk1/n33OLjRSAmqR4FAxMcB1s2+MHT0Yd+V3v/xl2fXooip44DSYEzU2Q9QIc/LrRXu9cVrP6CdZZWcz78K8RGS31VJmp825wXRCQYdLeOLsO/zyPeEyEA4gWBZJWNDSaxEIe16cE856NBPUElWZoBHLnBsIN/CsatJqbSg7udUiOcfVu1AiAoO/vbVDwwgyF95zr3lvR4k804l2OTo/exa8Lva0HUDAZRQ8jhiEvaWlGuz8RA9GxDxhaVRzILy3t8cyq03UEq+tcUOA/9kMAnXFtmDdE4Tn540nPPc7Hqms5WhoIXBByLUu+/v78vjxE3ny7Al/jkZ9ksyOT0+5uWANMgheJiyBTR+NWtwMwECUIFVvqEjIVLt83b9/T/7sz/5cbh/eUQ3uq55VEegmdmDe+1UPynEmwzmZSM/U5gZRqR9BroaabNSCY2PVZOgQc8CrAZ4/e8boQKfbtzaQAGCoafWle3aGzhMiKFFawRPOkbIqujmH4cX1eJrSQRizEKHT1Bt2EEbIGUCBKEY6z/U7swZ0GRDmvLKLwaabXbkstM3n8k8QhDXqBMLfciDs95kB3azASvqZ1Na+KhCOvfY4nTQXlEreXMYTLgsnp/hUluOd9/14zsbX4s+vkB19NbiS3//qF/NBuIA0oCfQcNLIws7YzaW72SIQuXEQXlMQ9orXPnSrR0M5ZStEbCF0h40F/Co94aKwkU78qLjk2iDsjyw1VF5alD3SOOTkdbluGOv1ZgBXGHIPEXqzgjuHd+hVbYF93GgIQBCe6d7uuuaYpwhHj+kJA4yPT04IWCg7wYJynVavM+Z5o1CTe43uYWUgDC92IikIf+1rX+ezBvsXAASvHtfVbm9Q2AHdePxvfi8Enm6XIWiAavcK8poIra9rjrsOpSgNt6snOpHHTx7L5kZbw7inJ/z55OlTOXr+XE6gzAWPc6j1uWiM4BEfesC2GRx7EwBbJ8h5f/W9r8pf/Ou/YJh6f3efD8lznxopqMjAREY60MJGi87LS17X85NjKwHUXsrjCdJEOJk+c3jQrM3mhqzK9oHIPXevFNAvrkbcKF1dDZWV/PxCZGM1ENb56xKp9rOqpE33LvU6EAUz4Ag66VoTH3uh5ZvMYpO0Kghr9YBu9ADEAZQ+J084NfSe98cGqmgssi5F3r3KHYpFPmfx+KXnKPKWM8cBc8vqiRMlxTLAWHRV8fndDsZ56mVAeN6cmQXhAk7CQtlLvbtsQ5+3sdlvWTTCce9ailknl+fy9INfrwzC+gW9HK+zdBBetIO5aRDeMtH/toXtBiiPGo8JwtSwtgnEEhDqUkdhmoV9OeffjROzijzhMhB2IF4mL7zYSC0G4fgOAMLuiarRRykT8rwKZikIv/HgDSW/bW2SpHP37l2GgAHC7CxU6/7/7L1psyXXdR147vzmqSaMBRAgRRKiOEEUm1RLjJBbEbYV9CeFpS9yh9xf2v9A36yIdoTVv0BSy/rgVkdo6A6pZcluDbYkihQHgwQncQBJzDWiqt6rqjfeuWOttfc5J/NmvvteFUACJC4DfPWGmzfz5Mm99rD22gSgo4PbJDkhzUut4js7ki01fkCATrBFcjgfz5KMjLh1UhBGbRUb/bXXrkflNUbqi0tMT8ORQGQMIJZTIaBGVA4hEbCRId5BkBjb4AWz7LFH3mqQ3W6L54lIGCAc9Y+3t1nDvfrKq3pY0arnKekaEPaHGmv8nne9J3zsYx8LTzz+JN/vJCSkZ/lsNFEuSLkM9tBO0ess53I47CvtPtxT2ns0YITrtWhPLsDrvn7tWtjZBgltN9zdH7JveH9fNfHrr93hIJXTRMLaS0rfY8wk9lK3a5Kkxiof2n2GiE/x5fZiTv/PMY/cPBAG+7uQys+OhexPBBhTPasFkzegRanwHLpNij+sTo87CPufJZGRWbg7SR01d8jjWvi5VGoUFEF4nu0+Lo1fVVv29HgRnGfHIlatXdW9ez1BOK25y5pqLVDysH/MnIJncKpS/vidRhmW5glfx4ixl+pBGAbPPfu6DYtaFT3wOROMyhd1zLN2ol91LGW1YHOMV8yIdcwTPxhLvu9oLBLRkGuZ2j9oTip6iU/04fZHZRDO3zuPFOCiKFWfd9JoeT5Izx5dKUKlCfGQC4z1M80alWQhXktLq4zaAMLeBvThD384rK0thNdeey2cO7/AyLbZUmoStU7UIXdu3aBS0+Bwj1FY/3A/kkWSeIsUlMQYFkOZjOpGgylnpMd393cp3vHII4+Ed77znYwkfW0IQFYDZEaGYGW1Z6uLeroaBhjEK4AYzgfp3+jpmtqYr1S7rVQoarH4GxC0EOnh3MiyvrnDry9/7+Vw7eq1MBklKVbuqeicanN5tM/f2USpleWV8Cu/8j+Hxx67aEQtDFVohcWlxbCyrL7Y4Vjg7rXuKDpjaeBWQxE92tLwcoUuh76d23cVDW8fhtt37tDpgBG4fPkqCWnf/s73eE0Af2aSWJJYCouLq+q7xohJOjQQHxEXAKlvdy5pQOGA+DNkJRGUqUBsY/ofmShLN+fS4jRmJ6z1cTBLjFxPJoM4GkG5rRHK3Qs+9aeKKIhzSm6Dsbfv3V841oxENbT4VycD4VSBryIGpZOt69KoAuHTqPSVO2HKF1keA1j+fUE/20CfAjP2KmdSeU9Kmdi6fZP/Xf455XOYN3yjToAkCTQdD8JVOOf2thKEr9y6GXZe/t6JNkzdH/n0onwhTwJkJ30I644FEMarZyPy0E2I9pklzLENIQwaMMzjcDRWD+IRB0YoZe5b+AcJwtpgiCpmH8DvNwjnRhEG141tp9NjqteBGOcKQHz44bM0ykvLYB2jVtzg91hbGF+ALkB1++Y1Rl17d9WGw2EPph8exyKazCK+B0Dgtp45s0UQfuChBwi+P/H+n6BoB46Vv/J18jqgWo3GkXGLc4JjgRoyImNeqw1voANCJyQZ91bb0qjop2WmRMQuEM6QGsYYRTgaAOHnn38+XL/6Gklo+Pw8Lev17rzu7WlafP3xp34ifOAD7w/nzz8oMIXSGRSrICtqoh90Mszzxl4VMcsi0ZYz1Mese46iDKZW6PBoYO1Jk3Dj5o0w6MMT3wlXr77GNPXnvvDMqUEYtXOvr/oa4oYhWwKnRal1kwMFV8TGX2qsqYQ+0A+Oe+ROlztl8TrN6LpBhn3xMZFlScI6J3QykYPiLTa6583IUXirgrBHwlXaCrk9fbOCsD+7OUhq9rds4esFwvcSnETwrNOlcL5JQo8ZaKrLRniEjOdvqb8f38dRhteQWnuxmh3thrlMnsk/mZFCDblmHhDfLwg7EQvydzjWAtijrVZYb9vYOZsi5EpJ26N+6KOWBka39xC/TpGwX2vxJlSPtZq3Lr4h44Y9tkf7ZCzruMGydDR+5pFwDsL4N+fJsmdTYv4YpgAgRmoXQPzkOx8JH/rgh8LaRoN/21tQmpv60MiIjNV3Ox4dUjgDesEALqSsfaylM5jxFeletfAcFSLhp3/q6fDQgw+GdzzxBH+OUYbs6R3ZcBCbv5xfn7fpuNY0eoh9whQifIA7UtUAO58x7G0wXJOWarMQtSAZBlKgTQ2BUA80BhEchNcuY7TiS+HF770Yrl67FvWPy+A7+/yo/jcZjcPZs2fCj/3Ye8PFixcpH+lkM0b5U0x/mhCccf5qK0MPrdUHg0oBk4k0tanUZe0r+Pl42qHzubM7YCQ8HLUsEr7MSPgLz5wehNk/bD3nbXvOPHOytKAJTL3mlM4EWKg0htOmyVLiekahb6UBOAkgzuFnWFfcL+yNFPnrekYY4IDeB6s7y8DaGtqNn8dUnXnmaoiSb9ZIONnKGD5UmhEHnzrbWhZNKTq0J7ElSTOg6gTmscqrPs9Z0f67MoDWdZiUP7+c0j6Jna36m2zMcOUhUn/3bE34JCC8OtgrgvDV7Zvh5jE1Yd/4x13QvRItXk8Qxvl1pwKC1WaQIhQiOutFhPd9ZzIK++jPhBEwEAZzGq/TbJ6CE3LMlJAyIJ9mU7xRkTBT0NbzexwI+71poT7ZRmtShzVX1xT+sXc/Hj7+sY+Fx584a5G8Jhz58A4nYq2tLNDAgh2NuiRAFmCM/1zcA++hkMV0GrodzRlGOhqDG9Y318IGGNFbW/ycb337WwIcS0Pn4Ev5TWuxws9xz5F6xueodjrS4HoASVNRp0BYIOcvpaMbVBlTqh7TfVqxd7UxbfKYezt74erVa+HVl15hRAxFLq6BOaV1kTAcfwKNybqurKwx2j934QK1krfOnOF5EYQxj5c9wmjVkjRnuwNnsxnaTaXuERXhWgcjRc14DzkRd444QvT2LtbhIEwbCxQsuXTpEjMKX/zys6eOhB2E8bltcw5UF+4GgDBY9WUQ5gQtEuGUoQLxTY6xyhCcvGYAnJy0YXC+wGCKtZDEaJQUBf8fGZUfUhD258935TwQrov8qmysy1YeB2L1tspaI7P6ev638+xoOR3u552Lj7zRIDwPd+b1kPv15kMyYhmspr85j4RnQPja9s1w/YX6dLR71scBCGrCdV7MSYBn3qLUHcM3aFIw0iO5DqLO0mJYgqFCX+sIbRDjcDdMw954SDH/I0uB9E1qM1fVOsk5R+N/nyBc53WdRIJOBv8k3mu6IoFKav9A/SNnK/u90KaB4VRt2AFLYg698LGPPx3++T/752FtXVHZJByR4MWe3WaTY/RgmNtNpZgAwgBjHBM6zvjPZ7PqnPQ+fzEl22wShAGAqk122afs/cow4Ijw8JXG396DY7AGjH5xpI8NiD3tVRYkmb3fpsLUwJwDAIsAGy+uid3zo90+07uvXbsRXn7pZToZXAsrL3zrue+w9zh3UqVmVp1+2Tp7lo7OAw89xHQ8Rjuy3S+m0CXNubYmpjrWlverAdLbOBwdqBXJMwzPvXhdAiojOQ2jaSfs7u2xlg8Zz69//av3DMK4Nz4kBGCMfbHQbbKevWCRepw52xQ4kwTIgTAm5jNSHZ+MdJQPTOxFKmaHlB9laWM8DQNnnMftDlCWw1G2PcwyGEHLU92arQ2Hy8h4WfYuV3H7/kXC5V13WqUnT+GmM84BrmxT62zs6dO2fp51POjq2nb8/BIRNscXP5fj6rlYtTrxkGIkPI+nPc/NqP99bnPzc1bWLNOkKPxbGQTYi/VBKqkxHX11+0Z47YXnaz/xJCA8r/F9HqjdLwh72xHmqQJgVqcTDSeAgEe7E5aRGEOrBwQZxnqwD0kim4S+9XpCZ/o0GzKe88yYu3S1eSSc1xwL6zGnRYmbzlJn5XQLzuE0IBy961OAsBstlxlEdIoWpQ9+8KnwkZ/6SFhaUj2y1R5zrRHFQlJyfXVF7OSgVCPS03i4AGoAR7zQ0gTQqXq5E9DuyWgmpyCJBygVm+pISDOzv7kFWcS2VNNMjhJpT6hV4bM9XV33sHu9DREb+nW9Dgfw55xdEzBpT9rcV3d37lLkI4KwgfR3nn+BEfLdXamK4Vi8Fr/nWdiAe9u2FHl3EWIo62wHAxBvnjkXlhYXKTkqzW+VXQB6BJeWtSgNND2JoDYahedeuM7vD4aBTs/e0SQyvHd2UBu+zPIAomof6AHlLJcy7S0u8jkCMQv3Vv9O6WjWhql8BYZ3O4AkDUJXr6X0fZcRPLIMHd538AtwH3G2nlJWzduyUROk+xW1y1HrU4p0vz8MfSpxqQ3K30uHJwdhZA1IwJNIi9ecwYrHi9kMi8a9bl3ee28lED7OXuXOdNXzdRpbV3z//YEwfJ8yUPm5nBSE6/AkB+d7v77jBiHqk9GSK7ss4qQ7BnwWakFYgQ9AeGNYYkdfufVauPHiC/Nw8tjf/6AjYTdq4FDiBvcaIshsmIjDciYuMxyhtWMQ9jHneDIJe00pLfUbNt7ueCGduA4R0KC6lglE5AvFyO4YkKYROUEkW46KcfPxn9qJ5s0NlYH26Avf5TKRHtX51is/IB41wgjjBd1m1GcfffTBsLa2GhaWBcLt9kSCF5tbBOIL5zS3GNEaI2MjbfmgeI9+PTWOqCmPhB1cgWeUpZwkgJEsqnpzaVyNCY3PdUERfI5Hvqhjqw49pBKWz7l2XesZQ2xrOsBELrYEYTTj0ACnFdombrK6sslrHB5JmxpOBe+pRcI3bu2Eb3/72+H5771Ipjjatzw1DoPRyvYGH2iToYShgkOB1D1AeGPzDL8+9o7H6QAtLKife6ElJ6BrinDDvtLuwwGGUgzDt1++rGvuNygycvO22sdu30Z9fj8cHqmtDC/Wck2wZWVZjlZvadEmbi1EdrTmDGvoBvaMSG0iuvXaIue1m9B0b4UFOMHW9oZadqfd5fsQCeveKDrwVJ7fByjwsavhcMCI+DbbygbMtCBFrReEVnJFKH8OmnGKGwVR7D+kvvHitDBmDyyLkN0DADhESvXy7J51U5RqyPX5J3+fjjMpjan0a6wPXPw8j6dlzwOZNxsIx2csjjK1LgY4VaVA5CQ2sQqQTloTnhcj10FATJ1nQVFVJOw/m7Gl9SB8Pdx48cUfGhDGhXTtQdq0FovVYA9eJmiwx7Fv47CDNhCk8pAiA3PzdQJhtfxIVey417wNR7ZtJjXnnn8yXMdvqRjF2UlA7D/fHJ2Gi+NbD1ypbYQRaLPBSAgvkLPe9773hbPnNvj9tOUkA0UbiISWV5bD2c0NAsnqSi9srG9QjQoGGkApjzGlrgGcZRBmGxHSjUbuARELQIaICilegDKiL9w71k0bDToIDib4O2/8BwDA6EPhy0lhqA9D6arKmIFZi9fQCGMgDok4Zlro4zF1ts+cuSDC1nDINKtHXFC2Ek60w/e+973wrW89x4gYvcUAYj+HXlODEdLDrb0CBTr8DOQvRKndhSWC8DuefJJErnPnMElqOWyurjHFOhlp7ccxihzyXL7z6nVGlf1xh8favrtL0MXABGp8D/fYN+xrCRCGfKmD8BKi2l43dHuaj5xHwoiCkxiHDGqnPdXAB9bQm6GHYSFWL6bT1dIe8kgCQOd70Qly3G+tVqwZM9NwgNS0CHuJ5KaasL+iMzoFi10pbtxjnyY1GKhujiBGTiz6ifF+pbXxwrmOp94u88MBwvdl2CvffG+RsB/Kx3XCLnFPZKIpMSNSCkzKLUX1Gaz5pTk5u8e/joMAf385O1kFvPmnKJNXEwlffu1SuPnKpfu6Vz+oSLhsQF3eoD0dBzjq3TYisMWwgWHr7XZYMUUvPJxHU6Wydqd4WMfhcKp2igMrMPvt9LRVGUp9Y6CmW5VOv18QzjdeTHm4HjeNhnvMfqb66t1Otdq6CAKwyywCaEXRgmoQpnFqNgkcIAz95NNPh4cefjg88sg5kqd27l4xwDok4xZjBxVt3WZ7zCpS0+vrcVweIiyktPFeAPPh0X544MIDYW1lSZKLUKIiqQqRTyMOe4cBxevoCEPqjwgmuP8e6WBI+SpT4cuR/exELdS9AQouFuI1wJbNOvbpP57y5oMGvelWx2qWWltn8Y7B/EZkPp4yTYz7wzRwnp6aTpl6UlpUgPDcd74Trl+/Hj732S/QodhakWIW+mfxd5K3HJM9jFYoMNIp0jFSKxLWjP3TvZ7Ia5tbYRNrefas1mb/kBHuYDDi+t/eVSR4a08gvXNnX1Ou+of8fn//toZeDARw0hBfDitrW4yEcZ+Y/sZoQ8z17UKNDAprJs7hddWGor62aUW7gQUYwylCqhtKZq5Khr/V9Sqj444h+Ac4D9xrzwyQuAUim73HnzX8vng868nOHCtlU/ScOPEHLYrIatzd3lG5whnv4xEdCDDN8fLgDE50cRCLtV/V+NYxwjUwH8f2w+r+5ipAyO2JA8K8yLdswKNMbY1lr7JZpwGBeedT/n358wrXaPON/fPLmZHjzus0Y2H9OBhVei+vXLLV26nqzrnq+nHNeC43RyV29KVrL4Zbl67fyznF9zgIz7sxdR9yrxtiHgjDCMB732iijtYhCLsBwIQlGNJdjDwcokY8psG9HxDO06n4nPuJhCPIZ2xf1UAtGovSgW8sCGONEVViYMKTTz4ZfuqjHyVT+ey5NRrKo6GA5nCgdCsiZYAPJB53tnfCYk91YtTirly5QoAEKAOA8beISNB3fGZz3VqgzMCPB3ScODjBhDgQZd+6dYP3EgCPFDBqhwBk+CUgBTGaAznIom4Y4nZD2tjsH87SimhxE+M2kVwciBmtB7VpuUOFe6o+XTlwSO/i/NiID0PidSKrGUmABG03SGkPw0svvRiuXLka/uEznyND+czamQIII9WK4x4O+iSU4QUnsrvQi7Vv1InPn4UDtBWees97GfF6qh9bAuuCz8Ps4J09gfDOvmqkt+/adDED4X5/n/dqcHTAdeiCR7G8FFbWzvCebW1ukpAGEPb50zkIp9RwseRBEEaOeqwMAQDc+5+dWEdgtAwPIl89L0kIhINhJmK446sDtpcx6CShVcoyNz4AIc8UEejHypiwRt1FOlzjIHe3b4fhcBAOjo5sWAc4C3CWtFYAa3wPENYIStdeNrD/PoNwbuxPYqzfbCDs53wcGNddY/k9dT3Q+bocp0ZIXYsTlAHr1rkwxCRLTefnWQ3CNZHwre3L4dILaq2419f9gvC9fu7M+8yYRp1iaNo2m2ERbR3tTlhptcP5hlKAbjARE3D6z0gknjsNY27aQzY/ElaLC17zlFhOc+Ml1l4abhDlEdOs27Y1S4Muj/eMTN6snFLxyJjlMEbCvno+83V2XJxAR+IcP/0//nR4x+PvYCsNWc8dI0u1j3ig23s3w8svvRQefOgB6ivf2t6mU+PTi9qdHlOf2zvbBi5KTQNEMCP4zOYao68HHjzP72HIEbUBYGiwMeAAdcFWCA9cuEBDubNzO2zfvKk2l6FGFfI+NJsczQctaTKyJ1Oy5Xnfx5iEJHKPT90aTxV94yUBChj3NHgAvdIcQm/HbrVVC90d9OnAIX3s4zsZwVkU5BE15BsRCV+99lq4cvlyeObzz7CdaeeWgNblHSH3KNDuUxsbxDCvcTv7G+niRx65SIfofe99io4IBjLAOUPKFeQz1FLv7t4NB4dQCBuF3UP0bI/C3b0+v04s2zAeKntxtL/LlL73UEPGEvcGa8+5zV0NyHByFtaZBqdiypEMkcV3GJ7ANLSmnSFy5Sxq9GdDecuIXQ7GHgERdA2EBYhFEQePTF2FCGvow2NyrWPsP2Qt8Gp31Gfd6Yjp3qaiKoZr4N4oVY2vR0dwYjCKE6lsKH5B6KXJryTWWTZtYOMtCdRZihO7ivvISmKuH564IUkGEmsVRzufUJv5pIHOPBB+3WxuzYHmnedxgVc5Ej7ub08yv718igDh+3lVqX6Vr7detrKCHb1/sB2+983jtaPnnfCbDYSTtFuxRrAUGuF826buYJQfgM6HVtvou1tjEHgG4QhELaQZ0cKTPSwRunzeNZ1DVAAAIABJREFUbjDDfwIJvnsBYY/CXHw+KT15ilQg6NeMz0C6rX8E48CpdgHdNQDhwt6rAeH9/iBsLAvALl58jEb4A+//AMUkkI4GaxfRLGQqeS5tpTIbrZGBoFjA29s7NPAgK6H9RBO3LGKyKU7OjEbaVaMPkYZULy9+h58vLwuEfcjBwUEiOAEMzp45K9ENpkK9h1H1Sxh6zhNuqEXH51v7Q+1iL5NsGpDfX42NcyAut+CpBn04QZoYn2lzuI1x7+CLYwFMcN1wIgDuWJcXXnglgJ38xS88y3ahV1+5ar+3vWatN6id6lx1XSC94R4gg4BsxI+9+91M/QN4CdxHIjIBhKlONhLx76gP6chJ6A813hEgDDAeEXD61PmGw4MX6/MdSVgi84DsAkDY2dMQE4n91SRamXBIwWHU+mjPGXHLZVLhANl70HpFZwfgjLp9nMakOv9gaAQ8eza9nxv1aQJdNqbQpzVhnKN+51kvHzYhpxbOHZyBddS5EaHDoeJ9lqqaesKhrCVHbWyMczk4R2E8hADNOOwOlWU4PDiwbI2Gfzh7G8cjS90eukncI5bOjnr2CZTr7GwVCM0DuTc7CM8AY5ahmgXhYqnsXjOn8TMz5/Gkx8rXmxnOTNWN1rcUWZfJZs6cRuCwerQTT4UtSo3GYfjKM1+dh7PH/v6tAsKL0xA2p5AvXAzry8uGXSnaxEOzM5XeNIhbMFQDf4hK6SePepGyfCNe+Qg4jquzkXDqd0QUYSA8kUhGE+ziVovGGdERQM3JKdwgM+Pi3Bu08zdnZHNrk+B78dFHCYQAUACwZCSXyJZFlNRbUHTT6g30tTthJLu4iLSvojmSfyhViTWVSIpIZknf2Q0miFky7molgaGlOhTUq8i+1lADpBA9UgTZCJ+Fh2Kxu0igYKuMTVISELfDYlcayPg7j6iZzoxEW9UBp1mfcrG0kAylIl5dB7TJCVzNnlqQTByZ6XM6HoriXJ7zoYceYQ326tWbdE7u7OyFa9eu8XsMpIAO9cHhYZTATC6kPh89wsgSAIQJkssrdDR8rTGykKMbByYLOUEdfEwwRlToXwHC3Bv9PUbemHjFWrGNaAwNRaye0u8tLnH9Rdxa5PoSqNpiaSuFn0cXKT2N3/kgeqWSWxQfoSGL85at1cyA3AV2AGg8T0pf6h650XQAjnq+sUNB0pnqOxfo+ueqzU4OwjJq1JRn9X54yVpCLY2CNMaObjflYKGuj72MABfO3IHtcaT/4fgMh8rUQDAFewH7lql0q5tPGh3ra9Y6IctBkLffzwNVtzHJuTiehDQPhE/6eadxDPK/Pe3xyx0gOTjWjQfM98NpbLBHwtq3J6sPv6EgvLHaCJ/628+d5hpm/vatAsIYdbg0URvFelfzcZcmqkN5VIR0NET+IXHJfmK7WvQR569EzDID7elr8+jKN3dWYMZaH2rY02XQlVSgwFhtPd7SAwEMHAtktGb4xM/+bPjGN74RwnTMlKX3rpbnC6f0mDsR8tBB9AH4AmjxAqMXZCAAAD4fv1tZWQ6rqwK2lY0WU7+NzthUqFqMnkHwQS0QRp6RoaXJPZoBcGC4ACI5AFanBWEQ9JQ21NpECUzU70wf2Qw2vsd5INpGPRhiHZwdfVepXayNgFFziNkvvgiBizU5DyboQaEQYzsjEhYoYDKQT1bCPjCSjhled2pcIMJBuBG6poetiNPJP5xjzM+Q57y4sG5roXm3lL+keth+uHbtKvcbasZQ4To8PApo1clLHEidgviGe4B17Nq1AjwBBKhv4jORNeXxJw3NKx5L/nKIn8M5QM82QViCKSBqYZ8gqsM1Ix3s4MrMx8paJGUxLe0DHxYhGlLlhOYgrChTYIy92w4N/AeHyCJhrDvuGwhoiUCnLAD2hgh1WURrgE8jilq8s9EtLR0zInTe9Mx4TRjbiGs3sXKKObORTNZuKF3dkNAPesIZeVsaGhEy1gw69KzfH6H/HOMxj+we6J773h8Yd2NiTHhsKa45hEog12nPxWlBa57BfhuE61co8glPCMD5kbjnKmz2TCRcMXQCzzICpKVDleToRCASfuSBpfCf//xv5t3TY39/v+zo+/rwwgo519C/Fr1FPHhLU6k/rUJAAF8b8uYRFbHO11bd8PZUhm3f2hcGNVqz7jHHG3sCEPYUIx88T4eXbloZhF04H2AsXWdjQxszFX2PeP3SL/1S+OxnPxtQF8e4PEgd8mbPEPMtcpkqfUfwoLi+ZuQiekVa21nJbiQefuhhRbxLLaall9YabNdpdgUYnS7GHq6SNbyyusooTaAKSUkTl7DoCVEfBs+jh3V4hNm4EFtQj6wIQADbNGFF03hEoPOJT4zwBhgUsU3mISI/B3bve+21pRcNMhiITTwfKKkxEgIooB7aZiTsqSa0rbiwB0AUn0E27UjrApDrUxwG19QTuHoT/6RB40xiFhw5aCQfHXGKUX7v494xdvXm5haJUnfu7BKMy8/6S6+8TIfIo3psARh0j4SPCMCIxCSLOZoopToYo1UOUZemnTWmEsUYHe7yvZ12kyDMWcNIZ/elbIa9QKdrDe1mCzEadt3tpZVV3qfZVwVRy6Jl1tab6jMGc5hGjQNAemQq4z5grb0OzGixJhL2z/V1p3NkzxPe5wCMrzg+/qPzirYprBGf1aLNAN4ys2Mqbp0m+qI7oUv51jbT1HiNEOmakwbHBpmeAziDB4e0G8vLK2wP8wluk2aH5K4JsxOTcBdZnBGY8AJzvMrRVvlnp7GTb4PwfBCmXawA4jqHyCNnB+FcIndeqdE5PkhHLx7cKoLwOx5dCf/vn/zX09zfmb9984FwfDztHybqMA2hg//arbAIQ9BshMUGZBCboUcWp/fMhrA/Re1nFI4wpm46CQeZKIbfJDxUQ6/tZMIR+tDUfMAItpT6IDcK5CBvKTV/wXtyJYiQ6oE4ossEkqHr2T+rZ66sLIbHH39HeOKJd4SXXn45vHrpUvjFX/xFAiGNhgFEml5zRKO0uqb0IiLM/KF3APKvZa1mZxQvrahdZmGpR+PW6ymNSUaspTCRwu71FpUWRJrZRiWKrdpgGrR/sB8nFvmkJZwPrpO1Ns6IBkhLVAVrB0ON88MG77Z7UaKSUd3hISM7uyitXbPJOifeB9bxg+fOy1lYV1q32RZojbLRhPgszqSGwWSK/TDcAOlsOAwdMJeRmu0IhKdTU/OaNGIqXi1Uqifu7x+GIZwbi9z8YVb0DIKQfQ0w1smBhGAI+QlDnYPmC9sYQYqYSB+bgxwgQmN6EwJdgS+jr4nV1jxNPlTtWPX4Ic+RIGxlBIAid/JkHEGMYhxQoaN85ppamlYwaxq9vSli1b1Tus/V1hxsXJRkgrVjEVZpJIAfPsufw1xPOB93VzZADr5yhPyWexpabVIok4hc1uA9c/Eal9bMwVjPtyLe6XjK8g96ovkMot0RYi0ri3HSGH6PPQNQ3jO1r43VDe1HE3nROEtvK8R9UFocWQCs/e7uAR0hZCvkeHja2vuaiwFF0+2ROd++JrHXFpOnakYA8nOzeconTcnGzyiIpMzvzT0OXNzpzf/muBGvpz3Xys+eM0O+DlDzttTyIAxf67pygUoiDZJJlw5vF0H4iUeXwp/8yf1FwvcrW3lfHkD+5tKGLBO0EDkgJY0F6UEsAq0r5o13Mdge7Rim8AMQpogHazzjuSBcvgYXyfD2FaS3vH4FT7hhG7k9tlQdxQ6kRqRh9CZQbwYVN9mnFGmUnKO2wPP8+bPh0Ucf5X8QiPj2d58L/+KT/yJceOABnVrGtmZbThjx81ZWoMmM/kxrK/HWKhp5Y36C3INIDuk3S1kOxwPVdy2Vu7SyqAzDKozysgwdpQo1h7bXQzpb+r1ST8LPF8laZmQHEhL7BVWTR0oPQJo7B+pPNaUj69vF39I4NlFzmzId68CJNPX+wX7om9gDwJ4EoOmEKfQHzp4Ly0tLodUVMai32DUZzSQiwbQ35w8LYBAd7pjgBmqnTJ9C8AEKXmO1PoxHAm7qHlP5SdE6I6W9vTAc2OB5S0XKyYDh1ZqPjXnrewprgddgpClO/HvvsWV05VG6eACIBnPwBSkILwdl3zrT0YDXMzhEGloRPiJ46TYjtQ2HQZ/pM4E1nxlyll37KnDDHgIgK/UrZ6TbRbZkKaas/Tq9Jjf2fuOgkaOu5OalCDdoMH4uyEJwNwGbAijECLhYN3IiFiJ56sn30Au9GHrsW0a62f9eIIo5xOxTnog/AGIWXsiGcFSlK2x19LyK/KfxjVhzZCNwz1eX1mIkrLX3PmZ3bKzUwfGUaJeUjGt/6P3oXsdXLboMqN4BggxY1ZShusl3ESR+hEE4zzBVdbTMi2qr5g3PKyccC8JPXlwNf/zHf31fOPimAWG/igjGxVb4JgcJ6I961rDdsfpSF2QU1o/k6Q7tD0G0gPFFH3HhoWeEgChDP51Yz4+nfR0kndUMcGVKAtJ7eMjNsPbQiwqnwIgwAC+8fOYqPGyf30qNZiOdRAfDIuH3ve8pRiYPP/xQ+OrXvhY+/Q//EP6nf/JPqG7Fl9UPcY0CxQ7BfmVFU4WgRwzjxxF0zeSQeArGJxeJhDIMwwnSq5PQH++awddowVYLUbC0gheXBLwAYrBWE9lK9V5GSaaoxAjLMhGqIWvd0XrFWiIEN4yQxhSwpUspkoHeaWvfciNNw4foD9OOdnfD3q4mN6H1h+IR3W5YNRbwuCXda0QlivS0DxCL4LN8rKPLZ6J2qXQv7tPYaq0gD/ngAIiOgKgzYd368FCyl0hZIvWOdiqkg7F5XP+a52vENe+J9f3mETJHAGLt8T6KhcjwHwKcQX5DatOjbPP26fiA+WvACAcEbgPWq2095xDrQCoa5wQwZkSMfmOA0hADT9C+Nwoj02CGQ5eT5RAZI9sBJwr7F2CHe/XII5A2VT0Z91riGYmM5KRHOB1OaouPsMliei0ZP9deTCWD3GilCMlb7jzViDYvtCUpJb282GP5pEsHscM+dvEIZCu8/OEtSyBcYQ8h8CQom8ALpq+Jw6DMDoVGENXaBCs8zwR1+ETIrnjXlqmxKavTiJ2C6kuGE4Y095D1/Xw4Bc+NM7L1bOC8RFqTg1cG4jzSrTLuefbytMY/B5x54FN37DjEpJSGp8NjGuDl9zp7/rTnO3OcOVys49LRtC8VwX85Ei5/5rEgfOFsJ/zVX3z6vq7rtKMM85RCVTrivk6GT2u5NqwjAoRhWNm2Y3/SsZoAekaZNuaD1QwDeKitFrVqAbb9Uk3VF909zgj3ltbNa5kEWdaj0t339o2VttJ7Cwa+OE9Pf7pH7kMJHIR1HPvExoiM2UcffZge+I//+I+HL37xmfAXf/e58ImPfzh89Kc+ymsHwHANmhgCAKYrIhekFBGJogYrYFxdWbG0MlJ3ElmQIUwtQDQIDaREJ2E0PaBx2D/aV5SXWm41tSYOixChzK8F6+eG2SMfF3JwEo0+X85R12Qz1Uqi3mx+vjkzlG+06FDGVGxlXNOoP2BEjFoxwBiZDbw6YzGy2wtK/R0B4BD9mV40Mye9HqUiXRGLa2m3EYaO7Geke60W66lMACrAl20sh4gyAaDjsLe/H/b3DnTe5sF5qr8OhBncomUHJCUSrkzUYyTd3SOLVgHOvi89Za92m5Q94B6wvdOx9ChkL72uDNAlYxoZBANf9WELjCeIDMtGCHVU1NQ5ihI95HLwnnjiMapuOUGu/Myg/U97qWZ4ikWdbiN8z3jPNh/12CLl2YvUzsIoxzSikQqkA9pF9meFqmN0Rrm/4Ajrovy5VVofjmBQJmCIKU9I9+te9GP7mIZXsLcce9CMV4cpbAmO6J5pEIuPv/O+ch/AgsSYMgg2JxlrkrW84bBw+OCQkXRn7WbqZcaeTbVlXoe1tdWlb+8ncPpRBWHHJY+Ei+uQlxpmEcyDGfBWlo/uxD9Qi9LkTvjKs9+6L9yrS31UHbS8Kepy6Pd1Qv7mGTCeRi8mllSjKIf+4YAjzwUPRFLZys+pPCsWniUAB7wTAEQPKc5WO6DlR1GbWnTcmAP0Cc72sMDgs6UBEYe1Y9DoBBkJJ2al1plqEF7fWA9ffOaZ8Mrlyzzdp556L6OR9Q0RklyowkH8wgNnSFZ68MELBGUZFKTaRFoCQIJQBYMFEIUsJP+up4wBVQ+od4zWGIDNWKlNCCCglmk1VWfscpazRXRUsLKRc7kniQjFyT9wDkiw6vak3tQRw9YBXs5NEtaIIOQiD6itWu80zg/gAtEQ/F17LIEKXAtr5WPVXrH++3v7vA4YS5KGWBfWHGOAHaIcbA04UO3ukurdjQ4dgeFgahOc0NoyCgPr08XaILWN2h/TxhYJI9JipGltZGDOeuqbhCqmp1NWB6CP18CJV2bohxbZMuK0ujnPK0vh+/d4PyNhIrwMuE+aYrsS+BBm4PFzXD/27pjNx6WnE4+IZY6UVVGp4cKFcyQGrq9vcA86k9oBYGi65T7wIj9qbhdwTzwNLyJcEsehMpdlLPw93JcUXrGuAe4POX29jvYynDqm1rva42Dl67iJJIXPJbOdJD31WKPUQMlSd2Dg2NNWiE8iJ1+90Yr8ldb2SDjtTxEgPZuC7gH1wls7orH08zWRUyBHy8VDXNzFwRgRNj/XBkfUCQhVrflJbK6fv58H3nMv0XAeCfvnnvQ4dY6FH6e8PcvXNW/m8bzz8Ei4atxs3bm5jQLxcqVfmqJ0eHgzfOcb9fOET3Jj3sogHPG6BMaMILKUWHkdcM1YcL92CBzI+HTVw7kkvV0YIzy8u3t3GE0gMsMDs9Tu0lNueloJkQbJNTKgLsoBuUekEh2E3VFwghJmyXokjFQrHkqqJ5GxqXop6p4bW1saZg+xBACTOSiLiwK8xaUewRhRCw20gS8jYETCZhQuXLjAv1leXWZkAVY0U50tpf3yQWCRcGQ1NtQbmZ7FWL39fc60hcH3Gl8ZiMuRMNKI6xvoRcbaIprvkoXqk5mc+CPDoP5S/IxZB4uYCKw28AEMWbbitJQK7A+N0WyA68CI1DLWFN/jfO/sIZrdY7qWohfjptWiVQNdXd1UX+5ASlmjkVqUyI6FEtR4TBY0QkCmFlmPNRCG0zKWocfnMn1r6WPfgxGErfY7pOY0iFcCU3IO4rQazC9OE6q4p6eoeU5Dk05SAmENPBCTG84CImE4Ux4J4yujYcs+xGciIx2SeU5uwEpYWOgxNQ3BDwAxuAKcbmXTk0Y+wILgk3o2qyItr4v635XBRfwDlVKKYO5yk6ZvbWIcXSp4tZmO1v7RGjWpsqcav14a8IA0sEYkylBAMctrh9q/upeJgKm9FyPbbFCBInuBsPTCUff1Vjz1wzdclSxT4mPpIg6gUKScavbWp2yOk6ejq+rFOH93Ck5i3/O/8WwE9yX2WSZccRpArgLhk4LxDx0ITxtH4WvPfGXmXuSLOy9afbOCcEoOZUxlu9L0k2JuzTUHGBHDQE+RZppt6nZDEhpdGjyoCiHNi5mwUHpaWVpQndFSpIf7qp02xkNGYm0a5DEn39BAjwTA/vI+TXjYeihFAHEQpn4xcmMOwhfP0lg+9+3n2Et65txFRrPXr1/lezbPnCEIJ1KLGaW2jaGzGnHX6rJM09psXqyF98/CyCKqWeVQhtVw9sJZgvy0OTVWqylpWeSBGbIATRyD9dm9w7C3vyfBjf2D8NqNy+yTVTuUwI49rVS4UgsJ74UNGDhzZoNOB4QqVIOUCAdY4Jubmuzk0448zQ0QBqhFdqPzACwdCuY47sFgJFWtNOjBe5wFlE60giiGgzDSS7u7im5BwMI6TSHMYNEKW20mqt0mBwUyiGP2GzLKM/Y1pi+xzmfRlp/HOEojWm+5nb/XGwcIqk2C0fcbozGkOOlMoi1P5CyCZBNSrcMw2IXa1lFoTDTgAevpkRWuDxrW/r1kMSW8kpjKSaiDtfN2S9KQqLevrjJrwXuH4SnLy9o3q6tk5mJPj1vLMuIWtbnjUBTKd1GaNMNVWQdv0VNZAp/hhEY9Q56C14xxfA8QAwEQa+RgjbGUyqpY/d/4AMkgJsY8e6wtjGotpOljcrC0bwHibi99H+JY+bAJORLFe4lIWAAnFr8Lmuh5d00B9Zyr1cmu0j6XThh5ByA1Ituk681titt0Bg+GwvOivjIw+GQyZGeqQPikQPqDBOF5jse8SNlH575ukfDm1mL4u7/620oQLv+w7oblIDzPSykfcx7Az1uw435/vyBMAxLwUNSD8NKKJs0gEoYBRvSAAQJryxgwL2NMVjH0edHyMVSkMdjb5/cdCFIg8qVn7IYlDQ3AQ8kWjxiZy1jAwOE1HB0pEjYQ/su//Ew4d24pvOepp6msdOPGdQLcyjraSZA29UhBRq3ZhCgCiCsSJ4iGGqloA2GAl0fVeAgZOdOoroZzD5wPF86fD8trUlXCgHknUElhaYXGF8eCcTg8TDNe8Vk3b16LE5ec2UzGrhGqoGhEwQ9EacMhW03Qu4r/cB4wRnBmNjY3wyOPPMzMg7OwcR9omKeB58+UXaYc5oIN/tCN0T9r7UA4N0Yrnv7zVDEM3UB/BzuIofN7e3Ao9sPBAQYn3A23dnb5FUQs3tMpWm+QKdAkoV53MTJtPf2NqBfa0XA8AMIau2egfEoQdkcNdUkadNNQRxQMNm+3rbGL48N9pqBHA6XnAdgADvwOkTBB2CJjGnZE61ZqkAFKTiGATI6biH9M+XZVJ+Zz1GqzrQk14pW1zRkQrgJg3YMEwspMqb8XIJwrKeHcvbfcQVi9me5ke++S7qm/0KXg3QJOnIQzLZIUPkMOlAuuaKoSSCVevtI16lxT3zGfe0tV04lFlF6aO05QbLo4jMhuYLbTacilFc3+kDPA0oPY5CxVeAcDB9Cgbj1kKWGAXicjJ1bZyLzM5jZ4nu12B6/M4M9byd4G4WrW17Hp6DPnV8Lf/JfUJ+wbyhmySjskgKgC4tMQs+bd6PsB3fJ7U2IqEbWKySqQbGoWzTZ+y2u25d4yKOfg4YRaEkWaJbO4eUZEFPTtsk+201GtbQ+C+oehczjggwJKLaMXm5ebBizoIZ+2RT7yiHyC8MVeqDW7+MDikljHR8MXw61bt5g2u3olhEcvPhoef+yxsLa2FLZ3duhZazBCasnA4QCaBGOrieH3XpN1IpU8dzkGbkhc4hGEL6QeV9ZWCtq7IOiAALO0vCA2arfHaBURrKb+yEhgZCFSsf3BQVTXYgo3RsWaDTsZjQzYpGGmtphu6LQXbQSi0nk+QQmf0+3ofJ11HQ1vRsYzTySuizSUU5rNBR08oiCQu1gHIkNM4DrA1COUAtQitbc/4LkeHEiPmelophxVJ/eJP+grJgiDZQ2QQxqaYKfeXNT99HvTULZbNzbDjWiGkTOeUYvwiteoUoELT3gE2LZ7HsfPo54/HHDmMBnp44la0ryWToKWxGvUrqR7B7ERz5Jgr6P8ArDlV7ahodSh2qszpCmSsrRuIKwMibdQ5fVYB2AfkIDvi7ZDZRL/GbLQlJvEYAiLlNUe6I5tilCF5LgOrJ9KCrgkli6Ag3Q0pVmeXirjxKEqlvZ2kl7Mchjpz/vo8XNvy8vP38/dB8S4UEyLQiZKUecv/EwpeTmljLyt9OCRuKfHOZDCes7L9tqf5bxs5M6Hl8DKdtSP4bO7mb0xUiGySDkIlz+vLnC7Hxzw9s46rJhXE657n/98XiT8uteEz55dDP/tLxQJ5wuGRXI1HJJQSoLV+YW8HunoeQtz3O/rbvRxIOyboO6G+YacB8JjU5wC7xrGvgqEEYXt37nNFCZAmNGBKVT1x30+3J6e8TQZQJgauGZoxq1kcADCMGyot505s0696GbnenjllVfC1WvXwvYtANJaePzxx8ITT1wM165fp1gHxhH6LFjvv0Xwq+Z49Qn7fUdaOidmOSFG0UUS4U9RJOQkExGGbRstkGC6IuV0F8Lqymo4f+E8v19c6LJ+CpY2DWwzpfQ46QcG0oav8/cQ5kAkNlRd0uvNBDLWxkZsRYLh9bVBLdQj2fL+QXp2xebkwhFzJ0PRv5N0ZJgpGGwvl1HE5x1SiAPM4Ql7QlEDZrTfV48zIlqlBIWeSMXv3r0b7t7dMzEORVGcGoToBYQvsrNB5knA4CCMFCDO00F4SI1o9BWr9acQ4VkK1kE4GhimZJV+RmsSHZypWlywr3BdfE9bDoLERtS3DaES1cflpEBXmU6iAa5a0ZRRcSfep0C5AAf3n5GYhk107YNsrcjTU8w+bjK/Jo+o/To49tBTyTapSVrQRRCWTKU0pJ1VjT2C8o/AS2xwMNfhXCDzwvYtY+PHG29qY9yLiMhtqpYPqSfnHNfghK1ICpUjSLnOzJGPzoOl4rEHwRdhDZnp5rTn8r2HSNwJgw7ESbxGaXb2dKPP2aLktGa2zzMRINcxcO6HzkH1Zn952pU98CCZmcOI33OCmPW558/YcXihNTyZZnOV3f+hA+GHH1gJ/+XPFQnnC4d/e1uKpyHqgPBeQViG795uRq4odFoQzjdAHQi7cMBpQXh9U0xQiFbQoIMZPRyFwzu3aagXDwfqByXpZsJaatn54b0wY+IiG9Cu9vOGsYGWM5ykxx97OPzMz/5seODhg/DMF58J//nP/79weBTC5VdDeOzxR8PTH35/uHrtamh1OgRhnJuYjXKsRqPDKDhPKcZ+nypSYrkqyna5SSdA8fzsIcKAbIpkGHvWoy1K/NFAq064urquyUamlgVwxvlvnZGe8/KyRDs8YvKoiHuEGsDYj5LrxOdROQpgjOgShsHqYRLLsLWdCMydbe7716N5T2/693gvape4d0xt2rmTd0bSjjSrvdYG9rBkKY+srSlIeWow5b32SBYiHjRYQ4EzWpcAxpCzJOhav3Ef1Qo6GqgT49yRHsYQAJH1ALZcezOUoyNjbM/0DBnLP+urZXbFyx0DMDQaAAAgAElEQVTTI+6D7Z0blkIV8Ha66PddDAuLGGG4HG7dvKVsjRlesqPzuqjN/6WDxl7ZxFLHebrWuQ/fiBGViYf0gwRWoohINk/Y7REzcTxvbwFJIz5VdrBo3M4BEpx5K59ndfPWNj1H/uRjKIja0pzI51Eoshdl4QZ3QvFuRqzZc1l2FPL9prJA6nP2Ulm0Rdm1e39w0su2NDwY/Mh+WGbSh4Tgc3JtbTlWei7LtsUjb0wdS+eHvZ0yCXICZi0j9kLkIVi6GwRQOYyJVZ7Au15N620Q1iqxRensZjv8t7/+TAThHHCdHFQHvv7ztzIIe/9s+Rp9k9SBsEc35Uh4DfXKDZCWoB6kdzOKuLND4Fiw2a9oOOTGrer8xkPFdLSa+fHwjr3PF0pfNpwAQPGe974zfPKTnwxPvCuET33qU+GP/uiPSBK6cnmRoPVzP/cz4cqVK6Gz0AsPPfQQU9K6r/agNcSIHQyOCCg4R5+gw7nBGQgngEwmDCCMFwyli2a4McrrfEijeSoMoN7riUjT6Yj0tbiI9PVqeOCBCwEayjCecDZozA2ElfJM85sZCQySkhXOnUbbpzUh9YvezAqDwuEce/uajGMvjBfk+L6VpbC8sszUOVWWFiVo4sQ4AYT6dsmOjgxi1Svv7qqlB5Ewzwfaza6kRWdhzPT17dt31VttaegjCDWwT1czrscjTeIZWPoxZh0g8oDjYU4wx+eVyIXmIEGlzUVRHIRxPzttDbpHsKeoV3V+7FeIbuA9IPWpL1W1eAdiOAXqW4Zwtfeep/Y+/xxFmYjMiqxnzQnW+R9N2xGEfdSjgy8jfjfsPLyib/6XM78NhD3ljn0Dp8+7G5wsDeeNUXsEQ4+QFfF7C5Sn2z3753vH7YEfI84BnmFjp7XIQdjP3Z0Vl8v09aoq6eUOAPc69xn2tNXJTbs6d1i4Ui67mQ22oMG3CJjngtp2dm9Yho6tXbMcGD9Pt/UOxoiEvavjuLR0nX2dhy1Vv/+hi4TPbLbD32QgLK/K6oTm2c5bqLcSCHva1x+qKGJRM+i5jsV3EhCmp27ayA0DuKXDviIze0AGY6XFytE8Il8ymc3T1vdIeanO98QTT4R3vvOd4d3veZKGpbN0iVKMX/7yl8OnP/Pp8Px3Q9jaOhO2t6+Hp556Kjz+xBNh68wWIxwY4LW1FRre6RRtU2CAamrN5cuXwx1MJjqUHjF1ciFYce6cDLU9qCkN7XVLiRpAoD73ihktsF4pz9xfrRixeE1add4zW2eYsgbxSmBuGsAt9esCIKlNbelCN2Zs92BazHtk0S5iPZuWOsz3Mer0+7u7VLDa2d62yNqmC42HZBNjohRaoLa21lnPxvV7loDgBX1vMooFEABTOEBQyoJDg/Q0WrLu3jX2t6WZjzA9aR8gvEtiF+b8AswRQVMBqZ9SjgJhORpQaVI63FLCLmZh6+p7KA75cCIQ+9eVLpXB1lCNtfVFq9c3qG7mveDYZ54JitkxkoDEDVFdchgGh+pv1s+UEqdDZvcA55wze713fDDSnuiPRVzsj9MwhLKtIZj7fcz6wR1UYisfngubB8wMjmmvtzzT1kjnwuyKtXf556n9R6lWZR9cn9sicAcocwRgN/B8ljklaQb1bIYvkteQNYjsbgm+5M4Hr9lOLHeEGLGzTWo2wnShGqSh+Tybo5Ovp54nmzJmpLroKMTAuDi5y/uw6QyzDKU/TCBsZSLLJPheKI62nEWQtyNhrQkj4SoQjmmrE85bfLOCMABQ15KIWd9PEGZdFCCE/sExWlyGwUHYZSsRx8hwuaasjJmPTmQkDHYyJSFbBEcYmJ/6yE+FD37wgwHELA5eX3yVQPJ7/+fv8f2XLy2ES1euB5RckZb+4IefZgsPImEY240NiCcgYkitHHzQGg0SuQBMGBMIUCP4LEEDWH2YbhhpOKyMsWesZ/gX7lTkfZTod+YYQ3s/IxtGdIpEnaiF6BdRKNKl+b1rNMc873PnzhAcnfkMvprrUBMIjd2M9+J3Xpt0M+ARCa81m0IExwNjGwGi0A+GA4L3kumLKH15RaIhSwIuDoS3vut2W8x4TAdSWrNptWIRrgDC4APs7yvTsA8HYH8/7O5CZWw/akIfHEnMZThsWu3VGK9MV4/CiBrLmhXMmbWm/1smG7I1iwNJtOae0o+AOj2KDhhIhOsby1YSkINGTeWs5xb7jinKCBYqsfRBMmS2QSUC15f2er2cL9XF1YOsNq8BxUgm4WiEyUKQPlUaPgcjByU+G8awptGy6A2OAq/LIltXBfN6PklaVGgzVa5sAIvuvQ1oyBxgisdYHXU0seuqGUknx6AZlejcKcBXl7Ms7DWzpa6bTulQi1jFt5DYD68ba90QT8CHaYioCAdTjmYZxBIwu7NlegAz+OdDPIrRbs4irwJIPk+2x3VPdK7M4lg2yLMJeetOHRi/DcIZCK8tT8OnP/WFWVflFD95M4IwH1C7hjTsYBLQ45U/HD6OqG5TlA2cL8tJImFqKFtRqtdQhqG3D+1g1ISlNAV2tKJFgbEISZMwNkfaH/a+tcg4CH/84x8nCD/4wFkOafjuC38ZPv3pT4fnnnsurKyuhIP9h8LO9k7Y3duhqMX5Cw+wf/gTn/gEgWVzc91akPBAo3UlsZ/9gYeYBnW0RyNpC5tmMs/TpAYppcjB8ZqtOh6hxuaMU12TRP0F4LH+irjOatOubOSGxAEkJ9p45OtRThvHbDXDgxc2NSt4fYn9yh454Ct6Qt1Il7cz2NurywIftpZZKhvzPu/c2SYIepvQ2IZV+D0iM73bC93FJaU3rbWr210iWOMrXmCoAnTu3j0kCO8eSAzk8ABM44Owf6B6dn8w4trduLWtDERf0SRZzySp+ffqo3ag8L3FMZww4KakpdnTzbC0BAlJsZRdrYpkvxZIWC22t2ENl5eRim4zFc0Wpo74ABHgbA8ngQzrDGC0JVDwKFd1VRMNsehSqWyJfrBVDH3Q44nAGF/HYv6K4DO2GrCcT4+83Y32ZxeKT4zYLVsXI8umdLKZhUJNv2NELRNs0Wcg82AOQmmMoDvDDob5vsmdT7Sz8bm15zRvP0LKmWUcJ/xl3/vxcrtCBTibtUybgOyHtek5Ez+Pfqsi4TQf3FulUs3XPzNvK4uDKOIFyu7MyqElrhCvpyUiZR4Re03YwVj7U3al7vVWBmHIViaHtlgLz68rv0/aC02K9KwONPscL0bC3dZheOYLXz0F5M7+6b2AsJ/sG0XMqgPhXD2JmySrL1UtQl394SQgTANvqb1FRoAAYTFMB6ZmhcQTpwdZetpTfoVI2GrCTiTCeT7x5BPhXe98V3jl1RfCP/un/zQ89Fg/fP1rXw9f/dpXw4svvBjC9J3hPe95d/jHf/xKePmVVwIEH6Ba9G/+zf/KXtrNTfXuokWJQ867ImAhXS0AUVqOkUq/H27cuEGlq6hzbBGEwHjC3lm1tCTBB68RK3rx0Yxa5cHgQISOOC9YaTAAH+6d11+d7QogyWuBHjmvr6L1aSWsri6GBy5cIFNXQvcQQvEacZFp6sYRDHD8Ry1hjDRcWeFnw3Dv3N5heh+tRru7d8Lunnp/+eCwBQZzcJWeR2qSUdGkxXat1dUtKUNhMs7eHkGY2stW+0WaGhH3rR1EwxhfJ2DYubOrAQ0eCcNxY9Tr+sNKl3s2wY0BQNijKpyf13fPnkU6fSkOrGDZAnV+CLQwVW1C3zYExA1Fap9R3dCnIuHnImFJT7yZk4kAppxnLCKXp3e9lqyZu+rVxqQgZnuiWIn60H1vgeTnYJ6DsNKpFi16LdgcBM96uBJcHHSCKUNw9qz1qgyqVYAWP4NRPPq23amAOI7AHWkUEvWyrLO/TyQ+k9PMATmrHzeyCWVO+ss/l1Kl9jflc6wGsDLgzQIgj+NToFJvVVTQcyW98ud5S5rS5HZcrj/ieZvYZeSsRHBL6f9Ku/oWZkfXaUfn+5OOSpZFORaEm9Pd8OUvfeNHFoRhSNywlh9QpVOrR4UBVBgFQP0ZoNHpMY169vyFsLW1SdYzXhMD+XFsBE6sw2IbQLHO07I6X8N6MhvW94djIqpB/y8i2lvbl8PZs2fDh59+f/jIRz4S/vqv/jp84xvfCJdfvUbv+tFH3hGuXL0amtM2iVm/8Au/QLBZXzVRi4YMsaeF8xQy1wURBdKRPjrP1YZYCx2G27vbjHzXNjZp/Ad9RX8ahSfZQ64D5fYs2kcq8uiA0R/S3jTIY/XUKqpSlgCvVgtACaayDD8VhRqadqTUnlinzhhHVLG0JBb26pLNOl7UaEhXFEIqOG+7EzEMQyyUdoc0Jj/LWKJjm3wDPWkA8c2bt6UJDeIVa6WK8NF6hFe7vWjzi216EMRQWoi21YPbH0HGdDdcvnqZx4OwAkf1oUVoJJF+B1VFxK4WZTVvmz8cxkqZeonFswNOTMLEIPzbx0WCB4BUem9B6U+Io/E6SVpKRjsH4eTxS9mLzqINKUGmQa8ikxZRqqJYOZeoH+K9WH/tC6XX+wPpKg/HAmHsG2VbtFemDXAWwI7WIAWBgO2LWFOtE0dIqlSumFUXpeTPfRnguDfNGfW18AiYDkkmL5kfJ2c2q20rRaa+1nnaVrrRed9zFTnKUskZgOXAXfj8TCbTf47z9wjYxTqolm0ytgL9pEzm7xPbWnKokYhpx8f3riPN+2MliCq29HHrnP9u3r/vNYrOA757PYauMRuUUhBqSWde5TjVRsKtsBee/eI/zrvuY39/2okc+QJ8PyLhck3YP581yrcICGvgg7e6DMPt2zdo0C5feSk8+eTj4UMf/omwtroWHnr4IU4K+uY/PhcuXboUPvCBp8mOdhD+uZ/7OYqJLHRlKNtNAR5qrmldkmHLDU/+wKt3dcqRhnjgVtc3CGAhtG2Mn4DYU7poz3GQxVcMoofhhYSlUr9HkaWqlhFF4SCYqIcUQ+NxDKX6AMAiugjgEJ0AYNieYv+1mxOLcNXOxalYFuHrYUrMaXxPdvAiZuVa+tZAmHPnW02mvekYNHsEz/0DDYTY3+vzHG/d3Jbi1ND7KdGyBBEOpWsJwsgsWDvVnd3bam+K3TJogRLxSS+POpS+1fQo3DMNsfA2F3yvXlSPvvT9gxfO6ShWH+50JfICRrpq5aqxgryUP5NxH6BmbwaH99oGcmDgAwCEdVjrRy4DgOuu4/5jIIUm/0hWsW814eEI9xSSoJLR9HQme5/xH6ZT0QnRmEivleKzpmM5j8elPJ2ZLXDL9Ngzh6MKdCP4GNkM+9PT1HRGrWZLkmI2Xcxtmbc68TyxThUAm7dYpvO0+8f7WwW4xeg2puJtqpjudVEOM78vFBuJobt9VozYBLQRhDMSpZdhfIwm1mDgJDwOqLA+9R8REJYdc5Jj8WthvbOhK8cqZjUmd8NXnv3mDwyE7+eDq1JJ+fFmevHsl3jwEkFLBqvsJaf2gDdHJNw0hRpIUYJE9Morz/PrrRvbYW2zE85f2AoYrnDx0YvhvU+9N+zfPWJE/NjFJ2Ik/OCDD4af+ZmfIVj2Ota4H0SMAtmYhBz091o9S43/kpB0FSv31qccJo6HUQpWUAhiXRH10l4vsmUZMZIZLlan9zh6fXkIzWxLH/vvNWVJNTv0zO7u7oX+URpIoUHqlhK1IfLO4uZ99PF1YWR9yRjfqChXUpqaeuT33AHfjRjIPUyD28AFJ62gvgog7nWVtp4GiVsc7A94L3COiP4hX4n5vhDlR7r59t0DY5xL19eZpcBepu+oeAVAcwlEE34wZjiY5LxHbal/LXc1rxly0HAc4FAhO9IutQO9+10XY42cESVS2Q5I7OHW3ndBC392YvRrsoge3WiAQdLAbpjohqLp5Li5U+7qTgMqOKmerWjXWqxM6MbB1klnqKUzIzJRq1aaXqQ6uYPbcc+/p/9Si5TITLHObUBcFxFxL1p/du6seXoa6WKeB3XVlZrNnVTXkq6KiOQ8ZH3b5kB5OpN1ewPTfGxjOb3p4M5BKvae44Iad/A8Is6zHBNjgyvzV+zW8FnPeC65d6H+ZmltlCJ/lEC4CLIpe5k7Vdqfs22DuDc7O7fD0uHteBjWhMP4Tvjql+9vlOH9RMJvNhD2xXuzgXDP1IkQxeIBv3t3m1HUwcEtRpz7B3cIEKiFfehDHwo//t73EwDQo5pHwh/72McUDaGQyFhLINztSrEHxxdbU8pHMIxk7MZU4ZgpaiSmGB01NKlpCPnJ0TiOcsvvKwCi05Y6kqvuoL4sLWdFNE7mEAtX0SCAFYxiANzR0Yjyn2nQeSkqMANLA2f1uqbVPJ2YpxYnjNaTcIgL/rtxxnvFkDWFOIuU0UON8/Oe4l5vWbNoF1ZNgKRnrGZLmY5BZlOfMCLma69t8+uNG7cspao6GsQ+CI4Qw0cKvtWhQ4KUO18NEMuQNlb6GBodcCAIwt0uHSnUoDGej5rUWOeM1byyVF1q8fXIJR3z+xWnN1lvqjPOAYZ62XGbcNiSvGoEcYvgIRjB6HekKNhHdQ45ghGA2hWQIXtitWSBtQhbSHU64xYODYVMjPRVZwz95+5kJWdLUbuLe8TfR05IcT9p8EZV2lHp6QGlVUd0CkQ8LM7b9j2tr7omf5WBMgdvdx7y8y/bSH+/g7A/qx4Z19lUgav1dluLVrJ33mpmbWglxayolvU2CBecrbjnM93/KufQ7ycGvvT2tuMtIggvdPrhC5/7ct19O9HP3+wgXL6IfIO3mJKerSu90SCcf2aVN970mrDlKr1GTKPFh0lTho76OwSnw8PdmDIDeHZb0K5Gi8YiWa9bG+cIHBcvXmTE/NR73hm2trbCnZ3r9j49hDDiIGfhd9D9xYPuc3QTg1ua11ij4VQkGowBZGoVGtBo77FoGqljKTCpJUrpvEk4ONwXGSfWgkc8HljD/PmwxSiOcoAgLo27ciqigpOPFzQ2ro0ExPp0EJk0G2FpQWSw8VjpbXy2R8I5+5ekL8ya7Wk4BCJhrrMBw3CotLkkKgEGMqiHfRGn0BvNqN21njFyF+dDkQ6kovX3wDBe30AiIg2rtVN/Fy1HLa2PE6GYekbU30bKvUWeAVqzVhc6YWlpMawuNgjKXQiemBKZt7vkEdSMwL5lCkTKs1Rt9gzENh0rCXgEDDDWwlivaQ0IO1GTs3ThxBkIqy4MILVIeKLrjWlnpqFzNnh6LjGLmYM9Yj9qUYTFDV8ORGqJc5GYYldEckBAMEtRbC5gwWNaxJdHjZRt9KjeuhbkyCWnp/xM+5pi+cq/w/f+bOVOhP9tXbSu8oQ7zIqGy+8vOyver9+kzKYxe+ls2HwAJ7JlqdQoDmJzkX9UI2G/D1UlkJwNXnW/tD8UCbduXy+C8PLCKHz2M188EdjW/dHbIKxRhhhheO78+bCxuTGXmHU/IKz7oL7K0WSP9bSDgztx0hGVqJoLSpMFzQsGCMNgA4g5WGGhTTDe2lyipnO3lwhYPgKQtWMKY7Qjw1agBjKNIuih6Sr3RzZx5xBiFRL5QJQEgNMsYkUannKDZq80n4+kRW0zbpHyAthNxiK+AYeVpu5KXcp6TVlr5vg2kZ3Y6sM2I4CZPmttFWMOm2Fv7w7PmWpgPhmqQogG68N2pzX1BKNkgfeARMaUPK6bc58lUHDn7pG11qDnFHVbiVZA+9lBWOlLV85qaviDpTLZEGI1T5xvu6NsgSuF5SAsoYQJ78dyD0QyfEVkvMh7yQlG1OtWu4uIaKr3z6TGXD2qBoQLacqsnSfWhO1eoiSAl2r2WTraUr0+9g+gzKgR9XIAsaWj+0O9Z0SBF4uAGTWqV3ZoZCx+hkWlVCkzh8pbjXK7hPR8Mpa5SpvIZ6n0lMhksfeYtfVyLbYYIWtoApwB1LqH0Sko20Y3urU2M4s0/R7lQFwHvDnIOkfA77lH0XWf6c8T+4zNEUrBRiLZlfdLjJYtO/F6gXD5GueVF/y66lLu5ZRweR3uh5iVA3DKrqRPSKWEVObKr8+B+86d22Fy4/KPNgjnC4h/33ck3FBPaGdhkWB25vw5RlMuR+mKXKMo6J40cOOmqojEEQnzJrp62bg0BcZqstOpp0oP4uQb9oRavQ0KOfh+c+0sU82Ibnm+rUASUqc95SjC8+e3qAqF9hwY8G5LzF68d2lpOSwuL0WBDILvcKi6lrW3hDaUvJph0N9XJMx+VE2Qwb99Hq/aPWCMvRbc18SgSLSRYW411bvKSJiGrx1Tk566lDPgBKuxTQFK8obNoGkzBweHPIb0nEWOkuErZkBwPXRgui2C8ebauhwCjiFsh729XQPbCWchX3vtNkU3ypEwsM9HEkpJSgxSXAtVz0wByts7vM0Low6lt+0EHen5YtwlSUANzCvuhIWuovbJSMpXyzZJS6Ct6D+JohRNkQhtriRmUZl9n4ycGOdI3bqHj69JHUugiGgKf5P31hIwgwaP4Hq5R6wFD38HJwpscgAZImSBsO6haxb7TGcfH8jWNwMtd7gQqOXRZezXNefKo1tqjefKa8b2dyU22gDs02DTi2xLKNs04TxxfPWWuYE5f2C0c2Sg9TeDsnEciOA65cAW+0rzkYLR+SE/oLrHNtkvOVo+ntJ/nvqVZ9+vdTXHD05whVIfn4t81KOR89xR8Hs9inK1x9eE6xyCk84TrsoaVPUylz/n2HthRLm6c6v6ee7g4PHkM5Y7nj62MuNl5BGzXwdHnF57tQjCr4dYx1spEq4CYaxIOSV94nR0QyQfgDAM99bZs2LRWksSDBDbWKwGmwvRzwNhPrhWawAxq7AhDdQBwgTF0VGUtBOpw2e5KjpaW94Q6IISC5BrjCnkwK8cCNElGG9ubYQV6CYvrkYQpafd7dC5EHtYEZuDMM+LIAxlpb4EPobq9/UoA++RLrIiCESXeFC8XxggHCMc1NmaaCsCGG5Ix3jUIuC5tKLm22r4AVOaY4AtQNZY1TAwYxtwzuh1wLYgOAggeulVinIwRQd9nZ0mU/jrq+qlhnQlXvBimSofIW1+GEEYdXeyeUeSzkRkJ8dBAOA95YntLHDy54Y9oWTRKi3uAhMkYkFoI/acimnbbatNYjw65L7tdZvsdwY3ACDLKL4U6bunTuPRknOFIRr8PhuTiev0VD3WOgdjH6GH62Ha3EHWGMMxyxHTu1YvpoyiZC/VN6z3A8iYxgeg+sxk65lWS4xlQZgtEEuebYH8G0XgiMoI/AaeeX85e4WzKUoCXBPvILHZlKrojOvnifhlQilDk2W1SB7PM9vNstm9OdkuZRFEcCqDSBmEc1nzHIR5TRm5x+2Tl3no0BkIJ1EVc95MGCK2BGYT8HxNMULUtQkcYI8DpRgNmziL2B8QG0otSk7g0/M4OwAiPz5AuLw2dcCZ/53W4fhju4Snf54fNx7nFCCcf7aDagdT1ioCJ7d1/nfF92rPo6R2dPWVIghvrDbCp/72c6dxCmb+1vVI6w5SXrJyOmFeGqHquPkNO+7m0chkN80Xxr8iEr4XEJ40RSoZNzAooRV6yyL8rG1uUrnJFXzcOKT5oh4JW/1miqhj1mtFMz8FIKw2U57zkN6TE5t8dmoW4fH4jSRqb9ENHkCu21StQYgMULs9u77OaHDUHwUwsc+c2QpbZ87QuQBILi2vEogvXFgTYLQVEQdvcZpqKDzSozR6dm3Li8oY0OhSelEkK69FHR1hmMJQKWeOKtTfgniElDY+F8dTevgo7NxBihnkGDGJfdwf72UTkoWIbrQOYGZTQcvOBxEnXs8//yIfir1diJBoqAH3S1OykxDrQO/3mTNneM14IQLePQADej/cunXX6vFHUSVMBsgcg6inrJoxXnICi8IlHF9n90CzZ60VydSroGbGCVZjSWk2Z2bkur6x7rOnh5ECphNQMogeiQPkIdzSIaO9W6jj+xAHaEpjPxOgjKjmfbwYnpG3ofk1iqzlqWBEyza43uYeO/HLo0rtxTSxiADL1Kecqzzi9c+AQpscnPQ8SaqyNEChIUZ4FBwxUI6g5hOg2AKo3ubItOdwYS+j4PqVhsbewKxo8AOOuFdtpKRxGHCfUef3/a7jpv5SXYPueRXw5uCd/1tMdu8ndsGUWX30PNDwc4iiGqYEB+Z//vnJxrpyln7ievV+HK/3p6/pOFGmtEDqSoQ02WI7XxvIkdv2Kjvu18L7ZYFHijCLIjzJUbA2spjx8j1i97LRqQRRPp/I2sSTynrnOZfbdOyDBxj5uEcEDsUpYoVImNmgMbXq9y5dKYNwCJ/628+/DcIlz2ZeJAwQxgYZhQUayKX1DWkar2ho/TwQ9qioURJS9xuhzVoE4Rys3YkAQcv/LidmpBuanIzcs46gYJG0D3BYAJmLmtctzeVdXKLe9IUHH2D67ZGHLzJSfvyJB0UGag/V9tHWLFPfqDDOOEdEDXQkPF0DxSFq+k41/s68SihncYgBxwJiNKGIOBpuLwELpng5Sm/CyEc9t2Kf9kejcOXyZWuX0ICAjVX19R4cInrFgyO1I/QcS9FJafWjI0XHmEec1zelFqU+ZIAxjStarvA+1uHVC314CL1nTRpSu4bXOt0QJ6dIjFYZUp/o40Qn1MXlMIlYpsgNs3nVw9yxIQQAT3wfIwIzTqq/m7CKGVmPHn0/0ElwtTNTKwMIs8XJsiQu9kEuAFTFehKkwUvDGYxh6yxoAGbGWhY5SqUIraE0rGXI06CHIe+lImQHWn1vJYbImk8Rr18HIrC8tOCp70iqi1FkclAEKsXo1M9rwUiIuDfY11gLGVU5EDgnrJ2DcP9I6VyAsEoW2qdePvGpYrlhzUUtPNUeI/lj5rW786bz1zzvZkOOpHOxcjW9Mgjj7yCgIodMz5WDsJOzCiCcaVMXgh32R1sfskfCcS/5cA85G1UvkuQgsYpryEZT5nszfx9B28dx8nkoZxaK4V0EYSM6eqDhgUzcg6cA4TyqdduG7KEAu3iduciN7lkCcUh9xQYAACAASURBVKkiapTp3VdLNeH15Wn4+/vUji6n9co3oBwJl9MQ9+IBvJGRcNFwzaY+sLhjfzhby4ySVjfPhs2tLYr6k1VMT69JoQEZn6K6UMoeVNd+yjcxfxD58FXMYT7Nuvr5NGgUIcenqKnLkWat0EZNlmIYHaY3FxZXaFA3NrZY+37Xk4/yOpeXxoyc290JozCmQtutMBmMmM5eXIR6VTO0Ydw6LhYB1rXu+tTaiBgR09BZetGMEowzgI5pnKMjbmSkXBeWFnm+hzZfFcbxm9/8Jg06tJlxTkMbRn94IF1ighoHzqMuCkdA84u73QVpGJtBZesUWLwQmrDeWI+4mO62utrRQCITEONgDyWA2L3vkiax73GBr6b84HNdjhNrDhBWT6q3jzmAaO8sQGQjn9trBCs6O0Y4888pG+Xc0IHZSzCmNKKGBTiZTuCfRCN8chb2gcuQKg2NTINFZeYwxEi4RHDyyFhjE8U5cJKUAzAj3zilSdE7skc5aBNMzAFA5sPXykcm6hq1ZrkcapWRz1uQcM+WWnI0GnBk2G6UxmhqX8op8ogyz2awRfDwQGpfIObBebQe8PLc8wQU6rfl3N+a2mz5mffvVe/2ktBs9quQBjUhlxgJWy3YASoN5ch6XscuwqKMhEfyuZ12rkscYZqloPPoPX9PGYR1nrP21W0b54e7/rY5H8X3VEfCIs/hmbS6d7QrRtqrZZF7mcjPOpH88BMPrFqmMthqmpNtNfxC1F5iwTNgG49pw+5eei0uC1uUVhcn4TOf/u/3goPZe+qBJD0W6c9PAxZ1J/ZGgXA5cqjaJDkIh94alapWN8+FtbXV0O5ZnW0OCMdIOBuuXb7WMhU+X7f7YfoVnALXbjaCFUEYKa+xiFXO1GVNjqPpEDG1w7ktkLhQVwQTuhU6vSnrqCBxIXpaW9GoxPV1jQBcBwO726WEImQoewsdRo5srRqP6FTo8/C5mmcrwJQHDw/SpQ25TvAsETWZh4+IBPrWABOIZ2DD37h2jT3GmGrESNjH0QE8WNsT83txcSUsLSPtuqz5vQONjAMok0jByUbSbXbhCEZF4xadApDD/G+qUmo5AFMGtIlJRVDlEvmM67W2Fvp91cnjMVwWsgHgR+1e5CUaY56/GOi4Rx0j3NFYuEJTbM8pKqDJcGp+Fz4LMpooIXBZrX6rPaKe7VzMhgbWoqCuZYMknqL9wmyIGbmYbYmDDJK6mRTMJEHqRj6qq5k8Jtrg3ClL4OVZhgTC+XODvaQFkiFGr3Va/2K6UO1QAs22T0yxLEVeYtM98UkNYJ8LpF2JDLXyw4GyLd7zzSlIVt/O90QS8VBbkhj1s6NM6+ye24BGWND9iqWJWZJhATTNztD1ylLRXovnOVSkqMuRsjt3aZSpD8Qo1sCrbHwOwshI5OfPW5Yx0xkFmwORj4csgHAku+pK/dlgaQNra0x27nVen7Ue5i1phQyonMM4Kxozl7PfOwg3g7QRQPx0h4MAXEpH5+uPfe4dHLuXb6Q9CRBe6g7D5z77pbp7fsKfv/VB2C8013PVz4qemm8URMJY+M7yGbYkrW2d56xZUE/p5btHXhMJv1lAGEo5slkyVm0z4F67QbSjVYDRQSQgtijCQWxAT81AMAKggh5jgPPKoiYUYQwgRTLQz0rVKv0cAhSK4FQj8ronUuAAFW3qNIMY4E2BjU5XyksTtDGNw+H4NsG4PzqIKkNh2g79QT9cvXQlbG/fCpcvXQ937+6y11fHVyoP5DWlzLv8uffBepQAUECk6u01UWzCCEUAYbZZsT3Jokv7WvXgeMTqHnOn0zP5SAEy1sdffPjZs4kYxlO4WVuNKV05+LmzJMMmcFY6Lw0T4H3GmpphYTrYUqr4CscDL9aS2T6mdqABInwAjEmVehauTSBqhl5bbXDuMEVQdqYyU+dKQwLA8LdsfbNxg6x3W93UJUvZk52Rh8rODfWk85pq/Lf1jUcN5MQFcEMZpR3NSOO6Wih3GCjrOq3m7PV97HfcZ4tc8fzCSWy3pM89BckRCnMG1iqXKEWtc5eNHNrYPzHmTw/CcYNM4ezjmBLPKb/KLZBJxSzVqssALLAqs7dnlZ/wWf5T1e1TiSE6CVUdH1k6ug6EYzRpLHbfz/5zM1Z2udXpaNor29vM+GCd2dZm5L4KXW0dsBgJl7kbym7CBTWH1cWATNwodyjLTohHwtjXd14t9Ql3W0fhmS98pcpmnPhn5VaP8hvnpaPvJTJ+vSNhbqysQT1dQz0I05isneec3qU1iFt040SdtzII49q9hSAHYRpKr3MYaMMbJJxhrq+lrtkiZREb1KboPbN/V+lopaxFlmFtmOpcSH0jRdstaENfu36d6e+HH36Yzg7IYhxriKgQbTONfX7+OEh9Sg+gMTeHIHrtU21r+9at8OJLL3ES1HDoRsNSjohM2Q6ll6dFc+Uoj1bEvpbXPZqIgZ4Ms72/AogdAHLyhoOw1LCwBkZms4jSla3aRjby1iJ8io6XUpF5f2tOjMqFKPx9mvrUIJkNoIyvZKBbugyGgutAVSjU55VmJ2jAmLnRNWY6HLfy5CCRoSytbY6pSGfIcmhyFVS/wOp2EOa9K0QwAP5Ua+Qz6q1KxgnwmqoDEVL6ikDVnsa51QYINKDOjkZqOZ9yAwEVuy7PhknTPE0zYksc/U/VfvWCA9IJDc7mFgjrOUmcDp2zCIRwfATO1jtOXe3ZoQlzja+pjWGPVGVfcpvKPvyoYjbi8xjXtSIqli3MSEelliXeJ39WMnKc76/8a34dJ42EXXBFnIKc5GeRaand0z+j6pzdmVJU7IRJiejMvoqRMEh5vo4495a5Hu2WbB4CkOg0mKPpzmQZ0xgJQz9+0A83X7gUP5rp6Nb0IDz7pa/NvefH/cFbGYTLBKjZ68yjj+RxTppg7C6F5c0Hw9bmVuguSe5x6pvGPPG6mvAPPhK2hywaAG2sbmm0Yx0Ii2DRZGqSEQ7YpTH92QxjpG9ZZwX7ehLG3rIUyRYQ1Mcm9wESNgzd1i9nxCJ62tjcDCvLyySJLSwuhqUVGe/mwqGiu6aBPQFKSkzor0XkvbS4Gg4OD8PVK1fC9s5OuL1zV4SqA4ALHiSlU/11GhCmwcL7TcjfPW/X2/Vj5lEwro292N0Fa5mR7CRBwoYt6OGWEejYtsMcYM8QyNAVmf1FsKnOTvGYHiUbGxygDINHaUIT1MD8Y29JivOhSyAMwQe8Bw5bnrJO4JsiYJyvq3lRYhNZkgVpeeO/XG3KJ5dB6UyGtcjY5ZrmYwELU4XUWoQBIShNOOGQRpORq8odWCtyHmwYxqQv3kAO+k4IZI3XWNpQQcvHLNqQM64pnR/bR4gQiwbZiVHaEajLE9Stp7y+jFGTZTQQTl0XRcvlc9MdUPNI2D8rOq2l6DcH4ZTiLdaec8GZ/NzvNxJ2AHdw430qCbDkA3mqcMl72/PfsQxgzjNIfbkkafo7i4Q9sz+V4lp8hhFIYO92IajTCo2pOkNcEyF3BmpBuN8Pl7/9fBGEp6O98LWv3N8Upbc6CB/vgVSDcKsndaXlzQf4tdlVG8cPCwi70axLRwOE8fBhNBq/WpTiKUIaN6ZF5b0CEIu1L19X0f196EJ5I/Ph4WQiGWQZ74WwurmolObyQJKOrX4hHY3jYJjE5uZW2No8z2gFxhTgMhiMw/bOdrh+TbrbUN3CZ9SBsKft8ocVDsZhX7XVTk/9156OdaOdA7BqwTKo0Xu2Viq8D+9XnVi1Rj3ciiadlalJV1nbRMVIu9wzj/XUciRjM64BZGRZm6gKzo3tXtR5lsIYasVei49pPYsYXXUJZooTenC+Wf9nbpD9vDXhChkQ1FY7ZN8zM2LRPzIS3tuLaFavVG/0YzoxyI20AB5ro7/tDwTCY4jCWHTtw0k8agcY98g7aIW2+aQUocH8bk69wnhFkfMiMc8kSuWwYOa29RP7mbrYR2ZU5Jxam5YVHGPrIqeOoXdedf9I7PP0urUYztioqcY8OgjnAhv421wMg38XW6LSPs/rvWUnIGWViulpP490/iXwz7IO5XOeFwnr2Sg+I+4sRT5HgcxVJGZVgWCRlS8SnE8tU504T7ebuEzE3RQJ0x5CtAUckp4cOo+E63ry8+snj4jOYT+8/I/fKYLwaHA3fONr9zdFqYz6s6BW9ObKf1/vBdbDY5X3Vf5rjybyn3utxFNRZeJH+RhejMfP3VAjjXbuwUc4x3dh7QzfMgp6yKJyjyVsEoTbvzyVYuCVyzlWnX/xRmZeWbZZ3Vsrr2shJZUZbI8uHBS1Fkr7dZ1EY/URJ6jEdJaltY5nAUBkRGfuLOzZvy8yf6sJcFlrT7mFzM5j1JD4SLsL3ecNY2KL1OUvn6Ga1tLvSume2B9EhjaA9uhIxtiGzue1UT9KSXgrgqwDYhKI0CpIqABRmKJ/r4eDqEStaJOeFBA7CAO8UmpVBmtW87xuv+QGylnRLhICKchyL3F+bEx6ysGZ4Is0pk32KkdWfm5+zx2gach82g8FXowPgOgfRC3Ul3u9KMFJZaJsVCLXw2rceM64NmxzgyqcO0HWPmIbEEQkv2faj0ov49xyVbeFltLJKbugKN7JPUdDTMuCKp0023EMCcbYZCi2/kAX29jZWTrXW53yFOjU2Nf+fDkQ5xO9aE8ynMlt3iTYrGWL1Pxz/T6X94a3FvlzpmffyGsZCS/fJ1ovA+GMEMj7WN2FVADR8h4tg7D6nhXpeuuVn3fukOi+i/ikc5JzNokdJ2XLeW/fgzDJdk/L6KGVMV/HnB2Nn7dbU5ZxnA8Bp06OuAaXeCYEGRW0dWLfoI3y0nMvxxNkOno6OQpfe/b+asLzjEG5heltEMZOcgEH31izu/p4UE0e4+sNwnrIlF6L987YlZ7WOikI+0NfB8JojdKrqkZT/zBFtSmLMFodRcisL6MFyGo0vJaZXuzyMPriZ3s0AsPISNnUucrO4nEg7AbIgTiPhFEvR+SHqUcaQ+fglIhL6g+2PmXK5OH/8GDPW3nrwyzUZFOqnaUBq+OBJKThGxgXqD5tNxz5yrvDynYV1sZ0PKyzvzxdm5OlxgMRvbBuvpdd71gsVAdMZQlQLyaDfnFJ3zcSX8DXM9a7PaVsICzSHgYkWyuazZTGvsqjS54PiFhZDz7OGfO6EYV7rzSGaZCdb7VjkO8ODxBdiz3v7WxDfj+QaMdozK9SckvRu7IDySlkndLGVnppMk0Hk7OfarZG4JqMi8IZQS1Kw0yH/DjoiaqGUWkvTYlKaemi+EQCZP1tPq6yVSI35fumzvmfB8JJiETX7A6Tr036jHLbZ/HK8/PMf5OflwdjhZ+ZYh06L/TcFkV1CiCM7oTmhJkrkEVx7j7nnDPQWeZKjGgI3uA6UBJ79dsvFUF4MumHrz87O0XpNNHp2yD8/Y+EZZSKxIGq+1B3b1L0omlIKRK2Oh5qvpUg7EINx3ubHgk7j/KNBmHUZRU5QhCgOBkL3xdf5Qi4mmUpeUQZ8arnwVnG5UjYP8vX3oEYDype+H8YAY/0OiBludY22426fLjTPZYaT3JYjl97J7bQM8/AOAJmQyIlBxRGGRGEnYTl1zyJ/FdE7tpnEjrBeYtEtrK0yp95uQBrRWa1patdqMvJUxGMDShzx4vHB8HLxjESEOGcsAUrsb19LT2V7hGwlymc4IYWODlilnEx0PVnholrNnwj/T4Kk5H62tUjjOtV7dhLCMGiJArJ2LhFOC6eqscaAozRr36ASVnm2KA2LUckKXJ5bzbIitOJhGP8hfV1Epz3pCuF6s6q/nIaeqrhWzLEuSd1OwNdDdpQ3tuqz8xLRPl5JAA2De2S8+dqdFWfVwS2YrbG3yf9ZayzhGhcDcz5BPnni0XuLPNZzYXyOVSBsJ9TXi7R85UL6XTkaES1t3Z0PGhboCVO8EVLJfaltBH8eWVZg2U3zBpXlsvLOuy+GAzC5cuXZ0F4ODwI3/xqImadBnzLxqbeNPwwpqMfDmfOnA0Lq1u87O93OjqtvbWiZMLh+X14vUD4XtPR0QjObI5UE5ZxOF0k7OcTRVNi60hWE7DPPG06+niIS7+9dxDWg+9C8AIbGX+CHOcvu/a3FLSa7VYIU5/nW2KvVgwQj/fdWr2iUYM4B7Wqk9QnUq1er/L0qwMn3tdknVYTsWCEUEftAoSX1xi5eq2YIGz1ZAl7WF8m2ljyebqmfAQDDKeJ6qkc4Zjm/fr69BbRUpaczWhgWQM2UgxIbh04Luj/FulrdQUTwxZZXwYwi9ntJRAYVFtDSytPvL/YFoqqZhxQYfKSBGUDZwNp/Kk0wjG2Es4seAJ9m640YgkDICzlN4E++AhQZiMzncYeIigelaa2K6qv8ZyTdnVum6dWE44gnDlNZXDhecbItboFqQqAHaSroty6dPQssNWDcAAImxocsM+fgTKusKadRcaodel8q21G3p5VZQvrI3VlPvBcizSa0tEkn9q+JQgj8m1O1NGBfn/WiCVu5NlDZLnQPonWRwfhV199Nbzw9e/G02I6ejTuh298+cuVnv48Y5R7+scDsvWaWruBWgdyTdHZgdjzPvsHXRM+c+Ehagr3Vjd5quPvc004B2Hf+GUvUn9TU7yx8XDROFudpZOzAen9mQNVSkf7++qSo+nR04NSGwlbi9P9pqPzISJl0AWHu/jyNSnVhudtuuz3BDL7Po8a058kDWOP3nzGr0v3teNDrVpkjJgNjFlmwD2AUhbrYSkacsPkhrJQb/Q2nhrVLh8q4vwF1hPZapUMdC58wIiQBtPY2iA09XphDVO5MCPaNKpxThzQQCITDKW3hODfE0bIvEboN+N/LRleRrqmaa4oUGxk1M6hXd3rdfg9W21qJmBRZtIcGUYnnaYIfKurPFeeWzYtASBCspWnjVHjpnNirUvGjHUAQqaFz5ntpaioZSUD1RGbYTSxXmuL3kYjENv0H+VV+0hf9wPq8Dj2eNSw8ZimloZeZZLjJFSCbMIE0fdEwhBi9eJpUSkgpqMrHLF8O8fWwgy4qmRsy49AHkHmAJs/UWVSWB6JloMAj4QFaMVImAzzGta773Odn2ey6m1b/XUUo1+/n/p7w6mG18JTGUc2bEyhnV53StDttiC9C+cUIIx9rHIGnDdcS9d4KaPxhJ00eC4Awt/6YiJCE4TBIvzWV++tJnxyEJ6tezrbML+xp7CBBaehLtqLqavswP63ZTJJXQbAG7RxCCdmtbudcObcg2FzazN0ljfoPY2zG6gbZj2r8bNfX2JWvlZ+nfn1niSjUfSsTawj5ZHVfmRGx0EOXwtCADXPQdbMZcarfHdjp6F+cY+R8MQILseC8Axz6nUAYRhEuyRv1/ArVFrcMxQyLPyZ9xJOjZA0MT1rprbSiiWGqFKBEkHEq5iSjKBSUlzyFKPf3xx8uI8naLVoh+5Cj2llPzpIMjRxNhfZRwq6AeT+Yk1YIx8Bwr1ul5O+3PAynW0D4uFrk6xE4pcBcVBLE295RyMZOa4RGtXos6dIiOkxG2FsMh4yE4DPglOik7RaqZGLnCCDuwLD2u1K2c0Z572e+AJud6YWEASOwkTTir3suE6YktOQ+mzjiMSs/MH1sfMamTOLNaaU6UhzqKGMRR11tseg3xjENoEsSwJHmLOcmNiIzGG8sW6oQWNNU8SMLDqOhXS03bO8r9fWIH/iysQsv6flpxJ5Et6bipov7Zp9XkzTlw9Q+r6MEb7LbasxHV0un+TPEc+lREBMms3Vkpp1pxTPJbu2QuraAg6NFk0CK348pKNZHmmKOwFiloBXOgP+FQ6a5H6hCtci72J1bTUSs77yD0kciyC8vXMzvPr89wrnDS3kn//5nw8//dM/TQbwPINeB4L198cF6CHtVjQsde8pOXpzbr1+XU0ejU1ghWPUHV/ZfR2MNS3bFO1Ol4YMqTpu6JpoK/28zmurPh/70BNdp3900avL31rvMZZ/42dTx7stX+fx/FytzMleJ/27+IgW71/2Xf06zJqck53b8X81s4alNo08NcythDcgyLXD1q6hGQMe3zdoIQTxut6c6/LhAPrYeEc4yhIRqD0reT+mYr5UN/RP4N9GB0S/5ylRlD/tZZ1zGjdIx8B+Fp/L6KyI6exOZKWDnF03rwFRtqXVdQ72B1xXF3XQWXstOt8XbM+pnAFsDkK8QThWvMritfrP00en3c7rdUnK2f2DtSjbVX5v5+SCIT70IR7B1rFsr/I9GGvv2cce+3QdZ1yrRvb5es9/+GcuXLsKUXBu4TxrVP5zu2Olzyl8y2fkZE9xfN9xD1xaaN/ZtavIgRJwVyi0I2Y1nqErr10P333xhbBz9y5bI3F6a2vrdKivXr0WvvT3X4jHJAhfvnY53LyUhgwDgH/91389vPzyy+FP//RPGT7f/ytdtR60ELpdsfuQmvGa0OlM3UnOana1y5FwOkrxTiabx7DFn2Z+ZV9nb4GeebMFRiY2VvWdnSXt+Of47jnFTp6zeTJbcWLsS/Fc/lAkgMj/ZTZUhjc+RPpHHZjPPxF/5wmfpLR97XOrFuWka3raz5y/5wRoMh7cawZOXC8HZwdhA4z6o9IimzG3Vc4uzY22fpOuhT3cVXcFm9qcSfy6h0gYEqFWgkANFadIQGRfcw6sGehZjW7EMX6InAyM0T7EZ8HAx2c9Z4CnQRp2xd4OxxSkjuH9vg7ILmJC0IpDG2zsoWlb43jSKhALm6sfHaG0upzdg8yCRdjSGM6exyzqKh/Hn4OYdYpAnwBfqmVpjeV46B7i/dERsbq8n5nbmjyD4f+ObPPMifG0Oe+77w/bHp4JKO+p+p1+0meg+ExV1V3rbGsK0tyhyR1QrZe7Pvl55/uk/HO9o+Lcj2nbmwFhew7LhykfNe6QCAq2V+2AedYL8rrv/4kPhF/+5V8OL125FJ5/+WXuyY2NdX7M9euvVYHwpfBaNt/wf/nXv0pBg9//g9+fa3FOaur8QP5wyDbRKnEh+SBk6b06YJx7QrV/kDkB2d9UGir7fdm70oOuZ5s9njYxqGH6uTK+sycwyaKDqtOrA++TXmsh6qu7Icc9Z1n6WXbbDCr+PacPVed42l1wcvNwsjW4388/2adUGQffDzOeuO1vwoErkGWRWnoeTrJ+6ebJwKb3RLEFpqNzsInm3f6RE1hkCDU4Qj3JHun5c+kEMQGyt1DBy9fwAqbITX6R6d0ijqU9kU0IEhgl0CCkE1kF2HJYdLqKlNzMZhfmzoXZ3whqdpWI6plZi0a9uIcJwibmj8/1KUwekcbY30BT5+LnlK+v3QWzBWTk2+So/Dp0yXbdXp7KSwd2PVWRv/+MddvycQrvk/ul+58Nmig/FjU2oOyEF56GmfsaXRF08RRfCTFrsl/o9c1MipVklEPMDpZja+7oY8/GPuHiZve9Eu1RhUnIfzSDvZ4pyjJG+cXl+6OwG2zLqn1Qk+30vDRI2v31f/tvw5//zX/lsJnNzU3ixo0br4VnP/1MPDwj4Z3d6+GV774Sf/i///t/H37jN34j3Lp16xSpxJMZMoFwAmAHNl2kb7a6Y53UY6t6/+sNwkinaxxdu23C9fmDn52Cm836zX6fIFKul1Rc/vErV/xtTL+nbXLszfUH6N7vzr29M1221i8/yn2u6Mk2c+Eel+wRvi1FwDM7kI+Cm4OTfmRxrTxamlmAeLgcQvRZDsBKnxUBQlGeImASwmBYSMhy9a6sDSzb7w40/NhCdB/lOuKV8kn3qTYmnJEIQna+XKwsHW4XWMyYCcQFQI7OespS7S939vVvgZrey17c0uQgdwx0d3LnZnZXpXqnHHOXbfU18/sSQTYeL6Xm80AgXV/63Px8HQAMb1O2g0StmP6oig91KrWPWi1CR1zzf/gqzPjnhf1Q+rAsM5TfG9su2jY8oK1GjrG2FxSvmXOWfbgHRQV7cFIDEB0XW9kIwrPPWX6uuWlkKOmlSh/kQBGZZvhXv/KvwqXtG7wqjLmFA3vz5s3w1c8+mw4BEG70BuErn/tq/OHv/s7/EX71V//16w7AhZs4cwftokt7obQUJ7VUJmhQJWxerBbmD0D54FWRsP8Nj2LD3iHCD2aceRcz5xivoWZjxFRUze/n76f5f3H8wlU/gPOO6r83007B+h/U614/+t7g//jYvwCrnhLNFyY3IBlgzONdVK1t4fwrLaz+gsUS+1xJRoKenEBOBtrTpskgYl2VHs6GMZi3L5lJgLIbsMJFZtG1R43pLkVQioxkY2XXwIeDocA79Ww7GCnFLBUrz7AxOs17pK3PlSzyeKmIhlOvrMT+JcFZBOAMwGqcbTk4cnJyQPYaaATkCDRufRIgO8g6YEYHw34Q73c5YqMspWUV+HV+EcjvVj0w24FsByXbZ5a8nEHLSQ6lBytlWqrS0Va+sbXz7Ohx5+V7Lgfe/DPiuVYYhtnjJocnPYP+s9wpmLUWyQlTmx0DYivJ4Dn7d//bvwt/9Zm/J7FvfX2dIHxr+9YsO3ppsx0+998+Z+c9Db/7O7/zhoKwjMLJXicFYV/YdHOcjV3uI7t3EOZ5u1dm32hIuU+BkSdcfs1LN/s11gHCiTLCJ1vOU/3VvHtUBOGTP/SnOonj/rgEZvdy3DcKhCv3eBUg38tJn+o9CYSxeV3RhwAFQgnd+HRAtgYBgLxtB+DtM10dtF0QhSWZcmthjJPis8LaYRQ/SPNZ8/2TzsCMXsnAK+JXn630fk1NyX4OGEuMboFsrN0aKM4uW3GH6/jpuPq3wWKWDo6YZF5nOSMT69KZkE787BTsxRp+ypCVnrisdu8p+xwW/eSi/SiMdSxyBAw2i0twr5vfjmJ5AstXuJM3e1fxMal+XA3CrKmaTfX7dvw2L1vN5OjlNrpsO6uAPWZhCyl9J83lmZD07/y4qazqpUorTTSb4bd/8zfDf/y//4hB2sbWJp3WmzdvhOe/VtKOXtzohM//zWfjbvvdjq6bDQAAIABJREFU/wAQ/tUKMKlflnkGe94DcDK7Uk4R1L8LxiF/qBKAVpnHdNzjvcKU5tKDaIbM2NGoEbNPEQ39mWWLgg61p3tcPJ6xPk+2SPfwV/cWCRes9+k3wD2c55vzLZ6Kmnd2iZwy7y/v//fxdkQwmzKt7PN7U8SWmWcz+jBKlKCkmpNJL1bQAxA1ut6znE8zhLH2refDP0vpbU9zF7+mtXFjPvusJ6axOCQ+uN1TuPrqteqcEJWe1TyS9NS7R/OJFGXM6ygQYYQ0S1snQK0Ks9K9y2vD9bwNh+ASAxv8E6xjZpAK9e+K2mVemijXynlW5ZTcvTyzcG7ioSzA8eNmZYiiRVMpg5FiLEWqJGEcNptU5HulvBb28+yxmCGTpg2f9lv0lsrPU4pytYzlSDj/fTUIJyKifXAp3e4ZmN/+rd8K/+H3/y/iwsbmFtXgUOZ9+RulKUqLa+3w+b+zSHg6DVUg7Ov8S//yX4Z3vOMdsZ3g/s2FvM/Dw8PwZ3/25+GFF16oPOTHPvax8IlP/Ozcz83TA7jB+ZSQunPFoiwvr4SFBbG1T/9K3j92qE/UQJ/gnTt3w//zx38Sdnf3aus0sQ5S88HF2P30Zzf/HW+D8Pw1qv+Lk4Dw9xOA6R/66RoI43umoTHkoBCVeqRsQOV23xm3xkaGvGKqTZolNmBW/VORDFNxJlqRs4lze5iAOY2+FDjnAFZcb1J34mOmk2Sq1mvLYBvzXPWV/c2RMFYkrcWlievgdWt9QEpJ6ntnJ3utONV37UgeLVuOO3+a3C3JP7OMDfj7lErV3fPvc6dBeFHBLIktS6n8phJ56bmOYJkW+iNPPx0+/j98VPfsxPlJv5pqu8HgZzoNn/3858IzX0Q/rKfo5ah95Cc/HD7+0Y8W6vY6ogOaoXz2rRENjj1D3Jf//sVnwrNf/koxY2mn++EPfSh85Cd/MovKq/cFl1k7YSa9l4VrOqpd6+e/8PnwpWefTdkXI+n99m/9Zvjt3/uP1AfALHR83d7eDle+mzqOSMxqL4Xwpc8YW+sYEH7k4YfDJz/5yfCf/tOfVVikzB06hUXzB+vixYvh4sXHwh/+4R9WvvvXfu3Xwh/8wf/f3nfAyVUc6dfM7mzWrrRIMtFgcgbbIIKxfQf2Bdt3ZJRQRhIoIMD3J0gi2mSEUE4IlMgiCYzItkkGnDDY5CQQynHz7qT/76vq6u735s3uLMhn+7zvZ7zanTfvdVdX11e57+XerOFLarP8I6ecS8R3L1nWCfHO4MGDqLm5hR544P4CR666oAe+bpfJyS6mxOOYPkfThs1b6Le//V0XCBdI3X+02/7eQVjde3qOru0l7SWGWQzUeKfdQiKI0hkcswer2IBxiJsFWAWEpWtVsNNQ7p4Nug81u9RluRpQ9oDDupcN4NvSHO7MJQDMf1NAZkteGnFEJUW6hEIdiwcEBhTEmjWgr5ndpizKZSxrgpgmfAVFtQVitRRt1reV4wELMZ87Vl3yPEprJGsdssaVGdItuRW4Xda093mMaMLYMXT/Aw9wx64dcpmpJ0oSdNaZZ9K0mbM8cJUs6PPHjqEH8r4zGtidYuIrKW7EoBm8PGeeeSbNnT8voMjoXeeOGkXLly+PwJBcMM7NzwjfY2A6i1JbvPcsmjFrllFARbmEcjpv3jyas/hO/nu1OeFt0+bNtGnVejt4BuFkrJXe/r3pHZ0HhEEEtH8bPnwYLX/woR0OwiDgf/3kJzR9+oycZ6OLzrhxY+n++6NBUo8zy9f4W11X+UB40KCzGYSXL3+gk3wYAcJmh2itY3V1N/rud79Pi5cu6wLhTlL3H+X2fwQQ1hOKNGmE90oECCvoQMj7je4lmUn69UoClxxqIScnGdevAS75nhy4ILE+Z9JodYQDMDEn2Mq0IGVCMPw1Vw0aSHgyz4yyOtmdbpK3xDqWDGi7//mVDpZzQlA5FqNEP/0NLL+7v1uFwCS3OfDzgNbQR+Lj5u9BzJQ7jIWOuWtymZNd3jw0Hu63GhVyFgTCJaUlNGLIYFr+UJQ8b2/3efY92yPWbnSTpSwN7D+Aps0CCDvKozfEiKGDHYYEHSAR2dthUHYGlgBzkIAD+/enWXPn5iQFAkMGnz2QHgzM1T2rvWStKNr7RMZ38d7ps2Z6eQiSyDh/3jyadedCk5jVncF548ZNtH0NKo/kkhKlhk302fufWK4IuqM9HxERTZ48iRYvXrpD5GM4aH7WWWfSLbfcEtGdK0YTJ15Gd919t5mk32PXjyOIu8NncLWEcdJJvuvsgQMYhB986MEvOa8gjXQj6Sbq17cvzZo9N+LZxv1lBhyVXTzuvHPp2D5HGVdb5w44+JKT+af42kEHHRQIP7S0tNI777zzTzH3DifpfNntu/86k4Lb4Us7eYMH0B19MwygADmUZ23dtpUmTZ7sXI/GFa0x5oBFyaAdjNFqiCHgMjZKSo7r2I/tqvDVfR+egDFzNa7oEszUXe6Q1lnHrjOXVS9s1RZG49UPW+lPdMG4sXTPvdHex47o6itUir4+HPfv189Ywt6TYuad9+CdDmDzh2vyuYx97wVLXH5Jv36wSGcLuJkafR3nuPPOo3vvK9Tb6YclwjFkPy4uc+jfvx9NnznTvFcLZWK0YP4Cmj5/HudO1PTowR5SWMJb12y0RGEQ3rxtPa3+2NQJ51jCQYC5/PLJtGTJjgFhtzQykbPOOotuuukmZVHbOQcDv/iSS9gdrTEnvxwAJ1i08QHKHneZBVYQhpDNdw0c2J9B+KFOa4TyRHgIEPONvmIE5WL2nDmBYwfl3o5B+K7Fd9CUm2/hM227rh1HgUdXPJLzsJP/+5Qd94Iv86SQLper2nliK5/XLvTezmbWt39/uyMqqCzGYGc7sbbCCWef1elYprxj+IgR9NQzT9Nrr78eeKlL0ArW6jpw9nZvKEPfgm8IjPGNcCzZusOjyKpSMJRV7mfiCrCqWzQiHlwACF84fhzdmycE2NFKuBhyTqSUv9qvX1+6bcYsk/Xs4rwAfrwzPG0/q9m9O5wYlZ9Y+H7fvn1pOrvARb76rv3xY8+j+wwIF5KjUVVVSUcecSTtvvtubKEjb+mJlU9wH+8gs2epb79+NH0GvLie1ydGNH/efJo6Zw7BPd+9ew/+uWnTZtq2bpOdIoPwmvWf0sYvDDIXAMLLlt2Vd30GDx5MTzzxC35RIZcofbKIZ5xxBt10082SQMKlD/ITwHvRRRexOzrsnsEpRiNHjuQG6NOnTzf+fvaR8DMBwtB6R40aRQ0NDTRv3vycYUGLAQg/8sjDOZ9hUdevX0+/+tWvIqcDi2rQoMHU0FBPt9wyJTJmfdppp9GMGbNYGwq6zNsHYTTHn37rLTR7uu/SKYSq/8v3tCNE/pdHUvDrlt2Tq0ie3X9Qwd+PurEjMlgvZ7tvKfQphQ/V6aYdPbvwZxZ2p5lxjs+4s+OIKHp1CFzYUCLuGjlqFF1/w/W0tWE7f6p10mw3Wldvlm658UY+ZGLVZ5/R9TfeZOXV9Km3yt9XfUbX33Sz5g7Js+zzTIJUlmjGbXL/p6tW0c+vu4Hv33+//ejin15kR7du/XqadOVVtq2UUkpBY8LYsXToIQcHZjNq7Dj+ff4sscRwnTNmrKl1du5i9yUjd4jowvFjOSbc0QU5u/c3vkEff/KJaeKkgQL/m0HNEMbHtJmzvSQpyXw/f8wYun/5AxaEw8qUk95erW6Bdc+IQ6slrCPTEMv4MefZubYPwjE+GQy5QjDeysrL+aztZXfdRclkm+Avwh3e1PFesYSD/nW4owHCqBPu3r07x61hCTds3Ga/zSC8fuNntO5zEyjuCISvuJzuuuvuvGt244030Nq1a2nZsmUFAbFzHWfpjNNPp9tuu8200ytmEOaEKwTzL5jAwXyfeJpefvXVV7OleP3115txuWUEoKOHZ119A/XquRPNmOEYVScBjQ0g/OijudbRxRdfzFb2M08/TX/5y18i5z1jxgxmzKuuujry81NOPpmmTp1GOPABQXwHxB1bwvcuXUTzZkW5sjvaNl2ft0eBOQvm5Hx83sjzdjDRvA3ZUe2blvdE4JNYV+GhFWYKF6Lx+08WgdhZkIwYW4FCU3eqvrGwWbW/TIXOYcQ559CEn14gnabUqtTkK0PzswcOpOaWFrr3/vvpiokT6Yknn6LXf/c7GjpoELW0ttA9991PV10+mZ5Y+aRkAvtLrsPMEg1lgd5Cd997H1195eX0+BMr6fXf/paOPurb9K0jv0lzb1/oTUrjnLnU8Ks/LvnpT+kPb/yRnn72OfrX73+PNmzYRH9++236wUn/St8+8pt0/S1T8nTtcOt7wYRx9MADy9sl6AH7708//tGPqbGxgfMAbl8oY/WzqQ877FBas2Yty0FlHxhV1jXMfxQQBhguf/BB/jfkYb+z+vEKhLnOT45ybu7gXQgz3ne/c6fjnTNnznLbRTtsxWM0bsxYWv5g+3NVQpx5xplUXV3NgFlVWcnY0wYANnwBi9ZPEua5zpxpi/SkjivLiVm3zRUvaE0PxITjtGnjJmreWh8E4WRqO72txcPtJGbhW3BH57WEY0Q33nADvfTyK7TfvvvSU089mQNcNo5ihJJ/cgoy22bNms3Ai5pb7dKDCYyBFnM/QDiXX6688kpm8BtvhCvbMXCPHrV02umnccPsrVu30r777E0zZ84MxJwxjPYs4UsuuYTefOvPtNeee9Jnn62iX/ziFzkDQDLZli35QfjUU0+lKVOmWjZLlJZw0wQ5/NkcII2RR8ztvqWLaeF8f4PuYJz4J33ctFm35cx8wtgL/mGpUShuBlkMiJFjpu5gGkS3UmzXkC0QwPMNtFAQHjJ0KI2dMN6AsIeYTjzStFtvpfMvvJD/Mn3qVFq7bh39/PobaNa02+i8ceP573NmzuCTca6+9lonfvzBZYnmzppBo2GxZonmzZ5Ja9aupat+9nP6wYknUu/eveiFF1+iL9asURlvhb3WRuvj/PVbMGc2jThvTA547bLzLjTx4v+hsRcaC9tqcdautqO74HwkvOa3hA8//HD6rx//hD76+GPasnULy9DZc8QoAAgfcMD+9Mknn7CFf8rJ/0333b9crMUYcXb0jNlO2VUeHX/eefTA8uW2nnfQ2YNp2bIlOVakTd4zo7WgbPkjS4MHDaHFSxbb+cg7Z3u1zALuAL9xAP/lD9pe5fkUvp1qa2nosGH0wfsf8KEL99x7LyW9qhx4Bfr06UMrVz5p33vmmWfQTMzVN4RjMW7WMWPh7azYVner5s83btpETZvrgiCcKGml373afna0DviKyy+nJUuX5d2osISffx6u2ywdeOAB9OyzzwaAWGMakumoZ65KbSEIOGfOXNsEWxMo8Nno0efS/Z7G4ydgTZ58ObsNbr5Z48lEO+0EAD6dPvzwI3ZVIwV///32ZZe13W5mUgNNYtZDEYlZl1x6Kb3xhrT03GWXXbj59i8efzwwfwHhLXzyVNR1+umnB0CY+8tyb1GcQVlE8UQxp7N3gfAOlv/tPO62mVCKgtcF40TY/sNdoQxTN37nEYoS4iIx/tog7FMzn3s6guJfEYij1jCYM0IEEB5z/jjKGhqoZ83JlpiA8EUX0TVXXEGPrHiMLdpxEy6gmdNuozHjJ9C1P7uaHnr4ERoxbCiDMp5x7DF9+L5zxwpI4wII4/frr/0Z9w0YOXwYg/Lpp55K//aDk+jDjz6ifffZh26cMoU+/uRT+ZJXEhWo+s0Snfgv36fvnvAduura6ywI60pe+j8/pb+8/Q6teNw3GCQxy6cBAJ5jwqbqBOBSV1cvIEpEx/TpQyedeCInLMKTiOvAA/anWXMEWMFd3zn+eLYW33vvfTrxX/+FWzK++dZbDND9zjqTZiBTWe1DrkUmGnvuuXQfvJrGXkV/5aVLl9D++x9AP/7Rf1JZeUWOYvHee+/R0888TQ0NjWxE6TGPQwYNoUUMwsIwCB/O1Ixsr70oZO648+AGF0vYb9Ea5tBdd92F+vftR2/86U3ab999+DtyjgJRt6oqgncEeHL7HXfYcaJ/xszZs00DJ3kiZDxAeO5i1AnHqaKykse4fuOGXHd0WVkrvfZKYSB8+eTJtHgJtJbwJVoWQPjZZ5+3/rODDjqQnn/uOfqzceVqoFzPLfUtYUxk7tx5BpxZfzExYYDwaM5s0+C9gjjeOXnSZIJb4pYpt/AYdqrdiU459RT64IMPGYCxMZKpJDMQ3N1hx4dkR7ea7OigfnTpJZfQ7//wRzvZXXfdlTZv2kiPexbx9GnTaevWLXRlHnf0mWecYUA4l2Y4qLykFAero5m+zNm/7l3WZQlHMNtX/tPCxbfnPGPEkHO+8nP/Vx8QCb45Tr3AkHIaMnxVz3NeSSAfRFsbBmHtu9sZROTJajuGyrB2Ro8dQ9m4h/ih05dmTJ1Kz/3yl3ym+sI776Tpt95K4y+8kPD3Z557nnr17EkLFt5Os6ZPpzHjz7fHCh7b5xh69fXXLAHmzppJTz/7LPXu1YvmLlhAc2fOpNFjx1JpSSmXP0GoI+Y6Ydw4mvDTnxqgEAr6yoGWVk2bcgvNXbCQ3n7nnQCNhw0+m/b8+p505c+utdR3kZDcrIQLxo+le0xi1oUTzqfdd9vdEnd73Xb6zauvUSqVtn875OCDaMGC22nI4EGcXAXZdczRR9MTTz5Ju+26K/XpczQ9umIFg1H/s86iWfPmSamb1/p09MiRdB8Dv4wHQLqELWGim264kZ5+5pkcOXj00d/mQ4XwXBu7z2Zp8OAhtHjxInlSlqgf3jlXre9gZvXY88YY13VerZWfsduuu9A5I0fRc88/z8d8HrD/fvTA8georq6OQR4GH+Ykc5ALFTAAYYk/GwMTlvC8eTR/yWI+6KdbdTV/Di/I1nCJUm13ol8+33GzDrxs8qRJtGixM//ddnAg/PTTzwa23z777E1r1qyhxx9/3AKNnhHqg3C/vv140H5Kvn5+7rmj6e57cLSi6yajWt3lk6/gM4lvnTqVre8TvnMCvfvee5RMpYyCJEwOBrr11ltzFniwqROGiyQsNi679FJ6/be/C+z63r17U0V5GQfqAf4CwlvpyjyWMJQLcUeHL6FZcUkJL1JRMSziIBB3gfCOEbjhpyxatijnwUPPHvrXedlf66ntyJJCX9nZmHGhz91x9wlA7ohYcXhMAOFzzh1NWT4CWLqAaTmLdvWaOW0afw3WMGKEEy++mC6ZNJlmTIUcIRp3wYVUU92NJl16KV182UTbzARAwfXjpj4ZIIzrvPHjuZE/4ssXXXxxDpkAzueOk0Qr/xJXrDuPeMHsWTTyvDH2FCnce8p//YSO7dOHLpl8uf2qA3D/aSJ38EQkZt0FuZqFbJ9IL770crtLd/hhh3JTih+cdBI/4dnnnqfzx46lRUuWUH19PY0ceQ7HjEG/gf37GRDWLmpiVI0ccQ7de9+99j0KwhjVtT+/ln6xcqUbg9EgTjj+eLrh5htFdmv/SwPg4o4WwO3fry/Nmz+fY9f4GxQIzXZHTPiue6TMlbu8hWI4Wsr2zW8eSUcf1ccoOFlKFBUTjEk8B0l4e+61F7308kv05p/coUcD+vdnugTq7FEnPHcezV8qIFxZVcXzgtd0w2ehZh277VpJK3/xgjXpb+dTlIK9o3WAkyZNpDsX5QowpdpNN95IK598Kmchv/GNveizVat40bTo3j+dBf8e0H9ADggzIBPRqNGjvDphYSK1HK+84nIOksPFceK/nkhvv/OufG7/T7KkDz34YLp5CpIVghmD0OpgCd+f0zErSxMvu4y1wfCFjXTwwQfRI488Queeey5t27qVrrjyykgGRr3clCmyaQOXZYJgrAbxFVjGOBjiHraE1Wr7K5gt7W65/7sfLr4rV5EcMnDIP9aEPXb4apzhuyn/TknwV7CIAcLDRo1kd7QfJhMKCE3GjxlD6zdsYBcyavY/+fRTWvnU0zRm9Cj++4MPP0xjRo/mvz/5FOSeVOnCGl21Cm5lWZkxo89lNyQSksacK895YuVK6nP00RxvRTXJEYcfTqNHnkPnjRtnLbs+Rx/FRoDW/gJo4CJG20e4oo0wIzTBmDP9Nho++rxQwwunvgQUGWM6Thg3lpbdLYm2V0yaRL96ATiQI6jsH7555BGcBQyr/XsnnECLli6l0085hd5+911699136fxx4wwYEZ09YADNnj8/eBRmLEajzjmHDSqV7UOHDKWly5aylXv5pMncUIPPlxdBzfP5z//4d5pyqySa+aViQ4cMo8VL7rTjAxjevvB2Xjs8Q3tWA0DPGX4OLbv7LgvKrkGMrneMDj74YDrh+BM4wU3fL2soK7Dv3nvT6tWfs5XsXwMHDKCZsw0IG2wCpqEaZ97iO7gyBs1R4EZva22lNR+vtV/n7Ohddq6hp1YaF3KWKC8IExEsw9tvz3Xl6RNvuOHGQFcS1Ta+9a1v0ssvvURvIV5gwEdqfkVLAuigvGn+/PkBS1g3x+jRo2jJYuMGN+a+fjb58smUbEvSwjsW0sknn0Jv/OlPbPkaqOahAYSPP+5YuvmWW0xPWceS6AKG7Oh72NL2ryxNnDiRnnn2OUcwM/Y999yTWpqb6LHHHmMLvL6ujpAgFnUNGjQoGoSDSfqBGjNYxYgZP7z8vi4QjqTqV/vjkrtzQyqDBwz+ag/9W3w7N+ybfxQGqdsDbNuA4W8xlw7fmb/Xb4df9USq3nvaqafS/DvvoLfe/rMF3bB1hN/nzZrF8gSetf936WW2xSRc0vg7Ql6XTprEj4V4+N53v0ennXIKXfg//8OWsViwRNNunULJZIpSqSTfDwn0jb32ogvPP59dnbC0r7nuOlq3dh1/7/jjjqdBAwew9cwtQ40/YNqUKbR46V302z/8XgA3m6WrL59Me+zhXMkYy7BRyPb3QDgQkpez3dBCUj2bl0+aRI8/8US7pPyX73+fbps2jY484gg65JCD6a677+Gqli9Wr6ZXX3uNLpgwgaZNn8YyfOiQITRnwYIACOPvo0aMoCVLlljpN3z4CFq0SID02muvo4cfCVWpZIl+cNKJXE6GSyxbOVhkxIiRtBCga4g/ZMhgumORxmqDB0EMY8DGvvePjpT6aoDjIQcdTH36HEt/+KOEH2G9Hn/scVRlLFhgyJNPraQ/ms8VnHHvkCFDaNYc4442Y9GOWfMW3yk924vi/GasZQ4I9+jejV741a+tlnH7gnnOEg75gS67DCAcztZ1N91w44308MOPBDKQ0Tj75ZcFgOUSySFuZwFiuCkAwogJKzDjM60ThptjMYNwKJEkRnTFFVeyJYyYAZILEA9GMpXfDxVuoRO+czwDpsSJnY9LQLg5GoQnTaLnnns+MB8fgDGbqbfdxpvoyiuu6CQI6+3aQD709ViMlt9/H731pzdp1aef8jsc/QoVO133RVFgaUSd8KCvWCf8d03pPMjbLiAXmnL9N5h4bm/f6EHkuLGzWc7k3XW33eikk06iMeefT9vqpWbTz8nwp46/1/ao5Q5bNnxm0mB79OhB27dts7FAbdlZUVlBTY2NBjTc2FArum2bqxFVYMXz4abkbGjTAxvA0K2qkg+BkbaYAkBqJNpuWdZLYOKROWlN8n6bJG1gCIlRAGHN8UG+z7PPPtduH2kkg02dNo3OPON02rhhI/36hRdo+LBhhAMM6uvq6Yf/9kNaZDylAKa5MKpMH2Wtdhk5YgSXsKooHz58ON155x28Luj5gDi5woTyJ3KKnn76aVFq9GCeLNGw4SPojjucUQgMWXgHLGFngqmLePjQEbTsLj+p2HUZO/DAA+moo/rQG2+8wcNKFBfTkUceSUjW3bRpk+s9nhtW56EOGQwQFkuYAwcm6Xje3Hk0d/FC7n2BE5/hJocrfP2qULOOVKqV3v3L26afapYWzM8PwmgfuXDhHREcL6MDED7y6Ar7+TePPJJefPEF+vOfoW3mXgrEKEuCxYgSJQZlcySg9mCGy3cpOnV5zT10I1555VUcE772uutZM+zZcyc6/fTT6E9/eivAUMcffyzddts0SqfT/J9yJVzvTU1NEYdHiCX8/C9dow4cNNHc1MgWsF5TpwKEt+e1hAcOHJjHEu4AhClGRx55BI0fP4aqa2q4Xs1Ii7+B2Ot65f9lCrTrzs57iP1fhyIFxX87rLvOHZs+F8o5AO+ll1+mBx58kEtH6hvqbTzYflPCsOZyB1SIzNKtKF2Z9BQojTUG9Zdo6oYVCTtv7YLFoKuHUJhqZgVh81PjnRa12lmSXLpmCe5oWKW4Tj75v+nwQw/zpp/lbmLbt7lyGngTZ8+dS//+bz/kBKpePXuxJYwQJWQVgBQVMSAcml3gXlZcAMT8X5zOHTmKQdi6o4cO4+SqgBfCo4HkOmkudXAWQwYPpUWL77Au6rMHnk0LFpoDHHxaxGI0csRIDmmGLwDw0Uf34WxoXADgw484nB55+GEGYFx+69PAv40CNHgQ5op2mS5UijnPnTOX5ixawKcnYf6tySSf/LV1TahEae26NbR2HQLF4qK4IwDCwUlPmngZ3XlnVExY7rv++hvosccf584gCOI/+eST9MEHH+RlDUf4GJ199kAGSQCynsSCf2Phxo8fbxdOkw1UO7z6qquptbWNrr0OGYFyIZvxJz/+Ma1es4bqoElSlksHUE4k8QY58gxa56DBZ1NzU0uoBEpIf9lll9GvX3iRn3nEEYfTW2++SS+99FJgPgDh7du301VX5YkJ9+//pUAYmwLa2NXX/FyYuAgu6jhrisg21GI4L3ry15GKHT71q0YkO3xBuzcUJLTzPOFLjTwQi/1ST3CCrhNf9291Ajt6YpJ3ITzsu80CdwdNI/uRgEpWMlqNQgzBpMIUN6pItMlMeE87rnF9Ve5BCBpv0+MJvbpiLw7sgM5RQS1DyANtTysHNsh/PHvT+UpiiUK1cLbwpRdfzID8ym90FsjaAAAgAElEQVTMca6GEmGQFFe9fyyf3KggoRUbLr7sWaYWuL1VtG0lA5Eo91BDNI2BihUMawrWsrin5TNZ5w71khzPRpZPUWKrNCcllQjgBIB9/4MP6LNV0tYYp8JN4/aMstynnXYqW8AvvPgiDR0ymB7/xRP0xZov+DOU8sxgF62GHXEoSJzOGz2avY5qqw4bOoyWLF3shSkNI+VplObXTgOEFy9ZZKO2/fsPoIV3LLBWtsWXGNHwYefQPQaEdf+g4+HRRx9jvbTArUMPO5RWPPqos4C9umS13gV79DATogGIf3NTDu8sAwPCC5beKfI6TpzICw/H5s+3uv2GmPDnX6xmlwpWMZVO0cJ5c607WllGGRIZdOIWjrqydN1117OGdOghh9B9991LGze6RtUdiVp0tpoyZYrtGW07ZsVidNFFP6W77rrLHP6sLCAumquvuoba2lo4niBqhFylpSV01ll9acOGDYR0e3Sn8TtmqRYJZkH9GU5R8pufYyVxhCKajxx+2GH0wgu/jrToBYS35a0TRlp7ZGKWHWmuO3rIkEH0xhtv0imnnExXX/Mzs9NFOcGJIK6kyTno3bkwHVF6R30eQKO8D+0EznylgXUGjO2YOvMlHV0UCH/JSXbm9TsShBUv+SfjZzDMg9/ZtZaVtq+JhNS0q2tPFXYF4YjqOkOtIOjYxBqW+i42p4BqwcACsICLFW7GVPDxPkxDlVWIvem5wg6AFYjdt1DrCiX663vswaU2/uUDm7V+jSvaoKUBYfMbBmZzXtRKdgfOBJ6tsiqSCbzd7H1ugdcqGN7BDd4Zy/57tKzTmvUe808YN4buvtvlwji9TF4KYwYlnNu21dG7770rMtT0ZsZj0DcfwIKa4p69egbiuUiS4laOfCIXrGH5OW7MGAFh42EZOnQY1wkHAMweqekpZ5Y5bFSXzjqzL93/gOuYBVl75yIXLvVP8Bo6ZHjA2/ntbx9FBx14EL3F5bNZbhAF3HrsMQCwa7tsOCYQCfX/Bt7q268vzfZiwqrAzpk9lxbft4x5AgpUa7KN0skUbfgsdIrS52vXUhYbjLIcx5h16y00bOjQUEGzvBbB+/wHOGTp2uuu43Kk++6915ryhUpWHOBw8803283rOmbFCJ2r7rkHBziIW4NhmM+QLKGJkyYyI8AKD1843OGsvmdx+U+3ykpTyO2ftJTltpaNDQ2c6cxF4NAyze67+OL/x4czAICj2laCCa+6+mpWYq655prIqaKlWWdAeMKE8bRo0WLavr2errzycgFhmTFRPM6t3gDEsIydBvy/D8G5mzp6pb8kPhXKNva+LwVonflSCIT9Dd7pwYa+UMgwOgfCmvGrT/ZO4GIBp3aIeapvFfOnrjcuXK2JYvRxl1ayflI/mspaTCpkoc0h6NZCdUaPjXtaaReyhPDeoLVnXpgndq1KNluQxjr2rVuOvVKWG068/MorLIAPO/RQbi0ZvIIKimUDfr3ktag8UiAJgGAoRiuKjLpYI1bec3NEWbcKALJkbt/rvdZKM8FjB8KegsADhDt6DN1r5ptPmUGezY/+8z+od6/e7J6G18BIIzPNLB1wwIEs79GsQy/Uzk7TVo7GM4O5nz92HIOhssvpp59hu0lZvjTJt465onfYu++8Tb//w+/tOM444yxa5IEwey7MYAHCaD+pF6zmDRs2ciMO8DaqXVaseJQ2b9mSs/wWdAOfCPOC7mg0NXf+XIsbDoTn0LIH7+OkLAwECcAIh3zxYSg7+pMvvqBevXvzYHEQwc0/v4aGDh3KTatxXqi4kDAMpJBPlEB+BO/06tWTfvjDH9IzzzzTKQtY5wUtxoGwk3hYOLiF7zE1XuruARh361ZNP/rRf/LkVnhxWp9WAKz/+Pd/Z7cKOq9o+YFdjH79GGhXPLZC6vzS4s7CvJENCGs+X9/ovffem4477jhqbGxkEI+6CgXhmppqGjp0iAFgxAxiuSBMREUJAWEwjr+/CxHkXxUsgt9XIdj+UwuRzTtiXJ2Z/46whP+eQRidsDyjDPUBhsReDDMkSgOZO1qca2qRi7mVLMIhag0HWC/8pJzldGtjEo+s2BQ/KFvC5h8iaSJFTOC5MkO9Oz8HaQaxdlnScJQqAscfdxy98ptX+AE4NAUlhfMWLHAPDDGWPxeR75L1KrAqQOfHN8MNUhSEOy5+VqvdLh3/I0DLgJUcfJOCsf2CZXp7fhODMIwbybWJoKEBecR6YRV/8cUX9ia3r0NKiuEZtAMGCPuExNwnjB1P99wrlrDQT5Pi1Ikg66r5QtLswyiOfi13hPKF1seLFt8ZrPs2Lxk6eFjgsApptXkqNTQ2Uq9evWjFike4+5cSwtdLw2GUgF4FEO7blxbcPt/GpiUGHqdZM2fTvY88wDFh8EVrm4Dwx39Z5egId/THq9dQ772/TtlMmpJtrXTjpEk0bNhwObA7lZJEJtPKbPJEA8L6CLMHtPtdWODmbKg8EhkMgIMUcBJR1IWsbLijFUB914Vjemchd0ao9x8wgBrr6+kRBXGTsi6HgUuJgVx+ECfAW6HXBbkZjCGWcPTk8ddqBuCh3PjDXTG6Apbw1Z4lDBA2VglqzyAYU2kT/zLMFtiKoVfmK0HRuFJn6PbVLWFvcO0gdaCzYpSc+DIoH1iikLArgAhu/7f/8o6GZocReWPwj/5vzliKVj1w2LkIOf3cP4vaSywK8bYKbuUh6eMu4FsUl+SSIET6e6IdNcjHSgu60QAcQIN2MrQVhNGOMXiFQMHbu3AJOgtZviUg/Btr4UOxR9MHnLOLBhRKQ2tFhxp+AdztKwxoqauVHxoii1qmgUSkPDwX9G8Z16wBOVc7rMpwTj80GVYYXW2inWRHSxOkEAUjTXBVNcy93nOMdHQPySJO2t/EjzmewJ+Bf84HCMOg4r/o2OWrgZU0zw+6qb3QhBd/1Rcj/IgYsXNYu+cChP3DHvAJQpaHHnoYffrpJ8YFnRtbFzAO83ZQFYPVfzti0d4McMfsWXPo/hVydnL3Ht0ZgGEIbl7jjqblOuGPv1hHO++zh1i+qRRdP/EyQto4d3sBAGcy1NbSwryEzjCLFucmZrUHwpa6HSitGhOO4kfEZtUN7pgYC4J4C+buXELu+8Feqfn288Czz6aG+np6+NFHnQZuiM4bzCRESPcbt+E61NXNrR3FhJHwhQQsWwdtJxACYS/WBC0LzTzgmta58+tUU9Rn/F2DsL/S+eGqYCDLI8ii/qwCzKpX7eBH1Pf/liAc2P55xu2DsMR2XetB32Xq3NLGgvMmC9rAjZYLwJ7I5TpY4xbtMDMoIKOt4W13lZ8Ra25lkcGL5HFByE0d1qfyBWbYyS5msQ6ZfyLj9zevvmrfoWuLUhr0VdbSQKeoBjnST4zSBDE74ggQtluzHQUjmmeDf82dZ/tgnPtMAeGojGG9t6NSsOi9KfRFAwtYwk7sS/LehHHjjUHlSWo/ju7JLuee9jsluuS4sPu/X7/+nC3N9Peeid+HAIS9Tl2B0L5yhZenIFwePoAkYsOxAdmPFt6pICzjA68BhJc/hlyjDNXW1rJChOYsq953uVIGhNdTj312E8s3maSbJ04UEM5mKGbiCqlkikt/TvnJf9GKFXDbSjxFd1LQWonSRA1l80hU1NsdddRRNl0+zDCICS9dKmfA6l4PLIAfyPcWQJ7jZzTmdgcCCDfWN9BDoaMM2Y7g9nNCUFjFCsrMnDrNgPAJLtJ+++3HaftPPfV0pCUMAN5rr71ohVfW5bFm0BIOJXwAfGGloH+rMMzfCIRDMjK8dh2BqK5RlODp4NFu3vm+nOfv/wwgLIJIGskzKNt9IIqrb4nIXlKlNmhRcW6GKrueo1j2gJ+F7Fvb7SwI4sLmYwtgloF9OeE4x8crsXxFtFvbzOrGnooS2Jdmtj6Wm1sdCFtpIcpsLEbnDB9OK598klbDDRsQa0GlAN+EbLAgHO7wZQ5jsILdI0+0/ZqffrrP3YBkLJqUakfmuXujn5blYwXRfre9Kx8Qu/eoI17h1oDwwIFy2IO9UWQmDlII1uv6Es+tf1hBtPysOQ0RmerIUr7jzoW2TtfHiMGDhnohTRcfD4Zh5P08A9/e8sA4SCu5qX+/AXQH96M3RqEZLNzRD698mL3M3Wu7M3/gTOaP315nH8Mg/NGadVS79+4RIJyluGqnmQxnwg0eMIBdNzgzuK21zXQuUWTM4671tdgIiQwA/ta3vkWrV6+mX/8aTUNyr1GjRtHHH39Mn376Kcdfc5bNyxbxN2wgNmMEiTvPV55y9qBB7I5+MBTTzR2qOb2Di+lN8pZZLckwVdePLAxOXfrud7/LNcUfffRxDgijBAmF+y/8OqpVnIztiiuvcO7okGYHEMb8+HSOLhBuV5CEP/xnAWFNbpSf7DLin0Vc4hYLHqLkWw9+tFU71BkiCsurhBLLUly8ESAc2fcZ1NesVyP0oix6X8pHrK4KyqivBsuR9I5gByWVskiq+fzz1S7hTKO75v3IJ8HB9zgsQS4F9FyLWJPA/GxsTQDjJCoPjDvFsIFXKei6eXnDcuMzQJD/PRkaPHAAffThR/TZZ59xbLSji40S+1wB3SAYE1VWVtK+++5LO++8My1/6CEvnivjHdC3P3344Yd8NKzKcksjn7dCg3GWbdAljdvwzn322Zdl7iMrHuYxIYkQvK7fO/20M7hc9vPPP6emJszVSyrMmbjzKgRixPY+oQNkL/KCcPLSY4+jP0aQNwDCjz2LnhJZPk8Yhu4HH35IH7zlxdbFHZ3PEs5SzNcms3KU1SEHH0w9d9qJysrKZPPBWkZCk3HdCiJEbQ3HwL5aicQngBFqiv2Dkn26ICkAHW7Qsxnt3dzltOJIBgq5cNka8BYG39lWV0c1gWfmY8VoV4RYBM4zoDEnLDbOH/3VL39l4jLBTfP973+vI55npWPVqs8Dm1+1dIAw11EXJ0xtdTHPzY9d5eWtUOzCiMIOxxO8wZMM7Zm7EWTL9cTlf0BHlnQ+TmtvMv/IIOyvVcwAH7KZVdgYWOQtplma8tMkZfExmkX8H9ovCf2C9bk+7cRqDq6CK2lyp/wI3znzwT43+Hjj5FMQlv1rSwudm6ud5Qvu+fD6h8uR8j9I5gR5Bpnihxj035pD8fnq1Vz14YRs0CMn7zAHLNgQlutF4GdqB+iUb4PmG7SGmBn/QiAcMHYcjfLvnywf+frd73yHqqu7SYayXkHXQx7R6p7s3444el19PRtr6DLGdcKe1Yrzeo895hg26nA0ILOHGnveT6WT7/lkKnuoL96bGMfu0XDl1Vdfpa3h7GYzeriDjz32OHlvt24mjBmwtz2FwoC316gmwM+GE/DehsYGev23r9HWLaj9dacoYVwzZ8yilb9cyWvVo7YHlynheN23fvuRI7XGhHvssztlkQmdTtNNl15Kw4YPFy4LqJtBdleNmK1AdtVmKMuZxWkHyJaolk09i/DLiM8gPziN2tNcArc4zQQtMKEdyU9YkSar0axq7mhCf/EUC8sImDsLOxEq3OPVxJBdAwH8Pe1cVaF0xY5BJnSHZl/GYiJMi6UvKXpNc/zP95v5UwhgpvvF3dLZ9fg7AWEdRnt6nyjtAZeiiH73x06ENAOCoD2w73htzbcjbwwDnycjGWHh/DLWiCZiee0NtaaUwZetAgFiPse6WECYqx8YO8XL44NxAOw9KeuPKgeMjUvIj5P6z9EZWEPa/CH8ew45wlobTztY3eyebcRlZxY0JDM0Dm0VEB6QF5f07/e8cOIVcDFyCWMFFXStvBD00f/riFMcn9iveDs9mHDpH6/VnrM7tGHCNNbfI+gIOWOBVekSIQ7YHcyyFjXCen58VG26MoLhFm5KIomxyGZ3Fnhot5mpWo9nh93dHJSaJeVQi3qJeKzMWtrlq8gexaj3hxFIlQgZo5Qi6ZxnTp9Fz7z0DM9fQRhe0d+9pAdEEBl39Hr62l57sNWbSafouksvtiDsxwPaC9KLMJA2a1yTZ8p8iGtuTfs1Zk5XKhGV2BTW7eSZov20t6f8Jh3B/aScIZoNhI/UO4LIQnDU3tr9EClRo6W7fbIRCCzOkU0dGix6VXOGOZQTpUsI0NWdHRRY8gb3dp/LzRmdUCpKEjwftmxyTczIGflbPj/05kHwsFWUN33ZjD/iBdGWcPt0zgt2qkQFBJqJDxiHGbtKI5moQOGX/+VOOgbukbl09PScxF6LJC6xJPxqSbSSHrTFvORwL4vg0D2oAKyxU3ykghpZztjLDMK8HVVDUQHorYMq0TmyT7KvrbuPXa0C5BC2LmPYy9z35ub/MwDAeSzhsDrCiibPNzx2t2M6SipS2ZJLX1k5H4jNX8yCOsVevutqUcWh4IAYhgn/zdvvzmUto+fcmw45hSjMK7nz03H55uKXA2HzJEMaB1wqkCRPINg9TBUW39Ooliq+JxEQI3PNvJX2kmDr3goaakdDzcXREKBsc+VR89MD3/azzv3zmd1JS9rVS5ULDFb4W4w1v2dFEIzFULX8znwj3lbsTzSHev6V5/n7tbU9mDeQmPXK829YtjOJWWup5157UHE8ziA8vO9ZdP8999D7778fatgRke5u1hvbAS/FiNgizigRTc1tJsNAFMgwDpsmHuAwoOVHhxyRmBeElbm9tnHc6AJWQZFZeBMrLgyM3Kv9jHDMmS1i4brA+PCbAnAOGFtB7QfPgqpIoSCMWrQoBuwQCPICTPsg7KaZj3J/PyCsqowVXGbTuiSfvETo4AOn5AVv/Oog7D8vnOkpQi1OJQlx9RWZukTrkjbhIT3FR12XkmgoPk381IR/AfbcdXShjdzPREgZnjcgrJDoBKXnl4lgEytKzT/89elwRcw8/P2mFrjI6fYFiPs4yOe5bulgMqcqOwy/ViIrHwTd8xKqUoPXgJmnsFiAZoHXvpOwUBCWcUWYpRGKlFWG+N1B5SIsN+zaZolzClSx80WeKmYajw2OxTuzObQ2IjeNhx2JsFx2KW9UTwIbdzYXR4y7gCHnlTTl4x3HE4YvjYGnxx7CMON8CZNgJRathnK8kI4Zryglpn0l08+5sREqvPCCC2n1ps/5GTv13Il58pNPP6FfPfl6EIQ/+WIN1e6yJ1WUl3MW17/9ywlUt2k93f/Acp60z9C+TqSatbxamwM4TuIJe71cGYQ9t6y/CSK3i28tRgC2aqH+UoTB2I+TKZ8LCBdxATUInjUWcS6QF6oFyJzl+eriDItkozEZeoAW7LbPIANdmAueCMN2/GUFebf5nGXMQhNWcFERH5PFzK9KhXl1lOB2m87NTT0VyIDHCJDN7cet/I5A8vdwm83oOdt3dShNdcCF3igGiRM0hvZmMwhfenBgXGGsXadN7NQIcN3Hha60G6ERUcb6zB25grCFmcInJ6sfIIp1cxnJDzlRzOGHtLGEJTShoGATB40fxXoWTU9lzSzO8on2wUsUYFWgMP78fYnd9CMzsDwhGU3hHPqHbtNfIz2jCsI6/NBNzhsQmqCxVsEnfujG2owGWAM4FlCsPYvTrJUPWCojZV959LOhApFYUnhidnxYYTBjtFPDWCMsk3b51tsCYWnkc5gvWq130DP3fLLqv5072ljD1nMgoTndn/ZEPAY2lZPaiCPXWNH5iHyEF0Fc+UaXkbAJe1dNf3BPcbF41K5L2ilLgmsh3reNVsSYEmvfWbdqsaPawL/sTPg73J+TysvLaeqtU+npF57iXKbSslI+S7i5tZkee8CdR8yWMNpWVvXenaqruvHkKkoTNHb4YJo27TZ6T61h88aoGjwMQN3R1uLQ5tYmRqoaISdwZbJsFfs1dQJf4c3i/pLfmnPAJCwdWlh1VXqPRqtLPiDCgLBR53PfnyOe8rC8q0UPe8dCCyWb3rqj0mlKcUOUpNP8zKb1N0mYCgx5MGYYhIspUSIgrHGInPiIJ0CM+DCxQXFLWndgNkvJVFIsJD5yyxMB3jOyIRCOjsy5GbiVjdKtc2eaf609ctqN5txtvuVjBYfpvMPKlnGXqnUodaPCNfk9KTlMEFrTPMdQ5nBTgeU79unB54oi5Nx/2sEqHpccBO31rC40KQJStVOFfcg6ZDeauUc1PSujHAgzzwa7Xno0CCkZzJh+KEBvzQPC3p8tJnm047+FwdYDXVnzaI5hvosC9Y5cbL4QDwt09aAYtTvk9BJzJOR61t95r3kKjWx1ER7B77j18pktVz6GoDWgCYQJ296TrKoj4YWA9zCXtrDwdNcKQIkJYgxBOVFKeZUtSyObzBDk4xgV+SZ0IKEvOFOQSI+fxScwXtDTgo26rDQAsZeXnxPeuSIXfQUqd63cdzzwNbLVZVrjs2gQFiUmRmUVZTRo4CDq0asHvfPhO5wIhsYgLW0t1NTUTL9c+Zp9FYPw6nVrqLrnXtQdGcLZLLW0NNPBB+xLJ//oh7RmzWo+xBiv3LxpM73y2quhhjYyGElxMlnC7DKQWAeknGo0LCCMm0iASMCYGZA9ZFrqgKzsIAnbE8x5dBJ+gAUsz7LASRmS0CRdgABmIopCbzGDaFfb5Jd4KOz/O4/8VtHIFjAaobQ2UyqVphgSEXhnisTLhSxVOIzLIy5zQOcsjUPwT41LqIvHZOxhedBDu6y0VL5XnLC01++0trVRW6u0VuOOYb6PTK2jsKLTPk55/GJb/ZhvGMoWhLohfvAydoWrnFtIj00TF2uGPQTIBcAFSxiHlEjrQmZP/WoHswh/rCCpgw9r9WFwCoOiPs98LwcYgs/1vRGwLtDLGXxMsRQDTTweVKYgJEQYyi5QnnJgKp8JCDtuUwFsR68njnmbwE9mc6wQvUsCiVuRFPbHKEMN8Jz9Ti6T2Dd6VqNYt27WYkl1IrblKXf+JuS351hYAdTLmZ1grEtuVYXXjk95zyyRb4bkuFo7yZ3+muaP68kAVKq4OLiyhANTmb5LrNLv5YCwCZMYctnv+ECpsopd2mokGf4Pex/Um6BrKM5VOYrWWcvgY5MQazw9+UWKgnB4fxmviMElXuvQf9o+M0gnoSEyr/v0OYZpiUoelNzWNdbRi6+9yOBb1a2KjSWc1tfc3ESv/votx9kMwmvXUk2vvahH9+68IriJwTKTpn32/Qbt0rsXZShDPWpq6FvfPDzohrcsb3z4xk0gxAIIy0HGcLUKCGsSgwhILnBPZ6g4UcxEFQEp8VX3ovbTFr4UCHN2KNrxoaxHBCrSIwJXR/0Sv9TGcF9SMd7S1MiaHrqTiVta+lYXAsJ+sw5NiJD4ip5xapJn2OrLUGlpGaEhOxhK3NjENNBYIWq/m5obuVSstbXFKklp9miocFPg0Ll0pKZEA5Vb346+H0FoVTY0EMCajREqKN1i7VsS8aB4CAhnKdmWZGs/Cdc7W8ZOBHVuOZUGYTDWMXgCjm8Nor3O2Aoh6yZWAahJVup6F0uYs5vRoCUh/JvNJplPDAsLH7O7ThU6HUd4l+i8RQENhxgCQOF5S0RqK9Sp29/fq2EqdtYDoN8PrktYAojC7gA815JUXlUrPorHzPftDz+r2FeCvXrSXNOXXyRg66sPzJDOENfkVE8f0B2ugOvrYVFWvNDe0SfPUNwC+CDvLYuWnbrv595ow2oWiOTl7F5WevF5MnpClCfX9IAdC9whS9gkLcGiVtlrMgQNvWQ8dgcpYayrGNEm9KCCUi0eVRgNwA/8FM9Q8MrND3AyScHWcUzQTS1nRTsFJJiJLqNEqdLb7/6FMQ7y5eNVn1BzSxMbe5VVlVxPjNBhc2sL10a/+fqHdoDGEgYIf4NqGYRjbAnDVQCQbE1DWGUozclWGUoFNHZYrCLMYpk20U5SYkVByEGQZ1vbGFjjsMKKiqg0ZuoTzRA4hZ+ylM6kGIjaUrg/TTHTD1lJhe9HX+JSyFgXadCNx/FeuFf181icD30oLy+jsopKKisrp1iJdJxK58Q6RYA4MfIlwCLfsHF4tGGzhs0bqL6hkdoa66ilpYWKKWX2W1CApSkh4zHnc1JJGS9u99oeouAkjIsdtcOxOJXwQdJxqqvbThUVFdStopx233132mXXHpwhXllRyeBUUgLLuJgqyiv4+Vu2bKKm5maqr6vj2rvmpmbatn0bNTcleU3TabEo00YIpkisTGV9SdCTTYtx6X2S7OC7gIzFbxe3cIHNyRLmecVm3aAzgcdwJFlZeTHHtnfepTeVV5RTIlFEyWQbbdy0kev5Nm/dxtZwJouTqPw1bmfBAh/JnCkra5IbJxe3PjhPrlSwGYRnAeA+ezCCubutrdl4lkSJxfdRl4+mBFVV3aimG+o6u9HmzdL+rrhIu1rFKAlvRlsj70PKplntjcNi9q5YTOZNVC4rZX/XmwDOsvsE1M18jXeYQZ9jX6q6hveGenNMu8xY9NoGYs8B2WKUEIsUEbaN4TMx1l12tiQkQyZAwXcNMiKbifB8NEFT5s70MmU1XMZo3AfqPRF6yT3+peE16372XaxZF4JTiqUzRvk3lrwkI6lH0HgSvRf4FAZ48dGSoTHw9417B/sjas7qK4iZVqZ+Lwg7V6NQaBUJ8CDGJ+1xuJN5uTQhPFSckONVy0sTVBQvpnRGeB8ziReBtyXZSY2EBO/RYiovlbAg07PIAZ94DCTB13lqFHDNyqYVqB1VAMh8UAIRrV39OTU1N7Hrl3ues0wUy15KniyySPmU39jDJCyqN1dAFwp9sVQhmMxw2R5O2ZZwIJTkIo7fcw+HeJxlL/7DGBqbGqmxsYnef3O1XVkB4TVrqeZr36CdWJjHBYSxuNkstbKLVEAYvyeNxsevRzkCpcQVkGomJPakks18rCAsDqA+tSYZhIuZsQHCwjxMeMTpIJShyaTbRJvJSq/qIvUTmqG2C8IeAGQNIOgMs2aDWRCOx6m6uoYqKsqpvKKKysoBwiKIIK4Cl7GEnfgoHCSCD4r+LWE2d+NmgF4TtTZs5z61xUZgxj34l/GJwE+TabWRna0AABsKSURBVKRfVk6VlVVU23MnibEYENbNWQFwLYoTTmcCINXWdKPDDjuc2tq28dph4+CoR5zKBEaTc2PxjgyDbUNDA2t4TY1NXJC+dWs9r3EylaGWllZqS2KjpCmVldiykSGcCZ5OQUMVHsEaiHRR6043jghol9xTOH2lAYD4VRSE8XSMHzH/8vIEM/4ee+1uTpyCh6eZm6ds2byFQZhLHyxNI4R8u4toQCmjYBaKDcdTAmIaYoi18d5KIebu8RmUH1wMmN5VWlLEdCwqivHaYT7l5RWERgc47KOmuoa/09RQRy3NzRwOYtBJpaktmaTWlnoGY8qmRIun4PPJKh9lZm0cyPKaxBJUpCDHgsZ9zn+Pw7MFwapNQkJrZ/YO5INc+dY2butAg+ClAKW84uhrvQdQw3yzzLgSuXcQ86MIbMrEWKYErOWIDBANyUCIgrdAd7bWDBAjZBS0uI2SrmE1PJMVO5Mtq6E3E5vWuKbBD1IQ5l3AIG2AxTb+CdLM/03PWsfPvFee+re4AV94OnHFQ53OdI4Z0whDrV3hi5i9X8AYciPGxkxJcVz2X4mcPQ13JueWSAySf4eCnDDnUwPE+SQ4PhlO6Czfg1PQlLpyjF28cEw/s46ZlCYMi9cw50qnWabCgADwtba2mVvUg2U8LRmoyUCHOMV4raXKh7EgtI6SZCaPEeNYFA3/dz09SUqcBLCRoAUFGt9vbGpiufrpuxvskC0Id995b6rt0YPRmq0xA5RtRogEQFidBgzIiB1mKN3awII72YIJt7IllWQQxuRFSwdDl3NGJ0qhEKsTzYTdhBAh2ESpNkoay5knZ4aaH4RNwo2xhsJJQxzvDVnCNTXdqbKygioqu1FZRcXfHIQbNm3glnGtdduorr6OEjERmNaKMuCVNtZKJg6Ns4iorIxjDT1xDGUsxi5KaIIAb9bASuQw9iMOO5g3R21NJe2x+x6UjTUYxhFtPp2CxiruTmySTEaSHlKpDIMu3NJYz+bmVmpqaqKy0kraXredtjeI96Mlg85pGWrFroXNlkpSQ0MjNTW1MCjAcpcrDMIqVsI/88sV/QQ8pCCRMHSBng53O5SLym6lbNlX96jiTY/YKTTQdevW8SZoTWKOUC6NJZy3YDffWOR72RAIqwCLF8HyBd9Lk4LiBASQKDmgOTwQEOrYa6kQAOO5xSViwdbWVnM3p4qqIu4uVFFVRSUQZEUJo/yKpZpJpkVxamygpuYWati+kUEaeQZitTlLmEs+oDhRllJpyYTPZkSR0isexzi9s4NJlQ0tTzExsyIB4XCiioKuA+FoL5JzybqmDDyetFiEyEqQhhfCWyIk8T4oApAlOGRCPD56wcqRJCiJH+K7CoxiZQm/SYjFjUvWS9z9NozBISttf6iuVxlLOg3vndAdiUJwQ3JppnmmWnTqWgaISJmN2Se6r40lj/EwT9kEriDNOKvAc8n6MVVVTHxujYUMEru2agEbxSis7Ot9+dUmGZd+D14Y7EUAKYMw5ysIDREHxdJwH4MYatPdcZgJyH8ur4uzNR1HmAUnw5lSS3hEQRIo+vBoaFZ0Eh7T5hYJ4YUuVRigEGDd8DxYw5BhGn4C9rS1iVevpaVNejd4igiwCjKLeceuZZAqyu+W772aaYyBaWfyVgDAyIzG3yF7GhsbaPWH6K4ll2RHr1lHPXaGJVzL1ilAVAhB1GbO1U3zYLKU9E8S4vekxP3cvJ0FSmtzPf9sbmoigiaegu+SM0e4a0+5aRTApSJe+8iUcVchloXJK+h2HoSDmqEDYfOkeBF1796DQbiyqprKKyopViqWcCrsjjZj+mtZwiVm4es3rGfh2bx9K7uOFYTt5jCbNRUTBQZgDPdqrLySqrp1o95f683MXMIaaDFlM0le8MoSSd457LAD2eLdbeeefDB3RaV0NROmzFIqaYRSShgdjCWfyabncANiHck0W+rdqnqwhbylvpnBti1mPAkGDJF8AO0TIIz7WltFqcCGEoGv3Kf/0BN+OmcJF8GHBcAybmmAMJQqJJ5VVZVxQkQ8IXWGAGEoEFu2bBZlEWOBwKQSI/i8BhM5WzvqD8YFnwm6o3XTAnSxBrv07skgUV4uQFFVVSUgnEhwuQIrBG2tOS9IJAQ8a7pXMr9WVxdTWVmFtfzs3GMJ6dYGay+VYk27bnsdbd26lpobmyiTNm7xrHuHWImivKaSpdKZKIvGHY7+8Zgk+7nGG0EQhgLNgFCclfdzRoXvTZBnFWIJu4RMZ1my0E3D8ya9BdQx5icdxkyHOFFqpFuc+PzFQwKsE8FtQlYMyAIgsIwRnoBrUoDNZPiyTPIaR8RivIcg0LvXVHN3OrwLFhmeASVUhHkztba0SrWDKT20SUXGolIQ1vCMtYSNOzoAwp6yoMzBI/eSmQIgnBMFJSrKCTHIk9TyVfkSI3fCls+I+YJvahzoT07KZRkBkI2zHBJFBt6EEj7prbyslJDRz94r473QcbALt0Rc1AAsVlSNEQiuYlqnJF8I74Gnp7nBhFtCO0fDOgBhDkuVlYq3zyRmxuPCx40NzeLha2iillYkSzWLgmT2gDG0XV2yXQSllaEOMMJPEjWNOuCF4cSmLDEAY164IC+x59d+st2OnEH4szXr6Gu772eDx6rBgTgp8yBopOwmMJoaNEBogog9pZDs0ox4ZjMl25oYxNOtrQLC3MYrRiXcpaqIKotLWBNl13U6xYDNm8Bgp0voNJu4gDCsr82GpVk2ZrTkLI7+K6KiRCknJiG2lijvRkXFcUolKsVajovgcdQxQsH+oXCQwFfEAgm6OTkOaercik1mePPWzdSA2Ov2rbR9+7YcEFZXepokdp2BRYV+0RUVHBfcZbddjSaK+EyCtmzYSL169qRD9t+dvv71r9Oee+4sYFUEcC6isnIRoKkk3HTmlCi41JD2n8kwaPLGYGtIBBK0WggzWJNYZ6xbY2ML92mt3akXbzR12wGEMcfGFukQtq2hkQV9c4u076xvbKSmhgZKJgUYYNRLHDltY1xyjrPMl7IClPF4ucRmuLwMmnUrvzMR38ZjLCtN0x57fJ3DDelMKW/2VCrOm7ahMcMx7i3btrHQ1E2WMla6/gzzj/4ubkljgbFztpXd3rXlGSpB9mMZcg1QhlDG7n9YsNwesijD462pAYAC6KQszVpJntWU79285gY8WDli0FRhYKyBUMwVChNo39jUwu+Dxo/vwlrjeH6GWAnAGiK00NqS5LVXwEGsG2vflgLQYL+q+05AV1x3yEMwlj2EbUL2tn/ls7L8e6yVym5dhLegHEiiTVubACfGDusq4BoN7S23VtKMp7hE+AbroFav0h1/x/OFtnoYi1jJCoaqk0glhQMI7rhHEvvz5YV2CoQnDzQGrQG8kI+QdZhTEh4mQ6K2jAg9eKFFORVlQ1yuEbIGfG8qHnhbGJe/KB+53JMfhOVeXRtYqCKrtPTIV75c5rGOEW4K/DsM5ur9KCqWZzHo4mdccjXwOVzVWA+uWCgqE9lSVMwuW3FlI5wERUe+Cz5z3ajEC6Kjx0/gEPZDQ32DZE2broSIYXN+SELCCngfZCa8hZCRZWUCzFDEEM6BIgy51tYGDxnWT3KhfGzRf3MimEnuZPziuLjgGzz8UFA1Lwr7DvIG3jh4tKAkr12zhrZt9DwwUie8gXrvtk8AhDFBAWETXzH1lmnzuwXh1kaOPVkQbhV3dD4QrlB3tIkbNrfI4cbZmIkPKo0NE+Z3QzumywfCzJzssoLwLOLFKC2vpK/1/hqVlZdRLFHOn7UWl7HwTyNy/bcA4S2bJAFq25aCQZi1O4BwdTUnW3G8IoFDqkupua6e9txzT/rWoXtT9+7dqba20mSoNzOzZDJG8YmVsltb56w9vwG20Dw5pqZ9W9kilrixxoubGlvMZhLlRRKIiDXMKBBuS8YZENRiQ2kW3EBxFgL4TIBClYFMGmOFyepAWDatJKQUx1s5FlVbk+ZN3K2qiA466CC2NpOpBFvh6zdso8bmZqqrS7IVDzqDd1UQJgsEYS1PkASOOJUnMhyj7VlFHHvuXoX4YRG3psOa1NRU8lokirMMTrBoVcipEiZ7LDfWGQXGcPHjwt7CPJB5KZ2EEGsWSzQAbObXZApWL2guyp9mj6bSWY6TNTW2UktzCyXbUhwGwvOhKKXTAnitSSkFSbapNSnuZxsvNC1gkVfA+8sIPEkGk8Q0vx9AvuQosc6l3S3uQWInhGFTU6t4ZTi2KF3ulGdlX2uLQIdCRUXGijfxRux951bUuKu4v1n2eIoQnueErRH3VhGVGKa2vYULVq06BlMD5jAwmOYc0gH4isHBIIzfLQiLVRYEYVemye0svXPSQXNtHsHKQ0jxUnooH8QjGrEI+Jp5GRkLd7KlpaEph7tCl107owAqiLuYsjGcTCtVACk/F3kJXA6XdqEE/ovIW/UQwVos5rJL8B7KKeGiln7/WlIpbYcB0qL0q3cBMgk8AhnC7mXQGUYFcjBMNzlY5VACwKMV5aXsqoYRxmtgvEjgf/yXzUo4KeoC37AMSSH3ooUBGd/BBd7TswmY7zMxDuXh+Xgv9u7mLVtozacSEsRlmnW0D8I8yE6CcCpkCScQdE8k2BKGVQEBAkaFJiGbTBfKi12xthVJhw7/yJYchHWRuAtLSso4G7issorruKB9pePS5KKlWFwFf78gbDarZkcXlfCCFleWs8DfbbfdWHssTcAlXUK9a6ppv/32p732qmFwKioSCzebhctFEt+kmXq5sSzchlMBFAZhjhmzyxJacEzi/o2iQKl1wnV72Sw1NTbyhmhoDlrCPghLbEytOWxOeExEwDshGBQERcZTwZo0yo9MnHOPXWuoCglqPSr4bGase11DiurrG+jd9z5hV9PW7QJesORZo4cdAMuwEyDMcy2KM/DvVFMmiVKV0mGsrFjGzvHoykq2fGEZl5UW8dh8EGZNO5NhQYKwCH4WeoHu8Jo0NNSJQpOWNQiDMDY/A1s2xgAAEGb3KYQT1snE2NraND4mXikIM/zX3CRu1qS5DyCsYAq6cY4IK88mu5iz7IUvRcgJb0FQq+KlIBs1V7FQxcXLLkeOs8JrIMCsFrxaslhjKNLYx+ELoIt3uzB/KGnO8yyI4BRF1LcGwV/GULbzVlc2FEcAMSsciP+ZMWvPA/93zpcxrtTOgrAV0hoHDp3+piDsW/cBMDVx9DB9bO2CWcMEZ/y6XsmgqViqoIsoPqpAcsxcLfCcmLLL7WBams9VtqdSmhwloRAFYamakAxqYATLtiIJpXFbVIAol+UlGKBljgj3OJC0metGMQFuQOHEO9mNnZFEVFjpeA9c5uivUFoKQJeeCbjAZ5ynkUoyTuXyllFGubQWe0QAGP/hO6mUABa8NiynYkVs/cK7gfms37CB1q1bS2tXNdlHG3f0evra7vvmtYS/MghjUOjulEhQt4Q0isDFWdRJCCS4FMTfD2Hit8r8MiCsAMzEKC2XdPgyiZ9WVHVjS4nnBNORiJrjpQxKyOEOXF8xJiybugB3dIeWcPsgDEuYhV8ixnPcf8+v0z777EO9e5p4IRkLMyvnhbIClEaTB3H3Ik6i8fl8ICxaoW6WYl67+vpGGy9menYChIXOkhfAiRtwK5u4ECxLToaJlZiEMbm7KF4qbnIPhKFk9OxRwkBXVVnM7eEg+LZuE9D901vvcQwGIIxMSXheFISZB40fryN3tPIFNmxFRSXt0quG4zw1pUnJ8EzJpgJdILAAuhhT92qAsYKwKDGa+Yk1w2f42dElSVJS7sE/i+PUUF9PyVSz+WrIEjb6DWLf0mFIlF610uA2Ax1SKYANwkpQiOGOS3I+R0sLLOVW445G/WXMHj7CFoaJA6a0haCx6hGWUCAWywbgLYMR8Jd8BP9SxUt7BvC4jEsXjhDNtueSR+OOBz20B3wu7UxZovWq5QpT/ztq2epPfMbWviGpZjW792ek3JKzp4tsLb0tUWK3smseoQ1ivgwIW+WA29Sq5Q8jJmMtYR+Edf/y9/KAsLY/sIlVpv+3JKABoKR0yNIFyVTG9Q4L2YGwya62XphggqWWQDkFUbwcUOIlLCfGGH5XoGTaQ8EuEiVHQBMNlWLs0g2DcNibETOAUcInhQEI5XAFPTgHFi7LEmRycyJYsXFPl9mGPhJWk/vCXlbfOlbvDa8rKhJa4dJGlY9gGc81IwaLlpRt3rKZVq9enQvCq9aso51DMWFlRLijWcB+FUs4m+H6MRC1urSMtQ4QmmNN7FvHBJpNjOargbAPwGAogDAEdW1tTxaKJeUi4HlOMQHhJvPzHxWEYQljjtVVZXTYYYdRdWkJ7bLrrlRViTgwata2yXwzbS4xJQ13i3gAkEVZKAgLN4j239zUKtaSiTPib5KIJQkqTc2yvs0p2XyptDQFwX/iRtSkGHR3ghYsiUtqUVVXI7W/nEpKROBV10i9nXMHCnMWWY1ekmigDGzeAhd0Hf3+j3/hn1u3o/kIlD5x62oWfZuJg6W9ZJxcoS5xRShqPVAiVF1NvWurmOZqCReTavn6bdnEWhpUnBAABYAzXxqNv1AQzh2TEXi2/jcIwppNjCxPiZtJaMGtlQgnZEUDhBEThgWA/zgTvklcqcjR5lhluthatBzrNEkscGFjHyPWCXAVBUH2OtaxDFmvccmWVaEFa9wXblEgrPG4jLHo1Tq2QKe1uzmdxqBkmuxl62aOdisqTX03rrQm1Pi/ZyGrW9hTql2SlzSM0CxbHxTFJSlKRWdA2B+bhkJQzqkWq/CwyVkxiomCBr8fuR5cJ5zrSlTDJl9MWDP4ef3Kythy1Ax09vYgJFBcRGWw9gDOVsmSaolsWipmbOc/E3M2YjcHhHErx1DBV8aVr+VKHF8G7RHTNfkHviWsyimUYzV6OGRhwiHqXVN6ulwKoR2er/IGYSMYiuDVqJI6ea+Jm3sGlh61CFmHmDKysQXXoNym2BOnXrJtW7cyCK/6UGQyy19OzFq7nrr33JXdaFyaxEJSrBPUk3PdFIr+jYtHarY0MQv1wUlKtjRQW7KNUklp1pFuS1KWBZ7UeQGE4U4o50w1CDS4AyW7EO4aZKhxokTMBcPBQO3rsL5o0hIGU+tlBF2itIwFe3lZBTdtiBv3NL6ZMjGTVpNFqL876ggDR2VHt9/DyxDX1JLx4pmHsjuHNU6iYm4LSdRav5UXqrWhntPXE4iP27Ni8X4tswJzZAklSqBlrBQJBmXUrbqWGbS8rJgOOeRQ6oamDlWVVFKc4jXLUL3MI4NuMjIQuFJiMbHAuI8ZE1rKxXCJteaOZLONYflT0cSRwCWCJWmTaZpbpIyJG7uki6QGnAvkkewgpR6IS2P8CDuBNhyW4eSvOLsxS+COYotTNgW7ixKo+5UsQy2sjyPrFcohdxhD3wjT+CWdoe11SDpqpD+//T6PpxkKAQtKbcUp535mtISNOwFpEWBungtboBSjbjXVVFVRST2qZZw9KmKcTMINVrwsSUlhxN6RtUQtJcBX6wW5VhKua24kEu2Obj8So1zp1+Fq6z1ZS9CWM9LZ+yEd0yQpS4BBsndFoUIilyRotVALklQQSuCQkQNrCBUVlAy6UKxMomEKe9mU4OC5yucJuDUTyOYvkS5mbGVIpQVfkDV8FrdrW8t7xeQaYa1tRylbsigtb9vaWi3w81dMdrSAMFzm5gQjvMrisMoJeSd/z1iCWvrkXLquKNTvjWzlg2Zde6fGcdIdV5SY6ZkaYokPw12JfARRRNtSEhLh3AtNzPIOgLFyw4w9Y7rE2eQkPbnU7AOO2WrcGJ3VINeYFIbeRg65gkFTaqRn8hqFVJ+PrN7SErjcZd3ULY01hQzDT1bebQKTJLVlTRazdG0DgQVP8J8oKJLxnDFlcRg2x85NpjmXetlmHCYHwfAJ1gH4kUhIRryUPMm/7XGD8K7ZE+1c9yypBOPaNzYree05KVTki8ab2drm2mYtF1Maqox0DV40FCd7DXtAzkFmbEtBRrZSc7MkqkLm1Tc00Pp16+iLT0MgDEu4orKcSjm+kqGE9qYtLiI0DYB2gkw3BmFOnJF0cRSX42XYnJKgINwiMSMpMeBSat4LktiDOI3ZGzJL4+aUHs8KAk5z5YXjz8RVre/QtmoS+zKblgvCPTBRxMlpP+naywnM575XVkr+zo+1z9XNbjYwF3XLrTwmlPcw34HRiBMNJEElSxVlCaqt7U6w8IqZKbFpMCeJbzCje51lAAqgtzYPUDce6NSCmGxTK61dv4UaGmGRJqV8gYo4wQZaM0DClr9wljuLEjNYo9FhA3lKghUwef5h9pTE26AwmaXCfKXIw9QCZ2A9xigRL6a2ZAv/u3v3btS7505UXYPaXdAly1ZsMgUL3ZSsscUu3da43Sm7BQEIpvaTN6zECvEfBBjyaxhcjOLAP3UDYc7O/+a5dEncUUi0Ma43aaijtb3yb8O5QjV2nUvrVfyvjN12UsDvx9QM15hYIz4H0MjailUDRTHLvGGgx0hsB0SCT+3DsNSfOqVVO0fxdznZJC3vZB403d1NiZjwajG1JpOEVqXIIIfQEOValOPmVmkBiH0OazmJzzhhT7KrU3An+h3QFHy4PMOU/GjM2BQO8d/5O2mCuxKZpBgjuzlhlUAYJoqpFG5t1JiajkuSwyAnhbGrlLsWmQoEcxALW2teHW2YhQOuRPOh3+pVwUf5QHatlki5hCnmCZQLGnmHZVKXs/Ag6C5JhZw4xLF76ZgFOuLfLc3itpQGILKGrEgyIJhSRFOHzB4J7AVVNCjLChzkAuprtXYaSUdQ8sorSqgbDuOBH4MBUD1PUoqFdzizwBxtaXDGASWUR5EXoBEflWnojOWVAxTM/BhQ8S7T2IQ9LtKfnVsTG0XNxfiVp0QptJLUJEJJyMFk5SvPmZpu3IKqClCLmw2VINlKMqqlZCtuSu7cyW6smntVKabhpdCA8UjOOOamQnwARJEYFSlR2pFIxz+5UiDNzYq05TLnOXDTH69HOYdg5Lxv6/VD9UZJKSfe1lbvFGBNtoQ7Erxdn3dRoIsCXRTookAXBboosOMp0AXCO56mXU/sokAXBboo0EWBLgoURIEuEC6ITF03dVGgiwJdFOiiQBcFdjwFukB4x9O064ldFOiiQBcFuijQRYGCKNAFwgWRqeumLgp0UaCLAl0U6KLAjqdAFwjveJp2PbGLAl0U6KJAFwW6KFAQBbpAuCAydd3URYEuCnRRoIsCXRTY8RT4/8jC9cVrQ2r/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785" y="2202636"/>
            <a:ext cx="6478960" cy="3798476"/>
          </a:xfrm>
          <a:prstGeom prst="rect">
            <a:avLst/>
          </a:prstGeom>
        </p:spPr>
      </p:pic>
    </p:spTree>
    <p:extLst>
      <p:ext uri="{BB962C8B-B14F-4D97-AF65-F5344CB8AC3E}">
        <p14:creationId xmlns:p14="http://schemas.microsoft.com/office/powerpoint/2010/main" val="2304701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FILME NO TODO</a:t>
            </a:r>
            <a:endParaRPr lang="pt-BR" dirty="0"/>
          </a:p>
        </p:txBody>
      </p:sp>
      <p:sp>
        <p:nvSpPr>
          <p:cNvPr id="5" name="Espaço Reservado para Texto 4"/>
          <p:cNvSpPr>
            <a:spLocks noGrp="1"/>
          </p:cNvSpPr>
          <p:nvPr>
            <p:ph type="body" idx="1"/>
          </p:nvPr>
        </p:nvSpPr>
        <p:spPr>
          <a:xfrm>
            <a:off x="7006396" y="1606164"/>
            <a:ext cx="4700695" cy="3355305"/>
          </a:xfrm>
        </p:spPr>
        <p:txBody>
          <a:bodyPr>
            <a:normAutofit/>
          </a:bodyPr>
          <a:lstStyle/>
          <a:p>
            <a:r>
              <a:rPr lang="pt-BR" sz="2800" dirty="0" smtClean="0"/>
              <a:t>PODE INCLUIR TRECHOS E SEQUÊNCIAS ESPECÍFICAS.</a:t>
            </a:r>
            <a:endParaRPr lang="pt-BR" sz="2800" dirty="0"/>
          </a:p>
        </p:txBody>
      </p:sp>
    </p:spTree>
    <p:extLst>
      <p:ext uri="{BB962C8B-B14F-4D97-AF65-F5344CB8AC3E}">
        <p14:creationId xmlns:p14="http://schemas.microsoft.com/office/powerpoint/2010/main" val="7499625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Documentários</a:t>
            </a:r>
            <a:endParaRPr lang="pt-BR" dirty="0"/>
          </a:p>
        </p:txBody>
      </p:sp>
      <p:sp>
        <p:nvSpPr>
          <p:cNvPr id="3" name="Espaço Reservado para Conteúdo 2"/>
          <p:cNvSpPr>
            <a:spLocks noGrp="1"/>
          </p:cNvSpPr>
          <p:nvPr>
            <p:ph idx="1"/>
          </p:nvPr>
        </p:nvSpPr>
        <p:spPr>
          <a:xfrm>
            <a:off x="1154954" y="2603499"/>
            <a:ext cx="8825659" cy="4074391"/>
          </a:xfrm>
        </p:spPr>
        <p:txBody>
          <a:bodyPr>
            <a:noAutofit/>
          </a:bodyPr>
          <a:lstStyle/>
          <a:p>
            <a:pPr>
              <a:spcAft>
                <a:spcPts val="1200"/>
              </a:spcAft>
            </a:pPr>
            <a:r>
              <a:rPr lang="pt-BR" sz="2400" dirty="0" smtClean="0"/>
              <a:t>Temas abordados.</a:t>
            </a:r>
          </a:p>
          <a:p>
            <a:pPr>
              <a:spcAft>
                <a:spcPts val="1200"/>
              </a:spcAft>
            </a:pPr>
            <a:r>
              <a:rPr lang="pt-BR" sz="2400" dirty="0" smtClean="0"/>
              <a:t>Imagens.</a:t>
            </a:r>
            <a:endParaRPr lang="pt-BR" sz="2400" dirty="0"/>
          </a:p>
          <a:p>
            <a:pPr>
              <a:spcAft>
                <a:spcPts val="1200"/>
              </a:spcAft>
            </a:pPr>
            <a:r>
              <a:rPr lang="pt-BR" sz="2400" dirty="0" smtClean="0"/>
              <a:t>Sons.</a:t>
            </a:r>
            <a:endParaRPr lang="pt-BR" sz="2400" dirty="0"/>
          </a:p>
          <a:p>
            <a:pPr>
              <a:spcAft>
                <a:spcPts val="1200"/>
              </a:spcAft>
            </a:pPr>
            <a:r>
              <a:rPr lang="pt-BR" sz="2400" dirty="0" smtClean="0"/>
              <a:t>Nomes de pessoas e localidades.</a:t>
            </a:r>
          </a:p>
          <a:p>
            <a:endParaRPr lang="pt-BR" sz="2400" dirty="0"/>
          </a:p>
          <a:p>
            <a:pPr marL="0" indent="0">
              <a:buNone/>
            </a:pPr>
            <a:r>
              <a:rPr lang="pt-BR" sz="2400" dirty="0"/>
              <a:t>G</a:t>
            </a:r>
            <a:r>
              <a:rPr lang="pt-BR" sz="2400" dirty="0" smtClean="0"/>
              <a:t>rau </a:t>
            </a:r>
            <a:r>
              <a:rPr lang="pt-BR" sz="2400" dirty="0"/>
              <a:t>de especificidade </a:t>
            </a:r>
            <a:r>
              <a:rPr lang="pt-BR" sz="2400" dirty="0" smtClean="0"/>
              <a:t>depende do </a:t>
            </a:r>
            <a:r>
              <a:rPr lang="pt-BR" sz="2400" dirty="0"/>
              <a:t>perfil do </a:t>
            </a:r>
            <a:r>
              <a:rPr lang="pt-BR" sz="2400" dirty="0" smtClean="0"/>
              <a:t>acervo e da política de indexação. </a:t>
            </a:r>
            <a:endParaRPr lang="pt-BR" sz="2400" dirty="0"/>
          </a:p>
        </p:txBody>
      </p:sp>
    </p:spTree>
    <p:extLst>
      <p:ext uri="{BB962C8B-B14F-4D97-AF65-F5344CB8AC3E}">
        <p14:creationId xmlns:p14="http://schemas.microsoft.com/office/powerpoint/2010/main" val="38264934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20202" y="787179"/>
            <a:ext cx="9883471" cy="882595"/>
          </a:xfrm>
        </p:spPr>
        <p:txBody>
          <a:bodyPr/>
          <a:lstStyle/>
          <a:p>
            <a:r>
              <a:rPr lang="pt-BR" sz="2800" dirty="0" smtClean="0"/>
              <a:t>Filmes de ficção:</a:t>
            </a:r>
            <a:br>
              <a:rPr lang="pt-BR" sz="2800" dirty="0" smtClean="0"/>
            </a:br>
            <a:r>
              <a:rPr lang="pt-BR" sz="1800" dirty="0" smtClean="0"/>
              <a:t>grade usada pela Biblioteca da ECA</a:t>
            </a:r>
            <a:endParaRPr lang="pt-BR" sz="1800" dirty="0"/>
          </a:p>
        </p:txBody>
      </p:sp>
      <p:sp>
        <p:nvSpPr>
          <p:cNvPr id="4" name="Espaço Reservado para Conteúdo 3"/>
          <p:cNvSpPr>
            <a:spLocks noGrp="1"/>
          </p:cNvSpPr>
          <p:nvPr>
            <p:ph idx="1"/>
          </p:nvPr>
        </p:nvSpPr>
        <p:spPr>
          <a:xfrm>
            <a:off x="1154954" y="2603500"/>
            <a:ext cx="8825659" cy="3949700"/>
          </a:xfrm>
        </p:spPr>
        <p:txBody>
          <a:bodyPr>
            <a:normAutofit/>
          </a:bodyPr>
          <a:lstStyle/>
          <a:p>
            <a:pPr>
              <a:spcAft>
                <a:spcPts val="1200"/>
              </a:spcAft>
            </a:pPr>
            <a:r>
              <a:rPr lang="pt-BR" sz="2400" dirty="0" smtClean="0"/>
              <a:t>Local </a:t>
            </a:r>
            <a:r>
              <a:rPr lang="pt-BR" sz="2400" dirty="0"/>
              <a:t>da ação</a:t>
            </a:r>
          </a:p>
          <a:p>
            <a:pPr>
              <a:spcAft>
                <a:spcPts val="1200"/>
              </a:spcAft>
            </a:pPr>
            <a:r>
              <a:rPr lang="pt-BR" sz="2400" dirty="0"/>
              <a:t>Época da ação</a:t>
            </a:r>
          </a:p>
          <a:p>
            <a:pPr>
              <a:spcAft>
                <a:spcPts val="1200"/>
              </a:spcAft>
            </a:pPr>
            <a:r>
              <a:rPr lang="pt-BR" sz="2400" dirty="0"/>
              <a:t>Características dos personagens centrais</a:t>
            </a:r>
          </a:p>
          <a:p>
            <a:pPr>
              <a:spcAft>
                <a:spcPts val="1200"/>
              </a:spcAft>
            </a:pPr>
            <a:r>
              <a:rPr lang="pt-BR" sz="2400" dirty="0"/>
              <a:t>Nomes de pessoas</a:t>
            </a:r>
          </a:p>
          <a:p>
            <a:pPr>
              <a:spcAft>
                <a:spcPts val="1200"/>
              </a:spcAft>
            </a:pPr>
            <a:r>
              <a:rPr lang="pt-BR" sz="2400" dirty="0"/>
              <a:t>Eventos e ações</a:t>
            </a:r>
          </a:p>
          <a:p>
            <a:pPr>
              <a:spcAft>
                <a:spcPts val="1200"/>
              </a:spcAft>
            </a:pPr>
            <a:r>
              <a:rPr lang="pt-BR" sz="2400" dirty="0"/>
              <a:t>Conceitos abstratos </a:t>
            </a:r>
            <a:r>
              <a:rPr lang="pt-BR" sz="2400" dirty="0">
                <a:sym typeface="Wingdings" panose="05000000000000000000" pitchFamily="2" charset="2"/>
              </a:rPr>
              <a:t></a:t>
            </a:r>
            <a:r>
              <a:rPr lang="pt-BR" sz="2400" dirty="0"/>
              <a:t>   </a:t>
            </a:r>
            <a:r>
              <a:rPr lang="pt-BR" sz="2400" dirty="0" smtClean="0">
                <a:solidFill>
                  <a:schemeClr val="accent5">
                    <a:lumMod val="75000"/>
                  </a:schemeClr>
                </a:solidFill>
              </a:rPr>
              <a:t>com muito </a:t>
            </a:r>
            <a:r>
              <a:rPr lang="pt-BR" sz="2400" dirty="0">
                <a:solidFill>
                  <a:schemeClr val="accent5">
                    <a:lumMod val="75000"/>
                  </a:schemeClr>
                </a:solidFill>
              </a:rPr>
              <a:t>cuidado</a:t>
            </a:r>
            <a:r>
              <a:rPr lang="pt-BR" sz="2400" dirty="0"/>
              <a:t>!</a:t>
            </a:r>
          </a:p>
          <a:p>
            <a:pPr lvl="0"/>
            <a:endParaRPr lang="pt-BR" dirty="0"/>
          </a:p>
        </p:txBody>
      </p:sp>
    </p:spTree>
    <p:extLst>
      <p:ext uri="{BB962C8B-B14F-4D97-AF65-F5344CB8AC3E}">
        <p14:creationId xmlns:p14="http://schemas.microsoft.com/office/powerpoint/2010/main" val="1591119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sz="2800" dirty="0" smtClean="0"/>
              <a:t>Filmes de ficção:</a:t>
            </a:r>
            <a:br>
              <a:rPr lang="pt-BR" sz="2800" dirty="0" smtClean="0"/>
            </a:br>
            <a:r>
              <a:rPr lang="pt-BR" sz="1800" dirty="0" smtClean="0"/>
              <a:t>proposta de Rosa Cordeiro (UFF)</a:t>
            </a:r>
            <a:endParaRPr lang="pt-BR" sz="1800" dirty="0"/>
          </a:p>
        </p:txBody>
      </p:sp>
      <p:sp>
        <p:nvSpPr>
          <p:cNvPr id="4" name="Espaço Reservado para Conteúdo 3"/>
          <p:cNvSpPr>
            <a:spLocks noGrp="1"/>
          </p:cNvSpPr>
          <p:nvPr>
            <p:ph sz="half" idx="1"/>
          </p:nvPr>
        </p:nvSpPr>
        <p:spPr>
          <a:xfrm>
            <a:off x="710502" y="2603499"/>
            <a:ext cx="4825158" cy="4254501"/>
          </a:xfrm>
        </p:spPr>
        <p:txBody>
          <a:bodyPr>
            <a:normAutofit/>
          </a:bodyPr>
          <a:lstStyle/>
          <a:p>
            <a:r>
              <a:rPr lang="pt-BR" sz="2000" i="1" dirty="0" smtClean="0">
                <a:solidFill>
                  <a:schemeClr val="accent5">
                    <a:lumMod val="75000"/>
                  </a:schemeClr>
                </a:solidFill>
              </a:rPr>
              <a:t>Personagens </a:t>
            </a:r>
            <a:r>
              <a:rPr lang="pt-BR" sz="2000" i="1" dirty="0">
                <a:solidFill>
                  <a:schemeClr val="accent5">
                    <a:lumMod val="75000"/>
                  </a:schemeClr>
                </a:solidFill>
              </a:rPr>
              <a:t>principais</a:t>
            </a:r>
            <a:endParaRPr lang="pt-BR" sz="2000" dirty="0">
              <a:solidFill>
                <a:schemeClr val="accent5">
                  <a:lumMod val="75000"/>
                </a:schemeClr>
              </a:solidFill>
            </a:endParaRPr>
          </a:p>
          <a:p>
            <a:r>
              <a:rPr lang="pt-BR" sz="2000" i="1" dirty="0"/>
              <a:t>Estrutura / unidade narrativa</a:t>
            </a:r>
            <a:endParaRPr lang="pt-BR" sz="2000" dirty="0"/>
          </a:p>
          <a:p>
            <a:r>
              <a:rPr lang="pt-BR" sz="2000" i="1" dirty="0"/>
              <a:t>Natureza da representação da trama,</a:t>
            </a:r>
            <a:endParaRPr lang="pt-BR" sz="2000" dirty="0"/>
          </a:p>
          <a:p>
            <a:r>
              <a:rPr lang="pt-BR" sz="2000" i="1" dirty="0">
                <a:solidFill>
                  <a:schemeClr val="accent5">
                    <a:lumMod val="75000"/>
                  </a:schemeClr>
                </a:solidFill>
              </a:rPr>
              <a:t>Referência histórica</a:t>
            </a:r>
            <a:endParaRPr lang="pt-BR" sz="2000" dirty="0">
              <a:solidFill>
                <a:schemeClr val="accent5">
                  <a:lumMod val="75000"/>
                </a:schemeClr>
              </a:solidFill>
            </a:endParaRPr>
          </a:p>
          <a:p>
            <a:r>
              <a:rPr lang="pt-BR" sz="2000" i="1" dirty="0">
                <a:solidFill>
                  <a:schemeClr val="accent5">
                    <a:lumMod val="75000"/>
                  </a:schemeClr>
                </a:solidFill>
              </a:rPr>
              <a:t>Conflito matriz e tema</a:t>
            </a:r>
            <a:endParaRPr lang="pt-BR" sz="2000" dirty="0">
              <a:solidFill>
                <a:schemeClr val="accent5">
                  <a:lumMod val="75000"/>
                </a:schemeClr>
              </a:solidFill>
            </a:endParaRPr>
          </a:p>
          <a:p>
            <a:r>
              <a:rPr lang="pt-BR" sz="2000" i="1" dirty="0"/>
              <a:t>Sequências relevantes e aproximações temáticas dessas sequências</a:t>
            </a:r>
            <a:endParaRPr lang="pt-BR" sz="2000" dirty="0"/>
          </a:p>
          <a:p>
            <a:r>
              <a:rPr lang="pt-BR" sz="2000" i="1" dirty="0"/>
              <a:t>Cenografia e adereços</a:t>
            </a:r>
            <a:endParaRPr lang="pt-BR" sz="2000" dirty="0"/>
          </a:p>
          <a:p>
            <a:pPr lvl="0"/>
            <a:endParaRPr lang="pt-BR" dirty="0"/>
          </a:p>
        </p:txBody>
      </p:sp>
      <p:sp>
        <p:nvSpPr>
          <p:cNvPr id="2" name="Espaço Reservado para Conteúdo 1"/>
          <p:cNvSpPr>
            <a:spLocks noGrp="1"/>
          </p:cNvSpPr>
          <p:nvPr>
            <p:ph sz="half" idx="2"/>
          </p:nvPr>
        </p:nvSpPr>
        <p:spPr>
          <a:xfrm>
            <a:off x="6208712" y="2603499"/>
            <a:ext cx="4825159" cy="3672609"/>
          </a:xfrm>
        </p:spPr>
        <p:txBody>
          <a:bodyPr>
            <a:normAutofit/>
          </a:bodyPr>
          <a:lstStyle/>
          <a:p>
            <a:r>
              <a:rPr lang="pt-BR" sz="2000" i="1" dirty="0" smtClean="0"/>
              <a:t>Figurino</a:t>
            </a:r>
            <a:endParaRPr lang="pt-BR" sz="2000" dirty="0"/>
          </a:p>
          <a:p>
            <a:r>
              <a:rPr lang="pt-BR" sz="2000" i="1" dirty="0"/>
              <a:t>Maquiagem</a:t>
            </a:r>
            <a:endParaRPr lang="pt-BR" sz="2000" dirty="0"/>
          </a:p>
          <a:p>
            <a:r>
              <a:rPr lang="pt-BR" sz="2000" i="1" dirty="0"/>
              <a:t>Estúdios e locações</a:t>
            </a:r>
            <a:endParaRPr lang="pt-BR" sz="2000" dirty="0"/>
          </a:p>
          <a:p>
            <a:r>
              <a:rPr lang="pt-BR" sz="2000" i="1" dirty="0"/>
              <a:t>Efeitos especiais</a:t>
            </a:r>
            <a:endParaRPr lang="pt-BR" sz="2000" dirty="0"/>
          </a:p>
          <a:p>
            <a:r>
              <a:rPr lang="pt-BR" sz="2000" i="1" dirty="0"/>
              <a:t>Som</a:t>
            </a:r>
            <a:endParaRPr lang="pt-BR" sz="2000" dirty="0"/>
          </a:p>
          <a:p>
            <a:r>
              <a:rPr lang="pt-BR" sz="2000" i="1" dirty="0">
                <a:solidFill>
                  <a:schemeClr val="accent5">
                    <a:lumMod val="75000"/>
                  </a:schemeClr>
                </a:solidFill>
              </a:rPr>
              <a:t>Espaços representados na narrativa</a:t>
            </a:r>
            <a:endParaRPr lang="pt-BR" sz="2000" dirty="0">
              <a:solidFill>
                <a:schemeClr val="accent5">
                  <a:lumMod val="75000"/>
                </a:schemeClr>
              </a:solidFill>
            </a:endParaRPr>
          </a:p>
          <a:p>
            <a:r>
              <a:rPr lang="pt-BR" sz="2000" i="1" dirty="0">
                <a:solidFill>
                  <a:schemeClr val="accent5">
                    <a:lumMod val="75000"/>
                  </a:schemeClr>
                </a:solidFill>
              </a:rPr>
              <a:t>Registro temporal da trama</a:t>
            </a:r>
            <a:endParaRPr lang="pt-BR" sz="2000" dirty="0">
              <a:solidFill>
                <a:schemeClr val="accent5">
                  <a:lumMod val="75000"/>
                </a:schemeClr>
              </a:solidFill>
            </a:endParaRPr>
          </a:p>
          <a:p>
            <a:endParaRPr lang="pt-BR" dirty="0"/>
          </a:p>
        </p:txBody>
      </p:sp>
    </p:spTree>
    <p:extLst>
      <p:ext uri="{BB962C8B-B14F-4D97-AF65-F5344CB8AC3E}">
        <p14:creationId xmlns:p14="http://schemas.microsoft.com/office/powerpoint/2010/main" val="389073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sz="2800" dirty="0"/>
              <a:t>O conformista, de Bernardo </a:t>
            </a:r>
            <a:r>
              <a:rPr lang="pt-BR" sz="2800" dirty="0" smtClean="0"/>
              <a:t>Bertolucci </a:t>
            </a:r>
            <a:br>
              <a:rPr lang="pt-BR" sz="2800" dirty="0" smtClean="0"/>
            </a:br>
            <a:endParaRPr lang="pt-BR" sz="2800" dirty="0"/>
          </a:p>
        </p:txBody>
      </p:sp>
      <p:sp>
        <p:nvSpPr>
          <p:cNvPr id="4" name="Espaço Reservado para Conteúdo 3"/>
          <p:cNvSpPr>
            <a:spLocks noGrp="1"/>
          </p:cNvSpPr>
          <p:nvPr>
            <p:ph sz="half" idx="1"/>
          </p:nvPr>
        </p:nvSpPr>
        <p:spPr>
          <a:xfrm>
            <a:off x="443345" y="2603500"/>
            <a:ext cx="6761019" cy="4006273"/>
          </a:xfrm>
        </p:spPr>
        <p:txBody>
          <a:bodyPr>
            <a:normAutofit fontScale="85000" lnSpcReduction="20000"/>
          </a:bodyPr>
          <a:lstStyle/>
          <a:p>
            <a:pPr marL="0" indent="0">
              <a:buNone/>
            </a:pPr>
            <a:endParaRPr lang="pt-BR" dirty="0"/>
          </a:p>
          <a:p>
            <a:pPr marL="0" indent="0" algn="just">
              <a:buNone/>
            </a:pPr>
            <a:r>
              <a:rPr lang="pt-BR" sz="2400" dirty="0" smtClean="0"/>
              <a:t>Em </a:t>
            </a:r>
            <a:r>
              <a:rPr lang="pt-BR" sz="2400" dirty="0"/>
              <a:t>1938, na Itália, Marcello </a:t>
            </a:r>
            <a:r>
              <a:rPr lang="pt-BR" sz="2400" dirty="0" err="1"/>
              <a:t>Clerici</a:t>
            </a:r>
            <a:r>
              <a:rPr lang="pt-BR" sz="2400" dirty="0"/>
              <a:t> passa a colaborar com o governo fascista, apresentando um plano para conseguir informações com </a:t>
            </a:r>
            <a:r>
              <a:rPr lang="pt-BR" sz="2400" dirty="0" err="1"/>
              <a:t>Quadri</a:t>
            </a:r>
            <a:r>
              <a:rPr lang="pt-BR" sz="2400" dirty="0"/>
              <a:t>, seu antigo professor na faculdade que está exilado na França. Antes de partir com sua noiva, Giulia, recebe uma nova diretriz dizendo que o professor deve ser assassinado. Ao chegar em Paris discute sobre política com o professor e começa a flertar com sua esposa, Anna. Marcello participa da emboscada ao professor e sua esposa, mas não consegue matá-los, o que é feito pelos outros fascistas. Após alguns anos, ao saber que o regime fascista foi deposto, Marcello passa a denunciar nas ruas seus antigos companheiros.</a:t>
            </a:r>
          </a:p>
          <a:p>
            <a:pPr lvl="0"/>
            <a:endParaRPr lang="pt-BR" dirty="0"/>
          </a:p>
        </p:txBody>
      </p:sp>
      <p:sp>
        <p:nvSpPr>
          <p:cNvPr id="7" name="Espaço Reservado para Conteúdo 6"/>
          <p:cNvSpPr>
            <a:spLocks noGrp="1"/>
          </p:cNvSpPr>
          <p:nvPr>
            <p:ph sz="half" idx="2"/>
          </p:nvPr>
        </p:nvSpPr>
        <p:spPr>
          <a:xfrm>
            <a:off x="7727061" y="2603500"/>
            <a:ext cx="4090868" cy="4006273"/>
          </a:xfrm>
        </p:spPr>
        <p:txBody>
          <a:bodyPr>
            <a:normAutofit fontScale="85000" lnSpcReduction="20000"/>
          </a:bodyPr>
          <a:lstStyle/>
          <a:p>
            <a:endParaRPr lang="pt-BR" sz="2400" dirty="0" smtClean="0"/>
          </a:p>
          <a:p>
            <a:r>
              <a:rPr lang="pt-BR" sz="2400" dirty="0" smtClean="0"/>
              <a:t>Fascismo</a:t>
            </a:r>
          </a:p>
          <a:p>
            <a:r>
              <a:rPr lang="pt-BR" sz="2400" dirty="0" smtClean="0"/>
              <a:t>Fascistas</a:t>
            </a:r>
            <a:endParaRPr lang="pt-BR" sz="2400" dirty="0"/>
          </a:p>
          <a:p>
            <a:r>
              <a:rPr lang="pt-BR" sz="2400" dirty="0"/>
              <a:t>Itália - Século 20 – década de 30</a:t>
            </a:r>
          </a:p>
          <a:p>
            <a:r>
              <a:rPr lang="pt-BR" sz="2400" dirty="0"/>
              <a:t>Paris - Século 20 – década de </a:t>
            </a:r>
            <a:r>
              <a:rPr lang="pt-BR" sz="2400" dirty="0" smtClean="0"/>
              <a:t>30</a:t>
            </a:r>
          </a:p>
          <a:p>
            <a:endParaRPr lang="pt-BR" sz="2400" dirty="0"/>
          </a:p>
          <a:p>
            <a:r>
              <a:rPr lang="pt-BR" sz="2400" dirty="0" smtClean="0">
                <a:solidFill>
                  <a:schemeClr val="accent2">
                    <a:lumMod val="75000"/>
                  </a:schemeClr>
                </a:solidFill>
              </a:rPr>
              <a:t>Traição ou traidores</a:t>
            </a:r>
          </a:p>
          <a:p>
            <a:r>
              <a:rPr lang="pt-BR" sz="2400" dirty="0" smtClean="0">
                <a:solidFill>
                  <a:schemeClr val="accent2">
                    <a:lumMod val="75000"/>
                  </a:schemeClr>
                </a:solidFill>
              </a:rPr>
              <a:t>Delação ou delatores</a:t>
            </a:r>
          </a:p>
          <a:p>
            <a:r>
              <a:rPr lang="pt-BR" sz="2400" dirty="0" smtClean="0">
                <a:solidFill>
                  <a:schemeClr val="accent2">
                    <a:lumMod val="75000"/>
                  </a:schemeClr>
                </a:solidFill>
              </a:rPr>
              <a:t>Canalhas</a:t>
            </a:r>
            <a:endParaRPr lang="pt-BR" sz="2400" dirty="0">
              <a:solidFill>
                <a:schemeClr val="accent2">
                  <a:lumMod val="75000"/>
                </a:schemeClr>
              </a:solidFill>
            </a:endParaRPr>
          </a:p>
          <a:p>
            <a:endParaRPr lang="pt-BR" dirty="0"/>
          </a:p>
        </p:txBody>
      </p:sp>
    </p:spTree>
    <p:extLst>
      <p:ext uri="{BB962C8B-B14F-4D97-AF65-F5344CB8AC3E}">
        <p14:creationId xmlns:p14="http://schemas.microsoft.com/office/powerpoint/2010/main" val="22242392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20202" y="787179"/>
            <a:ext cx="9883471" cy="882595"/>
          </a:xfrm>
        </p:spPr>
        <p:txBody>
          <a:bodyPr/>
          <a:lstStyle/>
          <a:p>
            <a:r>
              <a:rPr lang="pt-BR" sz="2800" dirty="0" smtClean="0"/>
              <a:t>Indexação de ficção usando o Vocabulário USP</a:t>
            </a:r>
            <a:br>
              <a:rPr lang="pt-BR" sz="2800" dirty="0" smtClean="0"/>
            </a:br>
            <a:endParaRPr lang="pt-BR" sz="1800" dirty="0"/>
          </a:p>
        </p:txBody>
      </p:sp>
      <p:sp>
        <p:nvSpPr>
          <p:cNvPr id="4" name="Espaço Reservado para Conteúdo 3"/>
          <p:cNvSpPr>
            <a:spLocks noGrp="1"/>
          </p:cNvSpPr>
          <p:nvPr>
            <p:ph idx="1"/>
          </p:nvPr>
        </p:nvSpPr>
        <p:spPr>
          <a:xfrm>
            <a:off x="1154954" y="2603500"/>
            <a:ext cx="9249810" cy="4005118"/>
          </a:xfrm>
        </p:spPr>
        <p:txBody>
          <a:bodyPr>
            <a:normAutofit/>
          </a:bodyPr>
          <a:lstStyle/>
          <a:p>
            <a:pPr marL="0" indent="0">
              <a:buNone/>
            </a:pPr>
            <a:r>
              <a:rPr lang="pt-BR" sz="2400" dirty="0" smtClean="0"/>
              <a:t>Dificuldades para inserir:</a:t>
            </a:r>
          </a:p>
          <a:p>
            <a:pPr marL="0" indent="0">
              <a:buNone/>
            </a:pPr>
            <a:endParaRPr lang="pt-BR" sz="2400" dirty="0" smtClean="0"/>
          </a:p>
          <a:p>
            <a:r>
              <a:rPr lang="pt-BR" sz="2400" dirty="0" smtClean="0"/>
              <a:t>Termos </a:t>
            </a:r>
            <a:r>
              <a:rPr lang="pt-BR" sz="2400" dirty="0"/>
              <a:t>coloquiais</a:t>
            </a:r>
          </a:p>
          <a:p>
            <a:r>
              <a:rPr lang="pt-BR" sz="2400" dirty="0" smtClean="0"/>
              <a:t>Assuntos específicos do universo da ficção</a:t>
            </a:r>
          </a:p>
          <a:p>
            <a:r>
              <a:rPr lang="pt-BR" sz="2400" dirty="0" smtClean="0"/>
              <a:t>Termos específicos do cinema</a:t>
            </a:r>
            <a:endParaRPr lang="pt-BR" sz="2400" dirty="0"/>
          </a:p>
          <a:p>
            <a:endParaRPr lang="pt-BR" sz="2400" dirty="0"/>
          </a:p>
          <a:p>
            <a:pPr marL="0" lvl="0" indent="0">
              <a:buNone/>
            </a:pPr>
            <a:r>
              <a:rPr lang="pt-BR" sz="2400" dirty="0">
                <a:hlinkClick r:id="rId2"/>
              </a:rPr>
              <a:t>https://imagemfalada.wordpress.com/2013/06/02/seres-imaginarios-na-academia</a:t>
            </a:r>
            <a:r>
              <a:rPr lang="pt-BR" sz="2400" dirty="0" smtClean="0">
                <a:hlinkClick r:id="rId2"/>
              </a:rPr>
              <a:t>/</a:t>
            </a:r>
            <a:endParaRPr lang="pt-BR" sz="2400" dirty="0" smtClean="0"/>
          </a:p>
          <a:p>
            <a:pPr marL="0" lvl="0" indent="0">
              <a:buNone/>
            </a:pPr>
            <a:endParaRPr lang="pt-BR" dirty="0"/>
          </a:p>
        </p:txBody>
      </p:sp>
    </p:spTree>
    <p:extLst>
      <p:ext uri="{BB962C8B-B14F-4D97-AF65-F5344CB8AC3E}">
        <p14:creationId xmlns:p14="http://schemas.microsoft.com/office/powerpoint/2010/main" val="138457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20202" y="787179"/>
            <a:ext cx="9883471" cy="882595"/>
          </a:xfrm>
        </p:spPr>
        <p:txBody>
          <a:bodyPr/>
          <a:lstStyle/>
          <a:p>
            <a:r>
              <a:rPr lang="pt-BR" sz="2800" dirty="0" smtClean="0"/>
              <a:t>Algumas soluções improvisadas</a:t>
            </a:r>
            <a:br>
              <a:rPr lang="pt-BR" sz="2800" dirty="0" smtClean="0"/>
            </a:br>
            <a:endParaRPr lang="pt-BR" sz="1800" dirty="0"/>
          </a:p>
        </p:txBody>
      </p:sp>
      <p:sp>
        <p:nvSpPr>
          <p:cNvPr id="4" name="Espaço Reservado para Conteúdo 3"/>
          <p:cNvSpPr>
            <a:spLocks noGrp="1"/>
          </p:cNvSpPr>
          <p:nvPr>
            <p:ph idx="1"/>
          </p:nvPr>
        </p:nvSpPr>
        <p:spPr>
          <a:xfrm>
            <a:off x="860595" y="2617354"/>
            <a:ext cx="10486278" cy="4143664"/>
          </a:xfrm>
        </p:spPr>
        <p:txBody>
          <a:bodyPr>
            <a:normAutofit/>
          </a:bodyPr>
          <a:lstStyle/>
          <a:p>
            <a:endParaRPr lang="pt-BR" sz="2400" dirty="0" smtClean="0"/>
          </a:p>
          <a:p>
            <a:r>
              <a:rPr lang="pt-BR" sz="2400" dirty="0" smtClean="0"/>
              <a:t>Lista </a:t>
            </a:r>
            <a:r>
              <a:rPr lang="pt-BR" sz="2400" dirty="0"/>
              <a:t>de </a:t>
            </a:r>
            <a:r>
              <a:rPr lang="pt-BR" sz="2400" dirty="0" smtClean="0"/>
              <a:t>personagens </a:t>
            </a:r>
            <a:r>
              <a:rPr lang="pt-BR" sz="2400" dirty="0" smtClean="0">
                <a:hlinkClick r:id="rId2"/>
              </a:rPr>
              <a:t>http</a:t>
            </a:r>
            <a:r>
              <a:rPr lang="pt-BR" sz="2400" dirty="0">
                <a:hlinkClick r:id="rId2"/>
              </a:rPr>
              <a:t>://</a:t>
            </a:r>
            <a:r>
              <a:rPr lang="pt-BR" sz="2400" dirty="0" smtClean="0">
                <a:hlinkClick r:id="rId2"/>
              </a:rPr>
              <a:t>143.107.154.62/Vocab/Sibix652.dll/ARV?Hier=CH741.2.2.6</a:t>
            </a:r>
            <a:endParaRPr lang="pt-BR" sz="2400" dirty="0" smtClean="0"/>
          </a:p>
          <a:p>
            <a:endParaRPr lang="pt-BR" sz="2400" dirty="0"/>
          </a:p>
          <a:p>
            <a:endParaRPr lang="pt-BR" sz="2400" dirty="0" smtClean="0"/>
          </a:p>
          <a:p>
            <a:r>
              <a:rPr lang="pt-BR" sz="2400" dirty="0" smtClean="0"/>
              <a:t>Tipos de cenários </a:t>
            </a:r>
            <a:r>
              <a:rPr lang="pt-BR" sz="2400" dirty="0"/>
              <a:t>e ambientes </a:t>
            </a:r>
            <a:r>
              <a:rPr lang="pt-BR" sz="2400" dirty="0">
                <a:hlinkClick r:id="rId3"/>
              </a:rPr>
              <a:t>http://</a:t>
            </a:r>
            <a:r>
              <a:rPr lang="pt-BR" sz="2400" dirty="0" smtClean="0">
                <a:hlinkClick r:id="rId3"/>
              </a:rPr>
              <a:t>143.107.154.62/Vocab/Sibix652.dll/ARV?Hier=CH741.2.1.4</a:t>
            </a:r>
            <a:endParaRPr lang="pt-BR" sz="2400" dirty="0" smtClean="0"/>
          </a:p>
          <a:p>
            <a:endParaRPr lang="pt-BR" dirty="0"/>
          </a:p>
          <a:p>
            <a:pPr marL="0" lvl="0" indent="0">
              <a:buNone/>
            </a:pPr>
            <a:endParaRPr lang="pt-BR" dirty="0"/>
          </a:p>
        </p:txBody>
      </p:sp>
    </p:spTree>
    <p:extLst>
      <p:ext uri="{BB962C8B-B14F-4D97-AF65-F5344CB8AC3E}">
        <p14:creationId xmlns:p14="http://schemas.microsoft.com/office/powerpoint/2010/main" val="21457905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sz="3600" dirty="0" smtClean="0"/>
              <a:t>Indexando com frases curtas</a:t>
            </a:r>
            <a:r>
              <a:rPr lang="pt-BR" sz="2800" dirty="0" smtClean="0"/>
              <a:t/>
            </a:r>
            <a:br>
              <a:rPr lang="pt-BR" sz="2800" dirty="0" smtClean="0"/>
            </a:br>
            <a:endParaRPr lang="pt-BR" sz="1800" dirty="0"/>
          </a:p>
        </p:txBody>
      </p:sp>
      <p:sp>
        <p:nvSpPr>
          <p:cNvPr id="4" name="Espaço Reservado para Conteúdo 3"/>
          <p:cNvSpPr>
            <a:spLocks noGrp="1"/>
          </p:cNvSpPr>
          <p:nvPr>
            <p:ph idx="1"/>
          </p:nvPr>
        </p:nvSpPr>
        <p:spPr>
          <a:xfrm>
            <a:off x="5337800" y="1433946"/>
            <a:ext cx="6646382" cy="5146964"/>
          </a:xfrm>
        </p:spPr>
        <p:txBody>
          <a:bodyPr>
            <a:normAutofit fontScale="92500" lnSpcReduction="20000"/>
          </a:bodyPr>
          <a:lstStyle/>
          <a:p>
            <a:endParaRPr lang="pt-BR" sz="2000" dirty="0" smtClean="0"/>
          </a:p>
          <a:p>
            <a:r>
              <a:rPr lang="pt-BR" sz="2200" dirty="0"/>
              <a:t>Rapaz encontra moça</a:t>
            </a:r>
          </a:p>
          <a:p>
            <a:r>
              <a:rPr lang="pt-BR" sz="2200" dirty="0"/>
              <a:t>Conspiração governamental</a:t>
            </a:r>
          </a:p>
          <a:p>
            <a:r>
              <a:rPr lang="pt-BR" sz="2200" dirty="0"/>
              <a:t>Universo alternativo</a:t>
            </a:r>
          </a:p>
          <a:p>
            <a:r>
              <a:rPr lang="pt-BR" sz="2200" dirty="0"/>
              <a:t>Gêmeo maligno</a:t>
            </a:r>
          </a:p>
          <a:p>
            <a:r>
              <a:rPr lang="pt-BR" sz="2200" dirty="0"/>
              <a:t>Triângulo amoroso</a:t>
            </a:r>
          </a:p>
          <a:p>
            <a:r>
              <a:rPr lang="pt-BR" sz="2200" dirty="0"/>
              <a:t>Perda da inocência</a:t>
            </a:r>
          </a:p>
          <a:p>
            <a:r>
              <a:rPr lang="pt-BR" sz="2200" dirty="0"/>
              <a:t>Fim de uma era</a:t>
            </a:r>
          </a:p>
          <a:p>
            <a:r>
              <a:rPr lang="pt-BR" sz="2200" dirty="0"/>
              <a:t>Um dia na vida</a:t>
            </a:r>
          </a:p>
          <a:p>
            <a:r>
              <a:rPr lang="pt-BR" sz="2200" dirty="0"/>
              <a:t>Pacto com o diabo</a:t>
            </a:r>
          </a:p>
          <a:p>
            <a:pPr marL="0" indent="0">
              <a:buNone/>
            </a:pPr>
            <a:endParaRPr lang="pt-BR" sz="2200" dirty="0"/>
          </a:p>
          <a:p>
            <a:pPr marL="0" indent="0">
              <a:buNone/>
            </a:pPr>
            <a:r>
              <a:rPr lang="pt-BR" sz="2200" dirty="0"/>
              <a:t>TV </a:t>
            </a:r>
            <a:r>
              <a:rPr lang="pt-BR" sz="2200" dirty="0" err="1"/>
              <a:t>Tropes</a:t>
            </a:r>
            <a:endParaRPr lang="pt-BR" sz="2200" dirty="0"/>
          </a:p>
          <a:p>
            <a:pPr marL="0" indent="0">
              <a:buNone/>
            </a:pPr>
            <a:r>
              <a:rPr lang="pt-BR" sz="2200" u="sng" dirty="0">
                <a:hlinkClick r:id="rId2"/>
              </a:rPr>
              <a:t>http://tvtropes.org/pmwiki/pmwiki.php/Main/Plot</a:t>
            </a:r>
            <a:endParaRPr lang="pt-BR" sz="2200" dirty="0"/>
          </a:p>
          <a:p>
            <a:pPr marL="0" indent="0">
              <a:buNone/>
            </a:pPr>
            <a:endParaRPr lang="pt-BR" dirty="0"/>
          </a:p>
          <a:p>
            <a:pPr marL="0" lvl="0" indent="0">
              <a:buNone/>
            </a:pPr>
            <a:endParaRPr lang="pt-BR" dirty="0"/>
          </a:p>
        </p:txBody>
      </p:sp>
      <p:sp>
        <p:nvSpPr>
          <p:cNvPr id="2" name="Espaço Reservado para Texto 1"/>
          <p:cNvSpPr>
            <a:spLocks noGrp="1"/>
          </p:cNvSpPr>
          <p:nvPr>
            <p:ph type="body" sz="half" idx="2"/>
          </p:nvPr>
        </p:nvSpPr>
        <p:spPr>
          <a:xfrm>
            <a:off x="1154954" y="3129280"/>
            <a:ext cx="3269562" cy="2895599"/>
          </a:xfrm>
        </p:spPr>
        <p:txBody>
          <a:bodyPr>
            <a:noAutofit/>
          </a:bodyPr>
          <a:lstStyle/>
          <a:p>
            <a:r>
              <a:rPr lang="pt-BR" sz="2800" i="1" dirty="0" err="1" smtClean="0"/>
              <a:t>Plots</a:t>
            </a:r>
            <a:r>
              <a:rPr lang="pt-BR" sz="2800" dirty="0" smtClean="0"/>
              <a:t> (tramas) comuns  em filmes ou programas de TV.</a:t>
            </a:r>
          </a:p>
          <a:p>
            <a:endParaRPr lang="pt-BR" sz="2000" dirty="0"/>
          </a:p>
        </p:txBody>
      </p:sp>
    </p:spTree>
    <p:extLst>
      <p:ext uri="{BB962C8B-B14F-4D97-AF65-F5344CB8AC3E}">
        <p14:creationId xmlns:p14="http://schemas.microsoft.com/office/powerpoint/2010/main" val="39674876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Leituras sugeridas</a:t>
            </a:r>
            <a:endParaRPr lang="pt-BR" dirty="0"/>
          </a:p>
        </p:txBody>
      </p:sp>
      <p:sp>
        <p:nvSpPr>
          <p:cNvPr id="3" name="CaixaDeTexto 2"/>
          <p:cNvSpPr txBox="1"/>
          <p:nvPr/>
        </p:nvSpPr>
        <p:spPr>
          <a:xfrm>
            <a:off x="1066463" y="2281082"/>
            <a:ext cx="10309459" cy="4524315"/>
          </a:xfrm>
          <a:prstGeom prst="rect">
            <a:avLst/>
          </a:prstGeom>
          <a:noFill/>
        </p:spPr>
        <p:txBody>
          <a:bodyPr wrap="square" rtlCol="0">
            <a:spAutoFit/>
          </a:bodyPr>
          <a:lstStyle/>
          <a:p>
            <a:r>
              <a:rPr lang="fr-FR" dirty="0" smtClean="0"/>
              <a:t>AUMONT</a:t>
            </a:r>
            <a:r>
              <a:rPr lang="fr-FR" dirty="0"/>
              <a:t>, Jacques et al. </a:t>
            </a:r>
            <a:r>
              <a:rPr lang="fr-FR" b="1" dirty="0"/>
              <a:t>A estética do filme</a:t>
            </a:r>
            <a:r>
              <a:rPr lang="fr-FR" dirty="0"/>
              <a:t>. Campinas: Papirus, 1995.</a:t>
            </a:r>
            <a:endParaRPr lang="pt-BR" dirty="0"/>
          </a:p>
          <a:p>
            <a:endParaRPr lang="fr-FR" dirty="0" smtClean="0"/>
          </a:p>
          <a:p>
            <a:r>
              <a:rPr lang="fr-FR" dirty="0" smtClean="0"/>
              <a:t>BÄCHLER</a:t>
            </a:r>
            <a:r>
              <a:rPr lang="fr-FR" dirty="0"/>
              <a:t>, Odile. Une dynamique générative. </a:t>
            </a:r>
            <a:r>
              <a:rPr lang="pt-BR" b="1" dirty="0"/>
              <a:t>Iris</a:t>
            </a:r>
            <a:r>
              <a:rPr lang="pt-BR" dirty="0"/>
              <a:t>, Paris, n. 20, p. 41-48, 1995.</a:t>
            </a:r>
          </a:p>
          <a:p>
            <a:endParaRPr lang="es-ES" dirty="0" smtClean="0"/>
          </a:p>
          <a:p>
            <a:r>
              <a:rPr lang="es-ES" dirty="0" smtClean="0"/>
              <a:t>CALDERA </a:t>
            </a:r>
            <a:r>
              <a:rPr lang="es-ES" dirty="0"/>
              <a:t>SERRANO, Jorge. Incidencia angular y planos en la descripción de imágenes en movimiento para los servicios de documentación de las empresas televisivas. </a:t>
            </a:r>
            <a:r>
              <a:rPr lang="pt-BR" b="1" dirty="0" err="1"/>
              <a:t>Biblios</a:t>
            </a:r>
            <a:r>
              <a:rPr lang="pt-BR" dirty="0"/>
              <a:t>, Lima, n. 13, p. 1-20, 2002. Disponível em: &lt;http://redalyc.uaemex.mx/redalyc/src/inicio/ArtPdfRed.jsp?iCve=16113403&gt;. Acesso em: 24 nov. 2012.</a:t>
            </a:r>
          </a:p>
          <a:p>
            <a:endParaRPr lang="pt-BR" dirty="0" smtClean="0"/>
          </a:p>
          <a:p>
            <a:r>
              <a:rPr lang="pt-BR" dirty="0" smtClean="0"/>
              <a:t>CORDEIRO</a:t>
            </a:r>
            <a:r>
              <a:rPr lang="pt-BR" dirty="0"/>
              <a:t>, Rosa Inês de Novais; AMÂNCIO, </a:t>
            </a:r>
            <a:r>
              <a:rPr lang="pt-BR" dirty="0" err="1"/>
              <a:t>Tunico</a:t>
            </a:r>
            <a:r>
              <a:rPr lang="pt-BR" dirty="0"/>
              <a:t>. Análise e representação de filmes em unidades de informação. </a:t>
            </a:r>
            <a:r>
              <a:rPr lang="pt-BR" b="1" dirty="0"/>
              <a:t>Ciência da Informação</a:t>
            </a:r>
            <a:r>
              <a:rPr lang="pt-BR" dirty="0"/>
              <a:t>, Brasília, v. 34, n. 1, p. 89-94, 2005. </a:t>
            </a:r>
          </a:p>
          <a:p>
            <a:endParaRPr lang="pt-BR" dirty="0" smtClean="0"/>
          </a:p>
          <a:p>
            <a:r>
              <a:rPr lang="pt-BR" dirty="0" smtClean="0"/>
              <a:t>CORDEIRO</a:t>
            </a:r>
            <a:r>
              <a:rPr lang="pt-BR" dirty="0"/>
              <a:t>, Rosa Inês de </a:t>
            </a:r>
            <a:r>
              <a:rPr lang="pt-BR" dirty="0" err="1"/>
              <a:t>Novias</a:t>
            </a:r>
            <a:r>
              <a:rPr lang="pt-BR" dirty="0"/>
              <a:t>; LA BARRE, </a:t>
            </a:r>
            <a:r>
              <a:rPr lang="pt-BR" dirty="0" err="1"/>
              <a:t>Kathryn</a:t>
            </a:r>
            <a:r>
              <a:rPr lang="pt-BR" dirty="0"/>
              <a:t>. Análise de facetas e obra fílmica. </a:t>
            </a:r>
            <a:r>
              <a:rPr lang="pt-BR" b="1" dirty="0"/>
              <a:t>Informação &amp; Informação</a:t>
            </a:r>
            <a:r>
              <a:rPr lang="pt-BR" dirty="0"/>
              <a:t>, Londrina, v. 16, p. 180-201, jan./jun. 2011. Número</a:t>
            </a:r>
            <a:r>
              <a:rPr lang="pt-BR" b="1" dirty="0"/>
              <a:t> </a:t>
            </a:r>
            <a:r>
              <a:rPr lang="pt-BR" dirty="0"/>
              <a:t>Especial</a:t>
            </a:r>
            <a:r>
              <a:rPr lang="pt-BR" dirty="0" smtClean="0"/>
              <a:t>.</a:t>
            </a:r>
          </a:p>
          <a:p>
            <a:endParaRPr lang="pt-BR" dirty="0"/>
          </a:p>
        </p:txBody>
      </p:sp>
    </p:spTree>
    <p:extLst>
      <p:ext uri="{BB962C8B-B14F-4D97-AF65-F5344CB8AC3E}">
        <p14:creationId xmlns:p14="http://schemas.microsoft.com/office/powerpoint/2010/main" val="2268094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Faça você mesmo</a:t>
            </a:r>
            <a:endParaRPr lang="pt-BR" dirty="0"/>
          </a:p>
        </p:txBody>
      </p:sp>
      <p:sp>
        <p:nvSpPr>
          <p:cNvPr id="6" name="Espaço Reservado para Conteúdo 5"/>
          <p:cNvSpPr>
            <a:spLocks noGrp="1"/>
          </p:cNvSpPr>
          <p:nvPr>
            <p:ph idx="1"/>
          </p:nvPr>
        </p:nvSpPr>
        <p:spPr>
          <a:xfrm>
            <a:off x="1404336" y="2700482"/>
            <a:ext cx="9554610" cy="3433506"/>
          </a:xfrm>
        </p:spPr>
        <p:txBody>
          <a:bodyPr>
            <a:normAutofit/>
          </a:bodyPr>
          <a:lstStyle/>
          <a:p>
            <a:pPr marL="0" indent="0" algn="just">
              <a:buNone/>
            </a:pPr>
            <a:r>
              <a:rPr lang="pt-BR" sz="4000" dirty="0" smtClean="0"/>
              <a:t>O melhor resumo é aquele feito pelo próprio catalogador / indexador, após visualização cuidadosa do documento na íntegra, </a:t>
            </a:r>
            <a:r>
              <a:rPr lang="pt-BR" sz="4000" dirty="0" smtClean="0">
                <a:solidFill>
                  <a:schemeClr val="accent5">
                    <a:lumMod val="75000"/>
                  </a:schemeClr>
                </a:solidFill>
              </a:rPr>
              <a:t>até o final </a:t>
            </a:r>
            <a:r>
              <a:rPr lang="pt-BR" sz="4000" dirty="0" smtClean="0"/>
              <a:t>e </a:t>
            </a:r>
            <a:r>
              <a:rPr lang="pt-BR" sz="4000" dirty="0" smtClean="0">
                <a:solidFill>
                  <a:srgbClr val="0070C0"/>
                </a:solidFill>
              </a:rPr>
              <a:t>sem pausas desnecessárias.</a:t>
            </a:r>
          </a:p>
          <a:p>
            <a:pPr marL="0" indent="0">
              <a:buNone/>
            </a:pPr>
            <a:endParaRPr lang="pt-BR" dirty="0"/>
          </a:p>
          <a:p>
            <a:pPr marL="0" indent="0">
              <a:buNone/>
            </a:pPr>
            <a:endParaRPr lang="pt-BR" sz="2100" dirty="0"/>
          </a:p>
        </p:txBody>
      </p:sp>
    </p:spTree>
    <p:extLst>
      <p:ext uri="{BB962C8B-B14F-4D97-AF65-F5344CB8AC3E}">
        <p14:creationId xmlns:p14="http://schemas.microsoft.com/office/powerpoint/2010/main" val="34249987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973138"/>
            <a:ext cx="8761413" cy="708025"/>
          </a:xfrm>
        </p:spPr>
        <p:txBody>
          <a:bodyPr/>
          <a:lstStyle/>
          <a:p>
            <a:r>
              <a:rPr lang="pt-BR" dirty="0" smtClean="0"/>
              <a:t>Leituras sugeridas</a:t>
            </a:r>
            <a:endParaRPr lang="pt-BR" dirty="0"/>
          </a:p>
        </p:txBody>
      </p:sp>
      <p:sp>
        <p:nvSpPr>
          <p:cNvPr id="3" name="CaixaDeTexto 2"/>
          <p:cNvSpPr txBox="1"/>
          <p:nvPr/>
        </p:nvSpPr>
        <p:spPr>
          <a:xfrm>
            <a:off x="659765" y="1190595"/>
            <a:ext cx="10309459" cy="7017306"/>
          </a:xfrm>
          <a:prstGeom prst="rect">
            <a:avLst/>
          </a:prstGeom>
          <a:noFill/>
        </p:spPr>
        <p:txBody>
          <a:bodyPr wrap="square" rtlCol="0">
            <a:spAutoFit/>
          </a:bodyPr>
          <a:lstStyle/>
          <a:p>
            <a:r>
              <a:rPr lang="pt-BR" dirty="0" smtClean="0"/>
              <a:t>KOBASHI</a:t>
            </a:r>
            <a:r>
              <a:rPr lang="pt-BR" dirty="0"/>
              <a:t>, Nair </a:t>
            </a:r>
            <a:r>
              <a:rPr lang="pt-BR" dirty="0" err="1"/>
              <a:t>Yumiko</a:t>
            </a:r>
            <a:r>
              <a:rPr lang="pt-BR" dirty="0"/>
              <a:t>. Linguística textual e elaboração de informações documentárias. In: GASPAR, N. R; ROMÃO, L. M. S. (</a:t>
            </a:r>
            <a:r>
              <a:rPr lang="pt-BR" dirty="0" err="1"/>
              <a:t>Orgs</a:t>
            </a:r>
            <a:r>
              <a:rPr lang="pt-BR" dirty="0"/>
              <a:t>.). </a:t>
            </a:r>
            <a:r>
              <a:rPr lang="pt-BR" b="1" dirty="0"/>
              <a:t>Discurso e texto</a:t>
            </a:r>
            <a:r>
              <a:rPr lang="pt-BR" dirty="0"/>
              <a:t>: multiplicidade de sentidos na Ciência da Informação. São Carlos: </a:t>
            </a:r>
            <a:r>
              <a:rPr lang="pt-BR" dirty="0" err="1"/>
              <a:t>EDUFScar</a:t>
            </a:r>
            <a:r>
              <a:rPr lang="pt-BR" dirty="0"/>
              <a:t>, 2008</a:t>
            </a:r>
            <a:r>
              <a:rPr lang="pt-BR" dirty="0" smtClean="0"/>
              <a:t>.</a:t>
            </a:r>
          </a:p>
          <a:p>
            <a:endParaRPr lang="pt-BR" dirty="0"/>
          </a:p>
          <a:p>
            <a:r>
              <a:rPr lang="pt-BR" dirty="0"/>
              <a:t>LANCASTER, Frederick </a:t>
            </a:r>
            <a:r>
              <a:rPr lang="pt-BR" dirty="0" err="1"/>
              <a:t>Wilfrid</a:t>
            </a:r>
            <a:r>
              <a:rPr lang="pt-BR" dirty="0"/>
              <a:t>. </a:t>
            </a:r>
            <a:r>
              <a:rPr lang="pt-BR" b="1" dirty="0"/>
              <a:t>Indexação e resumos</a:t>
            </a:r>
            <a:r>
              <a:rPr lang="pt-BR" dirty="0"/>
              <a:t>: teoria e prática. </a:t>
            </a:r>
            <a:r>
              <a:rPr lang="fr-FR" dirty="0"/>
              <a:t>2. ed. Brasília, DF: Briquet de Lemos, 2004. </a:t>
            </a:r>
            <a:endParaRPr lang="fr-FR" dirty="0" smtClean="0"/>
          </a:p>
          <a:p>
            <a:endParaRPr lang="pt-BR" dirty="0"/>
          </a:p>
          <a:p>
            <a:r>
              <a:rPr lang="pt-BR" dirty="0"/>
              <a:t>MACAMBYRA, Marina. </a:t>
            </a:r>
            <a:r>
              <a:rPr lang="pt-BR" b="1" dirty="0"/>
              <a:t>Manual de catalogação de filmes da Biblioteca da ECA</a:t>
            </a:r>
            <a:r>
              <a:rPr lang="pt-BR" dirty="0"/>
              <a:t>. São Paulo: Serviço de Biblioteca e Documentação ECA/USP, 2009</a:t>
            </a:r>
            <a:r>
              <a:rPr lang="pt-BR" dirty="0" smtClean="0"/>
              <a:t>.</a:t>
            </a:r>
          </a:p>
          <a:p>
            <a:endParaRPr lang="pt-BR" dirty="0"/>
          </a:p>
          <a:p>
            <a:r>
              <a:rPr lang="pt-BR" dirty="0"/>
              <a:t>MACAMBYRA, </a:t>
            </a:r>
            <a:r>
              <a:rPr lang="pt-BR" dirty="0" smtClean="0"/>
              <a:t>Marina. </a:t>
            </a:r>
            <a:r>
              <a:rPr lang="pt-BR" b="1" dirty="0" smtClean="0"/>
              <a:t>A imagem, o som, o tempo</a:t>
            </a:r>
            <a:r>
              <a:rPr lang="pt-BR" dirty="0" smtClean="0"/>
              <a:t>: reflexões e especulações sobre documentação audiovisual. Blog pessoal. </a:t>
            </a:r>
            <a:r>
              <a:rPr lang="pt-BR"/>
              <a:t>Disponível </a:t>
            </a:r>
            <a:r>
              <a:rPr lang="pt-BR" smtClean="0"/>
              <a:t>em: &lt;https</a:t>
            </a:r>
            <a:r>
              <a:rPr lang="pt-BR" dirty="0"/>
              <a:t>://imagemfalada.wordpress.com</a:t>
            </a:r>
            <a:r>
              <a:rPr lang="pt-BR" dirty="0" smtClean="0"/>
              <a:t>/&gt;.</a:t>
            </a:r>
          </a:p>
          <a:p>
            <a:endParaRPr lang="pt-BR" dirty="0"/>
          </a:p>
          <a:p>
            <a:r>
              <a:rPr lang="pt-BR" dirty="0"/>
              <a:t>MANUAL de catalogação de filmes. São Paulo: Cinemateca Brasileira, 2002</a:t>
            </a:r>
            <a:r>
              <a:rPr lang="pt-BR" dirty="0" smtClean="0"/>
              <a:t>.</a:t>
            </a:r>
          </a:p>
          <a:p>
            <a:endParaRPr lang="pt-BR" dirty="0"/>
          </a:p>
          <a:p>
            <a:r>
              <a:rPr lang="pt-BR" dirty="0"/>
              <a:t>MATTOS, José Francisco de Oliveira. </a:t>
            </a:r>
            <a:r>
              <a:rPr lang="pt-BR" b="1" dirty="0"/>
              <a:t>A representação por palavras do conteúdo de imagens em movimento numa perspectiva documentária</a:t>
            </a:r>
            <a:r>
              <a:rPr lang="pt-BR" dirty="0"/>
              <a:t>. 2003. Dissertação - Escola de Comunicações e Artes da USP, São Paulo, 2003. </a:t>
            </a:r>
            <a:endParaRPr lang="pt-BR" dirty="0" smtClean="0"/>
          </a:p>
          <a:p>
            <a:endParaRPr lang="pt-BR" dirty="0"/>
          </a:p>
          <a:p>
            <a:endParaRPr lang="pt-BR" dirty="0"/>
          </a:p>
          <a:p>
            <a:endParaRPr lang="pt-BR" dirty="0"/>
          </a:p>
          <a:p>
            <a:endParaRPr lang="pt-BR" dirty="0"/>
          </a:p>
          <a:p>
            <a:endParaRPr lang="pt-BR" dirty="0" smtClean="0"/>
          </a:p>
          <a:p>
            <a:endParaRPr lang="pt-BR" dirty="0"/>
          </a:p>
        </p:txBody>
      </p:sp>
    </p:spTree>
    <p:extLst>
      <p:ext uri="{BB962C8B-B14F-4D97-AF65-F5344CB8AC3E}">
        <p14:creationId xmlns:p14="http://schemas.microsoft.com/office/powerpoint/2010/main" val="24868557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973138"/>
            <a:ext cx="8761413" cy="708025"/>
          </a:xfrm>
        </p:spPr>
        <p:txBody>
          <a:bodyPr/>
          <a:lstStyle/>
          <a:p>
            <a:r>
              <a:rPr lang="pt-BR" dirty="0" smtClean="0"/>
              <a:t>Leituras sugeridas</a:t>
            </a:r>
            <a:endParaRPr lang="pt-BR" dirty="0"/>
          </a:p>
        </p:txBody>
      </p:sp>
      <p:sp>
        <p:nvSpPr>
          <p:cNvPr id="3" name="CaixaDeTexto 2"/>
          <p:cNvSpPr txBox="1"/>
          <p:nvPr/>
        </p:nvSpPr>
        <p:spPr>
          <a:xfrm>
            <a:off x="702670" y="1592824"/>
            <a:ext cx="10309459" cy="4247317"/>
          </a:xfrm>
          <a:prstGeom prst="rect">
            <a:avLst/>
          </a:prstGeom>
          <a:noFill/>
        </p:spPr>
        <p:txBody>
          <a:bodyPr wrap="square" rtlCol="0">
            <a:spAutoFit/>
          </a:bodyPr>
          <a:lstStyle/>
          <a:p>
            <a:r>
              <a:rPr lang="en-US" dirty="0"/>
              <a:t>POMERANCE, Murray (Ed.). </a:t>
            </a:r>
            <a:r>
              <a:rPr lang="en-US" b="1" dirty="0"/>
              <a:t>American cinema of the 1950’s</a:t>
            </a:r>
            <a:r>
              <a:rPr lang="en-US" dirty="0"/>
              <a:t>: themes and variations. New Brunswick: Rutgers University Press, c2005.</a:t>
            </a:r>
          </a:p>
          <a:p>
            <a:endParaRPr lang="en-US" dirty="0" smtClean="0"/>
          </a:p>
          <a:p>
            <a:r>
              <a:rPr lang="en-US" dirty="0" smtClean="0"/>
              <a:t>RAFFERTY</a:t>
            </a:r>
            <a:r>
              <a:rPr lang="en-US" dirty="0"/>
              <a:t>, Pauline; HIDERLEY, Rob. </a:t>
            </a:r>
            <a:r>
              <a:rPr lang="en-US" b="1" dirty="0"/>
              <a:t>Indexing multimedia and creative works</a:t>
            </a:r>
            <a:r>
              <a:rPr lang="en-US" dirty="0"/>
              <a:t>: the problems of meaning and interpretation. </a:t>
            </a:r>
            <a:r>
              <a:rPr lang="en-US" dirty="0" err="1"/>
              <a:t>Aldershot</a:t>
            </a:r>
            <a:r>
              <a:rPr lang="en-US" dirty="0"/>
              <a:t>: </a:t>
            </a:r>
            <a:r>
              <a:rPr lang="en-US" dirty="0" err="1"/>
              <a:t>Asgate</a:t>
            </a:r>
            <a:r>
              <a:rPr lang="en-US" dirty="0"/>
              <a:t>, 2005.</a:t>
            </a:r>
          </a:p>
          <a:p>
            <a:endParaRPr lang="en-US" dirty="0"/>
          </a:p>
          <a:p>
            <a:r>
              <a:rPr lang="en-US" dirty="0" smtClean="0"/>
              <a:t>SAARTI</a:t>
            </a:r>
            <a:r>
              <a:rPr lang="en-US" dirty="0"/>
              <a:t>, </a:t>
            </a:r>
            <a:r>
              <a:rPr lang="en-US" dirty="0" err="1"/>
              <a:t>Jarmo</a:t>
            </a:r>
            <a:r>
              <a:rPr lang="en-US" dirty="0"/>
              <a:t>. Fiction indexing and the development of fiction thesauri. </a:t>
            </a:r>
            <a:r>
              <a:rPr lang="en-US" b="1" dirty="0"/>
              <a:t>Journal of Librarianship and Information</a:t>
            </a:r>
            <a:r>
              <a:rPr lang="en-US" dirty="0"/>
              <a:t> </a:t>
            </a:r>
            <a:r>
              <a:rPr lang="en-US" b="1" dirty="0"/>
              <a:t>Science</a:t>
            </a:r>
            <a:r>
              <a:rPr lang="en-US" dirty="0"/>
              <a:t>, London, v. 31. n. 2, 1999, p. 85-92.</a:t>
            </a:r>
            <a:endParaRPr lang="pt-BR" dirty="0"/>
          </a:p>
          <a:p>
            <a:endParaRPr lang="pt-BR" dirty="0" smtClean="0"/>
          </a:p>
          <a:p>
            <a:r>
              <a:rPr lang="pt-BR" dirty="0"/>
              <a:t>TURNER, </a:t>
            </a:r>
            <a:r>
              <a:rPr lang="pt-BR" dirty="0" err="1"/>
              <a:t>Graeme</a:t>
            </a:r>
            <a:r>
              <a:rPr lang="pt-BR" dirty="0"/>
              <a:t>. </a:t>
            </a:r>
            <a:r>
              <a:rPr lang="pt-BR" b="1" dirty="0"/>
              <a:t>Cinema como prática social</a:t>
            </a:r>
            <a:r>
              <a:rPr lang="pt-BR" dirty="0"/>
              <a:t>. São Paulo: </a:t>
            </a:r>
            <a:r>
              <a:rPr lang="pt-BR" dirty="0" err="1"/>
              <a:t>Summus</a:t>
            </a:r>
            <a:r>
              <a:rPr lang="pt-BR" dirty="0"/>
              <a:t>, 1997</a:t>
            </a:r>
            <a:r>
              <a:rPr lang="pt-BR" dirty="0" smtClean="0"/>
              <a:t>.</a:t>
            </a:r>
          </a:p>
          <a:p>
            <a:endParaRPr lang="pt-BR" dirty="0"/>
          </a:p>
          <a:p>
            <a:r>
              <a:rPr lang="pt-BR" dirty="0"/>
              <a:t>XAVIER, Ismail. </a:t>
            </a:r>
            <a:r>
              <a:rPr lang="pt-BR" b="1" dirty="0"/>
              <a:t>O discurso cinematográfico</a:t>
            </a:r>
            <a:r>
              <a:rPr lang="pt-BR" dirty="0"/>
              <a:t>: a opacidade e a transparência. São Paulo: Paz e Terra, 2005.</a:t>
            </a:r>
          </a:p>
          <a:p>
            <a:endParaRPr lang="pt-BR" dirty="0" smtClean="0"/>
          </a:p>
          <a:p>
            <a:endParaRPr lang="pt-BR" dirty="0"/>
          </a:p>
        </p:txBody>
      </p:sp>
    </p:spTree>
    <p:extLst>
      <p:ext uri="{BB962C8B-B14F-4D97-AF65-F5344CB8AC3E}">
        <p14:creationId xmlns:p14="http://schemas.microsoft.com/office/powerpoint/2010/main" val="23443451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56" y="377432"/>
            <a:ext cx="8057072" cy="5966313"/>
          </a:xfrm>
          <a:prstGeom prst="rect">
            <a:avLst/>
          </a:prstGeom>
        </p:spPr>
      </p:pic>
      <p:sp>
        <p:nvSpPr>
          <p:cNvPr id="3" name="CaixaDeTexto 2"/>
          <p:cNvSpPr txBox="1"/>
          <p:nvPr/>
        </p:nvSpPr>
        <p:spPr>
          <a:xfrm>
            <a:off x="8919713" y="5697414"/>
            <a:ext cx="2587925" cy="646331"/>
          </a:xfrm>
          <a:prstGeom prst="rect">
            <a:avLst/>
          </a:prstGeom>
          <a:noFill/>
        </p:spPr>
        <p:txBody>
          <a:bodyPr wrap="square" rtlCol="0">
            <a:spAutoFit/>
          </a:bodyPr>
          <a:lstStyle/>
          <a:p>
            <a:r>
              <a:rPr lang="pt-BR" dirty="0" smtClean="0"/>
              <a:t>Marina </a:t>
            </a:r>
            <a:r>
              <a:rPr lang="pt-BR" dirty="0" err="1" smtClean="0"/>
              <a:t>Macambyra</a:t>
            </a:r>
            <a:endParaRPr lang="pt-BR" dirty="0" smtClean="0"/>
          </a:p>
          <a:p>
            <a:r>
              <a:rPr lang="pt-BR" dirty="0" smtClean="0"/>
              <a:t>maca@usp.br</a:t>
            </a:r>
            <a:endParaRPr lang="pt-BR" dirty="0"/>
          </a:p>
        </p:txBody>
      </p:sp>
    </p:spTree>
    <p:extLst>
      <p:ext uri="{BB962C8B-B14F-4D97-AF65-F5344CB8AC3E}">
        <p14:creationId xmlns:p14="http://schemas.microsoft.com/office/powerpoint/2010/main" val="2456901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668594"/>
            <a:ext cx="9257407" cy="1238864"/>
          </a:xfrm>
        </p:spPr>
        <p:txBody>
          <a:bodyPr/>
          <a:lstStyle/>
          <a:p>
            <a:r>
              <a:rPr lang="pt-BR" dirty="0" smtClean="0"/>
              <a:t>Abordagem pode mudar de acordo com a forma do documento </a:t>
            </a:r>
            <a:endParaRPr lang="pt-BR" dirty="0"/>
          </a:p>
        </p:txBody>
      </p:sp>
      <p:sp>
        <p:nvSpPr>
          <p:cNvPr id="3" name="Espaço Reservado para Conteúdo 2"/>
          <p:cNvSpPr>
            <a:spLocks noGrp="1"/>
          </p:cNvSpPr>
          <p:nvPr>
            <p:ph idx="1"/>
          </p:nvPr>
        </p:nvSpPr>
        <p:spPr>
          <a:xfrm>
            <a:off x="442573" y="2742492"/>
            <a:ext cx="5085390" cy="3416300"/>
          </a:xfrm>
        </p:spPr>
        <p:txBody>
          <a:bodyPr>
            <a:normAutofit/>
          </a:bodyPr>
          <a:lstStyle/>
          <a:p>
            <a:pPr>
              <a:spcAft>
                <a:spcPts val="1200"/>
              </a:spcAft>
            </a:pPr>
            <a:r>
              <a:rPr lang="pt-BR" sz="2400" dirty="0" smtClean="0"/>
              <a:t>	filmes (ficção e não ficção)</a:t>
            </a:r>
          </a:p>
          <a:p>
            <a:pPr>
              <a:spcAft>
                <a:spcPts val="1200"/>
              </a:spcAft>
            </a:pPr>
            <a:r>
              <a:rPr lang="pt-BR" sz="2400" dirty="0" smtClean="0"/>
              <a:t>	novelas</a:t>
            </a:r>
          </a:p>
          <a:p>
            <a:pPr>
              <a:spcAft>
                <a:spcPts val="1200"/>
              </a:spcAft>
            </a:pPr>
            <a:r>
              <a:rPr lang="pt-BR" sz="2400" dirty="0" smtClean="0"/>
              <a:t>	programas de TV</a:t>
            </a:r>
          </a:p>
          <a:p>
            <a:pPr>
              <a:spcAft>
                <a:spcPts val="1200"/>
              </a:spcAft>
            </a:pPr>
            <a:r>
              <a:rPr lang="pt-BR" sz="2400" dirty="0" smtClean="0"/>
              <a:t>	clipes musicais</a:t>
            </a:r>
          </a:p>
          <a:p>
            <a:pPr>
              <a:spcAft>
                <a:spcPts val="1200"/>
              </a:spcAft>
            </a:pPr>
            <a:r>
              <a:rPr lang="pt-BR" sz="2400" dirty="0" smtClean="0"/>
              <a:t>	comerciais</a:t>
            </a:r>
          </a:p>
        </p:txBody>
      </p:sp>
      <p:sp>
        <p:nvSpPr>
          <p:cNvPr id="4" name="CaixaDeTexto 3"/>
          <p:cNvSpPr txBox="1"/>
          <p:nvPr/>
        </p:nvSpPr>
        <p:spPr>
          <a:xfrm>
            <a:off x="5902035" y="2742492"/>
            <a:ext cx="5818909" cy="3498394"/>
          </a:xfrm>
          <a:prstGeom prst="rect">
            <a:avLst/>
          </a:prstGeom>
          <a:noFill/>
        </p:spPr>
        <p:txBody>
          <a:bodyPr wrap="square" rtlCol="0">
            <a:spAutoFit/>
          </a:bodyPr>
          <a:lstStyle/>
          <a:p>
            <a:pPr marL="342900" indent="-342900">
              <a:spcBef>
                <a:spcPts val="1000"/>
              </a:spcBef>
              <a:spcAft>
                <a:spcPts val="1200"/>
              </a:spcAft>
              <a:buClr>
                <a:schemeClr val="accent1"/>
              </a:buClr>
              <a:buSzPct val="80000"/>
              <a:buFont typeface="Wingdings 3" charset="2"/>
              <a:buChar char=""/>
            </a:pPr>
            <a:r>
              <a:rPr lang="pt-BR" sz="2400" dirty="0"/>
              <a:t>	</a:t>
            </a:r>
            <a:r>
              <a:rPr lang="pt-BR" sz="2400" dirty="0">
                <a:solidFill>
                  <a:schemeClr val="tx1">
                    <a:lumMod val="75000"/>
                    <a:lumOff val="25000"/>
                  </a:schemeClr>
                </a:solidFill>
              </a:rPr>
              <a:t>óperas e concertos</a:t>
            </a:r>
          </a:p>
          <a:p>
            <a:pPr marL="342900" indent="-342900">
              <a:spcBef>
                <a:spcPts val="1000"/>
              </a:spcBef>
              <a:spcAft>
                <a:spcPts val="1200"/>
              </a:spcAft>
              <a:buClr>
                <a:schemeClr val="accent1"/>
              </a:buClr>
              <a:buSzPct val="80000"/>
              <a:buFont typeface="Wingdings 3" charset="2"/>
              <a:buChar char=""/>
            </a:pPr>
            <a:r>
              <a:rPr lang="pt-BR" sz="2400" dirty="0">
                <a:solidFill>
                  <a:schemeClr val="tx1">
                    <a:lumMod val="75000"/>
                    <a:lumOff val="25000"/>
                  </a:schemeClr>
                </a:solidFill>
              </a:rPr>
              <a:t>	documentação de performances</a:t>
            </a:r>
          </a:p>
          <a:p>
            <a:pPr marL="342900" indent="-342900">
              <a:spcBef>
                <a:spcPts val="1000"/>
              </a:spcBef>
              <a:spcAft>
                <a:spcPts val="1200"/>
              </a:spcAft>
              <a:buClr>
                <a:schemeClr val="accent1"/>
              </a:buClr>
              <a:buSzPct val="80000"/>
              <a:buFont typeface="Wingdings 3" charset="2"/>
              <a:buChar char=""/>
            </a:pPr>
            <a:r>
              <a:rPr lang="pt-BR" sz="2400" dirty="0">
                <a:solidFill>
                  <a:schemeClr val="tx1">
                    <a:lumMod val="75000"/>
                    <a:lumOff val="25000"/>
                  </a:schemeClr>
                </a:solidFill>
              </a:rPr>
              <a:t>	</a:t>
            </a:r>
            <a:r>
              <a:rPr lang="pt-BR" sz="2400" dirty="0" err="1">
                <a:solidFill>
                  <a:schemeClr val="tx1">
                    <a:lumMod val="75000"/>
                    <a:lumOff val="25000"/>
                  </a:schemeClr>
                </a:solidFill>
              </a:rPr>
              <a:t>videoarte</a:t>
            </a:r>
            <a:endParaRPr lang="pt-BR" sz="2400" dirty="0">
              <a:solidFill>
                <a:schemeClr val="tx1">
                  <a:lumMod val="75000"/>
                  <a:lumOff val="25000"/>
                </a:schemeClr>
              </a:solidFill>
            </a:endParaRPr>
          </a:p>
          <a:p>
            <a:pPr marL="342900" indent="-342900">
              <a:spcBef>
                <a:spcPts val="1000"/>
              </a:spcBef>
              <a:spcAft>
                <a:spcPts val="1200"/>
              </a:spcAft>
              <a:buClr>
                <a:schemeClr val="accent1"/>
              </a:buClr>
              <a:buSzPct val="80000"/>
              <a:buFont typeface="Wingdings 3" charset="2"/>
              <a:buChar char=""/>
            </a:pPr>
            <a:r>
              <a:rPr lang="pt-BR" sz="2400" dirty="0">
                <a:solidFill>
                  <a:schemeClr val="tx1">
                    <a:lumMod val="75000"/>
                    <a:lumOff val="25000"/>
                  </a:schemeClr>
                </a:solidFill>
              </a:rPr>
              <a:t>	material bruto</a:t>
            </a:r>
          </a:p>
          <a:p>
            <a:pPr marL="342900" indent="-342900">
              <a:spcBef>
                <a:spcPts val="1000"/>
              </a:spcBef>
              <a:spcAft>
                <a:spcPts val="1200"/>
              </a:spcAft>
              <a:buClr>
                <a:schemeClr val="accent1"/>
              </a:buClr>
              <a:buSzPct val="80000"/>
              <a:buFont typeface="Wingdings 3" charset="2"/>
              <a:buChar char=""/>
            </a:pPr>
            <a:r>
              <a:rPr lang="pt-BR" sz="2400" dirty="0">
                <a:solidFill>
                  <a:schemeClr val="tx1">
                    <a:lumMod val="75000"/>
                    <a:lumOff val="25000"/>
                  </a:schemeClr>
                </a:solidFill>
              </a:rPr>
              <a:t>	</a:t>
            </a:r>
            <a:r>
              <a:rPr lang="pt-BR" sz="2400" dirty="0" smtClean="0">
                <a:solidFill>
                  <a:schemeClr val="tx1">
                    <a:lumMod val="75000"/>
                    <a:lumOff val="25000"/>
                  </a:schemeClr>
                </a:solidFill>
              </a:rPr>
              <a:t>etc.</a:t>
            </a:r>
            <a:endParaRPr lang="pt-BR" sz="2400" dirty="0">
              <a:solidFill>
                <a:schemeClr val="tx1">
                  <a:lumMod val="75000"/>
                  <a:lumOff val="25000"/>
                </a:schemeClr>
              </a:solidFill>
            </a:endParaRPr>
          </a:p>
          <a:p>
            <a:endParaRPr lang="pt-BR" dirty="0"/>
          </a:p>
        </p:txBody>
      </p:sp>
    </p:spTree>
    <p:extLst>
      <p:ext uri="{BB962C8B-B14F-4D97-AF65-F5344CB8AC3E}">
        <p14:creationId xmlns:p14="http://schemas.microsoft.com/office/powerpoint/2010/main" val="2367529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pt-BR" dirty="0" smtClean="0"/>
              <a:t>DOCUMENTÁRIOS </a:t>
            </a:r>
            <a:endParaRPr lang="pt-BR" dirty="0"/>
          </a:p>
        </p:txBody>
      </p:sp>
      <p:sp>
        <p:nvSpPr>
          <p:cNvPr id="11" name="Espaço Reservado para Texto 10"/>
          <p:cNvSpPr>
            <a:spLocks noGrp="1"/>
          </p:cNvSpPr>
          <p:nvPr>
            <p:ph type="body" idx="1"/>
          </p:nvPr>
        </p:nvSpPr>
        <p:spPr/>
        <p:txBody>
          <a:bodyPr>
            <a:normAutofit/>
          </a:bodyPr>
          <a:lstStyle/>
          <a:p>
            <a:r>
              <a:rPr lang="pt-BR" sz="3200" dirty="0" smtClean="0"/>
              <a:t>E OUTROS FORMAS NÃO FICCIONAIS</a:t>
            </a:r>
            <a:endParaRPr lang="pt-BR" sz="3200" dirty="0"/>
          </a:p>
        </p:txBody>
      </p:sp>
    </p:spTree>
    <p:extLst>
      <p:ext uri="{BB962C8B-B14F-4D97-AF65-F5344CB8AC3E}">
        <p14:creationId xmlns:p14="http://schemas.microsoft.com/office/powerpoint/2010/main" val="4029334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DOCUMENTÁRIO</a:t>
            </a:r>
            <a:endParaRPr lang="pt-BR" dirty="0"/>
          </a:p>
        </p:txBody>
      </p:sp>
      <p:sp>
        <p:nvSpPr>
          <p:cNvPr id="5" name="Espaço Reservado para Conteúdo 4"/>
          <p:cNvSpPr>
            <a:spLocks noGrp="1"/>
          </p:cNvSpPr>
          <p:nvPr>
            <p:ph idx="1"/>
          </p:nvPr>
        </p:nvSpPr>
        <p:spPr/>
        <p:txBody>
          <a:bodyPr>
            <a:normAutofit/>
          </a:bodyPr>
          <a:lstStyle/>
          <a:p>
            <a:r>
              <a:rPr lang="pt-BR" sz="2400" dirty="0" smtClean="0"/>
              <a:t>Começar com uma frase que explique do que se trata.</a:t>
            </a:r>
            <a:endParaRPr lang="pt-BR" sz="2400" dirty="0"/>
          </a:p>
        </p:txBody>
      </p:sp>
      <p:sp>
        <p:nvSpPr>
          <p:cNvPr id="6" name="Espaço Reservado para Texto 5"/>
          <p:cNvSpPr>
            <a:spLocks noGrp="1"/>
          </p:cNvSpPr>
          <p:nvPr>
            <p:ph type="body" sz="half" idx="2"/>
          </p:nvPr>
        </p:nvSpPr>
        <p:spPr/>
        <p:txBody>
          <a:bodyPr/>
          <a:lstStyle/>
          <a:p>
            <a:endParaRPr lang="pt-BR"/>
          </a:p>
        </p:txBody>
      </p:sp>
    </p:spTree>
    <p:extLst>
      <p:ext uri="{BB962C8B-B14F-4D97-AF65-F5344CB8AC3E}">
        <p14:creationId xmlns:p14="http://schemas.microsoft.com/office/powerpoint/2010/main" val="299134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DOCUMENTÁRIO</a:t>
            </a:r>
            <a:endParaRPr lang="pt-BR" dirty="0"/>
          </a:p>
        </p:txBody>
      </p:sp>
      <p:sp>
        <p:nvSpPr>
          <p:cNvPr id="6" name="Espaço Reservado para Conteúdo 5"/>
          <p:cNvSpPr>
            <a:spLocks noGrp="1"/>
          </p:cNvSpPr>
          <p:nvPr>
            <p:ph idx="1"/>
          </p:nvPr>
        </p:nvSpPr>
        <p:spPr/>
        <p:txBody>
          <a:bodyPr/>
          <a:lstStyle/>
          <a:p>
            <a:r>
              <a:rPr lang="pt-BR" sz="2400" dirty="0"/>
              <a:t>Descrever as imagens e os recursos técnicos e estilísticos utilizados para transmitir o conteúdo do filme: uso de imagens de arquivo, fotografias, desenhos, recursos de animação, tomadas aéreas, efeitos especiais, entrevistas, depoimentos etc.</a:t>
            </a:r>
          </a:p>
          <a:p>
            <a:endParaRPr lang="pt-BR" dirty="0"/>
          </a:p>
        </p:txBody>
      </p:sp>
      <p:sp>
        <p:nvSpPr>
          <p:cNvPr id="5" name="Espaço Reservado para Texto 4"/>
          <p:cNvSpPr>
            <a:spLocks noGrp="1"/>
          </p:cNvSpPr>
          <p:nvPr>
            <p:ph type="body" sz="half" idx="2"/>
          </p:nvPr>
        </p:nvSpPr>
        <p:spPr/>
        <p:txBody>
          <a:bodyPr>
            <a:normAutofit/>
          </a:bodyPr>
          <a:lstStyle/>
          <a:p>
            <a:endParaRPr lang="pt-BR" dirty="0"/>
          </a:p>
        </p:txBody>
      </p:sp>
    </p:spTree>
    <p:extLst>
      <p:ext uri="{BB962C8B-B14F-4D97-AF65-F5344CB8AC3E}">
        <p14:creationId xmlns:p14="http://schemas.microsoft.com/office/powerpoint/2010/main" val="9963576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 Sala da Diretoria">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1629</TotalTime>
  <Words>3183</Words>
  <Application>Microsoft Office PowerPoint</Application>
  <PresentationFormat>Personalizar</PresentationFormat>
  <Paragraphs>247</Paragraphs>
  <Slides>52</Slides>
  <Notes>0</Notes>
  <HiddenSlides>0</HiddenSlides>
  <MMClips>0</MMClips>
  <ScaleCrop>false</ScaleCrop>
  <HeadingPairs>
    <vt:vector size="4" baseType="variant">
      <vt:variant>
        <vt:lpstr>Tema</vt:lpstr>
      </vt:variant>
      <vt:variant>
        <vt:i4>1</vt:i4>
      </vt:variant>
      <vt:variant>
        <vt:lpstr>Títulos de slides</vt:lpstr>
      </vt:variant>
      <vt:variant>
        <vt:i4>52</vt:i4>
      </vt:variant>
    </vt:vector>
  </HeadingPairs>
  <TitlesOfParts>
    <vt:vector size="53" baseType="lpstr">
      <vt:lpstr>Íon - Sala da Diretoria</vt:lpstr>
      <vt:lpstr>Indexação e resumo de filmes </vt:lpstr>
      <vt:lpstr>Apresentação do PowerPoint</vt:lpstr>
      <vt:lpstr>Por que é diferente do resumo de texto?</vt:lpstr>
      <vt:lpstr>Espaço fora da tela</vt:lpstr>
      <vt:lpstr>Faça você mesmo</vt:lpstr>
      <vt:lpstr>Abordagem pode mudar de acordo com a forma do documento </vt:lpstr>
      <vt:lpstr>DOCUMENTÁRIOS </vt:lpstr>
      <vt:lpstr>DOCUMENTÁRIO</vt:lpstr>
      <vt:lpstr>DOCUMENTÁRIO</vt:lpstr>
      <vt:lpstr>DOCUMENTÁRIO</vt:lpstr>
      <vt:lpstr>DOCUMENTÁRIO</vt:lpstr>
      <vt:lpstr>DOCUMENTÁRIO</vt:lpstr>
      <vt:lpstr>DOCUMENTÁRIO</vt:lpstr>
      <vt:lpstr>Ficha de análise</vt:lpstr>
      <vt:lpstr>Alguns exemplos</vt:lpstr>
      <vt:lpstr>MALDITO: O ESTRANHO MUNDO DE ZÉ DO CAIXÃO André Barcinski e Ivan Finotti, 2000. </vt:lpstr>
      <vt:lpstr> Na captura dos Friedman Andrew Jarecki, 2003  </vt:lpstr>
      <vt:lpstr>Cuidado para não escrever bobabem</vt:lpstr>
      <vt:lpstr>Cuidado com visões tendenciosas </vt:lpstr>
      <vt:lpstr>FILMES DE FICÇÃO</vt:lpstr>
      <vt:lpstr>FICÇÃO  </vt:lpstr>
      <vt:lpstr>FICÇÃO  </vt:lpstr>
      <vt:lpstr>FICÇÃO  </vt:lpstr>
      <vt:lpstr>FICÇÃO  </vt:lpstr>
      <vt:lpstr>Alguns exemplos de resumos</vt:lpstr>
      <vt:lpstr>FICÇÃO</vt:lpstr>
      <vt:lpstr>FICÇÃO</vt:lpstr>
      <vt:lpstr>FICÇÃO  </vt:lpstr>
      <vt:lpstr>Titanic (James Cameron, 2003) 2 versões</vt:lpstr>
      <vt:lpstr>Dogville (Lars von Trier, 2003)</vt:lpstr>
      <vt:lpstr>FICÇÃO</vt:lpstr>
      <vt:lpstr>Apresentação do PowerPoint</vt:lpstr>
      <vt:lpstr>EXERCÍCIO  O muro Giovanna B. Calistro ECA/USP, 2011  (disponível no acervo da Biblioteca da ECA) </vt:lpstr>
      <vt:lpstr>Resumo 1</vt:lpstr>
      <vt:lpstr>Resumo 2</vt:lpstr>
      <vt:lpstr>Resumo 3 – versão final</vt:lpstr>
      <vt:lpstr>Indexação</vt:lpstr>
      <vt:lpstr>IMAGENS ESPECÍFICAS</vt:lpstr>
      <vt:lpstr>Quando indexar imagens, cenas ou sequências?</vt:lpstr>
      <vt:lpstr>Indexando com verbos</vt:lpstr>
      <vt:lpstr>FILME NO TODO</vt:lpstr>
      <vt:lpstr>Documentários</vt:lpstr>
      <vt:lpstr>Filmes de ficção: grade usada pela Biblioteca da ECA</vt:lpstr>
      <vt:lpstr>Filmes de ficção: proposta de Rosa Cordeiro (UFF)</vt:lpstr>
      <vt:lpstr>O conformista, de Bernardo Bertolucci  </vt:lpstr>
      <vt:lpstr>Indexação de ficção usando o Vocabulário USP </vt:lpstr>
      <vt:lpstr>Algumas soluções improvisadas </vt:lpstr>
      <vt:lpstr>Indexando com frases curtas </vt:lpstr>
      <vt:lpstr>Leituras sugeridas</vt:lpstr>
      <vt:lpstr>Leituras sugeridas</vt:lpstr>
      <vt:lpstr>Leituras sugeridas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Indexação e resumo de filmes</dc:title>
  <dc:creator>Marina Macambyra</dc:creator>
  <cp:lastModifiedBy>admcbd</cp:lastModifiedBy>
  <cp:revision>72</cp:revision>
  <dcterms:created xsi:type="dcterms:W3CDTF">2015-04-06T00:46:54Z</dcterms:created>
  <dcterms:modified xsi:type="dcterms:W3CDTF">2015-05-04T14:20:00Z</dcterms:modified>
</cp:coreProperties>
</file>