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79" r:id="rId4"/>
    <p:sldId id="280" r:id="rId5"/>
    <p:sldId id="282" r:id="rId6"/>
    <p:sldId id="284" r:id="rId7"/>
    <p:sldId id="285" r:id="rId8"/>
    <p:sldId id="286" r:id="rId9"/>
    <p:sldId id="261" r:id="rId10"/>
    <p:sldId id="291" r:id="rId11"/>
    <p:sldId id="289" r:id="rId12"/>
    <p:sldId id="292" r:id="rId13"/>
    <p:sldId id="293" r:id="rId14"/>
    <p:sldId id="324" r:id="rId15"/>
    <p:sldId id="325" r:id="rId16"/>
    <p:sldId id="269" r:id="rId17"/>
    <p:sldId id="287" r:id="rId18"/>
    <p:sldId id="271" r:id="rId19"/>
    <p:sldId id="272" r:id="rId20"/>
    <p:sldId id="273" r:id="rId21"/>
    <p:sldId id="274" r:id="rId22"/>
    <p:sldId id="275" r:id="rId23"/>
    <p:sldId id="276" r:id="rId24"/>
    <p:sldId id="294" r:id="rId25"/>
    <p:sldId id="295" r:id="rId26"/>
    <p:sldId id="296" r:id="rId27"/>
    <p:sldId id="297" r:id="rId28"/>
    <p:sldId id="298" r:id="rId29"/>
    <p:sldId id="326"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33CCFF"/>
    <a:srgbClr val="008080"/>
    <a:srgbClr val="00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howGuides="1">
      <p:cViewPr varScale="1">
        <p:scale>
          <a:sx n="113" d="100"/>
          <a:sy n="113" d="100"/>
        </p:scale>
        <p:origin x="-96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8653618-FC1A-4822-AD3C-9059DF57E073}" type="datetimeFigureOut">
              <a:rPr lang="pt-BR"/>
              <a:pPr>
                <a:defRPr/>
              </a:pPr>
              <a:t>05/08/2015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349CABF-44F1-4F46-8838-3DE191810D3C}"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DB25DD4-F1FE-4898-9C0A-C13ED4D38590}" type="datetimeFigureOut">
              <a:rPr lang="pt-BR"/>
              <a:pPr>
                <a:defRPr/>
              </a:pPr>
              <a:t>05/08/2015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EF5BFED-5B37-41CA-A578-CFBAF97C7506}"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1EC5D37-4EB2-4BAC-88D4-580EF2B915BC}" type="datetimeFigureOut">
              <a:rPr lang="pt-BR"/>
              <a:pPr>
                <a:defRPr/>
              </a:pPr>
              <a:t>05/08/2015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9143F02-24DE-4EB9-9BE7-CC29E4DA8BB1}"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A7AC346-F67A-47AF-BB22-E0BB108E4516}" type="datetimeFigureOut">
              <a:rPr lang="pt-BR"/>
              <a:pPr>
                <a:defRPr/>
              </a:pPr>
              <a:t>05/08/2015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831D8DE-9638-4C22-BA1D-C7130002986B}"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D6FC13B-4AC9-4E13-ADFF-FA6B657E488D}" type="datetimeFigureOut">
              <a:rPr lang="pt-BR"/>
              <a:pPr>
                <a:defRPr/>
              </a:pPr>
              <a:t>05/08/2015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570FD3-138C-442C-A319-A6ED3A072D19}"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53CE286-2630-4925-AE41-3B352FEFDA0B}" type="datetimeFigureOut">
              <a:rPr lang="pt-BR"/>
              <a:pPr>
                <a:defRPr/>
              </a:pPr>
              <a:t>05/08/2015</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68CACEA-59DD-40BA-9866-32A10E6B5615}"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9B6F199-6922-4698-B2A9-18E11D877A31}" type="datetimeFigureOut">
              <a:rPr lang="pt-BR"/>
              <a:pPr>
                <a:defRPr/>
              </a:pPr>
              <a:t>05/08/2015</a:t>
            </a:fld>
            <a:endParaRPr lang="pt-BR"/>
          </a:p>
        </p:txBody>
      </p:sp>
      <p:sp>
        <p:nvSpPr>
          <p:cNvPr id="8" name="Espaço Reservado para Rodapé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9" name="Espaço Reservado para Número de Slide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BEB4E85-9F8E-4308-9A50-0BDE9F16D88A}"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9D26E10-39A4-4BA6-892D-175A694EB245}" type="datetimeFigureOut">
              <a:rPr lang="pt-BR"/>
              <a:pPr>
                <a:defRPr/>
              </a:pPr>
              <a:t>05/08/2015</a:t>
            </a:fld>
            <a:endParaRPr lang="pt-BR"/>
          </a:p>
        </p:txBody>
      </p:sp>
      <p:sp>
        <p:nvSpPr>
          <p:cNvPr id="4" name="Espaço Reservado para Rodapé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5" name="Espaço Reservado para Número de Slide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9765266-94EC-4D99-891B-61933EA82511}"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54ADE31-23FB-4CA4-8B1B-3B712CC41BA8}" type="datetimeFigureOut">
              <a:rPr lang="pt-BR"/>
              <a:pPr>
                <a:defRPr/>
              </a:pPr>
              <a:t>05/08/2015</a:t>
            </a:fld>
            <a:endParaRPr lang="pt-BR"/>
          </a:p>
        </p:txBody>
      </p:sp>
      <p:sp>
        <p:nvSpPr>
          <p:cNvPr id="3" name="Espaço Reservado para Rodapé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4" name="Espaço Reservado para Número de Slide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1F61C2E-A44C-4980-8726-A83FA8DEFAC0}"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067BDE0-9F80-4453-80F1-DCF6F1991E74}" type="datetimeFigureOut">
              <a:rPr lang="pt-BR"/>
              <a:pPr>
                <a:defRPr/>
              </a:pPr>
              <a:t>05/08/2015</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118B417-1A22-47E8-A341-B2EEDCDFB80A}"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8972AA7-829B-4DB8-9921-D2F113E41D69}" type="datetimeFigureOut">
              <a:rPr lang="pt-BR"/>
              <a:pPr>
                <a:defRPr/>
              </a:pPr>
              <a:t>05/08/2015</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EDBA022-BD39-4930-84CE-744190EDFADF}"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upo 8"/>
          <p:cNvGrpSpPr>
            <a:grpSpLocks/>
          </p:cNvGrpSpPr>
          <p:nvPr userDrawn="1"/>
        </p:nvGrpSpPr>
        <p:grpSpPr bwMode="auto">
          <a:xfrm>
            <a:off x="0" y="0"/>
            <a:ext cx="9144000" cy="6858000"/>
            <a:chOff x="0" y="0"/>
            <a:chExt cx="9144000" cy="6858000"/>
          </a:xfrm>
        </p:grpSpPr>
        <p:pic>
          <p:nvPicPr>
            <p:cNvPr id="1028" name="Picture 2"/>
            <p:cNvPicPr>
              <a:picLocks noChangeAspect="1" noChangeArrowheads="1"/>
            </p:cNvPicPr>
            <p:nvPr userDrawn="1"/>
          </p:nvPicPr>
          <p:blipFill>
            <a:blip r:embed="rId13" cstate="print"/>
            <a:srcRect l="30801" t="17213" r="16411" b="50664"/>
            <a:stretch>
              <a:fillRect/>
            </a:stretch>
          </p:blipFill>
          <p:spPr bwMode="auto">
            <a:xfrm flipH="1" flipV="1">
              <a:off x="0" y="3429000"/>
              <a:ext cx="9144000" cy="3429000"/>
            </a:xfrm>
            <a:prstGeom prst="rect">
              <a:avLst/>
            </a:prstGeom>
            <a:noFill/>
            <a:ln w="9525">
              <a:noFill/>
              <a:miter lim="800000"/>
              <a:headEnd/>
              <a:tailEnd/>
            </a:ln>
          </p:spPr>
        </p:pic>
        <p:pic>
          <p:nvPicPr>
            <p:cNvPr id="1029" name="Picture 2"/>
            <p:cNvPicPr>
              <a:picLocks noChangeAspect="1" noChangeArrowheads="1"/>
            </p:cNvPicPr>
            <p:nvPr userDrawn="1"/>
          </p:nvPicPr>
          <p:blipFill>
            <a:blip r:embed="rId13" cstate="print"/>
            <a:srcRect l="30801" t="17213" r="16411" b="50664"/>
            <a:stretch>
              <a:fillRect/>
            </a:stretch>
          </p:blipFill>
          <p:spPr bwMode="auto">
            <a:xfrm>
              <a:off x="0" y="0"/>
              <a:ext cx="9144000" cy="3429000"/>
            </a:xfrm>
            <a:prstGeom prst="rect">
              <a:avLst/>
            </a:prstGeom>
            <a:noFill/>
            <a:ln w="9525">
              <a:noFill/>
              <a:miter lim="800000"/>
              <a:headEnd/>
              <a:tailEnd/>
            </a:ln>
          </p:spPr>
        </p:pic>
      </p:grpSp>
      <p:sp>
        <p:nvSpPr>
          <p:cNvPr id="1027" name="Espaço Reservado para Texto 2"/>
          <p:cNvSpPr>
            <a:spLocks noGrp="1"/>
          </p:cNvSpPr>
          <p:nvPr userDrawn="1">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SzPct val="60000"/>
        <a:buFont typeface="Wingdings" pitchFamily="2" charset="2"/>
        <a:buChar char="v"/>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SzPct val="60000"/>
        <a:buFont typeface="Wingdings" pitchFamily="2" charset="2"/>
        <a:buChar char="v"/>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SzPct val="60000"/>
        <a:buFont typeface="Wingdings" pitchFamily="2" charset="2"/>
        <a:buChar char="v"/>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SzPct val="60000"/>
        <a:buFont typeface="Wingdings" pitchFamily="2" charset="2"/>
        <a:buChar char="v"/>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SzPct val="60000"/>
        <a:buFont typeface="Wingdings" pitchFamily="2" charset="2"/>
        <a:buChar char="v"/>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en.wikipedia.org/wiki/File:Aulus_Cornelius_Celsus.jpg"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pt.wikipedia.org/wiki/Ficheiro:Raffaello_Scuola_di_Atene_numbered.sv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p:cNvPicPr>
            <a:picLocks noChangeAspect="1" noChangeArrowheads="1"/>
          </p:cNvPicPr>
          <p:nvPr/>
        </p:nvPicPr>
        <p:blipFill>
          <a:blip r:embed="rId2" cstate="print"/>
          <a:srcRect/>
          <a:stretch>
            <a:fillRect/>
          </a:stretch>
        </p:blipFill>
        <p:spPr bwMode="auto">
          <a:xfrm>
            <a:off x="2106613" y="0"/>
            <a:ext cx="4930775" cy="6858000"/>
          </a:xfrm>
          <a:prstGeom prst="rect">
            <a:avLst/>
          </a:prstGeom>
          <a:noFill/>
          <a:ln w="9525">
            <a:noFill/>
            <a:miter lim="800000"/>
            <a:headEnd/>
            <a:tailEnd/>
          </a:ln>
          <a:scene3d>
            <a:camera prst="orthographicFront"/>
            <a:lightRig rig="threePt" dir="t"/>
          </a:scene3d>
          <a:sp3d>
            <a:bevelT w="114300" prst="artDeco"/>
          </a:sp3d>
        </p:spPr>
      </p:pic>
      <p:sp>
        <p:nvSpPr>
          <p:cNvPr id="14" name="WordArt 3"/>
          <p:cNvSpPr>
            <a:spLocks noChangeArrowheads="1" noChangeShapeType="1" noTextEdit="1"/>
          </p:cNvSpPr>
          <p:nvPr/>
        </p:nvSpPr>
        <p:spPr bwMode="auto">
          <a:xfrm>
            <a:off x="142875" y="5500688"/>
            <a:ext cx="1714500" cy="300037"/>
          </a:xfrm>
          <a:prstGeom prst="rect">
            <a:avLst/>
          </a:prstGeom>
        </p:spPr>
        <p:txBody>
          <a:bodyPr wrap="none" fromWordArt="1">
            <a:prstTxWarp prst="textPlain">
              <a:avLst>
                <a:gd name="adj" fmla="val 50000"/>
              </a:avLst>
            </a:prstTxWarp>
          </a:bodyPr>
          <a:lstStyle/>
          <a:p>
            <a:pPr algn="ctr"/>
            <a:r>
              <a:rPr lang="pt-BR" sz="2400" kern="10">
                <a:ln w="3175">
                  <a:solidFill>
                    <a:srgbClr val="31859C"/>
                  </a:solidFill>
                  <a:round/>
                  <a:headEnd/>
                  <a:tailEnd/>
                </a:ln>
                <a:solidFill>
                  <a:srgbClr val="008080"/>
                </a:solidFill>
                <a:latin typeface="Times New Roman"/>
                <a:cs typeface="Times New Roman"/>
              </a:rPr>
              <a:t>Edson Garcia Soares</a:t>
            </a:r>
          </a:p>
        </p:txBody>
      </p:sp>
      <p:sp>
        <p:nvSpPr>
          <p:cNvPr id="16" name="WordArt 10"/>
          <p:cNvSpPr>
            <a:spLocks noChangeArrowheads="1" noChangeShapeType="1" noTextEdit="1"/>
          </p:cNvSpPr>
          <p:nvPr/>
        </p:nvSpPr>
        <p:spPr bwMode="auto">
          <a:xfrm rot="21824">
            <a:off x="682625" y="5895975"/>
            <a:ext cx="635000" cy="101600"/>
          </a:xfrm>
          <a:prstGeom prst="rect">
            <a:avLst/>
          </a:prstGeom>
        </p:spPr>
        <p:txBody>
          <a:bodyPr wrap="none" fromWordArt="1">
            <a:prstTxWarp prst="textPlain">
              <a:avLst>
                <a:gd name="adj" fmla="val 50000"/>
              </a:avLst>
            </a:prstTxWarp>
          </a:bodyPr>
          <a:lstStyle/>
          <a:p>
            <a:pPr algn="ctr"/>
            <a:r>
              <a:rPr lang="pt-BR" sz="2400" kern="10">
                <a:ln w="3175">
                  <a:solidFill>
                    <a:srgbClr val="31859C"/>
                  </a:solidFill>
                  <a:round/>
                  <a:headEnd/>
                  <a:tailEnd/>
                </a:ln>
                <a:solidFill>
                  <a:srgbClr val="00FFFF"/>
                </a:solidFill>
                <a:latin typeface="Times New Roman"/>
                <a:cs typeface="Times New Roman"/>
              </a:rPr>
              <a:t>FMRP/USP</a:t>
            </a:r>
          </a:p>
        </p:txBody>
      </p:sp>
      <p:sp>
        <p:nvSpPr>
          <p:cNvPr id="20" name="WordArt 26"/>
          <p:cNvSpPr>
            <a:spLocks noChangeArrowheads="1" noChangeShapeType="1" noTextEdit="1"/>
          </p:cNvSpPr>
          <p:nvPr/>
        </p:nvSpPr>
        <p:spPr bwMode="auto">
          <a:xfrm>
            <a:off x="7000875" y="6072188"/>
            <a:ext cx="2143125" cy="357187"/>
          </a:xfrm>
          <a:prstGeom prst="rect">
            <a:avLst/>
          </a:prstGeom>
        </p:spPr>
        <p:txBody>
          <a:bodyPr wrap="none" fromWordArt="1"/>
          <a:lstStyle/>
          <a:p>
            <a:pPr algn="ctr" fontAlgn="auto">
              <a:spcBef>
                <a:spcPts val="0"/>
              </a:spcBef>
              <a:spcAft>
                <a:spcPts val="0"/>
              </a:spcAft>
              <a:defRPr/>
            </a:pPr>
            <a:r>
              <a:rPr lang="pt-BR" sz="1000" kern="10" dirty="0">
                <a:latin typeface="Times New Roman"/>
                <a:cs typeface="Times New Roman"/>
              </a:rPr>
              <a:t>                                    </a:t>
            </a:r>
          </a:p>
          <a:p>
            <a:pPr algn="ctr" fontAlgn="auto">
              <a:spcBef>
                <a:spcPts val="0"/>
              </a:spcBef>
              <a:spcAft>
                <a:spcPts val="0"/>
              </a:spcAft>
              <a:defRPr/>
            </a:pPr>
            <a:r>
              <a:rPr lang="pt-BR" sz="1000" kern="10" dirty="0">
                <a:latin typeface="Times New Roman"/>
                <a:cs typeface="Times New Roman"/>
              </a:rPr>
              <a:t>                     </a:t>
            </a:r>
          </a:p>
        </p:txBody>
      </p:sp>
      <p:sp>
        <p:nvSpPr>
          <p:cNvPr id="22" name="WordArt 8"/>
          <p:cNvSpPr>
            <a:spLocks noChangeArrowheads="1" noChangeShapeType="1" noTextEdit="1"/>
          </p:cNvSpPr>
          <p:nvPr/>
        </p:nvSpPr>
        <p:spPr bwMode="auto">
          <a:xfrm>
            <a:off x="2143125" y="142875"/>
            <a:ext cx="4857750" cy="852488"/>
          </a:xfrm>
          <a:prstGeom prst="rect">
            <a:avLst/>
          </a:prstGeom>
        </p:spPr>
        <p:txBody>
          <a:bodyPr wrap="none" fromWordArt="1">
            <a:prstTxWarp prst="textPlain">
              <a:avLst>
                <a:gd name="adj" fmla="val 50000"/>
              </a:avLst>
            </a:prstTxWarp>
          </a:bodyPr>
          <a:lstStyle/>
          <a:p>
            <a:pPr algn="ctr"/>
            <a:r>
              <a:rPr lang="pt-BR" sz="3600" kern="1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rPr>
              <a:t>Universidade de São Paulo</a:t>
            </a:r>
          </a:p>
          <a:p>
            <a:pPr algn="ctr"/>
            <a:r>
              <a:rPr lang="pt-BR" sz="3600" kern="1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rPr>
              <a:t>Faculdade de Medicina de Ribeirão Preto</a:t>
            </a:r>
          </a:p>
          <a:p>
            <a:pPr algn="ctr"/>
            <a:r>
              <a:rPr lang="pt-BR" sz="3600" kern="1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rPr>
              <a:t>Departamento de Patologia e Medicina Legal</a:t>
            </a:r>
          </a:p>
        </p:txBody>
      </p:sp>
      <p:pic>
        <p:nvPicPr>
          <p:cNvPr id="23" name="Picture 13" descr="BRASAOcolor_gde"/>
          <p:cNvPicPr preferRelativeResize="0">
            <a:picLocks noChangeArrowheads="1"/>
          </p:cNvPicPr>
          <p:nvPr/>
        </p:nvPicPr>
        <p:blipFill>
          <a:blip r:embed="rId3" cstate="print"/>
          <a:srcRect/>
          <a:stretch>
            <a:fillRect/>
          </a:stretch>
        </p:blipFill>
        <p:spPr bwMode="auto">
          <a:xfrm>
            <a:off x="8278813" y="176213"/>
            <a:ext cx="660400" cy="900112"/>
          </a:xfrm>
          <a:prstGeom prst="rect">
            <a:avLst/>
          </a:prstGeom>
          <a:noFill/>
          <a:ln w="9525">
            <a:noFill/>
            <a:miter lim="800000"/>
            <a:headEnd/>
            <a:tailEnd/>
          </a:ln>
        </p:spPr>
      </p:pic>
      <p:pic>
        <p:nvPicPr>
          <p:cNvPr id="24" name="Picture 10" descr="brasao"/>
          <p:cNvPicPr>
            <a:picLocks noChangeAspect="1" noChangeArrowheads="1"/>
          </p:cNvPicPr>
          <p:nvPr/>
        </p:nvPicPr>
        <p:blipFill>
          <a:blip r:embed="rId4" cstate="print"/>
          <a:srcRect l="10246" t="10274" r="6174" b="11035"/>
          <a:stretch>
            <a:fillRect/>
          </a:stretch>
        </p:blipFill>
        <p:spPr bwMode="auto">
          <a:xfrm>
            <a:off x="168275" y="176213"/>
            <a:ext cx="657225" cy="900112"/>
          </a:xfrm>
          <a:prstGeom prst="rect">
            <a:avLst/>
          </a:prstGeom>
          <a:noFill/>
          <a:ln w="9525">
            <a:noFill/>
            <a:miter lim="800000"/>
            <a:headEnd/>
            <a:tailEnd/>
          </a:ln>
        </p:spPr>
      </p:pic>
      <p:sp>
        <p:nvSpPr>
          <p:cNvPr id="27" name="WordArt 26"/>
          <p:cNvSpPr>
            <a:spLocks noChangeArrowheads="1" noChangeShapeType="1" noTextEdit="1"/>
          </p:cNvSpPr>
          <p:nvPr/>
        </p:nvSpPr>
        <p:spPr bwMode="auto">
          <a:xfrm>
            <a:off x="2106613" y="4786313"/>
            <a:ext cx="4930775" cy="795337"/>
          </a:xfrm>
          <a:prstGeom prst="rect">
            <a:avLst/>
          </a:prstGeom>
        </p:spPr>
        <p:txBody>
          <a:bodyPr wrap="none" fromWordArt="1">
            <a:prstTxWarp prst="textPlain">
              <a:avLst>
                <a:gd name="adj" fmla="val 50000"/>
              </a:avLst>
            </a:prstTxWarp>
          </a:bodyPr>
          <a:lstStyle/>
          <a:p>
            <a:pPr algn="ctr"/>
            <a:r>
              <a:rPr lang="pt-BR" sz="2800" kern="1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rPr>
              <a:t>A ética médica greco-romana: </a:t>
            </a:r>
          </a:p>
          <a:p>
            <a:pPr algn="ctr"/>
            <a:r>
              <a:rPr lang="pt-BR" sz="2800" kern="10">
                <a:ln w="18415">
                  <a:solidFill>
                    <a:srgbClr val="FFFFFF"/>
                  </a:solidFill>
                  <a:round/>
                  <a:headEnd/>
                  <a:tailEnd/>
                </a:ln>
                <a:solidFill>
                  <a:srgbClr val="FFFFFF"/>
                </a:solidFill>
                <a:effectLst>
                  <a:outerShdw algn="tl" rotWithShape="0">
                    <a:srgbClr val="000000">
                      <a:alpha val="70000"/>
                    </a:srgbClr>
                  </a:outerShdw>
                </a:effectLst>
                <a:latin typeface="Times New Roman"/>
                <a:cs typeface="Times New Roman"/>
              </a:rPr>
              <a:t>da mitologia aos primórdios da medicina científica</a:t>
            </a:r>
          </a:p>
        </p:txBody>
      </p:sp>
      <p:sp>
        <p:nvSpPr>
          <p:cNvPr id="17" name="Retângulo 25"/>
          <p:cNvSpPr>
            <a:spLocks noChangeArrowheads="1"/>
          </p:cNvSpPr>
          <p:nvPr/>
        </p:nvSpPr>
        <p:spPr bwMode="auto">
          <a:xfrm>
            <a:off x="4214813" y="6643688"/>
            <a:ext cx="2857500" cy="246062"/>
          </a:xfrm>
          <a:prstGeom prst="rect">
            <a:avLst/>
          </a:prstGeom>
          <a:noFill/>
          <a:ln w="9525">
            <a:noFill/>
            <a:miter lim="800000"/>
            <a:headEnd/>
            <a:tailEnd/>
          </a:ln>
        </p:spPr>
        <p:txBody>
          <a:bodyPr>
            <a:spAutoFit/>
          </a:bodyPr>
          <a:lstStyle/>
          <a:p>
            <a:pPr algn="r"/>
            <a:r>
              <a:rPr lang="pt-BR" sz="1000">
                <a:solidFill>
                  <a:schemeClr val="bg1"/>
                </a:solidFill>
                <a:latin typeface="Times New Roman" pitchFamily="18" charset="0"/>
                <a:cs typeface="Times New Roman" pitchFamily="18" charset="0"/>
              </a:rPr>
              <a:t>http://www.magiazen.com.br/palavra-chave/airmid</a:t>
            </a:r>
            <a:endParaRPr lang="pt-BR" sz="1000" b="1">
              <a:solidFill>
                <a:schemeClr val="bg1"/>
              </a:solidFill>
              <a:latin typeface="Times New Roman" pitchFamily="18" charset="0"/>
              <a:cs typeface="Times New Roman" pitchFamily="18" charset="0"/>
            </a:endParaRPr>
          </a:p>
        </p:txBody>
      </p:sp>
      <p:sp>
        <p:nvSpPr>
          <p:cNvPr id="19" name="Retângulo 25"/>
          <p:cNvSpPr>
            <a:spLocks noChangeArrowheads="1"/>
          </p:cNvSpPr>
          <p:nvPr/>
        </p:nvSpPr>
        <p:spPr bwMode="auto">
          <a:xfrm>
            <a:off x="3357554" y="6408737"/>
            <a:ext cx="928687" cy="315913"/>
          </a:xfrm>
          <a:prstGeom prst="rect">
            <a:avLst/>
          </a:prstGeom>
          <a:noFill/>
          <a:ln w="9525">
            <a:noFill/>
            <a:miter lim="800000"/>
            <a:headEnd/>
            <a:tailEnd/>
          </a:ln>
        </p:spPr>
        <p:txBody>
          <a:bodyPr>
            <a:spAutoFit/>
          </a:bodyPr>
          <a:lstStyle/>
          <a:p>
            <a:pPr fontAlgn="auto">
              <a:spcBef>
                <a:spcPts val="0"/>
              </a:spcBef>
              <a:spcAft>
                <a:spcPts val="0"/>
              </a:spcAft>
              <a:defRPr/>
            </a:pPr>
            <a:r>
              <a:rPr lang="pt-BR" sz="1400" b="1" dirty="0">
                <a:ln w="3175">
                  <a:solidFill>
                    <a:schemeClr val="tx2">
                      <a:tint val="1000"/>
                    </a:schemeClr>
                  </a:solidFill>
                  <a:prstDash val="solid"/>
                </a:ln>
                <a:solidFill>
                  <a:srgbClr val="17FD2D"/>
                </a:solidFill>
                <a:effectLst>
                  <a:outerShdw blurRad="50000" dist="50800" dir="7500000" algn="tl">
                    <a:srgbClr val="000000">
                      <a:shade val="5000"/>
                      <a:alpha val="35000"/>
                    </a:srgbClr>
                  </a:outerShdw>
                </a:effectLst>
                <a:latin typeface="Times New Roman" pitchFamily="18" charset="0"/>
                <a:cs typeface="Times New Roman" pitchFamily="18" charset="0"/>
              </a:rPr>
              <a:t>AIRMID</a:t>
            </a:r>
          </a:p>
        </p:txBody>
      </p:sp>
      <p:sp>
        <p:nvSpPr>
          <p:cNvPr id="18" name="WordArt 10"/>
          <p:cNvSpPr>
            <a:spLocks noChangeArrowheads="1" noChangeShapeType="1" noTextEdit="1"/>
          </p:cNvSpPr>
          <p:nvPr/>
        </p:nvSpPr>
        <p:spPr bwMode="auto">
          <a:xfrm rot="21824">
            <a:off x="7786688" y="5895975"/>
            <a:ext cx="635000" cy="101600"/>
          </a:xfrm>
          <a:prstGeom prst="rect">
            <a:avLst/>
          </a:prstGeom>
        </p:spPr>
        <p:txBody>
          <a:bodyPr wrap="none" fromWordArt="1">
            <a:prstTxWarp prst="textPlain">
              <a:avLst>
                <a:gd name="adj" fmla="val 50000"/>
              </a:avLst>
            </a:prstTxWarp>
          </a:bodyPr>
          <a:lstStyle/>
          <a:p>
            <a:pPr algn="ctr"/>
            <a:r>
              <a:rPr lang="pt-BR" sz="2400" kern="10" dirty="0" smtClean="0">
                <a:ln w="3175">
                  <a:solidFill>
                    <a:srgbClr val="31859C"/>
                  </a:solidFill>
                  <a:round/>
                  <a:headEnd/>
                  <a:tailEnd/>
                </a:ln>
                <a:solidFill>
                  <a:srgbClr val="00FFFF"/>
                </a:solidFill>
                <a:latin typeface="Times New Roman"/>
                <a:cs typeface="Times New Roman"/>
              </a:rPr>
              <a:t>08/15</a:t>
            </a:r>
            <a:endParaRPr lang="pt-BR" sz="2400" kern="10" dirty="0">
              <a:ln w="3175">
                <a:solidFill>
                  <a:srgbClr val="31859C"/>
                </a:solidFill>
                <a:round/>
                <a:headEnd/>
                <a:tailEnd/>
              </a:ln>
              <a:solidFill>
                <a:srgbClr val="00FFFF"/>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edge">
                                      <p:cBhvr>
                                        <p:cTn id="7" dur="2000"/>
                                        <p:tgtEl>
                                          <p:spTgt spid="2050"/>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amond(in)">
                                      <p:cBhvr>
                                        <p:cTn id="18" dur="1000"/>
                                        <p:tgtEl>
                                          <p:spTgt spid="24"/>
                                        </p:tgtEl>
                                      </p:cBhvr>
                                    </p:animEffect>
                                  </p:childTnLst>
                                </p:cTn>
                              </p:par>
                              <p:par>
                                <p:cTn id="19" presetID="6"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1000"/>
                                        <p:tgtEl>
                                          <p:spTgt spid="23"/>
                                        </p:tgtEl>
                                      </p:cBhvr>
                                    </p:animEffect>
                                  </p:childTnLst>
                                </p:cTn>
                              </p:par>
                            </p:childTnLst>
                          </p:cTn>
                        </p:par>
                        <p:par>
                          <p:cTn id="22" fill="hold">
                            <p:stCondLst>
                              <p:cond delay="1000"/>
                            </p:stCondLst>
                            <p:childTnLst>
                              <p:par>
                                <p:cTn id="23" presetID="3"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1000"/>
                            </p:stCondLst>
                            <p:childTnLst>
                              <p:par>
                                <p:cTn id="26" presetID="16" presetClass="entr" presetSubtype="4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outHorizontal)">
                                      <p:cBhvr>
                                        <p:cTn id="28" dur="1000"/>
                                        <p:tgtEl>
                                          <p:spTgt spid="27"/>
                                        </p:tgtEl>
                                      </p:cBhvr>
                                    </p:animEffect>
                                  </p:childTnLst>
                                </p:cTn>
                              </p:par>
                            </p:childTnLst>
                          </p:cTn>
                        </p:par>
                        <p:par>
                          <p:cTn id="29" fill="hold">
                            <p:stCondLst>
                              <p:cond delay="2000"/>
                            </p:stCondLst>
                            <p:childTnLst>
                              <p:par>
                                <p:cTn id="30" presetID="16" presetClass="entr" presetSubtype="42"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outHorizontal)">
                                      <p:cBhvr>
                                        <p:cTn id="32" dur="1000"/>
                                        <p:tgtEl>
                                          <p:spTgt spid="20"/>
                                        </p:tgtEl>
                                      </p:cBhvr>
                                    </p:animEffect>
                                  </p:childTnLst>
                                </p:cTn>
                              </p:par>
                            </p:childTnLst>
                          </p:cTn>
                        </p:par>
                        <p:par>
                          <p:cTn id="33" fill="hold">
                            <p:stCondLst>
                              <p:cond delay="3000"/>
                            </p:stCondLst>
                            <p:childTnLst>
                              <p:par>
                                <p:cTn id="34" presetID="5" presetClass="entr" presetSubtype="1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1000"/>
                                        <p:tgtEl>
                                          <p:spTgt spid="14"/>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amond(in)">
                                      <p:cBhvr>
                                        <p:cTn id="39" dur="500"/>
                                        <p:tgtEl>
                                          <p:spTgt spid="16"/>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amond(i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P spid="27" grpId="0" animBg="1"/>
      <p:bldP spid="17" grpId="0"/>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7"/>
          <p:cNvSpPr txBox="1">
            <a:spLocks noChangeArrowheads="1"/>
          </p:cNvSpPr>
          <p:nvPr/>
        </p:nvSpPr>
        <p:spPr bwMode="auto">
          <a:xfrm>
            <a:off x="214313" y="0"/>
            <a:ext cx="8715375" cy="3617913"/>
          </a:xfrm>
          <a:prstGeom prst="rect">
            <a:avLst/>
          </a:prstGeom>
          <a:noFill/>
          <a:ln w="9525">
            <a:noFill/>
            <a:miter lim="800000"/>
            <a:headEnd/>
            <a:tailEnd/>
          </a:ln>
        </p:spPr>
        <p:txBody>
          <a:bodyPr>
            <a:spAutoFit/>
          </a:bodyPr>
          <a:lstStyle/>
          <a:p>
            <a:pPr algn="just">
              <a:lnSpc>
                <a:spcPct val="115000"/>
              </a:lnSpc>
              <a:spcAft>
                <a:spcPts val="1000"/>
              </a:spcAft>
            </a:pPr>
            <a:r>
              <a:rPr lang="pt-BR" sz="1600" b="1">
                <a:latin typeface="Times New Roman" pitchFamily="18" charset="0"/>
                <a:cs typeface="Times New Roman" pitchFamily="18" charset="0"/>
              </a:rPr>
              <a:t>Asclepeions </a:t>
            </a:r>
          </a:p>
          <a:p>
            <a:pPr algn="just">
              <a:lnSpc>
                <a:spcPct val="115000"/>
              </a:lnSpc>
              <a:spcAft>
                <a:spcPts val="1000"/>
              </a:spcAft>
            </a:pPr>
            <a:r>
              <a:rPr lang="pt-BR" sz="1600" b="1">
                <a:latin typeface="Times New Roman" pitchFamily="18" charset="0"/>
                <a:cs typeface="Times New Roman" pitchFamily="18" charset="0"/>
              </a:rPr>
              <a:t>Templos dedicados ao deus-curador Asclépio, conhecidos como Asclepeia (grego: Ασκληπιεία= Asclepéia; Ασκληπιείον = Asclepeion). Funcionavam como centros de aconselhamento médico, prognóstico e de cura. Nesses santuários, os pacientes entravam em estado de sonho, com sono induzido (com a ajuda das substâncias soporíferas como o ópio), conhecido como "enkoimesis" (grego: ενκοίμησις), em que ambos (paciente e curador) recebiam orientação da divindade em um sonho. Em outros casos a cura ocorria por cirurgia. No Asclepeion de Epidauro, três placas de mármore datados de 350 a. C. preservam os nomes, casos, as reclamações e as curas de cerca de 70 pacientes que chegaram ao templo com problemas. Algumas das curas cirúrgicas enumeradas, tal como a abertura de um abscesso abdominal ou a remoção de material estranho traumático, são realistas o suficiente para terem ocorridas, mas também com o paciente em estado de enkoimesis induzida</a:t>
            </a:r>
          </a:p>
        </p:txBody>
      </p:sp>
      <p:sp>
        <p:nvSpPr>
          <p:cNvPr id="8" name="Retângulo 7"/>
          <p:cNvSpPr>
            <a:spLocks noChangeArrowheads="1"/>
          </p:cNvSpPr>
          <p:nvPr/>
        </p:nvSpPr>
        <p:spPr bwMode="auto">
          <a:xfrm>
            <a:off x="6086475" y="3429000"/>
            <a:ext cx="2608263" cy="461963"/>
          </a:xfrm>
          <a:prstGeom prst="rect">
            <a:avLst/>
          </a:prstGeom>
          <a:noFill/>
          <a:ln w="9525">
            <a:noFill/>
            <a:miter lim="800000"/>
            <a:headEnd/>
            <a:tailEnd/>
          </a:ln>
        </p:spPr>
        <p:txBody>
          <a:bodyPr>
            <a:spAutoFit/>
          </a:bodyPr>
          <a:lstStyle/>
          <a:p>
            <a:pPr algn="ctr"/>
            <a:r>
              <a:rPr lang="pt-BR" sz="1200" b="1">
                <a:latin typeface="Times New Roman" pitchFamily="18" charset="0"/>
                <a:cs typeface="Times New Roman" pitchFamily="18" charset="0"/>
              </a:rPr>
              <a:t>Tabuas votivas do século II d.C.,  para agradecer a cura de uma perna</a:t>
            </a:r>
          </a:p>
        </p:txBody>
      </p:sp>
      <p:pic>
        <p:nvPicPr>
          <p:cNvPr id="10" name="Picture 2"/>
          <p:cNvPicPr>
            <a:picLocks noChangeAspect="1" noChangeArrowheads="1"/>
          </p:cNvPicPr>
          <p:nvPr/>
        </p:nvPicPr>
        <p:blipFill>
          <a:blip r:embed="rId2" cstate="print"/>
          <a:srcRect/>
          <a:stretch>
            <a:fillRect/>
          </a:stretch>
        </p:blipFill>
        <p:spPr bwMode="auto">
          <a:xfrm>
            <a:off x="5786438" y="3857625"/>
            <a:ext cx="1400175" cy="2500313"/>
          </a:xfrm>
          <a:prstGeom prst="rect">
            <a:avLst/>
          </a:prstGeom>
          <a:noFill/>
          <a:ln w="9525">
            <a:noFill/>
            <a:miter lim="800000"/>
            <a:headEnd/>
            <a:tailEnd/>
          </a:ln>
        </p:spPr>
      </p:pic>
      <p:pic>
        <p:nvPicPr>
          <p:cNvPr id="12" name="Imagem 57" descr="http://www.alzheimermed.com.br/imagens/biografias/mito62.jpg"/>
          <p:cNvPicPr>
            <a:picLocks noChangeAspect="1" noChangeArrowheads="1"/>
          </p:cNvPicPr>
          <p:nvPr/>
        </p:nvPicPr>
        <p:blipFill>
          <a:blip r:embed="rId3" cstate="print"/>
          <a:srcRect l="11250" t="3935" r="13750" b="5000"/>
          <a:stretch>
            <a:fillRect/>
          </a:stretch>
        </p:blipFill>
        <p:spPr bwMode="auto">
          <a:xfrm>
            <a:off x="7497763" y="3857625"/>
            <a:ext cx="1374775" cy="2505075"/>
          </a:xfrm>
          <a:prstGeom prst="rect">
            <a:avLst/>
          </a:prstGeom>
          <a:noFill/>
          <a:ln w="9525">
            <a:noFill/>
            <a:miter lim="800000"/>
            <a:headEnd/>
            <a:tailEnd/>
          </a:ln>
        </p:spPr>
      </p:pic>
      <p:sp>
        <p:nvSpPr>
          <p:cNvPr id="13" name="Retângulo 6"/>
          <p:cNvSpPr>
            <a:spLocks noChangeArrowheads="1"/>
          </p:cNvSpPr>
          <p:nvPr/>
        </p:nvSpPr>
        <p:spPr bwMode="auto">
          <a:xfrm>
            <a:off x="5800725" y="6305550"/>
            <a:ext cx="3071813" cy="400050"/>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pic>
        <p:nvPicPr>
          <p:cNvPr id="14" name="Imagem 62" descr="http://www.alzheimermed.com.br/imagens/biografias/mito67.jpg"/>
          <p:cNvPicPr>
            <a:picLocks noChangeAspect="1" noChangeArrowheads="1"/>
          </p:cNvPicPr>
          <p:nvPr/>
        </p:nvPicPr>
        <p:blipFill>
          <a:blip r:embed="rId4" cstate="print"/>
          <a:srcRect l="1482" t="4105" r="1563" b="1918"/>
          <a:stretch>
            <a:fillRect/>
          </a:stretch>
        </p:blipFill>
        <p:spPr bwMode="auto">
          <a:xfrm>
            <a:off x="285720" y="3571876"/>
            <a:ext cx="4143373" cy="2871571"/>
          </a:xfrm>
          <a:prstGeom prst="rect">
            <a:avLst/>
          </a:prstGeom>
          <a:noFill/>
          <a:ln w="9525">
            <a:noFill/>
            <a:miter lim="800000"/>
            <a:headEnd/>
            <a:tailEnd/>
          </a:ln>
          <a:scene3d>
            <a:camera prst="orthographicFront"/>
            <a:lightRig rig="threePt" dir="t"/>
          </a:scene3d>
          <a:sp3d>
            <a:bevelT w="139700" h="139700" prst="divot"/>
          </a:sp3d>
        </p:spPr>
      </p:pic>
      <p:sp>
        <p:nvSpPr>
          <p:cNvPr id="15" name="Rectangle 8"/>
          <p:cNvSpPr>
            <a:spLocks noChangeArrowheads="1"/>
          </p:cNvSpPr>
          <p:nvPr/>
        </p:nvSpPr>
        <p:spPr bwMode="auto">
          <a:xfrm>
            <a:off x="4429125" y="4572000"/>
            <a:ext cx="1285875" cy="1816100"/>
          </a:xfrm>
          <a:prstGeom prst="rect">
            <a:avLst/>
          </a:prstGeom>
          <a:noFill/>
          <a:ln w="9525">
            <a:noFill/>
            <a:miter lim="800000"/>
            <a:headEnd/>
            <a:tailEnd/>
          </a:ln>
        </p:spPr>
        <p:txBody>
          <a:bodyPr anchor="ctr">
            <a:spAutoFit/>
          </a:bodyPr>
          <a:lstStyle/>
          <a:p>
            <a:pPr eaLnBrk="0" hangingPunct="0"/>
            <a:r>
              <a:rPr lang="pt-BR" sz="1400" b="1">
                <a:latin typeface="Times New Roman" pitchFamily="18" charset="0"/>
                <a:cs typeface="Times New Roman" pitchFamily="18" charset="0"/>
              </a:rPr>
              <a:t>O Santuário de Esculápio nos dias de hoje em uma pequena gruta na Acrópole - Atenas, Grécia</a:t>
            </a:r>
            <a:endParaRPr lang="pt-BR" sz="1600">
              <a:latin typeface="Calibri" pitchFamily="34" charset="0"/>
            </a:endParaRPr>
          </a:p>
        </p:txBody>
      </p:sp>
      <p:sp>
        <p:nvSpPr>
          <p:cNvPr id="16" name="Retângulo 6"/>
          <p:cNvSpPr>
            <a:spLocks noChangeArrowheads="1"/>
          </p:cNvSpPr>
          <p:nvPr/>
        </p:nvSpPr>
        <p:spPr bwMode="auto">
          <a:xfrm>
            <a:off x="142875" y="6397625"/>
            <a:ext cx="5643563" cy="246063"/>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1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3"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0-#ppt_h/2"/>
                                          </p:val>
                                        </p:tav>
                                        <p:tav tm="100000">
                                          <p:val>
                                            <p:strVal val="#ppt_y"/>
                                          </p:val>
                                        </p:tav>
                                      </p:tavLst>
                                    </p:anim>
                                  </p:childTnLst>
                                </p:cTn>
                              </p:par>
                            </p:childTnLst>
                          </p:cTn>
                        </p:par>
                        <p:par>
                          <p:cTn id="34" fill="hold">
                            <p:stCondLst>
                              <p:cond delay="1500"/>
                            </p:stCondLst>
                            <p:childTnLst>
                              <p:par>
                                <p:cTn id="35" presetID="1"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strips(downRigh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714480" y="442914"/>
            <a:ext cx="5715010" cy="2786062"/>
          </a:xfrm>
          <a:prstGeom prst="rect">
            <a:avLst/>
          </a:prstGeom>
          <a:noFill/>
          <a:ln w="9525">
            <a:noFill/>
            <a:miter lim="800000"/>
            <a:headEnd/>
            <a:tailEnd/>
          </a:ln>
          <a:scene3d>
            <a:camera prst="orthographicFront"/>
            <a:lightRig rig="threePt" dir="t"/>
          </a:scene3d>
          <a:sp3d>
            <a:bevelT w="114300" prst="artDeco"/>
          </a:sp3d>
        </p:spPr>
      </p:pic>
      <p:sp>
        <p:nvSpPr>
          <p:cNvPr id="3" name="Retângulo 6"/>
          <p:cNvSpPr>
            <a:spLocks noChangeArrowheads="1"/>
          </p:cNvSpPr>
          <p:nvPr/>
        </p:nvSpPr>
        <p:spPr bwMode="auto">
          <a:xfrm>
            <a:off x="4572000" y="3228975"/>
            <a:ext cx="2643188" cy="246063"/>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http://www.nova-acropole.pt/a_epidauro.html</a:t>
            </a:r>
            <a:endParaRPr lang="pt-BR" sz="1000">
              <a:latin typeface="Times New Roman" pitchFamily="18" charset="0"/>
              <a:cs typeface="Times New Roman" pitchFamily="18" charset="0"/>
            </a:endParaRPr>
          </a:p>
        </p:txBody>
      </p:sp>
      <p:sp>
        <p:nvSpPr>
          <p:cNvPr id="4" name="Retângulo 6"/>
          <p:cNvSpPr>
            <a:spLocks noChangeArrowheads="1"/>
          </p:cNvSpPr>
          <p:nvPr/>
        </p:nvSpPr>
        <p:spPr bwMode="auto">
          <a:xfrm>
            <a:off x="2249488" y="0"/>
            <a:ext cx="4645025" cy="400050"/>
          </a:xfrm>
          <a:prstGeom prst="rect">
            <a:avLst/>
          </a:prstGeom>
          <a:noFill/>
          <a:ln w="9525">
            <a:noFill/>
            <a:miter lim="800000"/>
            <a:headEnd/>
            <a:tailEnd/>
          </a:ln>
        </p:spPr>
        <p:txBody>
          <a:bodyPr>
            <a:spAutoFit/>
          </a:bodyPr>
          <a:lstStyle/>
          <a:p>
            <a:r>
              <a:rPr lang="pt-BR" sz="2000" b="1">
                <a:solidFill>
                  <a:srgbClr val="000000"/>
                </a:solidFill>
                <a:latin typeface="Times New Roman" pitchFamily="18" charset="0"/>
                <a:cs typeface="Times New Roman" pitchFamily="18" charset="0"/>
              </a:rPr>
              <a:t>Santuário de Asclépio em  Epidauro</a:t>
            </a:r>
            <a:endParaRPr lang="pt-BR" sz="2000" b="1">
              <a:latin typeface="Times New Roman" pitchFamily="18" charset="0"/>
              <a:cs typeface="Times New Roman" pitchFamily="18" charset="0"/>
            </a:endParaRPr>
          </a:p>
        </p:txBody>
      </p:sp>
      <p:sp>
        <p:nvSpPr>
          <p:cNvPr id="8" name="Retângulo 6"/>
          <p:cNvSpPr>
            <a:spLocks noChangeArrowheads="1"/>
          </p:cNvSpPr>
          <p:nvPr/>
        </p:nvSpPr>
        <p:spPr bwMode="auto">
          <a:xfrm>
            <a:off x="3500438" y="6000750"/>
            <a:ext cx="2216150" cy="246063"/>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http://es.wikipedia.org/wiki/Asclepeion</a:t>
            </a:r>
          </a:p>
        </p:txBody>
      </p:sp>
      <p:sp>
        <p:nvSpPr>
          <p:cNvPr id="9" name="CaixaDeTexto 7"/>
          <p:cNvSpPr txBox="1">
            <a:spLocks noChangeArrowheads="1"/>
          </p:cNvSpPr>
          <p:nvPr/>
        </p:nvSpPr>
        <p:spPr bwMode="auto">
          <a:xfrm>
            <a:off x="500063" y="3714750"/>
            <a:ext cx="5143500" cy="2322513"/>
          </a:xfrm>
          <a:prstGeom prst="rect">
            <a:avLst/>
          </a:prstGeom>
          <a:noFill/>
          <a:ln w="9525">
            <a:noFill/>
            <a:miter lim="800000"/>
            <a:headEnd/>
            <a:tailEnd/>
          </a:ln>
        </p:spPr>
        <p:txBody>
          <a:bodyPr>
            <a:spAutoFit/>
          </a:bodyPr>
          <a:lstStyle/>
          <a:p>
            <a:pPr algn="just">
              <a:lnSpc>
                <a:spcPct val="115000"/>
              </a:lnSpc>
              <a:spcAft>
                <a:spcPts val="1000"/>
              </a:spcAft>
            </a:pPr>
            <a:r>
              <a:rPr lang="pt-BR" b="1">
                <a:latin typeface="Times New Roman" pitchFamily="18" charset="0"/>
                <a:cs typeface="Times New Roman" pitchFamily="18" charset="0"/>
              </a:rPr>
              <a:t>O templo está em uma planície cercada por montanhas. Este vale ainda é chamado de Hiero (sagrado) e a cidade é chamada Koroni, derivada de Coronis, a mãe de Asclépio. As montanhas são chamadas Bolonidia, antigamente chamadas Títión (de Titthium - filho de Coronis amamentado por uma cabra)</a:t>
            </a:r>
          </a:p>
        </p:txBody>
      </p:sp>
      <p:pic>
        <p:nvPicPr>
          <p:cNvPr id="13" name="Picture 4"/>
          <p:cNvPicPr>
            <a:picLocks noChangeAspect="1" noChangeArrowheads="1"/>
          </p:cNvPicPr>
          <p:nvPr/>
        </p:nvPicPr>
        <p:blipFill>
          <a:blip r:embed="rId3" cstate="print"/>
          <a:srcRect/>
          <a:stretch>
            <a:fillRect/>
          </a:stretch>
        </p:blipFill>
        <p:spPr bwMode="auto">
          <a:xfrm>
            <a:off x="5789174" y="3611566"/>
            <a:ext cx="3211958" cy="2501895"/>
          </a:xfrm>
          <a:prstGeom prst="rect">
            <a:avLst/>
          </a:prstGeom>
          <a:noFill/>
          <a:ln w="9525">
            <a:noFill/>
            <a:miter lim="800000"/>
            <a:headEnd/>
            <a:tailEnd/>
          </a:ln>
          <a:scene3d>
            <a:camera prst="orthographicFront"/>
            <a:lightRig rig="threePt" dir="t"/>
          </a:scene3d>
          <a:sp3d>
            <a:bevelT w="114300" prst="artDeco"/>
          </a:sp3d>
        </p:spPr>
      </p:pic>
      <p:sp>
        <p:nvSpPr>
          <p:cNvPr id="14" name="Retângulo 6"/>
          <p:cNvSpPr>
            <a:spLocks noChangeArrowheads="1"/>
          </p:cNvSpPr>
          <p:nvPr/>
        </p:nvSpPr>
        <p:spPr bwMode="auto">
          <a:xfrm>
            <a:off x="5572125" y="6040438"/>
            <a:ext cx="3429000"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http://pt.depositphotos.com/3583264/stock-photo-Ruins.html</a:t>
            </a:r>
            <a:endParaRPr lang="pt-BR" sz="10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Right)">
                                      <p:cBhvr>
                                        <p:cTn id="19" dur="500"/>
                                        <p:tgtEl>
                                          <p:spTgt spid="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preferRelativeResize="0">
            <a:picLocks noChangeArrowheads="1"/>
          </p:cNvPicPr>
          <p:nvPr/>
        </p:nvPicPr>
        <p:blipFill>
          <a:blip r:embed="rId2" cstate="print"/>
          <a:srcRect t="16701" b="19719"/>
          <a:stretch>
            <a:fillRect/>
          </a:stretch>
        </p:blipFill>
        <p:spPr bwMode="auto">
          <a:xfrm>
            <a:off x="4614335" y="3649617"/>
            <a:ext cx="4320000" cy="2808000"/>
          </a:xfrm>
          <a:prstGeom prst="rect">
            <a:avLst/>
          </a:prstGeom>
          <a:noFill/>
          <a:ln w="9525">
            <a:noFill/>
            <a:miter lim="800000"/>
            <a:headEnd/>
            <a:tailEnd/>
          </a:ln>
          <a:scene3d>
            <a:camera prst="orthographicFront"/>
            <a:lightRig rig="threePt" dir="t"/>
          </a:scene3d>
          <a:sp3d>
            <a:bevelT w="139700" h="139700" prst="divot"/>
          </a:sp3d>
        </p:spPr>
      </p:pic>
      <p:sp>
        <p:nvSpPr>
          <p:cNvPr id="7175" name="Retângulo 6"/>
          <p:cNvSpPr>
            <a:spLocks noChangeArrowheads="1"/>
          </p:cNvSpPr>
          <p:nvPr/>
        </p:nvSpPr>
        <p:spPr bwMode="auto">
          <a:xfrm>
            <a:off x="6797675" y="6411913"/>
            <a:ext cx="2214563"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http://www.wedding-greece.gr/kos.php</a:t>
            </a:r>
          </a:p>
        </p:txBody>
      </p:sp>
      <p:sp>
        <p:nvSpPr>
          <p:cNvPr id="16390" name="Retângulo 7"/>
          <p:cNvSpPr>
            <a:spLocks noChangeArrowheads="1"/>
          </p:cNvSpPr>
          <p:nvPr/>
        </p:nvSpPr>
        <p:spPr bwMode="auto">
          <a:xfrm>
            <a:off x="3465513" y="0"/>
            <a:ext cx="2212975" cy="400050"/>
          </a:xfrm>
          <a:prstGeom prst="rect">
            <a:avLst/>
          </a:prstGeom>
          <a:noFill/>
          <a:ln w="9525">
            <a:noFill/>
            <a:miter lim="800000"/>
            <a:headEnd/>
            <a:tailEnd/>
          </a:ln>
        </p:spPr>
        <p:txBody>
          <a:bodyPr>
            <a:spAutoFit/>
          </a:bodyPr>
          <a:lstStyle/>
          <a:p>
            <a:pPr algn="ctr"/>
            <a:r>
              <a:rPr lang="pt-BR" sz="2000" b="1">
                <a:latin typeface="Times New Roman" pitchFamily="18" charset="0"/>
                <a:cs typeface="Times New Roman" pitchFamily="18" charset="0"/>
              </a:rPr>
              <a:t>Asclepeion - Kós </a:t>
            </a:r>
          </a:p>
        </p:txBody>
      </p:sp>
      <p:pic>
        <p:nvPicPr>
          <p:cNvPr id="9" name="Picture 2"/>
          <p:cNvPicPr preferRelativeResize="0">
            <a:picLocks noChangeArrowheads="1"/>
          </p:cNvPicPr>
          <p:nvPr/>
        </p:nvPicPr>
        <p:blipFill>
          <a:blip r:embed="rId3" cstate="print"/>
          <a:srcRect/>
          <a:stretch>
            <a:fillRect/>
          </a:stretch>
        </p:blipFill>
        <p:spPr bwMode="auto">
          <a:xfrm>
            <a:off x="214430" y="3649617"/>
            <a:ext cx="4320000" cy="2808000"/>
          </a:xfrm>
          <a:prstGeom prst="rect">
            <a:avLst/>
          </a:prstGeom>
          <a:noFill/>
          <a:ln w="9525">
            <a:noFill/>
            <a:miter lim="800000"/>
            <a:headEnd/>
            <a:tailEnd/>
          </a:ln>
          <a:effectLst/>
          <a:scene3d>
            <a:camera prst="orthographicFront"/>
            <a:lightRig rig="threePt" dir="t"/>
          </a:scene3d>
          <a:sp3d>
            <a:bevelT w="139700" h="139700" prst="divot"/>
          </a:sp3d>
        </p:spPr>
      </p:pic>
      <p:sp>
        <p:nvSpPr>
          <p:cNvPr id="10" name="Retângulo 25"/>
          <p:cNvSpPr>
            <a:spLocks noChangeArrowheads="1"/>
          </p:cNvSpPr>
          <p:nvPr/>
        </p:nvSpPr>
        <p:spPr bwMode="auto">
          <a:xfrm>
            <a:off x="1552575" y="6411913"/>
            <a:ext cx="3071813" cy="247650"/>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http://www.travel-to-kos.com/photo.php?photo_id=21</a:t>
            </a:r>
            <a:endParaRPr lang="pt-BR" sz="1000" b="1">
              <a:latin typeface="Times New Roman" pitchFamily="18" charset="0"/>
              <a:cs typeface="Times New Roman" pitchFamily="18" charset="0"/>
            </a:endParaRPr>
          </a:p>
        </p:txBody>
      </p:sp>
      <p:sp>
        <p:nvSpPr>
          <p:cNvPr id="12" name="Retângulo 25"/>
          <p:cNvSpPr>
            <a:spLocks noChangeArrowheads="1"/>
          </p:cNvSpPr>
          <p:nvPr/>
        </p:nvSpPr>
        <p:spPr bwMode="auto">
          <a:xfrm>
            <a:off x="142875" y="3328988"/>
            <a:ext cx="4429125" cy="338137"/>
          </a:xfrm>
          <a:prstGeom prst="rect">
            <a:avLst/>
          </a:prstGeom>
          <a:noFill/>
          <a:ln w="9525">
            <a:noFill/>
            <a:miter lim="800000"/>
            <a:headEnd/>
            <a:tailEnd/>
          </a:ln>
        </p:spPr>
        <p:txBody>
          <a:bodyPr>
            <a:spAutoFit/>
          </a:bodyPr>
          <a:lstStyle/>
          <a:p>
            <a:r>
              <a:rPr lang="pt-BR" sz="1600" b="1">
                <a:latin typeface="Times New Roman" pitchFamily="18" charset="0"/>
                <a:cs typeface="Times New Roman" pitchFamily="18" charset="0"/>
              </a:rPr>
              <a:t>Fonte de uma das paredes do Asclepeion de Kós</a:t>
            </a:r>
          </a:p>
        </p:txBody>
      </p:sp>
      <p:sp>
        <p:nvSpPr>
          <p:cNvPr id="14" name="Retângulo 6"/>
          <p:cNvSpPr>
            <a:spLocks noChangeArrowheads="1"/>
          </p:cNvSpPr>
          <p:nvPr/>
        </p:nvSpPr>
        <p:spPr bwMode="auto">
          <a:xfrm>
            <a:off x="6215063" y="3319463"/>
            <a:ext cx="2000250" cy="219075"/>
          </a:xfrm>
          <a:prstGeom prst="rect">
            <a:avLst/>
          </a:prstGeom>
          <a:noFill/>
          <a:ln w="9525">
            <a:noFill/>
            <a:miter lim="800000"/>
            <a:headEnd/>
            <a:tailEnd/>
          </a:ln>
        </p:spPr>
        <p:txBody>
          <a:bodyPr>
            <a:spAutoFit/>
          </a:bodyPr>
          <a:lstStyle/>
          <a:p>
            <a:pPr algn="r">
              <a:lnSpc>
                <a:spcPts val="1000"/>
              </a:lnSpc>
            </a:pPr>
            <a:r>
              <a:rPr lang="pt-BR" sz="1000">
                <a:solidFill>
                  <a:srgbClr val="000000"/>
                </a:solidFill>
                <a:latin typeface="Times New Roman" pitchFamily="18" charset="0"/>
                <a:cs typeface="Times New Roman" pitchFamily="18" charset="0"/>
              </a:rPr>
              <a:t>http://whc.unesco.org/en/list/491</a:t>
            </a:r>
            <a:endParaRPr lang="pt-BR" sz="1000">
              <a:latin typeface="Times New Roman" pitchFamily="18" charset="0"/>
              <a:cs typeface="Times New Roman" pitchFamily="18" charset="0"/>
            </a:endParaRPr>
          </a:p>
        </p:txBody>
      </p:sp>
      <p:pic>
        <p:nvPicPr>
          <p:cNvPr id="15" name="Picture 3"/>
          <p:cNvPicPr preferRelativeResize="0">
            <a:picLocks noChangeArrowheads="1"/>
          </p:cNvPicPr>
          <p:nvPr/>
        </p:nvPicPr>
        <p:blipFill>
          <a:blip r:embed="rId4" cstate="print"/>
          <a:srcRect/>
          <a:stretch>
            <a:fillRect/>
          </a:stretch>
        </p:blipFill>
        <p:spPr bwMode="auto">
          <a:xfrm>
            <a:off x="964381" y="357166"/>
            <a:ext cx="7200000" cy="2952000"/>
          </a:xfrm>
          <a:prstGeom prst="rect">
            <a:avLst/>
          </a:prstGeom>
          <a:noFill/>
          <a:ln w="9525">
            <a:noFill/>
            <a:miter lim="800000"/>
            <a:headEnd/>
            <a:tailEnd/>
          </a:ln>
          <a:scene3d>
            <a:camera prst="orthographicFront"/>
            <a:lightRig rig="threePt" dir="t"/>
          </a:scene3d>
          <a:sp3d>
            <a:bevelT w="139700" h="139700" prst="divo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dissolve">
                                      <p:cBhvr>
                                        <p:cTn id="7" dur="5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171"/>
                                        </p:tgtEl>
                                        <p:attrNameLst>
                                          <p:attrName>style.visibility</p:attrName>
                                        </p:attrNameLst>
                                      </p:cBhvr>
                                      <p:to>
                                        <p:strVal val="visible"/>
                                      </p:to>
                                    </p:set>
                                    <p:animEffect transition="in" filter="checkerboard(across)">
                                      <p:cBhvr>
                                        <p:cTn id="32" dur="500"/>
                                        <p:tgtEl>
                                          <p:spTgt spid="7171"/>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16390" grpId="0"/>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preferRelativeResize="0">
            <a:picLocks noChangeArrowheads="1"/>
          </p:cNvPicPr>
          <p:nvPr/>
        </p:nvPicPr>
        <p:blipFill>
          <a:blip r:embed="rId2" cstate="print"/>
          <a:srcRect/>
          <a:stretch>
            <a:fillRect/>
          </a:stretch>
        </p:blipFill>
        <p:spPr bwMode="auto">
          <a:xfrm>
            <a:off x="303213" y="3571875"/>
            <a:ext cx="4140200" cy="3060700"/>
          </a:xfrm>
          <a:prstGeom prst="rect">
            <a:avLst/>
          </a:prstGeom>
          <a:noFill/>
          <a:ln w="9525">
            <a:noFill/>
            <a:miter lim="800000"/>
            <a:headEnd/>
            <a:tailEnd/>
          </a:ln>
          <a:scene3d>
            <a:camera prst="orthographicFront"/>
            <a:lightRig rig="threePt" dir="t"/>
          </a:scene3d>
          <a:sp3d>
            <a:bevelT w="101600" prst="riblet"/>
          </a:sp3d>
        </p:spPr>
      </p:pic>
      <p:pic>
        <p:nvPicPr>
          <p:cNvPr id="17411" name="Picture 3"/>
          <p:cNvPicPr preferRelativeResize="0">
            <a:picLocks noChangeArrowheads="1"/>
          </p:cNvPicPr>
          <p:nvPr/>
        </p:nvPicPr>
        <p:blipFill>
          <a:blip r:embed="rId3" cstate="print"/>
          <a:srcRect/>
          <a:stretch>
            <a:fillRect/>
          </a:stretch>
        </p:blipFill>
        <p:spPr bwMode="auto">
          <a:xfrm>
            <a:off x="4679950" y="319088"/>
            <a:ext cx="4138613" cy="3059112"/>
          </a:xfrm>
          <a:prstGeom prst="rect">
            <a:avLst/>
          </a:prstGeom>
          <a:noFill/>
          <a:ln w="9525">
            <a:noFill/>
            <a:miter lim="800000"/>
            <a:headEnd/>
            <a:tailEnd/>
          </a:ln>
          <a:scene3d>
            <a:camera prst="orthographicFront"/>
            <a:lightRig rig="threePt" dir="t"/>
          </a:scene3d>
          <a:sp3d>
            <a:bevelT w="101600" prst="riblet"/>
          </a:sp3d>
        </p:spPr>
      </p:pic>
      <p:pic>
        <p:nvPicPr>
          <p:cNvPr id="17412" name="Picture 2"/>
          <p:cNvPicPr preferRelativeResize="0">
            <a:picLocks noChangeArrowheads="1"/>
          </p:cNvPicPr>
          <p:nvPr/>
        </p:nvPicPr>
        <p:blipFill>
          <a:blip r:embed="rId4" cstate="print"/>
          <a:srcRect/>
          <a:stretch>
            <a:fillRect/>
          </a:stretch>
        </p:blipFill>
        <p:spPr bwMode="auto">
          <a:xfrm>
            <a:off x="303213" y="319088"/>
            <a:ext cx="4140200" cy="3059112"/>
          </a:xfrm>
          <a:prstGeom prst="rect">
            <a:avLst/>
          </a:prstGeom>
          <a:noFill/>
          <a:ln w="9525">
            <a:noFill/>
            <a:miter lim="800000"/>
            <a:headEnd/>
            <a:tailEnd/>
          </a:ln>
          <a:scene3d>
            <a:camera prst="orthographicFront"/>
            <a:lightRig rig="threePt" dir="t"/>
          </a:scene3d>
          <a:sp3d>
            <a:bevelT w="101600" prst="riblet"/>
          </a:sp3d>
        </p:spPr>
      </p:pic>
      <p:sp>
        <p:nvSpPr>
          <p:cNvPr id="17413" name="Retângulo 4"/>
          <p:cNvSpPr>
            <a:spLocks noChangeArrowheads="1"/>
          </p:cNvSpPr>
          <p:nvPr/>
        </p:nvSpPr>
        <p:spPr bwMode="auto">
          <a:xfrm>
            <a:off x="3414713" y="0"/>
            <a:ext cx="2460625" cy="369888"/>
          </a:xfrm>
          <a:prstGeom prst="rect">
            <a:avLst/>
          </a:prstGeom>
          <a:noFill/>
          <a:ln w="9525">
            <a:noFill/>
            <a:miter lim="800000"/>
            <a:headEnd/>
            <a:tailEnd/>
          </a:ln>
        </p:spPr>
        <p:txBody>
          <a:bodyPr wrap="none">
            <a:spAutoFit/>
          </a:bodyPr>
          <a:lstStyle/>
          <a:p>
            <a:r>
              <a:rPr lang="pt-BR" b="1">
                <a:latin typeface="Times New Roman" pitchFamily="18" charset="0"/>
                <a:cs typeface="Times New Roman" pitchFamily="18" charset="0"/>
              </a:rPr>
              <a:t>Asclepeion – Pérgamo </a:t>
            </a:r>
          </a:p>
        </p:txBody>
      </p:sp>
      <p:sp>
        <p:nvSpPr>
          <p:cNvPr id="17414" name="Retângulo 5"/>
          <p:cNvSpPr>
            <a:spLocks noChangeArrowheads="1"/>
          </p:cNvSpPr>
          <p:nvPr/>
        </p:nvSpPr>
        <p:spPr bwMode="auto">
          <a:xfrm>
            <a:off x="2093913" y="3340100"/>
            <a:ext cx="2478087" cy="246063"/>
          </a:xfrm>
          <a:prstGeom prst="rect">
            <a:avLst/>
          </a:prstGeom>
          <a:noFill/>
          <a:ln w="9525">
            <a:noFill/>
            <a:miter lim="800000"/>
            <a:headEnd/>
            <a:tailEnd/>
          </a:ln>
        </p:spPr>
        <p:txBody>
          <a:bodyPr wrap="none">
            <a:spAutoFit/>
          </a:bodyPr>
          <a:lstStyle/>
          <a:p>
            <a:r>
              <a:rPr lang="pt-BR" sz="1000">
                <a:latin typeface="Times New Roman" pitchFamily="18" charset="0"/>
                <a:cs typeface="Times New Roman" pitchFamily="18" charset="0"/>
              </a:rPr>
              <a:t>http://www.panoramio.com/photo/42146741</a:t>
            </a:r>
          </a:p>
        </p:txBody>
      </p:sp>
      <p:sp>
        <p:nvSpPr>
          <p:cNvPr id="17416" name="Retângulo 7"/>
          <p:cNvSpPr>
            <a:spLocks noChangeArrowheads="1"/>
          </p:cNvSpPr>
          <p:nvPr/>
        </p:nvSpPr>
        <p:spPr bwMode="auto">
          <a:xfrm>
            <a:off x="1811338" y="6611938"/>
            <a:ext cx="2760662" cy="246062"/>
          </a:xfrm>
          <a:prstGeom prst="rect">
            <a:avLst/>
          </a:prstGeom>
          <a:noFill/>
          <a:ln w="9525">
            <a:noFill/>
            <a:miter lim="800000"/>
            <a:headEnd/>
            <a:tailEnd/>
          </a:ln>
        </p:spPr>
        <p:txBody>
          <a:bodyPr wrap="none">
            <a:spAutoFit/>
          </a:bodyPr>
          <a:lstStyle/>
          <a:p>
            <a:r>
              <a:rPr lang="pt-BR" sz="1000">
                <a:latin typeface="Times New Roman" pitchFamily="18" charset="0"/>
                <a:cs typeface="Times New Roman" pitchFamily="18" charset="0"/>
              </a:rPr>
              <a:t>http://www.traveljournals.net/pictures/27839.html</a:t>
            </a:r>
          </a:p>
        </p:txBody>
      </p:sp>
      <p:pic>
        <p:nvPicPr>
          <p:cNvPr id="17417" name="Picture 4"/>
          <p:cNvPicPr preferRelativeResize="0">
            <a:picLocks noChangeArrowheads="1"/>
          </p:cNvPicPr>
          <p:nvPr/>
        </p:nvPicPr>
        <p:blipFill>
          <a:blip r:embed="rId5" cstate="print"/>
          <a:srcRect l="24521"/>
          <a:stretch>
            <a:fillRect/>
          </a:stretch>
        </p:blipFill>
        <p:spPr bwMode="auto">
          <a:xfrm>
            <a:off x="4679950" y="3571875"/>
            <a:ext cx="4138613" cy="3060700"/>
          </a:xfrm>
          <a:prstGeom prst="rect">
            <a:avLst/>
          </a:prstGeom>
          <a:noFill/>
          <a:ln w="9525">
            <a:noFill/>
            <a:miter lim="800000"/>
            <a:headEnd/>
            <a:tailEnd/>
          </a:ln>
          <a:scene3d>
            <a:camera prst="orthographicFront"/>
            <a:lightRig rig="threePt" dir="t"/>
          </a:scene3d>
          <a:sp3d>
            <a:bevelT w="101600" prst="riblet"/>
          </a:sp3d>
        </p:spPr>
      </p:pic>
      <p:sp>
        <p:nvSpPr>
          <p:cNvPr id="17419" name="Retângulo 11"/>
          <p:cNvSpPr>
            <a:spLocks noChangeArrowheads="1"/>
          </p:cNvSpPr>
          <p:nvPr/>
        </p:nvSpPr>
        <p:spPr bwMode="auto">
          <a:xfrm>
            <a:off x="6429375" y="6611938"/>
            <a:ext cx="2478088" cy="246062"/>
          </a:xfrm>
          <a:prstGeom prst="rect">
            <a:avLst/>
          </a:prstGeom>
          <a:noFill/>
          <a:ln w="9525">
            <a:noFill/>
            <a:miter lim="800000"/>
            <a:headEnd/>
            <a:tailEnd/>
          </a:ln>
        </p:spPr>
        <p:txBody>
          <a:bodyPr wrap="none">
            <a:spAutoFit/>
          </a:bodyPr>
          <a:lstStyle/>
          <a:p>
            <a:r>
              <a:rPr lang="pt-BR" sz="1000">
                <a:latin typeface="Times New Roman" pitchFamily="18" charset="0"/>
                <a:cs typeface="Times New Roman" pitchFamily="18" charset="0"/>
              </a:rPr>
              <a:t>http://www.panoramio.com/photo/42146774</a:t>
            </a:r>
          </a:p>
        </p:txBody>
      </p:sp>
      <p:sp>
        <p:nvSpPr>
          <p:cNvPr id="17420" name="Retângulo 13"/>
          <p:cNvSpPr>
            <a:spLocks noChangeArrowheads="1"/>
          </p:cNvSpPr>
          <p:nvPr/>
        </p:nvSpPr>
        <p:spPr bwMode="auto">
          <a:xfrm>
            <a:off x="6429375" y="3340100"/>
            <a:ext cx="2478088" cy="246063"/>
          </a:xfrm>
          <a:prstGeom prst="rect">
            <a:avLst/>
          </a:prstGeom>
          <a:noFill/>
          <a:ln w="9525">
            <a:noFill/>
            <a:miter lim="800000"/>
            <a:headEnd/>
            <a:tailEnd/>
          </a:ln>
        </p:spPr>
        <p:txBody>
          <a:bodyPr wrap="none">
            <a:spAutoFit/>
          </a:bodyPr>
          <a:lstStyle/>
          <a:p>
            <a:r>
              <a:rPr lang="pt-BR" sz="1000">
                <a:latin typeface="Times New Roman" pitchFamily="18" charset="0"/>
                <a:cs typeface="Times New Roman" pitchFamily="18" charset="0"/>
              </a:rPr>
              <a:t>http://www.panoramio.com/photo/42146756</a:t>
            </a:r>
          </a:p>
        </p:txBody>
      </p:sp>
      <p:sp>
        <p:nvSpPr>
          <p:cNvPr id="15" name="WordArt 9"/>
          <p:cNvSpPr>
            <a:spLocks noChangeArrowheads="1" noChangeShapeType="1" noTextEdit="1"/>
          </p:cNvSpPr>
          <p:nvPr/>
        </p:nvSpPr>
        <p:spPr bwMode="auto">
          <a:xfrm rot="21164316">
            <a:off x="3392488" y="2306638"/>
            <a:ext cx="2359025" cy="977900"/>
          </a:xfrm>
          <a:prstGeom prst="rect">
            <a:avLst/>
          </a:prstGeom>
        </p:spPr>
        <p:txBody>
          <a:bodyPr wrap="none" fromWordArt="1">
            <a:prstTxWarp prst="textWave2">
              <a:avLst>
                <a:gd name="adj1" fmla="val 12500"/>
                <a:gd name="adj2" fmla="val 0"/>
              </a:avLst>
            </a:prstTxWarp>
          </a:bodyPr>
          <a:lstStyle/>
          <a:p>
            <a:pPr algn="ctr" fontAlgn="auto">
              <a:spcBef>
                <a:spcPts val="0"/>
              </a:spcBef>
              <a:spcAft>
                <a:spcPts val="0"/>
              </a:spcAft>
              <a:defRPr/>
            </a:pPr>
            <a:r>
              <a:rPr lang="pt-BR" sz="3600" b="1" kern="1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a:cs typeface="Times New Roman"/>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p:cTn id="7" dur="500" fill="hold"/>
                                        <p:tgtEl>
                                          <p:spTgt spid="17413"/>
                                        </p:tgtEl>
                                        <p:attrNameLst>
                                          <p:attrName>ppt_w</p:attrName>
                                        </p:attrNameLst>
                                      </p:cBhvr>
                                      <p:tavLst>
                                        <p:tav tm="0">
                                          <p:val>
                                            <p:fltVal val="0"/>
                                          </p:val>
                                        </p:tav>
                                        <p:tav tm="100000">
                                          <p:val>
                                            <p:strVal val="#ppt_w"/>
                                          </p:val>
                                        </p:tav>
                                      </p:tavLst>
                                    </p:anim>
                                    <p:anim calcmode="lin" valueType="num">
                                      <p:cBhvr>
                                        <p:cTn id="8" dur="500" fill="hold"/>
                                        <p:tgtEl>
                                          <p:spTgt spid="1741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anim calcmode="lin" valueType="num">
                                      <p:cBhvr>
                                        <p:cTn id="13" dur="500" fill="hold"/>
                                        <p:tgtEl>
                                          <p:spTgt spid="17412"/>
                                        </p:tgtEl>
                                        <p:attrNameLst>
                                          <p:attrName>ppt_x</p:attrName>
                                        </p:attrNameLst>
                                      </p:cBhvr>
                                      <p:tavLst>
                                        <p:tav tm="0">
                                          <p:val>
                                            <p:strVal val="#ppt_x"/>
                                          </p:val>
                                        </p:tav>
                                        <p:tav tm="100000">
                                          <p:val>
                                            <p:strVal val="#ppt_x"/>
                                          </p:val>
                                        </p:tav>
                                      </p:tavLst>
                                    </p:anim>
                                    <p:anim calcmode="lin" valueType="num">
                                      <p:cBhvr>
                                        <p:cTn id="14" dur="500" fill="hold"/>
                                        <p:tgtEl>
                                          <p:spTgt spid="17412"/>
                                        </p:tgtEl>
                                        <p:attrNameLst>
                                          <p:attrName>ppt_y</p:attrName>
                                        </p:attrNameLst>
                                      </p:cBhvr>
                                      <p:tavLst>
                                        <p:tav tm="0">
                                          <p:val>
                                            <p:strVal val="#ppt_y-#ppt_h/2"/>
                                          </p:val>
                                        </p:tav>
                                        <p:tav tm="100000">
                                          <p:val>
                                            <p:strVal val="#ppt_y"/>
                                          </p:val>
                                        </p:tav>
                                      </p:tavLst>
                                    </p:anim>
                                    <p:anim calcmode="lin" valueType="num">
                                      <p:cBhvr>
                                        <p:cTn id="15" dur="500" fill="hold"/>
                                        <p:tgtEl>
                                          <p:spTgt spid="17412"/>
                                        </p:tgtEl>
                                        <p:attrNameLst>
                                          <p:attrName>ppt_w</p:attrName>
                                        </p:attrNameLst>
                                      </p:cBhvr>
                                      <p:tavLst>
                                        <p:tav tm="0">
                                          <p:val>
                                            <p:strVal val="#ppt_w"/>
                                          </p:val>
                                        </p:tav>
                                        <p:tav tm="100000">
                                          <p:val>
                                            <p:strVal val="#ppt_w"/>
                                          </p:val>
                                        </p:tav>
                                      </p:tavLst>
                                    </p:anim>
                                    <p:anim calcmode="lin" valueType="num">
                                      <p:cBhvr>
                                        <p:cTn id="16" dur="500" fill="hold"/>
                                        <p:tgtEl>
                                          <p:spTgt spid="17412"/>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74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7" presetClass="entr" presetSubtype="2"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 calcmode="lin" valueType="num">
                                      <p:cBhvr>
                                        <p:cTn id="24" dur="500" fill="hold"/>
                                        <p:tgtEl>
                                          <p:spTgt spid="17411"/>
                                        </p:tgtEl>
                                        <p:attrNameLst>
                                          <p:attrName>ppt_x</p:attrName>
                                        </p:attrNameLst>
                                      </p:cBhvr>
                                      <p:tavLst>
                                        <p:tav tm="0">
                                          <p:val>
                                            <p:strVal val="#ppt_x+#ppt_w/2"/>
                                          </p:val>
                                        </p:tav>
                                        <p:tav tm="100000">
                                          <p:val>
                                            <p:strVal val="#ppt_x"/>
                                          </p:val>
                                        </p:tav>
                                      </p:tavLst>
                                    </p:anim>
                                    <p:anim calcmode="lin" valueType="num">
                                      <p:cBhvr>
                                        <p:cTn id="25" dur="500" fill="hold"/>
                                        <p:tgtEl>
                                          <p:spTgt spid="17411"/>
                                        </p:tgtEl>
                                        <p:attrNameLst>
                                          <p:attrName>ppt_y</p:attrName>
                                        </p:attrNameLst>
                                      </p:cBhvr>
                                      <p:tavLst>
                                        <p:tav tm="0">
                                          <p:val>
                                            <p:strVal val="#ppt_y"/>
                                          </p:val>
                                        </p:tav>
                                        <p:tav tm="100000">
                                          <p:val>
                                            <p:strVal val="#ppt_y"/>
                                          </p:val>
                                        </p:tav>
                                      </p:tavLst>
                                    </p:anim>
                                    <p:anim calcmode="lin" valueType="num">
                                      <p:cBhvr>
                                        <p:cTn id="26" dur="500" fill="hold"/>
                                        <p:tgtEl>
                                          <p:spTgt spid="17411"/>
                                        </p:tgtEl>
                                        <p:attrNameLst>
                                          <p:attrName>ppt_w</p:attrName>
                                        </p:attrNameLst>
                                      </p:cBhvr>
                                      <p:tavLst>
                                        <p:tav tm="0">
                                          <p:val>
                                            <p:fltVal val="0"/>
                                          </p:val>
                                        </p:tav>
                                        <p:tav tm="100000">
                                          <p:val>
                                            <p:strVal val="#ppt_w"/>
                                          </p:val>
                                        </p:tav>
                                      </p:tavLst>
                                    </p:anim>
                                    <p:anim calcmode="lin" valueType="num">
                                      <p:cBhvr>
                                        <p:cTn id="27" dur="500" fill="hold"/>
                                        <p:tgtEl>
                                          <p:spTgt spid="17411"/>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74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17410"/>
                                        </p:tgtEl>
                                        <p:attrNameLst>
                                          <p:attrName>style.visibility</p:attrName>
                                        </p:attrNameLst>
                                      </p:cBhvr>
                                      <p:to>
                                        <p:strVal val="visible"/>
                                      </p:to>
                                    </p:set>
                                    <p:anim calcmode="lin" valueType="num">
                                      <p:cBhvr>
                                        <p:cTn id="35" dur="500" fill="hold"/>
                                        <p:tgtEl>
                                          <p:spTgt spid="17410"/>
                                        </p:tgtEl>
                                        <p:attrNameLst>
                                          <p:attrName>ppt_x</p:attrName>
                                        </p:attrNameLst>
                                      </p:cBhvr>
                                      <p:tavLst>
                                        <p:tav tm="0">
                                          <p:val>
                                            <p:strVal val="#ppt_x-#ppt_w/2"/>
                                          </p:val>
                                        </p:tav>
                                        <p:tav tm="100000">
                                          <p:val>
                                            <p:strVal val="#ppt_x"/>
                                          </p:val>
                                        </p:tav>
                                      </p:tavLst>
                                    </p:anim>
                                    <p:anim calcmode="lin" valueType="num">
                                      <p:cBhvr>
                                        <p:cTn id="36" dur="500" fill="hold"/>
                                        <p:tgtEl>
                                          <p:spTgt spid="17410"/>
                                        </p:tgtEl>
                                        <p:attrNameLst>
                                          <p:attrName>ppt_y</p:attrName>
                                        </p:attrNameLst>
                                      </p:cBhvr>
                                      <p:tavLst>
                                        <p:tav tm="0">
                                          <p:val>
                                            <p:strVal val="#ppt_y"/>
                                          </p:val>
                                        </p:tav>
                                        <p:tav tm="100000">
                                          <p:val>
                                            <p:strVal val="#ppt_y"/>
                                          </p:val>
                                        </p:tav>
                                      </p:tavLst>
                                    </p:anim>
                                    <p:anim calcmode="lin" valueType="num">
                                      <p:cBhvr>
                                        <p:cTn id="37" dur="500" fill="hold"/>
                                        <p:tgtEl>
                                          <p:spTgt spid="17410"/>
                                        </p:tgtEl>
                                        <p:attrNameLst>
                                          <p:attrName>ppt_w</p:attrName>
                                        </p:attrNameLst>
                                      </p:cBhvr>
                                      <p:tavLst>
                                        <p:tav tm="0">
                                          <p:val>
                                            <p:fltVal val="0"/>
                                          </p:val>
                                        </p:tav>
                                        <p:tav tm="100000">
                                          <p:val>
                                            <p:strVal val="#ppt_w"/>
                                          </p:val>
                                        </p:tav>
                                      </p:tavLst>
                                    </p:anim>
                                    <p:anim calcmode="lin" valueType="num">
                                      <p:cBhvr>
                                        <p:cTn id="38" dur="500" fill="hold"/>
                                        <p:tgtEl>
                                          <p:spTgt spid="17410"/>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74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7" presetClass="entr" presetSubtype="4" fill="hold" nodeType="clickEffect">
                                  <p:stCondLst>
                                    <p:cond delay="0"/>
                                  </p:stCondLst>
                                  <p:childTnLst>
                                    <p:set>
                                      <p:cBhvr>
                                        <p:cTn id="45" dur="1" fill="hold">
                                          <p:stCondLst>
                                            <p:cond delay="0"/>
                                          </p:stCondLst>
                                        </p:cTn>
                                        <p:tgtEl>
                                          <p:spTgt spid="17417"/>
                                        </p:tgtEl>
                                        <p:attrNameLst>
                                          <p:attrName>style.visibility</p:attrName>
                                        </p:attrNameLst>
                                      </p:cBhvr>
                                      <p:to>
                                        <p:strVal val="visible"/>
                                      </p:to>
                                    </p:set>
                                    <p:anim calcmode="lin" valueType="num">
                                      <p:cBhvr>
                                        <p:cTn id="46" dur="500" fill="hold"/>
                                        <p:tgtEl>
                                          <p:spTgt spid="17417"/>
                                        </p:tgtEl>
                                        <p:attrNameLst>
                                          <p:attrName>ppt_x</p:attrName>
                                        </p:attrNameLst>
                                      </p:cBhvr>
                                      <p:tavLst>
                                        <p:tav tm="0">
                                          <p:val>
                                            <p:strVal val="#ppt_x"/>
                                          </p:val>
                                        </p:tav>
                                        <p:tav tm="100000">
                                          <p:val>
                                            <p:strVal val="#ppt_x"/>
                                          </p:val>
                                        </p:tav>
                                      </p:tavLst>
                                    </p:anim>
                                    <p:anim calcmode="lin" valueType="num">
                                      <p:cBhvr>
                                        <p:cTn id="47" dur="500" fill="hold"/>
                                        <p:tgtEl>
                                          <p:spTgt spid="17417"/>
                                        </p:tgtEl>
                                        <p:attrNameLst>
                                          <p:attrName>ppt_y</p:attrName>
                                        </p:attrNameLst>
                                      </p:cBhvr>
                                      <p:tavLst>
                                        <p:tav tm="0">
                                          <p:val>
                                            <p:strVal val="#ppt_y+#ppt_h/2"/>
                                          </p:val>
                                        </p:tav>
                                        <p:tav tm="100000">
                                          <p:val>
                                            <p:strVal val="#ppt_y"/>
                                          </p:val>
                                        </p:tav>
                                      </p:tavLst>
                                    </p:anim>
                                    <p:anim calcmode="lin" valueType="num">
                                      <p:cBhvr>
                                        <p:cTn id="48" dur="500" fill="hold"/>
                                        <p:tgtEl>
                                          <p:spTgt spid="17417"/>
                                        </p:tgtEl>
                                        <p:attrNameLst>
                                          <p:attrName>ppt_w</p:attrName>
                                        </p:attrNameLst>
                                      </p:cBhvr>
                                      <p:tavLst>
                                        <p:tav tm="0">
                                          <p:val>
                                            <p:strVal val="#ppt_w"/>
                                          </p:val>
                                        </p:tav>
                                        <p:tav tm="100000">
                                          <p:val>
                                            <p:strVal val="#ppt_w"/>
                                          </p:val>
                                        </p:tav>
                                      </p:tavLst>
                                    </p:anim>
                                    <p:anim calcmode="lin" valueType="num">
                                      <p:cBhvr>
                                        <p:cTn id="49" dur="500" fill="hold"/>
                                        <p:tgtEl>
                                          <p:spTgt spid="17417"/>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74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000"/>
                                        <p:tgtEl>
                                          <p:spTgt spid="15"/>
                                        </p:tgtEl>
                                      </p:cBhvr>
                                    </p:animEffect>
                                    <p:anim calcmode="lin" valueType="num">
                                      <p:cBhvr>
                                        <p:cTn id="58" dur="2000" fill="hold"/>
                                        <p:tgtEl>
                                          <p:spTgt spid="15"/>
                                        </p:tgtEl>
                                        <p:attrNameLst>
                                          <p:attrName>ppt_w</p:attrName>
                                        </p:attrNameLst>
                                      </p:cBhvr>
                                      <p:tavLst>
                                        <p:tav tm="0" fmla="#ppt_w*sin(2.5*pi*$)">
                                          <p:val>
                                            <p:fltVal val="0"/>
                                          </p:val>
                                        </p:tav>
                                        <p:tav tm="100000">
                                          <p:val>
                                            <p:fltVal val="1"/>
                                          </p:val>
                                        </p:tav>
                                      </p:tavLst>
                                    </p:anim>
                                    <p:anim calcmode="lin" valueType="num">
                                      <p:cBhvr>
                                        <p:cTn id="5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4" grpId="0"/>
      <p:bldP spid="17416" grpId="0"/>
      <p:bldP spid="17419" grpId="0"/>
      <p:bldP spid="174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a:stretch>
            <a:fillRect/>
          </a:stretch>
        </p:blipFill>
        <p:spPr bwMode="auto">
          <a:xfrm>
            <a:off x="2408238" y="1027113"/>
            <a:ext cx="4327525" cy="5830887"/>
          </a:xfrm>
          <a:prstGeom prst="rect">
            <a:avLst/>
          </a:prstGeom>
          <a:noFill/>
          <a:ln w="9525">
            <a:noFill/>
            <a:miter lim="800000"/>
            <a:headEnd/>
            <a:tailEnd/>
          </a:ln>
          <a:scene3d>
            <a:camera prst="orthographicFront"/>
            <a:lightRig rig="threePt" dir="t"/>
          </a:scene3d>
          <a:sp3d>
            <a:bevelT w="114300" prst="artDeco"/>
          </a:sp3d>
        </p:spPr>
      </p:pic>
      <p:sp>
        <p:nvSpPr>
          <p:cNvPr id="18" name="Retângulo 11"/>
          <p:cNvSpPr>
            <a:spLocks noChangeArrowheads="1"/>
          </p:cNvSpPr>
          <p:nvPr/>
        </p:nvSpPr>
        <p:spPr bwMode="auto">
          <a:xfrm>
            <a:off x="2857500" y="6611938"/>
            <a:ext cx="3870325" cy="246062"/>
          </a:xfrm>
          <a:prstGeom prst="rect">
            <a:avLst/>
          </a:prstGeom>
          <a:noFill/>
          <a:ln w="9525">
            <a:noFill/>
            <a:miter lim="800000"/>
            <a:headEnd/>
            <a:tailEnd/>
          </a:ln>
        </p:spPr>
        <p:txBody>
          <a:bodyPr wrap="none">
            <a:spAutoFit/>
          </a:bodyPr>
          <a:lstStyle/>
          <a:p>
            <a:r>
              <a:rPr lang="pt-BR" sz="1000">
                <a:latin typeface="Times New Roman" pitchFamily="18" charset="0"/>
                <a:cs typeface="Times New Roman" pitchFamily="18" charset="0"/>
              </a:rPr>
              <a:t>http://cantinhodosdeuses.blogspot.com.br/search/label/Deusa%20Atena</a:t>
            </a:r>
          </a:p>
        </p:txBody>
      </p:sp>
      <p:sp>
        <p:nvSpPr>
          <p:cNvPr id="21" name="WordArt 10"/>
          <p:cNvSpPr>
            <a:spLocks noChangeArrowheads="1" noChangeShapeType="1" noTextEdit="1"/>
          </p:cNvSpPr>
          <p:nvPr/>
        </p:nvSpPr>
        <p:spPr bwMode="auto">
          <a:xfrm rot="21824">
            <a:off x="7680325" y="5068888"/>
            <a:ext cx="649288" cy="427037"/>
          </a:xfrm>
          <a:prstGeom prst="rect">
            <a:avLst/>
          </a:prstGeom>
        </p:spPr>
        <p:txBody>
          <a:bodyPr wrap="none" fromWordArt="1"/>
          <a:lstStyle/>
          <a:p>
            <a:pPr algn="ctr" fontAlgn="auto">
              <a:spcBef>
                <a:spcPts val="0"/>
              </a:spcBef>
              <a:spcAft>
                <a:spcPts val="0"/>
              </a:spcAft>
              <a:defRPr/>
            </a:pPr>
            <a:r>
              <a:rPr lang="pt-BR" sz="2000" b="1" kern="10" dirty="0">
                <a:solidFill>
                  <a:srgbClr val="0216AA"/>
                </a:solidFill>
                <a:latin typeface="Times New Roman"/>
                <a:cs typeface="Times New Roman"/>
              </a:rPr>
              <a:t>     </a:t>
            </a:r>
          </a:p>
        </p:txBody>
      </p:sp>
      <p:sp>
        <p:nvSpPr>
          <p:cNvPr id="25" name="Retângulo 3"/>
          <p:cNvSpPr>
            <a:spLocks noChangeArrowheads="1"/>
          </p:cNvSpPr>
          <p:nvPr/>
        </p:nvSpPr>
        <p:spPr bwMode="auto">
          <a:xfrm>
            <a:off x="2428875" y="2214563"/>
            <a:ext cx="857250" cy="400050"/>
          </a:xfrm>
          <a:prstGeom prst="rect">
            <a:avLst/>
          </a:prstGeom>
          <a:noFill/>
          <a:ln w="9525">
            <a:noFill/>
            <a:miter lim="800000"/>
            <a:headEnd/>
            <a:tailEnd/>
          </a:ln>
        </p:spPr>
        <p:txBody>
          <a:bodyPr>
            <a:spAutoFit/>
          </a:bodyPr>
          <a:lstStyle/>
          <a:p>
            <a:r>
              <a:rPr lang="pt-BR" sz="2000" b="1">
                <a:latin typeface="Times New Roman" pitchFamily="18" charset="0"/>
                <a:cs typeface="Times New Roman" pitchFamily="18" charset="0"/>
              </a:rPr>
              <a:t>Atena </a:t>
            </a:r>
            <a:endParaRPr lang="pt-BR" sz="2000" b="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2000"/>
                                        <p:tgtEl>
                                          <p:spTgt spid="15"/>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grpId="1" nodeType="clickEffect">
                                  <p:stCondLst>
                                    <p:cond delay="0"/>
                                  </p:stCondLst>
                                  <p:childTnLst>
                                    <p:anim calcmode="lin" valueType="num">
                                      <p:cBhvr>
                                        <p:cTn id="17" dur="1000"/>
                                        <p:tgtEl>
                                          <p:spTgt spid="25"/>
                                        </p:tgtEl>
                                        <p:attrNameLst>
                                          <p:attrName>ppt_w</p:attrName>
                                        </p:attrNameLst>
                                      </p:cBhvr>
                                      <p:tavLst>
                                        <p:tav tm="0">
                                          <p:val>
                                            <p:strVal val="ppt_w"/>
                                          </p:val>
                                        </p:tav>
                                        <p:tav tm="100000">
                                          <p:val>
                                            <p:strVal val="ppt_w*0.70"/>
                                          </p:val>
                                        </p:tav>
                                      </p:tavLst>
                                    </p:anim>
                                    <p:anim calcmode="lin" valueType="num">
                                      <p:cBhvr>
                                        <p:cTn id="18" dur="1000"/>
                                        <p:tgtEl>
                                          <p:spTgt spid="25"/>
                                        </p:tgtEl>
                                        <p:attrNameLst>
                                          <p:attrName>ppt_h</p:attrName>
                                        </p:attrNameLst>
                                      </p:cBhvr>
                                      <p:tavLst>
                                        <p:tav tm="0">
                                          <p:val>
                                            <p:strVal val="ppt_h"/>
                                          </p:val>
                                        </p:tav>
                                        <p:tav tm="100000">
                                          <p:val>
                                            <p:strVal val="ppt_h"/>
                                          </p:val>
                                        </p:tav>
                                      </p:tavLst>
                                    </p:anim>
                                    <p:animEffect transition="out" filter="fade">
                                      <p:cBhvr>
                                        <p:cTn id="19" dur="1000"/>
                                        <p:tgtEl>
                                          <p:spTgt spid="25"/>
                                        </p:tgtEl>
                                      </p:cBhvr>
                                    </p:animEffect>
                                    <p:set>
                                      <p:cBhvr>
                                        <p:cTn id="20" dur="1" fill="hold">
                                          <p:stCondLst>
                                            <p:cond delay="999"/>
                                          </p:stCondLst>
                                        </p:cTn>
                                        <p:tgtEl>
                                          <p:spTgt spid="25"/>
                                        </p:tgtEl>
                                        <p:attrNameLst>
                                          <p:attrName>style.visibility</p:attrName>
                                        </p:attrNameLst>
                                      </p:cBhvr>
                                      <p:to>
                                        <p:strVal val="hidden"/>
                                      </p:to>
                                    </p:set>
                                  </p:childTnLst>
                                </p:cTn>
                              </p:par>
                              <p:par>
                                <p:cTn id="21" presetID="8"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amond(in)">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tângulo 2"/>
          <p:cNvSpPr>
            <a:spLocks noChangeArrowheads="1"/>
          </p:cNvSpPr>
          <p:nvPr/>
        </p:nvSpPr>
        <p:spPr bwMode="auto">
          <a:xfrm>
            <a:off x="4071938" y="433388"/>
            <a:ext cx="4786312" cy="5940425"/>
          </a:xfrm>
          <a:prstGeom prst="rect">
            <a:avLst/>
          </a:prstGeom>
          <a:noFill/>
          <a:ln w="9525">
            <a:noFill/>
            <a:miter lim="800000"/>
            <a:headEnd/>
            <a:tailEnd/>
          </a:ln>
        </p:spPr>
        <p:txBody>
          <a:bodyPr>
            <a:spAutoFit/>
          </a:bodyPr>
          <a:lstStyle/>
          <a:p>
            <a:pPr algn="just">
              <a:spcBef>
                <a:spcPts val="600"/>
              </a:spcBef>
            </a:pPr>
            <a:r>
              <a:rPr lang="pt-BR">
                <a:latin typeface="Times New Roman" pitchFamily="18" charset="0"/>
                <a:cs typeface="Times New Roman" pitchFamily="18" charset="0"/>
              </a:rPr>
              <a:t>Atena (no grego ático: Αθηνά, transl. Athēnā ou Aθηναία, Athēnaia), também conhecida como Palas Atena (Παλλάς Αθηνά) a deusa da guerra, da estratégia, das artes, da justiça e da habilidade</a:t>
            </a:r>
          </a:p>
          <a:p>
            <a:pPr algn="just">
              <a:spcBef>
                <a:spcPts val="600"/>
              </a:spcBef>
            </a:pPr>
            <a:r>
              <a:rPr lang="pt-BR">
                <a:latin typeface="Times New Roman" pitchFamily="18" charset="0"/>
                <a:cs typeface="Times New Roman" pitchFamily="18" charset="0"/>
              </a:rPr>
              <a:t>Como deusa da sabedoria, Atena era conhecida por suas estratégias vitoriosas e soluções práticas. Como arquétipo Atena é seguida pelas mulheres de mente lógica, governadas mais pela razão do que pelo coração</a:t>
            </a:r>
          </a:p>
          <a:p>
            <a:pPr algn="just">
              <a:spcBef>
                <a:spcPts val="600"/>
              </a:spcBef>
            </a:pPr>
            <a:r>
              <a:rPr lang="pt-BR">
                <a:latin typeface="Times New Roman" pitchFamily="18" charset="0"/>
                <a:cs typeface="Times New Roman" pitchFamily="18" charset="0"/>
              </a:rPr>
              <a:t>Esta mulher regida pela sabedoria da civilização demonstra que pensar bem, manter a calma no ponto mais culminante de uma situação emocional e desenvolver boas táticas no meio do conflito são as melhores soluções</a:t>
            </a:r>
          </a:p>
          <a:p>
            <a:pPr algn="just">
              <a:spcBef>
                <a:spcPts val="600"/>
              </a:spcBef>
            </a:pPr>
            <a:r>
              <a:rPr lang="pt-BR">
                <a:latin typeface="Times New Roman" pitchFamily="18" charset="0"/>
                <a:cs typeface="Times New Roman" pitchFamily="18" charset="0"/>
              </a:rPr>
              <a:t>A mulher que assim age está sendo como Atena e não agindo como um homem. Seu aspecto masculino ou </a:t>
            </a:r>
            <a:r>
              <a:rPr lang="pt-BR" i="1">
                <a:latin typeface="Times New Roman" pitchFamily="18" charset="0"/>
                <a:cs typeface="Times New Roman" pitchFamily="18" charset="0"/>
              </a:rPr>
              <a:t>animus</a:t>
            </a:r>
            <a:r>
              <a:rPr lang="pt-BR">
                <a:latin typeface="Times New Roman" pitchFamily="18" charset="0"/>
                <a:cs typeface="Times New Roman" pitchFamily="18" charset="0"/>
              </a:rPr>
              <a:t> não está agindo por ela</a:t>
            </a:r>
          </a:p>
          <a:p>
            <a:pPr algn="just">
              <a:spcBef>
                <a:spcPts val="600"/>
              </a:spcBef>
            </a:pPr>
            <a:r>
              <a:rPr lang="pt-BR">
                <a:latin typeface="Times New Roman" pitchFamily="18" charset="0"/>
                <a:cs typeface="Times New Roman" pitchFamily="18" charset="0"/>
              </a:rPr>
              <a:t>Esta mulher busca a realização profissional, sendo bem sucedida na educação, na cultura intelectual, na justiça social e política</a:t>
            </a:r>
          </a:p>
        </p:txBody>
      </p:sp>
      <p:sp>
        <p:nvSpPr>
          <p:cNvPr id="18436" name="Retângulo 3"/>
          <p:cNvSpPr>
            <a:spLocks noChangeArrowheads="1"/>
          </p:cNvSpPr>
          <p:nvPr/>
        </p:nvSpPr>
        <p:spPr bwMode="auto">
          <a:xfrm>
            <a:off x="1743075" y="228600"/>
            <a:ext cx="857250" cy="400050"/>
          </a:xfrm>
          <a:prstGeom prst="rect">
            <a:avLst/>
          </a:prstGeom>
          <a:noFill/>
          <a:ln w="9525">
            <a:noFill/>
            <a:miter lim="800000"/>
            <a:headEnd/>
            <a:tailEnd/>
          </a:ln>
        </p:spPr>
        <p:txBody>
          <a:bodyPr>
            <a:spAutoFit/>
          </a:bodyPr>
          <a:lstStyle/>
          <a:p>
            <a:r>
              <a:rPr lang="pt-BR" sz="2000" b="1">
                <a:latin typeface="Times New Roman" pitchFamily="18" charset="0"/>
                <a:cs typeface="Times New Roman" pitchFamily="18" charset="0"/>
              </a:rPr>
              <a:t>Atena </a:t>
            </a:r>
            <a:endParaRPr lang="pt-BR" sz="2000" b="1">
              <a:latin typeface="Calibri" pitchFamily="34" charset="0"/>
            </a:endParaRPr>
          </a:p>
        </p:txBody>
      </p:sp>
      <p:sp>
        <p:nvSpPr>
          <p:cNvPr id="5" name="Retângulo 11"/>
          <p:cNvSpPr>
            <a:spLocks noChangeArrowheads="1"/>
          </p:cNvSpPr>
          <p:nvPr/>
        </p:nvSpPr>
        <p:spPr bwMode="auto">
          <a:xfrm>
            <a:off x="214313" y="6215063"/>
            <a:ext cx="3870325" cy="246062"/>
          </a:xfrm>
          <a:prstGeom prst="rect">
            <a:avLst/>
          </a:prstGeom>
          <a:noFill/>
          <a:ln w="9525">
            <a:noFill/>
            <a:miter lim="800000"/>
            <a:headEnd/>
            <a:tailEnd/>
          </a:ln>
        </p:spPr>
        <p:txBody>
          <a:bodyPr wrap="none">
            <a:spAutoFit/>
          </a:bodyPr>
          <a:lstStyle/>
          <a:p>
            <a:pPr algn="r"/>
            <a:r>
              <a:rPr lang="pt-BR" sz="1000">
                <a:latin typeface="Times New Roman" pitchFamily="18" charset="0"/>
                <a:cs typeface="Times New Roman" pitchFamily="18" charset="0"/>
              </a:rPr>
              <a:t>http://cantinhodosdeuses.blogspot.com.br/search/label/Deusa%20Atena</a:t>
            </a:r>
          </a:p>
        </p:txBody>
      </p:sp>
      <p:pic>
        <p:nvPicPr>
          <p:cNvPr id="12" name="Imagem 11" descr="http://t2.gstatic.com/images?q=tbn:6I22-uco7Z9VwM:http://i709.photobucket.com/albums/ww100/GoddessAthena_photos/Athena_by_InertiaK.jpg&amp;t=1"/>
          <p:cNvPicPr>
            <a:picLocks noChangeAspect="1" noChangeArrowheads="1"/>
          </p:cNvPicPr>
          <p:nvPr/>
        </p:nvPicPr>
        <p:blipFill>
          <a:blip r:embed="rId2" cstate="print"/>
          <a:srcRect l="3276" t="3036" r="3198" b="3264"/>
          <a:stretch>
            <a:fillRect/>
          </a:stretch>
        </p:blipFill>
        <p:spPr bwMode="auto">
          <a:xfrm>
            <a:off x="285750" y="571500"/>
            <a:ext cx="3714750" cy="5643563"/>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499"/>
                                          </p:stCondLst>
                                        </p:cTn>
                                        <p:tgtEl>
                                          <p:spTgt spid="18436"/>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843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8435">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8435">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8435">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P spid="18436" grpId="0" autoUpdateAnimBg="0"/>
      <p:bldP spid="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m 1" descr="http://www.alzheimermed.com.br/imagens/biografias/mito51.jpg"/>
          <p:cNvPicPr>
            <a:picLocks noChangeAspect="1" noChangeArrowheads="1"/>
          </p:cNvPicPr>
          <p:nvPr/>
        </p:nvPicPr>
        <p:blipFill>
          <a:blip r:embed="rId2" cstate="print"/>
          <a:srcRect/>
          <a:stretch>
            <a:fillRect/>
          </a:stretch>
        </p:blipFill>
        <p:spPr bwMode="auto">
          <a:xfrm>
            <a:off x="696913" y="214313"/>
            <a:ext cx="2643187" cy="3214687"/>
          </a:xfrm>
          <a:prstGeom prst="rect">
            <a:avLst/>
          </a:prstGeom>
          <a:noFill/>
          <a:ln w="9525">
            <a:noFill/>
            <a:miter lim="800000"/>
            <a:headEnd/>
            <a:tailEnd/>
          </a:ln>
          <a:scene3d>
            <a:camera prst="orthographicFront"/>
            <a:lightRig rig="threePt" dir="t"/>
          </a:scene3d>
          <a:sp3d>
            <a:bevelT w="114300" prst="artDeco"/>
          </a:sp3d>
        </p:spPr>
      </p:pic>
      <p:pic>
        <p:nvPicPr>
          <p:cNvPr id="12291" name="Imagem 2" descr="http://www.alzheimermed.com.br/imagens/biografias/mito52.jpg"/>
          <p:cNvPicPr>
            <a:picLocks noChangeAspect="1" noChangeArrowheads="1"/>
          </p:cNvPicPr>
          <p:nvPr/>
        </p:nvPicPr>
        <p:blipFill>
          <a:blip r:embed="rId3" cstate="print"/>
          <a:srcRect/>
          <a:stretch>
            <a:fillRect/>
          </a:stretch>
        </p:blipFill>
        <p:spPr bwMode="auto">
          <a:xfrm>
            <a:off x="5357813" y="214313"/>
            <a:ext cx="2322512" cy="3243262"/>
          </a:xfrm>
          <a:prstGeom prst="rect">
            <a:avLst/>
          </a:prstGeom>
          <a:noFill/>
          <a:ln w="9525">
            <a:noFill/>
            <a:miter lim="800000"/>
            <a:headEnd/>
            <a:tailEnd/>
          </a:ln>
          <a:scene3d>
            <a:camera prst="orthographicFront"/>
            <a:lightRig rig="threePt" dir="t"/>
          </a:scene3d>
          <a:sp3d>
            <a:bevelT w="114300" prst="artDeco"/>
          </a:sp3d>
        </p:spPr>
      </p:pic>
      <p:pic>
        <p:nvPicPr>
          <p:cNvPr id="12292" name="Imagem 3" descr="http://www.alzheimermed.com.br/imagens/biografias/mito53.jpg"/>
          <p:cNvPicPr>
            <a:picLocks noChangeAspect="1" noChangeArrowheads="1"/>
          </p:cNvPicPr>
          <p:nvPr/>
        </p:nvPicPr>
        <p:blipFill>
          <a:blip r:embed="rId4" cstate="print"/>
          <a:srcRect/>
          <a:stretch>
            <a:fillRect/>
          </a:stretch>
        </p:blipFill>
        <p:spPr bwMode="auto">
          <a:xfrm>
            <a:off x="268288" y="3892550"/>
            <a:ext cx="3500437" cy="2643188"/>
          </a:xfrm>
          <a:prstGeom prst="rect">
            <a:avLst/>
          </a:prstGeom>
          <a:noFill/>
          <a:ln w="9525">
            <a:noFill/>
            <a:miter lim="800000"/>
            <a:headEnd/>
            <a:tailEnd/>
          </a:ln>
          <a:scene3d>
            <a:camera prst="orthographicFront"/>
            <a:lightRig rig="threePt" dir="t"/>
          </a:scene3d>
          <a:sp3d>
            <a:bevelT w="114300" prst="artDeco"/>
          </a:sp3d>
        </p:spPr>
      </p:pic>
      <p:sp>
        <p:nvSpPr>
          <p:cNvPr id="12293" name="CaixaDeTexto 4"/>
          <p:cNvSpPr txBox="1">
            <a:spLocks noChangeArrowheads="1"/>
          </p:cNvSpPr>
          <p:nvPr/>
        </p:nvSpPr>
        <p:spPr bwMode="auto">
          <a:xfrm>
            <a:off x="4857750" y="3357563"/>
            <a:ext cx="3357563" cy="411162"/>
          </a:xfrm>
          <a:prstGeom prst="rect">
            <a:avLst/>
          </a:prstGeom>
          <a:noFill/>
          <a:ln w="9525">
            <a:noFill/>
            <a:miter lim="800000"/>
            <a:headEnd/>
            <a:tailEnd/>
          </a:ln>
        </p:spPr>
        <p:txBody>
          <a:bodyPr>
            <a:spAutoFit/>
          </a:bodyPr>
          <a:lstStyle/>
          <a:p>
            <a:pPr algn="ctr">
              <a:lnSpc>
                <a:spcPct val="115000"/>
              </a:lnSpc>
              <a:spcAft>
                <a:spcPts val="1000"/>
              </a:spcAft>
            </a:pPr>
            <a:r>
              <a:rPr lang="pt-BR" b="1">
                <a:latin typeface="Times New Roman" pitchFamily="18" charset="0"/>
                <a:cs typeface="Times New Roman" pitchFamily="18" charset="0"/>
              </a:rPr>
              <a:t>Górgona Decapitada por Perseu</a:t>
            </a:r>
            <a:endParaRPr lang="pt-BR">
              <a:latin typeface="Calibri" pitchFamily="34" charset="0"/>
            </a:endParaRPr>
          </a:p>
        </p:txBody>
      </p:sp>
      <p:sp>
        <p:nvSpPr>
          <p:cNvPr id="12294" name="CaixaDeTexto 6"/>
          <p:cNvSpPr txBox="1">
            <a:spLocks noChangeArrowheads="1"/>
          </p:cNvSpPr>
          <p:nvPr/>
        </p:nvSpPr>
        <p:spPr bwMode="auto">
          <a:xfrm>
            <a:off x="268288" y="3375025"/>
            <a:ext cx="3500437" cy="554038"/>
          </a:xfrm>
          <a:prstGeom prst="rect">
            <a:avLst/>
          </a:prstGeom>
          <a:noFill/>
          <a:ln w="9525">
            <a:noFill/>
            <a:miter lim="800000"/>
            <a:headEnd/>
            <a:tailEnd/>
          </a:ln>
        </p:spPr>
        <p:txBody>
          <a:bodyPr>
            <a:spAutoFit/>
          </a:bodyPr>
          <a:lstStyle/>
          <a:p>
            <a:pPr algn="ctr">
              <a:lnSpc>
                <a:spcPts val="1800"/>
              </a:lnSpc>
            </a:pPr>
            <a:r>
              <a:rPr lang="pt-BR" sz="2000" b="1">
                <a:latin typeface="Times New Roman" pitchFamily="18" charset="0"/>
                <a:cs typeface="Times New Roman" pitchFamily="18" charset="0"/>
              </a:rPr>
              <a:t>Atenas</a:t>
            </a:r>
            <a:r>
              <a:rPr lang="pt-BR" b="1">
                <a:latin typeface="Times New Roman" pitchFamily="18" charset="0"/>
                <a:cs typeface="Times New Roman" pitchFamily="18" charset="0"/>
              </a:rPr>
              <a:t> </a:t>
            </a:r>
          </a:p>
          <a:p>
            <a:pPr algn="ctr">
              <a:lnSpc>
                <a:spcPts val="1800"/>
              </a:lnSpc>
            </a:pPr>
            <a:r>
              <a:rPr lang="pt-BR" b="1">
                <a:latin typeface="Times New Roman" pitchFamily="18" charset="0"/>
                <a:cs typeface="Times New Roman" pitchFamily="18" charset="0"/>
              </a:rPr>
              <a:t> </a:t>
            </a:r>
            <a:r>
              <a:rPr lang="pt-BR" sz="1600" b="1">
                <a:latin typeface="Times New Roman" pitchFamily="18" charset="0"/>
                <a:cs typeface="Times New Roman" pitchFamily="18" charset="0"/>
              </a:rPr>
              <a:t>Deusa dos Guerreiros e da Prudência</a:t>
            </a:r>
            <a:endParaRPr lang="pt-BR">
              <a:latin typeface="Calibri" pitchFamily="34" charset="0"/>
            </a:endParaRPr>
          </a:p>
        </p:txBody>
      </p:sp>
      <p:sp>
        <p:nvSpPr>
          <p:cNvPr id="12295" name="CaixaDeTexto 7"/>
          <p:cNvSpPr txBox="1">
            <a:spLocks noChangeArrowheads="1"/>
          </p:cNvSpPr>
          <p:nvPr/>
        </p:nvSpPr>
        <p:spPr bwMode="auto">
          <a:xfrm>
            <a:off x="4286250" y="3929063"/>
            <a:ext cx="4357688" cy="2297112"/>
          </a:xfrm>
          <a:prstGeom prst="rect">
            <a:avLst/>
          </a:prstGeom>
          <a:noFill/>
          <a:ln w="9525">
            <a:noFill/>
            <a:miter lim="800000"/>
            <a:headEnd/>
            <a:tailEnd/>
          </a:ln>
        </p:spPr>
        <p:txBody>
          <a:bodyPr>
            <a:spAutoFit/>
          </a:bodyPr>
          <a:lstStyle/>
          <a:p>
            <a:pPr algn="just">
              <a:lnSpc>
                <a:spcPct val="115000"/>
              </a:lnSpc>
              <a:spcAft>
                <a:spcPts val="1000"/>
              </a:spcAft>
            </a:pPr>
            <a:r>
              <a:rPr lang="pt-BR" b="1">
                <a:latin typeface="Times New Roman" pitchFamily="18" charset="0"/>
                <a:cs typeface="Times New Roman" pitchFamily="18" charset="0"/>
              </a:rPr>
              <a:t>Diziam que Atenas havia dado a Esculápio os poderes advindos do sangue das Górgonas (monstros femininos terrivel-mente cruéis que transformavam em pedra aqueles que ousassem olhar para suas faces) para que ele ressuscitasse a Hipólito</a:t>
            </a:r>
            <a:endParaRPr lang="pt-BR">
              <a:latin typeface="Calibri" pitchFamily="34" charset="0"/>
            </a:endParaRPr>
          </a:p>
        </p:txBody>
      </p:sp>
      <p:sp>
        <p:nvSpPr>
          <p:cNvPr id="12296" name="CaixaDeTexto 8"/>
          <p:cNvSpPr txBox="1">
            <a:spLocks noChangeArrowheads="1"/>
          </p:cNvSpPr>
          <p:nvPr/>
        </p:nvSpPr>
        <p:spPr bwMode="auto">
          <a:xfrm>
            <a:off x="285750" y="6481763"/>
            <a:ext cx="3463925" cy="376237"/>
          </a:xfrm>
          <a:prstGeom prst="rect">
            <a:avLst/>
          </a:prstGeom>
          <a:noFill/>
          <a:ln w="9525">
            <a:noFill/>
            <a:miter lim="800000"/>
            <a:headEnd/>
            <a:tailEnd/>
          </a:ln>
        </p:spPr>
        <p:txBody>
          <a:bodyPr>
            <a:spAutoFit/>
          </a:bodyPr>
          <a:lstStyle/>
          <a:p>
            <a:pPr algn="ctr">
              <a:lnSpc>
                <a:spcPct val="115000"/>
              </a:lnSpc>
              <a:spcAft>
                <a:spcPts val="1000"/>
              </a:spcAft>
            </a:pPr>
            <a:r>
              <a:rPr lang="pt-BR" sz="1600" b="1">
                <a:latin typeface="Times New Roman" pitchFamily="18" charset="0"/>
                <a:cs typeface="Times New Roman" pitchFamily="18" charset="0"/>
              </a:rPr>
              <a:t>Górgona/Medusa - Templo de Apolo</a:t>
            </a:r>
            <a:endParaRPr lang="pt-BR" sz="1600">
              <a:latin typeface="Calibri" pitchFamily="34" charset="0"/>
            </a:endParaRPr>
          </a:p>
        </p:txBody>
      </p:sp>
      <p:sp>
        <p:nvSpPr>
          <p:cNvPr id="9" name="Retângulo 6"/>
          <p:cNvSpPr>
            <a:spLocks noChangeArrowheads="1"/>
          </p:cNvSpPr>
          <p:nvPr/>
        </p:nvSpPr>
        <p:spPr bwMode="auto">
          <a:xfrm>
            <a:off x="3500438" y="6611938"/>
            <a:ext cx="5643562"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Horizontal)">
                                      <p:cBhvr>
                                        <p:cTn id="7" dur="500"/>
                                        <p:tgtEl>
                                          <p:spTgt spid="1229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wipe(left)">
                                      <p:cBhvr>
                                        <p:cTn id="15" dur="500"/>
                                        <p:tgtEl>
                                          <p:spTgt spid="12291"/>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292"/>
                                        </p:tgtEl>
                                        <p:attrNameLst>
                                          <p:attrName>style.visibility</p:attrName>
                                        </p:attrNameLst>
                                      </p:cBhvr>
                                      <p:to>
                                        <p:strVal val="visible"/>
                                      </p:to>
                                    </p:set>
                                    <p:animEffect transition="in" filter="wipe(down)">
                                      <p:cBhvr>
                                        <p:cTn id="23" dur="500"/>
                                        <p:tgtEl>
                                          <p:spTgt spid="12292"/>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2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12295"/>
                                        </p:tgtEl>
                                        <p:attrNameLst>
                                          <p:attrName>style.visibility</p:attrName>
                                        </p:attrNameLst>
                                      </p:cBhvr>
                                      <p:to>
                                        <p:strVal val="visible"/>
                                      </p:to>
                                    </p:set>
                                    <p:animEffect transition="in" filter="strips(downRight)">
                                      <p:cBhvr>
                                        <p:cTn id="31" dur="500"/>
                                        <p:tgtEl>
                                          <p:spTgt spid="1229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P spid="12295" grpId="0"/>
      <p:bldP spid="1229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a:spLocks noChangeArrowheads="1"/>
          </p:cNvSpPr>
          <p:nvPr/>
        </p:nvSpPr>
        <p:spPr bwMode="auto">
          <a:xfrm>
            <a:off x="428625" y="2143125"/>
            <a:ext cx="3857625" cy="2708275"/>
          </a:xfrm>
          <a:prstGeom prst="rect">
            <a:avLst/>
          </a:prstGeom>
          <a:noFill/>
          <a:ln w="9525">
            <a:noFill/>
            <a:miter lim="800000"/>
            <a:headEnd/>
            <a:tailEnd/>
          </a:ln>
        </p:spPr>
        <p:txBody>
          <a:bodyPr>
            <a:spAutoFit/>
          </a:bodyPr>
          <a:lstStyle/>
          <a:p>
            <a:pPr indent="180975" algn="just">
              <a:spcAft>
                <a:spcPts val="600"/>
              </a:spcAft>
            </a:pPr>
            <a:r>
              <a:rPr lang="pt-BR" sz="1600" b="1">
                <a:latin typeface="Times New Roman" pitchFamily="18" charset="0"/>
                <a:cs typeface="Times New Roman" pitchFamily="18" charset="0"/>
              </a:rPr>
              <a:t>Os poderes de Esculápio provocam a ira de Zeus que o mata com um raio. </a:t>
            </a:r>
          </a:p>
          <a:p>
            <a:pPr indent="180975" algn="just">
              <a:spcAft>
                <a:spcPts val="600"/>
              </a:spcAft>
            </a:pPr>
            <a:r>
              <a:rPr lang="pt-BR" sz="1600" b="1">
                <a:latin typeface="Times New Roman" pitchFamily="18" charset="0"/>
                <a:cs typeface="Times New Roman" pitchFamily="18" charset="0"/>
              </a:rPr>
              <a:t>Apolo, não podendo descarregar sua ira em Zeus, mata Cíclopes, que havia presenteado a Zeus com o raio-trovão</a:t>
            </a:r>
          </a:p>
          <a:p>
            <a:pPr indent="180975" algn="just">
              <a:spcAft>
                <a:spcPts val="600"/>
              </a:spcAft>
            </a:pPr>
            <a:r>
              <a:rPr lang="pt-BR" sz="1600" b="1">
                <a:latin typeface="Times New Roman" pitchFamily="18" charset="0"/>
                <a:cs typeface="Times New Roman" pitchFamily="18" charset="0"/>
              </a:rPr>
              <a:t>A pedido de Apolo, Zeus faz de Esculápio um Semi-Deus, e o envia para viver entre as estrelas, em especial na Constelação de Ophiuchus - Berço das Serpentes</a:t>
            </a:r>
          </a:p>
        </p:txBody>
      </p:sp>
      <p:pic>
        <p:nvPicPr>
          <p:cNvPr id="13315" name="Imagem 2" descr="http://www.alzheimermed.com.br/imagens/biografias/mito54.jpg"/>
          <p:cNvPicPr>
            <a:picLocks noChangeAspect="1" noChangeArrowheads="1"/>
          </p:cNvPicPr>
          <p:nvPr/>
        </p:nvPicPr>
        <p:blipFill>
          <a:blip r:embed="rId2" cstate="print"/>
          <a:srcRect/>
          <a:stretch>
            <a:fillRect/>
          </a:stretch>
        </p:blipFill>
        <p:spPr bwMode="auto">
          <a:xfrm>
            <a:off x="4786314" y="714356"/>
            <a:ext cx="4035935" cy="5227649"/>
          </a:xfrm>
          <a:prstGeom prst="rect">
            <a:avLst/>
          </a:prstGeom>
          <a:noFill/>
          <a:ln w="9525">
            <a:noFill/>
            <a:miter lim="800000"/>
            <a:headEnd/>
            <a:tailEnd/>
          </a:ln>
          <a:scene3d>
            <a:camera prst="orthographicFront"/>
            <a:lightRig rig="threePt" dir="t"/>
          </a:scene3d>
          <a:sp3d>
            <a:bevelT w="114300" prst="artDeco"/>
          </a:sp3d>
        </p:spPr>
      </p:pic>
      <p:sp>
        <p:nvSpPr>
          <p:cNvPr id="5" name="Retângulo 6"/>
          <p:cNvSpPr>
            <a:spLocks noChangeArrowheads="1"/>
          </p:cNvSpPr>
          <p:nvPr/>
        </p:nvSpPr>
        <p:spPr bwMode="auto">
          <a:xfrm>
            <a:off x="3500438" y="6183313"/>
            <a:ext cx="5643562"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sp>
        <p:nvSpPr>
          <p:cNvPr id="6" name="Retângulo 5"/>
          <p:cNvSpPr>
            <a:spLocks noChangeArrowheads="1"/>
          </p:cNvSpPr>
          <p:nvPr/>
        </p:nvSpPr>
        <p:spPr bwMode="auto">
          <a:xfrm>
            <a:off x="5643563" y="142875"/>
            <a:ext cx="2571750" cy="523875"/>
          </a:xfrm>
          <a:prstGeom prst="rect">
            <a:avLst/>
          </a:prstGeom>
          <a:noFill/>
          <a:ln w="9525">
            <a:noFill/>
            <a:miter lim="800000"/>
            <a:headEnd/>
            <a:tailEnd/>
          </a:ln>
        </p:spPr>
        <p:txBody>
          <a:bodyPr>
            <a:spAutoFit/>
          </a:bodyPr>
          <a:lstStyle/>
          <a:p>
            <a:pPr algn="ctr"/>
            <a:r>
              <a:rPr lang="pt-BR" sz="1400" b="1">
                <a:latin typeface="Times New Roman" pitchFamily="18" charset="0"/>
                <a:cs typeface="Times New Roman" pitchFamily="18" charset="0"/>
              </a:rPr>
              <a:t>A Constelação de Ophiuchus onde vive Esculápio</a:t>
            </a:r>
            <a:endParaRPr lang="pt-BR" sz="14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3315"/>
                                        </p:tgtEl>
                                        <p:attrNameLst>
                                          <p:attrName>style.visibility</p:attrName>
                                        </p:attrNameLst>
                                      </p:cBhvr>
                                      <p:to>
                                        <p:strVal val="visible"/>
                                      </p:to>
                                    </p:set>
                                    <p:anim calcmode="lin" valueType="num">
                                      <p:cBhvr>
                                        <p:cTn id="20" dur="500" fill="hold"/>
                                        <p:tgtEl>
                                          <p:spTgt spid="13315"/>
                                        </p:tgtEl>
                                        <p:attrNameLst>
                                          <p:attrName>ppt_w</p:attrName>
                                        </p:attrNameLst>
                                      </p:cBhvr>
                                      <p:tavLst>
                                        <p:tav tm="0">
                                          <p:val>
                                            <p:fltVal val="0"/>
                                          </p:val>
                                        </p:tav>
                                        <p:tav tm="100000">
                                          <p:val>
                                            <p:strVal val="#ppt_w"/>
                                          </p:val>
                                        </p:tav>
                                      </p:tavLst>
                                    </p:anim>
                                    <p:anim calcmode="lin" valueType="num">
                                      <p:cBhvr>
                                        <p:cTn id="21" dur="500" fill="hold"/>
                                        <p:tgtEl>
                                          <p:spTgt spid="13315"/>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2" cstate="print"/>
          <a:srcRect b="1727"/>
          <a:stretch>
            <a:fillRect/>
          </a:stretch>
        </p:blipFill>
        <p:spPr bwMode="auto">
          <a:xfrm>
            <a:off x="0" y="0"/>
            <a:ext cx="9144000" cy="6858000"/>
          </a:xfrm>
          <a:prstGeom prst="rect">
            <a:avLst/>
          </a:prstGeom>
          <a:noFill/>
          <a:ln w="9525">
            <a:noFill/>
            <a:miter lim="800000"/>
            <a:headEnd/>
            <a:tailEnd/>
          </a:ln>
        </p:spPr>
      </p:pic>
      <p:sp>
        <p:nvSpPr>
          <p:cNvPr id="29699" name="Retângulo 2"/>
          <p:cNvSpPr>
            <a:spLocks noChangeArrowheads="1"/>
          </p:cNvSpPr>
          <p:nvPr/>
        </p:nvSpPr>
        <p:spPr bwMode="auto">
          <a:xfrm>
            <a:off x="1928813" y="6611938"/>
            <a:ext cx="5214937" cy="246062"/>
          </a:xfrm>
          <a:prstGeom prst="rect">
            <a:avLst/>
          </a:prstGeom>
          <a:noFill/>
          <a:ln w="9525">
            <a:noFill/>
            <a:miter lim="800000"/>
            <a:headEnd/>
            <a:tailEnd/>
          </a:ln>
        </p:spPr>
        <p:txBody>
          <a:bodyPr>
            <a:spAutoFit/>
          </a:bodyPr>
          <a:lstStyle/>
          <a:p>
            <a:r>
              <a:rPr lang="pt-BR" sz="1000">
                <a:solidFill>
                  <a:schemeClr val="bg1"/>
                </a:solidFill>
                <a:latin typeface="Calibri" pitchFamily="34" charset="0"/>
              </a:rPr>
              <a:t>http://www.ceticismoaberto.com/ufologia/7688/anamorfose-constelaes-e-extraterrestres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Imagem 60" descr="http://www.alzheimermed.com.br/imagens/biografias/mito65.jpg"/>
          <p:cNvPicPr>
            <a:picLocks noChangeAspect="1" noChangeArrowheads="1"/>
          </p:cNvPicPr>
          <p:nvPr/>
        </p:nvPicPr>
        <p:blipFill>
          <a:blip r:embed="rId2" cstate="print"/>
          <a:srcRect/>
          <a:stretch>
            <a:fillRect/>
          </a:stretch>
        </p:blipFill>
        <p:spPr bwMode="auto">
          <a:xfrm>
            <a:off x="487363" y="536575"/>
            <a:ext cx="3857625" cy="2968625"/>
          </a:xfrm>
          <a:prstGeom prst="rect">
            <a:avLst/>
          </a:prstGeom>
          <a:noFill/>
          <a:ln w="9525">
            <a:noFill/>
            <a:miter lim="800000"/>
            <a:headEnd/>
            <a:tailEnd/>
          </a:ln>
          <a:scene3d>
            <a:camera prst="orthographicFront"/>
            <a:lightRig rig="threePt" dir="t"/>
          </a:scene3d>
          <a:sp3d>
            <a:bevelT w="114300" prst="artDeco"/>
          </a:sp3d>
        </p:spPr>
      </p:pic>
      <p:sp>
        <p:nvSpPr>
          <p:cNvPr id="30723"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pt-BR">
              <a:latin typeface="Calibri" pitchFamily="34" charset="0"/>
            </a:endParaRPr>
          </a:p>
        </p:txBody>
      </p:sp>
      <p:sp>
        <p:nvSpPr>
          <p:cNvPr id="40967" name="Rectangle 7"/>
          <p:cNvSpPr>
            <a:spLocks noChangeArrowheads="1"/>
          </p:cNvSpPr>
          <p:nvPr/>
        </p:nvSpPr>
        <p:spPr bwMode="auto">
          <a:xfrm>
            <a:off x="344488" y="214313"/>
            <a:ext cx="5562600" cy="338137"/>
          </a:xfrm>
          <a:prstGeom prst="rect">
            <a:avLst/>
          </a:prstGeom>
          <a:noFill/>
          <a:ln w="9525">
            <a:noFill/>
            <a:miter lim="800000"/>
            <a:headEnd/>
            <a:tailEnd/>
          </a:ln>
        </p:spPr>
        <p:txBody>
          <a:bodyPr wrap="none" anchor="ctr">
            <a:spAutoFit/>
          </a:bodyPr>
          <a:lstStyle/>
          <a:p>
            <a:pPr eaLnBrk="0" hangingPunct="0"/>
            <a:r>
              <a:rPr lang="pt-BR" sz="1600" b="1">
                <a:latin typeface="Times New Roman" pitchFamily="18" charset="0"/>
                <a:cs typeface="Times New Roman" pitchFamily="18" charset="0"/>
              </a:rPr>
              <a:t>A Serpente do Caduceu encontrada em Isola-Tiberina (Itália)</a:t>
            </a:r>
          </a:p>
        </p:txBody>
      </p:sp>
      <p:sp>
        <p:nvSpPr>
          <p:cNvPr id="8" name="Rectangle 9"/>
          <p:cNvSpPr>
            <a:spLocks noChangeArrowheads="1"/>
          </p:cNvSpPr>
          <p:nvPr/>
        </p:nvSpPr>
        <p:spPr bwMode="auto">
          <a:xfrm>
            <a:off x="4786313" y="1166813"/>
            <a:ext cx="4071937" cy="4524375"/>
          </a:xfrm>
          <a:prstGeom prst="rect">
            <a:avLst/>
          </a:prstGeom>
          <a:noFill/>
          <a:ln w="9525">
            <a:noFill/>
            <a:miter lim="800000"/>
            <a:headEnd/>
            <a:tailEnd/>
          </a:ln>
        </p:spPr>
        <p:txBody>
          <a:bodyPr anchor="ctr">
            <a:spAutoFit/>
          </a:bodyPr>
          <a:lstStyle/>
          <a:p>
            <a:pPr indent="180975" algn="just" eaLnBrk="0" hangingPunct="0"/>
            <a:r>
              <a:rPr lang="pt-BR" b="1">
                <a:latin typeface="Times New Roman" pitchFamily="18" charset="0"/>
                <a:cs typeface="Times New Roman" pitchFamily="18" charset="0"/>
              </a:rPr>
              <a:t>A ligação do caduceu como símbolo da medicina inicia-se no Século XVII com o deus Hermes (grego) ou Mercúrio (romano) – o Mensageiro dos Deuses e da Morte pela sua relação com a alquimia</a:t>
            </a:r>
          </a:p>
          <a:p>
            <a:pPr indent="180975" algn="just" eaLnBrk="0" hangingPunct="0"/>
            <a:endParaRPr lang="pt-BR" b="1">
              <a:latin typeface="Times New Roman" pitchFamily="18" charset="0"/>
              <a:cs typeface="Times New Roman" pitchFamily="18" charset="0"/>
            </a:endParaRPr>
          </a:p>
          <a:p>
            <a:pPr indent="180975" algn="just"/>
            <a:r>
              <a:rPr lang="pt-BR" b="1">
                <a:latin typeface="Times New Roman" pitchFamily="18" charset="0"/>
                <a:cs typeface="Times New Roman" pitchFamily="18" charset="0"/>
              </a:rPr>
              <a:t>No caduceu com o bastão, duas serpentes copulando e um par de asas, há um conflito na simbologia não só porque Hermes estaria mais ligado ao comércio, como também porque o termo caduceu estaria relacionado com caduco, caduquice, ao contrário do que a medicina propõe: renovação, vitalidade e saúde</a:t>
            </a:r>
          </a:p>
        </p:txBody>
      </p:sp>
      <p:pic>
        <p:nvPicPr>
          <p:cNvPr id="17414" name="Imagem 8" descr="http://www.alzheimermed.com.br/imagens/biografias/mito68.jpg"/>
          <p:cNvPicPr>
            <a:picLocks noChangeAspect="1" noChangeArrowheads="1"/>
          </p:cNvPicPr>
          <p:nvPr/>
        </p:nvPicPr>
        <p:blipFill>
          <a:blip r:embed="rId3" cstate="print"/>
          <a:srcRect/>
          <a:stretch>
            <a:fillRect/>
          </a:stretch>
        </p:blipFill>
        <p:spPr bwMode="auto">
          <a:xfrm>
            <a:off x="500063" y="3786188"/>
            <a:ext cx="1785937" cy="2714625"/>
          </a:xfrm>
          <a:prstGeom prst="rect">
            <a:avLst/>
          </a:prstGeom>
          <a:noFill/>
          <a:ln w="9525">
            <a:noFill/>
            <a:miter lim="800000"/>
            <a:headEnd/>
            <a:tailEnd/>
          </a:ln>
          <a:scene3d>
            <a:camera prst="orthographicFront"/>
            <a:lightRig rig="threePt" dir="t"/>
          </a:scene3d>
          <a:sp3d>
            <a:bevelT w="114300" prst="artDeco"/>
          </a:sp3d>
        </p:spPr>
      </p:pic>
      <p:sp>
        <p:nvSpPr>
          <p:cNvPr id="10" name="Rectangle 7"/>
          <p:cNvSpPr>
            <a:spLocks noChangeArrowheads="1"/>
          </p:cNvSpPr>
          <p:nvPr/>
        </p:nvSpPr>
        <p:spPr bwMode="auto">
          <a:xfrm>
            <a:off x="1476375" y="3500438"/>
            <a:ext cx="1809750" cy="338137"/>
          </a:xfrm>
          <a:prstGeom prst="rect">
            <a:avLst/>
          </a:prstGeom>
          <a:noFill/>
          <a:ln w="9525">
            <a:noFill/>
            <a:miter lim="800000"/>
            <a:headEnd/>
            <a:tailEnd/>
          </a:ln>
        </p:spPr>
        <p:txBody>
          <a:bodyPr wrap="none" anchor="ctr">
            <a:spAutoFit/>
          </a:bodyPr>
          <a:lstStyle/>
          <a:p>
            <a:pPr algn="ctr" eaLnBrk="0" hangingPunct="0"/>
            <a:r>
              <a:rPr lang="pt-BR" sz="1600" b="1">
                <a:latin typeface="Times New Roman" pitchFamily="18" charset="0"/>
                <a:cs typeface="Times New Roman" pitchFamily="18" charset="0"/>
              </a:rPr>
              <a:t>Hermes/Mercúrio </a:t>
            </a:r>
          </a:p>
        </p:txBody>
      </p:sp>
      <p:pic>
        <p:nvPicPr>
          <p:cNvPr id="17416" name="Picture 2"/>
          <p:cNvPicPr>
            <a:picLocks noChangeAspect="1" noChangeArrowheads="1"/>
          </p:cNvPicPr>
          <p:nvPr/>
        </p:nvPicPr>
        <p:blipFill>
          <a:blip r:embed="rId4" cstate="print"/>
          <a:srcRect/>
          <a:stretch>
            <a:fillRect/>
          </a:stretch>
        </p:blipFill>
        <p:spPr bwMode="auto">
          <a:xfrm>
            <a:off x="2357438" y="3786188"/>
            <a:ext cx="2016125" cy="2428875"/>
          </a:xfrm>
          <a:prstGeom prst="rect">
            <a:avLst/>
          </a:prstGeom>
          <a:noFill/>
          <a:ln w="9525">
            <a:noFill/>
            <a:miter lim="800000"/>
            <a:headEnd/>
            <a:tailEnd/>
          </a:ln>
          <a:scene3d>
            <a:camera prst="orthographicFront"/>
            <a:lightRig rig="threePt" dir="t"/>
          </a:scene3d>
          <a:sp3d>
            <a:bevelT w="114300" prst="artDeco"/>
          </a:sp3d>
        </p:spPr>
      </p:pic>
      <p:sp>
        <p:nvSpPr>
          <p:cNvPr id="13" name="Retângulo 6"/>
          <p:cNvSpPr>
            <a:spLocks noChangeArrowheads="1"/>
          </p:cNvSpPr>
          <p:nvPr/>
        </p:nvSpPr>
        <p:spPr bwMode="auto">
          <a:xfrm>
            <a:off x="3214688" y="6572250"/>
            <a:ext cx="5643562" cy="246063"/>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sp>
        <p:nvSpPr>
          <p:cNvPr id="14" name="Retângulo 6"/>
          <p:cNvSpPr>
            <a:spLocks noChangeArrowheads="1"/>
          </p:cNvSpPr>
          <p:nvPr/>
        </p:nvSpPr>
        <p:spPr bwMode="auto">
          <a:xfrm>
            <a:off x="2214563" y="6148388"/>
            <a:ext cx="2214562" cy="400050"/>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http://www.proprofs.com/quiz-school/story.php?title=mitologia-grega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p:cTn id="7" dur="2000" fill="hold"/>
                                        <p:tgtEl>
                                          <p:spTgt spid="40963"/>
                                        </p:tgtEl>
                                        <p:attrNameLst>
                                          <p:attrName>ppt_w</p:attrName>
                                        </p:attrNameLst>
                                      </p:cBhvr>
                                      <p:tavLst>
                                        <p:tav tm="0">
                                          <p:val>
                                            <p:strVal val="#ppt_w*2.5"/>
                                          </p:val>
                                        </p:tav>
                                        <p:tav tm="100000">
                                          <p:val>
                                            <p:strVal val="#ppt_w"/>
                                          </p:val>
                                        </p:tav>
                                      </p:tavLst>
                                    </p:anim>
                                    <p:anim calcmode="lin" valueType="num">
                                      <p:cBhvr>
                                        <p:cTn id="8" dur="2000" fill="hold"/>
                                        <p:tgtEl>
                                          <p:spTgt spid="40963"/>
                                        </p:tgtEl>
                                        <p:attrNameLst>
                                          <p:attrName>ppt_h</p:attrName>
                                        </p:attrNameLst>
                                      </p:cBhvr>
                                      <p:tavLst>
                                        <p:tav tm="0">
                                          <p:val>
                                            <p:strVal val="#ppt_h*0.01"/>
                                          </p:val>
                                        </p:tav>
                                        <p:tav tm="100000">
                                          <p:val>
                                            <p:strVal val="#ppt_h"/>
                                          </p:val>
                                        </p:tav>
                                      </p:tavLst>
                                    </p:anim>
                                    <p:anim calcmode="lin" valueType="num">
                                      <p:cBhvr>
                                        <p:cTn id="9" dur="2000" fill="hold"/>
                                        <p:tgtEl>
                                          <p:spTgt spid="40963"/>
                                        </p:tgtEl>
                                        <p:attrNameLst>
                                          <p:attrName>ppt_x</p:attrName>
                                        </p:attrNameLst>
                                      </p:cBhvr>
                                      <p:tavLst>
                                        <p:tav tm="0">
                                          <p:val>
                                            <p:strVal val="#ppt_x"/>
                                          </p:val>
                                        </p:tav>
                                        <p:tav tm="100000">
                                          <p:val>
                                            <p:strVal val="#ppt_x"/>
                                          </p:val>
                                        </p:tav>
                                      </p:tavLst>
                                    </p:anim>
                                    <p:anim calcmode="lin" valueType="num">
                                      <p:cBhvr>
                                        <p:cTn id="10" dur="2000" fill="hold"/>
                                        <p:tgtEl>
                                          <p:spTgt spid="40963"/>
                                        </p:tgtEl>
                                        <p:attrNameLst>
                                          <p:attrName>ppt_y</p:attrName>
                                        </p:attrNameLst>
                                      </p:cBhvr>
                                      <p:tavLst>
                                        <p:tav tm="0">
                                          <p:val>
                                            <p:strVal val="#ppt_h+1"/>
                                          </p:val>
                                        </p:tav>
                                        <p:tav tm="100000">
                                          <p:val>
                                            <p:strVal val="#ppt_y"/>
                                          </p:val>
                                        </p:tav>
                                      </p:tavLst>
                                    </p:anim>
                                    <p:animEffect transition="in" filter="fade">
                                      <p:cBhvr>
                                        <p:cTn id="11" dur="2000"/>
                                        <p:tgtEl>
                                          <p:spTgt spid="40963"/>
                                        </p:tgtEl>
                                      </p:cBhvr>
                                    </p:animEffect>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409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23" presetClass="entr" presetSubtype="16" fill="hold" nodeType="withEffect">
                                  <p:stCondLst>
                                    <p:cond delay="0"/>
                                  </p:stCondLst>
                                  <p:childTnLst>
                                    <p:set>
                                      <p:cBhvr>
                                        <p:cTn id="20" dur="1" fill="hold">
                                          <p:stCondLst>
                                            <p:cond delay="0"/>
                                          </p:stCondLst>
                                        </p:cTn>
                                        <p:tgtEl>
                                          <p:spTgt spid="17414"/>
                                        </p:tgtEl>
                                        <p:attrNameLst>
                                          <p:attrName>style.visibility</p:attrName>
                                        </p:attrNameLst>
                                      </p:cBhvr>
                                      <p:to>
                                        <p:strVal val="visible"/>
                                      </p:to>
                                    </p:set>
                                    <p:anim calcmode="lin" valueType="num">
                                      <p:cBhvr>
                                        <p:cTn id="21" dur="500" fill="hold"/>
                                        <p:tgtEl>
                                          <p:spTgt spid="17414"/>
                                        </p:tgtEl>
                                        <p:attrNameLst>
                                          <p:attrName>ppt_w</p:attrName>
                                        </p:attrNameLst>
                                      </p:cBhvr>
                                      <p:tavLst>
                                        <p:tav tm="0">
                                          <p:val>
                                            <p:fltVal val="0"/>
                                          </p:val>
                                        </p:tav>
                                        <p:tav tm="100000">
                                          <p:val>
                                            <p:strVal val="#ppt_w"/>
                                          </p:val>
                                        </p:tav>
                                      </p:tavLst>
                                    </p:anim>
                                    <p:anim calcmode="lin" valueType="num">
                                      <p:cBhvr>
                                        <p:cTn id="22" dur="500" fill="hold"/>
                                        <p:tgtEl>
                                          <p:spTgt spid="17414"/>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3" presetClass="entr" presetSubtype="16" fill="hold" nodeType="afterEffect">
                                  <p:stCondLst>
                                    <p:cond delay="0"/>
                                  </p:stCondLst>
                                  <p:childTnLst>
                                    <p:set>
                                      <p:cBhvr>
                                        <p:cTn id="25" dur="1" fill="hold">
                                          <p:stCondLst>
                                            <p:cond delay="0"/>
                                          </p:stCondLst>
                                        </p:cTn>
                                        <p:tgtEl>
                                          <p:spTgt spid="17416"/>
                                        </p:tgtEl>
                                        <p:attrNameLst>
                                          <p:attrName>style.visibility</p:attrName>
                                        </p:attrNameLst>
                                      </p:cBhvr>
                                      <p:to>
                                        <p:strVal val="visible"/>
                                      </p:to>
                                    </p:set>
                                    <p:anim calcmode="lin" valueType="num">
                                      <p:cBhvr>
                                        <p:cTn id="26" dur="500" fill="hold"/>
                                        <p:tgtEl>
                                          <p:spTgt spid="17416"/>
                                        </p:tgtEl>
                                        <p:attrNameLst>
                                          <p:attrName>ppt_w</p:attrName>
                                        </p:attrNameLst>
                                      </p:cBhvr>
                                      <p:tavLst>
                                        <p:tav tm="0">
                                          <p:val>
                                            <p:fltVal val="0"/>
                                          </p:val>
                                        </p:tav>
                                        <p:tav tm="100000">
                                          <p:val>
                                            <p:strVal val="#ppt_w"/>
                                          </p:val>
                                        </p:tav>
                                      </p:tavLst>
                                    </p:anim>
                                    <p:anim calcmode="lin" valueType="num">
                                      <p:cBhvr>
                                        <p:cTn id="27" dur="500" fill="hold"/>
                                        <p:tgtEl>
                                          <p:spTgt spid="17416"/>
                                        </p:tgtEl>
                                        <p:attrNameLst>
                                          <p:attrName>ppt_h</p:attrName>
                                        </p:attrNameLst>
                                      </p:cBhvr>
                                      <p:tavLst>
                                        <p:tav tm="0">
                                          <p:val>
                                            <p:fltVal val="0"/>
                                          </p:val>
                                        </p:tav>
                                        <p:tav tm="100000">
                                          <p:val>
                                            <p:strVal val="#ppt_h"/>
                                          </p:val>
                                        </p:tav>
                                      </p:tavLst>
                                    </p:anim>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P spid="8" grpId="0"/>
      <p:bldP spid="10"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2699792" y="2276872"/>
            <a:ext cx="4073525" cy="3139321"/>
          </a:xfrm>
          <a:prstGeom prst="rect">
            <a:avLst/>
          </a:prstGeom>
          <a:noFill/>
          <a:ln w="9525">
            <a:noFill/>
            <a:miter lim="800000"/>
            <a:headEnd/>
            <a:tailEnd/>
          </a:ln>
        </p:spPr>
        <p:txBody>
          <a:bodyPr anchor="ctr">
            <a:spAutoFit/>
          </a:bodyPr>
          <a:lstStyle/>
          <a:p>
            <a:r>
              <a:rPr lang="pt-BR" sz="1400" b="1" dirty="0">
                <a:latin typeface="Times New Roman" pitchFamily="18" charset="0"/>
                <a:cs typeface="Times New Roman" pitchFamily="18" charset="0"/>
              </a:rPr>
              <a:t>RITUAL</a:t>
            </a:r>
          </a:p>
          <a:p>
            <a:endParaRPr lang="pt-BR" sz="800" dirty="0">
              <a:latin typeface="Times New Roman" pitchFamily="18" charset="0"/>
              <a:cs typeface="Times New Roman" pitchFamily="18" charset="0"/>
            </a:endParaRPr>
          </a:p>
          <a:p>
            <a:r>
              <a:rPr lang="pt-BR" sz="1400" dirty="0">
                <a:latin typeface="Times New Roman" pitchFamily="18" charset="0"/>
                <a:cs typeface="Times New Roman" pitchFamily="18" charset="0"/>
              </a:rPr>
              <a:t>Faça um chá com efusão de folhas de sua preferência</a:t>
            </a:r>
          </a:p>
          <a:p>
            <a:r>
              <a:rPr lang="pt-BR" sz="1400" dirty="0">
                <a:latin typeface="Times New Roman" pitchFamily="18" charset="0"/>
                <a:cs typeface="Times New Roman" pitchFamily="18" charset="0"/>
              </a:rPr>
              <a:t>Enquanto toma o chá, pense na doença indo embora</a:t>
            </a:r>
          </a:p>
          <a:p>
            <a:r>
              <a:rPr lang="pt-BR" sz="1400" dirty="0">
                <a:latin typeface="Times New Roman" pitchFamily="18" charset="0"/>
                <a:cs typeface="Times New Roman" pitchFamily="18" charset="0"/>
              </a:rPr>
              <a:t>Sinta que está </a:t>
            </a:r>
            <a:r>
              <a:rPr lang="pt-BR" sz="1400" dirty="0" smtClean="0">
                <a:latin typeface="Times New Roman" pitchFamily="18" charset="0"/>
                <a:cs typeface="Times New Roman" pitchFamily="18" charset="0"/>
              </a:rPr>
              <a:t>sarando. Quase </a:t>
            </a:r>
            <a:r>
              <a:rPr lang="pt-BR" sz="1400" dirty="0">
                <a:latin typeface="Times New Roman" pitchFamily="18" charset="0"/>
                <a:cs typeface="Times New Roman" pitchFamily="18" charset="0"/>
              </a:rPr>
              <a:t>no final do chá, diga:</a:t>
            </a:r>
          </a:p>
          <a:p>
            <a:pPr marL="627063"/>
            <a:r>
              <a:rPr lang="pt-BR" sz="1400" b="1" dirty="0">
                <a:latin typeface="Times New Roman" pitchFamily="18" charset="0"/>
                <a:cs typeface="Times New Roman" pitchFamily="18" charset="0"/>
              </a:rPr>
              <a:t>“Deusa amada </a:t>
            </a:r>
            <a:r>
              <a:rPr lang="pt-BR" sz="1400" b="1" dirty="0" err="1">
                <a:latin typeface="Times New Roman" pitchFamily="18" charset="0"/>
                <a:cs typeface="Times New Roman" pitchFamily="18" charset="0"/>
              </a:rPr>
              <a:t>Airmid</a:t>
            </a:r>
            <a:r>
              <a:rPr lang="pt-BR" sz="1400" b="1" dirty="0">
                <a:latin typeface="Times New Roman" pitchFamily="18" charset="0"/>
                <a:cs typeface="Times New Roman" pitchFamily="18" charset="0"/>
              </a:rPr>
              <a:t>,</a:t>
            </a:r>
            <a:endParaRPr lang="pt-BR" sz="1400" dirty="0">
              <a:latin typeface="Times New Roman" pitchFamily="18" charset="0"/>
              <a:cs typeface="Times New Roman" pitchFamily="18" charset="0"/>
            </a:endParaRPr>
          </a:p>
          <a:p>
            <a:pPr marL="627063"/>
            <a:r>
              <a:rPr lang="pt-BR" sz="1400" b="1" dirty="0">
                <a:latin typeface="Times New Roman" pitchFamily="18" charset="0"/>
                <a:cs typeface="Times New Roman" pitchFamily="18" charset="0"/>
              </a:rPr>
              <a:t>Confio minha doença,</a:t>
            </a:r>
            <a:endParaRPr lang="pt-BR" sz="1400" dirty="0">
              <a:latin typeface="Times New Roman" pitchFamily="18" charset="0"/>
              <a:cs typeface="Times New Roman" pitchFamily="18" charset="0"/>
            </a:endParaRPr>
          </a:p>
          <a:p>
            <a:pPr marL="627063"/>
            <a:r>
              <a:rPr lang="pt-BR" sz="1400" b="1" dirty="0">
                <a:latin typeface="Times New Roman" pitchFamily="18" charset="0"/>
                <a:cs typeface="Times New Roman" pitchFamily="18" charset="0"/>
              </a:rPr>
              <a:t>A cura pelas suas ervas,</a:t>
            </a:r>
            <a:endParaRPr lang="pt-BR" sz="1400" dirty="0">
              <a:latin typeface="Times New Roman" pitchFamily="18" charset="0"/>
              <a:cs typeface="Times New Roman" pitchFamily="18" charset="0"/>
            </a:endParaRPr>
          </a:p>
          <a:p>
            <a:pPr marL="627063"/>
            <a:r>
              <a:rPr lang="pt-BR" sz="1400" b="1" dirty="0">
                <a:latin typeface="Times New Roman" pitchFamily="18" charset="0"/>
                <a:cs typeface="Times New Roman" pitchFamily="18" charset="0"/>
              </a:rPr>
              <a:t>Ao seu comando,</a:t>
            </a:r>
            <a:endParaRPr lang="pt-BR" sz="1400" dirty="0">
              <a:latin typeface="Times New Roman" pitchFamily="18" charset="0"/>
              <a:cs typeface="Times New Roman" pitchFamily="18" charset="0"/>
            </a:endParaRPr>
          </a:p>
          <a:p>
            <a:pPr marL="627063"/>
            <a:r>
              <a:rPr lang="pt-BR" sz="1400" b="1" dirty="0">
                <a:latin typeface="Times New Roman" pitchFamily="18" charset="0"/>
                <a:cs typeface="Times New Roman" pitchFamily="18" charset="0"/>
              </a:rPr>
              <a:t>As ervas levam,</a:t>
            </a:r>
            <a:endParaRPr lang="pt-BR" sz="1400" dirty="0">
              <a:latin typeface="Times New Roman" pitchFamily="18" charset="0"/>
              <a:cs typeface="Times New Roman" pitchFamily="18" charset="0"/>
            </a:endParaRPr>
          </a:p>
          <a:p>
            <a:pPr marL="627063"/>
            <a:r>
              <a:rPr lang="pt-BR" sz="1400" b="1" dirty="0">
                <a:latin typeface="Times New Roman" pitchFamily="18" charset="0"/>
                <a:cs typeface="Times New Roman" pitchFamily="18" charset="0"/>
              </a:rPr>
              <a:t>Tudo que faz mal a mim…</a:t>
            </a:r>
            <a:endParaRPr lang="pt-BR" sz="1400" dirty="0">
              <a:latin typeface="Times New Roman" pitchFamily="18" charset="0"/>
              <a:cs typeface="Times New Roman" pitchFamily="18" charset="0"/>
            </a:endParaRPr>
          </a:p>
          <a:p>
            <a:pPr marL="627063"/>
            <a:r>
              <a:rPr lang="pt-BR" sz="1400" b="1" dirty="0">
                <a:latin typeface="Times New Roman" pitchFamily="18" charset="0"/>
                <a:cs typeface="Times New Roman" pitchFamily="18" charset="0"/>
              </a:rPr>
              <a:t>Bendita </a:t>
            </a:r>
            <a:r>
              <a:rPr lang="pt-BR" sz="1400" b="1" dirty="0" err="1">
                <a:latin typeface="Times New Roman" pitchFamily="18" charset="0"/>
                <a:cs typeface="Times New Roman" pitchFamily="18" charset="0"/>
              </a:rPr>
              <a:t>Airmid</a:t>
            </a:r>
            <a:r>
              <a:rPr lang="pt-BR" sz="1400" b="1" dirty="0">
                <a:latin typeface="Times New Roman" pitchFamily="18" charset="0"/>
                <a:cs typeface="Times New Roman" pitchFamily="18" charset="0"/>
              </a:rPr>
              <a:t>!</a:t>
            </a:r>
            <a:endParaRPr lang="pt-BR" sz="1400" dirty="0">
              <a:latin typeface="Times New Roman" pitchFamily="18" charset="0"/>
              <a:cs typeface="Times New Roman" pitchFamily="18" charset="0"/>
            </a:endParaRPr>
          </a:p>
          <a:p>
            <a:pPr marL="627063"/>
            <a:r>
              <a:rPr lang="pt-BR" sz="1400" b="1" dirty="0">
                <a:latin typeface="Times New Roman" pitchFamily="18" charset="0"/>
                <a:cs typeface="Times New Roman" pitchFamily="18" charset="0"/>
              </a:rPr>
              <a:t>Que assim seja e assim será…”</a:t>
            </a:r>
          </a:p>
          <a:p>
            <a:endParaRPr lang="pt-BR" sz="800" dirty="0">
              <a:latin typeface="Times New Roman" pitchFamily="18" charset="0"/>
              <a:cs typeface="Times New Roman" pitchFamily="18" charset="0"/>
            </a:endParaRPr>
          </a:p>
          <a:p>
            <a:r>
              <a:rPr lang="pt-BR" sz="1400" i="1" dirty="0">
                <a:latin typeface="Times New Roman" pitchFamily="18" charset="0"/>
                <a:cs typeface="Times New Roman" pitchFamily="18" charset="0"/>
              </a:rPr>
              <a:t>Repita uma vez por semana até melhorar</a:t>
            </a:r>
            <a:endParaRPr lang="pt-BR" sz="1400" dirty="0">
              <a:latin typeface="Times New Roman" pitchFamily="18" charset="0"/>
              <a:cs typeface="Times New Roman" pitchFamily="18" charset="0"/>
            </a:endParaRPr>
          </a:p>
        </p:txBody>
      </p:sp>
      <p:sp>
        <p:nvSpPr>
          <p:cNvPr id="3076" name="Retângulo 6"/>
          <p:cNvSpPr>
            <a:spLocks noChangeArrowheads="1"/>
          </p:cNvSpPr>
          <p:nvPr/>
        </p:nvSpPr>
        <p:spPr bwMode="auto">
          <a:xfrm>
            <a:off x="250825" y="5313363"/>
            <a:ext cx="2535238" cy="246062"/>
          </a:xfrm>
          <a:prstGeom prst="rect">
            <a:avLst/>
          </a:prstGeom>
          <a:noFill/>
          <a:ln w="9525">
            <a:noFill/>
            <a:miter lim="800000"/>
            <a:headEnd/>
            <a:tailEnd/>
          </a:ln>
        </p:spPr>
        <p:txBody>
          <a:bodyPr>
            <a:spAutoFit/>
          </a:bodyPr>
          <a:lstStyle/>
          <a:p>
            <a:pPr algn="ctr"/>
            <a:r>
              <a:rPr lang="pt-BR" sz="1000">
                <a:latin typeface="Times New Roman" pitchFamily="18" charset="0"/>
                <a:cs typeface="Times New Roman" pitchFamily="18" charset="0"/>
              </a:rPr>
              <a:t>http://projetocova.forumeiros.net/t121-airmid</a:t>
            </a:r>
          </a:p>
        </p:txBody>
      </p:sp>
      <p:sp>
        <p:nvSpPr>
          <p:cNvPr id="6" name="Retângulo 25"/>
          <p:cNvSpPr>
            <a:spLocks noChangeArrowheads="1"/>
          </p:cNvSpPr>
          <p:nvPr/>
        </p:nvSpPr>
        <p:spPr bwMode="auto">
          <a:xfrm>
            <a:off x="6486525" y="5386388"/>
            <a:ext cx="2571750" cy="400050"/>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http://sabedoriaawen.blogspot.com/2011_07_01_archive.html</a:t>
            </a:r>
            <a:endParaRPr lang="pt-BR" sz="1000" b="1">
              <a:latin typeface="Times New Roman" pitchFamily="18" charset="0"/>
              <a:cs typeface="Times New Roman" pitchFamily="18" charset="0"/>
            </a:endParaRPr>
          </a:p>
        </p:txBody>
      </p:sp>
      <p:pic>
        <p:nvPicPr>
          <p:cNvPr id="3077" name="Picture 5"/>
          <p:cNvPicPr>
            <a:picLocks noChangeAspect="1" noChangeArrowheads="1"/>
          </p:cNvPicPr>
          <p:nvPr/>
        </p:nvPicPr>
        <p:blipFill>
          <a:blip r:embed="rId2" cstate="print"/>
          <a:srcRect/>
          <a:stretch>
            <a:fillRect/>
          </a:stretch>
        </p:blipFill>
        <p:spPr bwMode="auto">
          <a:xfrm>
            <a:off x="231762" y="2347929"/>
            <a:ext cx="2466975" cy="3013075"/>
          </a:xfrm>
          <a:prstGeom prst="rect">
            <a:avLst/>
          </a:prstGeom>
          <a:noFill/>
          <a:ln w="9525">
            <a:noFill/>
            <a:miter lim="800000"/>
            <a:headEnd/>
            <a:tailEnd/>
          </a:ln>
          <a:scene3d>
            <a:camera prst="orthographicFront"/>
            <a:lightRig rig="threePt" dir="t"/>
          </a:scene3d>
          <a:sp3d>
            <a:bevelT w="114300" prst="artDeco"/>
          </a:sp3d>
        </p:spPr>
      </p:pic>
      <p:sp>
        <p:nvSpPr>
          <p:cNvPr id="7" name="Rectangle 3"/>
          <p:cNvSpPr>
            <a:spLocks noChangeArrowheads="1"/>
          </p:cNvSpPr>
          <p:nvPr/>
        </p:nvSpPr>
        <p:spPr bwMode="auto">
          <a:xfrm>
            <a:off x="171450" y="665163"/>
            <a:ext cx="8786813" cy="1477962"/>
          </a:xfrm>
          <a:prstGeom prst="rect">
            <a:avLst/>
          </a:prstGeom>
          <a:noFill/>
          <a:ln w="9525">
            <a:noFill/>
            <a:miter lim="800000"/>
            <a:headEnd/>
            <a:tailEnd/>
          </a:ln>
        </p:spPr>
        <p:txBody>
          <a:bodyPr anchor="ctr">
            <a:spAutoFit/>
          </a:bodyPr>
          <a:lstStyle/>
          <a:p>
            <a:pPr algn="ctr"/>
            <a:r>
              <a:rPr lang="pt-BR" b="1">
                <a:latin typeface="Times New Roman" pitchFamily="18" charset="0"/>
                <a:cs typeface="Times New Roman" pitchFamily="18" charset="0"/>
              </a:rPr>
              <a:t>AIRMID (Airmeith) - A deusa da cura</a:t>
            </a:r>
          </a:p>
          <a:p>
            <a:pPr algn="ctr"/>
            <a:endParaRPr lang="pt-BR">
              <a:latin typeface="Times New Roman" pitchFamily="18" charset="0"/>
              <a:cs typeface="Times New Roman" pitchFamily="18" charset="0"/>
            </a:endParaRPr>
          </a:p>
          <a:p>
            <a:pPr algn="just"/>
            <a:r>
              <a:rPr lang="pt-BR">
                <a:latin typeface="Times New Roman" pitchFamily="18" charset="0"/>
                <a:cs typeface="Times New Roman" pitchFamily="18" charset="0"/>
              </a:rPr>
              <a:t>Deusa da medicina, da cura de animais e humanos, dos encantamentos, da magia com ervas, guardiã das fontes sagradas da juventude eterna, dos celtas</a:t>
            </a:r>
          </a:p>
          <a:p>
            <a:pPr algn="just"/>
            <a:r>
              <a:rPr lang="pt-BR">
                <a:latin typeface="Times New Roman" pitchFamily="18" charset="0"/>
                <a:cs typeface="Times New Roman" pitchFamily="18" charset="0"/>
              </a:rPr>
              <a:t>É uma das deusas mais antigas dos Tuatha de Dannan (tribo da deusa Danu, Irlanda)</a:t>
            </a:r>
            <a:endParaRPr lang="pt-BR" b="1">
              <a:latin typeface="Times New Roman" pitchFamily="18" charset="0"/>
              <a:cs typeface="Times New Roman" pitchFamily="18" charset="0"/>
            </a:endParaRPr>
          </a:p>
        </p:txBody>
      </p:sp>
      <p:pic>
        <p:nvPicPr>
          <p:cNvPr id="3079" name="Picture 7"/>
          <p:cNvPicPr>
            <a:picLocks noChangeAspect="1" noChangeArrowheads="1"/>
          </p:cNvPicPr>
          <p:nvPr/>
        </p:nvPicPr>
        <p:blipFill>
          <a:blip r:embed="rId3" cstate="print"/>
          <a:srcRect/>
          <a:stretch>
            <a:fillRect/>
          </a:stretch>
        </p:blipFill>
        <p:spPr bwMode="auto">
          <a:xfrm>
            <a:off x="6572250" y="2347929"/>
            <a:ext cx="2447925" cy="3071812"/>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2000" fill="hold"/>
                                        <p:tgtEl>
                                          <p:spTgt spid="3077"/>
                                        </p:tgtEl>
                                        <p:attrNameLst>
                                          <p:attrName>ppt_w</p:attrName>
                                        </p:attrNameLst>
                                      </p:cBhvr>
                                      <p:tavLst>
                                        <p:tav tm="0">
                                          <p:val>
                                            <p:fltVal val="0"/>
                                          </p:val>
                                        </p:tav>
                                        <p:tav tm="100000">
                                          <p:val>
                                            <p:strVal val="#ppt_w"/>
                                          </p:val>
                                        </p:tav>
                                      </p:tavLst>
                                    </p:anim>
                                    <p:anim calcmode="lin" valueType="num">
                                      <p:cBhvr>
                                        <p:cTn id="8" dur="2000" fill="hold"/>
                                        <p:tgtEl>
                                          <p:spTgt spid="3077"/>
                                        </p:tgtEl>
                                        <p:attrNameLst>
                                          <p:attrName>ppt_h</p:attrName>
                                        </p:attrNameLst>
                                      </p:cBhvr>
                                      <p:tavLst>
                                        <p:tav tm="0">
                                          <p:val>
                                            <p:fltVal val="0"/>
                                          </p:val>
                                        </p:tav>
                                        <p:tav tm="100000">
                                          <p:val>
                                            <p:strVal val="#ppt_h"/>
                                          </p:val>
                                        </p:tav>
                                      </p:tavLst>
                                    </p:anim>
                                    <p:anim calcmode="lin" valueType="num">
                                      <p:cBhvr>
                                        <p:cTn id="9" dur="2000" fill="hold"/>
                                        <p:tgtEl>
                                          <p:spTgt spid="307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07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307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079"/>
                                        </p:tgtEl>
                                        <p:attrNameLst>
                                          <p:attrName>style.visibility</p:attrName>
                                        </p:attrNameLst>
                                      </p:cBhvr>
                                      <p:to>
                                        <p:strVal val="visible"/>
                                      </p:to>
                                    </p:set>
                                    <p:anim calcmode="lin" valueType="num">
                                      <p:cBhvr>
                                        <p:cTn id="18" dur="1000" fill="hold"/>
                                        <p:tgtEl>
                                          <p:spTgt spid="3079"/>
                                        </p:tgtEl>
                                        <p:attrNameLst>
                                          <p:attrName>ppt_x</p:attrName>
                                        </p:attrNameLst>
                                      </p:cBhvr>
                                      <p:tavLst>
                                        <p:tav tm="0">
                                          <p:val>
                                            <p:strVal val="#ppt_x-.2"/>
                                          </p:val>
                                        </p:tav>
                                        <p:tav tm="100000">
                                          <p:val>
                                            <p:strVal val="#ppt_x"/>
                                          </p:val>
                                        </p:tav>
                                      </p:tavLst>
                                    </p:anim>
                                    <p:anim calcmode="lin" valueType="num">
                                      <p:cBhvr>
                                        <p:cTn id="19"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079"/>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p:cTn id="28" dur="2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9" dur="20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0" dur="2000"/>
                                        <p:tgtEl>
                                          <p:spTgt spid="7">
                                            <p:txEl>
                                              <p:pRg st="0" end="0"/>
                                            </p:txEl>
                                          </p:spTgt>
                                        </p:tgtEl>
                                      </p:cBhvr>
                                    </p:animEffect>
                                  </p:childTnLst>
                                </p:cTn>
                              </p:par>
                            </p:childTnLst>
                          </p:cTn>
                        </p:par>
                        <p:par>
                          <p:cTn id="31" fill="hold">
                            <p:stCondLst>
                              <p:cond delay="2000"/>
                            </p:stCondLst>
                            <p:childTnLst>
                              <p:par>
                                <p:cTn id="32" presetID="53" presetClass="entr" presetSubtype="0" fill="hold" grpId="0" nodeType="after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 calcmode="lin" valueType="num">
                                      <p:cBhvr>
                                        <p:cTn id="34" dur="2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5" dur="20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6" dur="2000"/>
                                        <p:tgtEl>
                                          <p:spTgt spid="7">
                                            <p:txEl>
                                              <p:pRg st="2" end="2"/>
                                            </p:txEl>
                                          </p:spTgt>
                                        </p:tgtEl>
                                      </p:cBhvr>
                                    </p:animEffect>
                                  </p:childTnLst>
                                </p:cTn>
                              </p:par>
                            </p:childTnLst>
                          </p:cTn>
                        </p:par>
                        <p:par>
                          <p:cTn id="37" fill="hold">
                            <p:stCondLst>
                              <p:cond delay="4000"/>
                            </p:stCondLst>
                            <p:childTnLst>
                              <p:par>
                                <p:cTn id="38" presetID="53" presetClass="entr" presetSubtype="0" fill="hold" grpId="0" nodeType="after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 calcmode="lin" valueType="num">
                                      <p:cBhvr>
                                        <p:cTn id="40" dur="2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41" dur="20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42" dur="20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3075">
                                            <p:txEl>
                                              <p:pRg st="0" end="0"/>
                                            </p:txEl>
                                          </p:spTgt>
                                        </p:tgtEl>
                                        <p:attrNameLst>
                                          <p:attrName>style.visibility</p:attrName>
                                        </p:attrNameLst>
                                      </p:cBhvr>
                                      <p:to>
                                        <p:strVal val="visible"/>
                                      </p:to>
                                    </p:set>
                                    <p:anim calcmode="lin" valueType="num">
                                      <p:cBhvr>
                                        <p:cTn id="47" dur="20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48" dur="2000" fill="hold"/>
                                        <p:tgtEl>
                                          <p:spTgt spid="3075">
                                            <p:txEl>
                                              <p:pRg st="0" end="0"/>
                                            </p:txEl>
                                          </p:spTgt>
                                        </p:tgtEl>
                                        <p:attrNameLst>
                                          <p:attrName>ppt_h</p:attrName>
                                        </p:attrNameLst>
                                      </p:cBhvr>
                                      <p:tavLst>
                                        <p:tav tm="0">
                                          <p:val>
                                            <p:fltVal val="0"/>
                                          </p:val>
                                        </p:tav>
                                        <p:tav tm="100000">
                                          <p:val>
                                            <p:strVal val="#ppt_h"/>
                                          </p:val>
                                        </p:tav>
                                      </p:tavLst>
                                    </p:anim>
                                    <p:animEffect transition="in" filter="fade">
                                      <p:cBhvr>
                                        <p:cTn id="49" dur="2000"/>
                                        <p:tgtEl>
                                          <p:spTgt spid="3075">
                                            <p:txEl>
                                              <p:pRg st="0" end="0"/>
                                            </p:txEl>
                                          </p:spTgt>
                                        </p:tgtEl>
                                      </p:cBhvr>
                                    </p:animEffect>
                                  </p:childTnLst>
                                </p:cTn>
                              </p:par>
                            </p:childTnLst>
                          </p:cTn>
                        </p:par>
                        <p:par>
                          <p:cTn id="50" fill="hold">
                            <p:stCondLst>
                              <p:cond delay="2000"/>
                            </p:stCondLst>
                            <p:childTnLst>
                              <p:par>
                                <p:cTn id="51" presetID="53" presetClass="entr" presetSubtype="0" fill="hold" grpId="0" nodeType="afterEffect">
                                  <p:stCondLst>
                                    <p:cond delay="0"/>
                                  </p:stCondLst>
                                  <p:childTnLst>
                                    <p:set>
                                      <p:cBhvr>
                                        <p:cTn id="52" dur="1" fill="hold">
                                          <p:stCondLst>
                                            <p:cond delay="0"/>
                                          </p:stCondLst>
                                        </p:cTn>
                                        <p:tgtEl>
                                          <p:spTgt spid="3075">
                                            <p:txEl>
                                              <p:pRg st="2" end="2"/>
                                            </p:txEl>
                                          </p:spTgt>
                                        </p:tgtEl>
                                        <p:attrNameLst>
                                          <p:attrName>style.visibility</p:attrName>
                                        </p:attrNameLst>
                                      </p:cBhvr>
                                      <p:to>
                                        <p:strVal val="visible"/>
                                      </p:to>
                                    </p:set>
                                    <p:anim calcmode="lin" valueType="num">
                                      <p:cBhvr>
                                        <p:cTn id="53" dur="2000" fill="hold"/>
                                        <p:tgtEl>
                                          <p:spTgt spid="3075">
                                            <p:txEl>
                                              <p:pRg st="2" end="2"/>
                                            </p:txEl>
                                          </p:spTgt>
                                        </p:tgtEl>
                                        <p:attrNameLst>
                                          <p:attrName>ppt_w</p:attrName>
                                        </p:attrNameLst>
                                      </p:cBhvr>
                                      <p:tavLst>
                                        <p:tav tm="0">
                                          <p:val>
                                            <p:fltVal val="0"/>
                                          </p:val>
                                        </p:tav>
                                        <p:tav tm="100000">
                                          <p:val>
                                            <p:strVal val="#ppt_w"/>
                                          </p:val>
                                        </p:tav>
                                      </p:tavLst>
                                    </p:anim>
                                    <p:anim calcmode="lin" valueType="num">
                                      <p:cBhvr>
                                        <p:cTn id="54" dur="2000" fill="hold"/>
                                        <p:tgtEl>
                                          <p:spTgt spid="3075">
                                            <p:txEl>
                                              <p:pRg st="2" end="2"/>
                                            </p:txEl>
                                          </p:spTgt>
                                        </p:tgtEl>
                                        <p:attrNameLst>
                                          <p:attrName>ppt_h</p:attrName>
                                        </p:attrNameLst>
                                      </p:cBhvr>
                                      <p:tavLst>
                                        <p:tav tm="0">
                                          <p:val>
                                            <p:fltVal val="0"/>
                                          </p:val>
                                        </p:tav>
                                        <p:tav tm="100000">
                                          <p:val>
                                            <p:strVal val="#ppt_h"/>
                                          </p:val>
                                        </p:tav>
                                      </p:tavLst>
                                    </p:anim>
                                    <p:animEffect transition="in" filter="fade">
                                      <p:cBhvr>
                                        <p:cTn id="55" dur="2000"/>
                                        <p:tgtEl>
                                          <p:spTgt spid="3075">
                                            <p:txEl>
                                              <p:pRg st="2" end="2"/>
                                            </p:txEl>
                                          </p:spTgt>
                                        </p:tgtEl>
                                      </p:cBhvr>
                                    </p:animEffect>
                                  </p:childTnLst>
                                </p:cTn>
                              </p:par>
                            </p:childTnLst>
                          </p:cTn>
                        </p:par>
                        <p:par>
                          <p:cTn id="56" fill="hold">
                            <p:stCondLst>
                              <p:cond delay="4000"/>
                            </p:stCondLst>
                            <p:childTnLst>
                              <p:par>
                                <p:cTn id="57" presetID="53" presetClass="entr" presetSubtype="0" fill="hold" grpId="0" nodeType="afterEffect">
                                  <p:stCondLst>
                                    <p:cond delay="0"/>
                                  </p:stCondLst>
                                  <p:childTnLst>
                                    <p:set>
                                      <p:cBhvr>
                                        <p:cTn id="58" dur="1" fill="hold">
                                          <p:stCondLst>
                                            <p:cond delay="0"/>
                                          </p:stCondLst>
                                        </p:cTn>
                                        <p:tgtEl>
                                          <p:spTgt spid="3075">
                                            <p:txEl>
                                              <p:pRg st="3" end="3"/>
                                            </p:txEl>
                                          </p:spTgt>
                                        </p:tgtEl>
                                        <p:attrNameLst>
                                          <p:attrName>style.visibility</p:attrName>
                                        </p:attrNameLst>
                                      </p:cBhvr>
                                      <p:to>
                                        <p:strVal val="visible"/>
                                      </p:to>
                                    </p:set>
                                    <p:anim calcmode="lin" valueType="num">
                                      <p:cBhvr>
                                        <p:cTn id="59" dur="2000" fill="hold"/>
                                        <p:tgtEl>
                                          <p:spTgt spid="3075">
                                            <p:txEl>
                                              <p:pRg st="3" end="3"/>
                                            </p:txEl>
                                          </p:spTgt>
                                        </p:tgtEl>
                                        <p:attrNameLst>
                                          <p:attrName>ppt_w</p:attrName>
                                        </p:attrNameLst>
                                      </p:cBhvr>
                                      <p:tavLst>
                                        <p:tav tm="0">
                                          <p:val>
                                            <p:fltVal val="0"/>
                                          </p:val>
                                        </p:tav>
                                        <p:tav tm="100000">
                                          <p:val>
                                            <p:strVal val="#ppt_w"/>
                                          </p:val>
                                        </p:tav>
                                      </p:tavLst>
                                    </p:anim>
                                    <p:anim calcmode="lin" valueType="num">
                                      <p:cBhvr>
                                        <p:cTn id="60" dur="2000" fill="hold"/>
                                        <p:tgtEl>
                                          <p:spTgt spid="3075">
                                            <p:txEl>
                                              <p:pRg st="3" end="3"/>
                                            </p:txEl>
                                          </p:spTgt>
                                        </p:tgtEl>
                                        <p:attrNameLst>
                                          <p:attrName>ppt_h</p:attrName>
                                        </p:attrNameLst>
                                      </p:cBhvr>
                                      <p:tavLst>
                                        <p:tav tm="0">
                                          <p:val>
                                            <p:fltVal val="0"/>
                                          </p:val>
                                        </p:tav>
                                        <p:tav tm="100000">
                                          <p:val>
                                            <p:strVal val="#ppt_h"/>
                                          </p:val>
                                        </p:tav>
                                      </p:tavLst>
                                    </p:anim>
                                    <p:animEffect transition="in" filter="fade">
                                      <p:cBhvr>
                                        <p:cTn id="61" dur="2000"/>
                                        <p:tgtEl>
                                          <p:spTgt spid="3075">
                                            <p:txEl>
                                              <p:pRg st="3" end="3"/>
                                            </p:txEl>
                                          </p:spTgt>
                                        </p:tgtEl>
                                      </p:cBhvr>
                                    </p:animEffect>
                                  </p:childTnLst>
                                </p:cTn>
                              </p:par>
                            </p:childTnLst>
                          </p:cTn>
                        </p:par>
                        <p:par>
                          <p:cTn id="62" fill="hold">
                            <p:stCondLst>
                              <p:cond delay="6000"/>
                            </p:stCondLst>
                            <p:childTnLst>
                              <p:par>
                                <p:cTn id="63" presetID="53" presetClass="entr" presetSubtype="0" fill="hold" grpId="0" nodeType="afterEffect">
                                  <p:stCondLst>
                                    <p:cond delay="0"/>
                                  </p:stCondLst>
                                  <p:childTnLst>
                                    <p:set>
                                      <p:cBhvr>
                                        <p:cTn id="64" dur="1" fill="hold">
                                          <p:stCondLst>
                                            <p:cond delay="0"/>
                                          </p:stCondLst>
                                        </p:cTn>
                                        <p:tgtEl>
                                          <p:spTgt spid="3075">
                                            <p:txEl>
                                              <p:pRg st="4" end="4"/>
                                            </p:txEl>
                                          </p:spTgt>
                                        </p:tgtEl>
                                        <p:attrNameLst>
                                          <p:attrName>style.visibility</p:attrName>
                                        </p:attrNameLst>
                                      </p:cBhvr>
                                      <p:to>
                                        <p:strVal val="visible"/>
                                      </p:to>
                                    </p:set>
                                    <p:anim calcmode="lin" valueType="num">
                                      <p:cBhvr>
                                        <p:cTn id="65" dur="2000" fill="hold"/>
                                        <p:tgtEl>
                                          <p:spTgt spid="3075">
                                            <p:txEl>
                                              <p:pRg st="4" end="4"/>
                                            </p:txEl>
                                          </p:spTgt>
                                        </p:tgtEl>
                                        <p:attrNameLst>
                                          <p:attrName>ppt_w</p:attrName>
                                        </p:attrNameLst>
                                      </p:cBhvr>
                                      <p:tavLst>
                                        <p:tav tm="0">
                                          <p:val>
                                            <p:fltVal val="0"/>
                                          </p:val>
                                        </p:tav>
                                        <p:tav tm="100000">
                                          <p:val>
                                            <p:strVal val="#ppt_w"/>
                                          </p:val>
                                        </p:tav>
                                      </p:tavLst>
                                    </p:anim>
                                    <p:anim calcmode="lin" valueType="num">
                                      <p:cBhvr>
                                        <p:cTn id="66" dur="2000" fill="hold"/>
                                        <p:tgtEl>
                                          <p:spTgt spid="3075">
                                            <p:txEl>
                                              <p:pRg st="4" end="4"/>
                                            </p:txEl>
                                          </p:spTgt>
                                        </p:tgtEl>
                                        <p:attrNameLst>
                                          <p:attrName>ppt_h</p:attrName>
                                        </p:attrNameLst>
                                      </p:cBhvr>
                                      <p:tavLst>
                                        <p:tav tm="0">
                                          <p:val>
                                            <p:fltVal val="0"/>
                                          </p:val>
                                        </p:tav>
                                        <p:tav tm="100000">
                                          <p:val>
                                            <p:strVal val="#ppt_h"/>
                                          </p:val>
                                        </p:tav>
                                      </p:tavLst>
                                    </p:anim>
                                    <p:animEffect transition="in" filter="fade">
                                      <p:cBhvr>
                                        <p:cTn id="67" dur="2000"/>
                                        <p:tgtEl>
                                          <p:spTgt spid="3075">
                                            <p:txEl>
                                              <p:pRg st="4" end="4"/>
                                            </p:txEl>
                                          </p:spTgt>
                                        </p:tgtEl>
                                      </p:cBhvr>
                                    </p:animEffect>
                                  </p:childTnLst>
                                </p:cTn>
                              </p:par>
                            </p:childTnLst>
                          </p:cTn>
                        </p:par>
                        <p:par>
                          <p:cTn id="68" fill="hold">
                            <p:stCondLst>
                              <p:cond delay="8000"/>
                            </p:stCondLst>
                            <p:childTnLst>
                              <p:par>
                                <p:cTn id="69" presetID="53" presetClass="entr" presetSubtype="0" fill="hold" grpId="0" nodeType="afterEffect">
                                  <p:stCondLst>
                                    <p:cond delay="0"/>
                                  </p:stCondLst>
                                  <p:childTnLst>
                                    <p:set>
                                      <p:cBhvr>
                                        <p:cTn id="70" dur="1" fill="hold">
                                          <p:stCondLst>
                                            <p:cond delay="0"/>
                                          </p:stCondLst>
                                        </p:cTn>
                                        <p:tgtEl>
                                          <p:spTgt spid="3075">
                                            <p:txEl>
                                              <p:pRg st="5" end="5"/>
                                            </p:txEl>
                                          </p:spTgt>
                                        </p:tgtEl>
                                        <p:attrNameLst>
                                          <p:attrName>style.visibility</p:attrName>
                                        </p:attrNameLst>
                                      </p:cBhvr>
                                      <p:to>
                                        <p:strVal val="visible"/>
                                      </p:to>
                                    </p:set>
                                    <p:anim calcmode="lin" valueType="num">
                                      <p:cBhvr>
                                        <p:cTn id="71" dur="2000" fill="hold"/>
                                        <p:tgtEl>
                                          <p:spTgt spid="3075">
                                            <p:txEl>
                                              <p:pRg st="5" end="5"/>
                                            </p:txEl>
                                          </p:spTgt>
                                        </p:tgtEl>
                                        <p:attrNameLst>
                                          <p:attrName>ppt_w</p:attrName>
                                        </p:attrNameLst>
                                      </p:cBhvr>
                                      <p:tavLst>
                                        <p:tav tm="0">
                                          <p:val>
                                            <p:fltVal val="0"/>
                                          </p:val>
                                        </p:tav>
                                        <p:tav tm="100000">
                                          <p:val>
                                            <p:strVal val="#ppt_w"/>
                                          </p:val>
                                        </p:tav>
                                      </p:tavLst>
                                    </p:anim>
                                    <p:anim calcmode="lin" valueType="num">
                                      <p:cBhvr>
                                        <p:cTn id="72" dur="2000" fill="hold"/>
                                        <p:tgtEl>
                                          <p:spTgt spid="3075">
                                            <p:txEl>
                                              <p:pRg st="5" end="5"/>
                                            </p:txEl>
                                          </p:spTgt>
                                        </p:tgtEl>
                                        <p:attrNameLst>
                                          <p:attrName>ppt_h</p:attrName>
                                        </p:attrNameLst>
                                      </p:cBhvr>
                                      <p:tavLst>
                                        <p:tav tm="0">
                                          <p:val>
                                            <p:fltVal val="0"/>
                                          </p:val>
                                        </p:tav>
                                        <p:tav tm="100000">
                                          <p:val>
                                            <p:strVal val="#ppt_h"/>
                                          </p:val>
                                        </p:tav>
                                      </p:tavLst>
                                    </p:anim>
                                    <p:animEffect transition="in" filter="fade">
                                      <p:cBhvr>
                                        <p:cTn id="73" dur="2000"/>
                                        <p:tgtEl>
                                          <p:spTgt spid="3075">
                                            <p:txEl>
                                              <p:pRg st="5" end="5"/>
                                            </p:txEl>
                                          </p:spTgt>
                                        </p:tgtEl>
                                      </p:cBhvr>
                                    </p:animEffect>
                                  </p:childTnLst>
                                </p:cTn>
                              </p:par>
                            </p:childTnLst>
                          </p:cTn>
                        </p:par>
                        <p:par>
                          <p:cTn id="74" fill="hold">
                            <p:stCondLst>
                              <p:cond delay="10000"/>
                            </p:stCondLst>
                            <p:childTnLst>
                              <p:par>
                                <p:cTn id="75" presetID="53" presetClass="entr" presetSubtype="0" fill="hold" grpId="0" nodeType="afterEffect">
                                  <p:stCondLst>
                                    <p:cond delay="0"/>
                                  </p:stCondLst>
                                  <p:childTnLst>
                                    <p:set>
                                      <p:cBhvr>
                                        <p:cTn id="76" dur="1" fill="hold">
                                          <p:stCondLst>
                                            <p:cond delay="0"/>
                                          </p:stCondLst>
                                        </p:cTn>
                                        <p:tgtEl>
                                          <p:spTgt spid="3075">
                                            <p:txEl>
                                              <p:pRg st="6" end="6"/>
                                            </p:txEl>
                                          </p:spTgt>
                                        </p:tgtEl>
                                        <p:attrNameLst>
                                          <p:attrName>style.visibility</p:attrName>
                                        </p:attrNameLst>
                                      </p:cBhvr>
                                      <p:to>
                                        <p:strVal val="visible"/>
                                      </p:to>
                                    </p:set>
                                    <p:anim calcmode="lin" valueType="num">
                                      <p:cBhvr>
                                        <p:cTn id="77" dur="2000" fill="hold"/>
                                        <p:tgtEl>
                                          <p:spTgt spid="3075">
                                            <p:txEl>
                                              <p:pRg st="6" end="6"/>
                                            </p:txEl>
                                          </p:spTgt>
                                        </p:tgtEl>
                                        <p:attrNameLst>
                                          <p:attrName>ppt_w</p:attrName>
                                        </p:attrNameLst>
                                      </p:cBhvr>
                                      <p:tavLst>
                                        <p:tav tm="0">
                                          <p:val>
                                            <p:fltVal val="0"/>
                                          </p:val>
                                        </p:tav>
                                        <p:tav tm="100000">
                                          <p:val>
                                            <p:strVal val="#ppt_w"/>
                                          </p:val>
                                        </p:tav>
                                      </p:tavLst>
                                    </p:anim>
                                    <p:anim calcmode="lin" valueType="num">
                                      <p:cBhvr>
                                        <p:cTn id="78" dur="2000" fill="hold"/>
                                        <p:tgtEl>
                                          <p:spTgt spid="3075">
                                            <p:txEl>
                                              <p:pRg st="6" end="6"/>
                                            </p:txEl>
                                          </p:spTgt>
                                        </p:tgtEl>
                                        <p:attrNameLst>
                                          <p:attrName>ppt_h</p:attrName>
                                        </p:attrNameLst>
                                      </p:cBhvr>
                                      <p:tavLst>
                                        <p:tav tm="0">
                                          <p:val>
                                            <p:fltVal val="0"/>
                                          </p:val>
                                        </p:tav>
                                        <p:tav tm="100000">
                                          <p:val>
                                            <p:strVal val="#ppt_h"/>
                                          </p:val>
                                        </p:tav>
                                      </p:tavLst>
                                    </p:anim>
                                    <p:animEffect transition="in" filter="fade">
                                      <p:cBhvr>
                                        <p:cTn id="79" dur="2000"/>
                                        <p:tgtEl>
                                          <p:spTgt spid="3075">
                                            <p:txEl>
                                              <p:pRg st="6" end="6"/>
                                            </p:txEl>
                                          </p:spTgt>
                                        </p:tgtEl>
                                      </p:cBhvr>
                                    </p:animEffect>
                                  </p:childTnLst>
                                </p:cTn>
                              </p:par>
                            </p:childTnLst>
                          </p:cTn>
                        </p:par>
                        <p:par>
                          <p:cTn id="80" fill="hold">
                            <p:stCondLst>
                              <p:cond delay="12000"/>
                            </p:stCondLst>
                            <p:childTnLst>
                              <p:par>
                                <p:cTn id="81" presetID="53" presetClass="entr" presetSubtype="0" fill="hold" grpId="0" nodeType="afterEffect">
                                  <p:stCondLst>
                                    <p:cond delay="0"/>
                                  </p:stCondLst>
                                  <p:childTnLst>
                                    <p:set>
                                      <p:cBhvr>
                                        <p:cTn id="82" dur="1" fill="hold">
                                          <p:stCondLst>
                                            <p:cond delay="0"/>
                                          </p:stCondLst>
                                        </p:cTn>
                                        <p:tgtEl>
                                          <p:spTgt spid="3075">
                                            <p:txEl>
                                              <p:pRg st="7" end="7"/>
                                            </p:txEl>
                                          </p:spTgt>
                                        </p:tgtEl>
                                        <p:attrNameLst>
                                          <p:attrName>style.visibility</p:attrName>
                                        </p:attrNameLst>
                                      </p:cBhvr>
                                      <p:to>
                                        <p:strVal val="visible"/>
                                      </p:to>
                                    </p:set>
                                    <p:anim calcmode="lin" valueType="num">
                                      <p:cBhvr>
                                        <p:cTn id="83" dur="2000" fill="hold"/>
                                        <p:tgtEl>
                                          <p:spTgt spid="3075">
                                            <p:txEl>
                                              <p:pRg st="7" end="7"/>
                                            </p:txEl>
                                          </p:spTgt>
                                        </p:tgtEl>
                                        <p:attrNameLst>
                                          <p:attrName>ppt_w</p:attrName>
                                        </p:attrNameLst>
                                      </p:cBhvr>
                                      <p:tavLst>
                                        <p:tav tm="0">
                                          <p:val>
                                            <p:fltVal val="0"/>
                                          </p:val>
                                        </p:tav>
                                        <p:tav tm="100000">
                                          <p:val>
                                            <p:strVal val="#ppt_w"/>
                                          </p:val>
                                        </p:tav>
                                      </p:tavLst>
                                    </p:anim>
                                    <p:anim calcmode="lin" valueType="num">
                                      <p:cBhvr>
                                        <p:cTn id="84" dur="2000" fill="hold"/>
                                        <p:tgtEl>
                                          <p:spTgt spid="3075">
                                            <p:txEl>
                                              <p:pRg st="7" end="7"/>
                                            </p:txEl>
                                          </p:spTgt>
                                        </p:tgtEl>
                                        <p:attrNameLst>
                                          <p:attrName>ppt_h</p:attrName>
                                        </p:attrNameLst>
                                      </p:cBhvr>
                                      <p:tavLst>
                                        <p:tav tm="0">
                                          <p:val>
                                            <p:fltVal val="0"/>
                                          </p:val>
                                        </p:tav>
                                        <p:tav tm="100000">
                                          <p:val>
                                            <p:strVal val="#ppt_h"/>
                                          </p:val>
                                        </p:tav>
                                      </p:tavLst>
                                    </p:anim>
                                    <p:animEffect transition="in" filter="fade">
                                      <p:cBhvr>
                                        <p:cTn id="85" dur="2000"/>
                                        <p:tgtEl>
                                          <p:spTgt spid="3075">
                                            <p:txEl>
                                              <p:pRg st="7" end="7"/>
                                            </p:txEl>
                                          </p:spTgt>
                                        </p:tgtEl>
                                      </p:cBhvr>
                                    </p:animEffect>
                                  </p:childTnLst>
                                </p:cTn>
                              </p:par>
                            </p:childTnLst>
                          </p:cTn>
                        </p:par>
                        <p:par>
                          <p:cTn id="86" fill="hold">
                            <p:stCondLst>
                              <p:cond delay="14000"/>
                            </p:stCondLst>
                            <p:childTnLst>
                              <p:par>
                                <p:cTn id="87" presetID="53" presetClass="entr" presetSubtype="0" fill="hold" grpId="0" nodeType="afterEffect">
                                  <p:stCondLst>
                                    <p:cond delay="0"/>
                                  </p:stCondLst>
                                  <p:childTnLst>
                                    <p:set>
                                      <p:cBhvr>
                                        <p:cTn id="88" dur="1" fill="hold">
                                          <p:stCondLst>
                                            <p:cond delay="0"/>
                                          </p:stCondLst>
                                        </p:cTn>
                                        <p:tgtEl>
                                          <p:spTgt spid="3075">
                                            <p:txEl>
                                              <p:pRg st="8" end="8"/>
                                            </p:txEl>
                                          </p:spTgt>
                                        </p:tgtEl>
                                        <p:attrNameLst>
                                          <p:attrName>style.visibility</p:attrName>
                                        </p:attrNameLst>
                                      </p:cBhvr>
                                      <p:to>
                                        <p:strVal val="visible"/>
                                      </p:to>
                                    </p:set>
                                    <p:anim calcmode="lin" valueType="num">
                                      <p:cBhvr>
                                        <p:cTn id="89" dur="2000" fill="hold"/>
                                        <p:tgtEl>
                                          <p:spTgt spid="3075">
                                            <p:txEl>
                                              <p:pRg st="8" end="8"/>
                                            </p:txEl>
                                          </p:spTgt>
                                        </p:tgtEl>
                                        <p:attrNameLst>
                                          <p:attrName>ppt_w</p:attrName>
                                        </p:attrNameLst>
                                      </p:cBhvr>
                                      <p:tavLst>
                                        <p:tav tm="0">
                                          <p:val>
                                            <p:fltVal val="0"/>
                                          </p:val>
                                        </p:tav>
                                        <p:tav tm="100000">
                                          <p:val>
                                            <p:strVal val="#ppt_w"/>
                                          </p:val>
                                        </p:tav>
                                      </p:tavLst>
                                    </p:anim>
                                    <p:anim calcmode="lin" valueType="num">
                                      <p:cBhvr>
                                        <p:cTn id="90" dur="2000" fill="hold"/>
                                        <p:tgtEl>
                                          <p:spTgt spid="3075">
                                            <p:txEl>
                                              <p:pRg st="8" end="8"/>
                                            </p:txEl>
                                          </p:spTgt>
                                        </p:tgtEl>
                                        <p:attrNameLst>
                                          <p:attrName>ppt_h</p:attrName>
                                        </p:attrNameLst>
                                      </p:cBhvr>
                                      <p:tavLst>
                                        <p:tav tm="0">
                                          <p:val>
                                            <p:fltVal val="0"/>
                                          </p:val>
                                        </p:tav>
                                        <p:tav tm="100000">
                                          <p:val>
                                            <p:strVal val="#ppt_h"/>
                                          </p:val>
                                        </p:tav>
                                      </p:tavLst>
                                    </p:anim>
                                    <p:animEffect transition="in" filter="fade">
                                      <p:cBhvr>
                                        <p:cTn id="91" dur="2000"/>
                                        <p:tgtEl>
                                          <p:spTgt spid="3075">
                                            <p:txEl>
                                              <p:pRg st="8" end="8"/>
                                            </p:txEl>
                                          </p:spTgt>
                                        </p:tgtEl>
                                      </p:cBhvr>
                                    </p:animEffect>
                                  </p:childTnLst>
                                </p:cTn>
                              </p:par>
                            </p:childTnLst>
                          </p:cTn>
                        </p:par>
                        <p:par>
                          <p:cTn id="92" fill="hold">
                            <p:stCondLst>
                              <p:cond delay="16000"/>
                            </p:stCondLst>
                            <p:childTnLst>
                              <p:par>
                                <p:cTn id="93" presetID="53" presetClass="entr" presetSubtype="0" fill="hold" grpId="0" nodeType="afterEffect">
                                  <p:stCondLst>
                                    <p:cond delay="0"/>
                                  </p:stCondLst>
                                  <p:childTnLst>
                                    <p:set>
                                      <p:cBhvr>
                                        <p:cTn id="94" dur="1" fill="hold">
                                          <p:stCondLst>
                                            <p:cond delay="0"/>
                                          </p:stCondLst>
                                        </p:cTn>
                                        <p:tgtEl>
                                          <p:spTgt spid="3075">
                                            <p:txEl>
                                              <p:pRg st="9" end="9"/>
                                            </p:txEl>
                                          </p:spTgt>
                                        </p:tgtEl>
                                        <p:attrNameLst>
                                          <p:attrName>style.visibility</p:attrName>
                                        </p:attrNameLst>
                                      </p:cBhvr>
                                      <p:to>
                                        <p:strVal val="visible"/>
                                      </p:to>
                                    </p:set>
                                    <p:anim calcmode="lin" valueType="num">
                                      <p:cBhvr>
                                        <p:cTn id="95" dur="2000" fill="hold"/>
                                        <p:tgtEl>
                                          <p:spTgt spid="3075">
                                            <p:txEl>
                                              <p:pRg st="9" end="9"/>
                                            </p:txEl>
                                          </p:spTgt>
                                        </p:tgtEl>
                                        <p:attrNameLst>
                                          <p:attrName>ppt_w</p:attrName>
                                        </p:attrNameLst>
                                      </p:cBhvr>
                                      <p:tavLst>
                                        <p:tav tm="0">
                                          <p:val>
                                            <p:fltVal val="0"/>
                                          </p:val>
                                        </p:tav>
                                        <p:tav tm="100000">
                                          <p:val>
                                            <p:strVal val="#ppt_w"/>
                                          </p:val>
                                        </p:tav>
                                      </p:tavLst>
                                    </p:anim>
                                    <p:anim calcmode="lin" valueType="num">
                                      <p:cBhvr>
                                        <p:cTn id="96" dur="2000" fill="hold"/>
                                        <p:tgtEl>
                                          <p:spTgt spid="3075">
                                            <p:txEl>
                                              <p:pRg st="9" end="9"/>
                                            </p:txEl>
                                          </p:spTgt>
                                        </p:tgtEl>
                                        <p:attrNameLst>
                                          <p:attrName>ppt_h</p:attrName>
                                        </p:attrNameLst>
                                      </p:cBhvr>
                                      <p:tavLst>
                                        <p:tav tm="0">
                                          <p:val>
                                            <p:fltVal val="0"/>
                                          </p:val>
                                        </p:tav>
                                        <p:tav tm="100000">
                                          <p:val>
                                            <p:strVal val="#ppt_h"/>
                                          </p:val>
                                        </p:tav>
                                      </p:tavLst>
                                    </p:anim>
                                    <p:animEffect transition="in" filter="fade">
                                      <p:cBhvr>
                                        <p:cTn id="97" dur="2000"/>
                                        <p:tgtEl>
                                          <p:spTgt spid="3075">
                                            <p:txEl>
                                              <p:pRg st="9" end="9"/>
                                            </p:txEl>
                                          </p:spTgt>
                                        </p:tgtEl>
                                      </p:cBhvr>
                                    </p:animEffect>
                                  </p:childTnLst>
                                </p:cTn>
                              </p:par>
                            </p:childTnLst>
                          </p:cTn>
                        </p:par>
                        <p:par>
                          <p:cTn id="98" fill="hold">
                            <p:stCondLst>
                              <p:cond delay="18000"/>
                            </p:stCondLst>
                            <p:childTnLst>
                              <p:par>
                                <p:cTn id="99" presetID="53" presetClass="entr" presetSubtype="0" fill="hold" grpId="0" nodeType="afterEffect">
                                  <p:stCondLst>
                                    <p:cond delay="0"/>
                                  </p:stCondLst>
                                  <p:childTnLst>
                                    <p:set>
                                      <p:cBhvr>
                                        <p:cTn id="100" dur="1" fill="hold">
                                          <p:stCondLst>
                                            <p:cond delay="0"/>
                                          </p:stCondLst>
                                        </p:cTn>
                                        <p:tgtEl>
                                          <p:spTgt spid="3075">
                                            <p:txEl>
                                              <p:pRg st="10" end="10"/>
                                            </p:txEl>
                                          </p:spTgt>
                                        </p:tgtEl>
                                        <p:attrNameLst>
                                          <p:attrName>style.visibility</p:attrName>
                                        </p:attrNameLst>
                                      </p:cBhvr>
                                      <p:to>
                                        <p:strVal val="visible"/>
                                      </p:to>
                                    </p:set>
                                    <p:anim calcmode="lin" valueType="num">
                                      <p:cBhvr>
                                        <p:cTn id="101" dur="2000" fill="hold"/>
                                        <p:tgtEl>
                                          <p:spTgt spid="3075">
                                            <p:txEl>
                                              <p:pRg st="10" end="10"/>
                                            </p:txEl>
                                          </p:spTgt>
                                        </p:tgtEl>
                                        <p:attrNameLst>
                                          <p:attrName>ppt_w</p:attrName>
                                        </p:attrNameLst>
                                      </p:cBhvr>
                                      <p:tavLst>
                                        <p:tav tm="0">
                                          <p:val>
                                            <p:fltVal val="0"/>
                                          </p:val>
                                        </p:tav>
                                        <p:tav tm="100000">
                                          <p:val>
                                            <p:strVal val="#ppt_w"/>
                                          </p:val>
                                        </p:tav>
                                      </p:tavLst>
                                    </p:anim>
                                    <p:anim calcmode="lin" valueType="num">
                                      <p:cBhvr>
                                        <p:cTn id="102" dur="2000" fill="hold"/>
                                        <p:tgtEl>
                                          <p:spTgt spid="3075">
                                            <p:txEl>
                                              <p:pRg st="10" end="10"/>
                                            </p:txEl>
                                          </p:spTgt>
                                        </p:tgtEl>
                                        <p:attrNameLst>
                                          <p:attrName>ppt_h</p:attrName>
                                        </p:attrNameLst>
                                      </p:cBhvr>
                                      <p:tavLst>
                                        <p:tav tm="0">
                                          <p:val>
                                            <p:fltVal val="0"/>
                                          </p:val>
                                        </p:tav>
                                        <p:tav tm="100000">
                                          <p:val>
                                            <p:strVal val="#ppt_h"/>
                                          </p:val>
                                        </p:tav>
                                      </p:tavLst>
                                    </p:anim>
                                    <p:animEffect transition="in" filter="fade">
                                      <p:cBhvr>
                                        <p:cTn id="103" dur="2000"/>
                                        <p:tgtEl>
                                          <p:spTgt spid="3075">
                                            <p:txEl>
                                              <p:pRg st="10" end="10"/>
                                            </p:txEl>
                                          </p:spTgt>
                                        </p:tgtEl>
                                      </p:cBhvr>
                                    </p:animEffect>
                                  </p:childTnLst>
                                </p:cTn>
                              </p:par>
                            </p:childTnLst>
                          </p:cTn>
                        </p:par>
                        <p:par>
                          <p:cTn id="104" fill="hold">
                            <p:stCondLst>
                              <p:cond delay="20000"/>
                            </p:stCondLst>
                            <p:childTnLst>
                              <p:par>
                                <p:cTn id="105" presetID="53" presetClass="entr" presetSubtype="0" fill="hold" grpId="0" nodeType="afterEffect">
                                  <p:stCondLst>
                                    <p:cond delay="0"/>
                                  </p:stCondLst>
                                  <p:childTnLst>
                                    <p:set>
                                      <p:cBhvr>
                                        <p:cTn id="106" dur="1" fill="hold">
                                          <p:stCondLst>
                                            <p:cond delay="0"/>
                                          </p:stCondLst>
                                        </p:cTn>
                                        <p:tgtEl>
                                          <p:spTgt spid="3075">
                                            <p:txEl>
                                              <p:pRg st="11" end="11"/>
                                            </p:txEl>
                                          </p:spTgt>
                                        </p:tgtEl>
                                        <p:attrNameLst>
                                          <p:attrName>style.visibility</p:attrName>
                                        </p:attrNameLst>
                                      </p:cBhvr>
                                      <p:to>
                                        <p:strVal val="visible"/>
                                      </p:to>
                                    </p:set>
                                    <p:anim calcmode="lin" valueType="num">
                                      <p:cBhvr>
                                        <p:cTn id="107" dur="2000" fill="hold"/>
                                        <p:tgtEl>
                                          <p:spTgt spid="3075">
                                            <p:txEl>
                                              <p:pRg st="11" end="11"/>
                                            </p:txEl>
                                          </p:spTgt>
                                        </p:tgtEl>
                                        <p:attrNameLst>
                                          <p:attrName>ppt_w</p:attrName>
                                        </p:attrNameLst>
                                      </p:cBhvr>
                                      <p:tavLst>
                                        <p:tav tm="0">
                                          <p:val>
                                            <p:fltVal val="0"/>
                                          </p:val>
                                        </p:tav>
                                        <p:tav tm="100000">
                                          <p:val>
                                            <p:strVal val="#ppt_w"/>
                                          </p:val>
                                        </p:tav>
                                      </p:tavLst>
                                    </p:anim>
                                    <p:anim calcmode="lin" valueType="num">
                                      <p:cBhvr>
                                        <p:cTn id="108" dur="2000" fill="hold"/>
                                        <p:tgtEl>
                                          <p:spTgt spid="3075">
                                            <p:txEl>
                                              <p:pRg st="11" end="11"/>
                                            </p:txEl>
                                          </p:spTgt>
                                        </p:tgtEl>
                                        <p:attrNameLst>
                                          <p:attrName>ppt_h</p:attrName>
                                        </p:attrNameLst>
                                      </p:cBhvr>
                                      <p:tavLst>
                                        <p:tav tm="0">
                                          <p:val>
                                            <p:fltVal val="0"/>
                                          </p:val>
                                        </p:tav>
                                        <p:tav tm="100000">
                                          <p:val>
                                            <p:strVal val="#ppt_h"/>
                                          </p:val>
                                        </p:tav>
                                      </p:tavLst>
                                    </p:anim>
                                    <p:animEffect transition="in" filter="fade">
                                      <p:cBhvr>
                                        <p:cTn id="109" dur="2000"/>
                                        <p:tgtEl>
                                          <p:spTgt spid="3075">
                                            <p:txEl>
                                              <p:pRg st="11" end="11"/>
                                            </p:txEl>
                                          </p:spTgt>
                                        </p:tgtEl>
                                      </p:cBhvr>
                                    </p:animEffect>
                                  </p:childTnLst>
                                </p:cTn>
                              </p:par>
                            </p:childTnLst>
                          </p:cTn>
                        </p:par>
                        <p:par>
                          <p:cTn id="110" fill="hold">
                            <p:stCondLst>
                              <p:cond delay="22000"/>
                            </p:stCondLst>
                            <p:childTnLst>
                              <p:par>
                                <p:cTn id="111" presetID="53" presetClass="entr" presetSubtype="0" fill="hold" grpId="0" nodeType="afterEffect">
                                  <p:stCondLst>
                                    <p:cond delay="0"/>
                                  </p:stCondLst>
                                  <p:childTnLst>
                                    <p:set>
                                      <p:cBhvr>
                                        <p:cTn id="112" dur="1" fill="hold">
                                          <p:stCondLst>
                                            <p:cond delay="0"/>
                                          </p:stCondLst>
                                        </p:cTn>
                                        <p:tgtEl>
                                          <p:spTgt spid="3075">
                                            <p:txEl>
                                              <p:pRg st="12" end="12"/>
                                            </p:txEl>
                                          </p:spTgt>
                                        </p:tgtEl>
                                        <p:attrNameLst>
                                          <p:attrName>style.visibility</p:attrName>
                                        </p:attrNameLst>
                                      </p:cBhvr>
                                      <p:to>
                                        <p:strVal val="visible"/>
                                      </p:to>
                                    </p:set>
                                    <p:anim calcmode="lin" valueType="num">
                                      <p:cBhvr>
                                        <p:cTn id="113" dur="2000" fill="hold"/>
                                        <p:tgtEl>
                                          <p:spTgt spid="3075">
                                            <p:txEl>
                                              <p:pRg st="12" end="12"/>
                                            </p:txEl>
                                          </p:spTgt>
                                        </p:tgtEl>
                                        <p:attrNameLst>
                                          <p:attrName>ppt_w</p:attrName>
                                        </p:attrNameLst>
                                      </p:cBhvr>
                                      <p:tavLst>
                                        <p:tav tm="0">
                                          <p:val>
                                            <p:fltVal val="0"/>
                                          </p:val>
                                        </p:tav>
                                        <p:tav tm="100000">
                                          <p:val>
                                            <p:strVal val="#ppt_w"/>
                                          </p:val>
                                        </p:tav>
                                      </p:tavLst>
                                    </p:anim>
                                    <p:anim calcmode="lin" valueType="num">
                                      <p:cBhvr>
                                        <p:cTn id="114" dur="2000" fill="hold"/>
                                        <p:tgtEl>
                                          <p:spTgt spid="3075">
                                            <p:txEl>
                                              <p:pRg st="12" end="12"/>
                                            </p:txEl>
                                          </p:spTgt>
                                        </p:tgtEl>
                                        <p:attrNameLst>
                                          <p:attrName>ppt_h</p:attrName>
                                        </p:attrNameLst>
                                      </p:cBhvr>
                                      <p:tavLst>
                                        <p:tav tm="0">
                                          <p:val>
                                            <p:fltVal val="0"/>
                                          </p:val>
                                        </p:tav>
                                        <p:tav tm="100000">
                                          <p:val>
                                            <p:strVal val="#ppt_h"/>
                                          </p:val>
                                        </p:tav>
                                      </p:tavLst>
                                    </p:anim>
                                    <p:animEffect transition="in" filter="fade">
                                      <p:cBhvr>
                                        <p:cTn id="115" dur="2000"/>
                                        <p:tgtEl>
                                          <p:spTgt spid="3075">
                                            <p:txEl>
                                              <p:pRg st="12" end="12"/>
                                            </p:txEl>
                                          </p:spTgt>
                                        </p:tgtEl>
                                      </p:cBhvr>
                                    </p:animEffect>
                                  </p:childTnLst>
                                </p:cTn>
                              </p:par>
                            </p:childTnLst>
                          </p:cTn>
                        </p:par>
                        <p:par>
                          <p:cTn id="116" fill="hold">
                            <p:stCondLst>
                              <p:cond delay="24000"/>
                            </p:stCondLst>
                            <p:childTnLst>
                              <p:par>
                                <p:cTn id="117" presetID="53" presetClass="entr" presetSubtype="0" fill="hold" grpId="0" nodeType="afterEffect">
                                  <p:stCondLst>
                                    <p:cond delay="0"/>
                                  </p:stCondLst>
                                  <p:childTnLst>
                                    <p:set>
                                      <p:cBhvr>
                                        <p:cTn id="118" dur="1" fill="hold">
                                          <p:stCondLst>
                                            <p:cond delay="0"/>
                                          </p:stCondLst>
                                        </p:cTn>
                                        <p:tgtEl>
                                          <p:spTgt spid="3075">
                                            <p:txEl>
                                              <p:pRg st="14" end="14"/>
                                            </p:txEl>
                                          </p:spTgt>
                                        </p:tgtEl>
                                        <p:attrNameLst>
                                          <p:attrName>style.visibility</p:attrName>
                                        </p:attrNameLst>
                                      </p:cBhvr>
                                      <p:to>
                                        <p:strVal val="visible"/>
                                      </p:to>
                                    </p:set>
                                    <p:anim calcmode="lin" valueType="num">
                                      <p:cBhvr>
                                        <p:cTn id="119" dur="2000" fill="hold"/>
                                        <p:tgtEl>
                                          <p:spTgt spid="3075">
                                            <p:txEl>
                                              <p:pRg st="14" end="14"/>
                                            </p:txEl>
                                          </p:spTgt>
                                        </p:tgtEl>
                                        <p:attrNameLst>
                                          <p:attrName>ppt_w</p:attrName>
                                        </p:attrNameLst>
                                      </p:cBhvr>
                                      <p:tavLst>
                                        <p:tav tm="0">
                                          <p:val>
                                            <p:fltVal val="0"/>
                                          </p:val>
                                        </p:tav>
                                        <p:tav tm="100000">
                                          <p:val>
                                            <p:strVal val="#ppt_w"/>
                                          </p:val>
                                        </p:tav>
                                      </p:tavLst>
                                    </p:anim>
                                    <p:anim calcmode="lin" valueType="num">
                                      <p:cBhvr>
                                        <p:cTn id="120" dur="2000" fill="hold"/>
                                        <p:tgtEl>
                                          <p:spTgt spid="3075">
                                            <p:txEl>
                                              <p:pRg st="14" end="14"/>
                                            </p:txEl>
                                          </p:spTgt>
                                        </p:tgtEl>
                                        <p:attrNameLst>
                                          <p:attrName>ppt_h</p:attrName>
                                        </p:attrNameLst>
                                      </p:cBhvr>
                                      <p:tavLst>
                                        <p:tav tm="0">
                                          <p:val>
                                            <p:fltVal val="0"/>
                                          </p:val>
                                        </p:tav>
                                        <p:tav tm="100000">
                                          <p:val>
                                            <p:strVal val="#ppt_h"/>
                                          </p:val>
                                        </p:tav>
                                      </p:tavLst>
                                    </p:anim>
                                    <p:animEffect transition="in" filter="fade">
                                      <p:cBhvr>
                                        <p:cTn id="121" dur="2000"/>
                                        <p:tgtEl>
                                          <p:spTgt spid="307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3076" grpId="0"/>
      <p:bldP spid="6" grpId="0"/>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Imagem 59" descr="http://www.alzheimermed.com.br/imagens/biografias/mito64.jpg"/>
          <p:cNvPicPr>
            <a:picLocks noChangeAspect="1" noChangeArrowheads="1"/>
          </p:cNvPicPr>
          <p:nvPr/>
        </p:nvPicPr>
        <p:blipFill>
          <a:blip r:embed="rId2" cstate="print"/>
          <a:srcRect l="5660" t="2866" r="5661" b="2866"/>
          <a:stretch>
            <a:fillRect/>
          </a:stretch>
        </p:blipFill>
        <p:spPr bwMode="auto">
          <a:xfrm>
            <a:off x="500034" y="582120"/>
            <a:ext cx="3714776" cy="5775838"/>
          </a:xfrm>
          <a:prstGeom prst="rect">
            <a:avLst/>
          </a:prstGeom>
          <a:noFill/>
          <a:ln w="9525">
            <a:noFill/>
            <a:miter lim="800000"/>
            <a:headEnd/>
            <a:tailEnd/>
          </a:ln>
          <a:scene3d>
            <a:camera prst="orthographicFront"/>
            <a:lightRig rig="threePt" dir="t"/>
          </a:scene3d>
          <a:sp3d>
            <a:bevelT w="114300" prst="artDeco"/>
          </a:sp3d>
        </p:spPr>
      </p:pic>
      <p:sp>
        <p:nvSpPr>
          <p:cNvPr id="40966" name="Rectangle 6"/>
          <p:cNvSpPr>
            <a:spLocks noChangeArrowheads="1"/>
          </p:cNvSpPr>
          <p:nvPr/>
        </p:nvSpPr>
        <p:spPr bwMode="auto">
          <a:xfrm>
            <a:off x="928688" y="192088"/>
            <a:ext cx="2571750" cy="338137"/>
          </a:xfrm>
          <a:prstGeom prst="rect">
            <a:avLst/>
          </a:prstGeom>
          <a:noFill/>
          <a:ln w="9525">
            <a:noFill/>
            <a:miter lim="800000"/>
            <a:headEnd/>
            <a:tailEnd/>
          </a:ln>
        </p:spPr>
        <p:txBody>
          <a:bodyPr wrap="none" anchor="ctr">
            <a:spAutoFit/>
          </a:bodyPr>
          <a:lstStyle/>
          <a:p>
            <a:pPr eaLnBrk="0" hangingPunct="0"/>
            <a:r>
              <a:rPr lang="pt-BR" sz="1600" b="1">
                <a:latin typeface="Times New Roman" pitchFamily="18" charset="0"/>
                <a:cs typeface="Times New Roman" pitchFamily="18" charset="0"/>
              </a:rPr>
              <a:t>Caduceu – O Anjo da Cura</a:t>
            </a:r>
            <a:endParaRPr lang="pt-BR" sz="2400">
              <a:latin typeface="Times New Roman" pitchFamily="18" charset="0"/>
              <a:cs typeface="Times New Roman" pitchFamily="18" charset="0"/>
            </a:endParaRPr>
          </a:p>
        </p:txBody>
      </p:sp>
      <p:sp>
        <p:nvSpPr>
          <p:cNvPr id="8" name="Rectangle 9"/>
          <p:cNvSpPr>
            <a:spLocks noChangeArrowheads="1"/>
          </p:cNvSpPr>
          <p:nvPr/>
        </p:nvSpPr>
        <p:spPr bwMode="auto">
          <a:xfrm>
            <a:off x="4429125" y="928688"/>
            <a:ext cx="4357688" cy="5354637"/>
          </a:xfrm>
          <a:prstGeom prst="rect">
            <a:avLst/>
          </a:prstGeom>
          <a:noFill/>
          <a:ln w="9525">
            <a:noFill/>
            <a:miter lim="800000"/>
            <a:headEnd/>
            <a:tailEnd/>
          </a:ln>
        </p:spPr>
        <p:txBody>
          <a:bodyPr anchor="ctr">
            <a:spAutoFit/>
          </a:bodyPr>
          <a:lstStyle/>
          <a:p>
            <a:pPr indent="180975" algn="just"/>
            <a:r>
              <a:rPr lang="pt-BR" b="1">
                <a:latin typeface="Times New Roman" pitchFamily="18" charset="0"/>
                <a:cs typeface="Times New Roman" pitchFamily="18" charset="0"/>
              </a:rPr>
              <a:t>A mitologia diz que Tiresias </a:t>
            </a:r>
            <a:r>
              <a:rPr lang="pt-BR">
                <a:latin typeface="Times New Roman" pitchFamily="18" charset="0"/>
                <a:cs typeface="Times New Roman" pitchFamily="18" charset="0"/>
              </a:rPr>
              <a:t>(em grego, Τειρεσίας) - profeta cego de Tebas - filho do pastor Everes e da ninfa Chariclo, </a:t>
            </a:r>
            <a:r>
              <a:rPr lang="pt-BR" b="1">
                <a:latin typeface="Times New Roman" pitchFamily="18" charset="0"/>
                <a:cs typeface="Times New Roman" pitchFamily="18" charset="0"/>
              </a:rPr>
              <a:t>encontrou duas serpentes copulando e para separá-las colocou um bastão entre elas sendo imediatamente punido, transformado em mulher, e assim permanecendo por 7 anos até que repetisse o fato e foi só assim que teria voltado a ser homem </a:t>
            </a:r>
          </a:p>
          <a:p>
            <a:pPr indent="180975" algn="just"/>
            <a:r>
              <a:rPr lang="pt-BR" b="1">
                <a:latin typeface="Times New Roman" pitchFamily="18" charset="0"/>
                <a:cs typeface="Times New Roman" pitchFamily="18" charset="0"/>
              </a:rPr>
              <a:t>Tiresias teria dado esse bastão com as duas serpentes para Hermes</a:t>
            </a:r>
          </a:p>
          <a:p>
            <a:pPr indent="180975" algn="just"/>
            <a:r>
              <a:rPr lang="pt-BR" b="1">
                <a:latin typeface="Times New Roman" pitchFamily="18" charset="0"/>
                <a:cs typeface="Times New Roman" pitchFamily="18" charset="0"/>
              </a:rPr>
              <a:t>As serpentes representariam para alguns o positivo e o negativo, movem-se ao longo da coluna vertebral permeando os “chacras” e suas cabeças ficam na altura do ouvido de Esculápio para que elas o aconselhassem em como curar e assim poderiam se comunicar mais facilmente com a mente do Deus</a:t>
            </a:r>
          </a:p>
        </p:txBody>
      </p:sp>
      <p:sp>
        <p:nvSpPr>
          <p:cNvPr id="12" name="Retângulo 6"/>
          <p:cNvSpPr>
            <a:spLocks noChangeArrowheads="1"/>
          </p:cNvSpPr>
          <p:nvPr/>
        </p:nvSpPr>
        <p:spPr bwMode="auto">
          <a:xfrm>
            <a:off x="3143250" y="6429375"/>
            <a:ext cx="5643563" cy="246063"/>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2000" fill="hold"/>
                                        <p:tgtEl>
                                          <p:spTgt spid="40964"/>
                                        </p:tgtEl>
                                        <p:attrNameLst>
                                          <p:attrName>ppt_w</p:attrName>
                                        </p:attrNameLst>
                                      </p:cBhvr>
                                      <p:tavLst>
                                        <p:tav tm="0">
                                          <p:val>
                                            <p:strVal val="#ppt_w*2.5"/>
                                          </p:val>
                                        </p:tav>
                                        <p:tav tm="100000">
                                          <p:val>
                                            <p:strVal val="#ppt_w"/>
                                          </p:val>
                                        </p:tav>
                                      </p:tavLst>
                                    </p:anim>
                                    <p:anim calcmode="lin" valueType="num">
                                      <p:cBhvr>
                                        <p:cTn id="8" dur="2000" fill="hold"/>
                                        <p:tgtEl>
                                          <p:spTgt spid="40964"/>
                                        </p:tgtEl>
                                        <p:attrNameLst>
                                          <p:attrName>ppt_h</p:attrName>
                                        </p:attrNameLst>
                                      </p:cBhvr>
                                      <p:tavLst>
                                        <p:tav tm="0">
                                          <p:val>
                                            <p:strVal val="#ppt_h*0.01"/>
                                          </p:val>
                                        </p:tav>
                                        <p:tav tm="100000">
                                          <p:val>
                                            <p:strVal val="#ppt_h"/>
                                          </p:val>
                                        </p:tav>
                                      </p:tavLst>
                                    </p:anim>
                                    <p:anim calcmode="lin" valueType="num">
                                      <p:cBhvr>
                                        <p:cTn id="9" dur="2000" fill="hold"/>
                                        <p:tgtEl>
                                          <p:spTgt spid="40964"/>
                                        </p:tgtEl>
                                        <p:attrNameLst>
                                          <p:attrName>ppt_x</p:attrName>
                                        </p:attrNameLst>
                                      </p:cBhvr>
                                      <p:tavLst>
                                        <p:tav tm="0">
                                          <p:val>
                                            <p:strVal val="#ppt_x"/>
                                          </p:val>
                                        </p:tav>
                                        <p:tav tm="100000">
                                          <p:val>
                                            <p:strVal val="#ppt_x"/>
                                          </p:val>
                                        </p:tav>
                                      </p:tavLst>
                                    </p:anim>
                                    <p:anim calcmode="lin" valueType="num">
                                      <p:cBhvr>
                                        <p:cTn id="10" dur="2000" fill="hold"/>
                                        <p:tgtEl>
                                          <p:spTgt spid="40964"/>
                                        </p:tgtEl>
                                        <p:attrNameLst>
                                          <p:attrName>ppt_y</p:attrName>
                                        </p:attrNameLst>
                                      </p:cBhvr>
                                      <p:tavLst>
                                        <p:tav tm="0">
                                          <p:val>
                                            <p:strVal val="#ppt_h+1"/>
                                          </p:val>
                                        </p:tav>
                                        <p:tav tm="100000">
                                          <p:val>
                                            <p:strVal val="#ppt_y"/>
                                          </p:val>
                                        </p:tav>
                                      </p:tavLst>
                                    </p:anim>
                                    <p:animEffect transition="in" filter="fade">
                                      <p:cBhvr>
                                        <p:cTn id="11" dur="2000"/>
                                        <p:tgtEl>
                                          <p:spTgt spid="40964"/>
                                        </p:tgtEl>
                                      </p:cBhvr>
                                    </p:animEffect>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409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8"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250001" y="1214422"/>
            <a:ext cx="3643312" cy="5307012"/>
          </a:xfrm>
          <a:prstGeom prst="rect">
            <a:avLst/>
          </a:prstGeom>
          <a:noFill/>
          <a:ln w="9525">
            <a:noFill/>
            <a:miter lim="800000"/>
            <a:headEnd/>
            <a:tailEnd/>
          </a:ln>
          <a:scene3d>
            <a:camera prst="orthographicFront"/>
            <a:lightRig rig="threePt" dir="t"/>
          </a:scene3d>
          <a:sp3d>
            <a:bevelT w="114300" prst="artDeco"/>
          </a:sp3d>
        </p:spPr>
      </p:pic>
      <p:sp>
        <p:nvSpPr>
          <p:cNvPr id="19459" name="Retângulo 2"/>
          <p:cNvSpPr>
            <a:spLocks noChangeArrowheads="1"/>
          </p:cNvSpPr>
          <p:nvPr/>
        </p:nvSpPr>
        <p:spPr bwMode="auto">
          <a:xfrm>
            <a:off x="214313" y="285750"/>
            <a:ext cx="3714750" cy="800100"/>
          </a:xfrm>
          <a:prstGeom prst="rect">
            <a:avLst/>
          </a:prstGeom>
          <a:noFill/>
          <a:ln w="9525">
            <a:noFill/>
            <a:miter lim="800000"/>
            <a:headEnd/>
            <a:tailEnd/>
          </a:ln>
        </p:spPr>
        <p:txBody>
          <a:bodyPr>
            <a:spAutoFit/>
          </a:bodyPr>
          <a:lstStyle/>
          <a:p>
            <a:pPr algn="ctr"/>
            <a:r>
              <a:rPr lang="pt-BR" sz="1600" b="1">
                <a:latin typeface="Times New Roman" pitchFamily="18" charset="0"/>
                <a:cs typeface="Times New Roman" pitchFamily="18" charset="0"/>
              </a:rPr>
              <a:t>Tirésias aparece a Odisseu</a:t>
            </a:r>
          </a:p>
          <a:p>
            <a:pPr algn="ctr"/>
            <a:r>
              <a:rPr lang="pt-BR" sz="1400">
                <a:latin typeface="Times New Roman" pitchFamily="18" charset="0"/>
                <a:cs typeface="Times New Roman" pitchFamily="18" charset="0"/>
              </a:rPr>
              <a:t>Aquarela do anglo–suíço Johann Heinrich Füssli, (1780–85)</a:t>
            </a:r>
          </a:p>
        </p:txBody>
      </p:sp>
      <p:sp>
        <p:nvSpPr>
          <p:cNvPr id="19460" name="Retângulo 3"/>
          <p:cNvSpPr>
            <a:spLocks noChangeArrowheads="1"/>
          </p:cNvSpPr>
          <p:nvPr/>
        </p:nvSpPr>
        <p:spPr bwMode="auto">
          <a:xfrm>
            <a:off x="3929063" y="52388"/>
            <a:ext cx="5000625" cy="6740525"/>
          </a:xfrm>
          <a:prstGeom prst="rect">
            <a:avLst/>
          </a:prstGeom>
          <a:noFill/>
          <a:ln w="9525">
            <a:noFill/>
            <a:miter lim="800000"/>
            <a:headEnd/>
            <a:tailEnd/>
          </a:ln>
        </p:spPr>
        <p:txBody>
          <a:bodyPr>
            <a:spAutoFit/>
          </a:bodyPr>
          <a:lstStyle/>
          <a:p>
            <a:pPr indent="180975" algn="just"/>
            <a:r>
              <a:rPr lang="pt-BR" sz="1600">
                <a:latin typeface="Times New Roman" pitchFamily="18" charset="0"/>
                <a:cs typeface="Times New Roman" pitchFamily="18" charset="0"/>
              </a:rPr>
              <a:t>Ao orar no monte Citorão, Tirésias encontrou um casal de cobras venenosas copulando, e ambas voltaram-se contra ele. Ele matou a fêmea, e imediatamente tornou-se uma mulher</a:t>
            </a:r>
          </a:p>
          <a:p>
            <a:pPr indent="180975" algn="just"/>
            <a:r>
              <a:rPr lang="pt-BR" sz="1600">
                <a:latin typeface="Times New Roman" pitchFamily="18" charset="0"/>
                <a:cs typeface="Times New Roman" pitchFamily="18" charset="0"/>
              </a:rPr>
              <a:t>Sete anos depois, indo orar no mesmo local, encontrou outro casal de cobras venenosas copulando. Matou o macho e tornou-se novamente um homem.</a:t>
            </a:r>
          </a:p>
          <a:p>
            <a:pPr indent="180975" algn="just"/>
            <a:r>
              <a:rPr lang="pt-BR" sz="1600">
                <a:latin typeface="Times New Roman" pitchFamily="18" charset="0"/>
                <a:cs typeface="Times New Roman" pitchFamily="18" charset="0"/>
              </a:rPr>
              <a:t>Por se tornar tão ciente a respeito de ambos os sexos, ele foi chamado para decidir uma discussão entre Zeus e Hera sobre se é o homem ou a mulher quem tem mais prazer na relação sexual. Ele sabia que a sua decisão traria a ira do deus derrotado. Hera dizia que o homem é quem tem mais prazer, Zeus dizia que é a mulher. Tirésias decidiu: "se dividirmos o prazer em dez partes, a mulher fica com nove e o homem com uma" Hera, furiosa, cegou Tirésias por vingança. Mas Zeus, compadecido e recompensando Tirésias por sua vitória, deu-lhe o dom da mántis, a previsão</a:t>
            </a:r>
          </a:p>
          <a:p>
            <a:pPr indent="180975" algn="just"/>
            <a:r>
              <a:rPr lang="pt-BR" sz="1600">
                <a:latin typeface="Times New Roman" pitchFamily="18" charset="0"/>
                <a:cs typeface="Times New Roman" pitchFamily="18" charset="0"/>
              </a:rPr>
              <a:t>Uma versão alternativa do mito de Tirésias conta que este ficou cego ao ter visto Atena se banhando nua em uma fonte</a:t>
            </a:r>
          </a:p>
          <a:p>
            <a:pPr indent="180975" algn="just"/>
            <a:r>
              <a:rPr lang="pt-BR" sz="1600">
                <a:latin typeface="Times New Roman" pitchFamily="18" charset="0"/>
                <a:cs typeface="Times New Roman" pitchFamily="18" charset="0"/>
              </a:rPr>
              <a:t>Em Édipo Rei, de Sófocles, Tirésias diz: “Como é terrível saber, quando o saber de nada serve a quem possui”, revelando à Édipo de forma sábia e sutil que “aos olhos de quem não consegue ver mesmo sadio da visão”, o qual no desenrolar da história, saberá o verdadeiro significado nas entrelinhas de suas sábias palavras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circle(in)">
                                      <p:cBhvr>
                                        <p:cTn id="7" dur="2000"/>
                                        <p:tgtEl>
                                          <p:spTgt spid="19458"/>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9459"/>
                                        </p:tgtEl>
                                        <p:attrNameLst>
                                          <p:attrName>style.visibility</p:attrName>
                                        </p:attrNameLst>
                                      </p:cBhvr>
                                      <p:to>
                                        <p:strVal val="visible"/>
                                      </p:to>
                                    </p:set>
                                    <p:animEffect transition="in" filter="circle(in)">
                                      <p:cBhvr>
                                        <p:cTn id="11" dur="1000"/>
                                        <p:tgtEl>
                                          <p:spTgt spid="1945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9460">
                                            <p:txEl>
                                              <p:pRg st="0" end="0"/>
                                            </p:txEl>
                                          </p:spTgt>
                                        </p:tgtEl>
                                        <p:attrNameLst>
                                          <p:attrName>style.visibility</p:attrName>
                                        </p:attrNameLst>
                                      </p:cBhvr>
                                      <p:to>
                                        <p:strVal val="visible"/>
                                      </p:to>
                                    </p:set>
                                    <p:anim calcmode="lin" valueType="num">
                                      <p:cBhvr additive="base">
                                        <p:cTn id="16"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9460">
                                            <p:txEl>
                                              <p:pRg st="1" end="1"/>
                                            </p:txEl>
                                          </p:spTgt>
                                        </p:tgtEl>
                                        <p:attrNameLst>
                                          <p:attrName>style.visibility</p:attrName>
                                        </p:attrNameLst>
                                      </p:cBhvr>
                                      <p:to>
                                        <p:strVal val="visible"/>
                                      </p:to>
                                    </p:set>
                                    <p:anim calcmode="lin" valueType="num">
                                      <p:cBhvr additive="base">
                                        <p:cTn id="22"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9460">
                                            <p:txEl>
                                              <p:pRg st="2" end="2"/>
                                            </p:txEl>
                                          </p:spTgt>
                                        </p:tgtEl>
                                        <p:attrNameLst>
                                          <p:attrName>style.visibility</p:attrName>
                                        </p:attrNameLst>
                                      </p:cBhvr>
                                      <p:to>
                                        <p:strVal val="visible"/>
                                      </p:to>
                                    </p:set>
                                    <p:anim calcmode="lin" valueType="num">
                                      <p:cBhvr additive="base">
                                        <p:cTn id="28" dur="500" fill="hold"/>
                                        <p:tgtEl>
                                          <p:spTgt spid="19460">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946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9460">
                                            <p:txEl>
                                              <p:pRg st="3" end="3"/>
                                            </p:txEl>
                                          </p:spTgt>
                                        </p:tgtEl>
                                        <p:attrNameLst>
                                          <p:attrName>style.visibility</p:attrName>
                                        </p:attrNameLst>
                                      </p:cBhvr>
                                      <p:to>
                                        <p:strVal val="visible"/>
                                      </p:to>
                                    </p:set>
                                    <p:anim calcmode="lin" valueType="num">
                                      <p:cBhvr additive="base">
                                        <p:cTn id="34"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9460">
                                            <p:txEl>
                                              <p:pRg st="4" end="4"/>
                                            </p:txEl>
                                          </p:spTgt>
                                        </p:tgtEl>
                                        <p:attrNameLst>
                                          <p:attrName>style.visibility</p:attrName>
                                        </p:attrNameLst>
                                      </p:cBhvr>
                                      <p:to>
                                        <p:strVal val="visible"/>
                                      </p:to>
                                    </p:set>
                                    <p:anim calcmode="lin" valueType="num">
                                      <p:cBhvr additive="base">
                                        <p:cTn id="40"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a:spLocks noChangeArrowheads="1"/>
          </p:cNvSpPr>
          <p:nvPr/>
        </p:nvSpPr>
        <p:spPr bwMode="auto">
          <a:xfrm>
            <a:off x="285750" y="2643188"/>
            <a:ext cx="5857875" cy="3446462"/>
          </a:xfrm>
          <a:prstGeom prst="rect">
            <a:avLst/>
          </a:prstGeom>
          <a:noFill/>
          <a:ln w="9525">
            <a:noFill/>
            <a:miter lim="800000"/>
            <a:headEnd/>
            <a:tailEnd/>
          </a:ln>
        </p:spPr>
        <p:txBody>
          <a:bodyPr>
            <a:spAutoFit/>
          </a:bodyPr>
          <a:lstStyle/>
          <a:p>
            <a:pPr algn="just">
              <a:spcAft>
                <a:spcPts val="1200"/>
              </a:spcAft>
            </a:pPr>
            <a:r>
              <a:rPr lang="pt-BR">
                <a:latin typeface="Times New Roman" pitchFamily="18" charset="0"/>
                <a:cs typeface="Times New Roman" pitchFamily="18" charset="0"/>
              </a:rPr>
              <a:t>“Os arquétipos não são apenas impregnações de experiências típicas, incessantemente repetidas, mas também se comportam empiricamente como forças ou tendências à repetição das mesmas experiências”                               (Jung)</a:t>
            </a:r>
          </a:p>
          <a:p>
            <a:pPr algn="just">
              <a:spcAft>
                <a:spcPts val="1200"/>
              </a:spcAft>
            </a:pPr>
            <a:r>
              <a:rPr lang="pt-BR">
                <a:latin typeface="Times New Roman" pitchFamily="18" charset="0"/>
                <a:cs typeface="Times New Roman" pitchFamily="18" charset="0"/>
              </a:rPr>
              <a:t>“Mitos são aquilo que os seres humanos têm em comum, são histórias de nossa busca da verdade, de sentido, de significação, através dos tempos”                           (Campbell)</a:t>
            </a:r>
          </a:p>
          <a:p>
            <a:pPr algn="just">
              <a:spcAft>
                <a:spcPts val="1200"/>
              </a:spcAft>
            </a:pPr>
            <a:r>
              <a:rPr lang="pt-BR">
                <a:latin typeface="Times New Roman" pitchFamily="18" charset="0"/>
                <a:cs typeface="Times New Roman" pitchFamily="18" charset="0"/>
              </a:rPr>
              <a:t>“Mitos nada mais são do que uma forma de expressão dos arquétipos, falando daquilo que é comum aos homens de todas as épocas, porque falam dos valores eternos da condição humana”                                                      (Savaris)</a:t>
            </a:r>
          </a:p>
        </p:txBody>
      </p:sp>
      <p:sp>
        <p:nvSpPr>
          <p:cNvPr id="3" name="Retângulo 2"/>
          <p:cNvSpPr>
            <a:spLocks noChangeArrowheads="1"/>
          </p:cNvSpPr>
          <p:nvPr/>
        </p:nvSpPr>
        <p:spPr bwMode="auto">
          <a:xfrm>
            <a:off x="3535363" y="0"/>
            <a:ext cx="2073275" cy="369888"/>
          </a:xfrm>
          <a:prstGeom prst="rect">
            <a:avLst/>
          </a:prstGeom>
          <a:noFill/>
          <a:ln w="9525">
            <a:noFill/>
            <a:miter lim="800000"/>
            <a:headEnd/>
            <a:tailEnd/>
          </a:ln>
        </p:spPr>
        <p:txBody>
          <a:bodyPr>
            <a:spAutoFit/>
          </a:bodyPr>
          <a:lstStyle/>
          <a:p>
            <a:r>
              <a:rPr lang="pt-BR" b="1">
                <a:latin typeface="Times New Roman" pitchFamily="18" charset="0"/>
                <a:cs typeface="Times New Roman" pitchFamily="18" charset="0"/>
              </a:rPr>
              <a:t>Arquétipos e Mitos</a:t>
            </a:r>
            <a:endParaRPr lang="pt-BR">
              <a:latin typeface="Times New Roman" pitchFamily="18" charset="0"/>
              <a:cs typeface="Times New Roman" pitchFamily="18" charset="0"/>
            </a:endParaRPr>
          </a:p>
        </p:txBody>
      </p:sp>
      <p:pic>
        <p:nvPicPr>
          <p:cNvPr id="32770" name="Picture 2"/>
          <p:cNvPicPr>
            <a:picLocks noChangeAspect="1" noChangeArrowheads="1"/>
          </p:cNvPicPr>
          <p:nvPr/>
        </p:nvPicPr>
        <p:blipFill>
          <a:blip r:embed="rId2" cstate="print"/>
          <a:srcRect/>
          <a:stretch>
            <a:fillRect/>
          </a:stretch>
        </p:blipFill>
        <p:spPr bwMode="auto">
          <a:xfrm>
            <a:off x="6215063" y="2671763"/>
            <a:ext cx="2619375" cy="3562350"/>
          </a:xfrm>
          <a:prstGeom prst="rect">
            <a:avLst/>
          </a:prstGeom>
          <a:noFill/>
          <a:ln w="9525">
            <a:noFill/>
            <a:miter lim="800000"/>
            <a:headEnd/>
            <a:tailEnd/>
          </a:ln>
          <a:scene3d>
            <a:camera prst="orthographicFront"/>
            <a:lightRig rig="threePt" dir="t"/>
          </a:scene3d>
          <a:sp3d>
            <a:bevelT w="114300" prst="artDeco"/>
          </a:sp3d>
        </p:spPr>
      </p:pic>
      <p:sp>
        <p:nvSpPr>
          <p:cNvPr id="5" name="Retângulo 4"/>
          <p:cNvSpPr>
            <a:spLocks noChangeArrowheads="1"/>
          </p:cNvSpPr>
          <p:nvPr/>
        </p:nvSpPr>
        <p:spPr bwMode="auto">
          <a:xfrm>
            <a:off x="6000750" y="6211888"/>
            <a:ext cx="3000375" cy="246062"/>
          </a:xfrm>
          <a:prstGeom prst="rect">
            <a:avLst/>
          </a:prstGeom>
          <a:noFill/>
          <a:ln w="9525">
            <a:noFill/>
            <a:miter lim="800000"/>
            <a:headEnd/>
            <a:tailEnd/>
          </a:ln>
        </p:spPr>
        <p:txBody>
          <a:bodyPr>
            <a:spAutoFit/>
          </a:bodyPr>
          <a:lstStyle/>
          <a:p>
            <a:r>
              <a:rPr lang="pt-BR" sz="1000">
                <a:latin typeface="Times New Roman" pitchFamily="18" charset="0"/>
                <a:cs typeface="Times New Roman" pitchFamily="18" charset="0"/>
              </a:rPr>
              <a:t>http://soulthread.wordpress.com/category/psychology/</a:t>
            </a:r>
          </a:p>
        </p:txBody>
      </p:sp>
      <p:sp>
        <p:nvSpPr>
          <p:cNvPr id="6" name="Retângulo 5"/>
          <p:cNvSpPr>
            <a:spLocks noChangeArrowheads="1"/>
          </p:cNvSpPr>
          <p:nvPr/>
        </p:nvSpPr>
        <p:spPr bwMode="auto">
          <a:xfrm>
            <a:off x="6453188" y="2420938"/>
            <a:ext cx="2143125" cy="276225"/>
          </a:xfrm>
          <a:prstGeom prst="rect">
            <a:avLst/>
          </a:prstGeom>
          <a:noFill/>
          <a:ln w="9525">
            <a:noFill/>
            <a:miter lim="800000"/>
            <a:headEnd/>
            <a:tailEnd/>
          </a:ln>
        </p:spPr>
        <p:txBody>
          <a:bodyPr>
            <a:spAutoFit/>
          </a:bodyPr>
          <a:lstStyle/>
          <a:p>
            <a:r>
              <a:rPr lang="pt-BR" sz="1200" b="1">
                <a:latin typeface="Times New Roman" pitchFamily="18" charset="0"/>
                <a:cs typeface="Times New Roman" pitchFamily="18" charset="0"/>
              </a:rPr>
              <a:t>Carl Gustav Jung (1875-1961)</a:t>
            </a:r>
          </a:p>
        </p:txBody>
      </p:sp>
      <p:sp>
        <p:nvSpPr>
          <p:cNvPr id="7" name="Retângulo 6"/>
          <p:cNvSpPr>
            <a:spLocks noChangeArrowheads="1"/>
          </p:cNvSpPr>
          <p:nvPr/>
        </p:nvSpPr>
        <p:spPr bwMode="auto">
          <a:xfrm>
            <a:off x="214313" y="428625"/>
            <a:ext cx="8715375" cy="2032000"/>
          </a:xfrm>
          <a:prstGeom prst="rect">
            <a:avLst/>
          </a:prstGeom>
          <a:noFill/>
          <a:ln w="9525">
            <a:noFill/>
            <a:miter lim="800000"/>
            <a:headEnd/>
            <a:tailEnd/>
          </a:ln>
        </p:spPr>
        <p:txBody>
          <a:bodyPr>
            <a:spAutoFit/>
          </a:bodyPr>
          <a:lstStyle/>
          <a:p>
            <a:pPr algn="just"/>
            <a:r>
              <a:rPr lang="pt-BR" b="1">
                <a:latin typeface="Times New Roman" pitchFamily="18" charset="0"/>
                <a:cs typeface="Times New Roman" pitchFamily="18" charset="0"/>
              </a:rPr>
              <a:t>Arquétipo</a:t>
            </a:r>
            <a:r>
              <a:rPr lang="pt-BR">
                <a:latin typeface="Times New Roman" pitchFamily="18" charset="0"/>
                <a:cs typeface="Times New Roman" pitchFamily="18" charset="0"/>
              </a:rPr>
              <a:t> (grego </a:t>
            </a:r>
            <a:r>
              <a:rPr lang="pt-BR" i="1">
                <a:latin typeface="Times New Roman" pitchFamily="18" charset="0"/>
                <a:cs typeface="Times New Roman" pitchFamily="18" charset="0"/>
              </a:rPr>
              <a:t>ἀρχή</a:t>
            </a:r>
            <a:r>
              <a:rPr lang="pt-BR">
                <a:latin typeface="Times New Roman" pitchFamily="18" charset="0"/>
                <a:cs typeface="Times New Roman" pitchFamily="18" charset="0"/>
              </a:rPr>
              <a:t> - arché: principal ou princípio e </a:t>
            </a:r>
            <a:r>
              <a:rPr lang="pt-BR" i="1">
                <a:latin typeface="Times New Roman" pitchFamily="18" charset="0"/>
                <a:cs typeface="Times New Roman" pitchFamily="18" charset="0"/>
              </a:rPr>
              <a:t>τύπος</a:t>
            </a:r>
            <a:r>
              <a:rPr lang="pt-BR">
                <a:latin typeface="Times New Roman" pitchFamily="18" charset="0"/>
                <a:cs typeface="Times New Roman" pitchFamily="18" charset="0"/>
              </a:rPr>
              <a:t> - tipós: impressão, marca) é o primeiro modelo ou imagem de alguma coisa, antigas impressões sobre algo</a:t>
            </a:r>
          </a:p>
          <a:p>
            <a:r>
              <a:rPr lang="pt-BR">
                <a:latin typeface="Times New Roman" pitchFamily="18" charset="0"/>
                <a:cs typeface="Times New Roman" pitchFamily="18" charset="0"/>
              </a:rPr>
              <a:t>“Estruturas inatas que servem de matriz para a expressão e desenvolvimento da psique”</a:t>
            </a:r>
          </a:p>
          <a:p>
            <a:pPr algn="r"/>
            <a:r>
              <a:rPr lang="pt-BR">
                <a:latin typeface="Times New Roman" pitchFamily="18" charset="0"/>
                <a:cs typeface="Times New Roman" pitchFamily="18" charset="0"/>
              </a:rPr>
              <a:t> (Jung)</a:t>
            </a:r>
          </a:p>
          <a:p>
            <a:pPr algn="just"/>
            <a:r>
              <a:rPr lang="pt-BR">
                <a:latin typeface="Times New Roman" pitchFamily="18" charset="0"/>
                <a:cs typeface="Times New Roman" pitchFamily="18" charset="0"/>
              </a:rPr>
              <a:t>Imagem apriorística incrustada profundamente no inconsciente coletivo da humanidade, refletindo-se (projetando-se) em diversos aspectos da vida humana, como sonhos e até mesmo narrativas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dissolve">
                                      <p:cBhvr>
                                        <p:cTn id="7" dur="500"/>
                                        <p:tgtEl>
                                          <p:spTgt spid="3277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additive="base">
                                        <p:cTn id="24"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2"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 calcmode="lin" valueType="num">
                                      <p:cBhvr additive="base">
                                        <p:cTn id="30"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12" fill="hold" grpId="0" nodeType="after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additive="base">
                                        <p:cTn id="3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2" fill="hold" grpId="0"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 calcmode="lin" valueType="num">
                                      <p:cBhvr additive="base">
                                        <p:cTn id="4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grpId="0"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 calcmode="lin" valueType="num">
                                      <p:cBhvr additive="base">
                                        <p:cTn id="4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grpId="0" nodeType="click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 calcmode="lin" valueType="num">
                                      <p:cBhvr additive="base">
                                        <p:cTn id="5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2" fill="hold" grpId="0" nodeType="clickEffect">
                                  <p:stCondLst>
                                    <p:cond delay="0"/>
                                  </p:stCondLst>
                                  <p:childTnLst>
                                    <p:set>
                                      <p:cBhvr>
                                        <p:cTn id="58" dur="1" fill="hold">
                                          <p:stCondLst>
                                            <p:cond delay="0"/>
                                          </p:stCondLst>
                                        </p:cTn>
                                        <p:tgtEl>
                                          <p:spTgt spid="2">
                                            <p:txEl>
                                              <p:pRg st="2" end="2"/>
                                            </p:txEl>
                                          </p:spTgt>
                                        </p:tgtEl>
                                        <p:attrNameLst>
                                          <p:attrName>style.visibility</p:attrName>
                                        </p:attrNameLst>
                                      </p:cBhvr>
                                      <p:to>
                                        <p:strVal val="visible"/>
                                      </p:to>
                                    </p:set>
                                    <p:anim calcmode="lin" valueType="num">
                                      <p:cBhvr additive="base">
                                        <p:cTn id="5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p:bldP spid="6" grpId="0"/>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scene3d>
            <a:camera prst="orthographicFront"/>
            <a:lightRig rig="threePt" dir="t"/>
          </a:scene3d>
          <a:sp3d>
            <a:bevelT w="114300" prst="artDeco"/>
          </a:sp3d>
        </p:spPr>
      </p:pic>
      <p:sp>
        <p:nvSpPr>
          <p:cNvPr id="2" name="WordArt 2"/>
          <p:cNvSpPr>
            <a:spLocks noChangeArrowheads="1" noChangeShapeType="1" noTextEdit="1"/>
          </p:cNvSpPr>
          <p:nvPr/>
        </p:nvSpPr>
        <p:spPr bwMode="auto">
          <a:xfrm>
            <a:off x="3005138" y="2781300"/>
            <a:ext cx="3133725" cy="647700"/>
          </a:xfrm>
          <a:prstGeom prst="rect">
            <a:avLst/>
          </a:prstGeom>
        </p:spPr>
        <p:txBody>
          <a:bodyPr wrap="none" fromWordArt="1">
            <a:prstTxWarp prst="textPlain">
              <a:avLst>
                <a:gd name="adj" fmla="val 50000"/>
              </a:avLst>
            </a:prstTxWarp>
          </a:bodyPr>
          <a:lstStyle/>
          <a:p>
            <a:pPr algn="ctr"/>
            <a:r>
              <a:rPr lang="pt-BR" sz="3600" kern="10">
                <a:ln w="12700">
                  <a:solidFill>
                    <a:srgbClr val="548DD4"/>
                  </a:solidFill>
                  <a:prstDash val="sysDot"/>
                  <a:round/>
                  <a:headEnd/>
                  <a:tailEnd/>
                </a:ln>
                <a:blipFill dpi="0" rotWithShape="1">
                  <a:blip r:embed="rId3"/>
                  <a:srcRect/>
                  <a:stretch>
                    <a:fillRect/>
                  </a:stretch>
                </a:blipFill>
                <a:latin typeface="Impact"/>
              </a:rPr>
              <a:t>Obrigado</a:t>
            </a:r>
          </a:p>
        </p:txBody>
      </p:sp>
      <p:sp>
        <p:nvSpPr>
          <p:cNvPr id="3" name="WordArt 2"/>
          <p:cNvSpPr>
            <a:spLocks noChangeArrowheads="1" noChangeShapeType="1" noTextEdit="1"/>
          </p:cNvSpPr>
          <p:nvPr/>
        </p:nvSpPr>
        <p:spPr bwMode="auto">
          <a:xfrm>
            <a:off x="6592888" y="6429375"/>
            <a:ext cx="2408237" cy="354013"/>
          </a:xfrm>
          <a:prstGeom prst="rect">
            <a:avLst/>
          </a:prstGeom>
        </p:spPr>
        <p:txBody>
          <a:bodyPr wrap="none" fromWordArt="1">
            <a:prstTxWarp prst="textPlain">
              <a:avLst>
                <a:gd name="adj" fmla="val 50000"/>
              </a:avLst>
            </a:prstTxWarp>
          </a:bodyPr>
          <a:lstStyle/>
          <a:p>
            <a:pPr algn="ctr"/>
            <a:r>
              <a:rPr lang="pt-BR" sz="3600" b="1" kern="10">
                <a:ln w="18415">
                  <a:noFill/>
                  <a:round/>
                  <a:headEnd/>
                  <a:tailEnd/>
                </a:ln>
                <a:solidFill>
                  <a:srgbClr val="FFFFFF"/>
                </a:solidFill>
                <a:effectLst>
                  <a:outerShdw algn="tl" rotWithShape="0">
                    <a:srgbClr val="000000">
                      <a:alpha val="70000"/>
                    </a:srgbClr>
                  </a:outerShdw>
                </a:effectLst>
                <a:latin typeface="Times New Roman"/>
                <a:cs typeface="Times New Roman"/>
              </a:rPr>
              <a:t>egsoares@fmrp.usp.br</a:t>
            </a:r>
          </a:p>
        </p:txBody>
      </p:sp>
      <p:sp>
        <p:nvSpPr>
          <p:cNvPr id="5" name="CaixaDeTexto 4"/>
          <p:cNvSpPr txBox="1">
            <a:spLocks noChangeArrowheads="1"/>
          </p:cNvSpPr>
          <p:nvPr/>
        </p:nvSpPr>
        <p:spPr bwMode="auto">
          <a:xfrm>
            <a:off x="0" y="6396038"/>
            <a:ext cx="4786313" cy="461962"/>
          </a:xfrm>
          <a:prstGeom prst="rect">
            <a:avLst/>
          </a:prstGeom>
          <a:noFill/>
          <a:ln w="9525">
            <a:noFill/>
            <a:miter lim="800000"/>
            <a:headEnd/>
            <a:tailEnd/>
          </a:ln>
        </p:spPr>
        <p:txBody>
          <a:bodyPr>
            <a:spAutoFit/>
          </a:bodyPr>
          <a:lstStyle/>
          <a:p>
            <a:r>
              <a:rPr lang="pt-BR" sz="2400" b="1">
                <a:solidFill>
                  <a:schemeClr val="bg1"/>
                </a:solidFill>
                <a:latin typeface="Times New Roman" pitchFamily="18" charset="0"/>
                <a:cs typeface="Times New Roman" pitchFamily="18" charset="0"/>
              </a:rPr>
              <a:t>O Nascimento de Venus - Botticelli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wheel(8)">
                                      <p:cBhvr>
                                        <p:cTn id="7" dur="2000"/>
                                        <p:tgtEl>
                                          <p:spTgt spid="20484"/>
                                        </p:tgtEl>
                                      </p:cBhvr>
                                    </p:animEffect>
                                  </p:childTnLst>
                                </p:cTn>
                              </p:par>
                            </p:childTnLst>
                          </p:cTn>
                        </p:par>
                        <p:par>
                          <p:cTn id="8" fill="hold">
                            <p:stCondLst>
                              <p:cond delay="2000"/>
                            </p:stCondLst>
                            <p:childTnLst>
                              <p:par>
                                <p:cTn id="9" presetID="17"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2000" fill="hold"/>
                                        <p:tgtEl>
                                          <p:spTgt spid="2"/>
                                        </p:tgtEl>
                                        <p:attrNameLst>
                                          <p:attrName>ppt_w</p:attrName>
                                        </p:attrNameLst>
                                      </p:cBhvr>
                                      <p:tavLst>
                                        <p:tav tm="0">
                                          <p:val>
                                            <p:fltVal val="0"/>
                                          </p:val>
                                        </p:tav>
                                        <p:tav tm="100000">
                                          <p:val>
                                            <p:strVal val="#ppt_w"/>
                                          </p:val>
                                        </p:tav>
                                      </p:tavLst>
                                    </p:anim>
                                    <p:anim calcmode="lin" valueType="num">
                                      <p:cBhvr>
                                        <p:cTn id="18" dur="2000" fill="hold"/>
                                        <p:tgtEl>
                                          <p:spTgt spid="2"/>
                                        </p:tgtEl>
                                        <p:attrNameLst>
                                          <p:attrName>ppt_h</p:attrName>
                                        </p:attrNameLst>
                                      </p:cBhvr>
                                      <p:tavLst>
                                        <p:tav tm="0">
                                          <p:val>
                                            <p:fltVal val="0"/>
                                          </p:val>
                                        </p:tav>
                                        <p:tav tm="100000">
                                          <p:val>
                                            <p:strVal val="#ppt_h"/>
                                          </p:val>
                                        </p:tav>
                                      </p:tavLst>
                                    </p:anim>
                                    <p:anim calcmode="lin" valueType="num">
                                      <p:cBhvr>
                                        <p:cTn id="19" dur="2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0" dur="2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iterate type="lt">
                                    <p:tmPct val="10000"/>
                                  </p:iterate>
                                  <p:childTnLst>
                                    <p:set>
                                      <p:cBhvr>
                                        <p:cTn id="24" dur="1" fill="hold">
                                          <p:stCondLst>
                                            <p:cond delay="0"/>
                                          </p:stCondLst>
                                        </p:cTn>
                                        <p:tgtEl>
                                          <p:spTgt spid="3"/>
                                        </p:tgtEl>
                                        <p:attrNameLst>
                                          <p:attrName>style.visibility</p:attrName>
                                        </p:attrNameLst>
                                      </p:cBhvr>
                                      <p:to>
                                        <p:strVal val="visible"/>
                                      </p:to>
                                    </p:set>
                                    <p:anim calcmode="lin" valueType="num">
                                      <p:cBhvr>
                                        <p:cTn id="25" dur="2000" fill="hold"/>
                                        <p:tgtEl>
                                          <p:spTgt spid="3"/>
                                        </p:tgtEl>
                                        <p:attrNameLst>
                                          <p:attrName>ppt_w</p:attrName>
                                        </p:attrNameLst>
                                      </p:cBhvr>
                                      <p:tavLst>
                                        <p:tav tm="0">
                                          <p:val>
                                            <p:fltVal val="0"/>
                                          </p:val>
                                        </p:tav>
                                        <p:tav tm="100000">
                                          <p:val>
                                            <p:strVal val="#ppt_w"/>
                                          </p:val>
                                        </p:tav>
                                      </p:tavLst>
                                    </p:anim>
                                    <p:anim calcmode="lin" valueType="num">
                                      <p:cBhvr>
                                        <p:cTn id="26" dur="2000" fill="hold"/>
                                        <p:tgtEl>
                                          <p:spTgt spid="3"/>
                                        </p:tgtEl>
                                        <p:attrNameLst>
                                          <p:attrName>ppt_h</p:attrName>
                                        </p:attrNameLst>
                                      </p:cBhvr>
                                      <p:tavLst>
                                        <p:tav tm="0">
                                          <p:val>
                                            <p:fltVal val="0"/>
                                          </p:val>
                                        </p:tav>
                                        <p:tav tm="100000">
                                          <p:val>
                                            <p:strVal val="#ppt_h"/>
                                          </p:val>
                                        </p:tav>
                                      </p:tavLst>
                                    </p:anim>
                                    <p:anim calcmode="lin" valueType="num">
                                      <p:cBhvr>
                                        <p:cTn id="27"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2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4"/>
          <p:cNvPicPr>
            <a:picLocks noChangeAspect="1" noChangeArrowheads="1"/>
          </p:cNvPicPr>
          <p:nvPr/>
        </p:nvPicPr>
        <p:blipFill>
          <a:blip r:embed="rId2" cstate="print"/>
          <a:srcRect/>
          <a:stretch>
            <a:fillRect/>
          </a:stretch>
        </p:blipFill>
        <p:spPr bwMode="auto">
          <a:xfrm>
            <a:off x="2106613" y="1571625"/>
            <a:ext cx="4929187" cy="5038725"/>
          </a:xfrm>
          <a:prstGeom prst="rect">
            <a:avLst/>
          </a:prstGeom>
          <a:noFill/>
          <a:ln w="9525">
            <a:noFill/>
            <a:miter lim="800000"/>
            <a:headEnd/>
            <a:tailEnd/>
          </a:ln>
          <a:scene3d>
            <a:camera prst="orthographicFront"/>
            <a:lightRig rig="threePt" dir="t"/>
          </a:scene3d>
          <a:sp3d>
            <a:bevelT w="114300" prst="artDeco"/>
          </a:sp3d>
        </p:spPr>
      </p:pic>
      <p:sp>
        <p:nvSpPr>
          <p:cNvPr id="18" name="Retângulo 11"/>
          <p:cNvSpPr>
            <a:spLocks noChangeArrowheads="1"/>
          </p:cNvSpPr>
          <p:nvPr/>
        </p:nvSpPr>
        <p:spPr bwMode="auto">
          <a:xfrm>
            <a:off x="4499992" y="6611938"/>
            <a:ext cx="2620963" cy="246062"/>
          </a:xfrm>
          <a:prstGeom prst="rect">
            <a:avLst/>
          </a:prstGeom>
          <a:noFill/>
          <a:ln w="9525">
            <a:noFill/>
            <a:miter lim="800000"/>
            <a:headEnd/>
            <a:tailEnd/>
          </a:ln>
        </p:spPr>
        <p:txBody>
          <a:bodyPr wrap="none">
            <a:spAutoFit/>
          </a:bodyPr>
          <a:lstStyle/>
          <a:p>
            <a:r>
              <a:rPr lang="pt-BR" sz="1000" dirty="0">
                <a:latin typeface="Times New Roman" pitchFamily="18" charset="0"/>
                <a:cs typeface="Times New Roman" pitchFamily="18" charset="0"/>
              </a:rPr>
              <a:t>http://www.nova-acropole.pt/a_hipocrates.html</a:t>
            </a:r>
          </a:p>
        </p:txBody>
      </p:sp>
      <p:sp>
        <p:nvSpPr>
          <p:cNvPr id="20" name="WordArt 26"/>
          <p:cNvSpPr>
            <a:spLocks noChangeArrowheads="1" noChangeShapeType="1" noTextEdit="1"/>
          </p:cNvSpPr>
          <p:nvPr/>
        </p:nvSpPr>
        <p:spPr bwMode="auto">
          <a:xfrm>
            <a:off x="2130407" y="548680"/>
            <a:ext cx="4883185" cy="938213"/>
          </a:xfrm>
          <a:prstGeom prst="rect">
            <a:avLst/>
          </a:prstGeom>
        </p:spPr>
        <p:txBody>
          <a:bodyPr wrap="none" fromWordArt="1">
            <a:prstTxWarp prst="textPlain">
              <a:avLst>
                <a:gd name="adj" fmla="val 50000"/>
              </a:avLst>
            </a:prstTxWarp>
          </a:bodyPr>
          <a:lstStyle/>
          <a:p>
            <a:pPr fontAlgn="auto">
              <a:spcBef>
                <a:spcPts val="0"/>
              </a:spcBef>
              <a:spcAft>
                <a:spcPts val="0"/>
              </a:spcAft>
              <a:defRPr/>
            </a:pPr>
            <a:r>
              <a:rPr lang="pt-BR" sz="2800" b="1" kern="10" dirty="0">
                <a:ln w="900" cmpd="sng">
                  <a:solidFill>
                    <a:schemeClr val="accent1">
                      <a:satMod val="190000"/>
                      <a:alpha val="55000"/>
                    </a:schemeClr>
                  </a:solidFill>
                  <a:prstDash val="solid"/>
                </a:ln>
                <a:solidFill>
                  <a:schemeClr val="tx2">
                    <a:lumMod val="50000"/>
                  </a:schemeClr>
                </a:solidFill>
                <a:effectLst>
                  <a:innerShdw blurRad="101600" dist="76200" dir="5400000">
                    <a:schemeClr val="accent1">
                      <a:satMod val="190000"/>
                      <a:tint val="100000"/>
                      <a:alpha val="74000"/>
                    </a:schemeClr>
                  </a:innerShdw>
                </a:effectLst>
                <a:latin typeface="Times New Roman"/>
                <a:cs typeface="Times New Roman"/>
              </a:rPr>
              <a:t>A medicina hipocrática</a:t>
            </a:r>
          </a:p>
          <a:p>
            <a:pPr fontAlgn="auto">
              <a:spcBef>
                <a:spcPts val="0"/>
              </a:spcBef>
              <a:spcAft>
                <a:spcPts val="0"/>
              </a:spcAft>
              <a:defRPr/>
            </a:pPr>
            <a:r>
              <a:rPr lang="pt-BR" sz="2800" b="1" kern="10" dirty="0">
                <a:ln w="900" cmpd="sng">
                  <a:solidFill>
                    <a:schemeClr val="accent1">
                      <a:satMod val="190000"/>
                      <a:alpha val="55000"/>
                    </a:schemeClr>
                  </a:solidFill>
                  <a:prstDash val="solid"/>
                </a:ln>
                <a:solidFill>
                  <a:schemeClr val="tx2">
                    <a:lumMod val="50000"/>
                  </a:schemeClr>
                </a:solidFill>
                <a:effectLst>
                  <a:innerShdw blurRad="101600" dist="76200" dir="5400000">
                    <a:schemeClr val="accent1">
                      <a:satMod val="190000"/>
                      <a:tint val="100000"/>
                      <a:alpha val="74000"/>
                    </a:schemeClr>
                  </a:innerShdw>
                </a:effectLst>
                <a:latin typeface="Times New Roman"/>
                <a:cs typeface="Times New Roman"/>
              </a:rPr>
              <a:t>A ética de Hipócrates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1000"/>
                                        <p:tgtEl>
                                          <p:spTgt spid="2050"/>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1000"/>
                            </p:stCondLst>
                            <p:childTnLst>
                              <p:par>
                                <p:cTn id="12" presetID="16" presetClass="entr" presetSubtype="42"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outHorizontal)">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CaixaDeTexto 6"/>
          <p:cNvSpPr txBox="1">
            <a:spLocks noChangeArrowheads="1"/>
          </p:cNvSpPr>
          <p:nvPr/>
        </p:nvSpPr>
        <p:spPr bwMode="auto">
          <a:xfrm>
            <a:off x="1285875" y="285750"/>
            <a:ext cx="1857375" cy="325438"/>
          </a:xfrm>
          <a:prstGeom prst="rect">
            <a:avLst/>
          </a:prstGeom>
          <a:noFill/>
          <a:ln w="9525">
            <a:noFill/>
            <a:miter lim="800000"/>
            <a:headEnd/>
            <a:tailEnd/>
          </a:ln>
        </p:spPr>
        <p:txBody>
          <a:bodyPr>
            <a:spAutoFit/>
          </a:bodyPr>
          <a:lstStyle/>
          <a:p>
            <a:pPr algn="ctr">
              <a:lnSpc>
                <a:spcPts val="1800"/>
              </a:lnSpc>
            </a:pPr>
            <a:r>
              <a:rPr lang="pt-BR" sz="2000" b="1">
                <a:latin typeface="Times New Roman" pitchFamily="18" charset="0"/>
                <a:cs typeface="Times New Roman" pitchFamily="18" charset="0"/>
              </a:rPr>
              <a:t>Hipócrates</a:t>
            </a:r>
            <a:endParaRPr lang="pt-BR">
              <a:latin typeface="Calibri" pitchFamily="34" charset="0"/>
            </a:endParaRPr>
          </a:p>
        </p:txBody>
      </p:sp>
      <p:sp>
        <p:nvSpPr>
          <p:cNvPr id="12295" name="CaixaDeTexto 7"/>
          <p:cNvSpPr txBox="1">
            <a:spLocks noChangeArrowheads="1"/>
          </p:cNvSpPr>
          <p:nvPr/>
        </p:nvSpPr>
        <p:spPr bwMode="auto">
          <a:xfrm>
            <a:off x="4572000" y="1238250"/>
            <a:ext cx="4286250" cy="4381500"/>
          </a:xfrm>
          <a:prstGeom prst="rect">
            <a:avLst/>
          </a:prstGeom>
          <a:noFill/>
          <a:ln w="9525">
            <a:noFill/>
            <a:miter lim="800000"/>
            <a:headEnd/>
            <a:tailEnd/>
          </a:ln>
        </p:spPr>
        <p:txBody>
          <a:bodyPr>
            <a:spAutoFit/>
          </a:bodyPr>
          <a:lstStyle/>
          <a:p>
            <a:pPr algn="just">
              <a:lnSpc>
                <a:spcPct val="115000"/>
              </a:lnSpc>
              <a:spcAft>
                <a:spcPts val="1000"/>
              </a:spcAft>
            </a:pPr>
            <a:r>
              <a:rPr lang="pt-BR" sz="2000" b="1">
                <a:latin typeface="Times New Roman" pitchFamily="18" charset="0"/>
                <a:cs typeface="Times New Roman" pitchFamily="18" charset="0"/>
              </a:rPr>
              <a:t>Hipócrates (em grego: Ἱπποκράτης),</a:t>
            </a:r>
          </a:p>
          <a:p>
            <a:pPr algn="just">
              <a:lnSpc>
                <a:spcPct val="115000"/>
              </a:lnSpc>
              <a:spcAft>
                <a:spcPts val="1000"/>
              </a:spcAft>
            </a:pPr>
            <a:r>
              <a:rPr lang="pt-BR" sz="2000" b="1">
                <a:latin typeface="Times New Roman" pitchFamily="18" charset="0"/>
                <a:cs typeface="Times New Roman" pitchFamily="18" charset="0"/>
              </a:rPr>
              <a:t> Cos, c. 460 a. C. - Tesalia c. 370 a. C.</a:t>
            </a:r>
          </a:p>
          <a:p>
            <a:pPr algn="just">
              <a:lnSpc>
                <a:spcPct val="150000"/>
              </a:lnSpc>
              <a:spcAft>
                <a:spcPts val="1000"/>
              </a:spcAft>
            </a:pPr>
            <a:r>
              <a:rPr lang="pt-BR" sz="1600" b="1">
                <a:latin typeface="Times New Roman" pitchFamily="18" charset="0"/>
                <a:cs typeface="Times New Roman" pitchFamily="18" charset="0"/>
              </a:rPr>
              <a:t>Filho de Heráclides (médico) e Praxítela, filha de Tizane. Hipócrates teve dois filhos: Tésalo e Draco.  Médico da Antiga Grécia durante o chamado século de Pericles. É considerado uma das figuras mais destacadas da história da medicina e muitos autores referem-se a ele como o «pai da medicina» em reconhecimento a suas importantes e duradouras contribuições a esta ciência</a:t>
            </a:r>
          </a:p>
        </p:txBody>
      </p:sp>
      <p:pic>
        <p:nvPicPr>
          <p:cNvPr id="3076" name="Picture 11"/>
          <p:cNvPicPr>
            <a:picLocks noChangeAspect="1" noChangeArrowheads="1"/>
          </p:cNvPicPr>
          <p:nvPr/>
        </p:nvPicPr>
        <p:blipFill>
          <a:blip r:embed="rId2" cstate="print"/>
          <a:srcRect/>
          <a:stretch>
            <a:fillRect/>
          </a:stretch>
        </p:blipFill>
        <p:spPr bwMode="auto">
          <a:xfrm>
            <a:off x="285750" y="571500"/>
            <a:ext cx="3929063" cy="6065838"/>
          </a:xfrm>
          <a:prstGeom prst="rect">
            <a:avLst/>
          </a:prstGeom>
          <a:noFill/>
          <a:ln w="9525">
            <a:noFill/>
            <a:miter lim="800000"/>
            <a:headEnd/>
            <a:tailEnd/>
          </a:ln>
          <a:scene3d>
            <a:camera prst="orthographicFront"/>
            <a:lightRig rig="threePt" dir="t"/>
          </a:scene3d>
          <a:sp3d>
            <a:bevelT w="114300" prst="artDeco"/>
          </a:sp3d>
        </p:spPr>
      </p:pic>
      <p:sp>
        <p:nvSpPr>
          <p:cNvPr id="12" name="Retângulo 6"/>
          <p:cNvSpPr>
            <a:spLocks noChangeArrowheads="1"/>
          </p:cNvSpPr>
          <p:nvPr/>
        </p:nvSpPr>
        <p:spPr bwMode="auto">
          <a:xfrm>
            <a:off x="1643063" y="6611938"/>
            <a:ext cx="2571750"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http://jesielbellini.com.br/novo/monumentos/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29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12295"/>
                                        </p:tgtEl>
                                        <p:attrNameLst>
                                          <p:attrName>style.visibility</p:attrName>
                                        </p:attrNameLst>
                                      </p:cBhvr>
                                      <p:to>
                                        <p:strVal val="visible"/>
                                      </p:to>
                                    </p:set>
                                    <p:animEffect transition="in" filter="strips(downRight)">
                                      <p:cBhvr>
                                        <p:cTn id="14" dur="5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5"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tângulo 2"/>
          <p:cNvSpPr>
            <a:spLocks noChangeArrowheads="1"/>
          </p:cNvSpPr>
          <p:nvPr/>
        </p:nvSpPr>
        <p:spPr bwMode="auto">
          <a:xfrm>
            <a:off x="4143375" y="214313"/>
            <a:ext cx="4786313" cy="6440487"/>
          </a:xfrm>
          <a:prstGeom prst="rect">
            <a:avLst/>
          </a:prstGeom>
          <a:noFill/>
          <a:ln w="9525">
            <a:noFill/>
            <a:miter lim="800000"/>
            <a:headEnd/>
            <a:tailEnd/>
          </a:ln>
        </p:spPr>
        <p:txBody>
          <a:bodyPr>
            <a:spAutoFit/>
          </a:bodyPr>
          <a:lstStyle/>
          <a:p>
            <a:pPr algn="just">
              <a:lnSpc>
                <a:spcPts val="1500"/>
              </a:lnSpc>
            </a:pPr>
            <a:r>
              <a:rPr lang="pt-BR" sz="1400" b="1">
                <a:latin typeface="Times New Roman" pitchFamily="18" charset="0"/>
                <a:cs typeface="Times New Roman" pitchFamily="18" charset="0"/>
              </a:rPr>
              <a:t>"Eu juro, por Apolo, médico, por Asclépio, Hígia e Panacea e por todos os deuses e deusas, a quem conclamo como minhas testemunhas, juro cumprir, segundo meu poder e minha razão, a promessa que se segue: estimar, tanto quanto a meus pais, aquele que me ensinou esta arte; fazer vida comum e, se necessário for, com ele partilhar meus bens; ter seus filhos por meus próprios irmãos; ensinar-lhes esta arte, se eles tiverem necessidade de aprendê-la, sem remuneração e nem compromisso escrito; fazer participar dos preceitos, das lições e de todo o resto do ensino, meus filhos, os de meu mestre e os discípulos inscritos segundo os regulamentos da profissão, porém, só a estes. </a:t>
            </a:r>
          </a:p>
          <a:p>
            <a:pPr algn="just">
              <a:lnSpc>
                <a:spcPts val="1500"/>
              </a:lnSpc>
            </a:pPr>
            <a:r>
              <a:rPr lang="pt-BR" sz="1400" b="1">
                <a:latin typeface="Times New Roman" pitchFamily="18" charset="0"/>
                <a:cs typeface="Times New Roman" pitchFamily="18" charset="0"/>
              </a:rPr>
              <a:t>Aplicarei os regimes para o bem do doente segundo o meu poder e entendimento, nunca para causar dano ou mal a alguém. A ninguém darei por comprazer, nem remédio mortal nem um conselho que induza a perda. Do mesmo modo não darei a nenhuma mulher uma substância abortiva.</a:t>
            </a:r>
          </a:p>
          <a:p>
            <a:pPr algn="just">
              <a:lnSpc>
                <a:spcPts val="1500"/>
              </a:lnSpc>
            </a:pPr>
            <a:r>
              <a:rPr lang="pt-BR" sz="1400" b="1">
                <a:latin typeface="Times New Roman" pitchFamily="18" charset="0"/>
                <a:cs typeface="Times New Roman" pitchFamily="18" charset="0"/>
              </a:rPr>
              <a:t>Conservarei imaculada minha vida e minha arte.</a:t>
            </a:r>
          </a:p>
          <a:p>
            <a:pPr algn="just">
              <a:lnSpc>
                <a:spcPts val="1500"/>
              </a:lnSpc>
            </a:pPr>
            <a:r>
              <a:rPr lang="pt-BR" sz="1400" b="1">
                <a:latin typeface="Times New Roman" pitchFamily="18" charset="0"/>
                <a:cs typeface="Times New Roman" pitchFamily="18" charset="0"/>
              </a:rPr>
              <a:t>Não praticarei a talha, mesmo sobre um calculoso confirmado; deixarei essa operação aos práticos que disso cuidam.</a:t>
            </a:r>
          </a:p>
          <a:p>
            <a:pPr algn="just">
              <a:lnSpc>
                <a:spcPts val="1500"/>
              </a:lnSpc>
            </a:pPr>
            <a:r>
              <a:rPr lang="pt-BR" sz="1400" b="1">
                <a:latin typeface="Times New Roman" pitchFamily="18" charset="0"/>
                <a:cs typeface="Times New Roman" pitchFamily="18" charset="0"/>
              </a:rPr>
              <a:t>Em toda a casa, aí entrarei para o bem dos doentes, mantendo-me longe de todo o dano voluntário e de toda a sedução sobretudo longe dos prazeres do amor, com as mulheres ou com os homens livres ou escravizados.</a:t>
            </a:r>
          </a:p>
          <a:p>
            <a:pPr algn="just">
              <a:lnSpc>
                <a:spcPts val="1500"/>
              </a:lnSpc>
            </a:pPr>
            <a:r>
              <a:rPr lang="pt-BR" sz="1400" b="1">
                <a:latin typeface="Times New Roman" pitchFamily="18" charset="0"/>
                <a:cs typeface="Times New Roman" pitchFamily="18" charset="0"/>
              </a:rPr>
              <a:t>Àquilo que no exercício ou fora do exercício da profissão e no convívio da sociedade, eu tiver visto ou ouvido, que não seja preciso divulgar, eu conservarei inteiramente secreto.</a:t>
            </a:r>
          </a:p>
          <a:p>
            <a:pPr algn="just">
              <a:lnSpc>
                <a:spcPts val="1500"/>
              </a:lnSpc>
            </a:pPr>
            <a:r>
              <a:rPr lang="pt-BR" sz="1400" b="1">
                <a:latin typeface="Times New Roman" pitchFamily="18" charset="0"/>
                <a:cs typeface="Times New Roman" pitchFamily="18" charset="0"/>
              </a:rPr>
              <a:t>Se eu cumprir este juramento com fidelidade, que me seja dado gozar felizmente da vida e da minha profissão, honrado para sempre entre os homens; se eu dele me afastar ou infringir, o contrário aconteça.”</a:t>
            </a:r>
          </a:p>
        </p:txBody>
      </p:sp>
      <p:sp>
        <p:nvSpPr>
          <p:cNvPr id="18436" name="Retângulo 3"/>
          <p:cNvSpPr>
            <a:spLocks noChangeArrowheads="1"/>
          </p:cNvSpPr>
          <p:nvPr/>
        </p:nvSpPr>
        <p:spPr bwMode="auto">
          <a:xfrm>
            <a:off x="500063" y="142875"/>
            <a:ext cx="3071812" cy="400050"/>
          </a:xfrm>
          <a:prstGeom prst="rect">
            <a:avLst/>
          </a:prstGeom>
          <a:noFill/>
          <a:ln w="9525">
            <a:noFill/>
            <a:miter lim="800000"/>
            <a:headEnd/>
            <a:tailEnd/>
          </a:ln>
        </p:spPr>
        <p:txBody>
          <a:bodyPr>
            <a:spAutoFit/>
          </a:bodyPr>
          <a:lstStyle/>
          <a:p>
            <a:r>
              <a:rPr lang="pt-BR" sz="2000" b="1">
                <a:latin typeface="Times New Roman" pitchFamily="18" charset="0"/>
                <a:cs typeface="Times New Roman" pitchFamily="18" charset="0"/>
              </a:rPr>
              <a:t>Juramento de Hipócrates</a:t>
            </a:r>
            <a:endParaRPr lang="pt-BR" sz="2000" b="1">
              <a:latin typeface="Calibri" pitchFamily="34" charset="0"/>
            </a:endParaRPr>
          </a:p>
        </p:txBody>
      </p:sp>
      <p:sp>
        <p:nvSpPr>
          <p:cNvPr id="6" name="Retângulo 11"/>
          <p:cNvSpPr>
            <a:spLocks noChangeArrowheads="1"/>
          </p:cNvSpPr>
          <p:nvPr/>
        </p:nvSpPr>
        <p:spPr bwMode="auto">
          <a:xfrm>
            <a:off x="6767513" y="6578600"/>
            <a:ext cx="2187575" cy="246063"/>
          </a:xfrm>
          <a:prstGeom prst="rect">
            <a:avLst/>
          </a:prstGeom>
          <a:noFill/>
          <a:ln w="9525">
            <a:noFill/>
            <a:miter lim="800000"/>
            <a:headEnd/>
            <a:tailEnd/>
          </a:ln>
        </p:spPr>
        <p:txBody>
          <a:bodyPr wrap="none">
            <a:spAutoFit/>
          </a:bodyPr>
          <a:lstStyle/>
          <a:p>
            <a:pPr algn="r"/>
            <a:r>
              <a:rPr lang="pt-BR" sz="1000">
                <a:latin typeface="Times New Roman" pitchFamily="18" charset="0"/>
                <a:cs typeface="Times New Roman" pitchFamily="18" charset="0"/>
              </a:rPr>
              <a:t>http://pt.wikipedia.org/wiki/Hipócrates</a:t>
            </a:r>
          </a:p>
        </p:txBody>
      </p:sp>
      <p:sp>
        <p:nvSpPr>
          <p:cNvPr id="7" name="Retângulo 4"/>
          <p:cNvSpPr>
            <a:spLocks noChangeArrowheads="1"/>
          </p:cNvSpPr>
          <p:nvPr/>
        </p:nvSpPr>
        <p:spPr bwMode="auto">
          <a:xfrm>
            <a:off x="1395413" y="6254750"/>
            <a:ext cx="2643187" cy="246063"/>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http://www.jfparanagua.com.br/blog/?p=4435</a:t>
            </a:r>
          </a:p>
        </p:txBody>
      </p:sp>
      <p:pic>
        <p:nvPicPr>
          <p:cNvPr id="4102" name="Picture 7"/>
          <p:cNvPicPr>
            <a:picLocks noChangeAspect="1" noChangeArrowheads="1"/>
          </p:cNvPicPr>
          <p:nvPr/>
        </p:nvPicPr>
        <p:blipFill>
          <a:blip r:embed="rId2" cstate="print"/>
          <a:srcRect/>
          <a:stretch>
            <a:fillRect/>
          </a:stretch>
        </p:blipFill>
        <p:spPr bwMode="auto">
          <a:xfrm>
            <a:off x="180975" y="611188"/>
            <a:ext cx="3810000" cy="5643562"/>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843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43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843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843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843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8435">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18435">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8435">
                                            <p:txEl>
                                              <p:pRg st="6" end="6"/>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P spid="18436" grpId="0" autoUpdateAnimBg="0"/>
      <p:bldP spid="6" grpId="0" autoUpdateAnimBg="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a:spLocks noChangeArrowheads="1"/>
          </p:cNvSpPr>
          <p:nvPr/>
        </p:nvSpPr>
        <p:spPr bwMode="auto">
          <a:xfrm>
            <a:off x="117475" y="533400"/>
            <a:ext cx="4097338" cy="2633663"/>
          </a:xfrm>
          <a:prstGeom prst="rect">
            <a:avLst/>
          </a:prstGeom>
          <a:noFill/>
          <a:ln w="9525">
            <a:noFill/>
            <a:miter lim="800000"/>
            <a:headEnd/>
            <a:tailEnd/>
          </a:ln>
        </p:spPr>
        <p:txBody>
          <a:bodyPr>
            <a:spAutoFit/>
          </a:bodyPr>
          <a:lstStyle/>
          <a:p>
            <a:pPr algn="just">
              <a:lnSpc>
                <a:spcPct val="150000"/>
              </a:lnSpc>
              <a:spcAft>
                <a:spcPts val="1000"/>
              </a:spcAft>
            </a:pPr>
            <a:r>
              <a:rPr lang="pt-BR" sz="1600" b="1">
                <a:latin typeface="Times New Roman" pitchFamily="18" charset="0"/>
                <a:cs typeface="Times New Roman" pitchFamily="18" charset="0"/>
              </a:rPr>
              <a:t>As escolas de medicina da Grécia Clássica estavam divididas em duas tendências fundamentais com respeito a como se tinham que tratar as doenças. Por uma parte, a escola de Cnido concentrava-se no diagnóstico, enquanto a de Cos centrava-se no cuidado do paciente e o prognóstico </a:t>
            </a:r>
          </a:p>
        </p:txBody>
      </p:sp>
      <p:pic>
        <p:nvPicPr>
          <p:cNvPr id="5123" name="Picture 7"/>
          <p:cNvPicPr>
            <a:picLocks noChangeAspect="1" noChangeArrowheads="1"/>
          </p:cNvPicPr>
          <p:nvPr/>
        </p:nvPicPr>
        <p:blipFill>
          <a:blip r:embed="rId2" cstate="print"/>
          <a:srcRect/>
          <a:stretch>
            <a:fillRect/>
          </a:stretch>
        </p:blipFill>
        <p:spPr bwMode="auto">
          <a:xfrm>
            <a:off x="4286250" y="461963"/>
            <a:ext cx="4581525" cy="3143250"/>
          </a:xfrm>
          <a:prstGeom prst="rect">
            <a:avLst/>
          </a:prstGeom>
          <a:noFill/>
          <a:ln w="9525">
            <a:noFill/>
            <a:miter lim="800000"/>
            <a:headEnd/>
            <a:tailEnd/>
          </a:ln>
          <a:scene3d>
            <a:camera prst="orthographicFront"/>
            <a:lightRig rig="threePt" dir="t"/>
          </a:scene3d>
          <a:sp3d>
            <a:bevelT w="114300" prst="artDeco"/>
          </a:sp3d>
        </p:spPr>
      </p:pic>
      <p:sp>
        <p:nvSpPr>
          <p:cNvPr id="9" name="Retângulo 6"/>
          <p:cNvSpPr>
            <a:spLocks noChangeArrowheads="1"/>
          </p:cNvSpPr>
          <p:nvPr/>
        </p:nvSpPr>
        <p:spPr bwMode="auto">
          <a:xfrm>
            <a:off x="4152900" y="3359150"/>
            <a:ext cx="4714875" cy="246063"/>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http://pedrodaveiga.blogspot.com.br/2010/11/solidariedade-versus-mercenarismo.html</a:t>
            </a:r>
          </a:p>
        </p:txBody>
      </p:sp>
      <p:sp>
        <p:nvSpPr>
          <p:cNvPr id="8" name="CaixaDeTexto 7"/>
          <p:cNvSpPr txBox="1">
            <a:spLocks noChangeArrowheads="1"/>
          </p:cNvSpPr>
          <p:nvPr/>
        </p:nvSpPr>
        <p:spPr bwMode="auto">
          <a:xfrm>
            <a:off x="117475" y="3576638"/>
            <a:ext cx="8812213" cy="2633662"/>
          </a:xfrm>
          <a:prstGeom prst="rect">
            <a:avLst/>
          </a:prstGeom>
          <a:noFill/>
          <a:ln w="9525">
            <a:noFill/>
            <a:miter lim="800000"/>
            <a:headEnd/>
            <a:tailEnd/>
          </a:ln>
        </p:spPr>
        <p:txBody>
          <a:bodyPr>
            <a:spAutoFit/>
          </a:bodyPr>
          <a:lstStyle/>
          <a:p>
            <a:pPr algn="just">
              <a:lnSpc>
                <a:spcPct val="150000"/>
              </a:lnSpc>
              <a:spcAft>
                <a:spcPts val="1000"/>
              </a:spcAft>
            </a:pPr>
            <a:r>
              <a:rPr lang="pt-BR" sz="1600" b="1">
                <a:latin typeface="Times New Roman" pitchFamily="18" charset="0"/>
                <a:cs typeface="Times New Roman" pitchFamily="18" charset="0"/>
              </a:rPr>
              <a:t>Em geral, a medicina da época de Hipócrates desconhecia muitos aspectos da anatomia e a fisiologia humanas, por causa do tabu grego que proibia a disecção de cadáveres. Portanto, os ensinos da escola cnidia, que tinham uma grande valia no tratamento de doenças comuns, não eram capazes de determinar o que provocava doenças com sintomas pouco conhecidos. Por sua vez, a escola hipocrática ou de Cós teve mais sucesso aplicando diagnósticos gerais e tratamentos passivos e foi capaz de tratar doenças de maneira eficaz, o que permitiu um grande desenvolvimento na prática clínica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a:spLocks noChangeArrowheads="1"/>
          </p:cNvSpPr>
          <p:nvPr/>
        </p:nvSpPr>
        <p:spPr bwMode="auto">
          <a:xfrm>
            <a:off x="463550" y="0"/>
            <a:ext cx="8215313" cy="3092450"/>
          </a:xfrm>
          <a:prstGeom prst="rect">
            <a:avLst/>
          </a:prstGeom>
          <a:noFill/>
          <a:ln w="9525">
            <a:noFill/>
            <a:miter lim="800000"/>
            <a:headEnd/>
            <a:tailEnd/>
          </a:ln>
        </p:spPr>
        <p:txBody>
          <a:bodyPr lIns="0" tIns="0" rIns="0" bIns="0">
            <a:spAutoFit/>
          </a:bodyPr>
          <a:lstStyle/>
          <a:p>
            <a:pPr indent="180975" algn="just">
              <a:spcBef>
                <a:spcPts val="1200"/>
              </a:spcBef>
              <a:spcAft>
                <a:spcPts val="600"/>
              </a:spcAft>
            </a:pPr>
            <a:r>
              <a:rPr lang="pt-BR" b="1">
                <a:latin typeface="Times New Roman" pitchFamily="18" charset="0"/>
                <a:cs typeface="Times New Roman" pitchFamily="18" charset="0"/>
              </a:rPr>
              <a:t>Teoria dos quatro humores</a:t>
            </a:r>
          </a:p>
          <a:p>
            <a:pPr indent="180975" algn="just">
              <a:lnSpc>
                <a:spcPct val="150000"/>
              </a:lnSpc>
              <a:spcBef>
                <a:spcPts val="1200"/>
              </a:spcBef>
              <a:spcAft>
                <a:spcPts val="600"/>
              </a:spcAft>
            </a:pPr>
            <a:r>
              <a:rPr lang="pt-BR" sz="1600" b="1">
                <a:latin typeface="Times New Roman" pitchFamily="18" charset="0"/>
                <a:cs typeface="Times New Roman" pitchFamily="18" charset="0"/>
              </a:rPr>
              <a:t>A escola hipocrática sustentava que a doença era o resultado de um desequilíbrio dos quatro humores no corpo, fluidos que nas pessoas sãs se encontravam naturalmente em uma proporção semelhante (</a:t>
            </a:r>
            <a:r>
              <a:rPr lang="pt-BR" sz="1600" b="1" i="1">
                <a:latin typeface="Times New Roman" pitchFamily="18" charset="0"/>
                <a:cs typeface="Times New Roman" pitchFamily="18" charset="0"/>
              </a:rPr>
              <a:t>pepsos</a:t>
            </a:r>
            <a:r>
              <a:rPr lang="pt-BR" sz="1600" b="1">
                <a:latin typeface="Times New Roman" pitchFamily="18" charset="0"/>
                <a:cs typeface="Times New Roman" pitchFamily="18" charset="0"/>
              </a:rPr>
              <a:t>). Quando os quatro humores (sangue, bilis negra, bilis amarela e fleuma) se desequilibravam (</a:t>
            </a:r>
            <a:r>
              <a:rPr lang="pt-BR" sz="1600" b="1" i="1">
                <a:latin typeface="Times New Roman" pitchFamily="18" charset="0"/>
                <a:cs typeface="Times New Roman" pitchFamily="18" charset="0"/>
              </a:rPr>
              <a:t>dyscrasia</a:t>
            </a:r>
            <a:r>
              <a:rPr lang="pt-BR" sz="1600" b="1">
                <a:latin typeface="Times New Roman" pitchFamily="18" charset="0"/>
                <a:cs typeface="Times New Roman" pitchFamily="18" charset="0"/>
              </a:rPr>
              <a:t> - má mistura), o indivíduo ficava enfermo e permanecia doente até que se recuperava o equilíbrio. A terapia hipocrática concentrava-se a restaurar este equilíbrio. Por exemplo, achava-se que tomar cítricos era bom quando tinha um excesso de fleuma</a:t>
            </a:r>
          </a:p>
        </p:txBody>
      </p:sp>
      <p:pic>
        <p:nvPicPr>
          <p:cNvPr id="6147" name="Imagem 9" descr="http://www.alzheimermed.com.br/imagens/biografias/mito5.jpg"/>
          <p:cNvPicPr>
            <a:picLocks noChangeAspect="1" noChangeArrowheads="1"/>
          </p:cNvPicPr>
          <p:nvPr/>
        </p:nvPicPr>
        <p:blipFill>
          <a:blip r:embed="rId2" cstate="print"/>
          <a:srcRect/>
          <a:stretch>
            <a:fillRect/>
          </a:stretch>
        </p:blipFill>
        <p:spPr bwMode="auto">
          <a:xfrm>
            <a:off x="428625" y="3143250"/>
            <a:ext cx="8286750" cy="3286125"/>
          </a:xfrm>
          <a:prstGeom prst="rect">
            <a:avLst/>
          </a:prstGeom>
          <a:noFill/>
          <a:ln w="9525">
            <a:noFill/>
            <a:miter lim="800000"/>
            <a:headEnd/>
            <a:tailEnd/>
          </a:ln>
          <a:scene3d>
            <a:camera prst="orthographicFront"/>
            <a:lightRig rig="threePt" dir="t"/>
          </a:scene3d>
          <a:sp3d>
            <a:bevelT w="114300" prst="artDeco"/>
          </a:sp3d>
        </p:spPr>
      </p:pic>
      <p:sp>
        <p:nvSpPr>
          <p:cNvPr id="11" name="Retângulo 6"/>
          <p:cNvSpPr>
            <a:spLocks noChangeArrowheads="1"/>
          </p:cNvSpPr>
          <p:nvPr/>
        </p:nvSpPr>
        <p:spPr bwMode="auto">
          <a:xfrm>
            <a:off x="3143250" y="6397625"/>
            <a:ext cx="5643563" cy="246063"/>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sp>
        <p:nvSpPr>
          <p:cNvPr id="12" name="Retângulo 11"/>
          <p:cNvSpPr>
            <a:spLocks noChangeArrowheads="1"/>
          </p:cNvSpPr>
          <p:nvPr/>
        </p:nvSpPr>
        <p:spPr bwMode="auto">
          <a:xfrm>
            <a:off x="6753225" y="2725738"/>
            <a:ext cx="2071688"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http://pt.encydia.com/es/Hipócrates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ioinfo.ufc.br/obj/gal/hipocrates.jpg"/>
          <p:cNvPicPr>
            <a:picLocks noChangeAspect="1" noChangeArrowheads="1"/>
          </p:cNvPicPr>
          <p:nvPr/>
        </p:nvPicPr>
        <p:blipFill>
          <a:blip r:embed="rId2" cstate="print"/>
          <a:srcRect/>
          <a:stretch>
            <a:fillRect/>
          </a:stretch>
        </p:blipFill>
        <p:spPr bwMode="auto">
          <a:xfrm>
            <a:off x="0" y="836712"/>
            <a:ext cx="9144000" cy="4791076"/>
          </a:xfrm>
          <a:prstGeom prst="rect">
            <a:avLst/>
          </a:prstGeom>
          <a:noFill/>
        </p:spPr>
      </p:pic>
      <p:sp>
        <p:nvSpPr>
          <p:cNvPr id="3" name="Retângulo 2"/>
          <p:cNvSpPr/>
          <p:nvPr/>
        </p:nvSpPr>
        <p:spPr>
          <a:xfrm>
            <a:off x="6948264" y="5733256"/>
            <a:ext cx="1202573" cy="246221"/>
          </a:xfrm>
          <a:prstGeom prst="rect">
            <a:avLst/>
          </a:prstGeom>
        </p:spPr>
        <p:txBody>
          <a:bodyPr wrap="none">
            <a:spAutoFit/>
          </a:bodyPr>
          <a:lstStyle/>
          <a:p>
            <a:r>
              <a:rPr lang="pt-BR" sz="1000" dirty="0" smtClean="0">
                <a:latin typeface="Times New Roman" pitchFamily="18" charset="0"/>
                <a:cs typeface="Times New Roman" pitchFamily="18" charset="0"/>
              </a:rPr>
              <a:t>www.bioinfo.ufc.br</a:t>
            </a:r>
            <a:endParaRPr lang="pt-BR"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grayscl/>
          </a:blip>
          <a:srcRect/>
          <a:stretch>
            <a:fillRect/>
          </a:stretch>
        </p:blipFill>
        <p:spPr bwMode="auto">
          <a:xfrm>
            <a:off x="4572000" y="642915"/>
            <a:ext cx="4286250" cy="3219450"/>
          </a:xfrm>
          <a:prstGeom prst="rect">
            <a:avLst/>
          </a:prstGeom>
          <a:noFill/>
          <a:ln w="9525">
            <a:noFill/>
            <a:miter lim="800000"/>
            <a:headEnd/>
            <a:tailEnd/>
          </a:ln>
          <a:scene3d>
            <a:camera prst="orthographicFront"/>
            <a:lightRig rig="threePt" dir="t"/>
          </a:scene3d>
          <a:sp3d>
            <a:bevelT w="114300" prst="artDeco"/>
          </a:sp3d>
        </p:spPr>
      </p:pic>
      <p:sp>
        <p:nvSpPr>
          <p:cNvPr id="3" name="Retângulo 2"/>
          <p:cNvSpPr>
            <a:spLocks noChangeArrowheads="1"/>
          </p:cNvSpPr>
          <p:nvPr/>
        </p:nvSpPr>
        <p:spPr bwMode="auto">
          <a:xfrm>
            <a:off x="4572000" y="4254500"/>
            <a:ext cx="4286250" cy="2308225"/>
          </a:xfrm>
          <a:prstGeom prst="rect">
            <a:avLst/>
          </a:prstGeom>
          <a:noFill/>
          <a:ln w="9525">
            <a:noFill/>
            <a:miter lim="800000"/>
            <a:headEnd/>
            <a:tailEnd/>
          </a:ln>
        </p:spPr>
        <p:txBody>
          <a:bodyPr>
            <a:spAutoFit/>
          </a:bodyPr>
          <a:lstStyle/>
          <a:p>
            <a:pPr algn="just"/>
            <a:r>
              <a:rPr lang="pt-BR">
                <a:latin typeface="Times New Roman" pitchFamily="18" charset="0"/>
                <a:cs typeface="Times New Roman" pitchFamily="18" charset="0"/>
              </a:rPr>
              <a:t>Leto (grego clássico Λητώ, Lētṓ, dórico Λατώ, Lato, possivelmente relacionado ao lício lada, "senhora", "mulher"), chamada Letun pelos etruscos e Latona pelos romanos, é filha dos titãs Ceos e Febe e irmã de Astreia e Ortígia. Com Zeus, Leto foi mãe dos gêmeos Apolo e Arthemis, chamados Letoides</a:t>
            </a:r>
          </a:p>
        </p:txBody>
      </p:sp>
      <p:sp>
        <p:nvSpPr>
          <p:cNvPr id="4" name="CaixaDeTexto 3"/>
          <p:cNvSpPr txBox="1">
            <a:spLocks noChangeArrowheads="1"/>
          </p:cNvSpPr>
          <p:nvPr/>
        </p:nvSpPr>
        <p:spPr bwMode="auto">
          <a:xfrm>
            <a:off x="4572000" y="214313"/>
            <a:ext cx="4429125" cy="400050"/>
          </a:xfrm>
          <a:prstGeom prst="rect">
            <a:avLst/>
          </a:prstGeom>
          <a:noFill/>
          <a:ln w="9525">
            <a:noFill/>
            <a:miter lim="800000"/>
            <a:headEnd/>
            <a:tailEnd/>
          </a:ln>
        </p:spPr>
        <p:txBody>
          <a:bodyPr>
            <a:spAutoFit/>
          </a:bodyPr>
          <a:lstStyle/>
          <a:p>
            <a:r>
              <a:rPr lang="pt-BR" sz="2000" b="1">
                <a:latin typeface="Times New Roman" pitchFamily="18" charset="0"/>
                <a:cs typeface="Times New Roman" pitchFamily="18" charset="0"/>
              </a:rPr>
              <a:t>Leto, com seus filhos Apolo e Arthemis</a:t>
            </a:r>
          </a:p>
        </p:txBody>
      </p:sp>
      <p:sp>
        <p:nvSpPr>
          <p:cNvPr id="6" name="Retângulo 5"/>
          <p:cNvSpPr>
            <a:spLocks noChangeArrowheads="1"/>
          </p:cNvSpPr>
          <p:nvPr/>
        </p:nvSpPr>
        <p:spPr bwMode="auto">
          <a:xfrm>
            <a:off x="285750" y="4357688"/>
            <a:ext cx="4000500" cy="2032000"/>
          </a:xfrm>
          <a:prstGeom prst="rect">
            <a:avLst/>
          </a:prstGeom>
          <a:noFill/>
          <a:ln w="9525">
            <a:noFill/>
            <a:miter lim="800000"/>
            <a:headEnd/>
            <a:tailEnd/>
          </a:ln>
        </p:spPr>
        <p:txBody>
          <a:bodyPr>
            <a:spAutoFit/>
          </a:bodyPr>
          <a:lstStyle/>
          <a:p>
            <a:pPr algn="just"/>
            <a:r>
              <a:rPr lang="pt-BR">
                <a:latin typeface="Times New Roman" pitchFamily="18" charset="0"/>
                <a:cs typeface="Times New Roman" pitchFamily="18" charset="0"/>
              </a:rPr>
              <a:t>ZEUS - grego: Ζεύς, (Zeús), romano: Júpiter, etrusco: Tinia. Na mitologia grega, é o rei dos deuses, soberano do Monte Olimpo e deus do céu e do trovão. Seus símbolos são o relâmpago, a águia, o touro e o carvalho. Zeus Cronida, era filho de Cronos e Reia</a:t>
            </a:r>
          </a:p>
        </p:txBody>
      </p:sp>
      <p:sp>
        <p:nvSpPr>
          <p:cNvPr id="7" name="Retângulo 6"/>
          <p:cNvSpPr>
            <a:spLocks noChangeArrowheads="1"/>
          </p:cNvSpPr>
          <p:nvPr/>
        </p:nvSpPr>
        <p:spPr bwMode="auto">
          <a:xfrm>
            <a:off x="428625" y="6469063"/>
            <a:ext cx="3786188"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http://www.espiraistempo.com.br/2010/11/mitologia-grega-zeus.html</a:t>
            </a:r>
            <a:endParaRPr lang="pt-BR" sz="1000">
              <a:latin typeface="Times New Roman" pitchFamily="18" charset="0"/>
              <a:cs typeface="Times New Roman" pitchFamily="18" charset="0"/>
            </a:endParaRPr>
          </a:p>
        </p:txBody>
      </p:sp>
      <p:sp>
        <p:nvSpPr>
          <p:cNvPr id="8" name="Retângulo 7"/>
          <p:cNvSpPr>
            <a:spLocks noChangeArrowheads="1"/>
          </p:cNvSpPr>
          <p:nvPr/>
        </p:nvSpPr>
        <p:spPr bwMode="auto">
          <a:xfrm>
            <a:off x="6572250" y="6469063"/>
            <a:ext cx="2214563"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http://pt.fantasia.wikia.com/wiki/Leto</a:t>
            </a:r>
            <a:endParaRPr lang="pt-BR" sz="1000">
              <a:latin typeface="Times New Roman" pitchFamily="18" charset="0"/>
              <a:cs typeface="Times New Roman" pitchFamily="18" charset="0"/>
            </a:endParaRPr>
          </a:p>
        </p:txBody>
      </p:sp>
      <p:sp>
        <p:nvSpPr>
          <p:cNvPr id="9" name="CaixaDeTexto 8"/>
          <p:cNvSpPr txBox="1">
            <a:spLocks noChangeArrowheads="1"/>
          </p:cNvSpPr>
          <p:nvPr/>
        </p:nvSpPr>
        <p:spPr bwMode="auto">
          <a:xfrm>
            <a:off x="571500" y="214313"/>
            <a:ext cx="3143250" cy="400050"/>
          </a:xfrm>
          <a:prstGeom prst="rect">
            <a:avLst/>
          </a:prstGeom>
          <a:noFill/>
          <a:ln w="9525">
            <a:noFill/>
            <a:miter lim="800000"/>
            <a:headEnd/>
            <a:tailEnd/>
          </a:ln>
        </p:spPr>
        <p:txBody>
          <a:bodyPr>
            <a:spAutoFit/>
          </a:bodyPr>
          <a:lstStyle/>
          <a:p>
            <a:pPr algn="ctr"/>
            <a:r>
              <a:rPr lang="pt-BR" sz="2000" b="1">
                <a:latin typeface="Times New Roman" pitchFamily="18" charset="0"/>
                <a:cs typeface="Times New Roman" pitchFamily="18" charset="0"/>
              </a:rPr>
              <a:t>Zeus - o senhor do Olimpo</a:t>
            </a:r>
          </a:p>
        </p:txBody>
      </p:sp>
      <p:sp>
        <p:nvSpPr>
          <p:cNvPr id="10" name="Retângulo 9"/>
          <p:cNvSpPr>
            <a:spLocks noChangeArrowheads="1"/>
          </p:cNvSpPr>
          <p:nvPr/>
        </p:nvSpPr>
        <p:spPr bwMode="auto">
          <a:xfrm>
            <a:off x="4572000" y="3857625"/>
            <a:ext cx="4286250" cy="246063"/>
          </a:xfrm>
          <a:prstGeom prst="rect">
            <a:avLst/>
          </a:prstGeom>
          <a:noFill/>
          <a:ln w="9525">
            <a:noFill/>
            <a:miter lim="800000"/>
            <a:headEnd/>
            <a:tailEnd/>
          </a:ln>
        </p:spPr>
        <p:txBody>
          <a:bodyPr>
            <a:spAutoFit/>
          </a:bodyPr>
          <a:lstStyle/>
          <a:p>
            <a:pPr algn="r"/>
            <a:r>
              <a:rPr lang="pt-BR" sz="1000" b="1">
                <a:solidFill>
                  <a:srgbClr val="000000"/>
                </a:solidFill>
                <a:latin typeface="Times New Roman" pitchFamily="18" charset="0"/>
                <a:cs typeface="Times New Roman" pitchFamily="18" charset="0"/>
              </a:rPr>
              <a:t>Latona com seus filhos Apolo e Diana, de William Henry Rinehart (1870)</a:t>
            </a:r>
            <a:endParaRPr lang="pt-BR" sz="1000" b="1">
              <a:latin typeface="Times New Roman" pitchFamily="18" charset="0"/>
              <a:cs typeface="Times New Roman" pitchFamily="18" charset="0"/>
            </a:endParaRPr>
          </a:p>
        </p:txBody>
      </p:sp>
      <p:pic>
        <p:nvPicPr>
          <p:cNvPr id="4107" name="Picture 11"/>
          <p:cNvPicPr>
            <a:picLocks noChangeAspect="1" noChangeArrowheads="1"/>
          </p:cNvPicPr>
          <p:nvPr/>
        </p:nvPicPr>
        <p:blipFill>
          <a:blip r:embed="rId3" cstate="print"/>
          <a:srcRect/>
          <a:stretch>
            <a:fillRect/>
          </a:stretch>
        </p:blipFill>
        <p:spPr bwMode="auto">
          <a:xfrm>
            <a:off x="285750" y="642915"/>
            <a:ext cx="3929063" cy="3205162"/>
          </a:xfrm>
          <a:prstGeom prst="rect">
            <a:avLst/>
          </a:prstGeom>
          <a:noFill/>
          <a:ln w="9525">
            <a:noFill/>
            <a:miter lim="800000"/>
            <a:headEnd/>
            <a:tailEnd/>
          </a:ln>
          <a:scene3d>
            <a:camera prst="orthographicFront"/>
            <a:lightRig rig="threePt" dir="t"/>
          </a:scene3d>
          <a:sp3d>
            <a:bevelT w="114300" prst="artDeco"/>
          </a:sp3d>
        </p:spPr>
      </p:pic>
      <p:sp>
        <p:nvSpPr>
          <p:cNvPr id="13" name="Retângulo 12"/>
          <p:cNvSpPr>
            <a:spLocks noChangeArrowheads="1"/>
          </p:cNvSpPr>
          <p:nvPr/>
        </p:nvSpPr>
        <p:spPr bwMode="auto">
          <a:xfrm>
            <a:off x="260350" y="3803650"/>
            <a:ext cx="4000500" cy="554038"/>
          </a:xfrm>
          <a:prstGeom prst="rect">
            <a:avLst/>
          </a:prstGeom>
          <a:noFill/>
          <a:ln w="9525">
            <a:noFill/>
            <a:miter lim="800000"/>
            <a:headEnd/>
            <a:tailEnd/>
          </a:ln>
        </p:spPr>
        <p:txBody>
          <a:bodyPr>
            <a:spAutoFit/>
          </a:bodyPr>
          <a:lstStyle/>
          <a:p>
            <a:pPr algn="just"/>
            <a:r>
              <a:rPr lang="pt-BR" sz="1000" b="1">
                <a:solidFill>
                  <a:srgbClr val="000000"/>
                </a:solidFill>
                <a:latin typeface="Times New Roman" pitchFamily="18" charset="0"/>
                <a:cs typeface="Times New Roman" pitchFamily="18" charset="0"/>
              </a:rPr>
              <a:t>Esculpida em ébano e marfim, com 15 metros de altura, entre 456 e 447 a.C. por Fídias, inscrustada de ouro e pedras preciosas. Destruida por um terremoto, possivelmente em 1215, na cidade de Olímpia</a:t>
            </a:r>
            <a:endParaRPr lang="pt-BR" sz="1000" b="1">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107"/>
                                        </p:tgtEl>
                                        <p:attrNameLst>
                                          <p:attrName>style.visibility</p:attrName>
                                        </p:attrNameLst>
                                      </p:cBhvr>
                                      <p:to>
                                        <p:strVal val="visible"/>
                                      </p:to>
                                    </p:set>
                                    <p:anim calcmode="lin" valueType="num">
                                      <p:cBhvr>
                                        <p:cTn id="7" dur="500" fill="hold"/>
                                        <p:tgtEl>
                                          <p:spTgt spid="4107"/>
                                        </p:tgtEl>
                                        <p:attrNameLst>
                                          <p:attrName>ppt_w</p:attrName>
                                        </p:attrNameLst>
                                      </p:cBhvr>
                                      <p:tavLst>
                                        <p:tav tm="0">
                                          <p:val>
                                            <p:fltVal val="0"/>
                                          </p:val>
                                        </p:tav>
                                        <p:tav tm="100000">
                                          <p:val>
                                            <p:strVal val="#ppt_w"/>
                                          </p:val>
                                        </p:tav>
                                      </p:tavLst>
                                    </p:anim>
                                    <p:anim calcmode="lin" valueType="num">
                                      <p:cBhvr>
                                        <p:cTn id="8" dur="500" fill="hold"/>
                                        <p:tgtEl>
                                          <p:spTgt spid="410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33794"/>
                                        </p:tgtEl>
                                        <p:attrNameLst>
                                          <p:attrName>style.visibility</p:attrName>
                                        </p:attrNameLst>
                                      </p:cBhvr>
                                      <p:to>
                                        <p:strVal val="visible"/>
                                      </p:to>
                                    </p:set>
                                    <p:anim calcmode="lin" valueType="num">
                                      <p:cBhvr>
                                        <p:cTn id="31" dur="500" fill="hold"/>
                                        <p:tgtEl>
                                          <p:spTgt spid="33794"/>
                                        </p:tgtEl>
                                        <p:attrNameLst>
                                          <p:attrName>ppt_w</p:attrName>
                                        </p:attrNameLst>
                                      </p:cBhvr>
                                      <p:tavLst>
                                        <p:tav tm="0">
                                          <p:val>
                                            <p:fltVal val="0"/>
                                          </p:val>
                                        </p:tav>
                                        <p:tav tm="100000">
                                          <p:val>
                                            <p:strVal val="#ppt_w"/>
                                          </p:val>
                                        </p:tav>
                                      </p:tavLst>
                                    </p:anim>
                                    <p:anim calcmode="lin" valueType="num">
                                      <p:cBhvr>
                                        <p:cTn id="32" dur="500" fill="hold"/>
                                        <p:tgtEl>
                                          <p:spTgt spid="33794"/>
                                        </p:tgtEl>
                                        <p:attrNameLst>
                                          <p:attrName>ppt_h</p:attrName>
                                        </p:attrNameLst>
                                      </p:cBhvr>
                                      <p:tavLst>
                                        <p:tav tm="0">
                                          <p:val>
                                            <p:fltVal val="0"/>
                                          </p:val>
                                        </p:tav>
                                        <p:tav tm="100000">
                                          <p:val>
                                            <p:strVal val="#ppt_h"/>
                                          </p:val>
                                        </p:tav>
                                      </p:tavLst>
                                    </p:anim>
                                    <p:animEffect transition="in" filter="fade">
                                      <p:cBhvr>
                                        <p:cTn id="33" dur="500"/>
                                        <p:tgtEl>
                                          <p:spTgt spid="33794"/>
                                        </p:tgtEl>
                                      </p:cBhvr>
                                    </p:animEffect>
                                  </p:childTnLst>
                                </p:cTn>
                              </p:par>
                            </p:childTnLst>
                          </p:cTn>
                        </p:par>
                        <p:par>
                          <p:cTn id="34" fill="hold">
                            <p:stCondLst>
                              <p:cond delay="500"/>
                            </p:stCondLst>
                            <p:childTnLst>
                              <p:par>
                                <p:cTn id="35" presetID="2" presetClass="entr" presetSubtype="3"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0-#ppt_h/2"/>
                                          </p:val>
                                        </p:tav>
                                        <p:tav tm="100000">
                                          <p:val>
                                            <p:strVal val="#ppt_y"/>
                                          </p:val>
                                        </p:tav>
                                      </p:tavLst>
                                    </p:anim>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strVal val="#ppt_h"/>
                                          </p:val>
                                        </p:tav>
                                        <p:tav tm="100000">
                                          <p:val>
                                            <p:strVal val="#ppt_h"/>
                                          </p:val>
                                        </p:tav>
                                      </p:tavLst>
                                    </p:anim>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a:spLocks noChangeArrowheads="1"/>
          </p:cNvSpPr>
          <p:nvPr/>
        </p:nvSpPr>
        <p:spPr bwMode="auto">
          <a:xfrm>
            <a:off x="5214938" y="642938"/>
            <a:ext cx="3714750" cy="5697537"/>
          </a:xfrm>
          <a:prstGeom prst="rect">
            <a:avLst/>
          </a:prstGeom>
          <a:noFill/>
          <a:ln w="9525">
            <a:noFill/>
            <a:miter lim="800000"/>
            <a:headEnd/>
            <a:tailEnd/>
          </a:ln>
        </p:spPr>
        <p:txBody>
          <a:bodyPr>
            <a:spAutoFit/>
          </a:bodyPr>
          <a:lstStyle/>
          <a:p>
            <a:pPr algn="ctr">
              <a:lnSpc>
                <a:spcPts val="2200"/>
              </a:lnSpc>
            </a:pPr>
            <a:r>
              <a:rPr lang="pt-BR" b="1">
                <a:latin typeface="Times New Roman" pitchFamily="18" charset="0"/>
                <a:cs typeface="Times New Roman" pitchFamily="18" charset="0"/>
              </a:rPr>
              <a:t>Teoria hipocrática </a:t>
            </a:r>
          </a:p>
          <a:p>
            <a:pPr algn="ctr">
              <a:lnSpc>
                <a:spcPts val="2200"/>
              </a:lnSpc>
            </a:pPr>
            <a:endParaRPr lang="pt-BR" b="1">
              <a:latin typeface="Times New Roman" pitchFamily="18" charset="0"/>
              <a:cs typeface="Times New Roman" pitchFamily="18" charset="0"/>
            </a:endParaRPr>
          </a:p>
          <a:p>
            <a:pPr algn="just">
              <a:lnSpc>
                <a:spcPts val="2200"/>
              </a:lnSpc>
            </a:pPr>
            <a:r>
              <a:rPr lang="pt-BR" sz="1600" b="1">
                <a:latin typeface="Times New Roman" pitchFamily="18" charset="0"/>
                <a:cs typeface="Times New Roman" pitchFamily="18" charset="0"/>
              </a:rPr>
              <a:t>A respeito da doença que chamam sagrada sucede o seguinte: em nada me parece que seja algo mais divino nem mais sagrado que as outras, senão que tem sua natureza própria, como as demais doenças, e daí se origina. Mas seu fundamento e causa natural consideraram-no os homens como uma coisa divina por sua ignorância e seu assombro, já que em nada se assemelha às demais. Mas se por sua incapacidade de compreendê-la conservam-lhe esse caráter divino, pela banalidade do método de cura com o que a tratam vêm ao negar. Porque tratam-na por intermédio de purificações e conjuros</a:t>
            </a:r>
          </a:p>
          <a:p>
            <a:pPr algn="just">
              <a:lnSpc>
                <a:spcPts val="2200"/>
              </a:lnSpc>
            </a:pPr>
            <a:endParaRPr lang="pt-BR">
              <a:latin typeface="Times New Roman" pitchFamily="18" charset="0"/>
              <a:cs typeface="Times New Roman" pitchFamily="18" charset="0"/>
            </a:endParaRPr>
          </a:p>
          <a:p>
            <a:pPr algn="r">
              <a:lnSpc>
                <a:spcPts val="2200"/>
              </a:lnSpc>
            </a:pPr>
            <a:r>
              <a:rPr lang="pt-BR" sz="1100" b="1">
                <a:latin typeface="Times New Roman" pitchFamily="18" charset="0"/>
                <a:cs typeface="Times New Roman" pitchFamily="18" charset="0"/>
              </a:rPr>
              <a:t>Hipócrates, Tratados Médicos: Sobre a Doença Sagrada</a:t>
            </a:r>
          </a:p>
        </p:txBody>
      </p:sp>
      <p:sp>
        <p:nvSpPr>
          <p:cNvPr id="7" name="Retângulo 6"/>
          <p:cNvSpPr>
            <a:spLocks noChangeArrowheads="1"/>
          </p:cNvSpPr>
          <p:nvPr/>
        </p:nvSpPr>
        <p:spPr bwMode="auto">
          <a:xfrm>
            <a:off x="142875" y="5127625"/>
            <a:ext cx="5072063" cy="230188"/>
          </a:xfrm>
          <a:prstGeom prst="rect">
            <a:avLst/>
          </a:prstGeom>
          <a:noFill/>
          <a:ln w="9525">
            <a:noFill/>
            <a:miter lim="800000"/>
            <a:headEnd/>
            <a:tailEnd/>
          </a:ln>
        </p:spPr>
        <p:txBody>
          <a:bodyPr>
            <a:spAutoFit/>
          </a:bodyPr>
          <a:lstStyle/>
          <a:p>
            <a:pPr algn="r"/>
            <a:r>
              <a:rPr lang="pt-BR" sz="900">
                <a:solidFill>
                  <a:srgbClr val="000000"/>
                </a:solidFill>
                <a:latin typeface="Times New Roman" pitchFamily="18" charset="0"/>
                <a:cs typeface="Times New Roman" pitchFamily="18" charset="0"/>
              </a:rPr>
              <a:t>http://www.alzheimermed.com.br/biografia-alois-alzheimer/sua-vocacao-historia-mitologica-de-medicina</a:t>
            </a:r>
            <a:endParaRPr lang="pt-BR" sz="900">
              <a:latin typeface="Times New Roman" pitchFamily="18" charset="0"/>
              <a:cs typeface="Times New Roman" pitchFamily="18" charset="0"/>
            </a:endParaRPr>
          </a:p>
        </p:txBody>
      </p:sp>
      <p:sp>
        <p:nvSpPr>
          <p:cNvPr id="9" name="CaixaDeTexto 8"/>
          <p:cNvSpPr txBox="1">
            <a:spLocks noChangeArrowheads="1"/>
          </p:cNvSpPr>
          <p:nvPr/>
        </p:nvSpPr>
        <p:spPr bwMode="auto">
          <a:xfrm>
            <a:off x="357188" y="1214438"/>
            <a:ext cx="4714875" cy="461962"/>
          </a:xfrm>
          <a:prstGeom prst="rect">
            <a:avLst/>
          </a:prstGeom>
          <a:noFill/>
          <a:ln w="9525">
            <a:noFill/>
            <a:miter lim="800000"/>
            <a:headEnd/>
            <a:tailEnd/>
          </a:ln>
        </p:spPr>
        <p:txBody>
          <a:bodyPr>
            <a:spAutoFit/>
          </a:bodyPr>
          <a:lstStyle/>
          <a:p>
            <a:pPr algn="ctr"/>
            <a:r>
              <a:rPr lang="pt-BR" sz="1200" b="1">
                <a:latin typeface="Times New Roman" pitchFamily="18" charset="0"/>
                <a:cs typeface="Times New Roman" pitchFamily="18" charset="0"/>
              </a:rPr>
              <a:t>Pintura antiga ilustra Hipócrates rejeitando um presente oferecido por 'Alexandre - O Grande'</a:t>
            </a:r>
          </a:p>
        </p:txBody>
      </p:sp>
      <p:pic>
        <p:nvPicPr>
          <p:cNvPr id="7173" name="Picture 12"/>
          <p:cNvPicPr>
            <a:picLocks noChangeAspect="1" noChangeArrowheads="1"/>
          </p:cNvPicPr>
          <p:nvPr/>
        </p:nvPicPr>
        <p:blipFill>
          <a:blip r:embed="rId2" cstate="print"/>
          <a:srcRect/>
          <a:stretch>
            <a:fillRect/>
          </a:stretch>
        </p:blipFill>
        <p:spPr bwMode="auto">
          <a:xfrm>
            <a:off x="357188" y="1671638"/>
            <a:ext cx="4746625" cy="3500437"/>
          </a:xfrm>
          <a:prstGeom prst="rect">
            <a:avLst/>
          </a:prstGeom>
          <a:noFill/>
          <a:ln w="9525">
            <a:noFill/>
            <a:miter lim="800000"/>
            <a:headEnd/>
            <a:tailEnd/>
          </a:ln>
          <a:scene3d>
            <a:camera prst="orthographicFront"/>
            <a:lightRig rig="threePt" dir="t"/>
          </a:scene3d>
          <a:sp3d>
            <a:bevelT w="114300" prst="artDeco"/>
          </a:sp3d>
        </p:spPr>
      </p:pic>
      <p:sp>
        <p:nvSpPr>
          <p:cNvPr id="11" name="Retângulo 10"/>
          <p:cNvSpPr>
            <a:spLocks noChangeArrowheads="1"/>
          </p:cNvSpPr>
          <p:nvPr/>
        </p:nvSpPr>
        <p:spPr bwMode="auto">
          <a:xfrm>
            <a:off x="6929438" y="6286500"/>
            <a:ext cx="2071687" cy="246063"/>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http://pt.encydia.com/es/Hipócrates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6"/>
          <p:cNvSpPr>
            <a:spLocks noChangeArrowheads="1"/>
          </p:cNvSpPr>
          <p:nvPr/>
        </p:nvSpPr>
        <p:spPr bwMode="auto">
          <a:xfrm>
            <a:off x="2106613" y="214313"/>
            <a:ext cx="4930775" cy="307975"/>
          </a:xfrm>
          <a:prstGeom prst="rect">
            <a:avLst/>
          </a:prstGeom>
          <a:noFill/>
          <a:ln w="9525">
            <a:noFill/>
            <a:miter lim="800000"/>
            <a:headEnd/>
            <a:tailEnd/>
          </a:ln>
        </p:spPr>
        <p:txBody>
          <a:bodyPr>
            <a:spAutoFit/>
          </a:bodyPr>
          <a:lstStyle/>
          <a:p>
            <a:pPr algn="just"/>
            <a:r>
              <a:rPr lang="pt-BR" sz="1400" b="1">
                <a:solidFill>
                  <a:srgbClr val="000000"/>
                </a:solidFill>
                <a:latin typeface="Times New Roman" pitchFamily="18" charset="0"/>
                <a:cs typeface="Times New Roman" pitchFamily="18" charset="0"/>
              </a:rPr>
              <a:t> Aula de Anatomia do Dr. Tulp, pintada em 1632 – Rembrand</a:t>
            </a:r>
            <a:endParaRPr lang="pt-BR" sz="1400" b="1">
              <a:latin typeface="Times New Roman" pitchFamily="18" charset="0"/>
              <a:cs typeface="Times New Roman" pitchFamily="18" charset="0"/>
            </a:endParaRPr>
          </a:p>
        </p:txBody>
      </p:sp>
      <p:sp>
        <p:nvSpPr>
          <p:cNvPr id="5" name="Retângulo 6"/>
          <p:cNvSpPr>
            <a:spLocks noChangeArrowheads="1"/>
          </p:cNvSpPr>
          <p:nvPr/>
        </p:nvSpPr>
        <p:spPr bwMode="auto">
          <a:xfrm>
            <a:off x="4572000" y="6611938"/>
            <a:ext cx="4357688"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http://namesadecirurgia.blogspot.com.br/2007/05/aula-de-anatomia-do-dr.html</a:t>
            </a:r>
            <a:endParaRPr lang="pt-BR" sz="1000">
              <a:latin typeface="Times New Roman" pitchFamily="18" charset="0"/>
              <a:cs typeface="Times New Roman" pitchFamily="18" charset="0"/>
            </a:endParaRPr>
          </a:p>
        </p:txBody>
      </p:sp>
      <p:pic>
        <p:nvPicPr>
          <p:cNvPr id="8196" name="Picture 7"/>
          <p:cNvPicPr>
            <a:picLocks noChangeAspect="1" noChangeArrowheads="1"/>
          </p:cNvPicPr>
          <p:nvPr/>
        </p:nvPicPr>
        <p:blipFill>
          <a:blip r:embed="rId2" cstate="print"/>
          <a:srcRect/>
          <a:stretch>
            <a:fillRect/>
          </a:stretch>
        </p:blipFill>
        <p:spPr bwMode="auto">
          <a:xfrm>
            <a:off x="2106613" y="571500"/>
            <a:ext cx="4930775" cy="3697288"/>
          </a:xfrm>
          <a:prstGeom prst="rect">
            <a:avLst/>
          </a:prstGeom>
          <a:noFill/>
          <a:ln w="9525">
            <a:noFill/>
            <a:miter lim="800000"/>
            <a:headEnd/>
            <a:tailEnd/>
          </a:ln>
          <a:scene3d>
            <a:camera prst="orthographicFront"/>
            <a:lightRig rig="threePt" dir="t"/>
          </a:scene3d>
          <a:sp3d>
            <a:bevelT w="114300" prst="artDeco"/>
          </a:sp3d>
        </p:spPr>
      </p:pic>
      <p:sp>
        <p:nvSpPr>
          <p:cNvPr id="6" name="CaixaDeTexto 5"/>
          <p:cNvSpPr txBox="1">
            <a:spLocks noChangeArrowheads="1"/>
          </p:cNvSpPr>
          <p:nvPr/>
        </p:nvSpPr>
        <p:spPr bwMode="auto">
          <a:xfrm>
            <a:off x="320675" y="4406900"/>
            <a:ext cx="8502650" cy="2044700"/>
          </a:xfrm>
          <a:prstGeom prst="rect">
            <a:avLst/>
          </a:prstGeom>
          <a:noFill/>
          <a:ln w="9525">
            <a:noFill/>
            <a:miter lim="800000"/>
            <a:headEnd/>
            <a:tailEnd/>
          </a:ln>
        </p:spPr>
        <p:txBody>
          <a:bodyPr>
            <a:spAutoFit/>
          </a:bodyPr>
          <a:lstStyle/>
          <a:p>
            <a:pPr algn="just">
              <a:lnSpc>
                <a:spcPts val="2200"/>
              </a:lnSpc>
            </a:pPr>
            <a:r>
              <a:rPr lang="pt-BR" sz="1600" b="1">
                <a:latin typeface="Times New Roman" pitchFamily="18" charset="0"/>
                <a:cs typeface="Times New Roman" pitchFamily="18" charset="0"/>
              </a:rPr>
              <a:t>Hipócrates entendia que o corpo humano era um todo e não um conjunto de partes independentes. Descreveu pela primeira vez e com detalhes a pneumonia e a epilepsia em crianças. Acreditava que a cura natural ocorria com o repouso, alimentação saudável, ar puro e hábitos de higiene </a:t>
            </a:r>
          </a:p>
          <a:p>
            <a:pPr algn="just">
              <a:lnSpc>
                <a:spcPts val="2200"/>
              </a:lnSpc>
            </a:pPr>
            <a:r>
              <a:rPr lang="pt-BR" sz="1600" b="1">
                <a:latin typeface="Times New Roman" pitchFamily="18" charset="0"/>
                <a:cs typeface="Times New Roman" pitchFamily="18" charset="0"/>
              </a:rPr>
              <a:t>Observou que a severidade de uma determinada doença comportava-se de forma variável de pessoa para pessoa. Foi o primeiro a defender que as emoções, os sentimentos, o pensamento e as idéias tinham origem no cérebro e não no coração como acreditavam na época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tângulo 4"/>
          <p:cNvSpPr>
            <a:spLocks noChangeArrowheads="1"/>
          </p:cNvSpPr>
          <p:nvPr/>
        </p:nvSpPr>
        <p:spPr bwMode="auto">
          <a:xfrm>
            <a:off x="500063" y="4303713"/>
            <a:ext cx="8215312" cy="2308225"/>
          </a:xfrm>
          <a:prstGeom prst="rect">
            <a:avLst/>
          </a:prstGeom>
          <a:noFill/>
          <a:ln w="9525">
            <a:noFill/>
            <a:miter lim="800000"/>
            <a:headEnd/>
            <a:tailEnd/>
          </a:ln>
        </p:spPr>
        <p:txBody>
          <a:bodyPr>
            <a:spAutoFit/>
          </a:bodyPr>
          <a:lstStyle/>
          <a:p>
            <a:pPr algn="just"/>
            <a:r>
              <a:rPr lang="pt-BR" sz="1600" b="1">
                <a:latin typeface="Times New Roman" pitchFamily="18" charset="0"/>
                <a:cs typeface="Times New Roman" pitchFamily="18" charset="0"/>
              </a:rPr>
              <a:t>A medicina hipocrática é agora considerada passiva. O enfoque terapêutico baseava-se no poder curativo da natureza (</a:t>
            </a:r>
            <a:r>
              <a:rPr lang="pt-BR" sz="1600" b="1" i="1">
                <a:latin typeface="Times New Roman" pitchFamily="18" charset="0"/>
                <a:cs typeface="Times New Roman" pitchFamily="18" charset="0"/>
              </a:rPr>
              <a:t>vis medicatrix naturae</a:t>
            </a:r>
            <a:r>
              <a:rPr lang="pt-BR" sz="1600" b="1">
                <a:latin typeface="Times New Roman" pitchFamily="18" charset="0"/>
                <a:cs typeface="Times New Roman" pitchFamily="18" charset="0"/>
              </a:rPr>
              <a:t>, em latim). Segundo esta doutrina, o corpo contém de forma natural o poder intrínseco de sanar-se (</a:t>
            </a:r>
            <a:r>
              <a:rPr lang="pt-BR" sz="1600" b="1" i="1">
                <a:latin typeface="Times New Roman" pitchFamily="18" charset="0"/>
                <a:cs typeface="Times New Roman" pitchFamily="18" charset="0"/>
              </a:rPr>
              <a:t>physis</a:t>
            </a:r>
            <a:r>
              <a:rPr lang="pt-BR" sz="1600" b="1">
                <a:latin typeface="Times New Roman" pitchFamily="18" charset="0"/>
                <a:cs typeface="Times New Roman" pitchFamily="18" charset="0"/>
              </a:rPr>
              <a:t>) e cuidar-se. A terapia hipocrática concentrava-se simplesmente em facilitar este processo natural. Para fazê-lo, Hipócrates achava que “o repouso e a imobilidade eram de grande importância”. Em geral, a medicina hipocrática era muito cuidadosa com o paciente: o tratamento era suave e destacava a importância de manter o cliente limpo e estéril. Por exemplo, só se utilizava água limpa ou vinho para as feridas, ainda que os tratamentos </a:t>
            </a:r>
            <a:r>
              <a:rPr lang="pt-BR" sz="1600" b="1" i="1">
                <a:latin typeface="Times New Roman" pitchFamily="18" charset="0"/>
                <a:cs typeface="Times New Roman" pitchFamily="18" charset="0"/>
              </a:rPr>
              <a:t>secos</a:t>
            </a:r>
            <a:r>
              <a:rPr lang="pt-BR" sz="1600" b="1">
                <a:latin typeface="Times New Roman" pitchFamily="18" charset="0"/>
                <a:cs typeface="Times New Roman" pitchFamily="18" charset="0"/>
              </a:rPr>
              <a:t> eram preferíveis.  Às vezes utilizavam-se linimentos balsâmicos</a:t>
            </a:r>
          </a:p>
        </p:txBody>
      </p:sp>
      <p:sp>
        <p:nvSpPr>
          <p:cNvPr id="6" name="Retângulo 6"/>
          <p:cNvSpPr>
            <a:spLocks noChangeArrowheads="1"/>
          </p:cNvSpPr>
          <p:nvPr/>
        </p:nvSpPr>
        <p:spPr bwMode="auto">
          <a:xfrm>
            <a:off x="4867275" y="4071938"/>
            <a:ext cx="2705100" cy="246062"/>
          </a:xfrm>
          <a:prstGeom prst="rect">
            <a:avLst/>
          </a:prstGeom>
          <a:noFill/>
          <a:ln w="9525">
            <a:noFill/>
            <a:miter lim="800000"/>
            <a:headEnd/>
            <a:tailEnd/>
          </a:ln>
        </p:spPr>
        <p:txBody>
          <a:bodyPr>
            <a:spAutoFit/>
          </a:bodyPr>
          <a:lstStyle/>
          <a:p>
            <a:r>
              <a:rPr lang="pt-BR" sz="1000">
                <a:solidFill>
                  <a:srgbClr val="000000"/>
                </a:solidFill>
                <a:latin typeface="Times New Roman" pitchFamily="18" charset="0"/>
                <a:cs typeface="Times New Roman" pitchFamily="18" charset="0"/>
              </a:rPr>
              <a:t>http://www.cienciasdasaude.org/portal/?p=5925</a:t>
            </a:r>
            <a:endParaRPr lang="pt-BR" sz="1000">
              <a:latin typeface="Times New Roman" pitchFamily="18" charset="0"/>
              <a:cs typeface="Times New Roman" pitchFamily="18" charset="0"/>
            </a:endParaRPr>
          </a:p>
        </p:txBody>
      </p:sp>
      <p:pic>
        <p:nvPicPr>
          <p:cNvPr id="9220" name="Picture 7"/>
          <p:cNvPicPr>
            <a:picLocks noChangeAspect="1" noChangeArrowheads="1"/>
          </p:cNvPicPr>
          <p:nvPr/>
        </p:nvPicPr>
        <p:blipFill>
          <a:blip r:embed="rId2" cstate="print"/>
          <a:srcRect/>
          <a:stretch>
            <a:fillRect/>
          </a:stretch>
        </p:blipFill>
        <p:spPr bwMode="auto">
          <a:xfrm>
            <a:off x="1709738" y="142875"/>
            <a:ext cx="5724525" cy="3981450"/>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animEffect transition="in" filter="barn(inVertical)">
                                      <p:cBhvr>
                                        <p:cTn id="11"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CaixaDeTexto 2"/>
          <p:cNvSpPr txBox="1">
            <a:spLocks noChangeArrowheads="1"/>
          </p:cNvSpPr>
          <p:nvPr/>
        </p:nvSpPr>
        <p:spPr bwMode="auto">
          <a:xfrm>
            <a:off x="4714875" y="823913"/>
            <a:ext cx="4286250" cy="2205037"/>
          </a:xfrm>
          <a:prstGeom prst="rect">
            <a:avLst/>
          </a:prstGeom>
          <a:noFill/>
          <a:ln w="9525">
            <a:noFill/>
            <a:miter lim="800000"/>
            <a:headEnd/>
            <a:tailEnd/>
          </a:ln>
        </p:spPr>
        <p:txBody>
          <a:bodyPr>
            <a:spAutoFit/>
          </a:bodyPr>
          <a:lstStyle/>
          <a:p>
            <a:pPr indent="180975" algn="just">
              <a:lnSpc>
                <a:spcPts val="2800"/>
              </a:lnSpc>
              <a:spcBef>
                <a:spcPts val="1200"/>
              </a:spcBef>
            </a:pPr>
            <a:r>
              <a:rPr lang="pt-BR" sz="1600" b="1">
                <a:latin typeface="Times New Roman" pitchFamily="18" charset="0"/>
                <a:cs typeface="Times New Roman" pitchFamily="18" charset="0"/>
              </a:rPr>
              <a:t>Pregou seus ensinamentos por toda a Grécia, porém na maioria de seu tempo reunia seus discípulos em Kós-Dodekánisos, sob a copa de uma árvore, supostamente plantada por ele mesmo e preservada até hoje onde fundou sua Escola de Medicina</a:t>
            </a:r>
          </a:p>
        </p:txBody>
      </p:sp>
      <p:sp>
        <p:nvSpPr>
          <p:cNvPr id="6151" name="Retângulo 8"/>
          <p:cNvSpPr>
            <a:spLocks noChangeArrowheads="1"/>
          </p:cNvSpPr>
          <p:nvPr/>
        </p:nvSpPr>
        <p:spPr bwMode="auto">
          <a:xfrm>
            <a:off x="71438" y="150813"/>
            <a:ext cx="5000625" cy="277812"/>
          </a:xfrm>
          <a:prstGeom prst="rect">
            <a:avLst/>
          </a:prstGeom>
          <a:noFill/>
          <a:ln w="9525">
            <a:noFill/>
            <a:miter lim="800000"/>
            <a:headEnd/>
            <a:tailEnd/>
          </a:ln>
        </p:spPr>
        <p:txBody>
          <a:bodyPr>
            <a:spAutoFit/>
          </a:bodyPr>
          <a:lstStyle/>
          <a:p>
            <a:r>
              <a:rPr lang="pt-BR" sz="1200" b="1">
                <a:solidFill>
                  <a:srgbClr val="000000"/>
                </a:solidFill>
                <a:latin typeface="Times New Roman" pitchFamily="18" charset="0"/>
                <a:cs typeface="Times New Roman" pitchFamily="18" charset="0"/>
              </a:rPr>
              <a:t>Estátua em Cós que representa  Hipócrates ensinando a seus discípulos</a:t>
            </a:r>
            <a:endParaRPr lang="pt-BR" sz="1200">
              <a:latin typeface="Calibri" pitchFamily="34" charset="0"/>
            </a:endParaRPr>
          </a:p>
        </p:txBody>
      </p:sp>
      <p:sp>
        <p:nvSpPr>
          <p:cNvPr id="9" name="Retângulo 6"/>
          <p:cNvSpPr>
            <a:spLocks noChangeArrowheads="1"/>
          </p:cNvSpPr>
          <p:nvPr/>
        </p:nvSpPr>
        <p:spPr bwMode="auto">
          <a:xfrm>
            <a:off x="3500438" y="6611938"/>
            <a:ext cx="5643562" cy="246062"/>
          </a:xfrm>
          <a:prstGeom prst="rect">
            <a:avLst/>
          </a:prstGeom>
          <a:noFill/>
          <a:ln w="9525">
            <a:noFill/>
            <a:miter lim="800000"/>
            <a:headEnd/>
            <a:tailEnd/>
          </a:ln>
        </p:spPr>
        <p:txBody>
          <a:bodyPr>
            <a:spAutoFit/>
          </a:bodyPr>
          <a:lstStyle/>
          <a:p>
            <a:pPr algn="r">
              <a:lnSpc>
                <a:spcPts val="1200"/>
              </a:lnSpc>
            </a:pP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pic>
        <p:nvPicPr>
          <p:cNvPr id="10245" name="Imagem 10" descr="http://images.encydia.com/thumb/5/55/Kos_sta_hipp.JPG/180px-Kos_sta_hipp.JPG"/>
          <p:cNvPicPr>
            <a:picLocks noChangeAspect="1" noChangeArrowheads="1"/>
          </p:cNvPicPr>
          <p:nvPr/>
        </p:nvPicPr>
        <p:blipFill>
          <a:blip r:embed="rId2" cstate="print"/>
          <a:srcRect b="5659"/>
          <a:stretch>
            <a:fillRect/>
          </a:stretch>
        </p:blipFill>
        <p:spPr bwMode="auto">
          <a:xfrm>
            <a:off x="142875" y="428625"/>
            <a:ext cx="4429125" cy="3305175"/>
          </a:xfrm>
          <a:prstGeom prst="rect">
            <a:avLst/>
          </a:prstGeom>
          <a:noFill/>
          <a:ln w="9525">
            <a:noFill/>
            <a:miter lim="800000"/>
            <a:headEnd/>
            <a:tailEnd/>
          </a:ln>
          <a:scene3d>
            <a:camera prst="orthographicFront"/>
            <a:lightRig rig="threePt" dir="t"/>
          </a:scene3d>
          <a:sp3d>
            <a:bevelT w="114300" prst="artDeco"/>
          </a:sp3d>
        </p:spPr>
      </p:pic>
      <p:sp>
        <p:nvSpPr>
          <p:cNvPr id="44038" name="Rectangle 10"/>
          <p:cNvSpPr>
            <a:spLocks noChangeArrowheads="1"/>
          </p:cNvSpPr>
          <p:nvPr/>
        </p:nvSpPr>
        <p:spPr bwMode="auto">
          <a:xfrm>
            <a:off x="0" y="2381250"/>
            <a:ext cx="9144000" cy="0"/>
          </a:xfrm>
          <a:prstGeom prst="rect">
            <a:avLst/>
          </a:prstGeom>
          <a:noFill/>
          <a:ln w="9525">
            <a:noFill/>
            <a:miter lim="800000"/>
            <a:headEnd/>
            <a:tailEnd/>
          </a:ln>
        </p:spPr>
        <p:txBody>
          <a:bodyPr wrap="none" anchor="ctr">
            <a:spAutoFit/>
          </a:bodyPr>
          <a:lstStyle/>
          <a:p>
            <a:pPr eaLnBrk="0" hangingPunct="0"/>
            <a:endParaRPr lang="pt-BR">
              <a:latin typeface="Calibri" pitchFamily="34" charset="0"/>
            </a:endParaRPr>
          </a:p>
        </p:txBody>
      </p:sp>
      <p:sp>
        <p:nvSpPr>
          <p:cNvPr id="11" name="Retângulo 10"/>
          <p:cNvSpPr>
            <a:spLocks noChangeArrowheads="1"/>
          </p:cNvSpPr>
          <p:nvPr/>
        </p:nvSpPr>
        <p:spPr bwMode="auto">
          <a:xfrm>
            <a:off x="2500313" y="3714750"/>
            <a:ext cx="2071687" cy="246063"/>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http://pt.encydia.com/es/Hipócrates</a:t>
            </a:r>
          </a:p>
        </p:txBody>
      </p:sp>
      <p:pic>
        <p:nvPicPr>
          <p:cNvPr id="10248" name="Picture 11"/>
          <p:cNvPicPr>
            <a:picLocks noChangeAspect="1" noChangeArrowheads="1"/>
          </p:cNvPicPr>
          <p:nvPr/>
        </p:nvPicPr>
        <p:blipFill>
          <a:blip r:embed="rId3" cstate="print"/>
          <a:srcRect t="865" r="1482"/>
          <a:stretch>
            <a:fillRect/>
          </a:stretch>
        </p:blipFill>
        <p:spPr bwMode="auto">
          <a:xfrm>
            <a:off x="4572000" y="3643313"/>
            <a:ext cx="4429125" cy="2928937"/>
          </a:xfrm>
          <a:prstGeom prst="rect">
            <a:avLst/>
          </a:prstGeom>
          <a:noFill/>
          <a:ln w="9525">
            <a:noFill/>
            <a:miter lim="800000"/>
            <a:headEnd/>
            <a:tailEnd/>
          </a:ln>
          <a:scene3d>
            <a:camera prst="orthographicFront"/>
            <a:lightRig rig="threePt" dir="t"/>
          </a:scene3d>
          <a:sp3d>
            <a:bevelT w="114300" prst="artDeco"/>
          </a:sp3d>
        </p:spPr>
      </p:pic>
      <p:sp>
        <p:nvSpPr>
          <p:cNvPr id="10" name="CaixaDeTexto 2"/>
          <p:cNvSpPr txBox="1">
            <a:spLocks noChangeArrowheads="1"/>
          </p:cNvSpPr>
          <p:nvPr/>
        </p:nvSpPr>
        <p:spPr bwMode="auto">
          <a:xfrm>
            <a:off x="142875" y="4143375"/>
            <a:ext cx="4286250" cy="2041525"/>
          </a:xfrm>
          <a:prstGeom prst="rect">
            <a:avLst/>
          </a:prstGeom>
          <a:noFill/>
          <a:ln w="9525">
            <a:noFill/>
            <a:miter lim="800000"/>
            <a:headEnd/>
            <a:tailEnd/>
          </a:ln>
        </p:spPr>
        <p:txBody>
          <a:bodyPr>
            <a:spAutoFit/>
          </a:bodyPr>
          <a:lstStyle/>
          <a:p>
            <a:pPr indent="180975" algn="just">
              <a:lnSpc>
                <a:spcPts val="2800"/>
              </a:lnSpc>
              <a:spcBef>
                <a:spcPts val="1200"/>
              </a:spcBef>
            </a:pPr>
            <a:r>
              <a:rPr lang="pt-BR" sz="1600" b="1">
                <a:latin typeface="Times New Roman" pitchFamily="18" charset="0"/>
                <a:cs typeface="Times New Roman" pitchFamily="18" charset="0"/>
              </a:rPr>
              <a:t>“Os homens deveriam saber que somente do cérebro vem as alegrias, o prazer, o riso, a preguiça, os sofrimentos, a dor, a tristeza e as lamentações”</a:t>
            </a:r>
          </a:p>
          <a:p>
            <a:pPr indent="180975" algn="r">
              <a:lnSpc>
                <a:spcPts val="2800"/>
              </a:lnSpc>
              <a:spcBef>
                <a:spcPts val="1200"/>
              </a:spcBef>
            </a:pPr>
            <a:r>
              <a:rPr lang="pt-BR" sz="1200" b="1">
                <a:latin typeface="Times New Roman" pitchFamily="18" charset="0"/>
                <a:cs typeface="Times New Roman" pitchFamily="18" charset="0"/>
              </a:rPr>
              <a:t>Hipócrates</a:t>
            </a:r>
            <a:endParaRPr lang="pt-BR" sz="1600" b="1">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5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499"/>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9220">
                                            <p:txEl>
                                              <p:pRg st="0" end="0"/>
                                            </p:txEl>
                                          </p:spTgt>
                                        </p:tgtEl>
                                        <p:attrNameLst>
                                          <p:attrName>style.visibility</p:attrName>
                                        </p:attrNameLst>
                                      </p:cBhvr>
                                      <p:to>
                                        <p:strVal val="visible"/>
                                      </p:to>
                                    </p:set>
                                    <p:animEffect transition="in" filter="strips(upRight)">
                                      <p:cBhvr>
                                        <p:cTn id="17" dur="500"/>
                                        <p:tgtEl>
                                          <p:spTgt spid="92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strips(upRight)">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strips(upRight)">
                                      <p:cBhvr>
                                        <p:cTn id="2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P spid="6151" grpId="0" autoUpdateAnimBg="0"/>
      <p:bldP spid="9" grpId="0" autoUpdateAnimBg="0"/>
      <p:bldP spid="11" grpId="0"/>
      <p:bldP spid="10"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a:spLocks noChangeArrowheads="1"/>
          </p:cNvSpPr>
          <p:nvPr/>
        </p:nvSpPr>
        <p:spPr bwMode="auto">
          <a:xfrm>
            <a:off x="428625" y="285750"/>
            <a:ext cx="8429625" cy="2327275"/>
          </a:xfrm>
          <a:prstGeom prst="rect">
            <a:avLst/>
          </a:prstGeom>
          <a:noFill/>
          <a:ln w="9525">
            <a:noFill/>
            <a:miter lim="800000"/>
            <a:headEnd/>
            <a:tailEnd/>
          </a:ln>
        </p:spPr>
        <p:txBody>
          <a:bodyPr>
            <a:spAutoFit/>
          </a:bodyPr>
          <a:lstStyle/>
          <a:p>
            <a:pPr indent="180975" algn="just">
              <a:lnSpc>
                <a:spcPts val="2200"/>
              </a:lnSpc>
            </a:pPr>
            <a:r>
              <a:rPr lang="pt-BR" sz="1600" b="1">
                <a:latin typeface="Times New Roman" pitchFamily="18" charset="0"/>
                <a:cs typeface="Times New Roman" pitchFamily="18" charset="0"/>
              </a:rPr>
              <a:t>A medicina hipocrática destacava por seu estrito profissionalismo, caracterizado por uma disciplina e prática rigorosas. A obra hipocrática sobre o médico recomenda que os médicos sempre fossem bem asseados, honestos, tranquilos, compreensivos e sérios. O médico hipocrático dava especial atenção a todos os aspectos de sua prática: devia seguir especificações detalhadas para «a iluminação, o pessoal, os instrumentos, o posicionamento do paciente e as técnicas de curativo e tala» no antigo quirófano (sala de operação, com lugar destinado à assistência, separado por tabique envidraçado). Devia, inclusive, manter suas unhas com uma longitude precisa</a:t>
            </a:r>
          </a:p>
        </p:txBody>
      </p:sp>
      <p:sp>
        <p:nvSpPr>
          <p:cNvPr id="7" name="Retângulo 6"/>
          <p:cNvSpPr>
            <a:spLocks noChangeArrowheads="1"/>
          </p:cNvSpPr>
          <p:nvPr/>
        </p:nvSpPr>
        <p:spPr bwMode="auto">
          <a:xfrm>
            <a:off x="2982913" y="6569075"/>
            <a:ext cx="2071687" cy="246063"/>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http://pt.encydia.com/es/Hipócrates</a:t>
            </a:r>
          </a:p>
        </p:txBody>
      </p:sp>
      <p:sp>
        <p:nvSpPr>
          <p:cNvPr id="12" name="Retângulo 6"/>
          <p:cNvSpPr>
            <a:spLocks noChangeArrowheads="1"/>
          </p:cNvSpPr>
          <p:nvPr/>
        </p:nvSpPr>
        <p:spPr bwMode="auto">
          <a:xfrm>
            <a:off x="5500688" y="6357938"/>
            <a:ext cx="3357562"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http://fabruima.blogspot.com.br/2007_07_01_archive.html</a:t>
            </a:r>
          </a:p>
        </p:txBody>
      </p:sp>
      <p:pic>
        <p:nvPicPr>
          <p:cNvPr id="11269" name="Picture 8"/>
          <p:cNvPicPr>
            <a:picLocks noChangeAspect="1" noChangeArrowheads="1"/>
          </p:cNvPicPr>
          <p:nvPr/>
        </p:nvPicPr>
        <p:blipFill>
          <a:blip r:embed="rId2" cstate="print"/>
          <a:srcRect l="6383" t="2084" b="16683"/>
          <a:stretch>
            <a:fillRect/>
          </a:stretch>
        </p:blipFill>
        <p:spPr bwMode="auto">
          <a:xfrm>
            <a:off x="5357813" y="3000375"/>
            <a:ext cx="3429000" cy="2804889"/>
          </a:xfrm>
          <a:prstGeom prst="rect">
            <a:avLst/>
          </a:prstGeom>
          <a:noFill/>
          <a:ln w="9525">
            <a:noFill/>
            <a:miter lim="800000"/>
            <a:headEnd/>
            <a:tailEnd/>
          </a:ln>
          <a:scene3d>
            <a:camera prst="orthographicFront"/>
            <a:lightRig rig="threePt" dir="t"/>
          </a:scene3d>
          <a:sp3d>
            <a:bevelT w="114300" prst="artDeco"/>
          </a:sp3d>
        </p:spPr>
      </p:pic>
      <p:sp>
        <p:nvSpPr>
          <p:cNvPr id="14" name="CaixaDeTexto 13"/>
          <p:cNvSpPr txBox="1">
            <a:spLocks noChangeArrowheads="1"/>
          </p:cNvSpPr>
          <p:nvPr/>
        </p:nvSpPr>
        <p:spPr bwMode="auto">
          <a:xfrm>
            <a:off x="357188" y="5572125"/>
            <a:ext cx="4572000" cy="1077913"/>
          </a:xfrm>
          <a:prstGeom prst="rect">
            <a:avLst/>
          </a:prstGeom>
          <a:noFill/>
          <a:ln w="9525">
            <a:noFill/>
            <a:miter lim="800000"/>
            <a:headEnd/>
            <a:tailEnd/>
          </a:ln>
        </p:spPr>
        <p:txBody>
          <a:bodyPr>
            <a:spAutoFit/>
          </a:bodyPr>
          <a:lstStyle/>
          <a:p>
            <a:pPr indent="180975" algn="just"/>
            <a:r>
              <a:rPr lang="pt-BR" sz="1600" b="1">
                <a:latin typeface="Times New Roman" pitchFamily="18" charset="0"/>
                <a:cs typeface="Times New Roman" pitchFamily="18" charset="0"/>
              </a:rPr>
              <a:t>Utilizavam-se o banco hipocrático para tratar os ossos rompidos, que requeriam tração para esticar o sistema esquelético e aliviar a pressão na zona lesionada </a:t>
            </a:r>
          </a:p>
        </p:txBody>
      </p:sp>
      <p:sp>
        <p:nvSpPr>
          <p:cNvPr id="15" name="Retângulo 10"/>
          <p:cNvSpPr>
            <a:spLocks noChangeArrowheads="1"/>
          </p:cNvSpPr>
          <p:nvPr/>
        </p:nvSpPr>
        <p:spPr bwMode="auto">
          <a:xfrm>
            <a:off x="285750" y="2714625"/>
            <a:ext cx="4929188" cy="276225"/>
          </a:xfrm>
          <a:prstGeom prst="rect">
            <a:avLst/>
          </a:prstGeom>
          <a:noFill/>
          <a:ln w="9525">
            <a:noFill/>
            <a:miter lim="800000"/>
            <a:headEnd/>
            <a:tailEnd/>
          </a:ln>
        </p:spPr>
        <p:txBody>
          <a:bodyPr>
            <a:spAutoFit/>
          </a:bodyPr>
          <a:lstStyle/>
          <a:p>
            <a:pPr algn="ctr"/>
            <a:r>
              <a:rPr lang="pt-BR" sz="1200" b="1">
                <a:solidFill>
                  <a:srgbClr val="000000"/>
                </a:solidFill>
                <a:latin typeface="Times New Roman" pitchFamily="18" charset="0"/>
                <a:cs typeface="Times New Roman" pitchFamily="18" charset="0"/>
              </a:rPr>
              <a:t>Desenho de um banco hipocrático em um gravado do período Bizantino</a:t>
            </a:r>
            <a:endParaRPr lang="pt-BR" sz="1100" b="1">
              <a:solidFill>
                <a:srgbClr val="000000"/>
              </a:solidFill>
              <a:latin typeface="Times New Roman" pitchFamily="18" charset="0"/>
              <a:cs typeface="Times New Roman" pitchFamily="18" charset="0"/>
            </a:endParaRPr>
          </a:p>
        </p:txBody>
      </p:sp>
      <p:pic>
        <p:nvPicPr>
          <p:cNvPr id="11272" name="Imagem 15" descr="http://images.encydia.com/thumb/7/7a/HippocraticBench.png/180px-HippocraticBench.png"/>
          <p:cNvPicPr>
            <a:picLocks noChangeAspect="1" noChangeArrowheads="1"/>
          </p:cNvPicPr>
          <p:nvPr/>
        </p:nvPicPr>
        <p:blipFill>
          <a:blip r:embed="rId3" cstate="print">
            <a:lum contrast="10000"/>
          </a:blip>
          <a:srcRect t="8727" b="2818"/>
          <a:stretch>
            <a:fillRect/>
          </a:stretch>
        </p:blipFill>
        <p:spPr bwMode="auto">
          <a:xfrm>
            <a:off x="428625" y="3000375"/>
            <a:ext cx="4500563" cy="2590800"/>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left)">
                                      <p:cBhvr>
                                        <p:cTn id="11" dur="500"/>
                                        <p:tgtEl>
                                          <p:spTgt spid="14">
                                            <p:txEl>
                                              <p:pRg st="0" end="0"/>
                                            </p:txEl>
                                          </p:spTgt>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2" grpId="0"/>
      <p:bldP spid="14" grpId="0" build="p"/>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7"/>
          <p:cNvSpPr txBox="1">
            <a:spLocks noChangeArrowheads="1"/>
          </p:cNvSpPr>
          <p:nvPr/>
        </p:nvSpPr>
        <p:spPr bwMode="auto">
          <a:xfrm>
            <a:off x="214313" y="298450"/>
            <a:ext cx="4500562" cy="6427788"/>
          </a:xfrm>
          <a:prstGeom prst="rect">
            <a:avLst/>
          </a:prstGeom>
          <a:noFill/>
          <a:ln w="9525">
            <a:noFill/>
            <a:miter lim="800000"/>
            <a:headEnd/>
            <a:tailEnd/>
          </a:ln>
        </p:spPr>
        <p:txBody>
          <a:bodyPr>
            <a:spAutoFit/>
          </a:bodyPr>
          <a:lstStyle/>
          <a:p>
            <a:pPr algn="just">
              <a:lnSpc>
                <a:spcPts val="2000"/>
              </a:lnSpc>
            </a:pPr>
            <a:r>
              <a:rPr lang="pt-BR" sz="1600" b="1">
                <a:latin typeface="Times New Roman" pitchFamily="18" charset="0"/>
                <a:cs typeface="Times New Roman" pitchFamily="18" charset="0"/>
              </a:rPr>
              <a:t>O conjunto das obras atribuídas a Hipócrates constitui o </a:t>
            </a:r>
            <a:r>
              <a:rPr lang="pt-BR" sz="1600" b="1" i="1">
                <a:latin typeface="Times New Roman" pitchFamily="18" charset="0"/>
                <a:cs typeface="Times New Roman" pitchFamily="18" charset="0"/>
              </a:rPr>
              <a:t>Corpus hipocraticum </a:t>
            </a:r>
            <a:r>
              <a:rPr lang="pt-BR" sz="1600" b="1">
                <a:latin typeface="Times New Roman" pitchFamily="18" charset="0"/>
                <a:cs typeface="Times New Roman" pitchFamily="18" charset="0"/>
              </a:rPr>
              <a:t>(em português, Coleção Hipocrática). Setenta escritos são reconhecidos como constituintes do corpus, entre os quais os seguintes são considerados os mais importantes:</a:t>
            </a:r>
          </a:p>
          <a:p>
            <a:pPr algn="just">
              <a:lnSpc>
                <a:spcPts val="2200"/>
              </a:lnSpc>
            </a:pPr>
            <a:r>
              <a:rPr lang="pt-BR" sz="1600" b="1">
                <a:latin typeface="Times New Roman" pitchFamily="18" charset="0"/>
                <a:cs typeface="Times New Roman" pitchFamily="18" charset="0"/>
              </a:rPr>
              <a:t>Aforismos</a:t>
            </a:r>
          </a:p>
          <a:p>
            <a:pPr algn="just">
              <a:lnSpc>
                <a:spcPts val="2200"/>
              </a:lnSpc>
            </a:pPr>
            <a:r>
              <a:rPr lang="pt-BR" sz="1600" b="1">
                <a:latin typeface="Times New Roman" pitchFamily="18" charset="0"/>
                <a:cs typeface="Times New Roman" pitchFamily="18" charset="0"/>
              </a:rPr>
              <a:t>Da Medicina Antiga</a:t>
            </a:r>
          </a:p>
          <a:p>
            <a:pPr algn="just">
              <a:lnSpc>
                <a:spcPts val="2200"/>
              </a:lnSpc>
            </a:pPr>
            <a:r>
              <a:rPr lang="pt-BR" sz="1600" b="1">
                <a:latin typeface="Times New Roman" pitchFamily="18" charset="0"/>
                <a:cs typeface="Times New Roman" pitchFamily="18" charset="0"/>
              </a:rPr>
              <a:t>Da Doença Sagrada</a:t>
            </a:r>
          </a:p>
          <a:p>
            <a:pPr algn="just">
              <a:lnSpc>
                <a:spcPts val="2200"/>
              </a:lnSpc>
            </a:pPr>
            <a:r>
              <a:rPr lang="pt-BR" sz="1600" b="1">
                <a:latin typeface="Times New Roman" pitchFamily="18" charset="0"/>
                <a:cs typeface="Times New Roman" pitchFamily="18" charset="0"/>
              </a:rPr>
              <a:t>Epidemias</a:t>
            </a:r>
          </a:p>
          <a:p>
            <a:pPr algn="just">
              <a:lnSpc>
                <a:spcPts val="2200"/>
              </a:lnSpc>
            </a:pPr>
            <a:r>
              <a:rPr lang="pt-BR" sz="1600" b="1">
                <a:latin typeface="Times New Roman" pitchFamily="18" charset="0"/>
                <a:cs typeface="Times New Roman" pitchFamily="18" charset="0"/>
              </a:rPr>
              <a:t>Da Cirurgia</a:t>
            </a:r>
          </a:p>
          <a:p>
            <a:pPr algn="just">
              <a:lnSpc>
                <a:spcPts val="2200"/>
              </a:lnSpc>
            </a:pPr>
            <a:r>
              <a:rPr lang="pt-BR" sz="1600" b="1">
                <a:latin typeface="Times New Roman" pitchFamily="18" charset="0"/>
                <a:cs typeface="Times New Roman" pitchFamily="18" charset="0"/>
              </a:rPr>
              <a:t>Das Fraturas</a:t>
            </a:r>
          </a:p>
          <a:p>
            <a:pPr algn="just">
              <a:lnSpc>
                <a:spcPts val="2200"/>
              </a:lnSpc>
            </a:pPr>
            <a:r>
              <a:rPr lang="pt-BR" sz="1600" b="1">
                <a:latin typeface="Times New Roman" pitchFamily="18" charset="0"/>
                <a:cs typeface="Times New Roman" pitchFamily="18" charset="0"/>
              </a:rPr>
              <a:t>Das Articulações</a:t>
            </a:r>
          </a:p>
          <a:p>
            <a:pPr algn="just">
              <a:lnSpc>
                <a:spcPts val="2200"/>
              </a:lnSpc>
            </a:pPr>
            <a:r>
              <a:rPr lang="pt-BR" sz="1600" b="1">
                <a:latin typeface="Times New Roman" pitchFamily="18" charset="0"/>
                <a:cs typeface="Times New Roman" pitchFamily="18" charset="0"/>
              </a:rPr>
              <a:t>Dos Instrumentos de Redução</a:t>
            </a:r>
          </a:p>
          <a:p>
            <a:pPr algn="just">
              <a:lnSpc>
                <a:spcPts val="2200"/>
              </a:lnSpc>
            </a:pPr>
            <a:r>
              <a:rPr lang="pt-BR" sz="1600" b="1">
                <a:latin typeface="Times New Roman" pitchFamily="18" charset="0"/>
                <a:cs typeface="Times New Roman" pitchFamily="18" charset="0"/>
              </a:rPr>
              <a:t>Dos Ferimentos na Cabeça</a:t>
            </a:r>
          </a:p>
          <a:p>
            <a:pPr algn="just">
              <a:lnSpc>
                <a:spcPts val="2200"/>
              </a:lnSpc>
            </a:pPr>
            <a:r>
              <a:rPr lang="pt-BR" sz="1600" b="1">
                <a:latin typeface="Times New Roman" pitchFamily="18" charset="0"/>
                <a:cs typeface="Times New Roman" pitchFamily="18" charset="0"/>
              </a:rPr>
              <a:t>Prognósticos</a:t>
            </a:r>
          </a:p>
          <a:p>
            <a:pPr algn="just">
              <a:lnSpc>
                <a:spcPts val="2200"/>
              </a:lnSpc>
            </a:pPr>
            <a:r>
              <a:rPr lang="pt-BR" sz="1600" b="1">
                <a:latin typeface="Times New Roman" pitchFamily="18" charset="0"/>
                <a:cs typeface="Times New Roman" pitchFamily="18" charset="0"/>
              </a:rPr>
              <a:t>Dos Ares, Águas e Lugares</a:t>
            </a:r>
          </a:p>
          <a:p>
            <a:pPr algn="just">
              <a:lnSpc>
                <a:spcPts val="2200"/>
              </a:lnSpc>
            </a:pPr>
            <a:r>
              <a:rPr lang="pt-BR" sz="1600" b="1">
                <a:latin typeface="Times New Roman" pitchFamily="18" charset="0"/>
                <a:cs typeface="Times New Roman" pitchFamily="18" charset="0"/>
              </a:rPr>
              <a:t>Do Regime nas Doenças Agudas</a:t>
            </a:r>
          </a:p>
          <a:p>
            <a:pPr algn="just">
              <a:lnSpc>
                <a:spcPts val="2200"/>
              </a:lnSpc>
            </a:pPr>
            <a:r>
              <a:rPr lang="pt-BR" sz="1600" b="1">
                <a:latin typeface="Times New Roman" pitchFamily="18" charset="0"/>
                <a:cs typeface="Times New Roman" pitchFamily="18" charset="0"/>
              </a:rPr>
              <a:t>Das Úlceras</a:t>
            </a:r>
          </a:p>
          <a:p>
            <a:pPr algn="just">
              <a:lnSpc>
                <a:spcPts val="2200"/>
              </a:lnSpc>
            </a:pPr>
            <a:r>
              <a:rPr lang="pt-BR" sz="1600" b="1">
                <a:latin typeface="Times New Roman" pitchFamily="18" charset="0"/>
                <a:cs typeface="Times New Roman" pitchFamily="18" charset="0"/>
              </a:rPr>
              <a:t>Das Fístulas</a:t>
            </a:r>
          </a:p>
          <a:p>
            <a:pPr algn="just">
              <a:lnSpc>
                <a:spcPts val="2200"/>
              </a:lnSpc>
            </a:pPr>
            <a:r>
              <a:rPr lang="pt-BR" sz="1600" b="1">
                <a:latin typeface="Times New Roman" pitchFamily="18" charset="0"/>
                <a:cs typeface="Times New Roman" pitchFamily="18" charset="0"/>
              </a:rPr>
              <a:t>Das Hemorróidas</a:t>
            </a:r>
          </a:p>
          <a:p>
            <a:pPr algn="just">
              <a:lnSpc>
                <a:spcPts val="2200"/>
              </a:lnSpc>
            </a:pPr>
            <a:r>
              <a:rPr lang="pt-BR" sz="1600" b="1">
                <a:latin typeface="Times New Roman" pitchFamily="18" charset="0"/>
                <a:cs typeface="Times New Roman" pitchFamily="18" charset="0"/>
              </a:rPr>
              <a:t>Juramento</a:t>
            </a:r>
          </a:p>
          <a:p>
            <a:pPr algn="just">
              <a:lnSpc>
                <a:spcPts val="2200"/>
              </a:lnSpc>
            </a:pPr>
            <a:r>
              <a:rPr lang="pt-BR" sz="1600" b="1">
                <a:latin typeface="Times New Roman" pitchFamily="18" charset="0"/>
                <a:cs typeface="Times New Roman" pitchFamily="18" charset="0"/>
              </a:rPr>
              <a:t>Lei</a:t>
            </a:r>
          </a:p>
        </p:txBody>
      </p:sp>
      <p:sp>
        <p:nvSpPr>
          <p:cNvPr id="11" name="Retângulo 10"/>
          <p:cNvSpPr>
            <a:spLocks noChangeArrowheads="1"/>
          </p:cNvSpPr>
          <p:nvPr/>
        </p:nvSpPr>
        <p:spPr bwMode="auto">
          <a:xfrm>
            <a:off x="6286500" y="6215063"/>
            <a:ext cx="2500313"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http://greciantiga.org/arquivo.asp?num=0267</a:t>
            </a:r>
          </a:p>
        </p:txBody>
      </p:sp>
      <p:sp>
        <p:nvSpPr>
          <p:cNvPr id="13" name="Retângulo 12"/>
          <p:cNvSpPr>
            <a:spLocks noChangeArrowheads="1"/>
          </p:cNvSpPr>
          <p:nvPr/>
        </p:nvSpPr>
        <p:spPr bwMode="auto">
          <a:xfrm>
            <a:off x="5983288" y="415925"/>
            <a:ext cx="1571625" cy="246063"/>
          </a:xfrm>
          <a:prstGeom prst="rect">
            <a:avLst/>
          </a:prstGeom>
          <a:noFill/>
          <a:ln w="9525">
            <a:noFill/>
            <a:miter lim="800000"/>
            <a:headEnd/>
            <a:tailEnd/>
          </a:ln>
        </p:spPr>
        <p:txBody>
          <a:bodyPr>
            <a:spAutoFit/>
          </a:bodyPr>
          <a:lstStyle/>
          <a:p>
            <a:pPr algn="ctr"/>
            <a:r>
              <a:rPr lang="pt-BR" sz="1000">
                <a:solidFill>
                  <a:srgbClr val="000000"/>
                </a:solidFill>
                <a:latin typeface="Times New Roman" pitchFamily="18" charset="0"/>
                <a:cs typeface="Times New Roman" pitchFamily="18" charset="0"/>
              </a:rPr>
              <a:t>Edição Aldina, 1526</a:t>
            </a:r>
          </a:p>
        </p:txBody>
      </p:sp>
      <p:pic>
        <p:nvPicPr>
          <p:cNvPr id="46085" name="Picture 10"/>
          <p:cNvPicPr>
            <a:picLocks noChangeAspect="1" noChangeArrowheads="1"/>
          </p:cNvPicPr>
          <p:nvPr/>
        </p:nvPicPr>
        <p:blipFill>
          <a:blip r:embed="rId2" cstate="print"/>
          <a:srcRect/>
          <a:stretch>
            <a:fillRect/>
          </a:stretch>
        </p:blipFill>
        <p:spPr bwMode="auto">
          <a:xfrm>
            <a:off x="4857750" y="644525"/>
            <a:ext cx="4000500" cy="5567363"/>
          </a:xfrm>
          <a:prstGeom prst="rect">
            <a:avLst/>
          </a:prstGeom>
          <a:noFill/>
          <a:ln w="9525">
            <a:noFill/>
            <a:miter lim="800000"/>
            <a:headEnd/>
            <a:tailEnd/>
          </a:ln>
        </p:spPr>
      </p:pic>
      <p:sp>
        <p:nvSpPr>
          <p:cNvPr id="15" name="Retângulo 14"/>
          <p:cNvSpPr>
            <a:spLocks noChangeArrowheads="1"/>
          </p:cNvSpPr>
          <p:nvPr/>
        </p:nvSpPr>
        <p:spPr bwMode="auto">
          <a:xfrm>
            <a:off x="2357438" y="6611938"/>
            <a:ext cx="2214562"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http://pt.wikipedia.org/wiki/Hipócrates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downRight)">
                                      <p:cBhvr>
                                        <p:cTn id="14" dur="500"/>
                                        <p:tgtEl>
                                          <p:spTgt spid="9"/>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7"/>
          <p:cNvSpPr txBox="1">
            <a:spLocks noChangeArrowheads="1"/>
          </p:cNvSpPr>
          <p:nvPr/>
        </p:nvSpPr>
        <p:spPr bwMode="auto">
          <a:xfrm>
            <a:off x="214313" y="1143000"/>
            <a:ext cx="4357687" cy="4324350"/>
          </a:xfrm>
          <a:prstGeom prst="rect">
            <a:avLst/>
          </a:prstGeom>
          <a:noFill/>
          <a:ln w="9525">
            <a:noFill/>
            <a:miter lim="800000"/>
            <a:headEnd/>
            <a:tailEnd/>
          </a:ln>
        </p:spPr>
        <p:txBody>
          <a:bodyPr>
            <a:spAutoFit/>
          </a:bodyPr>
          <a:lstStyle/>
          <a:p>
            <a:pPr algn="just">
              <a:lnSpc>
                <a:spcPts val="2200"/>
              </a:lnSpc>
            </a:pPr>
            <a:r>
              <a:rPr lang="pt-BR" sz="1600" b="1">
                <a:latin typeface="Times New Roman" pitchFamily="18" charset="0"/>
                <a:cs typeface="Times New Roman" pitchFamily="18" charset="0"/>
              </a:rPr>
              <a:t>Está muito estendida a consideração de Hipócrates como «Pai da Medicina». Suas contribuições certamente revolucionaram a prática médica mas após sua morte o progresso estancou-se. Tão reverenciado era Hipócrates que seus ensinos foram considerados demasiado grandiosos para ser melhorados e durante longo tempo não se produziu nenhum avanço significativo em seus métodos. Os séculos posteriores à morte de Hipócrates estiveram marcados na mesma medida por progressos e retrocessos. Por exemplo, após o período hipocrático, a prática de fazer histórias clínicas de casos praticamente desapareceu, segundo Fielding Garrison</a:t>
            </a:r>
          </a:p>
        </p:txBody>
      </p:sp>
      <p:sp>
        <p:nvSpPr>
          <p:cNvPr id="11" name="Retângulo 10"/>
          <p:cNvSpPr>
            <a:spLocks noChangeArrowheads="1"/>
          </p:cNvSpPr>
          <p:nvPr/>
        </p:nvSpPr>
        <p:spPr bwMode="auto">
          <a:xfrm>
            <a:off x="6580188" y="6167438"/>
            <a:ext cx="2071687"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http://pt.encydia.com/es/Hipócrates</a:t>
            </a:r>
          </a:p>
        </p:txBody>
      </p:sp>
      <p:pic>
        <p:nvPicPr>
          <p:cNvPr id="47108" name="Imagem 11" descr="http://images.encydia.com/thumb/1/1a/HippocraticOath.jpg/170px-HippocraticOath.jpg"/>
          <p:cNvPicPr>
            <a:picLocks noChangeAspect="1" noChangeArrowheads="1"/>
          </p:cNvPicPr>
          <p:nvPr/>
        </p:nvPicPr>
        <p:blipFill>
          <a:blip r:embed="rId2" cstate="print"/>
          <a:srcRect/>
          <a:stretch>
            <a:fillRect/>
          </a:stretch>
        </p:blipFill>
        <p:spPr bwMode="auto">
          <a:xfrm>
            <a:off x="4929188" y="642938"/>
            <a:ext cx="3643312" cy="5572125"/>
          </a:xfrm>
          <a:prstGeom prst="rect">
            <a:avLst/>
          </a:prstGeom>
          <a:noFill/>
          <a:ln w="9525">
            <a:noFill/>
            <a:miter lim="800000"/>
            <a:headEnd/>
            <a:tailEnd/>
          </a:ln>
        </p:spPr>
      </p:pic>
      <p:sp>
        <p:nvSpPr>
          <p:cNvPr id="13" name="Retângulo 12"/>
          <p:cNvSpPr>
            <a:spLocks noChangeArrowheads="1"/>
          </p:cNvSpPr>
          <p:nvPr/>
        </p:nvSpPr>
        <p:spPr bwMode="auto">
          <a:xfrm>
            <a:off x="4946650" y="441325"/>
            <a:ext cx="3571875" cy="246063"/>
          </a:xfrm>
          <a:prstGeom prst="rect">
            <a:avLst/>
          </a:prstGeom>
          <a:noFill/>
          <a:ln w="9525">
            <a:noFill/>
            <a:miter lim="800000"/>
            <a:headEnd/>
            <a:tailEnd/>
          </a:ln>
        </p:spPr>
        <p:txBody>
          <a:bodyPr>
            <a:spAutoFit/>
          </a:bodyPr>
          <a:lstStyle/>
          <a:p>
            <a:pPr algn="ctr"/>
            <a:r>
              <a:rPr lang="pt-BR" sz="1000" b="1">
                <a:solidFill>
                  <a:srgbClr val="000000"/>
                </a:solidFill>
                <a:latin typeface="Times New Roman" pitchFamily="18" charset="0"/>
                <a:cs typeface="Times New Roman" pitchFamily="18" charset="0"/>
              </a:rPr>
              <a:t>Juramento hipocrático em manuscrito bizantino do século XII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downRigh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a:spLocks noChangeArrowheads="1"/>
          </p:cNvSpPr>
          <p:nvPr/>
        </p:nvSpPr>
        <p:spPr bwMode="auto">
          <a:xfrm>
            <a:off x="4786313" y="6215063"/>
            <a:ext cx="2324100" cy="246062"/>
          </a:xfrm>
          <a:prstGeom prst="rect">
            <a:avLst/>
          </a:prstGeom>
          <a:noFill/>
          <a:ln w="9525">
            <a:noFill/>
            <a:miter lim="800000"/>
            <a:headEnd/>
            <a:tailEnd/>
          </a:ln>
        </p:spPr>
        <p:txBody>
          <a:bodyPr wrap="none">
            <a:spAutoFit/>
          </a:bodyPr>
          <a:lstStyle/>
          <a:p>
            <a:pPr algn="r"/>
            <a:r>
              <a:rPr lang="pt-BR" sz="1000">
                <a:latin typeface="Times New Roman" pitchFamily="18" charset="0"/>
                <a:cs typeface="Times New Roman" pitchFamily="18" charset="0"/>
              </a:rPr>
              <a:t>http://historyofmedicine.blogspot.com.br/</a:t>
            </a:r>
          </a:p>
        </p:txBody>
      </p:sp>
      <p:pic>
        <p:nvPicPr>
          <p:cNvPr id="14339" name="Picture 6"/>
          <p:cNvPicPr>
            <a:picLocks noChangeAspect="1" noChangeArrowheads="1"/>
          </p:cNvPicPr>
          <p:nvPr/>
        </p:nvPicPr>
        <p:blipFill>
          <a:blip r:embed="rId2" cstate="print"/>
          <a:srcRect/>
          <a:stretch>
            <a:fillRect/>
          </a:stretch>
        </p:blipFill>
        <p:spPr bwMode="auto">
          <a:xfrm>
            <a:off x="2106613" y="214313"/>
            <a:ext cx="4930775" cy="6024562"/>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1"/>
          <p:cNvSpPr>
            <a:spLocks noChangeArrowheads="1"/>
          </p:cNvSpPr>
          <p:nvPr/>
        </p:nvSpPr>
        <p:spPr bwMode="auto">
          <a:xfrm>
            <a:off x="3714750" y="5040313"/>
            <a:ext cx="3502025" cy="246062"/>
          </a:xfrm>
          <a:prstGeom prst="rect">
            <a:avLst/>
          </a:prstGeom>
          <a:noFill/>
          <a:ln w="9525">
            <a:noFill/>
            <a:miter lim="800000"/>
            <a:headEnd/>
            <a:tailEnd/>
          </a:ln>
        </p:spPr>
        <p:txBody>
          <a:bodyPr wrap="none">
            <a:spAutoFit/>
          </a:bodyPr>
          <a:lstStyle/>
          <a:p>
            <a:r>
              <a:rPr lang="pt-BR" sz="1000">
                <a:latin typeface="Times New Roman" pitchFamily="18" charset="0"/>
                <a:cs typeface="Times New Roman" pitchFamily="18" charset="0"/>
              </a:rPr>
              <a:t>http://art-and-energy.blogspot.com.br/2006_10_01_archive.html</a:t>
            </a:r>
          </a:p>
        </p:txBody>
      </p:sp>
      <p:sp>
        <p:nvSpPr>
          <p:cNvPr id="14" name="WordArt 3"/>
          <p:cNvSpPr>
            <a:spLocks noChangeArrowheads="1" noChangeShapeType="1" noTextEdit="1"/>
          </p:cNvSpPr>
          <p:nvPr/>
        </p:nvSpPr>
        <p:spPr bwMode="auto">
          <a:xfrm>
            <a:off x="7072313" y="6143625"/>
            <a:ext cx="1714500" cy="300038"/>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pt-BR" sz="24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a:cs typeface="Times New Roman"/>
              </a:rPr>
              <a:t>Edson Garcia Soares</a:t>
            </a:r>
          </a:p>
        </p:txBody>
      </p:sp>
      <p:sp>
        <p:nvSpPr>
          <p:cNvPr id="16" name="WordArt 10"/>
          <p:cNvSpPr>
            <a:spLocks noChangeArrowheads="1" noChangeShapeType="1" noTextEdit="1"/>
          </p:cNvSpPr>
          <p:nvPr/>
        </p:nvSpPr>
        <p:spPr bwMode="auto">
          <a:xfrm rot="21824">
            <a:off x="7612063" y="6518275"/>
            <a:ext cx="635000" cy="10160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pt-BR" sz="24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a:cs typeface="Times New Roman"/>
              </a:rPr>
              <a:t>FMRP/USP</a:t>
            </a:r>
          </a:p>
        </p:txBody>
      </p:sp>
      <p:sp>
        <p:nvSpPr>
          <p:cNvPr id="20" name="WordArt 26"/>
          <p:cNvSpPr>
            <a:spLocks noChangeArrowheads="1" noChangeShapeType="1" noTextEdit="1"/>
          </p:cNvSpPr>
          <p:nvPr/>
        </p:nvSpPr>
        <p:spPr bwMode="auto">
          <a:xfrm>
            <a:off x="2126174" y="5286388"/>
            <a:ext cx="4883185" cy="785818"/>
          </a:xfrm>
          <a:prstGeom prst="rect">
            <a:avLst/>
          </a:prstGeom>
        </p:spPr>
        <p:txBody>
          <a:bodyPr wrap="none" fromWordArt="1">
            <a:prstTxWarp prst="textPlain">
              <a:avLst>
                <a:gd name="adj" fmla="val 50000"/>
              </a:avLst>
            </a:prstTxWarp>
          </a:bodyPr>
          <a:lstStyle/>
          <a:p>
            <a:pPr fontAlgn="auto">
              <a:spcBef>
                <a:spcPts val="0"/>
              </a:spcBef>
              <a:spcAft>
                <a:spcPts val="0"/>
              </a:spcAft>
              <a:defRPr/>
            </a:pPr>
            <a:r>
              <a:rPr lang="pt-BR" sz="2800" b="1" kern="10"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Times New Roman"/>
                <a:cs typeface="Times New Roman"/>
              </a:rPr>
              <a:t>Ascensão e queda do império romano</a:t>
            </a:r>
          </a:p>
          <a:p>
            <a:pPr fontAlgn="auto">
              <a:spcBef>
                <a:spcPts val="0"/>
              </a:spcBef>
              <a:spcAft>
                <a:spcPts val="0"/>
              </a:spcAft>
              <a:defRPr/>
            </a:pPr>
            <a:r>
              <a:rPr lang="pt-BR" sz="2800" b="1" kern="10"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Times New Roman"/>
                <a:cs typeface="Times New Roman"/>
              </a:rPr>
              <a:t>Influência grega na medicina romana</a:t>
            </a:r>
          </a:p>
        </p:txBody>
      </p:sp>
      <p:pic>
        <p:nvPicPr>
          <p:cNvPr id="2061" name="Picture 13"/>
          <p:cNvPicPr>
            <a:picLocks noChangeAspect="1" noChangeArrowheads="1"/>
          </p:cNvPicPr>
          <p:nvPr/>
        </p:nvPicPr>
        <p:blipFill>
          <a:blip r:embed="rId2" cstate="print"/>
          <a:srcRect/>
          <a:stretch>
            <a:fillRect/>
          </a:stretch>
        </p:blipFill>
        <p:spPr bwMode="auto">
          <a:xfrm>
            <a:off x="1976438" y="1539875"/>
            <a:ext cx="5191125" cy="3490913"/>
          </a:xfrm>
          <a:prstGeom prst="rect">
            <a:avLst/>
          </a:prstGeom>
          <a:noFill/>
          <a:ln w="9525">
            <a:noFill/>
            <a:miter lim="800000"/>
            <a:headEnd/>
            <a:tailEnd/>
          </a:ln>
          <a:scene3d>
            <a:camera prst="orthographicFront"/>
            <a:lightRig rig="threePt" dir="t"/>
          </a:scene3d>
          <a:sp3d>
            <a:bevelT w="114300" prst="artDeco"/>
          </a:sp3d>
        </p:spPr>
      </p:pic>
      <p:sp>
        <p:nvSpPr>
          <p:cNvPr id="2062" name="Rectangle 14"/>
          <p:cNvSpPr>
            <a:spLocks noChangeArrowheads="1"/>
          </p:cNvSpPr>
          <p:nvPr/>
        </p:nvSpPr>
        <p:spPr bwMode="auto">
          <a:xfrm>
            <a:off x="1906588" y="1508125"/>
            <a:ext cx="785812" cy="277813"/>
          </a:xfrm>
          <a:prstGeom prst="rect">
            <a:avLst/>
          </a:prstGeom>
          <a:noFill/>
          <a:ln w="9525">
            <a:noFill/>
            <a:miter lim="800000"/>
            <a:headEnd/>
            <a:tailEnd/>
          </a:ln>
        </p:spPr>
        <p:txBody>
          <a:bodyPr anchor="ctr">
            <a:spAutoFit/>
          </a:bodyPr>
          <a:lstStyle/>
          <a:p>
            <a:pPr eaLnBrk="0" hangingPunct="0"/>
            <a:r>
              <a:rPr lang="pt-BR" sz="1200">
                <a:solidFill>
                  <a:schemeClr val="bg1"/>
                </a:solidFill>
                <a:latin typeface="Times New Roman" pitchFamily="18" charset="0"/>
                <a:cs typeface="Times New Roman" pitchFamily="18" charset="0"/>
              </a:rPr>
              <a:t>Coliseu</a:t>
            </a:r>
            <a:endParaRPr lang="pt-BR">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wedge">
                                      <p:cBhvr>
                                        <p:cTn id="7" dur="500"/>
                                        <p:tgtEl>
                                          <p:spTgt spid="206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06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8"/>
                                        </p:tgtEl>
                                        <p:attrNameLst>
                                          <p:attrName>style.visibility</p:attrName>
                                        </p:attrNameLst>
                                      </p:cBhvr>
                                      <p:to>
                                        <p:strVal val="visible"/>
                                      </p:to>
                                    </p:set>
                                  </p:childTnLst>
                                </p:cTn>
                              </p:par>
                            </p:childTnLst>
                          </p:cTn>
                        </p:par>
                        <p:par>
                          <p:cTn id="14" fill="hold">
                            <p:stCondLst>
                              <p:cond delay="1000"/>
                            </p:stCondLst>
                            <p:childTnLst>
                              <p:par>
                                <p:cTn id="15" presetID="16" presetClass="entr" presetSubtype="42"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Horizontal)">
                                      <p:cBhvr>
                                        <p:cTn id="17" dur="500"/>
                                        <p:tgtEl>
                                          <p:spTgt spid="20"/>
                                        </p:tgtEl>
                                      </p:cBhvr>
                                    </p:animEffect>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childTnLst>
                          </p:cTn>
                        </p:par>
                        <p:par>
                          <p:cTn id="23" fill="hold">
                            <p:stCondLst>
                              <p:cond delay="2000"/>
                            </p:stCondLst>
                            <p:childTnLst>
                              <p:par>
                                <p:cTn id="24" presetID="17" presetClass="entr" presetSubtype="1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20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CaixaDeTexto 7"/>
          <p:cNvSpPr txBox="1">
            <a:spLocks noChangeArrowheads="1"/>
          </p:cNvSpPr>
          <p:nvPr/>
        </p:nvSpPr>
        <p:spPr bwMode="auto">
          <a:xfrm>
            <a:off x="423863" y="3429000"/>
            <a:ext cx="8510587" cy="3246438"/>
          </a:xfrm>
          <a:prstGeom prst="rect">
            <a:avLst/>
          </a:prstGeom>
          <a:noFill/>
          <a:ln w="9525">
            <a:noFill/>
            <a:miter lim="800000"/>
            <a:headEnd/>
            <a:tailEnd/>
          </a:ln>
        </p:spPr>
        <p:txBody>
          <a:bodyPr>
            <a:spAutoFit/>
          </a:bodyPr>
          <a:lstStyle/>
          <a:p>
            <a:pPr algn="just">
              <a:lnSpc>
                <a:spcPct val="115000"/>
              </a:lnSpc>
              <a:spcAft>
                <a:spcPts val="1000"/>
              </a:spcAft>
            </a:pPr>
            <a:r>
              <a:rPr lang="pt-BR" sz="1900" b="1">
                <a:latin typeface="Times New Roman" pitchFamily="18" charset="0"/>
                <a:cs typeface="Times New Roman" pitchFamily="18" charset="0"/>
              </a:rPr>
              <a:t>Uma das maiores bibliotecas do mundo antigo. Floresceu sob o patrocínio da dinastia ptolemaica e existiu até a Idade Média, quando foi totalmente destruída por um incêndio casual. Fundada no início do século III a.C., concebida e aberta durante o reinado do faraó Ptolemeu I Sóter ou durante o de seu filho Ptolomeu II. Plutarco (46 d.C.-120) escreveu que, durante sua visita a Alexandria em 48 a.C., Júlio César queimou acidentalmente a biblioteca</a:t>
            </a:r>
          </a:p>
          <a:p>
            <a:pPr algn="just">
              <a:lnSpc>
                <a:spcPct val="115000"/>
              </a:lnSpc>
              <a:spcAft>
                <a:spcPts val="1000"/>
              </a:spcAft>
            </a:pPr>
            <a:r>
              <a:rPr lang="pt-BR" sz="1900" b="1">
                <a:latin typeface="Times New Roman" pitchFamily="18" charset="0"/>
                <a:cs typeface="Times New Roman" pitchFamily="18" charset="0"/>
              </a:rPr>
              <a:t>Destinada como uma comemoração, homenagem e cópia da biblioteca original, a nova biblioteca alexandrina foi inaugurada em 2002 próximo ao local da antiga biblioteca</a:t>
            </a:r>
          </a:p>
        </p:txBody>
      </p:sp>
      <p:sp>
        <p:nvSpPr>
          <p:cNvPr id="7" name="Retângulo 6"/>
          <p:cNvSpPr>
            <a:spLocks noChangeArrowheads="1"/>
          </p:cNvSpPr>
          <p:nvPr/>
        </p:nvSpPr>
        <p:spPr bwMode="auto">
          <a:xfrm>
            <a:off x="495300" y="3182938"/>
            <a:ext cx="3457575"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http://www.portalsaofrancisco.com.br/alfa/egito/alexandria.php</a:t>
            </a:r>
          </a:p>
        </p:txBody>
      </p:sp>
      <p:sp>
        <p:nvSpPr>
          <p:cNvPr id="8" name="CaixaDeTexto 6"/>
          <p:cNvSpPr txBox="1">
            <a:spLocks noChangeArrowheads="1"/>
          </p:cNvSpPr>
          <p:nvPr/>
        </p:nvSpPr>
        <p:spPr bwMode="auto">
          <a:xfrm>
            <a:off x="723900" y="28575"/>
            <a:ext cx="3000375" cy="323850"/>
          </a:xfrm>
          <a:prstGeom prst="rect">
            <a:avLst/>
          </a:prstGeom>
          <a:noFill/>
          <a:ln w="9525">
            <a:noFill/>
            <a:miter lim="800000"/>
            <a:headEnd/>
            <a:tailEnd/>
          </a:ln>
        </p:spPr>
        <p:txBody>
          <a:bodyPr>
            <a:spAutoFit/>
          </a:bodyPr>
          <a:lstStyle/>
          <a:p>
            <a:pPr algn="ctr">
              <a:lnSpc>
                <a:spcPts val="1800"/>
              </a:lnSpc>
            </a:pPr>
            <a:r>
              <a:rPr lang="pt-BR" sz="1600" b="1">
                <a:latin typeface="Times New Roman" pitchFamily="18" charset="0"/>
                <a:cs typeface="Times New Roman" pitchFamily="18" charset="0"/>
              </a:rPr>
              <a:t>Biblioteca Real de Alexandria</a:t>
            </a:r>
            <a:endParaRPr lang="pt-BR" sz="1400">
              <a:latin typeface="Calibri" pitchFamily="34" charset="0"/>
            </a:endParaRPr>
          </a:p>
        </p:txBody>
      </p:sp>
      <p:sp>
        <p:nvSpPr>
          <p:cNvPr id="14" name="CaixaDeTexto 6"/>
          <p:cNvSpPr txBox="1">
            <a:spLocks noChangeArrowheads="1"/>
          </p:cNvSpPr>
          <p:nvPr/>
        </p:nvSpPr>
        <p:spPr bwMode="auto">
          <a:xfrm>
            <a:off x="5514975" y="95250"/>
            <a:ext cx="2962275" cy="323850"/>
          </a:xfrm>
          <a:prstGeom prst="rect">
            <a:avLst/>
          </a:prstGeom>
          <a:noFill/>
          <a:ln w="9525">
            <a:noFill/>
            <a:miter lim="800000"/>
            <a:headEnd/>
            <a:tailEnd/>
          </a:ln>
        </p:spPr>
        <p:txBody>
          <a:bodyPr>
            <a:spAutoFit/>
          </a:bodyPr>
          <a:lstStyle/>
          <a:p>
            <a:pPr algn="ctr">
              <a:lnSpc>
                <a:spcPts val="1800"/>
              </a:lnSpc>
            </a:pPr>
            <a:r>
              <a:rPr lang="pt-BR" sz="1600" b="1">
                <a:latin typeface="Times New Roman" pitchFamily="18" charset="0"/>
                <a:cs typeface="Times New Roman" pitchFamily="18" charset="0"/>
              </a:rPr>
              <a:t>Nova biblioteca de Alexandria</a:t>
            </a:r>
            <a:endParaRPr lang="pt-BR" sz="1400">
              <a:latin typeface="Calibri" pitchFamily="34" charset="0"/>
            </a:endParaRPr>
          </a:p>
        </p:txBody>
      </p:sp>
      <p:sp>
        <p:nvSpPr>
          <p:cNvPr id="15" name="Retângulo 14"/>
          <p:cNvSpPr>
            <a:spLocks noChangeArrowheads="1"/>
          </p:cNvSpPr>
          <p:nvPr/>
        </p:nvSpPr>
        <p:spPr bwMode="auto">
          <a:xfrm>
            <a:off x="5829300" y="3182938"/>
            <a:ext cx="3048000"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http://pt.wikipedia.org/wiki/Biblioteca_de_Alexandria</a:t>
            </a:r>
          </a:p>
        </p:txBody>
      </p:sp>
      <p:pic>
        <p:nvPicPr>
          <p:cNvPr id="3079" name="Picture 2"/>
          <p:cNvPicPr>
            <a:picLocks noChangeAspect="1" noChangeArrowheads="1"/>
          </p:cNvPicPr>
          <p:nvPr/>
        </p:nvPicPr>
        <p:blipFill>
          <a:blip r:embed="rId2" cstate="print"/>
          <a:srcRect/>
          <a:stretch>
            <a:fillRect/>
          </a:stretch>
        </p:blipFill>
        <p:spPr bwMode="auto">
          <a:xfrm>
            <a:off x="795338" y="363538"/>
            <a:ext cx="2716212" cy="2881312"/>
          </a:xfrm>
          <a:prstGeom prst="rect">
            <a:avLst/>
          </a:prstGeom>
          <a:noFill/>
          <a:ln w="9525">
            <a:noFill/>
            <a:miter lim="800000"/>
            <a:headEnd/>
            <a:tailEnd/>
          </a:ln>
          <a:scene3d>
            <a:camera prst="orthographicFront"/>
            <a:lightRig rig="threePt" dir="t"/>
          </a:scene3d>
          <a:sp3d>
            <a:bevelT w="114300" prst="artDeco"/>
          </a:sp3d>
        </p:spPr>
      </p:pic>
      <p:pic>
        <p:nvPicPr>
          <p:cNvPr id="3080" name="Picture 3"/>
          <p:cNvPicPr>
            <a:picLocks noChangeAspect="1" noChangeArrowheads="1"/>
          </p:cNvPicPr>
          <p:nvPr/>
        </p:nvPicPr>
        <p:blipFill>
          <a:blip r:embed="rId3" cstate="print"/>
          <a:srcRect/>
          <a:stretch>
            <a:fillRect/>
          </a:stretch>
        </p:blipFill>
        <p:spPr bwMode="auto">
          <a:xfrm>
            <a:off x="5057775" y="363538"/>
            <a:ext cx="3829050" cy="2881312"/>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12295"/>
                                        </p:tgtEl>
                                        <p:attrNameLst>
                                          <p:attrName>style.visibility</p:attrName>
                                        </p:attrNameLst>
                                      </p:cBhvr>
                                      <p:to>
                                        <p:strVal val="visible"/>
                                      </p:to>
                                    </p:set>
                                    <p:animEffect transition="in" filter="strips(downRight)">
                                      <p:cBhvr>
                                        <p:cTn id="20" dur="5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7" grpId="0"/>
      <p:bldP spid="8"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57158" y="1000108"/>
            <a:ext cx="3357586" cy="5405713"/>
          </a:xfrm>
          <a:prstGeom prst="rect">
            <a:avLst/>
          </a:prstGeom>
          <a:noFill/>
          <a:ln w="9525">
            <a:noFill/>
            <a:miter lim="800000"/>
            <a:headEnd/>
            <a:tailEnd/>
          </a:ln>
          <a:scene3d>
            <a:camera prst="orthographicFront"/>
            <a:lightRig rig="threePt" dir="t"/>
          </a:scene3d>
          <a:sp3d>
            <a:bevelT w="114300" prst="artDeco"/>
          </a:sp3d>
        </p:spPr>
      </p:pic>
      <p:sp>
        <p:nvSpPr>
          <p:cNvPr id="3" name="Retângulo 6"/>
          <p:cNvSpPr>
            <a:spLocks noChangeArrowheads="1"/>
          </p:cNvSpPr>
          <p:nvPr/>
        </p:nvSpPr>
        <p:spPr bwMode="auto">
          <a:xfrm>
            <a:off x="571500" y="571500"/>
            <a:ext cx="2928938" cy="430213"/>
          </a:xfrm>
          <a:prstGeom prst="rect">
            <a:avLst/>
          </a:prstGeom>
          <a:noFill/>
          <a:ln w="9525">
            <a:noFill/>
            <a:miter lim="800000"/>
            <a:headEnd/>
            <a:tailEnd/>
          </a:ln>
        </p:spPr>
        <p:txBody>
          <a:bodyPr>
            <a:spAutoFit/>
          </a:bodyPr>
          <a:lstStyle/>
          <a:p>
            <a:pPr algn="ctr"/>
            <a:r>
              <a:rPr lang="pt-BR" sz="1100" b="1">
                <a:solidFill>
                  <a:srgbClr val="000000"/>
                </a:solidFill>
                <a:latin typeface="Times New Roman" pitchFamily="18" charset="0"/>
                <a:cs typeface="Times New Roman" pitchFamily="18" charset="0"/>
              </a:rPr>
              <a:t>Apolo Belvedere - original grego de Leocarés, hoje em Museu no Vaticano</a:t>
            </a:r>
            <a:endParaRPr lang="pt-BR" sz="1100" b="1">
              <a:latin typeface="Times New Roman" pitchFamily="18" charset="0"/>
              <a:cs typeface="Times New Roman" pitchFamily="18" charset="0"/>
            </a:endParaRPr>
          </a:p>
        </p:txBody>
      </p:sp>
      <p:sp>
        <p:nvSpPr>
          <p:cNvPr id="4" name="CaixaDeTexto 3"/>
          <p:cNvSpPr txBox="1">
            <a:spLocks noChangeArrowheads="1"/>
          </p:cNvSpPr>
          <p:nvPr/>
        </p:nvSpPr>
        <p:spPr bwMode="auto">
          <a:xfrm>
            <a:off x="3786188" y="-71438"/>
            <a:ext cx="5072062" cy="6970713"/>
          </a:xfrm>
          <a:prstGeom prst="rect">
            <a:avLst/>
          </a:prstGeom>
          <a:noFill/>
          <a:ln w="9525">
            <a:noFill/>
            <a:miter lim="800000"/>
            <a:headEnd/>
            <a:tailEnd/>
          </a:ln>
        </p:spPr>
        <p:txBody>
          <a:bodyPr>
            <a:spAutoFit/>
          </a:bodyPr>
          <a:lstStyle/>
          <a:p>
            <a:pPr indent="180975" algn="just">
              <a:lnSpc>
                <a:spcPct val="150000"/>
              </a:lnSpc>
              <a:spcAft>
                <a:spcPts val="600"/>
              </a:spcAft>
            </a:pPr>
            <a:r>
              <a:rPr lang="pt-BR" b="1">
                <a:latin typeface="Times New Roman" pitchFamily="18" charset="0"/>
                <a:cs typeface="Times New Roman" pitchFamily="18" charset="0"/>
              </a:rPr>
              <a:t>Apolo - do grego: Ἀπόλλων (Apóllōn) ou Ἀπέλλων (Apellōn) </a:t>
            </a:r>
          </a:p>
          <a:p>
            <a:pPr indent="180975" algn="just">
              <a:lnSpc>
                <a:spcPct val="150000"/>
              </a:lnSpc>
              <a:spcAft>
                <a:spcPts val="600"/>
              </a:spcAft>
            </a:pPr>
            <a:r>
              <a:rPr lang="pt-BR" b="1">
                <a:latin typeface="Times New Roman" pitchFamily="18" charset="0"/>
                <a:cs typeface="Times New Roman" pitchFamily="18" charset="0"/>
              </a:rPr>
              <a:t>Filho de Zeus e Leto e irmão gêmeo de Arthemis (Ártemis). Descrito como o deus da divina distância, que ameaçava ou protegia do alto dos céus, sendo identificado com o sol e a luz da verdade, patrono do Oráculo de Delfos e líder das Musas </a:t>
            </a:r>
          </a:p>
          <a:p>
            <a:pPr indent="180975" algn="just">
              <a:lnSpc>
                <a:spcPct val="150000"/>
              </a:lnSpc>
              <a:spcAft>
                <a:spcPts val="600"/>
              </a:spcAft>
            </a:pPr>
            <a:r>
              <a:rPr lang="pt-BR" b="1">
                <a:latin typeface="Times New Roman" pitchFamily="18" charset="0"/>
                <a:cs typeface="Times New Roman" pitchFamily="18" charset="0"/>
              </a:rPr>
              <a:t>Era o deus da morte súbita, das pragas e doenças, mas também o deus da cura e da proteção contra as forças malignas</a:t>
            </a:r>
          </a:p>
          <a:p>
            <a:pPr indent="180975" algn="just">
              <a:lnSpc>
                <a:spcPct val="150000"/>
              </a:lnSpc>
              <a:spcAft>
                <a:spcPts val="600"/>
              </a:spcAft>
            </a:pPr>
            <a:r>
              <a:rPr lang="pt-BR" b="1">
                <a:latin typeface="Times New Roman" pitchFamily="18" charset="0"/>
                <a:cs typeface="Times New Roman" pitchFamily="18" charset="0"/>
              </a:rPr>
              <a:t>Deus da beleza, da perfeição, da harmonia, do equilíbrio e da razão, o iniciador dos jovens no mundo dos adultos, estava ligado à natureza, às ervas e aos rebanhos e era protetor dos pastores, marinheiros e arqueiros</a:t>
            </a:r>
          </a:p>
        </p:txBody>
      </p:sp>
      <p:sp>
        <p:nvSpPr>
          <p:cNvPr id="5" name="Retângulo 6"/>
          <p:cNvSpPr>
            <a:spLocks noChangeArrowheads="1"/>
          </p:cNvSpPr>
          <p:nvPr/>
        </p:nvSpPr>
        <p:spPr bwMode="auto">
          <a:xfrm>
            <a:off x="1706563" y="6367463"/>
            <a:ext cx="2071687"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http://pt.wikipedia.org/wiki/Apolo</a:t>
            </a:r>
            <a:endParaRPr lang="pt-BR" sz="10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800" decel="100000"/>
                                        <p:tgtEl>
                                          <p:spTgt spid="4098"/>
                                        </p:tgtEl>
                                      </p:cBhvr>
                                    </p:animEffect>
                                    <p:anim calcmode="lin" valueType="num">
                                      <p:cBhvr>
                                        <p:cTn id="8" dur="800" decel="100000" fill="hold"/>
                                        <p:tgtEl>
                                          <p:spTgt spid="4098"/>
                                        </p:tgtEl>
                                        <p:attrNameLst>
                                          <p:attrName>style.rotation</p:attrName>
                                        </p:attrNameLst>
                                      </p:cBhvr>
                                      <p:tavLst>
                                        <p:tav tm="0">
                                          <p:val>
                                            <p:fltVal val="-90"/>
                                          </p:val>
                                        </p:tav>
                                        <p:tav tm="100000">
                                          <p:val>
                                            <p:fltVal val="0"/>
                                          </p:val>
                                        </p:tav>
                                      </p:tavLst>
                                    </p:anim>
                                    <p:anim calcmode="lin" valueType="num">
                                      <p:cBhvr>
                                        <p:cTn id="9" dur="800" decel="100000" fill="hold"/>
                                        <p:tgtEl>
                                          <p:spTgt spid="4098"/>
                                        </p:tgtEl>
                                        <p:attrNameLst>
                                          <p:attrName>ppt_x</p:attrName>
                                        </p:attrNameLst>
                                      </p:cBhvr>
                                      <p:tavLst>
                                        <p:tav tm="0">
                                          <p:val>
                                            <p:strVal val="#ppt_x+0.4"/>
                                          </p:val>
                                        </p:tav>
                                        <p:tav tm="100000">
                                          <p:val>
                                            <p:strVal val="#ppt_x-0.05"/>
                                          </p:val>
                                        </p:tav>
                                      </p:tavLst>
                                    </p:anim>
                                    <p:anim calcmode="lin" valueType="num">
                                      <p:cBhvr>
                                        <p:cTn id="10" dur="800" decel="100000" fill="hold"/>
                                        <p:tgtEl>
                                          <p:spTgt spid="409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09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09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left)">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left)">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left)">
                                      <p:cBhvr>
                                        <p:cTn id="3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CaixaDeTexto 7"/>
          <p:cNvSpPr txBox="1">
            <a:spLocks noChangeArrowheads="1"/>
          </p:cNvSpPr>
          <p:nvPr/>
        </p:nvSpPr>
        <p:spPr bwMode="auto">
          <a:xfrm>
            <a:off x="419100" y="4003675"/>
            <a:ext cx="8296275" cy="2782888"/>
          </a:xfrm>
          <a:prstGeom prst="rect">
            <a:avLst/>
          </a:prstGeom>
          <a:noFill/>
          <a:ln w="9525">
            <a:noFill/>
            <a:miter lim="800000"/>
            <a:headEnd/>
            <a:tailEnd/>
          </a:ln>
        </p:spPr>
        <p:txBody>
          <a:bodyPr>
            <a:spAutoFit/>
          </a:bodyPr>
          <a:lstStyle/>
          <a:p>
            <a:pPr algn="just">
              <a:lnSpc>
                <a:spcPct val="115000"/>
              </a:lnSpc>
              <a:spcAft>
                <a:spcPts val="1000"/>
              </a:spcAft>
            </a:pPr>
            <a:r>
              <a:rPr lang="pt-BR" sz="1900" b="1">
                <a:latin typeface="Times New Roman" pitchFamily="18" charset="0"/>
                <a:cs typeface="Times New Roman" pitchFamily="18" charset="0"/>
              </a:rPr>
              <a:t>A mais antiga fonte de informação sobre a medicina grega é a obra de Homero. Na Ilíada, ele refere o uso de bandagens, compressas e métodos de estancar hemorragias. Havia a recomendação do vinho e outros líquidos para curar  feridas. O médico era uma figura de respeito. A medicina não se baseava na magia; era praticada por profissionais pagos. Depois, a medicina tornou-se gradualmente mais sacerdotal e a literatura, após Homero, contém numerosas citações de demônios, clarividentes, encantamentos e muitos deuses identificados com procedimentos médicos</a:t>
            </a:r>
          </a:p>
        </p:txBody>
      </p:sp>
      <p:pic>
        <p:nvPicPr>
          <p:cNvPr id="3078" name="Picture 6"/>
          <p:cNvPicPr>
            <a:picLocks noChangeAspect="1" noChangeArrowheads="1"/>
          </p:cNvPicPr>
          <p:nvPr/>
        </p:nvPicPr>
        <p:blipFill>
          <a:blip r:embed="rId2" cstate="print"/>
          <a:srcRect l="8981" t="4205" r="7933"/>
          <a:stretch>
            <a:fillRect/>
          </a:stretch>
        </p:blipFill>
        <p:spPr bwMode="auto">
          <a:xfrm>
            <a:off x="857250" y="357188"/>
            <a:ext cx="2338388" cy="2592387"/>
          </a:xfrm>
          <a:prstGeom prst="rect">
            <a:avLst/>
          </a:prstGeom>
          <a:noFill/>
          <a:ln w="9525">
            <a:noFill/>
            <a:miter lim="800000"/>
            <a:headEnd/>
            <a:tailEnd/>
          </a:ln>
          <a:scene3d>
            <a:camera prst="orthographicFront"/>
            <a:lightRig rig="threePt" dir="t"/>
          </a:scene3d>
          <a:sp3d>
            <a:bevelT w="114300" prst="artDeco"/>
          </a:sp3d>
        </p:spPr>
      </p:pic>
      <p:sp>
        <p:nvSpPr>
          <p:cNvPr id="7" name="Retângulo 6"/>
          <p:cNvSpPr>
            <a:spLocks noChangeArrowheads="1"/>
          </p:cNvSpPr>
          <p:nvPr/>
        </p:nvSpPr>
        <p:spPr bwMode="auto">
          <a:xfrm>
            <a:off x="571500" y="2892425"/>
            <a:ext cx="2714625" cy="247650"/>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http://www.ahistoria.com.br/biografia-homero/</a:t>
            </a:r>
          </a:p>
        </p:txBody>
      </p:sp>
      <p:sp>
        <p:nvSpPr>
          <p:cNvPr id="8" name="CaixaDeTexto 6"/>
          <p:cNvSpPr txBox="1">
            <a:spLocks noChangeArrowheads="1"/>
          </p:cNvSpPr>
          <p:nvPr/>
        </p:nvSpPr>
        <p:spPr bwMode="auto">
          <a:xfrm>
            <a:off x="1428750" y="28575"/>
            <a:ext cx="1214438" cy="323850"/>
          </a:xfrm>
          <a:prstGeom prst="rect">
            <a:avLst/>
          </a:prstGeom>
          <a:noFill/>
          <a:ln w="9525">
            <a:noFill/>
            <a:miter lim="800000"/>
            <a:headEnd/>
            <a:tailEnd/>
          </a:ln>
        </p:spPr>
        <p:txBody>
          <a:bodyPr>
            <a:spAutoFit/>
          </a:bodyPr>
          <a:lstStyle/>
          <a:p>
            <a:pPr algn="ctr">
              <a:lnSpc>
                <a:spcPts val="1800"/>
              </a:lnSpc>
            </a:pPr>
            <a:r>
              <a:rPr lang="pt-BR" sz="1600" b="1">
                <a:latin typeface="Times New Roman" pitchFamily="18" charset="0"/>
                <a:cs typeface="Times New Roman" pitchFamily="18" charset="0"/>
              </a:rPr>
              <a:t>Homero</a:t>
            </a:r>
            <a:endParaRPr lang="pt-BR" sz="1400">
              <a:latin typeface="Calibri" pitchFamily="34" charset="0"/>
            </a:endParaRPr>
          </a:p>
        </p:txBody>
      </p:sp>
      <p:pic>
        <p:nvPicPr>
          <p:cNvPr id="2" name="Picture 8"/>
          <p:cNvPicPr>
            <a:picLocks noChangeAspect="1" noChangeArrowheads="1"/>
          </p:cNvPicPr>
          <p:nvPr/>
        </p:nvPicPr>
        <p:blipFill>
          <a:blip r:embed="rId3" cstate="print"/>
          <a:srcRect/>
          <a:stretch>
            <a:fillRect/>
          </a:stretch>
        </p:blipFill>
        <p:spPr bwMode="auto">
          <a:xfrm>
            <a:off x="5072063" y="285750"/>
            <a:ext cx="3571875" cy="3082925"/>
          </a:xfrm>
          <a:prstGeom prst="rect">
            <a:avLst/>
          </a:prstGeom>
          <a:noFill/>
          <a:ln w="9525">
            <a:noFill/>
            <a:miter lim="800000"/>
            <a:headEnd/>
            <a:tailEnd/>
          </a:ln>
          <a:scene3d>
            <a:camera prst="orthographicFront"/>
            <a:lightRig rig="threePt" dir="t"/>
          </a:scene3d>
          <a:sp3d>
            <a:bevelT w="114300" prst="artDeco"/>
          </a:sp3d>
        </p:spPr>
      </p:pic>
      <p:sp>
        <p:nvSpPr>
          <p:cNvPr id="10" name="CaixaDeTexto 6"/>
          <p:cNvSpPr txBox="1">
            <a:spLocks noChangeArrowheads="1"/>
          </p:cNvSpPr>
          <p:nvPr/>
        </p:nvSpPr>
        <p:spPr bwMode="auto">
          <a:xfrm>
            <a:off x="5000625" y="3357563"/>
            <a:ext cx="3714750" cy="304800"/>
          </a:xfrm>
          <a:prstGeom prst="rect">
            <a:avLst/>
          </a:prstGeom>
          <a:noFill/>
          <a:ln w="9525">
            <a:noFill/>
            <a:miter lim="800000"/>
            <a:headEnd/>
            <a:tailEnd/>
          </a:ln>
        </p:spPr>
        <p:txBody>
          <a:bodyPr>
            <a:spAutoFit/>
          </a:bodyPr>
          <a:lstStyle/>
          <a:p>
            <a:pPr algn="ctr">
              <a:lnSpc>
                <a:spcPts val="1800"/>
              </a:lnSpc>
            </a:pPr>
            <a:r>
              <a:rPr lang="pt-BR" sz="1200" b="1">
                <a:latin typeface="Times New Roman" pitchFamily="18" charset="0"/>
                <a:cs typeface="Times New Roman" pitchFamily="18" charset="0"/>
              </a:rPr>
              <a:t>Manuscrito grego da Ilíada, livro VIII, linhas 245-253</a:t>
            </a:r>
            <a:endParaRPr lang="pt-BR" sz="1100">
              <a:latin typeface="Calibri" pitchFamily="34" charset="0"/>
            </a:endParaRPr>
          </a:p>
        </p:txBody>
      </p:sp>
      <p:sp>
        <p:nvSpPr>
          <p:cNvPr id="14" name="CaixaDeTexto 6"/>
          <p:cNvSpPr txBox="1">
            <a:spLocks noChangeArrowheads="1"/>
          </p:cNvSpPr>
          <p:nvPr/>
        </p:nvSpPr>
        <p:spPr bwMode="auto">
          <a:xfrm>
            <a:off x="6251575" y="0"/>
            <a:ext cx="1214438" cy="323850"/>
          </a:xfrm>
          <a:prstGeom prst="rect">
            <a:avLst/>
          </a:prstGeom>
          <a:noFill/>
          <a:ln w="9525">
            <a:noFill/>
            <a:miter lim="800000"/>
            <a:headEnd/>
            <a:tailEnd/>
          </a:ln>
        </p:spPr>
        <p:txBody>
          <a:bodyPr>
            <a:spAutoFit/>
          </a:bodyPr>
          <a:lstStyle/>
          <a:p>
            <a:pPr algn="ctr">
              <a:lnSpc>
                <a:spcPts val="1800"/>
              </a:lnSpc>
            </a:pPr>
            <a:r>
              <a:rPr lang="pt-BR" sz="1600" b="1">
                <a:latin typeface="Times New Roman" pitchFamily="18" charset="0"/>
                <a:cs typeface="Times New Roman" pitchFamily="18" charset="0"/>
              </a:rPr>
              <a:t>A Ilíada</a:t>
            </a:r>
            <a:endParaRPr lang="pt-BR" sz="1400">
              <a:latin typeface="Calibri" pitchFamily="34" charset="0"/>
            </a:endParaRPr>
          </a:p>
        </p:txBody>
      </p:sp>
      <p:sp>
        <p:nvSpPr>
          <p:cNvPr id="15" name="Retângulo 14"/>
          <p:cNvSpPr>
            <a:spLocks noChangeArrowheads="1"/>
          </p:cNvSpPr>
          <p:nvPr/>
        </p:nvSpPr>
        <p:spPr bwMode="auto">
          <a:xfrm>
            <a:off x="5919788" y="3643313"/>
            <a:ext cx="2786062"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http://socrate.com.br/grotescoearabesco/tag/iliada/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diamond(in)">
                                      <p:cBhvr>
                                        <p:cTn id="7" dur="1000"/>
                                        <p:tgtEl>
                                          <p:spTgt spid="3078"/>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2295"/>
                                        </p:tgtEl>
                                        <p:attrNameLst>
                                          <p:attrName>style.visibility</p:attrName>
                                        </p:attrNameLst>
                                      </p:cBhvr>
                                      <p:to>
                                        <p:strVal val="visible"/>
                                      </p:to>
                                    </p:set>
                                    <p:animEffect transition="in" filter="strips(downRight)">
                                      <p:cBhvr>
                                        <p:cTn id="32" dur="5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7" grpId="0"/>
      <p:bldP spid="8" grpId="0"/>
      <p:bldP spid="10"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2" cstate="print"/>
          <a:srcRect/>
          <a:stretch>
            <a:fillRect/>
          </a:stretch>
        </p:blipFill>
        <p:spPr bwMode="auto">
          <a:xfrm>
            <a:off x="214313" y="2271713"/>
            <a:ext cx="4291012" cy="2857500"/>
          </a:xfrm>
          <a:prstGeom prst="rect">
            <a:avLst/>
          </a:prstGeom>
          <a:noFill/>
          <a:ln w="9525">
            <a:noFill/>
            <a:miter lim="800000"/>
            <a:headEnd/>
            <a:tailEnd/>
          </a:ln>
          <a:scene3d>
            <a:camera prst="orthographicFront"/>
            <a:lightRig rig="threePt" dir="t"/>
          </a:scene3d>
          <a:sp3d>
            <a:bevelT w="114300" prst="artDeco"/>
          </a:sp3d>
        </p:spPr>
      </p:pic>
      <p:sp>
        <p:nvSpPr>
          <p:cNvPr id="18435" name="Retângulo 2"/>
          <p:cNvSpPr>
            <a:spLocks noChangeArrowheads="1"/>
          </p:cNvSpPr>
          <p:nvPr/>
        </p:nvSpPr>
        <p:spPr bwMode="auto">
          <a:xfrm>
            <a:off x="4643438" y="1200150"/>
            <a:ext cx="4286250" cy="4729163"/>
          </a:xfrm>
          <a:prstGeom prst="rect">
            <a:avLst/>
          </a:prstGeom>
          <a:noFill/>
          <a:ln w="9525">
            <a:noFill/>
            <a:miter lim="800000"/>
            <a:headEnd/>
            <a:tailEnd/>
          </a:ln>
        </p:spPr>
        <p:txBody>
          <a:bodyPr>
            <a:spAutoFit/>
          </a:bodyPr>
          <a:lstStyle/>
          <a:p>
            <a:pPr algn="just">
              <a:lnSpc>
                <a:spcPts val="2200"/>
              </a:lnSpc>
            </a:pPr>
            <a:r>
              <a:rPr lang="pt-BR" sz="1400" b="1">
                <a:latin typeface="Times New Roman" pitchFamily="18" charset="0"/>
                <a:cs typeface="Times New Roman" pitchFamily="18" charset="0"/>
              </a:rPr>
              <a:t>Após a terceira guerra púnica, os romanos consolidaram um vasto império no Mediterrâneo. Com o desenvolvimento obtido pelas conquistas militares e anexação de territórios, a sociedade romana absorveu grande parte das virtudes gregas, especialmente, as práticas médicas voltadas para o diagnóstico, tratamento e prognóstico, como elementos mais distanciados da vontade dos deuses</a:t>
            </a:r>
          </a:p>
          <a:p>
            <a:pPr algn="just"/>
            <a:endParaRPr lang="pt-BR" sz="800" b="1">
              <a:latin typeface="Times New Roman" pitchFamily="18" charset="0"/>
              <a:cs typeface="Times New Roman" pitchFamily="18" charset="0"/>
            </a:endParaRPr>
          </a:p>
          <a:p>
            <a:pPr algn="just">
              <a:lnSpc>
                <a:spcPts val="2200"/>
              </a:lnSpc>
            </a:pPr>
            <a:r>
              <a:rPr lang="pt-BR" sz="1400" b="1">
                <a:latin typeface="Times New Roman" pitchFamily="18" charset="0"/>
                <a:cs typeface="Times New Roman" pitchFamily="18" charset="0"/>
              </a:rPr>
              <a:t>Entre as primeiras providências para mudar a Medicina, em Roma e nas colônias, a legislação sacramentou os médicos como uma categoria profissional definida, tanto entre os homens livres como entre os escravos. As obrigações do médico passaram a ser organizadas pelo senado romano, que também definia os pagamentos pelos serviços profissionais</a:t>
            </a:r>
          </a:p>
        </p:txBody>
      </p:sp>
      <p:sp>
        <p:nvSpPr>
          <p:cNvPr id="18436" name="Retângulo 3"/>
          <p:cNvSpPr>
            <a:spLocks noChangeArrowheads="1"/>
          </p:cNvSpPr>
          <p:nvPr/>
        </p:nvSpPr>
        <p:spPr bwMode="auto">
          <a:xfrm>
            <a:off x="142875" y="1343025"/>
            <a:ext cx="4357688" cy="892175"/>
          </a:xfrm>
          <a:prstGeom prst="rect">
            <a:avLst/>
          </a:prstGeom>
          <a:noFill/>
          <a:ln w="9525">
            <a:noFill/>
            <a:miter lim="800000"/>
            <a:headEnd/>
            <a:tailEnd/>
          </a:ln>
        </p:spPr>
        <p:txBody>
          <a:bodyPr>
            <a:spAutoFit/>
          </a:bodyPr>
          <a:lstStyle/>
          <a:p>
            <a:pPr algn="just"/>
            <a:r>
              <a:rPr lang="pt-BR" sz="1600" b="1">
                <a:latin typeface="Times New Roman" pitchFamily="18" charset="0"/>
                <a:cs typeface="Times New Roman" pitchFamily="18" charset="0"/>
              </a:rPr>
              <a:t>O Panteão, </a:t>
            </a:r>
            <a:r>
              <a:rPr lang="pt-BR" sz="1200">
                <a:latin typeface="Times New Roman" pitchFamily="18" charset="0"/>
                <a:cs typeface="Times New Roman" pitchFamily="18" charset="0"/>
              </a:rPr>
              <a:t>Roma - foi planejado na época do Imperador Adriano para reunir a grande variedade de deuses. Com sua planta circular fechada por uma cúpula, cria um local isolado do exterior onde o povo se reunia para o culto</a:t>
            </a:r>
            <a:endParaRPr lang="pt-BR" sz="1200">
              <a:latin typeface="Calibri" pitchFamily="34" charset="0"/>
            </a:endParaRPr>
          </a:p>
        </p:txBody>
      </p:sp>
      <p:sp>
        <p:nvSpPr>
          <p:cNvPr id="7" name="Retângulo 4"/>
          <p:cNvSpPr>
            <a:spLocks noChangeArrowheads="1"/>
          </p:cNvSpPr>
          <p:nvPr/>
        </p:nvSpPr>
        <p:spPr bwMode="auto">
          <a:xfrm>
            <a:off x="714375" y="5200650"/>
            <a:ext cx="3857625" cy="246063"/>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http://intercambiando.blogs.sapo.pt/57525.html?thread=157109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8436"/>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P spid="18436" grpId="0" autoUpdateAnimBg="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tângulo 3"/>
          <p:cNvSpPr>
            <a:spLocks noChangeArrowheads="1"/>
          </p:cNvSpPr>
          <p:nvPr/>
        </p:nvSpPr>
        <p:spPr bwMode="auto">
          <a:xfrm>
            <a:off x="2005013" y="90488"/>
            <a:ext cx="5133975" cy="307975"/>
          </a:xfrm>
          <a:prstGeom prst="rect">
            <a:avLst/>
          </a:prstGeom>
          <a:noFill/>
          <a:ln w="9525">
            <a:noFill/>
            <a:miter lim="800000"/>
            <a:headEnd/>
            <a:tailEnd/>
          </a:ln>
        </p:spPr>
        <p:txBody>
          <a:bodyPr>
            <a:spAutoFit/>
          </a:bodyPr>
          <a:lstStyle/>
          <a:p>
            <a:pPr algn="ctr"/>
            <a:r>
              <a:rPr lang="pt-BR" sz="1400" b="1">
                <a:latin typeface="Times New Roman" pitchFamily="18" charset="0"/>
                <a:cs typeface="Times New Roman" pitchFamily="18" charset="0"/>
              </a:rPr>
              <a:t>Fórum Romano </a:t>
            </a:r>
            <a:r>
              <a:rPr lang="pt-BR" sz="1200">
                <a:latin typeface="Times New Roman" pitchFamily="18" charset="0"/>
                <a:cs typeface="Times New Roman" pitchFamily="18" charset="0"/>
              </a:rPr>
              <a:t>o centro político, econômico, cultural e religioso da cidade</a:t>
            </a:r>
            <a:endParaRPr lang="pt-BR" sz="1200">
              <a:latin typeface="Calibri" pitchFamily="34" charset="0"/>
            </a:endParaRPr>
          </a:p>
        </p:txBody>
      </p:sp>
      <p:sp>
        <p:nvSpPr>
          <p:cNvPr id="6" name="Retângulo 11"/>
          <p:cNvSpPr>
            <a:spLocks noChangeArrowheads="1"/>
          </p:cNvSpPr>
          <p:nvPr/>
        </p:nvSpPr>
        <p:spPr bwMode="auto">
          <a:xfrm>
            <a:off x="3990975" y="6567488"/>
            <a:ext cx="4806950" cy="246062"/>
          </a:xfrm>
          <a:prstGeom prst="rect">
            <a:avLst/>
          </a:prstGeom>
          <a:noFill/>
          <a:ln w="9525">
            <a:noFill/>
            <a:miter lim="800000"/>
            <a:headEnd/>
            <a:tailEnd/>
          </a:ln>
        </p:spPr>
        <p:txBody>
          <a:bodyPr wrap="none">
            <a:spAutoFit/>
          </a:bodyPr>
          <a:lstStyle/>
          <a:p>
            <a:pPr algn="r"/>
            <a:r>
              <a:rPr lang="pt-BR" sz="1000">
                <a:latin typeface="Times New Roman" pitchFamily="18" charset="0"/>
                <a:cs typeface="Times New Roman" pitchFamily="18" charset="0"/>
              </a:rPr>
              <a:t>http://palavradofingidor.blogspot.com.br/2009/12/medicina-romana-galeno-e-sorano.html</a:t>
            </a:r>
          </a:p>
        </p:txBody>
      </p:sp>
      <p:sp>
        <p:nvSpPr>
          <p:cNvPr id="7" name="Retângulo 4"/>
          <p:cNvSpPr>
            <a:spLocks noChangeArrowheads="1"/>
          </p:cNvSpPr>
          <p:nvPr/>
        </p:nvSpPr>
        <p:spPr bwMode="auto">
          <a:xfrm>
            <a:off x="4695825" y="3957638"/>
            <a:ext cx="2390775"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http://pt.wikipedia.org/wiki/Roma_Antiga</a:t>
            </a:r>
          </a:p>
        </p:txBody>
      </p:sp>
      <p:sp>
        <p:nvSpPr>
          <p:cNvPr id="8" name="Retângulo 2"/>
          <p:cNvSpPr>
            <a:spLocks noChangeArrowheads="1"/>
          </p:cNvSpPr>
          <p:nvPr/>
        </p:nvSpPr>
        <p:spPr bwMode="auto">
          <a:xfrm>
            <a:off x="320675" y="4267200"/>
            <a:ext cx="8502650" cy="2333625"/>
          </a:xfrm>
          <a:prstGeom prst="rect">
            <a:avLst/>
          </a:prstGeom>
          <a:noFill/>
          <a:ln w="9525">
            <a:noFill/>
            <a:miter lim="800000"/>
            <a:headEnd/>
            <a:tailEnd/>
          </a:ln>
        </p:spPr>
        <p:txBody>
          <a:bodyPr>
            <a:spAutoFit/>
          </a:bodyPr>
          <a:lstStyle/>
          <a:p>
            <a:pPr algn="just">
              <a:lnSpc>
                <a:spcPts val="2200"/>
              </a:lnSpc>
            </a:pPr>
            <a:r>
              <a:rPr lang="pt-BR" b="1">
                <a:latin typeface="Times New Roman" pitchFamily="18" charset="0"/>
                <a:cs typeface="Times New Roman" pitchFamily="18" charset="0"/>
              </a:rPr>
              <a:t>Em torno do século IV, as frequentes queixas dos usuários impôs severa fiscalização da profissão médica por parte da administração e instituíram-se rigorosos exames de seleção, organizados pelos mais importantes médicos de Roma, para todos que quisessem exercer a profissão. Os rigores nas seleções provocaram forte diminuição de curadores, que determinaram outro tipo de reclamação coletiva: poucos médicos para atender a demanda, tanto em Roma quanto nas colônias. Sob esse novo tipo de questionamento, o império romano subvencionou os estudantes de Medicina, mas em troca eram obrigados a prestar assistência aos pobres</a:t>
            </a:r>
          </a:p>
        </p:txBody>
      </p:sp>
      <p:pic>
        <p:nvPicPr>
          <p:cNvPr id="5126" name="Picture 2"/>
          <p:cNvPicPr>
            <a:picLocks noChangeAspect="1" noChangeArrowheads="1"/>
          </p:cNvPicPr>
          <p:nvPr/>
        </p:nvPicPr>
        <p:blipFill>
          <a:blip r:embed="rId2" cstate="print"/>
          <a:srcRect/>
          <a:stretch>
            <a:fillRect/>
          </a:stretch>
        </p:blipFill>
        <p:spPr bwMode="auto">
          <a:xfrm>
            <a:off x="2141538" y="342900"/>
            <a:ext cx="4860925" cy="3644900"/>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plus(in)">
                                      <p:cBhvr>
                                        <p:cTn id="7" dur="1000"/>
                                        <p:tgtEl>
                                          <p:spTgt spid="5126"/>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499"/>
                                          </p:stCondLst>
                                        </p:cTn>
                                        <p:tgtEl>
                                          <p:spTgt spid="18436"/>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8">
                                            <p:txEl>
                                              <p:pRg st="0" end="0"/>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utoUpdateAnimBg="0"/>
      <p:bldP spid="6" grpId="0" autoUpdateAnimBg="0"/>
      <p:bldP spid="7" grpId="0"/>
      <p:bldP spid="8"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a:spLocks noChangeArrowheads="1"/>
          </p:cNvSpPr>
          <p:nvPr/>
        </p:nvSpPr>
        <p:spPr bwMode="auto">
          <a:xfrm>
            <a:off x="2466975" y="123825"/>
            <a:ext cx="6510338" cy="2720975"/>
          </a:xfrm>
          <a:prstGeom prst="rect">
            <a:avLst/>
          </a:prstGeom>
          <a:noFill/>
          <a:ln w="9525">
            <a:noFill/>
            <a:miter lim="800000"/>
            <a:headEnd/>
            <a:tailEnd/>
          </a:ln>
        </p:spPr>
        <p:txBody>
          <a:bodyPr>
            <a:spAutoFit/>
          </a:bodyPr>
          <a:lstStyle/>
          <a:p>
            <a:pPr algn="just">
              <a:lnSpc>
                <a:spcPts val="2300"/>
              </a:lnSpc>
            </a:pPr>
            <a:r>
              <a:rPr lang="pt-BR" sz="1600" b="1">
                <a:latin typeface="Times New Roman" pitchFamily="18" charset="0"/>
                <a:cs typeface="Times New Roman" pitchFamily="18" charset="0"/>
              </a:rPr>
              <a:t>Aulo Cornélio Celso (latim </a:t>
            </a:r>
            <a:r>
              <a:rPr lang="pt-BR" sz="1600" b="1" i="1">
                <a:latin typeface="Times New Roman" pitchFamily="18" charset="0"/>
                <a:cs typeface="Times New Roman" pitchFamily="18" charset="0"/>
              </a:rPr>
              <a:t>Aulus Cornelius Celsus</a:t>
            </a:r>
            <a:r>
              <a:rPr lang="pt-BR" sz="1600" b="1">
                <a:latin typeface="Times New Roman" pitchFamily="18" charset="0"/>
                <a:cs typeface="Times New Roman" pitchFamily="18" charset="0"/>
              </a:rPr>
              <a:t>; 25 a.C. - 50 d.C.) enciclopedista romano, provavelmente médico. Seu trabalho “De Medicina” é a única parte sobrevivente de uma vasta enciclopédia e discorre principalmente sobre dietas, farmácia, cirurgia e campos correlatos. É uma das melhores fontes sobre o conhecimento médico em Alexandria</a:t>
            </a:r>
          </a:p>
          <a:p>
            <a:pPr algn="just">
              <a:lnSpc>
                <a:spcPts val="2300"/>
              </a:lnSpc>
            </a:pPr>
            <a:r>
              <a:rPr lang="pt-BR" sz="1600" b="1">
                <a:latin typeface="Times New Roman" pitchFamily="18" charset="0"/>
                <a:cs typeface="Times New Roman" pitchFamily="18" charset="0"/>
              </a:rPr>
              <a:t>No proémio ou introdução do seu trabalho, há uma discussão sobre a relevância da teoria para a prática médica e os prós e contras da experimentação animal e humana</a:t>
            </a:r>
          </a:p>
        </p:txBody>
      </p:sp>
      <p:sp>
        <p:nvSpPr>
          <p:cNvPr id="9" name="Retângulo 6"/>
          <p:cNvSpPr>
            <a:spLocks noChangeArrowheads="1"/>
          </p:cNvSpPr>
          <p:nvPr/>
        </p:nvSpPr>
        <p:spPr bwMode="auto">
          <a:xfrm>
            <a:off x="3857625" y="6611938"/>
            <a:ext cx="5143500"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http://pt.wikipedia.org/wiki/Aulo_Cornélio_Celso</a:t>
            </a:r>
          </a:p>
        </p:txBody>
      </p:sp>
      <p:sp>
        <p:nvSpPr>
          <p:cNvPr id="8" name="CaixaDeTexto 7"/>
          <p:cNvSpPr txBox="1">
            <a:spLocks noChangeArrowheads="1"/>
          </p:cNvSpPr>
          <p:nvPr/>
        </p:nvSpPr>
        <p:spPr bwMode="auto">
          <a:xfrm>
            <a:off x="165100" y="2738438"/>
            <a:ext cx="8812213" cy="3913187"/>
          </a:xfrm>
          <a:prstGeom prst="rect">
            <a:avLst/>
          </a:prstGeom>
          <a:noFill/>
          <a:ln w="9525">
            <a:noFill/>
            <a:miter lim="800000"/>
            <a:headEnd/>
            <a:tailEnd/>
          </a:ln>
        </p:spPr>
        <p:txBody>
          <a:bodyPr>
            <a:spAutoFit/>
          </a:bodyPr>
          <a:lstStyle/>
          <a:p>
            <a:pPr algn="just">
              <a:lnSpc>
                <a:spcPct val="150000"/>
              </a:lnSpc>
              <a:spcAft>
                <a:spcPts val="1000"/>
              </a:spcAft>
            </a:pPr>
            <a:r>
              <a:rPr lang="pt-BR" sz="1600" b="1">
                <a:latin typeface="Times New Roman" pitchFamily="18" charset="0"/>
                <a:cs typeface="Times New Roman" pitchFamily="18" charset="0"/>
              </a:rPr>
              <a:t>Também descreveu a epilepsia como Morbus comitialis, pretendendo designar a epilepsia como doença grave, cujos ataques levavam as pessoas a se reunirem em "comícios" para vislumbrar os maus augúrios e desgraças que os ataques pressagiavam. Designou as doenças psiquiátricas por insânias, e é considerado o autor da escola eclética (de compromisso)</a:t>
            </a:r>
          </a:p>
          <a:p>
            <a:pPr algn="just">
              <a:lnSpc>
                <a:spcPct val="150000"/>
              </a:lnSpc>
              <a:spcAft>
                <a:spcPts val="1000"/>
              </a:spcAft>
            </a:pPr>
            <a:r>
              <a:rPr lang="pt-BR" sz="1600" b="1">
                <a:latin typeface="Times New Roman" pitchFamily="18" charset="0"/>
                <a:cs typeface="Times New Roman" pitchFamily="18" charset="0"/>
              </a:rPr>
              <a:t>Celso registrou os sinais cardinais da inflamação: dor, calor, rubor e tumor. Foi detalhista ao descrever a preparação de numerosos medicamentos antigos, incluindo uma preparado de opióides. Descreve também muitos procedimentos cirúrgicos romanos do primeiro século, como a remoção de catarata, o tratamento de pedras na bexiga e a consolidação de fraturas. O trabalho de Celso foi redescoberto pelo Papa Nicolau V e publicado em 1478, ficando famoso por seu elegante estilo em latim</a:t>
            </a:r>
          </a:p>
        </p:txBody>
      </p:sp>
      <p:pic>
        <p:nvPicPr>
          <p:cNvPr id="7173" name="Picture 2" descr="http://upload.wikimedia.org/wikipedia/commons/thumb/6/6a/Aulus_Cornelius_Celsus.jpg/220px-Aulus_Cornelius_Celsus.jpg">
            <a:hlinkClick r:id="rId2"/>
          </p:cNvPr>
          <p:cNvPicPr>
            <a:picLocks noChangeAspect="1" noChangeArrowheads="1"/>
          </p:cNvPicPr>
          <p:nvPr/>
        </p:nvPicPr>
        <p:blipFill>
          <a:blip r:embed="rId3" cstate="print"/>
          <a:srcRect t="2272" b="7576"/>
          <a:stretch>
            <a:fillRect/>
          </a:stretch>
        </p:blipFill>
        <p:spPr bwMode="auto">
          <a:xfrm>
            <a:off x="317500" y="204788"/>
            <a:ext cx="1930400" cy="2609850"/>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tângulo 4"/>
          <p:cNvSpPr>
            <a:spLocks noChangeArrowheads="1"/>
          </p:cNvSpPr>
          <p:nvPr/>
        </p:nvSpPr>
        <p:spPr bwMode="auto">
          <a:xfrm>
            <a:off x="465138" y="3343275"/>
            <a:ext cx="8213725" cy="3416300"/>
          </a:xfrm>
          <a:prstGeom prst="rect">
            <a:avLst/>
          </a:prstGeom>
          <a:noFill/>
          <a:ln w="9525">
            <a:noFill/>
            <a:miter lim="800000"/>
            <a:headEnd/>
            <a:tailEnd/>
          </a:ln>
        </p:spPr>
        <p:txBody>
          <a:bodyPr>
            <a:spAutoFit/>
          </a:bodyPr>
          <a:lstStyle/>
          <a:p>
            <a:pPr algn="just"/>
            <a:r>
              <a:rPr lang="pt-BR" b="1">
                <a:latin typeface="Times New Roman" pitchFamily="18" charset="0"/>
                <a:cs typeface="Times New Roman" pitchFamily="18" charset="0"/>
              </a:rPr>
              <a:t>Instrumentos cirúrgicos: pinça para remover projéteis como flechas, sondas, espátulas para aplicação de pomadas, lâmina pequena, garfos para separar o tecido muscular, pinças, agulhas curvas, bem como em linha reta, e talas para as pernas. Todos sabiam como usar as catracas, os apertadores arteriais e ligaduras para parar o sangramento, e amputação para evitar gangrena fatal</a:t>
            </a:r>
          </a:p>
          <a:p>
            <a:pPr algn="just"/>
            <a:r>
              <a:rPr lang="pt-BR" b="1">
                <a:latin typeface="Times New Roman" pitchFamily="18" charset="0"/>
                <a:cs typeface="Times New Roman" pitchFamily="18" charset="0"/>
              </a:rPr>
              <a:t> Celsus descreveu bem as qualidades de um bom cirurgião:</a:t>
            </a:r>
          </a:p>
          <a:p>
            <a:pPr algn="just"/>
            <a:r>
              <a:rPr lang="pt-BR" b="1">
                <a:latin typeface="Times New Roman" pitchFamily="18" charset="0"/>
                <a:cs typeface="Times New Roman" pitchFamily="18" charset="0"/>
              </a:rPr>
              <a:t>"O cirurgião deve ser mais ou menos jovem com uma mão forte e firme para não tremer, pronto para usar a esquerda como a visão, bem nítida e clara, e espírito destemido. Cheio de piedade e pelo desejo de curar o seu paciente, mas sem se comover por suas queixas ou exigências para que o corte seja mais rápido ou menos do que o necessário para fazer tudo como se os gritos de dor não importassem"</a:t>
            </a:r>
          </a:p>
        </p:txBody>
      </p:sp>
      <p:sp>
        <p:nvSpPr>
          <p:cNvPr id="6" name="Retângulo 6"/>
          <p:cNvSpPr>
            <a:spLocks noChangeArrowheads="1"/>
          </p:cNvSpPr>
          <p:nvPr/>
        </p:nvSpPr>
        <p:spPr bwMode="auto">
          <a:xfrm>
            <a:off x="3500438" y="3000375"/>
            <a:ext cx="3143250" cy="246063"/>
          </a:xfrm>
          <a:prstGeom prst="rect">
            <a:avLst/>
          </a:prstGeom>
          <a:noFill/>
          <a:ln w="9525">
            <a:noFill/>
            <a:miter lim="800000"/>
            <a:headEnd/>
            <a:tailEnd/>
          </a:ln>
        </p:spPr>
        <p:txBody>
          <a:bodyPr>
            <a:spAutoFit/>
          </a:bodyPr>
          <a:lstStyle/>
          <a:p>
            <a:r>
              <a:rPr lang="pt-BR" sz="1000">
                <a:latin typeface="Times New Roman" pitchFamily="18" charset="0"/>
                <a:cs typeface="Times New Roman" pitchFamily="18" charset="0"/>
              </a:rPr>
              <a:t>http://elsiglodelasguerras.yolasite.com/curiosidades-2.php</a:t>
            </a:r>
          </a:p>
        </p:txBody>
      </p:sp>
      <p:pic>
        <p:nvPicPr>
          <p:cNvPr id="8196" name="Picture 5"/>
          <p:cNvPicPr>
            <a:picLocks noChangeAspect="1" noChangeArrowheads="1"/>
          </p:cNvPicPr>
          <p:nvPr/>
        </p:nvPicPr>
        <p:blipFill>
          <a:blip r:embed="rId2" cstate="print"/>
          <a:srcRect/>
          <a:stretch>
            <a:fillRect/>
          </a:stretch>
        </p:blipFill>
        <p:spPr bwMode="auto">
          <a:xfrm>
            <a:off x="2093913" y="161925"/>
            <a:ext cx="4956175" cy="2867025"/>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animEffect transition="in" filter="barn(inVertical)">
                                      <p:cBhvr>
                                        <p:cTn id="11"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a:spLocks noChangeArrowheads="1"/>
          </p:cNvSpPr>
          <p:nvPr/>
        </p:nvSpPr>
        <p:spPr bwMode="auto">
          <a:xfrm>
            <a:off x="2786063" y="285750"/>
            <a:ext cx="5883275" cy="3046413"/>
          </a:xfrm>
          <a:prstGeom prst="rect">
            <a:avLst/>
          </a:prstGeom>
          <a:noFill/>
          <a:ln w="9525">
            <a:noFill/>
            <a:miter lim="800000"/>
            <a:headEnd/>
            <a:tailEnd/>
          </a:ln>
        </p:spPr>
        <p:txBody>
          <a:bodyPr>
            <a:spAutoFit/>
          </a:bodyPr>
          <a:lstStyle/>
          <a:p>
            <a:pPr algn="just">
              <a:lnSpc>
                <a:spcPct val="150000"/>
              </a:lnSpc>
              <a:spcAft>
                <a:spcPts val="1000"/>
              </a:spcAft>
            </a:pPr>
            <a:r>
              <a:rPr lang="pt-BR" sz="1600" b="1">
                <a:latin typeface="Times New Roman" pitchFamily="18" charset="0"/>
                <a:cs typeface="Times New Roman" pitchFamily="18" charset="0"/>
              </a:rPr>
              <a:t>Cláudio Galeno, em latim </a:t>
            </a:r>
            <a:r>
              <a:rPr lang="pt-BR" sz="1600" b="1" i="1">
                <a:latin typeface="Times New Roman" pitchFamily="18" charset="0"/>
                <a:cs typeface="Times New Roman" pitchFamily="18" charset="0"/>
              </a:rPr>
              <a:t>Claudius Galenus </a:t>
            </a:r>
            <a:r>
              <a:rPr lang="pt-BR" sz="1600" b="1">
                <a:latin typeface="Times New Roman" pitchFamily="18" charset="0"/>
                <a:cs typeface="Times New Roman" pitchFamily="18" charset="0"/>
              </a:rPr>
              <a:t>e grego Κλαύδιος Γαληνός, (Pérgamo, c. 131 d.C. - c. 200 d.C.) foi um médico grego. Estudou na famosa escola de medicina de Alexandria no Egito. Aos 28 anos, tornou-se cirurgião numa escola de gladiadores e em 161, mudou-se para Roma, aparentemente só em busca de fama e fortuna. Ganhou prestígio como médico após curar o filósofo peripatético Eudemo de Sidon, que havia sido desenganado por outros médicos.</a:t>
            </a:r>
          </a:p>
        </p:txBody>
      </p:sp>
      <p:sp>
        <p:nvSpPr>
          <p:cNvPr id="9" name="Retângulo 6"/>
          <p:cNvSpPr>
            <a:spLocks noChangeArrowheads="1"/>
          </p:cNvSpPr>
          <p:nvPr/>
        </p:nvSpPr>
        <p:spPr bwMode="auto">
          <a:xfrm>
            <a:off x="3857625" y="6611938"/>
            <a:ext cx="5143500"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http://geleiageneral.blogspot.com.br/2011/10/hoje-na-historia-201-dc-morre-o-medico.html</a:t>
            </a:r>
          </a:p>
        </p:txBody>
      </p:sp>
      <p:sp>
        <p:nvSpPr>
          <p:cNvPr id="8" name="CaixaDeTexto 7"/>
          <p:cNvSpPr txBox="1">
            <a:spLocks noChangeArrowheads="1"/>
          </p:cNvSpPr>
          <p:nvPr/>
        </p:nvSpPr>
        <p:spPr bwMode="auto">
          <a:xfrm>
            <a:off x="165100" y="3509963"/>
            <a:ext cx="8812213" cy="3046412"/>
          </a:xfrm>
          <a:prstGeom prst="rect">
            <a:avLst/>
          </a:prstGeom>
          <a:noFill/>
          <a:ln w="9525">
            <a:noFill/>
            <a:miter lim="800000"/>
            <a:headEnd/>
            <a:tailEnd/>
          </a:ln>
        </p:spPr>
        <p:txBody>
          <a:bodyPr>
            <a:spAutoFit/>
          </a:bodyPr>
          <a:lstStyle/>
          <a:p>
            <a:pPr algn="just">
              <a:lnSpc>
                <a:spcPct val="150000"/>
              </a:lnSpc>
              <a:spcAft>
                <a:spcPts val="1000"/>
              </a:spcAft>
            </a:pPr>
            <a:r>
              <a:rPr lang="pt-BR" sz="1600" b="1">
                <a:latin typeface="Times New Roman" pitchFamily="18" charset="0"/>
                <a:cs typeface="Times New Roman" pitchFamily="18" charset="0"/>
              </a:rPr>
              <a:t>Ele transferiu para o comportamento das pessoas a noção de equilíbrio e harmonia dos humores. Haveria igualmente uma correspondência entre os 4 humores e os 4 elementos físicos constitutivos da realidade (fogo, água, ar, terra), as estações do ano (verão, inverno, primavera, outono), as idades da vida (maturidade, velhice, juventude, envelhecer), as horas do dia (o meio dia, a noite, a manhã, o entardecer). Galeno acreditava no emprego dos opostos – se uma pessoa parecia ter febre, tratava com algo frio; se alguém aparecesse com frio, tratava com calor. Às pessoas debilitadas recomendava árduos exercícios físicos a fim de fortalecer os músculos. Recomendava às pessoas com problemas respiratórios exercícios de canto. </a:t>
            </a:r>
          </a:p>
        </p:txBody>
      </p:sp>
      <p:pic>
        <p:nvPicPr>
          <p:cNvPr id="9221" name="Picture 6"/>
          <p:cNvPicPr>
            <a:picLocks noChangeAspect="1" noChangeArrowheads="1"/>
          </p:cNvPicPr>
          <p:nvPr/>
        </p:nvPicPr>
        <p:blipFill>
          <a:blip r:embed="rId2" cstate="print"/>
          <a:srcRect/>
          <a:stretch>
            <a:fillRect/>
          </a:stretch>
        </p:blipFill>
        <p:spPr bwMode="auto">
          <a:xfrm>
            <a:off x="295275" y="419100"/>
            <a:ext cx="2305050" cy="3009900"/>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aixaDeTexto 3"/>
          <p:cNvSpPr txBox="1">
            <a:spLocks noChangeArrowheads="1"/>
          </p:cNvSpPr>
          <p:nvPr/>
        </p:nvSpPr>
        <p:spPr bwMode="auto">
          <a:xfrm>
            <a:off x="285750" y="0"/>
            <a:ext cx="8572500" cy="3324225"/>
          </a:xfrm>
          <a:prstGeom prst="rect">
            <a:avLst/>
          </a:prstGeom>
          <a:noFill/>
          <a:ln w="9525">
            <a:noFill/>
            <a:miter lim="800000"/>
            <a:headEnd/>
            <a:tailEnd/>
          </a:ln>
        </p:spPr>
        <p:txBody>
          <a:bodyPr lIns="0" tIns="0" rIns="0" bIns="0">
            <a:spAutoFit/>
          </a:bodyPr>
          <a:lstStyle/>
          <a:p>
            <a:pPr indent="180975" algn="just">
              <a:lnSpc>
                <a:spcPct val="150000"/>
              </a:lnSpc>
              <a:spcBef>
                <a:spcPts val="1200"/>
              </a:spcBef>
              <a:spcAft>
                <a:spcPts val="600"/>
              </a:spcAft>
            </a:pPr>
            <a:r>
              <a:rPr lang="pt-BR" sz="1600" b="1">
                <a:latin typeface="Times New Roman" pitchFamily="18" charset="0"/>
                <a:cs typeface="Times New Roman" pitchFamily="18" charset="0"/>
              </a:rPr>
              <a:t>Galeno ampliava seus conhecimentos de anatomia dissecando porcos e macacos africanos, pela singular semelhança com o organismo humano, estudando sua estrutura óssea e muscular. Estudou também como o organismo humano funciona, concentrando-se no movimento do sangue e no funcionamento do sistema nervoso. Escreveu mais de 400 livros, notadamente sobre medicina, entre eles um catálogo de toda sua obra denominado de ‘Os Meus Livros’, ordenando os estudos em sete grupos: anatomia, patologia, terapêutica, diagnóstico e prognóstico, comentários a Hipócrates, filosofia, gramática, a maioria dos quais foram trazidos ao conhecimento ocidental por tradutores árabes medievais. Descobriu a medula espinhal. Determinou que há sangue nas artérias e não somente nas veias e advertiu para a importância do pulso</a:t>
            </a:r>
          </a:p>
        </p:txBody>
      </p:sp>
      <p:sp>
        <p:nvSpPr>
          <p:cNvPr id="12" name="Retângulo 11"/>
          <p:cNvSpPr>
            <a:spLocks noChangeArrowheads="1"/>
          </p:cNvSpPr>
          <p:nvPr/>
        </p:nvSpPr>
        <p:spPr bwMode="auto">
          <a:xfrm>
            <a:off x="7000875" y="5572125"/>
            <a:ext cx="2143125" cy="400050"/>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http://www.torinoscienza.it/anatomia/personaggi/apribdb1.html?obj_id=565</a:t>
            </a:r>
          </a:p>
        </p:txBody>
      </p:sp>
      <p:sp>
        <p:nvSpPr>
          <p:cNvPr id="7" name="Retângulo 6"/>
          <p:cNvSpPr>
            <a:spLocks noChangeArrowheads="1"/>
          </p:cNvSpPr>
          <p:nvPr/>
        </p:nvSpPr>
        <p:spPr bwMode="auto">
          <a:xfrm>
            <a:off x="4000500" y="3228975"/>
            <a:ext cx="5143500" cy="246063"/>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http://geleiageneral.blogspot.com.br/2011/10/hoje-na-historia-201-dc-morre-o-medico.html</a:t>
            </a:r>
          </a:p>
        </p:txBody>
      </p:sp>
      <p:pic>
        <p:nvPicPr>
          <p:cNvPr id="9221" name="Picture 7"/>
          <p:cNvPicPr>
            <a:picLocks noChangeAspect="1" noChangeArrowheads="1"/>
          </p:cNvPicPr>
          <p:nvPr/>
        </p:nvPicPr>
        <p:blipFill>
          <a:blip r:embed="rId2" cstate="print"/>
          <a:srcRect/>
          <a:stretch>
            <a:fillRect/>
          </a:stretch>
        </p:blipFill>
        <p:spPr bwMode="auto">
          <a:xfrm>
            <a:off x="7143750" y="3643313"/>
            <a:ext cx="1905000" cy="1905000"/>
          </a:xfrm>
          <a:prstGeom prst="rect">
            <a:avLst/>
          </a:prstGeom>
          <a:noFill/>
          <a:ln w="9525">
            <a:noFill/>
            <a:miter lim="800000"/>
            <a:headEnd/>
            <a:tailEnd/>
          </a:ln>
          <a:scene3d>
            <a:camera prst="orthographicFront"/>
            <a:lightRig rig="threePt" dir="t"/>
          </a:scene3d>
          <a:sp3d>
            <a:bevelT w="114300" prst="artDeco"/>
          </a:sp3d>
        </p:spPr>
      </p:pic>
      <p:sp>
        <p:nvSpPr>
          <p:cNvPr id="9" name="Retângulo 8"/>
          <p:cNvSpPr>
            <a:spLocks noChangeArrowheads="1"/>
          </p:cNvSpPr>
          <p:nvPr/>
        </p:nvSpPr>
        <p:spPr bwMode="auto">
          <a:xfrm>
            <a:off x="1714500" y="3571875"/>
            <a:ext cx="5429250" cy="2800350"/>
          </a:xfrm>
          <a:prstGeom prst="rect">
            <a:avLst/>
          </a:prstGeom>
          <a:noFill/>
          <a:ln w="9525">
            <a:noFill/>
            <a:miter lim="800000"/>
            <a:headEnd/>
            <a:tailEnd/>
          </a:ln>
        </p:spPr>
        <p:txBody>
          <a:bodyPr>
            <a:spAutoFit/>
          </a:bodyPr>
          <a:lstStyle/>
          <a:p>
            <a:r>
              <a:rPr lang="pt-BR" sz="1600" b="1">
                <a:latin typeface="Times New Roman" pitchFamily="18" charset="0"/>
                <a:cs typeface="Times New Roman" pitchFamily="18" charset="0"/>
              </a:rPr>
              <a:t>Os principais escritos de Galeno foram:</a:t>
            </a:r>
            <a:br>
              <a:rPr lang="pt-BR" sz="1600" b="1">
                <a:latin typeface="Times New Roman" pitchFamily="18" charset="0"/>
                <a:cs typeface="Times New Roman" pitchFamily="18" charset="0"/>
              </a:rPr>
            </a:br>
            <a:r>
              <a:rPr lang="pt-BR" sz="1600" b="1">
                <a:latin typeface="Times New Roman" pitchFamily="18" charset="0"/>
                <a:cs typeface="Times New Roman" pitchFamily="18" charset="0"/>
              </a:rPr>
              <a:t>     Um ótimo médico e  ótimo filósofo </a:t>
            </a:r>
            <a:br>
              <a:rPr lang="pt-BR" sz="1600" b="1">
                <a:latin typeface="Times New Roman" pitchFamily="18" charset="0"/>
                <a:cs typeface="Times New Roman" pitchFamily="18" charset="0"/>
              </a:rPr>
            </a:br>
            <a:r>
              <a:rPr lang="pt-BR" sz="1600" b="1">
                <a:latin typeface="Times New Roman" pitchFamily="18" charset="0"/>
                <a:cs typeface="Times New Roman" pitchFamily="18" charset="0"/>
              </a:rPr>
              <a:t>     Dos elementos de acordo com Hipócrates</a:t>
            </a:r>
            <a:br>
              <a:rPr lang="pt-BR" sz="1600" b="1">
                <a:latin typeface="Times New Roman" pitchFamily="18" charset="0"/>
                <a:cs typeface="Times New Roman" pitchFamily="18" charset="0"/>
              </a:rPr>
            </a:br>
            <a:r>
              <a:rPr lang="pt-BR" sz="1600" b="1">
                <a:latin typeface="Times New Roman" pitchFamily="18" charset="0"/>
                <a:cs typeface="Times New Roman" pitchFamily="18" charset="0"/>
              </a:rPr>
              <a:t>     De preparações anatômicas</a:t>
            </a:r>
            <a:br>
              <a:rPr lang="pt-BR" sz="1600" b="1">
                <a:latin typeface="Times New Roman" pitchFamily="18" charset="0"/>
                <a:cs typeface="Times New Roman" pitchFamily="18" charset="0"/>
              </a:rPr>
            </a:br>
            <a:r>
              <a:rPr lang="pt-BR" sz="1600" b="1">
                <a:latin typeface="Times New Roman" pitchFamily="18" charset="0"/>
                <a:cs typeface="Times New Roman" pitchFamily="18" charset="0"/>
              </a:rPr>
              <a:t>     Dissecção de veias e artérias</a:t>
            </a:r>
            <a:br>
              <a:rPr lang="pt-BR" sz="1600" b="1">
                <a:latin typeface="Times New Roman" pitchFamily="18" charset="0"/>
                <a:cs typeface="Times New Roman" pitchFamily="18" charset="0"/>
              </a:rPr>
            </a:br>
            <a:r>
              <a:rPr lang="pt-BR" sz="1600" b="1">
                <a:latin typeface="Times New Roman" pitchFamily="18" charset="0"/>
                <a:cs typeface="Times New Roman" pitchFamily="18" charset="0"/>
              </a:rPr>
              <a:t>     Movimento dos músculos</a:t>
            </a:r>
            <a:br>
              <a:rPr lang="pt-BR" sz="1600" b="1">
                <a:latin typeface="Times New Roman" pitchFamily="18" charset="0"/>
                <a:cs typeface="Times New Roman" pitchFamily="18" charset="0"/>
              </a:rPr>
            </a:br>
            <a:r>
              <a:rPr lang="pt-BR" sz="1600" b="1">
                <a:latin typeface="Times New Roman" pitchFamily="18" charset="0"/>
                <a:cs typeface="Times New Roman" pitchFamily="18" charset="0"/>
              </a:rPr>
              <a:t>     A partir dos ensinamentos de Hipócrates e Platão</a:t>
            </a:r>
            <a:br>
              <a:rPr lang="pt-BR" sz="1600" b="1">
                <a:latin typeface="Times New Roman" pitchFamily="18" charset="0"/>
                <a:cs typeface="Times New Roman" pitchFamily="18" charset="0"/>
              </a:rPr>
            </a:br>
            <a:r>
              <a:rPr lang="pt-BR" sz="1600" b="1">
                <a:latin typeface="Times New Roman" pitchFamily="18" charset="0"/>
                <a:cs typeface="Times New Roman" pitchFamily="18" charset="0"/>
              </a:rPr>
              <a:t>     Regiões doentes</a:t>
            </a:r>
            <a:br>
              <a:rPr lang="pt-BR" sz="1600" b="1">
                <a:latin typeface="Times New Roman" pitchFamily="18" charset="0"/>
                <a:cs typeface="Times New Roman" pitchFamily="18" charset="0"/>
              </a:rPr>
            </a:br>
            <a:r>
              <a:rPr lang="pt-BR" sz="1600" b="1">
                <a:latin typeface="Times New Roman" pitchFamily="18" charset="0"/>
                <a:cs typeface="Times New Roman" pitchFamily="18" charset="0"/>
              </a:rPr>
              <a:t>     O uso de partes do corpo humano (17 livros de fisiologia)</a:t>
            </a:r>
            <a:br>
              <a:rPr lang="pt-BR" sz="1600" b="1">
                <a:latin typeface="Times New Roman" pitchFamily="18" charset="0"/>
                <a:cs typeface="Times New Roman" pitchFamily="18" charset="0"/>
              </a:rPr>
            </a:br>
            <a:r>
              <a:rPr lang="pt-BR" sz="1600" b="1">
                <a:latin typeface="Times New Roman" pitchFamily="18" charset="0"/>
                <a:cs typeface="Times New Roman" pitchFamily="18" charset="0"/>
              </a:rPr>
              <a:t>     Arte Medica (Microtecne - Ars Parva)</a:t>
            </a:r>
            <a:br>
              <a:rPr lang="pt-BR" sz="1600" b="1">
                <a:latin typeface="Times New Roman" pitchFamily="18" charset="0"/>
                <a:cs typeface="Times New Roman" pitchFamily="18" charset="0"/>
              </a:rPr>
            </a:br>
            <a:r>
              <a:rPr lang="pt-BR" sz="1600" b="1">
                <a:latin typeface="Times New Roman" pitchFamily="18" charset="0"/>
                <a:cs typeface="Times New Roman" pitchFamily="18" charset="0"/>
              </a:rPr>
              <a:t>     O método de medicar (14 livros)</a:t>
            </a:r>
            <a:endParaRPr lang="pt-BR" sz="1100" b="1">
              <a:latin typeface="Times New Roman" pitchFamily="18" charset="0"/>
              <a:cs typeface="Times New Roman" pitchFamily="18" charset="0"/>
            </a:endParaRPr>
          </a:p>
        </p:txBody>
      </p:sp>
      <p:sp>
        <p:nvSpPr>
          <p:cNvPr id="10" name="Retângulo 9"/>
          <p:cNvSpPr>
            <a:spLocks noChangeArrowheads="1"/>
          </p:cNvSpPr>
          <p:nvPr/>
        </p:nvSpPr>
        <p:spPr bwMode="auto">
          <a:xfrm>
            <a:off x="3786188" y="6372225"/>
            <a:ext cx="3429000" cy="246063"/>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http://www.cardenashistoriamedicina.net/capitulos/es-cap5.htm</a:t>
            </a:r>
          </a:p>
        </p:txBody>
      </p:sp>
      <p:pic>
        <p:nvPicPr>
          <p:cNvPr id="9224" name="Picture 8"/>
          <p:cNvPicPr>
            <a:picLocks noChangeAspect="1" noChangeArrowheads="1"/>
          </p:cNvPicPr>
          <p:nvPr/>
        </p:nvPicPr>
        <p:blipFill>
          <a:blip r:embed="rId3" cstate="print"/>
          <a:srcRect l="28880" t="1123" r="27734" b="914"/>
          <a:stretch>
            <a:fillRect/>
          </a:stretch>
        </p:blipFill>
        <p:spPr bwMode="auto">
          <a:xfrm>
            <a:off x="285750" y="3643313"/>
            <a:ext cx="1409700" cy="2387600"/>
          </a:xfrm>
          <a:prstGeom prst="rect">
            <a:avLst/>
          </a:prstGeom>
          <a:noFill/>
          <a:ln w="9525">
            <a:noFill/>
            <a:miter lim="800000"/>
            <a:headEnd/>
            <a:tailEnd/>
          </a:ln>
          <a:scene3d>
            <a:camera prst="orthographicFront"/>
            <a:lightRig rig="threePt" dir="t"/>
          </a:scene3d>
          <a:sp3d>
            <a:bevelT w="114300" prst="artDeco"/>
          </a:sp3d>
        </p:spPr>
      </p:pic>
      <p:sp>
        <p:nvSpPr>
          <p:cNvPr id="13" name="Retângulo 12"/>
          <p:cNvSpPr>
            <a:spLocks noChangeArrowheads="1"/>
          </p:cNvSpPr>
          <p:nvPr/>
        </p:nvSpPr>
        <p:spPr bwMode="auto">
          <a:xfrm>
            <a:off x="142875" y="6000750"/>
            <a:ext cx="1857375" cy="400050"/>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http://www.imperioromano.com/174/claudio-galeno.html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dissolve">
                                      <p:cBhvr>
                                        <p:cTn id="7" dur="500"/>
                                        <p:tgtEl>
                                          <p:spTgt spid="922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221"/>
                                        </p:tgtEl>
                                        <p:attrNameLst>
                                          <p:attrName>style.visibility</p:attrName>
                                        </p:attrNameLst>
                                      </p:cBhvr>
                                      <p:to>
                                        <p:strVal val="visible"/>
                                      </p:to>
                                    </p:set>
                                    <p:animEffect transition="in" filter="dissolve">
                                      <p:cBhvr>
                                        <p:cTn id="15" dur="500"/>
                                        <p:tgtEl>
                                          <p:spTgt spid="9221"/>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dissolve">
                                      <p:cBhvr>
                                        <p:cTn id="23" dur="500"/>
                                        <p:tgtEl>
                                          <p:spTgt spid="921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strVal val="#ppt_h"/>
                                          </p:val>
                                        </p:tav>
                                        <p:tav tm="100000">
                                          <p:val>
                                            <p:strVal val="#ppt_h"/>
                                          </p:val>
                                        </p:tav>
                                      </p:tavLst>
                                    </p:anim>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12" grpId="0"/>
      <p:bldP spid="7" grpId="0"/>
      <p:bldP spid="9" grpId="0"/>
      <p:bldP spid="10"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2"/>
          <p:cNvSpPr>
            <a:spLocks noChangeArrowheads="1"/>
          </p:cNvSpPr>
          <p:nvPr/>
        </p:nvSpPr>
        <p:spPr bwMode="auto">
          <a:xfrm>
            <a:off x="4429125" y="571500"/>
            <a:ext cx="4429125" cy="5200650"/>
          </a:xfrm>
          <a:prstGeom prst="rect">
            <a:avLst/>
          </a:prstGeom>
          <a:noFill/>
          <a:ln w="9525">
            <a:noFill/>
            <a:miter lim="800000"/>
            <a:headEnd/>
            <a:tailEnd/>
          </a:ln>
        </p:spPr>
        <p:txBody>
          <a:bodyPr>
            <a:spAutoFit/>
          </a:bodyPr>
          <a:lstStyle/>
          <a:p>
            <a:pPr algn="just">
              <a:lnSpc>
                <a:spcPts val="2000"/>
              </a:lnSpc>
            </a:pPr>
            <a:r>
              <a:rPr lang="pt-BR" sz="1400" b="1">
                <a:latin typeface="Times New Roman" pitchFamily="18" charset="0"/>
                <a:cs typeface="Times New Roman" pitchFamily="18" charset="0"/>
              </a:rPr>
              <a:t>A Escola peripatética foi um círculo filosófico da Grécia Antiga que basicamente seguia os ensinamentos de Aristóteles, o fundador. Fundada em c.336 a.C., quando Aristóteles abriu a primeira escola filosófica no Liceu em Atenas, durou até o século IV</a:t>
            </a:r>
          </a:p>
          <a:p>
            <a:pPr algn="just">
              <a:lnSpc>
                <a:spcPts val="2000"/>
              </a:lnSpc>
            </a:pPr>
            <a:r>
              <a:rPr lang="pt-BR" sz="1400" b="1">
                <a:latin typeface="Times New Roman" pitchFamily="18" charset="0"/>
                <a:cs typeface="Times New Roman" pitchFamily="18" charset="0"/>
              </a:rPr>
              <a:t>"Peripatético" (em grego, περιπατητικός), é a palavra grega para 'ambulante' ou 'itinerante'. Peripatéticos (ou 'os que passeiam') eram discípulos de Aristóteles, em razão do hábito do filósofo de ensinar ao ar livre, caminhando enquanto lia e dava preleções, por sob os portais cobertos do Liceu, conhecidos como perípatoi, ou sob as árvores que o cercavam</a:t>
            </a:r>
          </a:p>
          <a:p>
            <a:pPr algn="just">
              <a:lnSpc>
                <a:spcPts val="2000"/>
              </a:lnSpc>
            </a:pPr>
            <a:r>
              <a:rPr lang="pt-BR" sz="1400" b="1">
                <a:latin typeface="Times New Roman" pitchFamily="18" charset="0"/>
                <a:cs typeface="Times New Roman" pitchFamily="18" charset="0"/>
              </a:rPr>
              <a:t>A escola sempre teve uma orientação empírica - em oposição à Academia platônica, muito mais especulativa. Tal característica se acentua quando Teofrasto assume a direção</a:t>
            </a:r>
          </a:p>
          <a:p>
            <a:pPr algn="just">
              <a:lnSpc>
                <a:spcPts val="2000"/>
              </a:lnSpc>
            </a:pPr>
            <a:r>
              <a:rPr lang="pt-BR" sz="1400" b="1">
                <a:latin typeface="Times New Roman" pitchFamily="18" charset="0"/>
                <a:cs typeface="Times New Roman" pitchFamily="18" charset="0"/>
              </a:rPr>
              <a:t>O mais famoso membro da Escola peripatética depois de Aristóteles foi Estratão de Lampsaco, que incrementou os elementos naturais da filosofía de Aristóteles e adotou uma forma de ateísmo</a:t>
            </a:r>
          </a:p>
        </p:txBody>
      </p:sp>
      <p:sp>
        <p:nvSpPr>
          <p:cNvPr id="25603" name="Retângulo 3"/>
          <p:cNvSpPr>
            <a:spLocks noChangeArrowheads="1"/>
          </p:cNvSpPr>
          <p:nvPr/>
        </p:nvSpPr>
        <p:spPr bwMode="auto">
          <a:xfrm>
            <a:off x="6215063" y="5929313"/>
            <a:ext cx="2643187" cy="246062"/>
          </a:xfrm>
          <a:prstGeom prst="rect">
            <a:avLst/>
          </a:prstGeom>
          <a:noFill/>
          <a:ln w="9525">
            <a:noFill/>
            <a:miter lim="800000"/>
            <a:headEnd/>
            <a:tailEnd/>
          </a:ln>
        </p:spPr>
        <p:txBody>
          <a:bodyPr>
            <a:spAutoFit/>
          </a:bodyPr>
          <a:lstStyle/>
          <a:p>
            <a:r>
              <a:rPr lang="pt-BR" sz="1000">
                <a:latin typeface="Times New Roman" pitchFamily="18" charset="0"/>
                <a:cs typeface="Times New Roman" pitchFamily="18" charset="0"/>
              </a:rPr>
              <a:t>http://pt.wikipedia.org/wiki/Escola_peripatética</a:t>
            </a:r>
          </a:p>
        </p:txBody>
      </p:sp>
      <p:pic>
        <p:nvPicPr>
          <p:cNvPr id="11268" name="Picture 3"/>
          <p:cNvPicPr>
            <a:picLocks noChangeAspect="1" noChangeArrowheads="1"/>
          </p:cNvPicPr>
          <p:nvPr/>
        </p:nvPicPr>
        <p:blipFill>
          <a:blip r:embed="rId2" cstate="print"/>
          <a:srcRect/>
          <a:stretch>
            <a:fillRect/>
          </a:stretch>
        </p:blipFill>
        <p:spPr bwMode="auto">
          <a:xfrm>
            <a:off x="357188" y="1428750"/>
            <a:ext cx="4000500" cy="3017838"/>
          </a:xfrm>
          <a:prstGeom prst="rect">
            <a:avLst/>
          </a:prstGeom>
          <a:noFill/>
          <a:ln w="9525">
            <a:noFill/>
            <a:miter lim="800000"/>
            <a:headEnd/>
            <a:tailEnd/>
          </a:ln>
          <a:scene3d>
            <a:camera prst="orthographicFront"/>
            <a:lightRig rig="threePt" dir="t"/>
          </a:scene3d>
          <a:sp3d>
            <a:bevelT w="114300" prst="artDeco"/>
          </a:sp3d>
        </p:spPr>
      </p:pic>
      <p:sp>
        <p:nvSpPr>
          <p:cNvPr id="58373" name="Retângulo 5"/>
          <p:cNvSpPr>
            <a:spLocks noChangeArrowheads="1"/>
          </p:cNvSpPr>
          <p:nvPr/>
        </p:nvSpPr>
        <p:spPr bwMode="auto">
          <a:xfrm>
            <a:off x="2071688" y="4500563"/>
            <a:ext cx="2286000"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http://www.ahistoria.com.br/aristoteles/</a:t>
            </a:r>
          </a:p>
        </p:txBody>
      </p:sp>
      <p:sp>
        <p:nvSpPr>
          <p:cNvPr id="58374" name="Retângulo 6"/>
          <p:cNvSpPr>
            <a:spLocks noChangeArrowheads="1"/>
          </p:cNvSpPr>
          <p:nvPr/>
        </p:nvSpPr>
        <p:spPr bwMode="auto">
          <a:xfrm>
            <a:off x="285750" y="642938"/>
            <a:ext cx="3929063" cy="738187"/>
          </a:xfrm>
          <a:prstGeom prst="rect">
            <a:avLst/>
          </a:prstGeom>
          <a:noFill/>
          <a:ln w="9525">
            <a:noFill/>
            <a:miter lim="800000"/>
            <a:headEnd/>
            <a:tailEnd/>
          </a:ln>
        </p:spPr>
        <p:txBody>
          <a:bodyPr>
            <a:spAutoFit/>
          </a:bodyPr>
          <a:lstStyle/>
          <a:p>
            <a:pPr algn="ctr"/>
            <a:r>
              <a:rPr lang="pt-BR" sz="1400">
                <a:latin typeface="Times New Roman" pitchFamily="18" charset="0"/>
                <a:cs typeface="Times New Roman" pitchFamily="18" charset="0"/>
              </a:rPr>
              <a:t>Aristóteles, detalhe da Escola de Atenas</a:t>
            </a:r>
          </a:p>
          <a:p>
            <a:pPr algn="ctr"/>
            <a:r>
              <a:rPr lang="pt-BR" sz="1400">
                <a:latin typeface="Times New Roman" pitchFamily="18" charset="0"/>
                <a:cs typeface="Times New Roman" pitchFamily="18" charset="0"/>
              </a:rPr>
              <a:t> afresco de Rafael Sanzio, 1509. Museu do Vaticano, Roma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2560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9395" name="Retângulo 6"/>
          <p:cNvSpPr>
            <a:spLocks noChangeArrowheads="1"/>
          </p:cNvSpPr>
          <p:nvPr/>
        </p:nvSpPr>
        <p:spPr bwMode="auto">
          <a:xfrm>
            <a:off x="2219325" y="166688"/>
            <a:ext cx="4705350" cy="523875"/>
          </a:xfrm>
          <a:prstGeom prst="rect">
            <a:avLst/>
          </a:prstGeom>
          <a:noFill/>
          <a:ln w="9525">
            <a:noFill/>
            <a:miter lim="800000"/>
            <a:headEnd/>
            <a:tailEnd/>
          </a:ln>
        </p:spPr>
        <p:txBody>
          <a:bodyPr>
            <a:spAutoFit/>
          </a:bodyPr>
          <a:lstStyle/>
          <a:p>
            <a:pPr algn="ctr"/>
            <a:r>
              <a:rPr lang="pt-BR" sz="1400" b="1">
                <a:solidFill>
                  <a:schemeClr val="bg1"/>
                </a:solidFill>
                <a:latin typeface="Times New Roman" pitchFamily="18" charset="0"/>
                <a:cs typeface="Times New Roman" pitchFamily="18" charset="0"/>
              </a:rPr>
              <a:t>Escola de Atenas</a:t>
            </a:r>
          </a:p>
          <a:p>
            <a:pPr algn="ctr"/>
            <a:r>
              <a:rPr lang="pt-BR" sz="1400" b="1">
                <a:solidFill>
                  <a:schemeClr val="bg1"/>
                </a:solidFill>
                <a:latin typeface="Times New Roman" pitchFamily="18" charset="0"/>
                <a:cs typeface="Times New Roman" pitchFamily="18" charset="0"/>
              </a:rPr>
              <a:t> afresco de Rafael Sanzio, 1509. Museu do Vaticano, Roma</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tângulo 6"/>
          <p:cNvSpPr>
            <a:spLocks noChangeArrowheads="1"/>
          </p:cNvSpPr>
          <p:nvPr/>
        </p:nvSpPr>
        <p:spPr bwMode="auto">
          <a:xfrm>
            <a:off x="114300" y="166688"/>
            <a:ext cx="8905875" cy="6510337"/>
          </a:xfrm>
          <a:prstGeom prst="rect">
            <a:avLst/>
          </a:prstGeom>
          <a:noFill/>
          <a:ln w="9525">
            <a:noFill/>
            <a:miter lim="800000"/>
            <a:headEnd/>
            <a:tailEnd/>
          </a:ln>
        </p:spPr>
        <p:txBody>
          <a:bodyPr>
            <a:spAutoFit/>
          </a:bodyPr>
          <a:lstStyle/>
          <a:p>
            <a:pPr algn="ctr" fontAlgn="auto">
              <a:spcBef>
                <a:spcPts val="0"/>
              </a:spcBef>
              <a:spcAft>
                <a:spcPts val="0"/>
              </a:spcAft>
              <a:defRPr/>
            </a:pPr>
            <a:r>
              <a:rPr lang="pt-BR" sz="1400" b="1" dirty="0">
                <a:latin typeface="Times New Roman" pitchFamily="18" charset="0"/>
                <a:cs typeface="Times New Roman" pitchFamily="18" charset="0"/>
              </a:rPr>
              <a:t>Escola de Atenas</a:t>
            </a:r>
          </a:p>
          <a:p>
            <a:pPr algn="ctr" fontAlgn="auto">
              <a:spcBef>
                <a:spcPts val="0"/>
              </a:spcBef>
              <a:spcAft>
                <a:spcPts val="0"/>
              </a:spcAft>
              <a:defRPr/>
            </a:pPr>
            <a:r>
              <a:rPr lang="pt-BR" sz="1400" b="1" dirty="0">
                <a:latin typeface="Times New Roman" pitchFamily="18" charset="0"/>
                <a:cs typeface="Times New Roman" pitchFamily="18" charset="0"/>
              </a:rPr>
              <a:t> afresco de Rafael </a:t>
            </a:r>
            <a:r>
              <a:rPr lang="pt-BR" sz="1400" b="1" dirty="0" err="1">
                <a:latin typeface="Times New Roman" pitchFamily="18" charset="0"/>
                <a:cs typeface="Times New Roman" pitchFamily="18" charset="0"/>
              </a:rPr>
              <a:t>Sanzio</a:t>
            </a:r>
            <a:r>
              <a:rPr lang="pt-BR" sz="1400" b="1" dirty="0">
                <a:latin typeface="Times New Roman" pitchFamily="18" charset="0"/>
                <a:cs typeface="Times New Roman" pitchFamily="18" charset="0"/>
              </a:rPr>
              <a:t>, 1509. Museu do Vaticano, Roma</a:t>
            </a: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ctr" fontAlgn="auto">
              <a:spcBef>
                <a:spcPts val="0"/>
              </a:spcBef>
              <a:spcAft>
                <a:spcPts val="0"/>
              </a:spcAft>
              <a:defRPr/>
            </a:pPr>
            <a:endParaRPr lang="pt-BR" sz="1400" b="1" dirty="0">
              <a:latin typeface="Times New Roman" pitchFamily="18" charset="0"/>
              <a:cs typeface="Times New Roman" pitchFamily="18" charset="0"/>
            </a:endParaRPr>
          </a:p>
          <a:p>
            <a:pPr algn="just" fontAlgn="auto">
              <a:spcBef>
                <a:spcPts val="0"/>
              </a:spcBef>
              <a:spcAft>
                <a:spcPts val="0"/>
              </a:spcAft>
              <a:defRPr/>
            </a:pPr>
            <a:r>
              <a:rPr lang="pt-BR" sz="1400" b="1" dirty="0">
                <a:latin typeface="Times New Roman" pitchFamily="18" charset="0"/>
                <a:cs typeface="Times New Roman" pitchFamily="18" charset="0"/>
              </a:rPr>
              <a:t>Vários filósofos e figuras expoentes são identificados na Escola de Atenas:</a:t>
            </a:r>
          </a:p>
          <a:p>
            <a:pPr algn="just" fontAlgn="auto">
              <a:spcBef>
                <a:spcPts val="0"/>
              </a:spcBef>
              <a:spcAft>
                <a:spcPts val="0"/>
              </a:spcAft>
              <a:defRPr/>
            </a:pPr>
            <a:r>
              <a:rPr lang="pt-BR" sz="1400" b="1" dirty="0">
                <a:latin typeface="Times New Roman" pitchFamily="18" charset="0"/>
                <a:cs typeface="Times New Roman" pitchFamily="18" charset="0"/>
              </a:rPr>
              <a:t>Os </a:t>
            </a:r>
            <a:r>
              <a:rPr lang="pt-BR" sz="1400" b="1" dirty="0" err="1">
                <a:latin typeface="Times New Roman" pitchFamily="18" charset="0"/>
                <a:cs typeface="Times New Roman" pitchFamily="18" charset="0"/>
              </a:rPr>
              <a:t>noeses</a:t>
            </a:r>
            <a:r>
              <a:rPr lang="pt-BR" sz="1400" b="1" dirty="0">
                <a:latin typeface="Times New Roman" pitchFamily="18" charset="0"/>
                <a:cs typeface="Times New Roman" pitchFamily="18" charset="0"/>
              </a:rPr>
              <a:t> são as personalidades em que Rafael se inspirou para pintar o rosto dos diferentes filósofos gregos. </a:t>
            </a:r>
          </a:p>
          <a:p>
            <a:pPr algn="just" fontAlgn="auto">
              <a:spcBef>
                <a:spcPts val="0"/>
              </a:spcBef>
              <a:spcAft>
                <a:spcPts val="0"/>
              </a:spcAft>
              <a:defRPr/>
            </a:pPr>
            <a:r>
              <a:rPr lang="pt-BR" sz="1600" b="1" dirty="0">
                <a:latin typeface="Times New Roman" pitchFamily="18" charset="0"/>
                <a:cs typeface="Times New Roman" pitchFamily="18" charset="0"/>
              </a:rPr>
              <a:t>1: Zenão de </a:t>
            </a:r>
            <a:r>
              <a:rPr lang="pt-BR" sz="1600" b="1" dirty="0" err="1">
                <a:latin typeface="Times New Roman" pitchFamily="18" charset="0"/>
                <a:cs typeface="Times New Roman" pitchFamily="18" charset="0"/>
              </a:rPr>
              <a:t>Cítio</a:t>
            </a:r>
            <a:r>
              <a:rPr lang="pt-BR" sz="1600" b="1" dirty="0">
                <a:latin typeface="Times New Roman" pitchFamily="18" charset="0"/>
                <a:cs typeface="Times New Roman" pitchFamily="18" charset="0"/>
              </a:rPr>
              <a:t> ou Zenão de Eléia 2: </a:t>
            </a:r>
            <a:r>
              <a:rPr lang="pt-BR" sz="1600" b="1" dirty="0" err="1">
                <a:latin typeface="Times New Roman" pitchFamily="18" charset="0"/>
                <a:cs typeface="Times New Roman" pitchFamily="18" charset="0"/>
              </a:rPr>
              <a:t>Epicuro</a:t>
            </a:r>
            <a:r>
              <a:rPr lang="pt-BR" sz="1600" b="1" dirty="0">
                <a:latin typeface="Times New Roman" pitchFamily="18" charset="0"/>
                <a:cs typeface="Times New Roman" pitchFamily="18" charset="0"/>
              </a:rPr>
              <a:t> 3: Frederico II, duque de </a:t>
            </a:r>
            <a:r>
              <a:rPr lang="pt-BR" sz="1600" b="1" dirty="0" err="1">
                <a:latin typeface="Times New Roman" pitchFamily="18" charset="0"/>
                <a:cs typeface="Times New Roman" pitchFamily="18" charset="0"/>
              </a:rPr>
              <a:t>Mântua</a:t>
            </a:r>
            <a:r>
              <a:rPr lang="pt-BR" sz="1600" b="1" dirty="0">
                <a:latin typeface="Times New Roman" pitchFamily="18" charset="0"/>
                <a:cs typeface="Times New Roman" pitchFamily="18" charset="0"/>
              </a:rPr>
              <a:t> e </a:t>
            </a:r>
            <a:r>
              <a:rPr lang="pt-BR" sz="1600" b="1" dirty="0" err="1">
                <a:latin typeface="Times New Roman" pitchFamily="18" charset="0"/>
                <a:cs typeface="Times New Roman" pitchFamily="18" charset="0"/>
              </a:rPr>
              <a:t>Montferrat</a:t>
            </a:r>
            <a:r>
              <a:rPr lang="pt-BR" sz="1600" b="1" dirty="0">
                <a:latin typeface="Times New Roman" pitchFamily="18" charset="0"/>
                <a:cs typeface="Times New Roman" pitchFamily="18" charset="0"/>
              </a:rPr>
              <a:t>       4: </a:t>
            </a:r>
            <a:r>
              <a:rPr lang="pt-BR" sz="1600" b="1" dirty="0" err="1">
                <a:latin typeface="Times New Roman" pitchFamily="18" charset="0"/>
                <a:cs typeface="Times New Roman" pitchFamily="18" charset="0"/>
              </a:rPr>
              <a:t>Anicius</a:t>
            </a:r>
            <a:r>
              <a:rPr lang="pt-BR" sz="1600" b="1" dirty="0">
                <a:latin typeface="Times New Roman" pitchFamily="18" charset="0"/>
                <a:cs typeface="Times New Roman" pitchFamily="18" charset="0"/>
              </a:rPr>
              <a:t> </a:t>
            </a:r>
            <a:r>
              <a:rPr lang="pt-BR" sz="1600" b="1" dirty="0" err="1">
                <a:latin typeface="Times New Roman" pitchFamily="18" charset="0"/>
                <a:cs typeface="Times New Roman" pitchFamily="18" charset="0"/>
              </a:rPr>
              <a:t>Manlius</a:t>
            </a:r>
            <a:r>
              <a:rPr lang="pt-BR" sz="1600" b="1" dirty="0">
                <a:latin typeface="Times New Roman" pitchFamily="18" charset="0"/>
                <a:cs typeface="Times New Roman" pitchFamily="18" charset="0"/>
              </a:rPr>
              <a:t> </a:t>
            </a:r>
            <a:r>
              <a:rPr lang="pt-BR" sz="1600" b="1" dirty="0" err="1">
                <a:latin typeface="Times New Roman" pitchFamily="18" charset="0"/>
                <a:cs typeface="Times New Roman" pitchFamily="18" charset="0"/>
              </a:rPr>
              <a:t>Severinus</a:t>
            </a:r>
            <a:r>
              <a:rPr lang="pt-BR" sz="1600" b="1" dirty="0">
                <a:latin typeface="Times New Roman" pitchFamily="18" charset="0"/>
                <a:cs typeface="Times New Roman" pitchFamily="18" charset="0"/>
              </a:rPr>
              <a:t> </a:t>
            </a:r>
            <a:r>
              <a:rPr lang="pt-BR" sz="1600" b="1" dirty="0" err="1">
                <a:latin typeface="Times New Roman" pitchFamily="18" charset="0"/>
                <a:cs typeface="Times New Roman" pitchFamily="18" charset="0"/>
              </a:rPr>
              <a:t>Boethius</a:t>
            </a:r>
            <a:r>
              <a:rPr lang="pt-BR" sz="1600" b="1" dirty="0">
                <a:latin typeface="Times New Roman" pitchFamily="18" charset="0"/>
                <a:cs typeface="Times New Roman" pitchFamily="18" charset="0"/>
              </a:rPr>
              <a:t> ou  Anaximandro ou Empédocles  5: </a:t>
            </a:r>
            <a:r>
              <a:rPr lang="pt-BR" sz="1600" b="1" dirty="0" err="1">
                <a:latin typeface="Times New Roman" pitchFamily="18" charset="0"/>
                <a:cs typeface="Times New Roman" pitchFamily="18" charset="0"/>
              </a:rPr>
              <a:t>Averroes</a:t>
            </a:r>
            <a:r>
              <a:rPr lang="pt-BR" sz="1600" b="1" dirty="0">
                <a:latin typeface="Times New Roman" pitchFamily="18" charset="0"/>
                <a:cs typeface="Times New Roman" pitchFamily="18" charset="0"/>
              </a:rPr>
              <a:t>  6: Pitágoras  7: Alcibíades ou Alexandre, o Grande 8: Antístenes ou </a:t>
            </a:r>
            <a:r>
              <a:rPr lang="pt-BR" sz="1600" b="1" dirty="0" err="1">
                <a:latin typeface="Times New Roman" pitchFamily="18" charset="0"/>
                <a:cs typeface="Times New Roman" pitchFamily="18" charset="0"/>
              </a:rPr>
              <a:t>Xenofonte</a:t>
            </a:r>
            <a:r>
              <a:rPr lang="pt-BR" sz="1600" b="1" dirty="0">
                <a:latin typeface="Times New Roman" pitchFamily="18" charset="0"/>
                <a:cs typeface="Times New Roman" pitchFamily="18" charset="0"/>
              </a:rPr>
              <a:t> 9: </a:t>
            </a:r>
            <a:r>
              <a:rPr lang="pt-BR" sz="1600" b="1" dirty="0" err="1">
                <a:latin typeface="Times New Roman" pitchFamily="18" charset="0"/>
                <a:cs typeface="Times New Roman" pitchFamily="18" charset="0"/>
              </a:rPr>
              <a:t>Hipátia</a:t>
            </a:r>
            <a:r>
              <a:rPr lang="pt-BR" sz="1600" b="1" dirty="0">
                <a:latin typeface="Times New Roman" pitchFamily="18" charset="0"/>
                <a:cs typeface="Times New Roman" pitchFamily="18" charset="0"/>
              </a:rPr>
              <a:t> (Francesco Maria </a:t>
            </a:r>
            <a:r>
              <a:rPr lang="pt-BR" sz="1600" b="1" dirty="0" err="1">
                <a:latin typeface="Times New Roman" pitchFamily="18" charset="0"/>
                <a:cs typeface="Times New Roman" pitchFamily="18" charset="0"/>
              </a:rPr>
              <a:t>della</a:t>
            </a:r>
            <a:r>
              <a:rPr lang="pt-BR" sz="1600" b="1" dirty="0">
                <a:latin typeface="Times New Roman" pitchFamily="18" charset="0"/>
                <a:cs typeface="Times New Roman" pitchFamily="18" charset="0"/>
              </a:rPr>
              <a:t> </a:t>
            </a:r>
            <a:r>
              <a:rPr lang="pt-BR" sz="1600" b="1" dirty="0" err="1">
                <a:latin typeface="Times New Roman" pitchFamily="18" charset="0"/>
                <a:cs typeface="Times New Roman" pitchFamily="18" charset="0"/>
              </a:rPr>
              <a:t>Rovere</a:t>
            </a:r>
            <a:r>
              <a:rPr lang="pt-BR" sz="1600" b="1" dirty="0">
                <a:latin typeface="Times New Roman" pitchFamily="18" charset="0"/>
                <a:cs typeface="Times New Roman" pitchFamily="18" charset="0"/>
              </a:rPr>
              <a:t> </a:t>
            </a:r>
            <a:r>
              <a:rPr lang="pt-BR" sz="1600" b="1" dirty="0" err="1">
                <a:latin typeface="Times New Roman" pitchFamily="18" charset="0"/>
                <a:cs typeface="Times New Roman" pitchFamily="18" charset="0"/>
              </a:rPr>
              <a:t>or</a:t>
            </a:r>
            <a:r>
              <a:rPr lang="pt-BR" sz="1600" b="1" dirty="0">
                <a:latin typeface="Times New Roman" pitchFamily="18" charset="0"/>
                <a:cs typeface="Times New Roman" pitchFamily="18" charset="0"/>
              </a:rPr>
              <a:t> </a:t>
            </a:r>
            <a:r>
              <a:rPr lang="pt-BR" sz="1600" b="1" dirty="0" err="1">
                <a:latin typeface="Times New Roman" pitchFamily="18" charset="0"/>
                <a:cs typeface="Times New Roman" pitchFamily="18" charset="0"/>
              </a:rPr>
              <a:t>Raphael's</a:t>
            </a:r>
            <a:r>
              <a:rPr lang="pt-BR" sz="1600" b="1" dirty="0">
                <a:latin typeface="Times New Roman" pitchFamily="18" charset="0"/>
                <a:cs typeface="Times New Roman" pitchFamily="18" charset="0"/>
              </a:rPr>
              <a:t> </a:t>
            </a:r>
            <a:r>
              <a:rPr lang="pt-BR" sz="1600" b="1" dirty="0" err="1">
                <a:latin typeface="Times New Roman" pitchFamily="18" charset="0"/>
                <a:cs typeface="Times New Roman" pitchFamily="18" charset="0"/>
              </a:rPr>
              <a:t>mistress</a:t>
            </a:r>
            <a:r>
              <a:rPr lang="pt-BR" sz="1600" b="1" dirty="0">
                <a:latin typeface="Times New Roman" pitchFamily="18" charset="0"/>
                <a:cs typeface="Times New Roman" pitchFamily="18" charset="0"/>
              </a:rPr>
              <a:t> </a:t>
            </a:r>
            <a:r>
              <a:rPr lang="pt-BR" sz="1600" b="1" dirty="0" err="1">
                <a:latin typeface="Times New Roman" pitchFamily="18" charset="0"/>
                <a:cs typeface="Times New Roman" pitchFamily="18" charset="0"/>
              </a:rPr>
              <a:t>Margherita</a:t>
            </a:r>
            <a:r>
              <a:rPr lang="pt-BR" sz="1600" b="1" dirty="0">
                <a:latin typeface="Times New Roman" pitchFamily="18" charset="0"/>
                <a:cs typeface="Times New Roman" pitchFamily="18" charset="0"/>
              </a:rPr>
              <a:t>.) 10: </a:t>
            </a:r>
            <a:r>
              <a:rPr lang="pt-BR" sz="1600" b="1" dirty="0" err="1">
                <a:latin typeface="Times New Roman" pitchFamily="18" charset="0"/>
                <a:cs typeface="Times New Roman" pitchFamily="18" charset="0"/>
              </a:rPr>
              <a:t>Ésquines</a:t>
            </a:r>
            <a:r>
              <a:rPr lang="pt-BR" sz="1600" b="1" dirty="0">
                <a:latin typeface="Times New Roman" pitchFamily="18" charset="0"/>
                <a:cs typeface="Times New Roman" pitchFamily="18" charset="0"/>
              </a:rPr>
              <a:t> ou </a:t>
            </a:r>
            <a:r>
              <a:rPr lang="pt-BR" sz="1600" b="1" dirty="0" err="1">
                <a:latin typeface="Times New Roman" pitchFamily="18" charset="0"/>
                <a:cs typeface="Times New Roman" pitchFamily="18" charset="0"/>
              </a:rPr>
              <a:t>Xenofonte</a:t>
            </a:r>
            <a:r>
              <a:rPr lang="pt-BR" sz="1600" b="1" dirty="0">
                <a:latin typeface="Times New Roman" pitchFamily="18" charset="0"/>
                <a:cs typeface="Times New Roman" pitchFamily="18" charset="0"/>
              </a:rPr>
              <a:t> 11: </a:t>
            </a:r>
            <a:r>
              <a:rPr lang="pt-BR" sz="1600" b="1" dirty="0" err="1">
                <a:latin typeface="Times New Roman" pitchFamily="18" charset="0"/>
                <a:cs typeface="Times New Roman" pitchFamily="18" charset="0"/>
              </a:rPr>
              <a:t>Parménides</a:t>
            </a:r>
            <a:r>
              <a:rPr lang="pt-BR" sz="1600" b="1" dirty="0">
                <a:latin typeface="Times New Roman" pitchFamily="18" charset="0"/>
                <a:cs typeface="Times New Roman" pitchFamily="18" charset="0"/>
              </a:rPr>
              <a:t> 12: Sócrates 13: Heráclito (Miguel Ângelo). 14: Platão segurando o </a:t>
            </a:r>
            <a:r>
              <a:rPr lang="pt-BR" sz="1600" b="1" dirty="0" err="1">
                <a:latin typeface="Times New Roman" pitchFamily="18" charset="0"/>
                <a:cs typeface="Times New Roman" pitchFamily="18" charset="0"/>
              </a:rPr>
              <a:t>Timeu</a:t>
            </a:r>
            <a:r>
              <a:rPr lang="pt-BR" sz="1600" b="1" dirty="0">
                <a:latin typeface="Times New Roman" pitchFamily="18" charset="0"/>
                <a:cs typeface="Times New Roman" pitchFamily="18" charset="0"/>
              </a:rPr>
              <a:t> (Leonardo da Vinci). 15: Aristóteles segurando Ética a </a:t>
            </a:r>
            <a:r>
              <a:rPr lang="pt-BR" sz="1600" b="1" dirty="0" err="1">
                <a:latin typeface="Times New Roman" pitchFamily="18" charset="0"/>
                <a:cs typeface="Times New Roman" pitchFamily="18" charset="0"/>
              </a:rPr>
              <a:t>Nicômaco</a:t>
            </a:r>
            <a:r>
              <a:rPr lang="pt-BR" sz="1600" b="1" dirty="0">
                <a:latin typeface="Times New Roman" pitchFamily="18" charset="0"/>
                <a:cs typeface="Times New Roman" pitchFamily="18" charset="0"/>
              </a:rPr>
              <a:t> 16: Diógenes de </a:t>
            </a:r>
            <a:r>
              <a:rPr lang="pt-BR" sz="1600" b="1" dirty="0" err="1">
                <a:latin typeface="Times New Roman" pitchFamily="18" charset="0"/>
                <a:cs typeface="Times New Roman" pitchFamily="18" charset="0"/>
              </a:rPr>
              <a:t>Sínope</a:t>
            </a:r>
            <a:r>
              <a:rPr lang="pt-BR" sz="1600" b="1" dirty="0">
                <a:latin typeface="Times New Roman" pitchFamily="18" charset="0"/>
                <a:cs typeface="Times New Roman" pitchFamily="18" charset="0"/>
              </a:rPr>
              <a:t> 17: Plotino 18: Euclides ou Arquimedes acompanhado de estudantes (</a:t>
            </a:r>
            <a:r>
              <a:rPr lang="pt-BR" sz="1600" b="1" dirty="0" err="1">
                <a:latin typeface="Times New Roman" pitchFamily="18" charset="0"/>
                <a:cs typeface="Times New Roman" pitchFamily="18" charset="0"/>
              </a:rPr>
              <a:t>Bramante</a:t>
            </a:r>
            <a:r>
              <a:rPr lang="pt-BR" sz="1600" b="1" dirty="0">
                <a:latin typeface="Times New Roman" pitchFamily="18" charset="0"/>
                <a:cs typeface="Times New Roman" pitchFamily="18" charset="0"/>
              </a:rPr>
              <a:t>) 19: </a:t>
            </a:r>
            <a:r>
              <a:rPr lang="pt-BR" sz="1600" b="1" dirty="0" err="1">
                <a:latin typeface="Times New Roman" pitchFamily="18" charset="0"/>
                <a:cs typeface="Times New Roman" pitchFamily="18" charset="0"/>
              </a:rPr>
              <a:t>Estrabão</a:t>
            </a:r>
            <a:r>
              <a:rPr lang="pt-BR" sz="1600" b="1" dirty="0">
                <a:latin typeface="Times New Roman" pitchFamily="18" charset="0"/>
                <a:cs typeface="Times New Roman" pitchFamily="18" charset="0"/>
              </a:rPr>
              <a:t> ou Zoroastro (</a:t>
            </a:r>
            <a:r>
              <a:rPr lang="pt-BR" sz="1600" b="1" dirty="0" err="1">
                <a:latin typeface="Times New Roman" pitchFamily="18" charset="0"/>
                <a:cs typeface="Times New Roman" pitchFamily="18" charset="0"/>
              </a:rPr>
              <a:t>Baldassare</a:t>
            </a:r>
            <a:r>
              <a:rPr lang="pt-BR" sz="1600" b="1" dirty="0">
                <a:latin typeface="Times New Roman" pitchFamily="18" charset="0"/>
                <a:cs typeface="Times New Roman" pitchFamily="18" charset="0"/>
              </a:rPr>
              <a:t> </a:t>
            </a:r>
            <a:r>
              <a:rPr lang="pt-BR" sz="1600" b="1" dirty="0" err="1">
                <a:latin typeface="Times New Roman" pitchFamily="18" charset="0"/>
                <a:cs typeface="Times New Roman" pitchFamily="18" charset="0"/>
              </a:rPr>
              <a:t>Castiglione</a:t>
            </a:r>
            <a:r>
              <a:rPr lang="pt-BR" sz="1600" b="1" dirty="0">
                <a:latin typeface="Times New Roman" pitchFamily="18" charset="0"/>
                <a:cs typeface="Times New Roman" pitchFamily="18" charset="0"/>
              </a:rPr>
              <a:t> ou Pietro </a:t>
            </a:r>
            <a:r>
              <a:rPr lang="pt-BR" sz="1600" b="1" dirty="0" err="1">
                <a:latin typeface="Times New Roman" pitchFamily="18" charset="0"/>
                <a:cs typeface="Times New Roman" pitchFamily="18" charset="0"/>
              </a:rPr>
              <a:t>Bembo</a:t>
            </a:r>
            <a:r>
              <a:rPr lang="pt-BR" sz="1600" b="1" dirty="0">
                <a:latin typeface="Times New Roman" pitchFamily="18" charset="0"/>
                <a:cs typeface="Times New Roman" pitchFamily="18" charset="0"/>
              </a:rPr>
              <a:t>). 20: Ptolomeu R: Apeles (Rafael). 21: </a:t>
            </a:r>
            <a:r>
              <a:rPr lang="pt-BR" sz="1600" b="1" dirty="0" err="1">
                <a:latin typeface="Times New Roman" pitchFamily="18" charset="0"/>
                <a:cs typeface="Times New Roman" pitchFamily="18" charset="0"/>
              </a:rPr>
              <a:t>Protogenes</a:t>
            </a:r>
            <a:r>
              <a:rPr lang="pt-BR" sz="1600" b="1" dirty="0">
                <a:latin typeface="Times New Roman" pitchFamily="18" charset="0"/>
                <a:cs typeface="Times New Roman" pitchFamily="18" charset="0"/>
              </a:rPr>
              <a:t> (Il Sodoma ou Pietro </a:t>
            </a:r>
            <a:r>
              <a:rPr lang="pt-BR" sz="1600" b="1" dirty="0" err="1">
                <a:latin typeface="Times New Roman" pitchFamily="18" charset="0"/>
                <a:cs typeface="Times New Roman" pitchFamily="18" charset="0"/>
              </a:rPr>
              <a:t>Perugino</a:t>
            </a:r>
            <a:r>
              <a:rPr lang="pt-BR" sz="1600" b="1" dirty="0">
                <a:latin typeface="Times New Roman" pitchFamily="18" charset="0"/>
                <a:cs typeface="Times New Roman" pitchFamily="18" charset="0"/>
              </a:rPr>
              <a:t>)</a:t>
            </a:r>
            <a:endParaRPr lang="pt-BR" sz="1400" b="1" dirty="0">
              <a:latin typeface="Times New Roman" pitchFamily="18" charset="0"/>
              <a:cs typeface="Times New Roman" pitchFamily="18" charset="0"/>
            </a:endParaRPr>
          </a:p>
          <a:p>
            <a:pPr algn="r" fontAlgn="auto">
              <a:spcBef>
                <a:spcPts val="0"/>
              </a:spcBef>
              <a:spcAft>
                <a:spcPts val="0"/>
              </a:spcAft>
              <a:defRPr/>
            </a:pPr>
            <a:r>
              <a:rPr lang="pt-BR" sz="1050" dirty="0">
                <a:latin typeface="Times New Roman" pitchFamily="18" charset="0"/>
                <a:cs typeface="Times New Roman" pitchFamily="18" charset="0"/>
              </a:rPr>
              <a:t>http://pt.wikipedia.org/wiki/Escola_de_Atenas</a:t>
            </a:r>
            <a:endParaRPr lang="pt-BR" sz="1400" b="1" dirty="0">
              <a:latin typeface="Times New Roman" pitchFamily="18" charset="0"/>
              <a:cs typeface="Times New Roman" pitchFamily="18" charset="0"/>
            </a:endParaRPr>
          </a:p>
        </p:txBody>
      </p:sp>
      <p:pic>
        <p:nvPicPr>
          <p:cNvPr id="13315" name="Imagem 3" descr="http://upload.wikimedia.org/wikipedia/commons/thumb/f/fb/Raffaello_Scuola_di_Atene_numbered.svg/800px-Raffaello_Scuola_di_Atene_numbered.svg.png">
            <a:hlinkClick r:id="rId2"/>
          </p:cNvPr>
          <p:cNvPicPr>
            <a:picLocks noChangeAspect="1" noChangeArrowheads="1"/>
          </p:cNvPicPr>
          <p:nvPr/>
        </p:nvPicPr>
        <p:blipFill>
          <a:blip r:embed="rId3" cstate="print"/>
          <a:srcRect/>
          <a:stretch>
            <a:fillRect/>
          </a:stretch>
        </p:blipFill>
        <p:spPr bwMode="auto">
          <a:xfrm>
            <a:off x="106363" y="744538"/>
            <a:ext cx="8931275" cy="3292475"/>
          </a:xfrm>
          <a:prstGeom prst="rect">
            <a:avLst/>
          </a:prstGeom>
          <a:noFill/>
          <a:ln w="9525">
            <a:noFill/>
            <a:miter lim="800000"/>
            <a:headEnd/>
            <a:tailEnd/>
          </a:ln>
          <a:scene3d>
            <a:camera prst="orthographicFront"/>
            <a:lightRig rig="threePt" dir="t"/>
          </a:scene3d>
          <a:sp3d>
            <a:bevelT w="114300" prst="artDeco"/>
          </a:sp3d>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CaixaDeTexto 2"/>
          <p:cNvSpPr txBox="1">
            <a:spLocks noChangeArrowheads="1"/>
          </p:cNvSpPr>
          <p:nvPr/>
        </p:nvSpPr>
        <p:spPr bwMode="auto">
          <a:xfrm>
            <a:off x="4071938" y="536575"/>
            <a:ext cx="4500562" cy="5786438"/>
          </a:xfrm>
          <a:prstGeom prst="rect">
            <a:avLst/>
          </a:prstGeom>
          <a:noFill/>
          <a:ln w="9525">
            <a:noFill/>
            <a:miter lim="800000"/>
            <a:headEnd/>
            <a:tailEnd/>
          </a:ln>
        </p:spPr>
        <p:txBody>
          <a:bodyPr>
            <a:spAutoFit/>
          </a:bodyPr>
          <a:lstStyle/>
          <a:p>
            <a:pPr indent="180975" algn="just">
              <a:lnSpc>
                <a:spcPts val="2800"/>
              </a:lnSpc>
              <a:spcBef>
                <a:spcPts val="1200"/>
              </a:spcBef>
            </a:pPr>
            <a:r>
              <a:rPr lang="pt-BR" sz="2000" b="1">
                <a:latin typeface="Times New Roman" pitchFamily="18" charset="0"/>
                <a:cs typeface="Times New Roman" pitchFamily="18" charset="0"/>
              </a:rPr>
              <a:t>Phlegyas, Rei da Alcéria, tinha uma linda filha, Coronis,  por quem Apolo se apaixona, mas que estava prometida a casar-se com Ischys, filho do Rei de Arcádia</a:t>
            </a:r>
          </a:p>
          <a:p>
            <a:pPr indent="180975" algn="just">
              <a:lnSpc>
                <a:spcPts val="2800"/>
              </a:lnSpc>
              <a:spcBef>
                <a:spcPts val="1200"/>
              </a:spcBef>
            </a:pPr>
            <a:r>
              <a:rPr lang="pt-BR" sz="2000" b="1">
                <a:latin typeface="Times New Roman" pitchFamily="18" charset="0"/>
                <a:cs typeface="Times New Roman" pitchFamily="18" charset="0"/>
              </a:rPr>
              <a:t>No dia do casamento um corvo assiste os preparativos para a boda e voa até Delphy para informar a Apolo que sua amada ia desposar um mortal. Apolo irado amaldiçoa a ave e transforma todos os corvos que eram brancos em negros </a:t>
            </a:r>
          </a:p>
          <a:p>
            <a:pPr indent="180975" algn="just">
              <a:lnSpc>
                <a:spcPts val="2800"/>
              </a:lnSpc>
              <a:spcBef>
                <a:spcPts val="1200"/>
              </a:spcBef>
            </a:pPr>
            <a:r>
              <a:rPr lang="pt-BR" sz="2000" b="1">
                <a:latin typeface="Times New Roman" pitchFamily="18" charset="0"/>
                <a:cs typeface="Times New Roman" pitchFamily="18" charset="0"/>
              </a:rPr>
              <a:t>Apolo mata Ischys com suas flechas e envia sua irmã Arthemis para matar Coronis</a:t>
            </a:r>
          </a:p>
        </p:txBody>
      </p:sp>
      <p:sp>
        <p:nvSpPr>
          <p:cNvPr id="9" name="Retângulo 6"/>
          <p:cNvSpPr>
            <a:spLocks noChangeArrowheads="1"/>
          </p:cNvSpPr>
          <p:nvPr/>
        </p:nvSpPr>
        <p:spPr bwMode="auto">
          <a:xfrm>
            <a:off x="3500438" y="6611938"/>
            <a:ext cx="5643562"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pic>
        <p:nvPicPr>
          <p:cNvPr id="3" name="Picture 7"/>
          <p:cNvPicPr preferRelativeResize="0">
            <a:picLocks noChangeArrowheads="1"/>
          </p:cNvPicPr>
          <p:nvPr/>
        </p:nvPicPr>
        <p:blipFill>
          <a:blip r:embed="rId2" cstate="print"/>
          <a:srcRect l="19166" t="9722"/>
          <a:stretch>
            <a:fillRect/>
          </a:stretch>
        </p:blipFill>
        <p:spPr bwMode="auto">
          <a:xfrm>
            <a:off x="714348" y="1014395"/>
            <a:ext cx="2988000" cy="1980000"/>
          </a:xfrm>
          <a:prstGeom prst="rect">
            <a:avLst/>
          </a:prstGeom>
          <a:noFill/>
          <a:ln w="9525">
            <a:noFill/>
            <a:miter lim="800000"/>
            <a:headEnd/>
            <a:tailEnd/>
          </a:ln>
          <a:effectLst/>
          <a:scene3d>
            <a:camera prst="orthographicFront"/>
            <a:lightRig rig="threePt" dir="t"/>
          </a:scene3d>
          <a:sp3d>
            <a:bevelT w="114300" prst="artDeco"/>
          </a:sp3d>
        </p:spPr>
      </p:pic>
      <p:sp>
        <p:nvSpPr>
          <p:cNvPr id="8" name="Retângulo 6"/>
          <p:cNvSpPr>
            <a:spLocks noChangeArrowheads="1"/>
          </p:cNvSpPr>
          <p:nvPr/>
        </p:nvSpPr>
        <p:spPr bwMode="auto">
          <a:xfrm>
            <a:off x="558800" y="2962275"/>
            <a:ext cx="3143250" cy="307975"/>
          </a:xfrm>
          <a:prstGeom prst="rect">
            <a:avLst/>
          </a:prstGeom>
          <a:noFill/>
          <a:ln w="9525">
            <a:noFill/>
            <a:miter lim="800000"/>
            <a:headEnd/>
            <a:tailEnd/>
          </a:ln>
        </p:spPr>
        <p:txBody>
          <a:bodyPr lIns="0" tIns="0" rIns="0" bIns="0">
            <a:spAutoFit/>
          </a:bodyPr>
          <a:lstStyle/>
          <a:p>
            <a:pPr algn="r"/>
            <a:r>
              <a:rPr lang="pt-BR" sz="1000">
                <a:solidFill>
                  <a:srgbClr val="000000"/>
                </a:solidFill>
                <a:latin typeface="Times New Roman" pitchFamily="18" charset="0"/>
                <a:cs typeface="Times New Roman" pitchFamily="18" charset="0"/>
              </a:rPr>
              <a:t>http://www.fisica-interessante.com/aula-historia-e-epistemologia-da-ciencia-6-racionalismo-e-empirismo-2.html</a:t>
            </a:r>
          </a:p>
        </p:txBody>
      </p:sp>
      <p:sp>
        <p:nvSpPr>
          <p:cNvPr id="10" name="Retângulo 6"/>
          <p:cNvSpPr>
            <a:spLocks noChangeArrowheads="1"/>
          </p:cNvSpPr>
          <p:nvPr/>
        </p:nvSpPr>
        <p:spPr bwMode="auto">
          <a:xfrm>
            <a:off x="1428750" y="5729288"/>
            <a:ext cx="2286000" cy="153987"/>
          </a:xfrm>
          <a:prstGeom prst="rect">
            <a:avLst/>
          </a:prstGeom>
          <a:noFill/>
          <a:ln w="9525">
            <a:noFill/>
            <a:miter lim="800000"/>
            <a:headEnd/>
            <a:tailEnd/>
          </a:ln>
        </p:spPr>
        <p:txBody>
          <a:bodyPr lIns="0" tIns="0" rIns="0" bIns="0">
            <a:spAutoFit/>
          </a:bodyPr>
          <a:lstStyle/>
          <a:p>
            <a:pPr algn="r"/>
            <a:r>
              <a:rPr lang="pt-BR" sz="1000">
                <a:solidFill>
                  <a:srgbClr val="000000"/>
                </a:solidFill>
                <a:latin typeface="Times New Roman" pitchFamily="18" charset="0"/>
                <a:cs typeface="Times New Roman" pitchFamily="18" charset="0"/>
              </a:rPr>
              <a:t>http://www.suza.com.br/?p=1504</a:t>
            </a:r>
          </a:p>
        </p:txBody>
      </p:sp>
      <p:pic>
        <p:nvPicPr>
          <p:cNvPr id="1026" name="Picture 2"/>
          <p:cNvPicPr preferRelativeResize="0">
            <a:picLocks noChangeArrowheads="1"/>
          </p:cNvPicPr>
          <p:nvPr/>
        </p:nvPicPr>
        <p:blipFill>
          <a:blip r:embed="rId3" cstate="print">
            <a:lum bright="-10000" contrast="20000"/>
          </a:blip>
          <a:srcRect/>
          <a:stretch>
            <a:fillRect/>
          </a:stretch>
        </p:blipFill>
        <p:spPr bwMode="auto">
          <a:xfrm flipH="1">
            <a:off x="714348" y="3729039"/>
            <a:ext cx="2988000" cy="1980000"/>
          </a:xfrm>
          <a:prstGeom prst="rect">
            <a:avLst/>
          </a:prstGeom>
          <a:noFill/>
          <a:ln w="9525">
            <a:noFill/>
            <a:miter lim="800000"/>
            <a:headEnd/>
            <a:tailEnd/>
          </a:ln>
          <a:effectLst/>
          <a:scene3d>
            <a:camera prst="orthographicFront"/>
            <a:lightRig rig="threePt" dir="t"/>
          </a:scene3d>
          <a:sp3d>
            <a:bevelT w="114300" prst="artDeco"/>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500"/>
                            </p:stCondLst>
                            <p:childTnLst>
                              <p:par>
                                <p:cTn id="13" presetID="58" presetClass="entr" presetSubtype="0" accel="10000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strVal val="#ppt_w*2.5"/>
                                          </p:val>
                                        </p:tav>
                                        <p:tav tm="100000">
                                          <p:val>
                                            <p:strVal val="#ppt_w"/>
                                          </p:val>
                                        </p:tav>
                                      </p:tavLst>
                                    </p:anim>
                                    <p:anim calcmode="lin" valueType="num">
                                      <p:cBhvr>
                                        <p:cTn id="16" dur="1000" fill="hold"/>
                                        <p:tgtEl>
                                          <p:spTgt spid="1026"/>
                                        </p:tgtEl>
                                        <p:attrNameLst>
                                          <p:attrName>ppt_h</p:attrName>
                                        </p:attrNameLst>
                                      </p:cBhvr>
                                      <p:tavLst>
                                        <p:tav tm="0">
                                          <p:val>
                                            <p:strVal val="#ppt_h*0.01"/>
                                          </p:val>
                                        </p:tav>
                                        <p:tav tm="100000">
                                          <p:val>
                                            <p:strVal val="#ppt_h"/>
                                          </p:val>
                                        </p:tav>
                                      </p:tavLst>
                                    </p:anim>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h+1"/>
                                          </p:val>
                                        </p:tav>
                                        <p:tav tm="100000">
                                          <p:val>
                                            <p:strVal val="#ppt_y"/>
                                          </p:val>
                                        </p:tav>
                                      </p:tavLst>
                                    </p:anim>
                                    <p:animEffect transition="in" filter="fade">
                                      <p:cBhvr>
                                        <p:cTn id="19" dur="1000"/>
                                        <p:tgtEl>
                                          <p:spTgt spid="1026"/>
                                        </p:tgtEl>
                                      </p:cBhvr>
                                    </p:animEffec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9220">
                                            <p:txEl>
                                              <p:pRg st="0" end="0"/>
                                            </p:txEl>
                                          </p:spTgt>
                                        </p:tgtEl>
                                        <p:attrNameLst>
                                          <p:attrName>style.visibility</p:attrName>
                                        </p:attrNameLst>
                                      </p:cBhvr>
                                      <p:to>
                                        <p:strVal val="visible"/>
                                      </p:to>
                                    </p:set>
                                    <p:animEffect transition="in" filter="strips(upRight)">
                                      <p:cBhvr>
                                        <p:cTn id="27" dur="500"/>
                                        <p:tgtEl>
                                          <p:spTgt spid="92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9220">
                                            <p:txEl>
                                              <p:pRg st="1" end="1"/>
                                            </p:txEl>
                                          </p:spTgt>
                                        </p:tgtEl>
                                        <p:attrNameLst>
                                          <p:attrName>style.visibility</p:attrName>
                                        </p:attrNameLst>
                                      </p:cBhvr>
                                      <p:to>
                                        <p:strVal val="visible"/>
                                      </p:to>
                                    </p:set>
                                    <p:animEffect transition="in" filter="strips(upRight)">
                                      <p:cBhvr>
                                        <p:cTn id="32" dur="500"/>
                                        <p:tgtEl>
                                          <p:spTgt spid="922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9220">
                                            <p:txEl>
                                              <p:pRg st="2" end="2"/>
                                            </p:txEl>
                                          </p:spTgt>
                                        </p:tgtEl>
                                        <p:attrNameLst>
                                          <p:attrName>style.visibility</p:attrName>
                                        </p:attrNameLst>
                                      </p:cBhvr>
                                      <p:to>
                                        <p:strVal val="visible"/>
                                      </p:to>
                                    </p:set>
                                    <p:animEffect transition="in" filter="strips(upRight)">
                                      <p:cBhvr>
                                        <p:cTn id="37" dur="500"/>
                                        <p:tgtEl>
                                          <p:spTgt spid="9220">
                                            <p:txEl>
                                              <p:pRg st="2" end="2"/>
                                            </p:txEl>
                                          </p:spTgt>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p:bldP spid="9" grpId="0"/>
      <p:bldP spid="8"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a:spLocks noChangeArrowheads="1"/>
          </p:cNvSpPr>
          <p:nvPr/>
        </p:nvSpPr>
        <p:spPr bwMode="auto">
          <a:xfrm>
            <a:off x="4143375" y="285750"/>
            <a:ext cx="4786313" cy="6299200"/>
          </a:xfrm>
          <a:prstGeom prst="rect">
            <a:avLst/>
          </a:prstGeom>
          <a:noFill/>
          <a:ln w="9525">
            <a:noFill/>
            <a:miter lim="800000"/>
            <a:headEnd/>
            <a:tailEnd/>
          </a:ln>
        </p:spPr>
        <p:txBody>
          <a:bodyPr>
            <a:spAutoFit/>
          </a:bodyPr>
          <a:lstStyle/>
          <a:p>
            <a:pPr algn="ctr">
              <a:lnSpc>
                <a:spcPts val="2200"/>
              </a:lnSpc>
            </a:pPr>
            <a:r>
              <a:rPr lang="pt-BR" b="1">
                <a:latin typeface="Times New Roman" pitchFamily="18" charset="0"/>
                <a:cs typeface="Times New Roman" pitchFamily="18" charset="0"/>
              </a:rPr>
              <a:t>Arché </a:t>
            </a:r>
          </a:p>
          <a:p>
            <a:pPr algn="just">
              <a:lnSpc>
                <a:spcPts val="2200"/>
              </a:lnSpc>
            </a:pPr>
            <a:r>
              <a:rPr lang="pt-BR" b="1">
                <a:latin typeface="Times New Roman" pitchFamily="18" charset="0"/>
                <a:cs typeface="Times New Roman" pitchFamily="18" charset="0"/>
              </a:rPr>
              <a:t>“Todas as coisas são diferenciações de uma mesma coisa e são a mesma coisa. E isto é evidente. Porque se as coisas que são agora neste mundo - terra, água, ar e fogo e as outras coisas que se manifestam neste mundo -, se alguma destas coisas fosse diferente de qualquer outra, diferente em sua natureza própria e se não permanecesse a mesma coisa em suas muitas mudanças e diferenciações, então não poderiam as coisas, de nenhuma maneira, misturar-se umas as outras, nem fazer bem ou mal umas as outras, nem a planta poderia brotar da terra, nem um animal ou qualquer outra coisa vir a existência, se todas as coisas não fossem compostas de modo a serem as mesmas. Todas as coisas nascem, através de diferenciações, de uma mesma coisa, ora em uma forma, ora em outra, retomando sempre a mesma coisa”           </a:t>
            </a:r>
          </a:p>
          <a:p>
            <a:pPr algn="r">
              <a:lnSpc>
                <a:spcPts val="2200"/>
              </a:lnSpc>
            </a:pPr>
            <a:r>
              <a:rPr lang="pt-BR" b="1">
                <a:latin typeface="Times New Roman" pitchFamily="18" charset="0"/>
                <a:cs typeface="Times New Roman" pitchFamily="18" charset="0"/>
              </a:rPr>
              <a:t> </a:t>
            </a:r>
            <a:r>
              <a:rPr lang="pt-PT" b="1">
                <a:latin typeface="Times New Roman" pitchFamily="18" charset="0"/>
                <a:cs typeface="Times New Roman" pitchFamily="18" charset="0"/>
              </a:rPr>
              <a:t>Diógenes de Apolônia</a:t>
            </a:r>
          </a:p>
          <a:p>
            <a:pPr algn="r">
              <a:lnSpc>
                <a:spcPts val="2200"/>
              </a:lnSpc>
            </a:pPr>
            <a:r>
              <a:rPr lang="pt-BR" sz="1400" b="1">
                <a:latin typeface="Times New Roman" pitchFamily="18" charset="0"/>
                <a:cs typeface="Times New Roman" pitchFamily="18" charset="0"/>
              </a:rPr>
              <a:t>(grego  -  </a:t>
            </a:r>
            <a:r>
              <a:rPr lang="el-GR" sz="1400" b="1">
                <a:latin typeface="Times New Roman" pitchFamily="18" charset="0"/>
                <a:cs typeface="Times New Roman" pitchFamily="18" charset="0"/>
              </a:rPr>
              <a:t>Διογένης ὁ Ἀπολλωνιάτης</a:t>
            </a:r>
            <a:r>
              <a:rPr lang="pt-BR" sz="1400" b="1">
                <a:latin typeface="Times New Roman" pitchFamily="18" charset="0"/>
                <a:cs typeface="Times New Roman" pitchFamily="18" charset="0"/>
              </a:rPr>
              <a:t> - 499 a.C. - 428 a.C )</a:t>
            </a:r>
          </a:p>
        </p:txBody>
      </p:sp>
      <p:sp>
        <p:nvSpPr>
          <p:cNvPr id="7" name="Retângulo 6"/>
          <p:cNvSpPr>
            <a:spLocks noChangeArrowheads="1"/>
          </p:cNvSpPr>
          <p:nvPr/>
        </p:nvSpPr>
        <p:spPr bwMode="auto">
          <a:xfrm>
            <a:off x="285750" y="3500438"/>
            <a:ext cx="3714750" cy="369887"/>
          </a:xfrm>
          <a:prstGeom prst="rect">
            <a:avLst/>
          </a:prstGeom>
          <a:noFill/>
          <a:ln w="9525">
            <a:noFill/>
            <a:miter lim="800000"/>
            <a:headEnd/>
            <a:tailEnd/>
          </a:ln>
        </p:spPr>
        <p:txBody>
          <a:bodyPr>
            <a:spAutoFit/>
          </a:bodyPr>
          <a:lstStyle/>
          <a:p>
            <a:pPr algn="r"/>
            <a:r>
              <a:rPr lang="pt-BR" sz="900">
                <a:latin typeface="Times New Roman" pitchFamily="18" charset="0"/>
                <a:cs typeface="Times New Roman" pitchFamily="18" charset="0"/>
              </a:rPr>
              <a:t>http://www.alzheimermed.com.br/biografia-alois-alzheimer/sua-vocacao-historia-mitologica-de-medicina</a:t>
            </a:r>
          </a:p>
        </p:txBody>
      </p:sp>
      <p:sp>
        <p:nvSpPr>
          <p:cNvPr id="11" name="Retângulo 10"/>
          <p:cNvSpPr>
            <a:spLocks noChangeArrowheads="1"/>
          </p:cNvSpPr>
          <p:nvPr/>
        </p:nvSpPr>
        <p:spPr bwMode="auto">
          <a:xfrm>
            <a:off x="6858000" y="6611938"/>
            <a:ext cx="2071688"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http://pt.wikipedia.org/wiki/Arché</a:t>
            </a:r>
          </a:p>
        </p:txBody>
      </p:sp>
      <p:pic>
        <p:nvPicPr>
          <p:cNvPr id="12293" name="Picture 7"/>
          <p:cNvPicPr>
            <a:picLocks noChangeAspect="1" noChangeArrowheads="1"/>
          </p:cNvPicPr>
          <p:nvPr/>
        </p:nvPicPr>
        <p:blipFill>
          <a:blip r:embed="rId2" cstate="print"/>
          <a:srcRect/>
          <a:stretch>
            <a:fillRect/>
          </a:stretch>
        </p:blipFill>
        <p:spPr bwMode="auto">
          <a:xfrm>
            <a:off x="285750" y="642938"/>
            <a:ext cx="3643313" cy="2865437"/>
          </a:xfrm>
          <a:prstGeom prst="rect">
            <a:avLst/>
          </a:prstGeom>
          <a:noFill/>
          <a:ln w="9525">
            <a:noFill/>
            <a:miter lim="800000"/>
            <a:headEnd/>
            <a:tailEnd/>
          </a:ln>
          <a:scene3d>
            <a:camera prst="orthographicFront"/>
            <a:lightRig rig="threePt" dir="t"/>
          </a:scene3d>
          <a:sp3d>
            <a:bevelT w="114300" prst="artDeco"/>
          </a:sp3d>
        </p:spPr>
      </p:pic>
      <p:sp>
        <p:nvSpPr>
          <p:cNvPr id="12294" name="CaixaDeTexto 9"/>
          <p:cNvSpPr txBox="1">
            <a:spLocks noChangeArrowheads="1"/>
          </p:cNvSpPr>
          <p:nvPr/>
        </p:nvSpPr>
        <p:spPr bwMode="auto">
          <a:xfrm>
            <a:off x="285750" y="4214813"/>
            <a:ext cx="3714750" cy="2308225"/>
          </a:xfrm>
          <a:prstGeom prst="rect">
            <a:avLst/>
          </a:prstGeom>
          <a:noFill/>
          <a:ln w="9525">
            <a:noFill/>
            <a:miter lim="800000"/>
            <a:headEnd/>
            <a:tailEnd/>
          </a:ln>
        </p:spPr>
        <p:txBody>
          <a:bodyPr>
            <a:spAutoFit/>
          </a:bodyPr>
          <a:lstStyle/>
          <a:p>
            <a:pPr algn="just"/>
            <a:r>
              <a:rPr lang="pt-PT" b="1">
                <a:latin typeface="Times New Roman" pitchFamily="18" charset="0"/>
                <a:cs typeface="Times New Roman" pitchFamily="18" charset="0"/>
              </a:rPr>
              <a:t>Para os filósofos pré-socráticos, a arché (</a:t>
            </a:r>
            <a:r>
              <a:rPr lang="pt-BR" b="1">
                <a:latin typeface="Times New Roman" pitchFamily="18" charset="0"/>
                <a:cs typeface="Times New Roman" pitchFamily="18" charset="0"/>
              </a:rPr>
              <a:t>grego  - </a:t>
            </a:r>
            <a:r>
              <a:rPr lang="pt-PT" b="1">
                <a:latin typeface="Times New Roman" pitchFamily="18" charset="0"/>
                <a:cs typeface="Times New Roman" pitchFamily="18" charset="0"/>
              </a:rPr>
              <a:t>ἀρχή; origem), seria um princípio que deveria estar presente em todos os momentos da existência de todas as coisas; no início, no desenvolvimento e no fim de tudo. Princípio pelo qual tudo vem a ser</a:t>
            </a:r>
            <a:endParaRPr lang="pt-BR" b="1">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outVertical)">
                                      <p:cBhvr>
                                        <p:cTn id="7" dur="500"/>
                                        <p:tgtEl>
                                          <p:spTgt spid="1229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2294"/>
                                        </p:tgtEl>
                                        <p:attrNameLst>
                                          <p:attrName>style.visibility</p:attrName>
                                        </p:attrNameLst>
                                      </p:cBhvr>
                                      <p:to>
                                        <p:strVal val="visible"/>
                                      </p:to>
                                    </p:set>
                                    <p:animEffect transition="in" filter="barn(inHorizontal)">
                                      <p:cBhvr>
                                        <p:cTn id="15" dur="500"/>
                                        <p:tgtEl>
                                          <p:spTgt spid="12294"/>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P spid="1229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7"/>
          <p:cNvSpPr txBox="1">
            <a:spLocks noChangeArrowheads="1"/>
          </p:cNvSpPr>
          <p:nvPr/>
        </p:nvSpPr>
        <p:spPr bwMode="auto">
          <a:xfrm>
            <a:off x="4500563" y="138113"/>
            <a:ext cx="4357687" cy="6299200"/>
          </a:xfrm>
          <a:prstGeom prst="rect">
            <a:avLst/>
          </a:prstGeom>
          <a:noFill/>
          <a:ln w="9525">
            <a:noFill/>
            <a:miter lim="800000"/>
            <a:headEnd/>
            <a:tailEnd/>
          </a:ln>
        </p:spPr>
        <p:txBody>
          <a:bodyPr>
            <a:spAutoFit/>
          </a:bodyPr>
          <a:lstStyle/>
          <a:p>
            <a:pPr algn="just">
              <a:lnSpc>
                <a:spcPts val="2200"/>
              </a:lnSpc>
            </a:pPr>
            <a:r>
              <a:rPr lang="pt-BR" sz="1600" b="1">
                <a:latin typeface="Times New Roman" pitchFamily="18" charset="0"/>
                <a:cs typeface="Times New Roman" pitchFamily="18" charset="0"/>
              </a:rPr>
              <a:t>Parmênides: O Ser</a:t>
            </a:r>
          </a:p>
          <a:p>
            <a:pPr algn="just">
              <a:lnSpc>
                <a:spcPts val="2200"/>
              </a:lnSpc>
            </a:pPr>
            <a:endParaRPr lang="pt-BR" sz="1600" b="1">
              <a:latin typeface="Times New Roman" pitchFamily="18" charset="0"/>
              <a:cs typeface="Times New Roman" pitchFamily="18" charset="0"/>
            </a:endParaRPr>
          </a:p>
          <a:p>
            <a:pPr algn="just">
              <a:lnSpc>
                <a:spcPts val="2200"/>
              </a:lnSpc>
            </a:pPr>
            <a:r>
              <a:rPr lang="pt-BR" sz="1600" b="1">
                <a:latin typeface="Times New Roman" pitchFamily="18" charset="0"/>
                <a:cs typeface="Times New Roman" pitchFamily="18" charset="0"/>
              </a:rPr>
              <a:t>Escola Eleata - Parmênides de Eléia (grego Παρμενίδης ὁ Ἐλεάτης - c. 530 a.C. – c.460 a.C) considerava contraditório buscar a essência de tudo naquilo que não possui permanência, como considerou que faziam os outros filósofos. Propôs que a essência está naquilo que permanece, que poderia se converter numa impermanente. O fundamento das coisas seria então aquilo permanente, o que sempre foi, é sempre será; a permanência do que chamou de ser, aquilo que existe é fundamentado pela sua constância </a:t>
            </a:r>
          </a:p>
          <a:p>
            <a:pPr algn="just">
              <a:lnSpc>
                <a:spcPts val="2200"/>
              </a:lnSpc>
            </a:pPr>
            <a:r>
              <a:rPr lang="pt-BR" sz="1600" b="1">
                <a:latin typeface="Times New Roman" pitchFamily="18" charset="0"/>
                <a:cs typeface="Times New Roman" pitchFamily="18" charset="0"/>
              </a:rPr>
              <a:t>O ser é a instabilidade de uma coisa, inalterável, a qualidade de imutável que para Parmênides é o ser, a sua arché. O não-ser, ou devir, é a mudança, qual aquilo que muda deixa de ser o que era </a:t>
            </a:r>
          </a:p>
          <a:p>
            <a:pPr algn="just">
              <a:lnSpc>
                <a:spcPts val="2200"/>
              </a:lnSpc>
            </a:pPr>
            <a:endParaRPr lang="pt-BR" sz="1600" b="1">
              <a:latin typeface="Times New Roman" pitchFamily="18" charset="0"/>
              <a:cs typeface="Times New Roman" pitchFamily="18" charset="0"/>
            </a:endParaRPr>
          </a:p>
          <a:p>
            <a:pPr algn="just">
              <a:lnSpc>
                <a:spcPts val="2200"/>
              </a:lnSpc>
            </a:pPr>
            <a:r>
              <a:rPr lang="pt-BR" sz="1600" b="1">
                <a:latin typeface="Times New Roman" pitchFamily="18" charset="0"/>
                <a:cs typeface="Times New Roman" pitchFamily="18" charset="0"/>
              </a:rPr>
              <a:t>“O ser é”</a:t>
            </a:r>
          </a:p>
          <a:p>
            <a:pPr algn="just">
              <a:lnSpc>
                <a:spcPts val="2200"/>
              </a:lnSpc>
            </a:pPr>
            <a:r>
              <a:rPr lang="pt-BR" sz="1600" b="1">
                <a:latin typeface="Times New Roman" pitchFamily="18" charset="0"/>
                <a:cs typeface="Times New Roman" pitchFamily="18" charset="0"/>
              </a:rPr>
              <a:t>“...pois o mesmo é o pensar e o ser” </a:t>
            </a:r>
          </a:p>
        </p:txBody>
      </p:sp>
      <p:sp>
        <p:nvSpPr>
          <p:cNvPr id="11" name="Retângulo 10"/>
          <p:cNvSpPr>
            <a:spLocks noChangeArrowheads="1"/>
          </p:cNvSpPr>
          <p:nvPr/>
        </p:nvSpPr>
        <p:spPr bwMode="auto">
          <a:xfrm>
            <a:off x="1038225" y="3286125"/>
            <a:ext cx="2643188" cy="246063"/>
          </a:xfrm>
          <a:prstGeom prst="rect">
            <a:avLst/>
          </a:prstGeom>
          <a:noFill/>
          <a:ln w="9525">
            <a:noFill/>
            <a:miter lim="800000"/>
            <a:headEnd/>
            <a:tailEnd/>
          </a:ln>
        </p:spPr>
        <p:txBody>
          <a:bodyPr>
            <a:spAutoFit/>
          </a:bodyPr>
          <a:lstStyle/>
          <a:p>
            <a:pPr algn="r"/>
            <a:r>
              <a:rPr lang="pt-BR" sz="1000">
                <a:solidFill>
                  <a:schemeClr val="bg1"/>
                </a:solidFill>
                <a:latin typeface="Times New Roman" pitchFamily="18" charset="0"/>
                <a:cs typeface="Times New Roman" pitchFamily="18" charset="0"/>
              </a:rPr>
              <a:t>http://umpovoarasca.blogs.sapo.pt/329461.html</a:t>
            </a:r>
          </a:p>
        </p:txBody>
      </p:sp>
      <p:sp>
        <p:nvSpPr>
          <p:cNvPr id="6" name="Retângulo 5"/>
          <p:cNvSpPr>
            <a:spLocks noChangeArrowheads="1"/>
          </p:cNvSpPr>
          <p:nvPr/>
        </p:nvSpPr>
        <p:spPr bwMode="auto">
          <a:xfrm>
            <a:off x="6786563" y="6611938"/>
            <a:ext cx="2071687"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http://pt.wikipedia.org/wiki/Arché</a:t>
            </a:r>
          </a:p>
        </p:txBody>
      </p:sp>
      <p:sp>
        <p:nvSpPr>
          <p:cNvPr id="10" name="Retângulo 9"/>
          <p:cNvSpPr>
            <a:spLocks noChangeArrowheads="1"/>
          </p:cNvSpPr>
          <p:nvPr/>
        </p:nvSpPr>
        <p:spPr bwMode="auto">
          <a:xfrm>
            <a:off x="642938" y="6286500"/>
            <a:ext cx="3286125" cy="246063"/>
          </a:xfrm>
          <a:prstGeom prst="rect">
            <a:avLst/>
          </a:prstGeom>
          <a:noFill/>
          <a:ln w="9525">
            <a:noFill/>
            <a:miter lim="800000"/>
            <a:headEnd/>
            <a:tailEnd/>
          </a:ln>
        </p:spPr>
        <p:txBody>
          <a:bodyPr>
            <a:spAutoFit/>
          </a:bodyPr>
          <a:lstStyle/>
          <a:p>
            <a:pPr algn="r"/>
            <a:r>
              <a:rPr lang="pt-BR" sz="1000">
                <a:solidFill>
                  <a:schemeClr val="bg1"/>
                </a:solidFill>
                <a:latin typeface="Times New Roman" pitchFamily="18" charset="0"/>
                <a:cs typeface="Times New Roman" pitchFamily="18" charset="0"/>
              </a:rPr>
              <a:t>http://serurbano.wordpress.com/2010/09/04/ser-ou-nao-ser/</a:t>
            </a:r>
          </a:p>
        </p:txBody>
      </p:sp>
      <p:pic>
        <p:nvPicPr>
          <p:cNvPr id="15366" name="Picture 4"/>
          <p:cNvPicPr>
            <a:picLocks noChangeAspect="1" noChangeArrowheads="1"/>
          </p:cNvPicPr>
          <p:nvPr/>
        </p:nvPicPr>
        <p:blipFill>
          <a:blip r:embed="rId2" cstate="print"/>
          <a:srcRect/>
          <a:stretch>
            <a:fillRect/>
          </a:stretch>
        </p:blipFill>
        <p:spPr bwMode="auto">
          <a:xfrm>
            <a:off x="785813" y="3714750"/>
            <a:ext cx="3167062" cy="2547938"/>
          </a:xfrm>
          <a:prstGeom prst="rect">
            <a:avLst/>
          </a:prstGeom>
          <a:noFill/>
          <a:ln w="9525">
            <a:noFill/>
            <a:miter lim="800000"/>
            <a:headEnd/>
            <a:tailEnd/>
          </a:ln>
          <a:scene3d>
            <a:camera prst="orthographicFront"/>
            <a:lightRig rig="threePt" dir="t"/>
          </a:scene3d>
          <a:sp3d>
            <a:bevelT w="114300" prst="artDeco"/>
          </a:sp3d>
        </p:spPr>
      </p:pic>
      <p:pic>
        <p:nvPicPr>
          <p:cNvPr id="15367" name="Picture 5"/>
          <p:cNvPicPr>
            <a:picLocks noChangeAspect="1" noChangeArrowheads="1"/>
          </p:cNvPicPr>
          <p:nvPr/>
        </p:nvPicPr>
        <p:blipFill>
          <a:blip r:embed="rId3" cstate="print"/>
          <a:srcRect l="3294" t="3111" r="3868" b="1778"/>
          <a:stretch>
            <a:fillRect/>
          </a:stretch>
        </p:blipFill>
        <p:spPr bwMode="auto">
          <a:xfrm>
            <a:off x="1214438" y="285750"/>
            <a:ext cx="2286000" cy="30194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artDeco"/>
            <a:contourClr>
              <a:srgbClr val="333333"/>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downRight)">
                                      <p:cBhvr>
                                        <p:cTn id="14" dur="500"/>
                                        <p:tgtEl>
                                          <p:spTgt spid="9"/>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6"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ardillas">
            <a:hlinkClick r:id="rId2" action="ppaction://hlinksldjump"/>
          </p:cNvPr>
          <p:cNvPicPr>
            <a:picLocks noChangeAspect="1" noChangeArrowheads="1"/>
          </p:cNvPicPr>
          <p:nvPr/>
        </p:nvPicPr>
        <p:blipFill>
          <a:blip r:embed="rId3" cstate="print"/>
          <a:srcRect/>
          <a:stretch>
            <a:fillRect/>
          </a:stretch>
        </p:blipFill>
        <p:spPr bwMode="auto">
          <a:xfrm>
            <a:off x="0" y="-11113"/>
            <a:ext cx="9144000" cy="6869113"/>
          </a:xfrm>
          <a:prstGeom prst="rect">
            <a:avLst/>
          </a:prstGeom>
          <a:noFill/>
          <a:ln w="9525">
            <a:noFill/>
            <a:miter lim="800000"/>
            <a:headEnd/>
            <a:tailEnd/>
          </a:ln>
        </p:spPr>
      </p:pic>
      <p:sp>
        <p:nvSpPr>
          <p:cNvPr id="22531" name="Text Box 3"/>
          <p:cNvSpPr txBox="1">
            <a:spLocks noChangeArrowheads="1"/>
          </p:cNvSpPr>
          <p:nvPr/>
        </p:nvSpPr>
        <p:spPr bwMode="auto">
          <a:xfrm>
            <a:off x="5508625" y="836613"/>
            <a:ext cx="3311525" cy="823912"/>
          </a:xfrm>
          <a:prstGeom prst="rect">
            <a:avLst/>
          </a:prstGeom>
          <a:noFill/>
          <a:ln w="9525">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ct val="50000"/>
              </a:spcBef>
              <a:spcAft>
                <a:spcPts val="0"/>
              </a:spcAft>
              <a:defRPr/>
            </a:pPr>
            <a:r>
              <a:rPr lang="pt-BR" sz="4800" b="1" dirty="0">
                <a:ln w="11430"/>
                <a:solidFill>
                  <a:srgbClr val="800000"/>
                </a:solidFill>
                <a:effectLst>
                  <a:outerShdw blurRad="50800" dist="39000" dir="5460000" algn="tl">
                    <a:srgbClr val="000000">
                      <a:alpha val="38000"/>
                    </a:srgbClr>
                  </a:outerShdw>
                </a:effectLst>
                <a:latin typeface="Georgia" pitchFamily="18" charset="0"/>
                <a:cs typeface="+mn-cs"/>
              </a:rPr>
              <a:t>Obrigado</a:t>
            </a:r>
          </a:p>
        </p:txBody>
      </p:sp>
      <p:sp>
        <p:nvSpPr>
          <p:cNvPr id="22535" name="Rectangle 7"/>
          <p:cNvSpPr>
            <a:spLocks noChangeArrowheads="1"/>
          </p:cNvSpPr>
          <p:nvPr/>
        </p:nvSpPr>
        <p:spPr bwMode="auto">
          <a:xfrm>
            <a:off x="1327150" y="6491288"/>
            <a:ext cx="1828800" cy="366712"/>
          </a:xfrm>
          <a:prstGeom prst="rect">
            <a:avLst/>
          </a:prstGeom>
          <a:noFill/>
          <a:ln w="9525">
            <a:noFill/>
            <a:miter lim="800000"/>
            <a:headEnd/>
            <a:tailEnd/>
          </a:ln>
        </p:spPr>
        <p:txBody>
          <a:bodyPr wrap="none">
            <a:spAutoFit/>
          </a:bodyPr>
          <a:lstStyle/>
          <a:p>
            <a:r>
              <a:rPr lang="fr-FR" b="1">
                <a:latin typeface="Times New Roman" pitchFamily="18" charset="0"/>
              </a:rPr>
              <a:t>Octavio Ocampo</a:t>
            </a:r>
          </a:p>
        </p:txBody>
      </p:sp>
      <p:sp>
        <p:nvSpPr>
          <p:cNvPr id="12" name="Text Box 3"/>
          <p:cNvSpPr txBox="1">
            <a:spLocks noChangeArrowheads="1"/>
          </p:cNvSpPr>
          <p:nvPr/>
        </p:nvSpPr>
        <p:spPr bwMode="auto">
          <a:xfrm>
            <a:off x="5832475" y="6461125"/>
            <a:ext cx="3311525" cy="396875"/>
          </a:xfrm>
          <a:prstGeom prst="rect">
            <a:avLst/>
          </a:prstGeom>
          <a:noFill/>
          <a:ln w="9525">
            <a:noFill/>
            <a:miter lim="800000"/>
            <a:headEnd/>
            <a:tailEnd/>
          </a:ln>
        </p:spPr>
        <p:txBody>
          <a:bodyPr>
            <a:spAutoFit/>
          </a:bodyPr>
          <a:lstStyle/>
          <a:p>
            <a:pPr>
              <a:spcBef>
                <a:spcPct val="50000"/>
              </a:spcBef>
            </a:pPr>
            <a:r>
              <a:rPr lang="pt-BR" sz="2000" b="1">
                <a:solidFill>
                  <a:srgbClr val="800000"/>
                </a:solidFill>
                <a:latin typeface="Georgia" pitchFamily="18" charset="0"/>
              </a:rPr>
              <a:t>egsoares@fmrp.usp.br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800" decel="100000"/>
                                        <p:tgtEl>
                                          <p:spTgt spid="14338"/>
                                        </p:tgtEl>
                                      </p:cBhvr>
                                    </p:animEffect>
                                    <p:anim calcmode="lin" valueType="num">
                                      <p:cBhvr>
                                        <p:cTn id="8" dur="800" decel="100000" fill="hold"/>
                                        <p:tgtEl>
                                          <p:spTgt spid="14338"/>
                                        </p:tgtEl>
                                        <p:attrNameLst>
                                          <p:attrName>style.rotation</p:attrName>
                                        </p:attrNameLst>
                                      </p:cBhvr>
                                      <p:tavLst>
                                        <p:tav tm="0">
                                          <p:val>
                                            <p:fltVal val="-90"/>
                                          </p:val>
                                        </p:tav>
                                        <p:tav tm="100000">
                                          <p:val>
                                            <p:fltVal val="0"/>
                                          </p:val>
                                        </p:tav>
                                      </p:tavLst>
                                    </p:anim>
                                    <p:anim calcmode="lin" valueType="num">
                                      <p:cBhvr>
                                        <p:cTn id="9" dur="800" decel="100000" fill="hold"/>
                                        <p:tgtEl>
                                          <p:spTgt spid="14338"/>
                                        </p:tgtEl>
                                        <p:attrNameLst>
                                          <p:attrName>ppt_x</p:attrName>
                                        </p:attrNameLst>
                                      </p:cBhvr>
                                      <p:tavLst>
                                        <p:tav tm="0">
                                          <p:val>
                                            <p:strVal val="#ppt_x+0.4"/>
                                          </p:val>
                                        </p:tav>
                                        <p:tav tm="100000">
                                          <p:val>
                                            <p:strVal val="#ppt_x-0.05"/>
                                          </p:val>
                                        </p:tav>
                                      </p:tavLst>
                                    </p:anim>
                                    <p:anim calcmode="lin" valueType="num">
                                      <p:cBhvr>
                                        <p:cTn id="10" dur="800" decel="100000" fill="hold"/>
                                        <p:tgtEl>
                                          <p:spTgt spid="1433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33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338"/>
                                        </p:tgtEl>
                                        <p:attrNameLst>
                                          <p:attrName>ppt_y</p:attrName>
                                        </p:attrNameLst>
                                      </p:cBhvr>
                                      <p:tavLst>
                                        <p:tav tm="0">
                                          <p:val>
                                            <p:strVal val="#ppt_y+0.1"/>
                                          </p:val>
                                        </p:tav>
                                        <p:tav tm="100000">
                                          <p:val>
                                            <p:strVal val="#ppt_y"/>
                                          </p:val>
                                        </p:tav>
                                      </p:tavLst>
                                    </p:anim>
                                  </p:childTnLst>
                                </p:cTn>
                              </p:par>
                              <p:par>
                                <p:cTn id="13" presetID="21" presetClass="entr" presetSubtype="8" fill="hold" grpId="0" nodeType="withEffect">
                                  <p:stCondLst>
                                    <p:cond delay="0"/>
                                  </p:stCondLst>
                                  <p:childTnLst>
                                    <p:set>
                                      <p:cBhvr>
                                        <p:cTn id="14" dur="1" fill="hold">
                                          <p:stCondLst>
                                            <p:cond delay="0"/>
                                          </p:stCondLst>
                                        </p:cTn>
                                        <p:tgtEl>
                                          <p:spTgt spid="22535"/>
                                        </p:tgtEl>
                                        <p:attrNameLst>
                                          <p:attrName>style.visibility</p:attrName>
                                        </p:attrNameLst>
                                      </p:cBhvr>
                                      <p:to>
                                        <p:strVal val="visible"/>
                                      </p:to>
                                    </p:set>
                                    <p:animEffect transition="in" filter="wheel(8)">
                                      <p:cBhvr>
                                        <p:cTn id="15" dur="1000"/>
                                        <p:tgtEl>
                                          <p:spTgt spid="22535"/>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22531"/>
                                        </p:tgtEl>
                                        <p:attrNameLst>
                                          <p:attrName>style.visibility</p:attrName>
                                        </p:attrNameLst>
                                      </p:cBhvr>
                                      <p:to>
                                        <p:strVal val="visible"/>
                                      </p:to>
                                    </p:set>
                                    <p:anim calcmode="lin" valueType="num">
                                      <p:cBhvr>
                                        <p:cTn id="20" dur="500" fill="hold"/>
                                        <p:tgtEl>
                                          <p:spTgt spid="22531"/>
                                        </p:tgtEl>
                                        <p:attrNameLst>
                                          <p:attrName>ppt_w</p:attrName>
                                        </p:attrNameLst>
                                      </p:cBhvr>
                                      <p:tavLst>
                                        <p:tav tm="0">
                                          <p:val>
                                            <p:fltVal val="0"/>
                                          </p:val>
                                        </p:tav>
                                        <p:tav tm="100000">
                                          <p:val>
                                            <p:strVal val="#ppt_w"/>
                                          </p:val>
                                        </p:tav>
                                      </p:tavLst>
                                    </p:anim>
                                    <p:anim calcmode="lin" valueType="num">
                                      <p:cBhvr>
                                        <p:cTn id="21" dur="500" fill="hold"/>
                                        <p:tgtEl>
                                          <p:spTgt spid="22531"/>
                                        </p:tgtEl>
                                        <p:attrNameLst>
                                          <p:attrName>ppt_h</p:attrName>
                                        </p:attrNameLst>
                                      </p:cBhvr>
                                      <p:tavLst>
                                        <p:tav tm="0">
                                          <p:val>
                                            <p:fltVal val="0"/>
                                          </p:val>
                                        </p:tav>
                                        <p:tav tm="100000">
                                          <p:val>
                                            <p:strVal val="#ppt_h"/>
                                          </p:val>
                                        </p:tav>
                                      </p:tavLst>
                                    </p:anim>
                                    <p:anim calcmode="lin" valueType="num">
                                      <p:cBhvr>
                                        <p:cTn id="22" dur="500" fill="hold"/>
                                        <p:tgtEl>
                                          <p:spTgt spid="22531"/>
                                        </p:tgtEl>
                                        <p:attrNameLst>
                                          <p:attrName>style.rotation</p:attrName>
                                        </p:attrNameLst>
                                      </p:cBhvr>
                                      <p:tavLst>
                                        <p:tav tm="0">
                                          <p:val>
                                            <p:fltVal val="360"/>
                                          </p:val>
                                        </p:tav>
                                        <p:tav tm="100000">
                                          <p:val>
                                            <p:fltVal val="0"/>
                                          </p:val>
                                        </p:tav>
                                      </p:tavLst>
                                    </p:anim>
                                    <p:animEffect transition="in" filter="fade">
                                      <p:cBhvr>
                                        <p:cTn id="23" dur="500"/>
                                        <p:tgtEl>
                                          <p:spTgt spid="22531"/>
                                        </p:tgtEl>
                                      </p:cBhvr>
                                    </p:animEffec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0" nodeType="clickEffect">
                                  <p:stCondLst>
                                    <p:cond delay="0"/>
                                  </p:stCondLst>
                                  <p:iterate type="lt">
                                    <p:tmPct val="10000"/>
                                  </p:iterate>
                                  <p:childTnLst>
                                    <p:set>
                                      <p:cBhvr>
                                        <p:cTn id="27" dur="1" fill="hold">
                                          <p:stCondLst>
                                            <p:cond delay="0"/>
                                          </p:stCondLst>
                                        </p:cTn>
                                        <p:tgtEl>
                                          <p:spTgt spid="12"/>
                                        </p:tgtEl>
                                        <p:attrNameLst>
                                          <p:attrName>style.visibility</p:attrName>
                                        </p:attrNameLst>
                                      </p:cBhvr>
                                      <p:to>
                                        <p:strVal val="visible"/>
                                      </p:to>
                                    </p:set>
                                    <p:anim by="(-#ppt_w*2)" calcmode="lin" valueType="num">
                                      <p:cBhvr rctx="PPT">
                                        <p:cTn id="28" dur="500" autoRev="1" fill="hold">
                                          <p:stCondLst>
                                            <p:cond delay="0"/>
                                          </p:stCondLst>
                                        </p:cTn>
                                        <p:tgtEl>
                                          <p:spTgt spid="12"/>
                                        </p:tgtEl>
                                        <p:attrNameLst>
                                          <p:attrName>ppt_w</p:attrName>
                                        </p:attrNameLst>
                                      </p:cBhvr>
                                    </p:anim>
                                    <p:anim by="(#ppt_w*0.50)" calcmode="lin" valueType="num">
                                      <p:cBhvr>
                                        <p:cTn id="29" dur="500" decel="50000" autoRev="1" fill="hold">
                                          <p:stCondLst>
                                            <p:cond delay="0"/>
                                          </p:stCondLst>
                                        </p:cTn>
                                        <p:tgtEl>
                                          <p:spTgt spid="12"/>
                                        </p:tgtEl>
                                        <p:attrNameLst>
                                          <p:attrName>ppt_x</p:attrName>
                                        </p:attrNameLst>
                                      </p:cBhvr>
                                    </p:anim>
                                    <p:anim from="(-#ppt_h/2)" to="(#ppt_y)" calcmode="lin" valueType="num">
                                      <p:cBhvr>
                                        <p:cTn id="30" dur="1000" fill="hold">
                                          <p:stCondLst>
                                            <p:cond delay="0"/>
                                          </p:stCondLst>
                                        </p:cTn>
                                        <p:tgtEl>
                                          <p:spTgt spid="12"/>
                                        </p:tgtEl>
                                        <p:attrNameLst>
                                          <p:attrName>ppt_y</p:attrName>
                                        </p:attrNameLst>
                                      </p:cBhvr>
                                    </p:anim>
                                    <p:animRot by="21600000">
                                      <p:cBhvr>
                                        <p:cTn id="31"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6"/>
          <p:cNvSpPr>
            <a:spLocks noChangeArrowheads="1"/>
          </p:cNvSpPr>
          <p:nvPr/>
        </p:nvSpPr>
        <p:spPr bwMode="auto">
          <a:xfrm>
            <a:off x="3500438" y="6611938"/>
            <a:ext cx="5643562"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sp>
        <p:nvSpPr>
          <p:cNvPr id="3" name="CaixaDeTexto 2"/>
          <p:cNvSpPr txBox="1">
            <a:spLocks noChangeArrowheads="1"/>
          </p:cNvSpPr>
          <p:nvPr/>
        </p:nvSpPr>
        <p:spPr bwMode="auto">
          <a:xfrm>
            <a:off x="4071938" y="496888"/>
            <a:ext cx="4786312" cy="6211887"/>
          </a:xfrm>
          <a:prstGeom prst="rect">
            <a:avLst/>
          </a:prstGeom>
          <a:noFill/>
          <a:ln w="9525">
            <a:noFill/>
            <a:miter lim="800000"/>
            <a:headEnd/>
            <a:tailEnd/>
          </a:ln>
        </p:spPr>
        <p:txBody>
          <a:bodyPr>
            <a:spAutoFit/>
          </a:bodyPr>
          <a:lstStyle/>
          <a:p>
            <a:pPr indent="180975" algn="just">
              <a:lnSpc>
                <a:spcPts val="3000"/>
              </a:lnSpc>
            </a:pPr>
            <a:r>
              <a:rPr lang="pt-BR" sz="2000" b="1">
                <a:latin typeface="Times New Roman" pitchFamily="18" charset="0"/>
                <a:cs typeface="Times New Roman" pitchFamily="18" charset="0"/>
              </a:rPr>
              <a:t>Coronis estava grávida de Apolo e é morta pelas flechadas desferidas por Arthemis</a:t>
            </a:r>
          </a:p>
          <a:p>
            <a:pPr indent="180975" algn="just">
              <a:lnSpc>
                <a:spcPts val="3000"/>
              </a:lnSpc>
            </a:pPr>
            <a:r>
              <a:rPr lang="pt-BR" sz="2000" b="1">
                <a:latin typeface="Times New Roman" pitchFamily="18" charset="0"/>
                <a:cs typeface="Times New Roman" pitchFamily="18" charset="0"/>
              </a:rPr>
              <a:t>Apolo se compadece e retira seu filho Esculápio do ventre de Coronis antes dela ser queimada na pira fúnebre</a:t>
            </a:r>
          </a:p>
          <a:p>
            <a:pPr indent="180975" algn="just">
              <a:lnSpc>
                <a:spcPts val="3000"/>
              </a:lnSpc>
            </a:pPr>
            <a:r>
              <a:rPr lang="pt-BR" sz="2000" b="1">
                <a:latin typeface="Times New Roman" pitchFamily="18" charset="0"/>
                <a:cs typeface="Times New Roman" pitchFamily="18" charset="0"/>
              </a:rPr>
              <a:t> Inconformado, o pai de Coronis manda incendiar o oráculo de Apolo e é morto por ele</a:t>
            </a:r>
          </a:p>
          <a:p>
            <a:pPr indent="180975" algn="just">
              <a:lnSpc>
                <a:spcPts val="3000"/>
              </a:lnSpc>
            </a:pPr>
            <a:r>
              <a:rPr lang="pt-BR" sz="2000" b="1">
                <a:latin typeface="Times New Roman" pitchFamily="18" charset="0"/>
                <a:cs typeface="Times New Roman" pitchFamily="18" charset="0"/>
              </a:rPr>
              <a:t>Apolo envia o filho Esculápio ao Peloponeso para ser educado pelo imortal centauro Chiron, onde ele aprende a curar todas as doenças. Entretanto, seus conhecimentos médicos eram de tal magnitude que Esculápio conseguia até trazer de volta os que já tinham morrido</a:t>
            </a:r>
          </a:p>
        </p:txBody>
      </p:sp>
      <p:pic>
        <p:nvPicPr>
          <p:cNvPr id="7173" name="Imagem 9" descr="http://www.alzheimermed.com.br/imagens/biografias/mito49.jpg"/>
          <p:cNvPicPr>
            <a:picLocks noChangeAspect="1" noChangeArrowheads="1"/>
          </p:cNvPicPr>
          <p:nvPr/>
        </p:nvPicPr>
        <p:blipFill>
          <a:blip r:embed="rId2" cstate="print"/>
          <a:srcRect/>
          <a:stretch>
            <a:fillRect/>
          </a:stretch>
        </p:blipFill>
        <p:spPr bwMode="auto">
          <a:xfrm>
            <a:off x="428596" y="1714488"/>
            <a:ext cx="3474143" cy="4000528"/>
          </a:xfrm>
          <a:prstGeom prst="rect">
            <a:avLst/>
          </a:prstGeom>
          <a:noFill/>
          <a:ln w="9525">
            <a:noFill/>
            <a:miter lim="800000"/>
            <a:headEnd/>
            <a:tailEnd/>
          </a:ln>
          <a:scene3d>
            <a:camera prst="orthographicFront"/>
            <a:lightRig rig="threePt" dir="t"/>
          </a:scene3d>
          <a:sp3d>
            <a:bevelT w="114300" prst="artDeco"/>
          </a:sp3d>
        </p:spPr>
      </p:pic>
      <p:sp>
        <p:nvSpPr>
          <p:cNvPr id="7174" name="Retângulo 10"/>
          <p:cNvSpPr>
            <a:spLocks noChangeArrowheads="1"/>
          </p:cNvSpPr>
          <p:nvPr/>
        </p:nvSpPr>
        <p:spPr bwMode="auto">
          <a:xfrm>
            <a:off x="357188" y="928688"/>
            <a:ext cx="3500437" cy="769937"/>
          </a:xfrm>
          <a:prstGeom prst="rect">
            <a:avLst/>
          </a:prstGeom>
          <a:noFill/>
          <a:ln w="9525">
            <a:noFill/>
            <a:miter lim="800000"/>
            <a:headEnd/>
            <a:tailEnd/>
          </a:ln>
        </p:spPr>
        <p:txBody>
          <a:bodyPr>
            <a:spAutoFit/>
          </a:bodyPr>
          <a:lstStyle/>
          <a:p>
            <a:pPr algn="ctr"/>
            <a:r>
              <a:rPr lang="pt-BR" sz="1600" b="1">
                <a:solidFill>
                  <a:srgbClr val="000000"/>
                </a:solidFill>
                <a:latin typeface="Times New Roman" pitchFamily="18" charset="0"/>
                <a:cs typeface="Times New Roman" pitchFamily="18" charset="0"/>
              </a:rPr>
              <a:t>Arthemis/Diana </a:t>
            </a:r>
          </a:p>
          <a:p>
            <a:pPr algn="ctr"/>
            <a:r>
              <a:rPr lang="pt-BR" sz="1400" b="1">
                <a:solidFill>
                  <a:srgbClr val="000000"/>
                </a:solidFill>
                <a:latin typeface="Times New Roman" pitchFamily="18" charset="0"/>
                <a:cs typeface="Times New Roman" pitchFamily="18" charset="0"/>
              </a:rPr>
              <a:t>Deusa da Caça e das Florestas -</a:t>
            </a:r>
          </a:p>
          <a:p>
            <a:pPr algn="ctr"/>
            <a:r>
              <a:rPr lang="pt-BR" sz="1400" b="1">
                <a:solidFill>
                  <a:srgbClr val="000000"/>
                </a:solidFill>
                <a:latin typeface="Times New Roman" pitchFamily="18" charset="0"/>
                <a:cs typeface="Times New Roman" pitchFamily="18" charset="0"/>
              </a:rPr>
              <a:t>Protetora das Crianças e dos Animais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blinds(horizontal)">
                                      <p:cBhvr>
                                        <p:cTn id="7" dur="500"/>
                                        <p:tgtEl>
                                          <p:spTgt spid="717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P spid="71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a:spLocks noChangeArrowheads="1"/>
          </p:cNvSpPr>
          <p:nvPr/>
        </p:nvSpPr>
        <p:spPr bwMode="auto">
          <a:xfrm>
            <a:off x="4143375" y="3714750"/>
            <a:ext cx="4824413" cy="2446338"/>
          </a:xfrm>
          <a:prstGeom prst="rect">
            <a:avLst/>
          </a:prstGeom>
          <a:noFill/>
          <a:ln w="9525">
            <a:noFill/>
            <a:miter lim="800000"/>
            <a:headEnd/>
            <a:tailEnd/>
          </a:ln>
        </p:spPr>
        <p:txBody>
          <a:bodyPr lIns="0" tIns="0" rIns="0" bIns="0">
            <a:spAutoFit/>
          </a:bodyPr>
          <a:lstStyle/>
          <a:p>
            <a:pPr indent="180975" algn="just">
              <a:spcBef>
                <a:spcPts val="1200"/>
              </a:spcBef>
              <a:spcAft>
                <a:spcPts val="600"/>
              </a:spcAft>
            </a:pPr>
            <a:r>
              <a:rPr lang="pt-BR" b="1">
                <a:latin typeface="Times New Roman" pitchFamily="18" charset="0"/>
                <a:cs typeface="Times New Roman" pitchFamily="18" charset="0"/>
              </a:rPr>
              <a:t>Na educação dos heróis, a primeira etapa deveria sempre passar pelas mãos de Chíron, que lhes ensinava a Sabedoria da Vida através do sofrimento</a:t>
            </a:r>
          </a:p>
          <a:p>
            <a:pPr indent="180975" algn="just">
              <a:spcBef>
                <a:spcPts val="1200"/>
              </a:spcBef>
              <a:spcAft>
                <a:spcPts val="600"/>
              </a:spcAft>
            </a:pPr>
            <a:r>
              <a:rPr lang="pt-BR" b="1">
                <a:latin typeface="Times New Roman" pitchFamily="18" charset="0"/>
                <a:cs typeface="Times New Roman" pitchFamily="18" charset="0"/>
              </a:rPr>
              <a:t>Ele vivia dentro de uma gruta por ser filho de Saturno, símbolo de Velho Mestre Foi instrutor de Aquiles (ímpeto), de Ulisses (prudência), de Esculápio (cura)  e de muitos príncipes</a:t>
            </a:r>
          </a:p>
        </p:txBody>
      </p:sp>
      <p:sp>
        <p:nvSpPr>
          <p:cNvPr id="4" name="CaixaDeTexto 3"/>
          <p:cNvSpPr txBox="1">
            <a:spLocks noChangeArrowheads="1"/>
          </p:cNvSpPr>
          <p:nvPr/>
        </p:nvSpPr>
        <p:spPr bwMode="auto">
          <a:xfrm>
            <a:off x="4100513" y="498475"/>
            <a:ext cx="4824412" cy="2954338"/>
          </a:xfrm>
          <a:prstGeom prst="rect">
            <a:avLst/>
          </a:prstGeom>
          <a:noFill/>
          <a:ln w="9525">
            <a:noFill/>
            <a:miter lim="800000"/>
            <a:headEnd/>
            <a:tailEnd/>
          </a:ln>
        </p:spPr>
        <p:txBody>
          <a:bodyPr lIns="0" tIns="0" rIns="0" bIns="0">
            <a:spAutoFit/>
          </a:bodyPr>
          <a:lstStyle/>
          <a:p>
            <a:pPr indent="180975" algn="just">
              <a:spcBef>
                <a:spcPts val="1200"/>
              </a:spcBef>
              <a:spcAft>
                <a:spcPts val="600"/>
              </a:spcAft>
            </a:pPr>
            <a:r>
              <a:rPr lang="pt-BR" b="1">
                <a:latin typeface="Times New Roman" pitchFamily="18" charset="0"/>
                <a:cs typeface="Times New Roman" pitchFamily="18" charset="0"/>
              </a:rPr>
              <a:t>Chíron - do grego Kheiron, donde Kheir = mão</a:t>
            </a:r>
          </a:p>
          <a:p>
            <a:pPr indent="180975" algn="just">
              <a:spcBef>
                <a:spcPts val="1200"/>
              </a:spcBef>
              <a:spcAft>
                <a:spcPts val="600"/>
              </a:spcAft>
            </a:pPr>
            <a:r>
              <a:rPr lang="pt-BR" b="1">
                <a:latin typeface="Times New Roman" pitchFamily="18" charset="0"/>
                <a:cs typeface="Times New Roman" pitchFamily="18" charset="0"/>
              </a:rPr>
              <a:t>Chíron foi um centauro sábio que conseguiu dominar sua natureza animal. Ele era gentil e conhecedor de várias artes como música, medicina, guerra, astronomia e o dom de prever o futuro</a:t>
            </a:r>
          </a:p>
          <a:p>
            <a:pPr indent="180975" algn="just">
              <a:spcBef>
                <a:spcPts val="1200"/>
              </a:spcBef>
              <a:spcAft>
                <a:spcPts val="600"/>
              </a:spcAft>
            </a:pPr>
            <a:r>
              <a:rPr lang="pt-BR" b="1">
                <a:latin typeface="Times New Roman" pitchFamily="18" charset="0"/>
                <a:cs typeface="Times New Roman" pitchFamily="18" charset="0"/>
              </a:rPr>
              <a:t>Ele representa o triunfo do espírito, da inteligência e da sabedoria sobre a matéria, os instintos e as paixões injustificadas</a:t>
            </a:r>
          </a:p>
        </p:txBody>
      </p:sp>
      <p:sp>
        <p:nvSpPr>
          <p:cNvPr id="8197" name="Retângulo 4"/>
          <p:cNvSpPr>
            <a:spLocks noChangeArrowheads="1"/>
          </p:cNvSpPr>
          <p:nvPr/>
        </p:nvSpPr>
        <p:spPr bwMode="auto">
          <a:xfrm>
            <a:off x="4857750" y="6596063"/>
            <a:ext cx="4286250" cy="246062"/>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http://astroblogando.blogspot.com/2009/09/asteroides-segundo-mitologia.html</a:t>
            </a:r>
          </a:p>
        </p:txBody>
      </p:sp>
      <p:pic>
        <p:nvPicPr>
          <p:cNvPr id="8198" name="Picture 6"/>
          <p:cNvPicPr>
            <a:picLocks noChangeAspect="1" noChangeArrowheads="1"/>
          </p:cNvPicPr>
          <p:nvPr/>
        </p:nvPicPr>
        <p:blipFill>
          <a:blip r:embed="rId2" cstate="print"/>
          <a:srcRect/>
          <a:stretch>
            <a:fillRect/>
          </a:stretch>
        </p:blipFill>
        <p:spPr bwMode="auto">
          <a:xfrm>
            <a:off x="214313" y="500063"/>
            <a:ext cx="3794125" cy="5643562"/>
          </a:xfrm>
          <a:prstGeom prst="rect">
            <a:avLst/>
          </a:prstGeom>
          <a:noFill/>
          <a:ln w="9525">
            <a:noFill/>
            <a:miter lim="800000"/>
            <a:headEnd/>
            <a:tailEnd/>
          </a:ln>
          <a:scene3d>
            <a:camera prst="orthographicFront"/>
            <a:lightRig rig="threePt" dir="t"/>
          </a:scene3d>
          <a:sp3d>
            <a:bevelT w="114300" prst="artDeco"/>
          </a:sp3d>
        </p:spPr>
      </p:pic>
      <p:sp>
        <p:nvSpPr>
          <p:cNvPr id="7" name="Retângulo 4"/>
          <p:cNvSpPr>
            <a:spLocks noChangeArrowheads="1"/>
          </p:cNvSpPr>
          <p:nvPr/>
        </p:nvSpPr>
        <p:spPr bwMode="auto">
          <a:xfrm>
            <a:off x="214313" y="6129338"/>
            <a:ext cx="3786187" cy="400050"/>
          </a:xfrm>
          <a:prstGeom prst="rect">
            <a:avLst/>
          </a:prstGeom>
          <a:noFill/>
          <a:ln w="9525">
            <a:noFill/>
            <a:miter lim="800000"/>
            <a:headEnd/>
            <a:tailEnd/>
          </a:ln>
        </p:spPr>
        <p:txBody>
          <a:bodyPr>
            <a:spAutoFit/>
          </a:bodyPr>
          <a:lstStyle/>
          <a:p>
            <a:pPr algn="r"/>
            <a:r>
              <a:rPr lang="pt-BR" sz="1000">
                <a:latin typeface="Times New Roman" pitchFamily="18" charset="0"/>
                <a:cs typeface="Times New Roman" pitchFamily="18" charset="0"/>
              </a:rPr>
              <a:t>http://1.bp.blogspot.com/_7RS6e_kc3ro/TPWKVKp582I/AAAAAAAAAWw/1Ag0MEdfIcc/s1600/Centaur.jpg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p:cTn id="7" dur="500" fill="hold"/>
                                        <p:tgtEl>
                                          <p:spTgt spid="819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19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19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198"/>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wipe(left)">
                                      <p:cBhvr>
                                        <p:cTn id="33" dur="5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left)">
                                      <p:cBhvr>
                                        <p:cTn id="38" dur="500"/>
                                        <p:tgtEl>
                                          <p:spTgt spid="3">
                                            <p:txEl>
                                              <p:pRg st="1" end="1"/>
                                            </p:txEl>
                                          </p:spTgt>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8197"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a:spLocks noChangeArrowheads="1"/>
          </p:cNvSpPr>
          <p:nvPr/>
        </p:nvSpPr>
        <p:spPr bwMode="auto">
          <a:xfrm>
            <a:off x="571500" y="188913"/>
            <a:ext cx="8286750" cy="2846387"/>
          </a:xfrm>
          <a:prstGeom prst="rect">
            <a:avLst/>
          </a:prstGeom>
          <a:noFill/>
          <a:ln w="9525">
            <a:noFill/>
            <a:miter lim="800000"/>
            <a:headEnd/>
            <a:tailEnd/>
          </a:ln>
        </p:spPr>
        <p:txBody>
          <a:bodyPr>
            <a:spAutoFit/>
          </a:bodyPr>
          <a:lstStyle/>
          <a:p>
            <a:pPr algn="just">
              <a:spcAft>
                <a:spcPts val="600"/>
              </a:spcAft>
            </a:pPr>
            <a:r>
              <a:rPr lang="pt-BR" b="1" dirty="0">
                <a:latin typeface="Times New Roman" pitchFamily="18" charset="0"/>
                <a:cs typeface="Times New Roman" pitchFamily="18" charset="0"/>
              </a:rPr>
              <a:t>Esculápio casa-se com </a:t>
            </a:r>
            <a:r>
              <a:rPr lang="pt-BR" b="1" dirty="0" err="1">
                <a:latin typeface="Times New Roman" pitchFamily="18" charset="0"/>
                <a:cs typeface="Times New Roman" pitchFamily="18" charset="0"/>
              </a:rPr>
              <a:t>Epione</a:t>
            </a:r>
            <a:r>
              <a:rPr lang="pt-BR" b="1" dirty="0">
                <a:latin typeface="Times New Roman" pitchFamily="18" charset="0"/>
                <a:cs typeface="Times New Roman" pitchFamily="18" charset="0"/>
              </a:rPr>
              <a:t> - Deusa do Alívio - e com ela tem 5 filhas e 3 filhos:</a:t>
            </a:r>
          </a:p>
          <a:p>
            <a:pPr algn="just">
              <a:spcAft>
                <a:spcPts val="600"/>
              </a:spcAft>
            </a:pPr>
            <a:r>
              <a:rPr lang="pt-BR" b="1" dirty="0" err="1">
                <a:latin typeface="Times New Roman" pitchFamily="18" charset="0"/>
                <a:cs typeface="Times New Roman" pitchFamily="18" charset="0"/>
              </a:rPr>
              <a:t>Hygieia</a:t>
            </a:r>
            <a:r>
              <a:rPr lang="pt-BR" b="1" dirty="0">
                <a:latin typeface="Times New Roman" pitchFamily="18" charset="0"/>
                <a:cs typeface="Times New Roman" pitchFamily="18" charset="0"/>
              </a:rPr>
              <a:t> (higiene)</a:t>
            </a:r>
          </a:p>
          <a:p>
            <a:pPr algn="just">
              <a:spcAft>
                <a:spcPts val="600"/>
              </a:spcAft>
            </a:pPr>
            <a:r>
              <a:rPr lang="pt-BR" b="1" dirty="0" err="1">
                <a:latin typeface="Times New Roman" pitchFamily="18" charset="0"/>
                <a:cs typeface="Times New Roman" pitchFamily="18" charset="0"/>
              </a:rPr>
              <a:t>Panacea</a:t>
            </a:r>
            <a:r>
              <a:rPr lang="pt-BR" b="1" dirty="0">
                <a:latin typeface="Times New Roman" pitchFamily="18" charset="0"/>
                <a:cs typeface="Times New Roman" pitchFamily="18" charset="0"/>
              </a:rPr>
              <a:t> (remédio universal) </a:t>
            </a:r>
          </a:p>
          <a:p>
            <a:pPr algn="just">
              <a:spcAft>
                <a:spcPts val="600"/>
              </a:spcAft>
            </a:pPr>
            <a:r>
              <a:rPr lang="pt-BR" b="1" dirty="0" err="1">
                <a:latin typeface="Times New Roman" pitchFamily="18" charset="0"/>
                <a:cs typeface="Times New Roman" pitchFamily="18" charset="0"/>
              </a:rPr>
              <a:t>Iaso</a:t>
            </a:r>
            <a:r>
              <a:rPr lang="pt-BR" b="1" dirty="0">
                <a:latin typeface="Times New Roman" pitchFamily="18" charset="0"/>
                <a:cs typeface="Times New Roman" pitchFamily="18" charset="0"/>
              </a:rPr>
              <a:t> (medicina)</a:t>
            </a:r>
          </a:p>
          <a:p>
            <a:pPr algn="just">
              <a:spcAft>
                <a:spcPts val="600"/>
              </a:spcAft>
            </a:pPr>
            <a:r>
              <a:rPr lang="pt-BR" b="1" dirty="0">
                <a:latin typeface="Times New Roman" pitchFamily="18" charset="0"/>
                <a:cs typeface="Times New Roman" pitchFamily="18" charset="0"/>
              </a:rPr>
              <a:t>Aceso (a cura)</a:t>
            </a:r>
          </a:p>
          <a:p>
            <a:pPr algn="just">
              <a:spcAft>
                <a:spcPts val="600"/>
              </a:spcAft>
            </a:pPr>
            <a:r>
              <a:rPr lang="pt-BR" b="1" dirty="0" err="1">
                <a:latin typeface="Times New Roman" pitchFamily="18" charset="0"/>
                <a:cs typeface="Times New Roman" pitchFamily="18" charset="0"/>
              </a:rPr>
              <a:t>Aglaea</a:t>
            </a:r>
            <a:r>
              <a:rPr lang="pt-BR" b="1" dirty="0">
                <a:latin typeface="Times New Roman" pitchFamily="18" charset="0"/>
                <a:cs typeface="Times New Roman" pitchFamily="18" charset="0"/>
              </a:rPr>
              <a:t> (brilho saudável) </a:t>
            </a:r>
          </a:p>
          <a:p>
            <a:pPr algn="just">
              <a:spcAft>
                <a:spcPts val="600"/>
              </a:spcAft>
            </a:pPr>
            <a:r>
              <a:rPr lang="pt-BR" b="1" dirty="0" err="1" smtClean="0">
                <a:latin typeface="Times New Roman" pitchFamily="18" charset="0"/>
                <a:cs typeface="Times New Roman" pitchFamily="18" charset="0"/>
              </a:rPr>
              <a:t>Telésforo</a:t>
            </a:r>
            <a:r>
              <a:rPr lang="pt-BR" b="1" dirty="0">
                <a:latin typeface="Times New Roman" pitchFamily="18" charset="0"/>
                <a:cs typeface="Times New Roman" pitchFamily="18" charset="0"/>
              </a:rPr>
              <a:t> </a:t>
            </a:r>
            <a:r>
              <a:rPr lang="pt-BR" b="1" dirty="0" smtClean="0">
                <a:latin typeface="Times New Roman" pitchFamily="18" charset="0"/>
                <a:cs typeface="Times New Roman" pitchFamily="18" charset="0"/>
              </a:rPr>
              <a:t>(convalescença</a:t>
            </a:r>
            <a:r>
              <a:rPr lang="pt-BR" b="1" dirty="0">
                <a:latin typeface="Times New Roman" pitchFamily="18" charset="0"/>
                <a:cs typeface="Times New Roman" pitchFamily="18" charset="0"/>
              </a:rPr>
              <a:t>, recuperação) </a:t>
            </a:r>
          </a:p>
          <a:p>
            <a:pPr algn="just">
              <a:spcAft>
                <a:spcPts val="600"/>
              </a:spcAft>
            </a:pPr>
            <a:r>
              <a:rPr lang="pt-BR" b="1" dirty="0">
                <a:latin typeface="Times New Roman" pitchFamily="18" charset="0"/>
                <a:cs typeface="Times New Roman" pitchFamily="18" charset="0"/>
              </a:rPr>
              <a:t> </a:t>
            </a:r>
            <a:r>
              <a:rPr lang="pt-BR" b="1" dirty="0" err="1">
                <a:latin typeface="Times New Roman" pitchFamily="18" charset="0"/>
                <a:cs typeface="Times New Roman" pitchFamily="18" charset="0"/>
              </a:rPr>
              <a:t>Podalírio</a:t>
            </a:r>
            <a:r>
              <a:rPr lang="pt-BR" b="1" dirty="0">
                <a:latin typeface="Times New Roman" pitchFamily="18" charset="0"/>
                <a:cs typeface="Times New Roman" pitchFamily="18" charset="0"/>
              </a:rPr>
              <a:t> e </a:t>
            </a:r>
            <a:r>
              <a:rPr lang="pt-BR" b="1" dirty="0" err="1">
                <a:latin typeface="Times New Roman" pitchFamily="18" charset="0"/>
                <a:cs typeface="Times New Roman" pitchFamily="18" charset="0"/>
              </a:rPr>
              <a:t>Macaão</a:t>
            </a:r>
            <a:r>
              <a:rPr lang="pt-BR" b="1" dirty="0">
                <a:latin typeface="Times New Roman" pitchFamily="18" charset="0"/>
                <a:cs typeface="Times New Roman" pitchFamily="18" charset="0"/>
              </a:rPr>
              <a:t> (médicos divinizados)</a:t>
            </a:r>
          </a:p>
        </p:txBody>
      </p:sp>
      <p:pic>
        <p:nvPicPr>
          <p:cNvPr id="6" name="Imagem 5" descr="http://www.alzheimermed.com.br/imagens/biografias/mito.jpg"/>
          <p:cNvPicPr/>
          <p:nvPr/>
        </p:nvPicPr>
        <p:blipFill>
          <a:blip r:embed="rId2" cstate="print"/>
          <a:srcRect/>
          <a:stretch>
            <a:fillRect/>
          </a:stretch>
        </p:blipFill>
        <p:spPr bwMode="auto">
          <a:xfrm>
            <a:off x="928663" y="3643314"/>
            <a:ext cx="2000263" cy="2928958"/>
          </a:xfrm>
          <a:prstGeom prst="rect">
            <a:avLst/>
          </a:prstGeom>
          <a:gradFill flip="none" rotWithShape="1">
            <a:gsLst>
              <a:gs pos="0">
                <a:schemeClr val="bg2">
                  <a:lumMod val="90000"/>
                </a:schemeClr>
              </a:gs>
              <a:gs pos="100000">
                <a:schemeClr val="bg2">
                  <a:lumMod val="10000"/>
                </a:schemeClr>
              </a:gs>
            </a:gsLst>
            <a:path path="rect">
              <a:fillToRect l="50000" t="50000" r="50000" b="50000"/>
            </a:path>
            <a:tileRect/>
          </a:gradFill>
          <a:ln w="127000">
            <a:gradFill flip="none" rotWithShape="1">
              <a:gsLst>
                <a:gs pos="0">
                  <a:schemeClr val="bg2">
                    <a:lumMod val="90000"/>
                  </a:schemeClr>
                </a:gs>
                <a:gs pos="100000">
                  <a:srgbClr val="6C674C"/>
                </a:gs>
              </a:gsLst>
              <a:path path="rect">
                <a:fillToRect l="50000" t="50000" r="50000" b="50000"/>
              </a:path>
              <a:tileRect/>
            </a:gradFill>
            <a:miter lim="800000"/>
            <a:headEnd/>
            <a:tailEnd/>
          </a:ln>
          <a:scene3d>
            <a:camera prst="orthographicFront"/>
            <a:lightRig rig="threePt" dir="t"/>
          </a:scene3d>
          <a:sp3d>
            <a:bevelT w="114300" prst="artDeco"/>
          </a:sp3d>
        </p:spPr>
      </p:pic>
      <p:pic>
        <p:nvPicPr>
          <p:cNvPr id="11268" name="Imagem 6" descr="http://www.alzheimermed.com.br/imagens/biografias/mito57.jpg"/>
          <p:cNvPicPr>
            <a:picLocks noChangeAspect="1" noChangeArrowheads="1"/>
          </p:cNvPicPr>
          <p:nvPr/>
        </p:nvPicPr>
        <p:blipFill>
          <a:blip r:embed="rId3" cstate="print"/>
          <a:srcRect/>
          <a:stretch>
            <a:fillRect/>
          </a:stretch>
        </p:blipFill>
        <p:spPr bwMode="auto">
          <a:xfrm>
            <a:off x="5000625" y="714375"/>
            <a:ext cx="3706813" cy="2428875"/>
          </a:xfrm>
          <a:prstGeom prst="rect">
            <a:avLst/>
          </a:prstGeom>
          <a:noFill/>
          <a:ln w="9525">
            <a:noFill/>
            <a:miter lim="800000"/>
            <a:headEnd/>
            <a:tailEnd/>
          </a:ln>
          <a:scene3d>
            <a:camera prst="orthographicFront"/>
            <a:lightRig rig="threePt" dir="t"/>
          </a:scene3d>
          <a:sp3d>
            <a:bevelT w="114300" prst="artDeco"/>
          </a:sp3d>
        </p:spPr>
      </p:pic>
      <p:pic>
        <p:nvPicPr>
          <p:cNvPr id="11269" name="Imagem 7" descr="http://www.alzheimermed.com.br/imagens/biografias/mito58.jpg"/>
          <p:cNvPicPr>
            <a:picLocks noChangeAspect="1" noChangeArrowheads="1"/>
          </p:cNvPicPr>
          <p:nvPr/>
        </p:nvPicPr>
        <p:blipFill>
          <a:blip r:embed="rId4" cstate="print"/>
          <a:srcRect/>
          <a:stretch>
            <a:fillRect/>
          </a:stretch>
        </p:blipFill>
        <p:spPr bwMode="auto">
          <a:xfrm>
            <a:off x="3830638" y="3602038"/>
            <a:ext cx="1739900" cy="3048000"/>
          </a:xfrm>
          <a:prstGeom prst="rect">
            <a:avLst/>
          </a:prstGeom>
          <a:noFill/>
          <a:ln w="9525">
            <a:noFill/>
            <a:miter lim="800000"/>
            <a:headEnd/>
            <a:tailEnd/>
          </a:ln>
          <a:scene3d>
            <a:camera prst="orthographicFront"/>
            <a:lightRig rig="threePt" dir="t"/>
          </a:scene3d>
          <a:sp3d>
            <a:bevelT w="114300" prst="artDeco"/>
          </a:sp3d>
        </p:spPr>
      </p:pic>
      <p:pic>
        <p:nvPicPr>
          <p:cNvPr id="11270" name="Imagem 8" descr="http://www.alzheimermed.com.br/imagens/biografias/mito59.jpg"/>
          <p:cNvPicPr>
            <a:picLocks noChangeAspect="1" noChangeArrowheads="1"/>
          </p:cNvPicPr>
          <p:nvPr/>
        </p:nvPicPr>
        <p:blipFill>
          <a:blip r:embed="rId5" cstate="print"/>
          <a:srcRect/>
          <a:stretch>
            <a:fillRect/>
          </a:stretch>
        </p:blipFill>
        <p:spPr bwMode="auto">
          <a:xfrm>
            <a:off x="6429375" y="3602038"/>
            <a:ext cx="1892300" cy="3041650"/>
          </a:xfrm>
          <a:prstGeom prst="rect">
            <a:avLst/>
          </a:prstGeom>
          <a:noFill/>
          <a:ln w="9525">
            <a:noFill/>
            <a:miter lim="800000"/>
            <a:headEnd/>
            <a:tailEnd/>
          </a:ln>
          <a:scene3d>
            <a:camera prst="orthographicFront"/>
            <a:lightRig rig="threePt" dir="t"/>
          </a:scene3d>
          <a:sp3d>
            <a:bevelT w="114300" prst="artDeco"/>
          </a:sp3d>
        </p:spPr>
      </p:pic>
      <p:sp>
        <p:nvSpPr>
          <p:cNvPr id="7" name="Retângulo 6"/>
          <p:cNvSpPr>
            <a:spLocks noChangeArrowheads="1"/>
          </p:cNvSpPr>
          <p:nvPr/>
        </p:nvSpPr>
        <p:spPr bwMode="auto">
          <a:xfrm>
            <a:off x="3500438" y="6611938"/>
            <a:ext cx="5643562" cy="246062"/>
          </a:xfrm>
          <a:prstGeom prst="rect">
            <a:avLst/>
          </a:prstGeom>
          <a:noFill/>
          <a:ln w="9525">
            <a:noFill/>
            <a:miter lim="800000"/>
            <a:headEnd/>
            <a:tailEnd/>
          </a:ln>
        </p:spPr>
        <p:txBody>
          <a:bodyPr>
            <a:spAutoFit/>
          </a:bodyPr>
          <a:lstStyle/>
          <a:p>
            <a:pPr algn="r"/>
            <a:r>
              <a:rPr lang="pt-BR" sz="1000">
                <a:solidFill>
                  <a:srgbClr val="000000"/>
                </a:solidFill>
                <a:latin typeface="Times New Roman" pitchFamily="18" charset="0"/>
                <a:cs typeface="Times New Roman" pitchFamily="18" charset="0"/>
              </a:rPr>
              <a:t>http://www.alzheimermed.com.br/biografia-alois-alzheimer/sua-vocacao-historia-mitologica-de-medicina</a:t>
            </a:r>
          </a:p>
        </p:txBody>
      </p:sp>
      <p:sp>
        <p:nvSpPr>
          <p:cNvPr id="8" name="CaixaDeTexto 7"/>
          <p:cNvSpPr txBox="1">
            <a:spLocks noChangeArrowheads="1"/>
          </p:cNvSpPr>
          <p:nvPr/>
        </p:nvSpPr>
        <p:spPr bwMode="auto">
          <a:xfrm>
            <a:off x="1000125" y="3236913"/>
            <a:ext cx="1928813" cy="338137"/>
          </a:xfrm>
          <a:prstGeom prst="rect">
            <a:avLst/>
          </a:prstGeom>
          <a:noFill/>
          <a:ln w="9525">
            <a:noFill/>
            <a:miter lim="800000"/>
            <a:headEnd/>
            <a:tailEnd/>
          </a:ln>
        </p:spPr>
        <p:txBody>
          <a:bodyPr>
            <a:spAutoFit/>
          </a:bodyPr>
          <a:lstStyle/>
          <a:p>
            <a:r>
              <a:rPr lang="pt-BR" sz="1600" b="1">
                <a:latin typeface="Times New Roman" pitchFamily="18" charset="0"/>
                <a:cs typeface="Times New Roman" pitchFamily="18" charset="0"/>
              </a:rPr>
              <a:t>Hygieia e Esculápio</a:t>
            </a:r>
          </a:p>
        </p:txBody>
      </p:sp>
      <p:sp>
        <p:nvSpPr>
          <p:cNvPr id="9" name="CaixaDeTexto 8"/>
          <p:cNvSpPr txBox="1">
            <a:spLocks noChangeArrowheads="1"/>
          </p:cNvSpPr>
          <p:nvPr/>
        </p:nvSpPr>
        <p:spPr bwMode="auto">
          <a:xfrm>
            <a:off x="4286250" y="3295650"/>
            <a:ext cx="714375" cy="338138"/>
          </a:xfrm>
          <a:prstGeom prst="rect">
            <a:avLst/>
          </a:prstGeom>
          <a:noFill/>
          <a:ln w="9525">
            <a:noFill/>
            <a:miter lim="800000"/>
            <a:headEnd/>
            <a:tailEnd/>
          </a:ln>
        </p:spPr>
        <p:txBody>
          <a:bodyPr>
            <a:spAutoFit/>
          </a:bodyPr>
          <a:lstStyle/>
          <a:p>
            <a:pPr algn="ctr"/>
            <a:r>
              <a:rPr lang="pt-BR" sz="1600" b="1">
                <a:latin typeface="Times New Roman" pitchFamily="18" charset="0"/>
                <a:cs typeface="Times New Roman" pitchFamily="18" charset="0"/>
              </a:rPr>
              <a:t>Iaso</a:t>
            </a:r>
          </a:p>
        </p:txBody>
      </p:sp>
      <p:sp>
        <p:nvSpPr>
          <p:cNvPr id="10" name="CaixaDeTexto 9"/>
          <p:cNvSpPr txBox="1">
            <a:spLocks noChangeArrowheads="1"/>
          </p:cNvSpPr>
          <p:nvPr/>
        </p:nvSpPr>
        <p:spPr bwMode="auto">
          <a:xfrm>
            <a:off x="6858000" y="3295650"/>
            <a:ext cx="1143000" cy="338138"/>
          </a:xfrm>
          <a:prstGeom prst="rect">
            <a:avLst/>
          </a:prstGeom>
          <a:noFill/>
          <a:ln w="9525">
            <a:noFill/>
            <a:miter lim="800000"/>
            <a:headEnd/>
            <a:tailEnd/>
          </a:ln>
        </p:spPr>
        <p:txBody>
          <a:bodyPr>
            <a:spAutoFit/>
          </a:bodyPr>
          <a:lstStyle/>
          <a:p>
            <a:pPr algn="ctr"/>
            <a:r>
              <a:rPr lang="pt-BR" sz="1600" b="1">
                <a:latin typeface="Times New Roman" pitchFamily="18" charset="0"/>
                <a:cs typeface="Times New Roman" pitchFamily="18" charset="0"/>
              </a:rPr>
              <a:t>Hygieia</a:t>
            </a:r>
          </a:p>
        </p:txBody>
      </p:sp>
      <p:sp>
        <p:nvSpPr>
          <p:cNvPr id="11" name="CaixaDeTexto 10"/>
          <p:cNvSpPr txBox="1">
            <a:spLocks noChangeArrowheads="1"/>
          </p:cNvSpPr>
          <p:nvPr/>
        </p:nvSpPr>
        <p:spPr bwMode="auto">
          <a:xfrm>
            <a:off x="5715000" y="428625"/>
            <a:ext cx="2143125" cy="338138"/>
          </a:xfrm>
          <a:prstGeom prst="rect">
            <a:avLst/>
          </a:prstGeom>
          <a:noFill/>
          <a:ln w="9525">
            <a:noFill/>
            <a:miter lim="800000"/>
            <a:headEnd/>
            <a:tailEnd/>
          </a:ln>
        </p:spPr>
        <p:txBody>
          <a:bodyPr>
            <a:spAutoFit/>
          </a:bodyPr>
          <a:lstStyle/>
          <a:p>
            <a:r>
              <a:rPr lang="pt-BR" sz="1600" b="1">
                <a:latin typeface="Times New Roman" pitchFamily="18" charset="0"/>
                <a:cs typeface="Times New Roman" pitchFamily="18" charset="0"/>
              </a:rPr>
              <a:t>Esculápio e  3 filhas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ppt_x</p:attrName>
                                        </p:attrNameLst>
                                      </p:cBhvr>
                                      <p:tavLst>
                                        <p:tav tm="0">
                                          <p:val>
                                            <p:strVal val="#ppt_x-.2"/>
                                          </p:val>
                                        </p:tav>
                                        <p:tav tm="100000">
                                          <p:val>
                                            <p:strVal val="#ppt_x"/>
                                          </p:val>
                                        </p:tav>
                                      </p:tavLst>
                                    </p:anim>
                                    <p:anim calcmode="lin" valueType="num">
                                      <p:cBhvr>
                                        <p:cTn id="8" dur="1000" fill="hold"/>
                                        <p:tgtEl>
                                          <p:spTgt spid="1126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68"/>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11269"/>
                                        </p:tgtEl>
                                        <p:attrNameLst>
                                          <p:attrName>style.visibility</p:attrName>
                                        </p:attrNameLst>
                                      </p:cBhvr>
                                      <p:to>
                                        <p:strVal val="visible"/>
                                      </p:to>
                                    </p:set>
                                    <p:anim calcmode="lin" valueType="num">
                                      <p:cBhvr>
                                        <p:cTn id="27" dur="1000" fill="hold"/>
                                        <p:tgtEl>
                                          <p:spTgt spid="11269"/>
                                        </p:tgtEl>
                                        <p:attrNameLst>
                                          <p:attrName>ppt_x</p:attrName>
                                        </p:attrNameLst>
                                      </p:cBhvr>
                                      <p:tavLst>
                                        <p:tav tm="0">
                                          <p:val>
                                            <p:strVal val="#ppt_x-.2"/>
                                          </p:val>
                                        </p:tav>
                                        <p:tav tm="100000">
                                          <p:val>
                                            <p:strVal val="#ppt_x"/>
                                          </p:val>
                                        </p:tav>
                                      </p:tavLst>
                                    </p:anim>
                                    <p:anim calcmode="lin" valueType="num">
                                      <p:cBhvr>
                                        <p:cTn id="28"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1269"/>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 calcmode="lin" valueType="num">
                                      <p:cBhvr>
                                        <p:cTn id="37" dur="1000" fill="hold"/>
                                        <p:tgtEl>
                                          <p:spTgt spid="11270"/>
                                        </p:tgtEl>
                                        <p:attrNameLst>
                                          <p:attrName>ppt_x</p:attrName>
                                        </p:attrNameLst>
                                      </p:cBhvr>
                                      <p:tavLst>
                                        <p:tav tm="0">
                                          <p:val>
                                            <p:strVal val="#ppt_x-.2"/>
                                          </p:val>
                                        </p:tav>
                                        <p:tav tm="100000">
                                          <p:val>
                                            <p:strVal val="#ppt_x"/>
                                          </p:val>
                                        </p:tav>
                                      </p:tavLst>
                                    </p:anim>
                                    <p:anim calcmode="lin" valueType="num">
                                      <p:cBhvr>
                                        <p:cTn id="38" dur="1000" fill="hold"/>
                                        <p:tgtEl>
                                          <p:spTgt spid="1127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270"/>
                                        </p:tgtEl>
                                      </p:cBhvr>
                                    </p:animEffec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1" nodeType="clickEffect">
                                  <p:stCondLst>
                                    <p:cond delay="0"/>
                                  </p:stCondLst>
                                  <p:childTnLst>
                                    <p:animEffect transition="out" filter="dissolv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xEl>
                                              <p:pRg st="0" end="0"/>
                                            </p:txEl>
                                          </p:spTgt>
                                        </p:tgtEl>
                                        <p:attrNameLst>
                                          <p:attrName>style.visibility</p:attrName>
                                        </p:attrNameLst>
                                      </p:cBhvr>
                                      <p:to>
                                        <p:strVal val="visible"/>
                                      </p:to>
                                    </p:set>
                                    <p:animEffect transition="in" filter="wipe(left)">
                                      <p:cBhvr>
                                        <p:cTn id="52" dur="500"/>
                                        <p:tgtEl>
                                          <p:spTgt spid="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txEl>
                                              <p:pRg st="4" end="4"/>
                                            </p:txEl>
                                          </p:spTgt>
                                        </p:tgtEl>
                                        <p:attrNameLst>
                                          <p:attrName>style.visibility</p:attrName>
                                        </p:attrNameLst>
                                      </p:cBhvr>
                                      <p:to>
                                        <p:strVal val="visible"/>
                                      </p:to>
                                    </p:set>
                                    <p:animEffect transition="in" filter="wipe(left)">
                                      <p:cBhvr>
                                        <p:cTn id="72" dur="500"/>
                                        <p:tgtEl>
                                          <p:spTgt spid="2">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txEl>
                                              <p:pRg st="5" end="5"/>
                                            </p:txEl>
                                          </p:spTgt>
                                        </p:tgtEl>
                                        <p:attrNameLst>
                                          <p:attrName>style.visibility</p:attrName>
                                        </p:attrNameLst>
                                      </p:cBhvr>
                                      <p:to>
                                        <p:strVal val="visible"/>
                                      </p:to>
                                    </p:set>
                                    <p:animEffect transition="in" filter="wipe(left)">
                                      <p:cBhvr>
                                        <p:cTn id="77" dur="500"/>
                                        <p:tgtEl>
                                          <p:spTgt spid="2">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
                                            <p:txEl>
                                              <p:pRg st="6" end="6"/>
                                            </p:txEl>
                                          </p:spTgt>
                                        </p:tgtEl>
                                        <p:attrNameLst>
                                          <p:attrName>style.visibility</p:attrName>
                                        </p:attrNameLst>
                                      </p:cBhvr>
                                      <p:to>
                                        <p:strVal val="visible"/>
                                      </p:to>
                                    </p:set>
                                    <p:animEffect transition="in" filter="wipe(left)">
                                      <p:cBhvr>
                                        <p:cTn id="82" dur="500"/>
                                        <p:tgtEl>
                                          <p:spTgt spid="2">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
                                            <p:txEl>
                                              <p:pRg st="7" end="7"/>
                                            </p:txEl>
                                          </p:spTgt>
                                        </p:tgtEl>
                                        <p:attrNameLst>
                                          <p:attrName>style.visibility</p:attrName>
                                        </p:attrNameLst>
                                      </p:cBhvr>
                                      <p:to>
                                        <p:strVal val="visible"/>
                                      </p:to>
                                    </p:set>
                                    <p:animEffect transition="in" filter="wipe(left)">
                                      <p:cBhvr>
                                        <p:cTn id="87" dur="500"/>
                                        <p:tgtEl>
                                          <p:spTgt spid="2">
                                            <p:txEl>
                                              <p:pRg st="7" end="7"/>
                                            </p:txEl>
                                          </p:spTgt>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8" grpId="0"/>
      <p:bldP spid="9" grpId="0"/>
      <p:bldP spid="10" grpId="0"/>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90550" y="571500"/>
            <a:ext cx="7962900" cy="5715000"/>
          </a:xfrm>
          <a:prstGeom prst="rect">
            <a:avLst/>
          </a:prstGeom>
          <a:noFill/>
          <a:ln w="9525">
            <a:noFill/>
            <a:miter lim="800000"/>
            <a:headEnd/>
            <a:tailEnd/>
          </a:ln>
          <a:scene3d>
            <a:camera prst="orthographicFront"/>
            <a:lightRig rig="threePt" dir="t"/>
          </a:scene3d>
          <a:sp3d>
            <a:bevelT w="114300" prst="artDeco"/>
          </a:sp3d>
        </p:spPr>
      </p:pic>
      <p:sp>
        <p:nvSpPr>
          <p:cNvPr id="5124" name="Retângulo 3"/>
          <p:cNvSpPr>
            <a:spLocks noChangeArrowheads="1"/>
          </p:cNvSpPr>
          <p:nvPr/>
        </p:nvSpPr>
        <p:spPr bwMode="auto">
          <a:xfrm>
            <a:off x="892175" y="214313"/>
            <a:ext cx="7359650" cy="369887"/>
          </a:xfrm>
          <a:prstGeom prst="rect">
            <a:avLst/>
          </a:prstGeom>
          <a:noFill/>
          <a:ln w="9525">
            <a:noFill/>
            <a:miter lim="800000"/>
            <a:headEnd/>
            <a:tailEnd/>
          </a:ln>
        </p:spPr>
        <p:txBody>
          <a:bodyPr>
            <a:spAutoFit/>
          </a:bodyPr>
          <a:lstStyle/>
          <a:p>
            <a:pPr indent="180975" algn="just"/>
            <a:r>
              <a:rPr lang="pt-BR" b="1">
                <a:latin typeface="Times New Roman" pitchFamily="18" charset="0"/>
                <a:cs typeface="Times New Roman" pitchFamily="18" charset="0"/>
              </a:rPr>
              <a:t>Apolo e Coronis, mãe de Asklepius (grego) ou Esculápio (romano)</a:t>
            </a:r>
          </a:p>
        </p:txBody>
      </p:sp>
      <p:sp>
        <p:nvSpPr>
          <p:cNvPr id="5125" name="Retângulo 4"/>
          <p:cNvSpPr>
            <a:spLocks noChangeArrowheads="1"/>
          </p:cNvSpPr>
          <p:nvPr/>
        </p:nvSpPr>
        <p:spPr bwMode="auto">
          <a:xfrm>
            <a:off x="528638" y="6238875"/>
            <a:ext cx="4400550" cy="338138"/>
          </a:xfrm>
          <a:prstGeom prst="rect">
            <a:avLst/>
          </a:prstGeom>
          <a:noFill/>
          <a:ln w="9525">
            <a:noFill/>
            <a:miter lim="800000"/>
            <a:headEnd/>
            <a:tailEnd/>
          </a:ln>
        </p:spPr>
        <p:txBody>
          <a:bodyPr>
            <a:spAutoFit/>
          </a:bodyPr>
          <a:lstStyle/>
          <a:p>
            <a:pPr algn="just"/>
            <a:r>
              <a:rPr lang="pt-BR" sz="1600" b="1">
                <a:latin typeface="Times New Roman" pitchFamily="18" charset="0"/>
                <a:cs typeface="Times New Roman" pitchFamily="18" charset="0"/>
              </a:rPr>
              <a:t>Apolo e Corônis, de Adam El Sheimer (1607-08)</a:t>
            </a:r>
          </a:p>
        </p:txBody>
      </p:sp>
      <p:sp>
        <p:nvSpPr>
          <p:cNvPr id="6" name="Retângulo 6"/>
          <p:cNvSpPr>
            <a:spLocks noChangeArrowheads="1"/>
          </p:cNvSpPr>
          <p:nvPr/>
        </p:nvSpPr>
        <p:spPr bwMode="auto">
          <a:xfrm>
            <a:off x="6419850" y="6248400"/>
            <a:ext cx="2214563" cy="246063"/>
          </a:xfrm>
          <a:prstGeom prst="rect">
            <a:avLst/>
          </a:prstGeom>
          <a:noFill/>
          <a:ln w="9525">
            <a:noFill/>
            <a:miter lim="800000"/>
            <a:headEnd/>
            <a:tailEnd/>
          </a:ln>
        </p:spPr>
        <p:txBody>
          <a:bodyPr>
            <a:spAutoFit/>
          </a:bodyPr>
          <a:lstStyle/>
          <a:p>
            <a:r>
              <a:rPr lang="pt-BR" sz="1000">
                <a:solidFill>
                  <a:srgbClr val="000000"/>
                </a:solidFill>
                <a:latin typeface="Times New Roman" pitchFamily="18" charset="0"/>
                <a:cs typeface="Times New Roman" pitchFamily="18" charset="0"/>
              </a:rPr>
              <a:t>http://pt.fantasia.wikia.com/wiki/Apolo</a:t>
            </a:r>
            <a:endParaRPr lang="pt-BR" sz="1000">
              <a:latin typeface="Times New Roman" pitchFamily="18" charset="0"/>
              <a:cs typeface="Times New Roman" pitchFamily="18" charset="0"/>
            </a:endParaRPr>
          </a:p>
        </p:txBody>
      </p:sp>
      <p:sp>
        <p:nvSpPr>
          <p:cNvPr id="7" name="CaixaDeTexto 6"/>
          <p:cNvSpPr txBox="1">
            <a:spLocks noChangeArrowheads="1"/>
          </p:cNvSpPr>
          <p:nvPr/>
        </p:nvSpPr>
        <p:spPr bwMode="auto">
          <a:xfrm>
            <a:off x="5857875" y="2857500"/>
            <a:ext cx="2714625" cy="3416300"/>
          </a:xfrm>
          <a:prstGeom prst="rect">
            <a:avLst/>
          </a:prstGeom>
          <a:noFill/>
          <a:ln w="9525">
            <a:noFill/>
            <a:miter lim="800000"/>
            <a:headEnd/>
            <a:tailEnd/>
          </a:ln>
        </p:spPr>
        <p:txBody>
          <a:bodyPr>
            <a:spAutoFit/>
          </a:bodyPr>
          <a:lstStyle/>
          <a:p>
            <a:r>
              <a:rPr lang="pt-BR" sz="2400" b="1">
                <a:solidFill>
                  <a:schemeClr val="bg1"/>
                </a:solidFill>
                <a:latin typeface="Times New Roman" pitchFamily="18" charset="0"/>
                <a:cs typeface="Times New Roman" pitchFamily="18" charset="0"/>
              </a:rPr>
              <a:t>Apolo - filhos com:</a:t>
            </a:r>
          </a:p>
          <a:p>
            <a:r>
              <a:rPr lang="pt-BR" sz="2400" b="1">
                <a:solidFill>
                  <a:schemeClr val="bg1"/>
                </a:solidFill>
                <a:latin typeface="Times New Roman" pitchFamily="18" charset="0"/>
                <a:cs typeface="Times New Roman" pitchFamily="18" charset="0"/>
              </a:rPr>
              <a:t>Cirene:</a:t>
            </a:r>
            <a:r>
              <a:rPr lang="pt-BR" sz="2400">
                <a:solidFill>
                  <a:schemeClr val="bg1"/>
                </a:solidFill>
                <a:latin typeface="Times New Roman" pitchFamily="18" charset="0"/>
                <a:cs typeface="Times New Roman" pitchFamily="18" charset="0"/>
              </a:rPr>
              <a:t> Aristeu</a:t>
            </a:r>
          </a:p>
          <a:p>
            <a:r>
              <a:rPr lang="pt-BR" sz="2400" b="1">
                <a:solidFill>
                  <a:schemeClr val="bg1"/>
                </a:solidFill>
                <a:latin typeface="Times New Roman" pitchFamily="18" charset="0"/>
                <a:cs typeface="Times New Roman" pitchFamily="18" charset="0"/>
              </a:rPr>
              <a:t>Talia: </a:t>
            </a:r>
            <a:r>
              <a:rPr lang="pt-BR" sz="2400">
                <a:solidFill>
                  <a:schemeClr val="bg1"/>
                </a:solidFill>
                <a:latin typeface="Times New Roman" pitchFamily="18" charset="0"/>
                <a:cs typeface="Times New Roman" pitchFamily="18" charset="0"/>
              </a:rPr>
              <a:t>Coribantes </a:t>
            </a:r>
          </a:p>
          <a:p>
            <a:r>
              <a:rPr lang="pt-BR" sz="2400" b="1">
                <a:solidFill>
                  <a:schemeClr val="bg1"/>
                </a:solidFill>
                <a:latin typeface="Times New Roman" pitchFamily="18" charset="0"/>
                <a:cs typeface="Times New Roman" pitchFamily="18" charset="0"/>
              </a:rPr>
              <a:t>Urânia: </a:t>
            </a:r>
            <a:r>
              <a:rPr lang="pt-BR" sz="2400">
                <a:solidFill>
                  <a:schemeClr val="bg1"/>
                </a:solidFill>
                <a:latin typeface="Times New Roman" pitchFamily="18" charset="0"/>
                <a:cs typeface="Times New Roman" pitchFamily="18" charset="0"/>
              </a:rPr>
              <a:t>Lino </a:t>
            </a:r>
          </a:p>
          <a:p>
            <a:r>
              <a:rPr lang="pt-BR" sz="2400" b="1">
                <a:solidFill>
                  <a:schemeClr val="bg1"/>
                </a:solidFill>
                <a:latin typeface="Times New Roman" pitchFamily="18" charset="0"/>
                <a:cs typeface="Times New Roman" pitchFamily="18" charset="0"/>
              </a:rPr>
              <a:t>Calíope:</a:t>
            </a:r>
            <a:r>
              <a:rPr lang="pt-BR" sz="2400">
                <a:solidFill>
                  <a:schemeClr val="bg1"/>
                </a:solidFill>
                <a:latin typeface="Times New Roman" pitchFamily="18" charset="0"/>
                <a:cs typeface="Times New Roman" pitchFamily="18" charset="0"/>
              </a:rPr>
              <a:t> Orfeu </a:t>
            </a:r>
          </a:p>
          <a:p>
            <a:r>
              <a:rPr lang="pt-BR" sz="2400" b="1">
                <a:solidFill>
                  <a:schemeClr val="bg1"/>
                </a:solidFill>
                <a:latin typeface="Times New Roman" pitchFamily="18" charset="0"/>
                <a:cs typeface="Times New Roman" pitchFamily="18" charset="0"/>
              </a:rPr>
              <a:t>Corônis: </a:t>
            </a:r>
            <a:r>
              <a:rPr lang="pt-BR" sz="2400">
                <a:solidFill>
                  <a:schemeClr val="bg1"/>
                </a:solidFill>
                <a:latin typeface="Times New Roman" pitchFamily="18" charset="0"/>
                <a:cs typeface="Times New Roman" pitchFamily="18" charset="0"/>
              </a:rPr>
              <a:t>Asclépio </a:t>
            </a:r>
          </a:p>
          <a:p>
            <a:r>
              <a:rPr lang="pt-BR" sz="2400" b="1">
                <a:solidFill>
                  <a:schemeClr val="bg1"/>
                </a:solidFill>
                <a:latin typeface="Times New Roman" pitchFamily="18" charset="0"/>
                <a:cs typeface="Times New Roman" pitchFamily="18" charset="0"/>
              </a:rPr>
              <a:t>Manto: </a:t>
            </a:r>
            <a:r>
              <a:rPr lang="pt-BR" sz="2400">
                <a:solidFill>
                  <a:schemeClr val="bg1"/>
                </a:solidFill>
                <a:latin typeface="Times New Roman" pitchFamily="18" charset="0"/>
                <a:cs typeface="Times New Roman" pitchFamily="18" charset="0"/>
              </a:rPr>
              <a:t>Mopso </a:t>
            </a:r>
          </a:p>
          <a:p>
            <a:r>
              <a:rPr lang="pt-BR" sz="2400" b="1">
                <a:solidFill>
                  <a:schemeClr val="bg1"/>
                </a:solidFill>
                <a:latin typeface="Times New Roman" pitchFamily="18" charset="0"/>
                <a:cs typeface="Times New Roman" pitchFamily="18" charset="0"/>
              </a:rPr>
              <a:t>Creúsa: </a:t>
            </a:r>
            <a:r>
              <a:rPr lang="pt-BR" sz="2400">
                <a:solidFill>
                  <a:schemeClr val="bg1"/>
                </a:solidFill>
                <a:latin typeface="Times New Roman" pitchFamily="18" charset="0"/>
                <a:cs typeface="Times New Roman" pitchFamily="18" charset="0"/>
              </a:rPr>
              <a:t>Íon </a:t>
            </a:r>
          </a:p>
          <a:p>
            <a:r>
              <a:rPr lang="pt-BR" sz="2400" b="1">
                <a:solidFill>
                  <a:schemeClr val="bg1"/>
                </a:solidFill>
                <a:latin typeface="Times New Roman" pitchFamily="18" charset="0"/>
                <a:cs typeface="Times New Roman" pitchFamily="18" charset="0"/>
              </a:rPr>
              <a:t>Evadne:</a:t>
            </a:r>
            <a:r>
              <a:rPr lang="pt-BR" sz="2400">
                <a:solidFill>
                  <a:schemeClr val="bg1"/>
                </a:solidFill>
                <a:latin typeface="Times New Roman" pitchFamily="18" charset="0"/>
                <a:cs typeface="Times New Roman" pitchFamily="18" charset="0"/>
              </a:rPr>
              <a:t> Iamo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amond(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arn(outVertical)">
                                      <p:cBhvr>
                                        <p:cTn id="12" dur="500"/>
                                        <p:tgtEl>
                                          <p:spTgt spid="512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125"/>
                                        </p:tgtEl>
                                        <p:attrNameLst>
                                          <p:attrName>style.visibility</p:attrName>
                                        </p:attrNameLst>
                                      </p:cBhvr>
                                      <p:to>
                                        <p:strVal val="visible"/>
                                      </p:to>
                                    </p:set>
                                    <p:animEffect transition="in" filter="barn(inVertical)">
                                      <p:cBhvr>
                                        <p:cTn id="16" dur="500"/>
                                        <p:tgtEl>
                                          <p:spTgt spid="51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left)">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wipe(left)">
                                      <p:cBhvr>
                                        <p:cTn id="36" dur="500"/>
                                        <p:tgtEl>
                                          <p:spTgt spid="7">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wipe(left)">
                                      <p:cBhvr>
                                        <p:cTn id="41" dur="500"/>
                                        <p:tgtEl>
                                          <p:spTgt spid="7">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xEl>
                                              <p:pRg st="5" end="5"/>
                                            </p:txEl>
                                          </p:spTgt>
                                        </p:tgtEl>
                                        <p:attrNameLst>
                                          <p:attrName>style.visibility</p:attrName>
                                        </p:attrNameLst>
                                      </p:cBhvr>
                                      <p:to>
                                        <p:strVal val="visible"/>
                                      </p:to>
                                    </p:set>
                                    <p:animEffect transition="in" filter="wipe(left)">
                                      <p:cBhvr>
                                        <p:cTn id="46" dur="500"/>
                                        <p:tgtEl>
                                          <p:spTgt spid="7">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animEffect transition="in" filter="wipe(left)">
                                      <p:cBhvr>
                                        <p:cTn id="51" dur="500"/>
                                        <p:tgtEl>
                                          <p:spTgt spid="7">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wipe(left)">
                                      <p:cBhvr>
                                        <p:cTn id="56" dur="500"/>
                                        <p:tgtEl>
                                          <p:spTgt spid="7">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xEl>
                                              <p:pRg st="8" end="8"/>
                                            </p:txEl>
                                          </p:spTgt>
                                        </p:tgtEl>
                                        <p:attrNameLst>
                                          <p:attrName>style.visibility</p:attrName>
                                        </p:attrNameLst>
                                      </p:cBhvr>
                                      <p:to>
                                        <p:strVal val="visible"/>
                                      </p:to>
                                    </p:set>
                                    <p:animEffect transition="in" filter="wipe(left)">
                                      <p:cBhvr>
                                        <p:cTn id="61" dur="500"/>
                                        <p:tgtEl>
                                          <p:spTgt spid="7">
                                            <p:txEl>
                                              <p:pRg st="8" end="8"/>
                                            </p:txEl>
                                          </p:spTgt>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p:bldP spid="6" grpId="0"/>
      <p:bldP spid="7" grpId="0" build="p"/>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1226</TotalTime>
  <Words>6064</Words>
  <Application>Microsoft Office PowerPoint</Application>
  <PresentationFormat>Apresentação na tela (4:3)</PresentationFormat>
  <Paragraphs>342</Paragraphs>
  <Slides>52</Slides>
  <Notes>0</Notes>
  <HiddenSlides>0</HiddenSlides>
  <MMClips>0</MMClips>
  <ScaleCrop>false</ScaleCrop>
  <HeadingPairs>
    <vt:vector size="4" baseType="variant">
      <vt:variant>
        <vt:lpstr>Tema</vt:lpstr>
      </vt:variant>
      <vt:variant>
        <vt:i4>1</vt:i4>
      </vt:variant>
      <vt:variant>
        <vt:lpstr>Títulos de slides</vt:lpstr>
      </vt:variant>
      <vt:variant>
        <vt:i4>52</vt:i4>
      </vt:variant>
    </vt:vector>
  </HeadingPairs>
  <TitlesOfParts>
    <vt:vector size="53"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EGS</dc:creator>
  <cp:lastModifiedBy>EGS</cp:lastModifiedBy>
  <cp:revision>100</cp:revision>
  <dcterms:created xsi:type="dcterms:W3CDTF">2012-05-23T11:51:24Z</dcterms:created>
  <dcterms:modified xsi:type="dcterms:W3CDTF">2015-08-05T18:39:49Z</dcterms:modified>
</cp:coreProperties>
</file>