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580" r:id="rId3"/>
    <p:sldId id="581" r:id="rId4"/>
    <p:sldId id="582" r:id="rId5"/>
    <p:sldId id="635" r:id="rId6"/>
    <p:sldId id="583" r:id="rId7"/>
    <p:sldId id="584" r:id="rId8"/>
    <p:sldId id="585" r:id="rId9"/>
    <p:sldId id="587" r:id="rId10"/>
    <p:sldId id="588" r:id="rId11"/>
    <p:sldId id="589" r:id="rId12"/>
    <p:sldId id="590" r:id="rId13"/>
    <p:sldId id="592" r:id="rId14"/>
    <p:sldId id="598" r:id="rId15"/>
    <p:sldId id="599" r:id="rId16"/>
    <p:sldId id="601" r:id="rId17"/>
    <p:sldId id="602" r:id="rId18"/>
    <p:sldId id="605" r:id="rId19"/>
    <p:sldId id="608" r:id="rId20"/>
    <p:sldId id="611" r:id="rId21"/>
    <p:sldId id="612" r:id="rId22"/>
    <p:sldId id="613" r:id="rId23"/>
    <p:sldId id="618" r:id="rId24"/>
    <p:sldId id="620" r:id="rId25"/>
    <p:sldId id="614" r:id="rId26"/>
    <p:sldId id="621" r:id="rId27"/>
    <p:sldId id="624" r:id="rId28"/>
    <p:sldId id="625" r:id="rId29"/>
    <p:sldId id="626" r:id="rId30"/>
    <p:sldId id="627" r:id="rId31"/>
    <p:sldId id="628" r:id="rId32"/>
    <p:sldId id="629" r:id="rId33"/>
    <p:sldId id="631" r:id="rId34"/>
    <p:sldId id="632" r:id="rId35"/>
    <p:sldId id="633" r:id="rId36"/>
    <p:sldId id="57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2"/>
    <p:restoredTop sz="95859"/>
  </p:normalViewPr>
  <p:slideViewPr>
    <p:cSldViewPr snapToGrid="0">
      <p:cViewPr varScale="1">
        <p:scale>
          <a:sx n="116" d="100"/>
          <a:sy n="116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796E-7C64-FB46-954B-3D75E29D7E12}" type="datetimeFigureOut">
              <a:rPr lang="en-BR" smtClean="0"/>
              <a:t>19/09/23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7564-2457-B048-8C39-0096BBB328C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8610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39EADE-D636-3745-A449-544448C89139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FF7-87CB-2643-A183-89F12DF428EA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FB85B-1C5B-0648-9188-D35C1CF71A87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E3FD-93E9-564E-9FA3-15F7A86D23D1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D69FAA-D789-DE40-8BB4-3E55E6D48C46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13D7-0B00-5A4B-99FC-E80E1ED09EFD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5643-61E3-3C49-8C19-6ACC1C4B451F}" type="datetime1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B6B-D128-2D47-9B66-D23E364EEDB9}" type="datetime1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51A-2DEE-AB4A-B15A-47C3E59F98A4}" type="datetime1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B9DBF3-6F1D-C040-8F4C-3AFB4DC0D77F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D884-FA46-D841-B34C-EA92FBB303D7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59F0701-771B-B542-97CB-1A3D7C7E5492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docs_e/legal_e/27-trips.pdf" TargetMode="External"/><Relationship Id="rId2" Type="http://schemas.openxmlformats.org/officeDocument/2006/relationships/hyperlink" Target="https://haiweb.org/wp-content/uploads/2019/06/HAI-TRIPS-Brochure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lycommons.law.wlu.edu/crsj/vol12/iss1/1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56FC-C0F6-6DC1-8EE4-D8E46808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60" y="1280636"/>
            <a:ext cx="10993549" cy="14750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latin typeface="Times New Roman" panose="02020603050405020304" pitchFamily="18" charset="0"/>
              </a:rPr>
              <a:t>Programa de pós-graduação da faculdade de direito da universidade de são Paulo</a:t>
            </a:r>
            <a:br>
              <a:rPr lang="pt-BR" sz="2800" b="1" dirty="0">
                <a:latin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</a:rPr>
              <a:t>DIREITO DAS DROGAS E DOS MEDICAMENTOS</a:t>
            </a:r>
            <a:br>
              <a:rPr lang="pt-BR" sz="2800" b="1" dirty="0">
                <a:latin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</a:rPr>
              <a:t>DHU – 5025</a:t>
            </a:r>
            <a:endParaRPr lang="en-B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6B97-9AEB-C0B6-0933-EB0AAEEA1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7A634-4913-6BDF-E860-CD205513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679A3-F69D-06C5-0765-6BE3E99E17C8}"/>
              </a:ext>
            </a:extLst>
          </p:cNvPr>
          <p:cNvSpPr txBox="1"/>
          <p:nvPr/>
        </p:nvSpPr>
        <p:spPr>
          <a:xfrm>
            <a:off x="440675" y="4040372"/>
            <a:ext cx="1125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Aula 06 -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Acordo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sobre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Aspectos</a:t>
            </a:r>
            <a:r>
              <a:rPr lang="en-US" sz="2800" dirty="0">
                <a:solidFill>
                  <a:schemeClr val="bg1"/>
                </a:solidFill>
              </a:rPr>
              <a:t> dos </a:t>
            </a:r>
            <a:r>
              <a:rPr lang="en-US" sz="2800" dirty="0" err="1">
                <a:solidFill>
                  <a:schemeClr val="bg1"/>
                </a:solidFill>
              </a:rPr>
              <a:t>Direitos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Propriedade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Intelectual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Relacionados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Comércio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conforme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alterado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Protocolo</a:t>
            </a:r>
            <a:r>
              <a:rPr lang="en-US" sz="2800" dirty="0">
                <a:solidFill>
                  <a:schemeClr val="bg1"/>
                </a:solidFill>
              </a:rPr>
              <a:t> de 2005 que altera o </a:t>
            </a:r>
            <a:r>
              <a:rPr lang="en-US" sz="2800" dirty="0" err="1">
                <a:solidFill>
                  <a:schemeClr val="bg1"/>
                </a:solidFill>
              </a:rPr>
              <a:t>Acordo</a:t>
            </a:r>
            <a:r>
              <a:rPr lang="en-US" sz="2800" dirty="0">
                <a:solidFill>
                  <a:schemeClr val="bg1"/>
                </a:solidFill>
              </a:rPr>
              <a:t> TRIPS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20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 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Padrões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substantivos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DIREITO AUTORAL</a:t>
            </a:r>
          </a:p>
          <a:p>
            <a:r>
              <a:rPr lang="pt-PT" sz="2400" i="0" dirty="0">
                <a:solidFill>
                  <a:srgbClr val="000000"/>
                </a:solidFill>
                <a:effectLst/>
                <a:latin typeface="Museo Sans 700"/>
              </a:rPr>
              <a:t>Durante as negociações da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Rodada Uruguai</a:t>
            </a:r>
            <a:r>
              <a:rPr lang="pt-PT" sz="2400" i="0" dirty="0">
                <a:solidFill>
                  <a:srgbClr val="000000"/>
                </a:solidFill>
                <a:effectLst/>
                <a:latin typeface="Museo Sans 700"/>
              </a:rPr>
              <a:t>, reconheceu-se que 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Convenção de Berna</a:t>
            </a:r>
            <a:r>
              <a:rPr lang="pt-PT" sz="2400" i="0" dirty="0">
                <a:solidFill>
                  <a:srgbClr val="000000"/>
                </a:solidFill>
                <a:effectLst/>
                <a:latin typeface="Museo Sans 700"/>
              </a:rPr>
              <a:t> já previa padrões básicos adequados de proteção de direitos autorais.</a:t>
            </a:r>
          </a:p>
          <a:p>
            <a:r>
              <a:rPr lang="pt-PT" sz="2400" i="0" dirty="0">
                <a:solidFill>
                  <a:srgbClr val="000000"/>
                </a:solidFill>
                <a:effectLst/>
                <a:latin typeface="Museo Sans 700"/>
              </a:rPr>
              <a:t>As disposições da Convenção de Berna tratam de questões como:</a:t>
            </a:r>
          </a:p>
          <a:p>
            <a:pPr lvl="1"/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matéria a ser protegida</a:t>
            </a:r>
          </a:p>
          <a:p>
            <a:pPr lvl="1"/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prazo mínimo de proteção, e</a:t>
            </a:r>
          </a:p>
          <a:p>
            <a:pPr lvl="1"/>
            <a:r>
              <a:rPr lang="pt-PT" sz="2400" b="1" i="0" dirty="0">
                <a:solidFill>
                  <a:srgbClr val="000000"/>
                </a:solidFill>
                <a:effectLst/>
                <a:latin typeface="Museo Sans 700"/>
              </a:rPr>
              <a:t>direitos a serem conferidos e limitações permitidas </a:t>
            </a:r>
            <a:r>
              <a:rPr lang="pt-PT" sz="2400" i="0" dirty="0">
                <a:solidFill>
                  <a:srgbClr val="000000"/>
                </a:solidFill>
                <a:effectLst/>
                <a:latin typeface="Museo Sans 700"/>
              </a:rPr>
              <a:t>a esses direitos.</a:t>
            </a:r>
            <a:endParaRPr lang="pt-PT" sz="2400" i="0" dirty="0">
              <a:solidFill>
                <a:srgbClr val="000000"/>
              </a:solidFill>
              <a:effectLst/>
              <a:latin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90915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 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Padrões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substantivos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15" y="2477541"/>
            <a:ext cx="11324369" cy="3678303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Artigo 9.2 do TRIPS confirma que a proteção dos direitos autorais se estenderá às expressões e não às ideias, procedimentos, métodos de operação ou conceitos matemáticos como tais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Artigo 10.1 estabelece que os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programas de computador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seja em código fonte ou objeto, serão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protegidos como obras literárias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pela Convenção de Berna (1971).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Os programas de computador devem ser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protegidos pelos direitos de autor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e que as disposições da Convenção de Berna que se aplicam às obras literárias também se apliquem a eles.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A forma em que um programa se encontra, seja em código-fonte ou objeto, não afeta a proteção.</a:t>
            </a:r>
          </a:p>
          <a:p>
            <a:pPr algn="l"/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O prazo geral de proteção de 50 anos aplica-se aos programas de computador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3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 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Padrões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substantivos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Artigo 10.2 esclarece que os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bancos de dados e outras compilações de dados ou outros materiais serão protegidos como tais pelos direitos autorais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mesmo quando os bancos de dados incluam dados que, como tais, não estão protegidos pelos direitos autorais.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As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bases de dados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são elegíveis para proteção dos direitos de autor,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desde que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pela seleção ou disposição dos seus conteúdos,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constituam criações intelectuais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Os bancos de dados devem ser protegidos independentemente do formato em que se encontrem, seja legível por máquina ou outro formato.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Além disso, a disposição esclarece que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essa proteção não se estenderá aos dados ou materiais em si e que não prejudicará quaisquer direitos de autor que subsistam nos dados ou materiais em si.</a:t>
            </a:r>
          </a:p>
        </p:txBody>
      </p:sp>
    </p:spTree>
    <p:extLst>
      <p:ext uri="{BB962C8B-B14F-4D97-AF65-F5344CB8AC3E}">
        <p14:creationId xmlns:p14="http://schemas.microsoft.com/office/powerpoint/2010/main" val="277357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 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Padrões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substantivos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04222"/>
            <a:ext cx="11029615" cy="4285561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De acordo com a regra geral contida no artigo 7.º, n.º 1, da Convenção de Berna, tal como incorporada no Acordo TRIPS,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o prazo de proteção será a vida do autor e 50 anos após a sua morte.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prazo de proteção é de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pelo menos 50 anos para artistas intérpretes ou executantes e produtores de fonogramas e 20 anos para organismos de radiodifusão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(artigo 14.5).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Artigo 14.6 estabelece que qualquer Membro pode, em relação à proteção de artistas intérpretes ou executantes, produtores de fonogramas e organizações de radiodifusão, estabelecer condições, limitações, exceções e reservas na medida permitida pela Convenção de Roma.</a:t>
            </a:r>
          </a:p>
        </p:txBody>
      </p:sp>
    </p:spTree>
    <p:extLst>
      <p:ext uri="{BB962C8B-B14F-4D97-AF65-F5344CB8AC3E}">
        <p14:creationId xmlns:p14="http://schemas.microsoft.com/office/powerpoint/2010/main" val="85604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MARCAS REGISTRADAS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A regra básica contida no artigo 15 é que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qualquer sinal, ou qualquer combinação de sinais, capaz de distinguir os produtos e serviços de uma empresa dos de outras empresas, deve ser elegível para registo como marca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, desde que seja visualmente </a:t>
            </a:r>
            <a:r>
              <a:rPr lang="pt-PT" sz="2800" b="0" i="0" dirty="0" err="1">
                <a:solidFill>
                  <a:srgbClr val="000000"/>
                </a:solidFill>
                <a:effectLst/>
                <a:latin typeface="Museo Sans 300"/>
              </a:rPr>
              <a:t>perceptível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algn="l"/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Tais sinais,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em particular palavras 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incluindo nomes de pessoas, letras, numerais,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elementos figurativos e combinações de cores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, bem como qualquer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combinação de tais sinais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, devem ser elegíveis para registo como marcas.</a:t>
            </a:r>
          </a:p>
        </p:txBody>
      </p:sp>
    </p:spTree>
    <p:extLst>
      <p:ext uri="{BB962C8B-B14F-4D97-AF65-F5344CB8AC3E}">
        <p14:creationId xmlns:p14="http://schemas.microsoft.com/office/powerpoint/2010/main" val="79738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MARCAS REGISTRADAS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Quando os sinais não forem inerentemente capazes de distinguir 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os produtos ou serviços relevantes, os países membros podem exigir, como condição adicional para elegibilidade para registo como marca, que o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carácter distintivo tenha sido adquirido através do uso.</a:t>
            </a:r>
          </a:p>
          <a:p>
            <a:pPr algn="l"/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Os membros são livres de determinar se permitem o registo de sinais que não sejam visualmente </a:t>
            </a:r>
            <a:r>
              <a:rPr lang="pt-PT" sz="2800" b="1" i="0" dirty="0" err="1">
                <a:solidFill>
                  <a:srgbClr val="000000"/>
                </a:solidFill>
                <a:effectLst/>
                <a:latin typeface="Museo Sans 300"/>
              </a:rPr>
              <a:t>perceptíveis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 (por exemplo, marcas sonoras ou olfativas).</a:t>
            </a:r>
          </a:p>
        </p:txBody>
      </p:sp>
    </p:spTree>
    <p:extLst>
      <p:ext uri="{BB962C8B-B14F-4D97-AF65-F5344CB8AC3E}">
        <p14:creationId xmlns:p14="http://schemas.microsoft.com/office/powerpoint/2010/main" val="9667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MARCAS REGISTRADAS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Deve ser concedido ao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titular de uma marca 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registrada o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direito exclusivo de impedir que terceiros, sem o consentimento do titular, utilizem, na vida comercial, sinais idênticos ou semelhantes </a:t>
            </a:r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para produtos ou serviços idênticos ou semelhantes àqueles para os quais a marca é registado quando tal utilização possa resultar num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risco de confusão.</a:t>
            </a:r>
          </a:p>
          <a:p>
            <a:pPr algn="l"/>
            <a:r>
              <a:rPr lang="pt-PT" sz="2800" b="0" i="0" dirty="0">
                <a:solidFill>
                  <a:srgbClr val="000000"/>
                </a:solidFill>
                <a:effectLst/>
                <a:latin typeface="Museo Sans 300"/>
              </a:rPr>
              <a:t>No caso de utilização de um sinal idêntico para produtos ou serviços idênticos, deve presumir-se risco de confusão (artigo 16.1).</a:t>
            </a:r>
          </a:p>
        </p:txBody>
      </p:sp>
    </p:spTree>
    <p:extLst>
      <p:ext uri="{BB962C8B-B14F-4D97-AF65-F5344CB8AC3E}">
        <p14:creationId xmlns:p14="http://schemas.microsoft.com/office/powerpoint/2010/main" val="207539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MARCAS REGISTRADAS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54659"/>
            <a:ext cx="11129738" cy="3678303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Acordo TRIPS contém certas disposições sobre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marcas notoriamente conhecidas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que obrigam os Membros 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recusar ou cancelar o registro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e a proibir o uso de uma marca que entre em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conflito com uma marca que seja notoriamente conhecida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registro inicial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e cada renovação de registro de uma marca terão duração não inferior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a sete anos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 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registro de uma marca será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renovável indefinidamente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(artigo 18).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cancelamento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 de uma marca por não utilização não pode ocorrer antes de decorridos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três anos de não utilização ininterrupta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a menos que razões válidas baseadas na existência de obstáculos a tal utilização sejam apresentadas pelo titular da marca.</a:t>
            </a:r>
          </a:p>
        </p:txBody>
      </p:sp>
    </p:spTree>
    <p:extLst>
      <p:ext uri="{BB962C8B-B14F-4D97-AF65-F5344CB8AC3E}">
        <p14:creationId xmlns:p14="http://schemas.microsoft.com/office/powerpoint/2010/main" val="42747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Indicações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geográficas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800" i="0" dirty="0">
                <a:solidFill>
                  <a:srgbClr val="000000"/>
                </a:solidFill>
                <a:effectLst/>
                <a:latin typeface="Museo Sans 300"/>
              </a:rPr>
              <a:t>As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indicações geográficas</a:t>
            </a:r>
            <a:r>
              <a:rPr lang="pt-PT" sz="2800" i="0" dirty="0">
                <a:solidFill>
                  <a:srgbClr val="000000"/>
                </a:solidFill>
                <a:effectLst/>
                <a:latin typeface="Museo Sans 300"/>
              </a:rPr>
              <a:t> são definidas, para efeitos do Acordo, como indicações que identificam um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produto como originário do território </a:t>
            </a:r>
            <a:r>
              <a:rPr lang="pt-PT" sz="2800" i="0" dirty="0">
                <a:solidFill>
                  <a:srgbClr val="000000"/>
                </a:solidFill>
                <a:effectLst/>
                <a:latin typeface="Museo Sans 300"/>
              </a:rPr>
              <a:t>de um Membro, ou de uma região ou localidade desse território, </a:t>
            </a:r>
            <a:r>
              <a:rPr lang="pt-PT" sz="2800" b="1" i="0" dirty="0">
                <a:solidFill>
                  <a:srgbClr val="000000"/>
                </a:solidFill>
                <a:effectLst/>
                <a:latin typeface="Museo Sans 300"/>
              </a:rPr>
              <a:t>onde uma determinada qualidade, reputação ou outra característica do produto é essencialmente atribuível à sua origem geográfica</a:t>
            </a:r>
            <a:r>
              <a:rPr lang="pt-PT" sz="2800" i="0" dirty="0">
                <a:solidFill>
                  <a:srgbClr val="000000"/>
                </a:solidFill>
                <a:effectLst/>
                <a:latin typeface="Museo Sans 300"/>
              </a:rPr>
              <a:t> (artigo 22.1).</a:t>
            </a:r>
          </a:p>
          <a:p>
            <a:pPr algn="l"/>
            <a:r>
              <a:rPr lang="pt-PT" sz="2800" i="0" dirty="0">
                <a:solidFill>
                  <a:srgbClr val="000000"/>
                </a:solidFill>
                <a:effectLst/>
                <a:latin typeface="Museo Sans 300"/>
              </a:rPr>
              <a:t>A qualidade, a reputação ou outras características de um produto podem constituir uma base suficiente para a elegibilidade como indicação geográfica, quando forem essencialmente atribuíveis à origem geográfica do produto.</a:t>
            </a:r>
          </a:p>
        </p:txBody>
      </p:sp>
    </p:spTree>
    <p:extLst>
      <p:ext uri="{BB962C8B-B14F-4D97-AF65-F5344CB8AC3E}">
        <p14:creationId xmlns:p14="http://schemas.microsoft.com/office/powerpoint/2010/main" val="316157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Desenhos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Industriais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91" y="2477541"/>
            <a:ext cx="11225218" cy="3678303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Artigo 25.1 do Acordo TRIPS obriga os Membros a prever 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proteção de desenhos industriais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 criados de forma independente, novos ou originais.</a:t>
            </a:r>
          </a:p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O Artigo 26.1 exige que os Membros concedam ao proprietário de um desenho industrial protegido o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direito de impedir que terceiros, sem o consentimento do proprietário, fabriquem, vendam ou importem artigos que ostentem ou incorporem um desenho que seja uma cópia, ou substancialmente uma cópia, do desenho protegido ,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quando tais atos forem praticados para fins comerciais.</a:t>
            </a:r>
          </a:p>
          <a:p>
            <a:pPr algn="l"/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A duração da proteção disponível será de pelo menos 10 anos 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(artigo 26.3). </a:t>
            </a:r>
          </a:p>
        </p:txBody>
      </p:sp>
    </p:spTree>
    <p:extLst>
      <p:ext uri="{BB962C8B-B14F-4D97-AF65-F5344CB8AC3E}">
        <p14:creationId xmlns:p14="http://schemas.microsoft.com/office/powerpoint/2010/main" val="62626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 </a:t>
            </a:r>
            <a:br>
              <a:rPr lang="en-US" sz="1800" b="1" i="0" dirty="0">
                <a:effectLst/>
                <a:latin typeface="Arial" panose="020B0604020202020204" pitchFamily="34" charset="0"/>
              </a:rPr>
            </a:br>
            <a:r>
              <a:rPr lang="en-US" sz="1800" b="1" i="0" dirty="0">
                <a:effectLst/>
                <a:latin typeface="Arial" panose="020B0604020202020204" pitchFamily="34" charset="0"/>
              </a:rPr>
              <a:t>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r>
              <a:rPr lang="pt-BR" sz="2000" b="0" i="0" dirty="0">
                <a:solidFill>
                  <a:schemeClr val="tx1"/>
                </a:solidFill>
                <a:effectLst/>
                <a:latin typeface="Museo Sans 300"/>
              </a:rPr>
              <a:t>O Acordo TRIPS, que entrou em vigor em 1 de Janeiro de 1995, é até </a:t>
            </a:r>
            <a:r>
              <a:rPr lang="pt-BR" sz="2000" dirty="0">
                <a:solidFill>
                  <a:schemeClr val="tx1"/>
                </a:solidFill>
                <a:latin typeface="Museo Sans 300"/>
              </a:rPr>
              <a:t>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Museo Sans 300"/>
              </a:rPr>
              <a:t> data o acordo multilateral mais abrangente sobre propriedade intelectual.</a:t>
            </a:r>
          </a:p>
          <a:p>
            <a:r>
              <a:rPr lang="pt-BR" sz="2000" b="1" i="0" dirty="0">
                <a:solidFill>
                  <a:schemeClr val="tx1"/>
                </a:solidFill>
                <a:effectLst/>
                <a:latin typeface="Museo Sans 300"/>
              </a:rPr>
              <a:t>As áreas de propriedade intelectual que abrange são:</a:t>
            </a:r>
          </a:p>
          <a:p>
            <a:pPr lvl="1"/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direitos autorais 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e direitos relacionados (ou seja, os direitos de artistas intérpretes ou executantes, produtores de gravações sonoras e organizações de radiodifusão);</a:t>
            </a:r>
          </a:p>
          <a:p>
            <a:pPr lvl="1"/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marcas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 registradas, incluindo marcas de serviço;</a:t>
            </a:r>
          </a:p>
          <a:p>
            <a:pPr lvl="1"/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indicações geográficas, incluindo denominações de origem;</a:t>
            </a:r>
          </a:p>
          <a:p>
            <a:pPr lvl="1"/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desenhos industriais;</a:t>
            </a:r>
          </a:p>
          <a:p>
            <a:pPr lvl="1"/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patentes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, incluindo a proteção de novas variedades de plantas;</a:t>
            </a:r>
          </a:p>
          <a:p>
            <a:pPr lvl="1"/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os 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projetos de layout 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de circuitos integrados; e</a:t>
            </a:r>
          </a:p>
          <a:p>
            <a:pPr lvl="1"/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informações não divulgadas, incluindo 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Museo Sans 300"/>
              </a:rPr>
              <a:t>segredos comerciais e dados de teste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Museo Sans 3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6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(TRIPS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O Acordo TRIPS exige que os países membros disponibilizem </a:t>
            </a:r>
            <a:r>
              <a:rPr lang="pt-PT" sz="2200" b="1" i="0" dirty="0">
                <a:solidFill>
                  <a:srgbClr val="000000"/>
                </a:solidFill>
                <a:effectLst/>
                <a:latin typeface="Museo Sans 300"/>
              </a:rPr>
              <a:t>patentes para quaisquer invenções, sejam produtos ou processos, em todos os campos da tecnologia, sem discriminação, sujeitas aos testes normais de novidade, inventividade e aplicabilidade industrial.</a:t>
            </a:r>
          </a:p>
          <a:p>
            <a:pPr algn="l"/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Também é necessário que as patentes estejam disponíveis e os direitos de patente sejam usufruídos sem discriminação quanto ao local da invenção e se os produtos são importados ou produzidos localmente (Artigo 27.1).</a:t>
            </a:r>
          </a:p>
        </p:txBody>
      </p:sp>
    </p:spTree>
    <p:extLst>
      <p:ext uri="{BB962C8B-B14F-4D97-AF65-F5344CB8AC3E}">
        <p14:creationId xmlns:p14="http://schemas.microsoft.com/office/powerpoint/2010/main" val="191790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(TRIPS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8" y="2576693"/>
            <a:ext cx="11203184" cy="3678303"/>
          </a:xfrm>
        </p:spPr>
        <p:txBody>
          <a:bodyPr>
            <a:noAutofit/>
          </a:bodyPr>
          <a:lstStyle/>
          <a:p>
            <a:pPr algn="l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Existem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três exceções permitidas à regra básica de patenteabilidade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lvl="1"/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Uma é para invenções contrárias à ordem pública ou à moralidade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; isto inclui explicitamente invenções perigosas para a vida ou saúde humana, animal ou vegetal ou gravemente prejudiciais ao ambiente. A utilização desta exceção está sujeita à condição de que a exploração comercial da invenção também deve ser evitada e esta prevenção deve ser necessária para a proteção da ordem pública ou da moralidade (Artigo 27.2)</a:t>
            </a:r>
          </a:p>
          <a:p>
            <a:pPr lvl="1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segunda exceção é que os Membros podem excluir da patenteabilidade métodos diagnósticos, terapêuticos e cirúrgicos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 para o tratamento de seres humanos ou animais (Artigo 27.3 (a)).</a:t>
            </a:r>
          </a:p>
          <a:p>
            <a:pPr lvl="1"/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Se excluir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variedades de plantas </a:t>
            </a:r>
            <a:r>
              <a:rPr lang="pt-PT" sz="2400" i="0" dirty="0">
                <a:solidFill>
                  <a:srgbClr val="000000"/>
                </a:solidFill>
                <a:effectLst/>
                <a:latin typeface="Museo Sans 300"/>
              </a:rPr>
              <a:t>da proteção de patentes</a:t>
            </a:r>
            <a:r>
              <a:rPr lang="pt-PT" sz="2400" b="0" i="0" dirty="0">
                <a:solidFill>
                  <a:srgbClr val="000000"/>
                </a:solidFill>
                <a:effectLst/>
                <a:latin typeface="Museo Sans 300"/>
              </a:rPr>
              <a:t>, o país deve fornecer um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Museo Sans 300"/>
              </a:rPr>
              <a:t>sistema de proteção sui generis eficaz.</a:t>
            </a:r>
          </a:p>
        </p:txBody>
      </p:sp>
    </p:spTree>
    <p:extLst>
      <p:ext uri="{BB962C8B-B14F-4D97-AF65-F5344CB8AC3E}">
        <p14:creationId xmlns:p14="http://schemas.microsoft.com/office/powerpoint/2010/main" val="163646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(TRIPS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PATENTES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3" y="2477541"/>
            <a:ext cx="11490592" cy="3678303"/>
          </a:xfrm>
        </p:spPr>
        <p:txBody>
          <a:bodyPr>
            <a:noAutofit/>
          </a:bodyPr>
          <a:lstStyle/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Os direitos exclusivos que devem ser conferidos por uma patente de produto são os de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fabricar, utilizar, colocar à venda, vender e importar para quaisquer fins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. </a:t>
            </a:r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A proteção da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patente de processo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 deve conceder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direitos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não só sobre a utilização do processo, mas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também sobre os produtos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obtidos diretamente pelo processo.</a:t>
            </a:r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Os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titulares de patentes também terão o direito de ceder ou transferir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 por sucessão a patente e de celebrar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contratos de licenciamento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(artigo 28).</a:t>
            </a:r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O prazo de proteção disponível não terminará antes do término de um período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de 20 anos contados da data do depósito (artigo 33).</a:t>
            </a:r>
          </a:p>
          <a:p>
            <a:pPr algn="l"/>
            <a:r>
              <a:rPr lang="pt-BR" sz="2400" b="0" i="0" dirty="0">
                <a:solidFill>
                  <a:srgbClr val="000000"/>
                </a:solidFill>
                <a:effectLst/>
                <a:latin typeface="Museo Sans 300"/>
              </a:rPr>
              <a:t>Os membros exigirão que um requerente de uma patente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300"/>
              </a:rPr>
              <a:t>divulgue a invenção de uma forma suficientemente clara e completa para que a invenção seja executada por uma pessoa versada na técnica.</a:t>
            </a:r>
          </a:p>
        </p:txBody>
      </p:sp>
    </p:spTree>
    <p:extLst>
      <p:ext uri="{BB962C8B-B14F-4D97-AF65-F5344CB8AC3E}">
        <p14:creationId xmlns:p14="http://schemas.microsoft.com/office/powerpoint/2010/main" val="329418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divulgadas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O Acordo TRIPS </a:t>
            </a:r>
            <a:r>
              <a:rPr lang="pt-PT" sz="2200" b="1" i="0" dirty="0">
                <a:solidFill>
                  <a:srgbClr val="000000"/>
                </a:solidFill>
                <a:effectLst/>
                <a:latin typeface="Museo Sans 300"/>
              </a:rPr>
              <a:t>exige informações não divulgadas </a:t>
            </a:r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– segredos comerciais ou know-how – para beneficiar de proteção.</a:t>
            </a:r>
          </a:p>
          <a:p>
            <a:pPr algn="l"/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De acordo com o Artigo 39.2, </a:t>
            </a:r>
            <a:r>
              <a:rPr lang="pt-PT" sz="2200" b="1" i="0" dirty="0">
                <a:solidFill>
                  <a:srgbClr val="000000"/>
                </a:solidFill>
                <a:effectLst/>
                <a:latin typeface="Museo Sans 300"/>
              </a:rPr>
              <a:t>a proteção deve aplicar-se a informações que sejam secretas, que tenham valor comercial porque são secretas e que tenham sido sujeitas a medidas razoáveis para mantê-las secretas</a:t>
            </a:r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  <a:p>
            <a:pPr algn="l"/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O Acordo não exige que informações não divulgadas sejam tratadas como uma forma de propriedade, mas </a:t>
            </a:r>
            <a:r>
              <a:rPr lang="pt-PT" sz="2200" b="1" i="0" dirty="0">
                <a:solidFill>
                  <a:srgbClr val="000000"/>
                </a:solidFill>
                <a:effectLst/>
                <a:latin typeface="Museo Sans 300"/>
              </a:rPr>
              <a:t>exige que uma pessoa que controle legalmente essas informações tenha a possibilidade de impedir que elas sejam divulgadas, adquiridas ou utilizadas por terceiros sem o seu consentimento, ou com o seu consentimento de uma forma contrária às práticas comerciais honestas.</a:t>
            </a:r>
          </a:p>
          <a:p>
            <a:pPr algn="l"/>
            <a:r>
              <a:rPr lang="pt-PT" sz="2200" b="1" i="0" dirty="0">
                <a:solidFill>
                  <a:srgbClr val="000000"/>
                </a:solidFill>
                <a:effectLst/>
                <a:latin typeface="Museo Sans 300"/>
              </a:rPr>
              <a:t>“Maneira contrária às práticas comerciais honestas”</a:t>
            </a:r>
            <a:r>
              <a:rPr lang="pt-PT" sz="2200" b="0" i="0" dirty="0">
                <a:solidFill>
                  <a:srgbClr val="000000"/>
                </a:solidFill>
                <a:effectLst/>
                <a:latin typeface="Museo Sans 300"/>
              </a:rPr>
              <a:t> inclui quebra de contrato, quebra de confiança e indução à violação.</a:t>
            </a:r>
          </a:p>
        </p:txBody>
      </p:sp>
    </p:spTree>
    <p:extLst>
      <p:ext uri="{BB962C8B-B14F-4D97-AF65-F5344CB8AC3E}">
        <p14:creationId xmlns:p14="http://schemas.microsoft.com/office/powerpoint/2010/main" val="415023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Acordo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Intelectual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Relacionados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Comércio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(TRIPS) </a:t>
            </a:r>
            <a:b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proteção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divulgadas</a:t>
            </a:r>
            <a:endParaRPr lang="en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Controle de práticas anticompetitivas em licenças contratuais</a:t>
            </a:r>
          </a:p>
          <a:p>
            <a:pPr algn="l"/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O artigo 40.º do Acordo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TRIPS reconhece que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algumas práticas ou condições de licenciamento relativas aos direitos de propriedade intelectual que restringem a concorrência podem ter efeitos adversos no comércio e impedir a transferência e difusão de tecnologia 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(parágrafo 1).</a:t>
            </a:r>
          </a:p>
          <a:p>
            <a:pPr algn="l"/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Os países membros podem adotar medidas adequadas para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prevenir ou controlar práticas de licenciamento de direitos de propriedade intelectual que sejam abusivas e </a:t>
            </a:r>
            <a:r>
              <a:rPr lang="pt-PT" sz="2000" b="1" i="0" dirty="0" err="1">
                <a:solidFill>
                  <a:srgbClr val="000000"/>
                </a:solidFill>
                <a:effectLst/>
                <a:latin typeface="Museo Sans 700"/>
              </a:rPr>
              <a:t>anticoncorrenciais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 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(parágrafo 2).</a:t>
            </a:r>
          </a:p>
          <a:p>
            <a:pPr algn="l"/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Um país que pretenda tomar medidas contra tais práticas envolvendo empresas de outro país Membro pode iniciar consultas com esse outro Membro e trocar informações não confidenciais publicamente disponíveis e relevantes para o assunto em questão, bem como outras informações disponíveis para esse Membro, sujeito a direito interno e à celebração de acordos mutuamente satisfatórios relativos à salvaguarda da sua confidencialidade pelo Membro requerente (parágrafo 3).</a:t>
            </a:r>
          </a:p>
        </p:txBody>
      </p:sp>
    </p:spTree>
    <p:extLst>
      <p:ext uri="{BB962C8B-B14F-4D97-AF65-F5344CB8AC3E}">
        <p14:creationId xmlns:p14="http://schemas.microsoft.com/office/powerpoint/2010/main" val="390416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745990"/>
            <a:ext cx="11029615" cy="2575272"/>
          </a:xfrm>
        </p:spPr>
        <p:txBody>
          <a:bodyPr>
            <a:noAutofit/>
          </a:bodyPr>
          <a:lstStyle/>
          <a:p>
            <a:r>
              <a:rPr lang="pt-BR" sz="2000" dirty="0"/>
              <a:t>Existem algumas partes interessadas internacionais e esforços políticos para </a:t>
            </a:r>
            <a:r>
              <a:rPr lang="pt-BR" sz="2000" b="1" dirty="0"/>
              <a:t>utilizar ferramentas de gestão da propriedade intelectual (PI) para melhorar o acesso a medicamentos seguros, eficazes e de qualidade garantida.</a:t>
            </a:r>
          </a:p>
          <a:p>
            <a:r>
              <a:rPr lang="pt-BR" sz="2000" dirty="0"/>
              <a:t>A utilização legítima destas ferramentas para alcançar objetivos de saúde pública </a:t>
            </a:r>
            <a:r>
              <a:rPr lang="pt-BR" sz="2000" b="1" dirty="0"/>
              <a:t>não deve ser considerada excepcional ou limitada</a:t>
            </a:r>
            <a:r>
              <a:rPr lang="pt-BR" sz="2000" dirty="0"/>
              <a:t> a uma área geográfica ou doença específica, mas generalizada e crescente, dado que os </a:t>
            </a:r>
            <a:r>
              <a:rPr lang="pt-BR" sz="2000" b="1" dirty="0"/>
              <a:t>países de baixo, médio e alto rendimento, igualmente</a:t>
            </a:r>
            <a:r>
              <a:rPr lang="pt-BR" sz="2000" dirty="0"/>
              <a:t>, </a:t>
            </a:r>
            <a:r>
              <a:rPr lang="pt-BR" sz="2000" b="1" dirty="0"/>
              <a:t>enfrentam encargos económicos crescentes ligados para a aquisição de produtos farmacêuticos.</a:t>
            </a:r>
          </a:p>
          <a:p>
            <a:r>
              <a:rPr lang="pt-BR" sz="2000" dirty="0"/>
              <a:t>Há também uma pressão crescente por parte de grupos de pacientes e de outras partes interessadas para utilizar </a:t>
            </a:r>
            <a:r>
              <a:rPr lang="pt-BR" sz="2000" b="1" dirty="0"/>
              <a:t>instrumentos do TRIPS </a:t>
            </a:r>
            <a:r>
              <a:rPr lang="pt-BR" sz="2000" dirty="0"/>
              <a:t>tais como licenças compulsórias.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08652-FEBD-0251-A3DD-397AAC55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50" y="2004584"/>
            <a:ext cx="4575611" cy="13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60396"/>
            <a:ext cx="11029615" cy="3678303"/>
          </a:xfrm>
        </p:spPr>
        <p:txBody>
          <a:bodyPr>
            <a:noAutofit/>
          </a:bodyPr>
          <a:lstStyle/>
          <a:p>
            <a:r>
              <a:rPr lang="pt-BR" sz="2000" dirty="0"/>
              <a:t>Os </a:t>
            </a:r>
            <a:r>
              <a:rPr lang="pt-BR" sz="2000" b="1" dirty="0"/>
              <a:t>direitos de propriedade intelectual,</a:t>
            </a:r>
            <a:r>
              <a:rPr lang="pt-BR" sz="2000" dirty="0"/>
              <a:t> em geral, e as </a:t>
            </a:r>
            <a:r>
              <a:rPr lang="pt-BR" sz="2000" b="1" dirty="0"/>
              <a:t>patentes</a:t>
            </a:r>
            <a:r>
              <a:rPr lang="pt-BR" sz="2000" dirty="0"/>
              <a:t>, em particular, desempenham um </a:t>
            </a:r>
            <a:r>
              <a:rPr lang="pt-BR" sz="2000" b="1" dirty="0"/>
              <a:t>papel crítico no atual modelo de P&amp;D biomédico</a:t>
            </a:r>
            <a:r>
              <a:rPr lang="pt-BR" sz="2000" dirty="0"/>
              <a:t>. No sistema atual, a </a:t>
            </a:r>
            <a:r>
              <a:rPr lang="pt-BR" sz="2000" b="1" dirty="0"/>
              <a:t>inovação é recompensada com um monopólio limitado no tempo para explorar comercialmente uma determinada invenção</a:t>
            </a:r>
            <a:r>
              <a:rPr lang="pt-BR" sz="2000" dirty="0"/>
              <a:t>, o que pode incluir a </a:t>
            </a:r>
            <a:r>
              <a:rPr lang="pt-BR" sz="2000" b="1" dirty="0"/>
              <a:t>fixação de preços elevados.</a:t>
            </a:r>
          </a:p>
          <a:p>
            <a:r>
              <a:rPr lang="pt-BR" sz="2000" b="1" dirty="0"/>
              <a:t>Antes da introdução do Acordo sobre os Aspectos da Propriedade Intelectual Relacionados ao Comércio (TRIPS), e</a:t>
            </a:r>
            <a:r>
              <a:rPr lang="pt-BR" sz="2000" dirty="0"/>
              <a:t>m 1994, </a:t>
            </a:r>
            <a:r>
              <a:rPr lang="pt-BR" sz="2000" b="1" dirty="0"/>
              <a:t>muitos países de baixo, médio e alto rendimento excluíam produtos e/ou processos farmacêuticos da legislação nacional de patentes como parte das políticas industriais e de saúde pública.</a:t>
            </a:r>
          </a:p>
          <a:p>
            <a:r>
              <a:rPr lang="pt-BR" sz="2000" b="1" dirty="0"/>
              <a:t>Com a introdução do Acordo TRIPS</a:t>
            </a:r>
            <a:r>
              <a:rPr lang="pt-BR" sz="2000" dirty="0"/>
              <a:t>, a comunidade internacional acordou, pela primeira vez, um pacto multilateral para estabelecer normas comuns para a </a:t>
            </a:r>
            <a:r>
              <a:rPr lang="pt-BR" sz="2000" b="1" dirty="0" err="1"/>
              <a:t>protecção</a:t>
            </a:r>
            <a:r>
              <a:rPr lang="pt-BR" sz="2000" b="1" dirty="0"/>
              <a:t> da PI em todos os domínios tecnológicos. </a:t>
            </a:r>
          </a:p>
          <a:p>
            <a:r>
              <a:rPr lang="pt-BR" sz="2000" b="1" dirty="0"/>
              <a:t>Na prática, isto significava que a isenção de determinadas áreas ou produtos (incluindo alimentos e medicamentos) já não era possível para os membros da OMC.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4223"/>
            <a:ext cx="11029615" cy="3941864"/>
          </a:xfrm>
        </p:spPr>
        <p:txBody>
          <a:bodyPr>
            <a:noAutofit/>
          </a:bodyPr>
          <a:lstStyle/>
          <a:p>
            <a:r>
              <a:rPr lang="pt-BR" sz="2400" dirty="0"/>
              <a:t>Com o tempo, o Acordo </a:t>
            </a:r>
            <a:r>
              <a:rPr lang="pt-BR" sz="2400" b="1" dirty="0"/>
              <a:t>TRIPS passou a ser utilizado pela Comissão Europeia e pelos Estados-Membros da UE como base para negociar acordos comerciais bilaterais e multilaterais. </a:t>
            </a:r>
          </a:p>
          <a:p>
            <a:r>
              <a:rPr lang="pt-BR" sz="2400" dirty="0"/>
              <a:t>Além disso, começaram a adotar medidas denominadas </a:t>
            </a:r>
            <a:r>
              <a:rPr lang="pt-BR" sz="2400" b="1" dirty="0"/>
              <a:t>“TRIPS-plus” </a:t>
            </a:r>
            <a:r>
              <a:rPr lang="pt-BR" sz="2400" dirty="0"/>
              <a:t>incluem medidas que </a:t>
            </a:r>
            <a:r>
              <a:rPr lang="pt-BR" sz="2400" b="1" dirty="0"/>
              <a:t>reduzem o âmbito ou a eficácia das limitações e exceções</a:t>
            </a:r>
            <a:r>
              <a:rPr lang="pt-BR" sz="2400" dirty="0"/>
              <a:t> previstas nas regras e regulamentos de PI. </a:t>
            </a:r>
          </a:p>
          <a:p>
            <a:r>
              <a:rPr lang="pt-BR" sz="2400" dirty="0"/>
              <a:t>Requisitos, como </a:t>
            </a:r>
            <a:r>
              <a:rPr lang="pt-BR" sz="2400" b="1" dirty="0"/>
              <a:t>certificados complementares de proteção (CCP)</a:t>
            </a:r>
            <a:r>
              <a:rPr lang="pt-BR" sz="2400" dirty="0"/>
              <a:t> e outras formas de </a:t>
            </a:r>
            <a:r>
              <a:rPr lang="pt-BR" sz="2400" b="1" dirty="0"/>
              <a:t>exclusividade de mercado</a:t>
            </a:r>
            <a:r>
              <a:rPr lang="pt-BR" sz="2400" dirty="0"/>
              <a:t>, são impostos durante as negociações de comércio livre da UE para aumentar o nível de proteção dos titulares de patentes </a:t>
            </a:r>
            <a:r>
              <a:rPr lang="pt-BR" sz="2400" b="1" dirty="0"/>
              <a:t>para além dos níveis prescritos pelo Acordo TRIPS.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9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14391"/>
            <a:ext cx="11029615" cy="4252510"/>
          </a:xfrm>
        </p:spPr>
        <p:txBody>
          <a:bodyPr>
            <a:noAutofit/>
          </a:bodyPr>
          <a:lstStyle/>
          <a:p>
            <a:r>
              <a:rPr lang="pt-PT" sz="2000" dirty="0"/>
              <a:t>As </a:t>
            </a:r>
            <a:r>
              <a:rPr lang="pt-PT" sz="2000" b="1" dirty="0"/>
              <a:t>flexibilidades do TRIPS são “espaços políticos” </a:t>
            </a:r>
            <a:r>
              <a:rPr lang="pt-PT" sz="2000" dirty="0"/>
              <a:t>para os países </a:t>
            </a:r>
            <a:r>
              <a:rPr lang="pt-PT" sz="2000" b="1" dirty="0"/>
              <a:t>mitigarem o impacto das patentes</a:t>
            </a:r>
            <a:r>
              <a:rPr lang="pt-PT" sz="2000" dirty="0"/>
              <a:t> (ou seja, o preço excessivamente elevado dos medicamentos patenteados devido à falta de concorrência). </a:t>
            </a:r>
          </a:p>
          <a:p>
            <a:r>
              <a:rPr lang="pt-PT" sz="2000" dirty="0"/>
              <a:t>Reconhecidos no texto original do acordo TRIPS – particularmente no </a:t>
            </a:r>
            <a:r>
              <a:rPr lang="pt-PT" sz="2000" b="1" dirty="0"/>
              <a:t>Artigo 30 (Exceções) e no Artigo 31 (Licenças)</a:t>
            </a:r>
            <a:r>
              <a:rPr lang="pt-PT" sz="2000" dirty="0"/>
              <a:t> – foram confirmados e dados mais detalhes e peso na subsequente </a:t>
            </a:r>
            <a:r>
              <a:rPr lang="pt-PT" sz="2000" b="1" dirty="0"/>
              <a:t>Declaração de Doha sobre TRIPS e Saúde Pública de 2001.</a:t>
            </a:r>
          </a:p>
          <a:p>
            <a:r>
              <a:rPr lang="pt-PT" sz="2000" dirty="0"/>
              <a:t>Juntamente com outras ferramentas relacionadas com a PI, </a:t>
            </a:r>
            <a:r>
              <a:rPr lang="pt-PT" sz="2000" b="1" dirty="0"/>
              <a:t>as flexibilidades do TRIPS são uma ferramenta eficaz para promover e alcançar objetivos de saúde pública, como o acesso a preços acessíveis a medicamentos que salvam vidas. </a:t>
            </a:r>
          </a:p>
          <a:p>
            <a:r>
              <a:rPr lang="pt-PT" sz="2000" dirty="0"/>
              <a:t>Incluem também disposições relativas à proteção de dados clínicos, que é crucial para a produção e comercialização de medicamentos genéricos e </a:t>
            </a:r>
            <a:r>
              <a:rPr lang="pt-PT" sz="2000" dirty="0" err="1"/>
              <a:t>biossimilares</a:t>
            </a:r>
            <a:r>
              <a:rPr lang="pt-PT" sz="20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0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14B3E-AFE4-36F9-F3E8-0E48A1F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24C69-2F80-5779-3996-11CA8951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20" y="809242"/>
            <a:ext cx="7776884" cy="55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 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As três principais características do Acordo são:</a:t>
            </a:r>
          </a:p>
          <a:p>
            <a:pPr marL="324000" lvl="1" indent="0">
              <a:buNone/>
            </a:pP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1. Estabelece </a:t>
            </a:r>
            <a:r>
              <a:rPr lang="pt-BR" sz="3600" dirty="0">
                <a:solidFill>
                  <a:srgbClr val="000000"/>
                </a:solidFill>
                <a:latin typeface="Museo Sans 300"/>
              </a:rPr>
              <a:t>p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adrões (standards)</a:t>
            </a:r>
          </a:p>
          <a:p>
            <a:pPr marL="324000" lvl="1" indent="0">
              <a:buNone/>
            </a:pP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2. Fixa </a:t>
            </a:r>
            <a:r>
              <a:rPr lang="pt-BR" sz="3600" dirty="0">
                <a:solidFill>
                  <a:srgbClr val="000000"/>
                </a:solidFill>
                <a:latin typeface="Museo Sans 300"/>
              </a:rPr>
              <a:t>regras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de execução (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Museo Sans 300"/>
              </a:rPr>
              <a:t>enforcement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)</a:t>
            </a:r>
          </a:p>
          <a:p>
            <a:pPr marL="324000" lvl="1" indent="0">
              <a:buNone/>
            </a:pPr>
            <a:r>
              <a:rPr lang="pt-BR" sz="3600" b="0" i="0" dirty="0">
                <a:solidFill>
                  <a:srgbClr val="000000"/>
                </a:solidFill>
                <a:effectLst/>
                <a:latin typeface="Museo Sans 300"/>
              </a:rPr>
              <a:t>3. Fixa regras para resolução de disputas/conflitos</a:t>
            </a:r>
          </a:p>
          <a:p>
            <a:endParaRPr lang="pt-BR" sz="3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5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E7A3F-3BD2-F91C-F6A3-BDB72B8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C94A-7CBE-ABDD-ADC3-0CB6E177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56" y="986672"/>
            <a:ext cx="7772400" cy="53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1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60396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LICENÇAS OBRIGATÓRIAS: UMA PERSPECTIVA GLOBAL</a:t>
            </a:r>
          </a:p>
          <a:p>
            <a:r>
              <a:rPr lang="pt-BR" sz="2400" dirty="0"/>
              <a:t>Desde 2001, o </a:t>
            </a:r>
            <a:r>
              <a:rPr lang="pt-BR" sz="2400" b="1" dirty="0"/>
              <a:t>licenciamento compulsório de medicamentos foi utilizado 34 vezes em 24 países. </a:t>
            </a:r>
          </a:p>
          <a:p>
            <a:r>
              <a:rPr lang="pt-BR" sz="2400" dirty="0"/>
              <a:t>Registaram-se </a:t>
            </a:r>
            <a:r>
              <a:rPr lang="pt-BR" sz="2400" b="1" dirty="0"/>
              <a:t>51 casos de utilização governamental de patentes por 35 países</a:t>
            </a:r>
            <a:r>
              <a:rPr lang="pt-BR" sz="2400" dirty="0"/>
              <a:t>, com um pico entre 2004 e 2008.</a:t>
            </a:r>
          </a:p>
          <a:p>
            <a:r>
              <a:rPr lang="pt-BR" sz="2400" dirty="0"/>
              <a:t>Entre 2011 e 2016, ocorreram aproximadamente </a:t>
            </a:r>
            <a:r>
              <a:rPr lang="pt-BR" sz="2400" b="1" dirty="0"/>
              <a:t>100 casos de utilização obrigatória ou governamental destas ferramentas, tendo 81 sido implementados.</a:t>
            </a:r>
          </a:p>
          <a:p>
            <a:r>
              <a:rPr lang="pt-BR" sz="2400" dirty="0"/>
              <a:t>Embora a maioria tenha sido utilizada para acelerar o acesso aos </a:t>
            </a:r>
            <a:r>
              <a:rPr lang="pt-BR" sz="2400" dirty="0" err="1"/>
              <a:t>anti-retrovirais</a:t>
            </a:r>
            <a:r>
              <a:rPr lang="pt-BR" sz="2400" dirty="0"/>
              <a:t> (ARV), um número crescente de países está a recorrer à utilização das flexibilidades do TRIPS para facilitar o acesso a tratamentos para doenças não transmissíveis, como as doenças cardiovasculares.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Autofit/>
          </a:bodyPr>
          <a:lstStyle/>
          <a:p>
            <a:r>
              <a:rPr lang="pt-BR" sz="2000" dirty="0"/>
              <a:t>Embora originalmente centrados no HIV, 23 dos 85 casos de licença compulsória e utilização governamental diziam respeito a outros medicamentos</a:t>
            </a:r>
          </a:p>
          <a:p>
            <a:r>
              <a:rPr lang="pt-BR" sz="2000" dirty="0"/>
              <a:t>Isto inclui sete licenças ou utilizações de medicamentos contra o cancro entre 2008 e 2014, das quais cinco foram concedidas.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O QUE OS DECISORES POLÍTICOS PODEM FAZER PARA MELHORAR O ACESSO AOS MEDICAMENTOS?</a:t>
            </a:r>
          </a:p>
          <a:p>
            <a:r>
              <a:rPr lang="pt-BR" sz="2000" dirty="0"/>
              <a:t>Utilizando as Flexibilidades do TRIPS As autoridades nacionais devem fazer uso de todas as ferramentas e instrumentos disponíveis que garantam e melhorem o acesso aos medicamentos, especialmente aqueles que garantiriam a sustentabilidade financeira dos sistemas de saúde, promovendo a concorrência no sector farmacêutico mercado. </a:t>
            </a:r>
          </a:p>
          <a:p>
            <a:r>
              <a:rPr lang="pt-BR" sz="2000" dirty="0"/>
              <a:t>Considerando que isto funcionou para os </a:t>
            </a:r>
            <a:r>
              <a:rPr lang="pt-BR" sz="2000" dirty="0" err="1"/>
              <a:t>ARVs</a:t>
            </a:r>
            <a:r>
              <a:rPr lang="pt-BR" sz="2000" dirty="0"/>
              <a:t>/HIV, não há razão legal para que não funcione com outros medicamentos que salvam vidas.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5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77834"/>
            <a:ext cx="11029615" cy="3678303"/>
          </a:xfrm>
        </p:spPr>
        <p:txBody>
          <a:bodyPr>
            <a:noAutofit/>
          </a:bodyPr>
          <a:lstStyle/>
          <a:p>
            <a:r>
              <a:rPr lang="pt-BR" sz="2000" dirty="0"/>
              <a:t>A utilização das flexibilidades do TRIPS não é a única intervenção relacionada com a PI à disposição das autoridades nacionais para o cumprimento de uma agenda de saúde pública que promova o acesso aos medicamentos. </a:t>
            </a:r>
          </a:p>
          <a:p>
            <a:r>
              <a:rPr lang="pt-BR" sz="2000" dirty="0"/>
              <a:t>Outras medidas podem ser tomadas em diferentes fases do continuum produção-aquisição de I&amp;D e normalmente envolvem diferentes departamentos e instituições governamentais.</a:t>
            </a:r>
          </a:p>
          <a:p>
            <a:r>
              <a:rPr lang="pt-BR" sz="2000" dirty="0"/>
              <a:t>Por exemplo, </a:t>
            </a:r>
            <a:r>
              <a:rPr lang="pt-BR" sz="2000" b="1" dirty="0"/>
              <a:t>os produtos de saúde resultantes de pesquisa financiada pelo público (em universidades ou laboratórios financiados pelo governo) devem ser disponibilizados da forma mais acessível. </a:t>
            </a:r>
          </a:p>
          <a:p>
            <a:r>
              <a:rPr lang="pt-BR" sz="2000" b="1" dirty="0"/>
              <a:t>Os acordos de licenciamento podem ser a melhor opção para explorar uma determinada invenção, garantindo ao mesmo tempo a acessibilidade.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5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531-8DF5-2C74-A9AB-FAF315AE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FLEXIBILIDADES DO TRIPS E ACESSO A MEDICAMENTOS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2BE0-9A6B-B4F8-45E7-6AD35981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As patentes só devem ser concedidas quando se promovem inovações genuínas. </a:t>
            </a:r>
          </a:p>
          <a:p>
            <a:r>
              <a:rPr lang="pt-BR" sz="2400" dirty="0"/>
              <a:t>A oposição às patentes é uma precaução legítima para evitar a concessão de direitos de monopólio a produtos indignos. </a:t>
            </a:r>
          </a:p>
          <a:p>
            <a:r>
              <a:rPr lang="pt-BR" sz="2400" dirty="0"/>
              <a:t>As patentes secundárias para inovações incrementais marginais podem ter um efeito prejudicial no acesso à inovação e dificultar atividades futuras, bloqueando efetivamente o acesso ao conhecimento.</a:t>
            </a:r>
          </a:p>
          <a:p>
            <a:r>
              <a:rPr lang="pt-BR" sz="2400" dirty="0"/>
              <a:t>Mas o acesso equitativo e acessível aos medicamentos não depende apenas da PI: as práticas de fabrico, as condições de fornecimento, a eficácia e a segurança também desempenham um papel.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F84E-AFB6-3852-2842-CEAF246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2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B4213D-D97E-B336-3EAC-8371D84D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9AB8F-A628-78BB-D894-3CFBC912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3599"/>
            <a:ext cx="10899936" cy="60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2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Referências</a:t>
            </a:r>
            <a:endParaRPr lang="en-BR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3D7014-CF3A-2E82-474B-2F37FD40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23841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Action International. TRIPS FLEXIBILITIES AND ACCESS TO MEDICINES. The Netherlands.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https://haiweb.org/wp-content/uploads/2019/06/HAI-TRIPS-Brochure-1.pdf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www.wto.org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english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tratop_e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trips_e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/intel2_e.htmAgreement on trade-related aspects of intellectual property rights. 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https://www.wto.org/english/docs_e/legal_e/27-trips.pdf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Melissa McClellan, "Tools For Success": The Trips Agreement And The Human Right To Essential Medicines, 12 Wash. &amp; Lee J. Civ.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&amp; Soc. Just. 153 (2005). Available at: 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https://scholarlycommons.law.wlu.edu/crsj/vol12/iss1/10</a:t>
            </a:r>
            <a:endParaRPr lang="en-US" sz="24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8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 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Museo Sans 700"/>
              </a:rPr>
              <a:t>PADRÕES.</a:t>
            </a:r>
          </a:p>
          <a:p>
            <a:r>
              <a:rPr lang="pt-BR" sz="2400" i="0" dirty="0">
                <a:solidFill>
                  <a:srgbClr val="000000"/>
                </a:solidFill>
                <a:effectLst/>
                <a:latin typeface="Museo Sans 700"/>
              </a:rPr>
              <a:t>No que diz respeito a cada uma das principais áreas da propriedade intelectual abrangidas pelo Acordo TRIPS, o Acordo estabelece os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Museo Sans 700"/>
              </a:rPr>
              <a:t>padrões mínimos de proteção </a:t>
            </a:r>
            <a:r>
              <a:rPr lang="pt-BR" sz="2400" i="0" dirty="0">
                <a:solidFill>
                  <a:srgbClr val="000000"/>
                </a:solidFill>
                <a:effectLst/>
                <a:latin typeface="Museo Sans 700"/>
              </a:rPr>
              <a:t>a serem fornecidos por cada Membro.</a:t>
            </a:r>
          </a:p>
          <a:p>
            <a:r>
              <a:rPr lang="pt-BR" sz="2400" i="0" dirty="0">
                <a:solidFill>
                  <a:srgbClr val="000000"/>
                </a:solidFill>
                <a:effectLst/>
                <a:latin typeface="Museo Sans 700"/>
              </a:rPr>
              <a:t>Para cada um dos principais elementos de proteção o TRIPS define:</a:t>
            </a:r>
          </a:p>
          <a:p>
            <a:pPr lvl="1"/>
            <a:r>
              <a:rPr lang="pt-BR" sz="2200" b="1" i="0" dirty="0">
                <a:solidFill>
                  <a:srgbClr val="000000"/>
                </a:solidFill>
                <a:effectLst/>
                <a:latin typeface="Museo Sans 700"/>
              </a:rPr>
              <a:t>o objeto a ser protegido</a:t>
            </a:r>
          </a:p>
          <a:p>
            <a:pPr lvl="1"/>
            <a:r>
              <a:rPr lang="pt-BR" sz="2200" b="1" i="0" dirty="0">
                <a:solidFill>
                  <a:srgbClr val="000000"/>
                </a:solidFill>
                <a:effectLst/>
                <a:latin typeface="Museo Sans 700"/>
              </a:rPr>
              <a:t>os direitos a serem conferidos </a:t>
            </a:r>
            <a:r>
              <a:rPr lang="pt-BR" sz="2200" i="0" dirty="0">
                <a:solidFill>
                  <a:srgbClr val="000000"/>
                </a:solidFill>
                <a:effectLst/>
                <a:latin typeface="Museo Sans 700"/>
              </a:rPr>
              <a:t>e as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Museo Sans 700"/>
              </a:rPr>
              <a:t>exceções permitidas </a:t>
            </a:r>
            <a:r>
              <a:rPr lang="pt-BR" sz="2200" i="0" dirty="0">
                <a:solidFill>
                  <a:srgbClr val="000000"/>
                </a:solidFill>
                <a:effectLst/>
                <a:latin typeface="Museo Sans 700"/>
              </a:rPr>
              <a:t>a esses direitos, e</a:t>
            </a:r>
          </a:p>
          <a:p>
            <a:pPr lvl="1"/>
            <a:r>
              <a:rPr lang="pt-BR" sz="2200" i="0" dirty="0">
                <a:solidFill>
                  <a:srgbClr val="000000"/>
                </a:solidFill>
                <a:effectLst/>
                <a:latin typeface="Museo Sans 700"/>
              </a:rPr>
              <a:t>a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Museo Sans 700"/>
              </a:rPr>
              <a:t>duração mínima da proteção</a:t>
            </a:r>
            <a:r>
              <a:rPr lang="pt-BR" sz="2200" i="0" dirty="0">
                <a:solidFill>
                  <a:srgbClr val="000000"/>
                </a:solidFill>
                <a:effectLst/>
                <a:latin typeface="Museo Sans 700"/>
              </a:rPr>
              <a:t>.</a:t>
            </a:r>
            <a:endParaRPr lang="pt-BR" sz="2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6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PADRÕES.</a:t>
            </a:r>
          </a:p>
          <a:p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Acordo estabelece esses padrões ao exigir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cumprimento </a:t>
            </a:r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principais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convenções da Organização Mundial da Propriedade Intelectual - OMP</a:t>
            </a:r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da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Convenção de Paris </a:t>
            </a:r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a Proteção da Propriedade Industrial (Convenção de Paris) e da Convenção de Berna para a Proteção de Obras Literárias e Artísticas (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Convenção de Berna</a:t>
            </a:r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pt-PT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 exceção das disposições da Convenção de Berna sobre direitos morais, </a:t>
            </a:r>
            <a:r>
              <a:rPr lang="pt-P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todas as principais disposições substantivas destas convenções são incorporadas por referência e, portanto, tornam-se obrigações no âmbito do Acordo TRIPS entre os países membros do TRIPS.</a:t>
            </a:r>
            <a:endParaRPr lang="pt-PT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1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46187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000" i="0" dirty="0">
              <a:solidFill>
                <a:srgbClr val="000000"/>
              </a:solidFill>
              <a:effectLst/>
              <a:latin typeface="Museo Sans 700"/>
            </a:endParaRPr>
          </a:p>
          <a:p>
            <a:pPr marL="0" indent="0">
              <a:buNone/>
            </a:pP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EXECUÇÃO.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O segundo conjunto principal de disposições trata dos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procedimentos e soluções nacionais para a aplicação dos direitos de propriedade intelectual – DPI.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O Acordo estabelece determinados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princípios gerais 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aplicáveis a todos os procedimentos de aplicação dos DPI.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Além disso, contém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disposições sobre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:</a:t>
            </a:r>
          </a:p>
          <a:p>
            <a:pPr lvl="1"/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procedimentos e soluções civis e administrativas</a:t>
            </a:r>
          </a:p>
          <a:p>
            <a:pPr lvl="1"/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medidas provisórias</a:t>
            </a:r>
          </a:p>
          <a:p>
            <a:pPr lvl="1"/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requisitos especiais relacionados com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medidas fronteiriças e procedimentos criminais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, que especificam, com certo detalhe, os procedimentos e soluções que devem estar disponíveis para que os titulares de direitos possam fazer valer eficazmente os seus direitos.</a:t>
            </a:r>
            <a:endParaRPr lang="pt-PT" sz="2000" i="0" dirty="0">
              <a:solidFill>
                <a:srgbClr val="000000"/>
              </a:solidFill>
              <a:effectLst/>
              <a:latin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47514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 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INTRODUÇÃO</a:t>
            </a:r>
            <a:endParaRPr lang="en-B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89406"/>
            <a:ext cx="11029615" cy="36783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RESOLUÇÃO DE DISPUTAS.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O Acordo sujeita os litígios entre os membros da OMC sobre o respeito das obrigações do TRIPS aos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procedimentos de resolução de litígios da OMC.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Além disso, o Acordo prevê determinados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princípios básicos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, tais como:</a:t>
            </a:r>
          </a:p>
          <a:p>
            <a:pPr lvl="1"/>
            <a:r>
              <a:rPr lang="pt-PT" sz="1800" b="1" i="0" dirty="0">
                <a:solidFill>
                  <a:srgbClr val="000000"/>
                </a:solidFill>
                <a:effectLst/>
                <a:latin typeface="Museo Sans 700"/>
              </a:rPr>
              <a:t>tratamento nacional e de nação mais favorecida</a:t>
            </a:r>
          </a:p>
          <a:p>
            <a:pPr lvl="1"/>
            <a:r>
              <a:rPr lang="pt-PT" sz="1800" i="0" dirty="0">
                <a:solidFill>
                  <a:srgbClr val="000000"/>
                </a:solidFill>
                <a:effectLst/>
                <a:latin typeface="Museo Sans 700"/>
              </a:rPr>
              <a:t>assegurar que as </a:t>
            </a:r>
            <a:r>
              <a:rPr lang="pt-PT" sz="1800" b="1" i="0" dirty="0">
                <a:solidFill>
                  <a:srgbClr val="000000"/>
                </a:solidFill>
                <a:effectLst/>
                <a:latin typeface="Museo Sans 700"/>
              </a:rPr>
              <a:t>dificuldades processuais </a:t>
            </a:r>
            <a:r>
              <a:rPr lang="pt-PT" sz="1800" i="0" dirty="0">
                <a:solidFill>
                  <a:srgbClr val="000000"/>
                </a:solidFill>
                <a:effectLst/>
                <a:latin typeface="Museo Sans 700"/>
              </a:rPr>
              <a:t>na aquisição ou manutenção de DPI </a:t>
            </a:r>
            <a:r>
              <a:rPr lang="pt-PT" sz="1800" b="1" i="0" dirty="0">
                <a:solidFill>
                  <a:srgbClr val="000000"/>
                </a:solidFill>
                <a:effectLst/>
                <a:latin typeface="Museo Sans 700"/>
              </a:rPr>
              <a:t>não anulem os benefícios </a:t>
            </a:r>
            <a:r>
              <a:rPr lang="pt-PT" sz="1800" i="0" dirty="0">
                <a:solidFill>
                  <a:srgbClr val="000000"/>
                </a:solidFill>
                <a:effectLst/>
                <a:latin typeface="Museo Sans 700"/>
              </a:rPr>
              <a:t>substantivos que deveriam decorrer do Acordo.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As obrigações decorrentes do Acordo aplicar-se-ão igualmente a todos os países membros, mas os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700"/>
              </a:rPr>
              <a:t>países em desenvolvimento teriam um período mais longo para as implementar gradualmente</a:t>
            </a:r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.</a:t>
            </a:r>
          </a:p>
          <a:p>
            <a:r>
              <a:rPr lang="pt-PT" sz="2000" i="0" dirty="0">
                <a:solidFill>
                  <a:srgbClr val="000000"/>
                </a:solidFill>
                <a:effectLst/>
                <a:latin typeface="Museo Sans 700"/>
              </a:rPr>
              <a:t>Regimes especiais de transição operam na situação em que um país em desenvolvimento não oferece proteção de patente de produtos na área farmacêutica.</a:t>
            </a:r>
            <a:endParaRPr lang="pt-PT" sz="2000" i="0" dirty="0">
              <a:solidFill>
                <a:srgbClr val="000000"/>
              </a:solidFill>
              <a:effectLst/>
              <a:latin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24653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</a:t>
            </a:r>
            <a:br>
              <a:rPr lang="en-US" sz="1400" b="1" i="0" dirty="0">
                <a:effectLst/>
                <a:latin typeface="Arial" panose="020B0604020202020204" pitchFamily="34" charset="0"/>
              </a:rPr>
            </a:br>
            <a:r>
              <a:rPr lang="en-US" sz="1800" b="1" i="0" dirty="0" err="1">
                <a:effectLst/>
                <a:latin typeface="Arial" panose="020B0604020202020204" pitchFamily="34" charset="0"/>
              </a:rPr>
              <a:t>disposições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</a:rPr>
              <a:t>gerais</a:t>
            </a:r>
            <a:endParaRPr lang="en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A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300"/>
              </a:rPr>
              <a:t>obrigação básica de cada país Membro é conceder o tratamento relativo à proteção da propriedade</a:t>
            </a:r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 intelectual previsto no Acordo às pessoas de outros Membros.</a:t>
            </a:r>
          </a:p>
          <a:p>
            <a:pPr algn="l"/>
            <a:r>
              <a:rPr lang="pt-PT" sz="2000" b="1" i="0" dirty="0">
                <a:solidFill>
                  <a:srgbClr val="000000"/>
                </a:solidFill>
                <a:effectLst/>
                <a:latin typeface="Museo Sans 300"/>
              </a:rPr>
              <a:t>Os objetivos gerais</a:t>
            </a:r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 do Acordo TRIPS estão contidos no Preâmbulo do Acordo.</a:t>
            </a:r>
          </a:p>
          <a:p>
            <a:pPr lvl="1"/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a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300"/>
              </a:rPr>
              <a:t>redução de distorções e impedimentos </a:t>
            </a:r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ao comércio internacional, promoção de proteção eficaz e adequada dos direitos de propriedade intelectual, e</a:t>
            </a:r>
          </a:p>
          <a:p>
            <a:pPr lvl="1"/>
            <a:r>
              <a:rPr lang="pt-PT" sz="2000" b="1" i="0" dirty="0">
                <a:solidFill>
                  <a:srgbClr val="000000"/>
                </a:solidFill>
                <a:effectLst/>
                <a:latin typeface="Museo Sans 300"/>
              </a:rPr>
              <a:t>assegurar que as medidas e procedimentos para fazer cumprir os direitos de propriedade intelectual não se tornem, eles próprios, barreiras ao comércio legítimo.</a:t>
            </a:r>
          </a:p>
          <a:p>
            <a:pPr lvl="1"/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a proteção e a aplicação dos direitos de propriedade intelectual </a:t>
            </a:r>
            <a:r>
              <a:rPr lang="pt-PT" sz="2000" b="1" i="0" dirty="0">
                <a:solidFill>
                  <a:srgbClr val="000000"/>
                </a:solidFill>
                <a:effectLst/>
                <a:latin typeface="Museo Sans 300"/>
              </a:rPr>
              <a:t>deverão contribuir para </a:t>
            </a:r>
            <a:r>
              <a:rPr lang="pt-PT" sz="2000" b="0" i="0" dirty="0">
                <a:solidFill>
                  <a:srgbClr val="000000"/>
                </a:solidFill>
                <a:effectLst/>
                <a:latin typeface="Museo Sans 300"/>
              </a:rPr>
              <a:t>a promoção da inovação tecnológica e para a transferência e difusão de tecnologia, para a vantagem mútua dos produtores e utilizadores do conhecimento tecnológico e de uma forma que conduza ao bem-estar social e económico, e para uma equilíbrio de direitos e obrigações.</a:t>
            </a:r>
          </a:p>
        </p:txBody>
      </p:sp>
    </p:spTree>
    <p:extLst>
      <p:ext uri="{BB962C8B-B14F-4D97-AF65-F5344CB8AC3E}">
        <p14:creationId xmlns:p14="http://schemas.microsoft.com/office/powerpoint/2010/main" val="39101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3501F8-11CA-47E4-19B7-F5F4718A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i="0" dirty="0" err="1">
                <a:effectLst/>
                <a:latin typeface="Arial" panose="020B0604020202020204" pitchFamily="34" charset="0"/>
              </a:rPr>
              <a:t>Acordo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sobre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Aspectos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Direitos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Propriedade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Intelectual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Relacionados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ao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Comércio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(TRIPS)</a:t>
            </a:r>
            <a:br>
              <a:rPr lang="en-US" sz="1400" b="1" i="0" dirty="0">
                <a:effectLst/>
                <a:latin typeface="Arial" panose="020B0604020202020204" pitchFamily="34" charset="0"/>
              </a:rPr>
            </a:br>
            <a:r>
              <a:rPr lang="en-US" sz="1800" b="1" i="0" dirty="0" err="1">
                <a:effectLst/>
                <a:latin typeface="Arial" panose="020B0604020202020204" pitchFamily="34" charset="0"/>
              </a:rPr>
              <a:t>disposições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effectLst/>
                <a:latin typeface="Arial" panose="020B0604020202020204" pitchFamily="34" charset="0"/>
              </a:rPr>
              <a:t>gerais</a:t>
            </a:r>
            <a:endParaRPr lang="en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A67B-88CD-5762-04F5-9954E82D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Autofit/>
          </a:bodyPr>
          <a:lstStyle/>
          <a:p>
            <a:pPr algn="l"/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O Artigo 8, intitulado “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Museo Sans 300"/>
              </a:rPr>
              <a:t>Princípios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”, reconhece os direitos dos Membros de 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Museo Sans 300"/>
              </a:rPr>
              <a:t>adotar medidas</a:t>
            </a:r>
            <a:r>
              <a:rPr lang="pt-BR" sz="3200" b="1" dirty="0">
                <a:solidFill>
                  <a:srgbClr val="000000"/>
                </a:solidFill>
                <a:latin typeface="Museo Sans 300"/>
              </a:rPr>
              <a:t> específicas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 , desde que tais medidas sejam consistentes com as disposições do Acordo TRIPS </a:t>
            </a:r>
            <a:r>
              <a:rPr lang="pt-BR" sz="3200" dirty="0">
                <a:solidFill>
                  <a:srgbClr val="000000"/>
                </a:solidFill>
                <a:latin typeface="Museo Sans 300"/>
              </a:rPr>
              <a:t>:</a:t>
            </a:r>
          </a:p>
          <a:p>
            <a:pPr lvl="1"/>
            <a:r>
              <a:rPr lang="pt-BR" sz="3200" b="1" dirty="0">
                <a:solidFill>
                  <a:srgbClr val="000000"/>
                </a:solidFill>
                <a:latin typeface="Museo Sans 300"/>
              </a:rPr>
              <a:t>P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Museo Sans 300"/>
              </a:rPr>
              <a:t>or razões de saúde pública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e outras razões de interesse público e</a:t>
            </a:r>
          </a:p>
          <a:p>
            <a:pPr lvl="1"/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Para 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Museo Sans 300"/>
              </a:rPr>
              <a:t>prevenir o abuso dos direitos de propriedade intelectual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Museo Sans 3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9267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15512</TotalTime>
  <Words>3970</Words>
  <Application>Microsoft Macintosh PowerPoint</Application>
  <PresentationFormat>Widescreen</PresentationFormat>
  <Paragraphs>181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Gill Sans MT</vt:lpstr>
      <vt:lpstr>Museo Sans 300</vt:lpstr>
      <vt:lpstr>Museo Sans 700</vt:lpstr>
      <vt:lpstr>Symbol</vt:lpstr>
      <vt:lpstr>Times New Roman</vt:lpstr>
      <vt:lpstr>Wingdings 2</vt:lpstr>
      <vt:lpstr>Dividend</vt:lpstr>
      <vt:lpstr>Programa de pós-graduação da faculdade de direito da universidade de são Paulo DIREITO DAS DROGAS E DOS MEDICAMENTOS DHU – 5025</vt:lpstr>
      <vt:lpstr>Acordo sobre Aspectos dos Direitos de Propriedade Intelectual Relacionados ao Comércio (TRIPS)  INTRODUÇÃO</vt:lpstr>
      <vt:lpstr>Acordo sobre Aspectos dos Direitos de Propriedade Intelectual Relacionados ao Comércio (TRIPS) INTRODUÇÃO</vt:lpstr>
      <vt:lpstr>Acordo sobre Aspectos dos Direitos de Propriedade Intelectual Relacionados ao Comércio (TRIPS) INTRODUÇÃO</vt:lpstr>
      <vt:lpstr>Acordo sobre Aspectos dos Direitos de Propriedade Intelectual Relacionados ao Comércio (TRIPS) INTRODUÇÃO</vt:lpstr>
      <vt:lpstr>Acordo sobre Aspectos dos Direitos de Propriedade Intelectual Relacionados ao Comércio (TRIPS) INTRODUÇÃO</vt:lpstr>
      <vt:lpstr>Acordo sobre Aspectos dos Direitos de Propriedade Intelectual Relacionados ao Comércio (TRIPS) INTRODUÇÃO</vt:lpstr>
      <vt:lpstr>Acordo sobre Aspectos dos Direitos de Propriedade Intelectual Relacionados ao Comércio (TRIPS) disposições gerais</vt:lpstr>
      <vt:lpstr>Acordo sobre Aspectos dos Direitos de Propriedade Intelectual Relacionados ao Comércio (TRIPS) disposições gerais</vt:lpstr>
      <vt:lpstr>Acordo sobre Aspectos dos Direitos de Propriedade Intelectual Relacionados ao Comércio (TRIPS)   Padrões substantivos de proteção</vt:lpstr>
      <vt:lpstr>Acordo sobre Aspectos dos Direitos de Propriedade Intelectual Relacionados ao Comércio (TRIPS)   Padrões substantivos de proteção</vt:lpstr>
      <vt:lpstr>Acordo sobre Aspectos dos Direitos de Propriedade Intelectual Relacionados ao Comércio (TRIPS)   Padrões substantivos de proteção</vt:lpstr>
      <vt:lpstr>Acordo sobre Aspectos dos Direitos de Propriedade Intelectual Relacionados ao Comércio (TRIPS)   Padrões substantivos de proteção</vt:lpstr>
      <vt:lpstr>Acordo sobre Aspectos dos Direitos de Propriedade Intelectual Relacionados ao Comércio (TRIPS)  MARCAS REGISTRADAS</vt:lpstr>
      <vt:lpstr>Acordo sobre Aspectos dos Direitos de Propriedade Intelectual Relacionados ao Comércio (TRIPS)  MARCAS REGISTRADAS</vt:lpstr>
      <vt:lpstr>Acordo sobre Aspectos dos Direitos de Propriedade Intelectual Relacionados ao Comércio (TRIPS)  MARCAS REGISTRADAS</vt:lpstr>
      <vt:lpstr>Acordo sobre Aspectos dos Direitos de Propriedade Intelectual Relacionados ao Comércio (TRIPS)  MARCAS REGISTRADAS</vt:lpstr>
      <vt:lpstr>Acordo sobre Aspectos dos Direitos de Propriedade Intelectual Relacionados ao Comércio (TRIPS)   Indicações geográficas</vt:lpstr>
      <vt:lpstr>Acordo sobre Aspectos dos Direitos de Propriedade Intelectual Relacionados ao Comércio (TRIPS)  Desenhos Industriais</vt:lpstr>
      <vt:lpstr>Acordo sobre Aspectos dos Direitos de Propriedade Intelectual Relacionados ao Comércio (TRIPS PATENTES</vt:lpstr>
      <vt:lpstr>Acordo sobre Aspectos dos Direitos de Propriedade Intelectual Relacionados ao Comércio (TRIPS PATENTES</vt:lpstr>
      <vt:lpstr>Acordo sobre Aspectos dos Direitos de Propriedade Intelectual Relacionados ao Comércio (TRIPS PATENTES</vt:lpstr>
      <vt:lpstr>Acordo sobre Aspectos dos Direitos de Propriedade Intelectual Relacionados ao Comércio (TRIPS)  proteção de informações não divulgadas</vt:lpstr>
      <vt:lpstr>Acordo sobre Aspectos dos Direitos de Propriedade Intelectual Relacionados ao Comércio (TRIPS)  proteção de informações não divulgadas</vt:lpstr>
      <vt:lpstr>FLEXIBILIDADES DO TRIPS E ACESSO A MEDICAMENTOS</vt:lpstr>
      <vt:lpstr>FLEXIBILIDADES DO TRIPS E ACESSO A MEDICAMENTOS</vt:lpstr>
      <vt:lpstr>FLEXIBILIDADES DO TRIPS E ACESSO A MEDICAMENTOS</vt:lpstr>
      <vt:lpstr>FLEXIBILIDADES DO TRIPS E ACESSO A MEDICAMENTOS</vt:lpstr>
      <vt:lpstr>PowerPoint Presentation</vt:lpstr>
      <vt:lpstr>PowerPoint Presentation</vt:lpstr>
      <vt:lpstr>FLEXIBILIDADES DO TRIPS E ACESSO A MEDICAMENTOS</vt:lpstr>
      <vt:lpstr>FLEXIBILIDADES DO TRIPS E ACESSO A MEDICAMENTOS</vt:lpstr>
      <vt:lpstr>FLEXIBILIDADES DO TRIPS E ACESSO A MEDICAMENTOS</vt:lpstr>
      <vt:lpstr>FLEXIBILIDADES DO TRIPS E ACESSO A MEDICAMENTOS</vt:lpstr>
      <vt:lpstr>PowerPoint Presentation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CML 4104 JC Global Pharma-drugs Regulation Location FTX 315 January 4th – 23rd 2023  16:00 - 18:50</dc:title>
  <dc:creator>Microsoft Office User</dc:creator>
  <cp:lastModifiedBy>Microsoft Office User</cp:lastModifiedBy>
  <cp:revision>103</cp:revision>
  <dcterms:created xsi:type="dcterms:W3CDTF">2022-12-28T21:25:47Z</dcterms:created>
  <dcterms:modified xsi:type="dcterms:W3CDTF">2023-09-20T01:16:43Z</dcterms:modified>
</cp:coreProperties>
</file>