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305" r:id="rId17"/>
    <p:sldId id="288" r:id="rId18"/>
    <p:sldId id="289" r:id="rId19"/>
    <p:sldId id="290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82" autoAdjust="0"/>
  </p:normalViewPr>
  <p:slideViewPr>
    <p:cSldViewPr snapToGrid="0" snapToObjects="1">
      <p:cViewPr>
        <p:scale>
          <a:sx n="80" d="100"/>
          <a:sy n="80" d="100"/>
        </p:scale>
        <p:origin x="-14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B3A6-A1AE-0741-B793-97B4EAC5FA3A}" type="datetimeFigureOut">
              <a:rPr lang="en-US" smtClean="0"/>
              <a:t>21/10/15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CFE17-4464-D24E-BC6E-F291816352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36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4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6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73BD99EE-0E82-6440-A4DE-6E50F338CEDB}" type="datetimeFigureOut">
              <a:rPr lang="en-US" smtClean="0"/>
              <a:pPr/>
              <a:t>21/10/15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476EC96B-1AB8-9C43-B6CA-6537DC6878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0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Mercados</a:t>
            </a:r>
            <a:r>
              <a:rPr lang="en-US" dirty="0" smtClean="0"/>
              <a:t> </a:t>
            </a:r>
            <a:r>
              <a:rPr lang="en-US" dirty="0" err="1" smtClean="0"/>
              <a:t>Construídos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Kolstad</a:t>
            </a:r>
            <a:endParaRPr lang="en-US" dirty="0" smtClean="0"/>
          </a:p>
          <a:p>
            <a:r>
              <a:rPr lang="en-US" dirty="0" err="1" smtClean="0"/>
              <a:t>Capítulo</a:t>
            </a:r>
            <a:r>
              <a:rPr lang="en-US" dirty="0" smtClean="0"/>
              <a:t> 10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143000"/>
          </a:xfrm>
        </p:spPr>
        <p:txBody>
          <a:bodyPr/>
          <a:lstStyle/>
          <a:p>
            <a:r>
              <a:rPr lang="en-US" dirty="0" err="1" smtClean="0"/>
              <a:t>Método</a:t>
            </a:r>
            <a:r>
              <a:rPr lang="en-US" dirty="0" smtClean="0"/>
              <a:t> de </a:t>
            </a:r>
            <a:r>
              <a:rPr lang="en-US" dirty="0" err="1" smtClean="0"/>
              <a:t>Elicitação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8075"/>
            <a:ext cx="8229600" cy="4525963"/>
          </a:xfrm>
        </p:spPr>
        <p:txBody>
          <a:bodyPr/>
          <a:lstStyle/>
          <a:p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discreta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referendo</a:t>
            </a:r>
            <a:r>
              <a:rPr lang="en-US" dirty="0" smtClean="0"/>
              <a:t> </a:t>
            </a:r>
            <a:r>
              <a:rPr lang="en-US" dirty="0"/>
              <a:t>(NOAA). </a:t>
            </a:r>
            <a:r>
              <a:rPr lang="en-US" dirty="0" err="1" smtClean="0"/>
              <a:t>Mostre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opção</a:t>
            </a:r>
            <a:r>
              <a:rPr lang="en-US" dirty="0" smtClean="0"/>
              <a:t> de </a:t>
            </a:r>
            <a:r>
              <a:rPr lang="en-US" dirty="0" err="1" smtClean="0"/>
              <a:t>pagamento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indivíduo</a:t>
            </a:r>
            <a:r>
              <a:rPr lang="en-US" dirty="0" smtClean="0"/>
              <a:t> e </a:t>
            </a:r>
            <a:r>
              <a:rPr lang="en-US" dirty="0" err="1" smtClean="0"/>
              <a:t>pergunte</a:t>
            </a:r>
            <a:r>
              <a:rPr lang="en-US" dirty="0" smtClean="0"/>
              <a:t> se </a:t>
            </a:r>
            <a:r>
              <a:rPr lang="en-US" dirty="0" err="1" smtClean="0"/>
              <a:t>ele</a:t>
            </a:r>
            <a:r>
              <a:rPr lang="en-US" dirty="0" smtClean="0"/>
              <a:t>/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disposto</a:t>
            </a:r>
            <a:r>
              <a:rPr lang="en-US" dirty="0" smtClean="0"/>
              <a:t>(a) a </a:t>
            </a:r>
            <a:r>
              <a:rPr lang="en-US" dirty="0" err="1" smtClean="0"/>
              <a:t>pagar</a:t>
            </a:r>
            <a:r>
              <a:rPr lang="en-US" dirty="0" smtClean="0"/>
              <a:t>. </a:t>
            </a:r>
            <a:r>
              <a:rPr lang="en-US" dirty="0" err="1" smtClean="0"/>
              <a:t>Problema</a:t>
            </a:r>
            <a:r>
              <a:rPr lang="en-US" dirty="0" smtClean="0"/>
              <a:t>: um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de </a:t>
            </a:r>
            <a:r>
              <a:rPr lang="en-US" dirty="0" err="1" smtClean="0"/>
              <a:t>entrevistas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(</a:t>
            </a:r>
            <a:r>
              <a:rPr lang="en-US" dirty="0" err="1" smtClean="0"/>
              <a:t>custo</a:t>
            </a:r>
            <a:r>
              <a:rPr lang="en-US" dirty="0" smtClean="0"/>
              <a:t>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019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Referendo</a:t>
            </a:r>
            <a:r>
              <a:rPr lang="en-US" dirty="0" smtClean="0"/>
              <a:t>/</a:t>
            </a:r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Discreta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63166"/>
            <a:ext cx="7460851" cy="403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232525"/>
            <a:ext cx="7264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Chattopadhyay</a:t>
            </a:r>
            <a:r>
              <a:rPr lang="en-US" dirty="0" smtClean="0"/>
              <a:t>, Braden and </a:t>
            </a:r>
            <a:r>
              <a:rPr lang="en-US" dirty="0" err="1" smtClean="0"/>
              <a:t>Panturu</a:t>
            </a:r>
            <a:r>
              <a:rPr lang="en-US" dirty="0"/>
              <a:t> </a:t>
            </a:r>
            <a:r>
              <a:rPr lang="en-US" dirty="0" smtClean="0"/>
              <a:t>(2005), </a:t>
            </a:r>
            <a:r>
              <a:rPr lang="en-US" i="1" dirty="0" smtClean="0"/>
              <a:t>Contemporary Economic Policy</a:t>
            </a:r>
            <a:r>
              <a:rPr lang="en-US" dirty="0" smtClean="0"/>
              <a:t>,</a:t>
            </a:r>
          </a:p>
          <a:p>
            <a:r>
              <a:rPr lang="en-US" dirty="0" smtClean="0"/>
              <a:t>Vol. 23, No. 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3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013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Referendo/Escolha Discreta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5190" y="6324600"/>
            <a:ext cx="656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Borchers, Duke, Parsons (2007), </a:t>
            </a:r>
            <a:r>
              <a:rPr lang="pt-BR" i="1" dirty="0" smtClean="0"/>
              <a:t>Energy Policy</a:t>
            </a:r>
            <a:r>
              <a:rPr lang="pt-BR" dirty="0" smtClean="0"/>
              <a:t>, 35(6), pp. 3327-3334.</a:t>
            </a:r>
            <a:endParaRPr lang="en-US" dirty="0"/>
          </a:p>
        </p:txBody>
      </p:sp>
      <p:pic>
        <p:nvPicPr>
          <p:cNvPr id="3076" name="Picture 4" descr="http://ars.els-cdn.com/content/image/1-s2.0-S0301421506005131-g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2149475"/>
            <a:ext cx="6858001" cy="406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10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4888"/>
            <a:ext cx="8229600" cy="1143000"/>
          </a:xfrm>
        </p:spPr>
        <p:txBody>
          <a:bodyPr/>
          <a:lstStyle/>
          <a:p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Considerações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045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Administração</a:t>
            </a:r>
            <a:r>
              <a:rPr lang="en-US" dirty="0" smtClean="0"/>
              <a:t> da </a:t>
            </a:r>
            <a:r>
              <a:rPr lang="en-US" dirty="0" err="1" smtClean="0"/>
              <a:t>pesquisa</a:t>
            </a:r>
            <a:r>
              <a:rPr lang="en-US" dirty="0" smtClean="0"/>
              <a:t>: </a:t>
            </a:r>
            <a:r>
              <a:rPr lang="en-US" dirty="0" err="1" smtClean="0"/>
              <a:t>correio</a:t>
            </a:r>
            <a:r>
              <a:rPr lang="en-US" dirty="0" smtClean="0"/>
              <a:t>, </a:t>
            </a:r>
            <a:r>
              <a:rPr lang="en-US" dirty="0" err="1" smtClean="0"/>
              <a:t>telefone</a:t>
            </a:r>
            <a:r>
              <a:rPr lang="en-US" dirty="0" smtClean="0"/>
              <a:t>, </a:t>
            </a:r>
            <a:r>
              <a:rPr lang="en-US" dirty="0" err="1" smtClean="0"/>
              <a:t>pessoalmente</a:t>
            </a:r>
            <a:r>
              <a:rPr lang="en-US" dirty="0" smtClean="0"/>
              <a:t> </a:t>
            </a:r>
            <a:r>
              <a:rPr lang="en-US" dirty="0"/>
              <a:t>(NOAA) –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têm</a:t>
            </a:r>
            <a:r>
              <a:rPr lang="en-US" dirty="0" smtClean="0"/>
              <a:t> </a:t>
            </a:r>
            <a:r>
              <a:rPr lang="en-US" dirty="0" err="1" smtClean="0"/>
              <a:t>vantagens</a:t>
            </a:r>
            <a:r>
              <a:rPr lang="en-US" dirty="0" smtClean="0"/>
              <a:t> e </a:t>
            </a:r>
            <a:r>
              <a:rPr lang="en-US" dirty="0" err="1" smtClean="0"/>
              <a:t>desvantagens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Desenho</a:t>
            </a:r>
            <a:r>
              <a:rPr lang="en-US" dirty="0" smtClean="0"/>
              <a:t> da </a:t>
            </a:r>
            <a:r>
              <a:rPr lang="en-US" dirty="0" err="1" smtClean="0"/>
              <a:t>amostra</a:t>
            </a:r>
            <a:r>
              <a:rPr lang="en-US" dirty="0" smtClean="0"/>
              <a:t>: </a:t>
            </a:r>
            <a:r>
              <a:rPr lang="en-US" dirty="0" err="1" smtClean="0"/>
              <a:t>amostras</a:t>
            </a:r>
            <a:r>
              <a:rPr lang="en-US" dirty="0" smtClean="0"/>
              <a:t> </a:t>
            </a:r>
            <a:r>
              <a:rPr lang="en-US" dirty="0" err="1" smtClean="0"/>
              <a:t>aleatórias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representar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Estimação</a:t>
            </a:r>
            <a:r>
              <a:rPr lang="en-US" dirty="0" smtClean="0"/>
              <a:t> da </a:t>
            </a:r>
            <a:r>
              <a:rPr lang="en-US" dirty="0" err="1" smtClean="0"/>
              <a:t>função</a:t>
            </a:r>
            <a:r>
              <a:rPr lang="en-US" dirty="0" smtClean="0"/>
              <a:t> de DAP: </a:t>
            </a:r>
            <a:r>
              <a:rPr lang="en-US" dirty="0" err="1" smtClean="0"/>
              <a:t>coleta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relevante</a:t>
            </a:r>
            <a:r>
              <a:rPr lang="en-US" dirty="0" smtClean="0"/>
              <a:t> e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estatísticas</a:t>
            </a:r>
            <a:r>
              <a:rPr lang="en-US" dirty="0" smtClean="0"/>
              <a:t> </a:t>
            </a:r>
            <a:r>
              <a:rPr lang="en-US" dirty="0" err="1" smtClean="0"/>
              <a:t>apropriadas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4888"/>
            <a:ext cx="8229600" cy="1143000"/>
          </a:xfrm>
        </p:spPr>
        <p:txBody>
          <a:bodyPr/>
          <a:lstStyle/>
          <a:p>
            <a:r>
              <a:rPr lang="en-US" dirty="0" err="1" smtClean="0"/>
              <a:t>Problemas</a:t>
            </a:r>
            <a:r>
              <a:rPr lang="en-US" dirty="0" smtClean="0"/>
              <a:t> com VC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045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Entrevistados</a:t>
            </a:r>
            <a:r>
              <a:rPr lang="en-US" sz="2800" dirty="0" smtClean="0"/>
              <a:t> </a:t>
            </a:r>
            <a:r>
              <a:rPr lang="en-US" sz="2800" dirty="0" err="1" smtClean="0"/>
              <a:t>podem</a:t>
            </a:r>
            <a:r>
              <a:rPr lang="en-US" sz="2800" dirty="0" smtClean="0"/>
              <a:t> </a:t>
            </a:r>
            <a:r>
              <a:rPr lang="en-US" sz="2800" dirty="0" err="1" smtClean="0"/>
              <a:t>indicar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DAP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passar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boa </a:t>
            </a:r>
            <a:r>
              <a:rPr lang="en-US" sz="2800" dirty="0" err="1" smtClean="0"/>
              <a:t>impressão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o </a:t>
            </a:r>
            <a:r>
              <a:rPr lang="en-US" sz="2800" dirty="0" err="1" smtClean="0"/>
              <a:t>entrevistador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Estrevistados</a:t>
            </a:r>
            <a:r>
              <a:rPr lang="en-US" sz="2800" dirty="0" smtClean="0"/>
              <a:t> </a:t>
            </a:r>
            <a:r>
              <a:rPr lang="en-US" sz="2800" dirty="0" err="1" smtClean="0"/>
              <a:t>podem</a:t>
            </a:r>
            <a:r>
              <a:rPr lang="en-US" sz="2800" dirty="0" smtClean="0"/>
              <a:t> </a:t>
            </a:r>
            <a:r>
              <a:rPr lang="en-US" sz="2800" dirty="0" err="1" smtClean="0"/>
              <a:t>indicar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DAP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realidade</a:t>
            </a:r>
            <a:r>
              <a:rPr lang="en-US" sz="2800" dirty="0" smtClean="0"/>
              <a:t> </a:t>
            </a:r>
            <a:r>
              <a:rPr lang="en-US" sz="2800" dirty="0" err="1" smtClean="0"/>
              <a:t>reflete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ele</a:t>
            </a:r>
            <a:r>
              <a:rPr lang="en-US" sz="2800" dirty="0" smtClean="0"/>
              <a:t>/</a:t>
            </a:r>
            <a:r>
              <a:rPr lang="en-US" sz="2800" dirty="0" err="1" smtClean="0"/>
              <a:t>ela</a:t>
            </a:r>
            <a:r>
              <a:rPr lang="en-US" sz="2800" dirty="0" smtClean="0"/>
              <a:t> </a:t>
            </a:r>
            <a:r>
              <a:rPr lang="en-US" sz="2800" dirty="0" err="1" smtClean="0"/>
              <a:t>dá</a:t>
            </a:r>
            <a:r>
              <a:rPr lang="en-US" sz="2800" dirty="0" smtClean="0"/>
              <a:t> valor a </a:t>
            </a:r>
            <a:r>
              <a:rPr lang="en-US" sz="2800" dirty="0" err="1" smtClean="0"/>
              <a:t>provisão</a:t>
            </a:r>
            <a:r>
              <a:rPr lang="en-US" sz="2800" dirty="0" smtClean="0"/>
              <a:t> de bens </a:t>
            </a:r>
            <a:r>
              <a:rPr lang="en-US" sz="2800" dirty="0" err="1" smtClean="0"/>
              <a:t>para</a:t>
            </a:r>
            <a:r>
              <a:rPr lang="en-US" sz="2800" dirty="0" smtClean="0"/>
              <a:t> a </a:t>
            </a:r>
            <a:r>
              <a:rPr lang="en-US" sz="2800" dirty="0" err="1" smtClean="0"/>
              <a:t>sociedade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invés</a:t>
            </a:r>
            <a:r>
              <a:rPr lang="en-US" sz="2800" dirty="0" smtClean="0"/>
              <a:t> do </a:t>
            </a:r>
            <a:r>
              <a:rPr lang="en-US" sz="2800" dirty="0" err="1" smtClean="0"/>
              <a:t>quanto</a:t>
            </a:r>
            <a:r>
              <a:rPr lang="en-US" sz="2800" dirty="0" smtClean="0"/>
              <a:t> </a:t>
            </a:r>
            <a:r>
              <a:rPr lang="en-US" sz="2800" dirty="0" err="1" smtClean="0"/>
              <a:t>ele</a:t>
            </a:r>
            <a:r>
              <a:rPr lang="en-US" sz="2800" dirty="0" smtClean="0"/>
              <a:t>/</a:t>
            </a:r>
            <a:r>
              <a:rPr lang="en-US" sz="2800" dirty="0" err="1" smtClean="0"/>
              <a:t>ela</a:t>
            </a:r>
            <a:r>
              <a:rPr lang="en-US" sz="2800" dirty="0" smtClean="0"/>
              <a:t> </a:t>
            </a:r>
            <a:r>
              <a:rPr lang="en-US" sz="2800" dirty="0" err="1" smtClean="0"/>
              <a:t>valoriza</a:t>
            </a:r>
            <a:r>
              <a:rPr lang="en-US" sz="2800" dirty="0" smtClean="0"/>
              <a:t> o </a:t>
            </a:r>
            <a:r>
              <a:rPr lang="en-US" sz="2800" dirty="0" err="1" smtClean="0"/>
              <a:t>indicador</a:t>
            </a:r>
            <a:r>
              <a:rPr lang="en-US" sz="2800" dirty="0" smtClean="0"/>
              <a:t> de </a:t>
            </a:r>
            <a:r>
              <a:rPr lang="en-US" sz="2800" dirty="0" err="1" smtClean="0"/>
              <a:t>qualidade</a:t>
            </a:r>
            <a:r>
              <a:rPr lang="en-US" sz="2800" dirty="0" smtClean="0"/>
              <a:t> </a:t>
            </a:r>
            <a:r>
              <a:rPr lang="en-US" sz="2800" dirty="0" err="1" smtClean="0"/>
              <a:t>ambiental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Natureza</a:t>
            </a:r>
            <a:r>
              <a:rPr lang="en-US" sz="2800" dirty="0" smtClean="0"/>
              <a:t> </a:t>
            </a:r>
            <a:r>
              <a:rPr lang="en-US" sz="2800" dirty="0" err="1" smtClean="0"/>
              <a:t>hipotética</a:t>
            </a:r>
            <a:r>
              <a:rPr lang="en-US" sz="2800" dirty="0" smtClean="0"/>
              <a:t>: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somos</a:t>
            </a:r>
            <a:r>
              <a:rPr lang="en-US" sz="2800" dirty="0" smtClean="0"/>
              <a:t> </a:t>
            </a:r>
            <a:r>
              <a:rPr lang="en-US" sz="2800" dirty="0" err="1" smtClean="0"/>
              <a:t>familiares</a:t>
            </a:r>
            <a:r>
              <a:rPr lang="en-US" sz="2800" dirty="0" smtClean="0"/>
              <a:t> com </a:t>
            </a:r>
            <a:r>
              <a:rPr lang="en-US" sz="2800" dirty="0" err="1" smtClean="0"/>
              <a:t>trocas</a:t>
            </a:r>
            <a:r>
              <a:rPr lang="en-US" sz="2800" dirty="0" smtClean="0"/>
              <a:t> de </a:t>
            </a:r>
            <a:r>
              <a:rPr lang="en-US" sz="2800" dirty="0" err="1" smtClean="0"/>
              <a:t>dinheiro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qualidade</a:t>
            </a:r>
            <a:r>
              <a:rPr lang="en-US" sz="2800" dirty="0" smtClean="0"/>
              <a:t> </a:t>
            </a:r>
            <a:r>
              <a:rPr lang="en-US" sz="2800" dirty="0" err="1" smtClean="0"/>
              <a:t>ambiental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Escala</a:t>
            </a:r>
            <a:r>
              <a:rPr lang="en-US" sz="2800" dirty="0" smtClean="0"/>
              <a:t>: DAP </a:t>
            </a:r>
            <a:r>
              <a:rPr lang="en-US" sz="2800" dirty="0" err="1" smtClean="0"/>
              <a:t>para</a:t>
            </a:r>
            <a:r>
              <a:rPr lang="en-US" sz="2800" dirty="0" smtClean="0"/>
              <a:t> a </a:t>
            </a:r>
            <a:r>
              <a:rPr lang="en-US" sz="2800" dirty="0" err="1" smtClean="0"/>
              <a:t>proteção</a:t>
            </a:r>
            <a:r>
              <a:rPr lang="en-US" sz="2800" dirty="0" smtClean="0"/>
              <a:t> de um </a:t>
            </a:r>
            <a:r>
              <a:rPr lang="en-US" sz="2800" dirty="0" err="1" smtClean="0"/>
              <a:t>lago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similar </a:t>
            </a:r>
            <a:r>
              <a:rPr lang="en-US" sz="2800" dirty="0" err="1" smtClean="0"/>
              <a:t>à</a:t>
            </a:r>
            <a:r>
              <a:rPr lang="en-US" sz="2800" dirty="0" smtClean="0"/>
              <a:t> DAP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proteção</a:t>
            </a:r>
            <a:r>
              <a:rPr lang="en-US" sz="2800" dirty="0" smtClean="0"/>
              <a:t> de 100 </a:t>
            </a:r>
            <a:r>
              <a:rPr lang="en-US" sz="2800" dirty="0" err="1" smtClean="0"/>
              <a:t>lagos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763"/>
            <a:ext cx="8229600" cy="1143000"/>
          </a:xfrm>
        </p:spPr>
        <p:txBody>
          <a:bodyPr/>
          <a:lstStyle/>
          <a:p>
            <a:r>
              <a:rPr lang="pt-BR" dirty="0" smtClean="0"/>
              <a:t>Valoração Contingente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6325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Apesar da resistência inicial com métodos de preferência declarada, vários estudos sugerem que métodos de preferências declaradas e reveladas produzem resultados similares.</a:t>
            </a:r>
          </a:p>
          <a:p>
            <a:r>
              <a:rPr lang="pt-BR" dirty="0" smtClean="0"/>
              <a:t>VC é amplamente usada e aceita como um método de valoração estabelecido.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3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Valoração Contingente Experimento de Escolha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Econometria - 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35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763"/>
            <a:ext cx="8229600" cy="1143000"/>
          </a:xfrm>
        </p:spPr>
        <p:txBody>
          <a:bodyPr/>
          <a:lstStyle/>
          <a:p>
            <a:r>
              <a:rPr lang="pt-BR" dirty="0" smtClean="0"/>
              <a:t>Demanda por Bem Público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6325"/>
            <a:ext cx="8229600" cy="4525963"/>
          </a:xfrm>
        </p:spPr>
        <p:txBody>
          <a:bodyPr/>
          <a:lstStyle/>
          <a:p>
            <a:r>
              <a:rPr lang="pt-BR" dirty="0" smtClean="0"/>
              <a:t>Utilidade u(x,q)</a:t>
            </a:r>
          </a:p>
          <a:p>
            <a:pPr lvl="1"/>
            <a:r>
              <a:rPr lang="pt-BR" dirty="0" smtClean="0"/>
              <a:t>x: bem privado</a:t>
            </a:r>
          </a:p>
          <a:p>
            <a:pPr lvl="1"/>
            <a:r>
              <a:rPr lang="pt-BR" dirty="0" smtClean="0"/>
              <a:t>q: bem público (qualidade do ar, água, parque, etc.)</a:t>
            </a:r>
          </a:p>
          <a:p>
            <a:r>
              <a:rPr lang="pt-BR" dirty="0" smtClean="0"/>
              <a:t>Utilidade indireta v(p,q,y)=max</a:t>
            </a:r>
            <a:r>
              <a:rPr lang="pt-BR" baseline="-25000" dirty="0" smtClean="0"/>
              <a:t>x</a:t>
            </a:r>
            <a:r>
              <a:rPr lang="pt-BR" dirty="0" smtClean="0"/>
              <a:t>{u(x,q)|p.x≤y}</a:t>
            </a:r>
          </a:p>
          <a:p>
            <a:pPr lvl="1"/>
            <a:r>
              <a:rPr lang="pt-BR" dirty="0" smtClean="0"/>
              <a:t>p: preço do bem privado (bem de mercado)</a:t>
            </a:r>
          </a:p>
          <a:p>
            <a:pPr lvl="1"/>
            <a:r>
              <a:rPr lang="pt-BR" dirty="0" smtClean="0"/>
              <a:t>y: renda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8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8"/>
            <a:ext cx="8229600" cy="1143000"/>
          </a:xfrm>
        </p:spPr>
        <p:txBody>
          <a:bodyPr/>
          <a:lstStyle/>
          <a:p>
            <a:r>
              <a:rPr lang="pt-BR" dirty="0" smtClean="0"/>
              <a:t>Demanda por Bem Público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04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Suponha que a quantidade do bem público aumente de q para q* (ex.: melhora na qualidade do ar, q* &gt; q). Disposição a pagar (DAP) definida como: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v</a:t>
            </a:r>
            <a:r>
              <a:rPr lang="pt-BR" dirty="0" smtClean="0"/>
              <a:t>(p, q*,y – DAP) = v(p, q, y)</a:t>
            </a:r>
          </a:p>
          <a:p>
            <a:pPr algn="just"/>
            <a:r>
              <a:rPr lang="pt-BR" dirty="0" smtClean="0"/>
              <a:t>Ou seja, disposição a pagar (DAP) é a máxima redução na renda que deixa o indivíduo indiferente entre (a) qualidade ambiental menor “</a:t>
            </a:r>
            <a:r>
              <a:rPr lang="pt-BR" i="1" dirty="0" smtClean="0"/>
              <a:t>q</a:t>
            </a:r>
            <a:r>
              <a:rPr lang="pt-BR" dirty="0" smtClean="0"/>
              <a:t>” e renda maior “</a:t>
            </a:r>
            <a:r>
              <a:rPr lang="pt-BR" i="1" dirty="0" smtClean="0"/>
              <a:t>y</a:t>
            </a:r>
            <a:r>
              <a:rPr lang="pt-BR" dirty="0" smtClean="0"/>
              <a:t>” e (b) qualidade ambiental maior “</a:t>
            </a:r>
            <a:r>
              <a:rPr lang="pt-BR" i="1" dirty="0" smtClean="0"/>
              <a:t>q*</a:t>
            </a:r>
            <a:r>
              <a:rPr lang="pt-BR" dirty="0" smtClean="0"/>
              <a:t>” e renda menor “</a:t>
            </a:r>
            <a:r>
              <a:rPr lang="pt-BR" i="1" dirty="0" smtClean="0"/>
              <a:t>y – DAP</a:t>
            </a:r>
            <a:r>
              <a:rPr lang="pt-BR" dirty="0" smtClean="0"/>
              <a:t>”.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429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7263"/>
            <a:ext cx="8229600" cy="1143000"/>
          </a:xfrm>
        </p:spPr>
        <p:txBody>
          <a:bodyPr/>
          <a:lstStyle/>
          <a:p>
            <a:r>
              <a:rPr lang="pt-BR" dirty="0" smtClean="0"/>
              <a:t>Demanda por Bem Público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282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Suponha que a quantidade do bem público aumente de q para q* (ex.: melhora na qualidade do ar, q* &gt; q). Disposição a pagar (DAP) definida como: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v</a:t>
            </a:r>
            <a:r>
              <a:rPr lang="pt-BR" dirty="0" smtClean="0"/>
              <a:t>(p, q*,y – DAP) = v(p, q, y)</a:t>
            </a:r>
          </a:p>
          <a:p>
            <a:pPr algn="just"/>
            <a:r>
              <a:rPr lang="pt-BR" dirty="0" smtClean="0"/>
              <a:t>DAP é o mesmo que “variação compensatória” neste exemplo. Podemos também definir disposição a receber compensação (DAR) e variação equivalente dependendo da mudança no nível de utilidade tomado como referência e direitos de propriedade.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1973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3138"/>
            <a:ext cx="8229600" cy="1143000"/>
          </a:xfrm>
        </p:spPr>
        <p:txBody>
          <a:bodyPr/>
          <a:lstStyle/>
          <a:p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Declaradas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987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Frequentemente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baseados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reveladas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 </a:t>
            </a:r>
            <a:r>
              <a:rPr lang="en-US" dirty="0" err="1" smtClean="0"/>
              <a:t>estimar</a:t>
            </a:r>
            <a:r>
              <a:rPr lang="en-US" dirty="0" smtClean="0"/>
              <a:t> o valor da </a:t>
            </a:r>
            <a:r>
              <a:rPr lang="en-US" dirty="0" err="1" smtClean="0"/>
              <a:t>qualidade</a:t>
            </a:r>
            <a:r>
              <a:rPr lang="en-US" dirty="0" smtClean="0"/>
              <a:t> </a:t>
            </a:r>
            <a:r>
              <a:rPr lang="en-US" dirty="0" err="1" smtClean="0"/>
              <a:t>ambiental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Preferências</a:t>
            </a:r>
            <a:r>
              <a:rPr lang="en-US" dirty="0" smtClean="0"/>
              <a:t> </a:t>
            </a:r>
            <a:r>
              <a:rPr lang="en-US" dirty="0" err="1" smtClean="0"/>
              <a:t>reveladas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capturam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indiretos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Valor de </a:t>
            </a:r>
            <a:r>
              <a:rPr lang="en-US" dirty="0" err="1" smtClean="0"/>
              <a:t>existência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Valor de </a:t>
            </a:r>
            <a:r>
              <a:rPr lang="en-US" dirty="0" err="1" smtClean="0"/>
              <a:t>herança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Valor </a:t>
            </a:r>
            <a:r>
              <a:rPr lang="en-US" dirty="0" err="1" smtClean="0"/>
              <a:t>altruístico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963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Escolha </a:t>
            </a:r>
            <a:r>
              <a:rPr lang="pt-BR" sz="3200" dirty="0"/>
              <a:t>Discreta </a:t>
            </a:r>
            <a:r>
              <a:rPr lang="pt-BR" sz="3200" dirty="0" smtClean="0"/>
              <a:t>(Experimento de Escolha)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52041"/>
            <a:ext cx="7460851" cy="403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216650"/>
            <a:ext cx="7264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Chattopadhyay</a:t>
            </a:r>
            <a:r>
              <a:rPr lang="en-US" dirty="0" smtClean="0"/>
              <a:t>, Braden and </a:t>
            </a:r>
            <a:r>
              <a:rPr lang="en-US" dirty="0" err="1" smtClean="0"/>
              <a:t>Panturu</a:t>
            </a:r>
            <a:r>
              <a:rPr lang="en-US" dirty="0"/>
              <a:t> </a:t>
            </a:r>
            <a:r>
              <a:rPr lang="en-US" dirty="0" smtClean="0"/>
              <a:t>(2005), </a:t>
            </a:r>
            <a:r>
              <a:rPr lang="en-US" i="1" dirty="0" smtClean="0"/>
              <a:t>Contemporary Economic Policy</a:t>
            </a:r>
            <a:r>
              <a:rPr lang="en-US" dirty="0" smtClean="0"/>
              <a:t>,</a:t>
            </a:r>
          </a:p>
          <a:p>
            <a:r>
              <a:rPr lang="en-US" dirty="0" smtClean="0"/>
              <a:t>Vol. 23, No. 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9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38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Escolha Discreta (Experimento de Escolha)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55190" y="6324600"/>
            <a:ext cx="656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Borchers, Duke, Parsons (2007), </a:t>
            </a:r>
            <a:r>
              <a:rPr lang="pt-BR" i="1" dirty="0" smtClean="0"/>
              <a:t>Energy Policy</a:t>
            </a:r>
            <a:r>
              <a:rPr lang="pt-BR" dirty="0" smtClean="0"/>
              <a:t>, 35(6), pp. 3327-3334.</a:t>
            </a:r>
            <a:endParaRPr lang="en-US" dirty="0"/>
          </a:p>
        </p:txBody>
      </p:sp>
      <p:pic>
        <p:nvPicPr>
          <p:cNvPr id="3076" name="Picture 4" descr="http://ars.els-cdn.com/content/image/1-s2.0-S0301421506005131-g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958975"/>
            <a:ext cx="6858001" cy="406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98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8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Valoração Contingente</a:t>
            </a:r>
            <a:br>
              <a:rPr lang="pt-BR" dirty="0" smtClean="0"/>
            </a:br>
            <a:r>
              <a:rPr lang="pt-BR" dirty="0" smtClean="0"/>
              <a:t>Práticas Recomendadas (NOAA)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445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Design conservador (evitar perguntas que inflacionem DAP)</a:t>
            </a:r>
          </a:p>
          <a:p>
            <a:r>
              <a:rPr lang="pt-BR" dirty="0" smtClean="0"/>
              <a:t>Pergunte sobre disposição a pagar (DAP não DAR)</a:t>
            </a:r>
          </a:p>
          <a:p>
            <a:r>
              <a:rPr lang="pt-BR" dirty="0" smtClean="0"/>
              <a:t>Formato de referendo/voto (sim/não/não sei)</a:t>
            </a:r>
          </a:p>
          <a:p>
            <a:r>
              <a:rPr lang="pt-BR" dirty="0" smtClean="0"/>
              <a:t>Descrição precisa do cenário/política pública/veículo</a:t>
            </a:r>
          </a:p>
          <a:p>
            <a:r>
              <a:rPr lang="pt-BR" dirty="0" smtClean="0"/>
              <a:t>Pre-teste de fotografias</a:t>
            </a:r>
          </a:p>
          <a:p>
            <a:r>
              <a:rPr lang="pt-BR" dirty="0" smtClean="0"/>
              <a:t>Não se esqueça de bens substitutos</a:t>
            </a:r>
          </a:p>
          <a:p>
            <a:r>
              <a:rPr lang="pt-BR" dirty="0" smtClean="0"/>
              <a:t>Pergunte por que respondeu sim/não</a:t>
            </a:r>
          </a:p>
          <a:p>
            <a:r>
              <a:rPr lang="pt-BR" dirty="0" smtClean="0"/>
              <a:t>Outras perguntas (renda, atitude sobre ambiente, etc. – ajudam a interpretar resultados)</a:t>
            </a:r>
          </a:p>
          <a:p>
            <a:r>
              <a:rPr lang="pt-BR" dirty="0" smtClean="0"/>
              <a:t>Entrevistado compreende o questionário/problema?</a:t>
            </a:r>
          </a:p>
        </p:txBody>
      </p:sp>
    </p:spTree>
    <p:extLst>
      <p:ext uri="{BB962C8B-B14F-4D97-AF65-F5344CB8AC3E}">
        <p14:creationId xmlns:p14="http://schemas.microsoft.com/office/powerpoint/2010/main" val="1791684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2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Valoração Contingente</a:t>
            </a:r>
            <a:br>
              <a:rPr lang="pt-BR" dirty="0" smtClean="0"/>
            </a:br>
            <a:r>
              <a:rPr lang="pt-BR" dirty="0" smtClean="0"/>
              <a:t>Random Utility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6825"/>
            <a:ext cx="8229600" cy="4525963"/>
          </a:xfrm>
        </p:spPr>
        <p:txBody>
          <a:bodyPr/>
          <a:lstStyle/>
          <a:p>
            <a:r>
              <a:rPr lang="pt-BR" dirty="0" smtClean="0"/>
              <a:t>Utilidade indireta como função de renda (y), características indivduais (z) e componente estocástico (</a:t>
            </a:r>
            <a:r>
              <a:rPr lang="el-GR" dirty="0" smtClean="0"/>
              <a:t>ε</a:t>
            </a:r>
            <a:r>
              <a:rPr lang="pt-BR" dirty="0" smtClean="0"/>
              <a:t>).</a:t>
            </a:r>
          </a:p>
          <a:p>
            <a:r>
              <a:rPr lang="pt-BR" dirty="0" smtClean="0"/>
              <a:t>Utilidade indireta da opção </a:t>
            </a:r>
            <a:r>
              <a:rPr lang="pt-BR" i="1" dirty="0" smtClean="0"/>
              <a:t>i</a:t>
            </a:r>
            <a:r>
              <a:rPr lang="pt-BR" dirty="0" smtClean="0"/>
              <a:t> para o indivíduo </a:t>
            </a:r>
            <a:r>
              <a:rPr lang="pt-BR" i="1" dirty="0" smtClean="0"/>
              <a:t>j</a:t>
            </a:r>
            <a:r>
              <a:rPr lang="pt-BR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pt-BR" i="1" dirty="0"/>
              <a:t>v</a:t>
            </a:r>
            <a:r>
              <a:rPr lang="pt-BR" i="1" baseline="-25000" dirty="0" smtClean="0"/>
              <a:t>ij</a:t>
            </a:r>
            <a:r>
              <a:rPr lang="pt-BR" i="1" dirty="0" smtClean="0"/>
              <a:t> = v</a:t>
            </a:r>
            <a:r>
              <a:rPr lang="pt-BR" i="1" baseline="-25000" dirty="0" smtClean="0"/>
              <a:t>i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 smtClean="0"/>
              <a:t>, z</a:t>
            </a:r>
            <a:r>
              <a:rPr lang="pt-BR" i="1" baseline="-25000" dirty="0" smtClean="0"/>
              <a:t>j</a:t>
            </a:r>
            <a:r>
              <a:rPr lang="pt-BR" i="1" dirty="0" smtClean="0"/>
              <a:t>, </a:t>
            </a:r>
            <a:r>
              <a:rPr lang="el-GR" i="1" dirty="0" smtClean="0"/>
              <a:t>ε</a:t>
            </a:r>
            <a:r>
              <a:rPr lang="pt-BR" i="1" baseline="-25000" dirty="0" smtClean="0"/>
              <a:t>ij</a:t>
            </a:r>
            <a:r>
              <a:rPr lang="pt-BR" i="1" dirty="0" smtClean="0"/>
              <a:t>)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Indivíduo </a:t>
            </a:r>
            <a:r>
              <a:rPr lang="pt-BR" i="1" dirty="0" smtClean="0"/>
              <a:t>j</a:t>
            </a:r>
            <a:r>
              <a:rPr lang="pt-BR" dirty="0" smtClean="0"/>
              <a:t> escolhe opção </a:t>
            </a:r>
            <a:r>
              <a:rPr lang="pt-BR" i="1" dirty="0" smtClean="0"/>
              <a:t>1</a:t>
            </a:r>
            <a:r>
              <a:rPr lang="pt-BR" dirty="0" smtClean="0"/>
              <a:t> ao invés de opção </a:t>
            </a:r>
            <a:r>
              <a:rPr lang="pt-BR" i="1" dirty="0" smtClean="0"/>
              <a:t>2</a:t>
            </a:r>
            <a:r>
              <a:rPr lang="pt-BR" dirty="0" smtClean="0"/>
              <a:t> se: </a:t>
            </a:r>
            <a:r>
              <a:rPr lang="pt-BR" i="1" dirty="0"/>
              <a:t>v</a:t>
            </a:r>
            <a:r>
              <a:rPr lang="pt-BR" i="1" baseline="-25000" dirty="0" smtClean="0"/>
              <a:t>1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 smtClean="0"/>
              <a:t>ε</a:t>
            </a:r>
            <a:r>
              <a:rPr lang="pt-BR" i="1" baseline="-25000" dirty="0"/>
              <a:t>1</a:t>
            </a:r>
            <a:r>
              <a:rPr lang="pt-BR" i="1" baseline="-25000" dirty="0" smtClean="0"/>
              <a:t>j</a:t>
            </a:r>
            <a:r>
              <a:rPr lang="pt-BR" i="1" dirty="0" smtClean="0"/>
              <a:t>) &gt; v</a:t>
            </a:r>
            <a:r>
              <a:rPr lang="pt-BR" i="1" baseline="-25000" dirty="0" smtClean="0"/>
              <a:t>2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 smtClean="0"/>
              <a:t>ε</a:t>
            </a:r>
            <a:r>
              <a:rPr lang="pt-BR" i="1" baseline="-25000" dirty="0" smtClean="0"/>
              <a:t>2j</a:t>
            </a:r>
            <a:r>
              <a:rPr lang="pt-BR" i="1" dirty="0"/>
              <a:t>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31524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77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Valoração Contingente</a:t>
            </a:r>
            <a:br>
              <a:rPr lang="pt-BR" dirty="0" smtClean="0"/>
            </a:br>
            <a:r>
              <a:rPr lang="pt-BR" dirty="0" smtClean="0"/>
              <a:t>Random Utility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3325"/>
            <a:ext cx="8229600" cy="4525963"/>
          </a:xfrm>
        </p:spPr>
        <p:txBody>
          <a:bodyPr/>
          <a:lstStyle/>
          <a:p>
            <a:r>
              <a:rPr lang="pt-BR" dirty="0" smtClean="0"/>
              <a:t>Indivíduo </a:t>
            </a:r>
            <a:r>
              <a:rPr lang="pt-BR" i="1" dirty="0" smtClean="0"/>
              <a:t>j</a:t>
            </a:r>
            <a:r>
              <a:rPr lang="pt-BR" dirty="0" smtClean="0"/>
              <a:t> escolhe opção </a:t>
            </a:r>
            <a:r>
              <a:rPr lang="pt-BR" i="1" dirty="0" smtClean="0"/>
              <a:t>1</a:t>
            </a:r>
            <a:r>
              <a:rPr lang="pt-BR" dirty="0" smtClean="0"/>
              <a:t> ao invés de opção </a:t>
            </a:r>
            <a:r>
              <a:rPr lang="pt-BR" i="1" dirty="0" smtClean="0"/>
              <a:t>2</a:t>
            </a:r>
            <a:r>
              <a:rPr lang="pt-BR" dirty="0" smtClean="0"/>
              <a:t> se: </a:t>
            </a:r>
            <a:r>
              <a:rPr lang="pt-BR" i="1" dirty="0"/>
              <a:t>v</a:t>
            </a:r>
            <a:r>
              <a:rPr lang="pt-BR" i="1" baseline="-25000" dirty="0" smtClean="0"/>
              <a:t>1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 smtClean="0"/>
              <a:t>ε</a:t>
            </a:r>
            <a:r>
              <a:rPr lang="pt-BR" i="1" baseline="-25000" dirty="0"/>
              <a:t>1</a:t>
            </a:r>
            <a:r>
              <a:rPr lang="pt-BR" i="1" baseline="-25000" dirty="0" smtClean="0"/>
              <a:t>j</a:t>
            </a:r>
            <a:r>
              <a:rPr lang="pt-BR" i="1" dirty="0" smtClean="0"/>
              <a:t>) &gt; v</a:t>
            </a:r>
            <a:r>
              <a:rPr lang="pt-BR" i="1" baseline="-25000" dirty="0" smtClean="0"/>
              <a:t>2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 smtClean="0"/>
              <a:t>ε</a:t>
            </a:r>
            <a:r>
              <a:rPr lang="pt-BR" i="1" baseline="-25000" dirty="0" smtClean="0"/>
              <a:t>2j</a:t>
            </a:r>
            <a:r>
              <a:rPr lang="pt-BR" i="1" dirty="0" smtClean="0"/>
              <a:t>)</a:t>
            </a:r>
            <a:endParaRPr lang="pt-BR" dirty="0" smtClean="0"/>
          </a:p>
          <a:p>
            <a:r>
              <a:rPr lang="pt-BR" dirty="0" smtClean="0"/>
              <a:t>A disposição a pagar do indivíduo </a:t>
            </a:r>
            <a:r>
              <a:rPr lang="pt-BR" i="1" dirty="0" err="1" smtClean="0"/>
              <a:t>j</a:t>
            </a:r>
            <a:r>
              <a:rPr lang="pt-BR" dirty="0" smtClean="0"/>
              <a:t> (</a:t>
            </a:r>
            <a:r>
              <a:rPr lang="pt-BR" i="1" dirty="0" err="1" smtClean="0"/>
              <a:t>DAP</a:t>
            </a:r>
            <a:r>
              <a:rPr lang="pt-BR" i="1" baseline="-25000" dirty="0" err="1" smtClean="0"/>
              <a:t>j</a:t>
            </a:r>
            <a:r>
              <a:rPr lang="pt-BR" dirty="0" smtClean="0"/>
              <a:t>) pela opção 1 é tal que:</a:t>
            </a:r>
          </a:p>
          <a:p>
            <a:pPr marL="457200" lvl="1" indent="0">
              <a:buNone/>
            </a:pPr>
            <a:r>
              <a:rPr lang="pt-BR" i="1" dirty="0" smtClean="0"/>
              <a:t>v</a:t>
            </a:r>
            <a:r>
              <a:rPr lang="pt-BR" i="1" baseline="-25000" dirty="0" smtClean="0"/>
              <a:t>1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 smtClean="0"/>
              <a:t> – </a:t>
            </a:r>
            <a:r>
              <a:rPr lang="pt-BR" i="1" dirty="0" err="1" smtClean="0"/>
              <a:t>DAP</a:t>
            </a:r>
            <a:r>
              <a:rPr lang="pt-BR" i="1" baseline="-25000" dirty="0" err="1" smtClean="0"/>
              <a:t>j</a:t>
            </a:r>
            <a:r>
              <a:rPr lang="pt-BR" i="1" dirty="0" smtClean="0"/>
              <a:t>, </a:t>
            </a:r>
            <a:r>
              <a:rPr lang="pt-BR" i="1" dirty="0"/>
              <a:t>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1j</a:t>
            </a:r>
            <a:r>
              <a:rPr lang="pt-BR" i="1" dirty="0"/>
              <a:t>) </a:t>
            </a:r>
            <a:r>
              <a:rPr lang="pt-BR" i="1" dirty="0" smtClean="0"/>
              <a:t>= </a:t>
            </a:r>
            <a:r>
              <a:rPr lang="pt-BR" i="1" dirty="0"/>
              <a:t>v</a:t>
            </a:r>
            <a:r>
              <a:rPr lang="pt-BR" i="1" baseline="-25000" dirty="0"/>
              <a:t>2</a:t>
            </a:r>
            <a:r>
              <a:rPr lang="pt-BR" i="1" dirty="0"/>
              <a:t>(y</a:t>
            </a:r>
            <a:r>
              <a:rPr lang="pt-BR" i="1" baseline="-25000" dirty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2j</a:t>
            </a:r>
            <a:r>
              <a:rPr lang="pt-BR" i="1" dirty="0" smtClean="0"/>
              <a:t>)</a:t>
            </a:r>
            <a:endParaRPr lang="pt-BR" dirty="0" smtClean="0"/>
          </a:p>
          <a:p>
            <a:r>
              <a:rPr lang="pt-BR" dirty="0" smtClean="0"/>
              <a:t>Ou seja, se perguntado se pagaria </a:t>
            </a:r>
            <a:r>
              <a:rPr lang="pt-BR" dirty="0" err="1" smtClean="0"/>
              <a:t>DAP</a:t>
            </a:r>
            <a:r>
              <a:rPr lang="pt-BR" baseline="-25000" dirty="0" err="1" smtClean="0"/>
              <a:t>j</a:t>
            </a:r>
            <a:r>
              <a:rPr lang="pt-BR" dirty="0" smtClean="0"/>
              <a:t> acima para passar da opção 2 para a opção 1, o indivíduo responderia “sim”.</a:t>
            </a:r>
          </a:p>
        </p:txBody>
      </p:sp>
    </p:spTree>
    <p:extLst>
      <p:ext uri="{BB962C8B-B14F-4D97-AF65-F5344CB8AC3E}">
        <p14:creationId xmlns:p14="http://schemas.microsoft.com/office/powerpoint/2010/main" val="201032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30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Valoração Contingente</a:t>
            </a:r>
            <a:br>
              <a:rPr lang="pt-BR" dirty="0" smtClean="0"/>
            </a:br>
            <a:r>
              <a:rPr lang="pt-BR" dirty="0" smtClean="0"/>
              <a:t>Random Utility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857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 disposição a pagar do indivíduo </a:t>
            </a:r>
            <a:r>
              <a:rPr lang="pt-BR" i="1" dirty="0" err="1" smtClean="0"/>
              <a:t>j</a:t>
            </a:r>
            <a:r>
              <a:rPr lang="pt-BR" dirty="0" smtClean="0"/>
              <a:t> (</a:t>
            </a:r>
            <a:r>
              <a:rPr lang="pt-BR" i="1" dirty="0" err="1" smtClean="0"/>
              <a:t>DAP</a:t>
            </a:r>
            <a:r>
              <a:rPr lang="pt-BR" i="1" baseline="-25000" dirty="0" err="1" smtClean="0"/>
              <a:t>j</a:t>
            </a:r>
            <a:r>
              <a:rPr lang="pt-BR" dirty="0" smtClean="0"/>
              <a:t>) pela opção 1 é tal que:</a:t>
            </a:r>
          </a:p>
          <a:p>
            <a:pPr marL="457200" lvl="1" indent="0">
              <a:buNone/>
            </a:pPr>
            <a:r>
              <a:rPr lang="pt-BR" i="1" dirty="0" smtClean="0"/>
              <a:t>v</a:t>
            </a:r>
            <a:r>
              <a:rPr lang="pt-BR" i="1" baseline="-25000" dirty="0" smtClean="0"/>
              <a:t>1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 smtClean="0"/>
              <a:t> – </a:t>
            </a:r>
            <a:r>
              <a:rPr lang="pt-BR" i="1" dirty="0" err="1" smtClean="0"/>
              <a:t>DAP</a:t>
            </a:r>
            <a:r>
              <a:rPr lang="pt-BR" i="1" baseline="-25000" dirty="0" err="1" smtClean="0"/>
              <a:t>j</a:t>
            </a:r>
            <a:r>
              <a:rPr lang="pt-BR" i="1" dirty="0" smtClean="0"/>
              <a:t>, </a:t>
            </a:r>
            <a:r>
              <a:rPr lang="pt-BR" i="1" dirty="0"/>
              <a:t>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1j</a:t>
            </a:r>
            <a:r>
              <a:rPr lang="pt-BR" i="1" dirty="0"/>
              <a:t>) </a:t>
            </a:r>
            <a:r>
              <a:rPr lang="pt-BR" i="1" dirty="0" smtClean="0"/>
              <a:t>= </a:t>
            </a:r>
            <a:r>
              <a:rPr lang="pt-BR" i="1" dirty="0"/>
              <a:t>v</a:t>
            </a:r>
            <a:r>
              <a:rPr lang="pt-BR" i="1" baseline="-25000" dirty="0"/>
              <a:t>2</a:t>
            </a:r>
            <a:r>
              <a:rPr lang="pt-BR" i="1" dirty="0"/>
              <a:t>(y</a:t>
            </a:r>
            <a:r>
              <a:rPr lang="pt-BR" i="1" baseline="-25000" dirty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2j</a:t>
            </a:r>
            <a:r>
              <a:rPr lang="pt-BR" i="1" dirty="0" smtClean="0"/>
              <a:t>)</a:t>
            </a:r>
            <a:endParaRPr lang="pt-BR" dirty="0" smtClean="0"/>
          </a:p>
          <a:p>
            <a:r>
              <a:rPr lang="pt-BR" dirty="0" smtClean="0"/>
              <a:t>Não observamos a parte estocástica da utilidade indireta do indivíduo. Observamos apenas as respostas “sim” ou “não” e podemos apenas fazer afirmações probabilísticas sobre “sim” ou “não”.</a:t>
            </a:r>
          </a:p>
        </p:txBody>
      </p:sp>
    </p:spTree>
    <p:extLst>
      <p:ext uri="{BB962C8B-B14F-4D97-AF65-F5344CB8AC3E}">
        <p14:creationId xmlns:p14="http://schemas.microsoft.com/office/powerpoint/2010/main" val="247159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Valoração Contingente</a:t>
            </a:r>
            <a:br>
              <a:rPr lang="pt-BR" dirty="0" smtClean="0"/>
            </a:br>
            <a:r>
              <a:rPr lang="pt-BR" dirty="0" smtClean="0"/>
              <a:t>Random Utility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207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 disposição a pagar do indivíduo </a:t>
            </a:r>
            <a:r>
              <a:rPr lang="pt-BR" i="1" dirty="0" err="1" smtClean="0"/>
              <a:t>j</a:t>
            </a:r>
            <a:r>
              <a:rPr lang="pt-BR" dirty="0" smtClean="0"/>
              <a:t> (</a:t>
            </a:r>
            <a:r>
              <a:rPr lang="pt-BR" i="1" dirty="0" err="1" smtClean="0"/>
              <a:t>DAP</a:t>
            </a:r>
            <a:r>
              <a:rPr lang="pt-BR" i="1" baseline="-25000" dirty="0" err="1" smtClean="0"/>
              <a:t>j</a:t>
            </a:r>
            <a:r>
              <a:rPr lang="pt-BR" dirty="0" smtClean="0"/>
              <a:t>) pela opção 1 é tal que:</a:t>
            </a:r>
          </a:p>
          <a:p>
            <a:pPr marL="457200" lvl="1" indent="0">
              <a:buNone/>
            </a:pPr>
            <a:r>
              <a:rPr lang="pt-BR" i="1" dirty="0" smtClean="0"/>
              <a:t>v</a:t>
            </a:r>
            <a:r>
              <a:rPr lang="pt-BR" i="1" baseline="-25000" dirty="0" smtClean="0"/>
              <a:t>1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 smtClean="0"/>
              <a:t> – </a:t>
            </a:r>
            <a:r>
              <a:rPr lang="pt-BR" i="1" dirty="0" err="1" smtClean="0"/>
              <a:t>DAP</a:t>
            </a:r>
            <a:r>
              <a:rPr lang="pt-BR" i="1" baseline="-25000" dirty="0" err="1" smtClean="0"/>
              <a:t>j</a:t>
            </a:r>
            <a:r>
              <a:rPr lang="pt-BR" i="1" dirty="0" smtClean="0"/>
              <a:t>, </a:t>
            </a:r>
            <a:r>
              <a:rPr lang="pt-BR" i="1" dirty="0"/>
              <a:t>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1j</a:t>
            </a:r>
            <a:r>
              <a:rPr lang="pt-BR" i="1" dirty="0"/>
              <a:t>) </a:t>
            </a:r>
            <a:r>
              <a:rPr lang="pt-BR" i="1" dirty="0" smtClean="0"/>
              <a:t>= </a:t>
            </a:r>
            <a:r>
              <a:rPr lang="pt-BR" i="1" dirty="0"/>
              <a:t>v</a:t>
            </a:r>
            <a:r>
              <a:rPr lang="pt-BR" i="1" baseline="-25000" dirty="0"/>
              <a:t>2</a:t>
            </a:r>
            <a:r>
              <a:rPr lang="pt-BR" i="1" dirty="0"/>
              <a:t>(y</a:t>
            </a:r>
            <a:r>
              <a:rPr lang="pt-BR" i="1" baseline="-25000" dirty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2j</a:t>
            </a:r>
            <a:r>
              <a:rPr lang="pt-BR" i="1" dirty="0" smtClean="0"/>
              <a:t>)</a:t>
            </a:r>
            <a:endParaRPr lang="pt-BR" dirty="0" smtClean="0"/>
          </a:p>
          <a:p>
            <a:r>
              <a:rPr lang="pt-BR" dirty="0" smtClean="0"/>
              <a:t>Questionário: “você estaria disposto a pagar x para passar da opção 2 para a opção 1?”</a:t>
            </a:r>
          </a:p>
          <a:p>
            <a:r>
              <a:rPr lang="pt-BR" i="1" dirty="0" smtClean="0"/>
              <a:t>Pr(sim</a:t>
            </a:r>
            <a:r>
              <a:rPr lang="pt-BR" i="1" baseline="-25000" dirty="0" smtClean="0"/>
              <a:t>j</a:t>
            </a:r>
            <a:r>
              <a:rPr lang="pt-BR" i="1" dirty="0" smtClean="0"/>
              <a:t>) = Pr(v</a:t>
            </a:r>
            <a:r>
              <a:rPr lang="pt-BR" i="1" baseline="-25000" dirty="0" smtClean="0"/>
              <a:t>1</a:t>
            </a:r>
            <a:r>
              <a:rPr lang="pt-BR" i="1" dirty="0" smtClean="0"/>
              <a:t>(y</a:t>
            </a:r>
            <a:r>
              <a:rPr lang="pt-BR" i="1" baseline="-25000" dirty="0" smtClean="0"/>
              <a:t>j</a:t>
            </a:r>
            <a:r>
              <a:rPr lang="pt-BR" i="1" dirty="0" smtClean="0"/>
              <a:t> </a:t>
            </a:r>
            <a:r>
              <a:rPr lang="pt-BR" i="1" dirty="0"/>
              <a:t>– </a:t>
            </a:r>
            <a:r>
              <a:rPr lang="pt-BR" i="1" dirty="0" smtClean="0"/>
              <a:t>x</a:t>
            </a:r>
            <a:r>
              <a:rPr lang="pt-BR" i="1" baseline="-25000" dirty="0" smtClean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1j</a:t>
            </a:r>
            <a:r>
              <a:rPr lang="pt-BR" i="1" dirty="0"/>
              <a:t>) </a:t>
            </a:r>
            <a:r>
              <a:rPr lang="pt-BR" i="1" dirty="0" smtClean="0"/>
              <a:t>&gt; </a:t>
            </a:r>
            <a:r>
              <a:rPr lang="pt-BR" i="1" dirty="0"/>
              <a:t>v</a:t>
            </a:r>
            <a:r>
              <a:rPr lang="pt-BR" i="1" baseline="-25000" dirty="0"/>
              <a:t>2</a:t>
            </a:r>
            <a:r>
              <a:rPr lang="pt-BR" i="1" dirty="0"/>
              <a:t>(y</a:t>
            </a:r>
            <a:r>
              <a:rPr lang="pt-BR" i="1" baseline="-25000" dirty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2j</a:t>
            </a:r>
            <a:r>
              <a:rPr lang="pt-BR" i="1" dirty="0" smtClean="0"/>
              <a:t>))</a:t>
            </a:r>
          </a:p>
          <a:p>
            <a:pPr marL="0" indent="0">
              <a:buNone/>
            </a:pPr>
            <a:r>
              <a:rPr lang="pt-BR" i="1" dirty="0"/>
              <a:t>	 </a:t>
            </a:r>
            <a:r>
              <a:rPr lang="pt-BR" i="1" dirty="0" smtClean="0"/>
              <a:t>       = </a:t>
            </a:r>
            <a:r>
              <a:rPr lang="pt-BR" i="1" dirty="0"/>
              <a:t>Pr(v</a:t>
            </a:r>
            <a:r>
              <a:rPr lang="pt-BR" i="1" baseline="-25000" dirty="0"/>
              <a:t>1</a:t>
            </a:r>
            <a:r>
              <a:rPr lang="pt-BR" i="1" dirty="0"/>
              <a:t>(y</a:t>
            </a:r>
            <a:r>
              <a:rPr lang="pt-BR" i="1" baseline="-25000" dirty="0"/>
              <a:t>j</a:t>
            </a:r>
            <a:r>
              <a:rPr lang="pt-BR" i="1" dirty="0"/>
              <a:t> – x</a:t>
            </a:r>
            <a:r>
              <a:rPr lang="pt-BR" i="1" baseline="-25000" dirty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1j</a:t>
            </a:r>
            <a:r>
              <a:rPr lang="pt-BR" i="1" dirty="0"/>
              <a:t>) </a:t>
            </a:r>
            <a:r>
              <a:rPr lang="pt-BR" i="1" dirty="0" smtClean="0"/>
              <a:t>– </a:t>
            </a:r>
            <a:r>
              <a:rPr lang="pt-BR" i="1" dirty="0"/>
              <a:t>v</a:t>
            </a:r>
            <a:r>
              <a:rPr lang="pt-BR" i="1" baseline="-25000" dirty="0"/>
              <a:t>2</a:t>
            </a:r>
            <a:r>
              <a:rPr lang="pt-BR" i="1" dirty="0"/>
              <a:t>(y</a:t>
            </a:r>
            <a:r>
              <a:rPr lang="pt-BR" i="1" baseline="-25000" dirty="0"/>
              <a:t>j</a:t>
            </a:r>
            <a:r>
              <a:rPr lang="pt-BR" i="1" dirty="0"/>
              <a:t>, z</a:t>
            </a:r>
            <a:r>
              <a:rPr lang="pt-BR" i="1" baseline="-25000" dirty="0"/>
              <a:t>j</a:t>
            </a:r>
            <a:r>
              <a:rPr lang="pt-BR" i="1" dirty="0"/>
              <a:t>, </a:t>
            </a:r>
            <a:r>
              <a:rPr lang="el-GR" i="1" dirty="0"/>
              <a:t>ε</a:t>
            </a:r>
            <a:r>
              <a:rPr lang="pt-BR" i="1" baseline="-25000" dirty="0"/>
              <a:t>2j</a:t>
            </a:r>
            <a:r>
              <a:rPr lang="pt-BR" i="1" dirty="0" smtClean="0"/>
              <a:t>) &gt; 0)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5090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2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Valoração Contingente</a:t>
            </a:r>
            <a:br>
              <a:rPr lang="pt-BR" dirty="0" smtClean="0"/>
            </a:br>
            <a:r>
              <a:rPr lang="pt-BR" dirty="0" smtClean="0"/>
              <a:t>Random Utility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682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3000" dirty="0" smtClean="0"/>
              <a:t>Suponha que</a:t>
            </a:r>
            <a:r>
              <a:rPr lang="pt-BR" sz="3000" i="1" dirty="0" smtClean="0"/>
              <a:t> v</a:t>
            </a:r>
            <a:r>
              <a:rPr lang="pt-BR" sz="3000" i="1" baseline="-25000" dirty="0" smtClean="0"/>
              <a:t>ij</a:t>
            </a:r>
            <a:r>
              <a:rPr lang="pt-BR" sz="3000" i="1" dirty="0" smtClean="0"/>
              <a:t>(y</a:t>
            </a:r>
            <a:r>
              <a:rPr lang="pt-BR" sz="3000" i="1" baseline="-25000" dirty="0" smtClean="0"/>
              <a:t>j</a:t>
            </a:r>
            <a:r>
              <a:rPr lang="pt-BR" sz="3000" i="1" dirty="0"/>
              <a:t>, z</a:t>
            </a:r>
            <a:r>
              <a:rPr lang="pt-BR" sz="3000" i="1" baseline="-25000" dirty="0"/>
              <a:t>j</a:t>
            </a:r>
            <a:r>
              <a:rPr lang="pt-BR" sz="3000" i="1" dirty="0"/>
              <a:t>, </a:t>
            </a:r>
            <a:r>
              <a:rPr lang="el-GR" sz="3000" i="1" dirty="0"/>
              <a:t>ε</a:t>
            </a:r>
            <a:r>
              <a:rPr lang="pt-BR" sz="3000" i="1" baseline="-25000" dirty="0"/>
              <a:t>ij</a:t>
            </a:r>
            <a:r>
              <a:rPr lang="pt-BR" sz="3000" i="1" dirty="0" smtClean="0"/>
              <a:t>) = </a:t>
            </a:r>
            <a:r>
              <a:rPr lang="el-GR" sz="3000" i="1" dirty="0" smtClean="0"/>
              <a:t>α</a:t>
            </a:r>
            <a:r>
              <a:rPr lang="pt-BR" sz="3000" i="1" baseline="-25000" dirty="0" smtClean="0"/>
              <a:t>i</a:t>
            </a:r>
            <a:r>
              <a:rPr lang="pt-BR" sz="3000" i="1" dirty="0" smtClean="0"/>
              <a:t>z</a:t>
            </a:r>
            <a:r>
              <a:rPr lang="pt-BR" sz="3000" i="1" baseline="-25000" dirty="0" smtClean="0"/>
              <a:t>j</a:t>
            </a:r>
            <a:r>
              <a:rPr lang="pt-BR" sz="3000" i="1" dirty="0" smtClean="0"/>
              <a:t> + </a:t>
            </a:r>
            <a:r>
              <a:rPr lang="el-GR" sz="3000" i="1" dirty="0" smtClean="0"/>
              <a:t>β</a:t>
            </a:r>
            <a:r>
              <a:rPr lang="pt-BR" sz="3000" i="1" baseline="-25000" dirty="0" smtClean="0"/>
              <a:t>i</a:t>
            </a:r>
            <a:r>
              <a:rPr lang="pt-BR" sz="3000" i="1" dirty="0" smtClean="0"/>
              <a:t>y</a:t>
            </a:r>
            <a:r>
              <a:rPr lang="pt-BR" sz="3000" i="1" baseline="-25000" dirty="0" smtClean="0"/>
              <a:t>j</a:t>
            </a:r>
            <a:r>
              <a:rPr lang="pt-BR" sz="3000" i="1" dirty="0" smtClean="0"/>
              <a:t> + </a:t>
            </a:r>
            <a:r>
              <a:rPr lang="el-GR" sz="3000" i="1" dirty="0"/>
              <a:t>ε</a:t>
            </a:r>
            <a:r>
              <a:rPr lang="pt-BR" sz="3000" i="1" baseline="-25000" dirty="0" smtClean="0"/>
              <a:t>ij</a:t>
            </a:r>
            <a:endParaRPr lang="pt-BR" sz="3000" dirty="0" smtClean="0"/>
          </a:p>
          <a:p>
            <a:r>
              <a:rPr lang="pt-BR" dirty="0" smtClean="0"/>
              <a:t>Questionário: “você estaria disposto a pagar x para passar da opção 2 para a opção 1?”</a:t>
            </a:r>
          </a:p>
          <a:p>
            <a:r>
              <a:rPr lang="pt-BR" sz="2800" i="1" dirty="0" smtClean="0"/>
              <a:t>Pr(sim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) = Pr(</a:t>
            </a:r>
            <a:r>
              <a:rPr lang="el-GR" sz="2800" i="1" dirty="0" smtClean="0"/>
              <a:t>α</a:t>
            </a:r>
            <a:r>
              <a:rPr lang="pt-BR" sz="2800" i="1" baseline="-25000" dirty="0" smtClean="0"/>
              <a:t>1</a:t>
            </a:r>
            <a:r>
              <a:rPr lang="pt-BR" sz="2800" i="1" dirty="0" smtClean="0"/>
              <a:t>z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 smtClean="0"/>
              <a:t>β</a:t>
            </a:r>
            <a:r>
              <a:rPr lang="pt-BR" sz="2800" i="1" baseline="-25000" dirty="0" smtClean="0"/>
              <a:t>1</a:t>
            </a:r>
            <a:r>
              <a:rPr lang="pt-BR" sz="2800" i="1" dirty="0" smtClean="0"/>
              <a:t>(y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– x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) + </a:t>
            </a:r>
            <a:r>
              <a:rPr lang="el-GR" sz="2800" i="1" dirty="0" smtClean="0"/>
              <a:t>ε</a:t>
            </a:r>
            <a:r>
              <a:rPr lang="pt-BR" sz="2800" i="1" baseline="-25000" dirty="0" smtClean="0"/>
              <a:t>1j</a:t>
            </a:r>
            <a:r>
              <a:rPr lang="pt-BR" sz="2800" i="1" dirty="0" smtClean="0"/>
              <a:t> – </a:t>
            </a:r>
            <a:r>
              <a:rPr lang="el-GR" sz="2800" i="1" dirty="0" smtClean="0"/>
              <a:t>α</a:t>
            </a:r>
            <a:r>
              <a:rPr lang="pt-BR" sz="2800" i="1" baseline="-25000" dirty="0"/>
              <a:t>2</a:t>
            </a:r>
            <a:r>
              <a:rPr lang="pt-BR" sz="2800" i="1" dirty="0" smtClean="0"/>
              <a:t>z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– </a:t>
            </a:r>
            <a:r>
              <a:rPr lang="el-GR" sz="2800" i="1" dirty="0" smtClean="0"/>
              <a:t>β</a:t>
            </a:r>
            <a:r>
              <a:rPr lang="pt-BR" sz="2800" i="1" baseline="-25000" dirty="0"/>
              <a:t>2</a:t>
            </a:r>
            <a:r>
              <a:rPr lang="pt-BR" sz="2800" i="1" dirty="0" smtClean="0"/>
              <a:t>y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– </a:t>
            </a:r>
            <a:r>
              <a:rPr lang="el-GR" sz="2800" i="1" dirty="0" smtClean="0"/>
              <a:t>ε</a:t>
            </a:r>
            <a:r>
              <a:rPr lang="pt-BR" sz="2800" i="1" baseline="-25000" dirty="0"/>
              <a:t>2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&gt; 0)</a:t>
            </a:r>
          </a:p>
          <a:p>
            <a:pPr marL="0" indent="0">
              <a:buNone/>
            </a:pPr>
            <a:r>
              <a:rPr lang="pt-BR" sz="2800" i="1" dirty="0"/>
              <a:t>	</a:t>
            </a:r>
            <a:r>
              <a:rPr lang="pt-BR" sz="2800" i="1" dirty="0" smtClean="0"/>
              <a:t>      = Pr((</a:t>
            </a:r>
            <a:r>
              <a:rPr lang="el-GR" sz="2800" i="1" dirty="0" smtClean="0"/>
              <a:t>α</a:t>
            </a:r>
            <a:r>
              <a:rPr lang="pt-BR" sz="2800" i="1" baseline="-25000" dirty="0" smtClean="0"/>
              <a:t>1</a:t>
            </a:r>
            <a:r>
              <a:rPr lang="pt-BR" sz="2800" i="1" dirty="0"/>
              <a:t>– </a:t>
            </a:r>
            <a:r>
              <a:rPr lang="el-GR" sz="2800" i="1" dirty="0"/>
              <a:t>α</a:t>
            </a:r>
            <a:r>
              <a:rPr lang="pt-BR" sz="2800" i="1" baseline="-25000" dirty="0" smtClean="0"/>
              <a:t>2</a:t>
            </a:r>
            <a:r>
              <a:rPr lang="pt-BR" sz="2800" i="1" dirty="0" smtClean="0"/>
              <a:t>)z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/>
              <a:t>β</a:t>
            </a:r>
            <a:r>
              <a:rPr lang="pt-BR" sz="2800" i="1" baseline="-25000" dirty="0"/>
              <a:t>1</a:t>
            </a:r>
            <a:r>
              <a:rPr lang="pt-BR" sz="2800" i="1" dirty="0"/>
              <a:t>(y</a:t>
            </a:r>
            <a:r>
              <a:rPr lang="pt-BR" sz="2800" i="1" baseline="-25000" dirty="0"/>
              <a:t>j</a:t>
            </a:r>
            <a:r>
              <a:rPr lang="pt-BR" sz="2800" i="1" dirty="0"/>
              <a:t> – x</a:t>
            </a:r>
            <a:r>
              <a:rPr lang="pt-BR" sz="2800" i="1" baseline="-25000" dirty="0"/>
              <a:t>j</a:t>
            </a:r>
            <a:r>
              <a:rPr lang="pt-BR" sz="2800" i="1" dirty="0"/>
              <a:t>) – </a:t>
            </a:r>
            <a:r>
              <a:rPr lang="el-GR" sz="2800" i="1" dirty="0"/>
              <a:t>β</a:t>
            </a:r>
            <a:r>
              <a:rPr lang="pt-BR" sz="2800" i="1" baseline="-25000" dirty="0"/>
              <a:t>2</a:t>
            </a:r>
            <a:r>
              <a:rPr lang="pt-BR" sz="2800" i="1" dirty="0"/>
              <a:t>y</a:t>
            </a:r>
            <a:r>
              <a:rPr lang="pt-BR" sz="2800" i="1" baseline="-25000" dirty="0"/>
              <a:t>j</a:t>
            </a:r>
            <a:r>
              <a:rPr lang="pt-BR" sz="2800" i="1" dirty="0"/>
              <a:t> </a:t>
            </a:r>
            <a:r>
              <a:rPr lang="pt-BR" sz="2800" i="1" dirty="0" smtClean="0"/>
              <a:t>+ (</a:t>
            </a:r>
            <a:r>
              <a:rPr lang="el-GR" sz="2800" i="1" dirty="0" smtClean="0"/>
              <a:t>ε</a:t>
            </a:r>
            <a:r>
              <a:rPr lang="pt-BR" sz="2800" i="1" baseline="-25000" dirty="0" smtClean="0"/>
              <a:t>1j</a:t>
            </a:r>
            <a:r>
              <a:rPr lang="pt-BR" sz="2800" i="1" dirty="0"/>
              <a:t> – </a:t>
            </a:r>
            <a:r>
              <a:rPr lang="el-GR" sz="2800" i="1" dirty="0"/>
              <a:t>ε</a:t>
            </a:r>
            <a:r>
              <a:rPr lang="pt-BR" sz="2800" i="1" baseline="-25000" dirty="0" smtClean="0"/>
              <a:t>2j</a:t>
            </a:r>
            <a:r>
              <a:rPr lang="pt-BR" sz="2800" i="1" dirty="0" smtClean="0"/>
              <a:t>)&gt; 0)</a:t>
            </a:r>
          </a:p>
          <a:p>
            <a:pPr marL="0" indent="0">
              <a:buNone/>
            </a:pPr>
            <a:r>
              <a:rPr lang="pt-BR" sz="2800" i="1" dirty="0"/>
              <a:t>	      = </a:t>
            </a:r>
            <a:r>
              <a:rPr lang="pt-BR" sz="2800" i="1" dirty="0" smtClean="0"/>
              <a:t>Pr(</a:t>
            </a:r>
            <a:r>
              <a:rPr lang="el-GR" sz="2800" i="1" dirty="0" smtClean="0"/>
              <a:t>α</a:t>
            </a:r>
            <a:r>
              <a:rPr lang="pt-BR" sz="2800" i="1" dirty="0" smtClean="0"/>
              <a:t>z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 smtClean="0"/>
              <a:t>β</a:t>
            </a:r>
            <a:r>
              <a:rPr lang="pt-BR" sz="2800" i="1" dirty="0" smtClean="0"/>
              <a:t>(y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– x</a:t>
            </a:r>
            <a:r>
              <a:rPr lang="pt-BR" sz="2800" i="1" baseline="-25000" dirty="0"/>
              <a:t>j</a:t>
            </a:r>
            <a:r>
              <a:rPr lang="pt-BR" sz="2800" i="1" dirty="0"/>
              <a:t>) – </a:t>
            </a:r>
            <a:r>
              <a:rPr lang="el-GR" sz="2800" i="1" dirty="0" smtClean="0"/>
              <a:t>β</a:t>
            </a:r>
            <a:r>
              <a:rPr lang="pt-BR" sz="2800" i="1" dirty="0" smtClean="0"/>
              <a:t>y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 smtClean="0"/>
              <a:t>ε</a:t>
            </a:r>
            <a:r>
              <a:rPr lang="pt-BR" sz="2800" i="1" dirty="0" smtClean="0"/>
              <a:t> &gt; </a:t>
            </a:r>
            <a:r>
              <a:rPr lang="pt-BR" sz="2800" i="1" dirty="0"/>
              <a:t>0</a:t>
            </a:r>
            <a:r>
              <a:rPr lang="pt-BR" sz="2800" i="1" dirty="0" smtClean="0"/>
              <a:t>)</a:t>
            </a:r>
          </a:p>
          <a:p>
            <a:pPr marL="0" indent="0">
              <a:buNone/>
            </a:pPr>
            <a:r>
              <a:rPr lang="pt-BR" sz="2800" i="1" dirty="0"/>
              <a:t>	      = Pr(</a:t>
            </a:r>
            <a:r>
              <a:rPr lang="el-GR" sz="2800" i="1" dirty="0"/>
              <a:t>α</a:t>
            </a:r>
            <a:r>
              <a:rPr lang="pt-BR" sz="2800" i="1" dirty="0"/>
              <a:t>z</a:t>
            </a:r>
            <a:r>
              <a:rPr lang="pt-BR" sz="2800" i="1" baseline="-25000" dirty="0"/>
              <a:t>j</a:t>
            </a:r>
            <a:r>
              <a:rPr lang="pt-BR" sz="2800" i="1" dirty="0"/>
              <a:t> </a:t>
            </a:r>
            <a:r>
              <a:rPr lang="pt-BR" sz="2800" i="1" dirty="0" smtClean="0"/>
              <a:t>– </a:t>
            </a:r>
            <a:r>
              <a:rPr lang="el-GR" sz="2800" i="1" dirty="0" smtClean="0"/>
              <a:t>β</a:t>
            </a:r>
            <a:r>
              <a:rPr lang="pt-BR" sz="2800" i="1" dirty="0" smtClean="0"/>
              <a:t>x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/>
              <a:t>ε</a:t>
            </a:r>
            <a:r>
              <a:rPr lang="pt-BR" sz="2800" i="1" dirty="0"/>
              <a:t> &gt; 0)</a:t>
            </a:r>
            <a:endParaRPr lang="pt-BR" sz="2800" i="1" dirty="0" smtClean="0"/>
          </a:p>
          <a:p>
            <a:pPr marL="0" indent="0">
              <a:buNone/>
            </a:pPr>
            <a:r>
              <a:rPr lang="pt-BR" sz="2800" i="1" dirty="0" smtClean="0"/>
              <a:t>A penúltima igualdade supõe que a utilidade marginal da renda é constante: </a:t>
            </a:r>
            <a:r>
              <a:rPr lang="el-GR" sz="2800" i="1" dirty="0" smtClean="0"/>
              <a:t>β</a:t>
            </a:r>
            <a:r>
              <a:rPr lang="pt-BR" sz="2800" i="1" baseline="-25000" dirty="0" smtClean="0"/>
              <a:t>1</a:t>
            </a:r>
            <a:r>
              <a:rPr lang="pt-BR" sz="2800" i="1" dirty="0" smtClean="0"/>
              <a:t> = </a:t>
            </a:r>
            <a:r>
              <a:rPr lang="el-GR" sz="2800" i="1" dirty="0" smtClean="0"/>
              <a:t>β</a:t>
            </a:r>
            <a:r>
              <a:rPr lang="pt-BR" sz="2800" i="1" baseline="-25000" dirty="0"/>
              <a:t>2</a:t>
            </a:r>
            <a:r>
              <a:rPr lang="pt-BR" sz="2800" i="1" dirty="0" smtClean="0"/>
              <a:t> = </a:t>
            </a:r>
            <a:r>
              <a:rPr lang="el-GR" sz="2800" i="1" dirty="0" smtClean="0"/>
              <a:t>β</a:t>
            </a:r>
            <a:r>
              <a:rPr lang="pt-BR" sz="2800" i="1" dirty="0"/>
              <a:t>.</a:t>
            </a:r>
            <a:r>
              <a:rPr lang="pt-BR" sz="2800" i="1" dirty="0" smtClean="0"/>
              <a:t> Razoável a menos que propusermos mudanças dramáticas no meio ambiente.</a:t>
            </a: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01125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2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Valoração Contingente</a:t>
            </a:r>
            <a:br>
              <a:rPr lang="pt-BR" dirty="0" smtClean="0"/>
            </a:br>
            <a:r>
              <a:rPr lang="pt-BR" dirty="0" smtClean="0"/>
              <a:t>Estimação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682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Questionário: “você estaria disposto a pagar x para passar da opção 2 para a opção 1?”</a:t>
            </a:r>
          </a:p>
          <a:p>
            <a:r>
              <a:rPr lang="pt-BR" sz="2800" i="1" dirty="0" smtClean="0"/>
              <a:t>Pr(sim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) = Pr(</a:t>
            </a:r>
            <a:r>
              <a:rPr lang="el-GR" sz="2800" i="1" dirty="0" smtClean="0"/>
              <a:t>α</a:t>
            </a:r>
            <a:r>
              <a:rPr lang="pt-BR" sz="2800" i="1" baseline="-25000" dirty="0" smtClean="0"/>
              <a:t>1</a:t>
            </a:r>
            <a:r>
              <a:rPr lang="pt-BR" sz="2800" i="1" dirty="0" smtClean="0"/>
              <a:t>z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 smtClean="0"/>
              <a:t>β</a:t>
            </a:r>
            <a:r>
              <a:rPr lang="pt-BR" sz="2800" i="1" baseline="-25000" dirty="0" smtClean="0"/>
              <a:t>1</a:t>
            </a:r>
            <a:r>
              <a:rPr lang="pt-BR" sz="2800" i="1" dirty="0" smtClean="0"/>
              <a:t>(y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– x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) + </a:t>
            </a:r>
            <a:r>
              <a:rPr lang="el-GR" sz="2800" i="1" dirty="0" smtClean="0"/>
              <a:t>ε</a:t>
            </a:r>
            <a:r>
              <a:rPr lang="pt-BR" sz="2800" i="1" baseline="-25000" dirty="0" smtClean="0"/>
              <a:t>1j</a:t>
            </a:r>
            <a:r>
              <a:rPr lang="pt-BR" sz="2800" i="1" dirty="0" smtClean="0"/>
              <a:t> – </a:t>
            </a:r>
            <a:r>
              <a:rPr lang="el-GR" sz="2800" i="1" dirty="0" smtClean="0"/>
              <a:t>α</a:t>
            </a:r>
            <a:r>
              <a:rPr lang="pt-BR" sz="2800" i="1" baseline="-25000" dirty="0"/>
              <a:t>2</a:t>
            </a:r>
            <a:r>
              <a:rPr lang="pt-BR" sz="2800" i="1" dirty="0" smtClean="0"/>
              <a:t>z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– </a:t>
            </a:r>
            <a:r>
              <a:rPr lang="el-GR" sz="2800" i="1" dirty="0" smtClean="0"/>
              <a:t>β</a:t>
            </a:r>
            <a:r>
              <a:rPr lang="pt-BR" sz="2800" i="1" baseline="-25000" dirty="0"/>
              <a:t>2</a:t>
            </a:r>
            <a:r>
              <a:rPr lang="pt-BR" sz="2800" i="1" dirty="0" smtClean="0"/>
              <a:t>y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– </a:t>
            </a:r>
            <a:r>
              <a:rPr lang="el-GR" sz="2800" i="1" dirty="0" smtClean="0"/>
              <a:t>ε</a:t>
            </a:r>
            <a:r>
              <a:rPr lang="pt-BR" sz="2800" i="1" baseline="-25000" dirty="0"/>
              <a:t>2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&gt; 0)</a:t>
            </a:r>
          </a:p>
          <a:p>
            <a:pPr marL="0" indent="0">
              <a:buNone/>
            </a:pPr>
            <a:r>
              <a:rPr lang="pt-BR" sz="2800" i="1" dirty="0"/>
              <a:t>	</a:t>
            </a:r>
            <a:r>
              <a:rPr lang="pt-BR" sz="2800" i="1" dirty="0" smtClean="0"/>
              <a:t>      = Pr((</a:t>
            </a:r>
            <a:r>
              <a:rPr lang="el-GR" sz="2800" i="1" dirty="0" smtClean="0"/>
              <a:t>α</a:t>
            </a:r>
            <a:r>
              <a:rPr lang="pt-BR" sz="2800" i="1" baseline="-25000" dirty="0" smtClean="0"/>
              <a:t>1</a:t>
            </a:r>
            <a:r>
              <a:rPr lang="pt-BR" sz="2800" i="1" dirty="0"/>
              <a:t>– </a:t>
            </a:r>
            <a:r>
              <a:rPr lang="el-GR" sz="2800" i="1" dirty="0"/>
              <a:t>α</a:t>
            </a:r>
            <a:r>
              <a:rPr lang="pt-BR" sz="2800" i="1" baseline="-25000" dirty="0" smtClean="0"/>
              <a:t>2</a:t>
            </a:r>
            <a:r>
              <a:rPr lang="pt-BR" sz="2800" i="1" dirty="0" smtClean="0"/>
              <a:t>)z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/>
              <a:t>β</a:t>
            </a:r>
            <a:r>
              <a:rPr lang="pt-BR" sz="2800" i="1" baseline="-25000" dirty="0"/>
              <a:t>1</a:t>
            </a:r>
            <a:r>
              <a:rPr lang="pt-BR" sz="2800" i="1" dirty="0"/>
              <a:t>(y</a:t>
            </a:r>
            <a:r>
              <a:rPr lang="pt-BR" sz="2800" i="1" baseline="-25000" dirty="0"/>
              <a:t>j</a:t>
            </a:r>
            <a:r>
              <a:rPr lang="pt-BR" sz="2800" i="1" dirty="0"/>
              <a:t> – x</a:t>
            </a:r>
            <a:r>
              <a:rPr lang="pt-BR" sz="2800" i="1" baseline="-25000" dirty="0"/>
              <a:t>j</a:t>
            </a:r>
            <a:r>
              <a:rPr lang="pt-BR" sz="2800" i="1" dirty="0"/>
              <a:t>) – </a:t>
            </a:r>
            <a:r>
              <a:rPr lang="el-GR" sz="2800" i="1" dirty="0"/>
              <a:t>β</a:t>
            </a:r>
            <a:r>
              <a:rPr lang="pt-BR" sz="2800" i="1" baseline="-25000" dirty="0"/>
              <a:t>2</a:t>
            </a:r>
            <a:r>
              <a:rPr lang="pt-BR" sz="2800" i="1" dirty="0"/>
              <a:t>y</a:t>
            </a:r>
            <a:r>
              <a:rPr lang="pt-BR" sz="2800" i="1" baseline="-25000" dirty="0"/>
              <a:t>j</a:t>
            </a:r>
            <a:r>
              <a:rPr lang="pt-BR" sz="2800" i="1" dirty="0"/>
              <a:t> </a:t>
            </a:r>
            <a:r>
              <a:rPr lang="pt-BR" sz="2800" i="1" dirty="0" smtClean="0"/>
              <a:t>+ (</a:t>
            </a:r>
            <a:r>
              <a:rPr lang="el-GR" sz="2800" i="1" dirty="0" smtClean="0"/>
              <a:t>ε</a:t>
            </a:r>
            <a:r>
              <a:rPr lang="pt-BR" sz="2800" i="1" baseline="-25000" dirty="0" smtClean="0"/>
              <a:t>1j</a:t>
            </a:r>
            <a:r>
              <a:rPr lang="pt-BR" sz="2800" i="1" dirty="0"/>
              <a:t> – </a:t>
            </a:r>
            <a:r>
              <a:rPr lang="el-GR" sz="2800" i="1" dirty="0"/>
              <a:t>ε</a:t>
            </a:r>
            <a:r>
              <a:rPr lang="pt-BR" sz="2800" i="1" baseline="-25000" dirty="0" smtClean="0"/>
              <a:t>2j</a:t>
            </a:r>
            <a:r>
              <a:rPr lang="pt-BR" sz="2800" i="1" dirty="0" smtClean="0"/>
              <a:t>)&gt; 0)</a:t>
            </a:r>
          </a:p>
          <a:p>
            <a:pPr marL="0" indent="0">
              <a:buNone/>
            </a:pPr>
            <a:r>
              <a:rPr lang="pt-BR" sz="2800" i="1" dirty="0"/>
              <a:t>	      = </a:t>
            </a:r>
            <a:r>
              <a:rPr lang="pt-BR" sz="2800" i="1" dirty="0" smtClean="0"/>
              <a:t>Pr(</a:t>
            </a:r>
            <a:r>
              <a:rPr lang="el-GR" sz="2800" i="1" dirty="0" smtClean="0"/>
              <a:t>α</a:t>
            </a:r>
            <a:r>
              <a:rPr lang="pt-BR" sz="2800" i="1" dirty="0" smtClean="0"/>
              <a:t>z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 smtClean="0"/>
              <a:t>β</a:t>
            </a:r>
            <a:r>
              <a:rPr lang="pt-BR" sz="2800" i="1" dirty="0" smtClean="0"/>
              <a:t>(y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– x</a:t>
            </a:r>
            <a:r>
              <a:rPr lang="pt-BR" sz="2800" i="1" baseline="-25000" dirty="0"/>
              <a:t>j</a:t>
            </a:r>
            <a:r>
              <a:rPr lang="pt-BR" sz="2800" i="1" dirty="0"/>
              <a:t>) – </a:t>
            </a:r>
            <a:r>
              <a:rPr lang="el-GR" sz="2800" i="1" dirty="0" smtClean="0"/>
              <a:t>β</a:t>
            </a:r>
            <a:r>
              <a:rPr lang="pt-BR" sz="2800" i="1" dirty="0" smtClean="0"/>
              <a:t>y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 smtClean="0"/>
              <a:t>ε</a:t>
            </a:r>
            <a:r>
              <a:rPr lang="pt-BR" sz="2800" i="1" dirty="0" smtClean="0"/>
              <a:t> &gt; </a:t>
            </a:r>
            <a:r>
              <a:rPr lang="pt-BR" sz="2800" i="1" dirty="0"/>
              <a:t>0</a:t>
            </a:r>
            <a:r>
              <a:rPr lang="pt-BR" sz="2800" i="1" dirty="0" smtClean="0"/>
              <a:t>)</a:t>
            </a:r>
          </a:p>
          <a:p>
            <a:pPr marL="0" indent="0">
              <a:buNone/>
            </a:pPr>
            <a:r>
              <a:rPr lang="pt-BR" sz="2800" i="1" dirty="0"/>
              <a:t>	      = Pr(</a:t>
            </a:r>
            <a:r>
              <a:rPr lang="el-GR" sz="2800" i="1" dirty="0"/>
              <a:t>α</a:t>
            </a:r>
            <a:r>
              <a:rPr lang="pt-BR" sz="2800" i="1" dirty="0"/>
              <a:t>z</a:t>
            </a:r>
            <a:r>
              <a:rPr lang="pt-BR" sz="2800" i="1" baseline="-25000" dirty="0"/>
              <a:t>j</a:t>
            </a:r>
            <a:r>
              <a:rPr lang="pt-BR" sz="2800" i="1" dirty="0"/>
              <a:t> </a:t>
            </a:r>
            <a:r>
              <a:rPr lang="pt-BR" sz="2800" i="1" dirty="0" smtClean="0"/>
              <a:t>– </a:t>
            </a:r>
            <a:r>
              <a:rPr lang="el-GR" sz="2800" i="1" dirty="0" smtClean="0"/>
              <a:t>β</a:t>
            </a:r>
            <a:r>
              <a:rPr lang="pt-BR" sz="2800" i="1" dirty="0" smtClean="0"/>
              <a:t>x</a:t>
            </a:r>
            <a:r>
              <a:rPr lang="pt-BR" sz="2800" i="1" baseline="-25000" dirty="0" smtClean="0"/>
              <a:t>j</a:t>
            </a:r>
            <a:r>
              <a:rPr lang="pt-BR" sz="2800" i="1" dirty="0" smtClean="0"/>
              <a:t> </a:t>
            </a:r>
            <a:r>
              <a:rPr lang="pt-BR" sz="2800" i="1" dirty="0"/>
              <a:t>+ </a:t>
            </a:r>
            <a:r>
              <a:rPr lang="el-GR" sz="2800" i="1" dirty="0"/>
              <a:t>ε</a:t>
            </a:r>
            <a:r>
              <a:rPr lang="pt-BR" sz="2800" i="1" dirty="0"/>
              <a:t> &gt; 0)</a:t>
            </a:r>
            <a:endParaRPr lang="pt-BR" sz="2800" i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000" dirty="0"/>
              <a:t>Objetivo: estimar </a:t>
            </a:r>
            <a:r>
              <a:rPr lang="pt-BR" sz="3000" dirty="0" smtClean="0"/>
              <a:t>disposição a </a:t>
            </a:r>
            <a:r>
              <a:rPr lang="pt-BR" sz="3000" dirty="0"/>
              <a:t>pagar </a:t>
            </a:r>
            <a:r>
              <a:rPr lang="pt-BR" sz="3000" dirty="0" smtClean="0"/>
              <a:t>(DAP)</a:t>
            </a:r>
            <a:r>
              <a:rPr lang="pt-BR" sz="3000" dirty="0"/>
              <a:t>.</a:t>
            </a:r>
          </a:p>
          <a:p>
            <a:pPr marL="742950" lvl="2" indent="-342900"/>
            <a:r>
              <a:rPr lang="pt-BR" sz="2600" dirty="0"/>
              <a:t>Etapa 1: Estime parâmetros relacionados à parte determinística da utilidade indireta: </a:t>
            </a:r>
            <a:r>
              <a:rPr lang="el-GR" sz="2600" i="1" dirty="0"/>
              <a:t>α</a:t>
            </a:r>
            <a:r>
              <a:rPr lang="pt-BR" sz="2600" i="1" dirty="0"/>
              <a:t> , </a:t>
            </a:r>
            <a:r>
              <a:rPr lang="el-GR" sz="2600" i="1" dirty="0" smtClean="0"/>
              <a:t>β</a:t>
            </a:r>
            <a:r>
              <a:rPr lang="pt-BR" sz="2600" i="1" dirty="0" smtClean="0"/>
              <a:t>.</a:t>
            </a:r>
            <a:endParaRPr lang="pt-BR" sz="2600" dirty="0"/>
          </a:p>
          <a:p>
            <a:pPr marL="742950" lvl="2" indent="-342900"/>
            <a:r>
              <a:rPr lang="pt-BR" sz="2600" dirty="0"/>
              <a:t>Etapa 2: Calcule </a:t>
            </a:r>
            <a:r>
              <a:rPr lang="pt-BR" sz="2600" dirty="0" smtClean="0"/>
              <a:t>DAP.</a:t>
            </a:r>
          </a:p>
          <a:p>
            <a:pPr marL="0" indent="-400050"/>
            <a:r>
              <a:rPr lang="pt-BR" sz="3400" dirty="0" smtClean="0"/>
              <a:t>Etapa 1: Métodos logit, probit.</a:t>
            </a:r>
          </a:p>
        </p:txBody>
      </p:sp>
    </p:spTree>
    <p:extLst>
      <p:ext uri="{BB962C8B-B14F-4D97-AF65-F5344CB8AC3E}">
        <p14:creationId xmlns:p14="http://schemas.microsoft.com/office/powerpoint/2010/main" val="251182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2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Valoração Contingente</a:t>
            </a:r>
            <a:br>
              <a:rPr lang="pt-BR" dirty="0" smtClean="0"/>
            </a:br>
            <a:r>
              <a:rPr lang="pt-BR" dirty="0" smtClean="0"/>
              <a:t>Estimação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157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-400050"/>
            <a:r>
              <a:rPr lang="pt-BR" sz="2800" dirty="0" smtClean="0"/>
              <a:t>Etapa </a:t>
            </a:r>
            <a:r>
              <a:rPr lang="pt-BR" sz="2800" dirty="0"/>
              <a:t>2</a:t>
            </a:r>
            <a:r>
              <a:rPr lang="pt-BR" sz="2800" dirty="0" smtClean="0"/>
              <a:t>: Cálculo da disposição a pagar (DAP).</a:t>
            </a:r>
          </a:p>
          <a:p>
            <a:pPr marL="0" indent="0">
              <a:buNone/>
            </a:pPr>
            <a:r>
              <a:rPr lang="pt-BR" sz="2800" dirty="0" smtClean="0"/>
              <a:t>Segundo nossa definição de DAP</a:t>
            </a:r>
          </a:p>
          <a:p>
            <a:pPr marL="0" indent="0">
              <a:buNone/>
            </a:pPr>
            <a:r>
              <a:rPr lang="el-GR" sz="2400" i="1" dirty="0" smtClean="0"/>
              <a:t>α</a:t>
            </a:r>
            <a:r>
              <a:rPr lang="pt-BR" sz="2400" i="1" baseline="-25000" dirty="0" smtClean="0"/>
              <a:t>1</a:t>
            </a:r>
            <a:r>
              <a:rPr lang="pt-BR" sz="2400" i="1" dirty="0" smtClean="0"/>
              <a:t>z</a:t>
            </a:r>
            <a:r>
              <a:rPr lang="pt-BR" sz="2400" i="1" baseline="-25000" dirty="0" smtClean="0"/>
              <a:t>j</a:t>
            </a:r>
            <a:r>
              <a:rPr lang="pt-BR" sz="2400" i="1" dirty="0" smtClean="0"/>
              <a:t> </a:t>
            </a:r>
            <a:r>
              <a:rPr lang="pt-BR" sz="2400" i="1" dirty="0"/>
              <a:t>+ </a:t>
            </a:r>
            <a:r>
              <a:rPr lang="el-GR" sz="2400" i="1" dirty="0"/>
              <a:t>β</a:t>
            </a:r>
            <a:r>
              <a:rPr lang="pt-BR" sz="2400" i="1" baseline="-25000" dirty="0"/>
              <a:t>1</a:t>
            </a:r>
            <a:r>
              <a:rPr lang="pt-BR" sz="2400" i="1" dirty="0"/>
              <a:t>(</a:t>
            </a:r>
            <a:r>
              <a:rPr lang="pt-BR" sz="2400" i="1" dirty="0" err="1"/>
              <a:t>y</a:t>
            </a:r>
            <a:r>
              <a:rPr lang="pt-BR" sz="2400" i="1" baseline="-25000" dirty="0" err="1"/>
              <a:t>j</a:t>
            </a:r>
            <a:r>
              <a:rPr lang="pt-BR" sz="2400" i="1" dirty="0"/>
              <a:t> – </a:t>
            </a:r>
            <a:r>
              <a:rPr lang="pt-BR" sz="2400" i="1" dirty="0" err="1" smtClean="0"/>
              <a:t>DAP</a:t>
            </a:r>
            <a:r>
              <a:rPr lang="pt-BR" sz="2400" i="1" baseline="-25000" dirty="0" err="1" smtClean="0"/>
              <a:t>j</a:t>
            </a:r>
            <a:r>
              <a:rPr lang="pt-BR" sz="2400" i="1" dirty="0"/>
              <a:t>) + </a:t>
            </a:r>
            <a:r>
              <a:rPr lang="el-GR" sz="2400" i="1" dirty="0"/>
              <a:t>ε</a:t>
            </a:r>
            <a:r>
              <a:rPr lang="pt-BR" sz="2400" i="1" baseline="-25000" dirty="0"/>
              <a:t>1j</a:t>
            </a:r>
            <a:r>
              <a:rPr lang="pt-BR" sz="2400" i="1" dirty="0"/>
              <a:t> </a:t>
            </a:r>
            <a:r>
              <a:rPr lang="pt-BR" sz="2400" i="1" dirty="0" smtClean="0"/>
              <a:t>= </a:t>
            </a:r>
            <a:r>
              <a:rPr lang="el-GR" sz="2400" i="1" dirty="0"/>
              <a:t>α</a:t>
            </a:r>
            <a:r>
              <a:rPr lang="pt-BR" sz="2400" i="1" baseline="-25000" dirty="0"/>
              <a:t>2</a:t>
            </a:r>
            <a:r>
              <a:rPr lang="pt-BR" sz="2400" i="1" dirty="0"/>
              <a:t>z</a:t>
            </a:r>
            <a:r>
              <a:rPr lang="pt-BR" sz="2400" i="1" baseline="-25000" dirty="0"/>
              <a:t>j</a:t>
            </a:r>
            <a:r>
              <a:rPr lang="pt-BR" sz="2400" i="1" dirty="0"/>
              <a:t> </a:t>
            </a:r>
            <a:r>
              <a:rPr lang="pt-BR" sz="2400" i="1" dirty="0" smtClean="0"/>
              <a:t>+ </a:t>
            </a:r>
            <a:r>
              <a:rPr lang="el-GR" sz="2400" i="1" dirty="0"/>
              <a:t>β</a:t>
            </a:r>
            <a:r>
              <a:rPr lang="pt-BR" sz="2400" i="1" baseline="-25000" dirty="0"/>
              <a:t>2</a:t>
            </a:r>
            <a:r>
              <a:rPr lang="pt-BR" sz="2400" i="1" dirty="0"/>
              <a:t>y</a:t>
            </a:r>
            <a:r>
              <a:rPr lang="pt-BR" sz="2400" i="1" baseline="-25000" dirty="0"/>
              <a:t>j</a:t>
            </a:r>
            <a:r>
              <a:rPr lang="pt-BR" sz="2400" i="1" dirty="0"/>
              <a:t> </a:t>
            </a:r>
            <a:r>
              <a:rPr lang="pt-BR" sz="2400" i="1" dirty="0" smtClean="0"/>
              <a:t>+ </a:t>
            </a:r>
            <a:r>
              <a:rPr lang="el-GR" sz="2400" i="1" dirty="0" smtClean="0"/>
              <a:t>ε</a:t>
            </a:r>
            <a:r>
              <a:rPr lang="pt-BR" sz="2400" i="1" baseline="-25000" dirty="0" smtClean="0"/>
              <a:t>2j</a:t>
            </a:r>
            <a:endParaRPr lang="pt-BR" sz="2400" i="1" dirty="0"/>
          </a:p>
          <a:p>
            <a:pPr marL="0" indent="0">
              <a:buNone/>
            </a:pPr>
            <a:r>
              <a:rPr lang="pt-BR" sz="2400" i="1" dirty="0" smtClean="0"/>
              <a:t>(</a:t>
            </a:r>
            <a:r>
              <a:rPr lang="el-GR" sz="2400" i="1" dirty="0"/>
              <a:t>α</a:t>
            </a:r>
            <a:r>
              <a:rPr lang="pt-BR" sz="2400" i="1" baseline="-25000" dirty="0"/>
              <a:t>1</a:t>
            </a:r>
            <a:r>
              <a:rPr lang="pt-BR" sz="2400" i="1" dirty="0"/>
              <a:t>– </a:t>
            </a:r>
            <a:r>
              <a:rPr lang="el-GR" sz="2400" i="1" dirty="0"/>
              <a:t>α</a:t>
            </a:r>
            <a:r>
              <a:rPr lang="pt-BR" sz="2400" i="1" baseline="-25000" dirty="0"/>
              <a:t>2</a:t>
            </a:r>
            <a:r>
              <a:rPr lang="pt-BR" sz="2400" i="1" dirty="0"/>
              <a:t>)</a:t>
            </a:r>
            <a:r>
              <a:rPr lang="pt-BR" sz="2400" i="1" dirty="0" err="1"/>
              <a:t>z</a:t>
            </a:r>
            <a:r>
              <a:rPr lang="pt-BR" sz="2400" i="1" baseline="-25000" dirty="0" err="1"/>
              <a:t>j</a:t>
            </a:r>
            <a:r>
              <a:rPr lang="pt-BR" sz="2400" i="1" dirty="0"/>
              <a:t> + </a:t>
            </a:r>
            <a:r>
              <a:rPr lang="el-GR" sz="2400" i="1" dirty="0"/>
              <a:t>β</a:t>
            </a:r>
            <a:r>
              <a:rPr lang="pt-BR" sz="2400" i="1" baseline="-25000" dirty="0"/>
              <a:t>1</a:t>
            </a:r>
            <a:r>
              <a:rPr lang="pt-BR" sz="2400" i="1" dirty="0"/>
              <a:t>(</a:t>
            </a:r>
            <a:r>
              <a:rPr lang="pt-BR" sz="2400" i="1" dirty="0" err="1"/>
              <a:t>y</a:t>
            </a:r>
            <a:r>
              <a:rPr lang="pt-BR" sz="2400" i="1" baseline="-25000" dirty="0" err="1"/>
              <a:t>j</a:t>
            </a:r>
            <a:r>
              <a:rPr lang="pt-BR" sz="2400" i="1" dirty="0"/>
              <a:t> – </a:t>
            </a:r>
            <a:r>
              <a:rPr lang="pt-BR" sz="2400" i="1" dirty="0" err="1" smtClean="0"/>
              <a:t>DAP</a:t>
            </a:r>
            <a:r>
              <a:rPr lang="pt-BR" sz="2400" i="1" baseline="-25000" dirty="0" err="1" smtClean="0"/>
              <a:t>j</a:t>
            </a:r>
            <a:r>
              <a:rPr lang="pt-BR" sz="2400" i="1" dirty="0"/>
              <a:t>) – </a:t>
            </a:r>
            <a:r>
              <a:rPr lang="el-GR" sz="2400" i="1" dirty="0"/>
              <a:t>β</a:t>
            </a:r>
            <a:r>
              <a:rPr lang="pt-BR" sz="2400" i="1" baseline="-25000" dirty="0"/>
              <a:t>2</a:t>
            </a:r>
            <a:r>
              <a:rPr lang="pt-BR" sz="2400" i="1" dirty="0"/>
              <a:t>y</a:t>
            </a:r>
            <a:r>
              <a:rPr lang="pt-BR" sz="2400" i="1" baseline="-25000" dirty="0"/>
              <a:t>j</a:t>
            </a:r>
            <a:r>
              <a:rPr lang="pt-BR" sz="2400" i="1" dirty="0"/>
              <a:t> + (</a:t>
            </a:r>
            <a:r>
              <a:rPr lang="el-GR" sz="2400" i="1" dirty="0"/>
              <a:t>ε</a:t>
            </a:r>
            <a:r>
              <a:rPr lang="pt-BR" sz="2400" i="1" baseline="-25000" dirty="0"/>
              <a:t>1j</a:t>
            </a:r>
            <a:r>
              <a:rPr lang="pt-BR" sz="2400" i="1" dirty="0"/>
              <a:t> – </a:t>
            </a:r>
            <a:r>
              <a:rPr lang="el-GR" sz="2400" i="1" dirty="0"/>
              <a:t>ε</a:t>
            </a:r>
            <a:r>
              <a:rPr lang="pt-BR" sz="2400" i="1" baseline="-25000" dirty="0"/>
              <a:t>2j</a:t>
            </a:r>
            <a:r>
              <a:rPr lang="pt-BR" sz="2400" i="1" dirty="0" smtClean="0"/>
              <a:t>) = 0</a:t>
            </a:r>
            <a:endParaRPr lang="pt-BR" sz="2400" i="1" dirty="0"/>
          </a:p>
          <a:p>
            <a:pPr marL="0" indent="0">
              <a:buNone/>
            </a:pPr>
            <a:r>
              <a:rPr lang="el-GR" sz="2400" i="1" dirty="0" smtClean="0"/>
              <a:t>α</a:t>
            </a:r>
            <a:r>
              <a:rPr lang="pt-BR" sz="2400" i="1" dirty="0" err="1" smtClean="0"/>
              <a:t>z</a:t>
            </a:r>
            <a:r>
              <a:rPr lang="pt-BR" sz="2400" i="1" baseline="-25000" dirty="0" err="1" smtClean="0"/>
              <a:t>j</a:t>
            </a:r>
            <a:r>
              <a:rPr lang="pt-BR" sz="2400" i="1" dirty="0" smtClean="0"/>
              <a:t> </a:t>
            </a:r>
            <a:r>
              <a:rPr lang="pt-BR" sz="2400" i="1" dirty="0"/>
              <a:t>+ </a:t>
            </a:r>
            <a:r>
              <a:rPr lang="el-GR" sz="2400" i="1" dirty="0"/>
              <a:t>β</a:t>
            </a:r>
            <a:r>
              <a:rPr lang="pt-BR" sz="2400" i="1" dirty="0"/>
              <a:t>(</a:t>
            </a:r>
            <a:r>
              <a:rPr lang="pt-BR" sz="2400" i="1" dirty="0" err="1"/>
              <a:t>y</a:t>
            </a:r>
            <a:r>
              <a:rPr lang="pt-BR" sz="2400" i="1" baseline="-25000" dirty="0" err="1"/>
              <a:t>j</a:t>
            </a:r>
            <a:r>
              <a:rPr lang="pt-BR" sz="2400" i="1" dirty="0"/>
              <a:t> – </a:t>
            </a:r>
            <a:r>
              <a:rPr lang="pt-BR" sz="2400" i="1" dirty="0" err="1" smtClean="0"/>
              <a:t>DAP</a:t>
            </a:r>
            <a:r>
              <a:rPr lang="pt-BR" sz="2400" i="1" baseline="-25000" dirty="0" err="1" smtClean="0"/>
              <a:t>j</a:t>
            </a:r>
            <a:r>
              <a:rPr lang="pt-BR" sz="2400" i="1" dirty="0"/>
              <a:t>) – </a:t>
            </a:r>
            <a:r>
              <a:rPr lang="el-GR" sz="2400" i="1" dirty="0"/>
              <a:t>β</a:t>
            </a:r>
            <a:r>
              <a:rPr lang="pt-BR" sz="2400" i="1" dirty="0" err="1"/>
              <a:t>y</a:t>
            </a:r>
            <a:r>
              <a:rPr lang="pt-BR" sz="2400" i="1" baseline="-25000" dirty="0" err="1"/>
              <a:t>j</a:t>
            </a:r>
            <a:r>
              <a:rPr lang="pt-BR" sz="2400" i="1" dirty="0"/>
              <a:t> + </a:t>
            </a:r>
            <a:r>
              <a:rPr lang="el-GR" sz="2400" i="1" dirty="0"/>
              <a:t>ε</a:t>
            </a:r>
            <a:r>
              <a:rPr lang="pt-BR" sz="2400" i="1" dirty="0"/>
              <a:t> </a:t>
            </a:r>
            <a:r>
              <a:rPr lang="pt-BR" sz="2400" i="1" dirty="0" smtClean="0"/>
              <a:t>= 0</a:t>
            </a:r>
            <a:endParaRPr lang="pt-BR" sz="2400" i="1" dirty="0"/>
          </a:p>
          <a:p>
            <a:pPr marL="0" indent="0">
              <a:buNone/>
            </a:pPr>
            <a:r>
              <a:rPr lang="el-GR" sz="2400" i="1" dirty="0" smtClean="0"/>
              <a:t>α</a:t>
            </a:r>
            <a:r>
              <a:rPr lang="pt-BR" sz="2400" i="1" dirty="0" err="1" smtClean="0"/>
              <a:t>z</a:t>
            </a:r>
            <a:r>
              <a:rPr lang="pt-BR" sz="2400" i="1" baseline="-25000" dirty="0" err="1" smtClean="0"/>
              <a:t>j</a:t>
            </a:r>
            <a:r>
              <a:rPr lang="pt-BR" sz="2400" i="1" dirty="0" smtClean="0"/>
              <a:t> </a:t>
            </a:r>
            <a:r>
              <a:rPr lang="pt-BR" sz="2400" i="1" dirty="0"/>
              <a:t>– </a:t>
            </a:r>
            <a:r>
              <a:rPr lang="el-GR" sz="2400" i="1" dirty="0" smtClean="0"/>
              <a:t>β</a:t>
            </a:r>
            <a:r>
              <a:rPr lang="pt-BR" sz="2400" i="1" dirty="0" err="1" smtClean="0"/>
              <a:t>DAP</a:t>
            </a:r>
            <a:r>
              <a:rPr lang="pt-BR" sz="2400" i="1" baseline="-25000" dirty="0" err="1" smtClean="0"/>
              <a:t>j</a:t>
            </a:r>
            <a:r>
              <a:rPr lang="pt-BR" sz="2400" i="1" dirty="0" smtClean="0"/>
              <a:t> </a:t>
            </a:r>
            <a:r>
              <a:rPr lang="pt-BR" sz="2400" i="1" dirty="0"/>
              <a:t>+ </a:t>
            </a:r>
            <a:r>
              <a:rPr lang="el-GR" sz="2400" i="1" dirty="0"/>
              <a:t>ε</a:t>
            </a:r>
            <a:r>
              <a:rPr lang="pt-BR" sz="2400" i="1" dirty="0"/>
              <a:t> </a:t>
            </a:r>
            <a:r>
              <a:rPr lang="pt-BR" sz="2400" i="1" dirty="0" smtClean="0"/>
              <a:t>= 0</a:t>
            </a:r>
          </a:p>
          <a:p>
            <a:pPr marL="0" indent="0">
              <a:buNone/>
            </a:pPr>
            <a:r>
              <a:rPr lang="pt-BR" sz="2400" i="1" dirty="0" err="1" smtClean="0"/>
              <a:t>DAP</a:t>
            </a:r>
            <a:r>
              <a:rPr lang="pt-BR" sz="2400" i="1" baseline="-25000" dirty="0" err="1" smtClean="0"/>
              <a:t>j</a:t>
            </a:r>
            <a:r>
              <a:rPr lang="pt-BR" sz="2400" i="1" dirty="0" smtClean="0"/>
              <a:t> = </a:t>
            </a:r>
            <a:r>
              <a:rPr lang="el-GR" sz="2400" i="1" dirty="0"/>
              <a:t>α</a:t>
            </a:r>
            <a:r>
              <a:rPr lang="pt-BR" sz="2400" i="1" dirty="0" err="1"/>
              <a:t>z</a:t>
            </a:r>
            <a:r>
              <a:rPr lang="pt-BR" sz="2400" i="1" baseline="-25000" dirty="0" err="1"/>
              <a:t>j</a:t>
            </a:r>
            <a:r>
              <a:rPr lang="pt-BR" sz="2400" i="1" dirty="0"/>
              <a:t> </a:t>
            </a:r>
            <a:r>
              <a:rPr lang="pt-BR" sz="2400" i="1" dirty="0" smtClean="0"/>
              <a:t>/</a:t>
            </a:r>
            <a:r>
              <a:rPr lang="el-GR" sz="2400" i="1" dirty="0" smtClean="0"/>
              <a:t>β + ε</a:t>
            </a:r>
            <a:r>
              <a:rPr lang="pt-BR" sz="2400" i="1" dirty="0" smtClean="0"/>
              <a:t>/</a:t>
            </a:r>
            <a:r>
              <a:rPr lang="el-GR" sz="2400" i="1" dirty="0" smtClean="0"/>
              <a:t>β</a:t>
            </a:r>
          </a:p>
          <a:p>
            <a:pPr marL="0" indent="0">
              <a:buNone/>
            </a:pPr>
            <a:r>
              <a:rPr lang="el-GR" sz="2400" i="1" dirty="0" smtClean="0"/>
              <a:t>E(</a:t>
            </a:r>
            <a:r>
              <a:rPr lang="pt-BR" sz="2400" i="1" dirty="0" err="1"/>
              <a:t>DAP</a:t>
            </a:r>
            <a:r>
              <a:rPr lang="pt-BR" sz="2400" i="1" baseline="-25000" dirty="0" err="1"/>
              <a:t>j</a:t>
            </a:r>
            <a:r>
              <a:rPr lang="pt-BR" sz="2400" i="1" dirty="0"/>
              <a:t> </a:t>
            </a:r>
            <a:r>
              <a:rPr lang="pt-BR" sz="2400" i="1" dirty="0" smtClean="0"/>
              <a:t>| </a:t>
            </a:r>
            <a:r>
              <a:rPr lang="el-GR" sz="2400" i="1" dirty="0" smtClean="0"/>
              <a:t>α</a:t>
            </a:r>
            <a:r>
              <a:rPr lang="en-US" sz="2400" i="1" dirty="0" smtClean="0"/>
              <a:t>, </a:t>
            </a:r>
            <a:r>
              <a:rPr lang="el-GR" sz="2400" i="1" dirty="0" smtClean="0"/>
              <a:t>β</a:t>
            </a:r>
            <a:r>
              <a:rPr lang="en-US" sz="2400" i="1" dirty="0" smtClean="0"/>
              <a:t>, </a:t>
            </a:r>
            <a:r>
              <a:rPr lang="pt-BR" sz="2400" i="1" dirty="0" err="1"/>
              <a:t>z</a:t>
            </a:r>
            <a:r>
              <a:rPr lang="pt-BR" sz="2400" i="1" baseline="-25000" dirty="0" err="1"/>
              <a:t>j</a:t>
            </a:r>
            <a:r>
              <a:rPr lang="pt-BR" sz="2400" i="1" dirty="0"/>
              <a:t> </a:t>
            </a:r>
            <a:r>
              <a:rPr lang="pt-BR" sz="2400" i="1" dirty="0" smtClean="0"/>
              <a:t>) = </a:t>
            </a:r>
            <a:r>
              <a:rPr lang="el-GR" sz="2400" i="1" dirty="0"/>
              <a:t>α</a:t>
            </a:r>
            <a:r>
              <a:rPr lang="pt-BR" sz="2400" i="1" dirty="0" err="1"/>
              <a:t>z</a:t>
            </a:r>
            <a:r>
              <a:rPr lang="pt-BR" sz="2400" i="1" baseline="-25000" dirty="0" err="1"/>
              <a:t>j</a:t>
            </a:r>
            <a:r>
              <a:rPr lang="pt-BR" sz="2400" i="1" dirty="0"/>
              <a:t> /</a:t>
            </a:r>
            <a:r>
              <a:rPr lang="el-GR" sz="2400" i="1" dirty="0"/>
              <a:t>β </a:t>
            </a:r>
            <a:endParaRPr lang="en-US" sz="2400" i="1" dirty="0" smtClean="0"/>
          </a:p>
          <a:p>
            <a:pPr marL="0" indent="0">
              <a:buNone/>
            </a:pPr>
            <a:r>
              <a:rPr lang="pt-BR" sz="2400" dirty="0" smtClean="0"/>
              <a:t>Valor esperado médio da disposição a pagar pela opção 2:</a:t>
            </a:r>
          </a:p>
          <a:p>
            <a:pPr marL="0" indent="0">
              <a:buNone/>
            </a:pPr>
            <a:r>
              <a:rPr lang="el-GR" sz="2400" i="1" dirty="0"/>
              <a:t>E(</a:t>
            </a:r>
            <a:r>
              <a:rPr lang="pt-BR" sz="2400" i="1" dirty="0" smtClean="0"/>
              <a:t>DAP </a:t>
            </a:r>
            <a:r>
              <a:rPr lang="pt-BR" sz="2400" i="1" dirty="0"/>
              <a:t>| </a:t>
            </a:r>
            <a:r>
              <a:rPr lang="el-GR" sz="2400" i="1" dirty="0"/>
              <a:t>α</a:t>
            </a:r>
            <a:r>
              <a:rPr lang="en-US" sz="2400" i="1" dirty="0"/>
              <a:t>, </a:t>
            </a:r>
            <a:r>
              <a:rPr lang="el-GR" sz="2400" i="1" dirty="0"/>
              <a:t>β</a:t>
            </a:r>
            <a:r>
              <a:rPr lang="en-US" sz="2400" i="1" dirty="0"/>
              <a:t>, </a:t>
            </a:r>
            <a:r>
              <a:rPr lang="pt-BR" sz="2400" i="1" dirty="0" err="1" smtClean="0"/>
              <a:t>z</a:t>
            </a:r>
            <a:r>
              <a:rPr lang="pt-BR" sz="2400" i="1" dirty="0" smtClean="0"/>
              <a:t> </a:t>
            </a:r>
            <a:r>
              <a:rPr lang="pt-BR" sz="2400" i="1" dirty="0"/>
              <a:t>) = </a:t>
            </a:r>
            <a:r>
              <a:rPr lang="el-GR" sz="2400" i="1" dirty="0" smtClean="0"/>
              <a:t>α</a:t>
            </a:r>
            <a:r>
              <a:rPr lang="pt-BR" sz="2400" i="1" dirty="0" err="1" smtClean="0"/>
              <a:t>z</a:t>
            </a:r>
            <a:r>
              <a:rPr lang="pt-BR" sz="2400" i="1" dirty="0" smtClean="0"/>
              <a:t> </a:t>
            </a:r>
            <a:r>
              <a:rPr lang="pt-BR" sz="2400" i="1" dirty="0"/>
              <a:t>/</a:t>
            </a:r>
            <a:r>
              <a:rPr lang="el-GR" sz="2400" i="1" dirty="0"/>
              <a:t>β </a:t>
            </a:r>
            <a:endParaRPr lang="en-US" sz="2400" i="1" dirty="0"/>
          </a:p>
          <a:p>
            <a:pPr marL="0" indent="0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12285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143000"/>
          </a:xfrm>
        </p:spPr>
        <p:txBody>
          <a:bodyPr/>
          <a:lstStyle/>
          <a:p>
            <a:r>
              <a:rPr lang="en-US" dirty="0" err="1" smtClean="0"/>
              <a:t>Valoração</a:t>
            </a:r>
            <a:r>
              <a:rPr lang="en-US" dirty="0" smtClean="0"/>
              <a:t> </a:t>
            </a:r>
            <a:r>
              <a:rPr lang="en-US" dirty="0" err="1" smtClean="0"/>
              <a:t>Contingente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807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Entrevista</a:t>
            </a:r>
            <a:r>
              <a:rPr lang="en-US" sz="2800" dirty="0" smtClean="0"/>
              <a:t> de </a:t>
            </a:r>
            <a:r>
              <a:rPr lang="en-US" sz="2800" dirty="0" err="1" smtClean="0"/>
              <a:t>indivíduos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se </a:t>
            </a:r>
            <a:r>
              <a:rPr lang="en-US" sz="2800" dirty="0" err="1" smtClean="0"/>
              <a:t>tentar</a:t>
            </a:r>
            <a:r>
              <a:rPr lang="en-US" sz="2800" dirty="0" smtClean="0"/>
              <a:t> </a:t>
            </a:r>
            <a:r>
              <a:rPr lang="en-US" sz="2800" dirty="0" err="1" smtClean="0"/>
              <a:t>estimar</a:t>
            </a:r>
            <a:r>
              <a:rPr lang="en-US" sz="2800" dirty="0" smtClean="0"/>
              <a:t> o valor do </a:t>
            </a:r>
            <a:r>
              <a:rPr lang="en-US" sz="2800" dirty="0" err="1" smtClean="0"/>
              <a:t>meio</a:t>
            </a:r>
            <a:r>
              <a:rPr lang="en-US" sz="2800" dirty="0" smtClean="0"/>
              <a:t> </a:t>
            </a:r>
            <a:r>
              <a:rPr lang="en-US" sz="2800" dirty="0" err="1" smtClean="0"/>
              <a:t>ambiente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err="1" smtClean="0"/>
              <a:t>Pergunte</a:t>
            </a:r>
            <a:r>
              <a:rPr lang="en-US" sz="2800" dirty="0" smtClean="0"/>
              <a:t> a </a:t>
            </a:r>
            <a:r>
              <a:rPr lang="en-US" sz="2800" dirty="0" err="1" smtClean="0"/>
              <a:t>indivíduos</a:t>
            </a:r>
            <a:r>
              <a:rPr lang="en-US" sz="2800" dirty="0" smtClean="0"/>
              <a:t> o </a:t>
            </a:r>
            <a:r>
              <a:rPr lang="en-US" sz="2800" dirty="0" err="1" smtClean="0"/>
              <a:t>quanto</a:t>
            </a:r>
            <a:r>
              <a:rPr lang="en-US" sz="2800" dirty="0" smtClean="0"/>
              <a:t> </a:t>
            </a:r>
            <a:r>
              <a:rPr lang="en-US" sz="2800" dirty="0" err="1" smtClean="0"/>
              <a:t>eles</a:t>
            </a:r>
            <a:r>
              <a:rPr lang="en-US" sz="2800" dirty="0" smtClean="0"/>
              <a:t> </a:t>
            </a:r>
            <a:r>
              <a:rPr lang="en-US" sz="2800" dirty="0" err="1" smtClean="0"/>
              <a:t>pagariam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um </a:t>
            </a:r>
            <a:r>
              <a:rPr lang="en-US" sz="2800" dirty="0" err="1" smtClean="0"/>
              <a:t>bem</a:t>
            </a:r>
            <a:r>
              <a:rPr lang="en-US" sz="2800" dirty="0" smtClean="0"/>
              <a:t> </a:t>
            </a:r>
            <a:r>
              <a:rPr lang="en-US" sz="2800" dirty="0" err="1" smtClean="0"/>
              <a:t>ambiental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smtClean="0"/>
              <a:t>se um </a:t>
            </a:r>
            <a:r>
              <a:rPr lang="en-US" sz="2800" dirty="0" err="1" smtClean="0"/>
              <a:t>mercado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tal</a:t>
            </a:r>
            <a:r>
              <a:rPr lang="en-US" sz="2800" dirty="0" smtClean="0"/>
              <a:t> </a:t>
            </a:r>
            <a:r>
              <a:rPr lang="en-US" sz="2800" dirty="0" err="1" smtClean="0"/>
              <a:t>bem</a:t>
            </a:r>
            <a:r>
              <a:rPr lang="en-US" sz="2800" dirty="0" smtClean="0"/>
              <a:t> </a:t>
            </a:r>
            <a:r>
              <a:rPr lang="en-US" sz="2800" dirty="0" err="1" smtClean="0"/>
              <a:t>existisse</a:t>
            </a:r>
            <a:r>
              <a:rPr lang="en-US" sz="2800" dirty="0" smtClean="0"/>
              <a:t> (valor </a:t>
            </a:r>
            <a:r>
              <a:rPr lang="en-US" sz="2800" dirty="0" err="1" smtClean="0"/>
              <a:t>contingente</a:t>
            </a:r>
            <a:r>
              <a:rPr lang="en-US" sz="2800" dirty="0" smtClean="0"/>
              <a:t>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existência</a:t>
            </a:r>
            <a:r>
              <a:rPr lang="en-US" sz="2800" dirty="0" smtClean="0"/>
              <a:t> de um </a:t>
            </a:r>
            <a:r>
              <a:rPr lang="en-US" sz="2800" dirty="0" err="1" smtClean="0"/>
              <a:t>mercado</a:t>
            </a:r>
            <a:r>
              <a:rPr lang="en-US" sz="2800" dirty="0" smtClean="0"/>
              <a:t>)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Ganhou</a:t>
            </a:r>
            <a:r>
              <a:rPr lang="en-US" sz="2800" dirty="0" smtClean="0"/>
              <a:t> </a:t>
            </a:r>
            <a:r>
              <a:rPr lang="en-US" sz="2800" dirty="0" err="1" smtClean="0"/>
              <a:t>popularidade</a:t>
            </a:r>
            <a:r>
              <a:rPr lang="en-US" sz="2800" dirty="0" smtClean="0"/>
              <a:t> </a:t>
            </a:r>
            <a:r>
              <a:rPr lang="en-US" sz="2800" dirty="0" err="1" smtClean="0"/>
              <a:t>nas</a:t>
            </a:r>
            <a:r>
              <a:rPr lang="en-US" sz="2800" dirty="0" smtClean="0"/>
              <a:t> </a:t>
            </a:r>
            <a:r>
              <a:rPr lang="en-US" sz="2800" dirty="0" err="1" smtClean="0"/>
              <a:t>décadas</a:t>
            </a:r>
            <a:r>
              <a:rPr lang="en-US" sz="2800" dirty="0" smtClean="0"/>
              <a:t> de1980 e 1990 com o </a:t>
            </a:r>
            <a:r>
              <a:rPr lang="en-US" sz="2800" dirty="0" err="1" smtClean="0"/>
              <a:t>requerimento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análise</a:t>
            </a:r>
            <a:r>
              <a:rPr lang="en-US" sz="2800" dirty="0" smtClean="0"/>
              <a:t> de </a:t>
            </a:r>
            <a:r>
              <a:rPr lang="en-US" sz="2800" dirty="0" err="1" smtClean="0"/>
              <a:t>benefício-custo</a:t>
            </a:r>
            <a:r>
              <a:rPr lang="en-US" sz="2800" dirty="0" smtClean="0"/>
              <a:t> fosse </a:t>
            </a:r>
            <a:r>
              <a:rPr lang="en-US" sz="2800" dirty="0" err="1" smtClean="0"/>
              <a:t>feita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leis/</a:t>
            </a:r>
            <a:r>
              <a:rPr lang="en-US" sz="2800" dirty="0" err="1" smtClean="0"/>
              <a:t>regulação</a:t>
            </a:r>
            <a:r>
              <a:rPr lang="en-US" sz="2800" dirty="0" smtClean="0"/>
              <a:t>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Estados</a:t>
            </a:r>
            <a:r>
              <a:rPr lang="en-US" sz="2800" dirty="0" smtClean="0"/>
              <a:t> </a:t>
            </a:r>
            <a:r>
              <a:rPr lang="en-US" sz="2800" dirty="0" err="1" smtClean="0"/>
              <a:t>Unidos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207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Controvérsia</a:t>
            </a:r>
            <a:r>
              <a:rPr lang="en-US" dirty="0" smtClean="0"/>
              <a:t> e </a:t>
            </a:r>
            <a:r>
              <a:rPr lang="en-US" dirty="0" err="1" smtClean="0"/>
              <a:t>Melhores</a:t>
            </a:r>
            <a:r>
              <a:rPr lang="en-US" dirty="0" smtClean="0"/>
              <a:t> </a:t>
            </a:r>
            <a:r>
              <a:rPr lang="en-US" dirty="0" err="1" smtClean="0"/>
              <a:t>Práticas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6325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Muitos</a:t>
            </a:r>
            <a:r>
              <a:rPr lang="en-US" sz="2800" dirty="0" smtClean="0"/>
              <a:t> </a:t>
            </a:r>
            <a:r>
              <a:rPr lang="en-US" sz="2800" dirty="0" err="1" smtClean="0"/>
              <a:t>economistas</a:t>
            </a:r>
            <a:r>
              <a:rPr lang="en-US" sz="2800" dirty="0" smtClean="0"/>
              <a:t> </a:t>
            </a:r>
            <a:r>
              <a:rPr lang="en-US" sz="2800" dirty="0" err="1" smtClean="0"/>
              <a:t>questionaram</a:t>
            </a:r>
            <a:r>
              <a:rPr lang="en-US" sz="2800" dirty="0" smtClean="0"/>
              <a:t> a </a:t>
            </a:r>
            <a:r>
              <a:rPr lang="en-US" sz="2800" dirty="0" err="1" smtClean="0"/>
              <a:t>validade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estudos</a:t>
            </a:r>
            <a:r>
              <a:rPr lang="en-US" sz="2800" dirty="0" smtClean="0"/>
              <a:t> de </a:t>
            </a:r>
            <a:r>
              <a:rPr lang="en-US" sz="2800" dirty="0" smtClean="0"/>
              <a:t>VC,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</a:t>
            </a:r>
            <a:r>
              <a:rPr lang="en-US" sz="2800" dirty="0" err="1" smtClean="0"/>
              <a:t>eles</a:t>
            </a:r>
            <a:r>
              <a:rPr lang="en-US" sz="2800" dirty="0" smtClean="0"/>
              <a:t> </a:t>
            </a:r>
            <a:r>
              <a:rPr lang="en-US" sz="2800" dirty="0" err="1" smtClean="0"/>
              <a:t>são</a:t>
            </a:r>
            <a:r>
              <a:rPr lang="en-US" sz="2800" dirty="0" smtClean="0"/>
              <a:t> </a:t>
            </a:r>
            <a:r>
              <a:rPr lang="en-US" sz="2800" dirty="0" err="1" smtClean="0"/>
              <a:t>hipotéticos</a:t>
            </a:r>
            <a:r>
              <a:rPr lang="en-US" sz="2800" dirty="0" smtClean="0"/>
              <a:t> e </a:t>
            </a:r>
            <a:r>
              <a:rPr lang="en-US" sz="2800" dirty="0" err="1" smtClean="0"/>
              <a:t>envolvem</a:t>
            </a:r>
            <a:r>
              <a:rPr lang="en-US" sz="2800" dirty="0" smtClean="0"/>
              <a:t> </a:t>
            </a:r>
            <a:r>
              <a:rPr lang="en-US" sz="2800" dirty="0" err="1" smtClean="0"/>
              <a:t>escolhas</a:t>
            </a:r>
            <a:r>
              <a:rPr lang="en-US" sz="2800" dirty="0" smtClean="0"/>
              <a:t> </a:t>
            </a:r>
            <a:r>
              <a:rPr lang="en-US" sz="2800" dirty="0" err="1" smtClean="0"/>
              <a:t>sem</a:t>
            </a:r>
            <a:r>
              <a:rPr lang="en-US" sz="2800" dirty="0" smtClean="0"/>
              <a:t> </a:t>
            </a:r>
            <a:r>
              <a:rPr lang="en-US" sz="2800" dirty="0" err="1" smtClean="0"/>
              <a:t>retrições</a:t>
            </a:r>
            <a:r>
              <a:rPr lang="en-US" sz="2800" dirty="0" smtClean="0"/>
              <a:t> </a:t>
            </a:r>
            <a:r>
              <a:rPr lang="en-US" sz="2800" dirty="0" err="1" smtClean="0"/>
              <a:t>orçamentárias</a:t>
            </a:r>
            <a:r>
              <a:rPr lang="en-US" sz="2800" dirty="0" smtClean="0"/>
              <a:t> (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 </a:t>
            </a:r>
            <a:r>
              <a:rPr lang="en-US" sz="2800" dirty="0" err="1" smtClean="0"/>
              <a:t>problemas</a:t>
            </a:r>
            <a:r>
              <a:rPr lang="en-US" sz="2800" dirty="0" smtClean="0"/>
              <a:t> da VC </a:t>
            </a:r>
            <a:r>
              <a:rPr lang="en-US" sz="2800" dirty="0" err="1" smtClean="0"/>
              <a:t>abaixo</a:t>
            </a:r>
            <a:r>
              <a:rPr lang="en-US" sz="2800" dirty="0" smtClean="0"/>
              <a:t>)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Em</a:t>
            </a:r>
            <a:r>
              <a:rPr lang="en-US" sz="2800" dirty="0" smtClean="0"/>
              <a:t> 1992, a U.S</a:t>
            </a:r>
            <a:r>
              <a:rPr lang="en-US" sz="2800" dirty="0"/>
              <a:t>. National Oceanic and Atmospheric Administration (NOAA) </a:t>
            </a:r>
            <a:r>
              <a:rPr lang="en-US" sz="2800" dirty="0" err="1" smtClean="0"/>
              <a:t>organizou</a:t>
            </a:r>
            <a:r>
              <a:rPr lang="en-US" sz="2800" dirty="0" smtClean="0"/>
              <a:t> um </a:t>
            </a:r>
            <a:r>
              <a:rPr lang="en-US" sz="2800" dirty="0" err="1" smtClean="0"/>
              <a:t>painel</a:t>
            </a:r>
            <a:r>
              <a:rPr lang="en-US" sz="2800" dirty="0" smtClean="0"/>
              <a:t> de </a:t>
            </a:r>
            <a:r>
              <a:rPr lang="en-US" sz="2800" dirty="0" err="1" smtClean="0"/>
              <a:t>economistas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discutir</a:t>
            </a:r>
            <a:r>
              <a:rPr lang="en-US" sz="2800" dirty="0" smtClean="0"/>
              <a:t> a </a:t>
            </a:r>
            <a:r>
              <a:rPr lang="en-US" sz="2800" dirty="0" err="1" smtClean="0"/>
              <a:t>validade</a:t>
            </a:r>
            <a:r>
              <a:rPr lang="en-US" sz="2800" dirty="0" smtClean="0"/>
              <a:t> do </a:t>
            </a:r>
            <a:r>
              <a:rPr lang="en-US" sz="2800" dirty="0" err="1" smtClean="0"/>
              <a:t>método</a:t>
            </a:r>
            <a:r>
              <a:rPr lang="en-US" sz="2800" dirty="0" smtClean="0"/>
              <a:t> e </a:t>
            </a:r>
            <a:r>
              <a:rPr lang="en-US" sz="2800" dirty="0" err="1" smtClean="0"/>
              <a:t>fazer</a:t>
            </a:r>
            <a:r>
              <a:rPr lang="en-US" sz="2800" dirty="0" smtClean="0"/>
              <a:t> </a:t>
            </a:r>
            <a:r>
              <a:rPr lang="en-US" sz="2800" dirty="0" err="1" smtClean="0"/>
              <a:t>recomendações</a:t>
            </a:r>
            <a:r>
              <a:rPr lang="en-US" sz="2800" dirty="0" smtClean="0"/>
              <a:t> com </a:t>
            </a:r>
            <a:r>
              <a:rPr lang="en-US" sz="2800" dirty="0" err="1" smtClean="0"/>
              <a:t>relação</a:t>
            </a:r>
            <a:r>
              <a:rPr lang="en-US" sz="2800" dirty="0" smtClean="0"/>
              <a:t> a </a:t>
            </a:r>
            <a:r>
              <a:rPr lang="en-US" sz="2800" dirty="0" err="1" smtClean="0"/>
              <a:t>melhores</a:t>
            </a:r>
            <a:r>
              <a:rPr lang="en-US" sz="2800" dirty="0" smtClean="0"/>
              <a:t> </a:t>
            </a:r>
            <a:r>
              <a:rPr lang="en-US" sz="2800" dirty="0" err="1" smtClean="0"/>
              <a:t>práticas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estudos</a:t>
            </a:r>
            <a:r>
              <a:rPr lang="en-US" sz="2800" dirty="0" smtClean="0"/>
              <a:t> de VC.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20763"/>
            <a:ext cx="8229600" cy="1143000"/>
          </a:xfrm>
        </p:spPr>
        <p:txBody>
          <a:bodyPr/>
          <a:lstStyle/>
          <a:p>
            <a:r>
              <a:rPr lang="en-US" dirty="0" err="1" smtClean="0"/>
              <a:t>Cenário</a:t>
            </a:r>
            <a:r>
              <a:rPr lang="en-US" dirty="0" smtClean="0"/>
              <a:t> de Mercado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6325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Especifique</a:t>
            </a:r>
            <a:r>
              <a:rPr lang="en-US" sz="2400" dirty="0" smtClean="0"/>
              <a:t> um </a:t>
            </a:r>
            <a:r>
              <a:rPr lang="en-US" sz="2400" dirty="0" err="1" smtClean="0"/>
              <a:t>bem</a:t>
            </a:r>
            <a:r>
              <a:rPr lang="en-US" sz="2400" dirty="0" smtClean="0"/>
              <a:t>/mal </a:t>
            </a:r>
            <a:r>
              <a:rPr lang="en-US" sz="2400" dirty="0" err="1" smtClean="0"/>
              <a:t>ambiental</a:t>
            </a:r>
            <a:r>
              <a:rPr lang="en-US" sz="2400" dirty="0" smtClean="0"/>
              <a:t>. Ex.: </a:t>
            </a:r>
            <a:r>
              <a:rPr lang="en-US" sz="2400" dirty="0" err="1" smtClean="0"/>
              <a:t>pergunta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 </a:t>
            </a:r>
            <a:r>
              <a:rPr lang="en-US" sz="2400" dirty="0" err="1" smtClean="0"/>
              <a:t>qualidade</a:t>
            </a:r>
            <a:r>
              <a:rPr lang="en-US" sz="2400" dirty="0" smtClean="0"/>
              <a:t> do 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/>
              <a:t>g</a:t>
            </a:r>
            <a:r>
              <a:rPr lang="en-US" sz="2400" dirty="0" err="1" smtClean="0"/>
              <a:t>eral</a:t>
            </a:r>
            <a:r>
              <a:rPr lang="en-US" sz="2400" dirty="0" smtClean="0"/>
              <a:t> vs. </a:t>
            </a:r>
            <a:r>
              <a:rPr lang="en-US" sz="2400" dirty="0" err="1" smtClean="0"/>
              <a:t>visibilidade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concentração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ozônio</a:t>
            </a:r>
            <a:r>
              <a:rPr lang="en-US" sz="2400" dirty="0" smtClean="0"/>
              <a:t> </a:t>
            </a:r>
            <a:r>
              <a:rPr lang="en-US" sz="2400" dirty="0" err="1" smtClean="0"/>
              <a:t>troposférico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Indique</a:t>
            </a:r>
            <a:r>
              <a:rPr lang="en-US" sz="2400" dirty="0" smtClean="0"/>
              <a:t> as </a:t>
            </a:r>
            <a:r>
              <a:rPr lang="en-US" sz="2400" dirty="0" err="1" smtClean="0"/>
              <a:t>consequências</a:t>
            </a:r>
            <a:r>
              <a:rPr lang="en-US" sz="2400" dirty="0" smtClean="0"/>
              <a:t> do </a:t>
            </a:r>
            <a:r>
              <a:rPr lang="en-US" sz="2400" dirty="0" err="1" smtClean="0"/>
              <a:t>poluente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indivíduo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Especifique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melhoria</a:t>
            </a:r>
            <a:r>
              <a:rPr lang="en-US" sz="2400" dirty="0" smtClean="0"/>
              <a:t> </a:t>
            </a:r>
            <a:r>
              <a:rPr lang="en-US" sz="2400" dirty="0" err="1" smtClean="0"/>
              <a:t>plausível</a:t>
            </a:r>
            <a:r>
              <a:rPr lang="en-US" sz="2400" dirty="0" smtClean="0"/>
              <a:t> e </a:t>
            </a:r>
            <a:r>
              <a:rPr lang="en-US" sz="2400" dirty="0" err="1" smtClean="0"/>
              <a:t>indique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ela</a:t>
            </a:r>
            <a:r>
              <a:rPr lang="en-US" sz="2400" dirty="0" smtClean="0"/>
              <a:t> </a:t>
            </a:r>
            <a:r>
              <a:rPr lang="en-US" sz="2400" dirty="0" err="1" smtClean="0"/>
              <a:t>vem</a:t>
            </a:r>
            <a:r>
              <a:rPr lang="en-US" sz="2400" dirty="0" smtClean="0"/>
              <a:t> com um </a:t>
            </a:r>
            <a:r>
              <a:rPr lang="en-US" sz="2400" dirty="0" err="1" smtClean="0"/>
              <a:t>custo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Especifique</a:t>
            </a:r>
            <a:r>
              <a:rPr lang="en-US" sz="2400" dirty="0" smtClean="0"/>
              <a:t> o “</a:t>
            </a:r>
            <a:r>
              <a:rPr lang="en-US" sz="2400" dirty="0" err="1" smtClean="0"/>
              <a:t>veículo</a:t>
            </a:r>
            <a:r>
              <a:rPr lang="en-US" sz="2400" dirty="0" smtClean="0"/>
              <a:t>”.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seja</a:t>
            </a:r>
            <a:r>
              <a:rPr lang="en-US" sz="2400" dirty="0" smtClean="0"/>
              <a:t>, o </a:t>
            </a:r>
            <a:r>
              <a:rPr lang="en-US" sz="2400" dirty="0" err="1" smtClean="0"/>
              <a:t>processo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conecta</a:t>
            </a:r>
            <a:r>
              <a:rPr lang="en-US" sz="2400" dirty="0" smtClean="0"/>
              <a:t> o </a:t>
            </a:r>
            <a:r>
              <a:rPr lang="en-US" sz="2400" dirty="0" err="1" smtClean="0"/>
              <a:t>pagamento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melhoria</a:t>
            </a:r>
            <a:r>
              <a:rPr lang="en-US" sz="2400" dirty="0" smtClean="0"/>
              <a:t>. </a:t>
            </a:r>
            <a:r>
              <a:rPr lang="en-US" sz="2400" dirty="0"/>
              <a:t>Ex: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Pagamento</a:t>
            </a:r>
            <a:r>
              <a:rPr lang="en-US" sz="2000" dirty="0" smtClean="0"/>
              <a:t> </a:t>
            </a:r>
            <a:r>
              <a:rPr lang="en-US" sz="2000" dirty="0" err="1" smtClean="0"/>
              <a:t>aparecerá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acréscimo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conta</a:t>
            </a:r>
            <a:r>
              <a:rPr lang="en-US" sz="2000" dirty="0" smtClean="0"/>
              <a:t> de </a:t>
            </a:r>
            <a:r>
              <a:rPr lang="en-US" sz="2000" dirty="0" err="1" smtClean="0"/>
              <a:t>água</a:t>
            </a:r>
            <a:r>
              <a:rPr lang="en-US" sz="2000" dirty="0" smtClean="0"/>
              <a:t> e </a:t>
            </a:r>
            <a:r>
              <a:rPr lang="en-US" sz="2000" dirty="0" err="1" smtClean="0"/>
              <a:t>será</a:t>
            </a:r>
            <a:r>
              <a:rPr lang="en-US" sz="2000" dirty="0" smtClean="0"/>
              <a:t> </a:t>
            </a:r>
            <a:r>
              <a:rPr lang="en-US" sz="2000" dirty="0" err="1" smtClean="0"/>
              <a:t>usado</a:t>
            </a:r>
            <a:r>
              <a:rPr lang="en-US" sz="2000" dirty="0" smtClean="0"/>
              <a:t> </a:t>
            </a:r>
            <a:r>
              <a:rPr lang="en-US" sz="2000" dirty="0" err="1" smtClean="0"/>
              <a:t>pela</a:t>
            </a:r>
            <a:r>
              <a:rPr lang="en-US" sz="2000" dirty="0" smtClean="0"/>
              <a:t> </a:t>
            </a:r>
            <a:r>
              <a:rPr lang="en-US" sz="2000" dirty="0" err="1" smtClean="0"/>
              <a:t>cia</a:t>
            </a:r>
            <a:r>
              <a:rPr lang="en-US" sz="2000" dirty="0" smtClean="0"/>
              <a:t> de </a:t>
            </a:r>
            <a:r>
              <a:rPr lang="en-US" sz="2000" dirty="0" err="1" smtClean="0"/>
              <a:t>água</a:t>
            </a:r>
            <a:r>
              <a:rPr lang="en-US" sz="2000" dirty="0" smtClean="0"/>
              <a:t> e </a:t>
            </a:r>
            <a:r>
              <a:rPr lang="en-US" sz="2000" dirty="0" err="1" smtClean="0"/>
              <a:t>esgoto</a:t>
            </a:r>
            <a:r>
              <a:rPr lang="en-US" sz="2000" dirty="0" smtClean="0"/>
              <a:t> da </a:t>
            </a:r>
            <a:r>
              <a:rPr lang="en-US" sz="2000" dirty="0" err="1" smtClean="0"/>
              <a:t>cidade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limpar</a:t>
            </a:r>
            <a:r>
              <a:rPr lang="en-US" sz="2000" dirty="0" smtClean="0"/>
              <a:t> a </a:t>
            </a:r>
            <a:r>
              <a:rPr lang="en-US" sz="2000" dirty="0" err="1" smtClean="0"/>
              <a:t>água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Lembre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entrevistado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substitutos</a:t>
            </a:r>
            <a:r>
              <a:rPr lang="en-US" sz="2400" dirty="0" smtClean="0"/>
              <a:t> </a:t>
            </a:r>
            <a:r>
              <a:rPr lang="en-US" sz="2400" dirty="0" err="1" smtClean="0"/>
              <a:t>existem</a:t>
            </a:r>
            <a:r>
              <a:rPr lang="en-US" sz="2400" dirty="0" smtClean="0"/>
              <a:t> (se de </a:t>
            </a:r>
            <a:r>
              <a:rPr lang="en-US" sz="2400" dirty="0" err="1" smtClean="0"/>
              <a:t>fato</a:t>
            </a:r>
            <a:r>
              <a:rPr lang="en-US" sz="2400" dirty="0" smtClean="0"/>
              <a:t> </a:t>
            </a:r>
            <a:r>
              <a:rPr lang="en-US" sz="2400" dirty="0" err="1" smtClean="0"/>
              <a:t>eles</a:t>
            </a:r>
            <a:r>
              <a:rPr lang="en-US" sz="2400" dirty="0" smtClean="0"/>
              <a:t> </a:t>
            </a:r>
            <a:r>
              <a:rPr lang="en-US" sz="2400" dirty="0" err="1" smtClean="0"/>
              <a:t>existirem</a:t>
            </a:r>
            <a:r>
              <a:rPr lang="en-US" sz="2400" dirty="0" smtClean="0"/>
              <a:t> – ex.: </a:t>
            </a:r>
            <a:r>
              <a:rPr lang="en-US" sz="2400" dirty="0" err="1" smtClean="0"/>
              <a:t>praia</a:t>
            </a:r>
            <a:r>
              <a:rPr lang="en-US" sz="2400" dirty="0" smtClean="0"/>
              <a:t>)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776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Método</a:t>
            </a:r>
            <a:r>
              <a:rPr lang="en-US" dirty="0" smtClean="0"/>
              <a:t> de </a:t>
            </a:r>
            <a:r>
              <a:rPr lang="en-US" dirty="0" err="1" smtClean="0"/>
              <a:t>Elicitação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7332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Pergunta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(</a:t>
            </a:r>
            <a:r>
              <a:rPr lang="en-US" dirty="0" err="1" smtClean="0"/>
              <a:t>pergunte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preço</a:t>
            </a:r>
            <a:r>
              <a:rPr lang="en-US" dirty="0" smtClean="0"/>
              <a:t> </a:t>
            </a:r>
            <a:r>
              <a:rPr lang="en-US" dirty="0" err="1" smtClean="0"/>
              <a:t>indivíduo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disposto</a:t>
            </a:r>
            <a:r>
              <a:rPr lang="en-US" dirty="0" smtClean="0"/>
              <a:t> a </a:t>
            </a:r>
            <a:r>
              <a:rPr lang="en-US" dirty="0" err="1" smtClean="0"/>
              <a:t>pagar</a:t>
            </a:r>
            <a:r>
              <a:rPr lang="en-US" dirty="0" smtClean="0"/>
              <a:t>)</a:t>
            </a:r>
            <a:r>
              <a:rPr lang="en-US" dirty="0"/>
              <a:t>. </a:t>
            </a:r>
            <a:r>
              <a:rPr lang="en-US" dirty="0" err="1" smtClean="0"/>
              <a:t>Problema</a:t>
            </a:r>
            <a:r>
              <a:rPr lang="en-US" dirty="0" smtClean="0"/>
              <a:t>: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 com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pergunta</a:t>
            </a:r>
            <a:r>
              <a:rPr lang="en-US" dirty="0" smtClean="0"/>
              <a:t>,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mercados</a:t>
            </a:r>
            <a:r>
              <a:rPr lang="en-US" dirty="0" smtClean="0"/>
              <a:t> </a:t>
            </a:r>
            <a:r>
              <a:rPr lang="en-US" dirty="0" err="1" smtClean="0"/>
              <a:t>existem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“Bidding game” (</a:t>
            </a:r>
            <a:r>
              <a:rPr lang="en-US" dirty="0" err="1" smtClean="0"/>
              <a:t>comece</a:t>
            </a:r>
            <a:r>
              <a:rPr lang="en-US" dirty="0" smtClean="0"/>
              <a:t> com um </a:t>
            </a:r>
            <a:r>
              <a:rPr lang="en-US" dirty="0" err="1" smtClean="0"/>
              <a:t>preço</a:t>
            </a:r>
            <a:r>
              <a:rPr lang="en-US" dirty="0" smtClean="0"/>
              <a:t> e </a:t>
            </a:r>
            <a:r>
              <a:rPr lang="en-US" dirty="0" err="1" smtClean="0"/>
              <a:t>pergunte</a:t>
            </a:r>
            <a:r>
              <a:rPr lang="en-US" dirty="0" smtClean="0"/>
              <a:t> se </a:t>
            </a:r>
            <a:r>
              <a:rPr lang="en-US" dirty="0" err="1" smtClean="0"/>
              <a:t>indivíduo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DAP.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abaixe</a:t>
            </a:r>
            <a:r>
              <a:rPr lang="en-US" dirty="0" smtClean="0">
                <a:sym typeface="Wingdings" pitchFamily="2" charset="2"/>
              </a:rPr>
              <a:t> o </a:t>
            </a:r>
            <a:r>
              <a:rPr lang="en-US" dirty="0" err="1" smtClean="0">
                <a:sym typeface="Wingdings" pitchFamily="2" charset="2"/>
              </a:rPr>
              <a:t>preço</a:t>
            </a:r>
            <a:r>
              <a:rPr lang="en-US" dirty="0" smtClean="0">
                <a:sym typeface="Wingdings" pitchFamily="2" charset="2"/>
              </a:rPr>
              <a:t> e </a:t>
            </a:r>
            <a:r>
              <a:rPr lang="en-US" dirty="0" err="1" smtClean="0">
                <a:sym typeface="Wingdings" pitchFamily="2" charset="2"/>
              </a:rPr>
              <a:t>pergunte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novamente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Sim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aumente</a:t>
            </a:r>
            <a:r>
              <a:rPr lang="en-US" dirty="0" smtClean="0">
                <a:sym typeface="Wingdings" pitchFamily="2" charset="2"/>
              </a:rPr>
              <a:t> o </a:t>
            </a:r>
            <a:r>
              <a:rPr lang="en-US" dirty="0" err="1" smtClean="0">
                <a:sym typeface="Wingdings" pitchFamily="2" charset="2"/>
              </a:rPr>
              <a:t>preço</a:t>
            </a:r>
            <a:r>
              <a:rPr lang="en-US" dirty="0" smtClean="0">
                <a:sym typeface="Wingdings" pitchFamily="2" charset="2"/>
              </a:rPr>
              <a:t> e </a:t>
            </a:r>
            <a:r>
              <a:rPr lang="en-US" dirty="0" err="1" smtClean="0">
                <a:sym typeface="Wingdings" pitchFamily="2" charset="2"/>
              </a:rPr>
              <a:t>pergunte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novamente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Problema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viés</a:t>
            </a:r>
            <a:r>
              <a:rPr lang="en-US" dirty="0" smtClean="0">
                <a:sym typeface="Wingdings" pitchFamily="2" charset="2"/>
              </a:rPr>
              <a:t> do </a:t>
            </a:r>
            <a:r>
              <a:rPr lang="en-US" dirty="0" err="1" smtClean="0">
                <a:sym typeface="Wingdings" pitchFamily="2" charset="2"/>
              </a:rPr>
              <a:t>ponto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partida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 err="1" smtClean="0"/>
              <a:t>Bidding</a:t>
            </a:r>
            <a:r>
              <a:rPr lang="pt-BR" dirty="0" smtClean="0"/>
              <a:t> Game</a:t>
            </a:r>
            <a:endParaRPr lang="en-US" dirty="0"/>
          </a:p>
        </p:txBody>
      </p:sp>
      <p:pic>
        <p:nvPicPr>
          <p:cNvPr id="1029" name="Picture 5" descr="http://ars.els-cdn.com/content/image/1-s2.0-S0168851003002021-gr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35916"/>
            <a:ext cx="5029200" cy="459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6467475"/>
            <a:ext cx="714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Frew, Wolstenholme and Whynes (2004), </a:t>
            </a:r>
            <a:r>
              <a:rPr lang="pt-BR" i="1" dirty="0" smtClean="0"/>
              <a:t>Health Policy</a:t>
            </a:r>
            <a:r>
              <a:rPr lang="pt-BR" dirty="0" smtClean="0"/>
              <a:t>, 68(3), pp. 289-298.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0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6638"/>
            <a:ext cx="8229600" cy="1143000"/>
          </a:xfrm>
        </p:spPr>
        <p:txBody>
          <a:bodyPr/>
          <a:lstStyle/>
          <a:p>
            <a:r>
              <a:rPr lang="en-US" dirty="0" err="1" smtClean="0"/>
              <a:t>Método</a:t>
            </a:r>
            <a:r>
              <a:rPr lang="en-US" dirty="0" smtClean="0"/>
              <a:t> de </a:t>
            </a:r>
            <a:r>
              <a:rPr lang="en-US" dirty="0" err="1" smtClean="0"/>
              <a:t>Elicitação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525963"/>
          </a:xfrm>
        </p:spPr>
        <p:txBody>
          <a:bodyPr/>
          <a:lstStyle/>
          <a:p>
            <a:r>
              <a:rPr lang="en-US" dirty="0" err="1" smtClean="0"/>
              <a:t>Cartão</a:t>
            </a:r>
            <a:r>
              <a:rPr lang="en-US" dirty="0" smtClean="0"/>
              <a:t> de </a:t>
            </a:r>
            <a:r>
              <a:rPr lang="en-US" dirty="0" err="1" smtClean="0"/>
              <a:t>pagamento</a:t>
            </a:r>
            <a:r>
              <a:rPr lang="en-US" dirty="0" smtClean="0"/>
              <a:t>. </a:t>
            </a:r>
            <a:r>
              <a:rPr lang="en-US" dirty="0" err="1" smtClean="0"/>
              <a:t>Viés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no </a:t>
            </a:r>
            <a:r>
              <a:rPr lang="en-US" dirty="0" err="1" smtClean="0"/>
              <a:t>intervalo</a:t>
            </a:r>
            <a:r>
              <a:rPr lang="en-US" dirty="0" smtClean="0"/>
              <a:t> entre </a:t>
            </a:r>
            <a:r>
              <a:rPr lang="en-US" dirty="0" err="1" smtClean="0"/>
              <a:t>valores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7263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Cartão de Pagamento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6324600"/>
            <a:ext cx="798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Polomé (2003), </a:t>
            </a:r>
            <a:r>
              <a:rPr lang="pt-BR" i="1" dirty="0" smtClean="0"/>
              <a:t>Journal of Economic Behavior and Organization</a:t>
            </a:r>
            <a:r>
              <a:rPr lang="pt-BR" dirty="0" smtClean="0"/>
              <a:t>, 52(3), pp. 387-401.</a:t>
            </a:r>
            <a:endParaRPr lang="en-US" dirty="0"/>
          </a:p>
        </p:txBody>
      </p:sp>
      <p:pic>
        <p:nvPicPr>
          <p:cNvPr id="2050" name="Picture 2" descr="http://ars.sciencedirect.com/content/image/1-s2.0-S0167268103000246-gr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798" y="2025650"/>
            <a:ext cx="662838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713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7515</TotalTime>
  <Words>1717</Words>
  <Application>Microsoft Macintosh PowerPoint</Application>
  <PresentationFormat>On-screen Show (4:3)</PresentationFormat>
  <Paragraphs>132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Mercados Construídos</vt:lpstr>
      <vt:lpstr>Preferências Declaradas</vt:lpstr>
      <vt:lpstr>Valoração Contingente</vt:lpstr>
      <vt:lpstr>Controvérsia e Melhores Práticas</vt:lpstr>
      <vt:lpstr>Cenário de Mercado</vt:lpstr>
      <vt:lpstr>Método de Elicitação</vt:lpstr>
      <vt:lpstr>Bidding Game</vt:lpstr>
      <vt:lpstr>Método de Elicitação</vt:lpstr>
      <vt:lpstr>Cartão de Pagamento</vt:lpstr>
      <vt:lpstr>Método de Elicitação</vt:lpstr>
      <vt:lpstr>Referendo/Escolha Discreta</vt:lpstr>
      <vt:lpstr>Referendo/Escolha Discreta</vt:lpstr>
      <vt:lpstr>Outras Considerações</vt:lpstr>
      <vt:lpstr>Problemas com VC</vt:lpstr>
      <vt:lpstr>Valoração Contingente</vt:lpstr>
      <vt:lpstr>Valoração Contingente Experimento de Escolha</vt:lpstr>
      <vt:lpstr>Demanda por Bem Público</vt:lpstr>
      <vt:lpstr>Demanda por Bem Público</vt:lpstr>
      <vt:lpstr>Demanda por Bem Público</vt:lpstr>
      <vt:lpstr>Escolha Discreta (Experimento de Escolha)</vt:lpstr>
      <vt:lpstr>Escolha Discreta (Experimento de Escolha)</vt:lpstr>
      <vt:lpstr>Valoração Contingente Práticas Recomendadas (NOAA)</vt:lpstr>
      <vt:lpstr>Valoração Contingente Random Utility Model</vt:lpstr>
      <vt:lpstr>Valoração Contingente Random Utility Model</vt:lpstr>
      <vt:lpstr>Valoração Contingente Random Utility Model</vt:lpstr>
      <vt:lpstr>Valoração Contingente Random Utility Model</vt:lpstr>
      <vt:lpstr>Valoração Contingente Random Utility Model</vt:lpstr>
      <vt:lpstr>Valoração Contingente Estimação</vt:lpstr>
      <vt:lpstr>Valoração Contingente Estimação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Eficiência e Mercados</dc:title>
  <dc:subject/>
  <dc:creator>Ariaster Chimeli</dc:creator>
  <cp:keywords/>
  <dc:description/>
  <cp:lastModifiedBy>Ariaster Chimeli</cp:lastModifiedBy>
  <cp:revision>171</cp:revision>
  <dcterms:created xsi:type="dcterms:W3CDTF">2015-07-18T17:11:57Z</dcterms:created>
  <dcterms:modified xsi:type="dcterms:W3CDTF">2015-10-22T00:58:28Z</dcterms:modified>
  <cp:category/>
</cp:coreProperties>
</file>