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OV" ContentType="video/quicktime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05" r:id="rId3"/>
    <p:sldId id="306" r:id="rId4"/>
    <p:sldId id="307" r:id="rId5"/>
    <p:sldId id="257" r:id="rId6"/>
    <p:sldId id="259" r:id="rId7"/>
    <p:sldId id="308" r:id="rId8"/>
    <p:sldId id="260" r:id="rId9"/>
    <p:sldId id="261" r:id="rId10"/>
    <p:sldId id="444" r:id="rId11"/>
    <p:sldId id="445" r:id="rId12"/>
    <p:sldId id="402" r:id="rId13"/>
    <p:sldId id="446" r:id="rId14"/>
    <p:sldId id="404" r:id="rId15"/>
    <p:sldId id="405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53" r:id="rId24"/>
    <p:sldId id="448" r:id="rId25"/>
    <p:sldId id="415" r:id="rId26"/>
    <p:sldId id="416" r:id="rId27"/>
    <p:sldId id="417" r:id="rId28"/>
    <p:sldId id="452" r:id="rId29"/>
    <p:sldId id="420" r:id="rId30"/>
    <p:sldId id="421" r:id="rId31"/>
    <p:sldId id="423" r:id="rId32"/>
    <p:sldId id="424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33" r:id="rId42"/>
    <p:sldId id="436" r:id="rId43"/>
    <p:sldId id="437" r:id="rId44"/>
    <p:sldId id="451" r:id="rId45"/>
    <p:sldId id="454" r:id="rId46"/>
    <p:sldId id="439" r:id="rId47"/>
    <p:sldId id="442" r:id="rId48"/>
    <p:sldId id="440" r:id="rId49"/>
    <p:sldId id="441" r:id="rId50"/>
    <p:sldId id="443" r:id="rId51"/>
    <p:sldId id="455" r:id="rId52"/>
    <p:sldId id="263" r:id="rId53"/>
    <p:sldId id="265" r:id="rId54"/>
    <p:sldId id="264" r:id="rId55"/>
    <p:sldId id="266" r:id="rId56"/>
    <p:sldId id="267" r:id="rId57"/>
    <p:sldId id="438" r:id="rId5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AD101-CA60-40F0-B9EE-41CE029FB6A5}" type="datetimeFigureOut">
              <a:rPr lang="pt-BR" smtClean="0"/>
              <a:pPr/>
              <a:t>08/02/2021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F1AEB-BDB8-43A4-BBF9-5E99ED98B2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F1AEB-BDB8-43A4-BBF9-5E99ED98B247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F1AEB-BDB8-43A4-BBF9-5E99ED98B247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06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 userDrawn="1"/>
        </p:nvSpPr>
        <p:spPr>
          <a:xfrm>
            <a:off x="-18520" y="6400166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8.mpg"/><Relationship Id="rId7" Type="http://schemas.openxmlformats.org/officeDocument/2006/relationships/image" Target="../media/image62.png"/><Relationship Id="rId2" Type="http://schemas.openxmlformats.org/officeDocument/2006/relationships/video" Target="../media/media7.mpg"/><Relationship Id="rId1" Type="http://schemas.microsoft.com/office/2007/relationships/media" Target="../media/media7.mpg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6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media" Target="../media/media10.mpg"/><Relationship Id="rId7" Type="http://schemas.openxmlformats.org/officeDocument/2006/relationships/image" Target="../media/image82.jpeg"/><Relationship Id="rId2" Type="http://schemas.openxmlformats.org/officeDocument/2006/relationships/video" Target="../media/media9.mpg"/><Relationship Id="rId1" Type="http://schemas.microsoft.com/office/2007/relationships/media" Target="../media/media9.mpg"/><Relationship Id="rId6" Type="http://schemas.openxmlformats.org/officeDocument/2006/relationships/image" Target="../media/image81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0.mpg"/><Relationship Id="rId9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G"/><Relationship Id="rId7" Type="http://schemas.openxmlformats.org/officeDocument/2006/relationships/image" Target="../media/image9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uario\Desktop\ScreenHunter_07 Feb. 12 19.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44824"/>
            <a:ext cx="5040560" cy="3101883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364088" y="537321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Bahnschrift" panose="020B0502040204020203" pitchFamily="34" charset="0"/>
              </a:rPr>
              <a:t>Prof. Volpon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28820" y="1052736"/>
            <a:ext cx="722505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Afecções ortopédicas mais importantes da criança e do adolescente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72816"/>
            <a:ext cx="3600400" cy="314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483768" y="476672"/>
            <a:ext cx="3672408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68"/>
              </a:avLst>
            </a:prstTxWarp>
          </a:bodyPr>
          <a:lstStyle/>
          <a:p>
            <a:pPr algn="ctr"/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>
                    <a:alpha val="50195"/>
                  </a:srgbClr>
                </a:solidFill>
                <a:latin typeface="Arial Black"/>
              </a:rPr>
              <a:t>AFECÇÕES</a:t>
            </a:r>
          </a:p>
          <a:p>
            <a:pPr algn="ctr"/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>
                    <a:alpha val="50195"/>
                  </a:srgbClr>
                </a:solidFill>
                <a:latin typeface="Arial Black"/>
              </a:rPr>
              <a:t>DO</a:t>
            </a:r>
          </a:p>
          <a:p>
            <a:pPr algn="ctr"/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>
                    <a:alpha val="50195"/>
                  </a:srgbClr>
                </a:solidFill>
                <a:latin typeface="Arial Black"/>
              </a:rPr>
              <a:t>PÉ NO RN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699792" y="4941168"/>
            <a:ext cx="36004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>
                    <a:alpha val="50195"/>
                  </a:srgbClr>
                </a:solidFill>
                <a:latin typeface="Arial Black"/>
              </a:rPr>
              <a:t>SETOR   DE</a:t>
            </a:r>
          </a:p>
          <a:p>
            <a:pPr algn="ctr"/>
            <a:r>
              <a:rPr lang="pt-BR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>
                    <a:alpha val="50195"/>
                  </a:srgbClr>
                </a:solidFill>
                <a:latin typeface="Arial Black"/>
              </a:rPr>
              <a:t>ORTOPEDIA  PEDIÁTRICA  E  ADOLESCENTE</a:t>
            </a:r>
          </a:p>
          <a:p>
            <a:pPr algn="ctr"/>
            <a:r>
              <a:rPr lang="pt-BR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>
                    <a:alpha val="50195"/>
                  </a:srgbClr>
                </a:solidFill>
                <a:latin typeface="Arial Black"/>
              </a:rPr>
              <a:t>FMRP.  USP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87624" y="365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Afecções ortopédicas mais importantes da criança e adolescente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365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Afecções ortopédicas mais importantes da criança e adolescente</a:t>
            </a:r>
          </a:p>
        </p:txBody>
      </p:sp>
      <p:pic>
        <p:nvPicPr>
          <p:cNvPr id="1026" name="Picture 2" descr="D:\Usuario\Desktop\ScreenHunter_12 Feb. 13 06.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3" y="1988840"/>
            <a:ext cx="3387082" cy="2232248"/>
          </a:xfrm>
          <a:prstGeom prst="rect">
            <a:avLst/>
          </a:prstGeom>
          <a:noFill/>
        </p:spPr>
      </p:pic>
      <p:pic>
        <p:nvPicPr>
          <p:cNvPr id="1027" name="Picture 3" descr="D:\Usuario\Desktop\ScreenHunter_11 Feb. 13 06.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88840"/>
            <a:ext cx="2970649" cy="2215207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275856" y="980728"/>
            <a:ext cx="2573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Bahnschrift" panose="020B0502040204020203" pitchFamily="34" charset="0"/>
              </a:rPr>
              <a:t>DIAGNÓSTICO?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27784" y="4653136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PÉ TORTO CONGÊNITO IDIOPÁTICO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2514600" y="2286000"/>
            <a:ext cx="1214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>
                <a:solidFill>
                  <a:srgbClr val="00CCFF"/>
                </a:solidFill>
                <a:latin typeface="Arial" charset="0"/>
              </a:rPr>
              <a:t>Eqüino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3200400" y="2870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>
                <a:solidFill>
                  <a:srgbClr val="00CCFF"/>
                </a:solidFill>
                <a:latin typeface="Arial" charset="0"/>
              </a:rPr>
              <a:t>Varo</a:t>
            </a:r>
          </a:p>
        </p:txBody>
      </p:sp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4724400" y="4191000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>
                <a:solidFill>
                  <a:srgbClr val="00CCFF"/>
                </a:solidFill>
                <a:latin typeface="Arial" charset="0"/>
              </a:rPr>
              <a:t>Cavo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4040188" y="34290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>
                <a:solidFill>
                  <a:srgbClr val="00CCFF"/>
                </a:solidFill>
                <a:latin typeface="Arial" charset="0"/>
              </a:rPr>
              <a:t>Aduto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990600" y="2209800"/>
            <a:ext cx="1447800" cy="914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600200" y="2819400"/>
            <a:ext cx="1447800" cy="914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2438400" y="3429000"/>
            <a:ext cx="1447800" cy="914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124200" y="3962400"/>
            <a:ext cx="1447800" cy="914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20523" name="Picture 11" descr="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209800"/>
            <a:ext cx="2819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pic>
        <p:nvPicPr>
          <p:cNvPr id="320524" name="Picture 12" descr="PTC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09800"/>
            <a:ext cx="2819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pic>
        <p:nvPicPr>
          <p:cNvPr id="320525" name="Picture 13" descr="PTC17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09800"/>
            <a:ext cx="28194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pic>
        <p:nvPicPr>
          <p:cNvPr id="320526" name="Picture 14" descr="D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209800"/>
            <a:ext cx="281940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pic>
        <p:nvPicPr>
          <p:cNvPr id="320527" name="Picture 15" descr="PTC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286000"/>
            <a:ext cx="28194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3500" y="1925638"/>
            <a:ext cx="9017000" cy="3973513"/>
            <a:chOff x="40" y="1213"/>
            <a:chExt cx="5680" cy="2503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40" y="1213"/>
              <a:ext cx="5680" cy="1894"/>
              <a:chOff x="0" y="1213"/>
              <a:chExt cx="5680" cy="1894"/>
            </a:xfrm>
          </p:grpSpPr>
          <p:pic>
            <p:nvPicPr>
              <p:cNvPr id="26644" name="Picture 19" descr="PTC0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1234"/>
                <a:ext cx="2880" cy="1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</p:pic>
          <p:pic>
            <p:nvPicPr>
              <p:cNvPr id="26645" name="Picture 20" descr="PTC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84" y="1213"/>
                <a:ext cx="2896" cy="1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</p:pic>
        </p:grpSp>
        <p:sp>
          <p:nvSpPr>
            <p:cNvPr id="320533" name="Text Box 21"/>
            <p:cNvSpPr txBox="1">
              <a:spLocks noChangeArrowheads="1"/>
            </p:cNvSpPr>
            <p:nvPr/>
          </p:nvSpPr>
          <p:spPr bwMode="auto">
            <a:xfrm>
              <a:off x="1224" y="3231"/>
              <a:ext cx="339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buFontTx/>
                <a:buBlip>
                  <a:blip r:embed="rId8"/>
                </a:buBlip>
                <a:defRPr/>
              </a:pPr>
              <a:r>
                <a:rPr lang="pt-BR" sz="2400" b="1" dirty="0">
                  <a:solidFill>
                    <a:srgbClr val="66FFFF"/>
                  </a:solidFill>
                  <a:latin typeface="Arial" charset="0"/>
                </a:rPr>
                <a:t> </a:t>
              </a:r>
              <a:r>
                <a:rPr lang="pt-BR" sz="2000" b="1" dirty="0">
                  <a:solidFill>
                    <a:schemeClr val="bg1"/>
                  </a:solidFill>
                  <a:latin typeface="Arial" charset="0"/>
                </a:rPr>
                <a:t>Diagnóstico fácil, tratamento mais difícil</a:t>
              </a:r>
            </a:p>
            <a:p>
              <a:pPr>
                <a:buFontTx/>
                <a:buBlip>
                  <a:blip r:embed="rId8"/>
                </a:buBlip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rial" charset="0"/>
                </a:rPr>
                <a:t> Prognóstico melhorou muito</a:t>
              </a: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3131840" y="1268760"/>
            <a:ext cx="2807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DEFORMIDADES BÁSICAS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483768" y="0"/>
            <a:ext cx="451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PÉ TORTO CONGÊNITO IDIOPÁTICO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0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20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20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20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 autoUpdateAnimBg="0"/>
      <p:bldP spid="320516" grpId="0" autoUpdateAnimBg="0"/>
      <p:bldP spid="320517" grpId="0" autoUpdateAnimBg="0"/>
      <p:bldP spid="32051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11760" y="2204864"/>
            <a:ext cx="4456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QUAL   O   TRATAMENTO?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483768" y="0"/>
            <a:ext cx="451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PÉ TORTO CONGÊNITO IDIOPÁTICO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/>
          <p:cNvSpPr txBox="1">
            <a:spLocks noChangeArrowheads="1"/>
          </p:cNvSpPr>
          <p:nvPr/>
        </p:nvSpPr>
        <p:spPr bwMode="auto">
          <a:xfrm>
            <a:off x="1547664" y="476672"/>
            <a:ext cx="5535554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pt-BR" sz="2400" b="1" dirty="0">
                <a:solidFill>
                  <a:srgbClr val="FF9900"/>
                </a:solidFill>
                <a:latin typeface="Arial" charset="0"/>
              </a:rPr>
              <a:t>TRATAMENTO PRECOCE (PONSETI)</a:t>
            </a:r>
            <a:endParaRPr lang="pt-BR" sz="2400" u="sng" dirty="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2771800" y="5013176"/>
            <a:ext cx="34705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buFontTx/>
              <a:buBlip>
                <a:blip r:embed="rId4"/>
              </a:buBlip>
              <a:defRPr/>
            </a:pPr>
            <a:r>
              <a:rPr lang="pt-BR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2000" b="1" dirty="0">
                <a:solidFill>
                  <a:srgbClr val="FFFF00"/>
                </a:solidFill>
                <a:latin typeface="Arial" charset="0"/>
              </a:rPr>
              <a:t>Manipulações delicadas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pt-BR" sz="2000" b="1" dirty="0">
                <a:solidFill>
                  <a:srgbClr val="FFFF00"/>
                </a:solidFill>
                <a:latin typeface="Arial" charset="0"/>
              </a:rPr>
              <a:t>  Gessos a cada 7 dias</a:t>
            </a:r>
            <a:endParaRPr lang="pt-BR" sz="2000" b="1" u="sng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159768"/>
            <a:ext cx="8077200" cy="3759200"/>
            <a:chOff x="336" y="912"/>
            <a:chExt cx="5088" cy="2368"/>
          </a:xfrm>
        </p:grpSpPr>
        <p:pic>
          <p:nvPicPr>
            <p:cNvPr id="30734" name="Picture 6" descr="RN Aparecida IP Lima1, 0565011J, 5d, PTC pré Ponseti, 0406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912"/>
              <a:ext cx="1920" cy="1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pic>
          <p:nvPicPr>
            <p:cNvPr id="30735" name="Picture 7" descr="RN Aparecida IP Lima3, 0565011J, 5d, PTC pré Ponseti, 0406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96" y="920"/>
              <a:ext cx="1728" cy="1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pic>
          <p:nvPicPr>
            <p:cNvPr id="30736" name="Picture 8" descr="RN Aparecida IP Lima5, 0565011J, 5d, PTC pré Ponseti, 0406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0" y="916"/>
              <a:ext cx="156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pic>
          <p:nvPicPr>
            <p:cNvPr id="30737" name="Picture 9" descr="RN Aparecida IP Lima9, 0565011J, PTC gesso Ponseti, 0406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20" y="2003"/>
              <a:ext cx="1920" cy="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pic>
          <p:nvPicPr>
            <p:cNvPr id="30738" name="Picture 10" descr="RN Aparecida IP Lima10, 0565011J, PTC gesso Ponseti, 04060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52" y="2027"/>
              <a:ext cx="1872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</p:grpSp>
      <p:sp>
        <p:nvSpPr>
          <p:cNvPr id="30726" name="Line 11"/>
          <p:cNvSpPr>
            <a:spLocks noChangeShapeType="1"/>
          </p:cNvSpPr>
          <p:nvPr/>
        </p:nvSpPr>
        <p:spPr bwMode="auto">
          <a:xfrm>
            <a:off x="533400" y="2904431"/>
            <a:ext cx="8001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727" name="Line 12"/>
          <p:cNvSpPr>
            <a:spLocks noChangeShapeType="1"/>
          </p:cNvSpPr>
          <p:nvPr/>
        </p:nvSpPr>
        <p:spPr bwMode="auto">
          <a:xfrm>
            <a:off x="5918200" y="1189931"/>
            <a:ext cx="0" cy="1676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728" name="Line 13"/>
          <p:cNvSpPr>
            <a:spLocks noChangeShapeType="1"/>
          </p:cNvSpPr>
          <p:nvPr/>
        </p:nvSpPr>
        <p:spPr bwMode="auto">
          <a:xfrm>
            <a:off x="3048000" y="2904431"/>
            <a:ext cx="0" cy="1981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729" name="Line 14"/>
          <p:cNvSpPr>
            <a:spLocks noChangeShapeType="1"/>
          </p:cNvSpPr>
          <p:nvPr/>
        </p:nvSpPr>
        <p:spPr bwMode="auto">
          <a:xfrm>
            <a:off x="5638800" y="2929831"/>
            <a:ext cx="0" cy="1981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730" name="Line 15"/>
          <p:cNvSpPr>
            <a:spLocks noChangeShapeType="1"/>
          </p:cNvSpPr>
          <p:nvPr/>
        </p:nvSpPr>
        <p:spPr bwMode="auto">
          <a:xfrm>
            <a:off x="3429000" y="1189931"/>
            <a:ext cx="0" cy="1676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731" name="Rectangle 17"/>
          <p:cNvSpPr>
            <a:spLocks noChangeArrowheads="1"/>
          </p:cNvSpPr>
          <p:nvPr/>
        </p:nvSpPr>
        <p:spPr bwMode="auto">
          <a:xfrm>
            <a:off x="533400" y="1177231"/>
            <a:ext cx="8077200" cy="3733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0732" name="Line 18"/>
          <p:cNvSpPr>
            <a:spLocks noChangeShapeType="1"/>
          </p:cNvSpPr>
          <p:nvPr/>
        </p:nvSpPr>
        <p:spPr bwMode="auto">
          <a:xfrm>
            <a:off x="3200400" y="2912368"/>
            <a:ext cx="0" cy="1981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2483768" y="0"/>
            <a:ext cx="451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PÉ TORTO CONGÊNITO IDIOPÁTICO</a:t>
            </a:r>
          </a:p>
        </p:txBody>
      </p:sp>
      <p:pic>
        <p:nvPicPr>
          <p:cNvPr id="23" name="Manipulação PTC 00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39552" y="2996952"/>
            <a:ext cx="2664296" cy="1998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/>
          <p:cNvSpPr txBox="1">
            <a:spLocks noChangeArrowheads="1"/>
          </p:cNvSpPr>
          <p:nvPr/>
        </p:nvSpPr>
        <p:spPr bwMode="auto">
          <a:xfrm>
            <a:off x="3563888" y="719586"/>
            <a:ext cx="1350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DEPOIS</a:t>
            </a:r>
            <a:r>
              <a:rPr lang="pt-BR" sz="3200" b="1" dirty="0">
                <a:solidFill>
                  <a:srgbClr val="FFFFFF"/>
                </a:solidFill>
                <a:latin typeface="Arial" charset="0"/>
              </a:rPr>
              <a:t>,</a:t>
            </a:r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1136123" y="1402079"/>
            <a:ext cx="6301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Tenotomia percutânea do Aquiles</a:t>
            </a: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2692400" y="2209800"/>
            <a:ext cx="3733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483768" y="0"/>
            <a:ext cx="451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PÉ TORTO CONGÊNITO IDIOPÁTICO</a:t>
            </a:r>
          </a:p>
        </p:txBody>
      </p:sp>
      <p:pic>
        <p:nvPicPr>
          <p:cNvPr id="2" name="Tenotomia PTC">
            <a:hlinkClick r:id="" action="ppaction://media"/>
            <a:extLst>
              <a:ext uri="{FF2B5EF4-FFF2-40B4-BE49-F238E27FC236}">
                <a16:creationId xmlns:a16="http://schemas.microsoft.com/office/drawing/2014/main" id="{63B79689-0EC1-4AB3-8F35-FFC5B1426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4978" y="2232312"/>
            <a:ext cx="3709026" cy="27817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E779360-4187-4074-93B6-FE4DDCD6C39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tângulo 9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698" name="WordArt 2"/>
            <p:cNvSpPr>
              <a:spLocks noChangeArrowheads="1" noChangeShapeType="1" noTextEdit="1"/>
            </p:cNvSpPr>
            <p:nvPr/>
          </p:nvSpPr>
          <p:spPr bwMode="auto">
            <a:xfrm>
              <a:off x="2667000" y="616124"/>
              <a:ext cx="3489176" cy="173275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sz="3600" kern="10" dirty="0"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9900"/>
                      </a:gs>
                      <a:gs pos="50000">
                        <a:srgbClr val="FFFF00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atin typeface="Arial Black"/>
                </a:rPr>
                <a:t>ALINHAMENTO</a:t>
              </a:r>
            </a:p>
            <a:p>
              <a:pPr algn="ctr"/>
              <a:r>
                <a:rPr lang="pt-BR" sz="3600" kern="10" dirty="0"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9900"/>
                      </a:gs>
                      <a:gs pos="50000">
                        <a:srgbClr val="FFFF00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atin typeface="Arial Black"/>
                </a:rPr>
                <a:t>FRONTAL  DO</a:t>
              </a:r>
            </a:p>
            <a:p>
              <a:pPr algn="ctr"/>
              <a:r>
                <a:rPr lang="pt-BR" sz="3600" kern="10" dirty="0"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9900"/>
                      </a:gs>
                      <a:gs pos="50000">
                        <a:srgbClr val="FFFF00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atin typeface="Arial Black"/>
                </a:rPr>
                <a:t>JOELHO</a:t>
              </a:r>
            </a:p>
          </p:txBody>
        </p:sp>
        <p:pic>
          <p:nvPicPr>
            <p:cNvPr id="191491" name="Picture 3" descr="Uber - 1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1600" y="2857128"/>
              <a:ext cx="1203325" cy="180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2" name="Picture 4" descr="Uber - 1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2857128"/>
              <a:ext cx="1219200" cy="17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3" name="Picture 5" descr="Uber - 1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9400" y="2857128"/>
              <a:ext cx="1227138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4" name="Picture 6" descr="Uber - 14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2857128"/>
              <a:ext cx="1203325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5" name="Picture 7" descr="Uber - 8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24600" y="2857128"/>
              <a:ext cx="1177925" cy="180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6" name="Picture 8" descr="Uber - 16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67600" y="2857128"/>
              <a:ext cx="1154113" cy="180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7" name="Picture 9" descr="Uber - 16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70338" y="2857128"/>
              <a:ext cx="12192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ângulo 10"/>
            <p:cNvSpPr/>
            <p:nvPr/>
          </p:nvSpPr>
          <p:spPr>
            <a:xfrm>
              <a:off x="0" y="6381328"/>
              <a:ext cx="9144000" cy="4766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915816" y="4869160"/>
              <a:ext cx="31983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atin typeface="Bahnschrift" panose="020B0502040204020203" pitchFamily="34" charset="0"/>
                </a:rPr>
                <a:t>O QUE É GENO VARO?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915816" y="5373216"/>
              <a:ext cx="3373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atin typeface="Bahnschrift" panose="020B0502040204020203" pitchFamily="34" charset="0"/>
                </a:rPr>
                <a:t>O QUE É GENO VALGO?</a:t>
              </a:r>
            </a:p>
          </p:txBody>
        </p: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8CCA61A-9983-4FC0-A504-23C74EE9120C}"/>
                </a:ext>
              </a:extLst>
            </p:cNvPr>
            <p:cNvSpPr/>
            <p:nvPr/>
          </p:nvSpPr>
          <p:spPr>
            <a:xfrm>
              <a:off x="906117" y="3046100"/>
              <a:ext cx="19283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BEE4F37-3C3D-4AAF-8889-5C9F23570852}"/>
                </a:ext>
              </a:extLst>
            </p:cNvPr>
            <p:cNvSpPr/>
            <p:nvPr/>
          </p:nvSpPr>
          <p:spPr>
            <a:xfrm>
              <a:off x="2145533" y="3085345"/>
              <a:ext cx="19283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2BE536E-689E-42F2-9A31-9793D156BA71}"/>
                </a:ext>
              </a:extLst>
            </p:cNvPr>
            <p:cNvSpPr/>
            <p:nvPr/>
          </p:nvSpPr>
          <p:spPr>
            <a:xfrm rot="21328359">
              <a:off x="3247134" y="3148291"/>
              <a:ext cx="185835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B449DD0-7060-42B0-97F0-A7099F981B45}"/>
                </a:ext>
              </a:extLst>
            </p:cNvPr>
            <p:cNvSpPr/>
            <p:nvPr/>
          </p:nvSpPr>
          <p:spPr>
            <a:xfrm rot="21328359">
              <a:off x="4531468" y="3194512"/>
              <a:ext cx="185835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ED2E5BC-C1E3-447C-8885-568161977971}"/>
                </a:ext>
              </a:extLst>
            </p:cNvPr>
            <p:cNvSpPr/>
            <p:nvPr/>
          </p:nvSpPr>
          <p:spPr>
            <a:xfrm rot="663053">
              <a:off x="5713338" y="3220442"/>
              <a:ext cx="185835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A0842459-6452-4E65-8744-821306829164}"/>
                </a:ext>
              </a:extLst>
            </p:cNvPr>
            <p:cNvSpPr/>
            <p:nvPr/>
          </p:nvSpPr>
          <p:spPr>
            <a:xfrm rot="21042736">
              <a:off x="6859325" y="3096425"/>
              <a:ext cx="16022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48F06288-82A9-4C32-AF6B-AF76460D49CC}"/>
                </a:ext>
              </a:extLst>
            </p:cNvPr>
            <p:cNvSpPr/>
            <p:nvPr/>
          </p:nvSpPr>
          <p:spPr>
            <a:xfrm rot="21263188">
              <a:off x="7927931" y="3167442"/>
              <a:ext cx="16022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6360" y="549139"/>
            <a:ext cx="6047889" cy="2879862"/>
            <a:chOff x="3612" y="1041"/>
            <a:chExt cx="3729" cy="1946"/>
          </a:xfrm>
        </p:grpSpPr>
        <p:pic>
          <p:nvPicPr>
            <p:cNvPr id="39942" name="Picture 3" descr="GENO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4" y="1041"/>
              <a:ext cx="2737" cy="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rgbClr val="808080"/>
              </a:outerShdw>
            </a:effectLst>
          </p:spPr>
        </p:pic>
        <p:sp>
          <p:nvSpPr>
            <p:cNvPr id="194564" name="Text Box 4"/>
            <p:cNvSpPr txBox="1">
              <a:spLocks noChangeArrowheads="1"/>
            </p:cNvSpPr>
            <p:nvPr/>
          </p:nvSpPr>
          <p:spPr bwMode="auto">
            <a:xfrm>
              <a:off x="3612" y="1965"/>
              <a:ext cx="94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IDADE (anos</a:t>
              </a:r>
              <a:r>
                <a:rPr lang="pt-BR" sz="1400" dirty="0">
                  <a:solidFill>
                    <a:srgbClr val="FFFF00"/>
                  </a:solidFill>
                  <a:latin typeface="Bahnschrift" panose="020B0502040204020203" pitchFamily="34" charset="0"/>
                </a:rPr>
                <a:t>)</a:t>
              </a:r>
              <a:endParaRPr lang="en-US" sz="1400" dirty="0">
                <a:solidFill>
                  <a:srgbClr val="FFFF00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3006725" y="3356992"/>
            <a:ext cx="38138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u="sng" dirty="0">
                <a:solidFill>
                  <a:srgbClr val="FFFF00"/>
                </a:solidFill>
                <a:latin typeface="Bahnschrift" panose="020B0502040204020203" pitchFamily="34" charset="0"/>
              </a:rPr>
              <a:t>ÂNGULO  FRONTAL DO JOELHO</a:t>
            </a: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2070973" y="3869070"/>
            <a:ext cx="635943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rgbClr val="FF9900"/>
                </a:solidFill>
                <a:latin typeface="Bahnschrift" panose="020B0502040204020203" pitchFamily="34" charset="0"/>
              </a:rPr>
              <a:t>RN:</a:t>
            </a:r>
            <a:r>
              <a:rPr lang="pt-BR" sz="2400" dirty="0">
                <a:solidFill>
                  <a:srgbClr val="FFFFFF"/>
                </a:solidFill>
                <a:latin typeface="Bahnschrift" panose="020B0502040204020203" pitchFamily="34" charset="0"/>
              </a:rPr>
              <a:t>   geno varo</a:t>
            </a:r>
          </a:p>
          <a:p>
            <a:pPr>
              <a:defRPr/>
            </a:pPr>
            <a:r>
              <a:rPr lang="pt-BR" sz="2400" dirty="0">
                <a:solidFill>
                  <a:srgbClr val="FF9900"/>
                </a:solidFill>
                <a:latin typeface="Bahnschrift" panose="020B0502040204020203" pitchFamily="34" charset="0"/>
              </a:rPr>
              <a:t>6 MESES</a:t>
            </a:r>
            <a:r>
              <a:rPr lang="pt-BR" sz="2400" dirty="0">
                <a:solidFill>
                  <a:srgbClr val="FFFFFF"/>
                </a:solidFill>
                <a:latin typeface="Bahnschrift" panose="020B0502040204020203" pitchFamily="34" charset="0"/>
              </a:rPr>
              <a:t>:   retifica</a:t>
            </a:r>
          </a:p>
          <a:p>
            <a:pPr>
              <a:defRPr/>
            </a:pPr>
            <a:r>
              <a:rPr lang="pt-BR" sz="2400" dirty="0">
                <a:solidFill>
                  <a:srgbClr val="FF9900"/>
                </a:solidFill>
                <a:latin typeface="Bahnschrift" panose="020B0502040204020203" pitchFamily="34" charset="0"/>
              </a:rPr>
              <a:t>1 ANO:  </a:t>
            </a:r>
            <a:r>
              <a:rPr lang="pt-BR" sz="2400" dirty="0">
                <a:solidFill>
                  <a:srgbClr val="FFFFFF"/>
                </a:solidFill>
                <a:latin typeface="Bahnschrift" panose="020B0502040204020203" pitchFamily="34" charset="0"/>
              </a:rPr>
              <a:t> inicia valgização</a:t>
            </a:r>
          </a:p>
          <a:p>
            <a:pPr>
              <a:defRPr/>
            </a:pPr>
            <a:r>
              <a:rPr lang="pt-BR" sz="2400" dirty="0">
                <a:solidFill>
                  <a:srgbClr val="FF9900"/>
                </a:solidFill>
                <a:latin typeface="Bahnschrift" panose="020B0502040204020203" pitchFamily="34" charset="0"/>
              </a:rPr>
              <a:t>4 ANOS:  </a:t>
            </a:r>
            <a:r>
              <a:rPr lang="pt-BR" sz="2400" dirty="0">
                <a:solidFill>
                  <a:srgbClr val="FFFFFF"/>
                </a:solidFill>
                <a:latin typeface="Bahnschrift" panose="020B0502040204020203" pitchFamily="34" charset="0"/>
              </a:rPr>
              <a:t> máximo de valgo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2400" dirty="0">
                <a:solidFill>
                  <a:srgbClr val="FF9900"/>
                </a:solidFill>
                <a:latin typeface="Bahnschrift" panose="020B0502040204020203" pitchFamily="34" charset="0"/>
              </a:rPr>
              <a:t>4 – 6 ANOS:</a:t>
            </a:r>
            <a:r>
              <a:rPr lang="pt-BR" sz="2400" dirty="0">
                <a:solidFill>
                  <a:srgbClr val="FFFFFF"/>
                </a:solidFill>
                <a:latin typeface="Bahnschrift" panose="020B0502040204020203" pitchFamily="34" charset="0"/>
              </a:rPr>
              <a:t>   </a:t>
            </a:r>
            <a:r>
              <a:rPr lang="pt-BR" sz="2400" dirty="0" err="1">
                <a:solidFill>
                  <a:srgbClr val="FFFFFF"/>
                </a:solidFill>
                <a:latin typeface="Bahnschrift" panose="020B0502040204020203" pitchFamily="34" charset="0"/>
              </a:rPr>
              <a:t>desvalgização</a:t>
            </a:r>
            <a:endParaRPr lang="pt-BR" sz="2400" dirty="0">
              <a:solidFill>
                <a:srgbClr val="FFFFFF"/>
              </a:solidFill>
              <a:latin typeface="Bahnschrift" panose="020B0502040204020203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sz="2400" dirty="0">
                <a:solidFill>
                  <a:srgbClr val="FF9900"/>
                </a:solidFill>
                <a:latin typeface="Bahnschrift" panose="020B0502040204020203" pitchFamily="34" charset="0"/>
              </a:rPr>
              <a:t>ADOLESCÊNCIA: </a:t>
            </a:r>
            <a:r>
              <a:rPr lang="pt-BR" sz="2400" dirty="0">
                <a:solidFill>
                  <a:srgbClr val="FFFFFF"/>
                </a:solidFill>
                <a:latin typeface="Bahnschrift" panose="020B0502040204020203" pitchFamily="34" charset="0"/>
              </a:rPr>
              <a:t> discreto pico de valgização</a:t>
            </a:r>
          </a:p>
          <a:p>
            <a:pPr>
              <a:buFont typeface="Wingdings" pitchFamily="2" charset="2"/>
              <a:buChar char="Ø"/>
              <a:defRPr/>
            </a:pPr>
            <a:endParaRPr lang="pt-BR" sz="3200" dirty="0">
              <a:solidFill>
                <a:srgbClr val="FFFFFF"/>
              </a:solidFill>
              <a:latin typeface="Bahnschrift" panose="020B0502040204020203" pitchFamily="34" charset="0"/>
            </a:endParaRP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2362200" y="522392"/>
            <a:ext cx="4419600" cy="289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ln w="12700">
                <a:solidFill>
                  <a:schemeClr val="tx1"/>
                </a:solidFill>
              </a:ln>
              <a:latin typeface="Bahnschrift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062120" y="54864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Desvios do joelho na criança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DAB22352-1F59-4E2E-A866-A482EB1621B4}"/>
              </a:ext>
            </a:extLst>
          </p:cNvPr>
          <p:cNvGrpSpPr/>
          <p:nvPr/>
        </p:nvGrpSpPr>
        <p:grpSpPr>
          <a:xfrm>
            <a:off x="323528" y="126872"/>
            <a:ext cx="8167041" cy="6076547"/>
            <a:chOff x="323528" y="126872"/>
            <a:chExt cx="8167041" cy="6076547"/>
          </a:xfrm>
        </p:grpSpPr>
        <p:sp>
          <p:nvSpPr>
            <p:cNvPr id="195586" name="Text Box 2"/>
            <p:cNvSpPr txBox="1">
              <a:spLocks noChangeArrowheads="1"/>
            </p:cNvSpPr>
            <p:nvPr/>
          </p:nvSpPr>
          <p:spPr bwMode="auto">
            <a:xfrm>
              <a:off x="3275856" y="908720"/>
              <a:ext cx="181171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4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VARIAÇÕES</a:t>
              </a:r>
            </a:p>
          </p:txBody>
        </p:sp>
        <p:pic>
          <p:nvPicPr>
            <p:cNvPr id="40964" name="Picture 5" descr="Marcelo A Piovesan1, 1+5, gn vg infantil, 30030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628800"/>
              <a:ext cx="1770063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pic>
          <p:nvPicPr>
            <p:cNvPr id="40965" name="Picture 6" descr="Rafael B Lima 6a3m gn vg 2311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22144" y="1555636"/>
              <a:ext cx="1368425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2627784" y="3323848"/>
              <a:ext cx="5328592" cy="2879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2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 </a:t>
              </a:r>
              <a:r>
                <a:rPr lang="pt-BR" sz="2400" dirty="0">
                  <a:solidFill>
                    <a:schemeClr val="bg1">
                      <a:lumMod val="95000"/>
                    </a:schemeClr>
                  </a:solidFill>
                  <a:latin typeface="Bahnschrift" panose="020B0502040204020203" pitchFamily="34" charset="0"/>
                </a:rPr>
                <a:t>Antecedentes mórbidos</a:t>
              </a:r>
              <a:endParaRPr lang="pt-BR" sz="28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endParaRP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pt-BR" sz="2400" dirty="0">
                  <a:solidFill>
                    <a:schemeClr val="bg1">
                      <a:lumMod val="95000"/>
                    </a:schemeClr>
                  </a:solidFill>
                  <a:latin typeface="Bahnschrift" panose="020B0502040204020203" pitchFamily="34" charset="0"/>
                </a:rPr>
                <a:t>Antecedentes familiares</a:t>
              </a: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2400" dirty="0">
                  <a:solidFill>
                    <a:schemeClr val="bg1">
                      <a:lumMod val="95000"/>
                    </a:schemeClr>
                  </a:solidFill>
                  <a:latin typeface="Bahnschrift" panose="020B0502040204020203" pitchFamily="34" charset="0"/>
                </a:rPr>
                <a:t> Progressão</a:t>
              </a: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2400" dirty="0">
                  <a:solidFill>
                    <a:schemeClr val="bg1">
                      <a:lumMod val="95000"/>
                    </a:schemeClr>
                  </a:solidFill>
                  <a:latin typeface="Bahnschrift" panose="020B0502040204020203" pitchFamily="34" charset="0"/>
                </a:rPr>
                <a:t> Desenvolvimento neuromotor</a:t>
              </a: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2400" dirty="0">
                  <a:solidFill>
                    <a:schemeClr val="bg1">
                      <a:lumMod val="95000"/>
                    </a:schemeClr>
                  </a:solidFill>
                  <a:latin typeface="Bahnschrift" panose="020B0502040204020203" pitchFamily="34" charset="0"/>
                </a:rPr>
                <a:t> Características do desvio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702080" y="126872"/>
              <a:ext cx="34676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Desvios do joelho na criança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046308" y="1484784"/>
              <a:ext cx="505138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dirty="0">
                  <a:latin typeface="Bahnschrift" panose="020B0502040204020203" pitchFamily="34" charset="0"/>
                </a:rPr>
                <a:t>Diferenciar variações normais</a:t>
              </a:r>
            </a:p>
            <a:p>
              <a:pPr algn="ctr"/>
              <a:r>
                <a:rPr lang="pt-BR" sz="2800" dirty="0">
                  <a:latin typeface="Bahnschrift" panose="020B0502040204020203" pitchFamily="34" charset="0"/>
                </a:rPr>
                <a:t>das</a:t>
              </a:r>
            </a:p>
            <a:p>
              <a:pPr algn="ctr"/>
              <a:r>
                <a:rPr lang="pt-BR" sz="2800" dirty="0">
                  <a:latin typeface="Bahnschrift" panose="020B0502040204020203" pitchFamily="34" charset="0"/>
                </a:rPr>
                <a:t>Situações patológicas</a:t>
              </a:r>
            </a:p>
            <a:p>
              <a:pPr algn="ctr"/>
              <a:r>
                <a:rPr lang="pt-BR" sz="2800" dirty="0">
                  <a:latin typeface="Bahnschrift" panose="020B0502040204020203" pitchFamily="34" charset="0"/>
                </a:rPr>
                <a:t>Fatores a considerar: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71674B27-7B0E-451E-ACA5-D000F3594C4B}"/>
              </a:ext>
            </a:extLst>
          </p:cNvPr>
          <p:cNvGrpSpPr/>
          <p:nvPr/>
        </p:nvGrpSpPr>
        <p:grpSpPr>
          <a:xfrm>
            <a:off x="684213" y="54864"/>
            <a:ext cx="8002587" cy="5507736"/>
            <a:chOff x="684213" y="54864"/>
            <a:chExt cx="8002587" cy="5507736"/>
          </a:xfrm>
        </p:grpSpPr>
        <p:sp>
          <p:nvSpPr>
            <p:cNvPr id="197634" name="Text Box 2"/>
            <p:cNvSpPr txBox="1">
              <a:spLocks noChangeArrowheads="1"/>
            </p:cNvSpPr>
            <p:nvPr/>
          </p:nvSpPr>
          <p:spPr bwMode="auto">
            <a:xfrm>
              <a:off x="2367327" y="838200"/>
              <a:ext cx="39453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400" b="1" dirty="0">
                  <a:solidFill>
                    <a:srgbClr val="FF9900"/>
                  </a:solidFill>
                  <a:latin typeface="Bahnschrift" panose="020B0502040204020203" pitchFamily="34" charset="0"/>
                </a:rPr>
                <a:t>VARIAÇÕES  FISIOLÓGICAS</a:t>
              </a:r>
            </a:p>
          </p:txBody>
        </p:sp>
        <p:sp>
          <p:nvSpPr>
            <p:cNvPr id="197635" name="Text Box 3"/>
            <p:cNvSpPr txBox="1">
              <a:spLocks noChangeArrowheads="1"/>
            </p:cNvSpPr>
            <p:nvPr/>
          </p:nvSpPr>
          <p:spPr bwMode="auto">
            <a:xfrm>
              <a:off x="3122613" y="2362200"/>
              <a:ext cx="5564187" cy="2118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SEM  HISTÓRIA  FAMILIAL</a:t>
              </a: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CRIANÇA  SAUDÁVEL</a:t>
              </a: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NÃO  PROGRESSIVO</a:t>
              </a: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DESVIO SIMÉTRICO</a:t>
              </a: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RX E OUTROS  EXAMES  NORMAIS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684213" y="1905000"/>
              <a:ext cx="2076450" cy="3657600"/>
              <a:chOff x="431" y="1200"/>
              <a:chExt cx="1308" cy="2304"/>
            </a:xfrm>
          </p:grpSpPr>
          <p:pic>
            <p:nvPicPr>
              <p:cNvPr id="2" name="Picture 4" descr="Uber - 1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1" y="1200"/>
                <a:ext cx="1308" cy="2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algn="ctr" rotWithShape="0">
                  <a:srgbClr val="808080"/>
                </a:outerShdw>
              </a:effectLst>
            </p:spPr>
          </p:pic>
          <p:sp>
            <p:nvSpPr>
              <p:cNvPr id="34822" name="Rectangle 7"/>
              <p:cNvSpPr>
                <a:spLocks noChangeArrowheads="1"/>
              </p:cNvSpPr>
              <p:nvPr/>
            </p:nvSpPr>
            <p:spPr bwMode="auto">
              <a:xfrm rot="-442576">
                <a:off x="944" y="1391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8" name="CaixaDeTexto 7"/>
            <p:cNvSpPr txBox="1"/>
            <p:nvPr/>
          </p:nvSpPr>
          <p:spPr>
            <a:xfrm>
              <a:off x="3062120" y="54864"/>
              <a:ext cx="3143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Desvios do joelho na criança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4139952" y="1556792"/>
              <a:ext cx="2278188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atin typeface="Bahnschrift" panose="020B0502040204020203" pitchFamily="34" charset="0"/>
                </a:rPr>
                <a:t>Características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0C2D77D9-5B2F-418A-B318-7F5A51B43519}"/>
              </a:ext>
            </a:extLst>
          </p:cNvPr>
          <p:cNvGrpSpPr/>
          <p:nvPr/>
        </p:nvGrpSpPr>
        <p:grpSpPr>
          <a:xfrm>
            <a:off x="-10276" y="620688"/>
            <a:ext cx="9166292" cy="4534763"/>
            <a:chOff x="-10276" y="620688"/>
            <a:chExt cx="9166292" cy="4534763"/>
          </a:xfrm>
        </p:grpSpPr>
        <p:sp>
          <p:nvSpPr>
            <p:cNvPr id="2" name="CaixaDeTexto 1"/>
            <p:cNvSpPr txBox="1"/>
            <p:nvPr/>
          </p:nvSpPr>
          <p:spPr>
            <a:xfrm>
              <a:off x="-10276" y="620688"/>
              <a:ext cx="9166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latin typeface="Bahnschrift" panose="020B0502040204020203" pitchFamily="34" charset="0"/>
                </a:rPr>
                <a:t>Afecções ortopédicas mais importantes da criança e adolescente</a:t>
              </a:r>
            </a:p>
          </p:txBody>
        </p:sp>
        <p:sp>
          <p:nvSpPr>
            <p:cNvPr id="5" name="Retângulo 4"/>
            <p:cNvSpPr/>
            <p:nvPr/>
          </p:nvSpPr>
          <p:spPr>
            <a:xfrm>
              <a:off x="2286000" y="1700808"/>
              <a:ext cx="6246440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pt-BR" dirty="0">
                  <a:latin typeface="Bahnschrift" panose="020B0502040204020203" pitchFamily="34" charset="0"/>
                </a:rPr>
                <a:t>1- Dar ao aluno condições básicas para identificar as       	afecções ortopédicas mais frequentes do aparelho 	locomotor na criança e no adolescente.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dirty="0">
                  <a:latin typeface="Bahnschrift" panose="020B0502040204020203" pitchFamily="34" charset="0"/>
                </a:rPr>
                <a:t>2- Estabelecer linhas de raciocínio lógico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dirty="0">
                  <a:latin typeface="Bahnschrift" panose="020B0502040204020203" pitchFamily="34" charset="0"/>
                </a:rPr>
                <a:t>    	de avaliação.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dirty="0">
                  <a:latin typeface="Bahnschrift" panose="020B0502040204020203" pitchFamily="34" charset="0"/>
                </a:rPr>
                <a:t>3- Princípios gerais de tratamento</a:t>
              </a:r>
            </a:p>
          </p:txBody>
        </p:sp>
        <p:sp>
          <p:nvSpPr>
            <p:cNvPr id="6" name="Retângulo 5"/>
            <p:cNvSpPr/>
            <p:nvPr/>
          </p:nvSpPr>
          <p:spPr>
            <a:xfrm>
              <a:off x="323528" y="2420888"/>
              <a:ext cx="1393330" cy="369332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latin typeface="Bahnschrift" panose="020B0502040204020203" pitchFamily="34" charset="0"/>
                </a:rPr>
                <a:t>OBJETIVOS: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043608" y="4509120"/>
              <a:ext cx="25587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Bahnschrift" panose="020B0502040204020203" pitchFamily="34" charset="0"/>
                </a:rPr>
                <a:t>Material didático:</a:t>
              </a:r>
            </a:p>
            <a:p>
              <a:r>
                <a:rPr lang="pt-BR" dirty="0">
                  <a:latin typeface="Bahnschrift" panose="020B0502040204020203" pitchFamily="34" charset="0"/>
                </a:rPr>
                <a:t>Livro do Departamento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822050" y="4437112"/>
              <a:ext cx="3958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Bahnschrift" panose="020B0502040204020203" pitchFamily="34" charset="0"/>
                </a:rPr>
                <a:t>Metodologia: expositiva</a:t>
              </a:r>
            </a:p>
            <a:p>
              <a:r>
                <a:rPr lang="pt-BR" dirty="0">
                  <a:latin typeface="Bahnschrift" panose="020B0502040204020203" pitchFamily="34" charset="0"/>
                </a:rPr>
                <a:t>Avaliação: aferição do conhecimento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2555776" y="764704"/>
            <a:ext cx="594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Variações fisiológicas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2000" y="1295400"/>
            <a:ext cx="3962400" cy="2514600"/>
            <a:chOff x="2880" y="1968"/>
            <a:chExt cx="2496" cy="1584"/>
          </a:xfrm>
        </p:grpSpPr>
        <p:sp>
          <p:nvSpPr>
            <p:cNvPr id="44045" name="Line 4"/>
            <p:cNvSpPr>
              <a:spLocks noChangeShapeType="1"/>
            </p:cNvSpPr>
            <p:nvPr/>
          </p:nvSpPr>
          <p:spPr bwMode="auto">
            <a:xfrm>
              <a:off x="2880" y="1968"/>
              <a:ext cx="0" cy="1584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2700" dir="54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2" name="Line 5"/>
            <p:cNvSpPr>
              <a:spLocks noChangeShapeType="1"/>
            </p:cNvSpPr>
            <p:nvPr/>
          </p:nvSpPr>
          <p:spPr bwMode="auto">
            <a:xfrm>
              <a:off x="2880" y="3504"/>
              <a:ext cx="2496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2700" dir="54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>
                <a:latin typeface="Bahnschrift" panose="020B0502040204020203" pitchFamily="34" charset="0"/>
              </a:endParaRPr>
            </a:p>
          </p:txBody>
        </p:sp>
      </p:grp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7908925" y="3889375"/>
            <a:ext cx="1133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  <a:latin typeface="Bahnschrift" panose="020B0502040204020203" pitchFamily="34" charset="0"/>
              </a:rPr>
              <a:t>IDADE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 rot="-5400000">
            <a:off x="3086100" y="1936495"/>
            <a:ext cx="1752600" cy="3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b="1" dirty="0">
                <a:solidFill>
                  <a:srgbClr val="FFFF00"/>
                </a:solidFill>
                <a:latin typeface="Bahnschrift" panose="020B0502040204020203" pitchFamily="34" charset="0"/>
              </a:rPr>
              <a:t>DISTÂNCIA</a:t>
            </a:r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>
            <a:off x="4876800" y="1562100"/>
            <a:ext cx="7620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99689" name="Line 9"/>
          <p:cNvSpPr>
            <a:spLocks noChangeShapeType="1"/>
          </p:cNvSpPr>
          <p:nvPr/>
        </p:nvSpPr>
        <p:spPr bwMode="auto">
          <a:xfrm>
            <a:off x="5638800" y="1638300"/>
            <a:ext cx="6096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>
            <a:off x="6248400" y="1943100"/>
            <a:ext cx="7620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99691" name="Line 11"/>
          <p:cNvSpPr>
            <a:spLocks noChangeShapeType="1"/>
          </p:cNvSpPr>
          <p:nvPr/>
        </p:nvSpPr>
        <p:spPr bwMode="auto">
          <a:xfrm>
            <a:off x="7010400" y="2552700"/>
            <a:ext cx="45720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7467600" y="2705100"/>
            <a:ext cx="6096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>
              <a:latin typeface="Bahnschrift" panose="020B0502040204020203" pitchFamily="34" charset="0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33400" y="1066800"/>
            <a:ext cx="2222500" cy="3276600"/>
            <a:chOff x="336" y="672"/>
            <a:chExt cx="1400" cy="2064"/>
          </a:xfrm>
        </p:grpSpPr>
        <p:pic>
          <p:nvPicPr>
            <p:cNvPr id="3" name="Picture 14" descr="Uber - 1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6" y="672"/>
              <a:ext cx="1400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rgbClr val="808080"/>
              </a:outerShdw>
            </a:effectLst>
          </p:spPr>
        </p:pic>
        <p:sp>
          <p:nvSpPr>
            <p:cNvPr id="35854" name="Rectangle 17"/>
            <p:cNvSpPr>
              <a:spLocks noChangeArrowheads="1"/>
            </p:cNvSpPr>
            <p:nvPr/>
          </p:nvSpPr>
          <p:spPr bwMode="auto">
            <a:xfrm>
              <a:off x="854" y="890"/>
              <a:ext cx="227" cy="4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Bahnschrift" panose="020B0502040204020203" pitchFamily="34" charset="0"/>
              </a:endParaRP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3062120" y="54864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Desvios do joelho na criança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259632" y="4365104"/>
            <a:ext cx="73164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Bahnschrift" panose="020B0502040204020203" pitchFamily="34" charset="0"/>
              </a:rPr>
              <a:t>“ O geno varo/valgo na criança normal</a:t>
            </a:r>
          </a:p>
          <a:p>
            <a:r>
              <a:rPr lang="pt-BR" sz="3200" dirty="0">
                <a:latin typeface="Bahnschrift" panose="020B0502040204020203" pitchFamily="34" charset="0"/>
              </a:rPr>
              <a:t>tendem a se corrigir espontaneamente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1979712" y="764704"/>
            <a:ext cx="4719562" cy="46166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JOELHO  INFANTIL  PATOLÓGICO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752600" y="1628800"/>
            <a:ext cx="5816600" cy="3648075"/>
            <a:chOff x="1104" y="1392"/>
            <a:chExt cx="3664" cy="2298"/>
          </a:xfrm>
        </p:grpSpPr>
        <p:sp>
          <p:nvSpPr>
            <p:cNvPr id="202755" name="Text Box 3"/>
            <p:cNvSpPr txBox="1">
              <a:spLocks noChangeArrowheads="1"/>
            </p:cNvSpPr>
            <p:nvPr/>
          </p:nvSpPr>
          <p:spPr bwMode="auto">
            <a:xfrm>
              <a:off x="1104" y="1392"/>
              <a:ext cx="215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dirty="0">
                  <a:solidFill>
                    <a:srgbClr val="FF9900"/>
                  </a:solidFill>
                  <a:latin typeface="Bahnschrift" panose="020B0502040204020203" pitchFamily="34" charset="0"/>
                </a:rPr>
                <a:t>P</a:t>
              </a:r>
              <a:r>
                <a:rPr lang="pt-BR" sz="3200" b="1" dirty="0">
                  <a:solidFill>
                    <a:srgbClr val="FF9900"/>
                  </a:solidFill>
                  <a:latin typeface="Bahnschrift" panose="020B0502040204020203" pitchFamily="34" charset="0"/>
                </a:rPr>
                <a:t>RO</a:t>
              </a:r>
              <a:r>
                <a:rPr lang="pt-BR" sz="3600" b="1" dirty="0">
                  <a:solidFill>
                    <a:srgbClr val="FF9900"/>
                  </a:solidFill>
                  <a:latin typeface="Bahnschrift" panose="020B0502040204020203" pitchFamily="34" charset="0"/>
                </a:rPr>
                <a:t>GR</a:t>
              </a:r>
              <a:r>
                <a:rPr lang="pt-BR" sz="4000" b="1" dirty="0">
                  <a:solidFill>
                    <a:srgbClr val="FF9900"/>
                  </a:solidFill>
                  <a:latin typeface="Bahnschrift" panose="020B0502040204020203" pitchFamily="34" charset="0"/>
                </a:rPr>
                <a:t>ES</a:t>
              </a:r>
              <a:r>
                <a:rPr lang="pt-BR" sz="4400" b="1" dirty="0">
                  <a:solidFill>
                    <a:srgbClr val="FF9900"/>
                  </a:solidFill>
                  <a:latin typeface="Bahnschrift" panose="020B0502040204020203" pitchFamily="34" charset="0"/>
                </a:rPr>
                <a:t>SI</a:t>
              </a:r>
              <a:r>
                <a:rPr lang="pt-BR" sz="4800" b="1" dirty="0">
                  <a:solidFill>
                    <a:srgbClr val="FF9900"/>
                  </a:solidFill>
                  <a:latin typeface="Bahnschrift" panose="020B0502040204020203" pitchFamily="34" charset="0"/>
                </a:rPr>
                <a:t>VO</a:t>
              </a: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728" y="2400"/>
              <a:ext cx="3040" cy="616"/>
              <a:chOff x="816" y="2352"/>
              <a:chExt cx="3040" cy="616"/>
            </a:xfrm>
          </p:grpSpPr>
          <p:sp>
            <p:nvSpPr>
              <p:cNvPr id="202757" name="Text Box 5"/>
              <p:cNvSpPr txBox="1">
                <a:spLocks noChangeArrowheads="1"/>
              </p:cNvSpPr>
              <p:nvPr/>
            </p:nvSpPr>
            <p:spPr bwMode="auto">
              <a:xfrm>
                <a:off x="816" y="2400"/>
                <a:ext cx="325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40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A</a:t>
                </a:r>
              </a:p>
            </p:txBody>
          </p:sp>
          <p:sp>
            <p:nvSpPr>
              <p:cNvPr id="202758" name="Text Box 6"/>
              <p:cNvSpPr txBox="1">
                <a:spLocks noChangeArrowheads="1"/>
              </p:cNvSpPr>
              <p:nvPr/>
            </p:nvSpPr>
            <p:spPr bwMode="auto">
              <a:xfrm>
                <a:off x="1104" y="2388"/>
                <a:ext cx="555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44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SS</a:t>
                </a:r>
              </a:p>
            </p:txBody>
          </p:sp>
          <p:sp>
            <p:nvSpPr>
              <p:cNvPr id="202759" name="Text Box 7"/>
              <p:cNvSpPr txBox="1">
                <a:spLocks noChangeArrowheads="1"/>
              </p:cNvSpPr>
              <p:nvPr/>
            </p:nvSpPr>
            <p:spPr bwMode="auto">
              <a:xfrm>
                <a:off x="1728" y="2352"/>
                <a:ext cx="1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32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I</a:t>
                </a:r>
              </a:p>
            </p:txBody>
          </p:sp>
          <p:sp>
            <p:nvSpPr>
              <p:cNvPr id="202760" name="Text Box 8"/>
              <p:cNvSpPr txBox="1">
                <a:spLocks noChangeArrowheads="1"/>
              </p:cNvSpPr>
              <p:nvPr/>
            </p:nvSpPr>
            <p:spPr bwMode="auto">
              <a:xfrm rot="1639902">
                <a:off x="1872" y="2544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32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M</a:t>
                </a:r>
              </a:p>
            </p:txBody>
          </p:sp>
          <p:sp>
            <p:nvSpPr>
              <p:cNvPr id="202761" name="Text Box 9"/>
              <p:cNvSpPr txBox="1">
                <a:spLocks noChangeArrowheads="1"/>
              </p:cNvSpPr>
              <p:nvPr/>
            </p:nvSpPr>
            <p:spPr bwMode="auto">
              <a:xfrm>
                <a:off x="2256" y="2544"/>
                <a:ext cx="271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32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É</a:t>
                </a:r>
              </a:p>
            </p:txBody>
          </p:sp>
          <p:sp>
            <p:nvSpPr>
              <p:cNvPr id="202762" name="Text Box 10"/>
              <p:cNvSpPr txBox="1">
                <a:spLocks noChangeArrowheads="1"/>
              </p:cNvSpPr>
              <p:nvPr/>
            </p:nvSpPr>
            <p:spPr bwMode="auto">
              <a:xfrm rot="19907297">
                <a:off x="2571" y="2446"/>
                <a:ext cx="287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44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T</a:t>
                </a:r>
              </a:p>
            </p:txBody>
          </p:sp>
          <p:sp>
            <p:nvSpPr>
              <p:cNvPr id="202763" name="Text Box 11"/>
              <p:cNvSpPr txBox="1">
                <a:spLocks noChangeArrowheads="1"/>
              </p:cNvSpPr>
              <p:nvPr/>
            </p:nvSpPr>
            <p:spPr bwMode="auto">
              <a:xfrm>
                <a:off x="2880" y="2481"/>
                <a:ext cx="28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32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R</a:t>
                </a:r>
              </a:p>
            </p:txBody>
          </p:sp>
          <p:sp>
            <p:nvSpPr>
              <p:cNvPr id="202764" name="Text Box 12"/>
              <p:cNvSpPr txBox="1">
                <a:spLocks noChangeArrowheads="1"/>
              </p:cNvSpPr>
              <p:nvPr/>
            </p:nvSpPr>
            <p:spPr bwMode="auto">
              <a:xfrm>
                <a:off x="3072" y="2544"/>
                <a:ext cx="1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32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I</a:t>
                </a:r>
              </a:p>
            </p:txBody>
          </p:sp>
          <p:sp>
            <p:nvSpPr>
              <p:cNvPr id="202765" name="Text Box 13"/>
              <p:cNvSpPr txBox="1">
                <a:spLocks noChangeArrowheads="1"/>
              </p:cNvSpPr>
              <p:nvPr/>
            </p:nvSpPr>
            <p:spPr bwMode="auto">
              <a:xfrm>
                <a:off x="3216" y="2496"/>
                <a:ext cx="29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36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C</a:t>
                </a:r>
              </a:p>
            </p:txBody>
          </p:sp>
          <p:sp>
            <p:nvSpPr>
              <p:cNvPr id="202766" name="Text Box 14"/>
              <p:cNvSpPr txBox="1">
                <a:spLocks noChangeArrowheads="1"/>
              </p:cNvSpPr>
              <p:nvPr/>
            </p:nvSpPr>
            <p:spPr bwMode="auto">
              <a:xfrm>
                <a:off x="3552" y="2561"/>
                <a:ext cx="30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360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O</a:t>
                </a:r>
              </a:p>
            </p:txBody>
          </p:sp>
        </p:grpSp>
        <p:sp>
          <p:nvSpPr>
            <p:cNvPr id="202767" name="Text Box 15"/>
            <p:cNvSpPr txBox="1">
              <a:spLocks noChangeArrowheads="1"/>
            </p:cNvSpPr>
            <p:nvPr/>
          </p:nvSpPr>
          <p:spPr bwMode="auto">
            <a:xfrm>
              <a:off x="1303" y="3360"/>
              <a:ext cx="28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dirty="0">
                  <a:solidFill>
                    <a:srgbClr val="FFFF00"/>
                  </a:solidFill>
                  <a:latin typeface="Bahnschrift" panose="020B0502040204020203" pitchFamily="34" charset="0"/>
                </a:rPr>
                <a:t>DIAGNÓSTICO  ETIOLÓGICO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062120" y="54864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Desvios do joelho na criança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552EEFA5-4CCA-400E-B1A2-1BAF4EFC4BBB}"/>
              </a:ext>
            </a:extLst>
          </p:cNvPr>
          <p:cNvGrpSpPr/>
          <p:nvPr/>
        </p:nvGrpSpPr>
        <p:grpSpPr>
          <a:xfrm>
            <a:off x="0" y="152400"/>
            <a:ext cx="9144000" cy="6858000"/>
            <a:chOff x="0" y="152400"/>
            <a:chExt cx="9144000" cy="6858000"/>
          </a:xfrm>
        </p:grpSpPr>
        <p:sp>
          <p:nvSpPr>
            <p:cNvPr id="206850" name="Text Box 2"/>
            <p:cNvSpPr txBox="1">
              <a:spLocks noChangeArrowheads="1"/>
            </p:cNvSpPr>
            <p:nvPr/>
          </p:nvSpPr>
          <p:spPr bwMode="auto">
            <a:xfrm>
              <a:off x="2969654" y="857250"/>
              <a:ext cx="3693639" cy="925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pt-BR" sz="2400" b="1">
                  <a:solidFill>
                    <a:srgbClr val="FF9900"/>
                  </a:solidFill>
                  <a:latin typeface="Bahnschrift" panose="020B0502040204020203" pitchFamily="34" charset="0"/>
                </a:rPr>
                <a:t>DESVIOS  PATOLÓGICOS</a:t>
              </a:r>
              <a:r>
                <a:rPr lang="pt-BR" sz="2000" b="1">
                  <a:solidFill>
                    <a:srgbClr val="FFFFFF"/>
                  </a:solidFill>
                  <a:latin typeface="Bahnschrift" panose="020B0502040204020203" pitchFamily="34" charset="0"/>
                </a:rPr>
                <a:t>  </a:t>
              </a:r>
            </a:p>
            <a:p>
              <a:pPr algn="ctr">
                <a:lnSpc>
                  <a:spcPct val="130000"/>
                </a:lnSpc>
                <a:defRPr/>
              </a:pPr>
              <a:r>
                <a:rPr lang="pt-BR" sz="2000" b="1" u="sng">
                  <a:solidFill>
                    <a:srgbClr val="FFFFFF"/>
                  </a:solidFill>
                  <a:latin typeface="Bahnschrift" panose="020B0502040204020203" pitchFamily="34" charset="0"/>
                </a:rPr>
                <a:t>CAUSAS  MAIS  COMUNS</a:t>
              </a:r>
            </a:p>
          </p:txBody>
        </p:sp>
        <p:sp>
          <p:nvSpPr>
            <p:cNvPr id="206851" name="Text Box 3"/>
            <p:cNvSpPr txBox="1">
              <a:spLocks noChangeArrowheads="1"/>
            </p:cNvSpPr>
            <p:nvPr/>
          </p:nvSpPr>
          <p:spPr bwMode="auto">
            <a:xfrm>
              <a:off x="2411760" y="2213248"/>
              <a:ext cx="3717684" cy="2944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rgbClr val="FF9900"/>
                </a:buClr>
                <a:buSzPct val="110000"/>
                <a:buFontTx/>
                <a:buAutoNum type="arabicPeriod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OBESIDADE</a:t>
              </a:r>
            </a:p>
            <a:p>
              <a:pPr marL="457200" indent="-457200">
                <a:lnSpc>
                  <a:spcPct val="150000"/>
                </a:lnSpc>
                <a:buClr>
                  <a:srgbClr val="FF9900"/>
                </a:buClr>
                <a:buSzPct val="110000"/>
                <a:buFontTx/>
                <a:buAutoNum type="arabicPeriod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INFEÇCÃO</a:t>
              </a:r>
            </a:p>
            <a:p>
              <a:pPr marL="457200" indent="-457200">
                <a:lnSpc>
                  <a:spcPct val="150000"/>
                </a:lnSpc>
                <a:buClr>
                  <a:srgbClr val="FF9900"/>
                </a:buClr>
                <a:buSzPct val="110000"/>
                <a:buFontTx/>
                <a:buAutoNum type="arabicPeriod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FRATURA</a:t>
              </a:r>
            </a:p>
            <a:p>
              <a:pPr marL="457200" indent="-457200">
                <a:lnSpc>
                  <a:spcPct val="150000"/>
                </a:lnSpc>
                <a:buClr>
                  <a:srgbClr val="FF9900"/>
                </a:buClr>
                <a:buSzPct val="110000"/>
                <a:buFontTx/>
                <a:buAutoNum type="arabicPeriod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DOENÇA  OSTEOMETABÓLICA</a:t>
              </a:r>
            </a:p>
            <a:p>
              <a:pPr marL="457200" indent="-457200">
                <a:lnSpc>
                  <a:spcPct val="150000"/>
                </a:lnSpc>
                <a:buClr>
                  <a:srgbClr val="FF9900"/>
                </a:buClr>
                <a:buSzPct val="110000"/>
                <a:buFontTx/>
                <a:buAutoNum type="arabicPeriod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DOENÇA  DE  BLOUNT</a:t>
              </a:r>
            </a:p>
            <a:p>
              <a:pPr marL="457200" indent="-457200">
                <a:lnSpc>
                  <a:spcPct val="150000"/>
                </a:lnSpc>
                <a:buClr>
                  <a:srgbClr val="FF9900"/>
                </a:buClr>
                <a:buSzPct val="110000"/>
                <a:buFontTx/>
                <a:buAutoNum type="arabicPeriod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DISPLASIAS</a:t>
              </a:r>
            </a:p>
            <a:p>
              <a:pPr marL="457200" indent="-457200">
                <a:lnSpc>
                  <a:spcPct val="150000"/>
                </a:lnSpc>
                <a:buClr>
                  <a:srgbClr val="FF9900"/>
                </a:buClr>
                <a:buSzPct val="110000"/>
                <a:buFontTx/>
                <a:buAutoNum type="arabicPeriod"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SÍNDROMES</a:t>
              </a: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152400"/>
              <a:ext cx="9144000" cy="4766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6533728"/>
              <a:ext cx="9144000" cy="4766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062120" y="207264"/>
              <a:ext cx="3143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Desvios do joelho na criança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35896" y="15007"/>
            <a:ext cx="214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Bahnschrift" panose="020B0502040204020203" pitchFamily="34" charset="0"/>
              </a:rPr>
              <a:t>Joelho Infantil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87624" y="1052736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Bahnschrift" panose="020B0502040204020203" pitchFamily="34" charset="0"/>
              </a:rPr>
              <a:t> Em resumo: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9834" y="2204864"/>
            <a:ext cx="8890575" cy="2787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1- Desvios de joelho na criança normal corrigem-se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    espontaneamente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2- Não está indicado o uso de fisioterapia, botas, palmilhas, etc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3- As formas patológicas devem ser identificadas e tratadas </a:t>
            </a:r>
          </a:p>
          <a:p>
            <a:pPr marL="357188"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especificamente.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699792" y="755412"/>
            <a:ext cx="3924300" cy="3048000"/>
            <a:chOff x="1655" y="572"/>
            <a:chExt cx="2472" cy="1920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655" y="572"/>
              <a:ext cx="2472" cy="1920"/>
              <a:chOff x="1043" y="720"/>
              <a:chExt cx="2472" cy="1920"/>
            </a:xfrm>
          </p:grpSpPr>
          <p:pic>
            <p:nvPicPr>
              <p:cNvPr id="6" name="Picture 5" descr="Uber - 7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43" y="720"/>
                <a:ext cx="1285" cy="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  <p:pic>
            <p:nvPicPr>
              <p:cNvPr id="7" name="Picture 6" descr="Uber - 12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44" y="720"/>
                <a:ext cx="1271" cy="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</p:grp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216" y="734"/>
              <a:ext cx="136" cy="4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z="1400">
                <a:latin typeface="Bahnschrift" panose="020B0502040204020203" pitchFamily="34" charset="0"/>
              </a:endParaRP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1259632" y="3851756"/>
            <a:ext cx="6715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12 anos, estirão de crescimento, com queixas de que os joelhos</a:t>
            </a:r>
          </a:p>
          <a:p>
            <a:r>
              <a:rPr lang="pt-BR" dirty="0">
                <a:latin typeface="Bahnschrift" panose="020B0502040204020203" pitchFamily="34" charset="0"/>
              </a:rPr>
              <a:t>estão “</a:t>
            </a:r>
            <a:r>
              <a:rPr lang="pt-BR" dirty="0" err="1">
                <a:latin typeface="Bahnschrift" panose="020B0502040204020203" pitchFamily="34" charset="0"/>
              </a:rPr>
              <a:t>entortanto</a:t>
            </a:r>
            <a:r>
              <a:rPr lang="pt-BR" dirty="0">
                <a:latin typeface="Bahnschrift" panose="020B0502040204020203" pitchFamily="34" charset="0"/>
              </a:rPr>
              <a:t>”, e com este aspecto.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63888" y="4859868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DIAGNÓSTICO?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222FA3-A05B-4A4D-AE27-363D3D86D3D8}"/>
              </a:ext>
            </a:extLst>
          </p:cNvPr>
          <p:cNvSpPr txBox="1"/>
          <p:nvPr/>
        </p:nvSpPr>
        <p:spPr>
          <a:xfrm>
            <a:off x="2037807" y="5301208"/>
            <a:ext cx="4586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Geno</a:t>
            </a:r>
            <a:r>
              <a:rPr lang="pt-B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valgo do adolescente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4994098" y="3904002"/>
            <a:ext cx="3988592" cy="188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COMPROMETIMENTO   DA  ESTÉTICA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MARCHA  DESELEGANTE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ATRITO  FACE  INTERNA  DA  COXA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DESEMPENHO  ESPORTIVO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ARTROSE  FUTURA</a:t>
            </a: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2267744" y="0"/>
            <a:ext cx="49071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GENO  VALGO  DO  ADOLESCENTE</a:t>
            </a: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6084168" y="3558208"/>
            <a:ext cx="1685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66FFFF"/>
                </a:solidFill>
                <a:latin typeface="Bahnschrift" panose="020B0502040204020203" pitchFamily="34" charset="0"/>
              </a:rPr>
              <a:t>Problemas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61310" y="1988840"/>
            <a:ext cx="5917004" cy="22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b="1" dirty="0">
                <a:solidFill>
                  <a:srgbClr val="FFFFFF"/>
                </a:solidFill>
                <a:latin typeface="Bahnschrift" panose="020B0502040204020203" pitchFamily="34" charset="0"/>
              </a:rPr>
              <a:t>ESPONTANEAMENTE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000" b="1" dirty="0">
                <a:solidFill>
                  <a:srgbClr val="FFFFFF"/>
                </a:solidFill>
                <a:latin typeface="Bahnschrift" panose="020B0502040204020203" pitchFamily="34" charset="0"/>
              </a:rPr>
              <a:t>IDADE  TÍPICA / ESTIRÃO  CRESCIMENTO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000" b="1" dirty="0">
                <a:solidFill>
                  <a:srgbClr val="FFFFFF"/>
                </a:solidFill>
                <a:latin typeface="Bahnschrift" panose="020B0502040204020203" pitchFamily="34" charset="0"/>
              </a:rPr>
              <a:t>RÁPIDA  PROGRESSÃO SEGUINDO O ESTIRÃO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000" b="1" dirty="0">
                <a:solidFill>
                  <a:srgbClr val="FFFFFF"/>
                </a:solidFill>
                <a:latin typeface="Bahnschrift" panose="020B0502040204020203" pitchFamily="34" charset="0"/>
              </a:rPr>
              <a:t>SEM  CAUSA  APARENTE</a:t>
            </a:r>
          </a:p>
          <a:p>
            <a:pPr marL="457200" indent="-457200">
              <a:lnSpc>
                <a:spcPct val="15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000" b="1" dirty="0">
                <a:solidFill>
                  <a:srgbClr val="FFFFFF"/>
                </a:solidFill>
                <a:latin typeface="Bahnschrift" panose="020B0502040204020203" pitchFamily="34" charset="0"/>
              </a:rPr>
              <a:t>NÃO SE CORRIGE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108353" y="1268760"/>
            <a:ext cx="34083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Características clínicas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Bahnschrift" panose="020B0502040204020203" pitchFamily="34" charset="0"/>
              </a:rPr>
              <a:t>Geno valgo do adolescente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Bahnschrift" panose="020B0502040204020203" pitchFamily="34" charset="0"/>
            </a:endParaRP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5796136" y="908720"/>
            <a:ext cx="3024336" cy="2160240"/>
            <a:chOff x="1655" y="572"/>
            <a:chExt cx="2472" cy="1920"/>
          </a:xfrm>
        </p:grpSpPr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1655" y="572"/>
              <a:ext cx="2472" cy="1920"/>
              <a:chOff x="1043" y="720"/>
              <a:chExt cx="2472" cy="1920"/>
            </a:xfrm>
          </p:grpSpPr>
          <p:pic>
            <p:nvPicPr>
              <p:cNvPr id="17" name="Picture 5" descr="Uber - 7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43" y="720"/>
                <a:ext cx="1285" cy="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  <p:pic>
            <p:nvPicPr>
              <p:cNvPr id="18" name="Picture 6" descr="Uber - 12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44" y="720"/>
                <a:ext cx="1271" cy="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</p:grp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2216" y="734"/>
              <a:ext cx="136" cy="4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z="1600">
                <a:latin typeface="Bahnschrift" panose="020B0502040204020203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1619672" y="0"/>
            <a:ext cx="49071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GENO  VALGO  DO  ADOLESCENTE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4343318" y="2205038"/>
            <a:ext cx="24609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EPIFISIODESE</a:t>
            </a:r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3592995" y="1125538"/>
            <a:ext cx="2063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TRATAMENTO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3131840" y="4007587"/>
            <a:ext cx="55178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Bloqueio seletivo do crescimento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014821" y="43480"/>
            <a:ext cx="2954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Geno valgo do adolescente</a:t>
            </a:r>
          </a:p>
        </p:txBody>
      </p:sp>
      <p:pic>
        <p:nvPicPr>
          <p:cNvPr id="13" name="Picture 6" descr="Uber - 125">
            <a:extLst>
              <a:ext uri="{FF2B5EF4-FFF2-40B4-BE49-F238E27FC236}">
                <a16:creationId xmlns:a16="http://schemas.microsoft.com/office/drawing/2014/main" id="{B669114C-6484-4145-8CF3-A0AD1EDC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94" y="2720608"/>
            <a:ext cx="2327746" cy="323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/>
            </a:outerShdw>
          </a:effec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3307813-264E-4C19-9203-E88C8BA8E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497" y="4680523"/>
            <a:ext cx="1184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chemeClr val="bg1"/>
                </a:solidFill>
                <a:latin typeface="Bahnschrift" panose="020B0502040204020203" pitchFamily="34" charset="0"/>
              </a:rPr>
              <a:t>Bloqueio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4C48542C-D3F1-4DCD-AD38-DB75DEFCA65B}"/>
              </a:ext>
            </a:extLst>
          </p:cNvPr>
          <p:cNvSpPr/>
          <p:nvPr/>
        </p:nvSpPr>
        <p:spPr>
          <a:xfrm rot="17750142">
            <a:off x="1683675" y="4414025"/>
            <a:ext cx="210385" cy="1622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4199DFE3-F1BD-4A67-9C34-8933BA0C5CFC}"/>
              </a:ext>
            </a:extLst>
          </p:cNvPr>
          <p:cNvSpPr/>
          <p:nvPr/>
        </p:nvSpPr>
        <p:spPr>
          <a:xfrm rot="15225186">
            <a:off x="2055259" y="4407686"/>
            <a:ext cx="210385" cy="1622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A9B606EB-A15C-49EE-A5C9-7FE3182062AE}"/>
              </a:ext>
            </a:extLst>
          </p:cNvPr>
          <p:cNvSpPr/>
          <p:nvPr/>
        </p:nvSpPr>
        <p:spPr>
          <a:xfrm>
            <a:off x="2502517" y="4330752"/>
            <a:ext cx="144016" cy="400110"/>
          </a:xfrm>
          <a:prstGeom prst="downArrow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FA412589-BBB8-4F9E-A898-1A5EFF653D38}"/>
              </a:ext>
            </a:extLst>
          </p:cNvPr>
          <p:cNvSpPr/>
          <p:nvPr/>
        </p:nvSpPr>
        <p:spPr>
          <a:xfrm rot="10800000">
            <a:off x="2517004" y="3879269"/>
            <a:ext cx="144016" cy="400110"/>
          </a:xfrm>
          <a:prstGeom prst="downArrow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/>
      <p:bldP spid="224268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/>
          <p:cNvSpPr txBox="1">
            <a:spLocks noChangeArrowheads="1"/>
          </p:cNvSpPr>
          <p:nvPr/>
        </p:nvSpPr>
        <p:spPr bwMode="auto">
          <a:xfrm>
            <a:off x="1691680" y="1628800"/>
            <a:ext cx="24609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EPIFISIODESE</a:t>
            </a:r>
          </a:p>
        </p:txBody>
      </p:sp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533661" y="2492896"/>
            <a:ext cx="3514104" cy="144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r">
              <a:lnSpc>
                <a:spcPct val="200000"/>
              </a:lnSpc>
              <a:buClr>
                <a:srgbClr val="FF9900"/>
              </a:buClr>
              <a:buFontTx/>
              <a:buChar char="•"/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  PARAFUSO APLICADO</a:t>
            </a:r>
          </a:p>
          <a:p>
            <a:pPr algn="r">
              <a:lnSpc>
                <a:spcPct val="200000"/>
              </a:lnSpc>
              <a:buClr>
                <a:srgbClr val="FF9900"/>
              </a:buClr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PERCUTANEAMENTE</a:t>
            </a:r>
          </a:p>
        </p:txBody>
      </p:sp>
      <p:pic>
        <p:nvPicPr>
          <p:cNvPr id="226313" name="Picture 9" descr="P0002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12776"/>
            <a:ext cx="237709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8100000" algn="ctr" rotWithShape="0">
              <a:srgbClr val="808080"/>
            </a:outerShdw>
          </a:effectLst>
        </p:spPr>
      </p:pic>
      <p:pic>
        <p:nvPicPr>
          <p:cNvPr id="226314" name="Picture 10" descr="Ivania R Sena1, 12a, 0530824D, gn vg adoles preop, 2805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2808312" cy="42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8100000" algn="ctr" rotWithShape="0">
              <a:srgbClr val="808080"/>
            </a:outerShdw>
          </a:effectLst>
        </p:spPr>
      </p:pic>
      <p:pic>
        <p:nvPicPr>
          <p:cNvPr id="226315" name="Picture 11" descr="Ivania R Sena2, 13a, 0530824D, gn vg adolesc pós paraf canulado, 0309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12776"/>
            <a:ext cx="240026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8100000" algn="ctr" rotWithShape="0">
              <a:srgbClr val="808080"/>
            </a:outerShdw>
          </a:effec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55776" y="5013176"/>
            <a:ext cx="5976664" cy="864096"/>
            <a:chOff x="1383" y="1343"/>
            <a:chExt cx="4377" cy="2813"/>
          </a:xfrm>
        </p:grpSpPr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383" y="1344"/>
              <a:ext cx="4377" cy="2812"/>
            </a:xfrm>
            <a:prstGeom prst="rect">
              <a:avLst/>
            </a:prstGeom>
            <a:solidFill>
              <a:srgbClr val="217DA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>
              <a:off x="1383" y="1343"/>
              <a:ext cx="43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10" name="Retângulo 9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203848" y="35332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Geno valgo do adolescente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1619672" y="0"/>
            <a:ext cx="4120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GENO  VALGO  DO  ADOLESCENTE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latin typeface="Bahnschrift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latin typeface="Bahnschrift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167107" y="43480"/>
            <a:ext cx="2650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Geno valgo do adolescente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131840" y="1340768"/>
            <a:ext cx="2276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Bahnschrift" panose="020B0502040204020203" pitchFamily="34" charset="0"/>
              </a:rPr>
              <a:t>EM RESUMO: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95536" y="2348880"/>
            <a:ext cx="8020144" cy="2233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1- Geno valgo do adolescente aparece em idade típica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2- Pode aumentar seguindo a velocidade de crescimento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3-  Deve ser diagnosticado e tratado na idade correta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4- Desvios pronunciados do joelho dão artrose no futuro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6" descr="Quadro Crianç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1950" y="1447800"/>
            <a:ext cx="3340100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WordArt 1028"/>
          <p:cNvSpPr>
            <a:spLocks noChangeArrowheads="1" noChangeShapeType="1" noTextEdit="1"/>
          </p:cNvSpPr>
          <p:nvPr/>
        </p:nvSpPr>
        <p:spPr bwMode="auto">
          <a:xfrm>
            <a:off x="2483768" y="620688"/>
            <a:ext cx="4032448" cy="6346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50"/>
              </a:avLst>
            </a:prstTxWarp>
          </a:bodyPr>
          <a:lstStyle/>
          <a:p>
            <a:pPr algn="ctr"/>
            <a:r>
              <a:rPr lang="pt-BR" sz="3600" kern="10" dirty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Impact"/>
              </a:rPr>
              <a:t>PÉ :</a:t>
            </a:r>
          </a:p>
          <a:p>
            <a:pPr algn="ctr"/>
            <a:r>
              <a:rPr lang="pt-BR" sz="3600" kern="10" dirty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Impact"/>
              </a:rPr>
              <a:t>DESENVOLVIMENTO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48752" y="27432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Displasia do desenvolvimento do quadril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07704" y="692696"/>
            <a:ext cx="581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u="sng" dirty="0">
                <a:latin typeface="Bahnschrift" panose="020B0502040204020203" pitchFamily="34" charset="0"/>
              </a:rPr>
              <a:t>O que é displasia do desenvolvimento do quadril?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23728" y="1340768"/>
            <a:ext cx="528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“Uma condição de instabilidade do quadril do RN</a:t>
            </a:r>
          </a:p>
          <a:p>
            <a:r>
              <a:rPr lang="pt-BR" dirty="0">
                <a:latin typeface="Bahnschrift" panose="020B0502040204020203" pitchFamily="34" charset="0"/>
              </a:rPr>
              <a:t>que leva ao mau encaixe da cabeça no acetábulo”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79712" y="242088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Causas?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131840" y="2348880"/>
            <a:ext cx="350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Frouxidão capsuloligamentar</a:t>
            </a:r>
          </a:p>
          <a:p>
            <a:r>
              <a:rPr lang="pt-BR" dirty="0">
                <a:latin typeface="Bahnschrift" panose="020B0502040204020203" pitchFamily="34" charset="0"/>
              </a:rPr>
              <a:t>Displasia do acetábulo. O que é?</a:t>
            </a:r>
          </a:p>
        </p:txBody>
      </p:sp>
      <p:pic>
        <p:nvPicPr>
          <p:cNvPr id="7" name="Picture 2" descr="ORTOLANI PEÇA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3729608" cy="195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ta para a direita 8"/>
          <p:cNvSpPr/>
          <p:nvPr/>
        </p:nvSpPr>
        <p:spPr>
          <a:xfrm>
            <a:off x="4211960" y="4077072"/>
            <a:ext cx="1008112" cy="2880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585324" y="3356992"/>
            <a:ext cx="3354749" cy="2385556"/>
            <a:chOff x="5585324" y="3861048"/>
            <a:chExt cx="3354749" cy="2385556"/>
          </a:xfrm>
        </p:grpSpPr>
        <p:pic>
          <p:nvPicPr>
            <p:cNvPr id="8" name="Picture 5" descr="BACIA C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5324" y="3861048"/>
              <a:ext cx="3307156" cy="1965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808080"/>
              </a:outerShdw>
            </a:effectLst>
          </p:spPr>
        </p:pic>
        <p:sp>
          <p:nvSpPr>
            <p:cNvPr id="10" name="CaixaDeTexto 9"/>
            <p:cNvSpPr txBox="1"/>
            <p:nvPr/>
          </p:nvSpPr>
          <p:spPr>
            <a:xfrm>
              <a:off x="5724128" y="5877272"/>
              <a:ext cx="3215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Bahnschrift" panose="020B0502040204020203" pitchFamily="34" charset="0"/>
                </a:rPr>
                <a:t>Luxação congênita do quadril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5696" y="908721"/>
            <a:ext cx="5524500" cy="842963"/>
            <a:chOff x="2592" y="768"/>
            <a:chExt cx="2832" cy="531"/>
          </a:xfrm>
        </p:grpSpPr>
        <p:sp>
          <p:nvSpPr>
            <p:cNvPr id="228356" name="Text Box 4"/>
            <p:cNvSpPr txBox="1">
              <a:spLocks noChangeArrowheads="1"/>
            </p:cNvSpPr>
            <p:nvPr/>
          </p:nvSpPr>
          <p:spPr bwMode="auto">
            <a:xfrm>
              <a:off x="2880" y="768"/>
              <a:ext cx="220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400" b="1" dirty="0">
                  <a:solidFill>
                    <a:srgbClr val="FFFFFF"/>
                  </a:solidFill>
                  <a:latin typeface="Bahnschrift" panose="020B0502040204020203" pitchFamily="34" charset="0"/>
                </a:rPr>
                <a:t>DESENVOLVIMENTO DO ARCO PLANTAR DO  PÉ</a:t>
              </a:r>
              <a:endParaRPr lang="en-US" sz="2400" b="1" dirty="0">
                <a:solidFill>
                  <a:srgbClr val="FFFFFF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28357" name="Text Box 5"/>
            <p:cNvSpPr txBox="1">
              <a:spLocks noChangeArrowheads="1"/>
            </p:cNvSpPr>
            <p:nvPr/>
          </p:nvSpPr>
          <p:spPr bwMode="auto">
            <a:xfrm>
              <a:off x="2592" y="1008"/>
              <a:ext cx="28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400" b="1">
                  <a:solidFill>
                    <a:srgbClr val="FFFFFF"/>
                  </a:solidFill>
                  <a:latin typeface="Bahnschrift" panose="020B0502040204020203" pitchFamily="34" charset="0"/>
                </a:rPr>
                <a:t> </a:t>
              </a:r>
              <a:endParaRPr lang="en-US" sz="2400" b="1">
                <a:solidFill>
                  <a:srgbClr val="FFFFFF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838200" y="2514600"/>
            <a:ext cx="5472113" cy="3660775"/>
            <a:chOff x="384" y="1632"/>
            <a:chExt cx="3447" cy="2306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384" y="1632"/>
              <a:ext cx="3447" cy="2306"/>
              <a:chOff x="288" y="1584"/>
              <a:chExt cx="3447" cy="2306"/>
            </a:xfrm>
          </p:grpSpPr>
          <p:pic>
            <p:nvPicPr>
              <p:cNvPr id="63506" name="Picture 8" descr="arco pé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8" y="1584"/>
                <a:ext cx="3447" cy="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  <p:sp>
            <p:nvSpPr>
              <p:cNvPr id="63507" name="Line 9"/>
              <p:cNvSpPr>
                <a:spLocks noChangeShapeType="1"/>
              </p:cNvSpPr>
              <p:nvPr/>
            </p:nvSpPr>
            <p:spPr bwMode="auto">
              <a:xfrm flipV="1">
                <a:off x="860" y="2448"/>
                <a:ext cx="0" cy="100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3508" name="Text Box 10"/>
              <p:cNvSpPr txBox="1">
                <a:spLocks noChangeArrowheads="1"/>
              </p:cNvSpPr>
              <p:nvPr/>
            </p:nvSpPr>
            <p:spPr bwMode="auto">
              <a:xfrm>
                <a:off x="956" y="2976"/>
                <a:ext cx="105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pt-BR" sz="1800">
                    <a:solidFill>
                      <a:srgbClr val="0000FF"/>
                    </a:solidFill>
                    <a:latin typeface="Futura Md BT" pitchFamily="34" charset="0"/>
                  </a:rPr>
                  <a:t>2 ANOS</a:t>
                </a:r>
                <a:endParaRPr lang="en-US" sz="1800">
                  <a:solidFill>
                    <a:srgbClr val="0000FF"/>
                  </a:solidFill>
                  <a:latin typeface="Futura Md BT" pitchFamily="34" charset="0"/>
                </a:endParaRPr>
              </a:p>
            </p:txBody>
          </p:sp>
        </p:grpSp>
        <p:pic>
          <p:nvPicPr>
            <p:cNvPr id="63505" name="Picture 11" descr="arco pé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1968"/>
              <a:ext cx="812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rgbClr val="808080"/>
              </a:outerShdw>
            </a:effectLst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838200" y="2514600"/>
            <a:ext cx="5472113" cy="3660775"/>
            <a:chOff x="528" y="1584"/>
            <a:chExt cx="3447" cy="2306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528" y="1584"/>
              <a:ext cx="3447" cy="2306"/>
              <a:chOff x="288" y="1584"/>
              <a:chExt cx="3447" cy="2306"/>
            </a:xfrm>
          </p:grpSpPr>
          <p:pic>
            <p:nvPicPr>
              <p:cNvPr id="63502" name="Picture 14" descr="arco pé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8" y="1584"/>
                <a:ext cx="3447" cy="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  <p:sp>
            <p:nvSpPr>
              <p:cNvPr id="63503" name="Text Box 15"/>
              <p:cNvSpPr txBox="1">
                <a:spLocks noChangeArrowheads="1"/>
              </p:cNvSpPr>
              <p:nvPr/>
            </p:nvSpPr>
            <p:spPr bwMode="auto">
              <a:xfrm>
                <a:off x="2088" y="2400"/>
                <a:ext cx="158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pt-BR" sz="1800">
                    <a:solidFill>
                      <a:srgbClr val="0000FF"/>
                    </a:solidFill>
                    <a:latin typeface="Futura Md BT" pitchFamily="34" charset="0"/>
                  </a:rPr>
                  <a:t>Arco desenvolve-se dos 2 aos 6 anos</a:t>
                </a:r>
                <a:endParaRPr lang="en-US" sz="1800">
                  <a:solidFill>
                    <a:srgbClr val="0000FF"/>
                  </a:solidFill>
                  <a:latin typeface="Futura Md BT" pitchFamily="34" charset="0"/>
                </a:endParaRPr>
              </a:p>
            </p:txBody>
          </p:sp>
        </p:grpSp>
        <p:sp>
          <p:nvSpPr>
            <p:cNvPr id="63500" name="Line 16"/>
            <p:cNvSpPr>
              <a:spLocks noChangeShapeType="1"/>
            </p:cNvSpPr>
            <p:nvPr/>
          </p:nvSpPr>
          <p:spPr bwMode="auto">
            <a:xfrm flipV="1">
              <a:off x="1152" y="2496"/>
              <a:ext cx="0" cy="96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3501" name="Line 17"/>
            <p:cNvSpPr>
              <a:spLocks noChangeShapeType="1"/>
            </p:cNvSpPr>
            <p:nvPr/>
          </p:nvSpPr>
          <p:spPr bwMode="auto">
            <a:xfrm flipV="1">
              <a:off x="2160" y="3072"/>
              <a:ext cx="0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827088" y="2513013"/>
            <a:ext cx="7859712" cy="3660775"/>
            <a:chOff x="522" y="1584"/>
            <a:chExt cx="4951" cy="2306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522" y="1584"/>
              <a:ext cx="4951" cy="2306"/>
              <a:chOff x="288" y="1584"/>
              <a:chExt cx="4951" cy="2306"/>
            </a:xfrm>
          </p:grpSpPr>
          <p:pic>
            <p:nvPicPr>
              <p:cNvPr id="63497" name="Picture 20" descr="arco pé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8" y="1584"/>
                <a:ext cx="3447" cy="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  <p:pic>
            <p:nvPicPr>
              <p:cNvPr id="63498" name="Picture 21" descr="arco pé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24" y="1632"/>
                <a:ext cx="1015" cy="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rgbClr val="808080"/>
                </a:outerShdw>
              </a:effectLst>
            </p:spPr>
          </p:pic>
        </p:grpSp>
        <p:sp>
          <p:nvSpPr>
            <p:cNvPr id="63496" name="Line 22"/>
            <p:cNvSpPr>
              <a:spLocks noChangeShapeType="1"/>
            </p:cNvSpPr>
            <p:nvPr/>
          </p:nvSpPr>
          <p:spPr bwMode="auto">
            <a:xfrm flipV="1">
              <a:off x="2160" y="3024"/>
              <a:ext cx="0" cy="57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1187624" y="365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Afecções ortopédicas mais importantes da criança e adolescente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323528" y="1700808"/>
            <a:ext cx="8820472" cy="46805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571500" y="1600200"/>
            <a:ext cx="800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“DIMINUIÇÃO  DO  ARCO  PLANTAR  MEDIAL”</a:t>
            </a:r>
          </a:p>
        </p:txBody>
      </p:sp>
      <p:pic>
        <p:nvPicPr>
          <p:cNvPr id="232452" name="Picture 4" descr="Uber - 1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78138"/>
            <a:ext cx="41910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/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2895600"/>
            <a:ext cx="228600" cy="1981200"/>
            <a:chOff x="960" y="1824"/>
            <a:chExt cx="144" cy="1248"/>
          </a:xfrm>
        </p:grpSpPr>
        <p:sp>
          <p:nvSpPr>
            <p:cNvPr id="65547" name="Line 6"/>
            <p:cNvSpPr>
              <a:spLocks noChangeShapeType="1"/>
            </p:cNvSpPr>
            <p:nvPr/>
          </p:nvSpPr>
          <p:spPr bwMode="auto">
            <a:xfrm>
              <a:off x="1008" y="1824"/>
              <a:ext cx="96" cy="81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>
              <a:outerShdw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65548" name="Line 7"/>
            <p:cNvSpPr>
              <a:spLocks noChangeShapeType="1"/>
            </p:cNvSpPr>
            <p:nvPr/>
          </p:nvSpPr>
          <p:spPr bwMode="auto">
            <a:xfrm flipV="1">
              <a:off x="960" y="2640"/>
              <a:ext cx="144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>
              <a:outerShdw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>
                <a:latin typeface="Bahnschrift" panose="020B0502040204020203" pitchFamily="34" charset="0"/>
              </a:endParaRPr>
            </a:p>
          </p:txBody>
        </p:sp>
      </p:grpSp>
      <p:sp>
        <p:nvSpPr>
          <p:cNvPr id="232456" name="Oval 8"/>
          <p:cNvSpPr>
            <a:spLocks noChangeArrowheads="1"/>
          </p:cNvSpPr>
          <p:nvPr/>
        </p:nvSpPr>
        <p:spPr bwMode="auto">
          <a:xfrm>
            <a:off x="1981200" y="3581400"/>
            <a:ext cx="914400" cy="9906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outerShdw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sz="1200">
              <a:latin typeface="Bahnschrift" panose="020B0502040204020203" pitchFamily="34" charset="0"/>
            </a:endParaRPr>
          </a:p>
        </p:txBody>
      </p:sp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4572000" y="2971800"/>
            <a:ext cx="396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>
                <a:solidFill>
                  <a:srgbClr val="FFFF00"/>
                </a:solidFill>
                <a:latin typeface="Bahnschrift" panose="020B0502040204020203" pitchFamily="34" charset="0"/>
              </a:rPr>
              <a:t>INCLINAÇÃO  MEDIAL  DO  TORNOZELO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435600" y="3860800"/>
            <a:ext cx="2454275" cy="1447800"/>
            <a:chOff x="3408" y="2880"/>
            <a:chExt cx="1546" cy="912"/>
          </a:xfrm>
        </p:grpSpPr>
        <p:sp>
          <p:nvSpPr>
            <p:cNvPr id="65545" name="AutoShape 11"/>
            <p:cNvSpPr>
              <a:spLocks noChangeArrowheads="1"/>
            </p:cNvSpPr>
            <p:nvPr/>
          </p:nvSpPr>
          <p:spPr bwMode="auto">
            <a:xfrm>
              <a:off x="3888" y="2880"/>
              <a:ext cx="528" cy="52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 sz="1200">
                <a:latin typeface="Bahnschrift" panose="020B0502040204020203" pitchFamily="34" charset="0"/>
              </a:endParaRPr>
            </a:p>
          </p:txBody>
        </p:sp>
        <p:sp>
          <p:nvSpPr>
            <p:cNvPr id="232460" name="Text Box 12"/>
            <p:cNvSpPr txBox="1">
              <a:spLocks noChangeArrowheads="1"/>
            </p:cNvSpPr>
            <p:nvPr/>
          </p:nvSpPr>
          <p:spPr bwMode="auto">
            <a:xfrm>
              <a:off x="3408" y="3504"/>
              <a:ext cx="154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pt-BR" sz="2400" b="1">
                  <a:solidFill>
                    <a:srgbClr val="FF9900"/>
                  </a:solidFill>
                  <a:latin typeface="Bahnschrift" panose="020B0502040204020203" pitchFamily="34" charset="0"/>
                </a:rPr>
                <a:t>VALGO</a:t>
              </a:r>
            </a:p>
          </p:txBody>
        </p:sp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32025" y="2060575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O QUE MAIS?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BFAC902-EA0D-43A5-A7DA-D8BEB47F6DA6}"/>
              </a:ext>
            </a:extLst>
          </p:cNvPr>
          <p:cNvSpPr txBox="1"/>
          <p:nvPr/>
        </p:nvSpPr>
        <p:spPr>
          <a:xfrm>
            <a:off x="3275856" y="602591"/>
            <a:ext cx="2375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PÉ PLANO 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6" grpId="0" animBg="1"/>
      <p:bldP spid="23245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1985963" y="620687"/>
            <a:ext cx="4674269" cy="311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 dirty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Arial Black"/>
              </a:rPr>
              <a:t>PÉ  PLANO / VALGO</a:t>
            </a: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2339752" y="1989138"/>
            <a:ext cx="5767926" cy="205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pt-BR" sz="1800" b="1" dirty="0">
                <a:solidFill>
                  <a:srgbClr val="FFFF00"/>
                </a:solidFill>
                <a:latin typeface="Bahnschrift" panose="020B0502040204020203" pitchFamily="34" charset="0"/>
              </a:rPr>
              <a:t>DEVE SER  INTERPRETADO QUANTO AO SIGNIFICADO: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1800" b="1" dirty="0">
                <a:solidFill>
                  <a:srgbClr val="FFFF00"/>
                </a:solidFill>
                <a:latin typeface="Bahnschrift" panose="020B0502040204020203" pitchFamily="34" charset="0"/>
              </a:rPr>
              <a:t>1- QUEIXAS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1800" b="1" dirty="0">
                <a:solidFill>
                  <a:srgbClr val="FFFF00"/>
                </a:solidFill>
                <a:latin typeface="Bahnschrift" panose="020B0502040204020203" pitchFamily="34" charset="0"/>
              </a:rPr>
              <a:t>2- IDADE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1800" b="1" dirty="0">
                <a:solidFill>
                  <a:srgbClr val="FFFF00"/>
                </a:solidFill>
                <a:latin typeface="Bahnschrift" panose="020B0502040204020203" pitchFamily="34" charset="0"/>
              </a:rPr>
              <a:t>3- GRAU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1800" b="1" dirty="0">
                <a:solidFill>
                  <a:srgbClr val="FFFF00"/>
                </a:solidFill>
                <a:latin typeface="Bahnschrift" panose="020B0502040204020203" pitchFamily="34" charset="0"/>
              </a:rPr>
              <a:t>4- DEFORMIDADES  ASSOCIADAS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1800" b="1" dirty="0">
                <a:solidFill>
                  <a:srgbClr val="FFFF00"/>
                </a:solidFill>
                <a:latin typeface="Bahnschrift" panose="020B0502040204020203" pitchFamily="34" charset="0"/>
              </a:rPr>
              <a:t>5- PROGRESSÃO </a:t>
            </a:r>
          </a:p>
        </p:txBody>
      </p:sp>
      <p:sp>
        <p:nvSpPr>
          <p:cNvPr id="233476" name="WordArt 4"/>
          <p:cNvSpPr>
            <a:spLocks noChangeArrowheads="1" noChangeShapeType="1" noTextEdit="1"/>
          </p:cNvSpPr>
          <p:nvPr/>
        </p:nvSpPr>
        <p:spPr bwMode="auto">
          <a:xfrm>
            <a:off x="1981200" y="4365625"/>
            <a:ext cx="5000625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Arial Black"/>
              </a:rPr>
              <a:t>1- Pé plano  funcional (fisiológico)</a:t>
            </a:r>
          </a:p>
          <a:p>
            <a:pPr algn="ctr"/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Arial Black"/>
              </a:rPr>
              <a:t>2- Pé plano patológico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3639915" y="1268413"/>
            <a:ext cx="1737976" cy="42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Interpretação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50F55B5-D2C5-4806-9598-F2DA80F69FF4}"/>
              </a:ext>
            </a:extLst>
          </p:cNvPr>
          <p:cNvGrpSpPr/>
          <p:nvPr/>
        </p:nvGrpSpPr>
        <p:grpSpPr>
          <a:xfrm>
            <a:off x="0" y="0"/>
            <a:ext cx="9180004" cy="6858000"/>
            <a:chOff x="0" y="0"/>
            <a:chExt cx="9180004" cy="6858000"/>
          </a:xfrm>
        </p:grpSpPr>
        <p:sp>
          <p:nvSpPr>
            <p:cNvPr id="12" name="Retângulo 11"/>
            <p:cNvSpPr/>
            <p:nvPr/>
          </p:nvSpPr>
          <p:spPr>
            <a:xfrm>
              <a:off x="0" y="6381328"/>
              <a:ext cx="9144000" cy="4766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15" name="WordArt 2"/>
            <p:cNvSpPr>
              <a:spLocks noChangeArrowheads="1" noChangeShapeType="1" noTextEdit="1"/>
            </p:cNvSpPr>
            <p:nvPr/>
          </p:nvSpPr>
          <p:spPr bwMode="auto">
            <a:xfrm>
              <a:off x="3419872" y="148531"/>
              <a:ext cx="2376264" cy="2649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12700" dir="5400000" algn="ctr" rotWithShape="0">
                      <a:srgbClr val="808080"/>
                    </a:outerShdw>
                  </a:effectLst>
                  <a:latin typeface="Bahnschrift" panose="020B0502040204020203" pitchFamily="34" charset="0"/>
                </a:rPr>
                <a:t>PÉ  PLANO</a:t>
              </a:r>
            </a:p>
          </p:txBody>
        </p: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4DFC9AC1-1AA2-45FF-BD54-63EA883DA8E1}"/>
                </a:ext>
              </a:extLst>
            </p:cNvPr>
            <p:cNvGrpSpPr/>
            <p:nvPr/>
          </p:nvGrpSpPr>
          <p:grpSpPr>
            <a:xfrm>
              <a:off x="36004" y="1052736"/>
              <a:ext cx="9144000" cy="4431881"/>
              <a:chOff x="36004" y="1052736"/>
              <a:chExt cx="9144000" cy="4431881"/>
            </a:xfrm>
          </p:grpSpPr>
          <p:sp>
            <p:nvSpPr>
              <p:cNvPr id="50178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476375" y="1052736"/>
                <a:ext cx="5903937" cy="28833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pt-BR" sz="3200" b="1" kern="10" dirty="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>
                      <a:outerShdw dist="12700" algn="ctr" rotWithShape="0">
                        <a:schemeClr val="tx1"/>
                      </a:outerShdw>
                    </a:effectLst>
                    <a:latin typeface="Bahnschrift" panose="020B0502040204020203" pitchFamily="34" charset="0"/>
                  </a:rPr>
                  <a:t>Pé plano  funcional: clínica</a:t>
                </a:r>
              </a:p>
            </p:txBody>
          </p:sp>
          <p:sp>
            <p:nvSpPr>
              <p:cNvPr id="234500" name="Text Box 4"/>
              <p:cNvSpPr txBox="1">
                <a:spLocks noChangeArrowheads="1"/>
              </p:cNvSpPr>
              <p:nvPr/>
            </p:nvSpPr>
            <p:spPr bwMode="auto">
              <a:xfrm>
                <a:off x="3708400" y="1988766"/>
                <a:ext cx="4406976" cy="2045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1593903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457200" indent="-457200" eaLnBrk="1" hangingPunct="1">
                  <a:lnSpc>
                    <a:spcPct val="130000"/>
                  </a:lnSpc>
                  <a:buClr>
                    <a:srgbClr val="FF9900"/>
                  </a:buClr>
                  <a:buFontTx/>
                  <a:buAutoNum type="arabicPeriod"/>
                  <a:defRPr/>
                </a:pPr>
                <a:r>
                  <a:rPr lang="pt-BR" sz="2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</a:rPr>
                  <a:t>NÃO  DOI</a:t>
                </a:r>
              </a:p>
              <a:p>
                <a:pPr marL="457200" indent="-457200" eaLnBrk="1" hangingPunct="1">
                  <a:lnSpc>
                    <a:spcPct val="130000"/>
                  </a:lnSpc>
                  <a:buClr>
                    <a:srgbClr val="FF9900"/>
                  </a:buClr>
                  <a:buFontTx/>
                  <a:buAutoNum type="arabicPeriod"/>
                  <a:defRPr/>
                </a:pPr>
                <a:r>
                  <a:rPr lang="pt-BR" sz="2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</a:rPr>
                  <a:t>NÃO CAUSA   QUEDAS</a:t>
                </a:r>
              </a:p>
              <a:p>
                <a:pPr marL="457200" indent="-457200" eaLnBrk="1" hangingPunct="1">
                  <a:lnSpc>
                    <a:spcPct val="130000"/>
                  </a:lnSpc>
                  <a:buClr>
                    <a:srgbClr val="FF9900"/>
                  </a:buClr>
                  <a:buFontTx/>
                  <a:buAutoNum type="arabicPeriod"/>
                  <a:defRPr/>
                </a:pPr>
                <a:r>
                  <a:rPr lang="pt-BR" sz="2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</a:rPr>
                  <a:t>MELHORA COM O CRESCIMENTO</a:t>
                </a:r>
              </a:p>
              <a:p>
                <a:pPr marL="457200" indent="-457200" eaLnBrk="1" hangingPunct="1">
                  <a:lnSpc>
                    <a:spcPct val="130000"/>
                  </a:lnSpc>
                  <a:buClr>
                    <a:srgbClr val="FF9900"/>
                  </a:buClr>
                  <a:buFontTx/>
                  <a:buAutoNum type="arabicPeriod"/>
                  <a:defRPr/>
                </a:pPr>
                <a:r>
                  <a:rPr lang="pt-BR" sz="2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</a:rPr>
                  <a:t>É  FLEXÍVEL</a:t>
                </a:r>
              </a:p>
              <a:p>
                <a:pPr marL="457200" indent="-457200" eaLnBrk="1" hangingPunct="1">
                  <a:lnSpc>
                    <a:spcPct val="130000"/>
                  </a:lnSpc>
                  <a:buClr>
                    <a:srgbClr val="FF9900"/>
                  </a:buClr>
                  <a:buFontTx/>
                  <a:buAutoNum type="arabicPeriod"/>
                  <a:defRPr/>
                </a:pPr>
                <a:r>
                  <a:rPr lang="pt-BR" sz="2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</a:rPr>
                  <a:t>SIMÉTRICO</a:t>
                </a:r>
              </a:p>
            </p:txBody>
          </p:sp>
          <p:sp>
            <p:nvSpPr>
              <p:cNvPr id="67591" name="Text Box 7"/>
              <p:cNvSpPr txBox="1">
                <a:spLocks noChangeArrowheads="1"/>
              </p:cNvSpPr>
              <p:nvPr/>
            </p:nvSpPr>
            <p:spPr bwMode="auto">
              <a:xfrm>
                <a:off x="808038" y="2106241"/>
                <a:ext cx="184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pt-BR">
                  <a:latin typeface="Bahnschrift" panose="020B0502040204020203" pitchFamily="34" charset="0"/>
                </a:endParaRPr>
              </a:p>
            </p:txBody>
          </p:sp>
          <p:sp>
            <p:nvSpPr>
              <p:cNvPr id="233475" name="Text Box 3"/>
              <p:cNvSpPr txBox="1">
                <a:spLocks noChangeArrowheads="1"/>
              </p:cNvSpPr>
              <p:nvPr/>
            </p:nvSpPr>
            <p:spPr bwMode="auto">
              <a:xfrm>
                <a:off x="1641475" y="2071316"/>
                <a:ext cx="619080" cy="38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3806097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defRPr/>
                </a:pPr>
                <a:r>
                  <a:rPr lang="pt-BR" sz="1800" b="1">
                    <a:solidFill>
                      <a:srgbClr val="FFFF00"/>
                    </a:solidFill>
                    <a:latin typeface="Bahnschrift" panose="020B0502040204020203" pitchFamily="34" charset="0"/>
                  </a:rPr>
                  <a:t>Doi?</a:t>
                </a:r>
              </a:p>
            </p:txBody>
          </p:sp>
          <p:sp>
            <p:nvSpPr>
              <p:cNvPr id="2" name="Text Box 3"/>
              <p:cNvSpPr txBox="1">
                <a:spLocks noChangeArrowheads="1"/>
              </p:cNvSpPr>
              <p:nvPr/>
            </p:nvSpPr>
            <p:spPr bwMode="auto">
              <a:xfrm>
                <a:off x="1038225" y="2493591"/>
                <a:ext cx="1729961" cy="38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3806097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defRPr/>
                </a:pPr>
                <a:r>
                  <a:rPr lang="pt-BR" sz="1800" b="1" dirty="0">
                    <a:solidFill>
                      <a:srgbClr val="FFFF00"/>
                    </a:solidFill>
                    <a:latin typeface="Bahnschrift" panose="020B0502040204020203" pitchFamily="34" charset="0"/>
                  </a:rPr>
                  <a:t>Causa quedas?</a:t>
                </a:r>
              </a:p>
            </p:txBody>
          </p:sp>
          <p:sp>
            <p:nvSpPr>
              <p:cNvPr id="3" name="Text Box 3"/>
              <p:cNvSpPr txBox="1">
                <a:spLocks noChangeArrowheads="1"/>
              </p:cNvSpPr>
              <p:nvPr/>
            </p:nvSpPr>
            <p:spPr bwMode="auto">
              <a:xfrm>
                <a:off x="1392238" y="2852366"/>
                <a:ext cx="1128835" cy="38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3806097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defRPr/>
                </a:pPr>
                <a:r>
                  <a:rPr lang="pt-BR" sz="1800" b="1">
                    <a:solidFill>
                      <a:srgbClr val="FFFF00"/>
                    </a:solidFill>
                    <a:latin typeface="Bahnschrift" panose="020B0502040204020203" pitchFamily="34" charset="0"/>
                  </a:rPr>
                  <a:t>Melhora?</a:t>
                </a:r>
              </a:p>
            </p:txBody>
          </p:sp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1123950" y="3207966"/>
                <a:ext cx="1585690" cy="38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3806097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defRPr/>
                </a:pPr>
                <a:r>
                  <a:rPr lang="pt-BR" sz="1800" b="1" dirty="0">
                    <a:solidFill>
                      <a:srgbClr val="FFFF00"/>
                    </a:solidFill>
                    <a:latin typeface="Bahnschrift" panose="020B0502040204020203" pitchFamily="34" charset="0"/>
                  </a:rPr>
                  <a:t>Flexibilidade?</a:t>
                </a:r>
              </a:p>
            </p:txBody>
          </p:sp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1374775" y="3615953"/>
                <a:ext cx="1159292" cy="38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3806097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defRPr/>
                </a:pPr>
                <a:r>
                  <a:rPr lang="pt-BR" sz="1800" b="1">
                    <a:solidFill>
                      <a:srgbClr val="FFFF00"/>
                    </a:solidFill>
                    <a:latin typeface="Bahnschrift" panose="020B0502040204020203" pitchFamily="34" charset="0"/>
                  </a:rPr>
                  <a:t>Simetria?</a:t>
                </a:r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6B6B4F10-A1BD-4CBC-BBDD-C8A152C020BF}"/>
                  </a:ext>
                </a:extLst>
              </p:cNvPr>
              <p:cNvSpPr txBox="1"/>
              <p:nvPr/>
            </p:nvSpPr>
            <p:spPr>
              <a:xfrm>
                <a:off x="36004" y="4284288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dirty="0"/>
                  <a:t>Entretanto, pode causar cansaço fácil e desconforto na panturrilha, </a:t>
                </a:r>
              </a:p>
              <a:p>
                <a:pPr algn="ctr"/>
                <a:r>
                  <a:rPr lang="pt-BR" sz="2400" dirty="0"/>
                  <a:t>principalmente na criança com excesso de peso, ou</a:t>
                </a:r>
              </a:p>
              <a:p>
                <a:pPr algn="ctr"/>
                <a:r>
                  <a:rPr lang="pt-BR" sz="2400" dirty="0" err="1"/>
                  <a:t>hiperflexível</a:t>
                </a:r>
                <a:endParaRPr lang="pt-BR" sz="2400" dirty="0"/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WordArt 2"/>
          <p:cNvSpPr>
            <a:spLocks noChangeArrowheads="1" noChangeShapeType="1" noTextEdit="1"/>
          </p:cNvSpPr>
          <p:nvPr/>
        </p:nvSpPr>
        <p:spPr bwMode="auto">
          <a:xfrm>
            <a:off x="2495550" y="764704"/>
            <a:ext cx="4380706" cy="3608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Arial Black"/>
              </a:rPr>
              <a:t>PÉ  PLANO  FUNCIONAL</a:t>
            </a:r>
          </a:p>
        </p:txBody>
      </p:sp>
      <p:pic>
        <p:nvPicPr>
          <p:cNvPr id="68611" name="Picture 3" descr="Laura S de Padua1, 1a3m, 0566034G, pé pl fisiol, 270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54175"/>
            <a:ext cx="26670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pic>
        <p:nvPicPr>
          <p:cNvPr id="68612" name="Picture 4" descr="Uber -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12913"/>
            <a:ext cx="259080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1096963" y="3962400"/>
            <a:ext cx="6950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>
                <a:solidFill>
                  <a:srgbClr val="FFFF00"/>
                </a:solidFill>
                <a:latin typeface="Arial" charset="0"/>
              </a:rPr>
              <a:t>PÉ PLANO  ABAIXO DOS  DOIS ANOS  DE  IDADE É CONDIÇÃO NORMAL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1011237" y="635711"/>
            <a:ext cx="6950075" cy="108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pt-BR" sz="2000" b="1" dirty="0">
                <a:solidFill>
                  <a:srgbClr val="FFFF00"/>
                </a:solidFill>
                <a:latin typeface="Arial" charset="0"/>
              </a:rPr>
              <a:t>PÉ PLANO  ACIMA  DOS  DOIS ANOS  DE  IDADE PRECISA  SER  AVALIADO  QUANTO  À FLEXIBILIDADE: testes</a:t>
            </a:r>
          </a:p>
        </p:txBody>
      </p:sp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1447800" y="1844824"/>
            <a:ext cx="6248400" cy="4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pt-BR" sz="2400" u="sng" dirty="0">
                <a:latin typeface="Arial" charset="0"/>
              </a:rPr>
              <a:t>APOIO  NA  PONTA  DOS  PÉS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2938" y="2780928"/>
            <a:ext cx="7745412" cy="1724025"/>
            <a:chOff x="208" y="2291"/>
            <a:chExt cx="4879" cy="1086"/>
          </a:xfrm>
        </p:grpSpPr>
        <p:pic>
          <p:nvPicPr>
            <p:cNvPr id="69638" name="Picture 3" descr="Silvania das Neves Chagas5, 22a, 0031126E, pé pl vg com dor D, 17090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8" y="2296"/>
              <a:ext cx="1584" cy="1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rgbClr val="808080"/>
              </a:outerShdw>
            </a:effectLst>
          </p:spPr>
        </p:pic>
        <p:pic>
          <p:nvPicPr>
            <p:cNvPr id="69639" name="Picture 9" descr="Silvania das Neves Chagas2, 22a, 0031126E, pé pl vg com dor D, 1709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7" y="2311"/>
              <a:ext cx="1584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rgbClr val="808080"/>
              </a:outerShdw>
            </a:effectLst>
          </p:spPr>
        </p:pic>
        <p:pic>
          <p:nvPicPr>
            <p:cNvPr id="69640" name="Picture 11" descr="Silvania das Neves Chagas3, 22a, 0031126E, pé pl vg com dor D, 1709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5" y="2291"/>
              <a:ext cx="1632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rgbClr val="808080"/>
              </a:outerShdw>
            </a:effectLst>
          </p:spPr>
        </p:pic>
      </p:grpSp>
      <p:sp>
        <p:nvSpPr>
          <p:cNvPr id="10" name="Retângulo 9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3419872" y="148531"/>
            <a:ext cx="2376264" cy="264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Arial Black"/>
              </a:rPr>
              <a:t>PÉ  PLANO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03672" y="4661123"/>
            <a:ext cx="8485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Bahnschrift" panose="020B0502040204020203" pitchFamily="34" charset="0"/>
              </a:rPr>
              <a:t>O teste do apoio na ponta dos pés mostra que o pé é flexível</a:t>
            </a:r>
          </a:p>
          <a:p>
            <a:pPr algn="ctr"/>
            <a:r>
              <a:rPr lang="pt-BR" sz="2400" dirty="0">
                <a:latin typeface="Bahnschrift" panose="020B0502040204020203" pitchFamily="34" charset="0"/>
              </a:rPr>
              <a:t>se o calcanhar inverter e surgir o arco plantar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5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3419872" y="116632"/>
            <a:ext cx="2376264" cy="264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Bahnschrift" panose="020B0502040204020203" pitchFamily="34" charset="0"/>
              </a:rPr>
              <a:t>PÉ  PLANO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328901" y="815213"/>
            <a:ext cx="65582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Bahnschrift" panose="020B0502040204020203" pitchFamily="34" charset="0"/>
              </a:rPr>
              <a:t>Pé plano acima dos 2 anos de idade precisa</a:t>
            </a:r>
          </a:p>
          <a:p>
            <a:pPr algn="ctr"/>
            <a:r>
              <a:rPr lang="pt-BR" sz="2400" dirty="0">
                <a:latin typeface="Bahnschrift" panose="020B0502040204020203" pitchFamily="34" charset="0"/>
              </a:rPr>
              <a:t>ser avaliado quanto à flexibilidade: outro teste</a:t>
            </a:r>
          </a:p>
          <a:p>
            <a:pPr algn="ctr"/>
            <a:endParaRPr lang="pt-BR" sz="2400" dirty="0">
              <a:latin typeface="Bahnschrift" panose="020B0502040204020203" pitchFamily="34" charset="0"/>
            </a:endParaRPr>
          </a:p>
          <a:p>
            <a:pPr algn="ctr"/>
            <a:r>
              <a:rPr lang="pt-BR" sz="2400" dirty="0">
                <a:latin typeface="Bahnschrift" panose="020B0502040204020203" pitchFamily="34" charset="0"/>
              </a:rPr>
              <a:t>MOVIMENTAÇÃO PASSIVA</a:t>
            </a:r>
          </a:p>
        </p:txBody>
      </p:sp>
      <p:pic>
        <p:nvPicPr>
          <p:cNvPr id="2" name="Pe pl rígido">
            <a:hlinkClick r:id="" action="ppaction://media"/>
            <a:extLst>
              <a:ext uri="{FF2B5EF4-FFF2-40B4-BE49-F238E27FC236}">
                <a16:creationId xmlns:a16="http://schemas.microsoft.com/office/drawing/2014/main" id="{4E513218-3174-4C52-91FD-D11ED0126C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4313" y="2723414"/>
            <a:ext cx="3048000" cy="2286000"/>
          </a:xfrm>
          <a:prstGeom prst="rect">
            <a:avLst/>
          </a:prstGeom>
        </p:spPr>
      </p:pic>
      <p:pic>
        <p:nvPicPr>
          <p:cNvPr id="3" name="Pé pl rígido1">
            <a:hlinkClick r:id="" action="ppaction://media"/>
            <a:extLst>
              <a:ext uri="{FF2B5EF4-FFF2-40B4-BE49-F238E27FC236}">
                <a16:creationId xmlns:a16="http://schemas.microsoft.com/office/drawing/2014/main" id="{BD6EB78A-96DA-4A84-A691-AC98189BED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2723414"/>
            <a:ext cx="3048000" cy="2286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C2D000-294E-4F66-B8C3-D8083B45E661}"/>
              </a:ext>
            </a:extLst>
          </p:cNvPr>
          <p:cNvSpPr txBox="1"/>
          <p:nvPr/>
        </p:nvSpPr>
        <p:spPr>
          <a:xfrm>
            <a:off x="1763688" y="5229200"/>
            <a:ext cx="2297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Flexível (normal)</a:t>
            </a:r>
            <a:endParaRPr lang="pt-BR" sz="20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A30F8DB-B56C-4067-82DC-5A9EB0C9B654}"/>
              </a:ext>
            </a:extLst>
          </p:cNvPr>
          <p:cNvSpPr txBox="1"/>
          <p:nvPr/>
        </p:nvSpPr>
        <p:spPr>
          <a:xfrm>
            <a:off x="5940152" y="5214066"/>
            <a:ext cx="107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Rígido</a:t>
            </a:r>
            <a:endParaRPr lang="pt-B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511300" y="982429"/>
            <a:ext cx="612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dirty="0">
                <a:solidFill>
                  <a:srgbClr val="FFFF00"/>
                </a:solidFill>
                <a:latin typeface="Bahnschrift" panose="020B0502040204020203" pitchFamily="34" charset="0"/>
              </a:rPr>
              <a:t>PÉ  PLANO  VALGO  POSTURAL</a:t>
            </a:r>
          </a:p>
          <a:p>
            <a:pPr algn="ctr" eaLnBrk="1" hangingPunct="1">
              <a:defRPr/>
            </a:pPr>
            <a:r>
              <a:rPr lang="pt-BR" sz="3200" dirty="0">
                <a:solidFill>
                  <a:srgbClr val="FFFF00"/>
                </a:solidFill>
                <a:latin typeface="Bahnschrift" panose="020B0502040204020203" pitchFamily="34" charset="0"/>
              </a:rPr>
              <a:t>Tratamento?</a:t>
            </a:r>
          </a:p>
        </p:txBody>
      </p:sp>
      <p:pic>
        <p:nvPicPr>
          <p:cNvPr id="71683" name="Picture 3" descr="Silvania das Neves Chagas5, 22a, 0031126E, pé pl vg com dor D, 1709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8475" y="1948770"/>
            <a:ext cx="30670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827584" y="4148623"/>
            <a:ext cx="6950075" cy="79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PÉ PLANO  FUNCIONAL  LEVE  OU MODERADO  ASSINTOMÁTICO: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3304591" y="4964766"/>
            <a:ext cx="1996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OBSERVAR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3419872" y="116632"/>
            <a:ext cx="2376264" cy="264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Bahnschrift" panose="020B0502040204020203" pitchFamily="34" charset="0"/>
              </a:rPr>
              <a:t>PÉ  PLANO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65EBC4A-CE81-4C0D-AD85-40ABD7785ED5}"/>
              </a:ext>
            </a:extLst>
          </p:cNvPr>
          <p:cNvSpPr/>
          <p:nvPr/>
        </p:nvSpPr>
        <p:spPr>
          <a:xfrm>
            <a:off x="2843808" y="4986032"/>
            <a:ext cx="3096344" cy="523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  <p:bldP spid="3" grpId="0" animBg="1"/>
      <p:bldP spid="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1135063" y="4797425"/>
            <a:ext cx="6873875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pt-BR" sz="2800" b="1" dirty="0">
                <a:solidFill>
                  <a:srgbClr val="FFFFFF"/>
                </a:solidFill>
                <a:latin typeface="Bahnschrift" panose="020B0502040204020203" pitchFamily="34" charset="0"/>
              </a:rPr>
              <a:t>CIRURGIA  APÓS  OS  SETE  ANOS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1524000"/>
            <a:ext cx="7467600" cy="2435225"/>
            <a:chOff x="480" y="960"/>
            <a:chExt cx="4704" cy="1534"/>
          </a:xfrm>
        </p:grpSpPr>
        <p:pic>
          <p:nvPicPr>
            <p:cNvPr id="74758" name="Picture 5" descr="PÉ PL SEMIOLOGIA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" y="960"/>
              <a:ext cx="2352" cy="1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pic>
          <p:nvPicPr>
            <p:cNvPr id="74759" name="Picture 6" descr="Lucas A Dias1, 11a, 0533009K, pé pl vg, 0608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960"/>
              <a:ext cx="2304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sp>
          <p:nvSpPr>
            <p:cNvPr id="74760" name="Rectangle 7"/>
            <p:cNvSpPr>
              <a:spLocks noChangeArrowheads="1"/>
            </p:cNvSpPr>
            <p:nvPr/>
          </p:nvSpPr>
          <p:spPr bwMode="auto">
            <a:xfrm>
              <a:off x="480" y="960"/>
              <a:ext cx="4704" cy="14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 sz="1200"/>
            </a:p>
          </p:txBody>
        </p:sp>
      </p:grp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1135063" y="4005263"/>
            <a:ext cx="687387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pt-BR" sz="2800" b="1" dirty="0">
                <a:solidFill>
                  <a:srgbClr val="FF9900"/>
                </a:solidFill>
                <a:latin typeface="Bahnschrift" panose="020B0502040204020203" pitchFamily="34" charset="0"/>
              </a:rPr>
              <a:t>PÉ  PLANO  FLEXÍVEL  GRAVE tratamento?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3419872" y="116632"/>
            <a:ext cx="2376264" cy="264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700" dir="5400000" algn="ctr" rotWithShape="0">
                    <a:srgbClr val="808080"/>
                  </a:outerShdw>
                </a:effectLst>
                <a:latin typeface="Arial Black"/>
              </a:rPr>
              <a:t>PÉ  PLANO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1331640" y="2060575"/>
            <a:ext cx="6369051" cy="394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1- ASSOCIADO A  DOENÇAS  DE  BASE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2- RÍGIDO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3- DOLOROSO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4- LIMITANTE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5- PROGRESSIVO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6- UNI  OU  BILATERAL</a:t>
            </a:r>
          </a:p>
          <a:p>
            <a:pPr eaLnBrk="1" hangingPunct="1">
              <a:lnSpc>
                <a:spcPct val="130000"/>
              </a:lnSpc>
              <a:defRPr/>
            </a:pPr>
            <a:endParaRPr lang="pt-BR" sz="28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971550" y="980728"/>
            <a:ext cx="6873875" cy="72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pt-BR" sz="3600" b="1" dirty="0">
                <a:solidFill>
                  <a:srgbClr val="FFFFFF"/>
                </a:solidFill>
                <a:latin typeface="Bahnschrift" panose="020B0502040204020203" pitchFamily="34" charset="0"/>
              </a:rPr>
              <a:t>Características clínicas: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590800" y="44624"/>
            <a:ext cx="4141440" cy="289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/>
                  </a:outerShdw>
                </a:effectLst>
                <a:latin typeface="Arial Black"/>
              </a:rPr>
              <a:t>PÉ  PLANO PATOLÓGICO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87624" y="365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Afecções ortopédicas mais importantes da criança e adolescente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03848" y="836712"/>
            <a:ext cx="433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A manobra semiológica ortopédica mais</a:t>
            </a:r>
          </a:p>
          <a:p>
            <a:r>
              <a:rPr lang="pt-BR" dirty="0">
                <a:latin typeface="Bahnschrift" panose="020B0502040204020203" pitchFamily="34" charset="0"/>
              </a:rPr>
              <a:t>importante no RN normal é a de: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91880" y="2060848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Bahnschrift" panose="020B0502040204020203" pitchFamily="34" charset="0"/>
              </a:rPr>
              <a:t>Manobra de Ortolani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283968" y="2852936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>
                <a:latin typeface="Bahnschrift" panose="020B0502040204020203" pitchFamily="34" charset="0"/>
              </a:rPr>
              <a:t>Por quê?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67744" y="3356992"/>
            <a:ext cx="695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Permite o diagnóstico de displasia do desenvolvimento do quadril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395536" y="3789040"/>
            <a:ext cx="4389855" cy="1296144"/>
            <a:chOff x="2195736" y="3789040"/>
            <a:chExt cx="4389855" cy="1296144"/>
          </a:xfrm>
        </p:grpSpPr>
        <p:sp>
          <p:nvSpPr>
            <p:cNvPr id="9" name="CaixaDeTexto 8"/>
            <p:cNvSpPr txBox="1"/>
            <p:nvPr/>
          </p:nvSpPr>
          <p:spPr>
            <a:xfrm>
              <a:off x="2195736" y="4283804"/>
              <a:ext cx="1659429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Bahnschrift" panose="020B0502040204020203" pitchFamily="34" charset="0"/>
                </a:rPr>
                <a:t>A </a:t>
              </a:r>
              <a:r>
                <a:rPr lang="pt-BR" dirty="0" err="1">
                  <a:latin typeface="Bahnschrift" panose="020B0502040204020203" pitchFamily="34" charset="0"/>
                </a:rPr>
                <a:t>DDQ</a:t>
              </a:r>
              <a:r>
                <a:rPr lang="pt-BR" dirty="0">
                  <a:latin typeface="Bahnschrift" panose="020B0502040204020203" pitchFamily="34" charset="0"/>
                </a:rPr>
                <a:t> no RN: 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014069" y="3789040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latin typeface="Bahnschrift" panose="020B0502040204020203" pitchFamily="34" charset="0"/>
                </a:rPr>
                <a:t>Doi</a:t>
              </a:r>
              <a:r>
                <a:rPr lang="pt-BR" dirty="0">
                  <a:latin typeface="Bahnschrift" panose="020B0502040204020203" pitchFamily="34" charset="0"/>
                </a:rPr>
                <a:t>?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022069" y="4221088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Bahnschrift" panose="020B0502040204020203" pitchFamily="34" charset="0"/>
                </a:rPr>
                <a:t>Deforma?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022069" y="4653136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Bahnschrift" panose="020B0502040204020203" pitchFamily="34" charset="0"/>
                </a:rPr>
                <a:t>Limita os movimentos?</a:t>
              </a:r>
            </a:p>
          </p:txBody>
        </p:sp>
        <p:cxnSp>
          <p:nvCxnSpPr>
            <p:cNvPr id="14" name="Conector reto 13"/>
            <p:cNvCxnSpPr/>
            <p:nvPr/>
          </p:nvCxnSpPr>
          <p:spPr>
            <a:xfrm>
              <a:off x="3942061" y="3789040"/>
              <a:ext cx="0" cy="12961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ixaDeTexto 14"/>
          <p:cNvSpPr txBox="1"/>
          <p:nvPr/>
        </p:nvSpPr>
        <p:spPr>
          <a:xfrm>
            <a:off x="251520" y="5301208"/>
            <a:ext cx="5363969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CONCLUSÃO: só será diagnosticada, se procurada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868144" y="4005064"/>
            <a:ext cx="186942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Fatores de risco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835033" y="4437112"/>
            <a:ext cx="2845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Hereditariedade</a:t>
            </a:r>
          </a:p>
          <a:p>
            <a:r>
              <a:rPr lang="pt-BR" dirty="0">
                <a:latin typeface="Bahnschrift" panose="020B0502040204020203" pitchFamily="34" charset="0"/>
              </a:rPr>
              <a:t>Apresentação pélvica</a:t>
            </a:r>
          </a:p>
          <a:p>
            <a:r>
              <a:rPr lang="pt-BR" dirty="0">
                <a:latin typeface="Bahnschrift" panose="020B0502040204020203" pitchFamily="34" charset="0"/>
              </a:rPr>
              <a:t>Deformidades associadas</a:t>
            </a:r>
          </a:p>
          <a:p>
            <a:r>
              <a:rPr lang="pt-BR" dirty="0">
                <a:latin typeface="Bahnschrift" panose="020B0502040204020203" pitchFamily="34" charset="0"/>
              </a:rPr>
              <a:t>Outras más-formações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5CC79E3-F807-4C17-B860-7F7FD04B4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" y="448984"/>
            <a:ext cx="2157579" cy="3016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 animBg="1"/>
      <p:bldP spid="17" grpId="0" animBg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2514600" y="1243013"/>
            <a:ext cx="32207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CARACTERÍSTICAS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3886200" y="2852738"/>
            <a:ext cx="5257800" cy="11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rgbClr val="FF9900"/>
                </a:solidFill>
                <a:latin typeface="Bahnschrift" panose="020B0502040204020203" pitchFamily="34" charset="0"/>
              </a:rPr>
              <a:t>O PÉ PLANO </a:t>
            </a:r>
            <a:r>
              <a:rPr lang="pt-BR" sz="3200" b="1" dirty="0">
                <a:solidFill>
                  <a:srgbClr val="00FFFF"/>
                </a:solidFill>
                <a:latin typeface="Bahnschrift" panose="020B0502040204020203" pitchFamily="34" charset="0"/>
              </a:rPr>
              <a:t>RÍGIDO</a:t>
            </a:r>
            <a:r>
              <a:rPr lang="pt-BR" sz="3200" b="1" dirty="0">
                <a:solidFill>
                  <a:srgbClr val="FF9900"/>
                </a:solidFill>
                <a:latin typeface="Bahnschrift" panose="020B0502040204020203" pitchFamily="34" charset="0"/>
              </a:rPr>
              <a:t> DOI, </a:t>
            </a:r>
            <a:r>
              <a:rPr lang="pt-BR" sz="3600" b="1" dirty="0">
                <a:solidFill>
                  <a:srgbClr val="FF3300"/>
                </a:solidFill>
                <a:latin typeface="Bahnschrift" panose="020B0502040204020203" pitchFamily="34" charset="0"/>
              </a:rPr>
              <a:t>NO PÉ</a:t>
            </a:r>
            <a:endParaRPr lang="pt-BR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76805" name="Picture 5" descr="PÉ PL SEMIOLOGI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133600"/>
            <a:ext cx="35814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590800" y="44624"/>
            <a:ext cx="4141440" cy="289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/>
                  </a:outerShdw>
                </a:effectLst>
                <a:latin typeface="Arial Black"/>
              </a:rPr>
              <a:t>PÉ  PLANO PATOLÓGICO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5948152" y="1484784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3126289" y="836712"/>
            <a:ext cx="2781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CARACTERÍSTICAS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131840" y="1484784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23528" y="1484784"/>
            <a:ext cx="266429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8370" name="Picture 2" descr="PÉ PL SEMIOLOGIA1"/>
          <p:cNvPicPr>
            <a:picLocks noChangeAspect="1" noChangeArrowheads="1"/>
          </p:cNvPicPr>
          <p:nvPr/>
        </p:nvPicPr>
        <p:blipFill>
          <a:blip r:embed="rId2" cstate="print"/>
          <a:srcRect t="4348"/>
          <a:stretch>
            <a:fillRect/>
          </a:stretch>
        </p:blipFill>
        <p:spPr bwMode="auto">
          <a:xfrm>
            <a:off x="535737" y="1700808"/>
            <a:ext cx="22110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PÉ PL SEMIOLOGI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024" y="3573016"/>
            <a:ext cx="219617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855404" y="3240260"/>
            <a:ext cx="15616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GRAVIDADE</a:t>
            </a:r>
          </a:p>
        </p:txBody>
      </p:sp>
      <p:pic>
        <p:nvPicPr>
          <p:cNvPr id="9" name="Picture 4" descr="PÉ PL SEMIOLOGI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2041" y="1700808"/>
            <a:ext cx="2376264" cy="158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PÉ PL SEMIOLOGIA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897" y="3573016"/>
            <a:ext cx="238007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80132" y="3240408"/>
            <a:ext cx="16209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ASSIMETRIA</a:t>
            </a:r>
          </a:p>
        </p:txBody>
      </p:sp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2590800" y="44624"/>
            <a:ext cx="4141440" cy="289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/>
                  </a:outerShdw>
                </a:effectLst>
                <a:latin typeface="Arial Black"/>
              </a:rPr>
              <a:t>PÉ  PLANO PATOLÓGICO</a:t>
            </a:r>
          </a:p>
        </p:txBody>
      </p:sp>
      <p:pic>
        <p:nvPicPr>
          <p:cNvPr id="16" name="Picture 4" descr="P0001997"/>
          <p:cNvPicPr>
            <a:picLocks noChangeAspect="1" noChangeArrowheads="1"/>
          </p:cNvPicPr>
          <p:nvPr/>
        </p:nvPicPr>
        <p:blipFill>
          <a:blip r:embed="rId6" cstate="print"/>
          <a:srcRect t="41889" b="10800"/>
          <a:stretch>
            <a:fillRect/>
          </a:stretch>
        </p:blipFill>
        <p:spPr bwMode="auto">
          <a:xfrm>
            <a:off x="6183608" y="1700808"/>
            <a:ext cx="22322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pic>
        <p:nvPicPr>
          <p:cNvPr id="17" name="Picture 9" descr="P0001996A"/>
          <p:cNvPicPr>
            <a:picLocks noChangeAspect="1" noChangeArrowheads="1"/>
          </p:cNvPicPr>
          <p:nvPr/>
        </p:nvPicPr>
        <p:blipFill>
          <a:blip r:embed="rId7" cstate="print"/>
          <a:srcRect l="13987" t="10404" r="20072" b="13304"/>
          <a:stretch>
            <a:fillRect/>
          </a:stretch>
        </p:blipFill>
        <p:spPr bwMode="auto">
          <a:xfrm>
            <a:off x="6156176" y="3621021"/>
            <a:ext cx="2304256" cy="153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781836" y="3249552"/>
            <a:ext cx="11192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RIGIDEZ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3707904" y="764704"/>
            <a:ext cx="19062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ETIOLOGIA</a:t>
            </a:r>
          </a:p>
        </p:txBody>
      </p:sp>
      <p:pic>
        <p:nvPicPr>
          <p:cNvPr id="81924" name="Picture 5" descr="P00019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997200"/>
            <a:ext cx="3733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/>
            </a:outerShdw>
          </a:effectLst>
        </p:spPr>
      </p:pic>
      <p:pic>
        <p:nvPicPr>
          <p:cNvPr id="81925" name="Picture 6" descr="Uber -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38400"/>
            <a:ext cx="4267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/>
            </a:outerShdw>
          </a:effectLst>
        </p:spPr>
      </p:pic>
      <p:sp>
        <p:nvSpPr>
          <p:cNvPr id="81926" name="Line 7"/>
          <p:cNvSpPr>
            <a:spLocks noChangeShapeType="1"/>
          </p:cNvSpPr>
          <p:nvPr/>
        </p:nvSpPr>
        <p:spPr bwMode="auto">
          <a:xfrm flipH="1" flipV="1">
            <a:off x="6858000" y="4191000"/>
            <a:ext cx="1752600" cy="45720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127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54984" name="Text Box 8"/>
          <p:cNvSpPr txBox="1">
            <a:spLocks noChangeArrowheads="1"/>
          </p:cNvSpPr>
          <p:nvPr/>
        </p:nvSpPr>
        <p:spPr bwMode="auto">
          <a:xfrm>
            <a:off x="719138" y="1700213"/>
            <a:ext cx="45720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9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FRATURAS</a:t>
            </a:r>
          </a:p>
          <a:p>
            <a:pPr marL="457200" indent="-457200" eaLnBrk="1" hangingPunct="1">
              <a:lnSpc>
                <a:spcPct val="9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DOENÇAS  NEUROMUSCULARES</a:t>
            </a:r>
          </a:p>
          <a:p>
            <a:pPr marL="457200" indent="-457200" eaLnBrk="1" hangingPunct="1">
              <a:lnSpc>
                <a:spcPct val="9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400" b="1" dirty="0">
                <a:solidFill>
                  <a:srgbClr val="00FFFF"/>
                </a:solidFill>
                <a:latin typeface="Bahnschrift" panose="020B0502040204020203" pitchFamily="34" charset="0"/>
              </a:rPr>
              <a:t>BARRA ÓSSEA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2590800" y="44624"/>
            <a:ext cx="4141440" cy="289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/>
                  </a:outerShdw>
                </a:effectLst>
                <a:latin typeface="Arial Black"/>
              </a:rPr>
              <a:t>PÉ  PLANO PATOLÓGICO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pé plano barra ós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73238"/>
            <a:ext cx="41910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3362325" y="620688"/>
            <a:ext cx="19062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ETIOLOGIA</a:t>
            </a:r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144463" y="1125513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9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FRATURAS</a:t>
            </a:r>
          </a:p>
          <a:p>
            <a:pPr marL="457200" indent="-457200" eaLnBrk="1" hangingPunct="1">
              <a:lnSpc>
                <a:spcPct val="9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DOENÇAS  NEUROMUSCULARES</a:t>
            </a:r>
          </a:p>
          <a:p>
            <a:pPr marL="457200" indent="-457200" eaLnBrk="1" hangingPunct="1">
              <a:lnSpc>
                <a:spcPct val="90000"/>
              </a:lnSpc>
              <a:buClr>
                <a:srgbClr val="FF9900"/>
              </a:buClr>
              <a:buFontTx/>
              <a:buAutoNum type="arabicPeriod"/>
              <a:defRPr/>
            </a:pPr>
            <a:r>
              <a:rPr lang="pt-BR" sz="2800" b="1" dirty="0">
                <a:solidFill>
                  <a:srgbClr val="00FFFF"/>
                </a:solidFill>
                <a:latin typeface="Bahnschrift" panose="020B0502040204020203" pitchFamily="34" charset="0"/>
              </a:rPr>
              <a:t>BARRA ÓSSEA</a:t>
            </a:r>
          </a:p>
        </p:txBody>
      </p:sp>
      <p:pic>
        <p:nvPicPr>
          <p:cNvPr id="82951" name="Picture 7" descr="Dener R de Souza4, 6a, 0575776H, pé pl vg, 2708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36838"/>
            <a:ext cx="38100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82952" name="Oval 8"/>
          <p:cNvSpPr>
            <a:spLocks noChangeArrowheads="1"/>
          </p:cNvSpPr>
          <p:nvPr/>
        </p:nvSpPr>
        <p:spPr bwMode="auto">
          <a:xfrm>
            <a:off x="5791200" y="3373438"/>
            <a:ext cx="990600" cy="9144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sz="1000"/>
          </a:p>
        </p:txBody>
      </p:sp>
      <p:sp>
        <p:nvSpPr>
          <p:cNvPr id="256009" name="Text Box 9"/>
          <p:cNvSpPr txBox="1">
            <a:spLocks noChangeArrowheads="1"/>
          </p:cNvSpPr>
          <p:nvPr/>
        </p:nvSpPr>
        <p:spPr bwMode="auto">
          <a:xfrm>
            <a:off x="1331913" y="5271591"/>
            <a:ext cx="2196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TRATAMENTO?</a:t>
            </a:r>
          </a:p>
        </p:txBody>
      </p:sp>
      <p:sp>
        <p:nvSpPr>
          <p:cNvPr id="256010" name="Text Box 10"/>
          <p:cNvSpPr txBox="1">
            <a:spLocks noChangeArrowheads="1"/>
          </p:cNvSpPr>
          <p:nvPr/>
        </p:nvSpPr>
        <p:spPr bwMode="auto">
          <a:xfrm>
            <a:off x="5003800" y="5302226"/>
            <a:ext cx="26068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>
                <a:solidFill>
                  <a:srgbClr val="FFFF00"/>
                </a:solidFill>
                <a:latin typeface="Bahnschrift" panose="020B0502040204020203" pitchFamily="34" charset="0"/>
              </a:rPr>
              <a:t>Retirada da barra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2590800" y="44624"/>
            <a:ext cx="4141440" cy="289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/>
                  </a:outerShdw>
                </a:effectLst>
                <a:latin typeface="Arial Black"/>
              </a:rPr>
              <a:t>PÉ  PLANO PATOLÓGICO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267744" y="1262786"/>
            <a:ext cx="4047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u="sng" dirty="0">
                <a:latin typeface="Bahnschrift" panose="020B0502040204020203" pitchFamily="34" charset="0"/>
              </a:rPr>
              <a:t>EM CONCLUSÃO: PÉ PLANO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8787" y="2204864"/>
            <a:ext cx="8725466" cy="2787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1- Na criança pequena não tem significado patológico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2- Tem grande possibilidade de correção espontânea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3- Não é corrigido por palmilhas, botas, fisioterapia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4- É importante testar a flexibilidade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" panose="020B0502040204020203" pitchFamily="34" charset="0"/>
              </a:rPr>
              <a:t>5- Pé plano rígido é patológico e deve ser investigada a causa</a:t>
            </a: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590800" y="44624"/>
            <a:ext cx="4141440" cy="289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/>
                  </a:outerShdw>
                </a:effectLst>
                <a:latin typeface="Arial Black"/>
              </a:rPr>
              <a:t>PÉ  PLANO PATOLÓGICO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62" name="Picture 14" descr="ABDUÇÃO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204864"/>
            <a:ext cx="3814762" cy="2584450"/>
          </a:xfrm>
          <a:prstGeom prst="rect">
            <a:avLst/>
          </a:prstGeom>
          <a:ln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17646" y="620688"/>
            <a:ext cx="9295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Criança com 12 anos de idade há 8 meses queixa-se de dor na virilha e</a:t>
            </a:r>
          </a:p>
          <a:p>
            <a:r>
              <a:rPr lang="pt-BR" sz="2400" dirty="0"/>
              <a:t>joelho esquerdos e tem episódios de claudicação. Isto vem piorando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83113" y="1628800"/>
            <a:ext cx="8860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Após 6 meses conseguiu uma consulta no posto de saúde e foi feita esta radiografia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8F76EF-EA5F-49FA-94CA-9C4D51EC3AEE}"/>
              </a:ext>
            </a:extLst>
          </p:cNvPr>
          <p:cNvSpPr txBox="1"/>
          <p:nvPr/>
        </p:nvSpPr>
        <p:spPr>
          <a:xfrm>
            <a:off x="2274711" y="4965268"/>
            <a:ext cx="4594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/>
                  </a:outerShdw>
                </a:effectLst>
                <a:latin typeface="Arial Black"/>
              </a:rPr>
              <a:t>DOENÇA DE LEGG-CALVÉ-PERTHES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971550" y="1125538"/>
            <a:ext cx="7848600" cy="147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“A doença de Legg-Calvé-Perthes é afecção do quadril da criança, de causa desconhecida, em que ocorre necrose do núcleo de ossificação proximal do fêmur”</a:t>
            </a: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539552" y="3737249"/>
            <a:ext cx="4320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FFFF"/>
                </a:solidFill>
                <a:latin typeface="Bahnschrift" panose="020B0502040204020203" pitchFamily="34" charset="0"/>
              </a:rPr>
              <a:t>“DEPOIS, ESPONTANEAMENTE,</a:t>
            </a:r>
          </a:p>
          <a:p>
            <a:pPr>
              <a:defRPr/>
            </a:pPr>
            <a:r>
              <a:rPr lang="pt-BR" sz="2000" b="1" dirty="0">
                <a:solidFill>
                  <a:srgbClr val="FFFFFF"/>
                </a:solidFill>
                <a:latin typeface="Bahnschrift" panose="020B0502040204020203" pitchFamily="34" charset="0"/>
              </a:rPr>
              <a:t>SURGE A REVASCULARIZAÇÃO”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3707904" y="620688"/>
            <a:ext cx="2232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O  QUE  É?</a:t>
            </a:r>
          </a:p>
        </p:txBody>
      </p:sp>
      <p:pic>
        <p:nvPicPr>
          <p:cNvPr id="65540" name="Picture 6" descr="Slide -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2727" y="2917536"/>
            <a:ext cx="4225959" cy="281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907704" y="62912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DOENÇA  DE  LEGG-CALVÉ-PERTHES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29270603-F7B0-4057-B477-E16C681F460C}"/>
              </a:ext>
            </a:extLst>
          </p:cNvPr>
          <p:cNvSpPr/>
          <p:nvPr/>
        </p:nvSpPr>
        <p:spPr>
          <a:xfrm rot="20507500">
            <a:off x="5003135" y="5318074"/>
            <a:ext cx="792088" cy="351536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A301A832-354F-4BD0-AD59-8FDBDC40B402}"/>
              </a:ext>
            </a:extLst>
          </p:cNvPr>
          <p:cNvSpPr/>
          <p:nvPr/>
        </p:nvSpPr>
        <p:spPr>
          <a:xfrm rot="21286644">
            <a:off x="6170532" y="5434080"/>
            <a:ext cx="792088" cy="351536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ABDUÇÃO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92263"/>
            <a:ext cx="4572000" cy="3097212"/>
          </a:xfrm>
          <a:prstGeom prst="rect">
            <a:avLst/>
          </a:prstGeom>
          <a:ln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2195736" y="692696"/>
            <a:ext cx="4610558" cy="61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ACHADOS RADIOGRÁFICOS</a:t>
            </a: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5219700" y="2073275"/>
            <a:ext cx="3509294" cy="261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Clr>
                <a:srgbClr val="66FF33"/>
              </a:buClr>
              <a:buFont typeface="Wingdings" pitchFamily="2" charset="2"/>
              <a:buChar char="q"/>
              <a:defRPr/>
            </a:pPr>
            <a:r>
              <a:rPr lang="pt-BR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 </a:t>
            </a: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Núcleo pequeno</a:t>
            </a:r>
          </a:p>
          <a:p>
            <a:pPr>
              <a:lnSpc>
                <a:spcPct val="140000"/>
              </a:lnSpc>
              <a:buClr>
                <a:srgbClr val="66FF33"/>
              </a:buClr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Densidade aumentada</a:t>
            </a:r>
          </a:p>
          <a:p>
            <a:pPr>
              <a:lnSpc>
                <a:spcPct val="140000"/>
              </a:lnSpc>
              <a:buClr>
                <a:srgbClr val="66FF33"/>
              </a:buClr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 Núcleo deformado</a:t>
            </a:r>
          </a:p>
          <a:p>
            <a:pPr>
              <a:lnSpc>
                <a:spcPct val="140000"/>
              </a:lnSpc>
              <a:buClr>
                <a:srgbClr val="66FF33"/>
              </a:buClr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 Núcleo irregular</a:t>
            </a:r>
          </a:p>
          <a:p>
            <a:pPr>
              <a:lnSpc>
                <a:spcPct val="140000"/>
              </a:lnSpc>
              <a:buClr>
                <a:srgbClr val="66FF33"/>
              </a:buClr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 Cabeça achatada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639016" y="5085184"/>
            <a:ext cx="4857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ahnschrift" panose="020B0502040204020203" pitchFamily="34" charset="0"/>
              </a:rPr>
              <a:t>Por que a cabeça achata?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07704" y="62912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DOENÇA  DE  LEGG-CALVÉ-PERTHES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WordArt 3"/>
          <p:cNvSpPr>
            <a:spLocks noChangeArrowheads="1" noChangeShapeType="1" noTextEdit="1"/>
          </p:cNvSpPr>
          <p:nvPr/>
        </p:nvSpPr>
        <p:spPr bwMode="auto">
          <a:xfrm>
            <a:off x="2627784" y="908720"/>
            <a:ext cx="3888432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Fatores  mecânicos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88E65A4-A61E-47E9-8F42-63F2838EDD6E}"/>
              </a:ext>
            </a:extLst>
          </p:cNvPr>
          <p:cNvGrpSpPr/>
          <p:nvPr/>
        </p:nvGrpSpPr>
        <p:grpSpPr>
          <a:xfrm>
            <a:off x="1028700" y="1735929"/>
            <a:ext cx="7258050" cy="2989215"/>
            <a:chOff x="1028700" y="1735929"/>
            <a:chExt cx="7258050" cy="2989215"/>
          </a:xfrm>
        </p:grpSpPr>
        <p:pic>
          <p:nvPicPr>
            <p:cNvPr id="66565" name="Picture 4" descr="deformação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00388" y="1735929"/>
              <a:ext cx="5186362" cy="2960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3" name="Picture 5" descr="deformac cabeç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8700" y="1742231"/>
              <a:ext cx="2071688" cy="298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907704" y="62912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DOENÇA  DE  LEGG-CALVÉ-PERTHES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1475656" y="3486175"/>
            <a:ext cx="3599631" cy="130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FontTx/>
              <a:buChar char="•"/>
              <a:defRPr/>
            </a:pPr>
            <a:r>
              <a:rPr lang="pt-BR" sz="2400" b="1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RADIOGRAFIA</a:t>
            </a:r>
            <a:endParaRPr lang="pt-BR" b="1" dirty="0">
              <a:solidFill>
                <a:srgbClr val="FFFFFF"/>
              </a:solidFill>
              <a:latin typeface="Bahnschrift" panose="020B0502040204020203" pitchFamily="34" charset="0"/>
            </a:endParaRPr>
          </a:p>
          <a:p>
            <a:pPr marL="92075" indent="-92075">
              <a:lnSpc>
                <a:spcPct val="140000"/>
              </a:lnSpc>
              <a:buFontTx/>
              <a:buChar char="•"/>
              <a:defRPr/>
            </a:pPr>
            <a:r>
              <a:rPr lang="pt-BR" b="1" dirty="0">
                <a:solidFill>
                  <a:srgbClr val="FFFFFF"/>
                </a:solidFill>
                <a:latin typeface="Bahnschrift" panose="020B0502040204020203" pitchFamily="34" charset="0"/>
              </a:rPr>
              <a:t> A </a:t>
            </a: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DOENÇA</a:t>
            </a:r>
            <a:r>
              <a:rPr lang="pt-BR" b="1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  <a:r>
              <a:rPr lang="pt-BR" sz="1600" b="1" dirty="0">
                <a:solidFill>
                  <a:srgbClr val="FFFFFF"/>
                </a:solidFill>
                <a:latin typeface="Bahnschrift" panose="020B0502040204020203" pitchFamily="34" charset="0"/>
              </a:rPr>
              <a:t>VARIA MUITO DE      GRAVIDADE</a:t>
            </a:r>
            <a:endParaRPr lang="pt-BR" b="1" dirty="0">
              <a:solidFill>
                <a:srgbClr val="FFFFFF"/>
              </a:solidFill>
              <a:latin typeface="Bahnschrift" panose="020B0502040204020203" pitchFamily="34" charset="0"/>
            </a:endParaRP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251520" y="1556792"/>
            <a:ext cx="5292725" cy="160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pt-BR" sz="2400" b="1" dirty="0">
                <a:solidFill>
                  <a:srgbClr val="FF9900"/>
                </a:solidFill>
                <a:latin typeface="Bahnschrift" panose="020B0502040204020203" pitchFamily="34" charset="0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Idade típica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pt-BR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 Sintomatologia é discreta e intermitente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pt-BR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 Dores esporádicas na virilha  ou joelho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pt-BR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 Claudicação continuada ou não</a:t>
            </a:r>
          </a:p>
        </p:txBody>
      </p:sp>
      <p:pic>
        <p:nvPicPr>
          <p:cNvPr id="283662" name="Picture 14" descr="ABDUÇÃO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9238" y="2046015"/>
            <a:ext cx="3814762" cy="2584450"/>
          </a:xfrm>
          <a:prstGeom prst="rect">
            <a:avLst/>
          </a:prstGeom>
          <a:ln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907704" y="105444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DOENÇA  DE  LEGG-CALVÉ-PERTHES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843808" y="764704"/>
            <a:ext cx="4871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Bahnschrift" panose="020B0502040204020203" pitchFamily="34" charset="0"/>
              </a:rPr>
              <a:t>CARACTERÍSTICAS CLÍNICAS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75656" y="5229200"/>
            <a:ext cx="6441892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SEMPRE QUE TIVER CRIANÇA COM DOR INDEFINIDA NO JOELHO,</a:t>
            </a:r>
          </a:p>
          <a:p>
            <a:r>
              <a:rPr lang="pt-BR" b="1" dirty="0"/>
              <a:t>EXAMINE O QUADRIL!!!!!!!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1720" y="548680"/>
            <a:ext cx="6620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u="sng" dirty="0">
                <a:latin typeface="Bahnschrift" panose="020B0502040204020203" pitchFamily="34" charset="0"/>
              </a:rPr>
              <a:t>Como de realiza a manobra de Ortolani?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87824" y="3573016"/>
            <a:ext cx="3623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Quando a manobra é positiva?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27584" y="4077072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Tendo DDQ, a manobra é sempre positiva no RN?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64154" y="5239072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CONCLUSÃO: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7584" y="4509120"/>
            <a:ext cx="5460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A  DDQ pode se manifestar mais tardiamente?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843808" y="5085184"/>
            <a:ext cx="6282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O quadril do RN deve ser examinado de rotina até os </a:t>
            </a:r>
          </a:p>
          <a:p>
            <a:r>
              <a:rPr lang="pt-BR" sz="2000" dirty="0">
                <a:latin typeface="Bahnschrift" panose="020B0502040204020203" pitchFamily="34" charset="0"/>
              </a:rPr>
              <a:t>6 meses de idade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547664" y="-224523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sz="2000" dirty="0">
                <a:latin typeface="Bahnschrift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Bahnschrift" panose="020B0502040204020203" pitchFamily="34" charset="0"/>
              </a:rPr>
              <a:t>Displasia do desenvolvimento do quadril no RN</a:t>
            </a:r>
          </a:p>
        </p:txBody>
      </p:sp>
      <p:pic>
        <p:nvPicPr>
          <p:cNvPr id="2" name="Ortolani 003">
            <a:hlinkClick r:id="" action="ppaction://media"/>
            <a:extLst>
              <a:ext uri="{FF2B5EF4-FFF2-40B4-BE49-F238E27FC236}">
                <a16:creationId xmlns:a16="http://schemas.microsoft.com/office/drawing/2014/main" id="{4CF74419-2582-4E1D-9556-FDEBECC41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467" y="1162156"/>
            <a:ext cx="3048000" cy="2286000"/>
          </a:xfrm>
          <a:prstGeom prst="rect">
            <a:avLst/>
          </a:prstGeom>
        </p:spPr>
      </p:pic>
      <p:pic>
        <p:nvPicPr>
          <p:cNvPr id="11" name="VIDEO ORTOLANI MUITO BOM">
            <a:hlinkClick r:id="" action="ppaction://media"/>
            <a:extLst>
              <a:ext uri="{FF2B5EF4-FFF2-40B4-BE49-F238E27FC236}">
                <a16:creationId xmlns:a16="http://schemas.microsoft.com/office/drawing/2014/main" id="{1BE5BA23-9339-46D5-AECA-E93CD15BE5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952" y="1175185"/>
            <a:ext cx="4071646" cy="2293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2876550" y="2636838"/>
            <a:ext cx="44246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200" b="1">
                <a:solidFill>
                  <a:srgbClr val="FF9900"/>
                </a:solidFill>
                <a:latin typeface="Bahnschrift" panose="020B0502040204020203" pitchFamily="34" charset="0"/>
              </a:rPr>
              <a:t>PROTEÇÃO  MECÂNICA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2236788" y="4618038"/>
            <a:ext cx="5791200" cy="95410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dirty="0">
                <a:solidFill>
                  <a:srgbClr val="FFFFFF"/>
                </a:solidFill>
                <a:latin typeface="Bahnschrift" panose="020B0502040204020203" pitchFamily="34" charset="0"/>
              </a:rPr>
              <a:t>CONTENÇÃO  </a:t>
            </a:r>
            <a:r>
              <a:rPr lang="pt-BR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CIRÚRGICA </a:t>
            </a:r>
            <a:r>
              <a:rPr lang="pt-BR" sz="2800" b="1" dirty="0">
                <a:solidFill>
                  <a:srgbClr val="FFFFFF"/>
                </a:solidFill>
                <a:latin typeface="Bahnschrift" panose="020B0502040204020203" pitchFamily="34" charset="0"/>
              </a:rPr>
              <a:t> DA  CABEÇA FEMORAL</a:t>
            </a:r>
          </a:p>
        </p:txBody>
      </p:sp>
      <p:sp>
        <p:nvSpPr>
          <p:cNvPr id="265222" name="AutoShape 6"/>
          <p:cNvSpPr>
            <a:spLocks noChangeArrowheads="1"/>
          </p:cNvSpPr>
          <p:nvPr/>
        </p:nvSpPr>
        <p:spPr bwMode="auto">
          <a:xfrm>
            <a:off x="4675188" y="3475038"/>
            <a:ext cx="762000" cy="838200"/>
          </a:xfrm>
          <a:prstGeom prst="downArrow">
            <a:avLst>
              <a:gd name="adj1" fmla="val 50000"/>
              <a:gd name="adj2" fmla="val 275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sz="1400"/>
          </a:p>
        </p:txBody>
      </p:sp>
      <p:sp>
        <p:nvSpPr>
          <p:cNvPr id="265223" name="Text Box 7"/>
          <p:cNvSpPr txBox="1">
            <a:spLocks noChangeArrowheads="1"/>
          </p:cNvSpPr>
          <p:nvPr/>
        </p:nvSpPr>
        <p:spPr bwMode="auto">
          <a:xfrm>
            <a:off x="899592" y="396760"/>
            <a:ext cx="7800533" cy="2160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  <a:defRPr/>
            </a:pPr>
            <a:r>
              <a:rPr lang="pt-BR" sz="2800" b="1" dirty="0">
                <a:solidFill>
                  <a:srgbClr val="FFFFFF"/>
                </a:solidFill>
                <a:latin typeface="Bahnschrift" panose="020B0502040204020203" pitchFamily="34" charset="0"/>
              </a:rPr>
              <a:t>O tratamento varia muito conforme a gravidade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pt-BR" sz="2800" b="1" dirty="0">
                <a:solidFill>
                  <a:srgbClr val="FFFFFF"/>
                </a:solidFill>
                <a:latin typeface="Bahnschrift" panose="020B0502040204020203" pitchFamily="34" charset="0"/>
              </a:rPr>
              <a:t>do caso:</a:t>
            </a:r>
          </a:p>
          <a:p>
            <a:pPr eaLnBrk="1" hangingPunct="1">
              <a:defRPr/>
            </a:pPr>
            <a:r>
              <a:rPr lang="pt-BR" sz="2800" b="1" dirty="0">
                <a:solidFill>
                  <a:srgbClr val="FFFFFF"/>
                </a:solidFill>
                <a:latin typeface="Bahnschrift" panose="020B0502040204020203" pitchFamily="34" charset="0"/>
              </a:rPr>
              <a:t>       Observação (maioria dos casos)</a:t>
            </a:r>
          </a:p>
          <a:p>
            <a:pPr eaLnBrk="1" hangingPunct="1">
              <a:defRPr/>
            </a:pPr>
            <a:r>
              <a:rPr lang="pt-BR" sz="2800" b="1" dirty="0">
                <a:solidFill>
                  <a:srgbClr val="FFFFFF"/>
                </a:solidFill>
                <a:latin typeface="Bahnschrift" panose="020B0502040204020203" pitchFamily="34" charset="0"/>
              </a:rPr>
              <a:t>        Tratamento cirúrgico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907704" y="62912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DOENÇA  DE  LEGG-CALVÉ-PERTHES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907704" y="62912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DOENÇA  DE  LEGG-CALVÉ-PERTHES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22724" y="966294"/>
            <a:ext cx="2348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Bahnschrift" panose="020B0502040204020203" pitchFamily="34" charset="0"/>
              </a:rPr>
              <a:t>EM  RESUMO</a:t>
            </a:r>
            <a:r>
              <a:rPr lang="pt-BR" sz="2400" dirty="0">
                <a:latin typeface="Bahnschrift" panose="020B0502040204020203" pitchFamily="34" charset="0"/>
              </a:rPr>
              <a:t>: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78708" y="1758382"/>
            <a:ext cx="7532831" cy="3895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Bahnschrift" panose="020B0502040204020203" pitchFamily="34" charset="0"/>
              </a:rPr>
              <a:t>A DOENÇA DE PERTHES NÃO É RARA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Bahnschrift" panose="020B0502040204020203" pitchFamily="34" charset="0"/>
              </a:rPr>
              <a:t>TEM SINTOMATOLOGIA DISCRETA E INTERMITENTE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Bahnschrift" panose="020B0502040204020203" pitchFamily="34" charset="0"/>
              </a:rPr>
              <a:t>É POUCO CONHECIDA PELO MÉDICO GERAL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Bahnschrift" panose="020B0502040204020203" pitchFamily="34" charset="0"/>
              </a:rPr>
              <a:t>TEM SEU DIAGNÓSTICO PELA RADIOGRAFIA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Bahnschrift" panose="020B0502040204020203" pitchFamily="34" charset="0"/>
              </a:rPr>
              <a:t>É IMPORTANTE O DIAGNÓSTICO PRECOCE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Bahnschrift" panose="020B0502040204020203" pitchFamily="34" charset="0"/>
              </a:rPr>
              <a:t>PODE MANIFESTAR-SE POR DOR NO JOELHO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Bahnschrift" panose="020B0502040204020203" pitchFamily="34" charset="0"/>
              </a:rPr>
              <a:t>SEMPRE EXAMINE O QUADRIL!!! </a:t>
            </a: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27584" y="908720"/>
            <a:ext cx="811311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Adolescente, 12 anos, apresenta queixas de dor na virilha direita há 3 meses.</a:t>
            </a:r>
          </a:p>
          <a:p>
            <a:r>
              <a:rPr lang="pt-BR" dirty="0">
                <a:latin typeface="Bahnschrift" panose="020B0502040204020203" pitchFamily="34" charset="0"/>
              </a:rPr>
              <a:t>A mãe refere que ele anda torto e a perna direita está virada para fora.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150317" y="2204864"/>
            <a:ext cx="300595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Diagnóstico mais provável?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47864" y="2780928"/>
            <a:ext cx="583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ESCORREGAMENTO EPIFISÁRIO PROXIMAL DO FÊMUR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6629" y="335699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O QUE É?</a:t>
            </a:r>
          </a:p>
        </p:txBody>
      </p:sp>
      <p:pic>
        <p:nvPicPr>
          <p:cNvPr id="7" name="Picture 9" descr="C:\Documents and Settings\Dr Volpon\Meus documentos\Minhas imagens\Adiposogenital_syndrome_1_041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047875"/>
            <a:ext cx="21621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995936" y="3861048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Quais as características clínicas?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355976" y="4365104"/>
            <a:ext cx="286809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1- Obesidade</a:t>
            </a:r>
          </a:p>
          <a:p>
            <a:r>
              <a:rPr lang="pt-BR" dirty="0">
                <a:latin typeface="Bahnschrift" panose="020B0502040204020203" pitchFamily="34" charset="0"/>
              </a:rPr>
              <a:t>2- Estirão do crescimento</a:t>
            </a:r>
          </a:p>
          <a:p>
            <a:r>
              <a:rPr lang="pt-BR" dirty="0">
                <a:latin typeface="Bahnschrift" panose="020B0502040204020203" pitchFamily="34" charset="0"/>
              </a:rPr>
              <a:t>3- Imaturidade sexual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7858" y="5423158"/>
            <a:ext cx="894828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Há um outro perfil, do indivíduo magro, alto e com grande velocidade de crescimento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187624" y="365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Afecções ortopédicas mais importantes da criança e adolescente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74040" y="27432"/>
            <a:ext cx="441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Escorregamento epifisário proximal do fêmur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87824" y="548680"/>
            <a:ext cx="336701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dirty="0"/>
              <a:t>Características do exame físico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411760" y="1124744"/>
            <a:ext cx="465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Atitude do membro inferior em rotação externa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35696" y="2996952"/>
            <a:ext cx="561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 Marcha claudicante e com insuficiência do glúteo médio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75856" y="3717032"/>
            <a:ext cx="26672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/>
              <a:t>Flexão em rotação externa</a:t>
            </a:r>
          </a:p>
        </p:txBody>
      </p:sp>
      <p:pic>
        <p:nvPicPr>
          <p:cNvPr id="7" name="Picture 7" descr="recentissimas 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392" y="1556792"/>
            <a:ext cx="1584274" cy="118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808080"/>
            </a:outerShdw>
          </a:effectLst>
        </p:spPr>
      </p:pic>
      <p:pic>
        <p:nvPicPr>
          <p:cNvPr id="8" name="Picture 8" descr="recentissimas 0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556792"/>
            <a:ext cx="1585218" cy="118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808080"/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601272" y="2987660"/>
            <a:ext cx="10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Marcha?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11560" y="1268760"/>
            <a:ext cx="149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Posição do MI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10416" y="3645024"/>
            <a:ext cx="144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Exame físico?</a:t>
            </a:r>
          </a:p>
        </p:txBody>
      </p:sp>
      <p:pic>
        <p:nvPicPr>
          <p:cNvPr id="9" name="EPIFISIÓLISE 01">
            <a:hlinkClick r:id="" action="ppaction://media"/>
            <a:extLst>
              <a:ext uri="{FF2B5EF4-FFF2-40B4-BE49-F238E27FC236}">
                <a16:creationId xmlns:a16="http://schemas.microsoft.com/office/drawing/2014/main" id="{2F711D02-AA60-4954-AF3E-0C6023DD9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9659" y="4297556"/>
            <a:ext cx="2778362" cy="2083772"/>
          </a:xfrm>
          <a:prstGeom prst="rect">
            <a:avLst/>
          </a:prstGeom>
        </p:spPr>
      </p:pic>
      <p:pic>
        <p:nvPicPr>
          <p:cNvPr id="10" name="EPIFISIÓLISE 02">
            <a:hlinkClick r:id="" action="ppaction://media"/>
            <a:extLst>
              <a:ext uri="{FF2B5EF4-FFF2-40B4-BE49-F238E27FC236}">
                <a16:creationId xmlns:a16="http://schemas.microsoft.com/office/drawing/2014/main" id="{1AE7AAA6-B81A-4B92-972B-BBA4CA2190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3957" y="4292842"/>
            <a:ext cx="2778363" cy="2083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driano tonello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93" y="2204864"/>
            <a:ext cx="2808287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808080"/>
            </a:outerShdw>
          </a:effectLst>
        </p:spPr>
      </p:pic>
      <p:pic>
        <p:nvPicPr>
          <p:cNvPr id="4" name="Picture 10" descr="quadril normal esqu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235" y="2204864"/>
            <a:ext cx="24479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808080"/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2374040" y="27432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Escorregamento epifisário proximal do fêmur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03848" y="908720"/>
            <a:ext cx="3579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Bahnschrift" panose="020B0502040204020203" pitchFamily="34" charset="0"/>
              </a:rPr>
              <a:t>Que exame é pedido?</a:t>
            </a:r>
          </a:p>
        </p:txBody>
      </p:sp>
      <p:pic>
        <p:nvPicPr>
          <p:cNvPr id="1026" name="Picture 2" descr="D:\Usuario\Desktop\ScreenHunter_08 Feb. 13 05.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1520" y="2204864"/>
            <a:ext cx="3240360" cy="2133832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915816" y="1484784"/>
            <a:ext cx="419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RX DE BACIA EM AP E POSIÇÃO DE RÃ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74040" y="27432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Escorregamento epifisário proximal do fêmur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63888" y="9807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Bahnschrift" panose="020B0502040204020203" pitchFamily="34" charset="0"/>
              </a:rPr>
              <a:t>TRATAMENTO? </a:t>
            </a:r>
          </a:p>
        </p:txBody>
      </p:sp>
      <p:pic>
        <p:nvPicPr>
          <p:cNvPr id="4" name="Picture 4" descr="adriano tonello 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pic>
        <p:nvPicPr>
          <p:cNvPr id="5" name="Picture 5" descr="Epifisiólise fixada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3429000"/>
            <a:ext cx="239984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3779912" y="2276872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Redução: perigo de necrose da cabeça do fêmur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23928" y="3861048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Fixação </a:t>
            </a:r>
            <a:r>
              <a:rPr lang="pt-BR" i="1" dirty="0">
                <a:latin typeface="Bahnschrift" panose="020B0502040204020203" pitchFamily="34" charset="0"/>
              </a:rPr>
              <a:t>in situ</a:t>
            </a:r>
          </a:p>
          <a:p>
            <a:r>
              <a:rPr lang="pt-BR" dirty="0">
                <a:latin typeface="Bahnschrift" panose="020B0502040204020203" pitchFamily="34" charset="0"/>
              </a:rPr>
              <a:t>Osteotomias de reposicionamento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74040" y="27432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Escorregamento epifisário proximal do fêmur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1880" y="1196752"/>
            <a:ext cx="245291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Bahnschrift" panose="020B0502040204020203" pitchFamily="34" charset="0"/>
              </a:rPr>
              <a:t>EM CONCLUSÃO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61312" y="2204864"/>
            <a:ext cx="79464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O ESCORREGAMENTO EPIFISÁRIO É A CAUSA NÃO TRAUMÁTICA</a:t>
            </a:r>
          </a:p>
          <a:p>
            <a:r>
              <a:rPr lang="pt-BR" dirty="0">
                <a:latin typeface="Bahnschrift" panose="020B0502040204020203" pitchFamily="34" charset="0"/>
              </a:rPr>
              <a:t>MAIS FREQUENTE DA DOR NO QUADRIL DO ADOLESCENTE.</a:t>
            </a:r>
          </a:p>
          <a:p>
            <a:endParaRPr lang="pt-BR" dirty="0">
              <a:latin typeface="Bahnschrift" panose="020B0502040204020203" pitchFamily="34" charset="0"/>
            </a:endParaRPr>
          </a:p>
          <a:p>
            <a:r>
              <a:rPr lang="pt-BR" dirty="0">
                <a:latin typeface="Bahnschrift" panose="020B0502040204020203" pitchFamily="34" charset="0"/>
              </a:rPr>
              <a:t>O PRIMEIRO EXAME A SER PEDIDO É UMA RADIOGRAFIA DA BACIA</a:t>
            </a:r>
          </a:p>
          <a:p>
            <a:endParaRPr lang="pt-BR" dirty="0">
              <a:latin typeface="Bahnschrift" panose="020B0502040204020203" pitchFamily="34" charset="0"/>
            </a:endParaRPr>
          </a:p>
          <a:p>
            <a:r>
              <a:rPr lang="pt-BR" dirty="0">
                <a:latin typeface="Bahnschrift" panose="020B0502040204020203" pitchFamily="34" charset="0"/>
              </a:rPr>
              <a:t>DEVE SER TRATADO POR ORTOPEDISTA FAMILIARIZADO COM A CONDIÇÃO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Faculdad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70104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64515" name="WordArt 3"/>
          <p:cNvSpPr>
            <a:spLocks noChangeArrowheads="1" noChangeShapeType="1" noTextEdit="1"/>
          </p:cNvSpPr>
          <p:nvPr/>
        </p:nvSpPr>
        <p:spPr bwMode="auto">
          <a:xfrm>
            <a:off x="3131840" y="2564904"/>
            <a:ext cx="259228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FIM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67744" y="61768"/>
            <a:ext cx="504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Displasia do desenvolvimento do quadril no RN</a:t>
            </a:r>
          </a:p>
        </p:txBody>
      </p:sp>
      <p:pic>
        <p:nvPicPr>
          <p:cNvPr id="3" name="Picture 4" descr="Dr"/>
          <p:cNvPicPr>
            <a:picLocks noChangeAspect="1" noChangeArrowheads="1"/>
          </p:cNvPicPr>
          <p:nvPr/>
        </p:nvPicPr>
        <p:blipFill>
          <a:blip r:embed="rId2" cstate="print"/>
          <a:srcRect t="12966" r="12942" b="10927"/>
          <a:stretch>
            <a:fillRect/>
          </a:stretch>
        </p:blipFill>
        <p:spPr bwMode="auto">
          <a:xfrm>
            <a:off x="539552" y="2708920"/>
            <a:ext cx="30449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808080"/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2843808" y="620688"/>
            <a:ext cx="3474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E o diagnóstico por imagem?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31640" y="1412776"/>
            <a:ext cx="62869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RX?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95736" y="1412776"/>
            <a:ext cx="77944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Bahnschrift" panose="020B0502040204020203" pitchFamily="34" charset="0"/>
              </a:rPr>
              <a:t>NÃO!!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10801" y="1988840"/>
            <a:ext cx="63992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Bahnschrift" panose="020B0502040204020203" pitchFamily="34" charset="0"/>
              </a:rPr>
              <a:t>US?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95736" y="1988840"/>
            <a:ext cx="70724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Bahnschrift" panose="020B0502040204020203" pitchFamily="34" charset="0"/>
              </a:rPr>
              <a:t>SIM!!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929190" y="2243072"/>
            <a:ext cx="3166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Bahnschrift" panose="020B0502040204020203" pitchFamily="34" charset="0"/>
              </a:rPr>
              <a:t>Quando se deve pedir US?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643438" y="2786058"/>
            <a:ext cx="4099199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1- Ortolani +</a:t>
            </a:r>
          </a:p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2- Ortolani duvidoso</a:t>
            </a:r>
          </a:p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3- Hereditariedade +</a:t>
            </a:r>
          </a:p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4- Apresentação pélvica</a:t>
            </a:r>
          </a:p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5- Deformidades associadas</a:t>
            </a:r>
          </a:p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6- Exames tardios (antes de aparecer</a:t>
            </a:r>
          </a:p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 núcleo de ossificação)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072066" y="5000636"/>
            <a:ext cx="342754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" panose="020B0502040204020203" pitchFamily="34" charset="0"/>
              </a:rPr>
              <a:t>Para os itens 2,3,4 e 5, esperar</a:t>
            </a:r>
          </a:p>
          <a:p>
            <a:r>
              <a:rPr lang="pt-BR" dirty="0">
                <a:latin typeface="Bahnschrift" panose="020B0502040204020203" pitchFamily="34" charset="0"/>
              </a:rPr>
              <a:t>a criança completar 4 semanas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1761" y="899428"/>
            <a:ext cx="8861721" cy="415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100" dirty="0">
                <a:latin typeface="Bahnschrift" panose="020B0502040204020203" pitchFamily="34" charset="0"/>
              </a:rPr>
              <a:t>E  SE  A  DDQ  NÃO  FOR  DIAGNOSTICADA  NO  RN, O  QUE  ACONTECE?</a:t>
            </a:r>
          </a:p>
        </p:txBody>
      </p:sp>
      <p:sp>
        <p:nvSpPr>
          <p:cNvPr id="4" name="Retângulo 3"/>
          <p:cNvSpPr/>
          <p:nvPr/>
        </p:nvSpPr>
        <p:spPr>
          <a:xfrm>
            <a:off x="2339752" y="27432"/>
            <a:ext cx="4357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ahnschrift" panose="020B0502040204020203" pitchFamily="34" charset="0"/>
              </a:rPr>
              <a:t>Displasia do desenvolvimento do quadril</a:t>
            </a:r>
          </a:p>
        </p:txBody>
      </p:sp>
      <p:grpSp>
        <p:nvGrpSpPr>
          <p:cNvPr id="2" name="Grupo 6"/>
          <p:cNvGrpSpPr/>
          <p:nvPr/>
        </p:nvGrpSpPr>
        <p:grpSpPr>
          <a:xfrm>
            <a:off x="467544" y="1556792"/>
            <a:ext cx="6664568" cy="2016224"/>
            <a:chOff x="467544" y="1772816"/>
            <a:chExt cx="6664568" cy="2016224"/>
          </a:xfrm>
        </p:grpSpPr>
        <p:pic>
          <p:nvPicPr>
            <p:cNvPr id="5" name="Picture 3" descr="Dr"/>
            <p:cNvPicPr>
              <a:picLocks noChangeAspect="1" noChangeArrowheads="1"/>
            </p:cNvPicPr>
            <p:nvPr/>
          </p:nvPicPr>
          <p:blipFill>
            <a:blip r:embed="rId6" cstate="print"/>
            <a:srcRect l="13761" t="2159" r="11403" b="15330"/>
            <a:stretch>
              <a:fillRect/>
            </a:stretch>
          </p:blipFill>
          <p:spPr bwMode="auto">
            <a:xfrm>
              <a:off x="467544" y="1772816"/>
              <a:ext cx="2599868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</p:pic>
        <p:sp>
          <p:nvSpPr>
            <p:cNvPr id="6" name="CaixaDeTexto 5"/>
            <p:cNvSpPr txBox="1"/>
            <p:nvPr/>
          </p:nvSpPr>
          <p:spPr>
            <a:xfrm>
              <a:off x="3779912" y="2348880"/>
              <a:ext cx="3352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dirty="0">
                  <a:latin typeface="Bahnschrift" panose="020B0502040204020203" pitchFamily="34" charset="0"/>
                </a:rPr>
                <a:t>O  QUADRIL  LUXA!!</a:t>
              </a:r>
            </a:p>
          </p:txBody>
        </p:sp>
      </p:grpSp>
      <p:pic>
        <p:nvPicPr>
          <p:cNvPr id="7" name="QUADRIL LUXADO">
            <a:hlinkClick r:id="" action="ppaction://media"/>
            <a:extLst>
              <a:ext uri="{FF2B5EF4-FFF2-40B4-BE49-F238E27FC236}">
                <a16:creationId xmlns:a16="http://schemas.microsoft.com/office/drawing/2014/main" id="{BAAD8527-2D1A-491A-BF79-5440B07F4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3638551"/>
            <a:ext cx="3048000" cy="2219325"/>
          </a:xfrm>
          <a:prstGeom prst="rect">
            <a:avLst/>
          </a:prstGeom>
        </p:spPr>
      </p:pic>
      <p:pic>
        <p:nvPicPr>
          <p:cNvPr id="8" name="MOV01896">
            <a:hlinkClick r:id="" action="ppaction://media"/>
            <a:extLst>
              <a:ext uri="{FF2B5EF4-FFF2-40B4-BE49-F238E27FC236}">
                <a16:creationId xmlns:a16="http://schemas.microsoft.com/office/drawing/2014/main" id="{A5D17A5E-7357-4048-AA90-C670857195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4" y="3284984"/>
            <a:ext cx="3048000" cy="2286000"/>
          </a:xfrm>
          <a:prstGeom prst="rect">
            <a:avLst/>
          </a:prstGeom>
        </p:spPr>
      </p:pic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77576329-C468-4EF7-BE4D-65B3FA2850FD}"/>
              </a:ext>
            </a:extLst>
          </p:cNvPr>
          <p:cNvSpPr/>
          <p:nvPr/>
        </p:nvSpPr>
        <p:spPr>
          <a:xfrm>
            <a:off x="2411760" y="1556792"/>
            <a:ext cx="144016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CB679FAA-B16F-4EFB-8159-282CE7FBAEFE}"/>
              </a:ext>
            </a:extLst>
          </p:cNvPr>
          <p:cNvSpPr/>
          <p:nvPr/>
        </p:nvSpPr>
        <p:spPr>
          <a:xfrm rot="6625780">
            <a:off x="2454753" y="2590770"/>
            <a:ext cx="222583" cy="40005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27620"/>
            <a:ext cx="1512168" cy="227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292080" y="3563724"/>
            <a:ext cx="3276600" cy="369332"/>
          </a:xfrm>
          <a:prstGeom prst="rect">
            <a:avLst/>
          </a:prstGeom>
          <a:solidFill>
            <a:srgbClr val="FF9900"/>
          </a:solidFill>
          <a:ln w="19050">
            <a:solidFill>
              <a:srgbClr val="FF0066"/>
            </a:solidFill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latin typeface="Arial" charset="0"/>
              </a:rPr>
              <a:t>SUSPENSÓRIOS DE PAVLIK</a:t>
            </a:r>
          </a:p>
        </p:txBody>
      </p:sp>
      <p:pic>
        <p:nvPicPr>
          <p:cNvPr id="7" name="Picture 8" descr="PAVL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27620"/>
            <a:ext cx="2433627" cy="231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808080"/>
            </a:outerShdw>
          </a:effectLst>
        </p:spPr>
      </p:pic>
      <p:sp>
        <p:nvSpPr>
          <p:cNvPr id="8" name="Retângulo 7"/>
          <p:cNvSpPr/>
          <p:nvPr/>
        </p:nvSpPr>
        <p:spPr>
          <a:xfrm>
            <a:off x="2339752" y="27432"/>
            <a:ext cx="4603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Displasia do desenvolvimento do quadril no RN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75656" y="620688"/>
            <a:ext cx="6522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Bahnschrift" panose="020B0502040204020203" pitchFamily="34" charset="0"/>
              </a:rPr>
              <a:t>TRATAMENTO NO RN: regra básica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43608" y="1301859"/>
            <a:ext cx="7192995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Bahnschrift" panose="020B0502040204020203" pitchFamily="34" charset="0"/>
              </a:rPr>
              <a:t>“Manter o quadril centralizado, até que o acetábulo</a:t>
            </a:r>
          </a:p>
          <a:p>
            <a:r>
              <a:rPr lang="pt-BR" sz="2400" dirty="0">
                <a:latin typeface="Bahnschrift" panose="020B0502040204020203" pitchFamily="34" charset="0"/>
              </a:rPr>
              <a:t>se remodele (~3 m)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03848" y="5157192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Bahnschrift" panose="020B0502040204020203" pitchFamily="34" charset="0"/>
              </a:rPr>
              <a:t>PROGNÓSTICO?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28084" y="2551836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Bahnschrift" panose="020B0502040204020203" pitchFamily="34" charset="0"/>
              </a:rPr>
              <a:t>Como isso é feito?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536538" y="5095636"/>
            <a:ext cx="263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MUITO BOM!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39752" y="27432"/>
            <a:ext cx="4603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Displasia do desenvolvimento do quadril no RN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31640" y="1484784"/>
            <a:ext cx="64139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Bahnschrift" panose="020B0502040204020203" pitchFamily="34" charset="0"/>
              </a:rPr>
              <a:t>EM RESUMO:</a:t>
            </a:r>
          </a:p>
          <a:p>
            <a:endParaRPr lang="pt-BR" sz="2400" dirty="0">
              <a:latin typeface="Bahnschrift" panose="020B0502040204020203" pitchFamily="34" charset="0"/>
            </a:endParaRPr>
          </a:p>
          <a:p>
            <a:r>
              <a:rPr lang="pt-BR" sz="2400" dirty="0">
                <a:latin typeface="Bahnschrift" panose="020B0502040204020203" pitchFamily="34" charset="0"/>
              </a:rPr>
              <a:t>DDQ:</a:t>
            </a:r>
          </a:p>
          <a:p>
            <a:r>
              <a:rPr lang="pt-BR" sz="2400" dirty="0">
                <a:latin typeface="Bahnschrift" panose="020B0502040204020203" pitchFamily="34" charset="0"/>
              </a:rPr>
              <a:t>1- Manobra de Ortolani em todas as crianças,</a:t>
            </a:r>
          </a:p>
          <a:p>
            <a:r>
              <a:rPr lang="pt-BR" sz="2400" dirty="0">
                <a:latin typeface="Bahnschrift" panose="020B0502040204020203" pitchFamily="34" charset="0"/>
              </a:rPr>
              <a:t>    até os 6 meses de idade</a:t>
            </a:r>
          </a:p>
          <a:p>
            <a:r>
              <a:rPr lang="pt-BR" sz="2400" dirty="0">
                <a:latin typeface="Bahnschrift" panose="020B0502040204020203" pitchFamily="34" charset="0"/>
              </a:rPr>
              <a:t>2- Atenção para os fatores de risco</a:t>
            </a:r>
          </a:p>
          <a:p>
            <a:r>
              <a:rPr lang="pt-BR" sz="2400" dirty="0">
                <a:latin typeface="Bahnschrift" panose="020B0502040204020203" pitchFamily="34" charset="0"/>
              </a:rPr>
              <a:t>3- O melhor exame de imagem é o US</a:t>
            </a:r>
          </a:p>
          <a:p>
            <a:r>
              <a:rPr lang="pt-BR" sz="2400" dirty="0">
                <a:latin typeface="Bahnschrift" panose="020B0502040204020203" pitchFamily="34" charset="0"/>
              </a:rPr>
              <a:t>4- O tratamento deve ser precoce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1696</Words>
  <Application>Microsoft Office PowerPoint</Application>
  <PresentationFormat>Apresentação na tela (4:3)</PresentationFormat>
  <Paragraphs>389</Paragraphs>
  <Slides>57</Slides>
  <Notes>2</Notes>
  <HiddenSlides>0</HiddenSlides>
  <MMClips>10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5" baseType="lpstr">
      <vt:lpstr>Arial</vt:lpstr>
      <vt:lpstr>Arial Black</vt:lpstr>
      <vt:lpstr>Bahnschrift</vt:lpstr>
      <vt:lpstr>Calibri</vt:lpstr>
      <vt:lpstr>Futura Md BT</vt:lpstr>
      <vt:lpstr>Impact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Jose Volpon</cp:lastModifiedBy>
  <cp:revision>224</cp:revision>
  <dcterms:created xsi:type="dcterms:W3CDTF">2013-02-12T21:15:00Z</dcterms:created>
  <dcterms:modified xsi:type="dcterms:W3CDTF">2021-02-08T11:57:11Z</dcterms:modified>
</cp:coreProperties>
</file>