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502" r:id="rId2"/>
    <p:sldId id="533" r:id="rId3"/>
    <p:sldId id="534" r:id="rId4"/>
    <p:sldId id="535" r:id="rId5"/>
    <p:sldId id="536" r:id="rId6"/>
    <p:sldId id="540" r:id="rId7"/>
    <p:sldId id="538" r:id="rId8"/>
    <p:sldId id="537" r:id="rId9"/>
    <p:sldId id="542" r:id="rId10"/>
    <p:sldId id="541" r:id="rId11"/>
    <p:sldId id="543" r:id="rId12"/>
    <p:sldId id="539" r:id="rId13"/>
    <p:sldId id="544" r:id="rId14"/>
    <p:sldId id="309" r:id="rId15"/>
  </p:sldIdLst>
  <p:sldSz cx="9144000" cy="6858000" type="screen4x3"/>
  <p:notesSz cx="6642100" cy="9779000"/>
  <p:defaultTextStyle>
    <a:defPPr>
      <a:defRPr lang="pt-BR"/>
    </a:defPPr>
    <a:lvl1pPr algn="ctr" rtl="0" fontAlgn="base">
      <a:spcBef>
        <a:spcPct val="0"/>
      </a:spcBef>
      <a:spcAft>
        <a:spcPct val="0"/>
      </a:spcAft>
      <a:defRPr sz="4400" kern="1200">
        <a:solidFill>
          <a:schemeClr val="accent2"/>
        </a:solidFill>
        <a:latin typeface="Tw Cen MT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4400" kern="1200">
        <a:solidFill>
          <a:schemeClr val="accent2"/>
        </a:solidFill>
        <a:latin typeface="Tw Cen MT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4400" kern="1200">
        <a:solidFill>
          <a:schemeClr val="accent2"/>
        </a:solidFill>
        <a:latin typeface="Tw Cen MT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4400" kern="1200">
        <a:solidFill>
          <a:schemeClr val="accent2"/>
        </a:solidFill>
        <a:latin typeface="Tw Cen MT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4400" kern="1200">
        <a:solidFill>
          <a:schemeClr val="accent2"/>
        </a:solidFill>
        <a:latin typeface="Tw Cen MT" pitchFamily="34" charset="0"/>
        <a:ea typeface="+mn-ea"/>
        <a:cs typeface="+mn-cs"/>
      </a:defRPr>
    </a:lvl5pPr>
    <a:lvl6pPr marL="2286000" algn="l" defTabSz="914400" rtl="0" eaLnBrk="1" latinLnBrk="0" hangingPunct="1">
      <a:defRPr sz="4400" kern="1200">
        <a:solidFill>
          <a:schemeClr val="accent2"/>
        </a:solidFill>
        <a:latin typeface="Tw Cen MT" pitchFamily="34" charset="0"/>
        <a:ea typeface="+mn-ea"/>
        <a:cs typeface="+mn-cs"/>
      </a:defRPr>
    </a:lvl6pPr>
    <a:lvl7pPr marL="2743200" algn="l" defTabSz="914400" rtl="0" eaLnBrk="1" latinLnBrk="0" hangingPunct="1">
      <a:defRPr sz="4400" kern="1200">
        <a:solidFill>
          <a:schemeClr val="accent2"/>
        </a:solidFill>
        <a:latin typeface="Tw Cen MT" pitchFamily="34" charset="0"/>
        <a:ea typeface="+mn-ea"/>
        <a:cs typeface="+mn-cs"/>
      </a:defRPr>
    </a:lvl7pPr>
    <a:lvl8pPr marL="3200400" algn="l" defTabSz="914400" rtl="0" eaLnBrk="1" latinLnBrk="0" hangingPunct="1">
      <a:defRPr sz="4400" kern="1200">
        <a:solidFill>
          <a:schemeClr val="accent2"/>
        </a:solidFill>
        <a:latin typeface="Tw Cen MT" pitchFamily="34" charset="0"/>
        <a:ea typeface="+mn-ea"/>
        <a:cs typeface="+mn-cs"/>
      </a:defRPr>
    </a:lvl8pPr>
    <a:lvl9pPr marL="3657600" algn="l" defTabSz="914400" rtl="0" eaLnBrk="1" latinLnBrk="0" hangingPunct="1">
      <a:defRPr sz="4400" kern="1200">
        <a:solidFill>
          <a:schemeClr val="accent2"/>
        </a:solidFill>
        <a:latin typeface="Tw Cen MT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080">
          <p15:clr>
            <a:srgbClr val="A4A3A4"/>
          </p15:clr>
        </p15:guide>
        <p15:guide id="2" pos="209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  <a:srgbClr val="FCFEFE"/>
    <a:srgbClr val="F5F5FD"/>
    <a:srgbClr val="EFEFFB"/>
    <a:srgbClr val="F7FBFB"/>
    <a:srgbClr val="5454D4"/>
    <a:srgbClr val="FF4F4F"/>
    <a:srgbClr val="A17F03"/>
    <a:srgbClr val="B99203"/>
    <a:srgbClr val="FFFF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24" autoAdjust="0"/>
    <p:restoredTop sz="94660"/>
  </p:normalViewPr>
  <p:slideViewPr>
    <p:cSldViewPr>
      <p:cViewPr>
        <p:scale>
          <a:sx n="76" d="100"/>
          <a:sy n="76" d="100"/>
        </p:scale>
        <p:origin x="-1218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-2022" y="-90"/>
      </p:cViewPr>
      <p:guideLst>
        <p:guide orient="horz" pos="3080"/>
        <p:guide pos="209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7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78138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200"/>
            </a:lvl1pPr>
          </a:lstStyle>
          <a:p>
            <a:endParaRPr lang="pt-BR" dirty="0"/>
          </a:p>
        </p:txBody>
      </p:sp>
      <p:sp>
        <p:nvSpPr>
          <p:cNvPr id="2447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62375" y="0"/>
            <a:ext cx="2878138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C350C3AC-26F3-4B54-A6CE-793DABF109A3}" type="datetimeFigureOut">
              <a:rPr lang="pt-BR"/>
              <a:pPr/>
              <a:t>06/10/2016</a:t>
            </a:fld>
            <a:endParaRPr lang="pt-BR" dirty="0"/>
          </a:p>
        </p:txBody>
      </p:sp>
      <p:sp>
        <p:nvSpPr>
          <p:cNvPr id="2447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288463"/>
            <a:ext cx="2878138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 sz="1200"/>
            </a:lvl1pPr>
          </a:lstStyle>
          <a:p>
            <a:endParaRPr lang="pt-BR" dirty="0"/>
          </a:p>
        </p:txBody>
      </p:sp>
      <p:sp>
        <p:nvSpPr>
          <p:cNvPr id="2447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62375" y="9288463"/>
            <a:ext cx="2878138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D4306DAA-208E-4961-AC63-AA9D9859B757}" type="slidenum">
              <a:rPr lang="pt-BR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380149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78138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1792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62375" y="0"/>
            <a:ext cx="2878138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1208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76300" y="733425"/>
            <a:ext cx="4889500" cy="36671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92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3575" y="4645025"/>
            <a:ext cx="5314950" cy="440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/>
              <a:t>Clique para editar os estilos do texto mestre</a:t>
            </a:r>
          </a:p>
          <a:p>
            <a:pPr lvl="1"/>
            <a:r>
              <a:rPr lang="pt-BR" noProof="0"/>
              <a:t>Segundo nível</a:t>
            </a:r>
          </a:p>
          <a:p>
            <a:pPr lvl="2"/>
            <a:r>
              <a:rPr lang="pt-BR" noProof="0"/>
              <a:t>Terceiro nível</a:t>
            </a:r>
          </a:p>
          <a:p>
            <a:pPr lvl="3"/>
            <a:r>
              <a:rPr lang="pt-BR" noProof="0"/>
              <a:t>Quarto nível</a:t>
            </a:r>
          </a:p>
          <a:p>
            <a:pPr lvl="4"/>
            <a:r>
              <a:rPr lang="pt-BR" noProof="0"/>
              <a:t>Quinto nível</a:t>
            </a:r>
          </a:p>
        </p:txBody>
      </p:sp>
      <p:sp>
        <p:nvSpPr>
          <p:cNvPr id="1792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288463"/>
            <a:ext cx="2878138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1792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62375" y="9288463"/>
            <a:ext cx="2878138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5E43E23B-0DB7-4860-9F0D-D59CA1584AF2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2672037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E43E23B-0DB7-4860-9F0D-D59CA1584AF2}" type="slidenum">
              <a:rPr lang="pt-BR" smtClean="0"/>
              <a:pPr>
                <a:defRPr/>
              </a:pPr>
              <a:t>2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049930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E43E23B-0DB7-4860-9F0D-D59CA1584AF2}" type="slidenum">
              <a:rPr lang="pt-BR" smtClean="0"/>
              <a:pPr>
                <a:defRPr/>
              </a:pPr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249709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E43E23B-0DB7-4860-9F0D-D59CA1584AF2}" type="slidenum">
              <a:rPr lang="pt-BR" smtClean="0"/>
              <a:pPr>
                <a:defRPr/>
              </a:pPr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842191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E43E23B-0DB7-4860-9F0D-D59CA1584AF2}" type="slidenum">
              <a:rPr lang="pt-BR" smtClean="0"/>
              <a:pPr>
                <a:defRPr/>
              </a:pPr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226391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06A4AC4-B97A-4726-9ED9-EB4D5D5A928D}" type="datetime1">
              <a:rPr lang="pt-BR"/>
              <a:pPr/>
              <a:t>06/10/2016</a:t>
            </a:fld>
            <a:endParaRPr lang="pt-B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C6D852-F8DA-4573-8685-5D59C4674340}" type="datetime1">
              <a:rPr lang="pt-BR"/>
              <a:pPr/>
              <a:t>06/10/2016</a:t>
            </a:fld>
            <a:endParaRPr lang="pt-B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EE77AA9-2D28-4329-BFAE-FF22A158D7DA}" type="datetime1">
              <a:rPr lang="pt-BR"/>
              <a:pPr/>
              <a:t>06/10/2016</a:t>
            </a:fld>
            <a:endParaRPr lang="pt-B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68591C-07D3-4BBC-B58F-D129E527B434}" type="datetime1">
              <a:rPr lang="pt-BR"/>
              <a:pPr/>
              <a:t>06/10/2016</a:t>
            </a:fld>
            <a:endParaRPr lang="pt-B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B13AD4E-E659-4BAB-B492-D4D18D0EA797}" type="datetime1">
              <a:rPr lang="pt-BR"/>
              <a:pPr/>
              <a:t>06/10/2016</a:t>
            </a:fld>
            <a:endParaRPr lang="pt-B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6F2BBFE-E8A1-42C0-9914-3D346374647F}" type="datetime1">
              <a:rPr lang="pt-BR"/>
              <a:pPr/>
              <a:t>06/10/2016</a:t>
            </a:fld>
            <a:endParaRPr lang="pt-B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DEEBAE-4F5C-4305-9263-0F668F2FC6B2}" type="datetime1">
              <a:rPr lang="pt-BR"/>
              <a:pPr/>
              <a:t>06/10/2016</a:t>
            </a:fld>
            <a:endParaRPr lang="pt-BR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A867DE9-1F54-49B3-8CDC-7F1742E49674}" type="datetime1">
              <a:rPr lang="pt-BR"/>
              <a:pPr/>
              <a:t>06/10/2016</a:t>
            </a:fld>
            <a:endParaRPr lang="pt-BR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6AEFB9E-D3D9-45C8-9FA9-6123BC9E4D30}" type="datetime1">
              <a:rPr lang="pt-BR"/>
              <a:pPr/>
              <a:t>06/10/2016</a:t>
            </a:fld>
            <a:endParaRPr lang="pt-BR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B1C7B54-94C5-4430-9AD6-FBDAF3C3882C}" type="datetime1">
              <a:rPr lang="pt-BR"/>
              <a:pPr/>
              <a:t>06/10/2016</a:t>
            </a:fld>
            <a:endParaRPr lang="pt-B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01C1E78-244E-4574-92DD-2404F7C6421B}" type="datetime1">
              <a:rPr lang="pt-BR"/>
              <a:pPr/>
              <a:t>06/10/2016</a:t>
            </a:fld>
            <a:endParaRPr lang="pt-B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Clique para editar os estilos do texto mestre</a:t>
            </a:r>
          </a:p>
          <a:p>
            <a:pPr lvl="1"/>
            <a:r>
              <a:rPr lang="en-US"/>
              <a:t>Segundo nível</a:t>
            </a:r>
          </a:p>
          <a:p>
            <a:pPr lvl="2"/>
            <a:r>
              <a:rPr lang="en-US"/>
              <a:t>Terceiro nível</a:t>
            </a:r>
          </a:p>
          <a:p>
            <a:pPr lvl="3"/>
            <a:r>
              <a:rPr lang="en-US"/>
              <a:t>Quarto nível</a:t>
            </a:r>
          </a:p>
          <a:p>
            <a:pPr lvl="4"/>
            <a:r>
              <a:rPr lang="en-US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solidFill>
                  <a:schemeClr val="tx1"/>
                </a:solidFill>
                <a:latin typeface="Arial" charset="0"/>
              </a:defRPr>
            </a:lvl1pPr>
          </a:lstStyle>
          <a:p>
            <a:fld id="{528499BC-89FC-4CB0-BA8E-168F8ED8A752}" type="datetime1">
              <a:rPr lang="pt-BR"/>
              <a:pPr/>
              <a:t>06/10/2016</a:t>
            </a:fld>
            <a:endParaRPr lang="pt-BR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pt-B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accent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accent2"/>
          </a:solidFill>
          <a:latin typeface="Tw Cen MT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accent2"/>
          </a:solidFill>
          <a:latin typeface="Tw Cen MT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accent2"/>
          </a:solidFill>
          <a:latin typeface="Tw Cen MT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accent2"/>
          </a:solidFill>
          <a:latin typeface="Tw Cen MT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chemeClr val="accent2"/>
          </a:solidFill>
          <a:latin typeface="Tw Cen MT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chemeClr val="accent2"/>
          </a:solidFill>
          <a:latin typeface="Tw Cen MT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chemeClr val="accent2"/>
          </a:solidFill>
          <a:latin typeface="Tw Cen MT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chemeClr val="accent2"/>
          </a:solidFill>
          <a:latin typeface="Tw Cen MT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6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895590" y="3763861"/>
            <a:ext cx="6120680" cy="504825"/>
          </a:xfrm>
        </p:spPr>
        <p:txBody>
          <a:bodyPr/>
          <a:lstStyle/>
          <a:p>
            <a:pPr algn="r" eaLnBrk="1" hangingPunct="1"/>
            <a:r>
              <a:rPr lang="pt-BR" sz="2400" b="1" dirty="0">
                <a:latin typeface="Trebuchet MS" pitchFamily="34" charset="0"/>
              </a:rPr>
              <a:t>Prof. Dr. Luís Eduardo Schoueri</a:t>
            </a:r>
          </a:p>
          <a:p>
            <a:pPr algn="r" eaLnBrk="1" hangingPunct="1"/>
            <a:endParaRPr lang="pt-BR" sz="300" b="1" dirty="0">
              <a:latin typeface="Trebuchet MS" pitchFamily="34" charset="0"/>
            </a:endParaRPr>
          </a:p>
          <a:p>
            <a:pPr algn="r" eaLnBrk="1" hangingPunct="1"/>
            <a:r>
              <a:rPr lang="pt-BR" sz="1800" b="1" dirty="0">
                <a:latin typeface="Trebuchet MS" pitchFamily="34" charset="0"/>
              </a:rPr>
              <a:t>Raphael A. Lavez e Stéphanie Samaha – Monitores PAE</a:t>
            </a:r>
          </a:p>
        </p:txBody>
      </p:sp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1129" y="466944"/>
            <a:ext cx="1728787" cy="1617662"/>
          </a:xfrm>
          <a:prstGeom prst="rect">
            <a:avLst/>
          </a:prstGeom>
          <a:noFill/>
        </p:spPr>
      </p:pic>
      <p:pic>
        <p:nvPicPr>
          <p:cNvPr id="2059" name="Picture 1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47864" y="4725144"/>
            <a:ext cx="5580062" cy="1800225"/>
          </a:xfrm>
          <a:prstGeom prst="rect">
            <a:avLst/>
          </a:prstGeom>
          <a:noFill/>
        </p:spPr>
      </p:pic>
      <p:sp>
        <p:nvSpPr>
          <p:cNvPr id="7" name="Título 6"/>
          <p:cNvSpPr>
            <a:spLocks noGrp="1"/>
          </p:cNvSpPr>
          <p:nvPr>
            <p:ph type="ctrTitle"/>
          </p:nvPr>
        </p:nvSpPr>
        <p:spPr>
          <a:xfrm>
            <a:off x="320831" y="2412795"/>
            <a:ext cx="8708504" cy="961283"/>
          </a:xfrm>
        </p:spPr>
        <p:txBody>
          <a:bodyPr/>
          <a:lstStyle/>
          <a:p>
            <a:pPr algn="r"/>
            <a:r>
              <a:rPr lang="pt-BR" sz="3600" b="1" dirty="0"/>
              <a:t/>
            </a:r>
            <a:br>
              <a:rPr lang="pt-BR" sz="3600" b="1" dirty="0"/>
            </a:br>
            <a:r>
              <a:rPr lang="pt-BR" sz="3600" b="1" dirty="0"/>
              <a:t/>
            </a:r>
            <a:br>
              <a:rPr lang="pt-BR" sz="3600" b="1" dirty="0"/>
            </a:br>
            <a:r>
              <a:rPr lang="pt-BR" sz="2400" b="1" dirty="0">
                <a:solidFill>
                  <a:schemeClr val="tx1"/>
                </a:solidFill>
                <a:latin typeface="Trebuchet MS" panose="020B0603020202020204" pitchFamily="34" charset="0"/>
              </a:rPr>
              <a:t>Oficina de Intercâmbio de Experiências Pedagógicas da FDUSP</a:t>
            </a:r>
            <a:r>
              <a:rPr lang="pt-BR" sz="4400" b="1" dirty="0">
                <a:latin typeface="Trebuchet MS" panose="020B0603020202020204" pitchFamily="34" charset="0"/>
              </a:rPr>
              <a:t/>
            </a:r>
            <a:br>
              <a:rPr lang="pt-BR" sz="4400" b="1" dirty="0">
                <a:latin typeface="Trebuchet MS" panose="020B0603020202020204" pitchFamily="34" charset="0"/>
              </a:rPr>
            </a:br>
            <a:endParaRPr lang="pt-BR" sz="3200" dirty="0">
              <a:latin typeface="Trebuchet MS" pitchFamily="34" charset="0"/>
            </a:endParaRPr>
          </a:p>
        </p:txBody>
      </p:sp>
      <p:sp>
        <p:nvSpPr>
          <p:cNvPr id="8" name="Título 6"/>
          <p:cNvSpPr txBox="1">
            <a:spLocks/>
          </p:cNvSpPr>
          <p:nvPr/>
        </p:nvSpPr>
        <p:spPr bwMode="auto">
          <a:xfrm>
            <a:off x="1884753" y="1679348"/>
            <a:ext cx="7144582" cy="7334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accent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accent2"/>
                </a:solidFill>
                <a:latin typeface="Tw Cen MT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accent2"/>
                </a:solidFill>
                <a:latin typeface="Tw Cen MT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accent2"/>
                </a:solidFill>
                <a:latin typeface="Tw Cen MT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accent2"/>
                </a:solidFill>
                <a:latin typeface="Tw Cen MT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accent2"/>
                </a:solidFill>
                <a:latin typeface="Tw Cen MT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accent2"/>
                </a:solidFill>
                <a:latin typeface="Tw Cen MT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accent2"/>
                </a:solidFill>
                <a:latin typeface="Tw Cen MT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accent2"/>
                </a:solidFill>
                <a:latin typeface="Tw Cen MT" pitchFamily="34" charset="0"/>
              </a:defRPr>
            </a:lvl9pPr>
          </a:lstStyle>
          <a:p>
            <a:pPr algn="r"/>
            <a:r>
              <a:rPr lang="pt-BR" sz="3600" b="1" kern="0" dirty="0">
                <a:solidFill>
                  <a:srgbClr val="800000"/>
                </a:solidFill>
                <a:latin typeface="Trebuchet MS" panose="020B0603020202020204" pitchFamily="34" charset="0"/>
              </a:rPr>
              <a:t>A experiência de realização de tribunais simulados</a:t>
            </a:r>
            <a:r>
              <a:rPr lang="pt-BR" sz="3600" b="1" kern="0" dirty="0">
                <a:solidFill>
                  <a:schemeClr val="tx1"/>
                </a:solidFill>
                <a:latin typeface="Trebuchet MS" panose="020B0603020202020204" pitchFamily="34" charset="0"/>
              </a:rPr>
              <a:t/>
            </a:r>
            <a:br>
              <a:rPr lang="pt-BR" sz="3600" b="1" kern="0" dirty="0">
                <a:solidFill>
                  <a:schemeClr val="tx1"/>
                </a:solidFill>
                <a:latin typeface="Trebuchet MS" panose="020B0603020202020204" pitchFamily="34" charset="0"/>
              </a:rPr>
            </a:br>
            <a:r>
              <a:rPr lang="pt-BR" sz="3600" b="1" kern="0" dirty="0">
                <a:solidFill>
                  <a:schemeClr val="tx1"/>
                </a:solidFill>
                <a:latin typeface="Trebuchet MS" panose="020B0603020202020204" pitchFamily="34" charset="0"/>
              </a:rPr>
              <a:t/>
            </a:r>
            <a:br>
              <a:rPr lang="pt-BR" sz="3600" b="1" kern="0" dirty="0">
                <a:solidFill>
                  <a:schemeClr val="tx1"/>
                </a:solidFill>
                <a:latin typeface="Trebuchet MS" panose="020B0603020202020204" pitchFamily="34" charset="0"/>
              </a:rPr>
            </a:br>
            <a:r>
              <a:rPr lang="pt-BR" sz="4400" b="1" kern="0" dirty="0"/>
              <a:t/>
            </a:r>
            <a:br>
              <a:rPr lang="pt-BR" sz="4400" b="1" kern="0" dirty="0"/>
            </a:br>
            <a:endParaRPr lang="pt-BR" sz="3200" kern="0" dirty="0">
              <a:latin typeface="Trebuchet MS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763886" y="274638"/>
            <a:ext cx="6922913" cy="1143000"/>
          </a:xfrm>
        </p:spPr>
        <p:txBody>
          <a:bodyPr/>
          <a:lstStyle/>
          <a:p>
            <a:pPr algn="r" eaLnBrk="1" hangingPunct="1"/>
            <a:r>
              <a:rPr lang="pt-BR" sz="2800" dirty="0">
                <a:solidFill>
                  <a:srgbClr val="800000"/>
                </a:solidFill>
                <a:latin typeface="Trebuchet MS" pitchFamily="34" charset="0"/>
              </a:rPr>
              <a:t>Caso Prático: Religião Rastafári e o templo </a:t>
            </a:r>
            <a:r>
              <a:rPr lang="pt-BR" sz="2800" dirty="0" err="1">
                <a:solidFill>
                  <a:srgbClr val="800000"/>
                </a:solidFill>
                <a:latin typeface="Trebuchet MS" pitchFamily="34" charset="0"/>
              </a:rPr>
              <a:t>Mob</a:t>
            </a:r>
            <a:r>
              <a:rPr lang="pt-BR" sz="2800" dirty="0">
                <a:solidFill>
                  <a:srgbClr val="800000"/>
                </a:solidFill>
                <a:latin typeface="Trebuchet MS" pitchFamily="34" charset="0"/>
              </a:rPr>
              <a:t> </a:t>
            </a:r>
            <a:r>
              <a:rPr lang="pt-BR" sz="2800" dirty="0" err="1">
                <a:solidFill>
                  <a:srgbClr val="800000"/>
                </a:solidFill>
                <a:latin typeface="Trebuchet MS" pitchFamily="34" charset="0"/>
              </a:rPr>
              <a:t>Barley</a:t>
            </a:r>
            <a:endParaRPr lang="pt-BR" sz="3200" dirty="0">
              <a:solidFill>
                <a:srgbClr val="800000"/>
              </a:solidFill>
            </a:endParaRPr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455139" y="1621752"/>
            <a:ext cx="8229600" cy="4687568"/>
          </a:xfrm>
        </p:spPr>
        <p:txBody>
          <a:bodyPr/>
          <a:lstStyle/>
          <a:p>
            <a:pPr algn="just"/>
            <a:r>
              <a:rPr lang="pt-BR" dirty="0">
                <a:solidFill>
                  <a:srgbClr val="800000"/>
                </a:solidFill>
              </a:rPr>
              <a:t>Argumentos do contribuinte</a:t>
            </a:r>
          </a:p>
          <a:p>
            <a:pPr marL="457200" lvl="1" indent="0" algn="just">
              <a:buNone/>
            </a:pPr>
            <a:endParaRPr lang="pt-BR" dirty="0"/>
          </a:p>
          <a:p>
            <a:pPr lvl="1" algn="just"/>
            <a:r>
              <a:rPr lang="pt-BR" dirty="0"/>
              <a:t>Se a venda de produtos visa a obtenção de recursos para que o templo atinja sua finalidade essencial, então o Estado não pode exigir o ICMS por ausência de capacidade contributiva.</a:t>
            </a:r>
          </a:p>
        </p:txBody>
      </p:sp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274638"/>
            <a:ext cx="1440359" cy="134711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3269916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763886" y="274638"/>
            <a:ext cx="6922913" cy="1143000"/>
          </a:xfrm>
        </p:spPr>
        <p:txBody>
          <a:bodyPr/>
          <a:lstStyle/>
          <a:p>
            <a:pPr algn="r" eaLnBrk="1" hangingPunct="1"/>
            <a:r>
              <a:rPr lang="pt-BR" sz="2800" dirty="0">
                <a:solidFill>
                  <a:srgbClr val="800000"/>
                </a:solidFill>
                <a:latin typeface="Trebuchet MS" pitchFamily="34" charset="0"/>
              </a:rPr>
              <a:t>Caso Prático: Religião Rastafári e o templo </a:t>
            </a:r>
            <a:r>
              <a:rPr lang="pt-BR" sz="2800" dirty="0" err="1">
                <a:solidFill>
                  <a:srgbClr val="800000"/>
                </a:solidFill>
                <a:latin typeface="Trebuchet MS" pitchFamily="34" charset="0"/>
              </a:rPr>
              <a:t>Mob</a:t>
            </a:r>
            <a:r>
              <a:rPr lang="pt-BR" sz="2800" dirty="0">
                <a:solidFill>
                  <a:srgbClr val="800000"/>
                </a:solidFill>
                <a:latin typeface="Trebuchet MS" pitchFamily="34" charset="0"/>
              </a:rPr>
              <a:t> </a:t>
            </a:r>
            <a:r>
              <a:rPr lang="pt-BR" sz="2800" dirty="0" err="1">
                <a:solidFill>
                  <a:srgbClr val="800000"/>
                </a:solidFill>
                <a:latin typeface="Trebuchet MS" pitchFamily="34" charset="0"/>
              </a:rPr>
              <a:t>Barley</a:t>
            </a:r>
            <a:endParaRPr lang="pt-BR" sz="3200" dirty="0">
              <a:solidFill>
                <a:srgbClr val="800000"/>
              </a:solidFill>
            </a:endParaRPr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455139" y="1556792"/>
            <a:ext cx="8229600" cy="4687568"/>
          </a:xfrm>
        </p:spPr>
        <p:txBody>
          <a:bodyPr/>
          <a:lstStyle/>
          <a:p>
            <a:pPr algn="just"/>
            <a:r>
              <a:rPr lang="pt-BR" dirty="0">
                <a:solidFill>
                  <a:srgbClr val="800000"/>
                </a:solidFill>
              </a:rPr>
              <a:t>Argumentos do fisco</a:t>
            </a:r>
          </a:p>
          <a:p>
            <a:pPr lvl="1" algn="just"/>
            <a:endParaRPr lang="pt-BR" sz="1000" dirty="0"/>
          </a:p>
          <a:p>
            <a:pPr lvl="1" algn="just"/>
            <a:r>
              <a:rPr lang="pt-BR" dirty="0"/>
              <a:t>Não há culto religioso e, por isso, não há templo</a:t>
            </a:r>
          </a:p>
          <a:p>
            <a:pPr lvl="2" algn="just"/>
            <a:r>
              <a:rPr lang="pt-BR" sz="1800" dirty="0"/>
              <a:t>O terreno serve somente como local de encontro de amigos que possuem interesses em comum (comida vegetariana, alimentos naturais, a música Reggae, além de substâncias entorpecentes);</a:t>
            </a:r>
          </a:p>
          <a:p>
            <a:pPr lvl="2" algn="just"/>
            <a:r>
              <a:rPr lang="pt-BR" sz="1800" dirty="0"/>
              <a:t>Caso considerássemos tal grupo como culto religioso, praticamente todos os “fã-clubes” de artistas mortos poderiam pleitear tal classificação.</a:t>
            </a:r>
          </a:p>
          <a:p>
            <a:pPr lvl="1" algn="just"/>
            <a:r>
              <a:rPr lang="pt-BR" dirty="0"/>
              <a:t>Ainda que culto fosse, não se trata de um templo</a:t>
            </a:r>
          </a:p>
          <a:p>
            <a:pPr lvl="2" algn="just"/>
            <a:r>
              <a:rPr lang="pt-BR" sz="1800" dirty="0"/>
              <a:t>Não há qualquer conexão entre os encontros e o terreno em que realizados: poderia ser realizado em qualquer praça ou parque, mas optaram por um terreno baldio – que, portanto, deve ser objeto de tributação;</a:t>
            </a:r>
          </a:p>
          <a:p>
            <a:pPr lvl="2" algn="just"/>
            <a:r>
              <a:rPr lang="pt-BR" sz="1800" dirty="0"/>
              <a:t>E os campos de futebol? Também seriam templos? Não há “cânticos” em veneração a “ídolos imortais”? Verdadeira “profissão de fé” dos torcedores em resultados favoráveis?</a:t>
            </a:r>
          </a:p>
          <a:p>
            <a:endParaRPr lang="pt-BR" dirty="0">
              <a:solidFill>
                <a:srgbClr val="800000"/>
              </a:solidFill>
            </a:endParaRPr>
          </a:p>
        </p:txBody>
      </p:sp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274638"/>
            <a:ext cx="1440359" cy="134711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3648706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763886" y="274638"/>
            <a:ext cx="6922913" cy="1143000"/>
          </a:xfrm>
        </p:spPr>
        <p:txBody>
          <a:bodyPr/>
          <a:lstStyle/>
          <a:p>
            <a:pPr algn="r" eaLnBrk="1" hangingPunct="1"/>
            <a:r>
              <a:rPr lang="pt-BR" sz="2800" dirty="0">
                <a:solidFill>
                  <a:srgbClr val="800000"/>
                </a:solidFill>
                <a:latin typeface="Trebuchet MS" pitchFamily="34" charset="0"/>
              </a:rPr>
              <a:t>Caso Prático: Religião Rastafári e o templo </a:t>
            </a:r>
            <a:r>
              <a:rPr lang="pt-BR" sz="2800" dirty="0" err="1">
                <a:solidFill>
                  <a:srgbClr val="800000"/>
                </a:solidFill>
                <a:latin typeface="Trebuchet MS" pitchFamily="34" charset="0"/>
              </a:rPr>
              <a:t>Mob</a:t>
            </a:r>
            <a:r>
              <a:rPr lang="pt-BR" sz="2800" dirty="0">
                <a:solidFill>
                  <a:srgbClr val="800000"/>
                </a:solidFill>
                <a:latin typeface="Trebuchet MS" pitchFamily="34" charset="0"/>
              </a:rPr>
              <a:t> </a:t>
            </a:r>
            <a:r>
              <a:rPr lang="pt-BR" sz="2800" dirty="0" err="1">
                <a:solidFill>
                  <a:srgbClr val="800000"/>
                </a:solidFill>
                <a:latin typeface="Trebuchet MS" pitchFamily="34" charset="0"/>
              </a:rPr>
              <a:t>Barley</a:t>
            </a:r>
            <a:endParaRPr lang="pt-BR" sz="3200" dirty="0">
              <a:solidFill>
                <a:srgbClr val="800000"/>
              </a:solidFill>
            </a:endParaRPr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455139" y="1621752"/>
            <a:ext cx="8229600" cy="4687568"/>
          </a:xfrm>
        </p:spPr>
        <p:txBody>
          <a:bodyPr/>
          <a:lstStyle/>
          <a:p>
            <a:pPr algn="just"/>
            <a:r>
              <a:rPr lang="pt-BR" dirty="0">
                <a:solidFill>
                  <a:srgbClr val="800000"/>
                </a:solidFill>
              </a:rPr>
              <a:t>Argumentos do fisco</a:t>
            </a:r>
          </a:p>
          <a:p>
            <a:pPr lvl="1" algn="just"/>
            <a:endParaRPr lang="pt-BR" sz="1000" dirty="0"/>
          </a:p>
          <a:p>
            <a:pPr lvl="1" algn="just"/>
            <a:r>
              <a:rPr lang="pt-BR" dirty="0"/>
              <a:t>O patrimônio e a renda são voltados, exclusivamente, para o lazer de um pequeno grupo de pessoas, não relacionado a finalidades religiosas</a:t>
            </a:r>
          </a:p>
          <a:p>
            <a:pPr lvl="1" algn="just"/>
            <a:endParaRPr lang="pt-BR" dirty="0"/>
          </a:p>
          <a:p>
            <a:pPr lvl="1" algn="just"/>
            <a:r>
              <a:rPr lang="pt-BR" dirty="0"/>
              <a:t>Violação à livre concorrência</a:t>
            </a:r>
          </a:p>
          <a:p>
            <a:pPr lvl="2" algn="just"/>
            <a:r>
              <a:rPr lang="pt-BR" sz="1800" dirty="0"/>
              <a:t>A venda das roupas e acessórios de </a:t>
            </a:r>
            <a:r>
              <a:rPr lang="pt-BR" sz="1800" dirty="0" err="1"/>
              <a:t>Mob</a:t>
            </a:r>
            <a:r>
              <a:rPr lang="pt-BR" sz="1800" dirty="0"/>
              <a:t> </a:t>
            </a:r>
            <a:r>
              <a:rPr lang="pt-BR" sz="1800" dirty="0" err="1"/>
              <a:t>Barley</a:t>
            </a:r>
            <a:r>
              <a:rPr lang="pt-BR" sz="1800" dirty="0"/>
              <a:t> também é exercida por terceiros, assim se revela que os </a:t>
            </a:r>
            <a:r>
              <a:rPr lang="pt-BR" sz="1800" dirty="0" err="1"/>
              <a:t>Rasta</a:t>
            </a:r>
            <a:r>
              <a:rPr lang="pt-BR" sz="1800" dirty="0"/>
              <a:t> adentram no campo do domínio econômico e demonstram possuir capacidade contributiva (capacidade para contribuir com os gastos da coletividade).</a:t>
            </a:r>
          </a:p>
          <a:p>
            <a:endParaRPr lang="pt-BR" dirty="0">
              <a:solidFill>
                <a:srgbClr val="800000"/>
              </a:solidFill>
            </a:endParaRPr>
          </a:p>
        </p:txBody>
      </p:sp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274638"/>
            <a:ext cx="1440359" cy="134711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1192861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763886" y="274638"/>
            <a:ext cx="6922913" cy="1143000"/>
          </a:xfrm>
        </p:spPr>
        <p:txBody>
          <a:bodyPr/>
          <a:lstStyle/>
          <a:p>
            <a:pPr algn="r" eaLnBrk="1" hangingPunct="1"/>
            <a:r>
              <a:rPr lang="pt-BR" sz="2800" dirty="0">
                <a:solidFill>
                  <a:srgbClr val="800000"/>
                </a:solidFill>
                <a:latin typeface="Trebuchet MS" pitchFamily="34" charset="0"/>
              </a:rPr>
              <a:t>Caso Prático: Religião Rastafári e o templo </a:t>
            </a:r>
            <a:r>
              <a:rPr lang="pt-BR" sz="2800" dirty="0" err="1">
                <a:solidFill>
                  <a:srgbClr val="800000"/>
                </a:solidFill>
                <a:latin typeface="Trebuchet MS" pitchFamily="34" charset="0"/>
              </a:rPr>
              <a:t>Mob</a:t>
            </a:r>
            <a:r>
              <a:rPr lang="pt-BR" sz="2800" dirty="0">
                <a:solidFill>
                  <a:srgbClr val="800000"/>
                </a:solidFill>
                <a:latin typeface="Trebuchet MS" pitchFamily="34" charset="0"/>
              </a:rPr>
              <a:t> </a:t>
            </a:r>
            <a:r>
              <a:rPr lang="pt-BR" sz="2800" dirty="0" err="1">
                <a:solidFill>
                  <a:srgbClr val="800000"/>
                </a:solidFill>
                <a:latin typeface="Trebuchet MS" pitchFamily="34" charset="0"/>
              </a:rPr>
              <a:t>Barley</a:t>
            </a:r>
            <a:endParaRPr lang="pt-BR" sz="3200" dirty="0">
              <a:solidFill>
                <a:srgbClr val="800000"/>
              </a:solidFill>
            </a:endParaRPr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455139" y="1621752"/>
            <a:ext cx="8229600" cy="4687568"/>
          </a:xfrm>
        </p:spPr>
        <p:txBody>
          <a:bodyPr/>
          <a:lstStyle/>
          <a:p>
            <a:pPr algn="just"/>
            <a:r>
              <a:rPr lang="pt-BR" dirty="0">
                <a:solidFill>
                  <a:srgbClr val="800000"/>
                </a:solidFill>
              </a:rPr>
              <a:t>Votos dos julgadores</a:t>
            </a:r>
          </a:p>
          <a:p>
            <a:pPr lvl="1" algn="just"/>
            <a:endParaRPr lang="pt-BR" sz="1000" dirty="0"/>
          </a:p>
          <a:p>
            <a:pPr lvl="1" algn="just"/>
            <a:r>
              <a:rPr lang="pt-BR" dirty="0"/>
              <a:t>Breve relato do debate;</a:t>
            </a:r>
          </a:p>
          <a:p>
            <a:pPr lvl="1" algn="just"/>
            <a:r>
              <a:rPr lang="pt-BR" dirty="0"/>
              <a:t>Tomada de posição fundamentada:</a:t>
            </a:r>
          </a:p>
          <a:p>
            <a:pPr lvl="2" algn="just"/>
            <a:r>
              <a:rPr lang="pt-BR" dirty="0"/>
              <a:t>É religião?</a:t>
            </a:r>
          </a:p>
          <a:p>
            <a:pPr lvl="2" algn="just"/>
            <a:r>
              <a:rPr lang="pt-BR" dirty="0"/>
              <a:t>Há culto?</a:t>
            </a:r>
          </a:p>
          <a:p>
            <a:pPr lvl="2" algn="just"/>
            <a:r>
              <a:rPr lang="pt-BR" dirty="0"/>
              <a:t>Há templo?</a:t>
            </a:r>
          </a:p>
          <a:p>
            <a:pPr lvl="2" algn="just"/>
            <a:r>
              <a:rPr lang="pt-BR" dirty="0"/>
              <a:t>Renda das vendas é vertida para a realização do culto no templo?</a:t>
            </a:r>
          </a:p>
          <a:p>
            <a:pPr lvl="2" algn="just"/>
            <a:r>
              <a:rPr lang="pt-BR" dirty="0"/>
              <a:t>Há respeito à livre concorrência?</a:t>
            </a:r>
            <a:endParaRPr lang="pt-BR" dirty="0">
              <a:solidFill>
                <a:srgbClr val="800000"/>
              </a:solidFill>
            </a:endParaRPr>
          </a:p>
        </p:txBody>
      </p:sp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274638"/>
            <a:ext cx="1440359" cy="134711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2939702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pt-BR" dirty="0">
                <a:solidFill>
                  <a:srgbClr val="800000"/>
                </a:solidFill>
                <a:latin typeface="Trebuchet MS" pitchFamily="34" charset="0"/>
              </a:rPr>
              <a:t>Obrigado!</a:t>
            </a:r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pt-BR" dirty="0">
                <a:latin typeface="Trebuchet MS" pitchFamily="34" charset="0"/>
              </a:rPr>
              <a:t>schoueri@lacazmartins.com.br</a:t>
            </a:r>
          </a:p>
        </p:txBody>
      </p:sp>
      <p:pic>
        <p:nvPicPr>
          <p:cNvPr id="5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1129" y="466944"/>
            <a:ext cx="1728787" cy="161766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sz="2800" dirty="0">
                <a:solidFill>
                  <a:srgbClr val="800000"/>
                </a:solidFill>
                <a:latin typeface="Trebuchet MS" pitchFamily="34" charset="0"/>
              </a:rPr>
              <a:t>A metodologia dos tribunais simulados</a:t>
            </a:r>
            <a:endParaRPr lang="pt-BR" sz="3200" dirty="0">
              <a:solidFill>
                <a:srgbClr val="800000"/>
              </a:solidFill>
            </a:endParaRPr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345965" y="1615871"/>
            <a:ext cx="8229600" cy="3253289"/>
          </a:xfrm>
        </p:spPr>
        <p:txBody>
          <a:bodyPr/>
          <a:lstStyle/>
          <a:p>
            <a:pPr algn="just"/>
            <a:r>
              <a:rPr lang="pt-BR" dirty="0"/>
              <a:t>Metodologia empregada nos seminários de Direito Tributário I e II.</a:t>
            </a:r>
          </a:p>
          <a:p>
            <a:pPr algn="just"/>
            <a:endParaRPr lang="pt-BR" sz="1200" dirty="0"/>
          </a:p>
          <a:p>
            <a:pPr algn="just"/>
            <a:r>
              <a:rPr lang="pt-BR" dirty="0"/>
              <a:t> Julgamento de litígios hipotéticos (judiciais e administrativos) envolvendo fisco e contribuinte.</a:t>
            </a:r>
          </a:p>
          <a:p>
            <a:pPr algn="just"/>
            <a:endParaRPr lang="pt-BR" sz="1200" dirty="0"/>
          </a:p>
          <a:p>
            <a:pPr algn="just"/>
            <a:r>
              <a:rPr lang="pt-BR" dirty="0"/>
              <a:t>Sala dividida em grupos que exercem os papéis de fisco, contribuinte e julgadores.</a:t>
            </a:r>
          </a:p>
          <a:p>
            <a:pPr algn="just"/>
            <a:endParaRPr lang="pt-BR" sz="1200" dirty="0"/>
          </a:p>
        </p:txBody>
      </p:sp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274638"/>
            <a:ext cx="1440359" cy="1347113"/>
          </a:xfrm>
          <a:prstGeom prst="rect">
            <a:avLst/>
          </a:prstGeom>
          <a:noFill/>
        </p:spPr>
      </p:pic>
      <p:pic>
        <p:nvPicPr>
          <p:cNvPr id="3" name="Imagem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3277" y="4473484"/>
            <a:ext cx="2592288" cy="1989755"/>
          </a:xfrm>
          <a:prstGeom prst="rect">
            <a:avLst/>
          </a:prstGeom>
        </p:spPr>
      </p:pic>
      <p:sp>
        <p:nvSpPr>
          <p:cNvPr id="4" name="CaixaDeTexto 3"/>
          <p:cNvSpPr txBox="1"/>
          <p:nvPr/>
        </p:nvSpPr>
        <p:spPr>
          <a:xfrm>
            <a:off x="323528" y="4897044"/>
            <a:ext cx="538694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t-BR" sz="2600" dirty="0">
                <a:solidFill>
                  <a:schemeClr val="tx1"/>
                </a:solidFill>
                <a:latin typeface="+mn-lt"/>
              </a:rPr>
              <a:t>Papel dos grupos é alternado semanalmente.</a:t>
            </a:r>
            <a:endParaRPr lang="pt-BR" dirty="0"/>
          </a:p>
          <a:p>
            <a:endParaRPr lang="pt-B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sz="2800" dirty="0">
                <a:solidFill>
                  <a:srgbClr val="800000"/>
                </a:solidFill>
                <a:latin typeface="Trebuchet MS" pitchFamily="34" charset="0"/>
              </a:rPr>
              <a:t>A metodologia dos tribunais simulados</a:t>
            </a:r>
            <a:endParaRPr lang="pt-BR" sz="3200" dirty="0">
              <a:solidFill>
                <a:srgbClr val="800000"/>
              </a:solidFill>
            </a:endParaRPr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485667" y="1621751"/>
            <a:ext cx="8229600" cy="4065315"/>
          </a:xfrm>
        </p:spPr>
        <p:txBody>
          <a:bodyPr/>
          <a:lstStyle/>
          <a:p>
            <a:pPr algn="just">
              <a:tabLst>
                <a:tab pos="3319463" algn="l"/>
              </a:tabLst>
            </a:pPr>
            <a:r>
              <a:rPr lang="pt-BR" sz="2400" dirty="0">
                <a:solidFill>
                  <a:srgbClr val="800000"/>
                </a:solidFill>
              </a:rPr>
              <a:t>Contribuinte</a:t>
            </a:r>
            <a:r>
              <a:rPr lang="pt-BR" sz="2400" dirty="0"/>
              <a:t>: sustentação oral, relatando o caso e defendendo o contribuinte, pelo prazo máximo de 10 (dez) minutos.</a:t>
            </a:r>
          </a:p>
          <a:p>
            <a:pPr algn="just">
              <a:tabLst>
                <a:tab pos="3319463" algn="l"/>
              </a:tabLst>
            </a:pPr>
            <a:endParaRPr lang="pt-BR" sz="1200" dirty="0"/>
          </a:p>
          <a:p>
            <a:pPr algn="just">
              <a:tabLst>
                <a:tab pos="3319463" algn="l"/>
              </a:tabLst>
            </a:pPr>
            <a:r>
              <a:rPr lang="pt-BR" sz="2400" dirty="0">
                <a:solidFill>
                  <a:srgbClr val="800000"/>
                </a:solidFill>
              </a:rPr>
              <a:t>Fisco: </a:t>
            </a:r>
            <a:r>
              <a:rPr lang="pt-BR" sz="2400" dirty="0"/>
              <a:t>sustentação oral, defendendo o fisco, após a do contribuinte, pelo prazo máximo de 10 (dez) minutos.</a:t>
            </a:r>
          </a:p>
          <a:p>
            <a:pPr algn="just">
              <a:tabLst>
                <a:tab pos="3319463" algn="l"/>
              </a:tabLst>
            </a:pPr>
            <a:endParaRPr lang="pt-BR" sz="1100" dirty="0"/>
          </a:p>
          <a:p>
            <a:pPr algn="just">
              <a:tabLst>
                <a:tab pos="3319463" algn="l"/>
              </a:tabLst>
            </a:pPr>
            <a:r>
              <a:rPr lang="pt-BR" sz="2400" dirty="0">
                <a:solidFill>
                  <a:srgbClr val="800000"/>
                </a:solidFill>
              </a:rPr>
              <a:t>Julgadores: </a:t>
            </a:r>
            <a:r>
              <a:rPr lang="pt-BR" sz="2400" dirty="0"/>
              <a:t>anotações individuais a respeito do caso analisado e das razões apresentadas em nome do fisco e do contribuinte. Deverão votar, por meio de cédulas, no grupo (fisco ou contribuinte) que considerarem vencedor do debate. Apresentação posterior de trabalho na forma de relatório e voto de julgamento do caso analisado</a:t>
            </a:r>
            <a:r>
              <a:rPr lang="pt-BR" dirty="0"/>
              <a:t>.</a:t>
            </a:r>
          </a:p>
        </p:txBody>
      </p:sp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274638"/>
            <a:ext cx="1440359" cy="134711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799957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5704" y="4293096"/>
            <a:ext cx="2912800" cy="2160240"/>
          </a:xfrm>
          <a:prstGeom prst="rect">
            <a:avLst/>
          </a:prstGeom>
        </p:spPr>
      </p:pic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sz="2800" dirty="0">
                <a:solidFill>
                  <a:srgbClr val="800000"/>
                </a:solidFill>
                <a:latin typeface="Trebuchet MS" pitchFamily="34" charset="0"/>
              </a:rPr>
              <a:t>A metodologia dos tribunais simulados</a:t>
            </a:r>
            <a:endParaRPr lang="pt-BR" sz="3200" dirty="0">
              <a:solidFill>
                <a:srgbClr val="800000"/>
              </a:solidFill>
            </a:endParaRPr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323528" y="1621751"/>
            <a:ext cx="8229600" cy="2987161"/>
          </a:xfrm>
        </p:spPr>
        <p:txBody>
          <a:bodyPr/>
          <a:lstStyle/>
          <a:p>
            <a:r>
              <a:rPr lang="pt-BR" dirty="0">
                <a:solidFill>
                  <a:srgbClr val="800000"/>
                </a:solidFill>
              </a:rPr>
              <a:t>Critérios de avaliação </a:t>
            </a:r>
          </a:p>
          <a:p>
            <a:endParaRPr lang="pt-BR" sz="100" dirty="0"/>
          </a:p>
          <a:p>
            <a:pPr lvl="1" algn="just"/>
            <a:r>
              <a:rPr lang="pt-BR" sz="2200" dirty="0"/>
              <a:t>Argumentos levantados pelo grupo em sua manifestação oral</a:t>
            </a:r>
            <a:r>
              <a:rPr lang="pt-BR" dirty="0"/>
              <a:t>;</a:t>
            </a:r>
          </a:p>
          <a:p>
            <a:pPr lvl="1" algn="just"/>
            <a:endParaRPr lang="pt-BR" sz="900" dirty="0"/>
          </a:p>
          <a:p>
            <a:pPr lvl="1" algn="just"/>
            <a:r>
              <a:rPr lang="pt-BR" sz="2200" dirty="0"/>
              <a:t>Capacidade de antecipar ou rebater os argumentos da outra parte durante o julgamento do caso</a:t>
            </a:r>
            <a:r>
              <a:rPr lang="pt-BR" dirty="0"/>
              <a:t>;</a:t>
            </a:r>
          </a:p>
          <a:p>
            <a:pPr lvl="1" algn="just"/>
            <a:endParaRPr lang="pt-BR" sz="900" dirty="0"/>
          </a:p>
          <a:p>
            <a:pPr lvl="1" algn="just"/>
            <a:r>
              <a:rPr lang="pt-BR" sz="2200" dirty="0"/>
              <a:t>Demonstração da compreensão do caso e identificação dos principais pontos controvertidos</a:t>
            </a:r>
            <a:r>
              <a:rPr lang="pt-BR" dirty="0"/>
              <a:t>; </a:t>
            </a:r>
          </a:p>
          <a:p>
            <a:pPr lvl="1" algn="just"/>
            <a:endParaRPr lang="pt-BR" sz="500" dirty="0"/>
          </a:p>
        </p:txBody>
      </p:sp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274638"/>
            <a:ext cx="1440359" cy="1347113"/>
          </a:xfrm>
          <a:prstGeom prst="rect">
            <a:avLst/>
          </a:prstGeom>
          <a:noFill/>
        </p:spPr>
      </p:pic>
      <p:sp>
        <p:nvSpPr>
          <p:cNvPr id="5" name="Retângulo 4"/>
          <p:cNvSpPr/>
          <p:nvPr/>
        </p:nvSpPr>
        <p:spPr>
          <a:xfrm>
            <a:off x="323528" y="4862770"/>
            <a:ext cx="6131024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285750" algn="just" eaLnBrk="0" hangingPunct="0">
              <a:spcBef>
                <a:spcPct val="20000"/>
              </a:spcBef>
              <a:buFontTx/>
              <a:buChar char="–"/>
            </a:pPr>
            <a:r>
              <a:rPr lang="pt-BR" sz="2200" kern="0" dirty="0">
                <a:solidFill>
                  <a:srgbClr val="000000"/>
                </a:solidFill>
                <a:latin typeface="Tw Cen MT"/>
              </a:rPr>
              <a:t>Utilização de recursos com a finalidade de facilitar a exposição dos argumentos do grupo (tais como apresentações de slides, memoriais etc.). </a:t>
            </a:r>
          </a:p>
        </p:txBody>
      </p:sp>
    </p:spTree>
    <p:extLst>
      <p:ext uri="{BB962C8B-B14F-4D97-AF65-F5344CB8AC3E}">
        <p14:creationId xmlns:p14="http://schemas.microsoft.com/office/powerpoint/2010/main" val="3526760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779094" y="577305"/>
            <a:ext cx="6922913" cy="1143000"/>
          </a:xfrm>
        </p:spPr>
        <p:txBody>
          <a:bodyPr/>
          <a:lstStyle/>
          <a:p>
            <a:pPr algn="r" eaLnBrk="1" hangingPunct="1"/>
            <a:r>
              <a:rPr lang="pt-BR" sz="2800" dirty="0">
                <a:solidFill>
                  <a:srgbClr val="800000"/>
                </a:solidFill>
                <a:latin typeface="Trebuchet MS" pitchFamily="34" charset="0"/>
              </a:rPr>
              <a:t>Caso Prático: Religião Rastafári e o templo </a:t>
            </a:r>
            <a:r>
              <a:rPr lang="pt-BR" sz="2800" dirty="0" err="1">
                <a:solidFill>
                  <a:srgbClr val="800000"/>
                </a:solidFill>
                <a:latin typeface="Trebuchet MS" pitchFamily="34" charset="0"/>
              </a:rPr>
              <a:t>Mob</a:t>
            </a:r>
            <a:r>
              <a:rPr lang="pt-BR" sz="2800" dirty="0">
                <a:solidFill>
                  <a:srgbClr val="800000"/>
                </a:solidFill>
                <a:latin typeface="Trebuchet MS" pitchFamily="34" charset="0"/>
              </a:rPr>
              <a:t> </a:t>
            </a:r>
            <a:r>
              <a:rPr lang="pt-BR" sz="2800" dirty="0" err="1">
                <a:solidFill>
                  <a:srgbClr val="800000"/>
                </a:solidFill>
                <a:latin typeface="Trebuchet MS" pitchFamily="34" charset="0"/>
              </a:rPr>
              <a:t>Barley</a:t>
            </a:r>
            <a:endParaRPr lang="pt-BR" sz="3200" dirty="0">
              <a:solidFill>
                <a:srgbClr val="800000"/>
              </a:solidFill>
            </a:endParaRPr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539552" y="1844824"/>
            <a:ext cx="8229600" cy="4687568"/>
          </a:xfrm>
        </p:spPr>
        <p:txBody>
          <a:bodyPr/>
          <a:lstStyle/>
          <a:p>
            <a:r>
              <a:rPr lang="pt-BR" dirty="0">
                <a:solidFill>
                  <a:srgbClr val="800000"/>
                </a:solidFill>
              </a:rPr>
              <a:t>Caso</a:t>
            </a:r>
          </a:p>
          <a:p>
            <a:pPr marL="0" indent="0">
              <a:buNone/>
            </a:pPr>
            <a:endParaRPr lang="pt-BR" sz="600" dirty="0"/>
          </a:p>
          <a:p>
            <a:pPr marL="0" indent="0" algn="just">
              <a:buNone/>
            </a:pPr>
            <a:r>
              <a:rPr lang="pt-BR" sz="1700" dirty="0"/>
              <a:t>A partir de fundamentos da religião Rastafári, em dezembro de 2013, alguns habitantes de São Paulo, resolveram </a:t>
            </a:r>
            <a:r>
              <a:rPr lang="pt-BR" sz="1700" b="1" u="sng" dirty="0"/>
              <a:t>criar uma religião de culto a um messias </a:t>
            </a:r>
            <a:r>
              <a:rPr lang="pt-BR" sz="1700" dirty="0"/>
              <a:t>a quem eles chamam </a:t>
            </a:r>
            <a:r>
              <a:rPr lang="pt-BR" sz="1700" b="1" u="sng" dirty="0" err="1"/>
              <a:t>Mob</a:t>
            </a:r>
            <a:r>
              <a:rPr lang="pt-BR" sz="1700" b="1" u="sng" dirty="0"/>
              <a:t> </a:t>
            </a:r>
            <a:r>
              <a:rPr lang="pt-BR" sz="1700" b="1" u="sng" dirty="0" err="1"/>
              <a:t>Barley</a:t>
            </a:r>
            <a:r>
              <a:rPr lang="pt-BR" sz="1700" dirty="0"/>
              <a:t>, grande astro do Reggae. Por ser considerado uma divindade, </a:t>
            </a:r>
            <a:r>
              <a:rPr lang="pt-BR" sz="1700" dirty="0" err="1"/>
              <a:t>Barley</a:t>
            </a:r>
            <a:r>
              <a:rPr lang="pt-BR" sz="1700" dirty="0"/>
              <a:t> serve de guia e modelo aos fiéis que buscam seguir os preceitos e exemplos por ele deixados. Assim, um dos fãs/fiéis </a:t>
            </a:r>
            <a:r>
              <a:rPr lang="pt-BR" sz="1700" b="1" u="sng" dirty="0"/>
              <a:t>doou um terreno de sua propriedade para servir de templo ao culto em questão.</a:t>
            </a:r>
          </a:p>
          <a:p>
            <a:endParaRPr lang="pt-BR" sz="800" dirty="0"/>
          </a:p>
          <a:p>
            <a:pPr marL="0" indent="0" algn="just">
              <a:buNone/>
            </a:pPr>
            <a:r>
              <a:rPr lang="pt-BR" sz="1700" dirty="0"/>
              <a:t>Eles se reúnem a céu aberto, cantam as músicas do astro em seus rituais e usam roupas e acessórios alusivos à imagem dele. Além disso, são vegetarianos e só consomem alimentos naturais, acreditando que </a:t>
            </a:r>
            <a:r>
              <a:rPr lang="pt-BR" sz="1700" dirty="0" err="1"/>
              <a:t>Mob</a:t>
            </a:r>
            <a:r>
              <a:rPr lang="pt-BR" sz="1700" dirty="0"/>
              <a:t> </a:t>
            </a:r>
            <a:r>
              <a:rPr lang="pt-BR" sz="1700" dirty="0" err="1"/>
              <a:t>Barley</a:t>
            </a:r>
            <a:r>
              <a:rPr lang="pt-BR" sz="1700" dirty="0"/>
              <a:t> pregava isso como forma de se aproximar de Deus. Como </a:t>
            </a:r>
            <a:r>
              <a:rPr lang="pt-BR" sz="1700" dirty="0" err="1"/>
              <a:t>Mob</a:t>
            </a:r>
            <a:r>
              <a:rPr lang="pt-BR" sz="1700" dirty="0"/>
              <a:t> </a:t>
            </a:r>
            <a:r>
              <a:rPr lang="pt-BR" sz="1700" dirty="0" err="1"/>
              <a:t>Barley</a:t>
            </a:r>
            <a:r>
              <a:rPr lang="pt-BR" sz="1700" dirty="0"/>
              <a:t> seguia o culto “</a:t>
            </a:r>
            <a:r>
              <a:rPr lang="pt-BR" sz="1700" dirty="0" err="1"/>
              <a:t>Rasta</a:t>
            </a:r>
            <a:r>
              <a:rPr lang="pt-BR" sz="1700" dirty="0"/>
              <a:t>”, que enxerga o </a:t>
            </a:r>
            <a:r>
              <a:rPr lang="pt-BR" sz="1700" b="1" u="sng" dirty="0"/>
              <a:t>consumo de cigarros de Cânhamo uma forma de aproximação com Deus</a:t>
            </a:r>
            <a:r>
              <a:rPr lang="pt-BR" sz="1700" dirty="0"/>
              <a:t>, vários de seus seguidores programam viagens à Holanda uma vez por ano para consumirem a substância, prática considerada como o ritual espiritual mais importante da seita. Eles não praticam este ritual no Brasil em respeito ao Direito vigente.</a:t>
            </a:r>
          </a:p>
          <a:p>
            <a:pPr marL="0" indent="0" algn="just">
              <a:buNone/>
            </a:pPr>
            <a:endParaRPr lang="pt-BR" sz="300" dirty="0"/>
          </a:p>
          <a:p>
            <a:pPr marL="0" indent="0">
              <a:buNone/>
            </a:pPr>
            <a:r>
              <a:rPr lang="pt-BR" sz="1000" dirty="0"/>
              <a:t> </a:t>
            </a:r>
          </a:p>
          <a:p>
            <a:pPr marL="0" indent="0">
              <a:buNone/>
            </a:pPr>
            <a:endParaRPr lang="pt-BR" sz="1000" dirty="0"/>
          </a:p>
        </p:txBody>
      </p:sp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274638"/>
            <a:ext cx="1440359" cy="134711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9678201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738435" y="557808"/>
            <a:ext cx="6922913" cy="1143000"/>
          </a:xfrm>
        </p:spPr>
        <p:txBody>
          <a:bodyPr/>
          <a:lstStyle/>
          <a:p>
            <a:pPr algn="r" eaLnBrk="1" hangingPunct="1"/>
            <a:r>
              <a:rPr lang="pt-BR" sz="2800" dirty="0">
                <a:solidFill>
                  <a:srgbClr val="800000"/>
                </a:solidFill>
                <a:latin typeface="Trebuchet MS" pitchFamily="34" charset="0"/>
              </a:rPr>
              <a:t>Caso Prático: Religião Rastafári e o templo </a:t>
            </a:r>
            <a:r>
              <a:rPr lang="pt-BR" sz="2800" dirty="0" err="1">
                <a:solidFill>
                  <a:srgbClr val="800000"/>
                </a:solidFill>
                <a:latin typeface="Trebuchet MS" pitchFamily="34" charset="0"/>
              </a:rPr>
              <a:t>Mob</a:t>
            </a:r>
            <a:r>
              <a:rPr lang="pt-BR" sz="2800" dirty="0">
                <a:solidFill>
                  <a:srgbClr val="800000"/>
                </a:solidFill>
                <a:latin typeface="Trebuchet MS" pitchFamily="34" charset="0"/>
              </a:rPr>
              <a:t> </a:t>
            </a:r>
            <a:r>
              <a:rPr lang="pt-BR" sz="2800" dirty="0" err="1">
                <a:solidFill>
                  <a:srgbClr val="800000"/>
                </a:solidFill>
                <a:latin typeface="Trebuchet MS" pitchFamily="34" charset="0"/>
              </a:rPr>
              <a:t>Barley</a:t>
            </a:r>
            <a:endParaRPr lang="pt-BR" sz="3200" dirty="0">
              <a:solidFill>
                <a:srgbClr val="800000"/>
              </a:solidFill>
            </a:endParaRPr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457200" y="1904921"/>
            <a:ext cx="8229600" cy="4687568"/>
          </a:xfrm>
        </p:spPr>
        <p:txBody>
          <a:bodyPr/>
          <a:lstStyle/>
          <a:p>
            <a:r>
              <a:rPr lang="pt-BR" dirty="0">
                <a:solidFill>
                  <a:srgbClr val="800000"/>
                </a:solidFill>
              </a:rPr>
              <a:t>Caso (cont.)</a:t>
            </a:r>
          </a:p>
          <a:p>
            <a:endParaRPr lang="pt-BR" sz="600" dirty="0"/>
          </a:p>
          <a:p>
            <a:pPr marL="0" indent="0" algn="just">
              <a:buNone/>
            </a:pPr>
            <a:r>
              <a:rPr lang="pt-BR" sz="1800" dirty="0"/>
              <a:t>Para </a:t>
            </a:r>
            <a:r>
              <a:rPr lang="pt-BR" sz="1800" b="1" u="sng" dirty="0"/>
              <a:t>custear estas viagens dos fiéis</a:t>
            </a:r>
            <a:r>
              <a:rPr lang="pt-BR" sz="1800" dirty="0"/>
              <a:t> ao “País Baixo”, os seguidores de </a:t>
            </a:r>
            <a:r>
              <a:rPr lang="pt-BR" sz="1800" dirty="0" err="1"/>
              <a:t>Mob</a:t>
            </a:r>
            <a:r>
              <a:rPr lang="pt-BR" sz="1800" dirty="0"/>
              <a:t> </a:t>
            </a:r>
            <a:r>
              <a:rPr lang="pt-BR" sz="1800" b="1" u="sng" dirty="0"/>
              <a:t>promovem shows musicais</a:t>
            </a:r>
            <a:r>
              <a:rPr lang="pt-BR" sz="1800" dirty="0"/>
              <a:t> com a obra do artista e, além de </a:t>
            </a:r>
            <a:r>
              <a:rPr lang="pt-BR" sz="1800" b="1" u="sng" dirty="0"/>
              <a:t>cobrarem ingressos</a:t>
            </a:r>
            <a:r>
              <a:rPr lang="pt-BR" sz="1800" dirty="0"/>
              <a:t>, </a:t>
            </a:r>
            <a:r>
              <a:rPr lang="pt-BR" sz="1800" b="1" u="sng" dirty="0"/>
              <a:t>vendem as roupas e acessórios </a:t>
            </a:r>
            <a:r>
              <a:rPr lang="pt-BR" sz="1800" dirty="0"/>
              <a:t>referentes à imagem de Mob.</a:t>
            </a:r>
          </a:p>
          <a:p>
            <a:endParaRPr lang="pt-BR" sz="500" dirty="0"/>
          </a:p>
          <a:p>
            <a:pPr marL="0" indent="0" algn="just">
              <a:buNone/>
            </a:pPr>
            <a:r>
              <a:rPr lang="pt-BR" sz="1800" dirty="0"/>
              <a:t>Em maio de 2016, a entidade foi autuada pelo Estado de São Paulo,</a:t>
            </a:r>
            <a:r>
              <a:rPr lang="pt-BR" sz="1800" b="1" u="sng" dirty="0"/>
              <a:t> lançando-se o ICMS devido pelas vendas das roupas e acessórios de </a:t>
            </a:r>
            <a:r>
              <a:rPr lang="pt-BR" sz="1800" b="1" u="sng" dirty="0" err="1"/>
              <a:t>Mob</a:t>
            </a:r>
            <a:r>
              <a:rPr lang="pt-BR" sz="1800" b="1" u="sng" dirty="0"/>
              <a:t> </a:t>
            </a:r>
            <a:r>
              <a:rPr lang="pt-BR" sz="1800" b="1" u="sng" dirty="0" err="1"/>
              <a:t>Barley</a:t>
            </a:r>
            <a:r>
              <a:rPr lang="pt-BR" sz="1800" b="1" u="sng" dirty="0"/>
              <a:t> feitas no templo</a:t>
            </a:r>
            <a:r>
              <a:rPr lang="pt-BR" sz="1800" dirty="0"/>
              <a:t>. </a:t>
            </a:r>
            <a:endParaRPr lang="pt-BR" sz="1800" b="1" u="sng" dirty="0"/>
          </a:p>
          <a:p>
            <a:pPr marL="0" indent="0" algn="just">
              <a:buNone/>
            </a:pPr>
            <a:endParaRPr lang="pt-BR" sz="800" dirty="0"/>
          </a:p>
          <a:p>
            <a:pPr marL="0" indent="0" algn="just">
              <a:buNone/>
            </a:pPr>
            <a:r>
              <a:rPr lang="pt-BR" sz="1800" dirty="0"/>
              <a:t>Os fiéis de </a:t>
            </a:r>
            <a:r>
              <a:rPr lang="pt-BR" sz="1800" dirty="0" err="1"/>
              <a:t>Mob</a:t>
            </a:r>
            <a:r>
              <a:rPr lang="pt-BR" sz="1800" dirty="0"/>
              <a:t> procuram um advogado para impugnar os lançamentos tributários em questão.</a:t>
            </a:r>
          </a:p>
          <a:p>
            <a:pPr marL="0" indent="0">
              <a:buNone/>
            </a:pPr>
            <a:r>
              <a:rPr lang="pt-BR" sz="1000" dirty="0"/>
              <a:t> </a:t>
            </a:r>
          </a:p>
          <a:p>
            <a:pPr marL="0" indent="0">
              <a:buNone/>
            </a:pPr>
            <a:endParaRPr lang="pt-BR" sz="1000" dirty="0"/>
          </a:p>
        </p:txBody>
      </p:sp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274638"/>
            <a:ext cx="1440359" cy="134711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3261509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763886" y="274638"/>
            <a:ext cx="6922913" cy="1143000"/>
          </a:xfrm>
        </p:spPr>
        <p:txBody>
          <a:bodyPr/>
          <a:lstStyle/>
          <a:p>
            <a:pPr algn="r" eaLnBrk="1" hangingPunct="1"/>
            <a:r>
              <a:rPr lang="pt-BR" sz="2800" dirty="0">
                <a:solidFill>
                  <a:srgbClr val="800000"/>
                </a:solidFill>
                <a:latin typeface="Trebuchet MS" pitchFamily="34" charset="0"/>
              </a:rPr>
              <a:t>Caso Prático: Religião Rastafári e o templo </a:t>
            </a:r>
            <a:r>
              <a:rPr lang="pt-BR" sz="2800" dirty="0" err="1">
                <a:solidFill>
                  <a:srgbClr val="800000"/>
                </a:solidFill>
                <a:latin typeface="Trebuchet MS" pitchFamily="34" charset="0"/>
              </a:rPr>
              <a:t>Mob</a:t>
            </a:r>
            <a:r>
              <a:rPr lang="pt-BR" sz="2800" dirty="0">
                <a:solidFill>
                  <a:srgbClr val="800000"/>
                </a:solidFill>
                <a:latin typeface="Trebuchet MS" pitchFamily="34" charset="0"/>
              </a:rPr>
              <a:t> </a:t>
            </a:r>
            <a:r>
              <a:rPr lang="pt-BR" sz="2800" dirty="0" err="1">
                <a:solidFill>
                  <a:srgbClr val="800000"/>
                </a:solidFill>
                <a:latin typeface="Trebuchet MS" pitchFamily="34" charset="0"/>
              </a:rPr>
              <a:t>Barley</a:t>
            </a:r>
            <a:endParaRPr lang="pt-BR" sz="3200" dirty="0">
              <a:solidFill>
                <a:srgbClr val="800000"/>
              </a:solidFill>
            </a:endParaRPr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457199" y="1916832"/>
            <a:ext cx="8229600" cy="4687568"/>
          </a:xfrm>
        </p:spPr>
        <p:txBody>
          <a:bodyPr/>
          <a:lstStyle/>
          <a:p>
            <a:r>
              <a:rPr lang="pt-BR" dirty="0">
                <a:solidFill>
                  <a:srgbClr val="800000"/>
                </a:solidFill>
              </a:rPr>
              <a:t>Identificação dos institutos  </a:t>
            </a:r>
          </a:p>
          <a:p>
            <a:endParaRPr lang="pt-BR" sz="1100" dirty="0"/>
          </a:p>
          <a:p>
            <a:pPr lvl="1"/>
            <a:r>
              <a:rPr lang="pt-BR" dirty="0"/>
              <a:t>Imunidade dos templos de qualquer culto (art. 150, VI, b, CF).</a:t>
            </a:r>
          </a:p>
          <a:p>
            <a:pPr lvl="1"/>
            <a:endParaRPr lang="pt-BR" sz="1200" dirty="0"/>
          </a:p>
          <a:p>
            <a:pPr lvl="2"/>
            <a:r>
              <a:rPr lang="pt-BR" dirty="0"/>
              <a:t>Baseada no direito fundamental de liberdade religiosa (art. 5º, VI, CF);</a:t>
            </a:r>
          </a:p>
          <a:p>
            <a:pPr lvl="2"/>
            <a:endParaRPr lang="pt-BR" sz="800" dirty="0"/>
          </a:p>
          <a:p>
            <a:pPr lvl="2"/>
            <a:r>
              <a:rPr lang="pt-BR" dirty="0"/>
              <a:t>É caracterizada como uma imunidade mista, uma vez que sua configuração compreende tanto um aspecto objetivo, como um aspecto subjetivo.</a:t>
            </a:r>
          </a:p>
          <a:p>
            <a:pPr lvl="2"/>
            <a:endParaRPr lang="pt-BR" sz="800" dirty="0"/>
          </a:p>
          <a:p>
            <a:pPr lvl="2"/>
            <a:r>
              <a:rPr lang="pt-BR" dirty="0"/>
              <a:t>Extensão da imunidade e conceito de templo. Atividades econômicas exercidas para manutenção do culto.</a:t>
            </a:r>
          </a:p>
          <a:p>
            <a:pPr lvl="2"/>
            <a:endParaRPr lang="pt-BR" dirty="0"/>
          </a:p>
          <a:p>
            <a:pPr lvl="2"/>
            <a:endParaRPr lang="pt-BR" dirty="0"/>
          </a:p>
        </p:txBody>
      </p:sp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274638"/>
            <a:ext cx="1440359" cy="134711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347750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763886" y="274638"/>
            <a:ext cx="6922913" cy="1143000"/>
          </a:xfrm>
        </p:spPr>
        <p:txBody>
          <a:bodyPr/>
          <a:lstStyle/>
          <a:p>
            <a:pPr algn="r" eaLnBrk="1" hangingPunct="1"/>
            <a:r>
              <a:rPr lang="pt-BR" sz="2800" dirty="0">
                <a:solidFill>
                  <a:srgbClr val="800000"/>
                </a:solidFill>
                <a:latin typeface="Trebuchet MS" pitchFamily="34" charset="0"/>
              </a:rPr>
              <a:t>Caso Prático: Religião Rastafári e o templo </a:t>
            </a:r>
            <a:r>
              <a:rPr lang="pt-BR" sz="2800" dirty="0" err="1">
                <a:solidFill>
                  <a:srgbClr val="800000"/>
                </a:solidFill>
                <a:latin typeface="Trebuchet MS" pitchFamily="34" charset="0"/>
              </a:rPr>
              <a:t>Mob</a:t>
            </a:r>
            <a:r>
              <a:rPr lang="pt-BR" sz="2800" dirty="0">
                <a:solidFill>
                  <a:srgbClr val="800000"/>
                </a:solidFill>
                <a:latin typeface="Trebuchet MS" pitchFamily="34" charset="0"/>
              </a:rPr>
              <a:t> </a:t>
            </a:r>
            <a:r>
              <a:rPr lang="pt-BR" sz="2800" dirty="0" err="1">
                <a:solidFill>
                  <a:srgbClr val="800000"/>
                </a:solidFill>
                <a:latin typeface="Trebuchet MS" pitchFamily="34" charset="0"/>
              </a:rPr>
              <a:t>Barley</a:t>
            </a:r>
            <a:endParaRPr lang="pt-BR" sz="3200" dirty="0">
              <a:solidFill>
                <a:srgbClr val="800000"/>
              </a:solidFill>
            </a:endParaRPr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107504" y="1772816"/>
            <a:ext cx="8229600" cy="4687568"/>
          </a:xfrm>
        </p:spPr>
        <p:txBody>
          <a:bodyPr/>
          <a:lstStyle/>
          <a:p>
            <a:pPr algn="just"/>
            <a:r>
              <a:rPr lang="pt-BR" dirty="0">
                <a:solidFill>
                  <a:srgbClr val="800000"/>
                </a:solidFill>
              </a:rPr>
              <a:t>Argumentos do contribuinte </a:t>
            </a:r>
          </a:p>
          <a:p>
            <a:pPr algn="just"/>
            <a:endParaRPr lang="pt-BR" sz="1100" dirty="0">
              <a:solidFill>
                <a:srgbClr val="800000"/>
              </a:solidFill>
            </a:endParaRPr>
          </a:p>
          <a:p>
            <a:pPr lvl="1" algn="just"/>
            <a:r>
              <a:rPr lang="pt-BR" dirty="0"/>
              <a:t>Trata-se de uma religião e um templo, sendo aplicável o preceito constitucional da  imunidade dos templos de qualquer culto.</a:t>
            </a:r>
          </a:p>
          <a:p>
            <a:pPr lvl="1" algn="just"/>
            <a:endParaRPr lang="pt-BR" sz="1000" dirty="0"/>
          </a:p>
          <a:p>
            <a:pPr lvl="2" algn="just"/>
            <a:r>
              <a:rPr lang="pt-BR" dirty="0"/>
              <a:t>É inviolável a liberdade de consciência e de crença;</a:t>
            </a:r>
          </a:p>
          <a:p>
            <a:pPr lvl="2" algn="just"/>
            <a:r>
              <a:rPr lang="pt-BR" dirty="0"/>
              <a:t>Há fé nos seguidores;</a:t>
            </a:r>
          </a:p>
          <a:p>
            <a:pPr lvl="2" algn="just"/>
            <a:r>
              <a:rPr lang="pt-BR" dirty="0"/>
              <a:t>Realização habitual de cultos.</a:t>
            </a:r>
          </a:p>
          <a:p>
            <a:pPr marL="914400" lvl="2" indent="0" algn="just">
              <a:buNone/>
            </a:pPr>
            <a:endParaRPr lang="pt-BR" sz="1600" dirty="0"/>
          </a:p>
        </p:txBody>
      </p:sp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274638"/>
            <a:ext cx="1440359" cy="134711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8009595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763886" y="274638"/>
            <a:ext cx="6922913" cy="1143000"/>
          </a:xfrm>
        </p:spPr>
        <p:txBody>
          <a:bodyPr/>
          <a:lstStyle/>
          <a:p>
            <a:pPr algn="r" eaLnBrk="1" hangingPunct="1"/>
            <a:r>
              <a:rPr lang="pt-BR" sz="2800" dirty="0">
                <a:solidFill>
                  <a:srgbClr val="800000"/>
                </a:solidFill>
                <a:latin typeface="Trebuchet MS" pitchFamily="34" charset="0"/>
              </a:rPr>
              <a:t>Caso Prático: Religião Rastafári e o templo </a:t>
            </a:r>
            <a:r>
              <a:rPr lang="pt-BR" sz="2800" dirty="0" err="1">
                <a:solidFill>
                  <a:srgbClr val="800000"/>
                </a:solidFill>
                <a:latin typeface="Trebuchet MS" pitchFamily="34" charset="0"/>
              </a:rPr>
              <a:t>Mob</a:t>
            </a:r>
            <a:r>
              <a:rPr lang="pt-BR" sz="2800" dirty="0">
                <a:solidFill>
                  <a:srgbClr val="800000"/>
                </a:solidFill>
                <a:latin typeface="Trebuchet MS" pitchFamily="34" charset="0"/>
              </a:rPr>
              <a:t> </a:t>
            </a:r>
            <a:r>
              <a:rPr lang="pt-BR" sz="2800" dirty="0" err="1">
                <a:solidFill>
                  <a:srgbClr val="800000"/>
                </a:solidFill>
                <a:latin typeface="Trebuchet MS" pitchFamily="34" charset="0"/>
              </a:rPr>
              <a:t>Barley</a:t>
            </a:r>
            <a:endParaRPr lang="pt-BR" sz="3200" dirty="0">
              <a:solidFill>
                <a:srgbClr val="800000"/>
              </a:solidFill>
            </a:endParaRPr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455139" y="1621752"/>
            <a:ext cx="8229600" cy="4687568"/>
          </a:xfrm>
        </p:spPr>
        <p:txBody>
          <a:bodyPr/>
          <a:lstStyle/>
          <a:p>
            <a:pPr algn="just"/>
            <a:r>
              <a:rPr lang="pt-BR" dirty="0">
                <a:solidFill>
                  <a:srgbClr val="800000"/>
                </a:solidFill>
              </a:rPr>
              <a:t>Argumentos do contribuinte </a:t>
            </a:r>
          </a:p>
          <a:p>
            <a:pPr algn="just"/>
            <a:endParaRPr lang="pt-BR" dirty="0">
              <a:solidFill>
                <a:srgbClr val="800000"/>
              </a:solidFill>
            </a:endParaRPr>
          </a:p>
          <a:p>
            <a:pPr lvl="1" algn="just"/>
            <a:r>
              <a:rPr lang="pt-BR" dirty="0"/>
              <a:t>A venda de produtos visa à obtenção de recursos para que a entidade religiosa atinja sua finalidade essencial, ou seja, a promoção da fé.</a:t>
            </a:r>
          </a:p>
          <a:p>
            <a:pPr lvl="1" algn="just"/>
            <a:endParaRPr lang="pt-BR" sz="1200" dirty="0"/>
          </a:p>
          <a:p>
            <a:pPr lvl="2" algn="just"/>
            <a:r>
              <a:rPr lang="pt-BR" sz="1800" dirty="0"/>
              <a:t>O culto “</a:t>
            </a:r>
            <a:r>
              <a:rPr lang="pt-BR" sz="1800" dirty="0" err="1"/>
              <a:t>Rasta</a:t>
            </a:r>
            <a:r>
              <a:rPr lang="pt-BR" sz="1800" dirty="0"/>
              <a:t>” enxerga no consumo de cigarros de Cânhamo uma forma de aproximação com Deus;</a:t>
            </a:r>
          </a:p>
          <a:p>
            <a:pPr lvl="2" algn="just"/>
            <a:r>
              <a:rPr lang="pt-BR" sz="1800" dirty="0"/>
              <a:t>A viagem à Holanda tem por objetivo promover a aproximação entre os fiéis e Deus; </a:t>
            </a:r>
          </a:p>
          <a:p>
            <a:pPr lvl="2" algn="just"/>
            <a:r>
              <a:rPr lang="pt-BR" sz="1800" dirty="0"/>
              <a:t>A venda de produtos visa à obtenção de recursos para que promover fé, que se manifestará através do consumo de cigarros na Holanda.</a:t>
            </a:r>
          </a:p>
        </p:txBody>
      </p:sp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274638"/>
            <a:ext cx="1440359" cy="134711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554947153"/>
      </p:ext>
    </p:extLst>
  </p:cSld>
  <p:clrMapOvr>
    <a:masterClrMapping/>
  </p:clrMapOvr>
</p:sld>
</file>

<file path=ppt/theme/theme1.xml><?xml version="1.0" encoding="utf-8"?>
<a:theme xmlns:a="http://schemas.openxmlformats.org/drawingml/2006/main" name="Design padrão">
  <a:themeElements>
    <a:clrScheme name="Design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sign padrão">
      <a:majorFont>
        <a:latin typeface="Tw Cen MT"/>
        <a:ea typeface=""/>
        <a:cs typeface=""/>
      </a:majorFont>
      <a:minorFont>
        <a:latin typeface="Tw Cen MT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4400" b="0" i="0" u="none" strike="noStrike" cap="none" normalizeH="0" baseline="0" smtClean="0">
            <a:ln>
              <a:noFill/>
            </a:ln>
            <a:solidFill>
              <a:schemeClr val="accent2"/>
            </a:solidFill>
            <a:effectLst/>
            <a:latin typeface="Tw Cen MT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4400" b="0" i="0" u="none" strike="noStrike" cap="none" normalizeH="0" baseline="0" smtClean="0">
            <a:ln>
              <a:noFill/>
            </a:ln>
            <a:solidFill>
              <a:schemeClr val="accent2"/>
            </a:solidFill>
            <a:effectLst/>
            <a:latin typeface="Tw Cen MT" pitchFamily="34" charset="0"/>
          </a:defRPr>
        </a:defPPr>
      </a:lstStyle>
    </a:lnDef>
  </a:objectDefaults>
  <a:extraClrSchemeLst>
    <a:extraClrScheme>
      <a:clrScheme name="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12434</TotalTime>
  <Words>1159</Words>
  <Application>Microsoft Office PowerPoint</Application>
  <PresentationFormat>Apresentação na tela (4:3)</PresentationFormat>
  <Paragraphs>106</Paragraphs>
  <Slides>14</Slides>
  <Notes>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14</vt:i4>
      </vt:variant>
    </vt:vector>
  </HeadingPairs>
  <TitlesOfParts>
    <vt:vector size="15" baseType="lpstr">
      <vt:lpstr>Design padrão</vt:lpstr>
      <vt:lpstr>  Oficina de Intercâmbio de Experiências Pedagógicas da FDUSP </vt:lpstr>
      <vt:lpstr>A metodologia dos tribunais simulados</vt:lpstr>
      <vt:lpstr>A metodologia dos tribunais simulados</vt:lpstr>
      <vt:lpstr>A metodologia dos tribunais simulados</vt:lpstr>
      <vt:lpstr>Caso Prático: Religião Rastafári e o templo Mob Barley</vt:lpstr>
      <vt:lpstr>Caso Prático: Religião Rastafári e o templo Mob Barley</vt:lpstr>
      <vt:lpstr>Caso Prático: Religião Rastafári e o templo Mob Barley</vt:lpstr>
      <vt:lpstr>Caso Prático: Religião Rastafári e o templo Mob Barley</vt:lpstr>
      <vt:lpstr>Caso Prático: Religião Rastafári e o templo Mob Barley</vt:lpstr>
      <vt:lpstr>Caso Prático: Religião Rastafári e o templo Mob Barley</vt:lpstr>
      <vt:lpstr>Caso Prático: Religião Rastafári e o templo Mob Barley</vt:lpstr>
      <vt:lpstr>Caso Prático: Religião Rastafári e o templo Mob Barley</vt:lpstr>
      <vt:lpstr>Caso Prático: Religião Rastafári e o templo Mob Barley</vt:lpstr>
      <vt:lpstr>Obrigado!</vt:lpstr>
    </vt:vector>
  </TitlesOfParts>
  <Company>Lacaz Martins Advogados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juri simulado</dc:title>
  <dc:creator>ssamaha@vrflaw.com.br</dc:creator>
  <cp:lastModifiedBy>Professores</cp:lastModifiedBy>
  <cp:revision>1114</cp:revision>
  <dcterms:created xsi:type="dcterms:W3CDTF">2010-10-27T17:27:50Z</dcterms:created>
  <dcterms:modified xsi:type="dcterms:W3CDTF">2016-10-06T16:40:30Z</dcterms:modified>
</cp:coreProperties>
</file>