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7" r:id="rId2"/>
    <p:sldId id="330" r:id="rId3"/>
    <p:sldId id="344" r:id="rId4"/>
    <p:sldId id="259" r:id="rId5"/>
    <p:sldId id="261" r:id="rId6"/>
    <p:sldId id="342" r:id="rId7"/>
    <p:sldId id="331" r:id="rId8"/>
    <p:sldId id="337" r:id="rId9"/>
    <p:sldId id="264" r:id="rId10"/>
    <p:sldId id="267" r:id="rId11"/>
    <p:sldId id="265" r:id="rId12"/>
    <p:sldId id="266" r:id="rId13"/>
    <p:sldId id="322" r:id="rId14"/>
    <p:sldId id="323" r:id="rId15"/>
    <p:sldId id="332" r:id="rId16"/>
    <p:sldId id="333" r:id="rId17"/>
    <p:sldId id="335" r:id="rId18"/>
    <p:sldId id="334" r:id="rId19"/>
    <p:sldId id="327" r:id="rId20"/>
    <p:sldId id="346" r:id="rId21"/>
    <p:sldId id="345" r:id="rId22"/>
    <p:sldId id="347" r:id="rId23"/>
    <p:sldId id="328" r:id="rId24"/>
    <p:sldId id="272" r:id="rId25"/>
    <p:sldId id="273" r:id="rId26"/>
    <p:sldId id="336" r:id="rId27"/>
    <p:sldId id="274" r:id="rId28"/>
    <p:sldId id="307" r:id="rId29"/>
    <p:sldId id="260" r:id="rId30"/>
    <p:sldId id="308" r:id="rId31"/>
    <p:sldId id="269" r:id="rId32"/>
    <p:sldId id="278" r:id="rId33"/>
    <p:sldId id="326" r:id="rId34"/>
    <p:sldId id="297" r:id="rId35"/>
    <p:sldId id="276" r:id="rId36"/>
    <p:sldId id="343" r:id="rId37"/>
    <p:sldId id="293" r:id="rId38"/>
    <p:sldId id="277" r:id="rId39"/>
    <p:sldId id="279" r:id="rId40"/>
    <p:sldId id="324" r:id="rId41"/>
    <p:sldId id="300" r:id="rId42"/>
    <p:sldId id="290" r:id="rId43"/>
    <p:sldId id="295" r:id="rId44"/>
    <p:sldId id="280" r:id="rId45"/>
    <p:sldId id="284" r:id="rId46"/>
    <p:sldId id="282" r:id="rId47"/>
    <p:sldId id="281" r:id="rId48"/>
    <p:sldId id="299" r:id="rId49"/>
    <p:sldId id="317" r:id="rId50"/>
    <p:sldId id="303" r:id="rId51"/>
    <p:sldId id="305" r:id="rId52"/>
    <p:sldId id="288" r:id="rId53"/>
    <p:sldId id="320" r:id="rId54"/>
    <p:sldId id="286" r:id="rId55"/>
    <p:sldId id="287" r:id="rId56"/>
    <p:sldId id="285" r:id="rId57"/>
    <p:sldId id="294" r:id="rId58"/>
    <p:sldId id="283" r:id="rId59"/>
    <p:sldId id="309" r:id="rId60"/>
    <p:sldId id="310" r:id="rId61"/>
    <p:sldId id="316" r:id="rId62"/>
    <p:sldId id="312" r:id="rId63"/>
    <p:sldId id="318" r:id="rId64"/>
    <p:sldId id="311" r:id="rId65"/>
    <p:sldId id="296" r:id="rId66"/>
    <p:sldId id="314" r:id="rId67"/>
    <p:sldId id="313" r:id="rId68"/>
    <p:sldId id="315" r:id="rId69"/>
    <p:sldId id="319" r:id="rId70"/>
    <p:sldId id="325" r:id="rId7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109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2D8AE-1D64-483B-A715-096814DEF13B}" type="datetimeFigureOut">
              <a:rPr lang="en-US" smtClean="0"/>
              <a:t>02-Sep-20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3255F-5197-4158-8D49-2DE68D0E6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74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12C5B147-89F3-4053-8E8B-9AFA60CE79C6}" type="slidenum">
              <a:rPr lang="en-US">
                <a:latin typeface="Arial" charset="0"/>
                <a:cs typeface="Arial" charset="0"/>
              </a:rPr>
              <a:pPr eaLnBrk="1" hangingPunct="1"/>
              <a:t>16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/>
            <a:fld id="{3DE5E6D7-4D4F-4617-A445-D64A97305099}" type="slidenum">
              <a:rPr lang="en-US" sz="1200">
                <a:latin typeface="Arial" charset="0"/>
                <a:ea typeface="ＭＳ Ｐゴシック" pitchFamily="34" charset="-128"/>
                <a:cs typeface="Arial" charset="0"/>
              </a:rPr>
              <a:pPr algn="r"/>
              <a:t>16</a:t>
            </a:fld>
            <a:endParaRPr lang="en-US" sz="120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2904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8BCF6D3-1EA3-4DD2-9144-EB550731BBC4}" type="slidenum">
              <a:rPr kumimoji="0" lang="en-US" sz="1200">
                <a:latin typeface="Times New Roman" pitchFamily="18" charset="0"/>
              </a:rPr>
              <a:pPr/>
              <a:t>18</a:t>
            </a:fld>
            <a:endParaRPr kumimoji="0" lang="en-US" sz="1200">
              <a:latin typeface="Times New Roman" pitchFamily="18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012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F4F1998-3A7C-40E1-87BC-FAF51C0787AA}" type="slidenum">
              <a:rPr kumimoji="0" lang="en-US" sz="1200">
                <a:latin typeface="Times New Roman" pitchFamily="18" charset="0"/>
              </a:rPr>
              <a:pPr/>
              <a:t>37</a:t>
            </a:fld>
            <a:endParaRPr kumimoji="0" lang="en-US" sz="1200"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762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381D0A71-559F-40F9-86D5-FF745162BA4B}" type="slidenum">
              <a:rPr lang="en-US">
                <a:latin typeface="Arial" charset="0"/>
                <a:cs typeface="Arial" charset="0"/>
              </a:rPr>
              <a:pPr eaLnBrk="1" hangingPunct="1"/>
              <a:t>41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/>
            <a:fld id="{995B0E74-A5BC-4E2F-A9F6-0160D8C81F8C}" type="slidenum">
              <a:rPr lang="en-US" sz="1200">
                <a:latin typeface="Arial" charset="0"/>
                <a:ea typeface="ＭＳ Ｐゴシック" pitchFamily="34" charset="-128"/>
                <a:cs typeface="Arial" charset="0"/>
              </a:rPr>
              <a:pPr algn="r"/>
              <a:t>41</a:t>
            </a:fld>
            <a:endParaRPr lang="en-US" sz="120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22757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2DAC4F6-9417-406D-AD53-8A8B9D6125AC}" type="slidenum">
              <a:rPr kumimoji="0" lang="en-US" sz="1200">
                <a:latin typeface="Times New Roman" pitchFamily="18" charset="0"/>
              </a:rPr>
              <a:pPr/>
              <a:t>42</a:t>
            </a:fld>
            <a:endParaRPr kumimoji="0" lang="en-US" sz="1200"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291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DE260D-EAD0-4D60-B186-5780E82D41B0}" type="slidenum">
              <a:rPr lang="en-US"/>
              <a:pPr/>
              <a:t>44</a:t>
            </a:fld>
            <a:endParaRPr lang="en-US"/>
          </a:p>
        </p:txBody>
      </p:sp>
      <p:sp>
        <p:nvSpPr>
          <p:cNvPr id="481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368671BF-2342-4D35-BB17-46DAAD9DCED3}" type="slidenum">
              <a:rPr lang="en-US" sz="1200">
                <a:latin typeface="Arial" charset="0"/>
                <a:ea typeface="ＭＳ Ｐゴシック" pitchFamily="34" charset="-128"/>
                <a:cs typeface="Arial" charset="0"/>
              </a:rPr>
              <a:pPr algn="r" eaLnBrk="0" hangingPunct="0"/>
              <a:t>44</a:t>
            </a:fld>
            <a:endParaRPr lang="en-US" sz="120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4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/>
              <a:t>Energy input = temperature</a:t>
            </a:r>
          </a:p>
          <a:p>
            <a:pPr eaLnBrk="1" hangingPunct="1"/>
            <a:r>
              <a:rPr lang="en-US" smtClean="0"/>
              <a:t>Animal species</a:t>
            </a:r>
          </a:p>
          <a:p>
            <a:pPr eaLnBrk="1" hangingPunct="1"/>
            <a:r>
              <a:rPr lang="en-US" smtClean="0"/>
              <a:t>T in tropics relatively uniform so Water is more influential </a:t>
            </a:r>
          </a:p>
          <a:p>
            <a:pPr eaLnBrk="1" hangingPunct="1"/>
            <a:r>
              <a:rPr lang="en-US" smtClean="0"/>
              <a:t>T increases dramiatically from N to S</a:t>
            </a:r>
          </a:p>
        </p:txBody>
      </p:sp>
    </p:spTree>
    <p:extLst>
      <p:ext uri="{BB962C8B-B14F-4D97-AF65-F5344CB8AC3E}">
        <p14:creationId xmlns:p14="http://schemas.microsoft.com/office/powerpoint/2010/main" val="1350097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5ED8DC-E864-4AF7-951C-FCA962E2BDA4}" type="slidenum">
              <a:rPr lang="en-US"/>
              <a:pPr/>
              <a:t>47</a:t>
            </a:fld>
            <a:endParaRPr lang="en-US"/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CD865F5-9AF2-4A01-8E88-3E978EE136F3}" type="slidenum">
              <a:rPr lang="en-US" sz="1200">
                <a:latin typeface="Arial" charset="0"/>
                <a:ea typeface="ＭＳ Ｐゴシック" pitchFamily="34" charset="-128"/>
                <a:cs typeface="Arial" charset="0"/>
              </a:rPr>
              <a:pPr algn="r" eaLnBrk="0" hangingPunct="0"/>
              <a:t>47</a:t>
            </a:fld>
            <a:endParaRPr lang="en-US" sz="120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5678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F176A521-D731-4718-9BA0-41803452D0DB}" type="slidenum">
              <a:rPr lang="en-US">
                <a:latin typeface="Arial" charset="0"/>
                <a:cs typeface="Arial" charset="0"/>
              </a:rPr>
              <a:pPr eaLnBrk="1" hangingPunct="1"/>
              <a:t>48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915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/>
            <a:fld id="{14FF3EC9-6527-4A80-9BCB-BFB58CA348DE}" type="slidenum">
              <a:rPr lang="en-US" sz="1200">
                <a:latin typeface="Arial" charset="0"/>
                <a:ea typeface="ＭＳ Ｐゴシック" pitchFamily="34" charset="-128"/>
                <a:cs typeface="Arial" charset="0"/>
              </a:rPr>
              <a:pPr algn="r"/>
              <a:t>48</a:t>
            </a:fld>
            <a:endParaRPr lang="en-US" sz="120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87242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7D379AF-34F1-4ECB-9C61-1A5A0DBC148E}" type="slidenum">
              <a:rPr lang="en-GB" smtClean="0"/>
              <a:pPr eaLnBrk="1" hangingPunct="1"/>
              <a:t>65</a:t>
            </a:fld>
            <a:endParaRPr lang="en-GB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/>
              <a:t>Diferentes tragetorias, diferentes comunidades e pouca previsibilidade.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82086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503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685800"/>
            <a:ext cx="4191000" cy="3362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191000" cy="3362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0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02/09/2020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02/09/2020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02/09/2020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t>02/09/2020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obasfCufOr0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Aula 2</a:t>
            </a:r>
            <a:br>
              <a:rPr lang="pt-BR" dirty="0" smtClean="0"/>
            </a:br>
            <a:r>
              <a:rPr lang="pt-BR" dirty="0" smtClean="0"/>
              <a:t>Comunidades:</a:t>
            </a:r>
            <a:br>
              <a:rPr lang="pt-BR" dirty="0" smtClean="0"/>
            </a:br>
            <a:r>
              <a:rPr lang="pt-BR" dirty="0" smtClean="0"/>
              <a:t>Diversidade e Sucessão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5229200"/>
            <a:ext cx="6400800" cy="13430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03 de Setembro de 2020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Prof. Tomas Domingues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1" y="3212976"/>
            <a:ext cx="8278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Ecologia de Comunidades:</a:t>
            </a:r>
          </a:p>
          <a:p>
            <a:r>
              <a:rPr lang="pt-BR" dirty="0" smtClean="0"/>
              <a:t>Busca a compreensão da geração, manutenção e distribuição de diversidade da vida ao longo do tempo e do espaço.</a:t>
            </a:r>
          </a:p>
        </p:txBody>
      </p:sp>
    </p:spTree>
    <p:extLst>
      <p:ext uri="{BB962C8B-B14F-4D97-AF65-F5344CB8AC3E}">
        <p14:creationId xmlns:p14="http://schemas.microsoft.com/office/powerpoint/2010/main" val="3149077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A </a:t>
            </a:r>
            <a:r>
              <a:rPr lang="pt-BR" dirty="0"/>
              <a:t>hipótese Interativa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600200"/>
            <a:ext cx="5256584" cy="4525963"/>
          </a:xfrm>
        </p:spPr>
        <p:txBody>
          <a:bodyPr>
            <a:normAutofit/>
          </a:bodyPr>
          <a:lstStyle/>
          <a:p>
            <a:r>
              <a:rPr lang="pt-BR" dirty="0" smtClean="0"/>
              <a:t>Superorganismo </a:t>
            </a:r>
          </a:p>
          <a:p>
            <a:pPr lvl="1"/>
            <a:r>
              <a:rPr lang="pt-BR" dirty="0" smtClean="0"/>
              <a:t>Ecossistemas apresentam comportamentos semelhantes a organismos.</a:t>
            </a:r>
            <a:endParaRPr lang="pt-BR" dirty="0"/>
          </a:p>
        </p:txBody>
      </p:sp>
      <p:pic>
        <p:nvPicPr>
          <p:cNvPr id="2050" name="Picture 2" descr="http://images1.wikia.nocookie.net/__cb20090715195027/fantasia/pt/images/b/b8/GaiaZe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2571750"/>
            <a:ext cx="32289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blogs.cisco.com/wp-content/uploads/avatar_ritual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0" y="3717738"/>
            <a:ext cx="5448542" cy="30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259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conceito de Clímax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141168"/>
          </a:xfrm>
        </p:spPr>
        <p:txBody>
          <a:bodyPr>
            <a:normAutofit fontScale="85000" lnSpcReduction="10000"/>
          </a:bodyPr>
          <a:lstStyle/>
          <a:p>
            <a:r>
              <a:rPr lang="pt-BR" u="sng" dirty="0" err="1" smtClean="0"/>
              <a:t>Monoclímax</a:t>
            </a:r>
            <a:r>
              <a:rPr lang="pt-BR" dirty="0" smtClean="0"/>
              <a:t>, originalmente proposto por </a:t>
            </a:r>
            <a:r>
              <a:rPr lang="pt-BR" u="sng" dirty="0" err="1" smtClean="0"/>
              <a:t>Clements</a:t>
            </a:r>
            <a:r>
              <a:rPr lang="pt-BR" dirty="0" smtClean="0"/>
              <a:t>, segue uma sucessão que leva a uma comunidade vegetal definida, </a:t>
            </a:r>
            <a:r>
              <a:rPr lang="pt-BR" dirty="0"/>
              <a:t>sendo </a:t>
            </a:r>
            <a:r>
              <a:rPr lang="pt-BR" dirty="0" smtClean="0"/>
              <a:t>sua composição determinada pelo clima. Ou seja, quando o </a:t>
            </a:r>
            <a:r>
              <a:rPr lang="pt-BR" u="sng" dirty="0" smtClean="0"/>
              <a:t>Clímax</a:t>
            </a:r>
            <a:r>
              <a:rPr lang="pt-BR" dirty="0" smtClean="0"/>
              <a:t> é atingido, a comunidade vegetal não muda.</a:t>
            </a:r>
          </a:p>
          <a:p>
            <a:endParaRPr lang="pt-BR" dirty="0" smtClean="0"/>
          </a:p>
          <a:p>
            <a:r>
              <a:rPr lang="pt-BR" u="sng" dirty="0" err="1" smtClean="0"/>
              <a:t>Policlímax</a:t>
            </a:r>
            <a:r>
              <a:rPr lang="pt-BR" dirty="0" smtClean="0"/>
              <a:t>, proposto por </a:t>
            </a:r>
            <a:r>
              <a:rPr lang="pt-BR" u="sng" dirty="0" smtClean="0"/>
              <a:t>A. G. </a:t>
            </a:r>
            <a:r>
              <a:rPr lang="pt-BR" u="sng" dirty="0" err="1" smtClean="0"/>
              <a:t>Tansley</a:t>
            </a:r>
            <a:r>
              <a:rPr lang="pt-BR" dirty="0" smtClean="0"/>
              <a:t>, segue uma sucessão que leva a uma comunidade vegetal que está em equilíbrio com o ambiente, mas sua composição pode ser determinada por fatores diferentes do clima (</a:t>
            </a:r>
            <a:r>
              <a:rPr lang="pt-BR" dirty="0" err="1" smtClean="0"/>
              <a:t>eg</a:t>
            </a:r>
            <a:r>
              <a:rPr lang="pt-BR" dirty="0" smtClean="0"/>
              <a:t>. tipo de solo e fogo). Quando um fator controlador muda, a vegetação atingirá um novo equilíbrio (novo Clímax) que pode ser distinto do estado prévio.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3062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Clements</a:t>
            </a:r>
            <a:r>
              <a:rPr lang="pt-BR" dirty="0" smtClean="0"/>
              <a:t> vs. </a:t>
            </a:r>
            <a:r>
              <a:rPr lang="pt-BR" dirty="0" err="1" smtClean="0"/>
              <a:t>Gleason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4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Henry Allan Gleason</a:t>
            </a:r>
          </a:p>
          <a:p>
            <a:pPr lvl="1"/>
            <a:r>
              <a:rPr lang="pt-BR" dirty="0" smtClean="0"/>
              <a:t>A hipótese Individualista</a:t>
            </a:r>
          </a:p>
          <a:p>
            <a:endParaRPr lang="pt-BR" dirty="0" smtClean="0"/>
          </a:p>
          <a:p>
            <a:r>
              <a:rPr lang="pt-BR" dirty="0" smtClean="0"/>
              <a:t>As ideias de </a:t>
            </a:r>
            <a:r>
              <a:rPr lang="pt-BR" u="sng" dirty="0" err="1" smtClean="0"/>
              <a:t>Clements</a:t>
            </a:r>
            <a:r>
              <a:rPr lang="pt-BR" dirty="0" smtClean="0"/>
              <a:t> assumiam que uma comunidade em </a:t>
            </a:r>
            <a:r>
              <a:rPr lang="pt-BR" b="1" dirty="0" smtClean="0"/>
              <a:t>clímax</a:t>
            </a:r>
            <a:r>
              <a:rPr lang="pt-BR" dirty="0" smtClean="0"/>
              <a:t> </a:t>
            </a:r>
            <a:r>
              <a:rPr lang="pt-BR" dirty="0"/>
              <a:t>seria invariavelmente composta </a:t>
            </a:r>
            <a:r>
              <a:rPr lang="pt-BR" dirty="0" smtClean="0"/>
              <a:t>por espécies melhor adaptadas àquele ambiente, implicando sempre nas mesmas espécies e em proporções relativas fixas. Se a vegetação for </a:t>
            </a:r>
            <a:r>
              <a:rPr lang="pt-BR" dirty="0" smtClean="0"/>
              <a:t>removida de uma área, </a:t>
            </a:r>
            <a:r>
              <a:rPr lang="pt-BR" dirty="0" smtClean="0"/>
              <a:t>em </a:t>
            </a:r>
            <a:r>
              <a:rPr lang="pt-BR" dirty="0" smtClean="0"/>
              <a:t>tempo, </a:t>
            </a:r>
            <a:r>
              <a:rPr lang="pt-BR" dirty="0" smtClean="0"/>
              <a:t>uma comunidade idêntica voltaria a ocupar o local.</a:t>
            </a:r>
          </a:p>
          <a:p>
            <a:r>
              <a:rPr lang="pt-BR" dirty="0" smtClean="0"/>
              <a:t>Para </a:t>
            </a:r>
            <a:r>
              <a:rPr lang="pt-BR" u="sng" dirty="0" err="1" smtClean="0"/>
              <a:t>Gleason</a:t>
            </a:r>
            <a:r>
              <a:rPr lang="pt-BR" dirty="0" smtClean="0"/>
              <a:t> comunidades vegetais variam continuamente ao longo de ambientes, que por sua vez também variam continuamente. Consequentemente, comunidades nunca podem ser iguais. Longe de ser um “superorganismo”, </a:t>
            </a:r>
            <a:r>
              <a:rPr lang="pt-BR" u="sng" dirty="0" smtClean="0"/>
              <a:t>associações de espécies vegetais (</a:t>
            </a:r>
            <a:r>
              <a:rPr lang="pt-BR" b="1" u="sng" dirty="0" smtClean="0"/>
              <a:t>biocenose</a:t>
            </a:r>
            <a:r>
              <a:rPr lang="pt-BR" u="sng" dirty="0" smtClean="0"/>
              <a:t>) são resultado de mero acaso</a:t>
            </a:r>
            <a:r>
              <a:rPr lang="pt-BR" dirty="0" smtClean="0"/>
              <a:t>, dependendo sim da performance de cada espécie.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0788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5328592" cy="6621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5040321"/>
            <a:ext cx="3573983" cy="169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86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1" y="98251"/>
            <a:ext cx="8982075" cy="671512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57200" y="1268760"/>
            <a:ext cx="4330824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7624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1" y="98251"/>
            <a:ext cx="898207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85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404664"/>
            <a:ext cx="8028384" cy="915987"/>
          </a:xfrm>
        </p:spPr>
        <p:txBody>
          <a:bodyPr anchor="t">
            <a:noAutofit/>
          </a:bodyPr>
          <a:lstStyle/>
          <a:p>
            <a:pPr eaLnBrk="1" hangingPunct="1"/>
            <a:r>
              <a:rPr lang="pt-BR" sz="4000" dirty="0" smtClean="0">
                <a:solidFill>
                  <a:schemeClr val="tx1"/>
                </a:solidFill>
                <a:cs typeface="Times New Roman" pitchFamily="18" charset="0"/>
              </a:rPr>
              <a:t>Riqueza de espécies</a:t>
            </a:r>
          </a:p>
        </p:txBody>
      </p:sp>
      <p:pic>
        <p:nvPicPr>
          <p:cNvPr id="19461" name="Picture 2" descr="figure_20_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0651"/>
            <a:ext cx="58674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5029358"/>
            <a:ext cx="5085581" cy="18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90500"/>
            <a:ext cx="809625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23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29729"/>
            <a:ext cx="8534400" cy="434975"/>
          </a:xfrm>
        </p:spPr>
        <p:txBody>
          <a:bodyPr>
            <a:noAutofit/>
          </a:bodyPr>
          <a:lstStyle/>
          <a:p>
            <a:r>
              <a:rPr lang="pt-BR" sz="4000" dirty="0" smtClean="0"/>
              <a:t>Teoria de biogeografia de ilhas</a:t>
            </a:r>
            <a:endParaRPr lang="pt-BR" sz="4000" dirty="0"/>
          </a:p>
        </p:txBody>
      </p:sp>
      <p:grpSp>
        <p:nvGrpSpPr>
          <p:cNvPr id="165891" name="Group 68"/>
          <p:cNvGrpSpPr>
            <a:grpSpLocks/>
          </p:cNvGrpSpPr>
          <p:nvPr/>
        </p:nvGrpSpPr>
        <p:grpSpPr bwMode="auto">
          <a:xfrm>
            <a:off x="392113" y="1787525"/>
            <a:ext cx="8315325" cy="3546475"/>
            <a:chOff x="247" y="1126"/>
            <a:chExt cx="5238" cy="2234"/>
          </a:xfrm>
        </p:grpSpPr>
        <p:pic>
          <p:nvPicPr>
            <p:cNvPr id="16589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" y="1126"/>
              <a:ext cx="4929" cy="1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5897" name="Text Box 5"/>
            <p:cNvSpPr txBox="1">
              <a:spLocks noChangeArrowheads="1"/>
            </p:cNvSpPr>
            <p:nvPr/>
          </p:nvSpPr>
          <p:spPr bwMode="auto">
            <a:xfrm>
              <a:off x="382" y="2609"/>
              <a:ext cx="102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Number of species on island</a:t>
              </a:r>
            </a:p>
          </p:txBody>
        </p:sp>
        <p:sp>
          <p:nvSpPr>
            <p:cNvPr id="165898" name="Text Box 6"/>
            <p:cNvSpPr txBox="1">
              <a:spLocks noChangeArrowheads="1"/>
            </p:cNvSpPr>
            <p:nvPr/>
          </p:nvSpPr>
          <p:spPr bwMode="auto">
            <a:xfrm>
              <a:off x="334" y="2776"/>
              <a:ext cx="1728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>
              <a:lvl1pPr marL="176213" indent="-176213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(a) Immigration and extinction rates. </a:t>
              </a:r>
              <a:r>
                <a:rPr lang="en-US" sz="900"/>
                <a:t>The equilibrium number of species on an</a:t>
              </a:r>
              <a:br>
                <a:rPr lang="en-US" sz="900"/>
              </a:br>
              <a:r>
                <a:rPr lang="en-US" sz="900"/>
                <a:t>island represents a balance between the immigration of new species and the</a:t>
              </a:r>
              <a:br>
                <a:rPr lang="en-US" sz="900"/>
              </a:br>
              <a:r>
                <a:rPr lang="en-US" sz="900"/>
                <a:t>extinction of species already there. </a:t>
              </a:r>
            </a:p>
          </p:txBody>
        </p:sp>
        <p:sp>
          <p:nvSpPr>
            <p:cNvPr id="165899" name="Text Box 7"/>
            <p:cNvSpPr txBox="1">
              <a:spLocks noChangeArrowheads="1"/>
            </p:cNvSpPr>
            <p:nvPr/>
          </p:nvSpPr>
          <p:spPr bwMode="auto">
            <a:xfrm>
              <a:off x="2066" y="2785"/>
              <a:ext cx="17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>
              <a:lvl1pPr marL="176213" indent="-176213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(b) Effect of island size. </a:t>
              </a:r>
              <a:r>
                <a:rPr lang="en-US" sz="900"/>
                <a:t>Large islands may ultimately have a larger equilibrium num-</a:t>
              </a:r>
              <a:br>
                <a:rPr lang="en-US" sz="900"/>
              </a:br>
              <a:r>
                <a:rPr lang="en-US" sz="900"/>
                <a:t>ber of species than small islands because immigration rates tend to be higher and extinction rates lower on large islands.</a:t>
              </a:r>
            </a:p>
          </p:txBody>
        </p:sp>
        <p:sp>
          <p:nvSpPr>
            <p:cNvPr id="165900" name="Text Box 8"/>
            <p:cNvSpPr txBox="1">
              <a:spLocks noChangeArrowheads="1"/>
            </p:cNvSpPr>
            <p:nvPr/>
          </p:nvSpPr>
          <p:spPr bwMode="auto">
            <a:xfrm>
              <a:off x="2137" y="2606"/>
              <a:ext cx="102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Number of species on island</a:t>
              </a:r>
            </a:p>
          </p:txBody>
        </p:sp>
        <p:sp>
          <p:nvSpPr>
            <p:cNvPr id="165901" name="Text Box 9"/>
            <p:cNvSpPr txBox="1">
              <a:spLocks noChangeArrowheads="1"/>
            </p:cNvSpPr>
            <p:nvPr/>
          </p:nvSpPr>
          <p:spPr bwMode="auto">
            <a:xfrm>
              <a:off x="3876" y="2603"/>
              <a:ext cx="102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Number of species on island</a:t>
              </a:r>
            </a:p>
          </p:txBody>
        </p:sp>
        <p:sp>
          <p:nvSpPr>
            <p:cNvPr id="165902" name="Text Box 10"/>
            <p:cNvSpPr txBox="1">
              <a:spLocks noChangeArrowheads="1"/>
            </p:cNvSpPr>
            <p:nvPr/>
          </p:nvSpPr>
          <p:spPr bwMode="auto">
            <a:xfrm>
              <a:off x="3801" y="2786"/>
              <a:ext cx="1684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>
              <a:lvl1pPr marL="176213" indent="-176213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(c) Effect of distance from mainland. </a:t>
              </a:r>
              <a:br>
                <a:rPr lang="en-US" sz="900" b="1"/>
              </a:br>
              <a:r>
                <a:rPr lang="en-US" sz="900"/>
                <a:t>Near islands tend to have larger</a:t>
              </a:r>
              <a:br>
                <a:rPr lang="en-US" sz="900"/>
              </a:br>
              <a:r>
                <a:rPr lang="en-US" sz="900"/>
                <a:t>equilibrium numbers of species than</a:t>
              </a:r>
              <a:br>
                <a:rPr lang="en-US" sz="900"/>
              </a:br>
              <a:r>
                <a:rPr lang="en-US" sz="900"/>
                <a:t>far islands because immigration rates</a:t>
              </a:r>
              <a:br>
                <a:rPr lang="en-US" sz="900"/>
              </a:br>
              <a:r>
                <a:rPr lang="en-US" sz="900"/>
                <a:t>to near islands are higher and extinction</a:t>
              </a:r>
              <a:br>
                <a:rPr lang="en-US" sz="900"/>
              </a:br>
              <a:r>
                <a:rPr lang="en-US" sz="900"/>
                <a:t>rates lower.</a:t>
              </a:r>
            </a:p>
          </p:txBody>
        </p:sp>
        <p:sp>
          <p:nvSpPr>
            <p:cNvPr id="165903" name="Text Box 11"/>
            <p:cNvSpPr txBox="1">
              <a:spLocks noChangeArrowheads="1"/>
            </p:cNvSpPr>
            <p:nvPr/>
          </p:nvSpPr>
          <p:spPr bwMode="auto">
            <a:xfrm>
              <a:off x="313" y="2379"/>
              <a:ext cx="7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/>
                <a:t>Equilibrium number</a:t>
              </a:r>
            </a:p>
          </p:txBody>
        </p:sp>
        <p:sp>
          <p:nvSpPr>
            <p:cNvPr id="165904" name="Line 13"/>
            <p:cNvSpPr>
              <a:spLocks noChangeShapeType="1"/>
            </p:cNvSpPr>
            <p:nvPr/>
          </p:nvSpPr>
          <p:spPr bwMode="auto">
            <a:xfrm rot="1500000" flipV="1">
              <a:off x="1021" y="2418"/>
              <a:ext cx="48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65905" name="Text Box 14"/>
            <p:cNvSpPr txBox="1">
              <a:spLocks noChangeArrowheads="1"/>
            </p:cNvSpPr>
            <p:nvPr/>
          </p:nvSpPr>
          <p:spPr bwMode="auto">
            <a:xfrm rot="16200000" flipH="1">
              <a:off x="-336" y="1739"/>
              <a:ext cx="130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800"/>
                <a:t>Rate of immigration or extinction</a:t>
              </a:r>
            </a:p>
          </p:txBody>
        </p:sp>
        <p:sp>
          <p:nvSpPr>
            <p:cNvPr id="165906" name="Text Box 15"/>
            <p:cNvSpPr txBox="1">
              <a:spLocks noChangeArrowheads="1"/>
            </p:cNvSpPr>
            <p:nvPr/>
          </p:nvSpPr>
          <p:spPr bwMode="auto">
            <a:xfrm rot="16200000" flipH="1">
              <a:off x="1397" y="1744"/>
              <a:ext cx="130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800"/>
                <a:t>Rate of immigration or extinction</a:t>
              </a:r>
            </a:p>
          </p:txBody>
        </p:sp>
        <p:sp>
          <p:nvSpPr>
            <p:cNvPr id="165907" name="Text Box 16"/>
            <p:cNvSpPr txBox="1">
              <a:spLocks noChangeArrowheads="1"/>
            </p:cNvSpPr>
            <p:nvPr/>
          </p:nvSpPr>
          <p:spPr bwMode="auto">
            <a:xfrm rot="16200000" flipH="1">
              <a:off x="3133" y="1737"/>
              <a:ext cx="130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800"/>
                <a:t>Rate of immigration or extinction</a:t>
              </a:r>
            </a:p>
          </p:txBody>
        </p:sp>
        <p:sp>
          <p:nvSpPr>
            <p:cNvPr id="165908" name="Text Box 17"/>
            <p:cNvSpPr txBox="1">
              <a:spLocks noChangeArrowheads="1"/>
            </p:cNvSpPr>
            <p:nvPr/>
          </p:nvSpPr>
          <p:spPr bwMode="auto">
            <a:xfrm>
              <a:off x="2053" y="2376"/>
              <a:ext cx="50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/>
                <a:t>Small island</a:t>
              </a:r>
            </a:p>
          </p:txBody>
        </p:sp>
        <p:sp>
          <p:nvSpPr>
            <p:cNvPr id="165909" name="Line 18"/>
            <p:cNvSpPr>
              <a:spLocks noChangeShapeType="1"/>
            </p:cNvSpPr>
            <p:nvPr/>
          </p:nvSpPr>
          <p:spPr bwMode="auto">
            <a:xfrm rot="1500000" flipV="1">
              <a:off x="2521" y="2415"/>
              <a:ext cx="48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65910" name="Text Box 20"/>
            <p:cNvSpPr txBox="1">
              <a:spLocks noChangeArrowheads="1"/>
            </p:cNvSpPr>
            <p:nvPr/>
          </p:nvSpPr>
          <p:spPr bwMode="auto">
            <a:xfrm>
              <a:off x="2941" y="2379"/>
              <a:ext cx="50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/>
                <a:t>Large island</a:t>
              </a:r>
            </a:p>
          </p:txBody>
        </p:sp>
        <p:sp>
          <p:nvSpPr>
            <p:cNvPr id="165911" name="Line 23"/>
            <p:cNvSpPr>
              <a:spLocks noChangeShapeType="1"/>
            </p:cNvSpPr>
            <p:nvPr/>
          </p:nvSpPr>
          <p:spPr bwMode="auto">
            <a:xfrm rot="1500000" flipV="1">
              <a:off x="2913" y="2439"/>
              <a:ext cx="6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65912" name="Text Box 24"/>
            <p:cNvSpPr txBox="1">
              <a:spLocks noChangeArrowheads="1"/>
            </p:cNvSpPr>
            <p:nvPr/>
          </p:nvSpPr>
          <p:spPr bwMode="auto">
            <a:xfrm>
              <a:off x="4054" y="2379"/>
              <a:ext cx="43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/>
                <a:t>Far island</a:t>
              </a:r>
            </a:p>
          </p:txBody>
        </p:sp>
        <p:sp>
          <p:nvSpPr>
            <p:cNvPr id="165913" name="Line 25"/>
            <p:cNvSpPr>
              <a:spLocks noChangeShapeType="1"/>
            </p:cNvSpPr>
            <p:nvPr/>
          </p:nvSpPr>
          <p:spPr bwMode="auto">
            <a:xfrm rot="1500000" flipV="1">
              <a:off x="4456" y="2418"/>
              <a:ext cx="48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65914" name="Text Box 26"/>
            <p:cNvSpPr txBox="1">
              <a:spLocks noChangeArrowheads="1"/>
            </p:cNvSpPr>
            <p:nvPr/>
          </p:nvSpPr>
          <p:spPr bwMode="auto">
            <a:xfrm>
              <a:off x="4769" y="2380"/>
              <a:ext cx="48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/>
                <a:t>Near island</a:t>
              </a:r>
            </a:p>
          </p:txBody>
        </p:sp>
        <p:sp>
          <p:nvSpPr>
            <p:cNvPr id="165915" name="Line 27"/>
            <p:cNvSpPr>
              <a:spLocks noChangeShapeType="1"/>
            </p:cNvSpPr>
            <p:nvPr/>
          </p:nvSpPr>
          <p:spPr bwMode="auto">
            <a:xfrm rot="1500000" flipV="1">
              <a:off x="4744" y="2442"/>
              <a:ext cx="6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65916" name="Text Box 28"/>
            <p:cNvSpPr txBox="1">
              <a:spLocks noChangeArrowheads="1"/>
            </p:cNvSpPr>
            <p:nvPr/>
          </p:nvSpPr>
          <p:spPr bwMode="auto">
            <a:xfrm rot="3000000">
              <a:off x="376" y="1328"/>
              <a:ext cx="52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Immigration</a:t>
              </a:r>
            </a:p>
          </p:txBody>
        </p:sp>
        <p:sp>
          <p:nvSpPr>
            <p:cNvPr id="165917" name="Text Box 29"/>
            <p:cNvSpPr txBox="1">
              <a:spLocks noChangeArrowheads="1"/>
            </p:cNvSpPr>
            <p:nvPr/>
          </p:nvSpPr>
          <p:spPr bwMode="auto">
            <a:xfrm rot="-3000000">
              <a:off x="1235" y="1439"/>
              <a:ext cx="46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Extinction</a:t>
              </a:r>
            </a:p>
          </p:txBody>
        </p:sp>
        <p:sp>
          <p:nvSpPr>
            <p:cNvPr id="165918" name="Text Box 38"/>
            <p:cNvSpPr txBox="1">
              <a:spLocks noChangeArrowheads="1"/>
            </p:cNvSpPr>
            <p:nvPr/>
          </p:nvSpPr>
          <p:spPr bwMode="auto">
            <a:xfrm rot="-2700000">
              <a:off x="3059" y="1597"/>
              <a:ext cx="46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Extinction</a:t>
              </a:r>
            </a:p>
          </p:txBody>
        </p:sp>
        <p:sp>
          <p:nvSpPr>
            <p:cNvPr id="165919" name="Text Box 33"/>
            <p:cNvSpPr txBox="1">
              <a:spLocks noChangeArrowheads="1"/>
            </p:cNvSpPr>
            <p:nvPr/>
          </p:nvSpPr>
          <p:spPr bwMode="auto">
            <a:xfrm rot="3000000">
              <a:off x="2151" y="1387"/>
              <a:ext cx="52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Immigration</a:t>
              </a:r>
            </a:p>
          </p:txBody>
        </p:sp>
        <p:sp>
          <p:nvSpPr>
            <p:cNvPr id="165920" name="Text Box 34"/>
            <p:cNvSpPr txBox="1">
              <a:spLocks noChangeArrowheads="1"/>
            </p:cNvSpPr>
            <p:nvPr/>
          </p:nvSpPr>
          <p:spPr bwMode="auto">
            <a:xfrm rot="-3300000">
              <a:off x="2895" y="1323"/>
              <a:ext cx="46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Extinction</a:t>
              </a:r>
            </a:p>
          </p:txBody>
        </p:sp>
        <p:sp>
          <p:nvSpPr>
            <p:cNvPr id="165921" name="Text Box 37"/>
            <p:cNvSpPr txBox="1">
              <a:spLocks noChangeArrowheads="1"/>
            </p:cNvSpPr>
            <p:nvPr/>
          </p:nvSpPr>
          <p:spPr bwMode="auto">
            <a:xfrm rot="2700000">
              <a:off x="2178" y="1843"/>
              <a:ext cx="52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Immigration</a:t>
              </a:r>
            </a:p>
          </p:txBody>
        </p:sp>
        <p:sp>
          <p:nvSpPr>
            <p:cNvPr id="165922" name="Text Box 39"/>
            <p:cNvSpPr txBox="1">
              <a:spLocks noChangeArrowheads="1"/>
            </p:cNvSpPr>
            <p:nvPr/>
          </p:nvSpPr>
          <p:spPr bwMode="auto">
            <a:xfrm rot="3000000">
              <a:off x="2031" y="1919"/>
              <a:ext cx="59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(small  island)</a:t>
              </a:r>
            </a:p>
          </p:txBody>
        </p:sp>
        <p:sp>
          <p:nvSpPr>
            <p:cNvPr id="165923" name="Text Box 40"/>
            <p:cNvSpPr txBox="1">
              <a:spLocks noChangeArrowheads="1"/>
            </p:cNvSpPr>
            <p:nvPr/>
          </p:nvSpPr>
          <p:spPr bwMode="auto">
            <a:xfrm rot="-2700000">
              <a:off x="3003" y="1751"/>
              <a:ext cx="5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(large  island)</a:t>
              </a:r>
            </a:p>
          </p:txBody>
        </p:sp>
        <p:sp>
          <p:nvSpPr>
            <p:cNvPr id="165924" name="Text Box 44"/>
            <p:cNvSpPr txBox="1">
              <a:spLocks noChangeArrowheads="1"/>
            </p:cNvSpPr>
            <p:nvPr/>
          </p:nvSpPr>
          <p:spPr bwMode="auto">
            <a:xfrm rot="3000000">
              <a:off x="2037" y="1487"/>
              <a:ext cx="5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(large  island)</a:t>
              </a:r>
            </a:p>
          </p:txBody>
        </p:sp>
        <p:sp>
          <p:nvSpPr>
            <p:cNvPr id="165925" name="Text Box 45"/>
            <p:cNvSpPr txBox="1">
              <a:spLocks noChangeArrowheads="1"/>
            </p:cNvSpPr>
            <p:nvPr/>
          </p:nvSpPr>
          <p:spPr bwMode="auto">
            <a:xfrm rot="-3300000">
              <a:off x="2948" y="1372"/>
              <a:ext cx="59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(small  island)</a:t>
              </a:r>
            </a:p>
          </p:txBody>
        </p:sp>
        <p:sp>
          <p:nvSpPr>
            <p:cNvPr id="165926" name="Text Box 48"/>
            <p:cNvSpPr txBox="1">
              <a:spLocks noChangeArrowheads="1"/>
            </p:cNvSpPr>
            <p:nvPr/>
          </p:nvSpPr>
          <p:spPr bwMode="auto">
            <a:xfrm rot="3300000">
              <a:off x="4069" y="1380"/>
              <a:ext cx="52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Immigration</a:t>
              </a:r>
            </a:p>
          </p:txBody>
        </p:sp>
        <p:sp>
          <p:nvSpPr>
            <p:cNvPr id="165927" name="Text Box 49"/>
            <p:cNvSpPr txBox="1">
              <a:spLocks noChangeArrowheads="1"/>
            </p:cNvSpPr>
            <p:nvPr/>
          </p:nvSpPr>
          <p:spPr bwMode="auto">
            <a:xfrm rot="-3300000">
              <a:off x="4800" y="1340"/>
              <a:ext cx="46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Extinction</a:t>
              </a:r>
            </a:p>
          </p:txBody>
        </p:sp>
        <p:sp>
          <p:nvSpPr>
            <p:cNvPr id="165928" name="Text Box 50"/>
            <p:cNvSpPr txBox="1">
              <a:spLocks noChangeArrowheads="1"/>
            </p:cNvSpPr>
            <p:nvPr/>
          </p:nvSpPr>
          <p:spPr bwMode="auto">
            <a:xfrm rot="2520000">
              <a:off x="3956" y="1639"/>
              <a:ext cx="52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Immigration</a:t>
              </a:r>
            </a:p>
          </p:txBody>
        </p:sp>
        <p:sp>
          <p:nvSpPr>
            <p:cNvPr id="165929" name="Text Box 51"/>
            <p:cNvSpPr txBox="1">
              <a:spLocks noChangeArrowheads="1"/>
            </p:cNvSpPr>
            <p:nvPr/>
          </p:nvSpPr>
          <p:spPr bwMode="auto">
            <a:xfrm rot="2400000">
              <a:off x="3886" y="1721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(far island)</a:t>
              </a:r>
            </a:p>
          </p:txBody>
        </p:sp>
        <p:sp>
          <p:nvSpPr>
            <p:cNvPr id="165930" name="Text Box 52"/>
            <p:cNvSpPr txBox="1">
              <a:spLocks noChangeArrowheads="1"/>
            </p:cNvSpPr>
            <p:nvPr/>
          </p:nvSpPr>
          <p:spPr bwMode="auto">
            <a:xfrm rot="-2400000">
              <a:off x="4709" y="1878"/>
              <a:ext cx="5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(near island)</a:t>
              </a:r>
            </a:p>
          </p:txBody>
        </p:sp>
        <p:sp>
          <p:nvSpPr>
            <p:cNvPr id="165931" name="Text Box 53"/>
            <p:cNvSpPr txBox="1">
              <a:spLocks noChangeArrowheads="1"/>
            </p:cNvSpPr>
            <p:nvPr/>
          </p:nvSpPr>
          <p:spPr bwMode="auto">
            <a:xfrm rot="3300000">
              <a:off x="3910" y="1456"/>
              <a:ext cx="62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(near island)</a:t>
              </a:r>
            </a:p>
          </p:txBody>
        </p:sp>
        <p:sp>
          <p:nvSpPr>
            <p:cNvPr id="165932" name="Text Box 54"/>
            <p:cNvSpPr txBox="1">
              <a:spLocks noChangeArrowheads="1"/>
            </p:cNvSpPr>
            <p:nvPr/>
          </p:nvSpPr>
          <p:spPr bwMode="auto">
            <a:xfrm rot="-3300000">
              <a:off x="4875" y="143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(far island)</a:t>
              </a:r>
            </a:p>
          </p:txBody>
        </p:sp>
        <p:sp>
          <p:nvSpPr>
            <p:cNvPr id="165933" name="Text Box 55"/>
            <p:cNvSpPr txBox="1">
              <a:spLocks noChangeArrowheads="1"/>
            </p:cNvSpPr>
            <p:nvPr/>
          </p:nvSpPr>
          <p:spPr bwMode="auto">
            <a:xfrm rot="-2400000">
              <a:off x="4677" y="1778"/>
              <a:ext cx="46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Extinction</a:t>
              </a:r>
            </a:p>
          </p:txBody>
        </p:sp>
      </p:grpSp>
      <p:sp>
        <p:nvSpPr>
          <p:cNvPr id="165892" name="Rectangle 61"/>
          <p:cNvSpPr>
            <a:spLocks noChangeArrowheads="1"/>
          </p:cNvSpPr>
          <p:nvPr/>
        </p:nvSpPr>
        <p:spPr bwMode="auto">
          <a:xfrm>
            <a:off x="3197225" y="1800225"/>
            <a:ext cx="117475" cy="203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65893" name="Line 62"/>
          <p:cNvSpPr>
            <a:spLocks noChangeShapeType="1"/>
          </p:cNvSpPr>
          <p:nvPr/>
        </p:nvSpPr>
        <p:spPr bwMode="auto">
          <a:xfrm rot="10800000">
            <a:off x="3267075" y="1795463"/>
            <a:ext cx="0" cy="365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65894" name="Line 66"/>
          <p:cNvSpPr>
            <a:spLocks noChangeShapeType="1"/>
          </p:cNvSpPr>
          <p:nvPr/>
        </p:nvSpPr>
        <p:spPr bwMode="auto">
          <a:xfrm rot="10800000">
            <a:off x="511175" y="1787525"/>
            <a:ext cx="0" cy="365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65895" name="Line 67"/>
          <p:cNvSpPr>
            <a:spLocks noChangeShapeType="1"/>
          </p:cNvSpPr>
          <p:nvPr/>
        </p:nvSpPr>
        <p:spPr bwMode="auto">
          <a:xfrm rot="10800000">
            <a:off x="6010275" y="1795463"/>
            <a:ext cx="0" cy="365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2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Teoria </a:t>
            </a:r>
            <a:r>
              <a:rPr lang="pt-BR" dirty="0" smtClean="0"/>
              <a:t>de </a:t>
            </a:r>
            <a:r>
              <a:rPr lang="pt-BR" dirty="0" smtClean="0"/>
              <a:t>Nichos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r>
              <a:rPr lang="pt-BR" dirty="0" smtClean="0"/>
              <a:t>Baseada </a:t>
            </a:r>
            <a:r>
              <a:rPr lang="pt-BR" dirty="0" smtClean="0"/>
              <a:t>em competição e disponibilidade de recursos</a:t>
            </a:r>
          </a:p>
          <a:p>
            <a:endParaRPr lang="pt-BR" dirty="0" smtClean="0"/>
          </a:p>
          <a:p>
            <a:r>
              <a:rPr lang="pt-BR" dirty="0" smtClean="0"/>
              <a:t>Espécies generalistas (nicho amplo) e especialistas (nicho restrito)</a:t>
            </a:r>
          </a:p>
          <a:p>
            <a:endParaRPr lang="pt-BR" dirty="0" smtClean="0"/>
          </a:p>
          <a:p>
            <a:r>
              <a:rPr lang="pt-BR" dirty="0" smtClean="0"/>
              <a:t>Em teoria, pode levar a uma baixa diversidade.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6624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Tópicos para Discussão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444061"/>
            <a:ext cx="8784976" cy="5213176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Quais são os níveis de organização dentro de um organismo?</a:t>
            </a:r>
          </a:p>
          <a:p>
            <a:r>
              <a:rPr lang="pt-BR" dirty="0" smtClean="0"/>
              <a:t>Quais são os níveis de organização “Ecológica”?</a:t>
            </a:r>
          </a:p>
          <a:p>
            <a:r>
              <a:rPr lang="pt-BR" dirty="0" smtClean="0"/>
              <a:t>O que são “Propriedades Emergentes”?</a:t>
            </a:r>
          </a:p>
          <a:p>
            <a:r>
              <a:rPr lang="pt-BR" dirty="0" smtClean="0"/>
              <a:t>Qual é a sua definição de Comunidade? Existem outras definições?</a:t>
            </a:r>
          </a:p>
          <a:p>
            <a:r>
              <a:rPr lang="pt-BR" dirty="0" smtClean="0"/>
              <a:t>O que determina as interações entre as espécies?</a:t>
            </a:r>
          </a:p>
          <a:p>
            <a:r>
              <a:rPr lang="pt-BR" dirty="0" smtClean="0"/>
              <a:t>Quais as consequências evolutivas da interação entre espécies?</a:t>
            </a:r>
          </a:p>
          <a:p>
            <a:r>
              <a:rPr lang="pt-BR" dirty="0" smtClean="0"/>
              <a:t>O que determina quais espécies compõem uma comunidade?</a:t>
            </a:r>
          </a:p>
          <a:p>
            <a:r>
              <a:rPr lang="pt-BR" dirty="0" smtClean="0"/>
              <a:t>O que determina a abundância de cada espécie dentro de uma comunidade?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210182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Nicho Ecológico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5141168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pt-BR" sz="2800" dirty="0" err="1" smtClean="0"/>
              <a:t>Grinnell</a:t>
            </a:r>
            <a:r>
              <a:rPr lang="pt-BR" sz="2800" dirty="0" smtClean="0"/>
              <a:t> (1917):</a:t>
            </a:r>
          </a:p>
          <a:p>
            <a:pPr lvl="1">
              <a:lnSpc>
                <a:spcPct val="120000"/>
              </a:lnSpc>
            </a:pPr>
            <a:r>
              <a:rPr lang="pt-BR" sz="2400" dirty="0" smtClean="0"/>
              <a:t>Habitat (ambiente) que uma espécie pode ocupar</a:t>
            </a:r>
          </a:p>
          <a:p>
            <a:pPr>
              <a:lnSpc>
                <a:spcPct val="120000"/>
              </a:lnSpc>
            </a:pPr>
            <a:r>
              <a:rPr lang="pt-BR" sz="2800" dirty="0" smtClean="0"/>
              <a:t>Elton (1927):</a:t>
            </a:r>
          </a:p>
          <a:p>
            <a:pPr lvl="1">
              <a:lnSpc>
                <a:spcPct val="120000"/>
              </a:lnSpc>
            </a:pPr>
            <a:r>
              <a:rPr lang="pt-BR" sz="2400" dirty="0" smtClean="0"/>
              <a:t>“Papel” de uma espécie no ecossistema</a:t>
            </a:r>
          </a:p>
          <a:p>
            <a:pPr>
              <a:lnSpc>
                <a:spcPct val="120000"/>
              </a:lnSpc>
            </a:pPr>
            <a:r>
              <a:rPr lang="pt-BR" sz="2800" dirty="0" err="1" smtClean="0"/>
              <a:t>Gause</a:t>
            </a:r>
            <a:r>
              <a:rPr lang="pt-BR" sz="2800" dirty="0" smtClean="0"/>
              <a:t> (1934):</a:t>
            </a:r>
          </a:p>
          <a:p>
            <a:pPr lvl="1">
              <a:lnSpc>
                <a:spcPct val="120000"/>
              </a:lnSpc>
            </a:pPr>
            <a:r>
              <a:rPr lang="pt-BR" sz="2400" dirty="0" smtClean="0"/>
              <a:t>Sobreposição de nicho e competição interespecífica</a:t>
            </a:r>
          </a:p>
          <a:p>
            <a:pPr>
              <a:lnSpc>
                <a:spcPct val="120000"/>
              </a:lnSpc>
            </a:pPr>
            <a:r>
              <a:rPr lang="pt-BR" sz="2800" dirty="0" err="1" smtClean="0"/>
              <a:t>Huntchiton</a:t>
            </a:r>
            <a:r>
              <a:rPr lang="pt-BR" sz="2800" dirty="0" smtClean="0"/>
              <a:t> (1957):</a:t>
            </a:r>
          </a:p>
          <a:p>
            <a:pPr lvl="1">
              <a:lnSpc>
                <a:spcPct val="120000"/>
              </a:lnSpc>
            </a:pPr>
            <a:r>
              <a:rPr lang="pt-BR" sz="2400" dirty="0" err="1" smtClean="0"/>
              <a:t>Hipervolume</a:t>
            </a:r>
            <a:r>
              <a:rPr lang="pt-BR" sz="2400" dirty="0" smtClean="0"/>
              <a:t> </a:t>
            </a:r>
            <a:r>
              <a:rPr lang="pt-BR" sz="2400" i="1" dirty="0" smtClean="0"/>
              <a:t>n</a:t>
            </a:r>
            <a:r>
              <a:rPr lang="pt-BR" sz="2400" dirty="0" smtClean="0"/>
              <a:t>-dimensional (biótica e abiótica).</a:t>
            </a:r>
          </a:p>
          <a:p>
            <a:pPr>
              <a:lnSpc>
                <a:spcPct val="120000"/>
              </a:lnSpc>
            </a:pPr>
            <a:r>
              <a:rPr lang="pt-BR" sz="2800" dirty="0" err="1" smtClean="0"/>
              <a:t>MacArthur</a:t>
            </a:r>
            <a:r>
              <a:rPr lang="pt-BR" sz="2800" dirty="0" smtClean="0"/>
              <a:t> (1969):</a:t>
            </a:r>
          </a:p>
          <a:p>
            <a:pPr lvl="1">
              <a:lnSpc>
                <a:spcPct val="120000"/>
              </a:lnSpc>
            </a:pPr>
            <a:r>
              <a:rPr lang="pt-BR" sz="2400" dirty="0" smtClean="0"/>
              <a:t>Eixos críticos (onde a competição é mais pronunciada)</a:t>
            </a:r>
          </a:p>
          <a:p>
            <a:pPr>
              <a:lnSpc>
                <a:spcPct val="12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28961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Princípio de exclusão </a:t>
            </a:r>
            <a:r>
              <a:rPr lang="pt-BR" dirty="0" smtClean="0"/>
              <a:t>competitiva</a:t>
            </a:r>
            <a:br>
              <a:rPr lang="pt-BR" dirty="0" smtClean="0"/>
            </a:br>
            <a:r>
              <a:rPr lang="pt-BR" dirty="0" smtClean="0"/>
              <a:t>(Lei </a:t>
            </a:r>
            <a:r>
              <a:rPr lang="pt-BR" dirty="0"/>
              <a:t>de </a:t>
            </a:r>
            <a:r>
              <a:rPr lang="pt-BR" dirty="0" err="1"/>
              <a:t>Gause</a:t>
            </a:r>
            <a:r>
              <a:rPr lang="pt-BR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600200"/>
            <a:ext cx="9001000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sz="2400" dirty="0" smtClean="0"/>
              <a:t>Duas espécies que coexistem têm </a:t>
            </a:r>
            <a:r>
              <a:rPr lang="pt-BR" sz="2400" u="sng" dirty="0" smtClean="0"/>
              <a:t>obrigatoriamente</a:t>
            </a:r>
            <a:r>
              <a:rPr lang="pt-BR" sz="2400" dirty="0" smtClean="0"/>
              <a:t> nichos distintos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732" y="2564904"/>
            <a:ext cx="4752528" cy="39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63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 smtClean="0"/>
              <a:t>Lotka-Volterra</a:t>
            </a:r>
            <a:r>
              <a:rPr lang="pt-BR" dirty="0" smtClean="0"/>
              <a:t>:</a:t>
            </a:r>
            <a:br>
              <a:rPr lang="pt-BR" dirty="0" smtClean="0"/>
            </a:br>
            <a:r>
              <a:rPr lang="pt-BR" dirty="0" smtClean="0"/>
              <a:t>modelo competição </a:t>
            </a:r>
            <a:r>
              <a:rPr lang="pt-BR" dirty="0" err="1" smtClean="0"/>
              <a:t>inter-específica</a:t>
            </a:r>
            <a:r>
              <a:rPr lang="pt-BR" dirty="0" smtClean="0"/>
              <a:t> ou presa-predador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16" y="1988840"/>
            <a:ext cx="8712968" cy="3345235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844824"/>
            <a:ext cx="3743534" cy="4917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2" y="2420888"/>
            <a:ext cx="4283968" cy="32129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852" y="6237312"/>
            <a:ext cx="4316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4"/>
              </a:rPr>
              <a:t>https://www.youtube.com/watch?v=obasfCufOr0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79728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Teoria Neutra de Comunidades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Em uma comunidade (semelhante em nível trófico) espécies são equivalentes.</a:t>
            </a:r>
          </a:p>
          <a:p>
            <a:endParaRPr lang="pt-BR" dirty="0" smtClean="0"/>
          </a:p>
          <a:p>
            <a:r>
              <a:rPr lang="pt-BR" dirty="0" smtClean="0"/>
              <a:t>O aumento em população de uma espécie resulta na diminuição da população de outra.</a:t>
            </a:r>
          </a:p>
          <a:p>
            <a:endParaRPr lang="pt-BR" dirty="0"/>
          </a:p>
          <a:p>
            <a:r>
              <a:rPr lang="pt-BR" dirty="0" smtClean="0"/>
              <a:t>Ainda é controverso, e pode ser entendida como “hipótese nula”, onde uma espécie não afeta uma outra.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6077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Co-evolução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414816"/>
            <a:ext cx="8568952" cy="4525963"/>
          </a:xfrm>
        </p:spPr>
        <p:txBody>
          <a:bodyPr>
            <a:normAutofit/>
          </a:bodyPr>
          <a:lstStyle/>
          <a:p>
            <a:r>
              <a:rPr lang="pt-BR" sz="2800" dirty="0" smtClean="0"/>
              <a:t>Relacionamento de longo prazo. Espécies se modificam ao longo do tempo.</a:t>
            </a:r>
          </a:p>
          <a:p>
            <a:r>
              <a:rPr lang="pt-BR" sz="2800" dirty="0" smtClean="0"/>
              <a:t>Quais os custos e benefícios?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0"/>
          <a:stretch/>
        </p:blipFill>
        <p:spPr bwMode="auto">
          <a:xfrm>
            <a:off x="5520728" y="4365104"/>
            <a:ext cx="3443760" cy="231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4" y="2792251"/>
            <a:ext cx="5336644" cy="394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131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Espécie chave e dominantes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6059016" cy="4525963"/>
          </a:xfrm>
        </p:spPr>
        <p:txBody>
          <a:bodyPr/>
          <a:lstStyle/>
          <a:p>
            <a:r>
              <a:rPr lang="pt-BR" dirty="0" smtClean="0"/>
              <a:t>Espécies que exercem influência desproporcional na comunidade.</a:t>
            </a:r>
          </a:p>
          <a:p>
            <a:r>
              <a:rPr lang="pt-BR" dirty="0" smtClean="0"/>
              <a:t>Responsáveis por manter a estabilidade de ecossistemas.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75" y="1628800"/>
            <a:ext cx="2680721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459" y="3848100"/>
            <a:ext cx="36576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855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4221088"/>
            <a:ext cx="8712968" cy="2559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917" y="243597"/>
            <a:ext cx="2409800" cy="385568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0"/>
          <a:stretch>
            <a:fillRect/>
          </a:stretch>
        </p:blipFill>
        <p:spPr bwMode="auto">
          <a:xfrm>
            <a:off x="0" y="404664"/>
            <a:ext cx="6228184" cy="286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60032" y="3501008"/>
            <a:ext cx="158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Robert T. </a:t>
            </a:r>
            <a:r>
              <a:rPr lang="pt-BR" dirty="0" err="1" smtClean="0"/>
              <a:t>Paine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65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Exemplo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0"/>
          <a:stretch>
            <a:fillRect/>
          </a:stretch>
        </p:blipFill>
        <p:spPr bwMode="auto">
          <a:xfrm>
            <a:off x="152400" y="3742257"/>
            <a:ext cx="6579840" cy="302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91" y="160552"/>
            <a:ext cx="6798699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11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Quantas espécies?</a:t>
            </a:r>
            <a:endParaRPr lang="pt-BR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r="4443"/>
          <a:stretch>
            <a:fillRect/>
          </a:stretch>
        </p:blipFill>
        <p:spPr bwMode="auto">
          <a:xfrm>
            <a:off x="1691680" y="1644303"/>
            <a:ext cx="4643437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572000" y="1628800"/>
            <a:ext cx="72008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95536" y="6138808"/>
            <a:ext cx="8275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u="sng" dirty="0" smtClean="0"/>
              <a:t>Total estimado para nossos tempos: 1.5 a 30 milhões de espécies</a:t>
            </a:r>
            <a:endParaRPr lang="en-US" sz="2400" u="sng" dirty="0"/>
          </a:p>
        </p:txBody>
      </p:sp>
      <p:sp>
        <p:nvSpPr>
          <p:cNvPr id="9" name="Rectangle 8"/>
          <p:cNvSpPr/>
          <p:nvPr/>
        </p:nvSpPr>
        <p:spPr>
          <a:xfrm>
            <a:off x="5364088" y="1628800"/>
            <a:ext cx="50405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5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u="sng" dirty="0" smtClean="0"/>
              <a:t>Discussão</a:t>
            </a:r>
            <a:endParaRPr lang="en-US" u="sng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Qual é a diversidade de espécies do nosso </a:t>
            </a:r>
            <a:r>
              <a:rPr lang="pt-BR" i="1" dirty="0" smtClean="0"/>
              <a:t>Campus</a:t>
            </a:r>
            <a:r>
              <a:rPr lang="pt-BR" dirty="0" smtClean="0"/>
              <a:t>?</a:t>
            </a:r>
          </a:p>
          <a:p>
            <a:endParaRPr lang="pt-BR" dirty="0"/>
          </a:p>
          <a:p>
            <a:r>
              <a:rPr lang="pt-BR" dirty="0" smtClean="0"/>
              <a:t>Ela é maior ou menor que a diversidade na Cidade Universitária em São Paulo, ou na ESALQ em Piracicaba?</a:t>
            </a:r>
          </a:p>
          <a:p>
            <a:endParaRPr lang="pt-BR" dirty="0"/>
          </a:p>
          <a:p>
            <a:r>
              <a:rPr lang="pt-BR" dirty="0" smtClean="0"/>
              <a:t>Como podemos </a:t>
            </a:r>
            <a:r>
              <a:rPr lang="pt-BR" dirty="0" smtClean="0"/>
              <a:t>quantificar a </a:t>
            </a:r>
            <a:r>
              <a:rPr lang="pt-BR" u="sng" dirty="0" smtClean="0"/>
              <a:t>diversidade</a:t>
            </a:r>
            <a:r>
              <a:rPr lang="pt-BR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825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6890" y="5963140"/>
            <a:ext cx="840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i="1" u="sng" dirty="0" err="1" smtClean="0"/>
              <a:t>Botton-up</a:t>
            </a:r>
            <a:r>
              <a:rPr lang="pt-BR" sz="2800" dirty="0" smtClean="0"/>
              <a:t>: recursos </a:t>
            </a:r>
            <a:r>
              <a:rPr lang="pt-BR" sz="2800" dirty="0"/>
              <a:t>definem</a:t>
            </a:r>
            <a:r>
              <a:rPr lang="pt-BR" sz="2800" dirty="0" smtClean="0"/>
              <a:t> a estrutura da comunidade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39311" y="241398"/>
            <a:ext cx="8793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i="1" u="sng" dirty="0" smtClean="0"/>
              <a:t>Top-</a:t>
            </a:r>
            <a:r>
              <a:rPr lang="pt-BR" sz="2800" b="1" i="1" u="sng" dirty="0" err="1" smtClean="0"/>
              <a:t>down</a:t>
            </a:r>
            <a:r>
              <a:rPr lang="pt-BR" sz="2800" dirty="0" smtClean="0"/>
              <a:t>: predadores definem a estrutura da comunidade</a:t>
            </a:r>
            <a:endParaRPr lang="en-US" sz="28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403648" y="1124744"/>
            <a:ext cx="6192688" cy="4608512"/>
            <a:chOff x="1403648" y="1413379"/>
            <a:chExt cx="6192688" cy="4608512"/>
          </a:xfrm>
        </p:grpSpPr>
        <p:sp>
          <p:nvSpPr>
            <p:cNvPr id="4" name="Isosceles Triangle 3"/>
            <p:cNvSpPr/>
            <p:nvPr/>
          </p:nvSpPr>
          <p:spPr>
            <a:xfrm>
              <a:off x="1403648" y="1413379"/>
              <a:ext cx="6192688" cy="4608512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563888" y="2780928"/>
              <a:ext cx="187220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2817681" y="3926363"/>
              <a:ext cx="3384376" cy="133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060104" y="5085184"/>
              <a:ext cx="48881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0104" y="5057544"/>
              <a:ext cx="4888159" cy="96434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7681" y="3877707"/>
              <a:ext cx="3384375" cy="1166017"/>
            </a:xfrm>
            <a:prstGeom prst="rect">
              <a:avLst/>
            </a:prstGeom>
          </p:spPr>
        </p:pic>
        <p:pic>
          <p:nvPicPr>
            <p:cNvPr id="1028" name="Picture 4" descr="Image result for tamandua cerrad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2759913"/>
              <a:ext cx="1944216" cy="1166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6959" y="2023807"/>
              <a:ext cx="1106066" cy="736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3462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u="sng" dirty="0" smtClean="0"/>
              <a:t>Discussão</a:t>
            </a:r>
            <a:endParaRPr lang="en-US" u="sng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Qual é a diversidade de espécies do nosso </a:t>
            </a:r>
            <a:r>
              <a:rPr lang="pt-BR" i="1" dirty="0" smtClean="0"/>
              <a:t>Campus</a:t>
            </a:r>
            <a:r>
              <a:rPr lang="pt-BR" dirty="0" smtClean="0"/>
              <a:t>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/>
          <a:stretch/>
        </p:blipFill>
        <p:spPr bwMode="auto">
          <a:xfrm>
            <a:off x="3589020" y="2708920"/>
            <a:ext cx="5405259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7504" y="4941168"/>
            <a:ext cx="3428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Curvas “Espécie-</a:t>
            </a:r>
            <a:r>
              <a:rPr lang="pt-BR" sz="2800" dirty="0"/>
              <a:t>Á</a:t>
            </a:r>
            <a:r>
              <a:rPr lang="pt-BR" sz="2800" dirty="0" smtClean="0"/>
              <a:t>rea”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5324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Índices de Diversidade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588" y="2276872"/>
            <a:ext cx="3963951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pt-BR" dirty="0" smtClean="0"/>
              <a:t>Espécies raras e comuns</a:t>
            </a:r>
          </a:p>
          <a:p>
            <a:endParaRPr lang="pt-BR" dirty="0"/>
          </a:p>
          <a:p>
            <a:r>
              <a:rPr lang="pt-BR" dirty="0" smtClean="0"/>
              <a:t>Riqueza </a:t>
            </a:r>
          </a:p>
          <a:p>
            <a:pPr marL="457200" lvl="1" indent="0">
              <a:buNone/>
            </a:pPr>
            <a:r>
              <a:rPr lang="pt-BR" i="1" dirty="0" smtClean="0"/>
              <a:t>S</a:t>
            </a:r>
            <a:r>
              <a:rPr lang="pt-BR" dirty="0" smtClean="0"/>
              <a:t> = número de espécies</a:t>
            </a:r>
          </a:p>
          <a:p>
            <a:r>
              <a:rPr lang="pt-BR" dirty="0" smtClean="0"/>
              <a:t>Índice de Simpson</a:t>
            </a:r>
          </a:p>
          <a:p>
            <a:pPr marL="457200" lvl="1" indent="0">
              <a:buNone/>
            </a:pPr>
            <a:r>
              <a:rPr lang="pt-BR" i="1" dirty="0" smtClean="0"/>
              <a:t>D</a:t>
            </a:r>
            <a:r>
              <a:rPr lang="pt-BR" dirty="0" smtClean="0"/>
              <a:t> = 1/</a:t>
            </a:r>
            <a:r>
              <a:rPr lang="el-GR" dirty="0" smtClean="0"/>
              <a:t>Σ</a:t>
            </a:r>
            <a:r>
              <a:rPr lang="pt-BR" dirty="0" smtClean="0"/>
              <a:t> </a:t>
            </a:r>
            <a:r>
              <a:rPr lang="pt-BR" i="1" dirty="0" smtClean="0"/>
              <a:t>P</a:t>
            </a:r>
            <a:r>
              <a:rPr lang="pt-BR" baseline="-25000" dirty="0" smtClean="0"/>
              <a:t>i</a:t>
            </a:r>
            <a:r>
              <a:rPr lang="pt-BR" baseline="30000" dirty="0" smtClean="0"/>
              <a:t>2 </a:t>
            </a:r>
          </a:p>
          <a:p>
            <a:pPr marL="457200" lvl="1" indent="0">
              <a:buNone/>
            </a:pPr>
            <a:r>
              <a:rPr lang="pt-BR" baseline="30000" dirty="0" smtClean="0"/>
              <a:t>(P=abundância proporcional)</a:t>
            </a:r>
            <a:endParaRPr lang="pt-BR" baseline="30000" dirty="0"/>
          </a:p>
          <a:p>
            <a:r>
              <a:rPr lang="pt-BR" dirty="0" err="1" smtClean="0"/>
              <a:t>Equabilidade</a:t>
            </a:r>
            <a:endParaRPr lang="pt-BR" dirty="0" smtClean="0"/>
          </a:p>
          <a:p>
            <a:pPr marL="457200" lvl="1" indent="0">
              <a:buNone/>
            </a:pPr>
            <a:r>
              <a:rPr lang="pt-BR" i="1" dirty="0" smtClean="0"/>
              <a:t>E</a:t>
            </a:r>
            <a:r>
              <a:rPr lang="pt-BR" dirty="0" smtClean="0"/>
              <a:t> = </a:t>
            </a:r>
            <a:r>
              <a:rPr lang="pt-BR" i="1" dirty="0" smtClean="0"/>
              <a:t>D</a:t>
            </a:r>
            <a:r>
              <a:rPr lang="pt-BR" dirty="0" smtClean="0"/>
              <a:t> / </a:t>
            </a:r>
            <a:r>
              <a:rPr lang="pt-BR" i="1" dirty="0" smtClean="0"/>
              <a:t>S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1959447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Biomassa vs. # de indivíduos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Plantas – caules, folhas, ramos, colônias, ...</a:t>
            </a:r>
          </a:p>
          <a:p>
            <a:endParaRPr lang="pt-BR" dirty="0"/>
          </a:p>
          <a:p>
            <a:r>
              <a:rPr lang="pt-BR" dirty="0" smtClean="0"/>
              <a:t>Animais – tamanhos muito distintos.</a:t>
            </a:r>
          </a:p>
          <a:p>
            <a:endParaRPr lang="pt-BR" dirty="0"/>
          </a:p>
          <a:p>
            <a:endParaRPr lang="pt-BR" dirty="0" smtClean="0"/>
          </a:p>
          <a:p>
            <a:pPr marL="0" indent="0">
              <a:buNone/>
            </a:pPr>
            <a:r>
              <a:rPr lang="pt-BR" sz="2000" dirty="0" smtClean="0"/>
              <a:t>Todas as bactérias do</a:t>
            </a:r>
          </a:p>
          <a:p>
            <a:pPr marL="0" indent="0">
              <a:buNone/>
            </a:pPr>
            <a:r>
              <a:rPr lang="pt-BR" sz="2000" dirty="0" smtClean="0"/>
              <a:t>planeta = 50 milhões de baleias</a:t>
            </a: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2295"/>
            <a:ext cx="4356398" cy="2861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6503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Índice de valor de importância (IVI):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 smtClean="0"/>
              <a:t>Densidade relativa (DR) + </a:t>
            </a:r>
            <a:r>
              <a:rPr lang="pt-BR" dirty="0"/>
              <a:t>dominância estrutural relativa </a:t>
            </a:r>
            <a:r>
              <a:rPr lang="pt-BR" dirty="0" smtClean="0"/>
              <a:t>(</a:t>
            </a:r>
            <a:r>
              <a:rPr lang="pt-BR" dirty="0" err="1" smtClean="0"/>
              <a:t>DoR</a:t>
            </a:r>
            <a:r>
              <a:rPr lang="pt-BR" dirty="0" smtClean="0"/>
              <a:t>) + frequência relativa (FR). </a:t>
            </a:r>
            <a:r>
              <a:rPr lang="pt-BR" dirty="0"/>
              <a:t>Indica como as diferentes espécies </a:t>
            </a:r>
            <a:r>
              <a:rPr lang="pt-BR" dirty="0" smtClean="0"/>
              <a:t>utilizam recursos</a:t>
            </a:r>
            <a:r>
              <a:rPr lang="pt-BR" dirty="0"/>
              <a:t>, com base na premissa de que espécies </a:t>
            </a:r>
            <a:r>
              <a:rPr lang="pt-BR" dirty="0" smtClean="0"/>
              <a:t>mais abundantes </a:t>
            </a:r>
            <a:r>
              <a:rPr lang="pt-BR" dirty="0"/>
              <a:t>usam maior quantidade de recursos </a:t>
            </a:r>
            <a:r>
              <a:rPr lang="pt-BR" dirty="0" smtClean="0"/>
              <a:t>ao ocuparem </a:t>
            </a:r>
            <a:r>
              <a:rPr lang="pt-BR" dirty="0"/>
              <a:t>um espaço maior</a:t>
            </a:r>
            <a:r>
              <a:rPr lang="pt-BR" dirty="0" smtClean="0"/>
              <a:t>.</a:t>
            </a:r>
          </a:p>
          <a:p>
            <a:pPr lvl="1"/>
            <a:r>
              <a:rPr lang="pt-BR" dirty="0" smtClean="0"/>
              <a:t>DR = n° </a:t>
            </a:r>
            <a:r>
              <a:rPr lang="pt-BR" dirty="0" err="1" smtClean="0"/>
              <a:t>ind</a:t>
            </a:r>
            <a:r>
              <a:rPr lang="pt-BR" dirty="0"/>
              <a:t> </a:t>
            </a:r>
            <a:r>
              <a:rPr lang="pt-BR" dirty="0" err="1" smtClean="0"/>
              <a:t>sp</a:t>
            </a:r>
            <a:r>
              <a:rPr lang="pt-BR" baseline="-25000" dirty="0" err="1" smtClean="0"/>
              <a:t>i</a:t>
            </a:r>
            <a:r>
              <a:rPr lang="pt-BR" dirty="0" smtClean="0"/>
              <a:t>/total </a:t>
            </a:r>
            <a:r>
              <a:rPr lang="pt-BR" dirty="0" err="1" smtClean="0"/>
              <a:t>inds</a:t>
            </a:r>
            <a:endParaRPr lang="pt-BR" dirty="0" smtClean="0"/>
          </a:p>
          <a:p>
            <a:pPr lvl="1"/>
            <a:r>
              <a:rPr lang="pt-BR" dirty="0" err="1" smtClean="0"/>
              <a:t>DoR</a:t>
            </a:r>
            <a:r>
              <a:rPr lang="pt-BR" dirty="0" smtClean="0"/>
              <a:t> = razão área basal </a:t>
            </a:r>
            <a:r>
              <a:rPr lang="pt-BR" dirty="0" err="1" smtClean="0"/>
              <a:t>sp</a:t>
            </a:r>
            <a:r>
              <a:rPr lang="pt-BR" baseline="-25000" dirty="0" err="1" smtClean="0"/>
              <a:t>i</a:t>
            </a:r>
            <a:r>
              <a:rPr lang="pt-BR" dirty="0" smtClean="0"/>
              <a:t> / área basal total</a:t>
            </a:r>
          </a:p>
          <a:p>
            <a:pPr lvl="1"/>
            <a:r>
              <a:rPr lang="pt-BR" dirty="0" smtClean="0"/>
              <a:t>FR = porcentagem de parcelas onde a </a:t>
            </a:r>
            <a:r>
              <a:rPr lang="pt-BR" dirty="0" err="1" smtClean="0"/>
              <a:t>sp</a:t>
            </a:r>
            <a:r>
              <a:rPr lang="pt-BR" baseline="-25000" dirty="0" err="1" smtClean="0"/>
              <a:t>i</a:t>
            </a:r>
            <a:r>
              <a:rPr lang="pt-BR" dirty="0" smtClean="0"/>
              <a:t> </a:t>
            </a:r>
            <a:r>
              <a:rPr lang="pt-BR" dirty="0" err="1" smtClean="0"/>
              <a:t>ocore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3226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Tipos de diversidade</a:t>
            </a:r>
            <a:br>
              <a:rPr lang="pt-BR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(riqueza de espécies - </a:t>
            </a:r>
            <a:r>
              <a:rPr lang="pt-BR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Alfa 	= dentro de uma área em particular</a:t>
            </a:r>
          </a:p>
          <a:p>
            <a:pPr eaLnBrk="1" hangingPunct="1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Beta 	= entre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comunidades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ou ao longo de um gradiente. Taxa de mudança</a:t>
            </a:r>
          </a:p>
          <a:p>
            <a:pPr eaLnBrk="1" hangingPunct="1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Gama 	= em uma área maior com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múltiplas comunidades</a:t>
            </a:r>
            <a:endParaRPr lang="pt-BR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65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Comparação entre Comunidades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Coeficiente de </a:t>
            </a:r>
            <a:r>
              <a:rPr lang="pt-BR" dirty="0" err="1" smtClean="0"/>
              <a:t>Sorenson</a:t>
            </a:r>
            <a:r>
              <a:rPr lang="pt-BR" dirty="0" smtClean="0"/>
              <a:t> = 2</a:t>
            </a:r>
            <a:r>
              <a:rPr lang="pt-BR" i="1" dirty="0" smtClean="0"/>
              <a:t>C</a:t>
            </a:r>
            <a:r>
              <a:rPr lang="pt-BR" dirty="0" smtClean="0"/>
              <a:t> / (</a:t>
            </a:r>
            <a:r>
              <a:rPr lang="pt-BR" i="1" dirty="0" smtClean="0"/>
              <a:t>S</a:t>
            </a:r>
            <a:r>
              <a:rPr lang="pt-BR" dirty="0" smtClean="0"/>
              <a:t>1 + </a:t>
            </a:r>
            <a:r>
              <a:rPr lang="pt-BR" i="1" dirty="0" smtClean="0"/>
              <a:t>S</a:t>
            </a:r>
            <a:r>
              <a:rPr lang="pt-BR" dirty="0" smtClean="0"/>
              <a:t>2)</a:t>
            </a:r>
          </a:p>
          <a:p>
            <a:pPr marL="457200" lvl="1" indent="0">
              <a:buNone/>
            </a:pPr>
            <a:r>
              <a:rPr lang="pt-BR" dirty="0" smtClean="0"/>
              <a:t>C = número de espécies em comum.</a:t>
            </a:r>
          </a:p>
          <a:p>
            <a:pPr marL="457200" lvl="1" indent="0">
              <a:buNone/>
            </a:pPr>
            <a:r>
              <a:rPr lang="pt-BR" i="1" dirty="0" smtClean="0"/>
              <a:t>S </a:t>
            </a:r>
            <a:r>
              <a:rPr lang="pt-BR" dirty="0" smtClean="0"/>
              <a:t>= riqueza de espécies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741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Diversidade além de Riqueza de espécies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r>
              <a:rPr lang="pt-BR" dirty="0" smtClean="0"/>
              <a:t>Diversidade funcional</a:t>
            </a:r>
          </a:p>
          <a:p>
            <a:endParaRPr lang="pt-BR" dirty="0"/>
          </a:p>
          <a:p>
            <a:r>
              <a:rPr lang="pt-BR" dirty="0" smtClean="0"/>
              <a:t>Diversidade filogenética</a:t>
            </a:r>
          </a:p>
          <a:p>
            <a:endParaRPr lang="pt-BR" dirty="0"/>
          </a:p>
          <a:p>
            <a:r>
              <a:rPr lang="pt-BR" dirty="0" smtClean="0"/>
              <a:t>Diversidade genética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490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0663"/>
            <a:ext cx="7772400" cy="9760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Padrões de diversidade</a:t>
            </a:r>
            <a:endParaRPr lang="pt-BR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4183063" cy="3286125"/>
          </a:xfrm>
          <a:noFill/>
        </p:spPr>
        <p:txBody>
          <a:bodyPr>
            <a:normAutofit/>
          </a:bodyPr>
          <a:lstStyle/>
          <a:p>
            <a:pPr marL="342900" indent="-342900" eaLnBrk="1" hangingPunct="1">
              <a:buClr>
                <a:srgbClr val="339933"/>
              </a:buClr>
              <a:tabLst>
                <a:tab pos="2743200" algn="l"/>
              </a:tabLst>
            </a:pPr>
            <a:r>
              <a:rPr lang="pt-BR" sz="2600" dirty="0" smtClean="0"/>
              <a:t>Regiões tropicais </a:t>
            </a:r>
            <a:r>
              <a:rPr lang="pt-BR" sz="2600" u="sng" dirty="0" smtClean="0"/>
              <a:t>tendem a apresentar </a:t>
            </a:r>
            <a:r>
              <a:rPr lang="pt-BR" sz="2600" dirty="0" smtClean="0"/>
              <a:t>mais espécies que regiões temperadas ou polares.</a:t>
            </a:r>
          </a:p>
        </p:txBody>
      </p:sp>
      <p:pic>
        <p:nvPicPr>
          <p:cNvPr id="10240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0"/>
          <a:stretch>
            <a:fillRect/>
          </a:stretch>
        </p:blipFill>
        <p:spPr>
          <a:xfrm>
            <a:off x="5494338" y="1524000"/>
            <a:ext cx="3649662" cy="4876800"/>
          </a:xfrm>
          <a:noFill/>
        </p:spPr>
      </p:pic>
    </p:spTree>
    <p:extLst>
      <p:ext uri="{BB962C8B-B14F-4D97-AF65-F5344CB8AC3E}">
        <p14:creationId xmlns:p14="http://schemas.microsoft.com/office/powerpoint/2010/main" val="253380076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 smtClean="0"/>
              <a:t>Padrão geográfico em riqueza de espécies de aves</a:t>
            </a:r>
            <a:endParaRPr 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060848"/>
            <a:ext cx="886252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21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88"/>
            <a:ext cx="9144000" cy="607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64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u="sng" dirty="0" smtClean="0"/>
              <a:t>Comunidades</a:t>
            </a:r>
            <a:endParaRPr lang="en-US" u="sng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pt-BR" dirty="0" smtClean="0"/>
              <a:t>Populações de espécies diferentes que habitam a mesma área, ao mesmo tempo.</a:t>
            </a:r>
          </a:p>
          <a:p>
            <a:endParaRPr lang="pt-BR" dirty="0"/>
          </a:p>
          <a:p>
            <a:r>
              <a:rPr lang="pt-BR" dirty="0" smtClean="0">
                <a:solidFill>
                  <a:srgbClr val="FF0000"/>
                </a:solidFill>
              </a:rPr>
              <a:t>Interação!</a:t>
            </a:r>
          </a:p>
          <a:p>
            <a:endParaRPr lang="pt-BR" dirty="0"/>
          </a:p>
          <a:p>
            <a:r>
              <a:rPr lang="pt-BR" dirty="0" smtClean="0"/>
              <a:t>Associações de organismos que exibem exigências ambientais similares. </a:t>
            </a:r>
          </a:p>
          <a:p>
            <a:r>
              <a:rPr lang="pt-BR" dirty="0"/>
              <a:t>Associações de organismos que </a:t>
            </a:r>
            <a:r>
              <a:rPr lang="pt-BR" dirty="0" smtClean="0"/>
              <a:t>utilizam recursos de forma similar. 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19735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Como se estabelecem tais padrões?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85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8458200" cy="809625"/>
          </a:xfrm>
        </p:spPr>
        <p:txBody>
          <a:bodyPr anchor="t"/>
          <a:lstStyle/>
          <a:p>
            <a:pPr eaLnBrk="1" hangingPunct="1"/>
            <a:r>
              <a:rPr lang="pt-BR" sz="3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Gradiente em latitude</a:t>
            </a:r>
            <a:endParaRPr lang="pt-BR" sz="36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196975"/>
            <a:ext cx="8153400" cy="4800600"/>
          </a:xfrm>
        </p:spPr>
        <p:txBody>
          <a:bodyPr/>
          <a:lstStyle/>
          <a:p>
            <a:pPr eaLnBrk="1" hangingPunct="1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Tempo e estabilidade/distúrbio</a:t>
            </a:r>
          </a:p>
          <a:p>
            <a:pPr eaLnBrk="1" hangingPunct="1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Heterogeneidade em espaço (gradientes)</a:t>
            </a:r>
          </a:p>
          <a:p>
            <a:pPr eaLnBrk="1" hangingPunct="1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Intensificação de interações ecológicas</a:t>
            </a:r>
          </a:p>
        </p:txBody>
      </p:sp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85058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84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err="1" smtClean="0"/>
              <a:t>Forçantes</a:t>
            </a:r>
            <a:r>
              <a:rPr lang="en-US" dirty="0" smtClean="0"/>
              <a:t> </a:t>
            </a:r>
            <a:r>
              <a:rPr lang="en-US" dirty="0" err="1" smtClean="0"/>
              <a:t>energéticas</a:t>
            </a:r>
            <a:endParaRPr lang="en-US" dirty="0" smtClean="0"/>
          </a:p>
        </p:txBody>
      </p:sp>
      <p:grpSp>
        <p:nvGrpSpPr>
          <p:cNvPr id="161795" name="Group 52"/>
          <p:cNvGrpSpPr>
            <a:grpSpLocks/>
          </p:cNvGrpSpPr>
          <p:nvPr/>
        </p:nvGrpSpPr>
        <p:grpSpPr bwMode="auto">
          <a:xfrm>
            <a:off x="2921000" y="1152525"/>
            <a:ext cx="3530600" cy="5670550"/>
            <a:chOff x="1756" y="488"/>
            <a:chExt cx="2224" cy="3572"/>
          </a:xfrm>
        </p:grpSpPr>
        <p:pic>
          <p:nvPicPr>
            <p:cNvPr id="16179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" y="488"/>
              <a:ext cx="2153" cy="3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1797" name="Text Box 5"/>
            <p:cNvSpPr txBox="1">
              <a:spLocks noChangeArrowheads="1"/>
            </p:cNvSpPr>
            <p:nvPr/>
          </p:nvSpPr>
          <p:spPr bwMode="auto">
            <a:xfrm>
              <a:off x="1764" y="2262"/>
              <a:ext cx="41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(a) Trees</a:t>
              </a:r>
            </a:p>
          </p:txBody>
        </p:sp>
        <p:sp>
          <p:nvSpPr>
            <p:cNvPr id="161798" name="Text Box 6"/>
            <p:cNvSpPr txBox="1">
              <a:spLocks noChangeArrowheads="1"/>
            </p:cNvSpPr>
            <p:nvPr/>
          </p:nvSpPr>
          <p:spPr bwMode="auto">
            <a:xfrm>
              <a:off x="1978" y="2115"/>
              <a:ext cx="2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100</a:t>
              </a:r>
            </a:p>
          </p:txBody>
        </p:sp>
        <p:sp>
          <p:nvSpPr>
            <p:cNvPr id="161799" name="Text Box 7"/>
            <p:cNvSpPr txBox="1">
              <a:spLocks noChangeArrowheads="1"/>
            </p:cNvSpPr>
            <p:nvPr/>
          </p:nvSpPr>
          <p:spPr bwMode="auto">
            <a:xfrm>
              <a:off x="2324" y="2114"/>
              <a:ext cx="2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300</a:t>
              </a:r>
            </a:p>
          </p:txBody>
        </p:sp>
        <p:sp>
          <p:nvSpPr>
            <p:cNvPr id="161800" name="Text Box 8"/>
            <p:cNvSpPr txBox="1">
              <a:spLocks noChangeArrowheads="1"/>
            </p:cNvSpPr>
            <p:nvPr/>
          </p:nvSpPr>
          <p:spPr bwMode="auto">
            <a:xfrm>
              <a:off x="2684" y="2113"/>
              <a:ext cx="2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500</a:t>
              </a:r>
            </a:p>
          </p:txBody>
        </p:sp>
        <p:sp>
          <p:nvSpPr>
            <p:cNvPr id="161801" name="Text Box 9"/>
            <p:cNvSpPr txBox="1">
              <a:spLocks noChangeArrowheads="1"/>
            </p:cNvSpPr>
            <p:nvPr/>
          </p:nvSpPr>
          <p:spPr bwMode="auto">
            <a:xfrm>
              <a:off x="3032" y="2112"/>
              <a:ext cx="2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700</a:t>
              </a:r>
            </a:p>
          </p:txBody>
        </p:sp>
        <p:sp>
          <p:nvSpPr>
            <p:cNvPr id="161802" name="Text Box 10"/>
            <p:cNvSpPr txBox="1">
              <a:spLocks noChangeArrowheads="1"/>
            </p:cNvSpPr>
            <p:nvPr/>
          </p:nvSpPr>
          <p:spPr bwMode="auto">
            <a:xfrm>
              <a:off x="3392" y="2111"/>
              <a:ext cx="2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900</a:t>
              </a:r>
            </a:p>
          </p:txBody>
        </p:sp>
        <p:sp>
          <p:nvSpPr>
            <p:cNvPr id="161803" name="Text Box 11"/>
            <p:cNvSpPr txBox="1">
              <a:spLocks noChangeArrowheads="1"/>
            </p:cNvSpPr>
            <p:nvPr/>
          </p:nvSpPr>
          <p:spPr bwMode="auto">
            <a:xfrm>
              <a:off x="3684" y="2110"/>
              <a:ext cx="29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1,100</a:t>
              </a:r>
            </a:p>
          </p:txBody>
        </p:sp>
        <p:sp>
          <p:nvSpPr>
            <p:cNvPr id="161804" name="Text Box 12"/>
            <p:cNvSpPr txBox="1">
              <a:spLocks noChangeArrowheads="1"/>
            </p:cNvSpPr>
            <p:nvPr/>
          </p:nvSpPr>
          <p:spPr bwMode="auto">
            <a:xfrm>
              <a:off x="2404" y="2211"/>
              <a:ext cx="119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/>
                <a:t>Actual evapotranspiration (mm/yr)</a:t>
              </a:r>
            </a:p>
          </p:txBody>
        </p:sp>
        <p:sp>
          <p:nvSpPr>
            <p:cNvPr id="161805" name="Text Box 25"/>
            <p:cNvSpPr txBox="1">
              <a:spLocks noChangeArrowheads="1"/>
            </p:cNvSpPr>
            <p:nvPr/>
          </p:nvSpPr>
          <p:spPr bwMode="auto">
            <a:xfrm>
              <a:off x="1764" y="3916"/>
              <a:ext cx="62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 b="1"/>
                <a:t>(b) Vertebrates</a:t>
              </a:r>
            </a:p>
          </p:txBody>
        </p:sp>
        <p:sp>
          <p:nvSpPr>
            <p:cNvPr id="161806" name="Text Box 27"/>
            <p:cNvSpPr txBox="1">
              <a:spLocks noChangeArrowheads="1"/>
            </p:cNvSpPr>
            <p:nvPr/>
          </p:nvSpPr>
          <p:spPr bwMode="auto">
            <a:xfrm>
              <a:off x="2412" y="3751"/>
              <a:ext cx="2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500</a:t>
              </a:r>
            </a:p>
          </p:txBody>
        </p:sp>
        <p:sp>
          <p:nvSpPr>
            <p:cNvPr id="161807" name="Text Box 28"/>
            <p:cNvSpPr txBox="1">
              <a:spLocks noChangeArrowheads="1"/>
            </p:cNvSpPr>
            <p:nvPr/>
          </p:nvSpPr>
          <p:spPr bwMode="auto">
            <a:xfrm>
              <a:off x="2814" y="3750"/>
              <a:ext cx="29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1,000</a:t>
              </a:r>
            </a:p>
          </p:txBody>
        </p:sp>
        <p:sp>
          <p:nvSpPr>
            <p:cNvPr id="161808" name="Text Box 29"/>
            <p:cNvSpPr txBox="1">
              <a:spLocks noChangeArrowheads="1"/>
            </p:cNvSpPr>
            <p:nvPr/>
          </p:nvSpPr>
          <p:spPr bwMode="auto">
            <a:xfrm>
              <a:off x="3248" y="3749"/>
              <a:ext cx="29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1,500</a:t>
              </a:r>
            </a:p>
          </p:txBody>
        </p:sp>
        <p:sp>
          <p:nvSpPr>
            <p:cNvPr id="161809" name="Text Box 31"/>
            <p:cNvSpPr txBox="1">
              <a:spLocks noChangeArrowheads="1"/>
            </p:cNvSpPr>
            <p:nvPr/>
          </p:nvSpPr>
          <p:spPr bwMode="auto">
            <a:xfrm>
              <a:off x="3680" y="3747"/>
              <a:ext cx="29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2,000</a:t>
              </a:r>
            </a:p>
          </p:txBody>
        </p:sp>
        <p:sp>
          <p:nvSpPr>
            <p:cNvPr id="161810" name="Text Box 32"/>
            <p:cNvSpPr txBox="1">
              <a:spLocks noChangeArrowheads="1"/>
            </p:cNvSpPr>
            <p:nvPr/>
          </p:nvSpPr>
          <p:spPr bwMode="auto">
            <a:xfrm>
              <a:off x="2392" y="3868"/>
              <a:ext cx="127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900"/>
                <a:t>Potential evapotranspiration (mm/yr)</a:t>
              </a:r>
            </a:p>
          </p:txBody>
        </p:sp>
        <p:sp>
          <p:nvSpPr>
            <p:cNvPr id="161811" name="Text Box 33"/>
            <p:cNvSpPr txBox="1">
              <a:spLocks noChangeArrowheads="1"/>
            </p:cNvSpPr>
            <p:nvPr/>
          </p:nvSpPr>
          <p:spPr bwMode="auto">
            <a:xfrm>
              <a:off x="1918" y="3624"/>
              <a:ext cx="19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10</a:t>
              </a:r>
            </a:p>
          </p:txBody>
        </p:sp>
        <p:sp>
          <p:nvSpPr>
            <p:cNvPr id="161812" name="Text Box 34"/>
            <p:cNvSpPr txBox="1">
              <a:spLocks noChangeArrowheads="1"/>
            </p:cNvSpPr>
            <p:nvPr/>
          </p:nvSpPr>
          <p:spPr bwMode="auto">
            <a:xfrm>
              <a:off x="1918" y="3030"/>
              <a:ext cx="19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50</a:t>
              </a:r>
            </a:p>
          </p:txBody>
        </p:sp>
        <p:sp>
          <p:nvSpPr>
            <p:cNvPr id="161813" name="Text Box 35"/>
            <p:cNvSpPr txBox="1">
              <a:spLocks noChangeArrowheads="1"/>
            </p:cNvSpPr>
            <p:nvPr/>
          </p:nvSpPr>
          <p:spPr bwMode="auto">
            <a:xfrm>
              <a:off x="1882" y="2756"/>
              <a:ext cx="2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100</a:t>
              </a:r>
            </a:p>
          </p:txBody>
        </p:sp>
        <p:sp>
          <p:nvSpPr>
            <p:cNvPr id="161814" name="Text Box 36"/>
            <p:cNvSpPr txBox="1">
              <a:spLocks noChangeArrowheads="1"/>
            </p:cNvSpPr>
            <p:nvPr/>
          </p:nvSpPr>
          <p:spPr bwMode="auto">
            <a:xfrm>
              <a:off x="1880" y="2492"/>
              <a:ext cx="2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200</a:t>
              </a:r>
            </a:p>
          </p:txBody>
        </p:sp>
        <p:sp>
          <p:nvSpPr>
            <p:cNvPr id="161815" name="Text Box 37"/>
            <p:cNvSpPr txBox="1">
              <a:spLocks noChangeArrowheads="1"/>
            </p:cNvSpPr>
            <p:nvPr/>
          </p:nvSpPr>
          <p:spPr bwMode="auto">
            <a:xfrm rot="16200000" flipH="1">
              <a:off x="1322" y="3012"/>
              <a:ext cx="109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Vertebrate species richness</a:t>
              </a:r>
              <a:br>
                <a:rPr lang="en-US" sz="900"/>
              </a:br>
              <a:r>
                <a:rPr lang="en-US" sz="900"/>
                <a:t>(log scale)</a:t>
              </a:r>
            </a:p>
          </p:txBody>
        </p:sp>
        <p:sp>
          <p:nvSpPr>
            <p:cNvPr id="161816" name="Text Box 38"/>
            <p:cNvSpPr txBox="1">
              <a:spLocks noChangeArrowheads="1"/>
            </p:cNvSpPr>
            <p:nvPr/>
          </p:nvSpPr>
          <p:spPr bwMode="auto">
            <a:xfrm rot="16200000" flipH="1">
              <a:off x="1291" y="1249"/>
              <a:ext cx="109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Tree species richness</a:t>
              </a:r>
            </a:p>
          </p:txBody>
        </p:sp>
        <p:sp>
          <p:nvSpPr>
            <p:cNvPr id="161817" name="Text Box 39"/>
            <p:cNvSpPr txBox="1">
              <a:spLocks noChangeArrowheads="1"/>
            </p:cNvSpPr>
            <p:nvPr/>
          </p:nvSpPr>
          <p:spPr bwMode="auto">
            <a:xfrm>
              <a:off x="1876" y="504"/>
              <a:ext cx="2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180</a:t>
              </a:r>
            </a:p>
          </p:txBody>
        </p:sp>
        <p:sp>
          <p:nvSpPr>
            <p:cNvPr id="161818" name="Text Box 40"/>
            <p:cNvSpPr txBox="1">
              <a:spLocks noChangeArrowheads="1"/>
            </p:cNvSpPr>
            <p:nvPr/>
          </p:nvSpPr>
          <p:spPr bwMode="auto">
            <a:xfrm>
              <a:off x="1876" y="672"/>
              <a:ext cx="2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160</a:t>
              </a:r>
            </a:p>
          </p:txBody>
        </p:sp>
        <p:sp>
          <p:nvSpPr>
            <p:cNvPr id="161819" name="Text Box 41"/>
            <p:cNvSpPr txBox="1">
              <a:spLocks noChangeArrowheads="1"/>
            </p:cNvSpPr>
            <p:nvPr/>
          </p:nvSpPr>
          <p:spPr bwMode="auto">
            <a:xfrm>
              <a:off x="1872" y="844"/>
              <a:ext cx="2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140</a:t>
              </a:r>
            </a:p>
          </p:txBody>
        </p:sp>
        <p:sp>
          <p:nvSpPr>
            <p:cNvPr id="161820" name="Text Box 42"/>
            <p:cNvSpPr txBox="1">
              <a:spLocks noChangeArrowheads="1"/>
            </p:cNvSpPr>
            <p:nvPr/>
          </p:nvSpPr>
          <p:spPr bwMode="auto">
            <a:xfrm>
              <a:off x="1876" y="1016"/>
              <a:ext cx="2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120</a:t>
              </a:r>
            </a:p>
          </p:txBody>
        </p:sp>
        <p:sp>
          <p:nvSpPr>
            <p:cNvPr id="161821" name="Text Box 43"/>
            <p:cNvSpPr txBox="1">
              <a:spLocks noChangeArrowheads="1"/>
            </p:cNvSpPr>
            <p:nvPr/>
          </p:nvSpPr>
          <p:spPr bwMode="auto">
            <a:xfrm>
              <a:off x="1876" y="1184"/>
              <a:ext cx="2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100</a:t>
              </a:r>
            </a:p>
          </p:txBody>
        </p:sp>
        <p:sp>
          <p:nvSpPr>
            <p:cNvPr id="161822" name="Text Box 44"/>
            <p:cNvSpPr txBox="1">
              <a:spLocks noChangeArrowheads="1"/>
            </p:cNvSpPr>
            <p:nvPr/>
          </p:nvSpPr>
          <p:spPr bwMode="auto">
            <a:xfrm>
              <a:off x="1916" y="1356"/>
              <a:ext cx="19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80</a:t>
              </a:r>
            </a:p>
          </p:txBody>
        </p:sp>
        <p:sp>
          <p:nvSpPr>
            <p:cNvPr id="161823" name="Text Box 45"/>
            <p:cNvSpPr txBox="1">
              <a:spLocks noChangeArrowheads="1"/>
            </p:cNvSpPr>
            <p:nvPr/>
          </p:nvSpPr>
          <p:spPr bwMode="auto">
            <a:xfrm>
              <a:off x="1916" y="1528"/>
              <a:ext cx="19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60</a:t>
              </a:r>
            </a:p>
          </p:txBody>
        </p:sp>
        <p:sp>
          <p:nvSpPr>
            <p:cNvPr id="161824" name="Text Box 46"/>
            <p:cNvSpPr txBox="1">
              <a:spLocks noChangeArrowheads="1"/>
            </p:cNvSpPr>
            <p:nvPr/>
          </p:nvSpPr>
          <p:spPr bwMode="auto">
            <a:xfrm>
              <a:off x="1916" y="1696"/>
              <a:ext cx="19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40</a:t>
              </a:r>
            </a:p>
          </p:txBody>
        </p:sp>
        <p:sp>
          <p:nvSpPr>
            <p:cNvPr id="161825" name="Text Box 47"/>
            <p:cNvSpPr txBox="1">
              <a:spLocks noChangeArrowheads="1"/>
            </p:cNvSpPr>
            <p:nvPr/>
          </p:nvSpPr>
          <p:spPr bwMode="auto">
            <a:xfrm>
              <a:off x="1912" y="1868"/>
              <a:ext cx="19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20</a:t>
              </a:r>
            </a:p>
          </p:txBody>
        </p:sp>
        <p:sp>
          <p:nvSpPr>
            <p:cNvPr id="161826" name="Text Box 48"/>
            <p:cNvSpPr txBox="1">
              <a:spLocks noChangeArrowheads="1"/>
            </p:cNvSpPr>
            <p:nvPr/>
          </p:nvSpPr>
          <p:spPr bwMode="auto">
            <a:xfrm>
              <a:off x="1952" y="2024"/>
              <a:ext cx="15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0</a:t>
              </a:r>
            </a:p>
          </p:txBody>
        </p:sp>
        <p:sp>
          <p:nvSpPr>
            <p:cNvPr id="161827" name="Text Box 50"/>
            <p:cNvSpPr txBox="1">
              <a:spLocks noChangeArrowheads="1"/>
            </p:cNvSpPr>
            <p:nvPr/>
          </p:nvSpPr>
          <p:spPr bwMode="auto">
            <a:xfrm>
              <a:off x="1961" y="3706"/>
              <a:ext cx="15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90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36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Padrão global de</a:t>
            </a:r>
            <a:br>
              <a:rPr lang="pt-BR" dirty="0" smtClean="0"/>
            </a:br>
            <a:r>
              <a:rPr lang="pt-BR" dirty="0" smtClean="0"/>
              <a:t>produtividade primária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4358"/>
          <a:stretch/>
        </p:blipFill>
        <p:spPr>
          <a:xfrm>
            <a:off x="1685966" y="1417638"/>
            <a:ext cx="5280587" cy="2995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966" y="3918190"/>
            <a:ext cx="5502340" cy="275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gure_20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1652414"/>
            <a:ext cx="6854825" cy="516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5"/>
          <p:cNvSpPr>
            <a:spLocks noGrp="1" noChangeArrowheads="1"/>
          </p:cNvSpPr>
          <p:nvPr>
            <p:ph type="ctrTitle" idx="4294967295"/>
          </p:nvPr>
        </p:nvSpPr>
        <p:spPr>
          <a:xfrm>
            <a:off x="107504" y="188913"/>
            <a:ext cx="8892481" cy="954087"/>
          </a:xfrm>
        </p:spPr>
        <p:txBody>
          <a:bodyPr anchor="t">
            <a:noAutofit/>
          </a:bodyPr>
          <a:lstStyle/>
          <a:p>
            <a:pPr eaLnBrk="1" hangingPunct="1"/>
            <a:r>
              <a:rPr lang="pt-BR" sz="4000" dirty="0" smtClean="0">
                <a:cs typeface="Times New Roman" pitchFamily="18" charset="0"/>
              </a:rPr>
              <a:t>Múltiplos fatores atuam simultaneamente</a:t>
            </a:r>
          </a:p>
        </p:txBody>
      </p:sp>
    </p:spTree>
    <p:extLst>
      <p:ext uri="{BB962C8B-B14F-4D97-AF65-F5344CB8AC3E}">
        <p14:creationId xmlns:p14="http://schemas.microsoft.com/office/powerpoint/2010/main" val="362165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Disponibilidade de recursos e</a:t>
            </a:r>
            <a:br>
              <a:rPr lang="pt-BR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frequência de distúrbios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1863" y="1600200"/>
            <a:ext cx="2674937" cy="4525963"/>
          </a:xfrm>
        </p:spPr>
        <p:txBody>
          <a:bodyPr/>
          <a:lstStyle/>
          <a:p>
            <a:pPr eaLnBrk="1" hangingPunct="1"/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Edáficos</a:t>
            </a: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Nutrientes</a:t>
            </a:r>
          </a:p>
          <a:p>
            <a:pPr eaLnBrk="1" hangingPunct="1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Fogo</a:t>
            </a:r>
          </a:p>
          <a:p>
            <a:pPr eaLnBrk="1" hangingPunct="1"/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Climáticos</a:t>
            </a:r>
          </a:p>
          <a:p>
            <a:pPr lvl="1"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Secas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4591043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818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Padrões regionais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964613" cy="4525963"/>
          </a:xfrm>
        </p:spPr>
        <p:txBody>
          <a:bodyPr/>
          <a:lstStyle/>
          <a:p>
            <a:pPr eaLnBrk="1" hangingPunct="1"/>
            <a:r>
              <a:rPr lang="pt-BR" smtClean="0"/>
              <a:t>Muitos fatores podem operar simultaneamente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938"/>
            <a:ext cx="8923338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580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188640"/>
            <a:ext cx="8820472" cy="9159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 sz="4000" dirty="0">
                <a:cs typeface="Times New Roman" pitchFamily="18" charset="0"/>
              </a:rPr>
              <a:t>Áreas maiores </a:t>
            </a:r>
            <a:r>
              <a:rPr lang="pt-BR" sz="4000" dirty="0" smtClean="0">
                <a:cs typeface="Times New Roman" pitchFamily="18" charset="0"/>
              </a:rPr>
              <a:t>abrigam</a:t>
            </a:r>
            <a:br>
              <a:rPr lang="pt-BR" sz="4000" dirty="0" smtClean="0">
                <a:cs typeface="Times New Roman" pitchFamily="18" charset="0"/>
              </a:rPr>
            </a:br>
            <a:r>
              <a:rPr lang="pt-BR" sz="4000" dirty="0" smtClean="0">
                <a:cs typeface="Times New Roman" pitchFamily="18" charset="0"/>
              </a:rPr>
              <a:t>maior </a:t>
            </a:r>
            <a:r>
              <a:rPr lang="pt-BR" sz="4000" dirty="0">
                <a:cs typeface="Times New Roman" pitchFamily="18" charset="0"/>
              </a:rPr>
              <a:t>número de espécies</a:t>
            </a:r>
          </a:p>
        </p:txBody>
      </p:sp>
      <p:pic>
        <p:nvPicPr>
          <p:cNvPr id="18435" name="Picture 2" descr="figure_20_03"/>
          <p:cNvPicPr>
            <a:picLocks noChangeAspect="1" noChangeArrowheads="1"/>
          </p:cNvPicPr>
          <p:nvPr/>
        </p:nvPicPr>
        <p:blipFill rotWithShape="1">
          <a:blip r:embed="rId3" cstate="print"/>
          <a:srcRect b="7462"/>
          <a:stretch/>
        </p:blipFill>
        <p:spPr bwMode="auto">
          <a:xfrm>
            <a:off x="4911366" y="1743918"/>
            <a:ext cx="4125130" cy="4158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97978" y="1905000"/>
            <a:ext cx="4618038" cy="3733800"/>
            <a:chOff x="1347" y="1200"/>
            <a:chExt cx="2909" cy="2352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" y="1248"/>
              <a:ext cx="2907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33"/>
            <p:cNvSpPr txBox="1">
              <a:spLocks noChangeArrowheads="1"/>
            </p:cNvSpPr>
            <p:nvPr/>
          </p:nvSpPr>
          <p:spPr bwMode="auto">
            <a:xfrm>
              <a:off x="1492" y="1536"/>
              <a:ext cx="2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1200"/>
                <a:t>200</a:t>
              </a:r>
            </a:p>
          </p:txBody>
        </p:sp>
        <p:sp>
          <p:nvSpPr>
            <p:cNvPr id="7" name="Text Box 34"/>
            <p:cNvSpPr txBox="1">
              <a:spLocks noChangeArrowheads="1"/>
            </p:cNvSpPr>
            <p:nvPr/>
          </p:nvSpPr>
          <p:spPr bwMode="auto">
            <a:xfrm>
              <a:off x="1492" y="1783"/>
              <a:ext cx="2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1200"/>
                <a:t>100</a:t>
              </a:r>
            </a:p>
          </p:txBody>
        </p:sp>
        <p:sp>
          <p:nvSpPr>
            <p:cNvPr id="8" name="Text Box 35"/>
            <p:cNvSpPr txBox="1">
              <a:spLocks noChangeArrowheads="1"/>
            </p:cNvSpPr>
            <p:nvPr/>
          </p:nvSpPr>
          <p:spPr bwMode="auto">
            <a:xfrm>
              <a:off x="1544" y="2036"/>
              <a:ext cx="2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1200"/>
                <a:t>50</a:t>
              </a:r>
            </a:p>
          </p:txBody>
        </p:sp>
        <p:sp>
          <p:nvSpPr>
            <p:cNvPr id="9" name="Text Box 36"/>
            <p:cNvSpPr txBox="1">
              <a:spLocks noChangeArrowheads="1"/>
            </p:cNvSpPr>
            <p:nvPr/>
          </p:nvSpPr>
          <p:spPr bwMode="auto">
            <a:xfrm>
              <a:off x="1546" y="2272"/>
              <a:ext cx="2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1200"/>
                <a:t>25</a:t>
              </a:r>
            </a:p>
          </p:txBody>
        </p:sp>
        <p:sp>
          <p:nvSpPr>
            <p:cNvPr id="10" name="Text Box 37"/>
            <p:cNvSpPr txBox="1">
              <a:spLocks noChangeArrowheads="1"/>
            </p:cNvSpPr>
            <p:nvPr/>
          </p:nvSpPr>
          <p:spPr bwMode="auto">
            <a:xfrm>
              <a:off x="1544" y="2591"/>
              <a:ext cx="2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1200"/>
                <a:t>10</a:t>
              </a:r>
            </a:p>
          </p:txBody>
        </p:sp>
        <p:sp>
          <p:nvSpPr>
            <p:cNvPr id="11" name="Text Box 38"/>
            <p:cNvSpPr txBox="1">
              <a:spLocks noChangeArrowheads="1"/>
            </p:cNvSpPr>
            <p:nvPr/>
          </p:nvSpPr>
          <p:spPr bwMode="auto">
            <a:xfrm>
              <a:off x="1595" y="3011"/>
              <a:ext cx="16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1200"/>
                <a:t>0</a:t>
              </a:r>
            </a:p>
          </p:txBody>
        </p:sp>
        <p:sp>
          <p:nvSpPr>
            <p:cNvPr id="12" name="Text Box 40"/>
            <p:cNvSpPr txBox="1">
              <a:spLocks noChangeArrowheads="1"/>
            </p:cNvSpPr>
            <p:nvPr/>
          </p:nvSpPr>
          <p:spPr bwMode="auto">
            <a:xfrm>
              <a:off x="2352" y="3264"/>
              <a:ext cx="107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1200"/>
                <a:t>Area of island (mi</a:t>
              </a:r>
              <a:r>
                <a:rPr lang="en-US" sz="1200" baseline="30000"/>
                <a:t>2</a:t>
              </a:r>
              <a:r>
                <a:rPr lang="en-US" sz="1200"/>
                <a:t>) (log scale) </a:t>
              </a:r>
            </a:p>
          </p:txBody>
        </p:sp>
        <p:sp>
          <p:nvSpPr>
            <p:cNvPr id="13" name="Text Box 42"/>
            <p:cNvSpPr txBox="1">
              <a:spLocks noChangeArrowheads="1"/>
            </p:cNvSpPr>
            <p:nvPr/>
          </p:nvSpPr>
          <p:spPr bwMode="auto">
            <a:xfrm rot="16200000" flipH="1">
              <a:off x="533" y="2014"/>
              <a:ext cx="180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en-US" sz="1200"/>
                <a:t>Number of plant species (log scale)</a:t>
              </a:r>
            </a:p>
          </p:txBody>
        </p:sp>
        <p:sp>
          <p:nvSpPr>
            <p:cNvPr id="14" name="Text Box 48"/>
            <p:cNvSpPr txBox="1">
              <a:spLocks noChangeArrowheads="1"/>
            </p:cNvSpPr>
            <p:nvPr/>
          </p:nvSpPr>
          <p:spPr bwMode="auto">
            <a:xfrm>
              <a:off x="1641" y="3116"/>
              <a:ext cx="24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1200"/>
                <a:t>0.1</a:t>
              </a:r>
            </a:p>
          </p:txBody>
        </p:sp>
        <p:sp>
          <p:nvSpPr>
            <p:cNvPr id="15" name="Text Box 49"/>
            <p:cNvSpPr txBox="1">
              <a:spLocks noChangeArrowheads="1"/>
            </p:cNvSpPr>
            <p:nvPr/>
          </p:nvSpPr>
          <p:spPr bwMode="auto">
            <a:xfrm>
              <a:off x="2222" y="3120"/>
              <a:ext cx="16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1200"/>
                <a:t>1</a:t>
              </a:r>
            </a:p>
          </p:txBody>
        </p:sp>
        <p:sp>
          <p:nvSpPr>
            <p:cNvPr id="16" name="Text Box 50"/>
            <p:cNvSpPr txBox="1">
              <a:spLocks noChangeArrowheads="1"/>
            </p:cNvSpPr>
            <p:nvPr/>
          </p:nvSpPr>
          <p:spPr bwMode="auto">
            <a:xfrm>
              <a:off x="2717" y="3116"/>
              <a:ext cx="2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1200"/>
                <a:t>10</a:t>
              </a:r>
            </a:p>
          </p:txBody>
        </p:sp>
        <p:sp>
          <p:nvSpPr>
            <p:cNvPr id="17" name="Text Box 51"/>
            <p:cNvSpPr txBox="1">
              <a:spLocks noChangeArrowheads="1"/>
            </p:cNvSpPr>
            <p:nvPr/>
          </p:nvSpPr>
          <p:spPr bwMode="auto">
            <a:xfrm>
              <a:off x="3212" y="3116"/>
              <a:ext cx="2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1200"/>
                <a:t>100</a:t>
              </a:r>
            </a:p>
          </p:txBody>
        </p:sp>
        <p:sp>
          <p:nvSpPr>
            <p:cNvPr id="18" name="Text Box 52"/>
            <p:cNvSpPr txBox="1">
              <a:spLocks noChangeArrowheads="1"/>
            </p:cNvSpPr>
            <p:nvPr/>
          </p:nvSpPr>
          <p:spPr bwMode="auto">
            <a:xfrm>
              <a:off x="3718" y="3120"/>
              <a:ext cx="35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1200"/>
                <a:t>1,000</a:t>
              </a:r>
            </a:p>
          </p:txBody>
        </p:sp>
        <p:sp>
          <p:nvSpPr>
            <p:cNvPr id="19" name="Text Box 53"/>
            <p:cNvSpPr txBox="1">
              <a:spLocks noChangeArrowheads="1"/>
            </p:cNvSpPr>
            <p:nvPr/>
          </p:nvSpPr>
          <p:spPr bwMode="auto">
            <a:xfrm>
              <a:off x="1598" y="2843"/>
              <a:ext cx="16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1200"/>
                <a:t>5</a:t>
              </a:r>
            </a:p>
          </p:txBody>
        </p:sp>
        <p:sp>
          <p:nvSpPr>
            <p:cNvPr id="20" name="Text Box 54"/>
            <p:cNvSpPr txBox="1">
              <a:spLocks noChangeArrowheads="1"/>
            </p:cNvSpPr>
            <p:nvPr/>
          </p:nvSpPr>
          <p:spPr bwMode="auto">
            <a:xfrm>
              <a:off x="1492" y="1288"/>
              <a:ext cx="2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sz="1200"/>
                <a:t>400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146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449219"/>
            <a:ext cx="8424936" cy="1752600"/>
          </a:xfrm>
        </p:spPr>
        <p:txBody>
          <a:bodyPr anchor="t"/>
          <a:lstStyle/>
          <a:p>
            <a:pPr algn="l" eaLnBrk="1" hangingPunct="1"/>
            <a:r>
              <a:rPr lang="pt-BR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Porque áreas maiores abrigam maior riqueza?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2205038"/>
            <a:ext cx="8299450" cy="4249737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Maior heterogeneidade de habitats</a:t>
            </a:r>
          </a:p>
          <a:p>
            <a:pPr eaLnBrk="1" hangingPunct="1">
              <a:spcBef>
                <a:spcPct val="0"/>
              </a:spcBef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Maior probabilidade de imigração</a:t>
            </a:r>
          </a:p>
          <a:p>
            <a:pPr eaLnBrk="1" hangingPunct="1">
              <a:spcBef>
                <a:spcPct val="0"/>
              </a:spcBef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Maiores populações </a:t>
            </a:r>
          </a:p>
          <a:p>
            <a:pPr lvl="1" eaLnBrk="1" hangingPunct="1">
              <a:spcBef>
                <a:spcPct val="0"/>
              </a:spcBef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Maior diversidade genética</a:t>
            </a:r>
          </a:p>
          <a:p>
            <a:pPr lvl="1" eaLnBrk="1" hangingPunct="1">
              <a:spcBef>
                <a:spcPct val="0"/>
              </a:spcBef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Distribuição mais ampla</a:t>
            </a:r>
          </a:p>
          <a:p>
            <a:pPr lvl="1" eaLnBrk="1" hangingPunct="1">
              <a:spcBef>
                <a:spcPct val="0"/>
              </a:spcBef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Menos probabilidade de extinção</a:t>
            </a:r>
          </a:p>
        </p:txBody>
      </p:sp>
    </p:spTree>
    <p:extLst>
      <p:ext uri="{BB962C8B-B14F-4D97-AF65-F5344CB8AC3E}">
        <p14:creationId xmlns:p14="http://schemas.microsoft.com/office/powerpoint/2010/main" val="246091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Sociobiologia</a:t>
            </a:r>
            <a:r>
              <a:rPr lang="pt-BR" dirty="0" smtClean="0"/>
              <a:t> e Biodiversidade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Edward O. Wilson (Norte americano</a:t>
            </a:r>
            <a:r>
              <a:rPr lang="pt-BR" dirty="0" smtClean="0"/>
              <a:t>)</a:t>
            </a:r>
          </a:p>
          <a:p>
            <a:pPr lvl="1"/>
            <a:r>
              <a:rPr lang="en-US" i="1" dirty="0" smtClean="0"/>
              <a:t>The </a:t>
            </a:r>
            <a:r>
              <a:rPr lang="en-US" i="1" dirty="0"/>
              <a:t>Social Life of </a:t>
            </a:r>
            <a:r>
              <a:rPr lang="en-US" i="1" dirty="0" smtClean="0"/>
              <a:t>Animals </a:t>
            </a:r>
            <a:r>
              <a:rPr lang="en-US" dirty="0" smtClean="0"/>
              <a:t>(1938)</a:t>
            </a:r>
          </a:p>
          <a:p>
            <a:pPr lvl="1"/>
            <a:r>
              <a:rPr lang="en-US" i="1" dirty="0"/>
              <a:t>Sociobiology: </a:t>
            </a:r>
            <a:r>
              <a:rPr lang="en-US" i="1" dirty="0" smtClean="0"/>
              <a:t>The </a:t>
            </a:r>
            <a:r>
              <a:rPr lang="en-US" i="1" dirty="0"/>
              <a:t>New </a:t>
            </a:r>
            <a:r>
              <a:rPr lang="en-US" i="1" dirty="0" smtClean="0"/>
              <a:t>Synthesis </a:t>
            </a:r>
            <a:r>
              <a:rPr lang="en-US" dirty="0" smtClean="0"/>
              <a:t>(1978)</a:t>
            </a:r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Cooperação social</a:t>
            </a:r>
          </a:p>
          <a:p>
            <a:pPr lvl="1"/>
            <a:r>
              <a:rPr lang="pt-BR" smtClean="0"/>
              <a:t>Diversidade biológica</a:t>
            </a:r>
            <a:endParaRPr lang="pt-BR" dirty="0" smtClean="0"/>
          </a:p>
          <a:p>
            <a:pPr lvl="1"/>
            <a:r>
              <a:rPr lang="pt-BR" dirty="0" smtClean="0"/>
              <a:t>Biogeografia de ilhas</a:t>
            </a:r>
            <a:endParaRPr lang="pt-BR" dirty="0"/>
          </a:p>
          <a:p>
            <a:pPr lvl="1"/>
            <a:endParaRPr lang="en-US" dirty="0"/>
          </a:p>
        </p:txBody>
      </p:sp>
      <p:pic>
        <p:nvPicPr>
          <p:cNvPr id="1026" name="Picture 2" descr="http://www.achievement.org/achievers/wil2/large/wil2-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018" y="3429000"/>
            <a:ext cx="4577982" cy="327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30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u="sng" dirty="0" smtClean="0"/>
              <a:t>Comunidades</a:t>
            </a:r>
            <a:endParaRPr lang="en-US" u="sng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36123"/>
            <a:ext cx="8229600" cy="5257800"/>
          </a:xfrm>
        </p:spPr>
        <p:txBody>
          <a:bodyPr/>
          <a:lstStyle/>
          <a:p>
            <a:r>
              <a:rPr lang="pt-BR" dirty="0" smtClean="0"/>
              <a:t>Os ecólogos definem os limites de uma determinada comunidade de acordo com os objetivos de suas perguntas.</a:t>
            </a:r>
          </a:p>
          <a:p>
            <a:pPr lvl="1"/>
            <a:r>
              <a:rPr lang="pt-BR" dirty="0" err="1"/>
              <a:t>e</a:t>
            </a:r>
            <a:r>
              <a:rPr lang="pt-BR" dirty="0" err="1" smtClean="0"/>
              <a:t>g</a:t>
            </a:r>
            <a:r>
              <a:rPr lang="pt-BR" dirty="0" smtClean="0"/>
              <a:t>. comunidade bentônica do Rio Mogi-</a:t>
            </a:r>
            <a:r>
              <a:rPr lang="pt-BR" dirty="0" err="1" smtClean="0"/>
              <a:t>Guaçú</a:t>
            </a:r>
            <a:r>
              <a:rPr lang="pt-BR" dirty="0" smtClean="0"/>
              <a:t>.</a:t>
            </a:r>
            <a:endParaRPr lang="pt-BR" dirty="0"/>
          </a:p>
          <a:p>
            <a:endParaRPr lang="pt-BR" dirty="0" smtClean="0"/>
          </a:p>
          <a:p>
            <a:r>
              <a:rPr lang="pt-BR" dirty="0" smtClean="0"/>
              <a:t>As comunidades tem propriedades definidas pelas espécies envolvidas.</a:t>
            </a:r>
          </a:p>
          <a:p>
            <a:r>
              <a:rPr lang="pt-BR" dirty="0" smtClean="0"/>
              <a:t>Sua estrutura é determinada pelas interações entre espécies e ambiente.</a:t>
            </a:r>
          </a:p>
        </p:txBody>
      </p:sp>
    </p:spTree>
    <p:extLst>
      <p:ext uri="{BB962C8B-B14F-4D97-AF65-F5344CB8AC3E}">
        <p14:creationId xmlns:p14="http://schemas.microsoft.com/office/powerpoint/2010/main" val="2473016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>
                <a:latin typeface="Times New Roman" pitchFamily="18" charset="0"/>
                <a:cs typeface="Times New Roman" pitchFamily="18" charset="0"/>
              </a:rPr>
              <a:t>O que afeta biodiversidade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Perda/fragmentação de habitat (mudanças no uso da terra)</a:t>
            </a:r>
          </a:p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Poluição / chuva ácida</a:t>
            </a:r>
          </a:p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Espécies invasoras</a:t>
            </a:r>
          </a:p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Exploração de recursos naturais</a:t>
            </a:r>
          </a:p>
        </p:txBody>
      </p:sp>
    </p:spTree>
    <p:extLst>
      <p:ext uri="{BB962C8B-B14F-4D97-AF65-F5344CB8AC3E}">
        <p14:creationId xmlns:p14="http://schemas.microsoft.com/office/powerpoint/2010/main" val="403121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" y="908050"/>
            <a:ext cx="4086225" cy="586581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grpSp>
        <p:nvGrpSpPr>
          <p:cNvPr id="38916" name="Grupo 10"/>
          <p:cNvGrpSpPr>
            <a:grpSpLocks/>
          </p:cNvGrpSpPr>
          <p:nvPr/>
        </p:nvGrpSpPr>
        <p:grpSpPr bwMode="auto">
          <a:xfrm>
            <a:off x="4800600" y="3437434"/>
            <a:ext cx="3943350" cy="855662"/>
            <a:chOff x="4800600" y="2057400"/>
            <a:chExt cx="3943350" cy="856062"/>
          </a:xfrm>
        </p:grpSpPr>
        <p:pic>
          <p:nvPicPr>
            <p:cNvPr id="3892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84" b="44913"/>
            <a:stretch>
              <a:fillRect/>
            </a:stretch>
          </p:blipFill>
          <p:spPr bwMode="auto">
            <a:xfrm>
              <a:off x="4800600" y="2126223"/>
              <a:ext cx="3943350" cy="787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tângulo 8"/>
            <p:cNvSpPr/>
            <p:nvPr/>
          </p:nvSpPr>
          <p:spPr>
            <a:xfrm>
              <a:off x="4876800" y="2057400"/>
              <a:ext cx="2209800" cy="228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pt-BR" sz="2400" dirty="0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5562600" y="2667285"/>
              <a:ext cx="3124200" cy="228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pt-BR" sz="2400" dirty="0"/>
            </a:p>
          </p:txBody>
        </p:sp>
      </p:grpSp>
      <p:grpSp>
        <p:nvGrpSpPr>
          <p:cNvPr id="38917" name="Grupo 12"/>
          <p:cNvGrpSpPr>
            <a:grpSpLocks/>
          </p:cNvGrpSpPr>
          <p:nvPr/>
        </p:nvGrpSpPr>
        <p:grpSpPr bwMode="auto">
          <a:xfrm>
            <a:off x="4876800" y="4776043"/>
            <a:ext cx="3943350" cy="1965325"/>
            <a:chOff x="4876800" y="3124200"/>
            <a:chExt cx="3943350" cy="1964779"/>
          </a:xfrm>
        </p:grpSpPr>
        <p:pic>
          <p:nvPicPr>
            <p:cNvPr id="3892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656"/>
            <a:stretch>
              <a:fillRect/>
            </a:stretch>
          </p:blipFill>
          <p:spPr bwMode="auto">
            <a:xfrm>
              <a:off x="4876800" y="3200400"/>
              <a:ext cx="3943350" cy="1888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tângulo 11"/>
            <p:cNvSpPr/>
            <p:nvPr/>
          </p:nvSpPr>
          <p:spPr>
            <a:xfrm>
              <a:off x="5004048" y="3124200"/>
              <a:ext cx="609601" cy="304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pt-BR" sz="2400" dirty="0"/>
            </a:p>
          </p:txBody>
        </p:sp>
      </p:grpSp>
      <p:grpSp>
        <p:nvGrpSpPr>
          <p:cNvPr id="38918" name="Grupo 14"/>
          <p:cNvGrpSpPr>
            <a:grpSpLocks/>
          </p:cNvGrpSpPr>
          <p:nvPr/>
        </p:nvGrpSpPr>
        <p:grpSpPr bwMode="auto">
          <a:xfrm>
            <a:off x="4648200" y="1477144"/>
            <a:ext cx="4019550" cy="1447800"/>
            <a:chOff x="4648200" y="533400"/>
            <a:chExt cx="4019550" cy="1447800"/>
          </a:xfrm>
        </p:grpSpPr>
        <p:grpSp>
          <p:nvGrpSpPr>
            <p:cNvPr id="38920" name="Grupo 7"/>
            <p:cNvGrpSpPr>
              <a:grpSpLocks/>
            </p:cNvGrpSpPr>
            <p:nvPr/>
          </p:nvGrpSpPr>
          <p:grpSpPr bwMode="auto">
            <a:xfrm>
              <a:off x="4724400" y="533400"/>
              <a:ext cx="3943350" cy="1447800"/>
              <a:chOff x="4724400" y="457200"/>
              <a:chExt cx="3943350" cy="1447800"/>
            </a:xfrm>
          </p:grpSpPr>
          <p:pic>
            <p:nvPicPr>
              <p:cNvPr id="38922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1754"/>
              <a:stretch>
                <a:fillRect/>
              </a:stretch>
            </p:blipFill>
            <p:spPr bwMode="auto">
              <a:xfrm>
                <a:off x="4724400" y="457200"/>
                <a:ext cx="3943350" cy="1406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tângulo 6"/>
              <p:cNvSpPr/>
              <p:nvPr/>
            </p:nvSpPr>
            <p:spPr>
              <a:xfrm>
                <a:off x="7010400" y="1676400"/>
                <a:ext cx="1600200" cy="228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pt-BR" sz="2400" dirty="0"/>
              </a:p>
            </p:txBody>
          </p:sp>
        </p:grpSp>
        <p:sp>
          <p:nvSpPr>
            <p:cNvPr id="14" name="Retângulo 13"/>
            <p:cNvSpPr/>
            <p:nvPr/>
          </p:nvSpPr>
          <p:spPr>
            <a:xfrm>
              <a:off x="4648200" y="609600"/>
              <a:ext cx="12192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pt-BR" sz="2400" dirty="0"/>
            </a:p>
          </p:txBody>
        </p:sp>
      </p:grpSp>
      <p:sp>
        <p:nvSpPr>
          <p:cNvPr id="38919" name="Text Box 16"/>
          <p:cNvSpPr txBox="1">
            <a:spLocks noChangeArrowheads="1"/>
          </p:cNvSpPr>
          <p:nvPr/>
        </p:nvSpPr>
        <p:spPr bwMode="auto">
          <a:xfrm>
            <a:off x="231775" y="209550"/>
            <a:ext cx="8403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pt-BR" sz="2800" smtClean="0">
                <a:latin typeface="+mj-lt"/>
              </a:rPr>
              <a:t>Implicações da diversidade em processos ecossistêmicos</a:t>
            </a:r>
            <a:endParaRPr lang="pt-BR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68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" y="908050"/>
            <a:ext cx="4086225" cy="586581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38915" name="CaixaDeTexto 3"/>
          <p:cNvSpPr txBox="1">
            <a:spLocks noChangeArrowheads="1"/>
          </p:cNvSpPr>
          <p:nvPr/>
        </p:nvSpPr>
        <p:spPr bwMode="auto">
          <a:xfrm>
            <a:off x="4284663" y="6453188"/>
            <a:ext cx="1196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Calibri" pitchFamily="34" charset="0"/>
                <a:cs typeface="Arial" charset="0"/>
              </a:rPr>
              <a:t>Chapin (2002)</a:t>
            </a:r>
            <a:endParaRPr lang="pt-BR" sz="1400">
              <a:latin typeface="Calibri" pitchFamily="34" charset="0"/>
              <a:cs typeface="Arial" charset="0"/>
            </a:endParaRPr>
          </a:p>
        </p:txBody>
      </p:sp>
      <p:sp>
        <p:nvSpPr>
          <p:cNvPr id="14" name="Retângulo 13"/>
          <p:cNvSpPr/>
          <p:nvPr/>
        </p:nvSpPr>
        <p:spPr bwMode="auto">
          <a:xfrm>
            <a:off x="4648200" y="609600"/>
            <a:ext cx="1219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pt-BR" sz="240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788024" y="1600200"/>
            <a:ext cx="3898776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Espécies versus serviços/processos.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Quantas e quais espécies podemos perder?</a:t>
            </a: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93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0648"/>
            <a:ext cx="7956376" cy="59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Teoria dos Refúgios explica a biodiversidade na Amazônia?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Fragmentação de mata ombrófila e expansão </a:t>
            </a:r>
            <a:r>
              <a:rPr lang="pt-BR" dirty="0" smtClean="0"/>
              <a:t>de savana </a:t>
            </a:r>
            <a:r>
              <a:rPr lang="pt-BR" dirty="0" smtClean="0"/>
              <a:t>(ou algum tipo de Mata Seca) na região Amazônica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05250"/>
            <a:ext cx="90265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7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smtClean="0"/>
              <a:t>Entretanto ...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‘The great tragedy of Science—the slaying of a beautiful </a:t>
            </a:r>
            <a:r>
              <a:rPr lang="en-US" dirty="0" smtClean="0"/>
              <a:t>hypothesis </a:t>
            </a:r>
            <a:r>
              <a:rPr lang="pt-BR" dirty="0" err="1" smtClean="0"/>
              <a:t>by</a:t>
            </a:r>
            <a:r>
              <a:rPr lang="pt-BR" dirty="0" smtClean="0"/>
              <a:t>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ugly</a:t>
            </a:r>
            <a:r>
              <a:rPr lang="pt-BR" dirty="0"/>
              <a:t> </a:t>
            </a:r>
            <a:r>
              <a:rPr lang="pt-BR" dirty="0" err="1" smtClean="0"/>
              <a:t>fact</a:t>
            </a:r>
            <a:r>
              <a:rPr lang="pt-BR" dirty="0" smtClean="0"/>
              <a:t>’</a:t>
            </a:r>
          </a:p>
          <a:p>
            <a:pPr>
              <a:buNone/>
            </a:pPr>
            <a:r>
              <a:rPr lang="pt-BR" dirty="0"/>
              <a:t>	</a:t>
            </a:r>
            <a:r>
              <a:rPr lang="pt-BR" dirty="0" smtClean="0"/>
              <a:t>					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/>
              <a:t>						T</a:t>
            </a:r>
            <a:r>
              <a:rPr lang="pt-BR" dirty="0" smtClean="0"/>
              <a:t>. H</a:t>
            </a:r>
            <a:r>
              <a:rPr lang="pt-BR" dirty="0" smtClean="0"/>
              <a:t>. Huxley</a:t>
            </a:r>
            <a:endParaRPr lang="pt-BR" dirty="0"/>
          </a:p>
          <a:p>
            <a:pPr>
              <a:buNone/>
            </a:pPr>
            <a:r>
              <a:rPr lang="pt-BR" dirty="0" smtClean="0"/>
              <a:t>						</a:t>
            </a:r>
            <a:endParaRPr lang="pt-BR" dirty="0"/>
          </a:p>
          <a:p>
            <a:r>
              <a:rPr lang="pt-BR" dirty="0" smtClean="0"/>
              <a:t>Dados </a:t>
            </a:r>
            <a:r>
              <a:rPr lang="pt-BR" dirty="0" err="1" smtClean="0"/>
              <a:t>palinológicos</a:t>
            </a:r>
            <a:r>
              <a:rPr lang="pt-BR" dirty="0" smtClean="0"/>
              <a:t> refutaram a hipótese de </a:t>
            </a:r>
            <a:r>
              <a:rPr lang="pt-BR" dirty="0" err="1" smtClean="0"/>
              <a:t>Haffer</a:t>
            </a:r>
            <a:r>
              <a:rPr lang="pt-BR" dirty="0" smtClean="0"/>
              <a:t> (1969)! </a:t>
            </a:r>
            <a:endParaRPr lang="pt-BR" dirty="0"/>
          </a:p>
        </p:txBody>
      </p:sp>
      <p:pic>
        <p:nvPicPr>
          <p:cNvPr id="4" name="Picture 3" descr="thuxle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2132856"/>
            <a:ext cx="2407218" cy="32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2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Hipóteses para</a:t>
            </a:r>
            <a:br>
              <a:rPr lang="pt-BR" dirty="0" smtClean="0"/>
            </a:br>
            <a:r>
              <a:rPr lang="pt-BR" dirty="0" smtClean="0"/>
              <a:t>alta Biodiversidade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endParaRPr lang="pt-BR" dirty="0" smtClean="0"/>
          </a:p>
          <a:p>
            <a:r>
              <a:rPr lang="pt-BR" dirty="0" smtClean="0"/>
              <a:t>Filogenias datadas + geológicos. </a:t>
            </a:r>
          </a:p>
          <a:p>
            <a:r>
              <a:rPr lang="pt-BR" dirty="0" smtClean="0"/>
              <a:t>Elevação dos Andes (20 MAP)</a:t>
            </a:r>
          </a:p>
          <a:p>
            <a:r>
              <a:rPr lang="pt-BR" dirty="0" smtClean="0"/>
              <a:t>Mudança na dinâmica de rios</a:t>
            </a:r>
          </a:p>
          <a:p>
            <a:r>
              <a:rPr lang="pt-BR" dirty="0" smtClean="0"/>
              <a:t>Formação de uma área complexa</a:t>
            </a:r>
          </a:p>
          <a:p>
            <a:pPr marL="0" indent="0">
              <a:buNone/>
            </a:pPr>
            <a:r>
              <a:rPr lang="pt-BR" dirty="0" smtClean="0"/>
              <a:t>(Pantanosa, lacustre)</a:t>
            </a:r>
          </a:p>
          <a:p>
            <a:r>
              <a:rPr lang="pt-BR" dirty="0" smtClean="0"/>
              <a:t> Até 10 MAP, quando o complexo</a:t>
            </a:r>
          </a:p>
          <a:p>
            <a:pPr>
              <a:buNone/>
            </a:pPr>
            <a:r>
              <a:rPr lang="pt-BR" dirty="0" smtClean="0"/>
              <a:t> Rio Amazonas se formou e</a:t>
            </a:r>
          </a:p>
          <a:p>
            <a:pPr>
              <a:buNone/>
            </a:pPr>
            <a:r>
              <a:rPr lang="pt-BR" dirty="0"/>
              <a:t> </a:t>
            </a:r>
            <a:r>
              <a:rPr lang="pt-BR" dirty="0" smtClean="0"/>
              <a:t>drenou a bacia.</a:t>
            </a:r>
          </a:p>
          <a:p>
            <a:endParaRPr lang="de-DE" dirty="0"/>
          </a:p>
          <a:p>
            <a:endParaRPr lang="de-DE" dirty="0" smtClean="0"/>
          </a:p>
          <a:p>
            <a:endParaRPr lang="pt-BR" dirty="0"/>
          </a:p>
        </p:txBody>
      </p:sp>
      <p:pic>
        <p:nvPicPr>
          <p:cNvPr id="4" name="Picture 3" descr="0610250852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0"/>
            <a:ext cx="2562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4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3200" dirty="0" smtClean="0"/>
              <a:t>Como será a distribuição das espécies em resposta às mudanças globais?</a:t>
            </a:r>
            <a:endParaRPr lang="pt-BR" b="1" u="sng" dirty="0" smtClean="0">
              <a:solidFill>
                <a:srgbClr val="009900"/>
              </a:solidFill>
            </a:endParaRPr>
          </a:p>
        </p:txBody>
      </p:sp>
      <p:pic>
        <p:nvPicPr>
          <p:cNvPr id="205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125538"/>
            <a:ext cx="8696325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5877272"/>
            <a:ext cx="675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Desenvolvimento recente da Ecologia Funcional = Atributos funcionais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57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Sucessão Ecológica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Sequência de mudanças em comunidades</a:t>
            </a:r>
          </a:p>
          <a:p>
            <a:r>
              <a:rPr lang="pt-BR" dirty="0" smtClean="0"/>
              <a:t>Associada à criação de novas áreas (</a:t>
            </a:r>
            <a:r>
              <a:rPr lang="pt-BR" u="sng" dirty="0" smtClean="0"/>
              <a:t>Primária</a:t>
            </a:r>
            <a:r>
              <a:rPr lang="pt-BR" dirty="0" smtClean="0"/>
              <a:t>) ou à distúrbios (</a:t>
            </a:r>
            <a:r>
              <a:rPr lang="pt-BR" u="sng" dirty="0" smtClean="0"/>
              <a:t>Secundária</a:t>
            </a:r>
            <a:r>
              <a:rPr lang="pt-BR" dirty="0" smtClean="0"/>
              <a:t>)</a:t>
            </a:r>
          </a:p>
          <a:p>
            <a:endParaRPr lang="en-US" dirty="0"/>
          </a:p>
        </p:txBody>
      </p:sp>
      <p:pic>
        <p:nvPicPr>
          <p:cNvPr id="1026" name="Picture 2" descr="http://landslides.usgs.gov/research/other/images/Image6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07504" y="3743587"/>
            <a:ext cx="8856984" cy="296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27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Sucessão Ecológica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Alguns tipos de distúrbio</a:t>
            </a:r>
          </a:p>
          <a:p>
            <a:pPr lvl="1"/>
            <a:r>
              <a:rPr lang="pt-BR" dirty="0" smtClean="0"/>
              <a:t>Fogo</a:t>
            </a:r>
          </a:p>
          <a:p>
            <a:pPr lvl="1"/>
            <a:r>
              <a:rPr lang="pt-BR" dirty="0" smtClean="0"/>
              <a:t>Seca</a:t>
            </a:r>
          </a:p>
          <a:p>
            <a:pPr lvl="1"/>
            <a:r>
              <a:rPr lang="pt-BR" dirty="0" smtClean="0"/>
              <a:t>Enchente</a:t>
            </a:r>
          </a:p>
          <a:p>
            <a:pPr lvl="1"/>
            <a:r>
              <a:rPr lang="pt-BR" dirty="0" smtClean="0"/>
              <a:t>Geada</a:t>
            </a:r>
          </a:p>
          <a:p>
            <a:pPr lvl="1"/>
            <a:r>
              <a:rPr lang="pt-BR" dirty="0" smtClean="0"/>
              <a:t>Tempestade</a:t>
            </a:r>
          </a:p>
          <a:p>
            <a:pPr lvl="1"/>
            <a:r>
              <a:rPr lang="pt-BR" dirty="0" smtClean="0"/>
              <a:t>Terremoto</a:t>
            </a:r>
          </a:p>
          <a:p>
            <a:pPr lvl="1"/>
            <a:r>
              <a:rPr lang="pt-BR" dirty="0" err="1" smtClean="0"/>
              <a:t>Herbivoria</a:t>
            </a:r>
            <a:endParaRPr lang="pt-BR" dirty="0" smtClean="0"/>
          </a:p>
          <a:p>
            <a:endParaRPr lang="en-US" dirty="0"/>
          </a:p>
        </p:txBody>
      </p:sp>
      <p:pic>
        <p:nvPicPr>
          <p:cNvPr id="2050" name="Picture 2" descr="D:\Tomas Trabalho Fixo\TROBIT\Brazil\Fire_Nova_Xavantina\DSCN6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48880"/>
            <a:ext cx="5780931" cy="433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29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Quatro processos fundamentais!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08508"/>
            <a:ext cx="6576665" cy="493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1990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Sucessão Ecológica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Padrão de colonização e extinção de populações de espécies em um dado local,</a:t>
            </a:r>
          </a:p>
          <a:p>
            <a:r>
              <a:rPr lang="pt-BR" dirty="0" smtClean="0"/>
              <a:t>não sazonal,</a:t>
            </a:r>
          </a:p>
          <a:p>
            <a:r>
              <a:rPr lang="pt-BR" dirty="0" smtClean="0"/>
              <a:t>direcionado,</a:t>
            </a:r>
          </a:p>
          <a:p>
            <a:r>
              <a:rPr lang="pt-BR" dirty="0" smtClean="0"/>
              <a:t>contínuo.</a:t>
            </a:r>
          </a:p>
          <a:p>
            <a:endParaRPr lang="pt-BR" dirty="0" smtClean="0"/>
          </a:p>
          <a:p>
            <a:r>
              <a:rPr lang="pt-BR" dirty="0" smtClean="0"/>
              <a:t>Não confundir com “</a:t>
            </a:r>
            <a:r>
              <a:rPr lang="pt-BR" dirty="0" err="1" smtClean="0"/>
              <a:t>zonação</a:t>
            </a:r>
            <a:r>
              <a:rPr lang="pt-BR" dirty="0" smtClean="0"/>
              <a:t>” ou crescimento de indivíduos.</a:t>
            </a:r>
          </a:p>
        </p:txBody>
      </p:sp>
    </p:spTree>
    <p:extLst>
      <p:ext uri="{BB962C8B-B14F-4D97-AF65-F5344CB8AC3E}">
        <p14:creationId xmlns:p14="http://schemas.microsoft.com/office/powerpoint/2010/main" val="143273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Processos em Sucessão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Um balanço entre habilidades de competição e colonização.</a:t>
            </a:r>
          </a:p>
          <a:p>
            <a:endParaRPr lang="pt-BR" dirty="0"/>
          </a:p>
          <a:p>
            <a:r>
              <a:rPr lang="pt-BR" dirty="0" smtClean="0"/>
              <a:t>Facilitação</a:t>
            </a:r>
          </a:p>
          <a:p>
            <a:pPr lvl="1"/>
            <a:r>
              <a:rPr lang="pt-BR" dirty="0" smtClean="0"/>
              <a:t>Espécies modificam o ambiente</a:t>
            </a:r>
            <a:endParaRPr lang="pt-BR" dirty="0"/>
          </a:p>
          <a:p>
            <a:r>
              <a:rPr lang="pt-BR" dirty="0" smtClean="0"/>
              <a:t>Inibição</a:t>
            </a:r>
          </a:p>
          <a:p>
            <a:pPr lvl="1"/>
            <a:r>
              <a:rPr lang="pt-BR" dirty="0" smtClean="0"/>
              <a:t>Competição direta por recursos</a:t>
            </a:r>
            <a:endParaRPr lang="pt-BR" dirty="0"/>
          </a:p>
          <a:p>
            <a:r>
              <a:rPr lang="pt-BR" dirty="0" smtClean="0"/>
              <a:t>Tolerância</a:t>
            </a:r>
          </a:p>
          <a:p>
            <a:pPr lvl="1"/>
            <a:r>
              <a:rPr lang="pt-BR" dirty="0" smtClean="0"/>
              <a:t>coexistência</a:t>
            </a:r>
          </a:p>
          <a:p>
            <a:endParaRPr lang="pt-B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1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Sucessão Ecológica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É possível prever o estágio final de sucessão?</a:t>
            </a:r>
          </a:p>
          <a:p>
            <a:endParaRPr lang="pt-BR" dirty="0"/>
          </a:p>
          <a:p>
            <a:endParaRPr lang="pt-BR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5" y="3068960"/>
            <a:ext cx="4380117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220072" y="2866578"/>
            <a:ext cx="136768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9900" dirty="0" smtClean="0"/>
              <a:t>?</a:t>
            </a:r>
            <a:endParaRPr lang="en-US" sz="19900" dirty="0"/>
          </a:p>
        </p:txBody>
      </p:sp>
    </p:spTree>
    <p:extLst>
      <p:ext uri="{BB962C8B-B14F-4D97-AF65-F5344CB8AC3E}">
        <p14:creationId xmlns:p14="http://schemas.microsoft.com/office/powerpoint/2010/main" val="143442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519113" y="1246188"/>
            <a:ext cx="7888288" cy="5032375"/>
            <a:chOff x="276" y="785"/>
            <a:chExt cx="4969" cy="3170"/>
          </a:xfrm>
        </p:grpSpPr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2832" y="797"/>
              <a:ext cx="2413" cy="3158"/>
              <a:chOff x="2264" y="845"/>
              <a:chExt cx="2413" cy="3158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6" y="845"/>
                <a:ext cx="1908" cy="3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 Box 5"/>
              <p:cNvSpPr txBox="1">
                <a:spLocks noChangeArrowheads="1"/>
              </p:cNvSpPr>
              <p:nvPr/>
            </p:nvSpPr>
            <p:spPr bwMode="auto">
              <a:xfrm rot="16200000" flipH="1">
                <a:off x="2218" y="999"/>
                <a:ext cx="54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 anchor="ctr">
                <a:spAutoFit/>
              </a:bodyPr>
              <a:lstStyle>
                <a:lvl1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sz="1000"/>
                  <a:t>Population densities of individual species</a:t>
                </a:r>
              </a:p>
            </p:txBody>
          </p:sp>
          <p:sp>
            <p:nvSpPr>
              <p:cNvPr id="11" name="Text Box 6"/>
              <p:cNvSpPr txBox="1">
                <a:spLocks noChangeArrowheads="1"/>
              </p:cNvSpPr>
              <p:nvPr/>
            </p:nvSpPr>
            <p:spPr bwMode="auto">
              <a:xfrm rot="16200000" flipH="1">
                <a:off x="2173" y="2059"/>
                <a:ext cx="624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 anchor="ctr">
                <a:spAutoFit/>
              </a:bodyPr>
              <a:lstStyle>
                <a:lvl1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sz="1000"/>
                  <a:t>Population densities of individual species </a:t>
                </a:r>
              </a:p>
            </p:txBody>
          </p:sp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 rot="16200000" flipH="1">
                <a:off x="2226" y="3307"/>
                <a:ext cx="624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 anchor="ctr">
                <a:spAutoFit/>
              </a:bodyPr>
              <a:lstStyle>
                <a:lvl1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sz="1000"/>
                  <a:t>Number of plants</a:t>
                </a:r>
                <a:br>
                  <a:rPr lang="en-US" sz="1000"/>
                </a:br>
                <a:r>
                  <a:rPr lang="en-US" sz="1000"/>
                  <a:t>per hectare</a:t>
                </a:r>
              </a:p>
            </p:txBody>
          </p:sp>
          <p:sp>
            <p:nvSpPr>
              <p:cNvPr id="13" name="Text Box 8"/>
              <p:cNvSpPr txBox="1">
                <a:spLocks noChangeArrowheads="1"/>
              </p:cNvSpPr>
              <p:nvPr/>
            </p:nvSpPr>
            <p:spPr bwMode="auto">
              <a:xfrm>
                <a:off x="2840" y="3849"/>
                <a:ext cx="25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sz="1000"/>
                  <a:t>Wet</a:t>
                </a:r>
              </a:p>
            </p:txBody>
          </p:sp>
          <p:sp>
            <p:nvSpPr>
              <p:cNvPr id="14" name="Text Box 9"/>
              <p:cNvSpPr txBox="1">
                <a:spLocks noChangeArrowheads="1"/>
              </p:cNvSpPr>
              <p:nvPr/>
            </p:nvSpPr>
            <p:spPr bwMode="auto">
              <a:xfrm>
                <a:off x="3405" y="3849"/>
                <a:ext cx="75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sz="1000"/>
                  <a:t>Moisture gradient </a:t>
                </a:r>
              </a:p>
            </p:txBody>
          </p:sp>
          <p:sp>
            <p:nvSpPr>
              <p:cNvPr id="15" name="Text Box 11"/>
              <p:cNvSpPr txBox="1">
                <a:spLocks noChangeArrowheads="1"/>
              </p:cNvSpPr>
              <p:nvPr/>
            </p:nvSpPr>
            <p:spPr bwMode="auto">
              <a:xfrm>
                <a:off x="4436" y="3840"/>
                <a:ext cx="24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sz="1000"/>
                  <a:t>Dry</a:t>
                </a:r>
              </a:p>
            </p:txBody>
          </p:sp>
          <p:sp>
            <p:nvSpPr>
              <p:cNvPr id="16" name="Text Box 12"/>
              <p:cNvSpPr txBox="1">
                <a:spLocks noChangeArrowheads="1"/>
              </p:cNvSpPr>
              <p:nvPr/>
            </p:nvSpPr>
            <p:spPr bwMode="auto">
              <a:xfrm>
                <a:off x="2784" y="2644"/>
                <a:ext cx="133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l"/>
                <a:r>
                  <a:rPr lang="en-US" sz="1000"/>
                  <a:t>Environmental gradient</a:t>
                </a:r>
                <a:br>
                  <a:rPr lang="en-US" sz="1000"/>
                </a:br>
                <a:r>
                  <a:rPr lang="en-US" sz="1000"/>
                  <a:t>(such as temperature or moisture) </a:t>
                </a:r>
              </a:p>
            </p:txBody>
          </p:sp>
          <p:sp>
            <p:nvSpPr>
              <p:cNvPr id="17" name="Text Box 13"/>
              <p:cNvSpPr txBox="1">
                <a:spLocks noChangeArrowheads="1"/>
              </p:cNvSpPr>
              <p:nvPr/>
            </p:nvSpPr>
            <p:spPr bwMode="auto">
              <a:xfrm>
                <a:off x="2784" y="1532"/>
                <a:ext cx="133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l"/>
                <a:r>
                  <a:rPr lang="en-US" sz="1000" dirty="0"/>
                  <a:t>Environmental gradient</a:t>
                </a:r>
                <a:br>
                  <a:rPr lang="en-US" sz="1000" dirty="0"/>
                </a:br>
                <a:r>
                  <a:rPr lang="en-US" sz="1000" dirty="0"/>
                  <a:t>(such as temperature or moisture) </a:t>
                </a:r>
              </a:p>
            </p:txBody>
          </p:sp>
          <p:sp>
            <p:nvSpPr>
              <p:cNvPr id="18" name="Text Box 15"/>
              <p:cNvSpPr txBox="1">
                <a:spLocks noChangeArrowheads="1"/>
              </p:cNvSpPr>
              <p:nvPr/>
            </p:nvSpPr>
            <p:spPr bwMode="auto">
              <a:xfrm>
                <a:off x="2756" y="3751"/>
                <a:ext cx="16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sz="1000"/>
                  <a:t>0</a:t>
                </a:r>
              </a:p>
            </p:txBody>
          </p:sp>
          <p:sp>
            <p:nvSpPr>
              <p:cNvPr id="19" name="Text Box 16"/>
              <p:cNvSpPr txBox="1">
                <a:spLocks noChangeArrowheads="1"/>
              </p:cNvSpPr>
              <p:nvPr/>
            </p:nvSpPr>
            <p:spPr bwMode="auto">
              <a:xfrm>
                <a:off x="2668" y="3617"/>
                <a:ext cx="24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sz="1000"/>
                  <a:t>200</a:t>
                </a:r>
              </a:p>
            </p:txBody>
          </p:sp>
          <p:sp>
            <p:nvSpPr>
              <p:cNvPr id="20" name="Text Box 17"/>
              <p:cNvSpPr txBox="1">
                <a:spLocks noChangeArrowheads="1"/>
              </p:cNvSpPr>
              <p:nvPr/>
            </p:nvSpPr>
            <p:spPr bwMode="auto">
              <a:xfrm>
                <a:off x="2668" y="3472"/>
                <a:ext cx="24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sz="1000"/>
                  <a:t>400</a:t>
                </a:r>
              </a:p>
            </p:txBody>
          </p:sp>
          <p:sp>
            <p:nvSpPr>
              <p:cNvPr id="21" name="Text Box 18"/>
              <p:cNvSpPr txBox="1">
                <a:spLocks noChangeArrowheads="1"/>
              </p:cNvSpPr>
              <p:nvPr/>
            </p:nvSpPr>
            <p:spPr bwMode="auto">
              <a:xfrm>
                <a:off x="2668" y="3328"/>
                <a:ext cx="24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9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sz="1000"/>
                  <a:t>600</a:t>
                </a:r>
              </a:p>
            </p:txBody>
          </p:sp>
        </p:grpSp>
        <p:sp>
          <p:nvSpPr>
            <p:cNvPr id="6" name="Text Box 19"/>
            <p:cNvSpPr txBox="1">
              <a:spLocks noChangeArrowheads="1"/>
            </p:cNvSpPr>
            <p:nvPr/>
          </p:nvSpPr>
          <p:spPr bwMode="auto">
            <a:xfrm>
              <a:off x="285" y="785"/>
              <a:ext cx="2448" cy="75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/>
            <a:p>
              <a:pPr marL="193675" indent="-193675" algn="l">
                <a:defRPr/>
              </a:pPr>
              <a:r>
                <a:rPr lang="pt-BR" b="1" smtClean="0">
                  <a:ea typeface="+mn-ea"/>
                </a:rPr>
                <a:t>Hipotese Interativa. </a:t>
              </a:r>
              <a:r>
                <a:rPr lang="pt-BR" smtClean="0">
                  <a:ea typeface="+mn-ea"/>
                </a:rPr>
                <a:t>Agrupamento de espécies intimamente relacionadas, presas em associações por interações bióticas mandatórias.</a:t>
              </a:r>
              <a:endParaRPr lang="pt-BR">
                <a:solidFill>
                  <a:schemeClr val="tx2">
                    <a:lumMod val="75000"/>
                  </a:schemeClr>
                </a:solidFill>
                <a:ea typeface="+mn-ea"/>
              </a:endParaRPr>
            </a:p>
          </p:txBody>
        </p:sp>
        <p:sp>
          <p:nvSpPr>
            <p:cNvPr id="7" name="Text Box 21"/>
            <p:cNvSpPr txBox="1">
              <a:spLocks noChangeArrowheads="1"/>
            </p:cNvSpPr>
            <p:nvPr/>
          </p:nvSpPr>
          <p:spPr bwMode="auto">
            <a:xfrm>
              <a:off x="285" y="1752"/>
              <a:ext cx="2448" cy="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>
              <a:lvl1pPr marL="193675" indent="-19367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pt-BR" sz="1800" b="1" dirty="0" smtClean="0">
                  <a:latin typeface="+mn-lt"/>
                </a:rPr>
                <a:t>Hipótese </a:t>
              </a:r>
              <a:r>
                <a:rPr lang="pt-BR" sz="1800" b="1" dirty="0" err="1" smtClean="0">
                  <a:latin typeface="+mn-lt"/>
                </a:rPr>
                <a:t>Individualística</a:t>
              </a:r>
              <a:r>
                <a:rPr lang="pt-BR" sz="1800" b="1" dirty="0" smtClean="0">
                  <a:latin typeface="+mn-lt"/>
                </a:rPr>
                <a:t>. </a:t>
              </a:r>
              <a:r>
                <a:rPr lang="pt-BR" sz="1800" dirty="0" smtClean="0">
                  <a:latin typeface="+mn-lt"/>
                </a:rPr>
                <a:t>Espécies se distribuem independentemente ao longo de gradientes ambientais. Uma comunidade é simplesmente uma reunião de espécies que ocupam uma mesma área devido a requerimentos abióticos semelhantes. </a:t>
              </a:r>
              <a:endParaRPr lang="pt-BR" sz="1800" dirty="0">
                <a:latin typeface="+mn-lt"/>
              </a:endParaRPr>
            </a:p>
          </p:txBody>
        </p:sp>
        <p:sp>
          <p:nvSpPr>
            <p:cNvPr id="8" name="Text Box 22"/>
            <p:cNvSpPr txBox="1">
              <a:spLocks noChangeArrowheads="1"/>
            </p:cNvSpPr>
            <p:nvPr/>
          </p:nvSpPr>
          <p:spPr bwMode="auto">
            <a:xfrm>
              <a:off x="276" y="3528"/>
              <a:ext cx="2544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>
              <a:lvl1pPr marL="193675" indent="-19367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l"/>
              <a:r>
                <a:rPr lang="pt-BR" sz="1800" dirty="0" smtClean="0">
                  <a:latin typeface="+mj-lt"/>
                </a:rPr>
                <a:t>Exemplo: Árvores em um ecossistema no Arizona-US. </a:t>
              </a:r>
              <a:endParaRPr lang="pt-BR" sz="1800" dirty="0">
                <a:latin typeface="+mj-lt"/>
              </a:endParaRPr>
            </a:p>
          </p:txBody>
        </p:sp>
      </p:grp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dirty="0" err="1" smtClean="0"/>
              <a:t>Clements</a:t>
            </a:r>
            <a:r>
              <a:rPr lang="pt-BR" dirty="0" smtClean="0"/>
              <a:t> vs. </a:t>
            </a:r>
            <a:r>
              <a:rPr lang="pt-BR" dirty="0" err="1" smtClean="0"/>
              <a:t>Gleason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5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Categorias de espécies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Estratégia das </a:t>
            </a:r>
            <a:r>
              <a:rPr lang="pt-BR" dirty="0"/>
              <a:t>espécies dentro da dinâmica de sucessão florestal. Está relacionado ao comportamento das espécies </a:t>
            </a:r>
            <a:r>
              <a:rPr lang="pt-BR" dirty="0" smtClean="0"/>
              <a:t>podendo </a:t>
            </a:r>
            <a:r>
              <a:rPr lang="pt-BR" dirty="0"/>
              <a:t>ser classificadas </a:t>
            </a:r>
            <a:r>
              <a:rPr lang="pt-BR" dirty="0" smtClean="0"/>
              <a:t>em</a:t>
            </a:r>
            <a:r>
              <a:rPr lang="pt-BR" dirty="0"/>
              <a:t>: </a:t>
            </a:r>
          </a:p>
          <a:p>
            <a:pPr lvl="1"/>
            <a:r>
              <a:rPr lang="pt-BR" dirty="0"/>
              <a:t>pioneiras (P), </a:t>
            </a:r>
          </a:p>
          <a:p>
            <a:pPr lvl="1"/>
            <a:r>
              <a:rPr lang="pt-BR" dirty="0"/>
              <a:t>secundárias iniciais (SI), </a:t>
            </a:r>
          </a:p>
          <a:p>
            <a:pPr lvl="1"/>
            <a:r>
              <a:rPr lang="pt-BR" dirty="0"/>
              <a:t>secundárias tardias (ST), </a:t>
            </a:r>
          </a:p>
          <a:p>
            <a:pPr lvl="1"/>
            <a:r>
              <a:rPr lang="pt-BR" dirty="0"/>
              <a:t>clímax tolerantes à sombra (CS) e,</a:t>
            </a:r>
          </a:p>
          <a:p>
            <a:pPr lvl="1"/>
            <a:r>
              <a:rPr lang="pt-BR" dirty="0"/>
              <a:t>clímax exigentes de luz (CL</a:t>
            </a:r>
            <a:r>
              <a:rPr lang="pt-BR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33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>
              <a:latin typeface="Adobe Garamond Pro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9785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771775" y="6308725"/>
            <a:ext cx="555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/>
              <a:t>Lab. Ecologia e Restauração Florestal –ESALQ-USP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800" dirty="0" smtClean="0"/>
              <a:t>Estado ecológico: manifestação de como o ecossistema se apresenta em termos de composição de espécies, estrutura de comunidades, espécies-chave, grupos funcionais, dimensão e estrutura.</a:t>
            </a:r>
          </a:p>
          <a:p>
            <a:r>
              <a:rPr lang="pt-BR" sz="2800" dirty="0" smtClean="0"/>
              <a:t>Funcionamento (ou processos) Ecológico: aspectos dinâmicos de um ecossistema como a captura e transferência de energia em uma cadeia trófica, ciclo de nutrientes, interações ecológicas (competição, simbiose, </a:t>
            </a:r>
            <a:r>
              <a:rPr lang="pt-BR" sz="2800" dirty="0" err="1" smtClean="0"/>
              <a:t>etc</a:t>
            </a:r>
            <a:r>
              <a:rPr lang="pt-BR" sz="2800" dirty="0" smtClean="0"/>
              <a:t>) 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27613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 qualidades</a:t>
            </a: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800" dirty="0" smtClean="0"/>
              <a:t>Integridade: Estado de um ecossistema que mostra biodiversidade de espécies e estrutura de comunidades característica e que é capaz de manter </a:t>
            </a:r>
            <a:r>
              <a:rPr lang="pt-BR" sz="2800" dirty="0" smtClean="0"/>
              <a:t>o funcionamento </a:t>
            </a:r>
            <a:r>
              <a:rPr lang="pt-BR" sz="2800" dirty="0" smtClean="0"/>
              <a:t>do ecossistema.</a:t>
            </a:r>
          </a:p>
          <a:p>
            <a:r>
              <a:rPr lang="pt-BR" sz="2800" dirty="0" smtClean="0"/>
              <a:t>Saúde: atributos dinâmicos dentro do intervalo de variação esperado.</a:t>
            </a:r>
          </a:p>
          <a:p>
            <a:r>
              <a:rPr lang="pt-BR" sz="2800" dirty="0" smtClean="0"/>
              <a:t>Resistência: se manter sob estresse ou distúrbio.</a:t>
            </a:r>
          </a:p>
          <a:p>
            <a:r>
              <a:rPr lang="pt-BR" sz="2800" dirty="0" smtClean="0"/>
              <a:t>Resiliência: capacidade de recuperação.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18039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762000"/>
          </a:xfrm>
        </p:spPr>
        <p:txBody>
          <a:bodyPr/>
          <a:lstStyle/>
          <a:p>
            <a:r>
              <a:rPr lang="pt-BR"/>
              <a:t>Serviços ecossistêmicos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524000"/>
            <a:ext cx="42672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pt-BR" sz="2400" dirty="0"/>
              <a:t>1. Regulação gasosa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2. Regulação climática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3. Regulação de distúrbios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4. Regulação de recursos hídricos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5. Disponibilização de recursos hídricos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6. Controle de erosão e retenção de sedimentos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7. Formação de solo 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8. Ciclagem de nutrientes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29200" y="1524000"/>
            <a:ext cx="3657600" cy="4114800"/>
          </a:xfrm>
        </p:spPr>
        <p:txBody>
          <a:bodyPr>
            <a:normAutofit lnSpcReduction="10000"/>
          </a:bodyPr>
          <a:lstStyle/>
          <a:p>
            <a:r>
              <a:rPr lang="pt-BR" sz="2400"/>
              <a:t>9. Controle de poluentes</a:t>
            </a:r>
          </a:p>
          <a:p>
            <a:r>
              <a:rPr lang="pt-BR" sz="2400"/>
              <a:t>10. Polinização</a:t>
            </a:r>
          </a:p>
          <a:p>
            <a:r>
              <a:rPr lang="pt-BR" sz="2400"/>
              <a:t>11. Controle biológico</a:t>
            </a:r>
          </a:p>
          <a:p>
            <a:r>
              <a:rPr lang="pt-BR" sz="2400"/>
              <a:t>12. Refúgio</a:t>
            </a:r>
          </a:p>
          <a:p>
            <a:r>
              <a:rPr lang="pt-BR" sz="2400"/>
              <a:t>13. Produção de alimentos</a:t>
            </a:r>
          </a:p>
          <a:p>
            <a:r>
              <a:rPr lang="pt-BR" sz="2400"/>
              <a:t>14. Matéria-prima</a:t>
            </a:r>
          </a:p>
          <a:p>
            <a:r>
              <a:rPr lang="pt-BR" sz="2400"/>
              <a:t>15. Recursos genéticos</a:t>
            </a:r>
          </a:p>
          <a:p>
            <a:r>
              <a:rPr lang="pt-BR" sz="2400"/>
              <a:t>16. Recreação</a:t>
            </a:r>
          </a:p>
          <a:p>
            <a:r>
              <a:rPr lang="pt-BR" sz="2400"/>
              <a:t>17. Cultural</a:t>
            </a:r>
          </a:p>
        </p:txBody>
      </p:sp>
    </p:spTree>
    <p:extLst>
      <p:ext uri="{BB962C8B-B14F-4D97-AF65-F5344CB8AC3E}">
        <p14:creationId xmlns:p14="http://schemas.microsoft.com/office/powerpoint/2010/main" val="377266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Restauração de Ecossistemas</a:t>
            </a:r>
            <a:endParaRPr lang="en-US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Disciplina muito recente</a:t>
            </a:r>
          </a:p>
          <a:p>
            <a:r>
              <a:rPr lang="en-GB"/>
              <a:t>Uso de Ecologia Aplicada.</a:t>
            </a:r>
            <a:endParaRPr lang="en-US"/>
          </a:p>
        </p:txBody>
      </p:sp>
      <p:pic>
        <p:nvPicPr>
          <p:cNvPr id="70660" name="Picture 4" descr="P-HIOa-20030310IW0-03-La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967038"/>
            <a:ext cx="5032375" cy="37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87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u="sng" dirty="0" smtClean="0"/>
              <a:t>Comunidades</a:t>
            </a:r>
            <a:endParaRPr lang="en-US" u="sng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417638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A estrutura de uma comunidade é definida por:</a:t>
            </a:r>
          </a:p>
          <a:p>
            <a:endParaRPr lang="pt-BR" dirty="0"/>
          </a:p>
          <a:p>
            <a:r>
              <a:rPr lang="pt-BR" dirty="0" smtClean="0"/>
              <a:t>Riqueza de espécies</a:t>
            </a:r>
          </a:p>
          <a:p>
            <a:r>
              <a:rPr lang="pt-BR" dirty="0" smtClean="0"/>
              <a:t>Proporção relativa das espécies</a:t>
            </a:r>
          </a:p>
          <a:p>
            <a:r>
              <a:rPr lang="pt-BR" dirty="0" smtClean="0"/>
              <a:t>Tipos de espécies </a:t>
            </a:r>
            <a:r>
              <a:rPr lang="pt-BR" dirty="0" smtClean="0"/>
              <a:t>presentes</a:t>
            </a:r>
          </a:p>
          <a:p>
            <a:endParaRPr lang="pt-BR" dirty="0"/>
          </a:p>
          <a:p>
            <a:r>
              <a:rPr lang="pt-BR" dirty="0" smtClean="0"/>
              <a:t>Ou seja, estrutura de uma comunidade é um indicador de quais espécies habitam uma área, seus respectivos valores de importância ecológica (numero de indivíduos e suas biomassas), e pelas relações entre as espécies.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6842035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Questões para Discussão antes da </a:t>
            </a:r>
            <a:r>
              <a:rPr lang="pt-BR" dirty="0" smtClean="0"/>
              <a:t>próxima aula: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pt-BR" dirty="0" smtClean="0"/>
              <a:t>O </a:t>
            </a:r>
            <a:r>
              <a:rPr lang="pt-BR" dirty="0"/>
              <a:t>que é Biodiversidade? Quais os aspectos envolvidos?</a:t>
            </a:r>
          </a:p>
          <a:p>
            <a:pPr lvl="0"/>
            <a:r>
              <a:rPr lang="pt-BR" dirty="0"/>
              <a:t>Como podemos comparar biodiversidade entre áreas?</a:t>
            </a:r>
          </a:p>
          <a:p>
            <a:pPr lvl="0"/>
            <a:r>
              <a:rPr lang="pt-BR" dirty="0"/>
              <a:t>Quais os principais índices de biodiversidade?</a:t>
            </a:r>
          </a:p>
          <a:p>
            <a:pPr lvl="0"/>
            <a:r>
              <a:rPr lang="pt-BR" dirty="0"/>
              <a:t>É possível prever o estágio final ou mesmo a trajetória de uma sucessão ecológica?</a:t>
            </a:r>
          </a:p>
          <a:p>
            <a:pPr lvl="0"/>
            <a:r>
              <a:rPr lang="pt-BR" dirty="0"/>
              <a:t>Explique o conceito de Clímax em ecologia.</a:t>
            </a:r>
          </a:p>
          <a:p>
            <a:pPr lvl="0"/>
            <a:r>
              <a:rPr lang="pt-BR" dirty="0"/>
              <a:t>Como se explica o padrão espacial observado de biodiversidade em ecossistemas terrestres na Terra?</a:t>
            </a:r>
          </a:p>
          <a:p>
            <a:pPr lvl="0"/>
            <a:r>
              <a:rPr lang="pt-BR" dirty="0"/>
              <a:t>O que diz a Teoria de Biogeografia de Ilhas?</a:t>
            </a:r>
          </a:p>
          <a:p>
            <a:pPr lvl="0"/>
            <a:r>
              <a:rPr lang="pt-BR" dirty="0"/>
              <a:t>Como podemos aplicar a Teoria de Biogeografia de Ilhas para áreas de conservação?</a:t>
            </a:r>
          </a:p>
          <a:p>
            <a:pPr lvl="0"/>
            <a:r>
              <a:rPr lang="pt-BR" dirty="0"/>
              <a:t>Quais fatores afetam negativamente a biodiversidade? E quais afetam de maneira positiva?</a:t>
            </a:r>
          </a:p>
          <a:p>
            <a:pPr lvl="0"/>
            <a:r>
              <a:rPr lang="pt-BR" dirty="0"/>
              <a:t>O que é Sucessão Ecológica?</a:t>
            </a:r>
          </a:p>
          <a:p>
            <a:pPr lvl="0"/>
            <a:r>
              <a:rPr lang="pt-BR" dirty="0"/>
              <a:t>Onde/como podemos aplicar o conhecimento em Sucessão Ecológica?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297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beginnings 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Os primeiros estudos em Comunidade foram desenvolvidos por botânicos, que reconheciam padrões repetitivos de associações de espécies de plantas de acordo com o ambiente. </a:t>
            </a:r>
            <a:endParaRPr lang="en-US" dirty="0"/>
          </a:p>
          <a:p>
            <a:endParaRPr lang="pt-BR" dirty="0" smtClean="0"/>
          </a:p>
          <a:p>
            <a:r>
              <a:rPr lang="pt-BR" dirty="0" smtClean="0"/>
              <a:t>Stephen </a:t>
            </a:r>
            <a:r>
              <a:rPr lang="pt-BR" dirty="0" err="1" smtClean="0"/>
              <a:t>Forbs</a:t>
            </a:r>
            <a:r>
              <a:rPr lang="pt-BR" dirty="0" smtClean="0"/>
              <a:t> – </a:t>
            </a:r>
            <a:r>
              <a:rPr lang="pt-BR" i="1" dirty="0" smtClean="0"/>
              <a:t>The Lake as a </a:t>
            </a:r>
            <a:r>
              <a:rPr lang="pt-BR" i="1" dirty="0" err="1" smtClean="0"/>
              <a:t>Microcosm</a:t>
            </a:r>
            <a:r>
              <a:rPr lang="pt-BR" dirty="0" smtClean="0"/>
              <a:t>: estabilidade em cadeias tróficas.</a:t>
            </a:r>
            <a:endParaRPr lang="pt-BR" dirty="0"/>
          </a:p>
          <a:p>
            <a:endParaRPr lang="pt-BR" dirty="0" smtClean="0"/>
          </a:p>
          <a:p>
            <a:r>
              <a:rPr lang="pt-BR" dirty="0" smtClean="0"/>
              <a:t>Ambas as abordagens procuravam classificar comunidades em tipos.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605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A hipótese Interativa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600200"/>
            <a:ext cx="5256584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Frederic E. Clements</a:t>
            </a:r>
          </a:p>
          <a:p>
            <a:pPr lvl="1"/>
            <a:r>
              <a:rPr lang="pt-BR" dirty="0" smtClean="0"/>
              <a:t>Sucessão e superorganismo.</a:t>
            </a:r>
          </a:p>
          <a:p>
            <a:pPr lvl="1"/>
            <a:r>
              <a:rPr lang="pt-BR" dirty="0" smtClean="0"/>
              <a:t>Sequência previsível de espécies após distúrbio.</a:t>
            </a:r>
          </a:p>
          <a:p>
            <a:pPr lvl="1"/>
            <a:r>
              <a:rPr lang="pt-BR" dirty="0" smtClean="0"/>
              <a:t>Capacidade de reversão ao estado original após distúrbio.</a:t>
            </a:r>
          </a:p>
          <a:p>
            <a:pPr lvl="1"/>
            <a:r>
              <a:rPr lang="pt-BR" dirty="0" smtClean="0"/>
              <a:t>Conceito de Clímax e Bioma.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47032"/>
            <a:ext cx="3491880" cy="523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8249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5372</TotalTime>
  <Words>2420</Words>
  <Application>Microsoft Office PowerPoint</Application>
  <PresentationFormat>On-screen Show (4:3)</PresentationFormat>
  <Paragraphs>415</Paragraphs>
  <Slides>70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ＭＳ Ｐゴシック</vt:lpstr>
      <vt:lpstr>Adobe Garamond Pro</vt:lpstr>
      <vt:lpstr>Arial</vt:lpstr>
      <vt:lpstr>Calibri</vt:lpstr>
      <vt:lpstr>Times New Roman</vt:lpstr>
      <vt:lpstr>Tema do Office</vt:lpstr>
      <vt:lpstr>Aula 2 Comunidades: Diversidade e Sucessão</vt:lpstr>
      <vt:lpstr>Tópicos para Discussão</vt:lpstr>
      <vt:lpstr>PowerPoint Presentation</vt:lpstr>
      <vt:lpstr>Comunidades</vt:lpstr>
      <vt:lpstr>Comunidades</vt:lpstr>
      <vt:lpstr>Quatro processos fundamentais!</vt:lpstr>
      <vt:lpstr>Comunidades</vt:lpstr>
      <vt:lpstr>The beginnings ...</vt:lpstr>
      <vt:lpstr> A hipótese Interativa</vt:lpstr>
      <vt:lpstr> A hipótese Interativa</vt:lpstr>
      <vt:lpstr>O conceito de Clímax</vt:lpstr>
      <vt:lpstr>Clements vs. Gleason</vt:lpstr>
      <vt:lpstr>PowerPoint Presentation</vt:lpstr>
      <vt:lpstr>PowerPoint Presentation</vt:lpstr>
      <vt:lpstr>PowerPoint Presentation</vt:lpstr>
      <vt:lpstr>Riqueza de espécies</vt:lpstr>
      <vt:lpstr>PowerPoint Presentation</vt:lpstr>
      <vt:lpstr>Teoria de biogeografia de ilhas</vt:lpstr>
      <vt:lpstr>Teoria de Nichos</vt:lpstr>
      <vt:lpstr>Nicho Ecológico</vt:lpstr>
      <vt:lpstr>Princípio de exclusão competitiva (Lei de Gause)</vt:lpstr>
      <vt:lpstr>Lotka-Volterra: modelo competição inter-específica ou presa-predador</vt:lpstr>
      <vt:lpstr>Teoria Neutra de Comunidades</vt:lpstr>
      <vt:lpstr>Co-evolução</vt:lpstr>
      <vt:lpstr>Espécie chave e dominantes</vt:lpstr>
      <vt:lpstr>PowerPoint Presentation</vt:lpstr>
      <vt:lpstr>PowerPoint Presentation</vt:lpstr>
      <vt:lpstr>Quantas espécies?</vt:lpstr>
      <vt:lpstr>Discussão</vt:lpstr>
      <vt:lpstr>Discussão</vt:lpstr>
      <vt:lpstr>Índices de Diversidade</vt:lpstr>
      <vt:lpstr>Biomassa vs. # de indivíduos</vt:lpstr>
      <vt:lpstr>Índice de valor de importância (IVI):</vt:lpstr>
      <vt:lpstr>Tipos de diversidade (riqueza de espécies - S)</vt:lpstr>
      <vt:lpstr>Comparação entre Comunidades</vt:lpstr>
      <vt:lpstr>Diversidade além de Riqueza de espécies</vt:lpstr>
      <vt:lpstr>Padrões de diversidade</vt:lpstr>
      <vt:lpstr>PowerPoint Presentation</vt:lpstr>
      <vt:lpstr>PowerPoint Presentation</vt:lpstr>
      <vt:lpstr>Como se estabelecem tais padrões?</vt:lpstr>
      <vt:lpstr>Gradiente em latitude</vt:lpstr>
      <vt:lpstr>Forçantes energéticas</vt:lpstr>
      <vt:lpstr>Padrão global de produtividade primária</vt:lpstr>
      <vt:lpstr>Múltiplos fatores atuam simultaneamente</vt:lpstr>
      <vt:lpstr>Disponibilidade de recursos e frequência de distúrbios</vt:lpstr>
      <vt:lpstr>Padrões regionais</vt:lpstr>
      <vt:lpstr>Áreas maiores abrigam maior número de espécies</vt:lpstr>
      <vt:lpstr>Porque áreas maiores abrigam maior riqueza?</vt:lpstr>
      <vt:lpstr>Sociobiologia e Biodiversidade</vt:lpstr>
      <vt:lpstr>O que afeta biodiversidade</vt:lpstr>
      <vt:lpstr>PowerPoint Presentation</vt:lpstr>
      <vt:lpstr>PowerPoint Presentation</vt:lpstr>
      <vt:lpstr>PowerPoint Presentation</vt:lpstr>
      <vt:lpstr>Teoria dos Refúgios explica a biodiversidade na Amazônia?</vt:lpstr>
      <vt:lpstr>Entretanto ...</vt:lpstr>
      <vt:lpstr>Hipóteses para alta Biodiversidade</vt:lpstr>
      <vt:lpstr>Como será a distribuição das espécies em resposta às mudanças globais?</vt:lpstr>
      <vt:lpstr>Sucessão Ecológica</vt:lpstr>
      <vt:lpstr>Sucessão Ecológica</vt:lpstr>
      <vt:lpstr>Sucessão Ecológica</vt:lpstr>
      <vt:lpstr>Processos em Sucessão</vt:lpstr>
      <vt:lpstr>Sucessão Ecológica</vt:lpstr>
      <vt:lpstr>Clements vs. Gleason</vt:lpstr>
      <vt:lpstr>Categorias de espécies</vt:lpstr>
      <vt:lpstr>PowerPoint Presentation</vt:lpstr>
      <vt:lpstr>PowerPoint Presentation</vt:lpstr>
      <vt:lpstr>4 qualidades</vt:lpstr>
      <vt:lpstr>Serviços ecossistêmicos</vt:lpstr>
      <vt:lpstr>Restauração de Ecossistemas</vt:lpstr>
      <vt:lpstr>Questões para Discussão antes da próxima aula: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Ecologia de Ecossistemas (terças 14 – 18 horas)</dc:title>
  <dc:creator>Tomas</dc:creator>
  <cp:lastModifiedBy>tomas</cp:lastModifiedBy>
  <cp:revision>135</cp:revision>
  <dcterms:created xsi:type="dcterms:W3CDTF">2013-07-22T12:09:56Z</dcterms:created>
  <dcterms:modified xsi:type="dcterms:W3CDTF">2020-09-03T00:58:58Z</dcterms:modified>
</cp:coreProperties>
</file>