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5179" y="148539"/>
            <a:ext cx="8671560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scolaaberta3setor.org.br/artigos/panorama-geral-de-remuneracao-dos-dirigentes-do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7641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35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28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7641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35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28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7641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958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186685" y="5750458"/>
            <a:ext cx="663320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5657" y="4397502"/>
            <a:ext cx="8332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7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35458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Terceiro </a:t>
            </a:r>
            <a:r>
              <a:rPr dirty="0"/>
              <a:t>Setor e o</a:t>
            </a:r>
            <a:r>
              <a:rPr spc="-30" dirty="0"/>
              <a:t> </a:t>
            </a:r>
            <a:r>
              <a:rPr spc="5" dirty="0"/>
              <a:t>Direito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233932" y="348361"/>
            <a:ext cx="10351770" cy="3776979"/>
          </a:xfrm>
          <a:prstGeom prst="rect">
            <a:avLst/>
          </a:prstGeom>
        </p:spPr>
        <p:txBody>
          <a:bodyPr vert="horz" wrap="square" lIns="0" tIns="439420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346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 algn="ctr">
              <a:lnSpc>
                <a:spcPts val="5705"/>
              </a:lnSpc>
              <a:spcBef>
                <a:spcPts val="3365"/>
              </a:spcBef>
            </a:pPr>
            <a:r>
              <a:rPr sz="5400" spc="-30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n. 4 –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Natureza</a:t>
            </a:r>
            <a:r>
              <a:rPr sz="54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jurídica</a:t>
            </a:r>
            <a:endParaRPr sz="5400">
              <a:latin typeface="Verdana"/>
              <a:cs typeface="Verdana"/>
            </a:endParaRPr>
          </a:p>
          <a:p>
            <a:pPr marL="774065" marR="770890" algn="ctr">
              <a:lnSpc>
                <a:spcPct val="76000"/>
              </a:lnSpc>
              <a:spcBef>
                <a:spcPts val="78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das entidades </a:t>
            </a:r>
            <a:r>
              <a:rPr sz="54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54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85" dirty="0">
                <a:solidFill>
                  <a:srgbClr val="2C2D2C"/>
                </a:solidFill>
                <a:latin typeface="Verdana"/>
                <a:cs typeface="Verdana"/>
              </a:rPr>
              <a:t>Terceiro 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29208"/>
            <a:ext cx="0" cy="6329045"/>
          </a:xfrm>
          <a:custGeom>
            <a:avLst/>
            <a:gdLst/>
            <a:ahLst/>
            <a:cxnLst/>
            <a:rect l="l" t="t" r="r" b="b"/>
            <a:pathLst>
              <a:path h="6329045">
                <a:moveTo>
                  <a:pt x="0" y="0"/>
                </a:moveTo>
                <a:lnTo>
                  <a:pt x="0" y="63287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29208"/>
            <a:ext cx="0" cy="6329045"/>
          </a:xfrm>
          <a:custGeom>
            <a:avLst/>
            <a:gdLst/>
            <a:ahLst/>
            <a:cxnLst/>
            <a:rect l="l" t="t" r="r" b="b"/>
            <a:pathLst>
              <a:path h="6329045">
                <a:moveTo>
                  <a:pt x="0" y="0"/>
                </a:moveTo>
                <a:lnTo>
                  <a:pt x="0" y="63287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29208"/>
            <a:ext cx="0" cy="6329045"/>
          </a:xfrm>
          <a:custGeom>
            <a:avLst/>
            <a:gdLst/>
            <a:ahLst/>
            <a:cxnLst/>
            <a:rect l="l" t="t" r="r" b="b"/>
            <a:pathLst>
              <a:path h="6329045">
                <a:moveTo>
                  <a:pt x="0" y="0"/>
                </a:moveTo>
                <a:lnTo>
                  <a:pt x="0" y="63287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29208"/>
            <a:ext cx="0" cy="6329045"/>
          </a:xfrm>
          <a:custGeom>
            <a:avLst/>
            <a:gdLst/>
            <a:ahLst/>
            <a:cxnLst/>
            <a:rect l="l" t="t" r="r" b="b"/>
            <a:pathLst>
              <a:path h="6329045">
                <a:moveTo>
                  <a:pt x="0" y="0"/>
                </a:moveTo>
                <a:lnTo>
                  <a:pt x="0" y="632879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6508" y="126847"/>
            <a:ext cx="11804396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6508" y="126847"/>
            <a:ext cx="11804650" cy="462280"/>
          </a:xfrm>
          <a:custGeom>
            <a:avLst/>
            <a:gdLst/>
            <a:ahLst/>
            <a:cxnLst/>
            <a:rect l="l" t="t" r="r" b="b"/>
            <a:pathLst>
              <a:path w="11804650" h="462280">
                <a:moveTo>
                  <a:pt x="0" y="461670"/>
                </a:moveTo>
                <a:lnTo>
                  <a:pt x="11804396" y="461670"/>
                </a:lnTo>
                <a:lnTo>
                  <a:pt x="11804396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75361" y="158318"/>
            <a:ext cx="4848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1.4. Organizações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religiosas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87947" y="513206"/>
            <a:ext cx="4824095" cy="0"/>
          </a:xfrm>
          <a:custGeom>
            <a:avLst/>
            <a:gdLst/>
            <a:ahLst/>
            <a:cxnLst/>
            <a:rect l="l" t="t" r="r" b="b"/>
            <a:pathLst>
              <a:path w="4824095">
                <a:moveTo>
                  <a:pt x="0" y="0"/>
                </a:moveTo>
                <a:lnTo>
                  <a:pt x="4823472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7947" y="2456814"/>
            <a:ext cx="8978265" cy="0"/>
          </a:xfrm>
          <a:custGeom>
            <a:avLst/>
            <a:gdLst/>
            <a:ahLst/>
            <a:cxnLst/>
            <a:rect l="l" t="t" r="r" b="b"/>
            <a:pathLst>
              <a:path w="8978265">
                <a:moveTo>
                  <a:pt x="0" y="0"/>
                </a:moveTo>
                <a:lnTo>
                  <a:pt x="8977896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91991" y="3554095"/>
            <a:ext cx="7299959" cy="0"/>
          </a:xfrm>
          <a:custGeom>
            <a:avLst/>
            <a:gdLst/>
            <a:ahLst/>
            <a:cxnLst/>
            <a:rect l="l" t="t" r="r" b="b"/>
            <a:pathLst>
              <a:path w="7299959">
                <a:moveTo>
                  <a:pt x="0" y="0"/>
                </a:moveTo>
                <a:lnTo>
                  <a:pt x="7299959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947" y="1036447"/>
            <a:ext cx="2630805" cy="0"/>
          </a:xfrm>
          <a:custGeom>
            <a:avLst/>
            <a:gdLst/>
            <a:ahLst/>
            <a:cxnLst/>
            <a:rect l="l" t="t" r="r" b="b"/>
            <a:pathLst>
              <a:path w="2630805">
                <a:moveTo>
                  <a:pt x="0" y="0"/>
                </a:moveTo>
                <a:lnTo>
                  <a:pt x="2630424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6508" y="3903243"/>
            <a:ext cx="11804396" cy="2585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6508" y="3903243"/>
            <a:ext cx="11804650" cy="2585720"/>
          </a:xfrm>
          <a:custGeom>
            <a:avLst/>
            <a:gdLst/>
            <a:ahLst/>
            <a:cxnLst/>
            <a:rect l="l" t="t" r="r" b="b"/>
            <a:pathLst>
              <a:path w="11804650" h="2585720">
                <a:moveTo>
                  <a:pt x="0" y="2585339"/>
                </a:moveTo>
                <a:lnTo>
                  <a:pt x="11804396" y="2585339"/>
                </a:lnTo>
                <a:lnTo>
                  <a:pt x="11804396" y="0"/>
                </a:lnTo>
                <a:lnTo>
                  <a:pt x="0" y="0"/>
                </a:lnTo>
                <a:lnTo>
                  <a:pt x="0" y="2585339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75361" y="768858"/>
            <a:ext cx="11648440" cy="5662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800" b="1" spc="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5.º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 - 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inviolável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consciência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crença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sendo assegurado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livre exercício dos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cultos religiosos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garantida,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forma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lei,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proteção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aos locais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culto e a suas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liturgias;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Lei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n.º 13.019,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31 de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julho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2014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(Lei das Parcerias</a:t>
            </a:r>
            <a:r>
              <a:rPr sz="1800" b="1" spc="-6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Voluntárias)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2.º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Lei,</a:t>
            </a:r>
            <a:r>
              <a:rPr sz="18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considera-se: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 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organização da 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civil: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c)</a:t>
            </a:r>
            <a:r>
              <a:rPr sz="18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800" b="1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800" b="1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religiosas</a:t>
            </a:r>
            <a:r>
              <a:rPr sz="1800" b="1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800" b="1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800" b="1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dediquem</a:t>
            </a:r>
            <a:r>
              <a:rPr sz="1800" b="1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atividades</a:t>
            </a:r>
            <a:r>
              <a:rPr sz="1800" b="1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800" b="1" spc="3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3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projetos</a:t>
            </a:r>
            <a:r>
              <a:rPr sz="1800" b="1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interesse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cunho social distintas das destinadas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fins exclusivamente</a:t>
            </a:r>
            <a:r>
              <a:rPr sz="1800" b="1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religiosos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religiosas, aí compreendidas todas as Igrejas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entidades religiosas,  constituem-se, hoje, por definição legal,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 jurídica de direito</a:t>
            </a:r>
            <a:r>
              <a:rPr sz="1800" b="1" spc="3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privado,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expressamente consignada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inc.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IV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 art. 44 do Código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Têm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elas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criação,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organização e de estruturação,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interna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funcionamento,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sendo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vedado ao poder  público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negar-lhes reconhecimento ou registro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atos constitutivos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necessários ao seu  funcionamento. Sabidamente, Igreja se constitui pelo universo de pessoas congregadas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segundo  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doutrina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fé,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afigurando,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isso mesmo,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modelo associativo atípico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merecedor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tratamento constitucional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legal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específico com claro resguardo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liberdade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(PAES,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2013:20)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392430"/>
          </a:xfrm>
          <a:custGeom>
            <a:avLst/>
            <a:gdLst/>
            <a:ahLst/>
            <a:cxnLst/>
            <a:rect l="l" t="t" r="r" b="b"/>
            <a:pathLst>
              <a:path h="392430">
                <a:moveTo>
                  <a:pt x="0" y="0"/>
                </a:moveTo>
                <a:lnTo>
                  <a:pt x="0" y="392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1715642"/>
            <a:ext cx="0" cy="5142865"/>
          </a:xfrm>
          <a:custGeom>
            <a:avLst/>
            <a:gdLst/>
            <a:ahLst/>
            <a:cxnLst/>
            <a:rect l="l" t="t" r="r" b="b"/>
            <a:pathLst>
              <a:path h="5142865">
                <a:moveTo>
                  <a:pt x="0" y="0"/>
                </a:moveTo>
                <a:lnTo>
                  <a:pt x="0" y="514235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818949" y="161137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0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16113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3497" y="2913875"/>
            <a:ext cx="1162545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3497" y="2913875"/>
            <a:ext cx="11625580" cy="369570"/>
          </a:xfrm>
          <a:custGeom>
            <a:avLst/>
            <a:gdLst/>
            <a:ahLst/>
            <a:cxnLst/>
            <a:rect l="l" t="t" r="r" b="b"/>
            <a:pathLst>
              <a:path w="11625580" h="369570">
                <a:moveTo>
                  <a:pt x="0" y="369328"/>
                </a:moveTo>
                <a:lnTo>
                  <a:pt x="11625453" y="369328"/>
                </a:lnTo>
                <a:lnTo>
                  <a:pt x="1162545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937" y="3213354"/>
            <a:ext cx="5011420" cy="0"/>
          </a:xfrm>
          <a:custGeom>
            <a:avLst/>
            <a:gdLst/>
            <a:ahLst/>
            <a:cxnLst/>
            <a:rect l="l" t="t" r="r" b="b"/>
            <a:pathLst>
              <a:path w="5011420">
                <a:moveTo>
                  <a:pt x="0" y="0"/>
                </a:moveTo>
                <a:lnTo>
                  <a:pt x="5010962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93497" y="22593"/>
            <a:ext cx="11625453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3497" y="22593"/>
            <a:ext cx="11625580" cy="369570"/>
          </a:xfrm>
          <a:custGeom>
            <a:avLst/>
            <a:gdLst/>
            <a:ahLst/>
            <a:cxnLst/>
            <a:rect l="l" t="t" r="r" b="b"/>
            <a:pathLst>
              <a:path w="11625580" h="369570">
                <a:moveTo>
                  <a:pt x="0" y="369328"/>
                </a:moveTo>
                <a:lnTo>
                  <a:pt x="11625453" y="369328"/>
                </a:lnTo>
                <a:lnTo>
                  <a:pt x="1162545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272288" y="54102"/>
            <a:ext cx="2761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1.5. Atuação em</a:t>
            </a:r>
            <a:r>
              <a:rPr sz="1800" b="1" i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rede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84937" y="322072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5">
                <a:moveTo>
                  <a:pt x="0" y="0"/>
                </a:moveTo>
                <a:lnTo>
                  <a:pt x="2738628" y="0"/>
                </a:lnTo>
              </a:path>
            </a:pathLst>
          </a:custGeom>
          <a:ln w="228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5689" y="392175"/>
            <a:ext cx="11613515" cy="1323975"/>
          </a:xfrm>
          <a:custGeom>
            <a:avLst/>
            <a:gdLst/>
            <a:ahLst/>
            <a:cxnLst/>
            <a:rect l="l" t="t" r="r" b="b"/>
            <a:pathLst>
              <a:path w="11613515" h="1323975">
                <a:moveTo>
                  <a:pt x="0" y="1323466"/>
                </a:moveTo>
                <a:lnTo>
                  <a:pt x="11613261" y="1323466"/>
                </a:lnTo>
                <a:lnTo>
                  <a:pt x="11613261" y="0"/>
                </a:lnTo>
                <a:lnTo>
                  <a:pt x="0" y="0"/>
                </a:lnTo>
                <a:lnTo>
                  <a:pt x="0" y="132346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7129" y="2019554"/>
            <a:ext cx="4458335" cy="0"/>
          </a:xfrm>
          <a:custGeom>
            <a:avLst/>
            <a:gdLst/>
            <a:ahLst/>
            <a:cxnLst/>
            <a:rect l="l" t="t" r="r" b="b"/>
            <a:pathLst>
              <a:path w="4458335">
                <a:moveTo>
                  <a:pt x="0" y="0"/>
                </a:moveTo>
                <a:lnTo>
                  <a:pt x="4457750" y="0"/>
                </a:lnTo>
              </a:path>
            </a:pathLst>
          </a:custGeom>
          <a:ln w="21336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37845" y="423798"/>
            <a:ext cx="11504295" cy="6391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significa verdadeiras redes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atores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entidades, mobilizados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torno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mais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problemas de interesse público, cujo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enfrentamento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ultrapassada 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capacidade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isolada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limites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financeiros, seja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pelo maior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grau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imersão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problema que uma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ação coordenada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permite.  A articulação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rede constitui, por si só,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uma inovação ao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modelo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centrado em uma única agência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”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(DIAS,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2010)</a:t>
            </a:r>
            <a:endParaRPr sz="1600">
              <a:latin typeface="Verdana"/>
              <a:cs typeface="Verdana"/>
            </a:endParaRPr>
          </a:p>
          <a:p>
            <a:pPr marL="59055" algn="just">
              <a:lnSpc>
                <a:spcPct val="100000"/>
              </a:lnSpc>
              <a:spcBef>
                <a:spcPts val="108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13.019,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31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julho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2014.</a:t>
            </a:r>
            <a:endParaRPr sz="1600">
              <a:latin typeface="Verdana"/>
              <a:cs typeface="Verdana"/>
            </a:endParaRPr>
          </a:p>
          <a:p>
            <a:pPr marL="59055" marR="6985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35-A.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É permitida a atuação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rede,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duas ou mais organizações da sociedade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mantida  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integral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celebrante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termo de fomento ou de colaboração, desde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sociedade civil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signatária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fomento ou de colaboração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possua:</a:t>
            </a:r>
            <a:endParaRPr sz="1600">
              <a:latin typeface="Verdana"/>
              <a:cs typeface="Verdana"/>
            </a:endParaRPr>
          </a:p>
          <a:p>
            <a:pPr marL="46990">
              <a:lnSpc>
                <a:spcPct val="100000"/>
              </a:lnSpc>
              <a:spcBef>
                <a:spcPts val="1505"/>
              </a:spcBef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1.6. Quem não integra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1800" b="1" i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Sociedades</a:t>
            </a:r>
            <a:r>
              <a:rPr sz="1600" b="1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empresárias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econômicos.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765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Fundações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associações criadas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ou autorizadas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por lei pelo Poder</a:t>
            </a:r>
            <a:r>
              <a:rPr sz="1600" b="1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Integrantes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Administração Direta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Indireta.</a:t>
            </a:r>
            <a:endParaRPr sz="1600">
              <a:latin typeface="Verdana"/>
              <a:cs typeface="Verdana"/>
            </a:endParaRPr>
          </a:p>
          <a:p>
            <a:pPr marL="299085" marR="5715" indent="-287020" algn="just">
              <a:lnSpc>
                <a:spcPct val="100000"/>
              </a:lnSpc>
              <a:spcBef>
                <a:spcPts val="83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 sociais autônomos: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“aqueles instituídos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autorização legislativa, com personalidade  jurídica de direito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privado, para ministrar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assistência ou ensino a certas categorias sociais ou grupos  profissionais, sem fins lucrativos, sendo mantidos por dotações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orçamentárias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contribuições parafiscais”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(MEIRELLES,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2008:33)</a:t>
            </a:r>
            <a:endParaRPr sz="1600">
              <a:latin typeface="Verdana"/>
              <a:cs typeface="Verdana"/>
            </a:endParaRPr>
          </a:p>
          <a:p>
            <a:pPr marL="494030" lvl="1" indent="-287020">
              <a:lnSpc>
                <a:spcPct val="100000"/>
              </a:lnSpc>
              <a:spcBef>
                <a:spcPts val="334"/>
              </a:spcBef>
              <a:buFont typeface="Wingdings"/>
              <a:buChar char=""/>
              <a:tabLst>
                <a:tab pos="49466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Presença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criação, manutenção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financiamento (capacidade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tributária);</a:t>
            </a:r>
            <a:endParaRPr sz="1600">
              <a:latin typeface="Verdana"/>
              <a:cs typeface="Verdana"/>
            </a:endParaRPr>
          </a:p>
          <a:p>
            <a:pPr marL="494030" marR="6985" lvl="1" indent="-287020">
              <a:lnSpc>
                <a:spcPct val="100000"/>
              </a:lnSpc>
              <a:buFont typeface="Wingdings"/>
              <a:buChar char=""/>
              <a:tabLst>
                <a:tab pos="49466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Função não é de atuar em cooperação com o Estado nem advém da voluntária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sociedade  civil, mas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intervenção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estatal na atividade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(comércio e</a:t>
            </a:r>
            <a:r>
              <a:rPr sz="16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indústria).</a:t>
            </a:r>
            <a:endParaRPr sz="1600">
              <a:latin typeface="Verdana"/>
              <a:cs typeface="Verdana"/>
            </a:endParaRPr>
          </a:p>
          <a:p>
            <a:pPr marL="333375" indent="-287020">
              <a:lnSpc>
                <a:spcPct val="100000"/>
              </a:lnSpc>
              <a:spcBef>
                <a:spcPts val="785"/>
              </a:spcBef>
              <a:buFont typeface="Wingdings"/>
              <a:buChar char=""/>
              <a:tabLst>
                <a:tab pos="33401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Sindicatos, associações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classe ou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 representação de</a:t>
            </a:r>
            <a:r>
              <a:rPr sz="1600" b="1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categoria</a:t>
            </a:r>
            <a:endParaRPr sz="1600">
              <a:latin typeface="Verdana"/>
              <a:cs typeface="Verdana"/>
            </a:endParaRPr>
          </a:p>
          <a:p>
            <a:pPr marL="4699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Atuação endógena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(para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representantes e filiados) e não exógena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(para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2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comunidade)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532587" y="245490"/>
            <a:ext cx="27082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8195" y="1084325"/>
            <a:ext cx="10768330" cy="5153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1825"/>
              </a:lnSpc>
              <a:spcBef>
                <a:spcPts val="9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BRELAZ,</a:t>
            </a:r>
            <a:r>
              <a:rPr sz="16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Gabriela</a:t>
            </a:r>
            <a:r>
              <a:rPr sz="16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de.</a:t>
            </a:r>
            <a:r>
              <a:rPr sz="16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Advocacy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r>
              <a:rPr sz="16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sz="1600" spc="2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civil:</a:t>
            </a:r>
            <a:r>
              <a:rPr sz="16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principais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descobertas</a:t>
            </a:r>
            <a:r>
              <a:rPr sz="16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ume</a:t>
            </a:r>
            <a:endParaRPr sz="1600">
              <a:latin typeface="Verdana"/>
              <a:cs typeface="Verdana"/>
            </a:endParaRPr>
          </a:p>
          <a:p>
            <a:pPr marL="240665">
              <a:lnSpc>
                <a:spcPts val="1825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estudo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comparativo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Brasil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Estados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Unidos.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EnANPAD,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XXXI, anais,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Janeiro,</a:t>
            </a:r>
            <a:r>
              <a:rPr sz="1600" spc="4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2007.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DIAS, Cleidson Nogueira. Gestão de redes interorganizacionais para o desenvolvimento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logal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 regional: 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Ministério da Integração Nacional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Institutos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Federais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Educação, Ciência e 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Tecnologia.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Dissertação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(Mestrado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Empresarial) – Escola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Brasileira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Administração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Empresas (EBAPE).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Fundação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Getúlio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Vargas.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Brasília,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22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out.</a:t>
            </a:r>
            <a:r>
              <a:rPr sz="16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2010.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0665" marR="5715" indent="-228600">
              <a:lnSpc>
                <a:spcPts val="1730"/>
              </a:lnSpc>
              <a:spcBef>
                <a:spcPts val="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  <a:tab pos="1466215" algn="l"/>
                <a:tab pos="2897505" algn="l"/>
                <a:tab pos="3508375" algn="l"/>
                <a:tab pos="3982720" algn="l"/>
                <a:tab pos="4481195" algn="l"/>
                <a:tab pos="5808980" algn="l"/>
                <a:tab pos="6637655" algn="l"/>
                <a:tab pos="7497445" algn="l"/>
                <a:tab pos="7933690" algn="l"/>
                <a:tab pos="8922385" algn="l"/>
                <a:tab pos="970597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JUSTINO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OLIVEIRA,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Gustavo. Panorama geral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remuneração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dirigentes do terceiro setor:  al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çõ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oduz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º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13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151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/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5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sc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Aber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7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2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el  em: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  <a:hlinkClick r:id="rId2"/>
              </a:rPr>
              <a:t>http://escolaaberta3setor.org.br/artigos/panorama-geral-de-remuneracao-dos-dirigentes-do-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terceiro-setor-alteracoes-introduzidas-pela-lei-n-o-13-15115/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ts val="1825"/>
              </a:lnSpc>
              <a:spcBef>
                <a:spcPts val="157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SANTOS, Boaventura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Souza.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reinvenção solidária 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participativa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Estado.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Pereira,</a:t>
            </a:r>
            <a:r>
              <a:rPr sz="16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Luis</a:t>
            </a:r>
            <a:endParaRPr sz="1600">
              <a:latin typeface="Verdana"/>
              <a:cs typeface="Verdana"/>
            </a:endParaRPr>
          </a:p>
          <a:p>
            <a:pPr marL="240665">
              <a:lnSpc>
                <a:spcPts val="1825"/>
              </a:lnSpc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Carlos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Bresser (Org.). Sociedade 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Estado em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Transformação.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Unesp,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2001,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3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13.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610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MEIRELLES, Hely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Lopes.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 Administrativo Brasileiro.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Malheiros,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2008. </a:t>
            </a:r>
            <a:r>
              <a:rPr sz="1600" spc="-12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378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0665" marR="6985" indent="-228600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NERY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JUNIOR, Nelson; </a:t>
            </a:r>
            <a:r>
              <a:rPr sz="1600" spc="-55" dirty="0">
                <a:solidFill>
                  <a:srgbClr val="2C2D2C"/>
                </a:solidFill>
                <a:latin typeface="Verdana"/>
                <a:cs typeface="Verdana"/>
              </a:rPr>
              <a:t>NERY,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Rosa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Maria de Andrade. Código civil comentado. 8.ª ed.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Paulo:  Editora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Revista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16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2011.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PAES,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José Eduardo Sabo. Fundações,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Associações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entidades de interesse social: aspectos jurídicos,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contábeis,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trabalhistas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tributários. 8.ª ed.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Janeiro: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Forense,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2013.</a:t>
            </a:r>
            <a:r>
              <a:rPr sz="16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1188p.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106926" y="321056"/>
            <a:ext cx="3729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b="1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2041" y="865123"/>
            <a:ext cx="8119745" cy="3931285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610"/>
              </a:spcBef>
              <a:buClr>
                <a:srgbClr val="D15A3D"/>
              </a:buClr>
              <a:buAutoNum type="arabicPeriod"/>
              <a:tabLst>
                <a:tab pos="469900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Natureza jurídica das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24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2C2D2C"/>
                </a:solidFill>
                <a:latin typeface="Verdana"/>
                <a:cs typeface="Verdana"/>
              </a:rPr>
              <a:t>Setor.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5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Associações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0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Fundações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5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Sociedades</a:t>
            </a:r>
            <a:r>
              <a:rPr sz="24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cooperativas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5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religiosas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0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rede</a:t>
            </a:r>
            <a:endParaRPr sz="2400" dirty="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5"/>
              </a:spcBef>
              <a:buClr>
                <a:srgbClr val="A33E27"/>
              </a:buClr>
              <a:buAutoNum type="arabicPeriod"/>
              <a:tabLst>
                <a:tab pos="1721485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Quem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integra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24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059" y="2257170"/>
            <a:ext cx="11491595" cy="12382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4390"/>
              </a:lnSpc>
              <a:spcBef>
                <a:spcPts val="880"/>
              </a:spcBef>
            </a:pP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1. Natureza jurídica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das entidades do 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Terceiro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Setor.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5689" y="153644"/>
            <a:ext cx="11367643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5689" y="153644"/>
            <a:ext cx="11367770" cy="462280"/>
          </a:xfrm>
          <a:custGeom>
            <a:avLst/>
            <a:gdLst/>
            <a:ahLst/>
            <a:cxnLst/>
            <a:rect l="l" t="t" r="r" b="b"/>
            <a:pathLst>
              <a:path w="11367770" h="462280">
                <a:moveTo>
                  <a:pt x="0" y="461670"/>
                </a:moveTo>
                <a:lnTo>
                  <a:pt x="11367643" y="461670"/>
                </a:lnTo>
                <a:lnTo>
                  <a:pt x="11367643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284479" y="185165"/>
            <a:ext cx="9069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Natureza jurídica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das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entidades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do Terceiro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Setor.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97129" y="539876"/>
            <a:ext cx="9045575" cy="0"/>
          </a:xfrm>
          <a:custGeom>
            <a:avLst/>
            <a:gdLst/>
            <a:ahLst/>
            <a:cxnLst/>
            <a:rect l="l" t="t" r="r" b="b"/>
            <a:pathLst>
              <a:path w="9045575">
                <a:moveTo>
                  <a:pt x="0" y="0"/>
                </a:moveTo>
                <a:lnTo>
                  <a:pt x="904499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7129" y="1063752"/>
            <a:ext cx="1827530" cy="0"/>
          </a:xfrm>
          <a:custGeom>
            <a:avLst/>
            <a:gdLst/>
            <a:ahLst/>
            <a:cxnLst/>
            <a:rect l="l" t="t" r="r" b="b"/>
            <a:pathLst>
              <a:path w="1827530">
                <a:moveTo>
                  <a:pt x="0" y="0"/>
                </a:moveTo>
                <a:lnTo>
                  <a:pt x="1827276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84479" y="710012"/>
            <a:ext cx="11459210" cy="59829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5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Terceiro</a:t>
            </a:r>
            <a:r>
              <a:rPr sz="1800" b="1" spc="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Setor</a:t>
            </a:r>
            <a:endParaRPr sz="1800">
              <a:latin typeface="Verdana"/>
              <a:cs typeface="Verdana"/>
            </a:endParaRPr>
          </a:p>
          <a:p>
            <a:pPr marL="12700" marR="324485" algn="just">
              <a:lnSpc>
                <a:spcPct val="100000"/>
              </a:lnSpc>
              <a:spcBef>
                <a:spcPts val="6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conjunto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organizações sociais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não são nem estatais nem mercantis,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seja, organizações  sociais que,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lado,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sendo privadas,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visam 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outro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lado,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sendo  animadas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objetivos sociais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públicos ou coletivos,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estatais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(SANTOS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BOAVENTURA,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2001:13)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Ausência de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lucratividade</a:t>
            </a:r>
            <a:endParaRPr sz="1800">
              <a:latin typeface="Verdana"/>
              <a:cs typeface="Verdana"/>
            </a:endParaRPr>
          </a:p>
          <a:p>
            <a:pPr marL="24765">
              <a:lnSpc>
                <a:spcPct val="100000"/>
              </a:lnSpc>
              <a:spcBef>
                <a:spcPts val="1010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9.532,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10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dezembro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1997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(legislação</a:t>
            </a:r>
            <a:r>
              <a:rPr sz="1600" b="1" spc="20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tributária)</a:t>
            </a:r>
            <a:endParaRPr sz="1600">
              <a:latin typeface="Verdana"/>
              <a:cs typeface="Verdana"/>
            </a:endParaRPr>
          </a:p>
          <a:p>
            <a:pPr marL="24765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12.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  <a:p>
            <a:pPr marL="24765" marR="5080" algn="just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§3º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Considera-se entidade sem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apresente superávit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suas contas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 apresente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determinado exercício, destine referido resultado, integralmente, à manutenção e 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desenvolvimento dos seus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objetivos</a:t>
            </a:r>
            <a:r>
              <a:rPr sz="1600" b="1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sociais.</a:t>
            </a:r>
            <a:endParaRPr sz="1600">
              <a:latin typeface="Verdana"/>
              <a:cs typeface="Verdana"/>
            </a:endParaRPr>
          </a:p>
          <a:p>
            <a:pPr marL="73025">
              <a:lnSpc>
                <a:spcPct val="100000"/>
              </a:lnSpc>
              <a:spcBef>
                <a:spcPts val="990"/>
              </a:spcBef>
              <a:tabLst>
                <a:tab pos="4596130" algn="l"/>
              </a:tabLst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13.019,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 31 de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julho</a:t>
            </a:r>
            <a:r>
              <a:rPr sz="1600" b="1" spc="13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b="1" spc="1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2014	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(Lei das Parcerias</a:t>
            </a:r>
            <a:r>
              <a:rPr sz="1600" b="1" spc="1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Voluntárias)</a:t>
            </a:r>
            <a:endParaRPr sz="1600">
              <a:latin typeface="Verdana"/>
              <a:cs typeface="Verdana"/>
            </a:endParaRPr>
          </a:p>
          <a:p>
            <a:pPr marL="73025">
              <a:lnSpc>
                <a:spcPct val="100000"/>
              </a:lnSpc>
              <a:spcBef>
                <a:spcPts val="600"/>
              </a:spcBef>
            </a:pP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“Art.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2.º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desta lei,</a:t>
            </a:r>
            <a:r>
              <a:rPr sz="16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considera-se:</a:t>
            </a:r>
            <a:endParaRPr sz="1600">
              <a:latin typeface="Verdana"/>
              <a:cs typeface="Verdana"/>
            </a:endParaRPr>
          </a:p>
          <a:p>
            <a:pPr marL="73025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 –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sociedade</a:t>
            </a:r>
            <a:r>
              <a:rPr sz="16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civil:</a:t>
            </a:r>
            <a:endParaRPr sz="1600">
              <a:latin typeface="Verdana"/>
              <a:cs typeface="Verdana"/>
            </a:endParaRPr>
          </a:p>
          <a:p>
            <a:pPr marL="73025" marR="56515" algn="just">
              <a:lnSpc>
                <a:spcPct val="100000"/>
              </a:lnSpc>
              <a:spcBef>
                <a:spcPts val="60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a) entidade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que não distribua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sócios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associados,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conselheiros,  diretores,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empregados,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doadores ou terceiros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eventuais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resultados,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sobras,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excedentes operacionais,  brutos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líquidos, dividendos, isenções de qualquer natureza, participações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parcelas do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seu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patrimônio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auferidos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exercício de suas atividades, 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aplique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integralmente na  consecução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respectivo objeto social,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imediata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 de fundo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patrimonial ou fundo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reserva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”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97129" y="2610357"/>
            <a:ext cx="3300095" cy="0"/>
          </a:xfrm>
          <a:custGeom>
            <a:avLst/>
            <a:gdLst/>
            <a:ahLst/>
            <a:cxnLst/>
            <a:rect l="l" t="t" r="r" b="b"/>
            <a:pathLst>
              <a:path w="3300095">
                <a:moveTo>
                  <a:pt x="0" y="0"/>
                </a:moveTo>
                <a:lnTo>
                  <a:pt x="3299510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523875"/>
          </a:xfrm>
          <a:custGeom>
            <a:avLst/>
            <a:gdLst/>
            <a:ahLst/>
            <a:cxnLst/>
            <a:rect l="l" t="t" r="r" b="b"/>
            <a:pathLst>
              <a:path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555879"/>
            <a:ext cx="0" cy="6302375"/>
          </a:xfrm>
          <a:custGeom>
            <a:avLst/>
            <a:gdLst/>
            <a:ahLst/>
            <a:cxnLst/>
            <a:rect l="l" t="t" r="r" b="b"/>
            <a:pathLst>
              <a:path h="6302375">
                <a:moveTo>
                  <a:pt x="0" y="0"/>
                </a:moveTo>
                <a:lnTo>
                  <a:pt x="0" y="63021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5815" y="2105025"/>
            <a:ext cx="1503045" cy="0"/>
          </a:xfrm>
          <a:custGeom>
            <a:avLst/>
            <a:gdLst/>
            <a:ahLst/>
            <a:cxnLst/>
            <a:rect l="l" t="t" r="r" b="b"/>
            <a:pathLst>
              <a:path w="1503045">
                <a:moveTo>
                  <a:pt x="0" y="0"/>
                </a:moveTo>
                <a:lnTo>
                  <a:pt x="1502664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7129" y="5136769"/>
            <a:ext cx="7705725" cy="0"/>
          </a:xfrm>
          <a:custGeom>
            <a:avLst/>
            <a:gdLst/>
            <a:ahLst/>
            <a:cxnLst/>
            <a:rect l="l" t="t" r="r" b="b"/>
            <a:pathLst>
              <a:path w="7705725">
                <a:moveTo>
                  <a:pt x="0" y="0"/>
                </a:moveTo>
                <a:lnTo>
                  <a:pt x="7705394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84479" y="777366"/>
            <a:ext cx="11539855" cy="579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natureza jurídica das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entidades do Terceiro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Setor será conforme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Código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legislação específica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associação, fundação, sociedades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cooperativas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organizações  religiosas, sempre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sob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regime de direito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independente de quem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instituiu.</a:t>
            </a:r>
            <a:endParaRPr sz="1800">
              <a:latin typeface="Verdana"/>
              <a:cs typeface="Verdana"/>
            </a:endParaRPr>
          </a:p>
          <a:p>
            <a:pPr marL="121285">
              <a:lnSpc>
                <a:spcPct val="100000"/>
              </a:lnSpc>
              <a:spcBef>
                <a:spcPts val="1864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Código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  <a:p>
            <a:pPr marL="121285" marR="5221605">
              <a:lnSpc>
                <a:spcPct val="1278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44.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pessoas jurídicas de direito privado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 –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 associações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L="121285" marR="9029065">
              <a:lnSpc>
                <a:spcPct val="1278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sociedades;  III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8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fundações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L="121285" marR="7367905">
              <a:lnSpc>
                <a:spcPct val="127800"/>
              </a:lnSpc>
              <a:spcBef>
                <a:spcPts val="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IV –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 organizações</a:t>
            </a:r>
            <a:r>
              <a:rPr sz="18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religiosas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 – 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partidos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políticos</a:t>
            </a:r>
            <a:endParaRPr sz="1800">
              <a:latin typeface="Verdana"/>
              <a:cs typeface="Verdana"/>
            </a:endParaRPr>
          </a:p>
          <a:p>
            <a:pPr marL="121285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 – 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empresas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individuais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responsabilidade</a:t>
            </a:r>
            <a:r>
              <a:rPr sz="18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limitada.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n.º 13.019/2014 (Lei das Parcerias</a:t>
            </a:r>
            <a:r>
              <a:rPr sz="1800" b="1" spc="-6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Voluntárias)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2.º (...) I -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organização da sociedade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civil:</a:t>
            </a:r>
            <a:endParaRPr sz="1800">
              <a:latin typeface="Verdana"/>
              <a:cs typeface="Verdan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Font typeface="Verdana"/>
              <a:buAutoNum type="alphaLcParenR"/>
              <a:tabLst>
                <a:tab pos="33274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entidade privada sem fins lucrativos</a:t>
            </a:r>
            <a:r>
              <a:rPr sz="18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340360" indent="-327660">
              <a:lnSpc>
                <a:spcPct val="100000"/>
              </a:lnSpc>
              <a:spcBef>
                <a:spcPts val="600"/>
              </a:spcBef>
              <a:buFont typeface="Verdana"/>
              <a:buAutoNum type="alphaLcParenR"/>
              <a:tabLst>
                <a:tab pos="34036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sociedades cooperativas</a:t>
            </a:r>
            <a:r>
              <a:rPr sz="1800" b="1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  <a:p>
            <a:pPr marL="315595" indent="-303530">
              <a:lnSpc>
                <a:spcPct val="100000"/>
              </a:lnSpc>
              <a:spcBef>
                <a:spcPts val="605"/>
              </a:spcBef>
              <a:buFont typeface="Verdana"/>
              <a:buAutoNum type="alphaLcParenR"/>
              <a:tabLst>
                <a:tab pos="31623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religiosas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05689" y="153644"/>
            <a:ext cx="11367643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5689" y="153644"/>
            <a:ext cx="11367770" cy="462280"/>
          </a:xfrm>
          <a:custGeom>
            <a:avLst/>
            <a:gdLst/>
            <a:ahLst/>
            <a:cxnLst/>
            <a:rect l="l" t="t" r="r" b="b"/>
            <a:pathLst>
              <a:path w="11367770" h="462280">
                <a:moveTo>
                  <a:pt x="0" y="461670"/>
                </a:moveTo>
                <a:lnTo>
                  <a:pt x="11367643" y="461670"/>
                </a:lnTo>
                <a:lnTo>
                  <a:pt x="11367643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284479" y="185165"/>
            <a:ext cx="9069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Natureza jurídica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das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entidades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do Terceiro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Setor.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97129" y="539876"/>
            <a:ext cx="9045575" cy="0"/>
          </a:xfrm>
          <a:custGeom>
            <a:avLst/>
            <a:gdLst/>
            <a:ahLst/>
            <a:cxnLst/>
            <a:rect l="l" t="t" r="r" b="b"/>
            <a:pathLst>
              <a:path w="9045575">
                <a:moveTo>
                  <a:pt x="0" y="0"/>
                </a:moveTo>
                <a:lnTo>
                  <a:pt x="904499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29208"/>
            <a:ext cx="0" cy="1518285"/>
          </a:xfrm>
          <a:custGeom>
            <a:avLst/>
            <a:gdLst/>
            <a:ahLst/>
            <a:cxnLst/>
            <a:rect l="l" t="t" r="r" b="b"/>
            <a:pathLst>
              <a:path h="1518285">
                <a:moveTo>
                  <a:pt x="0" y="0"/>
                </a:moveTo>
                <a:lnTo>
                  <a:pt x="0" y="15179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29208"/>
            <a:ext cx="0" cy="1518285"/>
          </a:xfrm>
          <a:custGeom>
            <a:avLst/>
            <a:gdLst/>
            <a:ahLst/>
            <a:cxnLst/>
            <a:rect l="l" t="t" r="r" b="b"/>
            <a:pathLst>
              <a:path h="1518285">
                <a:moveTo>
                  <a:pt x="0" y="0"/>
                </a:moveTo>
                <a:lnTo>
                  <a:pt x="0" y="15179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5">
                <a:moveTo>
                  <a:pt x="0" y="0"/>
                </a:moveTo>
                <a:lnTo>
                  <a:pt x="0" y="4972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529208"/>
            <a:ext cx="0" cy="1518285"/>
          </a:xfrm>
          <a:custGeom>
            <a:avLst/>
            <a:gdLst/>
            <a:ahLst/>
            <a:cxnLst/>
            <a:rect l="l" t="t" r="r" b="b"/>
            <a:pathLst>
              <a:path h="1518285">
                <a:moveTo>
                  <a:pt x="0" y="0"/>
                </a:moveTo>
                <a:lnTo>
                  <a:pt x="0" y="15179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48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632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632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82400" y="0"/>
            <a:ext cx="0" cy="2047239"/>
          </a:xfrm>
          <a:custGeom>
            <a:avLst/>
            <a:gdLst/>
            <a:ahLst/>
            <a:cxnLst/>
            <a:rect l="l" t="t" r="r" b="b"/>
            <a:pathLst>
              <a:path h="2047239">
                <a:moveTo>
                  <a:pt x="0" y="0"/>
                </a:moveTo>
                <a:lnTo>
                  <a:pt x="0" y="20471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82400" y="3524503"/>
            <a:ext cx="0" cy="1155065"/>
          </a:xfrm>
          <a:custGeom>
            <a:avLst/>
            <a:gdLst/>
            <a:ahLst/>
            <a:cxnLst/>
            <a:rect l="l" t="t" r="r" b="b"/>
            <a:pathLst>
              <a:path h="1155064">
                <a:moveTo>
                  <a:pt x="0" y="0"/>
                </a:moveTo>
                <a:lnTo>
                  <a:pt x="0" y="11545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82400" y="6787375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938711" y="283527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328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28352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976328" y="528485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5284851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3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76328" y="651033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6510337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3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5689" y="126847"/>
            <a:ext cx="11733022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5689" y="126847"/>
            <a:ext cx="11733530" cy="462280"/>
          </a:xfrm>
          <a:custGeom>
            <a:avLst/>
            <a:gdLst/>
            <a:ahLst/>
            <a:cxnLst/>
            <a:rect l="l" t="t" r="r" b="b"/>
            <a:pathLst>
              <a:path w="11733530" h="462280">
                <a:moveTo>
                  <a:pt x="0" y="461670"/>
                </a:moveTo>
                <a:lnTo>
                  <a:pt x="11733022" y="461670"/>
                </a:lnTo>
                <a:lnTo>
                  <a:pt x="11733022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284479" y="158318"/>
            <a:ext cx="2851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1.1.</a:t>
            </a:r>
            <a:r>
              <a:rPr sz="24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Associações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97129" y="513206"/>
            <a:ext cx="2827020" cy="0"/>
          </a:xfrm>
          <a:custGeom>
            <a:avLst/>
            <a:gdLst/>
            <a:ahLst/>
            <a:cxnLst/>
            <a:rect l="l" t="t" r="r" b="b"/>
            <a:pathLst>
              <a:path w="2827020">
                <a:moveTo>
                  <a:pt x="0" y="0"/>
                </a:moveTo>
                <a:lnTo>
                  <a:pt x="2827019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22275" y="753871"/>
            <a:ext cx="1529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Código</a:t>
            </a:r>
            <a:r>
              <a:rPr sz="1800" b="1" spc="-8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34784" y="1021714"/>
            <a:ext cx="1503045" cy="0"/>
          </a:xfrm>
          <a:custGeom>
            <a:avLst/>
            <a:gdLst/>
            <a:ahLst/>
            <a:cxnLst/>
            <a:rect l="l" t="t" r="r" b="b"/>
            <a:pathLst>
              <a:path w="1503045">
                <a:moveTo>
                  <a:pt x="0" y="0"/>
                </a:moveTo>
                <a:lnTo>
                  <a:pt x="1502663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270375" y="1302765"/>
            <a:ext cx="48704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se</a:t>
            </a:r>
            <a:r>
              <a:rPr sz="18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800" spc="90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or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107647" y="1302765"/>
            <a:ext cx="2790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ganizem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800" b="1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2275" y="1302765"/>
            <a:ext cx="4031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53. Constituem-se as</a:t>
            </a:r>
            <a:r>
              <a:rPr sz="1800" spc="4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associa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econômicos.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5689" y="2047113"/>
            <a:ext cx="11733530" cy="14776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4450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forma pela qual certo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número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pessoas,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 congregarem, coloca,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comum,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serviços,  atividades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conhecimentos em prol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mesmo ideal, objetivando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consecução de determinado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fim, com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intuitos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lucrativos.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Poderá ter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finalidade: a) altruística (associação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beneficente); b)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egoística (associação literária, esportiva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recreativa);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c) econômica  não lucrativa (associação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socorro mútuo)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(PAES,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2013:11)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54609" y="4679048"/>
            <a:ext cx="11722100" cy="2108835"/>
          </a:xfrm>
          <a:custGeom>
            <a:avLst/>
            <a:gdLst/>
            <a:ahLst/>
            <a:cxnLst/>
            <a:rect l="l" t="t" r="r" b="b"/>
            <a:pathLst>
              <a:path w="11722100" h="2108834">
                <a:moveTo>
                  <a:pt x="0" y="2108327"/>
                </a:moveTo>
                <a:lnTo>
                  <a:pt x="11721719" y="2108327"/>
                </a:lnTo>
                <a:lnTo>
                  <a:pt x="11721719" y="0"/>
                </a:lnTo>
                <a:lnTo>
                  <a:pt x="0" y="0"/>
                </a:lnTo>
                <a:lnTo>
                  <a:pt x="0" y="21083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33552" y="3589690"/>
            <a:ext cx="11565890" cy="3144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associação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(art. 5.º,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incisos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XVII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XXI): sentido positivo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sentido</a:t>
            </a:r>
            <a:r>
              <a:rPr sz="18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negativo</a:t>
            </a:r>
            <a:endParaRPr sz="1800">
              <a:latin typeface="Verdana"/>
              <a:cs typeface="Verdana"/>
            </a:endParaRPr>
          </a:p>
          <a:p>
            <a:pPr marL="299085" marR="347980" indent="-287020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Atos constitutivos: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assembleia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estatuto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lançado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registro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oficial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(art. 45,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CC)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155"/>
              </a:spcBef>
            </a:pPr>
            <a:r>
              <a:rPr sz="18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Associações </a:t>
            </a:r>
            <a:r>
              <a:rPr sz="18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x </a:t>
            </a:r>
            <a:r>
              <a:rPr sz="18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sociedades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“os fins econômicos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reservam-se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união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reciprocamente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 obrigam, mediante  contrato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sociedade, a contribuir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exercício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atividade econômica, 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partilha, 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resultados obtidos.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como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retrata, na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Especial,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981. São as denominadas  sociedades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simples,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portanto, eu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visam um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econômico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ou lucrativo,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deve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repartido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sócios,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sendo alcançado pelo exercício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certas profissões ou pela prestação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serviços”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(SIDOU,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2004:75-86)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7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3705"/>
            <a:ext cx="0" cy="6424295"/>
          </a:xfrm>
          <a:custGeom>
            <a:avLst/>
            <a:gdLst/>
            <a:ahLst/>
            <a:cxnLst/>
            <a:rect l="l" t="t" r="r" b="b"/>
            <a:pathLst>
              <a:path h="6424295">
                <a:moveTo>
                  <a:pt x="0" y="0"/>
                </a:moveTo>
                <a:lnTo>
                  <a:pt x="0" y="64242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7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33705"/>
            <a:ext cx="0" cy="6424295"/>
          </a:xfrm>
          <a:custGeom>
            <a:avLst/>
            <a:gdLst/>
            <a:ahLst/>
            <a:cxnLst/>
            <a:rect l="l" t="t" r="r" b="b"/>
            <a:pathLst>
              <a:path h="6424295">
                <a:moveTo>
                  <a:pt x="0" y="0"/>
                </a:moveTo>
                <a:lnTo>
                  <a:pt x="0" y="642429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5689" y="31343"/>
            <a:ext cx="11540871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5689" y="31343"/>
            <a:ext cx="11541125" cy="462280"/>
          </a:xfrm>
          <a:custGeom>
            <a:avLst/>
            <a:gdLst/>
            <a:ahLst/>
            <a:cxnLst/>
            <a:rect l="l" t="t" r="r" b="b"/>
            <a:pathLst>
              <a:path w="11541125" h="462280">
                <a:moveTo>
                  <a:pt x="0" y="461670"/>
                </a:moveTo>
                <a:lnTo>
                  <a:pt x="11540871" y="461670"/>
                </a:lnTo>
                <a:lnTo>
                  <a:pt x="11540871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84479" y="62865"/>
            <a:ext cx="2603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2.2.</a:t>
            </a:r>
            <a:r>
              <a:rPr sz="2400" b="1" i="1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Fundações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97129" y="417702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>
                <a:moveTo>
                  <a:pt x="0" y="0"/>
                </a:moveTo>
                <a:lnTo>
                  <a:pt x="2580131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7129" y="915288"/>
            <a:ext cx="1503045" cy="0"/>
          </a:xfrm>
          <a:custGeom>
            <a:avLst/>
            <a:gdLst/>
            <a:ahLst/>
            <a:cxnLst/>
            <a:rect l="l" t="t" r="r" b="b"/>
            <a:pathLst>
              <a:path w="1503045">
                <a:moveTo>
                  <a:pt x="0" y="0"/>
                </a:moveTo>
                <a:lnTo>
                  <a:pt x="1502664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5689" y="5247589"/>
            <a:ext cx="11540871" cy="1477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5689" y="5247589"/>
            <a:ext cx="11541125" cy="1477645"/>
          </a:xfrm>
          <a:custGeom>
            <a:avLst/>
            <a:gdLst/>
            <a:ahLst/>
            <a:cxnLst/>
            <a:rect l="l" t="t" r="r" b="b"/>
            <a:pathLst>
              <a:path w="11541125" h="1477645">
                <a:moveTo>
                  <a:pt x="0" y="1477390"/>
                </a:moveTo>
                <a:lnTo>
                  <a:pt x="11540871" y="1477390"/>
                </a:lnTo>
                <a:lnTo>
                  <a:pt x="11540871" y="0"/>
                </a:lnTo>
                <a:lnTo>
                  <a:pt x="0" y="0"/>
                </a:lnTo>
                <a:lnTo>
                  <a:pt x="0" y="147739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84479" y="647446"/>
            <a:ext cx="11385550" cy="603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Código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62.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criar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uma fundação,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instituidor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fará,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escritura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testamento,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dotação especial 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bens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livres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especificando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fim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se destina,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declarando,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quiser,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maneira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administrá-la.</a:t>
            </a:r>
            <a:endParaRPr sz="1800">
              <a:latin typeface="Verdana"/>
              <a:cs typeface="Verdana"/>
            </a:endParaRPr>
          </a:p>
          <a:p>
            <a:pPr marL="12700" marR="2431415">
              <a:lnSpc>
                <a:spcPct val="100000"/>
              </a:lnSpc>
            </a:pP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único.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fundação somente poderá constituir-se para fins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:  I – assistência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social;</a:t>
            </a:r>
            <a:endParaRPr sz="1800">
              <a:latin typeface="Verdana"/>
              <a:cs typeface="Verdana"/>
            </a:endParaRPr>
          </a:p>
          <a:p>
            <a:pPr marL="12700" marR="338709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cultura, defesa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conservação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patrimônio histórico e artístico;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III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8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educação;</a:t>
            </a:r>
            <a:endParaRPr sz="1800">
              <a:latin typeface="Verdana"/>
              <a:cs typeface="Verdana"/>
            </a:endParaRPr>
          </a:p>
          <a:p>
            <a:pPr marL="346075" indent="-334010">
              <a:lnSpc>
                <a:spcPct val="100000"/>
              </a:lnSpc>
              <a:spcBef>
                <a:spcPts val="5"/>
              </a:spcBef>
              <a:buAutoNum type="romanUcPeriod" startAt="4"/>
              <a:tabLst>
                <a:tab pos="34671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saúde;</a:t>
            </a:r>
            <a:endParaRPr sz="1800">
              <a:latin typeface="Verdana"/>
              <a:cs typeface="Verdana"/>
            </a:endParaRPr>
          </a:p>
          <a:p>
            <a:pPr marL="248920" indent="-236220">
              <a:lnSpc>
                <a:spcPct val="100000"/>
              </a:lnSpc>
              <a:buAutoNum type="romanUcPeriod" startAt="4"/>
              <a:tabLst>
                <a:tab pos="2489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segurança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alimentar e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nutricional;</a:t>
            </a:r>
            <a:endParaRPr sz="1800">
              <a:latin typeface="Verdana"/>
              <a:cs typeface="Verdana"/>
            </a:endParaRPr>
          </a:p>
          <a:p>
            <a:pPr marL="413384" indent="-401320">
              <a:lnSpc>
                <a:spcPct val="100000"/>
              </a:lnSpc>
              <a:buAutoNum type="romanUcPeriod" startAt="4"/>
              <a:tabLst>
                <a:tab pos="413384" algn="l"/>
                <a:tab pos="414020" algn="l"/>
                <a:tab pos="707390" algn="l"/>
                <a:tab pos="1690370" algn="l"/>
                <a:tab pos="3228340" algn="l"/>
                <a:tab pos="3511550" algn="l"/>
                <a:tab pos="5077460" algn="l"/>
                <a:tab pos="5505450" algn="l"/>
                <a:tab pos="6214110" algn="l"/>
                <a:tab pos="7435215" algn="l"/>
                <a:tab pos="7720330" algn="l"/>
                <a:tab pos="9000490" algn="l"/>
                <a:tab pos="942911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defesa,	preservação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conservação	do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ambiente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promoção	do	desenvolvimento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sustentável;</a:t>
            </a:r>
            <a:endParaRPr sz="18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buAutoNum type="romanUcPeriod" startAt="7"/>
              <a:tabLst>
                <a:tab pos="454659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pesquisa científica,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desenvolvimento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tecnologias alternativas, modernização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sistemas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gestão,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produção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divulgação de informações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conhecimentos técnicos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científicos;</a:t>
            </a:r>
            <a:endParaRPr sz="1800">
              <a:latin typeface="Verdana"/>
              <a:cs typeface="Verdana"/>
            </a:endParaRPr>
          </a:p>
          <a:p>
            <a:pPr marL="539750" indent="-527685">
              <a:lnSpc>
                <a:spcPct val="100000"/>
              </a:lnSpc>
              <a:buAutoNum type="romanUcPeriod" startAt="7"/>
              <a:tabLst>
                <a:tab pos="54038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promoção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ética,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cidadania,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democracia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direitos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humanos;</a:t>
            </a:r>
            <a:endParaRPr sz="1800">
              <a:latin typeface="Verdana"/>
              <a:cs typeface="Verdana"/>
            </a:endParaRPr>
          </a:p>
          <a:p>
            <a:pPr marL="347980" indent="-335280">
              <a:lnSpc>
                <a:spcPct val="100000"/>
              </a:lnSpc>
              <a:buAutoNum type="romanUcPeriod" startAt="7"/>
              <a:tabLst>
                <a:tab pos="34798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atividades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religiosas;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12700" marR="6985" algn="just">
              <a:lnSpc>
                <a:spcPct val="100000"/>
              </a:lnSpc>
              <a:spcBef>
                <a:spcPts val="191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fundações são pessoas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direito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privado (CC, 44,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III),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instituídas  formalmente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escritura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testamento,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mediante dotação especial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bens  livres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visando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atingir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determinado fim (CC, 62). (...) São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três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os elementos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essenciais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fundação: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complexo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bens (</a:t>
            </a:r>
            <a:r>
              <a:rPr sz="1800" i="1" dirty="0">
                <a:solidFill>
                  <a:srgbClr val="2C2D2C"/>
                </a:solidFill>
                <a:latin typeface="Verdana"/>
                <a:cs typeface="Verdana"/>
              </a:rPr>
              <a:t>collegium </a:t>
            </a:r>
            <a:r>
              <a:rPr sz="1800" i="1" spc="-5" dirty="0">
                <a:solidFill>
                  <a:srgbClr val="2C2D2C"/>
                </a:solidFill>
                <a:latin typeface="Verdana"/>
                <a:cs typeface="Verdana"/>
              </a:rPr>
              <a:t>bonorum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), personalização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finalidade.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fundação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patrimônio personalizado dirigido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um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(NERY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JÚNIOR; ANDRADE </a:t>
            </a:r>
            <a:r>
              <a:rPr sz="1800" spc="-60" dirty="0">
                <a:solidFill>
                  <a:srgbClr val="2C2D2C"/>
                </a:solidFill>
                <a:latin typeface="Verdana"/>
                <a:cs typeface="Verdana"/>
              </a:rPr>
              <a:t>NERY,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2011:276)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2833370"/>
          </a:xfrm>
          <a:custGeom>
            <a:avLst/>
            <a:gdLst/>
            <a:ahLst/>
            <a:cxnLst/>
            <a:rect l="l" t="t" r="r" b="b"/>
            <a:pathLst>
              <a:path h="2833370">
                <a:moveTo>
                  <a:pt x="0" y="0"/>
                </a:moveTo>
                <a:lnTo>
                  <a:pt x="0" y="28333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26770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28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02336"/>
            <a:ext cx="0" cy="2833370"/>
          </a:xfrm>
          <a:custGeom>
            <a:avLst/>
            <a:gdLst/>
            <a:ahLst/>
            <a:cxnLst/>
            <a:rect l="l" t="t" r="r" b="b"/>
            <a:pathLst>
              <a:path h="2833370">
                <a:moveTo>
                  <a:pt x="0" y="0"/>
                </a:moveTo>
                <a:lnTo>
                  <a:pt x="0" y="28333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26770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28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3235960"/>
          </a:xfrm>
          <a:custGeom>
            <a:avLst/>
            <a:gdLst/>
            <a:ahLst/>
            <a:cxnLst/>
            <a:rect l="l" t="t" r="r" b="b"/>
            <a:pathLst>
              <a:path h="3235960">
                <a:moveTo>
                  <a:pt x="0" y="0"/>
                </a:moveTo>
                <a:lnTo>
                  <a:pt x="0" y="32357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326770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28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0"/>
            <a:ext cx="0" cy="3235960"/>
          </a:xfrm>
          <a:custGeom>
            <a:avLst/>
            <a:gdLst/>
            <a:ahLst/>
            <a:cxnLst/>
            <a:rect l="l" t="t" r="r" b="b"/>
            <a:pathLst>
              <a:path h="3235960">
                <a:moveTo>
                  <a:pt x="0" y="0"/>
                </a:moveTo>
                <a:lnTo>
                  <a:pt x="0" y="32357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326770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28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3235960"/>
          </a:xfrm>
          <a:custGeom>
            <a:avLst/>
            <a:gdLst/>
            <a:ahLst/>
            <a:cxnLst/>
            <a:rect l="l" t="t" r="r" b="b"/>
            <a:pathLst>
              <a:path h="3235960">
                <a:moveTo>
                  <a:pt x="0" y="0"/>
                </a:moveTo>
                <a:lnTo>
                  <a:pt x="0" y="323570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326770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28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3327400"/>
          </a:xfrm>
          <a:custGeom>
            <a:avLst/>
            <a:gdLst/>
            <a:ahLst/>
            <a:cxnLst/>
            <a:rect l="l" t="t" r="r" b="b"/>
            <a:pathLst>
              <a:path h="3327400">
                <a:moveTo>
                  <a:pt x="0" y="0"/>
                </a:moveTo>
                <a:lnTo>
                  <a:pt x="0" y="33269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0"/>
            <a:ext cx="0" cy="3327400"/>
          </a:xfrm>
          <a:custGeom>
            <a:avLst/>
            <a:gdLst/>
            <a:ahLst/>
            <a:cxnLst/>
            <a:rect l="l" t="t" r="r" b="b"/>
            <a:pathLst>
              <a:path h="3327400">
                <a:moveTo>
                  <a:pt x="0" y="0"/>
                </a:moveTo>
                <a:lnTo>
                  <a:pt x="0" y="33269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3327400"/>
          </a:xfrm>
          <a:custGeom>
            <a:avLst/>
            <a:gdLst/>
            <a:ahLst/>
            <a:cxnLst/>
            <a:rect l="l" t="t" r="r" b="b"/>
            <a:pathLst>
              <a:path h="3327400">
                <a:moveTo>
                  <a:pt x="0" y="0"/>
                </a:moveTo>
                <a:lnTo>
                  <a:pt x="0" y="33269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3327400"/>
          </a:xfrm>
          <a:custGeom>
            <a:avLst/>
            <a:gdLst/>
            <a:ahLst/>
            <a:cxnLst/>
            <a:rect l="l" t="t" r="r" b="b"/>
            <a:pathLst>
              <a:path h="3327400">
                <a:moveTo>
                  <a:pt x="0" y="0"/>
                </a:moveTo>
                <a:lnTo>
                  <a:pt x="0" y="33269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82400" y="0"/>
            <a:ext cx="0" cy="3327400"/>
          </a:xfrm>
          <a:custGeom>
            <a:avLst/>
            <a:gdLst/>
            <a:ahLst/>
            <a:cxnLst/>
            <a:rect l="l" t="t" r="r" b="b"/>
            <a:pathLst>
              <a:path h="3327400">
                <a:moveTo>
                  <a:pt x="0" y="0"/>
                </a:moveTo>
                <a:lnTo>
                  <a:pt x="0" y="33269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3973321"/>
            <a:ext cx="0" cy="2884805"/>
          </a:xfrm>
          <a:custGeom>
            <a:avLst/>
            <a:gdLst/>
            <a:ahLst/>
            <a:cxnLst/>
            <a:rect l="l" t="t" r="r" b="b"/>
            <a:pathLst>
              <a:path h="2884804">
                <a:moveTo>
                  <a:pt x="0" y="0"/>
                </a:moveTo>
                <a:lnTo>
                  <a:pt x="0" y="288467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77261" y="385825"/>
            <a:ext cx="9314815" cy="0"/>
          </a:xfrm>
          <a:custGeom>
            <a:avLst/>
            <a:gdLst/>
            <a:ahLst/>
            <a:cxnLst/>
            <a:rect l="l" t="t" r="r" b="b"/>
            <a:pathLst>
              <a:path w="9314815">
                <a:moveTo>
                  <a:pt x="0" y="0"/>
                </a:moveTo>
                <a:lnTo>
                  <a:pt x="93147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385825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5">
                <a:moveTo>
                  <a:pt x="0" y="0"/>
                </a:moveTo>
                <a:lnTo>
                  <a:pt x="29395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5689" y="0"/>
            <a:ext cx="11777091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5689" y="0"/>
            <a:ext cx="11777345" cy="462280"/>
          </a:xfrm>
          <a:custGeom>
            <a:avLst/>
            <a:gdLst/>
            <a:ahLst/>
            <a:cxnLst/>
            <a:rect l="l" t="t" r="r" b="b"/>
            <a:pathLst>
              <a:path w="11777345" h="462280">
                <a:moveTo>
                  <a:pt x="0" y="461670"/>
                </a:moveTo>
                <a:lnTo>
                  <a:pt x="11777091" y="461670"/>
                </a:lnTo>
                <a:lnTo>
                  <a:pt x="11777091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284479" y="31495"/>
            <a:ext cx="2603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1.2.</a:t>
            </a:r>
            <a:r>
              <a:rPr sz="2400" b="1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Fundações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97129" y="386334"/>
            <a:ext cx="2580640" cy="0"/>
          </a:xfrm>
          <a:custGeom>
            <a:avLst/>
            <a:gdLst/>
            <a:ahLst/>
            <a:cxnLst/>
            <a:rect l="l" t="t" r="r" b="b"/>
            <a:pathLst>
              <a:path w="2580640">
                <a:moveTo>
                  <a:pt x="0" y="0"/>
                </a:moveTo>
                <a:lnTo>
                  <a:pt x="2580131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7129" y="761111"/>
            <a:ext cx="3246755" cy="0"/>
          </a:xfrm>
          <a:custGeom>
            <a:avLst/>
            <a:gdLst/>
            <a:ahLst/>
            <a:cxnLst/>
            <a:rect l="l" t="t" r="r" b="b"/>
            <a:pathLst>
              <a:path w="3246754">
                <a:moveTo>
                  <a:pt x="0" y="0"/>
                </a:moveTo>
                <a:lnTo>
                  <a:pt x="3246170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36397" y="3326993"/>
            <a:ext cx="11654155" cy="64643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sz="18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Código</a:t>
            </a:r>
            <a:r>
              <a:rPr sz="1800" b="1" u="heavy" spc="-10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 </a:t>
            </a:r>
            <a:r>
              <a:rPr sz="18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66.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Velará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pelas fundações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Ministério Público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Estado onde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situadas.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05689" y="2865348"/>
            <a:ext cx="6522720" cy="46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5689" y="2865348"/>
            <a:ext cx="6522720" cy="462280"/>
          </a:xfrm>
          <a:custGeom>
            <a:avLst/>
            <a:gdLst/>
            <a:ahLst/>
            <a:cxnLst/>
            <a:rect l="l" t="t" r="r" b="b"/>
            <a:pathLst>
              <a:path w="6522720" h="462279">
                <a:moveTo>
                  <a:pt x="0" y="461670"/>
                </a:moveTo>
                <a:lnTo>
                  <a:pt x="6522720" y="461670"/>
                </a:lnTo>
                <a:lnTo>
                  <a:pt x="652272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4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84479" y="493267"/>
            <a:ext cx="11623675" cy="279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Associações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X</a:t>
            </a:r>
            <a:r>
              <a:rPr sz="1800" b="1" spc="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Fundações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fundação,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avulta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patrimônio.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patrimônio 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destina àquele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fim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pessoas 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reúnem apenas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porem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atividade aquele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patrimônio,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fazê-la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funcionar; as pessoas  passam, não têm importância;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tem importância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patrimônio.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contrário,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associações,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interesse fundamental está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pessoas,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são as pessoas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importa,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patrimônio  as constitui também,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há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dúvida,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mas é 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aspecto secundário”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(DANTAS,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1977:215)</a:t>
            </a:r>
            <a:endParaRPr sz="1800">
              <a:latin typeface="Verdana"/>
              <a:cs typeface="Verdana"/>
            </a:endParaRPr>
          </a:p>
          <a:p>
            <a:pPr marL="299085" marR="7620" indent="-287020" algn="just">
              <a:lnSpc>
                <a:spcPct val="100000"/>
              </a:lnSpc>
              <a:spcBef>
                <a:spcPts val="79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Atos constitutivos: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escritura pública dos instituidores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destinação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fundação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estatuto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86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Velamento do Ministério</a:t>
            </a:r>
            <a:r>
              <a:rPr sz="2400" b="1" i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97129" y="3251708"/>
            <a:ext cx="5525135" cy="0"/>
          </a:xfrm>
          <a:custGeom>
            <a:avLst/>
            <a:gdLst/>
            <a:ahLst/>
            <a:cxnLst/>
            <a:rect l="l" t="t" r="r" b="b"/>
            <a:pathLst>
              <a:path w="5525135">
                <a:moveTo>
                  <a:pt x="0" y="0"/>
                </a:moveTo>
                <a:lnTo>
                  <a:pt x="5524550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22910" y="4179189"/>
            <a:ext cx="11685270" cy="261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papel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Ministério Público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fundações não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é de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mero observador das  irregularidades que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nela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ocorrem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spc="-40" dirty="0">
                <a:solidFill>
                  <a:srgbClr val="2C2D2C"/>
                </a:solidFill>
                <a:latin typeface="Verdana"/>
                <a:cs typeface="Verdana"/>
              </a:rPr>
              <a:t>Tanto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face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art. 26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Código Civil. </a:t>
            </a:r>
            <a:r>
              <a:rPr sz="1700" spc="-40" dirty="0">
                <a:solidFill>
                  <a:srgbClr val="2C2D2C"/>
                </a:solidFill>
                <a:latin typeface="Verdana"/>
                <a:cs typeface="Verdana"/>
              </a:rPr>
              <a:t>Tanto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face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26  do Código Civil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arts.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658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seguintes do Código de Processo Civil, que aquele complementam,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compete a esse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órgão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velar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defesa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finalidades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fundações 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patrimônios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expressão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de que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nesses textos se usa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velar pelas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fundações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significa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entrega, </a:t>
            </a:r>
            <a:r>
              <a:rPr sz="1700" b="1" spc="1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700" b="1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guarda ativa das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fundações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modo que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possa fiscalizar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administrações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delas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que não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desviem 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reto caminho 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atendimento 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finalidades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visadas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fundador.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que interessa fixar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fundações, todas elas,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estar manipulando patrimônio  destinado ao serviço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terceiros, estão sob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controle estatal para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proteção dos interesses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direitos dos beneficiários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(FAGUNDES,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17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304/58-77)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0"/>
                </a:moveTo>
                <a:lnTo>
                  <a:pt x="0" y="3743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6400"/>
            <a:ext cx="0" cy="3449320"/>
          </a:xfrm>
          <a:custGeom>
            <a:avLst/>
            <a:gdLst/>
            <a:ahLst/>
            <a:cxnLst/>
            <a:rect l="l" t="t" r="r" b="b"/>
            <a:pathLst>
              <a:path h="3449320">
                <a:moveTo>
                  <a:pt x="0" y="0"/>
                </a:moveTo>
                <a:lnTo>
                  <a:pt x="0" y="34491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0"/>
                </a:moveTo>
                <a:lnTo>
                  <a:pt x="0" y="3743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06400"/>
            <a:ext cx="0" cy="3449320"/>
          </a:xfrm>
          <a:custGeom>
            <a:avLst/>
            <a:gdLst/>
            <a:ahLst/>
            <a:cxnLst/>
            <a:rect l="l" t="t" r="r" b="b"/>
            <a:pathLst>
              <a:path h="3449320">
                <a:moveTo>
                  <a:pt x="0" y="0"/>
                </a:moveTo>
                <a:lnTo>
                  <a:pt x="0" y="34491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0"/>
                </a:moveTo>
                <a:lnTo>
                  <a:pt x="0" y="3743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406400"/>
            <a:ext cx="0" cy="3449320"/>
          </a:xfrm>
          <a:custGeom>
            <a:avLst/>
            <a:gdLst/>
            <a:ahLst/>
            <a:cxnLst/>
            <a:rect l="l" t="t" r="r" b="b"/>
            <a:pathLst>
              <a:path h="3449320">
                <a:moveTo>
                  <a:pt x="0" y="0"/>
                </a:moveTo>
                <a:lnTo>
                  <a:pt x="0" y="34491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0"/>
                </a:moveTo>
                <a:lnTo>
                  <a:pt x="0" y="37439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406400"/>
            <a:ext cx="0" cy="3449320"/>
          </a:xfrm>
          <a:custGeom>
            <a:avLst/>
            <a:gdLst/>
            <a:ahLst/>
            <a:cxnLst/>
            <a:rect l="l" t="t" r="r" b="b"/>
            <a:pathLst>
              <a:path h="3449320">
                <a:moveTo>
                  <a:pt x="0" y="0"/>
                </a:moveTo>
                <a:lnTo>
                  <a:pt x="0" y="34491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0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52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5609907"/>
            <a:ext cx="0" cy="1248410"/>
          </a:xfrm>
          <a:custGeom>
            <a:avLst/>
            <a:gdLst/>
            <a:ahLst/>
            <a:cxnLst/>
            <a:rect l="l" t="t" r="r" b="b"/>
            <a:pathLst>
              <a:path h="1248409">
                <a:moveTo>
                  <a:pt x="0" y="0"/>
                </a:moveTo>
                <a:lnTo>
                  <a:pt x="0" y="12480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0423" y="385825"/>
            <a:ext cx="7021830" cy="0"/>
          </a:xfrm>
          <a:custGeom>
            <a:avLst/>
            <a:gdLst/>
            <a:ahLst/>
            <a:cxnLst/>
            <a:rect l="l" t="t" r="r" b="b"/>
            <a:pathLst>
              <a:path w="7021830">
                <a:moveTo>
                  <a:pt x="0" y="0"/>
                </a:moveTo>
                <a:lnTo>
                  <a:pt x="70215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38582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379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64647" y="4060825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35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35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064647" y="5284851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35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5284851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35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5534" y="4038"/>
            <a:ext cx="11969115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534" y="4038"/>
            <a:ext cx="11969115" cy="462280"/>
          </a:xfrm>
          <a:custGeom>
            <a:avLst/>
            <a:gdLst/>
            <a:ahLst/>
            <a:cxnLst/>
            <a:rect l="l" t="t" r="r" b="b"/>
            <a:pathLst>
              <a:path w="11969115" h="462280">
                <a:moveTo>
                  <a:pt x="0" y="461670"/>
                </a:moveTo>
                <a:lnTo>
                  <a:pt x="11969115" y="461670"/>
                </a:lnTo>
                <a:lnTo>
                  <a:pt x="11969115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/>
          </p:cNvSpPr>
          <p:nvPr>
            <p:ph type="title"/>
          </p:nvPr>
        </p:nvSpPr>
        <p:spPr>
          <a:xfrm>
            <a:off x="174447" y="35509"/>
            <a:ext cx="50063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1.3. Sociedades</a:t>
            </a:r>
            <a:r>
              <a:rPr sz="2400" b="1" i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cooperativas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86969" y="390397"/>
            <a:ext cx="4983480" cy="0"/>
          </a:xfrm>
          <a:custGeom>
            <a:avLst/>
            <a:gdLst/>
            <a:ahLst/>
            <a:cxnLst/>
            <a:rect l="l" t="t" r="r" b="b"/>
            <a:pathLst>
              <a:path w="4983480">
                <a:moveTo>
                  <a:pt x="0" y="0"/>
                </a:moveTo>
                <a:lnTo>
                  <a:pt x="4983454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6969" y="1814195"/>
            <a:ext cx="7995284" cy="0"/>
          </a:xfrm>
          <a:custGeom>
            <a:avLst/>
            <a:gdLst/>
            <a:ahLst/>
            <a:cxnLst/>
            <a:rect l="l" t="t" r="r" b="b"/>
            <a:pathLst>
              <a:path w="7995284">
                <a:moveTo>
                  <a:pt x="0" y="0"/>
                </a:moveTo>
                <a:lnTo>
                  <a:pt x="7994878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531" y="3855529"/>
            <a:ext cx="11969115" cy="1754505"/>
          </a:xfrm>
          <a:custGeom>
            <a:avLst/>
            <a:gdLst/>
            <a:ahLst/>
            <a:cxnLst/>
            <a:rect l="l" t="t" r="r" b="b"/>
            <a:pathLst>
              <a:path w="11969115" h="1754504">
                <a:moveTo>
                  <a:pt x="0" y="1754377"/>
                </a:moveTo>
                <a:lnTo>
                  <a:pt x="11969115" y="1754377"/>
                </a:lnTo>
                <a:lnTo>
                  <a:pt x="11969115" y="0"/>
                </a:lnTo>
                <a:lnTo>
                  <a:pt x="0" y="0"/>
                </a:lnTo>
                <a:lnTo>
                  <a:pt x="0" y="175437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86969" y="736980"/>
            <a:ext cx="2333625" cy="0"/>
          </a:xfrm>
          <a:custGeom>
            <a:avLst/>
            <a:gdLst/>
            <a:ahLst/>
            <a:cxnLst/>
            <a:rect l="l" t="t" r="r" b="b"/>
            <a:pathLst>
              <a:path w="2333625">
                <a:moveTo>
                  <a:pt x="0" y="0"/>
                </a:moveTo>
                <a:lnTo>
                  <a:pt x="2333244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5534" y="5791072"/>
            <a:ext cx="5854065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5534" y="5791072"/>
            <a:ext cx="5854065" cy="369570"/>
          </a:xfrm>
          <a:custGeom>
            <a:avLst/>
            <a:gdLst/>
            <a:ahLst/>
            <a:cxnLst/>
            <a:rect l="l" t="t" r="r" b="b"/>
            <a:pathLst>
              <a:path w="5854065" h="369570">
                <a:moveTo>
                  <a:pt x="0" y="369328"/>
                </a:moveTo>
                <a:lnTo>
                  <a:pt x="5854065" y="369328"/>
                </a:lnTo>
                <a:lnTo>
                  <a:pt x="585406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86969" y="6090526"/>
            <a:ext cx="5430520" cy="0"/>
          </a:xfrm>
          <a:custGeom>
            <a:avLst/>
            <a:gdLst/>
            <a:ahLst/>
            <a:cxnLst/>
            <a:rect l="l" t="t" r="r" b="b"/>
            <a:pathLst>
              <a:path w="5430520">
                <a:moveTo>
                  <a:pt x="0" y="0"/>
                </a:moveTo>
                <a:lnTo>
                  <a:pt x="5429986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102096" y="5791072"/>
            <a:ext cx="5854065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02096" y="5791072"/>
            <a:ext cx="5854065" cy="369570"/>
          </a:xfrm>
          <a:custGeom>
            <a:avLst/>
            <a:gdLst/>
            <a:ahLst/>
            <a:cxnLst/>
            <a:rect l="l" t="t" r="r" b="b"/>
            <a:pathLst>
              <a:path w="5854065" h="369570">
                <a:moveTo>
                  <a:pt x="0" y="369328"/>
                </a:moveTo>
                <a:lnTo>
                  <a:pt x="5854065" y="369328"/>
                </a:lnTo>
                <a:lnTo>
                  <a:pt x="585406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98709" y="497204"/>
            <a:ext cx="11889740" cy="5626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600" b="1" spc="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5.º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  <a:p>
            <a:pPr marL="88265" marR="9525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XVIII -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criação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associações 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 forma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de cooperativas independem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autorização, sendo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vedada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interferência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estatal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seu</a:t>
            </a:r>
            <a:r>
              <a:rPr sz="16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funcionamento;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  <a:spcBef>
                <a:spcPts val="800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Lei n.º 13.019, de 31 de julho de 2014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(Lei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das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Parcerias</a:t>
            </a:r>
            <a:r>
              <a:rPr sz="1600" b="1" spc="22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Voluntárias)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Art. 2.º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Lei,</a:t>
            </a:r>
            <a:r>
              <a:rPr sz="16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considera-se:</a:t>
            </a:r>
            <a:endParaRPr sz="1600">
              <a:latin typeface="Verdana"/>
              <a:cs typeface="Verdana"/>
            </a:endParaRPr>
          </a:p>
          <a:p>
            <a:pPr marL="88265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 –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sociedade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civil:</a:t>
            </a:r>
            <a:r>
              <a:rPr sz="16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  <a:p>
            <a:pPr marL="88265" marR="5080" algn="just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b)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 sociedades cooperativas previstas na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n.º 9.867,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10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novembro 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1999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; 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integradas por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situação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risco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vulnerabilidade pessoal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;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 alcançadas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programas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ações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combate à pobreza e de geração 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trabalho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renda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; 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voltadas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fomento,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educação e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capacitação 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trabalhadores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rurais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capacitação de agentes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assistência técnica e extensão  rural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; 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 capacitadas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execução de atividades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projetos de interesse público 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cunho  social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88265" marR="6350" algn="just">
              <a:lnSpc>
                <a:spcPct val="100000"/>
              </a:lnSpc>
              <a:spcBef>
                <a:spcPts val="905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“as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cooperativas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sociedades de pessoas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constituídas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para prestarem serviços aos associados</a:t>
            </a:r>
            <a:r>
              <a:rPr sz="1800" b="1" spc="1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ou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cooperativados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, distinguindo-se das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demais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sociedades ou empresas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que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atuam no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setor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econômico em razão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apresentarem características específicas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que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as distanciam totalmente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do modelo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de empresa capitalista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comum, assumindo grande relevo, neste contexto,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fato </a:t>
            </a: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de não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distribuírem lucros aos associados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Trata-se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 uma espécie de gerenciamento, de assessoramento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dos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cooperados.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Assim,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seus membros a constituem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  objetivo de desempenharem, em benefício comum, determinada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atividade”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(BASTOS,</a:t>
            </a:r>
            <a:r>
              <a:rPr sz="1800" spc="1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1997)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tabLst>
                <a:tab pos="6095365" algn="l"/>
              </a:tabLst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Cooperativas Sociais (Lei</a:t>
            </a:r>
            <a:r>
              <a:rPr sz="1800" b="1" i="1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n.º</a:t>
            </a:r>
            <a:r>
              <a:rPr sz="1800" b="1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9.867/1999)	Cooperativas (Lei n.º</a:t>
            </a:r>
            <a:r>
              <a:rPr sz="1800" b="1" i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5.764/71)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93535" y="6090526"/>
            <a:ext cx="4131945" cy="0"/>
          </a:xfrm>
          <a:custGeom>
            <a:avLst/>
            <a:gdLst/>
            <a:ahLst/>
            <a:cxnLst/>
            <a:rect l="l" t="t" r="r" b="b"/>
            <a:pathLst>
              <a:path w="4131945">
                <a:moveTo>
                  <a:pt x="0" y="0"/>
                </a:moveTo>
                <a:lnTo>
                  <a:pt x="4131564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74447" y="6188761"/>
            <a:ext cx="56965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  <a:tab pos="1146175" algn="l"/>
                <a:tab pos="2211705" algn="l"/>
                <a:tab pos="2741930" algn="l"/>
                <a:tab pos="4326890" algn="l"/>
                <a:tab pos="4794885" algn="l"/>
              </a:tabLst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Ins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rir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</a:t>
            </a:r>
            <a:r>
              <a:rPr sz="1800" spc="10" dirty="0">
                <a:solidFill>
                  <a:srgbClr val="2C2D2C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as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m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</a:t>
            </a:r>
            <a:r>
              <a:rPr sz="1800" spc="10" dirty="0">
                <a:solidFill>
                  <a:srgbClr val="2C2D2C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ta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em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merc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  econômico, por meio do</a:t>
            </a:r>
            <a:r>
              <a:rPr sz="1800" spc="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trabalho.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59500" y="6233871"/>
            <a:ext cx="56972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  <a:tab pos="1251585" algn="l"/>
                <a:tab pos="2342515" algn="l"/>
                <a:tab pos="2799715" algn="l"/>
                <a:tab pos="4655185" algn="l"/>
              </a:tabLst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Política	Nacional	de	Cooperativismo:	atividades</a:t>
            </a:r>
            <a:endParaRPr sz="1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ligadas ao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cooperativo, público ou</a:t>
            </a:r>
            <a:r>
              <a:rPr sz="1800" spc="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privado.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2D2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2433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Office Theme</vt:lpstr>
      <vt:lpstr>Terceiro Setor e o Direito</vt:lpstr>
      <vt:lpstr>Sumário de aula</vt:lpstr>
      <vt:lpstr>Apresentação do PowerPoint</vt:lpstr>
      <vt:lpstr>1. Natureza jurídica das entidades do Terceiro Setor.</vt:lpstr>
      <vt:lpstr>1. Natureza jurídica das entidades do Terceiro Setor.</vt:lpstr>
      <vt:lpstr>1.1. Associações</vt:lpstr>
      <vt:lpstr>2.2. Fundações</vt:lpstr>
      <vt:lpstr>1.2. Fundações</vt:lpstr>
      <vt:lpstr>1.3. Sociedades cooperativas</vt:lpstr>
      <vt:lpstr>1.4. Organizações religiosas</vt:lpstr>
      <vt:lpstr>1.5. Atuação em rede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Carolina Filipini</cp:lastModifiedBy>
  <cp:revision>3</cp:revision>
  <dcterms:created xsi:type="dcterms:W3CDTF">2020-08-06T20:31:58Z</dcterms:created>
  <dcterms:modified xsi:type="dcterms:W3CDTF">2022-08-11T14:08:15Z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2020-08-06T00:00:00Z</vt:filetime>
  </property>
</Properties>
</file>