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300A-9317-491D-A9E3-5091967DFBB7}" type="datetimeFigureOut">
              <a:rPr lang="pt-BR" smtClean="0"/>
              <a:pPr/>
              <a:t>30/8/2010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CECB5A-B838-4871-8B93-63E1E4C6196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300A-9317-491D-A9E3-5091967DFBB7}" type="datetimeFigureOut">
              <a:rPr lang="pt-BR" smtClean="0"/>
              <a:pPr/>
              <a:t>30/8/2010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CB5A-B838-4871-8B93-63E1E4C619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300A-9317-491D-A9E3-5091967DFBB7}" type="datetimeFigureOut">
              <a:rPr lang="pt-BR" smtClean="0"/>
              <a:pPr/>
              <a:t>30/8/2010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CB5A-B838-4871-8B93-63E1E4C619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300A-9317-491D-A9E3-5091967DFBB7}" type="datetimeFigureOut">
              <a:rPr lang="pt-BR" smtClean="0"/>
              <a:pPr/>
              <a:t>30/8/2010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CB5A-B838-4871-8B93-63E1E4C6196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300A-9317-491D-A9E3-5091967DFBB7}" type="datetimeFigureOut">
              <a:rPr lang="pt-BR" smtClean="0"/>
              <a:pPr/>
              <a:t>30/8/2010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CECB5A-B838-4871-8B93-63E1E4C619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300A-9317-491D-A9E3-5091967DFBB7}" type="datetimeFigureOut">
              <a:rPr lang="pt-BR" smtClean="0"/>
              <a:pPr/>
              <a:t>30/8/2010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CB5A-B838-4871-8B93-63E1E4C6196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300A-9317-491D-A9E3-5091967DFBB7}" type="datetimeFigureOut">
              <a:rPr lang="pt-BR" smtClean="0"/>
              <a:pPr/>
              <a:t>30/8/2010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CB5A-B838-4871-8B93-63E1E4C6196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300A-9317-491D-A9E3-5091967DFBB7}" type="datetimeFigureOut">
              <a:rPr lang="pt-BR" smtClean="0"/>
              <a:pPr/>
              <a:t>30/8/2010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CB5A-B838-4871-8B93-63E1E4C619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300A-9317-491D-A9E3-5091967DFBB7}" type="datetimeFigureOut">
              <a:rPr lang="pt-BR" smtClean="0"/>
              <a:pPr/>
              <a:t>30/8/2010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CB5A-B838-4871-8B93-63E1E4C619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300A-9317-491D-A9E3-5091967DFBB7}" type="datetimeFigureOut">
              <a:rPr lang="pt-BR" smtClean="0"/>
              <a:pPr/>
              <a:t>30/8/2010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CB5A-B838-4871-8B93-63E1E4C6196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300A-9317-491D-A9E3-5091967DFBB7}" type="datetimeFigureOut">
              <a:rPr lang="pt-BR" smtClean="0"/>
              <a:pPr/>
              <a:t>30/8/2010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CECB5A-B838-4871-8B93-63E1E4C6196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4E300A-9317-491D-A9E3-5091967DFBB7}" type="datetimeFigureOut">
              <a:rPr lang="pt-BR" smtClean="0"/>
              <a:pPr/>
              <a:t>30/8/2010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FCECB5A-B838-4871-8B93-63E1E4C619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escravo negro na vida sexual e de família do </a:t>
            </a:r>
            <a:r>
              <a:rPr lang="pt-BR" dirty="0" smtClean="0"/>
              <a:t>brasileiro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Capítulo </a:t>
            </a:r>
            <a:r>
              <a:rPr lang="pt-BR" dirty="0" smtClean="0"/>
              <a:t>4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“Mulheres negras mais frias do que fogosas” (</a:t>
            </a:r>
            <a:r>
              <a:rPr lang="pt-BR" dirty="0" err="1" smtClean="0"/>
              <a:t>Havelock</a:t>
            </a:r>
            <a:r>
              <a:rPr lang="pt-BR" dirty="0" smtClean="0"/>
              <a:t> Ellis).</a:t>
            </a:r>
          </a:p>
          <a:p>
            <a:r>
              <a:rPr lang="pt-BR" dirty="0" smtClean="0"/>
              <a:t>A Negra corrompeu a vida sexual da sociedade brasileira.</a:t>
            </a:r>
          </a:p>
          <a:p>
            <a:pPr lvl="1"/>
            <a:r>
              <a:rPr lang="pt-BR" dirty="0" smtClean="0"/>
              <a:t>Iniciando precocemente no amor físico os filhos-família.</a:t>
            </a:r>
          </a:p>
          <a:p>
            <a:r>
              <a:rPr lang="pt-BR" dirty="0" smtClean="0"/>
              <a:t>Não há escravidão sem depravação sexual.</a:t>
            </a:r>
          </a:p>
          <a:p>
            <a:pPr lvl="1"/>
            <a:r>
              <a:rPr lang="pt-BR" dirty="0" smtClean="0"/>
              <a:t>“A parte mais produtiva da propriedade escrava é o ventre gerador”. Manifesto Escravocrata.</a:t>
            </a:r>
          </a:p>
          <a:p>
            <a:pPr lvl="1"/>
            <a:r>
              <a:rPr lang="pt-BR" dirty="0" smtClean="0"/>
              <a:t>Geração de Moleques.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As contaminações do Brasil com a África.</a:t>
            </a:r>
          </a:p>
          <a:p>
            <a:pPr lvl="1"/>
            <a:r>
              <a:rPr lang="pt-BR" dirty="0" smtClean="0"/>
              <a:t>O Negro se </a:t>
            </a:r>
            <a:r>
              <a:rPr lang="pt-BR" dirty="0" err="1" smtClean="0"/>
              <a:t>sifilizou</a:t>
            </a:r>
            <a:r>
              <a:rPr lang="pt-BR" dirty="0" smtClean="0"/>
              <a:t> no Brasil.</a:t>
            </a:r>
          </a:p>
          <a:p>
            <a:pPr lvl="1"/>
            <a:r>
              <a:rPr lang="pt-BR" dirty="0" smtClean="0"/>
              <a:t>Verificou-se nas senzalas coloniais.</a:t>
            </a:r>
          </a:p>
          <a:p>
            <a:pPr lvl="1"/>
            <a:r>
              <a:rPr lang="pt-BR" dirty="0" smtClean="0"/>
              <a:t>Crença da cura.</a:t>
            </a:r>
          </a:p>
          <a:p>
            <a:pPr lvl="1"/>
            <a:r>
              <a:rPr lang="pt-BR" dirty="0" err="1" smtClean="0"/>
              <a:t>Amas-de-leite</a:t>
            </a:r>
            <a:r>
              <a:rPr lang="pt-BR" dirty="0" smtClean="0"/>
              <a:t> contraindo a doença.</a:t>
            </a:r>
          </a:p>
          <a:p>
            <a:pPr lvl="1"/>
            <a:r>
              <a:rPr lang="pt-BR" dirty="0" smtClean="0"/>
              <a:t>A </a:t>
            </a:r>
            <a:r>
              <a:rPr lang="pt-BR" dirty="0" err="1" smtClean="0"/>
              <a:t>sifilis</a:t>
            </a:r>
            <a:r>
              <a:rPr lang="pt-BR" dirty="0" smtClean="0"/>
              <a:t> matou, cegou e deformou a vontade no Brasil.</a:t>
            </a:r>
          </a:p>
          <a:p>
            <a:pPr lvl="1"/>
            <a:r>
              <a:rPr lang="pt-BR" dirty="0" smtClean="0"/>
              <a:t>Não influência do calor e sim da desordenada “paixão sexual”.</a:t>
            </a:r>
          </a:p>
          <a:p>
            <a:pPr lvl="1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Mudança da linguagem:</a:t>
            </a:r>
          </a:p>
          <a:p>
            <a:pPr lvl="1"/>
            <a:r>
              <a:rPr lang="pt-BR" dirty="0" smtClean="0"/>
              <a:t>Dói – dodói</a:t>
            </a:r>
          </a:p>
          <a:p>
            <a:pPr lvl="1"/>
            <a:r>
              <a:rPr lang="pt-BR" dirty="0" smtClean="0"/>
              <a:t>Pipi, </a:t>
            </a:r>
            <a:r>
              <a:rPr lang="pt-BR" dirty="0" err="1" smtClean="0"/>
              <a:t>nenem</a:t>
            </a:r>
            <a:r>
              <a:rPr lang="pt-BR" dirty="0" smtClean="0"/>
              <a:t>, papá, </a:t>
            </a:r>
            <a:r>
              <a:rPr lang="pt-BR" dirty="0" err="1" smtClean="0"/>
              <a:t>mimim</a:t>
            </a:r>
            <a:r>
              <a:rPr lang="pt-BR" dirty="0" smtClean="0"/>
              <a:t>, au-au.</a:t>
            </a:r>
          </a:p>
          <a:p>
            <a:pPr lvl="1"/>
            <a:r>
              <a:rPr lang="pt-BR" dirty="0" smtClean="0"/>
              <a:t>Se deu pela ação da negra junto a criança.</a:t>
            </a:r>
          </a:p>
          <a:p>
            <a:pPr lvl="1"/>
            <a:r>
              <a:rPr lang="pt-BR" dirty="0" smtClean="0"/>
              <a:t>“mi espere”, “</a:t>
            </a:r>
            <a:r>
              <a:rPr lang="pt-BR" dirty="0" err="1" smtClean="0"/>
              <a:t>le</a:t>
            </a:r>
            <a:r>
              <a:rPr lang="pt-BR" dirty="0" smtClean="0"/>
              <a:t> pediu”, “mi deixe”.</a:t>
            </a:r>
          </a:p>
          <a:p>
            <a:pPr lvl="1"/>
            <a:r>
              <a:rPr lang="pt-BR" dirty="0" smtClean="0"/>
              <a:t>Desenvolvimento de cultura no mestiço.</a:t>
            </a:r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Casamento Precoce</a:t>
            </a:r>
          </a:p>
          <a:p>
            <a:pPr lvl="1"/>
            <a:r>
              <a:rPr lang="pt-BR" dirty="0" smtClean="0"/>
              <a:t>Casamentos aos treze e aos quinze anos.</a:t>
            </a:r>
          </a:p>
          <a:p>
            <a:pPr lvl="1"/>
            <a:r>
              <a:rPr lang="pt-BR" dirty="0" smtClean="0"/>
              <a:t>Maridos quinze, vinte anos mais velhos.</a:t>
            </a:r>
          </a:p>
          <a:p>
            <a:pPr lvl="1"/>
            <a:r>
              <a:rPr lang="pt-BR" dirty="0" smtClean="0"/>
              <a:t>Escolha dos noivos pelos pais.</a:t>
            </a:r>
          </a:p>
          <a:p>
            <a:pPr lvl="1"/>
            <a:r>
              <a:rPr lang="pt-BR" dirty="0" smtClean="0"/>
              <a:t>Oferecimento das irmãs.</a:t>
            </a:r>
          </a:p>
          <a:p>
            <a:pPr lvl="1"/>
            <a:r>
              <a:rPr lang="pt-BR" dirty="0" smtClean="0"/>
              <a:t>Meninas com acima de 18 com ar de velhas.</a:t>
            </a:r>
          </a:p>
          <a:p>
            <a:r>
              <a:rPr lang="pt-BR" dirty="0" smtClean="0"/>
              <a:t>Hábitos incestuosos</a:t>
            </a:r>
          </a:p>
          <a:p>
            <a:pPr lvl="1"/>
            <a:r>
              <a:rPr lang="pt-BR" dirty="0" smtClean="0"/>
              <a:t>Tio com sobrinha</a:t>
            </a:r>
          </a:p>
          <a:p>
            <a:pPr lvl="1"/>
            <a:r>
              <a:rPr lang="pt-BR" dirty="0" smtClean="0"/>
              <a:t>Primo e primas</a:t>
            </a:r>
          </a:p>
          <a:p>
            <a:pPr lvl="1"/>
            <a:r>
              <a:rPr lang="pt-BR" dirty="0" smtClean="0"/>
              <a:t>Muito comum desde do primeiro século de colonização.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Muitas noivas de quinze anos morriam de parto.</a:t>
            </a:r>
          </a:p>
          <a:p>
            <a:endParaRPr lang="pt-BR" dirty="0" smtClean="0"/>
          </a:p>
          <a:p>
            <a:r>
              <a:rPr lang="pt-BR" dirty="0" smtClean="0"/>
              <a:t>Os escravos domésticos eram considerados quase parte da família.</a:t>
            </a:r>
          </a:p>
          <a:p>
            <a:pPr lvl="1"/>
            <a:r>
              <a:rPr lang="pt-BR" dirty="0" smtClean="0"/>
              <a:t>Irmãos de criação.</a:t>
            </a:r>
          </a:p>
          <a:p>
            <a:r>
              <a:rPr lang="pt-BR" dirty="0" smtClean="0"/>
              <a:t>A mortalidade era muito alta.</a:t>
            </a:r>
          </a:p>
          <a:p>
            <a:pPr lvl="1"/>
            <a:r>
              <a:rPr lang="pt-BR" dirty="0" smtClean="0"/>
              <a:t>Hábitos europeus se tornavam mortais.</a:t>
            </a:r>
          </a:p>
          <a:p>
            <a:pPr lvl="1"/>
            <a:r>
              <a:rPr lang="pt-BR" dirty="0" smtClean="0"/>
              <a:t>Horror ao banho e do ar.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escravo negro na vida sexual e de família do brasileiro (continuação)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1) Comportamento dos meninos: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2764904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Meninos </a:t>
            </a:r>
            <a:r>
              <a:rPr lang="pt-BR" dirty="0"/>
              <a:t>obrigados a se comportarem como </a:t>
            </a:r>
            <a:r>
              <a:rPr lang="pt-BR" dirty="0" smtClean="0"/>
              <a:t>adultos.</a:t>
            </a:r>
          </a:p>
          <a:p>
            <a:r>
              <a:rPr lang="pt-BR" dirty="0" smtClean="0"/>
              <a:t>Tornavam-se </a:t>
            </a:r>
            <a:r>
              <a:rPr lang="pt-BR" dirty="0"/>
              <a:t>rapazes aos 10 </a:t>
            </a:r>
            <a:r>
              <a:rPr lang="pt-BR" dirty="0" smtClean="0"/>
              <a:t>anos.</a:t>
            </a:r>
          </a:p>
          <a:p>
            <a:r>
              <a:rPr lang="pt-BR" dirty="0" smtClean="0"/>
              <a:t>Roupas </a:t>
            </a:r>
            <a:r>
              <a:rPr lang="pt-BR" dirty="0"/>
              <a:t>de homem, gestos sisudos, andar grave e ar </a:t>
            </a:r>
            <a:r>
              <a:rPr lang="pt-BR" dirty="0" smtClean="0"/>
              <a:t>tristonho.</a:t>
            </a:r>
          </a:p>
          <a:p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39552" y="4221088"/>
            <a:ext cx="8229600" cy="24768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95250" lvl="0" indent="-95250">
              <a:spcBef>
                <a:spcPct val="20000"/>
              </a:spcBef>
            </a:pPr>
            <a:r>
              <a:rPr lang="pt-BR" sz="3200" dirty="0"/>
              <a:t>“Meninos-diabos eles só eram até os dez anos. Daí </a:t>
            </a:r>
            <a:r>
              <a:rPr lang="pt-BR" sz="3200" dirty="0" smtClean="0"/>
              <a:t>em diante </a:t>
            </a:r>
            <a:r>
              <a:rPr lang="pt-BR" sz="3200" dirty="0"/>
              <a:t>tornavam-se rapazes. Seu trajo, o de homens feitos. Seus vícios, os de homens. Sua preocupação, </a:t>
            </a:r>
            <a:r>
              <a:rPr lang="pt-BR" sz="3200" dirty="0" err="1"/>
              <a:t>sifilizarem-se</a:t>
            </a:r>
            <a:r>
              <a:rPr lang="pt-BR" sz="3200" dirty="0"/>
              <a:t> o mais breve possível, adquirindo as cicatrizes gloriosas dos combates co Vênus que </a:t>
            </a:r>
            <a:r>
              <a:rPr lang="pt-BR" sz="3200" dirty="0" err="1"/>
              <a:t>Spíx</a:t>
            </a:r>
            <a:r>
              <a:rPr lang="pt-BR" sz="3200" dirty="0"/>
              <a:t> e </a:t>
            </a:r>
            <a:r>
              <a:rPr lang="pt-BR" sz="3200" dirty="0" err="1"/>
              <a:t>Martius</a:t>
            </a:r>
            <a:r>
              <a:rPr lang="pt-BR" sz="3200" dirty="0"/>
              <a:t> viram com espanto ostentadas pelos brasileiros.”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2) Escolas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smtClean="0"/>
          </a:p>
          <a:p>
            <a:r>
              <a:rPr lang="pt-BR" smtClean="0"/>
              <a:t>Os </a:t>
            </a:r>
            <a:r>
              <a:rPr lang="pt-BR" dirty="0"/>
              <a:t>engenhos quase sempre tinham sala de aula e os estudos eram feitos em casa com capelão ou com professores </a:t>
            </a:r>
            <a:r>
              <a:rPr lang="pt-BR" dirty="0" smtClean="0"/>
              <a:t>particulares.</a:t>
            </a:r>
          </a:p>
          <a:p>
            <a:pPr lvl="1"/>
            <a:r>
              <a:rPr lang="pt-BR" dirty="0" smtClean="0"/>
              <a:t>Eram tristonhas.</a:t>
            </a:r>
          </a:p>
          <a:p>
            <a:pPr lvl="1"/>
            <a:r>
              <a:rPr lang="pt-BR" dirty="0" smtClean="0"/>
              <a:t>As </a:t>
            </a:r>
            <a:r>
              <a:rPr lang="pt-BR" dirty="0"/>
              <a:t>salas eram pequenas e sem </a:t>
            </a:r>
            <a:r>
              <a:rPr lang="pt-BR" dirty="0" smtClean="0"/>
              <a:t>ar.</a:t>
            </a:r>
          </a:p>
          <a:p>
            <a:pPr lvl="1"/>
            <a:r>
              <a:rPr lang="pt-BR" dirty="0" smtClean="0"/>
              <a:t>Meninos </a:t>
            </a:r>
            <a:r>
              <a:rPr lang="pt-BR" dirty="0"/>
              <a:t>e moleques aprendiam </a:t>
            </a:r>
            <a:r>
              <a:rPr lang="pt-BR" dirty="0" smtClean="0"/>
              <a:t>juntos.</a:t>
            </a:r>
          </a:p>
          <a:p>
            <a:pPr lvl="1"/>
            <a:r>
              <a:rPr lang="pt-BR" dirty="0" smtClean="0"/>
              <a:t>Se </a:t>
            </a:r>
            <a:r>
              <a:rPr lang="pt-BR" dirty="0"/>
              <a:t>aprendia a ler, a escrever, a contar e a </a:t>
            </a:r>
            <a:r>
              <a:rPr lang="pt-BR" dirty="0" smtClean="0"/>
              <a:t>rezar.</a:t>
            </a:r>
          </a:p>
          <a:p>
            <a:pPr lvl="1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“Os pretos e pardos no Brasil não foram apenas companheiros dos meninos brancos nas aulas das casas-grandes e até nos colégios; houve também meninos brancos que aprenderam a ler com professores negros. (...)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2) Escolas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5112568"/>
          </a:xfrm>
        </p:spPr>
        <p:txBody>
          <a:bodyPr>
            <a:normAutofit/>
          </a:bodyPr>
          <a:lstStyle/>
          <a:p>
            <a:r>
              <a:rPr lang="pt-BR" dirty="0" smtClean="0"/>
              <a:t>Nos colégios:</a:t>
            </a:r>
            <a:endParaRPr lang="pt-BR" dirty="0"/>
          </a:p>
          <a:p>
            <a:pPr lvl="1"/>
            <a:r>
              <a:rPr lang="pt-BR" dirty="0" smtClean="0"/>
              <a:t>Usavam batinas.</a:t>
            </a:r>
            <a:endParaRPr lang="pt-BR" dirty="0"/>
          </a:p>
          <a:p>
            <a:pPr lvl="1"/>
            <a:r>
              <a:rPr lang="pt-BR" dirty="0" smtClean="0"/>
              <a:t>Os professores não possuíam conhecimento em ciência.</a:t>
            </a:r>
            <a:endParaRPr lang="pt-BR" dirty="0"/>
          </a:p>
          <a:p>
            <a:pPr lvl="1"/>
            <a:r>
              <a:rPr lang="pt-BR" dirty="0" smtClean="0"/>
              <a:t>Alunos sem curiosidade.</a:t>
            </a:r>
            <a:endParaRPr lang="pt-BR" dirty="0"/>
          </a:p>
          <a:p>
            <a:pPr lvl="1"/>
            <a:r>
              <a:rPr lang="pt-BR" dirty="0" smtClean="0"/>
              <a:t>Grande irradiação de cultura do Brasil colonial.</a:t>
            </a:r>
            <a:endParaRPr lang="pt-BR" dirty="0"/>
          </a:p>
          <a:p>
            <a:pPr lvl="1"/>
            <a:r>
              <a:rPr lang="pt-BR" dirty="0" smtClean="0"/>
              <a:t>Colégios jesuítas chegaram aos matos e sertões.</a:t>
            </a:r>
            <a:endParaRPr lang="pt-BR" dirty="0"/>
          </a:p>
          <a:p>
            <a:pPr lvl="1"/>
            <a:r>
              <a:rPr lang="pt-BR" dirty="0" smtClean="0"/>
              <a:t>Só negros e </a:t>
            </a:r>
            <a:r>
              <a:rPr lang="pt-BR" dirty="0" err="1" smtClean="0"/>
              <a:t>muleques</a:t>
            </a:r>
            <a:r>
              <a:rPr lang="pt-BR" dirty="0" smtClean="0"/>
              <a:t> eram barrados nas primeiras escolas jesuíticas ( retintos).</a:t>
            </a:r>
          </a:p>
          <a:p>
            <a:pPr lvl="1"/>
            <a:r>
              <a:rPr lang="pt-BR" dirty="0" smtClean="0"/>
              <a:t>Castigos: se fazia vários tipos de humilhações como palmatória, usar </a:t>
            </a:r>
            <a:r>
              <a:rPr lang="pt-BR" dirty="0" err="1" smtClean="0"/>
              <a:t>chapeu</a:t>
            </a:r>
            <a:r>
              <a:rPr lang="pt-BR" dirty="0" smtClean="0"/>
              <a:t> de palhaço, se ajoelhar no milho,entre outras.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Traz na alma ou no corpo uma marca ou pinta do </a:t>
            </a:r>
            <a:r>
              <a:rPr lang="pt-BR" dirty="0" err="1" smtClean="0"/>
              <a:t>indigena</a:t>
            </a:r>
            <a:r>
              <a:rPr lang="pt-BR" dirty="0" smtClean="0"/>
              <a:t> ou do negro.</a:t>
            </a:r>
          </a:p>
          <a:p>
            <a:r>
              <a:rPr lang="pt-BR" dirty="0" smtClean="0"/>
              <a:t>Ternura, música, </a:t>
            </a:r>
            <a:r>
              <a:rPr lang="pt-BR" dirty="0" err="1" smtClean="0"/>
              <a:t>mimica</a:t>
            </a:r>
            <a:r>
              <a:rPr lang="pt-BR" dirty="0" smtClean="0"/>
              <a:t> excessiva, no andar, na fala, no canto de ninar, trazemos a influência negra.</a:t>
            </a:r>
          </a:p>
          <a:p>
            <a:r>
              <a:rPr lang="pt-BR" dirty="0" smtClean="0"/>
              <a:t>Casos de homens brancos com mulheres negras.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3) O conteúdo dado nas </a:t>
            </a:r>
            <a:r>
              <a:rPr lang="pt-BR" dirty="0" smtClean="0"/>
              <a:t>escolas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Ensino </a:t>
            </a:r>
            <a:r>
              <a:rPr lang="pt-BR" dirty="0"/>
              <a:t>de </a:t>
            </a:r>
            <a:r>
              <a:rPr lang="pt-BR" dirty="0" smtClean="0"/>
              <a:t>caligrafia.</a:t>
            </a:r>
          </a:p>
          <a:p>
            <a:r>
              <a:rPr lang="pt-BR" dirty="0" smtClean="0"/>
              <a:t>Latim.</a:t>
            </a:r>
          </a:p>
          <a:p>
            <a:r>
              <a:rPr lang="pt-BR" dirty="0" smtClean="0"/>
              <a:t>Aritmética</a:t>
            </a:r>
            <a:r>
              <a:rPr lang="pt-BR" dirty="0"/>
              <a:t>.</a:t>
            </a:r>
            <a:br>
              <a:rPr lang="pt-BR" dirty="0"/>
            </a:br>
            <a:r>
              <a:rPr lang="pt-BR" dirty="0" smtClean="0"/>
              <a:t>Livros:</a:t>
            </a:r>
          </a:p>
          <a:p>
            <a:pPr lvl="1"/>
            <a:r>
              <a:rPr lang="pt-BR" dirty="0" smtClean="0"/>
              <a:t>Gramática Latina.</a:t>
            </a:r>
          </a:p>
          <a:p>
            <a:pPr lvl="1"/>
            <a:r>
              <a:rPr lang="pt-BR" dirty="0" smtClean="0"/>
              <a:t>Sinônimos.</a:t>
            </a:r>
          </a:p>
          <a:p>
            <a:pPr lvl="1"/>
            <a:r>
              <a:rPr lang="pt-BR" dirty="0" smtClean="0"/>
              <a:t>Poesias Sacras.</a:t>
            </a:r>
          </a:p>
          <a:p>
            <a:pPr lvl="1"/>
            <a:r>
              <a:rPr lang="pt-BR" dirty="0" smtClean="0"/>
              <a:t>Cartas </a:t>
            </a:r>
            <a:r>
              <a:rPr lang="pt-BR" dirty="0"/>
              <a:t>silábicas com exercícios parietais.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4) Higiene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As </a:t>
            </a:r>
            <a:r>
              <a:rPr lang="pt-BR" dirty="0"/>
              <a:t>condições de higiene nas escolas eram péssimas, muitos meninos morreram de febre ou de </a:t>
            </a:r>
            <a:r>
              <a:rPr lang="pt-BR" dirty="0" smtClean="0"/>
              <a:t>infecção.</a:t>
            </a:r>
          </a:p>
          <a:p>
            <a:r>
              <a:rPr lang="pt-BR" dirty="0" smtClean="0"/>
              <a:t>As </a:t>
            </a:r>
            <a:r>
              <a:rPr lang="pt-BR" dirty="0"/>
              <a:t>escolas eram insalubres, pouco asseadas e a iluminação era feita com azeite e </a:t>
            </a:r>
            <a:r>
              <a:rPr lang="pt-BR" dirty="0" smtClean="0"/>
              <a:t>gás.</a:t>
            </a:r>
          </a:p>
          <a:p>
            <a:r>
              <a:rPr lang="pt-BR" dirty="0" smtClean="0"/>
              <a:t>Avanço </a:t>
            </a:r>
            <a:r>
              <a:rPr lang="pt-BR" dirty="0"/>
              <a:t>de doenças </a:t>
            </a:r>
            <a:r>
              <a:rPr lang="pt-BR" dirty="0" smtClean="0"/>
              <a:t>sexualmente transmissíveis </a:t>
            </a:r>
            <a:r>
              <a:rPr lang="pt-BR" dirty="0"/>
              <a:t>nos internatos, doenças como </a:t>
            </a:r>
            <a:r>
              <a:rPr lang="pt-BR" dirty="0" smtClean="0"/>
              <a:t>a sífilis </a:t>
            </a:r>
            <a:r>
              <a:rPr lang="pt-BR" dirty="0"/>
              <a:t>e a </a:t>
            </a:r>
            <a:r>
              <a:rPr lang="pt-BR" dirty="0" err="1"/>
              <a:t>gonorréia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5) Comportamento do homem branco e da mulher branca e </a:t>
            </a:r>
            <a:r>
              <a:rPr lang="pt-BR" dirty="0" smtClean="0"/>
              <a:t>negra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Homem </a:t>
            </a:r>
            <a:r>
              <a:rPr lang="pt-BR" dirty="0"/>
              <a:t>tirano e viril que ficava na rede e que se deitava com as </a:t>
            </a:r>
            <a:r>
              <a:rPr lang="pt-BR" dirty="0" smtClean="0"/>
              <a:t>escravas.</a:t>
            </a:r>
          </a:p>
          <a:p>
            <a:r>
              <a:rPr lang="pt-BR" dirty="0" smtClean="0"/>
              <a:t>Mulheres </a:t>
            </a:r>
            <a:r>
              <a:rPr lang="pt-BR" dirty="0"/>
              <a:t>brancas a educação era voltada para a submissão, nas festas religiosas namoravam às escondidas, elas precisavam se precaver dos olhos delatores das escravas, dos padres e das </a:t>
            </a:r>
            <a:r>
              <a:rPr lang="pt-BR" dirty="0" smtClean="0"/>
              <a:t>sogras.</a:t>
            </a:r>
          </a:p>
          <a:p>
            <a:r>
              <a:rPr lang="pt-BR" dirty="0" smtClean="0"/>
              <a:t>Mulheres </a:t>
            </a:r>
            <a:r>
              <a:rPr lang="pt-BR" dirty="0"/>
              <a:t>negras: serviam ao senhor de engenho e muitas não permitiam ser dominadas sexualmente.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“Ociosa, mas alagada de preocupações sexuais, a vida do senhor de engenho tornou-se uma vida de rede. Rede parada, com o senhor descansando, dormindo, cochilando. Rede andando, com o senhor em viagem ou a passeio debaixo de tapetes ou cortinas. Rede rangendo, com o senhor copulando dentro dela. Da rede não precisava afastar-se o escravocrata para dar suas ordens aos negros; mandar escrever suas cartas pelo caixeiro ou pelo capelão; jogar gamão com algum parente ou compadre. De rede viajavam quase todo (...)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6) </a:t>
            </a:r>
            <a:r>
              <a:rPr lang="pt-BR" dirty="0" smtClean="0"/>
              <a:t>Castigos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Assassinatos</a:t>
            </a:r>
          </a:p>
          <a:p>
            <a:r>
              <a:rPr lang="pt-BR" dirty="0" smtClean="0"/>
              <a:t>Beliscões</a:t>
            </a:r>
          </a:p>
          <a:p>
            <a:r>
              <a:rPr lang="pt-BR" dirty="0" smtClean="0"/>
              <a:t>Recitar </a:t>
            </a:r>
            <a:r>
              <a:rPr lang="pt-BR" dirty="0"/>
              <a:t>rezas da semana </a:t>
            </a:r>
            <a:r>
              <a:rPr lang="pt-BR" dirty="0" smtClean="0"/>
              <a:t>santa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7) Padres e </a:t>
            </a:r>
            <a:r>
              <a:rPr lang="pt-BR" dirty="0" smtClean="0"/>
              <a:t>religiosos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Libertinagem</a:t>
            </a:r>
          </a:p>
          <a:p>
            <a:r>
              <a:rPr lang="pt-BR" dirty="0" smtClean="0"/>
              <a:t>Ostentavam amantes.</a:t>
            </a:r>
          </a:p>
          <a:p>
            <a:r>
              <a:rPr lang="pt-BR" dirty="0" smtClean="0"/>
              <a:t>Viviam </a:t>
            </a:r>
            <a:r>
              <a:rPr lang="pt-BR" dirty="0"/>
              <a:t>vida de casado com as "comadres</a:t>
            </a:r>
            <a:r>
              <a:rPr lang="pt-BR" dirty="0" smtClean="0"/>
              <a:t>".</a:t>
            </a:r>
          </a:p>
          <a:p>
            <a:r>
              <a:rPr lang="pt-BR" dirty="0" smtClean="0"/>
              <a:t>Contribuição </a:t>
            </a:r>
            <a:r>
              <a:rPr lang="pt-BR" dirty="0"/>
              <a:t>para o aumento da população, reproduzindo-se em filhos e netos de qualidades superiores.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“(...) Às vezes negrinhas de dez,doze anos já estavam na rua se oferecendo a marinheiros enormes, </a:t>
            </a:r>
            <a:r>
              <a:rPr lang="pt-BR" dirty="0" err="1"/>
              <a:t>grangazás</a:t>
            </a:r>
            <a:r>
              <a:rPr lang="pt-BR" dirty="0"/>
              <a:t> ruivos que desembarcavam dos veleiros ingleses e franceses, com uma fome doida de mulher. </a:t>
            </a:r>
            <a:r>
              <a:rPr lang="pt-BR" dirty="0" smtClean="0"/>
              <a:t>(...)</a:t>
            </a:r>
          </a:p>
          <a:p>
            <a:r>
              <a:rPr lang="pt-BR" dirty="0"/>
              <a:t>(...) Mas o grosso da prostituição, foram-no as negras, exploradas pelos brancos. (...)”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8) </a:t>
            </a:r>
            <a:r>
              <a:rPr lang="pt-BR" dirty="0" smtClean="0"/>
              <a:t>Açúcar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Movia </a:t>
            </a:r>
            <a:r>
              <a:rPr lang="pt-BR" dirty="0"/>
              <a:t>a economia do século XVI E </a:t>
            </a:r>
            <a:r>
              <a:rPr lang="pt-BR" dirty="0" smtClean="0"/>
              <a:t>XVII.</a:t>
            </a:r>
          </a:p>
          <a:p>
            <a:r>
              <a:rPr lang="pt-BR" dirty="0" smtClean="0"/>
              <a:t>Aumento </a:t>
            </a:r>
            <a:r>
              <a:rPr lang="pt-BR" dirty="0"/>
              <a:t>da produção = aumento do número de </a:t>
            </a:r>
            <a:r>
              <a:rPr lang="pt-BR" dirty="0" smtClean="0"/>
              <a:t>escravos.</a:t>
            </a:r>
          </a:p>
          <a:p>
            <a:r>
              <a:rPr lang="pt-BR" dirty="0" smtClean="0"/>
              <a:t>Visto </a:t>
            </a:r>
            <a:r>
              <a:rPr lang="pt-BR" dirty="0"/>
              <a:t>como a causa da moleza do senhor </a:t>
            </a:r>
            <a:r>
              <a:rPr lang="pt-BR" dirty="0" smtClean="0"/>
              <a:t>branco.</a:t>
            </a:r>
          </a:p>
          <a:p>
            <a:r>
              <a:rPr lang="pt-BR" dirty="0" smtClean="0"/>
              <a:t>Produção </a:t>
            </a:r>
            <a:r>
              <a:rPr lang="pt-BR" dirty="0"/>
              <a:t>dependia do trabalho </a:t>
            </a:r>
            <a:r>
              <a:rPr lang="pt-BR" dirty="0" smtClean="0"/>
              <a:t>escravo.</a:t>
            </a:r>
          </a:p>
          <a:p>
            <a:r>
              <a:rPr lang="pt-BR" dirty="0" smtClean="0"/>
              <a:t>Doces </a:t>
            </a:r>
            <a:r>
              <a:rPr lang="pt-BR" dirty="0"/>
              <a:t>e guloseimas eram vendidos pelas escravas de ganho nas cidades.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9) Culinária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“Um traço importante de infiltração de cultura negra na economia e na vida doméstica do brasileiro resta-nos acentuar: a culinária. O escravo africano dominou a cozinha colonial, enriquecendo-se de uma variedade de sabores novos. (...)”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Comparações entre indígenas e negros.</a:t>
            </a:r>
          </a:p>
          <a:p>
            <a:r>
              <a:rPr lang="pt-BR" dirty="0" smtClean="0"/>
              <a:t>Negros com superioridade biológica e psíquica para vida nos trópicos.</a:t>
            </a:r>
          </a:p>
          <a:p>
            <a:r>
              <a:rPr lang="pt-BR" dirty="0" smtClean="0"/>
              <a:t>Biológica:</a:t>
            </a:r>
          </a:p>
          <a:p>
            <a:pPr lvl="1"/>
            <a:r>
              <a:rPr lang="pt-BR" dirty="0" smtClean="0"/>
              <a:t>Energia sempre fresca.</a:t>
            </a:r>
          </a:p>
          <a:p>
            <a:pPr lvl="1"/>
            <a:r>
              <a:rPr lang="pt-BR" dirty="0" smtClean="0"/>
              <a:t>Gosto do sol.</a:t>
            </a:r>
          </a:p>
          <a:p>
            <a:pPr lvl="2"/>
            <a:r>
              <a:rPr lang="pt-BR" dirty="0" smtClean="0"/>
              <a:t>Transpiração por todo o corpo.</a:t>
            </a:r>
          </a:p>
          <a:p>
            <a:pPr lvl="2"/>
            <a:r>
              <a:rPr lang="pt-BR" dirty="0" smtClean="0"/>
              <a:t>Máxima evaporação.</a:t>
            </a:r>
          </a:p>
          <a:p>
            <a:pPr lvl="1"/>
            <a:r>
              <a:rPr lang="pt-BR" dirty="0" smtClean="0"/>
              <a:t>Maior fertilidade nas regiões quentes.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Psicológica:</a:t>
            </a:r>
          </a:p>
          <a:p>
            <a:pPr lvl="1"/>
            <a:r>
              <a:rPr lang="pt-BR" dirty="0" smtClean="0"/>
              <a:t>Extrovertido</a:t>
            </a:r>
          </a:p>
          <a:p>
            <a:pPr lvl="2"/>
            <a:r>
              <a:rPr lang="pt-BR" dirty="0" smtClean="0"/>
              <a:t>Maior contato com o civilizador.</a:t>
            </a:r>
          </a:p>
          <a:p>
            <a:pPr lvl="2"/>
            <a:r>
              <a:rPr lang="pt-BR" dirty="0" smtClean="0"/>
              <a:t>Melhor relacionamento.</a:t>
            </a:r>
          </a:p>
          <a:p>
            <a:pPr lvl="2"/>
            <a:r>
              <a:rPr lang="pt-BR" dirty="0" smtClean="0"/>
              <a:t>Bahia x Pernambuco.</a:t>
            </a:r>
          </a:p>
          <a:p>
            <a:pPr lvl="2"/>
            <a:r>
              <a:rPr lang="pt-BR" dirty="0" smtClean="0"/>
              <a:t>Danças e rituais alegres, sem restrições de movimentos.</a:t>
            </a:r>
          </a:p>
          <a:p>
            <a:r>
              <a:rPr lang="pt-BR" dirty="0" smtClean="0"/>
              <a:t>Histórico Culturais</a:t>
            </a:r>
          </a:p>
          <a:p>
            <a:pPr lvl="1"/>
            <a:r>
              <a:rPr lang="pt-BR" dirty="0" smtClean="0"/>
              <a:t>Escravos mais desenvolvidos do que os índios na agricultura. (Cultura nômade dos índios, não regular). </a:t>
            </a:r>
          </a:p>
          <a:p>
            <a:pPr lvl="1"/>
            <a:r>
              <a:rPr lang="pt-BR" dirty="0" smtClean="0"/>
              <a:t>Melhor alimentação por parte dos negros, influência na comida brasileira.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 smtClean="0"/>
              <a:t>Dominaram a cozinha e a agricultura.</a:t>
            </a:r>
          </a:p>
          <a:p>
            <a:r>
              <a:rPr lang="pt-BR" dirty="0" smtClean="0"/>
              <a:t>Generalização de que homem do trópico é mais escuro e do hemisfério norte alvo.</a:t>
            </a:r>
          </a:p>
          <a:p>
            <a:pPr lvl="1"/>
            <a:r>
              <a:rPr lang="pt-BR" dirty="0" smtClean="0"/>
              <a:t>Índio amarelo e Australiano branco.</a:t>
            </a:r>
          </a:p>
          <a:p>
            <a:pPr lvl="1"/>
            <a:r>
              <a:rPr lang="pt-BR" dirty="0" smtClean="0"/>
              <a:t>Mas perto da evolução do macaco.</a:t>
            </a:r>
          </a:p>
          <a:p>
            <a:pPr lvl="2"/>
            <a:r>
              <a:rPr lang="pt-BR" dirty="0" smtClean="0"/>
              <a:t>Lábios finos como o homem branco.</a:t>
            </a:r>
          </a:p>
          <a:p>
            <a:pPr lvl="2"/>
            <a:r>
              <a:rPr lang="pt-BR" dirty="0" smtClean="0"/>
              <a:t>Europeus e Australianos mais peludos.</a:t>
            </a:r>
          </a:p>
          <a:p>
            <a:pPr lvl="2"/>
            <a:r>
              <a:rPr lang="pt-BR" dirty="0" smtClean="0"/>
              <a:t>Nada diferente dos brancos quanto a capacidade mental.</a:t>
            </a:r>
          </a:p>
          <a:p>
            <a:pPr lvl="2"/>
            <a:r>
              <a:rPr lang="pt-BR" dirty="0" err="1" smtClean="0"/>
              <a:t>Q.I.</a:t>
            </a:r>
            <a:r>
              <a:rPr lang="pt-BR" dirty="0" smtClean="0"/>
              <a:t> acima dos portugueses.</a:t>
            </a:r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os Ingleses:</a:t>
            </a:r>
          </a:p>
          <a:p>
            <a:pPr lvl="1"/>
            <a:r>
              <a:rPr lang="pt-BR" dirty="0" smtClean="0"/>
              <a:t>Critério de importação de escravos exclusivamente agrícola.</a:t>
            </a:r>
          </a:p>
          <a:p>
            <a:pPr lvl="2"/>
            <a:r>
              <a:rPr lang="pt-BR" dirty="0" smtClean="0"/>
              <a:t>Energia Bruta.</a:t>
            </a:r>
          </a:p>
          <a:p>
            <a:pPr lvl="2"/>
            <a:r>
              <a:rPr lang="pt-BR" dirty="0" smtClean="0"/>
              <a:t>Resistente, forte e barato.</a:t>
            </a:r>
          </a:p>
          <a:p>
            <a:r>
              <a:rPr lang="pt-BR" dirty="0" smtClean="0"/>
              <a:t>No Brasil</a:t>
            </a:r>
          </a:p>
          <a:p>
            <a:pPr lvl="1"/>
            <a:r>
              <a:rPr lang="pt-BR" dirty="0" smtClean="0"/>
              <a:t>Critérios:</a:t>
            </a:r>
          </a:p>
          <a:p>
            <a:pPr lvl="2"/>
            <a:r>
              <a:rPr lang="pt-BR" dirty="0" smtClean="0"/>
              <a:t>Suprir a Falta de mulheres brancas</a:t>
            </a:r>
          </a:p>
          <a:p>
            <a:pPr lvl="2"/>
            <a:r>
              <a:rPr lang="pt-BR" dirty="0" smtClean="0"/>
              <a:t>Técnicos em metal.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Governador do Rio Luís V. Monteiro:</a:t>
            </a:r>
          </a:p>
          <a:p>
            <a:pPr lvl="1"/>
            <a:r>
              <a:rPr lang="pt-BR" dirty="0" smtClean="0"/>
              <a:t>“não há mineiro que possa viver sem uma negra”.</a:t>
            </a:r>
          </a:p>
          <a:p>
            <a:pPr lvl="1"/>
            <a:r>
              <a:rPr lang="pt-BR" dirty="0" smtClean="0"/>
              <a:t>“ donas de casa”</a:t>
            </a:r>
          </a:p>
          <a:p>
            <a:r>
              <a:rPr lang="pt-BR" dirty="0" smtClean="0"/>
              <a:t>Vieram para o Brasil:</a:t>
            </a:r>
          </a:p>
          <a:p>
            <a:pPr lvl="1"/>
            <a:r>
              <a:rPr lang="pt-BR" dirty="0" smtClean="0"/>
              <a:t>“donas de casa” para colonos sem mulher branca.</a:t>
            </a:r>
          </a:p>
          <a:p>
            <a:pPr lvl="1"/>
            <a:r>
              <a:rPr lang="pt-BR" dirty="0" smtClean="0"/>
              <a:t>Técnico para as minas e criação de gado.</a:t>
            </a:r>
          </a:p>
          <a:p>
            <a:pPr lvl="1"/>
            <a:r>
              <a:rPr lang="pt-BR" dirty="0" smtClean="0"/>
              <a:t>Comerciantes de panos e sabão.</a:t>
            </a:r>
          </a:p>
          <a:p>
            <a:pPr lvl="1"/>
            <a:r>
              <a:rPr lang="pt-BR" dirty="0" smtClean="0"/>
              <a:t>Oradores maometanos.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Quanto a religião:</a:t>
            </a:r>
          </a:p>
          <a:p>
            <a:pPr lvl="1"/>
            <a:r>
              <a:rPr lang="pt-BR" dirty="0" smtClean="0"/>
              <a:t>Certa predisposição ao protestantismo, devido a influência maometana.</a:t>
            </a:r>
          </a:p>
          <a:p>
            <a:pPr lvl="1"/>
            <a:r>
              <a:rPr lang="pt-BR" dirty="0" smtClean="0"/>
              <a:t>O Catolicismo acabou se influência trazidas pelo Islamismo.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Quanto a influência do negro sobre a vida sexual do brasileiro.</a:t>
            </a:r>
          </a:p>
          <a:p>
            <a:pPr lvl="1"/>
            <a:r>
              <a:rPr lang="pt-BR" dirty="0" smtClean="0"/>
              <a:t>Escravo e não o negro.</a:t>
            </a:r>
          </a:p>
          <a:p>
            <a:pPr lvl="1"/>
            <a:r>
              <a:rPr lang="pt-BR" dirty="0" smtClean="0"/>
              <a:t>Cultura dissolvente que gera um comportamento imoral.</a:t>
            </a:r>
          </a:p>
          <a:p>
            <a:pPr lvl="1"/>
            <a:r>
              <a:rPr lang="pt-BR" dirty="0" smtClean="0"/>
              <a:t>Luxúria, o erotismo, a depravação sexual.</a:t>
            </a:r>
          </a:p>
          <a:p>
            <a:pPr lvl="1"/>
            <a:r>
              <a:rPr lang="pt-BR" dirty="0" smtClean="0"/>
              <a:t>Apetite do negro maior que o dos Europeus.</a:t>
            </a:r>
          </a:p>
          <a:p>
            <a:pPr lvl="2"/>
            <a:r>
              <a:rPr lang="pt-BR" dirty="0" smtClean="0"/>
              <a:t>Necessita </a:t>
            </a:r>
            <a:r>
              <a:rPr lang="pt-BR" dirty="0" err="1" smtClean="0"/>
              <a:t>estimulos</a:t>
            </a:r>
            <a:r>
              <a:rPr lang="pt-BR" dirty="0" smtClean="0"/>
              <a:t> picantes:</a:t>
            </a:r>
          </a:p>
          <a:p>
            <a:pPr lvl="3"/>
            <a:r>
              <a:rPr lang="pt-BR" dirty="0" smtClean="0"/>
              <a:t>Danças afrodisíacas, orgias.</a:t>
            </a:r>
          </a:p>
          <a:p>
            <a:pPr lvl="2"/>
            <a:r>
              <a:rPr lang="pt-BR" dirty="0" smtClean="0"/>
              <a:t>Europeu:</a:t>
            </a:r>
          </a:p>
          <a:p>
            <a:pPr lvl="3"/>
            <a:r>
              <a:rPr lang="pt-BR" dirty="0" smtClean="0"/>
              <a:t>Apenas grandes provocações.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</TotalTime>
  <Words>1355</Words>
  <Application>Microsoft Office PowerPoint</Application>
  <PresentationFormat>Apresentação na tela (4:3)</PresentationFormat>
  <Paragraphs>156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Patrimônio Líquido</vt:lpstr>
      <vt:lpstr>Capítulo 4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Capítulo 5</vt:lpstr>
      <vt:lpstr>1) Comportamento dos meninos:</vt:lpstr>
      <vt:lpstr>2) Escolas</vt:lpstr>
      <vt:lpstr>Slide 18</vt:lpstr>
      <vt:lpstr>2) Escolas</vt:lpstr>
      <vt:lpstr>3) O conteúdo dado nas escolas</vt:lpstr>
      <vt:lpstr>4) Higiene</vt:lpstr>
      <vt:lpstr>5) Comportamento do homem branco e da mulher branca e negra</vt:lpstr>
      <vt:lpstr>Slide 23</vt:lpstr>
      <vt:lpstr>6) Castigos</vt:lpstr>
      <vt:lpstr>7) Padres e religiosos</vt:lpstr>
      <vt:lpstr>Slide 26</vt:lpstr>
      <vt:lpstr>8) Açúcar</vt:lpstr>
      <vt:lpstr>9) Culinária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</dc:creator>
  <cp:lastModifiedBy>Bruno Dancieri Silveira</cp:lastModifiedBy>
  <cp:revision>22</cp:revision>
  <dcterms:created xsi:type="dcterms:W3CDTF">2010-08-30T00:00:43Z</dcterms:created>
  <dcterms:modified xsi:type="dcterms:W3CDTF">2010-08-30T19:39:17Z</dcterms:modified>
</cp:coreProperties>
</file>