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61" r:id="rId26"/>
    <p:sldId id="263" r:id="rId27"/>
    <p:sldId id="265" r:id="rId28"/>
    <p:sldId id="286" r:id="rId29"/>
    <p:sldId id="266" r:id="rId30"/>
    <p:sldId id="267" r:id="rId31"/>
    <p:sldId id="268" r:id="rId32"/>
    <p:sldId id="26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BC8EF0-FEDE-48C7-B8C6-8E4AF68E8AA2}" type="datetimeFigureOut">
              <a:rPr lang="pt-BR" smtClean="0"/>
              <a:pPr/>
              <a:t>11/08/2020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236B8C-E224-45D0-8507-26F6A66D30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057400"/>
          </a:xfrm>
        </p:spPr>
        <p:txBody>
          <a:bodyPr>
            <a:normAutofit/>
          </a:bodyPr>
          <a:lstStyle/>
          <a:p>
            <a:r>
              <a:rPr lang="pt-BR" dirty="0" smtClean="0"/>
              <a:t>UNIVERSIDADE DE SÃO </a:t>
            </a:r>
            <a:r>
              <a:rPr lang="pt-BR" b="1" dirty="0" smtClean="0"/>
              <a:t> PAULO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467600" cy="609600"/>
          </a:xfrm>
        </p:spPr>
        <p:txBody>
          <a:bodyPr>
            <a:normAutofit fontScale="85000" lnSpcReduction="10000"/>
          </a:bodyPr>
          <a:lstStyle/>
          <a:p>
            <a:r>
              <a:rPr lang="pt-BR" sz="3800" u="sng" smtClean="0"/>
              <a:t>TEORIA GERAL DO ESTADO II</a:t>
            </a:r>
            <a:endParaRPr lang="pt-BR" sz="3800" u="sng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66800" y="4953000"/>
            <a:ext cx="601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Docente Responsável:</a:t>
            </a:r>
          </a:p>
          <a:p>
            <a:pPr>
              <a:spcBef>
                <a:spcPct val="50000"/>
              </a:spcBef>
            </a:pPr>
            <a:r>
              <a:rPr lang="pt-BR" sz="2000"/>
              <a:t>Profª. Drª. Eunice Aparecida de Jesus Prudente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Decreto-Lei  Nº  406, de 04 de maio de 1938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art. 1º traz exaustiva lista onde </a:t>
            </a:r>
            <a:r>
              <a:rPr lang="pt-BR" sz="2800" dirty="0" err="1" smtClean="0"/>
              <a:t>proibe</a:t>
            </a:r>
            <a:r>
              <a:rPr lang="pt-BR" sz="2800" dirty="0" smtClean="0"/>
              <a:t> a entrada no Brasil:</a:t>
            </a:r>
          </a:p>
          <a:p>
            <a:r>
              <a:rPr lang="pt-BR" sz="2800" dirty="0" smtClean="0"/>
              <a:t>“vagabundos, ciganos e congêneres” ( Item II )</a:t>
            </a:r>
          </a:p>
          <a:p>
            <a:r>
              <a:rPr lang="pt-BR" sz="2800" dirty="0" smtClean="0"/>
              <a:t>Art. 2º:  “ .. O governo federal reserva-se o direito de limitar ou suspender, por motivos econômicos e sociais, a entrada de indivíduos de determinadas raças ou regimes, ouvido o Conselho de Imigração e Colonização”.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Decreto-Lei  Nº 7967, de 18 de setembro de 1945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Art. 1º - todo o estrangeiro poderá entrar no Brasil, desde que satisfaça as condições estabelecidas por esta lei.</a:t>
            </a:r>
          </a:p>
          <a:p>
            <a:r>
              <a:rPr lang="pt-BR" sz="2800" dirty="0" smtClean="0"/>
              <a:t>Art. 2º - Atender-se-á, na admissão dos imigrantes, à necessidade de preservar e desenvolver, na composição étnica da população, as características mas convenientes da sua ascendência europeia, assim como a defesa do trabalhador nacional”.</a:t>
            </a: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Vínculos infelizes entre a ditadura Vargas e os governos nazistas e fascistas são indiscutíveis.</a:t>
            </a:r>
          </a:p>
          <a:p>
            <a:endParaRPr lang="pt-BR" dirty="0" smtClean="0"/>
          </a:p>
          <a:p>
            <a:r>
              <a:rPr lang="pt-BR" dirty="0" smtClean="0"/>
              <a:t>A  segunda Guerra Mundial deixou um saldo de cinquenta milhões de  mortos em meio a conflitos bélicos e holocaustos genocidas.</a:t>
            </a:r>
          </a:p>
          <a:p>
            <a:r>
              <a:rPr lang="pt-BR" dirty="0" smtClean="0"/>
              <a:t>Estados do eixo ( Alemanha, Itália e Japão ) versus</a:t>
            </a:r>
          </a:p>
          <a:p>
            <a:r>
              <a:rPr lang="pt-BR" dirty="0" smtClean="0"/>
              <a:t>Aliados  - 1939 - 1945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Renascimento das Relações Internacionais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1941  -  Carta do Atlântico – Winston Churchill e </a:t>
            </a:r>
          </a:p>
          <a:p>
            <a:pPr>
              <a:buNone/>
            </a:pPr>
            <a:r>
              <a:rPr lang="pt-BR" dirty="0" smtClean="0"/>
              <a:t>                 Franklin </a:t>
            </a:r>
            <a:r>
              <a:rPr lang="pt-BR" dirty="0" err="1" smtClean="0"/>
              <a:t>Delano</a:t>
            </a:r>
            <a:r>
              <a:rPr lang="pt-BR" dirty="0" smtClean="0"/>
              <a:t> Roosevelt  </a:t>
            </a:r>
          </a:p>
          <a:p>
            <a:pPr>
              <a:buNone/>
            </a:pPr>
            <a:r>
              <a:rPr lang="pt-BR" dirty="0" smtClean="0"/>
              <a:t>               ( redirecionamento da ordem internacional )</a:t>
            </a:r>
          </a:p>
          <a:p>
            <a:pPr>
              <a:buFontTx/>
              <a:buChar char="-"/>
            </a:pPr>
            <a:r>
              <a:rPr lang="pt-BR" dirty="0" smtClean="0"/>
              <a:t>Proibição   de alterações territoriais sem o conhecimento das populações interessadas  ( * )</a:t>
            </a:r>
          </a:p>
          <a:p>
            <a:pPr>
              <a:buFontTx/>
              <a:buChar char="-"/>
            </a:pPr>
            <a:r>
              <a:rPr lang="pt-BR" dirty="0" smtClean="0"/>
              <a:t>Liberdade de navegação  ( ** )</a:t>
            </a:r>
          </a:p>
          <a:p>
            <a:pPr>
              <a:buFontTx/>
              <a:buChar char="-"/>
            </a:pPr>
            <a:r>
              <a:rPr lang="pt-BR" dirty="0" smtClean="0"/>
              <a:t>Igualdade de acesso às matérias-primas </a:t>
            </a:r>
          </a:p>
          <a:p>
            <a:pPr>
              <a:buNone/>
            </a:pPr>
            <a:r>
              <a:rPr lang="pt-BR" dirty="0" smtClean="0"/>
              <a:t>    essenciais  ( ** )</a:t>
            </a:r>
          </a:p>
          <a:p>
            <a:pPr>
              <a:buNone/>
            </a:pPr>
            <a:r>
              <a:rPr lang="pt-BR" dirty="0" smtClean="0"/>
              <a:t>-    Colaboração em matéria econômica  ( ** )</a:t>
            </a:r>
          </a:p>
          <a:p>
            <a:pPr>
              <a:buNone/>
            </a:pPr>
            <a:r>
              <a:rPr lang="pt-BR" dirty="0" smtClean="0"/>
              <a:t> -    Segurança Coletiva ( * )</a:t>
            </a:r>
          </a:p>
          <a:p>
            <a:pPr>
              <a:buNone/>
            </a:pPr>
            <a:r>
              <a:rPr lang="pt-BR" dirty="0" smtClean="0"/>
              <a:t>Note-se as referencias a interesses coletivos difusos ( * ) e  a interesses das economias industrializadas              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Conferência de </a:t>
            </a:r>
            <a:r>
              <a:rPr lang="pt-BR" dirty="0" err="1" smtClean="0"/>
              <a:t>Bretton</a:t>
            </a:r>
            <a:r>
              <a:rPr lang="pt-BR" dirty="0" smtClean="0"/>
              <a:t> Woods</a:t>
            </a:r>
            <a:br>
              <a:rPr lang="pt-BR" dirty="0" smtClean="0"/>
            </a:br>
            <a:r>
              <a:rPr lang="pt-BR" dirty="0" smtClean="0"/>
              <a:t>Julho de 1944 – participação de 44 Estados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Objetivo: estabelecimento de nova ordem monetária internacional ( pleno emprego, estabilidade de preços, equilíbrio nas contas externas, eliminação de restrições ao comércio mundial )</a:t>
            </a:r>
          </a:p>
          <a:p>
            <a:r>
              <a:rPr lang="pt-BR" dirty="0" smtClean="0"/>
              <a:t>Visões Antagônicas:</a:t>
            </a:r>
          </a:p>
          <a:p>
            <a:r>
              <a:rPr lang="pt-BR" dirty="0" smtClean="0"/>
              <a:t>JOHN  MAYNARD KEYNES (Inglaterra )</a:t>
            </a:r>
          </a:p>
          <a:p>
            <a:r>
              <a:rPr lang="pt-BR" dirty="0" smtClean="0"/>
              <a:t>Recuperação econômica dos países em guerra,</a:t>
            </a:r>
          </a:p>
          <a:p>
            <a:r>
              <a:rPr lang="pt-BR" dirty="0" smtClean="0"/>
              <a:t>Práticas intervencionistas, ou seja, o Estado como regulador do sistema econômico, por meio de políticas orientadas no sentido de manter o pleno emprego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HARRY DEXTER WHITE  ( Estados Unidos )</a:t>
            </a:r>
          </a:p>
          <a:p>
            <a:r>
              <a:rPr lang="pt-BR" dirty="0" smtClean="0"/>
              <a:t>Repúdio ao intervencionismo por meio da liberação do comércio</a:t>
            </a:r>
          </a:p>
          <a:p>
            <a:r>
              <a:rPr lang="pt-BR" dirty="0" smtClean="0"/>
              <a:t>Em atenção à ponderações de KEYNES instituiu-se o FUNDO MONETÁRIO INTERNACIONAL – FMI = assistência técnica a países com problemas de liquidez no balanço de pagamentos e</a:t>
            </a:r>
          </a:p>
          <a:p>
            <a:r>
              <a:rPr lang="pt-BR" dirty="0" smtClean="0"/>
              <a:t>BANCO INTERNACIONAL DE RECONSTRUÇÃO E DESENVOLVIMENTO  - BIRD = reconstrução da Europa – financiamento econômico a países pobres, e desde 1980 auxiliar estados em dificuldades econômicas na reestruturação da dívida pública. 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instituição da Organização das Nações Unidas</a:t>
            </a:r>
          </a:p>
          <a:p>
            <a:r>
              <a:rPr lang="pt-BR" dirty="0" smtClean="0"/>
              <a:t>( Carta da ONU, de 24 de outubro de 1945 )</a:t>
            </a:r>
          </a:p>
          <a:p>
            <a:r>
              <a:rPr lang="pt-BR" dirty="0" smtClean="0"/>
              <a:t>Estados = pessoas jurídicas de direito público</a:t>
            </a:r>
          </a:p>
          <a:p>
            <a:r>
              <a:rPr lang="pt-BR" dirty="0" smtClean="0"/>
              <a:t>                  internacional</a:t>
            </a:r>
          </a:p>
          <a:p>
            <a:pPr>
              <a:buNone/>
            </a:pPr>
            <a:r>
              <a:rPr lang="pt-BR" dirty="0" smtClean="0"/>
              <a:t>Objetivos: resolução pacífica de conflitos;</a:t>
            </a:r>
          </a:p>
          <a:p>
            <a:pPr>
              <a:buNone/>
            </a:pPr>
            <a:r>
              <a:rPr lang="pt-BR" dirty="0" smtClean="0"/>
              <a:t>                  manutenção da paz;</a:t>
            </a:r>
          </a:p>
          <a:p>
            <a:pPr>
              <a:buNone/>
            </a:pPr>
            <a:r>
              <a:rPr lang="pt-BR" dirty="0" smtClean="0"/>
              <a:t>                  defesa direitos humanos fundamentais;</a:t>
            </a:r>
          </a:p>
          <a:p>
            <a:pPr>
              <a:buNone/>
            </a:pPr>
            <a:r>
              <a:rPr lang="pt-BR" dirty="0" smtClean="0"/>
              <a:t>                  percepção das diferenças:  direitos da</a:t>
            </a:r>
          </a:p>
          <a:p>
            <a:pPr>
              <a:buNone/>
            </a:pPr>
            <a:r>
              <a:rPr lang="pt-BR" dirty="0" smtClean="0"/>
              <a:t>                  criança e do adolescente; direitos da </a:t>
            </a:r>
          </a:p>
          <a:p>
            <a:pPr>
              <a:buNone/>
            </a:pPr>
            <a:r>
              <a:rPr lang="pt-BR" dirty="0" smtClean="0"/>
              <a:t>                  mulher; direitos dos refugiados;</a:t>
            </a:r>
          </a:p>
          <a:p>
            <a:pPr>
              <a:buNone/>
            </a:pPr>
            <a:r>
              <a:rPr lang="pt-BR" dirty="0" smtClean="0"/>
              <a:t>Declaração Universal de Direitos Humanos, 1948</a:t>
            </a:r>
          </a:p>
          <a:p>
            <a:pPr>
              <a:buNone/>
            </a:pPr>
            <a:r>
              <a:rPr lang="pt-BR" dirty="0" smtClean="0"/>
              <a:t>Pacto Internacional de Direitos Políticos e Civis, 1966</a:t>
            </a:r>
          </a:p>
          <a:p>
            <a:pPr>
              <a:buNone/>
            </a:pPr>
            <a:r>
              <a:rPr lang="pt-BR" dirty="0" smtClean="0"/>
              <a:t>Pacto Internacional de Direitos Econômicos, Sociais e Culturais, 1966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Keynesianismo</a:t>
            </a:r>
            <a:r>
              <a:rPr lang="pt-BR" dirty="0" smtClean="0"/>
              <a:t>; Globalização; Neoliberalismo; Exclusão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Algumas questões políticas do após guerra:</a:t>
            </a:r>
          </a:p>
          <a:p>
            <a:r>
              <a:rPr lang="pt-BR" dirty="0" smtClean="0"/>
              <a:t>“IRON CURTAIN” ( Winston Churchill, 1946 )</a:t>
            </a:r>
          </a:p>
          <a:p>
            <a:r>
              <a:rPr lang="pt-BR" dirty="0" smtClean="0"/>
              <a:t>Cortina de ferro = simbolizando obstáculos físicos, barreiras ideológicas entre regiões sob o influência ( práticas imperialistas ) dos Estados Unidos, Inglaterra, Japão, França e União Soviética</a:t>
            </a:r>
          </a:p>
          <a:p>
            <a:r>
              <a:rPr lang="pt-BR" dirty="0" smtClean="0"/>
              <a:t>“GUERRA FRIA”  ( Bernard Baruch, 1947 num debate no Congresso norte-americano )</a:t>
            </a:r>
          </a:p>
          <a:p>
            <a:r>
              <a:rPr lang="pt-BR" dirty="0" smtClean="0"/>
              <a:t>= </a:t>
            </a:r>
            <a:r>
              <a:rPr lang="pt-BR" dirty="0" err="1" smtClean="0"/>
              <a:t>inexiquidade</a:t>
            </a:r>
            <a:r>
              <a:rPr lang="pt-BR" dirty="0" smtClean="0"/>
              <a:t> de um embate frontal = perigo armas nucleares =  embate ideológico =  sérios prejuízos ao “terceiro mundo” = ditaduras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Keynesianismo</a:t>
            </a:r>
            <a:r>
              <a:rPr lang="pt-BR" dirty="0" smtClean="0"/>
              <a:t>; Globalização; Neoliberalismo; Exclusão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pensador do  Estado do bem Estar:</a:t>
            </a:r>
          </a:p>
          <a:p>
            <a:r>
              <a:rPr lang="pt-BR" dirty="0" smtClean="0"/>
              <a:t>KEYNES, John Maynard = posturas ativas do Estado = fim do laissez-faire = crescimento econômico com pleno emprego  nas economias capitalistas/ industrializadas =  herdeiras do </a:t>
            </a:r>
            <a:r>
              <a:rPr lang="pt-BR" dirty="0" err="1" smtClean="0"/>
              <a:t>neocolonialismo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Década de Setenta do Século XX </a:t>
            </a:r>
          </a:p>
          <a:p>
            <a:r>
              <a:rPr lang="pt-BR" dirty="0" smtClean="0"/>
              <a:t>* derrota americana no Vietnã</a:t>
            </a:r>
          </a:p>
          <a:p>
            <a:r>
              <a:rPr lang="pt-BR" dirty="0" smtClean="0"/>
              <a:t>* choque do petróleo</a:t>
            </a:r>
          </a:p>
          <a:p>
            <a:r>
              <a:rPr lang="pt-BR" dirty="0" smtClean="0"/>
              <a:t>= recessão econômica mundial – altos índices de inflação e de taxas de desemprego = ruína do </a:t>
            </a:r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State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Quanto à crise do petróleo, note-se que a própria formação da Organização dos Países produtores do Petróleo, a OPEP, bem como o apoio ao Estado de Israel nos conflitos com os estado árabes teve sérias </a:t>
            </a:r>
            <a:r>
              <a:rPr lang="pt-BR" dirty="0" err="1" smtClean="0"/>
              <a:t>consequencias</a:t>
            </a:r>
            <a:r>
              <a:rPr lang="pt-BR" dirty="0" smtClean="0"/>
              <a:t>: “Como represália ao consentimento dado pelos Estados Unidos a seus aliados à ocupação de territórios árabes por Israel, na Guerra do “</a:t>
            </a:r>
            <a:r>
              <a:rPr lang="pt-BR" dirty="0" err="1" smtClean="0"/>
              <a:t>Yom</a:t>
            </a:r>
            <a:r>
              <a:rPr lang="pt-BR" dirty="0" smtClean="0"/>
              <a:t> </a:t>
            </a:r>
            <a:r>
              <a:rPr lang="pt-BR" dirty="0" err="1" smtClean="0"/>
              <a:t>Kipur</a:t>
            </a:r>
            <a:r>
              <a:rPr lang="pt-BR" dirty="0" smtClean="0"/>
              <a:t>” em 1973, os membros da OPEP paralisaram o fornecimento do produto   e, logo depois, estabeleceram um sistema de cotas, quadruplicaram seu preço”</a:t>
            </a:r>
          </a:p>
          <a:p>
            <a:r>
              <a:rPr lang="pt-BR" dirty="0" smtClean="0"/>
              <a:t>( LEWANDOVSKI, p. 61 )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entendimentos sobre globalização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dispersões do homo sapiens = revoluções que tiveram como substrato a difusão de ideias e tecnologias : Império Romano; Cristianismo; Islamismo;  GRANDES NAVEGAÇÕES = COLONIALISMO; Revolução Francesa, Estado Liberal, Revoluções Industriais = INDUSTRIALISMO = NEOCOLONIALISMO =</a:t>
            </a:r>
          </a:p>
          <a:p>
            <a:r>
              <a:rPr lang="pt-BR" dirty="0" smtClean="0"/>
              <a:t>IMPORTANTE  ANTECEDENTE DA PRIMEIRA GUERRA MUNDIAL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Ascensão Conservadora </a:t>
            </a:r>
            <a:br>
              <a:rPr lang="pt-BR" dirty="0" smtClean="0"/>
            </a:br>
            <a:r>
              <a:rPr lang="pt-BR" dirty="0" smtClean="0"/>
              <a:t>Políticas Neoliberais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Espaço Político para lideranças conservadoras:</a:t>
            </a:r>
          </a:p>
          <a:p>
            <a:endParaRPr lang="pt-BR" dirty="0" smtClean="0"/>
          </a:p>
          <a:p>
            <a:r>
              <a:rPr lang="pt-BR" dirty="0" smtClean="0"/>
              <a:t>THATCHER, M. ( 1979 )</a:t>
            </a:r>
          </a:p>
          <a:p>
            <a:r>
              <a:rPr lang="pt-BR" dirty="0" smtClean="0"/>
              <a:t>REAGAN, D.  ( 1980 )</a:t>
            </a:r>
          </a:p>
          <a:p>
            <a:r>
              <a:rPr lang="pt-BR" dirty="0" smtClean="0"/>
              <a:t>KOHL,  H.   ( 1982  )</a:t>
            </a:r>
          </a:p>
          <a:p>
            <a:r>
              <a:rPr lang="pt-BR" dirty="0" smtClean="0"/>
              <a:t>* Adoção de modelos neoliberais</a:t>
            </a:r>
          </a:p>
          <a:p>
            <a:r>
              <a:rPr lang="pt-BR" dirty="0" smtClean="0"/>
              <a:t>    =  metas:  estabilização da moeda;  </a:t>
            </a:r>
          </a:p>
          <a:p>
            <a:r>
              <a:rPr lang="pt-BR" dirty="0" smtClean="0"/>
              <a:t>                      </a:t>
            </a:r>
            <a:r>
              <a:rPr lang="pt-BR" dirty="0" err="1" smtClean="0"/>
              <a:t>desregulação</a:t>
            </a:r>
            <a:endParaRPr lang="pt-BR" dirty="0" smtClean="0"/>
          </a:p>
          <a:p>
            <a:r>
              <a:rPr lang="pt-BR" dirty="0" smtClean="0"/>
              <a:t>                      privatização</a:t>
            </a:r>
          </a:p>
          <a:p>
            <a:r>
              <a:rPr lang="pt-BR" dirty="0" smtClean="0"/>
              <a:t>= afastamento do Estado da questão social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Pensadores -  Neoliberalismo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sz="2400" dirty="0" smtClean="0"/>
              <a:t>HAYEK,  </a:t>
            </a:r>
            <a:r>
              <a:rPr lang="pt-BR" sz="2400" dirty="0" err="1" smtClean="0"/>
              <a:t>F.A.</a:t>
            </a:r>
            <a:r>
              <a:rPr lang="pt-BR" sz="2400" dirty="0" smtClean="0"/>
              <a:t> ( </a:t>
            </a:r>
            <a:r>
              <a:rPr lang="pt-BR" sz="2400" dirty="0" err="1" smtClean="0"/>
              <a:t>The</a:t>
            </a:r>
            <a:r>
              <a:rPr lang="pt-BR" sz="2400" dirty="0" smtClean="0"/>
              <a:t> Road to </a:t>
            </a:r>
            <a:r>
              <a:rPr lang="pt-BR" sz="2400" dirty="0" err="1" smtClean="0"/>
              <a:t>Serfdom</a:t>
            </a:r>
            <a:r>
              <a:rPr lang="pt-BR" sz="2400" dirty="0" smtClean="0"/>
              <a:t> )</a:t>
            </a:r>
          </a:p>
          <a:p>
            <a:pPr lvl="1"/>
            <a:r>
              <a:rPr lang="pt-BR" sz="2400" dirty="0" smtClean="0"/>
              <a:t>Premio Nobel de Economia em 1974</a:t>
            </a:r>
          </a:p>
          <a:p>
            <a:pPr lvl="1"/>
            <a:r>
              <a:rPr lang="pt-BR" sz="2400" dirty="0" smtClean="0"/>
              <a:t>Advoga pelo Estado Mínimo e pela livre concorrência</a:t>
            </a:r>
          </a:p>
          <a:p>
            <a:pPr lvl="1"/>
            <a:r>
              <a:rPr lang="pt-BR" sz="2400" dirty="0" smtClean="0"/>
              <a:t>“único método pelo qual nossas atividades podem ser ajustadas às dos outros, sem intervenção coercitiva e arbitrária da autoridade”</a:t>
            </a:r>
          </a:p>
          <a:p>
            <a:pPr lvl="1"/>
            <a:r>
              <a:rPr lang="pt-BR" sz="2400" dirty="0" smtClean="0"/>
              <a:t>Conclui pela despolitização da economia; </a:t>
            </a:r>
            <a:r>
              <a:rPr lang="pt-BR" sz="2400" dirty="0" err="1" smtClean="0"/>
              <a:t>automização</a:t>
            </a:r>
            <a:r>
              <a:rPr lang="pt-BR" sz="2400" dirty="0" smtClean="0"/>
              <a:t> dos mercados; retração do Estado = atividades estatais reduzidas.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FRIEDMAN, M.  ( Capitalismo e Liberdade )</a:t>
            </a:r>
          </a:p>
          <a:p>
            <a:r>
              <a:rPr lang="pt-BR" dirty="0" smtClean="0"/>
              <a:t>Defende a idéia de que a solução para a maioria dos problemas sociais consiste em assegurar-se a competitividade e a liberdade de iniciativa com o mínimo possível de interferência governamental</a:t>
            </a:r>
          </a:p>
          <a:p>
            <a:r>
              <a:rPr lang="pt-BR" dirty="0" smtClean="0"/>
              <a:t>“Enquanto a liberdade efetiva de troca for mantida, a característica central da organização de mercado da atividade econômica é a de impedir que uma pessoa interfira com a outra no que diz respeito à maior parte de suas atividades”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Conclusões: Na verdade a instituição e regulação da moeda sempre foi atribuição do Estado, uma das funções exercidas pelo Executivo e na atualidade pelos bancos centrais responsáveis pelo política monetária/cambial,  com a globalização de nossos tempos, essas tarefas tornaram-se  bem mais complexas.</a:t>
            </a:r>
            <a:endParaRPr lang="pt-B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Vide LEWANDOWSKI, p. 70 e </a:t>
            </a:r>
            <a:r>
              <a:rPr lang="pt-BR" dirty="0" err="1" smtClean="0"/>
              <a:t>segs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sz="2800" dirty="0" smtClean="0"/>
              <a:t>“Isso porque, na economia global, não só os bens e serviços transitam com crescente desembaraço por entre fronteiras nacionais, como também os capitais circulam livremente, fluindo para onde são melhor remunerados. E não é só isso: os mercados financeiros estão hoje de tal maneira interligados que influenciam reciprocamente as taxas de juros, os valores do câmbio e o preço das ações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GLOBALIZAÇÃO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O  ESTADO  NO  SÉCULO  XXI	</a:t>
            </a:r>
          </a:p>
          <a:p>
            <a:pPr>
              <a:buNone/>
            </a:pPr>
            <a:r>
              <a:rPr lang="pt-BR" dirty="0" smtClean="0"/>
              <a:t>    A desvinculação da economia da política e a crise política desencadeada propiciou diversas teses: o retorno à lição  dos clássicos da Política: um estado mundial federalizado? (E. KANT “A Paz Perpétua”) ou as propostas atuais, fim da anarquia internacional ( ausência de poder centralizado),  uma federação internacional, e principalmente  um “ estado mínimo” etc.</a:t>
            </a:r>
          </a:p>
          <a:p>
            <a:r>
              <a:rPr lang="pt-BR" dirty="0" smtClean="0"/>
              <a:t>Vide </a:t>
            </a:r>
            <a:r>
              <a:rPr lang="pt-BR" dirty="0" err="1" smtClean="0"/>
              <a:t>Lewandowski</a:t>
            </a:r>
            <a:r>
              <a:rPr lang="pt-BR" dirty="0" smtClean="0"/>
              <a:t>, op.cit., p. 251 e </a:t>
            </a:r>
            <a:r>
              <a:rPr lang="pt-BR" dirty="0" err="1" smtClean="0"/>
              <a:t>segs</a:t>
            </a:r>
            <a:r>
              <a:rPr lang="pt-BR" dirty="0" smtClean="0"/>
              <a:t>,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SOBERANIA NEGATIVA E  SOBERANIA POSITIVA</a:t>
            </a:r>
          </a:p>
          <a:p>
            <a:r>
              <a:rPr lang="pt-BR" dirty="0" smtClean="0"/>
              <a:t>(JACKSON, R.)</a:t>
            </a:r>
          </a:p>
          <a:p>
            <a:r>
              <a:rPr lang="pt-BR" dirty="0" smtClean="0"/>
              <a:t>A idéia de soberania negativa diz respeito ao direito a não intervenção ou não ingerências internas ( conceito jurídico do reconhecimento de soberania).</a:t>
            </a:r>
          </a:p>
          <a:p>
            <a:r>
              <a:rPr lang="pt-BR" dirty="0" smtClean="0"/>
              <a:t>Note-se que este entendimento observa a soberania  numa perspectiva </a:t>
            </a:r>
            <a:r>
              <a:rPr lang="pt-BR" smtClean="0"/>
              <a:t>estática estatica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 à soberania positiva consiste na “capacidade que tem o Estado de mobilizar os recursos necessários para promover o bem-estar de seus cidadãos”, uma importante questão política,  justamente diante das dificuldades de tantos governos, submetidos à atuação dos mercados globalizados, para cumprir compromissos sociais.</a:t>
            </a:r>
          </a:p>
          <a:p>
            <a:r>
              <a:rPr lang="pt-BR" dirty="0" smtClean="0"/>
              <a:t>Note-se que esta noção de soberania é dinâmica e prevê plena evolução do Estado no atendimento das necessidades dos cidadãos.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Soberania Positiva ; funcional e operacional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Vide LEWANDOWSKI, op.cit., p. 259</a:t>
            </a:r>
          </a:p>
          <a:p>
            <a:r>
              <a:rPr lang="pt-BR" dirty="0" smtClean="0"/>
              <a:t>“A percepção do Estado para controlar a repercussão interna das decisão econômicas tomadas pelos agentes do mercado de um lado e a constatação da existência de entes políticos apenas formalmente soberanos, de outro, levaram alguns estudiosos a conjugar o conceito de soberania com a noção de </a:t>
            </a:r>
            <a:r>
              <a:rPr lang="pt-BR" b="1" dirty="0" smtClean="0"/>
              <a:t>funcionalidade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ideia</a:t>
            </a:r>
            <a:r>
              <a:rPr lang="pt-BR" dirty="0" smtClean="0"/>
              <a:t> consiste em superar uma visão dicotômica da soberania,  compreendida simplesmente em termos afirmativos ou negativos, emprestando-lhe um sentido </a:t>
            </a:r>
            <a:r>
              <a:rPr lang="pt-BR" b="1" dirty="0" smtClean="0"/>
              <a:t> operaciona</a:t>
            </a:r>
            <a:r>
              <a:rPr lang="pt-BR" dirty="0" smtClean="0"/>
              <a:t>l”.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937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Dois autores são citados (SMITH, G. e NAIM, M.  </a:t>
            </a:r>
            <a:r>
              <a:rPr lang="pt-BR" dirty="0" err="1" smtClean="0"/>
              <a:t>Altered</a:t>
            </a:r>
            <a:r>
              <a:rPr lang="pt-BR" dirty="0" smtClean="0"/>
              <a:t> states: </a:t>
            </a:r>
            <a:r>
              <a:rPr lang="pt-BR" dirty="0" err="1" smtClean="0"/>
              <a:t>globalization</a:t>
            </a:r>
            <a:r>
              <a:rPr lang="pt-BR" dirty="0" smtClean="0"/>
              <a:t>, </a:t>
            </a:r>
            <a:r>
              <a:rPr lang="pt-BR" dirty="0" err="1" smtClean="0"/>
              <a:t>sovereigny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governance</a:t>
            </a:r>
            <a:r>
              <a:rPr lang="pt-BR" dirty="0" smtClean="0"/>
              <a:t>, p. 12-13)</a:t>
            </a:r>
          </a:p>
          <a:p>
            <a:r>
              <a:rPr lang="pt-BR" dirty="0" smtClean="0"/>
              <a:t>Os cidadãos em geral ainda pensam o Estado como unidade natural e ainda apegados a conceitos de soberania e fronteiras impenetráveis. E, diante da incapacidade do Estado de regular a economia, proteger direitos humanos, etc.</a:t>
            </a:r>
          </a:p>
          <a:p>
            <a:r>
              <a:rPr lang="pt-BR" dirty="0" smtClean="0"/>
              <a:t>Propõem uma substituição do poder  estatal por uma “governança global”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Colonialismo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Primeira fase mercantilista = europeização do mundo com o COLONIALISMO submetendo civilização ameríndias, africanas, asiáticas =</a:t>
            </a:r>
          </a:p>
          <a:p>
            <a:r>
              <a:rPr lang="pt-BR" dirty="0" smtClean="0"/>
              <a:t>Revoluções Liberais firmam o Estado Liberal e o poder político da burguesia, mas é o seu ABSTENCIONISMO que garantirá à mesma o poder econômico.</a:t>
            </a:r>
          </a:p>
          <a:p>
            <a:endParaRPr lang="pt-BR" dirty="0" smtClean="0"/>
          </a:p>
          <a:p>
            <a:r>
              <a:rPr lang="pt-BR" dirty="0" smtClean="0"/>
              <a:t>NEOCOLONIALISMO = forma de imperialismo que contribuiu para a consolidação das primeiras economias industrializadas e com consequências para a globalização dos nossos dias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Quanto à soberania positiva, alguns autores são consultados (</a:t>
            </a:r>
            <a:r>
              <a:rPr lang="pt-BR" dirty="0" err="1" smtClean="0"/>
              <a:t>Ursula</a:t>
            </a:r>
            <a:r>
              <a:rPr lang="pt-BR" dirty="0" smtClean="0"/>
              <a:t> </a:t>
            </a:r>
            <a:r>
              <a:rPr lang="pt-BR" dirty="0" err="1" smtClean="0"/>
              <a:t>Tafe</a:t>
            </a:r>
            <a:r>
              <a:rPr lang="pt-BR" dirty="0" smtClean="0"/>
              <a:t>, Intergovernamental </a:t>
            </a:r>
            <a:r>
              <a:rPr lang="pt-BR" dirty="0" err="1" smtClean="0"/>
              <a:t>Organizations</a:t>
            </a:r>
            <a:r>
              <a:rPr lang="pt-BR" dirty="0" smtClean="0"/>
              <a:t> e Robert Jackson, Quase-states) , pois </a:t>
            </a:r>
            <a:r>
              <a:rPr lang="pt-BR" smtClean="0"/>
              <a:t>nos lembram </a:t>
            </a:r>
            <a:r>
              <a:rPr lang="pt-BR" dirty="0" smtClean="0"/>
              <a:t>realidades vivenciadas por cidadãos de estados economicamente dependentes: “Estados Falhos” (</a:t>
            </a:r>
            <a:r>
              <a:rPr lang="pt-BR" dirty="0" err="1" smtClean="0"/>
              <a:t>failed</a:t>
            </a:r>
            <a:r>
              <a:rPr lang="pt-BR" dirty="0" smtClean="0"/>
              <a:t> states) que sendo formalmente dotados de soberania ( no sentido negativo = não intervenção)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GLOBALIZAÇÃO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Trata-se de estados incapazes de sobreviver sem ajuda externa, da comunidade internacional, por exemplos, estado africanos em guerras constantes, Ruanda, Somália.</a:t>
            </a:r>
          </a:p>
          <a:p>
            <a:r>
              <a:rPr lang="pt-BR" dirty="0" smtClean="0"/>
              <a:t>São estados fracos  aqueles que não conseguem suprir necessidades básicas de seus cidadãos, também as antigas republicas que integraram a União Soviética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GLOBALIZAÇÃO    REGIONALIZAÇÃO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Há também estados juridicamente soberanos,  com reconhecimento internacional,  mas sem os atributos mínimos de soberania, seus governantes não tem legitimidade.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600" dirty="0" smtClean="0"/>
              <a:t> Já o NEOCOLINIALISMO é empreendido a partir do Congresso de Berlim ( 1884 -   1885 )   = </a:t>
            </a:r>
          </a:p>
          <a:p>
            <a:r>
              <a:rPr lang="pt-BR" sz="2600" dirty="0" smtClean="0"/>
              <a:t>Potências europeias dividem regiões produtoras de matéria – prima para suas industrias.</a:t>
            </a:r>
          </a:p>
          <a:p>
            <a:r>
              <a:rPr lang="pt-BR" sz="2600" dirty="0" smtClean="0"/>
              <a:t>* Bom notar que Alemanha e Itália “tardiamente unificadas” ingressarão com atraso nesta disputa</a:t>
            </a:r>
          </a:p>
          <a:p>
            <a:endParaRPr lang="pt-BR" sz="2600" dirty="0" smtClean="0"/>
          </a:p>
          <a:p>
            <a:r>
              <a:rPr lang="pt-BR" sz="2600" dirty="0" smtClean="0"/>
              <a:t>PRÁTICAS IMPERIALISTAS  = dominação econômica</a:t>
            </a:r>
          </a:p>
          <a:p>
            <a:r>
              <a:rPr lang="pt-BR" sz="2600" dirty="0" smtClean="0"/>
              <a:t>Estados Unidos = América Latina</a:t>
            </a:r>
          </a:p>
          <a:p>
            <a:r>
              <a:rPr lang="pt-BR" sz="2600" dirty="0" smtClean="0"/>
              <a:t>Japão (potência industrial e militar/ governantes da dinastia </a:t>
            </a:r>
            <a:r>
              <a:rPr lang="pt-BR" sz="2600" dirty="0" err="1" smtClean="0"/>
              <a:t>Meiji</a:t>
            </a:r>
            <a:r>
              <a:rPr lang="pt-BR" sz="2600" dirty="0" smtClean="0"/>
              <a:t>) = Império da China</a:t>
            </a:r>
            <a:endParaRPr lang="pt-BR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 </a:t>
            </a:r>
            <a:r>
              <a:rPr lang="pt-BR" sz="2800" dirty="0" smtClean="0"/>
              <a:t>A necessidade de garantir o acesso às matérias-primas exigidas pela crescente produção industrial  e de assegurar o escoamento das manufaturas fabricadas em grande escala levou a Inglaterra e outros países industrializados a conquistar novos mercados, expandindo sua fronteiras comerciais por meio da persuasão ou da força”</a:t>
            </a:r>
          </a:p>
          <a:p>
            <a:r>
              <a:rPr lang="pt-BR" sz="2800" dirty="0" smtClean="0"/>
              <a:t>( LEWANDOWASKI, p. 19 )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Nesses tempos uma voz  socialista  - a</a:t>
            </a:r>
            <a:br>
              <a:rPr lang="pt-BR" dirty="0" smtClean="0"/>
            </a:br>
            <a:r>
              <a:rPr lang="pt-BR" dirty="0" smtClean="0"/>
              <a:t>a  pensadora política  ROSA LUXEMBUGO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Introdução à Economia Política, p. 345/347;</a:t>
            </a:r>
          </a:p>
          <a:p>
            <a:endParaRPr lang="pt-BR" dirty="0" smtClean="0"/>
          </a:p>
          <a:p>
            <a:r>
              <a:rPr lang="pt-BR" dirty="0" smtClean="0"/>
              <a:t>“..formação do mercado mundial e da economia mundial em que todos os países habitados da terra são uns para os outros produtores e compradores de produtos que trabalham conjuntamente, companheiros de uma só e mesma economia que engloba toda a terra com a ressalva de que, nesse processo, milhões de homens foram consagrados à  </a:t>
            </a:r>
            <a:r>
              <a:rPr lang="pt-BR" dirty="0" err="1" smtClean="0"/>
              <a:t>proletarização</a:t>
            </a:r>
            <a:r>
              <a:rPr lang="pt-BR" dirty="0" smtClean="0"/>
              <a:t>, à escravatura, a uma existência incerta, em suma à </a:t>
            </a:r>
            <a:r>
              <a:rPr lang="pt-BR" dirty="0" err="1" smtClean="0"/>
              <a:t>pauperização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Primeira Guerra Mundial ( 1914-1918 )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Do acirramento das contradições entre estados industrializados deu origem ao primeiro conflito mundial: alemães e austríacos x ingleses, franceses e russos, posteriormente os Estados Unidos, Itália e Japão</a:t>
            </a:r>
          </a:p>
          <a:p>
            <a:r>
              <a:rPr lang="pt-BR" dirty="0" smtClean="0"/>
              <a:t>Perecimento = 15 milhões de pessoas entre civis e militares</a:t>
            </a:r>
          </a:p>
          <a:p>
            <a:r>
              <a:rPr lang="pt-BR" dirty="0" smtClean="0"/>
              <a:t>Alemanha, como perdedora desta guerra terá de submeter-se às disposições do TRATADO DE VERSAILLES,  de cujas reuniões foi proibida de</a:t>
            </a:r>
          </a:p>
          <a:p>
            <a:pPr>
              <a:buNone/>
            </a:pPr>
            <a:r>
              <a:rPr lang="pt-BR" dirty="0" smtClean="0"/>
              <a:t>    participar além de arcar com pesados tributos.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Isolacionismo</a:t>
            </a:r>
            <a:r>
              <a:rPr lang="pt-BR" dirty="0" smtClean="0"/>
              <a:t> – o ovo da serpente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isolacionismo</a:t>
            </a:r>
            <a:r>
              <a:rPr lang="pt-BR" dirty="0" smtClean="0"/>
              <a:t> imposto à Alemanha colaborou para o fortalecimento de lideranças despóticas, às quais se apresentavam ao povo como suas únicas salvadoras, pois o “mundo encontrava-se contra os alemães”</a:t>
            </a:r>
          </a:p>
          <a:p>
            <a:r>
              <a:rPr lang="pt-BR" dirty="0" smtClean="0"/>
              <a:t>* Nas relações internacionais práticas isolacionistas são sempre perigosas. O governo  “difícil”  o “contraditório” deve permanecer sempre no centro das discussões e sob vistas de todos.</a:t>
            </a:r>
          </a:p>
          <a:p>
            <a:r>
              <a:rPr lang="pt-BR" dirty="0" smtClean="0"/>
              <a:t>A contribuição cinematográfica de   INGMAR BERGMAN  “OVO DA SERPENTE”  descreve o nascimento do nazismo, inspirado também no regime fascista italiano.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Década de Trinta do Século XX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Influências nazistas/fascistas:</a:t>
            </a:r>
          </a:p>
          <a:p>
            <a:r>
              <a:rPr lang="pt-BR" dirty="0" smtClean="0"/>
              <a:t>Espanha – General Francisco Franco  (1939-1975)</a:t>
            </a:r>
          </a:p>
          <a:p>
            <a:r>
              <a:rPr lang="pt-BR" dirty="0" smtClean="0"/>
              <a:t>Portugal – Professor Antonio Oliveira Salazar    </a:t>
            </a:r>
          </a:p>
          <a:p>
            <a:pPr>
              <a:buNone/>
            </a:pPr>
            <a:r>
              <a:rPr lang="pt-BR" dirty="0" smtClean="0"/>
              <a:t>                     ( 1933 – 1968 )</a:t>
            </a:r>
          </a:p>
          <a:p>
            <a:pPr>
              <a:buNone/>
            </a:pPr>
            <a:r>
              <a:rPr lang="pt-BR" dirty="0" smtClean="0"/>
              <a:t>Argentina  -  Coronel Juan Domingos </a:t>
            </a:r>
            <a:r>
              <a:rPr lang="pt-BR" dirty="0" err="1" smtClean="0"/>
              <a:t>Peron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Brasil – Ação Integralista Brasileira e ditadura Vargas</a:t>
            </a:r>
          </a:p>
          <a:p>
            <a:pPr>
              <a:buNone/>
            </a:pPr>
            <a:r>
              <a:rPr lang="pt-BR" dirty="0" smtClean="0"/>
              <a:t>                      (  1937 – 1945 )</a:t>
            </a:r>
          </a:p>
          <a:p>
            <a:pPr>
              <a:buNone/>
            </a:pPr>
            <a:r>
              <a:rPr lang="pt-BR" dirty="0" smtClean="0"/>
              <a:t>* Entrega da socialista Olga </a:t>
            </a:r>
            <a:r>
              <a:rPr lang="pt-BR" dirty="0" err="1" smtClean="0"/>
              <a:t>Benário</a:t>
            </a:r>
            <a:r>
              <a:rPr lang="pt-BR" dirty="0" smtClean="0"/>
              <a:t> ao governo nazista, bem como a edição de atos normativos racistas: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624</TotalTime>
  <Words>2161</Words>
  <Application>Microsoft Office PowerPoint</Application>
  <PresentationFormat>Apresentação na tela (4:3)</PresentationFormat>
  <Paragraphs>159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UNIVERSIDADE DE SÃO  PAULO </vt:lpstr>
      <vt:lpstr>Primeiros entendimentos sobre globalização</vt:lpstr>
      <vt:lpstr>Colonialismo</vt:lpstr>
      <vt:lpstr>Apresentação do PowerPoint</vt:lpstr>
      <vt:lpstr>Apresentação do PowerPoint</vt:lpstr>
      <vt:lpstr>   Nesses tempos uma voz  socialista  - a a  pensadora política  ROSA LUXEMBUGO </vt:lpstr>
      <vt:lpstr>Primeira Guerra Mundial ( 1914-1918 )</vt:lpstr>
      <vt:lpstr>Isolacionismo – o ovo da serpente</vt:lpstr>
      <vt:lpstr>Década de Trinta do Século XX</vt:lpstr>
      <vt:lpstr>Decreto-Lei  Nº  406, de 04 de maio de 1938</vt:lpstr>
      <vt:lpstr>Decreto-Lei  Nº 7967, de 18 de setembro de 1945</vt:lpstr>
      <vt:lpstr>Apresentação do PowerPoint</vt:lpstr>
      <vt:lpstr>Renascimento das Relações Internacionais</vt:lpstr>
      <vt:lpstr>Conferência de Bretton Woods Julho de 1944 – participação de 44 Estados</vt:lpstr>
      <vt:lpstr>Apresentação do PowerPoint</vt:lpstr>
      <vt:lpstr>GLOBALIZAÇÃO   REGIONALIZAÇÃO</vt:lpstr>
      <vt:lpstr>Keynesianismo; Globalização; Neoliberalismo; Exclusão Social</vt:lpstr>
      <vt:lpstr>Keynesianismo; Globalização; Neoliberalismo; Exclusão Social</vt:lpstr>
      <vt:lpstr>Apresentação do PowerPoint</vt:lpstr>
      <vt:lpstr>Ascensão Conservadora  Políticas Neoliberais</vt:lpstr>
      <vt:lpstr>Pensadores -  Neoliberalismo</vt:lpstr>
      <vt:lpstr>Apresentação do PowerPoint</vt:lpstr>
      <vt:lpstr>Apresentação do PowerPoint</vt:lpstr>
      <vt:lpstr>Apresentação do PowerPoint</vt:lpstr>
      <vt:lpstr>GLOBALIZAÇÃO REGIONALIZAÇÃO</vt:lpstr>
      <vt:lpstr>GLOBALIZAÇÃO REGIONALIZAÇÃO</vt:lpstr>
      <vt:lpstr>GLOBALIZAÇÃO   REGIONALIZAÇÃO</vt:lpstr>
      <vt:lpstr>Soberania Positiva ; funcional e operacional</vt:lpstr>
      <vt:lpstr>GLOBALIZAÇÃO   REGIONALIZAÇÃO</vt:lpstr>
      <vt:lpstr>GLOBALIZAÇÃO   REGIONALIZAÇÃO</vt:lpstr>
      <vt:lpstr>GLOBALIZAÇÃO   REGIONALIZAÇÃO</vt:lpstr>
      <vt:lpstr>GLOBALIZAÇÃO    REGIONALIZAÇÃO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CGA-EAJPrudente</dc:creator>
  <cp:lastModifiedBy>Eunice Prudente</cp:lastModifiedBy>
  <cp:revision>108</cp:revision>
  <dcterms:created xsi:type="dcterms:W3CDTF">2012-10-08T15:21:21Z</dcterms:created>
  <dcterms:modified xsi:type="dcterms:W3CDTF">2020-08-11T18:15:28Z</dcterms:modified>
</cp:coreProperties>
</file>