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DCEE3-733B-4ABF-A522-AC70EE22C3AB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9086F-0923-4021-A99B-D239DE0E9B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60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1480F-040B-48DA-959A-6F3DDF6077CA}" type="slidenum">
              <a:rPr lang="pt-BR" smtClean="0">
                <a:solidFill>
                  <a:prstClr val="black"/>
                </a:solidFill>
              </a:rPr>
              <a:pPr/>
              <a:t>1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2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9C2E44-E114-460C-9033-07564D32F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605350-D1C4-46EB-A9E1-FB9C1BF16E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14F1D9-587D-4B52-B1EC-92E0C10B4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C74-5881-40E1-BAE1-C4E233D3F95A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60C8B7-E4FC-4EF1-BB58-92182FEC9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856782-FACD-4D48-AEDE-F70980251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E247-5AD9-4C7F-81AB-15785EBCA7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61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921E7D-B048-43BC-BB94-147ACF147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3AA55D1-EB14-46DD-ACC3-69C8A05C8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549BC0-5EFA-4376-829F-162A3EC11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C74-5881-40E1-BAE1-C4E233D3F95A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B085B6-2693-46D3-90B8-3FDE05DFC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133EE9-A27C-4861-A17C-CFE7071CF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E247-5AD9-4C7F-81AB-15785EBCA7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40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8706293-D620-46CD-B903-3F3DB76446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18331EB-BBFB-42B4-8E51-10EDB4A4B2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20A6827-8E0E-44C0-86AB-3C2B8934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C74-5881-40E1-BAE1-C4E233D3F95A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06C7B6-A64A-49AE-B586-CCBCBBD63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5B4406-A6B5-4397-A5C4-232F3DA1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E247-5AD9-4C7F-81AB-15785EBCA7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40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8AF544-60AB-494E-9BC5-EF9130FD7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0A03CD-FF64-42F6-9272-7EAF7D4CA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93E8724-1A6D-4F2D-9766-6EFCEAF71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C74-5881-40E1-BAE1-C4E233D3F95A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CEC039-9BEB-4BE6-A04E-9E6756E78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7A42F3-0E5B-4520-B20C-5C890922D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E247-5AD9-4C7F-81AB-15785EBCA7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939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1ADDEC-7041-483A-8932-11B50864A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DA16208-0DC1-46AB-A7C2-D866D2E32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863A50-6E1A-4D9D-932C-C303B6859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C74-5881-40E1-BAE1-C4E233D3F95A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EFF15D-C173-4C4D-8168-7A458716A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2A3D9D-C512-4E78-AF62-B75BA96F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E247-5AD9-4C7F-81AB-15785EBCA7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474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D8E7E1-F73A-491E-8983-C08F27E42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D11B21-CAF3-422C-8852-1CD9A91CD6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2D724BE-AFA7-40E7-A904-162856FE3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AD77E24-3C9A-44EA-9BBD-F62EA9D3A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C74-5881-40E1-BAE1-C4E233D3F95A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8CCA2C2-02A2-4781-9C3D-19F9016A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189D4A5-E996-4E0E-9DA7-0FBACE183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E247-5AD9-4C7F-81AB-15785EBCA7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05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68648-CD31-4D49-8951-67AB2BFF4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DA8DBBC-73A6-4C53-B806-79DF2D49F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8046A49-C941-40BE-80EF-A69C8E3E7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7BE0BE1-A37D-4FC2-BAF8-1043FC2BD5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43037B2-211F-420E-9C9A-50452F8F84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485F1DF-A817-4F01-86A1-F3622E4D4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C74-5881-40E1-BAE1-C4E233D3F95A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E18D5B5-DBB2-405C-8BBC-569CC6DA4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6CD7093-EDF7-4607-AFF3-B62176A99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E247-5AD9-4C7F-81AB-15785EBCA7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3441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B776EE-79D0-4231-94C0-E78A47F7F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E3E7856-D765-4894-8F45-DE962B2E0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C74-5881-40E1-BAE1-C4E233D3F95A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7333898-52D7-4C2F-9AD9-732A31B35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72A019C-C89F-4778-89F4-8E099E80A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E247-5AD9-4C7F-81AB-15785EBCA7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240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32FE4A4-8899-42D4-9D40-08349FEBA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C74-5881-40E1-BAE1-C4E233D3F95A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2DDE08C-D9A3-4E1A-A016-7DB6EF459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8092EC4-8CAF-4879-BE5D-D732BBF0E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E247-5AD9-4C7F-81AB-15785EBCA7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23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94195A-F44E-450F-A47F-2708206AF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16B1B3-D6E7-49FF-93DD-CC8644999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B4629FB-DC42-4D76-B649-AE45BE7C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0A4923B-5353-496D-B22E-1EC20F4B2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C74-5881-40E1-BAE1-C4E233D3F95A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8ED5BE7-2599-426E-8D02-4F1E654A1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A702E8A-E8ED-4A17-B9C5-7BCE284CD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E247-5AD9-4C7F-81AB-15785EBCA7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52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BE2B8-B2D9-46A3-8C6B-C19840E7D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BA1760D-5C97-476F-B7D0-53C3DD7CEE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B5ED5AC-3073-4428-83D5-2B34672A9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65E4547-6BC5-4C55-B629-E9FFA466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1C74-5881-40E1-BAE1-C4E233D3F95A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8469BE-7842-4122-B59F-07EDFCB52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7B3EA57-010F-453D-A5C8-52313BF87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E247-5AD9-4C7F-81AB-15785EBCA7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618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7243C55-8426-41D3-AEAF-33C55BEAD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F72C178-A51F-4104-BD7E-DB60A2CCD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ADB45B-F0FF-421A-A2EB-FACE93CA8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01C74-5881-40E1-BAE1-C4E233D3F95A}" type="datetimeFigureOut">
              <a:rPr lang="pt-BR" smtClean="0"/>
              <a:t>19/10/2020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A478FB-ECBD-41A6-9DEC-ED3EFDE39A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E30C40D-38B1-4631-975C-71C58C535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DE247-5AD9-4C7F-81AB-15785EBCA7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105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51584" y="2276872"/>
            <a:ext cx="75438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500" b="1" dirty="0">
                <a:latin typeface="Times New Roman" pitchFamily="18" charset="0"/>
                <a:cs typeface="Times New Roman" pitchFamily="18" charset="0"/>
              </a:rPr>
              <a:t>Análise da Lucratividade por Clientes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49038" y="4455659"/>
            <a:ext cx="7543800" cy="2279717"/>
          </a:xfrm>
        </p:spPr>
        <p:txBody>
          <a:bodyPr>
            <a:normAutofit/>
          </a:bodyPr>
          <a:lstStyle/>
          <a:p>
            <a:r>
              <a:rPr lang="pt-BR" dirty="0"/>
              <a:t>                                   Prof.  Dr. Bruno </a:t>
            </a:r>
            <a:r>
              <a:rPr lang="pt-BR" dirty="0" err="1"/>
              <a:t>Figlioli</a:t>
            </a:r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2020</a:t>
            </a:r>
          </a:p>
        </p:txBody>
      </p:sp>
      <p:pic>
        <p:nvPicPr>
          <p:cNvPr id="1026" name="Picture 2" descr="FEA-RP/U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053" y="360363"/>
            <a:ext cx="5741117" cy="107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501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604A75-50A9-4A1D-B15C-BDDD3E3A4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9849"/>
          </a:xfrm>
        </p:spPr>
        <p:txBody>
          <a:bodyPr/>
          <a:lstStyle/>
          <a:p>
            <a:pPr algn="ctr"/>
            <a:r>
              <a:rPr lang="pt-BR" dirty="0"/>
              <a:t>Análise Estratégica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D3B310B5-0870-4E42-9FA0-FD920B21FFC6}"/>
              </a:ext>
            </a:extLst>
          </p:cNvPr>
          <p:cNvCxnSpPr>
            <a:cxnSpLocks/>
          </p:cNvCxnSpPr>
          <p:nvPr/>
        </p:nvCxnSpPr>
        <p:spPr>
          <a:xfrm>
            <a:off x="5963478" y="1961322"/>
            <a:ext cx="0" cy="39624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F310FC22-36D0-4076-B02B-AEECA0E0D204}"/>
              </a:ext>
            </a:extLst>
          </p:cNvPr>
          <p:cNvCxnSpPr/>
          <p:nvPr/>
        </p:nvCxnSpPr>
        <p:spPr>
          <a:xfrm>
            <a:off x="2981739" y="3882887"/>
            <a:ext cx="6149009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A8A11871-B390-47A9-82A8-56EC4AD21DEB}"/>
              </a:ext>
            </a:extLst>
          </p:cNvPr>
          <p:cNvSpPr txBox="1"/>
          <p:nvPr/>
        </p:nvSpPr>
        <p:spPr>
          <a:xfrm>
            <a:off x="4611760" y="1524000"/>
            <a:ext cx="2756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Crescimento de Vendas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77E2ED1-22A2-4916-AE22-A83C47269A81}"/>
              </a:ext>
            </a:extLst>
          </p:cNvPr>
          <p:cNvSpPr txBox="1"/>
          <p:nvPr/>
        </p:nvSpPr>
        <p:spPr>
          <a:xfrm>
            <a:off x="291548" y="3571463"/>
            <a:ext cx="2663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Margem de Lucratividade de Clientes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2BA19F4-4CB0-44A4-8CFD-FC1A924FAF68}"/>
              </a:ext>
            </a:extLst>
          </p:cNvPr>
          <p:cNvSpPr txBox="1"/>
          <p:nvPr/>
        </p:nvSpPr>
        <p:spPr>
          <a:xfrm>
            <a:off x="2637185" y="2226365"/>
            <a:ext cx="2981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Rever precificação e políticas de atendimento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629C107E-877C-4158-9223-9145DEC43C56}"/>
              </a:ext>
            </a:extLst>
          </p:cNvPr>
          <p:cNvSpPr txBox="1"/>
          <p:nvPr/>
        </p:nvSpPr>
        <p:spPr>
          <a:xfrm>
            <a:off x="6261659" y="2206487"/>
            <a:ext cx="2981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Defender e reforçar a posição da empresa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4AF7A284-7EC9-41FA-95AA-CC8B5C0522BB}"/>
              </a:ext>
            </a:extLst>
          </p:cNvPr>
          <p:cNvSpPr txBox="1"/>
          <p:nvPr/>
        </p:nvSpPr>
        <p:spPr>
          <a:xfrm>
            <a:off x="2683573" y="4432854"/>
            <a:ext cx="2981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Perdendo mercado. Identificar as causas e rever a atuação no cliente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0E9465C2-D033-4D10-B60B-B851A69C3161}"/>
              </a:ext>
            </a:extLst>
          </p:cNvPr>
          <p:cNvSpPr txBox="1"/>
          <p:nvPr/>
        </p:nvSpPr>
        <p:spPr>
          <a:xfrm>
            <a:off x="6341160" y="4451292"/>
            <a:ext cx="2981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Perdendo mercado.  Mapear os serviços e preços dos concorrentes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CFCD0C37-3106-42C0-A995-A042F4B3C018}"/>
              </a:ext>
            </a:extLst>
          </p:cNvPr>
          <p:cNvSpPr txBox="1"/>
          <p:nvPr/>
        </p:nvSpPr>
        <p:spPr>
          <a:xfrm>
            <a:off x="3293172" y="3506929"/>
            <a:ext cx="758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Baixa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D05F7AE2-DE16-4C33-88F6-C59E95C0DF8B}"/>
              </a:ext>
            </a:extLst>
          </p:cNvPr>
          <p:cNvSpPr txBox="1"/>
          <p:nvPr/>
        </p:nvSpPr>
        <p:spPr>
          <a:xfrm>
            <a:off x="8198156" y="3526810"/>
            <a:ext cx="758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Alta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8AEB04D1-5C50-49DC-94FC-E78E7754CFE3}"/>
              </a:ext>
            </a:extLst>
          </p:cNvPr>
          <p:cNvSpPr txBox="1"/>
          <p:nvPr/>
        </p:nvSpPr>
        <p:spPr>
          <a:xfrm rot="16200000">
            <a:off x="5439151" y="2879614"/>
            <a:ext cx="1364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Crescimento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26674011-8184-4F8F-9DA1-07F5EC83B83A}"/>
              </a:ext>
            </a:extLst>
          </p:cNvPr>
          <p:cNvSpPr txBox="1"/>
          <p:nvPr/>
        </p:nvSpPr>
        <p:spPr>
          <a:xfrm rot="5400000">
            <a:off x="5496625" y="4658143"/>
            <a:ext cx="125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Queda</a:t>
            </a:r>
          </a:p>
        </p:txBody>
      </p:sp>
    </p:spTree>
    <p:extLst>
      <p:ext uri="{BB962C8B-B14F-4D97-AF65-F5344CB8AC3E}">
        <p14:creationId xmlns:p14="http://schemas.microsoft.com/office/powerpoint/2010/main" val="1820524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F9B930-3091-4CDA-9781-D1B3A553D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0822"/>
          </a:xfrm>
        </p:spPr>
        <p:txBody>
          <a:bodyPr/>
          <a:lstStyle/>
          <a:p>
            <a:pPr algn="ctr"/>
            <a:r>
              <a:rPr lang="pt-BR" dirty="0"/>
              <a:t>DRE Gerencial: Resultado por Clientes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A831E50-8CEC-4CC9-8502-550422167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704863"/>
              </p:ext>
            </p:extLst>
          </p:nvPr>
        </p:nvGraphicFramePr>
        <p:xfrm>
          <a:off x="838202" y="1205948"/>
          <a:ext cx="10515598" cy="328041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6543259">
                  <a:extLst>
                    <a:ext uri="{9D8B030D-6E8A-4147-A177-3AD203B41FA5}">
                      <a16:colId xmlns:a16="http://schemas.microsoft.com/office/drawing/2014/main" val="1775257264"/>
                    </a:ext>
                  </a:extLst>
                </a:gridCol>
                <a:gridCol w="1332700">
                  <a:extLst>
                    <a:ext uri="{9D8B030D-6E8A-4147-A177-3AD203B41FA5}">
                      <a16:colId xmlns:a16="http://schemas.microsoft.com/office/drawing/2014/main" val="3712334908"/>
                    </a:ext>
                  </a:extLst>
                </a:gridCol>
                <a:gridCol w="1221967">
                  <a:extLst>
                    <a:ext uri="{9D8B030D-6E8A-4147-A177-3AD203B41FA5}">
                      <a16:colId xmlns:a16="http://schemas.microsoft.com/office/drawing/2014/main" val="2614266584"/>
                    </a:ext>
                  </a:extLst>
                </a:gridCol>
                <a:gridCol w="1417672">
                  <a:extLst>
                    <a:ext uri="{9D8B030D-6E8A-4147-A177-3AD203B41FA5}">
                      <a16:colId xmlns:a16="http://schemas.microsoft.com/office/drawing/2014/main" val="281427496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DRE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Empresa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Cliente A</a:t>
                      </a:r>
                      <a:endParaRPr lang="pt-BR" sz="1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Cliente B</a:t>
                      </a:r>
                      <a:endParaRPr lang="pt-BR" sz="1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15183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Receitas Líquidas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pt-BR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pt-BR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669685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(-) CPV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pt-BR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pt-BR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46587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(=) Lucro Bruto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03770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(-) Despesas identificadas com produtos</a:t>
                      </a:r>
                      <a:endParaRPr lang="pt-BR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02389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(=) Resultados de produtos</a:t>
                      </a:r>
                      <a:endParaRPr lang="pt-BR" sz="1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8417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(-) Despesas identificadas com clientes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36635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Visitas Técnicas - pré-venda (especificação do produto de acordo com as necessidades dos clientes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61660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Suporte ao cliente-pós-venda (resolução de problemas pós-entrega)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015146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(=) Resultados de clientes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pt-BR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825272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467E0C81-3FF8-4647-B46A-9F6BD5813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582502"/>
              </p:ext>
            </p:extLst>
          </p:nvPr>
        </p:nvGraphicFramePr>
        <p:xfrm>
          <a:off x="728871" y="4756706"/>
          <a:ext cx="10651433" cy="1273038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3988848">
                  <a:extLst>
                    <a:ext uri="{9D8B030D-6E8A-4147-A177-3AD203B41FA5}">
                      <a16:colId xmlns:a16="http://schemas.microsoft.com/office/drawing/2014/main" val="1291140609"/>
                    </a:ext>
                  </a:extLst>
                </a:gridCol>
                <a:gridCol w="2252924">
                  <a:extLst>
                    <a:ext uri="{9D8B030D-6E8A-4147-A177-3AD203B41FA5}">
                      <a16:colId xmlns:a16="http://schemas.microsoft.com/office/drawing/2014/main" val="3551407385"/>
                    </a:ext>
                  </a:extLst>
                </a:gridCol>
                <a:gridCol w="2186609">
                  <a:extLst>
                    <a:ext uri="{9D8B030D-6E8A-4147-A177-3AD203B41FA5}">
                      <a16:colId xmlns:a16="http://schemas.microsoft.com/office/drawing/2014/main" val="2307474340"/>
                    </a:ext>
                  </a:extLst>
                </a:gridCol>
                <a:gridCol w="2223052">
                  <a:extLst>
                    <a:ext uri="{9D8B030D-6E8A-4147-A177-3AD203B41FA5}">
                      <a16:colId xmlns:a16="http://schemas.microsoft.com/office/drawing/2014/main" val="575103938"/>
                    </a:ext>
                  </a:extLst>
                </a:gridCol>
              </a:tblGrid>
              <a:tr h="4243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Direcionadores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Total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Cliente 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Cliente B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1518308"/>
                  </a:ext>
                </a:extLst>
              </a:tr>
              <a:tr h="42434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Quantidade de visitas técnicas- pré-venda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0560577"/>
                  </a:ext>
                </a:extLst>
              </a:tr>
              <a:tr h="42434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Quantidade de atendimentos- pós-venda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8905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82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F9B930-3091-4CDA-9781-D1B3A553D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0822"/>
          </a:xfrm>
        </p:spPr>
        <p:txBody>
          <a:bodyPr/>
          <a:lstStyle/>
          <a:p>
            <a:pPr algn="ctr"/>
            <a:r>
              <a:rPr lang="pt-BR" dirty="0"/>
              <a:t>DRE por Cliente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A831E50-8CEC-4CC9-8502-550422167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774197"/>
              </p:ext>
            </p:extLst>
          </p:nvPr>
        </p:nvGraphicFramePr>
        <p:xfrm>
          <a:off x="838202" y="1205947"/>
          <a:ext cx="10515598" cy="4386471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6543259">
                  <a:extLst>
                    <a:ext uri="{9D8B030D-6E8A-4147-A177-3AD203B41FA5}">
                      <a16:colId xmlns:a16="http://schemas.microsoft.com/office/drawing/2014/main" val="1775257264"/>
                    </a:ext>
                  </a:extLst>
                </a:gridCol>
                <a:gridCol w="1332700">
                  <a:extLst>
                    <a:ext uri="{9D8B030D-6E8A-4147-A177-3AD203B41FA5}">
                      <a16:colId xmlns:a16="http://schemas.microsoft.com/office/drawing/2014/main" val="3712334908"/>
                    </a:ext>
                  </a:extLst>
                </a:gridCol>
                <a:gridCol w="1221967">
                  <a:extLst>
                    <a:ext uri="{9D8B030D-6E8A-4147-A177-3AD203B41FA5}">
                      <a16:colId xmlns:a16="http://schemas.microsoft.com/office/drawing/2014/main" val="2614266584"/>
                    </a:ext>
                  </a:extLst>
                </a:gridCol>
                <a:gridCol w="1417672">
                  <a:extLst>
                    <a:ext uri="{9D8B030D-6E8A-4147-A177-3AD203B41FA5}">
                      <a16:colId xmlns:a16="http://schemas.microsoft.com/office/drawing/2014/main" val="2814274961"/>
                    </a:ext>
                  </a:extLst>
                </a:gridCol>
              </a:tblGrid>
              <a:tr h="3999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DRE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Empresa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Cliente A</a:t>
                      </a:r>
                      <a:endParaRPr lang="pt-BR" sz="1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Cliente B</a:t>
                      </a:r>
                      <a:endParaRPr lang="pt-BR" sz="1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1518328"/>
                  </a:ext>
                </a:extLst>
              </a:tr>
              <a:tr h="399928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Receitas Líquidas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pt-BR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pt-BR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66968574"/>
                  </a:ext>
                </a:extLst>
              </a:tr>
              <a:tr h="399928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(-) CPV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pt-BR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pt-BR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4658797"/>
                  </a:ext>
                </a:extLst>
              </a:tr>
              <a:tr h="399928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(=) Lucro Bruto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0377077"/>
                  </a:ext>
                </a:extLst>
              </a:tr>
              <a:tr h="399928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(-) Despesas identificadas com produtos</a:t>
                      </a:r>
                      <a:endParaRPr lang="pt-BR" sz="1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pt-BR" sz="1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0238953"/>
                  </a:ext>
                </a:extLst>
              </a:tr>
              <a:tr h="399928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(=) Resultados de produtos</a:t>
                      </a:r>
                      <a:endParaRPr lang="pt-BR" sz="1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84170005"/>
                  </a:ext>
                </a:extLst>
              </a:tr>
              <a:tr h="399928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(-) Despesas identificadas com clientes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3663512"/>
                  </a:ext>
                </a:extLst>
              </a:tr>
              <a:tr h="787119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Visitas Técnicas - pré-venda (especificação do produto de acordo com as necessidades dos clientes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6166091"/>
                  </a:ext>
                </a:extLst>
              </a:tr>
              <a:tr h="399928">
                <a:tc>
                  <a:txBody>
                    <a:bodyPr/>
                    <a:lstStyle/>
                    <a:p>
                      <a:pPr algn="l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Suporte ao cliente-pós-venda (resolução de problemas pós-entrega)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pt-BR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01514611"/>
                  </a:ext>
                </a:extLst>
              </a:tr>
              <a:tr h="39992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(=) Resultados de clientes</a:t>
                      </a:r>
                      <a:endParaRPr lang="pt-BR" sz="19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pt-BR" sz="19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(15)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9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48252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359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49144E-6153-4001-A3BB-A9DBC474E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7084"/>
          </a:xfrm>
        </p:spPr>
        <p:txBody>
          <a:bodyPr/>
          <a:lstStyle/>
          <a:p>
            <a:pPr algn="ctr"/>
            <a:r>
              <a:rPr lang="pt-BR" dirty="0"/>
              <a:t>Análise Vertical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A5E02AB4-18F0-4C7D-A4F9-350C49EA1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578807"/>
              </p:ext>
            </p:extLst>
          </p:nvPr>
        </p:nvGraphicFramePr>
        <p:xfrm>
          <a:off x="838200" y="1272210"/>
          <a:ext cx="10515600" cy="4572001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807226">
                  <a:extLst>
                    <a:ext uri="{9D8B030D-6E8A-4147-A177-3AD203B41FA5}">
                      <a16:colId xmlns:a16="http://schemas.microsoft.com/office/drawing/2014/main" val="639780005"/>
                    </a:ext>
                  </a:extLst>
                </a:gridCol>
                <a:gridCol w="2815278">
                  <a:extLst>
                    <a:ext uri="{9D8B030D-6E8A-4147-A177-3AD203B41FA5}">
                      <a16:colId xmlns:a16="http://schemas.microsoft.com/office/drawing/2014/main" val="193594267"/>
                    </a:ext>
                  </a:extLst>
                </a:gridCol>
                <a:gridCol w="1339299">
                  <a:extLst>
                    <a:ext uri="{9D8B030D-6E8A-4147-A177-3AD203B41FA5}">
                      <a16:colId xmlns:a16="http://schemas.microsoft.com/office/drawing/2014/main" val="3254470232"/>
                    </a:ext>
                  </a:extLst>
                </a:gridCol>
                <a:gridCol w="1553797">
                  <a:extLst>
                    <a:ext uri="{9D8B030D-6E8A-4147-A177-3AD203B41FA5}">
                      <a16:colId xmlns:a16="http://schemas.microsoft.com/office/drawing/2014/main" val="159334375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DRE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Empresa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Cliente A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Cliente B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247604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Receitas Líquidas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100.00%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100.00%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100.00%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012562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(-) CPV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50.00%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50.00%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50.00%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810529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(=) Lucro Bruto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50.00%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50.00%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50.00%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788167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(-) Despesas identificadas com produtos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10.00%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16.67%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6.00%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42269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(=) Resultados de produtos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40.00%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33.33%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44.00%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316118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(-) Despesas identificadas com clientes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22.50%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43.33%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10.00%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0476423"/>
                  </a:ext>
                </a:extLst>
              </a:tr>
              <a:tr h="98389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Visitas Técnicas - pré-venda (especificação do produto de acordo com as necessidades dos clientes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5.00%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2.67%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6.40%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14807088"/>
                  </a:ext>
                </a:extLst>
              </a:tr>
              <a:tr h="66202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Suporte ao cliente-pós-venda (resolução de problemas pós-entrega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17.50%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40.67%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3.60%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2488425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effectLst/>
                        </a:rPr>
                        <a:t>(=) Resultados de clientes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effectLst/>
                        </a:rPr>
                        <a:t>17.50%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>
                          <a:effectLst/>
                        </a:rPr>
                        <a:t>-10.00%</a:t>
                      </a:r>
                      <a:endParaRPr lang="pt-BR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34.00%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7412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1143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370</Words>
  <Application>Microsoft Office PowerPoint</Application>
  <PresentationFormat>Widescreen</PresentationFormat>
  <Paragraphs>152</Paragraphs>
  <Slides>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do Office</vt:lpstr>
      <vt:lpstr>Análise da Lucratividade por Clientes</vt:lpstr>
      <vt:lpstr>Análise Estratégica</vt:lpstr>
      <vt:lpstr>DRE Gerencial: Resultado por Clientes</vt:lpstr>
      <vt:lpstr>DRE por Cliente</vt:lpstr>
      <vt:lpstr>Análise Vertical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da Lucratividade por Clientes</dc:title>
  <dc:creator>Usuário do Windows</dc:creator>
  <cp:lastModifiedBy>Usuário do Windows</cp:lastModifiedBy>
  <cp:revision>7</cp:revision>
  <dcterms:created xsi:type="dcterms:W3CDTF">2020-10-19T12:44:27Z</dcterms:created>
  <dcterms:modified xsi:type="dcterms:W3CDTF">2020-10-19T13:50:12Z</dcterms:modified>
</cp:coreProperties>
</file>