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4" r:id="rId5"/>
    <p:sldId id="268" r:id="rId6"/>
    <p:sldId id="273" r:id="rId7"/>
    <p:sldId id="267" r:id="rId8"/>
    <p:sldId id="260" r:id="rId9"/>
    <p:sldId id="259" r:id="rId10"/>
    <p:sldId id="262" r:id="rId11"/>
    <p:sldId id="264" r:id="rId12"/>
    <p:sldId id="265" r:id="rId13"/>
    <p:sldId id="286" r:id="rId14"/>
    <p:sldId id="287" r:id="rId15"/>
    <p:sldId id="263" r:id="rId16"/>
    <p:sldId id="288" r:id="rId17"/>
    <p:sldId id="289" r:id="rId18"/>
    <p:sldId id="266" r:id="rId19"/>
    <p:sldId id="300" r:id="rId20"/>
    <p:sldId id="301" r:id="rId21"/>
    <p:sldId id="302" r:id="rId22"/>
    <p:sldId id="303" r:id="rId23"/>
    <p:sldId id="269" r:id="rId24"/>
    <p:sldId id="270" r:id="rId25"/>
    <p:sldId id="271" r:id="rId26"/>
    <p:sldId id="272" r:id="rId27"/>
    <p:sldId id="304" r:id="rId28"/>
    <p:sldId id="305" r:id="rId29"/>
    <p:sldId id="275" r:id="rId30"/>
    <p:sldId id="27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54" autoAdjust="0"/>
    <p:restoredTop sz="94660"/>
  </p:normalViewPr>
  <p:slideViewPr>
    <p:cSldViewPr snapToGrid="0">
      <p:cViewPr varScale="1">
        <p:scale>
          <a:sx n="90" d="100"/>
          <a:sy n="90" d="100"/>
        </p:scale>
        <p:origin x="6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E4F926-6C18-44D1-B157-B3C30BE76426}"/>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a:p>
        </p:txBody>
      </p:sp>
      <p:sp>
        <p:nvSpPr>
          <p:cNvPr id="3" name="Subtítulo 2">
            <a:extLst>
              <a:ext uri="{FF2B5EF4-FFF2-40B4-BE49-F238E27FC236}">
                <a16:creationId xmlns:a16="http://schemas.microsoft.com/office/drawing/2014/main" id="{E22B9883-841D-4DA0-BF67-08FD0CF0C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a:p>
        </p:txBody>
      </p:sp>
      <p:sp>
        <p:nvSpPr>
          <p:cNvPr id="4" name="Espaço Reservado para Data 3">
            <a:extLst>
              <a:ext uri="{FF2B5EF4-FFF2-40B4-BE49-F238E27FC236}">
                <a16:creationId xmlns:a16="http://schemas.microsoft.com/office/drawing/2014/main" id="{929739F3-2013-4582-9B93-D3980E84EE55}"/>
              </a:ext>
            </a:extLst>
          </p:cNvPr>
          <p:cNvSpPr>
            <a:spLocks noGrp="1"/>
          </p:cNvSpPr>
          <p:nvPr>
            <p:ph type="dt" sz="half" idx="10"/>
          </p:nvPr>
        </p:nvSpPr>
        <p:spPr/>
        <p:txBody>
          <a:bodyPr/>
          <a:lstStyle/>
          <a:p>
            <a:fld id="{232F9582-2955-4E47-94DB-B4B4C443BC66}" type="datetimeFigureOut">
              <a:rPr lang="en-US" smtClean="0"/>
              <a:t>8/8/2018</a:t>
            </a:fld>
            <a:endParaRPr lang="en-US"/>
          </a:p>
        </p:txBody>
      </p:sp>
      <p:sp>
        <p:nvSpPr>
          <p:cNvPr id="5" name="Espaço Reservado para Rodapé 4">
            <a:extLst>
              <a:ext uri="{FF2B5EF4-FFF2-40B4-BE49-F238E27FC236}">
                <a16:creationId xmlns:a16="http://schemas.microsoft.com/office/drawing/2014/main" id="{2DD6E16C-8169-4698-92BC-DCD098F9F96E}"/>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3C4C9A47-A441-4197-AFB1-D81F3B3BEEB9}"/>
              </a:ext>
            </a:extLst>
          </p:cNvPr>
          <p:cNvSpPr>
            <a:spLocks noGrp="1"/>
          </p:cNvSpPr>
          <p:nvPr>
            <p:ph type="sldNum" sz="quarter" idx="12"/>
          </p:nvPr>
        </p:nvSpPr>
        <p:spPr/>
        <p:txBody>
          <a:bodyPr/>
          <a:lstStyle/>
          <a:p>
            <a:fld id="{D5D0F97D-8B4C-4583-B906-10D700227C82}" type="slidenum">
              <a:rPr lang="en-US" smtClean="0"/>
              <a:t>‹nº›</a:t>
            </a:fld>
            <a:endParaRPr lang="en-US"/>
          </a:p>
        </p:txBody>
      </p:sp>
    </p:spTree>
    <p:extLst>
      <p:ext uri="{BB962C8B-B14F-4D97-AF65-F5344CB8AC3E}">
        <p14:creationId xmlns:p14="http://schemas.microsoft.com/office/powerpoint/2010/main" val="751580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3ABB1B-9584-406E-A486-CC4B9D66E118}"/>
              </a:ext>
            </a:extLst>
          </p:cNvPr>
          <p:cNvSpPr>
            <a:spLocks noGrp="1"/>
          </p:cNvSpPr>
          <p:nvPr>
            <p:ph type="title"/>
          </p:nvPr>
        </p:nvSpPr>
        <p:spPr/>
        <p:txBody>
          <a:bodyPr/>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9CB4DB4D-50E4-4BC1-9AAD-90E0FE7B1091}"/>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FB9F473B-4971-484F-95C9-767C10668000}"/>
              </a:ext>
            </a:extLst>
          </p:cNvPr>
          <p:cNvSpPr>
            <a:spLocks noGrp="1"/>
          </p:cNvSpPr>
          <p:nvPr>
            <p:ph type="dt" sz="half" idx="10"/>
          </p:nvPr>
        </p:nvSpPr>
        <p:spPr/>
        <p:txBody>
          <a:bodyPr/>
          <a:lstStyle/>
          <a:p>
            <a:fld id="{232F9582-2955-4E47-94DB-B4B4C443BC66}" type="datetimeFigureOut">
              <a:rPr lang="en-US" smtClean="0"/>
              <a:t>8/8/2018</a:t>
            </a:fld>
            <a:endParaRPr lang="en-US"/>
          </a:p>
        </p:txBody>
      </p:sp>
      <p:sp>
        <p:nvSpPr>
          <p:cNvPr id="5" name="Espaço Reservado para Rodapé 4">
            <a:extLst>
              <a:ext uri="{FF2B5EF4-FFF2-40B4-BE49-F238E27FC236}">
                <a16:creationId xmlns:a16="http://schemas.microsoft.com/office/drawing/2014/main" id="{FE942022-1164-4D88-97CC-42474FDE1D0E}"/>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23C5BFA9-EB9A-4A3D-AA45-C5E8617E77DE}"/>
              </a:ext>
            </a:extLst>
          </p:cNvPr>
          <p:cNvSpPr>
            <a:spLocks noGrp="1"/>
          </p:cNvSpPr>
          <p:nvPr>
            <p:ph type="sldNum" sz="quarter" idx="12"/>
          </p:nvPr>
        </p:nvSpPr>
        <p:spPr/>
        <p:txBody>
          <a:bodyPr/>
          <a:lstStyle/>
          <a:p>
            <a:fld id="{D5D0F97D-8B4C-4583-B906-10D700227C82}" type="slidenum">
              <a:rPr lang="en-US" smtClean="0"/>
              <a:t>‹nº›</a:t>
            </a:fld>
            <a:endParaRPr lang="en-US"/>
          </a:p>
        </p:txBody>
      </p:sp>
    </p:spTree>
    <p:extLst>
      <p:ext uri="{BB962C8B-B14F-4D97-AF65-F5344CB8AC3E}">
        <p14:creationId xmlns:p14="http://schemas.microsoft.com/office/powerpoint/2010/main" val="64614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E619988-F1B1-43CE-A889-FA0AE575AAA1}"/>
              </a:ext>
            </a:extLst>
          </p:cNvPr>
          <p:cNvSpPr>
            <a:spLocks noGrp="1"/>
          </p:cNvSpPr>
          <p:nvPr>
            <p:ph type="title" orient="vert"/>
          </p:nvPr>
        </p:nvSpPr>
        <p:spPr>
          <a:xfrm>
            <a:off x="8724900" y="365125"/>
            <a:ext cx="2628900" cy="5811838"/>
          </a:xfrm>
        </p:spPr>
        <p:txBody>
          <a:bodyPr vert="eaVert"/>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A6FE4C28-34D2-43C3-A88C-52C575C4B5EC}"/>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43217725-96A0-4249-8FDB-5517004EB7D7}"/>
              </a:ext>
            </a:extLst>
          </p:cNvPr>
          <p:cNvSpPr>
            <a:spLocks noGrp="1"/>
          </p:cNvSpPr>
          <p:nvPr>
            <p:ph type="dt" sz="half" idx="10"/>
          </p:nvPr>
        </p:nvSpPr>
        <p:spPr/>
        <p:txBody>
          <a:bodyPr/>
          <a:lstStyle/>
          <a:p>
            <a:fld id="{232F9582-2955-4E47-94DB-B4B4C443BC66}" type="datetimeFigureOut">
              <a:rPr lang="en-US" smtClean="0"/>
              <a:t>8/8/2018</a:t>
            </a:fld>
            <a:endParaRPr lang="en-US"/>
          </a:p>
        </p:txBody>
      </p:sp>
      <p:sp>
        <p:nvSpPr>
          <p:cNvPr id="5" name="Espaço Reservado para Rodapé 4">
            <a:extLst>
              <a:ext uri="{FF2B5EF4-FFF2-40B4-BE49-F238E27FC236}">
                <a16:creationId xmlns:a16="http://schemas.microsoft.com/office/drawing/2014/main" id="{77F4DEC7-46AE-4F19-92A5-B181214B4FD3}"/>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54089484-30EA-455D-834D-7FE3EA83EEB8}"/>
              </a:ext>
            </a:extLst>
          </p:cNvPr>
          <p:cNvSpPr>
            <a:spLocks noGrp="1"/>
          </p:cNvSpPr>
          <p:nvPr>
            <p:ph type="sldNum" sz="quarter" idx="12"/>
          </p:nvPr>
        </p:nvSpPr>
        <p:spPr/>
        <p:txBody>
          <a:bodyPr/>
          <a:lstStyle/>
          <a:p>
            <a:fld id="{D5D0F97D-8B4C-4583-B906-10D700227C82}" type="slidenum">
              <a:rPr lang="en-US" smtClean="0"/>
              <a:t>‹nº›</a:t>
            </a:fld>
            <a:endParaRPr lang="en-US"/>
          </a:p>
        </p:txBody>
      </p:sp>
    </p:spTree>
    <p:extLst>
      <p:ext uri="{BB962C8B-B14F-4D97-AF65-F5344CB8AC3E}">
        <p14:creationId xmlns:p14="http://schemas.microsoft.com/office/powerpoint/2010/main" val="3608983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9D2CCD-455B-4F23-AB03-8373769FECD0}"/>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595C3A6A-333F-4A22-8265-E996A669D1CA}"/>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D313130F-8EFA-4CD3-9FA3-E9A14AE983FC}"/>
              </a:ext>
            </a:extLst>
          </p:cNvPr>
          <p:cNvSpPr>
            <a:spLocks noGrp="1"/>
          </p:cNvSpPr>
          <p:nvPr>
            <p:ph type="dt" sz="half" idx="10"/>
          </p:nvPr>
        </p:nvSpPr>
        <p:spPr/>
        <p:txBody>
          <a:bodyPr/>
          <a:lstStyle/>
          <a:p>
            <a:fld id="{232F9582-2955-4E47-94DB-B4B4C443BC66}" type="datetimeFigureOut">
              <a:rPr lang="en-US" smtClean="0"/>
              <a:t>8/8/2018</a:t>
            </a:fld>
            <a:endParaRPr lang="en-US"/>
          </a:p>
        </p:txBody>
      </p:sp>
      <p:sp>
        <p:nvSpPr>
          <p:cNvPr id="5" name="Espaço Reservado para Rodapé 4">
            <a:extLst>
              <a:ext uri="{FF2B5EF4-FFF2-40B4-BE49-F238E27FC236}">
                <a16:creationId xmlns:a16="http://schemas.microsoft.com/office/drawing/2014/main" id="{E9986322-CA58-4872-8A71-57979F919E5C}"/>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3B98F989-8AF5-4D04-B4F4-5C54DF72A107}"/>
              </a:ext>
            </a:extLst>
          </p:cNvPr>
          <p:cNvSpPr>
            <a:spLocks noGrp="1"/>
          </p:cNvSpPr>
          <p:nvPr>
            <p:ph type="sldNum" sz="quarter" idx="12"/>
          </p:nvPr>
        </p:nvSpPr>
        <p:spPr/>
        <p:txBody>
          <a:bodyPr/>
          <a:lstStyle/>
          <a:p>
            <a:fld id="{D5D0F97D-8B4C-4583-B906-10D700227C82}" type="slidenum">
              <a:rPr lang="en-US" smtClean="0"/>
              <a:t>‹nº›</a:t>
            </a:fld>
            <a:endParaRPr lang="en-US"/>
          </a:p>
        </p:txBody>
      </p:sp>
    </p:spTree>
    <p:extLst>
      <p:ext uri="{BB962C8B-B14F-4D97-AF65-F5344CB8AC3E}">
        <p14:creationId xmlns:p14="http://schemas.microsoft.com/office/powerpoint/2010/main" val="2606768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7DA0F1-6EB4-4EBB-90C1-6C089B4E5EB1}"/>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1DBB02B1-05F2-457B-8A0D-6AA05ECCB3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8C7BB9A5-8007-4D71-818C-46FA2D4CE427}"/>
              </a:ext>
            </a:extLst>
          </p:cNvPr>
          <p:cNvSpPr>
            <a:spLocks noGrp="1"/>
          </p:cNvSpPr>
          <p:nvPr>
            <p:ph type="dt" sz="half" idx="10"/>
          </p:nvPr>
        </p:nvSpPr>
        <p:spPr/>
        <p:txBody>
          <a:bodyPr/>
          <a:lstStyle/>
          <a:p>
            <a:fld id="{232F9582-2955-4E47-94DB-B4B4C443BC66}" type="datetimeFigureOut">
              <a:rPr lang="en-US" smtClean="0"/>
              <a:t>8/8/2018</a:t>
            </a:fld>
            <a:endParaRPr lang="en-US"/>
          </a:p>
        </p:txBody>
      </p:sp>
      <p:sp>
        <p:nvSpPr>
          <p:cNvPr id="5" name="Espaço Reservado para Rodapé 4">
            <a:extLst>
              <a:ext uri="{FF2B5EF4-FFF2-40B4-BE49-F238E27FC236}">
                <a16:creationId xmlns:a16="http://schemas.microsoft.com/office/drawing/2014/main" id="{995D9ACF-5A67-4669-B46F-104C8C7266CA}"/>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ECF36EA0-8A79-4DF2-84A5-E35ACD97F7A2}"/>
              </a:ext>
            </a:extLst>
          </p:cNvPr>
          <p:cNvSpPr>
            <a:spLocks noGrp="1"/>
          </p:cNvSpPr>
          <p:nvPr>
            <p:ph type="sldNum" sz="quarter" idx="12"/>
          </p:nvPr>
        </p:nvSpPr>
        <p:spPr/>
        <p:txBody>
          <a:bodyPr/>
          <a:lstStyle/>
          <a:p>
            <a:fld id="{D5D0F97D-8B4C-4583-B906-10D700227C82}" type="slidenum">
              <a:rPr lang="en-US" smtClean="0"/>
              <a:t>‹nº›</a:t>
            </a:fld>
            <a:endParaRPr lang="en-US"/>
          </a:p>
        </p:txBody>
      </p:sp>
    </p:spTree>
    <p:extLst>
      <p:ext uri="{BB962C8B-B14F-4D97-AF65-F5344CB8AC3E}">
        <p14:creationId xmlns:p14="http://schemas.microsoft.com/office/powerpoint/2010/main" val="1255015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0CB01F-6984-4227-BDBA-B0D97CAB81E0}"/>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D50EEF9F-2228-411E-9332-82DF660959C5}"/>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a:extLst>
              <a:ext uri="{FF2B5EF4-FFF2-40B4-BE49-F238E27FC236}">
                <a16:creationId xmlns:a16="http://schemas.microsoft.com/office/drawing/2014/main" id="{18A03731-A252-4495-AB46-3CBCE9222A86}"/>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a:extLst>
              <a:ext uri="{FF2B5EF4-FFF2-40B4-BE49-F238E27FC236}">
                <a16:creationId xmlns:a16="http://schemas.microsoft.com/office/drawing/2014/main" id="{7DC07804-5169-41E7-A836-876B48629E22}"/>
              </a:ext>
            </a:extLst>
          </p:cNvPr>
          <p:cNvSpPr>
            <a:spLocks noGrp="1"/>
          </p:cNvSpPr>
          <p:nvPr>
            <p:ph type="dt" sz="half" idx="10"/>
          </p:nvPr>
        </p:nvSpPr>
        <p:spPr/>
        <p:txBody>
          <a:bodyPr/>
          <a:lstStyle/>
          <a:p>
            <a:fld id="{232F9582-2955-4E47-94DB-B4B4C443BC66}" type="datetimeFigureOut">
              <a:rPr lang="en-US" smtClean="0"/>
              <a:t>8/8/2018</a:t>
            </a:fld>
            <a:endParaRPr lang="en-US"/>
          </a:p>
        </p:txBody>
      </p:sp>
      <p:sp>
        <p:nvSpPr>
          <p:cNvPr id="6" name="Espaço Reservado para Rodapé 5">
            <a:extLst>
              <a:ext uri="{FF2B5EF4-FFF2-40B4-BE49-F238E27FC236}">
                <a16:creationId xmlns:a16="http://schemas.microsoft.com/office/drawing/2014/main" id="{51909089-97CB-4256-ADB9-FD02F49E20DB}"/>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F174F8B3-2233-4CA4-823B-7B128F18A499}"/>
              </a:ext>
            </a:extLst>
          </p:cNvPr>
          <p:cNvSpPr>
            <a:spLocks noGrp="1"/>
          </p:cNvSpPr>
          <p:nvPr>
            <p:ph type="sldNum" sz="quarter" idx="12"/>
          </p:nvPr>
        </p:nvSpPr>
        <p:spPr/>
        <p:txBody>
          <a:bodyPr/>
          <a:lstStyle/>
          <a:p>
            <a:fld id="{D5D0F97D-8B4C-4583-B906-10D700227C82}" type="slidenum">
              <a:rPr lang="en-US" smtClean="0"/>
              <a:t>‹nº›</a:t>
            </a:fld>
            <a:endParaRPr lang="en-US"/>
          </a:p>
        </p:txBody>
      </p:sp>
    </p:spTree>
    <p:extLst>
      <p:ext uri="{BB962C8B-B14F-4D97-AF65-F5344CB8AC3E}">
        <p14:creationId xmlns:p14="http://schemas.microsoft.com/office/powerpoint/2010/main" val="2564093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103558-9BC1-4632-8C2E-1B88D2731879}"/>
              </a:ext>
            </a:extLst>
          </p:cNvPr>
          <p:cNvSpPr>
            <a:spLocks noGrp="1"/>
          </p:cNvSpPr>
          <p:nvPr>
            <p:ph type="title"/>
          </p:nvPr>
        </p:nvSpPr>
        <p:spPr>
          <a:xfrm>
            <a:off x="839788" y="365125"/>
            <a:ext cx="10515600" cy="1325563"/>
          </a:xfrm>
        </p:spPr>
        <p:txBody>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020C83BC-5FC1-440E-B141-20D4689229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CE3B0A54-2E85-48CB-9871-DA9FDA13C628}"/>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Texto 4">
            <a:extLst>
              <a:ext uri="{FF2B5EF4-FFF2-40B4-BE49-F238E27FC236}">
                <a16:creationId xmlns:a16="http://schemas.microsoft.com/office/drawing/2014/main" id="{D2985335-CCD4-4D58-B3AA-83E5B8CF63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7FE3AC5D-8CFB-4E65-B398-C89F168C20CC}"/>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Espaço Reservado para Data 6">
            <a:extLst>
              <a:ext uri="{FF2B5EF4-FFF2-40B4-BE49-F238E27FC236}">
                <a16:creationId xmlns:a16="http://schemas.microsoft.com/office/drawing/2014/main" id="{68A24BF0-326C-4B51-8102-01BD792706E3}"/>
              </a:ext>
            </a:extLst>
          </p:cNvPr>
          <p:cNvSpPr>
            <a:spLocks noGrp="1"/>
          </p:cNvSpPr>
          <p:nvPr>
            <p:ph type="dt" sz="half" idx="10"/>
          </p:nvPr>
        </p:nvSpPr>
        <p:spPr/>
        <p:txBody>
          <a:bodyPr/>
          <a:lstStyle/>
          <a:p>
            <a:fld id="{232F9582-2955-4E47-94DB-B4B4C443BC66}" type="datetimeFigureOut">
              <a:rPr lang="en-US" smtClean="0"/>
              <a:t>8/8/2018</a:t>
            </a:fld>
            <a:endParaRPr lang="en-US"/>
          </a:p>
        </p:txBody>
      </p:sp>
      <p:sp>
        <p:nvSpPr>
          <p:cNvPr id="8" name="Espaço Reservado para Rodapé 7">
            <a:extLst>
              <a:ext uri="{FF2B5EF4-FFF2-40B4-BE49-F238E27FC236}">
                <a16:creationId xmlns:a16="http://schemas.microsoft.com/office/drawing/2014/main" id="{798C6A89-EBB6-435A-AABA-73FFADFA87CB}"/>
              </a:ext>
            </a:extLst>
          </p:cNvPr>
          <p:cNvSpPr>
            <a:spLocks noGrp="1"/>
          </p:cNvSpPr>
          <p:nvPr>
            <p:ph type="ftr" sz="quarter" idx="11"/>
          </p:nvPr>
        </p:nvSpPr>
        <p:spPr/>
        <p:txBody>
          <a:bodyPr/>
          <a:lstStyle/>
          <a:p>
            <a:endParaRPr lang="en-US"/>
          </a:p>
        </p:txBody>
      </p:sp>
      <p:sp>
        <p:nvSpPr>
          <p:cNvPr id="9" name="Espaço Reservado para Número de Slide 8">
            <a:extLst>
              <a:ext uri="{FF2B5EF4-FFF2-40B4-BE49-F238E27FC236}">
                <a16:creationId xmlns:a16="http://schemas.microsoft.com/office/drawing/2014/main" id="{0F84407F-CCDF-4F36-A81F-1AD73C509E4C}"/>
              </a:ext>
            </a:extLst>
          </p:cNvPr>
          <p:cNvSpPr>
            <a:spLocks noGrp="1"/>
          </p:cNvSpPr>
          <p:nvPr>
            <p:ph type="sldNum" sz="quarter" idx="12"/>
          </p:nvPr>
        </p:nvSpPr>
        <p:spPr/>
        <p:txBody>
          <a:bodyPr/>
          <a:lstStyle/>
          <a:p>
            <a:fld id="{D5D0F97D-8B4C-4583-B906-10D700227C82}" type="slidenum">
              <a:rPr lang="en-US" smtClean="0"/>
              <a:t>‹nº›</a:t>
            </a:fld>
            <a:endParaRPr lang="en-US"/>
          </a:p>
        </p:txBody>
      </p:sp>
    </p:spTree>
    <p:extLst>
      <p:ext uri="{BB962C8B-B14F-4D97-AF65-F5344CB8AC3E}">
        <p14:creationId xmlns:p14="http://schemas.microsoft.com/office/powerpoint/2010/main" val="3951242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F2F5B0-C99B-41A9-A468-5785D9019E22}"/>
              </a:ext>
            </a:extLst>
          </p:cNvPr>
          <p:cNvSpPr>
            <a:spLocks noGrp="1"/>
          </p:cNvSpPr>
          <p:nvPr>
            <p:ph type="title"/>
          </p:nvPr>
        </p:nvSpPr>
        <p:spPr/>
        <p:txBody>
          <a:bodyPr/>
          <a:lstStyle/>
          <a:p>
            <a:r>
              <a:rPr lang="pt-BR"/>
              <a:t>Clique para editar o título mestre</a:t>
            </a:r>
            <a:endParaRPr lang="en-US"/>
          </a:p>
        </p:txBody>
      </p:sp>
      <p:sp>
        <p:nvSpPr>
          <p:cNvPr id="3" name="Espaço Reservado para Data 2">
            <a:extLst>
              <a:ext uri="{FF2B5EF4-FFF2-40B4-BE49-F238E27FC236}">
                <a16:creationId xmlns:a16="http://schemas.microsoft.com/office/drawing/2014/main" id="{228C753A-51C5-4641-9447-DCBC1F4AB71D}"/>
              </a:ext>
            </a:extLst>
          </p:cNvPr>
          <p:cNvSpPr>
            <a:spLocks noGrp="1"/>
          </p:cNvSpPr>
          <p:nvPr>
            <p:ph type="dt" sz="half" idx="10"/>
          </p:nvPr>
        </p:nvSpPr>
        <p:spPr/>
        <p:txBody>
          <a:bodyPr/>
          <a:lstStyle/>
          <a:p>
            <a:fld id="{232F9582-2955-4E47-94DB-B4B4C443BC66}" type="datetimeFigureOut">
              <a:rPr lang="en-US" smtClean="0"/>
              <a:t>8/8/2018</a:t>
            </a:fld>
            <a:endParaRPr lang="en-US"/>
          </a:p>
        </p:txBody>
      </p:sp>
      <p:sp>
        <p:nvSpPr>
          <p:cNvPr id="4" name="Espaço Reservado para Rodapé 3">
            <a:extLst>
              <a:ext uri="{FF2B5EF4-FFF2-40B4-BE49-F238E27FC236}">
                <a16:creationId xmlns:a16="http://schemas.microsoft.com/office/drawing/2014/main" id="{1471C6EE-63EE-4EDD-A884-2C237EBF3CBD}"/>
              </a:ext>
            </a:extLst>
          </p:cNvPr>
          <p:cNvSpPr>
            <a:spLocks noGrp="1"/>
          </p:cNvSpPr>
          <p:nvPr>
            <p:ph type="ftr" sz="quarter" idx="11"/>
          </p:nvPr>
        </p:nvSpPr>
        <p:spPr/>
        <p:txBody>
          <a:bodyPr/>
          <a:lstStyle/>
          <a:p>
            <a:endParaRPr lang="en-US"/>
          </a:p>
        </p:txBody>
      </p:sp>
      <p:sp>
        <p:nvSpPr>
          <p:cNvPr id="5" name="Espaço Reservado para Número de Slide 4">
            <a:extLst>
              <a:ext uri="{FF2B5EF4-FFF2-40B4-BE49-F238E27FC236}">
                <a16:creationId xmlns:a16="http://schemas.microsoft.com/office/drawing/2014/main" id="{E33089B0-03C7-42D4-A64B-D5E0F2EBA218}"/>
              </a:ext>
            </a:extLst>
          </p:cNvPr>
          <p:cNvSpPr>
            <a:spLocks noGrp="1"/>
          </p:cNvSpPr>
          <p:nvPr>
            <p:ph type="sldNum" sz="quarter" idx="12"/>
          </p:nvPr>
        </p:nvSpPr>
        <p:spPr/>
        <p:txBody>
          <a:bodyPr/>
          <a:lstStyle/>
          <a:p>
            <a:fld id="{D5D0F97D-8B4C-4583-B906-10D700227C82}" type="slidenum">
              <a:rPr lang="en-US" smtClean="0"/>
              <a:t>‹nº›</a:t>
            </a:fld>
            <a:endParaRPr lang="en-US"/>
          </a:p>
        </p:txBody>
      </p:sp>
    </p:spTree>
    <p:extLst>
      <p:ext uri="{BB962C8B-B14F-4D97-AF65-F5344CB8AC3E}">
        <p14:creationId xmlns:p14="http://schemas.microsoft.com/office/powerpoint/2010/main" val="1045554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AE76C76F-E6CC-4610-9D92-A9152D277BC8}"/>
              </a:ext>
            </a:extLst>
          </p:cNvPr>
          <p:cNvSpPr>
            <a:spLocks noGrp="1"/>
          </p:cNvSpPr>
          <p:nvPr>
            <p:ph type="dt" sz="half" idx="10"/>
          </p:nvPr>
        </p:nvSpPr>
        <p:spPr/>
        <p:txBody>
          <a:bodyPr/>
          <a:lstStyle/>
          <a:p>
            <a:fld id="{232F9582-2955-4E47-94DB-B4B4C443BC66}" type="datetimeFigureOut">
              <a:rPr lang="en-US" smtClean="0"/>
              <a:t>8/8/2018</a:t>
            </a:fld>
            <a:endParaRPr lang="en-US"/>
          </a:p>
        </p:txBody>
      </p:sp>
      <p:sp>
        <p:nvSpPr>
          <p:cNvPr id="3" name="Espaço Reservado para Rodapé 2">
            <a:extLst>
              <a:ext uri="{FF2B5EF4-FFF2-40B4-BE49-F238E27FC236}">
                <a16:creationId xmlns:a16="http://schemas.microsoft.com/office/drawing/2014/main" id="{07737716-13EE-4A4B-946B-9F0FCB04E8C5}"/>
              </a:ext>
            </a:extLst>
          </p:cNvPr>
          <p:cNvSpPr>
            <a:spLocks noGrp="1"/>
          </p:cNvSpPr>
          <p:nvPr>
            <p:ph type="ftr" sz="quarter" idx="11"/>
          </p:nvPr>
        </p:nvSpPr>
        <p:spPr/>
        <p:txBody>
          <a:bodyPr/>
          <a:lstStyle/>
          <a:p>
            <a:endParaRPr lang="en-US"/>
          </a:p>
        </p:txBody>
      </p:sp>
      <p:sp>
        <p:nvSpPr>
          <p:cNvPr id="4" name="Espaço Reservado para Número de Slide 3">
            <a:extLst>
              <a:ext uri="{FF2B5EF4-FFF2-40B4-BE49-F238E27FC236}">
                <a16:creationId xmlns:a16="http://schemas.microsoft.com/office/drawing/2014/main" id="{F981FC78-FD6D-4DAD-ADB1-31DE6AB3E74E}"/>
              </a:ext>
            </a:extLst>
          </p:cNvPr>
          <p:cNvSpPr>
            <a:spLocks noGrp="1"/>
          </p:cNvSpPr>
          <p:nvPr>
            <p:ph type="sldNum" sz="quarter" idx="12"/>
          </p:nvPr>
        </p:nvSpPr>
        <p:spPr/>
        <p:txBody>
          <a:bodyPr/>
          <a:lstStyle/>
          <a:p>
            <a:fld id="{D5D0F97D-8B4C-4583-B906-10D700227C82}" type="slidenum">
              <a:rPr lang="en-US" smtClean="0"/>
              <a:t>‹nº›</a:t>
            </a:fld>
            <a:endParaRPr lang="en-US"/>
          </a:p>
        </p:txBody>
      </p:sp>
    </p:spTree>
    <p:extLst>
      <p:ext uri="{BB962C8B-B14F-4D97-AF65-F5344CB8AC3E}">
        <p14:creationId xmlns:p14="http://schemas.microsoft.com/office/powerpoint/2010/main" val="2782868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D55DAC-60C6-4D3F-A727-BF4ABB3BB77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81932B2F-73B5-4B6D-91DD-67BD0AB7A9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Texto 3">
            <a:extLst>
              <a:ext uri="{FF2B5EF4-FFF2-40B4-BE49-F238E27FC236}">
                <a16:creationId xmlns:a16="http://schemas.microsoft.com/office/drawing/2014/main" id="{2DE7CDCA-E7ED-4531-ABBE-FD575F7EA7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2A589DA3-7AC2-46CD-BB4A-8CE56129A654}"/>
              </a:ext>
            </a:extLst>
          </p:cNvPr>
          <p:cNvSpPr>
            <a:spLocks noGrp="1"/>
          </p:cNvSpPr>
          <p:nvPr>
            <p:ph type="dt" sz="half" idx="10"/>
          </p:nvPr>
        </p:nvSpPr>
        <p:spPr/>
        <p:txBody>
          <a:bodyPr/>
          <a:lstStyle/>
          <a:p>
            <a:fld id="{232F9582-2955-4E47-94DB-B4B4C443BC66}" type="datetimeFigureOut">
              <a:rPr lang="en-US" smtClean="0"/>
              <a:t>8/8/2018</a:t>
            </a:fld>
            <a:endParaRPr lang="en-US"/>
          </a:p>
        </p:txBody>
      </p:sp>
      <p:sp>
        <p:nvSpPr>
          <p:cNvPr id="6" name="Espaço Reservado para Rodapé 5">
            <a:extLst>
              <a:ext uri="{FF2B5EF4-FFF2-40B4-BE49-F238E27FC236}">
                <a16:creationId xmlns:a16="http://schemas.microsoft.com/office/drawing/2014/main" id="{47412307-C1A0-490E-A266-D1214E8DCBF8}"/>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3F6341EF-8B89-44EC-A558-907724FD7644}"/>
              </a:ext>
            </a:extLst>
          </p:cNvPr>
          <p:cNvSpPr>
            <a:spLocks noGrp="1"/>
          </p:cNvSpPr>
          <p:nvPr>
            <p:ph type="sldNum" sz="quarter" idx="12"/>
          </p:nvPr>
        </p:nvSpPr>
        <p:spPr/>
        <p:txBody>
          <a:bodyPr/>
          <a:lstStyle/>
          <a:p>
            <a:fld id="{D5D0F97D-8B4C-4583-B906-10D700227C82}" type="slidenum">
              <a:rPr lang="en-US" smtClean="0"/>
              <a:t>‹nº›</a:t>
            </a:fld>
            <a:endParaRPr lang="en-US"/>
          </a:p>
        </p:txBody>
      </p:sp>
    </p:spTree>
    <p:extLst>
      <p:ext uri="{BB962C8B-B14F-4D97-AF65-F5344CB8AC3E}">
        <p14:creationId xmlns:p14="http://schemas.microsoft.com/office/powerpoint/2010/main" val="1363706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9846F0-E771-4B12-AADE-FDD1629B494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Imagem 2">
            <a:extLst>
              <a:ext uri="{FF2B5EF4-FFF2-40B4-BE49-F238E27FC236}">
                <a16:creationId xmlns:a16="http://schemas.microsoft.com/office/drawing/2014/main" id="{888B25E4-E6A4-44C6-9FA5-43D42D53F3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a:extLst>
              <a:ext uri="{FF2B5EF4-FFF2-40B4-BE49-F238E27FC236}">
                <a16:creationId xmlns:a16="http://schemas.microsoft.com/office/drawing/2014/main" id="{471A9E00-D06C-49BB-81A2-BB9A51F1B3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0511A755-7C45-475D-B8D1-3C9983F993FE}"/>
              </a:ext>
            </a:extLst>
          </p:cNvPr>
          <p:cNvSpPr>
            <a:spLocks noGrp="1"/>
          </p:cNvSpPr>
          <p:nvPr>
            <p:ph type="dt" sz="half" idx="10"/>
          </p:nvPr>
        </p:nvSpPr>
        <p:spPr/>
        <p:txBody>
          <a:bodyPr/>
          <a:lstStyle/>
          <a:p>
            <a:fld id="{232F9582-2955-4E47-94DB-B4B4C443BC66}" type="datetimeFigureOut">
              <a:rPr lang="en-US" smtClean="0"/>
              <a:t>8/8/2018</a:t>
            </a:fld>
            <a:endParaRPr lang="en-US"/>
          </a:p>
        </p:txBody>
      </p:sp>
      <p:sp>
        <p:nvSpPr>
          <p:cNvPr id="6" name="Espaço Reservado para Rodapé 5">
            <a:extLst>
              <a:ext uri="{FF2B5EF4-FFF2-40B4-BE49-F238E27FC236}">
                <a16:creationId xmlns:a16="http://schemas.microsoft.com/office/drawing/2014/main" id="{2177406D-62A2-44D0-A1EC-9A281C70B05D}"/>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1043F397-37FC-4044-8957-341D8C5F721E}"/>
              </a:ext>
            </a:extLst>
          </p:cNvPr>
          <p:cNvSpPr>
            <a:spLocks noGrp="1"/>
          </p:cNvSpPr>
          <p:nvPr>
            <p:ph type="sldNum" sz="quarter" idx="12"/>
          </p:nvPr>
        </p:nvSpPr>
        <p:spPr/>
        <p:txBody>
          <a:bodyPr/>
          <a:lstStyle/>
          <a:p>
            <a:fld id="{D5D0F97D-8B4C-4583-B906-10D700227C82}" type="slidenum">
              <a:rPr lang="en-US" smtClean="0"/>
              <a:t>‹nº›</a:t>
            </a:fld>
            <a:endParaRPr lang="en-US"/>
          </a:p>
        </p:txBody>
      </p:sp>
    </p:spTree>
    <p:extLst>
      <p:ext uri="{BB962C8B-B14F-4D97-AF65-F5344CB8AC3E}">
        <p14:creationId xmlns:p14="http://schemas.microsoft.com/office/powerpoint/2010/main" val="204972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50F787E-FFB8-45BB-BB11-39652EC990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5C8FF757-4D50-4D60-80FA-5FDAA3BBFD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2B93C5E9-AF29-4DFE-AC86-96793D8446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F9582-2955-4E47-94DB-B4B4C443BC66}" type="datetimeFigureOut">
              <a:rPr lang="en-US" smtClean="0"/>
              <a:t>8/8/2018</a:t>
            </a:fld>
            <a:endParaRPr lang="en-US"/>
          </a:p>
        </p:txBody>
      </p:sp>
      <p:sp>
        <p:nvSpPr>
          <p:cNvPr id="5" name="Espaço Reservado para Rodapé 4">
            <a:extLst>
              <a:ext uri="{FF2B5EF4-FFF2-40B4-BE49-F238E27FC236}">
                <a16:creationId xmlns:a16="http://schemas.microsoft.com/office/drawing/2014/main" id="{EBB58A05-D628-4B80-B8DB-05E6063197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ço Reservado para Número de Slide 5">
            <a:extLst>
              <a:ext uri="{FF2B5EF4-FFF2-40B4-BE49-F238E27FC236}">
                <a16:creationId xmlns:a16="http://schemas.microsoft.com/office/drawing/2014/main" id="{13C7932C-6493-453B-B4A6-22561E8647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D0F97D-8B4C-4583-B906-10D700227C82}" type="slidenum">
              <a:rPr lang="en-US" smtClean="0"/>
              <a:t>‹nº›</a:t>
            </a:fld>
            <a:endParaRPr lang="en-US"/>
          </a:p>
        </p:txBody>
      </p:sp>
    </p:spTree>
    <p:extLst>
      <p:ext uri="{BB962C8B-B14F-4D97-AF65-F5344CB8AC3E}">
        <p14:creationId xmlns:p14="http://schemas.microsoft.com/office/powerpoint/2010/main" val="3985501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idrgiAEk2V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hyperlink" Target="https://ourworldindata.org/international-trade"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SLB2IP1elh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e3T3VHmEkg"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40D4FC-8C34-4786-AD0D-6E24576D24A2}"/>
              </a:ext>
            </a:extLst>
          </p:cNvPr>
          <p:cNvSpPr>
            <a:spLocks noGrp="1"/>
          </p:cNvSpPr>
          <p:nvPr>
            <p:ph type="ctrTitle"/>
          </p:nvPr>
        </p:nvSpPr>
        <p:spPr/>
        <p:txBody>
          <a:bodyPr/>
          <a:lstStyle/>
          <a:p>
            <a:r>
              <a:rPr lang="en-GB" dirty="0"/>
              <a:t>The Political Economy of Nationalism</a:t>
            </a:r>
            <a:endParaRPr lang="en-US" dirty="0"/>
          </a:p>
        </p:txBody>
      </p:sp>
      <p:sp>
        <p:nvSpPr>
          <p:cNvPr id="3" name="Subtítulo 2">
            <a:extLst>
              <a:ext uri="{FF2B5EF4-FFF2-40B4-BE49-F238E27FC236}">
                <a16:creationId xmlns:a16="http://schemas.microsoft.com/office/drawing/2014/main" id="{AF48B3C1-BB38-4028-8781-99C7E85D7F69}"/>
              </a:ext>
            </a:extLst>
          </p:cNvPr>
          <p:cNvSpPr>
            <a:spLocks noGrp="1"/>
          </p:cNvSpPr>
          <p:nvPr>
            <p:ph type="subTitle" idx="1"/>
          </p:nvPr>
        </p:nvSpPr>
        <p:spPr/>
        <p:txBody>
          <a:bodyPr>
            <a:normAutofit lnSpcReduction="10000"/>
          </a:bodyPr>
          <a:lstStyle/>
          <a:p>
            <a:r>
              <a:rPr lang="en-GB" b="1" dirty="0"/>
              <a:t>Class 1</a:t>
            </a:r>
          </a:p>
          <a:p>
            <a:r>
              <a:rPr lang="en-US" dirty="0"/>
              <a:t>Economic Nationalism vs. the Politics of Nationalism</a:t>
            </a:r>
          </a:p>
          <a:p>
            <a:r>
              <a:rPr lang="en-GB" dirty="0" err="1"/>
              <a:t>Dr.</a:t>
            </a:r>
            <a:r>
              <a:rPr lang="en-GB" dirty="0"/>
              <a:t> Vin</a:t>
            </a:r>
            <a:r>
              <a:rPr lang="pt-BR" dirty="0" err="1"/>
              <a:t>ícius</a:t>
            </a:r>
            <a:r>
              <a:rPr lang="pt-BR" dirty="0"/>
              <a:t> Rodrigues Vieira (IRI-USP)</a:t>
            </a:r>
            <a:endParaRPr lang="en-US" dirty="0"/>
          </a:p>
          <a:p>
            <a:r>
              <a:rPr lang="en-US" dirty="0"/>
              <a:t>August 1, 2018</a:t>
            </a:r>
          </a:p>
        </p:txBody>
      </p:sp>
    </p:spTree>
    <p:extLst>
      <p:ext uri="{BB962C8B-B14F-4D97-AF65-F5344CB8AC3E}">
        <p14:creationId xmlns:p14="http://schemas.microsoft.com/office/powerpoint/2010/main" val="1658014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72647010-6610-4904-A69B-CCC7252D008F}"/>
              </a:ext>
            </a:extLst>
          </p:cNvPr>
          <p:cNvPicPr>
            <a:picLocks noChangeAspect="1"/>
          </p:cNvPicPr>
          <p:nvPr/>
        </p:nvPicPr>
        <p:blipFill>
          <a:blip r:embed="rId2"/>
          <a:stretch>
            <a:fillRect/>
          </a:stretch>
        </p:blipFill>
        <p:spPr>
          <a:xfrm>
            <a:off x="2310535" y="0"/>
            <a:ext cx="7570929" cy="6858000"/>
          </a:xfrm>
          <a:prstGeom prst="rect">
            <a:avLst/>
          </a:prstGeom>
        </p:spPr>
      </p:pic>
    </p:spTree>
    <p:extLst>
      <p:ext uri="{BB962C8B-B14F-4D97-AF65-F5344CB8AC3E}">
        <p14:creationId xmlns:p14="http://schemas.microsoft.com/office/powerpoint/2010/main" val="2139719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D0D41-E884-4A13-B9F6-1B152B99A1DD}"/>
              </a:ext>
            </a:extLst>
          </p:cNvPr>
          <p:cNvSpPr>
            <a:spLocks noGrp="1"/>
          </p:cNvSpPr>
          <p:nvPr>
            <p:ph type="title"/>
          </p:nvPr>
        </p:nvSpPr>
        <p:spPr/>
        <p:txBody>
          <a:bodyPr/>
          <a:lstStyle/>
          <a:p>
            <a:r>
              <a:rPr lang="pt-BR" dirty="0" err="1"/>
              <a:t>Beyond</a:t>
            </a:r>
            <a:r>
              <a:rPr lang="pt-BR" dirty="0"/>
              <a:t> </a:t>
            </a:r>
            <a:r>
              <a:rPr lang="pt-BR" dirty="0" err="1"/>
              <a:t>Economics</a:t>
            </a:r>
            <a:endParaRPr lang="en-US" dirty="0"/>
          </a:p>
        </p:txBody>
      </p:sp>
      <p:pic>
        <p:nvPicPr>
          <p:cNvPr id="5" name="Imagem 4">
            <a:extLst>
              <a:ext uri="{FF2B5EF4-FFF2-40B4-BE49-F238E27FC236}">
                <a16:creationId xmlns:a16="http://schemas.microsoft.com/office/drawing/2014/main" id="{8E8C71A1-41ED-4E96-9D91-9D3CB1494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9372" y="1309301"/>
            <a:ext cx="7561942" cy="5548699"/>
          </a:xfrm>
          <a:prstGeom prst="rect">
            <a:avLst/>
          </a:prstGeom>
        </p:spPr>
      </p:pic>
    </p:spTree>
    <p:extLst>
      <p:ext uri="{BB962C8B-B14F-4D97-AF65-F5344CB8AC3E}">
        <p14:creationId xmlns:p14="http://schemas.microsoft.com/office/powerpoint/2010/main" val="4168197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D0D41-E884-4A13-B9F6-1B152B99A1DD}"/>
              </a:ext>
            </a:extLst>
          </p:cNvPr>
          <p:cNvSpPr>
            <a:spLocks noGrp="1"/>
          </p:cNvSpPr>
          <p:nvPr>
            <p:ph type="title"/>
          </p:nvPr>
        </p:nvSpPr>
        <p:spPr/>
        <p:txBody>
          <a:bodyPr/>
          <a:lstStyle/>
          <a:p>
            <a:r>
              <a:rPr lang="pt-BR" dirty="0" err="1"/>
              <a:t>Beyond</a:t>
            </a:r>
            <a:r>
              <a:rPr lang="pt-BR" dirty="0"/>
              <a:t> </a:t>
            </a:r>
            <a:r>
              <a:rPr lang="pt-BR" dirty="0" err="1"/>
              <a:t>Economics</a:t>
            </a:r>
            <a:endParaRPr lang="en-US" dirty="0"/>
          </a:p>
        </p:txBody>
      </p:sp>
      <p:pic>
        <p:nvPicPr>
          <p:cNvPr id="3" name="Imagem 2">
            <a:hlinkClick r:id="rId2"/>
            <a:extLst>
              <a:ext uri="{FF2B5EF4-FFF2-40B4-BE49-F238E27FC236}">
                <a16:creationId xmlns:a16="http://schemas.microsoft.com/office/drawing/2014/main" id="{411CCF6A-8EA5-4976-AFF0-FD4759E6B496}"/>
              </a:ext>
            </a:extLst>
          </p:cNvPr>
          <p:cNvPicPr>
            <a:picLocks noChangeAspect="1"/>
          </p:cNvPicPr>
          <p:nvPr/>
        </p:nvPicPr>
        <p:blipFill>
          <a:blip r:embed="rId3"/>
          <a:stretch>
            <a:fillRect/>
          </a:stretch>
        </p:blipFill>
        <p:spPr>
          <a:xfrm>
            <a:off x="2262415" y="1485178"/>
            <a:ext cx="8013700" cy="5372822"/>
          </a:xfrm>
          <a:prstGeom prst="rect">
            <a:avLst/>
          </a:prstGeom>
        </p:spPr>
      </p:pic>
    </p:spTree>
    <p:extLst>
      <p:ext uri="{BB962C8B-B14F-4D97-AF65-F5344CB8AC3E}">
        <p14:creationId xmlns:p14="http://schemas.microsoft.com/office/powerpoint/2010/main" val="140372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4F1794-81C1-41BF-A462-EDC8C5CF8494}"/>
              </a:ext>
            </a:extLst>
          </p:cNvPr>
          <p:cNvSpPr>
            <a:spLocks noGrp="1"/>
          </p:cNvSpPr>
          <p:nvPr>
            <p:ph type="title"/>
          </p:nvPr>
        </p:nvSpPr>
        <p:spPr/>
        <p:txBody>
          <a:bodyPr/>
          <a:lstStyle/>
          <a:p>
            <a:r>
              <a:rPr lang="en-GB" dirty="0"/>
              <a:t>Discuss with your colleague…</a:t>
            </a:r>
            <a:endParaRPr lang="en-US" dirty="0"/>
          </a:p>
        </p:txBody>
      </p:sp>
      <p:sp>
        <p:nvSpPr>
          <p:cNvPr id="4" name="Retângulo 3">
            <a:extLst>
              <a:ext uri="{FF2B5EF4-FFF2-40B4-BE49-F238E27FC236}">
                <a16:creationId xmlns:a16="http://schemas.microsoft.com/office/drawing/2014/main" id="{14346568-7564-47D2-B657-BD043C50B85A}"/>
              </a:ext>
            </a:extLst>
          </p:cNvPr>
          <p:cNvSpPr/>
          <p:nvPr/>
        </p:nvSpPr>
        <p:spPr>
          <a:xfrm>
            <a:off x="838200" y="1851975"/>
            <a:ext cx="10515600" cy="461665"/>
          </a:xfrm>
          <a:prstGeom prst="rect">
            <a:avLst/>
          </a:prstGeom>
        </p:spPr>
        <p:txBody>
          <a:bodyPr wrap="square">
            <a:spAutoFit/>
          </a:bodyPr>
          <a:lstStyle/>
          <a:p>
            <a:r>
              <a:rPr lang="en-GB" sz="2400" b="1" dirty="0">
                <a:effectLst/>
              </a:rPr>
              <a:t>How does nationalism explain Trump</a:t>
            </a:r>
            <a:r>
              <a:rPr lang="en-GB" sz="2400" b="1" dirty="0"/>
              <a:t>’s victory</a:t>
            </a:r>
            <a:r>
              <a:rPr lang="en-GB" sz="2400" b="1" dirty="0">
                <a:effectLst/>
              </a:rPr>
              <a:t>? </a:t>
            </a:r>
            <a:endParaRPr lang="en-GB" sz="2000" dirty="0">
              <a:effectLst/>
            </a:endParaRPr>
          </a:p>
        </p:txBody>
      </p:sp>
    </p:spTree>
    <p:extLst>
      <p:ext uri="{BB962C8B-B14F-4D97-AF65-F5344CB8AC3E}">
        <p14:creationId xmlns:p14="http://schemas.microsoft.com/office/powerpoint/2010/main" val="1826602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4F1794-81C1-41BF-A462-EDC8C5CF8494}"/>
              </a:ext>
            </a:extLst>
          </p:cNvPr>
          <p:cNvSpPr>
            <a:spLocks noGrp="1"/>
          </p:cNvSpPr>
          <p:nvPr>
            <p:ph type="title"/>
          </p:nvPr>
        </p:nvSpPr>
        <p:spPr/>
        <p:txBody>
          <a:bodyPr/>
          <a:lstStyle/>
          <a:p>
            <a:r>
              <a:rPr lang="en-GB" dirty="0"/>
              <a:t>Beyond Economics</a:t>
            </a:r>
            <a:endParaRPr lang="en-US" dirty="0"/>
          </a:p>
        </p:txBody>
      </p:sp>
      <p:sp>
        <p:nvSpPr>
          <p:cNvPr id="4" name="Retângulo 3">
            <a:extLst>
              <a:ext uri="{FF2B5EF4-FFF2-40B4-BE49-F238E27FC236}">
                <a16:creationId xmlns:a16="http://schemas.microsoft.com/office/drawing/2014/main" id="{14346568-7564-47D2-B657-BD043C50B85A}"/>
              </a:ext>
            </a:extLst>
          </p:cNvPr>
          <p:cNvSpPr/>
          <p:nvPr/>
        </p:nvSpPr>
        <p:spPr>
          <a:xfrm>
            <a:off x="838200" y="1851975"/>
            <a:ext cx="10515600" cy="3847207"/>
          </a:xfrm>
          <a:prstGeom prst="rect">
            <a:avLst/>
          </a:prstGeom>
        </p:spPr>
        <p:txBody>
          <a:bodyPr wrap="square">
            <a:spAutoFit/>
          </a:bodyPr>
          <a:lstStyle/>
          <a:p>
            <a:r>
              <a:rPr lang="en-GB" sz="2400" b="1" dirty="0">
                <a:effectLst/>
              </a:rPr>
              <a:t>Whites: is criticism against “</a:t>
            </a:r>
            <a:r>
              <a:rPr lang="en-GB" sz="2400" b="1" dirty="0" err="1">
                <a:effectLst/>
              </a:rPr>
              <a:t>self-defense</a:t>
            </a:r>
            <a:r>
              <a:rPr lang="en-GB" sz="2400" b="1" dirty="0">
                <a:effectLst/>
              </a:rPr>
              <a:t>” misleading?</a:t>
            </a:r>
          </a:p>
          <a:p>
            <a:endParaRPr lang="en-GB" sz="2000" dirty="0">
              <a:effectLst/>
            </a:endParaRPr>
          </a:p>
          <a:p>
            <a:r>
              <a:rPr lang="en-GB" sz="2000" dirty="0">
                <a:effectLst/>
              </a:rPr>
              <a:t>With the logic of </a:t>
            </a:r>
            <a:r>
              <a:rPr lang="en-GB" sz="2000" dirty="0" err="1">
                <a:effectLst/>
              </a:rPr>
              <a:t>self-defense</a:t>
            </a:r>
            <a:r>
              <a:rPr lang="en-GB" sz="2000" dirty="0">
                <a:effectLst/>
              </a:rPr>
              <a:t>, “…[w]</a:t>
            </a:r>
            <a:r>
              <a:rPr lang="en-GB" sz="2000" dirty="0" err="1">
                <a:effectLst/>
              </a:rPr>
              <a:t>hites</a:t>
            </a:r>
            <a:r>
              <a:rPr lang="en-GB" sz="2000" dirty="0">
                <a:effectLst/>
              </a:rPr>
              <a:t> position themselves as victimized, slammed, blamed, attacked, and being used as “punching bag[s]” (</a:t>
            </a:r>
            <a:r>
              <a:rPr lang="en-GB" sz="2000" dirty="0" err="1">
                <a:effectLst/>
              </a:rPr>
              <a:t>DiAngelo</a:t>
            </a:r>
            <a:r>
              <a:rPr lang="en-GB" sz="2000" dirty="0">
                <a:effectLst/>
              </a:rPr>
              <a:t>, 2006c). Whites who describe interactions in this way are responding to the articulation of counter narratives; nothing physically out of the ordinary has ever occurred in any inter-racial discussion that I am aware of. These </a:t>
            </a:r>
            <a:r>
              <a:rPr lang="en-GB" sz="2000" dirty="0" err="1">
                <a:effectLst/>
              </a:rPr>
              <a:t>self-defense</a:t>
            </a:r>
            <a:r>
              <a:rPr lang="en-GB" sz="2000" dirty="0">
                <a:effectLst/>
              </a:rPr>
              <a:t> claims work on multiple levels to: position the speakers as morally superior while obscuring the true power of their social locations; blame others with less social power for their discomfort; falsely position that discomfort as dangerous; and </a:t>
            </a:r>
            <a:r>
              <a:rPr lang="en-GB" sz="2000" dirty="0" err="1">
                <a:effectLst/>
              </a:rPr>
              <a:t>reinscribe</a:t>
            </a:r>
            <a:r>
              <a:rPr lang="en-GB" sz="2000" dirty="0">
                <a:effectLst/>
              </a:rPr>
              <a:t> racist imagery. </a:t>
            </a:r>
            <a:r>
              <a:rPr lang="en-GB" sz="2000" b="1" dirty="0">
                <a:effectLst/>
              </a:rPr>
              <a:t>This discourse of victimization also enables whites to avoid responsibility for the racial power and privilege they wield</a:t>
            </a:r>
            <a:r>
              <a:rPr lang="en-GB" sz="2000" dirty="0">
                <a:effectLst/>
              </a:rPr>
              <a:t>. By positioning themselves as victims of anti-racist efforts, they cannot be the beneficiaries of white privilege” (</a:t>
            </a:r>
            <a:r>
              <a:rPr lang="en-GB" sz="2000" dirty="0" err="1">
                <a:effectLst/>
              </a:rPr>
              <a:t>DiAngelo</a:t>
            </a:r>
            <a:r>
              <a:rPr lang="en-GB" sz="2000" dirty="0">
                <a:effectLst/>
              </a:rPr>
              <a:t> 2011, p. 64).</a:t>
            </a:r>
          </a:p>
        </p:txBody>
      </p:sp>
    </p:spTree>
    <p:extLst>
      <p:ext uri="{BB962C8B-B14F-4D97-AF65-F5344CB8AC3E}">
        <p14:creationId xmlns:p14="http://schemas.microsoft.com/office/powerpoint/2010/main" val="3638693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D0D41-E884-4A13-B9F6-1B152B99A1DD}"/>
              </a:ext>
            </a:extLst>
          </p:cNvPr>
          <p:cNvSpPr>
            <a:spLocks noGrp="1"/>
          </p:cNvSpPr>
          <p:nvPr>
            <p:ph type="title"/>
          </p:nvPr>
        </p:nvSpPr>
        <p:spPr/>
        <p:txBody>
          <a:bodyPr/>
          <a:lstStyle/>
          <a:p>
            <a:r>
              <a:rPr lang="pt-BR" dirty="0" err="1"/>
              <a:t>Beyond</a:t>
            </a:r>
            <a:r>
              <a:rPr lang="pt-BR" dirty="0"/>
              <a:t> </a:t>
            </a:r>
            <a:r>
              <a:rPr lang="pt-BR" dirty="0" err="1"/>
              <a:t>Economics</a:t>
            </a:r>
            <a:endParaRPr lang="en-US" dirty="0"/>
          </a:p>
        </p:txBody>
      </p:sp>
      <p:pic>
        <p:nvPicPr>
          <p:cNvPr id="5" name="Imagem 4">
            <a:extLst>
              <a:ext uri="{FF2B5EF4-FFF2-40B4-BE49-F238E27FC236}">
                <a16:creationId xmlns:a16="http://schemas.microsoft.com/office/drawing/2014/main" id="{A4BE3BEC-E1C8-44CD-9EC8-4F7B6AF38894}"/>
              </a:ext>
            </a:extLst>
          </p:cNvPr>
          <p:cNvPicPr>
            <a:picLocks noChangeAspect="1"/>
          </p:cNvPicPr>
          <p:nvPr/>
        </p:nvPicPr>
        <p:blipFill>
          <a:blip r:embed="rId2"/>
          <a:stretch>
            <a:fillRect/>
          </a:stretch>
        </p:blipFill>
        <p:spPr>
          <a:xfrm>
            <a:off x="938212" y="1724025"/>
            <a:ext cx="10315575" cy="3409950"/>
          </a:xfrm>
          <a:prstGeom prst="rect">
            <a:avLst/>
          </a:prstGeom>
        </p:spPr>
      </p:pic>
      <p:sp>
        <p:nvSpPr>
          <p:cNvPr id="6" name="CaixaDeTexto 5">
            <a:extLst>
              <a:ext uri="{FF2B5EF4-FFF2-40B4-BE49-F238E27FC236}">
                <a16:creationId xmlns:a16="http://schemas.microsoft.com/office/drawing/2014/main" id="{0F596567-4126-4383-8982-474F1454C1F7}"/>
              </a:ext>
            </a:extLst>
          </p:cNvPr>
          <p:cNvSpPr txBox="1"/>
          <p:nvPr/>
        </p:nvSpPr>
        <p:spPr>
          <a:xfrm>
            <a:off x="1059543" y="5312229"/>
            <a:ext cx="9056914" cy="369332"/>
          </a:xfrm>
          <a:prstGeom prst="rect">
            <a:avLst/>
          </a:prstGeom>
          <a:noFill/>
        </p:spPr>
        <p:txBody>
          <a:bodyPr wrap="square" rtlCol="0">
            <a:spAutoFit/>
          </a:bodyPr>
          <a:lstStyle/>
          <a:p>
            <a:r>
              <a:rPr lang="en-GB" b="1" dirty="0"/>
              <a:t>Source</a:t>
            </a:r>
            <a:r>
              <a:rPr lang="en-GB" dirty="0"/>
              <a:t>: Gest (2016, p. 8)</a:t>
            </a:r>
            <a:endParaRPr lang="en-US" dirty="0"/>
          </a:p>
        </p:txBody>
      </p:sp>
    </p:spTree>
    <p:extLst>
      <p:ext uri="{BB962C8B-B14F-4D97-AF65-F5344CB8AC3E}">
        <p14:creationId xmlns:p14="http://schemas.microsoft.com/office/powerpoint/2010/main" val="2452244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D0D41-E884-4A13-B9F6-1B152B99A1DD}"/>
              </a:ext>
            </a:extLst>
          </p:cNvPr>
          <p:cNvSpPr>
            <a:spLocks noGrp="1"/>
          </p:cNvSpPr>
          <p:nvPr>
            <p:ph type="title"/>
          </p:nvPr>
        </p:nvSpPr>
        <p:spPr/>
        <p:txBody>
          <a:bodyPr/>
          <a:lstStyle/>
          <a:p>
            <a:r>
              <a:rPr lang="pt-BR" dirty="0" err="1"/>
              <a:t>Beyond</a:t>
            </a:r>
            <a:r>
              <a:rPr lang="pt-BR" dirty="0"/>
              <a:t> </a:t>
            </a:r>
            <a:r>
              <a:rPr lang="pt-BR" dirty="0" err="1"/>
              <a:t>Economics</a:t>
            </a:r>
            <a:endParaRPr lang="en-US" dirty="0"/>
          </a:p>
        </p:txBody>
      </p:sp>
      <p:sp>
        <p:nvSpPr>
          <p:cNvPr id="7" name="Espaço Reservado para Conteúdo 2">
            <a:extLst>
              <a:ext uri="{FF2B5EF4-FFF2-40B4-BE49-F238E27FC236}">
                <a16:creationId xmlns:a16="http://schemas.microsoft.com/office/drawing/2014/main" id="{7B100737-1F9A-48DF-A42E-1449A76814A3}"/>
              </a:ext>
            </a:extLst>
          </p:cNvPr>
          <p:cNvSpPr>
            <a:spLocks noGrp="1"/>
          </p:cNvSpPr>
          <p:nvPr>
            <p:ph idx="1"/>
          </p:nvPr>
        </p:nvSpPr>
        <p:spPr>
          <a:xfrm>
            <a:off x="838200" y="1825625"/>
            <a:ext cx="10515600" cy="3283404"/>
          </a:xfrm>
        </p:spPr>
        <p:txBody>
          <a:bodyPr/>
          <a:lstStyle/>
          <a:p>
            <a:pPr marL="0" indent="0">
              <a:buNone/>
            </a:pPr>
            <a:r>
              <a:rPr lang="en-GB" sz="2400" b="1" dirty="0"/>
              <a:t>Narratives of White Unrest (Gest 2016, p. 8)</a:t>
            </a:r>
          </a:p>
          <a:p>
            <a:endParaRPr lang="en-GB" dirty="0"/>
          </a:p>
          <a:p>
            <a:pPr lvl="1"/>
            <a:r>
              <a:rPr lang="en-US" sz="2000" dirty="0"/>
              <a:t>Economic narrative</a:t>
            </a:r>
          </a:p>
          <a:p>
            <a:pPr lvl="1"/>
            <a:r>
              <a:rPr lang="en-US" sz="2000" dirty="0"/>
              <a:t>Moral narrative</a:t>
            </a:r>
          </a:p>
          <a:p>
            <a:pPr lvl="1"/>
            <a:r>
              <a:rPr lang="en-US" sz="2000" dirty="0"/>
              <a:t>Demographic narrative</a:t>
            </a:r>
          </a:p>
          <a:p>
            <a:pPr marL="457200" lvl="1" indent="0">
              <a:buNone/>
            </a:pPr>
            <a:endParaRPr lang="en-GB" sz="2000" dirty="0"/>
          </a:p>
          <a:p>
            <a:pPr marL="457200" lvl="1" indent="0">
              <a:buNone/>
            </a:pPr>
            <a:r>
              <a:rPr lang="en-GB" sz="2000" dirty="0">
                <a:sym typeface="Wingdings" panose="05000000000000000000" pitchFamily="2" charset="2"/>
              </a:rPr>
              <a:t></a:t>
            </a:r>
            <a:r>
              <a:rPr lang="en-US" sz="2000" dirty="0">
                <a:sym typeface="Wingdings" panose="05000000000000000000" pitchFamily="2" charset="2"/>
              </a:rPr>
              <a:t> Alternative: a new minority</a:t>
            </a:r>
            <a:endParaRPr lang="en-US" sz="2000" dirty="0"/>
          </a:p>
        </p:txBody>
      </p:sp>
    </p:spTree>
    <p:extLst>
      <p:ext uri="{BB962C8B-B14F-4D97-AF65-F5344CB8AC3E}">
        <p14:creationId xmlns:p14="http://schemas.microsoft.com/office/powerpoint/2010/main" val="2974295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D0D41-E884-4A13-B9F6-1B152B99A1DD}"/>
              </a:ext>
            </a:extLst>
          </p:cNvPr>
          <p:cNvSpPr>
            <a:spLocks noGrp="1"/>
          </p:cNvSpPr>
          <p:nvPr>
            <p:ph type="title"/>
          </p:nvPr>
        </p:nvSpPr>
        <p:spPr/>
        <p:txBody>
          <a:bodyPr/>
          <a:lstStyle/>
          <a:p>
            <a:r>
              <a:rPr lang="pt-BR" dirty="0" err="1"/>
              <a:t>Beyond</a:t>
            </a:r>
            <a:r>
              <a:rPr lang="pt-BR" dirty="0"/>
              <a:t> </a:t>
            </a:r>
            <a:r>
              <a:rPr lang="pt-BR" dirty="0" err="1"/>
              <a:t>Economics</a:t>
            </a:r>
            <a:endParaRPr lang="en-US" dirty="0"/>
          </a:p>
        </p:txBody>
      </p:sp>
      <p:sp>
        <p:nvSpPr>
          <p:cNvPr id="7" name="Espaço Reservado para Conteúdo 2">
            <a:extLst>
              <a:ext uri="{FF2B5EF4-FFF2-40B4-BE49-F238E27FC236}">
                <a16:creationId xmlns:a16="http://schemas.microsoft.com/office/drawing/2014/main" id="{7B100737-1F9A-48DF-A42E-1449A76814A3}"/>
              </a:ext>
            </a:extLst>
          </p:cNvPr>
          <p:cNvSpPr>
            <a:spLocks noGrp="1"/>
          </p:cNvSpPr>
          <p:nvPr>
            <p:ph idx="1"/>
          </p:nvPr>
        </p:nvSpPr>
        <p:spPr>
          <a:xfrm>
            <a:off x="838200" y="1825625"/>
            <a:ext cx="10515600" cy="3283404"/>
          </a:xfrm>
        </p:spPr>
        <p:txBody>
          <a:bodyPr/>
          <a:lstStyle/>
          <a:p>
            <a:pPr marL="0" indent="0">
              <a:buNone/>
            </a:pPr>
            <a:r>
              <a:rPr lang="en-GB" sz="2400" b="1" dirty="0"/>
              <a:t>Narratives of White Unrest (Gest 2016, p. 16)</a:t>
            </a:r>
          </a:p>
          <a:p>
            <a:pPr marL="0" indent="0">
              <a:buNone/>
            </a:pPr>
            <a:endParaRPr lang="en-GB" dirty="0"/>
          </a:p>
          <a:p>
            <a:pPr marL="0" indent="0">
              <a:buNone/>
            </a:pPr>
            <a:r>
              <a:rPr lang="en-GB" sz="2400" dirty="0"/>
              <a:t>“Politically, white working class face a catch-22: should they complain about the promotion of ethnic minorities at their expense, they are labelled racists. Should they blame an economic mode featuring expanding inequality and increasingly unstable employment, they are deemed to be lazy”.</a:t>
            </a:r>
          </a:p>
        </p:txBody>
      </p:sp>
    </p:spTree>
    <p:extLst>
      <p:ext uri="{BB962C8B-B14F-4D97-AF65-F5344CB8AC3E}">
        <p14:creationId xmlns:p14="http://schemas.microsoft.com/office/powerpoint/2010/main" val="82216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3E47F0-932A-4494-87F8-5ADAD673DB9C}"/>
              </a:ext>
            </a:extLst>
          </p:cNvPr>
          <p:cNvSpPr>
            <a:spLocks noGrp="1"/>
          </p:cNvSpPr>
          <p:nvPr>
            <p:ph type="title"/>
          </p:nvPr>
        </p:nvSpPr>
        <p:spPr/>
        <p:txBody>
          <a:bodyPr/>
          <a:lstStyle/>
          <a:p>
            <a:r>
              <a:rPr lang="en-GB" dirty="0"/>
              <a:t>Beyond Economics</a:t>
            </a:r>
            <a:endParaRPr lang="en-US" dirty="0"/>
          </a:p>
        </p:txBody>
      </p:sp>
      <p:sp>
        <p:nvSpPr>
          <p:cNvPr id="3" name="Espaço Reservado para Conteúdo 2">
            <a:extLst>
              <a:ext uri="{FF2B5EF4-FFF2-40B4-BE49-F238E27FC236}">
                <a16:creationId xmlns:a16="http://schemas.microsoft.com/office/drawing/2014/main" id="{B1CCF850-AF8A-4F20-894E-52E437CE8891}"/>
              </a:ext>
            </a:extLst>
          </p:cNvPr>
          <p:cNvSpPr>
            <a:spLocks noGrp="1"/>
          </p:cNvSpPr>
          <p:nvPr>
            <p:ph idx="1"/>
          </p:nvPr>
        </p:nvSpPr>
        <p:spPr/>
        <p:txBody>
          <a:bodyPr/>
          <a:lstStyle/>
          <a:p>
            <a:r>
              <a:rPr lang="en-GB" sz="2400" b="1" dirty="0"/>
              <a:t>Post-Traumatic Cities (Gest 2016, p. 9)</a:t>
            </a:r>
          </a:p>
          <a:p>
            <a:endParaRPr lang="en-GB" dirty="0"/>
          </a:p>
          <a:p>
            <a:pPr marL="457200" lvl="1" indent="0">
              <a:buNone/>
            </a:pPr>
            <a:r>
              <a:rPr lang="en-GB" sz="2000" dirty="0"/>
              <a:t>Youngstown, Ohio (US)</a:t>
            </a:r>
          </a:p>
          <a:p>
            <a:pPr marL="457200" lvl="1" indent="0">
              <a:buNone/>
            </a:pPr>
            <a:r>
              <a:rPr lang="en-GB" sz="2000" dirty="0"/>
              <a:t>Barking and Dagenham, East London (UK)</a:t>
            </a:r>
          </a:p>
          <a:p>
            <a:endParaRPr lang="en-US" dirty="0"/>
          </a:p>
        </p:txBody>
      </p:sp>
    </p:spTree>
    <p:extLst>
      <p:ext uri="{BB962C8B-B14F-4D97-AF65-F5344CB8AC3E}">
        <p14:creationId xmlns:p14="http://schemas.microsoft.com/office/powerpoint/2010/main" val="2999421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752106" y="431779"/>
            <a:ext cx="9155379" cy="6012980"/>
          </a:xfrm>
          <a:prstGeom prst="rect">
            <a:avLst/>
          </a:prstGeom>
        </p:spPr>
      </p:pic>
    </p:spTree>
    <p:extLst>
      <p:ext uri="{BB962C8B-B14F-4D97-AF65-F5344CB8AC3E}">
        <p14:creationId xmlns:p14="http://schemas.microsoft.com/office/powerpoint/2010/main" val="2969218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D0D41-E884-4A13-B9F6-1B152B99A1DD}"/>
              </a:ext>
            </a:extLst>
          </p:cNvPr>
          <p:cNvSpPr>
            <a:spLocks noGrp="1"/>
          </p:cNvSpPr>
          <p:nvPr>
            <p:ph type="title"/>
          </p:nvPr>
        </p:nvSpPr>
        <p:spPr/>
        <p:txBody>
          <a:bodyPr/>
          <a:lstStyle/>
          <a:p>
            <a:r>
              <a:rPr lang="pt-BR" dirty="0" err="1"/>
              <a:t>Once</a:t>
            </a:r>
            <a:r>
              <a:rPr lang="pt-BR" dirty="0"/>
              <a:t> </a:t>
            </a:r>
            <a:r>
              <a:rPr lang="pt-BR" dirty="0" err="1"/>
              <a:t>upon</a:t>
            </a:r>
            <a:r>
              <a:rPr lang="pt-BR" dirty="0"/>
              <a:t> a time...</a:t>
            </a:r>
            <a:endParaRPr lang="en-US" dirty="0"/>
          </a:p>
        </p:txBody>
      </p:sp>
      <p:pic>
        <p:nvPicPr>
          <p:cNvPr id="4" name="Imagem 3">
            <a:extLst>
              <a:ext uri="{FF2B5EF4-FFF2-40B4-BE49-F238E27FC236}">
                <a16:creationId xmlns:a16="http://schemas.microsoft.com/office/drawing/2014/main" id="{9459212F-BC8B-4F8D-ADC7-2722A2D2F3CD}"/>
              </a:ext>
            </a:extLst>
          </p:cNvPr>
          <p:cNvPicPr>
            <a:picLocks noChangeAspect="1"/>
          </p:cNvPicPr>
          <p:nvPr/>
        </p:nvPicPr>
        <p:blipFill>
          <a:blip r:embed="rId2"/>
          <a:stretch>
            <a:fillRect/>
          </a:stretch>
        </p:blipFill>
        <p:spPr>
          <a:xfrm>
            <a:off x="1165565" y="1361622"/>
            <a:ext cx="9860870" cy="5235860"/>
          </a:xfrm>
          <a:prstGeom prst="rect">
            <a:avLst/>
          </a:prstGeom>
        </p:spPr>
      </p:pic>
    </p:spTree>
    <p:extLst>
      <p:ext uri="{BB962C8B-B14F-4D97-AF65-F5344CB8AC3E}">
        <p14:creationId xmlns:p14="http://schemas.microsoft.com/office/powerpoint/2010/main" val="1372246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2993573" y="0"/>
            <a:ext cx="5987142" cy="6882672"/>
          </a:xfrm>
          <a:prstGeom prst="rect">
            <a:avLst/>
          </a:prstGeom>
        </p:spPr>
      </p:pic>
    </p:spTree>
    <p:extLst>
      <p:ext uri="{BB962C8B-B14F-4D97-AF65-F5344CB8AC3E}">
        <p14:creationId xmlns:p14="http://schemas.microsoft.com/office/powerpoint/2010/main" val="894260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3E47F0-932A-4494-87F8-5ADAD673DB9C}"/>
              </a:ext>
            </a:extLst>
          </p:cNvPr>
          <p:cNvSpPr>
            <a:spLocks noGrp="1"/>
          </p:cNvSpPr>
          <p:nvPr>
            <p:ph type="title"/>
          </p:nvPr>
        </p:nvSpPr>
        <p:spPr/>
        <p:txBody>
          <a:bodyPr/>
          <a:lstStyle/>
          <a:p>
            <a:r>
              <a:rPr lang="en-GB" dirty="0"/>
              <a:t>Beyond Economics</a:t>
            </a:r>
            <a:endParaRPr lang="en-US" dirty="0"/>
          </a:p>
        </p:txBody>
      </p:sp>
      <p:pic>
        <p:nvPicPr>
          <p:cNvPr id="7" name="Imagem 6">
            <a:extLst>
              <a:ext uri="{FF2B5EF4-FFF2-40B4-BE49-F238E27FC236}">
                <a16:creationId xmlns:a16="http://schemas.microsoft.com/office/drawing/2014/main" id="{BBFDF390-B417-45F9-9AA1-9BBA060B4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533" y="1557699"/>
            <a:ext cx="7764181" cy="4666769"/>
          </a:xfrm>
          <a:prstGeom prst="rect">
            <a:avLst/>
          </a:prstGeom>
        </p:spPr>
      </p:pic>
    </p:spTree>
    <p:extLst>
      <p:ext uri="{BB962C8B-B14F-4D97-AF65-F5344CB8AC3E}">
        <p14:creationId xmlns:p14="http://schemas.microsoft.com/office/powerpoint/2010/main" val="3871692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3E47F0-932A-4494-87F8-5ADAD673DB9C}"/>
              </a:ext>
            </a:extLst>
          </p:cNvPr>
          <p:cNvSpPr>
            <a:spLocks noGrp="1"/>
          </p:cNvSpPr>
          <p:nvPr>
            <p:ph type="title"/>
          </p:nvPr>
        </p:nvSpPr>
        <p:spPr/>
        <p:txBody>
          <a:bodyPr/>
          <a:lstStyle/>
          <a:p>
            <a:r>
              <a:rPr lang="en-GB" dirty="0"/>
              <a:t>Back to the Future?</a:t>
            </a:r>
            <a:endParaRPr lang="en-US" dirty="0"/>
          </a:p>
        </p:txBody>
      </p:sp>
      <p:pic>
        <p:nvPicPr>
          <p:cNvPr id="3" name="Imagem 2">
            <a:extLst>
              <a:ext uri="{FF2B5EF4-FFF2-40B4-BE49-F238E27FC236}">
                <a16:creationId xmlns:a16="http://schemas.microsoft.com/office/drawing/2014/main" id="{2B4276F9-FCFB-40FF-8C90-529B54B2BC5E}"/>
              </a:ext>
            </a:extLst>
          </p:cNvPr>
          <p:cNvPicPr>
            <a:picLocks noChangeAspect="1"/>
          </p:cNvPicPr>
          <p:nvPr/>
        </p:nvPicPr>
        <p:blipFill>
          <a:blip r:embed="rId2"/>
          <a:stretch>
            <a:fillRect/>
          </a:stretch>
        </p:blipFill>
        <p:spPr>
          <a:xfrm>
            <a:off x="3579472" y="1469344"/>
            <a:ext cx="5033056" cy="5253683"/>
          </a:xfrm>
          <a:prstGeom prst="rect">
            <a:avLst/>
          </a:prstGeom>
        </p:spPr>
      </p:pic>
    </p:spTree>
    <p:extLst>
      <p:ext uri="{BB962C8B-B14F-4D97-AF65-F5344CB8AC3E}">
        <p14:creationId xmlns:p14="http://schemas.microsoft.com/office/powerpoint/2010/main" val="3663113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0147439-FE09-4095-8CBD-55F68E1A0370}"/>
              </a:ext>
            </a:extLst>
          </p:cNvPr>
          <p:cNvPicPr>
            <a:picLocks noChangeAspect="1"/>
          </p:cNvPicPr>
          <p:nvPr/>
        </p:nvPicPr>
        <p:blipFill>
          <a:blip r:embed="rId2"/>
          <a:stretch>
            <a:fillRect/>
          </a:stretch>
        </p:blipFill>
        <p:spPr>
          <a:xfrm>
            <a:off x="1266826" y="0"/>
            <a:ext cx="9771288" cy="6839902"/>
          </a:xfrm>
          <a:prstGeom prst="rect">
            <a:avLst/>
          </a:prstGeom>
        </p:spPr>
      </p:pic>
    </p:spTree>
    <p:extLst>
      <p:ext uri="{BB962C8B-B14F-4D97-AF65-F5344CB8AC3E}">
        <p14:creationId xmlns:p14="http://schemas.microsoft.com/office/powerpoint/2010/main" val="2035878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hlinkClick r:id="rId2"/>
            <a:extLst>
              <a:ext uri="{FF2B5EF4-FFF2-40B4-BE49-F238E27FC236}">
                <a16:creationId xmlns:a16="http://schemas.microsoft.com/office/drawing/2014/main" id="{63D9448B-520A-49B7-A8D4-1149B1386588}"/>
              </a:ext>
            </a:extLst>
          </p:cNvPr>
          <p:cNvPicPr>
            <a:picLocks noChangeAspect="1"/>
          </p:cNvPicPr>
          <p:nvPr/>
        </p:nvPicPr>
        <p:blipFill>
          <a:blip r:embed="rId3"/>
          <a:stretch>
            <a:fillRect/>
          </a:stretch>
        </p:blipFill>
        <p:spPr>
          <a:xfrm>
            <a:off x="683116" y="0"/>
            <a:ext cx="11001033" cy="6858000"/>
          </a:xfrm>
          <a:prstGeom prst="rect">
            <a:avLst/>
          </a:prstGeom>
        </p:spPr>
      </p:pic>
    </p:spTree>
    <p:extLst>
      <p:ext uri="{BB962C8B-B14F-4D97-AF65-F5344CB8AC3E}">
        <p14:creationId xmlns:p14="http://schemas.microsoft.com/office/powerpoint/2010/main" val="4021086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3E47F0-932A-4494-87F8-5ADAD673DB9C}"/>
              </a:ext>
            </a:extLst>
          </p:cNvPr>
          <p:cNvSpPr>
            <a:spLocks noGrp="1"/>
          </p:cNvSpPr>
          <p:nvPr>
            <p:ph type="title"/>
          </p:nvPr>
        </p:nvSpPr>
        <p:spPr/>
        <p:txBody>
          <a:bodyPr/>
          <a:lstStyle/>
          <a:p>
            <a:r>
              <a:rPr lang="en-GB" dirty="0"/>
              <a:t>Back to the Future?</a:t>
            </a:r>
            <a:endParaRPr lang="en-US" dirty="0"/>
          </a:p>
        </p:txBody>
      </p:sp>
      <p:pic>
        <p:nvPicPr>
          <p:cNvPr id="4" name="Imagem 3">
            <a:extLst>
              <a:ext uri="{FF2B5EF4-FFF2-40B4-BE49-F238E27FC236}">
                <a16:creationId xmlns:a16="http://schemas.microsoft.com/office/drawing/2014/main" id="{BBEA1C38-CF6D-4291-8294-77C127932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267" y="2053679"/>
            <a:ext cx="7165465" cy="4146416"/>
          </a:xfrm>
          <a:prstGeom prst="rect">
            <a:avLst/>
          </a:prstGeom>
        </p:spPr>
      </p:pic>
      <p:sp>
        <p:nvSpPr>
          <p:cNvPr id="5" name="Retângulo 4">
            <a:extLst>
              <a:ext uri="{FF2B5EF4-FFF2-40B4-BE49-F238E27FC236}">
                <a16:creationId xmlns:a16="http://schemas.microsoft.com/office/drawing/2014/main" id="{82E91895-E1C7-4824-A5CB-E6B1264490D6}"/>
              </a:ext>
            </a:extLst>
          </p:cNvPr>
          <p:cNvSpPr/>
          <p:nvPr/>
        </p:nvSpPr>
        <p:spPr>
          <a:xfrm>
            <a:off x="838200" y="6200095"/>
            <a:ext cx="9689640" cy="369332"/>
          </a:xfrm>
          <a:prstGeom prst="rect">
            <a:avLst/>
          </a:prstGeom>
        </p:spPr>
        <p:txBody>
          <a:bodyPr wrap="none">
            <a:spAutoFit/>
          </a:bodyPr>
          <a:lstStyle/>
          <a:p>
            <a:r>
              <a:rPr lang="en-US" b="1" dirty="0"/>
              <a:t>Source</a:t>
            </a:r>
            <a:r>
              <a:rPr lang="en-US" dirty="0"/>
              <a:t>: </a:t>
            </a:r>
            <a:r>
              <a:rPr lang="en-US" dirty="0" err="1"/>
              <a:t>Broadberry</a:t>
            </a:r>
            <a:r>
              <a:rPr lang="en-US" dirty="0"/>
              <a:t> and O’Rourke (2010); available at https://ourworldindata.org/international-trade </a:t>
            </a:r>
          </a:p>
        </p:txBody>
      </p:sp>
      <p:sp>
        <p:nvSpPr>
          <p:cNvPr id="3" name="Retângulo 2"/>
          <p:cNvSpPr/>
          <p:nvPr/>
        </p:nvSpPr>
        <p:spPr>
          <a:xfrm>
            <a:off x="838200" y="1252834"/>
            <a:ext cx="11097986" cy="646331"/>
          </a:xfrm>
          <a:prstGeom prst="rect">
            <a:avLst/>
          </a:prstGeom>
        </p:spPr>
        <p:txBody>
          <a:bodyPr wrap="square">
            <a:spAutoFit/>
          </a:bodyPr>
          <a:lstStyle/>
          <a:p>
            <a:r>
              <a:rPr lang="en-US" i="1" dirty="0">
                <a:solidFill>
                  <a:srgbClr val="000000"/>
                </a:solidFill>
                <a:latin typeface="Helvetica Neue"/>
              </a:rPr>
              <a:t>Migration, financial integration and trade openness, 1880-1996 (indexed to 1900 = 100) – Cambridge Economic History Vol. 2</a:t>
            </a:r>
            <a:endParaRPr lang="pt-BR" dirty="0"/>
          </a:p>
        </p:txBody>
      </p:sp>
    </p:spTree>
    <p:extLst>
      <p:ext uri="{BB962C8B-B14F-4D97-AF65-F5344CB8AC3E}">
        <p14:creationId xmlns:p14="http://schemas.microsoft.com/office/powerpoint/2010/main" val="4240436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00" y="1445185"/>
            <a:ext cx="856180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ítulo 1">
            <a:extLst>
              <a:ext uri="{FF2B5EF4-FFF2-40B4-BE49-F238E27FC236}">
                <a16:creationId xmlns:a16="http://schemas.microsoft.com/office/drawing/2014/main" id="{A0854B29-F39F-4F26-9ED3-71404563EF95}"/>
              </a:ext>
            </a:extLst>
          </p:cNvPr>
          <p:cNvSpPr>
            <a:spLocks noGrp="1"/>
          </p:cNvSpPr>
          <p:nvPr>
            <p:ph type="title"/>
          </p:nvPr>
        </p:nvSpPr>
        <p:spPr>
          <a:xfrm>
            <a:off x="838200" y="365125"/>
            <a:ext cx="10515600" cy="1325563"/>
          </a:xfrm>
        </p:spPr>
        <p:txBody>
          <a:bodyPr/>
          <a:lstStyle/>
          <a:p>
            <a:r>
              <a:rPr lang="en-GB" dirty="0"/>
              <a:t>Back to the Future?</a:t>
            </a:r>
            <a:endParaRPr lang="en-US" dirty="0"/>
          </a:p>
        </p:txBody>
      </p:sp>
    </p:spTree>
    <p:extLst>
      <p:ext uri="{BB962C8B-B14F-4D97-AF65-F5344CB8AC3E}">
        <p14:creationId xmlns:p14="http://schemas.microsoft.com/office/powerpoint/2010/main" val="1119760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1" y="476673"/>
            <a:ext cx="6841495" cy="6098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7532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24C18640-55C7-4E8C-A3BF-3C1F308BC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9471" y="0"/>
            <a:ext cx="5355000" cy="6858000"/>
          </a:xfrm>
          <a:prstGeom prst="rect">
            <a:avLst/>
          </a:prstGeom>
        </p:spPr>
      </p:pic>
    </p:spTree>
    <p:extLst>
      <p:ext uri="{BB962C8B-B14F-4D97-AF65-F5344CB8AC3E}">
        <p14:creationId xmlns:p14="http://schemas.microsoft.com/office/powerpoint/2010/main" val="3188330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D0D41-E884-4A13-B9F6-1B152B99A1DD}"/>
              </a:ext>
            </a:extLst>
          </p:cNvPr>
          <p:cNvSpPr>
            <a:spLocks noGrp="1"/>
          </p:cNvSpPr>
          <p:nvPr>
            <p:ph type="title"/>
          </p:nvPr>
        </p:nvSpPr>
        <p:spPr/>
        <p:txBody>
          <a:bodyPr/>
          <a:lstStyle/>
          <a:p>
            <a:r>
              <a:rPr lang="pt-BR" dirty="0"/>
              <a:t>It </a:t>
            </a:r>
            <a:r>
              <a:rPr lang="pt-BR" dirty="0" err="1"/>
              <a:t>seems</a:t>
            </a:r>
            <a:r>
              <a:rPr lang="pt-BR" dirty="0"/>
              <a:t> </a:t>
            </a:r>
            <a:r>
              <a:rPr lang="pt-BR" dirty="0" err="1"/>
              <a:t>that</a:t>
            </a:r>
            <a:r>
              <a:rPr lang="pt-BR" dirty="0"/>
              <a:t> it </a:t>
            </a:r>
            <a:r>
              <a:rPr lang="pt-BR" dirty="0" err="1"/>
              <a:t>is</a:t>
            </a:r>
            <a:r>
              <a:rPr lang="pt-BR" dirty="0"/>
              <a:t> </a:t>
            </a:r>
            <a:r>
              <a:rPr lang="pt-BR" dirty="0" err="1"/>
              <a:t>the</a:t>
            </a:r>
            <a:r>
              <a:rPr lang="pt-BR" dirty="0"/>
              <a:t> case:...</a:t>
            </a:r>
            <a:endParaRPr lang="en-US" dirty="0"/>
          </a:p>
        </p:txBody>
      </p:sp>
      <p:pic>
        <p:nvPicPr>
          <p:cNvPr id="4" name="Imagem 3">
            <a:extLst>
              <a:ext uri="{FF2B5EF4-FFF2-40B4-BE49-F238E27FC236}">
                <a16:creationId xmlns:a16="http://schemas.microsoft.com/office/drawing/2014/main" id="{DB52A2D8-4304-4EA5-B2AD-132AF6E4BF74}"/>
              </a:ext>
            </a:extLst>
          </p:cNvPr>
          <p:cNvPicPr>
            <a:picLocks noChangeAspect="1"/>
          </p:cNvPicPr>
          <p:nvPr/>
        </p:nvPicPr>
        <p:blipFill>
          <a:blip r:embed="rId2"/>
          <a:stretch>
            <a:fillRect/>
          </a:stretch>
        </p:blipFill>
        <p:spPr>
          <a:xfrm>
            <a:off x="931409" y="1487488"/>
            <a:ext cx="5077505" cy="5069168"/>
          </a:xfrm>
          <a:prstGeom prst="rect">
            <a:avLst/>
          </a:prstGeom>
        </p:spPr>
      </p:pic>
      <p:pic>
        <p:nvPicPr>
          <p:cNvPr id="6" name="Imagem 5">
            <a:extLst>
              <a:ext uri="{FF2B5EF4-FFF2-40B4-BE49-F238E27FC236}">
                <a16:creationId xmlns:a16="http://schemas.microsoft.com/office/drawing/2014/main" id="{64AA6BCA-448F-44B1-BAE8-6EAA21659DCC}"/>
              </a:ext>
            </a:extLst>
          </p:cNvPr>
          <p:cNvPicPr>
            <a:picLocks noChangeAspect="1"/>
          </p:cNvPicPr>
          <p:nvPr/>
        </p:nvPicPr>
        <p:blipFill>
          <a:blip r:embed="rId3"/>
          <a:stretch>
            <a:fillRect/>
          </a:stretch>
        </p:blipFill>
        <p:spPr>
          <a:xfrm>
            <a:off x="6259830" y="2167872"/>
            <a:ext cx="5338633" cy="3708400"/>
          </a:xfrm>
          <a:prstGeom prst="rect">
            <a:avLst/>
          </a:prstGeom>
        </p:spPr>
      </p:pic>
    </p:spTree>
    <p:extLst>
      <p:ext uri="{BB962C8B-B14F-4D97-AF65-F5344CB8AC3E}">
        <p14:creationId xmlns:p14="http://schemas.microsoft.com/office/powerpoint/2010/main" val="2204068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D0D41-E884-4A13-B9F6-1B152B99A1DD}"/>
              </a:ext>
            </a:extLst>
          </p:cNvPr>
          <p:cNvSpPr>
            <a:spLocks noGrp="1"/>
          </p:cNvSpPr>
          <p:nvPr>
            <p:ph type="title"/>
          </p:nvPr>
        </p:nvSpPr>
        <p:spPr/>
        <p:txBody>
          <a:bodyPr/>
          <a:lstStyle/>
          <a:p>
            <a:r>
              <a:rPr lang="pt-BR" dirty="0" err="1"/>
              <a:t>Once</a:t>
            </a:r>
            <a:r>
              <a:rPr lang="pt-BR" dirty="0"/>
              <a:t> </a:t>
            </a:r>
            <a:r>
              <a:rPr lang="pt-BR" dirty="0" err="1"/>
              <a:t>upon</a:t>
            </a:r>
            <a:r>
              <a:rPr lang="pt-BR" dirty="0"/>
              <a:t> a time...</a:t>
            </a:r>
            <a:endParaRPr lang="en-US" dirty="0"/>
          </a:p>
        </p:txBody>
      </p:sp>
      <p:pic>
        <p:nvPicPr>
          <p:cNvPr id="4" name="Imagem 3">
            <a:extLst>
              <a:ext uri="{FF2B5EF4-FFF2-40B4-BE49-F238E27FC236}">
                <a16:creationId xmlns:a16="http://schemas.microsoft.com/office/drawing/2014/main" id="{3F2EE648-C50B-438C-A92E-D69A8BFF7F5F}"/>
              </a:ext>
            </a:extLst>
          </p:cNvPr>
          <p:cNvPicPr>
            <a:picLocks noChangeAspect="1"/>
          </p:cNvPicPr>
          <p:nvPr/>
        </p:nvPicPr>
        <p:blipFill>
          <a:blip r:embed="rId2"/>
          <a:stretch>
            <a:fillRect/>
          </a:stretch>
        </p:blipFill>
        <p:spPr>
          <a:xfrm>
            <a:off x="2584221" y="1496784"/>
            <a:ext cx="6661378" cy="5017221"/>
          </a:xfrm>
          <a:prstGeom prst="rect">
            <a:avLst/>
          </a:prstGeom>
        </p:spPr>
      </p:pic>
    </p:spTree>
    <p:extLst>
      <p:ext uri="{BB962C8B-B14F-4D97-AF65-F5344CB8AC3E}">
        <p14:creationId xmlns:p14="http://schemas.microsoft.com/office/powerpoint/2010/main" val="3196094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D0D41-E884-4A13-B9F6-1B152B99A1DD}"/>
              </a:ext>
            </a:extLst>
          </p:cNvPr>
          <p:cNvSpPr>
            <a:spLocks noGrp="1"/>
          </p:cNvSpPr>
          <p:nvPr>
            <p:ph type="title"/>
          </p:nvPr>
        </p:nvSpPr>
        <p:spPr/>
        <p:txBody>
          <a:bodyPr/>
          <a:lstStyle/>
          <a:p>
            <a:r>
              <a:rPr lang="pt-BR" dirty="0"/>
              <a:t>... </a:t>
            </a:r>
            <a:r>
              <a:rPr lang="pt-BR" dirty="0" err="1"/>
              <a:t>we</a:t>
            </a:r>
            <a:r>
              <a:rPr lang="pt-BR" dirty="0"/>
              <a:t> are </a:t>
            </a:r>
            <a:r>
              <a:rPr lang="pt-BR" dirty="0" err="1"/>
              <a:t>back</a:t>
            </a:r>
            <a:r>
              <a:rPr lang="pt-BR" dirty="0"/>
              <a:t> </a:t>
            </a:r>
            <a:r>
              <a:rPr lang="pt-BR" dirty="0" err="1"/>
              <a:t>to</a:t>
            </a:r>
            <a:r>
              <a:rPr lang="pt-BR" dirty="0"/>
              <a:t> </a:t>
            </a:r>
            <a:r>
              <a:rPr lang="pt-BR" dirty="0" err="1"/>
              <a:t>an</a:t>
            </a:r>
            <a:r>
              <a:rPr lang="pt-BR" dirty="0"/>
              <a:t> age </a:t>
            </a:r>
            <a:r>
              <a:rPr lang="pt-BR" dirty="0" err="1"/>
              <a:t>of</a:t>
            </a:r>
            <a:r>
              <a:rPr lang="pt-BR" dirty="0"/>
              <a:t> </a:t>
            </a:r>
            <a:r>
              <a:rPr lang="pt-BR" dirty="0" err="1"/>
              <a:t>closed</a:t>
            </a:r>
            <a:r>
              <a:rPr lang="pt-BR" dirty="0"/>
              <a:t> </a:t>
            </a:r>
            <a:r>
              <a:rPr lang="pt-BR" dirty="0" err="1"/>
              <a:t>borders</a:t>
            </a:r>
            <a:endParaRPr lang="en-US" dirty="0"/>
          </a:p>
        </p:txBody>
      </p:sp>
      <p:pic>
        <p:nvPicPr>
          <p:cNvPr id="3" name="Imagem 2"/>
          <p:cNvPicPr>
            <a:picLocks noChangeAspect="1"/>
          </p:cNvPicPr>
          <p:nvPr/>
        </p:nvPicPr>
        <p:blipFill>
          <a:blip r:embed="rId2"/>
          <a:stretch>
            <a:fillRect/>
          </a:stretch>
        </p:blipFill>
        <p:spPr>
          <a:xfrm>
            <a:off x="2654299" y="1690688"/>
            <a:ext cx="6883401" cy="4588934"/>
          </a:xfrm>
          <a:prstGeom prst="rect">
            <a:avLst/>
          </a:prstGeom>
        </p:spPr>
      </p:pic>
    </p:spTree>
    <p:extLst>
      <p:ext uri="{BB962C8B-B14F-4D97-AF65-F5344CB8AC3E}">
        <p14:creationId xmlns:p14="http://schemas.microsoft.com/office/powerpoint/2010/main" val="660213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D0D41-E884-4A13-B9F6-1B152B99A1DD}"/>
              </a:ext>
            </a:extLst>
          </p:cNvPr>
          <p:cNvSpPr>
            <a:spLocks noGrp="1"/>
          </p:cNvSpPr>
          <p:nvPr>
            <p:ph type="title"/>
          </p:nvPr>
        </p:nvSpPr>
        <p:spPr/>
        <p:txBody>
          <a:bodyPr/>
          <a:lstStyle/>
          <a:p>
            <a:r>
              <a:rPr lang="pt-BR" dirty="0" err="1"/>
              <a:t>Once</a:t>
            </a:r>
            <a:r>
              <a:rPr lang="pt-BR" dirty="0"/>
              <a:t> </a:t>
            </a:r>
            <a:r>
              <a:rPr lang="pt-BR" dirty="0" err="1"/>
              <a:t>upon</a:t>
            </a:r>
            <a:r>
              <a:rPr lang="pt-BR" dirty="0"/>
              <a:t> a time...</a:t>
            </a:r>
            <a:endParaRPr lang="en-US" dirty="0"/>
          </a:p>
        </p:txBody>
      </p:sp>
      <p:pic>
        <p:nvPicPr>
          <p:cNvPr id="3" name="Imagem 2">
            <a:hlinkClick r:id="rId2"/>
            <a:extLst>
              <a:ext uri="{FF2B5EF4-FFF2-40B4-BE49-F238E27FC236}">
                <a16:creationId xmlns:a16="http://schemas.microsoft.com/office/drawing/2014/main" id="{E9947085-7EE0-46A5-B534-B9D6DF404597}"/>
              </a:ext>
            </a:extLst>
          </p:cNvPr>
          <p:cNvPicPr>
            <a:picLocks noChangeAspect="1"/>
          </p:cNvPicPr>
          <p:nvPr/>
        </p:nvPicPr>
        <p:blipFill>
          <a:blip r:embed="rId3"/>
          <a:stretch>
            <a:fillRect/>
          </a:stretch>
        </p:blipFill>
        <p:spPr>
          <a:xfrm>
            <a:off x="2793999" y="1400401"/>
            <a:ext cx="6828972" cy="5121729"/>
          </a:xfrm>
          <a:prstGeom prst="rect">
            <a:avLst/>
          </a:prstGeom>
        </p:spPr>
      </p:pic>
    </p:spTree>
    <p:extLst>
      <p:ext uri="{BB962C8B-B14F-4D97-AF65-F5344CB8AC3E}">
        <p14:creationId xmlns:p14="http://schemas.microsoft.com/office/powerpoint/2010/main" val="2478476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D0D41-E884-4A13-B9F6-1B152B99A1DD}"/>
              </a:ext>
            </a:extLst>
          </p:cNvPr>
          <p:cNvSpPr>
            <a:spLocks noGrp="1"/>
          </p:cNvSpPr>
          <p:nvPr>
            <p:ph type="title"/>
          </p:nvPr>
        </p:nvSpPr>
        <p:spPr/>
        <p:txBody>
          <a:bodyPr/>
          <a:lstStyle/>
          <a:p>
            <a:r>
              <a:rPr lang="pt-BR" dirty="0" err="1"/>
              <a:t>How</a:t>
            </a:r>
            <a:r>
              <a:rPr lang="pt-BR" dirty="0"/>
              <a:t> </a:t>
            </a:r>
            <a:r>
              <a:rPr lang="pt-BR" dirty="0" err="1"/>
              <a:t>everything</a:t>
            </a:r>
            <a:r>
              <a:rPr lang="pt-BR" dirty="0"/>
              <a:t> </a:t>
            </a:r>
            <a:r>
              <a:rPr lang="pt-BR" dirty="0" err="1"/>
              <a:t>crumbled</a:t>
            </a:r>
            <a:r>
              <a:rPr lang="pt-BR" dirty="0"/>
              <a:t>?</a:t>
            </a:r>
            <a:endParaRPr lang="en-US" dirty="0"/>
          </a:p>
        </p:txBody>
      </p:sp>
      <p:pic>
        <p:nvPicPr>
          <p:cNvPr id="5" name="Imagem 4">
            <a:extLst>
              <a:ext uri="{FF2B5EF4-FFF2-40B4-BE49-F238E27FC236}">
                <a16:creationId xmlns:a16="http://schemas.microsoft.com/office/drawing/2014/main" id="{4F855F86-9B07-4120-BC7B-662E88740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387" y="1566862"/>
            <a:ext cx="7491413" cy="5440532"/>
          </a:xfrm>
          <a:prstGeom prst="rect">
            <a:avLst/>
          </a:prstGeom>
        </p:spPr>
      </p:pic>
    </p:spTree>
    <p:extLst>
      <p:ext uri="{BB962C8B-B14F-4D97-AF65-F5344CB8AC3E}">
        <p14:creationId xmlns:p14="http://schemas.microsoft.com/office/powerpoint/2010/main" val="1694825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D0D41-E884-4A13-B9F6-1B152B99A1DD}"/>
              </a:ext>
            </a:extLst>
          </p:cNvPr>
          <p:cNvSpPr>
            <a:spLocks noGrp="1"/>
          </p:cNvSpPr>
          <p:nvPr>
            <p:ph type="title"/>
          </p:nvPr>
        </p:nvSpPr>
        <p:spPr/>
        <p:txBody>
          <a:bodyPr/>
          <a:lstStyle/>
          <a:p>
            <a:r>
              <a:rPr lang="pt-BR" dirty="0" err="1"/>
              <a:t>How</a:t>
            </a:r>
            <a:r>
              <a:rPr lang="pt-BR" dirty="0"/>
              <a:t> </a:t>
            </a:r>
            <a:r>
              <a:rPr lang="pt-BR" dirty="0" err="1"/>
              <a:t>everything</a:t>
            </a:r>
            <a:r>
              <a:rPr lang="pt-BR" dirty="0"/>
              <a:t> </a:t>
            </a:r>
            <a:r>
              <a:rPr lang="pt-BR" dirty="0" err="1"/>
              <a:t>crumbled</a:t>
            </a:r>
            <a:r>
              <a:rPr lang="pt-BR" dirty="0"/>
              <a:t>?</a:t>
            </a:r>
            <a:endParaRPr lang="en-US" dirty="0"/>
          </a:p>
        </p:txBody>
      </p:sp>
      <p:pic>
        <p:nvPicPr>
          <p:cNvPr id="4" name="Imagem 3">
            <a:extLst>
              <a:ext uri="{FF2B5EF4-FFF2-40B4-BE49-F238E27FC236}">
                <a16:creationId xmlns:a16="http://schemas.microsoft.com/office/drawing/2014/main" id="{DB52A2D8-4304-4EA5-B2AD-132AF6E4BF74}"/>
              </a:ext>
            </a:extLst>
          </p:cNvPr>
          <p:cNvPicPr>
            <a:picLocks noChangeAspect="1"/>
          </p:cNvPicPr>
          <p:nvPr/>
        </p:nvPicPr>
        <p:blipFill>
          <a:blip r:embed="rId2"/>
          <a:stretch>
            <a:fillRect/>
          </a:stretch>
        </p:blipFill>
        <p:spPr>
          <a:xfrm>
            <a:off x="931409" y="1487488"/>
            <a:ext cx="5077505" cy="5069168"/>
          </a:xfrm>
          <a:prstGeom prst="rect">
            <a:avLst/>
          </a:prstGeom>
        </p:spPr>
      </p:pic>
      <p:pic>
        <p:nvPicPr>
          <p:cNvPr id="6" name="Imagem 5">
            <a:hlinkClick r:id="rId3"/>
            <a:extLst>
              <a:ext uri="{FF2B5EF4-FFF2-40B4-BE49-F238E27FC236}">
                <a16:creationId xmlns:a16="http://schemas.microsoft.com/office/drawing/2014/main" id="{64AA6BCA-448F-44B1-BAE8-6EAA21659DCC}"/>
              </a:ext>
            </a:extLst>
          </p:cNvPr>
          <p:cNvPicPr>
            <a:picLocks noChangeAspect="1"/>
          </p:cNvPicPr>
          <p:nvPr/>
        </p:nvPicPr>
        <p:blipFill>
          <a:blip r:embed="rId4"/>
          <a:stretch>
            <a:fillRect/>
          </a:stretch>
        </p:blipFill>
        <p:spPr>
          <a:xfrm>
            <a:off x="6259830" y="2167872"/>
            <a:ext cx="5338633" cy="3708400"/>
          </a:xfrm>
          <a:prstGeom prst="rect">
            <a:avLst/>
          </a:prstGeom>
        </p:spPr>
      </p:pic>
    </p:spTree>
    <p:extLst>
      <p:ext uri="{BB962C8B-B14F-4D97-AF65-F5344CB8AC3E}">
        <p14:creationId xmlns:p14="http://schemas.microsoft.com/office/powerpoint/2010/main" val="2639051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D0D41-E884-4A13-B9F6-1B152B99A1DD}"/>
              </a:ext>
            </a:extLst>
          </p:cNvPr>
          <p:cNvSpPr>
            <a:spLocks noGrp="1"/>
          </p:cNvSpPr>
          <p:nvPr>
            <p:ph type="title"/>
          </p:nvPr>
        </p:nvSpPr>
        <p:spPr/>
        <p:txBody>
          <a:bodyPr/>
          <a:lstStyle/>
          <a:p>
            <a:r>
              <a:rPr lang="pt-BR" dirty="0" err="1"/>
              <a:t>Course</a:t>
            </a:r>
            <a:r>
              <a:rPr lang="pt-BR" dirty="0"/>
              <a:t> </a:t>
            </a:r>
            <a:r>
              <a:rPr lang="pt-BR" dirty="0" err="1"/>
              <a:t>plan</a:t>
            </a:r>
            <a:endParaRPr lang="en-US" dirty="0"/>
          </a:p>
        </p:txBody>
      </p:sp>
      <p:sp>
        <p:nvSpPr>
          <p:cNvPr id="3" name="Espaço Reservado para Conteúdo 2">
            <a:extLst>
              <a:ext uri="{FF2B5EF4-FFF2-40B4-BE49-F238E27FC236}">
                <a16:creationId xmlns:a16="http://schemas.microsoft.com/office/drawing/2014/main" id="{642BF3EA-B66B-4DC8-BA7E-1D98001F01C3}"/>
              </a:ext>
            </a:extLst>
          </p:cNvPr>
          <p:cNvSpPr>
            <a:spLocks noGrp="1"/>
          </p:cNvSpPr>
          <p:nvPr>
            <p:ph idx="1"/>
          </p:nvPr>
        </p:nvSpPr>
        <p:spPr/>
        <p:txBody>
          <a:bodyPr>
            <a:normAutofit/>
          </a:bodyPr>
          <a:lstStyle/>
          <a:p>
            <a:pPr marL="0" indent="0">
              <a:buNone/>
            </a:pPr>
            <a:r>
              <a:rPr lang="en-US" sz="2400" dirty="0"/>
              <a:t>Syllabus on Moodle</a:t>
            </a:r>
          </a:p>
        </p:txBody>
      </p:sp>
    </p:spTree>
    <p:extLst>
      <p:ext uri="{BB962C8B-B14F-4D97-AF65-F5344CB8AC3E}">
        <p14:creationId xmlns:p14="http://schemas.microsoft.com/office/powerpoint/2010/main" val="1196485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D0D41-E884-4A13-B9F6-1B152B99A1DD}"/>
              </a:ext>
            </a:extLst>
          </p:cNvPr>
          <p:cNvSpPr>
            <a:spLocks noGrp="1"/>
          </p:cNvSpPr>
          <p:nvPr>
            <p:ph type="title"/>
          </p:nvPr>
        </p:nvSpPr>
        <p:spPr/>
        <p:txBody>
          <a:bodyPr/>
          <a:lstStyle/>
          <a:p>
            <a:r>
              <a:rPr lang="pt-BR" dirty="0" err="1"/>
              <a:t>Rust</a:t>
            </a:r>
            <a:r>
              <a:rPr lang="pt-BR" dirty="0"/>
              <a:t> </a:t>
            </a:r>
            <a:r>
              <a:rPr lang="pt-BR" dirty="0" err="1"/>
              <a:t>Belt</a:t>
            </a:r>
            <a:endParaRPr lang="en-US" dirty="0"/>
          </a:p>
        </p:txBody>
      </p:sp>
      <p:pic>
        <p:nvPicPr>
          <p:cNvPr id="4" name="Imagem 3">
            <a:extLst>
              <a:ext uri="{FF2B5EF4-FFF2-40B4-BE49-F238E27FC236}">
                <a16:creationId xmlns:a16="http://schemas.microsoft.com/office/drawing/2014/main" id="{81914368-6B14-47C2-A3E2-773F4B58BA24}"/>
              </a:ext>
            </a:extLst>
          </p:cNvPr>
          <p:cNvPicPr>
            <a:picLocks noChangeAspect="1"/>
          </p:cNvPicPr>
          <p:nvPr/>
        </p:nvPicPr>
        <p:blipFill>
          <a:blip r:embed="rId2"/>
          <a:stretch>
            <a:fillRect/>
          </a:stretch>
        </p:blipFill>
        <p:spPr>
          <a:xfrm>
            <a:off x="2162627" y="1552811"/>
            <a:ext cx="8454485" cy="5305189"/>
          </a:xfrm>
          <a:prstGeom prst="rect">
            <a:avLst/>
          </a:prstGeom>
        </p:spPr>
      </p:pic>
    </p:spTree>
    <p:extLst>
      <p:ext uri="{BB962C8B-B14F-4D97-AF65-F5344CB8AC3E}">
        <p14:creationId xmlns:p14="http://schemas.microsoft.com/office/powerpoint/2010/main" val="1048969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D0D41-E884-4A13-B9F6-1B152B99A1DD}"/>
              </a:ext>
            </a:extLst>
          </p:cNvPr>
          <p:cNvSpPr>
            <a:spLocks noGrp="1"/>
          </p:cNvSpPr>
          <p:nvPr>
            <p:ph type="title"/>
          </p:nvPr>
        </p:nvSpPr>
        <p:spPr/>
        <p:txBody>
          <a:bodyPr/>
          <a:lstStyle/>
          <a:p>
            <a:r>
              <a:rPr lang="pt-BR" dirty="0" err="1"/>
              <a:t>Rust</a:t>
            </a:r>
            <a:r>
              <a:rPr lang="pt-BR" dirty="0"/>
              <a:t> </a:t>
            </a:r>
            <a:r>
              <a:rPr lang="pt-BR" dirty="0" err="1"/>
              <a:t>Belt</a:t>
            </a:r>
            <a:endParaRPr lang="en-US" dirty="0"/>
          </a:p>
        </p:txBody>
      </p:sp>
      <p:pic>
        <p:nvPicPr>
          <p:cNvPr id="7" name="Imagem 6">
            <a:extLst>
              <a:ext uri="{FF2B5EF4-FFF2-40B4-BE49-F238E27FC236}">
                <a16:creationId xmlns:a16="http://schemas.microsoft.com/office/drawing/2014/main" id="{BF2F0DF6-7905-4505-BAC6-187DEF587469}"/>
              </a:ext>
            </a:extLst>
          </p:cNvPr>
          <p:cNvPicPr>
            <a:picLocks noChangeAspect="1"/>
          </p:cNvPicPr>
          <p:nvPr/>
        </p:nvPicPr>
        <p:blipFill>
          <a:blip r:embed="rId2"/>
          <a:stretch>
            <a:fillRect/>
          </a:stretch>
        </p:blipFill>
        <p:spPr>
          <a:xfrm>
            <a:off x="1912256" y="1469981"/>
            <a:ext cx="7768771" cy="5388019"/>
          </a:xfrm>
          <a:prstGeom prst="rect">
            <a:avLst/>
          </a:prstGeom>
        </p:spPr>
      </p:pic>
    </p:spTree>
    <p:extLst>
      <p:ext uri="{BB962C8B-B14F-4D97-AF65-F5344CB8AC3E}">
        <p14:creationId xmlns:p14="http://schemas.microsoft.com/office/powerpoint/2010/main" val="383718702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3025</TotalTime>
  <Words>439</Words>
  <Application>Microsoft Office PowerPoint</Application>
  <PresentationFormat>Widescreen</PresentationFormat>
  <Paragraphs>49</Paragraphs>
  <Slides>30</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30</vt:i4>
      </vt:variant>
    </vt:vector>
  </HeadingPairs>
  <TitlesOfParts>
    <vt:vector size="36" baseType="lpstr">
      <vt:lpstr>Arial</vt:lpstr>
      <vt:lpstr>Calibri</vt:lpstr>
      <vt:lpstr>Calibri Light</vt:lpstr>
      <vt:lpstr>Helvetica Neue</vt:lpstr>
      <vt:lpstr>Wingdings</vt:lpstr>
      <vt:lpstr>Tema do Office</vt:lpstr>
      <vt:lpstr>The Political Economy of Nationalism</vt:lpstr>
      <vt:lpstr>Once upon a time...</vt:lpstr>
      <vt:lpstr>Once upon a time...</vt:lpstr>
      <vt:lpstr>Once upon a time...</vt:lpstr>
      <vt:lpstr>How everything crumbled?</vt:lpstr>
      <vt:lpstr>How everything crumbled?</vt:lpstr>
      <vt:lpstr>Course plan</vt:lpstr>
      <vt:lpstr>Rust Belt</vt:lpstr>
      <vt:lpstr>Rust Belt</vt:lpstr>
      <vt:lpstr>Apresentação do PowerPoint</vt:lpstr>
      <vt:lpstr>Beyond Economics</vt:lpstr>
      <vt:lpstr>Beyond Economics</vt:lpstr>
      <vt:lpstr>Discuss with your colleague…</vt:lpstr>
      <vt:lpstr>Beyond Economics</vt:lpstr>
      <vt:lpstr>Beyond Economics</vt:lpstr>
      <vt:lpstr>Beyond Economics</vt:lpstr>
      <vt:lpstr>Beyond Economics</vt:lpstr>
      <vt:lpstr>Beyond Economics</vt:lpstr>
      <vt:lpstr>Apresentação do PowerPoint</vt:lpstr>
      <vt:lpstr>Apresentação do PowerPoint</vt:lpstr>
      <vt:lpstr>Beyond Economics</vt:lpstr>
      <vt:lpstr>Back to the Future?</vt:lpstr>
      <vt:lpstr>Apresentação do PowerPoint</vt:lpstr>
      <vt:lpstr>Apresentação do PowerPoint</vt:lpstr>
      <vt:lpstr>Back to the Future?</vt:lpstr>
      <vt:lpstr>Back to the Future?</vt:lpstr>
      <vt:lpstr>Apresentação do PowerPoint</vt:lpstr>
      <vt:lpstr>Apresentação do PowerPoint</vt:lpstr>
      <vt:lpstr>It seems that it is the case:...</vt:lpstr>
      <vt:lpstr>... we are back to an age of closed borders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Politics of Economic Nationalism</dc:title>
  <dc:creator>Vinicius Rodrigues Vieira</dc:creator>
  <cp:lastModifiedBy>Vinicius Rodrigues Vieira</cp:lastModifiedBy>
  <cp:revision>34</cp:revision>
  <dcterms:created xsi:type="dcterms:W3CDTF">2017-09-23T14:50:43Z</dcterms:created>
  <dcterms:modified xsi:type="dcterms:W3CDTF">2018-08-08T21:16:27Z</dcterms:modified>
</cp:coreProperties>
</file>