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2" r:id="rId16"/>
    <p:sldId id="264" r:id="rId17"/>
    <p:sldId id="26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115" d="100"/>
          <a:sy n="115" d="100"/>
        </p:scale>
        <p:origin x="-31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68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88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56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98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57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8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3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29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401E-3498-49A6-AA1E-C3D50EF474A4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777C-4914-4C4D-9CA2-CC1E6F0C0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53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 Instauração do inventário. Ordem da vocação hereditária. Aceitação e renúncia da herança. Cessão de direitos hereditários.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48150"/>
            <a:ext cx="9144000" cy="1809750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FADUSP.</a:t>
            </a:r>
          </a:p>
        </p:txBody>
      </p:sp>
    </p:spTree>
    <p:extLst>
      <p:ext uri="{BB962C8B-B14F-4D97-AF65-F5344CB8AC3E}">
        <p14:creationId xmlns:p14="http://schemas.microsoft.com/office/powerpoint/2010/main" val="359055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2449" y="1447800"/>
            <a:ext cx="11229975" cy="47291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Sucessíveis não plenamente capazes para aceitar: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Absolutamente incapaz </a:t>
            </a:r>
            <a:r>
              <a:rPr lang="pt-BR" dirty="0"/>
              <a:t>(representante legal)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Relativamente incapaz </a:t>
            </a:r>
            <a:r>
              <a:rPr lang="pt-BR" dirty="0"/>
              <a:t>(assistente legal)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Nascituro</a:t>
            </a:r>
            <a:r>
              <a:rPr lang="pt-BR" dirty="0"/>
              <a:t> – o início do prazo para aceitar só se iniciará com o seu nascimento com vida, e desde que conte com representante legal.</a:t>
            </a:r>
          </a:p>
          <a:p>
            <a:pPr lvl="1" algn="just"/>
            <a:endParaRPr lang="pt-BR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Aceitação inexistente</a:t>
            </a:r>
            <a:r>
              <a:rPr lang="pt-BR" dirty="0"/>
              <a:t>: se feita antes da abertura da sucessão (óbito do autor da herança).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Aceitação nula</a:t>
            </a:r>
            <a:r>
              <a:rPr lang="pt-BR" dirty="0"/>
              <a:t>: viola lei expressa (aceitação feita por curador ou tutor, quando não expressamente autorizados pelo juiz).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Aceitação anulável</a:t>
            </a:r>
            <a:r>
              <a:rPr lang="pt-BR" dirty="0"/>
              <a:t>: feita diretamente por relativamente incapaz, sem assistência.</a:t>
            </a:r>
          </a:p>
        </p:txBody>
      </p:sp>
    </p:spTree>
    <p:extLst>
      <p:ext uri="{BB962C8B-B14F-4D97-AF65-F5344CB8AC3E}">
        <p14:creationId xmlns:p14="http://schemas.microsoft.com/office/powerpoint/2010/main" val="251336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Modalidades de aceitação: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Expressa</a:t>
            </a:r>
            <a:r>
              <a:rPr lang="pt-BR" dirty="0"/>
              <a:t>: utilização rara; se for expressa, deve ser por documento escrito.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Tácita</a:t>
            </a:r>
            <a:r>
              <a:rPr lang="pt-BR" dirty="0"/>
              <a:t>: decorre de atitudes ou comportamentos (quando não renuncia; quando realiza atos próprios de herdeiro; quando assume a posse imediata de bens e os administra; quando paga dívidas do espólio; quando cobra créditos do falecido; quando toma providências para a abertura do inventário, etc.</a:t>
            </a:r>
          </a:p>
          <a:p>
            <a:pPr algn="just"/>
            <a:r>
              <a:rPr lang="pt-BR" dirty="0"/>
              <a:t>Situações vedadas na aceitação da herança: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Aceitação sob condição</a:t>
            </a:r>
            <a:r>
              <a:rPr lang="pt-BR" dirty="0"/>
              <a:t>, ou </a:t>
            </a:r>
            <a:r>
              <a:rPr lang="pt-BR" dirty="0">
                <a:solidFill>
                  <a:srgbClr val="FF0000"/>
                </a:solidFill>
              </a:rPr>
              <a:t>a termo</a:t>
            </a:r>
            <a:r>
              <a:rPr lang="pt-BR" dirty="0"/>
              <a:t>; </a:t>
            </a:r>
            <a:r>
              <a:rPr lang="pt-BR" dirty="0">
                <a:solidFill>
                  <a:srgbClr val="FF0000"/>
                </a:solidFill>
              </a:rPr>
              <a:t>aceitação parcial </a:t>
            </a:r>
            <a:r>
              <a:rPr lang="pt-BR" dirty="0"/>
              <a:t>da herança (</a:t>
            </a:r>
            <a:r>
              <a:rPr lang="pt-BR" dirty="0">
                <a:solidFill>
                  <a:srgbClr val="FF0000"/>
                </a:solidFill>
              </a:rPr>
              <a:t>exceção</a:t>
            </a:r>
            <a:r>
              <a:rPr lang="pt-BR" dirty="0"/>
              <a:t> = herança + legado).</a:t>
            </a:r>
          </a:p>
        </p:txBody>
      </p:sp>
    </p:spTree>
    <p:extLst>
      <p:ext uri="{BB962C8B-B14F-4D97-AF65-F5344CB8AC3E}">
        <p14:creationId xmlns:p14="http://schemas.microsoft.com/office/powerpoint/2010/main" val="34973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Declaração unilateral </a:t>
            </a:r>
            <a:r>
              <a:rPr lang="pt-BR" dirty="0"/>
              <a:t>do beneficiado, subjetiva e não </a:t>
            </a:r>
            <a:r>
              <a:rPr lang="pt-BR" dirty="0" err="1"/>
              <a:t>sindicável</a:t>
            </a:r>
            <a:r>
              <a:rPr lang="pt-BR" dirty="0"/>
              <a:t> por quem quer que seja, incluindo o próprio Poder Judiciário.</a:t>
            </a:r>
          </a:p>
          <a:p>
            <a:pPr algn="just"/>
            <a:r>
              <a:rPr lang="pt-BR" dirty="0"/>
              <a:t>Só se renuncia a direito já nascido (</a:t>
            </a:r>
            <a:r>
              <a:rPr lang="pt-BR" i="1" dirty="0" err="1"/>
              <a:t>droit</a:t>
            </a:r>
            <a:r>
              <a:rPr lang="pt-BR" i="1" dirty="0"/>
              <a:t> de </a:t>
            </a:r>
            <a:r>
              <a:rPr lang="pt-BR" i="1" dirty="0" err="1"/>
              <a:t>saisine</a:t>
            </a:r>
            <a:r>
              <a:rPr lang="pt-BR" dirty="0"/>
              <a:t>) e incorporado ao patrimônio do renunciante.</a:t>
            </a:r>
          </a:p>
          <a:p>
            <a:pPr algn="just"/>
            <a:r>
              <a:rPr lang="pt-BR" dirty="0"/>
              <a:t>Tem </a:t>
            </a:r>
            <a:r>
              <a:rPr lang="pt-BR" dirty="0">
                <a:solidFill>
                  <a:srgbClr val="FF0000"/>
                </a:solidFill>
              </a:rPr>
              <a:t>efeito retroativo </a:t>
            </a:r>
            <a:r>
              <a:rPr lang="pt-BR" dirty="0"/>
              <a:t>e deve ser interpretada restritivamente.</a:t>
            </a:r>
          </a:p>
          <a:p>
            <a:pPr algn="just"/>
            <a:r>
              <a:rPr lang="pt-BR" dirty="0"/>
              <a:t>A forma é indispensável (</a:t>
            </a:r>
            <a:r>
              <a:rPr lang="pt-BR" dirty="0">
                <a:solidFill>
                  <a:srgbClr val="FF0000"/>
                </a:solidFill>
              </a:rPr>
              <a:t>expressa por escrito</a:t>
            </a:r>
            <a:r>
              <a:rPr lang="pt-BR" dirty="0"/>
              <a:t>), para que se torne  conhecida e indiscutível.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Por escritura pública</a:t>
            </a:r>
            <a:r>
              <a:rPr lang="pt-BR" dirty="0"/>
              <a:t>, lavrada por tabelião, ou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Por termo nos autos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67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 herança ou legado renunciados não se disponibilizam para os sucessores do renunciante – </a:t>
            </a:r>
            <a:r>
              <a:rPr lang="pt-BR" dirty="0">
                <a:solidFill>
                  <a:srgbClr val="FF0000"/>
                </a:solidFill>
              </a:rPr>
              <a:t>art. 1.811 CC</a:t>
            </a:r>
            <a:r>
              <a:rPr lang="pt-BR" dirty="0"/>
              <a:t>: “</a:t>
            </a:r>
            <a:r>
              <a:rPr lang="pt-BR" dirty="0">
                <a:solidFill>
                  <a:srgbClr val="FF0000"/>
                </a:solidFill>
              </a:rPr>
              <a:t>ninguém pode suceder representando herdeiro renunciante</a:t>
            </a:r>
            <a:r>
              <a:rPr lang="pt-BR" dirty="0"/>
              <a:t>”.</a:t>
            </a:r>
          </a:p>
          <a:p>
            <a:pPr lvl="1" algn="just"/>
            <a:r>
              <a:rPr lang="pt-BR" dirty="0"/>
              <a:t>Em casos outros (</a:t>
            </a:r>
            <a:r>
              <a:rPr lang="pt-BR" dirty="0">
                <a:solidFill>
                  <a:srgbClr val="FF0000"/>
                </a:solidFill>
              </a:rPr>
              <a:t>morte do herdeiro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herdeiro excluído </a:t>
            </a:r>
            <a:r>
              <a:rPr lang="pt-BR" dirty="0"/>
              <a:t>ou </a:t>
            </a:r>
            <a:r>
              <a:rPr lang="pt-BR" dirty="0">
                <a:solidFill>
                  <a:srgbClr val="FF0000"/>
                </a:solidFill>
              </a:rPr>
              <a:t>deserdado</a:t>
            </a:r>
            <a:r>
              <a:rPr lang="pt-BR" dirty="0"/>
              <a:t>), os sucessores destes podem substitui-lo.</a:t>
            </a:r>
          </a:p>
          <a:p>
            <a:pPr algn="just"/>
            <a:r>
              <a:rPr lang="pt-BR" dirty="0"/>
              <a:t>A renúncia é </a:t>
            </a:r>
            <a:r>
              <a:rPr lang="pt-BR" dirty="0">
                <a:solidFill>
                  <a:srgbClr val="FF0000"/>
                </a:solidFill>
              </a:rPr>
              <a:t>irrevogável</a:t>
            </a:r>
            <a:r>
              <a:rPr lang="pt-BR" dirty="0"/>
              <a:t>. Pode haver especiais </a:t>
            </a:r>
            <a:r>
              <a:rPr lang="pt-BR" dirty="0">
                <a:solidFill>
                  <a:srgbClr val="FF0000"/>
                </a:solidFill>
              </a:rPr>
              <a:t>exceções</a:t>
            </a:r>
            <a:r>
              <a:rPr lang="pt-BR" dirty="0"/>
              <a:t>:</a:t>
            </a:r>
          </a:p>
          <a:p>
            <a:pPr lvl="1" algn="just"/>
            <a:r>
              <a:rPr lang="pt-BR" dirty="0"/>
              <a:t>Herdeiro que renunciou por serem excessivos os gravames impostos pelo testador. Mas, depois,  decisão judicial considerará nulos tais gravames. O herdeiro que havia renunciado pode propor </a:t>
            </a:r>
            <a:r>
              <a:rPr lang="pt-BR" dirty="0">
                <a:solidFill>
                  <a:srgbClr val="FF0000"/>
                </a:solidFill>
              </a:rPr>
              <a:t>ação de anulação da renúncia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A renúncia pode ser feita por </a:t>
            </a:r>
            <a:r>
              <a:rPr lang="pt-BR" dirty="0">
                <a:solidFill>
                  <a:srgbClr val="FF0000"/>
                </a:solidFill>
              </a:rPr>
              <a:t>procurador</a:t>
            </a:r>
            <a:r>
              <a:rPr lang="pt-BR" dirty="0"/>
              <a:t>, mas com poderes específicos e bem definidos, para tanto.</a:t>
            </a:r>
          </a:p>
        </p:txBody>
      </p:sp>
    </p:spTree>
    <p:extLst>
      <p:ext uri="{BB962C8B-B14F-4D97-AF65-F5344CB8AC3E}">
        <p14:creationId xmlns:p14="http://schemas.microsoft.com/office/powerpoint/2010/main" val="15320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Espécies de renúncia: abdicativa e translativa.</a:t>
            </a:r>
          </a:p>
          <a:p>
            <a:pPr lvl="1" algn="just"/>
            <a:r>
              <a:rPr lang="pt-BR" u="sng" dirty="0">
                <a:solidFill>
                  <a:srgbClr val="FF0000"/>
                </a:solidFill>
              </a:rPr>
              <a:t>Abdicativa</a:t>
            </a:r>
            <a:r>
              <a:rPr lang="pt-BR" dirty="0"/>
              <a:t>: rejeição pura e simples da herança. Quinhão renunciado volta ao espólio e será distribuído entre os demais herdeiros.</a:t>
            </a:r>
          </a:p>
          <a:p>
            <a:pPr lvl="1" algn="just"/>
            <a:r>
              <a:rPr lang="pt-BR" u="sng" dirty="0">
                <a:solidFill>
                  <a:srgbClr val="FF0000"/>
                </a:solidFill>
              </a:rPr>
              <a:t>Translativa</a:t>
            </a:r>
            <a:r>
              <a:rPr lang="pt-BR" dirty="0"/>
              <a:t>: renúncia em favor de determinada pessoa – </a:t>
            </a:r>
            <a:r>
              <a:rPr lang="pt-BR" dirty="0">
                <a:solidFill>
                  <a:srgbClr val="FF0000"/>
                </a:solidFill>
              </a:rPr>
              <a:t>não existe</a:t>
            </a:r>
            <a:r>
              <a:rPr lang="pt-BR" dirty="0"/>
              <a:t>.</a:t>
            </a:r>
          </a:p>
          <a:p>
            <a:pPr algn="just"/>
            <a:r>
              <a:rPr lang="pt-BR" u="sng" dirty="0"/>
              <a:t>Mas</a:t>
            </a:r>
            <a:r>
              <a:rPr lang="pt-BR" dirty="0"/>
              <a:t>, o CC inovou (</a:t>
            </a:r>
            <a:r>
              <a:rPr lang="pt-BR" dirty="0">
                <a:solidFill>
                  <a:srgbClr val="FF0000"/>
                </a:solidFill>
              </a:rPr>
              <a:t>art. 1.805, §único</a:t>
            </a:r>
            <a:r>
              <a:rPr lang="pt-BR" dirty="0"/>
              <a:t>), atendendo a práticas comuns e costumes repetidos:</a:t>
            </a:r>
          </a:p>
          <a:p>
            <a:pPr lvl="1" algn="just"/>
            <a:r>
              <a:rPr lang="pt-BR" dirty="0"/>
              <a:t>“Não importa igualmente aceitação a cessão gratuita, pura e simples da herança, aos demais coerdeiros”.</a:t>
            </a:r>
          </a:p>
          <a:p>
            <a:pPr lvl="1" algn="just"/>
            <a:r>
              <a:rPr lang="pt-BR" dirty="0"/>
              <a:t>A rigor, não é cessão, nem renúncia – apenas se cede o que está incorporado ao patrimônio jurídico do cedente.</a:t>
            </a:r>
          </a:p>
        </p:txBody>
      </p:sp>
    </p:spTree>
    <p:extLst>
      <p:ext uri="{BB962C8B-B14F-4D97-AF65-F5344CB8AC3E}">
        <p14:creationId xmlns:p14="http://schemas.microsoft.com/office/powerpoint/2010/main" val="14740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Renúncia à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Art. 1.813</a:t>
            </a:r>
            <a:r>
              <a:rPr lang="pt-BR" dirty="0"/>
              <a:t>. Quando o herdeiro </a:t>
            </a:r>
            <a:r>
              <a:rPr lang="pt-BR" dirty="0">
                <a:solidFill>
                  <a:srgbClr val="FF0000"/>
                </a:solidFill>
              </a:rPr>
              <a:t>prejudicar os seus credores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renunciando</a:t>
            </a:r>
            <a:r>
              <a:rPr lang="pt-BR" dirty="0"/>
              <a:t> à herança, poderão eles, com autorização do juiz, </a:t>
            </a:r>
            <a:r>
              <a:rPr lang="pt-BR" dirty="0">
                <a:solidFill>
                  <a:srgbClr val="FF0000"/>
                </a:solidFill>
              </a:rPr>
              <a:t>aceitá-la em nome do renunciante</a:t>
            </a:r>
            <a:r>
              <a:rPr lang="pt-BR" dirty="0"/>
              <a:t>. ... § 2º Pagas as dívidas do renunciante, </a:t>
            </a:r>
            <a:r>
              <a:rPr lang="pt-BR" dirty="0">
                <a:solidFill>
                  <a:srgbClr val="FF0000"/>
                </a:solidFill>
              </a:rPr>
              <a:t>prevalece a renúncia</a:t>
            </a:r>
            <a:r>
              <a:rPr lang="pt-BR" dirty="0"/>
              <a:t> quanto ao remanescente, que será devolvido aos demais herdeiros.</a:t>
            </a:r>
          </a:p>
          <a:p>
            <a:pPr algn="just"/>
            <a:r>
              <a:rPr lang="pt-BR" dirty="0"/>
              <a:t>“Não se trata de invalidação da renúncia à herança, mas sim da sua ineficácia perante o credor, atingindo apenas as consequências jurídicas exsurgidas do ato. Por isso, não há cogitar das alegadas supressão de competência do juízo do inventário, anulação da sentença daquele juízo ou violação à coisa julgada”, afirmou o ministro Luiz Felipe Salomão (STJ).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RECURSO ESPECIAL Nº 1.252.353 - SP (2011/0062484-9)</a:t>
            </a:r>
          </a:p>
        </p:txBody>
      </p:sp>
    </p:spTree>
    <p:extLst>
      <p:ext uri="{BB962C8B-B14F-4D97-AF65-F5344CB8AC3E}">
        <p14:creationId xmlns:p14="http://schemas.microsoft.com/office/powerpoint/2010/main" val="53532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Cessão da 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herdeiro </a:t>
            </a:r>
            <a:r>
              <a:rPr lang="pt-BR" dirty="0">
                <a:solidFill>
                  <a:srgbClr val="FF0000"/>
                </a:solidFill>
              </a:rPr>
              <a:t>pode transferir a outrem </a:t>
            </a:r>
            <a:r>
              <a:rPr lang="pt-BR" dirty="0"/>
              <a:t>sua parte na herança.</a:t>
            </a:r>
          </a:p>
          <a:p>
            <a:pPr lvl="1" algn="just"/>
            <a:r>
              <a:rPr lang="pt-BR" dirty="0"/>
              <a:t>A herança é um </a:t>
            </a:r>
            <a:r>
              <a:rPr lang="pt-BR" dirty="0">
                <a:solidFill>
                  <a:srgbClr val="FF0000"/>
                </a:solidFill>
              </a:rPr>
              <a:t>todo indivisível </a:t>
            </a:r>
            <a:r>
              <a:rPr lang="pt-BR" dirty="0"/>
              <a:t>(regras do condomínio).</a:t>
            </a:r>
          </a:p>
          <a:p>
            <a:pPr lvl="1" algn="just"/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cessão</a:t>
            </a:r>
            <a:r>
              <a:rPr lang="pt-BR" dirty="0"/>
              <a:t> dará ensejo à transferência de apenas </a:t>
            </a:r>
            <a:r>
              <a:rPr lang="pt-BR" dirty="0">
                <a:solidFill>
                  <a:srgbClr val="FF0000"/>
                </a:solidFill>
              </a:rPr>
              <a:t>parte ideal</a:t>
            </a:r>
            <a:r>
              <a:rPr lang="pt-BR" dirty="0"/>
              <a:t>.</a:t>
            </a:r>
          </a:p>
          <a:p>
            <a:pPr lvl="1" algn="just"/>
            <a:r>
              <a:rPr lang="pt-BR" dirty="0"/>
              <a:t>A cessão (</a:t>
            </a:r>
            <a:r>
              <a:rPr lang="pt-BR" dirty="0">
                <a:solidFill>
                  <a:srgbClr val="FF0000"/>
                </a:solidFill>
              </a:rPr>
              <a:t>gratuita </a:t>
            </a:r>
            <a:r>
              <a:rPr lang="pt-BR" dirty="0"/>
              <a:t>ou </a:t>
            </a:r>
            <a:r>
              <a:rPr lang="pt-BR" dirty="0">
                <a:solidFill>
                  <a:srgbClr val="FF0000"/>
                </a:solidFill>
              </a:rPr>
              <a:t>onerosa</a:t>
            </a:r>
            <a:r>
              <a:rPr lang="pt-BR" dirty="0"/>
              <a:t>) se dará por instrumento público: </a:t>
            </a:r>
            <a:r>
              <a:rPr lang="pt-BR" dirty="0">
                <a:solidFill>
                  <a:srgbClr val="FF0000"/>
                </a:solidFill>
              </a:rPr>
              <a:t>cedente</a:t>
            </a:r>
            <a:r>
              <a:rPr lang="pt-BR" dirty="0"/>
              <a:t> (o herdeiro) e </a:t>
            </a:r>
            <a:r>
              <a:rPr lang="pt-BR" dirty="0">
                <a:solidFill>
                  <a:srgbClr val="FF0000"/>
                </a:solidFill>
              </a:rPr>
              <a:t>cessionário</a:t>
            </a:r>
            <a:r>
              <a:rPr lang="pt-BR" dirty="0"/>
              <a:t> (o adquirente da parte ideal da herança).</a:t>
            </a:r>
          </a:p>
          <a:p>
            <a:pPr lvl="1" algn="just"/>
            <a:r>
              <a:rPr lang="pt-BR" dirty="0"/>
              <a:t>Não há necessidade de registro público deste instrumento.</a:t>
            </a:r>
          </a:p>
          <a:p>
            <a:pPr lvl="1" algn="just"/>
            <a:r>
              <a:rPr lang="pt-BR" dirty="0">
                <a:solidFill>
                  <a:srgbClr val="FF0000"/>
                </a:solidFill>
              </a:rPr>
              <a:t>Cede-se a posição </a:t>
            </a:r>
            <a:r>
              <a:rPr lang="pt-BR" dirty="0"/>
              <a:t>(não a qualidade) de herdeiro, inclusive para fins de aceitação e petição de herança.</a:t>
            </a:r>
          </a:p>
          <a:p>
            <a:pPr lvl="1" algn="just"/>
            <a:r>
              <a:rPr lang="pt-BR" dirty="0"/>
              <a:t>O cessionário é alcançado pela transmissão do domínio e da posse do herdeiro cedente, desde a abertura da sucessão.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656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Cessão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Cessão gratuita </a:t>
            </a:r>
            <a:r>
              <a:rPr lang="pt-BR" dirty="0"/>
              <a:t>= </a:t>
            </a:r>
          </a:p>
          <a:p>
            <a:pPr lvl="1" algn="just"/>
            <a:r>
              <a:rPr lang="pt-BR" dirty="0"/>
              <a:t>equivale à doação.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Cessão onerosa </a:t>
            </a:r>
            <a:r>
              <a:rPr lang="pt-BR" dirty="0"/>
              <a:t>= </a:t>
            </a:r>
          </a:p>
          <a:p>
            <a:pPr lvl="1" algn="just"/>
            <a:r>
              <a:rPr lang="pt-BR" dirty="0"/>
              <a:t>equivale à compra e venda, ou</a:t>
            </a:r>
          </a:p>
          <a:p>
            <a:pPr lvl="1" algn="just"/>
            <a:r>
              <a:rPr lang="pt-BR" dirty="0"/>
              <a:t>equivale à permuta, ou</a:t>
            </a:r>
          </a:p>
          <a:p>
            <a:pPr lvl="1" algn="just"/>
            <a:r>
              <a:rPr lang="pt-BR" dirty="0"/>
              <a:t>equivale à dação em pagamento.</a:t>
            </a:r>
          </a:p>
          <a:p>
            <a:pPr lvl="1" algn="just"/>
            <a:endParaRPr lang="pt-BR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Direito de preferência assegurado aos coerdeiros</a:t>
            </a:r>
            <a:r>
              <a:rPr lang="pt-BR" dirty="0"/>
              <a:t>.</a:t>
            </a:r>
          </a:p>
          <a:p>
            <a:pPr lvl="1" algn="just"/>
            <a:r>
              <a:rPr lang="pt-BR" dirty="0"/>
              <a:t>Aplicável apenas nos casos de </a:t>
            </a:r>
            <a:r>
              <a:rPr lang="pt-BR" dirty="0">
                <a:solidFill>
                  <a:srgbClr val="FF0000"/>
                </a:solidFill>
              </a:rPr>
              <a:t>cessão onerosa</a:t>
            </a:r>
            <a:r>
              <a:rPr lang="pt-BR" dirty="0"/>
              <a:t> (não há preferência, na cessão gratuita – art. 1.794 CC.</a:t>
            </a:r>
          </a:p>
        </p:txBody>
      </p:sp>
    </p:spTree>
    <p:extLst>
      <p:ext uri="{BB962C8B-B14F-4D97-AF65-F5344CB8AC3E}">
        <p14:creationId xmlns:p14="http://schemas.microsoft.com/office/powerpoint/2010/main" val="109923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/>
              <a:t>A herança de alguém transmite-se no mesmo momento de sua morte. </a:t>
            </a:r>
          </a:p>
          <a:p>
            <a:pPr algn="just"/>
            <a:r>
              <a:rPr lang="pt-BR" dirty="0"/>
              <a:t>Trata-se de uma ficção jurídica (</a:t>
            </a:r>
            <a:r>
              <a:rPr lang="pt-BR" i="1" dirty="0" err="1"/>
              <a:t>droit</a:t>
            </a:r>
            <a:r>
              <a:rPr lang="pt-BR" i="1" dirty="0"/>
              <a:t> de </a:t>
            </a:r>
            <a:r>
              <a:rPr lang="pt-BR" i="1" dirty="0" err="1"/>
              <a:t>saisine</a:t>
            </a:r>
            <a:r>
              <a:rPr lang="pt-BR" dirty="0"/>
              <a:t>) que convém ao Direito, eis que não há possibilidade, juridicamente falando, de um bem ficar sem titular, nem que seja por um único minuto. </a:t>
            </a:r>
          </a:p>
          <a:p>
            <a:pPr algn="just"/>
            <a:r>
              <a:rPr lang="pt-BR" dirty="0"/>
              <a:t>Não é possível que ocorra um “vazio” na titularidade de qualquer bem que componha agora – por força da morte – o acervo hereditário a ser distribuído. </a:t>
            </a:r>
          </a:p>
          <a:p>
            <a:pPr algn="just"/>
            <a:r>
              <a:rPr lang="pt-BR" dirty="0"/>
              <a:t>Assim, a transmissão se dá por força de lei, ainda que o (s) herdeiro (s) não tenha conhecimento desta sua situação. </a:t>
            </a:r>
          </a:p>
        </p:txBody>
      </p:sp>
    </p:spTree>
    <p:extLst>
      <p:ext uri="{BB962C8B-B14F-4D97-AF65-F5344CB8AC3E}">
        <p14:creationId xmlns:p14="http://schemas.microsoft.com/office/powerpoint/2010/main" val="37473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Esta transmissão, contudo, jamais se dará antes do falecimento do autor da herança, uma vez que a </a:t>
            </a:r>
            <a:r>
              <a:rPr lang="pt-BR" i="1" dirty="0"/>
              <a:t>disposição de herança de pessoa viva</a:t>
            </a:r>
            <a:r>
              <a:rPr lang="pt-BR" dirty="0"/>
              <a:t> é vedada em nosso sistema (art. 426 CC), até porque, enquanto não se operar o evento morte, os potenciais herdeiros possuem mera expectativa de direito. Proibição existente desde o CC/16 – art. 1.089.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O tempo da morte do autor da herança se denomina </a:t>
            </a:r>
            <a:r>
              <a:rPr lang="pt-BR" i="1" dirty="0"/>
              <a:t>abertura da sucessão</a:t>
            </a:r>
            <a:r>
              <a:rPr lang="pt-BR" dirty="0"/>
              <a:t> e não se confunde com o momento posterior em que ocorrerá a </a:t>
            </a:r>
            <a:r>
              <a:rPr lang="pt-BR" i="1" dirty="0"/>
              <a:t>abertura do inventário</a:t>
            </a:r>
            <a:r>
              <a:rPr lang="pt-BR" dirty="0"/>
              <a:t> (procedimento).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4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da transmissão da herança.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4205288"/>
          </a:xfrm>
        </p:spPr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Não se confundem os momentos, todavia, embora sejam momentos coincidentes: </a:t>
            </a:r>
          </a:p>
          <a:p>
            <a:pPr algn="just"/>
            <a:r>
              <a:rPr lang="pt-BR" dirty="0"/>
              <a:t>a </a:t>
            </a:r>
            <a:r>
              <a:rPr lang="pt-BR" i="1" dirty="0"/>
              <a:t>morte</a:t>
            </a:r>
            <a:r>
              <a:rPr lang="pt-BR" dirty="0"/>
              <a:t> é o antecedente lógico, é o pressuposto e a causa; </a:t>
            </a:r>
          </a:p>
          <a:p>
            <a:pPr algn="just"/>
            <a:r>
              <a:rPr lang="pt-BR" dirty="0"/>
              <a:t>a </a:t>
            </a:r>
            <a:r>
              <a:rPr lang="pt-BR" i="1" dirty="0"/>
              <a:t>transmissão</a:t>
            </a:r>
            <a:r>
              <a:rPr lang="pt-BR" dirty="0"/>
              <a:t> é a consequência, é o efeito da morte. </a:t>
            </a:r>
          </a:p>
          <a:p>
            <a:pPr algn="just"/>
            <a:r>
              <a:rPr lang="pt-BR" dirty="0"/>
              <a:t>Por força de ficção legal, então, em que se fazem coincidentes os fatos – causa e efeito – em termos cronológicos, essa é a fórmula do que se convenciona denominar </a:t>
            </a:r>
            <a:r>
              <a:rPr lang="pt-BR" i="1" dirty="0" err="1"/>
              <a:t>droit</a:t>
            </a:r>
            <a:r>
              <a:rPr lang="pt-BR" i="1" dirty="0"/>
              <a:t> de </a:t>
            </a:r>
            <a:r>
              <a:rPr lang="pt-BR" i="1" dirty="0" err="1"/>
              <a:t>saisine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76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69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Indivisibilidade da herança</a:t>
            </a:r>
            <a:b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A herança, por expressa disposição legal (CC, art. 80, II), é tida como imóvel, independente dos bens que a compõe, e ainda como uma universalidade </a:t>
            </a:r>
            <a:r>
              <a:rPr lang="pt-BR" i="1" dirty="0"/>
              <a:t>iuris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O conjunto de bens e direitos arrecadados também é tido como indivisível, se existirem dois ou mais herdeiros, até a partilha, por expressa disposição contida no art. 1.791 do Código Civil.</a:t>
            </a:r>
          </a:p>
          <a:p>
            <a:pPr algn="just"/>
            <a:r>
              <a:rPr lang="pt-BR" dirty="0"/>
              <a:t>A indivisibilidade da herança refere-se não só ao domínio, como à própria posse dos bens. </a:t>
            </a:r>
          </a:p>
        </p:txBody>
      </p:sp>
    </p:spTree>
    <p:extLst>
      <p:ext uri="{BB962C8B-B14F-4D97-AF65-F5344CB8AC3E}">
        <p14:creationId xmlns:p14="http://schemas.microsoft.com/office/powerpoint/2010/main" val="172473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Sucessão legítima e ordem da vocação hereditária</a:t>
            </a:r>
            <a:r>
              <a:rPr lang="pt-BR" dirty="0">
                <a:solidFill>
                  <a:srgbClr val="FF0000"/>
                </a:solidFill>
              </a:rPr>
              <a:t/>
            </a:r>
            <a:br>
              <a:rPr lang="pt-BR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auto">
              <a:lnSpc>
                <a:spcPct val="6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Art. 1.829.</a:t>
            </a:r>
            <a:r>
              <a:rPr lang="pt-BR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pt-BR" b="1" dirty="0">
                <a:cs typeface="Times New Roman" pitchFamily="18" charset="0"/>
              </a:rPr>
              <a:t>A sucessão legítima defere-se na ordem seguinte:</a:t>
            </a:r>
            <a:endParaRPr lang="pt-BR" b="1" dirty="0">
              <a:cs typeface="Arial" charset="0"/>
            </a:endParaRP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descendentes</a:t>
            </a:r>
            <a:r>
              <a:rPr lang="pt-B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em concorrência com o cônjuge (ou companheiro) sobrevivente, salvo se casado </a:t>
            </a:r>
            <a:r>
              <a:rPr lang="pt-BR" b="1" dirty="0">
                <a:cs typeface="Times New Roman" pitchFamily="18" charset="0"/>
              </a:rPr>
              <a:t>este com o falecido no regime da comunhão universal, ou no da separação obrigatória de bens </a:t>
            </a:r>
            <a:r>
              <a:rPr lang="pt-BR" dirty="0">
                <a:cs typeface="Times New Roman" pitchFamily="18" charset="0"/>
              </a:rPr>
              <a:t>(art. 1.641); </a:t>
            </a:r>
            <a:r>
              <a:rPr lang="pt-BR" b="1" dirty="0">
                <a:cs typeface="Times New Roman" pitchFamily="18" charset="0"/>
              </a:rPr>
              <a:t>ou se, no regime da comunhão parcial, o autor da herança não houver deixado bens particulares;</a:t>
            </a: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II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ascendentes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pt-B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em concorrência com o cônjuge (ou companheiro);</a:t>
            </a: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III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 cônjuge </a:t>
            </a:r>
            <a:r>
              <a:rPr lang="pt-BR" dirty="0">
                <a:cs typeface="Times New Roman" pitchFamily="18" charset="0"/>
              </a:rPr>
              <a:t>(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ou companheiro</a:t>
            </a:r>
            <a:r>
              <a:rPr lang="pt-BR" dirty="0">
                <a:cs typeface="Times New Roman" pitchFamily="18" charset="0"/>
              </a:rPr>
              <a:t>)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sobrevivente</a:t>
            </a:r>
            <a:r>
              <a:rPr lang="pt-BR" b="1" dirty="0">
                <a:cs typeface="Times New Roman" pitchFamily="18" charset="0"/>
              </a:rPr>
              <a:t>;</a:t>
            </a:r>
          </a:p>
          <a:p>
            <a:pPr algn="just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pt-BR" b="1" dirty="0">
                <a:cs typeface="Times New Roman" pitchFamily="18" charset="0"/>
              </a:rPr>
              <a:t>IV -</a:t>
            </a:r>
            <a:r>
              <a:rPr lang="pt-BR" b="1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colaterais</a:t>
            </a:r>
            <a:r>
              <a:rPr lang="pt-BR" b="1" dirty="0">
                <a:cs typeface="Times New Roman" pitchFamily="18" charset="0"/>
              </a:rPr>
              <a:t>.</a:t>
            </a: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63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consanguínea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Parentes em linha reta:</a:t>
            </a:r>
          </a:p>
          <a:p>
            <a:pPr lvl="1"/>
            <a:r>
              <a:rPr lang="pt-BR" sz="2800" dirty="0"/>
              <a:t>Descendente: filhos, netos, bisnetos, etc...infinitamente.</a:t>
            </a:r>
          </a:p>
          <a:p>
            <a:pPr lvl="1"/>
            <a:r>
              <a:rPr lang="pt-BR" sz="2800" dirty="0"/>
              <a:t>Ascendente: pais, avós, bisavós, etc... infinitamente.</a:t>
            </a:r>
          </a:p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Parentes em linha colateral:</a:t>
            </a:r>
          </a:p>
          <a:p>
            <a:pPr lvl="1"/>
            <a:r>
              <a:rPr lang="pt-BR" sz="2800" dirty="0"/>
              <a:t>2º grau: irmãos</a:t>
            </a:r>
          </a:p>
          <a:p>
            <a:pPr lvl="1"/>
            <a:r>
              <a:rPr lang="pt-BR" sz="2800" dirty="0"/>
              <a:t>3º grau: tios e sobrinhos</a:t>
            </a:r>
          </a:p>
          <a:p>
            <a:pPr lvl="1"/>
            <a:r>
              <a:rPr lang="pt-BR" sz="2800" dirty="0"/>
              <a:t>4º grau: primos, sobrinhos-netos e </a:t>
            </a:r>
            <a:r>
              <a:rPr lang="pt-BR" sz="2800" dirty="0" err="1"/>
              <a:t>tios-avós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1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herdeiro sucessível pode </a:t>
            </a:r>
            <a:r>
              <a:rPr lang="pt-BR" dirty="0">
                <a:solidFill>
                  <a:srgbClr val="FF0000"/>
                </a:solidFill>
              </a:rPr>
              <a:t>aceitar </a:t>
            </a:r>
            <a:r>
              <a:rPr lang="pt-BR" dirty="0"/>
              <a:t>ou </a:t>
            </a:r>
            <a:r>
              <a:rPr lang="pt-BR" dirty="0">
                <a:solidFill>
                  <a:srgbClr val="FF0000"/>
                </a:solidFill>
              </a:rPr>
              <a:t>renunciar</a:t>
            </a:r>
            <a:r>
              <a:rPr lang="pt-BR" dirty="0"/>
              <a:t> à herança.</a:t>
            </a:r>
          </a:p>
          <a:p>
            <a:pPr lvl="1" algn="just"/>
            <a:r>
              <a:rPr lang="pt-BR" dirty="0"/>
              <a:t>Princípio constitucional da liberdade ou de autodeterminação.</a:t>
            </a:r>
          </a:p>
          <a:p>
            <a:pPr algn="just"/>
            <a:r>
              <a:rPr lang="pt-BR" dirty="0"/>
              <a:t>A aceitação (e também a renúncia) só pode ser juridicamente considerada feita </a:t>
            </a:r>
            <a:r>
              <a:rPr lang="pt-BR" dirty="0">
                <a:solidFill>
                  <a:srgbClr val="FF0000"/>
                </a:solidFill>
              </a:rPr>
              <a:t>após</a:t>
            </a:r>
            <a:r>
              <a:rPr lang="pt-BR" dirty="0"/>
              <a:t> a morte do autor da herança.</a:t>
            </a:r>
          </a:p>
          <a:p>
            <a:pPr lvl="1" algn="just"/>
            <a:r>
              <a:rPr lang="pt-BR" dirty="0"/>
              <a:t>Vedação total a qualquer ato que tenha por objeto herança de pessoa viva (</a:t>
            </a:r>
            <a:r>
              <a:rPr lang="pt-BR" dirty="0">
                <a:solidFill>
                  <a:srgbClr val="FF0000"/>
                </a:solidFill>
              </a:rPr>
              <a:t>pacto sucessório</a:t>
            </a:r>
            <a:r>
              <a:rPr lang="pt-BR" dirty="0"/>
              <a:t>).</a:t>
            </a:r>
          </a:p>
          <a:p>
            <a:pPr algn="just"/>
            <a:r>
              <a:rPr lang="pt-BR" dirty="0"/>
              <a:t>A aceitação tem por efeito a confirmação da transmissão legal (</a:t>
            </a:r>
            <a:r>
              <a:rPr lang="pt-BR" i="1" dirty="0" err="1"/>
              <a:t>droit</a:t>
            </a:r>
            <a:r>
              <a:rPr lang="pt-BR" i="1" dirty="0"/>
              <a:t> de </a:t>
            </a:r>
            <a:r>
              <a:rPr lang="pt-BR" i="1" dirty="0" err="1"/>
              <a:t>saisine</a:t>
            </a:r>
            <a:r>
              <a:rPr lang="pt-BR" dirty="0"/>
              <a:t>) – art. 1.804 CC.</a:t>
            </a:r>
          </a:p>
          <a:p>
            <a:pPr lvl="1" algn="just"/>
            <a:r>
              <a:rPr lang="pt-BR" dirty="0"/>
              <a:t>Efeito meramente declaratório de confirmação da transmissão das titularidades, que já havia se operado desde a abertura da sucessão.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46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Aceitação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Código Civil </a:t>
            </a:r>
            <a:r>
              <a:rPr lang="pt-BR" dirty="0">
                <a:solidFill>
                  <a:srgbClr val="FF0000"/>
                </a:solidFill>
              </a:rPr>
              <a:t>não exige manifestação expressa da aceitação</a:t>
            </a:r>
            <a:r>
              <a:rPr lang="pt-BR" dirty="0"/>
              <a:t>.</a:t>
            </a:r>
          </a:p>
          <a:p>
            <a:pPr lvl="1" algn="just"/>
            <a:r>
              <a:rPr lang="pt-BR" dirty="0"/>
              <a:t>Reputa-se existente a aceitação se o herdeiro não manifestar expressamente a renúncia.</a:t>
            </a:r>
          </a:p>
          <a:p>
            <a:pPr algn="just"/>
            <a:r>
              <a:rPr lang="pt-BR" dirty="0"/>
              <a:t>Termos utilizados como sinônimos, na linguagem jurídica:</a:t>
            </a:r>
          </a:p>
          <a:p>
            <a:pPr lvl="1" algn="just"/>
            <a:r>
              <a:rPr lang="pt-BR" dirty="0"/>
              <a:t>Adir (aceitar)</a:t>
            </a:r>
          </a:p>
          <a:p>
            <a:pPr lvl="1" algn="just"/>
            <a:r>
              <a:rPr lang="pt-BR" dirty="0"/>
              <a:t>Adição (aceitação)</a:t>
            </a:r>
          </a:p>
          <a:p>
            <a:pPr algn="just"/>
            <a:r>
              <a:rPr lang="pt-BR" dirty="0"/>
              <a:t>A lei não determina prazo para que ocorra a aceitação. Mas o juiz estabelecerá </a:t>
            </a:r>
            <a:r>
              <a:rPr lang="pt-BR" dirty="0">
                <a:solidFill>
                  <a:srgbClr val="FF0000"/>
                </a:solidFill>
              </a:rPr>
              <a:t>prazo razoável</a:t>
            </a:r>
            <a:r>
              <a:rPr lang="pt-BR" dirty="0"/>
              <a:t>, se e quando necessário.</a:t>
            </a:r>
          </a:p>
          <a:p>
            <a:pPr lvl="1" algn="just"/>
            <a:r>
              <a:rPr lang="pt-BR" dirty="0"/>
              <a:t>Vencido o prazo, tem-se como aceita a herança, de modo irrevogável.</a:t>
            </a:r>
          </a:p>
        </p:txBody>
      </p:sp>
    </p:spTree>
    <p:extLst>
      <p:ext uri="{BB962C8B-B14F-4D97-AF65-F5344CB8AC3E}">
        <p14:creationId xmlns:p14="http://schemas.microsoft.com/office/powerpoint/2010/main" val="38301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10657</TotalTime>
  <Words>1453</Words>
  <Application>Microsoft Office PowerPoint</Application>
  <PresentationFormat>Personalizar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Momento da transmissão da herança. Instauração do inventário. Ordem da vocação hereditária. Aceitação e renúncia da herança. Cessão de direitos hereditários.</vt:lpstr>
      <vt:lpstr>Momento da transmissão da herança.</vt:lpstr>
      <vt:lpstr>Momento da transmissão da herança.</vt:lpstr>
      <vt:lpstr>Momento da transmissão da herança.</vt:lpstr>
      <vt:lpstr> Indivisibilidade da herança </vt:lpstr>
      <vt:lpstr> Sucessão legítima e ordem da vocação hereditária </vt:lpstr>
      <vt:lpstr>Parentalidade consanguínea</vt:lpstr>
      <vt:lpstr>Aceitação da herança</vt:lpstr>
      <vt:lpstr>Aceitação da herança</vt:lpstr>
      <vt:lpstr>Aceitação da herança</vt:lpstr>
      <vt:lpstr>Aceitação da herança</vt:lpstr>
      <vt:lpstr>Renúncia à herança</vt:lpstr>
      <vt:lpstr>Renúncia à herança</vt:lpstr>
      <vt:lpstr>Renúncia à herança</vt:lpstr>
      <vt:lpstr>Renúncia à herança</vt:lpstr>
      <vt:lpstr>Cessão da herança</vt:lpstr>
      <vt:lpstr>Cessão da herança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Momento da transmissão da herança. Instauração do inventário. Ordem da vocação hereditária. Aceitação e renúncia da herança. Cessão de direitos hereditários.</dc:title>
  <dc:creator>Giselda</dc:creator>
  <cp:lastModifiedBy>Romualdo Baptista dos Santos</cp:lastModifiedBy>
  <cp:revision>21</cp:revision>
  <dcterms:created xsi:type="dcterms:W3CDTF">2019-08-13T14:29:43Z</dcterms:created>
  <dcterms:modified xsi:type="dcterms:W3CDTF">2023-05-22T17:41:06Z</dcterms:modified>
</cp:coreProperties>
</file>