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9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307" r:id="rId17"/>
    <p:sldId id="264" r:id="rId18"/>
    <p:sldId id="281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3" r:id="rId27"/>
    <p:sldId id="305" r:id="rId28"/>
    <p:sldId id="306" r:id="rId29"/>
    <p:sldId id="308" r:id="rId30"/>
    <p:sldId id="311" r:id="rId31"/>
    <p:sldId id="31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19AA-7BC2-46AB-BCD5-878DF0BED7A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D9CCF-D386-472E-8A93-2588BA1BC3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9162D-9707-4C7D-94D9-4875AFAF86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2D328-6689-49FF-8647-91498B08110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8F1C5-42F3-46C2-8A61-F3DBA8AAD89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6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9B5D-9196-4F8B-B9C6-11BF0A3AE5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4509F-E411-4A44-8C15-B89FD5A9AA2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510C1-D4AA-48AA-B256-6BF15109F4A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F099-F019-48F5-812B-F5E4DF3BF10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7E13D-D344-4DA0-991D-8A9CCE10ABD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E2F27-6984-43C7-83A5-3E5A098DD1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6CCDA4-1598-4560-95DB-93FB90ACCDB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pt-BR" sz="4000"/>
              <a:t>Meio Ambiente, Economia e Políticas Públicas: Teoria e Prática</a:t>
            </a:r>
            <a:endParaRPr lang="en-US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pt-BR" i="1" dirty="0"/>
              <a:t>Ariaster Baumgratz Chimeli</a:t>
            </a:r>
          </a:p>
          <a:p>
            <a:r>
              <a:rPr lang="pt-BR" i="1" dirty="0"/>
              <a:t>Ohio University</a:t>
            </a:r>
          </a:p>
          <a:p>
            <a:r>
              <a:rPr lang="pt-BR" sz="2400" i="1" dirty="0">
                <a:solidFill>
                  <a:sysClr val="windowText" lastClr="000000"/>
                </a:solidFill>
              </a:rPr>
              <a:t>http://www.ohio.edu/people/chimeli/</a:t>
            </a:r>
            <a:endParaRPr lang="pt-BR" sz="2400" i="1" dirty="0" smtClean="0"/>
          </a:p>
          <a:p>
            <a:r>
              <a:rPr lang="pt-BR" sz="2400" i="1" dirty="0" smtClean="0"/>
              <a:t>chimeli@ohio.edu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Pigou: imponha um preço (imposto) </a:t>
                </a:r>
                <a:r>
                  <a:rPr lang="pt-BR" i="1" dirty="0" smtClean="0"/>
                  <a:t>t*</a:t>
                </a:r>
                <a:r>
                  <a:rPr lang="pt-BR" dirty="0" smtClean="0"/>
                  <a:t> por unidade de poluição.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𝐸𝑓𝑖𝑐𝑖</m:t>
                      </m:r>
                      <m:r>
                        <a:rPr lang="pt-BR" i="1">
                          <a:latin typeface="Cambria Math"/>
                        </a:rPr>
                        <m:t>ê</m:t>
                      </m:r>
                      <m:r>
                        <a:rPr lang="pt-BR" i="1">
                          <a:latin typeface="Cambria Math"/>
                        </a:rPr>
                        <m:t>𝑛𝑐𝑖𝑎</m:t>
                      </m:r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𝑟𝑒𝑞𝑢𝑒𝑟</m:t>
                      </m:r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𝑞𝑢𝑒</m:t>
                      </m:r>
                      <m:r>
                        <a:rPr lang="pt-BR" i="1"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pt-BR" dirty="0" smtClean="0"/>
                  <a:t>Imposto Pigouviano </a:t>
                </a:r>
                <a:r>
                  <a:rPr lang="pt-BR" i="1" dirty="0" smtClean="0"/>
                  <a:t>t*</a:t>
                </a:r>
                <a:r>
                  <a:rPr lang="pt-BR" dirty="0" smtClean="0"/>
                  <a:t> é igual ao dano marginal da poluição </a:t>
                </a:r>
                <a:r>
                  <a:rPr lang="pt-BR" b="1" i="1" dirty="0" smtClean="0"/>
                  <a:t>no nível ótimo de poluição</a:t>
                </a:r>
                <a:r>
                  <a:rPr lang="pt-BR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1752" r="-815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sz="2800" dirty="0" smtClean="0"/>
                  <a:t>Pigou: imponha um subsídio </a:t>
                </a:r>
                <a:r>
                  <a:rPr lang="pt-BR" sz="2800" i="1" dirty="0" smtClean="0"/>
                  <a:t>s*</a:t>
                </a:r>
                <a:r>
                  <a:rPr lang="pt-BR" sz="2800" dirty="0" smtClean="0"/>
                  <a:t> por unidade de </a:t>
                </a:r>
                <a:r>
                  <a:rPr lang="pt-BR" sz="2800" b="1" i="1" dirty="0" smtClean="0"/>
                  <a:t>abatimento</a:t>
                </a:r>
                <a:r>
                  <a:rPr lang="pt-BR" sz="2800" dirty="0" smtClean="0"/>
                  <a:t> de poluição.</a:t>
                </a:r>
              </a:p>
              <a:p>
                <a:pPr marL="0" indent="0">
                  <a:buNone/>
                </a:pPr>
                <a:endParaRPr lang="pt-B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2800" i="1"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p>
                              <m:r>
                                <a:rPr lang="pt-B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2800" i="1"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sz="2800" i="1">
                              <a:latin typeface="Cambria Math"/>
                            </a:rPr>
                            <m:t>𝑃</m:t>
                          </m:r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𝐶</m:t>
                      </m:r>
                      <m:r>
                        <a:rPr lang="pt-BR" sz="2800" i="1">
                          <a:latin typeface="Cambria Math"/>
                        </a:rPr>
                        <m:t>.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r>
                        <a:rPr lang="pt-BR" sz="2800" i="1">
                          <a:latin typeface="Cambria Math"/>
                        </a:rPr>
                        <m:t>.</m:t>
                      </m:r>
                      <m:r>
                        <a:rPr lang="pt-BR" sz="2800" i="1">
                          <a:latin typeface="Cambria Math"/>
                        </a:rPr>
                        <m:t>𝑂</m:t>
                      </m:r>
                      <m:r>
                        <a:rPr lang="pt-BR" sz="2800" i="1">
                          <a:latin typeface="Cambria Math"/>
                        </a:rPr>
                        <m:t>.:  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sz="28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sz="2800" i="1">
                          <a:latin typeface="Cambria Math"/>
                        </a:rPr>
                        <m:t>(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r>
                        <a:rPr lang="pt-BR" sz="2800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sz="2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𝐸𝑓𝑖𝑐𝑖</m:t>
                      </m:r>
                      <m:r>
                        <a:rPr lang="pt-BR" sz="2800" i="1">
                          <a:latin typeface="Cambria Math"/>
                        </a:rPr>
                        <m:t>ê</m:t>
                      </m:r>
                      <m:r>
                        <a:rPr lang="pt-BR" sz="2800" i="1">
                          <a:latin typeface="Cambria Math"/>
                        </a:rPr>
                        <m:t>𝑛𝑐𝑖𝑎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𝑟𝑒𝑞𝑢𝑒𝑟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𝑞𝑢𝑒</m:t>
                      </m:r>
                      <m:r>
                        <a:rPr lang="pt-BR" sz="2800" i="1"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28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pt-BR" sz="28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sz="28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800" i="1" dirty="0" smtClean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1348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6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sz="2800" dirty="0" smtClean="0"/>
                  <a:t>Pigou: imponha um subsídio </a:t>
                </a:r>
                <a:r>
                  <a:rPr lang="pt-BR" sz="2800" i="1" dirty="0" smtClean="0"/>
                  <a:t>s*</a:t>
                </a:r>
                <a:r>
                  <a:rPr lang="pt-BR" sz="2800" dirty="0" smtClean="0"/>
                  <a:t> por unidade de </a:t>
                </a:r>
                <a:r>
                  <a:rPr lang="pt-BR" sz="2800" b="1" i="1" dirty="0" smtClean="0"/>
                  <a:t>abatimento</a:t>
                </a:r>
                <a:r>
                  <a:rPr lang="pt-BR" sz="2800" dirty="0" smtClean="0"/>
                  <a:t> de poluição.</a:t>
                </a:r>
              </a:p>
              <a:p>
                <a:pPr marL="0" indent="0">
                  <a:buNone/>
                </a:pPr>
                <a:endParaRPr lang="pt-BR" sz="2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𝐸𝑓𝑖𝑐𝑖</m:t>
                      </m:r>
                      <m:r>
                        <a:rPr lang="pt-BR" sz="2800" i="1">
                          <a:latin typeface="Cambria Math"/>
                        </a:rPr>
                        <m:t>ê</m:t>
                      </m:r>
                      <m:r>
                        <a:rPr lang="pt-BR" sz="2800" i="1">
                          <a:latin typeface="Cambria Math"/>
                        </a:rPr>
                        <m:t>𝑛𝑐𝑖𝑎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𝑟𝑒𝑞𝑢𝑒𝑟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r>
                        <a:rPr lang="pt-BR" sz="2800" i="1">
                          <a:latin typeface="Cambria Math"/>
                        </a:rPr>
                        <m:t>𝑞𝑢𝑒</m:t>
                      </m:r>
                      <m:r>
                        <a:rPr lang="pt-BR" sz="2800" i="1"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28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pt-BR" sz="28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sz="28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800" i="1" dirty="0" smtClean="0"/>
              </a:p>
              <a:p>
                <a:pPr marL="0" indent="0">
                  <a:buNone/>
                </a:pPr>
                <a:endParaRPr lang="pt-BR" sz="2800" i="1" dirty="0" smtClean="0"/>
              </a:p>
              <a:p>
                <a:r>
                  <a:rPr lang="pt-BR" sz="2800" dirty="0" smtClean="0"/>
                  <a:t>Subsídio Pigouviano </a:t>
                </a:r>
                <a:r>
                  <a:rPr lang="pt-BR" sz="2800" i="1" dirty="0" smtClean="0"/>
                  <a:t>s*</a:t>
                </a:r>
                <a:r>
                  <a:rPr lang="pt-BR" sz="2800" dirty="0" smtClean="0"/>
                  <a:t> </a:t>
                </a:r>
                <a:r>
                  <a:rPr lang="pt-BR" sz="2800" dirty="0"/>
                  <a:t>é igual ao dano marginal da poluição </a:t>
                </a:r>
                <a:r>
                  <a:rPr lang="pt-BR" sz="2800" b="1" i="1" dirty="0"/>
                  <a:t>no nível ótimo de poluição</a:t>
                </a:r>
                <a:r>
                  <a:rPr lang="pt-BR" sz="2800" dirty="0" smtClean="0"/>
                  <a:t>.</a:t>
                </a:r>
              </a:p>
              <a:p>
                <a:r>
                  <a:rPr lang="pt-BR" sz="2800" dirty="0" smtClean="0"/>
                  <a:t>Ou seja, </a:t>
                </a:r>
                <a:r>
                  <a:rPr lang="pt-BR" sz="2800" i="1" dirty="0" smtClean="0"/>
                  <a:t>t* = s* =</a:t>
                </a:r>
                <a:r>
                  <a:rPr lang="pt-BR" sz="2800" dirty="0" smtClean="0"/>
                  <a:t> dano marginal da poluição em seu nível ótimo </a:t>
                </a:r>
                <a:r>
                  <a:rPr lang="pt-BR" sz="2800" i="1" dirty="0" smtClean="0"/>
                  <a:t>P*</a:t>
                </a:r>
                <a:r>
                  <a:rPr lang="pt-BR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endParaRPr lang="pt-BR" sz="2800" i="1" dirty="0" smtClean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1348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i="1" dirty="0" smtClean="0"/>
              <a:t>t* = s* =</a:t>
            </a:r>
            <a:r>
              <a:rPr lang="pt-BR" sz="2800" dirty="0" smtClean="0"/>
              <a:t> dano marginal da poluição em seu nível ótimo </a:t>
            </a:r>
            <a:r>
              <a:rPr lang="pt-BR" sz="2800" i="1" dirty="0" smtClean="0"/>
              <a:t>P*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Idéia: tanto o imposto quando o subsídio Pigouviano impõem o mesmo custo de oportunidade por unidade de poluição:</a:t>
            </a:r>
          </a:p>
          <a:p>
            <a:pPr lvl="1"/>
            <a:r>
              <a:rPr lang="pt-BR" sz="2400" dirty="0" smtClean="0"/>
              <a:t>Cada vez que o poluidor polui ele/ela perde t* ou s* por unidade de poluição, dependendo da política adotada (imposto </a:t>
            </a:r>
            <a:r>
              <a:rPr lang="pt-BR" sz="2400" dirty="0" smtClean="0"/>
              <a:t>sobre a </a:t>
            </a:r>
            <a:r>
              <a:rPr lang="pt-BR" sz="2400" dirty="0" smtClean="0"/>
              <a:t>poluição ou subsídio ao abatimento da poluição).</a:t>
            </a:r>
            <a:endParaRPr lang="en-US" sz="2400" dirty="0"/>
          </a:p>
          <a:p>
            <a:pPr marL="0" indent="0">
              <a:buNone/>
            </a:pPr>
            <a:endParaRPr lang="pt-B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508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Imposto, Subsídio e Lucro do Poluidor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3000" dirty="0" smtClean="0"/>
                  <a:t>Embora </a:t>
                </a:r>
                <a:r>
                  <a:rPr lang="pt-BR" sz="3000" i="1" dirty="0" smtClean="0"/>
                  <a:t>t*</a:t>
                </a:r>
                <a:r>
                  <a:rPr lang="pt-BR" sz="3000" dirty="0" smtClean="0"/>
                  <a:t> e </a:t>
                </a:r>
                <a:r>
                  <a:rPr lang="pt-BR" sz="3000" i="1" dirty="0" smtClean="0"/>
                  <a:t>s*</a:t>
                </a:r>
                <a:r>
                  <a:rPr lang="pt-BR" sz="3000" dirty="0" smtClean="0"/>
                  <a:t> levem ao mesmo nível eficiente de poluição </a:t>
                </a:r>
                <a:r>
                  <a:rPr lang="pt-BR" sz="3000" i="1" dirty="0" smtClean="0"/>
                  <a:t>P*</a:t>
                </a:r>
                <a:r>
                  <a:rPr lang="pt-BR" sz="3000" dirty="0" smtClean="0"/>
                  <a:t>, os lucros do poluidor são diferentes em cada caso:</a:t>
                </a:r>
              </a:p>
              <a:p>
                <a:pPr marL="0" indent="0">
                  <a:buNone/>
                </a:pPr>
                <a:endParaRPr lang="pt-BR" sz="3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3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sz="3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0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3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0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sz="3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3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0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3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0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sz="3000" i="1"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pt-BR" sz="3000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3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sz="3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0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pt-BR" sz="3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0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sz="30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r>
                  <a:rPr lang="pt-BR" sz="3000" dirty="0" smtClean="0"/>
                  <a:t>Lobby político por parte dos poluidores pela adoção de subsídio ao abatimento ao invés do imposto sobre poluição.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2815" b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8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Prática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Adoção limitada da solução de Pigou: custos políticos de adoção de novo imposto ou subsídio.</a:t>
            </a:r>
          </a:p>
          <a:p>
            <a:r>
              <a:rPr lang="en-US" sz="2800" dirty="0" err="1" smtClean="0">
                <a:sym typeface="Symbol" pitchFamily="18" charset="2"/>
              </a:rPr>
              <a:t>Imposto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sobre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poluição</a:t>
            </a:r>
            <a:r>
              <a:rPr lang="en-US" sz="2800" dirty="0" smtClean="0">
                <a:sym typeface="Symbol" pitchFamily="18" charset="2"/>
              </a:rPr>
              <a:t>:</a:t>
            </a:r>
            <a:endParaRPr lang="en-US" sz="2800" dirty="0">
              <a:sym typeface="Symbol" pitchFamily="18" charset="2"/>
            </a:endParaRPr>
          </a:p>
          <a:p>
            <a:pPr lvl="1"/>
            <a:r>
              <a:rPr lang="en-US" sz="2400" dirty="0" err="1" smtClean="0">
                <a:sym typeface="Symbol" pitchFamily="18" charset="2"/>
              </a:rPr>
              <a:t>Poluição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hídrica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em</a:t>
            </a:r>
            <a:r>
              <a:rPr lang="en-US" sz="2400" dirty="0" smtClean="0">
                <a:sym typeface="Symbol" pitchFamily="18" charset="2"/>
              </a:rPr>
              <a:t> Wisconsin, EUA.</a:t>
            </a:r>
          </a:p>
          <a:p>
            <a:pPr lvl="1"/>
            <a:r>
              <a:rPr lang="pt-BR" sz="2400" dirty="0" smtClean="0">
                <a:sym typeface="Symbol" pitchFamily="18" charset="2"/>
              </a:rPr>
              <a:t>Poluição hídrica na França (limitação: lucro zero).</a:t>
            </a:r>
            <a:endParaRPr lang="en-US" sz="2400" dirty="0">
              <a:sym typeface="Symbol" pitchFamily="18" charset="2"/>
            </a:endParaRPr>
          </a:p>
          <a:p>
            <a:pPr lvl="1"/>
            <a:r>
              <a:rPr lang="en-US" sz="2400" dirty="0" err="1" smtClean="0">
                <a:sym typeface="Symbol" pitchFamily="18" charset="2"/>
              </a:rPr>
              <a:t>Poluição</a:t>
            </a:r>
            <a:r>
              <a:rPr lang="en-US" sz="2400" dirty="0" smtClean="0">
                <a:sym typeface="Symbol" pitchFamily="18" charset="2"/>
              </a:rPr>
              <a:t> do </a:t>
            </a:r>
            <a:r>
              <a:rPr lang="en-US" sz="2400" dirty="0" err="1" smtClean="0">
                <a:sym typeface="Symbol" pitchFamily="18" charset="2"/>
              </a:rPr>
              <a:t>ar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em</a:t>
            </a:r>
            <a:r>
              <a:rPr lang="en-US" sz="2400" dirty="0" smtClean="0">
                <a:sym typeface="Symbol" pitchFamily="18" charset="2"/>
              </a:rPr>
              <a:t> Maine, EUA.</a:t>
            </a:r>
            <a:endParaRPr lang="en-US" sz="2400" dirty="0">
              <a:sym typeface="Symbol" pitchFamily="18" charset="2"/>
            </a:endParaRPr>
          </a:p>
          <a:p>
            <a:r>
              <a:rPr lang="en-US" sz="2800" dirty="0" err="1" smtClean="0">
                <a:sym typeface="Symbol" pitchFamily="18" charset="2"/>
              </a:rPr>
              <a:t>Imposto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sobre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insumos</a:t>
            </a:r>
            <a:r>
              <a:rPr lang="en-US" sz="2800" dirty="0" smtClean="0">
                <a:sym typeface="Symbol" pitchFamily="18" charset="2"/>
              </a:rPr>
              <a:t> e </a:t>
            </a:r>
            <a:r>
              <a:rPr lang="en-US" sz="2800" dirty="0" err="1" smtClean="0">
                <a:sym typeface="Symbol" pitchFamily="18" charset="2"/>
              </a:rPr>
              <a:t>produtos</a:t>
            </a:r>
            <a:r>
              <a:rPr lang="en-US" sz="2800" dirty="0" smtClean="0">
                <a:sym typeface="Symbol" pitchFamily="18" charset="2"/>
              </a:rPr>
              <a:t> (</a:t>
            </a:r>
            <a:r>
              <a:rPr lang="en-US" sz="2800" dirty="0" err="1" smtClean="0">
                <a:sym typeface="Symbol" pitchFamily="18" charset="2"/>
              </a:rPr>
              <a:t>não</a:t>
            </a:r>
            <a:r>
              <a:rPr lang="en-US" sz="2800" dirty="0" smtClean="0">
                <a:sym typeface="Symbol" pitchFamily="18" charset="2"/>
              </a:rPr>
              <a:t> ideal):</a:t>
            </a:r>
            <a:endParaRPr lang="en-US" sz="2800" dirty="0">
              <a:sym typeface="Symbol" pitchFamily="18" charset="2"/>
            </a:endParaRPr>
          </a:p>
          <a:p>
            <a:pPr lvl="1"/>
            <a:r>
              <a:rPr lang="en-US" sz="2400" dirty="0" err="1" smtClean="0">
                <a:sym typeface="Symbol" pitchFamily="18" charset="2"/>
              </a:rPr>
              <a:t>Imposto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sobre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gasolina</a:t>
            </a:r>
            <a:r>
              <a:rPr lang="en-US" sz="2400" dirty="0" smtClean="0">
                <a:sym typeface="Symbol" pitchFamily="18" charset="2"/>
              </a:rPr>
              <a:t> com </a:t>
            </a:r>
            <a:r>
              <a:rPr lang="en-US" sz="2400" dirty="0" err="1" smtClean="0">
                <a:sym typeface="Symbol" pitchFamily="18" charset="2"/>
              </a:rPr>
              <a:t>chumbo</a:t>
            </a:r>
            <a:r>
              <a:rPr lang="en-US" sz="2400" dirty="0" smtClean="0">
                <a:sym typeface="Symbol" pitchFamily="18" charset="2"/>
              </a:rPr>
              <a:t>, CFCs, </a:t>
            </a:r>
            <a:r>
              <a:rPr lang="en-US" sz="2400" dirty="0" err="1" smtClean="0">
                <a:sym typeface="Symbol" pitchFamily="18" charset="2"/>
              </a:rPr>
              <a:t>fertilizantes</a:t>
            </a:r>
            <a:r>
              <a:rPr lang="en-US" sz="2400" dirty="0" smtClean="0">
                <a:sym typeface="Symbol" pitchFamily="18" charset="2"/>
              </a:rPr>
              <a:t> e </a:t>
            </a:r>
            <a:r>
              <a:rPr lang="en-US" sz="2400" dirty="0" err="1" smtClean="0">
                <a:sym typeface="Symbol" pitchFamily="18" charset="2"/>
              </a:rPr>
              <a:t>pesticidas</a:t>
            </a:r>
            <a:r>
              <a:rPr lang="en-US" sz="2400" dirty="0" smtClean="0">
                <a:sym typeface="Symbol" pitchFamily="18" charset="2"/>
              </a:rPr>
              <a:t> (EUA).</a:t>
            </a:r>
          </a:p>
        </p:txBody>
      </p:sp>
    </p:spTree>
    <p:extLst>
      <p:ext uri="{BB962C8B-B14F-4D97-AF65-F5344CB8AC3E}">
        <p14:creationId xmlns:p14="http://schemas.microsoft.com/office/powerpoint/2010/main" val="22325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Prática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>
                <a:sym typeface="Symbol" pitchFamily="18" charset="2"/>
              </a:rPr>
              <a:t>Subsídio para o abatimento da poluição:</a:t>
            </a:r>
            <a:endParaRPr lang="en-US" sz="2800" dirty="0" smtClean="0">
              <a:sym typeface="Symbol" pitchFamily="18" charset="2"/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Equipamentos</a:t>
            </a:r>
            <a:r>
              <a:rPr lang="en-US" sz="2400" dirty="0">
                <a:solidFill>
                  <a:srgbClr val="000000"/>
                </a:solidFill>
              </a:rPr>
              <a:t> p/ </a:t>
            </a:r>
            <a:r>
              <a:rPr lang="en-US" sz="2400" dirty="0" err="1">
                <a:solidFill>
                  <a:srgbClr val="000000"/>
                </a:solidFill>
              </a:rPr>
              <a:t>despoluição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 </a:t>
            </a:r>
            <a:r>
              <a:rPr lang="en-US" sz="2400" dirty="0" err="1">
                <a:solidFill>
                  <a:srgbClr val="000000"/>
                </a:solidFill>
                <a:sym typeface="Symbol" pitchFamily="18" charset="2"/>
              </a:rPr>
              <a:t>impostos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 (NY</a:t>
            </a:r>
            <a:r>
              <a:rPr lang="en-US" sz="24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r>
              <a:rPr lang="pt-BR" sz="2800" dirty="0" smtClean="0">
                <a:solidFill>
                  <a:srgbClr val="000000"/>
                </a:solidFill>
                <a:sym typeface="Symbol" pitchFamily="18" charset="2"/>
              </a:rPr>
              <a:t>Subsídio e incentivos de curto e longo prazo:</a:t>
            </a:r>
          </a:p>
          <a:p>
            <a:pPr lvl="1"/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Curto prazo: Poluição eficiente, lucros mais altos. Distorções em outros mercados (arrecadação de fundos).</a:t>
            </a:r>
          </a:p>
          <a:p>
            <a:pPr lvl="1"/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Longo prazo: sobrevivência de firmas menos eficientes (que dependem do subsídio para serem competitivas); atração de mais firmas poluidoras (poluição pode aumentar).</a:t>
            </a:r>
            <a:endParaRPr lang="en-US" sz="24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88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Políticas Públicas – Teoria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pt-BR" sz="2400" dirty="0"/>
              <a:t>Solução de Coase: </a:t>
            </a:r>
            <a:r>
              <a:rPr lang="pt-BR" sz="2400" dirty="0" smtClean="0"/>
              <a:t>Direitos </a:t>
            </a:r>
            <a:r>
              <a:rPr lang="pt-BR" sz="2400" dirty="0"/>
              <a:t>de propriedade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71854"/>
              </p:ext>
            </p:extLst>
          </p:nvPr>
        </p:nvGraphicFramePr>
        <p:xfrm>
          <a:off x="1676399" y="1676400"/>
          <a:ext cx="5410201" cy="498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1"/>
                <a:gridCol w="2438400"/>
                <a:gridCol w="1866900"/>
                <a:gridCol w="114300"/>
              </a:tblGrid>
              <a:tr h="762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Tabela 1: Benefício e Custo Marginal da Poluição Sonora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4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Benefício Marginal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Custo Marginal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135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30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165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Políticas Públicas – Teoria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Solução de Coase: Especificação de direitos de propriedade.</a:t>
            </a:r>
          </a:p>
          <a:p>
            <a:pPr lvl="1"/>
            <a:r>
              <a:rPr lang="pt-BR" dirty="0"/>
              <a:t>Não importa se a vítima ou poluidor detém o direito de propriedade (eficiência vs distribuição</a:t>
            </a:r>
            <a:r>
              <a:rPr lang="pt-BR" dirty="0" smtClean="0"/>
              <a:t>)</a:t>
            </a:r>
            <a:endParaRPr lang="pt-BR" dirty="0"/>
          </a:p>
          <a:p>
            <a:pPr lvl="1"/>
            <a:r>
              <a:rPr lang="pt-BR" dirty="0"/>
              <a:t>Custos de </a:t>
            </a:r>
            <a:r>
              <a:rPr lang="pt-BR" dirty="0" smtClean="0"/>
              <a:t>transação</a:t>
            </a:r>
          </a:p>
          <a:p>
            <a:pPr lvl="1"/>
            <a:r>
              <a:rPr lang="pt-BR" dirty="0" smtClean="0"/>
              <a:t>Alocação inicial dos direitos de propriedade</a:t>
            </a:r>
          </a:p>
          <a:p>
            <a:pPr lvl="2"/>
            <a:r>
              <a:rPr lang="pt-BR" dirty="0" smtClean="0"/>
              <a:t>Leilão</a:t>
            </a:r>
          </a:p>
          <a:p>
            <a:pPr lvl="2"/>
            <a:r>
              <a:rPr lang="pt-BR" dirty="0" smtClean="0"/>
              <a:t>Doação (para quem?)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Coase:</a:t>
            </a:r>
            <a:br>
              <a:rPr lang="pt-BR" dirty="0" smtClean="0"/>
            </a:br>
            <a:r>
              <a:rPr lang="pt-BR" dirty="0" smtClean="0"/>
              <a:t>Siderurgia e Lavanderia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Eficiência: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lim>
                          </m:limLow>
                        </m:fName>
                        <m:e>
                          <m:r>
                            <a:rPr lang="pt-BR" i="1">
                              <a:latin typeface="Cambria Math"/>
                            </a:rPr>
                            <m:t>𝜋</m:t>
                          </m:r>
                        </m:e>
                      </m:func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𝑆</m:t>
                      </m:r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𝐿</m:t>
                      </m:r>
                      <m:r>
                        <a:rPr lang="pt-B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(</m:t>
                      </m:r>
                      <m:r>
                        <a:rPr lang="pt-BR" i="1">
                          <a:latin typeface="Cambria Math"/>
                        </a:rPr>
                        <m:t>𝐿</m:t>
                      </m:r>
                      <m:r>
                        <a:rPr lang="pt-BR" i="1">
                          <a:latin typeface="Cambria Math"/>
                        </a:rPr>
                        <m:t>,</m:t>
                      </m:r>
                      <m:r>
                        <a:rPr lang="pt-BR" i="1">
                          <a:latin typeface="Cambria Math"/>
                        </a:rPr>
                        <m:t>𝑆</m:t>
                      </m:r>
                      <m:r>
                        <a:rPr lang="pt-B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pt-B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𝐶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𝑃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𝑂</m:t>
                      </m:r>
                      <m:r>
                        <a:rPr lang="pt-BR" i="1">
                          <a:latin typeface="Cambria Math"/>
                        </a:rPr>
                        <m:t>.: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𝑀𝐶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 ;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</a:rPr>
                        <m:t>𝑖𝑖</m:t>
                      </m:r>
                      <m:r>
                        <a:rPr lang="pt-BR" b="0" i="1" smtClean="0"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𝑀𝐶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𝑀𝐷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1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Polui</a:t>
            </a:r>
            <a:r>
              <a:rPr lang="pt-BR" sz="4000"/>
              <a:t>ção Ótima e Poluição Sem Regulamentação</a:t>
            </a:r>
            <a:endParaRPr lang="en-US" sz="4000"/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1508125" y="1712913"/>
            <a:ext cx="6569075" cy="4329112"/>
            <a:chOff x="950" y="1079"/>
            <a:chExt cx="4138" cy="2727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1104" y="1305"/>
              <a:ext cx="3522" cy="2295"/>
              <a:chOff x="1104" y="1305"/>
              <a:chExt cx="3522" cy="2295"/>
            </a:xfrm>
          </p:grpSpPr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2976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3110" y="1305"/>
                <a:ext cx="1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Custo Marginal </a:t>
                </a:r>
                <a:r>
                  <a:rPr lang="pt-BR" i="1"/>
                  <a:t>Social</a:t>
                </a:r>
                <a:endParaRPr lang="en-US"/>
              </a:p>
            </p:txBody>
          </p:sp>
        </p:grp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1104" y="3600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420" y="3575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Poluição</a:t>
              </a:r>
              <a:endParaRPr 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950" y="107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$</a:t>
              </a:r>
              <a:endParaRPr lang="en-US"/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986" y="3571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</a:t>
              </a:r>
              <a:r>
                <a:rPr lang="pt-BR" baseline="30000"/>
                <a:t>M</a:t>
              </a:r>
              <a:endParaRPr lang="en-US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1104" y="1367"/>
              <a:ext cx="3024" cy="2233"/>
              <a:chOff x="1104" y="1367"/>
              <a:chExt cx="3024" cy="2233"/>
            </a:xfrm>
          </p:grpSpPr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3024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Text Box 13"/>
              <p:cNvSpPr txBox="1">
                <a:spLocks noChangeArrowheads="1"/>
              </p:cNvSpPr>
              <p:nvPr/>
            </p:nvSpPr>
            <p:spPr bwMode="auto">
              <a:xfrm>
                <a:off x="1190" y="1367"/>
                <a:ext cx="13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Benefício </a:t>
                </a:r>
                <a:r>
                  <a:rPr lang="pt-BR" dirty="0" smtClean="0"/>
                  <a:t>Marginal</a:t>
                </a:r>
                <a:endParaRPr lang="pt-BR" dirty="0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2468" y="2544"/>
              <a:ext cx="268" cy="1262"/>
              <a:chOff x="2468" y="2544"/>
              <a:chExt cx="268" cy="1262"/>
            </a:xfrm>
          </p:grpSpPr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2592" y="2544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2468" y="3575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P*</a:t>
                </a:r>
                <a:endParaRPr lang="en-US"/>
              </a:p>
            </p:txBody>
          </p:sp>
        </p:grp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104" y="12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Coase:</a:t>
            </a:r>
            <a:br>
              <a:rPr lang="pt-BR" dirty="0" smtClean="0"/>
            </a:br>
            <a:r>
              <a:rPr lang="pt-BR" dirty="0" smtClean="0"/>
              <a:t>Siderurgia e Lavanderia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3000" dirty="0" smtClean="0"/>
                  <a:t>Lavanderia tem direito de propriedade (direito ao ar limpo):</a:t>
                </a:r>
              </a:p>
              <a:p>
                <a:pPr marL="0" indent="0">
                  <a:buNone/>
                </a:pPr>
                <a:endParaRPr lang="en-US" sz="3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3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3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3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3000" i="1">
                          <a:latin typeface="Cambria Math"/>
                        </a:rPr>
                        <m:t>𝐿</m:t>
                      </m:r>
                      <m:r>
                        <a:rPr lang="pt-BR" sz="3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3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000" i="1">
                              <a:latin typeface="Cambria Math"/>
                            </a:rPr>
                            <m:t>𝐿</m:t>
                          </m:r>
                          <m:r>
                            <a:rPr lang="pt-BR" sz="3000" i="1">
                              <a:latin typeface="Cambria Math"/>
                            </a:rPr>
                            <m:t>,</m:t>
                          </m:r>
                          <m:r>
                            <a:rPr lang="pt-BR" sz="30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3000" i="1">
                          <a:latin typeface="Cambria Math"/>
                        </a:rPr>
                        <m:t>+</m:t>
                      </m:r>
                      <m:r>
                        <a:rPr lang="pt-BR" sz="3000" i="1">
                          <a:latin typeface="Cambria Math"/>
                        </a:rPr>
                        <m:t>𝜏</m:t>
                      </m:r>
                      <m:r>
                        <a:rPr lang="pt-BR" sz="3000" i="1">
                          <a:latin typeface="Cambria Math"/>
                        </a:rPr>
                        <m:t>(</m:t>
                      </m:r>
                      <m:r>
                        <a:rPr lang="pt-BR" sz="3000" i="1">
                          <a:latin typeface="Cambria Math"/>
                        </a:rPr>
                        <m:t>𝑆</m:t>
                      </m:r>
                      <m:r>
                        <a:rPr lang="pt-BR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:endParaRPr lang="pt-BR" sz="3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i="1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0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3000" i="1">
                          <a:latin typeface="Cambria Math"/>
                        </a:rPr>
                        <m:t>:</m:t>
                      </m:r>
                      <m:r>
                        <a:rPr lang="pt-BR" sz="3000" i="1">
                          <a:latin typeface="Cambria Math"/>
                        </a:rPr>
                        <m:t>𝑐𝑜𝑚𝑝𝑒𝑛𝑠𝑎</m:t>
                      </m:r>
                      <m:r>
                        <a:rPr lang="pt-BR" sz="3000" i="1">
                          <a:latin typeface="Cambria Math"/>
                        </a:rPr>
                        <m:t>çã</m:t>
                      </m:r>
                      <m:r>
                        <a:rPr lang="pt-BR" sz="3000" i="1">
                          <a:latin typeface="Cambria Math"/>
                        </a:rPr>
                        <m:t>𝑜</m:t>
                      </m:r>
                      <m:r>
                        <a:rPr lang="pt-BR" sz="3000" i="1">
                          <a:latin typeface="Cambria Math"/>
                        </a:rPr>
                        <m:t> </m:t>
                      </m:r>
                      <m:r>
                        <a:rPr lang="pt-BR" sz="3000" i="1">
                          <a:latin typeface="Cambria Math"/>
                        </a:rPr>
                        <m:t>𝑝𝑎𝑔𝑎</m:t>
                      </m:r>
                      <m:r>
                        <a:rPr lang="pt-BR" sz="3000" i="1">
                          <a:latin typeface="Cambria Math"/>
                        </a:rPr>
                        <m:t> </m:t>
                      </m:r>
                      <m:r>
                        <a:rPr lang="pt-BR" sz="3000" i="1">
                          <a:latin typeface="Cambria Math"/>
                        </a:rPr>
                        <m:t>𝑝𝑒𝑙𝑎</m:t>
                      </m:r>
                    </m:oMath>
                  </m:oMathPara>
                </a14:m>
                <a:endParaRPr lang="pt-BR" sz="3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i="1">
                          <a:latin typeface="Cambria Math"/>
                        </a:rPr>
                        <m:t>𝑠𝑖𝑑𝑒𝑟𝑢𝑟𝑔𝑖𝑎</m:t>
                      </m:r>
                      <m:r>
                        <a:rPr lang="pt-BR" sz="3000" i="1">
                          <a:latin typeface="Cambria Math"/>
                        </a:rPr>
                        <m:t> </m:t>
                      </m:r>
                      <m:r>
                        <a:rPr lang="pt-BR" sz="3000" i="1">
                          <a:latin typeface="Cambria Math"/>
                        </a:rPr>
                        <m:t>𝑎</m:t>
                      </m:r>
                      <m:r>
                        <a:rPr lang="pt-BR" sz="3000" i="1">
                          <a:latin typeface="Cambria Math"/>
                        </a:rPr>
                        <m:t> </m:t>
                      </m:r>
                      <m:r>
                        <a:rPr lang="pt-BR" sz="3000" i="1">
                          <a:latin typeface="Cambria Math"/>
                        </a:rPr>
                        <m:t>𝑙𝑎𝑣𝑎𝑛𝑑𝑒𝑟𝑖𝑎</m:t>
                      </m:r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30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3000" i="1">
                                  <a:latin typeface="Cambria Math"/>
                                </a:rPr>
                                <m:t>𝐿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30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3000" i="1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30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30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𝑀𝐶</m:t>
                              </m:r>
                            </m:e>
                            <m:sub>
                              <m:r>
                                <a:rPr lang="pt-BR" sz="30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func>
                      <m:r>
                        <a:rPr lang="pt-BR" sz="3000" b="0" i="1" smtClean="0">
                          <a:latin typeface="Cambria Math"/>
                        </a:rPr>
                        <m:t> (</m:t>
                      </m:r>
                      <m:r>
                        <a:rPr lang="pt-BR" sz="3000" b="0" i="1" smtClean="0">
                          <a:latin typeface="Cambria Math"/>
                        </a:rPr>
                        <m:t>𝑖</m:t>
                      </m:r>
                      <m:r>
                        <a:rPr lang="pt-BR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2815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Coase:</a:t>
            </a:r>
            <a:br>
              <a:rPr lang="pt-BR" dirty="0" smtClean="0"/>
            </a:br>
            <a:r>
              <a:rPr lang="pt-BR" dirty="0" smtClean="0"/>
              <a:t>Siderurgia e Lavanderia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3000" dirty="0" smtClean="0"/>
                  <a:t>Lavanderia tem direito de propriedade (direito ao ar limpo):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𝑆</m:t>
                      </m:r>
                      <m:r>
                        <a:rPr lang="pt-BR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−{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(</m:t>
                      </m:r>
                      <m:r>
                        <a:rPr lang="pt-BR" sz="28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,</m:t>
                      </m:r>
                      <m:r>
                        <a:rPr lang="pt-BR" sz="2800" i="1">
                          <a:latin typeface="Cambria Math"/>
                        </a:rPr>
                        <m:t>𝑆</m:t>
                      </m:r>
                      <m:r>
                        <a:rPr lang="pt-BR" sz="2800" i="1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pt-BR" sz="2800" dirty="0"/>
                  <a:t> 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𝑜𝑛𝑑𝑒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BR" sz="28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pt-BR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pt-BR" sz="28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𝑇𝐷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,</m:t>
                          </m:r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pt-BR" sz="2800" dirty="0"/>
                  <a:t> 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𝑆</m:t>
                      </m:r>
                      <m:r>
                        <a:rPr lang="pt-BR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𝑇𝐷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,</m:t>
                          </m:r>
                          <m:r>
                            <a:rPr lang="pt-BR" sz="2800" i="1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pt-BR" sz="2800" dirty="0"/>
                  <a:t> 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𝑀𝐶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𝑀𝐷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func>
                      <m:r>
                        <a:rPr lang="pt-BR" sz="2800" b="0" i="1" smtClean="0">
                          <a:latin typeface="Cambria Math"/>
                        </a:rPr>
                        <m:t> (</m:t>
                      </m:r>
                      <m:r>
                        <a:rPr lang="pt-BR" sz="2800" b="0" i="1" smtClean="0">
                          <a:latin typeface="Cambria Math"/>
                        </a:rPr>
                        <m:t>𝑖𝑖</m:t>
                      </m:r>
                      <m:r>
                        <a:rPr lang="pt-BR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Coase:</a:t>
            </a:r>
            <a:br>
              <a:rPr lang="pt-BR" dirty="0" smtClean="0"/>
            </a:br>
            <a:r>
              <a:rPr lang="pt-BR" dirty="0" smtClean="0"/>
              <a:t>Siderurgia e Lavanderia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3000" dirty="0" smtClean="0"/>
                  <a:t>Siderurgia tem direito de propriedade (direito de poluir):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+{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(</m:t>
                      </m:r>
                      <m:r>
                        <a:rPr lang="pt-BR" sz="24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pt-BR" sz="2400" i="1">
                          <a:latin typeface="Cambria Math"/>
                        </a:rPr>
                        <m:t>+{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𝑇𝐷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+</m:t>
                      </m:r>
                      <m:r>
                        <a:rPr lang="pt-BR" sz="2400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103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5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Coase:</a:t>
            </a:r>
            <a:br>
              <a:rPr lang="pt-BR" dirty="0" smtClean="0"/>
            </a:br>
            <a:r>
              <a:rPr lang="pt-BR" dirty="0" smtClean="0"/>
              <a:t>Siderurgia e Lavanderia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3000" dirty="0" smtClean="0"/>
                  <a:t>Siderurgia tem direito de propriedade (direito de poluir):</a:t>
                </a:r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pt-BR" sz="2400" i="1">
                          <a:latin typeface="Cambria Math"/>
                        </a:rPr>
                        <m:t>+{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𝑇𝐷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+</m:t>
                      </m:r>
                      <m:r>
                        <a:rPr lang="pt-BR" sz="2400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𝑀𝐶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𝑀𝐷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func>
                      <m:r>
                        <a:rPr lang="pt-BR" sz="2400" b="0" i="1" smtClean="0">
                          <a:latin typeface="Cambria Math"/>
                        </a:rPr>
                        <m:t> (</m:t>
                      </m:r>
                      <m:r>
                        <a:rPr lang="pt-BR" sz="2400" b="0" i="1" smtClean="0">
                          <a:latin typeface="Cambria Math"/>
                        </a:rPr>
                        <m:t>𝑖𝑖</m:t>
                      </m:r>
                      <m:r>
                        <a:rPr lang="pt-B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8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Coase:</a:t>
            </a:r>
            <a:br>
              <a:rPr lang="pt-BR" dirty="0" smtClean="0"/>
            </a:br>
            <a:r>
              <a:rPr lang="pt-BR" dirty="0" smtClean="0"/>
              <a:t>Siderurgia e Lavanderia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3000" dirty="0" smtClean="0"/>
                  <a:t>Siderurgia tem direito de propriedade (direito de poluir):</a:t>
                </a:r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𝐿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𝐿</m:t>
                          </m:r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r>
                        <a:rPr lang="pt-BR" sz="2400" i="1">
                          <a:latin typeface="Cambria Math"/>
                        </a:rPr>
                        <m:t>𝛾</m:t>
                      </m:r>
                      <m:r>
                        <a:rPr lang="pt-BR" sz="2400" i="1">
                          <a:latin typeface="Cambria Math"/>
                        </a:rPr>
                        <m:t>(</m:t>
                      </m:r>
                      <m:r>
                        <a:rPr lang="pt-BR" sz="2400" i="1">
                          <a:latin typeface="Cambria Math"/>
                        </a:rPr>
                        <m:t>𝑆</m:t>
                      </m:r>
                      <m:r>
                        <a:rPr lang="pt-BR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:</m:t>
                      </m:r>
                      <m:r>
                        <a:rPr lang="pt-BR" sz="2400" i="1">
                          <a:latin typeface="Cambria Math"/>
                        </a:rPr>
                        <m:t>𝑐𝑜𝑚𝑝𝑒𝑛𝑠𝑎</m:t>
                      </m:r>
                      <m:r>
                        <a:rPr lang="pt-BR" sz="2400" i="1">
                          <a:latin typeface="Cambria Math"/>
                        </a:rPr>
                        <m:t>çã</m:t>
                      </m:r>
                      <m:r>
                        <a:rPr lang="pt-BR" sz="2400" i="1">
                          <a:latin typeface="Cambria Math"/>
                        </a:rPr>
                        <m:t>𝑜</m:t>
                      </m:r>
                      <m:r>
                        <a:rPr lang="pt-BR" sz="2400" i="1">
                          <a:latin typeface="Cambria Math"/>
                        </a:rPr>
                        <m:t> </m:t>
                      </m:r>
                      <m:r>
                        <a:rPr lang="pt-BR" sz="2400" i="1">
                          <a:latin typeface="Cambria Math"/>
                        </a:rPr>
                        <m:t>𝑝𝑎𝑔𝑎</m:t>
                      </m:r>
                      <m:r>
                        <a:rPr lang="pt-BR" sz="2400" i="1">
                          <a:latin typeface="Cambria Math"/>
                        </a:rPr>
                        <m:t> </m:t>
                      </m:r>
                      <m:r>
                        <a:rPr lang="pt-BR" sz="2400" i="1">
                          <a:latin typeface="Cambria Math"/>
                        </a:rPr>
                        <m:t>𝑝𝑒𝑙𝑎</m:t>
                      </m:r>
                      <m:r>
                        <a:rPr lang="pt-BR" sz="2400" i="1">
                          <a:latin typeface="Cambria Math"/>
                        </a:rPr>
                        <m:t> </m:t>
                      </m:r>
                      <m:r>
                        <a:rPr lang="pt-BR" sz="2400" i="1">
                          <a:latin typeface="Cambria Math"/>
                        </a:rPr>
                        <m:t>𝑙𝑎𝑣𝑎𝑛𝑑𝑒𝑟𝑖𝑎</m:t>
                      </m:r>
                      <m:r>
                        <a:rPr lang="pt-BR" sz="2400" i="1">
                          <a:latin typeface="Cambria Math"/>
                        </a:rPr>
                        <m:t> </m:t>
                      </m:r>
                      <m:r>
                        <a:rPr lang="pt-BR" sz="2400" i="1">
                          <a:latin typeface="Cambria Math"/>
                        </a:rPr>
                        <m:t>𝑎</m:t>
                      </m:r>
                      <m:r>
                        <a:rPr lang="pt-BR" sz="2400" i="1">
                          <a:latin typeface="Cambria Math"/>
                        </a:rPr>
                        <m:t> </m:t>
                      </m:r>
                      <m:r>
                        <a:rPr lang="pt-BR" sz="2400" i="1">
                          <a:latin typeface="Cambria Math"/>
                        </a:rPr>
                        <m:t>𝑠𝑖𝑑𝑒𝑟𝑢𝑟𝑔𝑖𝑎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𝑀𝐶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func>
                      <m:r>
                        <a:rPr lang="pt-BR" sz="2400" b="0" i="1" smtClean="0">
                          <a:latin typeface="Cambria Math"/>
                        </a:rPr>
                        <m:t> (</m:t>
                      </m:r>
                      <m:r>
                        <a:rPr lang="pt-BR" sz="2400" b="0" i="1" smtClean="0">
                          <a:latin typeface="Cambria Math"/>
                        </a:rPr>
                        <m:t>𝑖</m:t>
                      </m:r>
                      <m:r>
                        <a:rPr lang="pt-B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de Coase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Poluição ótima (eficiente) independente de quem detém o direito de propriedade.</a:t>
            </a:r>
          </a:p>
          <a:p>
            <a:r>
              <a:rPr lang="pt-BR" dirty="0" smtClean="0"/>
              <a:t>Condições:</a:t>
            </a:r>
          </a:p>
          <a:p>
            <a:pPr lvl="1"/>
            <a:r>
              <a:rPr lang="pt-BR" dirty="0" smtClean="0"/>
              <a:t>Custo de transação zero.</a:t>
            </a:r>
          </a:p>
          <a:p>
            <a:pPr lvl="1"/>
            <a:r>
              <a:rPr lang="pt-BR" dirty="0" smtClean="0"/>
              <a:t>Não há efeito riqueza.</a:t>
            </a:r>
          </a:p>
          <a:p>
            <a:pPr lvl="1"/>
            <a:r>
              <a:rPr lang="pt-BR" dirty="0" smtClean="0"/>
              <a:t>Informação perfeita.</a:t>
            </a:r>
          </a:p>
          <a:p>
            <a:pPr lvl="1"/>
            <a:r>
              <a:rPr lang="pt-BR" dirty="0" smtClean="0"/>
              <a:t>Tomadores de preço.</a:t>
            </a:r>
          </a:p>
        </p:txBody>
      </p:sp>
    </p:spTree>
    <p:extLst>
      <p:ext uri="{BB962C8B-B14F-4D97-AF65-F5344CB8AC3E}">
        <p14:creationId xmlns:p14="http://schemas.microsoft.com/office/powerpoint/2010/main" val="4283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de Coase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prática custos de transação existem.</a:t>
            </a:r>
          </a:p>
          <a:p>
            <a:r>
              <a:rPr lang="pt-BR" dirty="0" smtClean="0"/>
              <a:t>Contribuições do Teorema de Coase:</a:t>
            </a:r>
          </a:p>
          <a:p>
            <a:pPr lvl="1"/>
            <a:r>
              <a:rPr lang="pt-BR" dirty="0" smtClean="0"/>
              <a:t>Aloque direitos de propriedade de forma a minimizar custos de transação (Ex. Acid Rain Program, EUA).</a:t>
            </a:r>
          </a:p>
          <a:p>
            <a:pPr lvl="1"/>
            <a:r>
              <a:rPr lang="pt-BR" dirty="0" smtClean="0"/>
              <a:t>Considere a possibilidade de vítima pagar.</a:t>
            </a:r>
          </a:p>
          <a:p>
            <a:r>
              <a:rPr lang="pt-BR" dirty="0" smtClean="0"/>
              <a:t>Teorema de Coase: Eficiência versus Equidade. Direitos de propriedade como ativo de valor.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64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Solução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Coase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Exemplo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Solução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Coase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Títulos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negociávies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poluição</a:t>
            </a:r>
            <a:r>
              <a:rPr lang="en-US" dirty="0" smtClean="0">
                <a:solidFill>
                  <a:srgbClr val="000000"/>
                </a:solidFill>
              </a:rPr>
              <a:t> (“cap and trade”).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Exemplos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Acid Rain Program (</a:t>
            </a:r>
            <a:r>
              <a:rPr lang="en-US" sz="2400" dirty="0" err="1">
                <a:solidFill>
                  <a:srgbClr val="000000"/>
                </a:solidFill>
              </a:rPr>
              <a:t>usinas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energia</a:t>
            </a:r>
            <a:r>
              <a:rPr lang="en-US" sz="2400" dirty="0">
                <a:solidFill>
                  <a:srgbClr val="000000"/>
                </a:solidFill>
              </a:rPr>
              <a:t>/SO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).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Regional Clean Air Incentives </a:t>
            </a:r>
            <a:r>
              <a:rPr lang="en-US" sz="2400" dirty="0" smtClean="0">
                <a:solidFill>
                  <a:srgbClr val="000000"/>
                </a:solidFill>
              </a:rPr>
              <a:t>Market (</a:t>
            </a:r>
            <a:r>
              <a:rPr lang="en-US" sz="2400" dirty="0" err="1" smtClean="0">
                <a:solidFill>
                  <a:srgbClr val="000000"/>
                </a:solidFill>
              </a:rPr>
              <a:t>Califórnia</a:t>
            </a:r>
            <a:r>
              <a:rPr lang="en-US" sz="2400" dirty="0" smtClean="0">
                <a:solidFill>
                  <a:srgbClr val="000000"/>
                </a:solidFill>
              </a:rPr>
              <a:t>).</a:t>
            </a:r>
          </a:p>
          <a:p>
            <a:pPr lvl="1"/>
            <a:r>
              <a:rPr lang="pt-BR" sz="2400" dirty="0" smtClean="0">
                <a:solidFill>
                  <a:srgbClr val="000000"/>
                </a:solidFill>
              </a:rPr>
              <a:t>Sistema de transação de emissões da União Européia (EU ETS – emissions trading system) para gases do efeito estufa.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Monitoramento da Chuva Ácida</a:t>
            </a:r>
            <a:endParaRPr lang="en-US"/>
          </a:p>
        </p:txBody>
      </p:sp>
      <p:pic>
        <p:nvPicPr>
          <p:cNvPr id="34820" name="Picture 1028" descr="C:\mdean\MDEAN\REFERENCE\so4_d89_91-w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10095"/>
          <a:stretch>
            <a:fillRect/>
          </a:stretch>
        </p:blipFill>
        <p:spPr bwMode="auto">
          <a:xfrm>
            <a:off x="0" y="2057400"/>
            <a:ext cx="46482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1029" descr="C:\mdean\MDEAN\REFERENCE\so4_d98_00-w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10095"/>
          <a:stretch>
            <a:fillRect/>
          </a:stretch>
        </p:blipFill>
        <p:spPr bwMode="auto">
          <a:xfrm>
            <a:off x="4648200" y="2057400"/>
            <a:ext cx="44958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1828800" y="1447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1989 - 1991</a:t>
            </a:r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6096000" y="1447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1998-2000</a:t>
            </a:r>
          </a:p>
        </p:txBody>
      </p:sp>
      <p:sp>
        <p:nvSpPr>
          <p:cNvPr id="34824" name="Text Box 1032"/>
          <p:cNvSpPr txBox="1">
            <a:spLocks noChangeArrowheads="1"/>
          </p:cNvSpPr>
          <p:nvPr/>
        </p:nvSpPr>
        <p:spPr bwMode="auto">
          <a:xfrm>
            <a:off x="822325" y="4994275"/>
            <a:ext cx="743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Redução significativa da chuva ácida (Acid Rain Program).</a:t>
            </a:r>
          </a:p>
        </p:txBody>
      </p:sp>
      <p:sp>
        <p:nvSpPr>
          <p:cNvPr id="34825" name="Text Box 1033"/>
          <p:cNvSpPr txBox="1">
            <a:spLocks noChangeArrowheads="1"/>
          </p:cNvSpPr>
          <p:nvPr/>
        </p:nvSpPr>
        <p:spPr bwMode="auto">
          <a:xfrm>
            <a:off x="822325" y="5829300"/>
            <a:ext cx="407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Fonte: National Acid Deposition Program.</a:t>
            </a:r>
          </a:p>
        </p:txBody>
      </p:sp>
    </p:spTree>
    <p:extLst>
      <p:ext uri="{BB962C8B-B14F-4D97-AF65-F5344CB8AC3E}">
        <p14:creationId xmlns:p14="http://schemas.microsoft.com/office/powerpoint/2010/main" val="38925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Comando e Controle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Comando e controle. Legislação:</a:t>
            </a:r>
          </a:p>
          <a:p>
            <a:pPr lvl="1"/>
            <a:r>
              <a:rPr lang="pt-BR" dirty="0" smtClean="0"/>
              <a:t>Restringindo o uso de certos insumos (DDT, CFCs, chumbo na gasolina, Delaney Clause)</a:t>
            </a:r>
          </a:p>
          <a:p>
            <a:pPr lvl="1"/>
            <a:r>
              <a:rPr lang="pt-BR" dirty="0" smtClean="0"/>
              <a:t>Restringindo a produção</a:t>
            </a:r>
          </a:p>
          <a:p>
            <a:pPr lvl="1"/>
            <a:r>
              <a:rPr lang="pt-BR" dirty="0" smtClean="0"/>
              <a:t>Requerendo o uso de certos equipamentos (“best available practices”, SO</a:t>
            </a:r>
            <a:r>
              <a:rPr lang="pt-BR" baseline="-25000" dirty="0" smtClean="0"/>
              <a:t>2</a:t>
            </a:r>
            <a:r>
              <a:rPr lang="pt-BR" dirty="0" smtClean="0"/>
              <a:t> nos EUA)</a:t>
            </a:r>
          </a:p>
          <a:p>
            <a:pPr lvl="1"/>
            <a:r>
              <a:rPr lang="pt-BR" dirty="0" smtClean="0"/>
              <a:t>Obrigando o corte da poluição em certa porcentagem para todos os poluidores</a:t>
            </a:r>
          </a:p>
        </p:txBody>
      </p:sp>
    </p:spTree>
    <p:extLst>
      <p:ext uri="{BB962C8B-B14F-4D97-AF65-F5344CB8AC3E}">
        <p14:creationId xmlns:p14="http://schemas.microsoft.com/office/powerpoint/2010/main" val="7007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Políticas Públicas – Teoria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Solução de Pigou: Imposto sobre a poluição (subsídio para a despoluição).</a:t>
            </a:r>
            <a:endParaRPr lang="en-US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2127250" y="2971800"/>
            <a:ext cx="4654550" cy="3048000"/>
            <a:chOff x="1340" y="1872"/>
            <a:chExt cx="2932" cy="1920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536" y="355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536" y="2160"/>
              <a:ext cx="172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1536" y="2064"/>
              <a:ext cx="1824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536" y="283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2294" y="3513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P*</a:t>
              </a:r>
              <a:endParaRPr lang="en-US"/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1372" y="27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t*</a:t>
              </a:r>
              <a:endParaRPr lang="en-US"/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3124" y="3273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BM</a:t>
              </a:r>
              <a:r>
                <a:rPr lang="pt-BR" baseline="30000"/>
                <a:t>P</a:t>
              </a:r>
              <a:endParaRPr lang="en-US"/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3024" y="1920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CM</a:t>
              </a:r>
              <a:r>
                <a:rPr lang="pt-BR" baseline="30000"/>
                <a:t>S</a:t>
              </a:r>
              <a:endParaRPr lang="en-US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604" y="3561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Poluição</a:t>
              </a:r>
              <a:endParaRPr lang="en-US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1340" y="187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$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Polui</a:t>
            </a:r>
            <a:r>
              <a:rPr lang="pt-BR" sz="4000"/>
              <a:t>ção Ótima e Poluição Sem Regulamentação</a:t>
            </a:r>
            <a:endParaRPr lang="en-US" sz="4000"/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1508125" y="1712913"/>
            <a:ext cx="6569075" cy="4329112"/>
            <a:chOff x="950" y="1079"/>
            <a:chExt cx="4138" cy="2727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1104" y="1305"/>
              <a:ext cx="3522" cy="2295"/>
              <a:chOff x="1104" y="1305"/>
              <a:chExt cx="3522" cy="2295"/>
            </a:xfrm>
          </p:grpSpPr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2976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3110" y="1305"/>
                <a:ext cx="1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Custo Marginal </a:t>
                </a:r>
                <a:r>
                  <a:rPr lang="pt-BR" i="1"/>
                  <a:t>Social</a:t>
                </a:r>
                <a:endParaRPr lang="en-US"/>
              </a:p>
            </p:txBody>
          </p:sp>
        </p:grp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1104" y="3600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420" y="3575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Poluição</a:t>
              </a:r>
              <a:endParaRPr 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950" y="107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$</a:t>
              </a:r>
              <a:endParaRPr lang="en-US"/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986" y="3571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</a:t>
              </a:r>
              <a:r>
                <a:rPr lang="pt-BR" baseline="30000"/>
                <a:t>M</a:t>
              </a:r>
              <a:endParaRPr lang="en-US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1104" y="1367"/>
              <a:ext cx="3024" cy="2233"/>
              <a:chOff x="1104" y="1367"/>
              <a:chExt cx="3024" cy="2233"/>
            </a:xfrm>
          </p:grpSpPr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3024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Text Box 13"/>
              <p:cNvSpPr txBox="1">
                <a:spLocks noChangeArrowheads="1"/>
              </p:cNvSpPr>
              <p:nvPr/>
            </p:nvSpPr>
            <p:spPr bwMode="auto">
              <a:xfrm>
                <a:off x="1190" y="1367"/>
                <a:ext cx="13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Benefício </a:t>
                </a:r>
                <a:r>
                  <a:rPr lang="pt-BR" dirty="0" smtClean="0"/>
                  <a:t>Marginal</a:t>
                </a:r>
                <a:endParaRPr lang="pt-BR" dirty="0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2468" y="2544"/>
              <a:ext cx="268" cy="1262"/>
              <a:chOff x="2468" y="2544"/>
              <a:chExt cx="268" cy="1262"/>
            </a:xfrm>
          </p:grpSpPr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2592" y="2544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2468" y="3575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P*</a:t>
                </a:r>
                <a:endParaRPr lang="en-US"/>
              </a:p>
            </p:txBody>
          </p:sp>
        </p:grp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104" y="12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3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de Comando e Controle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Curto prazo: nível ótimo de poluição em modelos estáticos.</a:t>
            </a:r>
          </a:p>
          <a:p>
            <a:r>
              <a:rPr lang="pt-BR" sz="2800" dirty="0" smtClean="0"/>
              <a:t>Longo prazo: ineficiência em modelos dinâmicos (Stokey, </a:t>
            </a:r>
            <a:r>
              <a:rPr lang="pt-BR" sz="2800" i="1" dirty="0" smtClean="0"/>
              <a:t>IER</a:t>
            </a:r>
            <a:r>
              <a:rPr lang="pt-BR" sz="2800" dirty="0" smtClean="0"/>
              <a:t>,1998):</a:t>
            </a:r>
          </a:p>
          <a:p>
            <a:pPr lvl="1"/>
            <a:r>
              <a:rPr lang="pt-BR" sz="2000" dirty="0" smtClean="0"/>
              <a:t>Suponha que poluição esteja associada ao uso de capital.</a:t>
            </a:r>
          </a:p>
          <a:p>
            <a:pPr lvl="1"/>
            <a:r>
              <a:rPr lang="pt-BR" sz="2000" dirty="0" smtClean="0"/>
              <a:t>Imposto sobre poluição: afeta o preço do capital e retorno do investimento do capital. Investidor incorpora custo privado e social (externalidade) do capital.</a:t>
            </a:r>
          </a:p>
          <a:p>
            <a:pPr lvl="1"/>
            <a:r>
              <a:rPr lang="pt-BR" sz="2000" dirty="0" smtClean="0"/>
              <a:t>Comando e controle: posse de capital </a:t>
            </a:r>
            <a:r>
              <a:rPr lang="pt-BR" sz="2000" dirty="0" smtClean="0"/>
              <a:t>trás </a:t>
            </a:r>
            <a:r>
              <a:rPr lang="pt-BR" sz="2000" dirty="0" smtClean="0"/>
              <a:t>consigo o direito de poluir certa quantidade, sem pagamento pelo dano desta poluição. Acumulação excessiva de capital (poluição).</a:t>
            </a:r>
          </a:p>
        </p:txBody>
      </p:sp>
    </p:spTree>
    <p:extLst>
      <p:ext uri="{BB962C8B-B14F-4D97-AF65-F5344CB8AC3E}">
        <p14:creationId xmlns:p14="http://schemas.microsoft.com/office/powerpoint/2010/main" val="13750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Políticas Públicas – Teoria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Solução de Pigou: Imposto sobre a poluição.</a:t>
            </a:r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641725" y="557688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P*</a:t>
            </a:r>
            <a:endParaRPr lang="en-US"/>
          </a:p>
        </p:txBody>
      </p: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2127250" y="2971800"/>
            <a:ext cx="4654550" cy="3048000"/>
            <a:chOff x="1340" y="1872"/>
            <a:chExt cx="2932" cy="1920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536" y="355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36" y="2160"/>
              <a:ext cx="1776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1536" y="283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372" y="27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t*</a:t>
              </a:r>
              <a:endParaRPr lang="en-US"/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1607" y="2064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BM</a:t>
              </a:r>
              <a:r>
                <a:rPr lang="pt-BR" baseline="30000"/>
                <a:t>P</a:t>
              </a:r>
              <a:endParaRPr lang="en-US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604" y="3561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Poluição</a:t>
              </a:r>
              <a:endParaRPr lang="en-US"/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340" y="187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$</a:t>
              </a:r>
              <a:endParaRPr lang="en-US"/>
            </a:p>
          </p:txBody>
        </p:sp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5060950" y="4495800"/>
            <a:ext cx="463550" cy="1447800"/>
            <a:chOff x="3188" y="2832"/>
            <a:chExt cx="292" cy="912"/>
          </a:xfrm>
        </p:grpSpPr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188" y="3513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</a:t>
              </a:r>
              <a:r>
                <a:rPr lang="pt-BR" baseline="30000"/>
                <a:t>M</a:t>
              </a:r>
              <a:endParaRPr lang="en-US" baseline="30000"/>
            </a:p>
          </p:txBody>
        </p:sp>
      </p:grp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2736850" y="3886200"/>
            <a:ext cx="514350" cy="2066925"/>
            <a:chOff x="1724" y="2448"/>
            <a:chExt cx="324" cy="1302"/>
          </a:xfrm>
        </p:grpSpPr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V="1">
              <a:off x="1872" y="244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1724" y="3519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P**</a:t>
              </a:r>
              <a:endParaRPr lang="en-US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Políticas Públicas – Teoria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Solução de Pigou: Imposto sobre a poluição (subsídio para a despoluição).</a:t>
            </a:r>
            <a:endParaRPr lang="en-US" dirty="0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241426" y="2895600"/>
            <a:ext cx="5611817" cy="3403600"/>
            <a:chOff x="782" y="1824"/>
            <a:chExt cx="3535" cy="2144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536" y="3552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536" y="2160"/>
              <a:ext cx="172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1536" y="2103"/>
              <a:ext cx="1728" cy="1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536" y="283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2294" y="3513"/>
              <a:ext cx="2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/>
                <a:t>P</a:t>
              </a:r>
              <a:r>
                <a:rPr lang="pt-BR" dirty="0" smtClean="0"/>
                <a:t>*</a:t>
              </a:r>
            </a:p>
            <a:p>
              <a:r>
                <a:rPr lang="pt-BR" dirty="0" smtClean="0"/>
                <a:t>A*</a:t>
              </a:r>
              <a:endParaRPr lang="en-US" dirty="0"/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1372" y="27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t*</a:t>
              </a:r>
              <a:endParaRPr lang="en-US"/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736" y="2974"/>
              <a:ext cx="9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BM</a:t>
              </a:r>
              <a:r>
                <a:rPr lang="pt-BR" baseline="30000" dirty="0" smtClean="0"/>
                <a:t>P</a:t>
              </a:r>
              <a:r>
                <a:rPr lang="pt-BR" dirty="0" smtClean="0"/>
                <a:t>= CM(a)</a:t>
              </a:r>
              <a:endParaRPr lang="en-US" dirty="0"/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544" y="1824"/>
              <a:ext cx="6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CM</a:t>
              </a:r>
              <a:r>
                <a:rPr lang="pt-BR" baseline="30000" dirty="0" smtClean="0"/>
                <a:t>S</a:t>
              </a:r>
              <a:r>
                <a:rPr lang="pt-BR" dirty="0" smtClean="0"/>
                <a:t> (P)</a:t>
              </a:r>
            </a:p>
            <a:p>
              <a:r>
                <a:rPr lang="pt-BR" dirty="0" smtClean="0"/>
                <a:t>= BM (a)</a:t>
              </a:r>
              <a:endParaRPr lang="en-US" dirty="0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291" y="3561"/>
              <a:ext cx="10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Poluição </a:t>
              </a:r>
              <a:r>
                <a:rPr lang="pt-BR" dirty="0" smtClean="0">
                  <a:sym typeface="Wingdings" pitchFamily="2" charset="2"/>
                </a:rPr>
                <a:t></a:t>
              </a:r>
            </a:p>
            <a:p>
              <a:r>
                <a:rPr lang="pt-BR" dirty="0" smtClean="0">
                  <a:sym typeface="Wingdings" pitchFamily="2" charset="2"/>
                </a:rPr>
                <a:t> Abatimento</a:t>
              </a:r>
              <a:endParaRPr lang="en-US" dirty="0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782" y="1824"/>
              <a:ext cx="7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$/unidade</a:t>
              </a:r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5181600" y="3048000"/>
            <a:ext cx="0" cy="2554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181600" y="43053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*</a:t>
            </a:r>
            <a:endParaRPr lang="en-US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127624" y="2906712"/>
            <a:ext cx="119697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$/unidade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2" y="5791200"/>
            <a:ext cx="12033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3" y="6019800"/>
            <a:ext cx="11430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Políticas Públicas – Teoria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Solução de Pigou: Imposto sobre a poluição (subsídio para a despoluição).</a:t>
            </a:r>
            <a:endParaRPr lang="en-US" dirty="0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241426" y="2895600"/>
            <a:ext cx="5921380" cy="3327400"/>
            <a:chOff x="782" y="1824"/>
            <a:chExt cx="3730" cy="2096"/>
          </a:xfrm>
        </p:grpSpPr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536" y="19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536" y="3552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536" y="2160"/>
              <a:ext cx="172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24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536" y="283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2294" y="3513"/>
              <a:ext cx="2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/>
                <a:t>P</a:t>
              </a:r>
              <a:r>
                <a:rPr lang="pt-BR" dirty="0" smtClean="0"/>
                <a:t>*</a:t>
              </a:r>
            </a:p>
            <a:p>
              <a:r>
                <a:rPr lang="pt-BR" dirty="0" smtClean="0"/>
                <a:t>A*</a:t>
              </a:r>
              <a:endParaRPr lang="en-US" dirty="0"/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1680" y="2112"/>
              <a:ext cx="9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BM</a:t>
              </a:r>
              <a:r>
                <a:rPr lang="pt-BR" baseline="30000" dirty="0" smtClean="0"/>
                <a:t>P</a:t>
              </a:r>
              <a:r>
                <a:rPr lang="pt-BR" dirty="0" smtClean="0"/>
                <a:t>= CM(a)</a:t>
              </a:r>
              <a:endParaRPr lang="en-US" dirty="0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486" y="3504"/>
              <a:ext cx="10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Poluição </a:t>
              </a:r>
              <a:r>
                <a:rPr lang="pt-BR" dirty="0" smtClean="0">
                  <a:sym typeface="Wingdings" pitchFamily="2" charset="2"/>
                </a:rPr>
                <a:t></a:t>
              </a:r>
            </a:p>
            <a:p>
              <a:r>
                <a:rPr lang="pt-BR" dirty="0" smtClean="0">
                  <a:sym typeface="Wingdings" pitchFamily="2" charset="2"/>
                </a:rPr>
                <a:t> Abatimento</a:t>
              </a:r>
              <a:endParaRPr lang="en-US" dirty="0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782" y="1824"/>
              <a:ext cx="7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smtClean="0"/>
                <a:t>$/unidade</a:t>
              </a:r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5181600" y="3048000"/>
            <a:ext cx="0" cy="2554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181600" y="43053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*</a:t>
            </a:r>
            <a:endParaRPr lang="en-US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127624" y="2906712"/>
            <a:ext cx="119697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$/unidade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2" y="5791200"/>
            <a:ext cx="12033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3" y="6019800"/>
            <a:ext cx="11430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905375" y="5602287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 smtClean="0"/>
              <a:t>P</a:t>
            </a:r>
            <a:r>
              <a:rPr lang="pt-BR" baseline="30000" dirty="0"/>
              <a:t>M</a:t>
            </a:r>
            <a:endParaRPr lang="pt-BR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4001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 agentes econômicos (indivíduos/firmas)</a:t>
            </a:r>
          </a:p>
          <a:p>
            <a:r>
              <a:rPr lang="pt-BR" dirty="0" smtClean="0"/>
              <a:t>Agente 1 se beneficia da poluição: </a:t>
            </a:r>
            <a:r>
              <a:rPr lang="pt-BR" i="1" dirty="0" smtClean="0"/>
              <a:t>g</a:t>
            </a:r>
            <a:r>
              <a:rPr lang="pt-BR" i="1" baseline="-25000" dirty="0" smtClean="0"/>
              <a:t>1</a:t>
            </a:r>
            <a:r>
              <a:rPr lang="pt-BR" i="1" dirty="0" smtClean="0"/>
              <a:t>(P)</a:t>
            </a:r>
            <a:r>
              <a:rPr lang="pt-BR" dirty="0" smtClean="0"/>
              <a:t> é função de benefício total da poluição.</a:t>
            </a:r>
          </a:p>
          <a:p>
            <a:r>
              <a:rPr lang="pt-BR" dirty="0" smtClean="0"/>
              <a:t>Agente 2 é afetado pela poluição: </a:t>
            </a:r>
            <a:r>
              <a:rPr lang="pt-BR" i="1" dirty="0" smtClean="0"/>
              <a:t>g</a:t>
            </a:r>
            <a:r>
              <a:rPr lang="pt-BR" i="1" baseline="-25000" dirty="0" smtClean="0"/>
              <a:t>2</a:t>
            </a:r>
            <a:r>
              <a:rPr lang="pt-BR" i="1" dirty="0" smtClean="0"/>
              <a:t>(P)</a:t>
            </a:r>
            <a:r>
              <a:rPr lang="pt-BR" dirty="0" smtClean="0"/>
              <a:t> é função de dano total da poluição.</a:t>
            </a:r>
          </a:p>
        </p:txBody>
      </p:sp>
    </p:spTree>
    <p:extLst>
      <p:ext uri="{BB962C8B-B14F-4D97-AF65-F5344CB8AC3E}">
        <p14:creationId xmlns:p14="http://schemas.microsoft.com/office/powerpoint/2010/main" val="21812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Eficiência: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i="1"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𝑆𝑜𝑙𝑢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çã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: </m:t>
                          </m:r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𝑡𝑎𝑙</m:t>
                      </m:r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𝑞𝑢𝑒</m:t>
                      </m:r>
                      <m:r>
                        <a:rPr lang="pt-BR" i="1">
                          <a:latin typeface="Cambria Math"/>
                        </a:rPr>
                        <m:t>: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pt-BR" dirty="0" smtClean="0"/>
                  <a:t>Eficiência: benefício marginal da poluição = dano marginal da poluição</a:t>
                </a:r>
                <a:endParaRPr 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1752" r="-296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3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– </a:t>
            </a:r>
            <a:r>
              <a:rPr lang="pt-BR" dirty="0" smtClean="0"/>
              <a:t>Teoria</a:t>
            </a:r>
            <a:br>
              <a:rPr lang="pt-BR" dirty="0" smtClean="0"/>
            </a:br>
            <a:r>
              <a:rPr lang="pt-BR" dirty="0" smtClean="0"/>
              <a:t>Solução de Pigou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Pigou: imponha um preço (imposto) </a:t>
                </a:r>
                <a:r>
                  <a:rPr lang="pt-BR" i="1" dirty="0" smtClean="0"/>
                  <a:t>t*</a:t>
                </a:r>
                <a:r>
                  <a:rPr lang="pt-BR" dirty="0" smtClean="0"/>
                  <a:t> por unidade de poluição.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i="1"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𝐶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𝑃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𝑂</m:t>
                      </m:r>
                      <m:r>
                        <a:rPr lang="pt-BR" i="1">
                          <a:latin typeface="Cambria Math"/>
                        </a:rPr>
                        <m:t>.: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(</m:t>
                      </m:r>
                      <m:r>
                        <a:rPr lang="pt-BR" i="1">
                          <a:latin typeface="Cambria Math"/>
                        </a:rPr>
                        <m:t>𝑃</m:t>
                      </m:r>
                      <m:r>
                        <a:rPr lang="pt-BR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pt-B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𝐸𝑓𝑖𝑐𝑖</m:t>
                      </m:r>
                      <m:r>
                        <a:rPr lang="pt-BR" i="1">
                          <a:latin typeface="Cambria Math"/>
                        </a:rPr>
                        <m:t>ê</m:t>
                      </m:r>
                      <m:r>
                        <a:rPr lang="pt-BR" i="1">
                          <a:latin typeface="Cambria Math"/>
                        </a:rPr>
                        <m:t>𝑛𝑐𝑖𝑎</m:t>
                      </m:r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𝑟𝑒𝑞𝑢𝑒𝑟</m:t>
                      </m:r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𝑞𝑢𝑒</m:t>
                      </m:r>
                      <m:r>
                        <a:rPr lang="pt-BR" i="1"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1752" r="-815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7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1100</Words>
  <Application>Microsoft Office PowerPoint</Application>
  <PresentationFormat>Apresentação na tela (4:3)</PresentationFormat>
  <Paragraphs>260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Wingdings</vt:lpstr>
      <vt:lpstr>Default Design</vt:lpstr>
      <vt:lpstr>Meio Ambiente, Economia e Políticas Públicas: Teoria e Prática</vt:lpstr>
      <vt:lpstr>Poluição Ótima e Poluição Sem Regulamentação</vt:lpstr>
      <vt:lpstr>Políticas Públicas – Teoria</vt:lpstr>
      <vt:lpstr>Políticas Públicas – Teoria</vt:lpstr>
      <vt:lpstr>Políticas Públicas – Teoria</vt:lpstr>
      <vt:lpstr>Políticas Públicas – Teoria</vt:lpstr>
      <vt:lpstr>Políticas Públicas – Teoria</vt:lpstr>
      <vt:lpstr>Políticas Públicas – Teoria</vt:lpstr>
      <vt:lpstr>Políticas Públicas – Teoria Solução de Pigou</vt:lpstr>
      <vt:lpstr>Políticas Públicas – Teoria Solução de Pigou</vt:lpstr>
      <vt:lpstr>Políticas Públicas – Teoria Solução de Pigou</vt:lpstr>
      <vt:lpstr>Políticas Públicas – Teoria Solução de Pigou</vt:lpstr>
      <vt:lpstr>Políticas Públicas – Teoria Solução de Pigou</vt:lpstr>
      <vt:lpstr>Imposto, Subsídio e Lucro do Poluidor</vt:lpstr>
      <vt:lpstr>Políticas Públicas – Prática Solução de Pigou</vt:lpstr>
      <vt:lpstr>Políticas Públicas – Prática Solução de Pigou</vt:lpstr>
      <vt:lpstr>Políticas Públicas – Teoria</vt:lpstr>
      <vt:lpstr>Políticas Públicas – Teoria</vt:lpstr>
      <vt:lpstr>Solução de Coase: Siderurgia e Lavanderia</vt:lpstr>
      <vt:lpstr>Solução de Coase: Siderurgia e Lavanderia</vt:lpstr>
      <vt:lpstr>Solução de Coase: Siderurgia e Lavanderia</vt:lpstr>
      <vt:lpstr>Solução de Coase: Siderurgia e Lavanderia</vt:lpstr>
      <vt:lpstr>Solução de Coase: Siderurgia e Lavanderia</vt:lpstr>
      <vt:lpstr>Solução de Coase: Siderurgia e Lavanderia</vt:lpstr>
      <vt:lpstr>Teorema de Coase</vt:lpstr>
      <vt:lpstr>Teorema de Coase</vt:lpstr>
      <vt:lpstr>Solução de Coase: Exemplo</vt:lpstr>
      <vt:lpstr>Monitoramento da Chuva Ácida</vt:lpstr>
      <vt:lpstr>Solução de Comando e Controle</vt:lpstr>
      <vt:lpstr>Poluição Ótima e Poluição Sem Regulamentação</vt:lpstr>
      <vt:lpstr>Solução de Comando e Controle</vt:lpstr>
    </vt:vector>
  </TitlesOfParts>
  <Company>Ohio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 Ambiente, Economia e Políticas Públicas: Teoria e Prática</dc:title>
  <dc:creator>chimeli</dc:creator>
  <cp:lastModifiedBy>Ariaster Chimeli</cp:lastModifiedBy>
  <cp:revision>92</cp:revision>
  <dcterms:created xsi:type="dcterms:W3CDTF">2006-08-20T23:14:24Z</dcterms:created>
  <dcterms:modified xsi:type="dcterms:W3CDTF">2015-11-18T21:07:58Z</dcterms:modified>
</cp:coreProperties>
</file>