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B3A9F-1002-4F7C-9E8F-60937AF76E70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09602-7067-4275-9BD5-13D1FDEBB3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09602-7067-4275-9BD5-13D1FDEBB3C8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F462455-F0AE-423A-87E2-3893073AE3E3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7BC552-A1C1-41A1-A1AE-E24B0FD54E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455-F0AE-423A-87E2-3893073AE3E3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C552-A1C1-41A1-A1AE-E24B0FD54E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F462455-F0AE-423A-87E2-3893073AE3E3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67BC552-A1C1-41A1-A1AE-E24B0FD54E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455-F0AE-423A-87E2-3893073AE3E3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7BC552-A1C1-41A1-A1AE-E24B0FD54E7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455-F0AE-423A-87E2-3893073AE3E3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67BC552-A1C1-41A1-A1AE-E24B0FD54E7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F462455-F0AE-423A-87E2-3893073AE3E3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7BC552-A1C1-41A1-A1AE-E24B0FD54E7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F462455-F0AE-423A-87E2-3893073AE3E3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7BC552-A1C1-41A1-A1AE-E24B0FD54E7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455-F0AE-423A-87E2-3893073AE3E3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7BC552-A1C1-41A1-A1AE-E24B0FD54E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455-F0AE-423A-87E2-3893073AE3E3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7BC552-A1C1-41A1-A1AE-E24B0FD54E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2455-F0AE-423A-87E2-3893073AE3E3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7BC552-A1C1-41A1-A1AE-E24B0FD54E7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F462455-F0AE-423A-87E2-3893073AE3E3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67BC552-A1C1-41A1-A1AE-E24B0FD54E7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462455-F0AE-423A-87E2-3893073AE3E3}" type="datetimeFigureOut">
              <a:rPr lang="pt-BR" smtClean="0"/>
              <a:pPr/>
              <a:t>25/11/2012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7BC552-A1C1-41A1-A1AE-E24B0FD54E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10" Type="http://schemas.openxmlformats.org/officeDocument/2006/relationships/image" Target="../media/image36.jpeg"/><Relationship Id="rId4" Type="http://schemas.openxmlformats.org/officeDocument/2006/relationships/image" Target="../media/image30.jpeg"/><Relationship Id="rId9" Type="http://schemas.openxmlformats.org/officeDocument/2006/relationships/image" Target="../media/image3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Elementos teóricos conceituais de Ciências Naturais para as primeiras séries do Ensino Fundamental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2800" dirty="0" smtClean="0"/>
              <a:t>Bloco 3 – Aula 2</a:t>
            </a:r>
          </a:p>
          <a:p>
            <a:pPr>
              <a:spcBef>
                <a:spcPts val="0"/>
              </a:spcBef>
            </a:pPr>
            <a:r>
              <a:rPr lang="pt-BR" sz="2800" dirty="0" err="1" smtClean="0"/>
              <a:t>Profa</a:t>
            </a:r>
            <a:r>
              <a:rPr lang="pt-BR" sz="2800" dirty="0" smtClean="0"/>
              <a:t>. Cláudia </a:t>
            </a:r>
            <a:r>
              <a:rPr lang="pt-BR" sz="2800" dirty="0" err="1" smtClean="0"/>
              <a:t>Galian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Se apenas animais que sobrevivem até a maturidade podem se reproduzir, é de se esperar que um comportamento que auxilie a sobrevivência seja perpetuado nos descendentes e dessa forma evolua</a:t>
            </a:r>
          </a:p>
          <a:p>
            <a:r>
              <a:rPr lang="pt-BR" dirty="0" smtClean="0"/>
              <a:t>Da mesma forma, evoluirá um comportamento que aumente a eficiência reprodutiva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Controle do comportamento pelos genes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Necessário que sejam herdados genes que comandem comportamentos adaptativos</a:t>
            </a:r>
          </a:p>
          <a:p>
            <a:r>
              <a:rPr lang="pt-BR" dirty="0" smtClean="0"/>
              <a:t>Mesmo no caso de transmissão cultural, os animais devem herdar a capacidade de aprender e usar o comportamento que lhes é exposto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ts3.mm.bing.net/th?id=I.4596728183455810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80728"/>
            <a:ext cx="5743450" cy="48251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Reino animal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Eucariontes, pluricelulares e heterótrofos</a:t>
            </a:r>
          </a:p>
          <a:p>
            <a:r>
              <a:rPr lang="pt-BR" dirty="0" smtClean="0"/>
              <a:t>A maioria tem capacidade de locomoção</a:t>
            </a:r>
          </a:p>
          <a:p>
            <a:r>
              <a:rPr lang="pt-BR" dirty="0" smtClean="0"/>
              <a:t>Apenas neste Reino são encontrados tecidos nervoso e muscular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Poríferos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</p:txBody>
      </p:sp>
      <p:pic>
        <p:nvPicPr>
          <p:cNvPr id="28674" name="Picture 2" descr="http://ts2.mm.bing.net/th?id=I.4661028121018633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112774"/>
            <a:ext cx="2952328" cy="3542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Poríferos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Organismos simples</a:t>
            </a:r>
          </a:p>
          <a:p>
            <a:r>
              <a:rPr lang="pt-BR" dirty="0" smtClean="0"/>
              <a:t>Sésseis </a:t>
            </a:r>
          </a:p>
          <a:p>
            <a:r>
              <a:rPr lang="pt-BR" dirty="0" smtClean="0"/>
              <a:t>Grande maioria das espécies é marinha</a:t>
            </a:r>
          </a:p>
          <a:p>
            <a:r>
              <a:rPr lang="pt-BR" dirty="0" smtClean="0"/>
              <a:t>Alimentam-se por filtração</a:t>
            </a:r>
          </a:p>
          <a:p>
            <a:r>
              <a:rPr lang="pt-BR" dirty="0" smtClean="0"/>
              <a:t>Cada célula alimenta-se por si própria</a:t>
            </a:r>
          </a:p>
          <a:p>
            <a:r>
              <a:rPr lang="pt-PT" dirty="0" smtClean="0"/>
              <a:t>Encontradas desde a zona costeira até profundidades de mais de 6000 metros, no mundo inteiro, desde as águas polares até as regiões tropicais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ts2.mm.bing.net/th?id=I.4740454954895349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1" y="836712"/>
            <a:ext cx="2814574" cy="2088232"/>
          </a:xfrm>
          <a:prstGeom prst="rect">
            <a:avLst/>
          </a:prstGeom>
          <a:noFill/>
        </p:spPr>
      </p:pic>
      <p:pic>
        <p:nvPicPr>
          <p:cNvPr id="29700" name="Picture 4" descr="http://ts4.mm.bing.net/th?id=I.4896164686792119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124744"/>
            <a:ext cx="2697381" cy="2016224"/>
          </a:xfrm>
          <a:prstGeom prst="rect">
            <a:avLst/>
          </a:prstGeom>
          <a:noFill/>
        </p:spPr>
      </p:pic>
      <p:pic>
        <p:nvPicPr>
          <p:cNvPr id="29702" name="Picture 6" descr="http://ts4.mm.bing.net/th?id=I.4733226534371531&amp;pid=1.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6685" y="3861048"/>
            <a:ext cx="3399363" cy="2232248"/>
          </a:xfrm>
          <a:prstGeom prst="rect">
            <a:avLst/>
          </a:prstGeom>
          <a:noFill/>
        </p:spPr>
      </p:pic>
      <p:pic>
        <p:nvPicPr>
          <p:cNvPr id="29704" name="Picture 8" descr="http://ts4.mm.bing.net/th?id=I.4539630883965267&amp;pid=1.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3552403"/>
            <a:ext cx="2124075" cy="282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Cnidários ou celenterados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Primeiros animais a apresentarem cavidade digestiva no corpo</a:t>
            </a:r>
          </a:p>
          <a:p>
            <a:r>
              <a:rPr lang="pt-BR" dirty="0" smtClean="0"/>
              <a:t>Primeiros animais a apresentarem tecidos verdadeiros e células nervosas</a:t>
            </a:r>
          </a:p>
          <a:p>
            <a:r>
              <a:rPr lang="pt-BR" dirty="0" smtClean="0"/>
              <a:t>Móveis e sésseis</a:t>
            </a:r>
          </a:p>
          <a:p>
            <a:r>
              <a:rPr lang="pt-BR" dirty="0" smtClean="0"/>
              <a:t>Célula especial: </a:t>
            </a:r>
            <a:r>
              <a:rPr lang="pt-BR" dirty="0" err="1" smtClean="0"/>
              <a:t>cnidócito</a:t>
            </a:r>
            <a:r>
              <a:rPr lang="pt-BR" dirty="0" smtClean="0"/>
              <a:t> (defesa e captura de presas)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sobiologia.com.br/figuras/Reinos2/cinidarios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84784"/>
            <a:ext cx="5472608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ts1.mm.bing.net/th?id=I.4787660953616852&amp;pid=1.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2857500" cy="2428875"/>
          </a:xfrm>
          <a:prstGeom prst="rect">
            <a:avLst/>
          </a:prstGeom>
          <a:noFill/>
        </p:spPr>
      </p:pic>
      <p:pic>
        <p:nvPicPr>
          <p:cNvPr id="33796" name="Picture 4" descr="http://ts2.mm.bing.net/th?id=I.4504850269539217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005064"/>
            <a:ext cx="2050157" cy="2593172"/>
          </a:xfrm>
          <a:prstGeom prst="rect">
            <a:avLst/>
          </a:prstGeom>
          <a:noFill/>
        </p:spPr>
      </p:pic>
      <p:pic>
        <p:nvPicPr>
          <p:cNvPr id="33798" name="Picture 6" descr="http://ts2.mm.bing.net/th?id=I.4503729281697869&amp;pid=1.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789040"/>
            <a:ext cx="3100257" cy="2448272"/>
          </a:xfrm>
          <a:prstGeom prst="rect">
            <a:avLst/>
          </a:prstGeom>
          <a:noFill/>
        </p:spPr>
      </p:pic>
      <p:pic>
        <p:nvPicPr>
          <p:cNvPr id="33800" name="Picture 8" descr="http://ts3.mm.bing.net/th?id=I.4686205231104614&amp;pid=1.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764704"/>
            <a:ext cx="3536676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Comportamento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Comportamento que envolve dois ou mais animais</a:t>
            </a:r>
          </a:p>
          <a:p>
            <a:r>
              <a:rPr lang="pt-BR" dirty="0" smtClean="0"/>
              <a:t>Envolve </a:t>
            </a:r>
            <a:r>
              <a:rPr lang="pt-BR" i="1" dirty="0" smtClean="0"/>
              <a:t>comunicação</a:t>
            </a:r>
            <a:r>
              <a:rPr lang="pt-BR" dirty="0" smtClean="0"/>
              <a:t> (transferência de informações por meio de sinais que evoluíram para essa função)</a:t>
            </a:r>
          </a:p>
          <a:p>
            <a:r>
              <a:rPr lang="pt-BR" dirty="0" smtClean="0"/>
              <a:t>Quando o comportamento de um altera a probabilidade de comportamento do outro (todas as formas)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Platelmintos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Vermes achatados</a:t>
            </a:r>
          </a:p>
          <a:p>
            <a:r>
              <a:rPr lang="pt-BR" dirty="0" smtClean="0"/>
              <a:t>Parasitas e de vida livre (cílios)</a:t>
            </a:r>
          </a:p>
          <a:p>
            <a:r>
              <a:rPr lang="pt-BR" dirty="0" smtClean="0"/>
              <a:t>Tubo digestivo incompleto</a:t>
            </a:r>
          </a:p>
          <a:p>
            <a:r>
              <a:rPr lang="pt-BR" dirty="0" smtClean="0"/>
              <a:t>Primeiros animais com sistema nervoso central</a:t>
            </a:r>
          </a:p>
          <a:p>
            <a:r>
              <a:rPr lang="pt-BR" dirty="0" smtClean="0"/>
              <a:t>Maioria é hermafrodita</a:t>
            </a:r>
          </a:p>
          <a:p>
            <a:r>
              <a:rPr lang="pt-BR" dirty="0" smtClean="0"/>
              <a:t>Alguns fazem fissão longitudinal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ts1.mm.bing.net/th?id=I.4857999617623064&amp;pid=1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965" y="836712"/>
            <a:ext cx="1321747" cy="2016224"/>
          </a:xfrm>
          <a:prstGeom prst="rect">
            <a:avLst/>
          </a:prstGeom>
          <a:noFill/>
        </p:spPr>
      </p:pic>
      <p:pic>
        <p:nvPicPr>
          <p:cNvPr id="34820" name="Picture 4" descr="http://ts2.mm.bing.net/th?id=I.4737877993523621&amp;pid=1.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980728"/>
            <a:ext cx="2857500" cy="1933576"/>
          </a:xfrm>
          <a:prstGeom prst="rect">
            <a:avLst/>
          </a:prstGeom>
          <a:noFill/>
        </p:spPr>
      </p:pic>
      <p:pic>
        <p:nvPicPr>
          <p:cNvPr id="34822" name="Picture 6" descr="http://ts3.mm.bing.net/th?id=I.4760271947368654&amp;pid=1.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1" y="1700808"/>
            <a:ext cx="2324645" cy="1526282"/>
          </a:xfrm>
          <a:prstGeom prst="rect">
            <a:avLst/>
          </a:prstGeom>
          <a:noFill/>
        </p:spPr>
      </p:pic>
      <p:pic>
        <p:nvPicPr>
          <p:cNvPr id="34824" name="Picture 8" descr="http://ts1.mm.bing.net/th?id=I.4848374601089248&amp;pid=1.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3861048"/>
            <a:ext cx="2857500" cy="2143125"/>
          </a:xfrm>
          <a:prstGeom prst="rect">
            <a:avLst/>
          </a:prstGeom>
          <a:noFill/>
        </p:spPr>
      </p:pic>
      <p:pic>
        <p:nvPicPr>
          <p:cNvPr id="34826" name="Picture 10" descr="http://ts4.mm.bing.net/th?id=I.4824984220338483&amp;pid=1.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3892" y="4016791"/>
            <a:ext cx="2778028" cy="2076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Nematelmintos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Vermes cilíndricos e alongados</a:t>
            </a:r>
          </a:p>
          <a:p>
            <a:r>
              <a:rPr lang="pt-BR" dirty="0" smtClean="0"/>
              <a:t>Sistema digestivo completo</a:t>
            </a:r>
          </a:p>
          <a:p>
            <a:r>
              <a:rPr lang="pt-BR" dirty="0" smtClean="0"/>
              <a:t>Sexos separados</a:t>
            </a:r>
          </a:p>
          <a:p>
            <a:r>
              <a:rPr lang="pt-BR" dirty="0" smtClean="0"/>
              <a:t>Sistemas circulatório e respiratório ausentes</a:t>
            </a:r>
          </a:p>
          <a:p>
            <a:r>
              <a:rPr lang="pt-BR" dirty="0" smtClean="0"/>
              <a:t>Presentes em todos os ambientes: terrestre, água doce e marinho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RMmOD5w3xMe1eWWZrVHizGKOKXCuItJz7wPzQNCkAT4dkid3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215" y="1343895"/>
            <a:ext cx="3999769" cy="2733177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ANd9GcTZeIryhaM2e6jKkiHgcZclB3kuboChGMkj0fJ9iaWP6tl5kUw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204864"/>
            <a:ext cx="2479206" cy="382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Anelídeos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Corpo segmentado em anéis</a:t>
            </a:r>
          </a:p>
          <a:p>
            <a:r>
              <a:rPr lang="pt-PT" dirty="0" smtClean="0"/>
              <a:t>Em geral, cada anel corresponde inclui uma porção dos sistemas nervoso e circulatório, permitindo-lhes funcionar com relativa independência</a:t>
            </a:r>
          </a:p>
          <a:p>
            <a:r>
              <a:rPr lang="pt-PT" dirty="0" smtClean="0"/>
              <a:t>A maioria tem cerdas em cada segmento, para a locomoção</a:t>
            </a:r>
          </a:p>
          <a:p>
            <a:r>
              <a:rPr lang="pt-PT" dirty="0" smtClean="0"/>
              <a:t>Tubo digestivo completo</a:t>
            </a:r>
          </a:p>
          <a:p>
            <a:r>
              <a:rPr lang="pt-PT" dirty="0" smtClean="0"/>
              <a:t>Respiração cutânea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t0.gstatic.com/images?q=tbn:ANd9GcRuMXvV57dvW0Wd3b5oikp6nH5R-_5BOJrq8GUsVVnawS9cJLy1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933056"/>
            <a:ext cx="4856864" cy="2448669"/>
          </a:xfrm>
          <a:prstGeom prst="rect">
            <a:avLst/>
          </a:prstGeom>
          <a:noFill/>
        </p:spPr>
      </p:pic>
      <p:pic>
        <p:nvPicPr>
          <p:cNvPr id="38916" name="Picture 4" descr="http://t0.gstatic.com/images?q=tbn:ANd9GcRs27IQIWbUskzvbhoYfeUXUwgNnS9Hw1tFiBnRkkRyIHTfY6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950" y="487154"/>
            <a:ext cx="2711930" cy="2797830"/>
          </a:xfrm>
          <a:prstGeom prst="rect">
            <a:avLst/>
          </a:prstGeom>
          <a:noFill/>
        </p:spPr>
      </p:pic>
      <p:pic>
        <p:nvPicPr>
          <p:cNvPr id="38918" name="Picture 6" descr="http://t1.gstatic.com/images?q=tbn:ANd9GcRWRATcV5IOMQEz7NFIMznknFB7VgiJL0o-55-DabQmVpowTkk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620688"/>
            <a:ext cx="3538732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Moluscos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Corpo mole e não segmentado</a:t>
            </a:r>
          </a:p>
          <a:p>
            <a:r>
              <a:rPr lang="pt-BR" dirty="0" smtClean="0"/>
              <a:t>Muitas vezes o corpo é dividido em cabeça, pé muscular e manto (que pode secretar uma concha)</a:t>
            </a:r>
          </a:p>
          <a:p>
            <a:r>
              <a:rPr lang="pt-BR" dirty="0" smtClean="0"/>
              <a:t>Sistema digestivo completo (</a:t>
            </a:r>
            <a:r>
              <a:rPr lang="pt-BR" dirty="0" err="1" smtClean="0"/>
              <a:t>rádula</a:t>
            </a:r>
            <a:r>
              <a:rPr lang="pt-BR" dirty="0" smtClean="0"/>
              <a:t> em alguns)</a:t>
            </a:r>
          </a:p>
          <a:p>
            <a:r>
              <a:rPr lang="pt-BR" dirty="0" smtClean="0"/>
              <a:t>Sexos separados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t3.gstatic.com/images?q=tbn:ANd9GcRITvL8ccB_pTHoW2mAY9Qb4eCbas8oobU-NFIilF-r2jP88oW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39038"/>
            <a:ext cx="2827015" cy="2117534"/>
          </a:xfrm>
          <a:prstGeom prst="rect">
            <a:avLst/>
          </a:prstGeom>
          <a:noFill/>
        </p:spPr>
      </p:pic>
      <p:pic>
        <p:nvPicPr>
          <p:cNvPr id="40964" name="Picture 4" descr="http://t0.gstatic.com/images?q=tbn:ANd9GcS32Vh6VhOge24fV2tbl4lEzjB6_2maJc24IIGxLMbPS4VEeW4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5270" y="764704"/>
            <a:ext cx="3052210" cy="2031108"/>
          </a:xfrm>
          <a:prstGeom prst="rect">
            <a:avLst/>
          </a:prstGeom>
          <a:noFill/>
        </p:spPr>
      </p:pic>
      <p:pic>
        <p:nvPicPr>
          <p:cNvPr id="40966" name="Picture 6" descr="http://t2.gstatic.com/images?q=tbn:ANd9GcS30WikBBjWRPOH9hzseae0r-IzVcjjGf_HHXTXg9QjqGUOS9I-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13050" y="3933056"/>
            <a:ext cx="3567438" cy="1812033"/>
          </a:xfrm>
          <a:prstGeom prst="rect">
            <a:avLst/>
          </a:prstGeom>
          <a:noFill/>
        </p:spPr>
      </p:pic>
      <p:pic>
        <p:nvPicPr>
          <p:cNvPr id="40968" name="Picture 8" descr="http://4.bp.blogspot.com/_ixpY4okw80M/SnqymzJ0xYI/AAAAAAAACbY/M7DPHdx5LBY/s400/LesmaNE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140968"/>
            <a:ext cx="3810000" cy="275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Artrópodes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Apêndices articulados</a:t>
            </a:r>
          </a:p>
          <a:p>
            <a:r>
              <a:rPr lang="pt-BR" dirty="0" smtClean="0"/>
              <a:t>Corpo segmentado</a:t>
            </a:r>
          </a:p>
          <a:p>
            <a:r>
              <a:rPr lang="pt-BR" dirty="0" smtClean="0"/>
              <a:t>Exoesqueleto rígido</a:t>
            </a:r>
          </a:p>
          <a:p>
            <a:r>
              <a:rPr lang="pt-BR" dirty="0" smtClean="0"/>
              <a:t>Habitam praticamente todos os ambientes do planeta</a:t>
            </a:r>
          </a:p>
          <a:p>
            <a:r>
              <a:rPr lang="pt-PT" dirty="0" smtClean="0"/>
              <a:t>O sistema circulatório dos artrópodes consiste numa bateria de corações que se dispõem ao longo do corpo e que bombeiam a hemolinfa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t3.gstatic.com/images?q=tbn:ANd9GcTd6KZT0DtFXKZ3RGpEMAmwX9dvTki9y4TBuBBN0AIs39wAgabX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2808312" cy="2160242"/>
          </a:xfrm>
          <a:prstGeom prst="rect">
            <a:avLst/>
          </a:prstGeom>
          <a:noFill/>
        </p:spPr>
      </p:pic>
      <p:pic>
        <p:nvPicPr>
          <p:cNvPr id="43012" name="Picture 4" descr="http://t3.gstatic.com/images?q=tbn:ANd9GcREqHMpS57Q9-78ASibz7erTDLlsne2PIlKqGOp-GdL0xB95zj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88640"/>
            <a:ext cx="2047875" cy="2238376"/>
          </a:xfrm>
          <a:prstGeom prst="rect">
            <a:avLst/>
          </a:prstGeom>
          <a:noFill/>
        </p:spPr>
      </p:pic>
      <p:pic>
        <p:nvPicPr>
          <p:cNvPr id="43014" name="Picture 6" descr="http://t0.gstatic.com/images?q=tbn:ANd9GcSsv-6U6-9cavG-SJ93JBzMNlycwyho1icLWjS6aKeRILAI1op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548680"/>
            <a:ext cx="2466975" cy="1847851"/>
          </a:xfrm>
          <a:prstGeom prst="rect">
            <a:avLst/>
          </a:prstGeom>
          <a:noFill/>
        </p:spPr>
      </p:pic>
      <p:pic>
        <p:nvPicPr>
          <p:cNvPr id="43016" name="Picture 8" descr="http://t3.gstatic.com/images?q=tbn:ANd9GcTIBB7ywRXzz2lwmr0oZ2asg7Rn9MxS6lPvaMN6ry0ASVzFQmPSz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4509120"/>
            <a:ext cx="3037426" cy="2088232"/>
          </a:xfrm>
          <a:prstGeom prst="rect">
            <a:avLst/>
          </a:prstGeom>
          <a:noFill/>
        </p:spPr>
      </p:pic>
      <p:pic>
        <p:nvPicPr>
          <p:cNvPr id="43018" name="Picture 10" descr="http://t0.gstatic.com/images?q=tbn:ANd9GcQrY5RtSEmUFrsI91PKmwvLV85dZ9Io9IegNmtJkiUa88_M_4w7N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2852936"/>
            <a:ext cx="2619375" cy="1743076"/>
          </a:xfrm>
          <a:prstGeom prst="rect">
            <a:avLst/>
          </a:prstGeom>
          <a:noFill/>
        </p:spPr>
      </p:pic>
      <p:pic>
        <p:nvPicPr>
          <p:cNvPr id="43020" name="Picture 12" descr="http://t1.gstatic.com/images?q=tbn:ANd9GcQmC59FUa7OhKMxSPZjj9O--4yM5UvTW2VKOhqKcxtfhUKwMTX-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2708920"/>
            <a:ext cx="2438400" cy="1533526"/>
          </a:xfrm>
          <a:prstGeom prst="rect">
            <a:avLst/>
          </a:prstGeom>
          <a:noFill/>
        </p:spPr>
      </p:pic>
      <p:pic>
        <p:nvPicPr>
          <p:cNvPr id="43022" name="Picture 14" descr="http://t1.gstatic.com/images?q=tbn:ANd9GcTRj94TM4jBACRUmnUdKcdtZfjGWkJ0InDDCbArOV-ocqLSrt8NbcfQehM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888" y="2564904"/>
            <a:ext cx="2028825" cy="1524001"/>
          </a:xfrm>
          <a:prstGeom prst="rect">
            <a:avLst/>
          </a:prstGeom>
          <a:noFill/>
        </p:spPr>
      </p:pic>
      <p:pic>
        <p:nvPicPr>
          <p:cNvPr id="43024" name="Picture 16" descr="http://t1.gstatic.com/images?q=tbn:ANd9GcRDgpRA6O0f6vKtoVOQ9thJ65Xj-Ig2ds_Rx45WdM2dO-J4NgLIkQ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4797152"/>
            <a:ext cx="2543175" cy="1800226"/>
          </a:xfrm>
          <a:prstGeom prst="rect">
            <a:avLst/>
          </a:prstGeom>
          <a:noFill/>
        </p:spPr>
      </p:pic>
      <p:pic>
        <p:nvPicPr>
          <p:cNvPr id="43026" name="Picture 18" descr="http://www.genevestibulares.com.br/blog/wordpress/wp-content/uploads/2012/05/barata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4000500"/>
            <a:ext cx="2381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Instinto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Sugere a existência de uma força interna que leva ao comportamento social</a:t>
            </a:r>
          </a:p>
          <a:p>
            <a:r>
              <a:rPr lang="pt-BR" i="1" dirty="0" smtClean="0"/>
              <a:t>Comportamento instintivo</a:t>
            </a:r>
            <a:r>
              <a:rPr lang="pt-BR" dirty="0" smtClean="0"/>
              <a:t>: refere-se a comportamentos que parecem inatos</a:t>
            </a:r>
          </a:p>
          <a:p>
            <a:r>
              <a:rPr lang="pt-BR" dirty="0" smtClean="0"/>
              <a:t>Hereditariedade e aprendizado: importância relativa depende da espécie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Equinodermos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Animais marinhos </a:t>
            </a:r>
          </a:p>
          <a:p>
            <a:r>
              <a:rPr lang="pt-BR" dirty="0" smtClean="0"/>
              <a:t>Endoesqueleto calcário </a:t>
            </a:r>
          </a:p>
          <a:p>
            <a:r>
              <a:rPr lang="pt-BR" dirty="0" smtClean="0"/>
              <a:t>Espinhos pelo corpo, de diversos formatos</a:t>
            </a:r>
          </a:p>
          <a:p>
            <a:r>
              <a:rPr lang="pt-BR" dirty="0" smtClean="0"/>
              <a:t>A maioria é de vida livre</a:t>
            </a:r>
          </a:p>
          <a:p>
            <a:r>
              <a:rPr lang="pt-BR" dirty="0" smtClean="0"/>
              <a:t>Locomoção, respiração, circulação, excreção e  percepção do animal: sistema ambulacral</a:t>
            </a:r>
          </a:p>
          <a:p>
            <a:r>
              <a:rPr lang="pt-BR" dirty="0" smtClean="0"/>
              <a:t>Normalmente, sexos separados</a:t>
            </a:r>
          </a:p>
          <a:p>
            <a:r>
              <a:rPr lang="pt-BR" dirty="0" smtClean="0"/>
              <a:t>A maioria se alimenta de animais vivos ou mortos</a:t>
            </a:r>
          </a:p>
          <a:p>
            <a:r>
              <a:rPr lang="pt-BR" dirty="0" smtClean="0"/>
              <a:t>Muitos têm poder de regeneração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t3.gstatic.com/images?q=tbn:ANd9GcTlNXjc1XkH6AJmZYq_IPpGXFeMqmbf67vgho_OvN-0i4YXKUp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2302072" cy="1800200"/>
          </a:xfrm>
          <a:prstGeom prst="rect">
            <a:avLst/>
          </a:prstGeom>
          <a:noFill/>
        </p:spPr>
      </p:pic>
      <p:pic>
        <p:nvPicPr>
          <p:cNvPr id="45060" name="Picture 4" descr="http://t3.gstatic.com/images?q=tbn:ANd9GcRA5e4ea4G2tVXJFYj2hXtc52zIu7eyaNVqXBx8cOSwwK3n9pArZ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980728"/>
            <a:ext cx="2615179" cy="2288283"/>
          </a:xfrm>
          <a:prstGeom prst="rect">
            <a:avLst/>
          </a:prstGeom>
          <a:noFill/>
        </p:spPr>
      </p:pic>
      <p:pic>
        <p:nvPicPr>
          <p:cNvPr id="45062" name="Picture 6" descr="http://t2.gstatic.com/images?q=tbn:ANd9GcTK_3J4FAv9rzq9JAiOh5BxAOH3q3fT-t9IapaUOB9Uh0DAkgp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717032"/>
            <a:ext cx="2375148" cy="2375148"/>
          </a:xfrm>
          <a:prstGeom prst="rect">
            <a:avLst/>
          </a:prstGeom>
          <a:noFill/>
        </p:spPr>
      </p:pic>
      <p:pic>
        <p:nvPicPr>
          <p:cNvPr id="45064" name="Picture 8" descr="http://t3.gstatic.com/images?q=tbn:ANd9GcRLBm6TrDBt168ixVeGm6rMsq7voLhqOwmi3cDehZV8_si7gT0P8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4005064"/>
            <a:ext cx="3000934" cy="2059683"/>
          </a:xfrm>
          <a:prstGeom prst="rect">
            <a:avLst/>
          </a:prstGeom>
          <a:noFill/>
        </p:spPr>
      </p:pic>
      <p:pic>
        <p:nvPicPr>
          <p:cNvPr id="45066" name="Picture 10" descr="http://t0.gstatic.com/images?q=tbn:ANd9GcSrmY8f6SgVOnOWeLUqcuuc_3iL3D1PD5ftYdbk_1DR8ExyPL-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4293096"/>
            <a:ext cx="2368683" cy="1800200"/>
          </a:xfrm>
          <a:prstGeom prst="rect">
            <a:avLst/>
          </a:prstGeom>
          <a:noFill/>
        </p:spPr>
      </p:pic>
      <p:pic>
        <p:nvPicPr>
          <p:cNvPr id="45070" name="Picture 14" descr="http://t0.gstatic.com/images?q=tbn:ANd9GcRul_Hc8KxLXh1B0ZJH2a0OGJL9zF-Hwq_rgy-RzNTyzHeSPxjNr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99792" y="1556792"/>
            <a:ext cx="3171911" cy="2103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Comportamento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Tipicamente é sobre um dado do ambiente, sobre o estado fisiológico do emissor ou sobre as intenções do emissor </a:t>
            </a:r>
          </a:p>
          <a:p>
            <a:r>
              <a:rPr lang="pt-BR" i="1" dirty="0"/>
              <a:t>A</a:t>
            </a:r>
            <a:r>
              <a:rPr lang="pt-BR" i="1" dirty="0" smtClean="0"/>
              <a:t>tividades de manutenção </a:t>
            </a:r>
            <a:r>
              <a:rPr lang="pt-BR" dirty="0" smtClean="0"/>
              <a:t>e </a:t>
            </a:r>
            <a:r>
              <a:rPr lang="pt-BR" i="1" dirty="0" smtClean="0"/>
              <a:t>interações sociais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Por que estudar o comportamento social?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Comportamentos são adaptativos</a:t>
            </a:r>
          </a:p>
          <a:p>
            <a:r>
              <a:rPr lang="pt-BR" dirty="0" smtClean="0"/>
              <a:t>Comportamento funciona em associação com adaptações fisiológicas e anatômicas</a:t>
            </a:r>
          </a:p>
          <a:p>
            <a:r>
              <a:rPr lang="pt-BR" dirty="0" smtClean="0"/>
              <a:t>Entre animais de vida longa, o aprendizado permite que a informação não contida nos genes passe de geração a geração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Adaptação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Q</a:t>
            </a:r>
            <a:r>
              <a:rPr lang="pt-BR" dirty="0" smtClean="0"/>
              <a:t>ualquer característica que tenha como função auxiliar a sobrevivência e a reprodução de um organismo</a:t>
            </a:r>
          </a:p>
          <a:p>
            <a:r>
              <a:rPr lang="pt-BR" dirty="0" smtClean="0"/>
              <a:t>Comportamento é parte vital da adaptação ao ambiente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Charles Darwin e Alfred Wallace (1858) + Leis da Hereditariedade</a:t>
            </a:r>
          </a:p>
          <a:p>
            <a:r>
              <a:rPr lang="pt-BR" dirty="0" smtClean="0"/>
              <a:t>Número de indivíduos de uma espécie permanece mais ou menos constante</a:t>
            </a:r>
          </a:p>
          <a:p>
            <a:r>
              <a:rPr lang="pt-BR" dirty="0" smtClean="0"/>
              <a:t>Indivíduos não são todos iguais: alguns são menos adaptados ao ambiente e tendem a perecer antes de se reproduzirem, ou não o fazem tão eficientemente quanto os outros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Indivíduos relativamente mal adaptados fornecem menos descendentes para a geração seguinte</a:t>
            </a:r>
          </a:p>
          <a:p>
            <a:r>
              <a:rPr lang="pt-BR" dirty="0" smtClean="0"/>
              <a:t>Os genes dos animais melhor adaptados terão frequência relativa cada vez maior a cada geração</a:t>
            </a:r>
          </a:p>
          <a:p>
            <a:r>
              <a:rPr lang="pt-BR" dirty="0" smtClean="0"/>
              <a:t>Gerações futuras serão melhor adaptadas ao ambiente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natural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Como os ambientes mudam, o grau de adaptação também varia</a:t>
            </a:r>
          </a:p>
          <a:p>
            <a:r>
              <a:rPr lang="pt-BR" dirty="0" smtClean="0"/>
              <a:t>Características herdadas dos pais são codificadas em genes: em animais superiores pode ocorrer transmissão de comportamentos por aprendizado (transmissão cultural)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834</TotalTime>
  <Words>715</Words>
  <Application>Microsoft Office PowerPoint</Application>
  <PresentationFormat>Apresentação na tela (4:3)</PresentationFormat>
  <Paragraphs>95</Paragraphs>
  <Slides>31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Mediano</vt:lpstr>
      <vt:lpstr>Elementos teóricos conceituais de Ciências Naturais para as primeiras séries do Ensino Fundamental</vt:lpstr>
      <vt:lpstr>Comportamento social</vt:lpstr>
      <vt:lpstr>Instinto social</vt:lpstr>
      <vt:lpstr>Comportamento social</vt:lpstr>
      <vt:lpstr>Por que estudar o comportamento social?</vt:lpstr>
      <vt:lpstr>Adaptação</vt:lpstr>
      <vt:lpstr>Seleção natural</vt:lpstr>
      <vt:lpstr>Seleção natural</vt:lpstr>
      <vt:lpstr>Seleção natural</vt:lpstr>
      <vt:lpstr>Seleção natural</vt:lpstr>
      <vt:lpstr>Controle do comportamento pelos genes</vt:lpstr>
      <vt:lpstr>Slide 12</vt:lpstr>
      <vt:lpstr>Reino animal</vt:lpstr>
      <vt:lpstr>Poríferos</vt:lpstr>
      <vt:lpstr>Poríferos</vt:lpstr>
      <vt:lpstr>Slide 16</vt:lpstr>
      <vt:lpstr>Cnidários ou celenterados</vt:lpstr>
      <vt:lpstr>Slide 18</vt:lpstr>
      <vt:lpstr>Slide 19</vt:lpstr>
      <vt:lpstr>Platelmintos </vt:lpstr>
      <vt:lpstr>Slide 21</vt:lpstr>
      <vt:lpstr>Nematelmintos </vt:lpstr>
      <vt:lpstr>Slide 23</vt:lpstr>
      <vt:lpstr>Anelídeos </vt:lpstr>
      <vt:lpstr>Slide 25</vt:lpstr>
      <vt:lpstr>Moluscos </vt:lpstr>
      <vt:lpstr>Slide 27</vt:lpstr>
      <vt:lpstr>Artrópodes </vt:lpstr>
      <vt:lpstr>Slide 29</vt:lpstr>
      <vt:lpstr>Equinodermos </vt:lpstr>
      <vt:lpstr>Slide 31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teórico-conceituais de Ciências Naturais para as primeiras séries do Ensino Fundamental</dc:title>
  <dc:creator>usuario</dc:creator>
  <cp:lastModifiedBy>Andre Proença</cp:lastModifiedBy>
  <cp:revision>36</cp:revision>
  <dcterms:created xsi:type="dcterms:W3CDTF">2012-10-28T15:46:16Z</dcterms:created>
  <dcterms:modified xsi:type="dcterms:W3CDTF">2012-11-25T19:18:04Z</dcterms:modified>
</cp:coreProperties>
</file>