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16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CC3C9-FBD5-4652-A5F7-09A1AA7F8752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8F7C2-D0AB-4727-9937-207AB1E8A9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89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9727A-1104-4DC2-846A-C494ACBAD795}" type="slidenum">
              <a:rPr lang="pt-BR"/>
              <a:pPr/>
              <a:t>3</a:t>
            </a:fld>
            <a:endParaRPr lang="pt-BR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FAA5-89BF-47A2-A7FB-690B1D4553B1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CFAA5-89BF-47A2-A7FB-690B1D4553B1}" type="datetimeFigureOut">
              <a:rPr lang="pt-BR" smtClean="0"/>
              <a:pPr/>
              <a:t>02/03/2015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A2EFE-CB55-4612-BE1F-F78B527569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u.usp.br/" TargetMode="External"/><Relationship Id="rId2" Type="http://schemas.openxmlformats.org/officeDocument/2006/relationships/hyperlink" Target="http://pt.wikipedia.org/wiki/Universidade_de_S%C3%A3o_Paul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oticias.universia.com.br/destaque/noticia/2012/07/11/949792/50-melhores-blogs-estudantes-arquitetura.html" TargetMode="External"/><Relationship Id="rId2" Type="http://schemas.openxmlformats.org/officeDocument/2006/relationships/hyperlink" Target="http://papodearquiteto.com.br/artigo/536/11-coisas-que-voce-precisa-saber-antes-de-fazer-o-curso-de-arquitetura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www.youtube.com/watch?v=qDT0AJgyBco" TargetMode="External"/><Relationship Id="rId4" Type="http://schemas.openxmlformats.org/officeDocument/2006/relationships/hyperlink" Target="http://www.vitruvius.com.br/revista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4214818"/>
            <a:ext cx="7772400" cy="1470025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pt-BR" sz="3200" dirty="0" smtClean="0"/>
              <a:t>IAU 743 Informática na Arquitetura</a:t>
            </a:r>
            <a:br>
              <a:rPr lang="pt-BR" sz="3200" dirty="0" smtClean="0"/>
            </a:br>
            <a:r>
              <a:rPr lang="pt-BR" sz="2000" dirty="0" err="1" smtClean="0"/>
              <a:t>Profa</a:t>
            </a:r>
            <a:r>
              <a:rPr lang="pt-BR" sz="2000" dirty="0" smtClean="0"/>
              <a:t>. Dra. Anja Pratschke</a:t>
            </a:r>
            <a:endParaRPr lang="pt-BR" sz="2000" dirty="0"/>
          </a:p>
        </p:txBody>
      </p:sp>
      <p:pic>
        <p:nvPicPr>
          <p:cNvPr id="3" name="Imagem 2" descr="AnjaInhoti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620688"/>
            <a:ext cx="4608512" cy="3603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pt-BR" dirty="0" smtClean="0"/>
              <a:t>Formação acadêmica: 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“</a:t>
            </a:r>
            <a:r>
              <a:rPr lang="pt-BR" sz="3800" dirty="0" err="1" smtClean="0"/>
              <a:t>The</a:t>
            </a:r>
            <a:r>
              <a:rPr lang="pt-BR" sz="3800" dirty="0" smtClean="0"/>
              <a:t> </a:t>
            </a:r>
            <a:r>
              <a:rPr lang="pt-BR" sz="3800" dirty="0" err="1" smtClean="0"/>
              <a:t>purpose</a:t>
            </a:r>
            <a:r>
              <a:rPr lang="pt-BR" sz="3800" dirty="0" smtClean="0"/>
              <a:t> </a:t>
            </a:r>
            <a:r>
              <a:rPr lang="pt-BR" sz="3800" dirty="0" err="1" smtClean="0"/>
              <a:t>of</a:t>
            </a:r>
            <a:r>
              <a:rPr lang="pt-BR" sz="3800" dirty="0" smtClean="0"/>
              <a:t> </a:t>
            </a:r>
            <a:r>
              <a:rPr lang="pt-BR" sz="3800" dirty="0" err="1" smtClean="0"/>
              <a:t>undergraduate</a:t>
            </a:r>
            <a:r>
              <a:rPr lang="pt-BR" sz="3800" dirty="0" smtClean="0"/>
              <a:t> </a:t>
            </a:r>
            <a:r>
              <a:rPr lang="pt-BR" sz="3800" dirty="0" err="1" smtClean="0"/>
              <a:t>higher</a:t>
            </a:r>
            <a:r>
              <a:rPr lang="pt-BR" sz="3800" dirty="0" smtClean="0"/>
              <a:t> </a:t>
            </a:r>
            <a:r>
              <a:rPr lang="pt-BR" sz="3800" dirty="0" err="1" smtClean="0"/>
              <a:t>education</a:t>
            </a:r>
            <a:r>
              <a:rPr lang="pt-BR" sz="3800" dirty="0" smtClean="0"/>
              <a:t> </a:t>
            </a:r>
            <a:r>
              <a:rPr lang="pt-BR" sz="3800" dirty="0" err="1" smtClean="0"/>
              <a:t>generally</a:t>
            </a:r>
            <a:r>
              <a:rPr lang="pt-BR" sz="3800" dirty="0" smtClean="0"/>
              <a:t> is to </a:t>
            </a:r>
            <a:r>
              <a:rPr lang="pt-BR" sz="3800" dirty="0" err="1" smtClean="0"/>
              <a:t>nurture</a:t>
            </a:r>
            <a:r>
              <a:rPr lang="pt-BR" sz="3800" smtClean="0"/>
              <a:t>  talents</a:t>
            </a:r>
            <a:r>
              <a:rPr lang="pt-BR" dirty="0" smtClean="0"/>
              <a:t>; 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err="1" smtClean="0"/>
              <a:t>Enhance</a:t>
            </a:r>
            <a:r>
              <a:rPr lang="pt-BR" dirty="0" smtClean="0"/>
              <a:t> </a:t>
            </a:r>
            <a:r>
              <a:rPr lang="pt-BR" dirty="0" err="1" smtClean="0"/>
              <a:t>students</a:t>
            </a:r>
            <a:r>
              <a:rPr lang="pt-BR" dirty="0" smtClean="0"/>
              <a:t>’ </a:t>
            </a:r>
            <a:r>
              <a:rPr lang="pt-BR" dirty="0" err="1" smtClean="0"/>
              <a:t>capabilities</a:t>
            </a:r>
            <a:r>
              <a:rPr lang="pt-BR" dirty="0" smtClean="0"/>
              <a:t> for </a:t>
            </a:r>
            <a:r>
              <a:rPr lang="pt-BR" dirty="0" err="1" smtClean="0"/>
              <a:t>critical</a:t>
            </a:r>
            <a:r>
              <a:rPr lang="pt-BR" dirty="0" smtClean="0"/>
              <a:t> </a:t>
            </a:r>
            <a:r>
              <a:rPr lang="pt-BR" dirty="0" err="1" smtClean="0"/>
              <a:t>thinking</a:t>
            </a:r>
            <a:r>
              <a:rPr lang="pt-BR" dirty="0" smtClean="0"/>
              <a:t>; </a:t>
            </a:r>
            <a:r>
              <a:rPr lang="pt-BR" dirty="0" err="1" smtClean="0"/>
              <a:t>foster</a:t>
            </a:r>
            <a:r>
              <a:rPr lang="pt-BR" dirty="0" smtClean="0"/>
              <a:t> a global perspective; 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err="1" smtClean="0"/>
              <a:t>Enhance</a:t>
            </a:r>
            <a:r>
              <a:rPr lang="pt-BR" dirty="0" smtClean="0"/>
              <a:t> </a:t>
            </a:r>
            <a:r>
              <a:rPr lang="pt-BR" dirty="0" err="1" smtClean="0"/>
              <a:t>skills</a:t>
            </a:r>
            <a:r>
              <a:rPr lang="pt-BR" dirty="0" smtClean="0"/>
              <a:t> in </a:t>
            </a:r>
            <a:r>
              <a:rPr lang="pt-BR" dirty="0" err="1" smtClean="0"/>
              <a:t>writing</a:t>
            </a:r>
            <a:r>
              <a:rPr lang="pt-BR" dirty="0" smtClean="0"/>
              <a:t>, </a:t>
            </a:r>
            <a:r>
              <a:rPr lang="pt-BR" dirty="0" err="1" smtClean="0"/>
              <a:t>speaking</a:t>
            </a:r>
            <a:r>
              <a:rPr lang="pt-BR" dirty="0" smtClean="0"/>
              <a:t>, and </a:t>
            </a:r>
            <a:r>
              <a:rPr lang="pt-BR" dirty="0" err="1" smtClean="0"/>
              <a:t>listening</a:t>
            </a:r>
            <a:r>
              <a:rPr lang="pt-BR" dirty="0" smtClean="0"/>
              <a:t>; 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err="1" smtClean="0"/>
              <a:t>Gain</a:t>
            </a:r>
            <a:r>
              <a:rPr lang="pt-BR" dirty="0" smtClean="0"/>
              <a:t> general and </a:t>
            </a:r>
            <a:r>
              <a:rPr lang="pt-BR" dirty="0" err="1" smtClean="0"/>
              <a:t>expert</a:t>
            </a:r>
            <a:r>
              <a:rPr lang="pt-BR" dirty="0" smtClean="0"/>
              <a:t> </a:t>
            </a:r>
            <a:r>
              <a:rPr lang="pt-BR" dirty="0" err="1" smtClean="0"/>
              <a:t>knowledge</a:t>
            </a:r>
            <a:r>
              <a:rPr lang="pt-BR" dirty="0" smtClean="0"/>
              <a:t>;</a:t>
            </a:r>
            <a:br>
              <a:rPr lang="pt-BR" dirty="0" smtClean="0"/>
            </a:br>
            <a:r>
              <a:rPr lang="pt-BR" dirty="0" smtClean="0"/>
              <a:t> </a:t>
            </a:r>
          </a:p>
          <a:p>
            <a:r>
              <a:rPr lang="pt-BR" dirty="0" err="1" smtClean="0"/>
              <a:t>Advance</a:t>
            </a:r>
            <a:r>
              <a:rPr lang="pt-BR" dirty="0" smtClean="0"/>
              <a:t> </a:t>
            </a:r>
            <a:r>
              <a:rPr lang="pt-BR" dirty="0" err="1" smtClean="0"/>
              <a:t>skills</a:t>
            </a:r>
            <a:r>
              <a:rPr lang="pt-BR" dirty="0" smtClean="0"/>
              <a:t> in </a:t>
            </a:r>
            <a:r>
              <a:rPr lang="pt-BR" dirty="0" err="1" smtClean="0"/>
              <a:t>quantitative</a:t>
            </a:r>
            <a:r>
              <a:rPr lang="pt-BR" dirty="0" smtClean="0"/>
              <a:t> and </a:t>
            </a:r>
            <a:r>
              <a:rPr lang="pt-BR" dirty="0" err="1" smtClean="0"/>
              <a:t>qualitative</a:t>
            </a:r>
            <a:r>
              <a:rPr lang="pt-BR" dirty="0" smtClean="0"/>
              <a:t> </a:t>
            </a:r>
            <a:r>
              <a:rPr lang="pt-BR" dirty="0" err="1" smtClean="0"/>
              <a:t>reasoning</a:t>
            </a:r>
            <a:r>
              <a:rPr lang="pt-BR" dirty="0" smtClean="0"/>
              <a:t> and </a:t>
            </a:r>
            <a:r>
              <a:rPr lang="pt-BR" dirty="0" err="1" smtClean="0"/>
              <a:t>abilities</a:t>
            </a:r>
            <a:r>
              <a:rPr lang="pt-BR" dirty="0" smtClean="0"/>
              <a:t> in </a:t>
            </a:r>
            <a:r>
              <a:rPr lang="pt-BR" dirty="0" err="1" smtClean="0"/>
              <a:t>analysis</a:t>
            </a:r>
            <a:r>
              <a:rPr lang="pt-BR" dirty="0" smtClean="0"/>
              <a:t>, </a:t>
            </a:r>
            <a:r>
              <a:rPr lang="pt-BR" dirty="0" err="1" smtClean="0"/>
              <a:t>languages</a:t>
            </a:r>
            <a:r>
              <a:rPr lang="pt-BR" dirty="0" smtClean="0"/>
              <a:t>, and </a:t>
            </a:r>
            <a:r>
              <a:rPr lang="pt-BR" dirty="0" err="1" smtClean="0"/>
              <a:t>imagination</a:t>
            </a:r>
            <a:r>
              <a:rPr lang="pt-BR" dirty="0" smtClean="0"/>
              <a:t>; 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err="1" smtClean="0"/>
              <a:t>Develop</a:t>
            </a:r>
            <a:r>
              <a:rPr lang="pt-BR" dirty="0" smtClean="0"/>
              <a:t> </a:t>
            </a:r>
            <a:r>
              <a:rPr lang="pt-BR" dirty="0" err="1" smtClean="0"/>
              <a:t>values</a:t>
            </a:r>
            <a:r>
              <a:rPr lang="pt-BR" dirty="0" smtClean="0"/>
              <a:t> </a:t>
            </a:r>
            <a:r>
              <a:rPr lang="pt-BR" dirty="0" err="1" smtClean="0"/>
              <a:t>such</a:t>
            </a:r>
            <a:r>
              <a:rPr lang="pt-BR" dirty="0" smtClean="0"/>
              <a:t> as </a:t>
            </a:r>
            <a:r>
              <a:rPr lang="pt-BR" dirty="0" err="1" smtClean="0"/>
              <a:t>teamwork</a:t>
            </a:r>
            <a:r>
              <a:rPr lang="pt-BR" dirty="0" smtClean="0"/>
              <a:t>, </a:t>
            </a:r>
            <a:r>
              <a:rPr lang="pt-BR" dirty="0" err="1" smtClean="0"/>
              <a:t>respect</a:t>
            </a:r>
            <a:r>
              <a:rPr lang="pt-BR" dirty="0" smtClean="0"/>
              <a:t> for </a:t>
            </a:r>
            <a:r>
              <a:rPr lang="pt-BR" dirty="0" err="1" smtClean="0"/>
              <a:t>others</a:t>
            </a:r>
            <a:r>
              <a:rPr lang="pt-BR" dirty="0" smtClean="0"/>
              <a:t>, and </a:t>
            </a:r>
            <a:r>
              <a:rPr lang="pt-BR" dirty="0" err="1" smtClean="0"/>
              <a:t>citizenship</a:t>
            </a:r>
            <a:r>
              <a:rPr lang="pt-BR" dirty="0" smtClean="0"/>
              <a:t>; </a:t>
            </a:r>
          </a:p>
          <a:p>
            <a:pPr>
              <a:buNone/>
            </a:pPr>
            <a:r>
              <a:rPr lang="pt-BR" dirty="0" smtClean="0"/>
              <a:t>	and prepare for </a:t>
            </a:r>
            <a:r>
              <a:rPr lang="pt-BR" dirty="0" err="1" smtClean="0"/>
              <a:t>careers</a:t>
            </a:r>
            <a:r>
              <a:rPr lang="pt-BR" dirty="0" smtClean="0"/>
              <a:t> and </a:t>
            </a:r>
            <a:r>
              <a:rPr lang="pt-BR" dirty="0" err="1" smtClean="0"/>
              <a:t>commerce</a:t>
            </a:r>
            <a:r>
              <a:rPr lang="pt-BR" dirty="0" smtClean="0"/>
              <a:t>. </a:t>
            </a:r>
          </a:p>
          <a:p>
            <a:endParaRPr lang="pt-BR" dirty="0"/>
          </a:p>
          <a:p>
            <a:pPr>
              <a:buNone/>
            </a:pPr>
            <a:r>
              <a:rPr lang="pt-BR" dirty="0" err="1" smtClean="0"/>
              <a:t>This</a:t>
            </a:r>
            <a:r>
              <a:rPr lang="pt-BR" dirty="0" smtClean="0"/>
              <a:t> </a:t>
            </a:r>
            <a:r>
              <a:rPr lang="pt-BR" dirty="0" err="1" smtClean="0"/>
              <a:t>kind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education</a:t>
            </a:r>
            <a:r>
              <a:rPr lang="pt-BR" dirty="0" smtClean="0"/>
              <a:t> </a:t>
            </a:r>
            <a:r>
              <a:rPr lang="pt-BR" dirty="0" err="1" smtClean="0"/>
              <a:t>requires</a:t>
            </a:r>
            <a:r>
              <a:rPr lang="pt-BR" dirty="0" smtClean="0"/>
              <a:t>, as it </a:t>
            </a:r>
            <a:r>
              <a:rPr lang="pt-BR" dirty="0" err="1" smtClean="0"/>
              <a:t>always</a:t>
            </a:r>
            <a:r>
              <a:rPr lang="pt-BR" dirty="0" smtClean="0"/>
              <a:t> </a:t>
            </a:r>
            <a:r>
              <a:rPr lang="pt-BR" dirty="0" err="1" smtClean="0"/>
              <a:t>has</a:t>
            </a:r>
            <a:r>
              <a:rPr lang="pt-BR" dirty="0" smtClean="0"/>
              <a:t>, </a:t>
            </a:r>
            <a:r>
              <a:rPr lang="pt-BR" dirty="0" err="1" smtClean="0"/>
              <a:t>inspired</a:t>
            </a:r>
            <a:r>
              <a:rPr lang="pt-BR" dirty="0" smtClean="0"/>
              <a:t> </a:t>
            </a:r>
            <a:r>
              <a:rPr lang="pt-BR" dirty="0" err="1" smtClean="0"/>
              <a:t>teachers</a:t>
            </a:r>
            <a:r>
              <a:rPr lang="pt-BR" dirty="0" smtClean="0"/>
              <a:t> and </a:t>
            </a:r>
            <a:r>
              <a:rPr lang="pt-BR" dirty="0" err="1" smtClean="0"/>
              <a:t>eager</a:t>
            </a:r>
            <a:r>
              <a:rPr lang="pt-BR" dirty="0" smtClean="0"/>
              <a:t> </a:t>
            </a:r>
            <a:r>
              <a:rPr lang="pt-BR" dirty="0" err="1" smtClean="0"/>
              <a:t>learners</a:t>
            </a:r>
            <a:r>
              <a:rPr lang="pt-BR" dirty="0" smtClean="0"/>
              <a:t>.”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SCOTT, Robert A. , </a:t>
            </a:r>
            <a:r>
              <a:rPr lang="pt-BR" dirty="0" err="1" smtClean="0"/>
              <a:t>OnCourse</a:t>
            </a:r>
            <a:r>
              <a:rPr lang="pt-BR" dirty="0" smtClean="0"/>
              <a:t>: Business insights and </a:t>
            </a:r>
            <a:r>
              <a:rPr lang="pt-BR" dirty="0" err="1" smtClean="0"/>
              <a:t>trends</a:t>
            </a:r>
            <a:r>
              <a:rPr lang="pt-BR" dirty="0" smtClean="0"/>
              <a:t> for </a:t>
            </a:r>
            <a:r>
              <a:rPr lang="pt-BR" dirty="0" err="1" smtClean="0"/>
              <a:t>trustees</a:t>
            </a:r>
            <a:r>
              <a:rPr lang="pt-BR" dirty="0" smtClean="0"/>
              <a:t> and </a:t>
            </a:r>
            <a:r>
              <a:rPr lang="pt-BR" dirty="0" err="1" smtClean="0"/>
              <a:t>higher</a:t>
            </a:r>
            <a:r>
              <a:rPr lang="pt-BR" dirty="0" smtClean="0"/>
              <a:t> </a:t>
            </a:r>
            <a:r>
              <a:rPr lang="pt-BR" dirty="0" err="1" smtClean="0"/>
              <a:t>education</a:t>
            </a:r>
            <a:r>
              <a:rPr lang="pt-BR" dirty="0" smtClean="0"/>
              <a:t> </a:t>
            </a:r>
            <a:r>
              <a:rPr lang="pt-BR" dirty="0" err="1" smtClean="0"/>
              <a:t>administrators</a:t>
            </a:r>
            <a:r>
              <a:rPr lang="pt-BR" dirty="0" smtClean="0"/>
              <a:t>, </a:t>
            </a:r>
            <a:r>
              <a:rPr lang="pt-BR" dirty="0" err="1" smtClean="0"/>
              <a:t>October</a:t>
            </a:r>
            <a:r>
              <a:rPr lang="pt-BR" dirty="0" smtClean="0"/>
              <a:t> 2011. © 2010 Grant Thornton LLP. 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28596" y="357166"/>
            <a:ext cx="8229600" cy="64294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2800" dirty="0" smtClean="0">
                <a:solidFill>
                  <a:schemeClr val="tx2"/>
                </a:solidFill>
                <a:latin typeface="ISOCPEUR" pitchFamily="34" charset="0"/>
              </a:rPr>
              <a:t/>
            </a:r>
            <a:br>
              <a:rPr lang="pt-BR" sz="2800" dirty="0" smtClean="0">
                <a:solidFill>
                  <a:schemeClr val="tx2"/>
                </a:solidFill>
                <a:latin typeface="ISOCPEUR" pitchFamily="34" charset="0"/>
              </a:rPr>
            </a:br>
            <a:r>
              <a:rPr lang="pt-BR" sz="2800" dirty="0" smtClean="0">
                <a:solidFill>
                  <a:schemeClr val="tx2"/>
                </a:solidFill>
                <a:latin typeface="ISOCPEUR" pitchFamily="34" charset="0"/>
              </a:rPr>
              <a:t>MIT </a:t>
            </a:r>
            <a:r>
              <a:rPr lang="pt-BR" sz="2800" dirty="0" err="1">
                <a:solidFill>
                  <a:schemeClr val="tx2"/>
                </a:solidFill>
                <a:latin typeface="ISOCPEUR" pitchFamily="34" charset="0"/>
              </a:rPr>
              <a:t>MediaLab</a:t>
            </a:r>
            <a:r>
              <a:rPr lang="pt-BR" sz="2800" dirty="0">
                <a:solidFill>
                  <a:schemeClr val="tx2"/>
                </a:solidFill>
                <a:latin typeface="ISOCPEUR" pitchFamily="34" charset="0"/>
              </a:rPr>
              <a:t> &gt; </a:t>
            </a:r>
            <a:r>
              <a:rPr lang="pt-BR" sz="2800" dirty="0" smtClean="0">
                <a:solidFill>
                  <a:schemeClr val="tx2"/>
                </a:solidFill>
                <a:latin typeface="ISOCPEUR" pitchFamily="34" charset="0"/>
              </a:rPr>
              <a:t>Nicholas </a:t>
            </a:r>
            <a:r>
              <a:rPr lang="pt-BR" sz="2800" dirty="0" err="1">
                <a:solidFill>
                  <a:schemeClr val="tx2"/>
                </a:solidFill>
                <a:latin typeface="ISOCPEUR" pitchFamily="34" charset="0"/>
              </a:rPr>
              <a:t>Negroponte</a:t>
            </a:r>
            <a:r>
              <a:rPr lang="pt-BR" sz="4000" dirty="0">
                <a:solidFill>
                  <a:schemeClr val="tx2"/>
                </a:solidFill>
                <a:latin typeface="ISOCPEUR" pitchFamily="34" charset="0"/>
              </a:rPr>
              <a:t/>
            </a:r>
            <a:br>
              <a:rPr lang="pt-BR" sz="4000" dirty="0">
                <a:solidFill>
                  <a:schemeClr val="tx2"/>
                </a:solidFill>
                <a:latin typeface="ISOCPEUR" pitchFamily="34" charset="0"/>
              </a:rPr>
            </a:br>
            <a:endParaRPr lang="en-US" sz="4000" dirty="0">
              <a:solidFill>
                <a:schemeClr val="tx2"/>
              </a:solidFill>
              <a:latin typeface="ISOCPEUR" pitchFamily="34" charset="0"/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50825" y="1428736"/>
            <a:ext cx="838835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b="1" dirty="0">
                <a:latin typeface="ISOCPEUR" pitchFamily="34" charset="0"/>
              </a:rPr>
              <a:t>“ O que faz do designer humano um “bom” arquiteto? Sabemos que de uma </a:t>
            </a:r>
          </a:p>
          <a:p>
            <a:r>
              <a:rPr lang="pt-BR" b="1" dirty="0">
                <a:latin typeface="ISOCPEUR" pitchFamily="34" charset="0"/>
              </a:rPr>
              <a:t>certa maneira ele deve contribuir aos ambientes físicos que recebem e estimulam uma boa vida. Mas nos não sabemos realmente o que é uma boa vida [ não existe </a:t>
            </a:r>
            <a:r>
              <a:rPr lang="pt-BR" b="1" dirty="0" err="1">
                <a:latin typeface="ISOCPEUR" pitchFamily="34" charset="0"/>
              </a:rPr>
              <a:t>´função</a:t>
            </a:r>
            <a:r>
              <a:rPr lang="pt-BR" b="1" dirty="0">
                <a:latin typeface="ISOCPEUR" pitchFamily="34" charset="0"/>
              </a:rPr>
              <a:t> </a:t>
            </a:r>
            <a:r>
              <a:rPr lang="pt-BR" b="1" dirty="0" err="1">
                <a:latin typeface="ISOCPEUR" pitchFamily="34" charset="0"/>
              </a:rPr>
              <a:t>utilitária´</a:t>
            </a:r>
            <a:r>
              <a:rPr lang="pt-BR" b="1" dirty="0">
                <a:latin typeface="ISOCPEUR" pitchFamily="34" charset="0"/>
              </a:rPr>
              <a:t> e isso não pode ser otimizada ]. Sabemos que deve ter uma compreensão da forma física. Mas não sabemos como nossos processos cognitivos visualizam as formas e a geometria. Sabemos que ele deve interpretar os desejos e as necessidades humanas. Mas não sabemos como descrever as necessidades e os desejos.”</a:t>
            </a:r>
          </a:p>
          <a:p>
            <a:endParaRPr lang="pt-BR" dirty="0">
              <a:latin typeface="ISOCPEUR" pitchFamily="34" charset="0"/>
            </a:endParaRPr>
          </a:p>
          <a:p>
            <a:r>
              <a:rPr lang="pt-BR" dirty="0">
                <a:latin typeface="ISOCPEUR" pitchFamily="34" charset="0"/>
              </a:rPr>
              <a:t>Conclui em seguida:</a:t>
            </a:r>
          </a:p>
          <a:p>
            <a:endParaRPr lang="pt-BR" dirty="0">
              <a:latin typeface="ISOCPEUR" pitchFamily="34" charset="0"/>
            </a:endParaRPr>
          </a:p>
          <a:p>
            <a:r>
              <a:rPr lang="pt-BR" b="1" dirty="0">
                <a:latin typeface="ISOCPEUR" pitchFamily="34" charset="0"/>
              </a:rPr>
              <a:t>“ O que diferencia certamente um designer competente é a sua capacidade de fornecer informações ausentes. Toda concepção de um ambiente se caracteriza para uma quantidade assustadora  de informações nem disponível, nem determinável. Uma parte do processo de design é de procurar a informação.” 	</a:t>
            </a:r>
            <a:r>
              <a:rPr lang="pt-BR" dirty="0">
                <a:latin typeface="ISOCPEUR" pitchFamily="34" charset="0"/>
              </a:rPr>
              <a:t>					</a:t>
            </a:r>
          </a:p>
          <a:p>
            <a:r>
              <a:rPr lang="pt-BR" dirty="0">
                <a:latin typeface="ISOCPEUR" pitchFamily="34" charset="0"/>
              </a:rPr>
              <a:t>						[</a:t>
            </a:r>
            <a:r>
              <a:rPr lang="pt-BR" dirty="0" err="1">
                <a:latin typeface="ISOCPEUR" pitchFamily="34" charset="0"/>
              </a:rPr>
              <a:t>Negroponte</a:t>
            </a:r>
            <a:r>
              <a:rPr lang="pt-BR" dirty="0">
                <a:latin typeface="ISOCPEUR" pitchFamily="34" charset="0"/>
              </a:rPr>
              <a:t>, 1968]</a:t>
            </a:r>
          </a:p>
          <a:p>
            <a:endParaRPr lang="en-US" dirty="0">
              <a:latin typeface="ISOCPEU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USP _ um </a:t>
            </a:r>
            <a:r>
              <a:rPr lang="en-GB" dirty="0" err="1" smtClean="0"/>
              <a:t>pouco</a:t>
            </a:r>
            <a:r>
              <a:rPr lang="en-GB" dirty="0" smtClean="0"/>
              <a:t> de </a:t>
            </a:r>
            <a:r>
              <a:rPr lang="en-GB" dirty="0" err="1" smtClean="0"/>
              <a:t>hist</a:t>
            </a:r>
            <a:r>
              <a:rPr lang="pt-BR" dirty="0" smtClean="0"/>
              <a:t>ó</a:t>
            </a:r>
            <a:r>
              <a:rPr lang="en-GB" dirty="0" err="1" smtClean="0"/>
              <a:t>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1. Wiki</a:t>
            </a:r>
            <a:endParaRPr lang="en-GB" dirty="0" smtClean="0"/>
          </a:p>
          <a:p>
            <a:r>
              <a:rPr lang="en-GB" dirty="0" smtClean="0"/>
              <a:t>2. site do </a:t>
            </a:r>
            <a:r>
              <a:rPr lang="en-GB" dirty="0" smtClean="0">
                <a:hlinkClick r:id="rId3"/>
              </a:rPr>
              <a:t>IAU USP</a:t>
            </a:r>
            <a:endParaRPr lang="en-GB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504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Complexidade e processo </a:t>
            </a:r>
            <a:r>
              <a:rPr lang="pt-BR" dirty="0" err="1" smtClean="0"/>
              <a:t>projetual</a:t>
            </a:r>
            <a:r>
              <a:rPr lang="pt-BR" dirty="0" smtClean="0"/>
              <a:t> na era digital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t-BR" dirty="0" smtClean="0"/>
              <a:t>Ensino :</a:t>
            </a:r>
          </a:p>
          <a:p>
            <a:r>
              <a:rPr lang="pt-BR" dirty="0" smtClean="0"/>
              <a:t>Teoria e historia</a:t>
            </a:r>
          </a:p>
          <a:p>
            <a:r>
              <a:rPr lang="pt-BR" dirty="0" smtClean="0"/>
              <a:t>Tecnologia</a:t>
            </a:r>
          </a:p>
          <a:p>
            <a:r>
              <a:rPr lang="pt-BR" dirty="0" smtClean="0"/>
              <a:t>Linguagem</a:t>
            </a:r>
          </a:p>
          <a:p>
            <a:r>
              <a:rPr lang="pt-BR" dirty="0" smtClean="0"/>
              <a:t>Experiências outras: pesquisa / viagens de estudos, estadias, estágios /hobbies...</a:t>
            </a:r>
          </a:p>
          <a:p>
            <a:r>
              <a:rPr lang="pt-BR" dirty="0" smtClean="0"/>
              <a:t>Coração: Projeto!</a:t>
            </a:r>
          </a:p>
          <a:p>
            <a:r>
              <a:rPr lang="pt-BR" dirty="0" smtClean="0"/>
              <a:t>Enquadramento: quem?</a:t>
            </a:r>
          </a:p>
          <a:p>
            <a:r>
              <a:rPr lang="pt-BR" u="sng" dirty="0" smtClean="0"/>
              <a:t>Avaliação e rendimento! &gt; !!!capacitação e formação!!!</a:t>
            </a:r>
          </a:p>
          <a:p>
            <a:endParaRPr lang="pt-BR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1.Entendimento do problema</a:t>
            </a:r>
          </a:p>
          <a:p>
            <a:r>
              <a:rPr lang="pt-BR" dirty="0" smtClean="0"/>
              <a:t>Observação</a:t>
            </a:r>
          </a:p>
          <a:p>
            <a:r>
              <a:rPr lang="pt-BR" dirty="0" err="1" smtClean="0"/>
              <a:t>Socio-economico-cultural-ambiental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2. </a:t>
            </a:r>
            <a:r>
              <a:rPr lang="pt-BR" dirty="0" err="1" smtClean="0"/>
              <a:t>Técne</a:t>
            </a:r>
            <a:r>
              <a:rPr lang="pt-BR" dirty="0" smtClean="0"/>
              <a:t> –</a:t>
            </a:r>
          </a:p>
          <a:p>
            <a:r>
              <a:rPr lang="pt-BR" dirty="0" smtClean="0"/>
              <a:t>Técnica, Tecnologia, </a:t>
            </a:r>
            <a:r>
              <a:rPr lang="pt-BR" dirty="0" err="1" smtClean="0"/>
              <a:t>competencia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3. Referencias, exemplos, relatos processuais!</a:t>
            </a:r>
          </a:p>
          <a:p>
            <a:r>
              <a:rPr lang="pt-BR" dirty="0" smtClean="0"/>
              <a:t>Aprender com os outros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4. Proposta e processo </a:t>
            </a:r>
            <a:r>
              <a:rPr lang="pt-BR" dirty="0" err="1" smtClean="0"/>
              <a:t>projetual</a:t>
            </a:r>
            <a:r>
              <a:rPr lang="pt-BR" dirty="0" smtClean="0"/>
              <a:t> &gt; juntar as partes / controlar o processo: </a:t>
            </a:r>
          </a:p>
          <a:p>
            <a:r>
              <a:rPr lang="pt-BR" dirty="0" smtClean="0"/>
              <a:t>As partes sozinhas não são o todo!</a:t>
            </a:r>
          </a:p>
          <a:p>
            <a:r>
              <a:rPr lang="pt-BR" dirty="0" smtClean="0"/>
              <a:t>O todo [objeto] e as partes [integração e detalhes]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3600" dirty="0" smtClean="0"/>
              <a:t>Disciplina IAU 743 Informática na Arquitetura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mtClean="0"/>
              <a:t> Histórico </a:t>
            </a:r>
            <a:r>
              <a:rPr lang="pt-BR" dirty="0" smtClean="0"/>
              <a:t>/ anja e disciplina</a:t>
            </a:r>
          </a:p>
          <a:p>
            <a:r>
              <a:rPr lang="pt-BR" dirty="0" smtClean="0"/>
              <a:t>Disciplina dividida em duas fases  / presença plena / Que se espera de nos? Que se espera de vocês? </a:t>
            </a:r>
          </a:p>
          <a:p>
            <a:r>
              <a:rPr lang="pt-BR" dirty="0" smtClean="0"/>
              <a:t>site de apoio</a:t>
            </a:r>
          </a:p>
          <a:p>
            <a:pPr>
              <a:buNone/>
            </a:pPr>
            <a:r>
              <a:rPr lang="pt-BR" dirty="0" smtClean="0"/>
              <a:t>&gt;&gt;&gt;http://disciplinas.stoa.usp.br/</a:t>
            </a:r>
          </a:p>
          <a:p>
            <a:pPr>
              <a:buNone/>
            </a:pPr>
            <a:r>
              <a:rPr lang="pt-BR" dirty="0" smtClean="0"/>
              <a:t>&gt; dinâmica em sala de aula/ tirar duvidas/ colaboração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infraestrutura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Links interessantes:</a:t>
            </a:r>
          </a:p>
          <a:p>
            <a:endParaRPr lang="pt-BR" dirty="0" smtClean="0"/>
          </a:p>
          <a:p>
            <a:r>
              <a:rPr lang="pt-BR" dirty="0" smtClean="0">
                <a:hlinkClick r:id="rId2"/>
              </a:rPr>
              <a:t>11 coisas que </a:t>
            </a:r>
            <a:r>
              <a:rPr lang="pt-BR" dirty="0" err="1" smtClean="0">
                <a:hlinkClick r:id="rId2"/>
              </a:rPr>
              <a:t>vc</a:t>
            </a:r>
            <a:r>
              <a:rPr lang="pt-BR" dirty="0" smtClean="0">
                <a:hlinkClick r:id="rId2"/>
              </a:rPr>
              <a:t> precisa saber antes de estudar arquitetura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hlinkClick r:id="rId3"/>
              </a:rPr>
              <a:t>Blogs de arquitetura</a:t>
            </a:r>
            <a:endParaRPr lang="pt-BR" dirty="0" smtClean="0"/>
          </a:p>
          <a:p>
            <a:r>
              <a:rPr lang="en-GB" dirty="0" err="1" smtClean="0">
                <a:hlinkClick r:id="rId4"/>
              </a:rPr>
              <a:t>Revista</a:t>
            </a:r>
            <a:r>
              <a:rPr lang="en-GB" dirty="0" smtClean="0">
                <a:hlinkClick r:id="rId4"/>
              </a:rPr>
              <a:t> online Vitruvius</a:t>
            </a:r>
            <a:endParaRPr lang="pt-BR" dirty="0" smtClean="0"/>
          </a:p>
          <a:p>
            <a:r>
              <a:rPr lang="pt-BR" dirty="0" smtClean="0">
                <a:hlinkClick r:id="rId5"/>
              </a:rPr>
              <a:t>Processo </a:t>
            </a:r>
            <a:r>
              <a:rPr lang="pt-BR" dirty="0" err="1" smtClean="0">
                <a:hlinkClick r:id="rId5"/>
              </a:rPr>
              <a:t>creativo</a:t>
            </a:r>
            <a:endParaRPr lang="pt-BR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Visita do Instituto</a:t>
            </a:r>
          </a:p>
          <a:p>
            <a:r>
              <a:rPr lang="pt-BR" dirty="0" smtClean="0"/>
              <a:t>LEI, Laboratórios</a:t>
            </a:r>
          </a:p>
          <a:p>
            <a:r>
              <a:rPr lang="pt-BR" dirty="0" smtClean="0"/>
              <a:t>Grupos de Pesquisa</a:t>
            </a:r>
          </a:p>
          <a:p>
            <a:r>
              <a:rPr lang="pt-BR" dirty="0" smtClean="0"/>
              <a:t>Biblioteca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Virtual &gt;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393</Words>
  <Application>Microsoft Office PowerPoint</Application>
  <PresentationFormat>Apresentação na tela (4:3)</PresentationFormat>
  <Paragraphs>73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IAU 743 Informática na Arquitetura Profa. Dra. Anja Pratschke</vt:lpstr>
      <vt:lpstr>Formação acadêmica: objetivos</vt:lpstr>
      <vt:lpstr>Apresentação do PowerPoint</vt:lpstr>
      <vt:lpstr>USP _ um pouco de história</vt:lpstr>
      <vt:lpstr>Complexidade e processo projetual na era digital</vt:lpstr>
      <vt:lpstr>Disciplina IAU 743 Informática na Arquitetura</vt:lpstr>
      <vt:lpstr>infraestrutura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IAU 743 Informática na Arquitetura Profa. Dra. Anja Pratschke</dc:title>
  <dc:creator>Anja</dc:creator>
  <cp:lastModifiedBy>Anja Pratschke</cp:lastModifiedBy>
  <cp:revision>12</cp:revision>
  <dcterms:created xsi:type="dcterms:W3CDTF">2012-03-04T12:55:47Z</dcterms:created>
  <dcterms:modified xsi:type="dcterms:W3CDTF">2015-03-02T13:40:20Z</dcterms:modified>
</cp:coreProperties>
</file>