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64" r:id="rId3"/>
    <p:sldId id="277" r:id="rId4"/>
    <p:sldId id="311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  <p:sldId id="321" r:id="rId14"/>
    <p:sldId id="320" r:id="rId15"/>
    <p:sldId id="323" r:id="rId16"/>
    <p:sldId id="322" r:id="rId17"/>
    <p:sldId id="325" r:id="rId18"/>
    <p:sldId id="326" r:id="rId19"/>
    <p:sldId id="327" r:id="rId20"/>
    <p:sldId id="279" r:id="rId21"/>
    <p:sldId id="283" r:id="rId22"/>
    <p:sldId id="334" r:id="rId23"/>
    <p:sldId id="333" r:id="rId24"/>
    <p:sldId id="335" r:id="rId25"/>
    <p:sldId id="336" r:id="rId26"/>
    <p:sldId id="337" r:id="rId27"/>
    <p:sldId id="339" r:id="rId28"/>
    <p:sldId id="338" r:id="rId29"/>
    <p:sldId id="365" r:id="rId30"/>
    <p:sldId id="340" r:id="rId31"/>
    <p:sldId id="343" r:id="rId32"/>
    <p:sldId id="341" r:id="rId33"/>
    <p:sldId id="344" r:id="rId34"/>
    <p:sldId id="345" r:id="rId35"/>
    <p:sldId id="346" r:id="rId36"/>
    <p:sldId id="354" r:id="rId37"/>
    <p:sldId id="347" r:id="rId38"/>
    <p:sldId id="348" r:id="rId39"/>
    <p:sldId id="366" r:id="rId40"/>
    <p:sldId id="349" r:id="rId41"/>
    <p:sldId id="350" r:id="rId42"/>
    <p:sldId id="353" r:id="rId43"/>
    <p:sldId id="357" r:id="rId44"/>
    <p:sldId id="356" r:id="rId45"/>
    <p:sldId id="358" r:id="rId46"/>
    <p:sldId id="359" r:id="rId47"/>
    <p:sldId id="360" r:id="rId48"/>
    <p:sldId id="361" r:id="rId49"/>
    <p:sldId id="362" r:id="rId50"/>
    <p:sldId id="367" r:id="rId51"/>
    <p:sldId id="363" r:id="rId52"/>
    <p:sldId id="369" r:id="rId53"/>
  </p:sldIdLst>
  <p:sldSz cx="10287000" cy="6858000" type="35mm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FF6600"/>
    <a:srgbClr val="00CC00"/>
    <a:srgbClr val="FFFF00"/>
    <a:srgbClr val="DDDDDD"/>
    <a:srgbClr val="00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60" autoAdjust="0"/>
    <p:restoredTop sz="99872" autoAdjust="0"/>
  </p:normalViewPr>
  <p:slideViewPr>
    <p:cSldViewPr showGuides="1">
      <p:cViewPr>
        <p:scale>
          <a:sx n="70" d="100"/>
          <a:sy n="70" d="100"/>
        </p:scale>
        <p:origin x="-992" y="96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75E9F3F-7133-4622-9D1F-5E38D10CA9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3000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4863B9-DED8-4FB7-9F41-01ADA876BC2D}" type="slidenum">
              <a:rPr lang="pt-BR" smtClean="0"/>
              <a:pPr>
                <a:defRPr/>
              </a:pPr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7527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08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648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1518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5726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821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357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0028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750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2804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173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595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079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143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145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5139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511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>
              <a:effectLst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90323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1343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5598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55986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60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693068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7768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9574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5873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143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04810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18107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7564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4336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4336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587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18817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292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81354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87620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93576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0524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5836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932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0370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4393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439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079521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830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5E9F3F-7133-4622-9D1F-5E38D10CA918}" type="slidenum">
              <a:rPr lang="pt-BR" smtClean="0"/>
              <a:pPr>
                <a:defRPr/>
              </a:pPr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830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EC35F2-6DF1-48C1-B4C9-AA00B3A7B700}" type="slidenum">
              <a:rPr lang="pt-BR" sz="1200" smtClean="0"/>
              <a:pPr eaLnBrk="1" hangingPunct="1"/>
              <a:t>7</a:t>
            </a:fld>
            <a:endParaRPr lang="pt-BR" sz="1200" dirty="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b="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B0B52B9-D911-4C6D-A161-66950ADA69CC}" type="slidenum">
              <a:rPr lang="pt-BR" sz="1200" smtClean="0"/>
              <a:pPr eaLnBrk="1" hangingPunct="1"/>
              <a:t>8</a:t>
            </a:fld>
            <a:endParaRPr lang="pt-BR" sz="1200" dirty="0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4E8E316-C1FB-4391-BC86-0B933B2149C7}" type="slidenum">
              <a:rPr lang="pt-BR" sz="1200" smtClean="0"/>
              <a:pPr eaLnBrk="1" hangingPunct="1"/>
              <a:t>9</a:t>
            </a:fld>
            <a:endParaRPr lang="pt-BR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864906-9D27-48AB-9713-0BD54EF33BA4}" type="slidenum">
              <a:rPr lang="pt-BR" sz="1200" smtClean="0"/>
              <a:pPr eaLnBrk="1" hangingPunct="1"/>
              <a:t>10</a:t>
            </a:fld>
            <a:endParaRPr lang="pt-BR" sz="1200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1791F-E686-46B4-995F-8359CDD4E1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313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94E5-B02D-4331-A572-0DDC01E038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1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6BB09-63AD-4D93-B234-BA54296D64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818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29087-8852-4527-9DCE-66515D78884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368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0D913-2991-47C3-94CF-AAC3A9D3F1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13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8D627-D96C-48B2-ABB8-F398B1165AE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081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36FC5-0232-4EA5-989B-16686ABA52D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3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8B638-D96C-44D2-996F-EE1E630B93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480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B3C95-30D0-4B18-8EC0-156A188D93B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700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F9790-22BB-4059-8FAD-EE39DE1CB9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516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ABA1-FC01-4A98-9AA9-B27CFCEFD2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90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CF6C859-3DD8-486C-B214-412F8B7C85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10.wav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microsoft.com/office/2007/relationships/media" Target="../media/media14.wav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microsoft.com/office/2007/relationships/media" Target="../media/media15.wav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microsoft.com/office/2007/relationships/media" Target="../media/media16.wav"/><Relationship Id="rId1" Type="http://schemas.openxmlformats.org/officeDocument/2006/relationships/audio" Target="NULL" TargetMode="External"/><Relationship Id="rId6" Type="http://schemas.openxmlformats.org/officeDocument/2006/relationships/image" Target="../media/image23.w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9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0.wav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1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2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3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NULL" TargetMode="External"/><Relationship Id="rId7" Type="http://schemas.openxmlformats.org/officeDocument/2006/relationships/image" Target="../media/image1.jpe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microsoft.com/office/2007/relationships/media" Target="../media/media2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6.wav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27.wav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8.wav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1.jpe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9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0.wav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1.wav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2.wav"/><Relationship Id="rId1" Type="http://schemas.openxmlformats.org/officeDocument/2006/relationships/audio" Target="NULL" TargetMode="External"/><Relationship Id="rId6" Type="http://schemas.openxmlformats.org/officeDocument/2006/relationships/image" Target="../media/image34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microsoft.com/office/2007/relationships/media" Target="../media/media33.wav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4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5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36.wav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microsoft.com/office/2007/relationships/media" Target="../media/media37.wav"/><Relationship Id="rId1" Type="http://schemas.openxmlformats.org/officeDocument/2006/relationships/audio" Target="NULL" TargetMode="External"/><Relationship Id="rId6" Type="http://schemas.openxmlformats.org/officeDocument/2006/relationships/image" Target="../media/image38.wmf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microsoft.com/office/2007/relationships/media" Target="../media/media38.wav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39.wav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microsoft.com/office/2007/relationships/media" Target="../media/media40.wav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1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42.wav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43.wav"/><Relationship Id="rId1" Type="http://schemas.openxmlformats.org/officeDocument/2006/relationships/audio" Target="NULL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eg"/><Relationship Id="rId2" Type="http://schemas.microsoft.com/office/2007/relationships/media" Target="../media/media44.wav"/><Relationship Id="rId1" Type="http://schemas.openxmlformats.org/officeDocument/2006/relationships/audio" Target="NULL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5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6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7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8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microsoft.com/office/2007/relationships/media" Target="../media/media49.wav"/><Relationship Id="rId1" Type="http://schemas.openxmlformats.org/officeDocument/2006/relationships/audio" Target="NULL" TargetMode="External"/><Relationship Id="rId6" Type="http://schemas.openxmlformats.org/officeDocument/2006/relationships/image" Target="../media/image50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0.wav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wav"/><Relationship Id="rId7" Type="http://schemas.openxmlformats.org/officeDocument/2006/relationships/oleObject" Target="../embeddings/oleObject1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png"/><Relationship Id="rId2" Type="http://schemas.microsoft.com/office/2007/relationships/media" Target="../media/media51.wav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2.wav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53.wav"/><Relationship Id="rId1" Type="http://schemas.openxmlformats.org/officeDocument/2006/relationships/audio" Target="NULL" TargetMode="External"/><Relationship Id="rId6" Type="http://schemas.openxmlformats.org/officeDocument/2006/relationships/image" Target="../media/image55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microsoft.com/office/2007/relationships/media" Target="../media/media9.wav"/><Relationship Id="rId1" Type="http://schemas.openxmlformats.org/officeDocument/2006/relationships/audio" Target="NULL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 descr="foto 4"/>
          <p:cNvPicPr>
            <a:picLocks noChangeAspect="1" noChangeArrowheads="1"/>
          </p:cNvPicPr>
          <p:nvPr/>
        </p:nvPicPr>
        <p:blipFill>
          <a:blip r:embed="rId4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0287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1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6" name="Picture 1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269207"/>
            <a:ext cx="2520950" cy="1871662"/>
          </a:xfrm>
          <a:prstGeom prst="rect">
            <a:avLst/>
          </a:prstGeom>
          <a:noFill/>
          <a:ln>
            <a:noFill/>
          </a:ln>
          <a:effectLst>
            <a:outerShdw dist="242633" dir="19027266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21"/>
          <p:cNvGrpSpPr>
            <a:grpSpLocks/>
          </p:cNvGrpSpPr>
          <p:nvPr/>
        </p:nvGrpSpPr>
        <p:grpSpPr bwMode="auto">
          <a:xfrm>
            <a:off x="3778250" y="1124744"/>
            <a:ext cx="2949575" cy="2016125"/>
            <a:chOff x="3703340" y="476672"/>
            <a:chExt cx="2950030" cy="2016224"/>
          </a:xfrm>
        </p:grpSpPr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3972644" y="476672"/>
              <a:ext cx="2680726" cy="185125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  <p:pic>
          <p:nvPicPr>
            <p:cNvPr id="9" name="Imagem 16" descr="mater.JPG"/>
            <p:cNvPicPr>
              <a:picLocks noChangeAspect="1"/>
            </p:cNvPicPr>
            <p:nvPr/>
          </p:nvPicPr>
          <p:blipFill>
            <a:blip r:embed="rId6" cstate="print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0" t="2336" b="3059"/>
            <a:stretch>
              <a:fillRect/>
            </a:stretch>
          </p:blipFill>
          <p:spPr bwMode="auto">
            <a:xfrm>
              <a:off x="3703340" y="620688"/>
              <a:ext cx="2806684" cy="187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upo 22"/>
          <p:cNvGrpSpPr>
            <a:grpSpLocks/>
          </p:cNvGrpSpPr>
          <p:nvPr/>
        </p:nvGrpSpPr>
        <p:grpSpPr bwMode="auto">
          <a:xfrm>
            <a:off x="603250" y="1124744"/>
            <a:ext cx="2811463" cy="2016125"/>
            <a:chOff x="603861" y="476672"/>
            <a:chExt cx="2811447" cy="2016224"/>
          </a:xfrm>
        </p:grpSpPr>
        <p:sp>
          <p:nvSpPr>
            <p:cNvPr id="11" name="Rectangle 17"/>
            <p:cNvSpPr>
              <a:spLocks noChangeArrowheads="1"/>
            </p:cNvSpPr>
            <p:nvPr/>
          </p:nvSpPr>
          <p:spPr bwMode="auto">
            <a:xfrm>
              <a:off x="734582" y="476672"/>
              <a:ext cx="2680726" cy="185125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 dirty="0"/>
            </a:p>
          </p:txBody>
        </p:sp>
        <p:pic>
          <p:nvPicPr>
            <p:cNvPr id="12" name="Picture 2" descr="http://www.fm.usp.br/tutores/boletim/fmr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1" r="4767"/>
            <a:stretch>
              <a:fillRect/>
            </a:stretch>
          </p:blipFill>
          <p:spPr bwMode="auto">
            <a:xfrm>
              <a:off x="603861" y="583555"/>
              <a:ext cx="2664296" cy="190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4988" y="3356992"/>
            <a:ext cx="9217024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7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Ginecologia</a:t>
            </a:r>
          </a:p>
          <a:p>
            <a:pPr algn="ctr">
              <a:lnSpc>
                <a:spcPct val="130000"/>
              </a:lnSpc>
              <a:defRPr/>
            </a:pPr>
            <a:r>
              <a:rPr lang="pt-BR" sz="7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Obstetrícia</a:t>
            </a:r>
            <a:endParaRPr lang="pt-BR" sz="72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656387" y="0"/>
            <a:ext cx="3630613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omic Sans MS" pitchFamily="66" charset="0"/>
              </a:rPr>
              <a:t>Classificação</a:t>
            </a:r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893763" y="5230813"/>
            <a:ext cx="2663825" cy="64402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3000" b="1">
                <a:latin typeface="Calibri" pitchFamily="34" charset="0"/>
                <a:cs typeface="Arial" charset="0"/>
              </a:rPr>
              <a:t>Monozigóticas</a:t>
            </a:r>
          </a:p>
        </p:txBody>
      </p:sp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6799684" y="4869160"/>
            <a:ext cx="2039148" cy="1324978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Gêmeos</a:t>
            </a:r>
          </a:p>
          <a:p>
            <a:pPr algn="ctr">
              <a:lnSpc>
                <a:spcPct val="14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Conjugados</a:t>
            </a:r>
          </a:p>
        </p:txBody>
      </p:sp>
      <p:sp>
        <p:nvSpPr>
          <p:cNvPr id="76809" name="AutoShape 9"/>
          <p:cNvSpPr>
            <a:spLocks noChangeArrowheads="1"/>
          </p:cNvSpPr>
          <p:nvPr/>
        </p:nvSpPr>
        <p:spPr bwMode="auto">
          <a:xfrm>
            <a:off x="3775075" y="5300663"/>
            <a:ext cx="2827666" cy="485775"/>
          </a:xfrm>
          <a:prstGeom prst="rightArrow">
            <a:avLst>
              <a:gd name="adj1" fmla="val 50000"/>
              <a:gd name="adj2" fmla="val 151961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3000">
              <a:latin typeface="Calibri" pitchFamily="34" charset="0"/>
            </a:endParaRP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4334376" y="4795838"/>
            <a:ext cx="1313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divisão</a:t>
            </a:r>
          </a:p>
        </p:txBody>
      </p:sp>
      <p:sp>
        <p:nvSpPr>
          <p:cNvPr id="76811" name="Text Box 11"/>
          <p:cNvSpPr txBox="1">
            <a:spLocks noChangeArrowheads="1"/>
          </p:cNvSpPr>
          <p:nvPr/>
        </p:nvSpPr>
        <p:spPr bwMode="auto">
          <a:xfrm>
            <a:off x="3991372" y="5780088"/>
            <a:ext cx="21627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após 12º dia</a:t>
            </a:r>
          </a:p>
        </p:txBody>
      </p:sp>
      <p:grpSp>
        <p:nvGrpSpPr>
          <p:cNvPr id="10250" name="Group 18"/>
          <p:cNvGrpSpPr>
            <a:grpSpLocks/>
          </p:cNvGrpSpPr>
          <p:nvPr/>
        </p:nvGrpSpPr>
        <p:grpSpPr bwMode="auto">
          <a:xfrm>
            <a:off x="2406774" y="1844675"/>
            <a:ext cx="5617046" cy="2582863"/>
            <a:chOff x="1380" y="1252"/>
            <a:chExt cx="3674" cy="1627"/>
          </a:xfrm>
        </p:grpSpPr>
        <p:pic>
          <p:nvPicPr>
            <p:cNvPr id="10253" name="Picture 13" descr="marfer1"/>
            <p:cNvPicPr>
              <a:picLocks noChangeAspect="1" noChangeArrowheads="1"/>
            </p:cNvPicPr>
            <p:nvPr/>
          </p:nvPicPr>
          <p:blipFill>
            <a:blip r:embed="rId6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" t="45000" r="62102" b="28334"/>
            <a:stretch>
              <a:fillRect/>
            </a:stretch>
          </p:blipFill>
          <p:spPr bwMode="auto">
            <a:xfrm>
              <a:off x="1380" y="1252"/>
              <a:ext cx="1738" cy="1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4" name="Rectangle 15"/>
            <p:cNvSpPr>
              <a:spLocks noChangeArrowheads="1"/>
            </p:cNvSpPr>
            <p:nvPr/>
          </p:nvSpPr>
          <p:spPr bwMode="auto">
            <a:xfrm>
              <a:off x="3038" y="1253"/>
              <a:ext cx="179" cy="16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pic>
          <p:nvPicPr>
            <p:cNvPr id="10255" name="Picture 16" descr="marfer1"/>
            <p:cNvPicPr>
              <a:picLocks noChangeAspect="1" noChangeArrowheads="1"/>
            </p:cNvPicPr>
            <p:nvPr/>
          </p:nvPicPr>
          <p:blipFill>
            <a:blip r:embed="rId6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4" t="79259" r="29427" b="1482"/>
            <a:stretch>
              <a:fillRect/>
            </a:stretch>
          </p:blipFill>
          <p:spPr bwMode="auto">
            <a:xfrm>
              <a:off x="3195" y="1253"/>
              <a:ext cx="1859" cy="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6" name="Rectangle 17"/>
            <p:cNvSpPr>
              <a:spLocks noChangeArrowheads="1"/>
            </p:cNvSpPr>
            <p:nvPr/>
          </p:nvSpPr>
          <p:spPr bwMode="auto">
            <a:xfrm>
              <a:off x="3104" y="2750"/>
              <a:ext cx="272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8956347" y="5229200"/>
            <a:ext cx="939681" cy="55399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 smtClean="0">
                <a:solidFill>
                  <a:schemeClr val="accent2"/>
                </a:solidFill>
                <a:latin typeface="Calibri" pitchFamily="34" charset="0"/>
              </a:rPr>
              <a:t>&lt; 1</a:t>
            </a:r>
            <a:r>
              <a:rPr lang="pt-BR" sz="3000" b="1" dirty="0">
                <a:solidFill>
                  <a:schemeClr val="accent2"/>
                </a:solidFill>
                <a:latin typeface="Calibri" pitchFamily="34" charset="0"/>
              </a:rPr>
              <a:t>%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975121" y="862013"/>
            <a:ext cx="6408739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Segundo a corionicidade e amnionicidade: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7272138" y="0"/>
            <a:ext cx="3055938" cy="83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omic Sans MS" pitchFamily="66" charset="0"/>
              </a:rPr>
              <a:t>Diagnóstico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1903289" y="685653"/>
            <a:ext cx="64085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Anamnese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história familiar de gemelaridade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uso da reprodução assistida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patologias associadas (hiperêmese)</a:t>
            </a:r>
          </a:p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Exame físico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AU maior que a esperada para a IG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ausculta de mais de um foco de </a:t>
            </a:r>
            <a:r>
              <a:rPr lang="pt-BR" sz="26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BCF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níveis de HCG elevados</a:t>
            </a: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1759124" y="5700501"/>
            <a:ext cx="6798079" cy="680827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Achados tardios e facilmente falseados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903413" y="905718"/>
            <a:ext cx="7632700" cy="489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64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Ultrassonografia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64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diagnóstico de certeza de gemelaridade</a:t>
            </a:r>
          </a:p>
          <a:p>
            <a:pPr marL="800100" lvl="1" indent="-342900" algn="just" eaLnBrk="1" hangingPunct="1">
              <a:lnSpc>
                <a:spcPts val="64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diagnóstico de corionicidade: </a:t>
            </a:r>
          </a:p>
          <a:p>
            <a:pPr marL="1257300" lvl="2" indent="-342900" algn="just" eaLnBrk="1" hangingPunct="1">
              <a:lnSpc>
                <a:spcPts val="64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estabelecer riscos e prognóstico gestacional</a:t>
            </a:r>
          </a:p>
          <a:p>
            <a:pPr marL="1257300" lvl="2" indent="-342900" algn="just" eaLnBrk="1" hangingPunct="1">
              <a:lnSpc>
                <a:spcPts val="64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definir manejo pré – natal adequado</a:t>
            </a:r>
          </a:p>
          <a:p>
            <a:pPr marL="1257300" lvl="2" indent="-342900" algn="just" eaLnBrk="1" hangingPunct="1">
              <a:lnSpc>
                <a:spcPts val="64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primeiro trimestre – acurácia de 100%</a:t>
            </a:r>
          </a:p>
        </p:txBody>
      </p:sp>
      <p:pic>
        <p:nvPicPr>
          <p:cNvPr id="12294" name="Picture 10" descr="u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2" y="3429000"/>
            <a:ext cx="2063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272138" y="0"/>
            <a:ext cx="3055938" cy="83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omic Sans MS" pitchFamily="66" charset="0"/>
              </a:rPr>
              <a:t>Diagnóstico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79004" y="764704"/>
            <a:ext cx="8928422" cy="145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just" eaLnBrk="1" hangingPunct="1">
              <a:lnSpc>
                <a:spcPct val="17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Gestações dicoriônicas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914400" lvl="1" indent="-457200" algn="just" eaLnBrk="1" hangingPunct="1">
              <a:lnSpc>
                <a:spcPct val="17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visibilização de sacos gestacionais distintos (até 9ª sem)</a:t>
            </a:r>
          </a:p>
        </p:txBody>
      </p:sp>
      <p:pic>
        <p:nvPicPr>
          <p:cNvPr id="13318" name="Picture 6" descr="S05C38F03"/>
          <p:cNvPicPr>
            <a:picLocks noChangeAspect="1" noChangeArrowheads="1"/>
          </p:cNvPicPr>
          <p:nvPr/>
        </p:nvPicPr>
        <p:blipFill>
          <a:blip r:embed="rId6">
            <a:lum bright="-3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9" t="2449" r="4231" b="55870"/>
          <a:stretch>
            <a:fillRect/>
          </a:stretch>
        </p:blipFill>
        <p:spPr bwMode="auto">
          <a:xfrm>
            <a:off x="534988" y="2492375"/>
            <a:ext cx="446405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S05C38F03"/>
          <p:cNvPicPr>
            <a:picLocks noChangeAspect="1" noChangeArrowheads="1"/>
          </p:cNvPicPr>
          <p:nvPr/>
        </p:nvPicPr>
        <p:blipFill>
          <a:blip r:embed="rId6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51506" r="54143" b="9305"/>
          <a:stretch>
            <a:fillRect/>
          </a:stretch>
        </p:blipFill>
        <p:spPr bwMode="auto">
          <a:xfrm>
            <a:off x="5286375" y="2500313"/>
            <a:ext cx="4537075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72138" y="0"/>
            <a:ext cx="3055938" cy="83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omic Sans MS" pitchFamily="66" charset="0"/>
              </a:rPr>
              <a:t>Diagnóstico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79004" y="692696"/>
            <a:ext cx="8956676" cy="260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70000"/>
              </a:lnSpc>
              <a:buFont typeface="Webdings" pitchFamily="18" charset="2"/>
              <a:buChar char="&lt;"/>
            </a:pPr>
            <a:r>
              <a:rPr lang="pt-BR" b="1" dirty="0">
                <a:latin typeface="Calibri" pitchFamily="34" charset="0"/>
                <a:cs typeface="Arial" charset="0"/>
              </a:rPr>
              <a:t>Gestações dicoriônicas</a:t>
            </a:r>
            <a:endParaRPr lang="pt-BR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70000"/>
              </a:lnSpc>
              <a:buFont typeface="Webdings" pitchFamily="18" charset="2"/>
              <a:buChar char="&lt;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após 9 sem: projeção do componente coriônico entre as membranas amnióticas – sinal do lâmbda (</a:t>
            </a:r>
            <a:r>
              <a:rPr lang="el-G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λ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)</a:t>
            </a:r>
          </a:p>
          <a:p>
            <a:pPr marL="800100" lvl="1" indent="-342900" algn="just" eaLnBrk="1" hangingPunct="1">
              <a:lnSpc>
                <a:spcPct val="170000"/>
              </a:lnSpc>
              <a:buFont typeface="Webdings" pitchFamily="18" charset="2"/>
              <a:buChar char="&lt;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após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1</a:t>
            </a:r>
            <a:r>
              <a:rPr lang="en-US" b="1" baseline="30000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o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trim: 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regressão da camada</a:t>
            </a:r>
            <a:r>
              <a:rPr lang="en-US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coriônica – sinal 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desaparece</a:t>
            </a:r>
            <a:endParaRPr lang="pt-BR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4342" name="Picture 10" descr="S05C38F03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3" t="51514" r="2208" b="9306"/>
          <a:stretch>
            <a:fillRect/>
          </a:stretch>
        </p:blipFill>
        <p:spPr bwMode="auto">
          <a:xfrm>
            <a:off x="967036" y="3428578"/>
            <a:ext cx="39608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Lamb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16000" r="53143" b="24001"/>
          <a:stretch>
            <a:fillRect/>
          </a:stretch>
        </p:blipFill>
        <p:spPr bwMode="auto">
          <a:xfrm>
            <a:off x="8887073" y="4365203"/>
            <a:ext cx="81915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 descr="S05C38F02"/>
          <p:cNvPicPr>
            <a:picLocks noChangeAspect="1" noChangeArrowheads="1"/>
          </p:cNvPicPr>
          <p:nvPr/>
        </p:nvPicPr>
        <p:blipFill>
          <a:blip r:embed="rId8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5103" r="16823" b="21529"/>
          <a:stretch>
            <a:fillRect/>
          </a:stretch>
        </p:blipFill>
        <p:spPr bwMode="auto">
          <a:xfrm>
            <a:off x="5286623" y="3447628"/>
            <a:ext cx="333533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272138" y="0"/>
            <a:ext cx="3055938" cy="83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omic Sans MS" pitchFamily="66" charset="0"/>
              </a:rPr>
              <a:t>Diagnóstico</a:t>
            </a:r>
          </a:p>
        </p:txBody>
      </p:sp>
      <p:cxnSp>
        <p:nvCxnSpPr>
          <p:cNvPr id="3" name="Conector de seta reta 2"/>
          <p:cNvCxnSpPr/>
          <p:nvPr/>
        </p:nvCxnSpPr>
        <p:spPr>
          <a:xfrm flipH="1">
            <a:off x="7303740" y="3933056"/>
            <a:ext cx="288032" cy="6732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 flipH="1">
            <a:off x="3199284" y="3933056"/>
            <a:ext cx="144016" cy="76875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903238" y="836712"/>
            <a:ext cx="6624638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Gestações dicoriônicas – segundo trimestre: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</a:t>
            </a:r>
            <a:r>
              <a:rPr lang="pt-BR" sz="26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usência do </a:t>
            </a: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sinal do lâmbda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fetos de sexos diferentes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placentas inseridas em sítios distintos</a:t>
            </a:r>
          </a:p>
        </p:txBody>
      </p:sp>
      <p:grpSp>
        <p:nvGrpSpPr>
          <p:cNvPr id="15366" name="Group 12"/>
          <p:cNvGrpSpPr>
            <a:grpSpLocks/>
          </p:cNvGrpSpPr>
          <p:nvPr/>
        </p:nvGrpSpPr>
        <p:grpSpPr bwMode="auto">
          <a:xfrm>
            <a:off x="6367463" y="3716338"/>
            <a:ext cx="3319462" cy="2490787"/>
            <a:chOff x="4056" y="2341"/>
            <a:chExt cx="2091" cy="1569"/>
          </a:xfrm>
        </p:grpSpPr>
        <p:pic>
          <p:nvPicPr>
            <p:cNvPr id="15369" name="Picture 9" descr="DEIA_3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8" t="6250" r="4123" b="9328"/>
            <a:stretch>
              <a:fillRect/>
            </a:stretch>
          </p:blipFill>
          <p:spPr bwMode="auto">
            <a:xfrm>
              <a:off x="4056" y="2341"/>
              <a:ext cx="2091" cy="1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0" name="Rectangle 10"/>
            <p:cNvSpPr>
              <a:spLocks noChangeArrowheads="1"/>
            </p:cNvSpPr>
            <p:nvPr/>
          </p:nvSpPr>
          <p:spPr bwMode="auto">
            <a:xfrm>
              <a:off x="5871" y="2341"/>
              <a:ext cx="272" cy="1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5371" name="Rectangle 11"/>
            <p:cNvSpPr>
              <a:spLocks noChangeArrowheads="1"/>
            </p:cNvSpPr>
            <p:nvPr/>
          </p:nvSpPr>
          <p:spPr bwMode="auto">
            <a:xfrm>
              <a:off x="5962" y="2523"/>
              <a:ext cx="181" cy="18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15367" name="Picture 13" descr="ELLEN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7" t="9375" r="15620" b="9406"/>
          <a:stretch>
            <a:fillRect/>
          </a:stretch>
        </p:blipFill>
        <p:spPr bwMode="auto">
          <a:xfrm>
            <a:off x="534988" y="3429000"/>
            <a:ext cx="266541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4" descr="ANDREA_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" t="9375" r="22694" b="15654"/>
          <a:stretch>
            <a:fillRect/>
          </a:stretch>
        </p:blipFill>
        <p:spPr bwMode="auto">
          <a:xfrm>
            <a:off x="3199284" y="4149080"/>
            <a:ext cx="274796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7272138" y="0"/>
            <a:ext cx="3055938" cy="83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omic Sans MS" pitchFamily="66" charset="0"/>
              </a:rPr>
              <a:t>Diagnóstico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63674" y="692696"/>
            <a:ext cx="936034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600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Gestações monocoriônicas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600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mais de um embrião dentro do mesmo saco gestacional</a:t>
            </a:r>
          </a:p>
          <a:p>
            <a:pPr marL="800100" lvl="1" indent="-342900" algn="just" eaLnBrk="1" hangingPunct="1">
              <a:lnSpc>
                <a:spcPct val="1600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final do 1º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trim.: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membranas amnióticas adjacentes se fundem e são inseridas de maneira abrupta na placenta – sinal do T</a:t>
            </a:r>
            <a:endParaRPr lang="pt-BR" sz="2500" b="1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6390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0"/>
          <a:stretch/>
        </p:blipFill>
        <p:spPr bwMode="auto">
          <a:xfrm>
            <a:off x="5647556" y="3583533"/>
            <a:ext cx="3313112" cy="2662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2" descr="S05C38F0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36743" r="13011" b="40910"/>
          <a:stretch/>
        </p:blipFill>
        <p:spPr bwMode="auto">
          <a:xfrm>
            <a:off x="1327150" y="3573016"/>
            <a:ext cx="3529013" cy="2745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272138" y="0"/>
            <a:ext cx="3055938" cy="83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omic Sans MS" pitchFamily="66" charset="0"/>
              </a:rPr>
              <a:t>Diagnóstico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3217863" y="6178550"/>
            <a:ext cx="66786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700" b="1">
                <a:latin typeface="Arial" charset="0"/>
              </a:rPr>
              <a:t>(Conde-Agudelo et al., 2000; Rao et al., 2004; Ayres et al., 2005)</a:t>
            </a: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4752776" y="0"/>
            <a:ext cx="5575300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Complicações maternas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1471934" y="692696"/>
            <a:ext cx="7415982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Modificações fisiológicas maternas mais intensas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maior expansão volêmica 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aumento do débito cardíaco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dispnéia mais intensa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maior ganho de </a:t>
            </a:r>
            <a:r>
              <a:rPr lang="pt-BR" sz="26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peso e edema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Maior incidência de desordens hipertensivas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↑ 4x risco geral de PE ( ↑ 14x em nulíparas)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↑ 3x risco de eclâmpsia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quadros mais precoces e severos</a:t>
            </a: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6780213" y="1896273"/>
            <a:ext cx="2971799" cy="1532727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20% acima do que ocorre nas gestações únicas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183060" y="764704"/>
            <a:ext cx="7992888" cy="514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Maior incidência de:</a:t>
            </a:r>
          </a:p>
          <a:p>
            <a:pPr marL="800100" lvl="1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complicações hemorrágicas da gestação (↑ 2x) </a:t>
            </a:r>
          </a:p>
          <a:p>
            <a:pPr marL="800100" lvl="1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anemia e hiperêmese gravídica</a:t>
            </a:r>
          </a:p>
          <a:p>
            <a:pPr marL="800100" lvl="1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complicações relacionadas aos agentes tocolíticos</a:t>
            </a:r>
          </a:p>
          <a:p>
            <a:pPr marL="800100" lvl="1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hemorragia pós – parto (↑ 2x) </a:t>
            </a:r>
          </a:p>
          <a:p>
            <a:pPr marL="800100" lvl="1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infecção puerperal (↑ 3x)</a:t>
            </a:r>
          </a:p>
          <a:p>
            <a:pPr marL="800100" lvl="1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distócias de parto</a:t>
            </a:r>
          </a:p>
          <a:p>
            <a:pPr marL="800100" lvl="1" indent="-342900" algn="just" eaLnBrk="1" hangingPunct="1">
              <a:lnSpc>
                <a:spcPts val="5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taxas de cesárea</a:t>
            </a: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6007100" y="4565885"/>
            <a:ext cx="3529013" cy="1167371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↑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morbimortalidade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materna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3217863" y="6178550"/>
            <a:ext cx="6678612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700" b="1">
                <a:latin typeface="Arial" charset="0"/>
              </a:rPr>
              <a:t>(Conde-Agudelo et al., 2000; Rao et al., 2004; Ayres et al., 2005)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52776" y="0"/>
            <a:ext cx="5575300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Complicações maternas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039812" y="692696"/>
            <a:ext cx="8856215" cy="543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Maior incidência de: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abortos e óbitos fetais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TPPT e parto pré – termo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corioamniorrexe prematura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RCIU – elevada % de prematuridade e RN de baixo peso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risco paralisia cerebral (↑8x)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anomalias congênitas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parto pélvico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complicações devido à monocorionicidade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6080125" y="1181509"/>
            <a:ext cx="3529013" cy="1167371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↑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morbimortalidade </a:t>
            </a: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perinatal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416300" y="6165850"/>
            <a:ext cx="655161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700" b="1">
                <a:latin typeface="Arial" charset="0"/>
              </a:rPr>
              <a:t>(Kogen et al., 2000; Rao et al., 2004; Alexander &amp; Salihu 2005)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52776" y="0"/>
            <a:ext cx="5575300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Complicações maternas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54980" name="Text Box 4"/>
          <p:cNvSpPr txBox="1">
            <a:spLocks noChangeArrowheads="1"/>
          </p:cNvSpPr>
          <p:nvPr/>
        </p:nvSpPr>
        <p:spPr bwMode="auto">
          <a:xfrm>
            <a:off x="1039564" y="2204864"/>
            <a:ext cx="8280400" cy="184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9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Gemelaridade</a:t>
            </a:r>
            <a:endParaRPr lang="pt-BR" sz="9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15108" y="5229200"/>
            <a:ext cx="7029450" cy="9900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charset="0"/>
              </a:rPr>
              <a:t>Profa. Dra. Alessandra Marcolin</a:t>
            </a:r>
          </a:p>
          <a:p>
            <a:pPr algn="ctr">
              <a:lnSpc>
                <a:spcPts val="3500"/>
              </a:lnSpc>
              <a:defRPr/>
            </a:pPr>
            <a:r>
              <a:rPr lang="pt-BR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Arial" charset="0"/>
              </a:rPr>
              <a:t>Setor de Gestação de Alto Risco – HCFMRP – USP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8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17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0484" name="Rectangle 19"/>
          <p:cNvSpPr>
            <a:spLocks noChangeArrowheads="1"/>
          </p:cNvSpPr>
          <p:nvPr/>
        </p:nvSpPr>
        <p:spPr bwMode="auto">
          <a:xfrm>
            <a:off x="5905301" y="0"/>
            <a:ext cx="44227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Parto Pré – Termo</a:t>
            </a:r>
          </a:p>
        </p:txBody>
      </p:sp>
      <p:sp>
        <p:nvSpPr>
          <p:cNvPr id="20485" name="Text Box 20"/>
          <p:cNvSpPr txBox="1">
            <a:spLocks noChangeArrowheads="1"/>
          </p:cNvSpPr>
          <p:nvPr/>
        </p:nvSpPr>
        <p:spPr bwMode="auto">
          <a:xfrm>
            <a:off x="1541908" y="746259"/>
            <a:ext cx="6841952" cy="556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30 a 50% das gestações (10 – 12% dos RNPT)</a:t>
            </a:r>
          </a:p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2x mais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frequente </a:t>
            </a:r>
            <a:r>
              <a:rPr lang="pt-BR" sz="2500" b="1" dirty="0">
                <a:latin typeface="Calibri" pitchFamily="34" charset="0"/>
                <a:cs typeface="Arial" charset="0"/>
              </a:rPr>
              <a:t>em MC</a:t>
            </a:r>
          </a:p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Duração média gestação: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gemelar: 35 semanas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trigemelar: 32 semanas</a:t>
            </a:r>
            <a:endParaRPr lang="pt-BR" sz="2500" b="1" dirty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Causas: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TPPT – 54%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corioamniorrexe prematura – 22%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prematuridade eletiva – 23%</a:t>
            </a:r>
          </a:p>
        </p:txBody>
      </p:sp>
      <p:pic>
        <p:nvPicPr>
          <p:cNvPr id="30743" name="Picture 5" descr="4Medi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3620" y="2199100"/>
            <a:ext cx="3527995" cy="245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7" name="Rectangle 11"/>
          <p:cNvSpPr>
            <a:spLocks noChangeArrowheads="1"/>
          </p:cNvSpPr>
          <p:nvPr/>
        </p:nvSpPr>
        <p:spPr bwMode="auto">
          <a:xfrm>
            <a:off x="8061325" y="6021388"/>
            <a:ext cx="161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1800" b="1">
                <a:latin typeface="Arial" charset="0"/>
              </a:rPr>
              <a:t>To et al. 2006</a:t>
            </a:r>
            <a:endParaRPr lang="en-US" sz="1800" b="1">
              <a:latin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7" name="Group 407"/>
          <p:cNvGrpSpPr>
            <a:grpSpLocks/>
          </p:cNvGrpSpPr>
          <p:nvPr/>
        </p:nvGrpSpPr>
        <p:grpSpPr bwMode="auto">
          <a:xfrm>
            <a:off x="1614488" y="2992586"/>
            <a:ext cx="4032250" cy="3460750"/>
            <a:chOff x="499" y="1616"/>
            <a:chExt cx="2628" cy="2497"/>
          </a:xfrm>
        </p:grpSpPr>
        <p:sp>
          <p:nvSpPr>
            <p:cNvPr id="21518" name="Text Box 10"/>
            <p:cNvSpPr txBox="1">
              <a:spLocks noChangeArrowheads="1"/>
            </p:cNvSpPr>
            <p:nvPr/>
          </p:nvSpPr>
          <p:spPr bwMode="auto">
            <a:xfrm>
              <a:off x="849" y="3154"/>
              <a:ext cx="93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3300"/>
                </a:buClr>
                <a:buFont typeface="Wingdings" pitchFamily="2" charset="2"/>
                <a:buNone/>
              </a:pPr>
              <a:r>
                <a:rPr lang="pt-BR" sz="1600" b="1">
                  <a:latin typeface="Arial" charset="0"/>
                </a:rPr>
                <a:t>3000 – 3800g</a:t>
              </a:r>
            </a:p>
          </p:txBody>
        </p:sp>
        <p:sp>
          <p:nvSpPr>
            <p:cNvPr id="21519" name="Text Box 11"/>
            <p:cNvSpPr txBox="1">
              <a:spLocks noChangeArrowheads="1"/>
            </p:cNvSpPr>
            <p:nvPr/>
          </p:nvSpPr>
          <p:spPr bwMode="auto">
            <a:xfrm>
              <a:off x="1553" y="2365"/>
              <a:ext cx="93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3300"/>
                </a:buClr>
                <a:buFont typeface="Wingdings" pitchFamily="2" charset="2"/>
                <a:buNone/>
              </a:pPr>
              <a:r>
                <a:rPr lang="pt-BR" sz="1600" b="1">
                  <a:latin typeface="Arial" charset="0"/>
                </a:rPr>
                <a:t>2500 – 2800g</a:t>
              </a:r>
            </a:p>
          </p:txBody>
        </p:sp>
        <p:sp>
          <p:nvSpPr>
            <p:cNvPr id="21520" name="AutoShape 156"/>
            <p:cNvSpPr>
              <a:spLocks noChangeAspect="1" noChangeArrowheads="1" noTextEdit="1"/>
            </p:cNvSpPr>
            <p:nvPr/>
          </p:nvSpPr>
          <p:spPr bwMode="auto">
            <a:xfrm>
              <a:off x="499" y="1616"/>
              <a:ext cx="2628" cy="249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21" name="Rectangle 157"/>
            <p:cNvSpPr>
              <a:spLocks noChangeArrowheads="1"/>
            </p:cNvSpPr>
            <p:nvPr/>
          </p:nvSpPr>
          <p:spPr bwMode="auto">
            <a:xfrm>
              <a:off x="538" y="1670"/>
              <a:ext cx="2550" cy="240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22" name="Group 158"/>
            <p:cNvGrpSpPr>
              <a:grpSpLocks/>
            </p:cNvGrpSpPr>
            <p:nvPr/>
          </p:nvGrpSpPr>
          <p:grpSpPr bwMode="auto">
            <a:xfrm>
              <a:off x="943" y="3744"/>
              <a:ext cx="209" cy="22"/>
              <a:chOff x="1725" y="3704"/>
              <a:chExt cx="365" cy="24"/>
            </a:xfrm>
          </p:grpSpPr>
          <p:sp>
            <p:nvSpPr>
              <p:cNvPr id="21769" name="Rectangle 159"/>
              <p:cNvSpPr>
                <a:spLocks noChangeArrowheads="1"/>
              </p:cNvSpPr>
              <p:nvPr/>
            </p:nvSpPr>
            <p:spPr bwMode="auto">
              <a:xfrm>
                <a:off x="1725" y="3704"/>
                <a:ext cx="365" cy="12"/>
              </a:xfrm>
              <a:prstGeom prst="rect">
                <a:avLst/>
              </a:prstGeom>
              <a:solidFill>
                <a:srgbClr val="909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70" name="Rectangle 160"/>
              <p:cNvSpPr>
                <a:spLocks noChangeArrowheads="1"/>
              </p:cNvSpPr>
              <p:nvPr/>
            </p:nvSpPr>
            <p:spPr bwMode="auto">
              <a:xfrm>
                <a:off x="1725" y="3716"/>
                <a:ext cx="365" cy="12"/>
              </a:xfrm>
              <a:prstGeom prst="rect">
                <a:avLst/>
              </a:prstGeom>
              <a:solidFill>
                <a:srgbClr val="575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23" name="Rectangle 161"/>
            <p:cNvSpPr>
              <a:spLocks noChangeArrowheads="1"/>
            </p:cNvSpPr>
            <p:nvPr/>
          </p:nvSpPr>
          <p:spPr bwMode="auto">
            <a:xfrm>
              <a:off x="943" y="3744"/>
              <a:ext cx="209" cy="22"/>
            </a:xfrm>
            <a:prstGeom prst="rect">
              <a:avLst/>
            </a:prstGeom>
            <a:solidFill>
              <a:schemeClr val="tx2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24" name="Group 162"/>
            <p:cNvGrpSpPr>
              <a:grpSpLocks/>
            </p:cNvGrpSpPr>
            <p:nvPr/>
          </p:nvGrpSpPr>
          <p:grpSpPr bwMode="auto">
            <a:xfrm>
              <a:off x="1681" y="3570"/>
              <a:ext cx="218" cy="196"/>
              <a:chOff x="3010" y="3511"/>
              <a:chExt cx="379" cy="217"/>
            </a:xfrm>
          </p:grpSpPr>
          <p:sp>
            <p:nvSpPr>
              <p:cNvPr id="21757" name="Rectangle 163"/>
              <p:cNvSpPr>
                <a:spLocks noChangeArrowheads="1"/>
              </p:cNvSpPr>
              <p:nvPr/>
            </p:nvSpPr>
            <p:spPr bwMode="auto">
              <a:xfrm>
                <a:off x="3010" y="3511"/>
                <a:ext cx="379" cy="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8" name="Rectangle 164"/>
              <p:cNvSpPr>
                <a:spLocks noChangeArrowheads="1"/>
              </p:cNvSpPr>
              <p:nvPr/>
            </p:nvSpPr>
            <p:spPr bwMode="auto">
              <a:xfrm>
                <a:off x="3010" y="3523"/>
                <a:ext cx="379" cy="2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9" name="Rectangle 165"/>
              <p:cNvSpPr>
                <a:spLocks noChangeArrowheads="1"/>
              </p:cNvSpPr>
              <p:nvPr/>
            </p:nvSpPr>
            <p:spPr bwMode="auto">
              <a:xfrm>
                <a:off x="3010" y="3547"/>
                <a:ext cx="379" cy="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0" name="Rectangle 166"/>
              <p:cNvSpPr>
                <a:spLocks noChangeArrowheads="1"/>
              </p:cNvSpPr>
              <p:nvPr/>
            </p:nvSpPr>
            <p:spPr bwMode="auto">
              <a:xfrm>
                <a:off x="3010" y="3559"/>
                <a:ext cx="379" cy="2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1" name="Rectangle 167"/>
              <p:cNvSpPr>
                <a:spLocks noChangeArrowheads="1"/>
              </p:cNvSpPr>
              <p:nvPr/>
            </p:nvSpPr>
            <p:spPr bwMode="auto">
              <a:xfrm>
                <a:off x="3010" y="3583"/>
                <a:ext cx="379" cy="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2" name="Rectangle 168"/>
              <p:cNvSpPr>
                <a:spLocks noChangeArrowheads="1"/>
              </p:cNvSpPr>
              <p:nvPr/>
            </p:nvSpPr>
            <p:spPr bwMode="auto">
              <a:xfrm>
                <a:off x="3010" y="3595"/>
                <a:ext cx="379" cy="2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3" name="Rectangle 169"/>
              <p:cNvSpPr>
                <a:spLocks noChangeArrowheads="1"/>
              </p:cNvSpPr>
              <p:nvPr/>
            </p:nvSpPr>
            <p:spPr bwMode="auto">
              <a:xfrm>
                <a:off x="3010" y="3619"/>
                <a:ext cx="379" cy="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4" name="Rectangle 170"/>
              <p:cNvSpPr>
                <a:spLocks noChangeArrowheads="1"/>
              </p:cNvSpPr>
              <p:nvPr/>
            </p:nvSpPr>
            <p:spPr bwMode="auto">
              <a:xfrm>
                <a:off x="3010" y="3631"/>
                <a:ext cx="379" cy="2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5" name="Rectangle 171"/>
              <p:cNvSpPr>
                <a:spLocks noChangeArrowheads="1"/>
              </p:cNvSpPr>
              <p:nvPr/>
            </p:nvSpPr>
            <p:spPr bwMode="auto">
              <a:xfrm>
                <a:off x="3010" y="3656"/>
                <a:ext cx="379" cy="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6" name="Rectangle 172"/>
              <p:cNvSpPr>
                <a:spLocks noChangeArrowheads="1"/>
              </p:cNvSpPr>
              <p:nvPr/>
            </p:nvSpPr>
            <p:spPr bwMode="auto">
              <a:xfrm>
                <a:off x="3010" y="3668"/>
                <a:ext cx="379" cy="2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7" name="Rectangle 173"/>
              <p:cNvSpPr>
                <a:spLocks noChangeArrowheads="1"/>
              </p:cNvSpPr>
              <p:nvPr/>
            </p:nvSpPr>
            <p:spPr bwMode="auto">
              <a:xfrm>
                <a:off x="3010" y="3692"/>
                <a:ext cx="379" cy="12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68" name="Rectangle 174"/>
              <p:cNvSpPr>
                <a:spLocks noChangeArrowheads="1"/>
              </p:cNvSpPr>
              <p:nvPr/>
            </p:nvSpPr>
            <p:spPr bwMode="auto">
              <a:xfrm>
                <a:off x="3010" y="3704"/>
                <a:ext cx="379" cy="2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25" name="Rectangle 175"/>
            <p:cNvSpPr>
              <a:spLocks noChangeArrowheads="1"/>
            </p:cNvSpPr>
            <p:nvPr/>
          </p:nvSpPr>
          <p:spPr bwMode="auto">
            <a:xfrm>
              <a:off x="1681" y="3570"/>
              <a:ext cx="218" cy="196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26" name="Group 176"/>
            <p:cNvGrpSpPr>
              <a:grpSpLocks/>
            </p:cNvGrpSpPr>
            <p:nvPr/>
          </p:nvGrpSpPr>
          <p:grpSpPr bwMode="auto">
            <a:xfrm>
              <a:off x="2428" y="3147"/>
              <a:ext cx="209" cy="619"/>
              <a:chOff x="4310" y="3042"/>
              <a:chExt cx="365" cy="686"/>
            </a:xfrm>
          </p:grpSpPr>
          <p:sp>
            <p:nvSpPr>
              <p:cNvPr id="21725" name="Rectangle 177"/>
              <p:cNvSpPr>
                <a:spLocks noChangeArrowheads="1"/>
              </p:cNvSpPr>
              <p:nvPr/>
            </p:nvSpPr>
            <p:spPr bwMode="auto">
              <a:xfrm>
                <a:off x="4310" y="3042"/>
                <a:ext cx="365" cy="24"/>
              </a:xfrm>
              <a:prstGeom prst="rect">
                <a:avLst/>
              </a:prstGeom>
              <a:solidFill>
                <a:srgbClr val="9898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6" name="Rectangle 178"/>
              <p:cNvSpPr>
                <a:spLocks noChangeArrowheads="1"/>
              </p:cNvSpPr>
              <p:nvPr/>
            </p:nvSpPr>
            <p:spPr bwMode="auto">
              <a:xfrm>
                <a:off x="4310" y="3066"/>
                <a:ext cx="365" cy="24"/>
              </a:xfrm>
              <a:prstGeom prst="rect">
                <a:avLst/>
              </a:prstGeom>
              <a:solidFill>
                <a:srgbClr val="9898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7" name="Rectangle 179"/>
              <p:cNvSpPr>
                <a:spLocks noChangeArrowheads="1"/>
              </p:cNvSpPr>
              <p:nvPr/>
            </p:nvSpPr>
            <p:spPr bwMode="auto">
              <a:xfrm>
                <a:off x="4310" y="3090"/>
                <a:ext cx="365" cy="12"/>
              </a:xfrm>
              <a:prstGeom prst="rect">
                <a:avLst/>
              </a:prstGeom>
              <a:solidFill>
                <a:srgbClr val="9797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8" name="Rectangle 180"/>
              <p:cNvSpPr>
                <a:spLocks noChangeArrowheads="1"/>
              </p:cNvSpPr>
              <p:nvPr/>
            </p:nvSpPr>
            <p:spPr bwMode="auto">
              <a:xfrm>
                <a:off x="4310" y="3102"/>
                <a:ext cx="365" cy="24"/>
              </a:xfrm>
              <a:prstGeom prst="rect">
                <a:avLst/>
              </a:prstGeom>
              <a:solidFill>
                <a:srgbClr val="9696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9" name="Rectangle 181"/>
              <p:cNvSpPr>
                <a:spLocks noChangeArrowheads="1"/>
              </p:cNvSpPr>
              <p:nvPr/>
            </p:nvSpPr>
            <p:spPr bwMode="auto">
              <a:xfrm>
                <a:off x="4310" y="3126"/>
                <a:ext cx="365" cy="24"/>
              </a:xfrm>
              <a:prstGeom prst="rect">
                <a:avLst/>
              </a:prstGeom>
              <a:solidFill>
                <a:srgbClr val="9595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0" name="Rectangle 182"/>
              <p:cNvSpPr>
                <a:spLocks noChangeArrowheads="1"/>
              </p:cNvSpPr>
              <p:nvPr/>
            </p:nvSpPr>
            <p:spPr bwMode="auto">
              <a:xfrm>
                <a:off x="4310" y="3150"/>
                <a:ext cx="365" cy="24"/>
              </a:xfrm>
              <a:prstGeom prst="rect">
                <a:avLst/>
              </a:prstGeom>
              <a:solidFill>
                <a:srgbClr val="9494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1" name="Rectangle 183"/>
              <p:cNvSpPr>
                <a:spLocks noChangeArrowheads="1"/>
              </p:cNvSpPr>
              <p:nvPr/>
            </p:nvSpPr>
            <p:spPr bwMode="auto">
              <a:xfrm>
                <a:off x="4310" y="3174"/>
                <a:ext cx="365" cy="12"/>
              </a:xfrm>
              <a:prstGeom prst="rect">
                <a:avLst/>
              </a:prstGeom>
              <a:solidFill>
                <a:srgbClr val="9393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2" name="Rectangle 184"/>
              <p:cNvSpPr>
                <a:spLocks noChangeArrowheads="1"/>
              </p:cNvSpPr>
              <p:nvPr/>
            </p:nvSpPr>
            <p:spPr bwMode="auto">
              <a:xfrm>
                <a:off x="4310" y="3186"/>
                <a:ext cx="365" cy="24"/>
              </a:xfrm>
              <a:prstGeom prst="rect">
                <a:avLst/>
              </a:prstGeom>
              <a:solidFill>
                <a:srgbClr val="9191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3" name="Rectangle 185"/>
              <p:cNvSpPr>
                <a:spLocks noChangeArrowheads="1"/>
              </p:cNvSpPr>
              <p:nvPr/>
            </p:nvSpPr>
            <p:spPr bwMode="auto">
              <a:xfrm>
                <a:off x="4310" y="3210"/>
                <a:ext cx="365" cy="24"/>
              </a:xfrm>
              <a:prstGeom prst="rect">
                <a:avLst/>
              </a:prstGeom>
              <a:solidFill>
                <a:srgbClr val="8F8F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4" name="Rectangle 186"/>
              <p:cNvSpPr>
                <a:spLocks noChangeArrowheads="1"/>
              </p:cNvSpPr>
              <p:nvPr/>
            </p:nvSpPr>
            <p:spPr bwMode="auto">
              <a:xfrm>
                <a:off x="4310" y="3234"/>
                <a:ext cx="365" cy="24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5" name="Rectangle 187"/>
              <p:cNvSpPr>
                <a:spLocks noChangeArrowheads="1"/>
              </p:cNvSpPr>
              <p:nvPr/>
            </p:nvSpPr>
            <p:spPr bwMode="auto">
              <a:xfrm>
                <a:off x="4310" y="3258"/>
                <a:ext cx="365" cy="24"/>
              </a:xfrm>
              <a:prstGeom prst="rect">
                <a:avLst/>
              </a:prstGeom>
              <a:solidFill>
                <a:srgbClr val="8989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6" name="Rectangle 188"/>
              <p:cNvSpPr>
                <a:spLocks noChangeArrowheads="1"/>
              </p:cNvSpPr>
              <p:nvPr/>
            </p:nvSpPr>
            <p:spPr bwMode="auto">
              <a:xfrm>
                <a:off x="4310" y="3282"/>
                <a:ext cx="365" cy="12"/>
              </a:xfrm>
              <a:prstGeom prst="rect">
                <a:avLst/>
              </a:prstGeom>
              <a:solidFill>
                <a:srgbClr val="8787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7" name="Rectangle 189"/>
              <p:cNvSpPr>
                <a:spLocks noChangeArrowheads="1"/>
              </p:cNvSpPr>
              <p:nvPr/>
            </p:nvSpPr>
            <p:spPr bwMode="auto">
              <a:xfrm>
                <a:off x="4310" y="3294"/>
                <a:ext cx="365" cy="24"/>
              </a:xfrm>
              <a:prstGeom prst="rect">
                <a:avLst/>
              </a:prstGeom>
              <a:solidFill>
                <a:srgbClr val="8484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8" name="Rectangle 190"/>
              <p:cNvSpPr>
                <a:spLocks noChangeArrowheads="1"/>
              </p:cNvSpPr>
              <p:nvPr/>
            </p:nvSpPr>
            <p:spPr bwMode="auto">
              <a:xfrm>
                <a:off x="4310" y="3318"/>
                <a:ext cx="365" cy="24"/>
              </a:xfrm>
              <a:prstGeom prst="rect">
                <a:avLst/>
              </a:prstGeom>
              <a:solidFill>
                <a:srgbClr val="8181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39" name="Rectangle 191"/>
              <p:cNvSpPr>
                <a:spLocks noChangeArrowheads="1"/>
              </p:cNvSpPr>
              <p:nvPr/>
            </p:nvSpPr>
            <p:spPr bwMode="auto">
              <a:xfrm>
                <a:off x="4310" y="3342"/>
                <a:ext cx="365" cy="25"/>
              </a:xfrm>
              <a:prstGeom prst="rect">
                <a:avLst/>
              </a:prstGeom>
              <a:solidFill>
                <a:srgbClr val="7C7C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0" name="Rectangle 192"/>
              <p:cNvSpPr>
                <a:spLocks noChangeArrowheads="1"/>
              </p:cNvSpPr>
              <p:nvPr/>
            </p:nvSpPr>
            <p:spPr bwMode="auto">
              <a:xfrm>
                <a:off x="4310" y="3367"/>
                <a:ext cx="365" cy="12"/>
              </a:xfrm>
              <a:prstGeom prst="rect">
                <a:avLst/>
              </a:prstGeom>
              <a:solidFill>
                <a:srgbClr val="7979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1" name="Rectangle 193"/>
              <p:cNvSpPr>
                <a:spLocks noChangeArrowheads="1"/>
              </p:cNvSpPr>
              <p:nvPr/>
            </p:nvSpPr>
            <p:spPr bwMode="auto">
              <a:xfrm>
                <a:off x="4310" y="3379"/>
                <a:ext cx="365" cy="24"/>
              </a:xfrm>
              <a:prstGeom prst="rect">
                <a:avLst/>
              </a:prstGeom>
              <a:solidFill>
                <a:srgbClr val="7676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2" name="Rectangle 194"/>
              <p:cNvSpPr>
                <a:spLocks noChangeArrowheads="1"/>
              </p:cNvSpPr>
              <p:nvPr/>
            </p:nvSpPr>
            <p:spPr bwMode="auto">
              <a:xfrm>
                <a:off x="4310" y="3403"/>
                <a:ext cx="365" cy="24"/>
              </a:xfrm>
              <a:prstGeom prst="rect">
                <a:avLst/>
              </a:prstGeom>
              <a:solidFill>
                <a:srgbClr val="7171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3" name="Rectangle 195"/>
              <p:cNvSpPr>
                <a:spLocks noChangeArrowheads="1"/>
              </p:cNvSpPr>
              <p:nvPr/>
            </p:nvSpPr>
            <p:spPr bwMode="auto">
              <a:xfrm>
                <a:off x="4310" y="3427"/>
                <a:ext cx="365" cy="24"/>
              </a:xfrm>
              <a:prstGeom prst="rect">
                <a:avLst/>
              </a:prstGeom>
              <a:solidFill>
                <a:srgbClr val="6C6C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4" name="Rectangle 196"/>
              <p:cNvSpPr>
                <a:spLocks noChangeArrowheads="1"/>
              </p:cNvSpPr>
              <p:nvPr/>
            </p:nvSpPr>
            <p:spPr bwMode="auto">
              <a:xfrm>
                <a:off x="4310" y="3451"/>
                <a:ext cx="365" cy="24"/>
              </a:xfrm>
              <a:prstGeom prst="rect">
                <a:avLst/>
              </a:prstGeom>
              <a:solidFill>
                <a:srgbClr val="6767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5" name="Rectangle 197"/>
              <p:cNvSpPr>
                <a:spLocks noChangeArrowheads="1"/>
              </p:cNvSpPr>
              <p:nvPr/>
            </p:nvSpPr>
            <p:spPr bwMode="auto">
              <a:xfrm>
                <a:off x="4310" y="3475"/>
                <a:ext cx="365" cy="12"/>
              </a:xfrm>
              <a:prstGeom prst="rect">
                <a:avLst/>
              </a:prstGeom>
              <a:solidFill>
                <a:srgbClr val="6464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6" name="Rectangle 198"/>
              <p:cNvSpPr>
                <a:spLocks noChangeArrowheads="1"/>
              </p:cNvSpPr>
              <p:nvPr/>
            </p:nvSpPr>
            <p:spPr bwMode="auto">
              <a:xfrm>
                <a:off x="4310" y="3487"/>
                <a:ext cx="365" cy="24"/>
              </a:xfrm>
              <a:prstGeom prst="rect">
                <a:avLst/>
              </a:prstGeom>
              <a:solidFill>
                <a:srgbClr val="616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7" name="Rectangle 199"/>
              <p:cNvSpPr>
                <a:spLocks noChangeArrowheads="1"/>
              </p:cNvSpPr>
              <p:nvPr/>
            </p:nvSpPr>
            <p:spPr bwMode="auto">
              <a:xfrm>
                <a:off x="4310" y="3511"/>
                <a:ext cx="365" cy="24"/>
              </a:xfrm>
              <a:prstGeom prst="rect">
                <a:avLst/>
              </a:prstGeom>
              <a:solidFill>
                <a:srgbClr val="5C5C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8" name="Rectangle 200"/>
              <p:cNvSpPr>
                <a:spLocks noChangeArrowheads="1"/>
              </p:cNvSpPr>
              <p:nvPr/>
            </p:nvSpPr>
            <p:spPr bwMode="auto">
              <a:xfrm>
                <a:off x="4310" y="3535"/>
                <a:ext cx="365" cy="24"/>
              </a:xfrm>
              <a:prstGeom prst="rect">
                <a:avLst/>
              </a:prstGeom>
              <a:solidFill>
                <a:srgbClr val="5858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49" name="Rectangle 201"/>
              <p:cNvSpPr>
                <a:spLocks noChangeArrowheads="1"/>
              </p:cNvSpPr>
              <p:nvPr/>
            </p:nvSpPr>
            <p:spPr bwMode="auto">
              <a:xfrm>
                <a:off x="4310" y="3559"/>
                <a:ext cx="365" cy="24"/>
              </a:xfrm>
              <a:prstGeom prst="rect">
                <a:avLst/>
              </a:prstGeom>
              <a:solidFill>
                <a:srgbClr val="5555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0" name="Rectangle 202"/>
              <p:cNvSpPr>
                <a:spLocks noChangeArrowheads="1"/>
              </p:cNvSpPr>
              <p:nvPr/>
            </p:nvSpPr>
            <p:spPr bwMode="auto">
              <a:xfrm>
                <a:off x="4310" y="3583"/>
                <a:ext cx="365" cy="12"/>
              </a:xfrm>
              <a:prstGeom prst="rect">
                <a:avLst/>
              </a:prstGeom>
              <a:solidFill>
                <a:srgbClr val="5252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1" name="Rectangle 203"/>
              <p:cNvSpPr>
                <a:spLocks noChangeArrowheads="1"/>
              </p:cNvSpPr>
              <p:nvPr/>
            </p:nvSpPr>
            <p:spPr bwMode="auto">
              <a:xfrm>
                <a:off x="4310" y="3595"/>
                <a:ext cx="365" cy="24"/>
              </a:xfrm>
              <a:prstGeom prst="rect">
                <a:avLst/>
              </a:prstGeom>
              <a:solidFill>
                <a:srgbClr val="505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2" name="Rectangle 204"/>
              <p:cNvSpPr>
                <a:spLocks noChangeArrowheads="1"/>
              </p:cNvSpPr>
              <p:nvPr/>
            </p:nvSpPr>
            <p:spPr bwMode="auto">
              <a:xfrm>
                <a:off x="4310" y="3619"/>
                <a:ext cx="365" cy="24"/>
              </a:xfrm>
              <a:prstGeom prst="rect">
                <a:avLst/>
              </a:prstGeom>
              <a:solidFill>
                <a:srgbClr val="4D4D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3" name="Rectangle 205"/>
              <p:cNvSpPr>
                <a:spLocks noChangeArrowheads="1"/>
              </p:cNvSpPr>
              <p:nvPr/>
            </p:nvSpPr>
            <p:spPr bwMode="auto">
              <a:xfrm>
                <a:off x="4310" y="3643"/>
                <a:ext cx="365" cy="25"/>
              </a:xfrm>
              <a:prstGeom prst="rect">
                <a:avLst/>
              </a:prstGeom>
              <a:solidFill>
                <a:srgbClr val="4B4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4" name="Rectangle 206"/>
              <p:cNvSpPr>
                <a:spLocks noChangeArrowheads="1"/>
              </p:cNvSpPr>
              <p:nvPr/>
            </p:nvSpPr>
            <p:spPr bwMode="auto">
              <a:xfrm>
                <a:off x="4310" y="3668"/>
                <a:ext cx="365" cy="12"/>
              </a:xfrm>
              <a:prstGeom prst="rect">
                <a:avLst/>
              </a:prstGeom>
              <a:solidFill>
                <a:srgbClr val="4A4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5" name="Rectangle 207"/>
              <p:cNvSpPr>
                <a:spLocks noChangeArrowheads="1"/>
              </p:cNvSpPr>
              <p:nvPr/>
            </p:nvSpPr>
            <p:spPr bwMode="auto">
              <a:xfrm>
                <a:off x="4310" y="3680"/>
                <a:ext cx="365" cy="24"/>
              </a:xfrm>
              <a:prstGeom prst="rect">
                <a:avLst/>
              </a:prstGeom>
              <a:solidFill>
                <a:srgbClr val="484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56" name="Rectangle 208"/>
              <p:cNvSpPr>
                <a:spLocks noChangeArrowheads="1"/>
              </p:cNvSpPr>
              <p:nvPr/>
            </p:nvSpPr>
            <p:spPr bwMode="auto">
              <a:xfrm>
                <a:off x="4310" y="3704"/>
                <a:ext cx="365" cy="24"/>
              </a:xfrm>
              <a:prstGeom prst="rect">
                <a:avLst/>
              </a:prstGeom>
              <a:solidFill>
                <a:srgbClr val="4747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27" name="Rectangle 209"/>
            <p:cNvSpPr>
              <a:spLocks noChangeArrowheads="1"/>
            </p:cNvSpPr>
            <p:nvPr/>
          </p:nvSpPr>
          <p:spPr bwMode="auto">
            <a:xfrm>
              <a:off x="2428" y="3147"/>
              <a:ext cx="209" cy="619"/>
            </a:xfrm>
            <a:prstGeom prst="rect">
              <a:avLst/>
            </a:prstGeom>
            <a:solidFill>
              <a:schemeClr val="tx2"/>
            </a:solidFill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28" name="Group 210"/>
            <p:cNvGrpSpPr>
              <a:grpSpLocks/>
            </p:cNvGrpSpPr>
            <p:nvPr/>
          </p:nvGrpSpPr>
          <p:grpSpPr bwMode="auto">
            <a:xfrm>
              <a:off x="1152" y="3646"/>
              <a:ext cx="210" cy="120"/>
              <a:chOff x="2090" y="3595"/>
              <a:chExt cx="365" cy="133"/>
            </a:xfrm>
          </p:grpSpPr>
          <p:sp>
            <p:nvSpPr>
              <p:cNvPr id="21717" name="Rectangle 211"/>
              <p:cNvSpPr>
                <a:spLocks noChangeArrowheads="1"/>
              </p:cNvSpPr>
              <p:nvPr/>
            </p:nvSpPr>
            <p:spPr bwMode="auto">
              <a:xfrm>
                <a:off x="2090" y="3595"/>
                <a:ext cx="365" cy="12"/>
              </a:xfrm>
              <a:prstGeom prst="rect">
                <a:avLst/>
              </a:prstGeom>
              <a:solidFill>
                <a:srgbClr val="F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8" name="Rectangle 212"/>
              <p:cNvSpPr>
                <a:spLocks noChangeArrowheads="1"/>
              </p:cNvSpPr>
              <p:nvPr/>
            </p:nvSpPr>
            <p:spPr bwMode="auto">
              <a:xfrm>
                <a:off x="2090" y="3607"/>
                <a:ext cx="365" cy="24"/>
              </a:xfrm>
              <a:prstGeom prst="rect">
                <a:avLst/>
              </a:prstGeom>
              <a:solidFill>
                <a:srgbClr val="F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9" name="Rectangle 213"/>
              <p:cNvSpPr>
                <a:spLocks noChangeArrowheads="1"/>
              </p:cNvSpPr>
              <p:nvPr/>
            </p:nvSpPr>
            <p:spPr bwMode="auto">
              <a:xfrm>
                <a:off x="2090" y="3631"/>
                <a:ext cx="365" cy="12"/>
              </a:xfrm>
              <a:prstGeom prst="rect">
                <a:avLst/>
              </a:prstGeom>
              <a:solidFill>
                <a:srgbClr val="E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0" name="Rectangle 214"/>
              <p:cNvSpPr>
                <a:spLocks noChangeArrowheads="1"/>
              </p:cNvSpPr>
              <p:nvPr/>
            </p:nvSpPr>
            <p:spPr bwMode="auto">
              <a:xfrm>
                <a:off x="2090" y="3643"/>
                <a:ext cx="365" cy="13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1" name="Rectangle 215"/>
              <p:cNvSpPr>
                <a:spLocks noChangeArrowheads="1"/>
              </p:cNvSpPr>
              <p:nvPr/>
            </p:nvSpPr>
            <p:spPr bwMode="auto">
              <a:xfrm>
                <a:off x="2090" y="3656"/>
                <a:ext cx="365" cy="24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2" name="Rectangle 216"/>
              <p:cNvSpPr>
                <a:spLocks noChangeArrowheads="1"/>
              </p:cNvSpPr>
              <p:nvPr/>
            </p:nvSpPr>
            <p:spPr bwMode="auto">
              <a:xfrm>
                <a:off x="2090" y="3680"/>
                <a:ext cx="365" cy="12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3" name="Rectangle 217"/>
              <p:cNvSpPr>
                <a:spLocks noChangeArrowheads="1"/>
              </p:cNvSpPr>
              <p:nvPr/>
            </p:nvSpPr>
            <p:spPr bwMode="auto">
              <a:xfrm>
                <a:off x="2090" y="3692"/>
                <a:ext cx="365" cy="24"/>
              </a:xfrm>
              <a:prstGeom prst="rect">
                <a:avLst/>
              </a:prstGeom>
              <a:solidFill>
                <a:srgbClr val="8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24" name="Rectangle 218"/>
              <p:cNvSpPr>
                <a:spLocks noChangeArrowheads="1"/>
              </p:cNvSpPr>
              <p:nvPr/>
            </p:nvSpPr>
            <p:spPr bwMode="auto">
              <a:xfrm>
                <a:off x="2090" y="3716"/>
                <a:ext cx="365" cy="12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29" name="Rectangle 219"/>
            <p:cNvSpPr>
              <a:spLocks noChangeArrowheads="1"/>
            </p:cNvSpPr>
            <p:nvPr/>
          </p:nvSpPr>
          <p:spPr bwMode="auto">
            <a:xfrm>
              <a:off x="1152" y="3646"/>
              <a:ext cx="210" cy="120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30" name="Group 220"/>
            <p:cNvGrpSpPr>
              <a:grpSpLocks/>
            </p:cNvGrpSpPr>
            <p:nvPr/>
          </p:nvGrpSpPr>
          <p:grpSpPr bwMode="auto">
            <a:xfrm>
              <a:off x="1899" y="2810"/>
              <a:ext cx="210" cy="956"/>
              <a:chOff x="3389" y="2668"/>
              <a:chExt cx="366" cy="1060"/>
            </a:xfrm>
          </p:grpSpPr>
          <p:sp>
            <p:nvSpPr>
              <p:cNvPr id="21653" name="Rectangle 221"/>
              <p:cNvSpPr>
                <a:spLocks noChangeArrowheads="1"/>
              </p:cNvSpPr>
              <p:nvPr/>
            </p:nvSpPr>
            <p:spPr bwMode="auto">
              <a:xfrm>
                <a:off x="3389" y="2668"/>
                <a:ext cx="366" cy="12"/>
              </a:xfrm>
              <a:prstGeom prst="rect">
                <a:avLst/>
              </a:prstGeom>
              <a:solidFill>
                <a:srgbClr val="F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4" name="Rectangle 222"/>
              <p:cNvSpPr>
                <a:spLocks noChangeArrowheads="1"/>
              </p:cNvSpPr>
              <p:nvPr/>
            </p:nvSpPr>
            <p:spPr bwMode="auto">
              <a:xfrm>
                <a:off x="3389" y="2680"/>
                <a:ext cx="366" cy="24"/>
              </a:xfrm>
              <a:prstGeom prst="rect">
                <a:avLst/>
              </a:prstGeom>
              <a:solidFill>
                <a:srgbClr val="F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5" name="Rectangle 223"/>
              <p:cNvSpPr>
                <a:spLocks noChangeArrowheads="1"/>
              </p:cNvSpPr>
              <p:nvPr/>
            </p:nvSpPr>
            <p:spPr bwMode="auto">
              <a:xfrm>
                <a:off x="3389" y="2704"/>
                <a:ext cx="366" cy="12"/>
              </a:xfrm>
              <a:prstGeom prst="rect">
                <a:avLst/>
              </a:prstGeom>
              <a:solidFill>
                <a:srgbClr val="F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6" name="Rectangle 224"/>
              <p:cNvSpPr>
                <a:spLocks noChangeArrowheads="1"/>
              </p:cNvSpPr>
              <p:nvPr/>
            </p:nvSpPr>
            <p:spPr bwMode="auto">
              <a:xfrm>
                <a:off x="3389" y="2716"/>
                <a:ext cx="366" cy="12"/>
              </a:xfrm>
              <a:prstGeom prst="rect">
                <a:avLst/>
              </a:prstGeom>
              <a:solidFill>
                <a:srgbClr val="F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7" name="Rectangle 225"/>
              <p:cNvSpPr>
                <a:spLocks noChangeArrowheads="1"/>
              </p:cNvSpPr>
              <p:nvPr/>
            </p:nvSpPr>
            <p:spPr bwMode="auto">
              <a:xfrm>
                <a:off x="3389" y="2728"/>
                <a:ext cx="366" cy="25"/>
              </a:xfrm>
              <a:prstGeom prst="rect">
                <a:avLst/>
              </a:prstGeom>
              <a:solidFill>
                <a:srgbClr val="F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8" name="Rectangle 226"/>
              <p:cNvSpPr>
                <a:spLocks noChangeArrowheads="1"/>
              </p:cNvSpPr>
              <p:nvPr/>
            </p:nvSpPr>
            <p:spPr bwMode="auto">
              <a:xfrm>
                <a:off x="3389" y="2753"/>
                <a:ext cx="366" cy="12"/>
              </a:xfrm>
              <a:prstGeom prst="rect">
                <a:avLst/>
              </a:prstGeom>
              <a:solidFill>
                <a:srgbClr val="F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9" name="Rectangle 227"/>
              <p:cNvSpPr>
                <a:spLocks noChangeArrowheads="1"/>
              </p:cNvSpPr>
              <p:nvPr/>
            </p:nvSpPr>
            <p:spPr bwMode="auto">
              <a:xfrm>
                <a:off x="3389" y="2765"/>
                <a:ext cx="366" cy="24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0" name="Rectangle 228"/>
              <p:cNvSpPr>
                <a:spLocks noChangeArrowheads="1"/>
              </p:cNvSpPr>
              <p:nvPr/>
            </p:nvSpPr>
            <p:spPr bwMode="auto">
              <a:xfrm>
                <a:off x="3389" y="2789"/>
                <a:ext cx="366" cy="12"/>
              </a:xfrm>
              <a:prstGeom prst="rect">
                <a:avLst/>
              </a:prstGeom>
              <a:solidFill>
                <a:srgbClr val="F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1" name="Rectangle 229"/>
              <p:cNvSpPr>
                <a:spLocks noChangeArrowheads="1"/>
              </p:cNvSpPr>
              <p:nvPr/>
            </p:nvSpPr>
            <p:spPr bwMode="auto">
              <a:xfrm>
                <a:off x="3389" y="2801"/>
                <a:ext cx="366" cy="12"/>
              </a:xfrm>
              <a:prstGeom prst="rect">
                <a:avLst/>
              </a:prstGeom>
              <a:solidFill>
                <a:srgbClr val="F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2" name="Rectangle 230"/>
              <p:cNvSpPr>
                <a:spLocks noChangeArrowheads="1"/>
              </p:cNvSpPr>
              <p:nvPr/>
            </p:nvSpPr>
            <p:spPr bwMode="auto">
              <a:xfrm>
                <a:off x="3389" y="2813"/>
                <a:ext cx="366" cy="24"/>
              </a:xfrm>
              <a:prstGeom prst="rect">
                <a:avLst/>
              </a:prstGeom>
              <a:solidFill>
                <a:srgbClr val="F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3" name="Rectangle 231"/>
              <p:cNvSpPr>
                <a:spLocks noChangeArrowheads="1"/>
              </p:cNvSpPr>
              <p:nvPr/>
            </p:nvSpPr>
            <p:spPr bwMode="auto">
              <a:xfrm>
                <a:off x="3389" y="2837"/>
                <a:ext cx="366" cy="12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4" name="Rectangle 232"/>
              <p:cNvSpPr>
                <a:spLocks noChangeArrowheads="1"/>
              </p:cNvSpPr>
              <p:nvPr/>
            </p:nvSpPr>
            <p:spPr bwMode="auto">
              <a:xfrm>
                <a:off x="3389" y="2849"/>
                <a:ext cx="366" cy="12"/>
              </a:xfrm>
              <a:prstGeom prst="rect">
                <a:avLst/>
              </a:prstGeom>
              <a:solidFill>
                <a:srgbClr val="F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5" name="Rectangle 233"/>
              <p:cNvSpPr>
                <a:spLocks noChangeArrowheads="1"/>
              </p:cNvSpPr>
              <p:nvPr/>
            </p:nvSpPr>
            <p:spPr bwMode="auto">
              <a:xfrm>
                <a:off x="3389" y="2861"/>
                <a:ext cx="366" cy="24"/>
              </a:xfrm>
              <a:prstGeom prst="rect">
                <a:avLst/>
              </a:prstGeom>
              <a:solidFill>
                <a:srgbClr val="F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6" name="Rectangle 234"/>
              <p:cNvSpPr>
                <a:spLocks noChangeArrowheads="1"/>
              </p:cNvSpPr>
              <p:nvPr/>
            </p:nvSpPr>
            <p:spPr bwMode="auto">
              <a:xfrm>
                <a:off x="3389" y="2885"/>
                <a:ext cx="366" cy="12"/>
              </a:xfrm>
              <a:prstGeom prst="rect">
                <a:avLst/>
              </a:prstGeom>
              <a:solidFill>
                <a:srgbClr val="F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7" name="Rectangle 235"/>
              <p:cNvSpPr>
                <a:spLocks noChangeArrowheads="1"/>
              </p:cNvSpPr>
              <p:nvPr/>
            </p:nvSpPr>
            <p:spPr bwMode="auto">
              <a:xfrm>
                <a:off x="3389" y="2897"/>
                <a:ext cx="366" cy="24"/>
              </a:xfrm>
              <a:prstGeom prst="rect">
                <a:avLst/>
              </a:prstGeom>
              <a:solidFill>
                <a:srgbClr val="F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8" name="Rectangle 236"/>
              <p:cNvSpPr>
                <a:spLocks noChangeArrowheads="1"/>
              </p:cNvSpPr>
              <p:nvPr/>
            </p:nvSpPr>
            <p:spPr bwMode="auto">
              <a:xfrm>
                <a:off x="3389" y="2921"/>
                <a:ext cx="366" cy="12"/>
              </a:xfrm>
              <a:prstGeom prst="rect">
                <a:avLst/>
              </a:prstGeom>
              <a:solidFill>
                <a:srgbClr val="F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69" name="Rectangle 237"/>
              <p:cNvSpPr>
                <a:spLocks noChangeArrowheads="1"/>
              </p:cNvSpPr>
              <p:nvPr/>
            </p:nvSpPr>
            <p:spPr bwMode="auto">
              <a:xfrm>
                <a:off x="3389" y="2933"/>
                <a:ext cx="366" cy="12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0" name="Rectangle 238"/>
              <p:cNvSpPr>
                <a:spLocks noChangeArrowheads="1"/>
              </p:cNvSpPr>
              <p:nvPr/>
            </p:nvSpPr>
            <p:spPr bwMode="auto">
              <a:xfrm>
                <a:off x="3389" y="2945"/>
                <a:ext cx="366" cy="24"/>
              </a:xfrm>
              <a:prstGeom prst="rect">
                <a:avLst/>
              </a:prstGeom>
              <a:solidFill>
                <a:srgbClr val="E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1" name="Rectangle 239"/>
              <p:cNvSpPr>
                <a:spLocks noChangeArrowheads="1"/>
              </p:cNvSpPr>
              <p:nvPr/>
            </p:nvSpPr>
            <p:spPr bwMode="auto">
              <a:xfrm>
                <a:off x="3389" y="2969"/>
                <a:ext cx="366" cy="12"/>
              </a:xfrm>
              <a:prstGeom prst="rect">
                <a:avLst/>
              </a:prstGeom>
              <a:solidFill>
                <a:srgbClr val="E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2" name="Rectangle 240"/>
              <p:cNvSpPr>
                <a:spLocks noChangeArrowheads="1"/>
              </p:cNvSpPr>
              <p:nvPr/>
            </p:nvSpPr>
            <p:spPr bwMode="auto">
              <a:xfrm>
                <a:off x="3389" y="2981"/>
                <a:ext cx="366" cy="12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3" name="Rectangle 241"/>
              <p:cNvSpPr>
                <a:spLocks noChangeArrowheads="1"/>
              </p:cNvSpPr>
              <p:nvPr/>
            </p:nvSpPr>
            <p:spPr bwMode="auto">
              <a:xfrm>
                <a:off x="3389" y="2993"/>
                <a:ext cx="366" cy="24"/>
              </a:xfrm>
              <a:prstGeom prst="rect">
                <a:avLst/>
              </a:prstGeom>
              <a:solidFill>
                <a:srgbClr val="E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4" name="Rectangle 242"/>
              <p:cNvSpPr>
                <a:spLocks noChangeArrowheads="1"/>
              </p:cNvSpPr>
              <p:nvPr/>
            </p:nvSpPr>
            <p:spPr bwMode="auto">
              <a:xfrm>
                <a:off x="3389" y="3017"/>
                <a:ext cx="366" cy="12"/>
              </a:xfrm>
              <a:prstGeom prst="rect">
                <a:avLst/>
              </a:prstGeom>
              <a:solidFill>
                <a:srgbClr val="E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5" name="Rectangle 243"/>
              <p:cNvSpPr>
                <a:spLocks noChangeArrowheads="1"/>
              </p:cNvSpPr>
              <p:nvPr/>
            </p:nvSpPr>
            <p:spPr bwMode="auto">
              <a:xfrm>
                <a:off x="3389" y="3029"/>
                <a:ext cx="366" cy="25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6" name="Rectangle 244"/>
              <p:cNvSpPr>
                <a:spLocks noChangeArrowheads="1"/>
              </p:cNvSpPr>
              <p:nvPr/>
            </p:nvSpPr>
            <p:spPr bwMode="auto">
              <a:xfrm>
                <a:off x="3389" y="3054"/>
                <a:ext cx="366" cy="12"/>
              </a:xfrm>
              <a:prstGeom prst="rect">
                <a:avLst/>
              </a:prstGeom>
              <a:solidFill>
                <a:srgbClr val="E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7" name="Rectangle 245"/>
              <p:cNvSpPr>
                <a:spLocks noChangeArrowheads="1"/>
              </p:cNvSpPr>
              <p:nvPr/>
            </p:nvSpPr>
            <p:spPr bwMode="auto">
              <a:xfrm>
                <a:off x="3389" y="3066"/>
                <a:ext cx="366" cy="12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8" name="Rectangle 246"/>
              <p:cNvSpPr>
                <a:spLocks noChangeArrowheads="1"/>
              </p:cNvSpPr>
              <p:nvPr/>
            </p:nvSpPr>
            <p:spPr bwMode="auto">
              <a:xfrm>
                <a:off x="3389" y="3078"/>
                <a:ext cx="366" cy="24"/>
              </a:xfrm>
              <a:prstGeom prst="rect">
                <a:avLst/>
              </a:prstGeom>
              <a:solidFill>
                <a:srgbClr val="D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79" name="Rectangle 247"/>
              <p:cNvSpPr>
                <a:spLocks noChangeArrowheads="1"/>
              </p:cNvSpPr>
              <p:nvPr/>
            </p:nvSpPr>
            <p:spPr bwMode="auto">
              <a:xfrm>
                <a:off x="3389" y="3102"/>
                <a:ext cx="366" cy="12"/>
              </a:xfrm>
              <a:prstGeom prst="rect">
                <a:avLst/>
              </a:prstGeom>
              <a:solidFill>
                <a:srgbClr val="D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0" name="Rectangle 248"/>
              <p:cNvSpPr>
                <a:spLocks noChangeArrowheads="1"/>
              </p:cNvSpPr>
              <p:nvPr/>
            </p:nvSpPr>
            <p:spPr bwMode="auto">
              <a:xfrm>
                <a:off x="3389" y="3114"/>
                <a:ext cx="366" cy="12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1" name="Rectangle 249"/>
              <p:cNvSpPr>
                <a:spLocks noChangeArrowheads="1"/>
              </p:cNvSpPr>
              <p:nvPr/>
            </p:nvSpPr>
            <p:spPr bwMode="auto">
              <a:xfrm>
                <a:off x="3389" y="3126"/>
                <a:ext cx="366" cy="24"/>
              </a:xfrm>
              <a:prstGeom prst="rect">
                <a:avLst/>
              </a:prstGeom>
              <a:solidFill>
                <a:srgbClr val="D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2" name="Rectangle 250"/>
              <p:cNvSpPr>
                <a:spLocks noChangeArrowheads="1"/>
              </p:cNvSpPr>
              <p:nvPr/>
            </p:nvSpPr>
            <p:spPr bwMode="auto">
              <a:xfrm>
                <a:off x="3389" y="3150"/>
                <a:ext cx="366" cy="12"/>
              </a:xfrm>
              <a:prstGeom prst="rect">
                <a:avLst/>
              </a:prstGeom>
              <a:solidFill>
                <a:srgbClr val="C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3" name="Rectangle 251"/>
              <p:cNvSpPr>
                <a:spLocks noChangeArrowheads="1"/>
              </p:cNvSpPr>
              <p:nvPr/>
            </p:nvSpPr>
            <p:spPr bwMode="auto">
              <a:xfrm>
                <a:off x="3389" y="3162"/>
                <a:ext cx="366" cy="24"/>
              </a:xfrm>
              <a:prstGeom prst="rect">
                <a:avLst/>
              </a:prstGeom>
              <a:solidFill>
                <a:srgbClr val="C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4" name="Rectangle 252"/>
              <p:cNvSpPr>
                <a:spLocks noChangeArrowheads="1"/>
              </p:cNvSpPr>
              <p:nvPr/>
            </p:nvSpPr>
            <p:spPr bwMode="auto">
              <a:xfrm>
                <a:off x="3389" y="3186"/>
                <a:ext cx="366" cy="12"/>
              </a:xfrm>
              <a:prstGeom prst="rect">
                <a:avLst/>
              </a:prstGeom>
              <a:solidFill>
                <a:srgbClr val="C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5" name="Rectangle 253"/>
              <p:cNvSpPr>
                <a:spLocks noChangeArrowheads="1"/>
              </p:cNvSpPr>
              <p:nvPr/>
            </p:nvSpPr>
            <p:spPr bwMode="auto">
              <a:xfrm>
                <a:off x="3389" y="3198"/>
                <a:ext cx="366" cy="12"/>
              </a:xfrm>
              <a:prstGeom prst="rect">
                <a:avLst/>
              </a:prstGeom>
              <a:solidFill>
                <a:srgbClr val="C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6" name="Rectangle 254"/>
              <p:cNvSpPr>
                <a:spLocks noChangeArrowheads="1"/>
              </p:cNvSpPr>
              <p:nvPr/>
            </p:nvSpPr>
            <p:spPr bwMode="auto">
              <a:xfrm>
                <a:off x="3389" y="3210"/>
                <a:ext cx="366" cy="24"/>
              </a:xfrm>
              <a:prstGeom prst="rect">
                <a:avLst/>
              </a:prstGeom>
              <a:solidFill>
                <a:srgbClr val="C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7" name="Rectangle 255"/>
              <p:cNvSpPr>
                <a:spLocks noChangeArrowheads="1"/>
              </p:cNvSpPr>
              <p:nvPr/>
            </p:nvSpPr>
            <p:spPr bwMode="auto">
              <a:xfrm>
                <a:off x="3389" y="3234"/>
                <a:ext cx="366" cy="12"/>
              </a:xfrm>
              <a:prstGeom prst="rect">
                <a:avLst/>
              </a:prstGeom>
              <a:solidFill>
                <a:srgbClr val="B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8" name="Rectangle 256"/>
              <p:cNvSpPr>
                <a:spLocks noChangeArrowheads="1"/>
              </p:cNvSpPr>
              <p:nvPr/>
            </p:nvSpPr>
            <p:spPr bwMode="auto">
              <a:xfrm>
                <a:off x="3389" y="3246"/>
                <a:ext cx="366" cy="12"/>
              </a:xfrm>
              <a:prstGeom prst="rect">
                <a:avLst/>
              </a:prstGeom>
              <a:solidFill>
                <a:srgbClr val="B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89" name="Rectangle 257"/>
              <p:cNvSpPr>
                <a:spLocks noChangeArrowheads="1"/>
              </p:cNvSpPr>
              <p:nvPr/>
            </p:nvSpPr>
            <p:spPr bwMode="auto">
              <a:xfrm>
                <a:off x="3389" y="3258"/>
                <a:ext cx="366" cy="24"/>
              </a:xfrm>
              <a:prstGeom prst="rect">
                <a:avLst/>
              </a:prstGeom>
              <a:solidFill>
                <a:srgbClr val="B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0" name="Rectangle 258"/>
              <p:cNvSpPr>
                <a:spLocks noChangeArrowheads="1"/>
              </p:cNvSpPr>
              <p:nvPr/>
            </p:nvSpPr>
            <p:spPr bwMode="auto">
              <a:xfrm>
                <a:off x="3389" y="3282"/>
                <a:ext cx="366" cy="12"/>
              </a:xfrm>
              <a:prstGeom prst="rect">
                <a:avLst/>
              </a:prstGeom>
              <a:solidFill>
                <a:srgbClr val="B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1" name="Rectangle 259"/>
              <p:cNvSpPr>
                <a:spLocks noChangeArrowheads="1"/>
              </p:cNvSpPr>
              <p:nvPr/>
            </p:nvSpPr>
            <p:spPr bwMode="auto">
              <a:xfrm>
                <a:off x="3389" y="3294"/>
                <a:ext cx="366" cy="24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2" name="Rectangle 260"/>
              <p:cNvSpPr>
                <a:spLocks noChangeArrowheads="1"/>
              </p:cNvSpPr>
              <p:nvPr/>
            </p:nvSpPr>
            <p:spPr bwMode="auto">
              <a:xfrm>
                <a:off x="3389" y="3318"/>
                <a:ext cx="366" cy="12"/>
              </a:xfrm>
              <a:prstGeom prst="rect">
                <a:avLst/>
              </a:prstGeom>
              <a:solidFill>
                <a:srgbClr val="A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3" name="Rectangle 261"/>
              <p:cNvSpPr>
                <a:spLocks noChangeArrowheads="1"/>
              </p:cNvSpPr>
              <p:nvPr/>
            </p:nvSpPr>
            <p:spPr bwMode="auto">
              <a:xfrm>
                <a:off x="3389" y="3330"/>
                <a:ext cx="366" cy="12"/>
              </a:xfrm>
              <a:prstGeom prst="rect">
                <a:avLst/>
              </a:prstGeom>
              <a:solidFill>
                <a:srgbClr val="A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4" name="Rectangle 262"/>
              <p:cNvSpPr>
                <a:spLocks noChangeArrowheads="1"/>
              </p:cNvSpPr>
              <p:nvPr/>
            </p:nvSpPr>
            <p:spPr bwMode="auto">
              <a:xfrm>
                <a:off x="3389" y="3342"/>
                <a:ext cx="366" cy="25"/>
              </a:xfrm>
              <a:prstGeom prst="rect">
                <a:avLst/>
              </a:prstGeom>
              <a:solidFill>
                <a:srgbClr val="A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5" name="Rectangle 263"/>
              <p:cNvSpPr>
                <a:spLocks noChangeArrowheads="1"/>
              </p:cNvSpPr>
              <p:nvPr/>
            </p:nvSpPr>
            <p:spPr bwMode="auto">
              <a:xfrm>
                <a:off x="3389" y="3367"/>
                <a:ext cx="366" cy="12"/>
              </a:xfrm>
              <a:prstGeom prst="rect">
                <a:avLst/>
              </a:prstGeom>
              <a:solidFill>
                <a:srgbClr val="A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6" name="Rectangle 264"/>
              <p:cNvSpPr>
                <a:spLocks noChangeArrowheads="1"/>
              </p:cNvSpPr>
              <p:nvPr/>
            </p:nvSpPr>
            <p:spPr bwMode="auto">
              <a:xfrm>
                <a:off x="3389" y="3379"/>
                <a:ext cx="366" cy="12"/>
              </a:xfrm>
              <a:prstGeom prst="rect">
                <a:avLst/>
              </a:prstGeom>
              <a:solidFill>
                <a:srgbClr val="9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7" name="Rectangle 265"/>
              <p:cNvSpPr>
                <a:spLocks noChangeArrowheads="1"/>
              </p:cNvSpPr>
              <p:nvPr/>
            </p:nvSpPr>
            <p:spPr bwMode="auto">
              <a:xfrm>
                <a:off x="3389" y="3391"/>
                <a:ext cx="366" cy="24"/>
              </a:xfrm>
              <a:prstGeom prst="rect">
                <a:avLst/>
              </a:prstGeom>
              <a:solidFill>
                <a:srgbClr val="9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8" name="Rectangle 266"/>
              <p:cNvSpPr>
                <a:spLocks noChangeArrowheads="1"/>
              </p:cNvSpPr>
              <p:nvPr/>
            </p:nvSpPr>
            <p:spPr bwMode="auto">
              <a:xfrm>
                <a:off x="3389" y="3415"/>
                <a:ext cx="366" cy="12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99" name="Rectangle 267"/>
              <p:cNvSpPr>
                <a:spLocks noChangeArrowheads="1"/>
              </p:cNvSpPr>
              <p:nvPr/>
            </p:nvSpPr>
            <p:spPr bwMode="auto">
              <a:xfrm>
                <a:off x="3389" y="3427"/>
                <a:ext cx="366" cy="24"/>
              </a:xfrm>
              <a:prstGeom prst="rect">
                <a:avLst/>
              </a:prstGeom>
              <a:solidFill>
                <a:srgbClr val="9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0" name="Rectangle 268"/>
              <p:cNvSpPr>
                <a:spLocks noChangeArrowheads="1"/>
              </p:cNvSpPr>
              <p:nvPr/>
            </p:nvSpPr>
            <p:spPr bwMode="auto">
              <a:xfrm>
                <a:off x="3389" y="3451"/>
                <a:ext cx="366" cy="12"/>
              </a:xfrm>
              <a:prstGeom prst="rect">
                <a:avLst/>
              </a:prstGeom>
              <a:solidFill>
                <a:srgbClr val="9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1" name="Rectangle 269"/>
              <p:cNvSpPr>
                <a:spLocks noChangeArrowheads="1"/>
              </p:cNvSpPr>
              <p:nvPr/>
            </p:nvSpPr>
            <p:spPr bwMode="auto">
              <a:xfrm>
                <a:off x="3389" y="3463"/>
                <a:ext cx="366" cy="12"/>
              </a:xfrm>
              <a:prstGeom prst="rect">
                <a:avLst/>
              </a:prstGeom>
              <a:solidFill>
                <a:srgbClr val="9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2" name="Rectangle 270"/>
              <p:cNvSpPr>
                <a:spLocks noChangeArrowheads="1"/>
              </p:cNvSpPr>
              <p:nvPr/>
            </p:nvSpPr>
            <p:spPr bwMode="auto">
              <a:xfrm>
                <a:off x="3389" y="3475"/>
                <a:ext cx="366" cy="24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3" name="Rectangle 271"/>
              <p:cNvSpPr>
                <a:spLocks noChangeArrowheads="1"/>
              </p:cNvSpPr>
              <p:nvPr/>
            </p:nvSpPr>
            <p:spPr bwMode="auto">
              <a:xfrm>
                <a:off x="3389" y="3499"/>
                <a:ext cx="366" cy="12"/>
              </a:xfrm>
              <a:prstGeom prst="rect">
                <a:avLst/>
              </a:prstGeom>
              <a:solidFill>
                <a:srgbClr val="8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4" name="Rectangle 272"/>
              <p:cNvSpPr>
                <a:spLocks noChangeArrowheads="1"/>
              </p:cNvSpPr>
              <p:nvPr/>
            </p:nvSpPr>
            <p:spPr bwMode="auto">
              <a:xfrm>
                <a:off x="3389" y="3511"/>
                <a:ext cx="366" cy="12"/>
              </a:xfrm>
              <a:prstGeom prst="rect">
                <a:avLst/>
              </a:prstGeom>
              <a:solidFill>
                <a:srgbClr val="8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5" name="Rectangle 273"/>
              <p:cNvSpPr>
                <a:spLocks noChangeArrowheads="1"/>
              </p:cNvSpPr>
              <p:nvPr/>
            </p:nvSpPr>
            <p:spPr bwMode="auto">
              <a:xfrm>
                <a:off x="3389" y="3523"/>
                <a:ext cx="366" cy="24"/>
              </a:xfrm>
              <a:prstGeom prst="rect">
                <a:avLst/>
              </a:prstGeom>
              <a:solidFill>
                <a:srgbClr val="8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6" name="Rectangle 274"/>
              <p:cNvSpPr>
                <a:spLocks noChangeArrowheads="1"/>
              </p:cNvSpPr>
              <p:nvPr/>
            </p:nvSpPr>
            <p:spPr bwMode="auto">
              <a:xfrm>
                <a:off x="3389" y="3547"/>
                <a:ext cx="366" cy="12"/>
              </a:xfrm>
              <a:prstGeom prst="rect">
                <a:avLst/>
              </a:prstGeom>
              <a:solidFill>
                <a:srgbClr val="8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7" name="Rectangle 275"/>
              <p:cNvSpPr>
                <a:spLocks noChangeArrowheads="1"/>
              </p:cNvSpPr>
              <p:nvPr/>
            </p:nvSpPr>
            <p:spPr bwMode="auto">
              <a:xfrm>
                <a:off x="3389" y="3559"/>
                <a:ext cx="366" cy="24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8" name="Rectangle 276"/>
              <p:cNvSpPr>
                <a:spLocks noChangeArrowheads="1"/>
              </p:cNvSpPr>
              <p:nvPr/>
            </p:nvSpPr>
            <p:spPr bwMode="auto">
              <a:xfrm>
                <a:off x="3389" y="3583"/>
                <a:ext cx="366" cy="12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09" name="Rectangle 277"/>
              <p:cNvSpPr>
                <a:spLocks noChangeArrowheads="1"/>
              </p:cNvSpPr>
              <p:nvPr/>
            </p:nvSpPr>
            <p:spPr bwMode="auto">
              <a:xfrm>
                <a:off x="3389" y="3595"/>
                <a:ext cx="366" cy="12"/>
              </a:xfrm>
              <a:prstGeom prst="rect">
                <a:avLst/>
              </a:pr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0" name="Rectangle 278"/>
              <p:cNvSpPr>
                <a:spLocks noChangeArrowheads="1"/>
              </p:cNvSpPr>
              <p:nvPr/>
            </p:nvSpPr>
            <p:spPr bwMode="auto">
              <a:xfrm>
                <a:off x="3389" y="3607"/>
                <a:ext cx="366" cy="24"/>
              </a:xfrm>
              <a:prstGeom prst="rect">
                <a:avLst/>
              </a:prstGeom>
              <a:solidFill>
                <a:srgbClr val="7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1" name="Rectangle 279"/>
              <p:cNvSpPr>
                <a:spLocks noChangeArrowheads="1"/>
              </p:cNvSpPr>
              <p:nvPr/>
            </p:nvSpPr>
            <p:spPr bwMode="auto">
              <a:xfrm>
                <a:off x="3389" y="3631"/>
                <a:ext cx="366" cy="12"/>
              </a:xfrm>
              <a:prstGeom prst="rect">
                <a:avLst/>
              </a:prstGeom>
              <a:solidFill>
                <a:srgbClr val="7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2" name="Rectangle 280"/>
              <p:cNvSpPr>
                <a:spLocks noChangeArrowheads="1"/>
              </p:cNvSpPr>
              <p:nvPr/>
            </p:nvSpPr>
            <p:spPr bwMode="auto">
              <a:xfrm>
                <a:off x="3389" y="3643"/>
                <a:ext cx="366" cy="13"/>
              </a:xfrm>
              <a:prstGeom prst="rect">
                <a:avLst/>
              </a:prstGeom>
              <a:solidFill>
                <a:srgbClr val="7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3" name="Rectangle 281"/>
              <p:cNvSpPr>
                <a:spLocks noChangeArrowheads="1"/>
              </p:cNvSpPr>
              <p:nvPr/>
            </p:nvSpPr>
            <p:spPr bwMode="auto">
              <a:xfrm>
                <a:off x="3389" y="3656"/>
                <a:ext cx="366" cy="24"/>
              </a:xfrm>
              <a:prstGeom prst="rect">
                <a:avLst/>
              </a:prstGeom>
              <a:solidFill>
                <a:srgbClr val="7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4" name="Rectangle 282"/>
              <p:cNvSpPr>
                <a:spLocks noChangeArrowheads="1"/>
              </p:cNvSpPr>
              <p:nvPr/>
            </p:nvSpPr>
            <p:spPr bwMode="auto">
              <a:xfrm>
                <a:off x="3389" y="3680"/>
                <a:ext cx="366" cy="12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5" name="Rectangle 283"/>
              <p:cNvSpPr>
                <a:spLocks noChangeArrowheads="1"/>
              </p:cNvSpPr>
              <p:nvPr/>
            </p:nvSpPr>
            <p:spPr bwMode="auto">
              <a:xfrm>
                <a:off x="3389" y="3692"/>
                <a:ext cx="366" cy="24"/>
              </a:xfrm>
              <a:prstGeom prst="rect">
                <a:avLst/>
              </a:prstGeom>
              <a:solidFill>
                <a:srgbClr val="7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716" name="Rectangle 284"/>
              <p:cNvSpPr>
                <a:spLocks noChangeArrowheads="1"/>
              </p:cNvSpPr>
              <p:nvPr/>
            </p:nvSpPr>
            <p:spPr bwMode="auto">
              <a:xfrm>
                <a:off x="3389" y="3716"/>
                <a:ext cx="366" cy="12"/>
              </a:xfrm>
              <a:prstGeom prst="rect">
                <a:avLst/>
              </a:prstGeom>
              <a:solidFill>
                <a:srgbClr val="7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31" name="Rectangle 285"/>
            <p:cNvSpPr>
              <a:spLocks noChangeArrowheads="1"/>
            </p:cNvSpPr>
            <p:nvPr/>
          </p:nvSpPr>
          <p:spPr bwMode="auto">
            <a:xfrm>
              <a:off x="1899" y="2810"/>
              <a:ext cx="210" cy="956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1532" name="Group 286"/>
            <p:cNvGrpSpPr>
              <a:grpSpLocks/>
            </p:cNvGrpSpPr>
            <p:nvPr/>
          </p:nvGrpSpPr>
          <p:grpSpPr bwMode="auto">
            <a:xfrm>
              <a:off x="2637" y="2040"/>
              <a:ext cx="211" cy="1726"/>
              <a:chOff x="4675" y="1814"/>
              <a:chExt cx="366" cy="1914"/>
            </a:xfrm>
          </p:grpSpPr>
          <p:sp>
            <p:nvSpPr>
              <p:cNvPr id="21557" name="Rectangle 287"/>
              <p:cNvSpPr>
                <a:spLocks noChangeArrowheads="1"/>
              </p:cNvSpPr>
              <p:nvPr/>
            </p:nvSpPr>
            <p:spPr bwMode="auto">
              <a:xfrm>
                <a:off x="4675" y="1814"/>
                <a:ext cx="366" cy="24"/>
              </a:xfrm>
              <a:prstGeom prst="rect">
                <a:avLst/>
              </a:prstGeom>
              <a:solidFill>
                <a:srgbClr val="F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58" name="Rectangle 288"/>
              <p:cNvSpPr>
                <a:spLocks noChangeArrowheads="1"/>
              </p:cNvSpPr>
              <p:nvPr/>
            </p:nvSpPr>
            <p:spPr bwMode="auto">
              <a:xfrm>
                <a:off x="4675" y="1838"/>
                <a:ext cx="366" cy="12"/>
              </a:xfrm>
              <a:prstGeom prst="rect">
                <a:avLst/>
              </a:prstGeom>
              <a:solidFill>
                <a:srgbClr val="F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59" name="Rectangle 289"/>
              <p:cNvSpPr>
                <a:spLocks noChangeArrowheads="1"/>
              </p:cNvSpPr>
              <p:nvPr/>
            </p:nvSpPr>
            <p:spPr bwMode="auto">
              <a:xfrm>
                <a:off x="4675" y="1850"/>
                <a:ext cx="366" cy="24"/>
              </a:xfrm>
              <a:prstGeom prst="rect">
                <a:avLst/>
              </a:prstGeom>
              <a:solidFill>
                <a:srgbClr val="F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0" name="Rectangle 290"/>
              <p:cNvSpPr>
                <a:spLocks noChangeArrowheads="1"/>
              </p:cNvSpPr>
              <p:nvPr/>
            </p:nvSpPr>
            <p:spPr bwMode="auto">
              <a:xfrm>
                <a:off x="4675" y="1874"/>
                <a:ext cx="366" cy="24"/>
              </a:xfrm>
              <a:prstGeom prst="rect">
                <a:avLst/>
              </a:prstGeom>
              <a:solidFill>
                <a:srgbClr val="F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1" name="Rectangle 291"/>
              <p:cNvSpPr>
                <a:spLocks noChangeArrowheads="1"/>
              </p:cNvSpPr>
              <p:nvPr/>
            </p:nvSpPr>
            <p:spPr bwMode="auto">
              <a:xfrm>
                <a:off x="4675" y="1898"/>
                <a:ext cx="366" cy="12"/>
              </a:xfrm>
              <a:prstGeom prst="rect">
                <a:avLst/>
              </a:prstGeom>
              <a:solidFill>
                <a:srgbClr val="F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2" name="Rectangle 292"/>
              <p:cNvSpPr>
                <a:spLocks noChangeArrowheads="1"/>
              </p:cNvSpPr>
              <p:nvPr/>
            </p:nvSpPr>
            <p:spPr bwMode="auto">
              <a:xfrm>
                <a:off x="4675" y="1910"/>
                <a:ext cx="366" cy="24"/>
              </a:xfrm>
              <a:prstGeom prst="rect">
                <a:avLst/>
              </a:prstGeom>
              <a:solidFill>
                <a:srgbClr val="F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3" name="Rectangle 293"/>
              <p:cNvSpPr>
                <a:spLocks noChangeArrowheads="1"/>
              </p:cNvSpPr>
              <p:nvPr/>
            </p:nvSpPr>
            <p:spPr bwMode="auto">
              <a:xfrm>
                <a:off x="4675" y="1934"/>
                <a:ext cx="366" cy="24"/>
              </a:xfrm>
              <a:prstGeom prst="rect">
                <a:avLst/>
              </a:prstGeom>
              <a:solidFill>
                <a:srgbClr val="F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4" name="Rectangle 294"/>
              <p:cNvSpPr>
                <a:spLocks noChangeArrowheads="1"/>
              </p:cNvSpPr>
              <p:nvPr/>
            </p:nvSpPr>
            <p:spPr bwMode="auto">
              <a:xfrm>
                <a:off x="4675" y="1958"/>
                <a:ext cx="366" cy="12"/>
              </a:xfrm>
              <a:prstGeom prst="rect">
                <a:avLst/>
              </a:prstGeom>
              <a:solidFill>
                <a:srgbClr val="F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5" name="Rectangle 295"/>
              <p:cNvSpPr>
                <a:spLocks noChangeArrowheads="1"/>
              </p:cNvSpPr>
              <p:nvPr/>
            </p:nvSpPr>
            <p:spPr bwMode="auto">
              <a:xfrm>
                <a:off x="4675" y="1970"/>
                <a:ext cx="366" cy="24"/>
              </a:xfrm>
              <a:prstGeom prst="rect">
                <a:avLst/>
              </a:prstGeom>
              <a:solidFill>
                <a:srgbClr val="F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6" name="Rectangle 296"/>
              <p:cNvSpPr>
                <a:spLocks noChangeArrowheads="1"/>
              </p:cNvSpPr>
              <p:nvPr/>
            </p:nvSpPr>
            <p:spPr bwMode="auto">
              <a:xfrm>
                <a:off x="4675" y="1994"/>
                <a:ext cx="366" cy="24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7" name="Rectangle 297"/>
              <p:cNvSpPr>
                <a:spLocks noChangeArrowheads="1"/>
              </p:cNvSpPr>
              <p:nvPr/>
            </p:nvSpPr>
            <p:spPr bwMode="auto">
              <a:xfrm>
                <a:off x="4675" y="2018"/>
                <a:ext cx="366" cy="12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8" name="Rectangle 298"/>
              <p:cNvSpPr>
                <a:spLocks noChangeArrowheads="1"/>
              </p:cNvSpPr>
              <p:nvPr/>
            </p:nvSpPr>
            <p:spPr bwMode="auto">
              <a:xfrm>
                <a:off x="4675" y="2030"/>
                <a:ext cx="366" cy="24"/>
              </a:xfrm>
              <a:prstGeom prst="rect">
                <a:avLst/>
              </a:prstGeom>
              <a:solidFill>
                <a:srgbClr val="F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69" name="Rectangle 299"/>
              <p:cNvSpPr>
                <a:spLocks noChangeArrowheads="1"/>
              </p:cNvSpPr>
              <p:nvPr/>
            </p:nvSpPr>
            <p:spPr bwMode="auto">
              <a:xfrm>
                <a:off x="4675" y="2054"/>
                <a:ext cx="366" cy="24"/>
              </a:xfrm>
              <a:prstGeom prst="rect">
                <a:avLst/>
              </a:prstGeom>
              <a:solidFill>
                <a:srgbClr val="F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0" name="Rectangle 300"/>
              <p:cNvSpPr>
                <a:spLocks noChangeArrowheads="1"/>
              </p:cNvSpPr>
              <p:nvPr/>
            </p:nvSpPr>
            <p:spPr bwMode="auto">
              <a:xfrm>
                <a:off x="4675" y="2078"/>
                <a:ext cx="366" cy="12"/>
              </a:xfrm>
              <a:prstGeom prst="rect">
                <a:avLst/>
              </a:prstGeom>
              <a:solidFill>
                <a:srgbClr val="F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1" name="Rectangle 301"/>
              <p:cNvSpPr>
                <a:spLocks noChangeArrowheads="1"/>
              </p:cNvSpPr>
              <p:nvPr/>
            </p:nvSpPr>
            <p:spPr bwMode="auto">
              <a:xfrm>
                <a:off x="4675" y="2090"/>
                <a:ext cx="366" cy="25"/>
              </a:xfrm>
              <a:prstGeom prst="rect">
                <a:avLst/>
              </a:prstGeom>
              <a:solidFill>
                <a:srgbClr val="F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2" name="Rectangle 302"/>
              <p:cNvSpPr>
                <a:spLocks noChangeArrowheads="1"/>
              </p:cNvSpPr>
              <p:nvPr/>
            </p:nvSpPr>
            <p:spPr bwMode="auto">
              <a:xfrm>
                <a:off x="4675" y="2115"/>
                <a:ext cx="366" cy="12"/>
              </a:xfrm>
              <a:prstGeom prst="rect">
                <a:avLst/>
              </a:prstGeom>
              <a:solidFill>
                <a:srgbClr val="F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3" name="Rectangle 303"/>
              <p:cNvSpPr>
                <a:spLocks noChangeArrowheads="1"/>
              </p:cNvSpPr>
              <p:nvPr/>
            </p:nvSpPr>
            <p:spPr bwMode="auto">
              <a:xfrm>
                <a:off x="4675" y="2127"/>
                <a:ext cx="366" cy="24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4" name="Rectangle 304"/>
              <p:cNvSpPr>
                <a:spLocks noChangeArrowheads="1"/>
              </p:cNvSpPr>
              <p:nvPr/>
            </p:nvSpPr>
            <p:spPr bwMode="auto">
              <a:xfrm>
                <a:off x="4675" y="2151"/>
                <a:ext cx="366" cy="24"/>
              </a:xfrm>
              <a:prstGeom prst="rect">
                <a:avLst/>
              </a:prstGeom>
              <a:solidFill>
                <a:srgbClr val="F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5" name="Rectangle 305"/>
              <p:cNvSpPr>
                <a:spLocks noChangeArrowheads="1"/>
              </p:cNvSpPr>
              <p:nvPr/>
            </p:nvSpPr>
            <p:spPr bwMode="auto">
              <a:xfrm>
                <a:off x="4675" y="2175"/>
                <a:ext cx="366" cy="12"/>
              </a:xfrm>
              <a:prstGeom prst="rect">
                <a:avLst/>
              </a:prstGeom>
              <a:solidFill>
                <a:srgbClr val="F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6" name="Rectangle 306"/>
              <p:cNvSpPr>
                <a:spLocks noChangeArrowheads="1"/>
              </p:cNvSpPr>
              <p:nvPr/>
            </p:nvSpPr>
            <p:spPr bwMode="auto">
              <a:xfrm>
                <a:off x="4675" y="2187"/>
                <a:ext cx="366" cy="24"/>
              </a:xfrm>
              <a:prstGeom prst="rect">
                <a:avLst/>
              </a:prstGeom>
              <a:solidFill>
                <a:srgbClr val="F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7" name="Rectangle 307"/>
              <p:cNvSpPr>
                <a:spLocks noChangeArrowheads="1"/>
              </p:cNvSpPr>
              <p:nvPr/>
            </p:nvSpPr>
            <p:spPr bwMode="auto">
              <a:xfrm>
                <a:off x="4675" y="2211"/>
                <a:ext cx="366" cy="24"/>
              </a:xfrm>
              <a:prstGeom prst="rect">
                <a:avLst/>
              </a:prstGeom>
              <a:solidFill>
                <a:srgbClr val="F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8" name="Rectangle 308"/>
              <p:cNvSpPr>
                <a:spLocks noChangeArrowheads="1"/>
              </p:cNvSpPr>
              <p:nvPr/>
            </p:nvSpPr>
            <p:spPr bwMode="auto">
              <a:xfrm>
                <a:off x="4675" y="2235"/>
                <a:ext cx="366" cy="12"/>
              </a:xfrm>
              <a:prstGeom prst="rect">
                <a:avLst/>
              </a:prstGeom>
              <a:solidFill>
                <a:srgbClr val="F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79" name="Rectangle 309"/>
              <p:cNvSpPr>
                <a:spLocks noChangeArrowheads="1"/>
              </p:cNvSpPr>
              <p:nvPr/>
            </p:nvSpPr>
            <p:spPr bwMode="auto">
              <a:xfrm>
                <a:off x="4675" y="2247"/>
                <a:ext cx="366" cy="24"/>
              </a:xfrm>
              <a:prstGeom prst="rect">
                <a:avLst/>
              </a:prstGeom>
              <a:solidFill>
                <a:srgbClr val="F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0" name="Rectangle 310"/>
              <p:cNvSpPr>
                <a:spLocks noChangeArrowheads="1"/>
              </p:cNvSpPr>
              <p:nvPr/>
            </p:nvSpPr>
            <p:spPr bwMode="auto">
              <a:xfrm>
                <a:off x="4675" y="2271"/>
                <a:ext cx="366" cy="24"/>
              </a:xfrm>
              <a:prstGeom prst="rect">
                <a:avLst/>
              </a:prstGeom>
              <a:solidFill>
                <a:srgbClr val="F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1" name="Rectangle 311"/>
              <p:cNvSpPr>
                <a:spLocks noChangeArrowheads="1"/>
              </p:cNvSpPr>
              <p:nvPr/>
            </p:nvSpPr>
            <p:spPr bwMode="auto">
              <a:xfrm>
                <a:off x="4675" y="2295"/>
                <a:ext cx="366" cy="12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2" name="Rectangle 312"/>
              <p:cNvSpPr>
                <a:spLocks noChangeArrowheads="1"/>
              </p:cNvSpPr>
              <p:nvPr/>
            </p:nvSpPr>
            <p:spPr bwMode="auto">
              <a:xfrm>
                <a:off x="4675" y="2307"/>
                <a:ext cx="366" cy="24"/>
              </a:xfrm>
              <a:prstGeom prst="rect">
                <a:avLst/>
              </a:prstGeom>
              <a:solidFill>
                <a:srgbClr val="E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3" name="Rectangle 313"/>
              <p:cNvSpPr>
                <a:spLocks noChangeArrowheads="1"/>
              </p:cNvSpPr>
              <p:nvPr/>
            </p:nvSpPr>
            <p:spPr bwMode="auto">
              <a:xfrm>
                <a:off x="4675" y="2331"/>
                <a:ext cx="366" cy="24"/>
              </a:xfrm>
              <a:prstGeom prst="rect">
                <a:avLst/>
              </a:prstGeom>
              <a:solidFill>
                <a:srgbClr val="E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4" name="Rectangle 314"/>
              <p:cNvSpPr>
                <a:spLocks noChangeArrowheads="1"/>
              </p:cNvSpPr>
              <p:nvPr/>
            </p:nvSpPr>
            <p:spPr bwMode="auto">
              <a:xfrm>
                <a:off x="4675" y="2355"/>
                <a:ext cx="366" cy="12"/>
              </a:xfrm>
              <a:prstGeom prst="rect">
                <a:avLst/>
              </a:prstGeom>
              <a:solidFill>
                <a:srgbClr val="E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5" name="Rectangle 315"/>
              <p:cNvSpPr>
                <a:spLocks noChangeArrowheads="1"/>
              </p:cNvSpPr>
              <p:nvPr/>
            </p:nvSpPr>
            <p:spPr bwMode="auto">
              <a:xfrm>
                <a:off x="4675" y="2367"/>
                <a:ext cx="366" cy="24"/>
              </a:xfrm>
              <a:prstGeom prst="rect">
                <a:avLst/>
              </a:prstGeom>
              <a:solidFill>
                <a:srgbClr val="E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6" name="Rectangle 316"/>
              <p:cNvSpPr>
                <a:spLocks noChangeArrowheads="1"/>
              </p:cNvSpPr>
              <p:nvPr/>
            </p:nvSpPr>
            <p:spPr bwMode="auto">
              <a:xfrm>
                <a:off x="4675" y="2391"/>
                <a:ext cx="366" cy="24"/>
              </a:xfrm>
              <a:prstGeom prst="rect">
                <a:avLst/>
              </a:prstGeom>
              <a:solidFill>
                <a:srgbClr val="E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7" name="Rectangle 317"/>
              <p:cNvSpPr>
                <a:spLocks noChangeArrowheads="1"/>
              </p:cNvSpPr>
              <p:nvPr/>
            </p:nvSpPr>
            <p:spPr bwMode="auto">
              <a:xfrm>
                <a:off x="4675" y="2415"/>
                <a:ext cx="366" cy="13"/>
              </a:xfrm>
              <a:prstGeom prst="rect">
                <a:avLst/>
              </a:prstGeom>
              <a:solidFill>
                <a:srgbClr val="E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8" name="Rectangle 318"/>
              <p:cNvSpPr>
                <a:spLocks noChangeArrowheads="1"/>
              </p:cNvSpPr>
              <p:nvPr/>
            </p:nvSpPr>
            <p:spPr bwMode="auto">
              <a:xfrm>
                <a:off x="4675" y="2428"/>
                <a:ext cx="366" cy="24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89" name="Rectangle 319"/>
              <p:cNvSpPr>
                <a:spLocks noChangeArrowheads="1"/>
              </p:cNvSpPr>
              <p:nvPr/>
            </p:nvSpPr>
            <p:spPr bwMode="auto">
              <a:xfrm>
                <a:off x="4675" y="2452"/>
                <a:ext cx="366" cy="24"/>
              </a:xfrm>
              <a:prstGeom prst="rect">
                <a:avLst/>
              </a:prstGeom>
              <a:solidFill>
                <a:srgbClr val="E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0" name="Rectangle 320"/>
              <p:cNvSpPr>
                <a:spLocks noChangeArrowheads="1"/>
              </p:cNvSpPr>
              <p:nvPr/>
            </p:nvSpPr>
            <p:spPr bwMode="auto">
              <a:xfrm>
                <a:off x="4675" y="2476"/>
                <a:ext cx="366" cy="12"/>
              </a:xfrm>
              <a:prstGeom prst="rect">
                <a:avLst/>
              </a:prstGeom>
              <a:solidFill>
                <a:srgbClr val="E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1" name="Rectangle 321"/>
              <p:cNvSpPr>
                <a:spLocks noChangeArrowheads="1"/>
              </p:cNvSpPr>
              <p:nvPr/>
            </p:nvSpPr>
            <p:spPr bwMode="auto">
              <a:xfrm>
                <a:off x="4675" y="2488"/>
                <a:ext cx="366" cy="24"/>
              </a:xfrm>
              <a:prstGeom prst="rect">
                <a:avLst/>
              </a:prstGeom>
              <a:solidFill>
                <a:srgbClr val="E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2" name="Rectangle 322"/>
              <p:cNvSpPr>
                <a:spLocks noChangeArrowheads="1"/>
              </p:cNvSpPr>
              <p:nvPr/>
            </p:nvSpPr>
            <p:spPr bwMode="auto">
              <a:xfrm>
                <a:off x="4675" y="2512"/>
                <a:ext cx="366" cy="24"/>
              </a:xfrm>
              <a:prstGeom prst="rect">
                <a:avLst/>
              </a:prstGeom>
              <a:solidFill>
                <a:srgbClr val="E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3" name="Rectangle 323"/>
              <p:cNvSpPr>
                <a:spLocks noChangeArrowheads="1"/>
              </p:cNvSpPr>
              <p:nvPr/>
            </p:nvSpPr>
            <p:spPr bwMode="auto">
              <a:xfrm>
                <a:off x="4675" y="2536"/>
                <a:ext cx="366" cy="12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4" name="Rectangle 324"/>
              <p:cNvSpPr>
                <a:spLocks noChangeArrowheads="1"/>
              </p:cNvSpPr>
              <p:nvPr/>
            </p:nvSpPr>
            <p:spPr bwMode="auto">
              <a:xfrm>
                <a:off x="4675" y="2548"/>
                <a:ext cx="366" cy="24"/>
              </a:xfrm>
              <a:prstGeom prst="rect">
                <a:avLst/>
              </a:prstGeom>
              <a:solidFill>
                <a:srgbClr val="D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5" name="Rectangle 325"/>
              <p:cNvSpPr>
                <a:spLocks noChangeArrowheads="1"/>
              </p:cNvSpPr>
              <p:nvPr/>
            </p:nvSpPr>
            <p:spPr bwMode="auto">
              <a:xfrm>
                <a:off x="4675" y="2572"/>
                <a:ext cx="366" cy="24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6" name="Rectangle 326"/>
              <p:cNvSpPr>
                <a:spLocks noChangeArrowheads="1"/>
              </p:cNvSpPr>
              <p:nvPr/>
            </p:nvSpPr>
            <p:spPr bwMode="auto">
              <a:xfrm>
                <a:off x="4675" y="2596"/>
                <a:ext cx="366" cy="12"/>
              </a:xfrm>
              <a:prstGeom prst="rect">
                <a:avLst/>
              </a:prstGeom>
              <a:solidFill>
                <a:srgbClr val="D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7" name="Rectangle 327"/>
              <p:cNvSpPr>
                <a:spLocks noChangeArrowheads="1"/>
              </p:cNvSpPr>
              <p:nvPr/>
            </p:nvSpPr>
            <p:spPr bwMode="auto">
              <a:xfrm>
                <a:off x="4675" y="2608"/>
                <a:ext cx="366" cy="24"/>
              </a:xfrm>
              <a:prstGeom prst="rect">
                <a:avLst/>
              </a:prstGeom>
              <a:solidFill>
                <a:srgbClr val="D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8" name="Rectangle 328"/>
              <p:cNvSpPr>
                <a:spLocks noChangeArrowheads="1"/>
              </p:cNvSpPr>
              <p:nvPr/>
            </p:nvSpPr>
            <p:spPr bwMode="auto">
              <a:xfrm>
                <a:off x="4675" y="2632"/>
                <a:ext cx="366" cy="24"/>
              </a:xfrm>
              <a:prstGeom prst="rect">
                <a:avLst/>
              </a:prstGeom>
              <a:solidFill>
                <a:srgbClr val="D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599" name="Rectangle 329"/>
              <p:cNvSpPr>
                <a:spLocks noChangeArrowheads="1"/>
              </p:cNvSpPr>
              <p:nvPr/>
            </p:nvSpPr>
            <p:spPr bwMode="auto">
              <a:xfrm>
                <a:off x="4675" y="2656"/>
                <a:ext cx="366" cy="12"/>
              </a:xfrm>
              <a:prstGeom prst="rect">
                <a:avLst/>
              </a:prstGeom>
              <a:solidFill>
                <a:srgbClr val="D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0" name="Rectangle 330"/>
              <p:cNvSpPr>
                <a:spLocks noChangeArrowheads="1"/>
              </p:cNvSpPr>
              <p:nvPr/>
            </p:nvSpPr>
            <p:spPr bwMode="auto">
              <a:xfrm>
                <a:off x="4675" y="2668"/>
                <a:ext cx="366" cy="24"/>
              </a:xfrm>
              <a:prstGeom prst="rect">
                <a:avLst/>
              </a:prstGeom>
              <a:solidFill>
                <a:srgbClr val="D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1" name="Rectangle 331"/>
              <p:cNvSpPr>
                <a:spLocks noChangeArrowheads="1"/>
              </p:cNvSpPr>
              <p:nvPr/>
            </p:nvSpPr>
            <p:spPr bwMode="auto">
              <a:xfrm>
                <a:off x="4675" y="2692"/>
                <a:ext cx="366" cy="24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2" name="Rectangle 332"/>
              <p:cNvSpPr>
                <a:spLocks noChangeArrowheads="1"/>
              </p:cNvSpPr>
              <p:nvPr/>
            </p:nvSpPr>
            <p:spPr bwMode="auto">
              <a:xfrm>
                <a:off x="4675" y="2716"/>
                <a:ext cx="366" cy="12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3" name="Rectangle 333"/>
              <p:cNvSpPr>
                <a:spLocks noChangeArrowheads="1"/>
              </p:cNvSpPr>
              <p:nvPr/>
            </p:nvSpPr>
            <p:spPr bwMode="auto">
              <a:xfrm>
                <a:off x="4675" y="2728"/>
                <a:ext cx="366" cy="25"/>
              </a:xfrm>
              <a:prstGeom prst="rect">
                <a:avLst/>
              </a:prstGeom>
              <a:solidFill>
                <a:srgbClr val="C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4" name="Rectangle 334"/>
              <p:cNvSpPr>
                <a:spLocks noChangeArrowheads="1"/>
              </p:cNvSpPr>
              <p:nvPr/>
            </p:nvSpPr>
            <p:spPr bwMode="auto">
              <a:xfrm>
                <a:off x="4675" y="2753"/>
                <a:ext cx="366" cy="12"/>
              </a:xfrm>
              <a:prstGeom prst="rect">
                <a:avLst/>
              </a:prstGeom>
              <a:solidFill>
                <a:srgbClr val="C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5" name="Rectangle 335"/>
              <p:cNvSpPr>
                <a:spLocks noChangeArrowheads="1"/>
              </p:cNvSpPr>
              <p:nvPr/>
            </p:nvSpPr>
            <p:spPr bwMode="auto">
              <a:xfrm>
                <a:off x="4675" y="2765"/>
                <a:ext cx="366" cy="24"/>
              </a:xfrm>
              <a:prstGeom prst="rect">
                <a:avLst/>
              </a:prstGeom>
              <a:solidFill>
                <a:srgbClr val="C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6" name="Rectangle 336"/>
              <p:cNvSpPr>
                <a:spLocks noChangeArrowheads="1"/>
              </p:cNvSpPr>
              <p:nvPr/>
            </p:nvSpPr>
            <p:spPr bwMode="auto">
              <a:xfrm>
                <a:off x="4675" y="2789"/>
                <a:ext cx="366" cy="24"/>
              </a:xfrm>
              <a:prstGeom prst="rect">
                <a:avLst/>
              </a:prstGeom>
              <a:solidFill>
                <a:srgbClr val="C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7" name="Rectangle 337"/>
              <p:cNvSpPr>
                <a:spLocks noChangeArrowheads="1"/>
              </p:cNvSpPr>
              <p:nvPr/>
            </p:nvSpPr>
            <p:spPr bwMode="auto">
              <a:xfrm>
                <a:off x="4675" y="2813"/>
                <a:ext cx="366" cy="12"/>
              </a:xfrm>
              <a:prstGeom prst="rect">
                <a:avLst/>
              </a:prstGeom>
              <a:solidFill>
                <a:srgbClr val="C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8" name="Rectangle 338"/>
              <p:cNvSpPr>
                <a:spLocks noChangeArrowheads="1"/>
              </p:cNvSpPr>
              <p:nvPr/>
            </p:nvSpPr>
            <p:spPr bwMode="auto">
              <a:xfrm>
                <a:off x="4675" y="2825"/>
                <a:ext cx="366" cy="24"/>
              </a:xfrm>
              <a:prstGeom prst="rect">
                <a:avLst/>
              </a:pr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09" name="Rectangle 339"/>
              <p:cNvSpPr>
                <a:spLocks noChangeArrowheads="1"/>
              </p:cNvSpPr>
              <p:nvPr/>
            </p:nvSpPr>
            <p:spPr bwMode="auto">
              <a:xfrm>
                <a:off x="4675" y="2849"/>
                <a:ext cx="366" cy="24"/>
              </a:xfrm>
              <a:prstGeom prst="rect">
                <a:avLst/>
              </a:prstGeom>
              <a:solidFill>
                <a:srgbClr val="B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0" name="Rectangle 340"/>
              <p:cNvSpPr>
                <a:spLocks noChangeArrowheads="1"/>
              </p:cNvSpPr>
              <p:nvPr/>
            </p:nvSpPr>
            <p:spPr bwMode="auto">
              <a:xfrm>
                <a:off x="4675" y="2873"/>
                <a:ext cx="366" cy="12"/>
              </a:xfrm>
              <a:prstGeom prst="rect">
                <a:avLst/>
              </a:pr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1" name="Rectangle 341"/>
              <p:cNvSpPr>
                <a:spLocks noChangeArrowheads="1"/>
              </p:cNvSpPr>
              <p:nvPr/>
            </p:nvSpPr>
            <p:spPr bwMode="auto">
              <a:xfrm>
                <a:off x="4675" y="2885"/>
                <a:ext cx="366" cy="24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2" name="Rectangle 342"/>
              <p:cNvSpPr>
                <a:spLocks noChangeArrowheads="1"/>
              </p:cNvSpPr>
              <p:nvPr/>
            </p:nvSpPr>
            <p:spPr bwMode="auto">
              <a:xfrm>
                <a:off x="4675" y="2909"/>
                <a:ext cx="366" cy="24"/>
              </a:xfrm>
              <a:prstGeom prst="rect">
                <a:avLst/>
              </a:prstGeom>
              <a:solidFill>
                <a:srgbClr val="B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3" name="Rectangle 343"/>
              <p:cNvSpPr>
                <a:spLocks noChangeArrowheads="1"/>
              </p:cNvSpPr>
              <p:nvPr/>
            </p:nvSpPr>
            <p:spPr bwMode="auto">
              <a:xfrm>
                <a:off x="4675" y="2933"/>
                <a:ext cx="366" cy="12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4" name="Rectangle 344"/>
              <p:cNvSpPr>
                <a:spLocks noChangeArrowheads="1"/>
              </p:cNvSpPr>
              <p:nvPr/>
            </p:nvSpPr>
            <p:spPr bwMode="auto">
              <a:xfrm>
                <a:off x="4675" y="2945"/>
                <a:ext cx="366" cy="24"/>
              </a:xfrm>
              <a:prstGeom prst="rect">
                <a:avLst/>
              </a:prstGeom>
              <a:solidFill>
                <a:srgbClr val="B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5" name="Rectangle 345"/>
              <p:cNvSpPr>
                <a:spLocks noChangeArrowheads="1"/>
              </p:cNvSpPr>
              <p:nvPr/>
            </p:nvSpPr>
            <p:spPr bwMode="auto">
              <a:xfrm>
                <a:off x="4675" y="2969"/>
                <a:ext cx="366" cy="24"/>
              </a:xfrm>
              <a:prstGeom prst="rect">
                <a:avLst/>
              </a:prstGeom>
              <a:solidFill>
                <a:srgbClr val="A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6" name="Rectangle 346"/>
              <p:cNvSpPr>
                <a:spLocks noChangeArrowheads="1"/>
              </p:cNvSpPr>
              <p:nvPr/>
            </p:nvSpPr>
            <p:spPr bwMode="auto">
              <a:xfrm>
                <a:off x="4675" y="2993"/>
                <a:ext cx="366" cy="12"/>
              </a:xfrm>
              <a:prstGeom prst="rect">
                <a:avLst/>
              </a:prstGeom>
              <a:solidFill>
                <a:srgbClr val="A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7" name="Rectangle 347"/>
              <p:cNvSpPr>
                <a:spLocks noChangeArrowheads="1"/>
              </p:cNvSpPr>
              <p:nvPr/>
            </p:nvSpPr>
            <p:spPr bwMode="auto">
              <a:xfrm>
                <a:off x="4675" y="3005"/>
                <a:ext cx="366" cy="24"/>
              </a:xfrm>
              <a:prstGeom prst="rect">
                <a:avLst/>
              </a:prstGeom>
              <a:solidFill>
                <a:srgbClr val="A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8" name="Rectangle 348"/>
              <p:cNvSpPr>
                <a:spLocks noChangeArrowheads="1"/>
              </p:cNvSpPr>
              <p:nvPr/>
            </p:nvSpPr>
            <p:spPr bwMode="auto">
              <a:xfrm>
                <a:off x="4675" y="3029"/>
                <a:ext cx="366" cy="25"/>
              </a:xfrm>
              <a:prstGeom prst="rect">
                <a:avLst/>
              </a:prstGeom>
              <a:solidFill>
                <a:srgbClr val="A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19" name="Rectangle 349"/>
              <p:cNvSpPr>
                <a:spLocks noChangeArrowheads="1"/>
              </p:cNvSpPr>
              <p:nvPr/>
            </p:nvSpPr>
            <p:spPr bwMode="auto">
              <a:xfrm>
                <a:off x="4675" y="3054"/>
                <a:ext cx="366" cy="12"/>
              </a:xfrm>
              <a:prstGeom prst="rect">
                <a:avLst/>
              </a:prstGeom>
              <a:solidFill>
                <a:srgbClr val="A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0" name="Rectangle 350"/>
              <p:cNvSpPr>
                <a:spLocks noChangeArrowheads="1"/>
              </p:cNvSpPr>
              <p:nvPr/>
            </p:nvSpPr>
            <p:spPr bwMode="auto">
              <a:xfrm>
                <a:off x="4675" y="3066"/>
                <a:ext cx="366" cy="24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1" name="Rectangle 351"/>
              <p:cNvSpPr>
                <a:spLocks noChangeArrowheads="1"/>
              </p:cNvSpPr>
              <p:nvPr/>
            </p:nvSpPr>
            <p:spPr bwMode="auto">
              <a:xfrm>
                <a:off x="4675" y="3090"/>
                <a:ext cx="366" cy="24"/>
              </a:xfrm>
              <a:prstGeom prst="rect">
                <a:avLst/>
              </a:prstGeom>
              <a:solidFill>
                <a:srgbClr val="A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2" name="Rectangle 352"/>
              <p:cNvSpPr>
                <a:spLocks noChangeArrowheads="1"/>
              </p:cNvSpPr>
              <p:nvPr/>
            </p:nvSpPr>
            <p:spPr bwMode="auto">
              <a:xfrm>
                <a:off x="4675" y="3114"/>
                <a:ext cx="366" cy="12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3" name="Rectangle 353"/>
              <p:cNvSpPr>
                <a:spLocks noChangeArrowheads="1"/>
              </p:cNvSpPr>
              <p:nvPr/>
            </p:nvSpPr>
            <p:spPr bwMode="auto">
              <a:xfrm>
                <a:off x="4675" y="3126"/>
                <a:ext cx="366" cy="24"/>
              </a:xfrm>
              <a:prstGeom prst="rect">
                <a:avLst/>
              </a:prstGeom>
              <a:solidFill>
                <a:srgbClr val="9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4" name="Rectangle 354"/>
              <p:cNvSpPr>
                <a:spLocks noChangeArrowheads="1"/>
              </p:cNvSpPr>
              <p:nvPr/>
            </p:nvSpPr>
            <p:spPr bwMode="auto">
              <a:xfrm>
                <a:off x="4675" y="3150"/>
                <a:ext cx="366" cy="24"/>
              </a:xfrm>
              <a:prstGeom prst="rect">
                <a:avLst/>
              </a:prstGeom>
              <a:solidFill>
                <a:srgbClr val="9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5" name="Rectangle 355"/>
              <p:cNvSpPr>
                <a:spLocks noChangeArrowheads="1"/>
              </p:cNvSpPr>
              <p:nvPr/>
            </p:nvSpPr>
            <p:spPr bwMode="auto">
              <a:xfrm>
                <a:off x="4675" y="3174"/>
                <a:ext cx="366" cy="12"/>
              </a:xfrm>
              <a:prstGeom prst="rect">
                <a:avLst/>
              </a:prstGeom>
              <a:solidFill>
                <a:srgbClr val="9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6" name="Rectangle 356"/>
              <p:cNvSpPr>
                <a:spLocks noChangeArrowheads="1"/>
              </p:cNvSpPr>
              <p:nvPr/>
            </p:nvSpPr>
            <p:spPr bwMode="auto">
              <a:xfrm>
                <a:off x="4675" y="3186"/>
                <a:ext cx="366" cy="24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7" name="Rectangle 357"/>
              <p:cNvSpPr>
                <a:spLocks noChangeArrowheads="1"/>
              </p:cNvSpPr>
              <p:nvPr/>
            </p:nvSpPr>
            <p:spPr bwMode="auto">
              <a:xfrm>
                <a:off x="4675" y="3210"/>
                <a:ext cx="366" cy="24"/>
              </a:xfrm>
              <a:prstGeom prst="rect">
                <a:avLst/>
              </a:prstGeom>
              <a:solidFill>
                <a:srgbClr val="9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8" name="Rectangle 358"/>
              <p:cNvSpPr>
                <a:spLocks noChangeArrowheads="1"/>
              </p:cNvSpPr>
              <p:nvPr/>
            </p:nvSpPr>
            <p:spPr bwMode="auto">
              <a:xfrm>
                <a:off x="4675" y="3234"/>
                <a:ext cx="366" cy="12"/>
              </a:xfrm>
              <a:prstGeom prst="rect">
                <a:avLst/>
              </a:prstGeom>
              <a:solidFill>
                <a:srgbClr val="9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29" name="Rectangle 359"/>
              <p:cNvSpPr>
                <a:spLocks noChangeArrowheads="1"/>
              </p:cNvSpPr>
              <p:nvPr/>
            </p:nvSpPr>
            <p:spPr bwMode="auto">
              <a:xfrm>
                <a:off x="4675" y="3246"/>
                <a:ext cx="366" cy="24"/>
              </a:xfrm>
              <a:prstGeom prst="rect">
                <a:avLst/>
              </a:prstGeom>
              <a:solidFill>
                <a:srgbClr val="9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0" name="Rectangle 360"/>
              <p:cNvSpPr>
                <a:spLocks noChangeArrowheads="1"/>
              </p:cNvSpPr>
              <p:nvPr/>
            </p:nvSpPr>
            <p:spPr bwMode="auto">
              <a:xfrm>
                <a:off x="4675" y="3270"/>
                <a:ext cx="366" cy="24"/>
              </a:xfrm>
              <a:prstGeom prst="rect">
                <a:avLst/>
              </a:prstGeom>
              <a:solidFill>
                <a:srgbClr val="8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1" name="Rectangle 361"/>
              <p:cNvSpPr>
                <a:spLocks noChangeArrowheads="1"/>
              </p:cNvSpPr>
              <p:nvPr/>
            </p:nvSpPr>
            <p:spPr bwMode="auto">
              <a:xfrm>
                <a:off x="4675" y="3294"/>
                <a:ext cx="366" cy="12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2" name="Rectangle 362"/>
              <p:cNvSpPr>
                <a:spLocks noChangeArrowheads="1"/>
              </p:cNvSpPr>
              <p:nvPr/>
            </p:nvSpPr>
            <p:spPr bwMode="auto">
              <a:xfrm>
                <a:off x="4675" y="3306"/>
                <a:ext cx="366" cy="24"/>
              </a:xfrm>
              <a:prstGeom prst="rect">
                <a:avLst/>
              </a:prstGeom>
              <a:solidFill>
                <a:srgbClr val="8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3" name="Rectangle 363"/>
              <p:cNvSpPr>
                <a:spLocks noChangeArrowheads="1"/>
              </p:cNvSpPr>
              <p:nvPr/>
            </p:nvSpPr>
            <p:spPr bwMode="auto">
              <a:xfrm>
                <a:off x="4675" y="3330"/>
                <a:ext cx="366" cy="25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4" name="Rectangle 364"/>
              <p:cNvSpPr>
                <a:spLocks noChangeArrowheads="1"/>
              </p:cNvSpPr>
              <p:nvPr/>
            </p:nvSpPr>
            <p:spPr bwMode="auto">
              <a:xfrm>
                <a:off x="4675" y="3355"/>
                <a:ext cx="366" cy="12"/>
              </a:xfrm>
              <a:prstGeom prst="rect">
                <a:avLst/>
              </a:prstGeom>
              <a:solidFill>
                <a:srgbClr val="8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5" name="Rectangle 365"/>
              <p:cNvSpPr>
                <a:spLocks noChangeArrowheads="1"/>
              </p:cNvSpPr>
              <p:nvPr/>
            </p:nvSpPr>
            <p:spPr bwMode="auto">
              <a:xfrm>
                <a:off x="4675" y="3367"/>
                <a:ext cx="366" cy="24"/>
              </a:xfrm>
              <a:prstGeom prst="rect">
                <a:avLst/>
              </a:prstGeom>
              <a:solidFill>
                <a:srgbClr val="8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6" name="Rectangle 366"/>
              <p:cNvSpPr>
                <a:spLocks noChangeArrowheads="1"/>
              </p:cNvSpPr>
              <p:nvPr/>
            </p:nvSpPr>
            <p:spPr bwMode="auto">
              <a:xfrm>
                <a:off x="4675" y="3391"/>
                <a:ext cx="366" cy="12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7" name="Rectangle 367"/>
              <p:cNvSpPr>
                <a:spLocks noChangeArrowheads="1"/>
              </p:cNvSpPr>
              <p:nvPr/>
            </p:nvSpPr>
            <p:spPr bwMode="auto">
              <a:xfrm>
                <a:off x="4675" y="3403"/>
                <a:ext cx="366" cy="24"/>
              </a:xfrm>
              <a:prstGeom prst="rect">
                <a:avLst/>
              </a:prstGeom>
              <a:solidFill>
                <a:srgbClr val="8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8" name="Rectangle 368"/>
              <p:cNvSpPr>
                <a:spLocks noChangeArrowheads="1"/>
              </p:cNvSpPr>
              <p:nvPr/>
            </p:nvSpPr>
            <p:spPr bwMode="auto">
              <a:xfrm>
                <a:off x="4675" y="3427"/>
                <a:ext cx="366" cy="24"/>
              </a:xfrm>
              <a:prstGeom prst="rect">
                <a:avLst/>
              </a:prstGeom>
              <a:solidFill>
                <a:srgbClr val="8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39" name="Rectangle 369"/>
              <p:cNvSpPr>
                <a:spLocks noChangeArrowheads="1"/>
              </p:cNvSpPr>
              <p:nvPr/>
            </p:nvSpPr>
            <p:spPr bwMode="auto">
              <a:xfrm>
                <a:off x="4675" y="3451"/>
                <a:ext cx="366" cy="12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0" name="Rectangle 370"/>
              <p:cNvSpPr>
                <a:spLocks noChangeArrowheads="1"/>
              </p:cNvSpPr>
              <p:nvPr/>
            </p:nvSpPr>
            <p:spPr bwMode="auto">
              <a:xfrm>
                <a:off x="4675" y="3463"/>
                <a:ext cx="366" cy="24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1" name="Rectangle 371"/>
              <p:cNvSpPr>
                <a:spLocks noChangeArrowheads="1"/>
              </p:cNvSpPr>
              <p:nvPr/>
            </p:nvSpPr>
            <p:spPr bwMode="auto">
              <a:xfrm>
                <a:off x="4675" y="3487"/>
                <a:ext cx="366" cy="24"/>
              </a:xfrm>
              <a:prstGeom prst="rect">
                <a:avLst/>
              </a:pr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2" name="Rectangle 372"/>
              <p:cNvSpPr>
                <a:spLocks noChangeArrowheads="1"/>
              </p:cNvSpPr>
              <p:nvPr/>
            </p:nvSpPr>
            <p:spPr bwMode="auto">
              <a:xfrm>
                <a:off x="4675" y="3511"/>
                <a:ext cx="366" cy="12"/>
              </a:xfrm>
              <a:prstGeom prst="rect">
                <a:avLst/>
              </a:prstGeom>
              <a:solidFill>
                <a:srgbClr val="7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3" name="Rectangle 373"/>
              <p:cNvSpPr>
                <a:spLocks noChangeArrowheads="1"/>
              </p:cNvSpPr>
              <p:nvPr/>
            </p:nvSpPr>
            <p:spPr bwMode="auto">
              <a:xfrm>
                <a:off x="4675" y="3523"/>
                <a:ext cx="366" cy="24"/>
              </a:xfrm>
              <a:prstGeom prst="rect">
                <a:avLst/>
              </a:prstGeom>
              <a:solidFill>
                <a:srgbClr val="7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4" name="Rectangle 374"/>
              <p:cNvSpPr>
                <a:spLocks noChangeArrowheads="1"/>
              </p:cNvSpPr>
              <p:nvPr/>
            </p:nvSpPr>
            <p:spPr bwMode="auto">
              <a:xfrm>
                <a:off x="4675" y="3547"/>
                <a:ext cx="366" cy="24"/>
              </a:xfrm>
              <a:prstGeom prst="rect">
                <a:avLst/>
              </a:prstGeom>
              <a:solidFill>
                <a:srgbClr val="7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5" name="Rectangle 375"/>
              <p:cNvSpPr>
                <a:spLocks noChangeArrowheads="1"/>
              </p:cNvSpPr>
              <p:nvPr/>
            </p:nvSpPr>
            <p:spPr bwMode="auto">
              <a:xfrm>
                <a:off x="4675" y="3571"/>
                <a:ext cx="366" cy="12"/>
              </a:xfrm>
              <a:prstGeom prst="rect">
                <a:avLst/>
              </a:prstGeom>
              <a:solidFill>
                <a:srgbClr val="7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6" name="Rectangle 376"/>
              <p:cNvSpPr>
                <a:spLocks noChangeArrowheads="1"/>
              </p:cNvSpPr>
              <p:nvPr/>
            </p:nvSpPr>
            <p:spPr bwMode="auto">
              <a:xfrm>
                <a:off x="4675" y="3583"/>
                <a:ext cx="366" cy="24"/>
              </a:xfrm>
              <a:prstGeom prst="rect">
                <a:avLst/>
              </a:prstGeom>
              <a:solidFill>
                <a:srgbClr val="7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7" name="Rectangle 377"/>
              <p:cNvSpPr>
                <a:spLocks noChangeArrowheads="1"/>
              </p:cNvSpPr>
              <p:nvPr/>
            </p:nvSpPr>
            <p:spPr bwMode="auto">
              <a:xfrm>
                <a:off x="4675" y="3607"/>
                <a:ext cx="366" cy="24"/>
              </a:xfrm>
              <a:prstGeom prst="rect">
                <a:avLst/>
              </a:prstGeom>
              <a:solidFill>
                <a:srgbClr val="7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8" name="Rectangle 378"/>
              <p:cNvSpPr>
                <a:spLocks noChangeArrowheads="1"/>
              </p:cNvSpPr>
              <p:nvPr/>
            </p:nvSpPr>
            <p:spPr bwMode="auto">
              <a:xfrm>
                <a:off x="4675" y="3631"/>
                <a:ext cx="366" cy="12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49" name="Rectangle 379"/>
              <p:cNvSpPr>
                <a:spLocks noChangeArrowheads="1"/>
              </p:cNvSpPr>
              <p:nvPr/>
            </p:nvSpPr>
            <p:spPr bwMode="auto">
              <a:xfrm>
                <a:off x="4675" y="3643"/>
                <a:ext cx="366" cy="25"/>
              </a:xfrm>
              <a:prstGeom prst="rect">
                <a:avLst/>
              </a:prstGeom>
              <a:solidFill>
                <a:srgbClr val="7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0" name="Rectangle 380"/>
              <p:cNvSpPr>
                <a:spLocks noChangeArrowheads="1"/>
              </p:cNvSpPr>
              <p:nvPr/>
            </p:nvSpPr>
            <p:spPr bwMode="auto">
              <a:xfrm>
                <a:off x="4675" y="3668"/>
                <a:ext cx="366" cy="24"/>
              </a:xfrm>
              <a:prstGeom prst="rect">
                <a:avLst/>
              </a:prstGeom>
              <a:solidFill>
                <a:srgbClr val="7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1" name="Rectangle 381"/>
              <p:cNvSpPr>
                <a:spLocks noChangeArrowheads="1"/>
              </p:cNvSpPr>
              <p:nvPr/>
            </p:nvSpPr>
            <p:spPr bwMode="auto">
              <a:xfrm>
                <a:off x="4675" y="3692"/>
                <a:ext cx="366" cy="12"/>
              </a:xfrm>
              <a:prstGeom prst="rect">
                <a:avLst/>
              </a:prstGeom>
              <a:solidFill>
                <a:srgbClr val="7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1652" name="Rectangle 382"/>
              <p:cNvSpPr>
                <a:spLocks noChangeArrowheads="1"/>
              </p:cNvSpPr>
              <p:nvPr/>
            </p:nvSpPr>
            <p:spPr bwMode="auto">
              <a:xfrm>
                <a:off x="4675" y="3704"/>
                <a:ext cx="366" cy="24"/>
              </a:xfrm>
              <a:prstGeom prst="rect">
                <a:avLst/>
              </a:prstGeom>
              <a:solidFill>
                <a:srgbClr val="7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1533" name="Rectangle 383"/>
            <p:cNvSpPr>
              <a:spLocks noChangeArrowheads="1"/>
            </p:cNvSpPr>
            <p:nvPr/>
          </p:nvSpPr>
          <p:spPr bwMode="auto">
            <a:xfrm>
              <a:off x="2637" y="2040"/>
              <a:ext cx="211" cy="1726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34" name="Line 384"/>
            <p:cNvSpPr>
              <a:spLocks noChangeShapeType="1"/>
            </p:cNvSpPr>
            <p:nvPr/>
          </p:nvSpPr>
          <p:spPr bwMode="auto">
            <a:xfrm>
              <a:off x="787" y="1844"/>
              <a:ext cx="0" cy="192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35" name="Line 385"/>
            <p:cNvSpPr>
              <a:spLocks noChangeShapeType="1"/>
            </p:cNvSpPr>
            <p:nvPr/>
          </p:nvSpPr>
          <p:spPr bwMode="auto">
            <a:xfrm>
              <a:off x="771" y="3766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36" name="Line 386"/>
            <p:cNvSpPr>
              <a:spLocks noChangeShapeType="1"/>
            </p:cNvSpPr>
            <p:nvPr/>
          </p:nvSpPr>
          <p:spPr bwMode="auto">
            <a:xfrm>
              <a:off x="771" y="3288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37" name="Line 387"/>
            <p:cNvSpPr>
              <a:spLocks noChangeShapeType="1"/>
            </p:cNvSpPr>
            <p:nvPr/>
          </p:nvSpPr>
          <p:spPr bwMode="auto">
            <a:xfrm>
              <a:off x="771" y="2810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38" name="Line 388"/>
            <p:cNvSpPr>
              <a:spLocks noChangeShapeType="1"/>
            </p:cNvSpPr>
            <p:nvPr/>
          </p:nvSpPr>
          <p:spPr bwMode="auto">
            <a:xfrm>
              <a:off x="771" y="2322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39" name="Line 389"/>
            <p:cNvSpPr>
              <a:spLocks noChangeShapeType="1"/>
            </p:cNvSpPr>
            <p:nvPr/>
          </p:nvSpPr>
          <p:spPr bwMode="auto">
            <a:xfrm>
              <a:off x="771" y="1844"/>
              <a:ext cx="1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40" name="Line 390"/>
            <p:cNvSpPr>
              <a:spLocks noChangeShapeType="1"/>
            </p:cNvSpPr>
            <p:nvPr/>
          </p:nvSpPr>
          <p:spPr bwMode="auto">
            <a:xfrm>
              <a:off x="763" y="37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41" name="Line 391"/>
            <p:cNvSpPr>
              <a:spLocks noChangeShapeType="1"/>
            </p:cNvSpPr>
            <p:nvPr/>
          </p:nvSpPr>
          <p:spPr bwMode="auto">
            <a:xfrm>
              <a:off x="763" y="2810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42" name="Line 392"/>
            <p:cNvSpPr>
              <a:spLocks noChangeShapeType="1"/>
            </p:cNvSpPr>
            <p:nvPr/>
          </p:nvSpPr>
          <p:spPr bwMode="auto">
            <a:xfrm>
              <a:off x="763" y="1844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43" name="Line 393"/>
            <p:cNvSpPr>
              <a:spLocks noChangeShapeType="1"/>
            </p:cNvSpPr>
            <p:nvPr/>
          </p:nvSpPr>
          <p:spPr bwMode="auto">
            <a:xfrm>
              <a:off x="787" y="3766"/>
              <a:ext cx="22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1544" name="Rectangle 394"/>
            <p:cNvSpPr>
              <a:spLocks noChangeArrowheads="1"/>
            </p:cNvSpPr>
            <p:nvPr/>
          </p:nvSpPr>
          <p:spPr bwMode="auto">
            <a:xfrm>
              <a:off x="1024" y="3527"/>
              <a:ext cx="7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45" name="Rectangle 395"/>
            <p:cNvSpPr>
              <a:spLocks noChangeArrowheads="1"/>
            </p:cNvSpPr>
            <p:nvPr/>
          </p:nvSpPr>
          <p:spPr bwMode="auto">
            <a:xfrm>
              <a:off x="1730" y="3352"/>
              <a:ext cx="157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 dirty="0">
                  <a:solidFill>
                    <a:srgbClr val="000000"/>
                  </a:solidFill>
                  <a:latin typeface="Arial" charset="0"/>
                </a:rPr>
                <a:t>10</a:t>
              </a:r>
              <a:endParaRPr lang="pt-BR" sz="2000" b="1" dirty="0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46" name="Rectangle 396"/>
            <p:cNvSpPr>
              <a:spLocks noChangeArrowheads="1"/>
            </p:cNvSpPr>
            <p:nvPr/>
          </p:nvSpPr>
          <p:spPr bwMode="auto">
            <a:xfrm>
              <a:off x="2471" y="2930"/>
              <a:ext cx="15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32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47" name="Rectangle 397"/>
            <p:cNvSpPr>
              <a:spLocks noChangeArrowheads="1"/>
            </p:cNvSpPr>
            <p:nvPr/>
          </p:nvSpPr>
          <p:spPr bwMode="auto">
            <a:xfrm>
              <a:off x="1234" y="3429"/>
              <a:ext cx="78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6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48" name="Rectangle 398"/>
            <p:cNvSpPr>
              <a:spLocks noChangeArrowheads="1"/>
            </p:cNvSpPr>
            <p:nvPr/>
          </p:nvSpPr>
          <p:spPr bwMode="auto">
            <a:xfrm>
              <a:off x="1940" y="2594"/>
              <a:ext cx="158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50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49" name="Rectangle 399"/>
            <p:cNvSpPr>
              <a:spLocks noChangeArrowheads="1"/>
            </p:cNvSpPr>
            <p:nvPr/>
          </p:nvSpPr>
          <p:spPr bwMode="auto">
            <a:xfrm>
              <a:off x="2680" y="1823"/>
              <a:ext cx="157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90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50" name="Rectangle 400"/>
            <p:cNvSpPr>
              <a:spLocks noChangeArrowheads="1"/>
            </p:cNvSpPr>
            <p:nvPr/>
          </p:nvSpPr>
          <p:spPr bwMode="auto">
            <a:xfrm>
              <a:off x="682" y="3689"/>
              <a:ext cx="79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0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51" name="Rectangle 401"/>
            <p:cNvSpPr>
              <a:spLocks noChangeArrowheads="1"/>
            </p:cNvSpPr>
            <p:nvPr/>
          </p:nvSpPr>
          <p:spPr bwMode="auto">
            <a:xfrm>
              <a:off x="620" y="2734"/>
              <a:ext cx="157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50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52" name="Rectangle 402"/>
            <p:cNvSpPr>
              <a:spLocks noChangeArrowheads="1"/>
            </p:cNvSpPr>
            <p:nvPr/>
          </p:nvSpPr>
          <p:spPr bwMode="auto">
            <a:xfrm>
              <a:off x="557" y="1768"/>
              <a:ext cx="236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53" name="Rectangle 403"/>
            <p:cNvSpPr>
              <a:spLocks noChangeArrowheads="1"/>
            </p:cNvSpPr>
            <p:nvPr/>
          </p:nvSpPr>
          <p:spPr bwMode="auto">
            <a:xfrm>
              <a:off x="996" y="3863"/>
              <a:ext cx="368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única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54" name="Rectangle 404"/>
            <p:cNvSpPr>
              <a:spLocks noChangeArrowheads="1"/>
            </p:cNvSpPr>
            <p:nvPr/>
          </p:nvSpPr>
          <p:spPr bwMode="auto">
            <a:xfrm>
              <a:off x="1656" y="3863"/>
              <a:ext cx="541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 dirty="0">
                  <a:solidFill>
                    <a:srgbClr val="000000"/>
                  </a:solidFill>
                  <a:latin typeface="Arial" charset="0"/>
                </a:rPr>
                <a:t>gemelar</a:t>
              </a:r>
              <a:endParaRPr lang="pt-BR" sz="2000" b="1" dirty="0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55" name="Rectangle 405"/>
            <p:cNvSpPr>
              <a:spLocks noChangeArrowheads="1"/>
            </p:cNvSpPr>
            <p:nvPr/>
          </p:nvSpPr>
          <p:spPr bwMode="auto">
            <a:xfrm>
              <a:off x="2328" y="3863"/>
              <a:ext cx="682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 dirty="0">
                  <a:solidFill>
                    <a:srgbClr val="000000"/>
                  </a:solidFill>
                  <a:latin typeface="Arial" charset="0"/>
                </a:rPr>
                <a:t>trigemelar</a:t>
              </a:r>
              <a:endParaRPr lang="pt-BR" sz="2000" b="1" dirty="0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21556" name="Rectangle 406"/>
            <p:cNvSpPr>
              <a:spLocks noChangeArrowheads="1"/>
            </p:cNvSpPr>
            <p:nvPr/>
          </p:nvSpPr>
          <p:spPr bwMode="auto">
            <a:xfrm>
              <a:off x="603" y="2147"/>
              <a:ext cx="126" cy="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pt-BR" sz="1700" b="1">
                  <a:solidFill>
                    <a:srgbClr val="000000"/>
                  </a:solidFill>
                  <a:latin typeface="Arial" charset="0"/>
                </a:rPr>
                <a:t>%</a:t>
              </a:r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</p:grpSp>
      <p:sp>
        <p:nvSpPr>
          <p:cNvPr id="21508" name="Rectangle 559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grpSp>
        <p:nvGrpSpPr>
          <p:cNvPr id="21509" name="Group 4"/>
          <p:cNvGrpSpPr>
            <a:grpSpLocks/>
          </p:cNvGrpSpPr>
          <p:nvPr/>
        </p:nvGrpSpPr>
        <p:grpSpPr bwMode="auto">
          <a:xfrm>
            <a:off x="5988050" y="4381584"/>
            <a:ext cx="3475930" cy="456545"/>
            <a:chOff x="1383" y="886"/>
            <a:chExt cx="2113" cy="415"/>
          </a:xfrm>
        </p:grpSpPr>
        <p:sp>
          <p:nvSpPr>
            <p:cNvPr id="21514" name="Rectangle 5"/>
            <p:cNvSpPr>
              <a:spLocks noChangeArrowheads="1"/>
            </p:cNvSpPr>
            <p:nvPr/>
          </p:nvSpPr>
          <p:spPr bwMode="auto">
            <a:xfrm>
              <a:off x="2419" y="944"/>
              <a:ext cx="288" cy="288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300" b="1">
                <a:solidFill>
                  <a:srgbClr val="FAFD00"/>
                </a:solidFill>
                <a:latin typeface="Calibri" pitchFamily="34" charset="0"/>
              </a:endParaRPr>
            </a:p>
          </p:txBody>
        </p:sp>
        <p:sp>
          <p:nvSpPr>
            <p:cNvPr id="21515" name="Rectangle 6"/>
            <p:cNvSpPr>
              <a:spLocks noChangeArrowheads="1"/>
            </p:cNvSpPr>
            <p:nvPr/>
          </p:nvSpPr>
          <p:spPr bwMode="auto">
            <a:xfrm>
              <a:off x="1383" y="935"/>
              <a:ext cx="288" cy="2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pt-BR" sz="2300" b="1">
                <a:solidFill>
                  <a:srgbClr val="FAFD00"/>
                </a:solidFill>
                <a:latin typeface="Calibri" pitchFamily="34" charset="0"/>
              </a:endParaRPr>
            </a:p>
          </p:txBody>
        </p:sp>
        <p:sp>
          <p:nvSpPr>
            <p:cNvPr id="21516" name="Rectangle 7"/>
            <p:cNvSpPr>
              <a:spLocks noChangeArrowheads="1"/>
            </p:cNvSpPr>
            <p:nvPr/>
          </p:nvSpPr>
          <p:spPr bwMode="auto">
            <a:xfrm>
              <a:off x="2592" y="895"/>
              <a:ext cx="904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sz="2300" b="1" dirty="0" smtClean="0">
                  <a:latin typeface="Calibri" pitchFamily="34" charset="0"/>
                </a:rPr>
                <a:t> &lt;</a:t>
              </a:r>
              <a:r>
                <a:rPr lang="pt-BR" sz="2300" b="1" dirty="0">
                  <a:latin typeface="Calibri" pitchFamily="34" charset="0"/>
                </a:rPr>
                <a:t>2.500 g</a:t>
              </a:r>
            </a:p>
          </p:txBody>
        </p:sp>
        <p:sp>
          <p:nvSpPr>
            <p:cNvPr id="21517" name="Rectangle 8"/>
            <p:cNvSpPr>
              <a:spLocks noChangeArrowheads="1"/>
            </p:cNvSpPr>
            <p:nvPr/>
          </p:nvSpPr>
          <p:spPr bwMode="auto">
            <a:xfrm>
              <a:off x="1552" y="886"/>
              <a:ext cx="904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pt-BR" sz="2300" b="1" dirty="0" smtClean="0">
                  <a:latin typeface="Calibri" pitchFamily="34" charset="0"/>
                </a:rPr>
                <a:t> &lt;</a:t>
              </a:r>
              <a:r>
                <a:rPr lang="pt-BR" sz="2300" b="1" dirty="0">
                  <a:latin typeface="Calibri" pitchFamily="34" charset="0"/>
                </a:rPr>
                <a:t>1.500 g</a:t>
              </a:r>
            </a:p>
          </p:txBody>
        </p:sp>
      </p:grpSp>
      <p:sp>
        <p:nvSpPr>
          <p:cNvPr id="21510" name="Text Box 684"/>
          <p:cNvSpPr txBox="1">
            <a:spLocks noChangeArrowheads="1"/>
          </p:cNvSpPr>
          <p:nvPr/>
        </p:nvSpPr>
        <p:spPr bwMode="auto">
          <a:xfrm>
            <a:off x="5935663" y="6092825"/>
            <a:ext cx="39401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700" b="1">
                <a:latin typeface="Arial" charset="0"/>
              </a:rPr>
              <a:t>(Luke et al., 1996; Sebire et al., 1997)</a:t>
            </a:r>
          </a:p>
        </p:txBody>
      </p:sp>
      <p:sp>
        <p:nvSpPr>
          <p:cNvPr id="21511" name="Rectangle 685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1512" name="Rectangle 686"/>
          <p:cNvSpPr>
            <a:spLocks noChangeArrowheads="1"/>
          </p:cNvSpPr>
          <p:nvPr/>
        </p:nvSpPr>
        <p:spPr bwMode="auto">
          <a:xfrm>
            <a:off x="5905301" y="0"/>
            <a:ext cx="44227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Crescimento Fetal</a:t>
            </a:r>
          </a:p>
        </p:txBody>
      </p:sp>
      <p:sp>
        <p:nvSpPr>
          <p:cNvPr id="21513" name="Text Box 687"/>
          <p:cNvSpPr txBox="1">
            <a:spLocks noChangeArrowheads="1"/>
          </p:cNvSpPr>
          <p:nvPr/>
        </p:nvSpPr>
        <p:spPr bwMode="auto">
          <a:xfrm>
            <a:off x="534988" y="885344"/>
            <a:ext cx="9217024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45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Peso ao nascimento</a:t>
            </a:r>
          </a:p>
          <a:p>
            <a:pPr marL="800100" lvl="1" indent="-342900" algn="just" eaLnBrk="1" hangingPunct="1">
              <a:lnSpc>
                <a:spcPts val="45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50% RN de baixo peso (&lt; 2500 gramas)</a:t>
            </a:r>
          </a:p>
          <a:p>
            <a:pPr marL="800100" lvl="1" indent="-342900" algn="just" eaLnBrk="1" hangingPunct="1">
              <a:lnSpc>
                <a:spcPts val="4500"/>
              </a:lnSpc>
              <a:buFont typeface="Webdings" pitchFamily="18" charset="2"/>
              <a:buChar char="&lt;"/>
            </a:pP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RCIU: risco 10x maior em gemelar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sym typeface="Marlett" pitchFamily="2" charset="2"/>
              </a:rPr>
              <a:t>34% em MC e 23% em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sym typeface="Marlett" pitchFamily="2" charset="2"/>
              </a:rPr>
              <a:t>DC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257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2532" name="Text Box 263"/>
          <p:cNvSpPr txBox="1">
            <a:spLocks noChangeArrowheads="1"/>
          </p:cNvSpPr>
          <p:nvPr/>
        </p:nvSpPr>
        <p:spPr bwMode="auto">
          <a:xfrm>
            <a:off x="7546975" y="6030913"/>
            <a:ext cx="2060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700" b="1">
                <a:latin typeface="Arial" charset="0"/>
              </a:rPr>
              <a:t>(Fujita et al., 1998)</a:t>
            </a:r>
          </a:p>
        </p:txBody>
      </p:sp>
      <p:sp>
        <p:nvSpPr>
          <p:cNvPr id="22533" name="Rectangle 26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2535" name="Text Box 266"/>
          <p:cNvSpPr txBox="1">
            <a:spLocks noChangeArrowheads="1"/>
          </p:cNvSpPr>
          <p:nvPr/>
        </p:nvSpPr>
        <p:spPr bwMode="auto">
          <a:xfrm>
            <a:off x="318964" y="460985"/>
            <a:ext cx="4753545" cy="583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just" eaLnBrk="1" hangingPunct="1">
              <a:lnSpc>
                <a:spcPts val="56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Padrão de crescimento</a:t>
            </a:r>
          </a:p>
          <a:p>
            <a:pPr marL="712788" lvl="1" indent="-350838" algn="just" eaLnBrk="1" hangingPunct="1">
              <a:lnSpc>
                <a:spcPts val="56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28 – 30 sem: crescimento é similar ao de fetos únicos</a:t>
            </a:r>
          </a:p>
          <a:p>
            <a:pPr marL="712788" lvl="1" indent="-350838" algn="just" eaLnBrk="1" hangingPunct="1">
              <a:lnSpc>
                <a:spcPts val="56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velocidade de crescimento menor no 3º trimestre</a:t>
            </a:r>
          </a:p>
          <a:p>
            <a:pPr marL="712788" lvl="1" indent="-350838" algn="just" eaLnBrk="1" hangingPunct="1">
              <a:lnSpc>
                <a:spcPts val="5600"/>
              </a:lnSpc>
              <a:buFont typeface="Webdings" pitchFamily="18" charset="2"/>
              <a:buChar char="&lt;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PFE dentro dos limites de  normalidade em curvas de gestações únicas</a:t>
            </a:r>
          </a:p>
        </p:txBody>
      </p:sp>
      <p:grpSp>
        <p:nvGrpSpPr>
          <p:cNvPr id="22536" name="Group 267"/>
          <p:cNvGrpSpPr>
            <a:grpSpLocks/>
          </p:cNvGrpSpPr>
          <p:nvPr/>
        </p:nvGrpSpPr>
        <p:grpSpPr bwMode="auto">
          <a:xfrm>
            <a:off x="5430838" y="1628775"/>
            <a:ext cx="4319587" cy="3744913"/>
            <a:chOff x="3467" y="1570"/>
            <a:chExt cx="2721" cy="2359"/>
          </a:xfrm>
        </p:grpSpPr>
        <p:sp>
          <p:nvSpPr>
            <p:cNvPr id="22537" name="AutoShape 268"/>
            <p:cNvSpPr>
              <a:spLocks noChangeAspect="1" noChangeArrowheads="1" noTextEdit="1"/>
            </p:cNvSpPr>
            <p:nvPr/>
          </p:nvSpPr>
          <p:spPr bwMode="auto">
            <a:xfrm>
              <a:off x="3467" y="1570"/>
              <a:ext cx="2585" cy="2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38" name="Rectangle 269"/>
            <p:cNvSpPr>
              <a:spLocks noChangeArrowheads="1"/>
            </p:cNvSpPr>
            <p:nvPr/>
          </p:nvSpPr>
          <p:spPr bwMode="auto">
            <a:xfrm>
              <a:off x="3467" y="1570"/>
              <a:ext cx="2721" cy="2359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/>
            </a:p>
          </p:txBody>
        </p:sp>
        <p:sp>
          <p:nvSpPr>
            <p:cNvPr id="22539" name="AutoShape 12"/>
            <p:cNvSpPr>
              <a:spLocks noChangeAspect="1" noChangeArrowheads="1"/>
            </p:cNvSpPr>
            <p:nvPr/>
          </p:nvSpPr>
          <p:spPr bwMode="auto">
            <a:xfrm>
              <a:off x="3467" y="1570"/>
              <a:ext cx="2721" cy="235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0" name="Line 13"/>
            <p:cNvSpPr>
              <a:spLocks noChangeShapeType="1"/>
            </p:cNvSpPr>
            <p:nvPr/>
          </p:nvSpPr>
          <p:spPr bwMode="auto">
            <a:xfrm>
              <a:off x="3924" y="1621"/>
              <a:ext cx="2" cy="20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1" name="Line 14"/>
            <p:cNvSpPr>
              <a:spLocks noChangeShapeType="1"/>
            </p:cNvSpPr>
            <p:nvPr/>
          </p:nvSpPr>
          <p:spPr bwMode="auto">
            <a:xfrm>
              <a:off x="3898" y="3662"/>
              <a:ext cx="52" cy="3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2" name="Line 15"/>
            <p:cNvSpPr>
              <a:spLocks noChangeShapeType="1"/>
            </p:cNvSpPr>
            <p:nvPr/>
          </p:nvSpPr>
          <p:spPr bwMode="auto">
            <a:xfrm>
              <a:off x="3898" y="3371"/>
              <a:ext cx="52" cy="2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3" name="Line 16"/>
            <p:cNvSpPr>
              <a:spLocks noChangeShapeType="1"/>
            </p:cNvSpPr>
            <p:nvPr/>
          </p:nvSpPr>
          <p:spPr bwMode="auto">
            <a:xfrm>
              <a:off x="3898" y="3079"/>
              <a:ext cx="52" cy="2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4" name="Line 17"/>
            <p:cNvSpPr>
              <a:spLocks noChangeShapeType="1"/>
            </p:cNvSpPr>
            <p:nvPr/>
          </p:nvSpPr>
          <p:spPr bwMode="auto">
            <a:xfrm>
              <a:off x="3898" y="2788"/>
              <a:ext cx="52" cy="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5" name="Line 18"/>
            <p:cNvSpPr>
              <a:spLocks noChangeShapeType="1"/>
            </p:cNvSpPr>
            <p:nvPr/>
          </p:nvSpPr>
          <p:spPr bwMode="auto">
            <a:xfrm>
              <a:off x="3898" y="2496"/>
              <a:ext cx="52" cy="2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6" name="Line 19"/>
            <p:cNvSpPr>
              <a:spLocks noChangeShapeType="1"/>
            </p:cNvSpPr>
            <p:nvPr/>
          </p:nvSpPr>
          <p:spPr bwMode="auto">
            <a:xfrm>
              <a:off x="3898" y="2204"/>
              <a:ext cx="52" cy="2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7" name="Line 20"/>
            <p:cNvSpPr>
              <a:spLocks noChangeShapeType="1"/>
            </p:cNvSpPr>
            <p:nvPr/>
          </p:nvSpPr>
          <p:spPr bwMode="auto">
            <a:xfrm>
              <a:off x="3898" y="1914"/>
              <a:ext cx="52" cy="0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8" name="Line 21"/>
            <p:cNvSpPr>
              <a:spLocks noChangeShapeType="1"/>
            </p:cNvSpPr>
            <p:nvPr/>
          </p:nvSpPr>
          <p:spPr bwMode="auto">
            <a:xfrm>
              <a:off x="3898" y="1621"/>
              <a:ext cx="52" cy="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49" name="Line 22"/>
            <p:cNvSpPr>
              <a:spLocks noChangeShapeType="1"/>
            </p:cNvSpPr>
            <p:nvPr/>
          </p:nvSpPr>
          <p:spPr bwMode="auto">
            <a:xfrm>
              <a:off x="3924" y="3662"/>
              <a:ext cx="1918" cy="3"/>
            </a:xfrm>
            <a:prstGeom prst="line">
              <a:avLst/>
            </a:prstGeom>
            <a:noFill/>
            <a:ln w="2705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0" name="Line 23"/>
            <p:cNvSpPr>
              <a:spLocks noChangeShapeType="1"/>
            </p:cNvSpPr>
            <p:nvPr/>
          </p:nvSpPr>
          <p:spPr bwMode="auto">
            <a:xfrm flipV="1">
              <a:off x="3924" y="3643"/>
              <a:ext cx="2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1" name="Line 24"/>
            <p:cNvSpPr>
              <a:spLocks noChangeShapeType="1"/>
            </p:cNvSpPr>
            <p:nvPr/>
          </p:nvSpPr>
          <p:spPr bwMode="auto">
            <a:xfrm flipV="1">
              <a:off x="4061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2" name="Line 25"/>
            <p:cNvSpPr>
              <a:spLocks noChangeShapeType="1"/>
            </p:cNvSpPr>
            <p:nvPr/>
          </p:nvSpPr>
          <p:spPr bwMode="auto">
            <a:xfrm flipV="1">
              <a:off x="4198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3" name="Line 26"/>
            <p:cNvSpPr>
              <a:spLocks noChangeShapeType="1"/>
            </p:cNvSpPr>
            <p:nvPr/>
          </p:nvSpPr>
          <p:spPr bwMode="auto">
            <a:xfrm flipV="1">
              <a:off x="4335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4" name="Line 27"/>
            <p:cNvSpPr>
              <a:spLocks noChangeShapeType="1"/>
            </p:cNvSpPr>
            <p:nvPr/>
          </p:nvSpPr>
          <p:spPr bwMode="auto">
            <a:xfrm flipV="1">
              <a:off x="4473" y="3643"/>
              <a:ext cx="0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5" name="Line 28"/>
            <p:cNvSpPr>
              <a:spLocks noChangeShapeType="1"/>
            </p:cNvSpPr>
            <p:nvPr/>
          </p:nvSpPr>
          <p:spPr bwMode="auto">
            <a:xfrm flipV="1">
              <a:off x="4610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6" name="Line 29"/>
            <p:cNvSpPr>
              <a:spLocks noChangeShapeType="1"/>
            </p:cNvSpPr>
            <p:nvPr/>
          </p:nvSpPr>
          <p:spPr bwMode="auto">
            <a:xfrm flipV="1">
              <a:off x="4747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7" name="Line 30"/>
            <p:cNvSpPr>
              <a:spLocks noChangeShapeType="1"/>
            </p:cNvSpPr>
            <p:nvPr/>
          </p:nvSpPr>
          <p:spPr bwMode="auto">
            <a:xfrm flipV="1">
              <a:off x="4884" y="3643"/>
              <a:ext cx="0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8" name="Line 31"/>
            <p:cNvSpPr>
              <a:spLocks noChangeShapeType="1"/>
            </p:cNvSpPr>
            <p:nvPr/>
          </p:nvSpPr>
          <p:spPr bwMode="auto">
            <a:xfrm flipV="1">
              <a:off x="5019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59" name="Line 32"/>
            <p:cNvSpPr>
              <a:spLocks noChangeShapeType="1"/>
            </p:cNvSpPr>
            <p:nvPr/>
          </p:nvSpPr>
          <p:spPr bwMode="auto">
            <a:xfrm flipV="1">
              <a:off x="5157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0" name="Line 33"/>
            <p:cNvSpPr>
              <a:spLocks noChangeShapeType="1"/>
            </p:cNvSpPr>
            <p:nvPr/>
          </p:nvSpPr>
          <p:spPr bwMode="auto">
            <a:xfrm flipV="1">
              <a:off x="5294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1" name="Line 34"/>
            <p:cNvSpPr>
              <a:spLocks noChangeShapeType="1"/>
            </p:cNvSpPr>
            <p:nvPr/>
          </p:nvSpPr>
          <p:spPr bwMode="auto">
            <a:xfrm flipV="1">
              <a:off x="5431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2" name="Line 35"/>
            <p:cNvSpPr>
              <a:spLocks noChangeShapeType="1"/>
            </p:cNvSpPr>
            <p:nvPr/>
          </p:nvSpPr>
          <p:spPr bwMode="auto">
            <a:xfrm flipV="1">
              <a:off x="5569" y="3643"/>
              <a:ext cx="0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3" name="Line 36"/>
            <p:cNvSpPr>
              <a:spLocks noChangeShapeType="1"/>
            </p:cNvSpPr>
            <p:nvPr/>
          </p:nvSpPr>
          <p:spPr bwMode="auto">
            <a:xfrm flipV="1">
              <a:off x="5706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4" name="Line 37"/>
            <p:cNvSpPr>
              <a:spLocks noChangeShapeType="1"/>
            </p:cNvSpPr>
            <p:nvPr/>
          </p:nvSpPr>
          <p:spPr bwMode="auto">
            <a:xfrm flipV="1">
              <a:off x="5842" y="3643"/>
              <a:ext cx="1" cy="41"/>
            </a:xfrm>
            <a:prstGeom prst="line">
              <a:avLst/>
            </a:prstGeom>
            <a:noFill/>
            <a:ln w="269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5" name="Freeform 38"/>
            <p:cNvSpPr>
              <a:spLocks/>
            </p:cNvSpPr>
            <p:nvPr/>
          </p:nvSpPr>
          <p:spPr bwMode="auto">
            <a:xfrm>
              <a:off x="3924" y="1659"/>
              <a:ext cx="1850" cy="1970"/>
            </a:xfrm>
            <a:custGeom>
              <a:avLst/>
              <a:gdLst>
                <a:gd name="T0" fmla="*/ 0 w 1484"/>
                <a:gd name="T1" fmla="*/ 3796 h 2038"/>
                <a:gd name="T2" fmla="*/ 481 w 1484"/>
                <a:gd name="T3" fmla="*/ 3779 h 2038"/>
                <a:gd name="T4" fmla="*/ 959 w 1484"/>
                <a:gd name="T5" fmla="*/ 3755 h 2038"/>
                <a:gd name="T6" fmla="*/ 1435 w 1484"/>
                <a:gd name="T7" fmla="*/ 3728 h 2038"/>
                <a:gd name="T8" fmla="*/ 1917 w 1484"/>
                <a:gd name="T9" fmla="*/ 3697 h 2038"/>
                <a:gd name="T10" fmla="*/ 2394 w 1484"/>
                <a:gd name="T11" fmla="*/ 3658 h 2038"/>
                <a:gd name="T12" fmla="*/ 2877 w 1484"/>
                <a:gd name="T13" fmla="*/ 3608 h 2038"/>
                <a:gd name="T14" fmla="*/ 3357 w 1484"/>
                <a:gd name="T15" fmla="*/ 3553 h 2038"/>
                <a:gd name="T16" fmla="*/ 3831 w 1484"/>
                <a:gd name="T17" fmla="*/ 3490 h 2038"/>
                <a:gd name="T18" fmla="*/ 4311 w 1484"/>
                <a:gd name="T19" fmla="*/ 3412 h 2038"/>
                <a:gd name="T20" fmla="*/ 4791 w 1484"/>
                <a:gd name="T21" fmla="*/ 3324 h 2038"/>
                <a:gd name="T22" fmla="*/ 5268 w 1484"/>
                <a:gd name="T23" fmla="*/ 3224 h 2038"/>
                <a:gd name="T24" fmla="*/ 5751 w 1484"/>
                <a:gd name="T25" fmla="*/ 3108 h 2038"/>
                <a:gd name="T26" fmla="*/ 6224 w 1484"/>
                <a:gd name="T27" fmla="*/ 2977 h 2038"/>
                <a:gd name="T28" fmla="*/ 6707 w 1484"/>
                <a:gd name="T29" fmla="*/ 2835 h 2038"/>
                <a:gd name="T30" fmla="*/ 7172 w 1484"/>
                <a:gd name="T31" fmla="*/ 2674 h 2038"/>
                <a:gd name="T32" fmla="*/ 7654 w 1484"/>
                <a:gd name="T33" fmla="*/ 2501 h 2038"/>
                <a:gd name="T34" fmla="*/ 8137 w 1484"/>
                <a:gd name="T35" fmla="*/ 2312 h 2038"/>
                <a:gd name="T36" fmla="*/ 8612 w 1484"/>
                <a:gd name="T37" fmla="*/ 2108 h 2038"/>
                <a:gd name="T38" fmla="*/ 9097 w 1484"/>
                <a:gd name="T39" fmla="*/ 1892 h 2038"/>
                <a:gd name="T40" fmla="*/ 9569 w 1484"/>
                <a:gd name="T41" fmla="*/ 1667 h 2038"/>
                <a:gd name="T42" fmla="*/ 10047 w 1484"/>
                <a:gd name="T43" fmla="*/ 1431 h 2038"/>
                <a:gd name="T44" fmla="*/ 10529 w 1484"/>
                <a:gd name="T45" fmla="*/ 1189 h 2038"/>
                <a:gd name="T46" fmla="*/ 11014 w 1484"/>
                <a:gd name="T47" fmla="*/ 945 h 2038"/>
                <a:gd name="T48" fmla="*/ 11489 w 1484"/>
                <a:gd name="T49" fmla="*/ 697 h 2038"/>
                <a:gd name="T50" fmla="*/ 11965 w 1484"/>
                <a:gd name="T51" fmla="*/ 458 h 2038"/>
                <a:gd name="T52" fmla="*/ 12444 w 1484"/>
                <a:gd name="T53" fmla="*/ 222 h 2038"/>
                <a:gd name="T54" fmla="*/ 12924 w 1484"/>
                <a:gd name="T55" fmla="*/ 0 h 203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84"/>
                <a:gd name="T85" fmla="*/ 0 h 2038"/>
                <a:gd name="T86" fmla="*/ 1484 w 1484"/>
                <a:gd name="T87" fmla="*/ 2038 h 203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84" h="2038">
                  <a:moveTo>
                    <a:pt x="0" y="2038"/>
                  </a:moveTo>
                  <a:lnTo>
                    <a:pt x="55" y="2029"/>
                  </a:lnTo>
                  <a:lnTo>
                    <a:pt x="110" y="2017"/>
                  </a:lnTo>
                  <a:lnTo>
                    <a:pt x="165" y="2002"/>
                  </a:lnTo>
                  <a:lnTo>
                    <a:pt x="220" y="1985"/>
                  </a:lnTo>
                  <a:lnTo>
                    <a:pt x="275" y="1964"/>
                  </a:lnTo>
                  <a:lnTo>
                    <a:pt x="330" y="1938"/>
                  </a:lnTo>
                  <a:lnTo>
                    <a:pt x="385" y="1908"/>
                  </a:lnTo>
                  <a:lnTo>
                    <a:pt x="440" y="1873"/>
                  </a:lnTo>
                  <a:lnTo>
                    <a:pt x="495" y="1832"/>
                  </a:lnTo>
                  <a:lnTo>
                    <a:pt x="550" y="1785"/>
                  </a:lnTo>
                  <a:lnTo>
                    <a:pt x="605" y="1731"/>
                  </a:lnTo>
                  <a:lnTo>
                    <a:pt x="660" y="1669"/>
                  </a:lnTo>
                  <a:lnTo>
                    <a:pt x="715" y="1599"/>
                  </a:lnTo>
                  <a:lnTo>
                    <a:pt x="770" y="1522"/>
                  </a:lnTo>
                  <a:lnTo>
                    <a:pt x="824" y="1436"/>
                  </a:lnTo>
                  <a:lnTo>
                    <a:pt x="879" y="1343"/>
                  </a:lnTo>
                  <a:lnTo>
                    <a:pt x="934" y="1241"/>
                  </a:lnTo>
                  <a:lnTo>
                    <a:pt x="989" y="1132"/>
                  </a:lnTo>
                  <a:lnTo>
                    <a:pt x="1044" y="1016"/>
                  </a:lnTo>
                  <a:lnTo>
                    <a:pt x="1099" y="895"/>
                  </a:lnTo>
                  <a:lnTo>
                    <a:pt x="1154" y="768"/>
                  </a:lnTo>
                  <a:lnTo>
                    <a:pt x="1209" y="638"/>
                  </a:lnTo>
                  <a:lnTo>
                    <a:pt x="1264" y="507"/>
                  </a:lnTo>
                  <a:lnTo>
                    <a:pt x="1319" y="375"/>
                  </a:lnTo>
                  <a:lnTo>
                    <a:pt x="1374" y="246"/>
                  </a:lnTo>
                  <a:lnTo>
                    <a:pt x="1429" y="120"/>
                  </a:lnTo>
                  <a:lnTo>
                    <a:pt x="1484" y="0"/>
                  </a:lnTo>
                </a:path>
              </a:pathLst>
            </a:custGeom>
            <a:noFill/>
            <a:ln w="26988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6" name="Freeform 39"/>
            <p:cNvSpPr>
              <a:spLocks/>
            </p:cNvSpPr>
            <p:nvPr/>
          </p:nvSpPr>
          <p:spPr bwMode="auto">
            <a:xfrm>
              <a:off x="3923" y="3613"/>
              <a:ext cx="31" cy="16"/>
            </a:xfrm>
            <a:custGeom>
              <a:avLst/>
              <a:gdLst>
                <a:gd name="T0" fmla="*/ 0 w 35"/>
                <a:gd name="T1" fmla="*/ 2 h 21"/>
                <a:gd name="T2" fmla="*/ 20 w 35"/>
                <a:gd name="T3" fmla="*/ 0 h 21"/>
                <a:gd name="T4" fmla="*/ 21 w 35"/>
                <a:gd name="T5" fmla="*/ 5 h 21"/>
                <a:gd name="T6" fmla="*/ 2 w 35"/>
                <a:gd name="T7" fmla="*/ 7 h 21"/>
                <a:gd name="T8" fmla="*/ 0 w 35"/>
                <a:gd name="T9" fmla="*/ 2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1"/>
                <a:gd name="T17" fmla="*/ 35 w 3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1">
                  <a:moveTo>
                    <a:pt x="0" y="6"/>
                  </a:moveTo>
                  <a:lnTo>
                    <a:pt x="33" y="0"/>
                  </a:lnTo>
                  <a:lnTo>
                    <a:pt x="35" y="14"/>
                  </a:lnTo>
                  <a:lnTo>
                    <a:pt x="2" y="21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7" name="Freeform 40"/>
            <p:cNvSpPr>
              <a:spLocks/>
            </p:cNvSpPr>
            <p:nvPr/>
          </p:nvSpPr>
          <p:spPr bwMode="auto">
            <a:xfrm>
              <a:off x="4011" y="3599"/>
              <a:ext cx="30" cy="16"/>
            </a:xfrm>
            <a:custGeom>
              <a:avLst/>
              <a:gdLst>
                <a:gd name="T0" fmla="*/ 0 w 33"/>
                <a:gd name="T1" fmla="*/ 2 h 20"/>
                <a:gd name="T2" fmla="*/ 22 w 33"/>
                <a:gd name="T3" fmla="*/ 0 h 20"/>
                <a:gd name="T4" fmla="*/ 23 w 33"/>
                <a:gd name="T5" fmla="*/ 6 h 20"/>
                <a:gd name="T6" fmla="*/ 2 w 33"/>
                <a:gd name="T7" fmla="*/ 8 h 20"/>
                <a:gd name="T8" fmla="*/ 0 w 33"/>
                <a:gd name="T9" fmla="*/ 2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0"/>
                <a:gd name="T17" fmla="*/ 33 w 33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0">
                  <a:moveTo>
                    <a:pt x="0" y="6"/>
                  </a:moveTo>
                  <a:lnTo>
                    <a:pt x="32" y="0"/>
                  </a:lnTo>
                  <a:lnTo>
                    <a:pt x="33" y="14"/>
                  </a:lnTo>
                  <a:lnTo>
                    <a:pt x="2" y="20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8" name="Freeform 41"/>
            <p:cNvSpPr>
              <a:spLocks/>
            </p:cNvSpPr>
            <p:nvPr/>
          </p:nvSpPr>
          <p:spPr bwMode="auto">
            <a:xfrm>
              <a:off x="4100" y="3580"/>
              <a:ext cx="29" cy="17"/>
            </a:xfrm>
            <a:custGeom>
              <a:avLst/>
              <a:gdLst>
                <a:gd name="T0" fmla="*/ 0 w 33"/>
                <a:gd name="T1" fmla="*/ 2 h 23"/>
                <a:gd name="T2" fmla="*/ 18 w 33"/>
                <a:gd name="T3" fmla="*/ 0 h 23"/>
                <a:gd name="T4" fmla="*/ 19 w 33"/>
                <a:gd name="T5" fmla="*/ 4 h 23"/>
                <a:gd name="T6" fmla="*/ 1 w 33"/>
                <a:gd name="T7" fmla="*/ 7 h 23"/>
                <a:gd name="T8" fmla="*/ 0 w 33"/>
                <a:gd name="T9" fmla="*/ 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3"/>
                <a:gd name="T17" fmla="*/ 33 w 3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3">
                  <a:moveTo>
                    <a:pt x="0" y="8"/>
                  </a:moveTo>
                  <a:lnTo>
                    <a:pt x="31" y="0"/>
                  </a:lnTo>
                  <a:lnTo>
                    <a:pt x="33" y="14"/>
                  </a:lnTo>
                  <a:lnTo>
                    <a:pt x="1" y="23"/>
                  </a:lnTo>
                  <a:lnTo>
                    <a:pt x="0" y="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69" name="Freeform 42"/>
            <p:cNvSpPr>
              <a:spLocks/>
            </p:cNvSpPr>
            <p:nvPr/>
          </p:nvSpPr>
          <p:spPr bwMode="auto">
            <a:xfrm>
              <a:off x="4185" y="3562"/>
              <a:ext cx="13" cy="14"/>
            </a:xfrm>
            <a:custGeom>
              <a:avLst/>
              <a:gdLst>
                <a:gd name="T0" fmla="*/ 0 w 15"/>
                <a:gd name="T1" fmla="*/ 1 h 19"/>
                <a:gd name="T2" fmla="*/ 8 w 15"/>
                <a:gd name="T3" fmla="*/ 0 h 19"/>
                <a:gd name="T4" fmla="*/ 9 w 15"/>
                <a:gd name="T5" fmla="*/ 4 h 19"/>
                <a:gd name="T6" fmla="*/ 1 w 15"/>
                <a:gd name="T7" fmla="*/ 5 h 19"/>
                <a:gd name="T8" fmla="*/ 0 w 15"/>
                <a:gd name="T9" fmla="*/ 1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9"/>
                <a:gd name="T17" fmla="*/ 15 w 1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9">
                  <a:moveTo>
                    <a:pt x="0" y="5"/>
                  </a:moveTo>
                  <a:lnTo>
                    <a:pt x="14" y="0"/>
                  </a:lnTo>
                  <a:lnTo>
                    <a:pt x="15" y="14"/>
                  </a:lnTo>
                  <a:lnTo>
                    <a:pt x="1" y="19"/>
                  </a:lnTo>
                  <a:lnTo>
                    <a:pt x="0" y="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0" name="Freeform 43"/>
            <p:cNvSpPr>
              <a:spLocks/>
            </p:cNvSpPr>
            <p:nvPr/>
          </p:nvSpPr>
          <p:spPr bwMode="auto">
            <a:xfrm>
              <a:off x="4197" y="3555"/>
              <a:ext cx="17" cy="16"/>
            </a:xfrm>
            <a:custGeom>
              <a:avLst/>
              <a:gdLst>
                <a:gd name="T0" fmla="*/ 0 w 17"/>
                <a:gd name="T1" fmla="*/ 2 h 20"/>
                <a:gd name="T2" fmla="*/ 16 w 17"/>
                <a:gd name="T3" fmla="*/ 0 h 20"/>
                <a:gd name="T4" fmla="*/ 17 w 17"/>
                <a:gd name="T5" fmla="*/ 6 h 20"/>
                <a:gd name="T6" fmla="*/ 1 w 17"/>
                <a:gd name="T7" fmla="*/ 8 h 20"/>
                <a:gd name="T8" fmla="*/ 0 w 17"/>
                <a:gd name="T9" fmla="*/ 2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0" y="6"/>
                  </a:moveTo>
                  <a:lnTo>
                    <a:pt x="16" y="0"/>
                  </a:lnTo>
                  <a:lnTo>
                    <a:pt x="17" y="14"/>
                  </a:lnTo>
                  <a:lnTo>
                    <a:pt x="1" y="20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1" name="Freeform 44"/>
            <p:cNvSpPr>
              <a:spLocks/>
            </p:cNvSpPr>
            <p:nvPr/>
          </p:nvSpPr>
          <p:spPr bwMode="auto">
            <a:xfrm>
              <a:off x="4269" y="3528"/>
              <a:ext cx="26" cy="23"/>
            </a:xfrm>
            <a:custGeom>
              <a:avLst/>
              <a:gdLst>
                <a:gd name="T0" fmla="*/ 0 w 30"/>
                <a:gd name="T1" fmla="*/ 5 h 29"/>
                <a:gd name="T2" fmla="*/ 16 w 30"/>
                <a:gd name="T3" fmla="*/ 0 h 29"/>
                <a:gd name="T4" fmla="*/ 17 w 30"/>
                <a:gd name="T5" fmla="*/ 6 h 29"/>
                <a:gd name="T6" fmla="*/ 1 w 30"/>
                <a:gd name="T7" fmla="*/ 11 h 29"/>
                <a:gd name="T8" fmla="*/ 0 w 30"/>
                <a:gd name="T9" fmla="*/ 5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9"/>
                <a:gd name="T17" fmla="*/ 30 w 3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9">
                  <a:moveTo>
                    <a:pt x="0" y="13"/>
                  </a:moveTo>
                  <a:lnTo>
                    <a:pt x="29" y="0"/>
                  </a:lnTo>
                  <a:lnTo>
                    <a:pt x="30" y="15"/>
                  </a:lnTo>
                  <a:lnTo>
                    <a:pt x="1" y="29"/>
                  </a:lnTo>
                  <a:lnTo>
                    <a:pt x="0" y="1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2" name="Freeform 45"/>
            <p:cNvSpPr>
              <a:spLocks/>
            </p:cNvSpPr>
            <p:nvPr/>
          </p:nvSpPr>
          <p:spPr bwMode="auto">
            <a:xfrm>
              <a:off x="4348" y="3496"/>
              <a:ext cx="27" cy="23"/>
            </a:xfrm>
            <a:custGeom>
              <a:avLst/>
              <a:gdLst>
                <a:gd name="T0" fmla="*/ 0 w 31"/>
                <a:gd name="T1" fmla="*/ 5 h 30"/>
                <a:gd name="T2" fmla="*/ 17 w 31"/>
                <a:gd name="T3" fmla="*/ 0 h 30"/>
                <a:gd name="T4" fmla="*/ 18 w 31"/>
                <a:gd name="T5" fmla="*/ 5 h 30"/>
                <a:gd name="T6" fmla="*/ 2 w 31"/>
                <a:gd name="T7" fmla="*/ 11 h 30"/>
                <a:gd name="T8" fmla="*/ 0 w 31"/>
                <a:gd name="T9" fmla="*/ 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0"/>
                <a:gd name="T17" fmla="*/ 31 w 31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0">
                  <a:moveTo>
                    <a:pt x="0" y="14"/>
                  </a:moveTo>
                  <a:lnTo>
                    <a:pt x="29" y="0"/>
                  </a:lnTo>
                  <a:lnTo>
                    <a:pt x="31" y="15"/>
                  </a:lnTo>
                  <a:lnTo>
                    <a:pt x="2" y="30"/>
                  </a:lnTo>
                  <a:lnTo>
                    <a:pt x="0" y="1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3" name="Freeform 46"/>
            <p:cNvSpPr>
              <a:spLocks/>
            </p:cNvSpPr>
            <p:nvPr/>
          </p:nvSpPr>
          <p:spPr bwMode="auto">
            <a:xfrm>
              <a:off x="4426" y="3459"/>
              <a:ext cx="27" cy="26"/>
            </a:xfrm>
            <a:custGeom>
              <a:avLst/>
              <a:gdLst>
                <a:gd name="T0" fmla="*/ 0 w 29"/>
                <a:gd name="T1" fmla="*/ 8 h 31"/>
                <a:gd name="T2" fmla="*/ 20 w 29"/>
                <a:gd name="T3" fmla="*/ 0 h 31"/>
                <a:gd name="T4" fmla="*/ 21 w 29"/>
                <a:gd name="T5" fmla="*/ 8 h 31"/>
                <a:gd name="T6" fmla="*/ 1 w 29"/>
                <a:gd name="T7" fmla="*/ 15 h 31"/>
                <a:gd name="T8" fmla="*/ 0 w 29"/>
                <a:gd name="T9" fmla="*/ 8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1"/>
                <a:gd name="T17" fmla="*/ 29 w 29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1">
                  <a:moveTo>
                    <a:pt x="0" y="16"/>
                  </a:moveTo>
                  <a:lnTo>
                    <a:pt x="28" y="0"/>
                  </a:lnTo>
                  <a:lnTo>
                    <a:pt x="29" y="16"/>
                  </a:lnTo>
                  <a:lnTo>
                    <a:pt x="1" y="31"/>
                  </a:lnTo>
                  <a:lnTo>
                    <a:pt x="0" y="1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4" name="Freeform 47"/>
            <p:cNvSpPr>
              <a:spLocks/>
            </p:cNvSpPr>
            <p:nvPr/>
          </p:nvSpPr>
          <p:spPr bwMode="auto">
            <a:xfrm>
              <a:off x="4501" y="3418"/>
              <a:ext cx="26" cy="27"/>
            </a:xfrm>
            <a:custGeom>
              <a:avLst/>
              <a:gdLst>
                <a:gd name="T0" fmla="*/ 0 w 29"/>
                <a:gd name="T1" fmla="*/ 7 h 34"/>
                <a:gd name="T2" fmla="*/ 18 w 29"/>
                <a:gd name="T3" fmla="*/ 0 h 34"/>
                <a:gd name="T4" fmla="*/ 19 w 29"/>
                <a:gd name="T5" fmla="*/ 6 h 34"/>
                <a:gd name="T6" fmla="*/ 2 w 29"/>
                <a:gd name="T7" fmla="*/ 14 h 34"/>
                <a:gd name="T8" fmla="*/ 0 w 29"/>
                <a:gd name="T9" fmla="*/ 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4"/>
                <a:gd name="T17" fmla="*/ 29 w 29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4">
                  <a:moveTo>
                    <a:pt x="0" y="18"/>
                  </a:moveTo>
                  <a:lnTo>
                    <a:pt x="28" y="0"/>
                  </a:lnTo>
                  <a:lnTo>
                    <a:pt x="29" y="16"/>
                  </a:lnTo>
                  <a:lnTo>
                    <a:pt x="2" y="34"/>
                  </a:lnTo>
                  <a:lnTo>
                    <a:pt x="0" y="1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5" name="Freeform 48"/>
            <p:cNvSpPr>
              <a:spLocks/>
            </p:cNvSpPr>
            <p:nvPr/>
          </p:nvSpPr>
          <p:spPr bwMode="auto">
            <a:xfrm>
              <a:off x="4571" y="3373"/>
              <a:ext cx="24" cy="27"/>
            </a:xfrm>
            <a:custGeom>
              <a:avLst/>
              <a:gdLst>
                <a:gd name="T0" fmla="*/ 0 w 27"/>
                <a:gd name="T1" fmla="*/ 7 h 34"/>
                <a:gd name="T2" fmla="*/ 16 w 27"/>
                <a:gd name="T3" fmla="*/ 0 h 34"/>
                <a:gd name="T4" fmla="*/ 17 w 27"/>
                <a:gd name="T5" fmla="*/ 6 h 34"/>
                <a:gd name="T6" fmla="*/ 1 w 27"/>
                <a:gd name="T7" fmla="*/ 14 h 34"/>
                <a:gd name="T8" fmla="*/ 0 w 27"/>
                <a:gd name="T9" fmla="*/ 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34"/>
                <a:gd name="T17" fmla="*/ 27 w 27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34">
                  <a:moveTo>
                    <a:pt x="0" y="18"/>
                  </a:moveTo>
                  <a:lnTo>
                    <a:pt x="26" y="0"/>
                  </a:lnTo>
                  <a:lnTo>
                    <a:pt x="27" y="16"/>
                  </a:lnTo>
                  <a:lnTo>
                    <a:pt x="1" y="34"/>
                  </a:lnTo>
                  <a:lnTo>
                    <a:pt x="0" y="1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6" name="Freeform 49"/>
            <p:cNvSpPr>
              <a:spLocks/>
            </p:cNvSpPr>
            <p:nvPr/>
          </p:nvSpPr>
          <p:spPr bwMode="auto">
            <a:xfrm>
              <a:off x="4631" y="3330"/>
              <a:ext cx="39" cy="18"/>
            </a:xfrm>
            <a:custGeom>
              <a:avLst/>
              <a:gdLst>
                <a:gd name="T0" fmla="*/ 0 w 42"/>
                <a:gd name="T1" fmla="*/ 9 h 22"/>
                <a:gd name="T2" fmla="*/ 18 w 42"/>
                <a:gd name="T3" fmla="*/ 0 h 22"/>
                <a:gd name="T4" fmla="*/ 31 w 42"/>
                <a:gd name="T5" fmla="*/ 1 h 22"/>
                <a:gd name="T6" fmla="*/ 14 w 42"/>
                <a:gd name="T7" fmla="*/ 10 h 22"/>
                <a:gd name="T8" fmla="*/ 0 w 42"/>
                <a:gd name="T9" fmla="*/ 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22"/>
                <a:gd name="T17" fmla="*/ 42 w 4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22">
                  <a:moveTo>
                    <a:pt x="0" y="21"/>
                  </a:moveTo>
                  <a:lnTo>
                    <a:pt x="24" y="0"/>
                  </a:lnTo>
                  <a:lnTo>
                    <a:pt x="42" y="1"/>
                  </a:lnTo>
                  <a:lnTo>
                    <a:pt x="18" y="22"/>
                  </a:lnTo>
                  <a:lnTo>
                    <a:pt x="0" y="2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7" name="Freeform 50"/>
            <p:cNvSpPr>
              <a:spLocks/>
            </p:cNvSpPr>
            <p:nvPr/>
          </p:nvSpPr>
          <p:spPr bwMode="auto">
            <a:xfrm>
              <a:off x="4696" y="3279"/>
              <a:ext cx="37" cy="19"/>
            </a:xfrm>
            <a:custGeom>
              <a:avLst/>
              <a:gdLst>
                <a:gd name="T0" fmla="*/ 0 w 40"/>
                <a:gd name="T1" fmla="*/ 10 h 23"/>
                <a:gd name="T2" fmla="*/ 17 w 40"/>
                <a:gd name="T3" fmla="*/ 0 h 23"/>
                <a:gd name="T4" fmla="*/ 29 w 40"/>
                <a:gd name="T5" fmla="*/ 1 h 23"/>
                <a:gd name="T6" fmla="*/ 14 w 40"/>
                <a:gd name="T7" fmla="*/ 11 h 23"/>
                <a:gd name="T8" fmla="*/ 0 w 40"/>
                <a:gd name="T9" fmla="*/ 1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23"/>
                <a:gd name="T17" fmla="*/ 40 w 40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23">
                  <a:moveTo>
                    <a:pt x="0" y="22"/>
                  </a:moveTo>
                  <a:lnTo>
                    <a:pt x="22" y="0"/>
                  </a:lnTo>
                  <a:lnTo>
                    <a:pt x="40" y="1"/>
                  </a:lnTo>
                  <a:lnTo>
                    <a:pt x="18" y="23"/>
                  </a:lnTo>
                  <a:lnTo>
                    <a:pt x="0" y="2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8" name="Freeform 51"/>
            <p:cNvSpPr>
              <a:spLocks/>
            </p:cNvSpPr>
            <p:nvPr/>
          </p:nvSpPr>
          <p:spPr bwMode="auto">
            <a:xfrm>
              <a:off x="4756" y="3226"/>
              <a:ext cx="34" cy="20"/>
            </a:xfrm>
            <a:custGeom>
              <a:avLst/>
              <a:gdLst>
                <a:gd name="T0" fmla="*/ 0 w 38"/>
                <a:gd name="T1" fmla="*/ 11 h 24"/>
                <a:gd name="T2" fmla="*/ 13 w 38"/>
                <a:gd name="T3" fmla="*/ 0 h 24"/>
                <a:gd name="T4" fmla="*/ 24 w 38"/>
                <a:gd name="T5" fmla="*/ 1 h 24"/>
                <a:gd name="T6" fmla="*/ 12 w 38"/>
                <a:gd name="T7" fmla="*/ 12 h 24"/>
                <a:gd name="T8" fmla="*/ 0 w 38"/>
                <a:gd name="T9" fmla="*/ 1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4"/>
                <a:gd name="T17" fmla="*/ 38 w 3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4">
                  <a:moveTo>
                    <a:pt x="0" y="23"/>
                  </a:moveTo>
                  <a:lnTo>
                    <a:pt x="21" y="0"/>
                  </a:lnTo>
                  <a:lnTo>
                    <a:pt x="38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79" name="Freeform 52"/>
            <p:cNvSpPr>
              <a:spLocks/>
            </p:cNvSpPr>
            <p:nvPr/>
          </p:nvSpPr>
          <p:spPr bwMode="auto">
            <a:xfrm>
              <a:off x="4813" y="3173"/>
              <a:ext cx="34" cy="18"/>
            </a:xfrm>
            <a:custGeom>
              <a:avLst/>
              <a:gdLst>
                <a:gd name="T0" fmla="*/ 0 w 39"/>
                <a:gd name="T1" fmla="*/ 8 h 24"/>
                <a:gd name="T2" fmla="*/ 12 w 39"/>
                <a:gd name="T3" fmla="*/ 0 h 24"/>
                <a:gd name="T4" fmla="*/ 23 w 39"/>
                <a:gd name="T5" fmla="*/ 1 h 24"/>
                <a:gd name="T6" fmla="*/ 10 w 39"/>
                <a:gd name="T7" fmla="*/ 8 h 24"/>
                <a:gd name="T8" fmla="*/ 0 w 39"/>
                <a:gd name="T9" fmla="*/ 8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4"/>
                <a:gd name="T17" fmla="*/ 39 w 39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4">
                  <a:moveTo>
                    <a:pt x="0" y="23"/>
                  </a:moveTo>
                  <a:lnTo>
                    <a:pt x="21" y="0"/>
                  </a:lnTo>
                  <a:lnTo>
                    <a:pt x="39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0" name="Freeform 53"/>
            <p:cNvSpPr>
              <a:spLocks/>
            </p:cNvSpPr>
            <p:nvPr/>
          </p:nvSpPr>
          <p:spPr bwMode="auto">
            <a:xfrm>
              <a:off x="4868" y="3126"/>
              <a:ext cx="24" cy="10"/>
            </a:xfrm>
            <a:custGeom>
              <a:avLst/>
              <a:gdLst>
                <a:gd name="T0" fmla="*/ 0 w 27"/>
                <a:gd name="T1" fmla="*/ 6 h 12"/>
                <a:gd name="T2" fmla="*/ 6 w 27"/>
                <a:gd name="T3" fmla="*/ 0 h 12"/>
                <a:gd name="T4" fmla="*/ 17 w 27"/>
                <a:gd name="T5" fmla="*/ 2 h 12"/>
                <a:gd name="T6" fmla="*/ 11 w 27"/>
                <a:gd name="T7" fmla="*/ 6 h 12"/>
                <a:gd name="T8" fmla="*/ 0 w 27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2"/>
                <a:gd name="T17" fmla="*/ 27 w 27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2">
                  <a:moveTo>
                    <a:pt x="0" y="11"/>
                  </a:moveTo>
                  <a:lnTo>
                    <a:pt x="10" y="0"/>
                  </a:lnTo>
                  <a:lnTo>
                    <a:pt x="27" y="2"/>
                  </a:lnTo>
                  <a:lnTo>
                    <a:pt x="18" y="12"/>
                  </a:lnTo>
                  <a:lnTo>
                    <a:pt x="0" y="1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1" name="Freeform 54"/>
            <p:cNvSpPr>
              <a:spLocks/>
            </p:cNvSpPr>
            <p:nvPr/>
          </p:nvSpPr>
          <p:spPr bwMode="auto">
            <a:xfrm>
              <a:off x="4877" y="3116"/>
              <a:ext cx="23" cy="12"/>
            </a:xfrm>
            <a:custGeom>
              <a:avLst/>
              <a:gdLst>
                <a:gd name="T0" fmla="*/ 0 w 27"/>
                <a:gd name="T1" fmla="*/ 5 h 15"/>
                <a:gd name="T2" fmla="*/ 5 w 27"/>
                <a:gd name="T3" fmla="*/ 0 h 15"/>
                <a:gd name="T4" fmla="*/ 14 w 27"/>
                <a:gd name="T5" fmla="*/ 1 h 15"/>
                <a:gd name="T6" fmla="*/ 9 w 27"/>
                <a:gd name="T7" fmla="*/ 6 h 15"/>
                <a:gd name="T8" fmla="*/ 0 w 27"/>
                <a:gd name="T9" fmla="*/ 5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"/>
                <a:gd name="T16" fmla="*/ 0 h 15"/>
                <a:gd name="T17" fmla="*/ 27 w 27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" h="15">
                  <a:moveTo>
                    <a:pt x="0" y="13"/>
                  </a:moveTo>
                  <a:lnTo>
                    <a:pt x="9" y="0"/>
                  </a:lnTo>
                  <a:lnTo>
                    <a:pt x="27" y="1"/>
                  </a:lnTo>
                  <a:lnTo>
                    <a:pt x="17" y="15"/>
                  </a:lnTo>
                  <a:lnTo>
                    <a:pt x="0" y="1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2" name="Freeform 55"/>
            <p:cNvSpPr>
              <a:spLocks/>
            </p:cNvSpPr>
            <p:nvPr/>
          </p:nvSpPr>
          <p:spPr bwMode="auto">
            <a:xfrm>
              <a:off x="4921" y="3058"/>
              <a:ext cx="33" cy="20"/>
            </a:xfrm>
            <a:custGeom>
              <a:avLst/>
              <a:gdLst>
                <a:gd name="T0" fmla="*/ 0 w 37"/>
                <a:gd name="T1" fmla="*/ 10 h 25"/>
                <a:gd name="T2" fmla="*/ 12 w 37"/>
                <a:gd name="T3" fmla="*/ 0 h 25"/>
                <a:gd name="T4" fmla="*/ 23 w 37"/>
                <a:gd name="T5" fmla="*/ 1 h 25"/>
                <a:gd name="T6" fmla="*/ 11 w 37"/>
                <a:gd name="T7" fmla="*/ 10 h 25"/>
                <a:gd name="T8" fmla="*/ 0 w 37"/>
                <a:gd name="T9" fmla="*/ 1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5"/>
                <a:gd name="T17" fmla="*/ 37 w 3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5">
                  <a:moveTo>
                    <a:pt x="0" y="24"/>
                  </a:moveTo>
                  <a:lnTo>
                    <a:pt x="19" y="0"/>
                  </a:lnTo>
                  <a:lnTo>
                    <a:pt x="37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3" name="Freeform 56"/>
            <p:cNvSpPr>
              <a:spLocks/>
            </p:cNvSpPr>
            <p:nvPr/>
          </p:nvSpPr>
          <p:spPr bwMode="auto">
            <a:xfrm>
              <a:off x="4972" y="2999"/>
              <a:ext cx="32" cy="21"/>
            </a:xfrm>
            <a:custGeom>
              <a:avLst/>
              <a:gdLst>
                <a:gd name="T0" fmla="*/ 0 w 36"/>
                <a:gd name="T1" fmla="*/ 12 h 25"/>
                <a:gd name="T2" fmla="*/ 11 w 36"/>
                <a:gd name="T3" fmla="*/ 0 h 25"/>
                <a:gd name="T4" fmla="*/ 22 w 36"/>
                <a:gd name="T5" fmla="*/ 1 h 25"/>
                <a:gd name="T6" fmla="*/ 11 w 36"/>
                <a:gd name="T7" fmla="*/ 13 h 25"/>
                <a:gd name="T8" fmla="*/ 0 w 36"/>
                <a:gd name="T9" fmla="*/ 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5"/>
                <a:gd name="T17" fmla="*/ 36 w 3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5">
                  <a:moveTo>
                    <a:pt x="0" y="24"/>
                  </a:moveTo>
                  <a:lnTo>
                    <a:pt x="18" y="0"/>
                  </a:lnTo>
                  <a:lnTo>
                    <a:pt x="36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4" name="Freeform 57"/>
            <p:cNvSpPr>
              <a:spLocks/>
            </p:cNvSpPr>
            <p:nvPr/>
          </p:nvSpPr>
          <p:spPr bwMode="auto">
            <a:xfrm>
              <a:off x="5019" y="2941"/>
              <a:ext cx="33" cy="21"/>
            </a:xfrm>
            <a:custGeom>
              <a:avLst/>
              <a:gdLst>
                <a:gd name="T0" fmla="*/ 0 w 36"/>
                <a:gd name="T1" fmla="*/ 9 h 27"/>
                <a:gd name="T2" fmla="*/ 14 w 36"/>
                <a:gd name="T3" fmla="*/ 0 h 27"/>
                <a:gd name="T4" fmla="*/ 25 w 36"/>
                <a:gd name="T5" fmla="*/ 2 h 27"/>
                <a:gd name="T6" fmla="*/ 14 w 36"/>
                <a:gd name="T7" fmla="*/ 9 h 27"/>
                <a:gd name="T8" fmla="*/ 0 w 36"/>
                <a:gd name="T9" fmla="*/ 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7"/>
                <a:gd name="T17" fmla="*/ 36 w 3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7">
                  <a:moveTo>
                    <a:pt x="0" y="26"/>
                  </a:moveTo>
                  <a:lnTo>
                    <a:pt x="18" y="0"/>
                  </a:lnTo>
                  <a:lnTo>
                    <a:pt x="36" y="2"/>
                  </a:lnTo>
                  <a:lnTo>
                    <a:pt x="18" y="27"/>
                  </a:lnTo>
                  <a:lnTo>
                    <a:pt x="0" y="2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5" name="Freeform 58"/>
            <p:cNvSpPr>
              <a:spLocks/>
            </p:cNvSpPr>
            <p:nvPr/>
          </p:nvSpPr>
          <p:spPr bwMode="auto">
            <a:xfrm>
              <a:off x="5067" y="2885"/>
              <a:ext cx="30" cy="17"/>
            </a:xfrm>
            <a:custGeom>
              <a:avLst/>
              <a:gdLst>
                <a:gd name="T0" fmla="*/ 0 w 33"/>
                <a:gd name="T1" fmla="*/ 7 h 22"/>
                <a:gd name="T2" fmla="*/ 12 w 33"/>
                <a:gd name="T3" fmla="*/ 0 h 22"/>
                <a:gd name="T4" fmla="*/ 23 w 33"/>
                <a:gd name="T5" fmla="*/ 2 h 22"/>
                <a:gd name="T6" fmla="*/ 13 w 33"/>
                <a:gd name="T7" fmla="*/ 8 h 22"/>
                <a:gd name="T8" fmla="*/ 0 w 33"/>
                <a:gd name="T9" fmla="*/ 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2"/>
                <a:gd name="T17" fmla="*/ 33 w 33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2">
                  <a:moveTo>
                    <a:pt x="0" y="21"/>
                  </a:moveTo>
                  <a:lnTo>
                    <a:pt x="16" y="0"/>
                  </a:lnTo>
                  <a:lnTo>
                    <a:pt x="33" y="2"/>
                  </a:lnTo>
                  <a:lnTo>
                    <a:pt x="18" y="22"/>
                  </a:lnTo>
                  <a:lnTo>
                    <a:pt x="0" y="2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6" name="Freeform 59"/>
            <p:cNvSpPr>
              <a:spLocks/>
            </p:cNvSpPr>
            <p:nvPr/>
          </p:nvSpPr>
          <p:spPr bwMode="auto">
            <a:xfrm>
              <a:off x="5081" y="2882"/>
              <a:ext cx="19" cy="5"/>
            </a:xfrm>
            <a:custGeom>
              <a:avLst/>
              <a:gdLst>
                <a:gd name="T0" fmla="*/ 0 w 20"/>
                <a:gd name="T1" fmla="*/ 3 h 5"/>
                <a:gd name="T2" fmla="*/ 2 w 20"/>
                <a:gd name="T3" fmla="*/ 0 h 5"/>
                <a:gd name="T4" fmla="*/ 16 w 20"/>
                <a:gd name="T5" fmla="*/ 1 h 5"/>
                <a:gd name="T6" fmla="*/ 13 w 20"/>
                <a:gd name="T7" fmla="*/ 5 h 5"/>
                <a:gd name="T8" fmla="*/ 0 w 20"/>
                <a:gd name="T9" fmla="*/ 3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5"/>
                <a:gd name="T17" fmla="*/ 20 w 20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5">
                  <a:moveTo>
                    <a:pt x="0" y="3"/>
                  </a:moveTo>
                  <a:lnTo>
                    <a:pt x="2" y="0"/>
                  </a:lnTo>
                  <a:lnTo>
                    <a:pt x="20" y="1"/>
                  </a:lnTo>
                  <a:lnTo>
                    <a:pt x="17" y="5"/>
                  </a:lnTo>
                  <a:lnTo>
                    <a:pt x="0" y="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7" name="Freeform 60"/>
            <p:cNvSpPr>
              <a:spLocks/>
            </p:cNvSpPr>
            <p:nvPr/>
          </p:nvSpPr>
          <p:spPr bwMode="auto">
            <a:xfrm>
              <a:off x="5114" y="2822"/>
              <a:ext cx="32" cy="19"/>
            </a:xfrm>
            <a:custGeom>
              <a:avLst/>
              <a:gdLst>
                <a:gd name="T0" fmla="*/ 0 w 36"/>
                <a:gd name="T1" fmla="*/ 8 h 25"/>
                <a:gd name="T2" fmla="*/ 11 w 36"/>
                <a:gd name="T3" fmla="*/ 0 h 25"/>
                <a:gd name="T4" fmla="*/ 22 w 36"/>
                <a:gd name="T5" fmla="*/ 1 h 25"/>
                <a:gd name="T6" fmla="*/ 11 w 36"/>
                <a:gd name="T7" fmla="*/ 8 h 25"/>
                <a:gd name="T8" fmla="*/ 0 w 36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5"/>
                <a:gd name="T17" fmla="*/ 36 w 3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5">
                  <a:moveTo>
                    <a:pt x="0" y="24"/>
                  </a:moveTo>
                  <a:lnTo>
                    <a:pt x="18" y="0"/>
                  </a:lnTo>
                  <a:lnTo>
                    <a:pt x="36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8" name="Freeform 61"/>
            <p:cNvSpPr>
              <a:spLocks/>
            </p:cNvSpPr>
            <p:nvPr/>
          </p:nvSpPr>
          <p:spPr bwMode="auto">
            <a:xfrm>
              <a:off x="5159" y="2762"/>
              <a:ext cx="31" cy="21"/>
            </a:xfrm>
            <a:custGeom>
              <a:avLst/>
              <a:gdLst>
                <a:gd name="T0" fmla="*/ 0 w 35"/>
                <a:gd name="T1" fmla="*/ 11 h 26"/>
                <a:gd name="T2" fmla="*/ 11 w 35"/>
                <a:gd name="T3" fmla="*/ 0 h 26"/>
                <a:gd name="T4" fmla="*/ 21 w 35"/>
                <a:gd name="T5" fmla="*/ 1 h 26"/>
                <a:gd name="T6" fmla="*/ 11 w 35"/>
                <a:gd name="T7" fmla="*/ 11 h 26"/>
                <a:gd name="T8" fmla="*/ 0 w 35"/>
                <a:gd name="T9" fmla="*/ 11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6"/>
                <a:gd name="T17" fmla="*/ 35 w 3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6">
                  <a:moveTo>
                    <a:pt x="0" y="25"/>
                  </a:moveTo>
                  <a:lnTo>
                    <a:pt x="17" y="0"/>
                  </a:lnTo>
                  <a:lnTo>
                    <a:pt x="35" y="1"/>
                  </a:lnTo>
                  <a:lnTo>
                    <a:pt x="18" y="26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89" name="Freeform 62"/>
            <p:cNvSpPr>
              <a:spLocks/>
            </p:cNvSpPr>
            <p:nvPr/>
          </p:nvSpPr>
          <p:spPr bwMode="auto">
            <a:xfrm>
              <a:off x="5205" y="2702"/>
              <a:ext cx="30" cy="19"/>
            </a:xfrm>
            <a:custGeom>
              <a:avLst/>
              <a:gdLst>
                <a:gd name="T0" fmla="*/ 0 w 33"/>
                <a:gd name="T1" fmla="*/ 9 h 24"/>
                <a:gd name="T2" fmla="*/ 11 w 33"/>
                <a:gd name="T3" fmla="*/ 0 h 24"/>
                <a:gd name="T4" fmla="*/ 23 w 33"/>
                <a:gd name="T5" fmla="*/ 1 h 24"/>
                <a:gd name="T6" fmla="*/ 13 w 33"/>
                <a:gd name="T7" fmla="*/ 10 h 24"/>
                <a:gd name="T8" fmla="*/ 0 w 33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4"/>
                <a:gd name="T17" fmla="*/ 33 w 3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4">
                  <a:moveTo>
                    <a:pt x="0" y="23"/>
                  </a:moveTo>
                  <a:lnTo>
                    <a:pt x="15" y="0"/>
                  </a:lnTo>
                  <a:lnTo>
                    <a:pt x="33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0" name="Freeform 63"/>
            <p:cNvSpPr>
              <a:spLocks/>
            </p:cNvSpPr>
            <p:nvPr/>
          </p:nvSpPr>
          <p:spPr bwMode="auto">
            <a:xfrm>
              <a:off x="5218" y="2701"/>
              <a:ext cx="17" cy="2"/>
            </a:xfrm>
            <a:custGeom>
              <a:avLst/>
              <a:gdLst>
                <a:gd name="T0" fmla="*/ 0 w 18"/>
                <a:gd name="T1" fmla="*/ 1 h 3"/>
                <a:gd name="T2" fmla="*/ 1 w 18"/>
                <a:gd name="T3" fmla="*/ 0 h 3"/>
                <a:gd name="T4" fmla="*/ 14 w 18"/>
                <a:gd name="T5" fmla="*/ 1 h 3"/>
                <a:gd name="T6" fmla="*/ 13 w 18"/>
                <a:gd name="T7" fmla="*/ 1 h 3"/>
                <a:gd name="T8" fmla="*/ 0 w 18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"/>
                <a:gd name="T17" fmla="*/ 18 w 1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">
                  <a:moveTo>
                    <a:pt x="0" y="2"/>
                  </a:moveTo>
                  <a:lnTo>
                    <a:pt x="1" y="0"/>
                  </a:lnTo>
                  <a:lnTo>
                    <a:pt x="18" y="1"/>
                  </a:lnTo>
                  <a:lnTo>
                    <a:pt x="17" y="3"/>
                  </a:lnTo>
                  <a:lnTo>
                    <a:pt x="0" y="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1" name="Freeform 64"/>
            <p:cNvSpPr>
              <a:spLocks/>
            </p:cNvSpPr>
            <p:nvPr/>
          </p:nvSpPr>
          <p:spPr bwMode="auto">
            <a:xfrm>
              <a:off x="5249" y="2637"/>
              <a:ext cx="31" cy="23"/>
            </a:xfrm>
            <a:custGeom>
              <a:avLst/>
              <a:gdLst>
                <a:gd name="T0" fmla="*/ 0 w 33"/>
                <a:gd name="T1" fmla="*/ 14 h 27"/>
                <a:gd name="T2" fmla="*/ 11 w 33"/>
                <a:gd name="T3" fmla="*/ 0 h 27"/>
                <a:gd name="T4" fmla="*/ 25 w 33"/>
                <a:gd name="T5" fmla="*/ 2 h 27"/>
                <a:gd name="T6" fmla="*/ 13 w 33"/>
                <a:gd name="T7" fmla="*/ 14 h 27"/>
                <a:gd name="T8" fmla="*/ 0 w 33"/>
                <a:gd name="T9" fmla="*/ 1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7"/>
                <a:gd name="T17" fmla="*/ 33 w 3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7">
                  <a:moveTo>
                    <a:pt x="0" y="26"/>
                  </a:moveTo>
                  <a:lnTo>
                    <a:pt x="15" y="0"/>
                  </a:lnTo>
                  <a:lnTo>
                    <a:pt x="33" y="2"/>
                  </a:lnTo>
                  <a:lnTo>
                    <a:pt x="17" y="27"/>
                  </a:lnTo>
                  <a:lnTo>
                    <a:pt x="0" y="2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2" name="Freeform 65"/>
            <p:cNvSpPr>
              <a:spLocks/>
            </p:cNvSpPr>
            <p:nvPr/>
          </p:nvSpPr>
          <p:spPr bwMode="auto">
            <a:xfrm>
              <a:off x="5293" y="2579"/>
              <a:ext cx="30" cy="21"/>
            </a:xfrm>
            <a:custGeom>
              <a:avLst/>
              <a:gdLst>
                <a:gd name="T0" fmla="*/ 0 w 33"/>
                <a:gd name="T1" fmla="*/ 9 h 27"/>
                <a:gd name="T2" fmla="*/ 11 w 33"/>
                <a:gd name="T3" fmla="*/ 0 h 27"/>
                <a:gd name="T4" fmla="*/ 23 w 33"/>
                <a:gd name="T5" fmla="*/ 2 h 27"/>
                <a:gd name="T6" fmla="*/ 13 w 33"/>
                <a:gd name="T7" fmla="*/ 9 h 27"/>
                <a:gd name="T8" fmla="*/ 0 w 33"/>
                <a:gd name="T9" fmla="*/ 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7"/>
                <a:gd name="T17" fmla="*/ 33 w 3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7">
                  <a:moveTo>
                    <a:pt x="0" y="26"/>
                  </a:moveTo>
                  <a:lnTo>
                    <a:pt x="15" y="0"/>
                  </a:lnTo>
                  <a:lnTo>
                    <a:pt x="33" y="2"/>
                  </a:lnTo>
                  <a:lnTo>
                    <a:pt x="18" y="27"/>
                  </a:lnTo>
                  <a:lnTo>
                    <a:pt x="0" y="2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3" name="Freeform 66"/>
            <p:cNvSpPr>
              <a:spLocks/>
            </p:cNvSpPr>
            <p:nvPr/>
          </p:nvSpPr>
          <p:spPr bwMode="auto">
            <a:xfrm>
              <a:off x="5337" y="2518"/>
              <a:ext cx="29" cy="21"/>
            </a:xfrm>
            <a:custGeom>
              <a:avLst/>
              <a:gdLst>
                <a:gd name="T0" fmla="*/ 0 w 33"/>
                <a:gd name="T1" fmla="*/ 9 h 27"/>
                <a:gd name="T2" fmla="*/ 9 w 33"/>
                <a:gd name="T3" fmla="*/ 0 h 27"/>
                <a:gd name="T4" fmla="*/ 19 w 33"/>
                <a:gd name="T5" fmla="*/ 1 h 27"/>
                <a:gd name="T6" fmla="*/ 11 w 33"/>
                <a:gd name="T7" fmla="*/ 9 h 27"/>
                <a:gd name="T8" fmla="*/ 0 w 33"/>
                <a:gd name="T9" fmla="*/ 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7"/>
                <a:gd name="T17" fmla="*/ 33 w 33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7">
                  <a:moveTo>
                    <a:pt x="0" y="26"/>
                  </a:moveTo>
                  <a:lnTo>
                    <a:pt x="15" y="0"/>
                  </a:lnTo>
                  <a:lnTo>
                    <a:pt x="33" y="1"/>
                  </a:lnTo>
                  <a:lnTo>
                    <a:pt x="18" y="27"/>
                  </a:lnTo>
                  <a:lnTo>
                    <a:pt x="0" y="2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4" name="Freeform 67"/>
            <p:cNvSpPr>
              <a:spLocks/>
            </p:cNvSpPr>
            <p:nvPr/>
          </p:nvSpPr>
          <p:spPr bwMode="auto">
            <a:xfrm>
              <a:off x="5380" y="2456"/>
              <a:ext cx="30" cy="21"/>
            </a:xfrm>
            <a:custGeom>
              <a:avLst/>
              <a:gdLst>
                <a:gd name="T0" fmla="*/ 0 w 34"/>
                <a:gd name="T1" fmla="*/ 9 h 27"/>
                <a:gd name="T2" fmla="*/ 10 w 34"/>
                <a:gd name="T3" fmla="*/ 0 h 27"/>
                <a:gd name="T4" fmla="*/ 20 w 34"/>
                <a:gd name="T5" fmla="*/ 1 h 27"/>
                <a:gd name="T6" fmla="*/ 11 w 34"/>
                <a:gd name="T7" fmla="*/ 9 h 27"/>
                <a:gd name="T8" fmla="*/ 0 w 34"/>
                <a:gd name="T9" fmla="*/ 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7"/>
                <a:gd name="T17" fmla="*/ 34 w 34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7">
                  <a:moveTo>
                    <a:pt x="0" y="25"/>
                  </a:moveTo>
                  <a:lnTo>
                    <a:pt x="16" y="0"/>
                  </a:lnTo>
                  <a:lnTo>
                    <a:pt x="34" y="1"/>
                  </a:lnTo>
                  <a:lnTo>
                    <a:pt x="18" y="27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5" name="Freeform 68"/>
            <p:cNvSpPr>
              <a:spLocks/>
            </p:cNvSpPr>
            <p:nvPr/>
          </p:nvSpPr>
          <p:spPr bwMode="auto">
            <a:xfrm>
              <a:off x="5423" y="2415"/>
              <a:ext cx="16" cy="2"/>
            </a:xfrm>
            <a:custGeom>
              <a:avLst/>
              <a:gdLst>
                <a:gd name="T0" fmla="*/ 0 w 18"/>
                <a:gd name="T1" fmla="*/ 1 h 4"/>
                <a:gd name="T2" fmla="*/ 1 w 18"/>
                <a:gd name="T3" fmla="*/ 0 h 4"/>
                <a:gd name="T4" fmla="*/ 11 w 18"/>
                <a:gd name="T5" fmla="*/ 1 h 4"/>
                <a:gd name="T6" fmla="*/ 11 w 18"/>
                <a:gd name="T7" fmla="*/ 1 h 4"/>
                <a:gd name="T8" fmla="*/ 0 w 18"/>
                <a:gd name="T9" fmla="*/ 1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4"/>
                <a:gd name="T17" fmla="*/ 18 w 1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4">
                  <a:moveTo>
                    <a:pt x="0" y="2"/>
                  </a:moveTo>
                  <a:lnTo>
                    <a:pt x="1" y="0"/>
                  </a:lnTo>
                  <a:lnTo>
                    <a:pt x="18" y="1"/>
                  </a:lnTo>
                  <a:lnTo>
                    <a:pt x="17" y="4"/>
                  </a:lnTo>
                  <a:lnTo>
                    <a:pt x="0" y="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6" name="Freeform 69"/>
            <p:cNvSpPr>
              <a:spLocks/>
            </p:cNvSpPr>
            <p:nvPr/>
          </p:nvSpPr>
          <p:spPr bwMode="auto">
            <a:xfrm>
              <a:off x="5424" y="2396"/>
              <a:ext cx="30" cy="19"/>
            </a:xfrm>
            <a:custGeom>
              <a:avLst/>
              <a:gdLst>
                <a:gd name="T0" fmla="*/ 0 w 34"/>
                <a:gd name="T1" fmla="*/ 9 h 24"/>
                <a:gd name="T2" fmla="*/ 10 w 34"/>
                <a:gd name="T3" fmla="*/ 0 h 24"/>
                <a:gd name="T4" fmla="*/ 20 w 34"/>
                <a:gd name="T5" fmla="*/ 1 h 24"/>
                <a:gd name="T6" fmla="*/ 11 w 34"/>
                <a:gd name="T7" fmla="*/ 10 h 24"/>
                <a:gd name="T8" fmla="*/ 0 w 34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4"/>
                <a:gd name="T17" fmla="*/ 34 w 34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4">
                  <a:moveTo>
                    <a:pt x="0" y="23"/>
                  </a:moveTo>
                  <a:lnTo>
                    <a:pt x="16" y="0"/>
                  </a:lnTo>
                  <a:lnTo>
                    <a:pt x="34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7" name="Freeform 70"/>
            <p:cNvSpPr>
              <a:spLocks/>
            </p:cNvSpPr>
            <p:nvPr/>
          </p:nvSpPr>
          <p:spPr bwMode="auto">
            <a:xfrm>
              <a:off x="5467" y="2334"/>
              <a:ext cx="31" cy="22"/>
            </a:xfrm>
            <a:custGeom>
              <a:avLst/>
              <a:gdLst>
                <a:gd name="T0" fmla="*/ 0 w 34"/>
                <a:gd name="T1" fmla="*/ 13 h 26"/>
                <a:gd name="T2" fmla="*/ 12 w 34"/>
                <a:gd name="T3" fmla="*/ 0 h 26"/>
                <a:gd name="T4" fmla="*/ 24 w 34"/>
                <a:gd name="T5" fmla="*/ 1 h 26"/>
                <a:gd name="T6" fmla="*/ 13 w 34"/>
                <a:gd name="T7" fmla="*/ 14 h 26"/>
                <a:gd name="T8" fmla="*/ 0 w 34"/>
                <a:gd name="T9" fmla="*/ 13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6"/>
                <a:gd name="T17" fmla="*/ 34 w 34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6">
                  <a:moveTo>
                    <a:pt x="0" y="25"/>
                  </a:moveTo>
                  <a:lnTo>
                    <a:pt x="16" y="0"/>
                  </a:lnTo>
                  <a:lnTo>
                    <a:pt x="34" y="1"/>
                  </a:lnTo>
                  <a:lnTo>
                    <a:pt x="18" y="26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8" name="Freeform 71"/>
            <p:cNvSpPr>
              <a:spLocks/>
            </p:cNvSpPr>
            <p:nvPr/>
          </p:nvSpPr>
          <p:spPr bwMode="auto">
            <a:xfrm>
              <a:off x="5512" y="2274"/>
              <a:ext cx="32" cy="21"/>
            </a:xfrm>
            <a:custGeom>
              <a:avLst/>
              <a:gdLst>
                <a:gd name="T0" fmla="*/ 0 w 35"/>
                <a:gd name="T1" fmla="*/ 11 h 26"/>
                <a:gd name="T2" fmla="*/ 13 w 35"/>
                <a:gd name="T3" fmla="*/ 0 h 26"/>
                <a:gd name="T4" fmla="*/ 25 w 35"/>
                <a:gd name="T5" fmla="*/ 1 h 26"/>
                <a:gd name="T6" fmla="*/ 13 w 35"/>
                <a:gd name="T7" fmla="*/ 11 h 26"/>
                <a:gd name="T8" fmla="*/ 0 w 35"/>
                <a:gd name="T9" fmla="*/ 11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6"/>
                <a:gd name="T17" fmla="*/ 35 w 3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6">
                  <a:moveTo>
                    <a:pt x="0" y="25"/>
                  </a:moveTo>
                  <a:lnTo>
                    <a:pt x="17" y="0"/>
                  </a:lnTo>
                  <a:lnTo>
                    <a:pt x="35" y="1"/>
                  </a:lnTo>
                  <a:lnTo>
                    <a:pt x="18" y="26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599" name="Freeform 72"/>
            <p:cNvSpPr>
              <a:spLocks/>
            </p:cNvSpPr>
            <p:nvPr/>
          </p:nvSpPr>
          <p:spPr bwMode="auto">
            <a:xfrm>
              <a:off x="5557" y="2228"/>
              <a:ext cx="20" cy="6"/>
            </a:xfrm>
            <a:custGeom>
              <a:avLst/>
              <a:gdLst>
                <a:gd name="T0" fmla="*/ 0 w 22"/>
                <a:gd name="T1" fmla="*/ 3 h 7"/>
                <a:gd name="T2" fmla="*/ 4 w 22"/>
                <a:gd name="T3" fmla="*/ 0 h 7"/>
                <a:gd name="T4" fmla="*/ 15 w 22"/>
                <a:gd name="T5" fmla="*/ 1 h 7"/>
                <a:gd name="T6" fmla="*/ 13 w 22"/>
                <a:gd name="T7" fmla="*/ 3 h 7"/>
                <a:gd name="T8" fmla="*/ 0 w 22"/>
                <a:gd name="T9" fmla="*/ 3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7"/>
                <a:gd name="T17" fmla="*/ 22 w 22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7">
                  <a:moveTo>
                    <a:pt x="0" y="6"/>
                  </a:moveTo>
                  <a:lnTo>
                    <a:pt x="4" y="0"/>
                  </a:lnTo>
                  <a:lnTo>
                    <a:pt x="22" y="1"/>
                  </a:lnTo>
                  <a:lnTo>
                    <a:pt x="18" y="7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0" name="Freeform 73"/>
            <p:cNvSpPr>
              <a:spLocks/>
            </p:cNvSpPr>
            <p:nvPr/>
          </p:nvSpPr>
          <p:spPr bwMode="auto">
            <a:xfrm>
              <a:off x="5562" y="2215"/>
              <a:ext cx="28" cy="14"/>
            </a:xfrm>
            <a:custGeom>
              <a:avLst/>
              <a:gdLst>
                <a:gd name="T0" fmla="*/ 0 w 32"/>
                <a:gd name="T1" fmla="*/ 5 h 19"/>
                <a:gd name="T2" fmla="*/ 8 w 32"/>
                <a:gd name="T3" fmla="*/ 0 h 19"/>
                <a:gd name="T4" fmla="*/ 18 w 32"/>
                <a:gd name="T5" fmla="*/ 1 h 19"/>
                <a:gd name="T6" fmla="*/ 11 w 32"/>
                <a:gd name="T7" fmla="*/ 5 h 19"/>
                <a:gd name="T8" fmla="*/ 0 w 32"/>
                <a:gd name="T9" fmla="*/ 5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19"/>
                <a:gd name="T17" fmla="*/ 32 w 32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19">
                  <a:moveTo>
                    <a:pt x="0" y="18"/>
                  </a:moveTo>
                  <a:lnTo>
                    <a:pt x="14" y="0"/>
                  </a:lnTo>
                  <a:lnTo>
                    <a:pt x="32" y="1"/>
                  </a:lnTo>
                  <a:lnTo>
                    <a:pt x="18" y="19"/>
                  </a:lnTo>
                  <a:lnTo>
                    <a:pt x="0" y="18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1" name="Freeform 74"/>
            <p:cNvSpPr>
              <a:spLocks/>
            </p:cNvSpPr>
            <p:nvPr/>
          </p:nvSpPr>
          <p:spPr bwMode="auto">
            <a:xfrm>
              <a:off x="5604" y="2155"/>
              <a:ext cx="33" cy="21"/>
            </a:xfrm>
            <a:custGeom>
              <a:avLst/>
              <a:gdLst>
                <a:gd name="T0" fmla="*/ 0 w 36"/>
                <a:gd name="T1" fmla="*/ 9 h 27"/>
                <a:gd name="T2" fmla="*/ 14 w 36"/>
                <a:gd name="T3" fmla="*/ 0 h 27"/>
                <a:gd name="T4" fmla="*/ 25 w 36"/>
                <a:gd name="T5" fmla="*/ 1 h 27"/>
                <a:gd name="T6" fmla="*/ 14 w 36"/>
                <a:gd name="T7" fmla="*/ 9 h 27"/>
                <a:gd name="T8" fmla="*/ 0 w 36"/>
                <a:gd name="T9" fmla="*/ 9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7"/>
                <a:gd name="T17" fmla="*/ 36 w 3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7">
                  <a:moveTo>
                    <a:pt x="0" y="25"/>
                  </a:moveTo>
                  <a:lnTo>
                    <a:pt x="18" y="0"/>
                  </a:lnTo>
                  <a:lnTo>
                    <a:pt x="36" y="1"/>
                  </a:lnTo>
                  <a:lnTo>
                    <a:pt x="18" y="27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2" name="Freeform 75"/>
            <p:cNvSpPr>
              <a:spLocks/>
            </p:cNvSpPr>
            <p:nvPr/>
          </p:nvSpPr>
          <p:spPr bwMode="auto">
            <a:xfrm>
              <a:off x="5653" y="2094"/>
              <a:ext cx="33" cy="22"/>
            </a:xfrm>
            <a:custGeom>
              <a:avLst/>
              <a:gdLst>
                <a:gd name="T0" fmla="*/ 0 w 36"/>
                <a:gd name="T1" fmla="*/ 12 h 26"/>
                <a:gd name="T2" fmla="*/ 14 w 36"/>
                <a:gd name="T3" fmla="*/ 0 h 26"/>
                <a:gd name="T4" fmla="*/ 25 w 36"/>
                <a:gd name="T5" fmla="*/ 2 h 26"/>
                <a:gd name="T6" fmla="*/ 14 w 36"/>
                <a:gd name="T7" fmla="*/ 14 h 26"/>
                <a:gd name="T8" fmla="*/ 0 w 36"/>
                <a:gd name="T9" fmla="*/ 12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6"/>
                <a:gd name="T17" fmla="*/ 36 w 3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6">
                  <a:moveTo>
                    <a:pt x="0" y="24"/>
                  </a:moveTo>
                  <a:lnTo>
                    <a:pt x="18" y="0"/>
                  </a:lnTo>
                  <a:lnTo>
                    <a:pt x="36" y="2"/>
                  </a:lnTo>
                  <a:lnTo>
                    <a:pt x="18" y="26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3" name="Freeform 76"/>
            <p:cNvSpPr>
              <a:spLocks/>
            </p:cNvSpPr>
            <p:nvPr/>
          </p:nvSpPr>
          <p:spPr bwMode="auto">
            <a:xfrm>
              <a:off x="5704" y="2038"/>
              <a:ext cx="33" cy="20"/>
            </a:xfrm>
            <a:custGeom>
              <a:avLst/>
              <a:gdLst>
                <a:gd name="T0" fmla="*/ 0 w 37"/>
                <a:gd name="T1" fmla="*/ 11 h 24"/>
                <a:gd name="T2" fmla="*/ 12 w 37"/>
                <a:gd name="T3" fmla="*/ 0 h 24"/>
                <a:gd name="T4" fmla="*/ 23 w 37"/>
                <a:gd name="T5" fmla="*/ 1 h 24"/>
                <a:gd name="T6" fmla="*/ 11 w 37"/>
                <a:gd name="T7" fmla="*/ 12 h 24"/>
                <a:gd name="T8" fmla="*/ 0 w 37"/>
                <a:gd name="T9" fmla="*/ 11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4"/>
                <a:gd name="T17" fmla="*/ 37 w 37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4">
                  <a:moveTo>
                    <a:pt x="0" y="23"/>
                  </a:moveTo>
                  <a:lnTo>
                    <a:pt x="19" y="0"/>
                  </a:lnTo>
                  <a:lnTo>
                    <a:pt x="37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4" name="Freeform 77"/>
            <p:cNvSpPr>
              <a:spLocks/>
            </p:cNvSpPr>
            <p:nvPr/>
          </p:nvSpPr>
          <p:spPr bwMode="auto">
            <a:xfrm>
              <a:off x="5756" y="1988"/>
              <a:ext cx="26" cy="13"/>
            </a:xfrm>
            <a:custGeom>
              <a:avLst/>
              <a:gdLst>
                <a:gd name="T0" fmla="*/ 0 w 29"/>
                <a:gd name="T1" fmla="*/ 8 h 15"/>
                <a:gd name="T2" fmla="*/ 7 w 29"/>
                <a:gd name="T3" fmla="*/ 0 h 15"/>
                <a:gd name="T4" fmla="*/ 19 w 29"/>
                <a:gd name="T5" fmla="*/ 2 h 15"/>
                <a:gd name="T6" fmla="*/ 12 w 29"/>
                <a:gd name="T7" fmla="*/ 9 h 15"/>
                <a:gd name="T8" fmla="*/ 0 w 29"/>
                <a:gd name="T9" fmla="*/ 8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5"/>
                <a:gd name="T17" fmla="*/ 29 w 2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5">
                  <a:moveTo>
                    <a:pt x="0" y="14"/>
                  </a:moveTo>
                  <a:lnTo>
                    <a:pt x="11" y="0"/>
                  </a:lnTo>
                  <a:lnTo>
                    <a:pt x="29" y="2"/>
                  </a:lnTo>
                  <a:lnTo>
                    <a:pt x="18" y="15"/>
                  </a:lnTo>
                  <a:lnTo>
                    <a:pt x="0" y="1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5" name="Freeform 78"/>
            <p:cNvSpPr>
              <a:spLocks/>
            </p:cNvSpPr>
            <p:nvPr/>
          </p:nvSpPr>
          <p:spPr bwMode="auto">
            <a:xfrm>
              <a:off x="3924" y="2066"/>
              <a:ext cx="1850" cy="1557"/>
            </a:xfrm>
            <a:custGeom>
              <a:avLst/>
              <a:gdLst>
                <a:gd name="T0" fmla="*/ 0 w 1484"/>
                <a:gd name="T1" fmla="*/ 2987 h 1612"/>
                <a:gd name="T2" fmla="*/ 481 w 1484"/>
                <a:gd name="T3" fmla="*/ 2968 h 1612"/>
                <a:gd name="T4" fmla="*/ 959 w 1484"/>
                <a:gd name="T5" fmla="*/ 2944 h 1612"/>
                <a:gd name="T6" fmla="*/ 1435 w 1484"/>
                <a:gd name="T7" fmla="*/ 2915 h 1612"/>
                <a:gd name="T8" fmla="*/ 1917 w 1484"/>
                <a:gd name="T9" fmla="*/ 2882 h 1612"/>
                <a:gd name="T10" fmla="*/ 2394 w 1484"/>
                <a:gd name="T11" fmla="*/ 2842 h 1612"/>
                <a:gd name="T12" fmla="*/ 2877 w 1484"/>
                <a:gd name="T13" fmla="*/ 2792 h 1612"/>
                <a:gd name="T14" fmla="*/ 3357 w 1484"/>
                <a:gd name="T15" fmla="*/ 2737 h 1612"/>
                <a:gd name="T16" fmla="*/ 3831 w 1484"/>
                <a:gd name="T17" fmla="*/ 2672 h 1612"/>
                <a:gd name="T18" fmla="*/ 4311 w 1484"/>
                <a:gd name="T19" fmla="*/ 2599 h 1612"/>
                <a:gd name="T20" fmla="*/ 4791 w 1484"/>
                <a:gd name="T21" fmla="*/ 2513 h 1612"/>
                <a:gd name="T22" fmla="*/ 5268 w 1484"/>
                <a:gd name="T23" fmla="*/ 2419 h 1612"/>
                <a:gd name="T24" fmla="*/ 5751 w 1484"/>
                <a:gd name="T25" fmla="*/ 2314 h 1612"/>
                <a:gd name="T26" fmla="*/ 6224 w 1484"/>
                <a:gd name="T27" fmla="*/ 2197 h 1612"/>
                <a:gd name="T28" fmla="*/ 6707 w 1484"/>
                <a:gd name="T29" fmla="*/ 2067 h 1612"/>
                <a:gd name="T30" fmla="*/ 7172 w 1484"/>
                <a:gd name="T31" fmla="*/ 1927 h 1612"/>
                <a:gd name="T32" fmla="*/ 7654 w 1484"/>
                <a:gd name="T33" fmla="*/ 1780 h 1612"/>
                <a:gd name="T34" fmla="*/ 8137 w 1484"/>
                <a:gd name="T35" fmla="*/ 1624 h 1612"/>
                <a:gd name="T36" fmla="*/ 8612 w 1484"/>
                <a:gd name="T37" fmla="*/ 1459 h 1612"/>
                <a:gd name="T38" fmla="*/ 9097 w 1484"/>
                <a:gd name="T39" fmla="*/ 1287 h 1612"/>
                <a:gd name="T40" fmla="*/ 9569 w 1484"/>
                <a:gd name="T41" fmla="*/ 1112 h 1612"/>
                <a:gd name="T42" fmla="*/ 10047 w 1484"/>
                <a:gd name="T43" fmla="*/ 936 h 1612"/>
                <a:gd name="T44" fmla="*/ 10529 w 1484"/>
                <a:gd name="T45" fmla="*/ 759 h 1612"/>
                <a:gd name="T46" fmla="*/ 11014 w 1484"/>
                <a:gd name="T47" fmla="*/ 588 h 1612"/>
                <a:gd name="T48" fmla="*/ 11489 w 1484"/>
                <a:gd name="T49" fmla="*/ 425 h 1612"/>
                <a:gd name="T50" fmla="*/ 11965 w 1484"/>
                <a:gd name="T51" fmla="*/ 269 h 1612"/>
                <a:gd name="T52" fmla="*/ 12444 w 1484"/>
                <a:gd name="T53" fmla="*/ 127 h 1612"/>
                <a:gd name="T54" fmla="*/ 12924 w 1484"/>
                <a:gd name="T55" fmla="*/ 0 h 161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484"/>
                <a:gd name="T85" fmla="*/ 0 h 1612"/>
                <a:gd name="T86" fmla="*/ 1484 w 1484"/>
                <a:gd name="T87" fmla="*/ 1612 h 161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484" h="1612">
                  <a:moveTo>
                    <a:pt x="0" y="1612"/>
                  </a:moveTo>
                  <a:lnTo>
                    <a:pt x="55" y="1602"/>
                  </a:lnTo>
                  <a:lnTo>
                    <a:pt x="110" y="1589"/>
                  </a:lnTo>
                  <a:lnTo>
                    <a:pt x="165" y="1574"/>
                  </a:lnTo>
                  <a:lnTo>
                    <a:pt x="220" y="1556"/>
                  </a:lnTo>
                  <a:lnTo>
                    <a:pt x="275" y="1534"/>
                  </a:lnTo>
                  <a:lnTo>
                    <a:pt x="330" y="1508"/>
                  </a:lnTo>
                  <a:lnTo>
                    <a:pt x="385" y="1478"/>
                  </a:lnTo>
                  <a:lnTo>
                    <a:pt x="440" y="1443"/>
                  </a:lnTo>
                  <a:lnTo>
                    <a:pt x="495" y="1403"/>
                  </a:lnTo>
                  <a:lnTo>
                    <a:pt x="550" y="1357"/>
                  </a:lnTo>
                  <a:lnTo>
                    <a:pt x="605" y="1306"/>
                  </a:lnTo>
                  <a:lnTo>
                    <a:pt x="660" y="1249"/>
                  </a:lnTo>
                  <a:lnTo>
                    <a:pt x="715" y="1186"/>
                  </a:lnTo>
                  <a:lnTo>
                    <a:pt x="770" y="1116"/>
                  </a:lnTo>
                  <a:lnTo>
                    <a:pt x="824" y="1041"/>
                  </a:lnTo>
                  <a:lnTo>
                    <a:pt x="879" y="961"/>
                  </a:lnTo>
                  <a:lnTo>
                    <a:pt x="934" y="876"/>
                  </a:lnTo>
                  <a:lnTo>
                    <a:pt x="989" y="787"/>
                  </a:lnTo>
                  <a:lnTo>
                    <a:pt x="1044" y="695"/>
                  </a:lnTo>
                  <a:lnTo>
                    <a:pt x="1099" y="600"/>
                  </a:lnTo>
                  <a:lnTo>
                    <a:pt x="1154" y="505"/>
                  </a:lnTo>
                  <a:lnTo>
                    <a:pt x="1209" y="411"/>
                  </a:lnTo>
                  <a:lnTo>
                    <a:pt x="1264" y="318"/>
                  </a:lnTo>
                  <a:lnTo>
                    <a:pt x="1319" y="229"/>
                  </a:lnTo>
                  <a:lnTo>
                    <a:pt x="1374" y="146"/>
                  </a:lnTo>
                  <a:lnTo>
                    <a:pt x="1429" y="69"/>
                  </a:lnTo>
                  <a:lnTo>
                    <a:pt x="1484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6" name="Freeform 79"/>
            <p:cNvSpPr>
              <a:spLocks/>
            </p:cNvSpPr>
            <p:nvPr/>
          </p:nvSpPr>
          <p:spPr bwMode="auto">
            <a:xfrm>
              <a:off x="3923" y="3617"/>
              <a:ext cx="31" cy="15"/>
            </a:xfrm>
            <a:custGeom>
              <a:avLst/>
              <a:gdLst>
                <a:gd name="T0" fmla="*/ 0 w 35"/>
                <a:gd name="T1" fmla="*/ 2 h 19"/>
                <a:gd name="T2" fmla="*/ 20 w 35"/>
                <a:gd name="T3" fmla="*/ 0 h 19"/>
                <a:gd name="T4" fmla="*/ 21 w 35"/>
                <a:gd name="T5" fmla="*/ 6 h 19"/>
                <a:gd name="T6" fmla="*/ 2 w 35"/>
                <a:gd name="T7" fmla="*/ 7 h 19"/>
                <a:gd name="T8" fmla="*/ 0 w 35"/>
                <a:gd name="T9" fmla="*/ 2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19"/>
                <a:gd name="T17" fmla="*/ 35 w 3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19">
                  <a:moveTo>
                    <a:pt x="0" y="5"/>
                  </a:moveTo>
                  <a:lnTo>
                    <a:pt x="33" y="0"/>
                  </a:lnTo>
                  <a:lnTo>
                    <a:pt x="35" y="14"/>
                  </a:lnTo>
                  <a:lnTo>
                    <a:pt x="2" y="19"/>
                  </a:lnTo>
                  <a:lnTo>
                    <a:pt x="0" y="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7" name="Freeform 80"/>
            <p:cNvSpPr>
              <a:spLocks/>
            </p:cNvSpPr>
            <p:nvPr/>
          </p:nvSpPr>
          <p:spPr bwMode="auto">
            <a:xfrm>
              <a:off x="4013" y="3602"/>
              <a:ext cx="31" cy="16"/>
            </a:xfrm>
            <a:custGeom>
              <a:avLst/>
              <a:gdLst>
                <a:gd name="T0" fmla="*/ 0 w 33"/>
                <a:gd name="T1" fmla="*/ 2 h 20"/>
                <a:gd name="T2" fmla="*/ 23 w 33"/>
                <a:gd name="T3" fmla="*/ 0 h 20"/>
                <a:gd name="T4" fmla="*/ 25 w 33"/>
                <a:gd name="T5" fmla="*/ 6 h 20"/>
                <a:gd name="T6" fmla="*/ 1 w 33"/>
                <a:gd name="T7" fmla="*/ 8 h 20"/>
                <a:gd name="T8" fmla="*/ 0 w 33"/>
                <a:gd name="T9" fmla="*/ 2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0"/>
                <a:gd name="T17" fmla="*/ 33 w 33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0">
                  <a:moveTo>
                    <a:pt x="0" y="6"/>
                  </a:moveTo>
                  <a:lnTo>
                    <a:pt x="31" y="0"/>
                  </a:lnTo>
                  <a:lnTo>
                    <a:pt x="33" y="14"/>
                  </a:lnTo>
                  <a:lnTo>
                    <a:pt x="1" y="20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8" name="Freeform 81"/>
            <p:cNvSpPr>
              <a:spLocks/>
            </p:cNvSpPr>
            <p:nvPr/>
          </p:nvSpPr>
          <p:spPr bwMode="auto">
            <a:xfrm>
              <a:off x="4101" y="3584"/>
              <a:ext cx="28" cy="18"/>
            </a:xfrm>
            <a:custGeom>
              <a:avLst/>
              <a:gdLst>
                <a:gd name="T0" fmla="*/ 0 w 33"/>
                <a:gd name="T1" fmla="*/ 3 h 22"/>
                <a:gd name="T2" fmla="*/ 17 w 33"/>
                <a:gd name="T3" fmla="*/ 0 h 22"/>
                <a:gd name="T4" fmla="*/ 17 w 33"/>
                <a:gd name="T5" fmla="*/ 6 h 22"/>
                <a:gd name="T6" fmla="*/ 1 w 33"/>
                <a:gd name="T7" fmla="*/ 10 h 22"/>
                <a:gd name="T8" fmla="*/ 0 w 33"/>
                <a:gd name="T9" fmla="*/ 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2"/>
                <a:gd name="T17" fmla="*/ 33 w 33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2">
                  <a:moveTo>
                    <a:pt x="0" y="7"/>
                  </a:moveTo>
                  <a:lnTo>
                    <a:pt x="32" y="0"/>
                  </a:lnTo>
                  <a:lnTo>
                    <a:pt x="33" y="14"/>
                  </a:lnTo>
                  <a:lnTo>
                    <a:pt x="1" y="22"/>
                  </a:lnTo>
                  <a:lnTo>
                    <a:pt x="0" y="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09" name="Freeform 82"/>
            <p:cNvSpPr>
              <a:spLocks/>
            </p:cNvSpPr>
            <p:nvPr/>
          </p:nvSpPr>
          <p:spPr bwMode="auto">
            <a:xfrm>
              <a:off x="4129" y="3577"/>
              <a:ext cx="31" cy="19"/>
            </a:xfrm>
            <a:custGeom>
              <a:avLst/>
              <a:gdLst>
                <a:gd name="T0" fmla="*/ 0 w 33"/>
                <a:gd name="T1" fmla="*/ 4 h 24"/>
                <a:gd name="T2" fmla="*/ 23 w 33"/>
                <a:gd name="T3" fmla="*/ 0 h 24"/>
                <a:gd name="T4" fmla="*/ 25 w 33"/>
                <a:gd name="T5" fmla="*/ 6 h 24"/>
                <a:gd name="T6" fmla="*/ 1 w 33"/>
                <a:gd name="T7" fmla="*/ 10 h 24"/>
                <a:gd name="T8" fmla="*/ 0 w 33"/>
                <a:gd name="T9" fmla="*/ 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4"/>
                <a:gd name="T17" fmla="*/ 33 w 33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4">
                  <a:moveTo>
                    <a:pt x="0" y="10"/>
                  </a:moveTo>
                  <a:lnTo>
                    <a:pt x="31" y="0"/>
                  </a:lnTo>
                  <a:lnTo>
                    <a:pt x="33" y="15"/>
                  </a:lnTo>
                  <a:lnTo>
                    <a:pt x="1" y="24"/>
                  </a:lnTo>
                  <a:lnTo>
                    <a:pt x="0" y="1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0" name="Freeform 83"/>
            <p:cNvSpPr>
              <a:spLocks/>
            </p:cNvSpPr>
            <p:nvPr/>
          </p:nvSpPr>
          <p:spPr bwMode="auto">
            <a:xfrm>
              <a:off x="4216" y="3552"/>
              <a:ext cx="28" cy="21"/>
            </a:xfrm>
            <a:custGeom>
              <a:avLst/>
              <a:gdLst>
                <a:gd name="T0" fmla="*/ 0 w 32"/>
                <a:gd name="T1" fmla="*/ 6 h 25"/>
                <a:gd name="T2" fmla="*/ 18 w 32"/>
                <a:gd name="T3" fmla="*/ 0 h 25"/>
                <a:gd name="T4" fmla="*/ 18 w 32"/>
                <a:gd name="T5" fmla="*/ 8 h 25"/>
                <a:gd name="T6" fmla="*/ 1 w 32"/>
                <a:gd name="T7" fmla="*/ 13 h 25"/>
                <a:gd name="T8" fmla="*/ 0 w 32"/>
                <a:gd name="T9" fmla="*/ 6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5"/>
                <a:gd name="T17" fmla="*/ 32 w 3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5">
                  <a:moveTo>
                    <a:pt x="0" y="11"/>
                  </a:moveTo>
                  <a:lnTo>
                    <a:pt x="30" y="0"/>
                  </a:lnTo>
                  <a:lnTo>
                    <a:pt x="32" y="15"/>
                  </a:lnTo>
                  <a:lnTo>
                    <a:pt x="1" y="25"/>
                  </a:lnTo>
                  <a:lnTo>
                    <a:pt x="0" y="1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1" name="Freeform 84"/>
            <p:cNvSpPr>
              <a:spLocks/>
            </p:cNvSpPr>
            <p:nvPr/>
          </p:nvSpPr>
          <p:spPr bwMode="auto">
            <a:xfrm>
              <a:off x="4298" y="3525"/>
              <a:ext cx="30" cy="21"/>
            </a:xfrm>
            <a:custGeom>
              <a:avLst/>
              <a:gdLst>
                <a:gd name="T0" fmla="*/ 0 w 32"/>
                <a:gd name="T1" fmla="*/ 4 h 27"/>
                <a:gd name="T2" fmla="*/ 23 w 32"/>
                <a:gd name="T3" fmla="*/ 0 h 27"/>
                <a:gd name="T4" fmla="*/ 24 w 32"/>
                <a:gd name="T5" fmla="*/ 5 h 27"/>
                <a:gd name="T6" fmla="*/ 2 w 32"/>
                <a:gd name="T7" fmla="*/ 9 h 27"/>
                <a:gd name="T8" fmla="*/ 0 w 32"/>
                <a:gd name="T9" fmla="*/ 4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27"/>
                <a:gd name="T17" fmla="*/ 32 w 32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27">
                  <a:moveTo>
                    <a:pt x="0" y="12"/>
                  </a:moveTo>
                  <a:lnTo>
                    <a:pt x="30" y="0"/>
                  </a:lnTo>
                  <a:lnTo>
                    <a:pt x="32" y="15"/>
                  </a:lnTo>
                  <a:lnTo>
                    <a:pt x="2" y="27"/>
                  </a:lnTo>
                  <a:lnTo>
                    <a:pt x="0" y="1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2" name="Freeform 85"/>
            <p:cNvSpPr>
              <a:spLocks/>
            </p:cNvSpPr>
            <p:nvPr/>
          </p:nvSpPr>
          <p:spPr bwMode="auto">
            <a:xfrm>
              <a:off x="4377" y="3493"/>
              <a:ext cx="27" cy="22"/>
            </a:xfrm>
            <a:custGeom>
              <a:avLst/>
              <a:gdLst>
                <a:gd name="T0" fmla="*/ 0 w 29"/>
                <a:gd name="T1" fmla="*/ 6 h 27"/>
                <a:gd name="T2" fmla="*/ 20 w 29"/>
                <a:gd name="T3" fmla="*/ 0 h 27"/>
                <a:gd name="T4" fmla="*/ 21 w 29"/>
                <a:gd name="T5" fmla="*/ 7 h 27"/>
                <a:gd name="T6" fmla="*/ 2 w 29"/>
                <a:gd name="T7" fmla="*/ 12 h 27"/>
                <a:gd name="T8" fmla="*/ 0 w 29"/>
                <a:gd name="T9" fmla="*/ 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27"/>
                <a:gd name="T17" fmla="*/ 29 w 29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27">
                  <a:moveTo>
                    <a:pt x="0" y="12"/>
                  </a:moveTo>
                  <a:lnTo>
                    <a:pt x="28" y="0"/>
                  </a:lnTo>
                  <a:lnTo>
                    <a:pt x="29" y="15"/>
                  </a:lnTo>
                  <a:lnTo>
                    <a:pt x="2" y="27"/>
                  </a:lnTo>
                  <a:lnTo>
                    <a:pt x="0" y="1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3" name="Freeform 86"/>
            <p:cNvSpPr>
              <a:spLocks/>
            </p:cNvSpPr>
            <p:nvPr/>
          </p:nvSpPr>
          <p:spPr bwMode="auto">
            <a:xfrm>
              <a:off x="4403" y="3492"/>
              <a:ext cx="3" cy="14"/>
            </a:xfrm>
            <a:custGeom>
              <a:avLst/>
              <a:gdLst>
                <a:gd name="T0" fmla="*/ 0 w 4"/>
                <a:gd name="T1" fmla="*/ 1 h 16"/>
                <a:gd name="T2" fmla="*/ 2 w 4"/>
                <a:gd name="T3" fmla="*/ 0 h 16"/>
                <a:gd name="T4" fmla="*/ 2 w 4"/>
                <a:gd name="T5" fmla="*/ 9 h 16"/>
                <a:gd name="T6" fmla="*/ 1 w 4"/>
                <a:gd name="T7" fmla="*/ 9 h 16"/>
                <a:gd name="T8" fmla="*/ 0 w 4"/>
                <a:gd name="T9" fmla="*/ 1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16"/>
                <a:gd name="T17" fmla="*/ 4 w 4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16">
                  <a:moveTo>
                    <a:pt x="0" y="1"/>
                  </a:moveTo>
                  <a:lnTo>
                    <a:pt x="3" y="0"/>
                  </a:lnTo>
                  <a:lnTo>
                    <a:pt x="4" y="15"/>
                  </a:lnTo>
                  <a:lnTo>
                    <a:pt x="1" y="16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4" name="Freeform 87"/>
            <p:cNvSpPr>
              <a:spLocks/>
            </p:cNvSpPr>
            <p:nvPr/>
          </p:nvSpPr>
          <p:spPr bwMode="auto">
            <a:xfrm>
              <a:off x="4456" y="3461"/>
              <a:ext cx="17" cy="19"/>
            </a:xfrm>
            <a:custGeom>
              <a:avLst/>
              <a:gdLst>
                <a:gd name="T0" fmla="*/ 0 w 18"/>
                <a:gd name="T1" fmla="*/ 4 h 24"/>
                <a:gd name="T2" fmla="*/ 13 w 18"/>
                <a:gd name="T3" fmla="*/ 0 h 24"/>
                <a:gd name="T4" fmla="*/ 14 w 18"/>
                <a:gd name="T5" fmla="*/ 6 h 24"/>
                <a:gd name="T6" fmla="*/ 2 w 18"/>
                <a:gd name="T7" fmla="*/ 10 h 24"/>
                <a:gd name="T8" fmla="*/ 0 w 18"/>
                <a:gd name="T9" fmla="*/ 4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4"/>
                <a:gd name="T17" fmla="*/ 18 w 1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4">
                  <a:moveTo>
                    <a:pt x="0" y="9"/>
                  </a:moveTo>
                  <a:lnTo>
                    <a:pt x="17" y="0"/>
                  </a:lnTo>
                  <a:lnTo>
                    <a:pt x="18" y="16"/>
                  </a:lnTo>
                  <a:lnTo>
                    <a:pt x="2" y="24"/>
                  </a:lnTo>
                  <a:lnTo>
                    <a:pt x="0" y="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5" name="Freeform 88"/>
            <p:cNvSpPr>
              <a:spLocks/>
            </p:cNvSpPr>
            <p:nvPr/>
          </p:nvSpPr>
          <p:spPr bwMode="auto">
            <a:xfrm>
              <a:off x="4472" y="3455"/>
              <a:ext cx="11" cy="18"/>
            </a:xfrm>
            <a:custGeom>
              <a:avLst/>
              <a:gdLst>
                <a:gd name="T0" fmla="*/ 0 w 12"/>
                <a:gd name="T1" fmla="*/ 2 h 23"/>
                <a:gd name="T2" fmla="*/ 7 w 12"/>
                <a:gd name="T3" fmla="*/ 0 h 23"/>
                <a:gd name="T4" fmla="*/ 8 w 12"/>
                <a:gd name="T5" fmla="*/ 6 h 23"/>
                <a:gd name="T6" fmla="*/ 1 w 12"/>
                <a:gd name="T7" fmla="*/ 9 h 23"/>
                <a:gd name="T8" fmla="*/ 0 w 12"/>
                <a:gd name="T9" fmla="*/ 2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23"/>
                <a:gd name="T17" fmla="*/ 12 w 12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23">
                  <a:moveTo>
                    <a:pt x="0" y="7"/>
                  </a:moveTo>
                  <a:lnTo>
                    <a:pt x="11" y="0"/>
                  </a:lnTo>
                  <a:lnTo>
                    <a:pt x="12" y="16"/>
                  </a:lnTo>
                  <a:lnTo>
                    <a:pt x="1" y="23"/>
                  </a:lnTo>
                  <a:lnTo>
                    <a:pt x="0" y="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6" name="Freeform 89"/>
            <p:cNvSpPr>
              <a:spLocks/>
            </p:cNvSpPr>
            <p:nvPr/>
          </p:nvSpPr>
          <p:spPr bwMode="auto">
            <a:xfrm>
              <a:off x="4531" y="3424"/>
              <a:ext cx="10" cy="16"/>
            </a:xfrm>
            <a:custGeom>
              <a:avLst/>
              <a:gdLst>
                <a:gd name="T0" fmla="*/ 0 w 11"/>
                <a:gd name="T1" fmla="*/ 1 h 22"/>
                <a:gd name="T2" fmla="*/ 5 w 11"/>
                <a:gd name="T3" fmla="*/ 0 h 22"/>
                <a:gd name="T4" fmla="*/ 7 w 11"/>
                <a:gd name="T5" fmla="*/ 5 h 22"/>
                <a:gd name="T6" fmla="*/ 1 w 11"/>
                <a:gd name="T7" fmla="*/ 7 h 22"/>
                <a:gd name="T8" fmla="*/ 0 w 11"/>
                <a:gd name="T9" fmla="*/ 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22"/>
                <a:gd name="T17" fmla="*/ 11 w 1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22">
                  <a:moveTo>
                    <a:pt x="0" y="6"/>
                  </a:moveTo>
                  <a:lnTo>
                    <a:pt x="9" y="0"/>
                  </a:lnTo>
                  <a:lnTo>
                    <a:pt x="11" y="16"/>
                  </a:lnTo>
                  <a:lnTo>
                    <a:pt x="1" y="22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7" name="Freeform 90"/>
            <p:cNvSpPr>
              <a:spLocks/>
            </p:cNvSpPr>
            <p:nvPr/>
          </p:nvSpPr>
          <p:spPr bwMode="auto">
            <a:xfrm>
              <a:off x="4540" y="3414"/>
              <a:ext cx="17" cy="22"/>
            </a:xfrm>
            <a:custGeom>
              <a:avLst/>
              <a:gdLst>
                <a:gd name="T0" fmla="*/ 0 w 18"/>
                <a:gd name="T1" fmla="*/ 5 h 27"/>
                <a:gd name="T2" fmla="*/ 13 w 18"/>
                <a:gd name="T3" fmla="*/ 0 h 27"/>
                <a:gd name="T4" fmla="*/ 14 w 18"/>
                <a:gd name="T5" fmla="*/ 7 h 27"/>
                <a:gd name="T6" fmla="*/ 2 w 18"/>
                <a:gd name="T7" fmla="*/ 12 h 27"/>
                <a:gd name="T8" fmla="*/ 0 w 18"/>
                <a:gd name="T9" fmla="*/ 5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27"/>
                <a:gd name="T17" fmla="*/ 18 w 18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27">
                  <a:moveTo>
                    <a:pt x="0" y="11"/>
                  </a:moveTo>
                  <a:lnTo>
                    <a:pt x="17" y="0"/>
                  </a:lnTo>
                  <a:lnTo>
                    <a:pt x="18" y="16"/>
                  </a:lnTo>
                  <a:lnTo>
                    <a:pt x="2" y="27"/>
                  </a:lnTo>
                  <a:lnTo>
                    <a:pt x="0" y="1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8" name="Freeform 91"/>
            <p:cNvSpPr>
              <a:spLocks/>
            </p:cNvSpPr>
            <p:nvPr/>
          </p:nvSpPr>
          <p:spPr bwMode="auto">
            <a:xfrm>
              <a:off x="4601" y="3381"/>
              <a:ext cx="9" cy="16"/>
            </a:xfrm>
            <a:custGeom>
              <a:avLst/>
              <a:gdLst>
                <a:gd name="T0" fmla="*/ 0 w 9"/>
                <a:gd name="T1" fmla="*/ 2 h 21"/>
                <a:gd name="T2" fmla="*/ 7 w 9"/>
                <a:gd name="T3" fmla="*/ 0 h 21"/>
                <a:gd name="T4" fmla="*/ 9 w 9"/>
                <a:gd name="T5" fmla="*/ 5 h 21"/>
                <a:gd name="T6" fmla="*/ 2 w 9"/>
                <a:gd name="T7" fmla="*/ 7 h 21"/>
                <a:gd name="T8" fmla="*/ 0 w 9"/>
                <a:gd name="T9" fmla="*/ 2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1"/>
                <a:gd name="T17" fmla="*/ 9 w 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1">
                  <a:moveTo>
                    <a:pt x="0" y="5"/>
                  </a:moveTo>
                  <a:lnTo>
                    <a:pt x="7" y="0"/>
                  </a:lnTo>
                  <a:lnTo>
                    <a:pt x="9" y="16"/>
                  </a:lnTo>
                  <a:lnTo>
                    <a:pt x="2" y="21"/>
                  </a:lnTo>
                  <a:lnTo>
                    <a:pt x="0" y="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19" name="Freeform 92"/>
            <p:cNvSpPr>
              <a:spLocks/>
            </p:cNvSpPr>
            <p:nvPr/>
          </p:nvSpPr>
          <p:spPr bwMode="auto">
            <a:xfrm>
              <a:off x="4608" y="3370"/>
              <a:ext cx="19" cy="24"/>
            </a:xfrm>
            <a:custGeom>
              <a:avLst/>
              <a:gdLst>
                <a:gd name="T0" fmla="*/ 0 w 20"/>
                <a:gd name="T1" fmla="*/ 6 h 29"/>
                <a:gd name="T2" fmla="*/ 14 w 20"/>
                <a:gd name="T3" fmla="*/ 0 h 29"/>
                <a:gd name="T4" fmla="*/ 16 w 20"/>
                <a:gd name="T5" fmla="*/ 7 h 29"/>
                <a:gd name="T6" fmla="*/ 2 w 20"/>
                <a:gd name="T7" fmla="*/ 14 h 29"/>
                <a:gd name="T8" fmla="*/ 0 w 20"/>
                <a:gd name="T9" fmla="*/ 6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9"/>
                <a:gd name="T17" fmla="*/ 20 w 20"/>
                <a:gd name="T18" fmla="*/ 29 h 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9">
                  <a:moveTo>
                    <a:pt x="0" y="13"/>
                  </a:moveTo>
                  <a:lnTo>
                    <a:pt x="18" y="0"/>
                  </a:lnTo>
                  <a:lnTo>
                    <a:pt x="20" y="15"/>
                  </a:lnTo>
                  <a:lnTo>
                    <a:pt x="2" y="29"/>
                  </a:lnTo>
                  <a:lnTo>
                    <a:pt x="0" y="1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0" name="Freeform 93"/>
            <p:cNvSpPr>
              <a:spLocks/>
            </p:cNvSpPr>
            <p:nvPr/>
          </p:nvSpPr>
          <p:spPr bwMode="auto">
            <a:xfrm>
              <a:off x="4670" y="3334"/>
              <a:ext cx="9" cy="17"/>
            </a:xfrm>
            <a:custGeom>
              <a:avLst/>
              <a:gdLst>
                <a:gd name="T0" fmla="*/ 0 w 9"/>
                <a:gd name="T1" fmla="*/ 2 h 22"/>
                <a:gd name="T2" fmla="*/ 8 w 9"/>
                <a:gd name="T3" fmla="*/ 0 h 22"/>
                <a:gd name="T4" fmla="*/ 9 w 9"/>
                <a:gd name="T5" fmla="*/ 5 h 22"/>
                <a:gd name="T6" fmla="*/ 1 w 9"/>
                <a:gd name="T7" fmla="*/ 8 h 22"/>
                <a:gd name="T8" fmla="*/ 0 w 9"/>
                <a:gd name="T9" fmla="*/ 2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2"/>
                <a:gd name="T17" fmla="*/ 9 w 9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2">
                  <a:moveTo>
                    <a:pt x="0" y="6"/>
                  </a:moveTo>
                  <a:lnTo>
                    <a:pt x="8" y="0"/>
                  </a:lnTo>
                  <a:lnTo>
                    <a:pt x="9" y="16"/>
                  </a:lnTo>
                  <a:lnTo>
                    <a:pt x="1" y="22"/>
                  </a:lnTo>
                  <a:lnTo>
                    <a:pt x="0" y="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1" name="Freeform 94"/>
            <p:cNvSpPr>
              <a:spLocks/>
            </p:cNvSpPr>
            <p:nvPr/>
          </p:nvSpPr>
          <p:spPr bwMode="auto">
            <a:xfrm>
              <a:off x="4672" y="3328"/>
              <a:ext cx="29" cy="12"/>
            </a:xfrm>
            <a:custGeom>
              <a:avLst/>
              <a:gdLst>
                <a:gd name="T0" fmla="*/ 0 w 33"/>
                <a:gd name="T1" fmla="*/ 7 h 14"/>
                <a:gd name="T2" fmla="*/ 9 w 33"/>
                <a:gd name="T3" fmla="*/ 0 h 14"/>
                <a:gd name="T4" fmla="*/ 19 w 33"/>
                <a:gd name="T5" fmla="*/ 1 h 14"/>
                <a:gd name="T6" fmla="*/ 11 w 33"/>
                <a:gd name="T7" fmla="*/ 8 h 14"/>
                <a:gd name="T8" fmla="*/ 0 w 33"/>
                <a:gd name="T9" fmla="*/ 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14"/>
                <a:gd name="T17" fmla="*/ 33 w 3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14">
                  <a:moveTo>
                    <a:pt x="0" y="13"/>
                  </a:moveTo>
                  <a:lnTo>
                    <a:pt x="15" y="0"/>
                  </a:lnTo>
                  <a:lnTo>
                    <a:pt x="33" y="1"/>
                  </a:lnTo>
                  <a:lnTo>
                    <a:pt x="18" y="14"/>
                  </a:lnTo>
                  <a:lnTo>
                    <a:pt x="0" y="1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2" name="Freeform 95"/>
            <p:cNvSpPr>
              <a:spLocks/>
            </p:cNvSpPr>
            <p:nvPr/>
          </p:nvSpPr>
          <p:spPr bwMode="auto">
            <a:xfrm>
              <a:off x="4729" y="3284"/>
              <a:ext cx="27" cy="12"/>
            </a:xfrm>
            <a:custGeom>
              <a:avLst/>
              <a:gdLst>
                <a:gd name="T0" fmla="*/ 0 w 30"/>
                <a:gd name="T1" fmla="*/ 7 h 13"/>
                <a:gd name="T2" fmla="*/ 8 w 30"/>
                <a:gd name="T3" fmla="*/ 0 h 13"/>
                <a:gd name="T4" fmla="*/ 20 w 30"/>
                <a:gd name="T5" fmla="*/ 2 h 13"/>
                <a:gd name="T6" fmla="*/ 12 w 30"/>
                <a:gd name="T7" fmla="*/ 9 h 13"/>
                <a:gd name="T8" fmla="*/ 0 w 30"/>
                <a:gd name="T9" fmla="*/ 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13"/>
                <a:gd name="T17" fmla="*/ 30 w 30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13">
                  <a:moveTo>
                    <a:pt x="0" y="11"/>
                  </a:moveTo>
                  <a:lnTo>
                    <a:pt x="12" y="0"/>
                  </a:lnTo>
                  <a:lnTo>
                    <a:pt x="30" y="2"/>
                  </a:lnTo>
                  <a:lnTo>
                    <a:pt x="17" y="13"/>
                  </a:lnTo>
                  <a:lnTo>
                    <a:pt x="0" y="1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3" name="Freeform 96"/>
            <p:cNvSpPr>
              <a:spLocks/>
            </p:cNvSpPr>
            <p:nvPr/>
          </p:nvSpPr>
          <p:spPr bwMode="auto">
            <a:xfrm>
              <a:off x="4739" y="3278"/>
              <a:ext cx="26" cy="8"/>
            </a:xfrm>
            <a:custGeom>
              <a:avLst/>
              <a:gdLst>
                <a:gd name="T0" fmla="*/ 0 w 28"/>
                <a:gd name="T1" fmla="*/ 3 h 11"/>
                <a:gd name="T2" fmla="*/ 7 w 28"/>
                <a:gd name="T3" fmla="*/ 0 h 11"/>
                <a:gd name="T4" fmla="*/ 20 w 28"/>
                <a:gd name="T5" fmla="*/ 1 h 11"/>
                <a:gd name="T6" fmla="*/ 14 w 28"/>
                <a:gd name="T7" fmla="*/ 3 h 11"/>
                <a:gd name="T8" fmla="*/ 0 w 28"/>
                <a:gd name="T9" fmla="*/ 3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11"/>
                <a:gd name="T17" fmla="*/ 28 w 28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11">
                  <a:moveTo>
                    <a:pt x="0" y="9"/>
                  </a:moveTo>
                  <a:lnTo>
                    <a:pt x="10" y="0"/>
                  </a:lnTo>
                  <a:lnTo>
                    <a:pt x="28" y="1"/>
                  </a:lnTo>
                  <a:lnTo>
                    <a:pt x="18" y="11"/>
                  </a:lnTo>
                  <a:lnTo>
                    <a:pt x="0" y="9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4" name="Freeform 97"/>
            <p:cNvSpPr>
              <a:spLocks/>
            </p:cNvSpPr>
            <p:nvPr/>
          </p:nvSpPr>
          <p:spPr bwMode="auto">
            <a:xfrm>
              <a:off x="4790" y="3226"/>
              <a:ext cx="34" cy="18"/>
            </a:xfrm>
            <a:custGeom>
              <a:avLst/>
              <a:gdLst>
                <a:gd name="T0" fmla="*/ 0 w 39"/>
                <a:gd name="T1" fmla="*/ 11 h 21"/>
                <a:gd name="T2" fmla="*/ 12 w 39"/>
                <a:gd name="T3" fmla="*/ 0 h 21"/>
                <a:gd name="T4" fmla="*/ 23 w 39"/>
                <a:gd name="T5" fmla="*/ 1 h 21"/>
                <a:gd name="T6" fmla="*/ 10 w 39"/>
                <a:gd name="T7" fmla="*/ 11 h 21"/>
                <a:gd name="T8" fmla="*/ 0 w 39"/>
                <a:gd name="T9" fmla="*/ 1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1"/>
                <a:gd name="T17" fmla="*/ 39 w 39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1">
                  <a:moveTo>
                    <a:pt x="0" y="20"/>
                  </a:moveTo>
                  <a:lnTo>
                    <a:pt x="21" y="0"/>
                  </a:lnTo>
                  <a:lnTo>
                    <a:pt x="39" y="1"/>
                  </a:lnTo>
                  <a:lnTo>
                    <a:pt x="18" y="21"/>
                  </a:lnTo>
                  <a:lnTo>
                    <a:pt x="0" y="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5" name="Freeform 98"/>
            <p:cNvSpPr>
              <a:spLocks/>
            </p:cNvSpPr>
            <p:nvPr/>
          </p:nvSpPr>
          <p:spPr bwMode="auto">
            <a:xfrm>
              <a:off x="4809" y="3226"/>
              <a:ext cx="16" cy="0"/>
            </a:xfrm>
            <a:custGeom>
              <a:avLst/>
              <a:gdLst>
                <a:gd name="T0" fmla="*/ 0 w 19"/>
                <a:gd name="T1" fmla="*/ 0 h 2"/>
                <a:gd name="T2" fmla="*/ 1 w 19"/>
                <a:gd name="T3" fmla="*/ 0 h 2"/>
                <a:gd name="T4" fmla="*/ 9 w 19"/>
                <a:gd name="T5" fmla="*/ 0 h 2"/>
                <a:gd name="T6" fmla="*/ 9 w 19"/>
                <a:gd name="T7" fmla="*/ 0 h 2"/>
                <a:gd name="T8" fmla="*/ 0 w 19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2"/>
                <a:gd name="T17" fmla="*/ 19 w 19"/>
                <a:gd name="T18" fmla="*/ 0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2">
                  <a:moveTo>
                    <a:pt x="0" y="1"/>
                  </a:moveTo>
                  <a:lnTo>
                    <a:pt x="1" y="0"/>
                  </a:lnTo>
                  <a:lnTo>
                    <a:pt x="19" y="1"/>
                  </a:lnTo>
                  <a:lnTo>
                    <a:pt x="18" y="2"/>
                  </a:lnTo>
                  <a:lnTo>
                    <a:pt x="0" y="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6" name="Freeform 99"/>
            <p:cNvSpPr>
              <a:spLocks/>
            </p:cNvSpPr>
            <p:nvPr/>
          </p:nvSpPr>
          <p:spPr bwMode="auto">
            <a:xfrm>
              <a:off x="4846" y="3172"/>
              <a:ext cx="36" cy="19"/>
            </a:xfrm>
            <a:custGeom>
              <a:avLst/>
              <a:gdLst>
                <a:gd name="T0" fmla="*/ 0 w 40"/>
                <a:gd name="T1" fmla="*/ 9 h 24"/>
                <a:gd name="T2" fmla="*/ 15 w 40"/>
                <a:gd name="T3" fmla="*/ 0 h 24"/>
                <a:gd name="T4" fmla="*/ 26 w 40"/>
                <a:gd name="T5" fmla="*/ 1 h 24"/>
                <a:gd name="T6" fmla="*/ 12 w 40"/>
                <a:gd name="T7" fmla="*/ 10 h 24"/>
                <a:gd name="T8" fmla="*/ 0 w 40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24"/>
                <a:gd name="T17" fmla="*/ 40 w 40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24">
                  <a:moveTo>
                    <a:pt x="0" y="23"/>
                  </a:moveTo>
                  <a:lnTo>
                    <a:pt x="23" y="0"/>
                  </a:lnTo>
                  <a:lnTo>
                    <a:pt x="40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7" name="Freeform 100"/>
            <p:cNvSpPr>
              <a:spLocks/>
            </p:cNvSpPr>
            <p:nvPr/>
          </p:nvSpPr>
          <p:spPr bwMode="auto">
            <a:xfrm>
              <a:off x="4902" y="3116"/>
              <a:ext cx="35" cy="19"/>
            </a:xfrm>
            <a:custGeom>
              <a:avLst/>
              <a:gdLst>
                <a:gd name="T0" fmla="*/ 0 w 38"/>
                <a:gd name="T1" fmla="*/ 9 h 24"/>
                <a:gd name="T2" fmla="*/ 15 w 38"/>
                <a:gd name="T3" fmla="*/ 0 h 24"/>
                <a:gd name="T4" fmla="*/ 27 w 38"/>
                <a:gd name="T5" fmla="*/ 1 h 24"/>
                <a:gd name="T6" fmla="*/ 14 w 38"/>
                <a:gd name="T7" fmla="*/ 10 h 24"/>
                <a:gd name="T8" fmla="*/ 0 w 38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4"/>
                <a:gd name="T17" fmla="*/ 38 w 38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4">
                  <a:moveTo>
                    <a:pt x="0" y="23"/>
                  </a:moveTo>
                  <a:lnTo>
                    <a:pt x="20" y="0"/>
                  </a:lnTo>
                  <a:lnTo>
                    <a:pt x="38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8" name="Freeform 101"/>
            <p:cNvSpPr>
              <a:spLocks/>
            </p:cNvSpPr>
            <p:nvPr/>
          </p:nvSpPr>
          <p:spPr bwMode="auto">
            <a:xfrm>
              <a:off x="4956" y="3059"/>
              <a:ext cx="34" cy="20"/>
            </a:xfrm>
            <a:custGeom>
              <a:avLst/>
              <a:gdLst>
                <a:gd name="T0" fmla="*/ 0 w 37"/>
                <a:gd name="T1" fmla="*/ 10 h 25"/>
                <a:gd name="T2" fmla="*/ 14 w 37"/>
                <a:gd name="T3" fmla="*/ 0 h 25"/>
                <a:gd name="T4" fmla="*/ 26 w 37"/>
                <a:gd name="T5" fmla="*/ 1 h 25"/>
                <a:gd name="T6" fmla="*/ 14 w 37"/>
                <a:gd name="T7" fmla="*/ 10 h 25"/>
                <a:gd name="T8" fmla="*/ 0 w 37"/>
                <a:gd name="T9" fmla="*/ 1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5"/>
                <a:gd name="T17" fmla="*/ 37 w 37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5">
                  <a:moveTo>
                    <a:pt x="0" y="24"/>
                  </a:moveTo>
                  <a:lnTo>
                    <a:pt x="19" y="0"/>
                  </a:lnTo>
                  <a:lnTo>
                    <a:pt x="37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29" name="Freeform 102"/>
            <p:cNvSpPr>
              <a:spLocks/>
            </p:cNvSpPr>
            <p:nvPr/>
          </p:nvSpPr>
          <p:spPr bwMode="auto">
            <a:xfrm>
              <a:off x="5009" y="3018"/>
              <a:ext cx="21" cy="4"/>
            </a:xfrm>
            <a:custGeom>
              <a:avLst/>
              <a:gdLst>
                <a:gd name="T0" fmla="*/ 0 w 22"/>
                <a:gd name="T1" fmla="*/ 1 h 6"/>
                <a:gd name="T2" fmla="*/ 4 w 22"/>
                <a:gd name="T3" fmla="*/ 0 h 6"/>
                <a:gd name="T4" fmla="*/ 18 w 22"/>
                <a:gd name="T5" fmla="*/ 1 h 6"/>
                <a:gd name="T6" fmla="*/ 14 w 22"/>
                <a:gd name="T7" fmla="*/ 1 h 6"/>
                <a:gd name="T8" fmla="*/ 0 w 22"/>
                <a:gd name="T9" fmla="*/ 1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6"/>
                <a:gd name="T17" fmla="*/ 22 w 22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6">
                  <a:moveTo>
                    <a:pt x="0" y="5"/>
                  </a:moveTo>
                  <a:lnTo>
                    <a:pt x="4" y="0"/>
                  </a:lnTo>
                  <a:lnTo>
                    <a:pt x="22" y="1"/>
                  </a:lnTo>
                  <a:lnTo>
                    <a:pt x="18" y="6"/>
                  </a:lnTo>
                  <a:lnTo>
                    <a:pt x="0" y="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0" name="Freeform 103"/>
            <p:cNvSpPr>
              <a:spLocks/>
            </p:cNvSpPr>
            <p:nvPr/>
          </p:nvSpPr>
          <p:spPr bwMode="auto">
            <a:xfrm>
              <a:off x="5012" y="3001"/>
              <a:ext cx="31" cy="18"/>
            </a:xfrm>
            <a:custGeom>
              <a:avLst/>
              <a:gdLst>
                <a:gd name="T0" fmla="*/ 0 w 33"/>
                <a:gd name="T1" fmla="*/ 11 h 21"/>
                <a:gd name="T2" fmla="*/ 11 w 33"/>
                <a:gd name="T3" fmla="*/ 0 h 21"/>
                <a:gd name="T4" fmla="*/ 25 w 33"/>
                <a:gd name="T5" fmla="*/ 2 h 21"/>
                <a:gd name="T6" fmla="*/ 14 w 33"/>
                <a:gd name="T7" fmla="*/ 11 h 21"/>
                <a:gd name="T8" fmla="*/ 0 w 33"/>
                <a:gd name="T9" fmla="*/ 11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1"/>
                <a:gd name="T17" fmla="*/ 33 w 3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1">
                  <a:moveTo>
                    <a:pt x="0" y="20"/>
                  </a:moveTo>
                  <a:lnTo>
                    <a:pt x="15" y="0"/>
                  </a:lnTo>
                  <a:lnTo>
                    <a:pt x="33" y="2"/>
                  </a:lnTo>
                  <a:lnTo>
                    <a:pt x="18" y="21"/>
                  </a:lnTo>
                  <a:lnTo>
                    <a:pt x="0" y="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1" name="Freeform 104"/>
            <p:cNvSpPr>
              <a:spLocks/>
            </p:cNvSpPr>
            <p:nvPr/>
          </p:nvSpPr>
          <p:spPr bwMode="auto">
            <a:xfrm>
              <a:off x="5060" y="2944"/>
              <a:ext cx="33" cy="21"/>
            </a:xfrm>
            <a:custGeom>
              <a:avLst/>
              <a:gdLst>
                <a:gd name="T0" fmla="*/ 0 w 36"/>
                <a:gd name="T1" fmla="*/ 12 h 25"/>
                <a:gd name="T2" fmla="*/ 14 w 36"/>
                <a:gd name="T3" fmla="*/ 0 h 25"/>
                <a:gd name="T4" fmla="*/ 25 w 36"/>
                <a:gd name="T5" fmla="*/ 1 h 25"/>
                <a:gd name="T6" fmla="*/ 14 w 36"/>
                <a:gd name="T7" fmla="*/ 13 h 25"/>
                <a:gd name="T8" fmla="*/ 0 w 36"/>
                <a:gd name="T9" fmla="*/ 1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5"/>
                <a:gd name="T17" fmla="*/ 36 w 3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5">
                  <a:moveTo>
                    <a:pt x="0" y="24"/>
                  </a:moveTo>
                  <a:lnTo>
                    <a:pt x="18" y="0"/>
                  </a:lnTo>
                  <a:lnTo>
                    <a:pt x="36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2" name="Freeform 105"/>
            <p:cNvSpPr>
              <a:spLocks/>
            </p:cNvSpPr>
            <p:nvPr/>
          </p:nvSpPr>
          <p:spPr bwMode="auto">
            <a:xfrm>
              <a:off x="5108" y="2885"/>
              <a:ext cx="34" cy="21"/>
            </a:xfrm>
            <a:custGeom>
              <a:avLst/>
              <a:gdLst>
                <a:gd name="T0" fmla="*/ 0 w 36"/>
                <a:gd name="T1" fmla="*/ 10 h 26"/>
                <a:gd name="T2" fmla="*/ 14 w 36"/>
                <a:gd name="T3" fmla="*/ 0 h 26"/>
                <a:gd name="T4" fmla="*/ 28 w 36"/>
                <a:gd name="T5" fmla="*/ 2 h 26"/>
                <a:gd name="T6" fmla="*/ 14 w 36"/>
                <a:gd name="T7" fmla="*/ 11 h 26"/>
                <a:gd name="T8" fmla="*/ 0 w 36"/>
                <a:gd name="T9" fmla="*/ 1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6"/>
                <a:gd name="T17" fmla="*/ 36 w 36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6">
                  <a:moveTo>
                    <a:pt x="0" y="24"/>
                  </a:moveTo>
                  <a:lnTo>
                    <a:pt x="18" y="0"/>
                  </a:lnTo>
                  <a:lnTo>
                    <a:pt x="36" y="2"/>
                  </a:lnTo>
                  <a:lnTo>
                    <a:pt x="18" y="26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3" name="Freeform 106"/>
            <p:cNvSpPr>
              <a:spLocks/>
            </p:cNvSpPr>
            <p:nvPr/>
          </p:nvSpPr>
          <p:spPr bwMode="auto">
            <a:xfrm>
              <a:off x="5157" y="2826"/>
              <a:ext cx="31" cy="21"/>
            </a:xfrm>
            <a:custGeom>
              <a:avLst/>
              <a:gdLst>
                <a:gd name="T0" fmla="*/ 0 w 35"/>
                <a:gd name="T1" fmla="*/ 11 h 26"/>
                <a:gd name="T2" fmla="*/ 11 w 35"/>
                <a:gd name="T3" fmla="*/ 0 h 26"/>
                <a:gd name="T4" fmla="*/ 21 w 35"/>
                <a:gd name="T5" fmla="*/ 1 h 26"/>
                <a:gd name="T6" fmla="*/ 11 w 35"/>
                <a:gd name="T7" fmla="*/ 11 h 26"/>
                <a:gd name="T8" fmla="*/ 0 w 35"/>
                <a:gd name="T9" fmla="*/ 11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6"/>
                <a:gd name="T17" fmla="*/ 35 w 35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6">
                  <a:moveTo>
                    <a:pt x="0" y="25"/>
                  </a:moveTo>
                  <a:lnTo>
                    <a:pt x="18" y="0"/>
                  </a:lnTo>
                  <a:lnTo>
                    <a:pt x="35" y="1"/>
                  </a:lnTo>
                  <a:lnTo>
                    <a:pt x="18" y="26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4" name="Freeform 107"/>
            <p:cNvSpPr>
              <a:spLocks/>
            </p:cNvSpPr>
            <p:nvPr/>
          </p:nvSpPr>
          <p:spPr bwMode="auto">
            <a:xfrm>
              <a:off x="5205" y="2770"/>
              <a:ext cx="30" cy="17"/>
            </a:xfrm>
            <a:custGeom>
              <a:avLst/>
              <a:gdLst>
                <a:gd name="T0" fmla="*/ 0 w 33"/>
                <a:gd name="T1" fmla="*/ 9 h 21"/>
                <a:gd name="T2" fmla="*/ 11 w 33"/>
                <a:gd name="T3" fmla="*/ 0 h 21"/>
                <a:gd name="T4" fmla="*/ 23 w 33"/>
                <a:gd name="T5" fmla="*/ 1 h 21"/>
                <a:gd name="T6" fmla="*/ 13 w 33"/>
                <a:gd name="T7" fmla="*/ 9 h 21"/>
                <a:gd name="T8" fmla="*/ 0 w 33"/>
                <a:gd name="T9" fmla="*/ 9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"/>
                <a:gd name="T16" fmla="*/ 0 h 21"/>
                <a:gd name="T17" fmla="*/ 33 w 33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" h="21">
                  <a:moveTo>
                    <a:pt x="0" y="20"/>
                  </a:moveTo>
                  <a:lnTo>
                    <a:pt x="15" y="0"/>
                  </a:lnTo>
                  <a:lnTo>
                    <a:pt x="33" y="1"/>
                  </a:lnTo>
                  <a:lnTo>
                    <a:pt x="18" y="21"/>
                  </a:lnTo>
                  <a:lnTo>
                    <a:pt x="0" y="2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5" name="Freeform 108"/>
            <p:cNvSpPr>
              <a:spLocks/>
            </p:cNvSpPr>
            <p:nvPr/>
          </p:nvSpPr>
          <p:spPr bwMode="auto">
            <a:xfrm>
              <a:off x="5218" y="2767"/>
              <a:ext cx="19" cy="4"/>
            </a:xfrm>
            <a:custGeom>
              <a:avLst/>
              <a:gdLst>
                <a:gd name="T0" fmla="*/ 0 w 21"/>
                <a:gd name="T1" fmla="*/ 2 h 5"/>
                <a:gd name="T2" fmla="*/ 3 w 21"/>
                <a:gd name="T3" fmla="*/ 0 h 5"/>
                <a:gd name="T4" fmla="*/ 14 w 21"/>
                <a:gd name="T5" fmla="*/ 1 h 5"/>
                <a:gd name="T6" fmla="*/ 12 w 21"/>
                <a:gd name="T7" fmla="*/ 2 h 5"/>
                <a:gd name="T8" fmla="*/ 0 w 21"/>
                <a:gd name="T9" fmla="*/ 2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5"/>
                <a:gd name="T17" fmla="*/ 21 w 21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5">
                  <a:moveTo>
                    <a:pt x="0" y="4"/>
                  </a:moveTo>
                  <a:lnTo>
                    <a:pt x="3" y="0"/>
                  </a:lnTo>
                  <a:lnTo>
                    <a:pt x="21" y="1"/>
                  </a:lnTo>
                  <a:lnTo>
                    <a:pt x="18" y="5"/>
                  </a:lnTo>
                  <a:lnTo>
                    <a:pt x="0" y="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6" name="Freeform 109"/>
            <p:cNvSpPr>
              <a:spLocks/>
            </p:cNvSpPr>
            <p:nvPr/>
          </p:nvSpPr>
          <p:spPr bwMode="auto">
            <a:xfrm>
              <a:off x="5252" y="2707"/>
              <a:ext cx="33" cy="20"/>
            </a:xfrm>
            <a:custGeom>
              <a:avLst/>
              <a:gdLst>
                <a:gd name="T0" fmla="*/ 0 w 36"/>
                <a:gd name="T1" fmla="*/ 10 h 25"/>
                <a:gd name="T2" fmla="*/ 14 w 36"/>
                <a:gd name="T3" fmla="*/ 0 h 25"/>
                <a:gd name="T4" fmla="*/ 25 w 36"/>
                <a:gd name="T5" fmla="*/ 1 h 25"/>
                <a:gd name="T6" fmla="*/ 14 w 36"/>
                <a:gd name="T7" fmla="*/ 10 h 25"/>
                <a:gd name="T8" fmla="*/ 0 w 36"/>
                <a:gd name="T9" fmla="*/ 1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5"/>
                <a:gd name="T17" fmla="*/ 36 w 3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5">
                  <a:moveTo>
                    <a:pt x="0" y="24"/>
                  </a:moveTo>
                  <a:lnTo>
                    <a:pt x="18" y="0"/>
                  </a:lnTo>
                  <a:lnTo>
                    <a:pt x="36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7" name="Freeform 110"/>
            <p:cNvSpPr>
              <a:spLocks/>
            </p:cNvSpPr>
            <p:nvPr/>
          </p:nvSpPr>
          <p:spPr bwMode="auto">
            <a:xfrm>
              <a:off x="5299" y="2645"/>
              <a:ext cx="31" cy="24"/>
            </a:xfrm>
            <a:custGeom>
              <a:avLst/>
              <a:gdLst>
                <a:gd name="T0" fmla="*/ 0 w 34"/>
                <a:gd name="T1" fmla="*/ 16 h 27"/>
                <a:gd name="T2" fmla="*/ 12 w 34"/>
                <a:gd name="T3" fmla="*/ 0 h 27"/>
                <a:gd name="T4" fmla="*/ 24 w 34"/>
                <a:gd name="T5" fmla="*/ 1 h 27"/>
                <a:gd name="T6" fmla="*/ 13 w 34"/>
                <a:gd name="T7" fmla="*/ 17 h 27"/>
                <a:gd name="T8" fmla="*/ 0 w 34"/>
                <a:gd name="T9" fmla="*/ 16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7"/>
                <a:gd name="T17" fmla="*/ 34 w 34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7">
                  <a:moveTo>
                    <a:pt x="0" y="25"/>
                  </a:moveTo>
                  <a:lnTo>
                    <a:pt x="16" y="0"/>
                  </a:lnTo>
                  <a:lnTo>
                    <a:pt x="34" y="1"/>
                  </a:lnTo>
                  <a:lnTo>
                    <a:pt x="18" y="27"/>
                  </a:lnTo>
                  <a:lnTo>
                    <a:pt x="0" y="25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8" name="Freeform 111"/>
            <p:cNvSpPr>
              <a:spLocks/>
            </p:cNvSpPr>
            <p:nvPr/>
          </p:nvSpPr>
          <p:spPr bwMode="auto">
            <a:xfrm>
              <a:off x="5346" y="2595"/>
              <a:ext cx="26" cy="13"/>
            </a:xfrm>
            <a:custGeom>
              <a:avLst/>
              <a:gdLst>
                <a:gd name="T0" fmla="*/ 0 w 29"/>
                <a:gd name="T1" fmla="*/ 5 h 17"/>
                <a:gd name="T2" fmla="*/ 7 w 29"/>
                <a:gd name="T3" fmla="*/ 0 h 17"/>
                <a:gd name="T4" fmla="*/ 19 w 29"/>
                <a:gd name="T5" fmla="*/ 1 h 17"/>
                <a:gd name="T6" fmla="*/ 12 w 29"/>
                <a:gd name="T7" fmla="*/ 6 h 17"/>
                <a:gd name="T8" fmla="*/ 0 w 29"/>
                <a:gd name="T9" fmla="*/ 5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7"/>
                <a:gd name="T17" fmla="*/ 29 w 2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7">
                  <a:moveTo>
                    <a:pt x="0" y="16"/>
                  </a:moveTo>
                  <a:lnTo>
                    <a:pt x="11" y="0"/>
                  </a:lnTo>
                  <a:lnTo>
                    <a:pt x="29" y="1"/>
                  </a:lnTo>
                  <a:lnTo>
                    <a:pt x="18" y="17"/>
                  </a:lnTo>
                  <a:lnTo>
                    <a:pt x="0" y="1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39" name="Freeform 112"/>
            <p:cNvSpPr>
              <a:spLocks/>
            </p:cNvSpPr>
            <p:nvPr/>
          </p:nvSpPr>
          <p:spPr bwMode="auto">
            <a:xfrm>
              <a:off x="5356" y="2586"/>
              <a:ext cx="22" cy="10"/>
            </a:xfrm>
            <a:custGeom>
              <a:avLst/>
              <a:gdLst>
                <a:gd name="T0" fmla="*/ 0 w 24"/>
                <a:gd name="T1" fmla="*/ 6 h 11"/>
                <a:gd name="T2" fmla="*/ 6 w 24"/>
                <a:gd name="T3" fmla="*/ 0 h 11"/>
                <a:gd name="T4" fmla="*/ 17 w 24"/>
                <a:gd name="T5" fmla="*/ 1 h 11"/>
                <a:gd name="T6" fmla="*/ 14 w 24"/>
                <a:gd name="T7" fmla="*/ 7 h 11"/>
                <a:gd name="T8" fmla="*/ 0 w 24"/>
                <a:gd name="T9" fmla="*/ 6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1"/>
                <a:gd name="T17" fmla="*/ 24 w 24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1">
                  <a:moveTo>
                    <a:pt x="0" y="10"/>
                  </a:moveTo>
                  <a:lnTo>
                    <a:pt x="7" y="0"/>
                  </a:lnTo>
                  <a:lnTo>
                    <a:pt x="24" y="1"/>
                  </a:lnTo>
                  <a:lnTo>
                    <a:pt x="18" y="11"/>
                  </a:lnTo>
                  <a:lnTo>
                    <a:pt x="0" y="1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0" name="Freeform 113"/>
            <p:cNvSpPr>
              <a:spLocks/>
            </p:cNvSpPr>
            <p:nvPr/>
          </p:nvSpPr>
          <p:spPr bwMode="auto">
            <a:xfrm>
              <a:off x="5394" y="2529"/>
              <a:ext cx="30" cy="19"/>
            </a:xfrm>
            <a:custGeom>
              <a:avLst/>
              <a:gdLst>
                <a:gd name="T0" fmla="*/ 0 w 34"/>
                <a:gd name="T1" fmla="*/ 8 h 25"/>
                <a:gd name="T2" fmla="*/ 10 w 34"/>
                <a:gd name="T3" fmla="*/ 0 h 25"/>
                <a:gd name="T4" fmla="*/ 20 w 34"/>
                <a:gd name="T5" fmla="*/ 1 h 25"/>
                <a:gd name="T6" fmla="*/ 11 w 34"/>
                <a:gd name="T7" fmla="*/ 8 h 25"/>
                <a:gd name="T8" fmla="*/ 0 w 34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5"/>
                <a:gd name="T17" fmla="*/ 34 w 34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5">
                  <a:moveTo>
                    <a:pt x="0" y="24"/>
                  </a:moveTo>
                  <a:lnTo>
                    <a:pt x="17" y="0"/>
                  </a:lnTo>
                  <a:lnTo>
                    <a:pt x="34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1" name="Freeform 114"/>
            <p:cNvSpPr>
              <a:spLocks/>
            </p:cNvSpPr>
            <p:nvPr/>
          </p:nvSpPr>
          <p:spPr bwMode="auto">
            <a:xfrm>
              <a:off x="5440" y="2469"/>
              <a:ext cx="32" cy="19"/>
            </a:xfrm>
            <a:custGeom>
              <a:avLst/>
              <a:gdLst>
                <a:gd name="T0" fmla="*/ 0 w 36"/>
                <a:gd name="T1" fmla="*/ 8 h 25"/>
                <a:gd name="T2" fmla="*/ 11 w 36"/>
                <a:gd name="T3" fmla="*/ 0 h 25"/>
                <a:gd name="T4" fmla="*/ 22 w 36"/>
                <a:gd name="T5" fmla="*/ 1 h 25"/>
                <a:gd name="T6" fmla="*/ 11 w 36"/>
                <a:gd name="T7" fmla="*/ 8 h 25"/>
                <a:gd name="T8" fmla="*/ 0 w 36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5"/>
                <a:gd name="T17" fmla="*/ 36 w 36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5">
                  <a:moveTo>
                    <a:pt x="0" y="24"/>
                  </a:moveTo>
                  <a:lnTo>
                    <a:pt x="18" y="0"/>
                  </a:lnTo>
                  <a:lnTo>
                    <a:pt x="36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2" name="Freeform 115"/>
            <p:cNvSpPr>
              <a:spLocks/>
            </p:cNvSpPr>
            <p:nvPr/>
          </p:nvSpPr>
          <p:spPr bwMode="auto">
            <a:xfrm>
              <a:off x="5487" y="2423"/>
              <a:ext cx="22" cy="6"/>
            </a:xfrm>
            <a:custGeom>
              <a:avLst/>
              <a:gdLst>
                <a:gd name="T0" fmla="*/ 0 w 23"/>
                <a:gd name="T1" fmla="*/ 2 h 8"/>
                <a:gd name="T2" fmla="*/ 5 w 23"/>
                <a:gd name="T3" fmla="*/ 0 h 8"/>
                <a:gd name="T4" fmla="*/ 19 w 23"/>
                <a:gd name="T5" fmla="*/ 1 h 8"/>
                <a:gd name="T6" fmla="*/ 14 w 23"/>
                <a:gd name="T7" fmla="*/ 2 h 8"/>
                <a:gd name="T8" fmla="*/ 0 w 23"/>
                <a:gd name="T9" fmla="*/ 2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8"/>
                <a:gd name="T17" fmla="*/ 23 w 23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8">
                  <a:moveTo>
                    <a:pt x="0" y="7"/>
                  </a:moveTo>
                  <a:lnTo>
                    <a:pt x="5" y="0"/>
                  </a:lnTo>
                  <a:lnTo>
                    <a:pt x="23" y="1"/>
                  </a:lnTo>
                  <a:lnTo>
                    <a:pt x="18" y="8"/>
                  </a:lnTo>
                  <a:lnTo>
                    <a:pt x="0" y="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3" name="Freeform 116"/>
            <p:cNvSpPr>
              <a:spLocks/>
            </p:cNvSpPr>
            <p:nvPr/>
          </p:nvSpPr>
          <p:spPr bwMode="auto">
            <a:xfrm>
              <a:off x="5491" y="2409"/>
              <a:ext cx="29" cy="15"/>
            </a:xfrm>
            <a:custGeom>
              <a:avLst/>
              <a:gdLst>
                <a:gd name="T0" fmla="*/ 0 w 31"/>
                <a:gd name="T1" fmla="*/ 8 h 18"/>
                <a:gd name="T2" fmla="*/ 9 w 31"/>
                <a:gd name="T3" fmla="*/ 0 h 18"/>
                <a:gd name="T4" fmla="*/ 23 w 31"/>
                <a:gd name="T5" fmla="*/ 1 h 18"/>
                <a:gd name="T6" fmla="*/ 14 w 31"/>
                <a:gd name="T7" fmla="*/ 8 h 18"/>
                <a:gd name="T8" fmla="*/ 0 w 31"/>
                <a:gd name="T9" fmla="*/ 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18"/>
                <a:gd name="T17" fmla="*/ 31 w 3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18">
                  <a:moveTo>
                    <a:pt x="0" y="17"/>
                  </a:moveTo>
                  <a:lnTo>
                    <a:pt x="13" y="0"/>
                  </a:lnTo>
                  <a:lnTo>
                    <a:pt x="31" y="1"/>
                  </a:lnTo>
                  <a:lnTo>
                    <a:pt x="18" y="18"/>
                  </a:lnTo>
                  <a:lnTo>
                    <a:pt x="0" y="17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4" name="Freeform 117"/>
            <p:cNvSpPr>
              <a:spLocks/>
            </p:cNvSpPr>
            <p:nvPr/>
          </p:nvSpPr>
          <p:spPr bwMode="auto">
            <a:xfrm>
              <a:off x="5538" y="2350"/>
              <a:ext cx="32" cy="22"/>
            </a:xfrm>
            <a:custGeom>
              <a:avLst/>
              <a:gdLst>
                <a:gd name="T0" fmla="*/ 0 w 36"/>
                <a:gd name="T1" fmla="*/ 11 h 27"/>
                <a:gd name="T2" fmla="*/ 11 w 36"/>
                <a:gd name="T3" fmla="*/ 0 h 27"/>
                <a:gd name="T4" fmla="*/ 22 w 36"/>
                <a:gd name="T5" fmla="*/ 1 h 27"/>
                <a:gd name="T6" fmla="*/ 11 w 36"/>
                <a:gd name="T7" fmla="*/ 12 h 27"/>
                <a:gd name="T8" fmla="*/ 0 w 36"/>
                <a:gd name="T9" fmla="*/ 1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27"/>
                <a:gd name="T17" fmla="*/ 36 w 3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27">
                  <a:moveTo>
                    <a:pt x="0" y="26"/>
                  </a:moveTo>
                  <a:lnTo>
                    <a:pt x="18" y="0"/>
                  </a:lnTo>
                  <a:lnTo>
                    <a:pt x="36" y="1"/>
                  </a:lnTo>
                  <a:lnTo>
                    <a:pt x="18" y="27"/>
                  </a:lnTo>
                  <a:lnTo>
                    <a:pt x="0" y="26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5" name="Freeform 118"/>
            <p:cNvSpPr>
              <a:spLocks/>
            </p:cNvSpPr>
            <p:nvPr/>
          </p:nvSpPr>
          <p:spPr bwMode="auto">
            <a:xfrm>
              <a:off x="5589" y="2294"/>
              <a:ext cx="34" cy="19"/>
            </a:xfrm>
            <a:custGeom>
              <a:avLst/>
              <a:gdLst>
                <a:gd name="T0" fmla="*/ 0 w 38"/>
                <a:gd name="T1" fmla="*/ 8 h 25"/>
                <a:gd name="T2" fmla="*/ 13 w 38"/>
                <a:gd name="T3" fmla="*/ 0 h 25"/>
                <a:gd name="T4" fmla="*/ 24 w 38"/>
                <a:gd name="T5" fmla="*/ 1 h 25"/>
                <a:gd name="T6" fmla="*/ 12 w 38"/>
                <a:gd name="T7" fmla="*/ 8 h 25"/>
                <a:gd name="T8" fmla="*/ 0 w 38"/>
                <a:gd name="T9" fmla="*/ 8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5"/>
                <a:gd name="T17" fmla="*/ 38 w 38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5">
                  <a:moveTo>
                    <a:pt x="0" y="24"/>
                  </a:moveTo>
                  <a:lnTo>
                    <a:pt x="20" y="0"/>
                  </a:lnTo>
                  <a:lnTo>
                    <a:pt x="38" y="1"/>
                  </a:lnTo>
                  <a:lnTo>
                    <a:pt x="18" y="25"/>
                  </a:lnTo>
                  <a:lnTo>
                    <a:pt x="0" y="24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6" name="Freeform 119"/>
            <p:cNvSpPr>
              <a:spLocks/>
            </p:cNvSpPr>
            <p:nvPr/>
          </p:nvSpPr>
          <p:spPr bwMode="auto">
            <a:xfrm>
              <a:off x="5640" y="2237"/>
              <a:ext cx="37" cy="19"/>
            </a:xfrm>
            <a:custGeom>
              <a:avLst/>
              <a:gdLst>
                <a:gd name="T0" fmla="*/ 0 w 39"/>
                <a:gd name="T1" fmla="*/ 9 h 24"/>
                <a:gd name="T2" fmla="*/ 17 w 39"/>
                <a:gd name="T3" fmla="*/ 0 h 24"/>
                <a:gd name="T4" fmla="*/ 31 w 39"/>
                <a:gd name="T5" fmla="*/ 1 h 24"/>
                <a:gd name="T6" fmla="*/ 14 w 39"/>
                <a:gd name="T7" fmla="*/ 10 h 24"/>
                <a:gd name="T8" fmla="*/ 0 w 39"/>
                <a:gd name="T9" fmla="*/ 9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4"/>
                <a:gd name="T17" fmla="*/ 39 w 39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4">
                  <a:moveTo>
                    <a:pt x="0" y="23"/>
                  </a:moveTo>
                  <a:lnTo>
                    <a:pt x="21" y="0"/>
                  </a:lnTo>
                  <a:lnTo>
                    <a:pt x="39" y="1"/>
                  </a:lnTo>
                  <a:lnTo>
                    <a:pt x="18" y="24"/>
                  </a:lnTo>
                  <a:lnTo>
                    <a:pt x="0" y="23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7" name="Freeform 120"/>
            <p:cNvSpPr>
              <a:spLocks/>
            </p:cNvSpPr>
            <p:nvPr/>
          </p:nvSpPr>
          <p:spPr bwMode="auto">
            <a:xfrm>
              <a:off x="5696" y="2199"/>
              <a:ext cx="17" cy="2"/>
            </a:xfrm>
            <a:custGeom>
              <a:avLst/>
              <a:gdLst>
                <a:gd name="T0" fmla="*/ 0 w 18"/>
                <a:gd name="T1" fmla="*/ 1 h 3"/>
                <a:gd name="T2" fmla="*/ 2 w 18"/>
                <a:gd name="T3" fmla="*/ 0 h 3"/>
                <a:gd name="T4" fmla="*/ 14 w 18"/>
                <a:gd name="T5" fmla="*/ 1 h 3"/>
                <a:gd name="T6" fmla="*/ 13 w 18"/>
                <a:gd name="T7" fmla="*/ 1 h 3"/>
                <a:gd name="T8" fmla="*/ 0 w 18"/>
                <a:gd name="T9" fmla="*/ 1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3"/>
                <a:gd name="T17" fmla="*/ 18 w 18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3">
                  <a:moveTo>
                    <a:pt x="0" y="2"/>
                  </a:moveTo>
                  <a:lnTo>
                    <a:pt x="2" y="0"/>
                  </a:lnTo>
                  <a:lnTo>
                    <a:pt x="18" y="1"/>
                  </a:lnTo>
                  <a:lnTo>
                    <a:pt x="17" y="3"/>
                  </a:lnTo>
                  <a:lnTo>
                    <a:pt x="0" y="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8" name="Freeform 121"/>
            <p:cNvSpPr>
              <a:spLocks/>
            </p:cNvSpPr>
            <p:nvPr/>
          </p:nvSpPr>
          <p:spPr bwMode="auto">
            <a:xfrm>
              <a:off x="5698" y="2182"/>
              <a:ext cx="36" cy="18"/>
            </a:xfrm>
            <a:custGeom>
              <a:avLst/>
              <a:gdLst>
                <a:gd name="T0" fmla="*/ 0 w 38"/>
                <a:gd name="T1" fmla="*/ 9 h 22"/>
                <a:gd name="T2" fmla="*/ 16 w 38"/>
                <a:gd name="T3" fmla="*/ 0 h 22"/>
                <a:gd name="T4" fmla="*/ 30 w 38"/>
                <a:gd name="T5" fmla="*/ 1 h 22"/>
                <a:gd name="T6" fmla="*/ 14 w 38"/>
                <a:gd name="T7" fmla="*/ 10 h 22"/>
                <a:gd name="T8" fmla="*/ 0 w 38"/>
                <a:gd name="T9" fmla="*/ 9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22"/>
                <a:gd name="T17" fmla="*/ 38 w 38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22">
                  <a:moveTo>
                    <a:pt x="0" y="21"/>
                  </a:moveTo>
                  <a:lnTo>
                    <a:pt x="20" y="0"/>
                  </a:lnTo>
                  <a:lnTo>
                    <a:pt x="38" y="1"/>
                  </a:lnTo>
                  <a:lnTo>
                    <a:pt x="18" y="22"/>
                  </a:lnTo>
                  <a:lnTo>
                    <a:pt x="0" y="2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49" name="Freeform 122"/>
            <p:cNvSpPr>
              <a:spLocks/>
            </p:cNvSpPr>
            <p:nvPr/>
          </p:nvSpPr>
          <p:spPr bwMode="auto">
            <a:xfrm>
              <a:off x="5756" y="2139"/>
              <a:ext cx="26" cy="10"/>
            </a:xfrm>
            <a:custGeom>
              <a:avLst/>
              <a:gdLst>
                <a:gd name="T0" fmla="*/ 0 w 29"/>
                <a:gd name="T1" fmla="*/ 6 h 12"/>
                <a:gd name="T2" fmla="*/ 7 w 29"/>
                <a:gd name="T3" fmla="*/ 0 h 12"/>
                <a:gd name="T4" fmla="*/ 19 w 29"/>
                <a:gd name="T5" fmla="*/ 1 h 12"/>
                <a:gd name="T6" fmla="*/ 12 w 29"/>
                <a:gd name="T7" fmla="*/ 6 h 12"/>
                <a:gd name="T8" fmla="*/ 0 w 29"/>
                <a:gd name="T9" fmla="*/ 6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12"/>
                <a:gd name="T17" fmla="*/ 29 w 29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12">
                  <a:moveTo>
                    <a:pt x="0" y="11"/>
                  </a:moveTo>
                  <a:lnTo>
                    <a:pt x="11" y="0"/>
                  </a:lnTo>
                  <a:lnTo>
                    <a:pt x="29" y="1"/>
                  </a:lnTo>
                  <a:lnTo>
                    <a:pt x="18" y="12"/>
                  </a:lnTo>
                  <a:lnTo>
                    <a:pt x="0" y="1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50" name="Rectangle 123"/>
            <p:cNvSpPr>
              <a:spLocks noChangeArrowheads="1"/>
            </p:cNvSpPr>
            <p:nvPr/>
          </p:nvSpPr>
          <p:spPr bwMode="auto">
            <a:xfrm>
              <a:off x="3814" y="3623"/>
              <a:ext cx="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1" name="Rectangle 124"/>
            <p:cNvSpPr>
              <a:spLocks noChangeArrowheads="1"/>
            </p:cNvSpPr>
            <p:nvPr/>
          </p:nvSpPr>
          <p:spPr bwMode="auto">
            <a:xfrm>
              <a:off x="3722" y="3333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500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2" name="Rectangle 125"/>
            <p:cNvSpPr>
              <a:spLocks noChangeArrowheads="1"/>
            </p:cNvSpPr>
            <p:nvPr/>
          </p:nvSpPr>
          <p:spPr bwMode="auto">
            <a:xfrm>
              <a:off x="3675" y="3042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1000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3" name="Rectangle 126"/>
            <p:cNvSpPr>
              <a:spLocks noChangeArrowheads="1"/>
            </p:cNvSpPr>
            <p:nvPr/>
          </p:nvSpPr>
          <p:spPr bwMode="auto">
            <a:xfrm>
              <a:off x="3675" y="2751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1500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4" name="Rectangle 127"/>
            <p:cNvSpPr>
              <a:spLocks noChangeArrowheads="1"/>
            </p:cNvSpPr>
            <p:nvPr/>
          </p:nvSpPr>
          <p:spPr bwMode="auto">
            <a:xfrm>
              <a:off x="3675" y="2457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2000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5" name="Rectangle 128"/>
            <p:cNvSpPr>
              <a:spLocks noChangeArrowheads="1"/>
            </p:cNvSpPr>
            <p:nvPr/>
          </p:nvSpPr>
          <p:spPr bwMode="auto">
            <a:xfrm>
              <a:off x="3675" y="2166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2500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6" name="Rectangle 129"/>
            <p:cNvSpPr>
              <a:spLocks noChangeArrowheads="1"/>
            </p:cNvSpPr>
            <p:nvPr/>
          </p:nvSpPr>
          <p:spPr bwMode="auto">
            <a:xfrm>
              <a:off x="3675" y="1876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3000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7" name="Rectangle 130"/>
            <p:cNvSpPr>
              <a:spLocks noChangeArrowheads="1"/>
            </p:cNvSpPr>
            <p:nvPr/>
          </p:nvSpPr>
          <p:spPr bwMode="auto">
            <a:xfrm>
              <a:off x="3675" y="1584"/>
              <a:ext cx="21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3500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8" name="Rectangle 131"/>
            <p:cNvSpPr>
              <a:spLocks noChangeArrowheads="1"/>
            </p:cNvSpPr>
            <p:nvPr/>
          </p:nvSpPr>
          <p:spPr bwMode="auto">
            <a:xfrm>
              <a:off x="3872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12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59" name="Rectangle 132"/>
            <p:cNvSpPr>
              <a:spLocks noChangeArrowheads="1"/>
            </p:cNvSpPr>
            <p:nvPr/>
          </p:nvSpPr>
          <p:spPr bwMode="auto">
            <a:xfrm>
              <a:off x="4009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14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0" name="Rectangle 133"/>
            <p:cNvSpPr>
              <a:spLocks noChangeArrowheads="1"/>
            </p:cNvSpPr>
            <p:nvPr/>
          </p:nvSpPr>
          <p:spPr bwMode="auto">
            <a:xfrm>
              <a:off x="4153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16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1" name="Rectangle 134"/>
            <p:cNvSpPr>
              <a:spLocks noChangeArrowheads="1"/>
            </p:cNvSpPr>
            <p:nvPr/>
          </p:nvSpPr>
          <p:spPr bwMode="auto">
            <a:xfrm>
              <a:off x="4289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18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2" name="Rectangle 135"/>
            <p:cNvSpPr>
              <a:spLocks noChangeArrowheads="1"/>
            </p:cNvSpPr>
            <p:nvPr/>
          </p:nvSpPr>
          <p:spPr bwMode="auto">
            <a:xfrm>
              <a:off x="4426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20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3" name="Rectangle 136"/>
            <p:cNvSpPr>
              <a:spLocks noChangeArrowheads="1"/>
            </p:cNvSpPr>
            <p:nvPr/>
          </p:nvSpPr>
          <p:spPr bwMode="auto">
            <a:xfrm>
              <a:off x="4564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22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4" name="Rectangle 137"/>
            <p:cNvSpPr>
              <a:spLocks noChangeArrowheads="1"/>
            </p:cNvSpPr>
            <p:nvPr/>
          </p:nvSpPr>
          <p:spPr bwMode="auto">
            <a:xfrm>
              <a:off x="4701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24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5" name="Rectangle 138"/>
            <p:cNvSpPr>
              <a:spLocks noChangeArrowheads="1"/>
            </p:cNvSpPr>
            <p:nvPr/>
          </p:nvSpPr>
          <p:spPr bwMode="auto">
            <a:xfrm>
              <a:off x="4839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26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6" name="Rectangle 139"/>
            <p:cNvSpPr>
              <a:spLocks noChangeArrowheads="1"/>
            </p:cNvSpPr>
            <p:nvPr/>
          </p:nvSpPr>
          <p:spPr bwMode="auto">
            <a:xfrm>
              <a:off x="4974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28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7" name="Rectangle 140"/>
            <p:cNvSpPr>
              <a:spLocks noChangeArrowheads="1"/>
            </p:cNvSpPr>
            <p:nvPr/>
          </p:nvSpPr>
          <p:spPr bwMode="auto">
            <a:xfrm>
              <a:off x="5113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30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8" name="Rectangle 141"/>
            <p:cNvSpPr>
              <a:spLocks noChangeArrowheads="1"/>
            </p:cNvSpPr>
            <p:nvPr/>
          </p:nvSpPr>
          <p:spPr bwMode="auto">
            <a:xfrm>
              <a:off x="5247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32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69" name="Rectangle 142"/>
            <p:cNvSpPr>
              <a:spLocks noChangeArrowheads="1"/>
            </p:cNvSpPr>
            <p:nvPr/>
          </p:nvSpPr>
          <p:spPr bwMode="auto">
            <a:xfrm>
              <a:off x="5386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34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70" name="Rectangle 143"/>
            <p:cNvSpPr>
              <a:spLocks noChangeArrowheads="1"/>
            </p:cNvSpPr>
            <p:nvPr/>
          </p:nvSpPr>
          <p:spPr bwMode="auto">
            <a:xfrm>
              <a:off x="5522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36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71" name="Rectangle 144"/>
            <p:cNvSpPr>
              <a:spLocks noChangeArrowheads="1"/>
            </p:cNvSpPr>
            <p:nvPr/>
          </p:nvSpPr>
          <p:spPr bwMode="auto">
            <a:xfrm>
              <a:off x="5659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38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72" name="Rectangle 145"/>
            <p:cNvSpPr>
              <a:spLocks noChangeArrowheads="1"/>
            </p:cNvSpPr>
            <p:nvPr/>
          </p:nvSpPr>
          <p:spPr bwMode="auto">
            <a:xfrm>
              <a:off x="5797" y="3720"/>
              <a:ext cx="10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40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73" name="Rectangle 147"/>
            <p:cNvSpPr>
              <a:spLocks noChangeArrowheads="1"/>
            </p:cNvSpPr>
            <p:nvPr/>
          </p:nvSpPr>
          <p:spPr bwMode="auto">
            <a:xfrm rot="16200000">
              <a:off x="3006" y="2620"/>
              <a:ext cx="114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pt-BR" sz="14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Peso estimado (g)</a:t>
              </a:r>
              <a:endParaRPr lang="pt-BR" sz="140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74" name="Rectangle 148"/>
            <p:cNvSpPr>
              <a:spLocks noChangeArrowheads="1"/>
            </p:cNvSpPr>
            <p:nvPr/>
          </p:nvSpPr>
          <p:spPr bwMode="auto">
            <a:xfrm>
              <a:off x="4928" y="3218"/>
              <a:ext cx="1102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75" name="Line 149"/>
            <p:cNvSpPr>
              <a:spLocks noChangeShapeType="1"/>
            </p:cNvSpPr>
            <p:nvPr/>
          </p:nvSpPr>
          <p:spPr bwMode="auto">
            <a:xfrm>
              <a:off x="4978" y="3258"/>
              <a:ext cx="155" cy="1"/>
            </a:xfrm>
            <a:prstGeom prst="line">
              <a:avLst/>
            </a:prstGeom>
            <a:noFill/>
            <a:ln w="26988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76" name="Rectangle 150"/>
            <p:cNvSpPr>
              <a:spLocks noChangeArrowheads="1"/>
            </p:cNvSpPr>
            <p:nvPr/>
          </p:nvSpPr>
          <p:spPr bwMode="auto">
            <a:xfrm>
              <a:off x="5153" y="3226"/>
              <a:ext cx="844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100" b="1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Hadlock et al. (1991)</a:t>
              </a:r>
              <a:endParaRPr lang="pt-BR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77" name="Rectangle 151"/>
            <p:cNvSpPr>
              <a:spLocks noChangeArrowheads="1"/>
            </p:cNvSpPr>
            <p:nvPr/>
          </p:nvSpPr>
          <p:spPr bwMode="auto">
            <a:xfrm>
              <a:off x="4978" y="3337"/>
              <a:ext cx="29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78" name="Rectangle 152"/>
            <p:cNvSpPr>
              <a:spLocks noChangeArrowheads="1"/>
            </p:cNvSpPr>
            <p:nvPr/>
          </p:nvSpPr>
          <p:spPr bwMode="auto">
            <a:xfrm>
              <a:off x="5067" y="3337"/>
              <a:ext cx="30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79" name="Line 154"/>
            <p:cNvSpPr>
              <a:spLocks noChangeShapeType="1"/>
            </p:cNvSpPr>
            <p:nvPr/>
          </p:nvSpPr>
          <p:spPr bwMode="auto">
            <a:xfrm>
              <a:off x="4978" y="3428"/>
              <a:ext cx="155" cy="1"/>
            </a:xfrm>
            <a:prstGeom prst="line">
              <a:avLst/>
            </a:pr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80" name="Rectangle 155"/>
            <p:cNvSpPr>
              <a:spLocks noChangeArrowheads="1"/>
            </p:cNvSpPr>
            <p:nvPr/>
          </p:nvSpPr>
          <p:spPr bwMode="auto">
            <a:xfrm>
              <a:off x="5153" y="3393"/>
              <a:ext cx="7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pt-BR" sz="1100" b="1" dirty="0">
                  <a:solidFill>
                    <a:srgbClr val="000000"/>
                  </a:solidFill>
                  <a:latin typeface="Arial" charset="0"/>
                  <a:ea typeface="Times New Roman" pitchFamily="18" charset="0"/>
                  <a:cs typeface="Arial" charset="0"/>
                </a:rPr>
                <a:t>Fujita et al. (1998)</a:t>
              </a:r>
              <a:endParaRPr lang="pt-BR" dirty="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22681" name="Rectangle 156"/>
            <p:cNvSpPr>
              <a:spLocks noChangeArrowheads="1"/>
            </p:cNvSpPr>
            <p:nvPr/>
          </p:nvSpPr>
          <p:spPr bwMode="auto">
            <a:xfrm>
              <a:off x="4978" y="3507"/>
              <a:ext cx="29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82" name="Rectangle 157"/>
            <p:cNvSpPr>
              <a:spLocks noChangeArrowheads="1"/>
            </p:cNvSpPr>
            <p:nvPr/>
          </p:nvSpPr>
          <p:spPr bwMode="auto">
            <a:xfrm>
              <a:off x="5067" y="3507"/>
              <a:ext cx="30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683" name="Text Box 414"/>
            <p:cNvSpPr txBox="1">
              <a:spLocks noChangeArrowheads="1"/>
            </p:cNvSpPr>
            <p:nvPr/>
          </p:nvSpPr>
          <p:spPr bwMode="auto">
            <a:xfrm>
              <a:off x="5916" y="3657"/>
              <a:ext cx="2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pt-BR" sz="1600" b="1">
                  <a:latin typeface="Arial" charset="0"/>
                </a:rPr>
                <a:t>IG</a:t>
              </a:r>
            </a:p>
          </p:txBody>
        </p:sp>
      </p:grpSp>
      <p:sp>
        <p:nvSpPr>
          <p:cNvPr id="156" name="Rectangle 686"/>
          <p:cNvSpPr>
            <a:spLocks noChangeArrowheads="1"/>
          </p:cNvSpPr>
          <p:nvPr/>
        </p:nvSpPr>
        <p:spPr bwMode="auto">
          <a:xfrm>
            <a:off x="5905301" y="0"/>
            <a:ext cx="44227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Crescimento Fetal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258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3556" name="Rectangle 41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3558" name="Text Box 416"/>
          <p:cNvSpPr txBox="1">
            <a:spLocks noChangeArrowheads="1"/>
          </p:cNvSpPr>
          <p:nvPr/>
        </p:nvSpPr>
        <p:spPr bwMode="auto">
          <a:xfrm>
            <a:off x="390972" y="746259"/>
            <a:ext cx="9505056" cy="542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Peso discordante (5 – 15%)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discordância patológica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potencial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genético, insuficiência placentária,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MF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doenças genéticas e infecções fetais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↑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morbimortalidade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perinatal com ↑ discordância intrapar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não é indicação de resolução da gestação se boa vitalidade </a:t>
            </a:r>
          </a:p>
        </p:txBody>
      </p:sp>
      <p:sp>
        <p:nvSpPr>
          <p:cNvPr id="23559" name="Text Box 417"/>
          <p:cNvSpPr txBox="1">
            <a:spLocks noChangeArrowheads="1"/>
          </p:cNvSpPr>
          <p:nvPr/>
        </p:nvSpPr>
        <p:spPr bwMode="auto">
          <a:xfrm>
            <a:off x="1831132" y="2545740"/>
            <a:ext cx="6664645" cy="523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800" b="1">
                <a:latin typeface="Calibri" pitchFamily="34" charset="0"/>
              </a:rPr>
              <a:t>Peso maior – peso menor/peso maior x 100</a:t>
            </a:r>
          </a:p>
        </p:txBody>
      </p:sp>
      <p:sp>
        <p:nvSpPr>
          <p:cNvPr id="98722" name="Text Box 418"/>
          <p:cNvSpPr txBox="1">
            <a:spLocks noChangeArrowheads="1"/>
          </p:cNvSpPr>
          <p:nvPr/>
        </p:nvSpPr>
        <p:spPr bwMode="auto">
          <a:xfrm>
            <a:off x="6007596" y="1301279"/>
            <a:ext cx="3096344" cy="584775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Arial" charset="0"/>
              </a:rPr>
              <a:t>maior que 20%</a:t>
            </a:r>
            <a:endParaRPr lang="pt-BR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ctangle 686"/>
          <p:cNvSpPr>
            <a:spLocks noChangeArrowheads="1"/>
          </p:cNvSpPr>
          <p:nvPr/>
        </p:nvSpPr>
        <p:spPr bwMode="auto">
          <a:xfrm>
            <a:off x="5905301" y="0"/>
            <a:ext cx="44227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Crescimento Fetal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oto 4"/>
          <p:cNvPicPr>
            <a:picLocks noChangeAspect="1" noChangeArrowheads="1"/>
          </p:cNvPicPr>
          <p:nvPr/>
        </p:nvPicPr>
        <p:blipFill>
          <a:blip r:embed="rId7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184576" y="0"/>
            <a:ext cx="5143500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Comic Sans MS" pitchFamily="66" charset="0"/>
              </a:rPr>
              <a:t>Anomalias Congênitas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968375" y="764704"/>
            <a:ext cx="8712200" cy="554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5 a 6% das gestações gemelares (10 a 20 % de concordância)</a:t>
            </a:r>
          </a:p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2x MC &gt; DC &gt; gestações únicas</a:t>
            </a:r>
          </a:p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Causas:</a:t>
            </a:r>
          </a:p>
          <a:p>
            <a:pPr marL="800100" lvl="1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defeitos da morfogênese</a:t>
            </a:r>
          </a:p>
          <a:p>
            <a:pPr marL="800100" lvl="1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anomalias relacionadas à monocorionicidade</a:t>
            </a:r>
          </a:p>
          <a:p>
            <a:pPr marL="800100" lvl="1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deformações secundárias ao espaço IU limitado</a:t>
            </a:r>
          </a:p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Variações no volume de líquido amniótico</a:t>
            </a:r>
          </a:p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Fetocídio seletivo se houver risco de vida para o feto normal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pic>
        <p:nvPicPr>
          <p:cNvPr id="25605" name="Picture 7" descr="geme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1341438"/>
            <a:ext cx="36893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4279900" y="2070100"/>
            <a:ext cx="56165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80000"/>
              </a:lnSpc>
              <a:defRPr/>
            </a:pPr>
            <a:r>
              <a:rPr lang="pt-BR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Complicações da monocorionicidade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6121201" y="0"/>
            <a:ext cx="42068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800" b="1" dirty="0">
                <a:solidFill>
                  <a:schemeClr val="bg1"/>
                </a:solidFill>
                <a:latin typeface="Comic Sans MS" pitchFamily="66" charset="0"/>
              </a:rPr>
              <a:t>Gêmeo Acárdico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823020" y="836613"/>
            <a:ext cx="900055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latin typeface="Calibri" pitchFamily="34" charset="0"/>
                <a:cs typeface="Arial" charset="0"/>
              </a:rPr>
              <a:t>TRAP (</a:t>
            </a:r>
            <a:r>
              <a:rPr lang="en-US" b="1" i="1" dirty="0">
                <a:latin typeface="Calibri" pitchFamily="34" charset="0"/>
                <a:cs typeface="Arial" charset="0"/>
              </a:rPr>
              <a:t>twin reversed arterial perfusion</a:t>
            </a:r>
            <a:r>
              <a:rPr lang="pt-BR" b="1" dirty="0">
                <a:latin typeface="Calibri" pitchFamily="34" charset="0"/>
                <a:cs typeface="Arial" charset="0"/>
              </a:rPr>
              <a:t>)</a:t>
            </a:r>
          </a:p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latin typeface="Calibri" pitchFamily="34" charset="0"/>
                <a:cs typeface="Arial" charset="0"/>
              </a:rPr>
              <a:t>1/35.000, 1% MC</a:t>
            </a:r>
          </a:p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latin typeface="Calibri" pitchFamily="34" charset="0"/>
                <a:cs typeface="Arial" charset="0"/>
              </a:rPr>
              <a:t>Fisiopatologia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anastomoses AA do cordão umbilical entre gêmeos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fluxo pobremente oxigenado ao gêmeo acárdico</a:t>
            </a:r>
          </a:p>
          <a:p>
            <a:pPr marL="800100" lvl="1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ausência ou hipodesenvolvimento do coração</a:t>
            </a:r>
            <a:endParaRPr lang="pt-BR" b="1" dirty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latin typeface="Calibri" pitchFamily="34" charset="0"/>
                <a:cs typeface="Arial" charset="0"/>
              </a:rPr>
              <a:t>Gêmeo doador (“bomba”) – estruturalmente normal</a:t>
            </a:r>
          </a:p>
          <a:p>
            <a:pPr marL="342900" indent="-342900" algn="just" eaLnBrk="1" hangingPunct="1">
              <a:lnSpc>
                <a:spcPts val="4800"/>
              </a:lnSpc>
              <a:buFont typeface="Webdings" pitchFamily="18" charset="2"/>
              <a:buChar char="&lt;"/>
            </a:pPr>
            <a:r>
              <a:rPr lang="pt-BR" b="1" dirty="0">
                <a:latin typeface="Calibri" pitchFamily="34" charset="0"/>
                <a:cs typeface="Arial" charset="0"/>
              </a:rPr>
              <a:t>Gêmeo </a:t>
            </a:r>
            <a:r>
              <a:rPr lang="pt-BR" b="1" dirty="0" smtClean="0">
                <a:latin typeface="Calibri" pitchFamily="34" charset="0"/>
                <a:cs typeface="Arial" charset="0"/>
              </a:rPr>
              <a:t>acárdico (perfundido): </a:t>
            </a:r>
            <a:r>
              <a:rPr lang="pt-BR" b="1" dirty="0">
                <a:latin typeface="Calibri" pitchFamily="34" charset="0"/>
                <a:cs typeface="Arial" charset="0"/>
              </a:rPr>
              <a:t>múltiplas MF, hipodesenvolvimento do pólo cefálico e segmento corporal superior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76" y="836712"/>
            <a:ext cx="2956803" cy="200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1303666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sz="2800">
              <a:latin typeface="Calibri" pitchFamily="34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437539" y="588744"/>
            <a:ext cx="3461973" cy="34163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GÊMEO ACÁRDICO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morfogênese incompleta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perfusão corporal inferior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nutrição deficiente</a:t>
            </a:r>
          </a:p>
          <a:p>
            <a:pPr algn="ctr" eaLnBrk="1" hangingPunct="1">
              <a:lnSpc>
                <a:spcPct val="150000"/>
              </a:lnSpc>
            </a:pPr>
            <a:r>
              <a:rPr lang="pt-BR" b="1" dirty="0" smtClean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oligohidrâmnio</a:t>
            </a:r>
            <a:endParaRPr lang="pt-BR" b="1" dirty="0">
              <a:solidFill>
                <a:srgbClr val="FF0000"/>
              </a:solidFill>
              <a:latin typeface="Calibri" pitchFamily="34" charset="0"/>
              <a:sym typeface="Symbol" pitchFamily="18" charset="2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100% mortalidade</a:t>
            </a:r>
          </a:p>
        </p:txBody>
      </p:sp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6797675" y="764704"/>
            <a:ext cx="3025775" cy="314669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GÊMEO “BOMBA”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sobrecarga volêmica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ICC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polihidrâmnio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prematuridade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50% sobrevivência</a:t>
            </a:r>
          </a:p>
        </p:txBody>
      </p:sp>
      <p:pic>
        <p:nvPicPr>
          <p:cNvPr id="27656" name="Picture 9" descr="twinreversed"/>
          <p:cNvPicPr>
            <a:picLocks noChangeAspect="1" noChangeArrowheads="1"/>
          </p:cNvPicPr>
          <p:nvPr/>
        </p:nvPicPr>
        <p:blipFill>
          <a:blip r:embed="rId6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3125" r="3999" b="9375"/>
          <a:stretch>
            <a:fillRect/>
          </a:stretch>
        </p:blipFill>
        <p:spPr bwMode="auto">
          <a:xfrm>
            <a:off x="3990975" y="836613"/>
            <a:ext cx="27368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11" descr="tra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6" b="6316"/>
          <a:stretch>
            <a:fillRect/>
          </a:stretch>
        </p:blipFill>
        <p:spPr bwMode="auto">
          <a:xfrm>
            <a:off x="463550" y="4076700"/>
            <a:ext cx="31686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2" descr="trap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" t="3627" r="1547" b="6218"/>
          <a:stretch>
            <a:fillRect/>
          </a:stretch>
        </p:blipFill>
        <p:spPr bwMode="auto">
          <a:xfrm>
            <a:off x="3703638" y="4076700"/>
            <a:ext cx="31956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9" name="Group 16"/>
          <p:cNvGrpSpPr>
            <a:grpSpLocks/>
          </p:cNvGrpSpPr>
          <p:nvPr/>
        </p:nvGrpSpPr>
        <p:grpSpPr bwMode="auto">
          <a:xfrm>
            <a:off x="6943725" y="4076700"/>
            <a:ext cx="2935288" cy="2162175"/>
            <a:chOff x="4374" y="2568"/>
            <a:chExt cx="1849" cy="1362"/>
          </a:xfrm>
        </p:grpSpPr>
        <p:pic>
          <p:nvPicPr>
            <p:cNvPr id="27660" name="Picture 14" descr="S05C38F0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3" t="5145" r="4655" b="22858"/>
            <a:stretch>
              <a:fillRect/>
            </a:stretch>
          </p:blipFill>
          <p:spPr bwMode="auto">
            <a:xfrm>
              <a:off x="4374" y="2568"/>
              <a:ext cx="1849" cy="1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1" name="Rectangle 15"/>
            <p:cNvSpPr>
              <a:spLocks noChangeArrowheads="1"/>
            </p:cNvSpPr>
            <p:nvPr/>
          </p:nvSpPr>
          <p:spPr bwMode="auto">
            <a:xfrm>
              <a:off x="4374" y="3748"/>
              <a:ext cx="318" cy="1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6121201" y="0"/>
            <a:ext cx="42068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800" b="1" dirty="0">
                <a:solidFill>
                  <a:schemeClr val="bg1"/>
                </a:solidFill>
                <a:latin typeface="Comic Sans MS" pitchFamily="66" charset="0"/>
              </a:rPr>
              <a:t>Gêmeo Acárdico</a:t>
            </a: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121201" y="0"/>
            <a:ext cx="42068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800" b="1" dirty="0">
                <a:solidFill>
                  <a:schemeClr val="bg1"/>
                </a:solidFill>
                <a:latin typeface="Comic Sans MS" pitchFamily="66" charset="0"/>
              </a:rPr>
              <a:t>Gêmeo Acárdico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967358" y="765175"/>
            <a:ext cx="8712646" cy="542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 smtClean="0">
                <a:latin typeface="Calibri" pitchFamily="34" charset="0"/>
                <a:cs typeface="Arial" charset="0"/>
              </a:rPr>
              <a:t>Seguimento </a:t>
            </a:r>
            <a:r>
              <a:rPr lang="pt-BR" sz="2500" b="1" dirty="0">
                <a:latin typeface="Calibri" pitchFamily="34" charset="0"/>
                <a:cs typeface="Arial" charset="0"/>
              </a:rPr>
              <a:t>– gêmeo normal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controle rigoroso de vitalidade e volume de LA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pesquisa de sinais ICC (cardiomegalia, hidropsia) – ECO</a:t>
            </a:r>
            <a:endParaRPr lang="pt-BR" sz="2500" b="1" dirty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latin typeface="Calibri" pitchFamily="34" charset="0"/>
                <a:cs typeface="Arial" charset="0"/>
              </a:rPr>
              <a:t>Tratamento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conduta expectante (&gt; 25 sem), drenagem de LA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&lt; 25 sem: ligadura do cordão do acárdico (clamp, coagulação à laser,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eletrocautério, injeção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álcool absoluto)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Webdings" pitchFamily="18" charset="2"/>
              <a:buChar char="&lt;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resolução da gestação se maturidade do feto normal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6121201" y="0"/>
            <a:ext cx="42068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800" b="1" dirty="0">
                <a:solidFill>
                  <a:schemeClr val="bg1"/>
                </a:solidFill>
                <a:latin typeface="Comic Sans MS" pitchFamily="66" charset="0"/>
              </a:rPr>
              <a:t>Gêmeo Acárdico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"/>
          <a:stretch/>
        </p:blipFill>
        <p:spPr bwMode="auto">
          <a:xfrm>
            <a:off x="2407196" y="864212"/>
            <a:ext cx="5544616" cy="561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7746853" y="0"/>
            <a:ext cx="2551113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Conceito</a:t>
            </a:r>
          </a:p>
        </p:txBody>
      </p:sp>
      <p:sp>
        <p:nvSpPr>
          <p:cNvPr id="3077" name="Text Box 9"/>
          <p:cNvSpPr txBox="1">
            <a:spLocks noChangeArrowheads="1"/>
          </p:cNvSpPr>
          <p:nvPr/>
        </p:nvSpPr>
        <p:spPr bwMode="auto">
          <a:xfrm>
            <a:off x="1471811" y="764704"/>
            <a:ext cx="7344097" cy="1071255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ts val="4000"/>
              </a:lnSpc>
            </a:pPr>
            <a:r>
              <a:rPr lang="pt-BR" b="1" dirty="0">
                <a:latin typeface="Calibri" pitchFamily="34" charset="0"/>
                <a:cs typeface="Arial" charset="0"/>
              </a:rPr>
              <a:t>Desenvolvimento, espontâneo ou não, de mais de um embrião em uma mesma gestação</a:t>
            </a:r>
          </a:p>
        </p:txBody>
      </p:sp>
      <p:pic>
        <p:nvPicPr>
          <p:cNvPr id="3079" name="Picture 12" descr="gemeos-sextuplo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68" y="4115913"/>
            <a:ext cx="3307482" cy="247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471092" y="1988840"/>
            <a:ext cx="7416824" cy="432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b="1" dirty="0">
                <a:latin typeface="Calibri" pitchFamily="34" charset="0"/>
              </a:rPr>
              <a:t>Aumento da frequência nas duas últimas décadas</a:t>
            </a:r>
          </a:p>
          <a:p>
            <a:pPr marL="342900" indent="-342900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b="1" dirty="0">
                <a:latin typeface="Calibri" pitchFamily="34" charset="0"/>
              </a:rPr>
              <a:t>Alta morbimortalidade materna</a:t>
            </a:r>
          </a:p>
          <a:p>
            <a:pPr marL="342900" indent="-342900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b="1" dirty="0">
                <a:latin typeface="Calibri" pitchFamily="34" charset="0"/>
              </a:rPr>
              <a:t>10 a 15% da mortalidade perinatal</a:t>
            </a:r>
          </a:p>
          <a:p>
            <a:pPr marL="342900" indent="-342900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b="1" dirty="0">
                <a:latin typeface="Calibri" pitchFamily="34" charset="0"/>
              </a:rPr>
              <a:t>↑ 5 a 6 x da mortalidade neonatal</a:t>
            </a:r>
          </a:p>
          <a:p>
            <a:pPr marL="342900" indent="-342900">
              <a:lnSpc>
                <a:spcPts val="44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</a:pPr>
            <a:r>
              <a:rPr lang="pt-BR" b="1" dirty="0">
                <a:latin typeface="Calibri" pitchFamily="34" charset="0"/>
              </a:rPr>
              <a:t>Risco de paralisia cerebral</a:t>
            </a:r>
          </a:p>
          <a:p>
            <a:pPr lvl="1" algn="just">
              <a:lnSpc>
                <a:spcPts val="4400"/>
              </a:lnSpc>
              <a:buSzPct val="80000"/>
              <a:buBlip>
                <a:blip r:embed="rId7"/>
              </a:buBlip>
            </a:pPr>
            <a:r>
              <a:rPr lang="pt-BR" b="1" dirty="0">
                <a:solidFill>
                  <a:srgbClr val="0033CC"/>
                </a:solidFill>
                <a:latin typeface="Calibri" pitchFamily="34" charset="0"/>
              </a:rPr>
              <a:t>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</a:rPr>
              <a:t>↑ 8x gemelar</a:t>
            </a:r>
          </a:p>
          <a:p>
            <a:pPr lvl="1" algn="just">
              <a:lnSpc>
                <a:spcPts val="4400"/>
              </a:lnSpc>
              <a:buSzPct val="80000"/>
              <a:buBlip>
                <a:blip r:embed="rId7"/>
              </a:buBlip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</a:rPr>
              <a:t>↑ 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</a:rPr>
              <a:t>47x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</a:rPr>
              <a:t>trigemelar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055268" y="0"/>
            <a:ext cx="723190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Síndrome da transfusão </a:t>
            </a:r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</a:rPr>
              <a:t>feto-fetal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895028" y="982944"/>
            <a:ext cx="8712968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80000"/>
              </a:lnSpc>
              <a:buFont typeface="Arial" pitchFamily="34" charset="0"/>
              <a:buChar char="■"/>
            </a:pPr>
            <a:r>
              <a:rPr lang="pt-BR" sz="2600" b="1" dirty="0" smtClean="0">
                <a:latin typeface="Calibri" pitchFamily="34" charset="0"/>
                <a:cs typeface="Arial" charset="0"/>
              </a:rPr>
              <a:t>15% </a:t>
            </a:r>
            <a:r>
              <a:rPr lang="pt-BR" sz="2600" b="1" dirty="0">
                <a:latin typeface="Calibri" pitchFamily="34" charset="0"/>
                <a:cs typeface="Arial" charset="0"/>
              </a:rPr>
              <a:t>MC</a:t>
            </a:r>
          </a:p>
          <a:p>
            <a:pPr marL="342900" indent="-342900" algn="just" eaLnBrk="1" hangingPunct="1">
              <a:lnSpc>
                <a:spcPct val="160000"/>
              </a:lnSpc>
              <a:buFont typeface="Arial" pitchFamily="34" charset="0"/>
              <a:buChar char="■"/>
            </a:pPr>
            <a:r>
              <a:rPr lang="pt-BR" sz="2600" b="1" dirty="0">
                <a:latin typeface="Calibri" pitchFamily="34" charset="0"/>
                <a:cs typeface="Arial" charset="0"/>
              </a:rPr>
              <a:t>Fisiopatologia</a:t>
            </a:r>
          </a:p>
          <a:p>
            <a:pPr marL="800100" lvl="1" indent="-342900" algn="just" eaLnBrk="1" hangingPunct="1">
              <a:lnSpc>
                <a:spcPct val="180000"/>
              </a:lnSpc>
              <a:buFont typeface="Arial" pitchFamily="34" charset="0"/>
              <a:buChar char="■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anastomoses vasculares placentárias (AV profundas)</a:t>
            </a:r>
          </a:p>
          <a:p>
            <a:pPr marL="800100" lvl="1" indent="-342900" algn="just" eaLnBrk="1" hangingPunct="1">
              <a:lnSpc>
                <a:spcPct val="180000"/>
              </a:lnSpc>
              <a:buFont typeface="Arial" pitchFamily="34" charset="0"/>
              <a:buChar char="■"/>
            </a:pPr>
            <a:r>
              <a:rPr lang="pt-BR" sz="26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transfusão </a:t>
            </a: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unidirecional, não balanceada entre gêmeos</a:t>
            </a:r>
          </a:p>
        </p:txBody>
      </p:sp>
      <p:pic>
        <p:nvPicPr>
          <p:cNvPr id="2970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4" t="55527" r="31285" b="16768"/>
          <a:stretch>
            <a:fillRect/>
          </a:stretch>
        </p:blipFill>
        <p:spPr bwMode="auto">
          <a:xfrm>
            <a:off x="2695575" y="4048125"/>
            <a:ext cx="49117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0726" name="Text Box 7"/>
          <p:cNvSpPr txBox="1">
            <a:spLocks noChangeArrowheads="1"/>
          </p:cNvSpPr>
          <p:nvPr/>
        </p:nvSpPr>
        <p:spPr bwMode="auto">
          <a:xfrm>
            <a:off x="390525" y="1196752"/>
            <a:ext cx="2613025" cy="34011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FETO DOADOR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anemia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hipovolemia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hipotensão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RCIU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oligúria</a:t>
            </a:r>
          </a:p>
        </p:txBody>
      </p:sp>
      <p:sp>
        <p:nvSpPr>
          <p:cNvPr id="30727" name="Text Box 8"/>
          <p:cNvSpPr txBox="1">
            <a:spLocks noChangeArrowheads="1"/>
          </p:cNvSpPr>
          <p:nvPr/>
        </p:nvSpPr>
        <p:spPr bwMode="auto">
          <a:xfrm>
            <a:off x="6367463" y="1052736"/>
            <a:ext cx="3529012" cy="369126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FETO </a:t>
            </a:r>
            <a:r>
              <a:rPr lang="pt-BR" sz="2600" b="1" dirty="0" smtClean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RECEPTOR</a:t>
            </a:r>
            <a:endParaRPr lang="pt-BR" sz="2600" b="1" dirty="0">
              <a:solidFill>
                <a:srgbClr val="FF0000"/>
              </a:solidFill>
              <a:latin typeface="Calibri" pitchFamily="34" charset="0"/>
              <a:sym typeface="Marlett" pitchFamily="2" charset="2"/>
            </a:endParaRPr>
          </a:p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policitemia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hipervolemia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hipertensão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sobrecarga de volume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hidropsia</a:t>
            </a:r>
          </a:p>
          <a:p>
            <a:pPr algn="ctr" eaLnBrk="1" hangingPunct="1">
              <a:lnSpc>
                <a:spcPct val="130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sym typeface="Marlett" pitchFamily="2" charset="2"/>
              </a:rPr>
              <a:t>poliúria</a:t>
            </a:r>
          </a:p>
        </p:txBody>
      </p:sp>
      <p:pic>
        <p:nvPicPr>
          <p:cNvPr id="30728" name="Picture 9" descr="ttts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3922"/>
          <a:stretch>
            <a:fillRect/>
          </a:stretch>
        </p:blipFill>
        <p:spPr bwMode="auto">
          <a:xfrm>
            <a:off x="3198813" y="1196752"/>
            <a:ext cx="30654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1723385" y="4727609"/>
            <a:ext cx="6804491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 Oligohidrâmnio: maior bolsão menor que 2 cm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 Polihidrâmnio: maior bolsão maior que 8 cm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 Discordância de peso &gt; 20%</a:t>
            </a:r>
            <a:endParaRPr lang="pt-BR" sz="2500" dirty="0">
              <a:latin typeface="Calibri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55268" y="0"/>
            <a:ext cx="723190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Síndrome da transfusão </a:t>
            </a:r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</a:rPr>
              <a:t>feto-fetal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20725" y="836712"/>
            <a:ext cx="8815388" cy="542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Casos graves (1/3 STFF): diagnóstico entre 16 e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26 </a:t>
            </a:r>
            <a:r>
              <a:rPr lang="pt-BR" sz="2500" b="1" dirty="0">
                <a:latin typeface="Calibri" pitchFamily="34" charset="0"/>
                <a:cs typeface="Arial" charset="0"/>
              </a:rPr>
              <a:t>sem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US a cada 2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semanas</a:t>
            </a:r>
            <a:endParaRPr lang="pt-BR" sz="2500" b="1" dirty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Diagnóstico confirmado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controle rigoroso de vitalidade fetal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volume de LA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avaliação Dopplervelocimétrica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2 – 3 dias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estágios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iniciais</a:t>
            </a:r>
          </a:p>
          <a:p>
            <a:pPr marL="800100" lvl="1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diária se Doppler alterado</a:t>
            </a:r>
          </a:p>
        </p:txBody>
      </p:sp>
      <p:pic>
        <p:nvPicPr>
          <p:cNvPr id="31751" name="Picture 7" descr="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6250" r="1614" b="3075"/>
          <a:stretch>
            <a:fillRect/>
          </a:stretch>
        </p:blipFill>
        <p:spPr bwMode="auto">
          <a:xfrm>
            <a:off x="6251575" y="4292600"/>
            <a:ext cx="299561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6250" r="5493" b="3075"/>
          <a:stretch>
            <a:fillRect/>
          </a:stretch>
        </p:blipFill>
        <p:spPr bwMode="auto">
          <a:xfrm>
            <a:off x="7015163" y="1989138"/>
            <a:ext cx="2808287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3055268" y="0"/>
            <a:ext cx="723190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Síndrome da transfusão </a:t>
            </a:r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</a:rPr>
              <a:t>feto-fetal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895350" y="764704"/>
            <a:ext cx="849662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Conduta expectante</a:t>
            </a:r>
          </a:p>
          <a:p>
            <a:pPr marL="800100" lvl="1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casos graves: mortalidade fetal de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80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– 100%</a:t>
            </a:r>
          </a:p>
          <a:p>
            <a:pPr marL="342900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Amniodrenagem seriada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gestações com &gt; 26 sem</a:t>
            </a:r>
          </a:p>
          <a:p>
            <a:pPr marL="800100" lvl="1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polihidrâmnio</a:t>
            </a:r>
          </a:p>
          <a:p>
            <a:pPr marL="800100" lvl="1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↓ pressão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intrauterina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, melhora fluxo u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teroplacentário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↓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risco de TPPT, corioamniorrexe, desconforto materno</a:t>
            </a:r>
          </a:p>
          <a:p>
            <a:pPr marL="800100" lvl="1" indent="-342900" algn="just" eaLnBrk="1" hangingPunct="1">
              <a:lnSpc>
                <a:spcPct val="17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taxa de sobrevida: 55%;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sequelas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neurológicas: 8 a 25%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55268" y="0"/>
            <a:ext cx="723190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Síndrome da transfusão </a:t>
            </a:r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</a:rPr>
              <a:t>feto-fetal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751012" y="692696"/>
            <a:ext cx="8815387" cy="58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Septostomia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gestações com &gt; 26 sem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orifício na membrana amniótica intergêmeos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comunicação e reequilíbrio entre as pressões das cavidades amnióticas, alívio do polihidrâmnio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entrelaçamento de cordões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Fetocídio seletivo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interrupção seletiva da vida de um dos gêmeos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risco de morte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taxa de sobrevida de 50%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55268" y="0"/>
            <a:ext cx="723190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Síndrome da transfusão </a:t>
            </a:r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</a:rPr>
              <a:t>feto-fetal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8964" y="789726"/>
            <a:ext cx="7200031" cy="5159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b="1" dirty="0">
                <a:latin typeface="Calibri" pitchFamily="34" charset="0"/>
                <a:cs typeface="Arial" charset="0"/>
              </a:rPr>
              <a:t>Fotocoagulação à laser por fetoscopia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tratamento de escolha para IG &lt; 26 sem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tratamento causal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fotocoagulação das anastomoses vasculares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vasos que cruzam a membrana intergêmeo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sangramentos, RPM, TPPT, OF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sequelas </a:t>
            </a: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neurológicas: 5%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92" y="1268760"/>
            <a:ext cx="3043714" cy="458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055268" y="0"/>
            <a:ext cx="723190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Síndrome da transfusão </a:t>
            </a:r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</a:rPr>
              <a:t>feto-fetal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122889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t="7144" r="3379"/>
          <a:stretch/>
        </p:blipFill>
        <p:spPr bwMode="auto">
          <a:xfrm>
            <a:off x="534988" y="1484784"/>
            <a:ext cx="6328871" cy="3910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1" t="33376" r="25035" b="23510"/>
          <a:stretch/>
        </p:blipFill>
        <p:spPr bwMode="auto">
          <a:xfrm>
            <a:off x="7087716" y="2131181"/>
            <a:ext cx="2723902" cy="259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055268" y="0"/>
            <a:ext cx="723190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Comic Sans MS" pitchFamily="66" charset="0"/>
              </a:rPr>
              <a:t>Síndrome da transfusão </a:t>
            </a:r>
            <a:r>
              <a:rPr lang="pt-BR" sz="3200" b="1" dirty="0" smtClean="0">
                <a:solidFill>
                  <a:schemeClr val="bg1"/>
                </a:solidFill>
                <a:latin typeface="Comic Sans MS" pitchFamily="66" charset="0"/>
              </a:rPr>
              <a:t>feto-fetal</a:t>
            </a:r>
            <a:endParaRPr lang="pt-B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927476" y="0"/>
            <a:ext cx="538602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Gestação monoamniótica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399084" y="836712"/>
            <a:ext cx="7343775" cy="542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1% das gestações MC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50% mortalidade fetal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entrelaçamento de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cordões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 smtClean="0">
                <a:latin typeface="Calibri" pitchFamily="34" charset="0"/>
                <a:cs typeface="Arial" charset="0"/>
              </a:rPr>
              <a:t>interrupção </a:t>
            </a:r>
            <a:r>
              <a:rPr lang="pt-BR" sz="2500" b="1" dirty="0">
                <a:latin typeface="Calibri" pitchFamily="34" charset="0"/>
                <a:cs typeface="Arial" charset="0"/>
              </a:rPr>
              <a:t>do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fluxo sanguíneo</a:t>
            </a:r>
            <a:endParaRPr lang="pt-BR" sz="2500" b="1" dirty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IG &lt;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32 </a:t>
            </a:r>
            <a:r>
              <a:rPr lang="pt-BR" sz="2500" b="1" dirty="0">
                <a:latin typeface="Calibri" pitchFamily="34" charset="0"/>
                <a:cs typeface="Arial" charset="0"/>
              </a:rPr>
              <a:t>semanas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parto pré – termo não está indicado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sem formas efetivas de monitorização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via de parto: cesárea</a:t>
            </a:r>
          </a:p>
        </p:txBody>
      </p:sp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3644900"/>
            <a:ext cx="278606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/>
          <a:stretch/>
        </p:blipFill>
        <p:spPr bwMode="auto">
          <a:xfrm>
            <a:off x="7202336" y="1151855"/>
            <a:ext cx="2549676" cy="203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511925" y="0"/>
            <a:ext cx="37750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</a:rPr>
              <a:t>Gêmeos Unidos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895350" y="692696"/>
            <a:ext cx="8496622" cy="56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1/50.000 gestações</a:t>
            </a:r>
          </a:p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Diagnóstico ecográfico: MC, MA e fetos que não se separam</a:t>
            </a:r>
          </a:p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Nomenclatura conforme ao sítio de união</a:t>
            </a:r>
          </a:p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Prognóstico dependerá: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órgãos envolvidos e extensão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outras anomalias associadas</a:t>
            </a:r>
            <a:endParaRPr lang="pt-BR" sz="2500" b="1" dirty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Via de parto: cesárea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7895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1" t="33987" r="28564" b="19200"/>
          <a:stretch/>
        </p:blipFill>
        <p:spPr bwMode="auto">
          <a:xfrm>
            <a:off x="6044768" y="3464719"/>
            <a:ext cx="3923145" cy="31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511925" y="0"/>
            <a:ext cx="3775075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</a:rPr>
              <a:t>Gêmeos Unidos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306" y="1549298"/>
            <a:ext cx="5118722" cy="353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9489" y="2127618"/>
            <a:ext cx="4765482" cy="334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3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681787" y="6757"/>
            <a:ext cx="3630613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Classificação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767236" y="548680"/>
            <a:ext cx="4824413" cy="810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210000"/>
              </a:lnSpc>
              <a:buFont typeface="Webdings" pitchFamily="18" charset="2"/>
              <a:buChar char="&lt;"/>
            </a:pPr>
            <a:r>
              <a:rPr lang="pt-BR" sz="2600" b="1" dirty="0" smtClean="0">
                <a:latin typeface="Calibri" pitchFamily="34" charset="0"/>
                <a:cs typeface="Arial" charset="0"/>
              </a:rPr>
              <a:t>Zigoticidade </a:t>
            </a:r>
            <a:r>
              <a:rPr lang="pt-BR" sz="2600" b="1" dirty="0">
                <a:latin typeface="Calibri" pitchFamily="34" charset="0"/>
                <a:cs typeface="Arial" charset="0"/>
              </a:rPr>
              <a:t>– n</a:t>
            </a:r>
            <a:r>
              <a:rPr lang="pt-BR" sz="2600" b="1" u="sng" baseline="30000" dirty="0">
                <a:latin typeface="Calibri" pitchFamily="34" charset="0"/>
                <a:cs typeface="Arial" charset="0"/>
              </a:rPr>
              <a:t>o</a:t>
            </a:r>
            <a:r>
              <a:rPr lang="pt-BR" sz="2600" b="1" dirty="0">
                <a:latin typeface="Calibri" pitchFamily="34" charset="0"/>
                <a:cs typeface="Arial" charset="0"/>
              </a:rPr>
              <a:t> de zigotos: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5126" name="Text Box 165"/>
          <p:cNvSpPr txBox="1">
            <a:spLocks noChangeArrowheads="1"/>
          </p:cNvSpPr>
          <p:nvPr/>
        </p:nvSpPr>
        <p:spPr bwMode="auto">
          <a:xfrm>
            <a:off x="2119164" y="5733256"/>
            <a:ext cx="2159967" cy="652486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2800" b="1" dirty="0">
                <a:latin typeface="Calibri" pitchFamily="34" charset="0"/>
                <a:cs typeface="Arial" charset="0"/>
              </a:rPr>
              <a:t>Dizigóticas</a:t>
            </a:r>
          </a:p>
        </p:txBody>
      </p:sp>
      <p:pic>
        <p:nvPicPr>
          <p:cNvPr id="5127" name="Picture 276" descr="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8791" r="8153" b="7603"/>
          <a:stretch>
            <a:fillRect/>
          </a:stretch>
        </p:blipFill>
        <p:spPr bwMode="auto">
          <a:xfrm>
            <a:off x="1687513" y="2636862"/>
            <a:ext cx="10826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77" descr="espermatozo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3824" r="4962" b="4520"/>
          <a:stretch>
            <a:fillRect/>
          </a:stretch>
        </p:blipFill>
        <p:spPr bwMode="auto">
          <a:xfrm>
            <a:off x="1903413" y="1628800"/>
            <a:ext cx="6699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81" descr="9685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15973" b="2351"/>
          <a:stretch>
            <a:fillRect/>
          </a:stretch>
        </p:blipFill>
        <p:spPr bwMode="auto">
          <a:xfrm>
            <a:off x="1471613" y="4078312"/>
            <a:ext cx="1379537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82" descr="9685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15973" b="2351"/>
          <a:stretch>
            <a:fillRect/>
          </a:stretch>
        </p:blipFill>
        <p:spPr bwMode="auto">
          <a:xfrm>
            <a:off x="3476625" y="4078312"/>
            <a:ext cx="1379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83" descr="espermatozo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3824" r="4962" b="4520"/>
          <a:stretch>
            <a:fillRect/>
          </a:stretch>
        </p:blipFill>
        <p:spPr bwMode="auto">
          <a:xfrm>
            <a:off x="3825875" y="1628800"/>
            <a:ext cx="6699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84" descr="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8791" r="8153" b="7603"/>
          <a:stretch>
            <a:fillRect/>
          </a:stretch>
        </p:blipFill>
        <p:spPr bwMode="auto">
          <a:xfrm>
            <a:off x="3629025" y="2636862"/>
            <a:ext cx="10826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Line 285"/>
          <p:cNvSpPr>
            <a:spLocks noChangeShapeType="1"/>
          </p:cNvSpPr>
          <p:nvPr/>
        </p:nvSpPr>
        <p:spPr bwMode="auto">
          <a:xfrm>
            <a:off x="2192338" y="3717950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5134" name="Line 286"/>
          <p:cNvSpPr>
            <a:spLocks noChangeShapeType="1"/>
          </p:cNvSpPr>
          <p:nvPr/>
        </p:nvSpPr>
        <p:spPr bwMode="auto">
          <a:xfrm>
            <a:off x="4208463" y="3717950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pic>
        <p:nvPicPr>
          <p:cNvPr id="5135" name="Picture 287" descr="4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" t="8791" r="8153" b="7603"/>
          <a:stretch>
            <a:fillRect/>
          </a:stretch>
        </p:blipFill>
        <p:spPr bwMode="auto">
          <a:xfrm>
            <a:off x="6932613" y="2636838"/>
            <a:ext cx="10826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88" descr="espermatozo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t="3824" r="4962" b="4520"/>
          <a:stretch>
            <a:fillRect/>
          </a:stretch>
        </p:blipFill>
        <p:spPr bwMode="auto">
          <a:xfrm>
            <a:off x="7129463" y="1628775"/>
            <a:ext cx="6699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289" descr="9685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15973" b="2351"/>
          <a:stretch>
            <a:fillRect/>
          </a:stretch>
        </p:blipFill>
        <p:spPr bwMode="auto">
          <a:xfrm>
            <a:off x="5791572" y="4149080"/>
            <a:ext cx="1379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291" descr="9685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1" r="15973" b="2351"/>
          <a:stretch>
            <a:fillRect/>
          </a:stretch>
        </p:blipFill>
        <p:spPr bwMode="auto">
          <a:xfrm>
            <a:off x="7807325" y="4137694"/>
            <a:ext cx="1379538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Line 292"/>
          <p:cNvSpPr>
            <a:spLocks noChangeShapeType="1"/>
          </p:cNvSpPr>
          <p:nvPr/>
        </p:nvSpPr>
        <p:spPr bwMode="auto">
          <a:xfrm flipH="1">
            <a:off x="6681787" y="3717925"/>
            <a:ext cx="333376" cy="3603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5140" name="Line 294"/>
          <p:cNvSpPr>
            <a:spLocks noChangeShapeType="1"/>
          </p:cNvSpPr>
          <p:nvPr/>
        </p:nvSpPr>
        <p:spPr bwMode="auto">
          <a:xfrm>
            <a:off x="7880350" y="3717925"/>
            <a:ext cx="431502" cy="3603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 dirty="0"/>
          </a:p>
        </p:txBody>
      </p:sp>
      <p:sp>
        <p:nvSpPr>
          <p:cNvPr id="5141" name="Text Box 295"/>
          <p:cNvSpPr txBox="1">
            <a:spLocks noChangeArrowheads="1"/>
          </p:cNvSpPr>
          <p:nvPr/>
        </p:nvSpPr>
        <p:spPr bwMode="auto">
          <a:xfrm>
            <a:off x="6223620" y="5774110"/>
            <a:ext cx="2663825" cy="607218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2800" b="1" dirty="0">
                <a:latin typeface="Calibri" pitchFamily="34" charset="0"/>
                <a:cs typeface="Arial" charset="0"/>
              </a:rPr>
              <a:t>Monozigóticas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607050" y="0"/>
            <a:ext cx="4679950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Óbito de um gemelar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95028" y="764704"/>
            <a:ext cx="8537427" cy="542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DC: 5 – 10% óbito ou dano neurológico </a:t>
            </a:r>
            <a:endParaRPr lang="pt-BR" sz="2500" b="1" dirty="0" smtClean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 smtClean="0">
                <a:latin typeface="Calibri" pitchFamily="34" charset="0"/>
                <a:cs typeface="Arial" charset="0"/>
              </a:rPr>
              <a:t>MC</a:t>
            </a:r>
            <a:r>
              <a:rPr lang="pt-BR" sz="2500" b="1" dirty="0">
                <a:latin typeface="Calibri" pitchFamily="34" charset="0"/>
                <a:cs typeface="Arial" charset="0"/>
              </a:rPr>
              <a:t>: 25% óbito e 25% dano neurológico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CIVD rara: passagem de tromboplastina, coágulos e restos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celulares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 smtClean="0">
                <a:latin typeface="Calibri" pitchFamily="34" charset="0"/>
                <a:cs typeface="Arial" charset="0"/>
              </a:rPr>
              <a:t>infecção</a:t>
            </a: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 smtClean="0">
                <a:latin typeface="Calibri" pitchFamily="34" charset="0"/>
                <a:cs typeface="Arial" charset="0"/>
              </a:rPr>
              <a:t>TPPT</a:t>
            </a:r>
            <a:endParaRPr lang="pt-BR" sz="2500" b="1" dirty="0">
              <a:latin typeface="Calibri" pitchFamily="34" charset="0"/>
              <a:cs typeface="Arial" charset="0"/>
            </a:endParaRPr>
          </a:p>
          <a:p>
            <a:pPr marL="342900" indent="-342900" algn="just" eaLnBrk="1" hangingPunct="1">
              <a:lnSpc>
                <a:spcPts val="5200"/>
              </a:lnSpc>
              <a:buFont typeface="Arial" pitchFamily="34" charset="0"/>
              <a:buChar char="■"/>
            </a:pPr>
            <a:r>
              <a:rPr lang="pt-BR" sz="2500" b="1" dirty="0" smtClean="0">
                <a:latin typeface="Calibri" pitchFamily="34" charset="0"/>
                <a:cs typeface="Arial" charset="0"/>
              </a:rPr>
              <a:t>choque </a:t>
            </a:r>
            <a:r>
              <a:rPr lang="pt-BR" sz="2500" b="1" dirty="0">
                <a:latin typeface="Calibri" pitchFamily="34" charset="0"/>
                <a:cs typeface="Arial" charset="0"/>
              </a:rPr>
              <a:t>hipovolêmico: hemorragia intensa do sobrevivente para a circulação do feto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morto</a:t>
            </a:r>
            <a:endParaRPr lang="pt-BR" sz="2500" b="1" dirty="0">
              <a:latin typeface="Calibri" pitchFamily="34" charset="0"/>
              <a:cs typeface="Arial" charset="0"/>
            </a:endParaRP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6594635" y="2996952"/>
            <a:ext cx="2704779" cy="1612749"/>
          </a:xfrm>
          <a:prstGeom prst="rect">
            <a:avLst/>
          </a:prstGeom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Marlett" pitchFamily="2" charset="2"/>
              </a:rPr>
              <a:t>MC x DC</a:t>
            </a:r>
          </a:p>
          <a:p>
            <a:pPr algn="ctr">
              <a:lnSpc>
                <a:spcPct val="130000"/>
              </a:lnSpc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Marlett" pitchFamily="2" charset="2"/>
              </a:rPr>
              <a:t>↑6x óbito &lt; 24 sem</a:t>
            </a:r>
          </a:p>
          <a:p>
            <a:pPr algn="ctr">
              <a:lnSpc>
                <a:spcPct val="130000"/>
              </a:lnSpc>
              <a:defRPr/>
            </a:pPr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Marlett" pitchFamily="2" charset="2"/>
              </a:rPr>
              <a:t>↑2x após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1565275"/>
            <a:ext cx="10287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dirty="0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823020" y="908050"/>
            <a:ext cx="8712968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55600" lvl="1" indent="-3556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 smtClean="0">
                <a:latin typeface="Calibri" pitchFamily="34" charset="0"/>
                <a:cs typeface="Arial" charset="0"/>
              </a:rPr>
              <a:t>avaliação </a:t>
            </a:r>
            <a:r>
              <a:rPr lang="pt-BR" sz="2500" b="1" dirty="0">
                <a:latin typeface="Calibri" pitchFamily="34" charset="0"/>
                <a:cs typeface="Arial" charset="0"/>
              </a:rPr>
              <a:t>da vitalidade</a:t>
            </a:r>
          </a:p>
          <a:p>
            <a:pPr marL="355600" lvl="1" indent="-3556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PVS da ACM do feto sobrevivente</a:t>
            </a:r>
          </a:p>
          <a:p>
            <a:pPr marL="355600" lvl="1" indent="-3556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transfusão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intrauterina </a:t>
            </a:r>
            <a:r>
              <a:rPr lang="pt-BR" sz="2500" b="1" dirty="0">
                <a:latin typeface="Calibri" pitchFamily="34" charset="0"/>
                <a:cs typeface="Arial" charset="0"/>
              </a:rPr>
              <a:t>se anemia</a:t>
            </a:r>
          </a:p>
          <a:p>
            <a:pPr marL="355600" lvl="1" indent="-3556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parto imediato NÃO previne complicações isquêmicas do SNC</a:t>
            </a:r>
          </a:p>
          <a:p>
            <a:pPr marL="355600" lvl="1" indent="-3556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US/RNM: diagnóstico das lesões cerebrais </a:t>
            </a:r>
            <a:r>
              <a:rPr lang="pt-BR" sz="2500" b="1" dirty="0" smtClean="0">
                <a:latin typeface="Calibri" pitchFamily="34" charset="0"/>
                <a:cs typeface="Arial" charset="0"/>
              </a:rPr>
              <a:t>(3 </a:t>
            </a:r>
            <a:r>
              <a:rPr lang="pt-BR" sz="2500" b="1" dirty="0">
                <a:latin typeface="Calibri" pitchFamily="34" charset="0"/>
                <a:cs typeface="Arial" charset="0"/>
              </a:rPr>
              <a:t>sem)</a:t>
            </a:r>
          </a:p>
          <a:p>
            <a:pPr marL="355600" lvl="1" indent="-3556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avaliar causa do óbito: pesar permanência do sobrevivente em ambiente uterino inóspito</a:t>
            </a:r>
          </a:p>
        </p:txBody>
      </p:sp>
      <p:pic>
        <p:nvPicPr>
          <p:cNvPr id="39943" name="Picture 10" descr="bebe_chorand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08" y="945174"/>
            <a:ext cx="2480023" cy="2339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607050" y="0"/>
            <a:ext cx="4679950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Óbito de um gemelar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4310509" y="1"/>
            <a:ext cx="5976491" cy="69269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Condutas gerais </a:t>
            </a:r>
            <a:r>
              <a:rPr lang="pt-BR" sz="3400" b="1" dirty="0" smtClean="0">
                <a:solidFill>
                  <a:schemeClr val="bg1"/>
                </a:solidFill>
                <a:latin typeface="Comic Sans MS" pitchFamily="66" charset="0"/>
              </a:rPr>
              <a:t>anteparto</a:t>
            </a:r>
            <a:endParaRPr lang="pt-BR" sz="3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1037754" y="692696"/>
            <a:ext cx="6049962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Abordagem multidisciplinar</a:t>
            </a:r>
          </a:p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Periodicidade das consultas pré – natais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28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semanas: consultas mensais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30 a 34 sem: quinzenais</a:t>
            </a:r>
          </a:p>
          <a:p>
            <a:pPr marL="800100" lvl="1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&gt; 34 sem: semanais</a:t>
            </a:r>
          </a:p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Exames laboratoriais de rotina</a:t>
            </a:r>
          </a:p>
          <a:p>
            <a:pPr marL="342900" indent="-342900" algn="just" eaLnBrk="1" hangingPunct="1">
              <a:lnSpc>
                <a:spcPct val="20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Suplementação com ferro e ácido fólico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5430838" y="6165850"/>
            <a:ext cx="431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 b="1">
                <a:latin typeface="Arial" charset="0"/>
              </a:rPr>
              <a:t>(ACOG, 2004; Ayres &amp; Johnson, 2005)</a:t>
            </a:r>
          </a:p>
        </p:txBody>
      </p:sp>
      <p:pic>
        <p:nvPicPr>
          <p:cNvPr id="41991" name="Picture 11" descr="ensp_cesarian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2818358"/>
            <a:ext cx="3311525" cy="2482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181100" y="620688"/>
            <a:ext cx="6698704" cy="61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11200" indent="-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latin typeface="Calibri" pitchFamily="34" charset="0"/>
                <a:cs typeface="Arial" charset="0"/>
              </a:rPr>
              <a:t>Avaliação ecográfica</a:t>
            </a:r>
            <a:endParaRPr lang="pt-BR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1º trimestre</a:t>
            </a:r>
          </a:p>
          <a:p>
            <a:pPr marL="1257300" lvl="2" indent="-342900" algn="just" eaLnBrk="1" hangingPunct="1">
              <a:lnSpc>
                <a:spcPts val="38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definir corionicidade e amnionicidade</a:t>
            </a:r>
          </a:p>
          <a:p>
            <a:pPr marL="1257300" lvl="2" indent="-342900" algn="just" eaLnBrk="1" hangingPunct="1">
              <a:lnSpc>
                <a:spcPts val="38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datar gestação</a:t>
            </a:r>
          </a:p>
          <a:p>
            <a:pPr marL="1257300" lvl="2" indent="-342900" algn="just" eaLnBrk="1" hangingPunct="1">
              <a:lnSpc>
                <a:spcPts val="38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rastreio de aneuploidias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US obstétrico a cada 2 semanas se MC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US morfológico e de colo uterino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US obstétrico: 2 a 4 sem (3º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trimestre)</a:t>
            </a:r>
            <a:endParaRPr lang="pt-BR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LA: maior bolsão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PBF ou CTG: semanal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Dopplervelocimetria se indicação</a:t>
            </a:r>
          </a:p>
        </p:txBody>
      </p:sp>
      <p:pic>
        <p:nvPicPr>
          <p:cNvPr id="43014" name="Picture 6" descr="foto 12"/>
          <p:cNvPicPr>
            <a:picLocks noChangeAspect="1" noChangeArrowheads="1"/>
          </p:cNvPicPr>
          <p:nvPr/>
        </p:nvPicPr>
        <p:blipFill rotWithShape="1">
          <a:blip r:embed="rId6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3" r="55017" b="5350"/>
          <a:stretch/>
        </p:blipFill>
        <p:spPr bwMode="auto">
          <a:xfrm>
            <a:off x="7591772" y="1412875"/>
            <a:ext cx="2233613" cy="1657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7" descr="MAURA_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9375" r="13281" b="15625"/>
          <a:stretch>
            <a:fillRect/>
          </a:stretch>
        </p:blipFill>
        <p:spPr bwMode="auto">
          <a:xfrm>
            <a:off x="7302946" y="3624808"/>
            <a:ext cx="230505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900863" y="5534025"/>
            <a:ext cx="26368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pt-BR" sz="1700" b="1">
                <a:latin typeface="Arial" charset="0"/>
              </a:rPr>
              <a:t>(ACOG, 2004; 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sz="1700" b="1">
                <a:latin typeface="Arial" charset="0"/>
              </a:rPr>
              <a:t>Ayres &amp; Johnson, 2005)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310509" y="1"/>
            <a:ext cx="5976491" cy="69269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Condutas gerais </a:t>
            </a:r>
            <a:r>
              <a:rPr lang="pt-BR" sz="3400" b="1" dirty="0" smtClean="0">
                <a:solidFill>
                  <a:schemeClr val="bg1"/>
                </a:solidFill>
                <a:latin typeface="Comic Sans MS" pitchFamily="66" charset="0"/>
              </a:rPr>
              <a:t>anteparto</a:t>
            </a:r>
            <a:endParaRPr lang="pt-BR" sz="3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191125" y="6181725"/>
            <a:ext cx="47767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1700" b="1">
                <a:latin typeface="Arial" charset="0"/>
              </a:rPr>
              <a:t>(Murphy et al., 2002; Roberts &amp; Dalziel, 2006)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1038349" y="908720"/>
            <a:ext cx="8281615" cy="494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algn="just" eaLnBrk="1" hangingPunct="1">
              <a:lnSpc>
                <a:spcPts val="5500"/>
              </a:lnSpc>
              <a:buFont typeface="Arial" pitchFamily="34" charset="0"/>
              <a:buChar char="■"/>
            </a:pPr>
            <a:r>
              <a:rPr lang="pt-BR" sz="2600" b="1" dirty="0" smtClean="0">
                <a:latin typeface="Calibri" pitchFamily="34" charset="0"/>
                <a:cs typeface="Arial" charset="0"/>
              </a:rPr>
              <a:t>Corticoindução </a:t>
            </a:r>
            <a:r>
              <a:rPr lang="pt-BR" sz="2600" b="1" dirty="0">
                <a:latin typeface="Calibri" pitchFamily="34" charset="0"/>
                <a:cs typeface="Arial" charset="0"/>
              </a:rPr>
              <a:t>da maturidade fetal</a:t>
            </a:r>
          </a:p>
          <a:p>
            <a:pPr marL="457200" indent="-457200" algn="just" eaLnBrk="1" hangingPunct="1">
              <a:lnSpc>
                <a:spcPts val="5500"/>
              </a:lnSpc>
              <a:buFont typeface="Arial" pitchFamily="34" charset="0"/>
              <a:buChar char="■"/>
            </a:pPr>
            <a:r>
              <a:rPr lang="pt-BR" sz="2600" b="1" dirty="0" smtClean="0">
                <a:latin typeface="Calibri" pitchFamily="34" charset="0"/>
                <a:sym typeface="Marlett" pitchFamily="2" charset="2"/>
              </a:rPr>
              <a:t>2º ciclo: critérios </a:t>
            </a:r>
            <a:r>
              <a:rPr lang="pt-BR" sz="2600" b="1" dirty="0">
                <a:latin typeface="Calibri" pitchFamily="34" charset="0"/>
                <a:sym typeface="Marlett" pitchFamily="2" charset="2"/>
              </a:rPr>
              <a:t>similares aos empregados para gestação única</a:t>
            </a:r>
            <a:endParaRPr lang="pt-BR" sz="2600" b="1" dirty="0">
              <a:latin typeface="Calibri" pitchFamily="34" charset="0"/>
              <a:cs typeface="Arial" charset="0"/>
            </a:endParaRPr>
          </a:p>
          <a:p>
            <a:pPr marL="457200" indent="-457200" algn="just" eaLnBrk="1" hangingPunct="1">
              <a:lnSpc>
                <a:spcPts val="5500"/>
              </a:lnSpc>
              <a:buFont typeface="Arial" pitchFamily="34" charset="0"/>
              <a:buChar char="■"/>
            </a:pPr>
            <a:r>
              <a:rPr lang="pt-BR" sz="2600" b="1" dirty="0">
                <a:latin typeface="Calibri" pitchFamily="34" charset="0"/>
                <a:cs typeface="Arial" charset="0"/>
              </a:rPr>
              <a:t>Betametasona</a:t>
            </a:r>
          </a:p>
          <a:p>
            <a:pPr marL="914400" lvl="1" indent="-457200" algn="just" eaLnBrk="1" hangingPunct="1">
              <a:lnSpc>
                <a:spcPts val="5500"/>
              </a:lnSpc>
              <a:buFont typeface="Arial" pitchFamily="34" charset="0"/>
              <a:buChar char="■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4 mg IM 8/8 horas por 48 horas</a:t>
            </a:r>
          </a:p>
          <a:p>
            <a:pPr marL="914400" lvl="1" indent="-457200" algn="just" eaLnBrk="1" hangingPunct="1">
              <a:lnSpc>
                <a:spcPts val="5500"/>
              </a:lnSpc>
              <a:buFont typeface="Arial" pitchFamily="34" charset="0"/>
              <a:buChar char="■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24 – 34 semanas</a:t>
            </a:r>
          </a:p>
          <a:p>
            <a:pPr marL="914400" lvl="1" indent="-457200" algn="just" eaLnBrk="1" hangingPunct="1">
              <a:lnSpc>
                <a:spcPts val="5500"/>
              </a:lnSpc>
              <a:buFont typeface="Arial" pitchFamily="34" charset="0"/>
              <a:buChar char="■"/>
            </a:pPr>
            <a:r>
              <a:rPr lang="pt-BR" sz="26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efeito máximo após 24 h e persiste por 7 dias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10509" y="1"/>
            <a:ext cx="5976491" cy="69269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Condutas gerais </a:t>
            </a:r>
            <a:r>
              <a:rPr lang="pt-BR" sz="3400" b="1" dirty="0" smtClean="0">
                <a:solidFill>
                  <a:schemeClr val="bg1"/>
                </a:solidFill>
                <a:latin typeface="Comic Sans MS" pitchFamily="66" charset="0"/>
              </a:rPr>
              <a:t>anteparto</a:t>
            </a:r>
            <a:endParaRPr lang="pt-BR" sz="3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5060" name="Text Box 7"/>
          <p:cNvSpPr txBox="1">
            <a:spLocks noChangeArrowheads="1"/>
          </p:cNvSpPr>
          <p:nvPr/>
        </p:nvSpPr>
        <p:spPr bwMode="auto">
          <a:xfrm>
            <a:off x="2046288" y="1844675"/>
            <a:ext cx="6192837" cy="30924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pt-BR" sz="6900" b="1">
                <a:solidFill>
                  <a:srgbClr val="FF3300"/>
                </a:solidFill>
                <a:latin typeface="Comic Sans MS" pitchFamily="66" charset="0"/>
              </a:rPr>
              <a:t>Resolução da </a:t>
            </a:r>
          </a:p>
          <a:p>
            <a:pPr algn="ctr" eaLnBrk="1" hangingPunct="1">
              <a:lnSpc>
                <a:spcPct val="140000"/>
              </a:lnSpc>
            </a:pPr>
            <a:r>
              <a:rPr lang="pt-BR" sz="6900" b="1">
                <a:solidFill>
                  <a:srgbClr val="FF3300"/>
                </a:solidFill>
                <a:latin typeface="Comic Sans MS" pitchFamily="66" charset="0"/>
              </a:rPr>
              <a:t>gravidez</a:t>
            </a:r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179219" y="0"/>
            <a:ext cx="5108104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Resolução da gestação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06995" y="765175"/>
            <a:ext cx="9289479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4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Quando?</a:t>
            </a:r>
          </a:p>
          <a:p>
            <a:pPr marL="800100" lvl="1" indent="-342900" algn="just" eaLnBrk="1" hangingPunct="1">
              <a:lnSpc>
                <a:spcPct val="14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38ª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sem.: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características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similares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à 42ª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sem.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da gestação única</a:t>
            </a:r>
          </a:p>
          <a:p>
            <a:pPr marL="800100" lvl="1" indent="-342900" algn="just" eaLnBrk="1" hangingPunct="1">
              <a:lnSpc>
                <a:spcPct val="14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crescimento fetal declina</a:t>
            </a:r>
          </a:p>
          <a:p>
            <a:pPr marL="800100" lvl="1" indent="-342900" algn="just" eaLnBrk="1" hangingPunct="1">
              <a:lnSpc>
                <a:spcPct val="14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↑ RCIU e mortalidade perinatal</a:t>
            </a:r>
            <a:endParaRPr lang="pt-BR" sz="2500" b="1" dirty="0">
              <a:latin typeface="Calibri" pitchFamily="34" charset="0"/>
              <a:cs typeface="Arial" charset="0"/>
            </a:endParaRPr>
          </a:p>
        </p:txBody>
      </p:sp>
      <p:grpSp>
        <p:nvGrpSpPr>
          <p:cNvPr id="46086" name="Group 125"/>
          <p:cNvGrpSpPr>
            <a:grpSpLocks/>
          </p:cNvGrpSpPr>
          <p:nvPr/>
        </p:nvGrpSpPr>
        <p:grpSpPr bwMode="auto">
          <a:xfrm>
            <a:off x="2335213" y="3213100"/>
            <a:ext cx="5688012" cy="2984500"/>
            <a:chOff x="1471" y="2125"/>
            <a:chExt cx="3583" cy="1880"/>
          </a:xfrm>
        </p:grpSpPr>
        <p:sp>
          <p:nvSpPr>
            <p:cNvPr id="46089" name="Rectangle 3"/>
            <p:cNvSpPr>
              <a:spLocks noChangeArrowheads="1"/>
            </p:cNvSpPr>
            <p:nvPr/>
          </p:nvSpPr>
          <p:spPr bwMode="auto">
            <a:xfrm>
              <a:off x="1471" y="2125"/>
              <a:ext cx="3583" cy="1880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090" name="Line 4"/>
            <p:cNvSpPr>
              <a:spLocks noChangeShapeType="1"/>
            </p:cNvSpPr>
            <p:nvPr/>
          </p:nvSpPr>
          <p:spPr bwMode="auto">
            <a:xfrm>
              <a:off x="1874" y="2204"/>
              <a:ext cx="1" cy="148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1" name="Line 5"/>
            <p:cNvSpPr>
              <a:spLocks noChangeShapeType="1"/>
            </p:cNvSpPr>
            <p:nvPr/>
          </p:nvSpPr>
          <p:spPr bwMode="auto">
            <a:xfrm>
              <a:off x="1847" y="3693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2" name="Line 6"/>
            <p:cNvSpPr>
              <a:spLocks noChangeShapeType="1"/>
            </p:cNvSpPr>
            <p:nvPr/>
          </p:nvSpPr>
          <p:spPr bwMode="auto">
            <a:xfrm>
              <a:off x="1847" y="3544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3" name="Line 7"/>
            <p:cNvSpPr>
              <a:spLocks noChangeShapeType="1"/>
            </p:cNvSpPr>
            <p:nvPr/>
          </p:nvSpPr>
          <p:spPr bwMode="auto">
            <a:xfrm>
              <a:off x="1847" y="3457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4" name="Line 8"/>
            <p:cNvSpPr>
              <a:spLocks noChangeShapeType="1"/>
            </p:cNvSpPr>
            <p:nvPr/>
          </p:nvSpPr>
          <p:spPr bwMode="auto">
            <a:xfrm>
              <a:off x="1847" y="3394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5" name="Line 9"/>
            <p:cNvSpPr>
              <a:spLocks noChangeShapeType="1"/>
            </p:cNvSpPr>
            <p:nvPr/>
          </p:nvSpPr>
          <p:spPr bwMode="auto">
            <a:xfrm>
              <a:off x="1847" y="3346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6" name="Line 10"/>
            <p:cNvSpPr>
              <a:spLocks noChangeShapeType="1"/>
            </p:cNvSpPr>
            <p:nvPr/>
          </p:nvSpPr>
          <p:spPr bwMode="auto">
            <a:xfrm>
              <a:off x="1847" y="3308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7" name="Line 11"/>
            <p:cNvSpPr>
              <a:spLocks noChangeShapeType="1"/>
            </p:cNvSpPr>
            <p:nvPr/>
          </p:nvSpPr>
          <p:spPr bwMode="auto">
            <a:xfrm>
              <a:off x="1847" y="3274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8" name="Line 12"/>
            <p:cNvSpPr>
              <a:spLocks noChangeShapeType="1"/>
            </p:cNvSpPr>
            <p:nvPr/>
          </p:nvSpPr>
          <p:spPr bwMode="auto">
            <a:xfrm>
              <a:off x="1847" y="3244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099" name="Line 13"/>
            <p:cNvSpPr>
              <a:spLocks noChangeShapeType="1"/>
            </p:cNvSpPr>
            <p:nvPr/>
          </p:nvSpPr>
          <p:spPr bwMode="auto">
            <a:xfrm>
              <a:off x="1847" y="3219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0" name="Line 14"/>
            <p:cNvSpPr>
              <a:spLocks noChangeShapeType="1"/>
            </p:cNvSpPr>
            <p:nvPr/>
          </p:nvSpPr>
          <p:spPr bwMode="auto">
            <a:xfrm>
              <a:off x="1847" y="3197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1" name="Line 15"/>
            <p:cNvSpPr>
              <a:spLocks noChangeShapeType="1"/>
            </p:cNvSpPr>
            <p:nvPr/>
          </p:nvSpPr>
          <p:spPr bwMode="auto">
            <a:xfrm>
              <a:off x="1847" y="3048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2" name="Line 16"/>
            <p:cNvSpPr>
              <a:spLocks noChangeShapeType="1"/>
            </p:cNvSpPr>
            <p:nvPr/>
          </p:nvSpPr>
          <p:spPr bwMode="auto">
            <a:xfrm>
              <a:off x="1847" y="2961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3" name="Line 17"/>
            <p:cNvSpPr>
              <a:spLocks noChangeShapeType="1"/>
            </p:cNvSpPr>
            <p:nvPr/>
          </p:nvSpPr>
          <p:spPr bwMode="auto">
            <a:xfrm>
              <a:off x="1847" y="2898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4" name="Line 18"/>
            <p:cNvSpPr>
              <a:spLocks noChangeShapeType="1"/>
            </p:cNvSpPr>
            <p:nvPr/>
          </p:nvSpPr>
          <p:spPr bwMode="auto">
            <a:xfrm>
              <a:off x="1847" y="2850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5" name="Line 19"/>
            <p:cNvSpPr>
              <a:spLocks noChangeShapeType="1"/>
            </p:cNvSpPr>
            <p:nvPr/>
          </p:nvSpPr>
          <p:spPr bwMode="auto">
            <a:xfrm>
              <a:off x="1847" y="2811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6" name="Line 20"/>
            <p:cNvSpPr>
              <a:spLocks noChangeShapeType="1"/>
            </p:cNvSpPr>
            <p:nvPr/>
          </p:nvSpPr>
          <p:spPr bwMode="auto">
            <a:xfrm>
              <a:off x="1847" y="2778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7" name="Line 21"/>
            <p:cNvSpPr>
              <a:spLocks noChangeShapeType="1"/>
            </p:cNvSpPr>
            <p:nvPr/>
          </p:nvSpPr>
          <p:spPr bwMode="auto">
            <a:xfrm>
              <a:off x="1847" y="2748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8" name="Line 22"/>
            <p:cNvSpPr>
              <a:spLocks noChangeShapeType="1"/>
            </p:cNvSpPr>
            <p:nvPr/>
          </p:nvSpPr>
          <p:spPr bwMode="auto">
            <a:xfrm>
              <a:off x="1847" y="2723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09" name="Line 23"/>
            <p:cNvSpPr>
              <a:spLocks noChangeShapeType="1"/>
            </p:cNvSpPr>
            <p:nvPr/>
          </p:nvSpPr>
          <p:spPr bwMode="auto">
            <a:xfrm>
              <a:off x="1847" y="2700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0" name="Line 24"/>
            <p:cNvSpPr>
              <a:spLocks noChangeShapeType="1"/>
            </p:cNvSpPr>
            <p:nvPr/>
          </p:nvSpPr>
          <p:spPr bwMode="auto">
            <a:xfrm>
              <a:off x="1847" y="2551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1" name="Line 25"/>
            <p:cNvSpPr>
              <a:spLocks noChangeShapeType="1"/>
            </p:cNvSpPr>
            <p:nvPr/>
          </p:nvSpPr>
          <p:spPr bwMode="auto">
            <a:xfrm>
              <a:off x="1847" y="2464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2" name="Line 26"/>
            <p:cNvSpPr>
              <a:spLocks noChangeShapeType="1"/>
            </p:cNvSpPr>
            <p:nvPr/>
          </p:nvSpPr>
          <p:spPr bwMode="auto">
            <a:xfrm>
              <a:off x="1847" y="2402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3" name="Line 27"/>
            <p:cNvSpPr>
              <a:spLocks noChangeShapeType="1"/>
            </p:cNvSpPr>
            <p:nvPr/>
          </p:nvSpPr>
          <p:spPr bwMode="auto">
            <a:xfrm>
              <a:off x="1847" y="2353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4" name="Line 28"/>
            <p:cNvSpPr>
              <a:spLocks noChangeShapeType="1"/>
            </p:cNvSpPr>
            <p:nvPr/>
          </p:nvSpPr>
          <p:spPr bwMode="auto">
            <a:xfrm>
              <a:off x="1847" y="2315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5" name="Line 29"/>
            <p:cNvSpPr>
              <a:spLocks noChangeShapeType="1"/>
            </p:cNvSpPr>
            <p:nvPr/>
          </p:nvSpPr>
          <p:spPr bwMode="auto">
            <a:xfrm>
              <a:off x="1847" y="2282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6" name="Line 30"/>
            <p:cNvSpPr>
              <a:spLocks noChangeShapeType="1"/>
            </p:cNvSpPr>
            <p:nvPr/>
          </p:nvSpPr>
          <p:spPr bwMode="auto">
            <a:xfrm>
              <a:off x="1847" y="2252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7" name="Line 31"/>
            <p:cNvSpPr>
              <a:spLocks noChangeShapeType="1"/>
            </p:cNvSpPr>
            <p:nvPr/>
          </p:nvSpPr>
          <p:spPr bwMode="auto">
            <a:xfrm>
              <a:off x="1847" y="2227"/>
              <a:ext cx="27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8" name="Line 32"/>
            <p:cNvSpPr>
              <a:spLocks noChangeShapeType="1"/>
            </p:cNvSpPr>
            <p:nvPr/>
          </p:nvSpPr>
          <p:spPr bwMode="auto">
            <a:xfrm>
              <a:off x="1847" y="2204"/>
              <a:ext cx="2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19" name="Line 33"/>
            <p:cNvSpPr>
              <a:spLocks noChangeShapeType="1"/>
            </p:cNvSpPr>
            <p:nvPr/>
          </p:nvSpPr>
          <p:spPr bwMode="auto">
            <a:xfrm>
              <a:off x="1840" y="3693"/>
              <a:ext cx="3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0" name="Line 34"/>
            <p:cNvSpPr>
              <a:spLocks noChangeShapeType="1"/>
            </p:cNvSpPr>
            <p:nvPr/>
          </p:nvSpPr>
          <p:spPr bwMode="auto">
            <a:xfrm>
              <a:off x="1840" y="2700"/>
              <a:ext cx="3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1" name="Line 35"/>
            <p:cNvSpPr>
              <a:spLocks noChangeShapeType="1"/>
            </p:cNvSpPr>
            <p:nvPr/>
          </p:nvSpPr>
          <p:spPr bwMode="auto">
            <a:xfrm>
              <a:off x="1874" y="3693"/>
              <a:ext cx="306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2" name="Line 36"/>
            <p:cNvSpPr>
              <a:spLocks noChangeShapeType="1"/>
            </p:cNvSpPr>
            <p:nvPr/>
          </p:nvSpPr>
          <p:spPr bwMode="auto">
            <a:xfrm flipV="1">
              <a:off x="1874" y="369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3" name="Line 37"/>
            <p:cNvSpPr>
              <a:spLocks noChangeShapeType="1"/>
            </p:cNvSpPr>
            <p:nvPr/>
          </p:nvSpPr>
          <p:spPr bwMode="auto">
            <a:xfrm flipV="1">
              <a:off x="2769" y="3693"/>
              <a:ext cx="1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4" name="Line 38"/>
            <p:cNvSpPr>
              <a:spLocks noChangeShapeType="1"/>
            </p:cNvSpPr>
            <p:nvPr/>
          </p:nvSpPr>
          <p:spPr bwMode="auto">
            <a:xfrm flipV="1">
              <a:off x="3661" y="3693"/>
              <a:ext cx="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5" name="Line 39"/>
            <p:cNvSpPr>
              <a:spLocks noChangeShapeType="1"/>
            </p:cNvSpPr>
            <p:nvPr/>
          </p:nvSpPr>
          <p:spPr bwMode="auto">
            <a:xfrm flipV="1">
              <a:off x="4555" y="3693"/>
              <a:ext cx="2" cy="2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6" name="Freeform 40"/>
            <p:cNvSpPr>
              <a:spLocks/>
            </p:cNvSpPr>
            <p:nvPr/>
          </p:nvSpPr>
          <p:spPr bwMode="auto">
            <a:xfrm>
              <a:off x="2053" y="2404"/>
              <a:ext cx="178" cy="62"/>
            </a:xfrm>
            <a:custGeom>
              <a:avLst/>
              <a:gdLst>
                <a:gd name="T0" fmla="*/ 0 w 184"/>
                <a:gd name="T1" fmla="*/ 0 h 97"/>
                <a:gd name="T2" fmla="*/ 83 w 184"/>
                <a:gd name="T3" fmla="*/ 5 h 97"/>
                <a:gd name="T4" fmla="*/ 168 w 184"/>
                <a:gd name="T5" fmla="*/ 10 h 97"/>
                <a:gd name="T6" fmla="*/ 252 w 184"/>
                <a:gd name="T7" fmla="*/ 15 h 97"/>
                <a:gd name="T8" fmla="*/ 335 w 184"/>
                <a:gd name="T9" fmla="*/ 19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97"/>
                <a:gd name="T17" fmla="*/ 184 w 184"/>
                <a:gd name="T18" fmla="*/ 97 h 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97">
                  <a:moveTo>
                    <a:pt x="0" y="0"/>
                  </a:moveTo>
                  <a:lnTo>
                    <a:pt x="46" y="24"/>
                  </a:lnTo>
                  <a:lnTo>
                    <a:pt x="92" y="51"/>
                  </a:lnTo>
                  <a:lnTo>
                    <a:pt x="138" y="75"/>
                  </a:lnTo>
                  <a:lnTo>
                    <a:pt x="184" y="97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7" name="Freeform 41"/>
            <p:cNvSpPr>
              <a:spLocks/>
            </p:cNvSpPr>
            <p:nvPr/>
          </p:nvSpPr>
          <p:spPr bwMode="auto">
            <a:xfrm>
              <a:off x="2231" y="2466"/>
              <a:ext cx="179" cy="41"/>
            </a:xfrm>
            <a:custGeom>
              <a:avLst/>
              <a:gdLst>
                <a:gd name="T0" fmla="*/ 0 w 185"/>
                <a:gd name="T1" fmla="*/ 0 h 66"/>
                <a:gd name="T2" fmla="*/ 43 w 185"/>
                <a:gd name="T3" fmla="*/ 1 h 66"/>
                <a:gd name="T4" fmla="*/ 84 w 185"/>
                <a:gd name="T5" fmla="*/ 4 h 66"/>
                <a:gd name="T6" fmla="*/ 169 w 185"/>
                <a:gd name="T7" fmla="*/ 6 h 66"/>
                <a:gd name="T8" fmla="*/ 253 w 185"/>
                <a:gd name="T9" fmla="*/ 9 h 66"/>
                <a:gd name="T10" fmla="*/ 336 w 185"/>
                <a:gd name="T11" fmla="*/ 1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5"/>
                <a:gd name="T19" fmla="*/ 0 h 66"/>
                <a:gd name="T20" fmla="*/ 185 w 185"/>
                <a:gd name="T21" fmla="*/ 66 h 6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5" h="66">
                  <a:moveTo>
                    <a:pt x="0" y="0"/>
                  </a:moveTo>
                  <a:lnTo>
                    <a:pt x="23" y="9"/>
                  </a:lnTo>
                  <a:lnTo>
                    <a:pt x="47" y="18"/>
                  </a:lnTo>
                  <a:lnTo>
                    <a:pt x="93" y="34"/>
                  </a:lnTo>
                  <a:lnTo>
                    <a:pt x="139" y="49"/>
                  </a:lnTo>
                  <a:lnTo>
                    <a:pt x="185" y="66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8" name="Freeform 42"/>
            <p:cNvSpPr>
              <a:spLocks/>
            </p:cNvSpPr>
            <p:nvPr/>
          </p:nvSpPr>
          <p:spPr bwMode="auto">
            <a:xfrm>
              <a:off x="2410" y="2507"/>
              <a:ext cx="180" cy="54"/>
            </a:xfrm>
            <a:custGeom>
              <a:avLst/>
              <a:gdLst>
                <a:gd name="T0" fmla="*/ 0 w 185"/>
                <a:gd name="T1" fmla="*/ 0 h 84"/>
                <a:gd name="T2" fmla="*/ 86 w 185"/>
                <a:gd name="T3" fmla="*/ 4 h 84"/>
                <a:gd name="T4" fmla="*/ 175 w 185"/>
                <a:gd name="T5" fmla="*/ 8 h 84"/>
                <a:gd name="T6" fmla="*/ 350 w 185"/>
                <a:gd name="T7" fmla="*/ 17 h 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84"/>
                <a:gd name="T14" fmla="*/ 185 w 185"/>
                <a:gd name="T15" fmla="*/ 84 h 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84">
                  <a:moveTo>
                    <a:pt x="0" y="0"/>
                  </a:moveTo>
                  <a:lnTo>
                    <a:pt x="46" y="20"/>
                  </a:lnTo>
                  <a:lnTo>
                    <a:pt x="92" y="41"/>
                  </a:lnTo>
                  <a:lnTo>
                    <a:pt x="185" y="84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29" name="Freeform 43"/>
            <p:cNvSpPr>
              <a:spLocks/>
            </p:cNvSpPr>
            <p:nvPr/>
          </p:nvSpPr>
          <p:spPr bwMode="auto">
            <a:xfrm>
              <a:off x="2590" y="2561"/>
              <a:ext cx="179" cy="55"/>
            </a:xfrm>
            <a:custGeom>
              <a:avLst/>
              <a:gdLst>
                <a:gd name="T0" fmla="*/ 0 w 185"/>
                <a:gd name="T1" fmla="*/ 0 h 87"/>
                <a:gd name="T2" fmla="*/ 166 w 185"/>
                <a:gd name="T3" fmla="*/ 8 h 87"/>
                <a:gd name="T4" fmla="*/ 252 w 185"/>
                <a:gd name="T5" fmla="*/ 12 h 87"/>
                <a:gd name="T6" fmla="*/ 336 w 185"/>
                <a:gd name="T7" fmla="*/ 1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87"/>
                <a:gd name="T14" fmla="*/ 185 w 185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87">
                  <a:moveTo>
                    <a:pt x="0" y="0"/>
                  </a:moveTo>
                  <a:lnTo>
                    <a:pt x="92" y="42"/>
                  </a:lnTo>
                  <a:lnTo>
                    <a:pt x="138" y="64"/>
                  </a:lnTo>
                  <a:lnTo>
                    <a:pt x="185" y="87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0" name="Freeform 44"/>
            <p:cNvSpPr>
              <a:spLocks/>
            </p:cNvSpPr>
            <p:nvPr/>
          </p:nvSpPr>
          <p:spPr bwMode="auto">
            <a:xfrm>
              <a:off x="2769" y="2616"/>
              <a:ext cx="177" cy="67"/>
            </a:xfrm>
            <a:custGeom>
              <a:avLst/>
              <a:gdLst>
                <a:gd name="T0" fmla="*/ 0 w 183"/>
                <a:gd name="T1" fmla="*/ 0 h 106"/>
                <a:gd name="T2" fmla="*/ 83 w 183"/>
                <a:gd name="T3" fmla="*/ 4 h 106"/>
                <a:gd name="T4" fmla="*/ 164 w 183"/>
                <a:gd name="T5" fmla="*/ 9 h 106"/>
                <a:gd name="T6" fmla="*/ 251 w 183"/>
                <a:gd name="T7" fmla="*/ 15 h 106"/>
                <a:gd name="T8" fmla="*/ 334 w 183"/>
                <a:gd name="T9" fmla="*/ 20 h 1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3"/>
                <a:gd name="T16" fmla="*/ 0 h 106"/>
                <a:gd name="T17" fmla="*/ 183 w 183"/>
                <a:gd name="T18" fmla="*/ 106 h 1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3" h="106">
                  <a:moveTo>
                    <a:pt x="0" y="0"/>
                  </a:moveTo>
                  <a:lnTo>
                    <a:pt x="46" y="24"/>
                  </a:lnTo>
                  <a:lnTo>
                    <a:pt x="90" y="52"/>
                  </a:lnTo>
                  <a:lnTo>
                    <a:pt x="137" y="78"/>
                  </a:lnTo>
                  <a:lnTo>
                    <a:pt x="183" y="106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1" name="Freeform 45"/>
            <p:cNvSpPr>
              <a:spLocks/>
            </p:cNvSpPr>
            <p:nvPr/>
          </p:nvSpPr>
          <p:spPr bwMode="auto">
            <a:xfrm>
              <a:off x="2946" y="2683"/>
              <a:ext cx="179" cy="68"/>
            </a:xfrm>
            <a:custGeom>
              <a:avLst/>
              <a:gdLst>
                <a:gd name="T0" fmla="*/ 0 w 185"/>
                <a:gd name="T1" fmla="*/ 0 h 106"/>
                <a:gd name="T2" fmla="*/ 83 w 185"/>
                <a:gd name="T3" fmla="*/ 5 h 106"/>
                <a:gd name="T4" fmla="*/ 166 w 185"/>
                <a:gd name="T5" fmla="*/ 11 h 106"/>
                <a:gd name="T6" fmla="*/ 252 w 185"/>
                <a:gd name="T7" fmla="*/ 15 h 106"/>
                <a:gd name="T8" fmla="*/ 293 w 185"/>
                <a:gd name="T9" fmla="*/ 19 h 106"/>
                <a:gd name="T10" fmla="*/ 336 w 185"/>
                <a:gd name="T11" fmla="*/ 21 h 1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5"/>
                <a:gd name="T19" fmla="*/ 0 h 106"/>
                <a:gd name="T20" fmla="*/ 185 w 185"/>
                <a:gd name="T21" fmla="*/ 106 h 10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5" h="106">
                  <a:moveTo>
                    <a:pt x="0" y="0"/>
                  </a:moveTo>
                  <a:lnTo>
                    <a:pt x="46" y="26"/>
                  </a:lnTo>
                  <a:lnTo>
                    <a:pt x="92" y="51"/>
                  </a:lnTo>
                  <a:lnTo>
                    <a:pt x="138" y="77"/>
                  </a:lnTo>
                  <a:lnTo>
                    <a:pt x="161" y="91"/>
                  </a:lnTo>
                  <a:lnTo>
                    <a:pt x="185" y="106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2" name="Freeform 46"/>
            <p:cNvSpPr>
              <a:spLocks/>
            </p:cNvSpPr>
            <p:nvPr/>
          </p:nvSpPr>
          <p:spPr bwMode="auto">
            <a:xfrm>
              <a:off x="3125" y="2751"/>
              <a:ext cx="178" cy="94"/>
            </a:xfrm>
            <a:custGeom>
              <a:avLst/>
              <a:gdLst>
                <a:gd name="T0" fmla="*/ 0 w 184"/>
                <a:gd name="T1" fmla="*/ 0 h 149"/>
                <a:gd name="T2" fmla="*/ 40 w 184"/>
                <a:gd name="T3" fmla="*/ 3 h 149"/>
                <a:gd name="T4" fmla="*/ 83 w 184"/>
                <a:gd name="T5" fmla="*/ 6 h 149"/>
                <a:gd name="T6" fmla="*/ 168 w 184"/>
                <a:gd name="T7" fmla="*/ 13 h 149"/>
                <a:gd name="T8" fmla="*/ 252 w 184"/>
                <a:gd name="T9" fmla="*/ 21 h 149"/>
                <a:gd name="T10" fmla="*/ 335 w 184"/>
                <a:gd name="T11" fmla="*/ 28 h 1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4"/>
                <a:gd name="T19" fmla="*/ 0 h 149"/>
                <a:gd name="T20" fmla="*/ 184 w 184"/>
                <a:gd name="T21" fmla="*/ 149 h 1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4" h="149">
                  <a:moveTo>
                    <a:pt x="0" y="0"/>
                  </a:moveTo>
                  <a:lnTo>
                    <a:pt x="22" y="17"/>
                  </a:lnTo>
                  <a:lnTo>
                    <a:pt x="46" y="34"/>
                  </a:lnTo>
                  <a:lnTo>
                    <a:pt x="92" y="71"/>
                  </a:lnTo>
                  <a:lnTo>
                    <a:pt x="138" y="111"/>
                  </a:lnTo>
                  <a:lnTo>
                    <a:pt x="184" y="149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3" name="Freeform 47"/>
            <p:cNvSpPr>
              <a:spLocks/>
            </p:cNvSpPr>
            <p:nvPr/>
          </p:nvSpPr>
          <p:spPr bwMode="auto">
            <a:xfrm>
              <a:off x="3303" y="2845"/>
              <a:ext cx="179" cy="101"/>
            </a:xfrm>
            <a:custGeom>
              <a:avLst/>
              <a:gdLst>
                <a:gd name="T0" fmla="*/ 0 w 185"/>
                <a:gd name="T1" fmla="*/ 0 h 159"/>
                <a:gd name="T2" fmla="*/ 169 w 185"/>
                <a:gd name="T3" fmla="*/ 15 h 159"/>
                <a:gd name="T4" fmla="*/ 336 w 185"/>
                <a:gd name="T5" fmla="*/ 30 h 159"/>
                <a:gd name="T6" fmla="*/ 0 60000 65536"/>
                <a:gd name="T7" fmla="*/ 0 60000 65536"/>
                <a:gd name="T8" fmla="*/ 0 60000 65536"/>
                <a:gd name="T9" fmla="*/ 0 w 185"/>
                <a:gd name="T10" fmla="*/ 0 h 159"/>
                <a:gd name="T11" fmla="*/ 185 w 185"/>
                <a:gd name="T12" fmla="*/ 159 h 1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5" h="159">
                  <a:moveTo>
                    <a:pt x="0" y="0"/>
                  </a:moveTo>
                  <a:lnTo>
                    <a:pt x="93" y="79"/>
                  </a:lnTo>
                  <a:lnTo>
                    <a:pt x="185" y="159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4" name="Freeform 48"/>
            <p:cNvSpPr>
              <a:spLocks/>
            </p:cNvSpPr>
            <p:nvPr/>
          </p:nvSpPr>
          <p:spPr bwMode="auto">
            <a:xfrm>
              <a:off x="3482" y="2946"/>
              <a:ext cx="179" cy="102"/>
            </a:xfrm>
            <a:custGeom>
              <a:avLst/>
              <a:gdLst>
                <a:gd name="T0" fmla="*/ 0 w 185"/>
                <a:gd name="T1" fmla="*/ 0 h 161"/>
                <a:gd name="T2" fmla="*/ 166 w 185"/>
                <a:gd name="T3" fmla="*/ 15 h 161"/>
                <a:gd name="T4" fmla="*/ 252 w 185"/>
                <a:gd name="T5" fmla="*/ 22 h 161"/>
                <a:gd name="T6" fmla="*/ 336 w 185"/>
                <a:gd name="T7" fmla="*/ 30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161"/>
                <a:gd name="T14" fmla="*/ 185 w 185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161">
                  <a:moveTo>
                    <a:pt x="0" y="0"/>
                  </a:moveTo>
                  <a:lnTo>
                    <a:pt x="92" y="81"/>
                  </a:lnTo>
                  <a:lnTo>
                    <a:pt x="138" y="121"/>
                  </a:lnTo>
                  <a:lnTo>
                    <a:pt x="185" y="161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5" name="Freeform 49"/>
            <p:cNvSpPr>
              <a:spLocks/>
            </p:cNvSpPr>
            <p:nvPr/>
          </p:nvSpPr>
          <p:spPr bwMode="auto">
            <a:xfrm>
              <a:off x="3661" y="3048"/>
              <a:ext cx="179" cy="96"/>
            </a:xfrm>
            <a:custGeom>
              <a:avLst/>
              <a:gdLst>
                <a:gd name="T0" fmla="*/ 0 w 184"/>
                <a:gd name="T1" fmla="*/ 0 h 151"/>
                <a:gd name="T2" fmla="*/ 88 w 184"/>
                <a:gd name="T3" fmla="*/ 7 h 151"/>
                <a:gd name="T4" fmla="*/ 175 w 184"/>
                <a:gd name="T5" fmla="*/ 15 h 151"/>
                <a:gd name="T6" fmla="*/ 262 w 184"/>
                <a:gd name="T7" fmla="*/ 22 h 151"/>
                <a:gd name="T8" fmla="*/ 304 w 184"/>
                <a:gd name="T9" fmla="*/ 26 h 151"/>
                <a:gd name="T10" fmla="*/ 349 w 184"/>
                <a:gd name="T11" fmla="*/ 29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4"/>
                <a:gd name="T19" fmla="*/ 0 h 151"/>
                <a:gd name="T20" fmla="*/ 184 w 18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4" h="151">
                  <a:moveTo>
                    <a:pt x="0" y="0"/>
                  </a:moveTo>
                  <a:lnTo>
                    <a:pt x="46" y="37"/>
                  </a:lnTo>
                  <a:lnTo>
                    <a:pt x="92" y="74"/>
                  </a:lnTo>
                  <a:lnTo>
                    <a:pt x="138" y="111"/>
                  </a:lnTo>
                  <a:lnTo>
                    <a:pt x="161" y="131"/>
                  </a:lnTo>
                  <a:lnTo>
                    <a:pt x="184" y="151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6" name="Freeform 50"/>
            <p:cNvSpPr>
              <a:spLocks/>
            </p:cNvSpPr>
            <p:nvPr/>
          </p:nvSpPr>
          <p:spPr bwMode="auto">
            <a:xfrm>
              <a:off x="3840" y="3144"/>
              <a:ext cx="179" cy="120"/>
            </a:xfrm>
            <a:custGeom>
              <a:avLst/>
              <a:gdLst>
                <a:gd name="T0" fmla="*/ 0 w 185"/>
                <a:gd name="T1" fmla="*/ 0 h 189"/>
                <a:gd name="T2" fmla="*/ 43 w 185"/>
                <a:gd name="T3" fmla="*/ 4 h 189"/>
                <a:gd name="T4" fmla="*/ 84 w 185"/>
                <a:gd name="T5" fmla="*/ 9 h 189"/>
                <a:gd name="T6" fmla="*/ 169 w 185"/>
                <a:gd name="T7" fmla="*/ 18 h 189"/>
                <a:gd name="T8" fmla="*/ 253 w 185"/>
                <a:gd name="T9" fmla="*/ 27 h 189"/>
                <a:gd name="T10" fmla="*/ 336 w 185"/>
                <a:gd name="T11" fmla="*/ 36 h 1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5"/>
                <a:gd name="T19" fmla="*/ 0 h 189"/>
                <a:gd name="T20" fmla="*/ 185 w 185"/>
                <a:gd name="T21" fmla="*/ 189 h 1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5" h="189">
                  <a:moveTo>
                    <a:pt x="0" y="0"/>
                  </a:moveTo>
                  <a:lnTo>
                    <a:pt x="23" y="21"/>
                  </a:lnTo>
                  <a:lnTo>
                    <a:pt x="47" y="45"/>
                  </a:lnTo>
                  <a:lnTo>
                    <a:pt x="93" y="92"/>
                  </a:lnTo>
                  <a:lnTo>
                    <a:pt x="139" y="141"/>
                  </a:lnTo>
                  <a:lnTo>
                    <a:pt x="185" y="189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7" name="Freeform 51"/>
            <p:cNvSpPr>
              <a:spLocks/>
            </p:cNvSpPr>
            <p:nvPr/>
          </p:nvSpPr>
          <p:spPr bwMode="auto">
            <a:xfrm>
              <a:off x="4019" y="3264"/>
              <a:ext cx="179" cy="120"/>
            </a:xfrm>
            <a:custGeom>
              <a:avLst/>
              <a:gdLst>
                <a:gd name="T0" fmla="*/ 0 w 185"/>
                <a:gd name="T1" fmla="*/ 0 h 188"/>
                <a:gd name="T2" fmla="*/ 83 w 185"/>
                <a:gd name="T3" fmla="*/ 10 h 188"/>
                <a:gd name="T4" fmla="*/ 166 w 185"/>
                <a:gd name="T5" fmla="*/ 19 h 188"/>
                <a:gd name="T6" fmla="*/ 253 w 185"/>
                <a:gd name="T7" fmla="*/ 28 h 188"/>
                <a:gd name="T8" fmla="*/ 336 w 185"/>
                <a:gd name="T9" fmla="*/ 37 h 1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5"/>
                <a:gd name="T16" fmla="*/ 0 h 188"/>
                <a:gd name="T17" fmla="*/ 185 w 185"/>
                <a:gd name="T18" fmla="*/ 188 h 1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5" h="188">
                  <a:moveTo>
                    <a:pt x="0" y="0"/>
                  </a:moveTo>
                  <a:lnTo>
                    <a:pt x="46" y="48"/>
                  </a:lnTo>
                  <a:lnTo>
                    <a:pt x="92" y="97"/>
                  </a:lnTo>
                  <a:lnTo>
                    <a:pt x="139" y="143"/>
                  </a:lnTo>
                  <a:lnTo>
                    <a:pt x="185" y="188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8" name="Freeform 52"/>
            <p:cNvSpPr>
              <a:spLocks/>
            </p:cNvSpPr>
            <p:nvPr/>
          </p:nvSpPr>
          <p:spPr bwMode="auto">
            <a:xfrm>
              <a:off x="4198" y="3384"/>
              <a:ext cx="178" cy="96"/>
            </a:xfrm>
            <a:custGeom>
              <a:avLst/>
              <a:gdLst>
                <a:gd name="T0" fmla="*/ 0 w 184"/>
                <a:gd name="T1" fmla="*/ 0 h 151"/>
                <a:gd name="T2" fmla="*/ 83 w 184"/>
                <a:gd name="T3" fmla="*/ 8 h 151"/>
                <a:gd name="T4" fmla="*/ 125 w 184"/>
                <a:gd name="T5" fmla="*/ 13 h 151"/>
                <a:gd name="T6" fmla="*/ 168 w 184"/>
                <a:gd name="T7" fmla="*/ 17 h 151"/>
                <a:gd name="T8" fmla="*/ 209 w 184"/>
                <a:gd name="T9" fmla="*/ 20 h 151"/>
                <a:gd name="T10" fmla="*/ 252 w 184"/>
                <a:gd name="T11" fmla="*/ 24 h 151"/>
                <a:gd name="T12" fmla="*/ 293 w 184"/>
                <a:gd name="T13" fmla="*/ 26 h 151"/>
                <a:gd name="T14" fmla="*/ 335 w 184"/>
                <a:gd name="T15" fmla="*/ 29 h 1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4"/>
                <a:gd name="T25" fmla="*/ 0 h 151"/>
                <a:gd name="T26" fmla="*/ 184 w 184"/>
                <a:gd name="T27" fmla="*/ 151 h 1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4" h="151">
                  <a:moveTo>
                    <a:pt x="0" y="0"/>
                  </a:moveTo>
                  <a:lnTo>
                    <a:pt x="46" y="43"/>
                  </a:lnTo>
                  <a:lnTo>
                    <a:pt x="68" y="64"/>
                  </a:lnTo>
                  <a:lnTo>
                    <a:pt x="92" y="86"/>
                  </a:lnTo>
                  <a:lnTo>
                    <a:pt x="115" y="104"/>
                  </a:lnTo>
                  <a:lnTo>
                    <a:pt x="138" y="123"/>
                  </a:lnTo>
                  <a:lnTo>
                    <a:pt x="161" y="138"/>
                  </a:lnTo>
                  <a:lnTo>
                    <a:pt x="184" y="151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39" name="Freeform 53"/>
            <p:cNvSpPr>
              <a:spLocks/>
            </p:cNvSpPr>
            <p:nvPr/>
          </p:nvSpPr>
          <p:spPr bwMode="auto">
            <a:xfrm>
              <a:off x="4376" y="3480"/>
              <a:ext cx="179" cy="16"/>
            </a:xfrm>
            <a:custGeom>
              <a:avLst/>
              <a:gdLst>
                <a:gd name="T0" fmla="*/ 0 w 185"/>
                <a:gd name="T1" fmla="*/ 0 h 26"/>
                <a:gd name="T2" fmla="*/ 44 w 185"/>
                <a:gd name="T3" fmla="*/ 1 h 26"/>
                <a:gd name="T4" fmla="*/ 84 w 185"/>
                <a:gd name="T5" fmla="*/ 2 h 26"/>
                <a:gd name="T6" fmla="*/ 127 w 185"/>
                <a:gd name="T7" fmla="*/ 4 h 26"/>
                <a:gd name="T8" fmla="*/ 169 w 185"/>
                <a:gd name="T9" fmla="*/ 4 h 26"/>
                <a:gd name="T10" fmla="*/ 212 w 185"/>
                <a:gd name="T11" fmla="*/ 4 h 26"/>
                <a:gd name="T12" fmla="*/ 253 w 185"/>
                <a:gd name="T13" fmla="*/ 4 h 26"/>
                <a:gd name="T14" fmla="*/ 336 w 185"/>
                <a:gd name="T15" fmla="*/ 4 h 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26"/>
                <a:gd name="T26" fmla="*/ 185 w 185"/>
                <a:gd name="T27" fmla="*/ 26 h 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26">
                  <a:moveTo>
                    <a:pt x="0" y="0"/>
                  </a:moveTo>
                  <a:lnTo>
                    <a:pt x="24" y="9"/>
                  </a:lnTo>
                  <a:lnTo>
                    <a:pt x="47" y="16"/>
                  </a:lnTo>
                  <a:lnTo>
                    <a:pt x="70" y="20"/>
                  </a:lnTo>
                  <a:lnTo>
                    <a:pt x="93" y="23"/>
                  </a:lnTo>
                  <a:lnTo>
                    <a:pt x="117" y="24"/>
                  </a:lnTo>
                  <a:lnTo>
                    <a:pt x="139" y="24"/>
                  </a:lnTo>
                  <a:lnTo>
                    <a:pt x="185" y="26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0" name="Freeform 54"/>
            <p:cNvSpPr>
              <a:spLocks/>
            </p:cNvSpPr>
            <p:nvPr/>
          </p:nvSpPr>
          <p:spPr bwMode="auto">
            <a:xfrm>
              <a:off x="4555" y="3487"/>
              <a:ext cx="177" cy="10"/>
            </a:xfrm>
            <a:custGeom>
              <a:avLst/>
              <a:gdLst>
                <a:gd name="T0" fmla="*/ 0 w 183"/>
                <a:gd name="T1" fmla="*/ 3 h 15"/>
                <a:gd name="T2" fmla="*/ 83 w 183"/>
                <a:gd name="T3" fmla="*/ 3 h 15"/>
                <a:gd name="T4" fmla="*/ 165 w 183"/>
                <a:gd name="T5" fmla="*/ 3 h 15"/>
                <a:gd name="T6" fmla="*/ 210 w 183"/>
                <a:gd name="T7" fmla="*/ 3 h 15"/>
                <a:gd name="T8" fmla="*/ 251 w 183"/>
                <a:gd name="T9" fmla="*/ 2 h 15"/>
                <a:gd name="T10" fmla="*/ 295 w 183"/>
                <a:gd name="T11" fmla="*/ 1 h 15"/>
                <a:gd name="T12" fmla="*/ 334 w 183"/>
                <a:gd name="T13" fmla="*/ 0 h 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"/>
                <a:gd name="T22" fmla="*/ 0 h 15"/>
                <a:gd name="T23" fmla="*/ 183 w 183"/>
                <a:gd name="T24" fmla="*/ 15 h 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" h="15">
                  <a:moveTo>
                    <a:pt x="0" y="14"/>
                  </a:moveTo>
                  <a:lnTo>
                    <a:pt x="46" y="15"/>
                  </a:lnTo>
                  <a:lnTo>
                    <a:pt x="91" y="15"/>
                  </a:lnTo>
                  <a:lnTo>
                    <a:pt x="115" y="14"/>
                  </a:lnTo>
                  <a:lnTo>
                    <a:pt x="137" y="11"/>
                  </a:lnTo>
                  <a:lnTo>
                    <a:pt x="161" y="6"/>
                  </a:lnTo>
                  <a:lnTo>
                    <a:pt x="183" y="0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1" name="Freeform 55"/>
            <p:cNvSpPr>
              <a:spLocks/>
            </p:cNvSpPr>
            <p:nvPr/>
          </p:nvSpPr>
          <p:spPr bwMode="auto">
            <a:xfrm>
              <a:off x="4732" y="3417"/>
              <a:ext cx="179" cy="70"/>
            </a:xfrm>
            <a:custGeom>
              <a:avLst/>
              <a:gdLst>
                <a:gd name="T0" fmla="*/ 0 w 185"/>
                <a:gd name="T1" fmla="*/ 21 h 111"/>
                <a:gd name="T2" fmla="*/ 43 w 185"/>
                <a:gd name="T3" fmla="*/ 20 h 111"/>
                <a:gd name="T4" fmla="*/ 84 w 185"/>
                <a:gd name="T5" fmla="*/ 16 h 111"/>
                <a:gd name="T6" fmla="*/ 126 w 185"/>
                <a:gd name="T7" fmla="*/ 15 h 111"/>
                <a:gd name="T8" fmla="*/ 169 w 185"/>
                <a:gd name="T9" fmla="*/ 12 h 111"/>
                <a:gd name="T10" fmla="*/ 253 w 185"/>
                <a:gd name="T11" fmla="*/ 5 h 111"/>
                <a:gd name="T12" fmla="*/ 293 w 185"/>
                <a:gd name="T13" fmla="*/ 3 h 111"/>
                <a:gd name="T14" fmla="*/ 336 w 185"/>
                <a:gd name="T15" fmla="*/ 0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111"/>
                <a:gd name="T26" fmla="*/ 185 w 185"/>
                <a:gd name="T27" fmla="*/ 111 h 1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111">
                  <a:moveTo>
                    <a:pt x="0" y="111"/>
                  </a:moveTo>
                  <a:lnTo>
                    <a:pt x="23" y="102"/>
                  </a:lnTo>
                  <a:lnTo>
                    <a:pt x="47" y="89"/>
                  </a:lnTo>
                  <a:lnTo>
                    <a:pt x="69" y="77"/>
                  </a:lnTo>
                  <a:lnTo>
                    <a:pt x="93" y="62"/>
                  </a:lnTo>
                  <a:lnTo>
                    <a:pt x="139" y="29"/>
                  </a:lnTo>
                  <a:lnTo>
                    <a:pt x="161" y="14"/>
                  </a:lnTo>
                  <a:lnTo>
                    <a:pt x="185" y="0"/>
                  </a:lnTo>
                </a:path>
              </a:pathLst>
            </a:custGeom>
            <a:noFill/>
            <a:ln w="26988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2" name="Freeform 56"/>
            <p:cNvSpPr>
              <a:spLocks/>
            </p:cNvSpPr>
            <p:nvPr/>
          </p:nvSpPr>
          <p:spPr bwMode="auto">
            <a:xfrm>
              <a:off x="2053" y="2400"/>
              <a:ext cx="178" cy="73"/>
            </a:xfrm>
            <a:custGeom>
              <a:avLst/>
              <a:gdLst>
                <a:gd name="T0" fmla="*/ 0 w 184"/>
                <a:gd name="T1" fmla="*/ 0 h 115"/>
                <a:gd name="T2" fmla="*/ 83 w 184"/>
                <a:gd name="T3" fmla="*/ 5 h 115"/>
                <a:gd name="T4" fmla="*/ 168 w 184"/>
                <a:gd name="T5" fmla="*/ 11 h 115"/>
                <a:gd name="T6" fmla="*/ 252 w 184"/>
                <a:gd name="T7" fmla="*/ 16 h 115"/>
                <a:gd name="T8" fmla="*/ 335 w 184"/>
                <a:gd name="T9" fmla="*/ 22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115"/>
                <a:gd name="T17" fmla="*/ 184 w 184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115">
                  <a:moveTo>
                    <a:pt x="0" y="0"/>
                  </a:moveTo>
                  <a:lnTo>
                    <a:pt x="46" y="27"/>
                  </a:lnTo>
                  <a:lnTo>
                    <a:pt x="92" y="55"/>
                  </a:lnTo>
                  <a:lnTo>
                    <a:pt x="138" y="84"/>
                  </a:lnTo>
                  <a:lnTo>
                    <a:pt x="184" y="115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3" name="Freeform 57"/>
            <p:cNvSpPr>
              <a:spLocks/>
            </p:cNvSpPr>
            <p:nvPr/>
          </p:nvSpPr>
          <p:spPr bwMode="auto">
            <a:xfrm>
              <a:off x="2231" y="2473"/>
              <a:ext cx="179" cy="93"/>
            </a:xfrm>
            <a:custGeom>
              <a:avLst/>
              <a:gdLst>
                <a:gd name="T0" fmla="*/ 0 w 185"/>
                <a:gd name="T1" fmla="*/ 0 h 146"/>
                <a:gd name="T2" fmla="*/ 84 w 185"/>
                <a:gd name="T3" fmla="*/ 6 h 146"/>
                <a:gd name="T4" fmla="*/ 169 w 185"/>
                <a:gd name="T5" fmla="*/ 14 h 146"/>
                <a:gd name="T6" fmla="*/ 253 w 185"/>
                <a:gd name="T7" fmla="*/ 21 h 146"/>
                <a:gd name="T8" fmla="*/ 336 w 185"/>
                <a:gd name="T9" fmla="*/ 28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5"/>
                <a:gd name="T16" fmla="*/ 0 h 146"/>
                <a:gd name="T17" fmla="*/ 185 w 185"/>
                <a:gd name="T18" fmla="*/ 146 h 1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5" h="146">
                  <a:moveTo>
                    <a:pt x="0" y="0"/>
                  </a:moveTo>
                  <a:lnTo>
                    <a:pt x="47" y="34"/>
                  </a:lnTo>
                  <a:lnTo>
                    <a:pt x="93" y="72"/>
                  </a:lnTo>
                  <a:lnTo>
                    <a:pt x="139" y="109"/>
                  </a:lnTo>
                  <a:lnTo>
                    <a:pt x="185" y="146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4" name="Freeform 58"/>
            <p:cNvSpPr>
              <a:spLocks/>
            </p:cNvSpPr>
            <p:nvPr/>
          </p:nvSpPr>
          <p:spPr bwMode="auto">
            <a:xfrm>
              <a:off x="2410" y="2566"/>
              <a:ext cx="180" cy="87"/>
            </a:xfrm>
            <a:custGeom>
              <a:avLst/>
              <a:gdLst>
                <a:gd name="T0" fmla="*/ 0 w 185"/>
                <a:gd name="T1" fmla="*/ 0 h 137"/>
                <a:gd name="T2" fmla="*/ 175 w 185"/>
                <a:gd name="T3" fmla="*/ 14 h 137"/>
                <a:gd name="T4" fmla="*/ 264 w 185"/>
                <a:gd name="T5" fmla="*/ 20 h 137"/>
                <a:gd name="T6" fmla="*/ 350 w 185"/>
                <a:gd name="T7" fmla="*/ 27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137"/>
                <a:gd name="T14" fmla="*/ 185 w 185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137">
                  <a:moveTo>
                    <a:pt x="0" y="0"/>
                  </a:moveTo>
                  <a:lnTo>
                    <a:pt x="92" y="71"/>
                  </a:lnTo>
                  <a:lnTo>
                    <a:pt x="139" y="105"/>
                  </a:lnTo>
                  <a:lnTo>
                    <a:pt x="185" y="137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5" name="Freeform 59"/>
            <p:cNvSpPr>
              <a:spLocks/>
            </p:cNvSpPr>
            <p:nvPr/>
          </p:nvSpPr>
          <p:spPr bwMode="auto">
            <a:xfrm>
              <a:off x="2590" y="2653"/>
              <a:ext cx="179" cy="70"/>
            </a:xfrm>
            <a:custGeom>
              <a:avLst/>
              <a:gdLst>
                <a:gd name="T0" fmla="*/ 0 w 185"/>
                <a:gd name="T1" fmla="*/ 0 h 111"/>
                <a:gd name="T2" fmla="*/ 44 w 185"/>
                <a:gd name="T3" fmla="*/ 3 h 111"/>
                <a:gd name="T4" fmla="*/ 83 w 185"/>
                <a:gd name="T5" fmla="*/ 5 h 111"/>
                <a:gd name="T6" fmla="*/ 166 w 185"/>
                <a:gd name="T7" fmla="*/ 10 h 111"/>
                <a:gd name="T8" fmla="*/ 252 w 185"/>
                <a:gd name="T9" fmla="*/ 16 h 111"/>
                <a:gd name="T10" fmla="*/ 294 w 185"/>
                <a:gd name="T11" fmla="*/ 18 h 111"/>
                <a:gd name="T12" fmla="*/ 336 w 185"/>
                <a:gd name="T13" fmla="*/ 21 h 1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5"/>
                <a:gd name="T22" fmla="*/ 0 h 111"/>
                <a:gd name="T23" fmla="*/ 185 w 185"/>
                <a:gd name="T24" fmla="*/ 111 h 1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5" h="111">
                  <a:moveTo>
                    <a:pt x="0" y="0"/>
                  </a:moveTo>
                  <a:lnTo>
                    <a:pt x="24" y="15"/>
                  </a:lnTo>
                  <a:lnTo>
                    <a:pt x="46" y="29"/>
                  </a:lnTo>
                  <a:lnTo>
                    <a:pt x="92" y="54"/>
                  </a:lnTo>
                  <a:lnTo>
                    <a:pt x="138" y="82"/>
                  </a:lnTo>
                  <a:lnTo>
                    <a:pt x="162" y="95"/>
                  </a:lnTo>
                  <a:lnTo>
                    <a:pt x="185" y="111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6" name="Freeform 60"/>
            <p:cNvSpPr>
              <a:spLocks/>
            </p:cNvSpPr>
            <p:nvPr/>
          </p:nvSpPr>
          <p:spPr bwMode="auto">
            <a:xfrm>
              <a:off x="2769" y="2723"/>
              <a:ext cx="177" cy="96"/>
            </a:xfrm>
            <a:custGeom>
              <a:avLst/>
              <a:gdLst>
                <a:gd name="T0" fmla="*/ 0 w 183"/>
                <a:gd name="T1" fmla="*/ 0 h 151"/>
                <a:gd name="T2" fmla="*/ 40 w 183"/>
                <a:gd name="T3" fmla="*/ 3 h 151"/>
                <a:gd name="T4" fmla="*/ 83 w 183"/>
                <a:gd name="T5" fmla="*/ 7 h 151"/>
                <a:gd name="T6" fmla="*/ 164 w 183"/>
                <a:gd name="T7" fmla="*/ 15 h 151"/>
                <a:gd name="T8" fmla="*/ 208 w 183"/>
                <a:gd name="T9" fmla="*/ 18 h 151"/>
                <a:gd name="T10" fmla="*/ 251 w 183"/>
                <a:gd name="T11" fmla="*/ 22 h 151"/>
                <a:gd name="T12" fmla="*/ 292 w 183"/>
                <a:gd name="T13" fmla="*/ 26 h 151"/>
                <a:gd name="T14" fmla="*/ 334 w 183"/>
                <a:gd name="T15" fmla="*/ 29 h 15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3"/>
                <a:gd name="T25" fmla="*/ 0 h 151"/>
                <a:gd name="T26" fmla="*/ 183 w 183"/>
                <a:gd name="T27" fmla="*/ 151 h 15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3" h="151">
                  <a:moveTo>
                    <a:pt x="0" y="0"/>
                  </a:moveTo>
                  <a:lnTo>
                    <a:pt x="22" y="17"/>
                  </a:lnTo>
                  <a:lnTo>
                    <a:pt x="46" y="37"/>
                  </a:lnTo>
                  <a:lnTo>
                    <a:pt x="90" y="77"/>
                  </a:lnTo>
                  <a:lnTo>
                    <a:pt x="114" y="97"/>
                  </a:lnTo>
                  <a:lnTo>
                    <a:pt x="137" y="117"/>
                  </a:lnTo>
                  <a:lnTo>
                    <a:pt x="160" y="135"/>
                  </a:lnTo>
                  <a:lnTo>
                    <a:pt x="183" y="151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7" name="Freeform 61"/>
            <p:cNvSpPr>
              <a:spLocks/>
            </p:cNvSpPr>
            <p:nvPr/>
          </p:nvSpPr>
          <p:spPr bwMode="auto">
            <a:xfrm>
              <a:off x="2946" y="2819"/>
              <a:ext cx="179" cy="55"/>
            </a:xfrm>
            <a:custGeom>
              <a:avLst/>
              <a:gdLst>
                <a:gd name="T0" fmla="*/ 0 w 185"/>
                <a:gd name="T1" fmla="*/ 0 h 86"/>
                <a:gd name="T2" fmla="*/ 40 w 185"/>
                <a:gd name="T3" fmla="*/ 3 h 86"/>
                <a:gd name="T4" fmla="*/ 83 w 185"/>
                <a:gd name="T5" fmla="*/ 5 h 86"/>
                <a:gd name="T6" fmla="*/ 125 w 185"/>
                <a:gd name="T7" fmla="*/ 8 h 86"/>
                <a:gd name="T8" fmla="*/ 166 w 185"/>
                <a:gd name="T9" fmla="*/ 8 h 86"/>
                <a:gd name="T10" fmla="*/ 252 w 185"/>
                <a:gd name="T11" fmla="*/ 13 h 86"/>
                <a:gd name="T12" fmla="*/ 293 w 185"/>
                <a:gd name="T13" fmla="*/ 15 h 86"/>
                <a:gd name="T14" fmla="*/ 336 w 185"/>
                <a:gd name="T15" fmla="*/ 17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86"/>
                <a:gd name="T26" fmla="*/ 185 w 185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86">
                  <a:moveTo>
                    <a:pt x="0" y="0"/>
                  </a:moveTo>
                  <a:lnTo>
                    <a:pt x="22" y="13"/>
                  </a:lnTo>
                  <a:lnTo>
                    <a:pt x="46" y="24"/>
                  </a:lnTo>
                  <a:lnTo>
                    <a:pt x="68" y="35"/>
                  </a:lnTo>
                  <a:lnTo>
                    <a:pt x="92" y="44"/>
                  </a:lnTo>
                  <a:lnTo>
                    <a:pt x="138" y="63"/>
                  </a:lnTo>
                  <a:lnTo>
                    <a:pt x="161" y="73"/>
                  </a:lnTo>
                  <a:lnTo>
                    <a:pt x="185" y="86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8" name="Freeform 62"/>
            <p:cNvSpPr>
              <a:spLocks/>
            </p:cNvSpPr>
            <p:nvPr/>
          </p:nvSpPr>
          <p:spPr bwMode="auto">
            <a:xfrm>
              <a:off x="3125" y="2874"/>
              <a:ext cx="178" cy="78"/>
            </a:xfrm>
            <a:custGeom>
              <a:avLst/>
              <a:gdLst>
                <a:gd name="T0" fmla="*/ 0 w 184"/>
                <a:gd name="T1" fmla="*/ 0 h 124"/>
                <a:gd name="T2" fmla="*/ 83 w 184"/>
                <a:gd name="T3" fmla="*/ 5 h 124"/>
                <a:gd name="T4" fmla="*/ 168 w 184"/>
                <a:gd name="T5" fmla="*/ 11 h 124"/>
                <a:gd name="T6" fmla="*/ 252 w 184"/>
                <a:gd name="T7" fmla="*/ 16 h 124"/>
                <a:gd name="T8" fmla="*/ 335 w 184"/>
                <a:gd name="T9" fmla="*/ 23 h 1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"/>
                <a:gd name="T16" fmla="*/ 0 h 124"/>
                <a:gd name="T17" fmla="*/ 184 w 184"/>
                <a:gd name="T18" fmla="*/ 124 h 1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" h="124">
                  <a:moveTo>
                    <a:pt x="0" y="0"/>
                  </a:moveTo>
                  <a:lnTo>
                    <a:pt x="46" y="27"/>
                  </a:lnTo>
                  <a:lnTo>
                    <a:pt x="92" y="58"/>
                  </a:lnTo>
                  <a:lnTo>
                    <a:pt x="138" y="91"/>
                  </a:lnTo>
                  <a:lnTo>
                    <a:pt x="184" y="124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49" name="Freeform 63"/>
            <p:cNvSpPr>
              <a:spLocks/>
            </p:cNvSpPr>
            <p:nvPr/>
          </p:nvSpPr>
          <p:spPr bwMode="auto">
            <a:xfrm>
              <a:off x="3303" y="2952"/>
              <a:ext cx="179" cy="89"/>
            </a:xfrm>
            <a:custGeom>
              <a:avLst/>
              <a:gdLst>
                <a:gd name="T0" fmla="*/ 0 w 185"/>
                <a:gd name="T1" fmla="*/ 0 h 140"/>
                <a:gd name="T2" fmla="*/ 83 w 185"/>
                <a:gd name="T3" fmla="*/ 7 h 140"/>
                <a:gd name="T4" fmla="*/ 169 w 185"/>
                <a:gd name="T5" fmla="*/ 13 h 140"/>
                <a:gd name="T6" fmla="*/ 336 w 185"/>
                <a:gd name="T7" fmla="*/ 27 h 14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140"/>
                <a:gd name="T14" fmla="*/ 185 w 185"/>
                <a:gd name="T15" fmla="*/ 140 h 14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140">
                  <a:moveTo>
                    <a:pt x="0" y="0"/>
                  </a:moveTo>
                  <a:lnTo>
                    <a:pt x="46" y="34"/>
                  </a:lnTo>
                  <a:lnTo>
                    <a:pt x="93" y="70"/>
                  </a:lnTo>
                  <a:lnTo>
                    <a:pt x="185" y="14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0" name="Freeform 64"/>
            <p:cNvSpPr>
              <a:spLocks/>
            </p:cNvSpPr>
            <p:nvPr/>
          </p:nvSpPr>
          <p:spPr bwMode="auto">
            <a:xfrm>
              <a:off x="3482" y="3041"/>
              <a:ext cx="179" cy="92"/>
            </a:xfrm>
            <a:custGeom>
              <a:avLst/>
              <a:gdLst>
                <a:gd name="T0" fmla="*/ 0 w 185"/>
                <a:gd name="T1" fmla="*/ 0 h 145"/>
                <a:gd name="T2" fmla="*/ 40 w 185"/>
                <a:gd name="T3" fmla="*/ 4 h 145"/>
                <a:gd name="T4" fmla="*/ 83 w 185"/>
                <a:gd name="T5" fmla="*/ 8 h 145"/>
                <a:gd name="T6" fmla="*/ 166 w 185"/>
                <a:gd name="T7" fmla="*/ 15 h 145"/>
                <a:gd name="T8" fmla="*/ 210 w 185"/>
                <a:gd name="T9" fmla="*/ 19 h 145"/>
                <a:gd name="T10" fmla="*/ 252 w 185"/>
                <a:gd name="T11" fmla="*/ 23 h 145"/>
                <a:gd name="T12" fmla="*/ 293 w 185"/>
                <a:gd name="T13" fmla="*/ 25 h 145"/>
                <a:gd name="T14" fmla="*/ 336 w 185"/>
                <a:gd name="T15" fmla="*/ 28 h 1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145"/>
                <a:gd name="T26" fmla="*/ 185 w 185"/>
                <a:gd name="T27" fmla="*/ 145 h 14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145">
                  <a:moveTo>
                    <a:pt x="0" y="0"/>
                  </a:moveTo>
                  <a:lnTo>
                    <a:pt x="22" y="19"/>
                  </a:lnTo>
                  <a:lnTo>
                    <a:pt x="46" y="39"/>
                  </a:lnTo>
                  <a:lnTo>
                    <a:pt x="92" y="80"/>
                  </a:lnTo>
                  <a:lnTo>
                    <a:pt x="115" y="100"/>
                  </a:lnTo>
                  <a:lnTo>
                    <a:pt x="138" y="119"/>
                  </a:lnTo>
                  <a:lnTo>
                    <a:pt x="161" y="133"/>
                  </a:lnTo>
                  <a:lnTo>
                    <a:pt x="185" y="145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1" name="Freeform 65"/>
            <p:cNvSpPr>
              <a:spLocks/>
            </p:cNvSpPr>
            <p:nvPr/>
          </p:nvSpPr>
          <p:spPr bwMode="auto">
            <a:xfrm>
              <a:off x="3661" y="3133"/>
              <a:ext cx="179" cy="6"/>
            </a:xfrm>
            <a:custGeom>
              <a:avLst/>
              <a:gdLst>
                <a:gd name="T0" fmla="*/ 0 w 184"/>
                <a:gd name="T1" fmla="*/ 0 h 9"/>
                <a:gd name="T2" fmla="*/ 19 w 184"/>
                <a:gd name="T3" fmla="*/ 1 h 9"/>
                <a:gd name="T4" fmla="*/ 44 w 184"/>
                <a:gd name="T5" fmla="*/ 1 h 9"/>
                <a:gd name="T6" fmla="*/ 88 w 184"/>
                <a:gd name="T7" fmla="*/ 2 h 9"/>
                <a:gd name="T8" fmla="*/ 128 w 184"/>
                <a:gd name="T9" fmla="*/ 2 h 9"/>
                <a:gd name="T10" fmla="*/ 175 w 184"/>
                <a:gd name="T11" fmla="*/ 1 h 9"/>
                <a:gd name="T12" fmla="*/ 218 w 184"/>
                <a:gd name="T13" fmla="*/ 1 h 9"/>
                <a:gd name="T14" fmla="*/ 262 w 184"/>
                <a:gd name="T15" fmla="*/ 1 h 9"/>
                <a:gd name="T16" fmla="*/ 304 w 184"/>
                <a:gd name="T17" fmla="*/ 1 h 9"/>
                <a:gd name="T18" fmla="*/ 329 w 184"/>
                <a:gd name="T19" fmla="*/ 1 h 9"/>
                <a:gd name="T20" fmla="*/ 349 w 184"/>
                <a:gd name="T21" fmla="*/ 1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4"/>
                <a:gd name="T34" fmla="*/ 0 h 9"/>
                <a:gd name="T35" fmla="*/ 184 w 184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4" h="9">
                  <a:moveTo>
                    <a:pt x="0" y="0"/>
                  </a:moveTo>
                  <a:lnTo>
                    <a:pt x="11" y="5"/>
                  </a:lnTo>
                  <a:lnTo>
                    <a:pt x="22" y="8"/>
                  </a:lnTo>
                  <a:lnTo>
                    <a:pt x="46" y="9"/>
                  </a:lnTo>
                  <a:lnTo>
                    <a:pt x="68" y="9"/>
                  </a:lnTo>
                  <a:lnTo>
                    <a:pt x="92" y="8"/>
                  </a:lnTo>
                  <a:lnTo>
                    <a:pt x="114" y="5"/>
                  </a:lnTo>
                  <a:lnTo>
                    <a:pt x="138" y="3"/>
                  </a:lnTo>
                  <a:lnTo>
                    <a:pt x="161" y="3"/>
                  </a:lnTo>
                  <a:lnTo>
                    <a:pt x="173" y="5"/>
                  </a:lnTo>
                  <a:lnTo>
                    <a:pt x="184" y="8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2" name="Freeform 66"/>
            <p:cNvSpPr>
              <a:spLocks/>
            </p:cNvSpPr>
            <p:nvPr/>
          </p:nvSpPr>
          <p:spPr bwMode="auto">
            <a:xfrm>
              <a:off x="3840" y="3138"/>
              <a:ext cx="179" cy="59"/>
            </a:xfrm>
            <a:custGeom>
              <a:avLst/>
              <a:gdLst>
                <a:gd name="T0" fmla="*/ 0 w 185"/>
                <a:gd name="T1" fmla="*/ 0 h 92"/>
                <a:gd name="T2" fmla="*/ 43 w 185"/>
                <a:gd name="T3" fmla="*/ 1 h 92"/>
                <a:gd name="T4" fmla="*/ 84 w 185"/>
                <a:gd name="T5" fmla="*/ 4 h 92"/>
                <a:gd name="T6" fmla="*/ 126 w 185"/>
                <a:gd name="T7" fmla="*/ 5 h 92"/>
                <a:gd name="T8" fmla="*/ 169 w 185"/>
                <a:gd name="T9" fmla="*/ 8 h 92"/>
                <a:gd name="T10" fmla="*/ 253 w 185"/>
                <a:gd name="T11" fmla="*/ 13 h 92"/>
                <a:gd name="T12" fmla="*/ 293 w 185"/>
                <a:gd name="T13" fmla="*/ 17 h 92"/>
                <a:gd name="T14" fmla="*/ 336 w 185"/>
                <a:gd name="T15" fmla="*/ 19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92"/>
                <a:gd name="T26" fmla="*/ 185 w 185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92">
                  <a:moveTo>
                    <a:pt x="0" y="0"/>
                  </a:moveTo>
                  <a:lnTo>
                    <a:pt x="23" y="7"/>
                  </a:lnTo>
                  <a:lnTo>
                    <a:pt x="47" y="18"/>
                  </a:lnTo>
                  <a:lnTo>
                    <a:pt x="69" y="29"/>
                  </a:lnTo>
                  <a:lnTo>
                    <a:pt x="93" y="43"/>
                  </a:lnTo>
                  <a:lnTo>
                    <a:pt x="139" y="69"/>
                  </a:lnTo>
                  <a:lnTo>
                    <a:pt x="161" y="81"/>
                  </a:lnTo>
                  <a:lnTo>
                    <a:pt x="185" y="92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3" name="Freeform 67"/>
            <p:cNvSpPr>
              <a:spLocks/>
            </p:cNvSpPr>
            <p:nvPr/>
          </p:nvSpPr>
          <p:spPr bwMode="auto">
            <a:xfrm>
              <a:off x="4019" y="3197"/>
              <a:ext cx="179" cy="37"/>
            </a:xfrm>
            <a:custGeom>
              <a:avLst/>
              <a:gdLst>
                <a:gd name="T0" fmla="*/ 0 w 185"/>
                <a:gd name="T1" fmla="*/ 0 h 58"/>
                <a:gd name="T2" fmla="*/ 83 w 185"/>
                <a:gd name="T3" fmla="*/ 4 h 58"/>
                <a:gd name="T4" fmla="*/ 166 w 185"/>
                <a:gd name="T5" fmla="*/ 7 h 58"/>
                <a:gd name="T6" fmla="*/ 253 w 185"/>
                <a:gd name="T7" fmla="*/ 10 h 58"/>
                <a:gd name="T8" fmla="*/ 293 w 185"/>
                <a:gd name="T9" fmla="*/ 11 h 58"/>
                <a:gd name="T10" fmla="*/ 336 w 185"/>
                <a:gd name="T11" fmla="*/ 12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5"/>
                <a:gd name="T19" fmla="*/ 0 h 58"/>
                <a:gd name="T20" fmla="*/ 185 w 185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5" h="58">
                  <a:moveTo>
                    <a:pt x="0" y="0"/>
                  </a:moveTo>
                  <a:lnTo>
                    <a:pt x="46" y="18"/>
                  </a:lnTo>
                  <a:lnTo>
                    <a:pt x="92" y="35"/>
                  </a:lnTo>
                  <a:lnTo>
                    <a:pt x="139" y="49"/>
                  </a:lnTo>
                  <a:lnTo>
                    <a:pt x="161" y="54"/>
                  </a:lnTo>
                  <a:lnTo>
                    <a:pt x="185" y="58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4" name="Freeform 68"/>
            <p:cNvSpPr>
              <a:spLocks/>
            </p:cNvSpPr>
            <p:nvPr/>
          </p:nvSpPr>
          <p:spPr bwMode="auto">
            <a:xfrm>
              <a:off x="4198" y="3232"/>
              <a:ext cx="178" cy="9"/>
            </a:xfrm>
            <a:custGeom>
              <a:avLst/>
              <a:gdLst>
                <a:gd name="T0" fmla="*/ 0 w 184"/>
                <a:gd name="T1" fmla="*/ 1 h 14"/>
                <a:gd name="T2" fmla="*/ 83 w 184"/>
                <a:gd name="T3" fmla="*/ 2 h 14"/>
                <a:gd name="T4" fmla="*/ 125 w 184"/>
                <a:gd name="T5" fmla="*/ 2 h 14"/>
                <a:gd name="T6" fmla="*/ 168 w 184"/>
                <a:gd name="T7" fmla="*/ 3 h 14"/>
                <a:gd name="T8" fmla="*/ 209 w 184"/>
                <a:gd name="T9" fmla="*/ 3 h 14"/>
                <a:gd name="T10" fmla="*/ 252 w 184"/>
                <a:gd name="T11" fmla="*/ 2 h 14"/>
                <a:gd name="T12" fmla="*/ 293 w 184"/>
                <a:gd name="T13" fmla="*/ 1 h 14"/>
                <a:gd name="T14" fmla="*/ 335 w 184"/>
                <a:gd name="T15" fmla="*/ 0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4"/>
                <a:gd name="T25" fmla="*/ 0 h 14"/>
                <a:gd name="T26" fmla="*/ 184 w 184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4" h="14">
                  <a:moveTo>
                    <a:pt x="0" y="3"/>
                  </a:moveTo>
                  <a:lnTo>
                    <a:pt x="46" y="10"/>
                  </a:lnTo>
                  <a:lnTo>
                    <a:pt x="68" y="13"/>
                  </a:lnTo>
                  <a:lnTo>
                    <a:pt x="92" y="14"/>
                  </a:lnTo>
                  <a:lnTo>
                    <a:pt x="115" y="14"/>
                  </a:lnTo>
                  <a:lnTo>
                    <a:pt x="138" y="13"/>
                  </a:lnTo>
                  <a:lnTo>
                    <a:pt x="161" y="8"/>
                  </a:lnTo>
                  <a:lnTo>
                    <a:pt x="184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5" name="Freeform 69"/>
            <p:cNvSpPr>
              <a:spLocks/>
            </p:cNvSpPr>
            <p:nvPr/>
          </p:nvSpPr>
          <p:spPr bwMode="auto">
            <a:xfrm>
              <a:off x="4376" y="3145"/>
              <a:ext cx="179" cy="87"/>
            </a:xfrm>
            <a:custGeom>
              <a:avLst/>
              <a:gdLst>
                <a:gd name="T0" fmla="*/ 0 w 185"/>
                <a:gd name="T1" fmla="*/ 27 h 137"/>
                <a:gd name="T2" fmla="*/ 20 w 185"/>
                <a:gd name="T3" fmla="*/ 26 h 137"/>
                <a:gd name="T4" fmla="*/ 44 w 185"/>
                <a:gd name="T5" fmla="*/ 25 h 137"/>
                <a:gd name="T6" fmla="*/ 84 w 185"/>
                <a:gd name="T7" fmla="*/ 22 h 137"/>
                <a:gd name="T8" fmla="*/ 127 w 185"/>
                <a:gd name="T9" fmla="*/ 18 h 137"/>
                <a:gd name="T10" fmla="*/ 169 w 185"/>
                <a:gd name="T11" fmla="*/ 14 h 137"/>
                <a:gd name="T12" fmla="*/ 212 w 185"/>
                <a:gd name="T13" fmla="*/ 10 h 137"/>
                <a:gd name="T14" fmla="*/ 253 w 185"/>
                <a:gd name="T15" fmla="*/ 6 h 137"/>
                <a:gd name="T16" fmla="*/ 296 w 185"/>
                <a:gd name="T17" fmla="*/ 3 h 137"/>
                <a:gd name="T18" fmla="*/ 336 w 185"/>
                <a:gd name="T19" fmla="*/ 0 h 1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5"/>
                <a:gd name="T31" fmla="*/ 0 h 137"/>
                <a:gd name="T32" fmla="*/ 185 w 185"/>
                <a:gd name="T33" fmla="*/ 137 h 1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5" h="137">
                  <a:moveTo>
                    <a:pt x="0" y="137"/>
                  </a:moveTo>
                  <a:lnTo>
                    <a:pt x="12" y="133"/>
                  </a:lnTo>
                  <a:lnTo>
                    <a:pt x="24" y="127"/>
                  </a:lnTo>
                  <a:lnTo>
                    <a:pt x="47" y="111"/>
                  </a:lnTo>
                  <a:lnTo>
                    <a:pt x="70" y="93"/>
                  </a:lnTo>
                  <a:lnTo>
                    <a:pt x="93" y="73"/>
                  </a:lnTo>
                  <a:lnTo>
                    <a:pt x="117" y="53"/>
                  </a:lnTo>
                  <a:lnTo>
                    <a:pt x="139" y="33"/>
                  </a:lnTo>
                  <a:lnTo>
                    <a:pt x="163" y="16"/>
                  </a:lnTo>
                  <a:lnTo>
                    <a:pt x="185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6" name="Freeform 70"/>
            <p:cNvSpPr>
              <a:spLocks/>
            </p:cNvSpPr>
            <p:nvPr/>
          </p:nvSpPr>
          <p:spPr bwMode="auto">
            <a:xfrm>
              <a:off x="4555" y="3101"/>
              <a:ext cx="177" cy="44"/>
            </a:xfrm>
            <a:custGeom>
              <a:avLst/>
              <a:gdLst>
                <a:gd name="T0" fmla="*/ 0 w 183"/>
                <a:gd name="T1" fmla="*/ 13 h 69"/>
                <a:gd name="T2" fmla="*/ 83 w 183"/>
                <a:gd name="T3" fmla="*/ 9 h 69"/>
                <a:gd name="T4" fmla="*/ 165 w 183"/>
                <a:gd name="T5" fmla="*/ 4 h 69"/>
                <a:gd name="T6" fmla="*/ 210 w 183"/>
                <a:gd name="T7" fmla="*/ 3 h 69"/>
                <a:gd name="T8" fmla="*/ 251 w 183"/>
                <a:gd name="T9" fmla="*/ 2 h 69"/>
                <a:gd name="T10" fmla="*/ 295 w 183"/>
                <a:gd name="T11" fmla="*/ 1 h 69"/>
                <a:gd name="T12" fmla="*/ 334 w 183"/>
                <a:gd name="T13" fmla="*/ 0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3"/>
                <a:gd name="T22" fmla="*/ 0 h 69"/>
                <a:gd name="T23" fmla="*/ 183 w 183"/>
                <a:gd name="T24" fmla="*/ 69 h 6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3" h="69">
                  <a:moveTo>
                    <a:pt x="0" y="69"/>
                  </a:moveTo>
                  <a:lnTo>
                    <a:pt x="46" y="45"/>
                  </a:lnTo>
                  <a:lnTo>
                    <a:pt x="91" y="25"/>
                  </a:lnTo>
                  <a:lnTo>
                    <a:pt x="115" y="17"/>
                  </a:lnTo>
                  <a:lnTo>
                    <a:pt x="137" y="11"/>
                  </a:lnTo>
                  <a:lnTo>
                    <a:pt x="161" y="5"/>
                  </a:lnTo>
                  <a:lnTo>
                    <a:pt x="183" y="0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7" name="Freeform 71"/>
            <p:cNvSpPr>
              <a:spLocks/>
            </p:cNvSpPr>
            <p:nvPr/>
          </p:nvSpPr>
          <p:spPr bwMode="auto">
            <a:xfrm>
              <a:off x="4732" y="3099"/>
              <a:ext cx="179" cy="9"/>
            </a:xfrm>
            <a:custGeom>
              <a:avLst/>
              <a:gdLst>
                <a:gd name="T0" fmla="*/ 0 w 185"/>
                <a:gd name="T1" fmla="*/ 1 h 14"/>
                <a:gd name="T2" fmla="*/ 43 w 185"/>
                <a:gd name="T3" fmla="*/ 0 h 14"/>
                <a:gd name="T4" fmla="*/ 84 w 185"/>
                <a:gd name="T5" fmla="*/ 0 h 14"/>
                <a:gd name="T6" fmla="*/ 126 w 185"/>
                <a:gd name="T7" fmla="*/ 1 h 14"/>
                <a:gd name="T8" fmla="*/ 169 w 185"/>
                <a:gd name="T9" fmla="*/ 1 h 14"/>
                <a:gd name="T10" fmla="*/ 253 w 185"/>
                <a:gd name="T11" fmla="*/ 2 h 14"/>
                <a:gd name="T12" fmla="*/ 293 w 185"/>
                <a:gd name="T13" fmla="*/ 2 h 14"/>
                <a:gd name="T14" fmla="*/ 336 w 185"/>
                <a:gd name="T15" fmla="*/ 3 h 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5"/>
                <a:gd name="T25" fmla="*/ 0 h 14"/>
                <a:gd name="T26" fmla="*/ 185 w 185"/>
                <a:gd name="T27" fmla="*/ 14 h 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5" h="14">
                  <a:moveTo>
                    <a:pt x="0" y="3"/>
                  </a:moveTo>
                  <a:lnTo>
                    <a:pt x="23" y="0"/>
                  </a:lnTo>
                  <a:lnTo>
                    <a:pt x="47" y="0"/>
                  </a:lnTo>
                  <a:lnTo>
                    <a:pt x="69" y="2"/>
                  </a:lnTo>
                  <a:lnTo>
                    <a:pt x="93" y="3"/>
                  </a:lnTo>
                  <a:lnTo>
                    <a:pt x="139" y="9"/>
                  </a:lnTo>
                  <a:lnTo>
                    <a:pt x="161" y="12"/>
                  </a:lnTo>
                  <a:lnTo>
                    <a:pt x="185" y="14"/>
                  </a:lnTo>
                </a:path>
              </a:pathLst>
            </a:custGeom>
            <a:noFill/>
            <a:ln w="26988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6158" name="Oval 72"/>
            <p:cNvSpPr>
              <a:spLocks noChangeArrowheads="1"/>
            </p:cNvSpPr>
            <p:nvPr/>
          </p:nvSpPr>
          <p:spPr bwMode="auto">
            <a:xfrm>
              <a:off x="2033" y="2389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59" name="Oval 73"/>
            <p:cNvSpPr>
              <a:spLocks noChangeArrowheads="1"/>
            </p:cNvSpPr>
            <p:nvPr/>
          </p:nvSpPr>
          <p:spPr bwMode="auto">
            <a:xfrm>
              <a:off x="2211" y="2451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0" name="Oval 74"/>
            <p:cNvSpPr>
              <a:spLocks noChangeArrowheads="1"/>
            </p:cNvSpPr>
            <p:nvPr/>
          </p:nvSpPr>
          <p:spPr bwMode="auto">
            <a:xfrm>
              <a:off x="2390" y="2492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1" name="Oval 75"/>
            <p:cNvSpPr>
              <a:spLocks noChangeArrowheads="1"/>
            </p:cNvSpPr>
            <p:nvPr/>
          </p:nvSpPr>
          <p:spPr bwMode="auto">
            <a:xfrm>
              <a:off x="2569" y="2546"/>
              <a:ext cx="39" cy="2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2" name="Oval 76"/>
            <p:cNvSpPr>
              <a:spLocks noChangeArrowheads="1"/>
            </p:cNvSpPr>
            <p:nvPr/>
          </p:nvSpPr>
          <p:spPr bwMode="auto">
            <a:xfrm>
              <a:off x="2749" y="2601"/>
              <a:ext cx="38" cy="2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3" name="Oval 77"/>
            <p:cNvSpPr>
              <a:spLocks noChangeArrowheads="1"/>
            </p:cNvSpPr>
            <p:nvPr/>
          </p:nvSpPr>
          <p:spPr bwMode="auto">
            <a:xfrm>
              <a:off x="2925" y="2669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4" name="Oval 78"/>
            <p:cNvSpPr>
              <a:spLocks noChangeArrowheads="1"/>
            </p:cNvSpPr>
            <p:nvPr/>
          </p:nvSpPr>
          <p:spPr bwMode="auto">
            <a:xfrm>
              <a:off x="3105" y="2736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5" name="Oval 79"/>
            <p:cNvSpPr>
              <a:spLocks noChangeArrowheads="1"/>
            </p:cNvSpPr>
            <p:nvPr/>
          </p:nvSpPr>
          <p:spPr bwMode="auto">
            <a:xfrm>
              <a:off x="3283" y="2831"/>
              <a:ext cx="40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6" name="Oval 80"/>
            <p:cNvSpPr>
              <a:spLocks noChangeArrowheads="1"/>
            </p:cNvSpPr>
            <p:nvPr/>
          </p:nvSpPr>
          <p:spPr bwMode="auto">
            <a:xfrm>
              <a:off x="3462" y="2932"/>
              <a:ext cx="40" cy="2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7" name="Oval 81"/>
            <p:cNvSpPr>
              <a:spLocks noChangeArrowheads="1"/>
            </p:cNvSpPr>
            <p:nvPr/>
          </p:nvSpPr>
          <p:spPr bwMode="auto">
            <a:xfrm>
              <a:off x="3641" y="3034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8" name="Oval 82"/>
            <p:cNvSpPr>
              <a:spLocks noChangeArrowheads="1"/>
            </p:cNvSpPr>
            <p:nvPr/>
          </p:nvSpPr>
          <p:spPr bwMode="auto">
            <a:xfrm>
              <a:off x="3819" y="3130"/>
              <a:ext cx="40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69" name="Oval 83"/>
            <p:cNvSpPr>
              <a:spLocks noChangeArrowheads="1"/>
            </p:cNvSpPr>
            <p:nvPr/>
          </p:nvSpPr>
          <p:spPr bwMode="auto">
            <a:xfrm>
              <a:off x="3999" y="3250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0" name="Oval 84"/>
            <p:cNvSpPr>
              <a:spLocks noChangeArrowheads="1"/>
            </p:cNvSpPr>
            <p:nvPr/>
          </p:nvSpPr>
          <p:spPr bwMode="auto">
            <a:xfrm>
              <a:off x="4178" y="3369"/>
              <a:ext cx="38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1" name="Oval 85"/>
            <p:cNvSpPr>
              <a:spLocks noChangeArrowheads="1"/>
            </p:cNvSpPr>
            <p:nvPr/>
          </p:nvSpPr>
          <p:spPr bwMode="auto">
            <a:xfrm>
              <a:off x="4356" y="3464"/>
              <a:ext cx="39" cy="2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2" name="Oval 86"/>
            <p:cNvSpPr>
              <a:spLocks noChangeArrowheads="1"/>
            </p:cNvSpPr>
            <p:nvPr/>
          </p:nvSpPr>
          <p:spPr bwMode="auto">
            <a:xfrm>
              <a:off x="4535" y="3481"/>
              <a:ext cx="39" cy="28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3" name="Oval 87"/>
            <p:cNvSpPr>
              <a:spLocks noChangeArrowheads="1"/>
            </p:cNvSpPr>
            <p:nvPr/>
          </p:nvSpPr>
          <p:spPr bwMode="auto">
            <a:xfrm>
              <a:off x="4712" y="3473"/>
              <a:ext cx="40" cy="2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4" name="Oval 88"/>
            <p:cNvSpPr>
              <a:spLocks noChangeArrowheads="1"/>
            </p:cNvSpPr>
            <p:nvPr/>
          </p:nvSpPr>
          <p:spPr bwMode="auto">
            <a:xfrm>
              <a:off x="4891" y="3402"/>
              <a:ext cx="40" cy="29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5" name="Oval 89"/>
            <p:cNvSpPr>
              <a:spLocks noChangeArrowheads="1"/>
            </p:cNvSpPr>
            <p:nvPr/>
          </p:nvSpPr>
          <p:spPr bwMode="auto">
            <a:xfrm>
              <a:off x="2033" y="2385"/>
              <a:ext cx="39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6" name="Oval 90"/>
            <p:cNvSpPr>
              <a:spLocks noChangeArrowheads="1"/>
            </p:cNvSpPr>
            <p:nvPr/>
          </p:nvSpPr>
          <p:spPr bwMode="auto">
            <a:xfrm>
              <a:off x="2211" y="2458"/>
              <a:ext cx="39" cy="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7" name="Oval 91"/>
            <p:cNvSpPr>
              <a:spLocks noChangeArrowheads="1"/>
            </p:cNvSpPr>
            <p:nvPr/>
          </p:nvSpPr>
          <p:spPr bwMode="auto">
            <a:xfrm>
              <a:off x="2390" y="2551"/>
              <a:ext cx="39" cy="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8" name="Oval 92"/>
            <p:cNvSpPr>
              <a:spLocks noChangeArrowheads="1"/>
            </p:cNvSpPr>
            <p:nvPr/>
          </p:nvSpPr>
          <p:spPr bwMode="auto">
            <a:xfrm>
              <a:off x="2569" y="2638"/>
              <a:ext cx="39" cy="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79" name="Oval 93"/>
            <p:cNvSpPr>
              <a:spLocks noChangeArrowheads="1"/>
            </p:cNvSpPr>
            <p:nvPr/>
          </p:nvSpPr>
          <p:spPr bwMode="auto">
            <a:xfrm>
              <a:off x="2749" y="2709"/>
              <a:ext cx="38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0" name="Oval 94"/>
            <p:cNvSpPr>
              <a:spLocks noChangeArrowheads="1"/>
            </p:cNvSpPr>
            <p:nvPr/>
          </p:nvSpPr>
          <p:spPr bwMode="auto">
            <a:xfrm>
              <a:off x="2925" y="2804"/>
              <a:ext cx="39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1" name="Oval 95"/>
            <p:cNvSpPr>
              <a:spLocks noChangeArrowheads="1"/>
            </p:cNvSpPr>
            <p:nvPr/>
          </p:nvSpPr>
          <p:spPr bwMode="auto">
            <a:xfrm>
              <a:off x="3105" y="2859"/>
              <a:ext cx="39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2" name="Oval 96"/>
            <p:cNvSpPr>
              <a:spLocks noChangeArrowheads="1"/>
            </p:cNvSpPr>
            <p:nvPr/>
          </p:nvSpPr>
          <p:spPr bwMode="auto">
            <a:xfrm>
              <a:off x="3283" y="2938"/>
              <a:ext cx="40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3" name="Oval 97"/>
            <p:cNvSpPr>
              <a:spLocks noChangeArrowheads="1"/>
            </p:cNvSpPr>
            <p:nvPr/>
          </p:nvSpPr>
          <p:spPr bwMode="auto">
            <a:xfrm>
              <a:off x="3462" y="3027"/>
              <a:ext cx="40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4" name="Oval 98"/>
            <p:cNvSpPr>
              <a:spLocks noChangeArrowheads="1"/>
            </p:cNvSpPr>
            <p:nvPr/>
          </p:nvSpPr>
          <p:spPr bwMode="auto">
            <a:xfrm>
              <a:off x="3641" y="3119"/>
              <a:ext cx="39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5" name="Oval 99"/>
            <p:cNvSpPr>
              <a:spLocks noChangeArrowheads="1"/>
            </p:cNvSpPr>
            <p:nvPr/>
          </p:nvSpPr>
          <p:spPr bwMode="auto">
            <a:xfrm>
              <a:off x="3819" y="3124"/>
              <a:ext cx="40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6" name="Oval 100"/>
            <p:cNvSpPr>
              <a:spLocks noChangeArrowheads="1"/>
            </p:cNvSpPr>
            <p:nvPr/>
          </p:nvSpPr>
          <p:spPr bwMode="auto">
            <a:xfrm>
              <a:off x="3999" y="3182"/>
              <a:ext cx="39" cy="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7" name="Oval 101"/>
            <p:cNvSpPr>
              <a:spLocks noChangeArrowheads="1"/>
            </p:cNvSpPr>
            <p:nvPr/>
          </p:nvSpPr>
          <p:spPr bwMode="auto">
            <a:xfrm>
              <a:off x="4178" y="3219"/>
              <a:ext cx="38" cy="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8" name="Oval 102"/>
            <p:cNvSpPr>
              <a:spLocks noChangeArrowheads="1"/>
            </p:cNvSpPr>
            <p:nvPr/>
          </p:nvSpPr>
          <p:spPr bwMode="auto">
            <a:xfrm>
              <a:off x="4356" y="3218"/>
              <a:ext cx="39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89" name="Oval 103"/>
            <p:cNvSpPr>
              <a:spLocks noChangeArrowheads="1"/>
            </p:cNvSpPr>
            <p:nvPr/>
          </p:nvSpPr>
          <p:spPr bwMode="auto">
            <a:xfrm>
              <a:off x="4535" y="3130"/>
              <a:ext cx="39" cy="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90" name="Oval 104"/>
            <p:cNvSpPr>
              <a:spLocks noChangeArrowheads="1"/>
            </p:cNvSpPr>
            <p:nvPr/>
          </p:nvSpPr>
          <p:spPr bwMode="auto">
            <a:xfrm>
              <a:off x="4712" y="3087"/>
              <a:ext cx="40" cy="2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91" name="Oval 105"/>
            <p:cNvSpPr>
              <a:spLocks noChangeArrowheads="1"/>
            </p:cNvSpPr>
            <p:nvPr/>
          </p:nvSpPr>
          <p:spPr bwMode="auto">
            <a:xfrm>
              <a:off x="4891" y="3093"/>
              <a:ext cx="40" cy="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pt-BR" sz="2000" b="1">
                <a:solidFill>
                  <a:srgbClr val="FAFD00"/>
                </a:solidFill>
                <a:latin typeface="Arial" charset="0"/>
              </a:endParaRPr>
            </a:p>
          </p:txBody>
        </p:sp>
        <p:sp>
          <p:nvSpPr>
            <p:cNvPr id="46192" name="Rectangle 106"/>
            <p:cNvSpPr>
              <a:spLocks noChangeArrowheads="1"/>
            </p:cNvSpPr>
            <p:nvPr/>
          </p:nvSpPr>
          <p:spPr bwMode="auto">
            <a:xfrm>
              <a:off x="1749" y="3649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1</a:t>
              </a:r>
              <a:endParaRPr lang="en-GB" sz="3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93" name="Rectangle 107"/>
            <p:cNvSpPr>
              <a:spLocks noChangeArrowheads="1"/>
            </p:cNvSpPr>
            <p:nvPr/>
          </p:nvSpPr>
          <p:spPr bwMode="auto">
            <a:xfrm>
              <a:off x="1616" y="2658"/>
              <a:ext cx="2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en-GB" sz="3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94" name="Rectangle 108"/>
            <p:cNvSpPr>
              <a:spLocks noChangeArrowheads="1"/>
            </p:cNvSpPr>
            <p:nvPr/>
          </p:nvSpPr>
          <p:spPr bwMode="auto">
            <a:xfrm>
              <a:off x="1829" y="3765"/>
              <a:ext cx="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25</a:t>
              </a:r>
              <a:endParaRPr lang="en-GB" sz="3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95" name="Rectangle 109"/>
            <p:cNvSpPr>
              <a:spLocks noChangeArrowheads="1"/>
            </p:cNvSpPr>
            <p:nvPr/>
          </p:nvSpPr>
          <p:spPr bwMode="auto">
            <a:xfrm>
              <a:off x="2724" y="3765"/>
              <a:ext cx="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30</a:t>
              </a:r>
              <a:endParaRPr lang="en-GB" sz="3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96" name="Rectangle 110"/>
            <p:cNvSpPr>
              <a:spLocks noChangeArrowheads="1"/>
            </p:cNvSpPr>
            <p:nvPr/>
          </p:nvSpPr>
          <p:spPr bwMode="auto">
            <a:xfrm>
              <a:off x="3617" y="3765"/>
              <a:ext cx="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35</a:t>
              </a:r>
              <a:endParaRPr lang="en-GB" sz="3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97" name="Rectangle 111"/>
            <p:cNvSpPr>
              <a:spLocks noChangeArrowheads="1"/>
            </p:cNvSpPr>
            <p:nvPr/>
          </p:nvSpPr>
          <p:spPr bwMode="auto">
            <a:xfrm>
              <a:off x="4513" y="3765"/>
              <a:ext cx="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40</a:t>
              </a:r>
              <a:endParaRPr lang="en-GB" sz="3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98" name="Rectangle 112"/>
            <p:cNvSpPr>
              <a:spLocks noChangeArrowheads="1"/>
            </p:cNvSpPr>
            <p:nvPr/>
          </p:nvSpPr>
          <p:spPr bwMode="auto">
            <a:xfrm>
              <a:off x="4828" y="3793"/>
              <a:ext cx="1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sz="1600" b="1">
                  <a:solidFill>
                    <a:srgbClr val="000000"/>
                  </a:solidFill>
                  <a:latin typeface="Arial" charset="0"/>
                </a:rPr>
                <a:t>IG</a:t>
              </a:r>
              <a:endParaRPr lang="en-GB" sz="36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199" name="Rectangle 113"/>
            <p:cNvSpPr>
              <a:spLocks noChangeArrowheads="1"/>
            </p:cNvSpPr>
            <p:nvPr/>
          </p:nvSpPr>
          <p:spPr bwMode="auto">
            <a:xfrm rot="-5400000">
              <a:off x="1568" y="2219"/>
              <a:ext cx="192" cy="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/>
              <a:r>
                <a:rPr lang="en-GB" sz="2000" b="1" baseline="30000">
                  <a:solidFill>
                    <a:srgbClr val="000000"/>
                  </a:solidFill>
                  <a:latin typeface="Arial" charset="0"/>
                </a:rPr>
                <a:t>o</a:t>
              </a:r>
              <a:r>
                <a:rPr lang="en-GB" sz="2000" b="1">
                  <a:solidFill>
                    <a:srgbClr val="000000"/>
                  </a:solidFill>
                  <a:latin typeface="Arial" charset="0"/>
                </a:rPr>
                <a:t>/</a:t>
              </a:r>
              <a:r>
                <a:rPr lang="en-GB" sz="2000" b="1" baseline="-25000">
                  <a:solidFill>
                    <a:srgbClr val="000000"/>
                  </a:solidFill>
                  <a:latin typeface="Arial" charset="0"/>
                </a:rPr>
                <a:t>oo</a:t>
              </a:r>
              <a:endParaRPr lang="en-GB" sz="2000" b="1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46200" name="Rectangle 114"/>
            <p:cNvSpPr>
              <a:spLocks noChangeArrowheads="1"/>
            </p:cNvSpPr>
            <p:nvPr/>
          </p:nvSpPr>
          <p:spPr bwMode="auto">
            <a:xfrm>
              <a:off x="2200" y="2812"/>
              <a:ext cx="9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r"/>
              <a:r>
                <a:rPr lang="pt-BR" sz="2000" b="1">
                  <a:solidFill>
                    <a:srgbClr val="FF0000"/>
                  </a:solidFill>
                  <a:latin typeface="Arial" charset="0"/>
                </a:rPr>
                <a:t>gemelares</a:t>
              </a:r>
            </a:p>
          </p:txBody>
        </p:sp>
        <p:sp>
          <p:nvSpPr>
            <p:cNvPr id="46201" name="Rectangle 115"/>
            <p:cNvSpPr>
              <a:spLocks noChangeArrowheads="1"/>
            </p:cNvSpPr>
            <p:nvPr/>
          </p:nvSpPr>
          <p:spPr bwMode="auto">
            <a:xfrm>
              <a:off x="3089" y="2528"/>
              <a:ext cx="62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r"/>
              <a:r>
                <a:rPr lang="pt-BR" sz="2000" b="1">
                  <a:solidFill>
                    <a:srgbClr val="0000FF"/>
                  </a:solidFill>
                  <a:latin typeface="Arial" charset="0"/>
                </a:rPr>
                <a:t>únicas</a:t>
              </a:r>
            </a:p>
          </p:txBody>
        </p:sp>
        <p:sp>
          <p:nvSpPr>
            <p:cNvPr id="46202" name="Line 116"/>
            <p:cNvSpPr>
              <a:spLocks noChangeShapeType="1"/>
            </p:cNvSpPr>
            <p:nvPr/>
          </p:nvSpPr>
          <p:spPr bwMode="auto">
            <a:xfrm flipV="1">
              <a:off x="4197" y="3068"/>
              <a:ext cx="0" cy="12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203" name="Line 117"/>
            <p:cNvSpPr>
              <a:spLocks noChangeShapeType="1"/>
            </p:cNvSpPr>
            <p:nvPr/>
          </p:nvSpPr>
          <p:spPr bwMode="auto">
            <a:xfrm flipV="1">
              <a:off x="4553" y="3330"/>
              <a:ext cx="0" cy="12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204" name="Rectangle 118"/>
            <p:cNvSpPr>
              <a:spLocks noChangeArrowheads="1"/>
            </p:cNvSpPr>
            <p:nvPr/>
          </p:nvSpPr>
          <p:spPr bwMode="auto">
            <a:xfrm>
              <a:off x="3080" y="2201"/>
              <a:ext cx="18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pt-BR" sz="2000" b="1">
                  <a:latin typeface="Arial" charset="0"/>
                </a:rPr>
                <a:t>Mortalidade perinatal</a:t>
              </a:r>
            </a:p>
          </p:txBody>
        </p:sp>
        <p:sp>
          <p:nvSpPr>
            <p:cNvPr id="46205" name="Text Box 119"/>
            <p:cNvSpPr txBox="1">
              <a:spLocks noChangeArrowheads="1"/>
            </p:cNvSpPr>
            <p:nvPr/>
          </p:nvSpPr>
          <p:spPr bwMode="auto">
            <a:xfrm>
              <a:off x="4063" y="2946"/>
              <a:ext cx="3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3300"/>
                </a:buClr>
                <a:buFont typeface="Wingdings" pitchFamily="2" charset="2"/>
                <a:buNone/>
              </a:pPr>
              <a:r>
                <a:rPr lang="pt-BR" sz="1600" b="1">
                  <a:solidFill>
                    <a:srgbClr val="FF0000"/>
                  </a:solidFill>
                  <a:latin typeface="Arial" charset="0"/>
                </a:rPr>
                <a:t>38 s</a:t>
              </a:r>
            </a:p>
          </p:txBody>
        </p:sp>
        <p:sp>
          <p:nvSpPr>
            <p:cNvPr id="46206" name="Text Box 120"/>
            <p:cNvSpPr txBox="1">
              <a:spLocks noChangeArrowheads="1"/>
            </p:cNvSpPr>
            <p:nvPr/>
          </p:nvSpPr>
          <p:spPr bwMode="auto">
            <a:xfrm>
              <a:off x="4418" y="3201"/>
              <a:ext cx="36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68363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683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FF3300"/>
                </a:buClr>
                <a:buFont typeface="Wingdings" pitchFamily="2" charset="2"/>
                <a:buNone/>
              </a:pPr>
              <a:r>
                <a:rPr lang="pt-BR" sz="1600" b="1">
                  <a:solidFill>
                    <a:schemeClr val="accent2"/>
                  </a:solidFill>
                  <a:latin typeface="Arial" charset="0"/>
                </a:rPr>
                <a:t>40 s</a:t>
              </a:r>
            </a:p>
          </p:txBody>
        </p:sp>
      </p:grpSp>
      <p:sp>
        <p:nvSpPr>
          <p:cNvPr id="46087" name="Text Box 121"/>
          <p:cNvSpPr txBox="1">
            <a:spLocks noChangeArrowheads="1"/>
          </p:cNvSpPr>
          <p:nvPr/>
        </p:nvSpPr>
        <p:spPr bwMode="auto">
          <a:xfrm>
            <a:off x="1111052" y="6260098"/>
            <a:ext cx="87854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r>
              <a:rPr lang="pt-BR" sz="1600" b="1" dirty="0" smtClean="0">
                <a:latin typeface="Arial" charset="0"/>
              </a:rPr>
              <a:t>(CDC / NCHS, EUA 1989-91, </a:t>
            </a:r>
            <a:r>
              <a:rPr lang="pt-BR" sz="1600" b="1" dirty="0">
                <a:latin typeface="Arial" charset="0"/>
              </a:rPr>
              <a:t>ACOG, 2005; </a:t>
            </a:r>
            <a:r>
              <a:rPr lang="pt-BR" sz="1600" b="1" dirty="0" err="1">
                <a:latin typeface="Arial" charset="0"/>
              </a:rPr>
              <a:t>Soucie</a:t>
            </a:r>
            <a:r>
              <a:rPr lang="pt-BR" sz="1600" b="1" dirty="0">
                <a:latin typeface="Arial" charset="0"/>
              </a:rPr>
              <a:t> et al. </a:t>
            </a:r>
            <a:r>
              <a:rPr lang="pt-BR" sz="1600" b="1" dirty="0" smtClean="0">
                <a:latin typeface="Arial" charset="0"/>
              </a:rPr>
              <a:t>2006</a:t>
            </a:r>
            <a:r>
              <a:rPr lang="pt-BR" sz="1600" b="1" dirty="0">
                <a:latin typeface="Arial" charset="0"/>
              </a:rPr>
              <a:t>; </a:t>
            </a:r>
            <a:r>
              <a:rPr lang="pt-BR" sz="1600" b="1" dirty="0" err="1">
                <a:latin typeface="Arial" charset="0"/>
              </a:rPr>
              <a:t>Chasen</a:t>
            </a:r>
            <a:r>
              <a:rPr lang="pt-BR" sz="1600" b="1" dirty="0">
                <a:latin typeface="Arial" charset="0"/>
              </a:rPr>
              <a:t> </a:t>
            </a:r>
            <a:r>
              <a:rPr lang="pt-BR" sz="1600" b="1" dirty="0" smtClean="0">
                <a:latin typeface="Arial" charset="0"/>
              </a:rPr>
              <a:t>&amp; </a:t>
            </a:r>
            <a:r>
              <a:rPr lang="pt-BR" sz="1600" b="1" dirty="0" err="1" smtClean="0">
                <a:latin typeface="Arial" charset="0"/>
              </a:rPr>
              <a:t>Chervenak</a:t>
            </a:r>
            <a:r>
              <a:rPr lang="pt-BR" sz="1600" b="1" dirty="0" smtClean="0">
                <a:latin typeface="Arial" charset="0"/>
              </a:rPr>
              <a:t>, 2011)</a:t>
            </a:r>
            <a:endParaRPr lang="pt-BR" sz="1600" b="1" dirty="0">
              <a:latin typeface="Arial" charset="0"/>
            </a:endParaRPr>
          </a:p>
        </p:txBody>
      </p:sp>
      <p:sp>
        <p:nvSpPr>
          <p:cNvPr id="128127" name="Text Box 127"/>
          <p:cNvSpPr txBox="1">
            <a:spLocks noChangeArrowheads="1"/>
          </p:cNvSpPr>
          <p:nvPr/>
        </p:nvSpPr>
        <p:spPr bwMode="auto">
          <a:xfrm>
            <a:off x="7054702" y="2141538"/>
            <a:ext cx="2624437" cy="652486"/>
          </a:xfrm>
          <a:prstGeom prst="rect">
            <a:avLst/>
          </a:prstGeom>
          <a:gradFill rotWithShape="1">
            <a:gsLst>
              <a:gs pos="0">
                <a:srgbClr val="3333FF">
                  <a:gamma/>
                  <a:shade val="46275"/>
                  <a:invGamma/>
                </a:srgbClr>
              </a:gs>
              <a:gs pos="50000">
                <a:srgbClr val="3333FF"/>
              </a:gs>
              <a:gs pos="100000">
                <a:srgbClr val="3333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pt-B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Marlett" pitchFamily="2" charset="2"/>
              </a:rPr>
              <a:t>MC: </a:t>
            </a: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sym typeface="Marlett" pitchFamily="2" charset="2"/>
              </a:rPr>
              <a:t>36 semanas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sym typeface="Marlett" pitchFamily="2" charset="2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1326704" y="842947"/>
            <a:ext cx="7633220" cy="517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Induzir ?</a:t>
            </a:r>
          </a:p>
          <a:p>
            <a:pPr marL="800100" lvl="1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não é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contraindicação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distócia funcional → ocitocina endovenosa</a:t>
            </a:r>
          </a:p>
          <a:p>
            <a:pPr marL="342900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Monitorização fetal</a:t>
            </a:r>
          </a:p>
          <a:p>
            <a:pPr marL="800100" lvl="1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simultânea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auxílio do US</a:t>
            </a:r>
          </a:p>
          <a:p>
            <a:pPr marL="800100" lvl="1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US é imprescindível no parto do segundo gemelar</a:t>
            </a:r>
          </a:p>
          <a:p>
            <a:pPr marL="342900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Anestesia materna</a:t>
            </a:r>
          </a:p>
          <a:p>
            <a:pPr marL="800100" lvl="1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peridural com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cateter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4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possibilidade de manobras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intrauterinas </a:t>
            </a: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 cesárea</a:t>
            </a:r>
          </a:p>
        </p:txBody>
      </p:sp>
      <p:sp>
        <p:nvSpPr>
          <p:cNvPr id="47110" name="Text Box 126"/>
          <p:cNvSpPr txBox="1">
            <a:spLocks noChangeArrowheads="1"/>
          </p:cNvSpPr>
          <p:nvPr/>
        </p:nvSpPr>
        <p:spPr bwMode="auto">
          <a:xfrm>
            <a:off x="4225925" y="6097588"/>
            <a:ext cx="56705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1800" b="1">
                <a:solidFill>
                  <a:srgbClr val="FF0000"/>
                </a:solidFill>
                <a:latin typeface="Arial" charset="0"/>
              </a:rPr>
              <a:t>(Eganhouse et al., 1992; Koffel, 1999; ACOG, 1999)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9219" y="0"/>
            <a:ext cx="5108104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Resolução da gestação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1542728" y="783863"/>
            <a:ext cx="6841132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3900" indent="-2667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ts val="36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  <a:cs typeface="Arial" charset="0"/>
              </a:rPr>
              <a:t>Via de parto</a:t>
            </a:r>
          </a:p>
          <a:p>
            <a:pPr marL="800100" lvl="1" indent="-342900" algn="just" eaLnBrk="1" hangingPunct="1">
              <a:lnSpc>
                <a:spcPts val="36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apresentação fetal</a:t>
            </a:r>
          </a:p>
          <a:p>
            <a:pPr marL="800100" lvl="1" indent="-342900" algn="just" eaLnBrk="1" hangingPunct="1">
              <a:lnSpc>
                <a:spcPts val="36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pesos fetais</a:t>
            </a:r>
          </a:p>
          <a:p>
            <a:pPr marL="800100" lvl="1" indent="-342900" algn="just" eaLnBrk="1" hangingPunct="1">
              <a:lnSpc>
                <a:spcPts val="36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diferença de peso intergêmeos</a:t>
            </a:r>
          </a:p>
          <a:p>
            <a:pPr marL="800100" lvl="1" indent="-342900" algn="just" eaLnBrk="1" hangingPunct="1">
              <a:lnSpc>
                <a:spcPts val="36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bem estar </a:t>
            </a: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fetal</a:t>
            </a:r>
          </a:p>
          <a:p>
            <a:pPr marL="800100" lvl="1" indent="-342900" algn="just" eaLnBrk="1" hangingPunct="1">
              <a:lnSpc>
                <a:spcPts val="3600"/>
              </a:lnSpc>
              <a:buFont typeface="Arial" pitchFamily="34" charset="0"/>
              <a:buChar char="■"/>
            </a:pPr>
            <a:r>
              <a:rPr lang="pt-BR" sz="2500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experiência do obstetra</a:t>
            </a:r>
            <a:endParaRPr lang="pt-BR" sz="25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ts val="36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intervalo entre partos: ideal até 15 minutos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8310563" y="6021388"/>
            <a:ext cx="16573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1800" b="1">
                <a:solidFill>
                  <a:srgbClr val="FF0000"/>
                </a:solidFill>
                <a:latin typeface="Arial" charset="0"/>
              </a:rPr>
              <a:t>(ACOG, 2004)</a:t>
            </a:r>
          </a:p>
        </p:txBody>
      </p:sp>
      <p:pic>
        <p:nvPicPr>
          <p:cNvPr id="48135" name="Picture 7" descr="foto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7"/>
          <a:stretch>
            <a:fillRect/>
          </a:stretch>
        </p:blipFill>
        <p:spPr bwMode="auto">
          <a:xfrm>
            <a:off x="2047156" y="4267687"/>
            <a:ext cx="6192416" cy="218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79219" y="0"/>
            <a:ext cx="5108104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Resolução da gestação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3198813" y="6092825"/>
            <a:ext cx="678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1800" b="1">
                <a:solidFill>
                  <a:srgbClr val="0000FF"/>
                </a:solidFill>
                <a:latin typeface="Arial" charset="0"/>
              </a:rPr>
              <a:t>(ACOG, 2004; Ayres &amp; Johnson, 2005; Zugaib &amp; Bittar, 2007</a:t>
            </a:r>
            <a:r>
              <a:rPr lang="pt-BR" sz="2000">
                <a:solidFill>
                  <a:srgbClr val="0000FF"/>
                </a:solidFill>
              </a:rPr>
              <a:t> </a:t>
            </a:r>
            <a:r>
              <a:rPr lang="pt-BR" sz="1800" b="1">
                <a:solidFill>
                  <a:srgbClr val="0000FF"/>
                </a:solidFill>
                <a:latin typeface="Arial" charset="0"/>
              </a:rPr>
              <a:t>)</a:t>
            </a:r>
          </a:p>
        </p:txBody>
      </p:sp>
      <p:sp>
        <p:nvSpPr>
          <p:cNvPr id="49158" name="Text Box 21"/>
          <p:cNvSpPr txBox="1">
            <a:spLocks noChangeArrowheads="1"/>
          </p:cNvSpPr>
          <p:nvPr/>
        </p:nvSpPr>
        <p:spPr bwMode="auto">
          <a:xfrm>
            <a:off x="423698" y="5373688"/>
            <a:ext cx="556928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3600" b="1" dirty="0">
                <a:solidFill>
                  <a:srgbClr val="FF0000"/>
                </a:solidFill>
                <a:latin typeface="Calibri" pitchFamily="34" charset="0"/>
              </a:rPr>
              <a:t>*</a:t>
            </a:r>
            <a:r>
              <a:rPr lang="pt-BR" sz="2800" b="1" dirty="0">
                <a:latin typeface="Calibri" pitchFamily="34" charset="0"/>
              </a:rPr>
              <a:t> </a:t>
            </a:r>
            <a:r>
              <a:rPr lang="pt-BR" sz="2000" b="1" dirty="0">
                <a:latin typeface="Calibri" pitchFamily="34" charset="0"/>
              </a:rPr>
              <a:t>Gemelar A &gt; B, ou com diferença inferior a 500g</a:t>
            </a:r>
          </a:p>
        </p:txBody>
      </p:sp>
      <p:grpSp>
        <p:nvGrpSpPr>
          <p:cNvPr id="49159" name="Group 10"/>
          <p:cNvGrpSpPr>
            <a:grpSpLocks/>
          </p:cNvGrpSpPr>
          <p:nvPr/>
        </p:nvGrpSpPr>
        <p:grpSpPr bwMode="auto">
          <a:xfrm>
            <a:off x="455613" y="1196975"/>
            <a:ext cx="9440862" cy="4103915"/>
            <a:chOff x="287" y="754"/>
            <a:chExt cx="5947" cy="2525"/>
          </a:xfrm>
        </p:grpSpPr>
        <p:sp>
          <p:nvSpPr>
            <p:cNvPr id="49160" name="Text Box 4"/>
            <p:cNvSpPr txBox="1">
              <a:spLocks noChangeArrowheads="1"/>
            </p:cNvSpPr>
            <p:nvPr/>
          </p:nvSpPr>
          <p:spPr bwMode="auto">
            <a:xfrm>
              <a:off x="3298" y="2228"/>
              <a:ext cx="1715" cy="441"/>
            </a:xfrm>
            <a:prstGeom prst="rect">
              <a:avLst/>
            </a:prstGeom>
            <a:gradFill rotWithShape="0">
              <a:gsLst>
                <a:gs pos="0">
                  <a:srgbClr val="E1F4FF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300" b="1" dirty="0" smtClean="0">
                  <a:solidFill>
                    <a:srgbClr val="000000"/>
                  </a:solidFill>
                  <a:latin typeface="Calibri" pitchFamily="34" charset="0"/>
                </a:rPr>
                <a:t>Gemelar </a:t>
              </a:r>
              <a:r>
                <a:rPr lang="en-US" sz="2300" b="1" dirty="0">
                  <a:solidFill>
                    <a:srgbClr val="000000"/>
                  </a:solidFill>
                  <a:latin typeface="Calibri" pitchFamily="34" charset="0"/>
                </a:rPr>
                <a:t>B</a:t>
              </a:r>
            </a:p>
            <a:p>
              <a:pPr algn="ctr" eaLnBrk="1" hangingPunct="1"/>
              <a:r>
                <a:rPr lang="en-US" sz="2300" b="1" dirty="0">
                  <a:solidFill>
                    <a:srgbClr val="000000"/>
                  </a:solidFill>
                  <a:latin typeface="Calibri" pitchFamily="34" charset="0"/>
                </a:rPr>
                <a:t>&lt;1500g ou &gt;3500g</a:t>
              </a:r>
              <a:endParaRPr lang="pt-BR" sz="23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49161" name="AutoShape 5"/>
            <p:cNvCxnSpPr>
              <a:cxnSpLocks noChangeShapeType="1"/>
              <a:stCxn id="49163" idx="3"/>
              <a:endCxn id="49162" idx="1"/>
            </p:cNvCxnSpPr>
            <p:nvPr/>
          </p:nvCxnSpPr>
          <p:spPr bwMode="auto">
            <a:xfrm>
              <a:off x="2379" y="892"/>
              <a:ext cx="2679" cy="164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2" name="Text Box 6"/>
            <p:cNvSpPr txBox="1">
              <a:spLocks noChangeArrowheads="1"/>
            </p:cNvSpPr>
            <p:nvPr/>
          </p:nvSpPr>
          <p:spPr bwMode="auto">
            <a:xfrm>
              <a:off x="5058" y="801"/>
              <a:ext cx="1175" cy="508"/>
            </a:xfrm>
            <a:prstGeom prst="rect">
              <a:avLst/>
            </a:prstGeom>
            <a:gradFill rotWithShape="0">
              <a:gsLst>
                <a:gs pos="0">
                  <a:srgbClr val="E1F4FF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Parto</a:t>
              </a:r>
            </a:p>
            <a:p>
              <a:pPr algn="ctr" eaLnBrk="1" hangingPunct="1"/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Vaginal</a:t>
              </a:r>
              <a:endParaRPr lang="pt-BR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163" name="Text Box 7"/>
            <p:cNvSpPr txBox="1">
              <a:spLocks noChangeArrowheads="1"/>
            </p:cNvSpPr>
            <p:nvPr/>
          </p:nvSpPr>
          <p:spPr bwMode="auto">
            <a:xfrm>
              <a:off x="287" y="754"/>
              <a:ext cx="2092" cy="275"/>
            </a:xfrm>
            <a:prstGeom prst="rect">
              <a:avLst/>
            </a:prstGeom>
            <a:gradFill rotWithShape="0">
              <a:gsLst>
                <a:gs pos="0">
                  <a:srgbClr val="66FFCC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300" b="1">
                  <a:solidFill>
                    <a:srgbClr val="000000"/>
                  </a:solidFill>
                  <a:latin typeface="Calibri" pitchFamily="34" charset="0"/>
                </a:rPr>
                <a:t>Gem A cefálico</a:t>
              </a:r>
              <a:endParaRPr lang="pt-BR" sz="23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164" name="Text Box 8"/>
            <p:cNvSpPr txBox="1">
              <a:spLocks noChangeArrowheads="1"/>
            </p:cNvSpPr>
            <p:nvPr/>
          </p:nvSpPr>
          <p:spPr bwMode="auto">
            <a:xfrm>
              <a:off x="287" y="1089"/>
              <a:ext cx="2092" cy="275"/>
            </a:xfrm>
            <a:prstGeom prst="rect">
              <a:avLst/>
            </a:prstGeom>
            <a:gradFill rotWithShape="0">
              <a:gsLst>
                <a:gs pos="0">
                  <a:srgbClr val="66FFCC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300" b="1">
                  <a:solidFill>
                    <a:srgbClr val="000000"/>
                  </a:solidFill>
                  <a:latin typeface="Calibri" pitchFamily="34" charset="0"/>
                </a:rPr>
                <a:t>Gem B cefálico</a:t>
              </a:r>
              <a:endParaRPr lang="pt-BR" sz="23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49165" name="AutoShape 9"/>
            <p:cNvCxnSpPr>
              <a:cxnSpLocks noChangeShapeType="1"/>
              <a:stCxn id="49164" idx="3"/>
              <a:endCxn id="49162" idx="1"/>
            </p:cNvCxnSpPr>
            <p:nvPr/>
          </p:nvCxnSpPr>
          <p:spPr bwMode="auto">
            <a:xfrm flipV="1">
              <a:off x="2379" y="1055"/>
              <a:ext cx="2679" cy="17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66" name="Text Box 10"/>
            <p:cNvSpPr txBox="1">
              <a:spLocks noChangeArrowheads="1"/>
            </p:cNvSpPr>
            <p:nvPr/>
          </p:nvSpPr>
          <p:spPr bwMode="auto">
            <a:xfrm>
              <a:off x="3297" y="1481"/>
              <a:ext cx="1737" cy="485"/>
            </a:xfrm>
            <a:prstGeom prst="rect">
              <a:avLst/>
            </a:prstGeom>
            <a:gradFill rotWithShape="0">
              <a:gsLst>
                <a:gs pos="0">
                  <a:srgbClr val="E1F4FF"/>
                </a:gs>
                <a:gs pos="100000">
                  <a:srgbClr val="99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300" b="1" dirty="0" smtClean="0">
                  <a:solidFill>
                    <a:srgbClr val="000000"/>
                  </a:solidFill>
                  <a:latin typeface="Calibri" pitchFamily="34" charset="0"/>
                </a:rPr>
                <a:t>Gemelar </a:t>
              </a:r>
              <a:r>
                <a:rPr lang="en-US" sz="2300" b="1" dirty="0">
                  <a:solidFill>
                    <a:srgbClr val="000000"/>
                  </a:solidFill>
                  <a:latin typeface="Calibri" pitchFamily="34" charset="0"/>
                </a:rPr>
                <a:t>B</a:t>
              </a:r>
              <a:br>
                <a:rPr lang="en-US" sz="2300" b="1" dirty="0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en-US" sz="2300" b="1" dirty="0">
                  <a:solidFill>
                    <a:srgbClr val="000000"/>
                  </a:solidFill>
                  <a:latin typeface="Calibri" pitchFamily="34" charset="0"/>
                </a:rPr>
                <a:t>1500g a 3500g</a:t>
              </a:r>
              <a:endParaRPr lang="pt-BR" sz="2300" b="1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167" name="Text Box 11"/>
            <p:cNvSpPr txBox="1">
              <a:spLocks noChangeArrowheads="1"/>
            </p:cNvSpPr>
            <p:nvPr/>
          </p:nvSpPr>
          <p:spPr bwMode="auto">
            <a:xfrm>
              <a:off x="5059" y="2765"/>
              <a:ext cx="1175" cy="508"/>
            </a:xfrm>
            <a:prstGeom prst="rect">
              <a:avLst/>
            </a:prstGeom>
            <a:gradFill rotWithShape="1">
              <a:gsLst>
                <a:gs pos="0">
                  <a:srgbClr val="FFFFCC"/>
                </a:gs>
                <a:gs pos="100000">
                  <a:srgbClr val="CC99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2800" b="1">
                  <a:solidFill>
                    <a:srgbClr val="000000"/>
                  </a:solidFill>
                  <a:latin typeface="Calibri" pitchFamily="34" charset="0"/>
                </a:rPr>
                <a:t>Cesárea</a:t>
              </a:r>
              <a:endParaRPr lang="pt-BR" sz="28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168" name="Text Box 12"/>
            <p:cNvSpPr txBox="1">
              <a:spLocks noChangeArrowheads="1"/>
            </p:cNvSpPr>
            <p:nvPr/>
          </p:nvSpPr>
          <p:spPr bwMode="auto">
            <a:xfrm>
              <a:off x="287" y="2669"/>
              <a:ext cx="2092" cy="275"/>
            </a:xfrm>
            <a:prstGeom prst="rect">
              <a:avLst/>
            </a:prstGeom>
            <a:gradFill rotWithShape="0">
              <a:gsLst>
                <a:gs pos="0">
                  <a:srgbClr val="FFD3C9"/>
                </a:gs>
                <a:gs pos="100000">
                  <a:srgbClr val="ED7FA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300" b="1">
                  <a:solidFill>
                    <a:srgbClr val="000000"/>
                  </a:solidFill>
                  <a:latin typeface="Calibri" pitchFamily="34" charset="0"/>
                </a:rPr>
                <a:t>Gem A não cefálico</a:t>
              </a:r>
              <a:endParaRPr lang="pt-BR" sz="23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49169" name="Text Box 13"/>
            <p:cNvSpPr txBox="1">
              <a:spLocks noChangeArrowheads="1"/>
            </p:cNvSpPr>
            <p:nvPr/>
          </p:nvSpPr>
          <p:spPr bwMode="auto">
            <a:xfrm>
              <a:off x="287" y="3004"/>
              <a:ext cx="2092" cy="275"/>
            </a:xfrm>
            <a:prstGeom prst="rect">
              <a:avLst/>
            </a:prstGeom>
            <a:gradFill rotWithShape="0">
              <a:gsLst>
                <a:gs pos="0">
                  <a:srgbClr val="FFD3C9"/>
                </a:gs>
                <a:gs pos="100000">
                  <a:srgbClr val="ED7FA1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300" b="1">
                  <a:solidFill>
                    <a:srgbClr val="000000"/>
                  </a:solidFill>
                  <a:latin typeface="Calibri" pitchFamily="34" charset="0"/>
                </a:rPr>
                <a:t>Gem B qualquer apres.</a:t>
              </a:r>
              <a:endParaRPr lang="pt-BR" sz="2300" b="1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cxnSp>
          <p:nvCxnSpPr>
            <p:cNvPr id="49170" name="AutoShape 14"/>
            <p:cNvCxnSpPr>
              <a:cxnSpLocks noChangeShapeType="1"/>
              <a:stCxn id="49168" idx="3"/>
            </p:cNvCxnSpPr>
            <p:nvPr/>
          </p:nvCxnSpPr>
          <p:spPr bwMode="auto">
            <a:xfrm>
              <a:off x="2379" y="2807"/>
              <a:ext cx="2406" cy="190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1" name="AutoShape 15"/>
            <p:cNvCxnSpPr>
              <a:cxnSpLocks noChangeShapeType="1"/>
              <a:stCxn id="49169" idx="3"/>
            </p:cNvCxnSpPr>
            <p:nvPr/>
          </p:nvCxnSpPr>
          <p:spPr bwMode="auto">
            <a:xfrm flipV="1">
              <a:off x="2379" y="2997"/>
              <a:ext cx="2406" cy="145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2" name="AutoShape 16"/>
            <p:cNvCxnSpPr>
              <a:cxnSpLocks noChangeShapeType="1"/>
              <a:endCxn id="49160" idx="1"/>
            </p:cNvCxnSpPr>
            <p:nvPr/>
          </p:nvCxnSpPr>
          <p:spPr bwMode="auto">
            <a:xfrm rot="16200000" flipH="1">
              <a:off x="2847" y="1998"/>
              <a:ext cx="449" cy="453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3" name="AutoShape 17"/>
            <p:cNvCxnSpPr>
              <a:cxnSpLocks noChangeShapeType="1"/>
            </p:cNvCxnSpPr>
            <p:nvPr/>
          </p:nvCxnSpPr>
          <p:spPr bwMode="auto">
            <a:xfrm flipV="1">
              <a:off x="2786" y="1672"/>
              <a:ext cx="452" cy="327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4" name="AutoShape 18"/>
            <p:cNvCxnSpPr>
              <a:cxnSpLocks noChangeShapeType="1"/>
              <a:stCxn id="49166" idx="3"/>
              <a:endCxn id="49162" idx="2"/>
            </p:cNvCxnSpPr>
            <p:nvPr/>
          </p:nvCxnSpPr>
          <p:spPr bwMode="auto">
            <a:xfrm flipV="1">
              <a:off x="5034" y="1309"/>
              <a:ext cx="611" cy="414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5" name="AutoShape 19"/>
            <p:cNvCxnSpPr>
              <a:cxnSpLocks noChangeShapeType="1"/>
              <a:stCxn id="49160" idx="3"/>
              <a:endCxn id="49167" idx="0"/>
            </p:cNvCxnSpPr>
            <p:nvPr/>
          </p:nvCxnSpPr>
          <p:spPr bwMode="auto">
            <a:xfrm>
              <a:off x="5013" y="2449"/>
              <a:ext cx="634" cy="316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176" name="Text Box 20"/>
            <p:cNvSpPr txBox="1">
              <a:spLocks noChangeArrowheads="1"/>
            </p:cNvSpPr>
            <p:nvPr/>
          </p:nvSpPr>
          <p:spPr bwMode="auto">
            <a:xfrm>
              <a:off x="4216" y="769"/>
              <a:ext cx="261" cy="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pt-BR" sz="3600" b="1" dirty="0">
                  <a:solidFill>
                    <a:srgbClr val="CC0000"/>
                  </a:solidFill>
                  <a:latin typeface="Calibri" pitchFamily="34" charset="0"/>
                </a:rPr>
                <a:t>*</a:t>
              </a:r>
            </a:p>
          </p:txBody>
        </p:sp>
        <p:sp>
          <p:nvSpPr>
            <p:cNvPr id="49177" name="Text Box 22"/>
            <p:cNvSpPr txBox="1">
              <a:spLocks noChangeArrowheads="1"/>
            </p:cNvSpPr>
            <p:nvPr/>
          </p:nvSpPr>
          <p:spPr bwMode="auto">
            <a:xfrm>
              <a:off x="2613" y="931"/>
              <a:ext cx="439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pt-BR" sz="2300" b="1" dirty="0" smtClean="0">
                  <a:latin typeface="Calibri" pitchFamily="34" charset="0"/>
                </a:rPr>
                <a:t>47%</a:t>
              </a:r>
              <a:endParaRPr lang="pt-BR" sz="2300" b="1" dirty="0">
                <a:latin typeface="Calibri" pitchFamily="34" charset="0"/>
              </a:endParaRPr>
            </a:p>
          </p:txBody>
        </p:sp>
        <p:sp>
          <p:nvSpPr>
            <p:cNvPr id="49178" name="Text Box 23"/>
            <p:cNvSpPr txBox="1">
              <a:spLocks noChangeArrowheads="1"/>
            </p:cNvSpPr>
            <p:nvPr/>
          </p:nvSpPr>
          <p:spPr bwMode="auto">
            <a:xfrm>
              <a:off x="2613" y="1752"/>
              <a:ext cx="439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pt-BR" sz="2300" b="1" dirty="0" smtClean="0">
                  <a:latin typeface="Calibri" pitchFamily="34" charset="0"/>
                </a:rPr>
                <a:t>33%</a:t>
              </a:r>
              <a:endParaRPr lang="pt-BR" sz="2300" b="1" dirty="0">
                <a:latin typeface="Calibri" pitchFamily="34" charset="0"/>
              </a:endParaRPr>
            </a:p>
          </p:txBody>
        </p:sp>
        <p:sp>
          <p:nvSpPr>
            <p:cNvPr id="49179" name="Text Box 24"/>
            <p:cNvSpPr txBox="1">
              <a:spLocks noChangeArrowheads="1"/>
            </p:cNvSpPr>
            <p:nvPr/>
          </p:nvSpPr>
          <p:spPr bwMode="auto">
            <a:xfrm>
              <a:off x="2612" y="2861"/>
              <a:ext cx="439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pt-BR" sz="2300" b="1" dirty="0" smtClean="0">
                  <a:latin typeface="Calibri" pitchFamily="34" charset="0"/>
                </a:rPr>
                <a:t>20%</a:t>
              </a:r>
              <a:endParaRPr lang="pt-BR" sz="2300" b="1" dirty="0">
                <a:latin typeface="Calibri" pitchFamily="34" charset="0"/>
              </a:endParaRPr>
            </a:p>
          </p:txBody>
        </p:sp>
        <p:grpSp>
          <p:nvGrpSpPr>
            <p:cNvPr id="49180" name="Group 25"/>
            <p:cNvGrpSpPr>
              <a:grpSpLocks/>
            </p:cNvGrpSpPr>
            <p:nvPr/>
          </p:nvGrpSpPr>
          <p:grpSpPr bwMode="auto">
            <a:xfrm>
              <a:off x="287" y="1691"/>
              <a:ext cx="2092" cy="609"/>
              <a:chOff x="431" y="2251"/>
              <a:chExt cx="1859" cy="579"/>
            </a:xfrm>
          </p:grpSpPr>
          <p:sp>
            <p:nvSpPr>
              <p:cNvPr id="49183" name="Text Box 26"/>
              <p:cNvSpPr txBox="1">
                <a:spLocks noChangeArrowheads="1"/>
              </p:cNvSpPr>
              <p:nvPr/>
            </p:nvSpPr>
            <p:spPr bwMode="auto">
              <a:xfrm>
                <a:off x="431" y="2251"/>
                <a:ext cx="1859" cy="261"/>
              </a:xfrm>
              <a:prstGeom prst="rect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FCD770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2300" b="1">
                    <a:solidFill>
                      <a:srgbClr val="000000"/>
                    </a:solidFill>
                    <a:latin typeface="Calibri" pitchFamily="34" charset="0"/>
                  </a:rPr>
                  <a:t>Gem A cefálico</a:t>
                </a:r>
                <a:endParaRPr lang="pt-BR" sz="23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  <p:sp>
            <p:nvSpPr>
              <p:cNvPr id="49184" name="Text Box 27"/>
              <p:cNvSpPr txBox="1">
                <a:spLocks noChangeArrowheads="1"/>
              </p:cNvSpPr>
              <p:nvPr/>
            </p:nvSpPr>
            <p:spPr bwMode="auto">
              <a:xfrm>
                <a:off x="431" y="2569"/>
                <a:ext cx="1859" cy="261"/>
              </a:xfrm>
              <a:prstGeom prst="rect">
                <a:avLst/>
              </a:prstGeom>
              <a:gradFill rotWithShape="0">
                <a:gsLst>
                  <a:gs pos="0">
                    <a:srgbClr val="FFFFCC"/>
                  </a:gs>
                  <a:gs pos="100000">
                    <a:srgbClr val="FCD770"/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en-US" sz="2300" b="1">
                    <a:solidFill>
                      <a:srgbClr val="000000"/>
                    </a:solidFill>
                    <a:latin typeface="Calibri" pitchFamily="34" charset="0"/>
                  </a:rPr>
                  <a:t>Gem B não cefálico</a:t>
                </a:r>
                <a:endParaRPr lang="pt-BR" sz="2300" b="1">
                  <a:solidFill>
                    <a:srgbClr val="000000"/>
                  </a:solidFill>
                  <a:latin typeface="Calibri" pitchFamily="34" charset="0"/>
                </a:endParaRPr>
              </a:p>
            </p:txBody>
          </p:sp>
        </p:grpSp>
        <p:cxnSp>
          <p:nvCxnSpPr>
            <p:cNvPr id="49181" name="AutoShape 28"/>
            <p:cNvCxnSpPr>
              <a:cxnSpLocks noChangeShapeType="1"/>
            </p:cNvCxnSpPr>
            <p:nvPr/>
          </p:nvCxnSpPr>
          <p:spPr bwMode="auto">
            <a:xfrm>
              <a:off x="2379" y="1831"/>
              <a:ext cx="409" cy="163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82" name="AutoShape 29"/>
            <p:cNvCxnSpPr>
              <a:cxnSpLocks noChangeShapeType="1"/>
              <a:stCxn id="49184" idx="3"/>
            </p:cNvCxnSpPr>
            <p:nvPr/>
          </p:nvCxnSpPr>
          <p:spPr bwMode="auto">
            <a:xfrm flipV="1">
              <a:off x="2379" y="1992"/>
              <a:ext cx="409" cy="171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179219" y="0"/>
            <a:ext cx="5108104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Resolução da gestação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to 4"/>
          <p:cNvPicPr>
            <a:picLocks noChangeAspect="1" noChangeArrowheads="1"/>
          </p:cNvPicPr>
          <p:nvPr/>
        </p:nvPicPr>
        <p:blipFill>
          <a:blip r:embed="rId6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7231062" y="0"/>
            <a:ext cx="3055938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Incidência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527919" y="764704"/>
            <a:ext cx="7215981" cy="557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latin typeface="Calibri" pitchFamily="34" charset="0"/>
                <a:cs typeface="Arial" charset="0"/>
              </a:rPr>
              <a:t>2/3 dizigóticas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idade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materna</a:t>
            </a:r>
            <a:endParaRPr lang="pt-BR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paridade</a:t>
            </a:r>
            <a:endParaRPr lang="pt-BR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região considerada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etnia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história familiar materna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reprodução assistida</a:t>
            </a:r>
          </a:p>
          <a:p>
            <a:pPr marL="342900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 smtClean="0">
                <a:latin typeface="Calibri" pitchFamily="34" charset="0"/>
                <a:cs typeface="Arial" charset="0"/>
              </a:rPr>
              <a:t>1/3 </a:t>
            </a:r>
            <a:r>
              <a:rPr lang="pt-BR" b="1" dirty="0">
                <a:latin typeface="Calibri" pitchFamily="34" charset="0"/>
                <a:cs typeface="Arial" charset="0"/>
              </a:rPr>
              <a:t>monozigóticas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incidência constante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Webdings" pitchFamily="18" charset="2"/>
              <a:buChar char=""/>
            </a:pPr>
            <a:r>
              <a:rPr lang="pt-BR" b="1" dirty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 discreto aumento na reprodução </a:t>
            </a:r>
            <a:r>
              <a:rPr lang="pt-BR" b="1" dirty="0" smtClean="0">
                <a:solidFill>
                  <a:srgbClr val="0000FF"/>
                </a:solidFill>
                <a:latin typeface="Calibri" pitchFamily="34" charset="0"/>
                <a:cs typeface="Arial" charset="0"/>
              </a:rPr>
              <a:t>assistida</a:t>
            </a:r>
            <a:endParaRPr lang="pt-BR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410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209789"/>
              </p:ext>
            </p:extLst>
          </p:nvPr>
        </p:nvGraphicFramePr>
        <p:xfrm>
          <a:off x="7879804" y="836713"/>
          <a:ext cx="1943646" cy="1581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3" name="Photo Editor Photo" r:id="rId7" imgW="3809524" imgH="2971429" progId="MSPhotoEd.3">
                  <p:embed/>
                </p:oleObj>
              </mc:Choice>
              <mc:Fallback>
                <p:oleObj name="Photo Editor Photo" r:id="rId7" imgW="3809524" imgH="29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79804" y="836713"/>
                        <a:ext cx="1943646" cy="1581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452686"/>
              </p:ext>
            </p:extLst>
          </p:nvPr>
        </p:nvGraphicFramePr>
        <p:xfrm>
          <a:off x="7159724" y="3068960"/>
          <a:ext cx="2113062" cy="2523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4" r:id="rId9" imgW="6668431" imgH="9000000" progId="">
                  <p:embed/>
                </p:oleObj>
              </mc:Choice>
              <mc:Fallback>
                <p:oleObj r:id="rId9" imgW="6668431" imgH="90000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4" r="3610" b="16600"/>
                      <a:stretch>
                        <a:fillRect/>
                      </a:stretch>
                    </p:blipFill>
                    <p:spPr bwMode="auto">
                      <a:xfrm>
                        <a:off x="7159724" y="3068960"/>
                        <a:ext cx="2113062" cy="2523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7159724" y="5805264"/>
            <a:ext cx="2518638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pt-BR" sz="1800" b="1" dirty="0" smtClean="0">
                <a:solidFill>
                  <a:srgbClr val="0000FF"/>
                </a:solidFill>
                <a:latin typeface="Arial" charset="0"/>
              </a:rPr>
              <a:t>(Barrett e cols., 2013)</a:t>
            </a:r>
            <a:endParaRPr lang="pt-BR" sz="1800" b="1" dirty="0">
              <a:solidFill>
                <a:srgbClr val="0000FF"/>
              </a:solidFill>
              <a:latin typeface="Arial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4"/>
          <a:stretch/>
        </p:blipFill>
        <p:spPr bwMode="auto">
          <a:xfrm>
            <a:off x="318964" y="692696"/>
            <a:ext cx="7245944" cy="165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72" y="2867790"/>
            <a:ext cx="4896818" cy="378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07" b="25534"/>
          <a:stretch/>
        </p:blipFill>
        <p:spPr bwMode="auto">
          <a:xfrm>
            <a:off x="318964" y="2276872"/>
            <a:ext cx="7245944" cy="63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5179219" y="0"/>
            <a:ext cx="5108104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400" b="1" dirty="0">
                <a:solidFill>
                  <a:schemeClr val="bg1"/>
                </a:solidFill>
                <a:latin typeface="Comic Sans MS" pitchFamily="66" charset="0"/>
              </a:rPr>
              <a:t>Resolução da gestação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5287790" y="4021450"/>
            <a:ext cx="4679972" cy="1060913"/>
            <a:chOff x="5287790" y="4021450"/>
            <a:chExt cx="4679972" cy="1060913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83"/>
            <a:stretch/>
          </p:blipFill>
          <p:spPr bwMode="auto">
            <a:xfrm>
              <a:off x="5287790" y="4021450"/>
              <a:ext cx="4679972" cy="106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8167836" y="4759003"/>
              <a:ext cx="1799926" cy="323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3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7519764" y="0"/>
            <a:ext cx="2767013" cy="7651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Comic Sans MS" pitchFamily="66" charset="0"/>
              </a:rPr>
              <a:t>Puerpério</a:t>
            </a:r>
          </a:p>
        </p:txBody>
      </p:sp>
      <p:sp>
        <p:nvSpPr>
          <p:cNvPr id="50181" name="Text Box 33"/>
          <p:cNvSpPr txBox="1">
            <a:spLocks noChangeArrowheads="1"/>
          </p:cNvSpPr>
          <p:nvPr/>
        </p:nvSpPr>
        <p:spPr bwMode="auto">
          <a:xfrm>
            <a:off x="1182688" y="765175"/>
            <a:ext cx="7850187" cy="52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</a:rPr>
              <a:t>Risco de hemorragia puerperal</a:t>
            </a:r>
            <a:endParaRPr lang="pt-BR" sz="2500" b="1" dirty="0">
              <a:solidFill>
                <a:srgbClr val="0000FF"/>
              </a:solidFill>
              <a:latin typeface="Calibri" pitchFamily="34" charset="0"/>
            </a:endParaRP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</a:rPr>
              <a:t> hipotonia uterina secundária à sobredistensão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</a:rPr>
              <a:t> manobras extrativas fetais</a:t>
            </a:r>
          </a:p>
          <a:p>
            <a:pPr marL="342900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latin typeface="Calibri" pitchFamily="34" charset="0"/>
              </a:rPr>
              <a:t>Manejo ativo do terceiro período do parto: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</a:rPr>
              <a:t> universal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</a:rPr>
              <a:t> uso de agentes ocitócicos profiláticos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</a:rPr>
              <a:t> Ocitocina: droga de escolha – 2 ampolas (10UI) IM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</a:rPr>
              <a:t> pressão no fundo uterino</a:t>
            </a:r>
          </a:p>
          <a:p>
            <a:pPr marL="800100" lvl="1" indent="-342900" algn="just" eaLnBrk="1" hangingPunct="1">
              <a:lnSpc>
                <a:spcPct val="150000"/>
              </a:lnSpc>
              <a:buFont typeface="Arial" pitchFamily="34" charset="0"/>
              <a:buChar char="■"/>
            </a:pPr>
            <a:r>
              <a:rPr lang="pt-BR" sz="2500" b="1" dirty="0">
                <a:solidFill>
                  <a:srgbClr val="0000FF"/>
                </a:solidFill>
                <a:latin typeface="Calibri" pitchFamily="34" charset="0"/>
              </a:rPr>
              <a:t> tração controlada do cordão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74850" y="5084763"/>
            <a:ext cx="63611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b="1" dirty="0">
                <a:solidFill>
                  <a:srgbClr val="FF0000"/>
                </a:solidFill>
              </a:rPr>
              <a:t>Ah, se a vida fosse fácil assim...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1109663"/>
            <a:ext cx="5189538" cy="3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6672816" y="0"/>
            <a:ext cx="3630613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Classificação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975121" y="862013"/>
            <a:ext cx="6408739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Segundo a corionicidade e amnionicidade: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150" name="Text Box 122"/>
          <p:cNvSpPr txBox="1">
            <a:spLocks noChangeArrowheads="1"/>
          </p:cNvSpPr>
          <p:nvPr/>
        </p:nvSpPr>
        <p:spPr bwMode="auto">
          <a:xfrm>
            <a:off x="1830388" y="5230813"/>
            <a:ext cx="2305050" cy="64402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3000" b="1" dirty="0">
                <a:latin typeface="Calibri" pitchFamily="34" charset="0"/>
                <a:cs typeface="Arial" charset="0"/>
              </a:rPr>
              <a:t>Dizigóticas</a:t>
            </a:r>
          </a:p>
        </p:txBody>
      </p:sp>
      <p:sp>
        <p:nvSpPr>
          <p:cNvPr id="68731" name="Text Box 123"/>
          <p:cNvSpPr txBox="1">
            <a:spLocks noChangeArrowheads="1"/>
          </p:cNvSpPr>
          <p:nvPr/>
        </p:nvSpPr>
        <p:spPr bwMode="auto">
          <a:xfrm>
            <a:off x="5864225" y="4724400"/>
            <a:ext cx="2126608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Dicoriônicas</a:t>
            </a:r>
          </a:p>
        </p:txBody>
      </p:sp>
      <p:sp>
        <p:nvSpPr>
          <p:cNvPr id="68732" name="Text Box 124"/>
          <p:cNvSpPr txBox="1">
            <a:spLocks noChangeArrowheads="1"/>
          </p:cNvSpPr>
          <p:nvPr/>
        </p:nvSpPr>
        <p:spPr bwMode="auto">
          <a:xfrm>
            <a:off x="5788025" y="5661025"/>
            <a:ext cx="2259914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Diamnióticas</a:t>
            </a:r>
          </a:p>
        </p:txBody>
      </p:sp>
      <p:pic>
        <p:nvPicPr>
          <p:cNvPr id="6153" name="Picture 121" descr="marfer1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r="27612" b="79779"/>
          <a:stretch>
            <a:fillRect/>
          </a:stretch>
        </p:blipFill>
        <p:spPr bwMode="auto">
          <a:xfrm>
            <a:off x="1903413" y="1916113"/>
            <a:ext cx="6408737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Rectangle 125"/>
          <p:cNvSpPr>
            <a:spLocks noChangeArrowheads="1"/>
          </p:cNvSpPr>
          <p:nvPr/>
        </p:nvSpPr>
        <p:spPr bwMode="auto">
          <a:xfrm>
            <a:off x="3919538" y="3716338"/>
            <a:ext cx="57626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68735" name="AutoShape 127"/>
          <p:cNvSpPr>
            <a:spLocks noChangeArrowheads="1"/>
          </p:cNvSpPr>
          <p:nvPr/>
        </p:nvSpPr>
        <p:spPr bwMode="auto">
          <a:xfrm>
            <a:off x="4454525" y="5300663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3000" dirty="0">
              <a:latin typeface="Calibri" pitchFamily="34" charset="0"/>
            </a:endParaRPr>
          </a:p>
        </p:txBody>
      </p:sp>
      <p:sp>
        <p:nvSpPr>
          <p:cNvPr id="68736" name="Text Box 128"/>
          <p:cNvSpPr txBox="1">
            <a:spLocks noChangeArrowheads="1"/>
          </p:cNvSpPr>
          <p:nvPr/>
        </p:nvSpPr>
        <p:spPr bwMode="auto">
          <a:xfrm>
            <a:off x="8456613" y="5310188"/>
            <a:ext cx="1051891" cy="55399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solidFill>
                  <a:schemeClr val="accent2"/>
                </a:solidFill>
                <a:latin typeface="Calibri" pitchFamily="34" charset="0"/>
              </a:rPr>
              <a:t>100%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656387" y="0"/>
            <a:ext cx="3630613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Classificação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462980" y="5230813"/>
            <a:ext cx="2663825" cy="64402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3000" b="1" dirty="0">
                <a:latin typeface="Calibri" pitchFamily="34" charset="0"/>
                <a:cs typeface="Arial" charset="0"/>
              </a:rPr>
              <a:t>Monozigóticas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6520216" y="4757738"/>
            <a:ext cx="2126608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Dicoriônicas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6444016" y="5694363"/>
            <a:ext cx="2259914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Diamnióticas</a:t>
            </a:r>
          </a:p>
        </p:txBody>
      </p:sp>
      <p:pic>
        <p:nvPicPr>
          <p:cNvPr id="7182" name="Picture 13" descr="marfer1"/>
          <p:cNvPicPr>
            <a:picLocks noChangeAspect="1" noChangeArrowheads="1"/>
          </p:cNvPicPr>
          <p:nvPr/>
        </p:nvPicPr>
        <p:blipFill rotWithShape="1"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5" r="42375" b="79779"/>
          <a:stretch/>
        </p:blipFill>
        <p:spPr bwMode="auto">
          <a:xfrm>
            <a:off x="4738648" y="1916113"/>
            <a:ext cx="284487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1471092" y="1916113"/>
            <a:ext cx="326755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7184" name="Picture 12" descr="marfer1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48334" r="62102" b="33333"/>
          <a:stretch>
            <a:fillRect/>
          </a:stretch>
        </p:blipFill>
        <p:spPr bwMode="auto">
          <a:xfrm>
            <a:off x="1611632" y="2006601"/>
            <a:ext cx="305674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Rectangle 16"/>
          <p:cNvSpPr>
            <a:spLocks noChangeArrowheads="1"/>
          </p:cNvSpPr>
          <p:nvPr/>
        </p:nvSpPr>
        <p:spPr bwMode="auto">
          <a:xfrm>
            <a:off x="4599634" y="3787776"/>
            <a:ext cx="623264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69650" name="AutoShape 18"/>
          <p:cNvSpPr>
            <a:spLocks noChangeArrowheads="1"/>
          </p:cNvSpPr>
          <p:nvPr/>
        </p:nvSpPr>
        <p:spPr bwMode="auto">
          <a:xfrm>
            <a:off x="3343300" y="5300663"/>
            <a:ext cx="2951162" cy="485775"/>
          </a:xfrm>
          <a:prstGeom prst="rightArrow">
            <a:avLst>
              <a:gd name="adj1" fmla="val 50000"/>
              <a:gd name="adj2" fmla="val 151879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3000" dirty="0">
              <a:latin typeface="Calibri" pitchFamily="34" charset="0"/>
            </a:endParaRPr>
          </a:p>
        </p:txBody>
      </p:sp>
      <p:sp>
        <p:nvSpPr>
          <p:cNvPr id="69651" name="Text Box 19"/>
          <p:cNvSpPr txBox="1">
            <a:spLocks noChangeArrowheads="1"/>
          </p:cNvSpPr>
          <p:nvPr/>
        </p:nvSpPr>
        <p:spPr bwMode="auto">
          <a:xfrm>
            <a:off x="3991570" y="4795838"/>
            <a:ext cx="1313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divisão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/>
        </p:nvSpPr>
        <p:spPr bwMode="auto">
          <a:xfrm>
            <a:off x="3415308" y="5780088"/>
            <a:ext cx="27287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primeiros 3 dias</a:t>
            </a:r>
          </a:p>
        </p:txBody>
      </p:sp>
      <p:sp>
        <p:nvSpPr>
          <p:cNvPr id="69654" name="Text Box 22"/>
          <p:cNvSpPr txBox="1">
            <a:spLocks noChangeArrowheads="1"/>
          </p:cNvSpPr>
          <p:nvPr/>
        </p:nvSpPr>
        <p:spPr bwMode="auto">
          <a:xfrm>
            <a:off x="8967695" y="5310188"/>
            <a:ext cx="856325" cy="55399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 smtClean="0">
                <a:solidFill>
                  <a:schemeClr val="accent2"/>
                </a:solidFill>
                <a:latin typeface="Calibri" pitchFamily="34" charset="0"/>
              </a:rPr>
              <a:t>25%</a:t>
            </a:r>
            <a:endParaRPr lang="pt-BR" sz="3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975121" y="862013"/>
            <a:ext cx="6408739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Segundo a corionicidade e amnionicidade: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9" name="Picture 121" descr="marfer1"/>
          <p:cNvPicPr>
            <a:picLocks noChangeAspect="1" noChangeArrowheads="1"/>
          </p:cNvPicPr>
          <p:nvPr/>
        </p:nvPicPr>
        <p:blipFill rotWithShape="1"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8" r="42576" b="79779"/>
          <a:stretch/>
        </p:blipFill>
        <p:spPr bwMode="auto">
          <a:xfrm>
            <a:off x="7733855" y="1916832"/>
            <a:ext cx="1233376" cy="240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656387" y="0"/>
            <a:ext cx="3630613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Classificação</a:t>
            </a: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606425" y="5230813"/>
            <a:ext cx="2663825" cy="64402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3000" b="1" dirty="0">
                <a:latin typeface="Calibri" pitchFamily="34" charset="0"/>
                <a:cs typeface="Arial" charset="0"/>
              </a:rPr>
              <a:t>Monozigóticas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6007596" y="4724400"/>
            <a:ext cx="2746970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Monocoriônicas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223496" y="5661025"/>
            <a:ext cx="2259914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Diamnióticas</a:t>
            </a:r>
          </a:p>
        </p:txBody>
      </p:sp>
      <p:sp>
        <p:nvSpPr>
          <p:cNvPr id="72719" name="AutoShape 15"/>
          <p:cNvSpPr>
            <a:spLocks noChangeArrowheads="1"/>
          </p:cNvSpPr>
          <p:nvPr/>
        </p:nvSpPr>
        <p:spPr bwMode="auto">
          <a:xfrm>
            <a:off x="3487738" y="5300663"/>
            <a:ext cx="2519362" cy="485775"/>
          </a:xfrm>
          <a:prstGeom prst="rightArrow">
            <a:avLst>
              <a:gd name="adj1" fmla="val 50000"/>
              <a:gd name="adj2" fmla="val 129657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3000" dirty="0">
              <a:latin typeface="Calibri" pitchFamily="34" charset="0"/>
            </a:endParaRP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>
            <a:off x="3847356" y="4795838"/>
            <a:ext cx="1313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divisão</a:t>
            </a: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3631332" y="5780088"/>
            <a:ext cx="18517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4º – 8º dia</a:t>
            </a:r>
          </a:p>
        </p:txBody>
      </p:sp>
      <p:grpSp>
        <p:nvGrpSpPr>
          <p:cNvPr id="8203" name="Group 20"/>
          <p:cNvGrpSpPr>
            <a:grpSpLocks/>
          </p:cNvGrpSpPr>
          <p:nvPr/>
        </p:nvGrpSpPr>
        <p:grpSpPr bwMode="auto">
          <a:xfrm>
            <a:off x="2190750" y="1843088"/>
            <a:ext cx="5832475" cy="2665412"/>
            <a:chOff x="1153" y="1434"/>
            <a:chExt cx="2858" cy="1152"/>
          </a:xfrm>
        </p:grpSpPr>
        <p:pic>
          <p:nvPicPr>
            <p:cNvPr id="8206" name="Picture 18" descr="marfer1"/>
            <p:cNvPicPr>
              <a:picLocks noChangeAspect="1" noChangeArrowheads="1"/>
            </p:cNvPicPr>
            <p:nvPr/>
          </p:nvPicPr>
          <p:blipFill>
            <a:blip r:embed="rId6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" t="45000" r="62102" b="28334"/>
            <a:stretch>
              <a:fillRect/>
            </a:stretch>
          </p:blipFill>
          <p:spPr bwMode="auto">
            <a:xfrm>
              <a:off x="1153" y="1434"/>
              <a:ext cx="1368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Picture 19" descr="marfer1"/>
            <p:cNvPicPr>
              <a:picLocks noChangeAspect="1" noChangeArrowheads="1"/>
            </p:cNvPicPr>
            <p:nvPr/>
          </p:nvPicPr>
          <p:blipFill>
            <a:blip r:embed="rId6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4" t="39999" r="27612" b="40001"/>
            <a:stretch>
              <a:fillRect/>
            </a:stretch>
          </p:blipFill>
          <p:spPr bwMode="auto">
            <a:xfrm>
              <a:off x="2514" y="1434"/>
              <a:ext cx="1497" cy="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8967695" y="5422900"/>
            <a:ext cx="856325" cy="55399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 smtClean="0">
                <a:solidFill>
                  <a:schemeClr val="accent2"/>
                </a:solidFill>
                <a:latin typeface="Calibri" pitchFamily="34" charset="0"/>
              </a:rPr>
              <a:t>74%</a:t>
            </a:r>
            <a:endParaRPr lang="pt-BR" sz="3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975121" y="862013"/>
            <a:ext cx="6408739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Segundo a corionicidade e amnionicidade: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to 4"/>
          <p:cNvPicPr>
            <a:picLocks noChangeAspect="1" noChangeArrowheads="1"/>
          </p:cNvPicPr>
          <p:nvPr/>
        </p:nvPicPr>
        <p:blipFill>
          <a:blip r:embed="rId5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47650" y="260350"/>
            <a:ext cx="9791700" cy="6408738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6656387" y="-3876"/>
            <a:ext cx="3630613" cy="7191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Comic Sans MS" pitchFamily="66" charset="0"/>
              </a:rPr>
              <a:t>Classificação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463550" y="5230813"/>
            <a:ext cx="2663825" cy="644022"/>
          </a:xfrm>
          <a:prstGeom prst="rect">
            <a:avLst/>
          </a:prstGeom>
          <a:gradFill rotWithShape="1">
            <a:gsLst>
              <a:gs pos="0">
                <a:srgbClr val="0099FF"/>
              </a:gs>
              <a:gs pos="50000">
                <a:srgbClr val="66CCFF"/>
              </a:gs>
              <a:gs pos="100000">
                <a:srgbClr val="0099FF"/>
              </a:gs>
            </a:gsLst>
            <a:lin ang="5400000" scaled="1"/>
          </a:gradFill>
          <a:ln w="38100">
            <a:solidFill>
              <a:srgbClr val="0066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pt-BR" sz="3000" b="1" dirty="0">
                <a:latin typeface="Calibri" pitchFamily="34" charset="0"/>
                <a:cs typeface="Arial" charset="0"/>
              </a:rPr>
              <a:t>Monozigóticas</a:t>
            </a:r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6151041" y="4800681"/>
            <a:ext cx="2746970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Monocoriônicas</a:t>
            </a: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6079604" y="5737306"/>
            <a:ext cx="2880276" cy="644022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FF0000"/>
              </a:gs>
              <a:gs pos="100000">
                <a:srgbClr val="8000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pt-BR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Monoamnióticas</a:t>
            </a:r>
            <a:endParaRPr lang="pt-BR" sz="3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4761" name="AutoShape 9"/>
          <p:cNvSpPr>
            <a:spLocks noChangeArrowheads="1"/>
          </p:cNvSpPr>
          <p:nvPr/>
        </p:nvSpPr>
        <p:spPr bwMode="auto">
          <a:xfrm>
            <a:off x="3325813" y="5300663"/>
            <a:ext cx="2681783" cy="485775"/>
          </a:xfrm>
          <a:prstGeom prst="rightArrow">
            <a:avLst>
              <a:gd name="adj1" fmla="val 50000"/>
              <a:gd name="adj2" fmla="val 148203"/>
            </a:avLst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sz="3000">
              <a:latin typeface="Calibri" pitchFamily="34" charset="0"/>
            </a:endParaRPr>
          </a:p>
        </p:txBody>
      </p:sp>
      <p:sp>
        <p:nvSpPr>
          <p:cNvPr id="74762" name="Text Box 10"/>
          <p:cNvSpPr txBox="1">
            <a:spLocks noChangeArrowheads="1"/>
          </p:cNvSpPr>
          <p:nvPr/>
        </p:nvSpPr>
        <p:spPr bwMode="auto">
          <a:xfrm>
            <a:off x="3703340" y="4795838"/>
            <a:ext cx="1313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divisão</a:t>
            </a:r>
          </a:p>
        </p:txBody>
      </p:sp>
      <p:sp>
        <p:nvSpPr>
          <p:cNvPr id="74763" name="Text Box 11"/>
          <p:cNvSpPr txBox="1">
            <a:spLocks noChangeArrowheads="1"/>
          </p:cNvSpPr>
          <p:nvPr/>
        </p:nvSpPr>
        <p:spPr bwMode="auto">
          <a:xfrm>
            <a:off x="3487316" y="5780088"/>
            <a:ext cx="204735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latin typeface="Calibri" pitchFamily="34" charset="0"/>
              </a:rPr>
              <a:t>9º – 12º dia</a:t>
            </a:r>
          </a:p>
        </p:txBody>
      </p:sp>
      <p:grpSp>
        <p:nvGrpSpPr>
          <p:cNvPr id="9227" name="Group 17"/>
          <p:cNvGrpSpPr>
            <a:grpSpLocks/>
          </p:cNvGrpSpPr>
          <p:nvPr/>
        </p:nvGrpSpPr>
        <p:grpSpPr bwMode="auto">
          <a:xfrm>
            <a:off x="2190750" y="1844675"/>
            <a:ext cx="5903913" cy="2593975"/>
            <a:chOff x="1380" y="1252"/>
            <a:chExt cx="3765" cy="1686"/>
          </a:xfrm>
        </p:grpSpPr>
        <p:pic>
          <p:nvPicPr>
            <p:cNvPr id="9230" name="Picture 13" descr="marfer1"/>
            <p:cNvPicPr>
              <a:picLocks noChangeAspect="1" noChangeArrowheads="1"/>
            </p:cNvPicPr>
            <p:nvPr/>
          </p:nvPicPr>
          <p:blipFill>
            <a:blip r:embed="rId6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" t="45000" r="62102" b="28334"/>
            <a:stretch>
              <a:fillRect/>
            </a:stretch>
          </p:blipFill>
          <p:spPr bwMode="auto">
            <a:xfrm>
              <a:off x="1380" y="1252"/>
              <a:ext cx="1759" cy="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15" descr="marfer1"/>
            <p:cNvPicPr>
              <a:picLocks noChangeAspect="1" noChangeArrowheads="1"/>
            </p:cNvPicPr>
            <p:nvPr/>
          </p:nvPicPr>
          <p:blipFill>
            <a:blip r:embed="rId6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4" t="59999" r="29427" b="21045"/>
            <a:stretch>
              <a:fillRect/>
            </a:stretch>
          </p:blipFill>
          <p:spPr bwMode="auto">
            <a:xfrm>
              <a:off x="3240" y="1253"/>
              <a:ext cx="1905" cy="16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2" name="Rectangle 16"/>
            <p:cNvSpPr>
              <a:spLocks noChangeArrowheads="1"/>
            </p:cNvSpPr>
            <p:nvPr/>
          </p:nvSpPr>
          <p:spPr bwMode="auto">
            <a:xfrm>
              <a:off x="3059" y="1253"/>
              <a:ext cx="181" cy="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</p:grpSp>
      <p:sp>
        <p:nvSpPr>
          <p:cNvPr id="74770" name="Text Box 18"/>
          <p:cNvSpPr txBox="1">
            <a:spLocks noChangeArrowheads="1"/>
          </p:cNvSpPr>
          <p:nvPr/>
        </p:nvSpPr>
        <p:spPr bwMode="auto">
          <a:xfrm>
            <a:off x="9175948" y="5373216"/>
            <a:ext cx="660758" cy="55399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000" b="1" dirty="0">
                <a:solidFill>
                  <a:schemeClr val="accent2"/>
                </a:solidFill>
                <a:latin typeface="Calibri" pitchFamily="34" charset="0"/>
              </a:rPr>
              <a:t>1</a:t>
            </a:r>
            <a:r>
              <a:rPr lang="pt-BR" sz="3000" b="1" dirty="0" smtClean="0">
                <a:solidFill>
                  <a:schemeClr val="accent2"/>
                </a:solidFill>
                <a:latin typeface="Calibri" pitchFamily="34" charset="0"/>
              </a:rPr>
              <a:t>%</a:t>
            </a:r>
            <a:endParaRPr lang="pt-BR" sz="3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975121" y="862013"/>
            <a:ext cx="6408739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73050" indent="-2730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 eaLnBrk="1" hangingPunct="1">
              <a:lnSpc>
                <a:spcPct val="180000"/>
              </a:lnSpc>
              <a:buFont typeface="Webdings" pitchFamily="18" charset="2"/>
              <a:buChar char="&lt;"/>
            </a:pPr>
            <a:r>
              <a:rPr lang="pt-BR" sz="2600" b="1" dirty="0">
                <a:latin typeface="Calibri" pitchFamily="34" charset="0"/>
                <a:cs typeface="Arial" charset="0"/>
              </a:rPr>
              <a:t>Segundo a corionicidade e amnionicidade:</a:t>
            </a:r>
            <a:endParaRPr lang="pt-BR" sz="2600" b="1" dirty="0">
              <a:solidFill>
                <a:srgbClr val="0000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403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9365</TotalTime>
  <Words>2036</Words>
  <Application>Microsoft Office PowerPoint</Application>
  <PresentationFormat>Slides de 35 mm</PresentationFormat>
  <Paragraphs>503</Paragraphs>
  <Slides>52</Slides>
  <Notes>51</Notes>
  <HiddenSlides>0</HiddenSlides>
  <MMClips>53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4" baseType="lpstr">
      <vt:lpstr>Estrutura padrão</vt:lpstr>
      <vt:lpstr>Photo Editor Photo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Alessandra</cp:lastModifiedBy>
  <cp:revision>482</cp:revision>
  <dcterms:created xsi:type="dcterms:W3CDTF">2002-11-03T20:56:34Z</dcterms:created>
  <dcterms:modified xsi:type="dcterms:W3CDTF">2014-01-26T21:12:47Z</dcterms:modified>
</cp:coreProperties>
</file>