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8" r:id="rId2"/>
    <p:sldId id="256" r:id="rId3"/>
    <p:sldId id="265" r:id="rId4"/>
    <p:sldId id="266" r:id="rId5"/>
    <p:sldId id="257" r:id="rId6"/>
    <p:sldId id="258" r:id="rId7"/>
    <p:sldId id="261" r:id="rId8"/>
    <p:sldId id="260" r:id="rId9"/>
    <p:sldId id="259" r:id="rId10"/>
    <p:sldId id="289" r:id="rId11"/>
    <p:sldId id="262" r:id="rId12"/>
    <p:sldId id="263" r:id="rId13"/>
    <p:sldId id="264" r:id="rId14"/>
    <p:sldId id="267" r:id="rId15"/>
    <p:sldId id="269" r:id="rId16"/>
    <p:sldId id="270" r:id="rId17"/>
    <p:sldId id="271" r:id="rId18"/>
    <p:sldId id="272" r:id="rId19"/>
    <p:sldId id="291" r:id="rId20"/>
    <p:sldId id="290" r:id="rId21"/>
    <p:sldId id="273" r:id="rId22"/>
    <p:sldId id="274" r:id="rId23"/>
    <p:sldId id="275" r:id="rId24"/>
    <p:sldId id="292" r:id="rId25"/>
    <p:sldId id="293" r:id="rId26"/>
    <p:sldId id="276" r:id="rId27"/>
    <p:sldId id="277" r:id="rId28"/>
    <p:sldId id="278" r:id="rId29"/>
    <p:sldId id="279" r:id="rId30"/>
    <p:sldId id="281" r:id="rId31"/>
    <p:sldId id="268" r:id="rId32"/>
    <p:sldId id="282" r:id="rId33"/>
    <p:sldId id="280" r:id="rId34"/>
    <p:sldId id="294" r:id="rId35"/>
    <p:sldId id="283" r:id="rId36"/>
    <p:sldId id="295" r:id="rId37"/>
    <p:sldId id="296" r:id="rId38"/>
    <p:sldId id="284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988C-D522-4FF0-A862-9A54C6B39D84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9EAA0-4631-40C1-8E73-3BE0EA87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80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 o que é um sintagma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9EAA0-4631-40C1-8E73-3BE0EA87D4D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22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860440-A4E5-4A1F-AA1C-DFC423B6616E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348D04F-CD36-4630-ACE8-C433DEE3BB1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reflexão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1989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“As obras – mesmo as maiores, ou, sobretudo, as maiores – não têm sentido estático, universal, fixo. Elas estão investidas de significações plurais e móveis, que se constroem no encontro de uma proposição com uma recepção. Os sentidos atribuídos às suas formas e aos seus motivos dependem das competências ou das expectativas dos diferentes públicos que delas se apropriam. Certamente, os criadores, os poderes ou os experts sempre querem fixar um sentido e enunciar a interpretação correta que deve impor limites à leitura (ou ao olhar). Todavia, a recepção também inventa, desloca, distorce. (CHARTIER, 1999, p. 9).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CHARTIER</a:t>
            </a:r>
            <a:r>
              <a:rPr lang="pt-BR" dirty="0"/>
              <a:t>, R. </a:t>
            </a:r>
            <a:r>
              <a:rPr lang="pt-BR" u="sng" dirty="0"/>
              <a:t>A ordem dos livros. </a:t>
            </a:r>
            <a:r>
              <a:rPr lang="pt-BR" dirty="0"/>
              <a:t>Brasília: Editora da UnB, 1999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Os textos ainda podem ser: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Ficcionais e,</a:t>
            </a:r>
          </a:p>
          <a:p>
            <a:pPr algn="just"/>
            <a:r>
              <a:rPr lang="pt-BR" dirty="0" smtClean="0"/>
              <a:t>Não-ficcionais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Quanto aos textos informativos </a:t>
            </a:r>
            <a:r>
              <a:rPr lang="pt-BR" b="1" dirty="0" smtClean="0"/>
              <a:t>não-ficcionais </a:t>
            </a:r>
            <a:r>
              <a:rPr lang="pt-BR" dirty="0" smtClean="0"/>
              <a:t>temos:</a:t>
            </a:r>
          </a:p>
          <a:p>
            <a:pPr algn="just"/>
            <a:endParaRPr lang="pt-BR" dirty="0"/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científico – fundamentar um princípio ou ciência</a:t>
            </a:r>
            <a:endParaRPr lang="pt-BR" dirty="0"/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didático – processo de ensinar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jornalístico – notícia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jurídico – esclarecer leis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filosófico – ideias em torno da essência das “coisas”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político – convencer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crítico – juízo de valor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Texto literário – valorização da palavra pela palavra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Porém, o texto literário também pode ser e o é, em grande parte, inscrito no círculo do </a:t>
            </a:r>
            <a:r>
              <a:rPr lang="pt-BR" b="1" dirty="0" smtClean="0"/>
              <a:t>ficcional. (Nos remetem sempre a uma outra realidade)</a:t>
            </a:r>
            <a:endParaRPr lang="pt-BR" dirty="0"/>
          </a:p>
          <a:p>
            <a:pPr marL="457200" indent="-457200" algn="just">
              <a:buFont typeface="+mj-lt"/>
              <a:buAutoNum type="arabicPeriod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026" name="Picture 2" descr="http://image.slidesharecdn.com/contonarrativo-110524061233-phpapp01/95/conto-narrativo-2-728.jpg?cb=1306217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0" y="3401997"/>
            <a:ext cx="3733890" cy="28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5WJ_z1JVI4w/UiyPlRP9pEI/AAAAAAAAAKs/u_bql-xzvSU/s640/niqu29072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13176"/>
            <a:ext cx="476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5EW-XyApntQ/UJ_VOan1cDI/AAAAAAAAANo/7HQOHVXhxGU/s400/Livros+contos+de+fadas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4185"/>
            <a:ext cx="1607071" cy="19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03000" y="270808"/>
            <a:ext cx="7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Outros exemplos: as </a:t>
            </a:r>
            <a:r>
              <a:rPr lang="pt-BR" dirty="0">
                <a:solidFill>
                  <a:srgbClr val="FF0000"/>
                </a:solidFill>
              </a:rPr>
              <a:t>fábulas, os desenhos animados, as narrativas </a:t>
            </a:r>
            <a:r>
              <a:rPr lang="pt-BR" dirty="0" smtClean="0">
                <a:solidFill>
                  <a:srgbClr val="FF0000"/>
                </a:solidFill>
              </a:rPr>
              <a:t>fantásticas!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Já a classificação dos textos quanto às suas estruturas linguísticas, podem ser:</a:t>
            </a:r>
          </a:p>
          <a:p>
            <a:pPr algn="just"/>
            <a:endParaRPr lang="pt-BR" dirty="0"/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Tipo descritivo = arranjos no espaço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Tipo narrativo = desenvolvimento no tempo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Tipo expositivo = análise e síntese das representações conceituais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Tipo argumentativo = tomada de posição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Tipo instrutivo = incitação à ação</a:t>
            </a:r>
            <a:endParaRPr lang="pt-BR" dirty="0"/>
          </a:p>
          <a:p>
            <a:pPr marL="457200" indent="-457200" algn="just">
              <a:buFont typeface="+mj-lt"/>
              <a:buAutoNum type="arabicPeriod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2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Capítulo 4 – A organização do texto: articulação de elementos </a:t>
            </a:r>
            <a:r>
              <a:rPr lang="pt-BR" sz="4000" b="1" dirty="0"/>
              <a:t>temáticos</a:t>
            </a:r>
          </a:p>
        </p:txBody>
      </p:sp>
    </p:spTree>
    <p:extLst>
      <p:ext uri="{BB962C8B-B14F-4D97-AF65-F5344CB8AC3E}">
        <p14:creationId xmlns:p14="http://schemas.microsoft.com/office/powerpoint/2010/main" val="31581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1269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São relações entre as frases no nível do sentido que fazem do texto um conjunto de informações que se seguem sobre um eixo de </a:t>
            </a:r>
            <a:r>
              <a:rPr lang="pt-BR" dirty="0" err="1" smtClean="0"/>
              <a:t>sucessividade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As relações necessárias para significação do texto são:</a:t>
            </a:r>
          </a:p>
          <a:p>
            <a:pPr algn="just"/>
            <a:r>
              <a:rPr lang="pt-BR" dirty="0" smtClean="0"/>
              <a:t>Relações lógicas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(raciocínio / dedução / sequência)</a:t>
            </a:r>
          </a:p>
          <a:p>
            <a:pPr algn="just"/>
            <a:r>
              <a:rPr lang="pt-BR" dirty="0" smtClean="0"/>
              <a:t>Relações de redundância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(repetição / largada e retomada / fixação)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Exemplos de redundância: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Metades iguais, encarou de frente, exportou para fora, subiu para cima, etc.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Relações de significação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Relação lógica = condicionam o processo de expansão do texto;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Relação de redundância = garantem a fixação do tema, através de repetições ao longo do texto.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mecanismos de repetição favorecem o desenvolvimento temático, permitem um jogo regrado de retomadas a partir do qual se fixa um fio textual condutor.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(para o leitor não se perder. Utilizar com cautela!)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Encadeamento e concatenação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2709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 encadeamento = relações que o todo entretém com cada unidade.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Esse eixo sucessivo formado pelos encadeamentos do texto chama-se concatenação.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(rede de relações)</a:t>
            </a:r>
          </a:p>
          <a:p>
            <a:pPr algn="just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Pode ser muito perceptível nos textos científicos, pois “tudo” deve ser justificado. Todo conteúdo deve ter relação clara com o objetivo da pesquisa. Se usou o método x, porque usou este e não aquele. </a:t>
            </a:r>
          </a:p>
          <a:p>
            <a:pPr algn="just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Na literatura também é perceptível: um autor deve relacionar seus personagens, mesmo que implicitamente.  Tem que fazer sentido!</a:t>
            </a:r>
          </a:p>
        </p:txBody>
      </p:sp>
    </p:spTree>
    <p:extLst>
      <p:ext uri="{BB962C8B-B14F-4D97-AF65-F5344CB8AC3E}">
        <p14:creationId xmlns:p14="http://schemas.microsoft.com/office/powerpoint/2010/main" val="35915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8290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Práticas intertextuais = inscrevem o texto novo num campo intelectual já conhecido do leitor. </a:t>
            </a:r>
            <a:r>
              <a:rPr lang="pt-BR" sz="2000" dirty="0" err="1" smtClean="0"/>
              <a:t>Ex</a:t>
            </a:r>
            <a:r>
              <a:rPr lang="pt-BR" sz="2000" dirty="0" smtClean="0"/>
              <a:t>: a citação que pode funcionar como ilustração, epígrafe, etc.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Exemplo: quando ilustro um texto que eu estou escrevendo com uma frase ou um trecho de um livro, imagina-se que eu conheça este livro.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Ex. de Epígrafe</a:t>
            </a:r>
          </a:p>
          <a:p>
            <a:pPr marL="0" indent="0" algn="just">
              <a:buNone/>
            </a:pPr>
            <a:r>
              <a:rPr lang="pt-BR" sz="2000" dirty="0" smtClean="0"/>
              <a:t>	Que </a:t>
            </a:r>
            <a:r>
              <a:rPr lang="pt-BR" sz="2000" dirty="0"/>
              <a:t>os vossos esforços desafiem as impossibilidades, lembrai-vos de que as grandes coisas do homem foram conquistadas do que parecia </a:t>
            </a:r>
            <a:r>
              <a:rPr lang="pt-BR" sz="2000" dirty="0" smtClean="0"/>
              <a:t>impossível. (</a:t>
            </a:r>
            <a:r>
              <a:rPr lang="pt-BR" sz="2000" i="1" dirty="0" smtClean="0"/>
              <a:t>Charles Chaplin</a:t>
            </a:r>
            <a:r>
              <a:rPr lang="pt-BR" sz="2000" dirty="0" smtClean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2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82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Exemplo 2: as citações que ocorrem em um texto.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	</a:t>
            </a:r>
            <a:r>
              <a:rPr lang="pt-BR" sz="2000" dirty="0" err="1"/>
              <a:t>Ayerbe</a:t>
            </a:r>
            <a:r>
              <a:rPr lang="pt-BR" sz="2000" dirty="0"/>
              <a:t> (2003, p. 15) afirma que “a atitude imperial de permanente conquista de novos mercados e territórios impulsiona a descoberta científica </a:t>
            </a:r>
            <a:r>
              <a:rPr lang="pt-BR" sz="2000" dirty="0" smtClean="0"/>
              <a:t>[...]”.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/>
              <a:t>De acordo com Pimentel (2007, p. 58), “a concorrência é algo que acompanha o exercício da atividade mercantil desde seus primórdios”. </a:t>
            </a:r>
          </a:p>
        </p:txBody>
      </p:sp>
    </p:spTree>
    <p:extLst>
      <p:ext uri="{BB962C8B-B14F-4D97-AF65-F5344CB8AC3E}">
        <p14:creationId xmlns:p14="http://schemas.microsoft.com/office/powerpoint/2010/main" val="42433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texto e suas modalidades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Elisa Guimarães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81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88840"/>
            <a:ext cx="7467600" cy="41989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Operações metalinguísticas = proposições que surgem para eliminar incertezas. (um texto que explica o outro; redundâncias, etc.) </a:t>
            </a:r>
            <a:r>
              <a:rPr lang="pt-BR" dirty="0" err="1" smtClean="0"/>
              <a:t>Ex</a:t>
            </a:r>
            <a:r>
              <a:rPr lang="pt-BR" dirty="0" smtClean="0"/>
              <a:t>: o texto didático.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Procedimentos que asseguram coesão (associação/ligação) e coerência (conexão de ideias) do texto = são principalmente dois: a) relações semânticas entre lexemas (palavras); b) </a:t>
            </a:r>
            <a:r>
              <a:rPr lang="pt-BR" dirty="0" err="1" smtClean="0"/>
              <a:t>Co-presença</a:t>
            </a:r>
            <a:r>
              <a:rPr lang="pt-BR" dirty="0" smtClean="0"/>
              <a:t> de traços semânticos (sentido).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Palavras que, associadas, façam sentido em determinado contexto! Para articulação do texto! Repetição didática/fixação/valor e substituição de palavras!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sz="1900" dirty="0" smtClean="0">
                <a:solidFill>
                  <a:srgbClr val="7030A0"/>
                </a:solidFill>
              </a:rPr>
              <a:t>Para maiores informações (aprofundamento teórico) sobre alguns outros termos/conceitos da linguística aqui presentes sugere-se a leitura de:</a:t>
            </a:r>
          </a:p>
          <a:p>
            <a:pPr marL="0" indent="0" algn="just">
              <a:buNone/>
            </a:pPr>
            <a:endParaRPr lang="pt-BR" sz="19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altLang="pt-BR" sz="1900" dirty="0">
                <a:solidFill>
                  <a:srgbClr val="7030A0"/>
                </a:solidFill>
                <a:ea typeface="ＭＳ Ｐゴシック" pitchFamily="-65" charset="-128"/>
              </a:rPr>
              <a:t>LOPES, E. </a:t>
            </a:r>
            <a:r>
              <a:rPr lang="en-US" altLang="pt-BR" sz="1900" i="1" dirty="0" err="1">
                <a:solidFill>
                  <a:srgbClr val="7030A0"/>
                </a:solidFill>
                <a:ea typeface="ＭＳ Ｐゴシック" pitchFamily="-65" charset="-128"/>
              </a:rPr>
              <a:t>Fundamentos</a:t>
            </a:r>
            <a:r>
              <a:rPr lang="en-US" altLang="pt-BR" sz="1900" i="1" dirty="0">
                <a:solidFill>
                  <a:srgbClr val="7030A0"/>
                </a:solidFill>
                <a:ea typeface="ＭＳ Ｐゴシック" pitchFamily="-65" charset="-128"/>
              </a:rPr>
              <a:t> da </a:t>
            </a:r>
            <a:r>
              <a:rPr lang="en-US" altLang="pt-BR" sz="1900" i="1" dirty="0" err="1">
                <a:solidFill>
                  <a:srgbClr val="7030A0"/>
                </a:solidFill>
                <a:ea typeface="ＭＳ Ｐゴシック" pitchFamily="-65" charset="-128"/>
              </a:rPr>
              <a:t>linguística</a:t>
            </a:r>
            <a:r>
              <a:rPr lang="en-US" altLang="pt-BR" sz="1900" i="1" dirty="0">
                <a:solidFill>
                  <a:srgbClr val="7030A0"/>
                </a:solidFill>
                <a:ea typeface="ＭＳ Ｐゴシック" pitchFamily="-65" charset="-128"/>
              </a:rPr>
              <a:t> </a:t>
            </a:r>
            <a:r>
              <a:rPr lang="en-US" altLang="pt-BR" sz="1900" i="1" dirty="0" err="1">
                <a:solidFill>
                  <a:srgbClr val="7030A0"/>
                </a:solidFill>
                <a:ea typeface="ＭＳ Ｐゴシック" pitchFamily="-65" charset="-128"/>
              </a:rPr>
              <a:t>contemporânea</a:t>
            </a:r>
            <a:r>
              <a:rPr lang="en-US" altLang="pt-BR" sz="1900" dirty="0">
                <a:solidFill>
                  <a:srgbClr val="7030A0"/>
                </a:solidFill>
                <a:ea typeface="ＭＳ Ｐゴシック" pitchFamily="-65" charset="-128"/>
              </a:rPr>
              <a:t>. São Paulo: </a:t>
            </a:r>
            <a:r>
              <a:rPr lang="en-US" altLang="pt-BR" sz="1900" dirty="0" err="1">
                <a:solidFill>
                  <a:srgbClr val="7030A0"/>
                </a:solidFill>
                <a:ea typeface="ＭＳ Ｐゴシック" pitchFamily="-65" charset="-128"/>
              </a:rPr>
              <a:t>Cultrix</a:t>
            </a:r>
            <a:r>
              <a:rPr lang="en-US" altLang="pt-BR" sz="1900" dirty="0">
                <a:solidFill>
                  <a:srgbClr val="7030A0"/>
                </a:solidFill>
                <a:ea typeface="ＭＳ Ｐゴシック" pitchFamily="-65" charset="-128"/>
              </a:rPr>
              <a:t>, 1987</a:t>
            </a:r>
            <a:r>
              <a:rPr lang="en-US" altLang="pt-BR" sz="1900" dirty="0" smtClean="0">
                <a:solidFill>
                  <a:srgbClr val="7030A0"/>
                </a:solidFill>
                <a:ea typeface="ＭＳ Ｐゴシック" pitchFamily="-65" charset="-128"/>
              </a:rPr>
              <a:t>.</a:t>
            </a:r>
            <a:endParaRPr lang="en-US" altLang="pt-BR" sz="1900" dirty="0">
              <a:solidFill>
                <a:srgbClr val="7030A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9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a) relações semânticas entre lexemas (palavras</a:t>
            </a:r>
            <a:r>
              <a:rPr lang="pt-BR" dirty="0" smtClean="0"/>
              <a:t>) = coesão entre elementos léxicos sucessivos para articulação textual.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b) </a:t>
            </a:r>
            <a:r>
              <a:rPr lang="pt-BR" dirty="0" err="1"/>
              <a:t>Co-presença</a:t>
            </a:r>
            <a:r>
              <a:rPr lang="pt-BR" dirty="0"/>
              <a:t> de traços </a:t>
            </a:r>
            <a:r>
              <a:rPr lang="pt-BR" dirty="0" smtClean="0"/>
              <a:t>semânticos = repetição:</a:t>
            </a:r>
          </a:p>
          <a:p>
            <a:pPr algn="just"/>
            <a:r>
              <a:rPr lang="pt-BR" dirty="0" smtClean="0"/>
              <a:t>Simples iteração (repetição)</a:t>
            </a:r>
          </a:p>
          <a:p>
            <a:pPr algn="just"/>
            <a:r>
              <a:rPr lang="pt-BR" dirty="0" smtClean="0"/>
              <a:t>Substituição léxica (de palavras)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486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u="sng" dirty="0" smtClean="0"/>
              <a:t>Exemplo</a:t>
            </a:r>
            <a:r>
              <a:rPr lang="pt-BR" dirty="0" smtClean="0"/>
              <a:t> de “simples iteração” (repetição)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O NOME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i="1" dirty="0" smtClean="0"/>
              <a:t>Não ia nunca saber o </a:t>
            </a:r>
            <a:r>
              <a:rPr lang="pt-BR" b="1" i="1" dirty="0" smtClean="0"/>
              <a:t>nome</a:t>
            </a:r>
            <a:r>
              <a:rPr lang="pt-BR" i="1" dirty="0" smtClean="0"/>
              <a:t> daquele cachorro, carecia </a:t>
            </a:r>
            <a:r>
              <a:rPr lang="pt-BR" b="1" i="1" dirty="0" smtClean="0"/>
              <a:t>nomeá-lo</a:t>
            </a:r>
            <a:r>
              <a:rPr lang="pt-BR" i="1" dirty="0" smtClean="0"/>
              <a:t>. Se o tratasse com jeito, muito carinho, se o </a:t>
            </a:r>
            <a:r>
              <a:rPr lang="pt-BR" b="1" i="1" dirty="0" smtClean="0"/>
              <a:t>nome</a:t>
            </a:r>
            <a:r>
              <a:rPr lang="pt-BR" i="1" dirty="0" smtClean="0"/>
              <a:t> fosse bom, o </a:t>
            </a:r>
            <a:r>
              <a:rPr lang="pt-BR" b="1" i="1" dirty="0" smtClean="0"/>
              <a:t>nome</a:t>
            </a:r>
            <a:r>
              <a:rPr lang="pt-BR" i="1" dirty="0" smtClean="0"/>
              <a:t> pegava. </a:t>
            </a:r>
            <a:r>
              <a:rPr lang="pt-BR" b="1" i="1" dirty="0" smtClean="0"/>
              <a:t>Nome</a:t>
            </a:r>
            <a:r>
              <a:rPr lang="pt-BR" i="1" dirty="0" smtClean="0"/>
              <a:t> bom a gente sabe é depois...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(significando a valorização da importância do nome)</a:t>
            </a:r>
          </a:p>
        </p:txBody>
      </p:sp>
    </p:spTree>
    <p:extLst>
      <p:ext uri="{BB962C8B-B14F-4D97-AF65-F5344CB8AC3E}">
        <p14:creationId xmlns:p14="http://schemas.microsoft.com/office/powerpoint/2010/main" val="31289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869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u="sng" dirty="0" smtClean="0"/>
              <a:t>Substitutos Lexicais</a:t>
            </a: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i="1" u="sng" dirty="0" smtClean="0">
                <a:solidFill>
                  <a:schemeClr val="tx1"/>
                </a:solidFill>
              </a:rPr>
              <a:t>Hiperônimo</a:t>
            </a:r>
            <a:r>
              <a:rPr lang="pt-BR" i="1" dirty="0" smtClean="0">
                <a:solidFill>
                  <a:schemeClr val="tx1"/>
                </a:solidFill>
              </a:rPr>
              <a:t> = a primeira expressão mantém com a segunda uma relação hierárquica. </a:t>
            </a:r>
            <a:r>
              <a:rPr lang="pt-BR" i="1" dirty="0" err="1" smtClean="0">
                <a:solidFill>
                  <a:schemeClr val="tx1"/>
                </a:solidFill>
              </a:rPr>
              <a:t>Ex</a:t>
            </a:r>
            <a:r>
              <a:rPr lang="pt-BR" i="1" dirty="0" smtClean="0">
                <a:solidFill>
                  <a:schemeClr val="tx1"/>
                </a:solidFill>
              </a:rPr>
              <a:t>: peixe é </a:t>
            </a:r>
            <a:r>
              <a:rPr lang="pt-BR" i="1" dirty="0" err="1" smtClean="0">
                <a:solidFill>
                  <a:schemeClr val="tx1"/>
                </a:solidFill>
              </a:rPr>
              <a:t>sobreordenada</a:t>
            </a:r>
            <a:r>
              <a:rPr lang="pt-BR" i="1" dirty="0" smtClean="0">
                <a:solidFill>
                  <a:schemeClr val="tx1"/>
                </a:solidFill>
              </a:rPr>
              <a:t> em relação a lambari, traíra, bagre, etc.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7030A0"/>
                </a:solidFill>
              </a:rPr>
              <a:t>Para maiores informações (aprofundamento teórico) </a:t>
            </a:r>
            <a:r>
              <a:rPr lang="pt-BR" dirty="0" smtClean="0">
                <a:solidFill>
                  <a:srgbClr val="7030A0"/>
                </a:solidFill>
              </a:rPr>
              <a:t>sobre o tema </a:t>
            </a:r>
            <a:r>
              <a:rPr lang="pt-BR" dirty="0">
                <a:solidFill>
                  <a:srgbClr val="7030A0"/>
                </a:solidFill>
              </a:rPr>
              <a:t>sugere-se a leitura de:</a:t>
            </a:r>
          </a:p>
          <a:p>
            <a:pPr marL="0" indent="0" algn="just">
              <a:buNone/>
            </a:pPr>
            <a:endParaRPr lang="pt-BR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altLang="pt-BR" dirty="0" smtClean="0">
                <a:solidFill>
                  <a:srgbClr val="7030A0"/>
                </a:solidFill>
                <a:ea typeface="ＭＳ Ｐゴシック" pitchFamily="-65" charset="-128"/>
              </a:rPr>
              <a:t>CINTRA, A. M. M. et al.  </a:t>
            </a:r>
            <a:r>
              <a:rPr lang="en-US" altLang="pt-BR" i="1" dirty="0" smtClean="0">
                <a:solidFill>
                  <a:srgbClr val="7030A0"/>
                </a:solidFill>
                <a:ea typeface="ＭＳ Ｐゴシック" pitchFamily="-65" charset="-128"/>
              </a:rPr>
              <a:t>Para </a:t>
            </a:r>
            <a:r>
              <a:rPr lang="en-US" altLang="pt-BR" i="1" dirty="0" err="1" smtClean="0">
                <a:solidFill>
                  <a:srgbClr val="7030A0"/>
                </a:solidFill>
                <a:ea typeface="ＭＳ Ｐゴシック" pitchFamily="-65" charset="-128"/>
              </a:rPr>
              <a:t>entender</a:t>
            </a:r>
            <a:r>
              <a:rPr lang="en-US" altLang="pt-BR" i="1" dirty="0" smtClean="0">
                <a:solidFill>
                  <a:srgbClr val="7030A0"/>
                </a:solidFill>
                <a:ea typeface="ＭＳ Ｐゴシック" pitchFamily="-65" charset="-128"/>
              </a:rPr>
              <a:t> as </a:t>
            </a:r>
            <a:r>
              <a:rPr lang="en-US" altLang="pt-BR" i="1" dirty="0" err="1" smtClean="0">
                <a:solidFill>
                  <a:srgbClr val="7030A0"/>
                </a:solidFill>
                <a:ea typeface="ＭＳ Ｐゴシック" pitchFamily="-65" charset="-128"/>
              </a:rPr>
              <a:t>linguagens</a:t>
            </a:r>
            <a:r>
              <a:rPr lang="en-US" altLang="pt-BR" i="1" dirty="0" smtClean="0">
                <a:solidFill>
                  <a:srgbClr val="7030A0"/>
                </a:solidFill>
                <a:ea typeface="ＭＳ Ｐゴシック" pitchFamily="-65" charset="-128"/>
              </a:rPr>
              <a:t> </a:t>
            </a:r>
            <a:r>
              <a:rPr lang="en-US" altLang="pt-BR" i="1" dirty="0" err="1" smtClean="0">
                <a:solidFill>
                  <a:srgbClr val="7030A0"/>
                </a:solidFill>
                <a:ea typeface="ＭＳ Ｐゴシック" pitchFamily="-65" charset="-128"/>
              </a:rPr>
              <a:t>documentárias</a:t>
            </a:r>
            <a:r>
              <a:rPr lang="en-US" altLang="pt-BR" dirty="0" smtClean="0">
                <a:solidFill>
                  <a:srgbClr val="7030A0"/>
                </a:solidFill>
                <a:ea typeface="ＭＳ Ｐゴシック" pitchFamily="-65" charset="-128"/>
              </a:rPr>
              <a:t>. 2. ed. </a:t>
            </a:r>
            <a:r>
              <a:rPr lang="en-US" altLang="pt-BR" dirty="0">
                <a:solidFill>
                  <a:srgbClr val="7030A0"/>
                </a:solidFill>
                <a:ea typeface="ＭＳ Ｐゴシック" pitchFamily="-65" charset="-128"/>
              </a:rPr>
              <a:t>São Paulo: P</a:t>
            </a:r>
            <a:r>
              <a:rPr lang="en-US" altLang="pt-BR" dirty="0" smtClean="0">
                <a:solidFill>
                  <a:srgbClr val="7030A0"/>
                </a:solidFill>
                <a:ea typeface="ＭＳ Ｐゴシック" pitchFamily="-65" charset="-128"/>
              </a:rPr>
              <a:t>olis, 2002.</a:t>
            </a:r>
            <a:endParaRPr lang="en-US" altLang="pt-BR" dirty="0">
              <a:solidFill>
                <a:srgbClr val="7030A0"/>
              </a:solidFill>
              <a:ea typeface="ＭＳ Ｐゴシック" pitchFamily="-65" charset="-128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691680" y="3420368"/>
            <a:ext cx="4896544" cy="1113760"/>
            <a:chOff x="1691680" y="3420368"/>
            <a:chExt cx="4896544" cy="1113760"/>
          </a:xfrm>
        </p:grpSpPr>
        <p:sp>
          <p:nvSpPr>
            <p:cNvPr id="5" name="Retângulo 4"/>
            <p:cNvSpPr/>
            <p:nvPr/>
          </p:nvSpPr>
          <p:spPr>
            <a:xfrm>
              <a:off x="3556784" y="3420368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Peixe</a:t>
              </a:r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691680" y="4221088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Lambari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556784" y="4246096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Tainha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508104" y="4217392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Pacu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2231740" y="3933056"/>
              <a:ext cx="38164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endCxn id="6" idx="0"/>
            </p:cNvCxnSpPr>
            <p:nvPr/>
          </p:nvCxnSpPr>
          <p:spPr>
            <a:xfrm>
              <a:off x="2231740" y="393305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>
              <a:endCxn id="7" idx="0"/>
            </p:cNvCxnSpPr>
            <p:nvPr/>
          </p:nvCxnSpPr>
          <p:spPr>
            <a:xfrm>
              <a:off x="4096844" y="3933056"/>
              <a:ext cx="0" cy="313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endCxn id="8" idx="0"/>
            </p:cNvCxnSpPr>
            <p:nvPr/>
          </p:nvCxnSpPr>
          <p:spPr>
            <a:xfrm>
              <a:off x="6048164" y="3933056"/>
              <a:ext cx="0" cy="284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stCxn id="5" idx="2"/>
            </p:cNvCxnSpPr>
            <p:nvPr/>
          </p:nvCxnSpPr>
          <p:spPr>
            <a:xfrm>
              <a:off x="4096844" y="3708400"/>
              <a:ext cx="0" cy="224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ector de seta reta 20"/>
          <p:cNvCxnSpPr/>
          <p:nvPr/>
        </p:nvCxnSpPr>
        <p:spPr>
          <a:xfrm flipH="1">
            <a:off x="4788024" y="2132856"/>
            <a:ext cx="1800200" cy="1287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595040" y="1947446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Hiperônimo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u="sng" dirty="0" smtClean="0"/>
              <a:t>Substitutos Lexicais</a:t>
            </a:r>
            <a:endParaRPr lang="pt-BR" b="1" dirty="0" smtClean="0"/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	</a:t>
            </a:r>
            <a:r>
              <a:rPr lang="pt-BR" i="1" u="sng" dirty="0" smtClean="0">
                <a:solidFill>
                  <a:schemeClr val="tx1"/>
                </a:solidFill>
              </a:rPr>
              <a:t>Hipônimo</a:t>
            </a:r>
            <a:r>
              <a:rPr lang="pt-BR" i="1" dirty="0" smtClean="0">
                <a:solidFill>
                  <a:schemeClr val="tx1"/>
                </a:solidFill>
              </a:rPr>
              <a:t> = inclusão de um termo específico num termo geral – ou de parte/todo. </a:t>
            </a:r>
            <a:r>
              <a:rPr lang="pt-BR" i="1" dirty="0" err="1" smtClean="0">
                <a:solidFill>
                  <a:schemeClr val="tx1"/>
                </a:solidFill>
              </a:rPr>
              <a:t>Ex</a:t>
            </a:r>
            <a:r>
              <a:rPr lang="pt-BR" i="1" dirty="0" smtClean="0">
                <a:solidFill>
                  <a:schemeClr val="tx1"/>
                </a:solidFill>
              </a:rPr>
              <a:t>: lírio está incluído em flor. 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	</a:t>
            </a:r>
            <a:endParaRPr lang="pt-BR" dirty="0" smtClean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979712" y="4365104"/>
            <a:ext cx="4896544" cy="1113760"/>
            <a:chOff x="1691680" y="3420368"/>
            <a:chExt cx="4896544" cy="1113760"/>
          </a:xfrm>
        </p:grpSpPr>
        <p:sp>
          <p:nvSpPr>
            <p:cNvPr id="5" name="Retângulo 4"/>
            <p:cNvSpPr/>
            <p:nvPr/>
          </p:nvSpPr>
          <p:spPr>
            <a:xfrm>
              <a:off x="3556784" y="3420368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Flor</a:t>
              </a:r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691680" y="4221088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Lírio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556784" y="4246096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Rosa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508104" y="4217392"/>
              <a:ext cx="10801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Violeta</a:t>
              </a: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2231740" y="3933056"/>
              <a:ext cx="38164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>
              <a:endCxn id="6" idx="0"/>
            </p:cNvCxnSpPr>
            <p:nvPr/>
          </p:nvCxnSpPr>
          <p:spPr>
            <a:xfrm>
              <a:off x="2231740" y="393305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>
              <a:endCxn id="7" idx="0"/>
            </p:cNvCxnSpPr>
            <p:nvPr/>
          </p:nvCxnSpPr>
          <p:spPr>
            <a:xfrm>
              <a:off x="4096844" y="3933056"/>
              <a:ext cx="0" cy="313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endCxn id="8" idx="0"/>
            </p:cNvCxnSpPr>
            <p:nvPr/>
          </p:nvCxnSpPr>
          <p:spPr>
            <a:xfrm>
              <a:off x="6048164" y="3933056"/>
              <a:ext cx="0" cy="284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>
              <a:stCxn id="5" idx="2"/>
            </p:cNvCxnSpPr>
            <p:nvPr/>
          </p:nvCxnSpPr>
          <p:spPr>
            <a:xfrm>
              <a:off x="4096844" y="3708400"/>
              <a:ext cx="0" cy="224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/>
          <p:cNvSpPr txBox="1"/>
          <p:nvPr/>
        </p:nvSpPr>
        <p:spPr>
          <a:xfrm>
            <a:off x="319730" y="4770799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Hipônimo</a:t>
            </a:r>
            <a:endParaRPr lang="pt-BR" dirty="0"/>
          </a:p>
        </p:txBody>
      </p:sp>
      <p:cxnSp>
        <p:nvCxnSpPr>
          <p:cNvPr id="16" name="Conector de seta reta 15"/>
          <p:cNvCxnSpPr>
            <a:stCxn id="14" idx="3"/>
          </p:cNvCxnSpPr>
          <p:nvPr/>
        </p:nvCxnSpPr>
        <p:spPr>
          <a:xfrm>
            <a:off x="1483831" y="4955465"/>
            <a:ext cx="35186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2110692"/>
          </a:xfrm>
        </p:spPr>
        <p:txBody>
          <a:bodyPr>
            <a:normAutofit/>
          </a:bodyPr>
          <a:lstStyle/>
          <a:p>
            <a:pPr algn="just"/>
            <a:r>
              <a:rPr lang="pt-BR" u="sng" dirty="0" smtClean="0"/>
              <a:t>Substitutos Lexicais</a:t>
            </a:r>
          </a:p>
          <a:p>
            <a:pPr algn="just"/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i="1" dirty="0" smtClean="0">
                <a:solidFill>
                  <a:schemeClr val="tx1"/>
                </a:solidFill>
              </a:rPr>
              <a:t>	</a:t>
            </a:r>
            <a:r>
              <a:rPr lang="pt-BR" sz="2000" i="1" u="sng" dirty="0" smtClean="0">
                <a:solidFill>
                  <a:schemeClr val="tx1"/>
                </a:solidFill>
              </a:rPr>
              <a:t>Palavras gerais </a:t>
            </a:r>
            <a:r>
              <a:rPr lang="pt-BR" sz="2000" i="1" dirty="0" smtClean="0">
                <a:solidFill>
                  <a:schemeClr val="tx1"/>
                </a:solidFill>
              </a:rPr>
              <a:t>= termos cujo sentido </a:t>
            </a:r>
            <a:r>
              <a:rPr lang="pt-BR" sz="2000" i="1" dirty="0" err="1" smtClean="0">
                <a:solidFill>
                  <a:schemeClr val="tx1"/>
                </a:solidFill>
              </a:rPr>
              <a:t>globalizador</a:t>
            </a:r>
            <a:r>
              <a:rPr lang="pt-BR" sz="2000" i="1" dirty="0" smtClean="0">
                <a:solidFill>
                  <a:schemeClr val="tx1"/>
                </a:solidFill>
              </a:rPr>
              <a:t> resume outros, mais determinados. </a:t>
            </a:r>
            <a:r>
              <a:rPr lang="pt-BR" sz="2000" i="1" dirty="0" err="1" smtClean="0">
                <a:solidFill>
                  <a:schemeClr val="tx1"/>
                </a:solidFill>
              </a:rPr>
              <a:t>Ex</a:t>
            </a:r>
            <a:r>
              <a:rPr lang="pt-BR" sz="2000" i="1" dirty="0" smtClean="0">
                <a:solidFill>
                  <a:schemeClr val="tx1"/>
                </a:solidFill>
              </a:rPr>
              <a:t>: negócio, coisa, objeto, lugar, assunto, pessoa, etc.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1.bp.blogspot.com/-Wk2t0Rv2Sas/T4JIjo7Di2I/AAAAAAAAAB8/jwWTsfBvTvM/s1600/Globaliza%C3%A7%C3%A3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8242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5013176"/>
            <a:ext cx="300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As empresas multinacionais!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2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u="sng" dirty="0" smtClean="0"/>
              <a:t>Substitutos Lexicais</a:t>
            </a: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i="1" u="sng" dirty="0" smtClean="0">
                <a:solidFill>
                  <a:schemeClr val="tx1"/>
                </a:solidFill>
              </a:rPr>
              <a:t>Elipse </a:t>
            </a:r>
            <a:r>
              <a:rPr lang="pt-BR" i="1" dirty="0" smtClean="0">
                <a:solidFill>
                  <a:schemeClr val="tx1"/>
                </a:solidFill>
              </a:rPr>
              <a:t>= forma especial de </a:t>
            </a:r>
            <a:r>
              <a:rPr lang="pt-BR" i="1" dirty="0" smtClean="0">
                <a:solidFill>
                  <a:schemeClr val="tx1"/>
                </a:solidFill>
              </a:rPr>
              <a:t>substituição.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Eliminação de expressão previamente conhecida). </a:t>
            </a:r>
          </a:p>
          <a:p>
            <a:pPr marL="0" indent="0" algn="just">
              <a:buNone/>
            </a:pPr>
            <a:endParaRPr lang="pt-BR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 “O aluno estudou e.......aprendeu a lição” (não foi preciso repetir o sujeito, está implícito na flexão do verbo – </a:t>
            </a:r>
            <a:r>
              <a:rPr lang="pt-BR" b="1" i="1" dirty="0" smtClean="0">
                <a:solidFill>
                  <a:schemeClr val="tx1"/>
                </a:solidFill>
              </a:rPr>
              <a:t>ele aprendeu</a:t>
            </a:r>
            <a:r>
              <a:rPr lang="pt-BR" i="1" dirty="0" smtClean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buNone/>
            </a:pPr>
            <a:endParaRPr lang="pt-BR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 “Louve-se nos mineiros, em primeiro lugar [...] não gritam..., não empurram..., não seguram o braço da gente...” (</a:t>
            </a:r>
            <a:r>
              <a:rPr lang="pt-BR" b="1" i="1" dirty="0" smtClean="0">
                <a:solidFill>
                  <a:schemeClr val="tx1"/>
                </a:solidFill>
              </a:rPr>
              <a:t>os mineiros não gritam, os mineiros não empurram, etc.</a:t>
            </a:r>
            <a:r>
              <a:rPr lang="pt-BR" i="1" dirty="0" smtClean="0">
                <a:solidFill>
                  <a:schemeClr val="tx1"/>
                </a:solidFill>
              </a:rPr>
              <a:t>).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Continuando em exemplos de elipse: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 “O menino comentou o ocorrido. Muitos outros  fizeram o mesmo” (</a:t>
            </a:r>
            <a:r>
              <a:rPr lang="pt-BR" b="1" i="1" dirty="0" smtClean="0">
                <a:solidFill>
                  <a:schemeClr val="tx1"/>
                </a:solidFill>
              </a:rPr>
              <a:t>Muitos outros meninos</a:t>
            </a:r>
            <a:r>
              <a:rPr lang="pt-BR" i="1" dirty="0" smtClean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</a:t>
            </a:r>
          </a:p>
          <a:p>
            <a:pPr algn="just">
              <a:buFontTx/>
              <a:buChar char="-"/>
            </a:pPr>
            <a:r>
              <a:rPr lang="pt-BR" i="1" dirty="0" smtClean="0">
                <a:solidFill>
                  <a:schemeClr val="tx1"/>
                </a:solidFill>
              </a:rPr>
              <a:t>Estás estudando?</a:t>
            </a:r>
          </a:p>
          <a:p>
            <a:pPr algn="just">
              <a:buFontTx/>
              <a:buChar char="-"/>
            </a:pPr>
            <a:r>
              <a:rPr lang="pt-BR" i="1" dirty="0" smtClean="0">
                <a:solidFill>
                  <a:schemeClr val="tx1"/>
                </a:solidFill>
              </a:rPr>
              <a:t>Sim, faço isto </a:t>
            </a:r>
            <a:r>
              <a:rPr lang="pt-BR" b="1" i="1" dirty="0" smtClean="0">
                <a:solidFill>
                  <a:schemeClr val="tx1"/>
                </a:solidFill>
              </a:rPr>
              <a:t>(eu).</a:t>
            </a: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Eixos de significação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Continuando em exemplos de elipse: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 “Foram premiados José e Maria. </a:t>
            </a:r>
            <a:r>
              <a:rPr lang="pt-BR" b="1" i="1" dirty="0" smtClean="0">
                <a:solidFill>
                  <a:schemeClr val="tx1"/>
                </a:solidFill>
              </a:rPr>
              <a:t>Ele</a:t>
            </a:r>
            <a:r>
              <a:rPr lang="pt-BR" i="1" dirty="0" smtClean="0">
                <a:solidFill>
                  <a:schemeClr val="tx1"/>
                </a:solidFill>
              </a:rPr>
              <a:t> está muito contente com a premiação”.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 “Alguns correram para o albergue. </a:t>
            </a:r>
            <a:r>
              <a:rPr lang="pt-BR" b="1" i="1" dirty="0" smtClean="0">
                <a:solidFill>
                  <a:schemeClr val="tx1"/>
                </a:solidFill>
              </a:rPr>
              <a:t>Ali</a:t>
            </a:r>
            <a:r>
              <a:rPr lang="pt-BR" i="1" dirty="0" smtClean="0">
                <a:solidFill>
                  <a:schemeClr val="tx1"/>
                </a:solidFill>
              </a:rPr>
              <a:t> havia mais segurança”.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Exemplo: “Todos permaneceram fora. </a:t>
            </a:r>
            <a:r>
              <a:rPr lang="pt-BR" b="1" i="1" dirty="0" smtClean="0">
                <a:solidFill>
                  <a:schemeClr val="tx1"/>
                </a:solidFill>
              </a:rPr>
              <a:t>Ali</a:t>
            </a:r>
            <a:r>
              <a:rPr lang="pt-BR" i="1" dirty="0" smtClean="0">
                <a:solidFill>
                  <a:schemeClr val="tx1"/>
                </a:solidFill>
              </a:rPr>
              <a:t> fazia menos calor”. </a:t>
            </a: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4" name="Seta circular 3"/>
          <p:cNvSpPr/>
          <p:nvPr/>
        </p:nvSpPr>
        <p:spPr>
          <a:xfrm flipH="1">
            <a:off x="4932040" y="2492896"/>
            <a:ext cx="1656184" cy="9361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circular 4"/>
          <p:cNvSpPr/>
          <p:nvPr/>
        </p:nvSpPr>
        <p:spPr>
          <a:xfrm flipH="1">
            <a:off x="5940152" y="3552944"/>
            <a:ext cx="1368152" cy="9361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circular 5"/>
          <p:cNvSpPr/>
          <p:nvPr/>
        </p:nvSpPr>
        <p:spPr>
          <a:xfrm flipH="1">
            <a:off x="5436096" y="4509120"/>
            <a:ext cx="1152128" cy="122413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Coerência e Coesão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Coesão é efeito da coerência.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Coesão = modos de interconexão dos componentes textuais.</a:t>
            </a:r>
          </a:p>
          <a:p>
            <a:pPr marL="0" indent="0" algn="just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Coerência = modos como os elementos subjacentes (subentendidos) à superfície textual tecem a rede de sentido. 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692696"/>
            <a:ext cx="7467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TÓPICOS EXPLORADOS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Capítulo 3 – O texto e suas </a:t>
            </a:r>
            <a:r>
              <a:rPr lang="pt-BR" b="1" dirty="0" smtClean="0"/>
              <a:t>modalidades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Capítulo 4 – A organização do texto: articulação de elementos </a:t>
            </a:r>
            <a:r>
              <a:rPr lang="pt-BR" b="1" dirty="0" smtClean="0"/>
              <a:t>temáticos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Capítulo 5 – Organização do texto: articulação de elementos </a:t>
            </a:r>
            <a:r>
              <a:rPr lang="pt-BR" b="1" dirty="0" smtClean="0"/>
              <a:t>estruturais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15801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Coordenação e hierarquia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Duas frases são coordenadas quando a segunda tem por tema a primeira.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Exemplo: </a:t>
            </a:r>
            <a:r>
              <a:rPr lang="pt-BR" b="1" dirty="0" smtClean="0"/>
              <a:t>“Está frio. Não sairemos” </a:t>
            </a:r>
            <a:r>
              <a:rPr lang="pt-BR" dirty="0" smtClean="0"/>
              <a:t>– o que equivale a “Está frio e [a propósito de estar frio] não sairemos”.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Hierarquia = os termos se articulam num processo hierárquico de função e valores num processo de subordinação.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 dirty="0"/>
              <a:t>Capítulo 5 – Organização do texto: articulação de elementos </a:t>
            </a:r>
            <a:r>
              <a:rPr lang="pt-BR" sz="3800" b="1" dirty="0"/>
              <a:t>estruturais</a:t>
            </a:r>
          </a:p>
        </p:txBody>
      </p:sp>
    </p:spTree>
    <p:extLst>
      <p:ext uri="{BB962C8B-B14F-4D97-AF65-F5344CB8AC3E}">
        <p14:creationId xmlns:p14="http://schemas.microsoft.com/office/powerpoint/2010/main" val="26363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do texto e sua integração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Título = função factual ou expressiva</a:t>
            </a:r>
          </a:p>
          <a:p>
            <a:pPr algn="just"/>
            <a:r>
              <a:rPr lang="pt-BR" dirty="0" smtClean="0"/>
              <a:t>Subtítulo = facilitam a retenção (especificação) do conteúdo</a:t>
            </a:r>
          </a:p>
          <a:p>
            <a:pPr algn="just"/>
            <a:r>
              <a:rPr lang="pt-BR" dirty="0" smtClean="0"/>
              <a:t>Parágrafo = segmentam etapas diversas do raciocínio. A abordagem de um novo aspecto de um tema comum (diversos tipos de parágrafos podem ser observados no texto – chave, argumentativo, </a:t>
            </a:r>
            <a:r>
              <a:rPr lang="pt-BR" dirty="0" err="1" smtClean="0"/>
              <a:t>definitório</a:t>
            </a:r>
            <a:r>
              <a:rPr lang="pt-BR" dirty="0" smtClean="0"/>
              <a:t>, conclusivo, etc.).</a:t>
            </a:r>
          </a:p>
          <a:p>
            <a:pPr algn="just"/>
            <a:r>
              <a:rPr lang="pt-BR" dirty="0"/>
              <a:t>P</a:t>
            </a:r>
            <a:r>
              <a:rPr lang="pt-BR" dirty="0" smtClean="0"/>
              <a:t>ossibilidades de persuasão (retórica) do texto </a:t>
            </a:r>
          </a:p>
          <a:p>
            <a:pPr algn="just"/>
            <a:r>
              <a:rPr lang="pt-BR" dirty="0" smtClean="0"/>
              <a:t>Início e fim comprometem-se mutuamente na </a:t>
            </a:r>
            <a:r>
              <a:rPr lang="pt-BR" dirty="0" err="1" smtClean="0"/>
              <a:t>sequencialização</a:t>
            </a:r>
            <a:r>
              <a:rPr lang="pt-BR" dirty="0" smtClean="0"/>
              <a:t> do texto (retomada)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0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1246596"/>
          </a:xfrm>
        </p:spPr>
        <p:txBody>
          <a:bodyPr/>
          <a:lstStyle/>
          <a:p>
            <a:pPr algn="just"/>
            <a:r>
              <a:rPr lang="pt-BR" dirty="0" smtClean="0"/>
              <a:t>Os elementos estruturais são aqueles que determinam, mais especificamente, o modo de organização do texto. 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http://blog.estantevirtual.com.br/wp-content/uploads/Historia-em-quadrinho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4644"/>
            <a:ext cx="4827068" cy="13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cessasp.sp.gov.br/cadernos/Cadernos_Eletronicos_arquivos/telas_cad02/telacad02_cap1_p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40" y="3645024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estruturais</a:t>
            </a:r>
            <a:endParaRPr lang="pt-BR" dirty="0"/>
          </a:p>
        </p:txBody>
      </p:sp>
      <p:pic>
        <p:nvPicPr>
          <p:cNvPr id="3078" name="Picture 6" descr="http://www.scielo.br/img/revistas/hb/v21n2/a04fig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62" y="1556792"/>
            <a:ext cx="55054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Macroestrutura = plano semântico global do texto. (sentido)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Superestrutura = tipo de </a:t>
            </a:r>
            <a:r>
              <a:rPr lang="pt-BR" u="sng" dirty="0" smtClean="0"/>
              <a:t>esquema abstrato</a:t>
            </a:r>
            <a:r>
              <a:rPr lang="pt-BR" dirty="0" smtClean="0"/>
              <a:t> que estabelece a ordem global do texto.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 rot="20404675">
            <a:off x="4283968" y="4293096"/>
            <a:ext cx="3312368" cy="20162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Categorias do </a:t>
            </a:r>
            <a:r>
              <a:rPr lang="pt-BR" b="1" dirty="0" smtClean="0"/>
              <a:t>texto narrativo</a:t>
            </a:r>
            <a:r>
              <a:rPr lang="pt-BR" dirty="0" smtClean="0"/>
              <a:t>: </a:t>
            </a:r>
          </a:p>
          <a:p>
            <a:pPr algn="just"/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exposição (equilíbrio)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complicação (desequilíbrio) </a:t>
            </a: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resolução </a:t>
            </a:r>
            <a:r>
              <a:rPr lang="pt-BR" dirty="0"/>
              <a:t>(equilíbrio</a:t>
            </a:r>
            <a:r>
              <a:rPr lang="pt-BR" dirty="0" smtClean="0"/>
              <a:t>)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Narrativa – conta uma estória / história</a:t>
            </a:r>
          </a:p>
          <a:p>
            <a:pPr algn="just"/>
            <a:endParaRPr lang="pt-BR" dirty="0"/>
          </a:p>
          <a:p>
            <a:pPr marL="0" indent="0" algn="just" fontAlgn="base">
              <a:buNone/>
            </a:pPr>
            <a:endParaRPr lang="pt-BR" dirty="0" smtClean="0"/>
          </a:p>
          <a:p>
            <a:pPr marL="0" indent="0" algn="just" fontAlgn="base">
              <a:buNone/>
            </a:pPr>
            <a:r>
              <a:rPr lang="pt-BR" dirty="0" smtClean="0"/>
              <a:t>Exemplo: </a:t>
            </a:r>
          </a:p>
          <a:p>
            <a:pPr marL="0" indent="0" algn="just" fontAlgn="base">
              <a:buNone/>
            </a:pPr>
            <a:endParaRPr lang="pt-BR" dirty="0" smtClean="0"/>
          </a:p>
          <a:p>
            <a:pPr marL="0" indent="0" algn="just" fontAlgn="base">
              <a:buNone/>
            </a:pPr>
            <a:r>
              <a:rPr lang="pt-BR" dirty="0" smtClean="0"/>
              <a:t>	Conta </a:t>
            </a:r>
            <a:r>
              <a:rPr lang="pt-BR" dirty="0"/>
              <a:t>à lenda que um velho funcionário público de Veneza noite e dia, dia e noite rezava e implorava para o seu Santo que o fizesse ganhar sozinho na loteria cujo valor do premio o faria realizar todos seus desejos e vontades. Assim passavam os dias, as semanas, os meses e anos</a:t>
            </a:r>
            <a:r>
              <a:rPr lang="pt-BR" dirty="0" smtClean="0"/>
              <a:t>. E </a:t>
            </a:r>
            <a:r>
              <a:rPr lang="pt-BR" dirty="0"/>
              <a:t>nada acontecia. Até que no dia do Santo, de tanto que seu fiel devoto chorava e implorava, o Santo surgiu do nada e numa voz de desespero e raiva gritou:</a:t>
            </a:r>
          </a:p>
          <a:p>
            <a:pPr marL="0" indent="0" algn="just" fontAlgn="base">
              <a:buNone/>
            </a:pPr>
            <a:r>
              <a:rPr lang="pt-BR" dirty="0" smtClean="0"/>
              <a:t>	- Pelo </a:t>
            </a:r>
            <a:r>
              <a:rPr lang="pt-BR" dirty="0"/>
              <a:t>menos meu </a:t>
            </a:r>
            <a:r>
              <a:rPr lang="pt-BR" dirty="0" smtClean="0"/>
              <a:t>filho, </a:t>
            </a:r>
            <a:r>
              <a:rPr lang="pt-BR" dirty="0"/>
              <a:t>compra o bilhete!!!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8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Estrutura do </a:t>
            </a:r>
            <a:r>
              <a:rPr lang="pt-BR" b="1" dirty="0" smtClean="0"/>
              <a:t>texto dissertativo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dirty="0"/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Exórdio (introdução);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Narração (relato de fatos);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Confirmação (exposição dos argumentos);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Peroração (conclusão).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Exemplo: o próprio texto científico. 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/>
              <a:t>texto argumentativo </a:t>
            </a:r>
            <a:r>
              <a:rPr lang="pt-BR" dirty="0" smtClean="0"/>
              <a:t>deve ser composto por hipóteses (premissas) + a conclusão.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20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Capítulo 3 – O texto e suas </a:t>
            </a:r>
            <a:r>
              <a:rPr lang="pt-BR" b="1" dirty="0" smtClean="0"/>
              <a:t>modalidades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256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Estrutura do </a:t>
            </a:r>
            <a:r>
              <a:rPr lang="pt-BR" b="1" dirty="0" smtClean="0"/>
              <a:t>texto descritivo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Toda descrição comporta:</a:t>
            </a:r>
          </a:p>
          <a:p>
            <a:pPr marL="0" indent="0" algn="just">
              <a:buNone/>
            </a:pPr>
            <a:endParaRPr lang="pt-BR" dirty="0"/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Um tema-chave, que enuncia a sequência descritiva;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Uma série de subtemas;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Expansões predicativas (atributos/características do objeto ou sujeito), sejam qualificativas ou funcionais.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Superestruturas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Exemplo de texto descritivo: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Ângela tinha cerca de vinte anos; parecia mais velha pelo desenvolvimento das proporções. Grande, carnuda, sanguínea e fogosa, era um desses exemplares excessivos do sexo que parecem conformados expressamente para esposas da multidão – protestos revolucionários contra o monopólio do tálamo.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1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Texto/discurso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Neste livro, os termos </a:t>
            </a:r>
            <a:r>
              <a:rPr lang="pt-BR" b="1" dirty="0" smtClean="0"/>
              <a:t>texto</a:t>
            </a:r>
            <a:r>
              <a:rPr lang="pt-BR" dirty="0" smtClean="0"/>
              <a:t> e </a:t>
            </a:r>
            <a:r>
              <a:rPr lang="pt-BR" b="1" dirty="0" smtClean="0"/>
              <a:t>discurso</a:t>
            </a:r>
            <a:r>
              <a:rPr lang="pt-BR" dirty="0" smtClean="0"/>
              <a:t> serão tratados de forma sinônima.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Ou seja, é o processo que engloba as relações </a:t>
            </a:r>
            <a:r>
              <a:rPr lang="pt-BR" u="sng" dirty="0" smtClean="0"/>
              <a:t>sintagmáticas</a:t>
            </a:r>
            <a:r>
              <a:rPr lang="pt-BR" dirty="0" smtClean="0"/>
              <a:t> de qualquer sistema de signos.</a:t>
            </a:r>
          </a:p>
          <a:p>
            <a:pPr algn="just"/>
            <a:endParaRPr lang="pt-BR" dirty="0"/>
          </a:p>
          <a:p>
            <a:pPr algn="just"/>
            <a:r>
              <a:rPr lang="pt-BR" dirty="0" err="1" smtClean="0"/>
              <a:t>Ex</a:t>
            </a:r>
            <a:r>
              <a:rPr lang="pt-BR" dirty="0" smtClean="0"/>
              <a:t>: um diálogo, uma frase, um verso, um provérbio, etc.</a:t>
            </a: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sz="1900" dirty="0" smtClean="0"/>
              <a:t>Para maiores informações sobre a parte linguística (conceitos) deste livro, sugere-se consultar:</a:t>
            </a:r>
          </a:p>
          <a:p>
            <a:pPr marL="0" indent="0" algn="just">
              <a:buNone/>
            </a:pPr>
            <a:endParaRPr lang="pt-BR" sz="1900" dirty="0" smtClean="0"/>
          </a:p>
          <a:p>
            <a:pPr marL="0" indent="0" algn="just">
              <a:buNone/>
            </a:pPr>
            <a:r>
              <a:rPr lang="pt-BR" sz="1900" dirty="0"/>
              <a:t>DUBOIS, J.  Et. Al. Dicionário de Linguística. 16. ed. São Paulo: </a:t>
            </a:r>
            <a:r>
              <a:rPr lang="pt-BR" sz="1900" dirty="0" err="1"/>
              <a:t>Cultrix</a:t>
            </a:r>
            <a:r>
              <a:rPr lang="pt-BR" sz="1900" dirty="0"/>
              <a:t>, 2011. </a:t>
            </a:r>
          </a:p>
        </p:txBody>
      </p:sp>
    </p:spTree>
    <p:extLst>
      <p:ext uri="{BB962C8B-B14F-4D97-AF65-F5344CB8AC3E}">
        <p14:creationId xmlns:p14="http://schemas.microsoft.com/office/powerpoint/2010/main" val="35493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De acordo com a estrutura interna do texto, tem-se: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Texto descritivo</a:t>
            </a:r>
          </a:p>
          <a:p>
            <a:pPr algn="just"/>
            <a:r>
              <a:rPr lang="pt-BR" dirty="0" smtClean="0"/>
              <a:t>Texto narrativo</a:t>
            </a:r>
          </a:p>
          <a:p>
            <a:pPr algn="just"/>
            <a:r>
              <a:rPr lang="pt-BR" dirty="0" smtClean="0"/>
              <a:t>Texto dissertativo /(argumentativo?)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(os textos podem ter uma ou diversas estruturas combinadas)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Uma parte ou outra será </a:t>
            </a:r>
            <a:r>
              <a:rPr lang="pt-BR" dirty="0" smtClean="0"/>
              <a:t>caracterizada </a:t>
            </a:r>
            <a:r>
              <a:rPr lang="pt-BR" dirty="0" smtClean="0"/>
              <a:t>como descritiva, seguida de outra argumentativa e de outra ainda narrativa, por exemplo.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270892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Estas tipologias não se excluem, pelo contrário se complementam!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Textos/discursos argumentativos (que têm argumentos, justificativas), podem ser: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Deliberativo = pretende o aconselhamento;</a:t>
            </a:r>
          </a:p>
          <a:p>
            <a:pPr algn="just"/>
            <a:r>
              <a:rPr lang="pt-BR" dirty="0" smtClean="0"/>
              <a:t>Judiciário = acusação ou defesa;</a:t>
            </a:r>
          </a:p>
          <a:p>
            <a:pPr algn="just"/>
            <a:r>
              <a:rPr lang="pt-BR" dirty="0" err="1" smtClean="0"/>
              <a:t>Epidítico</a:t>
            </a:r>
            <a:r>
              <a:rPr lang="pt-BR" dirty="0" smtClean="0"/>
              <a:t> = fazer apologia ou censura;</a:t>
            </a:r>
          </a:p>
          <a:p>
            <a:pPr algn="just"/>
            <a:r>
              <a:rPr lang="pt-BR" dirty="0" smtClean="0"/>
              <a:t>Crítica = acordo ou contestação.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6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6192" y="1745915"/>
            <a:ext cx="7467600" cy="395133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É o núcleo informativo fundamental ou elemento em torno do qual se estrutura a mensagem.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Condensação semântica = é o caminho pelo qual o receptor chega à identificação do tema central do texto.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771800" y="4077072"/>
            <a:ext cx="2592288" cy="230425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311860" y="4473116"/>
            <a:ext cx="1512168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3815916" y="49771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547568" y="4473116"/>
            <a:ext cx="661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Tema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24128" y="5059923"/>
            <a:ext cx="1457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Ideias centrais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92080" y="5985284"/>
            <a:ext cx="3281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Ideias de apoio ou complementares</a:t>
            </a:r>
            <a:endParaRPr lang="pt-BR" sz="1600" dirty="0"/>
          </a:p>
        </p:txBody>
      </p:sp>
      <p:cxnSp>
        <p:nvCxnSpPr>
          <p:cNvPr id="13" name="Conector de seta reta 12"/>
          <p:cNvCxnSpPr>
            <a:endCxn id="8" idx="1"/>
          </p:cNvCxnSpPr>
          <p:nvPr/>
        </p:nvCxnSpPr>
        <p:spPr>
          <a:xfrm>
            <a:off x="4572000" y="52292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843760" y="5872464"/>
            <a:ext cx="448320" cy="138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endCxn id="7" idx="1"/>
          </p:cNvCxnSpPr>
          <p:nvPr/>
        </p:nvCxnSpPr>
        <p:spPr>
          <a:xfrm flipV="1">
            <a:off x="4139952" y="4642393"/>
            <a:ext cx="1407616" cy="586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 dos 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Já na perspectiva da relação autor/leitor, os discursos podem ser: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Autoritário = o autor pretende fazer o leitor fazer;</a:t>
            </a:r>
          </a:p>
          <a:p>
            <a:pPr algn="just"/>
            <a:r>
              <a:rPr lang="pt-BR" dirty="0" smtClean="0"/>
              <a:t>Factivo = o autor pretende fazer o leitor ser;</a:t>
            </a:r>
          </a:p>
          <a:p>
            <a:pPr algn="just"/>
            <a:r>
              <a:rPr lang="pt-BR" dirty="0" smtClean="0"/>
              <a:t>Científico = o autor pretende fazer o leitor saber;</a:t>
            </a:r>
          </a:p>
          <a:p>
            <a:pPr algn="just"/>
            <a:r>
              <a:rPr lang="pt-BR" dirty="0" smtClean="0"/>
              <a:t>Persuasivo = o autor pretende fazer o leitor crer.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0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568</TotalTime>
  <Words>1664</Words>
  <Application>Microsoft Office PowerPoint</Application>
  <PresentationFormat>Apresentação na tela (4:3)</PresentationFormat>
  <Paragraphs>285</Paragraphs>
  <Slides>41</Slides>
  <Notes>1</Notes>
  <HiddenSlides>2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ＭＳ Ｐゴシック</vt:lpstr>
      <vt:lpstr>Bradley Hand ITC TT-Bold</vt:lpstr>
      <vt:lpstr>Calibri</vt:lpstr>
      <vt:lpstr>Cambria</vt:lpstr>
      <vt:lpstr>Rage Italic</vt:lpstr>
      <vt:lpstr>Wingdings</vt:lpstr>
      <vt:lpstr>Sketchbook</vt:lpstr>
      <vt:lpstr>Para reflexão</vt:lpstr>
      <vt:lpstr>O texto e suas modalidades</vt:lpstr>
      <vt:lpstr>Apresentação do PowerPoint</vt:lpstr>
      <vt:lpstr>Capítulo 3 – O texto e suas modalidades</vt:lpstr>
      <vt:lpstr>Texto/discurso</vt:lpstr>
      <vt:lpstr>Tipologia dos textos</vt:lpstr>
      <vt:lpstr>Tipologia dos textos</vt:lpstr>
      <vt:lpstr>TEMA</vt:lpstr>
      <vt:lpstr>Tipologia dos textos</vt:lpstr>
      <vt:lpstr>Tipologia dos textos</vt:lpstr>
      <vt:lpstr>Tipologia dos textos</vt:lpstr>
      <vt:lpstr>Tipologia dos textos</vt:lpstr>
      <vt:lpstr>Tipologia dos textos</vt:lpstr>
      <vt:lpstr>Capítulo 4 – A organização do texto: articulação de elementos temáticos</vt:lpstr>
      <vt:lpstr>TEXTO</vt:lpstr>
      <vt:lpstr>Relações de significação</vt:lpstr>
      <vt:lpstr>Encadeamento e concatenação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Eixos de significação</vt:lpstr>
      <vt:lpstr>Coerência e Coesão</vt:lpstr>
      <vt:lpstr>Coordenação e hierarquia</vt:lpstr>
      <vt:lpstr>Capítulo 5 – Organização do texto: articulação de elementos estruturais</vt:lpstr>
      <vt:lpstr>Partes do texto e sua integração</vt:lpstr>
      <vt:lpstr>Elementos estruturais</vt:lpstr>
      <vt:lpstr>Elementos estruturais</vt:lpstr>
      <vt:lpstr>Superestruturas</vt:lpstr>
      <vt:lpstr>Superestruturas</vt:lpstr>
      <vt:lpstr>Superestruturas</vt:lpstr>
      <vt:lpstr>Superestruturas</vt:lpstr>
      <vt:lpstr>Superestruturas</vt:lpstr>
      <vt:lpstr>Superestruturas</vt:lpstr>
      <vt:lpstr>Superestruturas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texto e suas modalidades</dc:title>
  <dc:creator>admcbd</dc:creator>
  <cp:lastModifiedBy>cbd</cp:lastModifiedBy>
  <cp:revision>45</cp:revision>
  <dcterms:created xsi:type="dcterms:W3CDTF">2015-03-24T14:33:29Z</dcterms:created>
  <dcterms:modified xsi:type="dcterms:W3CDTF">2017-04-20T14:20:17Z</dcterms:modified>
</cp:coreProperties>
</file>