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72" r:id="rId7"/>
    <p:sldId id="261" r:id="rId8"/>
    <p:sldId id="273" r:id="rId9"/>
    <p:sldId id="262" r:id="rId10"/>
    <p:sldId id="274" r:id="rId11"/>
    <p:sldId id="263" r:id="rId12"/>
    <p:sldId id="268" r:id="rId13"/>
    <p:sldId id="271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4D9DC-217D-46D4-BFAB-3C71C3639E32}" type="datetimeFigureOut">
              <a:rPr lang="pt-BR" smtClean="0"/>
              <a:pPr/>
              <a:t>13/04/2016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2C10735-F9C0-48FC-9297-710E6FB1EDE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4D9DC-217D-46D4-BFAB-3C71C3639E32}" type="datetimeFigureOut">
              <a:rPr lang="pt-BR" smtClean="0"/>
              <a:pPr/>
              <a:t>13/04/2016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10735-F9C0-48FC-9297-710E6FB1EDE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2C10735-F9C0-48FC-9297-710E6FB1EDE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4D9DC-217D-46D4-BFAB-3C71C3639E32}" type="datetimeFigureOut">
              <a:rPr lang="pt-BR" smtClean="0"/>
              <a:pPr/>
              <a:t>13/04/2016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4D9DC-217D-46D4-BFAB-3C71C3639E32}" type="datetimeFigureOut">
              <a:rPr lang="pt-BR" smtClean="0"/>
              <a:pPr/>
              <a:t>13/04/2016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2C10735-F9C0-48FC-9297-710E6FB1EDE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4D9DC-217D-46D4-BFAB-3C71C3639E32}" type="datetimeFigureOut">
              <a:rPr lang="pt-BR" smtClean="0"/>
              <a:pPr/>
              <a:t>13/04/2016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2C10735-F9C0-48FC-9297-710E6FB1EDE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344D9DC-217D-46D4-BFAB-3C71C3639E32}" type="datetimeFigureOut">
              <a:rPr lang="pt-BR" smtClean="0"/>
              <a:pPr/>
              <a:t>13/04/2016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10735-F9C0-48FC-9297-710E6FB1EDE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4D9DC-217D-46D4-BFAB-3C71C3639E32}" type="datetimeFigureOut">
              <a:rPr lang="pt-BR" smtClean="0"/>
              <a:pPr/>
              <a:t>13/04/2016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2C10735-F9C0-48FC-9297-710E6FB1EDE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4D9DC-217D-46D4-BFAB-3C71C3639E32}" type="datetimeFigureOut">
              <a:rPr lang="pt-BR" smtClean="0"/>
              <a:pPr/>
              <a:t>13/04/2016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2C10735-F9C0-48FC-9297-710E6FB1EDE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4D9DC-217D-46D4-BFAB-3C71C3639E32}" type="datetimeFigureOut">
              <a:rPr lang="pt-BR" smtClean="0"/>
              <a:pPr/>
              <a:t>13/04/2016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2C10735-F9C0-48FC-9297-710E6FB1EDE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2C10735-F9C0-48FC-9297-710E6FB1EDE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4D9DC-217D-46D4-BFAB-3C71C3639E32}" type="datetimeFigureOut">
              <a:rPr lang="pt-BR" smtClean="0"/>
              <a:pPr/>
              <a:t>13/04/2016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2C10735-F9C0-48FC-9297-710E6FB1EDE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344D9DC-217D-46D4-BFAB-3C71C3639E32}" type="datetimeFigureOut">
              <a:rPr lang="pt-BR" smtClean="0"/>
              <a:pPr/>
              <a:t>13/04/2016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344D9DC-217D-46D4-BFAB-3C71C3639E32}" type="datetimeFigureOut">
              <a:rPr lang="pt-BR" smtClean="0"/>
              <a:pPr/>
              <a:t>13/04/2016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2C10735-F9C0-48FC-9297-710E6FB1EDE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Marisa </a:t>
            </a:r>
            <a:r>
              <a:rPr lang="pt-BR" dirty="0" err="1" smtClean="0"/>
              <a:t>trench</a:t>
            </a:r>
            <a:r>
              <a:rPr lang="pt-BR" dirty="0" smtClean="0"/>
              <a:t> de oliveira </a:t>
            </a:r>
            <a:r>
              <a:rPr lang="pt-BR" dirty="0" err="1" smtClean="0"/>
              <a:t>fonterrada</a:t>
            </a:r>
            <a:endParaRPr lang="pt-BR" dirty="0" smtClean="0"/>
          </a:p>
          <a:p>
            <a:r>
              <a:rPr lang="pt-BR" dirty="0" smtClean="0"/>
              <a:t>Páginas 53-70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“De Tramas e Fios”: Ensaio Sobre a Música e Educação</a:t>
            </a:r>
            <a:endParaRPr lang="pt-BR" dirty="0"/>
          </a:p>
        </p:txBody>
      </p:sp>
      <p:pic>
        <p:nvPicPr>
          <p:cNvPr id="13314" name="Picture 2" descr="http://www.aprovincia.com.br/wp-content/uploads/2015/02/choir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3717032"/>
            <a:ext cx="3712413" cy="250588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publicdomainvectors.org/photos/bassClef.png"/>
          <p:cNvPicPr>
            <a:picLocks noChangeAspect="1" noChangeArrowheads="1"/>
          </p:cNvPicPr>
          <p:nvPr/>
        </p:nvPicPr>
        <p:blipFill>
          <a:blip r:embed="rId2" cstate="print">
            <a:lum bright="49000" contrast="-85000"/>
          </a:blip>
          <a:srcRect/>
          <a:stretch>
            <a:fillRect/>
          </a:stretch>
        </p:blipFill>
        <p:spPr bwMode="auto">
          <a:xfrm>
            <a:off x="-756592" y="-243408"/>
            <a:ext cx="5388791" cy="7632848"/>
          </a:xfrm>
          <a:prstGeom prst="rect">
            <a:avLst/>
          </a:prstGeom>
          <a:noFill/>
        </p:spPr>
      </p:pic>
      <p:sp>
        <p:nvSpPr>
          <p:cNvPr id="2" name="Espaço Reservado para Texto 1"/>
          <p:cNvSpPr>
            <a:spLocks noGrp="1"/>
          </p:cNvSpPr>
          <p:nvPr>
            <p:ph type="body" idx="1"/>
          </p:nvPr>
        </p:nvSpPr>
        <p:spPr>
          <a:xfrm>
            <a:off x="467544" y="2780928"/>
            <a:ext cx="8208912" cy="3384376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pt-BR" sz="1800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 definição da música como ciência INTELIGÍVEL E CONCEITUAL.</a:t>
            </a:r>
          </a:p>
          <a:p>
            <a:pPr algn="l">
              <a:buFont typeface="Arial" pitchFamily="34" charset="0"/>
              <a:buChar char="•"/>
            </a:pPr>
            <a:r>
              <a:rPr lang="pt-BR" sz="1800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 REGIDO PELA UNIDADE, PELO CARTESIANO, A NATUREZA EM SI É UM SISTEMA MATEMÁTICO.</a:t>
            </a:r>
          </a:p>
          <a:p>
            <a:pPr algn="l">
              <a:buFont typeface="Arial" pitchFamily="34" charset="0"/>
              <a:buChar char="•"/>
            </a:pPr>
            <a:r>
              <a:rPr lang="pt-BR" sz="1800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 </a:t>
            </a:r>
            <a:r>
              <a:rPr lang="pt-BR" sz="1800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“ENTRE RAZÃO E SENTIMENTO, INTELECTO E SENSIBILIDADE, NATUREZA E MATEMÁTICA, NÃO HÁ CONSTRASTE, MAS PERFEITA CONCORDÂNCIA”.</a:t>
            </a:r>
          </a:p>
          <a:p>
            <a:pPr algn="l">
              <a:buFont typeface="Arial" pitchFamily="34" charset="0"/>
              <a:buChar char="•"/>
            </a:pPr>
            <a:r>
              <a:rPr lang="pt-BR" sz="1800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 </a:t>
            </a:r>
            <a:r>
              <a:rPr lang="pt-BR" sz="1800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HARMONIA É MAIS IMPORTANTE QUE MELODIA, POIS A MESMA É DOTADA DE REGRAS AS QUAIS DERIVAM TODAS AS OUTRAS QUALIDADES DA MÚSICA.</a:t>
            </a:r>
          </a:p>
          <a:p>
            <a:pPr algn="l">
              <a:buFont typeface="Arial" pitchFamily="34" charset="0"/>
              <a:buChar char="•"/>
            </a:pPr>
            <a:r>
              <a:rPr lang="pt-BR" sz="1800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 </a:t>
            </a:r>
            <a:r>
              <a:rPr lang="pt-BR" sz="1800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“ A LINGUAGEM MUSICAL É UNIVERSAL”.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Jean-Philippe </a:t>
            </a:r>
            <a:r>
              <a:rPr lang="pt-BR" dirty="0" err="1" smtClean="0"/>
              <a:t>Rameau</a:t>
            </a:r>
            <a:r>
              <a:rPr lang="pt-BR" dirty="0" smtClean="0"/>
              <a:t> – música e matemática</a:t>
            </a:r>
            <a:endParaRPr lang="pt-BR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>
          <a:xfrm>
            <a:off x="395536" y="2852936"/>
            <a:ext cx="8280920" cy="3312368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pt-BR" dirty="0" smtClean="0"/>
              <a:t> </a:t>
            </a:r>
            <a:r>
              <a:rPr lang="pt-BR" dirty="0" smtClean="0"/>
              <a:t>ciências humanas e artes: busca por ideias libertárias, positivismo e academicismo.</a:t>
            </a:r>
          </a:p>
          <a:p>
            <a:pPr algn="l">
              <a:buFont typeface="Arial" pitchFamily="34" charset="0"/>
              <a:buChar char="•"/>
            </a:pPr>
            <a:r>
              <a:rPr lang="pt-BR" dirty="0" smtClean="0"/>
              <a:t> </a:t>
            </a:r>
            <a:r>
              <a:rPr lang="pt-BR" dirty="0" smtClean="0"/>
              <a:t>música como revelação do absoluto sob a forma de sentimento.</a:t>
            </a:r>
          </a:p>
          <a:p>
            <a:pPr algn="l">
              <a:buFont typeface="Arial" pitchFamily="34" charset="0"/>
              <a:buChar char="•"/>
            </a:pPr>
            <a:r>
              <a:rPr lang="pt-BR" dirty="0" smtClean="0"/>
              <a:t> </a:t>
            </a:r>
            <a:r>
              <a:rPr lang="pt-BR" dirty="0" smtClean="0"/>
              <a:t>Valorização da música instrumental e o retorno À MÚSICA ANTIGA: DECLÍNIO DA ÓPERA ITALIANA.</a:t>
            </a:r>
          </a:p>
          <a:p>
            <a:pPr algn="l">
              <a:buFont typeface="Arial" pitchFamily="34" charset="0"/>
              <a:buChar char="•"/>
            </a:pPr>
            <a:r>
              <a:rPr lang="pt-BR" dirty="0" smtClean="0"/>
              <a:t> </a:t>
            </a:r>
            <a:r>
              <a:rPr lang="pt-BR" dirty="0" smtClean="0"/>
              <a:t>“A MÚSICA É SUPERIOR A QUALQUER MEIO DE COMUNICAÇÃO, POIS SUA LINGUAGEM É CAPAZ DE EXPRESSAR O INEXPRESSÍVEL”</a:t>
            </a:r>
          </a:p>
          <a:p>
            <a:pPr algn="l">
              <a:buFont typeface="Arial" pitchFamily="34" charset="0"/>
              <a:buChar char="•"/>
            </a:pPr>
            <a:r>
              <a:rPr lang="pt-BR" dirty="0" smtClean="0"/>
              <a:t> </a:t>
            </a:r>
            <a:r>
              <a:rPr lang="pt-BR" dirty="0" smtClean="0"/>
              <a:t>CELEBRAÇÃO, ELEMENTOS MÍTICOS E RELIGIOSOS, AINDA LIGADOS AOS AFETOS.</a:t>
            </a:r>
          </a:p>
        </p:txBody>
      </p:sp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O Período Romântico</a:t>
            </a:r>
            <a:endParaRPr lang="pt-BR" dirty="0"/>
          </a:p>
        </p:txBody>
      </p:sp>
      <p:pic>
        <p:nvPicPr>
          <p:cNvPr id="20484" name="Picture 4" descr="http://www.clipartbest.com/cliparts/RiG/nqg/RiGnqgAiL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23528" y="260648"/>
            <a:ext cx="2516066" cy="2356199"/>
          </a:xfrm>
          <a:prstGeom prst="rect">
            <a:avLst/>
          </a:prstGeom>
          <a:noFill/>
        </p:spPr>
      </p:pic>
      <p:pic>
        <p:nvPicPr>
          <p:cNvPr id="5" name="Picture 4" descr="http://www.clipartbest.com/cliparts/RiG/nqg/RiGnqgAiL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flipH="1">
            <a:off x="6156176" y="332656"/>
            <a:ext cx="2516066" cy="23561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s://pixabay.com/static/uploads/photo/2013/07/12/19/21/crooner-154618_640.pn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3779912" y="3717032"/>
            <a:ext cx="1472217" cy="2739009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Nem clássico, nem romântico.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t-BR" dirty="0" smtClean="0"/>
              <a:t>Compositores tinham dificuldades em se adequar a ambos estilos;</a:t>
            </a:r>
          </a:p>
          <a:p>
            <a:r>
              <a:rPr lang="pt-BR" dirty="0" smtClean="0"/>
              <a:t>Carl Maria </a:t>
            </a:r>
            <a:r>
              <a:rPr lang="pt-BR" dirty="0" err="1" smtClean="0"/>
              <a:t>von</a:t>
            </a:r>
            <a:r>
              <a:rPr lang="pt-BR" dirty="0" smtClean="0"/>
              <a:t> Weber, primeiro compositor amplamente romântico;</a:t>
            </a:r>
          </a:p>
          <a:p>
            <a:r>
              <a:rPr lang="pt-BR" dirty="0" smtClean="0"/>
              <a:t>Resgate à teoria dos afetos barroca, visto a ruptura iluminista pela busca do fazer racional.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BR" dirty="0" smtClean="0"/>
              <a:t>Por fim, o movimento romântico surge do subjetivismo, do lirismo, representados por diferentes estados da alma. </a:t>
            </a:r>
          </a:p>
          <a:p>
            <a:r>
              <a:rPr lang="pt-BR" dirty="0" smtClean="0"/>
              <a:t>Melhoria na qualidade dos instrumentos = melhoria na qualidade dos intérpretes.</a:t>
            </a:r>
            <a:endParaRPr lang="pt-BR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691680" y="4581128"/>
            <a:ext cx="55446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FFCLRP – USP</a:t>
            </a:r>
          </a:p>
          <a:p>
            <a:pPr algn="ctr"/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DEPARTAMENTO DE MÚSICA</a:t>
            </a:r>
          </a:p>
          <a:p>
            <a:pPr algn="ctr"/>
            <a:endParaRPr lang="pt-BR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ANA CAROLINA BONAGAMBA</a:t>
            </a:r>
          </a:p>
          <a:p>
            <a:pPr algn="ctr"/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8527141</a:t>
            </a:r>
            <a:endParaRPr lang="pt-BR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7650" name="Picture 2" descr="http://3.bp.blogspot.com/-Im5HNNdJwic/VFge82NfxbI/AAAAAAAAe9E/ddZDS3HOmqc/s1600/Clave-de-Sol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555776" y="476672"/>
            <a:ext cx="3810000" cy="3810000"/>
          </a:xfrm>
          <a:prstGeom prst="ellipse">
            <a:avLst/>
          </a:prstGeom>
          <a:ln w="63500" cap="rnd">
            <a:solidFill>
              <a:schemeClr val="accent1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1.bp.blogspot.com/-uURbdzgnFL0/TzBQg2ObHOI/AAAAAAAAMV8/oPz0YXxIuh0/s1600/brushes+notas+musicasis+png++photoscape+by+thataschultz7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1224136" cy="1216485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TEORIA DOS AFETOS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Último período barroco, explica os eventos musicais por sua relação com sentimentos.</a:t>
            </a:r>
          </a:p>
          <a:p>
            <a:r>
              <a:rPr lang="pt-BR" dirty="0" err="1" smtClean="0"/>
              <a:t>Werkminster</a:t>
            </a:r>
            <a:r>
              <a:rPr lang="pt-BR" dirty="0" smtClean="0"/>
              <a:t> em sua obra </a:t>
            </a:r>
            <a:r>
              <a:rPr lang="pt-BR" i="1" dirty="0" err="1" smtClean="0"/>
              <a:t>Harmonologia</a:t>
            </a:r>
            <a:r>
              <a:rPr lang="pt-BR" i="1" dirty="0" smtClean="0"/>
              <a:t> </a:t>
            </a:r>
            <a:r>
              <a:rPr lang="pt-BR" i="1" dirty="0" err="1" smtClean="0"/>
              <a:t>musiai</a:t>
            </a:r>
            <a:r>
              <a:rPr lang="pt-BR" dirty="0" smtClean="0"/>
              <a:t>, de </a:t>
            </a:r>
            <a:r>
              <a:rPr lang="pt-BR" dirty="0" smtClean="0"/>
              <a:t>1702.</a:t>
            </a:r>
          </a:p>
          <a:p>
            <a:r>
              <a:rPr lang="pt-BR" dirty="0" smtClean="0"/>
              <a:t>A tristeza deve ser expressa por melodias de movimento lento e </a:t>
            </a:r>
            <a:r>
              <a:rPr lang="pt-BR" dirty="0" smtClean="0"/>
              <a:t>lânguido, quebrada </a:t>
            </a:r>
            <a:r>
              <a:rPr lang="pt-BR" dirty="0" smtClean="0"/>
              <a:t>por saltos. O </a:t>
            </a:r>
            <a:r>
              <a:rPr lang="pt-BR" dirty="0" smtClean="0"/>
              <a:t>ódio é </a:t>
            </a:r>
            <a:r>
              <a:rPr lang="pt-BR" dirty="0" smtClean="0"/>
              <a:t>representado por rima harmonia repulsiva e rude, e por uma melodia </a:t>
            </a:r>
            <a:r>
              <a:rPr lang="pt-BR" dirty="0" smtClean="0"/>
              <a:t>semelhante</a:t>
            </a:r>
            <a:r>
              <a:rPr lang="pt-BR" dirty="0" smtClean="0"/>
              <a:t>. </a:t>
            </a:r>
            <a:endParaRPr lang="pt-BR" dirty="0" smtClean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As danças também expressavam afetos característicos.</a:t>
            </a:r>
          </a:p>
          <a:p>
            <a:r>
              <a:rPr lang="pt-BR" dirty="0" smtClean="0"/>
              <a:t>Compositores e escritores já se familiarizavam com tal doutrina estética.</a:t>
            </a:r>
          </a:p>
          <a:p>
            <a:r>
              <a:rPr lang="pt-BR" dirty="0" smtClean="0"/>
              <a:t>Embora tenha florescido no barroco, muito tem a ver com  à doutrina do </a:t>
            </a:r>
            <a:r>
              <a:rPr lang="pt-BR" i="1" dirty="0" err="1" smtClean="0"/>
              <a:t>éthos</a:t>
            </a:r>
            <a:r>
              <a:rPr lang="pt-BR" dirty="0" smtClean="0"/>
              <a:t> da antiga Grécia.</a:t>
            </a:r>
          </a:p>
          <a:p>
            <a:r>
              <a:rPr lang="pt-BR" dirty="0" smtClean="0"/>
              <a:t>Mesmo que as ligações entre música e sentimentos tenha sido recorrente, o período áureo ainda se dá no século XVIII. </a:t>
            </a:r>
            <a:endParaRPr lang="pt-B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A doutrina das figuras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As figuras poderiam ser interpretadas de maneiras diferentes para cada compositor, em cada parte do mundo.</a:t>
            </a:r>
          </a:p>
          <a:p>
            <a:r>
              <a:rPr lang="pt-BR" b="1" dirty="0" smtClean="0"/>
              <a:t>Os argumentos utilizados pelo orador deveriam provar determinado ponto e justificar a utilização de recursos musicais (notação, valores, inversões, </a:t>
            </a:r>
            <a:r>
              <a:rPr lang="pt-BR" b="1" dirty="0" err="1" smtClean="0"/>
              <a:t>etc</a:t>
            </a:r>
            <a:r>
              <a:rPr lang="pt-BR" b="1" dirty="0" smtClean="0"/>
              <a:t>).</a:t>
            </a:r>
            <a:endParaRPr lang="pt-BR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3059832" y="620688"/>
            <a:ext cx="576064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</a:rPr>
              <a:t>Concebe-se a música análoga à retórica. “Arte do </a:t>
            </a:r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</a:rPr>
              <a:t>b</a:t>
            </a:r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</a:rPr>
              <a:t>em falar.”</a:t>
            </a:r>
            <a:endParaRPr lang="pt-BR" dirty="0" smtClean="0"/>
          </a:p>
          <a:p>
            <a:pPr>
              <a:buFont typeface="Arial" pitchFamily="34" charset="0"/>
              <a:buChar char="•"/>
            </a:pPr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</a:rPr>
              <a:t>Figuras de retórica atreladas ao texto através de uma série de recursos com finalidades de tornar a oratória mais expressiva e impressiva.</a:t>
            </a:r>
          </a:p>
          <a:p>
            <a:pPr>
              <a:buFont typeface="Arial" pitchFamily="34" charset="0"/>
              <a:buChar char="•"/>
            </a:pPr>
            <a:endParaRPr lang="pt-BR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pt-BR" sz="2000" u="sng" dirty="0" smtClean="0">
                <a:solidFill>
                  <a:schemeClr val="accent1">
                    <a:lumMod val="75000"/>
                  </a:schemeClr>
                </a:solidFill>
              </a:rPr>
              <a:t>Exemplos de figuras:</a:t>
            </a:r>
          </a:p>
          <a:p>
            <a:endParaRPr lang="pt-BR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pt-BR" sz="20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BR" sz="2000" i="1" dirty="0" err="1" smtClean="0">
                <a:solidFill>
                  <a:schemeClr val="accent1">
                    <a:lumMod val="75000"/>
                  </a:schemeClr>
                </a:solidFill>
              </a:rPr>
              <a:t>Anaphora</a:t>
            </a:r>
            <a:r>
              <a:rPr lang="pt-BR" sz="2000" i="1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pt-BR" sz="2000" dirty="0" smtClean="0">
                <a:solidFill>
                  <a:schemeClr val="accent1">
                    <a:lumMod val="75000"/>
                  </a:schemeClr>
                </a:solidFill>
              </a:rPr>
              <a:t>repetição da mesma palavra no início de sentenças sucessivas.</a:t>
            </a:r>
          </a:p>
          <a:p>
            <a:pPr>
              <a:buFontTx/>
              <a:buChar char="-"/>
            </a:pPr>
            <a:r>
              <a:rPr lang="pt-BR" sz="20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BR" sz="2000" i="1" dirty="0" err="1" smtClean="0">
                <a:solidFill>
                  <a:schemeClr val="accent1">
                    <a:lumMod val="75000"/>
                  </a:schemeClr>
                </a:solidFill>
              </a:rPr>
              <a:t>Aposiopesis</a:t>
            </a:r>
            <a:r>
              <a:rPr lang="pt-BR" sz="2000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pt-BR" sz="2000" dirty="0" err="1" smtClean="0">
                <a:solidFill>
                  <a:schemeClr val="accent1">
                    <a:lumMod val="75000"/>
                  </a:schemeClr>
                </a:solidFill>
              </a:rPr>
              <a:t>paradá</a:t>
            </a:r>
            <a:r>
              <a:rPr lang="pt-BR" sz="2000" dirty="0" smtClean="0">
                <a:solidFill>
                  <a:schemeClr val="accent1">
                    <a:lumMod val="75000"/>
                  </a:schemeClr>
                </a:solidFill>
              </a:rPr>
              <a:t> súbita, silêncio expressivo.</a:t>
            </a:r>
          </a:p>
          <a:p>
            <a:pPr>
              <a:buFontTx/>
              <a:buChar char="-"/>
            </a:pPr>
            <a:r>
              <a:rPr lang="pt-BR" sz="20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BR" sz="2000" i="1" dirty="0" err="1" smtClean="0">
                <a:solidFill>
                  <a:schemeClr val="accent1">
                    <a:lumMod val="75000"/>
                  </a:schemeClr>
                </a:solidFill>
              </a:rPr>
              <a:t>Pathopoeia</a:t>
            </a:r>
            <a:r>
              <a:rPr lang="pt-BR" sz="2000" i="1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pt-BR" sz="2000" dirty="0" smtClean="0">
                <a:solidFill>
                  <a:schemeClr val="accent1">
                    <a:lumMod val="75000"/>
                  </a:schemeClr>
                </a:solidFill>
              </a:rPr>
              <a:t>expressão de sentimentos.</a:t>
            </a:r>
          </a:p>
          <a:p>
            <a:pPr>
              <a:buFontTx/>
              <a:buChar char="-"/>
            </a:pPr>
            <a:r>
              <a:rPr lang="pt-BR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BR" sz="2000" i="1" dirty="0" err="1" smtClean="0">
                <a:solidFill>
                  <a:schemeClr val="accent1">
                    <a:lumMod val="75000"/>
                  </a:schemeClr>
                </a:solidFill>
              </a:rPr>
              <a:t>Hypallage</a:t>
            </a:r>
            <a:r>
              <a:rPr lang="pt-BR" sz="2000" i="1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pt-BR" sz="2000" dirty="0" smtClean="0">
                <a:solidFill>
                  <a:schemeClr val="accent1">
                    <a:lumMod val="75000"/>
                  </a:schemeClr>
                </a:solidFill>
              </a:rPr>
              <a:t>mistura de duas construções distintas.</a:t>
            </a:r>
          </a:p>
          <a:p>
            <a:pPr>
              <a:buFontTx/>
              <a:buChar char="-"/>
            </a:pPr>
            <a:r>
              <a:rPr lang="pt-BR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BR" sz="2000" i="1" dirty="0" err="1" smtClean="0">
                <a:solidFill>
                  <a:schemeClr val="accent1">
                    <a:lumMod val="75000"/>
                  </a:schemeClr>
                </a:solidFill>
              </a:rPr>
              <a:t>Hypotyposis</a:t>
            </a:r>
            <a:r>
              <a:rPr lang="pt-BR" sz="2000" i="1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pt-BR" sz="2000" dirty="0" smtClean="0">
                <a:solidFill>
                  <a:schemeClr val="accent1">
                    <a:lumMod val="75000"/>
                  </a:schemeClr>
                </a:solidFill>
              </a:rPr>
              <a:t>uso de ilustração por exemplo.</a:t>
            </a:r>
          </a:p>
          <a:p>
            <a:pPr>
              <a:buFontTx/>
              <a:buChar char="-"/>
            </a:pPr>
            <a:r>
              <a:rPr lang="pt-BR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BR" sz="2000" i="1" dirty="0" err="1" smtClean="0">
                <a:solidFill>
                  <a:schemeClr val="accent1">
                    <a:lumMod val="75000"/>
                  </a:schemeClr>
                </a:solidFill>
              </a:rPr>
              <a:t>Noema</a:t>
            </a:r>
            <a:r>
              <a:rPr lang="pt-BR" sz="2000" i="1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pt-BR" sz="2000" dirty="0" smtClean="0">
                <a:solidFill>
                  <a:schemeClr val="accent1">
                    <a:lumMod val="75000"/>
                  </a:schemeClr>
                </a:solidFill>
              </a:rPr>
              <a:t>referência a algo comumente conhecido.</a:t>
            </a: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clipartbest.com/cliparts/9i4/oka/9i4okaGxT.png"/>
          <p:cNvPicPr>
            <a:picLocks noChangeAspect="1" noChangeArrowheads="1"/>
          </p:cNvPicPr>
          <p:nvPr/>
        </p:nvPicPr>
        <p:blipFill>
          <a:blip r:embed="rId2" cstate="print">
            <a:lum bright="27000" contrast="-100000"/>
          </a:blip>
          <a:srcRect/>
          <a:stretch>
            <a:fillRect/>
          </a:stretch>
        </p:blipFill>
        <p:spPr bwMode="auto">
          <a:xfrm>
            <a:off x="4860032" y="-387424"/>
            <a:ext cx="5391150" cy="7620000"/>
          </a:xfrm>
          <a:prstGeom prst="rect">
            <a:avLst/>
          </a:prstGeom>
          <a:noFill/>
        </p:spPr>
      </p:pic>
      <p:sp>
        <p:nvSpPr>
          <p:cNvPr id="2" name="Espaço Reservado para Texto 1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7019998" cy="3494112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pt-BR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 </a:t>
            </a:r>
            <a:r>
              <a:rPr lang="pt-BR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Palavra e música na concepção dos sentimentos, OBEDECENDO REGRAS E CATEGORIAS PREVIAMENTE DETERMINADAS E CLARAMENTE ORGANIZADAS.</a:t>
            </a:r>
          </a:p>
          <a:p>
            <a:pPr algn="l">
              <a:buFont typeface="Arial" pitchFamily="34" charset="0"/>
              <a:buChar char="•"/>
            </a:pPr>
            <a:r>
              <a:rPr lang="pt-BR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 </a:t>
            </a:r>
            <a:r>
              <a:rPr lang="pt-BR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O HOMEM BARROCO PASSA A PROCEDER DE FORMA CARTESIANA: MODO DE PENSAR CIENTÍFICO (REFLEXÃO E EXPERIÊNCIA).</a:t>
            </a:r>
          </a:p>
          <a:p>
            <a:pPr algn="l">
              <a:buFont typeface="Arial" pitchFamily="34" charset="0"/>
              <a:buChar char="•"/>
            </a:pPr>
            <a:r>
              <a:rPr lang="pt-BR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 </a:t>
            </a:r>
            <a:r>
              <a:rPr lang="pt-BR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MÚSICA COM ESTRUTURA FORMAL CLARA E DISTINTA, TONAL, MEDIDA MATEMÁTICA DE TEMPO, MENSURA, REPETIÇÕES (EXERCÍCIO DE MEMÓRIA), RECONHECIMENTO DE CADÊNCIAS.</a:t>
            </a:r>
          </a:p>
          <a:p>
            <a:pPr algn="l">
              <a:buFont typeface="Arial" pitchFamily="34" charset="0"/>
              <a:buChar char="•"/>
            </a:pPr>
            <a:r>
              <a:rPr lang="pt-BR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 </a:t>
            </a:r>
            <a:r>
              <a:rPr lang="pt-BR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PENSAMENTO FILOSÓFICO DEIXA DE RECONHECER A Experiência como fonte do conhecimento, pois ela varia de pessoa a pessoa. 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u="sng" dirty="0" smtClean="0"/>
              <a:t>O último barroco e o classicismo</a:t>
            </a:r>
            <a:endParaRPr lang="pt-BR" u="sng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6430488" cy="758952"/>
          </a:xfrm>
        </p:spPr>
        <p:txBody>
          <a:bodyPr>
            <a:noAutofit/>
          </a:bodyPr>
          <a:lstStyle/>
          <a:p>
            <a:r>
              <a:rPr lang="pt-BR" sz="2400" dirty="0" smtClean="0"/>
              <a:t>A educação musical nos séculos XVII e XVIII</a:t>
            </a:r>
            <a:endParaRPr lang="pt-BR" sz="2400" dirty="0"/>
          </a:p>
        </p:txBody>
      </p:sp>
      <p:pic>
        <p:nvPicPr>
          <p:cNvPr id="17414" name="Picture 6" descr="http://4.bp.blogspot.com/-M3oA0iYl7mo/UJ6Wns_PbRI/AAAAAAAABFc/Ez1nQXNrnEk/s1600/brushes+de+notas+musicais+png+-by+thata+schultz20110123-WP_WS_MUSIC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0"/>
            <a:ext cx="2153816" cy="1628800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395536" y="1484784"/>
            <a:ext cx="835292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2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Ânsia por organização: as instituições de órfãos adquirem caráter profissionalizante. </a:t>
            </a:r>
          </a:p>
          <a:p>
            <a:pPr>
              <a:buFont typeface="Arial" pitchFamily="34" charset="0"/>
              <a:buChar char="•"/>
            </a:pPr>
            <a:r>
              <a:rPr lang="pt-BR" sz="2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pt-BR" sz="2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Exatidão musical a nível de excelência.</a:t>
            </a:r>
          </a:p>
          <a:p>
            <a:pPr>
              <a:buFont typeface="Arial" pitchFamily="34" charset="0"/>
              <a:buChar char="•"/>
            </a:pPr>
            <a:r>
              <a:rPr lang="pt-BR" sz="2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pt-BR" sz="20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Fenômenos de destaque: subdivisão da infância em classes por idade, especialização (ensino para o povo vs. ensino para a nobreza).</a:t>
            </a:r>
          </a:p>
          <a:p>
            <a:pPr>
              <a:buFont typeface="Arial" pitchFamily="34" charset="0"/>
              <a:buChar char="•"/>
            </a:pPr>
            <a:r>
              <a:rPr lang="pt-BR" sz="20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pt-BR" sz="2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Após o período da supremacia católica, a escola passou a ser acessível para aqueles que podiam pagar por ela.</a:t>
            </a:r>
          </a:p>
          <a:p>
            <a:pPr>
              <a:buFont typeface="Arial" pitchFamily="34" charset="0"/>
              <a:buChar char="•"/>
            </a:pPr>
            <a:r>
              <a:rPr lang="pt-BR" sz="2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pt-BR" sz="2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Revolução Francesa: a música sai dos conventos, igrejas e palácios, alcançando o povo.</a:t>
            </a:r>
          </a:p>
          <a:p>
            <a:pPr>
              <a:buFont typeface="Arial" pitchFamily="34" charset="0"/>
              <a:buChar char="•"/>
            </a:pPr>
            <a:r>
              <a:rPr lang="pt-BR" sz="2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pt-BR" sz="2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Ensino de música voltado à relação mestre/discípulo. </a:t>
            </a:r>
          </a:p>
          <a:p>
            <a:pPr>
              <a:buFont typeface="Arial" pitchFamily="34" charset="0"/>
              <a:buChar char="•"/>
            </a:pPr>
            <a:r>
              <a:rPr lang="pt-BR" sz="2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Ausência de escolas compensada pela quantidade vasta de métodos educativos. A criança e o adolescentes passam a serem vistos como objeto de estudo e preocupação, e daí se observa as primeiras tentativas de incorporar música na educação básica.</a:t>
            </a:r>
          </a:p>
          <a:p>
            <a:pPr>
              <a:buFont typeface="Arial" pitchFamily="34" charset="0"/>
              <a:buChar char="•"/>
            </a:pPr>
            <a:endParaRPr lang="pt-BR" sz="2000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pt-BR" sz="20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Precursores dos métodos ativos na educação musical</a:t>
            </a:r>
            <a:endParaRPr lang="pt-BR" dirty="0"/>
          </a:p>
        </p:txBody>
      </p:sp>
      <p:pic>
        <p:nvPicPr>
          <p:cNvPr id="5" name="Picture 2" descr="http://girasp.com.br/wp-content/uploads/2014/04/si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996952"/>
            <a:ext cx="6624736" cy="302433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split orient="vert" dir="in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publicdomainvectors.org/photos/bassClef.png"/>
          <p:cNvPicPr>
            <a:picLocks noChangeAspect="1" noChangeArrowheads="1"/>
          </p:cNvPicPr>
          <p:nvPr/>
        </p:nvPicPr>
        <p:blipFill>
          <a:blip r:embed="rId2" cstate="print">
            <a:lum bright="49000" contrast="-85000"/>
          </a:blip>
          <a:srcRect/>
          <a:stretch>
            <a:fillRect/>
          </a:stretch>
        </p:blipFill>
        <p:spPr bwMode="auto">
          <a:xfrm>
            <a:off x="-756592" y="-243408"/>
            <a:ext cx="5388791" cy="7632848"/>
          </a:xfrm>
          <a:prstGeom prst="rect">
            <a:avLst/>
          </a:prstGeom>
          <a:noFill/>
        </p:spPr>
      </p:pic>
      <p:sp>
        <p:nvSpPr>
          <p:cNvPr id="2" name="Espaço Reservado para Texto 1"/>
          <p:cNvSpPr>
            <a:spLocks noGrp="1"/>
          </p:cNvSpPr>
          <p:nvPr>
            <p:ph type="body" idx="1"/>
          </p:nvPr>
        </p:nvSpPr>
        <p:spPr>
          <a:xfrm>
            <a:off x="467544" y="2780928"/>
            <a:ext cx="8208912" cy="3384376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pt-BR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 </a:t>
            </a:r>
            <a:r>
              <a:rPr lang="pt-BR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A educação calcada na razão em nada contribuí a humanidade.</a:t>
            </a:r>
          </a:p>
          <a:p>
            <a:pPr algn="l">
              <a:buFont typeface="Arial" pitchFamily="34" charset="0"/>
              <a:buChar char="•"/>
            </a:pPr>
            <a:r>
              <a:rPr lang="pt-BR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 </a:t>
            </a:r>
            <a:r>
              <a:rPr lang="pt-BR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valorização dos aspectos humanos: afeto, personalidade, culto interior, caráter individual. Psicologia moderna.</a:t>
            </a:r>
          </a:p>
          <a:p>
            <a:pPr algn="l">
              <a:buFont typeface="Arial" pitchFamily="34" charset="0"/>
              <a:buChar char="•"/>
            </a:pPr>
            <a:r>
              <a:rPr lang="pt-BR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 </a:t>
            </a:r>
            <a:r>
              <a:rPr lang="pt-BR" i="1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ÉMILE (1762): </a:t>
            </a:r>
            <a:r>
              <a:rPr lang="pt-BR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educação se constitui a partir da natureza da criança e que, portanto, a vida moral </a:t>
            </a:r>
            <a:r>
              <a:rPr lang="pt-BR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deveria ser </a:t>
            </a:r>
            <a:r>
              <a:rPr lang="pt-BR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um </a:t>
            </a:r>
            <a:r>
              <a:rPr lang="pt-BR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prolongamento da </a:t>
            </a:r>
            <a:r>
              <a:rPr lang="pt-BR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vida biológica.</a:t>
            </a:r>
            <a:r>
              <a:rPr lang="pt-BR" i="1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 </a:t>
            </a:r>
          </a:p>
          <a:p>
            <a:pPr algn="l">
              <a:buFont typeface="Arial" pitchFamily="34" charset="0"/>
              <a:buChar char="•"/>
            </a:pPr>
            <a:r>
              <a:rPr lang="pt-BR" i="1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 </a:t>
            </a:r>
            <a:r>
              <a:rPr lang="pt-BR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O homem é naturalmente bom, porém corrompido pela sociedade.</a:t>
            </a:r>
          </a:p>
          <a:p>
            <a:pPr algn="l">
              <a:buFont typeface="Arial" pitchFamily="34" charset="0"/>
              <a:buChar char="•"/>
            </a:pPr>
            <a:r>
              <a:rPr lang="pt-BR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 esquema pedagógico voltado para a educação musical: canções simples, assegurando flexibilidade e igualdade de vozes, leitura musical (adotada anos depois).</a:t>
            </a:r>
            <a:endParaRPr lang="pt-BR" dirty="0">
              <a:solidFill>
                <a:schemeClr val="bg2">
                  <a:lumMod val="10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Jean-Jacques Rousseau – a natureza </a:t>
            </a:r>
            <a:endParaRPr lang="pt-BR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clipartbest.com/cliparts/9i4/oka/9i4okaGxT.png"/>
          <p:cNvPicPr>
            <a:picLocks noChangeAspect="1" noChangeArrowheads="1"/>
          </p:cNvPicPr>
          <p:nvPr/>
        </p:nvPicPr>
        <p:blipFill>
          <a:blip r:embed="rId2" cstate="print">
            <a:lum bright="27000" contrast="-100000"/>
          </a:blip>
          <a:srcRect/>
          <a:stretch>
            <a:fillRect/>
          </a:stretch>
        </p:blipFill>
        <p:spPr bwMode="auto">
          <a:xfrm>
            <a:off x="4860032" y="-387424"/>
            <a:ext cx="5391150" cy="7620000"/>
          </a:xfrm>
          <a:prstGeom prst="rect">
            <a:avLst/>
          </a:prstGeom>
          <a:noFill/>
        </p:spPr>
      </p:pic>
      <p:sp>
        <p:nvSpPr>
          <p:cNvPr id="2" name="Espaço Reservado para Texto 1"/>
          <p:cNvSpPr>
            <a:spLocks noGrp="1"/>
          </p:cNvSpPr>
          <p:nvPr>
            <p:ph type="body" idx="1"/>
          </p:nvPr>
        </p:nvSpPr>
        <p:spPr>
          <a:xfrm>
            <a:off x="467544" y="2780928"/>
            <a:ext cx="8208912" cy="3384376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pt-BR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  </a:t>
            </a:r>
            <a:r>
              <a:rPr lang="pt-BR" u="sng" dirty="0" err="1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pestalozzi</a:t>
            </a:r>
            <a:r>
              <a:rPr lang="pt-BR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: experimentação de cunho afetivo: primeira tentativa de pedagogia experimental da história.</a:t>
            </a:r>
          </a:p>
          <a:p>
            <a:pPr algn="l">
              <a:buFont typeface="Arial" pitchFamily="34" charset="0"/>
              <a:buChar char="•"/>
            </a:pPr>
            <a:r>
              <a:rPr lang="pt-BR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 </a:t>
            </a:r>
            <a:r>
              <a:rPr lang="pt-BR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educação como “desenvolvimento natural, simétrico e harmonioso da criança”. Contra costumes de punição. Deveria partir dos sentidos e do culto às artes.</a:t>
            </a:r>
          </a:p>
          <a:p>
            <a:pPr algn="l">
              <a:buFont typeface="Arial" pitchFamily="34" charset="0"/>
              <a:buChar char="•"/>
            </a:pPr>
            <a:r>
              <a:rPr lang="pt-BR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 </a:t>
            </a:r>
            <a:r>
              <a:rPr lang="pt-BR" u="sng" dirty="0" err="1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herbart</a:t>
            </a:r>
            <a:r>
              <a:rPr lang="pt-BR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: ensino conservador a partir da rotina e do método. </a:t>
            </a:r>
          </a:p>
          <a:p>
            <a:pPr algn="l">
              <a:buFont typeface="Arial" pitchFamily="34" charset="0"/>
              <a:buChar char="•"/>
            </a:pPr>
            <a:r>
              <a:rPr lang="pt-BR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 </a:t>
            </a:r>
            <a:r>
              <a:rPr lang="pt-BR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consciência em dois aspectos: formais (lógicos) e materiais (físicos). “educar é instruir”.</a:t>
            </a:r>
          </a:p>
          <a:p>
            <a:pPr algn="l">
              <a:buFont typeface="Arial" pitchFamily="34" charset="0"/>
              <a:buChar char="•"/>
            </a:pPr>
            <a:r>
              <a:rPr lang="pt-BR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 </a:t>
            </a:r>
            <a:r>
              <a:rPr lang="pt-BR" u="sng" dirty="0" err="1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froebel</a:t>
            </a:r>
            <a:r>
              <a:rPr lang="pt-BR" u="sng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:</a:t>
            </a:r>
            <a:r>
              <a:rPr lang="pt-BR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 foco na primeira infância. Inclusão do canto e de outras artes para amplo desenvolvimento e apreciação de obras artísticas.</a:t>
            </a:r>
          </a:p>
          <a:p>
            <a:pPr algn="l">
              <a:buFont typeface="Arial" pitchFamily="34" charset="0"/>
              <a:buChar char="•"/>
            </a:pPr>
            <a:endParaRPr lang="pt-BR" dirty="0">
              <a:solidFill>
                <a:schemeClr val="bg2">
                  <a:lumMod val="10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Pestalozzi</a:t>
            </a:r>
            <a:r>
              <a:rPr lang="pt-BR" dirty="0" smtClean="0"/>
              <a:t>, </a:t>
            </a:r>
            <a:r>
              <a:rPr lang="pt-BR" dirty="0" smtClean="0"/>
              <a:t>Herbart e </a:t>
            </a:r>
            <a:r>
              <a:rPr lang="pt-BR" dirty="0" err="1" smtClean="0"/>
              <a:t>Froebel</a:t>
            </a:r>
            <a:r>
              <a:rPr lang="pt-BR" dirty="0" smtClean="0"/>
              <a:t> </a:t>
            </a:r>
            <a:r>
              <a:rPr lang="pt-BR" dirty="0" smtClean="0"/>
              <a:t>- </a:t>
            </a:r>
            <a:r>
              <a:rPr lang="pt-BR" dirty="0" smtClean="0"/>
              <a:t>a prática da música na escola</a:t>
            </a:r>
            <a:r>
              <a:rPr lang="pt-BR" dirty="0" smtClean="0"/>
              <a:t> </a:t>
            </a:r>
            <a:endParaRPr lang="pt-B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6502496" cy="758952"/>
          </a:xfrm>
        </p:spPr>
        <p:txBody>
          <a:bodyPr>
            <a:normAutofit/>
          </a:bodyPr>
          <a:lstStyle/>
          <a:p>
            <a:r>
              <a:rPr lang="pt-BR" sz="2800" dirty="0" smtClean="0"/>
              <a:t>Sistema </a:t>
            </a:r>
            <a:r>
              <a:rPr lang="pt-BR" sz="2800" dirty="0" err="1" smtClean="0"/>
              <a:t>Pestalozzi</a:t>
            </a:r>
            <a:r>
              <a:rPr lang="pt-BR" sz="2800" dirty="0" smtClean="0"/>
              <a:t> de Educação Musical</a:t>
            </a:r>
            <a:endParaRPr lang="pt-BR" sz="2800" dirty="0"/>
          </a:p>
        </p:txBody>
      </p:sp>
      <p:pic>
        <p:nvPicPr>
          <p:cNvPr id="6" name="Picture 6" descr="http://4.bp.blogspot.com/-M3oA0iYl7mo/UJ6Wns_PbRI/AAAAAAAABFc/Ez1nQXNrnEk/s1600/brushes+de+notas+musicais+png+-by+thata+schultz20110123-WP_WS_MUSIC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0"/>
            <a:ext cx="2153816" cy="1628800"/>
          </a:xfrm>
          <a:prstGeom prst="rect">
            <a:avLst/>
          </a:prstGeom>
          <a:noFill/>
        </p:spPr>
      </p:pic>
      <p:sp>
        <p:nvSpPr>
          <p:cNvPr id="7" name="CaixaDeTexto 6"/>
          <p:cNvSpPr txBox="1"/>
          <p:nvPr/>
        </p:nvSpPr>
        <p:spPr>
          <a:xfrm>
            <a:off x="395536" y="1700808"/>
            <a:ext cx="828092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Ensinar sons antes dos signos, fazer a criança cantar antes de aprender a escrever as notas ou pronunciar seus nomes;</a:t>
            </a:r>
          </a:p>
          <a:p>
            <a:pPr marL="342900" indent="-342900">
              <a:buFont typeface="+mj-lt"/>
              <a:buAutoNum type="arabicPeriod"/>
            </a:pP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Aprendizado ativo através da percepção e repetição;</a:t>
            </a:r>
          </a:p>
          <a:p>
            <a:pPr marL="342900" indent="-342900">
              <a:buFont typeface="+mj-lt"/>
              <a:buAutoNum type="arabicPeriod"/>
            </a:pP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Ensinar separadamente ritmo, melodia e expressão;</a:t>
            </a:r>
          </a:p>
          <a:p>
            <a:pPr marL="342900" indent="-342900">
              <a:buFont typeface="+mj-lt"/>
              <a:buAutoNum type="arabicPeriod"/>
            </a:pP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Trabalhar cada aspecto musical até seu pleno domínio, para que então avance ao próximo tópico;</a:t>
            </a:r>
          </a:p>
          <a:p>
            <a:pPr marL="342900" indent="-342900">
              <a:buFont typeface="+mj-lt"/>
              <a:buAutoNum type="arabicPeriod"/>
            </a:pP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Teoria após a prática;</a:t>
            </a:r>
          </a:p>
          <a:p>
            <a:pPr marL="342900" indent="-342900">
              <a:buFont typeface="+mj-lt"/>
              <a:buAutoNum type="arabicPeriod"/>
            </a:pP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Análise e prática dos elementos do som antes de aplicá-lo a música;</a:t>
            </a:r>
          </a:p>
          <a:p>
            <a:pPr marL="342900" indent="-342900">
              <a:buFont typeface="+mj-lt"/>
              <a:buAutoNum type="arabicPeriod"/>
            </a:pP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Nomes das notas correspondentes aos da música instrumental.</a:t>
            </a:r>
            <a:endParaRPr lang="pt-BR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8" name="Imagem 7" descr="http://1.bp.blogspot.com/_0Ib40RwCvKw/TLFQ_bxSTkI/AAAAAAAAABo/XMbbocUoWn0/s1600/Imagemp%C3%A7l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4293096"/>
            <a:ext cx="7344816" cy="2029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Cívico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255</TotalTime>
  <Words>1093</Words>
  <Application>Microsoft Office PowerPoint</Application>
  <PresentationFormat>Apresentação na tela (4:3)</PresentationFormat>
  <Paragraphs>82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Cívico</vt:lpstr>
      <vt:lpstr>“De Tramas e Fios”: Ensaio Sobre a Música e Educação</vt:lpstr>
      <vt:lpstr>A TEORIA DOS AFETOS</vt:lpstr>
      <vt:lpstr>A doutrina das figuras</vt:lpstr>
      <vt:lpstr>O último barroco e o classicismo</vt:lpstr>
      <vt:lpstr>A educação musical nos séculos XVII e XVIII</vt:lpstr>
      <vt:lpstr>Precursores dos métodos ativos na educação musical</vt:lpstr>
      <vt:lpstr>Jean-Jacques Rousseau – a natureza </vt:lpstr>
      <vt:lpstr>Pestalozzi, Herbart e Froebel - a prática da música na escola </vt:lpstr>
      <vt:lpstr>Sistema Pestalozzi de Educação Musical</vt:lpstr>
      <vt:lpstr>Jean-Philippe Rameau – música e matemática</vt:lpstr>
      <vt:lpstr>O Período Romântico</vt:lpstr>
      <vt:lpstr>Nem clássico, nem romântico.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Técnicas de Leitura e Fraseado Oficina de técnica vocal “Canto em Todos os Cantos”</dc:title>
  <dc:creator>Ana Carolina</dc:creator>
  <cp:lastModifiedBy>Ana Carolina</cp:lastModifiedBy>
  <cp:revision>29</cp:revision>
  <dcterms:created xsi:type="dcterms:W3CDTF">2016-03-31T00:56:03Z</dcterms:created>
  <dcterms:modified xsi:type="dcterms:W3CDTF">2016-04-14T02:28:49Z</dcterms:modified>
</cp:coreProperties>
</file>