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58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9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04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9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67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5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62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5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3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84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75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616A-DFC7-4BA3-8DD5-0CAB21561F33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A5D6-A483-4302-8F47-2A4D991981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424936" cy="1470025"/>
          </a:xfrm>
        </p:spPr>
        <p:txBody>
          <a:bodyPr>
            <a:noAutofit/>
          </a:bodyPr>
          <a:lstStyle/>
          <a:p>
            <a:r>
              <a:rPr lang="pt-BR" sz="4800" b="1" dirty="0" smtClean="0"/>
              <a:t>Constitucionalismo latino-americano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831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Marcos do acordo entre radicais e liberais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fim aos excessos do conservadorismo em matéria de organização do poder e direitos individuais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376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Marcos do acordo entre liberais e conservadores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Organização do poder – por fim à democracia como vontade coletiva </a:t>
            </a:r>
          </a:p>
          <a:p>
            <a:r>
              <a:rPr lang="pt-BR" dirty="0" smtClean="0"/>
              <a:t>Preocupação com decisões “sensatas”, racionais, inteligentes capaz de tirar o pais da situação de atraso e desordem </a:t>
            </a:r>
          </a:p>
          <a:p>
            <a:r>
              <a:rPr lang="pt-BR" dirty="0" smtClean="0"/>
              <a:t>Decisões públicas ganham em respeitabilidade, legitimidade e imparcialidade quando não são tomadas por coletivos </a:t>
            </a:r>
          </a:p>
          <a:p>
            <a:r>
              <a:rPr lang="pt-BR" dirty="0" smtClean="0"/>
              <a:t>Visão reduzida dos direitos </a:t>
            </a:r>
            <a:r>
              <a:rPr lang="pt-BR" smtClean="0"/>
              <a:t>(civis)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41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Para que e contra que uma constituição?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Evitar crises graves</a:t>
            </a:r>
          </a:p>
          <a:p>
            <a:r>
              <a:rPr lang="pt-BR" dirty="0" smtClean="0"/>
              <a:t>O problema das facções (maioria e minoria)</a:t>
            </a:r>
          </a:p>
          <a:p>
            <a:r>
              <a:rPr lang="pt-BR" dirty="0" smtClean="0"/>
              <a:t>Pela independência, </a:t>
            </a:r>
          </a:p>
          <a:p>
            <a:r>
              <a:rPr lang="pt-BR" dirty="0" smtClean="0"/>
              <a:t>Pela afirmação dos direitos dos negros livres (Haiti)</a:t>
            </a:r>
          </a:p>
          <a:p>
            <a:r>
              <a:rPr lang="pt-BR" dirty="0" smtClean="0"/>
              <a:t>Pela integração da América Latina (</a:t>
            </a:r>
            <a:r>
              <a:rPr lang="pt-BR" dirty="0" err="1" smtClean="0"/>
              <a:t>Bolivar</a:t>
            </a:r>
            <a:r>
              <a:rPr lang="pt-BR" dirty="0" smtClean="0"/>
              <a:t>) </a:t>
            </a:r>
          </a:p>
          <a:p>
            <a:r>
              <a:rPr lang="pt-BR" dirty="0" smtClean="0"/>
              <a:t>Independência e liberdade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902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Modelos constitucionais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Liberdade individual</a:t>
            </a:r>
          </a:p>
          <a:p>
            <a:r>
              <a:rPr lang="pt-BR" dirty="0" smtClean="0"/>
              <a:t>Alcance da democracia e do federalismos</a:t>
            </a:r>
          </a:p>
          <a:p>
            <a:r>
              <a:rPr lang="pt-BR" dirty="0" smtClean="0"/>
              <a:t>Concentração da autoridade</a:t>
            </a:r>
          </a:p>
          <a:p>
            <a:r>
              <a:rPr lang="pt-BR" dirty="0" smtClean="0"/>
              <a:t>Peso das organizações sociais </a:t>
            </a:r>
          </a:p>
          <a:p>
            <a:endParaRPr lang="pt-BR" dirty="0" smtClean="0"/>
          </a:p>
          <a:p>
            <a:pPr marL="457200" lvl="1" indent="0">
              <a:buNone/>
            </a:pPr>
            <a:r>
              <a:rPr lang="pt-BR" b="1" dirty="0" smtClean="0"/>
              <a:t>Reivindicações políticas </a:t>
            </a:r>
            <a:endParaRPr lang="pt-BR" b="1" dirty="0"/>
          </a:p>
          <a:p>
            <a:r>
              <a:rPr lang="pt-BR" dirty="0" smtClean="0"/>
              <a:t>Autogoverno coletivo</a:t>
            </a:r>
          </a:p>
          <a:p>
            <a:r>
              <a:rPr lang="pt-BR" dirty="0" smtClean="0"/>
              <a:t>Autonomia individual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905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Posições políticas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Conservadora – visão mais restritiva, elitista</a:t>
            </a:r>
          </a:p>
          <a:p>
            <a:endParaRPr lang="pt-BR" dirty="0" smtClean="0"/>
          </a:p>
          <a:p>
            <a:r>
              <a:rPr lang="pt-BR" dirty="0" smtClean="0"/>
              <a:t>Republicana – enfrentamento direto com a anterior, ideia forte de autogoverno</a:t>
            </a:r>
          </a:p>
          <a:p>
            <a:endParaRPr lang="pt-BR" dirty="0" smtClean="0"/>
          </a:p>
          <a:p>
            <a:r>
              <a:rPr lang="pt-BR" dirty="0" smtClean="0"/>
              <a:t>Liberal – valorização da liberdade individual e limites ao autogoverno coletivo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332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Republicano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Lutas independentistas</a:t>
            </a:r>
          </a:p>
          <a:p>
            <a:r>
              <a:rPr lang="pt-BR" dirty="0" smtClean="0"/>
              <a:t>Fantasma para os demais modelos (radical)</a:t>
            </a:r>
          </a:p>
          <a:p>
            <a:r>
              <a:rPr lang="pt-BR" dirty="0" err="1" smtClean="0"/>
              <a:t>Maioritarismo</a:t>
            </a:r>
            <a:r>
              <a:rPr lang="pt-BR" dirty="0" smtClean="0"/>
              <a:t> politico: saídas coletivas, </a:t>
            </a:r>
            <a:r>
              <a:rPr lang="pt-BR" dirty="0" err="1" smtClean="0"/>
              <a:t>antiindividualistas</a:t>
            </a:r>
            <a:r>
              <a:rPr lang="pt-BR" dirty="0" smtClean="0"/>
              <a:t>, antiautoritárias, apoiadas na regra da maioria, intervencionismo estatal, federalismo e descentralização, separação estrita do poder, maior </a:t>
            </a:r>
            <a:r>
              <a:rPr lang="pt-BR" dirty="0" err="1" smtClean="0"/>
              <a:t>inclusividade</a:t>
            </a:r>
            <a:r>
              <a:rPr lang="pt-BR" dirty="0" smtClean="0"/>
              <a:t> no sistema politico, defesa das associações, </a:t>
            </a:r>
          </a:p>
          <a:p>
            <a:r>
              <a:rPr lang="pt-BR" dirty="0" smtClean="0"/>
              <a:t>populismo moral – valor instrumental e contingente da religião. Estado deve assegurar condições de uma vida publica ativa. </a:t>
            </a:r>
          </a:p>
          <a:p>
            <a:r>
              <a:rPr lang="pt-BR" dirty="0" smtClean="0"/>
              <a:t>Orientação econômica na constituição para garantia de bens básicos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672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Conservador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“Cruz e espada” – promessa de efetiva estabilidade, frente a uma cidadania pouco educada </a:t>
            </a:r>
          </a:p>
          <a:p>
            <a:r>
              <a:rPr lang="pt-BR" dirty="0" smtClean="0"/>
              <a:t>Projeto moral compreensivo (</a:t>
            </a:r>
            <a:r>
              <a:rPr lang="pt-BR" dirty="0" err="1" smtClean="0"/>
              <a:t>catolico</a:t>
            </a:r>
            <a:r>
              <a:rPr lang="pt-BR" dirty="0" smtClean="0"/>
              <a:t>)</a:t>
            </a:r>
          </a:p>
          <a:p>
            <a:r>
              <a:rPr lang="pt-BR" dirty="0" smtClean="0"/>
              <a:t>Elitismo politico </a:t>
            </a:r>
          </a:p>
          <a:p>
            <a:r>
              <a:rPr lang="pt-BR" dirty="0" smtClean="0"/>
              <a:t>Perfeccionismo moral – guia e correções por parte do Estado </a:t>
            </a:r>
          </a:p>
          <a:p>
            <a:r>
              <a:rPr lang="pt-BR" dirty="0" smtClean="0"/>
              <a:t>Centralismo politico e presidencialismo forte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70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Liberal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Equilibrar poder </a:t>
            </a:r>
          </a:p>
          <a:p>
            <a:r>
              <a:rPr lang="pt-BR" dirty="0" smtClean="0"/>
              <a:t>Assegurar neutralidade moral do estado </a:t>
            </a:r>
          </a:p>
          <a:p>
            <a:r>
              <a:rPr lang="pt-BR" dirty="0" smtClean="0"/>
              <a:t>Proteção da autonomia individual – capacidade dos indivíduos de escolher seus projetos pessoais. </a:t>
            </a:r>
          </a:p>
          <a:p>
            <a:r>
              <a:rPr lang="pt-BR" dirty="0" smtClean="0"/>
              <a:t>Visão individualista, </a:t>
            </a:r>
            <a:r>
              <a:rPr lang="pt-BR" dirty="0" err="1" smtClean="0"/>
              <a:t>anticoletivista</a:t>
            </a:r>
            <a:r>
              <a:rPr lang="pt-BR" dirty="0" smtClean="0"/>
              <a:t> e </a:t>
            </a:r>
            <a:r>
              <a:rPr lang="pt-BR" dirty="0" err="1" smtClean="0"/>
              <a:t>antiestatista</a:t>
            </a:r>
            <a:endParaRPr lang="pt-BR" dirty="0" smtClean="0"/>
          </a:p>
          <a:p>
            <a:r>
              <a:rPr lang="pt-BR" dirty="0" smtClean="0"/>
              <a:t>Evitar a tirania e a anarquia </a:t>
            </a:r>
          </a:p>
          <a:p>
            <a:r>
              <a:rPr lang="pt-BR" dirty="0" smtClean="0"/>
              <a:t>Sistema de freios e contrapesos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969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Constitucionalismo de fusão: pacto liberal conservador (sec. XIX)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“um partido conservador não pode existir senão à sombra das bandeiras liberais”</a:t>
            </a:r>
          </a:p>
          <a:p>
            <a:r>
              <a:rPr lang="pt-BR" dirty="0" smtClean="0"/>
              <a:t>Diferenças entre liberais e radicais: organização do poder</a:t>
            </a:r>
          </a:p>
          <a:p>
            <a:r>
              <a:rPr lang="pt-BR" dirty="0" smtClean="0"/>
              <a:t>Diferenças entre conservadores e radicais: visão de autogoverno: ampliação direitos</a:t>
            </a:r>
          </a:p>
          <a:p>
            <a:r>
              <a:rPr lang="pt-BR" dirty="0" smtClean="0"/>
              <a:t>Diferenças liberais conservadores: modo de </a:t>
            </a:r>
            <a:r>
              <a:rPr lang="pt-BR" dirty="0" err="1" smtClean="0"/>
              <a:t>pesnar</a:t>
            </a:r>
            <a:r>
              <a:rPr lang="pt-BR" dirty="0" smtClean="0"/>
              <a:t> o executivo, centralismo, </a:t>
            </a:r>
            <a:r>
              <a:rPr lang="pt-BR" dirty="0" err="1" smtClean="0"/>
              <a:t>relaão</a:t>
            </a:r>
            <a:r>
              <a:rPr lang="pt-BR" dirty="0" smtClean="0"/>
              <a:t> com a religião.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65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Marcos do acordo entre Conservadores e radicais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: relação com os direitos, autonomia pessoal e relação estado-individuo. Comum pretensão de quebrar o muro de direitos individuais.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81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434</Words>
  <Application>Microsoft Office PowerPoint</Application>
  <PresentationFormat>Apresentação na tela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Constitucionalismo latino-americano</vt:lpstr>
      <vt:lpstr>Para que e contra que uma constituição?</vt:lpstr>
      <vt:lpstr>Modelos constitucionais </vt:lpstr>
      <vt:lpstr>Posições políticas </vt:lpstr>
      <vt:lpstr>Republicano </vt:lpstr>
      <vt:lpstr>Conservador </vt:lpstr>
      <vt:lpstr>Liberal </vt:lpstr>
      <vt:lpstr>Constitucionalismo de fusão: pacto liberal conservador (sec. XIX)</vt:lpstr>
      <vt:lpstr>Marcos do acordo entre Conservadores e radicais</vt:lpstr>
      <vt:lpstr>Marcos do acordo entre radicais e liberais</vt:lpstr>
      <vt:lpstr>Marcos do acordo entre liberais e conservadores</vt:lpstr>
    </vt:vector>
  </TitlesOfParts>
  <Company>FDRP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Constitucionalismo latino-americano</dc:title>
  <dc:creator>Fabiana Cristina Severi</dc:creator>
  <cp:lastModifiedBy>Fabiana Cristina Severi</cp:lastModifiedBy>
  <cp:revision>5</cp:revision>
  <dcterms:created xsi:type="dcterms:W3CDTF">2017-11-06T09:21:21Z</dcterms:created>
  <dcterms:modified xsi:type="dcterms:W3CDTF">2017-11-06T10:05:00Z</dcterms:modified>
</cp:coreProperties>
</file>