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77" r:id="rId2"/>
    <p:sldId id="278" r:id="rId3"/>
    <p:sldId id="279" r:id="rId4"/>
    <p:sldId id="282" r:id="rId5"/>
    <p:sldId id="281" r:id="rId6"/>
    <p:sldId id="283" r:id="rId7"/>
    <p:sldId id="280" r:id="rId8"/>
    <p:sldId id="284" r:id="rId9"/>
    <p:sldId id="285" r:id="rId10"/>
    <p:sldId id="286" r:id="rId11"/>
    <p:sldId id="288" r:id="rId12"/>
    <p:sldId id="289" r:id="rId13"/>
    <p:sldId id="290" r:id="rId14"/>
    <p:sldId id="305" r:id="rId15"/>
    <p:sldId id="291" r:id="rId16"/>
    <p:sldId id="292" r:id="rId17"/>
    <p:sldId id="293" r:id="rId18"/>
    <p:sldId id="306" r:id="rId19"/>
    <p:sldId id="294" r:id="rId20"/>
    <p:sldId id="308" r:id="rId21"/>
    <p:sldId id="307" r:id="rId22"/>
    <p:sldId id="295" r:id="rId23"/>
    <p:sldId id="296" r:id="rId24"/>
    <p:sldId id="297" r:id="rId25"/>
    <p:sldId id="298" r:id="rId26"/>
    <p:sldId id="309" r:id="rId27"/>
    <p:sldId id="334" r:id="rId28"/>
    <p:sldId id="300" r:id="rId29"/>
    <p:sldId id="301" r:id="rId30"/>
    <p:sldId id="302" r:id="rId31"/>
    <p:sldId id="310" r:id="rId32"/>
    <p:sldId id="303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BFBB-5497-4A2F-9842-E9DE291FCB11}" type="datetimeFigureOut">
              <a:rPr lang="pt-BR" smtClean="0"/>
              <a:pPr/>
              <a:t>28/06/2021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8BA7-B5D9-436A-B386-9026624DDF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BA7-B5D9-436A-B386-9026624DDF4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3D34-49B5-4D82-9DEA-A95D93FD8D6D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91-B0BB-4C9A-884E-20F03AC5149C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9160-7F5E-4CE1-91E3-07DEA756B9D5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81F0-3AD9-45E9-9762-7446BBFEACFB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545F-B730-4E86-B829-2A0A29DCBC4F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0A53-2237-4F26-A082-2A5F37AEB0DB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7897-1844-45B9-8269-5A22AB1C042B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F41-C77A-4308-B147-BCFA23CBE2FB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7E0-7C9B-42E0-B318-030ACDD8D977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5AE7-7AAC-4548-8D0E-0165E6355283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D3D6-1F5F-49C3-A2FB-28DBE3D33878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209A-E1EB-488E-A5EB-AF28DF5D0FC4}" type="datetime1">
              <a:rPr lang="pt-BR" smtClean="0"/>
              <a:pPr/>
              <a:t>28/06/2021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 industrialização dirigida pelo Estado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7615262" cy="4902340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1930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, perturbações comércio mundial =&gt; golpe fatal nas exportações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Colapso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da primeira globalização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etrocesso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do liberalismo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ovo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padrão de desenvolvimento =&gt; Industrialização dirigida pelo Estado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Segunda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globalização, somente a partir de 1960</a:t>
            </a:r>
          </a:p>
          <a:p>
            <a:r>
              <a:rPr lang="pt-BR" sz="4200" dirty="0" smtClean="0">
                <a:latin typeface="Arial" pitchFamily="34" charset="0"/>
                <a:cs typeface="Arial" pitchFamily="34" charset="0"/>
              </a:rPr>
              <a:t>Duas </a:t>
            </a:r>
            <a:r>
              <a:rPr lang="pt-BR" sz="4200" dirty="0">
                <a:latin typeface="Arial" pitchFamily="34" charset="0"/>
                <a:cs typeface="Arial" pitchFamily="34" charset="0"/>
              </a:rPr>
              <a:t>fases distintas 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&gt; 1ª Grande Depressão e a II Guerra Mundial &gt; fase de grande retração;</a:t>
            </a:r>
          </a:p>
          <a:p>
            <a:r>
              <a:rPr lang="pt-BR" sz="4200" dirty="0">
                <a:latin typeface="Arial" pitchFamily="34" charset="0"/>
                <a:cs typeface="Arial" pitchFamily="34" charset="0"/>
              </a:rPr>
              <a:t>&gt; 2ª Final da Guerra e 1980 &gt; industrialização dirigida pelo Estado &gt; maior crescimento de toda a história latino-americana &gt; grande urbanização &gt; explosão demográfica 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6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Em síntese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Eixo do pensamento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keynesiano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→ estabilização da demanda agregada mediante uma política fiscal e monetária ativa.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AL → administração dos choques de oferta agregada de origem externa via administração do balanço de pagamentos → papel anticíclico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mais importante → economias em desenvolvimento →  fontes de perturbação macroeconômica eram predominantemente de origem externa.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Impacto da II guerra mundial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Interrupção do abastecimento de produtos nos mercados internacionais → nova queda no quantum de importações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EUA adotam série de medidas para a AL: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Acordo Interamericano para o café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Criação do BID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México se beneficia da proximidade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Venezuela (Petróleo) e Cuba (açúcar)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- preços de produtos básicos melhoram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Impacto da II guerra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Dificuldade para importar continua a ocorrer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Crescimento modesto + Dificuldade para importar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Avanço da Substituição de Importações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Renegociações de dívidas e Moratórias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acesso a novos financiamentos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</a:t>
            </a:r>
            <a:r>
              <a:rPr lang="pt-BR" sz="2400" b="1" dirty="0" smtClean="0">
                <a:solidFill>
                  <a:srgbClr val="FF0000"/>
                </a:solidFill>
              </a:rPr>
              <a:t>moldaram a </a:t>
            </a:r>
            <a:r>
              <a:rPr lang="pt-BR" sz="2400" b="1" dirty="0">
                <a:solidFill>
                  <a:srgbClr val="FF0000"/>
                </a:solidFill>
              </a:rPr>
              <a:t>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544616"/>
          </a:xfrm>
        </p:spPr>
        <p:txBody>
          <a:bodyPr>
            <a:no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América Latina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 industrialização foi 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continuação de uma estratégia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que se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havia imposto pela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prática (com sucesso).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Esse fato traz paradoxos: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 Estado </a:t>
            </a:r>
            <a:r>
              <a:rPr lang="pt-BR" sz="2200" i="1" dirty="0">
                <a:latin typeface="Arial" pitchFamily="34" charset="0"/>
                <a:cs typeface="Arial" pitchFamily="34" charset="0"/>
              </a:rPr>
              <a:t>menos intervencionista</a:t>
            </a:r>
            <a:br>
              <a:rPr lang="pt-BR" sz="2200" i="1" dirty="0"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latin typeface="Arial" pitchFamily="34" charset="0"/>
                <a:cs typeface="Arial" pitchFamily="34" charset="0"/>
              </a:rPr>
              <a:t>do que em outras regiões do mundo em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desenvolvimento (exceto Cuba);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o processo foi estimulado,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primeiras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etapas, mais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por forças objetivas do que por um forte impulso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industrializador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elites.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Exportação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produtos primários </a:t>
            </a:r>
            <a:r>
              <a:rPr lang="pt-BR" sz="22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tem papel relevante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Debilidade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dos interesses industriais em relação aos primário-exportadores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2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Fatos, ideias e instituições que </a:t>
            </a:r>
            <a:r>
              <a:rPr lang="pt-BR" sz="2400" b="1" dirty="0" smtClean="0">
                <a:solidFill>
                  <a:srgbClr val="FF0000"/>
                </a:solidFill>
              </a:rPr>
              <a:t>moldaram a </a:t>
            </a:r>
            <a:r>
              <a:rPr lang="pt-BR" sz="2400" b="1" dirty="0">
                <a:solidFill>
                  <a:srgbClr val="FF0000"/>
                </a:solidFill>
              </a:rPr>
              <a:t>industrialização dirigida pelo estado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544616"/>
          </a:xfrm>
        </p:spPr>
        <p:txBody>
          <a:bodyPr>
            <a:noAutofit/>
          </a:bodyPr>
          <a:lstStyle/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Bertola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processo de substituição de importações foi menor que o impacto do crescimento da demanda interna dos países da AL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1957 a 1967 </a:t>
            </a:r>
            <a:r>
              <a:rPr lang="pt-BR" sz="24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segunda fase de substituição de importações, orientada para a produção de bens intermediários e de consumo durável e, em muito menor medida, de bens de capital 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substituição de importações teria certa importância em algumas indústrias em países individuais: na automobilística, que chegou tarde aos países andinos, ou ramos de bens de capital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nos anos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1970 no Brasil.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 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2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5810988" cy="683840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8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959159" cy="6336704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4664"/>
            <a:ext cx="1001895" cy="57814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31640" y="636198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médias simples de cada grupo ao final de cada </a:t>
            </a:r>
            <a:r>
              <a:rPr lang="pt-BR" sz="1100" dirty="0" smtClean="0"/>
              <a:t>agrupamento</a:t>
            </a:r>
          </a:p>
          <a:p>
            <a:r>
              <a:rPr lang="pt-BR" sz="1100" dirty="0" smtClean="0"/>
              <a:t>Fonte: </a:t>
            </a:r>
            <a:r>
              <a:rPr lang="pt-BR" sz="1100" dirty="0"/>
              <a:t>Desde 1950, séries históricas da </a:t>
            </a:r>
            <a:r>
              <a:rPr lang="pt-BR" sz="1100" dirty="0" smtClean="0"/>
              <a:t>CEPAL </a:t>
            </a:r>
            <a:r>
              <a:rPr lang="pt-BR" sz="1100" dirty="0"/>
              <a:t>em dólares de 2000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4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472608"/>
          </a:xfrm>
        </p:spPr>
        <p:txBody>
          <a:bodyPr>
            <a:noAutofit/>
          </a:bodyPr>
          <a:lstStyle/>
          <a:p>
            <a:r>
              <a:rPr lang="pt-BR" sz="1700" dirty="0">
                <a:latin typeface="Arial" pitchFamily="34" charset="0"/>
                <a:cs typeface="Arial" pitchFamily="34" charset="0"/>
              </a:rPr>
              <a:t>A fase de industrialização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capaz de dinamizar mais a demanda interna dentro das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restrições impostas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pelo balanço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pagamentos.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Conceito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de “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industrialização dirigida pelo Estado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” é mais apropriado para caracterizar a nova estratégia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desenvolvimento.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processo incluiu também grandes transformações sociais e políticas. A explosão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demográfica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das décadas de 1950 e 1960 foi acompanhada por um rápido processo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urbanização.</a:t>
            </a: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final da década de 1940 e início da de 1950, a Comissão Econômica das Nações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Unidas para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 América Latina (CEPAL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sob a liderança de Raúl </a:t>
            </a:r>
            <a:r>
              <a:rPr lang="pt-BR" sz="1700" dirty="0" err="1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 elaborou uma teoria da “industrialização dirigida pelo Estado” </a:t>
            </a: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industrialização da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América Latina foi um fato antes de ser uma política, e uma política antes de ser uma teoria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” (Love, 1994) </a:t>
            </a:r>
          </a:p>
          <a:p>
            <a:pPr>
              <a:buNone/>
            </a:pPr>
            <a:r>
              <a:rPr lang="pt-BR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700" b="1" dirty="0" smtClean="0">
                <a:latin typeface="Arial" pitchFamily="34" charset="0"/>
                <a:cs typeface="Arial" pitchFamily="34" charset="0"/>
              </a:rPr>
            </a:b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informe 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da CEPAL de 1949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Prebisch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1973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), a solução não era isolar-se da economia internacional, mas sim </a:t>
            </a:r>
            <a:r>
              <a:rPr lang="pt-BR" sz="17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redefinir a divisão internacional do trabalho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para que os países latino-americanos pudessem beneficiar-se da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mudança tecnológica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que era entendida, com muita razão, como intimamente ligada à industrialização </a:t>
            </a:r>
            <a:br>
              <a:rPr lang="pt-BR" sz="1700" dirty="0">
                <a:latin typeface="Arial" pitchFamily="34" charset="0"/>
                <a:cs typeface="Arial" pitchFamily="34" charset="0"/>
              </a:rPr>
            </a:b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3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Fatos, ideias e instituições que moldaram a industrialização dirigida pelo estado</a:t>
            </a:r>
            <a:r>
              <a:rPr lang="pt-BR" sz="24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472608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 fase de industrialização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capaz de dinamizar mais a demanda interna dentro 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restrições impostas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pelo balanço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pagamentos.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Conceito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“industrialização dirigida pelo Estado” é mais apropriado para caracterizar a nova estratégia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desenvolvimento.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O processo incluiu também grandes transformações sociais e políticas. A explosão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demográfica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décadas de 1950 e 1960 foi acompanhada por um rápido processo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urbanização.</a:t>
            </a:r>
          </a:p>
          <a:p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3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7615262" cy="442915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 primeira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foi a fase “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pragmática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”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substituição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importações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induzida pela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variação de preços relativos e pelas respostas de política econômica diante dos choques externos da década de 1930 e da Segunda Guerra Mundial.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5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choque externo (1930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pt-BR" dirty="0">
                <a:latin typeface="Arial" pitchFamily="34" charset="0"/>
                <a:cs typeface="Arial" pitchFamily="34" charset="0"/>
              </a:rPr>
              <a:t>retração no comércio mundial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Países </a:t>
            </a:r>
            <a:r>
              <a:rPr lang="pt-BR" dirty="0">
                <a:latin typeface="Arial" pitchFamily="34" charset="0"/>
                <a:cs typeface="Arial" pitchFamily="34" charset="0"/>
              </a:rPr>
              <a:t>celebram acordos bilaterais &gt; aumento do protecionismo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Redução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dos fluxos financeiros internacionais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do padrão ouro (Inglaterra)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da conversibilidade do dólar em ouro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Depois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Bretton</a:t>
            </a:r>
            <a:r>
              <a:rPr lang="pt-BR" dirty="0">
                <a:latin typeface="Arial" pitchFamily="34" charset="0"/>
                <a:cs typeface="Arial" pitchFamily="34" charset="0"/>
              </a:rPr>
              <a:t> Woods, criação do FMI (1944) &gt; os países podem regular os fluxos financeiros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dirty="0">
                <a:latin typeface="Arial" pitchFamily="34" charset="0"/>
                <a:cs typeface="Arial" pitchFamily="34" charset="0"/>
              </a:rPr>
              <a:t>generalizado de controles de Câmbio e acordos bilaterais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Queda </a:t>
            </a:r>
            <a:r>
              <a:rPr lang="pt-BR" dirty="0">
                <a:latin typeface="Arial" pitchFamily="34" charset="0"/>
                <a:cs typeface="Arial" pitchFamily="34" charset="0"/>
              </a:rPr>
              <a:t>nos preços internacionais de produtos agrícolas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Intervenções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recuperação dos preços (caso mais exemplar o Café no Brasil);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2) A segunda etapa, a fase “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clássica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 da industrialização latino-americana, teve lugar entre o fim da Guerra e meados dos anos 1960. A escassez de divisas prosseguiu sendo um de seus elementos determinantes. Com efeito, apesar da abundância inicial de reservas internacionais, as crises do balanço de pagamentos converteram-se em um problema recorrente logo no pós-guerra.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A estratégia empregou uma combinação variável, segundo o país, de velhos instrumentos, utilizados agora com maior intensidade: proteção tarifária e não tarifária; taxas de câmbio múltiplas e racionamento de divisas; bancos de desenvolvimento e investimentos em infra estrutura.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Fases e diversidade das experiências de industrialização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7615262" cy="540240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Três etapas da industrialização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 terceira fase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pode ser considerada como a etapa “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madura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” da industrialização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dirigida pelo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Estado. Contudo, a característica dominante desse período foi a diversidade crescente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das tendências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regionais. </a:t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>- Primeiro choque do Petróleo: ponto de inflexão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Brasil, industrialização dirigida pelo Estado se acentua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Argentina, Uruguai e Chile → forte tendência liberal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- México, Venezuela →  forte orientação para exportações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5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-22149"/>
            <a:ext cx="6120680" cy="657330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648878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Dinamismo das exportações latino americanas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630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Estratégias de desenvolvimento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primeira estratégia</a:t>
            </a:r>
            <a:r>
              <a:rPr lang="pt-BR" dirty="0">
                <a:latin typeface="Arial" pitchFamily="34" charset="0"/>
                <a:cs typeface="Arial" pitchFamily="34" charset="0"/>
              </a:rPr>
              <a:t>, e a dominante entre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meados da década de 1960 e o primeiro choque do petróleo</a:t>
            </a:r>
            <a:r>
              <a:rPr lang="pt-BR" dirty="0">
                <a:latin typeface="Arial" pitchFamily="34" charset="0"/>
                <a:cs typeface="Arial" pitchFamily="34" charset="0"/>
              </a:rPr>
              <a:t> (e também a mais próxima às opiniões da CEPAL), fomentou de maneira crescente as exportações, gerando o que temos denominado de o “modelo misto”.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estratégia baseava-se nos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acordos de integração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existentes, mas</a:t>
            </a:r>
            <a:r>
              <a:rPr lang="pt-BR" dirty="0">
                <a:latin typeface="Arial" pitchFamily="34" charset="0"/>
                <a:cs typeface="Arial" pitchFamily="34" charset="0"/>
              </a:rPr>
              <a:t>, sobretudo nas novas oportunidades oferecidas pelas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crescentes exportações de manufaturas leves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os países industrializados.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Proteções cambiais e incentivo às exportações.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Caso das Maquiladoras, no México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3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segunda estratégia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aprofundamento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da substituição de importações.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Perú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adota uma estratégia de desenvolvimento voltada para o mercado interno.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Ambiciosos planos de investimento industrial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bens intermediários e de capital no Brasil, no México e na Venezuela depois do primeiro choque do petróleo, que foram acompanhados, em todo caso, por um impulso maior às exportações no Brasil, e nos dois últimos países pelo auge das rendas do petróleo (México e Venezuela).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9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Estratégias de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terceira estratégia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ataque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ao papel do Estado no desenvolvimento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econômico</a:t>
            </a:r>
            <a:r>
              <a:rPr lang="pt-BR" dirty="0">
                <a:latin typeface="Arial" pitchFamily="34" charset="0"/>
                <a:cs typeface="Arial" pitchFamily="34" charset="0"/>
              </a:rPr>
              <a:t>. Assim, desde meados da década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1960 </a:t>
            </a:r>
            <a:r>
              <a:rPr lang="pt-BR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deslocamento dos debates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concepção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mais liberal das políticas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econômicas </a:t>
            </a:r>
            <a:r>
              <a:rPr lang="pt-BR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peso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mercado </a:t>
            </a:r>
            <a:r>
              <a:rPr lang="pt-BR" dirty="0">
                <a:latin typeface="Arial" pitchFamily="34" charset="0"/>
                <a:cs typeface="Arial" pitchFamily="34" charset="0"/>
              </a:rPr>
              <a:t>na alocação de recursos.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economia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liberal não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esteve vinculada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uma orientação política liberal</a:t>
            </a:r>
            <a:r>
              <a:rPr lang="pt-BR" dirty="0">
                <a:latin typeface="Arial" pitchFamily="34" charset="0"/>
                <a:cs typeface="Arial" pitchFamily="34" charset="0"/>
              </a:rPr>
              <a:t>. Nos países do Cone Sul (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Argentina, Chile e Uruguai</a:t>
            </a:r>
            <a:r>
              <a:rPr lang="pt-BR" dirty="0">
                <a:latin typeface="Arial" pitchFamily="34" charset="0"/>
                <a:cs typeface="Arial" pitchFamily="34" charset="0"/>
              </a:rPr>
              <a:t>), os pioneiros desta estratégia, as grandes reformas de mercado da segunda metade da década de 1970 foram implementadas por ditaduras militares.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7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Autofit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 participação da indústria manufatureira no PIB teve um aumento contínuo; 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Choques do Petróleo 1973 e 1979 </a:t>
            </a:r>
            <a:r>
              <a:rPr lang="pt-BR" sz="2200" dirty="0" smtClean="0">
                <a:latin typeface="Calibri"/>
                <a:cs typeface="Calibri"/>
              </a:rPr>
              <a:t>→ atingem fortemente a América Latina → crise da dívida → inflação e desemprego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Colapso com a crise da dívida, o coeficiente de industrialização começou a reduzir-se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Período 1980/90 – década perdida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Sistemas nacionais de inovação desenvolvidos foram insuficientes: careceram de articulação e não conduziram a uma redução do hiato tecnológico com os países industrializados.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obtidos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processo de desenvolvimento foi bem-sucedido nas décadas</a:t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>após a Segunda Guerra Mundial em absorver os dois grandes choques demográficos: a aceleração do crescimento demográfico e o rápido processo de urbanização.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Salvo pelas experiências mais destacadas do Brasil, do México e da Venezuela (em fases mais curtas), os ritmos de crescimento foram inferiores aos das economias asiáticas mais bem sucedidas, em particular o Japão, mas também a primeira geração dos “tigres” (República da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Coreia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Hong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Kong, Cingapura e Taiwan), que encurtaram significativamente a distância em relação ao Ocidente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Participação da Manufatura no </a:t>
            </a:r>
            <a:r>
              <a:rPr lang="pt-BR" dirty="0" err="1" smtClean="0">
                <a:solidFill>
                  <a:srgbClr val="FF0000"/>
                </a:solidFill>
              </a:rPr>
              <a:t>pib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1950 – 2006 (AL)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7851494" cy="450847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7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8510" y="39128"/>
            <a:ext cx="5887826" cy="683182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10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mercado externo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7615262" cy="518809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Entre </a:t>
            </a:r>
            <a:r>
              <a:rPr lang="pt-BR" dirty="0">
                <a:latin typeface="Arial" pitchFamily="34" charset="0"/>
                <a:cs typeface="Arial" pitchFamily="34" charset="0"/>
              </a:rPr>
              <a:t>1929 e 1932 &gt; redução de 62% nas importações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em grande escala de controles de câmbio e de acordos bilaterais de pagamentos no mundo industrializado difundiu-se para os países da região da 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Roosevelt &gt; política de boa vizinhança com a América Latina (ao contrário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Hoover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&gt; maior tolerância no pagamento de dívidas externas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7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2656"/>
            <a:ext cx="4087572" cy="621347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1954" y="1124744"/>
            <a:ext cx="1565829" cy="54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4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30" y="217453"/>
            <a:ext cx="8542612" cy="55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065037" cy="665985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91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grandes perturbações externas e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a lenta gestação de uma nova época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Choque externo &gt;  fim da globalização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Surgem acordos bilaterais de comércio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Só em 1947 &gt; GATT &gt; retorno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multilateralismo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Colapso Sistema Financeiro &gt; só em 1960 com eurodólares &gt; liquidez &gt; capital volta à AL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Colapso das exportações &gt; tensões na Balança de Pagamentos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Café &gt;  caso mais importante para a América Latina em matéria de regulação de preços de produtos básicos 1930 –destruição física de café pelo Brasil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1940 – Acordo Interamericano do Café, regular os preços internacionais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Índices de comércio exterior </a:t>
            </a:r>
            <a:r>
              <a:rPr lang="pt-BR" dirty="0" err="1" smtClean="0">
                <a:solidFill>
                  <a:srgbClr val="FF0000"/>
                </a:solidFill>
              </a:rPr>
              <a:t>A.L</a:t>
            </a:r>
            <a:r>
              <a:rPr lang="pt-BR" dirty="0" err="1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178"/>
            <a:ext cx="8001056" cy="48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14348" y="592933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Médias simples base 1929, todos os países com informação p.155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Pontos a destacar do gráfico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→ 1932/37 – recuperação das importações da 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Recuperação das importações → vigorosa em todos os países entre 1932 e 1937.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Combinação de recuperação das exportações e moratória da dívida na maioria dos países, e à melhora nos termos de troca na Argentina e no Uruguai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Argentina → dependência do Gov. Britânico → sofre com a crise inglesa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Brasil, Colômbia → dependência dos EUA → exportação de produtos sem interesses protecionistas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Ativismo macroeconômico e </a:t>
            </a:r>
            <a:r>
              <a:rPr lang="pt-BR" b="1" dirty="0" smtClean="0">
                <a:solidFill>
                  <a:srgbClr val="FF0000"/>
                </a:solidFill>
              </a:rPr>
              <a:t>recuperação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Uso </a:t>
            </a:r>
            <a:r>
              <a:rPr lang="pt-BR" dirty="0">
                <a:latin typeface="Arial" pitchFamily="34" charset="0"/>
                <a:cs typeface="Arial" pitchFamily="34" charset="0"/>
              </a:rPr>
              <a:t>de taxas de câmbio, tarifas, controles e mesmo de default incentivaram a indústria local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bancos de desenvolvimento em diversos países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Nacionalização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 indústria petrolífera no México (1938)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Fase </a:t>
            </a:r>
            <a:r>
              <a:rPr lang="pt-BR" dirty="0">
                <a:latin typeface="Arial" pitchFamily="34" charset="0"/>
                <a:cs typeface="Arial" pitchFamily="34" charset="0"/>
              </a:rPr>
              <a:t>pragmática da industrialização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da diversificação &gt;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reorientação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mercado interno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Fim </a:t>
            </a:r>
            <a:r>
              <a:rPr lang="pt-BR" dirty="0">
                <a:latin typeface="Arial" pitchFamily="34" charset="0"/>
                <a:cs typeface="Arial" pitchFamily="34" charset="0"/>
              </a:rPr>
              <a:t>do padrão-ouro &gt; dá origem a política anticíclicas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Administração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dos choques externos via gestão do balanço de pagamentos representou um grande papel para o desenvolvimento dos países da 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4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98835"/>
            <a:ext cx="6143668" cy="513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Recuperação bem-sucedida da América Latina →  impulsionada por substituição de importações de produtos manufatureiros e agrícolas,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 pela recuperação da demanda interna como resultado de políticas macroeconômicas.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9803"/>
            <a:ext cx="6215106" cy="65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1629</Words>
  <Application>Microsoft Office PowerPoint</Application>
  <PresentationFormat>Apresentação na tela (4:3)</PresentationFormat>
  <Paragraphs>172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 industrialização dirigida pelo Estado</vt:lpstr>
      <vt:lpstr>O choque externo (1930)</vt:lpstr>
      <vt:lpstr>O mercado externo</vt:lpstr>
      <vt:lpstr>As grandes perturbações externas e a lenta gestação de uma nova época </vt:lpstr>
      <vt:lpstr>Índices de comércio exterior A.L.</vt:lpstr>
      <vt:lpstr>Pontos a destacar do gráfico</vt:lpstr>
      <vt:lpstr>Ativismo macroeconômico e recuperação</vt:lpstr>
      <vt:lpstr>Slide 8</vt:lpstr>
      <vt:lpstr>Slide 9</vt:lpstr>
      <vt:lpstr>Em síntese</vt:lpstr>
      <vt:lpstr>Impacto da II guerra mundial</vt:lpstr>
      <vt:lpstr>Impacto da II guerra mundial</vt:lpstr>
      <vt:lpstr>Fatos, ideias e instituições que moldaram a industrialização dirigida pelo estado </vt:lpstr>
      <vt:lpstr>Fatos, ideias e instituições que moldaram a industrialização dirigida pelo estado </vt:lpstr>
      <vt:lpstr>Slide 15</vt:lpstr>
      <vt:lpstr>Slide 16</vt:lpstr>
      <vt:lpstr>Fatos, ideias e instituições que moldaram a industrialização dirigida pelo estado </vt:lpstr>
      <vt:lpstr>Fatos, ideias e instituições que moldaram a industrialização dirigida pelo estado </vt:lpstr>
      <vt:lpstr>Fases e diversidade das experiências de industrialização </vt:lpstr>
      <vt:lpstr>Fases e diversidade das experiências de industrialização </vt:lpstr>
      <vt:lpstr>Fases e diversidade das experiências de industrialização </vt:lpstr>
      <vt:lpstr>Slide 22</vt:lpstr>
      <vt:lpstr>Estratégias de desenvolvimento</vt:lpstr>
      <vt:lpstr>Estratégias de desenvolvimento</vt:lpstr>
      <vt:lpstr>Estratégias de desenvolvimento</vt:lpstr>
      <vt:lpstr>Resultados obtidos</vt:lpstr>
      <vt:lpstr>Resultados obtidos</vt:lpstr>
      <vt:lpstr>Participação da Manufatura no pib 1950 – 2006 (AL)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GLOBALIZAÇÃO, CONSOLIDAÇÃO INSITITUCIONAL E DESENVOLVIMENTO PRIMÁRIO-EXPORTADOR (1870-1929)</dc:title>
  <dc:creator>EDGARD</dc:creator>
  <cp:lastModifiedBy>EasyPC</cp:lastModifiedBy>
  <cp:revision>203</cp:revision>
  <dcterms:created xsi:type="dcterms:W3CDTF">2017-08-27T16:26:07Z</dcterms:created>
  <dcterms:modified xsi:type="dcterms:W3CDTF">2021-06-28T14:36:04Z</dcterms:modified>
</cp:coreProperties>
</file>