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6D2AFA-5DC9-4707-BA4A-34C4E6817348}" type="datetimeFigureOut">
              <a:rPr lang="pt-BR" smtClean="0"/>
              <a:t>25/06/2014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BE35C2B-31D7-437B-9E04-B0340FF801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2AFA-5DC9-4707-BA4A-34C4E6817348}" type="datetimeFigureOut">
              <a:rPr lang="pt-BR" smtClean="0"/>
              <a:t>25/06/2014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C2B-31D7-437B-9E04-B0340FF801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2AFA-5DC9-4707-BA4A-34C4E6817348}" type="datetimeFigureOut">
              <a:rPr lang="pt-BR" smtClean="0"/>
              <a:t>25/06/2014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C2B-31D7-437B-9E04-B0340FF801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2AFA-5DC9-4707-BA4A-34C4E6817348}" type="datetimeFigureOut">
              <a:rPr lang="pt-BR" smtClean="0"/>
              <a:t>25/06/2014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C2B-31D7-437B-9E04-B0340FF801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2AFA-5DC9-4707-BA4A-34C4E6817348}" type="datetimeFigureOut">
              <a:rPr lang="pt-BR" smtClean="0"/>
              <a:t>25/06/2014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C2B-31D7-437B-9E04-B0340FF801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2AFA-5DC9-4707-BA4A-34C4E6817348}" type="datetimeFigureOut">
              <a:rPr lang="pt-BR" smtClean="0"/>
              <a:t>25/06/2014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C2B-31D7-437B-9E04-B0340FF801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6D2AFA-5DC9-4707-BA4A-34C4E6817348}" type="datetimeFigureOut">
              <a:rPr lang="pt-BR" smtClean="0"/>
              <a:t>25/06/2014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E35C2B-31D7-437B-9E04-B0340FF80105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6D2AFA-5DC9-4707-BA4A-34C4E6817348}" type="datetimeFigureOut">
              <a:rPr lang="pt-BR" smtClean="0"/>
              <a:t>25/06/2014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BE35C2B-31D7-437B-9E04-B0340FF801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2AFA-5DC9-4707-BA4A-34C4E6817348}" type="datetimeFigureOut">
              <a:rPr lang="pt-BR" smtClean="0"/>
              <a:t>25/06/2014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C2B-31D7-437B-9E04-B0340FF801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2AFA-5DC9-4707-BA4A-34C4E6817348}" type="datetimeFigureOut">
              <a:rPr lang="pt-BR" smtClean="0"/>
              <a:t>25/06/2014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C2B-31D7-437B-9E04-B0340FF801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2AFA-5DC9-4707-BA4A-34C4E6817348}" type="datetimeFigureOut">
              <a:rPr lang="pt-BR" smtClean="0"/>
              <a:t>25/06/2014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5C2B-31D7-437B-9E04-B0340FF8010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6D2AFA-5DC9-4707-BA4A-34C4E6817348}" type="datetimeFigureOut">
              <a:rPr lang="pt-BR" smtClean="0"/>
              <a:t>25/06/2014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BE35C2B-31D7-437B-9E04-B0340FF8010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Improvisação </a:t>
            </a:r>
            <a:br>
              <a:rPr lang="pt-BR" dirty="0" smtClean="0"/>
            </a:br>
            <a:endParaRPr lang="pt-BR" sz="27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98976" cy="1752600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/>
              <a:t>Hans-Joachim </a:t>
            </a:r>
            <a:r>
              <a:rPr lang="pt-BR" dirty="0" err="1"/>
              <a:t>Koellreutter</a:t>
            </a:r>
            <a:r>
              <a:rPr lang="pt-BR" dirty="0"/>
              <a:t> </a:t>
            </a:r>
            <a:br>
              <a:rPr lang="pt-BR" dirty="0"/>
            </a:br>
            <a:r>
              <a:rPr lang="pt-BR" dirty="0"/>
              <a:t>(1915, Alemanha – 2005, </a:t>
            </a:r>
            <a:r>
              <a:rPr lang="pt-BR" dirty="0" smtClean="0"/>
              <a:t>São </a:t>
            </a:r>
            <a:r>
              <a:rPr lang="pt-BR" dirty="0"/>
              <a:t>Paulo)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88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4ª Ampliação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Dois grupos de improvisadores: o primeiro grupo inicia e o segundo entra após alguns instantes com um timbre aproximado.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Cada grupo executará duas fases, sem que haja, no entanto, coincidência das pausas.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9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5ª Ampliação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Três fases separadas por pausas, com durações e timbres diferenciados.</a:t>
            </a:r>
          </a:p>
          <a:p>
            <a:endParaRPr lang="pt-BR" dirty="0" smtClean="0"/>
          </a:p>
          <a:p>
            <a:r>
              <a:rPr lang="pt-BR" dirty="0" smtClean="0"/>
              <a:t>As fases devem em </a:t>
            </a:r>
            <a:r>
              <a:rPr lang="pt-BR" i="1" dirty="0" smtClean="0"/>
              <a:t>piano.</a:t>
            </a:r>
          </a:p>
          <a:p>
            <a:endParaRPr lang="pt-BR" i="1" dirty="0" smtClean="0"/>
          </a:p>
          <a:p>
            <a:r>
              <a:rPr lang="pt-BR" dirty="0" smtClean="0"/>
              <a:t>Podem-se introduzir agora pequenas estruturas irregulares, vários tipos de articulações e andamentos, pancadas e outros efeitos (sempre irregulares, evitando-se </a:t>
            </a:r>
            <a:r>
              <a:rPr lang="pt-BR" dirty="0" err="1" smtClean="0"/>
              <a:t>ostinatos</a:t>
            </a:r>
            <a:r>
              <a:rPr lang="pt-BR" dirty="0" smtClean="0"/>
              <a:t> métricos).</a:t>
            </a:r>
          </a:p>
          <a:p>
            <a:endParaRPr lang="pt-BR" dirty="0" smtClean="0"/>
          </a:p>
          <a:p>
            <a:r>
              <a:rPr lang="pt-BR" dirty="0" smtClean="0"/>
              <a:t>Exemplos de articulações: abafando a reverberação; dar estalos com os dedos no tambor; “chover no tambor”, com ou sem unha; esfregar com ou sem acento; e tocar com a mão aberta etc.</a:t>
            </a:r>
          </a:p>
          <a:p>
            <a:endParaRPr lang="pt-BR" dirty="0" smtClean="0"/>
          </a:p>
          <a:p>
            <a:r>
              <a:rPr lang="pt-BR" dirty="0" smtClean="0"/>
              <a:t>É aconselhável se predeterminarem as fases e os efeitos a serem utilizados anteriormente.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38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6ª Ampliação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Experimentar quatro ou cinco fases sucessivas, utilizando agora várias possibilidades de durações, intensidade, contrastes e estruturas rítmicas.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3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7ª Ampliação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Cad</a:t>
            </a:r>
            <a:r>
              <a:rPr lang="pt-BR" dirty="0" smtClean="0"/>
              <a:t>a improvisador executa sua própria fase individual, terminando-a independentemente dos outros.</a:t>
            </a:r>
          </a:p>
          <a:p>
            <a:endParaRPr lang="pt-BR" dirty="0" smtClean="0"/>
          </a:p>
          <a:p>
            <a:r>
              <a:rPr lang="pt-BR" dirty="0" smtClean="0"/>
              <a:t>O professor deverá sempre gravar as improvisações, tanto para que o aluno ouça sua reprodução quanto para eliminar possíveis dúvidas.</a:t>
            </a:r>
          </a:p>
          <a:p>
            <a:endParaRPr lang="pt-BR" dirty="0" smtClean="0"/>
          </a:p>
          <a:p>
            <a:r>
              <a:rPr lang="pt-BR" dirty="0" smtClean="0"/>
              <a:t>Deverá , também, despertar o interesse dos improvisadores e críticos quando ao desenvolvimento das fases, no que se refere à forma, qualidade do silêncio, relacionamento das ocorrências musicais etc.</a:t>
            </a:r>
          </a:p>
          <a:p>
            <a:endParaRPr lang="pt-BR" dirty="0" smtClean="0"/>
          </a:p>
          <a:p>
            <a:r>
              <a:rPr lang="pt-BR" dirty="0" smtClean="0"/>
              <a:t>Poderá, ainda existir uma variante que não determine a quantidade das fases.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298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pt-BR" dirty="0" smtClean="0"/>
              <a:t>“O fenômeno musical deve ser visto de modo muito amplo.</a:t>
            </a:r>
          </a:p>
          <a:p>
            <a:pPr marL="109728" indent="0" algn="r">
              <a:buNone/>
            </a:pPr>
            <a:r>
              <a:rPr lang="pt-BR" dirty="0" smtClean="0"/>
              <a:t> </a:t>
            </a:r>
          </a:p>
          <a:p>
            <a:pPr algn="r"/>
            <a:r>
              <a:rPr lang="pt-BR" dirty="0" smtClean="0"/>
              <a:t>O professor e o estudante de música precisam se abrir para o universo de sons, considerando os tipos de fenômeno sonoro e não se restringindo à sonoridade musical do século passado.</a:t>
            </a:r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O aluno deverá ser levado, através da vivência (improvisação), a discernir os fenômenos sonoros.” (</a:t>
            </a:r>
            <a:r>
              <a:rPr lang="pt-BR" dirty="0" err="1" smtClean="0"/>
              <a:t>Koellreutter</a:t>
            </a:r>
            <a:r>
              <a:rPr lang="pt-BR" dirty="0" smtClean="0"/>
              <a:t> apud Paz, 2000:229)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6252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Considerando um repertório que contemple os tipos de fenômeno sonoro, “assistimos ao fim das hierarquias de valor e de autoridade musicais, e a uma estética cada vez mais </a:t>
            </a:r>
            <a:r>
              <a:rPr lang="pt-BR" i="1" dirty="0"/>
              <a:t>crossover </a:t>
            </a:r>
            <a:r>
              <a:rPr lang="pt-BR" dirty="0"/>
              <a:t>que inclui o popular e o não-ocidental, fruto do movimento </a:t>
            </a:r>
            <a:r>
              <a:rPr lang="pt-BR" dirty="0" err="1"/>
              <a:t>transglobal</a:t>
            </a:r>
            <a:r>
              <a:rPr lang="pt-BR" dirty="0"/>
              <a:t> e da resiliência do exotismo e do primitivismo” (CASTRO, 2011)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13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2400" dirty="0" smtClean="0"/>
              <a:t>CASTRO, M. C.. </a:t>
            </a:r>
            <a:r>
              <a:rPr lang="pt-BR" sz="2400" i="1" dirty="0"/>
              <a:t>Música Erudita e indústria cultural (teoria e prática)</a:t>
            </a:r>
            <a:r>
              <a:rPr lang="pt-BR" sz="2400" dirty="0"/>
              <a:t>: o dilema dos departamentos de música das universidades brasileiras. In: Anais do XXI Congresso da ANPPOM, Uberlândia-MG, 2011. Disponível em: </a:t>
            </a:r>
            <a:r>
              <a:rPr lang="pt-BR" sz="2400" u="sng" dirty="0"/>
              <a:t>https://www.academia.edu/3451000/Musica_Erudita_e_industria_cultural_teoria_e_pratica_o_dilema_dos_departamentos_de_musica_das_universidades_brasileiras</a:t>
            </a:r>
            <a:r>
              <a:rPr lang="pt-BR" sz="2400" dirty="0"/>
              <a:t>. Acesso em: 12/04/2014</a:t>
            </a:r>
            <a:r>
              <a:rPr lang="pt-BR" sz="2400" dirty="0" smtClean="0"/>
              <a:t>.</a:t>
            </a:r>
          </a:p>
          <a:p>
            <a:pPr marL="109728" indent="0">
              <a:buNone/>
            </a:pPr>
            <a:endParaRPr lang="pt-BR" sz="2400" dirty="0"/>
          </a:p>
          <a:p>
            <a:r>
              <a:rPr lang="pt-BR" sz="2400" dirty="0" smtClean="0">
                <a:cs typeface="Times New Roman" panose="02020603050405020304" pitchFamily="18" charset="0"/>
              </a:rPr>
              <a:t>PAZ</a:t>
            </a:r>
            <a:r>
              <a:rPr lang="pt-BR" sz="2400" dirty="0">
                <a:cs typeface="Times New Roman" panose="02020603050405020304" pitchFamily="18" charset="0"/>
              </a:rPr>
              <a:t>, </a:t>
            </a:r>
            <a:r>
              <a:rPr lang="pt-BR" sz="2400" dirty="0" err="1">
                <a:cs typeface="Times New Roman" panose="02020603050405020304" pitchFamily="18" charset="0"/>
              </a:rPr>
              <a:t>Ermelinda</a:t>
            </a:r>
            <a:r>
              <a:rPr lang="pt-BR" sz="2400" dirty="0">
                <a:cs typeface="Times New Roman" panose="02020603050405020304" pitchFamily="18" charset="0"/>
              </a:rPr>
              <a:t> A.  </a:t>
            </a:r>
            <a:r>
              <a:rPr lang="pt-BR" sz="2400" i="1" dirty="0">
                <a:cs typeface="Times New Roman" panose="02020603050405020304" pitchFamily="18" charset="0"/>
              </a:rPr>
              <a:t>Pedagogia Musical Brasileira no Século XX, Metodologia e Tendências. </a:t>
            </a:r>
            <a:r>
              <a:rPr lang="pt-BR" sz="2400" dirty="0">
                <a:cs typeface="Times New Roman" panose="02020603050405020304" pitchFamily="18" charset="0"/>
              </a:rPr>
              <a:t>Brasília: Editora </a:t>
            </a:r>
            <a:r>
              <a:rPr lang="pt-BR" sz="2400" dirty="0" err="1">
                <a:cs typeface="Times New Roman" panose="02020603050405020304" pitchFamily="18" charset="0"/>
              </a:rPr>
              <a:t>MusiMed</a:t>
            </a:r>
            <a:r>
              <a:rPr lang="pt-BR" sz="2400" dirty="0">
                <a:cs typeface="Times New Roman" panose="02020603050405020304" pitchFamily="18" charset="0"/>
              </a:rPr>
              <a:t>, 2000</a:t>
            </a:r>
            <a:r>
              <a:rPr lang="pt-BR" sz="2400" dirty="0" smtClean="0">
                <a:cs typeface="Times New Roman" panose="02020603050405020304" pitchFamily="18" charset="0"/>
              </a:rPr>
              <a:t>.</a:t>
            </a:r>
          </a:p>
          <a:p>
            <a:endParaRPr lang="pt-BR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8717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Tamboriladas – Procedimento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Forma-se um círculo com , no máximo, 8-10 improvisadores.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outros alunos restantes colocam-se em torno dos improvisadores para atuarem como críticos, devendo observar e comentar a ação dos mesmos.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Posteriormente, os críticos tomam o lugar dos improvisadores e vice-versa.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Aos improvisadores, serão fornecidos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membrafones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qualquer objeto com o qual seja possível tamborilar (mesa, cadeira etc.).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Serão usados como agentes de produção sonora mãos, baquetas, punhos e dedos.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39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dessa improvisação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Desenvolvimento da capacidade de concentração e de contato inter-humano.</a:t>
            </a:r>
          </a:p>
          <a:p>
            <a:endParaRPr lang="pt-BR" dirty="0" smtClean="0"/>
          </a:p>
          <a:p>
            <a:r>
              <a:rPr lang="pt-BR" dirty="0" smtClean="0"/>
              <a:t>Conscientização das proporções temporais (proporção de duração como substituição ao compasso, ao ritmo definido).</a:t>
            </a:r>
          </a:p>
          <a:p>
            <a:endParaRPr lang="pt-BR" dirty="0" smtClean="0"/>
          </a:p>
          <a:p>
            <a:r>
              <a:rPr lang="pt-BR" dirty="0" smtClean="0"/>
              <a:t>Conscientização do silêncio como elemento de expressão musical.</a:t>
            </a:r>
          </a:p>
          <a:p>
            <a:endParaRPr lang="pt-BR" dirty="0" smtClean="0"/>
          </a:p>
          <a:p>
            <a:r>
              <a:rPr lang="pt-BR" dirty="0" smtClean="0"/>
              <a:t>Estudo de timbres, matizes e articulações (maneira de tocar).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55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Desenvolvimento da capacidade de contato inter-humano e da comunicação, na atividade musical, em conjunto.</a:t>
            </a:r>
          </a:p>
          <a:p>
            <a:r>
              <a:rPr lang="pt-BR" dirty="0" smtClean="0"/>
              <a:t>Proporção entre som e silêncio.</a:t>
            </a:r>
          </a:p>
          <a:p>
            <a:r>
              <a:rPr lang="pt-BR" dirty="0" smtClean="0"/>
              <a:t>Ritmo não-métrico e unidades estruturais irregulares.</a:t>
            </a:r>
          </a:p>
          <a:p>
            <a:r>
              <a:rPr lang="pt-BR" dirty="0" smtClean="0"/>
              <a:t>Desenvolvimento do senso crítico.</a:t>
            </a:r>
          </a:p>
          <a:p>
            <a:r>
              <a:rPr lang="pt-BR" dirty="0" smtClean="0"/>
              <a:t>Disciplina, concentração, silêncio e integração (quatro pontos principais da Arte), (PAZ: 227).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1688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Ação Inicial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improvisadores tamborilam para experimentar seus instrumentos, produzindo sons móveis. Duração e intensidade, bem como início e término dessa fase, ficam a critério de cada improvisador.</a:t>
            </a:r>
          </a:p>
          <a:p>
            <a:endParaRPr lang="pt-BR" dirty="0"/>
          </a:p>
          <a:p>
            <a:r>
              <a:rPr lang="pt-BR" dirty="0" smtClean="0"/>
              <a:t>Som móvel: som produzindo por movimento contínuo (trêmulo, esfregar, sacudir, raspar etc.).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27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1º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9194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Os improvisadores voltam a tamborilar, tendo agora uma regra fundamental: começar e parar ao mesmo tempo, sem qualquer sinal de fora.</a:t>
            </a:r>
          </a:p>
          <a:p>
            <a:endParaRPr lang="pt-BR" dirty="0" smtClean="0"/>
          </a:p>
          <a:p>
            <a:r>
              <a:rPr lang="pt-BR" dirty="0" smtClean="0"/>
              <a:t>Esse procedimento objetivo a vivência do contato inter-humano.</a:t>
            </a:r>
          </a:p>
          <a:p>
            <a:endParaRPr lang="pt-BR" dirty="0" smtClean="0"/>
          </a:p>
          <a:p>
            <a:r>
              <a:rPr lang="pt-BR" dirty="0" smtClean="0"/>
              <a:t>O professor, no entanto, não deve comentá-lo, apenas solicitar aos alunos que se concentrem e procurem começar juntos.</a:t>
            </a:r>
          </a:p>
          <a:p>
            <a:endParaRPr lang="pt-BR" dirty="0" smtClean="0"/>
          </a:p>
          <a:p>
            <a:r>
              <a:rPr lang="pt-BR" dirty="0" smtClean="0"/>
              <a:t>O grupo de improvisadores deve integrar-se para que o resultado sonoro seja homogêneo, como um fluxo. Devem-se evitar ritmos métricos, acentos, estruturas rítmicas irregulares ou qualquer elemento que se destaque do conjunto.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837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1ª Ampliação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Duas fases de tamboriladas, surgindo entre elas uma pausa clara. As durações dessas fases devem ser diferentes, sem que se predetermine qual delas será a mais longa.</a:t>
            </a:r>
          </a:p>
          <a:p>
            <a:endParaRPr lang="pt-BR" dirty="0" smtClean="0"/>
          </a:p>
          <a:p>
            <a:r>
              <a:rPr lang="pt-BR" dirty="0" smtClean="0"/>
              <a:t>Os críticos devem perceber qual das fases é a maior.</a:t>
            </a:r>
          </a:p>
          <a:p>
            <a:endParaRPr lang="pt-BR" dirty="0" smtClean="0"/>
          </a:p>
          <a:p>
            <a:r>
              <a:rPr lang="pt-BR" dirty="0" smtClean="0"/>
              <a:t>Esse procedimento objetiva o desenvolvimento da sensibilidade quanto às proporções de durações, a vivência de um tempo que não é mais medido metricamente em compassos.</a:t>
            </a:r>
          </a:p>
          <a:p>
            <a:endParaRPr lang="pt-BR" dirty="0" smtClean="0"/>
          </a:p>
          <a:p>
            <a:r>
              <a:rPr lang="pt-BR" dirty="0" smtClean="0"/>
              <a:t>Os improvisadores devem deixar bem clara a diferença entre as durações das fases, cuidando também para que a duração total não seja longa demais, devido ao limite da percepção humana.</a:t>
            </a:r>
          </a:p>
          <a:p>
            <a:endParaRPr lang="pt-BR" dirty="0" smtClean="0"/>
          </a:p>
          <a:p>
            <a:r>
              <a:rPr lang="pt-BR" dirty="0" smtClean="0"/>
              <a:t>Eventualmente, poderão ser utilizados dois grupos, sendo que cada grupo executará uma das fases, contrastando-se o timbre entre eles. </a:t>
            </a:r>
            <a:r>
              <a:rPr lang="pt-BR" dirty="0" err="1" smtClean="0"/>
              <a:t>Ex</a:t>
            </a:r>
            <a:r>
              <a:rPr lang="pt-BR" dirty="0" smtClean="0"/>
              <a:t>: pele x madeira.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29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2ª Ampliação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Também duas fases separadas por uma pausa. Devem ser diferenciadas, agora, não somente as durações, mas também a intensidade e os timbres.</a:t>
            </a:r>
          </a:p>
          <a:p>
            <a:endParaRPr lang="pt-BR" dirty="0" smtClean="0"/>
          </a:p>
          <a:p>
            <a:r>
              <a:rPr lang="pt-BR" dirty="0" smtClean="0"/>
              <a:t>A densidade deve ser igual.</a:t>
            </a:r>
          </a:p>
          <a:p>
            <a:endParaRPr lang="pt-BR" dirty="0" smtClean="0"/>
          </a:p>
          <a:p>
            <a:r>
              <a:rPr lang="pt-BR" dirty="0" smtClean="0"/>
              <a:t>Eventualmente, formar dois grupos.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91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3ª Ampliação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Três fases com duração, intensidade e timbres diferentes. Essas fases devem ser separadas por duas pausas que, a critério dos improvisadores, devem ter, também durações diferentes.</a:t>
            </a:r>
          </a:p>
          <a:p>
            <a:endParaRPr lang="pt-BR" dirty="0" smtClean="0"/>
          </a:p>
          <a:p>
            <a:r>
              <a:rPr lang="pt-BR" dirty="0" smtClean="0"/>
              <a:t>Aos críticos caberá dizer a duração, a qualidade e a expressão dessas fases e dos silêncios.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89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107</TotalTime>
  <Words>991</Words>
  <Application>Microsoft Office PowerPoint</Application>
  <PresentationFormat>Apresentação na tela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Urbano</vt:lpstr>
      <vt:lpstr>Improvisação  </vt:lpstr>
      <vt:lpstr>Tamboriladas – Procedimento</vt:lpstr>
      <vt:lpstr>Objetivo dessa improvisação</vt:lpstr>
      <vt:lpstr>Apresentação do PowerPoint</vt:lpstr>
      <vt:lpstr>Ação Inicial</vt:lpstr>
      <vt:lpstr>1º Desenvolvimento</vt:lpstr>
      <vt:lpstr>1ª Ampliação</vt:lpstr>
      <vt:lpstr>2ª Ampliação</vt:lpstr>
      <vt:lpstr>3ª Ampliação</vt:lpstr>
      <vt:lpstr>4ª Ampliação</vt:lpstr>
      <vt:lpstr>5ª Ampliação</vt:lpstr>
      <vt:lpstr>6ª Ampliação</vt:lpstr>
      <vt:lpstr>7ª Ampliação</vt:lpstr>
      <vt:lpstr>Apresentação do PowerPoint</vt:lpstr>
      <vt:lpstr>Apresentação do PowerPoint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Improvisação</dc:title>
  <dc:creator>dri</dc:creator>
  <cp:lastModifiedBy>dri</cp:lastModifiedBy>
  <cp:revision>23</cp:revision>
  <dcterms:created xsi:type="dcterms:W3CDTF">2014-06-25T17:48:36Z</dcterms:created>
  <dcterms:modified xsi:type="dcterms:W3CDTF">2014-06-26T02:20:08Z</dcterms:modified>
</cp:coreProperties>
</file>