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3" r:id="rId17"/>
    <p:sldId id="273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38E-0DC3-4D88-B5A7-ED6CAC06C7A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0C2-D4E5-4A83-85DC-6FD8EDF83F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38E-0DC3-4D88-B5A7-ED6CAC06C7A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0C2-D4E5-4A83-85DC-6FD8EDF83F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38E-0DC3-4D88-B5A7-ED6CAC06C7A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0C2-D4E5-4A83-85DC-6FD8EDF83F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38E-0DC3-4D88-B5A7-ED6CAC06C7A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0C2-D4E5-4A83-85DC-6FD8EDF83F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38E-0DC3-4D88-B5A7-ED6CAC06C7A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0C2-D4E5-4A83-85DC-6FD8EDF83F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38E-0DC3-4D88-B5A7-ED6CAC06C7A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0C2-D4E5-4A83-85DC-6FD8EDF83F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38E-0DC3-4D88-B5A7-ED6CAC06C7A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0C2-D4E5-4A83-85DC-6FD8EDF83F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38E-0DC3-4D88-B5A7-ED6CAC06C7A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0C2-D4E5-4A83-85DC-6FD8EDF83F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38E-0DC3-4D88-B5A7-ED6CAC06C7A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0C2-D4E5-4A83-85DC-6FD8EDF83F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38E-0DC3-4D88-B5A7-ED6CAC06C7A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0C2-D4E5-4A83-85DC-6FD8EDF83F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38E-0DC3-4D88-B5A7-ED6CAC06C7A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C0C2-D4E5-4A83-85DC-6FD8EDF83F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A38E-0DC3-4D88-B5A7-ED6CAC06C7A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7C0C2-D4E5-4A83-85DC-6FD8EDF83F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541463"/>
          </a:xfrm>
        </p:spPr>
        <p:txBody>
          <a:bodyPr>
            <a:normAutofit/>
          </a:bodyPr>
          <a:lstStyle/>
          <a:p>
            <a:r>
              <a:rPr lang="pt-BR" b="1" dirty="0" smtClean="0"/>
              <a:t>UMA PRIMEIRA INTRODUÇÃO À ARQUIVOLOGIA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0166" y="3143248"/>
            <a:ext cx="6572296" cy="1571636"/>
          </a:xfrm>
        </p:spPr>
        <p:txBody>
          <a:bodyPr/>
          <a:lstStyle/>
          <a:p>
            <a:pPr algn="r"/>
            <a:r>
              <a:rPr lang="pt-BR" b="1" dirty="0" smtClean="0">
                <a:solidFill>
                  <a:schemeClr val="tx1"/>
                </a:solidFill>
              </a:rPr>
              <a:t>Theo Thomassem</a:t>
            </a:r>
          </a:p>
          <a:p>
            <a:pPr algn="r"/>
            <a:r>
              <a:rPr lang="pt-BR" sz="2200" b="1" i="1" dirty="0" smtClean="0">
                <a:solidFill>
                  <a:schemeClr val="tx1"/>
                </a:solidFill>
              </a:rPr>
              <a:t>Departamento de Documentação </a:t>
            </a:r>
          </a:p>
          <a:p>
            <a:pPr algn="r"/>
            <a:r>
              <a:rPr lang="pt-BR" sz="2200" b="1" i="1" dirty="0" smtClean="0">
                <a:solidFill>
                  <a:schemeClr val="tx1"/>
                </a:solidFill>
              </a:rPr>
              <a:t>Escola de Artes de Amsterdam</a:t>
            </a:r>
            <a:endParaRPr lang="pt-BR" sz="2200" b="1" i="1" dirty="0">
              <a:solidFill>
                <a:schemeClr val="tx1"/>
              </a:solidFill>
            </a:endParaRPr>
          </a:p>
        </p:txBody>
      </p:sp>
      <p:sp>
        <p:nvSpPr>
          <p:cNvPr id="13316" name="AutoShape 4" descr="Resultado de imagem para theo thomass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3318" name="Picture 6" descr="Resultado de imagem para theo thomass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357430"/>
            <a:ext cx="3733650" cy="2804542"/>
          </a:xfrm>
          <a:prstGeom prst="rect">
            <a:avLst/>
          </a:prstGeom>
          <a:noFill/>
        </p:spPr>
      </p:pic>
      <p:sp>
        <p:nvSpPr>
          <p:cNvPr id="7" name="Subtítulo 2"/>
          <p:cNvSpPr txBox="1">
            <a:spLocks/>
          </p:cNvSpPr>
          <p:nvPr/>
        </p:nvSpPr>
        <p:spPr>
          <a:xfrm>
            <a:off x="1714480" y="5429240"/>
            <a:ext cx="7429520" cy="14287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Introdução</a:t>
            </a:r>
            <a:r>
              <a:rPr kumimoji="0" lang="pt-B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à Organização de Arquivos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600" i="1" baseline="0" dirty="0" smtClean="0"/>
              <a:t>Dra. </a:t>
            </a:r>
            <a:r>
              <a:rPr lang="pt-BR" sz="2600" i="1" dirty="0" smtClean="0"/>
              <a:t>Cibele </a:t>
            </a:r>
            <a:r>
              <a:rPr lang="pt-BR" sz="2600" i="1" dirty="0" smtClean="0"/>
              <a:t>A. C. Marques dos Santos</a:t>
            </a:r>
            <a:endParaRPr kumimoji="0" lang="pt-BR" sz="26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t-BR" sz="2600" i="1" dirty="0" smtClean="0"/>
              <a:t>Esp. </a:t>
            </a:r>
            <a:r>
              <a:rPr lang="pt-BR" sz="2600" i="1" dirty="0" smtClean="0"/>
              <a:t>Marcos </a:t>
            </a:r>
            <a:r>
              <a:rPr lang="pt-BR" sz="2600" i="1" dirty="0" smtClean="0"/>
              <a:t>Ulisses Cavalheiro</a:t>
            </a:r>
            <a:endParaRPr kumimoji="0" lang="pt-BR" sz="26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20" name="AutoShape 8" descr="Resultado de imagem para eca us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pt-BR" sz="3400" b="1" dirty="0" smtClean="0"/>
              <a:t>7. Processos de trabalho, processos de informação e acessibilidade</a:t>
            </a:r>
            <a:endParaRPr lang="pt-BR" sz="3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 informação que está ligada a processos de trabalho tem, necessariamente, um caráter processual ela mesma: </a:t>
            </a:r>
            <a:r>
              <a:rPr lang="pt-BR" b="1" dirty="0" smtClean="0"/>
              <a:t>sendo assinado, um texto de rascunho se torna um original autêntico</a:t>
            </a:r>
            <a:r>
              <a:rPr lang="pt-BR" dirty="0" smtClean="0"/>
              <a:t>. </a:t>
            </a:r>
          </a:p>
          <a:p>
            <a:pPr algn="just"/>
            <a:r>
              <a:rPr lang="pt-BR" b="1" dirty="0" smtClean="0"/>
              <a:t>Arquivos são arrumados e rearrumados enquanto são trabalhados</a:t>
            </a:r>
            <a:r>
              <a:rPr lang="pt-BR" dirty="0" smtClean="0"/>
              <a:t>: a reorganização, do ponto de vista externo, pode facilmente degradá-lo, transformando-o em uma coleção artificial de documentos (</a:t>
            </a:r>
            <a:r>
              <a:rPr lang="pt-BR" b="1" dirty="0" smtClean="0"/>
              <a:t>arquivos são coleções naturais de documentos</a:t>
            </a:r>
            <a:r>
              <a:rPr lang="pt-BR" dirty="0" smtClean="0"/>
              <a:t>). </a:t>
            </a:r>
          </a:p>
          <a:p>
            <a:pPr algn="just"/>
            <a:r>
              <a:rPr lang="pt-BR" b="1" dirty="0" smtClean="0"/>
              <a:t>Missões, funções e processos de trabalho podem mudar</a:t>
            </a:r>
            <a:r>
              <a:rPr lang="pt-BR" dirty="0" smtClean="0"/>
              <a:t> (e realmente mudam); a </a:t>
            </a:r>
            <a:r>
              <a:rPr lang="pt-BR" b="1" dirty="0" smtClean="0"/>
              <a:t>estrutura lógica formalizada no sistema de arquivo precisa ser alterada para refletir essas mudanças</a:t>
            </a:r>
            <a:r>
              <a:rPr lang="pt-BR" dirty="0" smtClean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pt-BR" b="1" dirty="0" smtClean="0"/>
              <a:t>8. </a:t>
            </a:r>
            <a:r>
              <a:rPr lang="pt-BR" b="1" dirty="0" err="1" smtClean="0"/>
              <a:t>Arquivologia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 </a:t>
            </a:r>
            <a:r>
              <a:rPr lang="pt-BR" dirty="0" err="1" smtClean="0"/>
              <a:t>Arquivologia</a:t>
            </a:r>
            <a:r>
              <a:rPr lang="pt-BR" dirty="0" smtClean="0"/>
              <a:t> é uma </a:t>
            </a:r>
            <a:r>
              <a:rPr lang="pt-BR" b="1" dirty="0" smtClean="0"/>
              <a:t>ciência diferente </a:t>
            </a:r>
            <a:r>
              <a:rPr lang="pt-BR" dirty="0" smtClean="0"/>
              <a:t>de outras ciências por seus </a:t>
            </a:r>
            <a:r>
              <a:rPr lang="pt-BR" b="1" dirty="0" smtClean="0"/>
              <a:t>objetos</a:t>
            </a:r>
            <a:r>
              <a:rPr lang="pt-BR" dirty="0" smtClean="0"/>
              <a:t>, seus </a:t>
            </a:r>
            <a:r>
              <a:rPr lang="pt-BR" b="1" dirty="0" smtClean="0"/>
              <a:t>objetivos</a:t>
            </a:r>
            <a:r>
              <a:rPr lang="pt-BR" dirty="0" smtClean="0"/>
              <a:t> e suas </a:t>
            </a:r>
            <a:r>
              <a:rPr lang="pt-BR" b="1" dirty="0" smtClean="0"/>
              <a:t>metodologias</a:t>
            </a:r>
            <a:r>
              <a:rPr lang="pt-BR" dirty="0" smtClean="0"/>
              <a:t> (THOMASSEM, 2006, p. 13). </a:t>
            </a:r>
          </a:p>
          <a:p>
            <a:pPr algn="just"/>
            <a:r>
              <a:rPr lang="pt-BR" dirty="0" smtClean="0"/>
              <a:t>Disciplina </a:t>
            </a:r>
            <a:r>
              <a:rPr lang="pt-BR" dirty="0" smtClean="0"/>
              <a:t>que rege a gestão da informação orgânica (arquivos) e pode assumir três formas: 1) uma unicamente administrativa (</a:t>
            </a:r>
            <a:r>
              <a:rPr lang="pt-BR" b="1" i="1" dirty="0" err="1" smtClean="0"/>
              <a:t>records</a:t>
            </a:r>
            <a:r>
              <a:rPr lang="pt-BR" b="1" i="1" dirty="0" smtClean="0"/>
              <a:t> management</a:t>
            </a:r>
            <a:r>
              <a:rPr lang="pt-BR" dirty="0" smtClean="0"/>
              <a:t>), cuja principal preocupação é ter em conta o valor primário do documento; 2) uma </a:t>
            </a:r>
            <a:r>
              <a:rPr lang="pt-BR" b="1" dirty="0" smtClean="0"/>
              <a:t>forma tradicional</a:t>
            </a:r>
            <a:r>
              <a:rPr lang="pt-BR" dirty="0" smtClean="0"/>
              <a:t>, que põe a tônica unicamente no valor secundário do documento; 3) uma </a:t>
            </a:r>
            <a:r>
              <a:rPr lang="pt-BR" b="1" dirty="0" smtClean="0"/>
              <a:t>forma integrada </a:t>
            </a:r>
            <a:r>
              <a:rPr lang="pt-BR" b="1" dirty="0" err="1" smtClean="0"/>
              <a:t>englobante</a:t>
            </a:r>
            <a:r>
              <a:rPr lang="pt-BR" dirty="0" smtClean="0"/>
              <a:t>, que tem como objetivo ocupar-se simultaneamente com o valor primário e secundário do </a:t>
            </a:r>
            <a:r>
              <a:rPr lang="pt-BR" dirty="0" smtClean="0"/>
              <a:t>documento (ROUSSEAU;  COUTURE, 1998, p. 284)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50083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Disciplina que </a:t>
            </a:r>
            <a:r>
              <a:rPr lang="pt-BR" b="1" dirty="0" smtClean="0"/>
              <a:t>estuda as funções do arquivo </a:t>
            </a:r>
            <a:r>
              <a:rPr lang="pt-BR" dirty="0" smtClean="0"/>
              <a:t>e os </a:t>
            </a:r>
            <a:r>
              <a:rPr lang="pt-BR" b="1" dirty="0" smtClean="0"/>
              <a:t>princípios e métodos </a:t>
            </a:r>
            <a:r>
              <a:rPr lang="pt-BR" dirty="0" smtClean="0"/>
              <a:t>a serem observados na </a:t>
            </a:r>
            <a:r>
              <a:rPr lang="pt-BR" b="1" dirty="0" smtClean="0"/>
              <a:t>produção, organização, guarda e utilização dos </a:t>
            </a:r>
            <a:r>
              <a:rPr lang="pt-BR" b="1" dirty="0" smtClean="0"/>
              <a:t>arquivos</a:t>
            </a:r>
            <a:r>
              <a:rPr lang="pt-BR" dirty="0" smtClean="0"/>
              <a:t> (BRASIL, 2005, p. 37). </a:t>
            </a:r>
            <a:endParaRPr lang="pt-BR" dirty="0" smtClean="0"/>
          </a:p>
          <a:p>
            <a:pPr algn="just"/>
            <a:r>
              <a:rPr lang="pt-BR" dirty="0" smtClean="0"/>
              <a:t>A </a:t>
            </a:r>
            <a:r>
              <a:rPr lang="pt-BR" dirty="0" err="1" smtClean="0"/>
              <a:t>Arquivologia</a:t>
            </a:r>
            <a:r>
              <a:rPr lang="pt-BR" dirty="0" smtClean="0"/>
              <a:t> melhora nosso entendimento dos aspectos documentais da interação humana, ajuda os documentos a desempenhar seu papel nesta interação, traz, avalia e ajuda a manter a ligação entre documentos e processos de trabalho</a:t>
            </a:r>
            <a:r>
              <a:rPr lang="pt-BR" b="1" dirty="0" smtClean="0"/>
              <a:t>,</a:t>
            </a:r>
            <a:r>
              <a:rPr lang="pt-BR" dirty="0" smtClean="0"/>
              <a:t> </a:t>
            </a:r>
            <a:r>
              <a:rPr lang="pt-BR" b="1" dirty="0" smtClean="0"/>
              <a:t>fornecendo as bases para o estabelecimento dos requisitos funcionais para sistemas de conservação, manutenção e  uso de arquivos e documentos, além da fundamentação para uma política de avaliação, controle e recuperação de documentos eficiente e efetiva </a:t>
            </a:r>
            <a:r>
              <a:rPr lang="pt-BR" dirty="0" smtClean="0"/>
              <a:t>(THOMASSEM, 2006, p</a:t>
            </a:r>
            <a:r>
              <a:rPr lang="pt-BR" dirty="0" smtClean="0"/>
              <a:t>. </a:t>
            </a:r>
            <a:r>
              <a:rPr lang="pt-BR" dirty="0" smtClean="0"/>
              <a:t>14). 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pt-BR" sz="3400" b="1" dirty="0" smtClean="0"/>
              <a:t>9. Principais conceitos da metodologia de arquivo</a:t>
            </a:r>
            <a:endParaRPr lang="pt-BR" sz="3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571501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A qualidade da informação relacionada a processos depende da qualidade e da estabilidade dos vínculos entre a informação e os seus processos geradores (</a:t>
            </a:r>
            <a:r>
              <a:rPr lang="pt-BR" b="1" dirty="0" smtClean="0"/>
              <a:t>proveniência e contexto de produção</a:t>
            </a:r>
            <a:r>
              <a:rPr lang="pt-BR" dirty="0" smtClean="0"/>
              <a:t>). </a:t>
            </a:r>
          </a:p>
          <a:p>
            <a:pPr algn="just"/>
            <a:r>
              <a:rPr lang="pt-BR" dirty="0" smtClean="0"/>
              <a:t>Para evitar perda e falsificação de informação, tem que se manter a </a:t>
            </a:r>
            <a:r>
              <a:rPr lang="pt-BR" b="1" dirty="0" smtClean="0"/>
              <a:t>relação entre informação</a:t>
            </a:r>
            <a:r>
              <a:rPr lang="pt-BR" dirty="0" smtClean="0"/>
              <a:t>, de um lado, e </a:t>
            </a:r>
            <a:r>
              <a:rPr lang="pt-BR" b="1" dirty="0" smtClean="0"/>
              <a:t>forma, estrutura e contexto </a:t>
            </a:r>
            <a:r>
              <a:rPr lang="pt-BR" dirty="0" smtClean="0"/>
              <a:t>, do outro lado. </a:t>
            </a:r>
          </a:p>
          <a:p>
            <a:pPr algn="just"/>
            <a:r>
              <a:rPr lang="pt-BR" dirty="0" smtClean="0"/>
              <a:t>Ao nível do </a:t>
            </a:r>
            <a:r>
              <a:rPr lang="pt-BR" b="1" dirty="0" smtClean="0"/>
              <a:t>documento</a:t>
            </a:r>
            <a:r>
              <a:rPr lang="pt-BR" dirty="0" smtClean="0"/>
              <a:t>: respeito pela </a:t>
            </a:r>
            <a:r>
              <a:rPr lang="pt-BR" b="1" dirty="0" smtClean="0"/>
              <a:t>forma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Ao nível do</a:t>
            </a:r>
            <a:r>
              <a:rPr lang="pt-BR" b="1" dirty="0" smtClean="0"/>
              <a:t> arquivo</a:t>
            </a:r>
            <a:r>
              <a:rPr lang="pt-BR" dirty="0" smtClean="0"/>
              <a:t>: respeito pela </a:t>
            </a:r>
            <a:r>
              <a:rPr lang="pt-BR" b="1" dirty="0" smtClean="0"/>
              <a:t>estrutura e contexto</a:t>
            </a:r>
            <a:r>
              <a:rPr lang="pt-BR" dirty="0" smtClean="0"/>
              <a:t>.</a:t>
            </a:r>
          </a:p>
          <a:p>
            <a:pPr algn="just"/>
            <a:r>
              <a:rPr lang="pt-BR" b="1" dirty="0" smtClean="0"/>
              <a:t>Metodologia </a:t>
            </a:r>
            <a:r>
              <a:rPr lang="pt-BR" b="1" dirty="0" err="1" smtClean="0"/>
              <a:t>arquivística</a:t>
            </a:r>
            <a:r>
              <a:rPr lang="pt-BR" dirty="0" smtClean="0"/>
              <a:t>: ajuda a analisar os contextos sócio-econômico, cultural e político da criação, manutenção, usos de documentos; por isso, incorpora métodos de pesquisa de outros domínios (</a:t>
            </a:r>
            <a:r>
              <a:rPr lang="pt-BR" b="1" dirty="0" smtClean="0"/>
              <a:t>natureza interdisciplinar da </a:t>
            </a:r>
            <a:r>
              <a:rPr lang="pt-BR" b="1" dirty="0" err="1" smtClean="0"/>
              <a:t>Arquivologia</a:t>
            </a:r>
            <a:r>
              <a:rPr lang="pt-BR" dirty="0" smtClean="0"/>
              <a:t>).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400" b="1" dirty="0" smtClean="0"/>
              <a:t>10. Aplicação da metodologia </a:t>
            </a:r>
            <a:r>
              <a:rPr lang="pt-BR" sz="3400" b="1" dirty="0" err="1" smtClean="0"/>
              <a:t>arquivística</a:t>
            </a:r>
            <a:r>
              <a:rPr lang="pt-BR" sz="3400" b="1" dirty="0" smtClean="0"/>
              <a:t>: abordagens indutiva e dedutiva</a:t>
            </a:r>
            <a:endParaRPr lang="pt-BR" sz="3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3578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Metodologia </a:t>
            </a:r>
            <a:r>
              <a:rPr lang="pt-BR" b="1" dirty="0" err="1" smtClean="0"/>
              <a:t>arquivística</a:t>
            </a:r>
            <a:r>
              <a:rPr lang="pt-BR" dirty="0" smtClean="0"/>
              <a:t>: aplicação por </a:t>
            </a:r>
            <a:r>
              <a:rPr lang="pt-BR" b="1" dirty="0" smtClean="0"/>
              <a:t>eixos estruturais e/ou funcionais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Toma-se o </a:t>
            </a:r>
            <a:r>
              <a:rPr lang="pt-BR" b="1" dirty="0" smtClean="0"/>
              <a:t>contexto de proveniência </a:t>
            </a:r>
            <a:r>
              <a:rPr lang="pt-BR" dirty="0" smtClean="0"/>
              <a:t>como partida de análise. Primeiro são analisadas a </a:t>
            </a:r>
            <a:r>
              <a:rPr lang="pt-BR" b="1" dirty="0" smtClean="0"/>
              <a:t>missão, funções e tarefas do produtor</a:t>
            </a:r>
            <a:r>
              <a:rPr lang="pt-BR" dirty="0" smtClean="0"/>
              <a:t>, os </a:t>
            </a:r>
            <a:r>
              <a:rPr lang="pt-BR" b="1" dirty="0" smtClean="0"/>
              <a:t>agentes e seus mandatos são mapeados</a:t>
            </a:r>
            <a:r>
              <a:rPr lang="pt-BR" dirty="0" smtClean="0"/>
              <a:t> e o s</a:t>
            </a:r>
            <a:r>
              <a:rPr lang="pt-BR" b="1" dirty="0" smtClean="0"/>
              <a:t>istema de arquivos é criado/reconstruído</a:t>
            </a:r>
            <a:r>
              <a:rPr lang="pt-BR" dirty="0" smtClean="0"/>
              <a:t> (</a:t>
            </a:r>
            <a:r>
              <a:rPr lang="pt-BR" b="1" dirty="0" smtClean="0"/>
              <a:t>abordagem analítico-funcional</a:t>
            </a:r>
            <a:r>
              <a:rPr lang="pt-BR" dirty="0" smtClean="0"/>
              <a:t>).</a:t>
            </a:r>
          </a:p>
          <a:p>
            <a:pPr algn="just"/>
            <a:r>
              <a:rPr lang="pt-BR" dirty="0" smtClean="0"/>
              <a:t>O método descritivo clássico e o método analítico funcional são </a:t>
            </a:r>
            <a:r>
              <a:rPr lang="pt-BR" b="1" dirty="0" smtClean="0"/>
              <a:t>abordagens opostas, mas não antagônicas</a:t>
            </a:r>
            <a:r>
              <a:rPr lang="pt-BR" dirty="0" smtClean="0"/>
              <a:t>. </a:t>
            </a:r>
          </a:p>
          <a:p>
            <a:pPr algn="just"/>
            <a:r>
              <a:rPr lang="pt-BR" b="1" dirty="0" smtClean="0"/>
              <a:t>Método indutivo </a:t>
            </a:r>
            <a:r>
              <a:rPr lang="pt-BR" dirty="0" smtClean="0"/>
              <a:t>(de baixo para cima). </a:t>
            </a:r>
          </a:p>
          <a:p>
            <a:pPr algn="just"/>
            <a:r>
              <a:rPr lang="pt-BR" b="1" dirty="0" smtClean="0"/>
              <a:t>Método dedutivo </a:t>
            </a:r>
            <a:r>
              <a:rPr lang="pt-BR" dirty="0" smtClean="0"/>
              <a:t>(de cima para baixo).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/>
          <a:lstStyle/>
          <a:p>
            <a:r>
              <a:rPr lang="pt-BR" b="1" dirty="0" smtClean="0"/>
              <a:t>11. Pesquisa </a:t>
            </a:r>
            <a:r>
              <a:rPr lang="pt-BR" b="1" dirty="0" err="1" smtClean="0"/>
              <a:t>arquivística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Autofit/>
          </a:bodyPr>
          <a:lstStyle/>
          <a:p>
            <a:pPr algn="just"/>
            <a:r>
              <a:rPr lang="pt-BR" sz="2800" b="1" dirty="0" smtClean="0"/>
              <a:t>Pesquisa sobre relações</a:t>
            </a:r>
            <a:r>
              <a:rPr lang="pt-BR" sz="2800" dirty="0" smtClean="0"/>
              <a:t>: relações entre informação, documento de arquivo e contextos, relações entre pessoas, comunidades e sociedades. </a:t>
            </a:r>
          </a:p>
          <a:p>
            <a:pPr algn="just"/>
            <a:r>
              <a:rPr lang="pt-BR" sz="2800" b="1" dirty="0" err="1" smtClean="0"/>
              <a:t>Arquivologia</a:t>
            </a:r>
            <a:r>
              <a:rPr lang="pt-BR" sz="2800" dirty="0" smtClean="0"/>
              <a:t>: </a:t>
            </a:r>
            <a:r>
              <a:rPr lang="pt-BR" sz="2800" b="1" dirty="0" smtClean="0"/>
              <a:t>ciência interpretativa</a:t>
            </a:r>
            <a:r>
              <a:rPr lang="pt-BR" sz="2800" dirty="0" smtClean="0"/>
              <a:t>, focada na interpretação das relações/contextos. </a:t>
            </a:r>
          </a:p>
          <a:p>
            <a:pPr algn="just"/>
            <a:r>
              <a:rPr lang="pt-BR" sz="2800" b="1" dirty="0" smtClean="0"/>
              <a:t>Documentos e arquivos não são substitutos do mundo real</a:t>
            </a:r>
            <a:r>
              <a:rPr lang="pt-BR" sz="2800" dirty="0" smtClean="0"/>
              <a:t>, mas são representações estabelecidas do que pessoas, comunidades e a sociedade acham importante lembrar e fazer lembrar. </a:t>
            </a:r>
          </a:p>
          <a:p>
            <a:pPr algn="just"/>
            <a:r>
              <a:rPr lang="pt-BR" sz="2800" dirty="0" smtClean="0"/>
              <a:t>A </a:t>
            </a:r>
            <a:r>
              <a:rPr lang="pt-BR" sz="2800" b="1" dirty="0" smtClean="0"/>
              <a:t>pesquisa </a:t>
            </a:r>
            <a:r>
              <a:rPr lang="pt-BR" sz="2800" b="1" dirty="0" err="1" smtClean="0"/>
              <a:t>arquivística</a:t>
            </a:r>
            <a:r>
              <a:rPr lang="pt-BR" sz="2800" b="1" dirty="0" smtClean="0"/>
              <a:t> </a:t>
            </a:r>
            <a:r>
              <a:rPr lang="pt-BR" sz="2800" dirty="0" smtClean="0"/>
              <a:t>não é apenas sobre como as memórias são registradas, mantidas e comunicadas, mas também, e talvez muito mais, sobre </a:t>
            </a:r>
            <a:r>
              <a:rPr lang="pt-BR" sz="2800" b="1" dirty="0" smtClean="0"/>
              <a:t>como a memória é criada, manipulada e apagada</a:t>
            </a:r>
            <a:r>
              <a:rPr lang="pt-BR" sz="2800" dirty="0" smtClean="0"/>
              <a:t>. </a:t>
            </a:r>
            <a:endParaRPr lang="pt-BR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Referências</a:t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071546"/>
            <a:ext cx="8229600" cy="557216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3500" dirty="0" smtClean="0"/>
              <a:t> ARQUIVO </a:t>
            </a:r>
            <a:r>
              <a:rPr lang="pt-BR" sz="3500" dirty="0" smtClean="0"/>
              <a:t>NACIONAL (Brasil). </a:t>
            </a:r>
            <a:r>
              <a:rPr lang="pt-BR" sz="3500" b="1" dirty="0" smtClean="0"/>
              <a:t>Dicionário Brasileiro de Terminologia </a:t>
            </a:r>
            <a:r>
              <a:rPr lang="pt-BR" sz="3500" b="1" dirty="0" err="1" smtClean="0"/>
              <a:t>Arquivística</a:t>
            </a:r>
            <a:r>
              <a:rPr lang="pt-BR" sz="3500" dirty="0" smtClean="0"/>
              <a:t>. Rio de Janeiro: Arquivo Nacional, 2005. </a:t>
            </a:r>
          </a:p>
          <a:p>
            <a:pPr algn="just"/>
            <a:r>
              <a:rPr lang="es-ES_tradnl" sz="3500" dirty="0" smtClean="0"/>
              <a:t>DURANTI</a:t>
            </a:r>
            <a:r>
              <a:rPr lang="es-ES_tradnl" sz="3500" dirty="0" smtClean="0"/>
              <a:t>, L. </a:t>
            </a:r>
            <a:r>
              <a:rPr lang="es-ES_tradnl" sz="3500" b="1" dirty="0" err="1" smtClean="0"/>
              <a:t>Diplomatica</a:t>
            </a:r>
            <a:r>
              <a:rPr lang="es-ES_tradnl" sz="3500" dirty="0" smtClean="0"/>
              <a:t>: nuevos usos para una antigua ciencia. Trad. VAZQUEZ, Manuel de. Carmona: Asociación de Archiveros de Andalucía, 1996. </a:t>
            </a:r>
            <a:endParaRPr lang="pt-BR" sz="3500" dirty="0" smtClean="0"/>
          </a:p>
          <a:p>
            <a:pPr algn="just"/>
            <a:r>
              <a:rPr lang="pt-BR" sz="3500" dirty="0" smtClean="0"/>
              <a:t>ROUSSEAU</a:t>
            </a:r>
            <a:r>
              <a:rPr lang="pt-BR" sz="3500" dirty="0" smtClean="0"/>
              <a:t>, J; COUTURE, C. </a:t>
            </a:r>
            <a:r>
              <a:rPr lang="pt-BR" sz="3500" b="1" dirty="0" smtClean="0"/>
              <a:t>Os Fundamentos da Disciplina </a:t>
            </a:r>
            <a:r>
              <a:rPr lang="pt-BR" sz="3500" b="1" dirty="0" err="1" smtClean="0"/>
              <a:t>Arquivística</a:t>
            </a:r>
            <a:r>
              <a:rPr lang="pt-BR" sz="3500" dirty="0" smtClean="0"/>
              <a:t>. Lisboa: Dom Quixote, 1998. </a:t>
            </a:r>
          </a:p>
          <a:p>
            <a:pPr algn="just"/>
            <a:r>
              <a:rPr lang="pt-BR" sz="3500" dirty="0" smtClean="0"/>
              <a:t>THOMASSEM</a:t>
            </a:r>
            <a:r>
              <a:rPr lang="pt-BR" sz="3500" dirty="0" smtClean="0"/>
              <a:t>, Theo. Uma primeira introdução à Arquivologia. </a:t>
            </a:r>
            <a:r>
              <a:rPr lang="pt-BR" sz="3500" b="1" dirty="0" err="1" smtClean="0"/>
              <a:t>Arq</a:t>
            </a:r>
            <a:r>
              <a:rPr lang="pt-BR" sz="3500" b="1" dirty="0" smtClean="0"/>
              <a:t>. &amp; </a:t>
            </a:r>
            <a:r>
              <a:rPr lang="pt-BR" sz="3500" b="1" dirty="0" err="1" smtClean="0"/>
              <a:t>Adm</a:t>
            </a:r>
            <a:r>
              <a:rPr lang="pt-BR" sz="3500" b="1" dirty="0" smtClean="0"/>
              <a:t>.</a:t>
            </a:r>
            <a:r>
              <a:rPr lang="pt-BR" sz="3500" dirty="0" smtClean="0"/>
              <a:t>, Rio de Janeiro, v. 5, n. 1, jan./jul. 2006. </a:t>
            </a:r>
            <a:endParaRPr lang="pt-BR" sz="3500" dirty="0" smtClean="0"/>
          </a:p>
          <a:p>
            <a:pPr algn="just">
              <a:buNone/>
            </a:pPr>
            <a:r>
              <a:rPr lang="pt-BR" sz="2800" dirty="0" smtClean="0"/>
              <a:t> </a:t>
            </a:r>
            <a:r>
              <a:rPr lang="pt-BR" sz="2800" dirty="0" smtClean="0"/>
              <a:t> </a:t>
            </a:r>
            <a:endParaRPr lang="pt-BR" sz="2800" dirty="0"/>
          </a:p>
        </p:txBody>
      </p:sp>
      <p:sp>
        <p:nvSpPr>
          <p:cNvPr id="1026" name="AutoShape 2" descr="Resultado de imagem para archives nationales par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archives nationales paris"/>
          <p:cNvSpPr>
            <a:spLocks noChangeAspect="1" noChangeArrowheads="1"/>
          </p:cNvSpPr>
          <p:nvPr/>
        </p:nvSpPr>
        <p:spPr bwMode="auto">
          <a:xfrm>
            <a:off x="155575" y="-304825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0"/>
            <a:ext cx="8286808" cy="6858000"/>
          </a:xfrm>
        </p:spPr>
        <p:txBody>
          <a:bodyPr>
            <a:normAutofit/>
          </a:bodyPr>
          <a:lstStyle/>
          <a:p>
            <a:r>
              <a:rPr lang="pt-BR" b="1" dirty="0" smtClean="0"/>
              <a:t>OBRIGADO PELA ATENÇÃO!</a:t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marcos.cavalheiro@usp.br</a:t>
            </a:r>
            <a:endParaRPr lang="pt-BR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214422"/>
            <a:ext cx="4786346" cy="442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O que são arquivos?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i="1" dirty="0" smtClean="0"/>
              <a:t>    “Eu tenho um problema: é o seguinte: quanto tempo duram as coisas? Se eu deixar uma folha de papel num quarto fechado ela atinge a eternidade?” (Clarice Lispector)</a:t>
            </a:r>
            <a:endParaRPr lang="pt-BR" i="1" dirty="0"/>
          </a:p>
        </p:txBody>
      </p:sp>
      <p:pic>
        <p:nvPicPr>
          <p:cNvPr id="15362" name="Picture 2" descr="Resultado de imagem para arquuivo mor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2778">
            <a:off x="491895" y="4140906"/>
            <a:ext cx="4319636" cy="2059541"/>
          </a:xfrm>
          <a:prstGeom prst="rect">
            <a:avLst/>
          </a:prstGeom>
          <a:noFill/>
        </p:spPr>
      </p:pic>
      <p:pic>
        <p:nvPicPr>
          <p:cNvPr id="15366" name="Picture 6" descr="Resultado de imagem para clarice lispector cart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12419">
            <a:off x="5530052" y="3896831"/>
            <a:ext cx="2555032" cy="25678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Conceito central da </a:t>
            </a:r>
            <a:r>
              <a:rPr lang="pt-BR" b="1" dirty="0" smtClean="0"/>
              <a:t>Arquivologia</a:t>
            </a:r>
            <a:r>
              <a:rPr lang="pt-BR" dirty="0" smtClean="0"/>
              <a:t>: O </a:t>
            </a:r>
            <a:r>
              <a:rPr lang="pt-BR" b="1" dirty="0" smtClean="0"/>
              <a:t>ARQUIVO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Coleções de </a:t>
            </a:r>
            <a:r>
              <a:rPr lang="pt-BR" b="1" dirty="0" smtClean="0"/>
              <a:t>arquivo</a:t>
            </a:r>
            <a:r>
              <a:rPr lang="pt-BR" dirty="0" smtClean="0"/>
              <a:t> x coleções de </a:t>
            </a:r>
            <a:r>
              <a:rPr lang="pt-BR" b="1" dirty="0" smtClean="0"/>
              <a:t>biblioteca/museu</a:t>
            </a:r>
            <a:r>
              <a:rPr lang="pt-BR" dirty="0" smtClean="0"/>
              <a:t>;  a questão do </a:t>
            </a:r>
            <a:r>
              <a:rPr lang="pt-BR" b="1" dirty="0" smtClean="0"/>
              <a:t>tratamento documental</a:t>
            </a:r>
            <a:r>
              <a:rPr lang="pt-BR" dirty="0" smtClean="0"/>
              <a:t>.</a:t>
            </a:r>
            <a:r>
              <a:rPr lang="pt-BR" b="1" dirty="0" smtClean="0"/>
              <a:t> </a:t>
            </a:r>
            <a:endParaRPr lang="pt-BR" dirty="0" smtClean="0"/>
          </a:p>
          <a:p>
            <a:pPr algn="just"/>
            <a:r>
              <a:rPr lang="pt-BR" dirty="0" smtClean="0"/>
              <a:t>Arquivos são compostos por </a:t>
            </a:r>
            <a:r>
              <a:rPr lang="pt-BR" b="1" dirty="0" smtClean="0"/>
              <a:t>informação vinculada a processos</a:t>
            </a:r>
            <a:r>
              <a:rPr lang="pt-BR" dirty="0" smtClean="0"/>
              <a:t>, isto é, informação gerada e estruturada por processos de trabalho.</a:t>
            </a:r>
          </a:p>
          <a:p>
            <a:pPr algn="just"/>
            <a:r>
              <a:rPr lang="pt-BR" b="1" dirty="0" smtClean="0"/>
              <a:t>Sistemas de arquivos</a:t>
            </a:r>
            <a:r>
              <a:rPr lang="pt-BR" dirty="0" smtClean="0"/>
              <a:t>: visam estabelecer, manter e explorar a ligação entre esses processos e a informação que geram, otimizando os potenciais </a:t>
            </a:r>
            <a:r>
              <a:rPr lang="pt-BR" dirty="0" err="1" smtClean="0"/>
              <a:t>informacionais</a:t>
            </a:r>
            <a:r>
              <a:rPr lang="pt-BR" dirty="0" smtClean="0"/>
              <a:t> decorrentes de suas relações. 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pt-BR" b="1" dirty="0" smtClean="0"/>
              <a:t>1. Documento </a:t>
            </a:r>
            <a:r>
              <a:rPr lang="pt-BR" b="1" dirty="0" err="1" smtClean="0"/>
              <a:t>arquivístico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000" b="1" dirty="0" smtClean="0"/>
              <a:t>Documento</a:t>
            </a:r>
            <a:r>
              <a:rPr lang="pt-BR" sz="3000" dirty="0" smtClean="0"/>
              <a:t>: Menor unidade de informação registrada com significado próprio.</a:t>
            </a:r>
          </a:p>
          <a:p>
            <a:pPr algn="just"/>
            <a:r>
              <a:rPr lang="pt-BR" sz="3000" dirty="0" smtClean="0"/>
              <a:t>Nem toda informação recuperada sob forma documental é um </a:t>
            </a:r>
            <a:r>
              <a:rPr lang="pt-BR" sz="3000" b="1" dirty="0" smtClean="0"/>
              <a:t>documento </a:t>
            </a:r>
            <a:r>
              <a:rPr lang="pt-BR" sz="3000" b="1" dirty="0" err="1" smtClean="0"/>
              <a:t>arquivístico</a:t>
            </a:r>
            <a:r>
              <a:rPr lang="pt-BR" sz="3000" dirty="0"/>
              <a:t>.</a:t>
            </a:r>
            <a:r>
              <a:rPr lang="pt-BR" sz="3000" dirty="0" smtClean="0"/>
              <a:t> Por quê?</a:t>
            </a:r>
          </a:p>
          <a:p>
            <a:pPr algn="just"/>
            <a:r>
              <a:rPr lang="pt-BR" sz="3000" b="1" dirty="0" smtClean="0"/>
              <a:t>Documentos de arquivo </a:t>
            </a:r>
            <a:r>
              <a:rPr lang="pt-BR" sz="3000" dirty="0" smtClean="0"/>
              <a:t>estão inseridos em processos.</a:t>
            </a:r>
          </a:p>
          <a:p>
            <a:pPr algn="just"/>
            <a:r>
              <a:rPr lang="pt-BR" sz="3000" b="1" dirty="0" smtClean="0"/>
              <a:t>Processos de trabalho</a:t>
            </a:r>
            <a:r>
              <a:rPr lang="pt-BR" sz="3000" dirty="0" smtClean="0"/>
              <a:t>: cadeia de </a:t>
            </a:r>
            <a:r>
              <a:rPr lang="pt-BR" sz="3000" b="1" dirty="0" smtClean="0"/>
              <a:t>atividades</a:t>
            </a:r>
            <a:r>
              <a:rPr lang="pt-BR" sz="3000" dirty="0" smtClean="0"/>
              <a:t> e </a:t>
            </a:r>
            <a:r>
              <a:rPr lang="pt-BR" sz="3000" b="1" dirty="0" smtClean="0"/>
              <a:t>funções</a:t>
            </a:r>
            <a:r>
              <a:rPr lang="pt-BR" sz="3000" dirty="0" smtClean="0"/>
              <a:t> coerentes cabíveis a uma </a:t>
            </a:r>
            <a:r>
              <a:rPr lang="pt-BR" sz="3000" b="1" dirty="0" smtClean="0"/>
              <a:t>pessoa</a:t>
            </a:r>
            <a:r>
              <a:rPr lang="pt-BR" sz="3000" dirty="0"/>
              <a:t> </a:t>
            </a:r>
            <a:r>
              <a:rPr lang="pt-BR" sz="3000" b="1" dirty="0" smtClean="0"/>
              <a:t>física</a:t>
            </a:r>
            <a:r>
              <a:rPr lang="pt-BR" sz="3000" dirty="0" smtClean="0"/>
              <a:t> ou </a:t>
            </a:r>
            <a:r>
              <a:rPr lang="pt-BR" sz="3000" b="1" dirty="0" smtClean="0"/>
              <a:t>jurídica</a:t>
            </a:r>
            <a:r>
              <a:rPr lang="pt-BR" sz="3000" dirty="0" smtClean="0"/>
              <a:t> (agente produtor/</a:t>
            </a:r>
            <a:r>
              <a:rPr lang="pt-BR" sz="3000" b="1" dirty="0" smtClean="0"/>
              <a:t>proveniência</a:t>
            </a:r>
            <a:r>
              <a:rPr lang="pt-BR" sz="3000" dirty="0" smtClean="0"/>
              <a:t>).</a:t>
            </a:r>
          </a:p>
          <a:p>
            <a:pPr algn="just"/>
            <a:r>
              <a:rPr lang="pt-BR" sz="3000" b="1" dirty="0" smtClean="0"/>
              <a:t>Em suma</a:t>
            </a:r>
            <a:r>
              <a:rPr lang="pt-BR" sz="3000" dirty="0" smtClean="0"/>
              <a:t>: Natural,orgânico, único, autêntico, probatório e/ou testemunhal (</a:t>
            </a:r>
            <a:r>
              <a:rPr lang="pt-BR" sz="3000" dirty="0" err="1" smtClean="0"/>
              <a:t>Duranti</a:t>
            </a:r>
            <a:r>
              <a:rPr lang="pt-BR" sz="3000" dirty="0" smtClean="0"/>
              <a:t>, 1996).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2. Funções dos arquivos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Informação registrada</a:t>
            </a:r>
            <a:r>
              <a:rPr lang="pt-BR" dirty="0" smtClean="0"/>
              <a:t>: questões </a:t>
            </a:r>
            <a:r>
              <a:rPr lang="pt-BR" dirty="0" err="1" smtClean="0"/>
              <a:t>tempo-espaciais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Os arquivos funcionam como memória dos produtores e da sociedade de forma geral.</a:t>
            </a:r>
          </a:p>
          <a:p>
            <a:pPr algn="just"/>
            <a:r>
              <a:rPr lang="pt-BR" dirty="0" smtClean="0"/>
              <a:t>Servem, em primeira instância, para apoiar a administração, gestão de ações, transações, processos, tomada de decisões etc. (</a:t>
            </a:r>
            <a:r>
              <a:rPr lang="pt-BR" b="1" dirty="0" smtClean="0"/>
              <a:t>valor primário</a:t>
            </a:r>
            <a:r>
              <a:rPr lang="pt-BR" dirty="0" smtClean="0"/>
              <a:t>).</a:t>
            </a:r>
          </a:p>
          <a:p>
            <a:pPr algn="just"/>
            <a:r>
              <a:rPr lang="pt-BR" dirty="0" smtClean="0"/>
              <a:t>Documentação (prática) para a posteridade, herança cultural, função testemunhal, memória, identidade, pesquisa histórica (</a:t>
            </a:r>
            <a:r>
              <a:rPr lang="pt-BR" b="1" dirty="0" smtClean="0"/>
              <a:t>valor secundário</a:t>
            </a:r>
            <a:r>
              <a:rPr lang="pt-BR" dirty="0" smtClean="0"/>
              <a:t>).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pt-BR" b="1" dirty="0" smtClean="0"/>
              <a:t>3. Formas dos documentos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Estrutura interna </a:t>
            </a:r>
            <a:r>
              <a:rPr lang="pt-BR" dirty="0" smtClean="0"/>
              <a:t>dos documentos de arquivo: relações entre os elementos que os constituem; quanto melhor a forma refletir suas funções, melhor ele pode servir como evidência/prova.</a:t>
            </a:r>
          </a:p>
          <a:p>
            <a:pPr algn="just"/>
            <a:r>
              <a:rPr lang="pt-BR" b="1" dirty="0" smtClean="0"/>
              <a:t>Forma física</a:t>
            </a:r>
            <a:r>
              <a:rPr lang="pt-BR" dirty="0" smtClean="0"/>
              <a:t>: formato, paginação, suporte, escrita (elementos extrínsecos). </a:t>
            </a:r>
          </a:p>
          <a:p>
            <a:pPr algn="just"/>
            <a:r>
              <a:rPr lang="pt-BR" b="1" dirty="0" smtClean="0"/>
              <a:t>Forma intelectual</a:t>
            </a:r>
            <a:r>
              <a:rPr lang="pt-BR" dirty="0" smtClean="0"/>
              <a:t>: maneira pela qual a informação registrada foi estruturada (elementos intrínsecos).</a:t>
            </a:r>
          </a:p>
          <a:p>
            <a:pPr algn="just"/>
            <a:r>
              <a:rPr lang="pt-BR" b="1" dirty="0" smtClean="0"/>
              <a:t>Tradição documental</a:t>
            </a:r>
            <a:r>
              <a:rPr lang="pt-BR" dirty="0" smtClean="0"/>
              <a:t>: rascunho, minuta, original, cópia...</a:t>
            </a:r>
          </a:p>
          <a:p>
            <a:pPr algn="just"/>
            <a:r>
              <a:rPr lang="pt-BR" b="1" dirty="0" smtClean="0"/>
              <a:t>Autenticidade</a:t>
            </a:r>
            <a:r>
              <a:rPr lang="pt-BR" dirty="0" smtClean="0"/>
              <a:t>: garantir a confiabilidade da informação (selos, timbres, carimbos, assinaturas etc.).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pt-BR" sz="4000" b="1" dirty="0" smtClean="0"/>
              <a:t>4. A estrutura do arquivo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21508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b="1" dirty="0" smtClean="0"/>
              <a:t>Estrutura externa </a:t>
            </a:r>
            <a:r>
              <a:rPr lang="pt-BR" dirty="0" smtClean="0"/>
              <a:t>do arquivo: relações entre os documentos. </a:t>
            </a:r>
            <a:r>
              <a:rPr lang="pt-BR" b="1" dirty="0" smtClean="0"/>
              <a:t>O arquivo tem a função de documentar processos de trabalho</a:t>
            </a:r>
            <a:r>
              <a:rPr lang="pt-BR" dirty="0" smtClean="0"/>
              <a:t>; idealmente, a estrutura lógica e funcional do arquivo deve representar a estrutura dos processos de trabalho. </a:t>
            </a:r>
          </a:p>
          <a:p>
            <a:pPr algn="just"/>
            <a:r>
              <a:rPr lang="pt-BR" dirty="0" smtClean="0"/>
              <a:t>Quanto mais a estrutura do arquivo representa suas funções, melhor e mais rápida a </a:t>
            </a:r>
            <a:r>
              <a:rPr lang="pt-BR" b="1" dirty="0" smtClean="0"/>
              <a:t>recuperação da informação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A ordem/</a:t>
            </a:r>
            <a:r>
              <a:rPr lang="pt-BR" b="1" dirty="0" smtClean="0"/>
              <a:t>estrutura física</a:t>
            </a:r>
            <a:r>
              <a:rPr lang="pt-BR" dirty="0" smtClean="0"/>
              <a:t> e o armazenamento: recuperação eficaz e efetiva, e preservação física. </a:t>
            </a:r>
          </a:p>
          <a:p>
            <a:pPr algn="just"/>
            <a:r>
              <a:rPr lang="pt-BR" dirty="0" smtClean="0"/>
              <a:t>A </a:t>
            </a:r>
            <a:r>
              <a:rPr lang="pt-BR" b="1" dirty="0" smtClean="0"/>
              <a:t>estrutura lógica</a:t>
            </a:r>
            <a:r>
              <a:rPr lang="pt-BR" dirty="0" smtClean="0"/>
              <a:t>: reflexo das relações funcionais entre os documentos. </a:t>
            </a:r>
          </a:p>
          <a:p>
            <a:pPr algn="just"/>
            <a:r>
              <a:rPr lang="pt-BR" dirty="0" smtClean="0"/>
              <a:t>A estrutura física e lógica </a:t>
            </a:r>
            <a:r>
              <a:rPr lang="pt-BR" b="1" dirty="0" smtClean="0"/>
              <a:t>podem</a:t>
            </a:r>
            <a:r>
              <a:rPr lang="pt-BR" dirty="0" smtClean="0"/>
              <a:t> ser a mesma (ex. produção artística). </a:t>
            </a:r>
          </a:p>
          <a:p>
            <a:pPr algn="just"/>
            <a:r>
              <a:rPr lang="pt-BR" dirty="0" smtClean="0"/>
              <a:t>Representação das relações estruturais e lógicas para o acesso: </a:t>
            </a:r>
            <a:r>
              <a:rPr lang="pt-BR" b="1" dirty="0" err="1" smtClean="0"/>
              <a:t>metadados</a:t>
            </a:r>
            <a:r>
              <a:rPr lang="pt-BR" dirty="0" smtClean="0"/>
              <a:t> (informação sobre informação): </a:t>
            </a:r>
            <a:r>
              <a:rPr lang="pt-BR" b="1" dirty="0" smtClean="0"/>
              <a:t>instrumentos de pesquisa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pt-BR" b="1" dirty="0" smtClean="0"/>
              <a:t>5. O contexto </a:t>
            </a:r>
            <a:r>
              <a:rPr lang="pt-BR" b="1" dirty="0" err="1" smtClean="0"/>
              <a:t>arquivístico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Forma</a:t>
            </a:r>
            <a:r>
              <a:rPr lang="pt-BR" dirty="0" smtClean="0"/>
              <a:t>, </a:t>
            </a:r>
            <a:r>
              <a:rPr lang="pt-BR" b="1" dirty="0" smtClean="0"/>
              <a:t>estrutura</a:t>
            </a:r>
            <a:r>
              <a:rPr lang="pt-BR" dirty="0" smtClean="0"/>
              <a:t> e </a:t>
            </a:r>
            <a:r>
              <a:rPr lang="pt-BR" b="1" dirty="0" smtClean="0"/>
              <a:t>contexto</a:t>
            </a:r>
            <a:r>
              <a:rPr lang="pt-BR" dirty="0" smtClean="0"/>
              <a:t>: instrumentos analíticos da </a:t>
            </a:r>
            <a:r>
              <a:rPr lang="pt-BR" dirty="0" err="1" smtClean="0"/>
              <a:t>Arquivologia</a:t>
            </a:r>
            <a:r>
              <a:rPr lang="pt-BR" dirty="0" smtClean="0"/>
              <a:t>. </a:t>
            </a:r>
          </a:p>
          <a:p>
            <a:pPr algn="just"/>
            <a:r>
              <a:rPr lang="pt-BR" b="1" dirty="0" smtClean="0"/>
              <a:t>Contexto </a:t>
            </a:r>
            <a:r>
              <a:rPr lang="pt-BR" b="1" dirty="0" err="1" smtClean="0"/>
              <a:t>arquivístico</a:t>
            </a:r>
            <a:r>
              <a:rPr lang="pt-BR" dirty="0" smtClean="0"/>
              <a:t>: fatores ambientais (orgânicos) que determinam como documentos são gerados, estruturados, administrados e interpretados.</a:t>
            </a:r>
          </a:p>
          <a:p>
            <a:pPr algn="just"/>
            <a:r>
              <a:rPr lang="pt-BR" dirty="0" smtClean="0"/>
              <a:t>Os instrumentos podem ser diferenciados em </a:t>
            </a:r>
            <a:r>
              <a:rPr lang="pt-BR" b="1" dirty="0" smtClean="0"/>
              <a:t>contextos de proveniência</a:t>
            </a:r>
            <a:r>
              <a:rPr lang="pt-BR" dirty="0" smtClean="0"/>
              <a:t>, </a:t>
            </a:r>
            <a:r>
              <a:rPr lang="pt-BR" b="1" dirty="0" smtClean="0"/>
              <a:t>contextos</a:t>
            </a:r>
            <a:r>
              <a:rPr lang="pt-BR" dirty="0" smtClean="0"/>
              <a:t> </a:t>
            </a:r>
            <a:r>
              <a:rPr lang="pt-BR" b="1" dirty="0" smtClean="0"/>
              <a:t>administrativos</a:t>
            </a:r>
            <a:r>
              <a:rPr lang="pt-BR" dirty="0" smtClean="0"/>
              <a:t> e </a:t>
            </a:r>
            <a:r>
              <a:rPr lang="pt-BR" b="1" dirty="0" smtClean="0"/>
              <a:t>contextos de uso</a:t>
            </a:r>
            <a:r>
              <a:rPr lang="pt-BR" dirty="0" smtClean="0"/>
              <a:t>, em razão de contextos sócio-político, cultural, econômico etc. </a:t>
            </a:r>
          </a:p>
          <a:p>
            <a:pPr algn="just"/>
            <a:r>
              <a:rPr lang="pt-BR" dirty="0" smtClean="0"/>
              <a:t> </a:t>
            </a:r>
            <a:r>
              <a:rPr lang="pt-BR" b="1" dirty="0" smtClean="0"/>
              <a:t>Contexto de proveniência</a:t>
            </a:r>
            <a:r>
              <a:rPr lang="pt-BR" dirty="0" smtClean="0"/>
              <a:t>: contexto de produção dos documentos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b="1" dirty="0" smtClean="0">
                <a:sym typeface="Wingdings" pitchFamily="2" charset="2"/>
              </a:rPr>
              <a:t>contexto organizacional </a:t>
            </a:r>
            <a:r>
              <a:rPr lang="pt-BR" dirty="0" smtClean="0">
                <a:sym typeface="Wingdings" pitchFamily="2" charset="2"/>
              </a:rPr>
              <a:t>(estrutura), </a:t>
            </a:r>
            <a:r>
              <a:rPr lang="pt-BR" b="1" dirty="0" smtClean="0">
                <a:sym typeface="Wingdings" pitchFamily="2" charset="2"/>
              </a:rPr>
              <a:t>contexto funcional </a:t>
            </a:r>
            <a:r>
              <a:rPr lang="pt-BR" dirty="0" smtClean="0">
                <a:sym typeface="Wingdings" pitchFamily="2" charset="2"/>
              </a:rPr>
              <a:t>(missão, funções, objetivos etc.) e </a:t>
            </a:r>
            <a:r>
              <a:rPr lang="pt-BR" b="1" dirty="0" smtClean="0">
                <a:sym typeface="Wingdings" pitchFamily="2" charset="2"/>
              </a:rPr>
              <a:t>contexto de procedimentos administrativos</a:t>
            </a:r>
            <a:r>
              <a:rPr lang="pt-BR" dirty="0" smtClean="0">
                <a:sym typeface="Wingdings" pitchFamily="2" charset="2"/>
              </a:rPr>
              <a:t> (definição de processos). 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pt-BR" b="1" dirty="0" smtClean="0"/>
              <a:t>6. Funções e sistemas de arquivo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A </a:t>
            </a:r>
            <a:r>
              <a:rPr lang="pt-BR" b="1" dirty="0" smtClean="0"/>
              <a:t>diferenciação de tarefas</a:t>
            </a:r>
            <a:r>
              <a:rPr lang="pt-BR" dirty="0" smtClean="0"/>
              <a:t> em uma organização é, por si só, a </a:t>
            </a:r>
            <a:r>
              <a:rPr lang="pt-BR" b="1" dirty="0" smtClean="0"/>
              <a:t>razão </a:t>
            </a:r>
            <a:r>
              <a:rPr lang="pt-BR" dirty="0" smtClean="0"/>
              <a:t>para a espontânea </a:t>
            </a:r>
            <a:r>
              <a:rPr lang="pt-BR" b="1" dirty="0" smtClean="0"/>
              <a:t>criação </a:t>
            </a:r>
            <a:r>
              <a:rPr lang="pt-BR" dirty="0" smtClean="0"/>
              <a:t>e </a:t>
            </a:r>
            <a:r>
              <a:rPr lang="pt-BR" b="1" dirty="0" smtClean="0"/>
              <a:t>estruturação da informação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A mesma informação é usada em vários processos de trabalho, ou seja, </a:t>
            </a:r>
            <a:r>
              <a:rPr lang="pt-BR" b="1" dirty="0" smtClean="0"/>
              <a:t>a informação gerada para uma finalidade pode ser usada, mais tarde, para outra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Cada </a:t>
            </a:r>
            <a:r>
              <a:rPr lang="pt-BR" b="1" dirty="0" smtClean="0"/>
              <a:t>sistema de arquivamento </a:t>
            </a:r>
            <a:r>
              <a:rPr lang="pt-BR" dirty="0" smtClean="0"/>
              <a:t>é a </a:t>
            </a:r>
            <a:r>
              <a:rPr lang="pt-BR" b="1" dirty="0" smtClean="0"/>
              <a:t>simplificação de uma realidade complexa</a:t>
            </a:r>
            <a:r>
              <a:rPr lang="pt-BR" dirty="0" smtClean="0"/>
              <a:t> (devem ser o menos ambíguo possível). </a:t>
            </a:r>
          </a:p>
          <a:p>
            <a:pPr algn="just"/>
            <a:r>
              <a:rPr lang="pt-BR" dirty="0" smtClean="0"/>
              <a:t>A escolha de um sistema  é determinada pela complexidade e natureza da organização e seus processos de trabalho, estabilidade, TI disponível, cultura da entidade etc.: </a:t>
            </a:r>
            <a:r>
              <a:rPr lang="pt-BR" b="1" dirty="0" smtClean="0"/>
              <a:t>produtos da burocracia moderna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O papel do arquivista: </a:t>
            </a:r>
            <a:r>
              <a:rPr lang="pt-BR" b="1" dirty="0" smtClean="0"/>
              <a:t>gestão documental</a:t>
            </a:r>
            <a:r>
              <a:rPr lang="pt-BR" dirty="0" smtClean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</TotalTime>
  <Words>1527</Words>
  <Application>Microsoft Office PowerPoint</Application>
  <PresentationFormat>Apresentação na tela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UMA PRIMEIRA INTRODUÇÃO À ARQUIVOLOGIA</vt:lpstr>
      <vt:lpstr>O que são arquivos?</vt:lpstr>
      <vt:lpstr>Slide 3</vt:lpstr>
      <vt:lpstr>1. Documento arquivístico</vt:lpstr>
      <vt:lpstr>2. Funções dos arquivos</vt:lpstr>
      <vt:lpstr>3. Formas dos documentos</vt:lpstr>
      <vt:lpstr>4. A estrutura do arquivo</vt:lpstr>
      <vt:lpstr>5. O contexto arquivístico</vt:lpstr>
      <vt:lpstr>6. Funções e sistemas de arquivo</vt:lpstr>
      <vt:lpstr>7. Processos de trabalho, processos de informação e acessibilidade</vt:lpstr>
      <vt:lpstr>8. Arquivologia</vt:lpstr>
      <vt:lpstr>Slide 12</vt:lpstr>
      <vt:lpstr>9. Principais conceitos da metodologia de arquivo</vt:lpstr>
      <vt:lpstr>10. Aplicação da metodologia arquivística: abordagens indutiva e dedutiva</vt:lpstr>
      <vt:lpstr>11. Pesquisa arquivística</vt:lpstr>
      <vt:lpstr>Referências </vt:lpstr>
      <vt:lpstr>OBRIGADO PELA ATENÇÃO!        marcos.cavalheiro@usp.br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 PRIMEIRA INTRODUÇÃO À ARQUIVOLOGIA</dc:title>
  <dc:creator>Adriana</dc:creator>
  <cp:lastModifiedBy>Adriana</cp:lastModifiedBy>
  <cp:revision>10</cp:revision>
  <dcterms:created xsi:type="dcterms:W3CDTF">2018-03-09T16:54:43Z</dcterms:created>
  <dcterms:modified xsi:type="dcterms:W3CDTF">2018-03-16T18:05:29Z</dcterms:modified>
</cp:coreProperties>
</file>