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5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56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0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74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20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4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63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9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74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25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0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8034-0525-4CED-9829-F13BD43E3ABB}" type="datetimeFigureOut">
              <a:rPr lang="pt-BR" smtClean="0"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D1F6-3616-4280-AF15-92D10908E6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0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Lengua</a:t>
            </a:r>
            <a:r>
              <a:rPr lang="pt-BR" dirty="0"/>
              <a:t> </a:t>
            </a:r>
            <a:r>
              <a:rPr lang="pt-BR" dirty="0" err="1"/>
              <a:t>Española</a:t>
            </a:r>
            <a:r>
              <a:rPr lang="pt-BR" dirty="0"/>
              <a:t> III – </a:t>
            </a:r>
            <a:r>
              <a:rPr lang="pt-BR" dirty="0" err="1"/>
              <a:t>Unidad</a:t>
            </a:r>
            <a:r>
              <a:rPr lang="pt-B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47189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[tú]		habla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[vos]		</a:t>
            </a:r>
            <a:r>
              <a:rPr lang="es-ES_tradnl" sz="2400" dirty="0" err="1">
                <a:sym typeface="Symbol" panose="05050102010706020507" pitchFamily="18" charset="2"/>
              </a:rPr>
              <a:t>hablá</a:t>
            </a:r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[usted]		hable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[nosotros]	hablemos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[vosotros]</a:t>
            </a:r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400" b="1" dirty="0">
                <a:solidFill>
                  <a:srgbClr val="C00000"/>
                </a:solidFill>
                <a:sym typeface="Symbol" panose="05050102010706020507" pitchFamily="18" charset="2"/>
              </a:rPr>
              <a:t>hablad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[ustedes]	hablen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  <p:sp>
        <p:nvSpPr>
          <p:cNvPr id="3" name="Retângulo 2"/>
          <p:cNvSpPr/>
          <p:nvPr/>
        </p:nvSpPr>
        <p:spPr>
          <a:xfrm>
            <a:off x="6172200" y="3228975"/>
            <a:ext cx="4714875" cy="2514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se </a:t>
            </a:r>
            <a:r>
              <a:rPr lang="pt-BR" sz="2400" dirty="0" err="1"/>
              <a:t>puede</a:t>
            </a:r>
            <a:r>
              <a:rPr lang="pt-BR" sz="2400" dirty="0"/>
              <a:t> </a:t>
            </a:r>
            <a:r>
              <a:rPr lang="pt-BR" sz="2400" dirty="0" err="1"/>
              <a:t>derivarla</a:t>
            </a:r>
            <a:r>
              <a:rPr lang="pt-BR" sz="2400" dirty="0"/>
              <a:t> </a:t>
            </a:r>
            <a:r>
              <a:rPr lang="pt-BR" sz="2400" dirty="0" err="1"/>
              <a:t>del</a:t>
            </a:r>
            <a:r>
              <a:rPr lang="pt-BR" sz="2400" dirty="0"/>
              <a:t> infinitivo:</a:t>
            </a:r>
          </a:p>
          <a:p>
            <a:r>
              <a:rPr lang="pt-BR" sz="2400" dirty="0" err="1"/>
              <a:t>hablar</a:t>
            </a:r>
            <a:r>
              <a:rPr lang="pt-BR" sz="2400" dirty="0"/>
              <a:t> </a:t>
            </a:r>
            <a:r>
              <a:rPr lang="pt-BR" sz="2400" dirty="0">
                <a:sym typeface="Symbol" panose="05050102010706020507" pitchFamily="18" charset="2"/>
              </a:rPr>
              <a:t> (-r) (+d)  </a:t>
            </a:r>
            <a:r>
              <a:rPr lang="pt-BR" sz="2400" dirty="0" err="1">
                <a:sym typeface="Symbol" panose="05050102010706020507" pitchFamily="18" charset="2"/>
              </a:rPr>
              <a:t>hablad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pensar  (-r) (+d)  </a:t>
            </a:r>
            <a:r>
              <a:rPr lang="pt-BR" sz="2400" dirty="0" err="1">
                <a:sym typeface="Symbol" panose="05050102010706020507" pitchFamily="18" charset="2"/>
              </a:rPr>
              <a:t>pensad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volver  (-r) (+d)  </a:t>
            </a:r>
            <a:r>
              <a:rPr lang="pt-BR" sz="2400" dirty="0" err="1">
                <a:sym typeface="Symbol" panose="05050102010706020507" pitchFamily="18" charset="2"/>
              </a:rPr>
              <a:t>volved</a:t>
            </a:r>
            <a:endParaRPr lang="pt-BR" sz="2400" dirty="0"/>
          </a:p>
        </p:txBody>
      </p:sp>
      <p:cxnSp>
        <p:nvCxnSpPr>
          <p:cNvPr id="6" name="Conector de Seta Reta 5"/>
          <p:cNvCxnSpPr>
            <a:cxnSpLocks/>
          </p:cNvCxnSpPr>
          <p:nvPr/>
        </p:nvCxnSpPr>
        <p:spPr>
          <a:xfrm flipH="1">
            <a:off x="3843338" y="4613761"/>
            <a:ext cx="2328862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16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[tú]		habla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[vos]		</a:t>
            </a:r>
            <a:r>
              <a:rPr lang="es-ES_tradnl" sz="2400" dirty="0" err="1">
                <a:sym typeface="Symbol" panose="05050102010706020507" pitchFamily="18" charset="2"/>
              </a:rPr>
              <a:t>hablá</a:t>
            </a:r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[usted]</a:t>
            </a:r>
            <a:r>
              <a:rPr lang="es-ES_tradnl" sz="2400" dirty="0">
                <a:sym typeface="Symbol" panose="05050102010706020507" pitchFamily="18" charset="2"/>
              </a:rPr>
              <a:t>		</a:t>
            </a:r>
            <a:r>
              <a:rPr lang="es-ES_tradnl" sz="2400" b="1" dirty="0">
                <a:solidFill>
                  <a:srgbClr val="C00000"/>
                </a:solidFill>
                <a:sym typeface="Symbol" panose="05050102010706020507" pitchFamily="18" charset="2"/>
              </a:rPr>
              <a:t>hable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[nosotros]</a:t>
            </a:r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400" b="1" dirty="0">
                <a:solidFill>
                  <a:srgbClr val="C00000"/>
                </a:solidFill>
                <a:sym typeface="Symbol" panose="05050102010706020507" pitchFamily="18" charset="2"/>
              </a:rPr>
              <a:t>hablemos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[vosotros]	hablad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[ustedes]</a:t>
            </a:r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400" b="1" dirty="0">
                <a:solidFill>
                  <a:srgbClr val="C00000"/>
                </a:solidFill>
                <a:sym typeface="Symbol" panose="05050102010706020507" pitchFamily="18" charset="2"/>
              </a:rPr>
              <a:t>hablen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  <p:sp>
        <p:nvSpPr>
          <p:cNvPr id="3" name="Retângulo 2"/>
          <p:cNvSpPr/>
          <p:nvPr/>
        </p:nvSpPr>
        <p:spPr>
          <a:xfrm>
            <a:off x="6172200" y="4105274"/>
            <a:ext cx="4714875" cy="962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formas prestadas </a:t>
            </a:r>
            <a:r>
              <a:rPr lang="pt-BR" sz="2400" dirty="0" err="1"/>
              <a:t>del</a:t>
            </a:r>
            <a:r>
              <a:rPr lang="pt-BR" sz="2400" dirty="0"/>
              <a:t> presente de subjuntivo</a:t>
            </a:r>
          </a:p>
        </p:txBody>
      </p:sp>
      <p:cxnSp>
        <p:nvCxnSpPr>
          <p:cNvPr id="6" name="Conector de Seta Reta 5"/>
          <p:cNvCxnSpPr>
            <a:cxnSpLocks/>
          </p:cNvCxnSpPr>
          <p:nvPr/>
        </p:nvCxnSpPr>
        <p:spPr>
          <a:xfrm flipH="1" flipV="1">
            <a:off x="3600450" y="3943350"/>
            <a:ext cx="2571750" cy="62278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cxnSpLocks/>
          </p:cNvCxnSpPr>
          <p:nvPr/>
        </p:nvCxnSpPr>
        <p:spPr>
          <a:xfrm flipH="1" flipV="1">
            <a:off x="4086226" y="4274894"/>
            <a:ext cx="2085974" cy="311392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cxnSpLocks/>
          </p:cNvCxnSpPr>
          <p:nvPr/>
        </p:nvCxnSpPr>
        <p:spPr>
          <a:xfrm flipH="1">
            <a:off x="3752850" y="4610100"/>
            <a:ext cx="2419350" cy="3810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irregulares  tú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Poner  pon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Pon</a:t>
            </a:r>
            <a:r>
              <a:rPr lang="es-ES_tradnl" sz="2400" dirty="0">
                <a:sym typeface="Symbol" panose="05050102010706020507" pitchFamily="18" charset="2"/>
              </a:rPr>
              <a:t> la comida en la nevera.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Venir  ven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Ven</a:t>
            </a:r>
            <a:r>
              <a:rPr lang="es-ES_tradnl" sz="2400" dirty="0">
                <a:sym typeface="Symbol" panose="05050102010706020507" pitchFamily="18" charset="2"/>
              </a:rPr>
              <a:t> con nosotros al cine.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Tener  ten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Ten</a:t>
            </a:r>
            <a:r>
              <a:rPr lang="es-ES_tradnl" sz="2400" dirty="0">
                <a:sym typeface="Symbol" panose="05050102010706020507" pitchFamily="18" charset="2"/>
              </a:rPr>
              <a:t> cuidado al conducir.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Salir  sal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Sal</a:t>
            </a:r>
            <a:r>
              <a:rPr lang="es-ES_tradnl" sz="2400" dirty="0">
                <a:sym typeface="Symbol" panose="05050102010706020507" pitchFamily="18" charset="2"/>
              </a:rPr>
              <a:t> ahora, si no te pilla un atasco.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Decir  di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Di</a:t>
            </a:r>
            <a:r>
              <a:rPr lang="es-ES_tradnl" sz="2400" dirty="0">
                <a:sym typeface="Symbol" panose="05050102010706020507" pitchFamily="18" charset="2"/>
              </a:rPr>
              <a:t> lo que quieras.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Hacer  haz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Haz</a:t>
            </a:r>
            <a:r>
              <a:rPr lang="es-ES_tradnl" sz="2400" dirty="0">
                <a:sym typeface="Symbol" panose="05050102010706020507" pitchFamily="18" charset="2"/>
              </a:rPr>
              <a:t> lo que te piden.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Ir  ve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Ve</a:t>
            </a:r>
            <a:r>
              <a:rPr lang="es-ES_tradnl" sz="2400" dirty="0">
                <a:sym typeface="Symbol" panose="05050102010706020507" pitchFamily="18" charset="2"/>
              </a:rPr>
              <a:t> despacio, disfruta el paseo.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Ser  sé 		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Sé</a:t>
            </a:r>
            <a:r>
              <a:rPr lang="es-ES_tradnl" sz="2400" dirty="0">
                <a:sym typeface="Symbol" panose="05050102010706020507" pitchFamily="18" charset="2"/>
              </a:rPr>
              <a:t> más atento con los horarios.</a:t>
            </a:r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2516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NEGATIVO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negación + presente de subjuntivo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		hables		 [tú]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	hables		 [vos] 				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	hable		 [usted]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	hablemos	 [nosotros]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	habléis		 [vosotros]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	hablen		 [ustedes]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  <p:sp>
        <p:nvSpPr>
          <p:cNvPr id="3" name="Retângulo 2"/>
          <p:cNvSpPr/>
          <p:nvPr/>
        </p:nvSpPr>
        <p:spPr>
          <a:xfrm>
            <a:off x="2505075" y="2552700"/>
            <a:ext cx="3390899" cy="533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presente de subjuntivo</a:t>
            </a:r>
          </a:p>
        </p:txBody>
      </p:sp>
      <p:sp>
        <p:nvSpPr>
          <p:cNvPr id="8" name="Retângulo 7"/>
          <p:cNvSpPr/>
          <p:nvPr/>
        </p:nvSpPr>
        <p:spPr>
          <a:xfrm>
            <a:off x="952501" y="2552700"/>
            <a:ext cx="1352550" cy="533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err="1"/>
              <a:t>negación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952501" y="3810000"/>
            <a:ext cx="126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NO</a:t>
            </a:r>
          </a:p>
          <a:p>
            <a:r>
              <a:rPr lang="pt-BR" sz="2400" dirty="0"/>
              <a:t>nunca</a:t>
            </a:r>
          </a:p>
          <a:p>
            <a:r>
              <a:rPr lang="pt-BR" sz="2400" dirty="0" err="1"/>
              <a:t>jamás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014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4. Imperativos + pronombres complementos: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afirmativo  pronombres después del verbo y unidos a él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¿Qué hago con estos libros?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A ver… Déja</a:t>
            </a:r>
            <a:r>
              <a:rPr lang="es-ES_tradnl" sz="2000" u="sng" dirty="0">
                <a:solidFill>
                  <a:srgbClr val="C00000"/>
                </a:solidFill>
                <a:sym typeface="Symbol" panose="05050102010706020507" pitchFamily="18" charset="2"/>
              </a:rPr>
              <a:t>los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sobre la mesa.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		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55087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4. Imperativos + pronombres complementos: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afirmativo  pronombres después del verbo y unidos a él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¿Qué hago con estos libros?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A ver… Déja</a:t>
            </a:r>
            <a:r>
              <a:rPr lang="es-ES_tradnl" sz="2000" u="sng" dirty="0">
                <a:solidFill>
                  <a:srgbClr val="C00000"/>
                </a:solidFill>
                <a:sym typeface="Symbol" panose="05050102010706020507" pitchFamily="18" charset="2"/>
              </a:rPr>
              <a:t>los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sobre la mesa.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negativo  pronombres antes del verbo y separados de él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Oye, ¿me vas a contar qué pasó ayer con Martín?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Vale, pero no </a:t>
            </a:r>
            <a:r>
              <a:rPr lang="es-ES_tradnl" sz="2000" u="sng" dirty="0">
                <a:solidFill>
                  <a:srgbClr val="C00000"/>
                </a:solidFill>
                <a:sym typeface="Symbol" panose="05050102010706020507" pitchFamily="18" charset="2"/>
              </a:rPr>
              <a:t>se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s-ES_tradnl" sz="2000" u="sng" dirty="0">
                <a:solidFill>
                  <a:srgbClr val="C00000"/>
                </a:solidFill>
                <a:sym typeface="Symbol" panose="05050102010706020507" pitchFamily="18" charset="2"/>
              </a:rPr>
              <a:t>lo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digas a nadie.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		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70602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5. Imperativos afirmativos + pronombres reflexivos: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nosotros  forma pierde la “s” al juntarse con el reflexivo.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Veámonos el martes a las tres. [veamos + nos= veámonos]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De acuerdo.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vosotros  forma pierde la “d” al juntarse con el reflexivo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Acordaos de llamar en cuanto lleguéis. [acordad + os= acordaos]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Te llamamos, no te preocupes.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vosotros  es frecuente sustituir el imperativo por un infinitivo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 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Niños, sentaos aquí mientras os preparo el desayuno.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	[sentaos= sentad + os]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A’:  Niños, sentaros aquí mientras…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	[sentaros= sentar + os]</a:t>
            </a:r>
            <a:r>
              <a:rPr lang="es-ES_tradnl" sz="2400" dirty="0">
                <a:sym typeface="Symbol" panose="05050102010706020507" pitchFamily="18" charset="2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9141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819150"/>
            <a:ext cx="91821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6. Usos del imperativo: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dar órdenes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Buenos días.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Buenos días, póngame una cerveza.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dar consejos e instrucciones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(1) Hazme caso: llámala e invítala a cenar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(2) Al salir de casa, deja las llaves con el portero.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con la intención de ser amable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 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A:  ¿Puedo fumar?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B:  Sí, claro, fume, fume. </a:t>
            </a:r>
            <a:r>
              <a:rPr lang="es-ES_tradnl" sz="2400" dirty="0">
                <a:sym typeface="Symbol" panose="05050102010706020507" pitchFamily="18" charset="2"/>
              </a:rPr>
              <a:t>	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expresar condiciones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(1) Abre la ventana y verás que frío. [Si abres la ventana, verás que frío.]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(2) Pídele perdón y todo se soluciona. [Si le pides perdón, todo se soluciona.]</a:t>
            </a:r>
          </a:p>
        </p:txBody>
      </p:sp>
    </p:spTree>
    <p:extLst>
      <p:ext uri="{BB962C8B-B14F-4D97-AF65-F5344CB8AC3E}">
        <p14:creationId xmlns:p14="http://schemas.microsoft.com/office/powerpoint/2010/main" val="238834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819150"/>
            <a:ext cx="91821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7. Construcciones alternativas al modo imperativo: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preguntas en presente de indicativo o en condicional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(01) ¿Me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acerca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el azúcar, por favor?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(02) ¿Me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prestarías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tu chaqueta negra?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frases afirmativas en presente de indicativo 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(03)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Sigues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todo recto por esta calle y al final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giras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a la derecha.  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(04) A ese plato le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echas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una pizca de sal antes de servir.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construcciones con verbos modales (“poder”/ “querer”) + infinitivo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 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(05) ¿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Puede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podía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podría decirme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qué hora es? [pres. /</a:t>
            </a:r>
            <a:r>
              <a:rPr lang="es-ES_tradnl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pret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. imp./</a:t>
            </a:r>
            <a:r>
              <a:rPr lang="es-ES_tradnl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condic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.]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(06)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Quería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querría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estos pantalones, pero en otro color. [</a:t>
            </a:r>
            <a:r>
              <a:rPr lang="es-ES_tradnl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pret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. imp./</a:t>
            </a:r>
            <a:r>
              <a:rPr lang="es-ES_tradnl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condic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.]</a:t>
            </a:r>
            <a:endParaRPr lang="es-ES_tradnl" sz="2400" dirty="0">
              <a:sym typeface="Symbol" panose="05050102010706020507" pitchFamily="18" charset="2"/>
            </a:endParaRP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construcciones con verbos como “importar”/ “molestar” + infinitivo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(07) ¿Te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importa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importaría cerrar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la ventana? [presente/condicional]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(08) Le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molesta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molestaría dejarme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el periódico? [presente/condicional]</a:t>
            </a:r>
          </a:p>
        </p:txBody>
      </p:sp>
    </p:spTree>
    <p:extLst>
      <p:ext uri="{BB962C8B-B14F-4D97-AF65-F5344CB8AC3E}">
        <p14:creationId xmlns:p14="http://schemas.microsoft.com/office/powerpoint/2010/main" val="211729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819150"/>
            <a:ext cx="91821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7. Construcciones alternativas al modo imperativo: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construcción “a + infinitivo/sustantivo”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(09) ¡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A dormir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! Que mañana hay que madrugar.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(10) ¡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A clase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! Mira qué hora es, seguro que llegamos tarde.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infinitivo 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(11) ¡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Hablar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más bajo! 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(12)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Completar 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los espacios en blanco.</a:t>
            </a:r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(13)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Tirar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/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Empujar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construcción “que + presente de subjuntivo”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	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(14) A:  Cambia la música.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        B:  ¿Cómo?</a:t>
            </a:r>
          </a:p>
          <a:p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	        A:  </a:t>
            </a:r>
            <a:r>
              <a:rPr lang="es-ES_tradnl" sz="2000" b="1" dirty="0">
                <a:solidFill>
                  <a:srgbClr val="C00000"/>
                </a:solidFill>
                <a:sym typeface="Symbol" panose="05050102010706020507" pitchFamily="18" charset="2"/>
              </a:rPr>
              <a:t>Que cambies</a:t>
            </a:r>
            <a:r>
              <a:rPr lang="es-ES_tradnl" sz="2000" dirty="0">
                <a:solidFill>
                  <a:srgbClr val="C00000"/>
                </a:solidFill>
                <a:sym typeface="Symbol" panose="05050102010706020507" pitchFamily="18" charset="2"/>
              </a:rPr>
              <a:t> la música.</a:t>
            </a:r>
          </a:p>
        </p:txBody>
      </p:sp>
    </p:spTree>
    <p:extLst>
      <p:ext uri="{BB962C8B-B14F-4D97-AF65-F5344CB8AC3E}">
        <p14:creationId xmlns:p14="http://schemas.microsoft.com/office/powerpoint/2010/main" val="34972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2400" dirty="0"/>
              <a:t>Imperativo como modo o función:</a:t>
            </a:r>
          </a:p>
          <a:p>
            <a:r>
              <a:rPr lang="es-ES_tradnl" sz="2400" dirty="0"/>
              <a:t>Dar órdenes o consejos/ ofrecer/ pedir/ expresar condiciones etc.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modo  morfología verbal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función  usos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9566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_tradnl" sz="2400" dirty="0"/>
              <a:t>Imperativo como modo o función:</a:t>
            </a:r>
          </a:p>
          <a:p>
            <a:r>
              <a:rPr lang="es-ES_tradnl" sz="2400" dirty="0"/>
              <a:t>Dar órdenes o consejos/ ofrecer/ pedir/ expresar condiciones etc.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modo  morfología verbal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función  usos </a:t>
            </a:r>
            <a:endParaRPr lang="es-ES_tradnl" sz="2400" dirty="0"/>
          </a:p>
        </p:txBody>
      </p:sp>
      <p:sp>
        <p:nvSpPr>
          <p:cNvPr id="3" name="Elipse 2"/>
          <p:cNvSpPr/>
          <p:nvPr/>
        </p:nvSpPr>
        <p:spPr>
          <a:xfrm>
            <a:off x="3205163" y="2674560"/>
            <a:ext cx="5781675" cy="340239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función</a:t>
            </a:r>
          </a:p>
        </p:txBody>
      </p:sp>
      <p:sp>
        <p:nvSpPr>
          <p:cNvPr id="5" name="Elipse 4"/>
          <p:cNvSpPr/>
          <p:nvPr/>
        </p:nvSpPr>
        <p:spPr>
          <a:xfrm>
            <a:off x="6219825" y="3438525"/>
            <a:ext cx="1600200" cy="1162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modo</a:t>
            </a:r>
          </a:p>
        </p:txBody>
      </p:sp>
    </p:spTree>
    <p:extLst>
      <p:ext uri="{BB962C8B-B14F-4D97-AF65-F5344CB8AC3E}">
        <p14:creationId xmlns:p14="http://schemas.microsoft.com/office/powerpoint/2010/main" val="144750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2. Personas para las que existe:</a:t>
            </a:r>
          </a:p>
          <a:p>
            <a:r>
              <a:rPr lang="es-ES_tradnl" sz="2400" dirty="0"/>
              <a:t>Centrado en el destinatario</a:t>
            </a:r>
          </a:p>
          <a:p>
            <a:r>
              <a:rPr lang="es-ES_tradnl" sz="2400" dirty="0"/>
              <a:t>2</a:t>
            </a:r>
            <a:r>
              <a:rPr lang="es-ES_tradnl" sz="2400" baseline="30000" dirty="0"/>
              <a:t>as </a:t>
            </a:r>
            <a:r>
              <a:rPr lang="es-ES_tradnl" sz="2400" dirty="0"/>
              <a:t>personas: 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singular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usted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plural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vosotros/ ustedes </a:t>
            </a:r>
            <a:endParaRPr lang="es-ES_tradnl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1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1005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2. Personas para las que existe:</a:t>
            </a:r>
          </a:p>
          <a:p>
            <a:r>
              <a:rPr lang="es-ES_tradnl" sz="2400" dirty="0"/>
              <a:t>Centrado en el oyente/ destinatario</a:t>
            </a:r>
          </a:p>
          <a:p>
            <a:r>
              <a:rPr lang="es-ES_tradnl" sz="2400" dirty="0"/>
              <a:t>2</a:t>
            </a:r>
            <a:r>
              <a:rPr lang="es-ES_tradnl" sz="2400" baseline="30000" dirty="0"/>
              <a:t>as </a:t>
            </a:r>
            <a:r>
              <a:rPr lang="es-ES_tradnl" sz="2400" dirty="0"/>
              <a:t>personas: 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singular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usted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plural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vosotros/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Por lo tanto: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no se concibe su empleo dirigido a un “yo”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(para dirigirse a sí mismo el enunciador utiliza formas de 2ª)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no se utiliza con las 3</a:t>
            </a:r>
            <a:r>
              <a:rPr lang="es-ES_tradnl" sz="2400" baseline="30000" dirty="0">
                <a:sym typeface="Symbol" panose="05050102010706020507" pitchFamily="18" charset="2"/>
              </a:rPr>
              <a:t>as</a:t>
            </a:r>
            <a:r>
              <a:rPr lang="es-ES_tradnl" sz="2400" dirty="0">
                <a:sym typeface="Symbol" panose="05050102010706020507" pitchFamily="18" charset="2"/>
              </a:rPr>
              <a:t> personas (él/ ella/ ellos/ ellas) 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(están ausentes del circuito de la comunicación)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solo se concibe el imperativo con “nosotros” si está incluido el destinatario 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36010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48991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[tú]		habla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[vos]		</a:t>
            </a:r>
            <a:r>
              <a:rPr lang="es-ES_tradnl" sz="2400" dirty="0" err="1">
                <a:sym typeface="Symbol" panose="05050102010706020507" pitchFamily="18" charset="2"/>
              </a:rPr>
              <a:t>hablá</a:t>
            </a:r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[usted]		hable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[nosotros]	hablemos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[vosotros]	hablad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[ustedes]	hablen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7802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[tú]</a:t>
            </a:r>
            <a:r>
              <a:rPr lang="es-ES_tradnl" sz="2400" dirty="0">
                <a:sym typeface="Symbol" panose="05050102010706020507" pitchFamily="18" charset="2"/>
              </a:rPr>
              <a:t>		</a:t>
            </a:r>
            <a:r>
              <a:rPr lang="es-ES_tradnl" sz="2400" b="1" dirty="0">
                <a:solidFill>
                  <a:srgbClr val="C00000"/>
                </a:solidFill>
                <a:sym typeface="Symbol" panose="05050102010706020507" pitchFamily="18" charset="2"/>
              </a:rPr>
              <a:t>habla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[vos]		</a:t>
            </a:r>
            <a:r>
              <a:rPr lang="es-ES_tradnl" sz="2400" dirty="0" err="1">
                <a:sym typeface="Symbol" panose="05050102010706020507" pitchFamily="18" charset="2"/>
              </a:rPr>
              <a:t>hablá</a:t>
            </a:r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[usted]		hable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[nosotros]	hablemos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[vosotros]	hablad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[ustedes]	hablen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  <p:sp>
        <p:nvSpPr>
          <p:cNvPr id="3" name="Retângulo 2"/>
          <p:cNvSpPr/>
          <p:nvPr/>
        </p:nvSpPr>
        <p:spPr>
          <a:xfrm>
            <a:off x="6172200" y="3228975"/>
            <a:ext cx="4714875" cy="2514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se </a:t>
            </a:r>
            <a:r>
              <a:rPr lang="pt-BR" sz="2400" dirty="0" err="1"/>
              <a:t>puede</a:t>
            </a:r>
            <a:r>
              <a:rPr lang="pt-BR" sz="2400" dirty="0"/>
              <a:t> </a:t>
            </a:r>
            <a:r>
              <a:rPr lang="pt-BR" sz="2400" dirty="0" err="1"/>
              <a:t>derivarla</a:t>
            </a:r>
            <a:r>
              <a:rPr lang="pt-BR" sz="2400" dirty="0"/>
              <a:t> de </a:t>
            </a:r>
            <a:r>
              <a:rPr lang="pt-BR" sz="2400" dirty="0" err="1"/>
              <a:t>la</a:t>
            </a:r>
            <a:r>
              <a:rPr lang="pt-BR" sz="2400" dirty="0"/>
              <a:t> 2ª persona </a:t>
            </a:r>
            <a:r>
              <a:rPr lang="pt-BR" sz="2400" dirty="0" err="1"/>
              <a:t>del</a:t>
            </a:r>
            <a:r>
              <a:rPr lang="pt-BR" sz="2400" dirty="0"/>
              <a:t> presente de indicativo:</a:t>
            </a:r>
          </a:p>
          <a:p>
            <a:r>
              <a:rPr lang="pt-BR" sz="2400" dirty="0"/>
              <a:t>[</a:t>
            </a:r>
            <a:r>
              <a:rPr lang="pt-BR" sz="2400" dirty="0" err="1"/>
              <a:t>tú</a:t>
            </a:r>
            <a:r>
              <a:rPr lang="pt-BR" sz="2400" dirty="0"/>
              <a:t>] </a:t>
            </a:r>
            <a:r>
              <a:rPr lang="pt-BR" sz="2400" dirty="0" err="1"/>
              <a:t>hablas</a:t>
            </a:r>
            <a:r>
              <a:rPr lang="pt-BR" sz="2400" dirty="0"/>
              <a:t> </a:t>
            </a:r>
            <a:r>
              <a:rPr lang="pt-BR" sz="2400" dirty="0">
                <a:sym typeface="Symbol" panose="05050102010706020507" pitchFamily="18" charset="2"/>
              </a:rPr>
              <a:t> (-s)  </a:t>
            </a:r>
            <a:r>
              <a:rPr lang="pt-BR" sz="2400" dirty="0" err="1">
                <a:sym typeface="Symbol" panose="05050102010706020507" pitchFamily="18" charset="2"/>
              </a:rPr>
              <a:t>habla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[</a:t>
            </a:r>
            <a:r>
              <a:rPr lang="pt-BR" sz="2400" dirty="0" err="1">
                <a:sym typeface="Symbol" panose="05050102010706020507" pitchFamily="18" charset="2"/>
              </a:rPr>
              <a:t>tú</a:t>
            </a:r>
            <a:r>
              <a:rPr lang="pt-BR" sz="2400" dirty="0">
                <a:sym typeface="Symbol" panose="05050102010706020507" pitchFamily="18" charset="2"/>
              </a:rPr>
              <a:t>] </a:t>
            </a:r>
            <a:r>
              <a:rPr lang="pt-BR" sz="2400" dirty="0" err="1">
                <a:sym typeface="Symbol" panose="05050102010706020507" pitchFamily="18" charset="2"/>
              </a:rPr>
              <a:t>piensas</a:t>
            </a:r>
            <a:r>
              <a:rPr lang="pt-BR" sz="2400" dirty="0">
                <a:sym typeface="Symbol" panose="05050102010706020507" pitchFamily="18" charset="2"/>
              </a:rPr>
              <a:t>  (-s)  </a:t>
            </a:r>
            <a:r>
              <a:rPr lang="pt-BR" sz="2400" dirty="0" err="1">
                <a:sym typeface="Symbol" panose="05050102010706020507" pitchFamily="18" charset="2"/>
              </a:rPr>
              <a:t>piensa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[</a:t>
            </a:r>
            <a:r>
              <a:rPr lang="pt-BR" sz="2400" dirty="0" err="1">
                <a:sym typeface="Symbol" panose="05050102010706020507" pitchFamily="18" charset="2"/>
              </a:rPr>
              <a:t>tú</a:t>
            </a:r>
            <a:r>
              <a:rPr lang="pt-BR" sz="2400" dirty="0">
                <a:sym typeface="Symbol" panose="05050102010706020507" pitchFamily="18" charset="2"/>
              </a:rPr>
              <a:t>] </a:t>
            </a:r>
            <a:r>
              <a:rPr lang="pt-BR" sz="2400" dirty="0" err="1">
                <a:sym typeface="Symbol" panose="05050102010706020507" pitchFamily="18" charset="2"/>
              </a:rPr>
              <a:t>vuelves</a:t>
            </a:r>
            <a:r>
              <a:rPr lang="pt-BR" sz="2400" dirty="0">
                <a:sym typeface="Symbol" panose="05050102010706020507" pitchFamily="18" charset="2"/>
              </a:rPr>
              <a:t>  (-s)  </a:t>
            </a:r>
            <a:r>
              <a:rPr lang="pt-BR" sz="2400" dirty="0" err="1">
                <a:sym typeface="Symbol" panose="05050102010706020507" pitchFamily="18" charset="2"/>
              </a:rPr>
              <a:t>vuelve</a:t>
            </a:r>
            <a:endParaRPr lang="pt-BR" sz="2400" dirty="0"/>
          </a:p>
        </p:txBody>
      </p:sp>
      <p:cxnSp>
        <p:nvCxnSpPr>
          <p:cNvPr id="6" name="Conector de Seta Reta 5"/>
          <p:cNvCxnSpPr>
            <a:stCxn id="3" idx="1"/>
          </p:cNvCxnSpPr>
          <p:nvPr/>
        </p:nvCxnSpPr>
        <p:spPr>
          <a:xfrm flipH="1" flipV="1">
            <a:off x="3600450" y="3228975"/>
            <a:ext cx="2571750" cy="12573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58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solidFill>
                  <a:srgbClr val="C00000"/>
                </a:solidFill>
              </a:rPr>
              <a:t>El Imperativo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47725" y="1104900"/>
            <a:ext cx="8562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3. Formas:</a:t>
            </a:r>
          </a:p>
          <a:p>
            <a:r>
              <a:rPr lang="es-ES_tradnl" sz="2400" dirty="0"/>
              <a:t>IMPERATIVO AFIRMATIVO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propias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tú/ vos/ vosotros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formas prestadas  </a:t>
            </a:r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nosotros/ usted/ ustedes</a:t>
            </a:r>
          </a:p>
          <a:p>
            <a:endParaRPr lang="es-ES_tradnl" sz="2400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[tú]		habla</a:t>
            </a:r>
          </a:p>
          <a:p>
            <a:r>
              <a:rPr lang="es-ES_tradnl" sz="2400" dirty="0">
                <a:solidFill>
                  <a:srgbClr val="C00000"/>
                </a:solidFill>
                <a:sym typeface="Symbol" panose="05050102010706020507" pitchFamily="18" charset="2"/>
              </a:rPr>
              <a:t>[vos]</a:t>
            </a:r>
            <a:r>
              <a:rPr lang="es-ES_tradnl" sz="2400" dirty="0">
                <a:sym typeface="Symbol" panose="05050102010706020507" pitchFamily="18" charset="2"/>
              </a:rPr>
              <a:t>		</a:t>
            </a:r>
            <a:r>
              <a:rPr lang="es-ES_tradnl" sz="2400" b="1" dirty="0" err="1">
                <a:solidFill>
                  <a:srgbClr val="C00000"/>
                </a:solidFill>
                <a:sym typeface="Symbol" panose="05050102010706020507" pitchFamily="18" charset="2"/>
              </a:rPr>
              <a:t>hablá</a:t>
            </a:r>
            <a:endParaRPr lang="es-ES_tradnl" sz="2400" b="1" dirty="0">
              <a:solidFill>
                <a:srgbClr val="C00000"/>
              </a:solidFill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[usted]		hable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[nosotros]	hablemos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[vosotros]	hablad</a:t>
            </a:r>
          </a:p>
          <a:p>
            <a:r>
              <a:rPr lang="es-ES_tradnl" sz="2400" dirty="0">
                <a:sym typeface="Symbol" panose="05050102010706020507" pitchFamily="18" charset="2"/>
              </a:rPr>
              <a:t>[ustedes]	hablen</a:t>
            </a:r>
          </a:p>
          <a:p>
            <a:endParaRPr lang="es-ES_tradnl" sz="2400" dirty="0">
              <a:sym typeface="Symbol" panose="05050102010706020507" pitchFamily="18" charset="2"/>
            </a:endParaRPr>
          </a:p>
          <a:p>
            <a:r>
              <a:rPr lang="es-ES_tradnl" sz="2400" dirty="0">
                <a:sym typeface="Symbol" panose="05050102010706020507" pitchFamily="18" charset="2"/>
              </a:rPr>
              <a:t>  </a:t>
            </a:r>
            <a:endParaRPr lang="es-ES_tradnl" sz="2400" dirty="0"/>
          </a:p>
        </p:txBody>
      </p:sp>
      <p:sp>
        <p:nvSpPr>
          <p:cNvPr id="3" name="Retângulo 2"/>
          <p:cNvSpPr/>
          <p:nvPr/>
        </p:nvSpPr>
        <p:spPr>
          <a:xfrm>
            <a:off x="6172200" y="3228975"/>
            <a:ext cx="4714875" cy="2514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se </a:t>
            </a:r>
            <a:r>
              <a:rPr lang="pt-BR" sz="2400" dirty="0" err="1"/>
              <a:t>puede</a:t>
            </a:r>
            <a:r>
              <a:rPr lang="pt-BR" sz="2400" dirty="0"/>
              <a:t> </a:t>
            </a:r>
            <a:r>
              <a:rPr lang="pt-BR" sz="2400" dirty="0" err="1"/>
              <a:t>derivarla</a:t>
            </a:r>
            <a:r>
              <a:rPr lang="pt-BR" sz="2400" dirty="0"/>
              <a:t> de </a:t>
            </a:r>
            <a:r>
              <a:rPr lang="pt-BR" sz="2400" dirty="0" err="1"/>
              <a:t>la</a:t>
            </a:r>
            <a:r>
              <a:rPr lang="pt-BR" sz="2400" dirty="0"/>
              <a:t> 2ª persona </a:t>
            </a:r>
            <a:r>
              <a:rPr lang="pt-BR" sz="2400" dirty="0" err="1"/>
              <a:t>del</a:t>
            </a:r>
            <a:r>
              <a:rPr lang="pt-BR" sz="2400" dirty="0"/>
              <a:t> presente de indicativo:</a:t>
            </a:r>
          </a:p>
          <a:p>
            <a:r>
              <a:rPr lang="pt-BR" sz="2400" dirty="0"/>
              <a:t>[vos] </a:t>
            </a:r>
            <a:r>
              <a:rPr lang="pt-BR" sz="2400" dirty="0" err="1"/>
              <a:t>hablás</a:t>
            </a:r>
            <a:r>
              <a:rPr lang="pt-BR" sz="2400" dirty="0"/>
              <a:t> </a:t>
            </a:r>
            <a:r>
              <a:rPr lang="pt-BR" sz="2400" dirty="0">
                <a:sym typeface="Symbol" panose="05050102010706020507" pitchFamily="18" charset="2"/>
              </a:rPr>
              <a:t> (-s)  </a:t>
            </a:r>
            <a:r>
              <a:rPr lang="pt-BR" sz="2400" dirty="0" err="1">
                <a:sym typeface="Symbol" panose="05050102010706020507" pitchFamily="18" charset="2"/>
              </a:rPr>
              <a:t>hablá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[vos] </a:t>
            </a:r>
            <a:r>
              <a:rPr lang="pt-BR" sz="2400" dirty="0" err="1">
                <a:sym typeface="Symbol" panose="05050102010706020507" pitchFamily="18" charset="2"/>
              </a:rPr>
              <a:t>pensás</a:t>
            </a:r>
            <a:r>
              <a:rPr lang="pt-BR" sz="2400" dirty="0">
                <a:sym typeface="Symbol" panose="05050102010706020507" pitchFamily="18" charset="2"/>
              </a:rPr>
              <a:t>  (-s)  </a:t>
            </a:r>
            <a:r>
              <a:rPr lang="pt-BR" sz="2400" dirty="0" err="1">
                <a:sym typeface="Symbol" panose="05050102010706020507" pitchFamily="18" charset="2"/>
              </a:rPr>
              <a:t>pensá</a:t>
            </a:r>
            <a:endParaRPr lang="pt-BR" sz="2400" dirty="0">
              <a:sym typeface="Symbol" panose="05050102010706020507" pitchFamily="18" charset="2"/>
            </a:endParaRPr>
          </a:p>
          <a:p>
            <a:r>
              <a:rPr lang="pt-BR" sz="2400" dirty="0">
                <a:sym typeface="Symbol" panose="05050102010706020507" pitchFamily="18" charset="2"/>
              </a:rPr>
              <a:t>[vos] </a:t>
            </a:r>
            <a:r>
              <a:rPr lang="pt-BR" sz="2400" dirty="0" err="1">
                <a:sym typeface="Symbol" panose="05050102010706020507" pitchFamily="18" charset="2"/>
              </a:rPr>
              <a:t>volvés</a:t>
            </a:r>
            <a:r>
              <a:rPr lang="pt-BR" sz="2400" dirty="0">
                <a:sym typeface="Symbol" panose="05050102010706020507" pitchFamily="18" charset="2"/>
              </a:rPr>
              <a:t>  (-s)  </a:t>
            </a:r>
            <a:r>
              <a:rPr lang="pt-BR" sz="2400" dirty="0" err="1">
                <a:sym typeface="Symbol" panose="05050102010706020507" pitchFamily="18" charset="2"/>
              </a:rPr>
              <a:t>volvé</a:t>
            </a:r>
            <a:endParaRPr lang="pt-BR" sz="2400" dirty="0"/>
          </a:p>
        </p:txBody>
      </p:sp>
      <p:cxnSp>
        <p:nvCxnSpPr>
          <p:cNvPr id="6" name="Conector de Seta Reta 5"/>
          <p:cNvCxnSpPr>
            <a:cxnSpLocks/>
          </p:cNvCxnSpPr>
          <p:nvPr/>
        </p:nvCxnSpPr>
        <p:spPr>
          <a:xfrm flipH="1" flipV="1">
            <a:off x="3600450" y="3551723"/>
            <a:ext cx="2571750" cy="12573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489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656</Words>
  <Application>Microsoft Office PowerPoint</Application>
  <PresentationFormat>Widescreen</PresentationFormat>
  <Paragraphs>249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Tema do Office</vt:lpstr>
      <vt:lpstr>El Imperativo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</dc:title>
  <dc:creator>Silvio Sato</dc:creator>
  <cp:lastModifiedBy>Silvio Sato</cp:lastModifiedBy>
  <cp:revision>30</cp:revision>
  <dcterms:created xsi:type="dcterms:W3CDTF">2017-06-11T18:10:20Z</dcterms:created>
  <dcterms:modified xsi:type="dcterms:W3CDTF">2017-06-14T12:33:01Z</dcterms:modified>
</cp:coreProperties>
</file>