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301" r:id="rId2"/>
    <p:sldId id="277" r:id="rId3"/>
    <p:sldId id="278" r:id="rId4"/>
    <p:sldId id="279" r:id="rId5"/>
    <p:sldId id="280" r:id="rId6"/>
    <p:sldId id="281" r:id="rId7"/>
    <p:sldId id="282" r:id="rId8"/>
    <p:sldId id="287" r:id="rId9"/>
    <p:sldId id="288" r:id="rId10"/>
    <p:sldId id="289" r:id="rId11"/>
    <p:sldId id="290" r:id="rId12"/>
    <p:sldId id="292" r:id="rId13"/>
    <p:sldId id="293" r:id="rId14"/>
    <p:sldId id="294" r:id="rId15"/>
    <p:sldId id="296" r:id="rId16"/>
    <p:sldId id="297" r:id="rId17"/>
    <p:sldId id="298" r:id="rId18"/>
    <p:sldId id="299" r:id="rId19"/>
    <p:sldId id="300" r:id="rId20"/>
    <p:sldId id="295" r:id="rId21"/>
    <p:sldId id="291" r:id="rId22"/>
    <p:sldId id="257" r:id="rId23"/>
    <p:sldId id="258" r:id="rId24"/>
    <p:sldId id="270" r:id="rId25"/>
    <p:sldId id="259" r:id="rId26"/>
    <p:sldId id="260" r:id="rId27"/>
    <p:sldId id="261" r:id="rId28"/>
    <p:sldId id="262" r:id="rId29"/>
    <p:sldId id="263" r:id="rId30"/>
    <p:sldId id="264" r:id="rId31"/>
    <p:sldId id="265" r:id="rId32"/>
    <p:sldId id="266" r:id="rId33"/>
    <p:sldId id="267" r:id="rId34"/>
    <p:sldId id="269" r:id="rId35"/>
    <p:sldId id="271" r:id="rId36"/>
    <p:sldId id="272" r:id="rId37"/>
    <p:sldId id="273" r:id="rId38"/>
    <p:sldId id="274" r:id="rId39"/>
    <p:sldId id="275" r:id="rId40"/>
    <p:sldId id="276" r:id="rId4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Pasta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266880528822787E-2"/>
          <c:y val="3.4176627638804226E-2"/>
          <c:w val="0.8713930203169048"/>
          <c:h val="0.88870745100510584"/>
        </c:manualLayout>
      </c:layout>
      <c:scatterChart>
        <c:scatterStyle val="smoothMarker"/>
        <c:varyColors val="0"/>
        <c:ser>
          <c:idx val="0"/>
          <c:order val="0"/>
          <c:spPr>
            <a:ln w="38100"/>
          </c:spPr>
          <c:marker>
            <c:symbol val="none"/>
          </c:marker>
          <c:xVal>
            <c:numRef>
              <c:f>Plan1!$A$1:$A$100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xVal>
          <c:yVal>
            <c:numRef>
              <c:f>Plan1!$B$1:$B$100</c:f>
              <c:numCache>
                <c:formatCode>0.00</c:formatCode>
                <c:ptCount val="100"/>
                <c:pt idx="0">
                  <c:v>1</c:v>
                </c:pt>
                <c:pt idx="1">
                  <c:v>0.5</c:v>
                </c:pt>
                <c:pt idx="2">
                  <c:v>0.33333333333333331</c:v>
                </c:pt>
                <c:pt idx="3">
                  <c:v>0.25</c:v>
                </c:pt>
                <c:pt idx="4">
                  <c:v>0.2</c:v>
                </c:pt>
                <c:pt idx="5">
                  <c:v>0.16666666666666666</c:v>
                </c:pt>
                <c:pt idx="6">
                  <c:v>0.14285714285714296</c:v>
                </c:pt>
                <c:pt idx="7">
                  <c:v>0.125</c:v>
                </c:pt>
                <c:pt idx="8">
                  <c:v>0.1111111111111111</c:v>
                </c:pt>
                <c:pt idx="9">
                  <c:v>0.1</c:v>
                </c:pt>
                <c:pt idx="10">
                  <c:v>9.0909090909091023E-2</c:v>
                </c:pt>
                <c:pt idx="11">
                  <c:v>8.3333333333333343E-2</c:v>
                </c:pt>
                <c:pt idx="12">
                  <c:v>7.6923076923076927E-2</c:v>
                </c:pt>
                <c:pt idx="13">
                  <c:v>7.1428571428571425E-2</c:v>
                </c:pt>
                <c:pt idx="14">
                  <c:v>6.666666666666668E-2</c:v>
                </c:pt>
                <c:pt idx="15">
                  <c:v>6.25E-2</c:v>
                </c:pt>
                <c:pt idx="16">
                  <c:v>5.8823529411764705E-2</c:v>
                </c:pt>
                <c:pt idx="17">
                  <c:v>5.5555555555555518E-2</c:v>
                </c:pt>
                <c:pt idx="18">
                  <c:v>5.2631578947368432E-2</c:v>
                </c:pt>
                <c:pt idx="19">
                  <c:v>0.05</c:v>
                </c:pt>
                <c:pt idx="20">
                  <c:v>4.7619047619047623E-2</c:v>
                </c:pt>
                <c:pt idx="21">
                  <c:v>4.5454545454545463E-2</c:v>
                </c:pt>
                <c:pt idx="22">
                  <c:v>4.3478260869565223E-2</c:v>
                </c:pt>
                <c:pt idx="23">
                  <c:v>4.1666666666666664E-2</c:v>
                </c:pt>
                <c:pt idx="24">
                  <c:v>4.0000000000000022E-2</c:v>
                </c:pt>
                <c:pt idx="25">
                  <c:v>3.8461538461538464E-2</c:v>
                </c:pt>
                <c:pt idx="26">
                  <c:v>3.7037037037037056E-2</c:v>
                </c:pt>
                <c:pt idx="27">
                  <c:v>3.5714285714285712E-2</c:v>
                </c:pt>
                <c:pt idx="28">
                  <c:v>3.4482758620689655E-2</c:v>
                </c:pt>
                <c:pt idx="29">
                  <c:v>3.333333333333334E-2</c:v>
                </c:pt>
                <c:pt idx="30">
                  <c:v>3.2258064516129052E-2</c:v>
                </c:pt>
                <c:pt idx="31">
                  <c:v>3.125E-2</c:v>
                </c:pt>
                <c:pt idx="32">
                  <c:v>3.0303030303030311E-2</c:v>
                </c:pt>
                <c:pt idx="33">
                  <c:v>2.9411764705882353E-2</c:v>
                </c:pt>
                <c:pt idx="34">
                  <c:v>2.8571428571428584E-2</c:v>
                </c:pt>
                <c:pt idx="35">
                  <c:v>2.7777777777777811E-2</c:v>
                </c:pt>
                <c:pt idx="36">
                  <c:v>2.7027027027027053E-2</c:v>
                </c:pt>
                <c:pt idx="37">
                  <c:v>2.6315789473684216E-2</c:v>
                </c:pt>
                <c:pt idx="38">
                  <c:v>2.5641025641025661E-2</c:v>
                </c:pt>
                <c:pt idx="39">
                  <c:v>2.5000000000000001E-2</c:v>
                </c:pt>
                <c:pt idx="40">
                  <c:v>2.4390243902439025E-2</c:v>
                </c:pt>
                <c:pt idx="41">
                  <c:v>2.3809523809523812E-2</c:v>
                </c:pt>
                <c:pt idx="42">
                  <c:v>2.3255813953488372E-2</c:v>
                </c:pt>
                <c:pt idx="43">
                  <c:v>2.2727272727272759E-2</c:v>
                </c:pt>
                <c:pt idx="44">
                  <c:v>2.222222222222224E-2</c:v>
                </c:pt>
                <c:pt idx="45">
                  <c:v>2.1739130434782612E-2</c:v>
                </c:pt>
                <c:pt idx="46">
                  <c:v>2.1276595744680847E-2</c:v>
                </c:pt>
                <c:pt idx="47">
                  <c:v>2.083333333333335E-2</c:v>
                </c:pt>
                <c:pt idx="48">
                  <c:v>2.0408163265306135E-2</c:v>
                </c:pt>
                <c:pt idx="49">
                  <c:v>2.0000000000000011E-2</c:v>
                </c:pt>
                <c:pt idx="50">
                  <c:v>1.9607843137254902E-2</c:v>
                </c:pt>
                <c:pt idx="51">
                  <c:v>1.9230769230769253E-2</c:v>
                </c:pt>
                <c:pt idx="52">
                  <c:v>1.8867924528301886E-2</c:v>
                </c:pt>
                <c:pt idx="53">
                  <c:v>1.8518518518518528E-2</c:v>
                </c:pt>
                <c:pt idx="54">
                  <c:v>1.8181818181818191E-2</c:v>
                </c:pt>
                <c:pt idx="55">
                  <c:v>1.7857142857142856E-2</c:v>
                </c:pt>
                <c:pt idx="56">
                  <c:v>1.7543859649122827E-2</c:v>
                </c:pt>
                <c:pt idx="57">
                  <c:v>1.7241379310344827E-2</c:v>
                </c:pt>
                <c:pt idx="58">
                  <c:v>1.6949152542372881E-2</c:v>
                </c:pt>
                <c:pt idx="59">
                  <c:v>1.6666666666666677E-2</c:v>
                </c:pt>
                <c:pt idx="60">
                  <c:v>1.6393442622950821E-2</c:v>
                </c:pt>
                <c:pt idx="61">
                  <c:v>1.6129032258064523E-2</c:v>
                </c:pt>
                <c:pt idx="62">
                  <c:v>1.5873015873015879E-2</c:v>
                </c:pt>
                <c:pt idx="63">
                  <c:v>1.5625E-2</c:v>
                </c:pt>
                <c:pt idx="64">
                  <c:v>1.5384615384615392E-2</c:v>
                </c:pt>
                <c:pt idx="65">
                  <c:v>1.5151515151515159E-2</c:v>
                </c:pt>
                <c:pt idx="66">
                  <c:v>1.4925373134328361E-2</c:v>
                </c:pt>
                <c:pt idx="67">
                  <c:v>1.4705882352941176E-2</c:v>
                </c:pt>
                <c:pt idx="68">
                  <c:v>1.4492753623188409E-2</c:v>
                </c:pt>
                <c:pt idx="69">
                  <c:v>1.4285714285714285E-2</c:v>
                </c:pt>
                <c:pt idx="70">
                  <c:v>1.4084507042253521E-2</c:v>
                </c:pt>
                <c:pt idx="71">
                  <c:v>1.38888888888889E-2</c:v>
                </c:pt>
                <c:pt idx="72">
                  <c:v>1.3698630136986301E-2</c:v>
                </c:pt>
                <c:pt idx="73">
                  <c:v>1.3513513513513521E-2</c:v>
                </c:pt>
                <c:pt idx="74">
                  <c:v>1.3333333333333341E-2</c:v>
                </c:pt>
                <c:pt idx="75">
                  <c:v>1.315789473684211E-2</c:v>
                </c:pt>
                <c:pt idx="76">
                  <c:v>1.2987012987012988E-2</c:v>
                </c:pt>
                <c:pt idx="77">
                  <c:v>1.282051282051282E-2</c:v>
                </c:pt>
                <c:pt idx="78">
                  <c:v>1.2658227848101266E-2</c:v>
                </c:pt>
                <c:pt idx="79">
                  <c:v>1.2500000000000001E-2</c:v>
                </c:pt>
                <c:pt idx="80">
                  <c:v>1.2345679012345687E-2</c:v>
                </c:pt>
                <c:pt idx="81">
                  <c:v>1.2195121951219513E-2</c:v>
                </c:pt>
                <c:pt idx="82">
                  <c:v>1.2048192771084338E-2</c:v>
                </c:pt>
                <c:pt idx="83">
                  <c:v>1.1904761904761911E-2</c:v>
                </c:pt>
                <c:pt idx="84">
                  <c:v>1.1764705882352948E-2</c:v>
                </c:pt>
                <c:pt idx="85">
                  <c:v>1.1627906976744177E-2</c:v>
                </c:pt>
                <c:pt idx="86">
                  <c:v>1.1494252873563218E-2</c:v>
                </c:pt>
                <c:pt idx="87">
                  <c:v>1.1363636363636367E-2</c:v>
                </c:pt>
                <c:pt idx="88">
                  <c:v>1.1235955056179775E-2</c:v>
                </c:pt>
                <c:pt idx="89">
                  <c:v>1.111111111111112E-2</c:v>
                </c:pt>
                <c:pt idx="90">
                  <c:v>1.0989010989010993E-2</c:v>
                </c:pt>
                <c:pt idx="91">
                  <c:v>1.0869565217391314E-2</c:v>
                </c:pt>
                <c:pt idx="92">
                  <c:v>1.0752688172043012E-2</c:v>
                </c:pt>
                <c:pt idx="93">
                  <c:v>1.0638297872340411E-2</c:v>
                </c:pt>
                <c:pt idx="94">
                  <c:v>1.0526315789473684E-2</c:v>
                </c:pt>
                <c:pt idx="95">
                  <c:v>1.0416666666666666E-2</c:v>
                </c:pt>
                <c:pt idx="96">
                  <c:v>1.0309278350515465E-2</c:v>
                </c:pt>
                <c:pt idx="97">
                  <c:v>1.0204081632653069E-2</c:v>
                </c:pt>
                <c:pt idx="98">
                  <c:v>1.0101010101010105E-2</c:v>
                </c:pt>
                <c:pt idx="99">
                  <c:v>1.0000000000000005E-2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C5C-4214-B55F-CCBA7B422C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7975912"/>
        <c:axId val="217976296"/>
      </c:scatterChart>
      <c:valAx>
        <c:axId val="217975912"/>
        <c:scaling>
          <c:orientation val="minMax"/>
          <c:max val="100"/>
        </c:scaling>
        <c:delete val="0"/>
        <c:axPos val="b"/>
        <c:numFmt formatCode="General" sourceLinked="1"/>
        <c:majorTickMark val="out"/>
        <c:minorTickMark val="none"/>
        <c:tickLblPos val="nextTo"/>
        <c:crossAx val="217976296"/>
        <c:crosses val="autoZero"/>
        <c:crossBetween val="midCat"/>
      </c:valAx>
      <c:valAx>
        <c:axId val="217976296"/>
        <c:scaling>
          <c:orientation val="minMax"/>
          <c:max val="1"/>
        </c:scaling>
        <c:delete val="0"/>
        <c:axPos val="l"/>
        <c:numFmt formatCode="0.00" sourceLinked="1"/>
        <c:majorTickMark val="out"/>
        <c:minorTickMark val="none"/>
        <c:tickLblPos val="nextTo"/>
        <c:crossAx val="217975912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F39F1-10D3-4FBC-8291-B8A3FE011A2D}" type="datetimeFigureOut">
              <a:rPr lang="pt-BR" smtClean="0"/>
              <a:t>30/08/2021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A6ECE-099F-4F3F-9D8A-E26C8FF766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633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E4BB1F7-DF79-43A0-B4CE-AB7CF00EBCD5}" type="slidenum">
              <a:rPr lang="pt-BR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pPr/>
              <a:t>15</a:t>
            </a:fld>
            <a:endParaRPr lang="pt-BR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6575"/>
            <a:ext cx="5029200" cy="3849688"/>
          </a:xfrm>
          <a:noFill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pt-BR">
              <a:ea typeface="ＭＳ Ｐゴシック" pitchFamily="34" charset="-128"/>
            </a:endParaRPr>
          </a:p>
        </p:txBody>
      </p:sp>
      <p:sp>
        <p:nvSpPr>
          <p:cNvPr id="109572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98575" y="801688"/>
            <a:ext cx="4260850" cy="3195637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30020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EA361C1-87A4-421B-83BD-67A702C3A25F}" type="slidenum">
              <a:rPr lang="pt-BR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pPr/>
              <a:t>16</a:t>
            </a:fld>
            <a:endParaRPr lang="pt-BR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6575"/>
            <a:ext cx="5029200" cy="3849688"/>
          </a:xfrm>
          <a:noFill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pt-BR">
              <a:ea typeface="ＭＳ Ｐゴシック" pitchFamily="34" charset="-128"/>
            </a:endParaRPr>
          </a:p>
        </p:txBody>
      </p:sp>
      <p:sp>
        <p:nvSpPr>
          <p:cNvPr id="11059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98575" y="801688"/>
            <a:ext cx="4260850" cy="3195637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87433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52ED098-BC29-4C0A-B296-FD24AA863066}" type="slidenum">
              <a:rPr lang="pt-BR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pPr/>
              <a:t>17</a:t>
            </a:fld>
            <a:endParaRPr lang="pt-BR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6575"/>
            <a:ext cx="5029200" cy="3849688"/>
          </a:xfrm>
          <a:noFill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pt-BR">
              <a:ea typeface="ＭＳ Ｐゴシック" pitchFamily="34" charset="-128"/>
            </a:endParaRPr>
          </a:p>
        </p:txBody>
      </p:sp>
      <p:sp>
        <p:nvSpPr>
          <p:cNvPr id="111620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98575" y="801688"/>
            <a:ext cx="4260850" cy="3195637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59592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090A51-1791-4DCC-A93F-AA044BF1C9ED}" type="slidenum">
              <a:rPr lang="pt-BR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pPr/>
              <a:t>18</a:t>
            </a:fld>
            <a:endParaRPr lang="pt-BR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6575"/>
            <a:ext cx="5029200" cy="3849688"/>
          </a:xfrm>
          <a:noFill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pt-BR">
              <a:ea typeface="ＭＳ Ｐゴシック" pitchFamily="34" charset="-128"/>
            </a:endParaRPr>
          </a:p>
        </p:txBody>
      </p:sp>
      <p:sp>
        <p:nvSpPr>
          <p:cNvPr id="112644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98575" y="801688"/>
            <a:ext cx="4260850" cy="3195637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6856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C55CB33-C57F-45F2-8398-87149EF99CC0}" type="slidenum">
              <a:rPr lang="pt-BR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pPr/>
              <a:t>19</a:t>
            </a:fld>
            <a:endParaRPr lang="pt-BR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6575"/>
            <a:ext cx="5029200" cy="3849688"/>
          </a:xfrm>
          <a:noFill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pt-BR">
              <a:ea typeface="ＭＳ Ｐゴシック" pitchFamily="34" charset="-128"/>
            </a:endParaRPr>
          </a:p>
        </p:txBody>
      </p:sp>
      <p:sp>
        <p:nvSpPr>
          <p:cNvPr id="113668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98575" y="801688"/>
            <a:ext cx="4260850" cy="3195637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86584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49F-8015-493C-81DE-773EE928EF6F}" type="datetimeFigureOut">
              <a:rPr lang="pt-BR" smtClean="0"/>
              <a:t>30/08/2021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6D94-91E1-49A2-B57A-E5162E0544A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49F-8015-493C-81DE-773EE928EF6F}" type="datetimeFigureOut">
              <a:rPr lang="pt-BR" smtClean="0"/>
              <a:t>30/08/2021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6D94-91E1-49A2-B57A-E5162E0544A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49F-8015-493C-81DE-773EE928EF6F}" type="datetimeFigureOut">
              <a:rPr lang="pt-BR" smtClean="0"/>
              <a:t>30/08/2021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6D94-91E1-49A2-B57A-E5162E0544A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49F-8015-493C-81DE-773EE928EF6F}" type="datetimeFigureOut">
              <a:rPr lang="pt-BR" smtClean="0"/>
              <a:t>30/08/2021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6D94-91E1-49A2-B57A-E5162E0544A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49F-8015-493C-81DE-773EE928EF6F}" type="datetimeFigureOut">
              <a:rPr lang="pt-BR" smtClean="0"/>
              <a:t>30/08/2021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6D94-91E1-49A2-B57A-E5162E0544A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49F-8015-493C-81DE-773EE928EF6F}" type="datetimeFigureOut">
              <a:rPr lang="pt-BR" smtClean="0"/>
              <a:t>30/08/2021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6D94-91E1-49A2-B57A-E5162E0544A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49F-8015-493C-81DE-773EE928EF6F}" type="datetimeFigureOut">
              <a:rPr lang="pt-BR" smtClean="0"/>
              <a:t>30/08/2021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6D94-91E1-49A2-B57A-E5162E0544A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49F-8015-493C-81DE-773EE928EF6F}" type="datetimeFigureOut">
              <a:rPr lang="pt-BR" smtClean="0"/>
              <a:t>30/08/2021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6D94-91E1-49A2-B57A-E5162E0544A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49F-8015-493C-81DE-773EE928EF6F}" type="datetimeFigureOut">
              <a:rPr lang="pt-BR" smtClean="0"/>
              <a:t>30/08/2021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6D94-91E1-49A2-B57A-E5162E0544A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49F-8015-493C-81DE-773EE928EF6F}" type="datetimeFigureOut">
              <a:rPr lang="pt-BR" smtClean="0"/>
              <a:t>30/08/2021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6D94-91E1-49A2-B57A-E5162E0544A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F49F-8015-493C-81DE-773EE928EF6F}" type="datetimeFigureOut">
              <a:rPr lang="pt-BR" smtClean="0"/>
              <a:t>30/08/2021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6D94-91E1-49A2-B57A-E5162E0544A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0F49F-8015-493C-81DE-773EE928EF6F}" type="datetimeFigureOut">
              <a:rPr lang="pt-BR" smtClean="0"/>
              <a:t>30/08/2021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E6D94-91E1-49A2-B57A-E5162E0544A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old.imb.go.gov.br/pub/conj/conj15/artigo05.pdf" TargetMode="External"/><Relationship Id="rId4" Type="http://schemas.openxmlformats.org/officeDocument/2006/relationships/image" Target="../media/image2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1487" y="2249091"/>
            <a:ext cx="8186738" cy="1790700"/>
          </a:xfrm>
        </p:spPr>
        <p:txBody>
          <a:bodyPr>
            <a:normAutofit fontScale="90000"/>
          </a:bodyPr>
          <a:lstStyle/>
          <a:p>
            <a:r>
              <a:rPr lang="pt-BR" dirty="0"/>
              <a:t>ZEB0763 – Economia</a:t>
            </a:r>
            <a:br>
              <a:rPr lang="pt-BR" dirty="0"/>
            </a:br>
            <a:br>
              <a:rPr lang="pt-BR" dirty="0"/>
            </a:br>
            <a:r>
              <a:rPr lang="pt-BR" sz="3675" dirty="0"/>
              <a:t>Aula 3 – Estática comparativa em economias fechadas e abertas.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AE29E6F-CCE4-4FFB-97AA-94355EBD599A}"/>
              </a:ext>
            </a:extLst>
          </p:cNvPr>
          <p:cNvSpPr txBox="1"/>
          <p:nvPr/>
        </p:nvSpPr>
        <p:spPr>
          <a:xfrm>
            <a:off x="683568" y="4581128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3.1. Elasticidades. </a:t>
            </a:r>
          </a:p>
          <a:p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3.2. Falhas de mercado.</a:t>
            </a:r>
          </a:p>
        </p:txBody>
      </p:sp>
    </p:spTree>
    <p:extLst>
      <p:ext uri="{BB962C8B-B14F-4D97-AF65-F5344CB8AC3E}">
        <p14:creationId xmlns:p14="http://schemas.microsoft.com/office/powerpoint/2010/main" val="986426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Elasticidade preço </a:t>
            </a:r>
            <a:r>
              <a:rPr lang="pt-BR"/>
              <a:t>da demanda linear</a:t>
            </a:r>
            <a:endParaRPr lang="pt-BR" dirty="0"/>
          </a:p>
        </p:txBody>
      </p:sp>
      <p:grpSp>
        <p:nvGrpSpPr>
          <p:cNvPr id="3" name="Grupo 4"/>
          <p:cNvGrpSpPr/>
          <p:nvPr/>
        </p:nvGrpSpPr>
        <p:grpSpPr>
          <a:xfrm>
            <a:off x="1885953" y="1763483"/>
            <a:ext cx="4645479" cy="4386161"/>
            <a:chOff x="2514604" y="1763483"/>
            <a:chExt cx="6193972" cy="4386161"/>
          </a:xfrm>
        </p:grpSpPr>
        <p:grpSp>
          <p:nvGrpSpPr>
            <p:cNvPr id="4" name="Grupo 33"/>
            <p:cNvGrpSpPr/>
            <p:nvPr/>
          </p:nvGrpSpPr>
          <p:grpSpPr>
            <a:xfrm>
              <a:off x="2514604" y="1763483"/>
              <a:ext cx="6193972" cy="4386161"/>
              <a:chOff x="2514604" y="1763483"/>
              <a:chExt cx="6193972" cy="4386161"/>
            </a:xfrm>
          </p:grpSpPr>
          <p:cxnSp>
            <p:nvCxnSpPr>
              <p:cNvPr id="6" name="Conector de seta reta 5"/>
              <p:cNvCxnSpPr/>
              <p:nvPr/>
            </p:nvCxnSpPr>
            <p:spPr>
              <a:xfrm flipH="1" flipV="1">
                <a:off x="2830286" y="1883229"/>
                <a:ext cx="32657" cy="3962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ector de seta reta 6"/>
              <p:cNvCxnSpPr/>
              <p:nvPr/>
            </p:nvCxnSpPr>
            <p:spPr>
              <a:xfrm flipV="1">
                <a:off x="2862943" y="5812972"/>
                <a:ext cx="5508171" cy="1088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CaixaDeTexto 7"/>
              <p:cNvSpPr txBox="1"/>
              <p:nvPr/>
            </p:nvSpPr>
            <p:spPr>
              <a:xfrm>
                <a:off x="2514604" y="1763483"/>
                <a:ext cx="5116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p</a:t>
                </a:r>
              </a:p>
            </p:txBody>
          </p:sp>
          <p:sp>
            <p:nvSpPr>
              <p:cNvPr id="9" name="CaixaDeTexto 8"/>
              <p:cNvSpPr txBox="1"/>
              <p:nvPr/>
            </p:nvSpPr>
            <p:spPr>
              <a:xfrm>
                <a:off x="8196947" y="5780312"/>
                <a:ext cx="5116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q</a:t>
                </a:r>
              </a:p>
            </p:txBody>
          </p:sp>
        </p:grpSp>
        <p:cxnSp>
          <p:nvCxnSpPr>
            <p:cNvPr id="5" name="Conector reto 4"/>
            <p:cNvCxnSpPr/>
            <p:nvPr/>
          </p:nvCxnSpPr>
          <p:spPr>
            <a:xfrm>
              <a:off x="2852057" y="2286000"/>
              <a:ext cx="4669972" cy="35378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Elipse 10"/>
          <p:cNvSpPr/>
          <p:nvPr/>
        </p:nvSpPr>
        <p:spPr>
          <a:xfrm>
            <a:off x="2547257" y="2667000"/>
            <a:ext cx="97972" cy="1415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2661556" y="1676399"/>
            <a:ext cx="291057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q = 100 – p</a:t>
            </a:r>
          </a:p>
          <a:p>
            <a:endParaRPr lang="pt-BR" sz="2400" dirty="0"/>
          </a:p>
          <a:p>
            <a:r>
              <a:rPr lang="pt-BR" dirty="0"/>
              <a:t>p = 80; q = 20 </a:t>
            </a:r>
            <a:r>
              <a:rPr lang="pt-BR" dirty="0">
                <a:sym typeface="Symbol"/>
              </a:rPr>
              <a:t> </a:t>
            </a:r>
            <a:r>
              <a:rPr lang="pt-BR" dirty="0">
                <a:latin typeface="Symbol" pitchFamily="18" charset="2"/>
                <a:sym typeface="Symbol"/>
              </a:rPr>
              <a:t>h</a:t>
            </a:r>
            <a:r>
              <a:rPr lang="pt-BR" dirty="0">
                <a:sym typeface="Symbol"/>
              </a:rPr>
              <a:t> = - 4  </a:t>
            </a:r>
            <a:endParaRPr lang="pt-BR" dirty="0"/>
          </a:p>
        </p:txBody>
      </p:sp>
      <p:sp>
        <p:nvSpPr>
          <p:cNvPr id="13" name="Elipse 12"/>
          <p:cNvSpPr/>
          <p:nvPr/>
        </p:nvSpPr>
        <p:spPr>
          <a:xfrm>
            <a:off x="3559652" y="3701166"/>
            <a:ext cx="97972" cy="1415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3731078" y="3559629"/>
            <a:ext cx="2841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 = 50; q = 50 </a:t>
            </a:r>
            <a:r>
              <a:rPr lang="pt-BR" dirty="0">
                <a:sym typeface="Symbol"/>
              </a:rPr>
              <a:t> </a:t>
            </a:r>
            <a:r>
              <a:rPr lang="pt-BR" dirty="0">
                <a:latin typeface="Symbol" pitchFamily="18" charset="2"/>
                <a:sym typeface="Symbol"/>
              </a:rPr>
              <a:t>h</a:t>
            </a:r>
            <a:r>
              <a:rPr lang="pt-BR" dirty="0">
                <a:sym typeface="Symbol"/>
              </a:rPr>
              <a:t> = - 1 </a:t>
            </a:r>
            <a:endParaRPr lang="pt-BR" dirty="0"/>
          </a:p>
        </p:txBody>
      </p:sp>
      <p:sp>
        <p:nvSpPr>
          <p:cNvPr id="15" name="Elipse 14"/>
          <p:cNvSpPr/>
          <p:nvPr/>
        </p:nvSpPr>
        <p:spPr>
          <a:xfrm>
            <a:off x="5070081" y="5214316"/>
            <a:ext cx="97972" cy="1415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5200649" y="5029201"/>
            <a:ext cx="2657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 = 20; q = 80 </a:t>
            </a:r>
            <a:r>
              <a:rPr lang="pt-BR" dirty="0">
                <a:sym typeface="Symbol"/>
              </a:rPr>
              <a:t> </a:t>
            </a:r>
            <a:r>
              <a:rPr lang="pt-BR" dirty="0">
                <a:latin typeface="Symbol" pitchFamily="18" charset="2"/>
                <a:sym typeface="Symbol"/>
              </a:rPr>
              <a:t>h</a:t>
            </a:r>
            <a:r>
              <a:rPr lang="pt-BR" dirty="0">
                <a:sym typeface="Symbol"/>
              </a:rPr>
              <a:t> = - 0,25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6421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Elasticidade preço da demanda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645227" y="1796144"/>
            <a:ext cx="142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q = p</a:t>
            </a:r>
            <a:r>
              <a:rPr lang="pt-BR" sz="3200" baseline="30000" dirty="0"/>
              <a:t>-1</a:t>
            </a:r>
          </a:p>
          <a:p>
            <a:endParaRPr lang="pt-BR" sz="2400" dirty="0"/>
          </a:p>
        </p:txBody>
      </p:sp>
      <p:grpSp>
        <p:nvGrpSpPr>
          <p:cNvPr id="3" name="Grupo 2"/>
          <p:cNvGrpSpPr/>
          <p:nvPr/>
        </p:nvGrpSpPr>
        <p:grpSpPr>
          <a:xfrm>
            <a:off x="714348" y="2143116"/>
            <a:ext cx="5143500" cy="4125685"/>
            <a:chOff x="714348" y="2143116"/>
            <a:chExt cx="5143500" cy="4125685"/>
          </a:xfrm>
        </p:grpSpPr>
        <p:graphicFrame>
          <p:nvGraphicFramePr>
            <p:cNvPr id="18" name="Gráfico 17"/>
            <p:cNvGraphicFramePr/>
            <p:nvPr/>
          </p:nvGraphicFramePr>
          <p:xfrm>
            <a:off x="714348" y="2143116"/>
            <a:ext cx="5143500" cy="412568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1" name="Elipse 10"/>
            <p:cNvSpPr/>
            <p:nvPr/>
          </p:nvSpPr>
          <p:spPr>
            <a:xfrm>
              <a:off x="1331640" y="5085184"/>
              <a:ext cx="97972" cy="1415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Elipse 12"/>
            <p:cNvSpPr/>
            <p:nvPr/>
          </p:nvSpPr>
          <p:spPr>
            <a:xfrm>
              <a:off x="1475656" y="5453766"/>
              <a:ext cx="97972" cy="1415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Elipse 14"/>
            <p:cNvSpPr/>
            <p:nvPr/>
          </p:nvSpPr>
          <p:spPr>
            <a:xfrm>
              <a:off x="1187624" y="4005064"/>
              <a:ext cx="97972" cy="1415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4" name="CaixaDeTexto 13"/>
          <p:cNvSpPr txBox="1"/>
          <p:nvPr/>
        </p:nvSpPr>
        <p:spPr>
          <a:xfrm>
            <a:off x="1510394" y="4909457"/>
            <a:ext cx="2632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 = 0,2; q = 5 </a:t>
            </a:r>
            <a:r>
              <a:rPr lang="pt-BR" dirty="0">
                <a:sym typeface="Symbol"/>
              </a:rPr>
              <a:t> </a:t>
            </a:r>
            <a:r>
              <a:rPr lang="pt-BR" dirty="0">
                <a:latin typeface="Symbol" pitchFamily="18" charset="2"/>
                <a:sym typeface="Symbol"/>
              </a:rPr>
              <a:t>h</a:t>
            </a:r>
            <a:r>
              <a:rPr lang="pt-BR" dirty="0">
                <a:sym typeface="Symbol"/>
              </a:rPr>
              <a:t> = - 1 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755317" y="5323113"/>
            <a:ext cx="3245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 = 0,1; q = 10 </a:t>
            </a:r>
            <a:r>
              <a:rPr lang="pt-BR" dirty="0">
                <a:sym typeface="Symbol"/>
              </a:rPr>
              <a:t> </a:t>
            </a:r>
            <a:r>
              <a:rPr lang="pt-BR" dirty="0">
                <a:latin typeface="Symbol" pitchFamily="18" charset="2"/>
                <a:sym typeface="Symbol"/>
              </a:rPr>
              <a:t>h</a:t>
            </a:r>
            <a:r>
              <a:rPr lang="pt-BR" dirty="0">
                <a:sym typeface="Symbol"/>
              </a:rPr>
              <a:t> = - 1 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4572000" y="185736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Elasticidade constante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1424006" y="3875706"/>
            <a:ext cx="4386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p = 0,5; q = 2 </a:t>
            </a:r>
            <a:r>
              <a:rPr lang="pt-BR" dirty="0">
                <a:sym typeface="Symbol"/>
              </a:rPr>
              <a:t> </a:t>
            </a:r>
            <a:r>
              <a:rPr lang="pt-BR" dirty="0">
                <a:latin typeface="Symbol" pitchFamily="18" charset="2"/>
                <a:sym typeface="Symbol"/>
              </a:rPr>
              <a:t>h</a:t>
            </a:r>
            <a:r>
              <a:rPr lang="pt-BR" dirty="0">
                <a:sym typeface="Symbol"/>
              </a:rPr>
              <a:t> = </a:t>
            </a:r>
            <a:r>
              <a:rPr lang="pt-BR" dirty="0" err="1">
                <a:sym typeface="Symbol"/>
              </a:rPr>
              <a:t>dq</a:t>
            </a:r>
            <a:r>
              <a:rPr lang="pt-BR" dirty="0">
                <a:sym typeface="Symbol"/>
              </a:rPr>
              <a:t>/</a:t>
            </a:r>
            <a:r>
              <a:rPr lang="pt-BR" dirty="0" err="1">
                <a:sym typeface="Symbol"/>
              </a:rPr>
              <a:t>dp</a:t>
            </a:r>
            <a:r>
              <a:rPr lang="pt-BR" dirty="0">
                <a:sym typeface="Symbol"/>
              </a:rPr>
              <a:t> p/q = -</a:t>
            </a:r>
            <a:r>
              <a:rPr lang="pt-BR">
                <a:sym typeface="Symbol"/>
              </a:rPr>
              <a:t>p</a:t>
            </a:r>
            <a:r>
              <a:rPr lang="pt-BR" baseline="30000">
                <a:sym typeface="Symbol"/>
              </a:rPr>
              <a:t>-2</a:t>
            </a:r>
            <a:r>
              <a:rPr lang="pt-BR">
                <a:sym typeface="Symbol"/>
              </a:rPr>
              <a:t> p/q </a:t>
            </a:r>
            <a:r>
              <a:rPr lang="pt-BR" dirty="0">
                <a:sym typeface="Symbol"/>
              </a:rPr>
              <a:t>= -1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654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 build="allAtOnce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Elasticidade preço da Demanda e Receita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5993" y="1607910"/>
            <a:ext cx="7886700" cy="485820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/>
              <a:t>A demanda em um mercado é dado pela expressão </a:t>
            </a:r>
          </a:p>
          <a:p>
            <a:pPr algn="ctr">
              <a:buNone/>
            </a:pPr>
            <a:r>
              <a:rPr lang="pt-BR" sz="3600" dirty="0"/>
              <a:t>q = 100 – p</a:t>
            </a:r>
            <a:endParaRPr lang="pt-BR" dirty="0"/>
          </a:p>
          <a:p>
            <a:pPr>
              <a:buNone/>
            </a:pPr>
            <a:r>
              <a:rPr lang="pt-BR" dirty="0"/>
              <a:t>q – quantidade demandada do produto</a:t>
            </a:r>
          </a:p>
          <a:p>
            <a:pPr>
              <a:buNone/>
            </a:pPr>
            <a:r>
              <a:rPr lang="pt-BR" dirty="0"/>
              <a:t>p – preço do produto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O monopolista que atua nesse mercado pode escolher livremente o preço do produto.</a:t>
            </a:r>
          </a:p>
          <a:p>
            <a:pPr>
              <a:buNone/>
            </a:pPr>
            <a:r>
              <a:rPr lang="pt-BR" dirty="0"/>
              <a:t>Qual é o preço p* que maximiza a receita do monopolista?</a:t>
            </a:r>
          </a:p>
          <a:p>
            <a:pPr algn="ctr">
              <a:buNone/>
            </a:pPr>
            <a:r>
              <a:rPr lang="pt-BR" dirty="0"/>
              <a:t>Receita = p.q</a:t>
            </a:r>
          </a:p>
        </p:txBody>
      </p:sp>
    </p:spTree>
    <p:extLst>
      <p:ext uri="{BB962C8B-B14F-4D97-AF65-F5344CB8AC3E}">
        <p14:creationId xmlns:p14="http://schemas.microsoft.com/office/powerpoint/2010/main" val="3420336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32"/>
          <p:cNvGrpSpPr/>
          <p:nvPr/>
        </p:nvGrpSpPr>
        <p:grpSpPr>
          <a:xfrm>
            <a:off x="2139043" y="3951514"/>
            <a:ext cx="1608365" cy="1872343"/>
            <a:chOff x="2852058" y="3951513"/>
            <a:chExt cx="2144486" cy="1872343"/>
          </a:xfrm>
        </p:grpSpPr>
        <p:sp>
          <p:nvSpPr>
            <p:cNvPr id="31" name="Retângulo 30"/>
            <p:cNvSpPr/>
            <p:nvPr/>
          </p:nvSpPr>
          <p:spPr>
            <a:xfrm>
              <a:off x="2852058" y="3951513"/>
              <a:ext cx="2144486" cy="18723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Retângulo 31"/>
            <p:cNvSpPr/>
            <p:nvPr/>
          </p:nvSpPr>
          <p:spPr>
            <a:xfrm>
              <a:off x="3724732" y="4681248"/>
              <a:ext cx="5176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/>
                <a:t>R</a:t>
              </a:r>
              <a:r>
                <a:rPr lang="pt-BR" baseline="-25000" dirty="0"/>
                <a:t>2</a:t>
              </a:r>
              <a:endParaRPr lang="pt-BR" dirty="0"/>
            </a:p>
          </p:txBody>
        </p:sp>
      </p:grpSp>
      <p:grpSp>
        <p:nvGrpSpPr>
          <p:cNvPr id="5" name="Grupo 22"/>
          <p:cNvGrpSpPr/>
          <p:nvPr/>
        </p:nvGrpSpPr>
        <p:grpSpPr>
          <a:xfrm>
            <a:off x="2130879" y="2884715"/>
            <a:ext cx="612322" cy="2939143"/>
            <a:chOff x="2841171" y="2884714"/>
            <a:chExt cx="816429" cy="2939143"/>
          </a:xfrm>
        </p:grpSpPr>
        <p:sp>
          <p:nvSpPr>
            <p:cNvPr id="20" name="Retângulo 19"/>
            <p:cNvSpPr/>
            <p:nvPr/>
          </p:nvSpPr>
          <p:spPr>
            <a:xfrm>
              <a:off x="2841171" y="2884714"/>
              <a:ext cx="816429" cy="29391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3093362" y="3930134"/>
              <a:ext cx="5176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 err="1"/>
                <a:t>R</a:t>
              </a:r>
              <a:r>
                <a:rPr lang="pt-BR" baseline="-25000" dirty="0" err="1"/>
                <a:t>1</a:t>
              </a:r>
              <a:endParaRPr lang="pt-BR" dirty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Elasticidade preço da Demanda e Receita</a:t>
            </a:r>
          </a:p>
        </p:txBody>
      </p:sp>
      <p:grpSp>
        <p:nvGrpSpPr>
          <p:cNvPr id="9" name="Grupo 34"/>
          <p:cNvGrpSpPr/>
          <p:nvPr/>
        </p:nvGrpSpPr>
        <p:grpSpPr>
          <a:xfrm>
            <a:off x="1885953" y="1763483"/>
            <a:ext cx="4645479" cy="4386161"/>
            <a:chOff x="2514604" y="1763483"/>
            <a:chExt cx="6193972" cy="4386161"/>
          </a:xfrm>
        </p:grpSpPr>
        <p:grpSp>
          <p:nvGrpSpPr>
            <p:cNvPr id="12" name="Grupo 33"/>
            <p:cNvGrpSpPr/>
            <p:nvPr/>
          </p:nvGrpSpPr>
          <p:grpSpPr>
            <a:xfrm>
              <a:off x="2514604" y="1763483"/>
              <a:ext cx="6193972" cy="4386161"/>
              <a:chOff x="2514604" y="1763483"/>
              <a:chExt cx="6193972" cy="4386161"/>
            </a:xfrm>
          </p:grpSpPr>
          <p:cxnSp>
            <p:nvCxnSpPr>
              <p:cNvPr id="4" name="Conector de seta reta 3"/>
              <p:cNvCxnSpPr/>
              <p:nvPr/>
            </p:nvCxnSpPr>
            <p:spPr>
              <a:xfrm flipH="1" flipV="1">
                <a:off x="2830286" y="1883229"/>
                <a:ext cx="32657" cy="3962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Conector de seta reta 5"/>
              <p:cNvCxnSpPr/>
              <p:nvPr/>
            </p:nvCxnSpPr>
            <p:spPr>
              <a:xfrm flipV="1">
                <a:off x="2862943" y="5812972"/>
                <a:ext cx="5508171" cy="1088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CaixaDeTexto 6"/>
              <p:cNvSpPr txBox="1"/>
              <p:nvPr/>
            </p:nvSpPr>
            <p:spPr>
              <a:xfrm>
                <a:off x="2514604" y="1763483"/>
                <a:ext cx="5116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p</a:t>
                </a:r>
              </a:p>
            </p:txBody>
          </p:sp>
          <p:sp>
            <p:nvSpPr>
              <p:cNvPr id="8" name="CaixaDeTexto 7"/>
              <p:cNvSpPr txBox="1"/>
              <p:nvPr/>
            </p:nvSpPr>
            <p:spPr>
              <a:xfrm>
                <a:off x="8196947" y="5780312"/>
                <a:ext cx="5116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q</a:t>
                </a:r>
              </a:p>
            </p:txBody>
          </p:sp>
        </p:grpSp>
        <p:cxnSp>
          <p:nvCxnSpPr>
            <p:cNvPr id="10" name="Conector reto 9"/>
            <p:cNvCxnSpPr/>
            <p:nvPr/>
          </p:nvCxnSpPr>
          <p:spPr>
            <a:xfrm>
              <a:off x="2852057" y="2286000"/>
              <a:ext cx="4669972" cy="35378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Elipse 10"/>
          <p:cNvSpPr/>
          <p:nvPr/>
        </p:nvSpPr>
        <p:spPr>
          <a:xfrm>
            <a:off x="2694215" y="2830288"/>
            <a:ext cx="81643" cy="97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5" name="Grupo 18"/>
          <p:cNvGrpSpPr/>
          <p:nvPr/>
        </p:nvGrpSpPr>
        <p:grpSpPr>
          <a:xfrm>
            <a:off x="1869625" y="2677883"/>
            <a:ext cx="1134836" cy="3460875"/>
            <a:chOff x="2492832" y="2677882"/>
            <a:chExt cx="1513115" cy="3460875"/>
          </a:xfrm>
        </p:grpSpPr>
        <p:grpSp>
          <p:nvGrpSpPr>
            <p:cNvPr id="16" name="Grupo 15"/>
            <p:cNvGrpSpPr/>
            <p:nvPr/>
          </p:nvGrpSpPr>
          <p:grpSpPr>
            <a:xfrm>
              <a:off x="2873829" y="2873829"/>
              <a:ext cx="794657" cy="2960914"/>
              <a:chOff x="2873829" y="2873829"/>
              <a:chExt cx="794657" cy="2960914"/>
            </a:xfrm>
          </p:grpSpPr>
          <p:cxnSp>
            <p:nvCxnSpPr>
              <p:cNvPr id="13" name="Conector reto 12"/>
              <p:cNvCxnSpPr/>
              <p:nvPr/>
            </p:nvCxnSpPr>
            <p:spPr>
              <a:xfrm flipH="1" flipV="1">
                <a:off x="2873829" y="2873829"/>
                <a:ext cx="767057" cy="3464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ector reto 13"/>
              <p:cNvCxnSpPr/>
              <p:nvPr/>
            </p:nvCxnSpPr>
            <p:spPr>
              <a:xfrm>
                <a:off x="3651769" y="2888175"/>
                <a:ext cx="16717" cy="2946568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CaixaDeTexto 16"/>
            <p:cNvSpPr txBox="1"/>
            <p:nvPr/>
          </p:nvSpPr>
          <p:spPr>
            <a:xfrm>
              <a:off x="2492832" y="2677882"/>
              <a:ext cx="5116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err="1"/>
                <a:t>p</a:t>
              </a:r>
              <a:r>
                <a:rPr lang="pt-BR" baseline="-25000" dirty="0" err="1"/>
                <a:t>1</a:t>
              </a:r>
              <a:endParaRPr lang="pt-BR" baseline="-25000" dirty="0"/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3494318" y="5769425"/>
              <a:ext cx="5116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err="1"/>
                <a:t>q</a:t>
              </a:r>
              <a:r>
                <a:rPr lang="pt-BR" baseline="-25000" dirty="0" err="1"/>
                <a:t>1</a:t>
              </a:r>
              <a:endParaRPr lang="pt-BR" baseline="-25000" dirty="0"/>
            </a:p>
          </p:txBody>
        </p:sp>
      </p:grpSp>
      <p:sp>
        <p:nvSpPr>
          <p:cNvPr id="21" name="CaixaDeTexto 20"/>
          <p:cNvSpPr txBox="1"/>
          <p:nvPr/>
        </p:nvSpPr>
        <p:spPr>
          <a:xfrm>
            <a:off x="5331278" y="1611086"/>
            <a:ext cx="2884060" cy="222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err="1"/>
              <a:t>R</a:t>
            </a:r>
            <a:r>
              <a:rPr lang="pt-BR" sz="3200" baseline="-25000" dirty="0" err="1"/>
              <a:t>1</a:t>
            </a:r>
            <a:r>
              <a:rPr lang="pt-BR" sz="3200" dirty="0"/>
              <a:t> = </a:t>
            </a:r>
            <a:r>
              <a:rPr lang="pt-BR" sz="3200" dirty="0" err="1"/>
              <a:t>p</a:t>
            </a:r>
            <a:r>
              <a:rPr lang="pt-BR" sz="3200" baseline="-25000" dirty="0" err="1"/>
              <a:t>1</a:t>
            </a:r>
            <a:r>
              <a:rPr lang="pt-BR" sz="3200" dirty="0"/>
              <a:t> </a:t>
            </a:r>
            <a:r>
              <a:rPr lang="pt-BR" sz="3200" dirty="0" err="1"/>
              <a:t>q</a:t>
            </a:r>
            <a:r>
              <a:rPr lang="pt-BR" sz="3200" baseline="-25000" dirty="0" err="1"/>
              <a:t>1</a:t>
            </a:r>
            <a:endParaRPr lang="pt-BR" sz="3200" baseline="-25000" dirty="0"/>
          </a:p>
          <a:p>
            <a:r>
              <a:rPr lang="pt-BR" sz="3200" dirty="0"/>
              <a:t>R</a:t>
            </a:r>
            <a:r>
              <a:rPr lang="pt-BR" sz="3200" baseline="-25000" dirty="0"/>
              <a:t>2</a:t>
            </a:r>
            <a:r>
              <a:rPr lang="pt-BR" sz="3200" dirty="0"/>
              <a:t> = </a:t>
            </a:r>
            <a:r>
              <a:rPr lang="pt-BR" sz="3200" dirty="0" err="1"/>
              <a:t>p</a:t>
            </a:r>
            <a:r>
              <a:rPr lang="pt-BR" sz="3200" baseline="-25000" dirty="0" err="1"/>
              <a:t>2</a:t>
            </a:r>
            <a:r>
              <a:rPr lang="pt-BR" sz="3200" dirty="0"/>
              <a:t> </a:t>
            </a:r>
            <a:r>
              <a:rPr lang="pt-BR" sz="3200" dirty="0" err="1"/>
              <a:t>q</a:t>
            </a:r>
            <a:r>
              <a:rPr lang="pt-BR" sz="3200" baseline="-25000" dirty="0" err="1"/>
              <a:t>2</a:t>
            </a:r>
            <a:endParaRPr lang="pt-BR" sz="3200" baseline="-25000" dirty="0"/>
          </a:p>
          <a:p>
            <a:endParaRPr lang="pt-BR" sz="3200" baseline="-25000" dirty="0"/>
          </a:p>
          <a:p>
            <a:r>
              <a:rPr lang="pt-BR" sz="3200" dirty="0" err="1"/>
              <a:t>p</a:t>
            </a:r>
            <a:r>
              <a:rPr lang="pt-BR" sz="3200" baseline="-25000" dirty="0" err="1"/>
              <a:t>1</a:t>
            </a:r>
            <a:r>
              <a:rPr lang="pt-BR" sz="3200" dirty="0"/>
              <a:t> &gt; </a:t>
            </a:r>
            <a:r>
              <a:rPr lang="pt-BR" sz="3200" dirty="0" err="1"/>
              <a:t>p</a:t>
            </a:r>
            <a:r>
              <a:rPr lang="pt-BR" sz="3200" baseline="-25000" dirty="0" err="1"/>
              <a:t>2</a:t>
            </a:r>
            <a:r>
              <a:rPr lang="pt-BR" sz="3200" dirty="0"/>
              <a:t>  ; </a:t>
            </a:r>
            <a:r>
              <a:rPr lang="pt-BR" sz="3200" dirty="0" err="1"/>
              <a:t>q</a:t>
            </a:r>
            <a:r>
              <a:rPr lang="pt-BR" sz="3200" baseline="-25000" dirty="0" err="1"/>
              <a:t>1</a:t>
            </a:r>
            <a:r>
              <a:rPr lang="pt-BR" sz="3200" dirty="0"/>
              <a:t> &lt; </a:t>
            </a:r>
            <a:r>
              <a:rPr lang="pt-BR" sz="3200" dirty="0" err="1"/>
              <a:t>q</a:t>
            </a:r>
            <a:r>
              <a:rPr lang="pt-BR" sz="3200" baseline="-25000" dirty="0" err="1"/>
              <a:t>2</a:t>
            </a:r>
            <a:r>
              <a:rPr lang="pt-BR" sz="3200" baseline="-25000" dirty="0"/>
              <a:t> </a:t>
            </a:r>
          </a:p>
          <a:p>
            <a:endParaRPr lang="pt-BR" sz="3200" baseline="-25000" dirty="0"/>
          </a:p>
        </p:txBody>
      </p:sp>
      <p:grpSp>
        <p:nvGrpSpPr>
          <p:cNvPr id="19" name="Grupo 29"/>
          <p:cNvGrpSpPr/>
          <p:nvPr/>
        </p:nvGrpSpPr>
        <p:grpSpPr>
          <a:xfrm>
            <a:off x="1885954" y="3733797"/>
            <a:ext cx="2106386" cy="2383189"/>
            <a:chOff x="2514605" y="3755568"/>
            <a:chExt cx="2808515" cy="2383189"/>
          </a:xfrm>
        </p:grpSpPr>
        <p:cxnSp>
          <p:nvCxnSpPr>
            <p:cNvPr id="25" name="Conector reto 24"/>
            <p:cNvCxnSpPr/>
            <p:nvPr/>
          </p:nvCxnSpPr>
          <p:spPr>
            <a:xfrm flipV="1">
              <a:off x="2862943" y="3951514"/>
              <a:ext cx="2188028" cy="1088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/>
            <p:cNvCxnSpPr/>
            <p:nvPr/>
          </p:nvCxnSpPr>
          <p:spPr>
            <a:xfrm flipH="1" flipV="1">
              <a:off x="4985657" y="3951514"/>
              <a:ext cx="32657" cy="188322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CaixaDeTexto 27"/>
            <p:cNvSpPr txBox="1"/>
            <p:nvPr/>
          </p:nvSpPr>
          <p:spPr>
            <a:xfrm>
              <a:off x="2514605" y="3755568"/>
              <a:ext cx="5116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err="1"/>
                <a:t>p</a:t>
              </a:r>
              <a:r>
                <a:rPr lang="pt-BR" baseline="-25000" dirty="0" err="1"/>
                <a:t>2</a:t>
              </a:r>
              <a:endParaRPr lang="pt-BR" baseline="-25000" dirty="0"/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4811491" y="5769425"/>
              <a:ext cx="5116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err="1"/>
                <a:t>q</a:t>
              </a:r>
              <a:r>
                <a:rPr lang="pt-BR" baseline="-25000" dirty="0" err="1"/>
                <a:t>2</a:t>
              </a:r>
              <a:endParaRPr lang="pt-BR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4174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59259E-6 L 0.11237 0.1506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00" y="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tângulo 30"/>
          <p:cNvSpPr/>
          <p:nvPr/>
        </p:nvSpPr>
        <p:spPr>
          <a:xfrm>
            <a:off x="2743200" y="3951514"/>
            <a:ext cx="1004208" cy="1872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2130879" y="2884715"/>
            <a:ext cx="612322" cy="1055914"/>
          </a:xfrm>
          <a:prstGeom prst="rect">
            <a:avLst/>
          </a:prstGeom>
          <a:solidFill>
            <a:srgbClr val="DB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Demanda e Receita</a:t>
            </a:r>
          </a:p>
        </p:txBody>
      </p:sp>
      <p:cxnSp>
        <p:nvCxnSpPr>
          <p:cNvPr id="4" name="Conector de seta reta 3"/>
          <p:cNvCxnSpPr/>
          <p:nvPr/>
        </p:nvCxnSpPr>
        <p:spPr>
          <a:xfrm flipH="1" flipV="1">
            <a:off x="2122715" y="1883229"/>
            <a:ext cx="24493" cy="396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 flipV="1">
            <a:off x="2147208" y="5812973"/>
            <a:ext cx="4131128" cy="108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1885953" y="1763483"/>
            <a:ext cx="383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147711" y="5780312"/>
            <a:ext cx="383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q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2139043" y="2286000"/>
            <a:ext cx="3502479" cy="35378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o 18"/>
          <p:cNvGrpSpPr/>
          <p:nvPr/>
        </p:nvGrpSpPr>
        <p:grpSpPr>
          <a:xfrm>
            <a:off x="1869625" y="2677883"/>
            <a:ext cx="1134836" cy="3460875"/>
            <a:chOff x="2492832" y="2677882"/>
            <a:chExt cx="1513115" cy="3460875"/>
          </a:xfrm>
        </p:grpSpPr>
        <p:grpSp>
          <p:nvGrpSpPr>
            <p:cNvPr id="5" name="Grupo 15"/>
            <p:cNvGrpSpPr/>
            <p:nvPr/>
          </p:nvGrpSpPr>
          <p:grpSpPr>
            <a:xfrm>
              <a:off x="2873829" y="2873829"/>
              <a:ext cx="794657" cy="2960914"/>
              <a:chOff x="2873829" y="2873829"/>
              <a:chExt cx="794657" cy="2960914"/>
            </a:xfrm>
          </p:grpSpPr>
          <p:cxnSp>
            <p:nvCxnSpPr>
              <p:cNvPr id="13" name="Conector reto 12"/>
              <p:cNvCxnSpPr/>
              <p:nvPr/>
            </p:nvCxnSpPr>
            <p:spPr>
              <a:xfrm flipH="1" flipV="1">
                <a:off x="2873829" y="2873829"/>
                <a:ext cx="767057" cy="3464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ector reto 13"/>
              <p:cNvCxnSpPr/>
              <p:nvPr/>
            </p:nvCxnSpPr>
            <p:spPr>
              <a:xfrm>
                <a:off x="3651769" y="2888175"/>
                <a:ext cx="16717" cy="2946568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CaixaDeTexto 16"/>
            <p:cNvSpPr txBox="1"/>
            <p:nvPr/>
          </p:nvSpPr>
          <p:spPr>
            <a:xfrm>
              <a:off x="2492832" y="2677882"/>
              <a:ext cx="5116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err="1"/>
                <a:t>p</a:t>
              </a:r>
              <a:r>
                <a:rPr lang="pt-BR" baseline="-25000" dirty="0" err="1"/>
                <a:t>1</a:t>
              </a:r>
              <a:endParaRPr lang="pt-BR" baseline="-25000" dirty="0"/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3494318" y="5769425"/>
              <a:ext cx="5116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err="1"/>
                <a:t>q</a:t>
              </a:r>
              <a:r>
                <a:rPr lang="pt-BR" baseline="-25000" dirty="0" err="1"/>
                <a:t>1</a:t>
              </a:r>
              <a:endParaRPr lang="pt-BR" baseline="-25000" dirty="0"/>
            </a:p>
          </p:txBody>
        </p:sp>
      </p:grpSp>
      <p:grpSp>
        <p:nvGrpSpPr>
          <p:cNvPr id="9" name="Grupo 29"/>
          <p:cNvGrpSpPr/>
          <p:nvPr/>
        </p:nvGrpSpPr>
        <p:grpSpPr>
          <a:xfrm>
            <a:off x="1885954" y="3733797"/>
            <a:ext cx="2106386" cy="2383189"/>
            <a:chOff x="2514605" y="3755568"/>
            <a:chExt cx="2808515" cy="2383189"/>
          </a:xfrm>
        </p:grpSpPr>
        <p:cxnSp>
          <p:nvCxnSpPr>
            <p:cNvPr id="25" name="Conector reto 24"/>
            <p:cNvCxnSpPr/>
            <p:nvPr/>
          </p:nvCxnSpPr>
          <p:spPr>
            <a:xfrm flipV="1">
              <a:off x="2862943" y="3951514"/>
              <a:ext cx="2188028" cy="1088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/>
            <p:cNvCxnSpPr/>
            <p:nvPr/>
          </p:nvCxnSpPr>
          <p:spPr>
            <a:xfrm flipH="1" flipV="1">
              <a:off x="4985657" y="3951514"/>
              <a:ext cx="32657" cy="188322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CaixaDeTexto 27"/>
            <p:cNvSpPr txBox="1"/>
            <p:nvPr/>
          </p:nvSpPr>
          <p:spPr>
            <a:xfrm>
              <a:off x="2514605" y="3755568"/>
              <a:ext cx="5116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err="1"/>
                <a:t>p</a:t>
              </a:r>
              <a:r>
                <a:rPr lang="pt-BR" baseline="-25000" dirty="0" err="1"/>
                <a:t>2</a:t>
              </a:r>
              <a:endParaRPr lang="pt-BR" baseline="-25000" dirty="0"/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4811491" y="5769425"/>
              <a:ext cx="5116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err="1"/>
                <a:t>q</a:t>
              </a:r>
              <a:r>
                <a:rPr lang="pt-BR" baseline="-25000" dirty="0" err="1"/>
                <a:t>2</a:t>
              </a:r>
              <a:endParaRPr lang="pt-BR" baseline="-25000" dirty="0"/>
            </a:p>
          </p:txBody>
        </p:sp>
      </p:grpSp>
      <p:sp>
        <p:nvSpPr>
          <p:cNvPr id="30" name="CaixaDeTexto 29"/>
          <p:cNvSpPr txBox="1"/>
          <p:nvPr/>
        </p:nvSpPr>
        <p:spPr>
          <a:xfrm>
            <a:off x="4143372" y="1428736"/>
            <a:ext cx="41188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Efeito da redução </a:t>
            </a:r>
            <a:r>
              <a:rPr lang="pt-BR" sz="2400" dirty="0" err="1"/>
              <a:t>p</a:t>
            </a:r>
            <a:r>
              <a:rPr lang="pt-BR" sz="2400" baseline="-25000" dirty="0" err="1"/>
              <a:t>1</a:t>
            </a:r>
            <a:r>
              <a:rPr lang="pt-BR" sz="2400" dirty="0"/>
              <a:t> → </a:t>
            </a:r>
            <a:r>
              <a:rPr lang="pt-BR" sz="2400" dirty="0" err="1"/>
              <a:t>p</a:t>
            </a:r>
            <a:r>
              <a:rPr lang="pt-BR" sz="2400" baseline="-25000" dirty="0" err="1"/>
              <a:t>2</a:t>
            </a:r>
            <a:r>
              <a:rPr lang="pt-BR" sz="2400" dirty="0"/>
              <a:t> </a:t>
            </a:r>
          </a:p>
          <a:p>
            <a:endParaRPr lang="pt-BR" sz="2400" dirty="0"/>
          </a:p>
          <a:p>
            <a:r>
              <a:rPr lang="pt-BR" sz="2400" dirty="0"/>
              <a:t>Ganho de receita: (</a:t>
            </a:r>
            <a:r>
              <a:rPr lang="pt-BR" sz="2400" dirty="0" err="1"/>
              <a:t>q</a:t>
            </a:r>
            <a:r>
              <a:rPr lang="pt-BR" sz="2400" baseline="-25000" dirty="0" err="1"/>
              <a:t>2</a:t>
            </a:r>
            <a:r>
              <a:rPr lang="pt-BR" sz="2400" dirty="0"/>
              <a:t> – </a:t>
            </a:r>
            <a:r>
              <a:rPr lang="pt-BR" sz="2400" dirty="0" err="1"/>
              <a:t>q</a:t>
            </a:r>
            <a:r>
              <a:rPr lang="pt-BR" sz="2400" baseline="-25000" dirty="0" err="1"/>
              <a:t>1</a:t>
            </a:r>
            <a:r>
              <a:rPr lang="pt-BR" sz="2400" dirty="0"/>
              <a:t>) </a:t>
            </a:r>
            <a:r>
              <a:rPr lang="pt-BR" sz="2400" dirty="0" err="1"/>
              <a:t>p</a:t>
            </a:r>
            <a:r>
              <a:rPr lang="pt-BR" sz="2400" baseline="-25000" dirty="0" err="1"/>
              <a:t>2</a:t>
            </a:r>
            <a:endParaRPr lang="pt-BR" sz="2400" baseline="-25000" dirty="0"/>
          </a:p>
          <a:p>
            <a:endParaRPr lang="pt-BR" sz="2400" dirty="0"/>
          </a:p>
          <a:p>
            <a:r>
              <a:rPr lang="pt-BR" sz="2400" dirty="0"/>
              <a:t>Perda de receita: (</a:t>
            </a:r>
            <a:r>
              <a:rPr lang="pt-BR" sz="2400" dirty="0" err="1"/>
              <a:t>p</a:t>
            </a:r>
            <a:r>
              <a:rPr lang="pt-BR" sz="2400" baseline="-25000" dirty="0" err="1"/>
              <a:t>2</a:t>
            </a:r>
            <a:r>
              <a:rPr lang="pt-BR" sz="2400" dirty="0"/>
              <a:t> – </a:t>
            </a:r>
            <a:r>
              <a:rPr lang="pt-BR" sz="2400" dirty="0" err="1"/>
              <a:t>p</a:t>
            </a:r>
            <a:r>
              <a:rPr lang="pt-BR" sz="2400" baseline="-25000" dirty="0" err="1"/>
              <a:t>1</a:t>
            </a:r>
            <a:r>
              <a:rPr lang="pt-BR" sz="2400" dirty="0"/>
              <a:t>) </a:t>
            </a:r>
            <a:r>
              <a:rPr lang="pt-BR" sz="2400" dirty="0" err="1"/>
              <a:t>q</a:t>
            </a:r>
            <a:r>
              <a:rPr lang="pt-BR" sz="2400" baseline="-25000" dirty="0" err="1"/>
              <a:t>1</a:t>
            </a:r>
            <a:endParaRPr lang="pt-BR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3405875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85753" y="615951"/>
            <a:ext cx="1222322" cy="38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 sz="1900" b="1">
                <a:solidFill>
                  <a:srgbClr val="000000"/>
                </a:solidFill>
              </a:rPr>
              <a:t>Preço (R$)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7710461" y="6396039"/>
            <a:ext cx="1384353" cy="38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 sz="1900" b="1">
                <a:solidFill>
                  <a:srgbClr val="000000"/>
                </a:solidFill>
              </a:rPr>
              <a:t>Quantidade</a:t>
            </a:r>
          </a:p>
        </p:txBody>
      </p:sp>
      <p:sp>
        <p:nvSpPr>
          <p:cNvPr id="77830" name="Freeform 6"/>
          <p:cNvSpPr>
            <a:spLocks/>
          </p:cNvSpPr>
          <p:nvPr/>
        </p:nvSpPr>
        <p:spPr bwMode="auto">
          <a:xfrm>
            <a:off x="804864" y="1054100"/>
            <a:ext cx="7967662" cy="4972050"/>
          </a:xfrm>
          <a:custGeom>
            <a:avLst/>
            <a:gdLst>
              <a:gd name="T0" fmla="*/ 0 w 5019"/>
              <a:gd name="T1" fmla="*/ 0 h 3132"/>
              <a:gd name="T2" fmla="*/ 0 w 5019"/>
              <a:gd name="T3" fmla="*/ 2147483647 h 3132"/>
              <a:gd name="T4" fmla="*/ 2147483647 w 5019"/>
              <a:gd name="T5" fmla="*/ 2147483647 h 3132"/>
              <a:gd name="T6" fmla="*/ 0 60000 65536"/>
              <a:gd name="T7" fmla="*/ 0 60000 65536"/>
              <a:gd name="T8" fmla="*/ 0 60000 65536"/>
              <a:gd name="T9" fmla="*/ 0 w 5019"/>
              <a:gd name="T10" fmla="*/ 0 h 3132"/>
              <a:gd name="T11" fmla="*/ 5019 w 5019"/>
              <a:gd name="T12" fmla="*/ 3132 h 31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19" h="3132">
                <a:moveTo>
                  <a:pt x="0" y="0"/>
                </a:moveTo>
                <a:lnTo>
                  <a:pt x="0" y="3131"/>
                </a:lnTo>
                <a:lnTo>
                  <a:pt x="5018" y="313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1349375" y="174627"/>
            <a:ext cx="66294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defTabSz="762000" eaLnBrk="0" hangingPunct="0"/>
            <a:r>
              <a:rPr lang="pt-BR" sz="2800" dirty="0"/>
              <a:t>Elasticidade preço da Demanda e Receita</a:t>
            </a:r>
            <a:endParaRPr lang="pt-PT" sz="2800" b="1" dirty="0">
              <a:solidFill>
                <a:srgbClr val="000000"/>
              </a:solidFill>
            </a:endParaRP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361507" y="1225551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60</a:t>
            </a: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361507" y="2005013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50</a:t>
            </a:r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361507" y="2773363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40</a:t>
            </a:r>
          </a:p>
        </p:txBody>
      </p:sp>
      <p:sp>
        <p:nvSpPr>
          <p:cNvPr id="77835" name="Rectangle 11"/>
          <p:cNvSpPr>
            <a:spLocks noChangeArrowheads="1"/>
          </p:cNvSpPr>
          <p:nvPr/>
        </p:nvSpPr>
        <p:spPr bwMode="auto">
          <a:xfrm>
            <a:off x="361507" y="353853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372620" y="4329113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77837" name="Rectangle 13"/>
          <p:cNvSpPr>
            <a:spLocks noChangeArrowheads="1"/>
          </p:cNvSpPr>
          <p:nvPr/>
        </p:nvSpPr>
        <p:spPr bwMode="auto">
          <a:xfrm>
            <a:off x="372620" y="5097463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77838" name="Rectangle 14"/>
          <p:cNvSpPr>
            <a:spLocks noChangeArrowheads="1"/>
          </p:cNvSpPr>
          <p:nvPr/>
        </p:nvSpPr>
        <p:spPr bwMode="auto">
          <a:xfrm>
            <a:off x="521616" y="5843588"/>
            <a:ext cx="302968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77839" name="Rectangle 15"/>
          <p:cNvSpPr>
            <a:spLocks noChangeArrowheads="1"/>
          </p:cNvSpPr>
          <p:nvPr/>
        </p:nvSpPr>
        <p:spPr bwMode="auto">
          <a:xfrm>
            <a:off x="654966" y="6084888"/>
            <a:ext cx="302968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77840" name="Rectangle 16"/>
          <p:cNvSpPr>
            <a:spLocks noChangeArrowheads="1"/>
          </p:cNvSpPr>
          <p:nvPr/>
        </p:nvSpPr>
        <p:spPr bwMode="auto">
          <a:xfrm>
            <a:off x="1726757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77841" name="Rectangle 17"/>
          <p:cNvSpPr>
            <a:spLocks noChangeArrowheads="1"/>
          </p:cNvSpPr>
          <p:nvPr/>
        </p:nvSpPr>
        <p:spPr bwMode="auto">
          <a:xfrm>
            <a:off x="2857057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77842" name="Rectangle 18"/>
          <p:cNvSpPr>
            <a:spLocks noChangeArrowheads="1"/>
          </p:cNvSpPr>
          <p:nvPr/>
        </p:nvSpPr>
        <p:spPr bwMode="auto">
          <a:xfrm>
            <a:off x="3976245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77843" name="Rectangle 19"/>
          <p:cNvSpPr>
            <a:spLocks noChangeArrowheads="1"/>
          </p:cNvSpPr>
          <p:nvPr/>
        </p:nvSpPr>
        <p:spPr bwMode="auto">
          <a:xfrm>
            <a:off x="5103370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40</a:t>
            </a:r>
          </a:p>
        </p:txBody>
      </p:sp>
      <p:sp>
        <p:nvSpPr>
          <p:cNvPr id="77844" name="Rectangle 20"/>
          <p:cNvSpPr>
            <a:spLocks noChangeArrowheads="1"/>
          </p:cNvSpPr>
          <p:nvPr/>
        </p:nvSpPr>
        <p:spPr bwMode="auto">
          <a:xfrm>
            <a:off x="6233670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50</a:t>
            </a:r>
          </a:p>
        </p:txBody>
      </p:sp>
      <p:sp>
        <p:nvSpPr>
          <p:cNvPr id="77845" name="Rectangle 21"/>
          <p:cNvSpPr>
            <a:spLocks noChangeArrowheads="1"/>
          </p:cNvSpPr>
          <p:nvPr/>
        </p:nvSpPr>
        <p:spPr bwMode="auto">
          <a:xfrm>
            <a:off x="7341745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60</a:t>
            </a:r>
          </a:p>
        </p:txBody>
      </p:sp>
      <p:sp>
        <p:nvSpPr>
          <p:cNvPr id="77846" name="Rectangle 22"/>
          <p:cNvSpPr>
            <a:spLocks noChangeArrowheads="1"/>
          </p:cNvSpPr>
          <p:nvPr/>
        </p:nvSpPr>
        <p:spPr bwMode="auto">
          <a:xfrm>
            <a:off x="8472045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70</a:t>
            </a:r>
          </a:p>
        </p:txBody>
      </p:sp>
      <p:sp>
        <p:nvSpPr>
          <p:cNvPr id="77847" name="Freeform 23"/>
          <p:cNvSpPr>
            <a:spLocks/>
          </p:cNvSpPr>
          <p:nvPr/>
        </p:nvSpPr>
        <p:spPr bwMode="auto">
          <a:xfrm>
            <a:off x="804863" y="3336926"/>
            <a:ext cx="7318375" cy="1262063"/>
          </a:xfrm>
          <a:custGeom>
            <a:avLst/>
            <a:gdLst>
              <a:gd name="T0" fmla="*/ 0 w 4610"/>
              <a:gd name="T1" fmla="*/ 0 h 795"/>
              <a:gd name="T2" fmla="*/ 2147483647 w 4610"/>
              <a:gd name="T3" fmla="*/ 2147483647 h 795"/>
              <a:gd name="T4" fmla="*/ 0 60000 65536"/>
              <a:gd name="T5" fmla="*/ 0 60000 65536"/>
              <a:gd name="T6" fmla="*/ 0 w 4610"/>
              <a:gd name="T7" fmla="*/ 0 h 795"/>
              <a:gd name="T8" fmla="*/ 4610 w 4610"/>
              <a:gd name="T9" fmla="*/ 795 h 79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610" h="795">
                <a:moveTo>
                  <a:pt x="0" y="0"/>
                </a:moveTo>
                <a:lnTo>
                  <a:pt x="4609" y="794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77848" name="Rectangle 24"/>
          <p:cNvSpPr>
            <a:spLocks noChangeArrowheads="1"/>
          </p:cNvSpPr>
          <p:nvPr/>
        </p:nvSpPr>
        <p:spPr bwMode="auto">
          <a:xfrm>
            <a:off x="8317738" y="4375150"/>
            <a:ext cx="407163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 defTabSz="762000" eaLnBrk="0" hangingPunct="0"/>
            <a:r>
              <a:rPr lang="pt-PT" i="1">
                <a:solidFill>
                  <a:srgbClr val="000000"/>
                </a:solidFill>
              </a:rPr>
              <a:t>D</a:t>
            </a:r>
            <a:r>
              <a:rPr lang="pt-PT" i="1" baseline="-25000">
                <a:solidFill>
                  <a:srgbClr val="00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24160485"/>
      </p:ext>
    </p:extLst>
  </p:cSld>
  <p:clrMapOvr>
    <a:masterClrMapping/>
  </p:clrMapOvr>
  <p:transition spd="slow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8852" name="Freeform 4"/>
          <p:cNvSpPr>
            <a:spLocks/>
          </p:cNvSpPr>
          <p:nvPr/>
        </p:nvSpPr>
        <p:spPr bwMode="auto">
          <a:xfrm>
            <a:off x="804863" y="3336926"/>
            <a:ext cx="7318375" cy="1262063"/>
          </a:xfrm>
          <a:custGeom>
            <a:avLst/>
            <a:gdLst>
              <a:gd name="T0" fmla="*/ 0 w 4610"/>
              <a:gd name="T1" fmla="*/ 0 h 795"/>
              <a:gd name="T2" fmla="*/ 2147483647 w 4610"/>
              <a:gd name="T3" fmla="*/ 2147483647 h 795"/>
              <a:gd name="T4" fmla="*/ 0 60000 65536"/>
              <a:gd name="T5" fmla="*/ 0 60000 65536"/>
              <a:gd name="T6" fmla="*/ 0 w 4610"/>
              <a:gd name="T7" fmla="*/ 0 h 795"/>
              <a:gd name="T8" fmla="*/ 4610 w 4610"/>
              <a:gd name="T9" fmla="*/ 795 h 79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610" h="795">
                <a:moveTo>
                  <a:pt x="0" y="0"/>
                </a:moveTo>
                <a:lnTo>
                  <a:pt x="4609" y="794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3052962" y="3341688"/>
            <a:ext cx="30777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 defTabSz="762000" eaLnBrk="0" hangingPunct="0"/>
            <a:r>
              <a:rPr lang="pt-PT" b="1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85753" y="615951"/>
            <a:ext cx="1222322" cy="38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 sz="1900" b="1">
                <a:solidFill>
                  <a:srgbClr val="000000"/>
                </a:solidFill>
              </a:rPr>
              <a:t>Preço (R$)</a:t>
            </a: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7708874" y="6396039"/>
            <a:ext cx="1384353" cy="38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 sz="1900" b="1">
                <a:solidFill>
                  <a:srgbClr val="000000"/>
                </a:solidFill>
              </a:rPr>
              <a:t>Quantidade</a:t>
            </a:r>
          </a:p>
        </p:txBody>
      </p:sp>
      <p:sp>
        <p:nvSpPr>
          <p:cNvPr id="78856" name="Freeform 8"/>
          <p:cNvSpPr>
            <a:spLocks/>
          </p:cNvSpPr>
          <p:nvPr/>
        </p:nvSpPr>
        <p:spPr bwMode="auto">
          <a:xfrm>
            <a:off x="804864" y="1054100"/>
            <a:ext cx="7967662" cy="4972050"/>
          </a:xfrm>
          <a:custGeom>
            <a:avLst/>
            <a:gdLst>
              <a:gd name="T0" fmla="*/ 0 w 5019"/>
              <a:gd name="T1" fmla="*/ 0 h 3132"/>
              <a:gd name="T2" fmla="*/ 0 w 5019"/>
              <a:gd name="T3" fmla="*/ 2147483647 h 3132"/>
              <a:gd name="T4" fmla="*/ 2147483647 w 5019"/>
              <a:gd name="T5" fmla="*/ 2147483647 h 3132"/>
              <a:gd name="T6" fmla="*/ 0 60000 65536"/>
              <a:gd name="T7" fmla="*/ 0 60000 65536"/>
              <a:gd name="T8" fmla="*/ 0 60000 65536"/>
              <a:gd name="T9" fmla="*/ 0 w 5019"/>
              <a:gd name="T10" fmla="*/ 0 h 3132"/>
              <a:gd name="T11" fmla="*/ 5019 w 5019"/>
              <a:gd name="T12" fmla="*/ 3132 h 31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19" h="3132">
                <a:moveTo>
                  <a:pt x="0" y="0"/>
                </a:moveTo>
                <a:lnTo>
                  <a:pt x="0" y="3131"/>
                </a:lnTo>
                <a:lnTo>
                  <a:pt x="5018" y="313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361507" y="1225551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60</a:t>
            </a:r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361507" y="2005013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50</a:t>
            </a:r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361507" y="2773363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40</a:t>
            </a:r>
          </a:p>
        </p:txBody>
      </p:sp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361507" y="353853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372620" y="4329113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78862" name="Rectangle 14"/>
          <p:cNvSpPr>
            <a:spLocks noChangeArrowheads="1"/>
          </p:cNvSpPr>
          <p:nvPr/>
        </p:nvSpPr>
        <p:spPr bwMode="auto">
          <a:xfrm>
            <a:off x="372620" y="5097463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521616" y="5843588"/>
            <a:ext cx="302968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78864" name="Rectangle 16"/>
          <p:cNvSpPr>
            <a:spLocks noChangeArrowheads="1"/>
          </p:cNvSpPr>
          <p:nvPr/>
        </p:nvSpPr>
        <p:spPr bwMode="auto">
          <a:xfrm>
            <a:off x="654966" y="6084888"/>
            <a:ext cx="302968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78865" name="Rectangle 17"/>
          <p:cNvSpPr>
            <a:spLocks noChangeArrowheads="1"/>
          </p:cNvSpPr>
          <p:nvPr/>
        </p:nvSpPr>
        <p:spPr bwMode="auto">
          <a:xfrm>
            <a:off x="1726757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78866" name="Rectangle 18"/>
          <p:cNvSpPr>
            <a:spLocks noChangeArrowheads="1"/>
          </p:cNvSpPr>
          <p:nvPr/>
        </p:nvSpPr>
        <p:spPr bwMode="auto">
          <a:xfrm>
            <a:off x="2857057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78867" name="Rectangle 19"/>
          <p:cNvSpPr>
            <a:spLocks noChangeArrowheads="1"/>
          </p:cNvSpPr>
          <p:nvPr/>
        </p:nvSpPr>
        <p:spPr bwMode="auto">
          <a:xfrm>
            <a:off x="3976245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78868" name="Rectangle 20"/>
          <p:cNvSpPr>
            <a:spLocks noChangeArrowheads="1"/>
          </p:cNvSpPr>
          <p:nvPr/>
        </p:nvSpPr>
        <p:spPr bwMode="auto">
          <a:xfrm>
            <a:off x="5103370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40</a:t>
            </a:r>
          </a:p>
        </p:txBody>
      </p:sp>
      <p:sp>
        <p:nvSpPr>
          <p:cNvPr id="78869" name="Rectangle 21"/>
          <p:cNvSpPr>
            <a:spLocks noChangeArrowheads="1"/>
          </p:cNvSpPr>
          <p:nvPr/>
        </p:nvSpPr>
        <p:spPr bwMode="auto">
          <a:xfrm>
            <a:off x="6233670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50</a:t>
            </a:r>
          </a:p>
        </p:txBody>
      </p:sp>
      <p:sp>
        <p:nvSpPr>
          <p:cNvPr id="78870" name="Freeform 22"/>
          <p:cNvSpPr>
            <a:spLocks/>
          </p:cNvSpPr>
          <p:nvPr/>
        </p:nvSpPr>
        <p:spPr bwMode="auto">
          <a:xfrm>
            <a:off x="804863" y="3719513"/>
            <a:ext cx="2239962" cy="2306637"/>
          </a:xfrm>
          <a:custGeom>
            <a:avLst/>
            <a:gdLst>
              <a:gd name="T0" fmla="*/ 0 w 1411"/>
              <a:gd name="T1" fmla="*/ 0 h 1453"/>
              <a:gd name="T2" fmla="*/ 2147483647 w 1411"/>
              <a:gd name="T3" fmla="*/ 0 h 1453"/>
              <a:gd name="T4" fmla="*/ 2147483647 w 1411"/>
              <a:gd name="T5" fmla="*/ 2147483647 h 1453"/>
              <a:gd name="T6" fmla="*/ 0 60000 65536"/>
              <a:gd name="T7" fmla="*/ 0 60000 65536"/>
              <a:gd name="T8" fmla="*/ 0 60000 65536"/>
              <a:gd name="T9" fmla="*/ 0 w 1411"/>
              <a:gd name="T10" fmla="*/ 0 h 1453"/>
              <a:gd name="T11" fmla="*/ 1411 w 1411"/>
              <a:gd name="T12" fmla="*/ 1453 h 14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11" h="1453">
                <a:moveTo>
                  <a:pt x="0" y="0"/>
                </a:moveTo>
                <a:lnTo>
                  <a:pt x="1410" y="0"/>
                </a:lnTo>
                <a:lnTo>
                  <a:pt x="1410" y="1452"/>
                </a:lnTo>
              </a:path>
            </a:pathLst>
          </a:custGeom>
          <a:noFill/>
          <a:ln w="12700" cap="rnd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78871" name="Rectangle 23"/>
          <p:cNvSpPr>
            <a:spLocks noChangeArrowheads="1"/>
          </p:cNvSpPr>
          <p:nvPr/>
        </p:nvSpPr>
        <p:spPr bwMode="auto">
          <a:xfrm>
            <a:off x="7341745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60</a:t>
            </a:r>
          </a:p>
        </p:txBody>
      </p:sp>
      <p:sp>
        <p:nvSpPr>
          <p:cNvPr id="78872" name="Rectangle 24"/>
          <p:cNvSpPr>
            <a:spLocks noChangeArrowheads="1"/>
          </p:cNvSpPr>
          <p:nvPr/>
        </p:nvSpPr>
        <p:spPr bwMode="auto">
          <a:xfrm>
            <a:off x="8472045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70</a:t>
            </a:r>
          </a:p>
        </p:txBody>
      </p:sp>
      <p:sp>
        <p:nvSpPr>
          <p:cNvPr id="40985" name="Rectangle 25"/>
          <p:cNvSpPr>
            <a:spLocks noChangeArrowheads="1"/>
          </p:cNvSpPr>
          <p:nvPr/>
        </p:nvSpPr>
        <p:spPr bwMode="auto">
          <a:xfrm>
            <a:off x="825501" y="3733800"/>
            <a:ext cx="2193925" cy="2263775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pt-PT" b="1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-110" charset="-128"/>
              </a:rPr>
              <a:t>R$30 x 20</a:t>
            </a:r>
          </a:p>
          <a:p>
            <a:pPr algn="ctr" defTabSz="762000" eaLnBrk="0" hangingPunct="0">
              <a:defRPr/>
            </a:pPr>
            <a:r>
              <a:rPr lang="pt-PT" b="1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-110" charset="-128"/>
              </a:rPr>
              <a:t>= R$600</a:t>
            </a:r>
          </a:p>
        </p:txBody>
      </p:sp>
      <p:sp>
        <p:nvSpPr>
          <p:cNvPr id="78874" name="Rectangle 26"/>
          <p:cNvSpPr>
            <a:spLocks noChangeArrowheads="1"/>
          </p:cNvSpPr>
          <p:nvPr/>
        </p:nvSpPr>
        <p:spPr bwMode="auto">
          <a:xfrm>
            <a:off x="1349375" y="174627"/>
            <a:ext cx="66294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defTabSz="762000" eaLnBrk="0" hangingPunct="0"/>
            <a:r>
              <a:rPr lang="pt-BR" sz="2800" dirty="0"/>
              <a:t>Elasticidade preço da Demanda e Receita</a:t>
            </a:r>
            <a:endParaRPr lang="pt-PT" sz="2800" b="1" dirty="0">
              <a:solidFill>
                <a:srgbClr val="000000"/>
              </a:solidFill>
            </a:endParaRPr>
          </a:p>
        </p:txBody>
      </p:sp>
      <p:sp>
        <p:nvSpPr>
          <p:cNvPr id="78875" name="Rectangle 27"/>
          <p:cNvSpPr>
            <a:spLocks noChangeArrowheads="1"/>
          </p:cNvSpPr>
          <p:nvPr/>
        </p:nvSpPr>
        <p:spPr bwMode="auto">
          <a:xfrm>
            <a:off x="8317738" y="4375150"/>
            <a:ext cx="407163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 defTabSz="762000" eaLnBrk="0" hangingPunct="0"/>
            <a:r>
              <a:rPr lang="pt-PT" i="1">
                <a:solidFill>
                  <a:srgbClr val="000000"/>
                </a:solidFill>
              </a:rPr>
              <a:t>D</a:t>
            </a:r>
            <a:r>
              <a:rPr lang="pt-PT" i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8876" name="Oval 28"/>
          <p:cNvSpPr>
            <a:spLocks noChangeArrowheads="1"/>
          </p:cNvSpPr>
          <p:nvPr/>
        </p:nvSpPr>
        <p:spPr bwMode="auto">
          <a:xfrm>
            <a:off x="2992439" y="3643315"/>
            <a:ext cx="122237" cy="122237"/>
          </a:xfrm>
          <a:prstGeom prst="ellipse">
            <a:avLst/>
          </a:prstGeom>
          <a:solidFill>
            <a:srgbClr val="B2B2B2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170323"/>
      </p:ext>
    </p:extLst>
  </p:cSld>
  <p:clrMapOvr>
    <a:masterClrMapping/>
  </p:clrMapOvr>
  <p:transition spd="slow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9876" name="Freeform 4"/>
          <p:cNvSpPr>
            <a:spLocks/>
          </p:cNvSpPr>
          <p:nvPr/>
        </p:nvSpPr>
        <p:spPr bwMode="auto">
          <a:xfrm>
            <a:off x="804863" y="3336926"/>
            <a:ext cx="7318375" cy="1262063"/>
          </a:xfrm>
          <a:custGeom>
            <a:avLst/>
            <a:gdLst>
              <a:gd name="T0" fmla="*/ 0 w 4610"/>
              <a:gd name="T1" fmla="*/ 0 h 795"/>
              <a:gd name="T2" fmla="*/ 2147483647 w 4610"/>
              <a:gd name="T3" fmla="*/ 2147483647 h 795"/>
              <a:gd name="T4" fmla="*/ 0 60000 65536"/>
              <a:gd name="T5" fmla="*/ 0 60000 65536"/>
              <a:gd name="T6" fmla="*/ 0 w 4610"/>
              <a:gd name="T7" fmla="*/ 0 h 795"/>
              <a:gd name="T8" fmla="*/ 4610 w 4610"/>
              <a:gd name="T9" fmla="*/ 795 h 79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610" h="795">
                <a:moveTo>
                  <a:pt x="0" y="0"/>
                </a:moveTo>
                <a:lnTo>
                  <a:pt x="4609" y="794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79877" name="Freeform 5"/>
          <p:cNvSpPr>
            <a:spLocks/>
          </p:cNvSpPr>
          <p:nvPr/>
        </p:nvSpPr>
        <p:spPr bwMode="auto">
          <a:xfrm>
            <a:off x="804864" y="4498977"/>
            <a:ext cx="6748462" cy="1527175"/>
          </a:xfrm>
          <a:custGeom>
            <a:avLst/>
            <a:gdLst>
              <a:gd name="T0" fmla="*/ 0 w 4251"/>
              <a:gd name="T1" fmla="*/ 0 h 962"/>
              <a:gd name="T2" fmla="*/ 2147483647 w 4251"/>
              <a:gd name="T3" fmla="*/ 0 h 962"/>
              <a:gd name="T4" fmla="*/ 2147483647 w 4251"/>
              <a:gd name="T5" fmla="*/ 2147483647 h 962"/>
              <a:gd name="T6" fmla="*/ 0 60000 65536"/>
              <a:gd name="T7" fmla="*/ 0 60000 65536"/>
              <a:gd name="T8" fmla="*/ 0 60000 65536"/>
              <a:gd name="T9" fmla="*/ 0 w 4251"/>
              <a:gd name="T10" fmla="*/ 0 h 962"/>
              <a:gd name="T11" fmla="*/ 4251 w 4251"/>
              <a:gd name="T12" fmla="*/ 962 h 9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51" h="962">
                <a:moveTo>
                  <a:pt x="0" y="0"/>
                </a:moveTo>
                <a:lnTo>
                  <a:pt x="4250" y="0"/>
                </a:lnTo>
                <a:lnTo>
                  <a:pt x="4250" y="961"/>
                </a:lnTo>
              </a:path>
            </a:pathLst>
          </a:custGeom>
          <a:noFill/>
          <a:ln w="12700" cap="rnd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7526537" y="4014788"/>
            <a:ext cx="30777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 defTabSz="762000" eaLnBrk="0" hangingPunct="0"/>
            <a:r>
              <a:rPr lang="pt-PT" b="1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3052962" y="3249613"/>
            <a:ext cx="30777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 defTabSz="762000" eaLnBrk="0" hangingPunct="0"/>
            <a:r>
              <a:rPr lang="pt-PT" b="1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85753" y="615951"/>
            <a:ext cx="1222322" cy="38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 sz="1900" b="1">
                <a:solidFill>
                  <a:srgbClr val="000000"/>
                </a:solidFill>
              </a:rPr>
              <a:t>Preço (R$)</a:t>
            </a:r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7708874" y="6396039"/>
            <a:ext cx="1384353" cy="38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 sz="1900" b="1">
                <a:solidFill>
                  <a:srgbClr val="000000"/>
                </a:solidFill>
              </a:rPr>
              <a:t>Quantidade</a:t>
            </a:r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361507" y="1225551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60</a:t>
            </a:r>
          </a:p>
        </p:txBody>
      </p:sp>
      <p:sp>
        <p:nvSpPr>
          <p:cNvPr id="79883" name="Rectangle 11"/>
          <p:cNvSpPr>
            <a:spLocks noChangeArrowheads="1"/>
          </p:cNvSpPr>
          <p:nvPr/>
        </p:nvSpPr>
        <p:spPr bwMode="auto">
          <a:xfrm>
            <a:off x="361507" y="2005013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50</a:t>
            </a:r>
          </a:p>
        </p:txBody>
      </p:sp>
      <p:sp>
        <p:nvSpPr>
          <p:cNvPr id="79884" name="Rectangle 12"/>
          <p:cNvSpPr>
            <a:spLocks noChangeArrowheads="1"/>
          </p:cNvSpPr>
          <p:nvPr/>
        </p:nvSpPr>
        <p:spPr bwMode="auto">
          <a:xfrm>
            <a:off x="361507" y="2773363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40</a:t>
            </a:r>
          </a:p>
        </p:txBody>
      </p:sp>
      <p:sp>
        <p:nvSpPr>
          <p:cNvPr id="79885" name="Rectangle 13"/>
          <p:cNvSpPr>
            <a:spLocks noChangeArrowheads="1"/>
          </p:cNvSpPr>
          <p:nvPr/>
        </p:nvSpPr>
        <p:spPr bwMode="auto">
          <a:xfrm>
            <a:off x="361507" y="353853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825500" y="4532315"/>
            <a:ext cx="6700838" cy="1455737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pt-PT" b="1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-110" charset="-128"/>
              </a:rPr>
              <a:t>R$20 x 60 = R$1.200</a:t>
            </a:r>
          </a:p>
        </p:txBody>
      </p:sp>
      <p:sp>
        <p:nvSpPr>
          <p:cNvPr id="79887" name="Rectangle 15"/>
          <p:cNvSpPr>
            <a:spLocks noChangeArrowheads="1"/>
          </p:cNvSpPr>
          <p:nvPr/>
        </p:nvSpPr>
        <p:spPr bwMode="auto">
          <a:xfrm>
            <a:off x="372620" y="4329113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79888" name="Rectangle 16"/>
          <p:cNvSpPr>
            <a:spLocks noChangeArrowheads="1"/>
          </p:cNvSpPr>
          <p:nvPr/>
        </p:nvSpPr>
        <p:spPr bwMode="auto">
          <a:xfrm>
            <a:off x="372620" y="5097463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521616" y="5843588"/>
            <a:ext cx="302968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79890" name="Rectangle 18"/>
          <p:cNvSpPr>
            <a:spLocks noChangeArrowheads="1"/>
          </p:cNvSpPr>
          <p:nvPr/>
        </p:nvSpPr>
        <p:spPr bwMode="auto">
          <a:xfrm>
            <a:off x="654966" y="6084888"/>
            <a:ext cx="302968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79891" name="Rectangle 19"/>
          <p:cNvSpPr>
            <a:spLocks noChangeArrowheads="1"/>
          </p:cNvSpPr>
          <p:nvPr/>
        </p:nvSpPr>
        <p:spPr bwMode="auto">
          <a:xfrm>
            <a:off x="1726757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2857057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79893" name="Rectangle 21"/>
          <p:cNvSpPr>
            <a:spLocks noChangeArrowheads="1"/>
          </p:cNvSpPr>
          <p:nvPr/>
        </p:nvSpPr>
        <p:spPr bwMode="auto">
          <a:xfrm>
            <a:off x="3976245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79894" name="Rectangle 22"/>
          <p:cNvSpPr>
            <a:spLocks noChangeArrowheads="1"/>
          </p:cNvSpPr>
          <p:nvPr/>
        </p:nvSpPr>
        <p:spPr bwMode="auto">
          <a:xfrm>
            <a:off x="5103370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40</a:t>
            </a:r>
          </a:p>
        </p:txBody>
      </p:sp>
      <p:sp>
        <p:nvSpPr>
          <p:cNvPr id="79895" name="Rectangle 23"/>
          <p:cNvSpPr>
            <a:spLocks noChangeArrowheads="1"/>
          </p:cNvSpPr>
          <p:nvPr/>
        </p:nvSpPr>
        <p:spPr bwMode="auto">
          <a:xfrm>
            <a:off x="6233670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50</a:t>
            </a:r>
          </a:p>
        </p:txBody>
      </p:sp>
      <p:sp>
        <p:nvSpPr>
          <p:cNvPr id="79896" name="Rectangle 24"/>
          <p:cNvSpPr>
            <a:spLocks noChangeArrowheads="1"/>
          </p:cNvSpPr>
          <p:nvPr/>
        </p:nvSpPr>
        <p:spPr bwMode="auto">
          <a:xfrm>
            <a:off x="7341745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60</a:t>
            </a:r>
          </a:p>
        </p:txBody>
      </p:sp>
      <p:sp>
        <p:nvSpPr>
          <p:cNvPr id="79897" name="Rectangle 25"/>
          <p:cNvSpPr>
            <a:spLocks noChangeArrowheads="1"/>
          </p:cNvSpPr>
          <p:nvPr/>
        </p:nvSpPr>
        <p:spPr bwMode="auto">
          <a:xfrm>
            <a:off x="8472045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70</a:t>
            </a:r>
          </a:p>
        </p:txBody>
      </p:sp>
      <p:sp>
        <p:nvSpPr>
          <p:cNvPr id="79898" name="Rectangle 26"/>
          <p:cNvSpPr>
            <a:spLocks noChangeArrowheads="1"/>
          </p:cNvSpPr>
          <p:nvPr/>
        </p:nvSpPr>
        <p:spPr bwMode="auto">
          <a:xfrm>
            <a:off x="1349375" y="174627"/>
            <a:ext cx="66294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defTabSz="762000" eaLnBrk="0" hangingPunct="0"/>
            <a:r>
              <a:rPr lang="pt-BR" sz="2800" dirty="0"/>
              <a:t>Elasticidade preço da Demanda e Receita</a:t>
            </a:r>
            <a:endParaRPr lang="pt-PT" sz="2800" b="1" dirty="0">
              <a:solidFill>
                <a:srgbClr val="000000"/>
              </a:solidFill>
            </a:endParaRPr>
          </a:p>
        </p:txBody>
      </p:sp>
      <p:sp>
        <p:nvSpPr>
          <p:cNvPr id="79899" name="Rectangle 27"/>
          <p:cNvSpPr>
            <a:spLocks noChangeArrowheads="1"/>
          </p:cNvSpPr>
          <p:nvPr/>
        </p:nvSpPr>
        <p:spPr bwMode="auto">
          <a:xfrm>
            <a:off x="8317738" y="4375150"/>
            <a:ext cx="407163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 defTabSz="762000" eaLnBrk="0" hangingPunct="0"/>
            <a:r>
              <a:rPr lang="pt-PT" i="1">
                <a:solidFill>
                  <a:srgbClr val="000000"/>
                </a:solidFill>
              </a:rPr>
              <a:t>D</a:t>
            </a:r>
            <a:r>
              <a:rPr lang="pt-PT" i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9900" name="Freeform 28"/>
          <p:cNvSpPr>
            <a:spLocks/>
          </p:cNvSpPr>
          <p:nvPr/>
        </p:nvSpPr>
        <p:spPr bwMode="auto">
          <a:xfrm>
            <a:off x="804863" y="3719513"/>
            <a:ext cx="2239962" cy="2306637"/>
          </a:xfrm>
          <a:custGeom>
            <a:avLst/>
            <a:gdLst>
              <a:gd name="T0" fmla="*/ 0 w 1411"/>
              <a:gd name="T1" fmla="*/ 0 h 1453"/>
              <a:gd name="T2" fmla="*/ 2147483647 w 1411"/>
              <a:gd name="T3" fmla="*/ 0 h 1453"/>
              <a:gd name="T4" fmla="*/ 2147483647 w 1411"/>
              <a:gd name="T5" fmla="*/ 2147483647 h 1453"/>
              <a:gd name="T6" fmla="*/ 0 60000 65536"/>
              <a:gd name="T7" fmla="*/ 0 60000 65536"/>
              <a:gd name="T8" fmla="*/ 0 60000 65536"/>
              <a:gd name="T9" fmla="*/ 0 w 1411"/>
              <a:gd name="T10" fmla="*/ 0 h 1453"/>
              <a:gd name="T11" fmla="*/ 1411 w 1411"/>
              <a:gd name="T12" fmla="*/ 1453 h 14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11" h="1453">
                <a:moveTo>
                  <a:pt x="0" y="0"/>
                </a:moveTo>
                <a:lnTo>
                  <a:pt x="1410" y="0"/>
                </a:lnTo>
                <a:lnTo>
                  <a:pt x="1410" y="1452"/>
                </a:lnTo>
              </a:path>
            </a:pathLst>
          </a:custGeom>
          <a:noFill/>
          <a:ln w="12700" cap="rnd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79901" name="Freeform 29"/>
          <p:cNvSpPr>
            <a:spLocks/>
          </p:cNvSpPr>
          <p:nvPr/>
        </p:nvSpPr>
        <p:spPr bwMode="auto">
          <a:xfrm>
            <a:off x="804864" y="1054100"/>
            <a:ext cx="7967662" cy="4972050"/>
          </a:xfrm>
          <a:custGeom>
            <a:avLst/>
            <a:gdLst>
              <a:gd name="T0" fmla="*/ 0 w 5019"/>
              <a:gd name="T1" fmla="*/ 0 h 3132"/>
              <a:gd name="T2" fmla="*/ 0 w 5019"/>
              <a:gd name="T3" fmla="*/ 2147483647 h 3132"/>
              <a:gd name="T4" fmla="*/ 2147483647 w 5019"/>
              <a:gd name="T5" fmla="*/ 2147483647 h 3132"/>
              <a:gd name="T6" fmla="*/ 0 60000 65536"/>
              <a:gd name="T7" fmla="*/ 0 60000 65536"/>
              <a:gd name="T8" fmla="*/ 0 60000 65536"/>
              <a:gd name="T9" fmla="*/ 0 w 5019"/>
              <a:gd name="T10" fmla="*/ 0 h 3132"/>
              <a:gd name="T11" fmla="*/ 5019 w 5019"/>
              <a:gd name="T12" fmla="*/ 3132 h 31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19" h="3132">
                <a:moveTo>
                  <a:pt x="0" y="0"/>
                </a:moveTo>
                <a:lnTo>
                  <a:pt x="0" y="3131"/>
                </a:lnTo>
                <a:lnTo>
                  <a:pt x="5018" y="313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79902" name="Oval 30"/>
          <p:cNvSpPr>
            <a:spLocks noChangeArrowheads="1"/>
          </p:cNvSpPr>
          <p:nvPr/>
        </p:nvSpPr>
        <p:spPr bwMode="auto">
          <a:xfrm>
            <a:off x="2992439" y="3643315"/>
            <a:ext cx="122237" cy="122237"/>
          </a:xfrm>
          <a:prstGeom prst="ellipse">
            <a:avLst/>
          </a:prstGeom>
          <a:solidFill>
            <a:srgbClr val="B2B2B2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9903" name="Oval 31"/>
          <p:cNvSpPr>
            <a:spLocks noChangeArrowheads="1"/>
          </p:cNvSpPr>
          <p:nvPr/>
        </p:nvSpPr>
        <p:spPr bwMode="auto">
          <a:xfrm>
            <a:off x="7502525" y="4437065"/>
            <a:ext cx="122238" cy="122237"/>
          </a:xfrm>
          <a:prstGeom prst="ellipse">
            <a:avLst/>
          </a:prstGeom>
          <a:solidFill>
            <a:srgbClr val="B2B2B2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191125"/>
      </p:ext>
    </p:extLst>
  </p:cSld>
  <p:clrMapOvr>
    <a:masterClrMapping/>
  </p:clrMapOvr>
  <p:transition spd="slow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0900" name="Freeform 4"/>
          <p:cNvSpPr>
            <a:spLocks/>
          </p:cNvSpPr>
          <p:nvPr/>
        </p:nvSpPr>
        <p:spPr bwMode="auto">
          <a:xfrm>
            <a:off x="1935164" y="2206627"/>
            <a:ext cx="2820987" cy="3819525"/>
          </a:xfrm>
          <a:custGeom>
            <a:avLst/>
            <a:gdLst>
              <a:gd name="T0" fmla="*/ 0 w 1777"/>
              <a:gd name="T1" fmla="*/ 0 h 2406"/>
              <a:gd name="T2" fmla="*/ 2147483647 w 1777"/>
              <a:gd name="T3" fmla="*/ 2147483647 h 2406"/>
              <a:gd name="T4" fmla="*/ 0 60000 65536"/>
              <a:gd name="T5" fmla="*/ 0 60000 65536"/>
              <a:gd name="T6" fmla="*/ 0 w 1777"/>
              <a:gd name="T7" fmla="*/ 0 h 2406"/>
              <a:gd name="T8" fmla="*/ 1777 w 1777"/>
              <a:gd name="T9" fmla="*/ 2406 h 240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77" h="2406">
                <a:moveTo>
                  <a:pt x="0" y="0"/>
                </a:moveTo>
                <a:lnTo>
                  <a:pt x="1776" y="2405"/>
                </a:lnTo>
              </a:path>
            </a:pathLst>
          </a:custGeom>
          <a:noFill/>
          <a:ln w="254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80901" name="Freeform 5"/>
          <p:cNvSpPr>
            <a:spLocks/>
          </p:cNvSpPr>
          <p:nvPr/>
        </p:nvSpPr>
        <p:spPr bwMode="auto">
          <a:xfrm>
            <a:off x="804863" y="3336926"/>
            <a:ext cx="7318375" cy="1262063"/>
          </a:xfrm>
          <a:custGeom>
            <a:avLst/>
            <a:gdLst>
              <a:gd name="T0" fmla="*/ 0 w 4610"/>
              <a:gd name="T1" fmla="*/ 0 h 795"/>
              <a:gd name="T2" fmla="*/ 2147483647 w 4610"/>
              <a:gd name="T3" fmla="*/ 2147483647 h 795"/>
              <a:gd name="T4" fmla="*/ 0 60000 65536"/>
              <a:gd name="T5" fmla="*/ 0 60000 65536"/>
              <a:gd name="T6" fmla="*/ 0 w 4610"/>
              <a:gd name="T7" fmla="*/ 0 h 795"/>
              <a:gd name="T8" fmla="*/ 4610 w 4610"/>
              <a:gd name="T9" fmla="*/ 795 h 79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610" h="795">
                <a:moveTo>
                  <a:pt x="0" y="0"/>
                </a:moveTo>
                <a:lnTo>
                  <a:pt x="4609" y="794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85753" y="615951"/>
            <a:ext cx="1222322" cy="38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 sz="1900" b="1">
                <a:solidFill>
                  <a:srgbClr val="000000"/>
                </a:solidFill>
              </a:rPr>
              <a:t>Preço (R$)</a:t>
            </a: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7708874" y="6396039"/>
            <a:ext cx="1384353" cy="38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 sz="1900" b="1">
                <a:solidFill>
                  <a:srgbClr val="000000"/>
                </a:solidFill>
              </a:rPr>
              <a:t>Quantidade</a:t>
            </a:r>
          </a:p>
        </p:txBody>
      </p:sp>
      <p:sp>
        <p:nvSpPr>
          <p:cNvPr id="80904" name="Freeform 8"/>
          <p:cNvSpPr>
            <a:spLocks/>
          </p:cNvSpPr>
          <p:nvPr/>
        </p:nvSpPr>
        <p:spPr bwMode="auto">
          <a:xfrm>
            <a:off x="804863" y="3719513"/>
            <a:ext cx="2239962" cy="2306637"/>
          </a:xfrm>
          <a:custGeom>
            <a:avLst/>
            <a:gdLst>
              <a:gd name="T0" fmla="*/ 0 w 1411"/>
              <a:gd name="T1" fmla="*/ 0 h 1453"/>
              <a:gd name="T2" fmla="*/ 2147483647 w 1411"/>
              <a:gd name="T3" fmla="*/ 0 h 1453"/>
              <a:gd name="T4" fmla="*/ 2147483647 w 1411"/>
              <a:gd name="T5" fmla="*/ 2147483647 h 1453"/>
              <a:gd name="T6" fmla="*/ 0 60000 65536"/>
              <a:gd name="T7" fmla="*/ 0 60000 65536"/>
              <a:gd name="T8" fmla="*/ 0 60000 65536"/>
              <a:gd name="T9" fmla="*/ 0 w 1411"/>
              <a:gd name="T10" fmla="*/ 0 h 1453"/>
              <a:gd name="T11" fmla="*/ 1411 w 1411"/>
              <a:gd name="T12" fmla="*/ 1453 h 14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11" h="1453">
                <a:moveTo>
                  <a:pt x="0" y="0"/>
                </a:moveTo>
                <a:lnTo>
                  <a:pt x="1410" y="0"/>
                </a:lnTo>
                <a:lnTo>
                  <a:pt x="1410" y="1452"/>
                </a:lnTo>
              </a:path>
            </a:pathLst>
          </a:custGeom>
          <a:noFill/>
          <a:ln w="12700" cap="rnd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80905" name="Freeform 9"/>
          <p:cNvSpPr>
            <a:spLocks/>
          </p:cNvSpPr>
          <p:nvPr/>
        </p:nvSpPr>
        <p:spPr bwMode="auto">
          <a:xfrm>
            <a:off x="804864" y="1054100"/>
            <a:ext cx="7967662" cy="4972050"/>
          </a:xfrm>
          <a:custGeom>
            <a:avLst/>
            <a:gdLst>
              <a:gd name="T0" fmla="*/ 0 w 5019"/>
              <a:gd name="T1" fmla="*/ 0 h 3132"/>
              <a:gd name="T2" fmla="*/ 0 w 5019"/>
              <a:gd name="T3" fmla="*/ 2147483647 h 3132"/>
              <a:gd name="T4" fmla="*/ 2147483647 w 5019"/>
              <a:gd name="T5" fmla="*/ 2147483647 h 3132"/>
              <a:gd name="T6" fmla="*/ 0 60000 65536"/>
              <a:gd name="T7" fmla="*/ 0 60000 65536"/>
              <a:gd name="T8" fmla="*/ 0 60000 65536"/>
              <a:gd name="T9" fmla="*/ 0 w 5019"/>
              <a:gd name="T10" fmla="*/ 0 h 3132"/>
              <a:gd name="T11" fmla="*/ 5019 w 5019"/>
              <a:gd name="T12" fmla="*/ 3132 h 31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19" h="3132">
                <a:moveTo>
                  <a:pt x="0" y="0"/>
                </a:moveTo>
                <a:lnTo>
                  <a:pt x="0" y="3131"/>
                </a:lnTo>
                <a:lnTo>
                  <a:pt x="5018" y="313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80906" name="Rectangle 10"/>
          <p:cNvSpPr>
            <a:spLocks noChangeArrowheads="1"/>
          </p:cNvSpPr>
          <p:nvPr/>
        </p:nvSpPr>
        <p:spPr bwMode="auto">
          <a:xfrm>
            <a:off x="361507" y="1225551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60</a:t>
            </a:r>
          </a:p>
        </p:txBody>
      </p:sp>
      <p:sp>
        <p:nvSpPr>
          <p:cNvPr id="80907" name="Rectangle 11"/>
          <p:cNvSpPr>
            <a:spLocks noChangeArrowheads="1"/>
          </p:cNvSpPr>
          <p:nvPr/>
        </p:nvSpPr>
        <p:spPr bwMode="auto">
          <a:xfrm>
            <a:off x="361507" y="2005013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50</a:t>
            </a:r>
          </a:p>
        </p:txBody>
      </p:sp>
      <p:sp>
        <p:nvSpPr>
          <p:cNvPr id="80908" name="Rectangle 12"/>
          <p:cNvSpPr>
            <a:spLocks noChangeArrowheads="1"/>
          </p:cNvSpPr>
          <p:nvPr/>
        </p:nvSpPr>
        <p:spPr bwMode="auto">
          <a:xfrm>
            <a:off x="361507" y="2773363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40</a:t>
            </a:r>
          </a:p>
        </p:txBody>
      </p:sp>
      <p:sp>
        <p:nvSpPr>
          <p:cNvPr id="80909" name="Rectangle 13"/>
          <p:cNvSpPr>
            <a:spLocks noChangeArrowheads="1"/>
          </p:cNvSpPr>
          <p:nvPr/>
        </p:nvSpPr>
        <p:spPr bwMode="auto">
          <a:xfrm>
            <a:off x="361507" y="353853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80910" name="Rectangle 14"/>
          <p:cNvSpPr>
            <a:spLocks noChangeArrowheads="1"/>
          </p:cNvSpPr>
          <p:nvPr/>
        </p:nvSpPr>
        <p:spPr bwMode="auto">
          <a:xfrm>
            <a:off x="372620" y="4329113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80911" name="Rectangle 15"/>
          <p:cNvSpPr>
            <a:spLocks noChangeArrowheads="1"/>
          </p:cNvSpPr>
          <p:nvPr/>
        </p:nvSpPr>
        <p:spPr bwMode="auto">
          <a:xfrm>
            <a:off x="372620" y="5097463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80912" name="Rectangle 16"/>
          <p:cNvSpPr>
            <a:spLocks noChangeArrowheads="1"/>
          </p:cNvSpPr>
          <p:nvPr/>
        </p:nvSpPr>
        <p:spPr bwMode="auto">
          <a:xfrm>
            <a:off x="521616" y="5843588"/>
            <a:ext cx="302968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80913" name="Rectangle 17"/>
          <p:cNvSpPr>
            <a:spLocks noChangeArrowheads="1"/>
          </p:cNvSpPr>
          <p:nvPr/>
        </p:nvSpPr>
        <p:spPr bwMode="auto">
          <a:xfrm>
            <a:off x="654966" y="6084888"/>
            <a:ext cx="302968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80914" name="Rectangle 18"/>
          <p:cNvSpPr>
            <a:spLocks noChangeArrowheads="1"/>
          </p:cNvSpPr>
          <p:nvPr/>
        </p:nvSpPr>
        <p:spPr bwMode="auto">
          <a:xfrm>
            <a:off x="1726757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80915" name="Rectangle 19"/>
          <p:cNvSpPr>
            <a:spLocks noChangeArrowheads="1"/>
          </p:cNvSpPr>
          <p:nvPr/>
        </p:nvSpPr>
        <p:spPr bwMode="auto">
          <a:xfrm>
            <a:off x="2857057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80916" name="Rectangle 20"/>
          <p:cNvSpPr>
            <a:spLocks noChangeArrowheads="1"/>
          </p:cNvSpPr>
          <p:nvPr/>
        </p:nvSpPr>
        <p:spPr bwMode="auto">
          <a:xfrm>
            <a:off x="3976245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80917" name="Rectangle 21"/>
          <p:cNvSpPr>
            <a:spLocks noChangeArrowheads="1"/>
          </p:cNvSpPr>
          <p:nvPr/>
        </p:nvSpPr>
        <p:spPr bwMode="auto">
          <a:xfrm>
            <a:off x="5103370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40</a:t>
            </a:r>
          </a:p>
        </p:txBody>
      </p:sp>
      <p:sp>
        <p:nvSpPr>
          <p:cNvPr id="80918" name="Rectangle 22"/>
          <p:cNvSpPr>
            <a:spLocks noChangeArrowheads="1"/>
          </p:cNvSpPr>
          <p:nvPr/>
        </p:nvSpPr>
        <p:spPr bwMode="auto">
          <a:xfrm>
            <a:off x="6233670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50</a:t>
            </a:r>
          </a:p>
        </p:txBody>
      </p:sp>
      <p:sp>
        <p:nvSpPr>
          <p:cNvPr id="80919" name="Rectangle 23"/>
          <p:cNvSpPr>
            <a:spLocks noChangeArrowheads="1"/>
          </p:cNvSpPr>
          <p:nvPr/>
        </p:nvSpPr>
        <p:spPr bwMode="auto">
          <a:xfrm>
            <a:off x="7341745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60</a:t>
            </a:r>
          </a:p>
        </p:txBody>
      </p:sp>
      <p:sp>
        <p:nvSpPr>
          <p:cNvPr id="80920" name="Rectangle 24"/>
          <p:cNvSpPr>
            <a:spLocks noChangeArrowheads="1"/>
          </p:cNvSpPr>
          <p:nvPr/>
        </p:nvSpPr>
        <p:spPr bwMode="auto">
          <a:xfrm>
            <a:off x="8472045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70</a:t>
            </a:r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825501" y="3733800"/>
            <a:ext cx="2193925" cy="2263775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pt-PT" b="1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-110" charset="-128"/>
              </a:rPr>
              <a:t>R$30 x 20</a:t>
            </a:r>
          </a:p>
          <a:p>
            <a:pPr algn="ctr" defTabSz="762000" eaLnBrk="0" hangingPunct="0">
              <a:defRPr/>
            </a:pPr>
            <a:r>
              <a:rPr lang="pt-PT" b="1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-110" charset="-128"/>
              </a:rPr>
              <a:t>= R$600</a:t>
            </a:r>
          </a:p>
        </p:txBody>
      </p:sp>
      <p:sp>
        <p:nvSpPr>
          <p:cNvPr id="80922" name="Rectangle 26"/>
          <p:cNvSpPr>
            <a:spLocks noChangeArrowheads="1"/>
          </p:cNvSpPr>
          <p:nvPr/>
        </p:nvSpPr>
        <p:spPr bwMode="auto">
          <a:xfrm>
            <a:off x="4632326" y="5546725"/>
            <a:ext cx="407163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t-PT" i="1">
                <a:solidFill>
                  <a:srgbClr val="000000"/>
                </a:solidFill>
              </a:rPr>
              <a:t>D</a:t>
            </a:r>
            <a:r>
              <a:rPr lang="pt-PT" i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80923" name="Rectangle 27"/>
          <p:cNvSpPr>
            <a:spLocks noChangeArrowheads="1"/>
          </p:cNvSpPr>
          <p:nvPr/>
        </p:nvSpPr>
        <p:spPr bwMode="auto">
          <a:xfrm>
            <a:off x="1349375" y="174627"/>
            <a:ext cx="66294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defTabSz="762000" eaLnBrk="0" hangingPunct="0"/>
            <a:r>
              <a:rPr lang="pt-BR" sz="2800" dirty="0"/>
              <a:t>Elasticidade preço da Demanda e Receita</a:t>
            </a:r>
            <a:endParaRPr lang="pt-PT" sz="2800" b="1" dirty="0">
              <a:solidFill>
                <a:srgbClr val="000000"/>
              </a:solidFill>
            </a:endParaRPr>
          </a:p>
        </p:txBody>
      </p:sp>
      <p:sp>
        <p:nvSpPr>
          <p:cNvPr id="80924" name="Rectangle 28"/>
          <p:cNvSpPr>
            <a:spLocks noChangeArrowheads="1"/>
          </p:cNvSpPr>
          <p:nvPr/>
        </p:nvSpPr>
        <p:spPr bwMode="auto">
          <a:xfrm>
            <a:off x="8317738" y="4375150"/>
            <a:ext cx="407163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 defTabSz="762000" eaLnBrk="0" hangingPunct="0"/>
            <a:r>
              <a:rPr lang="pt-PT" i="1">
                <a:solidFill>
                  <a:srgbClr val="000000"/>
                </a:solidFill>
              </a:rPr>
              <a:t>D</a:t>
            </a:r>
            <a:r>
              <a:rPr lang="pt-PT" i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80925" name="Oval 29"/>
          <p:cNvSpPr>
            <a:spLocks noChangeArrowheads="1"/>
          </p:cNvSpPr>
          <p:nvPr/>
        </p:nvSpPr>
        <p:spPr bwMode="auto">
          <a:xfrm>
            <a:off x="2992439" y="3643315"/>
            <a:ext cx="122237" cy="122237"/>
          </a:xfrm>
          <a:prstGeom prst="ellipse">
            <a:avLst/>
          </a:prstGeom>
          <a:solidFill>
            <a:srgbClr val="B2B2B2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0926" name="Rectangle 30"/>
          <p:cNvSpPr>
            <a:spLocks noChangeArrowheads="1"/>
          </p:cNvSpPr>
          <p:nvPr/>
        </p:nvSpPr>
        <p:spPr bwMode="auto">
          <a:xfrm>
            <a:off x="3052962" y="3249613"/>
            <a:ext cx="30777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 defTabSz="762000" eaLnBrk="0" hangingPunct="0"/>
            <a:r>
              <a:rPr lang="pt-PT" b="1" i="1">
                <a:solidFill>
                  <a:srgbClr val="00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9877926"/>
      </p:ext>
    </p:extLst>
  </p:cSld>
  <p:clrMapOvr>
    <a:masterClrMapping/>
  </p:clrMapOvr>
  <p:transition spd="slow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1924" name="Freeform 4"/>
          <p:cNvSpPr>
            <a:spLocks/>
          </p:cNvSpPr>
          <p:nvPr/>
        </p:nvSpPr>
        <p:spPr bwMode="auto">
          <a:xfrm>
            <a:off x="1935164" y="2206627"/>
            <a:ext cx="2820987" cy="3819525"/>
          </a:xfrm>
          <a:custGeom>
            <a:avLst/>
            <a:gdLst>
              <a:gd name="T0" fmla="*/ 0 w 1777"/>
              <a:gd name="T1" fmla="*/ 0 h 2406"/>
              <a:gd name="T2" fmla="*/ 2147483647 w 1777"/>
              <a:gd name="T3" fmla="*/ 2147483647 h 2406"/>
              <a:gd name="T4" fmla="*/ 0 60000 65536"/>
              <a:gd name="T5" fmla="*/ 0 60000 65536"/>
              <a:gd name="T6" fmla="*/ 0 w 1777"/>
              <a:gd name="T7" fmla="*/ 0 h 2406"/>
              <a:gd name="T8" fmla="*/ 1777 w 1777"/>
              <a:gd name="T9" fmla="*/ 2406 h 240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77" h="2406">
                <a:moveTo>
                  <a:pt x="0" y="0"/>
                </a:moveTo>
                <a:lnTo>
                  <a:pt x="1776" y="2405"/>
                </a:lnTo>
              </a:path>
            </a:pathLst>
          </a:custGeom>
          <a:noFill/>
          <a:ln w="254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81925" name="Freeform 5"/>
          <p:cNvSpPr>
            <a:spLocks/>
          </p:cNvSpPr>
          <p:nvPr/>
        </p:nvSpPr>
        <p:spPr bwMode="auto">
          <a:xfrm>
            <a:off x="804863" y="3336926"/>
            <a:ext cx="7318375" cy="1262063"/>
          </a:xfrm>
          <a:custGeom>
            <a:avLst/>
            <a:gdLst>
              <a:gd name="T0" fmla="*/ 0 w 4610"/>
              <a:gd name="T1" fmla="*/ 0 h 795"/>
              <a:gd name="T2" fmla="*/ 2147483647 w 4610"/>
              <a:gd name="T3" fmla="*/ 2147483647 h 795"/>
              <a:gd name="T4" fmla="*/ 0 60000 65536"/>
              <a:gd name="T5" fmla="*/ 0 60000 65536"/>
              <a:gd name="T6" fmla="*/ 0 w 4610"/>
              <a:gd name="T7" fmla="*/ 0 h 795"/>
              <a:gd name="T8" fmla="*/ 4610 w 4610"/>
              <a:gd name="T9" fmla="*/ 795 h 79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610" h="795">
                <a:moveTo>
                  <a:pt x="0" y="0"/>
                </a:moveTo>
                <a:lnTo>
                  <a:pt x="4609" y="794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4259725" y="4873625"/>
            <a:ext cx="280526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 defTabSz="762000" eaLnBrk="0" hangingPunct="0"/>
            <a:r>
              <a:rPr lang="pt-PT" b="1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81927" name="Freeform 7"/>
          <p:cNvSpPr>
            <a:spLocks/>
          </p:cNvSpPr>
          <p:nvPr/>
        </p:nvSpPr>
        <p:spPr bwMode="auto">
          <a:xfrm>
            <a:off x="804863" y="5267327"/>
            <a:ext cx="3381375" cy="758825"/>
          </a:xfrm>
          <a:custGeom>
            <a:avLst/>
            <a:gdLst>
              <a:gd name="T0" fmla="*/ 0 w 2130"/>
              <a:gd name="T1" fmla="*/ 0 h 478"/>
              <a:gd name="T2" fmla="*/ 2147483647 w 2130"/>
              <a:gd name="T3" fmla="*/ 0 h 478"/>
              <a:gd name="T4" fmla="*/ 2147483647 w 2130"/>
              <a:gd name="T5" fmla="*/ 2147483647 h 478"/>
              <a:gd name="T6" fmla="*/ 0 60000 65536"/>
              <a:gd name="T7" fmla="*/ 0 60000 65536"/>
              <a:gd name="T8" fmla="*/ 0 60000 65536"/>
              <a:gd name="T9" fmla="*/ 0 w 2130"/>
              <a:gd name="T10" fmla="*/ 0 h 478"/>
              <a:gd name="T11" fmla="*/ 2130 w 2130"/>
              <a:gd name="T12" fmla="*/ 478 h 4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0" h="478">
                <a:moveTo>
                  <a:pt x="0" y="0"/>
                </a:moveTo>
                <a:lnTo>
                  <a:pt x="2129" y="0"/>
                </a:lnTo>
                <a:lnTo>
                  <a:pt x="2129" y="477"/>
                </a:lnTo>
              </a:path>
            </a:pathLst>
          </a:custGeom>
          <a:noFill/>
          <a:ln w="12700" cap="rnd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85753" y="615951"/>
            <a:ext cx="1222322" cy="38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 sz="1900" b="1">
                <a:solidFill>
                  <a:srgbClr val="000000"/>
                </a:solidFill>
              </a:rPr>
              <a:t>Preço (R$)</a:t>
            </a:r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7708874" y="6396039"/>
            <a:ext cx="1384353" cy="38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 sz="1900" b="1">
                <a:solidFill>
                  <a:srgbClr val="000000"/>
                </a:solidFill>
              </a:rPr>
              <a:t>Quantidade</a:t>
            </a:r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361507" y="1225551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60</a:t>
            </a:r>
          </a:p>
        </p:txBody>
      </p:sp>
      <p:sp>
        <p:nvSpPr>
          <p:cNvPr id="81931" name="Rectangle 11"/>
          <p:cNvSpPr>
            <a:spLocks noChangeArrowheads="1"/>
          </p:cNvSpPr>
          <p:nvPr/>
        </p:nvSpPr>
        <p:spPr bwMode="auto">
          <a:xfrm>
            <a:off x="361507" y="2005013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50</a:t>
            </a:r>
          </a:p>
        </p:txBody>
      </p:sp>
      <p:sp>
        <p:nvSpPr>
          <p:cNvPr id="81932" name="Rectangle 12"/>
          <p:cNvSpPr>
            <a:spLocks noChangeArrowheads="1"/>
          </p:cNvSpPr>
          <p:nvPr/>
        </p:nvSpPr>
        <p:spPr bwMode="auto">
          <a:xfrm>
            <a:off x="361507" y="2773363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40</a:t>
            </a:r>
          </a:p>
        </p:txBody>
      </p:sp>
      <p:sp>
        <p:nvSpPr>
          <p:cNvPr id="81933" name="Rectangle 13"/>
          <p:cNvSpPr>
            <a:spLocks noChangeArrowheads="1"/>
          </p:cNvSpPr>
          <p:nvPr/>
        </p:nvSpPr>
        <p:spPr bwMode="auto">
          <a:xfrm>
            <a:off x="361507" y="353853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81934" name="Rectangle 14"/>
          <p:cNvSpPr>
            <a:spLocks noChangeArrowheads="1"/>
          </p:cNvSpPr>
          <p:nvPr/>
        </p:nvSpPr>
        <p:spPr bwMode="auto">
          <a:xfrm>
            <a:off x="372620" y="4329113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81935" name="Rectangle 15"/>
          <p:cNvSpPr>
            <a:spLocks noChangeArrowheads="1"/>
          </p:cNvSpPr>
          <p:nvPr/>
        </p:nvSpPr>
        <p:spPr bwMode="auto">
          <a:xfrm>
            <a:off x="372620" y="5097463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81936" name="Rectangle 16"/>
          <p:cNvSpPr>
            <a:spLocks noChangeArrowheads="1"/>
          </p:cNvSpPr>
          <p:nvPr/>
        </p:nvSpPr>
        <p:spPr bwMode="auto">
          <a:xfrm>
            <a:off x="521616" y="5843588"/>
            <a:ext cx="302968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81937" name="Rectangle 17"/>
          <p:cNvSpPr>
            <a:spLocks noChangeArrowheads="1"/>
          </p:cNvSpPr>
          <p:nvPr/>
        </p:nvSpPr>
        <p:spPr bwMode="auto">
          <a:xfrm>
            <a:off x="654966" y="6084888"/>
            <a:ext cx="302968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81938" name="Rectangle 18"/>
          <p:cNvSpPr>
            <a:spLocks noChangeArrowheads="1"/>
          </p:cNvSpPr>
          <p:nvPr/>
        </p:nvSpPr>
        <p:spPr bwMode="auto">
          <a:xfrm>
            <a:off x="1726757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47123" name="Rectangle 19"/>
          <p:cNvSpPr>
            <a:spLocks noChangeArrowheads="1"/>
          </p:cNvSpPr>
          <p:nvPr/>
        </p:nvSpPr>
        <p:spPr bwMode="auto">
          <a:xfrm>
            <a:off x="825500" y="5291138"/>
            <a:ext cx="3340100" cy="696912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pt-PT" b="1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-110" charset="-128"/>
              </a:rPr>
              <a:t>R$10 x 30 = R$300</a:t>
            </a:r>
          </a:p>
        </p:txBody>
      </p:sp>
      <p:sp>
        <p:nvSpPr>
          <p:cNvPr id="81940" name="Rectangle 20"/>
          <p:cNvSpPr>
            <a:spLocks noChangeArrowheads="1"/>
          </p:cNvSpPr>
          <p:nvPr/>
        </p:nvSpPr>
        <p:spPr bwMode="auto">
          <a:xfrm>
            <a:off x="2857057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81941" name="Rectangle 21"/>
          <p:cNvSpPr>
            <a:spLocks noChangeArrowheads="1"/>
          </p:cNvSpPr>
          <p:nvPr/>
        </p:nvSpPr>
        <p:spPr bwMode="auto">
          <a:xfrm>
            <a:off x="3976245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81942" name="Rectangle 22"/>
          <p:cNvSpPr>
            <a:spLocks noChangeArrowheads="1"/>
          </p:cNvSpPr>
          <p:nvPr/>
        </p:nvSpPr>
        <p:spPr bwMode="auto">
          <a:xfrm>
            <a:off x="5103370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40</a:t>
            </a:r>
          </a:p>
        </p:txBody>
      </p:sp>
      <p:sp>
        <p:nvSpPr>
          <p:cNvPr id="81943" name="Rectangle 23"/>
          <p:cNvSpPr>
            <a:spLocks noChangeArrowheads="1"/>
          </p:cNvSpPr>
          <p:nvPr/>
        </p:nvSpPr>
        <p:spPr bwMode="auto">
          <a:xfrm>
            <a:off x="6233670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50</a:t>
            </a:r>
          </a:p>
        </p:txBody>
      </p:sp>
      <p:sp>
        <p:nvSpPr>
          <p:cNvPr id="81944" name="Rectangle 24"/>
          <p:cNvSpPr>
            <a:spLocks noChangeArrowheads="1"/>
          </p:cNvSpPr>
          <p:nvPr/>
        </p:nvSpPr>
        <p:spPr bwMode="auto">
          <a:xfrm>
            <a:off x="7341745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60</a:t>
            </a:r>
          </a:p>
        </p:txBody>
      </p:sp>
      <p:sp>
        <p:nvSpPr>
          <p:cNvPr id="81945" name="Rectangle 25"/>
          <p:cNvSpPr>
            <a:spLocks noChangeArrowheads="1"/>
          </p:cNvSpPr>
          <p:nvPr/>
        </p:nvSpPr>
        <p:spPr bwMode="auto">
          <a:xfrm>
            <a:off x="8472045" y="6084888"/>
            <a:ext cx="4199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t-PT">
                <a:solidFill>
                  <a:srgbClr val="000000"/>
                </a:solidFill>
              </a:rPr>
              <a:t>70</a:t>
            </a:r>
          </a:p>
        </p:txBody>
      </p:sp>
      <p:sp>
        <p:nvSpPr>
          <p:cNvPr id="81946" name="Rectangle 26"/>
          <p:cNvSpPr>
            <a:spLocks noChangeArrowheads="1"/>
          </p:cNvSpPr>
          <p:nvPr/>
        </p:nvSpPr>
        <p:spPr bwMode="auto">
          <a:xfrm>
            <a:off x="4632326" y="5546725"/>
            <a:ext cx="407163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t-PT" i="1">
                <a:solidFill>
                  <a:srgbClr val="000000"/>
                </a:solidFill>
              </a:rPr>
              <a:t>D</a:t>
            </a:r>
            <a:r>
              <a:rPr lang="pt-PT" i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81947" name="Rectangle 27"/>
          <p:cNvSpPr>
            <a:spLocks noChangeArrowheads="1"/>
          </p:cNvSpPr>
          <p:nvPr/>
        </p:nvSpPr>
        <p:spPr bwMode="auto">
          <a:xfrm>
            <a:off x="1349375" y="174627"/>
            <a:ext cx="66294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defTabSz="762000" eaLnBrk="0" hangingPunct="0"/>
            <a:r>
              <a:rPr lang="pt-BR" sz="2800" dirty="0"/>
              <a:t>Elasticidade preço da Demanda e Receita</a:t>
            </a:r>
            <a:endParaRPr lang="pt-PT" sz="2800" b="1" dirty="0">
              <a:solidFill>
                <a:srgbClr val="000000"/>
              </a:solidFill>
            </a:endParaRPr>
          </a:p>
        </p:txBody>
      </p:sp>
      <p:sp>
        <p:nvSpPr>
          <p:cNvPr id="81948" name="Rectangle 28"/>
          <p:cNvSpPr>
            <a:spLocks noChangeArrowheads="1"/>
          </p:cNvSpPr>
          <p:nvPr/>
        </p:nvSpPr>
        <p:spPr bwMode="auto">
          <a:xfrm>
            <a:off x="8317738" y="4375150"/>
            <a:ext cx="407163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 defTabSz="762000" eaLnBrk="0" hangingPunct="0"/>
            <a:r>
              <a:rPr lang="pt-PT" i="1">
                <a:solidFill>
                  <a:srgbClr val="000000"/>
                </a:solidFill>
              </a:rPr>
              <a:t>D</a:t>
            </a:r>
            <a:r>
              <a:rPr lang="pt-PT" i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81949" name="Freeform 29"/>
          <p:cNvSpPr>
            <a:spLocks/>
          </p:cNvSpPr>
          <p:nvPr/>
        </p:nvSpPr>
        <p:spPr bwMode="auto">
          <a:xfrm>
            <a:off x="804863" y="3719513"/>
            <a:ext cx="2239962" cy="2306637"/>
          </a:xfrm>
          <a:custGeom>
            <a:avLst/>
            <a:gdLst>
              <a:gd name="T0" fmla="*/ 0 w 1411"/>
              <a:gd name="T1" fmla="*/ 0 h 1453"/>
              <a:gd name="T2" fmla="*/ 2147483647 w 1411"/>
              <a:gd name="T3" fmla="*/ 0 h 1453"/>
              <a:gd name="T4" fmla="*/ 2147483647 w 1411"/>
              <a:gd name="T5" fmla="*/ 2147483647 h 1453"/>
              <a:gd name="T6" fmla="*/ 0 60000 65536"/>
              <a:gd name="T7" fmla="*/ 0 60000 65536"/>
              <a:gd name="T8" fmla="*/ 0 60000 65536"/>
              <a:gd name="T9" fmla="*/ 0 w 1411"/>
              <a:gd name="T10" fmla="*/ 0 h 1453"/>
              <a:gd name="T11" fmla="*/ 1411 w 1411"/>
              <a:gd name="T12" fmla="*/ 1453 h 14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11" h="1453">
                <a:moveTo>
                  <a:pt x="0" y="0"/>
                </a:moveTo>
                <a:lnTo>
                  <a:pt x="1410" y="0"/>
                </a:lnTo>
                <a:lnTo>
                  <a:pt x="1410" y="1452"/>
                </a:lnTo>
              </a:path>
            </a:pathLst>
          </a:custGeom>
          <a:noFill/>
          <a:ln w="12700" cap="rnd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81950" name="Freeform 30"/>
          <p:cNvSpPr>
            <a:spLocks/>
          </p:cNvSpPr>
          <p:nvPr/>
        </p:nvSpPr>
        <p:spPr bwMode="auto">
          <a:xfrm>
            <a:off x="804864" y="1054100"/>
            <a:ext cx="7967662" cy="4972050"/>
          </a:xfrm>
          <a:custGeom>
            <a:avLst/>
            <a:gdLst>
              <a:gd name="T0" fmla="*/ 0 w 5019"/>
              <a:gd name="T1" fmla="*/ 0 h 3132"/>
              <a:gd name="T2" fmla="*/ 0 w 5019"/>
              <a:gd name="T3" fmla="*/ 2147483647 h 3132"/>
              <a:gd name="T4" fmla="*/ 2147483647 w 5019"/>
              <a:gd name="T5" fmla="*/ 2147483647 h 3132"/>
              <a:gd name="T6" fmla="*/ 0 60000 65536"/>
              <a:gd name="T7" fmla="*/ 0 60000 65536"/>
              <a:gd name="T8" fmla="*/ 0 60000 65536"/>
              <a:gd name="T9" fmla="*/ 0 w 5019"/>
              <a:gd name="T10" fmla="*/ 0 h 3132"/>
              <a:gd name="T11" fmla="*/ 5019 w 5019"/>
              <a:gd name="T12" fmla="*/ 3132 h 31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19" h="3132">
                <a:moveTo>
                  <a:pt x="0" y="0"/>
                </a:moveTo>
                <a:lnTo>
                  <a:pt x="0" y="3131"/>
                </a:lnTo>
                <a:lnTo>
                  <a:pt x="5018" y="313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81951" name="Oval 31"/>
          <p:cNvSpPr>
            <a:spLocks noChangeArrowheads="1"/>
          </p:cNvSpPr>
          <p:nvPr/>
        </p:nvSpPr>
        <p:spPr bwMode="auto">
          <a:xfrm>
            <a:off x="2992439" y="3643315"/>
            <a:ext cx="122237" cy="122237"/>
          </a:xfrm>
          <a:prstGeom prst="ellipse">
            <a:avLst/>
          </a:prstGeom>
          <a:solidFill>
            <a:srgbClr val="B2B2B2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1952" name="Rectangle 32"/>
          <p:cNvSpPr>
            <a:spLocks noChangeArrowheads="1"/>
          </p:cNvSpPr>
          <p:nvPr/>
        </p:nvSpPr>
        <p:spPr bwMode="auto">
          <a:xfrm>
            <a:off x="3052962" y="3249613"/>
            <a:ext cx="30777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 defTabSz="762000" eaLnBrk="0" hangingPunct="0"/>
            <a:r>
              <a:rPr lang="pt-PT" b="1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81953" name="Oval 33"/>
          <p:cNvSpPr>
            <a:spLocks noChangeArrowheads="1"/>
          </p:cNvSpPr>
          <p:nvPr/>
        </p:nvSpPr>
        <p:spPr bwMode="auto">
          <a:xfrm>
            <a:off x="4133850" y="5205415"/>
            <a:ext cx="122238" cy="122237"/>
          </a:xfrm>
          <a:prstGeom prst="ellipse">
            <a:avLst/>
          </a:pr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968290"/>
      </p:ext>
    </p:extLst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Mudanças no equilíbrio de mercado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6907" y="1447821"/>
            <a:ext cx="5591175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06174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Elasticidade preço da demanda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Preço e quantidade movimentam-se em direções opostas</a:t>
            </a:r>
          </a:p>
          <a:p>
            <a:r>
              <a:rPr lang="pt-BR" dirty="0"/>
              <a:t>... tem efeitos opostos sobre a Receita</a:t>
            </a:r>
          </a:p>
          <a:p>
            <a:r>
              <a:rPr lang="pt-BR" dirty="0"/>
              <a:t>Se o aumento do preço for mais que proporcional à redução da quantidade, a receita aumenta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r>
              <a:rPr lang="pt-BR" dirty="0"/>
              <a:t>... se for menos que proporcional, a receita diminui</a:t>
            </a:r>
          </a:p>
          <a:p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3313113" y="3881438"/>
          <a:ext cx="2241550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485900" imgH="419100" progId="Equation.3">
                  <p:embed/>
                </p:oleObj>
              </mc:Choice>
              <mc:Fallback>
                <p:oleObj name="Equação" r:id="rId2" imgW="1485900" imgH="419100" progId="Equation.3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3113" y="3881438"/>
                        <a:ext cx="2241550" cy="842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3263900" y="5414963"/>
          <a:ext cx="22415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485900" imgH="419100" progId="Equation.3">
                  <p:embed/>
                </p:oleObj>
              </mc:Choice>
              <mc:Fallback>
                <p:oleObj name="Equação" r:id="rId4" imgW="1485900" imgH="419100" progId="Equation.3">
                  <p:embed/>
                  <p:pic>
                    <p:nvPicPr>
                      <p:cNvPr id="40963" name="Object 3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900" y="5414963"/>
                        <a:ext cx="2241550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6446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Elasticidades preço da demanda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pt-BR" sz="4400" dirty="0"/>
              <a:t>   |</a:t>
            </a:r>
            <a:r>
              <a:rPr lang="pt-BR" sz="4400" dirty="0">
                <a:latin typeface="Symbol" pitchFamily="18" charset="2"/>
              </a:rPr>
              <a:t>h</a:t>
            </a:r>
            <a:r>
              <a:rPr lang="pt-BR" sz="4400" dirty="0"/>
              <a:t>| &lt; 1 – demanda </a:t>
            </a:r>
            <a:r>
              <a:rPr lang="pt-BR" sz="4400" b="1" dirty="0"/>
              <a:t>inelástica</a:t>
            </a:r>
            <a:r>
              <a:rPr lang="pt-BR" sz="4400" dirty="0"/>
              <a:t> a preço</a:t>
            </a:r>
          </a:p>
          <a:p>
            <a:pPr algn="ctr">
              <a:buNone/>
            </a:pPr>
            <a:r>
              <a:rPr lang="pt-BR" sz="4400" dirty="0"/>
              <a:t>p↑</a:t>
            </a:r>
            <a:r>
              <a:rPr lang="pt-BR" sz="4400" dirty="0">
                <a:sym typeface="Symbol"/>
              </a:rPr>
              <a:t> R</a:t>
            </a:r>
            <a:r>
              <a:rPr lang="pt-BR" sz="4400" dirty="0"/>
              <a:t>↑ ; p</a:t>
            </a:r>
            <a:r>
              <a:rPr lang="pt-BR" sz="4400" dirty="0">
                <a:sym typeface="Symbol"/>
              </a:rPr>
              <a:t> ↓  R ↓</a:t>
            </a:r>
            <a:r>
              <a:rPr lang="pt-BR" sz="4400" dirty="0"/>
              <a:t> </a:t>
            </a:r>
          </a:p>
          <a:p>
            <a:pPr algn="ctr">
              <a:buNone/>
            </a:pPr>
            <a:endParaRPr lang="pt-BR" sz="4400" dirty="0"/>
          </a:p>
          <a:p>
            <a:pPr algn="ctr"/>
            <a:r>
              <a:rPr lang="pt-BR" sz="4400" dirty="0"/>
              <a:t>   |</a:t>
            </a:r>
            <a:r>
              <a:rPr lang="pt-BR" sz="4400" dirty="0">
                <a:latin typeface="Symbol" pitchFamily="18" charset="2"/>
              </a:rPr>
              <a:t>h</a:t>
            </a:r>
            <a:r>
              <a:rPr lang="pt-BR" sz="4400" dirty="0"/>
              <a:t>| &gt; 1 – demanda </a:t>
            </a:r>
            <a:r>
              <a:rPr lang="pt-BR" sz="4400" b="1" dirty="0"/>
              <a:t>elástica</a:t>
            </a:r>
            <a:r>
              <a:rPr lang="pt-BR" sz="4400" dirty="0"/>
              <a:t> a preço</a:t>
            </a:r>
          </a:p>
          <a:p>
            <a:pPr algn="ctr">
              <a:buNone/>
            </a:pPr>
            <a:r>
              <a:rPr lang="pt-BR" sz="4400" dirty="0"/>
              <a:t>p↑</a:t>
            </a:r>
            <a:r>
              <a:rPr lang="pt-BR" sz="4400" dirty="0">
                <a:sym typeface="Symbol"/>
              </a:rPr>
              <a:t> R↓ ; p↓ R</a:t>
            </a:r>
            <a:r>
              <a:rPr lang="pt-BR" sz="4400" dirty="0"/>
              <a:t>↑</a:t>
            </a:r>
          </a:p>
          <a:p>
            <a:pPr algn="ctr">
              <a:buNone/>
            </a:pPr>
            <a:endParaRPr lang="pt-BR" sz="4400" dirty="0"/>
          </a:p>
          <a:p>
            <a:pPr algn="ctr">
              <a:spcAft>
                <a:spcPts val="1200"/>
              </a:spcAft>
            </a:pPr>
            <a:r>
              <a:rPr lang="pt-BR" sz="4400" dirty="0"/>
              <a:t>   |</a:t>
            </a:r>
            <a:r>
              <a:rPr lang="pt-BR" sz="4400" dirty="0">
                <a:latin typeface="Symbol" pitchFamily="18" charset="2"/>
              </a:rPr>
              <a:t>h</a:t>
            </a:r>
            <a:r>
              <a:rPr lang="pt-BR" sz="4400" dirty="0"/>
              <a:t>| &gt; 1 – demanda perfeitamente elástica a preço (elasticidade unitária)</a:t>
            </a:r>
          </a:p>
          <a:p>
            <a:pPr algn="ctr">
              <a:spcAft>
                <a:spcPts val="1200"/>
              </a:spcAft>
              <a:buNone/>
            </a:pPr>
            <a:r>
              <a:rPr lang="pt-BR" sz="4400" dirty="0"/>
              <a:t>p↑</a:t>
            </a:r>
            <a:r>
              <a:rPr lang="pt-BR" sz="4400" dirty="0">
                <a:sym typeface="Symbol"/>
              </a:rPr>
              <a:t> R↔ ; p↓  R↔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42930836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1487" y="1855788"/>
            <a:ext cx="8186738" cy="2387600"/>
          </a:xfrm>
        </p:spPr>
        <p:txBody>
          <a:bodyPr>
            <a:normAutofit fontScale="90000"/>
          </a:bodyPr>
          <a:lstStyle/>
          <a:p>
            <a:r>
              <a:rPr lang="pt-BR" dirty="0"/>
              <a:t>ZEB-0763 Economia</a:t>
            </a:r>
            <a:br>
              <a:rPr lang="pt-BR" dirty="0"/>
            </a:br>
            <a:br>
              <a:rPr lang="pt-BR" dirty="0"/>
            </a:br>
            <a:r>
              <a:rPr lang="pt-BR" sz="4900" dirty="0"/>
              <a:t>Aula 3 – Estática Comparativa em Economia Aberta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3811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Comércio Exterior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29" y="1195792"/>
            <a:ext cx="8561451" cy="5590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>
                <a:ea typeface="ＭＳ Ｐゴシック" pitchFamily="34" charset="-128"/>
              </a:rPr>
              <a:t>Economia aberta – Formação de preços</a:t>
            </a:r>
            <a:endParaRPr lang="pt-BR" sz="36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3517" y="2463021"/>
            <a:ext cx="558577" cy="34579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37178" y="5188191"/>
            <a:ext cx="458831" cy="492086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93810" y="2417900"/>
            <a:ext cx="458831" cy="492086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36455" y="5334487"/>
            <a:ext cx="558577" cy="345790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23" name="Retângulo 22"/>
          <p:cNvSpPr/>
          <p:nvPr/>
        </p:nvSpPr>
        <p:spPr>
          <a:xfrm>
            <a:off x="1928794" y="3071810"/>
            <a:ext cx="1269641" cy="323166"/>
          </a:xfrm>
          <a:prstGeom prst="rect">
            <a:avLst/>
          </a:prstGeom>
          <a:noFill/>
          <a:ln w="476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3384509" y="1543660"/>
            <a:ext cx="2116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EXPORTAÇÃO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2233332" y="3090008"/>
            <a:ext cx="1338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R$ 240 </a:t>
            </a:r>
          </a:p>
        </p:txBody>
      </p:sp>
      <p:grpSp>
        <p:nvGrpSpPr>
          <p:cNvPr id="3" name="Grupo 46"/>
          <p:cNvGrpSpPr/>
          <p:nvPr/>
        </p:nvGrpSpPr>
        <p:grpSpPr>
          <a:xfrm>
            <a:off x="509631" y="2343325"/>
            <a:ext cx="7244108" cy="1768560"/>
            <a:chOff x="679508" y="2343324"/>
            <a:chExt cx="9658810" cy="1768560"/>
          </a:xfrm>
        </p:grpSpPr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0932" y="2343324"/>
              <a:ext cx="452181" cy="465487"/>
            </a:xfrm>
            <a:prstGeom prst="rect">
              <a:avLst/>
            </a:prstGeom>
          </p:spPr>
        </p:pic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31034" y="2343324"/>
              <a:ext cx="518679" cy="492086"/>
            </a:xfrm>
            <a:prstGeom prst="rect">
              <a:avLst/>
            </a:prstGeom>
          </p:spPr>
        </p:pic>
        <p:pic>
          <p:nvPicPr>
            <p:cNvPr id="8" name="Imagem 7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146438" y="2409822"/>
              <a:ext cx="345786" cy="425588"/>
            </a:xfrm>
            <a:prstGeom prst="rect">
              <a:avLst/>
            </a:prstGeom>
          </p:spPr>
        </p:pic>
        <p:pic>
          <p:nvPicPr>
            <p:cNvPr id="10" name="Imagem 9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903043" y="2409822"/>
              <a:ext cx="345786" cy="425588"/>
            </a:xfrm>
            <a:prstGeom prst="rect">
              <a:avLst/>
            </a:prstGeom>
          </p:spPr>
        </p:pic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59158" y="2343324"/>
              <a:ext cx="518679" cy="492086"/>
            </a:xfrm>
            <a:prstGeom prst="rect">
              <a:avLst/>
            </a:prstGeom>
          </p:spPr>
        </p:pic>
        <p:sp>
          <p:nvSpPr>
            <p:cNvPr id="15" name="CaixaDeTexto 14"/>
            <p:cNvSpPr txBox="1"/>
            <p:nvPr/>
          </p:nvSpPr>
          <p:spPr>
            <a:xfrm>
              <a:off x="9060024" y="3043842"/>
              <a:ext cx="12782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>
                  <a:solidFill>
                    <a:schemeClr val="accent6">
                      <a:lumMod val="50000"/>
                    </a:schemeClr>
                  </a:solidFill>
                </a:rPr>
                <a:t>US$ 100</a:t>
              </a:r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7781730" y="3042760"/>
              <a:ext cx="12782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/>
                <a:t>- US$ 5</a:t>
              </a:r>
            </a:p>
            <a:p>
              <a:r>
                <a:rPr lang="pt-BR"/>
                <a:t>US$ 95</a:t>
              </a:r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6193388" y="3042760"/>
              <a:ext cx="12782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/>
                <a:t>- US$ 15</a:t>
              </a:r>
            </a:p>
            <a:p>
              <a:r>
                <a:rPr lang="pt-BR"/>
                <a:t>US$ 80</a:t>
              </a:r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4310840" y="3042760"/>
              <a:ext cx="18804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- US$ 5</a:t>
              </a:r>
            </a:p>
            <a:p>
              <a:r>
                <a:rPr lang="pt-BR" dirty="0"/>
                <a:t>US$ 75</a:t>
              </a:r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1767885" y="3087691"/>
              <a:ext cx="10336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/>
                <a:t>- R$ 20</a:t>
              </a:r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679508" y="3087691"/>
              <a:ext cx="10336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/>
                <a:t>R$ 220</a:t>
              </a:r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4310840" y="3337932"/>
              <a:ext cx="1404157" cy="323166"/>
            </a:xfrm>
            <a:prstGeom prst="rect">
              <a:avLst/>
            </a:prstGeom>
            <a:noFill/>
            <a:ln w="4762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5" name="Conector de seta reta 24"/>
            <p:cNvCxnSpPr>
              <a:endCxn id="23" idx="3"/>
            </p:cNvCxnSpPr>
            <p:nvPr/>
          </p:nvCxnSpPr>
          <p:spPr>
            <a:xfrm rot="10800000">
              <a:off x="4264580" y="3233393"/>
              <a:ext cx="432525" cy="22369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CaixaDeTexto 25"/>
            <p:cNvSpPr txBox="1"/>
            <p:nvPr/>
          </p:nvSpPr>
          <p:spPr>
            <a:xfrm>
              <a:off x="3088233" y="3588664"/>
              <a:ext cx="12688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/>
                <a:t>R$ 3,20/US$</a:t>
              </a:r>
              <a:endParaRPr lang="pt-BR" dirty="0"/>
            </a:p>
          </p:txBody>
        </p:sp>
      </p:grpSp>
      <p:sp>
        <p:nvSpPr>
          <p:cNvPr id="28" name="CaixaDeTexto 27"/>
          <p:cNvSpPr txBox="1"/>
          <p:nvPr/>
        </p:nvSpPr>
        <p:spPr>
          <a:xfrm>
            <a:off x="3450015" y="4484352"/>
            <a:ext cx="2122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</a:rPr>
              <a:t>IMPORTAÇÃO</a:t>
            </a:r>
          </a:p>
        </p:txBody>
      </p:sp>
      <p:pic>
        <p:nvPicPr>
          <p:cNvPr id="49" name="Imagem 4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6501" y="5225601"/>
            <a:ext cx="339136" cy="465487"/>
          </a:xfrm>
          <a:prstGeom prst="rect">
            <a:avLst/>
          </a:prstGeom>
        </p:spPr>
      </p:pic>
      <p:pic>
        <p:nvPicPr>
          <p:cNvPr id="50" name="Imagem 4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24655" y="5172068"/>
            <a:ext cx="389009" cy="492086"/>
          </a:xfrm>
          <a:prstGeom prst="rect">
            <a:avLst/>
          </a:prstGeom>
        </p:spPr>
      </p:pic>
      <p:pic>
        <p:nvPicPr>
          <p:cNvPr id="51" name="Imagem 5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11207" y="5238566"/>
            <a:ext cx="259340" cy="425588"/>
          </a:xfrm>
          <a:prstGeom prst="rect">
            <a:avLst/>
          </a:prstGeom>
        </p:spPr>
      </p:pic>
      <p:pic>
        <p:nvPicPr>
          <p:cNvPr id="52" name="Imagem 5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78661" y="5238566"/>
            <a:ext cx="259340" cy="425588"/>
          </a:xfrm>
          <a:prstGeom prst="rect">
            <a:avLst/>
          </a:prstGeom>
        </p:spPr>
      </p:pic>
      <p:pic>
        <p:nvPicPr>
          <p:cNvPr id="53" name="Imagem 5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5748" y="5172068"/>
            <a:ext cx="389009" cy="492086"/>
          </a:xfrm>
          <a:prstGeom prst="rect">
            <a:avLst/>
          </a:prstGeom>
        </p:spPr>
      </p:pic>
      <p:sp>
        <p:nvSpPr>
          <p:cNvPr id="54" name="CaixaDeTexto 53"/>
          <p:cNvSpPr txBox="1"/>
          <p:nvPr/>
        </p:nvSpPr>
        <p:spPr>
          <a:xfrm>
            <a:off x="6946396" y="5872586"/>
            <a:ext cx="958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>
                <a:solidFill>
                  <a:schemeClr val="accent6">
                    <a:lumMod val="50000"/>
                  </a:schemeClr>
                </a:solidFill>
              </a:rPr>
              <a:t>US$ 100</a:t>
            </a:r>
          </a:p>
        </p:txBody>
      </p:sp>
      <p:sp>
        <p:nvSpPr>
          <p:cNvPr id="55" name="CaixaDeTexto 54"/>
          <p:cNvSpPr txBox="1"/>
          <p:nvPr/>
        </p:nvSpPr>
        <p:spPr>
          <a:xfrm>
            <a:off x="5987676" y="5871505"/>
            <a:ext cx="958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+ US$ 5</a:t>
            </a:r>
          </a:p>
          <a:p>
            <a:r>
              <a:rPr lang="pt-BR"/>
              <a:t>US$ 105</a:t>
            </a:r>
          </a:p>
        </p:txBody>
      </p:sp>
      <p:sp>
        <p:nvSpPr>
          <p:cNvPr id="56" name="CaixaDeTexto 55"/>
          <p:cNvSpPr txBox="1"/>
          <p:nvPr/>
        </p:nvSpPr>
        <p:spPr>
          <a:xfrm>
            <a:off x="4796419" y="5871505"/>
            <a:ext cx="9587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+ US$ 15</a:t>
            </a:r>
          </a:p>
          <a:p>
            <a:r>
              <a:rPr lang="pt-BR"/>
              <a:t>US$ 120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3384508" y="5871505"/>
            <a:ext cx="10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+ US$ 5</a:t>
            </a:r>
          </a:p>
          <a:p>
            <a:r>
              <a:rPr lang="pt-BR" dirty="0"/>
              <a:t>US$ 125</a:t>
            </a:r>
          </a:p>
        </p:txBody>
      </p:sp>
      <p:sp>
        <p:nvSpPr>
          <p:cNvPr id="58" name="CaixaDeTexto 57"/>
          <p:cNvSpPr txBox="1"/>
          <p:nvPr/>
        </p:nvSpPr>
        <p:spPr>
          <a:xfrm>
            <a:off x="1477292" y="5916435"/>
            <a:ext cx="775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+R$ 20</a:t>
            </a:r>
          </a:p>
        </p:txBody>
      </p:sp>
      <p:sp>
        <p:nvSpPr>
          <p:cNvPr id="59" name="CaixaDeTexto 58"/>
          <p:cNvSpPr txBox="1"/>
          <p:nvPr/>
        </p:nvSpPr>
        <p:spPr>
          <a:xfrm>
            <a:off x="661010" y="5916435"/>
            <a:ext cx="775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R$ 420</a:t>
            </a:r>
          </a:p>
        </p:txBody>
      </p:sp>
      <p:sp>
        <p:nvSpPr>
          <p:cNvPr id="60" name="Retângulo 59"/>
          <p:cNvSpPr/>
          <p:nvPr/>
        </p:nvSpPr>
        <p:spPr>
          <a:xfrm>
            <a:off x="3384509" y="6166676"/>
            <a:ext cx="973177" cy="323166"/>
          </a:xfrm>
          <a:prstGeom prst="rect">
            <a:avLst/>
          </a:prstGeom>
          <a:noFill/>
          <a:ln w="476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1" name="Conector de seta reta 60"/>
          <p:cNvCxnSpPr/>
          <p:nvPr/>
        </p:nvCxnSpPr>
        <p:spPr>
          <a:xfrm flipH="1" flipV="1">
            <a:off x="3019038" y="6104573"/>
            <a:ext cx="324394" cy="223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aixaDeTexto 61"/>
          <p:cNvSpPr txBox="1"/>
          <p:nvPr/>
        </p:nvSpPr>
        <p:spPr>
          <a:xfrm>
            <a:off x="2455516" y="6264603"/>
            <a:ext cx="951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/>
              <a:t>R$ 3,20/US$</a:t>
            </a:r>
            <a:endParaRPr lang="pt-BR"/>
          </a:p>
        </p:txBody>
      </p:sp>
      <p:sp>
        <p:nvSpPr>
          <p:cNvPr id="63" name="Retângulo 62"/>
          <p:cNvSpPr/>
          <p:nvPr/>
        </p:nvSpPr>
        <p:spPr>
          <a:xfrm>
            <a:off x="2374338" y="5734086"/>
            <a:ext cx="1197530" cy="323166"/>
          </a:xfrm>
          <a:prstGeom prst="rect">
            <a:avLst/>
          </a:prstGeom>
          <a:noFill/>
          <a:ln w="476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CaixaDeTexto 63"/>
          <p:cNvSpPr txBox="1"/>
          <p:nvPr/>
        </p:nvSpPr>
        <p:spPr>
          <a:xfrm>
            <a:off x="2374338" y="5731769"/>
            <a:ext cx="983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R$  400</a:t>
            </a:r>
          </a:p>
        </p:txBody>
      </p:sp>
      <p:cxnSp>
        <p:nvCxnSpPr>
          <p:cNvPr id="66" name="Conector de seta reta 65"/>
          <p:cNvCxnSpPr/>
          <p:nvPr/>
        </p:nvCxnSpPr>
        <p:spPr>
          <a:xfrm flipV="1">
            <a:off x="1235316" y="2605486"/>
            <a:ext cx="428680" cy="2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de seta reta 68"/>
          <p:cNvCxnSpPr/>
          <p:nvPr/>
        </p:nvCxnSpPr>
        <p:spPr>
          <a:xfrm flipV="1">
            <a:off x="3344039" y="2599261"/>
            <a:ext cx="428680" cy="2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de seta reta 69"/>
          <p:cNvCxnSpPr/>
          <p:nvPr/>
        </p:nvCxnSpPr>
        <p:spPr>
          <a:xfrm flipV="1">
            <a:off x="6351156" y="2602550"/>
            <a:ext cx="428680" cy="2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de seta reta 70"/>
          <p:cNvCxnSpPr/>
          <p:nvPr/>
        </p:nvCxnSpPr>
        <p:spPr>
          <a:xfrm flipV="1">
            <a:off x="2389979" y="2605491"/>
            <a:ext cx="428680" cy="2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de seta reta 71"/>
          <p:cNvCxnSpPr/>
          <p:nvPr/>
        </p:nvCxnSpPr>
        <p:spPr>
          <a:xfrm flipV="1">
            <a:off x="4221117" y="2602369"/>
            <a:ext cx="428680" cy="2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de seta reta 72"/>
          <p:cNvCxnSpPr/>
          <p:nvPr/>
        </p:nvCxnSpPr>
        <p:spPr>
          <a:xfrm flipV="1">
            <a:off x="5364121" y="2605473"/>
            <a:ext cx="428680" cy="2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de seta reta 73"/>
          <p:cNvCxnSpPr/>
          <p:nvPr/>
        </p:nvCxnSpPr>
        <p:spPr>
          <a:xfrm flipV="1">
            <a:off x="6558198" y="5458345"/>
            <a:ext cx="428680" cy="23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de seta reta 74"/>
          <p:cNvCxnSpPr/>
          <p:nvPr/>
        </p:nvCxnSpPr>
        <p:spPr>
          <a:xfrm flipV="1">
            <a:off x="5440857" y="5461457"/>
            <a:ext cx="428680" cy="23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de seta reta 75"/>
          <p:cNvCxnSpPr/>
          <p:nvPr/>
        </p:nvCxnSpPr>
        <p:spPr>
          <a:xfrm flipV="1">
            <a:off x="4267529" y="5483228"/>
            <a:ext cx="428680" cy="23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de seta reta 76"/>
          <p:cNvCxnSpPr/>
          <p:nvPr/>
        </p:nvCxnSpPr>
        <p:spPr>
          <a:xfrm flipV="1">
            <a:off x="3444102" y="5486338"/>
            <a:ext cx="428680" cy="23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de seta reta 77"/>
          <p:cNvCxnSpPr/>
          <p:nvPr/>
        </p:nvCxnSpPr>
        <p:spPr>
          <a:xfrm flipV="1">
            <a:off x="1187799" y="5490648"/>
            <a:ext cx="428680" cy="23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de seta reta 78"/>
          <p:cNvCxnSpPr/>
          <p:nvPr/>
        </p:nvCxnSpPr>
        <p:spPr>
          <a:xfrm flipV="1">
            <a:off x="2446762" y="5468875"/>
            <a:ext cx="428680" cy="23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69223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690563"/>
            <a:ext cx="4114800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r="49175"/>
          <a:stretch>
            <a:fillRect/>
          </a:stretch>
        </p:blipFill>
        <p:spPr bwMode="auto">
          <a:xfrm>
            <a:off x="214281" y="214287"/>
            <a:ext cx="1935949" cy="78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 l="6269"/>
          <a:stretch>
            <a:fillRect/>
          </a:stretch>
        </p:blipFill>
        <p:spPr bwMode="auto">
          <a:xfrm>
            <a:off x="183999" y="1145467"/>
            <a:ext cx="1959109" cy="92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14282" y="6286520"/>
            <a:ext cx="5286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err="1">
                <a:hlinkClick r:id="rId5"/>
              </a:rPr>
              <a:t>wwwold</a:t>
            </a:r>
            <a:r>
              <a:rPr lang="pt-BR" i="1" dirty="0">
                <a:hlinkClick r:id="rId5"/>
              </a:rPr>
              <a:t>.</a:t>
            </a:r>
            <a:r>
              <a:rPr lang="pt-BR" i="1" dirty="0" err="1">
                <a:hlinkClick r:id="rId5"/>
              </a:rPr>
              <a:t>imb</a:t>
            </a:r>
            <a:r>
              <a:rPr lang="pt-BR" i="1" dirty="0">
                <a:hlinkClick r:id="rId5"/>
              </a:rPr>
              <a:t>.</a:t>
            </a:r>
            <a:r>
              <a:rPr lang="pt-BR" i="1" dirty="0" err="1">
                <a:hlinkClick r:id="rId5"/>
              </a:rPr>
              <a:t>go</a:t>
            </a:r>
            <a:r>
              <a:rPr lang="pt-BR" i="1" dirty="0">
                <a:hlinkClick r:id="rId5"/>
              </a:rPr>
              <a:t>.</a:t>
            </a:r>
            <a:r>
              <a:rPr lang="pt-BR" i="1" dirty="0" err="1">
                <a:hlinkClick r:id="rId5"/>
              </a:rPr>
              <a:t>gov.br/pub/conj/conj15/artigo05.pdf</a:t>
            </a:r>
            <a:endParaRPr lang="pt-BR" dirty="0">
              <a:hlinkClick r:id="rId5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357430"/>
            <a:ext cx="8730234" cy="144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 l="3825" t="4281" r="1739" b="2446"/>
          <a:stretch>
            <a:fillRect/>
          </a:stretch>
        </p:blipFill>
        <p:spPr bwMode="auto">
          <a:xfrm>
            <a:off x="4929190" y="4214818"/>
            <a:ext cx="3813263" cy="2141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Economia Aberta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Não há barreiras técnicas nem legais para a importação e para a exportação de bens e serviços</a:t>
            </a:r>
          </a:p>
          <a:p>
            <a:r>
              <a:rPr lang="pt-BR" dirty="0"/>
              <a:t>Pressuposto: país “pequeno” em relação ao mercado internacional</a:t>
            </a:r>
          </a:p>
          <a:p>
            <a:pPr lvl="1"/>
            <a:r>
              <a:rPr lang="pt-BR" dirty="0"/>
              <a:t>O país exporta (ou importa) qualquer quantidade factível da commodity sem afetar seu preço no mercado internacional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Demanda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Curva de demanda doméstica – inclinação negativa</a:t>
            </a:r>
          </a:p>
          <a:p>
            <a:r>
              <a:rPr lang="pt-BR" dirty="0"/>
              <a:t>Curva de demanda externa – inclinação zero; elasticidade preço infinita (país pequeno)</a:t>
            </a:r>
          </a:p>
          <a:p>
            <a:r>
              <a:rPr lang="pt-BR" dirty="0"/>
              <a:t>Demanda total: para cada preço, a soma das demandas doméstica e externa</a:t>
            </a:r>
          </a:p>
          <a:p>
            <a:r>
              <a:rPr lang="pt-BR" b="1" dirty="0"/>
              <a:t>Os consumidores do país e os do resto do mundo competem pelo produto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Arbitragem</a:t>
            </a:r>
          </a:p>
        </p:txBody>
      </p:sp>
      <p:sp>
        <p:nvSpPr>
          <p:cNvPr id="4" name="Retângulo 3"/>
          <p:cNvSpPr/>
          <p:nvPr/>
        </p:nvSpPr>
        <p:spPr>
          <a:xfrm>
            <a:off x="1357290" y="1428736"/>
            <a:ext cx="2428892" cy="1500198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5286380" y="1428736"/>
            <a:ext cx="2428892" cy="1500198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571604" y="142873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Mercado Interno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643570" y="142873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Mercado Externo</a:t>
            </a:r>
          </a:p>
        </p:txBody>
      </p:sp>
      <p:sp>
        <p:nvSpPr>
          <p:cNvPr id="4098" name="AutoShape 2" descr="Resultado de imagem para tomador de decisã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100" name="AutoShape 4" descr="Resultado de imagem para tomador de decisã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102" name="AutoShape 6" descr="Resultado de imagem para tomador de decisã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106" name="AutoShape 10" descr="Resultado de imagem para globo terrest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5100658"/>
            <a:ext cx="283845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aixaDeTexto 15"/>
          <p:cNvSpPr txBox="1"/>
          <p:nvPr/>
        </p:nvSpPr>
        <p:spPr>
          <a:xfrm>
            <a:off x="3857620" y="6253483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Vendedor</a:t>
            </a:r>
            <a:endParaRPr lang="pt-BR" b="1" dirty="0"/>
          </a:p>
        </p:txBody>
      </p:sp>
      <p:sp>
        <p:nvSpPr>
          <p:cNvPr id="4111" name="AutoShape 15" descr="Resultado de imagem para caricatura de chinê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114" name="Picture 18" descr="Resultado de imagem para caricatura de chinês"/>
          <p:cNvPicPr>
            <a:picLocks noChangeAspect="1" noChangeArrowheads="1"/>
          </p:cNvPicPr>
          <p:nvPr/>
        </p:nvPicPr>
        <p:blipFill>
          <a:blip r:embed="rId3" cstate="print"/>
          <a:srcRect l="2953" r="5906" b="6327"/>
          <a:stretch>
            <a:fillRect/>
          </a:stretch>
        </p:blipFill>
        <p:spPr bwMode="auto">
          <a:xfrm>
            <a:off x="6929454" y="1857364"/>
            <a:ext cx="700050" cy="1007298"/>
          </a:xfrm>
          <a:prstGeom prst="rect">
            <a:avLst/>
          </a:prstGeom>
          <a:noFill/>
        </p:spPr>
      </p:pic>
      <p:grpSp>
        <p:nvGrpSpPr>
          <p:cNvPr id="42" name="Grupo 41"/>
          <p:cNvGrpSpPr/>
          <p:nvPr/>
        </p:nvGrpSpPr>
        <p:grpSpPr>
          <a:xfrm>
            <a:off x="1571604" y="1857364"/>
            <a:ext cx="1928826" cy="941547"/>
            <a:chOff x="1571604" y="1857364"/>
            <a:chExt cx="1928826" cy="941547"/>
          </a:xfrm>
        </p:grpSpPr>
        <p:pic>
          <p:nvPicPr>
            <p:cNvPr id="4109" name="Picture 1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71604" y="1928802"/>
              <a:ext cx="583406" cy="870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Texto explicativo retangular com cantos arredondados 20"/>
            <p:cNvSpPr/>
            <p:nvPr/>
          </p:nvSpPr>
          <p:spPr>
            <a:xfrm>
              <a:off x="2285984" y="1857364"/>
              <a:ext cx="1214446" cy="500066"/>
            </a:xfrm>
            <a:prstGeom prst="wedgeRoundRectCallout">
              <a:avLst>
                <a:gd name="adj1" fmla="val -66323"/>
                <a:gd name="adj2" fmla="val 9167"/>
                <a:gd name="adj3" fmla="val 16667"/>
              </a:avLst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2500298" y="1928802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R$ </a:t>
              </a:r>
              <a:r>
                <a:rPr lang="pt-BR" i="1" dirty="0"/>
                <a:t>X</a:t>
              </a:r>
            </a:p>
          </p:txBody>
        </p:sp>
      </p:grpSp>
      <p:sp>
        <p:nvSpPr>
          <p:cNvPr id="23" name="Texto explicativo retangular com cantos arredondados 22"/>
          <p:cNvSpPr/>
          <p:nvPr/>
        </p:nvSpPr>
        <p:spPr>
          <a:xfrm>
            <a:off x="5500694" y="1785926"/>
            <a:ext cx="1214446" cy="500066"/>
          </a:xfrm>
          <a:prstGeom prst="wedgeRoundRectCallout">
            <a:avLst>
              <a:gd name="adj1" fmla="val 63088"/>
              <a:gd name="adj2" fmla="val 75833"/>
              <a:gd name="adj3" fmla="val 16667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>
            <a:off x="5786446" y="184522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US$ </a:t>
            </a:r>
            <a:r>
              <a:rPr lang="pt-BR" i="1" dirty="0"/>
              <a:t>Y</a:t>
            </a:r>
          </a:p>
        </p:txBody>
      </p:sp>
      <p:grpSp>
        <p:nvGrpSpPr>
          <p:cNvPr id="44" name="Grupo 43"/>
          <p:cNvGrpSpPr/>
          <p:nvPr/>
        </p:nvGrpSpPr>
        <p:grpSpPr>
          <a:xfrm>
            <a:off x="5715008" y="3000372"/>
            <a:ext cx="1500198" cy="1214446"/>
            <a:chOff x="5715008" y="3000372"/>
            <a:chExt cx="1500198" cy="1214446"/>
          </a:xfrm>
        </p:grpSpPr>
        <p:sp>
          <p:nvSpPr>
            <p:cNvPr id="25" name="Cilindro 24"/>
            <p:cNvSpPr/>
            <p:nvPr/>
          </p:nvSpPr>
          <p:spPr>
            <a:xfrm>
              <a:off x="5786446" y="3357562"/>
              <a:ext cx="1357322" cy="857256"/>
            </a:xfrm>
            <a:prstGeom prst="ca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5715008" y="3500438"/>
              <a:ext cx="15001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solidFill>
                    <a:srgbClr val="FFFF00"/>
                  </a:solidFill>
                </a:rPr>
                <a:t>Câmbio</a:t>
              </a:r>
            </a:p>
            <a:p>
              <a:pPr algn="ctr"/>
              <a:r>
                <a:rPr lang="pt-BR" dirty="0">
                  <a:solidFill>
                    <a:srgbClr val="FFFF00"/>
                  </a:solidFill>
                </a:rPr>
                <a:t>1 US$ = </a:t>
              </a:r>
              <a:r>
                <a:rPr lang="pt-BR" dirty="0">
                  <a:solidFill>
                    <a:srgbClr val="FFFF00"/>
                  </a:solidFill>
                  <a:latin typeface="Symbol" pitchFamily="18" charset="2"/>
                </a:rPr>
                <a:t>e</a:t>
              </a:r>
              <a:r>
                <a:rPr lang="pt-BR" dirty="0">
                  <a:solidFill>
                    <a:srgbClr val="FFFF00"/>
                  </a:solidFill>
                </a:rPr>
                <a:t> R$</a:t>
              </a:r>
            </a:p>
          </p:txBody>
        </p:sp>
        <p:cxnSp>
          <p:nvCxnSpPr>
            <p:cNvPr id="29" name="Conector de seta reta 28"/>
            <p:cNvCxnSpPr/>
            <p:nvPr/>
          </p:nvCxnSpPr>
          <p:spPr>
            <a:xfrm rot="16200000" flipH="1">
              <a:off x="6142842" y="3072604"/>
              <a:ext cx="286546" cy="142082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upo 44"/>
          <p:cNvGrpSpPr/>
          <p:nvPr/>
        </p:nvGrpSpPr>
        <p:grpSpPr>
          <a:xfrm>
            <a:off x="1571604" y="3000372"/>
            <a:ext cx="4857784" cy="1643074"/>
            <a:chOff x="1571604" y="3000372"/>
            <a:chExt cx="4857784" cy="1643074"/>
          </a:xfrm>
        </p:grpSpPr>
        <p:cxnSp>
          <p:nvCxnSpPr>
            <p:cNvPr id="28" name="Conector de seta reta 27"/>
            <p:cNvCxnSpPr/>
            <p:nvPr/>
          </p:nvCxnSpPr>
          <p:spPr>
            <a:xfrm rot="16200000" flipH="1">
              <a:off x="1464447" y="3107529"/>
              <a:ext cx="1500198" cy="1285884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de seta reta 31"/>
            <p:cNvCxnSpPr/>
            <p:nvPr/>
          </p:nvCxnSpPr>
          <p:spPr>
            <a:xfrm rot="5400000">
              <a:off x="6072198" y="4286256"/>
              <a:ext cx="357190" cy="357190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CaixaDeTexto 35"/>
          <p:cNvSpPr txBox="1"/>
          <p:nvPr/>
        </p:nvSpPr>
        <p:spPr>
          <a:xfrm>
            <a:off x="3000364" y="4357694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</a:rPr>
              <a:t>R$ </a:t>
            </a:r>
            <a:r>
              <a:rPr lang="pt-BR" sz="2400" b="1" i="1" dirty="0">
                <a:solidFill>
                  <a:srgbClr val="002060"/>
                </a:solidFill>
              </a:rPr>
              <a:t>X</a:t>
            </a:r>
            <a:r>
              <a:rPr lang="pt-BR" sz="2400" b="1" dirty="0">
                <a:solidFill>
                  <a:srgbClr val="002060"/>
                </a:solidFill>
              </a:rPr>
              <a:t> </a:t>
            </a:r>
            <a:r>
              <a:rPr lang="pt-BR" sz="2400" dirty="0"/>
              <a:t>= </a:t>
            </a:r>
            <a:r>
              <a:rPr lang="pt-BR" sz="2400" b="1" dirty="0">
                <a:solidFill>
                  <a:srgbClr val="C00000"/>
                </a:solidFill>
                <a:latin typeface="Symbol" pitchFamily="18" charset="2"/>
              </a:rPr>
              <a:t>e</a:t>
            </a:r>
            <a:r>
              <a:rPr lang="pt-BR" sz="2400" b="1" dirty="0">
                <a:solidFill>
                  <a:srgbClr val="C00000"/>
                </a:solidFill>
              </a:rPr>
              <a:t> R$/US$ </a:t>
            </a:r>
            <a:r>
              <a:rPr lang="pt-BR" sz="2400" b="1" dirty="0" err="1">
                <a:solidFill>
                  <a:srgbClr val="C00000"/>
                </a:solidFill>
              </a:rPr>
              <a:t>US$</a:t>
            </a:r>
            <a:r>
              <a:rPr lang="pt-BR" sz="2400" b="1" dirty="0">
                <a:solidFill>
                  <a:srgbClr val="C00000"/>
                </a:solidFill>
              </a:rPr>
              <a:t> </a:t>
            </a:r>
            <a:r>
              <a:rPr lang="pt-BR" sz="2400" b="1" i="1" dirty="0">
                <a:solidFill>
                  <a:srgbClr val="C00000"/>
                </a:solidFill>
              </a:rPr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36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efeito “</a:t>
            </a:r>
            <a:r>
              <a:rPr lang="pt-BR" dirty="0" err="1"/>
              <a:t>treadmill</a:t>
            </a:r>
            <a:r>
              <a:rPr lang="pt-BR" dirty="0"/>
              <a:t>”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428736"/>
            <a:ext cx="5745480" cy="4968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24407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Arbitragem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2000232" y="1714488"/>
          <a:ext cx="5103813" cy="384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701720" imgH="1282680" progId="Equation.3">
                  <p:embed/>
                </p:oleObj>
              </mc:Choice>
              <mc:Fallback>
                <p:oleObj name="Equação" r:id="rId2" imgW="1701720" imgH="1282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1714488"/>
                        <a:ext cx="5103813" cy="3846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Demanda Total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7300" y="1433513"/>
            <a:ext cx="66294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6715140" y="4929198"/>
            <a:ext cx="64294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Q</a:t>
            </a:r>
            <a:r>
              <a:rPr lang="pt-BR" baseline="36000" dirty="0"/>
              <a:t>D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3428992" y="2928934"/>
            <a:ext cx="642942" cy="2369596"/>
            <a:chOff x="3428992" y="2928934"/>
            <a:chExt cx="642942" cy="2369596"/>
          </a:xfrm>
        </p:grpSpPr>
        <p:cxnSp>
          <p:nvCxnSpPr>
            <p:cNvPr id="5" name="Conector reto 4"/>
            <p:cNvCxnSpPr/>
            <p:nvPr/>
          </p:nvCxnSpPr>
          <p:spPr>
            <a:xfrm rot="5400000" flipH="1" flipV="1">
              <a:off x="2750331" y="3893347"/>
              <a:ext cx="1928826" cy="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aixaDeTexto 6"/>
            <p:cNvSpPr txBox="1"/>
            <p:nvPr/>
          </p:nvSpPr>
          <p:spPr>
            <a:xfrm>
              <a:off x="3428992" y="4929198"/>
              <a:ext cx="64294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pt-BR" dirty="0" err="1"/>
                <a:t>Q</a:t>
              </a:r>
              <a:r>
                <a:rPr lang="pt-BR" baseline="-25000" dirty="0" err="1"/>
                <a:t>d</a:t>
              </a:r>
              <a:r>
                <a:rPr lang="pt-BR" baseline="36000" dirty="0" err="1"/>
                <a:t>D</a:t>
              </a:r>
              <a:endParaRPr lang="pt-BR" baseline="36000" dirty="0"/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1643042" y="2773916"/>
            <a:ext cx="2071702" cy="369332"/>
            <a:chOff x="1643042" y="2773916"/>
            <a:chExt cx="2071702" cy="369332"/>
          </a:xfrm>
        </p:grpSpPr>
        <p:cxnSp>
          <p:nvCxnSpPr>
            <p:cNvPr id="10" name="Conector reto 9"/>
            <p:cNvCxnSpPr/>
            <p:nvPr/>
          </p:nvCxnSpPr>
          <p:spPr>
            <a:xfrm rot="10800000">
              <a:off x="2000232" y="2928934"/>
              <a:ext cx="1714512" cy="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aixaDeTexto 10"/>
            <p:cNvSpPr txBox="1"/>
            <p:nvPr/>
          </p:nvSpPr>
          <p:spPr>
            <a:xfrm>
              <a:off x="1643042" y="277391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err="1"/>
                <a:t>p</a:t>
              </a:r>
              <a:r>
                <a:rPr lang="pt-BR" baseline="-25000" dirty="0" err="1"/>
                <a:t>d</a:t>
              </a:r>
              <a:endParaRPr lang="pt-BR" baseline="-25000" dirty="0"/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1643042" y="3286124"/>
            <a:ext cx="3929090" cy="2012406"/>
            <a:chOff x="1643042" y="3286124"/>
            <a:chExt cx="3929090" cy="2012406"/>
          </a:xfrm>
        </p:grpSpPr>
        <p:cxnSp>
          <p:nvCxnSpPr>
            <p:cNvPr id="14" name="Conector reto 13"/>
            <p:cNvCxnSpPr/>
            <p:nvPr/>
          </p:nvCxnSpPr>
          <p:spPr>
            <a:xfrm rot="5400000" flipH="1" flipV="1">
              <a:off x="4500562" y="4143380"/>
              <a:ext cx="1428760" cy="0"/>
            </a:xfrm>
            <a:prstGeom prst="line">
              <a:avLst/>
            </a:prstGeom>
            <a:ln w="1587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CaixaDeTexto 14"/>
            <p:cNvSpPr txBox="1"/>
            <p:nvPr/>
          </p:nvSpPr>
          <p:spPr>
            <a:xfrm>
              <a:off x="5000628" y="4929198"/>
              <a:ext cx="57150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C00000"/>
                  </a:solidFill>
                </a:rPr>
                <a:t>Q</a:t>
              </a:r>
              <a:r>
                <a:rPr lang="pt-BR" baseline="36000" dirty="0">
                  <a:solidFill>
                    <a:srgbClr val="C00000"/>
                  </a:solidFill>
                </a:rPr>
                <a:t>D</a:t>
              </a:r>
            </a:p>
          </p:txBody>
        </p:sp>
        <p:sp>
          <p:nvSpPr>
            <p:cNvPr id="19" name="CaixaDeTexto 18"/>
            <p:cNvSpPr txBox="1"/>
            <p:nvPr/>
          </p:nvSpPr>
          <p:spPr>
            <a:xfrm>
              <a:off x="1643042" y="3286124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err="1">
                  <a:solidFill>
                    <a:srgbClr val="C00000"/>
                  </a:solidFill>
                </a:rPr>
                <a:t>p</a:t>
              </a:r>
              <a:r>
                <a:rPr lang="pt-BR" baseline="-25000" dirty="0" err="1">
                  <a:solidFill>
                    <a:srgbClr val="C00000"/>
                  </a:solidFill>
                </a:rPr>
                <a:t>w</a:t>
              </a:r>
              <a:endParaRPr lang="pt-BR" baseline="-25000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Oferta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Curva de oferta doméstica – inclinação positiva</a:t>
            </a:r>
          </a:p>
          <a:p>
            <a:r>
              <a:rPr lang="pt-BR" dirty="0"/>
              <a:t>Curva de oferta externa – inclinação zero; elasticidade preço infinita (país pequeno)</a:t>
            </a:r>
          </a:p>
          <a:p>
            <a:r>
              <a:rPr lang="pt-BR" dirty="0"/>
              <a:t>Oferta total: para cada preço, a soma das ofertas doméstica e externa</a:t>
            </a:r>
          </a:p>
          <a:p>
            <a:r>
              <a:rPr lang="pt-BR" b="1" dirty="0"/>
              <a:t>Os vendedores do país e os do resto do mundo competem pela preferência dos compradores no mercado interno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Arbitragem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2038350" y="1714500"/>
          <a:ext cx="5027613" cy="384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676160" imgH="1282680" progId="Equation.3">
                  <p:embed/>
                </p:oleObj>
              </mc:Choice>
              <mc:Fallback>
                <p:oleObj name="Equação" r:id="rId2" imgW="1676160" imgH="12826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1714500"/>
                        <a:ext cx="5027613" cy="3846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Oferta Total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928802"/>
            <a:ext cx="6819900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upo 5"/>
          <p:cNvGrpSpPr/>
          <p:nvPr/>
        </p:nvGrpSpPr>
        <p:grpSpPr>
          <a:xfrm>
            <a:off x="3500430" y="4071942"/>
            <a:ext cx="642942" cy="1696008"/>
            <a:chOff x="3428992" y="2928934"/>
            <a:chExt cx="642942" cy="2557115"/>
          </a:xfrm>
        </p:grpSpPr>
        <p:cxnSp>
          <p:nvCxnSpPr>
            <p:cNvPr id="7" name="Conector reto 6"/>
            <p:cNvCxnSpPr/>
            <p:nvPr/>
          </p:nvCxnSpPr>
          <p:spPr>
            <a:xfrm rot="5400000" flipH="1" flipV="1">
              <a:off x="2750331" y="3893347"/>
              <a:ext cx="1928826" cy="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CaixaDeTexto 7"/>
            <p:cNvSpPr txBox="1"/>
            <p:nvPr/>
          </p:nvSpPr>
          <p:spPr>
            <a:xfrm>
              <a:off x="3428992" y="4929198"/>
              <a:ext cx="642942" cy="55685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pt-BR" dirty="0" err="1"/>
                <a:t>Q</a:t>
              </a:r>
              <a:r>
                <a:rPr lang="pt-BR" baseline="-25000" dirty="0" err="1"/>
                <a:t>d</a:t>
              </a:r>
              <a:r>
                <a:rPr lang="pt-BR" baseline="36000" dirty="0" err="1"/>
                <a:t>S</a:t>
              </a:r>
              <a:endParaRPr lang="pt-BR" baseline="36000" dirty="0"/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1643042" y="3786190"/>
            <a:ext cx="2071702" cy="369332"/>
            <a:chOff x="1643042" y="2773916"/>
            <a:chExt cx="2071702" cy="369332"/>
          </a:xfrm>
        </p:grpSpPr>
        <p:cxnSp>
          <p:nvCxnSpPr>
            <p:cNvPr id="10" name="Conector reto 9"/>
            <p:cNvCxnSpPr/>
            <p:nvPr/>
          </p:nvCxnSpPr>
          <p:spPr>
            <a:xfrm rot="10800000">
              <a:off x="2000232" y="2928934"/>
              <a:ext cx="1714512" cy="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aixaDeTexto 10"/>
            <p:cNvSpPr txBox="1"/>
            <p:nvPr/>
          </p:nvSpPr>
          <p:spPr>
            <a:xfrm>
              <a:off x="1643042" y="277391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err="1"/>
                <a:t>p</a:t>
              </a:r>
              <a:r>
                <a:rPr lang="pt-BR" baseline="-25000" dirty="0" err="1"/>
                <a:t>d</a:t>
              </a:r>
              <a:endParaRPr lang="pt-BR" baseline="-25000" dirty="0"/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1571604" y="3059669"/>
            <a:ext cx="3929090" cy="2712332"/>
            <a:chOff x="1643042" y="3286124"/>
            <a:chExt cx="3929090" cy="1902075"/>
          </a:xfrm>
        </p:grpSpPr>
        <p:cxnSp>
          <p:nvCxnSpPr>
            <p:cNvPr id="13" name="Conector reto 12"/>
            <p:cNvCxnSpPr/>
            <p:nvPr/>
          </p:nvCxnSpPr>
          <p:spPr>
            <a:xfrm rot="5400000" flipH="1" flipV="1">
              <a:off x="4500562" y="4143380"/>
              <a:ext cx="1428760" cy="0"/>
            </a:xfrm>
            <a:prstGeom prst="line">
              <a:avLst/>
            </a:prstGeom>
            <a:ln w="1587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ixaDeTexto 13"/>
            <p:cNvSpPr txBox="1"/>
            <p:nvPr/>
          </p:nvSpPr>
          <p:spPr>
            <a:xfrm>
              <a:off x="5000628" y="4929198"/>
              <a:ext cx="571504" cy="25900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C00000"/>
                  </a:solidFill>
                </a:rPr>
                <a:t>Q</a:t>
              </a:r>
              <a:r>
                <a:rPr lang="pt-BR" baseline="36000" dirty="0">
                  <a:solidFill>
                    <a:srgbClr val="C00000"/>
                  </a:solidFill>
                </a:rPr>
                <a:t>S</a:t>
              </a:r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1643042" y="3286124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err="1">
                  <a:solidFill>
                    <a:srgbClr val="C00000"/>
                  </a:solidFill>
                </a:rPr>
                <a:t>p</a:t>
              </a:r>
              <a:r>
                <a:rPr lang="pt-BR" baseline="-25000" dirty="0" err="1">
                  <a:solidFill>
                    <a:srgbClr val="C00000"/>
                  </a:solidFill>
                </a:rPr>
                <a:t>w</a:t>
              </a:r>
              <a:endParaRPr lang="pt-BR" baseline="-25000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ea typeface="ＭＳ Ｐゴシック" pitchFamily="34" charset="-128"/>
              </a:rPr>
              <a:t>País exportador</a:t>
            </a:r>
          </a:p>
        </p:txBody>
      </p:sp>
      <p:cxnSp>
        <p:nvCxnSpPr>
          <p:cNvPr id="6" name="Straight Arrow Connector 5"/>
          <p:cNvCxnSpPr>
            <a:cxnSpLocks noChangeShapeType="1"/>
          </p:cNvCxnSpPr>
          <p:nvPr/>
        </p:nvCxnSpPr>
        <p:spPr bwMode="auto">
          <a:xfrm flipV="1">
            <a:off x="836613" y="1791479"/>
            <a:ext cx="0" cy="4077511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209550" y="1363335"/>
            <a:ext cx="83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00"/>
                </a:solidFill>
                <a:latin typeface="Calibri" pitchFamily="34" charset="0"/>
              </a:rPr>
              <a:t>preço</a:t>
            </a:r>
          </a:p>
          <a:p>
            <a:r>
              <a:rPr lang="pt-BR">
                <a:solidFill>
                  <a:srgbClr val="000000"/>
                </a:solidFill>
                <a:latin typeface="Calibri" pitchFamily="34" charset="0"/>
              </a:rPr>
              <a:t>(R$)</a:t>
            </a:r>
          </a:p>
        </p:txBody>
      </p: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>
            <a:off x="838200" y="5867400"/>
            <a:ext cx="69342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8438" name="TextBox 8"/>
          <p:cNvSpPr txBox="1">
            <a:spLocks noChangeArrowheads="1"/>
          </p:cNvSpPr>
          <p:nvPr/>
        </p:nvSpPr>
        <p:spPr bwMode="auto">
          <a:xfrm>
            <a:off x="7010400" y="5907090"/>
            <a:ext cx="1676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00"/>
                </a:solidFill>
                <a:latin typeface="Calibri" pitchFamily="34" charset="0"/>
              </a:rPr>
              <a:t>Quantidade</a:t>
            </a:r>
          </a:p>
        </p:txBody>
      </p: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 flipV="1">
            <a:off x="836613" y="4572001"/>
            <a:ext cx="6554787" cy="11115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8446" name="TextBox 27"/>
          <p:cNvSpPr txBox="1">
            <a:spLocks noChangeArrowheads="1"/>
          </p:cNvSpPr>
          <p:nvPr/>
        </p:nvSpPr>
        <p:spPr bwMode="auto">
          <a:xfrm>
            <a:off x="7391400" y="4387334"/>
            <a:ext cx="16709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b="1">
                <a:solidFill>
                  <a:srgbClr val="0E6BFF"/>
                </a:solidFill>
                <a:latin typeface="Calibri" pitchFamily="34" charset="0"/>
              </a:rPr>
              <a:t>DEMANDA EXTERNA</a:t>
            </a:r>
          </a:p>
        </p:txBody>
      </p:sp>
      <p:cxnSp>
        <p:nvCxnSpPr>
          <p:cNvPr id="40" name="Straight Connector 39"/>
          <p:cNvCxnSpPr>
            <a:cxnSpLocks noChangeShapeType="1"/>
          </p:cNvCxnSpPr>
          <p:nvPr/>
        </p:nvCxnSpPr>
        <p:spPr bwMode="auto">
          <a:xfrm>
            <a:off x="839788" y="2590800"/>
            <a:ext cx="6551612" cy="1588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7" name="TextBox 27"/>
          <p:cNvSpPr txBox="1">
            <a:spLocks noChangeArrowheads="1"/>
          </p:cNvSpPr>
          <p:nvPr/>
        </p:nvSpPr>
        <p:spPr bwMode="auto">
          <a:xfrm>
            <a:off x="7391400" y="2420144"/>
            <a:ext cx="14820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b="1">
                <a:solidFill>
                  <a:srgbClr val="FF0000"/>
                </a:solidFill>
                <a:latin typeface="Calibri" pitchFamily="34" charset="0"/>
              </a:rPr>
              <a:t>OFERTA EXTERNA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958650" y="1629370"/>
            <a:ext cx="2897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Para preços maiores que </a:t>
            </a:r>
            <a:r>
              <a:rPr lang="pt-BR">
                <a:solidFill>
                  <a:srgbClr val="000000"/>
                </a:solidFill>
                <a:latin typeface="Calibri" pitchFamily="34" charset="0"/>
              </a:rPr>
              <a:t>p¯, </a:t>
            </a:r>
          </a:p>
          <a:p>
            <a:r>
              <a:rPr lang="pt-BR">
                <a:solidFill>
                  <a:srgbClr val="000000"/>
                </a:solidFill>
                <a:latin typeface="Calibri" pitchFamily="34" charset="0"/>
              </a:rPr>
              <a:t>os consumidores importam o produto</a:t>
            </a:r>
            <a:endParaRPr lang="pt-BR" baseline="30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2" name="TextBox 6"/>
          <p:cNvSpPr txBox="1">
            <a:spLocks noChangeArrowheads="1"/>
          </p:cNvSpPr>
          <p:nvPr/>
        </p:nvSpPr>
        <p:spPr bwMode="auto">
          <a:xfrm>
            <a:off x="496824" y="2406134"/>
            <a:ext cx="3366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>
                <a:solidFill>
                  <a:srgbClr val="000000"/>
                </a:solidFill>
                <a:latin typeface="Calibri" pitchFamily="34" charset="0"/>
              </a:rPr>
              <a:t>p¯</a:t>
            </a:r>
            <a:endParaRPr lang="pt-BR" baseline="30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" name="TextBox 6"/>
          <p:cNvSpPr txBox="1">
            <a:spLocks noChangeArrowheads="1"/>
          </p:cNvSpPr>
          <p:nvPr/>
        </p:nvSpPr>
        <p:spPr bwMode="auto">
          <a:xfrm>
            <a:off x="496824" y="4387334"/>
            <a:ext cx="3366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>
                <a:solidFill>
                  <a:srgbClr val="000000"/>
                </a:solidFill>
                <a:latin typeface="Calibri" pitchFamily="34" charset="0"/>
              </a:rPr>
              <a:t>p_</a:t>
            </a:r>
            <a:endParaRPr lang="pt-BR" baseline="3000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2" name="Grupo 14"/>
          <p:cNvGrpSpPr/>
          <p:nvPr/>
        </p:nvGrpSpPr>
        <p:grpSpPr>
          <a:xfrm>
            <a:off x="1336611" y="1690688"/>
            <a:ext cx="5206481" cy="4344311"/>
            <a:chOff x="1782147" y="1690688"/>
            <a:chExt cx="6941975" cy="4344311"/>
          </a:xfrm>
        </p:grpSpPr>
        <p:cxnSp>
          <p:nvCxnSpPr>
            <p:cNvPr id="7" name="Conector reto 6"/>
            <p:cNvCxnSpPr/>
            <p:nvPr/>
          </p:nvCxnSpPr>
          <p:spPr>
            <a:xfrm>
              <a:off x="1782147" y="1690688"/>
              <a:ext cx="4133461" cy="3889018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27"/>
            <p:cNvSpPr txBox="1">
              <a:spLocks noChangeArrowheads="1"/>
            </p:cNvSpPr>
            <p:nvPr/>
          </p:nvSpPr>
          <p:spPr bwMode="auto">
            <a:xfrm>
              <a:off x="5915609" y="5388668"/>
              <a:ext cx="280851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pt-BR" b="1">
                  <a:latin typeface="Calibri" pitchFamily="34" charset="0"/>
                </a:rPr>
                <a:t>DEMANDA DOMÉSTICA</a:t>
              </a:r>
            </a:p>
          </p:txBody>
        </p:sp>
      </p:grpSp>
      <p:grpSp>
        <p:nvGrpSpPr>
          <p:cNvPr id="3" name="Grupo 15"/>
          <p:cNvGrpSpPr/>
          <p:nvPr/>
        </p:nvGrpSpPr>
        <p:grpSpPr>
          <a:xfrm>
            <a:off x="3579223" y="1634195"/>
            <a:ext cx="5000275" cy="4104754"/>
            <a:chOff x="4772297" y="1634195"/>
            <a:chExt cx="6667033" cy="4104754"/>
          </a:xfrm>
        </p:grpSpPr>
        <p:cxnSp>
          <p:nvCxnSpPr>
            <p:cNvPr id="13" name="Conector reto 12"/>
            <p:cNvCxnSpPr/>
            <p:nvPr/>
          </p:nvCxnSpPr>
          <p:spPr>
            <a:xfrm flipV="1">
              <a:off x="4772297" y="2009665"/>
              <a:ext cx="4310743" cy="3729284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27"/>
            <p:cNvSpPr txBox="1">
              <a:spLocks noChangeArrowheads="1"/>
            </p:cNvSpPr>
            <p:nvPr/>
          </p:nvSpPr>
          <p:spPr bwMode="auto">
            <a:xfrm>
              <a:off x="9101493" y="1634195"/>
              <a:ext cx="2337837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pt-BR" b="1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</a:rPr>
                <a:t>OFERTA DOMÉSTICA</a:t>
              </a:r>
            </a:p>
          </p:txBody>
        </p:sp>
      </p:grpSp>
      <p:sp>
        <p:nvSpPr>
          <p:cNvPr id="39" name="CaixaDeTexto 38"/>
          <p:cNvSpPr txBox="1"/>
          <p:nvPr/>
        </p:nvSpPr>
        <p:spPr>
          <a:xfrm>
            <a:off x="4608700" y="4678112"/>
            <a:ext cx="2897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Para preços menores que </a:t>
            </a:r>
            <a:r>
              <a:rPr lang="pt-BR">
                <a:solidFill>
                  <a:srgbClr val="000000"/>
                </a:solidFill>
                <a:latin typeface="Calibri" pitchFamily="34" charset="0"/>
              </a:rPr>
              <a:t>p_, </a:t>
            </a:r>
          </a:p>
          <a:p>
            <a:r>
              <a:rPr lang="pt-BR">
                <a:solidFill>
                  <a:srgbClr val="000000"/>
                </a:solidFill>
                <a:latin typeface="Calibri" pitchFamily="34" charset="0"/>
              </a:rPr>
              <a:t>os produtores exportam o produto</a:t>
            </a:r>
            <a:endParaRPr lang="pt-BR" baseline="300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onector reto 23"/>
          <p:cNvCxnSpPr/>
          <p:nvPr/>
        </p:nvCxnSpPr>
        <p:spPr>
          <a:xfrm flipV="1">
            <a:off x="3602238" y="1880003"/>
            <a:ext cx="3304748" cy="399738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ea typeface="ＭＳ Ｐゴシック" pitchFamily="34" charset="-128"/>
              </a:rPr>
              <a:t>País exportador</a:t>
            </a:r>
          </a:p>
        </p:txBody>
      </p:sp>
      <p:cxnSp>
        <p:nvCxnSpPr>
          <p:cNvPr id="6" name="Straight Arrow Connector 5"/>
          <p:cNvCxnSpPr>
            <a:cxnSpLocks noChangeShapeType="1"/>
          </p:cNvCxnSpPr>
          <p:nvPr/>
        </p:nvCxnSpPr>
        <p:spPr bwMode="auto">
          <a:xfrm flipV="1">
            <a:off x="836613" y="1791479"/>
            <a:ext cx="0" cy="4077511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209550" y="1363335"/>
            <a:ext cx="83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00"/>
                </a:solidFill>
                <a:latin typeface="Calibri" pitchFamily="34" charset="0"/>
              </a:rPr>
              <a:t>preço</a:t>
            </a:r>
          </a:p>
          <a:p>
            <a:r>
              <a:rPr lang="pt-BR">
                <a:solidFill>
                  <a:srgbClr val="000000"/>
                </a:solidFill>
                <a:latin typeface="Calibri" pitchFamily="34" charset="0"/>
              </a:rPr>
              <a:t>(R$)</a:t>
            </a:r>
          </a:p>
        </p:txBody>
      </p: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>
            <a:off x="838200" y="5867400"/>
            <a:ext cx="69342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8438" name="TextBox 8"/>
          <p:cNvSpPr txBox="1">
            <a:spLocks noChangeArrowheads="1"/>
          </p:cNvSpPr>
          <p:nvPr/>
        </p:nvSpPr>
        <p:spPr bwMode="auto">
          <a:xfrm>
            <a:off x="7010400" y="5907090"/>
            <a:ext cx="1676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00"/>
                </a:solidFill>
                <a:latin typeface="Calibri" pitchFamily="34" charset="0"/>
              </a:rPr>
              <a:t>Quantidade</a:t>
            </a:r>
          </a:p>
        </p:txBody>
      </p: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 flipV="1">
            <a:off x="836613" y="4572001"/>
            <a:ext cx="6554787" cy="11115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8446" name="TextBox 27"/>
          <p:cNvSpPr txBox="1">
            <a:spLocks noChangeArrowheads="1"/>
          </p:cNvSpPr>
          <p:nvPr/>
        </p:nvSpPr>
        <p:spPr bwMode="auto">
          <a:xfrm>
            <a:off x="7391400" y="4387334"/>
            <a:ext cx="16709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b="1">
                <a:solidFill>
                  <a:srgbClr val="0E6BFF"/>
                </a:solidFill>
                <a:latin typeface="Calibri" pitchFamily="34" charset="0"/>
              </a:rPr>
              <a:t>DEMANDA EXTERNA</a:t>
            </a:r>
          </a:p>
        </p:txBody>
      </p:sp>
      <p:cxnSp>
        <p:nvCxnSpPr>
          <p:cNvPr id="40" name="Straight Connector 39"/>
          <p:cNvCxnSpPr>
            <a:cxnSpLocks noChangeShapeType="1"/>
          </p:cNvCxnSpPr>
          <p:nvPr/>
        </p:nvCxnSpPr>
        <p:spPr bwMode="auto">
          <a:xfrm>
            <a:off x="839788" y="2590800"/>
            <a:ext cx="6551612" cy="1588"/>
          </a:xfrm>
          <a:prstGeom prst="line">
            <a:avLst/>
          </a:prstGeom>
          <a:noFill/>
          <a:ln w="44450">
            <a:solidFill>
              <a:srgbClr val="FF0000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7" name="TextBox 27"/>
          <p:cNvSpPr txBox="1">
            <a:spLocks noChangeArrowheads="1"/>
          </p:cNvSpPr>
          <p:nvPr/>
        </p:nvSpPr>
        <p:spPr bwMode="auto">
          <a:xfrm>
            <a:off x="7391400" y="2420144"/>
            <a:ext cx="14820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b="1">
                <a:solidFill>
                  <a:srgbClr val="FF0000"/>
                </a:solidFill>
                <a:latin typeface="Calibri" pitchFamily="34" charset="0"/>
              </a:rPr>
              <a:t>OFERTA EXTERNA</a:t>
            </a:r>
          </a:p>
        </p:txBody>
      </p:sp>
      <p:sp>
        <p:nvSpPr>
          <p:cNvPr id="32" name="TextBox 6"/>
          <p:cNvSpPr txBox="1">
            <a:spLocks noChangeArrowheads="1"/>
          </p:cNvSpPr>
          <p:nvPr/>
        </p:nvSpPr>
        <p:spPr bwMode="auto">
          <a:xfrm>
            <a:off x="496824" y="2406134"/>
            <a:ext cx="3366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>
                <a:solidFill>
                  <a:srgbClr val="000000"/>
                </a:solidFill>
                <a:latin typeface="Calibri" pitchFamily="34" charset="0"/>
              </a:rPr>
              <a:t>p¯</a:t>
            </a:r>
            <a:endParaRPr lang="pt-BR" baseline="30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" name="TextBox 6"/>
          <p:cNvSpPr txBox="1">
            <a:spLocks noChangeArrowheads="1"/>
          </p:cNvSpPr>
          <p:nvPr/>
        </p:nvSpPr>
        <p:spPr bwMode="auto">
          <a:xfrm>
            <a:off x="496824" y="4387334"/>
            <a:ext cx="3366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>
                <a:solidFill>
                  <a:srgbClr val="000000"/>
                </a:solidFill>
                <a:latin typeface="Calibri" pitchFamily="34" charset="0"/>
              </a:rPr>
              <a:t>p_</a:t>
            </a:r>
            <a:endParaRPr lang="pt-BR" baseline="3000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2085392" y="2590801"/>
            <a:ext cx="1590869" cy="2021631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27"/>
          <p:cNvSpPr txBox="1">
            <a:spLocks noChangeArrowheads="1"/>
          </p:cNvSpPr>
          <p:nvPr/>
        </p:nvSpPr>
        <p:spPr bwMode="auto">
          <a:xfrm>
            <a:off x="4436706" y="5388668"/>
            <a:ext cx="21063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b="1">
                <a:latin typeface="Calibri" pitchFamily="34" charset="0"/>
              </a:rPr>
              <a:t>DEMANDA DOMÉSTICA</a:t>
            </a:r>
          </a:p>
        </p:txBody>
      </p:sp>
      <p:cxnSp>
        <p:nvCxnSpPr>
          <p:cNvPr id="13" name="Conector reto 12"/>
          <p:cNvCxnSpPr/>
          <p:nvPr/>
        </p:nvCxnSpPr>
        <p:spPr>
          <a:xfrm flipV="1">
            <a:off x="4646645" y="2590800"/>
            <a:ext cx="1657719" cy="201051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27"/>
          <p:cNvSpPr txBox="1">
            <a:spLocks noChangeArrowheads="1"/>
          </p:cNvSpPr>
          <p:nvPr/>
        </p:nvSpPr>
        <p:spPr bwMode="auto">
          <a:xfrm>
            <a:off x="6826120" y="1634195"/>
            <a:ext cx="17533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b="1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OFERTA DOMÉSTICA</a:t>
            </a:r>
          </a:p>
        </p:txBody>
      </p:sp>
      <p:cxnSp>
        <p:nvCxnSpPr>
          <p:cNvPr id="23" name="Conector reto 22"/>
          <p:cNvCxnSpPr>
            <a:endCxn id="37" idx="1"/>
          </p:cNvCxnSpPr>
          <p:nvPr/>
        </p:nvCxnSpPr>
        <p:spPr>
          <a:xfrm rot="16200000" flipH="1">
            <a:off x="828410" y="2103538"/>
            <a:ext cx="4088308" cy="3128283"/>
          </a:xfrm>
          <a:prstGeom prst="line">
            <a:avLst/>
          </a:prstGeom>
          <a:ln w="412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6"/>
          <p:cNvCxnSpPr>
            <a:cxnSpLocks noChangeShapeType="1"/>
          </p:cNvCxnSpPr>
          <p:nvPr/>
        </p:nvCxnSpPr>
        <p:spPr bwMode="auto">
          <a:xfrm flipV="1">
            <a:off x="3676261" y="4576339"/>
            <a:ext cx="3711965" cy="3389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3" name="Straight Connector 39"/>
          <p:cNvCxnSpPr>
            <a:cxnSpLocks noChangeShapeType="1"/>
          </p:cNvCxnSpPr>
          <p:nvPr/>
        </p:nvCxnSpPr>
        <p:spPr bwMode="auto">
          <a:xfrm>
            <a:off x="6318361" y="2591594"/>
            <a:ext cx="1087036" cy="6798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5208307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ea typeface="ＭＳ Ｐゴシック" pitchFamily="34" charset="-128"/>
              </a:rPr>
              <a:t>País exportador</a:t>
            </a:r>
          </a:p>
        </p:txBody>
      </p:sp>
      <p:cxnSp>
        <p:nvCxnSpPr>
          <p:cNvPr id="6" name="Straight Arrow Connector 5"/>
          <p:cNvCxnSpPr>
            <a:cxnSpLocks noChangeShapeType="1"/>
          </p:cNvCxnSpPr>
          <p:nvPr/>
        </p:nvCxnSpPr>
        <p:spPr bwMode="auto">
          <a:xfrm rot="5400000" flipH="1" flipV="1">
            <a:off x="-914399" y="4114802"/>
            <a:ext cx="3505200" cy="317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152400" y="25146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00"/>
                </a:solidFill>
                <a:latin typeface="Calibri" pitchFamily="34" charset="0"/>
              </a:rPr>
              <a:t>preço</a:t>
            </a:r>
          </a:p>
        </p:txBody>
      </p: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>
            <a:off x="838200" y="5867400"/>
            <a:ext cx="69342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8438" name="TextBox 8"/>
          <p:cNvSpPr txBox="1">
            <a:spLocks noChangeArrowheads="1"/>
          </p:cNvSpPr>
          <p:nvPr/>
        </p:nvSpPr>
        <p:spPr bwMode="auto">
          <a:xfrm>
            <a:off x="7010400" y="5907090"/>
            <a:ext cx="1676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00"/>
                </a:solidFill>
                <a:latin typeface="Calibri" pitchFamily="34" charset="0"/>
              </a:rPr>
              <a:t>Quantidade</a:t>
            </a:r>
          </a:p>
        </p:txBody>
      </p: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 flipV="1">
            <a:off x="3048000" y="3505200"/>
            <a:ext cx="4191000" cy="18288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>
            <a:off x="838200" y="2895600"/>
            <a:ext cx="2514600" cy="1676400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8441" name="TextBox 14"/>
          <p:cNvSpPr txBox="1">
            <a:spLocks noChangeArrowheads="1"/>
          </p:cNvSpPr>
          <p:nvPr/>
        </p:nvSpPr>
        <p:spPr bwMode="auto">
          <a:xfrm>
            <a:off x="5334000" y="5526090"/>
            <a:ext cx="2819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0E6BFF"/>
                </a:solidFill>
                <a:latin typeface="Calibri" pitchFamily="34" charset="0"/>
              </a:rPr>
              <a:t>DEMANDA DOMÉSTICA</a:t>
            </a:r>
          </a:p>
        </p:txBody>
      </p:sp>
      <p:sp>
        <p:nvSpPr>
          <p:cNvPr id="18442" name="TextBox 15"/>
          <p:cNvSpPr txBox="1">
            <a:spLocks noChangeArrowheads="1"/>
          </p:cNvSpPr>
          <p:nvPr/>
        </p:nvSpPr>
        <p:spPr bwMode="auto">
          <a:xfrm>
            <a:off x="6248400" y="3135315"/>
            <a:ext cx="289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0000"/>
                </a:solidFill>
                <a:latin typeface="Calibri" pitchFamily="34" charset="0"/>
              </a:rPr>
              <a:t>OFERTA DOMÉSTICA (FOB)</a:t>
            </a:r>
          </a:p>
        </p:txBody>
      </p: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>
            <a:off x="3352800" y="4570415"/>
            <a:ext cx="4343400" cy="1587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>
            <a:off x="3352800" y="4572000"/>
            <a:ext cx="2057400" cy="1335088"/>
          </a:xfrm>
          <a:prstGeom prst="line">
            <a:avLst/>
          </a:prstGeom>
          <a:noFill/>
          <a:ln w="44450">
            <a:solidFill>
              <a:srgbClr val="0000FF"/>
            </a:solidFill>
            <a:prstDash val="sys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6" name="Straight Connector 25"/>
          <p:cNvCxnSpPr>
            <a:cxnSpLocks noChangeShapeType="1"/>
          </p:cNvCxnSpPr>
          <p:nvPr/>
        </p:nvCxnSpPr>
        <p:spPr bwMode="auto">
          <a:xfrm rot="10800000">
            <a:off x="839788" y="4572000"/>
            <a:ext cx="2665412" cy="1588"/>
          </a:xfrm>
          <a:prstGeom prst="line">
            <a:avLst/>
          </a:prstGeom>
          <a:noFill/>
          <a:ln w="44450">
            <a:solidFill>
              <a:srgbClr val="0000FF"/>
            </a:solidFill>
            <a:prstDash val="sys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8446" name="TextBox 27"/>
          <p:cNvSpPr txBox="1">
            <a:spLocks noChangeArrowheads="1"/>
          </p:cNvSpPr>
          <p:nvPr/>
        </p:nvSpPr>
        <p:spPr bwMode="auto">
          <a:xfrm>
            <a:off x="6019800" y="4583115"/>
            <a:ext cx="2438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0E6BFF"/>
                </a:solidFill>
                <a:latin typeface="Calibri" pitchFamily="34" charset="0"/>
              </a:rPr>
              <a:t>DEMANDA EXTERNA</a:t>
            </a:r>
          </a:p>
        </p:txBody>
      </p:sp>
      <p:cxnSp>
        <p:nvCxnSpPr>
          <p:cNvPr id="31" name="Straight Connector 30"/>
          <p:cNvCxnSpPr>
            <a:cxnSpLocks noChangeShapeType="1"/>
          </p:cNvCxnSpPr>
          <p:nvPr/>
        </p:nvCxnSpPr>
        <p:spPr bwMode="auto">
          <a:xfrm rot="5400000">
            <a:off x="2173288" y="5295901"/>
            <a:ext cx="2360612" cy="15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3" name="Straight Connector 32"/>
          <p:cNvCxnSpPr>
            <a:cxnSpLocks noChangeShapeType="1"/>
          </p:cNvCxnSpPr>
          <p:nvPr/>
        </p:nvCxnSpPr>
        <p:spPr bwMode="auto">
          <a:xfrm rot="5400000">
            <a:off x="3621088" y="5295901"/>
            <a:ext cx="2360612" cy="15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5" name="Straight Arrow Connector 34"/>
          <p:cNvCxnSpPr>
            <a:cxnSpLocks noChangeShapeType="1"/>
          </p:cNvCxnSpPr>
          <p:nvPr/>
        </p:nvCxnSpPr>
        <p:spPr bwMode="auto">
          <a:xfrm>
            <a:off x="839788" y="6170615"/>
            <a:ext cx="251301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6" name="Straight Arrow Connector 35"/>
          <p:cNvCxnSpPr>
            <a:cxnSpLocks noChangeShapeType="1"/>
          </p:cNvCxnSpPr>
          <p:nvPr/>
        </p:nvCxnSpPr>
        <p:spPr bwMode="auto">
          <a:xfrm>
            <a:off x="3427414" y="6172200"/>
            <a:ext cx="1373187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8451" name="TextBox 37"/>
          <p:cNvSpPr txBox="1">
            <a:spLocks noChangeArrowheads="1"/>
          </p:cNvSpPr>
          <p:nvPr/>
        </p:nvSpPr>
        <p:spPr bwMode="auto">
          <a:xfrm>
            <a:off x="1066800" y="57912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00"/>
                </a:solidFill>
                <a:latin typeface="Calibri" pitchFamily="34" charset="0"/>
              </a:rPr>
              <a:t>Consumo doméstico</a:t>
            </a:r>
          </a:p>
        </p:txBody>
      </p:sp>
      <p:sp>
        <p:nvSpPr>
          <p:cNvPr id="18452" name="TextBox 38"/>
          <p:cNvSpPr txBox="1">
            <a:spLocks noChangeArrowheads="1"/>
          </p:cNvSpPr>
          <p:nvPr/>
        </p:nvSpPr>
        <p:spPr bwMode="auto">
          <a:xfrm>
            <a:off x="3505200" y="57912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00"/>
                </a:solidFill>
                <a:latin typeface="Calibri" pitchFamily="34" charset="0"/>
              </a:rPr>
              <a:t>Exportação</a:t>
            </a:r>
          </a:p>
        </p:txBody>
      </p:sp>
      <p:cxnSp>
        <p:nvCxnSpPr>
          <p:cNvPr id="40" name="Straight Connector 39"/>
          <p:cNvCxnSpPr>
            <a:cxnSpLocks noChangeShapeType="1"/>
          </p:cNvCxnSpPr>
          <p:nvPr/>
        </p:nvCxnSpPr>
        <p:spPr bwMode="auto">
          <a:xfrm>
            <a:off x="839788" y="2590800"/>
            <a:ext cx="6551612" cy="1588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8454" name="TextBox 42"/>
          <p:cNvSpPr txBox="1">
            <a:spLocks noChangeArrowheads="1"/>
          </p:cNvSpPr>
          <p:nvPr/>
        </p:nvSpPr>
        <p:spPr bwMode="auto">
          <a:xfrm>
            <a:off x="6248400" y="2590800"/>
            <a:ext cx="2667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0000"/>
                </a:solidFill>
                <a:latin typeface="Calibri" pitchFamily="34" charset="0"/>
              </a:rPr>
              <a:t>OFERTA EXTERNA (CIF)</a:t>
            </a:r>
          </a:p>
        </p:txBody>
      </p:sp>
      <p:cxnSp>
        <p:nvCxnSpPr>
          <p:cNvPr id="45" name="Straight Connector 44"/>
          <p:cNvCxnSpPr>
            <a:cxnSpLocks noChangeShapeType="1"/>
          </p:cNvCxnSpPr>
          <p:nvPr/>
        </p:nvCxnSpPr>
        <p:spPr bwMode="auto">
          <a:xfrm rot="10800000">
            <a:off x="839788" y="4953000"/>
            <a:ext cx="3122612" cy="15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8456" name="TextBox 45"/>
          <p:cNvSpPr txBox="1">
            <a:spLocks noChangeArrowheads="1"/>
          </p:cNvSpPr>
          <p:nvPr/>
        </p:nvSpPr>
        <p:spPr bwMode="auto">
          <a:xfrm>
            <a:off x="304800" y="4572001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00"/>
                </a:solidFill>
                <a:latin typeface="Calibri" pitchFamily="34" charset="0"/>
              </a:rPr>
              <a:t>Preço de autarquia</a:t>
            </a:r>
          </a:p>
        </p:txBody>
      </p:sp>
    </p:spTree>
    <p:extLst>
      <p:ext uri="{BB962C8B-B14F-4D97-AF65-F5344CB8AC3E}">
        <p14:creationId xmlns:p14="http://schemas.microsoft.com/office/powerpoint/2010/main" val="36598042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ea typeface="ＭＳ Ｐゴシック" pitchFamily="34" charset="-128"/>
              </a:rPr>
              <a:t>País importador</a:t>
            </a:r>
          </a:p>
        </p:txBody>
      </p:sp>
      <p:cxnSp>
        <p:nvCxnSpPr>
          <p:cNvPr id="6" name="Straight Arrow Connector 5"/>
          <p:cNvCxnSpPr>
            <a:cxnSpLocks noChangeShapeType="1"/>
          </p:cNvCxnSpPr>
          <p:nvPr/>
        </p:nvCxnSpPr>
        <p:spPr bwMode="auto">
          <a:xfrm rot="5400000" flipH="1" flipV="1">
            <a:off x="-914399" y="4114802"/>
            <a:ext cx="3505200" cy="317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152400" y="25146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00"/>
                </a:solidFill>
                <a:latin typeface="Calibri" pitchFamily="34" charset="0"/>
              </a:rPr>
              <a:t>preço</a:t>
            </a:r>
          </a:p>
        </p:txBody>
      </p: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>
            <a:off x="838200" y="5867400"/>
            <a:ext cx="69342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9462" name="TextBox 8"/>
          <p:cNvSpPr txBox="1">
            <a:spLocks noChangeArrowheads="1"/>
          </p:cNvSpPr>
          <p:nvPr/>
        </p:nvSpPr>
        <p:spPr bwMode="auto">
          <a:xfrm>
            <a:off x="7010400" y="5907090"/>
            <a:ext cx="1676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00"/>
                </a:solidFill>
                <a:latin typeface="Calibri" pitchFamily="34" charset="0"/>
              </a:rPr>
              <a:t>Quantidade</a:t>
            </a:r>
          </a:p>
        </p:txBody>
      </p: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 flipV="1">
            <a:off x="838200" y="4116388"/>
            <a:ext cx="1600200" cy="1065212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>
            <a:off x="838200" y="2895600"/>
            <a:ext cx="6629400" cy="1981200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9465" name="TextBox 14"/>
          <p:cNvSpPr txBox="1">
            <a:spLocks noChangeArrowheads="1"/>
          </p:cNvSpPr>
          <p:nvPr/>
        </p:nvSpPr>
        <p:spPr bwMode="auto">
          <a:xfrm>
            <a:off x="6172200" y="4887915"/>
            <a:ext cx="2667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0E6BFF"/>
                </a:solidFill>
                <a:latin typeface="Calibri" pitchFamily="34" charset="0"/>
              </a:rPr>
              <a:t>DEMANDA DOMÉSTICA</a:t>
            </a:r>
          </a:p>
        </p:txBody>
      </p:sp>
      <p:sp>
        <p:nvSpPr>
          <p:cNvPr id="19466" name="TextBox 15"/>
          <p:cNvSpPr txBox="1">
            <a:spLocks noChangeArrowheads="1"/>
          </p:cNvSpPr>
          <p:nvPr/>
        </p:nvSpPr>
        <p:spPr bwMode="auto">
          <a:xfrm>
            <a:off x="5181600" y="1981200"/>
            <a:ext cx="2895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0000"/>
                </a:solidFill>
                <a:latin typeface="Calibri" pitchFamily="34" charset="0"/>
              </a:rPr>
              <a:t>OFERTA DOMÉSTICA (FOB)</a:t>
            </a:r>
          </a:p>
        </p:txBody>
      </p:sp>
      <p:cxnSp>
        <p:nvCxnSpPr>
          <p:cNvPr id="31" name="Straight Connector 30"/>
          <p:cNvCxnSpPr>
            <a:cxnSpLocks noChangeShapeType="1"/>
          </p:cNvCxnSpPr>
          <p:nvPr/>
        </p:nvCxnSpPr>
        <p:spPr bwMode="auto">
          <a:xfrm rot="5400000">
            <a:off x="1411288" y="5295901"/>
            <a:ext cx="2360612" cy="15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3" name="Straight Connector 32"/>
          <p:cNvCxnSpPr>
            <a:cxnSpLocks noChangeShapeType="1"/>
          </p:cNvCxnSpPr>
          <p:nvPr/>
        </p:nvCxnSpPr>
        <p:spPr bwMode="auto">
          <a:xfrm rot="5400000">
            <a:off x="3621088" y="5295901"/>
            <a:ext cx="2360612" cy="15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5" name="Straight Arrow Connector 34"/>
          <p:cNvCxnSpPr>
            <a:cxnSpLocks noChangeShapeType="1"/>
          </p:cNvCxnSpPr>
          <p:nvPr/>
        </p:nvCxnSpPr>
        <p:spPr bwMode="auto">
          <a:xfrm>
            <a:off x="839788" y="6170615"/>
            <a:ext cx="17526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6" name="Straight Arrow Connector 35"/>
          <p:cNvCxnSpPr>
            <a:cxnSpLocks noChangeShapeType="1"/>
          </p:cNvCxnSpPr>
          <p:nvPr/>
        </p:nvCxnSpPr>
        <p:spPr bwMode="auto">
          <a:xfrm>
            <a:off x="2667000" y="6173790"/>
            <a:ext cx="2133600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9471" name="TextBox 37"/>
          <p:cNvSpPr txBox="1">
            <a:spLocks noChangeArrowheads="1"/>
          </p:cNvSpPr>
          <p:nvPr/>
        </p:nvSpPr>
        <p:spPr bwMode="auto">
          <a:xfrm>
            <a:off x="533400" y="57912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00"/>
                </a:solidFill>
                <a:latin typeface="Calibri" pitchFamily="34" charset="0"/>
              </a:rPr>
              <a:t>Produção doméstica</a:t>
            </a:r>
          </a:p>
        </p:txBody>
      </p:sp>
      <p:sp>
        <p:nvSpPr>
          <p:cNvPr id="19472" name="TextBox 38"/>
          <p:cNvSpPr txBox="1">
            <a:spLocks noChangeArrowheads="1"/>
          </p:cNvSpPr>
          <p:nvPr/>
        </p:nvSpPr>
        <p:spPr bwMode="auto">
          <a:xfrm>
            <a:off x="2971800" y="57912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00"/>
                </a:solidFill>
                <a:latin typeface="Calibri" pitchFamily="34" charset="0"/>
              </a:rPr>
              <a:t>Importação</a:t>
            </a:r>
          </a:p>
        </p:txBody>
      </p:sp>
      <p:cxnSp>
        <p:nvCxnSpPr>
          <p:cNvPr id="40" name="Straight Connector 39"/>
          <p:cNvCxnSpPr>
            <a:cxnSpLocks noChangeShapeType="1"/>
          </p:cNvCxnSpPr>
          <p:nvPr/>
        </p:nvCxnSpPr>
        <p:spPr bwMode="auto">
          <a:xfrm>
            <a:off x="2590800" y="4038600"/>
            <a:ext cx="4419600" cy="1588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9474" name="TextBox 42"/>
          <p:cNvSpPr txBox="1">
            <a:spLocks noChangeArrowheads="1"/>
          </p:cNvSpPr>
          <p:nvPr/>
        </p:nvSpPr>
        <p:spPr bwMode="auto">
          <a:xfrm>
            <a:off x="6248400" y="3592513"/>
            <a:ext cx="2667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0000"/>
                </a:solidFill>
                <a:latin typeface="Calibri" pitchFamily="34" charset="0"/>
              </a:rPr>
              <a:t>OFERTA EXTERNA (CIF)</a:t>
            </a:r>
          </a:p>
        </p:txBody>
      </p:sp>
      <p:cxnSp>
        <p:nvCxnSpPr>
          <p:cNvPr id="27" name="Straight Connector 26"/>
          <p:cNvCxnSpPr>
            <a:cxnSpLocks noChangeShapeType="1"/>
          </p:cNvCxnSpPr>
          <p:nvPr/>
        </p:nvCxnSpPr>
        <p:spPr bwMode="auto">
          <a:xfrm flipV="1">
            <a:off x="2438400" y="2286000"/>
            <a:ext cx="2667000" cy="1830388"/>
          </a:xfrm>
          <a:prstGeom prst="line">
            <a:avLst/>
          </a:prstGeom>
          <a:noFill/>
          <a:ln w="44450">
            <a:solidFill>
              <a:srgbClr val="FF0000"/>
            </a:solidFill>
            <a:prstDash val="sys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9476" name="TextBox 41"/>
          <p:cNvSpPr txBox="1">
            <a:spLocks noChangeArrowheads="1"/>
          </p:cNvSpPr>
          <p:nvPr/>
        </p:nvSpPr>
        <p:spPr bwMode="auto">
          <a:xfrm>
            <a:off x="304800" y="3200401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00"/>
                </a:solidFill>
                <a:latin typeface="Calibri" pitchFamily="34" charset="0"/>
              </a:rPr>
              <a:t>Preço de autarquia</a:t>
            </a:r>
          </a:p>
        </p:txBody>
      </p:sp>
      <p:cxnSp>
        <p:nvCxnSpPr>
          <p:cNvPr id="44" name="Straight Connector 43"/>
          <p:cNvCxnSpPr>
            <a:cxnSpLocks noChangeShapeType="1"/>
          </p:cNvCxnSpPr>
          <p:nvPr/>
        </p:nvCxnSpPr>
        <p:spPr bwMode="auto">
          <a:xfrm rot="10800000">
            <a:off x="839788" y="3581400"/>
            <a:ext cx="2436812" cy="1111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ea typeface="ＭＳ Ｐゴシック" pitchFamily="34" charset="-128"/>
              </a:rPr>
              <a:t>País importador / exportador</a:t>
            </a:r>
          </a:p>
        </p:txBody>
      </p:sp>
      <p:cxnSp>
        <p:nvCxnSpPr>
          <p:cNvPr id="4" name="Straight Arrow Connector 3"/>
          <p:cNvCxnSpPr>
            <a:cxnSpLocks noChangeShapeType="1"/>
          </p:cNvCxnSpPr>
          <p:nvPr/>
        </p:nvCxnSpPr>
        <p:spPr bwMode="auto">
          <a:xfrm rot="5400000" flipH="1" flipV="1">
            <a:off x="-914399" y="4114802"/>
            <a:ext cx="3505200" cy="317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5" name="Straight Arrow Connector 4"/>
          <p:cNvCxnSpPr>
            <a:cxnSpLocks noChangeShapeType="1"/>
          </p:cNvCxnSpPr>
          <p:nvPr/>
        </p:nvCxnSpPr>
        <p:spPr bwMode="auto">
          <a:xfrm>
            <a:off x="838200" y="5867400"/>
            <a:ext cx="69342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152400" y="25146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00"/>
                </a:solidFill>
                <a:latin typeface="Calibri" pitchFamily="34" charset="0"/>
              </a:rPr>
              <a:t>preço</a:t>
            </a:r>
          </a:p>
        </p:txBody>
      </p:sp>
      <p:sp>
        <p:nvSpPr>
          <p:cNvPr id="20486" name="TextBox 6"/>
          <p:cNvSpPr txBox="1">
            <a:spLocks noChangeArrowheads="1"/>
          </p:cNvSpPr>
          <p:nvPr/>
        </p:nvSpPr>
        <p:spPr bwMode="auto">
          <a:xfrm>
            <a:off x="7010400" y="5907090"/>
            <a:ext cx="1676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00"/>
                </a:solidFill>
                <a:latin typeface="Calibri" pitchFamily="34" charset="0"/>
              </a:rPr>
              <a:t>Quantidade</a:t>
            </a:r>
          </a:p>
        </p:txBody>
      </p: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839788" y="3122615"/>
            <a:ext cx="6551612" cy="1587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0488" name="TextBox 8"/>
          <p:cNvSpPr txBox="1">
            <a:spLocks noChangeArrowheads="1"/>
          </p:cNvSpPr>
          <p:nvPr/>
        </p:nvSpPr>
        <p:spPr bwMode="auto">
          <a:xfrm>
            <a:off x="6248400" y="2590800"/>
            <a:ext cx="2667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0000"/>
                </a:solidFill>
                <a:latin typeface="Calibri" pitchFamily="34" charset="0"/>
              </a:rPr>
              <a:t>OFERTA EXTERNA (CIF)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838201" y="4724400"/>
            <a:ext cx="6551613" cy="1588"/>
          </a:xfrm>
          <a:prstGeom prst="line">
            <a:avLst/>
          </a:prstGeom>
          <a:noFill/>
          <a:ln w="44450">
            <a:solidFill>
              <a:srgbClr val="00009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0490" name="TextBox 11"/>
          <p:cNvSpPr txBox="1">
            <a:spLocks noChangeArrowheads="1"/>
          </p:cNvSpPr>
          <p:nvPr/>
        </p:nvSpPr>
        <p:spPr bwMode="auto">
          <a:xfrm>
            <a:off x="6096000" y="43434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0E6BFF"/>
                </a:solidFill>
                <a:latin typeface="Calibri" pitchFamily="34" charset="0"/>
              </a:rPr>
              <a:t>DEMANDA EXTERNA (FOB)</a:t>
            </a:r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 flipV="1">
            <a:off x="1524000" y="2590800"/>
            <a:ext cx="3505200" cy="297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 rot="16200000" flipV="1">
            <a:off x="2590800" y="2819400"/>
            <a:ext cx="3352800" cy="274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 flipV="1">
            <a:off x="1219200" y="1828800"/>
            <a:ext cx="2971800" cy="243840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flipV="1">
            <a:off x="4191000" y="3276600"/>
            <a:ext cx="2971800" cy="2438400"/>
          </a:xfrm>
          <a:prstGeom prst="line">
            <a:avLst/>
          </a:prstGeom>
          <a:noFill/>
          <a:ln w="31750">
            <a:solidFill>
              <a:srgbClr val="98480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3390900" y="3086100"/>
            <a:ext cx="114300" cy="1143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pt-B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3733800" y="3581400"/>
            <a:ext cx="114300" cy="1143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pt-B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 bwMode="auto">
          <a:xfrm>
            <a:off x="5372100" y="4686300"/>
            <a:ext cx="114300" cy="114300"/>
          </a:xfrm>
          <a:prstGeom prst="ellipse">
            <a:avLst/>
          </a:prstGeom>
          <a:solidFill>
            <a:srgbClr val="800000"/>
          </a:solidFill>
          <a:ln w="9525">
            <a:solidFill>
              <a:srgbClr val="800000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pt-B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498" name="TextBox 24"/>
          <p:cNvSpPr txBox="1">
            <a:spLocks noChangeArrowheads="1"/>
          </p:cNvSpPr>
          <p:nvPr/>
        </p:nvSpPr>
        <p:spPr bwMode="auto">
          <a:xfrm>
            <a:off x="3581400" y="213360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008000"/>
                </a:solidFill>
                <a:latin typeface="Calibri" pitchFamily="34" charset="0"/>
              </a:rPr>
              <a:t>Equilíbrio com importações</a:t>
            </a:r>
          </a:p>
        </p:txBody>
      </p:sp>
      <p:sp>
        <p:nvSpPr>
          <p:cNvPr id="20499" name="TextBox 25"/>
          <p:cNvSpPr txBox="1">
            <a:spLocks noChangeArrowheads="1"/>
          </p:cNvSpPr>
          <p:nvPr/>
        </p:nvSpPr>
        <p:spPr bwMode="auto">
          <a:xfrm>
            <a:off x="3886200" y="3440115"/>
            <a:ext cx="327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000000"/>
                </a:solidFill>
                <a:latin typeface="Calibri" pitchFamily="34" charset="0"/>
              </a:rPr>
              <a:t>Equilíbrio de autossuficiência</a:t>
            </a:r>
          </a:p>
        </p:txBody>
      </p:sp>
      <p:sp>
        <p:nvSpPr>
          <p:cNvPr id="20500" name="TextBox 26"/>
          <p:cNvSpPr txBox="1">
            <a:spLocks noChangeArrowheads="1"/>
          </p:cNvSpPr>
          <p:nvPr/>
        </p:nvSpPr>
        <p:spPr bwMode="auto">
          <a:xfrm>
            <a:off x="5334000" y="472440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800000"/>
                </a:solidFill>
                <a:latin typeface="Calibri" pitchFamily="34" charset="0"/>
              </a:rPr>
              <a:t>Equilíbrio com exportações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efeito “</a:t>
            </a:r>
            <a:r>
              <a:rPr lang="pt-BR" dirty="0" err="1"/>
              <a:t>treadmill</a:t>
            </a:r>
            <a:r>
              <a:rPr lang="pt-BR" dirty="0"/>
              <a:t>”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714488"/>
            <a:ext cx="616267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53242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ea typeface="ＭＳ Ｐゴシック" pitchFamily="34" charset="-128"/>
              </a:rPr>
              <a:t>Economia aberta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>
                <a:ea typeface="ＭＳ Ｐゴシック" pitchFamily="34" charset="-128"/>
              </a:rPr>
              <a:t>A amplitude da variação dos preços é menor que numa economia fechada</a:t>
            </a:r>
          </a:p>
          <a:p>
            <a:pPr eaLnBrk="1" hangingPunct="1"/>
            <a:r>
              <a:rPr lang="pt-BR">
                <a:ea typeface="ＭＳ Ｐゴシック" pitchFamily="34" charset="-128"/>
              </a:rPr>
              <a:t>A quantidade ofertada total (produção doméstica + importações) é maior ou igual à de uma economia fechada</a:t>
            </a:r>
          </a:p>
          <a:p>
            <a:pPr eaLnBrk="1" hangingPunct="1"/>
            <a:r>
              <a:rPr lang="pt-BR">
                <a:ea typeface="ＭＳ Ｐゴシック" pitchFamily="34" charset="-128"/>
              </a:rPr>
              <a:t>A diferença entre preços domésticos e preços externos corresponde aos custos de realizar o comércio externo (importações e exportações)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Elasticidade preço da demanda</a:t>
            </a:r>
          </a:p>
        </p:txBody>
      </p:sp>
      <p:grpSp>
        <p:nvGrpSpPr>
          <p:cNvPr id="14" name="Grupo 13"/>
          <p:cNvGrpSpPr>
            <a:grpSpLocks noChangeAspect="1"/>
          </p:cNvGrpSpPr>
          <p:nvPr/>
        </p:nvGrpSpPr>
        <p:grpSpPr>
          <a:xfrm>
            <a:off x="785786" y="1928802"/>
            <a:ext cx="3616738" cy="2958405"/>
            <a:chOff x="1643042" y="1285860"/>
            <a:chExt cx="5564217" cy="4551391"/>
          </a:xfrm>
        </p:grpSpPr>
        <p:cxnSp>
          <p:nvCxnSpPr>
            <p:cNvPr id="5" name="Conector reto 4"/>
            <p:cNvCxnSpPr/>
            <p:nvPr/>
          </p:nvCxnSpPr>
          <p:spPr>
            <a:xfrm rot="10800000">
              <a:off x="2285984" y="5500702"/>
              <a:ext cx="471490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upo 12"/>
            <p:cNvGrpSpPr/>
            <p:nvPr/>
          </p:nvGrpSpPr>
          <p:grpSpPr>
            <a:xfrm>
              <a:off x="1643042" y="1285860"/>
              <a:ext cx="5564217" cy="4551391"/>
              <a:chOff x="1643042" y="1285860"/>
              <a:chExt cx="5564217" cy="4551391"/>
            </a:xfrm>
          </p:grpSpPr>
          <p:cxnSp>
            <p:nvCxnSpPr>
              <p:cNvPr id="4" name="Conector reto 3"/>
              <p:cNvCxnSpPr/>
              <p:nvPr/>
            </p:nvCxnSpPr>
            <p:spPr>
              <a:xfrm rot="5400000" flipH="1" flipV="1">
                <a:off x="357158" y="3571876"/>
                <a:ext cx="3857652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074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643042" y="1285860"/>
                <a:ext cx="914400" cy="4079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3075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86446" y="5429264"/>
                <a:ext cx="1420813" cy="4079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5" name="Grupo 14"/>
          <p:cNvGrpSpPr>
            <a:grpSpLocks noChangeAspect="1"/>
          </p:cNvGrpSpPr>
          <p:nvPr/>
        </p:nvGrpSpPr>
        <p:grpSpPr>
          <a:xfrm>
            <a:off x="4527162" y="1928802"/>
            <a:ext cx="3616738" cy="2958405"/>
            <a:chOff x="1643042" y="1285860"/>
            <a:chExt cx="5564217" cy="4551391"/>
          </a:xfrm>
        </p:grpSpPr>
        <p:cxnSp>
          <p:nvCxnSpPr>
            <p:cNvPr id="16" name="Conector reto 15"/>
            <p:cNvCxnSpPr/>
            <p:nvPr/>
          </p:nvCxnSpPr>
          <p:spPr>
            <a:xfrm rot="10800000">
              <a:off x="2285984" y="5500702"/>
              <a:ext cx="471490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upo 12"/>
            <p:cNvGrpSpPr/>
            <p:nvPr/>
          </p:nvGrpSpPr>
          <p:grpSpPr>
            <a:xfrm>
              <a:off x="1643042" y="1285860"/>
              <a:ext cx="5564217" cy="4551391"/>
              <a:chOff x="1643042" y="1285860"/>
              <a:chExt cx="5564217" cy="4551391"/>
            </a:xfrm>
          </p:grpSpPr>
          <p:cxnSp>
            <p:nvCxnSpPr>
              <p:cNvPr id="18" name="Conector reto 3"/>
              <p:cNvCxnSpPr/>
              <p:nvPr/>
            </p:nvCxnSpPr>
            <p:spPr>
              <a:xfrm rot="5400000" flipH="1" flipV="1">
                <a:off x="357158" y="3571876"/>
                <a:ext cx="3857652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643042" y="1285860"/>
                <a:ext cx="914400" cy="4079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86446" y="5429264"/>
                <a:ext cx="1420813" cy="4079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cxnSp>
        <p:nvCxnSpPr>
          <p:cNvPr id="22" name="Conector reto 21"/>
          <p:cNvCxnSpPr/>
          <p:nvPr/>
        </p:nvCxnSpPr>
        <p:spPr>
          <a:xfrm>
            <a:off x="1357290" y="2643182"/>
            <a:ext cx="2643206" cy="1428760"/>
          </a:xfrm>
          <a:prstGeom prst="line">
            <a:avLst/>
          </a:prstGeom>
          <a:ln w="317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 rot="16200000" flipH="1">
            <a:off x="4643438" y="2928934"/>
            <a:ext cx="2214578" cy="928694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upo 47"/>
          <p:cNvGrpSpPr/>
          <p:nvPr/>
        </p:nvGrpSpPr>
        <p:grpSpPr>
          <a:xfrm>
            <a:off x="857224" y="2786058"/>
            <a:ext cx="6858048" cy="369332"/>
            <a:chOff x="857224" y="2786058"/>
            <a:chExt cx="6858048" cy="369332"/>
          </a:xfrm>
        </p:grpSpPr>
        <p:cxnSp>
          <p:nvCxnSpPr>
            <p:cNvPr id="27" name="Conector reto 26"/>
            <p:cNvCxnSpPr/>
            <p:nvPr/>
          </p:nvCxnSpPr>
          <p:spPr>
            <a:xfrm>
              <a:off x="1214414" y="3000372"/>
              <a:ext cx="6500858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CaixaDeTexto 29"/>
            <p:cNvSpPr txBox="1"/>
            <p:nvPr/>
          </p:nvSpPr>
          <p:spPr>
            <a:xfrm>
              <a:off x="857224" y="2786058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p</a:t>
              </a:r>
              <a:r>
                <a:rPr lang="pt-BR" baseline="-25000" dirty="0"/>
                <a:t>0</a:t>
              </a:r>
            </a:p>
          </p:txBody>
        </p:sp>
      </p:grpSp>
      <p:grpSp>
        <p:nvGrpSpPr>
          <p:cNvPr id="49" name="Grupo 48"/>
          <p:cNvGrpSpPr/>
          <p:nvPr/>
        </p:nvGrpSpPr>
        <p:grpSpPr>
          <a:xfrm>
            <a:off x="1857356" y="3000372"/>
            <a:ext cx="4071966" cy="1940968"/>
            <a:chOff x="1857356" y="3000372"/>
            <a:chExt cx="4071966" cy="1940968"/>
          </a:xfrm>
        </p:grpSpPr>
        <p:sp>
          <p:nvSpPr>
            <p:cNvPr id="31" name="CaixaDeTexto 30"/>
            <p:cNvSpPr txBox="1"/>
            <p:nvPr/>
          </p:nvSpPr>
          <p:spPr>
            <a:xfrm>
              <a:off x="1857356" y="4572008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q</a:t>
              </a:r>
              <a:r>
                <a:rPr lang="pt-BR" baseline="-25000" dirty="0"/>
                <a:t>0</a:t>
              </a:r>
            </a:p>
          </p:txBody>
        </p:sp>
        <p:cxnSp>
          <p:nvCxnSpPr>
            <p:cNvPr id="34" name="Conector reto 33"/>
            <p:cNvCxnSpPr/>
            <p:nvPr/>
          </p:nvCxnSpPr>
          <p:spPr>
            <a:xfrm rot="5400000">
              <a:off x="1178695" y="3821909"/>
              <a:ext cx="1643074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to 34"/>
            <p:cNvCxnSpPr/>
            <p:nvPr/>
          </p:nvCxnSpPr>
          <p:spPr>
            <a:xfrm rot="5400000">
              <a:off x="4750595" y="3821909"/>
              <a:ext cx="1643074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CaixaDeTexto 35"/>
            <p:cNvSpPr txBox="1"/>
            <p:nvPr/>
          </p:nvSpPr>
          <p:spPr>
            <a:xfrm>
              <a:off x="5429256" y="4572008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q</a:t>
              </a:r>
              <a:r>
                <a:rPr lang="pt-BR" baseline="-25000" dirty="0"/>
                <a:t>0</a:t>
              </a:r>
            </a:p>
          </p:txBody>
        </p:sp>
      </p:grpSp>
      <p:grpSp>
        <p:nvGrpSpPr>
          <p:cNvPr id="50" name="Grupo 49"/>
          <p:cNvGrpSpPr/>
          <p:nvPr/>
        </p:nvGrpSpPr>
        <p:grpSpPr>
          <a:xfrm>
            <a:off x="857224" y="3000372"/>
            <a:ext cx="7429552" cy="797960"/>
            <a:chOff x="857224" y="3000372"/>
            <a:chExt cx="7429552" cy="797960"/>
          </a:xfrm>
        </p:grpSpPr>
        <p:cxnSp>
          <p:nvCxnSpPr>
            <p:cNvPr id="28" name="Conector reto 27"/>
            <p:cNvCxnSpPr/>
            <p:nvPr/>
          </p:nvCxnSpPr>
          <p:spPr>
            <a:xfrm>
              <a:off x="1214414" y="3643314"/>
              <a:ext cx="6500858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CaixaDeTexto 28"/>
            <p:cNvSpPr txBox="1"/>
            <p:nvPr/>
          </p:nvSpPr>
          <p:spPr>
            <a:xfrm>
              <a:off x="857224" y="3429000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p</a:t>
              </a:r>
              <a:r>
                <a:rPr lang="pt-BR" baseline="-25000" dirty="0"/>
                <a:t>1</a:t>
              </a:r>
            </a:p>
          </p:txBody>
        </p:sp>
        <p:sp>
          <p:nvSpPr>
            <p:cNvPr id="42" name="Chave direita 41"/>
            <p:cNvSpPr/>
            <p:nvPr/>
          </p:nvSpPr>
          <p:spPr>
            <a:xfrm>
              <a:off x="7500958" y="3000372"/>
              <a:ext cx="214314" cy="64294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7643834" y="3131106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err="1">
                  <a:latin typeface="Symbol" pitchFamily="18" charset="2"/>
                </a:rPr>
                <a:t>D</a:t>
              </a:r>
              <a:r>
                <a:rPr lang="pt-BR" dirty="0" err="1"/>
                <a:t>p</a:t>
              </a:r>
              <a:endParaRPr lang="pt-BR" dirty="0"/>
            </a:p>
          </p:txBody>
        </p:sp>
      </p:grpSp>
      <p:grpSp>
        <p:nvGrpSpPr>
          <p:cNvPr id="51" name="Grupo 50"/>
          <p:cNvGrpSpPr/>
          <p:nvPr/>
        </p:nvGrpSpPr>
        <p:grpSpPr>
          <a:xfrm>
            <a:off x="2000232" y="3643314"/>
            <a:ext cx="4214842" cy="2083844"/>
            <a:chOff x="2000232" y="3643314"/>
            <a:chExt cx="4214842" cy="2083844"/>
          </a:xfrm>
        </p:grpSpPr>
        <p:sp>
          <p:nvSpPr>
            <p:cNvPr id="32" name="CaixaDeTexto 31"/>
            <p:cNvSpPr txBox="1"/>
            <p:nvPr/>
          </p:nvSpPr>
          <p:spPr>
            <a:xfrm>
              <a:off x="5715008" y="4572008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q</a:t>
              </a:r>
              <a:r>
                <a:rPr lang="pt-BR" baseline="-25000" dirty="0"/>
                <a:t>1</a:t>
              </a:r>
            </a:p>
          </p:txBody>
        </p:sp>
        <p:cxnSp>
          <p:nvCxnSpPr>
            <p:cNvPr id="37" name="Conector reto 36"/>
            <p:cNvCxnSpPr/>
            <p:nvPr/>
          </p:nvCxnSpPr>
          <p:spPr>
            <a:xfrm rot="5400000">
              <a:off x="2714612" y="4143380"/>
              <a:ext cx="1000132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CaixaDeTexto 38"/>
            <p:cNvSpPr txBox="1"/>
            <p:nvPr/>
          </p:nvSpPr>
          <p:spPr>
            <a:xfrm>
              <a:off x="3071802" y="4572008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q</a:t>
              </a:r>
              <a:r>
                <a:rPr lang="pt-BR" baseline="-25000" dirty="0"/>
                <a:t>1</a:t>
              </a:r>
            </a:p>
          </p:txBody>
        </p:sp>
        <p:cxnSp>
          <p:nvCxnSpPr>
            <p:cNvPr id="40" name="Conector reto 39"/>
            <p:cNvCxnSpPr/>
            <p:nvPr/>
          </p:nvCxnSpPr>
          <p:spPr>
            <a:xfrm rot="5400000">
              <a:off x="5357818" y="4143380"/>
              <a:ext cx="1000132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CaixaDeTexto 43"/>
            <p:cNvSpPr txBox="1"/>
            <p:nvPr/>
          </p:nvSpPr>
          <p:spPr>
            <a:xfrm>
              <a:off x="5500694" y="5357826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err="1">
                  <a:latin typeface="Symbol" pitchFamily="18" charset="2"/>
                </a:rPr>
                <a:t>D</a:t>
              </a:r>
              <a:r>
                <a:rPr lang="pt-BR" dirty="0" err="1"/>
                <a:t>q</a:t>
              </a:r>
              <a:endParaRPr lang="pt-BR" dirty="0"/>
            </a:p>
          </p:txBody>
        </p:sp>
        <p:sp>
          <p:nvSpPr>
            <p:cNvPr id="45" name="Chave direita 44"/>
            <p:cNvSpPr/>
            <p:nvPr/>
          </p:nvSpPr>
          <p:spPr>
            <a:xfrm rot="5400000">
              <a:off x="2321703" y="4536289"/>
              <a:ext cx="571504" cy="1214446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" name="CaixaDeTexto 45"/>
            <p:cNvSpPr txBox="1"/>
            <p:nvPr/>
          </p:nvSpPr>
          <p:spPr>
            <a:xfrm>
              <a:off x="2357422" y="5345684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err="1">
                  <a:latin typeface="Symbol" pitchFamily="18" charset="2"/>
                </a:rPr>
                <a:t>D</a:t>
              </a:r>
              <a:r>
                <a:rPr lang="pt-BR" dirty="0" err="1"/>
                <a:t>q</a:t>
              </a:r>
              <a:endParaRPr lang="pt-BR" dirty="0"/>
            </a:p>
          </p:txBody>
        </p:sp>
        <p:sp>
          <p:nvSpPr>
            <p:cNvPr id="47" name="Chave direita 46"/>
            <p:cNvSpPr/>
            <p:nvPr/>
          </p:nvSpPr>
          <p:spPr>
            <a:xfrm rot="5400000">
              <a:off x="5464975" y="5036355"/>
              <a:ext cx="500066" cy="28575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08795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Elasticidade preço da demanda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t="2589" b="2589"/>
          <a:stretch>
            <a:fillRect/>
          </a:stretch>
        </p:blipFill>
        <p:spPr bwMode="auto">
          <a:xfrm>
            <a:off x="1785918" y="1285860"/>
            <a:ext cx="5163503" cy="5142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4" name="Grupo 53"/>
          <p:cNvGrpSpPr/>
          <p:nvPr/>
        </p:nvGrpSpPr>
        <p:grpSpPr>
          <a:xfrm>
            <a:off x="2000232" y="2967037"/>
            <a:ext cx="2500328" cy="2462227"/>
            <a:chOff x="2000232" y="2967037"/>
            <a:chExt cx="2500328" cy="2462227"/>
          </a:xfrm>
        </p:grpSpPr>
        <p:grpSp>
          <p:nvGrpSpPr>
            <p:cNvPr id="53" name="Grupo 52"/>
            <p:cNvGrpSpPr/>
            <p:nvPr/>
          </p:nvGrpSpPr>
          <p:grpSpPr>
            <a:xfrm>
              <a:off x="2428860" y="3071810"/>
              <a:ext cx="2000264" cy="1928826"/>
              <a:chOff x="2428860" y="3071810"/>
              <a:chExt cx="2000264" cy="1928826"/>
            </a:xfrm>
          </p:grpSpPr>
          <p:cxnSp>
            <p:nvCxnSpPr>
              <p:cNvPr id="48" name="Conector reto 47"/>
              <p:cNvCxnSpPr/>
              <p:nvPr/>
            </p:nvCxnSpPr>
            <p:spPr>
              <a:xfrm>
                <a:off x="2428860" y="3143248"/>
                <a:ext cx="1928826" cy="0"/>
              </a:xfrm>
              <a:prstGeom prst="line">
                <a:avLst/>
              </a:prstGeom>
              <a:ln w="158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to 48"/>
              <p:cNvCxnSpPr/>
              <p:nvPr/>
            </p:nvCxnSpPr>
            <p:spPr>
              <a:xfrm rot="5400000">
                <a:off x="3428992" y="4071942"/>
                <a:ext cx="1857388" cy="0"/>
              </a:xfrm>
              <a:prstGeom prst="line">
                <a:avLst/>
              </a:prstGeom>
              <a:ln w="158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Elipse 51"/>
              <p:cNvSpPr/>
              <p:nvPr/>
            </p:nvSpPr>
            <p:spPr>
              <a:xfrm>
                <a:off x="4286248" y="3071810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4810" y="5048264"/>
              <a:ext cx="28575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000232" y="2967037"/>
              <a:ext cx="266700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5" name="Chave direita 54"/>
          <p:cNvSpPr/>
          <p:nvPr/>
        </p:nvSpPr>
        <p:spPr>
          <a:xfrm>
            <a:off x="6643702" y="2714620"/>
            <a:ext cx="285752" cy="8572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Retângulo 55"/>
          <p:cNvSpPr/>
          <p:nvPr/>
        </p:nvSpPr>
        <p:spPr>
          <a:xfrm>
            <a:off x="6929454" y="2928934"/>
            <a:ext cx="447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err="1">
                <a:latin typeface="Symbol" pitchFamily="18" charset="2"/>
              </a:rPr>
              <a:t>D</a:t>
            </a:r>
            <a:r>
              <a:rPr lang="pt-BR" dirty="0" err="1"/>
              <a:t>p</a:t>
            </a:r>
            <a:endParaRPr lang="pt-BR" dirty="0"/>
          </a:p>
        </p:txBody>
      </p:sp>
      <p:sp>
        <p:nvSpPr>
          <p:cNvPr id="57" name="Elipse 56"/>
          <p:cNvSpPr/>
          <p:nvPr/>
        </p:nvSpPr>
        <p:spPr>
          <a:xfrm>
            <a:off x="3357554" y="2285992"/>
            <a:ext cx="1928826" cy="1857388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269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Elasticidade média no arco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2786050" y="2285992"/>
          <a:ext cx="3541712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180800" imgH="698400" progId="Equation.3">
                  <p:embed/>
                </p:oleObj>
              </mc:Choice>
              <mc:Fallback>
                <p:oleObj name="Equação" r:id="rId2" imgW="1180800" imgH="698400" progId="Equation.3">
                  <p:embed/>
                  <p:pic>
                    <p:nvPicPr>
                      <p:cNvPr id="3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50" y="2285992"/>
                        <a:ext cx="3541712" cy="209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0611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25963"/>
          </a:xfrm>
        </p:spPr>
        <p:txBody>
          <a:bodyPr/>
          <a:lstStyle/>
          <a:p>
            <a:r>
              <a:rPr lang="pt-BR" dirty="0"/>
              <a:t>Curva de demanda: q = 100 – p</a:t>
            </a:r>
          </a:p>
          <a:p>
            <a:r>
              <a:rPr lang="pt-BR" dirty="0" err="1"/>
              <a:t>p</a:t>
            </a:r>
            <a:r>
              <a:rPr lang="pt-BR" baseline="-25000" dirty="0" err="1"/>
              <a:t>1</a:t>
            </a:r>
            <a:r>
              <a:rPr lang="pt-BR" dirty="0"/>
              <a:t> = 80</a:t>
            </a:r>
          </a:p>
          <a:p>
            <a:r>
              <a:rPr lang="pt-BR" dirty="0"/>
              <a:t>redução de $ 20 </a:t>
            </a:r>
            <a:r>
              <a:rPr lang="pt-BR" dirty="0">
                <a:sym typeface="Symbol"/>
              </a:rPr>
              <a:t> </a:t>
            </a:r>
            <a:r>
              <a:rPr lang="pt-BR" dirty="0"/>
              <a:t>p</a:t>
            </a:r>
            <a:r>
              <a:rPr lang="pt-BR" baseline="-25000" dirty="0"/>
              <a:t>2</a:t>
            </a:r>
            <a:r>
              <a:rPr lang="pt-BR" dirty="0"/>
              <a:t> = 60 ;   p = 70</a:t>
            </a:r>
          </a:p>
          <a:p>
            <a:r>
              <a:rPr lang="pt-BR" dirty="0"/>
              <a:t>q</a:t>
            </a:r>
            <a:r>
              <a:rPr lang="pt-BR" baseline="-25000" dirty="0"/>
              <a:t>1</a:t>
            </a:r>
            <a:r>
              <a:rPr lang="pt-BR" dirty="0"/>
              <a:t> = 100 – p</a:t>
            </a:r>
            <a:r>
              <a:rPr lang="pt-BR" baseline="-25000" dirty="0"/>
              <a:t>1 </a:t>
            </a:r>
            <a:r>
              <a:rPr lang="pt-BR" dirty="0"/>
              <a:t> = 20 ;    q</a:t>
            </a:r>
            <a:r>
              <a:rPr lang="pt-BR" baseline="-25000" dirty="0"/>
              <a:t>2</a:t>
            </a:r>
            <a:r>
              <a:rPr lang="pt-BR" dirty="0"/>
              <a:t> = 100 – p</a:t>
            </a:r>
            <a:r>
              <a:rPr lang="pt-BR" baseline="-25000" dirty="0"/>
              <a:t>2 </a:t>
            </a:r>
            <a:r>
              <a:rPr lang="pt-BR" dirty="0"/>
              <a:t> = 40 ;  </a:t>
            </a:r>
            <a:br>
              <a:rPr lang="pt-BR" dirty="0"/>
            </a:br>
            <a:r>
              <a:rPr lang="pt-BR" dirty="0"/>
              <a:t>q = 30</a:t>
            </a:r>
          </a:p>
          <a:p>
            <a:r>
              <a:rPr lang="pt-BR" dirty="0" err="1">
                <a:latin typeface="Symbol" pitchFamily="18" charset="2"/>
              </a:rPr>
              <a:t>D</a:t>
            </a:r>
            <a:r>
              <a:rPr lang="pt-BR" dirty="0" err="1"/>
              <a:t>p</a:t>
            </a:r>
            <a:r>
              <a:rPr lang="pt-BR" dirty="0"/>
              <a:t> = </a:t>
            </a:r>
            <a:r>
              <a:rPr lang="pt-BR" dirty="0" err="1"/>
              <a:t>p</a:t>
            </a:r>
            <a:r>
              <a:rPr lang="pt-BR" baseline="-25000" dirty="0" err="1"/>
              <a:t>2</a:t>
            </a:r>
            <a:r>
              <a:rPr lang="pt-BR" dirty="0"/>
              <a:t> – </a:t>
            </a:r>
            <a:r>
              <a:rPr lang="pt-BR" dirty="0" err="1"/>
              <a:t>p</a:t>
            </a:r>
            <a:r>
              <a:rPr lang="pt-BR" baseline="-25000" dirty="0" err="1"/>
              <a:t>1</a:t>
            </a:r>
            <a:r>
              <a:rPr lang="pt-BR" dirty="0"/>
              <a:t> = – 20  ;  </a:t>
            </a:r>
            <a:r>
              <a:rPr lang="pt-BR" dirty="0" err="1">
                <a:latin typeface="Symbol" pitchFamily="18" charset="2"/>
              </a:rPr>
              <a:t>D</a:t>
            </a:r>
            <a:r>
              <a:rPr lang="pt-BR" dirty="0" err="1"/>
              <a:t>q</a:t>
            </a:r>
            <a:r>
              <a:rPr lang="pt-BR" dirty="0"/>
              <a:t> = </a:t>
            </a:r>
            <a:r>
              <a:rPr lang="pt-BR" dirty="0" err="1"/>
              <a:t>q</a:t>
            </a:r>
            <a:r>
              <a:rPr lang="pt-BR" baseline="-25000" dirty="0" err="1"/>
              <a:t>2</a:t>
            </a:r>
            <a:r>
              <a:rPr lang="pt-BR" dirty="0"/>
              <a:t> – </a:t>
            </a:r>
            <a:r>
              <a:rPr lang="pt-BR" dirty="0" err="1"/>
              <a:t>q</a:t>
            </a:r>
            <a:r>
              <a:rPr lang="pt-BR" baseline="-25000" dirty="0" err="1"/>
              <a:t>1</a:t>
            </a:r>
            <a:r>
              <a:rPr lang="pt-BR" dirty="0"/>
              <a:t> = 20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747713" y="5300663"/>
          <a:ext cx="3038469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485720" imgH="380880" progId="Equation.3">
                  <p:embed/>
                </p:oleObj>
              </mc:Choice>
              <mc:Fallback>
                <p:oleObj name="Equação" r:id="rId2" imgW="1485720" imgH="380880" progId="Equation.3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5300663"/>
                        <a:ext cx="3038469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335235" y="5157629"/>
            <a:ext cx="4237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redução do preço aumentará a receita da firma: para cada 1% de redução do preço, a quantidade aumentará em média 2,3% → </a:t>
            </a:r>
            <a:r>
              <a:rPr lang="pt-BR" b="1" dirty="0"/>
              <a:t>DEMANDA ELÁSTICA A PREÇO</a:t>
            </a:r>
          </a:p>
        </p:txBody>
      </p:sp>
    </p:spTree>
    <p:extLst>
      <p:ext uri="{BB962C8B-B14F-4D97-AF65-F5344CB8AC3E}">
        <p14:creationId xmlns:p14="http://schemas.microsoft.com/office/powerpoint/2010/main" val="21886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Elasticidade preço da demanda no ponto</a:t>
            </a:r>
          </a:p>
        </p:txBody>
      </p:sp>
      <p:grpSp>
        <p:nvGrpSpPr>
          <p:cNvPr id="3" name="Grupo 4"/>
          <p:cNvGrpSpPr/>
          <p:nvPr/>
        </p:nvGrpSpPr>
        <p:grpSpPr>
          <a:xfrm>
            <a:off x="1885953" y="1763483"/>
            <a:ext cx="4645479" cy="4386161"/>
            <a:chOff x="2514604" y="1763483"/>
            <a:chExt cx="6193972" cy="4386161"/>
          </a:xfrm>
        </p:grpSpPr>
        <p:grpSp>
          <p:nvGrpSpPr>
            <p:cNvPr id="4" name="Grupo 33"/>
            <p:cNvGrpSpPr/>
            <p:nvPr/>
          </p:nvGrpSpPr>
          <p:grpSpPr>
            <a:xfrm>
              <a:off x="2514604" y="1763483"/>
              <a:ext cx="6193972" cy="4386161"/>
              <a:chOff x="2514604" y="1763483"/>
              <a:chExt cx="6193972" cy="4386161"/>
            </a:xfrm>
          </p:grpSpPr>
          <p:cxnSp>
            <p:nvCxnSpPr>
              <p:cNvPr id="8" name="Conector de seta reta 7"/>
              <p:cNvCxnSpPr/>
              <p:nvPr/>
            </p:nvCxnSpPr>
            <p:spPr>
              <a:xfrm flipH="1" flipV="1">
                <a:off x="2830286" y="1883229"/>
                <a:ext cx="32657" cy="3962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ector de seta reta 8"/>
              <p:cNvCxnSpPr/>
              <p:nvPr/>
            </p:nvCxnSpPr>
            <p:spPr>
              <a:xfrm flipV="1">
                <a:off x="2862943" y="5812972"/>
                <a:ext cx="5508171" cy="1088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CaixaDeTexto 9"/>
              <p:cNvSpPr txBox="1"/>
              <p:nvPr/>
            </p:nvSpPr>
            <p:spPr>
              <a:xfrm>
                <a:off x="2514604" y="1763483"/>
                <a:ext cx="5116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p</a:t>
                </a:r>
              </a:p>
            </p:txBody>
          </p:sp>
          <p:sp>
            <p:nvSpPr>
              <p:cNvPr id="11" name="CaixaDeTexto 10"/>
              <p:cNvSpPr txBox="1"/>
              <p:nvPr/>
            </p:nvSpPr>
            <p:spPr>
              <a:xfrm>
                <a:off x="8196947" y="5780312"/>
                <a:ext cx="5116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q</a:t>
                </a:r>
              </a:p>
            </p:txBody>
          </p:sp>
        </p:grpSp>
        <p:cxnSp>
          <p:nvCxnSpPr>
            <p:cNvPr id="7" name="Conector reto 6"/>
            <p:cNvCxnSpPr/>
            <p:nvPr/>
          </p:nvCxnSpPr>
          <p:spPr>
            <a:xfrm>
              <a:off x="2852057" y="2286000"/>
              <a:ext cx="4669972" cy="35378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Elipse 11"/>
          <p:cNvSpPr/>
          <p:nvPr/>
        </p:nvSpPr>
        <p:spPr>
          <a:xfrm>
            <a:off x="2939120" y="3080679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 reto 19"/>
          <p:cNvCxnSpPr/>
          <p:nvPr/>
        </p:nvCxnSpPr>
        <p:spPr>
          <a:xfrm flipH="1" flipV="1">
            <a:off x="2130879" y="3102429"/>
            <a:ext cx="832913" cy="11152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1877786" y="2917383"/>
            <a:ext cx="40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p</a:t>
            </a:r>
            <a:r>
              <a:rPr lang="pt-BR" baseline="-25000" dirty="0" err="1"/>
              <a:t>0</a:t>
            </a:r>
            <a:endParaRPr lang="pt-BR" baseline="-25000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2841172" y="5758542"/>
            <a:ext cx="40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q</a:t>
            </a:r>
            <a:r>
              <a:rPr lang="pt-BR" baseline="-25000" dirty="0" err="1"/>
              <a:t>0</a:t>
            </a:r>
            <a:endParaRPr lang="pt-BR" baseline="-25000" dirty="0"/>
          </a:p>
        </p:txBody>
      </p:sp>
      <p:cxnSp>
        <p:nvCxnSpPr>
          <p:cNvPr id="30" name="Conector reto 29"/>
          <p:cNvCxnSpPr/>
          <p:nvPr/>
        </p:nvCxnSpPr>
        <p:spPr>
          <a:xfrm>
            <a:off x="2955640" y="3113049"/>
            <a:ext cx="32489" cy="272169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Objeto 35"/>
          <p:cNvGraphicFramePr>
            <a:graphicFrameLocks noChangeAspect="1"/>
          </p:cNvGraphicFramePr>
          <p:nvPr/>
        </p:nvGraphicFramePr>
        <p:xfrm>
          <a:off x="4929190" y="1428737"/>
          <a:ext cx="3214710" cy="3126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524000" imgH="1308100" progId="Equation.3">
                  <p:embed/>
                </p:oleObj>
              </mc:Choice>
              <mc:Fallback>
                <p:oleObj name="Equação" r:id="rId2" imgW="1524000" imgH="1308100" progId="Equation.3">
                  <p:embed/>
                  <p:pic>
                    <p:nvPicPr>
                      <p:cNvPr id="36" name="Objeto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1428737"/>
                        <a:ext cx="3214710" cy="31264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442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1205</Words>
  <Application>Microsoft Office PowerPoint</Application>
  <PresentationFormat>Apresentação na tela (4:3)</PresentationFormat>
  <Paragraphs>330</Paragraphs>
  <Slides>40</Slides>
  <Notes>5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5" baseType="lpstr">
      <vt:lpstr>Arial</vt:lpstr>
      <vt:lpstr>Calibri</vt:lpstr>
      <vt:lpstr>Symbol</vt:lpstr>
      <vt:lpstr>Tema do Office</vt:lpstr>
      <vt:lpstr>Equação</vt:lpstr>
      <vt:lpstr>ZEB0763 – Economia  Aula 3 – Estática comparativa em economias fechadas e abertas. </vt:lpstr>
      <vt:lpstr>Mudanças no equilíbrio de mercado</vt:lpstr>
      <vt:lpstr>O efeito “treadmill”</vt:lpstr>
      <vt:lpstr>O efeito “treadmill”</vt:lpstr>
      <vt:lpstr>Elasticidade preço da demanda</vt:lpstr>
      <vt:lpstr>Elasticidade preço da demanda</vt:lpstr>
      <vt:lpstr>Elasticidade média no arco</vt:lpstr>
      <vt:lpstr>Exemplo</vt:lpstr>
      <vt:lpstr>Elasticidade preço da demanda no ponto</vt:lpstr>
      <vt:lpstr>Elasticidade preço da demanda linear</vt:lpstr>
      <vt:lpstr>Elasticidade preço da demanda</vt:lpstr>
      <vt:lpstr>Elasticidade preço da Demanda e Receita</vt:lpstr>
      <vt:lpstr>Elasticidade preço da Demanda e Receita</vt:lpstr>
      <vt:lpstr>Demanda e Receita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Elasticidade preço da demanda</vt:lpstr>
      <vt:lpstr>Elasticidades preço da demanda</vt:lpstr>
      <vt:lpstr>ZEB-0763 Economia  Aula 3 – Estática Comparativa em Economia Aberta</vt:lpstr>
      <vt:lpstr>Comércio Exterior</vt:lpstr>
      <vt:lpstr>Economia aberta – Formação de preços</vt:lpstr>
      <vt:lpstr>Apresentação do PowerPoint</vt:lpstr>
      <vt:lpstr>Apresentação do PowerPoint</vt:lpstr>
      <vt:lpstr>Economia Aberta</vt:lpstr>
      <vt:lpstr>Demanda</vt:lpstr>
      <vt:lpstr>Arbitragem</vt:lpstr>
      <vt:lpstr>Arbitragem</vt:lpstr>
      <vt:lpstr>Demanda Total</vt:lpstr>
      <vt:lpstr>Oferta</vt:lpstr>
      <vt:lpstr>Arbitragem</vt:lpstr>
      <vt:lpstr>Oferta Total</vt:lpstr>
      <vt:lpstr>País exportador</vt:lpstr>
      <vt:lpstr>País exportador</vt:lpstr>
      <vt:lpstr>País exportador</vt:lpstr>
      <vt:lpstr>País importador</vt:lpstr>
      <vt:lpstr>País importador / exportador</vt:lpstr>
      <vt:lpstr>Economia aberta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ZEB-0763 Economia  Aula 3 – Estática Comparativa em Economia Aberta</dc:title>
  <dc:creator>User</dc:creator>
  <cp:lastModifiedBy>Rubens Nunes</cp:lastModifiedBy>
  <cp:revision>52</cp:revision>
  <dcterms:created xsi:type="dcterms:W3CDTF">2019-08-16T11:43:20Z</dcterms:created>
  <dcterms:modified xsi:type="dcterms:W3CDTF">2021-08-30T19:33:10Z</dcterms:modified>
</cp:coreProperties>
</file>