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093C4-7393-43EE-83DB-3529A822912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317C9-5C69-4726-B511-E6C29CD8AF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8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317C9-5C69-4726-B511-E6C29CD8AF8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81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723B-885E-0339-4494-A9820265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31F7F-2A82-8911-16E7-192A1917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3A5CC-620A-46A9-83B5-6F9A3C8C3A5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7CA51-3CB0-095A-0A71-2760A7A6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F82A1-5E7A-C0CA-3B36-CCF155B1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8914-411A-4ECE-9FD7-CA0CF2DDD8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9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1570F-484E-ECC6-379B-3AA8060A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DC7CE-F242-8924-C3FE-61484F8DE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1E05-D719-66BD-D2FC-782F306CE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3A5CC-620A-46A9-83B5-6F9A3C8C3A5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010AF-025E-40BF-DBDD-96DBD6F46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28DBA-9BF2-677B-0680-983B35DEE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38914-411A-4ECE-9FD7-CA0CF2DDD8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0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44AF91-ED7F-EB3D-9114-71F2560C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>
                <a:latin typeface="Candara" panose="020E0502030303020204" pitchFamily="34" charset="0"/>
              </a:rPr>
              <a:t>DOENÇAS DAS FRUTÍFERAS DE CLIMA </a:t>
            </a:r>
            <a:r>
              <a:rPr lang="pt-BR" sz="4800" b="1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TEMPERADO</a:t>
            </a:r>
            <a:r>
              <a:rPr lang="pt-BR" sz="4800">
                <a:latin typeface="Candara" panose="020E0502030303020204" pitchFamily="34" charset="0"/>
              </a:rPr>
              <a:t> 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51CA3-D490-A889-819F-59D6B165A438}"/>
              </a:ext>
            </a:extLst>
          </p:cNvPr>
          <p:cNvPicPr/>
          <p:nvPr/>
        </p:nvPicPr>
        <p:blipFill rotWithShape="1">
          <a:blip r:embed="rId3"/>
          <a:srcRect b="17562"/>
          <a:stretch/>
        </p:blipFill>
        <p:spPr>
          <a:xfrm>
            <a:off x="0" y="0"/>
            <a:ext cx="12192000" cy="565354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F266C98-6ED0-1DCB-C82D-F062EC4742CB}"/>
              </a:ext>
            </a:extLst>
          </p:cNvPr>
          <p:cNvPicPr/>
          <p:nvPr/>
        </p:nvPicPr>
        <p:blipFill rotWithShape="1">
          <a:blip r:embed="rId3"/>
          <a:srcRect t="87670"/>
          <a:stretch/>
        </p:blipFill>
        <p:spPr>
          <a:xfrm>
            <a:off x="0" y="6012426"/>
            <a:ext cx="12192000" cy="8455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949FC7C-A8D4-6125-C3DC-B6A49B406B30}"/>
              </a:ext>
            </a:extLst>
          </p:cNvPr>
          <p:cNvSpPr txBox="1">
            <a:spLocks/>
          </p:cNvSpPr>
          <p:nvPr/>
        </p:nvSpPr>
        <p:spPr>
          <a:xfrm>
            <a:off x="3512574" y="4366853"/>
            <a:ext cx="626069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/>
              <a:t>Eng. Agron. Diego Gonçalves Ribeiro Lucas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3551E70-4366-B6BD-A84B-9E57AB5ABAA8}"/>
              </a:ext>
            </a:extLst>
          </p:cNvPr>
          <p:cNvSpPr txBox="1">
            <a:spLocks/>
          </p:cNvSpPr>
          <p:nvPr/>
        </p:nvSpPr>
        <p:spPr>
          <a:xfrm>
            <a:off x="4327422" y="5653548"/>
            <a:ext cx="353715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/>
              <a:t>09 de Outubro de 2023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622758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74F89C-E5A2-8B67-E0BC-3085A484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4D1DF-FB5F-3D31-374F-F289A8DD6C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038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873BA5-3006-57A8-4B82-B0DDE52B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6C97E-D82D-D9B4-685B-43161731E2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006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2653D3-8375-9BF1-6492-6882E181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0B58F-6C8D-EC73-1180-CC5638758B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517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0D547A-7ACF-EBD1-ED90-F1C4ABE9A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3844B-AA9E-EFC6-EA5D-ED3CD1C269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936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891DE4-CB4C-8345-8864-877D6B15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>
                <a:latin typeface="Abadi" panose="020B0604020104020204" pitchFamily="34" charset="0"/>
              </a:rPr>
              <a:t>FERRUGEM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</a:t>
            </a:r>
            <a:r>
              <a:rPr lang="pt-BR" i="1">
                <a:latin typeface="Abadi" panose="020B0604020104020204" pitchFamily="34" charset="0"/>
              </a:rPr>
              <a:t>Tranzchelia discolor </a:t>
            </a:r>
            <a:r>
              <a:rPr lang="pt-BR">
                <a:latin typeface="Abadi" panose="020B0604020104020204" pitchFamily="34" charset="0"/>
              </a:rPr>
              <a:t>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3AF44-4F51-9CE2-96B0-4C94F94092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660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D27BE0-5560-6FBD-A350-1416B8241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1D07B-22D9-6361-2D19-D8904EF97E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33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508E62-E7B0-FA1D-A661-D9D7FF83F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92A23-4DE4-57B5-1902-1BA49028EF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650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4A1BC6-AB48-DEAC-29D5-73CF19270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35D8B-9212-2235-FE1B-86AE0AA1DE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952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A0453E-B59D-E7D9-820D-D7D4FB88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>
                <a:latin typeface="Abadi" panose="020B0604020104020204" pitchFamily="34" charset="0"/>
              </a:rPr>
              <a:t>CHUMBINHO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</a:t>
            </a:r>
            <a:r>
              <a:rPr lang="pt-BR" i="1">
                <a:latin typeface="Abadi" panose="020B0604020104020204" pitchFamily="34" charset="0"/>
              </a:rPr>
              <a:t>Wilsonomyces carpophilus </a:t>
            </a:r>
            <a:r>
              <a:rPr lang="pt-BR">
                <a:latin typeface="Abadi" panose="020B0604020104020204" pitchFamily="34" charset="0"/>
              </a:rPr>
              <a:t>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19A28-8778-B92F-53DD-FB8E36873F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602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E10E75-53C9-A049-5499-CE86E619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4EEF3-14F6-64F0-5F55-3A056FFF90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307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675FD6-91AB-8614-17A3-70B34404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53C86-DE5A-140A-91A8-E12958AFC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2BFB4B-1BC5-C300-B8D4-C0C3679A5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4E09E-0290-8126-6802-1FB9507781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617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1652AE-FBEA-1F3A-2BC5-C953DDBC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20CE3-B65E-1828-189F-73B73CDEB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112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B8259E-D624-1457-1C9F-197B103D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A57D3-E716-C68F-8E85-3C3A66807D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092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D9C6F9-96D9-3FD2-7668-1D44A2D3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79448-931F-BE10-F2B5-CAF6560768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40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8CD0CA-5787-3E8E-2455-790EACB5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A8EAC-41FF-8ED0-9302-C2AA3EDF4C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439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CC1402-3530-CB55-42A1-1CB597AA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BBFB4-AA6C-6D4E-C8F6-8F0713A9BA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240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650ED8-0169-8CF5-6192-4CBA8606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i="1">
                <a:latin typeface="Abadi" panose="020B0604020104020204" pitchFamily="34" charset="0"/>
              </a:rPr>
              <a:t>Meloidogyne incognita</a:t>
            </a:r>
            <a:endParaRPr lang="pt-BR" b="1" i="1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6BEA7-97DB-9934-2FED-F39BED8BFA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785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C48359-68F9-64BF-A0D4-AEA0D6CAC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8259F-73F4-2C2D-A0C1-C4CBE0D6ED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358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EA20F3-9076-3806-6814-01B3DF48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380F8-4682-A85C-E4B4-69E7203483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304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7FDCCB-6C3D-1CDD-9B9D-AA7F628FF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B4BDB-48CC-025C-012B-1D8C093C8A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508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FC9A2F-0A50-9970-40BC-E46A201E1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i="1">
                <a:latin typeface="Abadi" panose="020B0604020104020204" pitchFamily="34" charset="0"/>
              </a:rPr>
              <a:t>Criconemella xenoplax</a:t>
            </a:r>
            <a:endParaRPr lang="pt-BR" b="1" i="1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7F562-0ABA-4E9C-C381-6253013172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15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C3A982-C31F-AFB8-5A27-D583B2D0E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F9D19-D9E6-656D-50ED-838075897D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300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BD0180-5092-2EE3-8FDA-F37FB50A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2F6A3-1BC2-FA20-9BC9-27A5A60420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627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A0EDD1-B032-2755-9F8C-1D2A20F1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96232-DD81-9DC1-9FCD-7114EB1666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658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654AD3-9832-95C2-CB8F-630D1A0A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383CC-F61E-36C3-CD5F-BB7C1F1FD4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812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12B1B6-DA91-C6EE-3B5E-D8D19C0DA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3E5EE-6BEC-6392-E728-A1DECF7E1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906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341024-CDC0-FB0D-BE83-9D10197E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pt-BR" altLang="pt-BR" sz="6600" b="0">
                <a:solidFill>
                  <a:srgbClr val="000000"/>
                </a:solidFill>
                <a:latin typeface="Candara" panose="020E0502030303020204" pitchFamily="34" charset="0"/>
              </a:rPr>
              <a:t>DOENÇAS DO MORANGUEIRO</a:t>
            </a:r>
            <a:br>
              <a:rPr lang="pt-BR" sz="6000">
                <a:latin typeface="Candara" panose="020E0502030303020204" pitchFamily="34" charset="0"/>
              </a:rPr>
            </a:br>
            <a:r>
              <a:rPr lang="pt-BR" sz="5400">
                <a:latin typeface="Candara" panose="020E0502030303020204" pitchFamily="34" charset="0"/>
              </a:rPr>
              <a:t>(</a:t>
            </a:r>
            <a:r>
              <a:rPr lang="pt-BR" sz="5400" i="1">
                <a:latin typeface="Candara" panose="020E0502030303020204" pitchFamily="34" charset="0"/>
              </a:rPr>
              <a:t>Fragaria </a:t>
            </a:r>
            <a:r>
              <a:rPr lang="pt-BR" sz="5400">
                <a:latin typeface="Candara" panose="020E0502030303020204" pitchFamily="34" charset="0"/>
              </a:rPr>
              <a:t>spp.</a:t>
            </a:r>
            <a:r>
              <a:rPr lang="pt-BR" sz="5400" i="1">
                <a:latin typeface="Candara" panose="020E0502030303020204" pitchFamily="34" charset="0"/>
              </a:rPr>
              <a:t>)</a:t>
            </a:r>
            <a:endParaRPr lang="pt-BR" sz="5400" i="1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515D0-6E45-CBAC-049F-DC9876401F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7011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537205-756D-761D-B6A8-FFFEAB566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564B1-B8CB-ACCB-E9DE-7F469CA32B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4552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7ED650-E037-E976-1072-BAF139FC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693FF-5FF5-2081-8C35-94EFF42460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9910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779474-699D-4909-B207-05562E5E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30173-3538-6A63-7568-60E722AE3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852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9A6F49-01AF-9D9C-12F0-6EF6DF72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 sz="7200">
                <a:latin typeface="Candara" panose="020E0502030303020204" pitchFamily="34" charset="0"/>
              </a:rPr>
              <a:t>DOENÇAS CAUSADAS POR </a:t>
            </a:r>
            <a:r>
              <a:rPr lang="pt-BR" sz="7200">
                <a:solidFill>
                  <a:srgbClr val="509903"/>
                </a:solidFill>
                <a:latin typeface="Candara" panose="020E0502030303020204" pitchFamily="34" charset="0"/>
              </a:rPr>
              <a:t>FUNGOS</a:t>
            </a:r>
            <a:endParaRPr lang="pt-BR" sz="7200" dirty="0">
              <a:solidFill>
                <a:srgbClr val="509903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CA1C5-513E-4C49-943A-57AE047966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985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22F085-D305-7811-470E-01B1AA98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ANTRACNOSE DO RIZOMA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</a:t>
            </a:r>
            <a:r>
              <a:rPr lang="pt-BR" i="1">
                <a:latin typeface="Abadi" panose="020B0604020104020204" pitchFamily="34" charset="0"/>
              </a:rPr>
              <a:t>Colletotrichum fragariae)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035AD-EF79-3B67-A6D4-F9586D3872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79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CF27B3-4824-226F-23D4-B5C6239E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931CB-1B21-0ADD-32ED-FF1596304E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321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7DA53C-896B-78C4-3DE8-1F96FA92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FLOR PRETA 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</a:t>
            </a:r>
            <a:r>
              <a:rPr lang="pt-BR" i="1">
                <a:latin typeface="Abadi" panose="020B0604020104020204" pitchFamily="34" charset="0"/>
              </a:rPr>
              <a:t>Colletotrichum acutatum)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BCCBE-5788-2F20-00C5-0190192587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996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FBCB57-047D-885B-A741-1BF48CAC5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63437-0A45-9D6F-0962-707D37CB6A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8034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3C6574-E827-2E1A-0626-A0BB59C9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02A03-44CD-D377-6717-14DA2A04EA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0644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CADD39-F289-7CB5-8C2F-FD8E6E79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F54BE-9EAF-C58F-8259-662ABED556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5678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DCF170-54FF-FAF3-0451-CFA5AA26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94BF8-AD42-7952-B82C-427413B347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392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DDD5BD-6E93-F44B-0D0E-12FD6E22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48F01-534B-37B0-A534-4F9FCC7B01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0236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401B72-BA97-057F-16A5-A590264F4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31D94-1927-7214-A4F1-5466CE1965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9599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CC0C74-5BA7-C8EA-D5B7-2B206996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MANCHA DE DIPLOCARPON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</a:t>
            </a:r>
            <a:r>
              <a:rPr lang="pt-BR" i="1">
                <a:latin typeface="Abadi" panose="020B0604020104020204" pitchFamily="34" charset="0"/>
              </a:rPr>
              <a:t>Diplocarpon earlianum </a:t>
            </a:r>
            <a:r>
              <a:rPr lang="pt-BR">
                <a:latin typeface="Abadi" panose="020B0604020104020204" pitchFamily="34" charset="0"/>
              </a:rPr>
              <a:t>(=</a:t>
            </a:r>
            <a:r>
              <a:rPr lang="pt-BR" i="1">
                <a:latin typeface="Abadi" panose="020B0604020104020204" pitchFamily="34" charset="0"/>
              </a:rPr>
              <a:t>Marsonina fragariae </a:t>
            </a:r>
            <a:r>
              <a:rPr lang="pt-BR">
                <a:latin typeface="Abadi" panose="020B0604020104020204" pitchFamily="34" charset="0"/>
              </a:rPr>
              <a:t>))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E7B47-9591-6D9E-3103-7BF929ADD2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02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3D2B48-94CA-1B1F-2151-2A90E794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4EF3C-8226-D5DC-0A57-22F14D3352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266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E529EE-6BF7-0959-BC89-2A9CC12A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MANCHA DE DENDROPHOMA</a:t>
            </a:r>
            <a:br>
              <a:rPr lang="pt-BR">
                <a:latin typeface="Abadi" panose="020B0604020104020204" pitchFamily="34" charset="0"/>
              </a:rPr>
            </a:br>
            <a:r>
              <a:rPr lang="pt-BR" sz="4000" i="1">
                <a:latin typeface="Abadi" panose="020B0604020104020204" pitchFamily="34" charset="0"/>
              </a:rPr>
              <a:t>Dendrophoma obscurans </a:t>
            </a:r>
            <a:r>
              <a:rPr lang="pt-BR" sz="4000">
                <a:latin typeface="Abadi" panose="020B0604020104020204" pitchFamily="34" charset="0"/>
              </a:rPr>
              <a:t>(=</a:t>
            </a:r>
            <a:r>
              <a:rPr lang="pt-BR" sz="4000" i="1">
                <a:latin typeface="Abadi" panose="020B0604020104020204" pitchFamily="34" charset="0"/>
              </a:rPr>
              <a:t>Phomopsis obscurans</a:t>
            </a:r>
            <a:r>
              <a:rPr lang="pt-BR" sz="4000">
                <a:latin typeface="Abadi" panose="020B0604020104020204" pitchFamily="34" charset="0"/>
              </a:rPr>
              <a:t>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576AA-F2F7-DC9F-EED6-780502DDEC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7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69D44A-5645-A39F-3AB8-D282459A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907FA-83BE-25A5-020B-5F73F80C9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82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E986C1-4B63-509D-DECF-CCFCC326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MURCHA DE VERTICILLIUM</a:t>
            </a:r>
            <a:br>
              <a:rPr lang="pt-BR">
                <a:latin typeface="Abadi" panose="020B0604020104020204" pitchFamily="34" charset="0"/>
              </a:rPr>
            </a:br>
            <a:r>
              <a:rPr lang="pt-BR" sz="4000">
                <a:latin typeface="Abadi" panose="020B0604020104020204" pitchFamily="34" charset="0"/>
              </a:rPr>
              <a:t>(</a:t>
            </a:r>
            <a:r>
              <a:rPr lang="pt-BR" sz="4000" i="1">
                <a:latin typeface="Abadi" panose="020B0604020104020204" pitchFamily="34" charset="0"/>
              </a:rPr>
              <a:t>Verticillium dahliae e V. albo-atrum)</a:t>
            </a:r>
            <a:endParaRPr lang="pt-BR" sz="4000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27935-251B-B5AB-CABC-3ECDA4F6ED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990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242463-4C21-9EF9-5F53-93F07AD59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 sz="4900">
                <a:latin typeface="Abadi" panose="020B0604020104020204" pitchFamily="34" charset="0"/>
              </a:rPr>
              <a:t>PODRIDÃO DA COROA E DOS BROTOS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</a:t>
            </a:r>
            <a:r>
              <a:rPr lang="pt-BR" i="1">
                <a:latin typeface="Abadi" panose="020B0604020104020204" pitchFamily="34" charset="0"/>
              </a:rPr>
              <a:t>Rhizoctonia solani)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5E99D-3FFF-6D1D-6B43-CB75D7DE32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6409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9060B3-5D80-9D33-2FA9-1676F267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917CF-5FC2-C9A8-8281-71BB4AFB74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1065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69987C-B13D-EA27-E4E3-FC6FD711C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PODRIDÃO DE PHYTOPHTHORA</a:t>
            </a:r>
            <a:br>
              <a:rPr lang="pt-BR">
                <a:latin typeface="Abadi" panose="020B0604020104020204" pitchFamily="34" charset="0"/>
              </a:rPr>
            </a:br>
            <a:r>
              <a:rPr lang="pt-BR" sz="4000">
                <a:latin typeface="Abadi" panose="020B0604020104020204" pitchFamily="34" charset="0"/>
              </a:rPr>
              <a:t>(</a:t>
            </a:r>
            <a:r>
              <a:rPr lang="pt-BR" sz="4000" i="1">
                <a:latin typeface="Abadi" panose="020B0604020104020204" pitchFamily="34" charset="0"/>
              </a:rPr>
              <a:t>Phytophthora cactorum)</a:t>
            </a:r>
            <a:endParaRPr lang="pt-BR" sz="4000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ECF54-AFDB-EFA2-BADC-85B1D0EB86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971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53EC01-371A-B6DA-3B5D-FA8EFB2C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PRINCIPAIS MEDIDAS DE CONTROLE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89C95-E57F-9F08-582F-C1EEE8F5E0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146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D9A727-C574-1B7E-798E-578D814C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 sz="7200">
                <a:latin typeface="Candara" panose="020E0502030303020204" pitchFamily="34" charset="0"/>
              </a:rPr>
              <a:t>DOENÇA CAUSADA POR </a:t>
            </a:r>
            <a:r>
              <a:rPr lang="pt-BR" sz="7200">
                <a:solidFill>
                  <a:srgbClr val="EDBC3C"/>
                </a:solidFill>
                <a:latin typeface="Candara" panose="020E0502030303020204" pitchFamily="34" charset="0"/>
              </a:rPr>
              <a:t>BACTÉRIAS</a:t>
            </a:r>
            <a:endParaRPr lang="pt-BR" sz="7200" dirty="0">
              <a:solidFill>
                <a:srgbClr val="EDBC3C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C4C12-9AD3-F3BE-ED7F-F143FA08BA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0771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376CDB-614A-A90D-C0B1-06ABC59A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sz="3600">
                <a:latin typeface="Abadi" panose="020B0604020104020204" pitchFamily="34" charset="0"/>
              </a:rPr>
              <a:t>MANCHA </a:t>
            </a:r>
            <a:r>
              <a:rPr lang="pt-BR" sz="4000">
                <a:latin typeface="Abadi" panose="020B0604020104020204" pitchFamily="34" charset="0"/>
              </a:rPr>
              <a:t>ANGULAR </a:t>
            </a:r>
            <a:br>
              <a:rPr lang="pt-BR" sz="4000">
                <a:latin typeface="Abadi" panose="020B0604020104020204" pitchFamily="34" charset="0"/>
              </a:rPr>
            </a:br>
            <a:r>
              <a:rPr lang="pt-BR" sz="4000">
                <a:latin typeface="Abadi" panose="020B0604020104020204" pitchFamily="34" charset="0"/>
              </a:rPr>
              <a:t>(</a:t>
            </a:r>
            <a:r>
              <a:rPr lang="pt-BR" sz="4000" i="1">
                <a:latin typeface="Abadi" panose="020B0604020104020204" pitchFamily="34" charset="0"/>
              </a:rPr>
              <a:t>Xanthomonas fragariae)</a:t>
            </a:r>
            <a:endParaRPr lang="pt-BR" sz="4000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B28E7-A09D-FF3A-5FF0-5129D2EF1C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6432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D0BE5-166B-94D0-E6B2-D7C24DFB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892C1-414B-247C-8533-EF5BEB19FB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6988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7B531F-401A-A9B1-2045-B9A5F46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E957D-DF46-D5F8-48C6-5E83FF5A6A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9324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095329-87B3-0180-BA83-2F61BFD8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 sz="7200">
                <a:latin typeface="Candara" panose="020E0502030303020204" pitchFamily="34" charset="0"/>
              </a:rPr>
              <a:t>DOENÇAS CAUSADAS POR </a:t>
            </a:r>
            <a:r>
              <a:rPr lang="pt-BR" sz="7200">
                <a:solidFill>
                  <a:srgbClr val="CA3634"/>
                </a:solidFill>
                <a:latin typeface="Candara" panose="020E0502030303020204" pitchFamily="34" charset="0"/>
              </a:rPr>
              <a:t>VÍRUS</a:t>
            </a:r>
            <a:endParaRPr lang="pt-BR" sz="7200" dirty="0">
              <a:solidFill>
                <a:srgbClr val="CA3634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A99F8-2553-D381-C1F3-98F8A42EB6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63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E9BDBA-A35D-476D-D1ED-DBF9D913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21860-DD98-D978-1C77-CD087D151C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7705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3B4D26-8335-6DE9-8BCF-8EAE58ED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CLOROSE MARGINAL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(SMYEV)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1BA95-3D15-6274-8F00-D89B6CB57F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2375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52158C-177B-0EAC-2634-DE48A853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ENCRESPAMENTO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(SCV)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5E6FA-E3FF-0E12-E20F-AF3907BFFF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5682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F1DC2D-AC33-AB16-DBB8-42A64BE9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MOSQUEADO 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523E6-BE9A-A5FC-F2C1-CEAD7D8768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7974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C698A2-E1B5-F2D5-80FF-597C2BC5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FAIXA DAS NERVURAS 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(SVBV)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18526-DB62-F56D-AD5F-099B054603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3472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0353C9-F4D0-086F-F2A4-388D4C98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ILARVIRUS – ‘TSV’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C1C3D-4EBD-B7FA-475B-6042325FBE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3420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62D5F4-53EF-8AC8-15C6-B95435BB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Abadi" panose="020B0604020104020204" pitchFamily="34" charset="0"/>
              </a:rPr>
              <a:t>MEDIDAS GERAIS DE CONTROLE DE VIROSES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BD4C6-B0B7-0955-195E-B46DAB5088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0360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910976-FA7F-32FE-A2CA-3AC80F7FC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F0C72-2502-9D29-D033-220EFDC990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59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C157D0-2D19-4B72-7C55-4D632559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4B3BC-1E23-DB9E-6449-33887B8929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9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905DC2-892D-469B-2FA1-A7510A29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571D2-24B2-3A43-5513-13496FEC2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79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23072B-6718-D97D-CC6C-F9F93393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6F47D-5E92-84BA-9A90-5DC4524430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6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F9D403-AA31-253A-75C1-FA0D9BEC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2DC01-065C-46B1-AF6B-55E0E3F126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7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FAB002-5AEC-27B2-30A9-CD187409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0435C-977D-E457-E840-BDD8BC8A5D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02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CC29B8-CE76-B52C-4EC5-000E7803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05CA6-EF48-B018-2F7F-66E142F0B8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6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44D4EC-E7E3-E49C-CEDF-923BBFC9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3C745-A0ED-906B-C852-F48112537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6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9268B4-AD37-18CB-E1B2-93D88F46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6E867-DB79-58BC-7D10-F4BD4C460C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7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55AF19-00B3-AD95-138B-07E52E411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AC3C6-B848-BB03-25EC-3DE89BF2F2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21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39A6B6-45EA-E3AA-E0EB-8E980545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AA25F-3B72-CB7F-4636-FA1CAE655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02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4581DA-3564-9B4B-AE88-413F9C51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8489B-617D-0E5B-3485-D7EA4F7D4A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61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B949AD-7D4F-24D8-396A-D9839B7B2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A0C50-9079-19EE-180F-2F18897206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15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9E85AE-2B07-23E1-F189-BECA8D4E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34064-D395-8791-17A2-2F266D0B12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52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FA51B1-C869-D5FB-A79E-A0C614980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015D9-2152-8D78-7865-3B31290F53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04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E86E89-DECB-03D6-A79A-4E582416D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EC440-412B-CCB5-0688-D96010F56A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474CBA-D5EE-A182-A60D-739FFC89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t-BR" altLang="pt-BR" sz="6600" b="0">
                <a:solidFill>
                  <a:srgbClr val="000000"/>
                </a:solidFill>
                <a:latin typeface="Candara" panose="020E0502030303020204" pitchFamily="34" charset="0"/>
              </a:rPr>
              <a:t>DOENÇAS DA VIDEIRA</a:t>
            </a:r>
            <a:br>
              <a:rPr lang="pt-BR" altLang="pt-BR" sz="6600" b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t-BR" altLang="pt-BR" sz="5400" b="0">
                <a:solidFill>
                  <a:srgbClr val="000000"/>
                </a:solidFill>
                <a:latin typeface="Candara" panose="020E0502030303020204" pitchFamily="34" charset="0"/>
              </a:rPr>
              <a:t>(</a:t>
            </a:r>
            <a:r>
              <a:rPr lang="pt-BR" altLang="pt-BR" sz="5400" b="0" i="1">
                <a:solidFill>
                  <a:srgbClr val="000000"/>
                </a:solidFill>
                <a:latin typeface="Candara" panose="020E0502030303020204" pitchFamily="34" charset="0"/>
              </a:rPr>
              <a:t>Vitis vinifera/ Vitis labrusca</a:t>
            </a:r>
            <a:r>
              <a:rPr lang="pt-BR" altLang="pt-BR" sz="5400" b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  <a:endParaRPr lang="pt-BR" altLang="pt-BR" sz="6600" b="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4EF22-717F-8B97-D09E-3CECC444F1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72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7701F3-3A8C-8A55-341B-F71C00118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3E5AD-33FF-316E-B203-377D784749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42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F04529-2C97-DAE7-5318-D4004A49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0D256-017F-9DF0-E4D2-E3303A5E31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12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2B6719-790C-2B01-17F8-AC04D8D1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217C4-2D71-AF80-CDC2-19FD1ED1B9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19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8729D8-CB17-FAF6-24BE-E41DE233A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DBF69-D937-7E14-F5FA-9681DFCEBC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13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A8ACA7-BF8A-7C59-F5A5-0D0E9F06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B09A1-2B46-2B62-7354-B3F22D4077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9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BCF614-58E8-367F-1491-2AC05D66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141FC-B6F9-4B11-F5D9-2007C16428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61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149B8C-FE28-E937-668C-2D2B0CF5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9AFAE-1F3E-E0AC-96A6-6ECE91DC46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36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312A1F-999D-FC6E-689F-62D0D368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51CF2-6478-D65D-4905-A7B562900E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42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77882-5E65-3C74-E6CD-85EBDF50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A27E0-1CBC-C86A-1F3D-FBC6F905BE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97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C13C68-81A2-EB3B-ACFE-8B4BFE84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6E58A-F517-920C-C963-E91E560DBB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5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119CD6-8DB6-8247-8AC4-F94C64C9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6891C-E7CF-3B20-1510-423A5873AD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4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1BEE96-80A0-1EED-52EC-E8E89AED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9E8E96-A56B-E21D-B659-16945FDF5B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26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7BE8BF-FB4F-E10B-F92E-69F01414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84A61-AF50-8EA5-9AD4-E6889EFD2D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25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34373E-DC48-15A3-694F-AB5C7957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A3CD9-12DE-AB26-80F8-A9B6CCB9A5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27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F8E79F-C776-AA58-6F41-560F4DBE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0DE63-9A36-A2C6-D12B-E7DD921AB8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62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5039EF-9775-F21A-7163-6A0BC53C7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24444-01F2-5898-0BD7-79173EBAD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84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105DF4-AD80-E32E-5FB1-7F195103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11171-7428-8030-166C-446441B711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3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AAFBA0-2005-61CD-859C-8ABCB0C10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06030-081F-4DB4-A605-8E3A7D117F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16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05303E-2B5C-C1EE-6A5B-3AAD38F3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D6E39-3F7D-8334-7E4C-2CB07355AE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96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3404CC-E3B4-896E-6414-8370E7B1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24E84-6FD8-D487-4A86-2959D042D0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95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A74BF9-6375-04BF-76DE-C46F9033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5981CC-801A-83B5-2C2B-FA9BB8374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3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B7E1DA-F432-4071-AF64-8D258E5C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24632-AA63-0DF9-4606-80B7ED76FD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45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27F599-DBA1-8EFD-B90F-2CFE101F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1EA37-C5A4-5683-EB94-9DD1AB3A4C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51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A986AC-51BC-AA48-7E00-E63EF13F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F2BD6-0A2F-7FD7-6CB9-311247E7E0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23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613301-4571-1234-16EB-A39EB2AA3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pt-BR" altLang="pt-BR" sz="6600" b="0">
                <a:solidFill>
                  <a:srgbClr val="000000"/>
                </a:solidFill>
                <a:latin typeface="Candara" panose="020E0502030303020204" pitchFamily="34" charset="0"/>
              </a:rPr>
              <a:t>DOENÇAS DA MACIEIRA</a:t>
            </a:r>
            <a:br>
              <a:rPr lang="pt-BR" altLang="pt-BR" sz="6600" b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t-BR" altLang="pt-BR" sz="5400" b="0">
                <a:solidFill>
                  <a:srgbClr val="000000"/>
                </a:solidFill>
                <a:latin typeface="Candara" panose="020E0502030303020204" pitchFamily="34" charset="0"/>
              </a:rPr>
              <a:t>(</a:t>
            </a:r>
            <a:r>
              <a:rPr lang="pt-BR" altLang="pt-BR" sz="5400" b="0" i="1">
                <a:solidFill>
                  <a:srgbClr val="000000"/>
                </a:solidFill>
                <a:latin typeface="Candara" panose="020E0502030303020204" pitchFamily="34" charset="0"/>
              </a:rPr>
              <a:t>Malus domestica</a:t>
            </a:r>
            <a:r>
              <a:rPr lang="pt-BR" altLang="pt-BR" sz="5400" b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  <a:endParaRPr lang="pt-BR" altLang="pt-BR" sz="6600" b="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DCF8-887E-BD17-4BA1-CFE190B587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13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EF4226-E486-9047-FEA4-E854BEB6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C65E5-9C95-8350-E7D0-A61D1CEA6A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04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F8C6F3-FD41-E637-0830-CAAFE44A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CA5F4-F0A1-D37F-8B68-B8C6855F78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95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F8A9B0-ABD5-89CC-E01D-4B9D055D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5BEBC-6560-02CF-F933-9F17525E9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6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A3678D-0906-60D8-4E8C-C3CE858F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1D2F4-EA72-D391-F7E6-D616F34016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77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F3BDF9-28D4-62BA-1C51-EE69F5B1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>
                <a:solidFill>
                  <a:schemeClr val="tx1"/>
                </a:solidFill>
                <a:latin typeface="Abadi" panose="020B0604020104020204" pitchFamily="34" charset="0"/>
              </a:rPr>
              <a:t>Sarna </a:t>
            </a:r>
            <a:r>
              <a:rPr lang="pt-BR">
                <a:latin typeface="Abadi" panose="020B0604020104020204" pitchFamily="34" charset="0"/>
              </a:rPr>
              <a:t>(</a:t>
            </a:r>
            <a:r>
              <a:rPr lang="pt-BR" i="1">
                <a:solidFill>
                  <a:schemeClr val="tx1"/>
                </a:solidFill>
                <a:latin typeface="Abadi" panose="020B0604020104020204" pitchFamily="34" charset="0"/>
              </a:rPr>
              <a:t>Venturia inaequalis</a:t>
            </a:r>
            <a:r>
              <a:rPr lang="pt-BR">
                <a:solidFill>
                  <a:schemeClr val="tx1"/>
                </a:solidFill>
                <a:latin typeface="Abadi" panose="020B0604020104020204" pitchFamily="34" charset="0"/>
              </a:rPr>
              <a:t>)</a:t>
            </a:r>
            <a:endParaRPr lang="pt-BR" sz="54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E43E3-2005-EB5F-1609-2188B9DF14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791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C2457E-FFA0-292E-A5CB-1DDAE29E4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C64A3-5F24-DF10-7300-58AB311CED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836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935BC5-01BE-F603-DBFB-106601D0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5CCBA-D02A-35FA-081E-3167D1D306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9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469095-FC5D-D774-7400-92ABA25B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F23BF-C438-5EF6-16CB-04CE90C42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69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E5780C-18DC-A1E6-8C09-D9E00E2F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47F60-4D4F-CE47-A73B-7FFE8FEFE5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48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12455A-B531-8C1B-AB0C-3A6BB4BF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C0BB2-8C78-8E18-D3D8-C61B1AC56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04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9953FA-82C7-53F0-52AB-922110A9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FB74D-4B62-7E61-3A9E-B387328AE2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024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620154-AE5D-69A3-8EED-279C9EA3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530CF-9A9F-DF62-3FE0-77FB7B662F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00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4219EE-2DD0-E8B2-7F4D-2DC7181B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99359-E7F5-ACCB-04A9-9C00A8DFB7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61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1D24BA-8955-50EE-7282-E27024009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61490-F2F6-FE77-6A0A-F79579373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85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884511-38BD-D0F5-05AA-FC56F42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C5ED6-32DB-C874-3891-2BF5CE0B44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0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DF0267-5CC0-CF71-A890-D696B5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0F28A-EFC0-FC14-D89E-062DD37B3C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83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8E490F-B235-8D46-1859-30B6AFA0E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B19D6-E788-450C-C9D1-3B766F34A3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90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854036-4769-6377-E4FE-62A9E728B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E3D3B1-3490-4620-780A-49C68D7D29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0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1C5CDA-2215-6EBA-5397-A3FD89EE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21816-B4D2-0113-0E8E-2D2CF3FA76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419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C2641D-F304-9D4F-7434-06564DB15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6CED4-64C6-A502-E4E9-9FBD046BC0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96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5B8034-31DF-0EDE-0637-4054A182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F7081-92AC-D14F-43DF-878B85B21B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523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BEDEBB-8199-8F22-636B-5C5A631E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31A16-AC4A-3AB8-0EA6-ED988E2FCA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87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01D92F-F924-EF0E-8E14-09545626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9E0BD-7302-F7B5-12A4-62B7A4D87F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05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5E00BB-F052-EA3E-1818-D8C29505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758A1-040A-D573-B8C9-D9ABC1AD7B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01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5B06C5-24A5-F3F9-9DF6-DD642E2A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9D026-3CC9-07C7-E42E-9E2B1184EA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559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687BB5-1AE5-1822-FD26-CF15252BA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6B6D4-CA87-AC71-02E2-1E8AFEBEE9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59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C6D691-4402-3E19-2EB0-A217F9E5B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45D51-7CCE-EA3C-BF4C-8AE5270281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684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136FC7-15CB-F087-5F4C-7E7B74F6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9C2C7-67B9-0A5D-3533-2F20977632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769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CF7408-A694-126A-35AC-88E28714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18B9B-A268-2DE7-A3EA-CEBDA9FE5A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12C38A-9AA1-25AF-425C-AFFCBD4D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6200">
                <a:latin typeface="Candara" panose="020E0502030303020204" pitchFamily="34" charset="0"/>
              </a:rPr>
              <a:t>DOENÇAS</a:t>
            </a:r>
            <a:br>
              <a:rPr lang="pt-BR" sz="6200">
                <a:latin typeface="Candara" panose="020E0502030303020204" pitchFamily="34" charset="0"/>
              </a:rPr>
            </a:br>
            <a:r>
              <a:rPr lang="pt-BR" sz="6200">
                <a:latin typeface="Candara" panose="020E0502030303020204" pitchFamily="34" charset="0"/>
              </a:rPr>
              <a:t>CAUSADAS POR </a:t>
            </a:r>
            <a:r>
              <a:rPr lang="pt-BR" sz="6200" b="1">
                <a:solidFill>
                  <a:srgbClr val="651B1C"/>
                </a:solidFill>
                <a:latin typeface="Candara" panose="020E0502030303020204" pitchFamily="34" charset="0"/>
              </a:rPr>
              <a:t>FUNGOS</a:t>
            </a:r>
            <a:endParaRPr lang="pt-BR" sz="6200" b="1" i="1" dirty="0">
              <a:solidFill>
                <a:srgbClr val="651B1C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F84CB-DF16-6DDF-2EC4-A2FD8B23EC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09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6BAEFE-2972-7B56-8DD6-C6F0CE25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D3023-8B66-7A5A-4DA7-1C91BCECAC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84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5FB691-8E17-C981-2BE3-CECAC79E5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8687E-E7B9-038D-A32A-6E01DCE7B0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371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2E3C56-AB22-71DF-46D4-AF0D9929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D5FCE-678A-E53D-71A3-852DFC98B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658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39D004-4222-7122-E904-2271007E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C2087-AAA8-00ED-95BA-6607D9FCC8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436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5C39A8-7ABD-686D-F29D-E8D07A3E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DB541-ACED-DB64-69E4-9589F5191A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931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809415-2E8A-14FD-1D04-096B7F99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967E1-E2F0-9195-4DFB-DCC414517B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03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30FF2D-34BF-6161-3794-88AC3CC9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62FB5-0EFC-4E9F-8C41-78FC7DE4A9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506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23A73-97EB-DD86-857E-D3175253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1A446-79AD-1CF2-DBF5-F504D82CE4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382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9714AC-4B71-4663-17CD-B4C7E502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E57A0-C962-344D-89BD-495B7998DE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848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114B0D-63CD-4B20-F794-58E4FF20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37848-D9CE-EAB8-BAAA-87EDF9B3BC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3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1F54D9-3AFD-5183-EAA6-8CE9881EE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60B92-3FFB-A11D-F660-DB5A760A34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108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81BF29-17FA-15BC-9B25-5F2199A4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8FEC1-D8CB-107B-2585-24748345C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32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A41F1D-5AC5-F70B-D39F-E9805447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782FF-79C5-5D5D-7D67-DE65E36310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970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50BA80-2BF6-6C85-1265-F9D4037FC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>
                <a:latin typeface="Abadi" panose="020B0604020104020204" pitchFamily="34" charset="0"/>
              </a:rPr>
              <a:t>PODRIDÃO PARDA 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</a:t>
            </a:r>
            <a:r>
              <a:rPr lang="pt-BR" i="1">
                <a:latin typeface="Abadi" panose="020B0604020104020204" pitchFamily="34" charset="0"/>
              </a:rPr>
              <a:t>Monilinia fructicola / Monilia fructicola</a:t>
            </a:r>
            <a:r>
              <a:rPr lang="pt-BR">
                <a:latin typeface="Abadi" panose="020B0604020104020204" pitchFamily="34" charset="0"/>
              </a:rPr>
              <a:t>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EDE7E-7C27-9D68-60AE-AA252D38A6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51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40052E-60F7-4C3A-DB3A-508729C9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A331A-83DA-EA9D-9120-BDBA1054AB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288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398778-131F-F986-B59C-263001AC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0B7D8-694C-9E05-09A2-49252E5FA3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863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B916B5-68BE-BF4F-C6B9-B847AA7FE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F5966-1977-BCE7-8C2C-D35137BA3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622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F3DC45-96E0-90DD-E024-C7969F68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b="1">
                <a:latin typeface="Abadi" panose="020B0604020104020204" pitchFamily="34" charset="0"/>
              </a:rPr>
              <a:t>CONTROLE</a:t>
            </a:r>
            <a:endParaRPr lang="pt-BR" sz="3600" b="1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702E5-F31E-B26F-1691-69153A4602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233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A57979-2494-80FA-653D-115BD124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C18E3-C8B7-8C13-EE05-A32EB369AB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729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9C2C58-4040-AB4B-AE59-DEE4A1626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27571-E93E-FC8D-0D1E-E0285FF823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630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8E8DD-4488-E390-C1A8-1EDF4E91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>
                <a:latin typeface="Abadi" panose="020B0604020104020204" pitchFamily="34" charset="0"/>
              </a:rPr>
              <a:t>CRESPEIRA </a:t>
            </a:r>
            <a:br>
              <a:rPr lang="pt-BR">
                <a:latin typeface="Abadi" panose="020B0604020104020204" pitchFamily="34" charset="0"/>
              </a:rPr>
            </a:br>
            <a:r>
              <a:rPr lang="pt-BR">
                <a:latin typeface="Abadi" panose="020B0604020104020204" pitchFamily="34" charset="0"/>
              </a:rPr>
              <a:t>(</a:t>
            </a:r>
            <a:r>
              <a:rPr lang="pt-BR" i="1">
                <a:latin typeface="Abadi" panose="020B0604020104020204" pitchFamily="34" charset="0"/>
              </a:rPr>
              <a:t>Taphrina deformans </a:t>
            </a:r>
            <a:r>
              <a:rPr lang="pt-BR">
                <a:latin typeface="Abadi" panose="020B0604020104020204" pitchFamily="34" charset="0"/>
              </a:rPr>
              <a:t>)</a:t>
            </a:r>
            <a:endParaRPr lang="pt-BR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4DF61-347B-810E-76D4-0D725CF719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55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210</Words>
  <Application>Microsoft Office PowerPoint</Application>
  <PresentationFormat>Widescreen</PresentationFormat>
  <Paragraphs>34</Paragraphs>
  <Slides>156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156</vt:i4>
      </vt:variant>
    </vt:vector>
  </HeadingPairs>
  <TitlesOfParts>
    <vt:vector size="162" baseType="lpstr">
      <vt:lpstr>Abadi</vt:lpstr>
      <vt:lpstr>Arial</vt:lpstr>
      <vt:lpstr>Calibri</vt:lpstr>
      <vt:lpstr>Calibri Light</vt:lpstr>
      <vt:lpstr>Candara</vt:lpstr>
      <vt:lpstr>Office Theme</vt:lpstr>
      <vt:lpstr>DOENÇAS DAS FRUTÍFERAS DE CLIMA TEMPERADO </vt:lpstr>
      <vt:lpstr>Apresentação do PowerPoint</vt:lpstr>
      <vt:lpstr>DOENÇAS DA VIDEIRA (Vitis vinifera/ Vitis labrusca)</vt:lpstr>
      <vt:lpstr>Apresentação do PowerPoint</vt:lpstr>
      <vt:lpstr>Apresentação do PowerPoint</vt:lpstr>
      <vt:lpstr>Apresentação do PowerPoint</vt:lpstr>
      <vt:lpstr>Apresentação do PowerPoint</vt:lpstr>
      <vt:lpstr>DOENÇAS CAUSADAS POR FUNGOS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DOENÇAS DA MACIEIRA (Malus domestica)</vt:lpstr>
      <vt:lpstr>Apresentação do PowerPoint</vt:lpstr>
      <vt:lpstr>Apresentação do PowerPoint</vt:lpstr>
      <vt:lpstr>Apresentação do PowerPoint</vt:lpstr>
      <vt:lpstr>Apresentação do PowerPoint</vt:lpstr>
      <vt:lpstr>Sarna (Venturia inaequalis)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PODRIDÃO PARDA  (Monilinia fructicola / Monilia fructicola)</vt:lpstr>
      <vt:lpstr>Apresentação do PowerPoint</vt:lpstr>
      <vt:lpstr>Apresentação do PowerPoint</vt:lpstr>
      <vt:lpstr>Apresentação do PowerPoint</vt:lpstr>
      <vt:lpstr>CONTROLE</vt:lpstr>
      <vt:lpstr>Apresentação do PowerPoint</vt:lpstr>
      <vt:lpstr>Apresentação do PowerPoint</vt:lpstr>
      <vt:lpstr>CRESPEIRA  (Taphrina deformans )</vt:lpstr>
      <vt:lpstr>Apresentação do PowerPoint</vt:lpstr>
      <vt:lpstr>Apresentação do PowerPoint</vt:lpstr>
      <vt:lpstr>Apresentação do PowerPoint</vt:lpstr>
      <vt:lpstr>FERRUGEM (Tranzchelia discolor )</vt:lpstr>
      <vt:lpstr>Apresentação do PowerPoint</vt:lpstr>
      <vt:lpstr>Apresentação do PowerPoint</vt:lpstr>
      <vt:lpstr>Apresentação do PowerPoint</vt:lpstr>
      <vt:lpstr>CHUMBINHO (Wilsonomyces carpophilus 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Meloidogyne incognita</vt:lpstr>
      <vt:lpstr>Apresentação do PowerPoint</vt:lpstr>
      <vt:lpstr>Apresentação do PowerPoint</vt:lpstr>
      <vt:lpstr>Apresentação do PowerPoint</vt:lpstr>
      <vt:lpstr>Criconemella xenoplax</vt:lpstr>
      <vt:lpstr>Apresentação do PowerPoint</vt:lpstr>
      <vt:lpstr>Apresentação do PowerPoint</vt:lpstr>
      <vt:lpstr>Apresentação do PowerPoint</vt:lpstr>
      <vt:lpstr>Apresentação do PowerPoint</vt:lpstr>
      <vt:lpstr>DOENÇAS DO MORANGUEIRO (Fragaria spp.)</vt:lpstr>
      <vt:lpstr>Apresentação do PowerPoint</vt:lpstr>
      <vt:lpstr>Apresentação do PowerPoint</vt:lpstr>
      <vt:lpstr>Apresentação do PowerPoint</vt:lpstr>
      <vt:lpstr>DOENÇAS CAUSADAS POR FUNGOS</vt:lpstr>
      <vt:lpstr>ANTRACNOSE DO RIZOMA (Colletotrichum fragariae)</vt:lpstr>
      <vt:lpstr>FLOR PRETA  (Colletotrichum acutatum)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MANCHA DE DIPLOCARPON (Diplocarpon earlianum (=Marsonina fragariae ))</vt:lpstr>
      <vt:lpstr>Apresentação do PowerPoint</vt:lpstr>
      <vt:lpstr>MANCHA DE DENDROPHOMA Dendrophoma obscurans (=Phomopsis obscurans)</vt:lpstr>
      <vt:lpstr>MURCHA DE VERTICILLIUM (Verticillium dahliae e V. albo-atrum)</vt:lpstr>
      <vt:lpstr>PODRIDÃO DA COROA E DOS BROTOS (Rhizoctonia solani)</vt:lpstr>
      <vt:lpstr>Apresentação do PowerPoint</vt:lpstr>
      <vt:lpstr>PODRIDÃO DE PHYTOPHTHORA (Phytophthora cactorum)</vt:lpstr>
      <vt:lpstr>PRINCIPAIS MEDIDAS DE CONTROLE</vt:lpstr>
      <vt:lpstr>DOENÇA CAUSADA POR BACTÉRIAS</vt:lpstr>
      <vt:lpstr>MANCHA ANGULAR  (Xanthomonas fragariae)</vt:lpstr>
      <vt:lpstr>Apresentação do PowerPoint</vt:lpstr>
      <vt:lpstr>Apresentação do PowerPoint</vt:lpstr>
      <vt:lpstr>DOENÇAS CAUSADAS POR VÍRUS</vt:lpstr>
      <vt:lpstr>CLOROSE MARGINAL (SMYEV)</vt:lpstr>
      <vt:lpstr>ENCRESPAMENTO (SCV)</vt:lpstr>
      <vt:lpstr>MOSQUEADO </vt:lpstr>
      <vt:lpstr>FAIXA DAS NERVURAS  (SVBV)</vt:lpstr>
      <vt:lpstr>ILARVIRUS – ‘TSV’</vt:lpstr>
      <vt:lpstr>MEDIDAS GERAIS DE CONTROLE DE VIROSES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DOENÇAS DAS FRUTÍFERAS DE CLIMA TEMPERADO </dc:title>
  <dc:creator>Felipe Franco de Oliveira</dc:creator>
  <cp:lastModifiedBy>Diego Lucas</cp:lastModifiedBy>
  <cp:revision>2</cp:revision>
  <dcterms:created xsi:type="dcterms:W3CDTF">2022-10-31T11:58:20Z</dcterms:created>
  <dcterms:modified xsi:type="dcterms:W3CDTF">2023-10-05T10:51:47Z</dcterms:modified>
</cp:coreProperties>
</file>