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034" y="882869"/>
            <a:ext cx="7772400" cy="3263462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solidFill>
                  <a:srgbClr val="4F86B2"/>
                </a:solidFill>
              </a:rPr>
              <a:t/>
            </a:r>
            <a:br>
              <a:rPr lang="en-GB" altLang="en-US" b="1" dirty="0" smtClean="0">
                <a:solidFill>
                  <a:srgbClr val="4F86B2"/>
                </a:solidFill>
              </a:rPr>
            </a:br>
            <a:r>
              <a:rPr lang="en-GB" altLang="en-US" b="1" dirty="0">
                <a:solidFill>
                  <a:srgbClr val="4F86B2"/>
                </a:solidFill>
              </a:rPr>
              <a:t/>
            </a:r>
            <a:br>
              <a:rPr lang="en-GB" altLang="en-US" b="1" dirty="0">
                <a:solidFill>
                  <a:srgbClr val="4F86B2"/>
                </a:solidFill>
              </a:rPr>
            </a:br>
            <a:r>
              <a:rPr lang="en-GB" altLang="en-US" b="1" dirty="0" smtClean="0"/>
              <a:t>Chapter </a:t>
            </a:r>
            <a:r>
              <a:rPr lang="en-GB" altLang="en-US" b="1" dirty="0"/>
              <a:t>6</a:t>
            </a:r>
            <a:br>
              <a:rPr lang="en-GB" altLang="en-US" b="1" dirty="0"/>
            </a:br>
            <a:r>
              <a:rPr lang="en-GB" altLang="en-US" b="1" dirty="0"/>
              <a:t>Organizational Structure &amp; Management Systems: The Fundamentals of Strategy Implementation</a:t>
            </a:r>
            <a:endParaRPr lang="en-GB" alt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234" y="4240924"/>
            <a:ext cx="6858000" cy="1001109"/>
          </a:xfrm>
        </p:spPr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12712" y="561811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C2625-11E8-4999-BDFB-87D9E0F8F1F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619891" y="285257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Hierarchy as Control: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Weber’s Principles of Bureaucracy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652039" y="4839689"/>
            <a:ext cx="6270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200" dirty="0"/>
              <a:t>But what about </a:t>
            </a:r>
            <a:r>
              <a:rPr lang="en-GB" altLang="en-US" sz="2200" b="1" dirty="0"/>
              <a:t>effectiveness </a:t>
            </a:r>
            <a:r>
              <a:rPr lang="en-GB" altLang="en-US" sz="2200" dirty="0"/>
              <a:t>of coordination?</a:t>
            </a:r>
          </a:p>
          <a:p>
            <a:pPr algn="ctr"/>
            <a:r>
              <a:rPr lang="en-GB" altLang="en-US" sz="2200" dirty="0"/>
              <a:t>- Depends upon the organization’s task</a:t>
            </a:r>
          </a:p>
        </p:txBody>
      </p:sp>
      <p:pic>
        <p:nvPicPr>
          <p:cNvPr id="10247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738313"/>
            <a:ext cx="75803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7462" y="571445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B5492-FCFF-417D-9D09-68A230E7B47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776287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Hierarchy of Loosely-Coupled Modules Allows Decentralized Adaptation</a:t>
            </a:r>
          </a:p>
        </p:txBody>
      </p:sp>
      <p:sp>
        <p:nvSpPr>
          <p:cNvPr id="11297" name="TextBox 1"/>
          <p:cNvSpPr txBox="1">
            <a:spLocks noChangeArrowheads="1"/>
          </p:cNvSpPr>
          <p:nvPr/>
        </p:nvSpPr>
        <p:spPr bwMode="auto">
          <a:xfrm>
            <a:off x="1187450" y="4185035"/>
            <a:ext cx="35671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000"/>
              <a:t>Tightly coupled integration system:</a:t>
            </a:r>
          </a:p>
          <a:p>
            <a:r>
              <a:rPr lang="en-GB" altLang="en-US" sz="2000"/>
              <a:t>Change in any part of the system requires system-wide adaptation</a:t>
            </a:r>
          </a:p>
        </p:txBody>
      </p:sp>
      <p:sp>
        <p:nvSpPr>
          <p:cNvPr id="11298" name="TextBox 34"/>
          <p:cNvSpPr txBox="1">
            <a:spLocks noChangeArrowheads="1"/>
          </p:cNvSpPr>
          <p:nvPr/>
        </p:nvSpPr>
        <p:spPr bwMode="auto">
          <a:xfrm>
            <a:off x="5211760" y="4174579"/>
            <a:ext cx="37449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000" dirty="0"/>
              <a:t>Loose-coupled, modular hierarchy:</a:t>
            </a:r>
          </a:p>
          <a:p>
            <a:r>
              <a:rPr lang="en-GB" altLang="en-US" sz="2000" dirty="0"/>
              <a:t>Partially-autonomous modules linked by standardized interfaces permits decentralized adaptation and innovation</a:t>
            </a:r>
          </a:p>
        </p:txBody>
      </p:sp>
      <p:pic>
        <p:nvPicPr>
          <p:cNvPr id="11299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1516856"/>
            <a:ext cx="4014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2" y="1490663"/>
            <a:ext cx="37052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-31751" y="557508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1E679-86D6-4035-84DC-59286F960F9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Contingency Approaches to Organizational Design: Mechanistic and Organic Forms</a:t>
            </a:r>
          </a:p>
        </p:txBody>
      </p:sp>
      <p:pic>
        <p:nvPicPr>
          <p:cNvPr id="1229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595"/>
            <a:ext cx="9144000" cy="393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30129" y="557032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29B8A-FB99-4FD0-A9B5-0BC36724331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Designing the Hierarchy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Defining Organizational Units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62188" y="1390650"/>
            <a:ext cx="1260475" cy="971550"/>
          </a:xfrm>
          <a:prstGeom prst="ellipse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/>
              <a:t>Top level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3974395" y="4145068"/>
            <a:ext cx="790574" cy="825289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lIns="72000" tIns="46800" rIns="72000" bIns="46800" anchor="ctr"/>
          <a:lstStyle/>
          <a:p>
            <a:pPr algn="ctr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5400000">
            <a:off x="2802542" y="4145068"/>
            <a:ext cx="790574" cy="825289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lIns="72000" tIns="46800" rIns="72000" bIns="46800" anchor="ctr"/>
          <a:lstStyle/>
          <a:p>
            <a:pPr algn="ctr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1562172" y="4145068"/>
            <a:ext cx="790574" cy="825289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lIns="72000" tIns="46800" rIns="72000" bIns="46800" anchor="ctr"/>
          <a:lstStyle/>
          <a:p>
            <a:pPr algn="ctr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5400000">
            <a:off x="5090105" y="4145068"/>
            <a:ext cx="790574" cy="825289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lIns="72000" tIns="46800" rIns="72000" bIns="46800" anchor="ctr"/>
          <a:lstStyle/>
          <a:p>
            <a:pPr algn="ctr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5400000">
            <a:off x="3974394" y="2702281"/>
            <a:ext cx="790574" cy="1024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lIns="90000" tIns="46800" rIns="90000" bIns="46800" anchor="ctr"/>
          <a:lstStyle/>
          <a:p>
            <a:pPr algn="ctr"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level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5400000">
            <a:off x="996513" y="2702282"/>
            <a:ext cx="790574" cy="1024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lIns="90000" tIns="46800" rIns="90000" bIns="46800" anchor="ctr"/>
          <a:lstStyle/>
          <a:p>
            <a:pPr algn="ctr"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level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5400000">
            <a:off x="430856" y="4145069"/>
            <a:ext cx="790574" cy="825289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lIns="72000" tIns="46800" rIns="72000" bIns="46800" anchor="ctr"/>
          <a:lstStyle/>
          <a:p>
            <a:pPr algn="ctr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</p:txBody>
      </p:sp>
      <p:cxnSp>
        <p:nvCxnSpPr>
          <p:cNvPr id="7" name="Elbow Connector 6"/>
          <p:cNvCxnSpPr>
            <a:stCxn id="14" idx="1"/>
            <a:endCxn id="13" idx="1"/>
          </p:cNvCxnSpPr>
          <p:nvPr/>
        </p:nvCxnSpPr>
        <p:spPr>
          <a:xfrm rot="5400000" flipH="1" flipV="1">
            <a:off x="2881313" y="1330325"/>
            <a:ext cx="0" cy="2978150"/>
          </a:xfrm>
          <a:prstGeom prst="bentConnector3">
            <a:avLst>
              <a:gd name="adj1" fmla="val 3457220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5" idx="1"/>
            <a:endCxn id="11" idx="1"/>
          </p:cNvCxnSpPr>
          <p:nvPr/>
        </p:nvCxnSpPr>
        <p:spPr>
          <a:xfrm rot="5400000" flipH="1" flipV="1">
            <a:off x="1391444" y="3596481"/>
            <a:ext cx="0" cy="1131888"/>
          </a:xfrm>
          <a:prstGeom prst="bentConnector3">
            <a:avLst>
              <a:gd name="adj1" fmla="val 2459590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1"/>
            <a:endCxn id="12" idx="1"/>
          </p:cNvCxnSpPr>
          <p:nvPr/>
        </p:nvCxnSpPr>
        <p:spPr>
          <a:xfrm rot="5400000" flipH="1" flipV="1">
            <a:off x="4341019" y="3018631"/>
            <a:ext cx="12700" cy="2287588"/>
          </a:xfrm>
          <a:prstGeom prst="bentConnector3">
            <a:avLst>
              <a:gd name="adj1" fmla="val 193667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3"/>
            <a:endCxn id="9" idx="1"/>
          </p:cNvCxnSpPr>
          <p:nvPr/>
        </p:nvCxnSpPr>
        <p:spPr>
          <a:xfrm>
            <a:off x="4370388" y="3609975"/>
            <a:ext cx="0" cy="5524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892425" y="2352675"/>
            <a:ext cx="0" cy="1317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92238" y="3629025"/>
            <a:ext cx="0" cy="2762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7"/>
          <p:cNvSpPr txBox="1">
            <a:spLocks noChangeArrowheads="1"/>
          </p:cNvSpPr>
          <p:nvPr/>
        </p:nvSpPr>
        <p:spPr bwMode="auto">
          <a:xfrm>
            <a:off x="6156325" y="1557338"/>
            <a:ext cx="2879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1800"/>
              <a:t>Units may be defined on the basis of tasks, products, geographical proximity, or process/function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Critical issue: </a:t>
            </a:r>
            <a:r>
              <a:rPr lang="en-GB" altLang="en-US" sz="1800" b="1"/>
              <a:t>Intensity of coordination </a:t>
            </a:r>
            <a:r>
              <a:rPr lang="en-GB" altLang="en-US" sz="1800"/>
              <a:t>— Those with the greatest inter-dependence should be in the same organizational unit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Additional criteria: economies of scale, economies of utilization, learning, standardization of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21319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15238-3A30-4E10-AB0A-A981A10ED7C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General Motor’s Organization Structure, 1997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-9526" y="557015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569914"/>
            <a:ext cx="8374063" cy="52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3DC2B-A417-4195-9A05-0CBE07D9C92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General Motor’s Organizational Structure, January 2009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-9525" y="605822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536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208"/>
            <a:ext cx="91440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3813" y="605790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35AE7-C265-4212-B8EC-379772DD3A2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0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Mobil Corporation, 1997: A Mixed Structure </a:t>
            </a:r>
            <a:r>
              <a:rPr lang="en-GB" altLang="en-US" sz="3000" b="1">
                <a:solidFill>
                  <a:srgbClr val="4F86B2"/>
                </a:solidFill>
              </a:rPr>
              <a:t>(divisions defined by business, function and geography)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200400" y="1219200"/>
            <a:ext cx="25781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/>
            <a:r>
              <a:rPr lang="en-US" altLang="en-US"/>
              <a:t>Board of Directors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200400" y="1905000"/>
            <a:ext cx="25908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>
              <a:lnSpc>
                <a:spcPct val="150000"/>
              </a:lnSpc>
            </a:pPr>
            <a:r>
              <a:rPr lang="en-US" altLang="en-US"/>
              <a:t>CEO </a:t>
            </a:r>
          </a:p>
          <a:p>
            <a:pPr algn="ctr" defTabSz="762000">
              <a:lnSpc>
                <a:spcPct val="150000"/>
              </a:lnSpc>
            </a:pPr>
            <a:r>
              <a:rPr lang="en-US" altLang="en-US"/>
              <a:t>Executive Office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497388" y="5106988"/>
            <a:ext cx="1065212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North America M&amp;R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7543800" y="3790950"/>
            <a:ext cx="1371600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Technology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6781800" y="5335588"/>
            <a:ext cx="1370013" cy="582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Worldwide Chemicals</a:t>
            </a:r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533400" y="3733800"/>
            <a:ext cx="1141413" cy="582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North America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1906588" y="4573588"/>
            <a:ext cx="989012" cy="582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Europe &amp; CIS</a:t>
            </a: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3354388" y="4573588"/>
            <a:ext cx="987425" cy="8286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Africa &amp; Middle East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228600" y="4572000"/>
            <a:ext cx="1066800" cy="582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Asia/  Pacific</a:t>
            </a: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2363788" y="3811588"/>
            <a:ext cx="1370012" cy="582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New Exploration</a:t>
            </a:r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5943600" y="4573588"/>
            <a:ext cx="1217613" cy="582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South America</a:t>
            </a:r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5183188" y="3811588"/>
            <a:ext cx="1292225" cy="582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Worldwide LNG &amp; IPP</a:t>
            </a: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5562600" y="2895600"/>
            <a:ext cx="2209800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Support Services</a:t>
            </a:r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>
            <a:off x="381000" y="3505200"/>
            <a:ext cx="79946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4" name="Line 19"/>
          <p:cNvSpPr>
            <a:spLocks noChangeShapeType="1"/>
          </p:cNvSpPr>
          <p:nvPr/>
        </p:nvSpPr>
        <p:spPr bwMode="auto">
          <a:xfrm>
            <a:off x="381000" y="3505200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5" name="Line 20"/>
          <p:cNvSpPr>
            <a:spLocks noChangeShapeType="1"/>
          </p:cNvSpPr>
          <p:nvPr/>
        </p:nvSpPr>
        <p:spPr bwMode="auto">
          <a:xfrm>
            <a:off x="4953000" y="3516313"/>
            <a:ext cx="0" cy="15827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6" name="Line 21"/>
          <p:cNvSpPr>
            <a:spLocks noChangeShapeType="1"/>
          </p:cNvSpPr>
          <p:nvPr/>
        </p:nvSpPr>
        <p:spPr bwMode="auto">
          <a:xfrm>
            <a:off x="3124200" y="3516313"/>
            <a:ext cx="0" cy="287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7" name="Line 22"/>
          <p:cNvSpPr>
            <a:spLocks noChangeShapeType="1"/>
          </p:cNvSpPr>
          <p:nvPr/>
        </p:nvSpPr>
        <p:spPr bwMode="auto">
          <a:xfrm>
            <a:off x="1219200" y="3516313"/>
            <a:ext cx="0" cy="215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8" name="Line 23"/>
          <p:cNvSpPr>
            <a:spLocks noChangeShapeType="1"/>
          </p:cNvSpPr>
          <p:nvPr/>
        </p:nvSpPr>
        <p:spPr bwMode="auto">
          <a:xfrm>
            <a:off x="5867400" y="3516313"/>
            <a:ext cx="0" cy="287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8355013" y="3500438"/>
            <a:ext cx="0" cy="287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5"/>
          <p:cNvSpPr>
            <a:spLocks noChangeShapeType="1"/>
          </p:cNvSpPr>
          <p:nvPr/>
        </p:nvSpPr>
        <p:spPr bwMode="auto">
          <a:xfrm>
            <a:off x="7391400" y="3516313"/>
            <a:ext cx="0" cy="1811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>
            <a:off x="3211513" y="2286000"/>
            <a:ext cx="2573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2" name="Line 29"/>
          <p:cNvSpPr>
            <a:spLocks noChangeShapeType="1"/>
          </p:cNvSpPr>
          <p:nvPr/>
        </p:nvSpPr>
        <p:spPr bwMode="auto">
          <a:xfrm>
            <a:off x="4495800" y="2678113"/>
            <a:ext cx="0" cy="8207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3" name="Rectangle 30"/>
          <p:cNvSpPr>
            <a:spLocks noChangeArrowheads="1"/>
          </p:cNvSpPr>
          <p:nvPr/>
        </p:nvSpPr>
        <p:spPr bwMode="auto">
          <a:xfrm>
            <a:off x="1524000" y="2895600"/>
            <a:ext cx="1901825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Corporate </a:t>
            </a:r>
            <a:r>
              <a:rPr lang="en-GB" altLang="en-US" sz="1600"/>
              <a:t>C</a:t>
            </a:r>
            <a:r>
              <a:rPr lang="en-US" altLang="en-US" sz="1600"/>
              <a:t>enter</a:t>
            </a:r>
          </a:p>
        </p:txBody>
      </p:sp>
      <p:sp>
        <p:nvSpPr>
          <p:cNvPr id="16414" name="Line 31"/>
          <p:cNvSpPr>
            <a:spLocks noChangeShapeType="1"/>
          </p:cNvSpPr>
          <p:nvPr/>
        </p:nvSpPr>
        <p:spPr bwMode="auto">
          <a:xfrm>
            <a:off x="4495800" y="1763713"/>
            <a:ext cx="0" cy="1349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3429000" y="3048000"/>
            <a:ext cx="2133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6" name="Rectangle 33"/>
          <p:cNvSpPr>
            <a:spLocks noChangeArrowheads="1"/>
          </p:cNvSpPr>
          <p:nvPr/>
        </p:nvSpPr>
        <p:spPr bwMode="auto">
          <a:xfrm>
            <a:off x="1220788" y="5640388"/>
            <a:ext cx="1217612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Shipping</a:t>
            </a:r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>
            <a:off x="1752600" y="3516313"/>
            <a:ext cx="0" cy="21161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8" name="Line 35"/>
          <p:cNvSpPr>
            <a:spLocks noChangeShapeType="1"/>
          </p:cNvSpPr>
          <p:nvPr/>
        </p:nvSpPr>
        <p:spPr bwMode="auto">
          <a:xfrm>
            <a:off x="2133600" y="3516313"/>
            <a:ext cx="0" cy="1049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9" name="Line 36"/>
          <p:cNvSpPr>
            <a:spLocks noChangeShapeType="1"/>
          </p:cNvSpPr>
          <p:nvPr/>
        </p:nvSpPr>
        <p:spPr bwMode="auto">
          <a:xfrm>
            <a:off x="3962400" y="3516313"/>
            <a:ext cx="0" cy="1049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20" name="Line 37"/>
          <p:cNvSpPr>
            <a:spLocks noChangeShapeType="1"/>
          </p:cNvSpPr>
          <p:nvPr/>
        </p:nvSpPr>
        <p:spPr bwMode="auto">
          <a:xfrm>
            <a:off x="6705600" y="3516313"/>
            <a:ext cx="0" cy="1049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42FF5-A211-45DB-AFA0-EAC26ACD5B6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Royal Dutch/Shell Group, 1994: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 Matrix Structure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4" y="1125538"/>
            <a:ext cx="7418279" cy="45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7462" y="564914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732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17462" y="568407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CCE4F-A8C7-4B7A-841A-D8165A4D342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172" y="458295"/>
            <a:ext cx="7924800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Limited evidence of a “revolution in organizational design” – basic features of organizations (e.g. hierarchy, financial control mechanisms, strategic planning) are still present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Major trends of the past two decades: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Delayering</a:t>
            </a:r>
            <a:r>
              <a:rPr lang="en-GB" sz="2400" dirty="0">
                <a:latin typeface="+mn-lt"/>
                <a:cs typeface="+mn-cs"/>
              </a:rPr>
              <a:t> – Organizational hierarchies becoming flatter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Adhocracy and team-based organization </a:t>
            </a:r>
            <a:r>
              <a:rPr lang="en-GB" sz="2400" dirty="0">
                <a:latin typeface="+mn-lt"/>
                <a:cs typeface="+mn-cs"/>
              </a:rPr>
              <a:t>– emphasis on shared values, high participation, flexible roles and communication, lack of authority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Project-based organizations </a:t>
            </a:r>
            <a:r>
              <a:rPr lang="en-GB" sz="2400" dirty="0">
                <a:latin typeface="+mn-lt"/>
                <a:cs typeface="+mn-cs"/>
              </a:rPr>
              <a:t>– Dynamic structures with time-limited project teams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Network structures </a:t>
            </a:r>
            <a:r>
              <a:rPr lang="en-GB" sz="2400" dirty="0">
                <a:latin typeface="+mn-lt"/>
                <a:cs typeface="+mn-cs"/>
              </a:rPr>
              <a:t>– Organizations and groups of organizations where coordination is based upon informal social links</a:t>
            </a:r>
            <a:endParaRPr lang="en-GB" sz="2400" dirty="0">
              <a:latin typeface="+mj-lt"/>
              <a:cs typeface="+mn-cs"/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87214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Recent Trends in Organizational Design</a:t>
            </a:r>
          </a:p>
        </p:txBody>
      </p:sp>
    </p:spTree>
    <p:extLst>
      <p:ext uri="{BB962C8B-B14F-4D97-AF65-F5344CB8AC3E}">
        <p14:creationId xmlns:p14="http://schemas.microsoft.com/office/powerpoint/2010/main" val="19699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7462" y="55894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66998-0DF1-4342-BC23-922DDBE5AD3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87450" y="-14288"/>
            <a:ext cx="7956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Organizational Structure &amp; Management Systems: The Fundamentals of Strategy Implementation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7462" y="564256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5A074-EE88-4C5E-A12E-A7747461A13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742950"/>
            <a:ext cx="3743325" cy="1223963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8525" y="1022350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899319" y="2140443"/>
            <a:ext cx="777716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000" dirty="0"/>
              <a:t>From strategy to implementation: Strategic planning systems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000" dirty="0"/>
              <a:t>Organizational design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Specialization and division of </a:t>
            </a:r>
            <a:r>
              <a:rPr lang="en-GB" altLang="en-US" sz="2000" dirty="0" smtClean="0"/>
              <a:t>labour</a:t>
            </a:r>
            <a:endParaRPr lang="en-GB" altLang="en-US" sz="2000" dirty="0"/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The cooperation problem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The coordination problem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Hierarchy in organizational design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Contingency approaches to organizational design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000" dirty="0"/>
              <a:t>Organizational design: Choosing the right structure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Defining organizational units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Alternative structural forms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GB" altLang="en-US" sz="2000" dirty="0"/>
              <a:t>Trends in organizational design</a:t>
            </a:r>
          </a:p>
        </p:txBody>
      </p:sp>
    </p:spTree>
    <p:extLst>
      <p:ext uri="{BB962C8B-B14F-4D97-AF65-F5344CB8AC3E}">
        <p14:creationId xmlns:p14="http://schemas.microsoft.com/office/powerpoint/2010/main" val="35544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BF3E8-7A74-4293-B80D-F9F935546B7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809077" y="85123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From Strategy to Execution: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Strategic Planning Cycle</a:t>
            </a:r>
          </a:p>
        </p:txBody>
      </p:sp>
      <p:pic>
        <p:nvPicPr>
          <p:cNvPr id="410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0" y="1255110"/>
            <a:ext cx="7945437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7462" y="566359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39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DB226-D813-4BCA-8E6B-6B38160DDD9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What’s in a Strategic Plan?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73836"/>
              </p:ext>
            </p:extLst>
          </p:nvPr>
        </p:nvGraphicFramePr>
        <p:xfrm>
          <a:off x="15766" y="546156"/>
          <a:ext cx="9128234" cy="634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425"/>
                <a:gridCol w="5998809"/>
              </a:tblGrid>
              <a:tr h="37979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Component of Strategic Plan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Illustration</a:t>
                      </a:r>
                      <a:r>
                        <a:rPr lang="en-GB" sz="1800" baseline="0" dirty="0" smtClean="0">
                          <a:latin typeface="+mj-lt"/>
                        </a:rPr>
                        <a:t>: Royal Dutch Shell Strategic Plan, 2011-14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L="91432" marR="91432" marT="45722" marB="45722"/>
                </a:tc>
              </a:tr>
              <a:tr h="1592005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Corporate priorities</a:t>
                      </a:r>
                      <a:endParaRPr lang="en-GB" sz="1600" b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</a:rPr>
                        <a:t>Strategic</a:t>
                      </a:r>
                      <a:r>
                        <a:rPr lang="en-GB" sz="1600" b="0" baseline="0" dirty="0" smtClean="0">
                          <a:latin typeface="+mn-lt"/>
                        </a:rPr>
                        <a:t> (e.g. market leadership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competitive repositioning, new business development)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Financial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 (e.g. sales growth, profitability, debt reduction)  </a:t>
                      </a: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Goals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: reinforce industry leadership; provide competitive shareholder return; help meet global energy demand in a responsible way.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Key  differentiators: technology, project delivery capability, and operational excellence.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Medium term focus: growth through upstream investment</a:t>
                      </a:r>
                    </a:p>
                  </a:txBody>
                  <a:tcPr marL="91432" marR="91432" marT="45722" marB="45722"/>
                </a:tc>
              </a:tr>
              <a:tr h="184173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Business strategies</a:t>
                      </a:r>
                      <a:r>
                        <a:rPr lang="en-GB" sz="1600" b="1" baseline="0" dirty="0" smtClean="0"/>
                        <a:t> priorities</a:t>
                      </a:r>
                      <a:r>
                        <a:rPr lang="en-GB" sz="1600" b="0" baseline="0" dirty="0" smtClean="0"/>
                        <a:t> 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terms of primary basis for competitive advantage (e.g.  cost reduction initiatives, innovation goals)</a:t>
                      </a:r>
                      <a:endParaRPr lang="en-GB" sz="1600" b="1" dirty="0"/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Upstream</a:t>
                      </a:r>
                      <a:r>
                        <a:rPr lang="en-GB" sz="1600" b="0" dirty="0" smtClean="0"/>
                        <a:t>:</a:t>
                      </a:r>
                      <a:r>
                        <a:rPr lang="en-GB" sz="1600" b="0" baseline="0" dirty="0" smtClean="0"/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ocuses on exploration for new reserves with projects where technology and know-how add value, especially in Gulf of Mexico, North American tight gas, and Australian LNG. Also, selective acquisitions and exit from non-core petroleum assets</a:t>
                      </a:r>
                    </a:p>
                    <a:p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Downstream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 Sustained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cash generation  by focusing on most profitable and growing businesses and exiting non-core refining capacity and selected retail positions</a:t>
                      </a:r>
                      <a:endParaRPr lang="en-GB" sz="1600" b="1" dirty="0"/>
                    </a:p>
                  </a:txBody>
                  <a:tcPr marL="91432" marR="91432" marT="45722" marB="45722"/>
                </a:tc>
              </a:tr>
              <a:tr h="842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Strategic milestones</a:t>
                      </a:r>
                      <a:r>
                        <a:rPr lang="en-GB" sz="1600" b="0" dirty="0" smtClean="0"/>
                        <a:t>: Targe</a:t>
                      </a:r>
                      <a:r>
                        <a:rPr lang="en-GB" sz="1600" b="0" baseline="0" dirty="0" smtClean="0"/>
                        <a:t>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dates for initiating or completing projects or attaining goals</a:t>
                      </a: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Examples of project start-ups</a:t>
                      </a:r>
                      <a:r>
                        <a:rPr lang="en-GB" sz="1600" b="1" baseline="0" dirty="0" smtClean="0"/>
                        <a:t> for 2012-13</a:t>
                      </a:r>
                      <a:r>
                        <a:rPr lang="en-GB" sz="1600" b="0" baseline="0" dirty="0" smtClean="0"/>
                        <a:t>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Qatar gas-to-liquids plant, 2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phase of BC-10 Brazilian oilfield,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Gamusut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Kakap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Malaysian oilfield</a:t>
                      </a:r>
                      <a:endParaRPr lang="en-GB" sz="1600" b="1" baseline="0" dirty="0" smtClean="0"/>
                    </a:p>
                  </a:txBody>
                  <a:tcPr marL="91432" marR="91432" marT="45722" marB="45722"/>
                </a:tc>
              </a:tr>
              <a:tr h="84282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Resource commitments</a:t>
                      </a:r>
                      <a:endParaRPr lang="en-GB" sz="1600" b="1" dirty="0"/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Annual organic</a:t>
                      </a:r>
                      <a:r>
                        <a:rPr lang="en-GB" sz="1600" b="1" baseline="0" dirty="0" smtClean="0"/>
                        <a:t> capital expenditure </a:t>
                      </a:r>
                      <a:r>
                        <a:rPr lang="en-GB" sz="1600" b="0" baseline="0" dirty="0" smtClean="0"/>
                        <a:t>$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25-30 billion 2011-14; &gt;80% in upstream.  Downstream investment to focus  on marketing, especially in China, Brazil &amp; SE Asia</a:t>
                      </a:r>
                      <a:endParaRPr lang="en-GB" sz="1600" b="1" dirty="0"/>
                    </a:p>
                  </a:txBody>
                  <a:tcPr marL="91432" marR="91432" marT="45722" marB="45722"/>
                </a:tc>
              </a:tr>
              <a:tr h="84282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Performance targets</a:t>
                      </a:r>
                      <a:r>
                        <a:rPr lang="en-GB" sz="1600" b="1" baseline="0" dirty="0" smtClean="0"/>
                        <a:t> and financial projections</a:t>
                      </a:r>
                      <a:endParaRPr lang="en-GB" sz="1600" b="1" dirty="0"/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Production</a:t>
                      </a:r>
                      <a:r>
                        <a:rPr lang="en-GB" sz="1600" b="0" dirty="0" smtClean="0"/>
                        <a:t>:</a:t>
                      </a:r>
                      <a:r>
                        <a:rPr lang="en-GB" sz="1600" b="0" baseline="0" dirty="0" smtClean="0"/>
                        <a:t> Grow up to 3.7m barrel/day by 2014</a:t>
                      </a:r>
                    </a:p>
                    <a:p>
                      <a:r>
                        <a:rPr lang="en-GB" sz="1600" b="1" baseline="0" dirty="0" smtClean="0"/>
                        <a:t>Cash flow</a:t>
                      </a:r>
                      <a:r>
                        <a:rPr lang="en-GB" sz="1600" b="0" baseline="0" dirty="0" smtClean="0"/>
                        <a:t>: $43 billion by 2012 (assuming $80/barrel oil)</a:t>
                      </a:r>
                    </a:p>
                    <a:p>
                      <a:r>
                        <a:rPr lang="en-GB" sz="1600" b="1" dirty="0" smtClean="0"/>
                        <a:t>Safety</a:t>
                      </a:r>
                      <a:r>
                        <a:rPr lang="en-GB" sz="1600" b="0" dirty="0" smtClean="0"/>
                        <a:t>: Reduce injuries from 1.3 per million hours to zero</a:t>
                      </a:r>
                      <a:endParaRPr lang="en-GB" sz="1600" b="1" dirty="0"/>
                    </a:p>
                  </a:txBody>
                  <a:tcPr marL="91432" marR="91432"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7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7462" y="56525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933AA-1B17-424C-8F56-2C04883EC5F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Emergence of the Modern Corporation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72370"/>
              </p:ext>
            </p:extLst>
          </p:nvPr>
        </p:nvGraphicFramePr>
        <p:xfrm>
          <a:off x="1014030" y="892505"/>
          <a:ext cx="729615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35"/>
                <a:gridCol w="2160145"/>
                <a:gridCol w="2016135"/>
                <a:gridCol w="201613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Business Environment</a:t>
                      </a:r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Strategic Changes</a:t>
                      </a:r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Organizational</a:t>
                      </a:r>
                      <a:r>
                        <a:rPr lang="en-GB" baseline="0" dirty="0" smtClean="0"/>
                        <a:t> Changes</a:t>
                      </a:r>
                      <a:endParaRPr lang="en-GB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Early</a:t>
                      </a:r>
                      <a:r>
                        <a:rPr lang="en-GB" baseline="0" dirty="0" smtClean="0"/>
                        <a:t> 19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Century</a:t>
                      </a:r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Poor transports: Markets local</a:t>
                      </a:r>
                    </a:p>
                    <a:p>
                      <a:r>
                        <a:rPr lang="en-GB" sz="1600" b="0" dirty="0" smtClean="0">
                          <a:latin typeface="+mj-lt"/>
                        </a:rPr>
                        <a:t>Limited mechanization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Firms specialized and serve</a:t>
                      </a:r>
                      <a:r>
                        <a:rPr lang="en-GB" sz="1600" b="0" baseline="0" dirty="0" smtClean="0">
                          <a:latin typeface="+mj-lt"/>
                        </a:rPr>
                        <a:t> local markets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Small firms</a:t>
                      </a:r>
                    </a:p>
                    <a:p>
                      <a:r>
                        <a:rPr lang="en-GB" sz="1600" b="0" dirty="0" smtClean="0">
                          <a:latin typeface="+mj-lt"/>
                        </a:rPr>
                        <a:t>Simple management structures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Late 19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Century</a:t>
                      </a:r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Introduction of railroads, telegraph</a:t>
                      </a:r>
                      <a:r>
                        <a:rPr lang="en-GB" sz="1600" b="0" baseline="0" dirty="0" smtClean="0">
                          <a:latin typeface="+mj-lt"/>
                        </a:rPr>
                        <a:t> industrialization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Geographical and vertical</a:t>
                      </a:r>
                      <a:r>
                        <a:rPr lang="en-GB" sz="1600" b="0" baseline="0" dirty="0" smtClean="0">
                          <a:latin typeface="+mj-lt"/>
                        </a:rPr>
                        <a:t> expansion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Line/staff separation</a:t>
                      </a:r>
                    </a:p>
                    <a:p>
                      <a:r>
                        <a:rPr lang="en-GB" sz="1600" b="0" dirty="0" smtClean="0">
                          <a:latin typeface="+mj-lt"/>
                        </a:rPr>
                        <a:t>Functional structure</a:t>
                      </a:r>
                    </a:p>
                    <a:p>
                      <a:r>
                        <a:rPr lang="en-GB" sz="1600" b="0" dirty="0" smtClean="0">
                          <a:latin typeface="+mj-lt"/>
                        </a:rPr>
                        <a:t>Accounting systems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Early 20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Century</a:t>
                      </a:r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Development of road transport, telephone, financial markets &amp; world trade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Product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diversification &amp; multinational growth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The multidivisional corporation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Late 20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Century</a:t>
                      </a:r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Rapid innovation – IT especially</a:t>
                      </a:r>
                    </a:p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Globalization</a:t>
                      </a:r>
                    </a:p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Turbulence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Quest for competitive advantage</a:t>
                      </a:r>
                    </a:p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Outsourcing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Matrix structures</a:t>
                      </a:r>
                    </a:p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Decentralization</a:t>
                      </a:r>
                    </a:p>
                    <a:p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Alliances and networks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2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4EB5B-5663-4FF1-B53B-9DE08894867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899045" y="48775"/>
            <a:ext cx="77343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General Motor’s Organization Structure, 1921</a:t>
            </a:r>
          </a:p>
        </p:txBody>
      </p:sp>
      <p:pic>
        <p:nvPicPr>
          <p:cNvPr id="7173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7" y="1155700"/>
            <a:ext cx="7462837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27" y="5858450"/>
            <a:ext cx="562768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0" y="562766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5251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824843" y="611718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A97BE-28D2-478F-AF23-D6294E37B6B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824843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Implication of Specialization: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Basic Tasks of Organization</a:t>
            </a:r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804456" y="1108622"/>
            <a:ext cx="3997325" cy="3683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High productivity requires </a:t>
            </a:r>
            <a:r>
              <a:rPr lang="en-GB" altLang="en-US" sz="1800" b="1"/>
              <a:t>specialization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950381" y="1851572"/>
            <a:ext cx="5705475" cy="646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The effects of specialized individuals need to be </a:t>
            </a:r>
            <a:r>
              <a:rPr lang="en-GB" altLang="en-US" sz="1800" b="1"/>
              <a:t>integrated</a:t>
            </a:r>
            <a:r>
              <a:rPr lang="en-GB" altLang="en-US" sz="1800"/>
              <a:t>.  This creates two problems:</a:t>
            </a:r>
            <a:endParaRPr lang="en-GB" altLang="en-US" sz="1800" b="1"/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1256643" y="2865985"/>
            <a:ext cx="3546475" cy="923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dirty="0"/>
              <a:t>The need for </a:t>
            </a:r>
            <a:r>
              <a:rPr lang="en-GB" altLang="en-US" sz="1800" b="1" dirty="0"/>
              <a:t>cooperation</a:t>
            </a:r>
          </a:p>
          <a:p>
            <a:pPr algn="ctr"/>
            <a:r>
              <a:rPr lang="en-GB" altLang="en-US" sz="1800" dirty="0"/>
              <a:t>The Agency problem:</a:t>
            </a:r>
          </a:p>
          <a:p>
            <a:pPr algn="ctr"/>
            <a:r>
              <a:rPr lang="en-GB" altLang="en-US" sz="1800" dirty="0"/>
              <a:t>Employee’s goals </a:t>
            </a:r>
            <a:r>
              <a:rPr lang="en-US" altLang="en-US" sz="1800" dirty="0"/>
              <a:t>≠ Owner’s goals</a:t>
            </a:r>
            <a:endParaRPr lang="en-GB" altLang="en-US" sz="1800" dirty="0"/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57093" y="2865985"/>
            <a:ext cx="3546475" cy="923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The need for </a:t>
            </a:r>
            <a:r>
              <a:rPr lang="en-GB" altLang="en-US" sz="1800" b="1"/>
              <a:t>coordination</a:t>
            </a:r>
          </a:p>
          <a:p>
            <a:pPr algn="ctr"/>
            <a:r>
              <a:rPr lang="en-GB" altLang="en-US" sz="1800"/>
              <a:t>Managing interdependency</a:t>
            </a:r>
          </a:p>
          <a:p>
            <a:pPr algn="ctr"/>
            <a:endParaRPr lang="en-GB" alt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256643" y="4123285"/>
            <a:ext cx="3546475" cy="2030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Arial" pitchFamily="34" charset="0"/>
              </a:rPr>
              <a:t>Organizational solutions</a:t>
            </a:r>
            <a:endParaRPr lang="en-GB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Control mechanisms e.g. hierarchical supervision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Performance incentives that align individual &amp; firm goals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Shared values that create common purpose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8206" y="4123285"/>
            <a:ext cx="3544887" cy="2030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cs typeface="Arial" pitchFamily="34" charset="0"/>
              </a:rPr>
              <a:t>Organizational solutions</a:t>
            </a:r>
            <a:endParaRPr lang="en-GB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Rules and directives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Organizational routines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Mutual adjustment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8199" idx="2"/>
          </p:cNvCxnSpPr>
          <p:nvPr/>
        </p:nvCxnSpPr>
        <p:spPr>
          <a:xfrm flipH="1">
            <a:off x="4803118" y="1476922"/>
            <a:ext cx="0" cy="3746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29881" y="2497685"/>
            <a:ext cx="0" cy="368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41443" y="2497685"/>
            <a:ext cx="0" cy="368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201" idx="2"/>
            <a:endCxn id="12" idx="0"/>
          </p:cNvCxnSpPr>
          <p:nvPr/>
        </p:nvCxnSpPr>
        <p:spPr>
          <a:xfrm flipH="1">
            <a:off x="3029881" y="3789910"/>
            <a:ext cx="0" cy="333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202" idx="2"/>
            <a:endCxn id="13" idx="0"/>
          </p:cNvCxnSpPr>
          <p:nvPr/>
        </p:nvCxnSpPr>
        <p:spPr>
          <a:xfrm>
            <a:off x="6630331" y="3789910"/>
            <a:ext cx="0" cy="333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155575" y="560524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4623F-9989-4BD8-B85A-5CAC3BA11D6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713" y="1341438"/>
            <a:ext cx="7924800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Rational-legal authority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Specialization of </a:t>
            </a:r>
            <a:r>
              <a:rPr lang="en-GB" sz="2600" dirty="0" err="1">
                <a:latin typeface="+mn-lt"/>
                <a:cs typeface="+mn-cs"/>
              </a:rPr>
              <a:t>labor</a:t>
            </a: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Hierarchical structure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Coordination and </a:t>
            </a:r>
            <a:r>
              <a:rPr lang="en-US" sz="2600" dirty="0">
                <a:latin typeface="+mj-lt"/>
                <a:cs typeface="Arial" pitchFamily="34" charset="0"/>
              </a:rPr>
              <a:t>control through rules and standard operating procedures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cs typeface="+mn-cs"/>
              </a:rPr>
              <a:t>Standardization of employment practices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cs typeface="+mn-cs"/>
              </a:rPr>
              <a:t>Separation of positions and people: authority assigned to a position, not a person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cs typeface="+mn-cs"/>
              </a:rPr>
              <a:t>Formalization of administrative acts, decisions and rules</a:t>
            </a:r>
            <a:endParaRPr lang="en-GB" sz="2600" dirty="0">
              <a:latin typeface="+mj-lt"/>
              <a:cs typeface="+mn-cs"/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635657" y="9415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Hierarchy as Control: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Weber’s Principles of Bureaucracy</a:t>
            </a:r>
          </a:p>
        </p:txBody>
      </p:sp>
    </p:spTree>
    <p:extLst>
      <p:ext uri="{BB962C8B-B14F-4D97-AF65-F5344CB8AC3E}">
        <p14:creationId xmlns:p14="http://schemas.microsoft.com/office/powerpoint/2010/main" val="33251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1037</Words>
  <Application>Microsoft Office PowerPoint</Application>
  <PresentationFormat>Apresentação na tela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  Chapter 6 Organizational Structure &amp; Management Systems: The Fundamentals of Strategy Implementation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56</cp:revision>
  <dcterms:created xsi:type="dcterms:W3CDTF">2015-02-26T17:46:44Z</dcterms:created>
  <dcterms:modified xsi:type="dcterms:W3CDTF">2016-02-11T18:53:48Z</dcterms:modified>
</cp:coreProperties>
</file>