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0"/>
  </p:notesMasterIdLst>
  <p:sldIdLst>
    <p:sldId id="376" r:id="rId2"/>
    <p:sldId id="395" r:id="rId3"/>
    <p:sldId id="263" r:id="rId4"/>
    <p:sldId id="442" r:id="rId5"/>
    <p:sldId id="401" r:id="rId6"/>
    <p:sldId id="412" r:id="rId7"/>
    <p:sldId id="413" r:id="rId8"/>
    <p:sldId id="414" r:id="rId9"/>
    <p:sldId id="415" r:id="rId10"/>
    <p:sldId id="384" r:id="rId11"/>
    <p:sldId id="396" r:id="rId12"/>
    <p:sldId id="374" r:id="rId13"/>
    <p:sldId id="403" r:id="rId14"/>
    <p:sldId id="402" r:id="rId15"/>
    <p:sldId id="331" r:id="rId16"/>
    <p:sldId id="335" r:id="rId17"/>
    <p:sldId id="404" r:id="rId18"/>
    <p:sldId id="336" r:id="rId19"/>
    <p:sldId id="337" r:id="rId20"/>
    <p:sldId id="338" r:id="rId21"/>
    <p:sldId id="386" r:id="rId22"/>
    <p:sldId id="341" r:id="rId23"/>
    <p:sldId id="385" r:id="rId24"/>
    <p:sldId id="342" r:id="rId25"/>
    <p:sldId id="343" r:id="rId26"/>
    <p:sldId id="405" r:id="rId27"/>
    <p:sldId id="344" r:id="rId28"/>
    <p:sldId id="406" r:id="rId29"/>
    <p:sldId id="345" r:id="rId30"/>
    <p:sldId id="346" r:id="rId31"/>
    <p:sldId id="347" r:id="rId32"/>
    <p:sldId id="348" r:id="rId33"/>
    <p:sldId id="349" r:id="rId34"/>
    <p:sldId id="407" r:id="rId35"/>
    <p:sldId id="351" r:id="rId36"/>
    <p:sldId id="352" r:id="rId37"/>
    <p:sldId id="354" r:id="rId38"/>
    <p:sldId id="393" r:id="rId39"/>
    <p:sldId id="355" r:id="rId40"/>
    <p:sldId id="372" r:id="rId41"/>
    <p:sldId id="356" r:id="rId42"/>
    <p:sldId id="392" r:id="rId43"/>
    <p:sldId id="357" r:id="rId44"/>
    <p:sldId id="391" r:id="rId45"/>
    <p:sldId id="373" r:id="rId46"/>
    <p:sldId id="359" r:id="rId47"/>
    <p:sldId id="361" r:id="rId48"/>
    <p:sldId id="409" r:id="rId49"/>
    <p:sldId id="364" r:id="rId50"/>
    <p:sldId id="410" r:id="rId51"/>
    <p:sldId id="366" r:id="rId52"/>
    <p:sldId id="368" r:id="rId53"/>
    <p:sldId id="369" r:id="rId54"/>
    <p:sldId id="389" r:id="rId55"/>
    <p:sldId id="370" r:id="rId56"/>
    <p:sldId id="388" r:id="rId57"/>
    <p:sldId id="371" r:id="rId58"/>
    <p:sldId id="387" r:id="rId5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006600"/>
    <a:srgbClr val="000000"/>
    <a:srgbClr val="FF3300"/>
    <a:srgbClr val="FF9966"/>
    <a:srgbClr val="00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9" autoAdjust="0"/>
    <p:restoredTop sz="95878" autoAdjust="0"/>
  </p:normalViewPr>
  <p:slideViewPr>
    <p:cSldViewPr>
      <p:cViewPr varScale="1">
        <p:scale>
          <a:sx n="104" d="100"/>
          <a:sy n="104" d="100"/>
        </p:scale>
        <p:origin x="23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99C7FC3-ACB7-4C9A-83C9-F6D5B0F794D4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025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B71CB-1ADB-4056-9FB0-0C316CF876FB}" type="slidenum">
              <a:rPr lang="pt-BR" smtClean="0"/>
              <a:pPr/>
              <a:t>3</a:t>
            </a:fld>
            <a:endParaRPr lang="pt-B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441634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9626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7ADF1-1860-4EF4-B5AB-01DC7868AF83}" type="slidenum">
              <a:rPr lang="pt-BR">
                <a:solidFill>
                  <a:prstClr val="black"/>
                </a:solidFill>
              </a:rPr>
              <a:pPr/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29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9523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388AF-407E-49EB-B27B-F6153FF2B8C0}" type="slidenum">
              <a:rPr lang="pt-BR">
                <a:solidFill>
                  <a:prstClr val="black"/>
                </a:solidFill>
              </a:rPr>
              <a:pPr/>
              <a:t>23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94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89D91B-E79B-4929-B932-C3B571629E09}" type="slidenum">
              <a:rPr lang="pt-BR">
                <a:solidFill>
                  <a:prstClr val="black"/>
                </a:solidFill>
              </a:rPr>
              <a:pPr/>
              <a:t>24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78185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9830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0A3844-3BE6-4FF4-9B1B-CA60349A15E3}" type="slidenum">
              <a:rPr lang="pt-BR">
                <a:solidFill>
                  <a:prstClr val="black"/>
                </a:solidFill>
              </a:rPr>
              <a:pPr/>
              <a:t>25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486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89D91B-E79B-4929-B932-C3B571629E09}" type="slidenum">
              <a:rPr lang="pt-BR">
                <a:solidFill>
                  <a:prstClr val="black"/>
                </a:solidFill>
              </a:rPr>
              <a:pPr/>
              <a:t>26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735489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06B40-2F6E-440F-AFAB-6207371AE718}" type="slidenum">
              <a:rPr lang="pt-BR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27296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106B40-2F6E-440F-AFAB-6207371AE718}" type="slidenum">
              <a:rPr lang="pt-BR">
                <a:solidFill>
                  <a:prstClr val="black"/>
                </a:solidFill>
              </a:rPr>
              <a:pPr/>
              <a:t>28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246191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1003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EEB86-590C-4232-AAED-0D55BAD8F2F6}" type="slidenum">
              <a:rPr lang="pt-BR">
                <a:solidFill>
                  <a:prstClr val="black"/>
                </a:solidFill>
              </a:rPr>
              <a:pPr/>
              <a:t>29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29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2781E-8B2F-40A3-9463-788DE4522157}" type="slidenum">
              <a:rPr lang="pt-BR">
                <a:solidFill>
                  <a:prstClr val="black"/>
                </a:solidFill>
              </a:rPr>
              <a:pPr/>
              <a:t>30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595138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1024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35B43C-2AFF-40E9-B1DF-EB587DB7AC98}" type="slidenum">
              <a:rPr lang="pt-BR">
                <a:solidFill>
                  <a:prstClr val="black"/>
                </a:solidFill>
              </a:rPr>
              <a:pPr/>
              <a:t>31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4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B71CB-1ADB-4056-9FB0-0C316CF876FB}" type="slidenum">
              <a:rPr lang="pt-BR" smtClean="0"/>
              <a:pPr/>
              <a:t>12</a:t>
            </a:fld>
            <a:endParaRPr lang="pt-BR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54151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5A3745-CD07-4B38-8B71-A09C245AAE0E}" type="slidenum">
              <a:rPr lang="pt-BR">
                <a:solidFill>
                  <a:prstClr val="black"/>
                </a:solidFill>
              </a:rPr>
              <a:pPr/>
              <a:t>32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976506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4F4F0-49A5-4F23-988B-CDDD222270B4}" type="slidenum">
              <a:rPr lang="pt-BR">
                <a:solidFill>
                  <a:prstClr val="black"/>
                </a:solidFill>
              </a:rPr>
              <a:pPr/>
              <a:t>33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56657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21BB4E-654B-44D3-B5D6-8A1D874C6B53}" type="slidenum">
              <a:rPr lang="pt-BR">
                <a:solidFill>
                  <a:prstClr val="black"/>
                </a:solidFill>
              </a:rPr>
              <a:pPr/>
              <a:t>35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754768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1075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68A38B-5A38-4F2B-9BA3-E76B312D5911}" type="slidenum">
              <a:rPr lang="pt-BR">
                <a:solidFill>
                  <a:prstClr val="black"/>
                </a:solidFill>
              </a:rPr>
              <a:pPr/>
              <a:t>36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97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74E80-30C6-4547-B182-240B86FF0698}" type="slidenum">
              <a:rPr lang="pt-BR">
                <a:solidFill>
                  <a:prstClr val="black"/>
                </a:solidFill>
              </a:rPr>
              <a:pPr/>
              <a:t>37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97694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15F86-086D-4209-AAB5-661E8AEB60A1}" type="slidenum">
              <a:rPr lang="pt-BR">
                <a:solidFill>
                  <a:prstClr val="black"/>
                </a:solidFill>
              </a:rPr>
              <a:pPr/>
              <a:t>39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393450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C7FC3-ACB7-4C9A-83C9-F6D5B0F794D4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035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B78E0-69CA-45D9-B5B1-5BE902689B62}" type="slidenum">
              <a:rPr lang="pt-BR">
                <a:solidFill>
                  <a:prstClr val="black"/>
                </a:solidFill>
              </a:rPr>
              <a:pPr/>
              <a:t>41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7781261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3F41C6-C9D9-42B6-820E-CA5FF5E574B3}" type="slidenum">
              <a:rPr lang="pt-BR">
                <a:solidFill>
                  <a:prstClr val="black"/>
                </a:solidFill>
              </a:rPr>
              <a:pPr/>
              <a:t>43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5712150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C7FC3-ACB7-4C9A-83C9-F6D5B0F794D4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709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32229-395D-4CC6-BB93-F375D70E8A3E}" type="slidenum">
              <a:rPr lang="pt-BR">
                <a:solidFill>
                  <a:prstClr val="black"/>
                </a:solidFill>
              </a:rPr>
              <a:pPr/>
              <a:t>13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2048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BA163-E4C8-433F-9A92-EFFDE162D018}" type="slidenum">
              <a:rPr lang="pt-BR">
                <a:solidFill>
                  <a:prstClr val="black"/>
                </a:solidFill>
              </a:rPr>
              <a:pPr/>
              <a:t>46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6871382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3F8474-8705-40B2-8B1A-E948A2AFC594}" type="slidenum">
              <a:rPr lang="pt-BR">
                <a:solidFill>
                  <a:prstClr val="black"/>
                </a:solidFill>
              </a:rPr>
              <a:pPr/>
              <a:t>47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26387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64488-BF77-4995-B20B-B517073B795D}" type="slidenum">
              <a:rPr lang="pt-BR">
                <a:solidFill>
                  <a:prstClr val="black"/>
                </a:solidFill>
              </a:rPr>
              <a:pPr/>
              <a:t>49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377346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6B3E0E-CE97-4455-BAB0-E0C499A4DAD1}" type="slidenum">
              <a:rPr lang="pt-BR">
                <a:solidFill>
                  <a:prstClr val="black"/>
                </a:solidFill>
              </a:rPr>
              <a:pPr/>
              <a:t>51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37996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BEEAE-FA90-497D-A9EB-A20267D322C5}" type="slidenum">
              <a:rPr lang="pt-BR">
                <a:solidFill>
                  <a:prstClr val="black"/>
                </a:solidFill>
              </a:rPr>
              <a:pPr/>
              <a:t>52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20563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430520-7DC1-4207-8298-405467F5AB98}" type="slidenum">
              <a:rPr lang="pt-BR">
                <a:solidFill>
                  <a:prstClr val="black"/>
                </a:solidFill>
              </a:rPr>
              <a:pPr/>
              <a:t>53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634758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CD35F4-C0AA-4E45-AF92-7EBB8188A6EF}" type="slidenum">
              <a:rPr lang="pt-BR">
                <a:solidFill>
                  <a:prstClr val="black"/>
                </a:solidFill>
              </a:rPr>
              <a:pPr/>
              <a:t>55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4615157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FE0B5B-FA2B-461E-AFD5-7E8E531FDE73}" type="slidenum">
              <a:rPr lang="pt-BR">
                <a:solidFill>
                  <a:prstClr val="black"/>
                </a:solidFill>
              </a:rPr>
              <a:pPr/>
              <a:t>57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68282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732229-395D-4CC6-BB93-F375D70E8A3E}" type="slidenum">
              <a:rPr lang="pt-BR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62234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0E328E-795D-415B-9741-0CFA70BA0BB2}" type="slidenum">
              <a:rPr lang="pt-BR">
                <a:solidFill>
                  <a:prstClr val="black"/>
                </a:solidFill>
              </a:rPr>
              <a:pPr/>
              <a:t>15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90258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6B81E-4D55-4408-8707-48621260A0F6}" type="slidenum">
              <a:rPr lang="pt-BR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73926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911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4D0E5-D9FF-4195-8838-583C6BAE2D45}" type="slidenum">
              <a:rPr lang="pt-BR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425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9216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E02E65-5C18-4C96-91F9-7CC71840C26E}" type="slidenum">
              <a:rPr lang="pt-BR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29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A4978-0DC0-4521-A211-A155E9905327}" type="slidenum">
              <a:rPr lang="pt-BR">
                <a:solidFill>
                  <a:prstClr val="black"/>
                </a:solidFill>
              </a:rPr>
              <a:pPr/>
              <a:t>20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38285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8B50E-0B48-4566-8609-C51CF752A7D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3/6/17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431D5-1B33-458B-8AFD-CECCB0FA18CB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‹n.º›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07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58050E-B668-4FA7-85AD-C750C80A6E9B}" type="datetimeFigureOut">
              <a:rPr lang="en-US" smtClean="0"/>
              <a:pPr/>
              <a:t>3/6/17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>
              <a:buNone/>
              <a:defRPr lang="en-US" sz="2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>
              <a:defRPr lang="en-U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42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668B50E-0B48-4566-8609-C51CF752A7DF}" type="datetimeFigureOut">
              <a:rPr lang="pt-BR" b="0" smtClean="0">
                <a:solidFill>
                  <a:prstClr val="white"/>
                </a:solidFill>
                <a:latin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06/03/17</a:t>
            </a:fld>
            <a:endParaRPr lang="pt-BR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pt-BR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A4431D5-1B33-458B-8AFD-CECCB0FA18CB}" type="slidenum">
              <a:rPr lang="pt-BR" b="0" smtClean="0">
                <a:solidFill>
                  <a:prstClr val="white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pt-BR" b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9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4" Type="http://schemas.openxmlformats.org/officeDocument/2006/relationships/image" Target="../media/image9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m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microsoft.com/office/2007/relationships/hdphoto" Target="../media/hdphoto1.wdp"/><Relationship Id="rId6" Type="http://schemas.openxmlformats.org/officeDocument/2006/relationships/image" Target="../media/image24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r.org/starr/hiplants/images/hires/html/starr_011031_9001_brachiaria_plantaginea.htm" TargetMode="External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tmp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viarural.com.ar/viarural.com.ar/agricultura/aa-malezas/digitaria-sanguinalis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2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9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40.png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50.jpe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9.png"/><Relationship Id="rId7" Type="http://schemas.openxmlformats.org/officeDocument/2006/relationships/image" Target="../media/image51.tmp"/><Relationship Id="rId8" Type="http://schemas.openxmlformats.org/officeDocument/2006/relationships/image" Target="../media/image52.jpeg"/><Relationship Id="rId9" Type="http://schemas.openxmlformats.org/officeDocument/2006/relationships/image" Target="../media/image5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gif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4" Type="http://schemas.openxmlformats.org/officeDocument/2006/relationships/image" Target="../media/image72.jpeg"/><Relationship Id="rId5" Type="http://schemas.openxmlformats.org/officeDocument/2006/relationships/image" Target="../media/image73.tmp"/><Relationship Id="rId6" Type="http://schemas.openxmlformats.org/officeDocument/2006/relationships/image" Target="../media/image74.tmp"/><Relationship Id="rId7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7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82.tmp"/><Relationship Id="rId6" Type="http://schemas.openxmlformats.org/officeDocument/2006/relationships/image" Target="../media/image83.tmp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mp"/><Relationship Id="rId4" Type="http://schemas.openxmlformats.org/officeDocument/2006/relationships/image" Target="../media/image86.tmp"/><Relationship Id="rId5" Type="http://schemas.openxmlformats.org/officeDocument/2006/relationships/image" Target="../media/image87.tmp"/><Relationship Id="rId6" Type="http://schemas.openxmlformats.org/officeDocument/2006/relationships/image" Target="../media/image88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tmp"/><Relationship Id="rId6" Type="http://schemas.openxmlformats.org/officeDocument/2006/relationships/image" Target="../media/image93.tm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8/Digitaria_insularis.jpg" TargetMode="External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7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tmp"/><Relationship Id="rId7" Type="http://schemas.openxmlformats.org/officeDocument/2006/relationships/image" Target="../media/image102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mp"/><Relationship Id="rId4" Type="http://schemas.openxmlformats.org/officeDocument/2006/relationships/image" Target="../media/image104.tmp"/><Relationship Id="rId5" Type="http://schemas.openxmlformats.org/officeDocument/2006/relationships/image" Target="../media/image105.tmp"/><Relationship Id="rId6" Type="http://schemas.openxmlformats.org/officeDocument/2006/relationships/image" Target="../media/image106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rural.com.ar/viarural.com.ar/agricultura/aa-malezas/sorghum-halepense.htm" TargetMode="External"/><Relationship Id="rId4" Type="http://schemas.openxmlformats.org/officeDocument/2006/relationships/image" Target="../media/image108.jpeg"/><Relationship Id="rId5" Type="http://schemas.openxmlformats.org/officeDocument/2006/relationships/image" Target="../media/image109.tmp"/><Relationship Id="rId6" Type="http://schemas.openxmlformats.org/officeDocument/2006/relationships/image" Target="../media/image110.tmp"/><Relationship Id="rId7" Type="http://schemas.openxmlformats.org/officeDocument/2006/relationships/image" Target="../media/image111.tm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tmp"/><Relationship Id="rId4" Type="http://schemas.openxmlformats.org/officeDocument/2006/relationships/image" Target="../media/image113.jpeg"/><Relationship Id="rId5" Type="http://schemas.openxmlformats.org/officeDocument/2006/relationships/image" Target="../media/image114.tmp"/><Relationship Id="rId6" Type="http://schemas.openxmlformats.org/officeDocument/2006/relationships/image" Target="../media/image115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6" Type="http://schemas.openxmlformats.org/officeDocument/2006/relationships/image" Target="../media/image119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image" Target="../media/image122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tmp"/><Relationship Id="rId4" Type="http://schemas.openxmlformats.org/officeDocument/2006/relationships/image" Target="../media/image125.tmp"/><Relationship Id="rId5" Type="http://schemas.openxmlformats.org/officeDocument/2006/relationships/image" Target="../media/image126.tm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tm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4" Type="http://schemas.openxmlformats.org/officeDocument/2006/relationships/image" Target="../media/image128.tmp"/><Relationship Id="rId5" Type="http://schemas.openxmlformats.org/officeDocument/2006/relationships/image" Target="../media/image129.tmp"/><Relationship Id="rId6" Type="http://schemas.openxmlformats.org/officeDocument/2006/relationships/image" Target="../media/image130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png"/><Relationship Id="rId5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tm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jpeg"/><Relationship Id="rId5" Type="http://schemas.openxmlformats.org/officeDocument/2006/relationships/image" Target="../media/image137.tmp"/><Relationship Id="rId6" Type="http://schemas.openxmlformats.org/officeDocument/2006/relationships/image" Target="../media/image138.tmp"/><Relationship Id="rId7" Type="http://schemas.openxmlformats.org/officeDocument/2006/relationships/image" Target="../media/image139.png"/><Relationship Id="rId8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5" Type="http://schemas.openxmlformats.org/officeDocument/2006/relationships/image" Target="../media/image142.tmp"/><Relationship Id="rId6" Type="http://schemas.openxmlformats.org/officeDocument/2006/relationships/image" Target="../media/image143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mp"/><Relationship Id="rId4" Type="http://schemas.openxmlformats.org/officeDocument/2006/relationships/image" Target="../media/image146.tmp"/><Relationship Id="rId5" Type="http://schemas.openxmlformats.org/officeDocument/2006/relationships/image" Target="../media/image147.tmp"/><Relationship Id="rId6" Type="http://schemas.openxmlformats.org/officeDocument/2006/relationships/image" Target="../media/image148.jpeg"/><Relationship Id="rId7" Type="http://schemas.openxmlformats.org/officeDocument/2006/relationships/image" Target="../media/image149.tmp"/><Relationship Id="rId8" Type="http://schemas.openxmlformats.org/officeDocument/2006/relationships/image" Target="../media/image150.tmp"/><Relationship Id="rId9" Type="http://schemas.openxmlformats.org/officeDocument/2006/relationships/image" Target="../media/image151.tm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tm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tmp"/><Relationship Id="rId4" Type="http://schemas.openxmlformats.org/officeDocument/2006/relationships/image" Target="../media/image153.tmp"/><Relationship Id="rId5" Type="http://schemas.openxmlformats.org/officeDocument/2006/relationships/image" Target="../media/image154.tmp"/><Relationship Id="rId6" Type="http://schemas.openxmlformats.org/officeDocument/2006/relationships/image" Target="../media/image155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mp"/><Relationship Id="rId4" Type="http://schemas.openxmlformats.org/officeDocument/2006/relationships/image" Target="../media/image158.jpeg"/><Relationship Id="rId5" Type="http://schemas.openxmlformats.org/officeDocument/2006/relationships/hyperlink" Target="http://www.invasive.org/images/768x512/1336004.jpg" TargetMode="External"/><Relationship Id="rId6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tmp"/><Relationship Id="rId5" Type="http://schemas.openxmlformats.org/officeDocument/2006/relationships/image" Target="../media/image162.tmp"/><Relationship Id="rId6" Type="http://schemas.openxmlformats.org/officeDocument/2006/relationships/image" Target="../media/image163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4" Type="http://schemas.openxmlformats.org/officeDocument/2006/relationships/hyperlink" Target="http://www.cas.vanderbilt.edu/bioimages/biohires/a/halvi--wp17967.JPG" TargetMode="External"/><Relationship Id="rId5" Type="http://schemas.openxmlformats.org/officeDocument/2006/relationships/image" Target="../media/image165.jpeg"/><Relationship Id="rId6" Type="http://schemas.openxmlformats.org/officeDocument/2006/relationships/image" Target="../media/image166.tmp"/><Relationship Id="rId7" Type="http://schemas.openxmlformats.org/officeDocument/2006/relationships/image" Target="../media/image167.tmp"/><Relationship Id="rId8" Type="http://schemas.openxmlformats.org/officeDocument/2006/relationships/image" Target="../media/image168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4" Type="http://schemas.openxmlformats.org/officeDocument/2006/relationships/image" Target="../media/image170.tmp"/><Relationship Id="rId5" Type="http://schemas.openxmlformats.org/officeDocument/2006/relationships/image" Target="../media/image171.tmp"/><Relationship Id="rId6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4" Type="http://schemas.openxmlformats.org/officeDocument/2006/relationships/image" Target="../media/image175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6.tmp"/><Relationship Id="rId3" Type="http://schemas.openxmlformats.org/officeDocument/2006/relationships/image" Target="../media/image177.tm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4" Type="http://schemas.openxmlformats.org/officeDocument/2006/relationships/image" Target="../media/image179.tmp"/><Relationship Id="rId5" Type="http://schemas.openxmlformats.org/officeDocument/2006/relationships/image" Target="../media/image180.tm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1.tmp"/><Relationship Id="rId3" Type="http://schemas.openxmlformats.org/officeDocument/2006/relationships/image" Target="../media/image18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900" y="2837987"/>
            <a:ext cx="8284516" cy="2210544"/>
          </a:xfrm>
        </p:spPr>
        <p:txBody>
          <a:bodyPr anchor="ctr" anchorCtr="0">
            <a:noAutofit/>
          </a:bodyPr>
          <a:lstStyle/>
          <a:p>
            <a:pPr marL="176213" indent="-176213" algn="l"/>
            <a:r>
              <a:rPr lang="pt-BR" sz="2400" dirty="0" smtClean="0">
                <a:solidFill>
                  <a:srgbClr val="FFFF00"/>
                </a:solidFill>
              </a:rPr>
              <a:t>Aula Prática – </a:t>
            </a:r>
            <a:br>
              <a:rPr lang="pt-BR" sz="2400" dirty="0" smtClean="0">
                <a:solidFill>
                  <a:srgbClr val="FFFF00"/>
                </a:solidFill>
              </a:rPr>
            </a:br>
            <a:r>
              <a:rPr lang="pt-BR" sz="2200" i="1" dirty="0" smtClean="0"/>
              <a:t>Sistemática </a:t>
            </a:r>
            <a:r>
              <a:rPr lang="pt-BR" sz="2200" i="1" dirty="0"/>
              <a:t>das plantas daninhas: </a:t>
            </a:r>
            <a:r>
              <a:rPr lang="pt-BR" sz="2200" i="1" dirty="0" smtClean="0"/>
              <a:t>monocotiledôneas</a:t>
            </a:r>
            <a:endParaRPr lang="pt-B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09128" y="5325015"/>
            <a:ext cx="8683352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Prof. Associado 3 Pedro Jacob Christoffoleti – </a:t>
            </a:r>
            <a:r>
              <a:rPr lang="pt-BR" sz="2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pjchrist@usp.br</a:t>
            </a:r>
            <a:endParaRPr lang="pt-BR" sz="2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ESALQ-USP – Departamento de Produção Vegetal</a:t>
            </a:r>
          </a:p>
          <a:p>
            <a:r>
              <a:rPr lang="pt-BR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Disciplina – LPV 0670 - </a:t>
            </a:r>
            <a:r>
              <a:rPr lang="pt-BR" sz="2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Controle de Plantas Daninhas - 2017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42" y="224983"/>
            <a:ext cx="1712108" cy="244156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354"/>
            <a:ext cx="2304256" cy="247882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06354"/>
            <a:ext cx="2413817" cy="244156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8475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9"/>
    </mc:Choice>
    <mc:Fallback xmlns="">
      <p:transition spd="slow" advTm="2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/>
          <a:stretch/>
        </p:blipFill>
        <p:spPr>
          <a:xfrm>
            <a:off x="493861" y="1124744"/>
            <a:ext cx="8182595" cy="451674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323528" y="260648"/>
            <a:ext cx="86409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Folhas das dicotiledôneas x gramíneas (Família Poaceae)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4365104"/>
            <a:ext cx="331236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Dicotiledôneas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0373" y="47251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Mono-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4293096"/>
            <a:ext cx="3509361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Gramíneas – Fam. Poaceae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395" y="1676098"/>
            <a:ext cx="110639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 smtClean="0"/>
              <a:t>Limbo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27784" y="1455167"/>
            <a:ext cx="127791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 smtClean="0"/>
              <a:t>Pecíolo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250189" y="1547500"/>
            <a:ext cx="82586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Ramo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20072" y="1239143"/>
            <a:ext cx="110639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2400" dirty="0" smtClean="0"/>
              <a:t>Limbo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39952" y="2339588"/>
            <a:ext cx="82586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Gema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43808" y="3356992"/>
            <a:ext cx="1061890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Nó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409823" y="3717032"/>
            <a:ext cx="81836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Nó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34231" y="2987660"/>
            <a:ext cx="102600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Bainha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5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19531" r="50659" b="19531"/>
          <a:stretch/>
        </p:blipFill>
        <p:spPr bwMode="auto">
          <a:xfrm>
            <a:off x="251521" y="1785305"/>
            <a:ext cx="3088430" cy="315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635897" y="1136933"/>
            <a:ext cx="5328592" cy="4985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 plantas são classificadas em aproximadamente 400 famílias. 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Plantas dentro de uma mesma família compartilham muitas características </a:t>
            </a:r>
            <a:r>
              <a:rPr lang="pt-BR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vegetativas e reprodutivas.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 nomes de famílias de plantas normalmente tem a terminação “</a:t>
            </a:r>
            <a:r>
              <a:rPr lang="pt-BR" sz="24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aceae</a:t>
            </a: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pt-BR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família é a categoria mais ampla utilizada comumente para a identificação de plantas.</a:t>
            </a:r>
            <a:endParaRPr lang="pt-BR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60648"/>
            <a:ext cx="748883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Famílias botânicas das plantas</a:t>
            </a:r>
            <a:endParaRPr lang="pt-BR" sz="32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0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8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754689"/>
              </p:ext>
            </p:extLst>
          </p:nvPr>
        </p:nvGraphicFramePr>
        <p:xfrm>
          <a:off x="192088" y="928670"/>
          <a:ext cx="6612160" cy="4876595"/>
        </p:xfrm>
        <a:graphic>
          <a:graphicData uri="http://schemas.openxmlformats.org/drawingml/2006/table">
            <a:tbl>
              <a:tblPr/>
              <a:tblGrid>
                <a:gridCol w="2240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3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552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Família botânica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Número de espécies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Porcentagem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Poaceae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27%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43%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68%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Cyperaceae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Asteraceae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Poligonaceae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Amaranthaceae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Brassicaceae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Fabaceae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Convolvulaceae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Euphorbiaceae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Chenopodiaceae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Mavaceae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1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Solanaceae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2368" name="Rectangle 80"/>
          <p:cNvSpPr>
            <a:spLocks noChangeArrowheads="1"/>
          </p:cNvSpPr>
          <p:nvPr/>
        </p:nvSpPr>
        <p:spPr bwMode="auto">
          <a:xfrm>
            <a:off x="71406" y="285728"/>
            <a:ext cx="89646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000" dirty="0">
                <a:solidFill>
                  <a:srgbClr val="FF0000"/>
                </a:solidFill>
              </a:rPr>
              <a:t>Famílias das </a:t>
            </a:r>
            <a:r>
              <a:rPr lang="pt-BR" sz="2000" dirty="0" smtClean="0">
                <a:solidFill>
                  <a:srgbClr val="FF0000"/>
                </a:solidFill>
              </a:rPr>
              <a:t>200 principais </a:t>
            </a:r>
            <a:r>
              <a:rPr lang="pt-BR" sz="2000" dirty="0">
                <a:solidFill>
                  <a:srgbClr val="FF0000"/>
                </a:solidFill>
              </a:rPr>
              <a:t>plantas daninhas </a:t>
            </a:r>
            <a:r>
              <a:rPr lang="pt-BR" sz="2000" dirty="0" smtClean="0"/>
              <a:t>(</a:t>
            </a:r>
            <a:r>
              <a:rPr lang="pt-BR" sz="2000" dirty="0" err="1"/>
              <a:t>Holm</a:t>
            </a:r>
            <a:r>
              <a:rPr lang="pt-BR" sz="2000" dirty="0"/>
              <a:t>, 1978)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49" y="2060848"/>
            <a:ext cx="1939417" cy="2055637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07949" y="52169"/>
            <a:ext cx="885666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pt-BR" sz="2400" dirty="0" smtClean="0">
                <a:solidFill>
                  <a:srgbClr val="FF0000"/>
                </a:solidFill>
              </a:rPr>
              <a:t>1 -  Monocotiledôneas (Liliopsidas)</a:t>
            </a:r>
          </a:p>
          <a:p>
            <a:pPr>
              <a:spcBef>
                <a:spcPts val="0"/>
              </a:spcBef>
            </a:pPr>
            <a:endParaRPr lang="pt-BR" sz="1000" dirty="0" smtClean="0">
              <a:solidFill>
                <a:srgbClr val="006600"/>
              </a:solidFill>
            </a:endParaRPr>
          </a:p>
          <a:p>
            <a:pPr>
              <a:spcBef>
                <a:spcPts val="0"/>
              </a:spcBef>
            </a:pPr>
            <a:r>
              <a:rPr lang="pt-BR" sz="2000" u="sng" dirty="0" smtClean="0">
                <a:solidFill>
                  <a:srgbClr val="006600"/>
                </a:solidFill>
              </a:rPr>
              <a:t>3.1 - Família Poaceae – “Gramíneas”</a:t>
            </a:r>
            <a:r>
              <a:rPr lang="pt-BR" sz="2000" dirty="0" smtClean="0">
                <a:solidFill>
                  <a:srgbClr val="006600"/>
                </a:solidFill>
              </a:rPr>
              <a:t> (10.000 spp)</a:t>
            </a:r>
            <a:r>
              <a:rPr lang="pt-BR" sz="2400" dirty="0" smtClean="0">
                <a:solidFill>
                  <a:srgbClr val="006600"/>
                </a:solidFill>
              </a:rPr>
              <a:t>	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94366" y="1221504"/>
            <a:ext cx="6834017" cy="5375848"/>
            <a:chOff x="1475656" y="2452826"/>
            <a:chExt cx="5976664" cy="4295728"/>
          </a:xfrm>
        </p:grpSpPr>
        <p:pic>
          <p:nvPicPr>
            <p:cNvPr id="10242" name="Picture 2" descr="http://upload.wikimedia.org/wikipedia/commons/7/78/Grass-plant-structu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2452826"/>
              <a:ext cx="5976664" cy="42957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ffectLst>
              <a:glow rad="101600">
                <a:schemeClr val="tx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225452" y="2588001"/>
              <a:ext cx="4597127" cy="368907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rgbClr val="000000"/>
                  </a:solidFill>
                </a:rPr>
                <a:t>Estrutura</a:t>
              </a:r>
              <a:r>
                <a:rPr lang="en-US" sz="2400" dirty="0" smtClean="0">
                  <a:solidFill>
                    <a:srgbClr val="000000"/>
                  </a:solidFill>
                </a:rPr>
                <a:t> de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uma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planta</a:t>
              </a:r>
              <a:r>
                <a:rPr lang="en-US" sz="2400" dirty="0" smtClean="0">
                  <a:solidFill>
                    <a:srgbClr val="000000"/>
                  </a:solidFill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gramínea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759801" y="3453719"/>
              <a:ext cx="1280215" cy="270531"/>
            </a:xfrm>
            <a:prstGeom prst="rect">
              <a:avLst/>
            </a:prstGeom>
            <a:solidFill>
              <a:srgbClr val="0099FF"/>
            </a:solidFill>
            <a:ln>
              <a:solidFill>
                <a:schemeClr val="tx1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dirty="0" err="1" smtClean="0"/>
                <a:t>Lâmina</a:t>
              </a:r>
              <a:r>
                <a:rPr lang="en-US" sz="1600" dirty="0" smtClean="0"/>
                <a:t> foliar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04625" y="3967067"/>
              <a:ext cx="895365" cy="270531"/>
            </a:xfrm>
            <a:prstGeom prst="rect">
              <a:avLst/>
            </a:prstGeom>
            <a:solidFill>
              <a:srgbClr val="0099FF"/>
            </a:solidFill>
            <a:ln>
              <a:solidFill>
                <a:schemeClr val="tx1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dirty="0" err="1" smtClean="0"/>
                <a:t>Touceira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61219" y="3607027"/>
              <a:ext cx="830205" cy="270531"/>
            </a:xfrm>
            <a:prstGeom prst="rect">
              <a:avLst/>
            </a:prstGeom>
            <a:solidFill>
              <a:srgbClr val="0099FF"/>
            </a:solidFill>
            <a:ln>
              <a:solidFill>
                <a:schemeClr val="tx1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dirty="0" err="1" smtClean="0"/>
                <a:t>Perfilho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82245" y="4111013"/>
              <a:ext cx="909319" cy="270531"/>
            </a:xfrm>
            <a:prstGeom prst="rect">
              <a:avLst/>
            </a:prstGeom>
            <a:solidFill>
              <a:srgbClr val="0099FF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00" dirty="0" err="1" smtClean="0"/>
                <a:t>Estolão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03636" y="5894974"/>
              <a:ext cx="1001237" cy="270531"/>
            </a:xfrm>
            <a:prstGeom prst="rect">
              <a:avLst/>
            </a:prstGeom>
            <a:solidFill>
              <a:srgbClr val="FF9966"/>
            </a:solidFill>
            <a:ln>
              <a:solidFill>
                <a:schemeClr val="tx1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dirty="0" smtClean="0"/>
                <a:t>  </a:t>
              </a:r>
              <a:r>
                <a:rPr lang="en-US" sz="1600" dirty="0" err="1" smtClean="0"/>
                <a:t>Rizoma</a:t>
              </a:r>
              <a:r>
                <a:rPr lang="en-US" sz="1600" dirty="0" smtClean="0"/>
                <a:t>  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24322" y="6042573"/>
              <a:ext cx="1810133" cy="270531"/>
            </a:xfrm>
            <a:prstGeom prst="rect">
              <a:avLst/>
            </a:prstGeom>
            <a:solidFill>
              <a:srgbClr val="FF9966"/>
            </a:solidFill>
            <a:ln>
              <a:solidFill>
                <a:schemeClr val="tx1"/>
              </a:solidFill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1600" dirty="0" smtClean="0"/>
                <a:t>  </a:t>
              </a:r>
              <a:r>
                <a:rPr lang="en-US" sz="1600" dirty="0" err="1" smtClean="0"/>
                <a:t>Sistema</a:t>
              </a:r>
              <a:r>
                <a:rPr lang="en-US" sz="1600" dirty="0" smtClean="0"/>
                <a:t> radicular 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797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07949" y="548680"/>
            <a:ext cx="88566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2913" indent="-442913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Propagação: sementes ou vegetativa (rizomas e estolhos)</a:t>
            </a:r>
          </a:p>
          <a:p>
            <a:pPr marL="357188" indent="-357188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Caules sem ramificações: cilíndricos com nós e entrenós</a:t>
            </a:r>
          </a:p>
          <a:p>
            <a:pPr marL="442913" indent="-442913" algn="just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Lígula geralmente presente. Exceção no gênero </a:t>
            </a:r>
            <a:r>
              <a:rPr lang="pt-BR" sz="2000" i="1" dirty="0" smtClean="0">
                <a:solidFill>
                  <a:srgbClr val="000000"/>
                </a:solidFill>
              </a:rPr>
              <a:t>Echinochloa </a:t>
            </a:r>
            <a:r>
              <a:rPr lang="pt-BR" sz="2000" dirty="0" smtClean="0">
                <a:solidFill>
                  <a:srgbClr val="000000"/>
                </a:solidFill>
              </a:rPr>
              <a:t>(capim arroz)</a:t>
            </a:r>
          </a:p>
        </p:txBody>
      </p:sp>
      <p:pic>
        <p:nvPicPr>
          <p:cNvPr id="79876" name="Picture 4" descr="avenua_fatua_l_1"/>
          <p:cNvPicPr>
            <a:picLocks noChangeAspect="1" noChangeArrowheads="1"/>
          </p:cNvPicPr>
          <p:nvPr/>
        </p:nvPicPr>
        <p:blipFill>
          <a:blip r:embed="rId3" cstate="print"/>
          <a:srcRect l="9171" t="6459" r="11328"/>
          <a:stretch>
            <a:fillRect/>
          </a:stretch>
        </p:blipFill>
        <p:spPr bwMode="auto">
          <a:xfrm>
            <a:off x="4499670" y="2355047"/>
            <a:ext cx="1871662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 descr="sorghum_halepense_3"/>
          <p:cNvPicPr>
            <a:picLocks noChangeAspect="1" noChangeArrowheads="1"/>
          </p:cNvPicPr>
          <p:nvPr/>
        </p:nvPicPr>
        <p:blipFill>
          <a:blip r:embed="rId4" cstate="print"/>
          <a:srcRect l="3113" t="-3114"/>
          <a:stretch>
            <a:fillRect/>
          </a:stretch>
        </p:blipFill>
        <p:spPr bwMode="auto">
          <a:xfrm>
            <a:off x="251520" y="2355047"/>
            <a:ext cx="22240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rottboelia_exaltata_1"/>
          <p:cNvPicPr>
            <a:picLocks noChangeAspect="1" noChangeArrowheads="1"/>
          </p:cNvPicPr>
          <p:nvPr/>
        </p:nvPicPr>
        <p:blipFill>
          <a:blip r:embed="rId5" cstate="print"/>
          <a:srcRect t="6787"/>
          <a:stretch>
            <a:fillRect/>
          </a:stretch>
        </p:blipFill>
        <p:spPr bwMode="auto">
          <a:xfrm>
            <a:off x="2770882" y="2413785"/>
            <a:ext cx="13811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echinochloa_crusgalli_3"/>
          <p:cNvPicPr>
            <a:picLocks noChangeAspect="1" noChangeArrowheads="1"/>
          </p:cNvPicPr>
          <p:nvPr/>
        </p:nvPicPr>
        <p:blipFill>
          <a:blip r:embed="rId6" cstate="print"/>
          <a:srcRect r="17815"/>
          <a:stretch>
            <a:fillRect/>
          </a:stretch>
        </p:blipFill>
        <p:spPr bwMode="auto">
          <a:xfrm>
            <a:off x="6587232" y="2328060"/>
            <a:ext cx="21605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568993" y="48760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Rizomas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9" name="Conector de seta reta 8"/>
          <p:cNvCxnSpPr>
            <a:stCxn id="7" idx="0"/>
          </p:cNvCxnSpPr>
          <p:nvPr/>
        </p:nvCxnSpPr>
        <p:spPr bwMode="auto">
          <a:xfrm rot="5400000" flipH="1" flipV="1">
            <a:off x="923842" y="4159279"/>
            <a:ext cx="928694" cy="5047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CaixaDeTexto 9"/>
          <p:cNvSpPr txBox="1"/>
          <p:nvPr/>
        </p:nvSpPr>
        <p:spPr>
          <a:xfrm>
            <a:off x="2721497" y="507817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Caule cilíndrico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1" name="Conector de seta reta 10"/>
          <p:cNvCxnSpPr>
            <a:stCxn id="10" idx="0"/>
          </p:cNvCxnSpPr>
          <p:nvPr/>
        </p:nvCxnSpPr>
        <p:spPr bwMode="auto">
          <a:xfrm rot="5400000" flipH="1" flipV="1">
            <a:off x="3284742" y="4569844"/>
            <a:ext cx="928686" cy="879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CaixaDeTexto 11"/>
          <p:cNvSpPr txBox="1"/>
          <p:nvPr/>
        </p:nvSpPr>
        <p:spPr>
          <a:xfrm>
            <a:off x="4640959" y="473311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Lígula membranosa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3" name="Conector de seta reta 12"/>
          <p:cNvCxnSpPr>
            <a:stCxn id="12" idx="0"/>
          </p:cNvCxnSpPr>
          <p:nvPr/>
        </p:nvCxnSpPr>
        <p:spPr bwMode="auto">
          <a:xfrm rot="16200000" flipV="1">
            <a:off x="5303592" y="4213374"/>
            <a:ext cx="928686" cy="1107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CaixaDeTexto 13"/>
          <p:cNvSpPr txBox="1"/>
          <p:nvPr/>
        </p:nvSpPr>
        <p:spPr>
          <a:xfrm>
            <a:off x="6567995" y="5086925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Ausência de lígula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</a:rPr>
              <a:t>capim-arroz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15" name="Conector de seta reta 14"/>
          <p:cNvCxnSpPr>
            <a:stCxn id="14" idx="0"/>
          </p:cNvCxnSpPr>
          <p:nvPr/>
        </p:nvCxnSpPr>
        <p:spPr bwMode="auto">
          <a:xfrm rot="16200000" flipV="1">
            <a:off x="6678190" y="4053216"/>
            <a:ext cx="1782561" cy="2848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17970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5"/>
          <p:cNvSpPr>
            <a:spLocks noChangeArrowheads="1"/>
          </p:cNvSpPr>
          <p:nvPr/>
        </p:nvSpPr>
        <p:spPr bwMode="auto">
          <a:xfrm>
            <a:off x="256151" y="307504"/>
            <a:ext cx="582801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rgbClr val="006600"/>
                </a:solidFill>
              </a:rPr>
              <a:t>Frutos e Flores das gramíneas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642491" y="1559000"/>
            <a:ext cx="4073525" cy="3246437"/>
            <a:chOff x="22" y="845"/>
            <a:chExt cx="2566" cy="2045"/>
          </a:xfrm>
        </p:grpSpPr>
        <p:pic>
          <p:nvPicPr>
            <p:cNvPr id="24592" name="Picture 12" descr="x8234s2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" y="845"/>
              <a:ext cx="2494" cy="1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3" name="Text Box 26"/>
            <p:cNvSpPr txBox="1">
              <a:spLocks noChangeArrowheads="1"/>
            </p:cNvSpPr>
            <p:nvPr/>
          </p:nvSpPr>
          <p:spPr bwMode="auto">
            <a:xfrm>
              <a:off x="2096" y="1389"/>
              <a:ext cx="49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mtClean="0">
                  <a:solidFill>
                    <a:srgbClr val="000000"/>
                  </a:solidFill>
                </a:rPr>
                <a:t>Grão </a:t>
              </a:r>
            </a:p>
          </p:txBody>
        </p:sp>
        <p:sp>
          <p:nvSpPr>
            <p:cNvPr id="24594" name="Text Box 27"/>
            <p:cNvSpPr txBox="1">
              <a:spLocks noChangeArrowheads="1"/>
            </p:cNvSpPr>
            <p:nvPr/>
          </p:nvSpPr>
          <p:spPr bwMode="auto">
            <a:xfrm>
              <a:off x="1519" y="2478"/>
              <a:ext cx="973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 smtClean="0">
                  <a:solidFill>
                    <a:srgbClr val="000000"/>
                  </a:solidFill>
                </a:rPr>
                <a:t>Glumas I e II</a:t>
              </a:r>
            </a:p>
            <a:p>
              <a:endParaRPr lang="pt-BR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4595" name="Text Box 28"/>
            <p:cNvSpPr txBox="1">
              <a:spLocks noChangeArrowheads="1"/>
            </p:cNvSpPr>
            <p:nvPr/>
          </p:nvSpPr>
          <p:spPr bwMode="auto">
            <a:xfrm>
              <a:off x="521" y="2659"/>
              <a:ext cx="7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mtClean="0">
                  <a:solidFill>
                    <a:srgbClr val="000000"/>
                  </a:solidFill>
                </a:rPr>
                <a:t>Ráquila  </a:t>
              </a:r>
            </a:p>
          </p:txBody>
        </p:sp>
        <p:sp>
          <p:nvSpPr>
            <p:cNvPr id="24596" name="Text Box 29"/>
            <p:cNvSpPr txBox="1">
              <a:spLocks noChangeArrowheads="1"/>
            </p:cNvSpPr>
            <p:nvPr/>
          </p:nvSpPr>
          <p:spPr bwMode="auto">
            <a:xfrm>
              <a:off x="22" y="1797"/>
              <a:ext cx="57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mtClean="0">
                  <a:solidFill>
                    <a:srgbClr val="000000"/>
                  </a:solidFill>
                </a:rPr>
                <a:t>Lema  </a:t>
              </a:r>
            </a:p>
          </p:txBody>
        </p:sp>
        <p:sp>
          <p:nvSpPr>
            <p:cNvPr id="24597" name="Text Box 30"/>
            <p:cNvSpPr txBox="1">
              <a:spLocks noChangeArrowheads="1"/>
            </p:cNvSpPr>
            <p:nvPr/>
          </p:nvSpPr>
          <p:spPr bwMode="auto">
            <a:xfrm>
              <a:off x="22" y="1203"/>
              <a:ext cx="564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mtClean="0">
                  <a:solidFill>
                    <a:srgbClr val="000000"/>
                  </a:solidFill>
                </a:rPr>
                <a:t>Arista </a:t>
              </a:r>
            </a:p>
          </p:txBody>
        </p:sp>
        <p:sp>
          <p:nvSpPr>
            <p:cNvPr id="24598" name="Text Box 31"/>
            <p:cNvSpPr txBox="1">
              <a:spLocks noChangeArrowheads="1"/>
            </p:cNvSpPr>
            <p:nvPr/>
          </p:nvSpPr>
          <p:spPr bwMode="auto">
            <a:xfrm>
              <a:off x="488" y="1389"/>
              <a:ext cx="53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mtClean="0">
                  <a:solidFill>
                    <a:srgbClr val="000000"/>
                  </a:solidFill>
                </a:rPr>
                <a:t>Palea </a:t>
              </a:r>
            </a:p>
          </p:txBody>
        </p:sp>
        <p:sp>
          <p:nvSpPr>
            <p:cNvPr id="24599" name="Rectangle 32"/>
            <p:cNvSpPr>
              <a:spLocks noChangeArrowheads="1"/>
            </p:cNvSpPr>
            <p:nvPr/>
          </p:nvSpPr>
          <p:spPr bwMode="auto">
            <a:xfrm>
              <a:off x="1111" y="890"/>
              <a:ext cx="771" cy="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  <p:sp>
          <p:nvSpPr>
            <p:cNvPr id="24600" name="Rectangle 33"/>
            <p:cNvSpPr>
              <a:spLocks noChangeArrowheads="1"/>
            </p:cNvSpPr>
            <p:nvPr/>
          </p:nvSpPr>
          <p:spPr bwMode="auto">
            <a:xfrm>
              <a:off x="1338" y="1344"/>
              <a:ext cx="181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4589" name="Picture 19" descr="x8234s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81115" y="3514260"/>
            <a:ext cx="1767499" cy="282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/>
          <p:nvPr/>
        </p:nvSpPr>
        <p:spPr>
          <a:xfrm>
            <a:off x="2177522" y="500388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Espigueta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1" name="Text Box 36"/>
          <p:cNvSpPr txBox="1">
            <a:spLocks noChangeArrowheads="1"/>
          </p:cNvSpPr>
          <p:nvPr/>
        </p:nvSpPr>
        <p:spPr bwMode="auto">
          <a:xfrm>
            <a:off x="5389134" y="3963133"/>
            <a:ext cx="135732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00"/>
                </a:solidFill>
              </a:rPr>
              <a:t>Anteras</a:t>
            </a:r>
          </a:p>
        </p:txBody>
      </p:sp>
      <p:cxnSp>
        <p:nvCxnSpPr>
          <p:cNvPr id="43" name="Conector de seta reta 42"/>
          <p:cNvCxnSpPr/>
          <p:nvPr/>
        </p:nvCxnSpPr>
        <p:spPr bwMode="auto">
          <a:xfrm>
            <a:off x="6539247" y="4210484"/>
            <a:ext cx="714380" cy="2439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4" name="Picture 3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971" y="507498"/>
            <a:ext cx="1563615" cy="2705478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H="1">
            <a:off x="5645298" y="979130"/>
            <a:ext cx="6749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772716" y="1026428"/>
            <a:ext cx="6749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305778" y="1026428"/>
            <a:ext cx="46693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982753" y="1026428"/>
            <a:ext cx="789963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539247" y="1026428"/>
            <a:ext cx="233469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076056" y="801112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Pálea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134924" y="93025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(2) </a:t>
            </a:r>
            <a:r>
              <a:rPr lang="en-US" dirty="0" err="1"/>
              <a:t>E</a:t>
            </a:r>
            <a:r>
              <a:rPr lang="en-US" dirty="0" err="1" smtClean="0"/>
              <a:t>stames</a:t>
            </a:r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6799555" y="1731634"/>
            <a:ext cx="6749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6439515" y="2250564"/>
            <a:ext cx="67491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087587" y="1515610"/>
            <a:ext cx="1082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Estigma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826394" y="2091674"/>
            <a:ext cx="1749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Ovário</a:t>
            </a:r>
            <a:r>
              <a:rPr lang="en-US" dirty="0" smtClean="0"/>
              <a:t> </a:t>
            </a:r>
            <a:r>
              <a:rPr lang="en-US" dirty="0" err="1" smtClean="0"/>
              <a:t>súpero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404529" y="254869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Arista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932040" y="2627620"/>
            <a:ext cx="787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Lema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44570" y="205189"/>
            <a:ext cx="425426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Brachiaria plantaginea</a:t>
            </a: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 marmelada)</a:t>
            </a:r>
          </a:p>
        </p:txBody>
      </p:sp>
      <p:pic>
        <p:nvPicPr>
          <p:cNvPr id="28677" name="Picture 11" descr="Brachiaria plantaginea plant at Makawao, Maui, Hawaii. starr-011031-900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572437" y="3947874"/>
            <a:ext cx="1822403" cy="3643319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" name="Picture 7" descr="Brachiaria 3"/>
          <p:cNvPicPr>
            <a:picLocks noChangeAspect="1" noChangeArrowheads="1"/>
          </p:cNvPicPr>
          <p:nvPr/>
        </p:nvPicPr>
        <p:blipFill>
          <a:blip r:embed="rId5" cstate="print">
            <a:lum bright="-1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45874" r="24707" b="4128"/>
          <a:stretch>
            <a:fillRect/>
          </a:stretch>
        </p:blipFill>
        <p:spPr bwMode="auto">
          <a:xfrm>
            <a:off x="5892165" y="3321014"/>
            <a:ext cx="2171653" cy="325748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9" name="Picture 7" descr="foto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1223" y="147269"/>
            <a:ext cx="3890503" cy="2921691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2289" name="Picture 1" descr="[Brachiaria plantaginea]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7172" b="13330"/>
          <a:stretch/>
        </p:blipFill>
        <p:spPr bwMode="auto">
          <a:xfrm>
            <a:off x="499591" y="1308700"/>
            <a:ext cx="3928393" cy="3344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39388"/>
            <a:ext cx="864095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 err="1" smtClean="0">
                <a:solidFill>
                  <a:srgbClr val="FF0000"/>
                </a:solidFill>
              </a:rPr>
              <a:t>Código</a:t>
            </a:r>
            <a:r>
              <a:rPr lang="en-US" sz="2400" dirty="0" smtClean="0">
                <a:solidFill>
                  <a:srgbClr val="FF0000"/>
                </a:solidFill>
              </a:rPr>
              <a:t> Bayer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 err="1" smtClean="0"/>
              <a:t>Código</a:t>
            </a:r>
            <a:r>
              <a:rPr lang="en-US" dirty="0" smtClean="0"/>
              <a:t> de 5 </a:t>
            </a:r>
            <a:r>
              <a:rPr lang="en-US" dirty="0" err="1" smtClean="0"/>
              <a:t>letras</a:t>
            </a:r>
            <a:r>
              <a:rPr lang="en-US" dirty="0" smtClean="0"/>
              <a:t> </a:t>
            </a:r>
            <a:r>
              <a:rPr lang="en-US" dirty="0" err="1" smtClean="0"/>
              <a:t>único</a:t>
            </a:r>
            <a:r>
              <a:rPr lang="en-US" dirty="0" smtClean="0"/>
              <a:t> para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espécie</a:t>
            </a:r>
            <a:r>
              <a:rPr lang="en-US" dirty="0" smtClean="0"/>
              <a:t>.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</a:pP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criado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Bayer </a:t>
            </a:r>
            <a:r>
              <a:rPr lang="en-US" dirty="0" err="1" smtClean="0"/>
              <a:t>na</a:t>
            </a:r>
            <a:r>
              <a:rPr lang="en-US" dirty="0" smtClean="0"/>
              <a:t> Europa e </a:t>
            </a:r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adotado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/>
              <a:t> </a:t>
            </a:r>
            <a:r>
              <a:rPr lang="en-US" dirty="0" smtClean="0"/>
              <a:t>“European </a:t>
            </a:r>
            <a:r>
              <a:rPr lang="en-US" dirty="0"/>
              <a:t>and Mediterranean Plant Protection </a:t>
            </a:r>
            <a:r>
              <a:rPr lang="en-US" dirty="0" smtClean="0"/>
              <a:t>Organization” – EPPO.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532931"/>
              </p:ext>
            </p:extLst>
          </p:nvPr>
        </p:nvGraphicFramePr>
        <p:xfrm>
          <a:off x="145603" y="2492896"/>
          <a:ext cx="8856984" cy="32234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582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6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79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045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068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smtClean="0"/>
                        <a:t>Nome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científico</a:t>
                      </a:r>
                      <a:endParaRPr lang="en-US" sz="2400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Código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 Bayer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72000" marB="72000" anchor="ctr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 smtClean="0"/>
                        <a:t>Família</a:t>
                      </a:r>
                      <a:endParaRPr lang="en-US" sz="2400" dirty="0"/>
                    </a:p>
                  </a:txBody>
                  <a:tcPr marL="36000" marR="36000" marT="72000" marB="72000" anchor="ctr"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Nome </a:t>
                      </a:r>
                      <a:r>
                        <a:rPr lang="en-US" sz="2400" dirty="0" err="1" smtClean="0"/>
                        <a:t>comum</a:t>
                      </a:r>
                      <a:endParaRPr lang="en-US" sz="2400" dirty="0" smtClean="0"/>
                    </a:p>
                  </a:txBody>
                  <a:tcPr marL="36000" marR="36000" marT="72000" marB="72000" anchor="ctr"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44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i="1" dirty="0" smtClean="0"/>
                        <a:t>Bidens pilosa </a:t>
                      </a:r>
                      <a:r>
                        <a:rPr lang="en-US" b="1" i="0" dirty="0" smtClean="0"/>
                        <a:t>L.</a:t>
                      </a:r>
                      <a:endParaRPr lang="en-US" b="1" i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BIDPI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Asteraceae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picão-preto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44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i="1" dirty="0" smtClean="0"/>
                        <a:t>Portulaca </a:t>
                      </a:r>
                      <a:r>
                        <a:rPr lang="en-US" b="1" i="1" dirty="0" err="1" smtClean="0"/>
                        <a:t>oleracea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0" dirty="0" smtClean="0"/>
                        <a:t>L.</a:t>
                      </a:r>
                      <a:endParaRPr lang="en-US" b="1" i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POROL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Portulacaceae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Beldroega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44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i="1" dirty="0" smtClean="0"/>
                        <a:t>Ipomoea </a:t>
                      </a:r>
                      <a:r>
                        <a:rPr lang="en-US" b="1" i="1" dirty="0" err="1" smtClean="0"/>
                        <a:t>hederifolia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0" dirty="0" smtClean="0"/>
                        <a:t>L.</a:t>
                      </a:r>
                      <a:endParaRPr lang="en-US" b="1" i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IPOHF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Convolvulaceae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corda</a:t>
                      </a:r>
                      <a:r>
                        <a:rPr lang="en-US" b="1" dirty="0" smtClean="0"/>
                        <a:t>-de-viola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044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i="1" dirty="0" smtClean="0"/>
                        <a:t>Digitaria ciliaris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0" baseline="0" dirty="0" smtClean="0"/>
                        <a:t>(Retz.) </a:t>
                      </a:r>
                      <a:r>
                        <a:rPr lang="en-US" b="1" i="0" baseline="0" dirty="0" err="1" smtClean="0"/>
                        <a:t>Henr</a:t>
                      </a:r>
                      <a:r>
                        <a:rPr lang="en-US" b="1" i="0" baseline="0" dirty="0" smtClean="0"/>
                        <a:t>.</a:t>
                      </a:r>
                      <a:endParaRPr lang="en-US" b="1" i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DIGBC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Poaceae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capim-colchão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455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i="1" dirty="0" smtClean="0"/>
                        <a:t>Conyza</a:t>
                      </a:r>
                      <a:r>
                        <a:rPr lang="en-US" b="1" i="1" baseline="0" dirty="0" smtClean="0"/>
                        <a:t> bonariensis</a:t>
                      </a:r>
                      <a:r>
                        <a:rPr lang="en-US" b="1" i="1" dirty="0" smtClean="0"/>
                        <a:t> </a:t>
                      </a:r>
                      <a:r>
                        <a:rPr lang="en-US" b="1" i="0" dirty="0" smtClean="0"/>
                        <a:t>(L.) </a:t>
                      </a:r>
                      <a:r>
                        <a:rPr lang="en-US" b="1" i="0" dirty="0" err="1" smtClean="0"/>
                        <a:t>Cronq</a:t>
                      </a:r>
                      <a:r>
                        <a:rPr lang="en-US" b="1" i="0" dirty="0" smtClean="0"/>
                        <a:t>.</a:t>
                      </a:r>
                      <a:r>
                        <a:rPr lang="en-US" b="1" i="0" baseline="0" dirty="0" smtClean="0"/>
                        <a:t> </a:t>
                      </a:r>
                      <a:endParaRPr lang="en-US" b="1" i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ERBON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Asteraceae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Buva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455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i="1" dirty="0" err="1" smtClean="0"/>
                        <a:t>Brachiaria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baseline="0" dirty="0" err="1" smtClean="0"/>
                        <a:t>plantagiena</a:t>
                      </a:r>
                      <a:endParaRPr lang="en-US" b="1" i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BRAPL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Poaceae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b="1" dirty="0" err="1" smtClean="0"/>
                        <a:t>Capim-marmelada</a:t>
                      </a:r>
                      <a:endParaRPr lang="en-US" b="1" dirty="0"/>
                    </a:p>
                  </a:txBody>
                  <a:tcPr marL="36000" marR="36000" marT="72000" marB="720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76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oto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66" y="220216"/>
            <a:ext cx="4464050" cy="3352800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9699" name="Picture 6" descr="foto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6557" y="2780927"/>
            <a:ext cx="4857750" cy="3648075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5004048" y="184572"/>
            <a:ext cx="3933825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</a:rPr>
              <a:t>capim-marmelada, capim-papuã, marmelada, grama-paulista</a:t>
            </a:r>
          </a:p>
          <a:p>
            <a:endParaRPr lang="pt-BR" dirty="0" smtClean="0">
              <a:solidFill>
                <a:srgbClr val="FF0000"/>
              </a:solidFill>
            </a:endParaRPr>
          </a:p>
          <a:p>
            <a:pPr algn="ctr"/>
            <a:r>
              <a:rPr lang="pt-BR" i="1" dirty="0" smtClean="0">
                <a:solidFill>
                  <a:srgbClr val="FF0000"/>
                </a:solidFill>
              </a:rPr>
              <a:t>Brachiaria plantaginea</a:t>
            </a:r>
          </a:p>
          <a:p>
            <a:pPr algn="ctr"/>
            <a:r>
              <a:rPr lang="pt-BR" dirty="0" smtClean="0">
                <a:solidFill>
                  <a:srgbClr val="0000FF"/>
                </a:solidFill>
              </a:rPr>
              <a:t>BRAPL</a:t>
            </a:r>
          </a:p>
          <a:p>
            <a:pPr algn="ctr"/>
            <a:endParaRPr lang="pt-BR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dirty="0" smtClean="0">
                <a:solidFill>
                  <a:srgbClr val="000000"/>
                </a:solidFill>
              </a:rPr>
              <a:t>Ciclo de vida anual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pt-BR" dirty="0" smtClean="0">
                <a:solidFill>
                  <a:srgbClr val="000000"/>
                </a:solidFill>
              </a:rPr>
              <a:t>Reprodução por sementes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693" y="6444044"/>
            <a:ext cx="84246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http://www.plantasdaninhasonline.com.br/marmelada/pagina.htm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6" y="4121319"/>
            <a:ext cx="3345512" cy="1827961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SC0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54" y="188640"/>
            <a:ext cx="8712968" cy="6360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17708" r="59737" b="27604"/>
          <a:stretch/>
        </p:blipFill>
        <p:spPr bwMode="auto">
          <a:xfrm>
            <a:off x="2267744" y="1988840"/>
            <a:ext cx="5184576" cy="47752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323528" y="548680"/>
            <a:ext cx="8424936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Aula prática:</a:t>
            </a:r>
          </a:p>
          <a:p>
            <a:pPr algn="ctr"/>
            <a:r>
              <a:rPr lang="pt-BR" sz="3600" dirty="0" smtClean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Identificação das plantas daninhas</a:t>
            </a:r>
            <a:endParaRPr lang="pt-BR" sz="3600" dirty="0">
              <a:ln>
                <a:solidFill>
                  <a:schemeClr val="tx1"/>
                </a:solidFill>
              </a:ln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722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298864" y="318195"/>
            <a:ext cx="463317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i="1" dirty="0">
                <a:solidFill>
                  <a:srgbClr val="FF0000"/>
                </a:solidFill>
              </a:rPr>
              <a:t>Digitaria </a:t>
            </a:r>
            <a:r>
              <a:rPr lang="pt-BR" sz="2800" i="1" dirty="0" smtClean="0">
                <a:solidFill>
                  <a:srgbClr val="FF0000"/>
                </a:solidFill>
              </a:rPr>
              <a:t>ciliaris</a:t>
            </a:r>
            <a:r>
              <a:rPr lang="pt-BR" sz="2800" i="1" dirty="0" smtClean="0">
                <a:solidFill>
                  <a:srgbClr val="000000"/>
                </a:solidFill>
              </a:rPr>
              <a:t> - </a:t>
            </a:r>
            <a:r>
              <a:rPr lang="pt-BR" sz="2800" dirty="0" smtClean="0">
                <a:solidFill>
                  <a:srgbClr val="000000"/>
                </a:solidFill>
              </a:rPr>
              <a:t>DIGSP</a:t>
            </a:r>
            <a:endParaRPr lang="pt-BR" sz="2800" dirty="0">
              <a:solidFill>
                <a:srgbClr val="000000"/>
              </a:solidFill>
            </a:endParaRPr>
          </a:p>
          <a:p>
            <a:pPr algn="ctr"/>
            <a:r>
              <a:rPr lang="pt-BR" sz="2800" dirty="0" smtClean="0">
                <a:solidFill>
                  <a:srgbClr val="000000"/>
                </a:solidFill>
              </a:rPr>
              <a:t>(capim colchão)</a:t>
            </a:r>
          </a:p>
        </p:txBody>
      </p:sp>
      <p:pic>
        <p:nvPicPr>
          <p:cNvPr id="31749" name="Picture 2" descr="http://alfalfa.okstate.edu/weeds/sumanngrass/crabgrass/sm-crabgrass-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573" y="1700808"/>
            <a:ext cx="4855156" cy="4783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grpSp>
        <p:nvGrpSpPr>
          <p:cNvPr id="3" name="Group 2"/>
          <p:cNvGrpSpPr/>
          <p:nvPr/>
        </p:nvGrpSpPr>
        <p:grpSpPr>
          <a:xfrm>
            <a:off x="5484862" y="260648"/>
            <a:ext cx="2974090" cy="3982576"/>
            <a:chOff x="5690981" y="457200"/>
            <a:chExt cx="2974090" cy="3982576"/>
          </a:xfrm>
        </p:grpSpPr>
        <p:pic>
          <p:nvPicPr>
            <p:cNvPr id="14338" name="Picture 2" descr="http://intermountainbiota.org/imglib/seinet/Poaceae/herbarium_sheets/poacea_digitaria_ciliaris204030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5" r="3103" b="1609"/>
            <a:stretch/>
          </p:blipFill>
          <p:spPr bwMode="auto">
            <a:xfrm>
              <a:off x="5690981" y="457200"/>
              <a:ext cx="2974090" cy="3982576"/>
            </a:xfrm>
            <a:prstGeom prst="rect">
              <a:avLst/>
            </a:prstGeom>
            <a:ln/>
            <a:effectLst>
              <a:glow rad="101600">
                <a:srgbClr val="000000">
                  <a:alpha val="60000"/>
                </a:srgbClr>
              </a:glow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  <p:sp>
          <p:nvSpPr>
            <p:cNvPr id="2" name="Rectangle 1"/>
            <p:cNvSpPr/>
            <p:nvPr/>
          </p:nvSpPr>
          <p:spPr>
            <a:xfrm>
              <a:off x="6732240" y="1088172"/>
              <a:ext cx="493411" cy="468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59939" y="3933056"/>
              <a:ext cx="925459" cy="468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340" name="Picture 4" descr="http://msuturfweeds.net/images/galleries/s_crab/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37112"/>
            <a:ext cx="2843979" cy="21272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Pasto de cuaresm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615786" cy="2631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5362" name="Picture 2" descr="http://keys.lucidcentral.org/keys/v3/UQCentenary/key/UQ_Centenary/Media/images/ciliaris6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4"/>
          <a:stretch/>
        </p:blipFill>
        <p:spPr bwMode="auto">
          <a:xfrm>
            <a:off x="4892377" y="404664"/>
            <a:ext cx="3784079" cy="2827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2" y="3443670"/>
            <a:ext cx="4439270" cy="2991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4906454" y="4011161"/>
            <a:ext cx="4260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Digitaria ciliaris</a:t>
            </a:r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capim</a:t>
            </a:r>
            <a:r>
              <a:rPr lang="en-US" sz="2000" dirty="0" err="1"/>
              <a:t>-</a:t>
            </a:r>
            <a:r>
              <a:rPr lang="en-US" sz="2000" dirty="0" err="1" smtClean="0"/>
              <a:t>colchão</a:t>
            </a:r>
            <a:r>
              <a:rPr lang="en-US" sz="2000" dirty="0" smtClean="0"/>
              <a:t>, </a:t>
            </a:r>
            <a:r>
              <a:rPr lang="en-US" sz="2000" dirty="0" err="1" smtClean="0"/>
              <a:t>capim</a:t>
            </a:r>
            <a:r>
              <a:rPr lang="en-US" sz="2000" dirty="0" smtClean="0"/>
              <a:t>-de-</a:t>
            </a:r>
            <a:r>
              <a:rPr lang="en-US" sz="2000" dirty="0" err="1" smtClean="0"/>
              <a:t>roça</a:t>
            </a:r>
            <a:r>
              <a:rPr lang="en-US" sz="2000" dirty="0" smtClean="0"/>
              <a:t>)</a:t>
            </a:r>
          </a:p>
          <a:p>
            <a:pPr algn="ctr"/>
            <a:endParaRPr lang="en-US" sz="2000" dirty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 err="1" smtClean="0"/>
              <a:t>Ciclo</a:t>
            </a:r>
            <a:r>
              <a:rPr lang="en-US" sz="2000" dirty="0" smtClean="0"/>
              <a:t> de </a:t>
            </a:r>
            <a:r>
              <a:rPr lang="en-US" sz="2000" dirty="0" err="1" smtClean="0"/>
              <a:t>vida</a:t>
            </a:r>
            <a:r>
              <a:rPr lang="en-US" sz="2000" dirty="0" smtClean="0"/>
              <a:t> </a:t>
            </a:r>
            <a:r>
              <a:rPr lang="en-US" sz="2000" dirty="0" err="1" smtClean="0"/>
              <a:t>anual</a:t>
            </a:r>
            <a:endParaRPr lang="en-US" sz="2000" dirty="0" smtClean="0"/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000" dirty="0" err="1" smtClean="0"/>
              <a:t>Reprodução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sementes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97481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02282" y="332656"/>
            <a:ext cx="8610600" cy="714375"/>
          </a:xfrm>
          <a:noFill/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pt-BR" sz="2400" b="1" dirty="0" smtClean="0">
                <a:solidFill>
                  <a:srgbClr val="FF0000"/>
                </a:solidFill>
              </a:rPr>
              <a:t>Diferenciação entre espécies de capim-colchão:</a:t>
            </a:r>
          </a:p>
        </p:txBody>
      </p:sp>
      <p:pic>
        <p:nvPicPr>
          <p:cNvPr id="1030" name="Picture 5" descr="bicorn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354560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92580"/>
              </p:ext>
            </p:extLst>
          </p:nvPr>
        </p:nvGraphicFramePr>
        <p:xfrm>
          <a:off x="6934200" y="2354560"/>
          <a:ext cx="1981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" r:id="rId5" imgW="1274067" imgH="1524261" progId="">
                  <p:embed/>
                </p:oleObj>
              </mc:Choice>
              <mc:Fallback>
                <p:oleObj r:id="rId5" imgW="1274067" imgH="1524261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354560"/>
                        <a:ext cx="19812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245800"/>
              </p:ext>
            </p:extLst>
          </p:nvPr>
        </p:nvGraphicFramePr>
        <p:xfrm>
          <a:off x="4648200" y="2354560"/>
          <a:ext cx="1981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3" r:id="rId7" imgW="1316850" imgH="2179878" progId="">
                  <p:embed/>
                </p:oleObj>
              </mc:Choice>
              <mc:Fallback>
                <p:oleObj r:id="rId7" imgW="1316850" imgH="2179878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54560"/>
                        <a:ext cx="19812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681531"/>
              </p:ext>
            </p:extLst>
          </p:nvPr>
        </p:nvGraphicFramePr>
        <p:xfrm>
          <a:off x="2362200" y="2354560"/>
          <a:ext cx="1981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4" name="CorelDRAW" r:id="rId9" imgW="1910880" imgH="2188440" progId="">
                  <p:embed/>
                </p:oleObj>
              </mc:Choice>
              <mc:Fallback>
                <p:oleObj name="CorelDRAW" r:id="rId9" imgW="1910880" imgH="21884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354560"/>
                        <a:ext cx="19812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9"/>
          <p:cNvSpPr txBox="1">
            <a:spLocks noChangeArrowheads="1"/>
          </p:cNvSpPr>
          <p:nvPr/>
        </p:nvSpPr>
        <p:spPr bwMode="auto">
          <a:xfrm>
            <a:off x="7302500" y="1738610"/>
            <a:ext cx="1359668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nuda</a:t>
            </a:r>
          </a:p>
        </p:txBody>
      </p:sp>
      <p:sp>
        <p:nvSpPr>
          <p:cNvPr id="1032" name="Text Box 10"/>
          <p:cNvSpPr txBox="1">
            <a:spLocks noChangeArrowheads="1"/>
          </p:cNvSpPr>
          <p:nvPr/>
        </p:nvSpPr>
        <p:spPr bwMode="auto">
          <a:xfrm>
            <a:off x="2481263" y="1724322"/>
            <a:ext cx="161294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ciliaris</a:t>
            </a:r>
          </a:p>
        </p:txBody>
      </p:sp>
      <p:sp>
        <p:nvSpPr>
          <p:cNvPr id="1033" name="Text Box 11"/>
          <p:cNvSpPr txBox="1">
            <a:spLocks noChangeArrowheads="1"/>
          </p:cNvSpPr>
          <p:nvPr/>
        </p:nvSpPr>
        <p:spPr bwMode="auto">
          <a:xfrm>
            <a:off x="4391025" y="1740197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horizontalis</a:t>
            </a:r>
          </a:p>
        </p:txBody>
      </p: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165100" y="1738610"/>
            <a:ext cx="184217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400" i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D. bicornis</a:t>
            </a:r>
          </a:p>
        </p:txBody>
      </p:sp>
      <p:sp>
        <p:nvSpPr>
          <p:cNvPr id="1035" name="Oval 13"/>
          <p:cNvSpPr>
            <a:spLocks noChangeArrowheads="1"/>
          </p:cNvSpPr>
          <p:nvPr/>
        </p:nvSpPr>
        <p:spPr bwMode="auto">
          <a:xfrm>
            <a:off x="2916238" y="4005560"/>
            <a:ext cx="431800" cy="433387"/>
          </a:xfrm>
          <a:prstGeom prst="ellipse">
            <a:avLst/>
          </a:prstGeom>
          <a:solidFill>
            <a:srgbClr val="0000CC">
              <a:alpha val="20000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6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Oval 14"/>
          <p:cNvSpPr>
            <a:spLocks noChangeArrowheads="1"/>
          </p:cNvSpPr>
          <p:nvPr/>
        </p:nvSpPr>
        <p:spPr bwMode="auto">
          <a:xfrm>
            <a:off x="3492500" y="2997497"/>
            <a:ext cx="431800" cy="649288"/>
          </a:xfrm>
          <a:prstGeom prst="ellipse">
            <a:avLst/>
          </a:prstGeom>
          <a:solidFill>
            <a:srgbClr val="0000CC">
              <a:alpha val="20000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6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Oval 15"/>
          <p:cNvSpPr>
            <a:spLocks noChangeArrowheads="1"/>
          </p:cNvSpPr>
          <p:nvPr/>
        </p:nvSpPr>
        <p:spPr bwMode="auto">
          <a:xfrm>
            <a:off x="4859338" y="4150022"/>
            <a:ext cx="431800" cy="433388"/>
          </a:xfrm>
          <a:prstGeom prst="ellipse">
            <a:avLst/>
          </a:prstGeom>
          <a:solidFill>
            <a:srgbClr val="0000CC">
              <a:alpha val="20000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6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8" name="Oval 16"/>
          <p:cNvSpPr>
            <a:spLocks noChangeArrowheads="1"/>
          </p:cNvSpPr>
          <p:nvPr/>
        </p:nvSpPr>
        <p:spPr bwMode="auto">
          <a:xfrm>
            <a:off x="5940425" y="3573760"/>
            <a:ext cx="431800" cy="649287"/>
          </a:xfrm>
          <a:prstGeom prst="ellipse">
            <a:avLst/>
          </a:prstGeom>
          <a:solidFill>
            <a:srgbClr val="0000CC">
              <a:alpha val="20000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6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9" name="Oval 17"/>
          <p:cNvSpPr>
            <a:spLocks noChangeArrowheads="1"/>
          </p:cNvSpPr>
          <p:nvPr/>
        </p:nvSpPr>
        <p:spPr bwMode="auto">
          <a:xfrm>
            <a:off x="7235825" y="4076997"/>
            <a:ext cx="431800" cy="433388"/>
          </a:xfrm>
          <a:prstGeom prst="ellipse">
            <a:avLst/>
          </a:prstGeom>
          <a:solidFill>
            <a:srgbClr val="0000CC">
              <a:alpha val="20000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6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Oval 18"/>
          <p:cNvSpPr>
            <a:spLocks noChangeArrowheads="1"/>
          </p:cNvSpPr>
          <p:nvPr/>
        </p:nvSpPr>
        <p:spPr bwMode="auto">
          <a:xfrm>
            <a:off x="8316913" y="3284835"/>
            <a:ext cx="431800" cy="649287"/>
          </a:xfrm>
          <a:prstGeom prst="ellipse">
            <a:avLst/>
          </a:prstGeom>
          <a:solidFill>
            <a:srgbClr val="0000CC">
              <a:alpha val="20000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16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30-06-04-staritatalhao15testemunhanaareacomprimeiraaplicacaodesencor+gam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627" y="314177"/>
            <a:ext cx="7704856" cy="5779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2113806" y="6309320"/>
            <a:ext cx="500649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/>
              <a:t>Capim colchão infestando a cana-de-açúcar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434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107950" y="1102578"/>
            <a:ext cx="88201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pt-BR" sz="2400" dirty="0" smtClean="0">
              <a:solidFill>
                <a:srgbClr val="006600"/>
              </a:solidFill>
            </a:endParaRPr>
          </a:p>
          <a:p>
            <a:pPr algn="just"/>
            <a:endParaRPr lang="pt-BR" sz="2400" dirty="0">
              <a:solidFill>
                <a:srgbClr val="006600"/>
              </a:solidFill>
            </a:endParaRPr>
          </a:p>
          <a:p>
            <a:pPr algn="just"/>
            <a:endParaRPr lang="pt-BR" sz="2400" dirty="0" smtClean="0">
              <a:solidFill>
                <a:srgbClr val="006600"/>
              </a:solidFill>
            </a:endParaRPr>
          </a:p>
          <a:p>
            <a:pPr algn="just"/>
            <a:r>
              <a:rPr lang="pt-BR" sz="2400" dirty="0" smtClean="0">
                <a:solidFill>
                  <a:srgbClr val="006600"/>
                </a:solidFill>
              </a:rPr>
              <a:t>	</a:t>
            </a:r>
            <a:endParaRPr lang="pt-BR" sz="2400" b="0" i="1" dirty="0" smtClean="0">
              <a:solidFill>
                <a:srgbClr val="000000"/>
              </a:solidFill>
            </a:endParaRPr>
          </a:p>
          <a:p>
            <a:pPr algn="just"/>
            <a:r>
              <a:rPr lang="pt-BR" sz="2400" b="0" dirty="0" smtClean="0">
                <a:solidFill>
                  <a:srgbClr val="000000"/>
                </a:solidFill>
              </a:rPr>
              <a:t>	</a:t>
            </a: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r>
              <a:rPr lang="pt-BR" sz="2400" b="0" dirty="0" smtClean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34820" name="Picture 8" descr="Cenchrus_spinifex3"/>
          <p:cNvPicPr>
            <a:picLocks noChangeAspect="1" noChangeArrowheads="1"/>
          </p:cNvPicPr>
          <p:nvPr/>
        </p:nvPicPr>
        <p:blipFill>
          <a:blip r:embed="rId3" cstate="print"/>
          <a:srcRect l="2657" t="5597" r="20050" b="17285"/>
          <a:stretch>
            <a:fillRect/>
          </a:stretch>
        </p:blipFill>
        <p:spPr bwMode="auto">
          <a:xfrm>
            <a:off x="4602129" y="722154"/>
            <a:ext cx="4290351" cy="3469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chemeClr val="tx2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122" name="Picture 2" descr="http://www.bayercropscience.com/gwdsite/gwd/media/CCHEC_0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82" y="4558356"/>
            <a:ext cx="2934392" cy="215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108632" y="185455"/>
            <a:ext cx="4176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800" i="1" dirty="0">
                <a:solidFill>
                  <a:srgbClr val="FF0000"/>
                </a:solidFill>
              </a:rPr>
              <a:t>Cenchrus echinatus</a:t>
            </a:r>
          </a:p>
          <a:p>
            <a:pPr lvl="0" algn="ctr"/>
            <a:r>
              <a:rPr lang="pt-BR" sz="2800" dirty="0">
                <a:solidFill>
                  <a:srgbClr val="000000"/>
                </a:solidFill>
              </a:rPr>
              <a:t>(Capim-carrapicho)</a:t>
            </a:r>
            <a:endParaRPr lang="pt-BR" sz="2800" u="sng" dirty="0">
              <a:solidFill>
                <a:srgbClr val="000000"/>
              </a:solidFill>
            </a:endParaRPr>
          </a:p>
        </p:txBody>
      </p:sp>
      <p:pic>
        <p:nvPicPr>
          <p:cNvPr id="5124" name="Picture 4" descr="http://twig.tamu.edu/field_sandbur_cenchrus_incertus_0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0" b="12584"/>
          <a:stretch/>
        </p:blipFill>
        <p:spPr bwMode="auto">
          <a:xfrm>
            <a:off x="174253" y="4581127"/>
            <a:ext cx="4968552" cy="211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126" name="Picture 6" descr="http://www.bamertseed.com/images/grass/Sandbu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3" y="1208751"/>
            <a:ext cx="2237507" cy="3139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128" name="Picture 8" descr="Sandbu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8" r="11718"/>
          <a:stretch/>
        </p:blipFill>
        <p:spPr bwMode="auto">
          <a:xfrm>
            <a:off x="2717916" y="1196752"/>
            <a:ext cx="1494044" cy="316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 descr="cenchrus_echinatus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94" y="260648"/>
            <a:ext cx="2160240" cy="575999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grpSp>
        <p:nvGrpSpPr>
          <p:cNvPr id="2" name="Group 1"/>
          <p:cNvGrpSpPr/>
          <p:nvPr/>
        </p:nvGrpSpPr>
        <p:grpSpPr>
          <a:xfrm>
            <a:off x="3158174" y="104803"/>
            <a:ext cx="2738018" cy="5759990"/>
            <a:chOff x="4295774" y="908050"/>
            <a:chExt cx="2005013" cy="4681538"/>
          </a:xfr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grpSpPr>
        <p:graphicFrame>
          <p:nvGraphicFramePr>
            <p:cNvPr id="205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5819289"/>
                </p:ext>
              </p:extLst>
            </p:nvPr>
          </p:nvGraphicFramePr>
          <p:xfrm>
            <a:off x="4295774" y="908050"/>
            <a:ext cx="2005013" cy="4681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1" name="Foto do Photo Editor" r:id="rId5" imgW="3600000" imgH="9619048" progId="">
                    <p:embed/>
                  </p:oleObj>
                </mc:Choice>
                <mc:Fallback>
                  <p:oleObj name="Foto do Photo Editor" r:id="rId5" imgW="3600000" imgH="9619048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5774" y="908050"/>
                          <a:ext cx="2005013" cy="468153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3" name="Picture 7" descr="cenchrus_echinatus_1"/>
            <p:cNvPicPr>
              <a:picLocks noChangeAspect="1" noChangeArrowheads="1"/>
            </p:cNvPicPr>
            <p:nvPr/>
          </p:nvPicPr>
          <p:blipFill>
            <a:blip r:embed="rId4" cstate="print"/>
            <a:srcRect l="32822" t="83080" r="42586" b="9224"/>
            <a:stretch>
              <a:fillRect/>
            </a:stretch>
          </p:blipFill>
          <p:spPr bwMode="auto">
            <a:xfrm rot="7272235">
              <a:off x="5485607" y="4040981"/>
              <a:ext cx="431800" cy="360363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pic>
      </p:grpSp>
      <p:sp>
        <p:nvSpPr>
          <p:cNvPr id="3" name="AutoShape 33" descr="data:image/jpg;base64,/9j/4AAQSkZJRgABAQAAAQABAAD/2wBDAAkGBwgHBgkIBwgKCgkLDRYPDQwMDRsUFRAWIB0iIiAdHx8kKDQsJCYxJx8fLT0tMTU3Ojo6Iys/RD84QzQ5Ojf/2wBDAQoKCg0MDRoPDxo3JR8lNzc3Nzc3Nzc3Nzc3Nzc3Nzc3Nzc3Nzc3Nzc3Nzc3Nzc3Nzc3Nzc3Nzc3Nzc3Nzc3Nzf/wAARCACDAMUDASIAAhEBAxEB/8QAHAABAAICAwEAAAAAAAAAAAAAAAUGAQcDBAgC/8QAPRAAAgEDAwIEBAMGBAUFAAAAAQIDAAQRBRIhBjETQVFhFCJxgQcykSNCUmJyohWCobEWJDNT4TSSo7Lw/8QAFAEBAAAAAAAAAAAAAAAAAAAAAP/EABQRAQAAAAAAAAAAAAAAAAAAAAD/2gAMAwEAAhEDEQA/AN40pSgUpSgUpSgUpSgUpSgUpSgUpSgUpSgUpSgUpSgUpSgUpSgUpSgUpSgUpUbNqkcWt2ulmNzLcQSzhh2VUKA5+pcfpQSVKV1je24vvgjKBcmLxRH5lM7c/r/vQdmlVzqLV5dH1XRXkZRYXk7Wco28rIy7o2z6ZRgf6s+VT4lQEKWUMRnGeTjGf96DkpWAwIzTNBmlQ3V1wbbpvUXVWZ2gaNArbSWf5Rg+XLCo+36qsLDQIp72YvLFbSFxjl2iIRgPcsQAPPdQWmlcFpK01vFLLE0MjoGaNiCUJHIOPTtXPQKUpQKVg0oM0pSgUpSgUpSgUpSgUpXGsqNI0YdS643KDyM9v9jQclVbXN9n1h09enAhmFxYuSexdVkT7kxEferTVf6502TUem7lLTi7tit1bEf92Ih1H3xj70E+p4qB1vbbdQ6JeEhfFeWyZseTpvUZ/qiH61IaJqUGs6TaajasGhuYlkXBzjI5H2OR9qiuvXFvoB1DGf8ADriC8P8ASkgLf27qDXut9VTdWDqLSBHEE0uWS4ikVSDsikiCnJ/e5l5+npU1p111PqN1cavZRwy3Gnotm1pdYAnbAMrRuMFCcRkdwe3vVL0m1k6eu9RM6eK+p2U8U3y52bxGV4P825frjNXPprUriHXLO1Yzp8XMiyqc7SY45QDnHIZFTP8ANGaD6k6rv9L6PmksbMjUlu5T4NxllRWkZyGYY+YA42nB9vOuaX8RZ7GbRbe808NJeWsct1Ir4EDl9j8YPA2uftUT1rdXui63eTafAjhrgS3MbKNtzG6IgjY+gIY89vL0qP1Cayjitb1ZcaHqhe3jcsc2LsMFHP8AD8xIOf08w2V1bskhs7csvzXSSMCe4Qg//bZ+orW2qRQ2WvXVzcXgkt9KN1dw2ryZ8aRPm28HlVaONuexDVebu4e+tdPZ2VZ5LEeITz4BbYWb3bKgKPM89ga01+I80o1e4mto2iSz2W8DLgZiCjOccndvJ9wee9BtbQ+r5tT1bpSXxAINZ02cywp+VZ49pJHnxhhV/ByK8w9I6u1pcaI5DsdO1ATKA+cRTL8yj7q2R716eXtQZrBrNdHWNQTTLCW5cbyMLHGDzI54VR7kkCg+FvJJtXa1iA8KCPMzkfvt+VR74BJ9iKka17a6nc9P9bWum6hIZF1aFSxQ4Rbol2Y88nICqPZRWwV7CgzWCcGs1TeuNburHWemNN0+4MU1/qIEyhQd0Cj5weOO4oLlSsL2rNBjNZqtXWo3cfX9hp5fbYy6dM+3j55Q6/fhQf1NWUdqBSlKAag9asbiO6i1fTYxJdwIUkgyAbmLvsBPAYHlSfPIPBqcrDDIoOppuoW2o2i3Fo++M5BGMFWBwykeRByCK7TDI7ZqIk0QR6yNTsLl7Z5CBdxBd0dyAOCV8nH8Q+hzUyaCm9Mw/wDD2s3ujBgLOeZri1UtkqXy2B/KcNx6ofUVJXdx8d0/rkV5sXwRcwSY5AUKSp589hUn3r56xsbiWwW9sN/xVm3ihU/NIgwWUe/AYe6gdiagZ9UgvbDUVtZhE2rRREOnIEhKxuQf6DGw/lINBUGsbjqHqDpAmdniOmPe3iuNokG/JDYPO5iAfap3rK0v9G0G31KyuZPjrC+WQRxr+dHlz4Z79t5+xPrmu/o9rZ6dFdSqAraf4i5WVv8AoeIzbQD5bt459qkNdjz0pcyeM6zxR/EREoVZjG4kyeTnIVeT6+9BExXVtr17PrUCL4U1rb4RzldwwSD5ceJg/wBNQXSegJrXSGtaZqTG2hkv2WOSL5iGVFDMNx5yQeKr/VWh6loWqmfpyd1iu5FMUMLb0iEhA2Nk4wMjy4BT1Bra2iacmm6DZafYzwzlEGJJO7lhlm7nJJOf6TQcOgW0VpcTaRbBXisYrXbJM26Qk7/mLYyTtUYx2ziqd1H06JLTUbUkPPMVmRiCNoVNmCDwThohxxk8VZtIk39Uaw7lGw1oy8Ln5Ysk8qSTycYxmoJI21Sx0eUssdw9i00YklPMg2Bi3HZlBB54xxjFBpy0hZL+wmhYnfKMwMMbWAyVxntzgV6X6Fup9U0e21e5JzJbRxIgPA2DDN3PJfd38gK83dRtFZa+zwKG8KZgfEX5iQwPIz3/APFbl/DiTUeoem4dOhWTT9HtZJYppRJ+2mBYsIlI/IAGG5vzeQxyaDYEWpm/vWhsFV4IXKz3B5XcO6Lj8zDz8h25PFdKzU63q41BmP8Ah9kzJZrniWXlXlPsOVX6sfSuhrF5bW0R0LS9trZWkai9khXiCM8LCo/7smQAO4Bz3IzIafFJpWjXF3cKIpDHuS3z8tuijEcYHbjzPmSaDVX4r629v1jpN9HI2yxvhtjH72zbuI/XH3recMiSRo8ZBRwGUjzBrzj17aNdazpI8SRSYpLh3C85aVwpPoSI0+5rdvQWoR3vT8cSNlrORrZh3xt/L/YUNBZCa1N1dK9x1JPr0bEppUwW27bSsA8Sc/3Ecfwmtn6pcmzsJ7hV3OiEqp/ebyH3OBWnOptauNO6i0rSVMUtu0Dm7jPG8TZXnPqCCaDdcTrIiuhBRhlSPMeVfROKqn4Zam2pdI2iyFjLZM1nIX/MTGdoJ9yME/WrRPKkMTSysFjQFmYngADk0GverNVWDq6xkjkVfhXLyMwwFiiCmbn3Wf8AsrYidhzn3rVN5Yya1rlwk7HGn2DGYMBuL3ILSD6BHUfVav3SF41309YtKxaaOMQylu5dPlY/cjP3oJqlKUClKUClKUHS1fUIdMsJby5z4UeCxGM8nHmQP9a1prD21nrFu9i3iWkTfHpCwKKich1xwVZd5YZ424H7oracyq8bI6qyMMMGGQR75rXmsWFlp9808FpJZOm7xYPELQOuRlkUflyMcjAGMMO2Q5J9CseoFle7cpFHMrIkZCrJlB8r8/P86b8AjvXdsLnf05EZIfHWWGOO4dGIyQAjnGcfL8xIOMgdjVb0i8/5aayvJS5t72LwbhWJKgjCnJHOCXHbnFT+nXSGbVtIZbeNwwlh8Vi64kBIB7cZDdv4xQR1rYw9T9GWVpMFS7tz4TNKWKq6fs3BzwQQg4OPzd81y9DRW79J2yzti6d3S5EkzeK8isEfJHPygAD0A9K6PS1hGmplRqc8Fqrtc/D3ADLPuU7HRieCoyrAjkx81J6DNHK+t2kfgqIbhplzKfmWVfEBB4wMMcnBz6HFB07fUrdNR6ohlYk7w8m3d+zjWDJbHfbkflyM5AzxURe6pNpNjJ46Wwa0s7eJZQoJldlG8fzbVZfPzqY1uSytpYbaFooWn/8AUO6bCYFILFyQCfmDDGT+ZsA1qzrPX47gSQ27fJKDKdj8EsQQrDtkAA8ZwePIUEd1lqtkdWlfTrWNbmSNTNMfmCueTsGPlOCMk5PFWj8LesX0zpy90a0kSG9muTL8ZOMx20ZVVLkd3bPAUdzWuHsZBBGX4kl5+Yjt5DHck98Vu3oHRoundFs5b1YZ7lGaaXxpVitrOTHG9ud8oGOBkqM4APJCz9OaLqJMcnw3w1rC++3N6fEllkP5riVB3kPYBiNg8ieBK9d3Zg0tIYwd87Ejj+BS/wDoQp+gNcVtcahezxz2EU90dpAuJy1taLn+GP8APJ7Eg/1Cun1DaX0tzp8N1OtxIF2u6R+GuZZI4yAuTwE8Q8kmgjtR0KX40YY74X0m2EgxkKrkucHjndXD+HDzaR1Ve6LcrsN1YwXXh7vySoBE4x5Zxn7VbLiJrq8vgrkBdQtD9NuxiP8A961RLl4dO/EjSdVt3dkv5wspL5wsplCY9u3+lBfur7sRW1taBXkkuZeEQZJCgtn6btg+9Ua90dLzqxnkZB8VPJp8Mp7q8dscN7/tHft6VbtXlifquIznEdhZ+MWPkpYux/8AhQf5qi7vSmmm6JhfO4Xcl7OynB3mJpG59C7fpQdL8K7vZqWoWmCiXsMV/sxgCY/JPgem8Z+hq9a8Ve0S1YZF3MkJGO6nls/5Q1URbU2HXOkX3iLFGbu6svB7bwSdhx6bWA+wNXHXZiZvDhG6eO2keMeW9iI1/wB2oOh0npyXFpcalcK3jalJO8wORlGban9iriut0DO0V3qVg4wA6yjn98ExSj/3xbv84qd0uya1a3iScbYLJIJY85bcuNp/Td9ciqpplytl+JVzYYx4k0pTA4xJGkp5/qDH2zQbDpSlApSlApSlB1722F3bPC0k0W7s8MhRlPqCKgr7TNVeAW8wstWt15HxBNvMGxjIdARnvyAverLWCAfKg0Drmj6hZOY9KiCqxIeMXsTpnI2gbCGU+2Mcdu9QjX3V7a3HOtpem4igMVxbw4bg5XlByATjv6ccYFeiX0XTjAIUtI4Y9wYiAeFn67MZHtXat7WC3jEdvEkSDnagwKDzFN1VqENjPa3MFzbyIzeFIQd6s20upORlTtGRjyz3r5/46n+PS8MMDXUdu0SSyx7tpLFiy5z3BIHpuP1r0T1P03puvaXNa31osgOXXadrB8dwR2NaJ65hR+mrJ47G2tRLNtPgRgB3G4EA4yeSTg+RzzQVi51/V9ZvBL4s885jAkPzMx5OfXuSP0wMVHQafdxygTaddPcDBWIwtz7txk+XFeoPw/6QsOldIijtYv8AmpI1NxMw+Z2xk/b2q07fM96DzR0p0k7XKarqt2VlXLrGAu8vnz3YHHtmtwaT0/m4tvFs5pIIVKo7Sqiqp5yuOfM5C4znmrt4a5zgZ9SK+goFB8RoqoFUcKMD2qqdTXDWvUGllpEWCeeBH3nHZnPBJwDuKfUcVb6iOpNEh1yx8CVmR1YNHIvdSCD+mQKCNmF5HYaoLbYLm51HZAZc7Rnw1ycegDH7VTep9LguOttItrXcq291Z24VTxtjHidvYemfOrSlzrCskc+nTNewK8vieGXhaTheCAMkrkjsMnuK4Okemb9dU/x/qJY01KQM3w8Tblid8AkH12gKBk4BNB9dYmS2uNXuW2+DJoci5xySrnOPs9SupNt6k6fVM+Fsuc47cIuK5urNBXqDR7iyE728skbosyjOAwwQR5g8fpVYu59aiTRGk02Y6lpckkUijJjnUwlQ6vjkHg4POeMUHF1EZG6m0nxYBK0fUO2LvlFMEZyPTk/+PS0aorR6vC+cLLHGmP6Zlz/owqF6d0PUr3Xm1vXcoLeVjaRLuXeWUAu4J8gMAfU+lWjXLBr6zKwtsnTLRMCVw2MYyAcA5x29/Kg+dSDR+FJafKzXcXj7F3FlyFOfQYI58gKqMvhz/ixapblGKQtPcjOdpSPYv0/6o/Sut1Br92NH1XS7Sw1BtcuZgIoTbvhslV3hsbcYUng/p5WLorp2fR0uL3U3EuqXzBp27iNQSVQH2ySfc+woLTSlKBSlKBSlKBSlKBSlKDBqkT/hxp1xqsF3LM7QQXPxKW235d3pkn8vn65q8UoMAYrNKUClKUClKUClKUClKUClKUGMVmlKBSlKBSlKBSlKBSlKBSlKBSlKBSlKBSlKBSlKBSlKBSlKBSlKBSlKBSlKBSlKBSlKBSlKBSlKBSlKBSlKBSlKBSlKBSlKBSlKBSlKBSlKBSlKD//Z"/>
          <p:cNvSpPr>
            <a:spLocks noChangeAspect="1" noChangeArrowheads="1"/>
          </p:cNvSpPr>
          <p:nvPr/>
        </p:nvSpPr>
        <p:spPr bwMode="auto">
          <a:xfrm>
            <a:off x="76200" y="-800100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4664"/>
            <a:ext cx="3077005" cy="1390844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168" name="Picture 72" descr="http://www.conabio.gob.mx/malezasdemexico/poaceae/cenchrus-echinatus/imagenes/frutos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594800" cy="3464448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4170" name="Picture 74" descr="http://3.bp.blogspot.com/-xhmDphcdCks/Tk85eMSFt6I/AAAAAAAAJ1I/zC8ADy9Z8VQ/s1600/sandbu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7477" r="5674" b="14794"/>
          <a:stretch/>
        </p:blipFill>
        <p:spPr bwMode="auto">
          <a:xfrm>
            <a:off x="6372200" y="4080098"/>
            <a:ext cx="2594800" cy="2079472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107950" y="257175"/>
            <a:ext cx="882015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sz="2000" u="sng" dirty="0" smtClean="0">
              <a:solidFill>
                <a:srgbClr val="006600"/>
              </a:solidFill>
            </a:endParaRPr>
          </a:p>
          <a:p>
            <a:pPr algn="just"/>
            <a:endParaRPr lang="pt-BR" sz="2400" dirty="0" smtClean="0">
              <a:solidFill>
                <a:srgbClr val="006600"/>
              </a:solidFill>
            </a:endParaRPr>
          </a:p>
          <a:p>
            <a:pPr algn="just"/>
            <a:endParaRPr lang="pt-BR" sz="2400" dirty="0">
              <a:solidFill>
                <a:srgbClr val="006600"/>
              </a:solidFill>
            </a:endParaRPr>
          </a:p>
          <a:p>
            <a:pPr algn="just"/>
            <a:endParaRPr lang="pt-BR" sz="2400" dirty="0" smtClean="0">
              <a:solidFill>
                <a:srgbClr val="006600"/>
              </a:solidFill>
            </a:endParaRPr>
          </a:p>
          <a:p>
            <a:pPr algn="just"/>
            <a:r>
              <a:rPr lang="pt-BR" sz="2400" dirty="0" smtClean="0">
                <a:solidFill>
                  <a:srgbClr val="006600"/>
                </a:solidFill>
              </a:rPr>
              <a:t>	</a:t>
            </a:r>
            <a:endParaRPr lang="pt-BR" sz="2400" b="0" i="1" dirty="0" smtClean="0">
              <a:solidFill>
                <a:srgbClr val="000000"/>
              </a:solidFill>
            </a:endParaRPr>
          </a:p>
          <a:p>
            <a:pPr algn="just"/>
            <a:r>
              <a:rPr lang="pt-BR" sz="2400" b="0" dirty="0" smtClean="0">
                <a:solidFill>
                  <a:srgbClr val="000000"/>
                </a:solidFill>
              </a:rPr>
              <a:t>	</a:t>
            </a: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endParaRPr lang="pt-BR" sz="2400" b="0" dirty="0" smtClean="0">
              <a:solidFill>
                <a:srgbClr val="000000"/>
              </a:solidFill>
            </a:endParaRPr>
          </a:p>
          <a:p>
            <a:pPr algn="just"/>
            <a:r>
              <a:rPr lang="pt-BR" sz="2400" b="0" dirty="0" smtClean="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6146" name="Picture 2" descr="http://www.plantasdaninhasonline.com.br/carrapicho/imagens/imag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4" y="3742715"/>
            <a:ext cx="3231237" cy="2423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5779938" y="4091127"/>
            <a:ext cx="3544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400" i="1" dirty="0" smtClean="0">
                <a:solidFill>
                  <a:srgbClr val="FF0000"/>
                </a:solidFill>
              </a:rPr>
              <a:t>Cenchrus echinatus</a:t>
            </a: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(Capim-carrapicho)</a:t>
            </a:r>
            <a:endParaRPr lang="pt-BR" sz="2400" dirty="0">
              <a:solidFill>
                <a:srgbClr val="000000"/>
              </a:solidFill>
            </a:endParaRPr>
          </a:p>
        </p:txBody>
      </p:sp>
      <p:pic>
        <p:nvPicPr>
          <p:cNvPr id="6148" name="Picture 4" descr="http://www.plantasdaninhasonline.com.br/carrapicho/imagens/imag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7" y="257175"/>
            <a:ext cx="4000872" cy="3000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150" name="Picture 6" descr="Sandbu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r="17299"/>
          <a:stretch/>
        </p:blipFill>
        <p:spPr bwMode="auto">
          <a:xfrm>
            <a:off x="6153150" y="257175"/>
            <a:ext cx="2362200" cy="2562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152" name="Picture 8" descr="http://farm8.static.flickr.com/7144/6615192135_5638e0094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31946"/>
          <a:stretch/>
        </p:blipFill>
        <p:spPr bwMode="auto">
          <a:xfrm>
            <a:off x="4355976" y="1455414"/>
            <a:ext cx="1581151" cy="4667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115996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97717" y="116632"/>
            <a:ext cx="48343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Echinochloa crusgalli </a:t>
            </a:r>
            <a:r>
              <a:rPr lang="pt-BR" sz="2400" dirty="0" smtClean="0">
                <a:solidFill>
                  <a:srgbClr val="FF0000"/>
                </a:solidFill>
              </a:rPr>
              <a:t>– ECHCG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(capim-arroz)</a:t>
            </a:r>
            <a:endParaRPr lang="pt-BR" sz="2400" dirty="0">
              <a:solidFill>
                <a:srgbClr val="000000"/>
              </a:solidFill>
            </a:endParaRPr>
          </a:p>
        </p:txBody>
      </p:sp>
      <p:pic>
        <p:nvPicPr>
          <p:cNvPr id="35845" name="Picture 8" descr="41b"/>
          <p:cNvPicPr>
            <a:picLocks noChangeAspect="1" noChangeArrowheads="1"/>
          </p:cNvPicPr>
          <p:nvPr/>
        </p:nvPicPr>
        <p:blipFill rotWithShape="1">
          <a:blip r:embed="rId3" cstate="print"/>
          <a:srcRect l="28160" r="16284"/>
          <a:stretch/>
        </p:blipFill>
        <p:spPr bwMode="auto">
          <a:xfrm>
            <a:off x="190500" y="1274285"/>
            <a:ext cx="1600200" cy="5164937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CDAMUDASIAAhEBAxEB/8QAHAABAAICAwEAAAAAAAAAAAAAAAUGAQcDBAgC/8QAPRAAAgEDAwIEBAMGBAUFAAAAAQIDAAQRBRIhBjETQVFhFCJxgQcykSNCUmJyohWCobEWJDNT4TSSo7Lw/8QAFAEBAAAAAAAAAAAAAAAAAAAAAP/EABQRAQAAAAAAAAAAAAAAAAAAAAD/2gAMAwEAAhEDEQA/AN40pSgUpSgUpSgUpSgUpSgUpSgUpSgUpSgUpSgUpSgUpSgUpSgUpSgUpSgUpUbNqkcWt2ulmNzLcQSzhh2VUKA5+pcfpQSVKV1je24vvgjKBcmLxRH5lM7c/r/vQdmlVzqLV5dH1XRXkZRYXk7Wco28rIy7o2z6ZRgf6s+VT4lQEKWUMRnGeTjGf96DkpWAwIzTNBmlQ3V1wbbpvUXVWZ2gaNArbSWf5Rg+XLCo+36qsLDQIp72YvLFbSFxjl2iIRgPcsQAPPdQWmlcFpK01vFLLE0MjoGaNiCUJHIOPTtXPQKUpQKVg0oM0pSgUpSgUpSgUpSgUpXGsqNI0YdS643KDyM9v9jQclVbXN9n1h09enAhmFxYuSexdVkT7kxEferTVf6502TUem7lLTi7tit1bEf92Ih1H3xj70E+p4qB1vbbdQ6JeEhfFeWyZseTpvUZ/qiH61IaJqUGs6TaajasGhuYlkXBzjI5H2OR9qiuvXFvoB1DGf8ADriC8P8ASkgLf27qDXut9VTdWDqLSBHEE0uWS4ikVSDsikiCnJ/e5l5+npU1p111PqN1cavZRwy3Gnotm1pdYAnbAMrRuMFCcRkdwe3vVL0m1k6eu9RM6eK+p2U8U3y52bxGV4P825frjNXPprUriHXLO1Yzp8XMiyqc7SY45QDnHIZFTP8ANGaD6k6rv9L6PmksbMjUlu5T4NxllRWkZyGYY+YA42nB9vOuaX8RZ7GbRbe808NJeWsct1Ir4EDl9j8YPA2uftUT1rdXui63eTafAjhrgS3MbKNtzG6IgjY+gIY89vL0qP1Cayjitb1ZcaHqhe3jcsc2LsMFHP8AD8xIOf08w2V1bskhs7csvzXSSMCe4Qg//bZ+orW2qRQ2WvXVzcXgkt9KN1dw2ryZ8aRPm28HlVaONuexDVebu4e+tdPZ2VZ5LEeITz4BbYWb3bKgKPM89ga01+I80o1e4mto2iSz2W8DLgZiCjOccndvJ9wee9BtbQ+r5tT1bpSXxAINZ02cywp+VZ49pJHnxhhV/ByK8w9I6u1pcaI5DsdO1ATKA+cRTL8yj7q2R716eXtQZrBrNdHWNQTTLCW5cbyMLHGDzI54VR7kkCg+FvJJtXa1iA8KCPMzkfvt+VR74BJ9iKka17a6nc9P9bWum6hIZF1aFSxQ4Rbol2Y88nICqPZRWwV7CgzWCcGs1TeuNburHWemNN0+4MU1/qIEyhQd0Cj5weOO4oLlSsL2rNBjNZqtXWo3cfX9hp5fbYy6dM+3j55Q6/fhQf1NWUdqBSlKAag9asbiO6i1fTYxJdwIUkgyAbmLvsBPAYHlSfPIPBqcrDDIoOppuoW2o2i3Fo++M5BGMFWBwykeRByCK7TDI7ZqIk0QR6yNTsLl7Z5CBdxBd0dyAOCV8nH8Q+hzUyaCm9Mw/wDD2s3ujBgLOeZri1UtkqXy2B/KcNx6ofUVJXdx8d0/rkV5sXwRcwSY5AUKSp589hUn3r56xsbiWwW9sN/xVm3ihU/NIgwWUe/AYe6gdiagZ9UgvbDUVtZhE2rRREOnIEhKxuQf6DGw/lINBUGsbjqHqDpAmdniOmPe3iuNokG/JDYPO5iAfap3rK0v9G0G31KyuZPjrC+WQRxr+dHlz4Z79t5+xPrmu/o9rZ6dFdSqAraf4i5WVv8AoeIzbQD5bt459qkNdjz0pcyeM6zxR/EREoVZjG4kyeTnIVeT6+9BExXVtr17PrUCL4U1rb4RzldwwSD5ceJg/wBNQXSegJrXSGtaZqTG2hkv2WOSL5iGVFDMNx5yQeKr/VWh6loWqmfpyd1iu5FMUMLb0iEhA2Nk4wMjy4BT1Bra2iacmm6DZafYzwzlEGJJO7lhlm7nJJOf6TQcOgW0VpcTaRbBXisYrXbJM26Qk7/mLYyTtUYx2ziqd1H06JLTUbUkPPMVmRiCNoVNmCDwThohxxk8VZtIk39Uaw7lGw1oy8Ln5Ysk8qSTycYxmoJI21Sx0eUssdw9i00YklPMg2Bi3HZlBB54xxjFBpy0hZL+wmhYnfKMwMMbWAyVxntzgV6X6Fup9U0e21e5JzJbRxIgPA2DDN3PJfd38gK83dRtFZa+zwKG8KZgfEX5iQwPIz3/APFbl/DiTUeoem4dOhWTT9HtZJYppRJ+2mBYsIlI/IAGG5vzeQxyaDYEWpm/vWhsFV4IXKz3B5XcO6Lj8zDz8h25PFdKzU63q41BmP8Ah9kzJZrniWXlXlPsOVX6sfSuhrF5bW0R0LS9trZWkai9khXiCM8LCo/7smQAO4Bz3IzIafFJpWjXF3cKIpDHuS3z8tuijEcYHbjzPmSaDVX4r629v1jpN9HI2yxvhtjH72zbuI/XH3recMiSRo8ZBRwGUjzBrzj17aNdazpI8SRSYpLh3C85aVwpPoSI0+5rdvQWoR3vT8cSNlrORrZh3xt/L/YUNBZCa1N1dK9x1JPr0bEppUwW27bSsA8Sc/3Ecfwmtn6pcmzsJ7hV3OiEqp/ebyH3OBWnOptauNO6i0rSVMUtu0Dm7jPG8TZXnPqCCaDdcTrIiuhBRhlSPMeVfROKqn4Zam2pdI2iyFjLZM1nIX/MTGdoJ9yME/WrRPKkMTSysFjQFmYngADk0GverNVWDq6xkjkVfhXLyMwwFiiCmbn3Wf8AsrYidhzn3rVN5Yya1rlwk7HGn2DGYMBuL3ILSD6BHUfVav3SF41309YtKxaaOMQylu5dPlY/cjP3oJqlKUClKUClKUHS1fUIdMsJby5z4UeCxGM8nHmQP9a1prD21nrFu9i3iWkTfHpCwKKich1xwVZd5YZ424H7oracyq8bI6qyMMMGGQR75rXmsWFlp9808FpJZOm7xYPELQOuRlkUflyMcjAGMMO2Q5J9CseoFle7cpFHMrIkZCrJlB8r8/P86b8AjvXdsLnf05EZIfHWWGOO4dGIyQAjnGcfL8xIOMgdjVb0i8/5aayvJS5t72LwbhWJKgjCnJHOCXHbnFT+nXSGbVtIZbeNwwlh8Vi64kBIB7cZDdv4xQR1rYw9T9GWVpMFS7tz4TNKWKq6fs3BzwQQg4OPzd81y9DRW79J2yzti6d3S5EkzeK8isEfJHPygAD0A9K6PS1hGmplRqc8Fqrtc/D3ADLPuU7HRieCoyrAjkx81J6DNHK+t2kfgqIbhplzKfmWVfEBB4wMMcnBz6HFB07fUrdNR6ohlYk7w8m3d+zjWDJbHfbkflyM5AzxURe6pNpNjJ46Wwa0s7eJZQoJldlG8fzbVZfPzqY1uSytpYbaFooWn/8AUO6bCYFILFyQCfmDDGT+ZsA1qzrPX47gSQ27fJKDKdj8EsQQrDtkAA8ZwePIUEd1lqtkdWlfTrWNbmSNTNMfmCueTsGPlOCMk5PFWj8LesX0zpy90a0kSG9muTL8ZOMx20ZVVLkd3bPAUdzWuHsZBBGX4kl5+Yjt5DHck98Vu3oHRoundFs5b1YZ7lGaaXxpVitrOTHG9ud8oGOBkqM4APJCz9OaLqJMcnw3w1rC++3N6fEllkP5riVB3kPYBiNg8ieBK9d3Zg0tIYwd87Ejj+BS/wDoQp+gNcVtcahezxz2EU90dpAuJy1taLn+GP8APJ7Eg/1Cun1DaX0tzp8N1OtxIF2u6R+GuZZI4yAuTwE8Q8kmgjtR0KX40YY74X0m2EgxkKrkucHjndXD+HDzaR1Ve6LcrsN1YwXXh7vySoBE4x5Zxn7VbLiJrq8vgrkBdQtD9NuxiP8A961RLl4dO/EjSdVt3dkv5wspL5wsplCY9u3+lBfur7sRW1taBXkkuZeEQZJCgtn6btg+9Ua90dLzqxnkZB8VPJp8Mp7q8dscN7/tHft6VbtXlifquIznEdhZ+MWPkpYux/8AhQf5qi7vSmmm6JhfO4Xcl7OynB3mJpG59C7fpQdL8K7vZqWoWmCiXsMV/sxgCY/JPgem8Z+hq9a8Ve0S1YZF3MkJGO6nls/5Q1URbU2HXOkX3iLFGbu6svB7bwSdhx6bWA+wNXHXZiZvDhG6eO2keMeW9iI1/wB2oOh0npyXFpcalcK3jalJO8wORlGban9iriut0DO0V3qVg4wA6yjn98ExSj/3xbv84qd0uya1a3iScbYLJIJY85bcuNp/Td9ciqpplytl+JVzYYx4k0pTA4xJGkp5/qDH2zQbDpSlApSlApSlB1722F3bPC0k0W7s8MhRlPqCKgr7TNVeAW8wstWt15HxBNvMGxjIdARnvyAverLWCAfKg0Drmj6hZOY9KiCqxIeMXsTpnI2gbCGU+2Mcdu9QjX3V7a3HOtpem4igMVxbw4bg5XlByATjv6ccYFeiX0XTjAIUtI4Y9wYiAeFn67MZHtXat7WC3jEdvEkSDnagwKDzFN1VqENjPa3MFzbyIzeFIQd6s20upORlTtGRjyz3r5/46n+PS8MMDXUdu0SSyx7tpLFiy5z3BIHpuP1r0T1P03puvaXNa31osgOXXadrB8dwR2NaJ65hR+mrJ47G2tRLNtPgRgB3G4EA4yeSTg+RzzQVi51/V9ZvBL4s885jAkPzMx5OfXuSP0wMVHQafdxygTaddPcDBWIwtz7txk+XFeoPw/6QsOldIijtYv8AmpI1NxMw+Z2xk/b2q07fM96DzR0p0k7XKarqt2VlXLrGAu8vnz3YHHtmtwaT0/m4tvFs5pIIVKo7Sqiqp5yuOfM5C4znmrt4a5zgZ9SK+goFB8RoqoFUcKMD2qqdTXDWvUGllpEWCeeBH3nHZnPBJwDuKfUcVb6iOpNEh1yx8CVmR1YNHIvdSCD+mQKCNmF5HYaoLbYLm51HZAZc7Rnw1ycegDH7VTep9LguOttItrXcq291Z24VTxtjHidvYemfOrSlzrCskc+nTNewK8vieGXhaTheCAMkrkjsMnuK4Okemb9dU/x/qJY01KQM3w8Tblid8AkH12gKBk4BNB9dYmS2uNXuW2+DJoci5xySrnOPs9SupNt6k6fVM+Fsuc47cIuK5urNBXqDR7iyE728skbosyjOAwwQR5g8fpVYu59aiTRGk02Y6lpckkUijJjnUwlQ6vjkHg4POeMUHF1EZG6m0nxYBK0fUO2LvlFMEZyPTk/+PS0aorR6vC+cLLHGmP6Zlz/owqF6d0PUr3Xm1vXcoLeVjaRLuXeWUAu4J8gMAfU+lWjXLBr6zKwtsnTLRMCVw2MYyAcA5x29/Kg+dSDR+FJafKzXcXj7F3FlyFOfQYI58gKqMvhz/ixapblGKQtPcjOdpSPYv0/6o/Sut1Br92NH1XS7Sw1BtcuZgIoTbvhslV3hsbcYUng/p5WLorp2fR0uL3U3EuqXzBp27iNQSVQH2ySfc+woLTSlKBSlKBSlKBSlKBSlKDBqkT/hxp1xqsF3LM7QQXPxKW235d3pkn8vn65q8UoMAYrNKUClKUClKUClKUClKUClKUGMVmlKBSlKBSlKBSlKBSlKBSlKBSlKBSlKBSlKBSlKBSlKBSlKBSlKBSlKBSlKBSlKBSlKBSlKBSlKBSlKBSlKBSlKBSlKBSlKBSlKBSlKBSlKBSlKD//Z"/>
          <p:cNvSpPr>
            <a:spLocks noChangeAspect="1" noChangeArrowheads="1"/>
          </p:cNvSpPr>
          <p:nvPr/>
        </p:nvSpPr>
        <p:spPr bwMode="auto">
          <a:xfrm>
            <a:off x="76200" y="-800100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http://br.viarural.com/agricultura/plagas/ervas-daninhas/echinochloa-crus-galli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597" y="3565925"/>
            <a:ext cx="4714875" cy="3080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124" name="Picture 4" descr="http://upload.wikimedia.org/wikipedia/commons/6/61/Echinochloa_crus-galli_2006.08.27_15.00.29-p82700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2"/>
          <a:stretch/>
        </p:blipFill>
        <p:spPr bwMode="auto">
          <a:xfrm>
            <a:off x="4067945" y="715621"/>
            <a:ext cx="2199506" cy="2137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8" t="19121" r="35286" b="11975"/>
          <a:stretch/>
        </p:blipFill>
        <p:spPr bwMode="auto">
          <a:xfrm>
            <a:off x="6605339" y="131266"/>
            <a:ext cx="2247988" cy="3215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7" t="18293" r="43997" b="15624"/>
          <a:stretch/>
        </p:blipFill>
        <p:spPr bwMode="auto">
          <a:xfrm>
            <a:off x="1985145" y="1439724"/>
            <a:ext cx="1828800" cy="4834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echinochloa_crusgalli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24" y="260648"/>
            <a:ext cx="3035048" cy="339762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3" name="AutoShape 2" descr="data:image/jpg;base64,/9j/4AAQSkZJRgABAQAAAQABAAD/2wBDAAkGBwgHBgkIBwgKCgkLDRYPDQwMDRsUFRAWIB0iIiAdHx8kKDQsJCYxJx8fLT0tMTU3Ojo6Iys/RD84QzQ5Ojf/2wBDAQoKCg0MDRoPDxo3JR8lNzc3Nzc3Nzc3Nzc3Nzc3Nzc3Nzc3Nzc3Nzc3Nzc3Nzc3Nzc3Nzc3Nzc3Nzc3Nzc3Nzf/wAARCACDAMUDASIAAhEBAxEB/8QAHAABAAICAwEAAAAAAAAAAAAAAAUGAQcDBAgC/8QAPRAAAgEDAwIEBAMGBAUFAAAAAQIDAAQRBRIhBjETQVFhFCJxgQcykSNCUmJyohWCobEWJDNT4TSSo7Lw/8QAFAEBAAAAAAAAAAAAAAAAAAAAAP/EABQRAQAAAAAAAAAAAAAAAAAAAAD/2gAMAwEAAhEDEQA/AN40pSgUpSgUpSgUpSgUpSgUpSgUpSgUpSgUpSgUpSgUpSgUpSgUpSgUpSgUpUbNqkcWt2ulmNzLcQSzhh2VUKA5+pcfpQSVKV1je24vvgjKBcmLxRH5lM7c/r/vQdmlVzqLV5dH1XRXkZRYXk7Wco28rIy7o2z6ZRgf6s+VT4lQEKWUMRnGeTjGf96DkpWAwIzTNBmlQ3V1wbbpvUXVWZ2gaNArbSWf5Rg+XLCo+36qsLDQIp72YvLFbSFxjl2iIRgPcsQAPPdQWmlcFpK01vFLLE0MjoGaNiCUJHIOPTtXPQKUpQKVg0oM0pSgUpSgUpSgUpSgUpXGsqNI0YdS643KDyM9v9jQclVbXN9n1h09enAhmFxYuSexdVkT7kxEferTVf6502TUem7lLTi7tit1bEf92Ih1H3xj70E+p4qB1vbbdQ6JeEhfFeWyZseTpvUZ/qiH61IaJqUGs6TaajasGhuYlkXBzjI5H2OR9qiuvXFvoB1DGf8ADriC8P8ASkgLf27qDXut9VTdWDqLSBHEE0uWS4ikVSDsikiCnJ/e5l5+npU1p111PqN1cavZRwy3Gnotm1pdYAnbAMrRuMFCcRkdwe3vVL0m1k6eu9RM6eK+p2U8U3y52bxGV4P825frjNXPprUriHXLO1Yzp8XMiyqc7SY45QDnHIZFTP8ANGaD6k6rv9L6PmksbMjUlu5T4NxllRWkZyGYY+YA42nB9vOuaX8RZ7GbRbe808NJeWsct1Ir4EDl9j8YPA2uftUT1rdXui63eTafAjhrgS3MbKNtzG6IgjY+gIY89vL0qP1Cayjitb1ZcaHqhe3jcsc2LsMFHP8AD8xIOf08w2V1bskhs7csvzXSSMCe4Qg//bZ+orW2qRQ2WvXVzcXgkt9KN1dw2ryZ8aRPm28HlVaONuexDVebu4e+tdPZ2VZ5LEeITz4BbYWb3bKgKPM89ga01+I80o1e4mto2iSz2W8DLgZiCjOccndvJ9wee9BtbQ+r5tT1bpSXxAINZ02cywp+VZ49pJHnxhhV/ByK8w9I6u1pcaI5DsdO1ATKA+cRTL8yj7q2R716eXtQZrBrNdHWNQTTLCW5cbyMLHGDzI54VR7kkCg+FvJJtXa1iA8KCPMzkfvt+VR74BJ9iKka17a6nc9P9bWum6hIZF1aFSxQ4Rbol2Y88nICqPZRWwV7CgzWCcGs1TeuNburHWemNN0+4MU1/qIEyhQd0Cj5weOO4oLlSsL2rNBjNZqtXWo3cfX9hp5fbYy6dM+3j55Q6/fhQf1NWUdqBSlKAag9asbiO6i1fTYxJdwIUkgyAbmLvsBPAYHlSfPIPBqcrDDIoOppuoW2o2i3Fo++M5BGMFWBwykeRByCK7TDI7ZqIk0QR6yNTsLl7Z5CBdxBd0dyAOCV8nH8Q+hzUyaCm9Mw/wDD2s3ujBgLOeZri1UtkqXy2B/KcNx6ofUVJXdx8d0/rkV5sXwRcwSY5AUKSp589hUn3r56xsbiWwW9sN/xVm3ihU/NIgwWUe/AYe6gdiagZ9UgvbDUVtZhE2rRREOnIEhKxuQf6DGw/lINBUGsbjqHqDpAmdniOmPe3iuNokG/JDYPO5iAfap3rK0v9G0G31KyuZPjrC+WQRxr+dHlz4Z79t5+xPrmu/o9rZ6dFdSqAraf4i5WVv8AoeIzbQD5bt459qkNdjz0pcyeM6zxR/EREoVZjG4kyeTnIVeT6+9BExXVtr17PrUCL4U1rb4RzldwwSD5ceJg/wBNQXSegJrXSGtaZqTG2hkv2WOSL5iGVFDMNx5yQeKr/VWh6loWqmfpyd1iu5FMUMLb0iEhA2Nk4wMjy4BT1Bra2iacmm6DZafYzwzlEGJJO7lhlm7nJJOf6TQcOgW0VpcTaRbBXisYrXbJM26Qk7/mLYyTtUYx2ziqd1H06JLTUbUkPPMVmRiCNoVNmCDwThohxxk8VZtIk39Uaw7lGw1oy8Ln5Ysk8qSTycYxmoJI21Sx0eUssdw9i00YklPMg2Bi3HZlBB54xxjFBpy0hZL+wmhYnfKMwMMbWAyVxntzgV6X6Fup9U0e21e5JzJbRxIgPA2DDN3PJfd38gK83dRtFZa+zwKG8KZgfEX5iQwPIz3/APFbl/DiTUeoem4dOhWTT9HtZJYppRJ+2mBYsIlI/IAGG5vzeQxyaDYEWpm/vWhsFV4IXKz3B5XcO6Lj8zDz8h25PFdKzU63q41BmP8Ah9kzJZrniWXlXlPsOVX6sfSuhrF5bW0R0LS9trZWkai9khXiCM8LCo/7smQAO4Bz3IzIafFJpWjXF3cKIpDHuS3z8tuijEcYHbjzPmSaDVX4r629v1jpN9HI2yxvhtjH72zbuI/XH3recMiSRo8ZBRwGUjzBrzj17aNdazpI8SRSYpLh3C85aVwpPoSI0+5rdvQWoR3vT8cSNlrORrZh3xt/L/YUNBZCa1N1dK9x1JPr0bEppUwW27bSsA8Sc/3Ecfwmtn6pcmzsJ7hV3OiEqp/ebyH3OBWnOptauNO6i0rSVMUtu0Dm7jPG8TZXnPqCCaDdcTrIiuhBRhlSPMeVfROKqn4Zam2pdI2iyFjLZM1nIX/MTGdoJ9yME/WrRPKkMTSysFjQFmYngADk0GverNVWDq6xkjkVfhXLyMwwFiiCmbn3Wf8AsrYidhzn3rVN5Yya1rlwk7HGn2DGYMBuL3ILSD6BHUfVav3SF41309YtKxaaOMQylu5dPlY/cjP3oJqlKUClKUClKUHS1fUIdMsJby5z4UeCxGM8nHmQP9a1prD21nrFu9i3iWkTfHpCwKKich1xwVZd5YZ424H7oracyq8bI6qyMMMGGQR75rXmsWFlp9808FpJZOm7xYPELQOuRlkUflyMcjAGMMO2Q5J9CseoFle7cpFHMrIkZCrJlB8r8/P86b8AjvXdsLnf05EZIfHWWGOO4dGIyQAjnGcfL8xIOMgdjVb0i8/5aayvJS5t72LwbhWJKgjCnJHOCXHbnFT+nXSGbVtIZbeNwwlh8Vi64kBIB7cZDdv4xQR1rYw9T9GWVpMFS7tz4TNKWKq6fs3BzwQQg4OPzd81y9DRW79J2yzti6d3S5EkzeK8isEfJHPygAD0A9K6PS1hGmplRqc8Fqrtc/D3ADLPuU7HRieCoyrAjkx81J6DNHK+t2kfgqIbhplzKfmWVfEBB4wMMcnBz6HFB07fUrdNR6ohlYk7w8m3d+zjWDJbHfbkflyM5AzxURe6pNpNjJ46Wwa0s7eJZQoJldlG8fzbVZfPzqY1uSytpYbaFooWn/8AUO6bCYFILFyQCfmDDGT+ZsA1qzrPX47gSQ27fJKDKdj8EsQQrDtkAA8ZwePIUEd1lqtkdWlfTrWNbmSNTNMfmCueTsGPlOCMk5PFWj8LesX0zpy90a0kSG9muTL8ZOMx20ZVVLkd3bPAUdzWuHsZBBGX4kl5+Yjt5DHck98Vu3oHRoundFs5b1YZ7lGaaXxpVitrOTHG9ud8oGOBkqM4APJCz9OaLqJMcnw3w1rC++3N6fEllkP5riVB3kPYBiNg8ieBK9d3Zg0tIYwd87Ejj+BS/wDoQp+gNcVtcahezxz2EU90dpAuJy1taLn+GP8APJ7Eg/1Cun1DaX0tzp8N1OtxIF2u6R+GuZZI4yAuTwE8Q8kmgjtR0KX40YY74X0m2EgxkKrkucHjndXD+HDzaR1Ve6LcrsN1YwXXh7vySoBE4x5Zxn7VbLiJrq8vgrkBdQtD9NuxiP8A961RLl4dO/EjSdVt3dkv5wspL5wsplCY9u3+lBfur7sRW1taBXkkuZeEQZJCgtn6btg+9Ua90dLzqxnkZB8VPJp8Mp7q8dscN7/tHft6VbtXlifquIznEdhZ+MWPkpYux/8AhQf5qi7vSmmm6JhfO4Xcl7OynB3mJpG59C7fpQdL8K7vZqWoWmCiXsMV/sxgCY/JPgem8Z+hq9a8Ve0S1YZF3MkJGO6nls/5Q1URbU2HXOkX3iLFGbu6svB7bwSdhx6bWA+wNXHXZiZvDhG6eO2keMeW9iI1/wB2oOh0npyXFpcalcK3jalJO8wORlGban9iriut0DO0V3qVg4wA6yjn98ExSj/3xbv84qd0uya1a3iScbYLJIJY85bcuNp/Td9ciqpplytl+JVzYYx4k0pTA4xJGkp5/qDH2zQbDpSlApSlApSlB1722F3bPC0k0W7s8MhRlPqCKgr7TNVeAW8wstWt15HxBNvMGxjIdARnvyAverLWCAfKg0Drmj6hZOY9KiCqxIeMXsTpnI2gbCGU+2Mcdu9QjX3V7a3HOtpem4igMVxbw4bg5XlByATjv6ccYFeiX0XTjAIUtI4Y9wYiAeFn67MZHtXat7WC3jEdvEkSDnagwKDzFN1VqENjPa3MFzbyIzeFIQd6s20upORlTtGRjyz3r5/46n+PS8MMDXUdu0SSyx7tpLFiy5z3BIHpuP1r0T1P03puvaXNa31osgOXXadrB8dwR2NaJ65hR+mrJ47G2tRLNtPgRgB3G4EA4yeSTg+RzzQVi51/V9ZvBL4s885jAkPzMx5OfXuSP0wMVHQafdxygTaddPcDBWIwtz7txk+XFeoPw/6QsOldIijtYv8AmpI1NxMw+Z2xk/b2q07fM96DzR0p0k7XKarqt2VlXLrGAu8vnz3YHHtmtwaT0/m4tvFs5pIIVKo7Sqiqp5yuOfM5C4znmrt4a5zgZ9SK+goFB8RoqoFUcKMD2qqdTXDWvUGllpEWCeeBH3nHZnPBJwDuKfUcVb6iOpNEh1yx8CVmR1YNHIvdSCD+mQKCNmF5HYaoLbYLm51HZAZc7Rnw1ycegDH7VTep9LguOttItrXcq291Z24VTxtjHidvYemfOrSlzrCskc+nTNewK8vieGXhaTheCAMkrkjsMnuK4Okemb9dU/x/qJY01KQM3w8Tblid8AkH12gKBk4BNB9dYmS2uNXuW2+DJoci5xySrnOPs9SupNt6k6fVM+Fsuc47cIuK5urNBXqDR7iyE728skbosyjOAwwQR5g8fpVYu59aiTRGk02Y6lpckkUijJjnUwlQ6vjkHg4POeMUHF1EZG6m0nxYBK0fUO2LvlFMEZyPTk/+PS0aorR6vC+cLLHGmP6Zlz/owqF6d0PUr3Xm1vXcoLeVjaRLuXeWUAu4J8gMAfU+lWjXLBr6zKwtsnTLRMCVw2MYyAcA5x29/Kg+dSDR+FJafKzXcXj7F3FlyFOfQYI58gKqMvhz/ixapblGKQtPcjOdpSPYv0/6o/Sut1Br92NH1XS7Sw1BtcuZgIoTbvhslV3hsbcYUng/p5WLorp2fR0uL3U3EuqXzBp27iNQSVQH2ySfc+woLTSlKBSlKBSlKBSlKBSlKDBqkT/hxp1xqsF3LM7QQXPxKW235d3pkn8vn65q8UoMAYrNKUClKUClKUClKUClKUClKUGMVmlKBSlKBSlKBSlKBSlKBSlKBSlKBSlKBSlKBSlKBSlKBSlKBSlKBSlKBSlKBSlKBSlKBSlKBSlKBSlKBSlKBSlKBSlKBSlKBSlKBSlKBSlKBSlKD//Z"/>
          <p:cNvSpPr>
            <a:spLocks noChangeAspect="1" noChangeArrowheads="1"/>
          </p:cNvSpPr>
          <p:nvPr/>
        </p:nvSpPr>
        <p:spPr bwMode="auto">
          <a:xfrm>
            <a:off x="76200" y="-800100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4" descr="foto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76144"/>
            <a:ext cx="4968552" cy="3296872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146" name="Picture 2" descr="http://snowbirdpix.com/images/sd/plants/jorgensen/echinochloa_crusgalli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2" b="672"/>
          <a:stretch/>
        </p:blipFill>
        <p:spPr bwMode="auto">
          <a:xfrm>
            <a:off x="3530794" y="2771433"/>
            <a:ext cx="2218445" cy="3506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148" name="Picture 4" descr="Barnyardgr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81" y="3945077"/>
            <a:ext cx="2576259" cy="1932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150" name="Picture 6" descr="Barnyardgra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03" y="3926348"/>
            <a:ext cx="2074545" cy="2743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5496" y="6021288"/>
            <a:ext cx="335379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Echinochloa crusgalli</a:t>
            </a:r>
          </a:p>
          <a:p>
            <a:pPr algn="just"/>
            <a:r>
              <a:rPr lang="pt-BR" sz="2400" b="0" dirty="0" smtClean="0">
                <a:solidFill>
                  <a:srgbClr val="000000"/>
                </a:solidFill>
              </a:rPr>
              <a:t>	</a:t>
            </a:r>
            <a:r>
              <a:rPr lang="pt-BR" sz="2400" dirty="0">
                <a:solidFill>
                  <a:srgbClr val="000000"/>
                </a:solidFill>
              </a:rPr>
              <a:t>Capim </a:t>
            </a:r>
            <a:r>
              <a:rPr lang="pt-BR" sz="2400" dirty="0" smtClean="0">
                <a:solidFill>
                  <a:srgbClr val="000000"/>
                </a:solidFill>
              </a:rPr>
              <a:t>arroz</a:t>
            </a:r>
            <a:endParaRPr lang="pt-B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5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5" descr="foto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4336" y="3064896"/>
            <a:ext cx="4416136" cy="3316432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21190" name="Picture 6" descr="foto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4416136" cy="3316432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TextBox 1"/>
          <p:cNvSpPr txBox="1"/>
          <p:nvPr/>
        </p:nvSpPr>
        <p:spPr>
          <a:xfrm>
            <a:off x="5148064" y="1064930"/>
            <a:ext cx="349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Infestação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cultura</a:t>
            </a:r>
            <a:r>
              <a:rPr lang="en-US" sz="2800" dirty="0" smtClean="0"/>
              <a:t> de </a:t>
            </a:r>
            <a:r>
              <a:rPr lang="en-US" sz="2800" dirty="0" err="1" smtClean="0"/>
              <a:t>arroz</a:t>
            </a:r>
            <a:endParaRPr lang="en-US" sz="2800" dirty="0"/>
          </a:p>
        </p:txBody>
      </p:sp>
      <p:pic>
        <p:nvPicPr>
          <p:cNvPr id="7170" name="Picture 2" descr="http://www.plantwise.org/Uploads/CompendiaImages/Normal/Ech_c-g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5280" r="15927" b="13620"/>
          <a:stretch/>
        </p:blipFill>
        <p:spPr bwMode="auto">
          <a:xfrm>
            <a:off x="352407" y="3933056"/>
            <a:ext cx="3715537" cy="2553632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87338" y="143916"/>
            <a:ext cx="8569325" cy="6001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400" dirty="0" smtClean="0"/>
              <a:t>Identificação das plantas daninhas é o primeiro </a:t>
            </a:r>
            <a:r>
              <a:rPr lang="pt-BR" sz="2400" dirty="0"/>
              <a:t>passo para </a:t>
            </a:r>
            <a:r>
              <a:rPr lang="pt-BR" sz="2400" dirty="0" smtClean="0"/>
              <a:t>o desenvolvimento </a:t>
            </a:r>
            <a:r>
              <a:rPr lang="pt-BR" sz="2400" dirty="0"/>
              <a:t>de um programa de </a:t>
            </a:r>
            <a:r>
              <a:rPr lang="pt-BR" sz="2400" dirty="0" smtClean="0"/>
              <a:t>manejo</a:t>
            </a:r>
          </a:p>
          <a:p>
            <a:pPr marL="876300" indent="-342900" algn="just">
              <a:spcBef>
                <a:spcPct val="50000"/>
              </a:spcBef>
              <a:buFont typeface="Wingdings" pitchFamily="2" charset="2"/>
              <a:buChar char="ü"/>
            </a:pPr>
            <a:endParaRPr lang="pt-BR" sz="2400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endParaRPr lang="pt-BR" dirty="0" smtClean="0"/>
          </a:p>
          <a:p>
            <a:pPr marL="533400">
              <a:spcBef>
                <a:spcPct val="50000"/>
              </a:spcBef>
            </a:pPr>
            <a:endParaRPr lang="pt-BR" dirty="0" smtClean="0"/>
          </a:p>
          <a:p>
            <a:pPr marL="876300" indent="-342900">
              <a:spcBef>
                <a:spcPct val="50000"/>
              </a:spcBef>
              <a:buFont typeface="Wingdings" pitchFamily="2" charset="2"/>
              <a:buChar char="ü"/>
            </a:pPr>
            <a:r>
              <a:rPr lang="pt-BR" sz="2000" dirty="0" smtClean="0"/>
              <a:t>Nome comum x nome científico</a:t>
            </a:r>
            <a:r>
              <a:rPr lang="pt-BR" sz="2000" dirty="0"/>
              <a:t>	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34644" r="2160"/>
          <a:stretch/>
        </p:blipFill>
        <p:spPr>
          <a:xfrm>
            <a:off x="2195736" y="1052736"/>
            <a:ext cx="4552280" cy="45613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35496" y="620688"/>
            <a:ext cx="3744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Eleusine indica - </a:t>
            </a:r>
            <a:r>
              <a:rPr lang="pt-BR" sz="2400" dirty="0" smtClean="0">
                <a:solidFill>
                  <a:srgbClr val="FF0000"/>
                </a:solidFill>
              </a:rPr>
              <a:t>ELEIN</a:t>
            </a:r>
            <a:endParaRPr lang="pt-BR" sz="2400" b="0" i="1" dirty="0">
              <a:solidFill>
                <a:srgbClr val="00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(capim-pé-de-galinha)</a:t>
            </a:r>
            <a:endParaRPr lang="pt-BR" sz="2400" i="1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3154168" cy="3552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8194" name="Picture 2" descr="http://cache2.allpostersimages.com/p/LRG/38/3814/IMRIF00Z/posters/cattlin-nigel-crowsfoot-grass-or-goosegrass-eleusine-indica-prostrate-seedling-weed-pl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07" y="3865848"/>
            <a:ext cx="2602281" cy="26022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09" y="293441"/>
            <a:ext cx="2428679" cy="2784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110" y="260648"/>
            <a:ext cx="2598090" cy="3065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5362" name="Picture 2" descr="http://2.bp.blogspot.com/-cZhWC0PqPwo/U1K2lPJnovI/AAAAAAAAMYw/HAJ9Ta33mkA/s1600/-Eleusine+indica--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688" y="3880154"/>
            <a:ext cx="2997400" cy="195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5" descr="foto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2" y="4111049"/>
            <a:ext cx="3406628" cy="2558311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" name="Picture 8" descr="elein1.jpg (96042 bytes)"/>
          <p:cNvPicPr>
            <a:picLocks noChangeAspect="1" noChangeArrowheads="1"/>
          </p:cNvPicPr>
          <p:nvPr/>
        </p:nvPicPr>
        <p:blipFill>
          <a:blip r:embed="rId4" cstate="print"/>
          <a:srcRect l="5775" t="4153" r="5647"/>
          <a:stretch>
            <a:fillRect/>
          </a:stretch>
        </p:blipFill>
        <p:spPr bwMode="auto">
          <a:xfrm>
            <a:off x="395536" y="332656"/>
            <a:ext cx="3529883" cy="351400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9218" name="Picture 2" descr="http://cache2.artprintimages.com/lrg/38/3815/1BBYF00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635"/>
            <a:ext cx="3810000" cy="28575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820917" y="325875"/>
            <a:ext cx="37442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Eleusine indica</a:t>
            </a:r>
            <a:endParaRPr lang="pt-BR" sz="2400" b="0" i="1" dirty="0">
              <a:solidFill>
                <a:srgbClr val="00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(capim-pé-de-galinha)</a:t>
            </a:r>
            <a:endParaRPr lang="pt-BR" sz="2400" i="1" dirty="0" smtClean="0">
              <a:solidFill>
                <a:srgbClr val="000000"/>
              </a:solidFill>
            </a:endParaRPr>
          </a:p>
        </p:txBody>
      </p:sp>
      <p:pic>
        <p:nvPicPr>
          <p:cNvPr id="9220" name="Picture 4" descr="http://www.agrolink.com.br/agromidias/problemas/g/Eleusine_indica8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1667" l="0" r="99000">
                        <a14:foregroundMark x1="14444" y1="61333" x2="14111" y2="25000"/>
                        <a14:foregroundMark x1="33889" y1="71667" x2="34778" y2="56167"/>
                        <a14:foregroundMark x1="55111" y1="58667" x2="68889" y2="9500"/>
                        <a14:foregroundMark x1="68000" y1="73000" x2="69778" y2="56833"/>
                        <a14:foregroundMark x1="85778" y1="62000" x2="76222" y2="2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595"/>
          <a:stretch/>
        </p:blipFill>
        <p:spPr bwMode="auto">
          <a:xfrm>
            <a:off x="4283968" y="1296850"/>
            <a:ext cx="4410868" cy="22761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03609" y="705523"/>
            <a:ext cx="49004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Rhynchelitrum repens </a:t>
            </a:r>
            <a:r>
              <a:rPr lang="pt-BR" sz="2400" i="1" dirty="0" smtClean="0">
                <a:solidFill>
                  <a:srgbClr val="000000"/>
                </a:solidFill>
              </a:rPr>
              <a:t>- RHNRP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(capim-favorito)</a:t>
            </a:r>
          </a:p>
        </p:txBody>
      </p:sp>
      <p:pic>
        <p:nvPicPr>
          <p:cNvPr id="39940" name="Picture 4" descr="rhynchelitrum_repens_1"/>
          <p:cNvPicPr>
            <a:picLocks noChangeAspect="1" noChangeArrowheads="1"/>
          </p:cNvPicPr>
          <p:nvPr/>
        </p:nvPicPr>
        <p:blipFill>
          <a:blip r:embed="rId3" cstate="print"/>
          <a:srcRect t="8659"/>
          <a:stretch>
            <a:fillRect/>
          </a:stretch>
        </p:blipFill>
        <p:spPr bwMode="auto">
          <a:xfrm>
            <a:off x="5940152" y="2667451"/>
            <a:ext cx="3016711" cy="4029388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 cstate="print"/>
          <a:srcRect l="16243" t="4926" r="35042" b="47830"/>
          <a:stretch>
            <a:fillRect/>
          </a:stretch>
        </p:blipFill>
        <p:spPr bwMode="auto">
          <a:xfrm>
            <a:off x="343477" y="1844824"/>
            <a:ext cx="3590339" cy="2559377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/>
          <a:stretch/>
        </p:blipFill>
        <p:spPr>
          <a:xfrm>
            <a:off x="5508104" y="295521"/>
            <a:ext cx="3340312" cy="2197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07" y="3540727"/>
            <a:ext cx="1472251" cy="2234357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170" name="Picture 2" descr="http://www.plantasdaninhasonline.com.br/favorito/imagens/image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9536"/>
            <a:ext cx="2693099" cy="201982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539998" y="365755"/>
            <a:ext cx="41040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Setaria faberi </a:t>
            </a:r>
            <a:r>
              <a:rPr lang="pt-BR" sz="2400" dirty="0" smtClean="0">
                <a:solidFill>
                  <a:srgbClr val="000000"/>
                </a:solidFill>
              </a:rPr>
              <a:t>- SETFA</a:t>
            </a:r>
            <a:endParaRPr lang="pt-BR" sz="2400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(Capim-rabo-de-raposa)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endParaRPr lang="pt-BR" sz="2400" b="0" i="1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06" y="4149080"/>
            <a:ext cx="3484282" cy="259683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70" y="136098"/>
            <a:ext cx="2594302" cy="3796958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17020"/>
            <a:ext cx="3316895" cy="4148284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152" y="1529069"/>
            <a:ext cx="1951984" cy="3799861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410426" cy="3715269"/>
          </a:xfrm>
          <a:prstGeom prst="rect">
            <a:avLst/>
          </a:prstGeom>
        </p:spPr>
      </p:pic>
      <p:pic>
        <p:nvPicPr>
          <p:cNvPr id="6146" name="Picture 2" descr="http://msuturfweeds.net/images/galleries/y_fox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36" y="620688"/>
            <a:ext cx="3578136" cy="268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95936" y="408004"/>
            <a:ext cx="990600" cy="3108969"/>
            <a:chOff x="3995936" y="408004"/>
            <a:chExt cx="990600" cy="3108969"/>
          </a:xfrm>
        </p:grpSpPr>
        <p:pic>
          <p:nvPicPr>
            <p:cNvPr id="6148" name="Picture 4" descr="http://msuturfweeds.net/images/galleries/y_fox/4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3" r="64617" b="9079"/>
            <a:stretch/>
          </p:blipFill>
          <p:spPr bwMode="auto">
            <a:xfrm>
              <a:off x="3995936" y="408004"/>
              <a:ext cx="990600" cy="3108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038600" y="2420888"/>
              <a:ext cx="495300" cy="43204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99" y="3645301"/>
            <a:ext cx="2251677" cy="305472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9625" y="4260751"/>
            <a:ext cx="2738692" cy="1650314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-36512" y="4974267"/>
            <a:ext cx="41040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Setaria faberi</a:t>
            </a:r>
            <a:endParaRPr lang="pt-BR" sz="2400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(Capim-rabo-de-raposa)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endParaRPr lang="pt-BR" sz="2400" b="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59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72008" y="655945"/>
            <a:ext cx="3923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Digitaria insularis - </a:t>
            </a:r>
            <a:r>
              <a:rPr lang="pt-BR" sz="2400" i="1" dirty="0" smtClean="0">
                <a:solidFill>
                  <a:srgbClr val="000000"/>
                </a:solidFill>
              </a:rPr>
              <a:t>DIGIN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 amargoso) </a:t>
            </a:r>
            <a:endParaRPr lang="pt-BR" sz="2400" i="1" dirty="0" smtClean="0">
              <a:solidFill>
                <a:srgbClr val="000000"/>
              </a:solidFill>
            </a:endParaRPr>
          </a:p>
        </p:txBody>
      </p:sp>
      <p:pic>
        <p:nvPicPr>
          <p:cNvPr id="90120" name="Picture 8" descr="Image:Digitaria insular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7370" t="23950" r="7208"/>
          <a:stretch>
            <a:fillRect/>
          </a:stretch>
        </p:blipFill>
        <p:spPr bwMode="auto">
          <a:xfrm>
            <a:off x="4067944" y="421587"/>
            <a:ext cx="4828821" cy="3218775"/>
          </a:xfrm>
          <a:prstGeom prst="rect">
            <a:avLst/>
          </a:prstGeom>
          <a:ln w="38100"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4" descr="foto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790085"/>
            <a:ext cx="3016280" cy="2265168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122" name="Picture 2" descr="http://www.cybertruffle.org.uk/vinales/pics/digitaria_insularis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82" y="4048299"/>
            <a:ext cx="3394795" cy="2549053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" name="Picture 6" descr="foto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1231" y="4293096"/>
            <a:ext cx="3317908" cy="2491685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5" descr="foto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014669" cy="30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www.botany.hawaii.edu/faculty/carr/images/dig_ins_c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199" y="533888"/>
            <a:ext cx="2602281" cy="2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plantasdaninhasonline.com.br/amargoso/imagens/image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4560" r="25927" b="26233"/>
          <a:stretch/>
        </p:blipFill>
        <p:spPr bwMode="auto">
          <a:xfrm>
            <a:off x="6404814" y="3717032"/>
            <a:ext cx="25596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196" y="3645024"/>
            <a:ext cx="2619971" cy="277745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0323"/>
            <a:ext cx="1257476" cy="2295846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2346" y="4561673"/>
            <a:ext cx="3371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Digitaria insularis </a:t>
            </a: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 amargoso) </a:t>
            </a:r>
            <a:endParaRPr lang="pt-BR" sz="2400" i="1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07950" y="257175"/>
            <a:ext cx="45360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Sorghum halepense </a:t>
            </a:r>
            <a:r>
              <a:rPr lang="pt-BR" sz="2400" dirty="0" smtClean="0">
                <a:solidFill>
                  <a:srgbClr val="000000"/>
                </a:solidFill>
              </a:rPr>
              <a:t>- SORHA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 massambará)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5" y="3112607"/>
            <a:ext cx="4040662" cy="3044488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3350"/>
            <a:ext cx="4151219" cy="2537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4" y="1385885"/>
            <a:ext cx="2420392" cy="5084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49" y="1378868"/>
            <a:ext cx="1470827" cy="5071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75626"/>
            <a:ext cx="3213495" cy="3029638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" name="Picture 8" descr="Sorgo de alepo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7545" r="26076"/>
          <a:stretch/>
        </p:blipFill>
        <p:spPr bwMode="auto">
          <a:xfrm>
            <a:off x="492855" y="233320"/>
            <a:ext cx="1774889" cy="4635840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58" y="461269"/>
            <a:ext cx="2314898" cy="35437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10721"/>
            <a:ext cx="1975408" cy="2598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50219"/>
            <a:ext cx="3507655" cy="1626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699" y="5509766"/>
            <a:ext cx="34688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Sorghum halepense</a:t>
            </a: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 massambará)</a:t>
            </a:r>
          </a:p>
        </p:txBody>
      </p:sp>
    </p:spTree>
    <p:extLst>
      <p:ext uri="{BB962C8B-B14F-4D97-AF65-F5344CB8AC3E}">
        <p14:creationId xmlns:p14="http://schemas.microsoft.com/office/powerpoint/2010/main" val="423920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20216" y="203520"/>
            <a:ext cx="51041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Brachiaria decumbens </a:t>
            </a:r>
            <a:r>
              <a:rPr lang="pt-BR" sz="2400" dirty="0" smtClean="0">
                <a:solidFill>
                  <a:srgbClr val="000000"/>
                </a:solidFill>
              </a:rPr>
              <a:t>- BRADC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 braquiária)</a:t>
            </a:r>
            <a:r>
              <a:rPr lang="pt-BR" sz="2400" dirty="0" smtClean="0">
                <a:solidFill>
                  <a:srgbClr val="FF0000"/>
                </a:solidFill>
              </a:rPr>
              <a:t>	</a:t>
            </a:r>
            <a:endParaRPr lang="pt-BR" sz="2400" i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18" y="3288827"/>
            <a:ext cx="4780670" cy="3072495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170" name="Picture 2" descr="http://www.plantasdaninhasonline.com.br/brizantha/imagens/image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44" y="141394"/>
            <a:ext cx="3903423" cy="2927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35" y="1450608"/>
            <a:ext cx="2787404" cy="2986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483" y="3872822"/>
            <a:ext cx="1857634" cy="359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1"/>
          <a:stretch/>
        </p:blipFill>
        <p:spPr>
          <a:xfrm>
            <a:off x="1763688" y="1124744"/>
            <a:ext cx="5400600" cy="540500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572000" y="908720"/>
            <a:ext cx="194421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763688" y="478413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monocotiledôneas</a:t>
            </a:r>
          </a:p>
          <a:p>
            <a:pPr algn="ctr"/>
            <a:r>
              <a:rPr lang="pt-BR" dirty="0" smtClean="0">
                <a:solidFill>
                  <a:srgbClr val="0000FF"/>
                </a:solidFill>
              </a:rPr>
              <a:t>folhas estreitas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397247" y="1268760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dicotiledôneas</a:t>
            </a:r>
          </a:p>
          <a:p>
            <a:pPr algn="ctr"/>
            <a:r>
              <a:rPr lang="pt-BR" dirty="0" smtClean="0">
                <a:solidFill>
                  <a:srgbClr val="0000FF"/>
                </a:solidFill>
              </a:rPr>
              <a:t>folhas largas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"/>
          <a:stretch>
            <a:fillRect/>
          </a:stretch>
        </p:blipFill>
        <p:spPr bwMode="auto">
          <a:xfrm>
            <a:off x="5896045" y="2348880"/>
            <a:ext cx="2996435" cy="4295231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8194" name="Picture 2" descr="http://www.plantasdaninhasonline.com.br/brizanthamarandu/imagens/image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b="28169"/>
          <a:stretch/>
        </p:blipFill>
        <p:spPr bwMode="auto">
          <a:xfrm>
            <a:off x="568939" y="4597889"/>
            <a:ext cx="4723141" cy="1999463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8196" name="Picture 4" descr="http://www.plantasdaninhasonline.com.br/brizanthamarandu/imagens/image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5" r="5650" b="16890"/>
          <a:stretch/>
        </p:blipFill>
        <p:spPr bwMode="auto">
          <a:xfrm>
            <a:off x="323528" y="2156793"/>
            <a:ext cx="5392102" cy="2209800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8640"/>
            <a:ext cx="4227801" cy="1716314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0216" y="653787"/>
            <a:ext cx="4119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Brachiaria decumbens</a:t>
            </a: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 braquiária)</a:t>
            </a:r>
            <a:r>
              <a:rPr lang="pt-BR" sz="2400" dirty="0" smtClean="0">
                <a:solidFill>
                  <a:srgbClr val="FF0000"/>
                </a:solidFill>
              </a:rPr>
              <a:t>	</a:t>
            </a:r>
            <a:endParaRPr lang="pt-BR" sz="2400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-36513" y="581779"/>
            <a:ext cx="45684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Panicum maximum </a:t>
            </a:r>
            <a:r>
              <a:rPr lang="pt-BR" sz="2400" i="1" dirty="0" smtClean="0">
                <a:solidFill>
                  <a:srgbClr val="000000"/>
                </a:solidFill>
              </a:rPr>
              <a:t>- </a:t>
            </a:r>
            <a:r>
              <a:rPr lang="pt-BR" sz="2400" dirty="0" smtClean="0">
                <a:solidFill>
                  <a:srgbClr val="000000"/>
                </a:solidFill>
              </a:rPr>
              <a:t>PANMA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(capim-colonião)</a:t>
            </a:r>
          </a:p>
        </p:txBody>
      </p:sp>
      <p:pic>
        <p:nvPicPr>
          <p:cNvPr id="115716" name="Picture 4" descr="panicum_maximum_3"/>
          <p:cNvPicPr>
            <a:picLocks noChangeAspect="1" noChangeArrowheads="1"/>
          </p:cNvPicPr>
          <p:nvPr/>
        </p:nvPicPr>
        <p:blipFill>
          <a:blip r:embed="rId3" cstate="print"/>
          <a:srcRect t="302" r="9621" b="12283"/>
          <a:stretch>
            <a:fillRect/>
          </a:stretch>
        </p:blipFill>
        <p:spPr bwMode="auto">
          <a:xfrm>
            <a:off x="262735" y="1992220"/>
            <a:ext cx="3760098" cy="4677140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15718" name="Picture 6" descr="Photo of the Guinea Grass, Panicum maxim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288774"/>
            <a:ext cx="4536826" cy="3324605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48713"/>
            <a:ext cx="3672730" cy="2820247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0" y="1635346"/>
            <a:ext cx="3308610" cy="5106022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44" y="260648"/>
            <a:ext cx="1821244" cy="3976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73" y="4482625"/>
            <a:ext cx="3826918" cy="2167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672"/>
            <a:ext cx="2315851" cy="3678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6513" y="581779"/>
            <a:ext cx="45684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Panicum maximum</a:t>
            </a: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(capim-colonião)</a:t>
            </a:r>
          </a:p>
        </p:txBody>
      </p:sp>
    </p:spTree>
    <p:extLst>
      <p:ext uri="{BB962C8B-B14F-4D97-AF65-F5344CB8AC3E}">
        <p14:creationId xmlns:p14="http://schemas.microsoft.com/office/powerpoint/2010/main" val="1270550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35496" y="221739"/>
            <a:ext cx="42117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Cynodon dactylon </a:t>
            </a:r>
            <a:r>
              <a:rPr lang="pt-BR" sz="2400" dirty="0" smtClean="0">
                <a:solidFill>
                  <a:srgbClr val="000000"/>
                </a:solidFill>
              </a:rPr>
              <a:t>- CYNDA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algn="ctr"/>
            <a:r>
              <a:rPr lang="pt-BR" sz="2400" dirty="0" smtClean="0">
                <a:solidFill>
                  <a:srgbClr val="000000"/>
                </a:solidFill>
              </a:rPr>
              <a:t>(grama seda)</a:t>
            </a:r>
            <a:endParaRPr lang="pt-BR" sz="2400" b="0" i="1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3" y="1196752"/>
            <a:ext cx="3093087" cy="2724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4573497" cy="2412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45" y="3229604"/>
            <a:ext cx="2123523" cy="32237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1521"/>
            <a:ext cx="4676562" cy="2763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0" y="404664"/>
            <a:ext cx="3259842" cy="5689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933056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rizomas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30631" y="4005064"/>
            <a:ext cx="71814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dirty="0" smtClean="0"/>
              <a:t>estolão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74943" y="4005064"/>
            <a:ext cx="575479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400" dirty="0" smtClean="0"/>
              <a:t>bainha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468460" y="2132856"/>
            <a:ext cx="477695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400" dirty="0" smtClean="0"/>
              <a:t>limbo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919870" y="980728"/>
            <a:ext cx="892406" cy="360850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72000" rIns="72000" bIns="72000" rtlCol="0">
            <a:spAutoFit/>
          </a:bodyPr>
          <a:lstStyle/>
          <a:p>
            <a:r>
              <a:rPr lang="pt-BR" sz="1400" dirty="0" smtClean="0"/>
              <a:t>Rácemo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45773" y="1380434"/>
            <a:ext cx="722487" cy="360850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72000" rIns="72000" bIns="72000" rtlCol="0">
            <a:spAutoFit/>
          </a:bodyPr>
          <a:lstStyle/>
          <a:p>
            <a:r>
              <a:rPr lang="pt-BR" sz="1400" dirty="0" smtClean="0"/>
              <a:t>colmo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748380" y="5075892"/>
            <a:ext cx="8386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raízes</a:t>
            </a:r>
            <a:endParaRPr lang="en-US" dirty="0"/>
          </a:p>
        </p:txBody>
      </p:sp>
      <p:pic>
        <p:nvPicPr>
          <p:cNvPr id="5122" name="Picture 2" descr="http://www.agroatlas.ru/content/weeds/Cynodon_dactylon/Cynodon_dacty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3" y="143252"/>
            <a:ext cx="2968133" cy="34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8" b="95455" l="0" r="98630">
                        <a14:foregroundMark x1="34703" y1="66234" x2="63014" y2="71429"/>
                        <a14:foregroundMark x1="75342" y1="60390" x2="79909" y2="85714"/>
                        <a14:foregroundMark x1="84932" y1="61688" x2="96804" y2="80519"/>
                        <a14:foregroundMark x1="64384" y1="92857" x2="40183" y2="95455"/>
                        <a14:foregroundMark x1="5936" y1="92857" x2="3653" y2="61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03" y="3363327"/>
            <a:ext cx="3776025" cy="26552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99992" y="4581128"/>
            <a:ext cx="504056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80112" y="566124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Rizomas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812360" y="4509120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Estolões</a:t>
            </a:r>
            <a:endParaRPr lang="en-US" dirty="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886190" y="238812"/>
            <a:ext cx="27128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i="1" dirty="0" smtClean="0">
                <a:solidFill>
                  <a:srgbClr val="FF0000"/>
                </a:solidFill>
              </a:rPr>
              <a:t>Cynodon dactylon</a:t>
            </a:r>
          </a:p>
          <a:p>
            <a:pPr algn="ctr"/>
            <a:r>
              <a:rPr lang="pt-BR" dirty="0" smtClean="0">
                <a:solidFill>
                  <a:srgbClr val="000000"/>
                </a:solidFill>
              </a:rPr>
              <a:t>(grama seda)</a:t>
            </a:r>
            <a:endParaRPr lang="pt-BR" b="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ontain 052 testem x aplic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9392"/>
            <a:ext cx="9144000" cy="70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285852" y="142852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Grama-seda em cana-de-açúcar</a:t>
            </a:r>
            <a:endParaRPr lang="pt-B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50825" y="153794"/>
            <a:ext cx="882015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u="sng" dirty="0" smtClean="0">
                <a:solidFill>
                  <a:srgbClr val="FF0000"/>
                </a:solidFill>
              </a:rPr>
              <a:t>3.2) Família </a:t>
            </a:r>
            <a:r>
              <a:rPr lang="pt-BR" sz="2000" u="sng" dirty="0" err="1" smtClean="0">
                <a:solidFill>
                  <a:srgbClr val="FF0000"/>
                </a:solidFill>
              </a:rPr>
              <a:t>Cyperaceae</a:t>
            </a:r>
            <a:r>
              <a:rPr lang="pt-BR" sz="2000" u="sng" dirty="0" smtClean="0">
                <a:solidFill>
                  <a:srgbClr val="FF0000"/>
                </a:solidFill>
              </a:rPr>
              <a:t> – Juncos ou tiriricas</a:t>
            </a:r>
            <a:r>
              <a:rPr lang="pt-BR" sz="2400" dirty="0" smtClean="0">
                <a:solidFill>
                  <a:srgbClr val="FF0000"/>
                </a:solidFill>
              </a:rPr>
              <a:t>	</a:t>
            </a:r>
          </a:p>
          <a:p>
            <a:pPr algn="just">
              <a:lnSpc>
                <a:spcPct val="85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	</a:t>
            </a:r>
          </a:p>
          <a:p>
            <a:pPr algn="just">
              <a:lnSpc>
                <a:spcPct val="85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Propagação: tubérculos, rizoma, bulbo ou sementes</a:t>
            </a:r>
          </a:p>
          <a:p>
            <a:pPr algn="just">
              <a:lnSpc>
                <a:spcPct val="85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Caule: haste triangular e sem nós</a:t>
            </a:r>
          </a:p>
          <a:p>
            <a:pPr algn="just">
              <a:lnSpc>
                <a:spcPct val="85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Folhas dispostas em três direções</a:t>
            </a:r>
          </a:p>
          <a:p>
            <a:pPr algn="just">
              <a:lnSpc>
                <a:spcPct val="85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Bainha fechada e sem lígula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80045" y="2276872"/>
            <a:ext cx="4816091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Cyperus rotundus </a:t>
            </a:r>
            <a:r>
              <a:rPr lang="pt-BR" sz="2400" i="1" dirty="0" smtClean="0">
                <a:solidFill>
                  <a:srgbClr val="000000"/>
                </a:solidFill>
              </a:rPr>
              <a:t>– </a:t>
            </a:r>
            <a:r>
              <a:rPr lang="pt-BR" sz="2400" dirty="0" smtClean="0">
                <a:solidFill>
                  <a:srgbClr val="000000"/>
                </a:solidFill>
              </a:rPr>
              <a:t>CYPRO</a:t>
            </a:r>
          </a:p>
          <a:p>
            <a:pPr algn="ctr"/>
            <a:r>
              <a:rPr lang="pt-BR" sz="2400" dirty="0">
                <a:solidFill>
                  <a:srgbClr val="000000"/>
                </a:solidFill>
              </a:rPr>
              <a:t>(</a:t>
            </a:r>
            <a:r>
              <a:rPr lang="pt-BR" sz="2000" dirty="0" smtClean="0">
                <a:solidFill>
                  <a:srgbClr val="000000"/>
                </a:solidFill>
              </a:rPr>
              <a:t>Tiririca)</a:t>
            </a:r>
          </a:p>
        </p:txBody>
      </p:sp>
      <p:pic>
        <p:nvPicPr>
          <p:cNvPr id="5" name="Picture 7" descr="Cyperus_rotundus1"/>
          <p:cNvPicPr>
            <a:picLocks noChangeAspect="1" noChangeArrowheads="1"/>
          </p:cNvPicPr>
          <p:nvPr/>
        </p:nvPicPr>
        <p:blipFill>
          <a:blip r:embed="rId3" cstate="print"/>
          <a:srcRect b="15491"/>
          <a:stretch>
            <a:fillRect/>
          </a:stretch>
        </p:blipFill>
        <p:spPr bwMode="auto">
          <a:xfrm>
            <a:off x="323528" y="3356992"/>
            <a:ext cx="1996420" cy="2273034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242" name="Picture 2" descr="http://www.flowersinisrael.com/Flowgallery/Cyperus_rotundus_flowe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t="12055" r="41341"/>
          <a:stretch/>
        </p:blipFill>
        <p:spPr bwMode="auto">
          <a:xfrm>
            <a:off x="6660232" y="1235884"/>
            <a:ext cx="2036198" cy="2769180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08473"/>
            <a:ext cx="1991003" cy="3200847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23" y="4268443"/>
            <a:ext cx="1886213" cy="1752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4" b="98344" l="8784" r="89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351" y="3284984"/>
            <a:ext cx="1409897" cy="28769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88024" y="5301208"/>
            <a:ext cx="10567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Bainha</a:t>
            </a:r>
            <a:endParaRPr lang="en-US" dirty="0" smtClean="0"/>
          </a:p>
          <a:p>
            <a:r>
              <a:rPr lang="en-US" dirty="0" err="1" smtClean="0"/>
              <a:t>fechada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76256" y="6167045"/>
            <a:ext cx="19638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Caule</a:t>
            </a:r>
            <a:r>
              <a:rPr lang="en-US" dirty="0" smtClean="0"/>
              <a:t> triangular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77052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Inflorescência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779912" y="6073551"/>
            <a:ext cx="1035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Tubérculo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25203" y="5877272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Rizoma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951829" y="3869437"/>
            <a:ext cx="37552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i="1" dirty="0" smtClean="0">
                <a:solidFill>
                  <a:srgbClr val="FF0000"/>
                </a:solidFill>
              </a:rPr>
              <a:t>Cyperus esculentus</a:t>
            </a:r>
          </a:p>
          <a:p>
            <a:pPr algn="ctr"/>
            <a:r>
              <a:rPr lang="pt-BR" sz="2400" dirty="0" smtClean="0"/>
              <a:t>(tiriricão)</a:t>
            </a:r>
            <a:endParaRPr lang="pt-BR" sz="2400" i="1" dirty="0" smtClean="0">
              <a:solidFill>
                <a:srgbClr val="FF0000"/>
              </a:solidFill>
            </a:endParaRPr>
          </a:p>
        </p:txBody>
      </p:sp>
      <p:pic>
        <p:nvPicPr>
          <p:cNvPr id="53252" name="Picture 9" descr="cyperus%20esculentus1"/>
          <p:cNvPicPr>
            <a:picLocks noChangeAspect="1" noChangeArrowheads="1"/>
          </p:cNvPicPr>
          <p:nvPr/>
        </p:nvPicPr>
        <p:blipFill>
          <a:blip r:embed="rId3" cstate="print"/>
          <a:srcRect t="11838" r="5634"/>
          <a:stretch>
            <a:fillRect/>
          </a:stretch>
        </p:blipFill>
        <p:spPr bwMode="auto">
          <a:xfrm>
            <a:off x="422711" y="238107"/>
            <a:ext cx="4863965" cy="347892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3253" name="Picture 11" descr="Cyperus esculent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133" y="322263"/>
            <a:ext cx="2981577" cy="3826817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88" y="4378989"/>
            <a:ext cx="2551264" cy="2431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"/>
          <a:stretch/>
        </p:blipFill>
        <p:spPr>
          <a:xfrm>
            <a:off x="540863" y="4778463"/>
            <a:ext cx="4968552" cy="19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8" y="250083"/>
            <a:ext cx="1567515" cy="2762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63421" y="3018438"/>
            <a:ext cx="2132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Cyperus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esculentus</a:t>
            </a:r>
            <a:endParaRPr lang="en-US" sz="1600" i="1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/>
          <a:stretch/>
        </p:blipFill>
        <p:spPr>
          <a:xfrm>
            <a:off x="2564363" y="250083"/>
            <a:ext cx="1578028" cy="2762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2344928" y="3018438"/>
            <a:ext cx="2016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Cyperus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Rotundus</a:t>
            </a:r>
            <a:endParaRPr lang="en-US" sz="1600" i="1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4" b="2286"/>
          <a:stretch/>
        </p:blipFill>
        <p:spPr>
          <a:xfrm>
            <a:off x="4927273" y="244882"/>
            <a:ext cx="1595851" cy="2767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5039754" y="3018438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Cyperus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Iria</a:t>
            </a:r>
            <a:endParaRPr lang="en-US" sz="1600" i="1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9"/>
          <a:stretch/>
        </p:blipFill>
        <p:spPr>
          <a:xfrm>
            <a:off x="6998402" y="276414"/>
            <a:ext cx="1734388" cy="273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6838713" y="3018438"/>
            <a:ext cx="2053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Cyperus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eragrostis</a:t>
            </a:r>
            <a:endParaRPr lang="en-US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02132" y="6332774"/>
            <a:ext cx="24461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Rhynchospora</a:t>
            </a:r>
            <a:r>
              <a:rPr lang="en-US" sz="1400" i="1" dirty="0"/>
              <a:t> </a:t>
            </a:r>
            <a:r>
              <a:rPr lang="en-US" sz="1400" i="1" dirty="0" err="1"/>
              <a:t>corymbosa</a:t>
            </a:r>
            <a:endParaRPr lang="en-US" sz="1400" i="1" dirty="0"/>
          </a:p>
        </p:txBody>
      </p:sp>
      <p:pic>
        <p:nvPicPr>
          <p:cNvPr id="14" name="Picture 10" descr="rhy_cor"/>
          <p:cNvPicPr>
            <a:picLocks noChangeAspect="1" noChangeArrowheads="1"/>
          </p:cNvPicPr>
          <p:nvPr/>
        </p:nvPicPr>
        <p:blipFill rotWithShape="1">
          <a:blip r:embed="rId6" cstate="print"/>
          <a:srcRect l="49313" t="6236" r="12380" b="42823"/>
          <a:stretch/>
        </p:blipFill>
        <p:spPr bwMode="auto">
          <a:xfrm>
            <a:off x="4953143" y="3524837"/>
            <a:ext cx="1544110" cy="2648859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8" y="3524837"/>
            <a:ext cx="1567515" cy="271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7" name="TextBox 16"/>
          <p:cNvSpPr txBox="1"/>
          <p:nvPr/>
        </p:nvSpPr>
        <p:spPr>
          <a:xfrm>
            <a:off x="179091" y="6317385"/>
            <a:ext cx="18726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Cyperus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diformis</a:t>
            </a:r>
            <a:endParaRPr lang="en-US" sz="1600" i="1" dirty="0"/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3166" y="3461221"/>
            <a:ext cx="1600423" cy="2712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9" name="TextBox 18"/>
          <p:cNvSpPr txBox="1"/>
          <p:nvPr/>
        </p:nvSpPr>
        <p:spPr>
          <a:xfrm>
            <a:off x="2258366" y="6317385"/>
            <a:ext cx="21900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Cyperus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lanceolatus</a:t>
            </a:r>
            <a:endParaRPr lang="en-US" sz="1600" i="1" dirty="0"/>
          </a:p>
        </p:txBody>
      </p:sp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/>
          <a:stretch/>
        </p:blipFill>
        <p:spPr>
          <a:xfrm>
            <a:off x="6978532" y="3461221"/>
            <a:ext cx="1774128" cy="2776091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21" name="TextBox 20"/>
          <p:cNvSpPr txBox="1"/>
          <p:nvPr/>
        </p:nvSpPr>
        <p:spPr>
          <a:xfrm>
            <a:off x="7025350" y="6332774"/>
            <a:ext cx="16804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 smtClean="0"/>
              <a:t>Cyperus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virens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3877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50825" y="188640"/>
            <a:ext cx="8820150" cy="226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u="sng" dirty="0" smtClean="0">
                <a:solidFill>
                  <a:srgbClr val="FF0000"/>
                </a:solidFill>
              </a:rPr>
              <a:t>3.3) Família Commelinaceae</a:t>
            </a:r>
            <a:endParaRPr lang="pt-BR" sz="2400" dirty="0" smtClean="0">
              <a:solidFill>
                <a:srgbClr val="006600"/>
              </a:solidFill>
            </a:endParaRPr>
          </a:p>
          <a:p>
            <a:pPr algn="just">
              <a:lnSpc>
                <a:spcPct val="85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	</a:t>
            </a:r>
          </a:p>
          <a:p>
            <a:pPr algn="just"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Propagação: estolões ou sementes</a:t>
            </a:r>
          </a:p>
          <a:p>
            <a:pPr algn="just"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Caule: cilíndricos e nodosos</a:t>
            </a:r>
          </a:p>
          <a:p>
            <a:pPr algn="just"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Bainha amplexicaule</a:t>
            </a:r>
          </a:p>
          <a:p>
            <a:pPr algn="just"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Seiva filamentosa</a:t>
            </a:r>
          </a:p>
          <a:p>
            <a:pPr algn="just"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 Tolerante ao glyphosate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6635" y="2617053"/>
            <a:ext cx="4481389" cy="5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 anchor="ctr" anchorCtr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000" i="1" dirty="0" smtClean="0">
                <a:solidFill>
                  <a:srgbClr val="FF0000"/>
                </a:solidFill>
              </a:rPr>
              <a:t>Commelina benghalensis </a:t>
            </a:r>
            <a:r>
              <a:rPr lang="pt-BR" sz="2000" i="1" dirty="0" smtClean="0">
                <a:solidFill>
                  <a:srgbClr val="000000"/>
                </a:solidFill>
              </a:rPr>
              <a:t>- </a:t>
            </a:r>
            <a:r>
              <a:rPr lang="pt-BR" sz="2000" dirty="0" smtClean="0">
                <a:solidFill>
                  <a:srgbClr val="000000"/>
                </a:solidFill>
              </a:rPr>
              <a:t>COMBE</a:t>
            </a:r>
            <a:endParaRPr lang="pt-BR" sz="2000" i="1" dirty="0" smtClean="0">
              <a:solidFill>
                <a:srgbClr val="FF0000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Trapoeraba</a:t>
            </a:r>
            <a:endParaRPr lang="pt-BR" sz="2000" i="1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67" y="3717032"/>
            <a:ext cx="2768121" cy="2148462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91181"/>
            <a:ext cx="3214522" cy="2363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44" y="172113"/>
            <a:ext cx="3891344" cy="2968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29633" y="3672870"/>
            <a:ext cx="2182673" cy="208211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4820969" y="3691181"/>
            <a:ext cx="109631" cy="2226282"/>
          </a:xfrm>
          <a:prstGeom prst="line">
            <a:avLst/>
          </a:prstGeom>
          <a:ln w="571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07904" y="5877272"/>
            <a:ext cx="2364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Flores </a:t>
            </a:r>
            <a:r>
              <a:rPr lang="en-US" dirty="0" err="1" smtClean="0"/>
              <a:t>zigomórficas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obiologia.com.br/figuras/Reinos4/mono_dicotiledon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28" b="77989"/>
          <a:stretch/>
        </p:blipFill>
        <p:spPr bwMode="auto">
          <a:xfrm>
            <a:off x="1892108" y="118803"/>
            <a:ext cx="4643221" cy="142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VirginiaDayflower1"/>
          <p:cNvPicPr>
            <a:picLocks noChangeAspect="1" noChangeArrowheads="1"/>
          </p:cNvPicPr>
          <p:nvPr/>
        </p:nvPicPr>
        <p:blipFill>
          <a:blip r:embed="rId2" cstate="print"/>
          <a:srcRect l="11749" t="-1074" r="8861" b="19408"/>
          <a:stretch>
            <a:fillRect/>
          </a:stretch>
        </p:blipFill>
        <p:spPr bwMode="auto">
          <a:xfrm>
            <a:off x="611560" y="178633"/>
            <a:ext cx="4432553" cy="34513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62" y="238375"/>
            <a:ext cx="2880320" cy="2135194"/>
          </a:xfrm>
          <a:prstGeom prst="rect">
            <a:avLst/>
          </a:prstGeom>
        </p:spPr>
      </p:pic>
      <p:pic>
        <p:nvPicPr>
          <p:cNvPr id="4" name="Picture 5" descr="commelina_benghalensis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5683" y="3794995"/>
            <a:ext cx="2597727" cy="2658341"/>
          </a:xfrm>
          <a:prstGeom prst="rect">
            <a:avLst/>
          </a:prstGeom>
          <a:ln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8" descr="tropical spiderwort, Commelina benghalensis  (Commelinales: Commelinaceae)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7728" y="3933056"/>
            <a:ext cx="3900215" cy="2599639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52678" y="2813392"/>
            <a:ext cx="3539802" cy="5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 anchor="ctr" anchorCtr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000" i="1" dirty="0" smtClean="0">
                <a:solidFill>
                  <a:srgbClr val="FF0000"/>
                </a:solidFill>
              </a:rPr>
              <a:t>Commelina benghalensis</a:t>
            </a:r>
          </a:p>
          <a:p>
            <a:pPr algn="ctr">
              <a:lnSpc>
                <a:spcPct val="85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Trapoeraba</a:t>
            </a:r>
            <a:endParaRPr lang="pt-BR" sz="2000" i="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5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92165" y="3238759"/>
            <a:ext cx="374511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400" i="1" dirty="0" smtClean="0">
                <a:solidFill>
                  <a:srgbClr val="006600"/>
                </a:solidFill>
              </a:rPr>
              <a:t>Commelina virginica</a:t>
            </a:r>
          </a:p>
        </p:txBody>
      </p:sp>
      <p:pic>
        <p:nvPicPr>
          <p:cNvPr id="58372" name="Picture 10" descr="Commelina_virginica_plant"/>
          <p:cNvPicPr>
            <a:picLocks noChangeAspect="1" noChangeArrowheads="1"/>
          </p:cNvPicPr>
          <p:nvPr/>
        </p:nvPicPr>
        <p:blipFill>
          <a:blip r:embed="rId3" cstate="print"/>
          <a:srcRect l="5515" t="13753" r="8818" b="16029"/>
          <a:stretch>
            <a:fillRect/>
          </a:stretch>
        </p:blipFill>
        <p:spPr bwMode="auto">
          <a:xfrm>
            <a:off x="323528" y="260648"/>
            <a:ext cx="3482386" cy="2874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735" y="188640"/>
            <a:ext cx="3334215" cy="3005125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788024" y="3212976"/>
            <a:ext cx="374511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400" i="1" dirty="0" smtClean="0">
                <a:solidFill>
                  <a:srgbClr val="006600"/>
                </a:solidFill>
              </a:rPr>
              <a:t>Commelina difusa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14" y="3645024"/>
            <a:ext cx="2064231" cy="2650024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4800" y="6381328"/>
            <a:ext cx="3745112" cy="4062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400" i="1" dirty="0" smtClean="0">
                <a:solidFill>
                  <a:srgbClr val="006600"/>
                </a:solidFill>
              </a:rPr>
              <a:t>Commelina erecta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28" y="3702207"/>
            <a:ext cx="1858028" cy="2535105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859336" y="6381328"/>
            <a:ext cx="3745112" cy="4062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400" i="1" dirty="0" smtClean="0">
                <a:solidFill>
                  <a:srgbClr val="006600"/>
                </a:solidFill>
              </a:rPr>
              <a:t>Commelina communis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50825" y="164232"/>
            <a:ext cx="4825231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u="sng" dirty="0" smtClean="0">
                <a:solidFill>
                  <a:srgbClr val="FF0000"/>
                </a:solidFill>
              </a:rPr>
              <a:t>3.4) Família Liliaceae </a:t>
            </a:r>
            <a:r>
              <a:rPr lang="pt-BR" sz="2400" dirty="0" smtClean="0">
                <a:solidFill>
                  <a:srgbClr val="FF0000"/>
                </a:solidFill>
              </a:rPr>
              <a:t>	</a:t>
            </a:r>
          </a:p>
          <a:p>
            <a:pPr algn="just">
              <a:lnSpc>
                <a:spcPct val="85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	</a:t>
            </a: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Plantas perenes</a:t>
            </a: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Reprodução: bulbos subterrâneos</a:t>
            </a:r>
          </a:p>
        </p:txBody>
      </p:sp>
      <p:pic>
        <p:nvPicPr>
          <p:cNvPr id="60420" name="Picture 10" descr="id_allium-wi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551" y="1484784"/>
            <a:ext cx="1943002" cy="3851502"/>
          </a:xfrm>
          <a:prstGeom prst="rect">
            <a:avLst/>
          </a:prstGeom>
          <a:ln w="38100"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60421" name="Picture 12" descr="Allium vineale (wild garlic) - whole plan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453337"/>
            <a:ext cx="2884511" cy="4686142"/>
          </a:xfrm>
          <a:prstGeom prst="rect">
            <a:avLst/>
          </a:prstGeom>
          <a:ln w="38100"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15" y="3181600"/>
            <a:ext cx="1844834" cy="2983704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48455" y="191556"/>
            <a:ext cx="4481389" cy="5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000" tIns="36000" rIns="36000" bIns="36000" anchor="ctr" anchorCtr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pt-BR" sz="2000" i="1" dirty="0" smtClean="0">
                <a:solidFill>
                  <a:srgbClr val="FF0000"/>
                </a:solidFill>
              </a:rPr>
              <a:t>Allium vinealeensis </a:t>
            </a:r>
            <a:r>
              <a:rPr lang="pt-BR" sz="2000" i="1" dirty="0" smtClean="0">
                <a:solidFill>
                  <a:srgbClr val="000000"/>
                </a:solidFill>
              </a:rPr>
              <a:t>- </a:t>
            </a:r>
            <a:r>
              <a:rPr lang="pt-BR" sz="2000" dirty="0" smtClean="0">
                <a:solidFill>
                  <a:srgbClr val="000000"/>
                </a:solidFill>
              </a:rPr>
              <a:t>ALLVI</a:t>
            </a:r>
            <a:endParaRPr lang="pt-BR" sz="2000" i="1" dirty="0" smtClean="0">
              <a:solidFill>
                <a:srgbClr val="FF0000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pt-BR" sz="2000" dirty="0" smtClean="0">
                <a:solidFill>
                  <a:srgbClr val="000000"/>
                </a:solidFill>
              </a:rPr>
              <a:t>(alho bravo)</a:t>
            </a:r>
            <a:endParaRPr lang="pt-BR" sz="2000" i="1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89093"/>
            <a:ext cx="1798974" cy="1935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94" y="5013176"/>
            <a:ext cx="1588914" cy="1338410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48618" y="6453336"/>
            <a:ext cx="277511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Inflorescência</a:t>
            </a:r>
            <a:r>
              <a:rPr lang="en-US" sz="1600" dirty="0" smtClean="0"/>
              <a:t> </a:t>
            </a:r>
            <a:r>
              <a:rPr lang="en-US" sz="1600" dirty="0" err="1" smtClean="0"/>
              <a:t>tipo</a:t>
            </a:r>
            <a:r>
              <a:rPr lang="en-US" sz="1600" dirty="0" smtClean="0"/>
              <a:t> </a:t>
            </a:r>
            <a:r>
              <a:rPr lang="en-US" sz="1600" dirty="0" err="1" smtClean="0"/>
              <a:t>umbela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50825" y="102628"/>
            <a:ext cx="882015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u="sng" dirty="0" smtClean="0">
                <a:solidFill>
                  <a:srgbClr val="FF0000"/>
                </a:solidFill>
              </a:rPr>
              <a:t>3.5) Família Araceae </a:t>
            </a:r>
            <a:r>
              <a:rPr lang="pt-BR" sz="2400" dirty="0" smtClean="0">
                <a:solidFill>
                  <a:srgbClr val="FF0000"/>
                </a:solidFill>
              </a:rPr>
              <a:t>	</a:t>
            </a:r>
          </a:p>
          <a:p>
            <a:pPr algn="just"/>
            <a:endParaRPr lang="pt-BR" sz="1400" dirty="0" smtClean="0">
              <a:solidFill>
                <a:srgbClr val="006600"/>
              </a:solidFill>
            </a:endParaRP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Planta daninha aquática flutuante</a:t>
            </a: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Reprodução: sementes ou estolões</a:t>
            </a: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Comum em regiões tropicais	</a:t>
            </a:r>
          </a:p>
        </p:txBody>
      </p:sp>
      <p:pic>
        <p:nvPicPr>
          <p:cNvPr id="31753" name="Picture 9" descr="Pistia%20stratiotis%20%20waterlettuce"/>
          <p:cNvPicPr>
            <a:picLocks noChangeAspect="1" noChangeArrowheads="1"/>
          </p:cNvPicPr>
          <p:nvPr/>
        </p:nvPicPr>
        <p:blipFill>
          <a:blip r:embed="rId3" cstate="print"/>
          <a:srcRect l="1263" t="18414" r="27759"/>
          <a:stretch>
            <a:fillRect/>
          </a:stretch>
        </p:blipFill>
        <p:spPr bwMode="auto">
          <a:xfrm>
            <a:off x="250825" y="3633158"/>
            <a:ext cx="3738340" cy="2902455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90" y="363985"/>
            <a:ext cx="1872208" cy="3441443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180653" y="2116137"/>
            <a:ext cx="2879179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</a:pPr>
            <a:r>
              <a:rPr lang="pt-BR" sz="2400" i="1" dirty="0" smtClean="0">
                <a:solidFill>
                  <a:srgbClr val="FF0000"/>
                </a:solidFill>
              </a:rPr>
              <a:t>Pistia stratiotis</a:t>
            </a:r>
          </a:p>
          <a:p>
            <a:pPr algn="ctr">
              <a:lnSpc>
                <a:spcPct val="85000"/>
              </a:lnSpc>
            </a:pPr>
            <a:r>
              <a:rPr lang="pt-BR" sz="2400" dirty="0" smtClean="0">
                <a:solidFill>
                  <a:srgbClr val="000000"/>
                </a:solidFill>
              </a:rPr>
              <a:t>(alface d’água)</a:t>
            </a:r>
            <a:endParaRPr lang="pt-BR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24" y="4058197"/>
            <a:ext cx="4217566" cy="2502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122" name="Picture 2" descr="http://plants.ifas.ufl.edu/images/pisstr/pisstr0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6"/>
          <a:stretch/>
        </p:blipFill>
        <p:spPr bwMode="auto">
          <a:xfrm>
            <a:off x="3295074" y="1629449"/>
            <a:ext cx="3264680" cy="2125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lants.ifas.ufl.edu/images/pisstr/pisstrsch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4" y="0"/>
            <a:ext cx="9155196" cy="692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5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50825" y="44624"/>
            <a:ext cx="882015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u="sng" dirty="0" smtClean="0">
                <a:solidFill>
                  <a:srgbClr val="FF0000"/>
                </a:solidFill>
              </a:rPr>
              <a:t>3.6) Família </a:t>
            </a:r>
            <a:r>
              <a:rPr lang="pt-BR" sz="2000" u="sng" dirty="0" err="1" smtClean="0">
                <a:solidFill>
                  <a:srgbClr val="FF0000"/>
                </a:solidFill>
              </a:rPr>
              <a:t>Pontederidaceae</a:t>
            </a:r>
            <a:r>
              <a:rPr lang="pt-BR" sz="2000" u="sng" dirty="0" smtClean="0">
                <a:solidFill>
                  <a:srgbClr val="FF0000"/>
                </a:solidFill>
              </a:rPr>
              <a:t> </a:t>
            </a:r>
            <a:r>
              <a:rPr lang="pt-BR" sz="2400" dirty="0" smtClean="0">
                <a:solidFill>
                  <a:srgbClr val="006600"/>
                </a:solidFill>
              </a:rPr>
              <a:t>	</a:t>
            </a:r>
          </a:p>
          <a:p>
            <a:pPr algn="just"/>
            <a:endParaRPr lang="pt-BR" sz="2400" dirty="0" smtClean="0">
              <a:solidFill>
                <a:srgbClr val="006600"/>
              </a:solidFill>
            </a:endParaRP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Planta daninha aquática flutuantes</a:t>
            </a: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Fitomassa duplicada em 6 a 7 dias</a:t>
            </a: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Aumenta a evaporação da represa ou lago em 2 a 8 vezes	</a:t>
            </a:r>
            <a:endParaRPr lang="pt-BR" sz="2000" dirty="0">
              <a:solidFill>
                <a:srgbClr val="000000"/>
              </a:solidFill>
            </a:endParaRPr>
          </a:p>
        </p:txBody>
      </p:sp>
      <p:pic>
        <p:nvPicPr>
          <p:cNvPr id="32774" name="Picture 6" descr="water_hyacin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46850"/>
            <a:ext cx="4335188" cy="4534478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06" y="2959032"/>
            <a:ext cx="3550227" cy="327625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" name="Rectangle 3"/>
          <p:cNvSpPr/>
          <p:nvPr/>
        </p:nvSpPr>
        <p:spPr>
          <a:xfrm>
            <a:off x="5257905" y="2005473"/>
            <a:ext cx="3813069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buClr>
                <a:srgbClr val="006600"/>
              </a:buClr>
            </a:pPr>
            <a:r>
              <a:rPr lang="pt-BR" sz="2400" i="1" dirty="0" smtClean="0">
                <a:solidFill>
                  <a:srgbClr val="FF0000"/>
                </a:solidFill>
              </a:rPr>
              <a:t>Eichhornia crassipes</a:t>
            </a:r>
          </a:p>
          <a:p>
            <a:pPr lvl="0" algn="ctr">
              <a:lnSpc>
                <a:spcPct val="85000"/>
              </a:lnSpc>
              <a:buClr>
                <a:srgbClr val="006600"/>
              </a:buClr>
            </a:pPr>
            <a:r>
              <a:rPr lang="pt-BR" sz="2000" dirty="0" smtClean="0">
                <a:solidFill>
                  <a:srgbClr val="000000"/>
                </a:solidFill>
              </a:rPr>
              <a:t>(aguapé)</a:t>
            </a:r>
            <a:endParaRPr lang="pt-BR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108504" cy="6885384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4" y="260648"/>
            <a:ext cx="2448272" cy="2137198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097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50825" y="-27384"/>
            <a:ext cx="882015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u="sng" dirty="0" smtClean="0">
                <a:solidFill>
                  <a:srgbClr val="FF0000"/>
                </a:solidFill>
              </a:rPr>
              <a:t>3.7) Família Typhaceae </a:t>
            </a:r>
            <a:r>
              <a:rPr lang="pt-BR" sz="2400" dirty="0" smtClean="0">
                <a:solidFill>
                  <a:srgbClr val="FF0000"/>
                </a:solidFill>
              </a:rPr>
              <a:t>	</a:t>
            </a:r>
          </a:p>
          <a:p>
            <a:pPr algn="just"/>
            <a:endParaRPr lang="pt-BR" sz="2400" dirty="0" smtClean="0">
              <a:solidFill>
                <a:srgbClr val="006600"/>
              </a:solidFill>
            </a:endParaRP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Planta daninha aquática de terrenos pantanosos</a:t>
            </a:r>
          </a:p>
          <a:p>
            <a:pPr marL="342900" indent="-342900" algn="just">
              <a:lnSpc>
                <a:spcPct val="85000"/>
              </a:lnSpc>
              <a:buClr>
                <a:srgbClr val="006600"/>
              </a:buClr>
              <a:buFont typeface="Wingdings" pitchFamily="2" charset="2"/>
              <a:buChar char="ü"/>
            </a:pPr>
            <a:r>
              <a:rPr lang="pt-BR" sz="2000" dirty="0" smtClean="0">
                <a:solidFill>
                  <a:srgbClr val="000000"/>
                </a:solidFill>
              </a:rPr>
              <a:t>Reprodução por sementes e rizoma</a:t>
            </a:r>
          </a:p>
        </p:txBody>
      </p:sp>
      <p:pic>
        <p:nvPicPr>
          <p:cNvPr id="33800" name="Picture 8" descr="inflorescencias"/>
          <p:cNvPicPr>
            <a:picLocks noChangeAspect="1" noChangeArrowheads="1"/>
          </p:cNvPicPr>
          <p:nvPr/>
        </p:nvPicPr>
        <p:blipFill>
          <a:blip r:embed="rId3" cstate="print"/>
          <a:srcRect l="20740" t="14143" b="15202"/>
          <a:stretch>
            <a:fillRect/>
          </a:stretch>
        </p:blipFill>
        <p:spPr bwMode="auto">
          <a:xfrm>
            <a:off x="250825" y="1703076"/>
            <a:ext cx="2448272" cy="3556720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39993"/>
            <a:ext cx="2142386" cy="363322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5004048" y="1332088"/>
            <a:ext cx="388843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5000"/>
              </a:lnSpc>
              <a:buClr>
                <a:srgbClr val="006600"/>
              </a:buClr>
            </a:pPr>
            <a:r>
              <a:rPr lang="pt-BR" sz="2400" i="1" dirty="0" smtClean="0">
                <a:solidFill>
                  <a:srgbClr val="FF0000"/>
                </a:solidFill>
              </a:rPr>
              <a:t>Typha dominguensis </a:t>
            </a:r>
          </a:p>
          <a:p>
            <a:pPr lvl="0" algn="ctr">
              <a:lnSpc>
                <a:spcPct val="85000"/>
              </a:lnSpc>
              <a:buClr>
                <a:srgbClr val="006600"/>
              </a:buClr>
            </a:pPr>
            <a:r>
              <a:rPr lang="pt-BR" sz="2400" dirty="0" smtClean="0">
                <a:solidFill>
                  <a:srgbClr val="000000"/>
                </a:solidFill>
              </a:rPr>
              <a:t>(taboa) </a:t>
            </a:r>
            <a:r>
              <a:rPr lang="pt-BR" sz="2400" dirty="0">
                <a:solidFill>
                  <a:srgbClr val="006600"/>
                </a:solidFill>
              </a:rPr>
              <a:t>	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130312"/>
            <a:ext cx="3643704" cy="2810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393502" y="5589240"/>
            <a:ext cx="5618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Planta</a:t>
            </a:r>
            <a:r>
              <a:rPr lang="en-US" dirty="0" smtClean="0"/>
              <a:t> </a:t>
            </a:r>
            <a:r>
              <a:rPr lang="en-US" dirty="0" err="1" smtClean="0"/>
              <a:t>monóica</a:t>
            </a:r>
            <a:r>
              <a:rPr lang="en-US" dirty="0" smtClean="0"/>
              <a:t> = </a:t>
            </a:r>
            <a:r>
              <a:rPr lang="en-US" dirty="0" err="1" smtClean="0"/>
              <a:t>flores</a:t>
            </a:r>
            <a:r>
              <a:rPr lang="en-US" dirty="0" smtClean="0"/>
              <a:t> </a:t>
            </a:r>
            <a:r>
              <a:rPr lang="en-US" dirty="0" err="1" smtClean="0"/>
              <a:t>masculinas</a:t>
            </a:r>
            <a:r>
              <a:rPr lang="en-US" dirty="0" smtClean="0"/>
              <a:t> e </a:t>
            </a:r>
            <a:r>
              <a:rPr lang="en-US" dirty="0" err="1" smtClean="0"/>
              <a:t>femininas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mesma</a:t>
            </a:r>
            <a:r>
              <a:rPr lang="en-US" dirty="0" smtClean="0"/>
              <a:t> </a:t>
            </a:r>
            <a:r>
              <a:rPr lang="en-US" dirty="0" err="1" smtClean="0"/>
              <a:t>planta</a:t>
            </a:r>
            <a:r>
              <a:rPr lang="en-US" dirty="0" smtClean="0"/>
              <a:t> </a:t>
            </a:r>
            <a:r>
              <a:rPr lang="en-US" dirty="0" err="1" smtClean="0"/>
              <a:t>porém</a:t>
            </a:r>
            <a:r>
              <a:rPr lang="en-US" dirty="0" smtClean="0"/>
              <a:t> em </a:t>
            </a:r>
            <a:r>
              <a:rPr lang="en-US" dirty="0" err="1" smtClean="0"/>
              <a:t>folores</a:t>
            </a:r>
            <a:r>
              <a:rPr lang="en-US" dirty="0" smtClean="0"/>
              <a:t> </a:t>
            </a:r>
            <a:r>
              <a:rPr lang="en-US" dirty="0" err="1" smtClean="0"/>
              <a:t>separadas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" y="0"/>
            <a:ext cx="9153827" cy="685800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7170" name="Picture 2" descr="http://www.agrov.com/img/flores/tab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1362075" cy="2533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9556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obiologia.com.br/figuras/Reinos4/mono_dicotiledon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77"/>
          <a:stretch/>
        </p:blipFill>
        <p:spPr bwMode="auto">
          <a:xfrm>
            <a:off x="1907704" y="132933"/>
            <a:ext cx="4476353" cy="25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obiologia.com.br/figuras/Reinos4/mono_dicotiledon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08" b="42943"/>
          <a:stretch/>
        </p:blipFill>
        <p:spPr bwMode="auto">
          <a:xfrm>
            <a:off x="1907704" y="132934"/>
            <a:ext cx="4588630" cy="36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obiologia.com.br/figuras/Reinos4/mono_dicotiledon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04" b="25631"/>
          <a:stretch/>
        </p:blipFill>
        <p:spPr bwMode="auto">
          <a:xfrm>
            <a:off x="1907704" y="132934"/>
            <a:ext cx="4574983" cy="480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obiologia.com.br/figuras/Reinos4/mono_dicotiledon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2934"/>
            <a:ext cx="4476353" cy="6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troducing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4123</TotalTime>
  <Words>739</Words>
  <Application>Microsoft Macintosh PowerPoint</Application>
  <PresentationFormat>Apresentação na tela (4:3)</PresentationFormat>
  <Paragraphs>339</Paragraphs>
  <Slides>58</Slides>
  <Notes>37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58</vt:i4>
      </vt:variant>
    </vt:vector>
  </HeadingPairs>
  <TitlesOfParts>
    <vt:vector size="64" baseType="lpstr">
      <vt:lpstr>Calibri</vt:lpstr>
      <vt:lpstr>Wingdings</vt:lpstr>
      <vt:lpstr>Arial</vt:lpstr>
      <vt:lpstr>Introducing PowerPoint 2010</vt:lpstr>
      <vt:lpstr>CorelDRAW</vt:lpstr>
      <vt:lpstr>Foto do Photo Editor</vt:lpstr>
      <vt:lpstr>Aula Prática –  Sistemática das plantas daninhas: monocotiledôneas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Administrador</dc:creator>
  <cp:lastModifiedBy>Revisor 1</cp:lastModifiedBy>
  <cp:revision>267</cp:revision>
  <dcterms:created xsi:type="dcterms:W3CDTF">2007-02-22T16:06:12Z</dcterms:created>
  <dcterms:modified xsi:type="dcterms:W3CDTF">2017-03-06T10:34:39Z</dcterms:modified>
</cp:coreProperties>
</file>