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9" r:id="rId2"/>
    <p:sldId id="304" r:id="rId3"/>
    <p:sldId id="338" r:id="rId4"/>
    <p:sldId id="339" r:id="rId5"/>
    <p:sldId id="340" r:id="rId6"/>
    <p:sldId id="341" r:id="rId7"/>
    <p:sldId id="342" r:id="rId8"/>
    <p:sldId id="303" r:id="rId9"/>
    <p:sldId id="337" r:id="rId10"/>
    <p:sldId id="333" r:id="rId11"/>
    <p:sldId id="305" r:id="rId12"/>
    <p:sldId id="306" r:id="rId13"/>
    <p:sldId id="307" r:id="rId14"/>
    <p:sldId id="310" r:id="rId15"/>
    <p:sldId id="311" r:id="rId16"/>
    <p:sldId id="312" r:id="rId17"/>
    <p:sldId id="313" r:id="rId18"/>
    <p:sldId id="317" r:id="rId19"/>
    <p:sldId id="318" r:id="rId20"/>
    <p:sldId id="319" r:id="rId21"/>
    <p:sldId id="315" r:id="rId22"/>
    <p:sldId id="314" r:id="rId23"/>
    <p:sldId id="334" r:id="rId24"/>
    <p:sldId id="335" r:id="rId25"/>
    <p:sldId id="336" r:id="rId26"/>
    <p:sldId id="320" r:id="rId27"/>
    <p:sldId id="322" r:id="rId28"/>
    <p:sldId id="32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4C"/>
    <a:srgbClr val="B9D0EC"/>
    <a:srgbClr val="007EC5"/>
    <a:srgbClr val="B9D1EC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06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6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837C4-F0B2-4636-8A08-97FAAA05A565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11F1C-1E29-4063-A744-16AC92012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336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0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9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6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9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6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2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17EF-E74E-274F-B357-2A231EB9F870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CC7A1-2C1A-3846-82E8-AF0E825912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0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2050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59" y="710401"/>
            <a:ext cx="5729767" cy="52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9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304800" y="308769"/>
            <a:ext cx="8439150" cy="1162581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0550" y="539684"/>
            <a:ext cx="7740650" cy="93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3200" b="1" i="1" dirty="0" smtClean="0">
                <a:solidFill>
                  <a:srgbClr val="FFFF00"/>
                </a:solidFill>
                <a:latin typeface="+mj-lt"/>
              </a:rPr>
              <a:t>17 OBJETIVOS DE DESENVOLVIMENTO SUSTENTÁVEL</a:t>
            </a: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17 O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1" y="1885951"/>
            <a:ext cx="7529199" cy="38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8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394954" y="232569"/>
            <a:ext cx="6322341" cy="809093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00100" y="381000"/>
            <a:ext cx="7740650" cy="5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3600" b="1" i="1" dirty="0" err="1" smtClean="0">
                <a:solidFill>
                  <a:srgbClr val="FFFF00"/>
                </a:solidFill>
                <a:latin typeface="+mj-lt"/>
              </a:rPr>
              <a:t>Política</a:t>
            </a:r>
            <a:r>
              <a:rPr lang="en-GB" altLang="pt-BR" sz="3600" b="1" i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GB" altLang="pt-BR" sz="3600" b="1" i="1" dirty="0" err="1">
                <a:solidFill>
                  <a:srgbClr val="FFFF00"/>
                </a:solidFill>
                <a:latin typeface="+mj-lt"/>
              </a:rPr>
              <a:t>A</a:t>
            </a:r>
            <a:r>
              <a:rPr lang="en-GB" altLang="pt-BR" sz="3600" b="1" i="1" dirty="0" err="1" smtClean="0">
                <a:solidFill>
                  <a:srgbClr val="FFFF00"/>
                </a:solidFill>
                <a:latin typeface="+mj-lt"/>
              </a:rPr>
              <a:t>mbiental</a:t>
            </a:r>
            <a:r>
              <a:rPr lang="en-GB" altLang="pt-BR" sz="3600" b="1" i="1" dirty="0" smtClean="0">
                <a:solidFill>
                  <a:srgbClr val="FFFF00"/>
                </a:solidFill>
                <a:latin typeface="+mj-lt"/>
              </a:rPr>
              <a:t> da UFG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34903" y="1276350"/>
            <a:ext cx="7604310" cy="5010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8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09674" y="1508125"/>
            <a:ext cx="7534275" cy="5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pt-BR" altLang="pt-BR" sz="2800" dirty="0"/>
              <a:t>A </a:t>
            </a:r>
            <a:r>
              <a:rPr lang="pt-BR" altLang="pt-BR" sz="2800" b="1" dirty="0"/>
              <a:t>Universidade Federal de Goiás</a:t>
            </a:r>
            <a:r>
              <a:rPr lang="pt-BR" altLang="pt-BR" sz="2800" dirty="0"/>
              <a:t>, ciente de sua responsabilidade de </a:t>
            </a:r>
            <a:r>
              <a:rPr lang="pt-BR" altLang="pt-BR" sz="2800" b="1" dirty="0"/>
              <a:t>formar profissionais e indivíduos </a:t>
            </a:r>
            <a:r>
              <a:rPr lang="pt-BR" altLang="pt-BR" sz="2800" dirty="0"/>
              <a:t>capazes de promover a </a:t>
            </a:r>
            <a:r>
              <a:rPr lang="pt-BR" altLang="pt-BR" sz="2800" b="1" dirty="0"/>
              <a:t>transformação e o desenvolvimento da sociedade</a:t>
            </a:r>
            <a:r>
              <a:rPr lang="pt-BR" altLang="pt-BR" sz="2800" dirty="0"/>
              <a:t>, assume o compromisso de gerenciar seus impactos sobre o meio ambiente, preservando os recursos naturais e prevenindo os danos ambientais causados por suas atividades, através da implantação de processos que busquem a melhoria contínua de seus indicadores ambientais, bem como, o atendimento à legislação e demais normas vigentes</a:t>
            </a:r>
            <a:r>
              <a:rPr lang="pt-BR" altLang="pt-BR" sz="2800" dirty="0" smtClean="0"/>
              <a:t>.</a:t>
            </a:r>
          </a:p>
          <a:p>
            <a:pPr algn="ctr">
              <a:buFont typeface="Wingdings" pitchFamily="2" charset="2"/>
              <a:buNone/>
            </a:pPr>
            <a:endParaRPr lang="en-GB" altLang="pt-BR" sz="2800" b="1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261604" y="137320"/>
            <a:ext cx="6322341" cy="718343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37906" y="-1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146109"/>
            <a:ext cx="774065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Objetivos</a:t>
            </a:r>
            <a:endParaRPr lang="en-GB" altLang="pt-BR" sz="4400" b="1" i="1" dirty="0" smtClean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33475" y="1241425"/>
            <a:ext cx="7272338" cy="5216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pt-BR" altLang="pt-BR" sz="2400" b="1" dirty="0"/>
              <a:t>I - </a:t>
            </a:r>
            <a:r>
              <a:rPr lang="pt-BR" altLang="pt-BR" sz="2400" b="1" dirty="0" smtClean="0"/>
              <a:t>Promover </a:t>
            </a:r>
            <a:r>
              <a:rPr lang="pt-BR" altLang="pt-BR" sz="2400" b="1" dirty="0"/>
              <a:t>a sustentabilidade ambiental, econômica e social na Administração Pública Federal;</a:t>
            </a:r>
          </a:p>
          <a:p>
            <a:endParaRPr lang="pt-BR" altLang="pt-BR" sz="2400" b="1" dirty="0"/>
          </a:p>
          <a:p>
            <a:pPr>
              <a:buFont typeface="Wingdings" pitchFamily="2" charset="2"/>
              <a:buNone/>
            </a:pPr>
            <a:r>
              <a:rPr lang="pt-BR" altLang="pt-BR" sz="2400" b="1" dirty="0"/>
              <a:t>II - </a:t>
            </a:r>
            <a:r>
              <a:rPr lang="pt-BR" altLang="pt-BR" sz="2400" b="1" dirty="0" smtClean="0"/>
              <a:t>Melhorar </a:t>
            </a:r>
            <a:r>
              <a:rPr lang="pt-BR" altLang="pt-BR" sz="2400" b="1" dirty="0"/>
              <a:t>a qualidade do gasto público pela eliminação do desperdício e pela melhoria contínua da gestão dos processos;</a:t>
            </a:r>
          </a:p>
          <a:p>
            <a:endParaRPr lang="pt-BR" altLang="pt-BR" sz="2400" b="1" dirty="0"/>
          </a:p>
          <a:p>
            <a:pPr>
              <a:buFont typeface="Wingdings" pitchFamily="2" charset="2"/>
              <a:buNone/>
            </a:pPr>
            <a:r>
              <a:rPr lang="pt-BR" altLang="pt-BR" sz="2400" b="1" dirty="0"/>
              <a:t>III - </a:t>
            </a:r>
            <a:r>
              <a:rPr lang="pt-BR" altLang="pt-BR" sz="2400" b="1" dirty="0" smtClean="0"/>
              <a:t>Incentivar </a:t>
            </a:r>
            <a:r>
              <a:rPr lang="pt-BR" altLang="pt-BR" sz="2400" b="1" dirty="0"/>
              <a:t>a implementação de ações de eficiência energética nas edificações públicas;</a:t>
            </a:r>
          </a:p>
          <a:p>
            <a:pPr>
              <a:buFont typeface="Wingdings" pitchFamily="2" charset="2"/>
              <a:buNone/>
            </a:pPr>
            <a:endParaRPr lang="pt-BR" altLang="pt-BR" sz="2400" b="1" dirty="0"/>
          </a:p>
          <a:p>
            <a:pPr>
              <a:buFont typeface="Wingdings" pitchFamily="2" charset="2"/>
              <a:buNone/>
            </a:pPr>
            <a:r>
              <a:rPr lang="pt-BR" altLang="pt-BR" sz="2400" b="1" dirty="0"/>
              <a:t>IV - </a:t>
            </a:r>
            <a:r>
              <a:rPr lang="pt-BR" altLang="pt-BR" sz="2400" b="1" dirty="0" smtClean="0"/>
              <a:t>Estimular </a:t>
            </a:r>
            <a:r>
              <a:rPr lang="pt-BR" altLang="pt-BR" sz="2400" b="1" dirty="0"/>
              <a:t>ações para o consumo racional dos recursos naturais e bens públicos;</a:t>
            </a:r>
          </a:p>
          <a:p>
            <a:pPr algn="just">
              <a:spcBef>
                <a:spcPct val="0"/>
              </a:spcBef>
              <a:spcAft>
                <a:spcPts val="850"/>
              </a:spcAft>
              <a:buClrTx/>
              <a:buSzTx/>
              <a:buFontTx/>
              <a:buNone/>
            </a:pPr>
            <a:endParaRPr lang="en-GB" altLang="pt-BR" sz="16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61604" y="137320"/>
            <a:ext cx="6322341" cy="718343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774065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Objetivos</a:t>
            </a:r>
            <a:endParaRPr lang="en-GB" altLang="pt-BR" sz="4400" b="1" i="1" dirty="0" smtClean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5525" y="1085850"/>
            <a:ext cx="7380288" cy="4953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8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43025" y="1531938"/>
            <a:ext cx="7164388" cy="445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pt-BR" altLang="pt-BR" sz="2400" b="1" dirty="0"/>
              <a:t>V - </a:t>
            </a:r>
            <a:r>
              <a:rPr lang="pt-BR" altLang="pt-BR" sz="2400" b="1" dirty="0" smtClean="0"/>
              <a:t>Garantir </a:t>
            </a:r>
            <a:r>
              <a:rPr lang="pt-BR" altLang="pt-BR" sz="2400" b="1" dirty="0"/>
              <a:t>a gestão integrada de resíduos pós-consumo, inclusive a destinação ambientalmente correta;</a:t>
            </a:r>
          </a:p>
          <a:p>
            <a:pPr>
              <a:buFont typeface="Wingdings" pitchFamily="2" charset="2"/>
              <a:buNone/>
            </a:pPr>
            <a:endParaRPr lang="pt-BR" altLang="pt-BR" sz="2400" b="1" dirty="0"/>
          </a:p>
          <a:p>
            <a:pPr>
              <a:buFont typeface="Wingdings" pitchFamily="2" charset="2"/>
              <a:buNone/>
            </a:pPr>
            <a:r>
              <a:rPr lang="pt-BR" altLang="pt-BR" sz="2400" b="1" dirty="0"/>
              <a:t>VI - </a:t>
            </a:r>
            <a:r>
              <a:rPr lang="pt-BR" altLang="pt-BR" sz="2400" b="1" dirty="0" smtClean="0"/>
              <a:t>Melhorar </a:t>
            </a:r>
            <a:r>
              <a:rPr lang="pt-BR" altLang="pt-BR" sz="2400" b="1" dirty="0"/>
              <a:t>a qualidade de vida no ambiente do trabalho; e</a:t>
            </a:r>
          </a:p>
          <a:p>
            <a:pPr>
              <a:buFont typeface="Wingdings" pitchFamily="2" charset="2"/>
              <a:buNone/>
            </a:pPr>
            <a:endParaRPr lang="pt-BR" altLang="pt-BR" sz="2400" b="1" dirty="0"/>
          </a:p>
          <a:p>
            <a:pPr>
              <a:buFont typeface="Wingdings" pitchFamily="2" charset="2"/>
              <a:buNone/>
            </a:pPr>
            <a:r>
              <a:rPr lang="pt-BR" altLang="pt-BR" sz="2400" b="1" dirty="0"/>
              <a:t>VII - </a:t>
            </a:r>
            <a:r>
              <a:rPr lang="pt-BR" altLang="pt-BR" sz="2400" b="1" dirty="0" smtClean="0"/>
              <a:t>Reconhecer </a:t>
            </a:r>
            <a:r>
              <a:rPr lang="pt-BR" altLang="pt-BR" sz="2400" b="1" dirty="0"/>
              <a:t>e premiar as melhores práticas de eficiência na utilização dos recursos públicos, nas dimensões de economicidade e socioambientais.</a:t>
            </a:r>
            <a:r>
              <a:rPr lang="en-GB" altLang="pt-BR" sz="2400" b="1" dirty="0">
                <a:latin typeface="Arial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  <a:spcAft>
                <a:spcPts val="850"/>
              </a:spcAft>
              <a:buClrTx/>
              <a:buSzTx/>
              <a:buFontTx/>
              <a:buNone/>
            </a:pPr>
            <a:endParaRPr lang="en-GB" altLang="pt-BR" sz="2400" b="1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261604" y="137320"/>
            <a:ext cx="6322341" cy="940653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76400" y="228600"/>
            <a:ext cx="6049963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altLang="pt-BR" sz="3200" dirty="0" smtClean="0">
                <a:solidFill>
                  <a:srgbClr val="FFFF00"/>
                </a:solidFill>
              </a:rPr>
              <a:t> </a:t>
            </a:r>
            <a:br>
              <a:rPr lang="pt-BR" altLang="pt-BR" sz="3200" dirty="0" smtClean="0">
                <a:solidFill>
                  <a:srgbClr val="FFFF00"/>
                </a:solidFill>
              </a:rPr>
            </a:br>
            <a:r>
              <a:rPr lang="pt-BR" altLang="pt-BR" sz="14400" i="1" dirty="0" smtClean="0">
                <a:solidFill>
                  <a:srgbClr val="FFFF00"/>
                </a:solidFill>
              </a:rPr>
              <a:t>Sustentabilidade</a:t>
            </a:r>
            <a:br>
              <a:rPr lang="pt-BR" altLang="pt-BR" sz="14400" i="1" dirty="0" smtClean="0">
                <a:solidFill>
                  <a:srgbClr val="FFFF00"/>
                </a:solidFill>
              </a:rPr>
            </a:br>
            <a:r>
              <a:rPr lang="pt-BR" altLang="pt-BR" sz="14400" i="1" dirty="0" smtClean="0">
                <a:solidFill>
                  <a:srgbClr val="FFFF00"/>
                </a:solidFill>
              </a:rPr>
              <a:t>A UFG se importa!</a:t>
            </a:r>
            <a:endParaRPr lang="pt-BR" altLang="pt-BR" sz="14400" i="1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0565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890713"/>
            <a:ext cx="799465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261604" y="137320"/>
            <a:ext cx="6322341" cy="940653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76400" y="228600"/>
            <a:ext cx="6049963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altLang="pt-BR" sz="3200" dirty="0" smtClean="0">
                <a:solidFill>
                  <a:srgbClr val="FFFF00"/>
                </a:solidFill>
              </a:rPr>
              <a:t> </a:t>
            </a:r>
            <a:br>
              <a:rPr lang="pt-BR" altLang="pt-BR" sz="3200" dirty="0" smtClean="0">
                <a:solidFill>
                  <a:srgbClr val="FFFF00"/>
                </a:solidFill>
              </a:rPr>
            </a:br>
            <a:r>
              <a:rPr lang="pt-BR" altLang="pt-BR" sz="14400" i="1" dirty="0" smtClean="0">
                <a:solidFill>
                  <a:srgbClr val="FFFF00"/>
                </a:solidFill>
              </a:rPr>
              <a:t>Sustentabilidade</a:t>
            </a:r>
            <a:br>
              <a:rPr lang="pt-BR" altLang="pt-BR" sz="14400" i="1" dirty="0" smtClean="0">
                <a:solidFill>
                  <a:srgbClr val="FFFF00"/>
                </a:solidFill>
              </a:rPr>
            </a:br>
            <a:r>
              <a:rPr lang="pt-BR" altLang="pt-BR" sz="14400" i="1" dirty="0" smtClean="0">
                <a:solidFill>
                  <a:srgbClr val="FFFF00"/>
                </a:solidFill>
              </a:rPr>
              <a:t>A UFG se importa!</a:t>
            </a:r>
            <a:endParaRPr lang="pt-BR" altLang="pt-BR" sz="14400" i="1" dirty="0">
              <a:solidFill>
                <a:srgbClr val="FFFF00"/>
              </a:solidFill>
            </a:endParaRP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990725"/>
            <a:ext cx="7918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261604" y="137320"/>
            <a:ext cx="6322341" cy="940653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76400" y="190500"/>
            <a:ext cx="6049963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altLang="pt-BR" sz="3200" dirty="0" smtClean="0">
                <a:solidFill>
                  <a:srgbClr val="FFFF00"/>
                </a:solidFill>
              </a:rPr>
              <a:t> </a:t>
            </a:r>
            <a:br>
              <a:rPr lang="pt-BR" altLang="pt-BR" sz="3200" dirty="0" smtClean="0">
                <a:solidFill>
                  <a:srgbClr val="FFFF00"/>
                </a:solidFill>
              </a:rPr>
            </a:br>
            <a:r>
              <a:rPr lang="pt-BR" altLang="pt-BR" sz="14400" i="1" dirty="0" smtClean="0">
                <a:solidFill>
                  <a:srgbClr val="FFFF00"/>
                </a:solidFill>
              </a:rPr>
              <a:t>Sustentabilidade</a:t>
            </a:r>
            <a:br>
              <a:rPr lang="pt-BR" altLang="pt-BR" sz="14400" i="1" dirty="0" smtClean="0">
                <a:solidFill>
                  <a:srgbClr val="FFFF00"/>
                </a:solidFill>
              </a:rPr>
            </a:br>
            <a:r>
              <a:rPr lang="pt-BR" altLang="pt-BR" sz="14400" i="1" dirty="0" smtClean="0">
                <a:solidFill>
                  <a:srgbClr val="FFFF00"/>
                </a:solidFill>
              </a:rPr>
              <a:t>A UFG se importa!</a:t>
            </a:r>
            <a:endParaRPr lang="pt-BR" altLang="pt-BR" sz="14400" i="1" dirty="0">
              <a:solidFill>
                <a:srgbClr val="FFFF00"/>
              </a:solidFill>
            </a:endParaRP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5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1"/>
          <p:cNvSpPr txBox="1">
            <a:spLocks/>
          </p:cNvSpPr>
          <p:nvPr/>
        </p:nvSpPr>
        <p:spPr>
          <a:xfrm>
            <a:off x="609600" y="5943600"/>
            <a:ext cx="8077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800" smtClean="0"/>
              <a:t>Captação de água de chuva – Centro de Aulas D</a:t>
            </a:r>
            <a:endParaRPr lang="pt-BR" sz="1800" dirty="0"/>
          </a:p>
        </p:txBody>
      </p:sp>
      <p:sp>
        <p:nvSpPr>
          <p:cNvPr id="9" name="AutoShape 4" descr="Resultado de imagem para reuso de Ã¡gua centro de aulas D UF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1" name="AutoShape 6" descr="Foto  - Faculdades e Universidades -  imagem 1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2" name="AutoShape 8" descr="Imagem relacionada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4" name="AutoShape 10" descr="Imagem relacionada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5" name="AutoShape 12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6" name="AutoShape 14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pic>
        <p:nvPicPr>
          <p:cNvPr id="17" name="Picture 16" descr="Centro de Aulas 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192213"/>
            <a:ext cx="6899275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5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1"/>
          <p:cNvSpPr txBox="1">
            <a:spLocks/>
          </p:cNvSpPr>
          <p:nvPr/>
        </p:nvSpPr>
        <p:spPr>
          <a:xfrm>
            <a:off x="609600" y="5943600"/>
            <a:ext cx="8077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800" smtClean="0"/>
              <a:t>Programas na TV UFG</a:t>
            </a:r>
            <a:endParaRPr lang="pt-BR" sz="1800" dirty="0"/>
          </a:p>
        </p:txBody>
      </p:sp>
      <p:sp>
        <p:nvSpPr>
          <p:cNvPr id="9" name="AutoShape 4" descr="Resultado de imagem para reuso de Ã¡gua centro de aulas D UF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1" name="AutoShape 6" descr="Foto  - Faculdades e Universidades -  imagem 1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2" name="AutoShape 8" descr="Imagem relacionada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4" name="AutoShape 10" descr="Imagem relacionada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5" name="AutoShape 12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6" name="AutoShape 14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4713" y="1549400"/>
            <a:ext cx="3643312" cy="28225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2188" y="2900363"/>
            <a:ext cx="3554412" cy="27828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9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5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1"/>
          <p:cNvSpPr txBox="1">
            <a:spLocks/>
          </p:cNvSpPr>
          <p:nvPr/>
        </p:nvSpPr>
        <p:spPr>
          <a:xfrm>
            <a:off x="2495550" y="5334000"/>
            <a:ext cx="8077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800" dirty="0" smtClean="0"/>
              <a:t>Produção de filmes institucionais</a:t>
            </a:r>
            <a:endParaRPr lang="pt-BR" sz="1800" dirty="0"/>
          </a:p>
        </p:txBody>
      </p:sp>
      <p:sp>
        <p:nvSpPr>
          <p:cNvPr id="9" name="AutoShape 4" descr="Resultado de imagem para reuso de Ã¡gua centro de aulas D UF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1" name="AutoShape 6" descr="Foto  - Faculdades e Universidades -  imagem 1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2" name="AutoShape 8" descr="Imagem relacionada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4" name="AutoShape 10" descr="Imagem relacionada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5" name="AutoShape 12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6" name="AutoShape 14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3075" y="1633538"/>
            <a:ext cx="5657850" cy="3590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53903" y="124746"/>
            <a:ext cx="6896558" cy="1131887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57" y="324948"/>
            <a:ext cx="7740650" cy="67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Sustentabilidade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e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século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XXI</a:t>
            </a: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r="439"/>
          <a:stretch/>
        </p:blipFill>
        <p:spPr>
          <a:xfrm>
            <a:off x="1176667" y="1319952"/>
            <a:ext cx="7184606" cy="44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5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1"/>
          <p:cNvSpPr txBox="1">
            <a:spLocks/>
          </p:cNvSpPr>
          <p:nvPr/>
        </p:nvSpPr>
        <p:spPr>
          <a:xfrm>
            <a:off x="2147888" y="5638800"/>
            <a:ext cx="8077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800" smtClean="0"/>
              <a:t>Adesão a Rede ODS Universidades</a:t>
            </a:r>
            <a:endParaRPr lang="pt-BR" sz="1800" dirty="0"/>
          </a:p>
        </p:txBody>
      </p:sp>
      <p:sp>
        <p:nvSpPr>
          <p:cNvPr id="9" name="AutoShape 4" descr="Resultado de imagem para reuso de Ã¡gua centro de aulas D UF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1" name="AutoShape 6" descr="Foto  - Faculdades e Universidades -  imagem 1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2" name="AutoShape 8" descr="Imagem relacionada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4" name="AutoShape 10" descr="Imagem relacionada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5" name="AutoShape 12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6" name="AutoShape 14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6402" y="769938"/>
            <a:ext cx="5704512" cy="46783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Subtítulo 1"/>
          <p:cNvSpPr txBox="1">
            <a:spLocks/>
          </p:cNvSpPr>
          <p:nvPr/>
        </p:nvSpPr>
        <p:spPr>
          <a:xfrm>
            <a:off x="1330750" y="5791909"/>
            <a:ext cx="8077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800" dirty="0" smtClean="0"/>
              <a:t>Site Sustentabilidade: https</a:t>
            </a:r>
            <a:r>
              <a:rPr lang="pt-BR" sz="1800" dirty="0"/>
              <a:t>://sustentabilidade.ufg.br/</a:t>
            </a:r>
          </a:p>
        </p:txBody>
      </p:sp>
      <p:sp>
        <p:nvSpPr>
          <p:cNvPr id="6" name="AutoShape 4" descr="Resultado de imagem para reuso de Ã¡gua centro de aulas D UF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7" name="AutoShape 6" descr="Foto  - Faculdades e Universidades -  imagem 1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9" name="AutoShape 8" descr="Imagem relacionada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1" name="AutoShape 10" descr="Imagem relacionada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2" name="AutoShape 12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4" name="AutoShape 14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88" y="924782"/>
            <a:ext cx="8216899" cy="4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46238" y="2133600"/>
            <a:ext cx="6049962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altLang="pt-BR" sz="5400" smtClean="0">
                <a:solidFill>
                  <a:srgbClr val="FFFF00"/>
                </a:solidFill>
              </a:rPr>
              <a:t> </a:t>
            </a:r>
            <a:br>
              <a:rPr lang="pt-BR" altLang="pt-BR" sz="5400" smtClean="0">
                <a:solidFill>
                  <a:srgbClr val="FFFF00"/>
                </a:solidFill>
              </a:rPr>
            </a:br>
            <a:r>
              <a:rPr lang="pt-BR" altLang="pt-BR" i="1" smtClean="0">
                <a:solidFill>
                  <a:srgbClr val="FFFF00"/>
                </a:solidFill>
              </a:rPr>
              <a:t>Obrigado!!</a:t>
            </a:r>
            <a:br>
              <a:rPr lang="pt-BR" altLang="pt-BR" i="1" smtClean="0">
                <a:solidFill>
                  <a:srgbClr val="FFFF00"/>
                </a:solidFill>
              </a:rPr>
            </a:br>
            <a:endParaRPr lang="pt-BR" altLang="pt-BR" i="1" dirty="0">
              <a:solidFill>
                <a:srgbClr val="FFFF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17850" y="3733800"/>
            <a:ext cx="2749550" cy="72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80000"/>
              </a:lnSpc>
              <a:defRPr/>
            </a:pPr>
            <a:endParaRPr lang="pt-BR" altLang="pt-BR" sz="1800" smtClean="0"/>
          </a:p>
          <a:p>
            <a:pPr marL="990600" lvl="1" indent="-53340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altLang="pt-BR" sz="2400" smtClean="0"/>
              <a:t> emiliano@ufg.br</a:t>
            </a:r>
            <a:endParaRPr lang="pt-BR" altLang="pt-BR" sz="2400" dirty="0"/>
          </a:p>
        </p:txBody>
      </p:sp>
      <p:pic>
        <p:nvPicPr>
          <p:cNvPr id="7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UFG\Downloads\vlcsnap-2018-05-10-10h26m39s6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0" y="1218664"/>
            <a:ext cx="7772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1452146" y="5813901"/>
            <a:ext cx="69044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Instalação de painéis solares </a:t>
            </a:r>
            <a:r>
              <a:rPr lang="pt-BR" alt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Escola de Engenharia Civil e Ambiental 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Escola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Escola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de Engenharia Elétrica, Mecânica e de Computação</a:t>
            </a:r>
            <a:endParaRPr lang="pt-BR" alt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7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2372848" y="5483780"/>
            <a:ext cx="47564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>
                <a:latin typeface="Arial" charset="0"/>
              </a:rPr>
              <a:t>Instalação de painéis solares </a:t>
            </a:r>
            <a:r>
              <a:rPr lang="pt-BR" altLang="pt-BR" sz="1600" dirty="0" smtClean="0">
                <a:latin typeface="Arial" charset="0"/>
              </a:rPr>
              <a:t>– Centro de Eventos</a:t>
            </a:r>
            <a:endParaRPr lang="pt-BR" altLang="pt-BR" sz="1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5" y="1358817"/>
            <a:ext cx="6706086" cy="37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7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2501670" y="5318096"/>
            <a:ext cx="4661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>
                <a:latin typeface="Arial" charset="0"/>
              </a:rPr>
              <a:t>Instalação de painéis solares </a:t>
            </a:r>
            <a:r>
              <a:rPr lang="pt-BR" altLang="pt-BR" sz="1600" dirty="0" smtClean="0">
                <a:latin typeface="Arial" charset="0"/>
              </a:rPr>
              <a:t>– Biblioteca Central</a:t>
            </a:r>
            <a:endParaRPr lang="pt-BR" altLang="pt-BR" sz="1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5" y="1165225"/>
            <a:ext cx="6738193" cy="37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7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1907806" y="5554513"/>
            <a:ext cx="61573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>
                <a:latin typeface="Arial" charset="0"/>
              </a:rPr>
              <a:t>Instalação de painéis solares </a:t>
            </a:r>
            <a:r>
              <a:rPr lang="pt-BR" altLang="pt-BR" sz="1600" dirty="0" smtClean="0">
                <a:latin typeface="Arial" charset="0"/>
              </a:rPr>
              <a:t>– Escola de Música e Artes Cênicas</a:t>
            </a:r>
            <a:endParaRPr lang="pt-BR" altLang="pt-BR" sz="1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03" y="1172082"/>
            <a:ext cx="7370956" cy="41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5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1"/>
          <p:cNvSpPr txBox="1">
            <a:spLocks/>
          </p:cNvSpPr>
          <p:nvPr/>
        </p:nvSpPr>
        <p:spPr>
          <a:xfrm>
            <a:off x="2355850" y="5981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/>
              <a:t>Árvore Fotovoltaica</a:t>
            </a:r>
            <a:endParaRPr lang="pt-BR" dirty="0"/>
          </a:p>
        </p:txBody>
      </p:sp>
      <p:sp>
        <p:nvSpPr>
          <p:cNvPr id="11" name="AutoShape 4" descr="Resultado de imagem para reuso de Ã¡gua centro de aulas D UF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2" name="AutoShape 6" descr="Foto  - Faculdades e Universidades -  imagem 1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4" name="AutoShape 8" descr="Imagem relacionada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5" name="AutoShape 10" descr="Imagem relacionada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6" name="AutoShape 12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7" name="AutoShape 14" descr="https://2.kekantoimg.com/Cx4labMaoU-v2jn6SYzF0Get9BM=/fit-in/600x600/s3.amazonaws.com/kekanto_pics/pics/746/650746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pic>
        <p:nvPicPr>
          <p:cNvPr id="18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7580" y="1360732"/>
            <a:ext cx="4726353" cy="35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7" name="Imagem 12" descr="C:\Users\Emiliano\Desktop\original_topo.jpg"/>
          <p:cNvPicPr>
            <a:picLocks noChangeAspect="1" noChangeArrowheads="1"/>
          </p:cNvPicPr>
          <p:nvPr/>
        </p:nvPicPr>
        <p:blipFill>
          <a:blip r:embed="rId4">
            <a:lum bright="36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5"/>
          <a:stretch>
            <a:fillRect/>
          </a:stretch>
        </p:blipFill>
        <p:spPr bwMode="auto">
          <a:xfrm>
            <a:off x="7956550" y="260350"/>
            <a:ext cx="800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EMC\Downloads\IMG_248007809017248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21" y="546487"/>
            <a:ext cx="5002212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3028021" y="5493157"/>
            <a:ext cx="314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rgbClr val="3333FF"/>
                </a:solidFill>
                <a:latin typeface="Serifa Th BT" pitchFamily="18" charset="0"/>
              </a:defRPr>
            </a:lvl1pPr>
            <a:lvl2pPr marL="742950" indent="-285750" eaLnBrk="0" hangingPunct="0">
              <a:defRPr sz="2000" i="1">
                <a:solidFill>
                  <a:srgbClr val="3333FF"/>
                </a:solidFill>
                <a:latin typeface="Serifa Th BT" pitchFamily="18" charset="0"/>
              </a:defRPr>
            </a:lvl2pPr>
            <a:lvl3pPr marL="1143000" indent="-228600" eaLnBrk="0" hangingPunct="0">
              <a:defRPr sz="2000" i="1">
                <a:solidFill>
                  <a:srgbClr val="3333FF"/>
                </a:solidFill>
                <a:latin typeface="Serifa Th BT" pitchFamily="18" charset="0"/>
              </a:defRPr>
            </a:lvl3pPr>
            <a:lvl4pPr marL="1600200" indent="-228600" eaLnBrk="0" hangingPunct="0">
              <a:defRPr sz="2000" i="1">
                <a:solidFill>
                  <a:srgbClr val="3333FF"/>
                </a:solidFill>
                <a:latin typeface="Serifa Th BT" pitchFamily="18" charset="0"/>
              </a:defRPr>
            </a:lvl4pPr>
            <a:lvl5pPr marL="2057400" indent="-228600" eaLnBrk="0" hangingPunct="0">
              <a:defRPr sz="2000" i="1">
                <a:solidFill>
                  <a:srgbClr val="3333FF"/>
                </a:solidFill>
                <a:latin typeface="Serifa Th BT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3333FF"/>
                </a:solidFill>
                <a:latin typeface="Serifa Th BT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3333FF"/>
                </a:solidFill>
                <a:latin typeface="Serifa Th BT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3333FF"/>
                </a:solidFill>
                <a:latin typeface="Serifa Th BT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3333FF"/>
                </a:solidFill>
                <a:latin typeface="Serifa Th BT" pitchFamily="18" charset="0"/>
              </a:defRPr>
            </a:lvl9pPr>
          </a:lstStyle>
          <a:p>
            <a:pPr eaLnBrk="1" hangingPunct="1"/>
            <a:r>
              <a:rPr lang="pt-BR" altLang="pt-BR" sz="5400" b="1" dirty="0">
                <a:solidFill>
                  <a:schemeClr val="tx1"/>
                </a:solidFill>
              </a:rPr>
              <a:t>Obrigado!</a:t>
            </a:r>
          </a:p>
        </p:txBody>
      </p:sp>
      <p:pic>
        <p:nvPicPr>
          <p:cNvPr id="14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82039" y="6361539"/>
            <a:ext cx="17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emiliano@ufg.br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70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pic>
        <p:nvPicPr>
          <p:cNvPr id="2050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59" y="710401"/>
            <a:ext cx="5729767" cy="52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53903" y="124746"/>
            <a:ext cx="6896558" cy="1131887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57" y="324948"/>
            <a:ext cx="7740650" cy="67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Sustentabilidade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e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século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XXI</a:t>
            </a: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885" y="1456835"/>
            <a:ext cx="7040440" cy="45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53903" y="124746"/>
            <a:ext cx="6896558" cy="1131887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57" y="324948"/>
            <a:ext cx="7740650" cy="67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Sustentabilidade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e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século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XXI</a:t>
            </a: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569" y="1385902"/>
            <a:ext cx="6221657" cy="45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53903" y="124746"/>
            <a:ext cx="6896558" cy="1131887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57" y="324948"/>
            <a:ext cx="7740650" cy="67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Sustentabilidade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e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século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XXI</a:t>
            </a: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35" y="1381379"/>
            <a:ext cx="6844812" cy="42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53903" y="124746"/>
            <a:ext cx="6896558" cy="1131887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1857" y="324948"/>
            <a:ext cx="7740650" cy="67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Sustentabilidade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e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século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XXI</a:t>
            </a: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35" y="1537598"/>
            <a:ext cx="6992583" cy="4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53903" y="2734905"/>
            <a:ext cx="6896558" cy="1131887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4000" y="2904321"/>
            <a:ext cx="7740650" cy="67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O que a UFG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está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fazendo</a:t>
            </a: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??</a:t>
            </a: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68300" y="3940175"/>
            <a:ext cx="2160588" cy="19639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8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47700" y="266700"/>
            <a:ext cx="7740650" cy="1036638"/>
          </a:xfrm>
          <a:prstGeom prst="rect">
            <a:avLst/>
          </a:prstGeom>
          <a:solidFill>
            <a:srgbClr val="00194C"/>
          </a:solidFill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3600" b="1" dirty="0" err="1" smtClean="0">
                <a:solidFill>
                  <a:srgbClr val="FFFF00"/>
                </a:solidFill>
                <a:latin typeface="+mj-lt"/>
              </a:rPr>
              <a:t>Por</a:t>
            </a:r>
            <a:r>
              <a:rPr lang="en-GB" altLang="pt-BR" sz="3600" b="1" dirty="0" smtClean="0">
                <a:solidFill>
                  <a:srgbClr val="FFFF00"/>
                </a:solidFill>
                <a:latin typeface="+mj-lt"/>
              </a:rPr>
              <a:t> que Agenda </a:t>
            </a:r>
            <a:r>
              <a:rPr lang="en-GB" altLang="pt-BR" sz="3600" b="1" dirty="0" err="1" smtClean="0">
                <a:solidFill>
                  <a:srgbClr val="FFFF00"/>
                </a:solidFill>
                <a:latin typeface="+mj-lt"/>
              </a:rPr>
              <a:t>Ambiental</a:t>
            </a:r>
            <a:r>
              <a:rPr lang="en-GB" altLang="pt-BR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GB" altLang="pt-BR" sz="3600" b="1" dirty="0" err="1" smtClean="0">
                <a:solidFill>
                  <a:srgbClr val="FFFF00"/>
                </a:solidFill>
                <a:latin typeface="+mj-lt"/>
              </a:rPr>
              <a:t>na</a:t>
            </a:r>
            <a:r>
              <a:rPr lang="en-GB" altLang="pt-BR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GB" altLang="pt-BR" sz="3600" b="1" dirty="0" err="1" smtClean="0">
                <a:solidFill>
                  <a:srgbClr val="FFFF00"/>
                </a:solidFill>
                <a:latin typeface="+mj-lt"/>
              </a:rPr>
              <a:t>Administração</a:t>
            </a:r>
            <a:r>
              <a:rPr lang="en-GB" altLang="pt-BR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GB" altLang="pt-BR" sz="3600" b="1" dirty="0" err="1" smtClean="0">
                <a:solidFill>
                  <a:srgbClr val="FFFF00"/>
                </a:solidFill>
                <a:latin typeface="+mj-lt"/>
              </a:rPr>
              <a:t>Pública</a:t>
            </a:r>
            <a:r>
              <a:rPr lang="en-GB" altLang="pt-BR" sz="3600" b="1" dirty="0" smtClean="0">
                <a:solidFill>
                  <a:srgbClr val="FFFF00"/>
                </a:solidFill>
                <a:latin typeface="+mj-lt"/>
              </a:rPr>
              <a:t>?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3525" y="4010025"/>
            <a:ext cx="2439987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A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Administração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Pública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é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grande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consumidora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usuária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de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Recursos</a:t>
            </a:r>
            <a:endParaRPr lang="en-GB" altLang="pt-BR" sz="1600" b="1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Naturais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endParaRPr lang="en-GB" altLang="pt-BR" sz="1600" b="1" dirty="0" smtClean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381375" y="4116388"/>
            <a:ext cx="2447925" cy="20399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8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44863" y="4222750"/>
            <a:ext cx="2592387" cy="18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Tem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papel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indutor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de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mudança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adoção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de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novos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padrões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de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produção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de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consumo</a:t>
            </a:r>
            <a:endParaRPr lang="en-GB" altLang="pt-BR" sz="1600" b="1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588125" y="4062413"/>
            <a:ext cx="2384425" cy="20804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8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latin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588125" y="4200710"/>
            <a:ext cx="2303462" cy="18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Deve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ser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exemplo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na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redução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de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Impactos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Socioambientais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negativos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gerados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 pela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atividade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pública</a:t>
            </a:r>
            <a:endParaRPr lang="en-GB" altLang="pt-BR" sz="1600" b="1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58775" y="2149475"/>
            <a:ext cx="2160588" cy="12025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 err="1" smtClean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Princípio</a:t>
            </a:r>
            <a:r>
              <a:rPr lang="en-GB" altLang="pt-BR" sz="1600" b="1" dirty="0" smtClean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da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Economicidade</a:t>
            </a:r>
            <a:endParaRPr lang="en-GB" altLang="pt-BR" sz="1600" b="1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 </a:t>
            </a:r>
            <a:r>
              <a:rPr lang="en-GB" altLang="pt-BR" sz="1600" b="1" dirty="0" err="1" smtClean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Eficiência</a:t>
            </a:r>
            <a:endParaRPr lang="en-GB" altLang="pt-BR" sz="1600" b="1" dirty="0" smtClean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453188" y="1719263"/>
            <a:ext cx="2519362" cy="18955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Promoção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do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Crescimento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Sustentável</a:t>
            </a:r>
            <a:r>
              <a:rPr lang="en-GB" altLang="pt-BR" sz="1600" b="1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e </a:t>
            </a: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Responsabilidade</a:t>
            </a:r>
            <a:endParaRPr lang="en-GB" altLang="pt-BR" sz="1600" b="1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600" b="1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Socioambiental</a:t>
            </a:r>
            <a:endParaRPr lang="en-GB" altLang="pt-BR" sz="1600" b="1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3101976" y="2198813"/>
            <a:ext cx="2700338" cy="9715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>
                <a:alpha val="96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5800" rIns="100800" bIns="55800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118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2400" dirty="0" err="1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rPr>
              <a:t>Administração</a:t>
            </a:r>
            <a:r>
              <a:rPr lang="en-GB" altLang="pt-BR" sz="2400" dirty="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pt-BR" sz="2400" dirty="0" err="1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rPr>
              <a:t>Pública</a:t>
            </a:r>
            <a:endParaRPr lang="en-GB" altLang="pt-BR" sz="2400" dirty="0">
              <a:solidFill>
                <a:srgbClr val="000000"/>
              </a:solidFill>
              <a:latin typeface="Arial Black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cxnSp>
        <p:nvCxnSpPr>
          <p:cNvPr id="28" name="AutoShape 20"/>
          <p:cNvCxnSpPr>
            <a:cxnSpLocks noChangeShapeType="1"/>
          </p:cNvCxnSpPr>
          <p:nvPr/>
        </p:nvCxnSpPr>
        <p:spPr bwMode="auto">
          <a:xfrm>
            <a:off x="2540000" y="2770188"/>
            <a:ext cx="517525" cy="1587"/>
          </a:xfrm>
          <a:prstGeom prst="straightConnector1">
            <a:avLst/>
          </a:prstGeom>
          <a:noFill/>
          <a:ln w="44450">
            <a:solidFill>
              <a:schemeClr val="tx2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AutoShape 20"/>
          <p:cNvCxnSpPr>
            <a:cxnSpLocks noChangeShapeType="1"/>
          </p:cNvCxnSpPr>
          <p:nvPr/>
        </p:nvCxnSpPr>
        <p:spPr bwMode="auto">
          <a:xfrm>
            <a:off x="5829300" y="3351985"/>
            <a:ext cx="542132" cy="608806"/>
          </a:xfrm>
          <a:prstGeom prst="straightConnector1">
            <a:avLst/>
          </a:prstGeom>
          <a:noFill/>
          <a:ln w="44450">
            <a:solidFill>
              <a:schemeClr val="tx2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" name="AutoShape 20"/>
          <p:cNvCxnSpPr>
            <a:cxnSpLocks noChangeShapeType="1"/>
          </p:cNvCxnSpPr>
          <p:nvPr/>
        </p:nvCxnSpPr>
        <p:spPr bwMode="auto">
          <a:xfrm flipV="1">
            <a:off x="2700338" y="3565525"/>
            <a:ext cx="509587" cy="274638"/>
          </a:xfrm>
          <a:prstGeom prst="straightConnector1">
            <a:avLst/>
          </a:prstGeom>
          <a:noFill/>
          <a:ln w="44450">
            <a:solidFill>
              <a:schemeClr val="tx2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" name="AutoShape 20"/>
          <p:cNvCxnSpPr>
            <a:cxnSpLocks noChangeShapeType="1"/>
          </p:cNvCxnSpPr>
          <p:nvPr/>
        </p:nvCxnSpPr>
        <p:spPr bwMode="auto">
          <a:xfrm>
            <a:off x="4495800" y="3283073"/>
            <a:ext cx="1" cy="622177"/>
          </a:xfrm>
          <a:prstGeom prst="straightConnector1">
            <a:avLst/>
          </a:prstGeom>
          <a:noFill/>
          <a:ln w="44450">
            <a:solidFill>
              <a:schemeClr val="tx2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" name="AutoShape 20"/>
          <p:cNvCxnSpPr>
            <a:cxnSpLocks noChangeShapeType="1"/>
          </p:cNvCxnSpPr>
          <p:nvPr/>
        </p:nvCxnSpPr>
        <p:spPr bwMode="auto">
          <a:xfrm>
            <a:off x="5915025" y="2501900"/>
            <a:ext cx="517525" cy="1588"/>
          </a:xfrm>
          <a:prstGeom prst="straightConnector1">
            <a:avLst/>
          </a:prstGeom>
          <a:noFill/>
          <a:ln w="44450">
            <a:solidFill>
              <a:schemeClr val="tx2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674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61604" y="613569"/>
            <a:ext cx="6322341" cy="1131887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ight Triangle 9"/>
          <p:cNvSpPr/>
          <p:nvPr/>
        </p:nvSpPr>
        <p:spPr>
          <a:xfrm>
            <a:off x="0" y="4950194"/>
            <a:ext cx="1907806" cy="1907806"/>
          </a:xfrm>
          <a:prstGeom prst="rtTriangle">
            <a:avLst/>
          </a:prstGeom>
          <a:solidFill>
            <a:srgbClr val="B9D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rca_UFG_cor_completa_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6036531"/>
            <a:ext cx="900870" cy="631678"/>
          </a:xfrm>
          <a:prstGeom prst="rect">
            <a:avLst/>
          </a:prstGeom>
        </p:spPr>
      </p:pic>
      <p:pic>
        <p:nvPicPr>
          <p:cNvPr id="13" name="Picture 12" descr="padrao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7" t="66656" r="20849"/>
          <a:stretch/>
        </p:blipFill>
        <p:spPr>
          <a:xfrm flipH="1">
            <a:off x="7558226" y="0"/>
            <a:ext cx="1606094" cy="215594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0550" y="819150"/>
            <a:ext cx="774065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eaLnBrk="0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GB" altLang="pt-BR" sz="4400" b="1" i="1" dirty="0" smtClean="0">
                <a:solidFill>
                  <a:srgbClr val="FFFF00"/>
                </a:solidFill>
                <a:latin typeface="+mj-lt"/>
              </a:rPr>
              <a:t>O que é a UFG </a:t>
            </a:r>
            <a:r>
              <a:rPr lang="en-GB" altLang="pt-BR" sz="4400" b="1" i="1" dirty="0" err="1" smtClean="0">
                <a:solidFill>
                  <a:srgbClr val="FFFF00"/>
                </a:solidFill>
                <a:latin typeface="+mj-lt"/>
              </a:rPr>
              <a:t>Sustentável</a:t>
            </a:r>
            <a:endParaRPr lang="en-GB" altLang="pt-BR" sz="4400" b="1" i="1" dirty="0" smtClean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57299" y="2308225"/>
            <a:ext cx="6900863" cy="2495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pt-BR" altLang="pt-BR" sz="2800" b="1" dirty="0"/>
              <a:t>Ferramenta de planejamento com objetivos, ações, metas, prazos de execução e mecanismos de monitoramento e avaliação definidos, afim de estabelecer práticas sustentáveis e racionalizar gastos.</a:t>
            </a:r>
          </a:p>
          <a:p>
            <a:pPr algn="just">
              <a:spcBef>
                <a:spcPct val="0"/>
              </a:spcBef>
              <a:spcAft>
                <a:spcPts val="850"/>
              </a:spcAft>
              <a:buClrTx/>
              <a:buSzTx/>
              <a:buFontTx/>
              <a:buNone/>
            </a:pPr>
            <a:endParaRPr lang="en-GB" altLang="pt-BR" sz="16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2" name="Picture 2" descr="C:\Users\Extensão\Downloads\UFG_Sustentáve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6" y="5832496"/>
            <a:ext cx="929428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9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419</Words>
  <Application>Microsoft Office PowerPoint</Application>
  <PresentationFormat>Apresentação na tela (4:3)</PresentationFormat>
  <Paragraphs>57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ascom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ASCOM ascom</dc:creator>
  <cp:lastModifiedBy>UFG</cp:lastModifiedBy>
  <cp:revision>64</cp:revision>
  <dcterms:created xsi:type="dcterms:W3CDTF">2018-03-29T13:10:26Z</dcterms:created>
  <dcterms:modified xsi:type="dcterms:W3CDTF">2020-04-13T18:29:23Z</dcterms:modified>
</cp:coreProperties>
</file>