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5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258" r:id="rId4"/>
    <p:sldId id="259" r:id="rId5"/>
    <p:sldId id="260" r:id="rId6"/>
    <p:sldId id="261" r:id="rId7"/>
    <p:sldId id="262" r:id="rId8"/>
    <p:sldId id="295" r:id="rId9"/>
    <p:sldId id="263" r:id="rId10"/>
    <p:sldId id="264" r:id="rId11"/>
    <p:sldId id="265" r:id="rId12"/>
    <p:sldId id="268" r:id="rId13"/>
    <p:sldId id="267" r:id="rId14"/>
    <p:sldId id="266" r:id="rId15"/>
    <p:sldId id="269" r:id="rId16"/>
    <p:sldId id="270" r:id="rId17"/>
    <p:sldId id="271" r:id="rId18"/>
    <p:sldId id="272" r:id="rId19"/>
    <p:sldId id="273" r:id="rId20"/>
    <p:sldId id="274" r:id="rId21"/>
    <p:sldId id="275" r:id="rId22"/>
    <p:sldId id="277" r:id="rId23"/>
    <p:sldId id="297" r:id="rId24"/>
    <p:sldId id="276" r:id="rId25"/>
    <p:sldId id="280" r:id="rId26"/>
    <p:sldId id="308" r:id="rId27"/>
    <p:sldId id="309" r:id="rId28"/>
    <p:sldId id="310" r:id="rId29"/>
    <p:sldId id="307" r:id="rId30"/>
    <p:sldId id="311" r:id="rId31"/>
    <p:sldId id="305" r:id="rId32"/>
    <p:sldId id="306" r:id="rId33"/>
    <p:sldId id="282" r:id="rId34"/>
    <p:sldId id="312" r:id="rId35"/>
    <p:sldId id="314" r:id="rId36"/>
    <p:sldId id="315" r:id="rId37"/>
    <p:sldId id="322" r:id="rId38"/>
    <p:sldId id="284" r:id="rId39"/>
    <p:sldId id="316" r:id="rId40"/>
    <p:sldId id="317" r:id="rId41"/>
    <p:sldId id="313" r:id="rId42"/>
    <p:sldId id="318" r:id="rId43"/>
    <p:sldId id="319" r:id="rId44"/>
    <p:sldId id="286" r:id="rId45"/>
    <p:sldId id="320" r:id="rId46"/>
    <p:sldId id="321" r:id="rId47"/>
    <p:sldId id="287" r:id="rId48"/>
    <p:sldId id="288" r:id="rId49"/>
    <p:sldId id="289" r:id="rId50"/>
    <p:sldId id="290" r:id="rId51"/>
    <p:sldId id="300" r:id="rId52"/>
    <p:sldId id="301" r:id="rId53"/>
    <p:sldId id="302" r:id="rId54"/>
    <p:sldId id="303" r:id="rId55"/>
    <p:sldId id="304" r:id="rId56"/>
    <p:sldId id="291" r:id="rId57"/>
    <p:sldId id="292" r:id="rId58"/>
    <p:sldId id="293" r:id="rId59"/>
    <p:sldId id="294" r:id="rId60"/>
    <p:sldId id="296" r:id="rId6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6809" autoAdjust="0"/>
  </p:normalViewPr>
  <p:slideViewPr>
    <p:cSldViewPr>
      <p:cViewPr>
        <p:scale>
          <a:sx n="75" d="100"/>
          <a:sy n="75" d="100"/>
        </p:scale>
        <p:origin x="-12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21B40-FBD6-4581-B390-E6ECE0497FE0}" type="doc">
      <dgm:prSet loTypeId="urn:microsoft.com/office/officeart/2005/8/layout/hierarchy5" loCatId="hierarchy" qsTypeId="urn:microsoft.com/office/officeart/2005/8/quickstyle/simple1" qsCatId="simple" csTypeId="urn:microsoft.com/office/officeart/2005/8/colors/accent2_1" csCatId="accent2" phldr="1"/>
      <dgm:spPr/>
      <dgm:t>
        <a:bodyPr/>
        <a:lstStyle/>
        <a:p>
          <a:endParaRPr lang="pt-BR"/>
        </a:p>
      </dgm:t>
    </dgm:pt>
    <dgm:pt modelId="{91905475-D4F3-472B-8C14-87DC838C287E}">
      <dgm:prSet phldrT="[Texto]" custT="1"/>
      <dgm:spPr/>
      <dgm:t>
        <a:bodyPr/>
        <a:lstStyle/>
        <a:p>
          <a:r>
            <a:rPr lang="pt-BR" sz="1800" dirty="0"/>
            <a:t>Interações da radiação com a matéria</a:t>
          </a:r>
        </a:p>
      </dgm:t>
    </dgm:pt>
    <dgm:pt modelId="{77A3A8EB-23F1-4270-A506-B3F1F44F674A}" type="parTrans" cxnId="{FA69B7A9-8B5A-4464-AEE8-7BE9F3CC375B}">
      <dgm:prSet/>
      <dgm:spPr/>
      <dgm:t>
        <a:bodyPr/>
        <a:lstStyle/>
        <a:p>
          <a:endParaRPr lang="pt-BR"/>
        </a:p>
      </dgm:t>
    </dgm:pt>
    <dgm:pt modelId="{1238F9C2-0F38-44AE-8E2D-691CAA50AE66}" type="sibTrans" cxnId="{FA69B7A9-8B5A-4464-AEE8-7BE9F3CC375B}">
      <dgm:prSet/>
      <dgm:spPr/>
      <dgm:t>
        <a:bodyPr/>
        <a:lstStyle/>
        <a:p>
          <a:endParaRPr lang="pt-BR"/>
        </a:p>
      </dgm:t>
    </dgm:pt>
    <dgm:pt modelId="{DA98E723-2AAF-46CD-8094-00C87ACD6586}">
      <dgm:prSet phldrT="[Texto]" custT="1"/>
      <dgm:spPr/>
      <dgm:t>
        <a:bodyPr/>
        <a:lstStyle/>
        <a:p>
          <a:r>
            <a:rPr lang="pt-BR" sz="1800" dirty="0"/>
            <a:t>Espalhamento Compton</a:t>
          </a:r>
        </a:p>
      </dgm:t>
    </dgm:pt>
    <dgm:pt modelId="{27208E01-1A90-4CB9-9456-5F28ADD319BA}" type="parTrans" cxnId="{2FBA9493-EE6E-4991-BCCC-FB0A9B0FCF0C}">
      <dgm:prSet/>
      <dgm:spPr/>
      <dgm:t>
        <a:bodyPr/>
        <a:lstStyle/>
        <a:p>
          <a:endParaRPr lang="pt-BR"/>
        </a:p>
      </dgm:t>
    </dgm:pt>
    <dgm:pt modelId="{5FBE9D45-965F-4CC4-A6FF-74B1B3AC3AE8}" type="sibTrans" cxnId="{2FBA9493-EE6E-4991-BCCC-FB0A9B0FCF0C}">
      <dgm:prSet/>
      <dgm:spPr/>
      <dgm:t>
        <a:bodyPr/>
        <a:lstStyle/>
        <a:p>
          <a:endParaRPr lang="pt-BR"/>
        </a:p>
      </dgm:t>
    </dgm:pt>
    <dgm:pt modelId="{61F27251-FA90-47B0-912F-BD7A8A56DC8E}">
      <dgm:prSet phldrT="[Texto]" custT="1"/>
      <dgm:spPr/>
      <dgm:t>
        <a:bodyPr/>
        <a:lstStyle/>
        <a:p>
          <a:r>
            <a:rPr lang="pt-BR" sz="1800" dirty="0"/>
            <a:t>Espalhamento Rayleigh</a:t>
          </a:r>
        </a:p>
      </dgm:t>
    </dgm:pt>
    <dgm:pt modelId="{7290884E-06E6-412F-BCFE-C35DEEEF3D72}" type="parTrans" cxnId="{3B05C2BD-EAC6-4D85-9B80-7CE1FBA7DC3D}">
      <dgm:prSet/>
      <dgm:spPr/>
      <dgm:t>
        <a:bodyPr/>
        <a:lstStyle/>
        <a:p>
          <a:endParaRPr lang="pt-BR"/>
        </a:p>
      </dgm:t>
    </dgm:pt>
    <dgm:pt modelId="{90E7A9AD-6A03-498B-AFEE-D4560526A2E0}" type="sibTrans" cxnId="{3B05C2BD-EAC6-4D85-9B80-7CE1FBA7DC3D}">
      <dgm:prSet/>
      <dgm:spPr/>
      <dgm:t>
        <a:bodyPr/>
        <a:lstStyle/>
        <a:p>
          <a:endParaRPr lang="pt-BR"/>
        </a:p>
      </dgm:t>
    </dgm:pt>
    <dgm:pt modelId="{CA5F499F-0693-4CE4-A759-4EDDF8708817}">
      <dgm:prSet phldrT="[Texto]" custT="1"/>
      <dgm:spPr/>
      <dgm:t>
        <a:bodyPr/>
        <a:lstStyle/>
        <a:p>
          <a:r>
            <a:rPr lang="pt-BR" sz="1800" dirty="0"/>
            <a:t>Efeito Fotoelétrico</a:t>
          </a:r>
        </a:p>
      </dgm:t>
    </dgm:pt>
    <dgm:pt modelId="{179AB74D-B45C-49CD-AF73-487BC948B7A7}" type="parTrans" cxnId="{48CFC988-8E08-4B4B-824D-184A585DB164}">
      <dgm:prSet/>
      <dgm:spPr/>
      <dgm:t>
        <a:bodyPr/>
        <a:lstStyle/>
        <a:p>
          <a:endParaRPr lang="pt-BR"/>
        </a:p>
      </dgm:t>
    </dgm:pt>
    <dgm:pt modelId="{4BD58B77-9AE7-4BC5-ADB2-BF6F1E9FFCBF}" type="sibTrans" cxnId="{48CFC988-8E08-4B4B-824D-184A585DB164}">
      <dgm:prSet/>
      <dgm:spPr/>
      <dgm:t>
        <a:bodyPr/>
        <a:lstStyle/>
        <a:p>
          <a:endParaRPr lang="pt-BR"/>
        </a:p>
      </dgm:t>
    </dgm:pt>
    <dgm:pt modelId="{FEC969AD-B01D-432F-A6DF-D5D5C32B2C6F}">
      <dgm:prSet phldrT="[Texto]" custT="1"/>
      <dgm:spPr/>
      <dgm:t>
        <a:bodyPr/>
        <a:lstStyle/>
        <a:p>
          <a:r>
            <a:rPr lang="pt-BR" sz="1800" dirty="0"/>
            <a:t>Produção de Pares</a:t>
          </a:r>
        </a:p>
      </dgm:t>
    </dgm:pt>
    <dgm:pt modelId="{4991C7B7-4D8F-434F-A207-4630CF67775D}" type="parTrans" cxnId="{521DAE22-B6BE-4C6D-B68C-5CD75197921A}">
      <dgm:prSet/>
      <dgm:spPr/>
      <dgm:t>
        <a:bodyPr/>
        <a:lstStyle/>
        <a:p>
          <a:endParaRPr lang="pt-BR"/>
        </a:p>
      </dgm:t>
    </dgm:pt>
    <dgm:pt modelId="{F4A0CED2-959E-4C36-9426-CCDFFA5B4B54}" type="sibTrans" cxnId="{521DAE22-B6BE-4C6D-B68C-5CD75197921A}">
      <dgm:prSet/>
      <dgm:spPr/>
      <dgm:t>
        <a:bodyPr/>
        <a:lstStyle/>
        <a:p>
          <a:endParaRPr lang="pt-BR"/>
        </a:p>
      </dgm:t>
    </dgm:pt>
    <dgm:pt modelId="{2EDE8734-3BAD-4AE6-B82A-0E3A3196A78D}" type="pres">
      <dgm:prSet presAssocID="{D8F21B40-FBD6-4581-B390-E6ECE0497FE0}" presName="mainComposite" presStyleCnt="0">
        <dgm:presLayoutVars>
          <dgm:chPref val="1"/>
          <dgm:dir/>
          <dgm:animOne val="branch"/>
          <dgm:animLvl val="lvl"/>
          <dgm:resizeHandles val="exact"/>
        </dgm:presLayoutVars>
      </dgm:prSet>
      <dgm:spPr/>
      <dgm:t>
        <a:bodyPr/>
        <a:lstStyle/>
        <a:p>
          <a:endParaRPr lang="pt-BR"/>
        </a:p>
      </dgm:t>
    </dgm:pt>
    <dgm:pt modelId="{83475971-EC7B-4AB3-99A6-52CD28525F1E}" type="pres">
      <dgm:prSet presAssocID="{D8F21B40-FBD6-4581-B390-E6ECE0497FE0}" presName="hierFlow" presStyleCnt="0"/>
      <dgm:spPr/>
    </dgm:pt>
    <dgm:pt modelId="{B56292C9-4D4C-4340-8E5B-F588C4E37F8D}" type="pres">
      <dgm:prSet presAssocID="{D8F21B40-FBD6-4581-B390-E6ECE0497FE0}" presName="hierChild1" presStyleCnt="0">
        <dgm:presLayoutVars>
          <dgm:chPref val="1"/>
          <dgm:animOne val="branch"/>
          <dgm:animLvl val="lvl"/>
        </dgm:presLayoutVars>
      </dgm:prSet>
      <dgm:spPr/>
    </dgm:pt>
    <dgm:pt modelId="{2CBD5480-17C4-470F-947A-739D01DECA85}" type="pres">
      <dgm:prSet presAssocID="{91905475-D4F3-472B-8C14-87DC838C287E}" presName="Name17" presStyleCnt="0"/>
      <dgm:spPr/>
    </dgm:pt>
    <dgm:pt modelId="{503723A0-63C2-40AD-A27D-4B11DFAF4478}" type="pres">
      <dgm:prSet presAssocID="{91905475-D4F3-472B-8C14-87DC838C287E}" presName="level1Shape" presStyleLbl="node0" presStyleIdx="0" presStyleCnt="1">
        <dgm:presLayoutVars>
          <dgm:chPref val="3"/>
        </dgm:presLayoutVars>
      </dgm:prSet>
      <dgm:spPr/>
      <dgm:t>
        <a:bodyPr/>
        <a:lstStyle/>
        <a:p>
          <a:endParaRPr lang="pt-BR"/>
        </a:p>
      </dgm:t>
    </dgm:pt>
    <dgm:pt modelId="{EA62C571-F38D-424A-BF59-E54BF8E02794}" type="pres">
      <dgm:prSet presAssocID="{91905475-D4F3-472B-8C14-87DC838C287E}" presName="hierChild2" presStyleCnt="0"/>
      <dgm:spPr/>
    </dgm:pt>
    <dgm:pt modelId="{462C7545-C77E-444C-9A26-4782D369881E}" type="pres">
      <dgm:prSet presAssocID="{27208E01-1A90-4CB9-9456-5F28ADD319BA}" presName="Name25" presStyleLbl="parChTrans1D2" presStyleIdx="0" presStyleCnt="4"/>
      <dgm:spPr/>
      <dgm:t>
        <a:bodyPr/>
        <a:lstStyle/>
        <a:p>
          <a:endParaRPr lang="pt-BR"/>
        </a:p>
      </dgm:t>
    </dgm:pt>
    <dgm:pt modelId="{85EF515C-8943-41DC-8E7C-BE16678CC08E}" type="pres">
      <dgm:prSet presAssocID="{27208E01-1A90-4CB9-9456-5F28ADD319BA}" presName="connTx" presStyleLbl="parChTrans1D2" presStyleIdx="0" presStyleCnt="4"/>
      <dgm:spPr/>
      <dgm:t>
        <a:bodyPr/>
        <a:lstStyle/>
        <a:p>
          <a:endParaRPr lang="pt-BR"/>
        </a:p>
      </dgm:t>
    </dgm:pt>
    <dgm:pt modelId="{CF390916-3FC4-41D7-A834-53997FF880C4}" type="pres">
      <dgm:prSet presAssocID="{DA98E723-2AAF-46CD-8094-00C87ACD6586}" presName="Name30" presStyleCnt="0"/>
      <dgm:spPr/>
    </dgm:pt>
    <dgm:pt modelId="{85332FF7-1E49-4059-B4B6-9DE7522A62DD}" type="pres">
      <dgm:prSet presAssocID="{DA98E723-2AAF-46CD-8094-00C87ACD6586}" presName="level2Shape" presStyleLbl="node2" presStyleIdx="0" presStyleCnt="4"/>
      <dgm:spPr/>
      <dgm:t>
        <a:bodyPr/>
        <a:lstStyle/>
        <a:p>
          <a:endParaRPr lang="pt-BR"/>
        </a:p>
      </dgm:t>
    </dgm:pt>
    <dgm:pt modelId="{57C0D65C-B1B5-42F4-9B04-96DFB67715EF}" type="pres">
      <dgm:prSet presAssocID="{DA98E723-2AAF-46CD-8094-00C87ACD6586}" presName="hierChild3" presStyleCnt="0"/>
      <dgm:spPr/>
    </dgm:pt>
    <dgm:pt modelId="{7AE15C3E-F1D6-42B1-A749-299254D0AAA3}" type="pres">
      <dgm:prSet presAssocID="{7290884E-06E6-412F-BCFE-C35DEEEF3D72}" presName="Name25" presStyleLbl="parChTrans1D2" presStyleIdx="1" presStyleCnt="4"/>
      <dgm:spPr/>
      <dgm:t>
        <a:bodyPr/>
        <a:lstStyle/>
        <a:p>
          <a:endParaRPr lang="pt-BR"/>
        </a:p>
      </dgm:t>
    </dgm:pt>
    <dgm:pt modelId="{12C01852-39FF-4FE2-A9CF-B0D51C831EB9}" type="pres">
      <dgm:prSet presAssocID="{7290884E-06E6-412F-BCFE-C35DEEEF3D72}" presName="connTx" presStyleLbl="parChTrans1D2" presStyleIdx="1" presStyleCnt="4"/>
      <dgm:spPr/>
      <dgm:t>
        <a:bodyPr/>
        <a:lstStyle/>
        <a:p>
          <a:endParaRPr lang="pt-BR"/>
        </a:p>
      </dgm:t>
    </dgm:pt>
    <dgm:pt modelId="{24810F75-DDC0-4D64-BBC9-0A6A38E79991}" type="pres">
      <dgm:prSet presAssocID="{61F27251-FA90-47B0-912F-BD7A8A56DC8E}" presName="Name30" presStyleCnt="0"/>
      <dgm:spPr/>
    </dgm:pt>
    <dgm:pt modelId="{095A4B95-0EEB-4587-8399-E89EE0E25EA1}" type="pres">
      <dgm:prSet presAssocID="{61F27251-FA90-47B0-912F-BD7A8A56DC8E}" presName="level2Shape" presStyleLbl="node2" presStyleIdx="1" presStyleCnt="4"/>
      <dgm:spPr/>
      <dgm:t>
        <a:bodyPr/>
        <a:lstStyle/>
        <a:p>
          <a:endParaRPr lang="pt-BR"/>
        </a:p>
      </dgm:t>
    </dgm:pt>
    <dgm:pt modelId="{51030E0B-0341-46A5-9279-AE7AE11D9217}" type="pres">
      <dgm:prSet presAssocID="{61F27251-FA90-47B0-912F-BD7A8A56DC8E}" presName="hierChild3" presStyleCnt="0"/>
      <dgm:spPr/>
    </dgm:pt>
    <dgm:pt modelId="{4C8318B1-0CCB-4EF5-BC2E-1BD297AC1321}" type="pres">
      <dgm:prSet presAssocID="{179AB74D-B45C-49CD-AF73-487BC948B7A7}" presName="Name25" presStyleLbl="parChTrans1D2" presStyleIdx="2" presStyleCnt="4"/>
      <dgm:spPr/>
      <dgm:t>
        <a:bodyPr/>
        <a:lstStyle/>
        <a:p>
          <a:endParaRPr lang="pt-BR"/>
        </a:p>
      </dgm:t>
    </dgm:pt>
    <dgm:pt modelId="{4D86A0A8-E326-44FF-BE43-4C0154D800CF}" type="pres">
      <dgm:prSet presAssocID="{179AB74D-B45C-49CD-AF73-487BC948B7A7}" presName="connTx" presStyleLbl="parChTrans1D2" presStyleIdx="2" presStyleCnt="4"/>
      <dgm:spPr/>
      <dgm:t>
        <a:bodyPr/>
        <a:lstStyle/>
        <a:p>
          <a:endParaRPr lang="pt-BR"/>
        </a:p>
      </dgm:t>
    </dgm:pt>
    <dgm:pt modelId="{60077BA0-B8C5-4534-A3D8-F135B27CFBBF}" type="pres">
      <dgm:prSet presAssocID="{CA5F499F-0693-4CE4-A759-4EDDF8708817}" presName="Name30" presStyleCnt="0"/>
      <dgm:spPr/>
    </dgm:pt>
    <dgm:pt modelId="{1CF1A7E7-8911-409A-9987-B18F8EE4AF00}" type="pres">
      <dgm:prSet presAssocID="{CA5F499F-0693-4CE4-A759-4EDDF8708817}" presName="level2Shape" presStyleLbl="node2" presStyleIdx="2" presStyleCnt="4"/>
      <dgm:spPr/>
      <dgm:t>
        <a:bodyPr/>
        <a:lstStyle/>
        <a:p>
          <a:endParaRPr lang="pt-BR"/>
        </a:p>
      </dgm:t>
    </dgm:pt>
    <dgm:pt modelId="{03EE3F90-349A-44F7-AA00-76D2BE5EA037}" type="pres">
      <dgm:prSet presAssocID="{CA5F499F-0693-4CE4-A759-4EDDF8708817}" presName="hierChild3" presStyleCnt="0"/>
      <dgm:spPr/>
    </dgm:pt>
    <dgm:pt modelId="{B3F9B45B-CEF5-4C84-AED9-29A984BBC9CA}" type="pres">
      <dgm:prSet presAssocID="{4991C7B7-4D8F-434F-A207-4630CF67775D}" presName="Name25" presStyleLbl="parChTrans1D2" presStyleIdx="3" presStyleCnt="4"/>
      <dgm:spPr/>
      <dgm:t>
        <a:bodyPr/>
        <a:lstStyle/>
        <a:p>
          <a:endParaRPr lang="pt-BR"/>
        </a:p>
      </dgm:t>
    </dgm:pt>
    <dgm:pt modelId="{BFD3C506-D96A-4D49-BEC2-9A2EFA1CE019}" type="pres">
      <dgm:prSet presAssocID="{4991C7B7-4D8F-434F-A207-4630CF67775D}" presName="connTx" presStyleLbl="parChTrans1D2" presStyleIdx="3" presStyleCnt="4"/>
      <dgm:spPr/>
      <dgm:t>
        <a:bodyPr/>
        <a:lstStyle/>
        <a:p>
          <a:endParaRPr lang="pt-BR"/>
        </a:p>
      </dgm:t>
    </dgm:pt>
    <dgm:pt modelId="{242BF33A-73A3-4634-B5D9-C5EE566594F1}" type="pres">
      <dgm:prSet presAssocID="{FEC969AD-B01D-432F-A6DF-D5D5C32B2C6F}" presName="Name30" presStyleCnt="0"/>
      <dgm:spPr/>
    </dgm:pt>
    <dgm:pt modelId="{F5D779E1-D308-4057-9111-D54646A10F67}" type="pres">
      <dgm:prSet presAssocID="{FEC969AD-B01D-432F-A6DF-D5D5C32B2C6F}" presName="level2Shape" presStyleLbl="node2" presStyleIdx="3" presStyleCnt="4"/>
      <dgm:spPr/>
      <dgm:t>
        <a:bodyPr/>
        <a:lstStyle/>
        <a:p>
          <a:endParaRPr lang="pt-BR"/>
        </a:p>
      </dgm:t>
    </dgm:pt>
    <dgm:pt modelId="{C7EAF13F-35AC-4F86-A0E6-B863FD4BF74C}" type="pres">
      <dgm:prSet presAssocID="{FEC969AD-B01D-432F-A6DF-D5D5C32B2C6F}" presName="hierChild3" presStyleCnt="0"/>
      <dgm:spPr/>
    </dgm:pt>
    <dgm:pt modelId="{145CA09F-8DA1-41BE-A4F9-08A2CD54F0A3}" type="pres">
      <dgm:prSet presAssocID="{D8F21B40-FBD6-4581-B390-E6ECE0497FE0}" presName="bgShapesFlow" presStyleCnt="0"/>
      <dgm:spPr/>
    </dgm:pt>
  </dgm:ptLst>
  <dgm:cxnLst>
    <dgm:cxn modelId="{521DAE22-B6BE-4C6D-B68C-5CD75197921A}" srcId="{91905475-D4F3-472B-8C14-87DC838C287E}" destId="{FEC969AD-B01D-432F-A6DF-D5D5C32B2C6F}" srcOrd="3" destOrd="0" parTransId="{4991C7B7-4D8F-434F-A207-4630CF67775D}" sibTransId="{F4A0CED2-959E-4C36-9426-CCDFFA5B4B54}"/>
    <dgm:cxn modelId="{995B40B1-BCAC-4B07-85DC-7152C2C59F4E}" type="presOf" srcId="{CA5F499F-0693-4CE4-A759-4EDDF8708817}" destId="{1CF1A7E7-8911-409A-9987-B18F8EE4AF00}" srcOrd="0" destOrd="0" presId="urn:microsoft.com/office/officeart/2005/8/layout/hierarchy5"/>
    <dgm:cxn modelId="{4D3B64E6-E003-4E0D-8091-04FD019F7B0A}" type="presOf" srcId="{179AB74D-B45C-49CD-AF73-487BC948B7A7}" destId="{4C8318B1-0CCB-4EF5-BC2E-1BD297AC1321}" srcOrd="0" destOrd="0" presId="urn:microsoft.com/office/officeart/2005/8/layout/hierarchy5"/>
    <dgm:cxn modelId="{48CFC988-8E08-4B4B-824D-184A585DB164}" srcId="{91905475-D4F3-472B-8C14-87DC838C287E}" destId="{CA5F499F-0693-4CE4-A759-4EDDF8708817}" srcOrd="2" destOrd="0" parTransId="{179AB74D-B45C-49CD-AF73-487BC948B7A7}" sibTransId="{4BD58B77-9AE7-4BC5-ADB2-BF6F1E9FFCBF}"/>
    <dgm:cxn modelId="{33A2D534-E44F-4762-B922-5EA622BA14A9}" type="presOf" srcId="{D8F21B40-FBD6-4581-B390-E6ECE0497FE0}" destId="{2EDE8734-3BAD-4AE6-B82A-0E3A3196A78D}" srcOrd="0" destOrd="0" presId="urn:microsoft.com/office/officeart/2005/8/layout/hierarchy5"/>
    <dgm:cxn modelId="{9B4E6CD8-8580-4629-A23E-9248D4C1F26B}" type="presOf" srcId="{4991C7B7-4D8F-434F-A207-4630CF67775D}" destId="{B3F9B45B-CEF5-4C84-AED9-29A984BBC9CA}" srcOrd="0" destOrd="0" presId="urn:microsoft.com/office/officeart/2005/8/layout/hierarchy5"/>
    <dgm:cxn modelId="{A79D600E-657B-4243-A438-141F88684ACC}" type="presOf" srcId="{7290884E-06E6-412F-BCFE-C35DEEEF3D72}" destId="{12C01852-39FF-4FE2-A9CF-B0D51C831EB9}" srcOrd="1" destOrd="0" presId="urn:microsoft.com/office/officeart/2005/8/layout/hierarchy5"/>
    <dgm:cxn modelId="{98BFDC41-D57D-45D1-9EC1-D058EECDDA11}" type="presOf" srcId="{91905475-D4F3-472B-8C14-87DC838C287E}" destId="{503723A0-63C2-40AD-A27D-4B11DFAF4478}" srcOrd="0" destOrd="0" presId="urn:microsoft.com/office/officeart/2005/8/layout/hierarchy5"/>
    <dgm:cxn modelId="{B42DF593-7323-4DB6-81F8-1DB1C0E08106}" type="presOf" srcId="{7290884E-06E6-412F-BCFE-C35DEEEF3D72}" destId="{7AE15C3E-F1D6-42B1-A749-299254D0AAA3}" srcOrd="0" destOrd="0" presId="urn:microsoft.com/office/officeart/2005/8/layout/hierarchy5"/>
    <dgm:cxn modelId="{DB3EAB1F-C898-4CDD-9730-F761B497F9FB}" type="presOf" srcId="{27208E01-1A90-4CB9-9456-5F28ADD319BA}" destId="{462C7545-C77E-444C-9A26-4782D369881E}" srcOrd="0" destOrd="0" presId="urn:microsoft.com/office/officeart/2005/8/layout/hierarchy5"/>
    <dgm:cxn modelId="{3B05C2BD-EAC6-4D85-9B80-7CE1FBA7DC3D}" srcId="{91905475-D4F3-472B-8C14-87DC838C287E}" destId="{61F27251-FA90-47B0-912F-BD7A8A56DC8E}" srcOrd="1" destOrd="0" parTransId="{7290884E-06E6-412F-BCFE-C35DEEEF3D72}" sibTransId="{90E7A9AD-6A03-498B-AFEE-D4560526A2E0}"/>
    <dgm:cxn modelId="{71ADFAC1-9834-42B5-A0A3-4E390E35C34F}" type="presOf" srcId="{4991C7B7-4D8F-434F-A207-4630CF67775D}" destId="{BFD3C506-D96A-4D49-BEC2-9A2EFA1CE019}" srcOrd="1" destOrd="0" presId="urn:microsoft.com/office/officeart/2005/8/layout/hierarchy5"/>
    <dgm:cxn modelId="{201A52CB-7118-44CB-A1B7-DA3D2FAA287A}" type="presOf" srcId="{27208E01-1A90-4CB9-9456-5F28ADD319BA}" destId="{85EF515C-8943-41DC-8E7C-BE16678CC08E}" srcOrd="1" destOrd="0" presId="urn:microsoft.com/office/officeart/2005/8/layout/hierarchy5"/>
    <dgm:cxn modelId="{430E0FEE-907C-4EC2-B5B8-46E9FB6E94FD}" type="presOf" srcId="{FEC969AD-B01D-432F-A6DF-D5D5C32B2C6F}" destId="{F5D779E1-D308-4057-9111-D54646A10F67}" srcOrd="0" destOrd="0" presId="urn:microsoft.com/office/officeart/2005/8/layout/hierarchy5"/>
    <dgm:cxn modelId="{6BA66DF0-7440-4527-8590-60C79D5A7916}" type="presOf" srcId="{179AB74D-B45C-49CD-AF73-487BC948B7A7}" destId="{4D86A0A8-E326-44FF-BE43-4C0154D800CF}" srcOrd="1" destOrd="0" presId="urn:microsoft.com/office/officeart/2005/8/layout/hierarchy5"/>
    <dgm:cxn modelId="{8554AA79-DF8E-4F6A-B25A-519E131BBB91}" type="presOf" srcId="{61F27251-FA90-47B0-912F-BD7A8A56DC8E}" destId="{095A4B95-0EEB-4587-8399-E89EE0E25EA1}" srcOrd="0" destOrd="0" presId="urn:microsoft.com/office/officeart/2005/8/layout/hierarchy5"/>
    <dgm:cxn modelId="{FA69B7A9-8B5A-4464-AEE8-7BE9F3CC375B}" srcId="{D8F21B40-FBD6-4581-B390-E6ECE0497FE0}" destId="{91905475-D4F3-472B-8C14-87DC838C287E}" srcOrd="0" destOrd="0" parTransId="{77A3A8EB-23F1-4270-A506-B3F1F44F674A}" sibTransId="{1238F9C2-0F38-44AE-8E2D-691CAA50AE66}"/>
    <dgm:cxn modelId="{2FBA9493-EE6E-4991-BCCC-FB0A9B0FCF0C}" srcId="{91905475-D4F3-472B-8C14-87DC838C287E}" destId="{DA98E723-2AAF-46CD-8094-00C87ACD6586}" srcOrd="0" destOrd="0" parTransId="{27208E01-1A90-4CB9-9456-5F28ADD319BA}" sibTransId="{5FBE9D45-965F-4CC4-A6FF-74B1B3AC3AE8}"/>
    <dgm:cxn modelId="{1DDF80EE-3DEE-4A20-9A28-0F88F91D992B}" type="presOf" srcId="{DA98E723-2AAF-46CD-8094-00C87ACD6586}" destId="{85332FF7-1E49-4059-B4B6-9DE7522A62DD}" srcOrd="0" destOrd="0" presId="urn:microsoft.com/office/officeart/2005/8/layout/hierarchy5"/>
    <dgm:cxn modelId="{2F379FAB-605D-4137-861A-CFFFCEA33A75}" type="presParOf" srcId="{2EDE8734-3BAD-4AE6-B82A-0E3A3196A78D}" destId="{83475971-EC7B-4AB3-99A6-52CD28525F1E}" srcOrd="0" destOrd="0" presId="urn:microsoft.com/office/officeart/2005/8/layout/hierarchy5"/>
    <dgm:cxn modelId="{1F6125B8-C591-4616-A7C8-B399F33D46F6}" type="presParOf" srcId="{83475971-EC7B-4AB3-99A6-52CD28525F1E}" destId="{B56292C9-4D4C-4340-8E5B-F588C4E37F8D}" srcOrd="0" destOrd="0" presId="urn:microsoft.com/office/officeart/2005/8/layout/hierarchy5"/>
    <dgm:cxn modelId="{D79EDEBA-425E-4D6D-8880-C5205D01204A}" type="presParOf" srcId="{B56292C9-4D4C-4340-8E5B-F588C4E37F8D}" destId="{2CBD5480-17C4-470F-947A-739D01DECA85}" srcOrd="0" destOrd="0" presId="urn:microsoft.com/office/officeart/2005/8/layout/hierarchy5"/>
    <dgm:cxn modelId="{D1860A50-F5C7-403F-B0CD-4C9E847E14E2}" type="presParOf" srcId="{2CBD5480-17C4-470F-947A-739D01DECA85}" destId="{503723A0-63C2-40AD-A27D-4B11DFAF4478}" srcOrd="0" destOrd="0" presId="urn:microsoft.com/office/officeart/2005/8/layout/hierarchy5"/>
    <dgm:cxn modelId="{F03CE39A-2903-4A17-A90F-29C7C06ECB1A}" type="presParOf" srcId="{2CBD5480-17C4-470F-947A-739D01DECA85}" destId="{EA62C571-F38D-424A-BF59-E54BF8E02794}" srcOrd="1" destOrd="0" presId="urn:microsoft.com/office/officeart/2005/8/layout/hierarchy5"/>
    <dgm:cxn modelId="{357C64C5-1131-4B9D-B8A6-BD7F41523A6A}" type="presParOf" srcId="{EA62C571-F38D-424A-BF59-E54BF8E02794}" destId="{462C7545-C77E-444C-9A26-4782D369881E}" srcOrd="0" destOrd="0" presId="urn:microsoft.com/office/officeart/2005/8/layout/hierarchy5"/>
    <dgm:cxn modelId="{BE9331A8-5BE7-471A-A999-7A21F0D4ED89}" type="presParOf" srcId="{462C7545-C77E-444C-9A26-4782D369881E}" destId="{85EF515C-8943-41DC-8E7C-BE16678CC08E}" srcOrd="0" destOrd="0" presId="urn:microsoft.com/office/officeart/2005/8/layout/hierarchy5"/>
    <dgm:cxn modelId="{FD9E6A57-248A-45DE-9A27-4F84D62BB275}" type="presParOf" srcId="{EA62C571-F38D-424A-BF59-E54BF8E02794}" destId="{CF390916-3FC4-41D7-A834-53997FF880C4}" srcOrd="1" destOrd="0" presId="urn:microsoft.com/office/officeart/2005/8/layout/hierarchy5"/>
    <dgm:cxn modelId="{F83DAEB6-14E7-401F-AA6F-2CE40E1EC61C}" type="presParOf" srcId="{CF390916-3FC4-41D7-A834-53997FF880C4}" destId="{85332FF7-1E49-4059-B4B6-9DE7522A62DD}" srcOrd="0" destOrd="0" presId="urn:microsoft.com/office/officeart/2005/8/layout/hierarchy5"/>
    <dgm:cxn modelId="{70CD749B-36BB-44FC-A2EC-1982D26AA75C}" type="presParOf" srcId="{CF390916-3FC4-41D7-A834-53997FF880C4}" destId="{57C0D65C-B1B5-42F4-9B04-96DFB67715EF}" srcOrd="1" destOrd="0" presId="urn:microsoft.com/office/officeart/2005/8/layout/hierarchy5"/>
    <dgm:cxn modelId="{5C593B15-0F80-4A23-832A-21A7CF30F67F}" type="presParOf" srcId="{EA62C571-F38D-424A-BF59-E54BF8E02794}" destId="{7AE15C3E-F1D6-42B1-A749-299254D0AAA3}" srcOrd="2" destOrd="0" presId="urn:microsoft.com/office/officeart/2005/8/layout/hierarchy5"/>
    <dgm:cxn modelId="{9694FA82-FB21-4C04-AE35-E5E97C4F4A76}" type="presParOf" srcId="{7AE15C3E-F1D6-42B1-A749-299254D0AAA3}" destId="{12C01852-39FF-4FE2-A9CF-B0D51C831EB9}" srcOrd="0" destOrd="0" presId="urn:microsoft.com/office/officeart/2005/8/layout/hierarchy5"/>
    <dgm:cxn modelId="{ED036A45-4D6F-49E1-8D3D-AA49B0AB757F}" type="presParOf" srcId="{EA62C571-F38D-424A-BF59-E54BF8E02794}" destId="{24810F75-DDC0-4D64-BBC9-0A6A38E79991}" srcOrd="3" destOrd="0" presId="urn:microsoft.com/office/officeart/2005/8/layout/hierarchy5"/>
    <dgm:cxn modelId="{DCE47D0C-FD63-4503-BF73-02BB4A43F884}" type="presParOf" srcId="{24810F75-DDC0-4D64-BBC9-0A6A38E79991}" destId="{095A4B95-0EEB-4587-8399-E89EE0E25EA1}" srcOrd="0" destOrd="0" presId="urn:microsoft.com/office/officeart/2005/8/layout/hierarchy5"/>
    <dgm:cxn modelId="{AD2AD476-EB3D-4DCC-95C9-F5221305CCD5}" type="presParOf" srcId="{24810F75-DDC0-4D64-BBC9-0A6A38E79991}" destId="{51030E0B-0341-46A5-9279-AE7AE11D9217}" srcOrd="1" destOrd="0" presId="urn:microsoft.com/office/officeart/2005/8/layout/hierarchy5"/>
    <dgm:cxn modelId="{72CE37D6-0FE1-42CB-9B23-0156A8D2EFBF}" type="presParOf" srcId="{EA62C571-F38D-424A-BF59-E54BF8E02794}" destId="{4C8318B1-0CCB-4EF5-BC2E-1BD297AC1321}" srcOrd="4" destOrd="0" presId="urn:microsoft.com/office/officeart/2005/8/layout/hierarchy5"/>
    <dgm:cxn modelId="{A4A79011-F891-4194-B637-73373D859B15}" type="presParOf" srcId="{4C8318B1-0CCB-4EF5-BC2E-1BD297AC1321}" destId="{4D86A0A8-E326-44FF-BE43-4C0154D800CF}" srcOrd="0" destOrd="0" presId="urn:microsoft.com/office/officeart/2005/8/layout/hierarchy5"/>
    <dgm:cxn modelId="{44DD60A2-CCB3-42C5-8813-0658F4DC9108}" type="presParOf" srcId="{EA62C571-F38D-424A-BF59-E54BF8E02794}" destId="{60077BA0-B8C5-4534-A3D8-F135B27CFBBF}" srcOrd="5" destOrd="0" presId="urn:microsoft.com/office/officeart/2005/8/layout/hierarchy5"/>
    <dgm:cxn modelId="{0AB67A61-13CF-45BA-ABE0-9D10E38C4BDD}" type="presParOf" srcId="{60077BA0-B8C5-4534-A3D8-F135B27CFBBF}" destId="{1CF1A7E7-8911-409A-9987-B18F8EE4AF00}" srcOrd="0" destOrd="0" presId="urn:microsoft.com/office/officeart/2005/8/layout/hierarchy5"/>
    <dgm:cxn modelId="{C32DB74F-F2B4-4B4B-ACED-7C52AA11CACE}" type="presParOf" srcId="{60077BA0-B8C5-4534-A3D8-F135B27CFBBF}" destId="{03EE3F90-349A-44F7-AA00-76D2BE5EA037}" srcOrd="1" destOrd="0" presId="urn:microsoft.com/office/officeart/2005/8/layout/hierarchy5"/>
    <dgm:cxn modelId="{4DD043D0-85C6-4583-86A3-C48A5B0E3261}" type="presParOf" srcId="{EA62C571-F38D-424A-BF59-E54BF8E02794}" destId="{B3F9B45B-CEF5-4C84-AED9-29A984BBC9CA}" srcOrd="6" destOrd="0" presId="urn:microsoft.com/office/officeart/2005/8/layout/hierarchy5"/>
    <dgm:cxn modelId="{E302893D-3C4D-41B7-AFB7-B037189CAB75}" type="presParOf" srcId="{B3F9B45B-CEF5-4C84-AED9-29A984BBC9CA}" destId="{BFD3C506-D96A-4D49-BEC2-9A2EFA1CE019}" srcOrd="0" destOrd="0" presId="urn:microsoft.com/office/officeart/2005/8/layout/hierarchy5"/>
    <dgm:cxn modelId="{F2913030-34D4-4673-A0E6-A6941D08B636}" type="presParOf" srcId="{EA62C571-F38D-424A-BF59-E54BF8E02794}" destId="{242BF33A-73A3-4634-B5D9-C5EE566594F1}" srcOrd="7" destOrd="0" presId="urn:microsoft.com/office/officeart/2005/8/layout/hierarchy5"/>
    <dgm:cxn modelId="{F13766BB-72CF-4F0E-93BB-BBE47B736938}" type="presParOf" srcId="{242BF33A-73A3-4634-B5D9-C5EE566594F1}" destId="{F5D779E1-D308-4057-9111-D54646A10F67}" srcOrd="0" destOrd="0" presId="urn:microsoft.com/office/officeart/2005/8/layout/hierarchy5"/>
    <dgm:cxn modelId="{5C0B99D9-B3F0-46F3-96EE-55DF79F34FE7}" type="presParOf" srcId="{242BF33A-73A3-4634-B5D9-C5EE566594F1}" destId="{C7EAF13F-35AC-4F86-A0E6-B863FD4BF74C}" srcOrd="1" destOrd="0" presId="urn:microsoft.com/office/officeart/2005/8/layout/hierarchy5"/>
    <dgm:cxn modelId="{60C9CEC0-8799-4A33-8CAC-1625C3BE474A}" type="presParOf" srcId="{2EDE8734-3BAD-4AE6-B82A-0E3A3196A78D}" destId="{145CA09F-8DA1-41BE-A4F9-08A2CD54F0A3}"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723A0-63C2-40AD-A27D-4B11DFAF4478}">
      <dsp:nvSpPr>
        <dsp:cNvPr id="0" name=""/>
        <dsp:cNvSpPr/>
      </dsp:nvSpPr>
      <dsp:spPr>
        <a:xfrm>
          <a:off x="1276454" y="1982118"/>
          <a:ext cx="2296661" cy="1148330"/>
        </a:xfrm>
        <a:prstGeom prst="roundRect">
          <a:avLst>
            <a:gd name="adj" fmla="val 10000"/>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a:t>Interações da radiação com a matéria</a:t>
          </a:r>
        </a:p>
      </dsp:txBody>
      <dsp:txXfrm>
        <a:off x="1310087" y="2015751"/>
        <a:ext cx="2229395" cy="1081064"/>
      </dsp:txXfrm>
    </dsp:sp>
    <dsp:sp modelId="{462C7545-C77E-444C-9A26-4782D369881E}">
      <dsp:nvSpPr>
        <dsp:cNvPr id="0" name=""/>
        <dsp:cNvSpPr/>
      </dsp:nvSpPr>
      <dsp:spPr>
        <a:xfrm rot="17692822">
          <a:off x="2940684" y="1545633"/>
          <a:ext cx="2183527" cy="40429"/>
        </a:xfrm>
        <a:custGeom>
          <a:avLst/>
          <a:gdLst/>
          <a:ahLst/>
          <a:cxnLst/>
          <a:rect l="0" t="0" r="0" b="0"/>
          <a:pathLst>
            <a:path>
              <a:moveTo>
                <a:pt x="0" y="20214"/>
              </a:moveTo>
              <a:lnTo>
                <a:pt x="2183527" y="20214"/>
              </a:lnTo>
            </a:path>
          </a:pathLst>
        </a:custGeom>
        <a:noFill/>
        <a:ln w="264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t-BR" sz="800" kern="1200"/>
        </a:p>
      </dsp:txBody>
      <dsp:txXfrm>
        <a:off x="3977859" y="1511260"/>
        <a:ext cx="109176" cy="109176"/>
      </dsp:txXfrm>
    </dsp:sp>
    <dsp:sp modelId="{85332FF7-1E49-4059-B4B6-9DE7522A62DD}">
      <dsp:nvSpPr>
        <dsp:cNvPr id="0" name=""/>
        <dsp:cNvSpPr/>
      </dsp:nvSpPr>
      <dsp:spPr>
        <a:xfrm>
          <a:off x="4491780" y="1248"/>
          <a:ext cx="2296661" cy="1148330"/>
        </a:xfrm>
        <a:prstGeom prst="roundRect">
          <a:avLst>
            <a:gd name="adj" fmla="val 10000"/>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a:t>Espalhamento Compton</a:t>
          </a:r>
        </a:p>
      </dsp:txBody>
      <dsp:txXfrm>
        <a:off x="4525413" y="34881"/>
        <a:ext cx="2229395" cy="1081064"/>
      </dsp:txXfrm>
    </dsp:sp>
    <dsp:sp modelId="{7AE15C3E-F1D6-42B1-A749-299254D0AAA3}">
      <dsp:nvSpPr>
        <dsp:cNvPr id="0" name=""/>
        <dsp:cNvSpPr/>
      </dsp:nvSpPr>
      <dsp:spPr>
        <a:xfrm rot="19457599">
          <a:off x="3466778" y="2205924"/>
          <a:ext cx="1131338" cy="40429"/>
        </a:xfrm>
        <a:custGeom>
          <a:avLst/>
          <a:gdLst/>
          <a:ahLst/>
          <a:cxnLst/>
          <a:rect l="0" t="0" r="0" b="0"/>
          <a:pathLst>
            <a:path>
              <a:moveTo>
                <a:pt x="0" y="20214"/>
              </a:moveTo>
              <a:lnTo>
                <a:pt x="1131338" y="20214"/>
              </a:lnTo>
            </a:path>
          </a:pathLst>
        </a:custGeom>
        <a:noFill/>
        <a:ln w="264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4004164" y="2197855"/>
        <a:ext cx="56566" cy="56566"/>
      </dsp:txXfrm>
    </dsp:sp>
    <dsp:sp modelId="{095A4B95-0EEB-4587-8399-E89EE0E25EA1}">
      <dsp:nvSpPr>
        <dsp:cNvPr id="0" name=""/>
        <dsp:cNvSpPr/>
      </dsp:nvSpPr>
      <dsp:spPr>
        <a:xfrm>
          <a:off x="4491780" y="1321828"/>
          <a:ext cx="2296661" cy="1148330"/>
        </a:xfrm>
        <a:prstGeom prst="roundRect">
          <a:avLst>
            <a:gd name="adj" fmla="val 10000"/>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a:t>Espalhamento Rayleigh</a:t>
          </a:r>
        </a:p>
      </dsp:txBody>
      <dsp:txXfrm>
        <a:off x="4525413" y="1355461"/>
        <a:ext cx="2229395" cy="1081064"/>
      </dsp:txXfrm>
    </dsp:sp>
    <dsp:sp modelId="{4C8318B1-0CCB-4EF5-BC2E-1BD297AC1321}">
      <dsp:nvSpPr>
        <dsp:cNvPr id="0" name=""/>
        <dsp:cNvSpPr/>
      </dsp:nvSpPr>
      <dsp:spPr>
        <a:xfrm rot="2142401">
          <a:off x="3466778" y="2866214"/>
          <a:ext cx="1131338" cy="40429"/>
        </a:xfrm>
        <a:custGeom>
          <a:avLst/>
          <a:gdLst/>
          <a:ahLst/>
          <a:cxnLst/>
          <a:rect l="0" t="0" r="0" b="0"/>
          <a:pathLst>
            <a:path>
              <a:moveTo>
                <a:pt x="0" y="20214"/>
              </a:moveTo>
              <a:lnTo>
                <a:pt x="1131338" y="20214"/>
              </a:lnTo>
            </a:path>
          </a:pathLst>
        </a:custGeom>
        <a:noFill/>
        <a:ln w="264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4004164" y="2858145"/>
        <a:ext cx="56566" cy="56566"/>
      </dsp:txXfrm>
    </dsp:sp>
    <dsp:sp modelId="{1CF1A7E7-8911-409A-9987-B18F8EE4AF00}">
      <dsp:nvSpPr>
        <dsp:cNvPr id="0" name=""/>
        <dsp:cNvSpPr/>
      </dsp:nvSpPr>
      <dsp:spPr>
        <a:xfrm>
          <a:off x="4491780" y="2642408"/>
          <a:ext cx="2296661" cy="1148330"/>
        </a:xfrm>
        <a:prstGeom prst="roundRect">
          <a:avLst>
            <a:gd name="adj" fmla="val 10000"/>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a:t>Efeito Fotoelétrico</a:t>
          </a:r>
        </a:p>
      </dsp:txBody>
      <dsp:txXfrm>
        <a:off x="4525413" y="2676041"/>
        <a:ext cx="2229395" cy="1081064"/>
      </dsp:txXfrm>
    </dsp:sp>
    <dsp:sp modelId="{B3F9B45B-CEF5-4C84-AED9-29A984BBC9CA}">
      <dsp:nvSpPr>
        <dsp:cNvPr id="0" name=""/>
        <dsp:cNvSpPr/>
      </dsp:nvSpPr>
      <dsp:spPr>
        <a:xfrm rot="3907178">
          <a:off x="2940684" y="3526504"/>
          <a:ext cx="2183527" cy="40429"/>
        </a:xfrm>
        <a:custGeom>
          <a:avLst/>
          <a:gdLst/>
          <a:ahLst/>
          <a:cxnLst/>
          <a:rect l="0" t="0" r="0" b="0"/>
          <a:pathLst>
            <a:path>
              <a:moveTo>
                <a:pt x="0" y="20214"/>
              </a:moveTo>
              <a:lnTo>
                <a:pt x="2183527" y="20214"/>
              </a:lnTo>
            </a:path>
          </a:pathLst>
        </a:custGeom>
        <a:noFill/>
        <a:ln w="2642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t-BR" sz="800" kern="1200"/>
        </a:p>
      </dsp:txBody>
      <dsp:txXfrm>
        <a:off x="3977859" y="3492131"/>
        <a:ext cx="109176" cy="109176"/>
      </dsp:txXfrm>
    </dsp:sp>
    <dsp:sp modelId="{F5D779E1-D308-4057-9111-D54646A10F67}">
      <dsp:nvSpPr>
        <dsp:cNvPr id="0" name=""/>
        <dsp:cNvSpPr/>
      </dsp:nvSpPr>
      <dsp:spPr>
        <a:xfrm>
          <a:off x="4491780" y="3962989"/>
          <a:ext cx="2296661" cy="1148330"/>
        </a:xfrm>
        <a:prstGeom prst="roundRect">
          <a:avLst>
            <a:gd name="adj" fmla="val 10000"/>
          </a:avLst>
        </a:prstGeom>
        <a:solidFill>
          <a:schemeClr val="lt1">
            <a:hueOff val="0"/>
            <a:satOff val="0"/>
            <a:lumOff val="0"/>
            <a:alphaOff val="0"/>
          </a:schemeClr>
        </a:solidFill>
        <a:ln w="2642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a:t>Produção de Pares</a:t>
          </a:r>
        </a:p>
      </dsp:txBody>
      <dsp:txXfrm>
        <a:off x="4525413" y="3996622"/>
        <a:ext cx="2229395" cy="10810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21C6B-CF22-4FE1-AED3-136009E1494B}" type="datetimeFigureOut">
              <a:rPr lang="pt-BR" smtClean="0"/>
              <a:t>23/08/2016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3C5CE-9F77-4FFF-B53B-6F319B37BFDD}" type="slidenum">
              <a:rPr lang="pt-BR" smtClean="0"/>
              <a:t>‹nº›</a:t>
            </a:fld>
            <a:endParaRPr lang="pt-BR"/>
          </a:p>
        </p:txBody>
      </p:sp>
    </p:spTree>
    <p:extLst>
      <p:ext uri="{BB962C8B-B14F-4D97-AF65-F5344CB8AC3E}">
        <p14:creationId xmlns:p14="http://schemas.microsoft.com/office/powerpoint/2010/main" val="4280546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sz="1200" dirty="0"/>
              <a:t>Ondas eletromagnéticas cobrem um largo espectro, ou seja, um largo intervalo de frequências de oscilação por intervalo de tempo das cargas elétricas, e um largo intervalo de comprimento de onda. </a:t>
            </a:r>
          </a:p>
          <a:p>
            <a:pPr algn="just"/>
            <a:endParaRPr lang="pt-BR" sz="1200" dirty="0"/>
          </a:p>
          <a:p>
            <a:pPr algn="just"/>
            <a:r>
              <a:rPr lang="pt-BR" sz="1200" dirty="0"/>
              <a:t>A tabela a seguir lista o espectro eletromagnético e os nomes associados com os vários intervalos de frequência e comprimentos de onda. </a:t>
            </a:r>
          </a:p>
          <a:p>
            <a:pPr algn="just"/>
            <a:endParaRPr lang="pt-BR" sz="1200" dirty="0"/>
          </a:p>
          <a:p>
            <a:pPr algn="just"/>
            <a:r>
              <a:rPr lang="pt-BR" sz="1200" dirty="0"/>
              <a:t>O olho humano é sensível à radiação eletromagnética com comprimentos de onda entre 400nm e 780nm, que é chamada luz visível. Os menores comprimentos de onda da luz visível são os da luz ultravioleta e os mais longos são os da luz vermelha. </a:t>
            </a:r>
          </a:p>
          <a:p>
            <a:endParaRPr lang="pt-BR" dirty="0"/>
          </a:p>
        </p:txBody>
      </p:sp>
      <p:sp>
        <p:nvSpPr>
          <p:cNvPr id="4" name="Espaço Reservado para Número de Slide 3"/>
          <p:cNvSpPr>
            <a:spLocks noGrp="1"/>
          </p:cNvSpPr>
          <p:nvPr>
            <p:ph type="sldNum" sz="quarter" idx="10"/>
          </p:nvPr>
        </p:nvSpPr>
        <p:spPr/>
        <p:txBody>
          <a:bodyPr/>
          <a:lstStyle/>
          <a:p>
            <a:fld id="{79E3C5CE-9F77-4FFF-B53B-6F319B37BFDD}" type="slidenum">
              <a:rPr lang="pt-BR" smtClean="0"/>
              <a:t>23</a:t>
            </a:fld>
            <a:endParaRPr lang="pt-BR"/>
          </a:p>
        </p:txBody>
      </p:sp>
    </p:spTree>
    <p:extLst>
      <p:ext uri="{BB962C8B-B14F-4D97-AF65-F5344CB8AC3E}">
        <p14:creationId xmlns:p14="http://schemas.microsoft.com/office/powerpoint/2010/main" val="1838747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5539"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1500"/>
              </a:spcBef>
            </a:pPr>
            <a:r>
              <a:rPr lang="en-US" altLang="pt-BR" dirty="0">
                <a:solidFill>
                  <a:srgbClr val="DFC08D"/>
                </a:solidFill>
                <a:latin typeface="Arial" panose="020B0604020202020204" pitchFamily="34" charset="0"/>
              </a:rPr>
              <a:t>• o </a:t>
            </a:r>
            <a:r>
              <a:rPr lang="en-US" altLang="pt-BR" dirty="0" err="1">
                <a:solidFill>
                  <a:srgbClr val="DFC08D"/>
                </a:solidFill>
                <a:latin typeface="Arial" panose="020B0604020202020204" pitchFamily="34" charset="0"/>
              </a:rPr>
              <a:t>fóton</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incidente</a:t>
            </a:r>
            <a:r>
              <a:rPr lang="en-US" altLang="pt-BR" dirty="0">
                <a:solidFill>
                  <a:srgbClr val="DFC08D"/>
                </a:solidFill>
                <a:latin typeface="Arial" panose="020B0604020202020204" pitchFamily="34" charset="0"/>
              </a:rPr>
              <a:t> é </a:t>
            </a:r>
            <a:r>
              <a:rPr lang="en-US" altLang="pt-BR" dirty="0" err="1">
                <a:solidFill>
                  <a:srgbClr val="DFC08D"/>
                </a:solidFill>
                <a:latin typeface="Arial" panose="020B0604020202020204" pitchFamily="34" charset="0"/>
              </a:rPr>
              <a:t>espalhado</a:t>
            </a:r>
            <a:endParaRPr lang="en-US" altLang="pt-BR" dirty="0">
              <a:solidFill>
                <a:srgbClr val="DFC08D"/>
              </a:solidFill>
              <a:latin typeface="Arial" panose="020B0604020202020204" pitchFamily="34" charset="0"/>
            </a:endParaRPr>
          </a:p>
          <a:p>
            <a:pPr>
              <a:lnSpc>
                <a:spcPct val="50000"/>
              </a:lnSpc>
              <a:spcBef>
                <a:spcPts val="1500"/>
              </a:spcBef>
            </a:pP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produção</a:t>
            </a:r>
            <a:r>
              <a:rPr lang="en-US" altLang="pt-BR" dirty="0">
                <a:solidFill>
                  <a:srgbClr val="DFC08D"/>
                </a:solidFill>
                <a:latin typeface="Arial" panose="020B0604020202020204" pitchFamily="34" charset="0"/>
              </a:rPr>
              <a:t> de </a:t>
            </a:r>
            <a:r>
              <a:rPr lang="en-US" altLang="pt-BR" dirty="0" err="1">
                <a:solidFill>
                  <a:srgbClr val="DFC08D"/>
                </a:solidFill>
                <a:latin typeface="Arial" panose="020B0604020202020204" pitchFamily="34" charset="0"/>
              </a:rPr>
              <a:t>Raio</a:t>
            </a:r>
            <a:r>
              <a:rPr lang="en-US" altLang="pt-BR" dirty="0">
                <a:solidFill>
                  <a:srgbClr val="DFC08D"/>
                </a:solidFill>
                <a:latin typeface="Arial" panose="020B0604020202020204" pitchFamily="34" charset="0"/>
              </a:rPr>
              <a:t> X  </a:t>
            </a:r>
            <a:r>
              <a:rPr lang="en-US" altLang="pt-BR" dirty="0" err="1">
                <a:solidFill>
                  <a:srgbClr val="DFC08D"/>
                </a:solidFill>
                <a:latin typeface="Arial" panose="020B0604020202020204" pitchFamily="34" charset="0"/>
              </a:rPr>
              <a:t>característico</a:t>
            </a:r>
            <a:r>
              <a:rPr lang="en-US" altLang="pt-BR" dirty="0">
                <a:solidFill>
                  <a:srgbClr val="DFC08D"/>
                </a:solidFill>
                <a:latin typeface="Arial" panose="020B0604020202020204" pitchFamily="34" charset="0"/>
              </a:rPr>
              <a:t> e </a:t>
            </a:r>
            <a:r>
              <a:rPr lang="en-US" altLang="pt-BR" dirty="0" err="1">
                <a:solidFill>
                  <a:srgbClr val="DFC08D"/>
                </a:solidFill>
                <a:latin typeface="Arial" panose="020B0604020202020204" pitchFamily="34" charset="0"/>
              </a:rPr>
              <a:t>elétrons</a:t>
            </a:r>
            <a:r>
              <a:rPr lang="en-US" altLang="pt-BR" dirty="0">
                <a:solidFill>
                  <a:srgbClr val="DFC08D"/>
                </a:solidFill>
                <a:latin typeface="Arial" panose="020B0604020202020204" pitchFamily="34" charset="0"/>
              </a:rPr>
              <a:t>  Auger </a:t>
            </a:r>
          </a:p>
          <a:p>
            <a:pPr>
              <a:lnSpc>
                <a:spcPct val="50000"/>
              </a:lnSpc>
              <a:spcBef>
                <a:spcPts val="1500"/>
              </a:spcBef>
            </a:pP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probabilidade</a:t>
            </a:r>
            <a:r>
              <a:rPr lang="en-US" altLang="pt-BR" dirty="0">
                <a:solidFill>
                  <a:srgbClr val="DFC08D"/>
                </a:solidFill>
                <a:latin typeface="Arial" panose="020B0604020202020204" pitchFamily="34" charset="0"/>
              </a:rPr>
              <a:t> </a:t>
            </a:r>
            <a:r>
              <a:rPr lang="en-US" altLang="pt-BR" dirty="0">
                <a:solidFill>
                  <a:srgbClr val="DFC08D"/>
                </a:solidFill>
                <a:latin typeface="Symbol" panose="05050102010706020507" pitchFamily="18" charset="2"/>
              </a:rPr>
              <a:t></a:t>
            </a:r>
            <a:r>
              <a:rPr lang="en-US" altLang="pt-BR" dirty="0">
                <a:solidFill>
                  <a:srgbClr val="DFC08D"/>
                </a:solidFill>
                <a:latin typeface="Arial" panose="020B0604020202020204" pitchFamily="34" charset="0"/>
              </a:rPr>
              <a:t> Z</a:t>
            </a:r>
          </a:p>
          <a:p>
            <a:pPr>
              <a:lnSpc>
                <a:spcPct val="50000"/>
              </a:lnSpc>
              <a:spcBef>
                <a:spcPts val="1500"/>
              </a:spcBef>
            </a:pPr>
            <a:r>
              <a:rPr lang="en-US" altLang="pt-BR" dirty="0" err="1">
                <a:solidFill>
                  <a:srgbClr val="DFC08D"/>
                </a:solidFill>
                <a:latin typeface="Arial" panose="020B0604020202020204" pitchFamily="34" charset="0"/>
              </a:rPr>
              <a:t>Camads</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externas</a:t>
            </a:r>
            <a:endParaRPr lang="en-US" altLang="pt-BR" dirty="0">
              <a:solidFill>
                <a:srgbClr val="DFC08D"/>
              </a:solidFill>
              <a:latin typeface="Arial" panose="020B0604020202020204" pitchFamily="34" charset="0"/>
            </a:endParaRPr>
          </a:p>
          <a:p>
            <a:endParaRPr lang="pt-BR" altLang="pt-BR" dirty="0"/>
          </a:p>
        </p:txBody>
      </p:sp>
    </p:spTree>
    <p:extLst>
      <p:ext uri="{BB962C8B-B14F-4D97-AF65-F5344CB8AC3E}">
        <p14:creationId xmlns:p14="http://schemas.microsoft.com/office/powerpoint/2010/main" val="341810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6563"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altLang="pt-BR"/>
          </a:p>
        </p:txBody>
      </p:sp>
    </p:spTree>
    <p:extLst>
      <p:ext uri="{BB962C8B-B14F-4D97-AF65-F5344CB8AC3E}">
        <p14:creationId xmlns:p14="http://schemas.microsoft.com/office/powerpoint/2010/main" val="117238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7587"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1500"/>
              </a:spcBef>
            </a:pPr>
            <a:r>
              <a:rPr lang="en-US" altLang="pt-BR" dirty="0">
                <a:solidFill>
                  <a:srgbClr val="DFC08D"/>
                </a:solidFill>
                <a:latin typeface="Arial" panose="020B0604020202020204" pitchFamily="34" charset="0"/>
              </a:rPr>
              <a:t>o </a:t>
            </a:r>
            <a:r>
              <a:rPr lang="en-US" altLang="pt-BR" dirty="0" err="1">
                <a:solidFill>
                  <a:srgbClr val="DFC08D"/>
                </a:solidFill>
                <a:latin typeface="Arial" panose="020B0604020202020204" pitchFamily="34" charset="0"/>
              </a:rPr>
              <a:t>fóton</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incidente</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desaparece</a:t>
            </a:r>
            <a:endParaRPr lang="en-US" altLang="pt-BR" dirty="0">
              <a:solidFill>
                <a:srgbClr val="DFC08D"/>
              </a:solidFill>
              <a:latin typeface="Arial" panose="020B0604020202020204" pitchFamily="34" charset="0"/>
            </a:endParaRPr>
          </a:p>
          <a:p>
            <a:pPr>
              <a:spcBef>
                <a:spcPts val="1500"/>
              </a:spcBef>
              <a:buClr>
                <a:srgbClr val="DFC08D"/>
              </a:buClr>
              <a:buFont typeface="Arial" panose="020B0604020202020204" pitchFamily="34" charset="0"/>
              <a:buChar char="•"/>
            </a:pP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mais</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provável</a:t>
            </a:r>
            <a:r>
              <a:rPr lang="en-US" altLang="pt-BR" dirty="0">
                <a:solidFill>
                  <a:srgbClr val="DFC08D"/>
                </a:solidFill>
                <a:latin typeface="Arial" panose="020B0604020202020204" pitchFamily="34" charset="0"/>
              </a:rPr>
              <a:t> de </a:t>
            </a:r>
            <a:r>
              <a:rPr lang="en-US" altLang="pt-BR" dirty="0" err="1">
                <a:solidFill>
                  <a:srgbClr val="DFC08D"/>
                </a:solidFill>
                <a:latin typeface="Arial" panose="020B0604020202020204" pitchFamily="34" charset="0"/>
              </a:rPr>
              <a:t>acontecer</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em</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elementos</a:t>
            </a:r>
            <a:r>
              <a:rPr lang="en-US" altLang="pt-BR" dirty="0">
                <a:solidFill>
                  <a:srgbClr val="DFC08D"/>
                </a:solidFill>
                <a:latin typeface="Arial" panose="020B0604020202020204" pitchFamily="34" charset="0"/>
              </a:rPr>
              <a:t> com alto Z</a:t>
            </a:r>
          </a:p>
          <a:p>
            <a:pPr>
              <a:buClrTx/>
              <a:buSzTx/>
              <a:buFontTx/>
              <a:buNone/>
            </a:pPr>
            <a:r>
              <a:rPr lang="en-US" altLang="pt-BR" dirty="0">
                <a:solidFill>
                  <a:srgbClr val="DFC08D"/>
                </a:solidFill>
                <a:latin typeface="Arial" panose="020B0604020202020204" pitchFamily="34" charset="0"/>
              </a:rPr>
              <a:t>• E &gt; 2 mc</a:t>
            </a:r>
            <a:r>
              <a:rPr lang="en-US" altLang="pt-BR" baseline="30000" dirty="0">
                <a:solidFill>
                  <a:srgbClr val="DFC08D"/>
                </a:solidFill>
                <a:latin typeface="Arial" panose="020B0604020202020204" pitchFamily="34" charset="0"/>
              </a:rPr>
              <a:t>2</a:t>
            </a:r>
          </a:p>
          <a:p>
            <a:pPr>
              <a:buClrTx/>
              <a:buSzTx/>
              <a:buFontTx/>
              <a:buNone/>
            </a:pP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probabilidade</a:t>
            </a:r>
            <a:r>
              <a:rPr lang="en-US" altLang="pt-BR" dirty="0">
                <a:solidFill>
                  <a:srgbClr val="DFC08D"/>
                </a:solidFill>
                <a:latin typeface="Arial" panose="020B0604020202020204" pitchFamily="34" charset="0"/>
              </a:rPr>
              <a:t> </a:t>
            </a:r>
            <a:r>
              <a:rPr lang="en-US" altLang="pt-BR" dirty="0">
                <a:solidFill>
                  <a:srgbClr val="DFC08D"/>
                </a:solidFill>
                <a:latin typeface="Symbol" panose="05050102010706020507" pitchFamily="18" charset="2"/>
              </a:rPr>
              <a:t></a:t>
            </a:r>
            <a:r>
              <a:rPr lang="en-US" altLang="pt-BR" dirty="0">
                <a:solidFill>
                  <a:srgbClr val="DFC08D"/>
                </a:solidFill>
                <a:latin typeface="Arial" panose="020B0604020202020204" pitchFamily="34" charset="0"/>
              </a:rPr>
              <a:t> Z</a:t>
            </a:r>
            <a:r>
              <a:rPr lang="en-US" altLang="pt-BR" b="1" baseline="30000" dirty="0">
                <a:solidFill>
                  <a:srgbClr val="DFC08D"/>
                </a:solidFill>
                <a:latin typeface="Arial" panose="020B0604020202020204" pitchFamily="34" charset="0"/>
              </a:rPr>
              <a:t>2</a:t>
            </a:r>
            <a:endParaRPr lang="pt-BR" altLang="pt-BR" dirty="0"/>
          </a:p>
        </p:txBody>
      </p:sp>
    </p:spTree>
    <p:extLst>
      <p:ext uri="{BB962C8B-B14F-4D97-AF65-F5344CB8AC3E}">
        <p14:creationId xmlns:p14="http://schemas.microsoft.com/office/powerpoint/2010/main" val="44059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t>O comportamento das ondas depende da relação entre comprimento de onda e o tamanho dos objetos ou aberturas (orifícios) que as ondas encontram. O comprimento de onda e a frequência são importantes para determinar os tipos de interações entre as ondas eletromagnéticas e a matéria. </a:t>
            </a:r>
          </a:p>
          <a:p>
            <a:endParaRPr lang="pt-BR" dirty="0"/>
          </a:p>
        </p:txBody>
      </p:sp>
      <p:sp>
        <p:nvSpPr>
          <p:cNvPr id="4" name="Espaço Reservado para Número de Slide 3"/>
          <p:cNvSpPr>
            <a:spLocks noGrp="1"/>
          </p:cNvSpPr>
          <p:nvPr>
            <p:ph type="sldNum" sz="quarter" idx="10"/>
          </p:nvPr>
        </p:nvSpPr>
        <p:spPr/>
        <p:txBody>
          <a:bodyPr/>
          <a:lstStyle/>
          <a:p>
            <a:fld id="{79E3C5CE-9F77-4FFF-B53B-6F319B37BFDD}" type="slidenum">
              <a:rPr lang="pt-BR" smtClean="0"/>
              <a:t>24</a:t>
            </a:fld>
            <a:endParaRPr lang="pt-BR"/>
          </a:p>
        </p:txBody>
      </p:sp>
    </p:spTree>
    <p:extLst>
      <p:ext uri="{BB962C8B-B14F-4D97-AF65-F5344CB8AC3E}">
        <p14:creationId xmlns:p14="http://schemas.microsoft.com/office/powerpoint/2010/main" val="74740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endParaRPr lang="pt-BR" sz="1200" dirty="0"/>
          </a:p>
          <a:p>
            <a:pPr algn="just"/>
            <a:r>
              <a:rPr lang="pt-BR" sz="1200" dirty="0"/>
              <a:t>As radiações ionizantes são aquelas que provocam uma ruptura na organização elétrica da matéria, arrancando-lhe, com o choque na passagem, um ou mais elétrons de sua estrutura. As radiações ionizantes</a:t>
            </a:r>
            <a:r>
              <a:rPr lang="pt-BR" sz="1200" b="1" dirty="0"/>
              <a:t> </a:t>
            </a:r>
            <a:r>
              <a:rPr lang="pt-BR" sz="1200" dirty="0"/>
              <a:t>encontram-se as do espectro de altas frequências, como </a:t>
            </a:r>
            <a:r>
              <a:rPr lang="pt-BR" sz="1200" b="1" dirty="0"/>
              <a:t>os raios-X, os raios gama</a:t>
            </a:r>
            <a:r>
              <a:rPr lang="pt-BR" sz="1200" dirty="0"/>
              <a:t> </a:t>
            </a:r>
            <a:r>
              <a:rPr lang="pt-BR" sz="1200" b="1" dirty="0"/>
              <a:t>e os raios cósmicos</a:t>
            </a:r>
            <a:r>
              <a:rPr lang="pt-BR" sz="1200" dirty="0"/>
              <a:t>.</a:t>
            </a:r>
          </a:p>
          <a:p>
            <a:pPr algn="just"/>
            <a:endParaRPr lang="pt-BR" sz="1200" dirty="0"/>
          </a:p>
          <a:p>
            <a:pPr algn="just"/>
            <a:r>
              <a:rPr lang="pt-BR" sz="1200" dirty="0"/>
              <a:t>As radiações não ionizantes não provocam tais efeitos. As alterações provocadas são temporárias; a matéria atingida por radiações não ionizantes permanece intacta na sua organização eletrônica, quando essas alterações desaparecem pelo retorno ao estado fundamental de energia mínima. As radiações não ionizantes compreendem desde as ondas de rádio até as radiações ultravioletas.</a:t>
            </a:r>
          </a:p>
          <a:p>
            <a:endParaRPr lang="pt-BR" dirty="0"/>
          </a:p>
        </p:txBody>
      </p:sp>
      <p:sp>
        <p:nvSpPr>
          <p:cNvPr id="4" name="Espaço Reservado para Número de Slide 3"/>
          <p:cNvSpPr>
            <a:spLocks noGrp="1"/>
          </p:cNvSpPr>
          <p:nvPr>
            <p:ph type="sldNum" sz="quarter" idx="10"/>
          </p:nvPr>
        </p:nvSpPr>
        <p:spPr/>
        <p:txBody>
          <a:bodyPr/>
          <a:lstStyle/>
          <a:p>
            <a:fld id="{79E3C5CE-9F77-4FFF-B53B-6F319B37BFDD}" type="slidenum">
              <a:rPr lang="pt-BR" smtClean="0"/>
              <a:t>27</a:t>
            </a:fld>
            <a:endParaRPr lang="pt-BR"/>
          </a:p>
        </p:txBody>
      </p:sp>
    </p:spTree>
    <p:extLst>
      <p:ext uri="{BB962C8B-B14F-4D97-AF65-F5344CB8AC3E}">
        <p14:creationId xmlns:p14="http://schemas.microsoft.com/office/powerpoint/2010/main" val="159932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9395"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altLang="pt-BR"/>
          </a:p>
        </p:txBody>
      </p:sp>
    </p:spTree>
    <p:extLst>
      <p:ext uri="{BB962C8B-B14F-4D97-AF65-F5344CB8AC3E}">
        <p14:creationId xmlns:p14="http://schemas.microsoft.com/office/powerpoint/2010/main" val="357673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0419"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altLang="pt-BR"/>
          </a:p>
        </p:txBody>
      </p:sp>
    </p:spTree>
    <p:extLst>
      <p:ext uri="{BB962C8B-B14F-4D97-AF65-F5344CB8AC3E}">
        <p14:creationId xmlns:p14="http://schemas.microsoft.com/office/powerpoint/2010/main" val="143664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1443"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1500"/>
              </a:spcBef>
            </a:pPr>
            <a:r>
              <a:rPr lang="en-US" altLang="pt-BR" sz="1200" dirty="0">
                <a:solidFill>
                  <a:srgbClr val="DFC08D"/>
                </a:solidFill>
                <a:latin typeface="Arial" panose="020B0604020202020204" pitchFamily="34" charset="0"/>
              </a:rPr>
              <a:t>• O </a:t>
            </a:r>
            <a:r>
              <a:rPr lang="en-US" altLang="pt-BR" sz="1200" dirty="0" err="1">
                <a:solidFill>
                  <a:srgbClr val="DFC08D"/>
                </a:solidFill>
                <a:latin typeface="Arial" panose="020B0604020202020204" pitchFamily="34" charset="0"/>
              </a:rPr>
              <a:t>fóton</a:t>
            </a: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incidente</a:t>
            </a: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desaparece</a:t>
            </a:r>
            <a:r>
              <a:rPr lang="en-US" altLang="pt-BR" sz="1200" dirty="0">
                <a:solidFill>
                  <a:srgbClr val="DFC08D"/>
                </a:solidFill>
                <a:latin typeface="Arial" panose="020B0604020202020204" pitchFamily="34" charset="0"/>
              </a:rPr>
              <a:t>.</a:t>
            </a:r>
          </a:p>
          <a:p>
            <a:pPr>
              <a:lnSpc>
                <a:spcPct val="40000"/>
              </a:lnSpc>
              <a:spcBef>
                <a:spcPts val="1500"/>
              </a:spcBef>
            </a:pPr>
            <a:r>
              <a:rPr lang="en-US" altLang="pt-BR" sz="1200" dirty="0">
                <a:solidFill>
                  <a:srgbClr val="DFC08D"/>
                </a:solidFill>
                <a:latin typeface="Arial" panose="020B0604020202020204" pitchFamily="34" charset="0"/>
              </a:rPr>
              <a:t>• o </a:t>
            </a:r>
            <a:r>
              <a:rPr lang="en-US" altLang="pt-BR" sz="1200" dirty="0" err="1">
                <a:solidFill>
                  <a:srgbClr val="DFC08D"/>
                </a:solidFill>
                <a:latin typeface="Arial" panose="020B0604020202020204" pitchFamily="34" charset="0"/>
              </a:rPr>
              <a:t>efeito</a:t>
            </a:r>
            <a:r>
              <a:rPr lang="en-US" altLang="pt-BR" sz="1200" dirty="0">
                <a:solidFill>
                  <a:srgbClr val="DFC08D"/>
                </a:solidFill>
                <a:latin typeface="Arial" panose="020B0604020202020204" pitchFamily="34" charset="0"/>
              </a:rPr>
              <a:t> é </a:t>
            </a:r>
            <a:r>
              <a:rPr lang="en-US" altLang="pt-BR" sz="1200" dirty="0" err="1">
                <a:solidFill>
                  <a:srgbClr val="DFC08D"/>
                </a:solidFill>
                <a:latin typeface="Arial" panose="020B0604020202020204" pitchFamily="34" charset="0"/>
              </a:rPr>
              <a:t>mais</a:t>
            </a: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provável</a:t>
            </a:r>
            <a:r>
              <a:rPr lang="en-US" altLang="pt-BR" sz="1200" dirty="0">
                <a:solidFill>
                  <a:srgbClr val="DFC08D"/>
                </a:solidFill>
                <a:latin typeface="Arial" panose="020B0604020202020204" pitchFamily="34" charset="0"/>
              </a:rPr>
              <a:t> de </a:t>
            </a:r>
            <a:r>
              <a:rPr lang="en-US" altLang="pt-BR" sz="1200" dirty="0" err="1">
                <a:solidFill>
                  <a:srgbClr val="DFC08D"/>
                </a:solidFill>
                <a:latin typeface="Arial" panose="020B0604020202020204" pitchFamily="34" charset="0"/>
              </a:rPr>
              <a:t>acontecer</a:t>
            </a:r>
            <a:r>
              <a:rPr lang="en-US" altLang="pt-BR" sz="1200" dirty="0">
                <a:solidFill>
                  <a:srgbClr val="DFC08D"/>
                </a:solidFill>
                <a:latin typeface="Arial" panose="020B0604020202020204" pitchFamily="34" charset="0"/>
              </a:rPr>
              <a:t> com </a:t>
            </a:r>
            <a:r>
              <a:rPr lang="en-US" altLang="pt-BR" sz="1200" dirty="0" err="1">
                <a:solidFill>
                  <a:srgbClr val="DFC08D"/>
                </a:solidFill>
                <a:latin typeface="Arial" panose="020B0604020202020204" pitchFamily="34" charset="0"/>
              </a:rPr>
              <a:t>os</a:t>
            </a: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elétrons</a:t>
            </a:r>
            <a:r>
              <a:rPr lang="en-US" altLang="pt-BR" sz="1200" dirty="0">
                <a:solidFill>
                  <a:srgbClr val="DFC08D"/>
                </a:solidFill>
                <a:latin typeface="Arial" panose="020B0604020202020204" pitchFamily="34" charset="0"/>
              </a:rPr>
              <a:t> das</a:t>
            </a:r>
          </a:p>
          <a:p>
            <a:pPr>
              <a:lnSpc>
                <a:spcPct val="40000"/>
              </a:lnSpc>
              <a:spcBef>
                <a:spcPts val="1500"/>
              </a:spcBef>
            </a:pP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camadas</a:t>
            </a: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mais</a:t>
            </a: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internas</a:t>
            </a:r>
            <a:r>
              <a:rPr lang="en-US" altLang="pt-BR" sz="1200" dirty="0">
                <a:solidFill>
                  <a:srgbClr val="DFC08D"/>
                </a:solidFill>
                <a:latin typeface="Arial" panose="020B0604020202020204" pitchFamily="34" charset="0"/>
              </a:rPr>
              <a:t>.</a:t>
            </a:r>
          </a:p>
          <a:p>
            <a:pPr>
              <a:lnSpc>
                <a:spcPct val="50000"/>
              </a:lnSpc>
              <a:spcBef>
                <a:spcPts val="1500"/>
              </a:spcBef>
            </a:pP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Raios</a:t>
            </a:r>
            <a:r>
              <a:rPr lang="en-US" altLang="pt-BR" sz="1200" dirty="0">
                <a:solidFill>
                  <a:srgbClr val="DFC08D"/>
                </a:solidFill>
                <a:latin typeface="Arial" panose="020B0604020202020204" pitchFamily="34" charset="0"/>
              </a:rPr>
              <a:t> X </a:t>
            </a:r>
            <a:r>
              <a:rPr lang="en-US" altLang="pt-BR" sz="1200" dirty="0" err="1">
                <a:solidFill>
                  <a:srgbClr val="DFC08D"/>
                </a:solidFill>
                <a:latin typeface="Arial" panose="020B0604020202020204" pitchFamily="34" charset="0"/>
              </a:rPr>
              <a:t>característicos</a:t>
            </a: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ou</a:t>
            </a: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Elétrons</a:t>
            </a:r>
            <a:r>
              <a:rPr lang="en-US" altLang="pt-BR" sz="1200" dirty="0">
                <a:solidFill>
                  <a:srgbClr val="DFC08D"/>
                </a:solidFill>
                <a:latin typeface="Arial" panose="020B0604020202020204" pitchFamily="34" charset="0"/>
              </a:rPr>
              <a:t> Auger (</a:t>
            </a:r>
            <a:r>
              <a:rPr lang="en-US" altLang="pt-BR" sz="1200" dirty="0" err="1">
                <a:solidFill>
                  <a:srgbClr val="DFC08D"/>
                </a:solidFill>
                <a:latin typeface="Arial" panose="020B0604020202020204" pitchFamily="34" charset="0"/>
              </a:rPr>
              <a:t>raio</a:t>
            </a:r>
            <a:r>
              <a:rPr lang="en-US" altLang="pt-BR" sz="1200" dirty="0">
                <a:solidFill>
                  <a:srgbClr val="DFC08D"/>
                </a:solidFill>
                <a:latin typeface="Arial" panose="020B0604020202020204" pitchFamily="34" charset="0"/>
              </a:rPr>
              <a:t> x </a:t>
            </a:r>
            <a:r>
              <a:rPr lang="en-US" altLang="pt-BR" sz="1200" dirty="0" err="1">
                <a:solidFill>
                  <a:srgbClr val="DFC08D"/>
                </a:solidFill>
                <a:latin typeface="Arial" panose="020B0604020202020204" pitchFamily="34" charset="0"/>
              </a:rPr>
              <a:t>característico</a:t>
            </a:r>
            <a:r>
              <a:rPr lang="en-US" altLang="pt-BR" sz="1200" dirty="0">
                <a:solidFill>
                  <a:srgbClr val="DFC08D"/>
                </a:solidFill>
                <a:latin typeface="Arial" panose="020B0604020202020204" pitchFamily="34" charset="0"/>
              </a:rPr>
              <a:t> causa outro </a:t>
            </a:r>
            <a:r>
              <a:rPr lang="en-US" altLang="pt-BR" sz="1200" dirty="0" err="1">
                <a:solidFill>
                  <a:srgbClr val="DFC08D"/>
                </a:solidFill>
                <a:latin typeface="Arial" panose="020B0604020202020204" pitchFamily="34" charset="0"/>
              </a:rPr>
              <a:t>efeito</a:t>
            </a: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foto</a:t>
            </a: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elétrico</a:t>
            </a:r>
            <a:r>
              <a:rPr lang="en-US" altLang="pt-BR" sz="1200" dirty="0">
                <a:solidFill>
                  <a:srgbClr val="DFC08D"/>
                </a:solidFill>
                <a:latin typeface="Arial" panose="020B0604020202020204" pitchFamily="34" charset="0"/>
              </a:rPr>
              <a:t> e </a:t>
            </a:r>
            <a:r>
              <a:rPr lang="en-US" altLang="pt-BR" sz="1200" dirty="0" err="1">
                <a:solidFill>
                  <a:srgbClr val="DFC08D"/>
                </a:solidFill>
                <a:latin typeface="Arial" panose="020B0604020202020204" pitchFamily="34" charset="0"/>
              </a:rPr>
              <a:t>libera</a:t>
            </a:r>
            <a:r>
              <a:rPr lang="en-US" altLang="pt-BR" sz="1200" dirty="0">
                <a:solidFill>
                  <a:srgbClr val="DFC08D"/>
                </a:solidFill>
                <a:latin typeface="Arial" panose="020B0604020202020204" pitchFamily="34" charset="0"/>
              </a:rPr>
              <a:t> e </a:t>
            </a:r>
            <a:r>
              <a:rPr lang="en-US" altLang="pt-BR" sz="1200" dirty="0" err="1">
                <a:solidFill>
                  <a:srgbClr val="DFC08D"/>
                </a:solidFill>
                <a:latin typeface="Arial" panose="020B0604020202020204" pitchFamily="34" charset="0"/>
              </a:rPr>
              <a:t>ou</a:t>
            </a:r>
            <a:r>
              <a:rPr lang="en-US" altLang="pt-BR" sz="1200" dirty="0">
                <a:solidFill>
                  <a:srgbClr val="DFC08D"/>
                </a:solidFill>
                <a:latin typeface="Arial" panose="020B0604020202020204" pitchFamily="34" charset="0"/>
              </a:rPr>
              <a:t> o </a:t>
            </a:r>
            <a:r>
              <a:rPr lang="en-US" altLang="pt-BR" sz="1200" dirty="0" err="1">
                <a:solidFill>
                  <a:srgbClr val="DFC08D"/>
                </a:solidFill>
                <a:latin typeface="Arial" panose="020B0604020202020204" pitchFamily="34" charset="0"/>
              </a:rPr>
              <a:t>foton-elétron</a:t>
            </a:r>
            <a:r>
              <a:rPr lang="en-US" altLang="pt-BR" sz="1200" dirty="0">
                <a:solidFill>
                  <a:srgbClr val="DFC08D"/>
                </a:solidFill>
                <a:latin typeface="Arial" panose="020B0604020202020204" pitchFamily="34" charset="0"/>
              </a:rPr>
              <a:t> e que </a:t>
            </a:r>
            <a:r>
              <a:rPr lang="en-US" altLang="pt-BR" sz="1200" dirty="0" err="1">
                <a:solidFill>
                  <a:srgbClr val="DFC08D"/>
                </a:solidFill>
                <a:latin typeface="Arial" panose="020B0604020202020204" pitchFamily="34" charset="0"/>
              </a:rPr>
              <a:t>pode</a:t>
            </a: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liberar</a:t>
            </a:r>
            <a:r>
              <a:rPr lang="en-US" altLang="pt-BR" sz="1200" dirty="0">
                <a:solidFill>
                  <a:srgbClr val="DFC08D"/>
                </a:solidFill>
                <a:latin typeface="Arial" panose="020B0604020202020204" pitchFamily="34" charset="0"/>
              </a:rPr>
              <a:t> o e)  </a:t>
            </a:r>
            <a:r>
              <a:rPr lang="en-US" altLang="pt-BR" sz="1200" dirty="0" err="1">
                <a:solidFill>
                  <a:srgbClr val="DFC08D"/>
                </a:solidFill>
                <a:latin typeface="Arial" panose="020B0604020202020204" pitchFamily="34" charset="0"/>
              </a:rPr>
              <a:t>são</a:t>
            </a: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emitidos</a:t>
            </a:r>
            <a:r>
              <a:rPr lang="en-US" altLang="pt-BR" sz="1200" dirty="0">
                <a:solidFill>
                  <a:srgbClr val="DFC08D"/>
                </a:solidFill>
                <a:latin typeface="Arial" panose="020B0604020202020204" pitchFamily="34" charset="0"/>
              </a:rPr>
              <a:t>.</a:t>
            </a:r>
          </a:p>
          <a:p>
            <a:pPr>
              <a:lnSpc>
                <a:spcPct val="40000"/>
              </a:lnSpc>
              <a:spcBef>
                <a:spcPts val="1500"/>
              </a:spcBef>
            </a:pPr>
            <a:r>
              <a:rPr lang="en-US" altLang="pt-BR" sz="1200" dirty="0">
                <a:solidFill>
                  <a:srgbClr val="DFC08D"/>
                </a:solidFill>
                <a:latin typeface="Arial" panose="020B0604020202020204" pitchFamily="34" charset="0"/>
              </a:rPr>
              <a:t>• </a:t>
            </a:r>
            <a:r>
              <a:rPr lang="en-US" altLang="pt-BR" sz="1200" dirty="0" err="1">
                <a:solidFill>
                  <a:srgbClr val="DFC08D"/>
                </a:solidFill>
                <a:latin typeface="Arial" panose="020B0604020202020204" pitchFamily="34" charset="0"/>
              </a:rPr>
              <a:t>probabilidade</a:t>
            </a:r>
            <a:r>
              <a:rPr lang="en-US" altLang="pt-BR" sz="1200" dirty="0">
                <a:solidFill>
                  <a:srgbClr val="DFC08D"/>
                </a:solidFill>
                <a:latin typeface="Arial" panose="020B0604020202020204" pitchFamily="34" charset="0"/>
              </a:rPr>
              <a:t> </a:t>
            </a:r>
            <a:r>
              <a:rPr lang="en-US" altLang="pt-BR" sz="1200" dirty="0">
                <a:solidFill>
                  <a:srgbClr val="DFC08D"/>
                </a:solidFill>
                <a:latin typeface="Symbol" panose="05050102010706020507" pitchFamily="18" charset="2"/>
              </a:rPr>
              <a:t></a:t>
            </a:r>
            <a:r>
              <a:rPr lang="en-US" altLang="pt-BR" sz="1200" dirty="0">
                <a:solidFill>
                  <a:srgbClr val="DFC08D"/>
                </a:solidFill>
                <a:latin typeface="Arial" panose="020B0604020202020204" pitchFamily="34" charset="0"/>
              </a:rPr>
              <a:t> Z</a:t>
            </a:r>
            <a:r>
              <a:rPr lang="en-US" altLang="pt-BR" sz="1200" b="1" baseline="30000" dirty="0">
                <a:solidFill>
                  <a:srgbClr val="DFC08D"/>
                </a:solidFill>
                <a:latin typeface="Arial" panose="020B0604020202020204" pitchFamily="34" charset="0"/>
              </a:rPr>
              <a:t>4 </a:t>
            </a:r>
            <a:r>
              <a:rPr lang="en-US" altLang="pt-BR" sz="1200" b="1" dirty="0">
                <a:solidFill>
                  <a:srgbClr val="DFC08D"/>
                </a:solidFill>
                <a:latin typeface="Arial" panose="020B0604020202020204" pitchFamily="34" charset="0"/>
              </a:rPr>
              <a:t>e E</a:t>
            </a:r>
            <a:r>
              <a:rPr lang="en-US" altLang="pt-BR" sz="1200" b="1" baseline="30000" dirty="0">
                <a:solidFill>
                  <a:srgbClr val="DFC08D"/>
                </a:solidFill>
                <a:latin typeface="Arial" panose="020B0604020202020204" pitchFamily="34" charset="0"/>
              </a:rPr>
              <a:t>-3</a:t>
            </a:r>
          </a:p>
          <a:p>
            <a:endParaRPr lang="pt-BR" altLang="pt-BR" dirty="0"/>
          </a:p>
        </p:txBody>
      </p:sp>
    </p:spTree>
    <p:extLst>
      <p:ext uri="{BB962C8B-B14F-4D97-AF65-F5344CB8AC3E}">
        <p14:creationId xmlns:p14="http://schemas.microsoft.com/office/powerpoint/2010/main" val="398516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2467"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altLang="pt-BR"/>
          </a:p>
        </p:txBody>
      </p:sp>
    </p:spTree>
    <p:extLst>
      <p:ext uri="{BB962C8B-B14F-4D97-AF65-F5344CB8AC3E}">
        <p14:creationId xmlns:p14="http://schemas.microsoft.com/office/powerpoint/2010/main" val="329831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3491"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1500"/>
              </a:spcBef>
            </a:pPr>
            <a:r>
              <a:rPr lang="en-US" altLang="pt-BR" dirty="0">
                <a:solidFill>
                  <a:srgbClr val="DFC08D"/>
                </a:solidFill>
                <a:latin typeface="Arial" panose="020B0604020202020204" pitchFamily="34" charset="0"/>
              </a:rPr>
              <a:t>•  O </a:t>
            </a:r>
            <a:r>
              <a:rPr lang="en-US" altLang="pt-BR" dirty="0" err="1">
                <a:solidFill>
                  <a:srgbClr val="DFC08D"/>
                </a:solidFill>
                <a:latin typeface="Arial" panose="020B0604020202020204" pitchFamily="34" charset="0"/>
              </a:rPr>
              <a:t>fóton</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incidente</a:t>
            </a:r>
            <a:r>
              <a:rPr lang="en-US" altLang="pt-BR" dirty="0">
                <a:solidFill>
                  <a:srgbClr val="DFC08D"/>
                </a:solidFill>
                <a:latin typeface="Arial" panose="020B0604020202020204" pitchFamily="34" charset="0"/>
              </a:rPr>
              <a:t> é </a:t>
            </a:r>
            <a:r>
              <a:rPr lang="en-US" altLang="pt-BR" dirty="0" err="1">
                <a:solidFill>
                  <a:srgbClr val="DFC08D"/>
                </a:solidFill>
                <a:latin typeface="Arial" panose="020B0604020202020204" pitchFamily="34" charset="0"/>
              </a:rPr>
              <a:t>espalhado</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em</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pequenos</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ângulos</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mudança</a:t>
            </a:r>
            <a:r>
              <a:rPr lang="en-US" altLang="pt-BR" dirty="0">
                <a:solidFill>
                  <a:srgbClr val="DFC08D"/>
                </a:solidFill>
                <a:latin typeface="Arial" panose="020B0604020202020204" pitchFamily="34" charset="0"/>
              </a:rPr>
              <a:t> de </a:t>
            </a:r>
            <a:r>
              <a:rPr lang="en-US" altLang="pt-BR" dirty="0" err="1">
                <a:solidFill>
                  <a:srgbClr val="DFC08D"/>
                </a:solidFill>
                <a:latin typeface="Arial" panose="020B0604020202020204" pitchFamily="34" charset="0"/>
              </a:rPr>
              <a:t>direção</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implica</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em</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perda</a:t>
            </a:r>
            <a:r>
              <a:rPr lang="en-US" altLang="pt-BR" dirty="0">
                <a:solidFill>
                  <a:srgbClr val="DFC08D"/>
                </a:solidFill>
                <a:latin typeface="Arial" panose="020B0604020202020204" pitchFamily="34" charset="0"/>
              </a:rPr>
              <a:t> de </a:t>
            </a:r>
            <a:r>
              <a:rPr lang="en-US" altLang="pt-BR" dirty="0" err="1">
                <a:solidFill>
                  <a:srgbClr val="DFC08D"/>
                </a:solidFill>
                <a:latin typeface="Arial" panose="020B0604020202020204" pitchFamily="34" charset="0"/>
              </a:rPr>
              <a:t>energia</a:t>
            </a:r>
            <a:r>
              <a:rPr lang="en-US" altLang="pt-BR" dirty="0">
                <a:solidFill>
                  <a:srgbClr val="DFC08D"/>
                </a:solidFill>
                <a:latin typeface="Arial" panose="020B0604020202020204" pitchFamily="34" charset="0"/>
              </a:rPr>
              <a:t>).</a:t>
            </a:r>
          </a:p>
          <a:p>
            <a:pPr>
              <a:lnSpc>
                <a:spcPct val="40000"/>
              </a:lnSpc>
              <a:spcBef>
                <a:spcPts val="1500"/>
              </a:spcBef>
            </a:pPr>
            <a:r>
              <a:rPr lang="en-US" altLang="pt-BR" dirty="0">
                <a:solidFill>
                  <a:srgbClr val="DFC08D"/>
                </a:solidFill>
                <a:latin typeface="Arial" panose="020B0604020202020204" pitchFamily="34" charset="0"/>
              </a:rPr>
              <a:t>• a </a:t>
            </a:r>
            <a:r>
              <a:rPr lang="en-US" altLang="pt-BR" dirty="0" err="1">
                <a:solidFill>
                  <a:srgbClr val="DFC08D"/>
                </a:solidFill>
                <a:latin typeface="Arial" panose="020B0604020202020204" pitchFamily="34" charset="0"/>
              </a:rPr>
              <a:t>energia</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não</a:t>
            </a: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muda</a:t>
            </a:r>
            <a:r>
              <a:rPr lang="en-US" altLang="pt-BR" dirty="0">
                <a:solidFill>
                  <a:srgbClr val="DFC08D"/>
                </a:solidFill>
                <a:latin typeface="Arial" panose="020B0604020202020204" pitchFamily="34" charset="0"/>
              </a:rPr>
              <a:t>. </a:t>
            </a:r>
          </a:p>
          <a:p>
            <a:pPr>
              <a:lnSpc>
                <a:spcPct val="50000"/>
              </a:lnSpc>
              <a:spcBef>
                <a:spcPts val="1500"/>
              </a:spcBef>
            </a:pPr>
            <a:r>
              <a:rPr lang="en-US" altLang="pt-BR" dirty="0">
                <a:solidFill>
                  <a:srgbClr val="DFC08D"/>
                </a:solidFill>
                <a:latin typeface="Arial" panose="020B0604020202020204" pitchFamily="34" charset="0"/>
              </a:rPr>
              <a:t>• </a:t>
            </a:r>
            <a:r>
              <a:rPr lang="en-US" altLang="pt-BR" dirty="0" err="1">
                <a:solidFill>
                  <a:srgbClr val="DFC08D"/>
                </a:solidFill>
                <a:latin typeface="Arial" panose="020B0604020202020204" pitchFamily="34" charset="0"/>
              </a:rPr>
              <a:t>probabilidade</a:t>
            </a:r>
            <a:r>
              <a:rPr lang="en-US" altLang="pt-BR" dirty="0">
                <a:solidFill>
                  <a:srgbClr val="DFC08D"/>
                </a:solidFill>
                <a:latin typeface="Arial" panose="020B0604020202020204" pitchFamily="34" charset="0"/>
              </a:rPr>
              <a:t> </a:t>
            </a:r>
            <a:r>
              <a:rPr lang="en-US" altLang="pt-BR" dirty="0">
                <a:solidFill>
                  <a:srgbClr val="DFC08D"/>
                </a:solidFill>
                <a:latin typeface="Symbol" panose="05050102010706020507" pitchFamily="18" charset="2"/>
              </a:rPr>
              <a:t></a:t>
            </a:r>
            <a:r>
              <a:rPr lang="en-US" altLang="pt-BR" dirty="0">
                <a:solidFill>
                  <a:srgbClr val="DFC08D"/>
                </a:solidFill>
                <a:latin typeface="Arial" panose="020B0604020202020204" pitchFamily="34" charset="0"/>
              </a:rPr>
              <a:t> Z</a:t>
            </a:r>
            <a:r>
              <a:rPr lang="en-US" altLang="pt-BR" b="1" baseline="30000" dirty="0">
                <a:solidFill>
                  <a:srgbClr val="DFC08D"/>
                </a:solidFill>
                <a:latin typeface="Arial" panose="020B0604020202020204" pitchFamily="34" charset="0"/>
              </a:rPr>
              <a:t>2</a:t>
            </a:r>
          </a:p>
          <a:p>
            <a:endParaRPr lang="pt-BR" altLang="pt-BR" dirty="0"/>
          </a:p>
        </p:txBody>
      </p:sp>
    </p:spTree>
    <p:extLst>
      <p:ext uri="{BB962C8B-B14F-4D97-AF65-F5344CB8AC3E}">
        <p14:creationId xmlns:p14="http://schemas.microsoft.com/office/powerpoint/2010/main" val="91702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4515"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altLang="pt-BR"/>
          </a:p>
        </p:txBody>
      </p:sp>
    </p:spTree>
    <p:extLst>
      <p:ext uri="{BB962C8B-B14F-4D97-AF65-F5344CB8AC3E}">
        <p14:creationId xmlns:p14="http://schemas.microsoft.com/office/powerpoint/2010/main" val="289229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pt-BR"/>
              <a:t>Clique para editar o título mestre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E700DB3-DBF0-4086-B675-117E7A9610B8}" type="datetimeFigureOut">
              <a:rPr lang="pt-BR" smtClean="0"/>
              <a:t>23/08/2016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2E700DB3-DBF0-4086-B675-117E7A9610B8}" type="datetimeFigureOut">
              <a:rPr lang="pt-BR" smtClean="0"/>
              <a:t>23/08/2016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pt-BR"/>
              <a:t>Clique para editar o título mestre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700DB3-DBF0-4086-B675-117E7A9610B8}" type="datetimeFigureOut">
              <a:rPr lang="pt-BR" smtClean="0"/>
              <a:t>23/08/2016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CA3AB-5E6B-41C5-9789-8192B438A825}" type="datetime1">
              <a:rPr lang="pt-BR" smtClean="0"/>
              <a:t>23/08/2016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7ACA0BB-21FA-4BB3-94EB-18C6D1816502}" type="slidenum">
              <a:rPr lang="pt-BR" smtClean="0"/>
              <a:t>‹nº›</a:t>
            </a:fld>
            <a:endParaRPr lang="pt-BR"/>
          </a:p>
        </p:txBody>
      </p:sp>
      <p:sp>
        <p:nvSpPr>
          <p:cNvPr id="6" name="Espaço Reservado para Texto 5"/>
          <p:cNvSpPr>
            <a:spLocks noGrp="1"/>
          </p:cNvSpPr>
          <p:nvPr>
            <p:ph type="body" sz="quarter" idx="13"/>
          </p:nvPr>
        </p:nvSpPr>
        <p:spPr>
          <a:xfrm>
            <a:off x="7725900" y="6569364"/>
            <a:ext cx="415899" cy="55418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10568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2E700DB3-DBF0-4086-B675-117E7A9610B8}" type="datetimeFigureOut">
              <a:rPr lang="pt-BR" smtClean="0"/>
              <a:t>23/08/2016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pt-BR"/>
              <a:t>Clique para editar o título mestre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2E700DB3-DBF0-4086-B675-117E7A9610B8}" type="datetimeFigureOut">
              <a:rPr lang="pt-BR" smtClean="0"/>
              <a:t>23/08/2016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E700DB3-DBF0-4086-B675-117E7A9610B8}" type="datetimeFigureOut">
              <a:rPr lang="pt-BR" smtClean="0"/>
              <a:t>23/08/2016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E700DB3-DBF0-4086-B675-117E7A9610B8}" type="datetimeFigureOut">
              <a:rPr lang="pt-BR" smtClean="0"/>
              <a:t>23/08/2016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119D8CF-8DEC-4D9F-84EE-ADF04DFF3391}" type="slidenum">
              <a:rPr lang="pt-BR" smtClean="0"/>
              <a:t>‹nº›</a:t>
            </a:fld>
            <a:endParaRPr lang="pt-B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2E700DB3-DBF0-4086-B675-117E7A9610B8}" type="datetimeFigureOut">
              <a:rPr lang="pt-BR" smtClean="0"/>
              <a:t>23/08/2016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00DB3-DBF0-4086-B675-117E7A9610B8}" type="datetimeFigureOut">
              <a:rPr lang="pt-BR" smtClean="0"/>
              <a:t>23/08/2016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2E700DB3-DBF0-4086-B675-117E7A9610B8}" type="datetimeFigureOut">
              <a:rPr lang="pt-BR" smtClean="0"/>
              <a:t>23/08/2016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2E700DB3-DBF0-4086-B675-117E7A9610B8}" type="datetimeFigureOut">
              <a:rPr lang="pt-BR" smtClean="0"/>
              <a:t>23/08/2016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E700DB3-DBF0-4086-B675-117E7A9610B8}" type="datetimeFigureOut">
              <a:rPr lang="pt-BR" smtClean="0"/>
              <a:t>23/08/2016</a:t>
            </a:fld>
            <a:endParaRPr lang="pt-B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pt-B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119D8CF-8DEC-4D9F-84EE-ADF04DFF339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32.gif"/><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5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gif"/></Relationships>
</file>

<file path=ppt/slides/_rels/slide54.xml.rels><?xml version="1.0" encoding="UTF-8" standalone="yes"?>
<Relationships xmlns="http://schemas.openxmlformats.org/package/2006/relationships"><Relationship Id="rId8" Type="http://schemas.openxmlformats.org/officeDocument/2006/relationships/image" Target="../media/image43.gif"/><Relationship Id="rId13" Type="http://schemas.openxmlformats.org/officeDocument/2006/relationships/image" Target="../media/image48.gif"/><Relationship Id="rId3" Type="http://schemas.openxmlformats.org/officeDocument/2006/relationships/image" Target="../media/image38.gif"/><Relationship Id="rId7" Type="http://schemas.openxmlformats.org/officeDocument/2006/relationships/image" Target="../media/image42.gif"/><Relationship Id="rId12" Type="http://schemas.openxmlformats.org/officeDocument/2006/relationships/image" Target="../media/image47.gif"/><Relationship Id="rId2" Type="http://schemas.openxmlformats.org/officeDocument/2006/relationships/image" Target="../media/image37.gif"/><Relationship Id="rId1" Type="http://schemas.openxmlformats.org/officeDocument/2006/relationships/slideLayout" Target="../slideLayouts/slideLayout12.xml"/><Relationship Id="rId6" Type="http://schemas.openxmlformats.org/officeDocument/2006/relationships/image" Target="../media/image41.gif"/><Relationship Id="rId11" Type="http://schemas.openxmlformats.org/officeDocument/2006/relationships/image" Target="../media/image46.gif"/><Relationship Id="rId5" Type="http://schemas.openxmlformats.org/officeDocument/2006/relationships/image" Target="../media/image40.gif"/><Relationship Id="rId15" Type="http://schemas.openxmlformats.org/officeDocument/2006/relationships/image" Target="../media/image50.gif"/><Relationship Id="rId10" Type="http://schemas.openxmlformats.org/officeDocument/2006/relationships/image" Target="../media/image45.gif"/><Relationship Id="rId4" Type="http://schemas.openxmlformats.org/officeDocument/2006/relationships/image" Target="../media/image39.gif"/><Relationship Id="rId9" Type="http://schemas.openxmlformats.org/officeDocument/2006/relationships/image" Target="../media/image44.gif"/><Relationship Id="rId14" Type="http://schemas.openxmlformats.org/officeDocument/2006/relationships/image" Target="../media/image49.gif"/></Relationships>
</file>

<file path=ppt/slides/_rels/slide55.xml.rels><?xml version="1.0" encoding="UTF-8" standalone="yes"?>
<Relationships xmlns="http://schemas.openxmlformats.org/package/2006/relationships"><Relationship Id="rId3" Type="http://schemas.openxmlformats.org/officeDocument/2006/relationships/hyperlink" Target="http://doi.org/10.1038/" TargetMode="External"/><Relationship Id="rId2" Type="http://schemas.openxmlformats.org/officeDocument/2006/relationships/image" Target="../media/image51.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886967"/>
            <a:ext cx="7772400" cy="1109985"/>
          </a:xfrm>
        </p:spPr>
        <p:txBody>
          <a:bodyPr>
            <a:normAutofit/>
          </a:bodyPr>
          <a:lstStyle/>
          <a:p>
            <a:pPr algn="ctr"/>
            <a:r>
              <a:rPr lang="pt-BR" sz="2400" b="1" dirty="0"/>
              <a:t>O Espectro eletromagnético e as interações de cada faixa espectral com a matéria</a:t>
            </a:r>
            <a:endParaRPr lang="pt-BR" sz="2400" dirty="0"/>
          </a:p>
        </p:txBody>
      </p:sp>
      <p:sp>
        <p:nvSpPr>
          <p:cNvPr id="4" name="CaixaDeTexto 3"/>
          <p:cNvSpPr txBox="1"/>
          <p:nvPr/>
        </p:nvSpPr>
        <p:spPr>
          <a:xfrm>
            <a:off x="4716016" y="5446965"/>
            <a:ext cx="3888432" cy="646331"/>
          </a:xfrm>
          <a:prstGeom prst="rect">
            <a:avLst/>
          </a:prstGeom>
          <a:noFill/>
        </p:spPr>
        <p:txBody>
          <a:bodyPr wrap="square" rtlCol="0">
            <a:spAutoFit/>
          </a:bodyPr>
          <a:lstStyle/>
          <a:p>
            <a:r>
              <a:rPr lang="pt-BR" dirty="0">
                <a:latin typeface="+mj-lt"/>
              </a:rPr>
              <a:t>Claudio Ubirajara </a:t>
            </a:r>
            <a:r>
              <a:rPr lang="pt-BR" dirty="0" err="1">
                <a:latin typeface="+mj-lt"/>
              </a:rPr>
              <a:t>Salicio</a:t>
            </a:r>
            <a:endParaRPr lang="pt-BR" dirty="0">
              <a:latin typeface="+mj-lt"/>
            </a:endParaRPr>
          </a:p>
          <a:p>
            <a:r>
              <a:rPr lang="pt-BR" dirty="0">
                <a:latin typeface="+mj-lt"/>
              </a:rPr>
              <a:t>Pedro Arthur Augusto de Castro</a:t>
            </a:r>
          </a:p>
        </p:txBody>
      </p:sp>
    </p:spTree>
    <p:extLst>
      <p:ext uri="{BB962C8B-B14F-4D97-AF65-F5344CB8AC3E}">
        <p14:creationId xmlns:p14="http://schemas.microsoft.com/office/powerpoint/2010/main" val="147621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p:sp>
        <p:nvSpPr>
          <p:cNvPr id="3" name="Espaço Reservado para Conteúdo 2"/>
          <p:cNvSpPr>
            <a:spLocks noGrp="1"/>
          </p:cNvSpPr>
          <p:nvPr>
            <p:ph idx="1"/>
          </p:nvPr>
        </p:nvSpPr>
        <p:spPr>
          <a:xfrm>
            <a:off x="395536" y="1196752"/>
            <a:ext cx="8229600" cy="4876800"/>
          </a:xfrm>
        </p:spPr>
        <p:txBody>
          <a:bodyPr>
            <a:normAutofit/>
          </a:bodyPr>
          <a:lstStyle/>
          <a:p>
            <a:r>
              <a:rPr lang="pt-BR" sz="1800" dirty="0"/>
              <a:t>No geral, é isso que diz as quatro equações de Maxwell:</a:t>
            </a:r>
          </a:p>
          <a:p>
            <a:pPr marL="0" indent="0">
              <a:buNone/>
            </a:pPr>
            <a:endParaRPr lang="pt-BR" sz="1800" dirty="0"/>
          </a:p>
          <a:p>
            <a:pPr algn="just"/>
            <a:r>
              <a:rPr lang="pt-BR" sz="1800" b="1" dirty="0"/>
              <a:t>(1) lei da Gauss para o campo elétrico,</a:t>
            </a:r>
            <a:r>
              <a:rPr lang="pt-BR" sz="1800" dirty="0"/>
              <a:t> (uma carga elétrica produz um campo elétrico); </a:t>
            </a:r>
          </a:p>
          <a:p>
            <a:pPr algn="just"/>
            <a:endParaRPr lang="pt-BR" sz="1800" dirty="0"/>
          </a:p>
          <a:p>
            <a:pPr algn="just"/>
            <a:r>
              <a:rPr lang="pt-BR" sz="1800" b="1" dirty="0"/>
              <a:t>(2) lei da Gauss para o campo magnético,</a:t>
            </a:r>
            <a:r>
              <a:rPr lang="pt-BR" sz="1800" dirty="0"/>
              <a:t> (existência de um campo magnético entre os </a:t>
            </a:r>
            <a:r>
              <a:rPr lang="pt-BR" sz="1800" dirty="0" err="1"/>
              <a:t>pólos</a:t>
            </a:r>
            <a:r>
              <a:rPr lang="pt-BR" sz="1800" dirty="0"/>
              <a:t> de um magneto);</a:t>
            </a:r>
          </a:p>
          <a:p>
            <a:pPr algn="just"/>
            <a:endParaRPr lang="pt-BR" sz="1800" dirty="0"/>
          </a:p>
          <a:p>
            <a:pPr algn="just"/>
            <a:r>
              <a:rPr lang="pt-BR" sz="1800" b="1" dirty="0"/>
              <a:t>(3) a lei da Ampère</a:t>
            </a:r>
            <a:r>
              <a:rPr lang="pt-BR" sz="1800" dirty="0"/>
              <a:t>, (campos elétricos são produzidos por mudança de campos magnéticos); e</a:t>
            </a:r>
          </a:p>
          <a:p>
            <a:pPr algn="just"/>
            <a:endParaRPr lang="pt-BR" sz="1800" dirty="0"/>
          </a:p>
          <a:p>
            <a:pPr algn="just"/>
            <a:r>
              <a:rPr lang="pt-BR" sz="1800" b="1" dirty="0"/>
              <a:t>(4) a lei da Faraday</a:t>
            </a:r>
            <a:r>
              <a:rPr lang="pt-BR" sz="1800" dirty="0"/>
              <a:t> (campos magnéticos são produzidos por mudança de campos elétricos e por correntes elétricas).</a:t>
            </a:r>
          </a:p>
          <a:p>
            <a:pPr algn="just"/>
            <a:endParaRPr lang="pt-BR" sz="1800" dirty="0"/>
          </a:p>
          <a:p>
            <a:pPr marL="274320" lvl="1" indent="0" algn="just">
              <a:buNone/>
            </a:pPr>
            <a:endParaRPr lang="pt-BR" sz="1400" dirty="0">
              <a:solidFill>
                <a:schemeClr val="bg1">
                  <a:lumMod val="65000"/>
                </a:schemeClr>
              </a:solidFill>
            </a:endParaRPr>
          </a:p>
          <a:p>
            <a:endParaRPr lang="pt-BR" sz="1800" dirty="0"/>
          </a:p>
        </p:txBody>
      </p:sp>
    </p:spTree>
    <p:extLst>
      <p:ext uri="{BB962C8B-B14F-4D97-AF65-F5344CB8AC3E}">
        <p14:creationId xmlns:p14="http://schemas.microsoft.com/office/powerpoint/2010/main" val="395550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395536" y="1196752"/>
                <a:ext cx="8229600" cy="4876800"/>
              </a:xfrm>
            </p:spPr>
            <p:txBody>
              <a:bodyPr>
                <a:normAutofit/>
              </a:bodyPr>
              <a:lstStyle/>
              <a:p>
                <a:pPr algn="just"/>
                <a:r>
                  <a:rPr lang="pt-BR" sz="1800" dirty="0"/>
                  <a:t>Por essas equações um campo magnético variável funciona como fonte de campo elétrico e que um campo elétrico variável funciona como fonte de campo magnético. </a:t>
                </a:r>
              </a:p>
              <a:p>
                <a:pPr algn="just"/>
                <a:endParaRPr lang="pt-BR" sz="1800" dirty="0"/>
              </a:p>
              <a:p>
                <a:pPr algn="just"/>
                <a:r>
                  <a:rPr lang="pt-BR" sz="1800" dirty="0"/>
                  <a:t>Esses campos </a:t>
                </a:r>
                <a14:m>
                  <m:oMath xmlns:m="http://schemas.openxmlformats.org/officeDocument/2006/math">
                    <m:acc>
                      <m:accPr>
                        <m:chr m:val="⃗"/>
                        <m:ctrlPr>
                          <a:rPr lang="pt-BR" sz="1800" i="1">
                            <a:latin typeface="Cambria Math"/>
                          </a:rPr>
                        </m:ctrlPr>
                      </m:accPr>
                      <m:e>
                        <m:r>
                          <a:rPr lang="pt-BR" sz="1800" b="1" i="1">
                            <a:latin typeface="Cambria Math"/>
                          </a:rPr>
                          <m:t>𝐄</m:t>
                        </m:r>
                      </m:e>
                    </m:acc>
                  </m:oMath>
                </a14:m>
                <a:r>
                  <a:rPr lang="pt-BR" sz="1800" dirty="0"/>
                  <a:t> e </a:t>
                </a:r>
                <a14:m>
                  <m:oMath xmlns:m="http://schemas.openxmlformats.org/officeDocument/2006/math">
                    <m:acc>
                      <m:accPr>
                        <m:chr m:val="⃗"/>
                        <m:ctrlPr>
                          <a:rPr lang="pt-BR" sz="1800" i="1">
                            <a:latin typeface="Cambria Math"/>
                          </a:rPr>
                        </m:ctrlPr>
                      </m:accPr>
                      <m:e>
                        <m:r>
                          <a:rPr lang="pt-BR" sz="1800" b="1" i="1">
                            <a:latin typeface="Cambria Math"/>
                          </a:rPr>
                          <m:t>𝐁</m:t>
                        </m:r>
                      </m:e>
                    </m:acc>
                  </m:oMath>
                </a14:m>
                <a:r>
                  <a:rPr lang="pt-BR" sz="1800" dirty="0"/>
                  <a:t> podem se sustentar mutuamente, formando uma onda eletromagnética que se propaga através do espaço. </a:t>
                </a:r>
              </a:p>
              <a:p>
                <a:pPr algn="just"/>
                <a:endParaRPr lang="pt-BR" sz="1800" dirty="0"/>
              </a:p>
              <a:p>
                <a:pPr algn="just"/>
                <a:r>
                  <a:rPr lang="pt-BR" sz="1800" dirty="0"/>
                  <a:t>Pela lei da Faraday a variação de um campo magnético produz um campo elétrico. </a:t>
                </a:r>
              </a:p>
              <a:p>
                <a:pPr algn="just"/>
                <a:endParaRPr lang="pt-BR" sz="1800" dirty="0"/>
              </a:p>
              <a:p>
                <a:pPr algn="just"/>
                <a:r>
                  <a:rPr lang="pt-BR" sz="1800" dirty="0"/>
                  <a:t>E a lei da Ampère mostra que um campo elétrico variável é uma fonte de campo magnético. </a:t>
                </a:r>
              </a:p>
              <a:p>
                <a:pPr marL="274320" lvl="1" indent="0" algn="just">
                  <a:buNone/>
                </a:pPr>
                <a:endParaRPr lang="pt-BR" sz="1400" dirty="0">
                  <a:solidFill>
                    <a:schemeClr val="bg1">
                      <a:lumMod val="65000"/>
                    </a:schemeClr>
                  </a:solidFill>
                </a:endParaRPr>
              </a:p>
              <a:p>
                <a:endParaRPr lang="pt-BR" sz="1800"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395536" y="1196752"/>
                <a:ext cx="8229600" cy="4876800"/>
              </a:xfrm>
              <a:blipFill rotWithShape="1">
                <a:blip r:embed="rId2"/>
                <a:stretch>
                  <a:fillRect l="-296" t="-625" r="-593"/>
                </a:stretch>
              </a:blipFill>
            </p:spPr>
            <p:txBody>
              <a:bodyPr/>
              <a:lstStyle/>
              <a:p>
                <a:r>
                  <a:rPr lang="pt-BR">
                    <a:noFill/>
                  </a:rPr>
                  <a:t> </a:t>
                </a:r>
              </a:p>
            </p:txBody>
          </p:sp>
        </mc:Fallback>
      </mc:AlternateContent>
    </p:spTree>
    <p:extLst>
      <p:ext uri="{BB962C8B-B14F-4D97-AF65-F5344CB8AC3E}">
        <p14:creationId xmlns:p14="http://schemas.microsoft.com/office/powerpoint/2010/main" val="200824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p:sp>
        <p:nvSpPr>
          <p:cNvPr id="3" name="Espaço Reservado para Conteúdo 2"/>
          <p:cNvSpPr>
            <a:spLocks noGrp="1"/>
          </p:cNvSpPr>
          <p:nvPr>
            <p:ph idx="1"/>
          </p:nvPr>
        </p:nvSpPr>
        <p:spPr>
          <a:xfrm>
            <a:off x="395536" y="1196752"/>
            <a:ext cx="8229600" cy="4876800"/>
          </a:xfrm>
        </p:spPr>
        <p:txBody>
          <a:bodyPr>
            <a:normAutofit/>
          </a:bodyPr>
          <a:lstStyle/>
          <a:p>
            <a:pPr algn="just"/>
            <a:r>
              <a:rPr lang="pt-BR" sz="1800" dirty="0"/>
              <a:t>Ondas eletromagnéticas com comprimentos de onda macroscópicos foram inicialmente produzidas em laboratório em 1887 pelo físico </a:t>
            </a:r>
            <a:r>
              <a:rPr lang="pt-BR" sz="1800" dirty="0" err="1"/>
              <a:t>Henrich</a:t>
            </a:r>
            <a:r>
              <a:rPr lang="pt-BR" sz="1800" dirty="0"/>
              <a:t> Hertz, que utilizou </a:t>
            </a:r>
            <a:r>
              <a:rPr lang="pt-BR" sz="1800" dirty="0" smtClean="0"/>
              <a:t>dois circuitos </a:t>
            </a:r>
            <a:r>
              <a:rPr lang="pt-BR" sz="1800" dirty="0"/>
              <a:t>tipo L-C como fonte </a:t>
            </a:r>
            <a:r>
              <a:rPr lang="pt-BR" sz="1800" dirty="0" smtClean="0"/>
              <a:t>ondulatória e produziu ondas estacionárias. </a:t>
            </a:r>
            <a:endParaRPr lang="pt-BR" sz="1800" dirty="0"/>
          </a:p>
          <a:p>
            <a:pPr algn="just"/>
            <a:endParaRPr lang="pt-BR" sz="1800" dirty="0">
              <a:solidFill>
                <a:schemeClr val="bg1">
                  <a:lumMod val="65000"/>
                </a:schemeClr>
              </a:solidFill>
            </a:endParaRPr>
          </a:p>
          <a:p>
            <a:pPr algn="just"/>
            <a:r>
              <a:rPr lang="pt-BR" sz="1800" dirty="0"/>
              <a:t>Como a frequência de ressonância de seu circuito era conhecida, pôde determinar a velocidade da onda usando a relação </a:t>
            </a:r>
            <a:r>
              <a:rPr lang="pt-BR" sz="1800" b="1" dirty="0"/>
              <a:t>V = λ x f</a:t>
            </a:r>
            <a:r>
              <a:rPr lang="pt-BR" sz="1800" dirty="0"/>
              <a:t>.</a:t>
            </a:r>
            <a:r>
              <a:rPr lang="pt-BR" sz="1800" b="1" dirty="0"/>
              <a:t> </a:t>
            </a:r>
            <a:r>
              <a:rPr lang="pt-BR" sz="1800" dirty="0"/>
              <a:t>Desse modo, verificou que a velocidade da onda eletromagnética era igual à velocidade da luz, confirmando a previsão teórica de Maxwell. </a:t>
            </a:r>
            <a:endParaRPr lang="pt-BR" sz="1800" dirty="0">
              <a:solidFill>
                <a:schemeClr val="bg1">
                  <a:lumMod val="65000"/>
                </a:schemeClr>
              </a:solidFill>
            </a:endParaRPr>
          </a:p>
        </p:txBody>
      </p:sp>
    </p:spTree>
    <p:extLst>
      <p:ext uri="{BB962C8B-B14F-4D97-AF65-F5344CB8AC3E}">
        <p14:creationId xmlns:p14="http://schemas.microsoft.com/office/powerpoint/2010/main" val="247313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p:sp>
        <p:nvSpPr>
          <p:cNvPr id="3" name="Espaço Reservado para Conteúdo 2"/>
          <p:cNvSpPr>
            <a:spLocks noGrp="1"/>
          </p:cNvSpPr>
          <p:nvPr>
            <p:ph idx="1"/>
          </p:nvPr>
        </p:nvSpPr>
        <p:spPr>
          <a:xfrm>
            <a:off x="395536" y="1196752"/>
            <a:ext cx="8229600" cy="4876800"/>
          </a:xfrm>
        </p:spPr>
        <p:txBody>
          <a:bodyPr>
            <a:normAutofit/>
          </a:bodyPr>
          <a:lstStyle/>
          <a:p>
            <a:pPr marL="0" indent="0" algn="ctr">
              <a:buNone/>
            </a:pPr>
            <a:r>
              <a:rPr lang="pt-BR" sz="1800" dirty="0"/>
              <a:t>Descobrimento dos Raios-X</a:t>
            </a:r>
          </a:p>
          <a:p>
            <a:pPr marL="0" indent="0" algn="ctr">
              <a:buNone/>
            </a:pPr>
            <a:endParaRPr lang="pt-BR" sz="1800" dirty="0"/>
          </a:p>
          <a:p>
            <a:pPr marL="0" indent="0" algn="ctr">
              <a:buNone/>
            </a:pPr>
            <a:endParaRPr lang="pt-BR" sz="1800" dirty="0"/>
          </a:p>
          <a:p>
            <a:pPr marL="0" indent="0" algn="ctr">
              <a:buNone/>
            </a:pPr>
            <a:endParaRPr lang="pt-BR" sz="1800" dirty="0"/>
          </a:p>
          <a:p>
            <a:pPr marL="0" indent="0" algn="ctr">
              <a:buNone/>
            </a:pPr>
            <a:endParaRPr lang="pt-BR" sz="1800" dirty="0"/>
          </a:p>
          <a:p>
            <a:pPr marL="0" indent="0" algn="ctr">
              <a:buNone/>
            </a:pPr>
            <a:endParaRPr lang="pt-BR" sz="1800" dirty="0"/>
          </a:p>
          <a:p>
            <a:pPr marL="0" indent="0" algn="ctr">
              <a:buNone/>
            </a:pPr>
            <a:endParaRPr lang="pt-BR" sz="1800" dirty="0"/>
          </a:p>
          <a:p>
            <a:pPr marL="0" indent="0" algn="ctr">
              <a:buNone/>
            </a:pPr>
            <a:endParaRPr lang="pt-BR" sz="1800" dirty="0"/>
          </a:p>
          <a:p>
            <a:pPr marL="0" indent="0" algn="ctr">
              <a:buNone/>
            </a:pPr>
            <a:endParaRPr lang="pt-BR" sz="1800" dirty="0"/>
          </a:p>
          <a:p>
            <a:pPr marL="0" indent="0" algn="ctr">
              <a:buNone/>
            </a:pPr>
            <a:endParaRPr lang="pt-BR" sz="1800" dirty="0"/>
          </a:p>
          <a:p>
            <a:pPr marL="0" indent="0" algn="ctr">
              <a:buNone/>
            </a:pPr>
            <a:endParaRPr lang="pt-BR" sz="1800" dirty="0"/>
          </a:p>
          <a:p>
            <a:pPr marL="0" indent="0" algn="ctr">
              <a:buNone/>
            </a:pPr>
            <a:endParaRPr lang="pt-BR" sz="1800" dirty="0"/>
          </a:p>
          <a:p>
            <a:pPr marL="0" indent="0" algn="ctr">
              <a:buNone/>
            </a:pPr>
            <a:endParaRPr lang="pt-BR" sz="1800" dirty="0"/>
          </a:p>
          <a:p>
            <a:pPr marL="0" indent="0" algn="ctr">
              <a:buNone/>
            </a:pPr>
            <a:r>
              <a:rPr lang="pt-BR" sz="1800" dirty="0"/>
              <a:t>Wilhelm Conrad </a:t>
            </a:r>
            <a:r>
              <a:rPr lang="pt-BR" sz="1800" dirty="0" err="1"/>
              <a:t>Röntgen</a:t>
            </a:r>
            <a:endParaRPr lang="pt-BR" sz="1800" dirty="0"/>
          </a:p>
          <a:p>
            <a:pPr algn="just"/>
            <a:endParaRPr lang="pt-BR" sz="1800" dirty="0">
              <a:solidFill>
                <a:schemeClr val="bg1">
                  <a:lumMod val="65000"/>
                </a:schemeClr>
              </a:solidFill>
            </a:endParaRPr>
          </a:p>
          <a:p>
            <a:pPr algn="just"/>
            <a:endParaRPr lang="pt-BR" sz="1800" dirty="0">
              <a:solidFill>
                <a:schemeClr val="bg1">
                  <a:lumMod val="65000"/>
                </a:schemeClr>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656184"/>
            <a:ext cx="2795468" cy="3645024"/>
          </a:xfrm>
          <a:prstGeom prst="rect">
            <a:avLst/>
          </a:prstGeom>
        </p:spPr>
      </p:pic>
    </p:spTree>
    <p:extLst>
      <p:ext uri="{BB962C8B-B14F-4D97-AF65-F5344CB8AC3E}">
        <p14:creationId xmlns:p14="http://schemas.microsoft.com/office/powerpoint/2010/main" val="107406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p:sp>
        <p:nvSpPr>
          <p:cNvPr id="3" name="Espaço Reservado para Conteúdo 2"/>
          <p:cNvSpPr>
            <a:spLocks noGrp="1"/>
          </p:cNvSpPr>
          <p:nvPr>
            <p:ph idx="1"/>
          </p:nvPr>
        </p:nvSpPr>
        <p:spPr>
          <a:xfrm>
            <a:off x="395536" y="1196752"/>
            <a:ext cx="8229600" cy="4876800"/>
          </a:xfrm>
        </p:spPr>
        <p:txBody>
          <a:bodyPr>
            <a:normAutofit/>
          </a:bodyPr>
          <a:lstStyle/>
          <a:p>
            <a:pPr algn="just"/>
            <a:r>
              <a:rPr lang="pt-BR" sz="1800" dirty="0"/>
              <a:t>A radiação eletromagnética ionizante do tipo X, os Raios X, foi descoberta por Roentgen quando realizava pesquisas com os Tubos de </a:t>
            </a:r>
            <a:r>
              <a:rPr lang="pt-BR" sz="1800" dirty="0" err="1"/>
              <a:t>Crookes</a:t>
            </a:r>
            <a:r>
              <a:rPr lang="pt-BR" sz="1800" dirty="0"/>
              <a:t> em seu laboratório na Universidade de </a:t>
            </a:r>
            <a:r>
              <a:rPr lang="pt-BR" sz="1800" dirty="0" err="1"/>
              <a:t>Wurzburg</a:t>
            </a:r>
            <a:r>
              <a:rPr lang="pt-BR" sz="1800" dirty="0"/>
              <a:t>, na Alemanha, em 8 de novembro de 1895. </a:t>
            </a:r>
          </a:p>
          <a:p>
            <a:pPr algn="just"/>
            <a:endParaRPr lang="pt-BR" sz="1800" dirty="0"/>
          </a:p>
          <a:p>
            <a:pPr algn="just"/>
            <a:r>
              <a:rPr lang="pt-BR" sz="1800" dirty="0"/>
              <a:t>Trecho da entrevista concedida ao jornalista americano Henry Dan, em 1896:</a:t>
            </a:r>
          </a:p>
          <a:p>
            <a:pPr algn="just"/>
            <a:endParaRPr lang="pt-BR" sz="1800" dirty="0">
              <a:solidFill>
                <a:schemeClr val="bg1">
                  <a:lumMod val="65000"/>
                </a:schemeClr>
              </a:solidFill>
            </a:endParaRPr>
          </a:p>
          <a:p>
            <a:pPr marL="0" indent="0" algn="just">
              <a:buNone/>
            </a:pPr>
            <a:r>
              <a:rPr lang="pt-BR" sz="1800" dirty="0"/>
              <a:t>- Eu estava interessado há muito tempo no problema dos raios catódicos em tubos de vácuo, estudados por Hertz e Lenard. Eu já estava trabalhando há alguns dias quando descobri algo de novo.</a:t>
            </a:r>
            <a:endParaRPr lang="pt-BR" sz="1800" dirty="0">
              <a:solidFill>
                <a:schemeClr val="bg1">
                  <a:lumMod val="65000"/>
                </a:schemeClr>
              </a:solidFill>
            </a:endParaRPr>
          </a:p>
        </p:txBody>
      </p:sp>
    </p:spTree>
    <p:extLst>
      <p:ext uri="{BB962C8B-B14F-4D97-AF65-F5344CB8AC3E}">
        <p14:creationId xmlns:p14="http://schemas.microsoft.com/office/powerpoint/2010/main" val="395567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p:sp>
        <p:nvSpPr>
          <p:cNvPr id="3" name="Espaço Reservado para Conteúdo 2"/>
          <p:cNvSpPr>
            <a:spLocks noGrp="1"/>
          </p:cNvSpPr>
          <p:nvPr>
            <p:ph idx="1"/>
          </p:nvPr>
        </p:nvSpPr>
        <p:spPr>
          <a:xfrm>
            <a:off x="395536" y="1196752"/>
            <a:ext cx="8229600" cy="4876800"/>
          </a:xfrm>
        </p:spPr>
        <p:txBody>
          <a:bodyPr>
            <a:normAutofit/>
          </a:bodyPr>
          <a:lstStyle/>
          <a:p>
            <a:pPr>
              <a:buFontTx/>
              <a:buChar char="-"/>
            </a:pPr>
            <a:r>
              <a:rPr lang="pt-BR" sz="1800" dirty="0"/>
              <a:t>E o que foi a descoberta?</a:t>
            </a:r>
          </a:p>
          <a:p>
            <a:pPr>
              <a:buFontTx/>
              <a:buChar char="-"/>
            </a:pPr>
            <a:endParaRPr lang="pt-BR" sz="1800" dirty="0"/>
          </a:p>
          <a:p>
            <a:pPr>
              <a:buFontTx/>
              <a:buChar char="-"/>
            </a:pPr>
            <a:r>
              <a:rPr lang="pt-BR" sz="1800" dirty="0"/>
              <a:t>Eu estava trabalhando com um tubo de </a:t>
            </a:r>
            <a:r>
              <a:rPr lang="pt-BR" sz="1800" dirty="0" err="1"/>
              <a:t>Crookes</a:t>
            </a:r>
            <a:r>
              <a:rPr lang="pt-BR" sz="1800" dirty="0"/>
              <a:t> coberto por uma blindagem de papelão preto. Um pedaço de papel com platino-cianeto de bário estava lá na mesa. Eu tinha passado uma corrente pelo tubo, e notei uma linha preta peculiar no papel.</a:t>
            </a:r>
          </a:p>
          <a:p>
            <a:pPr>
              <a:buFontTx/>
              <a:buChar char="-"/>
            </a:pPr>
            <a:endParaRPr lang="pt-BR" sz="1800" dirty="0"/>
          </a:p>
          <a:p>
            <a:pPr>
              <a:buFontTx/>
              <a:buChar char="-"/>
            </a:pPr>
            <a:r>
              <a:rPr lang="pt-BR" sz="1800" dirty="0"/>
              <a:t>O que era isso?</a:t>
            </a:r>
          </a:p>
          <a:p>
            <a:pPr>
              <a:buFontTx/>
              <a:buChar char="-"/>
            </a:pPr>
            <a:endParaRPr lang="pt-BR" sz="1800" dirty="0"/>
          </a:p>
          <a:p>
            <a:pPr marL="0" indent="0" algn="just">
              <a:buNone/>
            </a:pPr>
            <a:r>
              <a:rPr lang="pt-BR" sz="1800" dirty="0"/>
              <a:t>- O efeito era algo que só poderia ser produzido, em linguagem comum, pela passagem de luz. Nenhuma luz poderia provir do tubo, pois a blindagem que o cobria era opaca a qualquer luz conhecida, mesmo a do arco elétrico</a:t>
            </a:r>
            <a:r>
              <a:rPr lang="pt-BR" sz="1800" dirty="0" smtClean="0"/>
              <a:t>.</a:t>
            </a:r>
            <a:endParaRPr lang="pt-BR" sz="1800" dirty="0"/>
          </a:p>
          <a:p>
            <a:pPr>
              <a:buFontTx/>
              <a:buChar char="-"/>
            </a:pPr>
            <a:endParaRPr lang="pt-BR" sz="1800" dirty="0"/>
          </a:p>
          <a:p>
            <a:pPr>
              <a:buFontTx/>
              <a:buChar char="-"/>
            </a:pPr>
            <a:endParaRPr lang="pt-BR" sz="1800" dirty="0"/>
          </a:p>
          <a:p>
            <a:pPr>
              <a:buFontTx/>
              <a:buChar char="-"/>
            </a:pPr>
            <a:endParaRPr lang="pt-BR" sz="1800" dirty="0"/>
          </a:p>
          <a:p>
            <a:endParaRPr lang="pt-BR" sz="1800" dirty="0"/>
          </a:p>
          <a:p>
            <a:endParaRPr lang="pt-BR" sz="1800" dirty="0"/>
          </a:p>
        </p:txBody>
      </p:sp>
    </p:spTree>
    <p:extLst>
      <p:ext uri="{BB962C8B-B14F-4D97-AF65-F5344CB8AC3E}">
        <p14:creationId xmlns:p14="http://schemas.microsoft.com/office/powerpoint/2010/main" val="401607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p:sp>
        <p:nvSpPr>
          <p:cNvPr id="3" name="Espaço Reservado para Conteúdo 2"/>
          <p:cNvSpPr>
            <a:spLocks noGrp="1"/>
          </p:cNvSpPr>
          <p:nvPr>
            <p:ph idx="1"/>
          </p:nvPr>
        </p:nvSpPr>
        <p:spPr>
          <a:xfrm>
            <a:off x="395536" y="1196752"/>
            <a:ext cx="8229600" cy="4876800"/>
          </a:xfrm>
        </p:spPr>
        <p:txBody>
          <a:bodyPr>
            <a:normAutofit/>
          </a:bodyPr>
          <a:lstStyle/>
          <a:p>
            <a:pPr>
              <a:buFontTx/>
              <a:buChar char="-"/>
            </a:pPr>
            <a:r>
              <a:rPr lang="pt-BR" sz="1800" dirty="0"/>
              <a:t>E o que o senhor pensou?</a:t>
            </a:r>
          </a:p>
          <a:p>
            <a:endParaRPr lang="pt-BR" sz="1800" dirty="0"/>
          </a:p>
          <a:p>
            <a:pPr marL="0" indent="0" algn="just">
              <a:buNone/>
            </a:pPr>
            <a:r>
              <a:rPr lang="pt-BR" sz="1800" dirty="0"/>
              <a:t>- Eu não pensei; eu investiguei. Estavam saindo raios do tubo que tinham um efeito luminescente sobre o papel. Testei-o com sucesso a distâncias cada vez maiores, até mesmo a dois metros. Ele parecia inicialmente um novo tipo de luz invisível. Era claramente algo novo, algo não registrado. </a:t>
            </a:r>
          </a:p>
          <a:p>
            <a:pPr marL="0" indent="0">
              <a:buNone/>
            </a:pPr>
            <a:endParaRPr lang="pt-BR" sz="1800" dirty="0"/>
          </a:p>
          <a:p>
            <a:pPr marL="0" indent="0">
              <a:buNone/>
            </a:pPr>
            <a:r>
              <a:rPr lang="pt-BR" sz="1800" dirty="0"/>
              <a:t>- É luz?</a:t>
            </a:r>
          </a:p>
          <a:p>
            <a:pPr marL="0" indent="0">
              <a:buNone/>
            </a:pPr>
            <a:r>
              <a:rPr lang="pt-BR" sz="1800" dirty="0"/>
              <a:t>- Não.</a:t>
            </a:r>
          </a:p>
          <a:p>
            <a:pPr marL="0" indent="0">
              <a:buNone/>
            </a:pPr>
            <a:r>
              <a:rPr lang="pt-BR" sz="1800" dirty="0"/>
              <a:t>- É eletricidade?</a:t>
            </a:r>
          </a:p>
          <a:p>
            <a:pPr marL="0" indent="0">
              <a:buNone/>
            </a:pPr>
            <a:r>
              <a:rPr lang="pt-BR" sz="1800" dirty="0"/>
              <a:t>- Não em qualquer forma conhecida.</a:t>
            </a:r>
          </a:p>
          <a:p>
            <a:pPr marL="0" indent="0">
              <a:buNone/>
            </a:pPr>
            <a:r>
              <a:rPr lang="pt-BR" sz="1800" dirty="0"/>
              <a:t>- O que é?</a:t>
            </a:r>
          </a:p>
          <a:p>
            <a:pPr marL="0" indent="0">
              <a:buNone/>
            </a:pPr>
            <a:r>
              <a:rPr lang="pt-BR" sz="1800" dirty="0"/>
              <a:t>- Eu não sei.</a:t>
            </a:r>
          </a:p>
          <a:p>
            <a:endParaRPr lang="pt-BR" sz="1800" dirty="0"/>
          </a:p>
          <a:p>
            <a:pPr>
              <a:buFontTx/>
              <a:buChar char="-"/>
            </a:pPr>
            <a:endParaRPr lang="pt-BR" sz="1800" dirty="0"/>
          </a:p>
          <a:p>
            <a:pPr>
              <a:buFontTx/>
              <a:buChar char="-"/>
            </a:pPr>
            <a:endParaRPr lang="pt-BR" sz="1800" dirty="0"/>
          </a:p>
          <a:p>
            <a:pPr>
              <a:buFontTx/>
              <a:buChar char="-"/>
            </a:pPr>
            <a:endParaRPr lang="pt-BR" sz="1800" dirty="0"/>
          </a:p>
          <a:p>
            <a:endParaRPr lang="pt-BR" sz="1800" dirty="0"/>
          </a:p>
          <a:p>
            <a:endParaRPr lang="pt-BR" sz="1800" dirty="0"/>
          </a:p>
        </p:txBody>
      </p:sp>
    </p:spTree>
    <p:extLst>
      <p:ext uri="{BB962C8B-B14F-4D97-AF65-F5344CB8AC3E}">
        <p14:creationId xmlns:p14="http://schemas.microsoft.com/office/powerpoint/2010/main" val="92271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p:sp>
        <p:nvSpPr>
          <p:cNvPr id="3" name="Espaço Reservado para Conteúdo 2"/>
          <p:cNvSpPr>
            <a:spLocks noGrp="1"/>
          </p:cNvSpPr>
          <p:nvPr>
            <p:ph idx="1"/>
          </p:nvPr>
        </p:nvSpPr>
        <p:spPr>
          <a:xfrm>
            <a:off x="395536" y="1196752"/>
            <a:ext cx="8229600" cy="4876800"/>
          </a:xfrm>
        </p:spPr>
        <p:txBody>
          <a:bodyPr>
            <a:normAutofit/>
          </a:bodyPr>
          <a:lstStyle/>
          <a:p>
            <a:pPr algn="just"/>
            <a:r>
              <a:rPr lang="pt-BR" sz="1800" dirty="0"/>
              <a:t>Devido ao desconhecimento da natureza da radiação recém descoberta, Roentgen a chamou temporariamente de Radiação X. </a:t>
            </a:r>
          </a:p>
          <a:p>
            <a:pPr algn="just"/>
            <a:endParaRPr lang="pt-BR" sz="1800" dirty="0"/>
          </a:p>
          <a:p>
            <a:pPr algn="just"/>
            <a:r>
              <a:rPr lang="pt-BR" sz="1800" dirty="0"/>
              <a:t>A motivação de Roentgen era tamanha que pouco tempo ele já havia descoberto quase todas as propriedades dos Raios X que conhecemos atualmente. </a:t>
            </a:r>
          </a:p>
          <a:p>
            <a:pPr algn="just"/>
            <a:endParaRPr lang="pt-BR" sz="1800" dirty="0"/>
          </a:p>
          <a:p>
            <a:pPr algn="just"/>
            <a:r>
              <a:rPr lang="pt-BR" sz="1800" dirty="0"/>
              <a:t>Roentgen vislumbrou a possibilidade de utilizar sua descoberta na medicina e com isso produziu e publicou a primeira radiografia da história da medicina, a famosa radiografia da mão de sua esposa, Anna </a:t>
            </a:r>
            <a:r>
              <a:rPr lang="pt-BR" sz="1800" dirty="0" err="1"/>
              <a:t>Bertha</a:t>
            </a:r>
            <a:r>
              <a:rPr lang="pt-BR" sz="1800" dirty="0"/>
              <a:t> Ludwig. </a:t>
            </a:r>
          </a:p>
          <a:p>
            <a:endParaRPr lang="pt-BR" sz="1800" dirty="0"/>
          </a:p>
          <a:p>
            <a:pPr>
              <a:buFontTx/>
              <a:buChar char="-"/>
            </a:pPr>
            <a:endParaRPr lang="pt-BR" sz="1800" dirty="0"/>
          </a:p>
          <a:p>
            <a:pPr>
              <a:buFontTx/>
              <a:buChar char="-"/>
            </a:pPr>
            <a:endParaRPr lang="pt-BR" sz="1800" dirty="0"/>
          </a:p>
          <a:p>
            <a:pPr>
              <a:buFontTx/>
              <a:buChar char="-"/>
            </a:pPr>
            <a:endParaRPr lang="pt-BR" sz="1800" dirty="0"/>
          </a:p>
          <a:p>
            <a:endParaRPr lang="pt-BR" sz="1800" dirty="0"/>
          </a:p>
          <a:p>
            <a:endParaRPr lang="pt-BR" sz="18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4293096"/>
            <a:ext cx="1268340" cy="2016224"/>
          </a:xfrm>
          <a:prstGeom prst="rect">
            <a:avLst/>
          </a:prstGeom>
        </p:spPr>
      </p:pic>
    </p:spTree>
    <p:extLst>
      <p:ext uri="{BB962C8B-B14F-4D97-AF65-F5344CB8AC3E}">
        <p14:creationId xmlns:p14="http://schemas.microsoft.com/office/powerpoint/2010/main" val="2859608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p:sp>
        <p:nvSpPr>
          <p:cNvPr id="3" name="Espaço Reservado para Conteúdo 2"/>
          <p:cNvSpPr>
            <a:spLocks noGrp="1"/>
          </p:cNvSpPr>
          <p:nvPr>
            <p:ph idx="1"/>
          </p:nvPr>
        </p:nvSpPr>
        <p:spPr>
          <a:xfrm>
            <a:off x="395536" y="1196752"/>
            <a:ext cx="8229600" cy="4876800"/>
          </a:xfrm>
        </p:spPr>
        <p:txBody>
          <a:bodyPr>
            <a:normAutofit/>
          </a:bodyPr>
          <a:lstStyle/>
          <a:p>
            <a:pPr marL="0" indent="0">
              <a:buNone/>
            </a:pPr>
            <a:endParaRPr lang="pt-BR" sz="1800" dirty="0"/>
          </a:p>
          <a:p>
            <a:endParaRPr lang="pt-BR" sz="1800" dirty="0"/>
          </a:p>
          <a:p>
            <a:endParaRPr lang="pt-BR" sz="1800" dirty="0"/>
          </a:p>
          <a:p>
            <a:endParaRPr lang="pt-BR" sz="1800" dirty="0"/>
          </a:p>
          <a:p>
            <a:endParaRPr lang="pt-BR" sz="1800" dirty="0"/>
          </a:p>
          <a:p>
            <a:endParaRPr lang="pt-BR" sz="1800" dirty="0"/>
          </a:p>
          <a:p>
            <a:endParaRPr lang="pt-BR" sz="1800" dirty="0"/>
          </a:p>
          <a:p>
            <a:endParaRPr lang="pt-BR" sz="1800" dirty="0"/>
          </a:p>
          <a:p>
            <a:endParaRPr lang="pt-BR" sz="1800" dirty="0"/>
          </a:p>
          <a:p>
            <a:pPr algn="just"/>
            <a:r>
              <a:rPr lang="pt-BR" sz="1800" dirty="0"/>
              <a:t>Em 1905 Einstein propôs que a radiação eletromagnética é quantizada. A quantidade de luz é chamada hoje de </a:t>
            </a:r>
            <a:r>
              <a:rPr lang="pt-BR" sz="1800" b="1" dirty="0"/>
              <a:t>fóton</a:t>
            </a:r>
            <a:r>
              <a:rPr lang="pt-BR" sz="1800" dirty="0"/>
              <a:t>. </a:t>
            </a:r>
          </a:p>
          <a:p>
            <a:pPr algn="just"/>
            <a:endParaRPr lang="pt-BR" sz="1800" dirty="0"/>
          </a:p>
          <a:p>
            <a:pPr algn="just"/>
            <a:r>
              <a:rPr lang="pt-BR" sz="1800" dirty="0"/>
              <a:t>Segundo Einstein, um </a:t>
            </a:r>
            <a:r>
              <a:rPr lang="pt-BR" sz="1800" i="1" dirty="0"/>
              <a:t>quantum</a:t>
            </a:r>
            <a:r>
              <a:rPr lang="pt-BR" sz="1800" dirty="0"/>
              <a:t> de luz de frequência </a:t>
            </a:r>
            <a:r>
              <a:rPr lang="pt-BR" sz="1800" b="1" dirty="0"/>
              <a:t>f </a:t>
            </a:r>
            <a:r>
              <a:rPr lang="pt-BR" sz="1800" dirty="0"/>
              <a:t>tem uma energia dada por </a:t>
            </a:r>
            <a:r>
              <a:rPr lang="pt-BR" sz="1800" b="1" dirty="0"/>
              <a:t>E = h x f</a:t>
            </a:r>
            <a:r>
              <a:rPr lang="pt-BR" sz="1800" dirty="0"/>
              <a:t>,</a:t>
            </a:r>
            <a:r>
              <a:rPr lang="pt-BR" sz="1800" b="1" dirty="0"/>
              <a:t> </a:t>
            </a:r>
            <a:r>
              <a:rPr lang="pt-BR" sz="1800" dirty="0"/>
              <a:t>onde </a:t>
            </a:r>
            <a:r>
              <a:rPr lang="pt-BR" sz="1800" b="1" i="1" dirty="0"/>
              <a:t>h</a:t>
            </a:r>
            <a:r>
              <a:rPr lang="pt-BR" sz="1800" dirty="0"/>
              <a:t> é a chamada constante de Planck, com valor de </a:t>
            </a:r>
          </a:p>
          <a:p>
            <a:pPr algn="just"/>
            <a:r>
              <a:rPr lang="pt-BR" sz="1800" dirty="0"/>
              <a:t>h = 6,63 x 10</a:t>
            </a:r>
            <a:r>
              <a:rPr lang="pt-BR" sz="1800" baseline="30000" dirty="0"/>
              <a:t>-34 </a:t>
            </a:r>
            <a:r>
              <a:rPr lang="pt-BR" sz="1800" dirty="0" err="1"/>
              <a:t>J.s</a:t>
            </a:r>
            <a:r>
              <a:rPr lang="pt-BR" sz="1800" dirty="0"/>
              <a:t> = 4,14 x 10</a:t>
            </a:r>
            <a:r>
              <a:rPr lang="pt-BR" sz="1800" baseline="30000" dirty="0"/>
              <a:t>-15 </a:t>
            </a:r>
            <a:r>
              <a:rPr lang="pt-BR" sz="1800" dirty="0" err="1"/>
              <a:t>eV.s</a:t>
            </a:r>
            <a:endParaRPr lang="pt-BR" sz="1800" dirty="0"/>
          </a:p>
          <a:p>
            <a:endParaRPr lang="pt-BR" sz="1800" dirty="0"/>
          </a:p>
          <a:p>
            <a:endParaRPr lang="pt-BR" sz="1800" dirty="0"/>
          </a:p>
          <a:p>
            <a:pPr>
              <a:buFontTx/>
              <a:buChar char="-"/>
            </a:pPr>
            <a:endParaRPr lang="pt-BR" sz="1800" dirty="0"/>
          </a:p>
          <a:p>
            <a:pPr>
              <a:buFontTx/>
              <a:buChar char="-"/>
            </a:pPr>
            <a:endParaRPr lang="pt-BR" sz="1800" dirty="0"/>
          </a:p>
          <a:p>
            <a:pPr>
              <a:buFontTx/>
              <a:buChar char="-"/>
            </a:pPr>
            <a:endParaRPr lang="pt-BR" sz="1800" dirty="0"/>
          </a:p>
          <a:p>
            <a:endParaRPr lang="pt-BR" sz="1800" dirty="0"/>
          </a:p>
          <a:p>
            <a:endParaRPr lang="pt-BR" sz="1800"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1345444"/>
            <a:ext cx="3240360" cy="2659620"/>
          </a:xfrm>
          <a:prstGeom prst="rect">
            <a:avLst/>
          </a:prstGeom>
        </p:spPr>
      </p:pic>
    </p:spTree>
    <p:extLst>
      <p:ext uri="{BB962C8B-B14F-4D97-AF65-F5344CB8AC3E}">
        <p14:creationId xmlns:p14="http://schemas.microsoft.com/office/powerpoint/2010/main" val="2374027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t>Roteiro</a:t>
            </a:r>
          </a:p>
        </p:txBody>
      </p:sp>
      <p:sp>
        <p:nvSpPr>
          <p:cNvPr id="3" name="Espaço Reservado para Conteúdo 2"/>
          <p:cNvSpPr>
            <a:spLocks noGrp="1"/>
          </p:cNvSpPr>
          <p:nvPr>
            <p:ph idx="1"/>
          </p:nvPr>
        </p:nvSpPr>
        <p:spPr>
          <a:xfrm>
            <a:off x="179512" y="1600200"/>
            <a:ext cx="8784976" cy="4876800"/>
          </a:xfrm>
        </p:spPr>
        <p:txBody>
          <a:bodyPr>
            <a:normAutofit/>
          </a:bodyPr>
          <a:lstStyle/>
          <a:p>
            <a:pPr algn="just"/>
            <a:r>
              <a:rPr lang="pt-BR" sz="2000" dirty="0">
                <a:solidFill>
                  <a:schemeClr val="bg1">
                    <a:lumMod val="65000"/>
                  </a:schemeClr>
                </a:solidFill>
              </a:rPr>
              <a:t>Aspectos históricos do desenvolvimento dos conceitos de onda eletromagnética.</a:t>
            </a:r>
          </a:p>
          <a:p>
            <a:pPr algn="just"/>
            <a:r>
              <a:rPr lang="pt-BR" sz="2000" dirty="0"/>
              <a:t>Produção de ondas eletromagnéticas.</a:t>
            </a:r>
          </a:p>
          <a:p>
            <a:pPr algn="just"/>
            <a:r>
              <a:rPr lang="pt-BR" sz="2000" dirty="0">
                <a:solidFill>
                  <a:schemeClr val="bg1">
                    <a:lumMod val="65000"/>
                  </a:schemeClr>
                </a:solidFill>
              </a:rPr>
              <a:t>Espectro eletromagnético.</a:t>
            </a:r>
          </a:p>
          <a:p>
            <a:pPr algn="just"/>
            <a:r>
              <a:rPr lang="pt-BR" sz="2000" dirty="0">
                <a:solidFill>
                  <a:schemeClr val="bg1">
                    <a:lumMod val="65000"/>
                  </a:schemeClr>
                </a:solidFill>
              </a:rPr>
              <a:t>Interação da Radiação Eletromagnética com a matéria.</a:t>
            </a:r>
          </a:p>
          <a:p>
            <a:pPr algn="just"/>
            <a:r>
              <a:rPr lang="pt-BR" sz="2000" dirty="0">
                <a:solidFill>
                  <a:schemeClr val="bg1">
                    <a:lumMod val="65000"/>
                  </a:schemeClr>
                </a:solidFill>
              </a:rPr>
              <a:t>Característica de cada faixa espectral e sua interação com a matéria.</a:t>
            </a:r>
          </a:p>
          <a:p>
            <a:pPr algn="just"/>
            <a:endParaRPr lang="pt-BR" sz="2000" dirty="0"/>
          </a:p>
        </p:txBody>
      </p:sp>
    </p:spTree>
    <p:extLst>
      <p:ext uri="{BB962C8B-B14F-4D97-AF65-F5344CB8AC3E}">
        <p14:creationId xmlns:p14="http://schemas.microsoft.com/office/powerpoint/2010/main" val="203070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t>Objetivo</a:t>
            </a:r>
          </a:p>
        </p:txBody>
      </p:sp>
      <p:sp>
        <p:nvSpPr>
          <p:cNvPr id="3" name="Espaço Reservado para Conteúdo 2"/>
          <p:cNvSpPr>
            <a:spLocks noGrp="1"/>
          </p:cNvSpPr>
          <p:nvPr>
            <p:ph idx="1"/>
          </p:nvPr>
        </p:nvSpPr>
        <p:spPr>
          <a:xfrm>
            <a:off x="457200" y="1600200"/>
            <a:ext cx="8229600" cy="964704"/>
          </a:xfrm>
        </p:spPr>
        <p:txBody>
          <a:bodyPr/>
          <a:lstStyle/>
          <a:p>
            <a:pPr algn="just"/>
            <a:r>
              <a:rPr lang="pt-BR" sz="2000" dirty="0"/>
              <a:t>Identificar os principais aspectos da radiação eletromagnética e sua interação com a matéria.</a:t>
            </a:r>
          </a:p>
          <a:p>
            <a:pPr algn="just"/>
            <a:endParaRPr lang="pt-BR" dirty="0"/>
          </a:p>
        </p:txBody>
      </p:sp>
    </p:spTree>
    <p:extLst>
      <p:ext uri="{BB962C8B-B14F-4D97-AF65-F5344CB8AC3E}">
        <p14:creationId xmlns:p14="http://schemas.microsoft.com/office/powerpoint/2010/main" val="4125938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Produção de ondas eletromagnéticas</a:t>
            </a:r>
          </a:p>
        </p:txBody>
      </p:sp>
      <p:sp>
        <p:nvSpPr>
          <p:cNvPr id="3" name="Espaço Reservado para Conteúdo 2"/>
          <p:cNvSpPr>
            <a:spLocks noGrp="1"/>
          </p:cNvSpPr>
          <p:nvPr>
            <p:ph idx="1"/>
          </p:nvPr>
        </p:nvSpPr>
        <p:spPr>
          <a:xfrm>
            <a:off x="395536" y="1196752"/>
            <a:ext cx="8229600" cy="4876800"/>
          </a:xfrm>
        </p:spPr>
        <p:txBody>
          <a:bodyPr>
            <a:normAutofit/>
          </a:bodyPr>
          <a:lstStyle/>
          <a:p>
            <a:pPr algn="just"/>
            <a:r>
              <a:rPr lang="pt-BR" sz="1800" dirty="0"/>
              <a:t>Para uma carga produzir ondas eletromagnéticas, é necessário que a carga esteja acelerada. </a:t>
            </a:r>
          </a:p>
          <a:p>
            <a:pPr algn="just"/>
            <a:endParaRPr lang="pt-BR" sz="1800" dirty="0"/>
          </a:p>
          <a:p>
            <a:pPr algn="just"/>
            <a:r>
              <a:rPr lang="pt-BR" sz="1800" dirty="0"/>
              <a:t>Um dos modos para fazer essa carga puntiforme emitir ondas eletromagnéticas consiste em fazê-la oscilar com movimento harmônico simples, de maneira que ela possua uma aceleração em quase todos os pontos de sua trajetória. </a:t>
            </a:r>
          </a:p>
          <a:p>
            <a:pPr algn="just"/>
            <a:endParaRPr lang="pt-BR" sz="1800" dirty="0"/>
          </a:p>
          <a:p>
            <a:endParaRPr lang="pt-BR" sz="1800" dirty="0"/>
          </a:p>
          <a:p>
            <a:pPr>
              <a:buFontTx/>
              <a:buChar char="-"/>
            </a:pPr>
            <a:endParaRPr lang="pt-BR" sz="1800" dirty="0"/>
          </a:p>
          <a:p>
            <a:pPr>
              <a:buFontTx/>
              <a:buChar char="-"/>
            </a:pPr>
            <a:endParaRPr lang="pt-BR" sz="1800" dirty="0"/>
          </a:p>
          <a:p>
            <a:pPr>
              <a:buFontTx/>
              <a:buChar char="-"/>
            </a:pPr>
            <a:endParaRPr lang="pt-BR" sz="1800" dirty="0"/>
          </a:p>
          <a:p>
            <a:endParaRPr lang="pt-BR" sz="1800" dirty="0"/>
          </a:p>
          <a:p>
            <a:endParaRPr lang="pt-BR" sz="18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951408"/>
            <a:ext cx="3736809" cy="2242086"/>
          </a:xfrm>
          <a:prstGeom prst="rect">
            <a:avLst/>
          </a:prstGeom>
        </p:spPr>
      </p:pic>
    </p:spTree>
    <p:extLst>
      <p:ext uri="{BB962C8B-B14F-4D97-AF65-F5344CB8AC3E}">
        <p14:creationId xmlns:p14="http://schemas.microsoft.com/office/powerpoint/2010/main" val="3969092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Produção de ondas eletromagnéticas</a:t>
            </a: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395536" y="1196752"/>
                <a:ext cx="8229600" cy="4876800"/>
              </a:xfrm>
            </p:spPr>
            <p:txBody>
              <a:bodyPr>
                <a:normAutofit fontScale="92500" lnSpcReduction="10000"/>
              </a:bodyPr>
              <a:lstStyle/>
              <a:p>
                <a:pPr algn="just"/>
                <a:r>
                  <a:rPr lang="pt-BR" sz="1800" dirty="0"/>
                  <a:t>As ondas mais acentuadas se propagam em uma direção formando um ângulo de 90º com o eixo do movimento da carga. Os vetores </a:t>
                </a:r>
                <a14:m>
                  <m:oMath xmlns:m="http://schemas.openxmlformats.org/officeDocument/2006/math">
                    <m:acc>
                      <m:accPr>
                        <m:chr m:val="⃗"/>
                        <m:ctrlPr>
                          <a:rPr lang="pt-BR" sz="1800" b="1" i="1">
                            <a:latin typeface="Cambria Math"/>
                          </a:rPr>
                        </m:ctrlPr>
                      </m:accPr>
                      <m:e>
                        <m:r>
                          <a:rPr lang="pt-BR" sz="1800" b="1" i="1">
                            <a:latin typeface="Cambria Math"/>
                          </a:rPr>
                          <m:t>𝐄</m:t>
                        </m:r>
                      </m:e>
                    </m:acc>
                  </m:oMath>
                </a14:m>
                <a:r>
                  <a:rPr lang="pt-BR" sz="1800" dirty="0"/>
                  <a:t> e </a:t>
                </a:r>
                <a14:m>
                  <m:oMath xmlns:m="http://schemas.openxmlformats.org/officeDocument/2006/math">
                    <m:acc>
                      <m:accPr>
                        <m:chr m:val="⃗"/>
                        <m:ctrlPr>
                          <a:rPr lang="pt-BR" sz="1800" i="1">
                            <a:latin typeface="Cambria Math"/>
                          </a:rPr>
                        </m:ctrlPr>
                      </m:accPr>
                      <m:e>
                        <m:r>
                          <a:rPr lang="pt-BR" sz="1800" b="1" i="1">
                            <a:latin typeface="Cambria Math"/>
                          </a:rPr>
                          <m:t>𝐁</m:t>
                        </m:r>
                      </m:e>
                    </m:acc>
                  </m:oMath>
                </a14:m>
                <a:r>
                  <a:rPr lang="pt-BR" sz="1800" dirty="0"/>
                  <a:t> são perpendiculares entre si e à direção de propagação. </a:t>
                </a:r>
              </a:p>
              <a:p>
                <a:pPr algn="just"/>
                <a:endParaRPr lang="pt-BR" sz="1800" dirty="0"/>
              </a:p>
              <a:p>
                <a:pPr algn="just"/>
                <a:endParaRPr lang="pt-BR" sz="1800" dirty="0"/>
              </a:p>
              <a:p>
                <a:pPr algn="just"/>
                <a:endParaRPr lang="pt-BR" sz="1800" dirty="0"/>
              </a:p>
              <a:p>
                <a:pPr algn="just"/>
                <a:endParaRPr lang="pt-BR" sz="1800" dirty="0"/>
              </a:p>
              <a:p>
                <a:pPr algn="just"/>
                <a:endParaRPr lang="pt-BR" sz="1800" dirty="0"/>
              </a:p>
              <a:p>
                <a:pPr algn="just"/>
                <a:endParaRPr lang="pt-BR" sz="1800" dirty="0"/>
              </a:p>
              <a:p>
                <a:pPr algn="just"/>
                <a:endParaRPr lang="pt-BR" sz="1800" dirty="0"/>
              </a:p>
              <a:p>
                <a:pPr algn="just"/>
                <a:endParaRPr lang="pt-BR" sz="1800" dirty="0"/>
              </a:p>
              <a:p>
                <a:pPr algn="just"/>
                <a:endParaRPr lang="pt-BR" sz="1800" dirty="0"/>
              </a:p>
              <a:p>
                <a:pPr algn="just"/>
                <a:r>
                  <a:rPr lang="pt-BR" sz="1800" dirty="0"/>
                  <a:t>As ondas eletromagnéticas transportam energia e movimento linear. </a:t>
                </a:r>
              </a:p>
              <a:p>
                <a:pPr algn="just"/>
                <a:endParaRPr lang="pt-BR" sz="1800" dirty="0"/>
              </a:p>
              <a:p>
                <a:pPr algn="just"/>
                <a:r>
                  <a:rPr lang="pt-BR" sz="1800" dirty="0"/>
                  <a:t>Em ondas eletromagnéticas senoidais, os campos </a:t>
                </a:r>
                <a14:m>
                  <m:oMath xmlns:m="http://schemas.openxmlformats.org/officeDocument/2006/math">
                    <m:acc>
                      <m:accPr>
                        <m:chr m:val="⃗"/>
                        <m:ctrlPr>
                          <a:rPr lang="pt-BR" sz="1800" b="1" i="1">
                            <a:latin typeface="Cambria Math"/>
                          </a:rPr>
                        </m:ctrlPr>
                      </m:accPr>
                      <m:e>
                        <m:r>
                          <a:rPr lang="pt-BR" sz="1800" b="1" i="1">
                            <a:latin typeface="Cambria Math"/>
                          </a:rPr>
                          <m:t>𝐄</m:t>
                        </m:r>
                      </m:e>
                    </m:acc>
                  </m:oMath>
                </a14:m>
                <a:r>
                  <a:rPr lang="pt-BR" sz="1800" dirty="0"/>
                  <a:t> e</a:t>
                </a:r>
                <a:r>
                  <a:rPr lang="pt-BR" sz="1800" b="1" dirty="0"/>
                  <a:t> </a:t>
                </a:r>
                <a14:m>
                  <m:oMath xmlns:m="http://schemas.openxmlformats.org/officeDocument/2006/math">
                    <m:acc>
                      <m:accPr>
                        <m:chr m:val="⃗"/>
                        <m:ctrlPr>
                          <a:rPr lang="pt-BR" sz="1800" b="1" i="1">
                            <a:latin typeface="Cambria Math"/>
                          </a:rPr>
                        </m:ctrlPr>
                      </m:accPr>
                      <m:e>
                        <m:r>
                          <a:rPr lang="pt-BR" sz="1800" b="1" i="1">
                            <a:latin typeface="Cambria Math"/>
                          </a:rPr>
                          <m:t>𝐁</m:t>
                        </m:r>
                      </m:e>
                    </m:acc>
                  </m:oMath>
                </a14:m>
                <a:r>
                  <a:rPr lang="pt-BR" sz="1800" dirty="0"/>
                  <a:t> variam </a:t>
                </a:r>
                <a:r>
                  <a:rPr lang="pt-BR" sz="1800" dirty="0" err="1"/>
                  <a:t>senoidalmente</a:t>
                </a:r>
                <a:r>
                  <a:rPr lang="pt-BR" sz="1800" dirty="0"/>
                  <a:t> com o tempo e com a posição, com dada frequência e um dado comprimento de onda. </a:t>
                </a:r>
              </a:p>
              <a:p>
                <a:pPr algn="just"/>
                <a:endParaRPr lang="pt-BR" sz="1800" dirty="0"/>
              </a:p>
              <a:p>
                <a:endParaRPr lang="pt-BR" sz="1800" dirty="0"/>
              </a:p>
              <a:p>
                <a:pPr>
                  <a:buFontTx/>
                  <a:buChar char="-"/>
                </a:pPr>
                <a:endParaRPr lang="pt-BR" sz="1800" dirty="0"/>
              </a:p>
              <a:p>
                <a:pPr>
                  <a:buFontTx/>
                  <a:buChar char="-"/>
                </a:pPr>
                <a:endParaRPr lang="pt-BR" sz="1800" dirty="0"/>
              </a:p>
              <a:p>
                <a:pPr>
                  <a:buFontTx/>
                  <a:buChar char="-"/>
                </a:pPr>
                <a:endParaRPr lang="pt-BR" sz="1800" dirty="0"/>
              </a:p>
              <a:p>
                <a:endParaRPr lang="pt-BR" sz="1800" dirty="0"/>
              </a:p>
              <a:p>
                <a:endParaRPr lang="pt-BR" sz="1800"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395536" y="1196752"/>
                <a:ext cx="8229600" cy="4876800"/>
              </a:xfrm>
              <a:blipFill rotWithShape="1">
                <a:blip r:embed="rId2"/>
                <a:stretch>
                  <a:fillRect l="-148" t="-875" r="-444"/>
                </a:stretch>
              </a:blipFill>
            </p:spPr>
            <p:txBody>
              <a:bodyPr/>
              <a:lstStyle/>
              <a:p>
                <a:r>
                  <a:rPr lang="pt-BR">
                    <a:noFill/>
                  </a:rPr>
                  <a:t> </a:t>
                </a:r>
              </a:p>
            </p:txBody>
          </p:sp>
        </mc:Fallback>
      </mc:AlternateContent>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204864"/>
            <a:ext cx="4719612" cy="2255867"/>
          </a:xfrm>
          <a:prstGeom prst="rect">
            <a:avLst/>
          </a:prstGeom>
        </p:spPr>
      </p:pic>
    </p:spTree>
    <p:extLst>
      <p:ext uri="{BB962C8B-B14F-4D97-AF65-F5344CB8AC3E}">
        <p14:creationId xmlns:p14="http://schemas.microsoft.com/office/powerpoint/2010/main" val="2484016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t>Roteiro</a:t>
            </a:r>
          </a:p>
        </p:txBody>
      </p:sp>
      <p:sp>
        <p:nvSpPr>
          <p:cNvPr id="3" name="Espaço Reservado para Conteúdo 2"/>
          <p:cNvSpPr>
            <a:spLocks noGrp="1"/>
          </p:cNvSpPr>
          <p:nvPr>
            <p:ph idx="1"/>
          </p:nvPr>
        </p:nvSpPr>
        <p:spPr>
          <a:xfrm>
            <a:off x="179512" y="1600200"/>
            <a:ext cx="8784976" cy="4876800"/>
          </a:xfrm>
        </p:spPr>
        <p:txBody>
          <a:bodyPr>
            <a:normAutofit/>
          </a:bodyPr>
          <a:lstStyle/>
          <a:p>
            <a:pPr algn="just"/>
            <a:r>
              <a:rPr lang="pt-BR" sz="2000" dirty="0">
                <a:solidFill>
                  <a:schemeClr val="bg1">
                    <a:lumMod val="65000"/>
                  </a:schemeClr>
                </a:solidFill>
              </a:rPr>
              <a:t>Aspectos históricos do desenvolvimento dos conceitos de onda eletromagnética.</a:t>
            </a:r>
          </a:p>
          <a:p>
            <a:pPr algn="just"/>
            <a:r>
              <a:rPr lang="pt-BR" sz="2000" dirty="0">
                <a:solidFill>
                  <a:schemeClr val="bg1">
                    <a:lumMod val="65000"/>
                  </a:schemeClr>
                </a:solidFill>
              </a:rPr>
              <a:t>Produção de ondas eletromagnéticas.</a:t>
            </a:r>
          </a:p>
          <a:p>
            <a:pPr algn="just"/>
            <a:r>
              <a:rPr lang="pt-BR" sz="2000" dirty="0"/>
              <a:t>Espectro eletromagnético.</a:t>
            </a:r>
          </a:p>
          <a:p>
            <a:pPr algn="just"/>
            <a:r>
              <a:rPr lang="pt-BR" sz="2000" dirty="0">
                <a:solidFill>
                  <a:schemeClr val="bg1">
                    <a:lumMod val="65000"/>
                  </a:schemeClr>
                </a:solidFill>
              </a:rPr>
              <a:t>Interação da Radiação Eletromagnética com a matéria.</a:t>
            </a:r>
          </a:p>
          <a:p>
            <a:pPr algn="just"/>
            <a:r>
              <a:rPr lang="pt-BR" sz="2000" dirty="0">
                <a:solidFill>
                  <a:schemeClr val="bg1">
                    <a:lumMod val="65000"/>
                  </a:schemeClr>
                </a:solidFill>
              </a:rPr>
              <a:t>Característica de cada faixa espectral e sua interação com a matéria.</a:t>
            </a:r>
          </a:p>
          <a:p>
            <a:pPr algn="just"/>
            <a:endParaRPr lang="pt-BR" sz="2000" dirty="0"/>
          </a:p>
        </p:txBody>
      </p:sp>
    </p:spTree>
    <p:extLst>
      <p:ext uri="{BB962C8B-B14F-4D97-AF65-F5344CB8AC3E}">
        <p14:creationId xmlns:p14="http://schemas.microsoft.com/office/powerpoint/2010/main" val="422548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dirty="0"/>
              <a:t>Espectro eletromagnético</a:t>
            </a:r>
          </a:p>
        </p:txBody>
      </p:sp>
      <p:sp>
        <p:nvSpPr>
          <p:cNvPr id="3" name="Espaço Reservado para Conteúdo 2"/>
          <p:cNvSpPr>
            <a:spLocks noGrp="1"/>
          </p:cNvSpPr>
          <p:nvPr>
            <p:ph idx="1"/>
          </p:nvPr>
        </p:nvSpPr>
        <p:spPr/>
        <p:txBody>
          <a:bodyPr/>
          <a:lstStyle/>
          <a:p>
            <a:endParaRPr lang="pt-BR" dirty="0"/>
          </a:p>
        </p:txBody>
      </p:sp>
      <p:pic>
        <p:nvPicPr>
          <p:cNvPr id="4" name="Image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16" y="1600200"/>
            <a:ext cx="7920880" cy="358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2195736" y="6614886"/>
            <a:ext cx="5256584" cy="261610"/>
          </a:xfrm>
          <a:prstGeom prst="rect">
            <a:avLst/>
          </a:prstGeom>
        </p:spPr>
        <p:txBody>
          <a:bodyPr wrap="square">
            <a:spAutoFit/>
          </a:bodyPr>
          <a:lstStyle/>
          <a:p>
            <a:pPr algn="ctr">
              <a:spcAft>
                <a:spcPts val="0"/>
              </a:spcAft>
            </a:pPr>
            <a:r>
              <a:rPr lang="pt-BR" sz="1100" spc="30" dirty="0">
                <a:latin typeface="+mj-lt"/>
                <a:ea typeface="Times New Roman" panose="02020603050405020304" pitchFamily="18" charset="0"/>
              </a:rPr>
              <a:t>Fonte-</a:t>
            </a:r>
            <a:r>
              <a:rPr lang="pt-BR" sz="1100" spc="-40" dirty="0">
                <a:latin typeface="+mj-lt"/>
                <a:ea typeface="Times New Roman" panose="02020603050405020304" pitchFamily="18" charset="0"/>
              </a:rPr>
              <a:t> </a:t>
            </a:r>
            <a:r>
              <a:rPr lang="pt-BR" sz="1100" dirty="0">
                <a:latin typeface="+mj-lt"/>
                <a:ea typeface="Calibri" panose="020F0502020204030204" pitchFamily="34" charset="0"/>
              </a:rPr>
              <a:t>FELTRE, Ricardo. </a:t>
            </a:r>
            <a:r>
              <a:rPr lang="pt-BR" sz="1100" b="1" dirty="0">
                <a:latin typeface="+mj-lt"/>
                <a:ea typeface="Calibri" panose="020F0502020204030204" pitchFamily="34" charset="0"/>
              </a:rPr>
              <a:t>Química.</a:t>
            </a:r>
            <a:r>
              <a:rPr lang="pt-BR" sz="1100" dirty="0">
                <a:latin typeface="+mj-lt"/>
                <a:ea typeface="Calibri" panose="020F0502020204030204" pitchFamily="34" charset="0"/>
              </a:rPr>
              <a:t> 6. ed. São Paulo: Moderna, 2004. 89 p.</a:t>
            </a:r>
          </a:p>
        </p:txBody>
      </p:sp>
    </p:spTree>
    <p:extLst>
      <p:ext uri="{BB962C8B-B14F-4D97-AF65-F5344CB8AC3E}">
        <p14:creationId xmlns:p14="http://schemas.microsoft.com/office/powerpoint/2010/main" val="207043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Espectro eletromagnético</a:t>
            </a:r>
          </a:p>
        </p:txBody>
      </p:sp>
      <p:sp>
        <p:nvSpPr>
          <p:cNvPr id="3" name="Espaço Reservado para Conteúdo 2"/>
          <p:cNvSpPr>
            <a:spLocks noGrp="1"/>
          </p:cNvSpPr>
          <p:nvPr>
            <p:ph idx="1"/>
          </p:nvPr>
        </p:nvSpPr>
        <p:spPr>
          <a:xfrm>
            <a:off x="395536" y="1196752"/>
            <a:ext cx="8424936" cy="5661248"/>
          </a:xfrm>
        </p:spPr>
        <p:txBody>
          <a:bodyPr>
            <a:normAutofit/>
          </a:bodyPr>
          <a:lstStyle/>
          <a:p>
            <a:endParaRPr lang="pt-BR" sz="1800" dirty="0"/>
          </a:p>
          <a:p>
            <a:endParaRPr lang="pt-BR" sz="1800" dirty="0"/>
          </a:p>
          <a:p>
            <a:endParaRPr lang="pt-BR" sz="1800" dirty="0"/>
          </a:p>
          <a:p>
            <a:endParaRPr lang="pt-BR" sz="1800" dirty="0"/>
          </a:p>
          <a:p>
            <a:endParaRPr lang="pt-BR" sz="1800" dirty="0"/>
          </a:p>
          <a:p>
            <a:endParaRPr lang="pt-BR" sz="1800" dirty="0"/>
          </a:p>
          <a:p>
            <a:endParaRPr lang="pt-BR" sz="1800" dirty="0"/>
          </a:p>
          <a:p>
            <a:endParaRPr lang="pt-BR" sz="1800" dirty="0"/>
          </a:p>
          <a:p>
            <a:endParaRPr lang="pt-BR" sz="1800" dirty="0"/>
          </a:p>
          <a:p>
            <a:endParaRPr lang="pt-BR" sz="1800" dirty="0"/>
          </a:p>
          <a:p>
            <a:endParaRPr lang="pt-BR" sz="1800" dirty="0"/>
          </a:p>
          <a:p>
            <a:endParaRPr lang="pt-BR" sz="1800" dirty="0"/>
          </a:p>
          <a:p>
            <a:endParaRPr lang="pt-BR" sz="1800" dirty="0"/>
          </a:p>
          <a:p>
            <a:endParaRPr lang="pt-BR" sz="1800" dirty="0"/>
          </a:p>
          <a:p>
            <a:pPr algn="just"/>
            <a:endParaRPr lang="pt-BR" sz="1700" dirty="0"/>
          </a:p>
        </p:txBody>
      </p:sp>
      <p:pic>
        <p:nvPicPr>
          <p:cNvPr id="6" name="Imagem 5"/>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8280920" cy="5544616"/>
          </a:xfrm>
          <a:prstGeom prst="rect">
            <a:avLst/>
          </a:prstGeom>
          <a:noFill/>
          <a:ln>
            <a:noFill/>
          </a:ln>
        </p:spPr>
      </p:pic>
    </p:spTree>
    <p:extLst>
      <p:ext uri="{BB962C8B-B14F-4D97-AF65-F5344CB8AC3E}">
        <p14:creationId xmlns:p14="http://schemas.microsoft.com/office/powerpoint/2010/main" val="512631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t>Roteiro</a:t>
            </a:r>
          </a:p>
        </p:txBody>
      </p:sp>
      <p:sp>
        <p:nvSpPr>
          <p:cNvPr id="3" name="Espaço Reservado para Conteúdo 2"/>
          <p:cNvSpPr>
            <a:spLocks noGrp="1"/>
          </p:cNvSpPr>
          <p:nvPr>
            <p:ph idx="1"/>
          </p:nvPr>
        </p:nvSpPr>
        <p:spPr>
          <a:xfrm>
            <a:off x="179512" y="1600200"/>
            <a:ext cx="8784976" cy="4876800"/>
          </a:xfrm>
        </p:spPr>
        <p:txBody>
          <a:bodyPr>
            <a:normAutofit/>
          </a:bodyPr>
          <a:lstStyle/>
          <a:p>
            <a:pPr algn="just"/>
            <a:r>
              <a:rPr lang="pt-BR" sz="2000" dirty="0">
                <a:solidFill>
                  <a:schemeClr val="bg1">
                    <a:lumMod val="65000"/>
                  </a:schemeClr>
                </a:solidFill>
              </a:rPr>
              <a:t>Aspectos históricos do desenvolvimento dos conceitos de onda eletromagnética.</a:t>
            </a:r>
          </a:p>
          <a:p>
            <a:pPr algn="just"/>
            <a:r>
              <a:rPr lang="pt-BR" sz="2000" dirty="0">
                <a:solidFill>
                  <a:schemeClr val="bg1">
                    <a:lumMod val="65000"/>
                  </a:schemeClr>
                </a:solidFill>
              </a:rPr>
              <a:t>Produção de ondas eletromagnéticas.</a:t>
            </a:r>
          </a:p>
          <a:p>
            <a:pPr algn="just"/>
            <a:r>
              <a:rPr lang="pt-BR" sz="2000" dirty="0">
                <a:solidFill>
                  <a:schemeClr val="bg1">
                    <a:lumMod val="65000"/>
                  </a:schemeClr>
                </a:solidFill>
              </a:rPr>
              <a:t>Espectro eletromagnético.</a:t>
            </a:r>
          </a:p>
          <a:p>
            <a:pPr algn="just"/>
            <a:r>
              <a:rPr lang="pt-BR" sz="2000" dirty="0"/>
              <a:t>Interação da Radiação Eletromagnética com a matéria.</a:t>
            </a:r>
          </a:p>
          <a:p>
            <a:pPr algn="just"/>
            <a:r>
              <a:rPr lang="pt-BR" sz="2000" dirty="0">
                <a:solidFill>
                  <a:schemeClr val="bg1">
                    <a:lumMod val="65000"/>
                  </a:schemeClr>
                </a:solidFill>
              </a:rPr>
              <a:t>Característica de cada faixa espectral e sua interação com a matéria.</a:t>
            </a:r>
          </a:p>
          <a:p>
            <a:pPr algn="just"/>
            <a:endParaRPr lang="pt-BR" sz="2000" dirty="0"/>
          </a:p>
        </p:txBody>
      </p:sp>
    </p:spTree>
    <p:extLst>
      <p:ext uri="{BB962C8B-B14F-4D97-AF65-F5344CB8AC3E}">
        <p14:creationId xmlns:p14="http://schemas.microsoft.com/office/powerpoint/2010/main" val="229013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normAutofit/>
          </a:bodyPr>
          <a:lstStyle/>
          <a:p>
            <a:r>
              <a:rPr lang="pt-BR" altLang="pt-BR" sz="2000" b="1" dirty="0"/>
              <a:t>O que é Radiação</a:t>
            </a:r>
          </a:p>
        </p:txBody>
      </p:sp>
      <p:sp>
        <p:nvSpPr>
          <p:cNvPr id="11267" name="Espaço Reservado para Conteúdo 4"/>
          <p:cNvSpPr>
            <a:spLocks noGrp="1"/>
          </p:cNvSpPr>
          <p:nvPr>
            <p:ph sz="half" idx="1"/>
          </p:nvPr>
        </p:nvSpPr>
        <p:spPr>
          <a:xfrm>
            <a:off x="251520" y="1412875"/>
            <a:ext cx="4680843" cy="4608513"/>
          </a:xfrm>
        </p:spPr>
        <p:txBody>
          <a:bodyPr/>
          <a:lstStyle/>
          <a:p>
            <a:pPr algn="just">
              <a:buFontTx/>
              <a:buNone/>
            </a:pPr>
            <a:endParaRPr lang="pt-BR" altLang="pt-BR" sz="1800" dirty="0"/>
          </a:p>
          <a:p>
            <a:pPr algn="just"/>
            <a:r>
              <a:rPr lang="pt-BR" altLang="pt-BR" sz="1800" dirty="0"/>
              <a:t>Radiação é a transmissão de energia pelo espaço.</a:t>
            </a:r>
          </a:p>
          <a:p>
            <a:pPr algn="just">
              <a:buFontTx/>
              <a:buNone/>
            </a:pPr>
            <a:endParaRPr lang="pt-BR" altLang="pt-BR" sz="1800" dirty="0"/>
          </a:p>
          <a:p>
            <a:pPr algn="just"/>
            <a:r>
              <a:rPr lang="pt-BR" altLang="pt-BR" sz="1800" dirty="0"/>
              <a:t>Essa energia nos chega através de ondas eletromagnéticas</a:t>
            </a:r>
          </a:p>
          <a:p>
            <a:endParaRPr lang="pt-BR" altLang="pt-BR" dirty="0"/>
          </a:p>
          <a:p>
            <a:pPr>
              <a:buFontTx/>
              <a:buNone/>
            </a:pPr>
            <a:endParaRPr lang="pt-BR" altLang="pt-BR" dirty="0"/>
          </a:p>
        </p:txBody>
      </p:sp>
      <p:pic>
        <p:nvPicPr>
          <p:cNvPr id="11269" name="Picture 2" descr="C:\Users\Murilo\Desktop\Slides\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24944"/>
            <a:ext cx="2664793" cy="266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CaixaDeTexto 5"/>
          <p:cNvSpPr txBox="1">
            <a:spLocks noChangeArrowheads="1"/>
          </p:cNvSpPr>
          <p:nvPr/>
        </p:nvSpPr>
        <p:spPr bwMode="auto">
          <a:xfrm>
            <a:off x="5003800" y="5661025"/>
            <a:ext cx="33131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pt-BR" sz="1200" dirty="0" smtClean="0"/>
              <a:t>Símbolo </a:t>
            </a:r>
            <a:r>
              <a:rPr lang="pt-BR" altLang="pt-BR" sz="1200" dirty="0"/>
              <a:t>Radiação ionizante</a:t>
            </a:r>
          </a:p>
          <a:p>
            <a:pPr algn="just" eaLnBrk="1" hangingPunct="1"/>
            <a:r>
              <a:rPr lang="pt-BR" altLang="pt-BR" sz="1200" dirty="0" err="1"/>
              <a:t>Fonte:http</a:t>
            </a:r>
            <a:r>
              <a:rPr lang="pt-BR" altLang="pt-BR" sz="1200" dirty="0"/>
              <a:t>://tstdds.blogspot.com.br/2012/06/radiacao-ionizante.html</a:t>
            </a:r>
          </a:p>
          <a:p>
            <a:pPr eaLnBrk="1" hangingPunct="1"/>
            <a:endParaRPr lang="pt-BR" altLang="pt-BR" sz="1200" dirty="0"/>
          </a:p>
        </p:txBody>
      </p:sp>
    </p:spTree>
    <p:extLst>
      <p:ext uri="{BB962C8B-B14F-4D97-AF65-F5344CB8AC3E}">
        <p14:creationId xmlns:p14="http://schemas.microsoft.com/office/powerpoint/2010/main" val="3281589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p:txBody>
          <a:bodyPr>
            <a:normAutofit/>
          </a:bodyPr>
          <a:lstStyle/>
          <a:p>
            <a:r>
              <a:rPr lang="pt-BR" altLang="pt-BR" sz="2000" b="1" dirty="0"/>
              <a:t>Tipos de Radiações</a:t>
            </a:r>
          </a:p>
        </p:txBody>
      </p:sp>
      <p:sp>
        <p:nvSpPr>
          <p:cNvPr id="12291" name="Espaço Reservado para Conteúdo 4"/>
          <p:cNvSpPr>
            <a:spLocks noGrp="1"/>
          </p:cNvSpPr>
          <p:nvPr>
            <p:ph sz="half" idx="1"/>
          </p:nvPr>
        </p:nvSpPr>
        <p:spPr/>
        <p:txBody>
          <a:bodyPr/>
          <a:lstStyle/>
          <a:p>
            <a:endParaRPr lang="pt-BR" altLang="pt-BR" dirty="0"/>
          </a:p>
          <a:p>
            <a:endParaRPr lang="pt-BR" altLang="pt-BR" dirty="0"/>
          </a:p>
          <a:p>
            <a:r>
              <a:rPr lang="pt-BR" altLang="pt-BR" sz="1800" dirty="0"/>
              <a:t>Ionizante</a:t>
            </a:r>
          </a:p>
          <a:p>
            <a:endParaRPr lang="pt-BR" altLang="pt-BR" sz="1800" dirty="0"/>
          </a:p>
          <a:p>
            <a:r>
              <a:rPr lang="pt-BR" altLang="pt-BR" sz="1800" dirty="0"/>
              <a:t>Não Ionizante</a:t>
            </a:r>
          </a:p>
        </p:txBody>
      </p:sp>
      <p:pic>
        <p:nvPicPr>
          <p:cNvPr id="122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204864"/>
            <a:ext cx="3361829" cy="254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CaixaDeTexto 6"/>
          <p:cNvSpPr txBox="1">
            <a:spLocks noChangeArrowheads="1"/>
          </p:cNvSpPr>
          <p:nvPr/>
        </p:nvSpPr>
        <p:spPr bwMode="auto">
          <a:xfrm>
            <a:off x="4283968" y="4869160"/>
            <a:ext cx="4248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pt-BR" sz="1200" dirty="0" smtClean="0"/>
              <a:t>Símbolos </a:t>
            </a:r>
            <a:r>
              <a:rPr lang="pt-BR" altLang="pt-BR" sz="1200" dirty="0"/>
              <a:t>Radiação Ionizante e não ionizante</a:t>
            </a:r>
          </a:p>
          <a:p>
            <a:pPr algn="just" eaLnBrk="1" hangingPunct="1"/>
            <a:r>
              <a:rPr lang="pt-BR" altLang="pt-BR" sz="1200" dirty="0"/>
              <a:t>Fonte: http://pt.slideshare.net/wallace298/trabalho-radiacao</a:t>
            </a:r>
          </a:p>
          <a:p>
            <a:pPr eaLnBrk="1" hangingPunct="1"/>
            <a:endParaRPr lang="pt-BR" altLang="pt-BR" sz="1200" dirty="0"/>
          </a:p>
        </p:txBody>
      </p:sp>
    </p:spTree>
    <p:extLst>
      <p:ext uri="{BB962C8B-B14F-4D97-AF65-F5344CB8AC3E}">
        <p14:creationId xmlns:p14="http://schemas.microsoft.com/office/powerpoint/2010/main" val="2564787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normAutofit/>
          </a:bodyPr>
          <a:lstStyle/>
          <a:p>
            <a:r>
              <a:rPr lang="pt-BR" altLang="pt-BR" sz="2000" b="1" dirty="0"/>
              <a:t>Radiações Ionizantes</a:t>
            </a:r>
          </a:p>
        </p:txBody>
      </p:sp>
      <p:sp>
        <p:nvSpPr>
          <p:cNvPr id="13316" name="CaixaDeTexto 3"/>
          <p:cNvSpPr txBox="1">
            <a:spLocks noChangeArrowheads="1"/>
          </p:cNvSpPr>
          <p:nvPr/>
        </p:nvSpPr>
        <p:spPr bwMode="auto">
          <a:xfrm>
            <a:off x="1979712" y="6407834"/>
            <a:ext cx="554513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ltLang="pt-BR" sz="1200" dirty="0"/>
          </a:p>
          <a:p>
            <a:pPr eaLnBrk="1" hangingPunct="1"/>
            <a:r>
              <a:rPr lang="pt-BR" altLang="pt-BR" sz="1050" dirty="0"/>
              <a:t>Fonte: http://www.radiacao.com.br/radiacaoionizante.html</a:t>
            </a:r>
          </a:p>
        </p:txBody>
      </p:sp>
      <p:pic>
        <p:nvPicPr>
          <p:cNvPr id="3" name="Espaço Reservado para Conteúdo 2"/>
          <p:cNvPicPr>
            <a:picLocks noGrp="1" noChangeAspect="1"/>
          </p:cNvPicPr>
          <p:nvPr>
            <p:ph idx="1"/>
          </p:nvPr>
        </p:nvPicPr>
        <p:blipFill>
          <a:blip r:embed="rId2"/>
          <a:stretch>
            <a:fillRect/>
          </a:stretch>
        </p:blipFill>
        <p:spPr>
          <a:xfrm>
            <a:off x="1403648" y="1729460"/>
            <a:ext cx="6048672" cy="3387917"/>
          </a:xfrm>
          <a:prstGeom prst="rect">
            <a:avLst/>
          </a:prstGeom>
        </p:spPr>
      </p:pic>
    </p:spTree>
    <p:extLst>
      <p:ext uri="{BB962C8B-B14F-4D97-AF65-F5344CB8AC3E}">
        <p14:creationId xmlns:p14="http://schemas.microsoft.com/office/powerpoint/2010/main" val="2096436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a:xfrm>
            <a:off x="611188" y="333375"/>
            <a:ext cx="8229600" cy="1143000"/>
          </a:xfrm>
        </p:spPr>
        <p:txBody>
          <a:bodyPr>
            <a:normAutofit/>
          </a:bodyPr>
          <a:lstStyle/>
          <a:p>
            <a:r>
              <a:rPr lang="pt-BR" altLang="pt-BR" sz="2000" b="1" dirty="0"/>
              <a:t>Espectro Eletromagnético</a:t>
            </a:r>
          </a:p>
        </p:txBody>
      </p:sp>
      <p:pic>
        <p:nvPicPr>
          <p:cNvPr id="15363" name="Picture 2" descr="C:\Users\Murilo\Desktop\Slides\ondas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557338"/>
            <a:ext cx="7232650" cy="4608512"/>
          </a:xfrm>
          <a:noFill/>
        </p:spPr>
      </p:pic>
      <p:sp>
        <p:nvSpPr>
          <p:cNvPr id="15364" name="CaixaDeTexto 3"/>
          <p:cNvSpPr txBox="1">
            <a:spLocks noChangeArrowheads="1"/>
          </p:cNvSpPr>
          <p:nvPr/>
        </p:nvSpPr>
        <p:spPr bwMode="auto">
          <a:xfrm>
            <a:off x="2722563" y="6576104"/>
            <a:ext cx="61182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dirty="0"/>
              <a:t>Fonte: http://www.astronoo.com/pt/artigos/luz-e-energia.html</a:t>
            </a:r>
          </a:p>
        </p:txBody>
      </p:sp>
    </p:spTree>
    <p:extLst>
      <p:ext uri="{BB962C8B-B14F-4D97-AF65-F5344CB8AC3E}">
        <p14:creationId xmlns:p14="http://schemas.microsoft.com/office/powerpoint/2010/main" val="106450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t>Roteiro</a:t>
            </a:r>
          </a:p>
        </p:txBody>
      </p:sp>
      <p:sp>
        <p:nvSpPr>
          <p:cNvPr id="3" name="Espaço Reservado para Conteúdo 2"/>
          <p:cNvSpPr>
            <a:spLocks noGrp="1"/>
          </p:cNvSpPr>
          <p:nvPr>
            <p:ph idx="1"/>
          </p:nvPr>
        </p:nvSpPr>
        <p:spPr>
          <a:xfrm>
            <a:off x="179512" y="1600200"/>
            <a:ext cx="8784976" cy="4876800"/>
          </a:xfrm>
        </p:spPr>
        <p:txBody>
          <a:bodyPr>
            <a:normAutofit/>
          </a:bodyPr>
          <a:lstStyle/>
          <a:p>
            <a:pPr algn="just"/>
            <a:r>
              <a:rPr lang="pt-BR" sz="2000" dirty="0"/>
              <a:t>Aspectos históricos do desenvolvimento dos conceitos de onda eletromagnética.</a:t>
            </a:r>
          </a:p>
          <a:p>
            <a:pPr algn="just"/>
            <a:endParaRPr lang="pt-BR" sz="2000" dirty="0"/>
          </a:p>
          <a:p>
            <a:pPr algn="just"/>
            <a:r>
              <a:rPr lang="pt-BR" sz="2000" dirty="0"/>
              <a:t>Produção de ondas eletromagnéticas.</a:t>
            </a:r>
          </a:p>
          <a:p>
            <a:pPr algn="just"/>
            <a:endParaRPr lang="pt-BR" sz="2000" dirty="0"/>
          </a:p>
          <a:p>
            <a:pPr algn="just"/>
            <a:r>
              <a:rPr lang="pt-BR" sz="2000" dirty="0"/>
              <a:t>Espectro eletromagnético.</a:t>
            </a:r>
          </a:p>
          <a:p>
            <a:pPr algn="just"/>
            <a:endParaRPr lang="pt-BR" sz="2000" dirty="0"/>
          </a:p>
          <a:p>
            <a:pPr algn="just"/>
            <a:r>
              <a:rPr lang="pt-BR" sz="2000" dirty="0"/>
              <a:t>Interação da Radiação Eletromagnética com a matéria.</a:t>
            </a:r>
          </a:p>
          <a:p>
            <a:pPr algn="just"/>
            <a:endParaRPr lang="pt-BR" sz="2000" dirty="0"/>
          </a:p>
          <a:p>
            <a:pPr algn="just"/>
            <a:r>
              <a:rPr lang="pt-BR" sz="2000" dirty="0"/>
              <a:t>Característica de cada faixa espectral e sua interação com a matéria.</a:t>
            </a:r>
          </a:p>
          <a:p>
            <a:pPr algn="just"/>
            <a:endParaRPr lang="pt-BR" sz="2000" dirty="0"/>
          </a:p>
        </p:txBody>
      </p:sp>
    </p:spTree>
    <p:extLst>
      <p:ext uri="{BB962C8B-B14F-4D97-AF65-F5344CB8AC3E}">
        <p14:creationId xmlns:p14="http://schemas.microsoft.com/office/powerpoint/2010/main" val="1948161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p:txBody>
          <a:bodyPr>
            <a:normAutofit/>
          </a:bodyPr>
          <a:lstStyle/>
          <a:p>
            <a:r>
              <a:rPr lang="pt-BR" altLang="pt-BR" sz="2000" b="1" dirty="0"/>
              <a:t>Comprimento de Onda</a:t>
            </a:r>
          </a:p>
        </p:txBody>
      </p:sp>
      <p:sp>
        <p:nvSpPr>
          <p:cNvPr id="16387" name="Espaço Reservado para Conteúdo 4"/>
          <p:cNvSpPr>
            <a:spLocks noGrp="1"/>
          </p:cNvSpPr>
          <p:nvPr>
            <p:ph sz="half" idx="1"/>
          </p:nvPr>
        </p:nvSpPr>
        <p:spPr/>
        <p:txBody>
          <a:bodyPr/>
          <a:lstStyle/>
          <a:p>
            <a:endParaRPr lang="pt-BR" altLang="pt-BR" sz="2400" dirty="0"/>
          </a:p>
          <a:p>
            <a:pPr algn="just"/>
            <a:r>
              <a:rPr lang="pt-BR" altLang="pt-BR" sz="1800" dirty="0"/>
              <a:t>Comprimento de onda é a distância entre duas cristas ou dois vales.</a:t>
            </a:r>
          </a:p>
          <a:p>
            <a:pPr algn="just"/>
            <a:endParaRPr lang="pt-BR" altLang="pt-BR" sz="1800" dirty="0"/>
          </a:p>
          <a:p>
            <a:pPr algn="just">
              <a:buFontTx/>
              <a:buNone/>
            </a:pPr>
            <a:endParaRPr lang="pt-BR" altLang="pt-BR" sz="1800" dirty="0"/>
          </a:p>
          <a:p>
            <a:pPr algn="just"/>
            <a:r>
              <a:rPr lang="pt-BR" altLang="pt-BR" sz="1800" dirty="0"/>
              <a:t>Frequência de uma onda é a quantidade de oscilações que ela da em um segundo; </a:t>
            </a:r>
          </a:p>
        </p:txBody>
      </p:sp>
      <p:pic>
        <p:nvPicPr>
          <p:cNvPr id="16388" name="Picture 5" descr="C:\Users\Murilo\Desktop\Slides\Sem títul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628775"/>
            <a:ext cx="3667125" cy="1800225"/>
          </a:xfrm>
          <a:noFill/>
        </p:spPr>
      </p:pic>
      <p:sp>
        <p:nvSpPr>
          <p:cNvPr id="16389" name="CaixaDeTexto 5"/>
          <p:cNvSpPr txBox="1">
            <a:spLocks noChangeArrowheads="1"/>
          </p:cNvSpPr>
          <p:nvPr/>
        </p:nvSpPr>
        <p:spPr bwMode="auto">
          <a:xfrm>
            <a:off x="2558852" y="6604084"/>
            <a:ext cx="61279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50" dirty="0"/>
              <a:t>Fonte: http://www.electronica-pt.com/frequencia-comprimento-onda</a:t>
            </a:r>
          </a:p>
        </p:txBody>
      </p:sp>
      <p:pic>
        <p:nvPicPr>
          <p:cNvPr id="1639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33825"/>
            <a:ext cx="42576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879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990600"/>
          </a:xfrm>
        </p:spPr>
        <p:txBody>
          <a:bodyPr>
            <a:normAutofit/>
          </a:bodyPr>
          <a:lstStyle/>
          <a:p>
            <a:r>
              <a:rPr lang="pt-BR" sz="2000" b="1" dirty="0"/>
              <a:t>Relações importantes</a:t>
            </a:r>
          </a:p>
        </p:txBody>
      </p:sp>
      <p:sp>
        <p:nvSpPr>
          <p:cNvPr id="4" name="CaixaDeTexto 3"/>
          <p:cNvSpPr txBox="1"/>
          <p:nvPr/>
        </p:nvSpPr>
        <p:spPr>
          <a:xfrm>
            <a:off x="701114" y="4034426"/>
            <a:ext cx="1194558" cy="300082"/>
          </a:xfrm>
          <a:prstGeom prst="rect">
            <a:avLst/>
          </a:prstGeom>
          <a:noFill/>
        </p:spPr>
        <p:txBody>
          <a:bodyPr wrap="none" rtlCol="0">
            <a:spAutoFit/>
          </a:bodyPr>
          <a:lstStyle/>
          <a:p>
            <a:r>
              <a:rPr lang="pt-BR" sz="1350" dirty="0"/>
              <a:t>Raios Gama </a:t>
            </a:r>
          </a:p>
        </p:txBody>
      </p:sp>
      <p:sp>
        <p:nvSpPr>
          <p:cNvPr id="5" name="CaixaDeTexto 4"/>
          <p:cNvSpPr txBox="1"/>
          <p:nvPr/>
        </p:nvSpPr>
        <p:spPr>
          <a:xfrm>
            <a:off x="1667143" y="4021468"/>
            <a:ext cx="944490" cy="300082"/>
          </a:xfrm>
          <a:prstGeom prst="rect">
            <a:avLst/>
          </a:prstGeom>
          <a:noFill/>
        </p:spPr>
        <p:txBody>
          <a:bodyPr wrap="none" rtlCol="0">
            <a:spAutoFit/>
          </a:bodyPr>
          <a:lstStyle/>
          <a:p>
            <a:pPr algn="ctr"/>
            <a:r>
              <a:rPr lang="pt-BR" sz="1350" dirty="0"/>
              <a:t>    Raio X </a:t>
            </a:r>
          </a:p>
        </p:txBody>
      </p:sp>
      <p:sp>
        <p:nvSpPr>
          <p:cNvPr id="6" name="CaixaDeTexto 5"/>
          <p:cNvSpPr txBox="1"/>
          <p:nvPr/>
        </p:nvSpPr>
        <p:spPr>
          <a:xfrm>
            <a:off x="2652319" y="4020742"/>
            <a:ext cx="1098378" cy="300082"/>
          </a:xfrm>
          <a:prstGeom prst="rect">
            <a:avLst/>
          </a:prstGeom>
          <a:noFill/>
        </p:spPr>
        <p:txBody>
          <a:bodyPr wrap="none" rtlCol="0">
            <a:spAutoFit/>
          </a:bodyPr>
          <a:lstStyle/>
          <a:p>
            <a:r>
              <a:rPr lang="pt-BR" sz="1350" dirty="0"/>
              <a:t> Ultravioleta</a:t>
            </a:r>
          </a:p>
        </p:txBody>
      </p:sp>
      <p:sp>
        <p:nvSpPr>
          <p:cNvPr id="7" name="CaixaDeTexto 6"/>
          <p:cNvSpPr txBox="1"/>
          <p:nvPr/>
        </p:nvSpPr>
        <p:spPr>
          <a:xfrm>
            <a:off x="3796911" y="4020742"/>
            <a:ext cx="1242648" cy="300082"/>
          </a:xfrm>
          <a:prstGeom prst="rect">
            <a:avLst/>
          </a:prstGeom>
          <a:noFill/>
        </p:spPr>
        <p:txBody>
          <a:bodyPr wrap="none" rtlCol="0">
            <a:spAutoFit/>
          </a:bodyPr>
          <a:lstStyle/>
          <a:p>
            <a:r>
              <a:rPr lang="pt-BR" sz="1350" dirty="0"/>
              <a:t>Infravermelho</a:t>
            </a:r>
          </a:p>
        </p:txBody>
      </p:sp>
      <p:sp>
        <p:nvSpPr>
          <p:cNvPr id="8" name="CaixaDeTexto 7"/>
          <p:cNvSpPr txBox="1"/>
          <p:nvPr/>
        </p:nvSpPr>
        <p:spPr>
          <a:xfrm>
            <a:off x="5002705" y="4031295"/>
            <a:ext cx="1136850" cy="300082"/>
          </a:xfrm>
          <a:prstGeom prst="rect">
            <a:avLst/>
          </a:prstGeom>
          <a:noFill/>
        </p:spPr>
        <p:txBody>
          <a:bodyPr wrap="none" rtlCol="0">
            <a:spAutoFit/>
          </a:bodyPr>
          <a:lstStyle/>
          <a:p>
            <a:r>
              <a:rPr lang="pt-BR" sz="1350" dirty="0"/>
              <a:t>Micro-ondas</a:t>
            </a:r>
          </a:p>
        </p:txBody>
      </p:sp>
      <p:sp>
        <p:nvSpPr>
          <p:cNvPr id="9" name="CaixaDeTexto 8"/>
          <p:cNvSpPr txBox="1"/>
          <p:nvPr/>
        </p:nvSpPr>
        <p:spPr>
          <a:xfrm>
            <a:off x="6060867" y="4034662"/>
            <a:ext cx="1532140" cy="300082"/>
          </a:xfrm>
          <a:prstGeom prst="rect">
            <a:avLst/>
          </a:prstGeom>
          <a:noFill/>
        </p:spPr>
        <p:txBody>
          <a:bodyPr wrap="square" rtlCol="0">
            <a:spAutoFit/>
          </a:bodyPr>
          <a:lstStyle/>
          <a:p>
            <a:r>
              <a:rPr lang="pt-BR" sz="1350" dirty="0"/>
              <a:t>Ondas de Rádio</a:t>
            </a:r>
          </a:p>
        </p:txBody>
      </p:sp>
      <p:sp>
        <p:nvSpPr>
          <p:cNvPr id="10" name="Retângulo 9"/>
          <p:cNvSpPr/>
          <p:nvPr/>
        </p:nvSpPr>
        <p:spPr>
          <a:xfrm>
            <a:off x="765958" y="3947804"/>
            <a:ext cx="1062191" cy="446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 name="Retângulo 10"/>
          <p:cNvSpPr/>
          <p:nvPr/>
        </p:nvSpPr>
        <p:spPr>
          <a:xfrm>
            <a:off x="1828149" y="3947804"/>
            <a:ext cx="883535" cy="446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2" name="Retângulo 11"/>
          <p:cNvSpPr/>
          <p:nvPr/>
        </p:nvSpPr>
        <p:spPr>
          <a:xfrm>
            <a:off x="2711684" y="3947803"/>
            <a:ext cx="994223" cy="4467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3" name="Retângulo 12"/>
          <p:cNvSpPr/>
          <p:nvPr/>
        </p:nvSpPr>
        <p:spPr>
          <a:xfrm>
            <a:off x="3704404" y="3947803"/>
            <a:ext cx="1345578" cy="4467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4" name="Retângulo 13"/>
          <p:cNvSpPr/>
          <p:nvPr/>
        </p:nvSpPr>
        <p:spPr>
          <a:xfrm>
            <a:off x="5060654" y="3947803"/>
            <a:ext cx="1020953" cy="4467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5" name="Retângulo 14"/>
          <p:cNvSpPr/>
          <p:nvPr/>
        </p:nvSpPr>
        <p:spPr>
          <a:xfrm>
            <a:off x="6092280" y="3947803"/>
            <a:ext cx="1362456" cy="4467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cxnSp>
        <p:nvCxnSpPr>
          <p:cNvPr id="17" name="Conector de Seta Reta 16"/>
          <p:cNvCxnSpPr/>
          <p:nvPr/>
        </p:nvCxnSpPr>
        <p:spPr>
          <a:xfrm flipH="1">
            <a:off x="1595753" y="3146219"/>
            <a:ext cx="456573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2990492" y="2769010"/>
            <a:ext cx="3827964" cy="300082"/>
          </a:xfrm>
          <a:prstGeom prst="rect">
            <a:avLst/>
          </a:prstGeom>
          <a:noFill/>
        </p:spPr>
        <p:txBody>
          <a:bodyPr wrap="square" rtlCol="0">
            <a:spAutoFit/>
          </a:bodyPr>
          <a:lstStyle/>
          <a:p>
            <a:r>
              <a:rPr lang="pt-BR" sz="1350" dirty="0"/>
              <a:t>Frequência (v) em Hz</a:t>
            </a:r>
          </a:p>
        </p:txBody>
      </p:sp>
      <p:cxnSp>
        <p:nvCxnSpPr>
          <p:cNvPr id="19" name="Conector de Seta Reta 18"/>
          <p:cNvCxnSpPr/>
          <p:nvPr/>
        </p:nvCxnSpPr>
        <p:spPr>
          <a:xfrm flipV="1">
            <a:off x="1505198" y="5377317"/>
            <a:ext cx="463766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2569914" y="5034033"/>
            <a:ext cx="3827964" cy="300082"/>
          </a:xfrm>
          <a:prstGeom prst="rect">
            <a:avLst/>
          </a:prstGeom>
          <a:noFill/>
        </p:spPr>
        <p:txBody>
          <a:bodyPr wrap="square" rtlCol="0">
            <a:spAutoFit/>
          </a:bodyPr>
          <a:lstStyle/>
          <a:p>
            <a:r>
              <a:rPr lang="pt-BR" sz="1350" dirty="0"/>
              <a:t>Comprimento de onda (</a:t>
            </a:r>
            <a:r>
              <a:rPr lang="el-GR" sz="1350" dirty="0"/>
              <a:t>λ</a:t>
            </a:r>
            <a:r>
              <a:rPr lang="pt-BR" sz="1350" dirty="0"/>
              <a:t>) em m</a:t>
            </a:r>
          </a:p>
        </p:txBody>
      </p:sp>
      <p:cxnSp>
        <p:nvCxnSpPr>
          <p:cNvPr id="32" name="Conector reto 31"/>
          <p:cNvCxnSpPr/>
          <p:nvPr/>
        </p:nvCxnSpPr>
        <p:spPr>
          <a:xfrm flipH="1">
            <a:off x="7393467" y="3807984"/>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flipH="1">
            <a:off x="5106435" y="3807984"/>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flipH="1">
            <a:off x="3796911" y="3815446"/>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flipH="1">
            <a:off x="2772832" y="3807984"/>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flipH="1">
            <a:off x="1892202" y="3811906"/>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flipH="1">
            <a:off x="828479" y="3817246"/>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flipH="1">
            <a:off x="6151383" y="4389977"/>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flipH="1">
            <a:off x="5106435" y="4406211"/>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flipH="1">
            <a:off x="3796910" y="4389977"/>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flipH="1">
            <a:off x="2772832" y="4396048"/>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flipH="1">
            <a:off x="1892202" y="4401976"/>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flipH="1">
            <a:off x="847254" y="4411938"/>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1" name="CaixaDeTexto 60"/>
          <p:cNvSpPr txBox="1"/>
          <p:nvPr/>
        </p:nvSpPr>
        <p:spPr>
          <a:xfrm>
            <a:off x="682693" y="3487195"/>
            <a:ext cx="536369" cy="584775"/>
          </a:xfrm>
          <a:prstGeom prst="rect">
            <a:avLst/>
          </a:prstGeom>
          <a:noFill/>
        </p:spPr>
        <p:txBody>
          <a:bodyPr wrap="square" rtlCol="0">
            <a:spAutoFit/>
          </a:bodyPr>
          <a:lstStyle/>
          <a:p>
            <a:r>
              <a:rPr lang="pt-BR" sz="1200" dirty="0"/>
              <a:t>3.10</a:t>
            </a:r>
            <a:r>
              <a:rPr lang="pt-BR" sz="1200" baseline="30000" dirty="0"/>
              <a:t>23	</a:t>
            </a:r>
            <a:endParaRPr lang="pt-BR" sz="1500" dirty="0"/>
          </a:p>
        </p:txBody>
      </p:sp>
      <p:sp>
        <p:nvSpPr>
          <p:cNvPr id="62" name="CaixaDeTexto 61"/>
          <p:cNvSpPr txBox="1"/>
          <p:nvPr/>
        </p:nvSpPr>
        <p:spPr>
          <a:xfrm>
            <a:off x="1767919" y="3481855"/>
            <a:ext cx="536369" cy="461665"/>
          </a:xfrm>
          <a:prstGeom prst="rect">
            <a:avLst/>
          </a:prstGeom>
          <a:noFill/>
        </p:spPr>
        <p:txBody>
          <a:bodyPr wrap="square" rtlCol="0">
            <a:spAutoFit/>
          </a:bodyPr>
          <a:lstStyle/>
          <a:p>
            <a:r>
              <a:rPr lang="pt-BR" sz="1200" dirty="0"/>
              <a:t>3.10</a:t>
            </a:r>
            <a:r>
              <a:rPr lang="pt-BR" sz="1200" baseline="30000" dirty="0"/>
              <a:t>20</a:t>
            </a:r>
            <a:endParaRPr lang="pt-BR" sz="1500" dirty="0"/>
          </a:p>
        </p:txBody>
      </p:sp>
      <p:sp>
        <p:nvSpPr>
          <p:cNvPr id="63" name="CaixaDeTexto 62"/>
          <p:cNvSpPr txBox="1"/>
          <p:nvPr/>
        </p:nvSpPr>
        <p:spPr>
          <a:xfrm>
            <a:off x="2672426" y="3501096"/>
            <a:ext cx="536369" cy="461665"/>
          </a:xfrm>
          <a:prstGeom prst="rect">
            <a:avLst/>
          </a:prstGeom>
          <a:noFill/>
        </p:spPr>
        <p:txBody>
          <a:bodyPr wrap="square" rtlCol="0">
            <a:spAutoFit/>
          </a:bodyPr>
          <a:lstStyle/>
          <a:p>
            <a:r>
              <a:rPr lang="pt-BR" sz="1200" dirty="0"/>
              <a:t>3.10</a:t>
            </a:r>
            <a:r>
              <a:rPr lang="pt-BR" sz="1200" baseline="30000" dirty="0"/>
              <a:t>17</a:t>
            </a:r>
            <a:endParaRPr lang="pt-BR" sz="1500" dirty="0"/>
          </a:p>
        </p:txBody>
      </p:sp>
      <p:sp>
        <p:nvSpPr>
          <p:cNvPr id="64" name="CaixaDeTexto 63"/>
          <p:cNvSpPr txBox="1"/>
          <p:nvPr/>
        </p:nvSpPr>
        <p:spPr>
          <a:xfrm>
            <a:off x="3655142" y="3481855"/>
            <a:ext cx="536369" cy="461665"/>
          </a:xfrm>
          <a:prstGeom prst="rect">
            <a:avLst/>
          </a:prstGeom>
          <a:noFill/>
        </p:spPr>
        <p:txBody>
          <a:bodyPr wrap="square" rtlCol="0">
            <a:spAutoFit/>
          </a:bodyPr>
          <a:lstStyle/>
          <a:p>
            <a:r>
              <a:rPr lang="pt-BR" sz="1200" dirty="0"/>
              <a:t>3.10</a:t>
            </a:r>
            <a:r>
              <a:rPr lang="pt-BR" sz="1200" baseline="30000" dirty="0"/>
              <a:t>14</a:t>
            </a:r>
            <a:endParaRPr lang="pt-BR" sz="1500" dirty="0"/>
          </a:p>
        </p:txBody>
      </p:sp>
      <p:sp>
        <p:nvSpPr>
          <p:cNvPr id="65" name="CaixaDeTexto 64"/>
          <p:cNvSpPr txBox="1"/>
          <p:nvPr/>
        </p:nvSpPr>
        <p:spPr>
          <a:xfrm>
            <a:off x="4950224" y="3474107"/>
            <a:ext cx="536369" cy="461665"/>
          </a:xfrm>
          <a:prstGeom prst="rect">
            <a:avLst/>
          </a:prstGeom>
          <a:noFill/>
        </p:spPr>
        <p:txBody>
          <a:bodyPr wrap="square" rtlCol="0">
            <a:spAutoFit/>
          </a:bodyPr>
          <a:lstStyle/>
          <a:p>
            <a:r>
              <a:rPr lang="pt-BR" sz="1200" dirty="0"/>
              <a:t>3.10</a:t>
            </a:r>
            <a:r>
              <a:rPr lang="pt-BR" sz="1200" baseline="30000" dirty="0"/>
              <a:t>11</a:t>
            </a:r>
            <a:endParaRPr lang="pt-BR" sz="1500" dirty="0"/>
          </a:p>
        </p:txBody>
      </p:sp>
      <p:sp>
        <p:nvSpPr>
          <p:cNvPr id="66" name="CaixaDeTexto 65"/>
          <p:cNvSpPr txBox="1"/>
          <p:nvPr/>
        </p:nvSpPr>
        <p:spPr>
          <a:xfrm>
            <a:off x="7211467" y="3481855"/>
            <a:ext cx="536369" cy="276999"/>
          </a:xfrm>
          <a:prstGeom prst="rect">
            <a:avLst/>
          </a:prstGeom>
          <a:noFill/>
        </p:spPr>
        <p:txBody>
          <a:bodyPr wrap="square" rtlCol="0">
            <a:spAutoFit/>
          </a:bodyPr>
          <a:lstStyle/>
          <a:p>
            <a:r>
              <a:rPr lang="pt-BR" sz="1200" dirty="0"/>
              <a:t>3.10</a:t>
            </a:r>
            <a:r>
              <a:rPr lang="pt-BR" sz="1200" baseline="30000" dirty="0"/>
              <a:t>5</a:t>
            </a:r>
            <a:endParaRPr lang="pt-BR" sz="1500" dirty="0"/>
          </a:p>
        </p:txBody>
      </p:sp>
      <p:sp>
        <p:nvSpPr>
          <p:cNvPr id="67" name="CaixaDeTexto 66"/>
          <p:cNvSpPr txBox="1"/>
          <p:nvPr/>
        </p:nvSpPr>
        <p:spPr>
          <a:xfrm>
            <a:off x="718352" y="4643291"/>
            <a:ext cx="536369" cy="276999"/>
          </a:xfrm>
          <a:prstGeom prst="rect">
            <a:avLst/>
          </a:prstGeom>
          <a:noFill/>
        </p:spPr>
        <p:txBody>
          <a:bodyPr wrap="square" rtlCol="0">
            <a:spAutoFit/>
          </a:bodyPr>
          <a:lstStyle/>
          <a:p>
            <a:r>
              <a:rPr lang="pt-BR" sz="1200" dirty="0"/>
              <a:t>10</a:t>
            </a:r>
            <a:r>
              <a:rPr lang="pt-BR" sz="1200" baseline="30000" dirty="0"/>
              <a:t>-15</a:t>
            </a:r>
            <a:endParaRPr lang="pt-BR" sz="1500" dirty="0"/>
          </a:p>
        </p:txBody>
      </p:sp>
      <p:sp>
        <p:nvSpPr>
          <p:cNvPr id="68" name="CaixaDeTexto 67"/>
          <p:cNvSpPr txBox="1"/>
          <p:nvPr/>
        </p:nvSpPr>
        <p:spPr>
          <a:xfrm>
            <a:off x="1794148" y="4637564"/>
            <a:ext cx="536369" cy="276999"/>
          </a:xfrm>
          <a:prstGeom prst="rect">
            <a:avLst/>
          </a:prstGeom>
          <a:noFill/>
        </p:spPr>
        <p:txBody>
          <a:bodyPr wrap="square" rtlCol="0">
            <a:spAutoFit/>
          </a:bodyPr>
          <a:lstStyle/>
          <a:p>
            <a:r>
              <a:rPr lang="pt-BR" sz="1200" dirty="0"/>
              <a:t>10</a:t>
            </a:r>
            <a:r>
              <a:rPr lang="pt-BR" sz="1200" baseline="30000" dirty="0"/>
              <a:t>-12</a:t>
            </a:r>
            <a:endParaRPr lang="pt-BR" sz="1500" dirty="0"/>
          </a:p>
        </p:txBody>
      </p:sp>
      <p:sp>
        <p:nvSpPr>
          <p:cNvPr id="69" name="CaixaDeTexto 68"/>
          <p:cNvSpPr txBox="1"/>
          <p:nvPr/>
        </p:nvSpPr>
        <p:spPr>
          <a:xfrm>
            <a:off x="2668316" y="4610361"/>
            <a:ext cx="536369" cy="276999"/>
          </a:xfrm>
          <a:prstGeom prst="rect">
            <a:avLst/>
          </a:prstGeom>
          <a:noFill/>
        </p:spPr>
        <p:txBody>
          <a:bodyPr wrap="square" rtlCol="0">
            <a:spAutoFit/>
          </a:bodyPr>
          <a:lstStyle/>
          <a:p>
            <a:r>
              <a:rPr lang="pt-BR" sz="1200" dirty="0"/>
              <a:t>10</a:t>
            </a:r>
            <a:r>
              <a:rPr lang="pt-BR" sz="1200" baseline="30000" dirty="0"/>
              <a:t>-9</a:t>
            </a:r>
            <a:endParaRPr lang="pt-BR" sz="1500" dirty="0"/>
          </a:p>
        </p:txBody>
      </p:sp>
      <p:sp>
        <p:nvSpPr>
          <p:cNvPr id="70" name="CaixaDeTexto 69"/>
          <p:cNvSpPr txBox="1"/>
          <p:nvPr/>
        </p:nvSpPr>
        <p:spPr>
          <a:xfrm>
            <a:off x="3651798" y="4584487"/>
            <a:ext cx="536369" cy="276999"/>
          </a:xfrm>
          <a:prstGeom prst="rect">
            <a:avLst/>
          </a:prstGeom>
          <a:noFill/>
        </p:spPr>
        <p:txBody>
          <a:bodyPr wrap="square" rtlCol="0">
            <a:spAutoFit/>
          </a:bodyPr>
          <a:lstStyle/>
          <a:p>
            <a:r>
              <a:rPr lang="pt-BR" sz="1200" dirty="0"/>
              <a:t>10</a:t>
            </a:r>
            <a:r>
              <a:rPr lang="pt-BR" sz="1200" baseline="30000" dirty="0"/>
              <a:t>-6</a:t>
            </a:r>
            <a:endParaRPr lang="pt-BR" sz="1500" dirty="0"/>
          </a:p>
        </p:txBody>
      </p:sp>
      <p:sp>
        <p:nvSpPr>
          <p:cNvPr id="71" name="CaixaDeTexto 70"/>
          <p:cNvSpPr txBox="1"/>
          <p:nvPr/>
        </p:nvSpPr>
        <p:spPr>
          <a:xfrm>
            <a:off x="4955860" y="4608692"/>
            <a:ext cx="536369" cy="276999"/>
          </a:xfrm>
          <a:prstGeom prst="rect">
            <a:avLst/>
          </a:prstGeom>
          <a:noFill/>
        </p:spPr>
        <p:txBody>
          <a:bodyPr wrap="square" rtlCol="0">
            <a:spAutoFit/>
          </a:bodyPr>
          <a:lstStyle/>
          <a:p>
            <a:r>
              <a:rPr lang="pt-BR" sz="1200" dirty="0"/>
              <a:t>10</a:t>
            </a:r>
            <a:r>
              <a:rPr lang="pt-BR" sz="1200" baseline="30000" dirty="0"/>
              <a:t>-3</a:t>
            </a:r>
            <a:endParaRPr lang="pt-BR" sz="1500" dirty="0"/>
          </a:p>
        </p:txBody>
      </p:sp>
      <p:sp>
        <p:nvSpPr>
          <p:cNvPr id="72" name="CaixaDeTexto 71"/>
          <p:cNvSpPr txBox="1"/>
          <p:nvPr/>
        </p:nvSpPr>
        <p:spPr>
          <a:xfrm>
            <a:off x="7211467" y="4564275"/>
            <a:ext cx="536369" cy="276999"/>
          </a:xfrm>
          <a:prstGeom prst="rect">
            <a:avLst/>
          </a:prstGeom>
          <a:noFill/>
        </p:spPr>
        <p:txBody>
          <a:bodyPr wrap="square" rtlCol="0">
            <a:spAutoFit/>
          </a:bodyPr>
          <a:lstStyle/>
          <a:p>
            <a:r>
              <a:rPr lang="pt-BR" sz="1200" dirty="0"/>
              <a:t>10</a:t>
            </a:r>
            <a:r>
              <a:rPr lang="pt-BR" sz="1200" baseline="30000" dirty="0"/>
              <a:t>3</a:t>
            </a:r>
            <a:endParaRPr lang="pt-BR" sz="1500" dirty="0"/>
          </a:p>
        </p:txBody>
      </p:sp>
      <p:cxnSp>
        <p:nvCxnSpPr>
          <p:cNvPr id="73" name="Conector reto 72"/>
          <p:cNvCxnSpPr/>
          <p:nvPr/>
        </p:nvCxnSpPr>
        <p:spPr>
          <a:xfrm flipH="1">
            <a:off x="6141523" y="3802374"/>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CaixaDeTexto 73"/>
          <p:cNvSpPr txBox="1"/>
          <p:nvPr/>
        </p:nvSpPr>
        <p:spPr>
          <a:xfrm>
            <a:off x="5920893" y="3508242"/>
            <a:ext cx="536369" cy="276999"/>
          </a:xfrm>
          <a:prstGeom prst="rect">
            <a:avLst/>
          </a:prstGeom>
          <a:noFill/>
        </p:spPr>
        <p:txBody>
          <a:bodyPr wrap="square" rtlCol="0">
            <a:spAutoFit/>
          </a:bodyPr>
          <a:lstStyle/>
          <a:p>
            <a:r>
              <a:rPr lang="pt-BR" sz="1200" dirty="0"/>
              <a:t>3.10</a:t>
            </a:r>
            <a:r>
              <a:rPr lang="pt-BR" sz="1200" baseline="30000" dirty="0"/>
              <a:t>8</a:t>
            </a:r>
            <a:endParaRPr lang="pt-BR" sz="1500" dirty="0"/>
          </a:p>
        </p:txBody>
      </p:sp>
      <p:cxnSp>
        <p:nvCxnSpPr>
          <p:cNvPr id="77" name="Conector reto 76"/>
          <p:cNvCxnSpPr/>
          <p:nvPr/>
        </p:nvCxnSpPr>
        <p:spPr>
          <a:xfrm flipH="1">
            <a:off x="7393447" y="4401977"/>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8" name="CaixaDeTexto 77"/>
          <p:cNvSpPr txBox="1"/>
          <p:nvPr/>
        </p:nvSpPr>
        <p:spPr>
          <a:xfrm>
            <a:off x="5999500" y="4603720"/>
            <a:ext cx="536369" cy="276999"/>
          </a:xfrm>
          <a:prstGeom prst="rect">
            <a:avLst/>
          </a:prstGeom>
          <a:noFill/>
        </p:spPr>
        <p:txBody>
          <a:bodyPr wrap="square" rtlCol="0">
            <a:spAutoFit/>
          </a:bodyPr>
          <a:lstStyle/>
          <a:p>
            <a:r>
              <a:rPr lang="pt-BR" sz="1200" dirty="0"/>
              <a:t>1</a:t>
            </a:r>
            <a:endParaRPr lang="pt-BR" sz="1500" dirty="0"/>
          </a:p>
        </p:txBody>
      </p:sp>
      <mc:AlternateContent xmlns:mc="http://schemas.openxmlformats.org/markup-compatibility/2006" xmlns:a14="http://schemas.microsoft.com/office/drawing/2010/main">
        <mc:Choice Requires="a14">
          <p:sp>
            <p:nvSpPr>
              <p:cNvPr id="81" name="Retângulo 80"/>
              <p:cNvSpPr/>
              <p:nvPr/>
            </p:nvSpPr>
            <p:spPr>
              <a:xfrm>
                <a:off x="6773508" y="2452772"/>
                <a:ext cx="920124" cy="584584"/>
              </a:xfrm>
              <a:prstGeom prst="rect">
                <a:avLst/>
              </a:prstGeom>
            </p:spPr>
            <p:txBody>
              <a:bodyPr wrap="none">
                <a:spAutoFit/>
              </a:bodyPr>
              <a:lstStyle/>
              <a:p>
                <a14:m>
                  <m:oMath xmlns:m="http://schemas.openxmlformats.org/officeDocument/2006/math">
                    <m:r>
                      <m:rPr>
                        <m:nor/>
                      </m:rPr>
                      <a:rPr lang="el-GR" sz="2400" i="1" dirty="0"/>
                      <m:t>λ</m:t>
                    </m:r>
                  </m:oMath>
                </a14:m>
                <a:r>
                  <a:rPr lang="pt-BR" sz="2400" i="1" dirty="0">
                    <a:latin typeface="+mj-lt"/>
                  </a:rPr>
                  <a:t> =  </a:t>
                </a:r>
                <a14:m>
                  <m:oMath xmlns:m="http://schemas.openxmlformats.org/officeDocument/2006/math">
                    <m:f>
                      <m:fPr>
                        <m:ctrlPr>
                          <a:rPr lang="pt-BR" sz="2400" i="1">
                            <a:latin typeface="Cambria Math"/>
                          </a:rPr>
                        </m:ctrlPr>
                      </m:fPr>
                      <m:num>
                        <m:r>
                          <a:rPr lang="pt-BR" sz="2400" i="1">
                            <a:latin typeface="Cambria Math" panose="02040503050406030204" pitchFamily="18" charset="0"/>
                          </a:rPr>
                          <m:t>𝑐</m:t>
                        </m:r>
                      </m:num>
                      <m:den>
                        <m:r>
                          <a:rPr lang="pt-BR" sz="2400" i="1">
                            <a:latin typeface="Cambria Math" panose="02040503050406030204" pitchFamily="18" charset="0"/>
                          </a:rPr>
                          <m:t>𝐹</m:t>
                        </m:r>
                      </m:den>
                    </m:f>
                  </m:oMath>
                </a14:m>
                <a:endParaRPr lang="pt-BR" sz="2400" i="1" dirty="0">
                  <a:latin typeface="+mj-lt"/>
                </a:endParaRPr>
              </a:p>
            </p:txBody>
          </p:sp>
        </mc:Choice>
        <mc:Fallback xmlns="">
          <p:sp>
            <p:nvSpPr>
              <p:cNvPr id="81" name="Retângulo 80"/>
              <p:cNvSpPr>
                <a:spLocks noRot="1" noChangeAspect="1" noMove="1" noResize="1" noEditPoints="1" noAdjustHandles="1" noChangeArrowheads="1" noChangeShapeType="1" noTextEdit="1"/>
              </p:cNvSpPr>
              <p:nvPr/>
            </p:nvSpPr>
            <p:spPr>
              <a:xfrm>
                <a:off x="6773508" y="2452772"/>
                <a:ext cx="920124" cy="584584"/>
              </a:xfrm>
              <a:prstGeom prst="rect">
                <a:avLst/>
              </a:prstGeom>
              <a:blipFill>
                <a:blip r:embed="rId2"/>
                <a:stretch>
                  <a:fillRect t="-1042" b="-9375"/>
                </a:stretch>
              </a:blipFill>
            </p:spPr>
            <p:txBody>
              <a:bodyPr/>
              <a:lstStyle/>
              <a:p>
                <a:r>
                  <a:rPr lang="pt-BR">
                    <a:noFill/>
                  </a:rPr>
                  <a:t> </a:t>
                </a:r>
              </a:p>
            </p:txBody>
          </p:sp>
        </mc:Fallback>
      </mc:AlternateContent>
    </p:spTree>
    <p:extLst>
      <p:ext uri="{BB962C8B-B14F-4D97-AF65-F5344CB8AC3E}">
        <p14:creationId xmlns:p14="http://schemas.microsoft.com/office/powerpoint/2010/main" val="3393940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b="1" dirty="0"/>
              <a:t>Relações importantes</a:t>
            </a:r>
          </a:p>
        </p:txBody>
      </p:sp>
      <p:sp>
        <p:nvSpPr>
          <p:cNvPr id="4" name="CaixaDeTexto 3"/>
          <p:cNvSpPr txBox="1"/>
          <p:nvPr/>
        </p:nvSpPr>
        <p:spPr>
          <a:xfrm>
            <a:off x="706554" y="4031172"/>
            <a:ext cx="1080745" cy="276999"/>
          </a:xfrm>
          <a:prstGeom prst="rect">
            <a:avLst/>
          </a:prstGeom>
          <a:noFill/>
        </p:spPr>
        <p:txBody>
          <a:bodyPr wrap="none" rtlCol="0">
            <a:spAutoFit/>
          </a:bodyPr>
          <a:lstStyle/>
          <a:p>
            <a:r>
              <a:rPr lang="pt-BR" sz="1200" dirty="0"/>
              <a:t>Raios Gama </a:t>
            </a:r>
          </a:p>
        </p:txBody>
      </p:sp>
      <p:sp>
        <p:nvSpPr>
          <p:cNvPr id="5" name="CaixaDeTexto 4"/>
          <p:cNvSpPr txBox="1"/>
          <p:nvPr/>
        </p:nvSpPr>
        <p:spPr>
          <a:xfrm>
            <a:off x="1667143" y="4021468"/>
            <a:ext cx="944490" cy="300082"/>
          </a:xfrm>
          <a:prstGeom prst="rect">
            <a:avLst/>
          </a:prstGeom>
          <a:noFill/>
        </p:spPr>
        <p:txBody>
          <a:bodyPr wrap="none" rtlCol="0">
            <a:spAutoFit/>
          </a:bodyPr>
          <a:lstStyle/>
          <a:p>
            <a:pPr algn="ctr"/>
            <a:r>
              <a:rPr lang="pt-BR" sz="1350" dirty="0"/>
              <a:t>    Raio X </a:t>
            </a:r>
          </a:p>
        </p:txBody>
      </p:sp>
      <p:sp>
        <p:nvSpPr>
          <p:cNvPr id="6" name="CaixaDeTexto 5"/>
          <p:cNvSpPr txBox="1"/>
          <p:nvPr/>
        </p:nvSpPr>
        <p:spPr>
          <a:xfrm>
            <a:off x="2652319" y="4020742"/>
            <a:ext cx="1098378" cy="300082"/>
          </a:xfrm>
          <a:prstGeom prst="rect">
            <a:avLst/>
          </a:prstGeom>
          <a:noFill/>
        </p:spPr>
        <p:txBody>
          <a:bodyPr wrap="none" rtlCol="0">
            <a:spAutoFit/>
          </a:bodyPr>
          <a:lstStyle/>
          <a:p>
            <a:r>
              <a:rPr lang="pt-BR" sz="1350" dirty="0"/>
              <a:t> Ultravioleta</a:t>
            </a:r>
          </a:p>
        </p:txBody>
      </p:sp>
      <p:sp>
        <p:nvSpPr>
          <p:cNvPr id="7" name="CaixaDeTexto 6"/>
          <p:cNvSpPr txBox="1"/>
          <p:nvPr/>
        </p:nvSpPr>
        <p:spPr>
          <a:xfrm>
            <a:off x="3796911" y="4020742"/>
            <a:ext cx="1242648" cy="300082"/>
          </a:xfrm>
          <a:prstGeom prst="rect">
            <a:avLst/>
          </a:prstGeom>
          <a:noFill/>
        </p:spPr>
        <p:txBody>
          <a:bodyPr wrap="none" rtlCol="0">
            <a:spAutoFit/>
          </a:bodyPr>
          <a:lstStyle/>
          <a:p>
            <a:r>
              <a:rPr lang="pt-BR" sz="1350" dirty="0"/>
              <a:t>Infravermelho</a:t>
            </a:r>
          </a:p>
        </p:txBody>
      </p:sp>
      <p:sp>
        <p:nvSpPr>
          <p:cNvPr id="8" name="CaixaDeTexto 7"/>
          <p:cNvSpPr txBox="1"/>
          <p:nvPr/>
        </p:nvSpPr>
        <p:spPr>
          <a:xfrm>
            <a:off x="5009079" y="4006268"/>
            <a:ext cx="1136850" cy="300082"/>
          </a:xfrm>
          <a:prstGeom prst="rect">
            <a:avLst/>
          </a:prstGeom>
          <a:noFill/>
        </p:spPr>
        <p:txBody>
          <a:bodyPr wrap="none" rtlCol="0">
            <a:spAutoFit/>
          </a:bodyPr>
          <a:lstStyle/>
          <a:p>
            <a:r>
              <a:rPr lang="pt-BR" sz="1350" dirty="0"/>
              <a:t>Micro-ondas</a:t>
            </a:r>
          </a:p>
        </p:txBody>
      </p:sp>
      <p:sp>
        <p:nvSpPr>
          <p:cNvPr id="9" name="CaixaDeTexto 8"/>
          <p:cNvSpPr txBox="1"/>
          <p:nvPr/>
        </p:nvSpPr>
        <p:spPr>
          <a:xfrm>
            <a:off x="6161492" y="4020016"/>
            <a:ext cx="1318160" cy="276999"/>
          </a:xfrm>
          <a:prstGeom prst="rect">
            <a:avLst/>
          </a:prstGeom>
          <a:noFill/>
        </p:spPr>
        <p:txBody>
          <a:bodyPr wrap="square" rtlCol="0">
            <a:spAutoFit/>
          </a:bodyPr>
          <a:lstStyle/>
          <a:p>
            <a:r>
              <a:rPr lang="pt-BR" sz="1200" dirty="0"/>
              <a:t>Ondas de Rádio</a:t>
            </a:r>
          </a:p>
        </p:txBody>
      </p:sp>
      <p:sp>
        <p:nvSpPr>
          <p:cNvPr id="10" name="Retângulo 9"/>
          <p:cNvSpPr/>
          <p:nvPr/>
        </p:nvSpPr>
        <p:spPr>
          <a:xfrm>
            <a:off x="765958" y="3947804"/>
            <a:ext cx="1062191" cy="446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1" name="Retângulo 10"/>
          <p:cNvSpPr/>
          <p:nvPr/>
        </p:nvSpPr>
        <p:spPr>
          <a:xfrm>
            <a:off x="1828149" y="3947804"/>
            <a:ext cx="883535" cy="446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2" name="Retângulo 11"/>
          <p:cNvSpPr/>
          <p:nvPr/>
        </p:nvSpPr>
        <p:spPr>
          <a:xfrm>
            <a:off x="2711684" y="3947803"/>
            <a:ext cx="994223" cy="4467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3" name="Retângulo 12"/>
          <p:cNvSpPr/>
          <p:nvPr/>
        </p:nvSpPr>
        <p:spPr>
          <a:xfrm>
            <a:off x="3704404" y="3947803"/>
            <a:ext cx="1345578" cy="4467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4" name="Retângulo 13"/>
          <p:cNvSpPr/>
          <p:nvPr/>
        </p:nvSpPr>
        <p:spPr>
          <a:xfrm>
            <a:off x="5060654" y="3947803"/>
            <a:ext cx="1020953" cy="4467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5" name="Retângulo 14"/>
          <p:cNvSpPr/>
          <p:nvPr/>
        </p:nvSpPr>
        <p:spPr>
          <a:xfrm>
            <a:off x="6092280" y="3947803"/>
            <a:ext cx="1362456" cy="4467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18" name="CaixaDeTexto 17"/>
          <p:cNvSpPr txBox="1"/>
          <p:nvPr/>
        </p:nvSpPr>
        <p:spPr>
          <a:xfrm>
            <a:off x="2990492" y="2769010"/>
            <a:ext cx="3827964" cy="300082"/>
          </a:xfrm>
          <a:prstGeom prst="rect">
            <a:avLst/>
          </a:prstGeom>
          <a:noFill/>
        </p:spPr>
        <p:txBody>
          <a:bodyPr wrap="square" rtlCol="0">
            <a:spAutoFit/>
          </a:bodyPr>
          <a:lstStyle/>
          <a:p>
            <a:r>
              <a:rPr lang="pt-BR" sz="1350" dirty="0"/>
              <a:t>Energia de fótons (</a:t>
            </a:r>
            <a:r>
              <a:rPr lang="pt-BR" sz="1350" dirty="0" err="1"/>
              <a:t>eV</a:t>
            </a:r>
            <a:r>
              <a:rPr lang="pt-BR" sz="1350" dirty="0"/>
              <a:t>)</a:t>
            </a:r>
          </a:p>
        </p:txBody>
      </p:sp>
      <p:cxnSp>
        <p:nvCxnSpPr>
          <p:cNvPr id="19" name="Conector de Seta Reta 18"/>
          <p:cNvCxnSpPr/>
          <p:nvPr/>
        </p:nvCxnSpPr>
        <p:spPr>
          <a:xfrm flipV="1">
            <a:off x="1505198" y="5377317"/>
            <a:ext cx="463766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2569914" y="5034033"/>
            <a:ext cx="3827964" cy="300082"/>
          </a:xfrm>
          <a:prstGeom prst="rect">
            <a:avLst/>
          </a:prstGeom>
          <a:noFill/>
        </p:spPr>
        <p:txBody>
          <a:bodyPr wrap="square" rtlCol="0">
            <a:spAutoFit/>
          </a:bodyPr>
          <a:lstStyle/>
          <a:p>
            <a:r>
              <a:rPr lang="pt-BR" sz="1350" dirty="0"/>
              <a:t>Comprimento de onda (</a:t>
            </a:r>
            <a:r>
              <a:rPr lang="el-GR" sz="1350" dirty="0"/>
              <a:t>λ</a:t>
            </a:r>
            <a:r>
              <a:rPr lang="pt-BR" sz="1350" dirty="0"/>
              <a:t>) em m</a:t>
            </a:r>
          </a:p>
        </p:txBody>
      </p:sp>
      <p:cxnSp>
        <p:nvCxnSpPr>
          <p:cNvPr id="32" name="Conector reto 31"/>
          <p:cNvCxnSpPr/>
          <p:nvPr/>
        </p:nvCxnSpPr>
        <p:spPr>
          <a:xfrm flipH="1">
            <a:off x="7393467" y="3807984"/>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flipH="1">
            <a:off x="5745322" y="3826168"/>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flipH="1">
            <a:off x="5111299" y="3815446"/>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flipH="1">
            <a:off x="4333002" y="3799179"/>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flipH="1">
            <a:off x="3149786" y="3804762"/>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flipH="1">
            <a:off x="1325183" y="3797101"/>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flipH="1">
            <a:off x="6151383" y="4389977"/>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flipH="1">
            <a:off x="5106435" y="4406211"/>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flipH="1">
            <a:off x="3796910" y="4389977"/>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flipH="1">
            <a:off x="2772832" y="4396048"/>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flipH="1">
            <a:off x="1892202" y="4401976"/>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flipH="1">
            <a:off x="847254" y="4411938"/>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1" name="CaixaDeTexto 60"/>
          <p:cNvSpPr txBox="1"/>
          <p:nvPr/>
        </p:nvSpPr>
        <p:spPr>
          <a:xfrm>
            <a:off x="1157793" y="3481855"/>
            <a:ext cx="536369" cy="461665"/>
          </a:xfrm>
          <a:prstGeom prst="rect">
            <a:avLst/>
          </a:prstGeom>
          <a:noFill/>
        </p:spPr>
        <p:txBody>
          <a:bodyPr wrap="square" rtlCol="0">
            <a:spAutoFit/>
          </a:bodyPr>
          <a:lstStyle/>
          <a:p>
            <a:r>
              <a:rPr lang="pt-BR" sz="1200" dirty="0"/>
              <a:t>10</a:t>
            </a:r>
            <a:r>
              <a:rPr lang="pt-BR" sz="1200" baseline="30000" dirty="0"/>
              <a:t>8	</a:t>
            </a:r>
            <a:endParaRPr lang="pt-BR" sz="1500" dirty="0"/>
          </a:p>
        </p:txBody>
      </p:sp>
      <p:sp>
        <p:nvSpPr>
          <p:cNvPr id="62" name="CaixaDeTexto 61"/>
          <p:cNvSpPr txBox="1"/>
          <p:nvPr/>
        </p:nvSpPr>
        <p:spPr>
          <a:xfrm>
            <a:off x="2976940" y="3472174"/>
            <a:ext cx="536369" cy="276999"/>
          </a:xfrm>
          <a:prstGeom prst="rect">
            <a:avLst/>
          </a:prstGeom>
          <a:noFill/>
        </p:spPr>
        <p:txBody>
          <a:bodyPr wrap="square" rtlCol="0">
            <a:spAutoFit/>
          </a:bodyPr>
          <a:lstStyle/>
          <a:p>
            <a:r>
              <a:rPr lang="pt-BR" sz="1200" dirty="0"/>
              <a:t>10</a:t>
            </a:r>
            <a:r>
              <a:rPr lang="pt-BR" sz="1200" baseline="30000" dirty="0"/>
              <a:t>2</a:t>
            </a:r>
            <a:endParaRPr lang="pt-BR" sz="1500" dirty="0"/>
          </a:p>
        </p:txBody>
      </p:sp>
      <p:sp>
        <p:nvSpPr>
          <p:cNvPr id="63" name="CaixaDeTexto 62"/>
          <p:cNvSpPr txBox="1"/>
          <p:nvPr/>
        </p:nvSpPr>
        <p:spPr>
          <a:xfrm>
            <a:off x="4169068" y="3491601"/>
            <a:ext cx="536369" cy="276999"/>
          </a:xfrm>
          <a:prstGeom prst="rect">
            <a:avLst/>
          </a:prstGeom>
          <a:noFill/>
        </p:spPr>
        <p:txBody>
          <a:bodyPr wrap="square" rtlCol="0">
            <a:spAutoFit/>
          </a:bodyPr>
          <a:lstStyle/>
          <a:p>
            <a:r>
              <a:rPr lang="pt-BR" sz="1200" dirty="0"/>
              <a:t>10</a:t>
            </a:r>
            <a:r>
              <a:rPr lang="pt-BR" sz="1200" baseline="30000" dirty="0"/>
              <a:t>-2</a:t>
            </a:r>
            <a:endParaRPr lang="pt-BR" sz="1500" dirty="0"/>
          </a:p>
        </p:txBody>
      </p:sp>
      <p:sp>
        <p:nvSpPr>
          <p:cNvPr id="64" name="CaixaDeTexto 63"/>
          <p:cNvSpPr txBox="1"/>
          <p:nvPr/>
        </p:nvSpPr>
        <p:spPr>
          <a:xfrm>
            <a:off x="4969531" y="3481855"/>
            <a:ext cx="536369" cy="276999"/>
          </a:xfrm>
          <a:prstGeom prst="rect">
            <a:avLst/>
          </a:prstGeom>
          <a:noFill/>
        </p:spPr>
        <p:txBody>
          <a:bodyPr wrap="square" rtlCol="0">
            <a:spAutoFit/>
          </a:bodyPr>
          <a:lstStyle/>
          <a:p>
            <a:r>
              <a:rPr lang="pt-BR" sz="1200" dirty="0"/>
              <a:t>10</a:t>
            </a:r>
            <a:r>
              <a:rPr lang="pt-BR" sz="1200" baseline="30000" dirty="0"/>
              <a:t>-4</a:t>
            </a:r>
            <a:endParaRPr lang="pt-BR" sz="1500" dirty="0"/>
          </a:p>
        </p:txBody>
      </p:sp>
      <p:sp>
        <p:nvSpPr>
          <p:cNvPr id="65" name="CaixaDeTexto 64"/>
          <p:cNvSpPr txBox="1"/>
          <p:nvPr/>
        </p:nvSpPr>
        <p:spPr>
          <a:xfrm>
            <a:off x="5589112" y="3492292"/>
            <a:ext cx="536369" cy="276999"/>
          </a:xfrm>
          <a:prstGeom prst="rect">
            <a:avLst/>
          </a:prstGeom>
          <a:noFill/>
        </p:spPr>
        <p:txBody>
          <a:bodyPr wrap="square" rtlCol="0">
            <a:spAutoFit/>
          </a:bodyPr>
          <a:lstStyle/>
          <a:p>
            <a:r>
              <a:rPr lang="pt-BR" sz="1200" dirty="0"/>
              <a:t>10</a:t>
            </a:r>
            <a:r>
              <a:rPr lang="pt-BR" sz="1200" baseline="30000" dirty="0"/>
              <a:t>-6</a:t>
            </a:r>
            <a:endParaRPr lang="pt-BR" sz="1500" dirty="0"/>
          </a:p>
        </p:txBody>
      </p:sp>
      <p:sp>
        <p:nvSpPr>
          <p:cNvPr id="66" name="CaixaDeTexto 65"/>
          <p:cNvSpPr txBox="1"/>
          <p:nvPr/>
        </p:nvSpPr>
        <p:spPr>
          <a:xfrm>
            <a:off x="7211467" y="3481855"/>
            <a:ext cx="536369" cy="276999"/>
          </a:xfrm>
          <a:prstGeom prst="rect">
            <a:avLst/>
          </a:prstGeom>
          <a:noFill/>
        </p:spPr>
        <p:txBody>
          <a:bodyPr wrap="square" rtlCol="0">
            <a:spAutoFit/>
          </a:bodyPr>
          <a:lstStyle/>
          <a:p>
            <a:r>
              <a:rPr lang="pt-BR" sz="1200" dirty="0"/>
              <a:t>10</a:t>
            </a:r>
            <a:r>
              <a:rPr lang="pt-BR" sz="1200" baseline="30000" dirty="0"/>
              <a:t>-10</a:t>
            </a:r>
            <a:endParaRPr lang="pt-BR" sz="1500" dirty="0"/>
          </a:p>
        </p:txBody>
      </p:sp>
      <p:sp>
        <p:nvSpPr>
          <p:cNvPr id="67" name="CaixaDeTexto 66"/>
          <p:cNvSpPr txBox="1"/>
          <p:nvPr/>
        </p:nvSpPr>
        <p:spPr>
          <a:xfrm>
            <a:off x="718352" y="4643291"/>
            <a:ext cx="536369" cy="276999"/>
          </a:xfrm>
          <a:prstGeom prst="rect">
            <a:avLst/>
          </a:prstGeom>
          <a:noFill/>
        </p:spPr>
        <p:txBody>
          <a:bodyPr wrap="square" rtlCol="0">
            <a:spAutoFit/>
          </a:bodyPr>
          <a:lstStyle/>
          <a:p>
            <a:r>
              <a:rPr lang="pt-BR" sz="1200" dirty="0"/>
              <a:t>10</a:t>
            </a:r>
            <a:r>
              <a:rPr lang="pt-BR" sz="1200" baseline="30000" dirty="0"/>
              <a:t>-15</a:t>
            </a:r>
            <a:endParaRPr lang="pt-BR" sz="1500" dirty="0"/>
          </a:p>
        </p:txBody>
      </p:sp>
      <p:sp>
        <p:nvSpPr>
          <p:cNvPr id="68" name="CaixaDeTexto 67"/>
          <p:cNvSpPr txBox="1"/>
          <p:nvPr/>
        </p:nvSpPr>
        <p:spPr>
          <a:xfrm>
            <a:off x="1794148" y="4637564"/>
            <a:ext cx="536369" cy="276999"/>
          </a:xfrm>
          <a:prstGeom prst="rect">
            <a:avLst/>
          </a:prstGeom>
          <a:noFill/>
        </p:spPr>
        <p:txBody>
          <a:bodyPr wrap="square" rtlCol="0">
            <a:spAutoFit/>
          </a:bodyPr>
          <a:lstStyle/>
          <a:p>
            <a:r>
              <a:rPr lang="pt-BR" sz="1200" dirty="0"/>
              <a:t>10</a:t>
            </a:r>
            <a:r>
              <a:rPr lang="pt-BR" sz="1200" baseline="30000" dirty="0"/>
              <a:t>-12</a:t>
            </a:r>
            <a:endParaRPr lang="pt-BR" sz="1500" dirty="0"/>
          </a:p>
        </p:txBody>
      </p:sp>
      <p:sp>
        <p:nvSpPr>
          <p:cNvPr id="69" name="CaixaDeTexto 68"/>
          <p:cNvSpPr txBox="1"/>
          <p:nvPr/>
        </p:nvSpPr>
        <p:spPr>
          <a:xfrm>
            <a:off x="2668316" y="4610361"/>
            <a:ext cx="536369" cy="276999"/>
          </a:xfrm>
          <a:prstGeom prst="rect">
            <a:avLst/>
          </a:prstGeom>
          <a:noFill/>
        </p:spPr>
        <p:txBody>
          <a:bodyPr wrap="square" rtlCol="0">
            <a:spAutoFit/>
          </a:bodyPr>
          <a:lstStyle/>
          <a:p>
            <a:r>
              <a:rPr lang="pt-BR" sz="1200" dirty="0"/>
              <a:t>10</a:t>
            </a:r>
            <a:r>
              <a:rPr lang="pt-BR" sz="1200" baseline="30000" dirty="0"/>
              <a:t>-9</a:t>
            </a:r>
            <a:endParaRPr lang="pt-BR" sz="1500" dirty="0"/>
          </a:p>
        </p:txBody>
      </p:sp>
      <p:sp>
        <p:nvSpPr>
          <p:cNvPr id="70" name="CaixaDeTexto 69"/>
          <p:cNvSpPr txBox="1"/>
          <p:nvPr/>
        </p:nvSpPr>
        <p:spPr>
          <a:xfrm>
            <a:off x="3651798" y="4584487"/>
            <a:ext cx="536369" cy="276999"/>
          </a:xfrm>
          <a:prstGeom prst="rect">
            <a:avLst/>
          </a:prstGeom>
          <a:noFill/>
        </p:spPr>
        <p:txBody>
          <a:bodyPr wrap="square" rtlCol="0">
            <a:spAutoFit/>
          </a:bodyPr>
          <a:lstStyle/>
          <a:p>
            <a:r>
              <a:rPr lang="pt-BR" sz="1200" dirty="0"/>
              <a:t>10</a:t>
            </a:r>
            <a:r>
              <a:rPr lang="pt-BR" sz="1200" baseline="30000" dirty="0"/>
              <a:t>-6</a:t>
            </a:r>
            <a:endParaRPr lang="pt-BR" sz="1500" dirty="0"/>
          </a:p>
        </p:txBody>
      </p:sp>
      <p:sp>
        <p:nvSpPr>
          <p:cNvPr id="71" name="CaixaDeTexto 70"/>
          <p:cNvSpPr txBox="1"/>
          <p:nvPr/>
        </p:nvSpPr>
        <p:spPr>
          <a:xfrm>
            <a:off x="4955860" y="4608692"/>
            <a:ext cx="536369" cy="276999"/>
          </a:xfrm>
          <a:prstGeom prst="rect">
            <a:avLst/>
          </a:prstGeom>
          <a:noFill/>
        </p:spPr>
        <p:txBody>
          <a:bodyPr wrap="square" rtlCol="0">
            <a:spAutoFit/>
          </a:bodyPr>
          <a:lstStyle/>
          <a:p>
            <a:r>
              <a:rPr lang="pt-BR" sz="1200" dirty="0"/>
              <a:t>10</a:t>
            </a:r>
            <a:r>
              <a:rPr lang="pt-BR" sz="1200" baseline="30000" dirty="0"/>
              <a:t>-3</a:t>
            </a:r>
            <a:endParaRPr lang="pt-BR" sz="1500" dirty="0"/>
          </a:p>
        </p:txBody>
      </p:sp>
      <p:sp>
        <p:nvSpPr>
          <p:cNvPr id="72" name="CaixaDeTexto 71"/>
          <p:cNvSpPr txBox="1"/>
          <p:nvPr/>
        </p:nvSpPr>
        <p:spPr>
          <a:xfrm>
            <a:off x="7211467" y="4564275"/>
            <a:ext cx="536369" cy="276999"/>
          </a:xfrm>
          <a:prstGeom prst="rect">
            <a:avLst/>
          </a:prstGeom>
          <a:noFill/>
        </p:spPr>
        <p:txBody>
          <a:bodyPr wrap="square" rtlCol="0">
            <a:spAutoFit/>
          </a:bodyPr>
          <a:lstStyle/>
          <a:p>
            <a:r>
              <a:rPr lang="pt-BR" sz="1200" dirty="0"/>
              <a:t>10</a:t>
            </a:r>
            <a:r>
              <a:rPr lang="pt-BR" sz="1200" baseline="30000" dirty="0"/>
              <a:t>3</a:t>
            </a:r>
            <a:endParaRPr lang="pt-BR" sz="1500" dirty="0"/>
          </a:p>
        </p:txBody>
      </p:sp>
      <p:cxnSp>
        <p:nvCxnSpPr>
          <p:cNvPr id="73" name="Conector reto 72"/>
          <p:cNvCxnSpPr/>
          <p:nvPr/>
        </p:nvCxnSpPr>
        <p:spPr>
          <a:xfrm flipH="1">
            <a:off x="6369388" y="3804763"/>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CaixaDeTexto 73"/>
          <p:cNvSpPr txBox="1"/>
          <p:nvPr/>
        </p:nvSpPr>
        <p:spPr>
          <a:xfrm>
            <a:off x="6161492" y="3524832"/>
            <a:ext cx="536369" cy="276999"/>
          </a:xfrm>
          <a:prstGeom prst="rect">
            <a:avLst/>
          </a:prstGeom>
          <a:noFill/>
        </p:spPr>
        <p:txBody>
          <a:bodyPr wrap="square" rtlCol="0">
            <a:spAutoFit/>
          </a:bodyPr>
          <a:lstStyle/>
          <a:p>
            <a:r>
              <a:rPr lang="pt-BR" sz="1200" dirty="0"/>
              <a:t>10</a:t>
            </a:r>
            <a:r>
              <a:rPr lang="pt-BR" sz="1200" baseline="30000" dirty="0"/>
              <a:t>-8</a:t>
            </a:r>
            <a:endParaRPr lang="pt-BR" sz="1500" dirty="0"/>
          </a:p>
        </p:txBody>
      </p:sp>
      <p:cxnSp>
        <p:nvCxnSpPr>
          <p:cNvPr id="77" name="Conector reto 76"/>
          <p:cNvCxnSpPr/>
          <p:nvPr/>
        </p:nvCxnSpPr>
        <p:spPr>
          <a:xfrm flipH="1">
            <a:off x="7393447" y="4401977"/>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8" name="CaixaDeTexto 77"/>
          <p:cNvSpPr txBox="1"/>
          <p:nvPr/>
        </p:nvSpPr>
        <p:spPr>
          <a:xfrm>
            <a:off x="5999500" y="4603720"/>
            <a:ext cx="536369" cy="276999"/>
          </a:xfrm>
          <a:prstGeom prst="rect">
            <a:avLst/>
          </a:prstGeom>
          <a:noFill/>
        </p:spPr>
        <p:txBody>
          <a:bodyPr wrap="square" rtlCol="0">
            <a:spAutoFit/>
          </a:bodyPr>
          <a:lstStyle/>
          <a:p>
            <a:r>
              <a:rPr lang="pt-BR" sz="1200" dirty="0"/>
              <a:t>1</a:t>
            </a:r>
            <a:endParaRPr lang="pt-BR" sz="1500" dirty="0"/>
          </a:p>
        </p:txBody>
      </p:sp>
      <p:cxnSp>
        <p:nvCxnSpPr>
          <p:cNvPr id="49" name="Conector reto 48"/>
          <p:cNvCxnSpPr/>
          <p:nvPr/>
        </p:nvCxnSpPr>
        <p:spPr>
          <a:xfrm flipH="1">
            <a:off x="3731274" y="3812715"/>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0" name="CaixaDeTexto 49"/>
          <p:cNvSpPr txBox="1"/>
          <p:nvPr/>
        </p:nvSpPr>
        <p:spPr>
          <a:xfrm>
            <a:off x="3622707" y="3481855"/>
            <a:ext cx="536369" cy="276999"/>
          </a:xfrm>
          <a:prstGeom prst="rect">
            <a:avLst/>
          </a:prstGeom>
          <a:noFill/>
        </p:spPr>
        <p:txBody>
          <a:bodyPr wrap="square" rtlCol="0">
            <a:spAutoFit/>
          </a:bodyPr>
          <a:lstStyle/>
          <a:p>
            <a:r>
              <a:rPr lang="pt-BR" sz="1200" dirty="0"/>
              <a:t>1</a:t>
            </a:r>
            <a:endParaRPr lang="pt-BR" sz="1500" dirty="0"/>
          </a:p>
        </p:txBody>
      </p:sp>
      <p:cxnSp>
        <p:nvCxnSpPr>
          <p:cNvPr id="51" name="Conector reto 50"/>
          <p:cNvCxnSpPr/>
          <p:nvPr/>
        </p:nvCxnSpPr>
        <p:spPr>
          <a:xfrm flipH="1">
            <a:off x="2514876" y="3788070"/>
            <a:ext cx="1" cy="12954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2337010" y="3475460"/>
            <a:ext cx="536369" cy="276999"/>
          </a:xfrm>
          <a:prstGeom prst="rect">
            <a:avLst/>
          </a:prstGeom>
          <a:noFill/>
        </p:spPr>
        <p:txBody>
          <a:bodyPr wrap="square" rtlCol="0">
            <a:spAutoFit/>
          </a:bodyPr>
          <a:lstStyle/>
          <a:p>
            <a:r>
              <a:rPr lang="pt-BR" sz="1200" dirty="0"/>
              <a:t>10</a:t>
            </a:r>
            <a:r>
              <a:rPr lang="pt-BR" sz="1200" baseline="30000" dirty="0"/>
              <a:t>4</a:t>
            </a:r>
            <a:endParaRPr lang="pt-BR" sz="1500" dirty="0"/>
          </a:p>
        </p:txBody>
      </p:sp>
      <p:cxnSp>
        <p:nvCxnSpPr>
          <p:cNvPr id="53" name="Conector reto 52"/>
          <p:cNvCxnSpPr/>
          <p:nvPr/>
        </p:nvCxnSpPr>
        <p:spPr>
          <a:xfrm flipH="1">
            <a:off x="1910758" y="3785881"/>
            <a:ext cx="1" cy="16192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1759392" y="3481855"/>
            <a:ext cx="536369" cy="461665"/>
          </a:xfrm>
          <a:prstGeom prst="rect">
            <a:avLst/>
          </a:prstGeom>
          <a:noFill/>
        </p:spPr>
        <p:txBody>
          <a:bodyPr wrap="square" rtlCol="0">
            <a:spAutoFit/>
          </a:bodyPr>
          <a:lstStyle/>
          <a:p>
            <a:r>
              <a:rPr lang="pt-BR" sz="1200" dirty="0"/>
              <a:t>10</a:t>
            </a:r>
            <a:r>
              <a:rPr lang="pt-BR" sz="1200" baseline="30000" dirty="0"/>
              <a:t>6	</a:t>
            </a:r>
            <a:endParaRPr lang="pt-BR" sz="1500" dirty="0"/>
          </a:p>
        </p:txBody>
      </p:sp>
      <p:cxnSp>
        <p:nvCxnSpPr>
          <p:cNvPr id="76" name="Conector de Seta Reta 75"/>
          <p:cNvCxnSpPr/>
          <p:nvPr/>
        </p:nvCxnSpPr>
        <p:spPr>
          <a:xfrm flipH="1">
            <a:off x="1595753" y="3146219"/>
            <a:ext cx="456573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CaixaDeTexto 24"/>
              <p:cNvSpPr txBox="1"/>
              <p:nvPr/>
            </p:nvSpPr>
            <p:spPr>
              <a:xfrm>
                <a:off x="6429676" y="2485965"/>
                <a:ext cx="1755914" cy="624851"/>
              </a:xfrm>
              <a:prstGeom prst="rect">
                <a:avLst/>
              </a:prstGeom>
              <a:noFill/>
            </p:spPr>
            <p:txBody>
              <a:bodyPr wrap="square" lIns="0" tIns="0" rIns="0" bIns="0" rtlCol="0">
                <a:spAutoFit/>
              </a:bodyPr>
              <a:lstStyle/>
              <a:p>
                <a:r>
                  <a:rPr lang="pt-BR" sz="2400" i="1" dirty="0">
                    <a:latin typeface="+mj-lt"/>
                  </a:rPr>
                  <a:t>E</a:t>
                </a:r>
                <a14:m>
                  <m:oMath xmlns:m="http://schemas.openxmlformats.org/officeDocument/2006/math">
                    <m:r>
                      <a:rPr lang="pt-BR" sz="2400" i="1">
                        <a:latin typeface="Cambria Math" panose="02040503050406030204" pitchFamily="18" charset="0"/>
                      </a:rPr>
                      <m:t>=</m:t>
                    </m:r>
                    <m:r>
                      <a:rPr lang="pt-BR" sz="2400" i="1">
                        <a:latin typeface="Cambria Math" panose="02040503050406030204" pitchFamily="18" charset="0"/>
                      </a:rPr>
                      <m:t>h</m:t>
                    </m:r>
                    <m:r>
                      <a:rPr lang="pt-BR" sz="2400" i="1">
                        <a:latin typeface="Cambria Math" panose="02040503050406030204" pitchFamily="18" charset="0"/>
                      </a:rPr>
                      <m:t>.</m:t>
                    </m:r>
                  </m:oMath>
                </a14:m>
                <a:r>
                  <a:rPr lang="pt-BR" sz="2400" i="1" dirty="0">
                    <a:latin typeface="+mj-lt"/>
                  </a:rPr>
                  <a:t>v = h</a:t>
                </a:r>
                <a:r>
                  <a:rPr lang="pt-BR" i="1" dirty="0">
                    <a:latin typeface="+mj-lt"/>
                  </a:rPr>
                  <a:t>. </a:t>
                </a:r>
                <a14:m>
                  <m:oMath xmlns:m="http://schemas.openxmlformats.org/officeDocument/2006/math">
                    <m:f>
                      <m:fPr>
                        <m:ctrlPr>
                          <a:rPr lang="pt-BR" sz="3000" i="1">
                            <a:latin typeface="Cambria Math"/>
                          </a:rPr>
                        </m:ctrlPr>
                      </m:fPr>
                      <m:num>
                        <m:r>
                          <a:rPr lang="pt-BR" sz="3000" i="1">
                            <a:latin typeface="Cambria Math" panose="02040503050406030204" pitchFamily="18" charset="0"/>
                          </a:rPr>
                          <m:t>𝑐</m:t>
                        </m:r>
                      </m:num>
                      <m:den>
                        <m:r>
                          <m:rPr>
                            <m:nor/>
                          </m:rPr>
                          <a:rPr lang="el-GR" sz="3000" i="1" dirty="0">
                            <a:latin typeface="+mj-lt"/>
                          </a:rPr>
                          <m:t>λ</m:t>
                        </m:r>
                      </m:den>
                    </m:f>
                  </m:oMath>
                </a14:m>
                <a:endParaRPr lang="pt-BR" sz="1350" i="1" dirty="0">
                  <a:latin typeface="+mj-lt"/>
                </a:endParaRPr>
              </a:p>
            </p:txBody>
          </p:sp>
        </mc:Choice>
        <mc:Fallback xmlns="">
          <p:sp>
            <p:nvSpPr>
              <p:cNvPr id="25" name="CaixaDeTexto 24"/>
              <p:cNvSpPr txBox="1">
                <a:spLocks noRot="1" noChangeAspect="1" noMove="1" noResize="1" noEditPoints="1" noAdjustHandles="1" noChangeArrowheads="1" noChangeShapeType="1" noTextEdit="1"/>
              </p:cNvSpPr>
              <p:nvPr/>
            </p:nvSpPr>
            <p:spPr>
              <a:xfrm>
                <a:off x="6429676" y="2485965"/>
                <a:ext cx="1755914" cy="624851"/>
              </a:xfrm>
              <a:prstGeom prst="rect">
                <a:avLst/>
              </a:prstGeom>
              <a:blipFill>
                <a:blip r:embed="rId2"/>
                <a:stretch>
                  <a:fillRect l="-10764" b="-8824"/>
                </a:stretch>
              </a:blipFill>
            </p:spPr>
            <p:txBody>
              <a:bodyPr/>
              <a:lstStyle/>
              <a:p>
                <a:r>
                  <a:rPr lang="pt-BR">
                    <a:noFill/>
                  </a:rPr>
                  <a:t> </a:t>
                </a:r>
              </a:p>
            </p:txBody>
          </p:sp>
        </mc:Fallback>
      </mc:AlternateContent>
    </p:spTree>
    <p:extLst>
      <p:ext uri="{BB962C8B-B14F-4D97-AF65-F5344CB8AC3E}">
        <p14:creationId xmlns:p14="http://schemas.microsoft.com/office/powerpoint/2010/main" val="4020010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b="1" dirty="0"/>
              <a:t>Interação da Radiação Eletromagnética  com a Matéria</a:t>
            </a:r>
          </a:p>
        </p:txBody>
      </p:sp>
      <p:graphicFrame>
        <p:nvGraphicFramePr>
          <p:cNvPr id="4" name="Diagrama 3"/>
          <p:cNvGraphicFramePr/>
          <p:nvPr>
            <p:extLst>
              <p:ext uri="{D42A27DB-BD31-4B8C-83A1-F6EECF244321}">
                <p14:modId xmlns:p14="http://schemas.microsoft.com/office/powerpoint/2010/main" val="223749234"/>
              </p:ext>
            </p:extLst>
          </p:nvPr>
        </p:nvGraphicFramePr>
        <p:xfrm>
          <a:off x="0" y="1340768"/>
          <a:ext cx="80648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569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107504" y="333376"/>
            <a:ext cx="8229600" cy="990600"/>
          </a:xfrm>
        </p:spPr>
        <p:txBody>
          <a:bodyPr>
            <a:normAutofit/>
          </a:bodyPr>
          <a:lstStyle/>
          <a:p>
            <a:r>
              <a:rPr lang="pt-BR" altLang="pt-BR" sz="2000" b="1" dirty="0"/>
              <a:t>Efeito Fotoelétrico</a:t>
            </a:r>
          </a:p>
        </p:txBody>
      </p:sp>
      <p:sp>
        <p:nvSpPr>
          <p:cNvPr id="22531" name="Espaço Reservado para Conteúdo 4"/>
          <p:cNvSpPr>
            <a:spLocks noGrp="1"/>
          </p:cNvSpPr>
          <p:nvPr>
            <p:ph idx="1"/>
          </p:nvPr>
        </p:nvSpPr>
        <p:spPr>
          <a:xfrm>
            <a:off x="228600" y="1277938"/>
            <a:ext cx="8686800" cy="4876800"/>
          </a:xfrm>
        </p:spPr>
        <p:txBody>
          <a:bodyPr/>
          <a:lstStyle/>
          <a:p>
            <a:endParaRPr lang="pt-BR" altLang="pt-BR" sz="2800" b="1" dirty="0"/>
          </a:p>
          <a:p>
            <a:pPr algn="just"/>
            <a:r>
              <a:rPr lang="pt-BR" altLang="pt-BR" sz="1800" dirty="0"/>
              <a:t>Emissão de elétrons por um material exposto a radiação de alta frequência.</a:t>
            </a:r>
          </a:p>
          <a:p>
            <a:pPr algn="just">
              <a:buFontTx/>
              <a:buNone/>
            </a:pPr>
            <a:endParaRPr lang="pt-BR" altLang="pt-BR" sz="1800" b="1" dirty="0"/>
          </a:p>
          <a:p>
            <a:pPr algn="just"/>
            <a:r>
              <a:rPr lang="pt-BR" altLang="pt-BR" sz="1800" dirty="0"/>
              <a:t>Fóton incidente </a:t>
            </a:r>
            <a:r>
              <a:rPr lang="pt-BR" altLang="pt-BR" sz="1800" dirty="0" smtClean="0"/>
              <a:t>arranca um </a:t>
            </a:r>
            <a:r>
              <a:rPr lang="pt-BR" altLang="pt-BR" sz="1800" dirty="0"/>
              <a:t>elétron de orbita.</a:t>
            </a:r>
          </a:p>
        </p:txBody>
      </p:sp>
      <p:pic>
        <p:nvPicPr>
          <p:cNvPr id="22532" name="Espaço Reservado para Conteúdo 3" descr="C:\Documents and Settings\Biblioteca\Desktop\FISICA\fotoeletrico.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140968"/>
            <a:ext cx="338296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CaixaDeTexto 4"/>
          <p:cNvSpPr txBox="1">
            <a:spLocks noChangeArrowheads="1"/>
          </p:cNvSpPr>
          <p:nvPr/>
        </p:nvSpPr>
        <p:spPr bwMode="auto">
          <a:xfrm>
            <a:off x="660400" y="6308725"/>
            <a:ext cx="4392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200" dirty="0"/>
              <a:t>Figura 15: Efeito Fotoelétrico</a:t>
            </a:r>
          </a:p>
          <a:p>
            <a:pPr eaLnBrk="1" hangingPunct="1"/>
            <a:r>
              <a:rPr lang="pt-BR" altLang="pt-BR" sz="1200" dirty="0"/>
              <a:t>Fonte: http://efeitofisicafotoeletrico.blogspot.com.br/</a:t>
            </a:r>
          </a:p>
        </p:txBody>
      </p:sp>
    </p:spTree>
    <p:extLst>
      <p:ext uri="{BB962C8B-B14F-4D97-AF65-F5344CB8AC3E}">
        <p14:creationId xmlns:p14="http://schemas.microsoft.com/office/powerpoint/2010/main" val="3765813611"/>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
          <p:cNvGrpSpPr>
            <a:grpSpLocks/>
          </p:cNvGrpSpPr>
          <p:nvPr/>
        </p:nvGrpSpPr>
        <p:grpSpPr bwMode="auto">
          <a:xfrm>
            <a:off x="3390900" y="1828800"/>
            <a:ext cx="2347913" cy="2335213"/>
            <a:chOff x="2136" y="1152"/>
            <a:chExt cx="1479" cy="1471"/>
          </a:xfrm>
        </p:grpSpPr>
        <p:sp>
          <p:nvSpPr>
            <p:cNvPr id="14378" name="Oval 2"/>
            <p:cNvSpPr>
              <a:spLocks noChangeArrowheads="1"/>
            </p:cNvSpPr>
            <p:nvPr/>
          </p:nvSpPr>
          <p:spPr bwMode="auto">
            <a:xfrm>
              <a:off x="2760" y="1760"/>
              <a:ext cx="240" cy="240"/>
            </a:xfrm>
            <a:prstGeom prst="ellipse">
              <a:avLst/>
            </a:prstGeom>
            <a:gradFill rotWithShape="0">
              <a:gsLst>
                <a:gs pos="0">
                  <a:srgbClr val="0066FF"/>
                </a:gs>
                <a:gs pos="100000">
                  <a:srgbClr val="002F75"/>
                </a:gs>
              </a:gsLst>
              <a:path path="rect">
                <a:fillToRect t="100000" r="100000"/>
              </a:path>
            </a:gradFill>
            <a:ln w="9360">
              <a:solidFill>
                <a:schemeClr val="tx1"/>
              </a:solidFill>
              <a:miter lim="800000"/>
              <a:headEnd/>
              <a:tailEnd/>
            </a:ln>
          </p:spPr>
          <p:txBody>
            <a:bodyPr wrap="none" anchor="ctr"/>
            <a:lstStyle/>
            <a:p>
              <a:endParaRPr lang="pt-BR" altLang="pt-BR"/>
            </a:p>
          </p:txBody>
        </p:sp>
        <p:sp>
          <p:nvSpPr>
            <p:cNvPr id="14379" name="Oval 3"/>
            <p:cNvSpPr>
              <a:spLocks noChangeArrowheads="1"/>
            </p:cNvSpPr>
            <p:nvPr/>
          </p:nvSpPr>
          <p:spPr bwMode="auto">
            <a:xfrm>
              <a:off x="2520" y="1504"/>
              <a:ext cx="720" cy="768"/>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4380" name="Oval 4"/>
            <p:cNvSpPr>
              <a:spLocks noChangeArrowheads="1"/>
            </p:cNvSpPr>
            <p:nvPr/>
          </p:nvSpPr>
          <p:spPr bwMode="auto">
            <a:xfrm>
              <a:off x="2176" y="1184"/>
              <a:ext cx="1400" cy="1400"/>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4381" name="Oval 5"/>
            <p:cNvSpPr>
              <a:spLocks noChangeArrowheads="1"/>
            </p:cNvSpPr>
            <p:nvPr/>
          </p:nvSpPr>
          <p:spPr bwMode="auto">
            <a:xfrm>
              <a:off x="2608" y="156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4382" name="Oval 6"/>
            <p:cNvSpPr>
              <a:spLocks noChangeArrowheads="1"/>
            </p:cNvSpPr>
            <p:nvPr/>
          </p:nvSpPr>
          <p:spPr bwMode="auto">
            <a:xfrm>
              <a:off x="2824" y="1152"/>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4383" name="Oval 7"/>
            <p:cNvSpPr>
              <a:spLocks noChangeArrowheads="1"/>
            </p:cNvSpPr>
            <p:nvPr/>
          </p:nvSpPr>
          <p:spPr bwMode="auto">
            <a:xfrm>
              <a:off x="2832" y="2528"/>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4384" name="Oval 8"/>
            <p:cNvSpPr>
              <a:spLocks noChangeArrowheads="1"/>
            </p:cNvSpPr>
            <p:nvPr/>
          </p:nvSpPr>
          <p:spPr bwMode="auto">
            <a:xfrm>
              <a:off x="3520" y="184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4385" name="Oval 9"/>
            <p:cNvSpPr>
              <a:spLocks noChangeArrowheads="1"/>
            </p:cNvSpPr>
            <p:nvPr/>
          </p:nvSpPr>
          <p:spPr bwMode="auto">
            <a:xfrm>
              <a:off x="2136" y="184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grpSp>
      <p:sp>
        <p:nvSpPr>
          <p:cNvPr id="14339" name="Oval 10"/>
          <p:cNvSpPr>
            <a:spLocks noChangeArrowheads="1"/>
          </p:cNvSpPr>
          <p:nvPr/>
        </p:nvSpPr>
        <p:spPr bwMode="auto">
          <a:xfrm>
            <a:off x="4953000" y="3302000"/>
            <a:ext cx="152400" cy="152400"/>
          </a:xfrm>
          <a:prstGeom prst="ellipse">
            <a:avLst/>
          </a:prstGeom>
          <a:gradFill rotWithShape="0">
            <a:gsLst>
              <a:gs pos="0">
                <a:srgbClr val="00CC00"/>
              </a:gs>
              <a:gs pos="100000">
                <a:srgbClr val="005E00"/>
              </a:gs>
            </a:gsLst>
            <a:path path="rect">
              <a:fillToRect r="100000" b="100000"/>
            </a:path>
          </a:gradFill>
          <a:ln w="9360">
            <a:solidFill>
              <a:srgbClr val="FFFFFF"/>
            </a:solidFill>
            <a:miter lim="800000"/>
            <a:headEnd/>
            <a:tailEnd/>
          </a:ln>
        </p:spPr>
        <p:txBody>
          <a:bodyPr wrap="none" anchor="ctr"/>
          <a:lstStyle/>
          <a:p>
            <a:endParaRPr lang="pt-BR" altLang="pt-BR"/>
          </a:p>
        </p:txBody>
      </p:sp>
      <p:grpSp>
        <p:nvGrpSpPr>
          <p:cNvPr id="3" name="Group 11"/>
          <p:cNvGrpSpPr>
            <a:grpSpLocks/>
          </p:cNvGrpSpPr>
          <p:nvPr/>
        </p:nvGrpSpPr>
        <p:grpSpPr bwMode="auto">
          <a:xfrm>
            <a:off x="1231900" y="3302001"/>
            <a:ext cx="3719513" cy="1182688"/>
            <a:chOff x="776" y="2080"/>
            <a:chExt cx="2343" cy="745"/>
          </a:xfrm>
        </p:grpSpPr>
        <p:grpSp>
          <p:nvGrpSpPr>
            <p:cNvPr id="14342" name="Group 12"/>
            <p:cNvGrpSpPr>
              <a:grpSpLocks/>
            </p:cNvGrpSpPr>
            <p:nvPr/>
          </p:nvGrpSpPr>
          <p:grpSpPr bwMode="auto">
            <a:xfrm>
              <a:off x="776" y="2080"/>
              <a:ext cx="2343" cy="286"/>
              <a:chOff x="776" y="2080"/>
              <a:chExt cx="2343" cy="286"/>
            </a:xfrm>
          </p:grpSpPr>
          <p:grpSp>
            <p:nvGrpSpPr>
              <p:cNvPr id="14344" name="Group 13"/>
              <p:cNvGrpSpPr>
                <a:grpSpLocks/>
              </p:cNvGrpSpPr>
              <p:nvPr/>
            </p:nvGrpSpPr>
            <p:grpSpPr bwMode="auto">
              <a:xfrm>
                <a:off x="776" y="2080"/>
                <a:ext cx="2158" cy="286"/>
                <a:chOff x="776" y="2080"/>
                <a:chExt cx="2158" cy="286"/>
              </a:xfrm>
            </p:grpSpPr>
            <p:grpSp>
              <p:nvGrpSpPr>
                <p:cNvPr id="14348" name="Group 14"/>
                <p:cNvGrpSpPr>
                  <a:grpSpLocks/>
                </p:cNvGrpSpPr>
                <p:nvPr/>
              </p:nvGrpSpPr>
              <p:grpSpPr bwMode="auto">
                <a:xfrm>
                  <a:off x="776" y="2080"/>
                  <a:ext cx="1081" cy="286"/>
                  <a:chOff x="776" y="2080"/>
                  <a:chExt cx="1081" cy="286"/>
                </a:xfrm>
              </p:grpSpPr>
              <p:grpSp>
                <p:nvGrpSpPr>
                  <p:cNvPr id="14364" name="Group 15"/>
                  <p:cNvGrpSpPr>
                    <a:grpSpLocks/>
                  </p:cNvGrpSpPr>
                  <p:nvPr/>
                </p:nvGrpSpPr>
                <p:grpSpPr bwMode="auto">
                  <a:xfrm>
                    <a:off x="776" y="2080"/>
                    <a:ext cx="543" cy="286"/>
                    <a:chOff x="776" y="2080"/>
                    <a:chExt cx="543" cy="286"/>
                  </a:xfrm>
                </p:grpSpPr>
                <p:grpSp>
                  <p:nvGrpSpPr>
                    <p:cNvPr id="14372" name="Group 16"/>
                    <p:cNvGrpSpPr>
                      <a:grpSpLocks/>
                    </p:cNvGrpSpPr>
                    <p:nvPr/>
                  </p:nvGrpSpPr>
                  <p:grpSpPr bwMode="auto">
                    <a:xfrm>
                      <a:off x="776" y="2091"/>
                      <a:ext cx="274" cy="276"/>
                      <a:chOff x="776" y="2091"/>
                      <a:chExt cx="274" cy="276"/>
                    </a:xfrm>
                  </p:grpSpPr>
                  <p:sp>
                    <p:nvSpPr>
                      <p:cNvPr id="14376" name="Freeform 17"/>
                      <p:cNvSpPr>
                        <a:spLocks noChangeArrowheads="1"/>
                      </p:cNvSpPr>
                      <p:nvPr/>
                    </p:nvSpPr>
                    <p:spPr bwMode="auto">
                      <a:xfrm>
                        <a:off x="776" y="209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4377" name="Freeform 18"/>
                      <p:cNvSpPr>
                        <a:spLocks noChangeArrowheads="1"/>
                      </p:cNvSpPr>
                      <p:nvPr/>
                    </p:nvSpPr>
                    <p:spPr bwMode="auto">
                      <a:xfrm flipV="1">
                        <a:off x="910" y="221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4373" name="Group 19"/>
                    <p:cNvGrpSpPr>
                      <a:grpSpLocks/>
                    </p:cNvGrpSpPr>
                    <p:nvPr/>
                  </p:nvGrpSpPr>
                  <p:grpSpPr bwMode="auto">
                    <a:xfrm>
                      <a:off x="1045" y="2080"/>
                      <a:ext cx="274" cy="276"/>
                      <a:chOff x="1045" y="2080"/>
                      <a:chExt cx="274" cy="276"/>
                    </a:xfrm>
                  </p:grpSpPr>
                  <p:sp>
                    <p:nvSpPr>
                      <p:cNvPr id="14374" name="Freeform 20"/>
                      <p:cNvSpPr>
                        <a:spLocks noChangeArrowheads="1"/>
                      </p:cNvSpPr>
                      <p:nvPr/>
                    </p:nvSpPr>
                    <p:spPr bwMode="auto">
                      <a:xfrm>
                        <a:off x="1045" y="208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4375" name="Freeform 21"/>
                      <p:cNvSpPr>
                        <a:spLocks noChangeArrowheads="1"/>
                      </p:cNvSpPr>
                      <p:nvPr/>
                    </p:nvSpPr>
                    <p:spPr bwMode="auto">
                      <a:xfrm flipV="1">
                        <a:off x="1179"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4365" name="Group 22"/>
                  <p:cNvGrpSpPr>
                    <a:grpSpLocks/>
                  </p:cNvGrpSpPr>
                  <p:nvPr/>
                </p:nvGrpSpPr>
                <p:grpSpPr bwMode="auto">
                  <a:xfrm>
                    <a:off x="1315" y="2080"/>
                    <a:ext cx="543" cy="286"/>
                    <a:chOff x="1315" y="2080"/>
                    <a:chExt cx="543" cy="286"/>
                  </a:xfrm>
                </p:grpSpPr>
                <p:grpSp>
                  <p:nvGrpSpPr>
                    <p:cNvPr id="14366" name="Group 23"/>
                    <p:cNvGrpSpPr>
                      <a:grpSpLocks/>
                    </p:cNvGrpSpPr>
                    <p:nvPr/>
                  </p:nvGrpSpPr>
                  <p:grpSpPr bwMode="auto">
                    <a:xfrm>
                      <a:off x="1315" y="2091"/>
                      <a:ext cx="274" cy="276"/>
                      <a:chOff x="1315" y="2091"/>
                      <a:chExt cx="274" cy="276"/>
                    </a:xfrm>
                  </p:grpSpPr>
                  <p:sp>
                    <p:nvSpPr>
                      <p:cNvPr id="14370" name="Freeform 24"/>
                      <p:cNvSpPr>
                        <a:spLocks noChangeArrowheads="1"/>
                      </p:cNvSpPr>
                      <p:nvPr/>
                    </p:nvSpPr>
                    <p:spPr bwMode="auto">
                      <a:xfrm>
                        <a:off x="1315" y="209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4371" name="Freeform 25"/>
                      <p:cNvSpPr>
                        <a:spLocks noChangeArrowheads="1"/>
                      </p:cNvSpPr>
                      <p:nvPr/>
                    </p:nvSpPr>
                    <p:spPr bwMode="auto">
                      <a:xfrm flipV="1">
                        <a:off x="1449" y="221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4367" name="Group 26"/>
                    <p:cNvGrpSpPr>
                      <a:grpSpLocks/>
                    </p:cNvGrpSpPr>
                    <p:nvPr/>
                  </p:nvGrpSpPr>
                  <p:grpSpPr bwMode="auto">
                    <a:xfrm>
                      <a:off x="1584" y="2080"/>
                      <a:ext cx="274" cy="276"/>
                      <a:chOff x="1584" y="2080"/>
                      <a:chExt cx="274" cy="276"/>
                    </a:xfrm>
                  </p:grpSpPr>
                  <p:sp>
                    <p:nvSpPr>
                      <p:cNvPr id="14368" name="Freeform 27"/>
                      <p:cNvSpPr>
                        <a:spLocks noChangeArrowheads="1"/>
                      </p:cNvSpPr>
                      <p:nvPr/>
                    </p:nvSpPr>
                    <p:spPr bwMode="auto">
                      <a:xfrm>
                        <a:off x="1584" y="208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4369" name="Freeform 28"/>
                      <p:cNvSpPr>
                        <a:spLocks noChangeArrowheads="1"/>
                      </p:cNvSpPr>
                      <p:nvPr/>
                    </p:nvSpPr>
                    <p:spPr bwMode="auto">
                      <a:xfrm flipV="1">
                        <a:off x="1718"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nvGrpSpPr>
                <p:cNvPr id="14349" name="Group 29"/>
                <p:cNvGrpSpPr>
                  <a:grpSpLocks/>
                </p:cNvGrpSpPr>
                <p:nvPr/>
              </p:nvGrpSpPr>
              <p:grpSpPr bwMode="auto">
                <a:xfrm>
                  <a:off x="1853" y="2080"/>
                  <a:ext cx="1081" cy="286"/>
                  <a:chOff x="1853" y="2080"/>
                  <a:chExt cx="1081" cy="286"/>
                </a:xfrm>
              </p:grpSpPr>
              <p:grpSp>
                <p:nvGrpSpPr>
                  <p:cNvPr id="14350" name="Group 30"/>
                  <p:cNvGrpSpPr>
                    <a:grpSpLocks/>
                  </p:cNvGrpSpPr>
                  <p:nvPr/>
                </p:nvGrpSpPr>
                <p:grpSpPr bwMode="auto">
                  <a:xfrm>
                    <a:off x="1853" y="2080"/>
                    <a:ext cx="543" cy="286"/>
                    <a:chOff x="1853" y="2080"/>
                    <a:chExt cx="543" cy="286"/>
                  </a:xfrm>
                </p:grpSpPr>
                <p:grpSp>
                  <p:nvGrpSpPr>
                    <p:cNvPr id="14358" name="Group 31"/>
                    <p:cNvGrpSpPr>
                      <a:grpSpLocks/>
                    </p:cNvGrpSpPr>
                    <p:nvPr/>
                  </p:nvGrpSpPr>
                  <p:grpSpPr bwMode="auto">
                    <a:xfrm>
                      <a:off x="1853" y="2091"/>
                      <a:ext cx="274" cy="276"/>
                      <a:chOff x="1853" y="2091"/>
                      <a:chExt cx="274" cy="276"/>
                    </a:xfrm>
                  </p:grpSpPr>
                  <p:sp>
                    <p:nvSpPr>
                      <p:cNvPr id="14362" name="Freeform 32"/>
                      <p:cNvSpPr>
                        <a:spLocks noChangeArrowheads="1"/>
                      </p:cNvSpPr>
                      <p:nvPr/>
                    </p:nvSpPr>
                    <p:spPr bwMode="auto">
                      <a:xfrm>
                        <a:off x="1853" y="209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4363" name="Freeform 33"/>
                      <p:cNvSpPr>
                        <a:spLocks noChangeArrowheads="1"/>
                      </p:cNvSpPr>
                      <p:nvPr/>
                    </p:nvSpPr>
                    <p:spPr bwMode="auto">
                      <a:xfrm flipV="1">
                        <a:off x="1987" y="221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4359" name="Group 34"/>
                    <p:cNvGrpSpPr>
                      <a:grpSpLocks/>
                    </p:cNvGrpSpPr>
                    <p:nvPr/>
                  </p:nvGrpSpPr>
                  <p:grpSpPr bwMode="auto">
                    <a:xfrm>
                      <a:off x="2122" y="2080"/>
                      <a:ext cx="274" cy="276"/>
                      <a:chOff x="2122" y="2080"/>
                      <a:chExt cx="274" cy="276"/>
                    </a:xfrm>
                  </p:grpSpPr>
                  <p:sp>
                    <p:nvSpPr>
                      <p:cNvPr id="14360" name="Freeform 35"/>
                      <p:cNvSpPr>
                        <a:spLocks noChangeArrowheads="1"/>
                      </p:cNvSpPr>
                      <p:nvPr/>
                    </p:nvSpPr>
                    <p:spPr bwMode="auto">
                      <a:xfrm>
                        <a:off x="2122" y="208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4361" name="Freeform 36"/>
                      <p:cNvSpPr>
                        <a:spLocks noChangeArrowheads="1"/>
                      </p:cNvSpPr>
                      <p:nvPr/>
                    </p:nvSpPr>
                    <p:spPr bwMode="auto">
                      <a:xfrm flipV="1">
                        <a:off x="2256"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4351" name="Group 37"/>
                  <p:cNvGrpSpPr>
                    <a:grpSpLocks/>
                  </p:cNvGrpSpPr>
                  <p:nvPr/>
                </p:nvGrpSpPr>
                <p:grpSpPr bwMode="auto">
                  <a:xfrm>
                    <a:off x="2392" y="2080"/>
                    <a:ext cx="543" cy="286"/>
                    <a:chOff x="2392" y="2080"/>
                    <a:chExt cx="543" cy="286"/>
                  </a:xfrm>
                </p:grpSpPr>
                <p:grpSp>
                  <p:nvGrpSpPr>
                    <p:cNvPr id="14352" name="Group 38"/>
                    <p:cNvGrpSpPr>
                      <a:grpSpLocks/>
                    </p:cNvGrpSpPr>
                    <p:nvPr/>
                  </p:nvGrpSpPr>
                  <p:grpSpPr bwMode="auto">
                    <a:xfrm>
                      <a:off x="2392" y="2091"/>
                      <a:ext cx="274" cy="276"/>
                      <a:chOff x="2392" y="2091"/>
                      <a:chExt cx="274" cy="276"/>
                    </a:xfrm>
                  </p:grpSpPr>
                  <p:sp>
                    <p:nvSpPr>
                      <p:cNvPr id="14356" name="Freeform 39"/>
                      <p:cNvSpPr>
                        <a:spLocks noChangeArrowheads="1"/>
                      </p:cNvSpPr>
                      <p:nvPr/>
                    </p:nvSpPr>
                    <p:spPr bwMode="auto">
                      <a:xfrm>
                        <a:off x="2392" y="209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4357" name="Freeform 40"/>
                      <p:cNvSpPr>
                        <a:spLocks noChangeArrowheads="1"/>
                      </p:cNvSpPr>
                      <p:nvPr/>
                    </p:nvSpPr>
                    <p:spPr bwMode="auto">
                      <a:xfrm flipV="1">
                        <a:off x="2526" y="221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4353" name="Group 41"/>
                    <p:cNvGrpSpPr>
                      <a:grpSpLocks/>
                    </p:cNvGrpSpPr>
                    <p:nvPr/>
                  </p:nvGrpSpPr>
                  <p:grpSpPr bwMode="auto">
                    <a:xfrm>
                      <a:off x="2661" y="2080"/>
                      <a:ext cx="274" cy="276"/>
                      <a:chOff x="2661" y="2080"/>
                      <a:chExt cx="274" cy="276"/>
                    </a:xfrm>
                  </p:grpSpPr>
                  <p:sp>
                    <p:nvSpPr>
                      <p:cNvPr id="14354" name="Freeform 42"/>
                      <p:cNvSpPr>
                        <a:spLocks noChangeArrowheads="1"/>
                      </p:cNvSpPr>
                      <p:nvPr/>
                    </p:nvSpPr>
                    <p:spPr bwMode="auto">
                      <a:xfrm>
                        <a:off x="2661" y="208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4355" name="Freeform 43"/>
                      <p:cNvSpPr>
                        <a:spLocks noChangeArrowheads="1"/>
                      </p:cNvSpPr>
                      <p:nvPr/>
                    </p:nvSpPr>
                    <p:spPr bwMode="auto">
                      <a:xfrm flipV="1">
                        <a:off x="2795"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grpSp>
            <p:nvGrpSpPr>
              <p:cNvPr id="14345" name="Group 44"/>
              <p:cNvGrpSpPr>
                <a:grpSpLocks/>
              </p:cNvGrpSpPr>
              <p:nvPr/>
            </p:nvGrpSpPr>
            <p:grpSpPr bwMode="auto">
              <a:xfrm>
                <a:off x="2936" y="2128"/>
                <a:ext cx="183" cy="95"/>
                <a:chOff x="2936" y="2128"/>
                <a:chExt cx="183" cy="95"/>
              </a:xfrm>
            </p:grpSpPr>
            <p:sp>
              <p:nvSpPr>
                <p:cNvPr id="14346" name="Freeform 45"/>
                <p:cNvSpPr>
                  <a:spLocks noChangeArrowheads="1"/>
                </p:cNvSpPr>
                <p:nvPr/>
              </p:nvSpPr>
              <p:spPr bwMode="auto">
                <a:xfrm>
                  <a:off x="2936" y="2128"/>
                  <a:ext cx="144" cy="96"/>
                </a:xfrm>
                <a:custGeom>
                  <a:avLst/>
                  <a:gdLst>
                    <a:gd name="T0" fmla="*/ 0 w 192"/>
                    <a:gd name="T1" fmla="*/ 112 h 112"/>
                    <a:gd name="T2" fmla="*/ 48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8" y="72"/>
                        <a:pt x="16" y="32"/>
                        <a:pt x="48" y="16"/>
                      </a:cubicBezTo>
                      <a:cubicBezTo>
                        <a:pt x="80" y="0"/>
                        <a:pt x="168" y="16"/>
                        <a:pt x="192" y="16"/>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4347" name="Line 46"/>
                <p:cNvSpPr>
                  <a:spLocks noChangeShapeType="1"/>
                </p:cNvSpPr>
                <p:nvPr/>
              </p:nvSpPr>
              <p:spPr bwMode="auto">
                <a:xfrm>
                  <a:off x="3072" y="2136"/>
                  <a:ext cx="48" cy="1"/>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sp>
          <p:nvSpPr>
            <p:cNvPr id="14343" name="Text Box 47"/>
            <p:cNvSpPr txBox="1">
              <a:spLocks noChangeArrowheads="1"/>
            </p:cNvSpPr>
            <p:nvPr/>
          </p:nvSpPr>
          <p:spPr bwMode="auto">
            <a:xfrm>
              <a:off x="960" y="2416"/>
              <a:ext cx="1296" cy="409"/>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Fóton incidente com energia E</a:t>
              </a:r>
              <a:r>
                <a:rPr lang="pt-BR" altLang="pt-BR" sz="1800" dirty="0">
                  <a:solidFill>
                    <a:srgbClr val="FFFFFF"/>
                  </a:solidFill>
                  <a:latin typeface="Arial" panose="020B0604020202020204" pitchFamily="34" charset="0"/>
                </a:rPr>
                <a:t>E</a:t>
              </a:r>
            </a:p>
          </p:txBody>
        </p:sp>
      </p:grpSp>
      <p:sp>
        <p:nvSpPr>
          <p:cNvPr id="10288" name="Text Box 48"/>
          <p:cNvSpPr txBox="1">
            <a:spLocks noChangeArrowheads="1"/>
          </p:cNvSpPr>
          <p:nvPr/>
        </p:nvSpPr>
        <p:spPr bwMode="auto">
          <a:xfrm>
            <a:off x="76200" y="448344"/>
            <a:ext cx="6629400" cy="402291"/>
          </a:xfrm>
          <a:prstGeom prst="rect">
            <a:avLst/>
          </a:prstGeom>
          <a:noFill/>
          <a:ln w="9525">
            <a:noFill/>
            <a:round/>
            <a:headEnd/>
            <a:tailEnd/>
          </a:ln>
          <a:effectLst/>
        </p:spPr>
        <p:txBody>
          <a:bodyPr lIns="90000" tIns="46800" rIns="90000" bIns="46800">
            <a:spAutoFit/>
          </a:bodyPr>
          <a:lstStyle/>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000" b="1" spc="-100" dirty="0">
                <a:solidFill>
                  <a:schemeClr val="tx2"/>
                </a:solidFill>
                <a:latin typeface="+mj-lt"/>
                <a:ea typeface="+mj-ea"/>
                <a:cs typeface="+mj-cs"/>
              </a:rPr>
              <a:t>EFEITO FOTOELÉTRICO</a:t>
            </a:r>
          </a:p>
        </p:txBody>
      </p:sp>
    </p:spTree>
    <p:extLst>
      <p:ext uri="{BB962C8B-B14F-4D97-AF65-F5344CB8AC3E}">
        <p14:creationId xmlns:p14="http://schemas.microsoft.com/office/powerpoint/2010/main" val="34364886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 calcmode="lin" valueType="num">
                                      <p:cBhvr additive="repl">
                                        <p:cTn id="7" dur="500" fill="hold"/>
                                        <p:tgtEl>
                                          <p:spTgt spid="3"/>
                                        </p:tgtEl>
                                        <p:attrNameLst>
                                          <p:attrName>ppt_x</p:attrName>
                                        </p:attrNameLst>
                                      </p:cBhvr>
                                      <p:tavLst>
                                        <p:tav tm="100000">
                                          <p:val>
                                            <p:strVal val="0-#ppt_w/2"/>
                                          </p:val>
                                        </p:tav>
                                        <p:tav>
                                          <p:val>
                                            <p:strVal val="#ppt_x"/>
                                          </p:val>
                                        </p:tav>
                                      </p:tavLst>
                                    </p:anim>
                                    <p:anim calcmode="lin" valueType="num">
                                      <p:cBhvr additive="repl">
                                        <p:cTn id="8" dur="500" fill="hold"/>
                                        <p:tgtEl>
                                          <p:spTgt spid="3"/>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
          <p:cNvGrpSpPr>
            <a:grpSpLocks/>
          </p:cNvGrpSpPr>
          <p:nvPr/>
        </p:nvGrpSpPr>
        <p:grpSpPr bwMode="auto">
          <a:xfrm>
            <a:off x="1259632" y="1765299"/>
            <a:ext cx="7404101" cy="3297238"/>
            <a:chOff x="776" y="1152"/>
            <a:chExt cx="4664" cy="2077"/>
          </a:xfrm>
        </p:grpSpPr>
        <p:grpSp>
          <p:nvGrpSpPr>
            <p:cNvPr id="15364" name="Group 2"/>
            <p:cNvGrpSpPr>
              <a:grpSpLocks/>
            </p:cNvGrpSpPr>
            <p:nvPr/>
          </p:nvGrpSpPr>
          <p:grpSpPr bwMode="auto">
            <a:xfrm>
              <a:off x="2136" y="1152"/>
              <a:ext cx="1479" cy="1471"/>
              <a:chOff x="2136" y="1152"/>
              <a:chExt cx="1479" cy="1471"/>
            </a:xfrm>
          </p:grpSpPr>
          <p:sp>
            <p:nvSpPr>
              <p:cNvPr id="15406" name="Oval 3"/>
              <p:cNvSpPr>
                <a:spLocks noChangeArrowheads="1"/>
              </p:cNvSpPr>
              <p:nvPr/>
            </p:nvSpPr>
            <p:spPr bwMode="auto">
              <a:xfrm>
                <a:off x="2760" y="1760"/>
                <a:ext cx="240" cy="240"/>
              </a:xfrm>
              <a:prstGeom prst="ellipse">
                <a:avLst/>
              </a:prstGeom>
              <a:gradFill rotWithShape="0">
                <a:gsLst>
                  <a:gs pos="0">
                    <a:srgbClr val="0066FF"/>
                  </a:gs>
                  <a:gs pos="100000">
                    <a:srgbClr val="002F75"/>
                  </a:gs>
                </a:gsLst>
                <a:path path="rect">
                  <a:fillToRect t="100000" r="100000"/>
                </a:path>
              </a:gradFill>
              <a:ln w="9360">
                <a:solidFill>
                  <a:schemeClr val="tx1"/>
                </a:solidFill>
                <a:miter lim="800000"/>
                <a:headEnd/>
                <a:tailEnd/>
              </a:ln>
            </p:spPr>
            <p:txBody>
              <a:bodyPr wrap="none" anchor="ctr"/>
              <a:lstStyle/>
              <a:p>
                <a:endParaRPr lang="pt-BR" altLang="pt-BR"/>
              </a:p>
            </p:txBody>
          </p:sp>
          <p:sp>
            <p:nvSpPr>
              <p:cNvPr id="15407" name="Oval 4"/>
              <p:cNvSpPr>
                <a:spLocks noChangeArrowheads="1"/>
              </p:cNvSpPr>
              <p:nvPr/>
            </p:nvSpPr>
            <p:spPr bwMode="auto">
              <a:xfrm>
                <a:off x="2520" y="1504"/>
                <a:ext cx="720" cy="768"/>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5408" name="Oval 5"/>
              <p:cNvSpPr>
                <a:spLocks noChangeArrowheads="1"/>
              </p:cNvSpPr>
              <p:nvPr/>
            </p:nvSpPr>
            <p:spPr bwMode="auto">
              <a:xfrm>
                <a:off x="2176" y="1184"/>
                <a:ext cx="1400" cy="1400"/>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5409" name="Oval 6"/>
              <p:cNvSpPr>
                <a:spLocks noChangeArrowheads="1"/>
              </p:cNvSpPr>
              <p:nvPr/>
            </p:nvSpPr>
            <p:spPr bwMode="auto">
              <a:xfrm>
                <a:off x="2608" y="156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5410" name="Oval 7"/>
              <p:cNvSpPr>
                <a:spLocks noChangeArrowheads="1"/>
              </p:cNvSpPr>
              <p:nvPr/>
            </p:nvSpPr>
            <p:spPr bwMode="auto">
              <a:xfrm>
                <a:off x="2824" y="1152"/>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5411" name="Oval 8"/>
              <p:cNvSpPr>
                <a:spLocks noChangeArrowheads="1"/>
              </p:cNvSpPr>
              <p:nvPr/>
            </p:nvSpPr>
            <p:spPr bwMode="auto">
              <a:xfrm>
                <a:off x="2832" y="2528"/>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5412" name="Oval 9"/>
              <p:cNvSpPr>
                <a:spLocks noChangeArrowheads="1"/>
              </p:cNvSpPr>
              <p:nvPr/>
            </p:nvSpPr>
            <p:spPr bwMode="auto">
              <a:xfrm>
                <a:off x="3520" y="184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5413" name="Oval 10"/>
              <p:cNvSpPr>
                <a:spLocks noChangeArrowheads="1"/>
              </p:cNvSpPr>
              <p:nvPr/>
            </p:nvSpPr>
            <p:spPr bwMode="auto">
              <a:xfrm>
                <a:off x="2136" y="184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grpSp>
        <p:sp>
          <p:nvSpPr>
            <p:cNvPr id="15365" name="Oval 11"/>
            <p:cNvSpPr>
              <a:spLocks noChangeArrowheads="1"/>
            </p:cNvSpPr>
            <p:nvPr/>
          </p:nvSpPr>
          <p:spPr bwMode="auto">
            <a:xfrm>
              <a:off x="4224" y="2608"/>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5366" name="Line 12"/>
            <p:cNvSpPr>
              <a:spLocks noChangeShapeType="1"/>
            </p:cNvSpPr>
            <p:nvPr/>
          </p:nvSpPr>
          <p:spPr bwMode="auto">
            <a:xfrm>
              <a:off x="3168" y="2128"/>
              <a:ext cx="1056" cy="528"/>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5367" name="Text Box 13"/>
            <p:cNvSpPr txBox="1">
              <a:spLocks noChangeArrowheads="1"/>
            </p:cNvSpPr>
            <p:nvPr/>
          </p:nvSpPr>
          <p:spPr bwMode="auto">
            <a:xfrm>
              <a:off x="3424" y="2995"/>
              <a:ext cx="2016" cy="234"/>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“Fóton </a:t>
              </a:r>
              <a:r>
                <a:rPr lang="pt-BR" altLang="pt-BR" sz="1800" dirty="0" err="1">
                  <a:solidFill>
                    <a:schemeClr val="tx1"/>
                  </a:solidFill>
                  <a:latin typeface="Arial" panose="020B0604020202020204" pitchFamily="34" charset="0"/>
                </a:rPr>
                <a:t>Eletron</a:t>
              </a:r>
              <a:r>
                <a:rPr lang="pt-BR" altLang="pt-BR" sz="1800" dirty="0">
                  <a:solidFill>
                    <a:schemeClr val="tx1"/>
                  </a:solidFill>
                  <a:latin typeface="Arial" panose="020B0604020202020204" pitchFamily="34" charset="0"/>
                </a:rPr>
                <a:t>”</a:t>
              </a:r>
            </a:p>
          </p:txBody>
        </p:sp>
        <p:grpSp>
          <p:nvGrpSpPr>
            <p:cNvPr id="15368" name="Group 14"/>
            <p:cNvGrpSpPr>
              <a:grpSpLocks/>
            </p:cNvGrpSpPr>
            <p:nvPr/>
          </p:nvGrpSpPr>
          <p:grpSpPr bwMode="auto">
            <a:xfrm>
              <a:off x="776" y="2080"/>
              <a:ext cx="2343" cy="745"/>
              <a:chOff x="776" y="2080"/>
              <a:chExt cx="2343" cy="745"/>
            </a:xfrm>
          </p:grpSpPr>
          <p:grpSp>
            <p:nvGrpSpPr>
              <p:cNvPr id="15370" name="Group 15"/>
              <p:cNvGrpSpPr>
                <a:grpSpLocks/>
              </p:cNvGrpSpPr>
              <p:nvPr/>
            </p:nvGrpSpPr>
            <p:grpSpPr bwMode="auto">
              <a:xfrm>
                <a:off x="776" y="2080"/>
                <a:ext cx="2343" cy="286"/>
                <a:chOff x="776" y="2080"/>
                <a:chExt cx="2343" cy="286"/>
              </a:xfrm>
            </p:grpSpPr>
            <p:grpSp>
              <p:nvGrpSpPr>
                <p:cNvPr id="15372" name="Group 16"/>
                <p:cNvGrpSpPr>
                  <a:grpSpLocks/>
                </p:cNvGrpSpPr>
                <p:nvPr/>
              </p:nvGrpSpPr>
              <p:grpSpPr bwMode="auto">
                <a:xfrm>
                  <a:off x="776" y="2080"/>
                  <a:ext cx="2158" cy="286"/>
                  <a:chOff x="776" y="2080"/>
                  <a:chExt cx="2158" cy="286"/>
                </a:xfrm>
              </p:grpSpPr>
              <p:grpSp>
                <p:nvGrpSpPr>
                  <p:cNvPr id="15376" name="Group 17"/>
                  <p:cNvGrpSpPr>
                    <a:grpSpLocks/>
                  </p:cNvGrpSpPr>
                  <p:nvPr/>
                </p:nvGrpSpPr>
                <p:grpSpPr bwMode="auto">
                  <a:xfrm>
                    <a:off x="776" y="2080"/>
                    <a:ext cx="1081" cy="286"/>
                    <a:chOff x="776" y="2080"/>
                    <a:chExt cx="1081" cy="286"/>
                  </a:xfrm>
                </p:grpSpPr>
                <p:grpSp>
                  <p:nvGrpSpPr>
                    <p:cNvPr id="15392" name="Group 18"/>
                    <p:cNvGrpSpPr>
                      <a:grpSpLocks/>
                    </p:cNvGrpSpPr>
                    <p:nvPr/>
                  </p:nvGrpSpPr>
                  <p:grpSpPr bwMode="auto">
                    <a:xfrm>
                      <a:off x="776" y="2080"/>
                      <a:ext cx="543" cy="286"/>
                      <a:chOff x="776" y="2080"/>
                      <a:chExt cx="543" cy="286"/>
                    </a:xfrm>
                  </p:grpSpPr>
                  <p:grpSp>
                    <p:nvGrpSpPr>
                      <p:cNvPr id="15400" name="Group 19"/>
                      <p:cNvGrpSpPr>
                        <a:grpSpLocks/>
                      </p:cNvGrpSpPr>
                      <p:nvPr/>
                    </p:nvGrpSpPr>
                    <p:grpSpPr bwMode="auto">
                      <a:xfrm>
                        <a:off x="776" y="2091"/>
                        <a:ext cx="274" cy="276"/>
                        <a:chOff x="776" y="2091"/>
                        <a:chExt cx="274" cy="276"/>
                      </a:xfrm>
                    </p:grpSpPr>
                    <p:sp>
                      <p:nvSpPr>
                        <p:cNvPr id="15404" name="Freeform 20"/>
                        <p:cNvSpPr>
                          <a:spLocks noChangeArrowheads="1"/>
                        </p:cNvSpPr>
                        <p:nvPr/>
                      </p:nvSpPr>
                      <p:spPr bwMode="auto">
                        <a:xfrm>
                          <a:off x="776" y="209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5405" name="Freeform 21"/>
                        <p:cNvSpPr>
                          <a:spLocks noChangeArrowheads="1"/>
                        </p:cNvSpPr>
                        <p:nvPr/>
                      </p:nvSpPr>
                      <p:spPr bwMode="auto">
                        <a:xfrm flipV="1">
                          <a:off x="910" y="221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5401" name="Group 22"/>
                      <p:cNvGrpSpPr>
                        <a:grpSpLocks/>
                      </p:cNvGrpSpPr>
                      <p:nvPr/>
                    </p:nvGrpSpPr>
                    <p:grpSpPr bwMode="auto">
                      <a:xfrm>
                        <a:off x="1045" y="2080"/>
                        <a:ext cx="274" cy="276"/>
                        <a:chOff x="1045" y="2080"/>
                        <a:chExt cx="274" cy="276"/>
                      </a:xfrm>
                    </p:grpSpPr>
                    <p:sp>
                      <p:nvSpPr>
                        <p:cNvPr id="15402" name="Freeform 23"/>
                        <p:cNvSpPr>
                          <a:spLocks noChangeArrowheads="1"/>
                        </p:cNvSpPr>
                        <p:nvPr/>
                      </p:nvSpPr>
                      <p:spPr bwMode="auto">
                        <a:xfrm>
                          <a:off x="1045" y="208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5403" name="Freeform 24"/>
                        <p:cNvSpPr>
                          <a:spLocks noChangeArrowheads="1"/>
                        </p:cNvSpPr>
                        <p:nvPr/>
                      </p:nvSpPr>
                      <p:spPr bwMode="auto">
                        <a:xfrm flipV="1">
                          <a:off x="1179"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5393" name="Group 25"/>
                    <p:cNvGrpSpPr>
                      <a:grpSpLocks/>
                    </p:cNvGrpSpPr>
                    <p:nvPr/>
                  </p:nvGrpSpPr>
                  <p:grpSpPr bwMode="auto">
                    <a:xfrm>
                      <a:off x="1315" y="2080"/>
                      <a:ext cx="543" cy="286"/>
                      <a:chOff x="1315" y="2080"/>
                      <a:chExt cx="543" cy="286"/>
                    </a:xfrm>
                  </p:grpSpPr>
                  <p:grpSp>
                    <p:nvGrpSpPr>
                      <p:cNvPr id="15394" name="Group 26"/>
                      <p:cNvGrpSpPr>
                        <a:grpSpLocks/>
                      </p:cNvGrpSpPr>
                      <p:nvPr/>
                    </p:nvGrpSpPr>
                    <p:grpSpPr bwMode="auto">
                      <a:xfrm>
                        <a:off x="1315" y="2091"/>
                        <a:ext cx="274" cy="276"/>
                        <a:chOff x="1315" y="2091"/>
                        <a:chExt cx="274" cy="276"/>
                      </a:xfrm>
                    </p:grpSpPr>
                    <p:sp>
                      <p:nvSpPr>
                        <p:cNvPr id="15398" name="Freeform 27"/>
                        <p:cNvSpPr>
                          <a:spLocks noChangeArrowheads="1"/>
                        </p:cNvSpPr>
                        <p:nvPr/>
                      </p:nvSpPr>
                      <p:spPr bwMode="auto">
                        <a:xfrm>
                          <a:off x="1315" y="209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5399" name="Freeform 28"/>
                        <p:cNvSpPr>
                          <a:spLocks noChangeArrowheads="1"/>
                        </p:cNvSpPr>
                        <p:nvPr/>
                      </p:nvSpPr>
                      <p:spPr bwMode="auto">
                        <a:xfrm flipV="1">
                          <a:off x="1449" y="221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5395" name="Group 29"/>
                      <p:cNvGrpSpPr>
                        <a:grpSpLocks/>
                      </p:cNvGrpSpPr>
                      <p:nvPr/>
                    </p:nvGrpSpPr>
                    <p:grpSpPr bwMode="auto">
                      <a:xfrm>
                        <a:off x="1584" y="2080"/>
                        <a:ext cx="274" cy="276"/>
                        <a:chOff x="1584" y="2080"/>
                        <a:chExt cx="274" cy="276"/>
                      </a:xfrm>
                    </p:grpSpPr>
                    <p:sp>
                      <p:nvSpPr>
                        <p:cNvPr id="15396" name="Freeform 30"/>
                        <p:cNvSpPr>
                          <a:spLocks noChangeArrowheads="1"/>
                        </p:cNvSpPr>
                        <p:nvPr/>
                      </p:nvSpPr>
                      <p:spPr bwMode="auto">
                        <a:xfrm>
                          <a:off x="1584" y="208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5397" name="Freeform 31"/>
                        <p:cNvSpPr>
                          <a:spLocks noChangeArrowheads="1"/>
                        </p:cNvSpPr>
                        <p:nvPr/>
                      </p:nvSpPr>
                      <p:spPr bwMode="auto">
                        <a:xfrm flipV="1">
                          <a:off x="1718"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nvGrpSpPr>
                  <p:cNvPr id="15377" name="Group 32"/>
                  <p:cNvGrpSpPr>
                    <a:grpSpLocks/>
                  </p:cNvGrpSpPr>
                  <p:nvPr/>
                </p:nvGrpSpPr>
                <p:grpSpPr bwMode="auto">
                  <a:xfrm>
                    <a:off x="1853" y="2080"/>
                    <a:ext cx="1081" cy="286"/>
                    <a:chOff x="1853" y="2080"/>
                    <a:chExt cx="1081" cy="286"/>
                  </a:xfrm>
                </p:grpSpPr>
                <p:grpSp>
                  <p:nvGrpSpPr>
                    <p:cNvPr id="15378" name="Group 33"/>
                    <p:cNvGrpSpPr>
                      <a:grpSpLocks/>
                    </p:cNvGrpSpPr>
                    <p:nvPr/>
                  </p:nvGrpSpPr>
                  <p:grpSpPr bwMode="auto">
                    <a:xfrm>
                      <a:off x="1853" y="2080"/>
                      <a:ext cx="543" cy="286"/>
                      <a:chOff x="1853" y="2080"/>
                      <a:chExt cx="543" cy="286"/>
                    </a:xfrm>
                  </p:grpSpPr>
                  <p:grpSp>
                    <p:nvGrpSpPr>
                      <p:cNvPr id="15386" name="Group 34"/>
                      <p:cNvGrpSpPr>
                        <a:grpSpLocks/>
                      </p:cNvGrpSpPr>
                      <p:nvPr/>
                    </p:nvGrpSpPr>
                    <p:grpSpPr bwMode="auto">
                      <a:xfrm>
                        <a:off x="1853" y="2091"/>
                        <a:ext cx="274" cy="276"/>
                        <a:chOff x="1853" y="2091"/>
                        <a:chExt cx="274" cy="276"/>
                      </a:xfrm>
                    </p:grpSpPr>
                    <p:sp>
                      <p:nvSpPr>
                        <p:cNvPr id="15390" name="Freeform 35"/>
                        <p:cNvSpPr>
                          <a:spLocks noChangeArrowheads="1"/>
                        </p:cNvSpPr>
                        <p:nvPr/>
                      </p:nvSpPr>
                      <p:spPr bwMode="auto">
                        <a:xfrm>
                          <a:off x="1853" y="209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5391" name="Freeform 36"/>
                        <p:cNvSpPr>
                          <a:spLocks noChangeArrowheads="1"/>
                        </p:cNvSpPr>
                        <p:nvPr/>
                      </p:nvSpPr>
                      <p:spPr bwMode="auto">
                        <a:xfrm flipV="1">
                          <a:off x="1987" y="221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5387" name="Group 37"/>
                      <p:cNvGrpSpPr>
                        <a:grpSpLocks/>
                      </p:cNvGrpSpPr>
                      <p:nvPr/>
                    </p:nvGrpSpPr>
                    <p:grpSpPr bwMode="auto">
                      <a:xfrm>
                        <a:off x="2122" y="2080"/>
                        <a:ext cx="274" cy="276"/>
                        <a:chOff x="2122" y="2080"/>
                        <a:chExt cx="274" cy="276"/>
                      </a:xfrm>
                    </p:grpSpPr>
                    <p:sp>
                      <p:nvSpPr>
                        <p:cNvPr id="15388" name="Freeform 38"/>
                        <p:cNvSpPr>
                          <a:spLocks noChangeArrowheads="1"/>
                        </p:cNvSpPr>
                        <p:nvPr/>
                      </p:nvSpPr>
                      <p:spPr bwMode="auto">
                        <a:xfrm>
                          <a:off x="2122" y="208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5389" name="Freeform 39"/>
                        <p:cNvSpPr>
                          <a:spLocks noChangeArrowheads="1"/>
                        </p:cNvSpPr>
                        <p:nvPr/>
                      </p:nvSpPr>
                      <p:spPr bwMode="auto">
                        <a:xfrm flipV="1">
                          <a:off x="2256"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5379" name="Group 40"/>
                    <p:cNvGrpSpPr>
                      <a:grpSpLocks/>
                    </p:cNvGrpSpPr>
                    <p:nvPr/>
                  </p:nvGrpSpPr>
                  <p:grpSpPr bwMode="auto">
                    <a:xfrm>
                      <a:off x="2392" y="2080"/>
                      <a:ext cx="543" cy="286"/>
                      <a:chOff x="2392" y="2080"/>
                      <a:chExt cx="543" cy="286"/>
                    </a:xfrm>
                  </p:grpSpPr>
                  <p:grpSp>
                    <p:nvGrpSpPr>
                      <p:cNvPr id="15380" name="Group 41"/>
                      <p:cNvGrpSpPr>
                        <a:grpSpLocks/>
                      </p:cNvGrpSpPr>
                      <p:nvPr/>
                    </p:nvGrpSpPr>
                    <p:grpSpPr bwMode="auto">
                      <a:xfrm>
                        <a:off x="2392" y="2091"/>
                        <a:ext cx="274" cy="276"/>
                        <a:chOff x="2392" y="2091"/>
                        <a:chExt cx="274" cy="276"/>
                      </a:xfrm>
                    </p:grpSpPr>
                    <p:sp>
                      <p:nvSpPr>
                        <p:cNvPr id="15384" name="Freeform 42"/>
                        <p:cNvSpPr>
                          <a:spLocks noChangeArrowheads="1"/>
                        </p:cNvSpPr>
                        <p:nvPr/>
                      </p:nvSpPr>
                      <p:spPr bwMode="auto">
                        <a:xfrm>
                          <a:off x="2392" y="209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5385" name="Freeform 43"/>
                        <p:cNvSpPr>
                          <a:spLocks noChangeArrowheads="1"/>
                        </p:cNvSpPr>
                        <p:nvPr/>
                      </p:nvSpPr>
                      <p:spPr bwMode="auto">
                        <a:xfrm flipV="1">
                          <a:off x="2526" y="221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5381" name="Group 44"/>
                      <p:cNvGrpSpPr>
                        <a:grpSpLocks/>
                      </p:cNvGrpSpPr>
                      <p:nvPr/>
                    </p:nvGrpSpPr>
                    <p:grpSpPr bwMode="auto">
                      <a:xfrm>
                        <a:off x="2661" y="2080"/>
                        <a:ext cx="274" cy="276"/>
                        <a:chOff x="2661" y="2080"/>
                        <a:chExt cx="274" cy="276"/>
                      </a:xfrm>
                    </p:grpSpPr>
                    <p:sp>
                      <p:nvSpPr>
                        <p:cNvPr id="15382" name="Freeform 45"/>
                        <p:cNvSpPr>
                          <a:spLocks noChangeArrowheads="1"/>
                        </p:cNvSpPr>
                        <p:nvPr/>
                      </p:nvSpPr>
                      <p:spPr bwMode="auto">
                        <a:xfrm>
                          <a:off x="2661" y="208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5383" name="Freeform 46"/>
                        <p:cNvSpPr>
                          <a:spLocks noChangeArrowheads="1"/>
                        </p:cNvSpPr>
                        <p:nvPr/>
                      </p:nvSpPr>
                      <p:spPr bwMode="auto">
                        <a:xfrm flipV="1">
                          <a:off x="2795"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grpSp>
              <p:nvGrpSpPr>
                <p:cNvPr id="15373" name="Group 47"/>
                <p:cNvGrpSpPr>
                  <a:grpSpLocks/>
                </p:cNvGrpSpPr>
                <p:nvPr/>
              </p:nvGrpSpPr>
              <p:grpSpPr bwMode="auto">
                <a:xfrm>
                  <a:off x="2936" y="2128"/>
                  <a:ext cx="183" cy="95"/>
                  <a:chOff x="2936" y="2128"/>
                  <a:chExt cx="183" cy="95"/>
                </a:xfrm>
              </p:grpSpPr>
              <p:sp>
                <p:nvSpPr>
                  <p:cNvPr id="15374" name="Freeform 48"/>
                  <p:cNvSpPr>
                    <a:spLocks noChangeArrowheads="1"/>
                  </p:cNvSpPr>
                  <p:nvPr/>
                </p:nvSpPr>
                <p:spPr bwMode="auto">
                  <a:xfrm>
                    <a:off x="2936" y="2128"/>
                    <a:ext cx="144" cy="96"/>
                  </a:xfrm>
                  <a:custGeom>
                    <a:avLst/>
                    <a:gdLst>
                      <a:gd name="T0" fmla="*/ 0 w 192"/>
                      <a:gd name="T1" fmla="*/ 112 h 112"/>
                      <a:gd name="T2" fmla="*/ 48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8" y="72"/>
                          <a:pt x="16" y="32"/>
                          <a:pt x="48" y="16"/>
                        </a:cubicBezTo>
                        <a:cubicBezTo>
                          <a:pt x="80" y="0"/>
                          <a:pt x="168" y="16"/>
                          <a:pt x="192" y="16"/>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5375" name="Line 49"/>
                  <p:cNvSpPr>
                    <a:spLocks noChangeShapeType="1"/>
                  </p:cNvSpPr>
                  <p:nvPr/>
                </p:nvSpPr>
                <p:spPr bwMode="auto">
                  <a:xfrm>
                    <a:off x="3072" y="2136"/>
                    <a:ext cx="48" cy="1"/>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sp>
            <p:nvSpPr>
              <p:cNvPr id="15371" name="Text Box 50"/>
              <p:cNvSpPr txBox="1">
                <a:spLocks noChangeArrowheads="1"/>
              </p:cNvSpPr>
              <p:nvPr/>
            </p:nvSpPr>
            <p:spPr bwMode="auto">
              <a:xfrm>
                <a:off x="960" y="2416"/>
                <a:ext cx="1296" cy="409"/>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Fóton incidente com energia E</a:t>
                </a:r>
                <a:r>
                  <a:rPr lang="pt-BR" altLang="pt-BR" sz="1800" dirty="0">
                    <a:solidFill>
                      <a:srgbClr val="FFFFFF"/>
                    </a:solidFill>
                    <a:latin typeface="Arial" panose="020B0604020202020204" pitchFamily="34" charset="0"/>
                  </a:rPr>
                  <a:t>E</a:t>
                </a:r>
              </a:p>
            </p:txBody>
          </p:sp>
        </p:grpSp>
        <p:sp>
          <p:nvSpPr>
            <p:cNvPr id="15369" name="Oval 51"/>
            <p:cNvSpPr>
              <a:spLocks noChangeArrowheads="1"/>
            </p:cNvSpPr>
            <p:nvPr/>
          </p:nvSpPr>
          <p:spPr bwMode="auto">
            <a:xfrm>
              <a:off x="3120" y="2080"/>
              <a:ext cx="96" cy="96"/>
            </a:xfrm>
            <a:prstGeom prst="ellipse">
              <a:avLst/>
            </a:prstGeom>
            <a:noFill/>
            <a:ln w="1908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sp>
        <p:nvSpPr>
          <p:cNvPr id="54" name="Text Box 48"/>
          <p:cNvSpPr txBox="1">
            <a:spLocks noChangeArrowheads="1"/>
          </p:cNvSpPr>
          <p:nvPr/>
        </p:nvSpPr>
        <p:spPr bwMode="auto">
          <a:xfrm>
            <a:off x="76200" y="448344"/>
            <a:ext cx="6629400" cy="402291"/>
          </a:xfrm>
          <a:prstGeom prst="rect">
            <a:avLst/>
          </a:prstGeom>
          <a:noFill/>
          <a:ln w="9525">
            <a:noFill/>
            <a:round/>
            <a:headEnd/>
            <a:tailEnd/>
          </a:ln>
          <a:effectLst/>
        </p:spPr>
        <p:txBody>
          <a:bodyPr lIns="90000" tIns="46800" rIns="90000" bIns="46800">
            <a:spAutoFit/>
          </a:bodyPr>
          <a:lstStyle/>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000" b="1" spc="-100" dirty="0">
                <a:solidFill>
                  <a:schemeClr val="tx2"/>
                </a:solidFill>
                <a:latin typeface="+mj-lt"/>
                <a:ea typeface="+mj-ea"/>
                <a:cs typeface="+mj-cs"/>
              </a:rPr>
              <a:t>EFEITO FOTOELÉTRICO</a:t>
            </a:r>
          </a:p>
        </p:txBody>
      </p:sp>
    </p:spTree>
    <p:extLst>
      <p:ext uri="{BB962C8B-B14F-4D97-AF65-F5344CB8AC3E}">
        <p14:creationId xmlns:p14="http://schemas.microsoft.com/office/powerpoint/2010/main" val="5976890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88900" y="444500"/>
            <a:ext cx="6629400" cy="402291"/>
          </a:xfrm>
          <a:prstGeom prst="rect">
            <a:avLst/>
          </a:prstGeom>
          <a:noFill/>
          <a:ln w="9525">
            <a:noFill/>
            <a:round/>
            <a:headEnd/>
            <a:tailEnd/>
          </a:ln>
          <a:effectLst/>
        </p:spPr>
        <p:txBody>
          <a:bodyPr lIns="90000" tIns="46800" rIns="90000" bIns="46800">
            <a:spAutoFit/>
          </a:bodyPr>
          <a:lstStyle/>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000" b="1" spc="-100" dirty="0">
                <a:solidFill>
                  <a:schemeClr val="tx2"/>
                </a:solidFill>
              </a:rPr>
              <a:t>EFEITO FOTOELÉTRICO</a:t>
            </a:r>
          </a:p>
        </p:txBody>
      </p:sp>
      <p:sp>
        <p:nvSpPr>
          <p:cNvPr id="16387" name="Oval 2"/>
          <p:cNvSpPr>
            <a:spLocks noChangeArrowheads="1"/>
          </p:cNvSpPr>
          <p:nvPr/>
        </p:nvSpPr>
        <p:spPr bwMode="auto">
          <a:xfrm>
            <a:off x="4381500" y="2794000"/>
            <a:ext cx="381000" cy="381000"/>
          </a:xfrm>
          <a:prstGeom prst="ellipse">
            <a:avLst/>
          </a:prstGeom>
          <a:gradFill rotWithShape="0">
            <a:gsLst>
              <a:gs pos="0">
                <a:srgbClr val="0066FF"/>
              </a:gs>
              <a:gs pos="100000">
                <a:srgbClr val="002F75"/>
              </a:gs>
            </a:gsLst>
            <a:path path="rect">
              <a:fillToRect t="100000" r="100000"/>
            </a:path>
          </a:gradFill>
          <a:ln w="9360">
            <a:solidFill>
              <a:schemeClr val="tx1"/>
            </a:solidFill>
            <a:miter lim="800000"/>
            <a:headEnd/>
            <a:tailEnd/>
          </a:ln>
        </p:spPr>
        <p:txBody>
          <a:bodyPr wrap="none" anchor="ctr"/>
          <a:lstStyle/>
          <a:p>
            <a:endParaRPr lang="pt-BR" altLang="pt-BR"/>
          </a:p>
        </p:txBody>
      </p:sp>
      <p:sp>
        <p:nvSpPr>
          <p:cNvPr id="16388" name="Oval 3"/>
          <p:cNvSpPr>
            <a:spLocks noChangeArrowheads="1"/>
          </p:cNvSpPr>
          <p:nvPr/>
        </p:nvSpPr>
        <p:spPr bwMode="auto">
          <a:xfrm>
            <a:off x="4000500" y="2387600"/>
            <a:ext cx="1143000" cy="1219200"/>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389" name="Oval 4"/>
          <p:cNvSpPr>
            <a:spLocks noChangeArrowheads="1"/>
          </p:cNvSpPr>
          <p:nvPr/>
        </p:nvSpPr>
        <p:spPr bwMode="auto">
          <a:xfrm>
            <a:off x="3454400" y="1879600"/>
            <a:ext cx="2222500" cy="2222500"/>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390" name="Oval 5"/>
          <p:cNvSpPr>
            <a:spLocks noChangeArrowheads="1"/>
          </p:cNvSpPr>
          <p:nvPr/>
        </p:nvSpPr>
        <p:spPr bwMode="auto">
          <a:xfrm>
            <a:off x="4140200" y="2476500"/>
            <a:ext cx="152400" cy="152400"/>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6391" name="Oval 6"/>
          <p:cNvSpPr>
            <a:spLocks noChangeArrowheads="1"/>
          </p:cNvSpPr>
          <p:nvPr/>
        </p:nvSpPr>
        <p:spPr bwMode="auto">
          <a:xfrm>
            <a:off x="4483100" y="1828800"/>
            <a:ext cx="152400" cy="152400"/>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6392" name="Oval 7"/>
          <p:cNvSpPr>
            <a:spLocks noChangeArrowheads="1"/>
          </p:cNvSpPr>
          <p:nvPr/>
        </p:nvSpPr>
        <p:spPr bwMode="auto">
          <a:xfrm>
            <a:off x="4495800" y="4013200"/>
            <a:ext cx="152400" cy="152400"/>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6393" name="Oval 8"/>
          <p:cNvSpPr>
            <a:spLocks noChangeArrowheads="1"/>
          </p:cNvSpPr>
          <p:nvPr/>
        </p:nvSpPr>
        <p:spPr bwMode="auto">
          <a:xfrm>
            <a:off x="5067300" y="2921000"/>
            <a:ext cx="152400" cy="152400"/>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6394" name="Oval 9"/>
          <p:cNvSpPr>
            <a:spLocks noChangeArrowheads="1"/>
          </p:cNvSpPr>
          <p:nvPr/>
        </p:nvSpPr>
        <p:spPr bwMode="auto">
          <a:xfrm>
            <a:off x="3390900" y="2921000"/>
            <a:ext cx="152400" cy="152400"/>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6395" name="Oval 10"/>
          <p:cNvSpPr>
            <a:spLocks noChangeArrowheads="1"/>
          </p:cNvSpPr>
          <p:nvPr/>
        </p:nvSpPr>
        <p:spPr bwMode="auto">
          <a:xfrm>
            <a:off x="6705600" y="4140200"/>
            <a:ext cx="152400" cy="152400"/>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6396" name="Line 11"/>
          <p:cNvSpPr>
            <a:spLocks noChangeShapeType="1"/>
          </p:cNvSpPr>
          <p:nvPr/>
        </p:nvSpPr>
        <p:spPr bwMode="auto">
          <a:xfrm>
            <a:off x="5029200" y="3378200"/>
            <a:ext cx="1676400" cy="838200"/>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6397" name="Text Box 12"/>
          <p:cNvSpPr txBox="1">
            <a:spLocks noChangeArrowheads="1"/>
          </p:cNvSpPr>
          <p:nvPr/>
        </p:nvSpPr>
        <p:spPr bwMode="auto">
          <a:xfrm>
            <a:off x="5562600" y="3209925"/>
            <a:ext cx="32004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2000">
                <a:solidFill>
                  <a:srgbClr val="FFFFFF"/>
                </a:solidFill>
                <a:latin typeface="Arial" panose="020B0604020202020204" pitchFamily="34" charset="0"/>
              </a:rPr>
              <a:t>photoelectron</a:t>
            </a:r>
          </a:p>
          <a:p>
            <a:pPr algn="ctr">
              <a:spcBef>
                <a:spcPts val="1250"/>
              </a:spcBef>
            </a:pPr>
            <a:r>
              <a:rPr lang="pt-BR" altLang="pt-BR" sz="2000">
                <a:solidFill>
                  <a:srgbClr val="FFFFFF"/>
                </a:solidFill>
                <a:latin typeface="Arial" panose="020B0604020202020204" pitchFamily="34" charset="0"/>
              </a:rPr>
              <a:t>E</a:t>
            </a:r>
            <a:r>
              <a:rPr lang="pt-BR" altLang="pt-BR" sz="2000" baseline="-25000">
                <a:solidFill>
                  <a:srgbClr val="FFFFFF"/>
                </a:solidFill>
                <a:latin typeface="Arial" panose="020B0604020202020204" pitchFamily="34" charset="0"/>
              </a:rPr>
              <a:t>e</a:t>
            </a:r>
            <a:r>
              <a:rPr lang="pt-BR" altLang="pt-BR" sz="2000">
                <a:solidFill>
                  <a:srgbClr val="FFFFFF"/>
                </a:solidFill>
                <a:latin typeface="Arial" panose="020B0604020202020204" pitchFamily="34" charset="0"/>
              </a:rPr>
              <a:t> = E-B</a:t>
            </a:r>
            <a:r>
              <a:rPr lang="pt-BR" altLang="pt-BR" sz="2000" b="1" baseline="-25000">
                <a:solidFill>
                  <a:srgbClr val="FFFFFF"/>
                </a:solidFill>
                <a:latin typeface="Arial" panose="020B0604020202020204" pitchFamily="34" charset="0"/>
              </a:rPr>
              <a:t>i</a:t>
            </a:r>
          </a:p>
        </p:txBody>
      </p:sp>
      <p:sp>
        <p:nvSpPr>
          <p:cNvPr id="16398" name="Line 13"/>
          <p:cNvSpPr>
            <a:spLocks noChangeShapeType="1"/>
          </p:cNvSpPr>
          <p:nvPr/>
        </p:nvSpPr>
        <p:spPr bwMode="auto">
          <a:xfrm flipH="1">
            <a:off x="5205413" y="2997200"/>
            <a:ext cx="384175" cy="1588"/>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6399" name="Oval 14"/>
          <p:cNvSpPr>
            <a:spLocks noChangeArrowheads="1"/>
          </p:cNvSpPr>
          <p:nvPr/>
        </p:nvSpPr>
        <p:spPr bwMode="auto">
          <a:xfrm>
            <a:off x="5588000" y="2921000"/>
            <a:ext cx="152400" cy="152400"/>
          </a:xfrm>
          <a:prstGeom prst="ellipse">
            <a:avLst/>
          </a:prstGeom>
          <a:noFill/>
          <a:ln w="1908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nvGrpSpPr>
          <p:cNvPr id="16400" name="Group 15"/>
          <p:cNvGrpSpPr>
            <a:grpSpLocks/>
          </p:cNvGrpSpPr>
          <p:nvPr/>
        </p:nvGrpSpPr>
        <p:grpSpPr bwMode="auto">
          <a:xfrm>
            <a:off x="5205413" y="1511300"/>
            <a:ext cx="2392362" cy="1254125"/>
            <a:chOff x="3279" y="952"/>
            <a:chExt cx="1507" cy="790"/>
          </a:xfrm>
        </p:grpSpPr>
        <p:grpSp>
          <p:nvGrpSpPr>
            <p:cNvPr id="16441" name="Group 16"/>
            <p:cNvGrpSpPr>
              <a:grpSpLocks/>
            </p:cNvGrpSpPr>
            <p:nvPr/>
          </p:nvGrpSpPr>
          <p:grpSpPr bwMode="auto">
            <a:xfrm>
              <a:off x="3279" y="1034"/>
              <a:ext cx="1461" cy="709"/>
              <a:chOff x="3279" y="1034"/>
              <a:chExt cx="1461" cy="709"/>
            </a:xfrm>
          </p:grpSpPr>
          <p:grpSp>
            <p:nvGrpSpPr>
              <p:cNvPr id="16445" name="Group 17"/>
              <p:cNvGrpSpPr>
                <a:grpSpLocks/>
              </p:cNvGrpSpPr>
              <p:nvPr/>
            </p:nvGrpSpPr>
            <p:grpSpPr bwMode="auto">
              <a:xfrm>
                <a:off x="3279" y="1329"/>
                <a:ext cx="787" cy="413"/>
                <a:chOff x="3279" y="1329"/>
                <a:chExt cx="787" cy="413"/>
              </a:xfrm>
            </p:grpSpPr>
            <p:grpSp>
              <p:nvGrpSpPr>
                <p:cNvPr id="16453" name="Group 18"/>
                <p:cNvGrpSpPr>
                  <a:grpSpLocks/>
                </p:cNvGrpSpPr>
                <p:nvPr/>
              </p:nvGrpSpPr>
              <p:grpSpPr bwMode="auto">
                <a:xfrm>
                  <a:off x="3279" y="1487"/>
                  <a:ext cx="455" cy="255"/>
                  <a:chOff x="3279" y="1487"/>
                  <a:chExt cx="455" cy="255"/>
                </a:xfrm>
              </p:grpSpPr>
              <p:sp>
                <p:nvSpPr>
                  <p:cNvPr id="16457" name="Freeform 19"/>
                  <p:cNvSpPr>
                    <a:spLocks noChangeArrowheads="1"/>
                  </p:cNvSpPr>
                  <p:nvPr/>
                </p:nvSpPr>
                <p:spPr bwMode="auto">
                  <a:xfrm rot="-1440000">
                    <a:off x="3300" y="1520"/>
                    <a:ext cx="192"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58" name="Freeform 20"/>
                  <p:cNvSpPr>
                    <a:spLocks noChangeArrowheads="1"/>
                  </p:cNvSpPr>
                  <p:nvPr/>
                </p:nvSpPr>
                <p:spPr bwMode="auto">
                  <a:xfrm rot="20160000" flipV="1">
                    <a:off x="3521" y="1562"/>
                    <a:ext cx="192"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6454" name="Group 21"/>
                <p:cNvGrpSpPr>
                  <a:grpSpLocks/>
                </p:cNvGrpSpPr>
                <p:nvPr/>
              </p:nvGrpSpPr>
              <p:grpSpPr bwMode="auto">
                <a:xfrm>
                  <a:off x="3612" y="1329"/>
                  <a:ext cx="455" cy="256"/>
                  <a:chOff x="3612" y="1329"/>
                  <a:chExt cx="455" cy="256"/>
                </a:xfrm>
              </p:grpSpPr>
              <p:sp>
                <p:nvSpPr>
                  <p:cNvPr id="16455" name="Freeform 22"/>
                  <p:cNvSpPr>
                    <a:spLocks noChangeArrowheads="1"/>
                  </p:cNvSpPr>
                  <p:nvPr/>
                </p:nvSpPr>
                <p:spPr bwMode="auto">
                  <a:xfrm rot="-1440000">
                    <a:off x="3633" y="1362"/>
                    <a:ext cx="192"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56" name="Freeform 23"/>
                  <p:cNvSpPr>
                    <a:spLocks noChangeArrowheads="1"/>
                  </p:cNvSpPr>
                  <p:nvPr/>
                </p:nvSpPr>
                <p:spPr bwMode="auto">
                  <a:xfrm rot="20160000" flipV="1">
                    <a:off x="3854" y="1404"/>
                    <a:ext cx="192"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6446" name="Group 24"/>
              <p:cNvGrpSpPr>
                <a:grpSpLocks/>
              </p:cNvGrpSpPr>
              <p:nvPr/>
            </p:nvGrpSpPr>
            <p:grpSpPr bwMode="auto">
              <a:xfrm>
                <a:off x="3953" y="1034"/>
                <a:ext cx="787" cy="413"/>
                <a:chOff x="3953" y="1034"/>
                <a:chExt cx="787" cy="413"/>
              </a:xfrm>
            </p:grpSpPr>
            <p:grpSp>
              <p:nvGrpSpPr>
                <p:cNvPr id="16447" name="Group 25"/>
                <p:cNvGrpSpPr>
                  <a:grpSpLocks/>
                </p:cNvGrpSpPr>
                <p:nvPr/>
              </p:nvGrpSpPr>
              <p:grpSpPr bwMode="auto">
                <a:xfrm>
                  <a:off x="3953" y="1191"/>
                  <a:ext cx="454" cy="256"/>
                  <a:chOff x="3953" y="1191"/>
                  <a:chExt cx="454" cy="256"/>
                </a:xfrm>
              </p:grpSpPr>
              <p:sp>
                <p:nvSpPr>
                  <p:cNvPr id="16451" name="Freeform 26"/>
                  <p:cNvSpPr>
                    <a:spLocks noChangeArrowheads="1"/>
                  </p:cNvSpPr>
                  <p:nvPr/>
                </p:nvSpPr>
                <p:spPr bwMode="auto">
                  <a:xfrm rot="-1440000">
                    <a:off x="3974" y="1224"/>
                    <a:ext cx="192"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52" name="Freeform 27"/>
                  <p:cNvSpPr>
                    <a:spLocks noChangeArrowheads="1"/>
                  </p:cNvSpPr>
                  <p:nvPr/>
                </p:nvSpPr>
                <p:spPr bwMode="auto">
                  <a:xfrm rot="20160000" flipV="1">
                    <a:off x="4195" y="1266"/>
                    <a:ext cx="192"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6448" name="Group 28"/>
                <p:cNvGrpSpPr>
                  <a:grpSpLocks/>
                </p:cNvGrpSpPr>
                <p:nvPr/>
              </p:nvGrpSpPr>
              <p:grpSpPr bwMode="auto">
                <a:xfrm>
                  <a:off x="4286" y="1034"/>
                  <a:ext cx="454" cy="256"/>
                  <a:chOff x="4286" y="1034"/>
                  <a:chExt cx="454" cy="256"/>
                </a:xfrm>
              </p:grpSpPr>
              <p:sp>
                <p:nvSpPr>
                  <p:cNvPr id="16449" name="Freeform 29"/>
                  <p:cNvSpPr>
                    <a:spLocks noChangeArrowheads="1"/>
                  </p:cNvSpPr>
                  <p:nvPr/>
                </p:nvSpPr>
                <p:spPr bwMode="auto">
                  <a:xfrm rot="-1440000">
                    <a:off x="4307" y="1067"/>
                    <a:ext cx="192"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50" name="Freeform 30"/>
                  <p:cNvSpPr>
                    <a:spLocks noChangeArrowheads="1"/>
                  </p:cNvSpPr>
                  <p:nvPr/>
                </p:nvSpPr>
                <p:spPr bwMode="auto">
                  <a:xfrm rot="20160000" flipV="1">
                    <a:off x="4528" y="1109"/>
                    <a:ext cx="192"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nvGrpSpPr>
            <p:cNvPr id="16442" name="Group 31"/>
            <p:cNvGrpSpPr>
              <a:grpSpLocks/>
            </p:cNvGrpSpPr>
            <p:nvPr/>
          </p:nvGrpSpPr>
          <p:grpSpPr bwMode="auto">
            <a:xfrm>
              <a:off x="4649" y="952"/>
              <a:ext cx="136" cy="138"/>
              <a:chOff x="4649" y="952"/>
              <a:chExt cx="136" cy="138"/>
            </a:xfrm>
          </p:grpSpPr>
          <p:sp>
            <p:nvSpPr>
              <p:cNvPr id="16443" name="Freeform 32"/>
              <p:cNvSpPr>
                <a:spLocks noChangeArrowheads="1"/>
              </p:cNvSpPr>
              <p:nvPr/>
            </p:nvSpPr>
            <p:spPr bwMode="auto">
              <a:xfrm rot="-1440000">
                <a:off x="4663" y="979"/>
                <a:ext cx="108" cy="96"/>
              </a:xfrm>
              <a:custGeom>
                <a:avLst/>
                <a:gdLst>
                  <a:gd name="T0" fmla="*/ 0 w 144"/>
                  <a:gd name="T1" fmla="*/ 112 h 112"/>
                  <a:gd name="T2" fmla="*/ 48 w 144"/>
                  <a:gd name="T3" fmla="*/ 16 h 112"/>
                  <a:gd name="T4" fmla="*/ 144 w 144"/>
                  <a:gd name="T5" fmla="*/ 16 h 112"/>
                  <a:gd name="T6" fmla="*/ 0 60000 65536"/>
                  <a:gd name="T7" fmla="*/ 0 60000 65536"/>
                  <a:gd name="T8" fmla="*/ 0 60000 65536"/>
                  <a:gd name="T9" fmla="*/ 0 w 144"/>
                  <a:gd name="T10" fmla="*/ 0 h 112"/>
                  <a:gd name="T11" fmla="*/ 144 w 144"/>
                  <a:gd name="T12" fmla="*/ 112 h 112"/>
                </a:gdLst>
                <a:ahLst/>
                <a:cxnLst>
                  <a:cxn ang="T6">
                    <a:pos x="T0" y="T1"/>
                  </a:cxn>
                  <a:cxn ang="T7">
                    <a:pos x="T2" y="T3"/>
                  </a:cxn>
                  <a:cxn ang="T8">
                    <a:pos x="T4" y="T5"/>
                  </a:cxn>
                </a:cxnLst>
                <a:rect l="T9" t="T10" r="T11" b="T12"/>
                <a:pathLst>
                  <a:path w="144" h="112">
                    <a:moveTo>
                      <a:pt x="0" y="112"/>
                    </a:moveTo>
                    <a:cubicBezTo>
                      <a:pt x="12" y="72"/>
                      <a:pt x="24" y="32"/>
                      <a:pt x="48" y="16"/>
                    </a:cubicBezTo>
                    <a:cubicBezTo>
                      <a:pt x="72" y="0"/>
                      <a:pt x="128" y="16"/>
                      <a:pt x="144" y="16"/>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44" name="Line 33"/>
              <p:cNvSpPr>
                <a:spLocks noChangeShapeType="1"/>
              </p:cNvSpPr>
              <p:nvPr/>
            </p:nvSpPr>
            <p:spPr bwMode="auto">
              <a:xfrm flipV="1">
                <a:off x="4751" y="952"/>
                <a:ext cx="33" cy="16"/>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sp>
        <p:nvSpPr>
          <p:cNvPr id="16401" name="Text Box 34"/>
          <p:cNvSpPr txBox="1">
            <a:spLocks noChangeArrowheads="1"/>
          </p:cNvSpPr>
          <p:nvPr/>
        </p:nvSpPr>
        <p:spPr bwMode="auto">
          <a:xfrm>
            <a:off x="6172200" y="838200"/>
            <a:ext cx="2667000" cy="371513"/>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Elétrons </a:t>
            </a:r>
            <a:r>
              <a:rPr lang="pt-BR" altLang="pt-BR" sz="1800" dirty="0" err="1">
                <a:solidFill>
                  <a:schemeClr val="tx1"/>
                </a:solidFill>
                <a:latin typeface="Arial" panose="020B0604020202020204" pitchFamily="34" charset="0"/>
              </a:rPr>
              <a:t>Auger</a:t>
            </a:r>
            <a:endParaRPr lang="pt-BR" altLang="pt-BR" sz="1800" dirty="0">
              <a:solidFill>
                <a:schemeClr val="tx1"/>
              </a:solidFill>
              <a:latin typeface="Arial" panose="020B0604020202020204" pitchFamily="34" charset="0"/>
            </a:endParaRPr>
          </a:p>
        </p:txBody>
      </p:sp>
      <p:grpSp>
        <p:nvGrpSpPr>
          <p:cNvPr id="16402" name="Group 35"/>
          <p:cNvGrpSpPr>
            <a:grpSpLocks/>
          </p:cNvGrpSpPr>
          <p:nvPr/>
        </p:nvGrpSpPr>
        <p:grpSpPr bwMode="auto">
          <a:xfrm>
            <a:off x="1231900" y="3302001"/>
            <a:ext cx="3719513" cy="1182688"/>
            <a:chOff x="776" y="2080"/>
            <a:chExt cx="2343" cy="745"/>
          </a:xfrm>
        </p:grpSpPr>
        <p:grpSp>
          <p:nvGrpSpPr>
            <p:cNvPr id="16405" name="Group 36"/>
            <p:cNvGrpSpPr>
              <a:grpSpLocks/>
            </p:cNvGrpSpPr>
            <p:nvPr/>
          </p:nvGrpSpPr>
          <p:grpSpPr bwMode="auto">
            <a:xfrm>
              <a:off x="776" y="2080"/>
              <a:ext cx="2343" cy="286"/>
              <a:chOff x="776" y="2080"/>
              <a:chExt cx="2343" cy="286"/>
            </a:xfrm>
          </p:grpSpPr>
          <p:grpSp>
            <p:nvGrpSpPr>
              <p:cNvPr id="16407" name="Group 37"/>
              <p:cNvGrpSpPr>
                <a:grpSpLocks/>
              </p:cNvGrpSpPr>
              <p:nvPr/>
            </p:nvGrpSpPr>
            <p:grpSpPr bwMode="auto">
              <a:xfrm>
                <a:off x="776" y="2080"/>
                <a:ext cx="2158" cy="286"/>
                <a:chOff x="776" y="2080"/>
                <a:chExt cx="2158" cy="286"/>
              </a:xfrm>
            </p:grpSpPr>
            <p:grpSp>
              <p:nvGrpSpPr>
                <p:cNvPr id="16411" name="Group 38"/>
                <p:cNvGrpSpPr>
                  <a:grpSpLocks/>
                </p:cNvGrpSpPr>
                <p:nvPr/>
              </p:nvGrpSpPr>
              <p:grpSpPr bwMode="auto">
                <a:xfrm>
                  <a:off x="776" y="2080"/>
                  <a:ext cx="1081" cy="286"/>
                  <a:chOff x="776" y="2080"/>
                  <a:chExt cx="1081" cy="286"/>
                </a:xfrm>
              </p:grpSpPr>
              <p:grpSp>
                <p:nvGrpSpPr>
                  <p:cNvPr id="16427" name="Group 39"/>
                  <p:cNvGrpSpPr>
                    <a:grpSpLocks/>
                  </p:cNvGrpSpPr>
                  <p:nvPr/>
                </p:nvGrpSpPr>
                <p:grpSpPr bwMode="auto">
                  <a:xfrm>
                    <a:off x="776" y="2080"/>
                    <a:ext cx="543" cy="286"/>
                    <a:chOff x="776" y="2080"/>
                    <a:chExt cx="543" cy="286"/>
                  </a:xfrm>
                </p:grpSpPr>
                <p:grpSp>
                  <p:nvGrpSpPr>
                    <p:cNvPr id="16435" name="Group 40"/>
                    <p:cNvGrpSpPr>
                      <a:grpSpLocks/>
                    </p:cNvGrpSpPr>
                    <p:nvPr/>
                  </p:nvGrpSpPr>
                  <p:grpSpPr bwMode="auto">
                    <a:xfrm>
                      <a:off x="776" y="2091"/>
                      <a:ext cx="274" cy="276"/>
                      <a:chOff x="776" y="2091"/>
                      <a:chExt cx="274" cy="276"/>
                    </a:xfrm>
                  </p:grpSpPr>
                  <p:sp>
                    <p:nvSpPr>
                      <p:cNvPr id="16439" name="Freeform 41"/>
                      <p:cNvSpPr>
                        <a:spLocks noChangeArrowheads="1"/>
                      </p:cNvSpPr>
                      <p:nvPr/>
                    </p:nvSpPr>
                    <p:spPr bwMode="auto">
                      <a:xfrm>
                        <a:off x="776" y="209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40" name="Freeform 42"/>
                      <p:cNvSpPr>
                        <a:spLocks noChangeArrowheads="1"/>
                      </p:cNvSpPr>
                      <p:nvPr/>
                    </p:nvSpPr>
                    <p:spPr bwMode="auto">
                      <a:xfrm flipV="1">
                        <a:off x="910" y="221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6436" name="Group 43"/>
                    <p:cNvGrpSpPr>
                      <a:grpSpLocks/>
                    </p:cNvGrpSpPr>
                    <p:nvPr/>
                  </p:nvGrpSpPr>
                  <p:grpSpPr bwMode="auto">
                    <a:xfrm>
                      <a:off x="1045" y="2080"/>
                      <a:ext cx="274" cy="276"/>
                      <a:chOff x="1045" y="2080"/>
                      <a:chExt cx="274" cy="276"/>
                    </a:xfrm>
                  </p:grpSpPr>
                  <p:sp>
                    <p:nvSpPr>
                      <p:cNvPr id="16437" name="Freeform 44"/>
                      <p:cNvSpPr>
                        <a:spLocks noChangeArrowheads="1"/>
                      </p:cNvSpPr>
                      <p:nvPr/>
                    </p:nvSpPr>
                    <p:spPr bwMode="auto">
                      <a:xfrm>
                        <a:off x="1045" y="208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38" name="Freeform 45"/>
                      <p:cNvSpPr>
                        <a:spLocks noChangeArrowheads="1"/>
                      </p:cNvSpPr>
                      <p:nvPr/>
                    </p:nvSpPr>
                    <p:spPr bwMode="auto">
                      <a:xfrm flipV="1">
                        <a:off x="1179"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6428" name="Group 46"/>
                  <p:cNvGrpSpPr>
                    <a:grpSpLocks/>
                  </p:cNvGrpSpPr>
                  <p:nvPr/>
                </p:nvGrpSpPr>
                <p:grpSpPr bwMode="auto">
                  <a:xfrm>
                    <a:off x="1315" y="2080"/>
                    <a:ext cx="543" cy="286"/>
                    <a:chOff x="1315" y="2080"/>
                    <a:chExt cx="543" cy="286"/>
                  </a:xfrm>
                </p:grpSpPr>
                <p:grpSp>
                  <p:nvGrpSpPr>
                    <p:cNvPr id="16429" name="Group 47"/>
                    <p:cNvGrpSpPr>
                      <a:grpSpLocks/>
                    </p:cNvGrpSpPr>
                    <p:nvPr/>
                  </p:nvGrpSpPr>
                  <p:grpSpPr bwMode="auto">
                    <a:xfrm>
                      <a:off x="1315" y="2091"/>
                      <a:ext cx="274" cy="276"/>
                      <a:chOff x="1315" y="2091"/>
                      <a:chExt cx="274" cy="276"/>
                    </a:xfrm>
                  </p:grpSpPr>
                  <p:sp>
                    <p:nvSpPr>
                      <p:cNvPr id="16433" name="Freeform 48"/>
                      <p:cNvSpPr>
                        <a:spLocks noChangeArrowheads="1"/>
                      </p:cNvSpPr>
                      <p:nvPr/>
                    </p:nvSpPr>
                    <p:spPr bwMode="auto">
                      <a:xfrm>
                        <a:off x="1315" y="209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34" name="Freeform 49"/>
                      <p:cNvSpPr>
                        <a:spLocks noChangeArrowheads="1"/>
                      </p:cNvSpPr>
                      <p:nvPr/>
                    </p:nvSpPr>
                    <p:spPr bwMode="auto">
                      <a:xfrm flipV="1">
                        <a:off x="1449" y="221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6430" name="Group 50"/>
                    <p:cNvGrpSpPr>
                      <a:grpSpLocks/>
                    </p:cNvGrpSpPr>
                    <p:nvPr/>
                  </p:nvGrpSpPr>
                  <p:grpSpPr bwMode="auto">
                    <a:xfrm>
                      <a:off x="1584" y="2080"/>
                      <a:ext cx="274" cy="276"/>
                      <a:chOff x="1584" y="2080"/>
                      <a:chExt cx="274" cy="276"/>
                    </a:xfrm>
                  </p:grpSpPr>
                  <p:sp>
                    <p:nvSpPr>
                      <p:cNvPr id="16431" name="Freeform 51"/>
                      <p:cNvSpPr>
                        <a:spLocks noChangeArrowheads="1"/>
                      </p:cNvSpPr>
                      <p:nvPr/>
                    </p:nvSpPr>
                    <p:spPr bwMode="auto">
                      <a:xfrm>
                        <a:off x="1584" y="208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32" name="Freeform 52"/>
                      <p:cNvSpPr>
                        <a:spLocks noChangeArrowheads="1"/>
                      </p:cNvSpPr>
                      <p:nvPr/>
                    </p:nvSpPr>
                    <p:spPr bwMode="auto">
                      <a:xfrm flipV="1">
                        <a:off x="1718"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nvGrpSpPr>
                <p:cNvPr id="16412" name="Group 53"/>
                <p:cNvGrpSpPr>
                  <a:grpSpLocks/>
                </p:cNvGrpSpPr>
                <p:nvPr/>
              </p:nvGrpSpPr>
              <p:grpSpPr bwMode="auto">
                <a:xfrm>
                  <a:off x="1853" y="2080"/>
                  <a:ext cx="1081" cy="286"/>
                  <a:chOff x="1853" y="2080"/>
                  <a:chExt cx="1081" cy="286"/>
                </a:xfrm>
              </p:grpSpPr>
              <p:grpSp>
                <p:nvGrpSpPr>
                  <p:cNvPr id="16413" name="Group 54"/>
                  <p:cNvGrpSpPr>
                    <a:grpSpLocks/>
                  </p:cNvGrpSpPr>
                  <p:nvPr/>
                </p:nvGrpSpPr>
                <p:grpSpPr bwMode="auto">
                  <a:xfrm>
                    <a:off x="1853" y="2080"/>
                    <a:ext cx="543" cy="286"/>
                    <a:chOff x="1853" y="2080"/>
                    <a:chExt cx="543" cy="286"/>
                  </a:xfrm>
                </p:grpSpPr>
                <p:grpSp>
                  <p:nvGrpSpPr>
                    <p:cNvPr id="16421" name="Group 55"/>
                    <p:cNvGrpSpPr>
                      <a:grpSpLocks/>
                    </p:cNvGrpSpPr>
                    <p:nvPr/>
                  </p:nvGrpSpPr>
                  <p:grpSpPr bwMode="auto">
                    <a:xfrm>
                      <a:off x="1853" y="2091"/>
                      <a:ext cx="274" cy="276"/>
                      <a:chOff x="1853" y="2091"/>
                      <a:chExt cx="274" cy="276"/>
                    </a:xfrm>
                  </p:grpSpPr>
                  <p:sp>
                    <p:nvSpPr>
                      <p:cNvPr id="16425" name="Freeform 56"/>
                      <p:cNvSpPr>
                        <a:spLocks noChangeArrowheads="1"/>
                      </p:cNvSpPr>
                      <p:nvPr/>
                    </p:nvSpPr>
                    <p:spPr bwMode="auto">
                      <a:xfrm>
                        <a:off x="1853" y="209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26" name="Freeform 57"/>
                      <p:cNvSpPr>
                        <a:spLocks noChangeArrowheads="1"/>
                      </p:cNvSpPr>
                      <p:nvPr/>
                    </p:nvSpPr>
                    <p:spPr bwMode="auto">
                      <a:xfrm flipV="1">
                        <a:off x="1987" y="221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6422" name="Group 58"/>
                    <p:cNvGrpSpPr>
                      <a:grpSpLocks/>
                    </p:cNvGrpSpPr>
                    <p:nvPr/>
                  </p:nvGrpSpPr>
                  <p:grpSpPr bwMode="auto">
                    <a:xfrm>
                      <a:off x="2122" y="2080"/>
                      <a:ext cx="274" cy="276"/>
                      <a:chOff x="2122" y="2080"/>
                      <a:chExt cx="274" cy="276"/>
                    </a:xfrm>
                  </p:grpSpPr>
                  <p:sp>
                    <p:nvSpPr>
                      <p:cNvPr id="16423" name="Freeform 59"/>
                      <p:cNvSpPr>
                        <a:spLocks noChangeArrowheads="1"/>
                      </p:cNvSpPr>
                      <p:nvPr/>
                    </p:nvSpPr>
                    <p:spPr bwMode="auto">
                      <a:xfrm>
                        <a:off x="2122" y="208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24" name="Freeform 60"/>
                      <p:cNvSpPr>
                        <a:spLocks noChangeArrowheads="1"/>
                      </p:cNvSpPr>
                      <p:nvPr/>
                    </p:nvSpPr>
                    <p:spPr bwMode="auto">
                      <a:xfrm flipV="1">
                        <a:off x="2256"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6414" name="Group 61"/>
                  <p:cNvGrpSpPr>
                    <a:grpSpLocks/>
                  </p:cNvGrpSpPr>
                  <p:nvPr/>
                </p:nvGrpSpPr>
                <p:grpSpPr bwMode="auto">
                  <a:xfrm>
                    <a:off x="2392" y="2080"/>
                    <a:ext cx="543" cy="286"/>
                    <a:chOff x="2392" y="2080"/>
                    <a:chExt cx="543" cy="286"/>
                  </a:xfrm>
                </p:grpSpPr>
                <p:grpSp>
                  <p:nvGrpSpPr>
                    <p:cNvPr id="16415" name="Group 62"/>
                    <p:cNvGrpSpPr>
                      <a:grpSpLocks/>
                    </p:cNvGrpSpPr>
                    <p:nvPr/>
                  </p:nvGrpSpPr>
                  <p:grpSpPr bwMode="auto">
                    <a:xfrm>
                      <a:off x="2392" y="2091"/>
                      <a:ext cx="274" cy="276"/>
                      <a:chOff x="2392" y="2091"/>
                      <a:chExt cx="274" cy="276"/>
                    </a:xfrm>
                  </p:grpSpPr>
                  <p:sp>
                    <p:nvSpPr>
                      <p:cNvPr id="16419" name="Freeform 63"/>
                      <p:cNvSpPr>
                        <a:spLocks noChangeArrowheads="1"/>
                      </p:cNvSpPr>
                      <p:nvPr/>
                    </p:nvSpPr>
                    <p:spPr bwMode="auto">
                      <a:xfrm>
                        <a:off x="2392" y="209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20" name="Freeform 64"/>
                      <p:cNvSpPr>
                        <a:spLocks noChangeArrowheads="1"/>
                      </p:cNvSpPr>
                      <p:nvPr/>
                    </p:nvSpPr>
                    <p:spPr bwMode="auto">
                      <a:xfrm flipV="1">
                        <a:off x="2526" y="221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6416" name="Group 65"/>
                    <p:cNvGrpSpPr>
                      <a:grpSpLocks/>
                    </p:cNvGrpSpPr>
                    <p:nvPr/>
                  </p:nvGrpSpPr>
                  <p:grpSpPr bwMode="auto">
                    <a:xfrm>
                      <a:off x="2661" y="2080"/>
                      <a:ext cx="274" cy="276"/>
                      <a:chOff x="2661" y="2080"/>
                      <a:chExt cx="274" cy="276"/>
                    </a:xfrm>
                  </p:grpSpPr>
                  <p:sp>
                    <p:nvSpPr>
                      <p:cNvPr id="16417" name="Freeform 66"/>
                      <p:cNvSpPr>
                        <a:spLocks noChangeArrowheads="1"/>
                      </p:cNvSpPr>
                      <p:nvPr/>
                    </p:nvSpPr>
                    <p:spPr bwMode="auto">
                      <a:xfrm>
                        <a:off x="2661" y="208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18" name="Freeform 67"/>
                      <p:cNvSpPr>
                        <a:spLocks noChangeArrowheads="1"/>
                      </p:cNvSpPr>
                      <p:nvPr/>
                    </p:nvSpPr>
                    <p:spPr bwMode="auto">
                      <a:xfrm flipV="1">
                        <a:off x="2795"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grpSp>
            <p:nvGrpSpPr>
              <p:cNvPr id="16408" name="Group 68"/>
              <p:cNvGrpSpPr>
                <a:grpSpLocks/>
              </p:cNvGrpSpPr>
              <p:nvPr/>
            </p:nvGrpSpPr>
            <p:grpSpPr bwMode="auto">
              <a:xfrm>
                <a:off x="2936" y="2128"/>
                <a:ext cx="183" cy="95"/>
                <a:chOff x="2936" y="2128"/>
                <a:chExt cx="183" cy="95"/>
              </a:xfrm>
            </p:grpSpPr>
            <p:sp>
              <p:nvSpPr>
                <p:cNvPr id="16409" name="Freeform 69"/>
                <p:cNvSpPr>
                  <a:spLocks noChangeArrowheads="1"/>
                </p:cNvSpPr>
                <p:nvPr/>
              </p:nvSpPr>
              <p:spPr bwMode="auto">
                <a:xfrm>
                  <a:off x="2936" y="2128"/>
                  <a:ext cx="144" cy="96"/>
                </a:xfrm>
                <a:custGeom>
                  <a:avLst/>
                  <a:gdLst>
                    <a:gd name="T0" fmla="*/ 0 w 192"/>
                    <a:gd name="T1" fmla="*/ 112 h 112"/>
                    <a:gd name="T2" fmla="*/ 48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8" y="72"/>
                        <a:pt x="16" y="32"/>
                        <a:pt x="48" y="16"/>
                      </a:cubicBezTo>
                      <a:cubicBezTo>
                        <a:pt x="80" y="0"/>
                        <a:pt x="168" y="16"/>
                        <a:pt x="192" y="16"/>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6410" name="Line 70"/>
                <p:cNvSpPr>
                  <a:spLocks noChangeShapeType="1"/>
                </p:cNvSpPr>
                <p:nvPr/>
              </p:nvSpPr>
              <p:spPr bwMode="auto">
                <a:xfrm>
                  <a:off x="3072" y="2136"/>
                  <a:ext cx="48" cy="1"/>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sp>
          <p:nvSpPr>
            <p:cNvPr id="16406" name="Text Box 71"/>
            <p:cNvSpPr txBox="1">
              <a:spLocks noChangeArrowheads="1"/>
            </p:cNvSpPr>
            <p:nvPr/>
          </p:nvSpPr>
          <p:spPr bwMode="auto">
            <a:xfrm>
              <a:off x="960" y="2416"/>
              <a:ext cx="1296" cy="409"/>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Fóton incidente com energia E</a:t>
              </a:r>
              <a:r>
                <a:rPr lang="pt-BR" altLang="pt-BR" sz="1800" dirty="0">
                  <a:solidFill>
                    <a:srgbClr val="FFFFFF"/>
                  </a:solidFill>
                  <a:latin typeface="Arial" panose="020B0604020202020204" pitchFamily="34" charset="0"/>
                </a:rPr>
                <a:t>E</a:t>
              </a:r>
            </a:p>
          </p:txBody>
        </p:sp>
      </p:grpSp>
      <p:sp>
        <p:nvSpPr>
          <p:cNvPr id="16403" name="Oval 72"/>
          <p:cNvSpPr>
            <a:spLocks noChangeArrowheads="1"/>
          </p:cNvSpPr>
          <p:nvPr/>
        </p:nvSpPr>
        <p:spPr bwMode="auto">
          <a:xfrm>
            <a:off x="4953000" y="3302000"/>
            <a:ext cx="152400" cy="152400"/>
          </a:xfrm>
          <a:prstGeom prst="ellipse">
            <a:avLst/>
          </a:prstGeom>
          <a:noFill/>
          <a:ln w="1908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76" name="Text Box 13"/>
          <p:cNvSpPr txBox="1">
            <a:spLocks noChangeArrowheads="1"/>
          </p:cNvSpPr>
          <p:nvPr/>
        </p:nvSpPr>
        <p:spPr bwMode="auto">
          <a:xfrm>
            <a:off x="5778730" y="4596436"/>
            <a:ext cx="3200400" cy="371513"/>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“Fóton </a:t>
            </a:r>
            <a:r>
              <a:rPr lang="pt-BR" altLang="pt-BR" sz="1800" dirty="0" err="1">
                <a:solidFill>
                  <a:schemeClr val="tx1"/>
                </a:solidFill>
                <a:latin typeface="Arial" panose="020B0604020202020204" pitchFamily="34" charset="0"/>
              </a:rPr>
              <a:t>Eletron</a:t>
            </a:r>
            <a:r>
              <a:rPr lang="pt-BR" altLang="pt-BR" sz="1800" dirty="0">
                <a:solidFill>
                  <a:schemeClr val="tx1"/>
                </a:solidFill>
                <a:latin typeface="Arial" panose="020B0604020202020204" pitchFamily="34" charset="0"/>
              </a:rPr>
              <a:t>”</a:t>
            </a:r>
          </a:p>
        </p:txBody>
      </p:sp>
    </p:spTree>
    <p:extLst>
      <p:ext uri="{BB962C8B-B14F-4D97-AF65-F5344CB8AC3E}">
        <p14:creationId xmlns:p14="http://schemas.microsoft.com/office/powerpoint/2010/main" val="42933333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28" y="324635"/>
            <a:ext cx="8435280" cy="576064"/>
          </a:xfrm>
        </p:spPr>
        <p:txBody>
          <a:bodyPr>
            <a:normAutofit/>
          </a:bodyPr>
          <a:lstStyle/>
          <a:p>
            <a:r>
              <a:rPr lang="pt-BR" sz="2000" b="1" dirty="0"/>
              <a:t>Espalhamento</a:t>
            </a:r>
            <a:r>
              <a:rPr lang="pt-BR" sz="2400" b="1" dirty="0"/>
              <a:t> Rayleigh</a:t>
            </a:r>
          </a:p>
        </p:txBody>
      </p:sp>
      <p:sp>
        <p:nvSpPr>
          <p:cNvPr id="3" name="Espaço Reservado para Conteúdo 2"/>
          <p:cNvSpPr>
            <a:spLocks noGrp="1"/>
          </p:cNvSpPr>
          <p:nvPr>
            <p:ph idx="1"/>
          </p:nvPr>
        </p:nvSpPr>
        <p:spPr>
          <a:xfrm>
            <a:off x="395536" y="1196752"/>
            <a:ext cx="8229600" cy="4876800"/>
          </a:xfrm>
        </p:spPr>
        <p:txBody>
          <a:bodyPr>
            <a:normAutofit/>
          </a:bodyPr>
          <a:lstStyle/>
          <a:p>
            <a:pPr>
              <a:buFontTx/>
              <a:buChar char="-"/>
            </a:pPr>
            <a:endParaRPr lang="pt-BR" sz="1800" dirty="0"/>
          </a:p>
          <a:p>
            <a:pPr algn="just">
              <a:buFontTx/>
              <a:buChar char="-"/>
            </a:pPr>
            <a:r>
              <a:rPr lang="pt-BR" sz="1800" dirty="0"/>
              <a:t>É um processo de interação no qual fótons são espalhados por elétrons atômicos ligados. </a:t>
            </a:r>
          </a:p>
          <a:p>
            <a:pPr algn="just">
              <a:buFontTx/>
              <a:buChar char="-"/>
            </a:pPr>
            <a:endParaRPr lang="pt-BR" sz="1800" dirty="0"/>
          </a:p>
          <a:p>
            <a:pPr algn="just">
              <a:buFontTx/>
              <a:buChar char="-"/>
            </a:pPr>
            <a:r>
              <a:rPr lang="pt-BR" sz="1800" dirty="0"/>
              <a:t>Neste processo o átomo não é nem excitado nem ionizado e, após a interação, os elétrons retornam a seu estado energético inicial. O Espalhamento Rayleigh e elástico, o fóton é meramente redirecionado para um angulo θ sem perda de energia. </a:t>
            </a:r>
          </a:p>
          <a:p>
            <a:pPr algn="just">
              <a:buFontTx/>
              <a:buChar char="-"/>
            </a:pPr>
            <a:endParaRPr lang="pt-BR" sz="1800" dirty="0"/>
          </a:p>
          <a:p>
            <a:pPr algn="just">
              <a:buFontTx/>
              <a:buChar char="-"/>
            </a:pPr>
            <a:r>
              <a:rPr lang="pt-BR" sz="1800" dirty="0"/>
              <a:t>O fato de o céu parecer azul durante o dia é devido, entre outras causas, a este fenômeno.</a:t>
            </a:r>
          </a:p>
          <a:p>
            <a:endParaRPr lang="pt-BR" sz="1800" dirty="0"/>
          </a:p>
          <a:p>
            <a:endParaRPr lang="pt-BR" sz="18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4653136"/>
            <a:ext cx="2889498" cy="2032729"/>
          </a:xfrm>
          <a:prstGeom prst="rect">
            <a:avLst/>
          </a:prstGeom>
        </p:spPr>
      </p:pic>
    </p:spTree>
    <p:extLst>
      <p:ext uri="{BB962C8B-B14F-4D97-AF65-F5344CB8AC3E}">
        <p14:creationId xmlns:p14="http://schemas.microsoft.com/office/powerpoint/2010/main" val="1917143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110952" y="388652"/>
            <a:ext cx="6629400" cy="525401"/>
          </a:xfrm>
          <a:prstGeom prst="rect">
            <a:avLst/>
          </a:prstGeom>
          <a:noFill/>
          <a:ln w="9525">
            <a:noFill/>
            <a:round/>
            <a:headEnd/>
            <a:tailEnd/>
          </a:ln>
          <a:effectLst/>
        </p:spPr>
        <p:txBody>
          <a:bodyPr lIns="90000" tIns="46800" rIns="90000" bIns="46800">
            <a:spAutoFit/>
          </a:bodyPr>
          <a:lstStyle/>
          <a:p>
            <a:pPr algn="ctr">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800" b="1" dirty="0">
                <a:solidFill>
                  <a:schemeClr val="tx2"/>
                </a:solidFill>
              </a:rPr>
              <a:t>Espalhamento Rayleigh</a:t>
            </a:r>
            <a:endParaRPr lang="en-US" sz="2800" b="1" dirty="0">
              <a:solidFill>
                <a:schemeClr val="tx2"/>
              </a:solidFill>
              <a:effectLst>
                <a:outerShdw blurRad="38100" dist="38100" dir="2700000" algn="tl">
                  <a:srgbClr val="000000"/>
                </a:outerShdw>
              </a:effectLst>
              <a:latin typeface="Arial" charset="0"/>
            </a:endParaRPr>
          </a:p>
        </p:txBody>
      </p:sp>
      <p:grpSp>
        <p:nvGrpSpPr>
          <p:cNvPr id="17411" name="Group 2"/>
          <p:cNvGrpSpPr>
            <a:grpSpLocks/>
          </p:cNvGrpSpPr>
          <p:nvPr/>
        </p:nvGrpSpPr>
        <p:grpSpPr bwMode="auto">
          <a:xfrm>
            <a:off x="3390900" y="1828800"/>
            <a:ext cx="2347913" cy="2335213"/>
            <a:chOff x="2136" y="1152"/>
            <a:chExt cx="1479" cy="1471"/>
          </a:xfrm>
        </p:grpSpPr>
        <p:sp>
          <p:nvSpPr>
            <p:cNvPr id="17449" name="Oval 3"/>
            <p:cNvSpPr>
              <a:spLocks noChangeArrowheads="1"/>
            </p:cNvSpPr>
            <p:nvPr/>
          </p:nvSpPr>
          <p:spPr bwMode="auto">
            <a:xfrm>
              <a:off x="2760" y="1760"/>
              <a:ext cx="240" cy="240"/>
            </a:xfrm>
            <a:prstGeom prst="ellipse">
              <a:avLst/>
            </a:prstGeom>
            <a:gradFill rotWithShape="0">
              <a:gsLst>
                <a:gs pos="0">
                  <a:srgbClr val="0066FF"/>
                </a:gs>
                <a:gs pos="100000">
                  <a:srgbClr val="002F75"/>
                </a:gs>
              </a:gsLst>
              <a:path path="rect">
                <a:fillToRect t="100000" r="100000"/>
              </a:path>
            </a:gradFill>
            <a:ln w="9360">
              <a:solidFill>
                <a:schemeClr val="tx1"/>
              </a:solidFill>
              <a:miter lim="800000"/>
              <a:headEnd/>
              <a:tailEnd/>
            </a:ln>
          </p:spPr>
          <p:txBody>
            <a:bodyPr wrap="none" anchor="ctr"/>
            <a:lstStyle/>
            <a:p>
              <a:endParaRPr lang="pt-BR" altLang="pt-BR"/>
            </a:p>
          </p:txBody>
        </p:sp>
        <p:sp>
          <p:nvSpPr>
            <p:cNvPr id="17450" name="Oval 4"/>
            <p:cNvSpPr>
              <a:spLocks noChangeArrowheads="1"/>
            </p:cNvSpPr>
            <p:nvPr/>
          </p:nvSpPr>
          <p:spPr bwMode="auto">
            <a:xfrm>
              <a:off x="2520" y="1504"/>
              <a:ext cx="720" cy="768"/>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7451" name="Oval 5"/>
            <p:cNvSpPr>
              <a:spLocks noChangeArrowheads="1"/>
            </p:cNvSpPr>
            <p:nvPr/>
          </p:nvSpPr>
          <p:spPr bwMode="auto">
            <a:xfrm>
              <a:off x="2176" y="1184"/>
              <a:ext cx="1400" cy="1400"/>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7452" name="Oval 6"/>
            <p:cNvSpPr>
              <a:spLocks noChangeArrowheads="1"/>
            </p:cNvSpPr>
            <p:nvPr/>
          </p:nvSpPr>
          <p:spPr bwMode="auto">
            <a:xfrm>
              <a:off x="2608" y="156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7453" name="Oval 7"/>
            <p:cNvSpPr>
              <a:spLocks noChangeArrowheads="1"/>
            </p:cNvSpPr>
            <p:nvPr/>
          </p:nvSpPr>
          <p:spPr bwMode="auto">
            <a:xfrm>
              <a:off x="3088" y="2088"/>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7454" name="Oval 8"/>
            <p:cNvSpPr>
              <a:spLocks noChangeArrowheads="1"/>
            </p:cNvSpPr>
            <p:nvPr/>
          </p:nvSpPr>
          <p:spPr bwMode="auto">
            <a:xfrm>
              <a:off x="2824" y="1152"/>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7455" name="Oval 9"/>
            <p:cNvSpPr>
              <a:spLocks noChangeArrowheads="1"/>
            </p:cNvSpPr>
            <p:nvPr/>
          </p:nvSpPr>
          <p:spPr bwMode="auto">
            <a:xfrm>
              <a:off x="2136" y="184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7456" name="Oval 10"/>
            <p:cNvSpPr>
              <a:spLocks noChangeArrowheads="1"/>
            </p:cNvSpPr>
            <p:nvPr/>
          </p:nvSpPr>
          <p:spPr bwMode="auto">
            <a:xfrm>
              <a:off x="2832" y="2528"/>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7457" name="Oval 11"/>
            <p:cNvSpPr>
              <a:spLocks noChangeArrowheads="1"/>
            </p:cNvSpPr>
            <p:nvPr/>
          </p:nvSpPr>
          <p:spPr bwMode="auto">
            <a:xfrm>
              <a:off x="3520" y="184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grpSp>
      <p:grpSp>
        <p:nvGrpSpPr>
          <p:cNvPr id="3" name="Group 12"/>
          <p:cNvGrpSpPr>
            <a:grpSpLocks/>
          </p:cNvGrpSpPr>
          <p:nvPr/>
        </p:nvGrpSpPr>
        <p:grpSpPr bwMode="auto">
          <a:xfrm>
            <a:off x="954087" y="3355976"/>
            <a:ext cx="3719513" cy="1182688"/>
            <a:chOff x="576" y="2072"/>
            <a:chExt cx="2343" cy="745"/>
          </a:xfrm>
        </p:grpSpPr>
        <p:grpSp>
          <p:nvGrpSpPr>
            <p:cNvPr id="17413" name="Group 13"/>
            <p:cNvGrpSpPr>
              <a:grpSpLocks/>
            </p:cNvGrpSpPr>
            <p:nvPr/>
          </p:nvGrpSpPr>
          <p:grpSpPr bwMode="auto">
            <a:xfrm>
              <a:off x="576" y="2072"/>
              <a:ext cx="2343" cy="286"/>
              <a:chOff x="576" y="2072"/>
              <a:chExt cx="2343" cy="286"/>
            </a:xfrm>
          </p:grpSpPr>
          <p:grpSp>
            <p:nvGrpSpPr>
              <p:cNvPr id="17415" name="Group 14"/>
              <p:cNvGrpSpPr>
                <a:grpSpLocks/>
              </p:cNvGrpSpPr>
              <p:nvPr/>
            </p:nvGrpSpPr>
            <p:grpSpPr bwMode="auto">
              <a:xfrm>
                <a:off x="576" y="2072"/>
                <a:ext cx="2158" cy="286"/>
                <a:chOff x="576" y="2072"/>
                <a:chExt cx="2158" cy="286"/>
              </a:xfrm>
            </p:grpSpPr>
            <p:grpSp>
              <p:nvGrpSpPr>
                <p:cNvPr id="17419" name="Group 15"/>
                <p:cNvGrpSpPr>
                  <a:grpSpLocks/>
                </p:cNvGrpSpPr>
                <p:nvPr/>
              </p:nvGrpSpPr>
              <p:grpSpPr bwMode="auto">
                <a:xfrm>
                  <a:off x="576" y="2072"/>
                  <a:ext cx="1081" cy="286"/>
                  <a:chOff x="576" y="2072"/>
                  <a:chExt cx="1081" cy="286"/>
                </a:xfrm>
              </p:grpSpPr>
              <p:grpSp>
                <p:nvGrpSpPr>
                  <p:cNvPr id="17435" name="Group 16"/>
                  <p:cNvGrpSpPr>
                    <a:grpSpLocks/>
                  </p:cNvGrpSpPr>
                  <p:nvPr/>
                </p:nvGrpSpPr>
                <p:grpSpPr bwMode="auto">
                  <a:xfrm>
                    <a:off x="576" y="2072"/>
                    <a:ext cx="543" cy="286"/>
                    <a:chOff x="576" y="2072"/>
                    <a:chExt cx="543" cy="286"/>
                  </a:xfrm>
                </p:grpSpPr>
                <p:grpSp>
                  <p:nvGrpSpPr>
                    <p:cNvPr id="17443" name="Group 17"/>
                    <p:cNvGrpSpPr>
                      <a:grpSpLocks/>
                    </p:cNvGrpSpPr>
                    <p:nvPr/>
                  </p:nvGrpSpPr>
                  <p:grpSpPr bwMode="auto">
                    <a:xfrm>
                      <a:off x="576" y="2083"/>
                      <a:ext cx="274" cy="276"/>
                      <a:chOff x="576" y="2083"/>
                      <a:chExt cx="274" cy="276"/>
                    </a:xfrm>
                  </p:grpSpPr>
                  <p:sp>
                    <p:nvSpPr>
                      <p:cNvPr id="17447" name="Freeform 18"/>
                      <p:cNvSpPr>
                        <a:spLocks noChangeArrowheads="1"/>
                      </p:cNvSpPr>
                      <p:nvPr/>
                    </p:nvSpPr>
                    <p:spPr bwMode="auto">
                      <a:xfrm>
                        <a:off x="576" y="2083"/>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7448" name="Freeform 19"/>
                      <p:cNvSpPr>
                        <a:spLocks noChangeArrowheads="1"/>
                      </p:cNvSpPr>
                      <p:nvPr/>
                    </p:nvSpPr>
                    <p:spPr bwMode="auto">
                      <a:xfrm flipV="1">
                        <a:off x="710" y="221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7444" name="Group 20"/>
                    <p:cNvGrpSpPr>
                      <a:grpSpLocks/>
                    </p:cNvGrpSpPr>
                    <p:nvPr/>
                  </p:nvGrpSpPr>
                  <p:grpSpPr bwMode="auto">
                    <a:xfrm>
                      <a:off x="845" y="2072"/>
                      <a:ext cx="274" cy="276"/>
                      <a:chOff x="845" y="2072"/>
                      <a:chExt cx="274" cy="276"/>
                    </a:xfrm>
                  </p:grpSpPr>
                  <p:sp>
                    <p:nvSpPr>
                      <p:cNvPr id="17445" name="Freeform 21"/>
                      <p:cNvSpPr>
                        <a:spLocks noChangeArrowheads="1"/>
                      </p:cNvSpPr>
                      <p:nvPr/>
                    </p:nvSpPr>
                    <p:spPr bwMode="auto">
                      <a:xfrm>
                        <a:off x="845" y="207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7446" name="Freeform 22"/>
                      <p:cNvSpPr>
                        <a:spLocks noChangeArrowheads="1"/>
                      </p:cNvSpPr>
                      <p:nvPr/>
                    </p:nvSpPr>
                    <p:spPr bwMode="auto">
                      <a:xfrm flipV="1">
                        <a:off x="979" y="220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7436" name="Group 23"/>
                  <p:cNvGrpSpPr>
                    <a:grpSpLocks/>
                  </p:cNvGrpSpPr>
                  <p:nvPr/>
                </p:nvGrpSpPr>
                <p:grpSpPr bwMode="auto">
                  <a:xfrm>
                    <a:off x="1115" y="2072"/>
                    <a:ext cx="543" cy="286"/>
                    <a:chOff x="1115" y="2072"/>
                    <a:chExt cx="543" cy="286"/>
                  </a:xfrm>
                </p:grpSpPr>
                <p:grpSp>
                  <p:nvGrpSpPr>
                    <p:cNvPr id="17437" name="Group 24"/>
                    <p:cNvGrpSpPr>
                      <a:grpSpLocks/>
                    </p:cNvGrpSpPr>
                    <p:nvPr/>
                  </p:nvGrpSpPr>
                  <p:grpSpPr bwMode="auto">
                    <a:xfrm>
                      <a:off x="1115" y="2083"/>
                      <a:ext cx="274" cy="276"/>
                      <a:chOff x="1115" y="2083"/>
                      <a:chExt cx="274" cy="276"/>
                    </a:xfrm>
                  </p:grpSpPr>
                  <p:sp>
                    <p:nvSpPr>
                      <p:cNvPr id="17441" name="Freeform 25"/>
                      <p:cNvSpPr>
                        <a:spLocks noChangeArrowheads="1"/>
                      </p:cNvSpPr>
                      <p:nvPr/>
                    </p:nvSpPr>
                    <p:spPr bwMode="auto">
                      <a:xfrm>
                        <a:off x="1115" y="2083"/>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7442" name="Freeform 26"/>
                      <p:cNvSpPr>
                        <a:spLocks noChangeArrowheads="1"/>
                      </p:cNvSpPr>
                      <p:nvPr/>
                    </p:nvSpPr>
                    <p:spPr bwMode="auto">
                      <a:xfrm flipV="1">
                        <a:off x="1249" y="221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7438" name="Group 27"/>
                    <p:cNvGrpSpPr>
                      <a:grpSpLocks/>
                    </p:cNvGrpSpPr>
                    <p:nvPr/>
                  </p:nvGrpSpPr>
                  <p:grpSpPr bwMode="auto">
                    <a:xfrm>
                      <a:off x="1384" y="2072"/>
                      <a:ext cx="274" cy="276"/>
                      <a:chOff x="1384" y="2072"/>
                      <a:chExt cx="274" cy="276"/>
                    </a:xfrm>
                  </p:grpSpPr>
                  <p:sp>
                    <p:nvSpPr>
                      <p:cNvPr id="17439" name="Freeform 28"/>
                      <p:cNvSpPr>
                        <a:spLocks noChangeArrowheads="1"/>
                      </p:cNvSpPr>
                      <p:nvPr/>
                    </p:nvSpPr>
                    <p:spPr bwMode="auto">
                      <a:xfrm>
                        <a:off x="1384" y="207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7440" name="Freeform 29"/>
                      <p:cNvSpPr>
                        <a:spLocks noChangeArrowheads="1"/>
                      </p:cNvSpPr>
                      <p:nvPr/>
                    </p:nvSpPr>
                    <p:spPr bwMode="auto">
                      <a:xfrm flipV="1">
                        <a:off x="1518" y="220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nvGrpSpPr>
                <p:cNvPr id="17420" name="Group 30"/>
                <p:cNvGrpSpPr>
                  <a:grpSpLocks/>
                </p:cNvGrpSpPr>
                <p:nvPr/>
              </p:nvGrpSpPr>
              <p:grpSpPr bwMode="auto">
                <a:xfrm>
                  <a:off x="1653" y="2072"/>
                  <a:ext cx="1081" cy="286"/>
                  <a:chOff x="1653" y="2072"/>
                  <a:chExt cx="1081" cy="286"/>
                </a:xfrm>
              </p:grpSpPr>
              <p:grpSp>
                <p:nvGrpSpPr>
                  <p:cNvPr id="17421" name="Group 31"/>
                  <p:cNvGrpSpPr>
                    <a:grpSpLocks/>
                  </p:cNvGrpSpPr>
                  <p:nvPr/>
                </p:nvGrpSpPr>
                <p:grpSpPr bwMode="auto">
                  <a:xfrm>
                    <a:off x="1653" y="2072"/>
                    <a:ext cx="543" cy="286"/>
                    <a:chOff x="1653" y="2072"/>
                    <a:chExt cx="543" cy="286"/>
                  </a:xfrm>
                </p:grpSpPr>
                <p:grpSp>
                  <p:nvGrpSpPr>
                    <p:cNvPr id="17429" name="Group 32"/>
                    <p:cNvGrpSpPr>
                      <a:grpSpLocks/>
                    </p:cNvGrpSpPr>
                    <p:nvPr/>
                  </p:nvGrpSpPr>
                  <p:grpSpPr bwMode="auto">
                    <a:xfrm>
                      <a:off x="1653" y="2083"/>
                      <a:ext cx="274" cy="276"/>
                      <a:chOff x="1653" y="2083"/>
                      <a:chExt cx="274" cy="276"/>
                    </a:xfrm>
                  </p:grpSpPr>
                  <p:sp>
                    <p:nvSpPr>
                      <p:cNvPr id="17433" name="Freeform 33"/>
                      <p:cNvSpPr>
                        <a:spLocks noChangeArrowheads="1"/>
                      </p:cNvSpPr>
                      <p:nvPr/>
                    </p:nvSpPr>
                    <p:spPr bwMode="auto">
                      <a:xfrm>
                        <a:off x="1653" y="2083"/>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7434" name="Freeform 34"/>
                      <p:cNvSpPr>
                        <a:spLocks noChangeArrowheads="1"/>
                      </p:cNvSpPr>
                      <p:nvPr/>
                    </p:nvSpPr>
                    <p:spPr bwMode="auto">
                      <a:xfrm flipV="1">
                        <a:off x="1787" y="221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7430" name="Group 35"/>
                    <p:cNvGrpSpPr>
                      <a:grpSpLocks/>
                    </p:cNvGrpSpPr>
                    <p:nvPr/>
                  </p:nvGrpSpPr>
                  <p:grpSpPr bwMode="auto">
                    <a:xfrm>
                      <a:off x="1922" y="2072"/>
                      <a:ext cx="274" cy="276"/>
                      <a:chOff x="1922" y="2072"/>
                      <a:chExt cx="274" cy="276"/>
                    </a:xfrm>
                  </p:grpSpPr>
                  <p:sp>
                    <p:nvSpPr>
                      <p:cNvPr id="17431" name="Freeform 36"/>
                      <p:cNvSpPr>
                        <a:spLocks noChangeArrowheads="1"/>
                      </p:cNvSpPr>
                      <p:nvPr/>
                    </p:nvSpPr>
                    <p:spPr bwMode="auto">
                      <a:xfrm>
                        <a:off x="1922" y="207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7432" name="Freeform 37"/>
                      <p:cNvSpPr>
                        <a:spLocks noChangeArrowheads="1"/>
                      </p:cNvSpPr>
                      <p:nvPr/>
                    </p:nvSpPr>
                    <p:spPr bwMode="auto">
                      <a:xfrm flipV="1">
                        <a:off x="2056" y="220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7422" name="Group 38"/>
                  <p:cNvGrpSpPr>
                    <a:grpSpLocks/>
                  </p:cNvGrpSpPr>
                  <p:nvPr/>
                </p:nvGrpSpPr>
                <p:grpSpPr bwMode="auto">
                  <a:xfrm>
                    <a:off x="2192" y="2072"/>
                    <a:ext cx="543" cy="286"/>
                    <a:chOff x="2192" y="2072"/>
                    <a:chExt cx="543" cy="286"/>
                  </a:xfrm>
                </p:grpSpPr>
                <p:grpSp>
                  <p:nvGrpSpPr>
                    <p:cNvPr id="17423" name="Group 39"/>
                    <p:cNvGrpSpPr>
                      <a:grpSpLocks/>
                    </p:cNvGrpSpPr>
                    <p:nvPr/>
                  </p:nvGrpSpPr>
                  <p:grpSpPr bwMode="auto">
                    <a:xfrm>
                      <a:off x="2192" y="2083"/>
                      <a:ext cx="274" cy="276"/>
                      <a:chOff x="2192" y="2083"/>
                      <a:chExt cx="274" cy="276"/>
                    </a:xfrm>
                  </p:grpSpPr>
                  <p:sp>
                    <p:nvSpPr>
                      <p:cNvPr id="17427" name="Freeform 40"/>
                      <p:cNvSpPr>
                        <a:spLocks noChangeArrowheads="1"/>
                      </p:cNvSpPr>
                      <p:nvPr/>
                    </p:nvSpPr>
                    <p:spPr bwMode="auto">
                      <a:xfrm>
                        <a:off x="2192" y="2083"/>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7428" name="Freeform 41"/>
                      <p:cNvSpPr>
                        <a:spLocks noChangeArrowheads="1"/>
                      </p:cNvSpPr>
                      <p:nvPr/>
                    </p:nvSpPr>
                    <p:spPr bwMode="auto">
                      <a:xfrm flipV="1">
                        <a:off x="2326" y="221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7424" name="Group 42"/>
                    <p:cNvGrpSpPr>
                      <a:grpSpLocks/>
                    </p:cNvGrpSpPr>
                    <p:nvPr/>
                  </p:nvGrpSpPr>
                  <p:grpSpPr bwMode="auto">
                    <a:xfrm>
                      <a:off x="2461" y="2072"/>
                      <a:ext cx="274" cy="276"/>
                      <a:chOff x="2461" y="2072"/>
                      <a:chExt cx="274" cy="276"/>
                    </a:xfrm>
                  </p:grpSpPr>
                  <p:sp>
                    <p:nvSpPr>
                      <p:cNvPr id="17425" name="Freeform 43"/>
                      <p:cNvSpPr>
                        <a:spLocks noChangeArrowheads="1"/>
                      </p:cNvSpPr>
                      <p:nvPr/>
                    </p:nvSpPr>
                    <p:spPr bwMode="auto">
                      <a:xfrm>
                        <a:off x="2461" y="207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7426" name="Freeform 44"/>
                      <p:cNvSpPr>
                        <a:spLocks noChangeArrowheads="1"/>
                      </p:cNvSpPr>
                      <p:nvPr/>
                    </p:nvSpPr>
                    <p:spPr bwMode="auto">
                      <a:xfrm flipV="1">
                        <a:off x="2595" y="220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grpSp>
            <p:nvGrpSpPr>
              <p:cNvPr id="17416" name="Group 45"/>
              <p:cNvGrpSpPr>
                <a:grpSpLocks/>
              </p:cNvGrpSpPr>
              <p:nvPr/>
            </p:nvGrpSpPr>
            <p:grpSpPr bwMode="auto">
              <a:xfrm>
                <a:off x="2736" y="2120"/>
                <a:ext cx="183" cy="95"/>
                <a:chOff x="2736" y="2120"/>
                <a:chExt cx="183" cy="95"/>
              </a:xfrm>
            </p:grpSpPr>
            <p:sp>
              <p:nvSpPr>
                <p:cNvPr id="17417" name="Freeform 46"/>
                <p:cNvSpPr>
                  <a:spLocks noChangeArrowheads="1"/>
                </p:cNvSpPr>
                <p:nvPr/>
              </p:nvSpPr>
              <p:spPr bwMode="auto">
                <a:xfrm>
                  <a:off x="2736" y="2120"/>
                  <a:ext cx="144" cy="96"/>
                </a:xfrm>
                <a:custGeom>
                  <a:avLst/>
                  <a:gdLst>
                    <a:gd name="T0" fmla="*/ 0 w 192"/>
                    <a:gd name="T1" fmla="*/ 112 h 112"/>
                    <a:gd name="T2" fmla="*/ 48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8" y="72"/>
                        <a:pt x="16" y="32"/>
                        <a:pt x="48" y="16"/>
                      </a:cubicBezTo>
                      <a:cubicBezTo>
                        <a:pt x="80" y="0"/>
                        <a:pt x="168" y="16"/>
                        <a:pt x="192" y="16"/>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7418" name="Line 47"/>
                <p:cNvSpPr>
                  <a:spLocks noChangeShapeType="1"/>
                </p:cNvSpPr>
                <p:nvPr/>
              </p:nvSpPr>
              <p:spPr bwMode="auto">
                <a:xfrm>
                  <a:off x="2872" y="2128"/>
                  <a:ext cx="48" cy="1"/>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sp>
          <p:nvSpPr>
            <p:cNvPr id="17414" name="Text Box 48"/>
            <p:cNvSpPr txBox="1">
              <a:spLocks noChangeArrowheads="1"/>
            </p:cNvSpPr>
            <p:nvPr/>
          </p:nvSpPr>
          <p:spPr bwMode="auto">
            <a:xfrm>
              <a:off x="760" y="2408"/>
              <a:ext cx="1296" cy="409"/>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Fóton incidente com energia E</a:t>
              </a:r>
              <a:r>
                <a:rPr lang="pt-BR" altLang="pt-BR" sz="1800" dirty="0">
                  <a:solidFill>
                    <a:srgbClr val="FFFFFF"/>
                  </a:solidFill>
                  <a:latin typeface="Arial" panose="020B0604020202020204" pitchFamily="34" charset="0"/>
                </a:rPr>
                <a:t>E</a:t>
              </a:r>
            </a:p>
          </p:txBody>
        </p:sp>
      </p:grpSp>
    </p:spTree>
    <p:extLst>
      <p:ext uri="{BB962C8B-B14F-4D97-AF65-F5344CB8AC3E}">
        <p14:creationId xmlns:p14="http://schemas.microsoft.com/office/powerpoint/2010/main" val="17596346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 calcmode="lin" valueType="num">
                                      <p:cBhvr additive="repl">
                                        <p:cTn id="7" dur="500" fill="hold"/>
                                        <p:tgtEl>
                                          <p:spTgt spid="3"/>
                                        </p:tgtEl>
                                        <p:attrNameLst>
                                          <p:attrName>ppt_x</p:attrName>
                                        </p:attrNameLst>
                                      </p:cBhvr>
                                      <p:tavLst>
                                        <p:tav tm="100000">
                                          <p:val>
                                            <p:strVal val="0-#ppt_w/2"/>
                                          </p:val>
                                        </p:tav>
                                        <p:tav>
                                          <p:val>
                                            <p:strVal val="#ppt_x"/>
                                          </p:val>
                                        </p:tav>
                                      </p:tavLst>
                                    </p:anim>
                                    <p:anim calcmode="lin" valueType="num">
                                      <p:cBhvr additive="repl">
                                        <p:cTn id="8" dur="500" fill="hold"/>
                                        <p:tgtEl>
                                          <p:spTgt spid="3"/>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t>Roteiro</a:t>
            </a:r>
          </a:p>
        </p:txBody>
      </p:sp>
      <p:sp>
        <p:nvSpPr>
          <p:cNvPr id="3" name="Espaço Reservado para Conteúdo 2"/>
          <p:cNvSpPr>
            <a:spLocks noGrp="1"/>
          </p:cNvSpPr>
          <p:nvPr>
            <p:ph idx="1"/>
          </p:nvPr>
        </p:nvSpPr>
        <p:spPr/>
        <p:txBody>
          <a:bodyPr>
            <a:normAutofit/>
          </a:bodyPr>
          <a:lstStyle/>
          <a:p>
            <a:r>
              <a:rPr lang="pt-BR" sz="2000" dirty="0"/>
              <a:t>Aspectos históricos do desenvolvimento dos conceitos de onda eletromagnética.</a:t>
            </a:r>
          </a:p>
          <a:p>
            <a:r>
              <a:rPr lang="pt-BR" sz="2000" dirty="0">
                <a:solidFill>
                  <a:schemeClr val="bg1">
                    <a:lumMod val="65000"/>
                  </a:schemeClr>
                </a:solidFill>
              </a:rPr>
              <a:t>Produção de ondas eletromagnéticas.</a:t>
            </a:r>
          </a:p>
          <a:p>
            <a:r>
              <a:rPr lang="pt-BR" sz="2000" dirty="0">
                <a:solidFill>
                  <a:schemeClr val="bg1">
                    <a:lumMod val="65000"/>
                  </a:schemeClr>
                </a:solidFill>
              </a:rPr>
              <a:t>Espectro eletromagnético.</a:t>
            </a:r>
          </a:p>
          <a:p>
            <a:r>
              <a:rPr lang="pt-BR" sz="2000" dirty="0">
                <a:solidFill>
                  <a:schemeClr val="bg1">
                    <a:lumMod val="65000"/>
                  </a:schemeClr>
                </a:solidFill>
              </a:rPr>
              <a:t>Interação da Radiação Eletromagnética com a matéria.</a:t>
            </a:r>
          </a:p>
          <a:p>
            <a:r>
              <a:rPr lang="pt-BR" sz="2000" dirty="0">
                <a:solidFill>
                  <a:schemeClr val="bg1">
                    <a:lumMod val="65000"/>
                  </a:schemeClr>
                </a:solidFill>
              </a:rPr>
              <a:t>Característica de cada faixa espectral e sua interação com a matéria.</a:t>
            </a:r>
          </a:p>
          <a:p>
            <a:endParaRPr lang="pt-BR" sz="2000" dirty="0"/>
          </a:p>
        </p:txBody>
      </p:sp>
    </p:spTree>
    <p:extLst>
      <p:ext uri="{BB962C8B-B14F-4D97-AF65-F5344CB8AC3E}">
        <p14:creationId xmlns:p14="http://schemas.microsoft.com/office/powerpoint/2010/main" val="2743383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87351" y="361256"/>
            <a:ext cx="6629400" cy="402291"/>
          </a:xfrm>
          <a:prstGeom prst="rect">
            <a:avLst/>
          </a:prstGeom>
          <a:noFill/>
          <a:ln w="9525">
            <a:noFill/>
            <a:round/>
            <a:headEnd/>
            <a:tailEnd/>
          </a:ln>
          <a:effectLst/>
        </p:spPr>
        <p:txBody>
          <a:bodyPr lIns="90000" tIns="46800" rIns="90000" bIns="46800">
            <a:spAutoFit/>
          </a:bodyPr>
          <a:lstStyle/>
          <a:p>
            <a:pPr algn="ctr">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000" b="1" dirty="0">
                <a:solidFill>
                  <a:schemeClr val="tx2"/>
                </a:solidFill>
              </a:rPr>
              <a:t>Espalhamento Rayleigh</a:t>
            </a:r>
            <a:endParaRPr lang="en-US" sz="2000" b="1" dirty="0">
              <a:solidFill>
                <a:schemeClr val="tx2"/>
              </a:solidFill>
              <a:effectLst>
                <a:outerShdw blurRad="38100" dist="38100" dir="2700000" algn="tl">
                  <a:srgbClr val="000000"/>
                </a:outerShdw>
              </a:effectLst>
              <a:latin typeface="Arial" charset="0"/>
            </a:endParaRPr>
          </a:p>
        </p:txBody>
      </p:sp>
      <p:grpSp>
        <p:nvGrpSpPr>
          <p:cNvPr id="18435" name="Group 2"/>
          <p:cNvGrpSpPr>
            <a:grpSpLocks/>
          </p:cNvGrpSpPr>
          <p:nvPr/>
        </p:nvGrpSpPr>
        <p:grpSpPr bwMode="auto">
          <a:xfrm>
            <a:off x="914400" y="1619250"/>
            <a:ext cx="7912101" cy="2849563"/>
            <a:chOff x="576" y="1020"/>
            <a:chExt cx="4984" cy="1795"/>
          </a:xfrm>
        </p:grpSpPr>
        <p:grpSp>
          <p:nvGrpSpPr>
            <p:cNvPr id="18437" name="Group 3"/>
            <p:cNvGrpSpPr>
              <a:grpSpLocks/>
            </p:cNvGrpSpPr>
            <p:nvPr/>
          </p:nvGrpSpPr>
          <p:grpSpPr bwMode="auto">
            <a:xfrm>
              <a:off x="2136" y="1152"/>
              <a:ext cx="1479" cy="1471"/>
              <a:chOff x="2136" y="1152"/>
              <a:chExt cx="1479" cy="1471"/>
            </a:xfrm>
          </p:grpSpPr>
          <p:sp>
            <p:nvSpPr>
              <p:cNvPr id="18512" name="Oval 4"/>
              <p:cNvSpPr>
                <a:spLocks noChangeArrowheads="1"/>
              </p:cNvSpPr>
              <p:nvPr/>
            </p:nvSpPr>
            <p:spPr bwMode="auto">
              <a:xfrm>
                <a:off x="2760" y="1760"/>
                <a:ext cx="240" cy="240"/>
              </a:xfrm>
              <a:prstGeom prst="ellipse">
                <a:avLst/>
              </a:prstGeom>
              <a:gradFill rotWithShape="0">
                <a:gsLst>
                  <a:gs pos="0">
                    <a:srgbClr val="0066FF"/>
                  </a:gs>
                  <a:gs pos="100000">
                    <a:srgbClr val="002F75"/>
                  </a:gs>
                </a:gsLst>
                <a:path path="rect">
                  <a:fillToRect t="100000" r="100000"/>
                </a:path>
              </a:gradFill>
              <a:ln w="9360">
                <a:solidFill>
                  <a:schemeClr val="tx1"/>
                </a:solidFill>
                <a:miter lim="800000"/>
                <a:headEnd/>
                <a:tailEnd/>
              </a:ln>
            </p:spPr>
            <p:txBody>
              <a:bodyPr wrap="none" anchor="ctr"/>
              <a:lstStyle/>
              <a:p>
                <a:endParaRPr lang="pt-BR" altLang="pt-BR"/>
              </a:p>
            </p:txBody>
          </p:sp>
          <p:sp>
            <p:nvSpPr>
              <p:cNvPr id="18513" name="Oval 5"/>
              <p:cNvSpPr>
                <a:spLocks noChangeArrowheads="1"/>
              </p:cNvSpPr>
              <p:nvPr/>
            </p:nvSpPr>
            <p:spPr bwMode="auto">
              <a:xfrm>
                <a:off x="2520" y="1504"/>
                <a:ext cx="720" cy="768"/>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514" name="Oval 6"/>
              <p:cNvSpPr>
                <a:spLocks noChangeArrowheads="1"/>
              </p:cNvSpPr>
              <p:nvPr/>
            </p:nvSpPr>
            <p:spPr bwMode="auto">
              <a:xfrm>
                <a:off x="2176" y="1184"/>
                <a:ext cx="1400" cy="1400"/>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515" name="Oval 7"/>
              <p:cNvSpPr>
                <a:spLocks noChangeArrowheads="1"/>
              </p:cNvSpPr>
              <p:nvPr/>
            </p:nvSpPr>
            <p:spPr bwMode="auto">
              <a:xfrm>
                <a:off x="2608" y="156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8516" name="Oval 8"/>
              <p:cNvSpPr>
                <a:spLocks noChangeArrowheads="1"/>
              </p:cNvSpPr>
              <p:nvPr/>
            </p:nvSpPr>
            <p:spPr bwMode="auto">
              <a:xfrm>
                <a:off x="3088" y="2088"/>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8517" name="Oval 9"/>
              <p:cNvSpPr>
                <a:spLocks noChangeArrowheads="1"/>
              </p:cNvSpPr>
              <p:nvPr/>
            </p:nvSpPr>
            <p:spPr bwMode="auto">
              <a:xfrm>
                <a:off x="2824" y="1152"/>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8518" name="Oval 10"/>
              <p:cNvSpPr>
                <a:spLocks noChangeArrowheads="1"/>
              </p:cNvSpPr>
              <p:nvPr/>
            </p:nvSpPr>
            <p:spPr bwMode="auto">
              <a:xfrm>
                <a:off x="2136" y="184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8519" name="Oval 11"/>
              <p:cNvSpPr>
                <a:spLocks noChangeArrowheads="1"/>
              </p:cNvSpPr>
              <p:nvPr/>
            </p:nvSpPr>
            <p:spPr bwMode="auto">
              <a:xfrm>
                <a:off x="2832" y="2528"/>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8520" name="Oval 12"/>
              <p:cNvSpPr>
                <a:spLocks noChangeArrowheads="1"/>
              </p:cNvSpPr>
              <p:nvPr/>
            </p:nvSpPr>
            <p:spPr bwMode="auto">
              <a:xfrm>
                <a:off x="3520" y="184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grpSp>
        <p:grpSp>
          <p:nvGrpSpPr>
            <p:cNvPr id="18438" name="Group 13"/>
            <p:cNvGrpSpPr>
              <a:grpSpLocks/>
            </p:cNvGrpSpPr>
            <p:nvPr/>
          </p:nvGrpSpPr>
          <p:grpSpPr bwMode="auto">
            <a:xfrm>
              <a:off x="2935" y="1020"/>
              <a:ext cx="2625" cy="1153"/>
              <a:chOff x="2935" y="1020"/>
              <a:chExt cx="2625" cy="1153"/>
            </a:xfrm>
          </p:grpSpPr>
          <p:grpSp>
            <p:nvGrpSpPr>
              <p:cNvPr id="18476" name="Group 14"/>
              <p:cNvGrpSpPr>
                <a:grpSpLocks/>
              </p:cNvGrpSpPr>
              <p:nvPr/>
            </p:nvGrpSpPr>
            <p:grpSpPr bwMode="auto">
              <a:xfrm>
                <a:off x="2935" y="1020"/>
                <a:ext cx="2139" cy="1153"/>
                <a:chOff x="2935" y="1020"/>
                <a:chExt cx="2139" cy="1153"/>
              </a:xfrm>
            </p:grpSpPr>
            <p:grpSp>
              <p:nvGrpSpPr>
                <p:cNvPr id="18478" name="Group 15"/>
                <p:cNvGrpSpPr>
                  <a:grpSpLocks/>
                </p:cNvGrpSpPr>
                <p:nvPr/>
              </p:nvGrpSpPr>
              <p:grpSpPr bwMode="auto">
                <a:xfrm>
                  <a:off x="2935" y="1105"/>
                  <a:ext cx="2065" cy="1067"/>
                  <a:chOff x="2935" y="1105"/>
                  <a:chExt cx="2065" cy="1067"/>
                </a:xfrm>
              </p:grpSpPr>
              <p:grpSp>
                <p:nvGrpSpPr>
                  <p:cNvPr id="18482" name="Group 16"/>
                  <p:cNvGrpSpPr>
                    <a:grpSpLocks/>
                  </p:cNvGrpSpPr>
                  <p:nvPr/>
                </p:nvGrpSpPr>
                <p:grpSpPr bwMode="auto">
                  <a:xfrm>
                    <a:off x="2935" y="1565"/>
                    <a:ext cx="1092" cy="607"/>
                    <a:chOff x="2935" y="1565"/>
                    <a:chExt cx="1092" cy="607"/>
                  </a:xfrm>
                </p:grpSpPr>
                <p:grpSp>
                  <p:nvGrpSpPr>
                    <p:cNvPr id="18498" name="Group 17"/>
                    <p:cNvGrpSpPr>
                      <a:grpSpLocks/>
                    </p:cNvGrpSpPr>
                    <p:nvPr/>
                  </p:nvGrpSpPr>
                  <p:grpSpPr bwMode="auto">
                    <a:xfrm>
                      <a:off x="2935" y="1796"/>
                      <a:ext cx="605" cy="377"/>
                      <a:chOff x="2935" y="1796"/>
                      <a:chExt cx="605" cy="377"/>
                    </a:xfrm>
                  </p:grpSpPr>
                  <p:grpSp>
                    <p:nvGrpSpPr>
                      <p:cNvPr id="18506" name="Group 18"/>
                      <p:cNvGrpSpPr>
                        <a:grpSpLocks/>
                      </p:cNvGrpSpPr>
                      <p:nvPr/>
                    </p:nvGrpSpPr>
                    <p:grpSpPr bwMode="auto">
                      <a:xfrm>
                        <a:off x="2935" y="1920"/>
                        <a:ext cx="366" cy="252"/>
                        <a:chOff x="2935" y="1920"/>
                        <a:chExt cx="366" cy="252"/>
                      </a:xfrm>
                    </p:grpSpPr>
                    <p:sp>
                      <p:nvSpPr>
                        <p:cNvPr id="18510" name="Freeform 19"/>
                        <p:cNvSpPr>
                          <a:spLocks noChangeArrowheads="1"/>
                        </p:cNvSpPr>
                        <p:nvPr/>
                      </p:nvSpPr>
                      <p:spPr bwMode="auto">
                        <a:xfrm rot="-1500000">
                          <a:off x="2959" y="1943"/>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511" name="Freeform 20"/>
                        <p:cNvSpPr>
                          <a:spLocks noChangeArrowheads="1"/>
                        </p:cNvSpPr>
                        <p:nvPr/>
                      </p:nvSpPr>
                      <p:spPr bwMode="auto">
                        <a:xfrm rot="20100000" flipV="1">
                          <a:off x="3137" y="200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8507" name="Group 21"/>
                      <p:cNvGrpSpPr>
                        <a:grpSpLocks/>
                      </p:cNvGrpSpPr>
                      <p:nvPr/>
                    </p:nvGrpSpPr>
                    <p:grpSpPr bwMode="auto">
                      <a:xfrm>
                        <a:off x="3174" y="1796"/>
                        <a:ext cx="366" cy="252"/>
                        <a:chOff x="3174" y="1796"/>
                        <a:chExt cx="366" cy="252"/>
                      </a:xfrm>
                    </p:grpSpPr>
                    <p:sp>
                      <p:nvSpPr>
                        <p:cNvPr id="18508" name="Freeform 22"/>
                        <p:cNvSpPr>
                          <a:spLocks noChangeArrowheads="1"/>
                        </p:cNvSpPr>
                        <p:nvPr/>
                      </p:nvSpPr>
                      <p:spPr bwMode="auto">
                        <a:xfrm rot="-1500000">
                          <a:off x="3198" y="1819"/>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509" name="Freeform 23"/>
                        <p:cNvSpPr>
                          <a:spLocks noChangeArrowheads="1"/>
                        </p:cNvSpPr>
                        <p:nvPr/>
                      </p:nvSpPr>
                      <p:spPr bwMode="auto">
                        <a:xfrm rot="20100000" flipV="1">
                          <a:off x="3376" y="1876"/>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8499" name="Group 24"/>
                    <p:cNvGrpSpPr>
                      <a:grpSpLocks/>
                    </p:cNvGrpSpPr>
                    <p:nvPr/>
                  </p:nvGrpSpPr>
                  <p:grpSpPr bwMode="auto">
                    <a:xfrm>
                      <a:off x="3422" y="1565"/>
                      <a:ext cx="604" cy="377"/>
                      <a:chOff x="3422" y="1565"/>
                      <a:chExt cx="604" cy="377"/>
                    </a:xfrm>
                  </p:grpSpPr>
                  <p:grpSp>
                    <p:nvGrpSpPr>
                      <p:cNvPr id="18500" name="Group 25"/>
                      <p:cNvGrpSpPr>
                        <a:grpSpLocks/>
                      </p:cNvGrpSpPr>
                      <p:nvPr/>
                    </p:nvGrpSpPr>
                    <p:grpSpPr bwMode="auto">
                      <a:xfrm>
                        <a:off x="3422" y="1690"/>
                        <a:ext cx="365" cy="252"/>
                        <a:chOff x="3422" y="1690"/>
                        <a:chExt cx="365" cy="252"/>
                      </a:xfrm>
                    </p:grpSpPr>
                    <p:sp>
                      <p:nvSpPr>
                        <p:cNvPr id="18504" name="Freeform 26"/>
                        <p:cNvSpPr>
                          <a:spLocks noChangeArrowheads="1"/>
                        </p:cNvSpPr>
                        <p:nvPr/>
                      </p:nvSpPr>
                      <p:spPr bwMode="auto">
                        <a:xfrm rot="-1500000">
                          <a:off x="3446" y="1713"/>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505" name="Freeform 27"/>
                        <p:cNvSpPr>
                          <a:spLocks noChangeArrowheads="1"/>
                        </p:cNvSpPr>
                        <p:nvPr/>
                      </p:nvSpPr>
                      <p:spPr bwMode="auto">
                        <a:xfrm rot="20100000" flipV="1">
                          <a:off x="3624" y="177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8501" name="Group 28"/>
                      <p:cNvGrpSpPr>
                        <a:grpSpLocks/>
                      </p:cNvGrpSpPr>
                      <p:nvPr/>
                    </p:nvGrpSpPr>
                    <p:grpSpPr bwMode="auto">
                      <a:xfrm>
                        <a:off x="3661" y="1565"/>
                        <a:ext cx="366" cy="253"/>
                        <a:chOff x="3661" y="1565"/>
                        <a:chExt cx="366" cy="253"/>
                      </a:xfrm>
                    </p:grpSpPr>
                    <p:sp>
                      <p:nvSpPr>
                        <p:cNvPr id="18502" name="Freeform 29"/>
                        <p:cNvSpPr>
                          <a:spLocks noChangeArrowheads="1"/>
                        </p:cNvSpPr>
                        <p:nvPr/>
                      </p:nvSpPr>
                      <p:spPr bwMode="auto">
                        <a:xfrm rot="-1500000">
                          <a:off x="3685" y="158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503" name="Freeform 30"/>
                        <p:cNvSpPr>
                          <a:spLocks noChangeArrowheads="1"/>
                        </p:cNvSpPr>
                        <p:nvPr/>
                      </p:nvSpPr>
                      <p:spPr bwMode="auto">
                        <a:xfrm rot="20100000" flipV="1">
                          <a:off x="3863" y="1646"/>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nvGrpSpPr>
                  <p:cNvPr id="18483" name="Group 31"/>
                  <p:cNvGrpSpPr>
                    <a:grpSpLocks/>
                  </p:cNvGrpSpPr>
                  <p:nvPr/>
                </p:nvGrpSpPr>
                <p:grpSpPr bwMode="auto">
                  <a:xfrm>
                    <a:off x="3909" y="1105"/>
                    <a:ext cx="1091" cy="607"/>
                    <a:chOff x="3909" y="1105"/>
                    <a:chExt cx="1091" cy="607"/>
                  </a:xfrm>
                </p:grpSpPr>
                <p:grpSp>
                  <p:nvGrpSpPr>
                    <p:cNvPr id="18484" name="Group 32"/>
                    <p:cNvGrpSpPr>
                      <a:grpSpLocks/>
                    </p:cNvGrpSpPr>
                    <p:nvPr/>
                  </p:nvGrpSpPr>
                  <p:grpSpPr bwMode="auto">
                    <a:xfrm>
                      <a:off x="3909" y="1335"/>
                      <a:ext cx="604" cy="377"/>
                      <a:chOff x="3909" y="1335"/>
                      <a:chExt cx="604" cy="377"/>
                    </a:xfrm>
                  </p:grpSpPr>
                  <p:grpSp>
                    <p:nvGrpSpPr>
                      <p:cNvPr id="18492" name="Group 33"/>
                      <p:cNvGrpSpPr>
                        <a:grpSpLocks/>
                      </p:cNvGrpSpPr>
                      <p:nvPr/>
                    </p:nvGrpSpPr>
                    <p:grpSpPr bwMode="auto">
                      <a:xfrm>
                        <a:off x="3909" y="1460"/>
                        <a:ext cx="365" cy="252"/>
                        <a:chOff x="3909" y="1460"/>
                        <a:chExt cx="365" cy="252"/>
                      </a:xfrm>
                    </p:grpSpPr>
                    <p:sp>
                      <p:nvSpPr>
                        <p:cNvPr id="18496" name="Freeform 34"/>
                        <p:cNvSpPr>
                          <a:spLocks noChangeArrowheads="1"/>
                        </p:cNvSpPr>
                        <p:nvPr/>
                      </p:nvSpPr>
                      <p:spPr bwMode="auto">
                        <a:xfrm rot="-1500000">
                          <a:off x="3933" y="1483"/>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97" name="Freeform 35"/>
                        <p:cNvSpPr>
                          <a:spLocks noChangeArrowheads="1"/>
                        </p:cNvSpPr>
                        <p:nvPr/>
                      </p:nvSpPr>
                      <p:spPr bwMode="auto">
                        <a:xfrm rot="20100000" flipV="1">
                          <a:off x="4111" y="154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8493" name="Group 36"/>
                      <p:cNvGrpSpPr>
                        <a:grpSpLocks/>
                      </p:cNvGrpSpPr>
                      <p:nvPr/>
                    </p:nvGrpSpPr>
                    <p:grpSpPr bwMode="auto">
                      <a:xfrm>
                        <a:off x="4148" y="1335"/>
                        <a:ext cx="366" cy="252"/>
                        <a:chOff x="4148" y="1335"/>
                        <a:chExt cx="366" cy="252"/>
                      </a:xfrm>
                    </p:grpSpPr>
                    <p:sp>
                      <p:nvSpPr>
                        <p:cNvPr id="18494" name="Freeform 37"/>
                        <p:cNvSpPr>
                          <a:spLocks noChangeArrowheads="1"/>
                        </p:cNvSpPr>
                        <p:nvPr/>
                      </p:nvSpPr>
                      <p:spPr bwMode="auto">
                        <a:xfrm rot="-1500000">
                          <a:off x="4172" y="1359"/>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95" name="Freeform 38"/>
                        <p:cNvSpPr>
                          <a:spLocks noChangeArrowheads="1"/>
                        </p:cNvSpPr>
                        <p:nvPr/>
                      </p:nvSpPr>
                      <p:spPr bwMode="auto">
                        <a:xfrm rot="20100000" flipV="1">
                          <a:off x="4350" y="1416"/>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8485" name="Group 39"/>
                    <p:cNvGrpSpPr>
                      <a:grpSpLocks/>
                    </p:cNvGrpSpPr>
                    <p:nvPr/>
                  </p:nvGrpSpPr>
                  <p:grpSpPr bwMode="auto">
                    <a:xfrm>
                      <a:off x="4396" y="1105"/>
                      <a:ext cx="604" cy="377"/>
                      <a:chOff x="4396" y="1105"/>
                      <a:chExt cx="604" cy="377"/>
                    </a:xfrm>
                  </p:grpSpPr>
                  <p:grpSp>
                    <p:nvGrpSpPr>
                      <p:cNvPr id="18486" name="Group 40"/>
                      <p:cNvGrpSpPr>
                        <a:grpSpLocks/>
                      </p:cNvGrpSpPr>
                      <p:nvPr/>
                    </p:nvGrpSpPr>
                    <p:grpSpPr bwMode="auto">
                      <a:xfrm>
                        <a:off x="4396" y="1230"/>
                        <a:ext cx="365" cy="252"/>
                        <a:chOff x="4396" y="1230"/>
                        <a:chExt cx="365" cy="252"/>
                      </a:xfrm>
                    </p:grpSpPr>
                    <p:sp>
                      <p:nvSpPr>
                        <p:cNvPr id="18490" name="Freeform 41"/>
                        <p:cNvSpPr>
                          <a:spLocks noChangeArrowheads="1"/>
                        </p:cNvSpPr>
                        <p:nvPr/>
                      </p:nvSpPr>
                      <p:spPr bwMode="auto">
                        <a:xfrm rot="-1500000">
                          <a:off x="4420" y="1253"/>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91" name="Freeform 42"/>
                        <p:cNvSpPr>
                          <a:spLocks noChangeArrowheads="1"/>
                        </p:cNvSpPr>
                        <p:nvPr/>
                      </p:nvSpPr>
                      <p:spPr bwMode="auto">
                        <a:xfrm rot="20100000" flipV="1">
                          <a:off x="4597" y="131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8487" name="Group 43"/>
                      <p:cNvGrpSpPr>
                        <a:grpSpLocks/>
                      </p:cNvGrpSpPr>
                      <p:nvPr/>
                    </p:nvGrpSpPr>
                    <p:grpSpPr bwMode="auto">
                      <a:xfrm>
                        <a:off x="4635" y="1105"/>
                        <a:ext cx="366" cy="252"/>
                        <a:chOff x="4635" y="1105"/>
                        <a:chExt cx="366" cy="252"/>
                      </a:xfrm>
                    </p:grpSpPr>
                    <p:sp>
                      <p:nvSpPr>
                        <p:cNvPr id="18488" name="Freeform 44"/>
                        <p:cNvSpPr>
                          <a:spLocks noChangeArrowheads="1"/>
                        </p:cNvSpPr>
                        <p:nvPr/>
                      </p:nvSpPr>
                      <p:spPr bwMode="auto">
                        <a:xfrm rot="-1500000">
                          <a:off x="4659" y="112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89" name="Freeform 45"/>
                        <p:cNvSpPr>
                          <a:spLocks noChangeArrowheads="1"/>
                        </p:cNvSpPr>
                        <p:nvPr/>
                      </p:nvSpPr>
                      <p:spPr bwMode="auto">
                        <a:xfrm rot="20100000" flipV="1">
                          <a:off x="4836" y="1186"/>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grpSp>
              <p:nvGrpSpPr>
                <p:cNvPr id="18479" name="Group 46"/>
                <p:cNvGrpSpPr>
                  <a:grpSpLocks/>
                </p:cNvGrpSpPr>
                <p:nvPr/>
              </p:nvGrpSpPr>
              <p:grpSpPr bwMode="auto">
                <a:xfrm>
                  <a:off x="4904" y="1020"/>
                  <a:ext cx="170" cy="157"/>
                  <a:chOff x="4904" y="1020"/>
                  <a:chExt cx="170" cy="157"/>
                </a:xfrm>
              </p:grpSpPr>
              <p:sp>
                <p:nvSpPr>
                  <p:cNvPr id="18480" name="Freeform 47"/>
                  <p:cNvSpPr>
                    <a:spLocks noChangeArrowheads="1"/>
                  </p:cNvSpPr>
                  <p:nvPr/>
                </p:nvSpPr>
                <p:spPr bwMode="auto">
                  <a:xfrm rot="-1500000">
                    <a:off x="4917" y="1056"/>
                    <a:ext cx="144" cy="96"/>
                  </a:xfrm>
                  <a:custGeom>
                    <a:avLst/>
                    <a:gdLst>
                      <a:gd name="T0" fmla="*/ 0 w 192"/>
                      <a:gd name="T1" fmla="*/ 112 h 112"/>
                      <a:gd name="T2" fmla="*/ 48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8" y="72"/>
                          <a:pt x="16" y="32"/>
                          <a:pt x="48" y="16"/>
                        </a:cubicBezTo>
                        <a:cubicBezTo>
                          <a:pt x="80" y="0"/>
                          <a:pt x="168" y="16"/>
                          <a:pt x="192" y="16"/>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81" name="Line 48"/>
                  <p:cNvSpPr>
                    <a:spLocks noChangeShapeType="1"/>
                  </p:cNvSpPr>
                  <p:nvPr/>
                </p:nvSpPr>
                <p:spPr bwMode="auto">
                  <a:xfrm flipV="1">
                    <a:off x="5030" y="1019"/>
                    <a:ext cx="43" cy="22"/>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sp>
            <p:nvSpPr>
              <p:cNvPr id="18477" name="Text Box 49"/>
              <p:cNvSpPr txBox="1">
                <a:spLocks noChangeArrowheads="1"/>
              </p:cNvSpPr>
              <p:nvPr/>
            </p:nvSpPr>
            <p:spPr bwMode="auto">
              <a:xfrm>
                <a:off x="4264" y="1736"/>
                <a:ext cx="1296" cy="409"/>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Fótons de “saída” com energia E</a:t>
                </a:r>
                <a:endParaRPr lang="pt-BR" altLang="pt-BR" sz="1800" dirty="0">
                  <a:solidFill>
                    <a:srgbClr val="FFFFFF"/>
                  </a:solidFill>
                  <a:latin typeface="Arial" panose="020B0604020202020204" pitchFamily="34" charset="0"/>
                </a:endParaRPr>
              </a:p>
            </p:txBody>
          </p:sp>
        </p:grpSp>
        <p:grpSp>
          <p:nvGrpSpPr>
            <p:cNvPr id="18439" name="Group 50"/>
            <p:cNvGrpSpPr>
              <a:grpSpLocks/>
            </p:cNvGrpSpPr>
            <p:nvPr/>
          </p:nvGrpSpPr>
          <p:grpSpPr bwMode="auto">
            <a:xfrm>
              <a:off x="576" y="2070"/>
              <a:ext cx="2343" cy="745"/>
              <a:chOff x="576" y="2070"/>
              <a:chExt cx="2343" cy="745"/>
            </a:xfrm>
          </p:grpSpPr>
          <p:grpSp>
            <p:nvGrpSpPr>
              <p:cNvPr id="18440" name="Group 51"/>
              <p:cNvGrpSpPr>
                <a:grpSpLocks/>
              </p:cNvGrpSpPr>
              <p:nvPr/>
            </p:nvGrpSpPr>
            <p:grpSpPr bwMode="auto">
              <a:xfrm>
                <a:off x="576" y="2070"/>
                <a:ext cx="2343" cy="286"/>
                <a:chOff x="576" y="2070"/>
                <a:chExt cx="2343" cy="286"/>
              </a:xfrm>
            </p:grpSpPr>
            <p:grpSp>
              <p:nvGrpSpPr>
                <p:cNvPr id="18442" name="Group 52"/>
                <p:cNvGrpSpPr>
                  <a:grpSpLocks/>
                </p:cNvGrpSpPr>
                <p:nvPr/>
              </p:nvGrpSpPr>
              <p:grpSpPr bwMode="auto">
                <a:xfrm>
                  <a:off x="576" y="2070"/>
                  <a:ext cx="2158" cy="286"/>
                  <a:chOff x="576" y="2070"/>
                  <a:chExt cx="2158" cy="286"/>
                </a:xfrm>
              </p:grpSpPr>
              <p:grpSp>
                <p:nvGrpSpPr>
                  <p:cNvPr id="18446" name="Group 53"/>
                  <p:cNvGrpSpPr>
                    <a:grpSpLocks/>
                  </p:cNvGrpSpPr>
                  <p:nvPr/>
                </p:nvGrpSpPr>
                <p:grpSpPr bwMode="auto">
                  <a:xfrm>
                    <a:off x="576" y="2070"/>
                    <a:ext cx="1081" cy="286"/>
                    <a:chOff x="576" y="2070"/>
                    <a:chExt cx="1081" cy="286"/>
                  </a:xfrm>
                </p:grpSpPr>
                <p:grpSp>
                  <p:nvGrpSpPr>
                    <p:cNvPr id="18462" name="Group 54"/>
                    <p:cNvGrpSpPr>
                      <a:grpSpLocks/>
                    </p:cNvGrpSpPr>
                    <p:nvPr/>
                  </p:nvGrpSpPr>
                  <p:grpSpPr bwMode="auto">
                    <a:xfrm>
                      <a:off x="576" y="2070"/>
                      <a:ext cx="543" cy="286"/>
                      <a:chOff x="576" y="2070"/>
                      <a:chExt cx="543" cy="286"/>
                    </a:xfrm>
                  </p:grpSpPr>
                  <p:grpSp>
                    <p:nvGrpSpPr>
                      <p:cNvPr id="18470" name="Group 55"/>
                      <p:cNvGrpSpPr>
                        <a:grpSpLocks/>
                      </p:cNvGrpSpPr>
                      <p:nvPr/>
                    </p:nvGrpSpPr>
                    <p:grpSpPr bwMode="auto">
                      <a:xfrm>
                        <a:off x="576" y="2081"/>
                        <a:ext cx="274" cy="276"/>
                        <a:chOff x="576" y="2081"/>
                        <a:chExt cx="274" cy="276"/>
                      </a:xfrm>
                    </p:grpSpPr>
                    <p:sp>
                      <p:nvSpPr>
                        <p:cNvPr id="18474" name="Freeform 56"/>
                        <p:cNvSpPr>
                          <a:spLocks noChangeArrowheads="1"/>
                        </p:cNvSpPr>
                        <p:nvPr/>
                      </p:nvSpPr>
                      <p:spPr bwMode="auto">
                        <a:xfrm>
                          <a:off x="576" y="208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75" name="Freeform 57"/>
                        <p:cNvSpPr>
                          <a:spLocks noChangeArrowheads="1"/>
                        </p:cNvSpPr>
                        <p:nvPr/>
                      </p:nvSpPr>
                      <p:spPr bwMode="auto">
                        <a:xfrm flipV="1">
                          <a:off x="710"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8471" name="Group 58"/>
                      <p:cNvGrpSpPr>
                        <a:grpSpLocks/>
                      </p:cNvGrpSpPr>
                      <p:nvPr/>
                    </p:nvGrpSpPr>
                    <p:grpSpPr bwMode="auto">
                      <a:xfrm>
                        <a:off x="845" y="2070"/>
                        <a:ext cx="274" cy="276"/>
                        <a:chOff x="845" y="2070"/>
                        <a:chExt cx="274" cy="276"/>
                      </a:xfrm>
                    </p:grpSpPr>
                    <p:sp>
                      <p:nvSpPr>
                        <p:cNvPr id="18472" name="Freeform 59"/>
                        <p:cNvSpPr>
                          <a:spLocks noChangeArrowheads="1"/>
                        </p:cNvSpPr>
                        <p:nvPr/>
                      </p:nvSpPr>
                      <p:spPr bwMode="auto">
                        <a:xfrm>
                          <a:off x="845" y="207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73" name="Freeform 60"/>
                        <p:cNvSpPr>
                          <a:spLocks noChangeArrowheads="1"/>
                        </p:cNvSpPr>
                        <p:nvPr/>
                      </p:nvSpPr>
                      <p:spPr bwMode="auto">
                        <a:xfrm flipV="1">
                          <a:off x="979" y="219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8463" name="Group 61"/>
                    <p:cNvGrpSpPr>
                      <a:grpSpLocks/>
                    </p:cNvGrpSpPr>
                    <p:nvPr/>
                  </p:nvGrpSpPr>
                  <p:grpSpPr bwMode="auto">
                    <a:xfrm>
                      <a:off x="1115" y="2070"/>
                      <a:ext cx="543" cy="286"/>
                      <a:chOff x="1115" y="2070"/>
                      <a:chExt cx="543" cy="286"/>
                    </a:xfrm>
                  </p:grpSpPr>
                  <p:grpSp>
                    <p:nvGrpSpPr>
                      <p:cNvPr id="18464" name="Group 62"/>
                      <p:cNvGrpSpPr>
                        <a:grpSpLocks/>
                      </p:cNvGrpSpPr>
                      <p:nvPr/>
                    </p:nvGrpSpPr>
                    <p:grpSpPr bwMode="auto">
                      <a:xfrm>
                        <a:off x="1115" y="2081"/>
                        <a:ext cx="274" cy="276"/>
                        <a:chOff x="1115" y="2081"/>
                        <a:chExt cx="274" cy="276"/>
                      </a:xfrm>
                    </p:grpSpPr>
                    <p:sp>
                      <p:nvSpPr>
                        <p:cNvPr id="18468" name="Freeform 63"/>
                        <p:cNvSpPr>
                          <a:spLocks noChangeArrowheads="1"/>
                        </p:cNvSpPr>
                        <p:nvPr/>
                      </p:nvSpPr>
                      <p:spPr bwMode="auto">
                        <a:xfrm>
                          <a:off x="1115" y="208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69" name="Freeform 64"/>
                        <p:cNvSpPr>
                          <a:spLocks noChangeArrowheads="1"/>
                        </p:cNvSpPr>
                        <p:nvPr/>
                      </p:nvSpPr>
                      <p:spPr bwMode="auto">
                        <a:xfrm flipV="1">
                          <a:off x="1249"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8465" name="Group 65"/>
                      <p:cNvGrpSpPr>
                        <a:grpSpLocks/>
                      </p:cNvGrpSpPr>
                      <p:nvPr/>
                    </p:nvGrpSpPr>
                    <p:grpSpPr bwMode="auto">
                      <a:xfrm>
                        <a:off x="1384" y="2070"/>
                        <a:ext cx="274" cy="276"/>
                        <a:chOff x="1384" y="2070"/>
                        <a:chExt cx="274" cy="276"/>
                      </a:xfrm>
                    </p:grpSpPr>
                    <p:sp>
                      <p:nvSpPr>
                        <p:cNvPr id="18466" name="Freeform 66"/>
                        <p:cNvSpPr>
                          <a:spLocks noChangeArrowheads="1"/>
                        </p:cNvSpPr>
                        <p:nvPr/>
                      </p:nvSpPr>
                      <p:spPr bwMode="auto">
                        <a:xfrm>
                          <a:off x="1384" y="207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67" name="Freeform 67"/>
                        <p:cNvSpPr>
                          <a:spLocks noChangeArrowheads="1"/>
                        </p:cNvSpPr>
                        <p:nvPr/>
                      </p:nvSpPr>
                      <p:spPr bwMode="auto">
                        <a:xfrm flipV="1">
                          <a:off x="1518" y="219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nvGrpSpPr>
                  <p:cNvPr id="18447" name="Group 68"/>
                  <p:cNvGrpSpPr>
                    <a:grpSpLocks/>
                  </p:cNvGrpSpPr>
                  <p:nvPr/>
                </p:nvGrpSpPr>
                <p:grpSpPr bwMode="auto">
                  <a:xfrm>
                    <a:off x="1653" y="2070"/>
                    <a:ext cx="1081" cy="286"/>
                    <a:chOff x="1653" y="2070"/>
                    <a:chExt cx="1081" cy="286"/>
                  </a:xfrm>
                </p:grpSpPr>
                <p:grpSp>
                  <p:nvGrpSpPr>
                    <p:cNvPr id="18448" name="Group 69"/>
                    <p:cNvGrpSpPr>
                      <a:grpSpLocks/>
                    </p:cNvGrpSpPr>
                    <p:nvPr/>
                  </p:nvGrpSpPr>
                  <p:grpSpPr bwMode="auto">
                    <a:xfrm>
                      <a:off x="1653" y="2070"/>
                      <a:ext cx="543" cy="286"/>
                      <a:chOff x="1653" y="2070"/>
                      <a:chExt cx="543" cy="286"/>
                    </a:xfrm>
                  </p:grpSpPr>
                  <p:grpSp>
                    <p:nvGrpSpPr>
                      <p:cNvPr id="18456" name="Group 70"/>
                      <p:cNvGrpSpPr>
                        <a:grpSpLocks/>
                      </p:cNvGrpSpPr>
                      <p:nvPr/>
                    </p:nvGrpSpPr>
                    <p:grpSpPr bwMode="auto">
                      <a:xfrm>
                        <a:off x="1653" y="2081"/>
                        <a:ext cx="274" cy="276"/>
                        <a:chOff x="1653" y="2081"/>
                        <a:chExt cx="274" cy="276"/>
                      </a:xfrm>
                    </p:grpSpPr>
                    <p:sp>
                      <p:nvSpPr>
                        <p:cNvPr id="18460" name="Freeform 71"/>
                        <p:cNvSpPr>
                          <a:spLocks noChangeArrowheads="1"/>
                        </p:cNvSpPr>
                        <p:nvPr/>
                      </p:nvSpPr>
                      <p:spPr bwMode="auto">
                        <a:xfrm>
                          <a:off x="1653" y="208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61" name="Freeform 72"/>
                        <p:cNvSpPr>
                          <a:spLocks noChangeArrowheads="1"/>
                        </p:cNvSpPr>
                        <p:nvPr/>
                      </p:nvSpPr>
                      <p:spPr bwMode="auto">
                        <a:xfrm flipV="1">
                          <a:off x="1787"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8457" name="Group 73"/>
                      <p:cNvGrpSpPr>
                        <a:grpSpLocks/>
                      </p:cNvGrpSpPr>
                      <p:nvPr/>
                    </p:nvGrpSpPr>
                    <p:grpSpPr bwMode="auto">
                      <a:xfrm>
                        <a:off x="1922" y="2070"/>
                        <a:ext cx="274" cy="276"/>
                        <a:chOff x="1922" y="2070"/>
                        <a:chExt cx="274" cy="276"/>
                      </a:xfrm>
                    </p:grpSpPr>
                    <p:sp>
                      <p:nvSpPr>
                        <p:cNvPr id="18458" name="Freeform 74"/>
                        <p:cNvSpPr>
                          <a:spLocks noChangeArrowheads="1"/>
                        </p:cNvSpPr>
                        <p:nvPr/>
                      </p:nvSpPr>
                      <p:spPr bwMode="auto">
                        <a:xfrm>
                          <a:off x="1922" y="207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59" name="Freeform 75"/>
                        <p:cNvSpPr>
                          <a:spLocks noChangeArrowheads="1"/>
                        </p:cNvSpPr>
                        <p:nvPr/>
                      </p:nvSpPr>
                      <p:spPr bwMode="auto">
                        <a:xfrm flipV="1">
                          <a:off x="2056" y="219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8449" name="Group 76"/>
                    <p:cNvGrpSpPr>
                      <a:grpSpLocks/>
                    </p:cNvGrpSpPr>
                    <p:nvPr/>
                  </p:nvGrpSpPr>
                  <p:grpSpPr bwMode="auto">
                    <a:xfrm>
                      <a:off x="2192" y="2070"/>
                      <a:ext cx="543" cy="286"/>
                      <a:chOff x="2192" y="2070"/>
                      <a:chExt cx="543" cy="286"/>
                    </a:xfrm>
                  </p:grpSpPr>
                  <p:grpSp>
                    <p:nvGrpSpPr>
                      <p:cNvPr id="18450" name="Group 77"/>
                      <p:cNvGrpSpPr>
                        <a:grpSpLocks/>
                      </p:cNvGrpSpPr>
                      <p:nvPr/>
                    </p:nvGrpSpPr>
                    <p:grpSpPr bwMode="auto">
                      <a:xfrm>
                        <a:off x="2192" y="2081"/>
                        <a:ext cx="274" cy="276"/>
                        <a:chOff x="2192" y="2081"/>
                        <a:chExt cx="274" cy="276"/>
                      </a:xfrm>
                    </p:grpSpPr>
                    <p:sp>
                      <p:nvSpPr>
                        <p:cNvPr id="18454" name="Freeform 78"/>
                        <p:cNvSpPr>
                          <a:spLocks noChangeArrowheads="1"/>
                        </p:cNvSpPr>
                        <p:nvPr/>
                      </p:nvSpPr>
                      <p:spPr bwMode="auto">
                        <a:xfrm>
                          <a:off x="2192" y="208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55" name="Freeform 79"/>
                        <p:cNvSpPr>
                          <a:spLocks noChangeArrowheads="1"/>
                        </p:cNvSpPr>
                        <p:nvPr/>
                      </p:nvSpPr>
                      <p:spPr bwMode="auto">
                        <a:xfrm flipV="1">
                          <a:off x="2326" y="22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8451" name="Group 80"/>
                      <p:cNvGrpSpPr>
                        <a:grpSpLocks/>
                      </p:cNvGrpSpPr>
                      <p:nvPr/>
                    </p:nvGrpSpPr>
                    <p:grpSpPr bwMode="auto">
                      <a:xfrm>
                        <a:off x="2461" y="2070"/>
                        <a:ext cx="274" cy="276"/>
                        <a:chOff x="2461" y="2070"/>
                        <a:chExt cx="274" cy="276"/>
                      </a:xfrm>
                    </p:grpSpPr>
                    <p:sp>
                      <p:nvSpPr>
                        <p:cNvPr id="18452" name="Freeform 81"/>
                        <p:cNvSpPr>
                          <a:spLocks noChangeArrowheads="1"/>
                        </p:cNvSpPr>
                        <p:nvPr/>
                      </p:nvSpPr>
                      <p:spPr bwMode="auto">
                        <a:xfrm>
                          <a:off x="2461" y="207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53" name="Freeform 82"/>
                        <p:cNvSpPr>
                          <a:spLocks noChangeArrowheads="1"/>
                        </p:cNvSpPr>
                        <p:nvPr/>
                      </p:nvSpPr>
                      <p:spPr bwMode="auto">
                        <a:xfrm flipV="1">
                          <a:off x="2595" y="219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grpSp>
              <p:nvGrpSpPr>
                <p:cNvPr id="18443" name="Group 83"/>
                <p:cNvGrpSpPr>
                  <a:grpSpLocks/>
                </p:cNvGrpSpPr>
                <p:nvPr/>
              </p:nvGrpSpPr>
              <p:grpSpPr bwMode="auto">
                <a:xfrm>
                  <a:off x="2736" y="2118"/>
                  <a:ext cx="183" cy="95"/>
                  <a:chOff x="2736" y="2118"/>
                  <a:chExt cx="183" cy="95"/>
                </a:xfrm>
              </p:grpSpPr>
              <p:sp>
                <p:nvSpPr>
                  <p:cNvPr id="18444" name="Freeform 84"/>
                  <p:cNvSpPr>
                    <a:spLocks noChangeArrowheads="1"/>
                  </p:cNvSpPr>
                  <p:nvPr/>
                </p:nvSpPr>
                <p:spPr bwMode="auto">
                  <a:xfrm>
                    <a:off x="2736" y="2118"/>
                    <a:ext cx="144" cy="96"/>
                  </a:xfrm>
                  <a:custGeom>
                    <a:avLst/>
                    <a:gdLst>
                      <a:gd name="T0" fmla="*/ 0 w 192"/>
                      <a:gd name="T1" fmla="*/ 112 h 112"/>
                      <a:gd name="T2" fmla="*/ 48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8" y="72"/>
                          <a:pt x="16" y="32"/>
                          <a:pt x="48" y="16"/>
                        </a:cubicBezTo>
                        <a:cubicBezTo>
                          <a:pt x="80" y="0"/>
                          <a:pt x="168" y="16"/>
                          <a:pt x="192" y="16"/>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8445" name="Line 85"/>
                  <p:cNvSpPr>
                    <a:spLocks noChangeShapeType="1"/>
                  </p:cNvSpPr>
                  <p:nvPr/>
                </p:nvSpPr>
                <p:spPr bwMode="auto">
                  <a:xfrm>
                    <a:off x="2872" y="2126"/>
                    <a:ext cx="48" cy="1"/>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sp>
            <p:nvSpPr>
              <p:cNvPr id="18441" name="Text Box 86"/>
              <p:cNvSpPr txBox="1">
                <a:spLocks noChangeArrowheads="1"/>
              </p:cNvSpPr>
              <p:nvPr/>
            </p:nvSpPr>
            <p:spPr bwMode="auto">
              <a:xfrm>
                <a:off x="760" y="2406"/>
                <a:ext cx="1296" cy="409"/>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Fóton incidente com energia E</a:t>
                </a:r>
                <a:r>
                  <a:rPr lang="pt-BR" altLang="pt-BR" sz="1800" dirty="0">
                    <a:solidFill>
                      <a:srgbClr val="FFFFFF"/>
                    </a:solidFill>
                    <a:latin typeface="Arial" panose="020B0604020202020204" pitchFamily="34" charset="0"/>
                  </a:rPr>
                  <a:t>E</a:t>
                </a:r>
              </a:p>
            </p:txBody>
          </p:sp>
        </p:grpSp>
      </p:grpSp>
    </p:spTree>
    <p:extLst>
      <p:ext uri="{BB962C8B-B14F-4D97-AF65-F5344CB8AC3E}">
        <p14:creationId xmlns:p14="http://schemas.microsoft.com/office/powerpoint/2010/main" val="3628491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p:txBody>
          <a:bodyPr>
            <a:normAutofit/>
          </a:bodyPr>
          <a:lstStyle/>
          <a:p>
            <a:r>
              <a:rPr lang="pt-BR" altLang="pt-BR" sz="2000" b="1" dirty="0"/>
              <a:t>Efeito Compton(Espalhamento incoerente)</a:t>
            </a:r>
          </a:p>
        </p:txBody>
      </p:sp>
      <p:sp>
        <p:nvSpPr>
          <p:cNvPr id="23555" name="Espaço Reservado para Conteúdo 4"/>
          <p:cNvSpPr>
            <a:spLocks noGrp="1"/>
          </p:cNvSpPr>
          <p:nvPr>
            <p:ph sz="half" idx="1"/>
          </p:nvPr>
        </p:nvSpPr>
        <p:spPr/>
        <p:txBody>
          <a:bodyPr/>
          <a:lstStyle/>
          <a:p>
            <a:endParaRPr lang="pt-BR" altLang="pt-BR" sz="2600" b="1" dirty="0"/>
          </a:p>
          <a:p>
            <a:pPr algn="just"/>
            <a:r>
              <a:rPr lang="pt-BR" altLang="pt-BR" sz="1800" dirty="0"/>
              <a:t>Fóton incidente ejeta elétron de orbita.</a:t>
            </a:r>
          </a:p>
          <a:p>
            <a:pPr algn="just"/>
            <a:endParaRPr lang="pt-BR" altLang="pt-BR" sz="1800" dirty="0"/>
          </a:p>
          <a:p>
            <a:pPr algn="just"/>
            <a:r>
              <a:rPr lang="pt-BR" altLang="pt-BR" sz="1800" dirty="0"/>
              <a:t>Fóton incidente não perde toda sua energia cinética, continuando seu percurso.</a:t>
            </a:r>
          </a:p>
        </p:txBody>
      </p:sp>
      <p:pic>
        <p:nvPicPr>
          <p:cNvPr id="23557" name="Imagem 3" descr="C:\Documents and Settings\Biblioteca\Desktop\FISICA\efeito comp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060575"/>
            <a:ext cx="38163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CaixaDeTexto 5"/>
          <p:cNvSpPr txBox="1">
            <a:spLocks noChangeArrowheads="1"/>
          </p:cNvSpPr>
          <p:nvPr/>
        </p:nvSpPr>
        <p:spPr bwMode="auto">
          <a:xfrm>
            <a:off x="2627784" y="6541008"/>
            <a:ext cx="67687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200" dirty="0" err="1"/>
              <a:t>Fonte:http</a:t>
            </a:r>
            <a:r>
              <a:rPr lang="pt-BR" altLang="pt-BR" sz="1200" dirty="0"/>
              <a:t>://fisicasimples2.blogspot.com.br/2011/04/importancia-do-efeito-compton.html</a:t>
            </a:r>
          </a:p>
        </p:txBody>
      </p:sp>
    </p:spTree>
    <p:extLst>
      <p:ext uri="{BB962C8B-B14F-4D97-AF65-F5344CB8AC3E}">
        <p14:creationId xmlns:p14="http://schemas.microsoft.com/office/powerpoint/2010/main" val="1232854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
          <p:cNvGrpSpPr>
            <a:grpSpLocks/>
          </p:cNvGrpSpPr>
          <p:nvPr/>
        </p:nvGrpSpPr>
        <p:grpSpPr bwMode="auto">
          <a:xfrm>
            <a:off x="3429000" y="1785938"/>
            <a:ext cx="2347913" cy="2335212"/>
            <a:chOff x="2136" y="1144"/>
            <a:chExt cx="1479" cy="1471"/>
          </a:xfrm>
        </p:grpSpPr>
        <p:sp>
          <p:nvSpPr>
            <p:cNvPr id="19497" name="Oval 2"/>
            <p:cNvSpPr>
              <a:spLocks noChangeArrowheads="1"/>
            </p:cNvSpPr>
            <p:nvPr/>
          </p:nvSpPr>
          <p:spPr bwMode="auto">
            <a:xfrm>
              <a:off x="2760" y="1752"/>
              <a:ext cx="240" cy="240"/>
            </a:xfrm>
            <a:prstGeom prst="ellipse">
              <a:avLst/>
            </a:prstGeom>
            <a:gradFill rotWithShape="0">
              <a:gsLst>
                <a:gs pos="0">
                  <a:srgbClr val="0066FF"/>
                </a:gs>
                <a:gs pos="100000">
                  <a:srgbClr val="002F75"/>
                </a:gs>
              </a:gsLst>
              <a:path path="rect">
                <a:fillToRect t="100000" r="100000"/>
              </a:path>
            </a:gradFill>
            <a:ln w="9360">
              <a:solidFill>
                <a:schemeClr val="tx1"/>
              </a:solidFill>
              <a:miter lim="800000"/>
              <a:headEnd/>
              <a:tailEnd/>
            </a:ln>
          </p:spPr>
          <p:txBody>
            <a:bodyPr wrap="none" anchor="ctr"/>
            <a:lstStyle/>
            <a:p>
              <a:endParaRPr lang="pt-BR" altLang="pt-BR"/>
            </a:p>
          </p:txBody>
        </p:sp>
        <p:sp>
          <p:nvSpPr>
            <p:cNvPr id="19498" name="Oval 3"/>
            <p:cNvSpPr>
              <a:spLocks noChangeArrowheads="1"/>
            </p:cNvSpPr>
            <p:nvPr/>
          </p:nvSpPr>
          <p:spPr bwMode="auto">
            <a:xfrm>
              <a:off x="2520" y="1496"/>
              <a:ext cx="720" cy="768"/>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9499" name="Oval 4"/>
            <p:cNvSpPr>
              <a:spLocks noChangeArrowheads="1"/>
            </p:cNvSpPr>
            <p:nvPr/>
          </p:nvSpPr>
          <p:spPr bwMode="auto">
            <a:xfrm>
              <a:off x="2176" y="1176"/>
              <a:ext cx="1400" cy="1400"/>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9500" name="Oval 5"/>
            <p:cNvSpPr>
              <a:spLocks noChangeArrowheads="1"/>
            </p:cNvSpPr>
            <p:nvPr/>
          </p:nvSpPr>
          <p:spPr bwMode="auto">
            <a:xfrm>
              <a:off x="2608" y="1552"/>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9501" name="Oval 6"/>
            <p:cNvSpPr>
              <a:spLocks noChangeArrowheads="1"/>
            </p:cNvSpPr>
            <p:nvPr/>
          </p:nvSpPr>
          <p:spPr bwMode="auto">
            <a:xfrm>
              <a:off x="3088" y="208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9502" name="Oval 7"/>
            <p:cNvSpPr>
              <a:spLocks noChangeArrowheads="1"/>
            </p:cNvSpPr>
            <p:nvPr/>
          </p:nvSpPr>
          <p:spPr bwMode="auto">
            <a:xfrm>
              <a:off x="2824" y="1144"/>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9503" name="Oval 8"/>
            <p:cNvSpPr>
              <a:spLocks noChangeArrowheads="1"/>
            </p:cNvSpPr>
            <p:nvPr/>
          </p:nvSpPr>
          <p:spPr bwMode="auto">
            <a:xfrm>
              <a:off x="2136" y="1832"/>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9504" name="Oval 9"/>
            <p:cNvSpPr>
              <a:spLocks noChangeArrowheads="1"/>
            </p:cNvSpPr>
            <p:nvPr/>
          </p:nvSpPr>
          <p:spPr bwMode="auto">
            <a:xfrm>
              <a:off x="2832" y="2520"/>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19505" name="Oval 10"/>
            <p:cNvSpPr>
              <a:spLocks noChangeArrowheads="1"/>
            </p:cNvSpPr>
            <p:nvPr/>
          </p:nvSpPr>
          <p:spPr bwMode="auto">
            <a:xfrm>
              <a:off x="3520" y="1832"/>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grpSp>
      <p:grpSp>
        <p:nvGrpSpPr>
          <p:cNvPr id="3" name="Group 11"/>
          <p:cNvGrpSpPr>
            <a:grpSpLocks/>
          </p:cNvGrpSpPr>
          <p:nvPr/>
        </p:nvGrpSpPr>
        <p:grpSpPr bwMode="auto">
          <a:xfrm>
            <a:off x="785813" y="3929064"/>
            <a:ext cx="3719512" cy="1182688"/>
            <a:chOff x="776" y="2072"/>
            <a:chExt cx="2343" cy="745"/>
          </a:xfrm>
        </p:grpSpPr>
        <p:grpSp>
          <p:nvGrpSpPr>
            <p:cNvPr id="19461" name="Group 12"/>
            <p:cNvGrpSpPr>
              <a:grpSpLocks/>
            </p:cNvGrpSpPr>
            <p:nvPr/>
          </p:nvGrpSpPr>
          <p:grpSpPr bwMode="auto">
            <a:xfrm>
              <a:off x="776" y="2072"/>
              <a:ext cx="2343" cy="286"/>
              <a:chOff x="776" y="2072"/>
              <a:chExt cx="2343" cy="286"/>
            </a:xfrm>
          </p:grpSpPr>
          <p:grpSp>
            <p:nvGrpSpPr>
              <p:cNvPr id="19463" name="Group 13"/>
              <p:cNvGrpSpPr>
                <a:grpSpLocks/>
              </p:cNvGrpSpPr>
              <p:nvPr/>
            </p:nvGrpSpPr>
            <p:grpSpPr bwMode="auto">
              <a:xfrm>
                <a:off x="776" y="2072"/>
                <a:ext cx="2158" cy="286"/>
                <a:chOff x="776" y="2072"/>
                <a:chExt cx="2158" cy="286"/>
              </a:xfrm>
            </p:grpSpPr>
            <p:grpSp>
              <p:nvGrpSpPr>
                <p:cNvPr id="19467" name="Group 14"/>
                <p:cNvGrpSpPr>
                  <a:grpSpLocks/>
                </p:cNvGrpSpPr>
                <p:nvPr/>
              </p:nvGrpSpPr>
              <p:grpSpPr bwMode="auto">
                <a:xfrm>
                  <a:off x="776" y="2072"/>
                  <a:ext cx="1081" cy="286"/>
                  <a:chOff x="776" y="2072"/>
                  <a:chExt cx="1081" cy="286"/>
                </a:xfrm>
              </p:grpSpPr>
              <p:grpSp>
                <p:nvGrpSpPr>
                  <p:cNvPr id="19483" name="Group 15"/>
                  <p:cNvGrpSpPr>
                    <a:grpSpLocks/>
                  </p:cNvGrpSpPr>
                  <p:nvPr/>
                </p:nvGrpSpPr>
                <p:grpSpPr bwMode="auto">
                  <a:xfrm>
                    <a:off x="776" y="2072"/>
                    <a:ext cx="543" cy="286"/>
                    <a:chOff x="776" y="2072"/>
                    <a:chExt cx="543" cy="286"/>
                  </a:xfrm>
                </p:grpSpPr>
                <p:grpSp>
                  <p:nvGrpSpPr>
                    <p:cNvPr id="19491" name="Group 16"/>
                    <p:cNvGrpSpPr>
                      <a:grpSpLocks/>
                    </p:cNvGrpSpPr>
                    <p:nvPr/>
                  </p:nvGrpSpPr>
                  <p:grpSpPr bwMode="auto">
                    <a:xfrm>
                      <a:off x="776" y="2083"/>
                      <a:ext cx="274" cy="276"/>
                      <a:chOff x="776" y="2083"/>
                      <a:chExt cx="274" cy="276"/>
                    </a:xfrm>
                  </p:grpSpPr>
                  <p:sp>
                    <p:nvSpPr>
                      <p:cNvPr id="19495" name="Freeform 17"/>
                      <p:cNvSpPr>
                        <a:spLocks noChangeArrowheads="1"/>
                      </p:cNvSpPr>
                      <p:nvPr/>
                    </p:nvSpPr>
                    <p:spPr bwMode="auto">
                      <a:xfrm>
                        <a:off x="776" y="2083"/>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9496" name="Freeform 18"/>
                      <p:cNvSpPr>
                        <a:spLocks noChangeArrowheads="1"/>
                      </p:cNvSpPr>
                      <p:nvPr/>
                    </p:nvSpPr>
                    <p:spPr bwMode="auto">
                      <a:xfrm flipV="1">
                        <a:off x="910" y="221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9492" name="Group 19"/>
                    <p:cNvGrpSpPr>
                      <a:grpSpLocks/>
                    </p:cNvGrpSpPr>
                    <p:nvPr/>
                  </p:nvGrpSpPr>
                  <p:grpSpPr bwMode="auto">
                    <a:xfrm>
                      <a:off x="1045" y="2072"/>
                      <a:ext cx="274" cy="276"/>
                      <a:chOff x="1045" y="2072"/>
                      <a:chExt cx="274" cy="276"/>
                    </a:xfrm>
                  </p:grpSpPr>
                  <p:sp>
                    <p:nvSpPr>
                      <p:cNvPr id="19493" name="Freeform 20"/>
                      <p:cNvSpPr>
                        <a:spLocks noChangeArrowheads="1"/>
                      </p:cNvSpPr>
                      <p:nvPr/>
                    </p:nvSpPr>
                    <p:spPr bwMode="auto">
                      <a:xfrm>
                        <a:off x="1045" y="207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9494" name="Freeform 21"/>
                      <p:cNvSpPr>
                        <a:spLocks noChangeArrowheads="1"/>
                      </p:cNvSpPr>
                      <p:nvPr/>
                    </p:nvSpPr>
                    <p:spPr bwMode="auto">
                      <a:xfrm flipV="1">
                        <a:off x="1179" y="220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9484" name="Group 22"/>
                  <p:cNvGrpSpPr>
                    <a:grpSpLocks/>
                  </p:cNvGrpSpPr>
                  <p:nvPr/>
                </p:nvGrpSpPr>
                <p:grpSpPr bwMode="auto">
                  <a:xfrm>
                    <a:off x="1315" y="2072"/>
                    <a:ext cx="543" cy="286"/>
                    <a:chOff x="1315" y="2072"/>
                    <a:chExt cx="543" cy="286"/>
                  </a:xfrm>
                </p:grpSpPr>
                <p:grpSp>
                  <p:nvGrpSpPr>
                    <p:cNvPr id="19485" name="Group 23"/>
                    <p:cNvGrpSpPr>
                      <a:grpSpLocks/>
                    </p:cNvGrpSpPr>
                    <p:nvPr/>
                  </p:nvGrpSpPr>
                  <p:grpSpPr bwMode="auto">
                    <a:xfrm>
                      <a:off x="1315" y="2083"/>
                      <a:ext cx="274" cy="276"/>
                      <a:chOff x="1315" y="2083"/>
                      <a:chExt cx="274" cy="276"/>
                    </a:xfrm>
                  </p:grpSpPr>
                  <p:sp>
                    <p:nvSpPr>
                      <p:cNvPr id="19489" name="Freeform 24"/>
                      <p:cNvSpPr>
                        <a:spLocks noChangeArrowheads="1"/>
                      </p:cNvSpPr>
                      <p:nvPr/>
                    </p:nvSpPr>
                    <p:spPr bwMode="auto">
                      <a:xfrm>
                        <a:off x="1315" y="2083"/>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9490" name="Freeform 25"/>
                      <p:cNvSpPr>
                        <a:spLocks noChangeArrowheads="1"/>
                      </p:cNvSpPr>
                      <p:nvPr/>
                    </p:nvSpPr>
                    <p:spPr bwMode="auto">
                      <a:xfrm flipV="1">
                        <a:off x="1449" y="221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9486" name="Group 26"/>
                    <p:cNvGrpSpPr>
                      <a:grpSpLocks/>
                    </p:cNvGrpSpPr>
                    <p:nvPr/>
                  </p:nvGrpSpPr>
                  <p:grpSpPr bwMode="auto">
                    <a:xfrm>
                      <a:off x="1584" y="2072"/>
                      <a:ext cx="274" cy="276"/>
                      <a:chOff x="1584" y="2072"/>
                      <a:chExt cx="274" cy="276"/>
                    </a:xfrm>
                  </p:grpSpPr>
                  <p:sp>
                    <p:nvSpPr>
                      <p:cNvPr id="19487" name="Freeform 27"/>
                      <p:cNvSpPr>
                        <a:spLocks noChangeArrowheads="1"/>
                      </p:cNvSpPr>
                      <p:nvPr/>
                    </p:nvSpPr>
                    <p:spPr bwMode="auto">
                      <a:xfrm>
                        <a:off x="1584" y="207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9488" name="Freeform 28"/>
                      <p:cNvSpPr>
                        <a:spLocks noChangeArrowheads="1"/>
                      </p:cNvSpPr>
                      <p:nvPr/>
                    </p:nvSpPr>
                    <p:spPr bwMode="auto">
                      <a:xfrm flipV="1">
                        <a:off x="1718" y="220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nvGrpSpPr>
                <p:cNvPr id="19468" name="Group 29"/>
                <p:cNvGrpSpPr>
                  <a:grpSpLocks/>
                </p:cNvGrpSpPr>
                <p:nvPr/>
              </p:nvGrpSpPr>
              <p:grpSpPr bwMode="auto">
                <a:xfrm>
                  <a:off x="1853" y="2072"/>
                  <a:ext cx="1081" cy="286"/>
                  <a:chOff x="1853" y="2072"/>
                  <a:chExt cx="1081" cy="286"/>
                </a:xfrm>
              </p:grpSpPr>
              <p:grpSp>
                <p:nvGrpSpPr>
                  <p:cNvPr id="19469" name="Group 30"/>
                  <p:cNvGrpSpPr>
                    <a:grpSpLocks/>
                  </p:cNvGrpSpPr>
                  <p:nvPr/>
                </p:nvGrpSpPr>
                <p:grpSpPr bwMode="auto">
                  <a:xfrm>
                    <a:off x="1853" y="2072"/>
                    <a:ext cx="543" cy="286"/>
                    <a:chOff x="1853" y="2072"/>
                    <a:chExt cx="543" cy="286"/>
                  </a:xfrm>
                </p:grpSpPr>
                <p:grpSp>
                  <p:nvGrpSpPr>
                    <p:cNvPr id="19477" name="Group 31"/>
                    <p:cNvGrpSpPr>
                      <a:grpSpLocks/>
                    </p:cNvGrpSpPr>
                    <p:nvPr/>
                  </p:nvGrpSpPr>
                  <p:grpSpPr bwMode="auto">
                    <a:xfrm>
                      <a:off x="1853" y="2083"/>
                      <a:ext cx="274" cy="276"/>
                      <a:chOff x="1853" y="2083"/>
                      <a:chExt cx="274" cy="276"/>
                    </a:xfrm>
                  </p:grpSpPr>
                  <p:sp>
                    <p:nvSpPr>
                      <p:cNvPr id="19481" name="Freeform 32"/>
                      <p:cNvSpPr>
                        <a:spLocks noChangeArrowheads="1"/>
                      </p:cNvSpPr>
                      <p:nvPr/>
                    </p:nvSpPr>
                    <p:spPr bwMode="auto">
                      <a:xfrm>
                        <a:off x="1853" y="2083"/>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9482" name="Freeform 33"/>
                      <p:cNvSpPr>
                        <a:spLocks noChangeArrowheads="1"/>
                      </p:cNvSpPr>
                      <p:nvPr/>
                    </p:nvSpPr>
                    <p:spPr bwMode="auto">
                      <a:xfrm flipV="1">
                        <a:off x="1987" y="221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9478" name="Group 34"/>
                    <p:cNvGrpSpPr>
                      <a:grpSpLocks/>
                    </p:cNvGrpSpPr>
                    <p:nvPr/>
                  </p:nvGrpSpPr>
                  <p:grpSpPr bwMode="auto">
                    <a:xfrm>
                      <a:off x="2122" y="2072"/>
                      <a:ext cx="274" cy="276"/>
                      <a:chOff x="2122" y="2072"/>
                      <a:chExt cx="274" cy="276"/>
                    </a:xfrm>
                  </p:grpSpPr>
                  <p:sp>
                    <p:nvSpPr>
                      <p:cNvPr id="19479" name="Freeform 35"/>
                      <p:cNvSpPr>
                        <a:spLocks noChangeArrowheads="1"/>
                      </p:cNvSpPr>
                      <p:nvPr/>
                    </p:nvSpPr>
                    <p:spPr bwMode="auto">
                      <a:xfrm>
                        <a:off x="2122" y="207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9480" name="Freeform 36"/>
                      <p:cNvSpPr>
                        <a:spLocks noChangeArrowheads="1"/>
                      </p:cNvSpPr>
                      <p:nvPr/>
                    </p:nvSpPr>
                    <p:spPr bwMode="auto">
                      <a:xfrm flipV="1">
                        <a:off x="2256" y="220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19470" name="Group 37"/>
                  <p:cNvGrpSpPr>
                    <a:grpSpLocks/>
                  </p:cNvGrpSpPr>
                  <p:nvPr/>
                </p:nvGrpSpPr>
                <p:grpSpPr bwMode="auto">
                  <a:xfrm>
                    <a:off x="2392" y="2072"/>
                    <a:ext cx="543" cy="286"/>
                    <a:chOff x="2392" y="2072"/>
                    <a:chExt cx="543" cy="286"/>
                  </a:xfrm>
                </p:grpSpPr>
                <p:grpSp>
                  <p:nvGrpSpPr>
                    <p:cNvPr id="19471" name="Group 38"/>
                    <p:cNvGrpSpPr>
                      <a:grpSpLocks/>
                    </p:cNvGrpSpPr>
                    <p:nvPr/>
                  </p:nvGrpSpPr>
                  <p:grpSpPr bwMode="auto">
                    <a:xfrm>
                      <a:off x="2392" y="2083"/>
                      <a:ext cx="274" cy="276"/>
                      <a:chOff x="2392" y="2083"/>
                      <a:chExt cx="274" cy="276"/>
                    </a:xfrm>
                  </p:grpSpPr>
                  <p:sp>
                    <p:nvSpPr>
                      <p:cNvPr id="19475" name="Freeform 39"/>
                      <p:cNvSpPr>
                        <a:spLocks noChangeArrowheads="1"/>
                      </p:cNvSpPr>
                      <p:nvPr/>
                    </p:nvSpPr>
                    <p:spPr bwMode="auto">
                      <a:xfrm>
                        <a:off x="2392" y="2083"/>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9476" name="Freeform 40"/>
                      <p:cNvSpPr>
                        <a:spLocks noChangeArrowheads="1"/>
                      </p:cNvSpPr>
                      <p:nvPr/>
                    </p:nvSpPr>
                    <p:spPr bwMode="auto">
                      <a:xfrm flipV="1">
                        <a:off x="2526" y="221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19472" name="Group 41"/>
                    <p:cNvGrpSpPr>
                      <a:grpSpLocks/>
                    </p:cNvGrpSpPr>
                    <p:nvPr/>
                  </p:nvGrpSpPr>
                  <p:grpSpPr bwMode="auto">
                    <a:xfrm>
                      <a:off x="2661" y="2072"/>
                      <a:ext cx="274" cy="276"/>
                      <a:chOff x="2661" y="2072"/>
                      <a:chExt cx="274" cy="276"/>
                    </a:xfrm>
                  </p:grpSpPr>
                  <p:sp>
                    <p:nvSpPr>
                      <p:cNvPr id="19473" name="Freeform 42"/>
                      <p:cNvSpPr>
                        <a:spLocks noChangeArrowheads="1"/>
                      </p:cNvSpPr>
                      <p:nvPr/>
                    </p:nvSpPr>
                    <p:spPr bwMode="auto">
                      <a:xfrm>
                        <a:off x="2661" y="207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9474" name="Freeform 43"/>
                      <p:cNvSpPr>
                        <a:spLocks noChangeArrowheads="1"/>
                      </p:cNvSpPr>
                      <p:nvPr/>
                    </p:nvSpPr>
                    <p:spPr bwMode="auto">
                      <a:xfrm flipV="1">
                        <a:off x="2795" y="220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grpSp>
            <p:nvGrpSpPr>
              <p:cNvPr id="19464" name="Group 44"/>
              <p:cNvGrpSpPr>
                <a:grpSpLocks/>
              </p:cNvGrpSpPr>
              <p:nvPr/>
            </p:nvGrpSpPr>
            <p:grpSpPr bwMode="auto">
              <a:xfrm>
                <a:off x="2936" y="2120"/>
                <a:ext cx="183" cy="95"/>
                <a:chOff x="2936" y="2120"/>
                <a:chExt cx="183" cy="95"/>
              </a:xfrm>
            </p:grpSpPr>
            <p:sp>
              <p:nvSpPr>
                <p:cNvPr id="19465" name="Freeform 45"/>
                <p:cNvSpPr>
                  <a:spLocks noChangeArrowheads="1"/>
                </p:cNvSpPr>
                <p:nvPr/>
              </p:nvSpPr>
              <p:spPr bwMode="auto">
                <a:xfrm>
                  <a:off x="2936" y="2120"/>
                  <a:ext cx="144" cy="96"/>
                </a:xfrm>
                <a:custGeom>
                  <a:avLst/>
                  <a:gdLst>
                    <a:gd name="T0" fmla="*/ 0 w 192"/>
                    <a:gd name="T1" fmla="*/ 112 h 112"/>
                    <a:gd name="T2" fmla="*/ 48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8" y="72"/>
                        <a:pt x="16" y="32"/>
                        <a:pt x="48" y="16"/>
                      </a:cubicBezTo>
                      <a:cubicBezTo>
                        <a:pt x="80" y="0"/>
                        <a:pt x="168" y="16"/>
                        <a:pt x="192" y="16"/>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19466" name="Line 46"/>
                <p:cNvSpPr>
                  <a:spLocks noChangeShapeType="1"/>
                </p:cNvSpPr>
                <p:nvPr/>
              </p:nvSpPr>
              <p:spPr bwMode="auto">
                <a:xfrm>
                  <a:off x="3072" y="2128"/>
                  <a:ext cx="48" cy="1"/>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sp>
          <p:nvSpPr>
            <p:cNvPr id="19462" name="Text Box 47"/>
            <p:cNvSpPr txBox="1">
              <a:spLocks noChangeArrowheads="1"/>
            </p:cNvSpPr>
            <p:nvPr/>
          </p:nvSpPr>
          <p:spPr bwMode="auto">
            <a:xfrm>
              <a:off x="960" y="2408"/>
              <a:ext cx="1296" cy="409"/>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Fóton incidente com energia E</a:t>
              </a:r>
              <a:r>
                <a:rPr lang="pt-BR" altLang="pt-BR" sz="1800" dirty="0">
                  <a:solidFill>
                    <a:srgbClr val="FFFFFF"/>
                  </a:solidFill>
                  <a:latin typeface="Arial" panose="020B0604020202020204" pitchFamily="34" charset="0"/>
                </a:rPr>
                <a:t>E</a:t>
              </a:r>
            </a:p>
          </p:txBody>
        </p:sp>
      </p:grpSp>
      <p:sp>
        <p:nvSpPr>
          <p:cNvPr id="15408" name="Text Box 48"/>
          <p:cNvSpPr txBox="1">
            <a:spLocks noChangeArrowheads="1"/>
          </p:cNvSpPr>
          <p:nvPr/>
        </p:nvSpPr>
        <p:spPr bwMode="auto">
          <a:xfrm>
            <a:off x="177800" y="400050"/>
            <a:ext cx="6629400" cy="402291"/>
          </a:xfrm>
          <a:prstGeom prst="rect">
            <a:avLst/>
          </a:prstGeom>
          <a:noFill/>
          <a:ln w="9525">
            <a:noFill/>
            <a:round/>
            <a:headEnd/>
            <a:tailEnd/>
          </a:ln>
          <a:effectLst/>
        </p:spPr>
        <p:txBody>
          <a:bodyPr lIns="90000" tIns="46800" rIns="90000" bIns="46800">
            <a:spAutoFit/>
          </a:bodyPr>
          <a:lstStyle/>
          <a:p>
            <a:pPr algn="ctr">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err="1">
                <a:solidFill>
                  <a:schemeClr val="tx2"/>
                </a:solidFill>
              </a:rPr>
              <a:t>Espalhamento</a:t>
            </a:r>
            <a:r>
              <a:rPr lang="en-US" sz="2000" b="1" dirty="0">
                <a:solidFill>
                  <a:schemeClr val="tx2"/>
                </a:solidFill>
              </a:rPr>
              <a:t> </a:t>
            </a:r>
            <a:r>
              <a:rPr lang="en-US" sz="2000" b="1" dirty="0" err="1">
                <a:solidFill>
                  <a:schemeClr val="tx2"/>
                </a:solidFill>
              </a:rPr>
              <a:t>Incoerente</a:t>
            </a:r>
            <a:r>
              <a:rPr lang="en-US" sz="2000" b="1" dirty="0">
                <a:solidFill>
                  <a:schemeClr val="tx2"/>
                </a:solidFill>
              </a:rPr>
              <a:t> (Compton)</a:t>
            </a:r>
          </a:p>
        </p:txBody>
      </p:sp>
    </p:spTree>
    <p:extLst>
      <p:ext uri="{BB962C8B-B14F-4D97-AF65-F5344CB8AC3E}">
        <p14:creationId xmlns:p14="http://schemas.microsoft.com/office/powerpoint/2010/main" val="368287141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 calcmode="lin" valueType="num">
                                      <p:cBhvr additive="repl">
                                        <p:cTn id="7" dur="500" fill="hold"/>
                                        <p:tgtEl>
                                          <p:spTgt spid="3"/>
                                        </p:tgtEl>
                                        <p:attrNameLst>
                                          <p:attrName>ppt_x</p:attrName>
                                        </p:attrNameLst>
                                      </p:cBhvr>
                                      <p:tavLst>
                                        <p:tav tm="100000">
                                          <p:val>
                                            <p:strVal val="0-#ppt_w/2"/>
                                          </p:val>
                                        </p:tav>
                                        <p:tav>
                                          <p:val>
                                            <p:strVal val="#ppt_x"/>
                                          </p:val>
                                        </p:tav>
                                      </p:tavLst>
                                    </p:anim>
                                    <p:anim calcmode="lin" valueType="num">
                                      <p:cBhvr additive="repl">
                                        <p:cTn id="8" dur="500" fill="hold"/>
                                        <p:tgtEl>
                                          <p:spTgt spid="3"/>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
          <p:cNvGrpSpPr>
            <a:grpSpLocks/>
          </p:cNvGrpSpPr>
          <p:nvPr/>
        </p:nvGrpSpPr>
        <p:grpSpPr bwMode="auto">
          <a:xfrm>
            <a:off x="1214438" y="968375"/>
            <a:ext cx="7537450" cy="4287838"/>
            <a:chOff x="776" y="616"/>
            <a:chExt cx="4748" cy="2701"/>
          </a:xfrm>
        </p:grpSpPr>
        <p:sp>
          <p:nvSpPr>
            <p:cNvPr id="20485" name="Oval 2"/>
            <p:cNvSpPr>
              <a:spLocks noChangeArrowheads="1"/>
            </p:cNvSpPr>
            <p:nvPr/>
          </p:nvSpPr>
          <p:spPr bwMode="auto">
            <a:xfrm>
              <a:off x="2760" y="1754"/>
              <a:ext cx="240" cy="240"/>
            </a:xfrm>
            <a:prstGeom prst="ellipse">
              <a:avLst/>
            </a:prstGeom>
            <a:gradFill rotWithShape="0">
              <a:gsLst>
                <a:gs pos="0">
                  <a:srgbClr val="0066FF"/>
                </a:gs>
                <a:gs pos="100000">
                  <a:srgbClr val="002F75"/>
                </a:gs>
              </a:gsLst>
              <a:path path="rect">
                <a:fillToRect t="100000" r="100000"/>
              </a:path>
            </a:gradFill>
            <a:ln w="9360">
              <a:solidFill>
                <a:schemeClr val="tx1"/>
              </a:solidFill>
              <a:miter lim="800000"/>
              <a:headEnd/>
              <a:tailEnd/>
            </a:ln>
          </p:spPr>
          <p:txBody>
            <a:bodyPr wrap="none" anchor="ctr"/>
            <a:lstStyle/>
            <a:p>
              <a:endParaRPr lang="pt-BR" altLang="pt-BR"/>
            </a:p>
          </p:txBody>
        </p:sp>
        <p:sp>
          <p:nvSpPr>
            <p:cNvPr id="20486" name="Oval 3"/>
            <p:cNvSpPr>
              <a:spLocks noChangeArrowheads="1"/>
            </p:cNvSpPr>
            <p:nvPr/>
          </p:nvSpPr>
          <p:spPr bwMode="auto">
            <a:xfrm>
              <a:off x="2520" y="1498"/>
              <a:ext cx="720" cy="768"/>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487" name="Oval 4"/>
            <p:cNvSpPr>
              <a:spLocks noChangeArrowheads="1"/>
            </p:cNvSpPr>
            <p:nvPr/>
          </p:nvSpPr>
          <p:spPr bwMode="auto">
            <a:xfrm>
              <a:off x="2176" y="1178"/>
              <a:ext cx="1400" cy="1400"/>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488" name="Oval 5"/>
            <p:cNvSpPr>
              <a:spLocks noChangeArrowheads="1"/>
            </p:cNvSpPr>
            <p:nvPr/>
          </p:nvSpPr>
          <p:spPr bwMode="auto">
            <a:xfrm>
              <a:off x="2608" y="1554"/>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0489" name="Oval 6"/>
            <p:cNvSpPr>
              <a:spLocks noChangeArrowheads="1"/>
            </p:cNvSpPr>
            <p:nvPr/>
          </p:nvSpPr>
          <p:spPr bwMode="auto">
            <a:xfrm>
              <a:off x="3088" y="2082"/>
              <a:ext cx="96" cy="96"/>
            </a:xfrm>
            <a:prstGeom prst="ellipse">
              <a:avLst/>
            </a:prstGeom>
            <a:noFill/>
            <a:ln w="1908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490" name="Oval 7"/>
            <p:cNvSpPr>
              <a:spLocks noChangeArrowheads="1"/>
            </p:cNvSpPr>
            <p:nvPr/>
          </p:nvSpPr>
          <p:spPr bwMode="auto">
            <a:xfrm>
              <a:off x="2824" y="1146"/>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0491" name="Oval 8"/>
            <p:cNvSpPr>
              <a:spLocks noChangeArrowheads="1"/>
            </p:cNvSpPr>
            <p:nvPr/>
          </p:nvSpPr>
          <p:spPr bwMode="auto">
            <a:xfrm>
              <a:off x="2136" y="1834"/>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0492" name="Oval 9"/>
            <p:cNvSpPr>
              <a:spLocks noChangeArrowheads="1"/>
            </p:cNvSpPr>
            <p:nvPr/>
          </p:nvSpPr>
          <p:spPr bwMode="auto">
            <a:xfrm>
              <a:off x="2832" y="2522"/>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0493" name="Oval 10"/>
            <p:cNvSpPr>
              <a:spLocks noChangeArrowheads="1"/>
            </p:cNvSpPr>
            <p:nvPr/>
          </p:nvSpPr>
          <p:spPr bwMode="auto">
            <a:xfrm>
              <a:off x="3520" y="1834"/>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0494" name="Oval 11"/>
            <p:cNvSpPr>
              <a:spLocks noChangeArrowheads="1"/>
            </p:cNvSpPr>
            <p:nvPr/>
          </p:nvSpPr>
          <p:spPr bwMode="auto">
            <a:xfrm>
              <a:off x="4224" y="2602"/>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0495" name="Line 12"/>
            <p:cNvSpPr>
              <a:spLocks noChangeShapeType="1"/>
            </p:cNvSpPr>
            <p:nvPr/>
          </p:nvSpPr>
          <p:spPr bwMode="auto">
            <a:xfrm>
              <a:off x="3168" y="2122"/>
              <a:ext cx="1056" cy="528"/>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0496" name="Text Box 13"/>
            <p:cNvSpPr txBox="1">
              <a:spLocks noChangeArrowheads="1"/>
            </p:cNvSpPr>
            <p:nvPr/>
          </p:nvSpPr>
          <p:spPr bwMode="auto">
            <a:xfrm>
              <a:off x="3508" y="2803"/>
              <a:ext cx="2016" cy="514"/>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err="1">
                  <a:solidFill>
                    <a:schemeClr val="tx1"/>
                  </a:solidFill>
                  <a:latin typeface="Arial" panose="020B0604020202020204" pitchFamily="34" charset="0"/>
                </a:rPr>
                <a:t>Eletron</a:t>
              </a:r>
              <a:r>
                <a:rPr lang="pt-BR" altLang="pt-BR" sz="1800" dirty="0">
                  <a:solidFill>
                    <a:schemeClr val="tx1"/>
                  </a:solidFill>
                  <a:latin typeface="Arial" panose="020B0604020202020204" pitchFamily="34" charset="0"/>
                </a:rPr>
                <a:t> Compton</a:t>
              </a:r>
            </a:p>
            <a:p>
              <a:pPr algn="ctr">
                <a:spcBef>
                  <a:spcPts val="1250"/>
                </a:spcBef>
              </a:pPr>
              <a:r>
                <a:rPr lang="pt-BR" altLang="pt-BR" sz="1800" dirty="0">
                  <a:solidFill>
                    <a:schemeClr val="tx1"/>
                  </a:solidFill>
                  <a:latin typeface="Arial" panose="020B0604020202020204" pitchFamily="34" charset="0"/>
                </a:rPr>
                <a:t>T </a:t>
              </a:r>
              <a:r>
                <a:rPr lang="pt-BR" altLang="pt-BR" sz="1800" dirty="0">
                  <a:solidFill>
                    <a:schemeClr val="tx1"/>
                  </a:solidFill>
                  <a:latin typeface="Symbol" panose="05050102010706020507" pitchFamily="18" charset="2"/>
                </a:rPr>
                <a:t></a:t>
              </a:r>
              <a:r>
                <a:rPr lang="pt-BR" altLang="pt-BR" sz="1800" dirty="0">
                  <a:solidFill>
                    <a:schemeClr val="tx1"/>
                  </a:solidFill>
                  <a:latin typeface="Arial" panose="020B0604020202020204" pitchFamily="34" charset="0"/>
                </a:rPr>
                <a:t> </a:t>
              </a:r>
              <a:r>
                <a:rPr lang="pt-BR" altLang="pt-BR" sz="1800" dirty="0" err="1">
                  <a:solidFill>
                    <a:schemeClr val="tx1"/>
                  </a:solidFill>
                  <a:latin typeface="Arial" panose="020B0604020202020204" pitchFamily="34" charset="0"/>
                </a:rPr>
                <a:t>E-E</a:t>
              </a:r>
              <a:r>
                <a:rPr lang="pt-BR" altLang="pt-BR" sz="1800" b="1" dirty="0" err="1">
                  <a:solidFill>
                    <a:srgbClr val="FFFFFF"/>
                  </a:solidFill>
                  <a:latin typeface="Arial" panose="020B0604020202020204" pitchFamily="34" charset="0"/>
                </a:rPr>
                <a:t>’</a:t>
              </a:r>
              <a:r>
                <a:rPr lang="pt-BR" altLang="pt-BR" sz="1800" dirty="0" err="1">
                  <a:solidFill>
                    <a:srgbClr val="FFFFFF"/>
                  </a:solidFill>
                  <a:latin typeface="Arial" panose="020B0604020202020204" pitchFamily="34" charset="0"/>
                </a:rPr>
                <a:t>-B</a:t>
              </a:r>
              <a:r>
                <a:rPr lang="pt-BR" altLang="pt-BR" sz="1800" b="1" baseline="-25000" dirty="0" err="1">
                  <a:solidFill>
                    <a:srgbClr val="FFFFFF"/>
                  </a:solidFill>
                  <a:latin typeface="Arial" panose="020B0604020202020204" pitchFamily="34" charset="0"/>
                </a:rPr>
                <a:t>i</a:t>
              </a:r>
              <a:endParaRPr lang="pt-BR" altLang="pt-BR" sz="1800" b="1" baseline="-25000" dirty="0">
                <a:solidFill>
                  <a:srgbClr val="FFFFFF"/>
                </a:solidFill>
                <a:latin typeface="Arial" panose="020B0604020202020204" pitchFamily="34" charset="0"/>
              </a:endParaRPr>
            </a:p>
          </p:txBody>
        </p:sp>
        <p:grpSp>
          <p:nvGrpSpPr>
            <p:cNvPr id="20497" name="Group 14"/>
            <p:cNvGrpSpPr>
              <a:grpSpLocks/>
            </p:cNvGrpSpPr>
            <p:nvPr/>
          </p:nvGrpSpPr>
          <p:grpSpPr bwMode="auto">
            <a:xfrm>
              <a:off x="776" y="2074"/>
              <a:ext cx="2343" cy="745"/>
              <a:chOff x="776" y="2074"/>
              <a:chExt cx="2343" cy="745"/>
            </a:xfrm>
          </p:grpSpPr>
          <p:grpSp>
            <p:nvGrpSpPr>
              <p:cNvPr id="20534" name="Group 15"/>
              <p:cNvGrpSpPr>
                <a:grpSpLocks/>
              </p:cNvGrpSpPr>
              <p:nvPr/>
            </p:nvGrpSpPr>
            <p:grpSpPr bwMode="auto">
              <a:xfrm>
                <a:off x="776" y="2074"/>
                <a:ext cx="2343" cy="286"/>
                <a:chOff x="776" y="2074"/>
                <a:chExt cx="2343" cy="286"/>
              </a:xfrm>
            </p:grpSpPr>
            <p:grpSp>
              <p:nvGrpSpPr>
                <p:cNvPr id="20536" name="Group 16"/>
                <p:cNvGrpSpPr>
                  <a:grpSpLocks/>
                </p:cNvGrpSpPr>
                <p:nvPr/>
              </p:nvGrpSpPr>
              <p:grpSpPr bwMode="auto">
                <a:xfrm>
                  <a:off x="776" y="2074"/>
                  <a:ext cx="2158" cy="286"/>
                  <a:chOff x="776" y="2074"/>
                  <a:chExt cx="2158" cy="286"/>
                </a:xfrm>
              </p:grpSpPr>
              <p:grpSp>
                <p:nvGrpSpPr>
                  <p:cNvPr id="20540" name="Group 17"/>
                  <p:cNvGrpSpPr>
                    <a:grpSpLocks/>
                  </p:cNvGrpSpPr>
                  <p:nvPr/>
                </p:nvGrpSpPr>
                <p:grpSpPr bwMode="auto">
                  <a:xfrm>
                    <a:off x="776" y="2074"/>
                    <a:ext cx="1081" cy="286"/>
                    <a:chOff x="776" y="2074"/>
                    <a:chExt cx="1081" cy="286"/>
                  </a:xfrm>
                </p:grpSpPr>
                <p:grpSp>
                  <p:nvGrpSpPr>
                    <p:cNvPr id="20556" name="Group 18"/>
                    <p:cNvGrpSpPr>
                      <a:grpSpLocks/>
                    </p:cNvGrpSpPr>
                    <p:nvPr/>
                  </p:nvGrpSpPr>
                  <p:grpSpPr bwMode="auto">
                    <a:xfrm>
                      <a:off x="776" y="2074"/>
                      <a:ext cx="543" cy="286"/>
                      <a:chOff x="776" y="2074"/>
                      <a:chExt cx="543" cy="286"/>
                    </a:xfrm>
                  </p:grpSpPr>
                  <p:grpSp>
                    <p:nvGrpSpPr>
                      <p:cNvPr id="20564" name="Group 19"/>
                      <p:cNvGrpSpPr>
                        <a:grpSpLocks/>
                      </p:cNvGrpSpPr>
                      <p:nvPr/>
                    </p:nvGrpSpPr>
                    <p:grpSpPr bwMode="auto">
                      <a:xfrm>
                        <a:off x="776" y="2085"/>
                        <a:ext cx="274" cy="276"/>
                        <a:chOff x="776" y="2085"/>
                        <a:chExt cx="274" cy="276"/>
                      </a:xfrm>
                    </p:grpSpPr>
                    <p:sp>
                      <p:nvSpPr>
                        <p:cNvPr id="20568" name="Freeform 20"/>
                        <p:cNvSpPr>
                          <a:spLocks noChangeArrowheads="1"/>
                        </p:cNvSpPr>
                        <p:nvPr/>
                      </p:nvSpPr>
                      <p:spPr bwMode="auto">
                        <a:xfrm>
                          <a:off x="776" y="2085"/>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69" name="Freeform 21"/>
                        <p:cNvSpPr>
                          <a:spLocks noChangeArrowheads="1"/>
                        </p:cNvSpPr>
                        <p:nvPr/>
                      </p:nvSpPr>
                      <p:spPr bwMode="auto">
                        <a:xfrm flipV="1">
                          <a:off x="910" y="221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0565" name="Group 22"/>
                      <p:cNvGrpSpPr>
                        <a:grpSpLocks/>
                      </p:cNvGrpSpPr>
                      <p:nvPr/>
                    </p:nvGrpSpPr>
                    <p:grpSpPr bwMode="auto">
                      <a:xfrm>
                        <a:off x="1045" y="2074"/>
                        <a:ext cx="274" cy="276"/>
                        <a:chOff x="1045" y="2074"/>
                        <a:chExt cx="274" cy="276"/>
                      </a:xfrm>
                    </p:grpSpPr>
                    <p:sp>
                      <p:nvSpPr>
                        <p:cNvPr id="20566" name="Freeform 23"/>
                        <p:cNvSpPr>
                          <a:spLocks noChangeArrowheads="1"/>
                        </p:cNvSpPr>
                        <p:nvPr/>
                      </p:nvSpPr>
                      <p:spPr bwMode="auto">
                        <a:xfrm>
                          <a:off x="1045" y="207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67" name="Freeform 24"/>
                        <p:cNvSpPr>
                          <a:spLocks noChangeArrowheads="1"/>
                        </p:cNvSpPr>
                        <p:nvPr/>
                      </p:nvSpPr>
                      <p:spPr bwMode="auto">
                        <a:xfrm flipV="1">
                          <a:off x="1179" y="220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20557" name="Group 25"/>
                    <p:cNvGrpSpPr>
                      <a:grpSpLocks/>
                    </p:cNvGrpSpPr>
                    <p:nvPr/>
                  </p:nvGrpSpPr>
                  <p:grpSpPr bwMode="auto">
                    <a:xfrm>
                      <a:off x="1315" y="2074"/>
                      <a:ext cx="543" cy="286"/>
                      <a:chOff x="1315" y="2074"/>
                      <a:chExt cx="543" cy="286"/>
                    </a:xfrm>
                  </p:grpSpPr>
                  <p:grpSp>
                    <p:nvGrpSpPr>
                      <p:cNvPr id="20558" name="Group 26"/>
                      <p:cNvGrpSpPr>
                        <a:grpSpLocks/>
                      </p:cNvGrpSpPr>
                      <p:nvPr/>
                    </p:nvGrpSpPr>
                    <p:grpSpPr bwMode="auto">
                      <a:xfrm>
                        <a:off x="1315" y="2085"/>
                        <a:ext cx="274" cy="276"/>
                        <a:chOff x="1315" y="2085"/>
                        <a:chExt cx="274" cy="276"/>
                      </a:xfrm>
                    </p:grpSpPr>
                    <p:sp>
                      <p:nvSpPr>
                        <p:cNvPr id="20562" name="Freeform 27"/>
                        <p:cNvSpPr>
                          <a:spLocks noChangeArrowheads="1"/>
                        </p:cNvSpPr>
                        <p:nvPr/>
                      </p:nvSpPr>
                      <p:spPr bwMode="auto">
                        <a:xfrm>
                          <a:off x="1315" y="2085"/>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63" name="Freeform 28"/>
                        <p:cNvSpPr>
                          <a:spLocks noChangeArrowheads="1"/>
                        </p:cNvSpPr>
                        <p:nvPr/>
                      </p:nvSpPr>
                      <p:spPr bwMode="auto">
                        <a:xfrm flipV="1">
                          <a:off x="1449" y="221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0559" name="Group 29"/>
                      <p:cNvGrpSpPr>
                        <a:grpSpLocks/>
                      </p:cNvGrpSpPr>
                      <p:nvPr/>
                    </p:nvGrpSpPr>
                    <p:grpSpPr bwMode="auto">
                      <a:xfrm>
                        <a:off x="1584" y="2074"/>
                        <a:ext cx="274" cy="276"/>
                        <a:chOff x="1584" y="2074"/>
                        <a:chExt cx="274" cy="276"/>
                      </a:xfrm>
                    </p:grpSpPr>
                    <p:sp>
                      <p:nvSpPr>
                        <p:cNvPr id="20560" name="Freeform 30"/>
                        <p:cNvSpPr>
                          <a:spLocks noChangeArrowheads="1"/>
                        </p:cNvSpPr>
                        <p:nvPr/>
                      </p:nvSpPr>
                      <p:spPr bwMode="auto">
                        <a:xfrm>
                          <a:off x="1584" y="207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61" name="Freeform 31"/>
                        <p:cNvSpPr>
                          <a:spLocks noChangeArrowheads="1"/>
                        </p:cNvSpPr>
                        <p:nvPr/>
                      </p:nvSpPr>
                      <p:spPr bwMode="auto">
                        <a:xfrm flipV="1">
                          <a:off x="1718" y="220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nvGrpSpPr>
                  <p:cNvPr id="20541" name="Group 32"/>
                  <p:cNvGrpSpPr>
                    <a:grpSpLocks/>
                  </p:cNvGrpSpPr>
                  <p:nvPr/>
                </p:nvGrpSpPr>
                <p:grpSpPr bwMode="auto">
                  <a:xfrm>
                    <a:off x="1853" y="2074"/>
                    <a:ext cx="1081" cy="286"/>
                    <a:chOff x="1853" y="2074"/>
                    <a:chExt cx="1081" cy="286"/>
                  </a:xfrm>
                </p:grpSpPr>
                <p:grpSp>
                  <p:nvGrpSpPr>
                    <p:cNvPr id="20542" name="Group 33"/>
                    <p:cNvGrpSpPr>
                      <a:grpSpLocks/>
                    </p:cNvGrpSpPr>
                    <p:nvPr/>
                  </p:nvGrpSpPr>
                  <p:grpSpPr bwMode="auto">
                    <a:xfrm>
                      <a:off x="1853" y="2074"/>
                      <a:ext cx="543" cy="286"/>
                      <a:chOff x="1853" y="2074"/>
                      <a:chExt cx="543" cy="286"/>
                    </a:xfrm>
                  </p:grpSpPr>
                  <p:grpSp>
                    <p:nvGrpSpPr>
                      <p:cNvPr id="20550" name="Group 34"/>
                      <p:cNvGrpSpPr>
                        <a:grpSpLocks/>
                      </p:cNvGrpSpPr>
                      <p:nvPr/>
                    </p:nvGrpSpPr>
                    <p:grpSpPr bwMode="auto">
                      <a:xfrm>
                        <a:off x="1853" y="2085"/>
                        <a:ext cx="274" cy="276"/>
                        <a:chOff x="1853" y="2085"/>
                        <a:chExt cx="274" cy="276"/>
                      </a:xfrm>
                    </p:grpSpPr>
                    <p:sp>
                      <p:nvSpPr>
                        <p:cNvPr id="20554" name="Freeform 35"/>
                        <p:cNvSpPr>
                          <a:spLocks noChangeArrowheads="1"/>
                        </p:cNvSpPr>
                        <p:nvPr/>
                      </p:nvSpPr>
                      <p:spPr bwMode="auto">
                        <a:xfrm>
                          <a:off x="1853" y="2085"/>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55" name="Freeform 36"/>
                        <p:cNvSpPr>
                          <a:spLocks noChangeArrowheads="1"/>
                        </p:cNvSpPr>
                        <p:nvPr/>
                      </p:nvSpPr>
                      <p:spPr bwMode="auto">
                        <a:xfrm flipV="1">
                          <a:off x="1987" y="221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0551" name="Group 37"/>
                      <p:cNvGrpSpPr>
                        <a:grpSpLocks/>
                      </p:cNvGrpSpPr>
                      <p:nvPr/>
                    </p:nvGrpSpPr>
                    <p:grpSpPr bwMode="auto">
                      <a:xfrm>
                        <a:off x="2122" y="2074"/>
                        <a:ext cx="274" cy="276"/>
                        <a:chOff x="2122" y="2074"/>
                        <a:chExt cx="274" cy="276"/>
                      </a:xfrm>
                    </p:grpSpPr>
                    <p:sp>
                      <p:nvSpPr>
                        <p:cNvPr id="20552" name="Freeform 38"/>
                        <p:cNvSpPr>
                          <a:spLocks noChangeArrowheads="1"/>
                        </p:cNvSpPr>
                        <p:nvPr/>
                      </p:nvSpPr>
                      <p:spPr bwMode="auto">
                        <a:xfrm>
                          <a:off x="2122" y="207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53" name="Freeform 39"/>
                        <p:cNvSpPr>
                          <a:spLocks noChangeArrowheads="1"/>
                        </p:cNvSpPr>
                        <p:nvPr/>
                      </p:nvSpPr>
                      <p:spPr bwMode="auto">
                        <a:xfrm flipV="1">
                          <a:off x="2256" y="220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20543" name="Group 40"/>
                    <p:cNvGrpSpPr>
                      <a:grpSpLocks/>
                    </p:cNvGrpSpPr>
                    <p:nvPr/>
                  </p:nvGrpSpPr>
                  <p:grpSpPr bwMode="auto">
                    <a:xfrm>
                      <a:off x="2392" y="2074"/>
                      <a:ext cx="543" cy="286"/>
                      <a:chOff x="2392" y="2074"/>
                      <a:chExt cx="543" cy="286"/>
                    </a:xfrm>
                  </p:grpSpPr>
                  <p:grpSp>
                    <p:nvGrpSpPr>
                      <p:cNvPr id="20544" name="Group 41"/>
                      <p:cNvGrpSpPr>
                        <a:grpSpLocks/>
                      </p:cNvGrpSpPr>
                      <p:nvPr/>
                    </p:nvGrpSpPr>
                    <p:grpSpPr bwMode="auto">
                      <a:xfrm>
                        <a:off x="2392" y="2085"/>
                        <a:ext cx="274" cy="276"/>
                        <a:chOff x="2392" y="2085"/>
                        <a:chExt cx="274" cy="276"/>
                      </a:xfrm>
                    </p:grpSpPr>
                    <p:sp>
                      <p:nvSpPr>
                        <p:cNvPr id="20548" name="Freeform 42"/>
                        <p:cNvSpPr>
                          <a:spLocks noChangeArrowheads="1"/>
                        </p:cNvSpPr>
                        <p:nvPr/>
                      </p:nvSpPr>
                      <p:spPr bwMode="auto">
                        <a:xfrm>
                          <a:off x="2392" y="2085"/>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49" name="Freeform 43"/>
                        <p:cNvSpPr>
                          <a:spLocks noChangeArrowheads="1"/>
                        </p:cNvSpPr>
                        <p:nvPr/>
                      </p:nvSpPr>
                      <p:spPr bwMode="auto">
                        <a:xfrm flipV="1">
                          <a:off x="2526" y="221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0545" name="Group 44"/>
                      <p:cNvGrpSpPr>
                        <a:grpSpLocks/>
                      </p:cNvGrpSpPr>
                      <p:nvPr/>
                    </p:nvGrpSpPr>
                    <p:grpSpPr bwMode="auto">
                      <a:xfrm>
                        <a:off x="2661" y="2074"/>
                        <a:ext cx="274" cy="276"/>
                        <a:chOff x="2661" y="2074"/>
                        <a:chExt cx="274" cy="276"/>
                      </a:xfrm>
                    </p:grpSpPr>
                    <p:sp>
                      <p:nvSpPr>
                        <p:cNvPr id="20546" name="Freeform 45"/>
                        <p:cNvSpPr>
                          <a:spLocks noChangeArrowheads="1"/>
                        </p:cNvSpPr>
                        <p:nvPr/>
                      </p:nvSpPr>
                      <p:spPr bwMode="auto">
                        <a:xfrm>
                          <a:off x="2661" y="207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47" name="Freeform 46"/>
                        <p:cNvSpPr>
                          <a:spLocks noChangeArrowheads="1"/>
                        </p:cNvSpPr>
                        <p:nvPr/>
                      </p:nvSpPr>
                      <p:spPr bwMode="auto">
                        <a:xfrm flipV="1">
                          <a:off x="2795" y="220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grpSp>
              <p:nvGrpSpPr>
                <p:cNvPr id="20537" name="Group 47"/>
                <p:cNvGrpSpPr>
                  <a:grpSpLocks/>
                </p:cNvGrpSpPr>
                <p:nvPr/>
              </p:nvGrpSpPr>
              <p:grpSpPr bwMode="auto">
                <a:xfrm>
                  <a:off x="2936" y="2122"/>
                  <a:ext cx="183" cy="95"/>
                  <a:chOff x="2936" y="2122"/>
                  <a:chExt cx="183" cy="95"/>
                </a:xfrm>
              </p:grpSpPr>
              <p:sp>
                <p:nvSpPr>
                  <p:cNvPr id="20538" name="Freeform 48"/>
                  <p:cNvSpPr>
                    <a:spLocks noChangeArrowheads="1"/>
                  </p:cNvSpPr>
                  <p:nvPr/>
                </p:nvSpPr>
                <p:spPr bwMode="auto">
                  <a:xfrm>
                    <a:off x="2936" y="2122"/>
                    <a:ext cx="144" cy="96"/>
                  </a:xfrm>
                  <a:custGeom>
                    <a:avLst/>
                    <a:gdLst>
                      <a:gd name="T0" fmla="*/ 0 w 192"/>
                      <a:gd name="T1" fmla="*/ 112 h 112"/>
                      <a:gd name="T2" fmla="*/ 48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8" y="72"/>
                          <a:pt x="16" y="32"/>
                          <a:pt x="48" y="16"/>
                        </a:cubicBezTo>
                        <a:cubicBezTo>
                          <a:pt x="80" y="0"/>
                          <a:pt x="168" y="16"/>
                          <a:pt x="192" y="16"/>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39" name="Line 49"/>
                  <p:cNvSpPr>
                    <a:spLocks noChangeShapeType="1"/>
                  </p:cNvSpPr>
                  <p:nvPr/>
                </p:nvSpPr>
                <p:spPr bwMode="auto">
                  <a:xfrm>
                    <a:off x="3072" y="2130"/>
                    <a:ext cx="48" cy="1"/>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sp>
            <p:nvSpPr>
              <p:cNvPr id="20535" name="Text Box 50"/>
              <p:cNvSpPr txBox="1">
                <a:spLocks noChangeArrowheads="1"/>
              </p:cNvSpPr>
              <p:nvPr/>
            </p:nvSpPr>
            <p:spPr bwMode="auto">
              <a:xfrm>
                <a:off x="960" y="2410"/>
                <a:ext cx="1296" cy="409"/>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Fóton incidente com energia E</a:t>
                </a:r>
                <a:r>
                  <a:rPr lang="pt-BR" altLang="pt-BR" sz="1800" dirty="0">
                    <a:solidFill>
                      <a:srgbClr val="FFFFFF"/>
                    </a:solidFill>
                    <a:latin typeface="Arial" panose="020B0604020202020204" pitchFamily="34" charset="0"/>
                  </a:rPr>
                  <a:t>E</a:t>
                </a:r>
              </a:p>
            </p:txBody>
          </p:sp>
        </p:grpSp>
        <p:grpSp>
          <p:nvGrpSpPr>
            <p:cNvPr id="20498" name="Group 51"/>
            <p:cNvGrpSpPr>
              <a:grpSpLocks/>
            </p:cNvGrpSpPr>
            <p:nvPr/>
          </p:nvGrpSpPr>
          <p:grpSpPr bwMode="auto">
            <a:xfrm>
              <a:off x="3031" y="1011"/>
              <a:ext cx="2139" cy="1153"/>
              <a:chOff x="3031" y="1011"/>
              <a:chExt cx="2139" cy="1153"/>
            </a:xfrm>
          </p:grpSpPr>
          <p:grpSp>
            <p:nvGrpSpPr>
              <p:cNvPr id="20500" name="Group 52"/>
              <p:cNvGrpSpPr>
                <a:grpSpLocks/>
              </p:cNvGrpSpPr>
              <p:nvPr/>
            </p:nvGrpSpPr>
            <p:grpSpPr bwMode="auto">
              <a:xfrm>
                <a:off x="3031" y="1097"/>
                <a:ext cx="2065" cy="1067"/>
                <a:chOff x="3031" y="1097"/>
                <a:chExt cx="2065" cy="1067"/>
              </a:xfrm>
            </p:grpSpPr>
            <p:grpSp>
              <p:nvGrpSpPr>
                <p:cNvPr id="20504" name="Group 53"/>
                <p:cNvGrpSpPr>
                  <a:grpSpLocks/>
                </p:cNvGrpSpPr>
                <p:nvPr/>
              </p:nvGrpSpPr>
              <p:grpSpPr bwMode="auto">
                <a:xfrm>
                  <a:off x="3031" y="1557"/>
                  <a:ext cx="1092" cy="607"/>
                  <a:chOff x="3031" y="1557"/>
                  <a:chExt cx="1092" cy="607"/>
                </a:xfrm>
              </p:grpSpPr>
              <p:grpSp>
                <p:nvGrpSpPr>
                  <p:cNvPr id="20520" name="Group 54"/>
                  <p:cNvGrpSpPr>
                    <a:grpSpLocks/>
                  </p:cNvGrpSpPr>
                  <p:nvPr/>
                </p:nvGrpSpPr>
                <p:grpSpPr bwMode="auto">
                  <a:xfrm>
                    <a:off x="3031" y="1787"/>
                    <a:ext cx="605" cy="377"/>
                    <a:chOff x="3031" y="1787"/>
                    <a:chExt cx="605" cy="377"/>
                  </a:xfrm>
                </p:grpSpPr>
                <p:grpSp>
                  <p:nvGrpSpPr>
                    <p:cNvPr id="20528" name="Group 55"/>
                    <p:cNvGrpSpPr>
                      <a:grpSpLocks/>
                    </p:cNvGrpSpPr>
                    <p:nvPr/>
                  </p:nvGrpSpPr>
                  <p:grpSpPr bwMode="auto">
                    <a:xfrm>
                      <a:off x="3031" y="1912"/>
                      <a:ext cx="366" cy="252"/>
                      <a:chOff x="3031" y="1912"/>
                      <a:chExt cx="366" cy="252"/>
                    </a:xfrm>
                  </p:grpSpPr>
                  <p:sp>
                    <p:nvSpPr>
                      <p:cNvPr id="20532" name="Freeform 56"/>
                      <p:cNvSpPr>
                        <a:spLocks noChangeArrowheads="1"/>
                      </p:cNvSpPr>
                      <p:nvPr/>
                    </p:nvSpPr>
                    <p:spPr bwMode="auto">
                      <a:xfrm rot="-1500000">
                        <a:off x="3055" y="1935"/>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33" name="Freeform 57"/>
                      <p:cNvSpPr>
                        <a:spLocks noChangeArrowheads="1"/>
                      </p:cNvSpPr>
                      <p:nvPr/>
                    </p:nvSpPr>
                    <p:spPr bwMode="auto">
                      <a:xfrm rot="20100000" flipV="1">
                        <a:off x="3233" y="199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0529" name="Group 58"/>
                    <p:cNvGrpSpPr>
                      <a:grpSpLocks/>
                    </p:cNvGrpSpPr>
                    <p:nvPr/>
                  </p:nvGrpSpPr>
                  <p:grpSpPr bwMode="auto">
                    <a:xfrm>
                      <a:off x="3270" y="1787"/>
                      <a:ext cx="366" cy="252"/>
                      <a:chOff x="3270" y="1787"/>
                      <a:chExt cx="366" cy="252"/>
                    </a:xfrm>
                  </p:grpSpPr>
                  <p:sp>
                    <p:nvSpPr>
                      <p:cNvPr id="20530" name="Freeform 59"/>
                      <p:cNvSpPr>
                        <a:spLocks noChangeArrowheads="1"/>
                      </p:cNvSpPr>
                      <p:nvPr/>
                    </p:nvSpPr>
                    <p:spPr bwMode="auto">
                      <a:xfrm rot="-1500000">
                        <a:off x="3294" y="1811"/>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31" name="Freeform 60"/>
                      <p:cNvSpPr>
                        <a:spLocks noChangeArrowheads="1"/>
                      </p:cNvSpPr>
                      <p:nvPr/>
                    </p:nvSpPr>
                    <p:spPr bwMode="auto">
                      <a:xfrm rot="20100000" flipV="1">
                        <a:off x="3472" y="186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20521" name="Group 61"/>
                  <p:cNvGrpSpPr>
                    <a:grpSpLocks/>
                  </p:cNvGrpSpPr>
                  <p:nvPr/>
                </p:nvGrpSpPr>
                <p:grpSpPr bwMode="auto">
                  <a:xfrm>
                    <a:off x="3518" y="1557"/>
                    <a:ext cx="604" cy="377"/>
                    <a:chOff x="3518" y="1557"/>
                    <a:chExt cx="604" cy="377"/>
                  </a:xfrm>
                </p:grpSpPr>
                <p:grpSp>
                  <p:nvGrpSpPr>
                    <p:cNvPr id="20522" name="Group 62"/>
                    <p:cNvGrpSpPr>
                      <a:grpSpLocks/>
                    </p:cNvGrpSpPr>
                    <p:nvPr/>
                  </p:nvGrpSpPr>
                  <p:grpSpPr bwMode="auto">
                    <a:xfrm>
                      <a:off x="3518" y="1682"/>
                      <a:ext cx="365" cy="252"/>
                      <a:chOff x="3518" y="1682"/>
                      <a:chExt cx="365" cy="252"/>
                    </a:xfrm>
                  </p:grpSpPr>
                  <p:sp>
                    <p:nvSpPr>
                      <p:cNvPr id="20526" name="Freeform 63"/>
                      <p:cNvSpPr>
                        <a:spLocks noChangeArrowheads="1"/>
                      </p:cNvSpPr>
                      <p:nvPr/>
                    </p:nvSpPr>
                    <p:spPr bwMode="auto">
                      <a:xfrm rot="-1500000">
                        <a:off x="3542" y="1705"/>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27" name="Freeform 64"/>
                      <p:cNvSpPr>
                        <a:spLocks noChangeArrowheads="1"/>
                      </p:cNvSpPr>
                      <p:nvPr/>
                    </p:nvSpPr>
                    <p:spPr bwMode="auto">
                      <a:xfrm rot="20100000" flipV="1">
                        <a:off x="3720" y="176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0523" name="Group 65"/>
                    <p:cNvGrpSpPr>
                      <a:grpSpLocks/>
                    </p:cNvGrpSpPr>
                    <p:nvPr/>
                  </p:nvGrpSpPr>
                  <p:grpSpPr bwMode="auto">
                    <a:xfrm>
                      <a:off x="3757" y="1557"/>
                      <a:ext cx="366" cy="253"/>
                      <a:chOff x="3757" y="1557"/>
                      <a:chExt cx="366" cy="253"/>
                    </a:xfrm>
                  </p:grpSpPr>
                  <p:sp>
                    <p:nvSpPr>
                      <p:cNvPr id="20524" name="Freeform 66"/>
                      <p:cNvSpPr>
                        <a:spLocks noChangeArrowheads="1"/>
                      </p:cNvSpPr>
                      <p:nvPr/>
                    </p:nvSpPr>
                    <p:spPr bwMode="auto">
                      <a:xfrm rot="-1500000">
                        <a:off x="3781" y="158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25" name="Freeform 67"/>
                      <p:cNvSpPr>
                        <a:spLocks noChangeArrowheads="1"/>
                      </p:cNvSpPr>
                      <p:nvPr/>
                    </p:nvSpPr>
                    <p:spPr bwMode="auto">
                      <a:xfrm rot="20100000" flipV="1">
                        <a:off x="3959" y="163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nvGrpSpPr>
                <p:cNvPr id="20505" name="Group 68"/>
                <p:cNvGrpSpPr>
                  <a:grpSpLocks/>
                </p:cNvGrpSpPr>
                <p:nvPr/>
              </p:nvGrpSpPr>
              <p:grpSpPr bwMode="auto">
                <a:xfrm>
                  <a:off x="4005" y="1097"/>
                  <a:ext cx="1091" cy="607"/>
                  <a:chOff x="4005" y="1097"/>
                  <a:chExt cx="1091" cy="607"/>
                </a:xfrm>
              </p:grpSpPr>
              <p:grpSp>
                <p:nvGrpSpPr>
                  <p:cNvPr id="20506" name="Group 69"/>
                  <p:cNvGrpSpPr>
                    <a:grpSpLocks/>
                  </p:cNvGrpSpPr>
                  <p:nvPr/>
                </p:nvGrpSpPr>
                <p:grpSpPr bwMode="auto">
                  <a:xfrm>
                    <a:off x="4005" y="1327"/>
                    <a:ext cx="604" cy="377"/>
                    <a:chOff x="4005" y="1327"/>
                    <a:chExt cx="604" cy="377"/>
                  </a:xfrm>
                </p:grpSpPr>
                <p:grpSp>
                  <p:nvGrpSpPr>
                    <p:cNvPr id="20514" name="Group 70"/>
                    <p:cNvGrpSpPr>
                      <a:grpSpLocks/>
                    </p:cNvGrpSpPr>
                    <p:nvPr/>
                  </p:nvGrpSpPr>
                  <p:grpSpPr bwMode="auto">
                    <a:xfrm>
                      <a:off x="4005" y="1452"/>
                      <a:ext cx="365" cy="252"/>
                      <a:chOff x="4005" y="1452"/>
                      <a:chExt cx="365" cy="252"/>
                    </a:xfrm>
                  </p:grpSpPr>
                  <p:sp>
                    <p:nvSpPr>
                      <p:cNvPr id="20518" name="Freeform 71"/>
                      <p:cNvSpPr>
                        <a:spLocks noChangeArrowheads="1"/>
                      </p:cNvSpPr>
                      <p:nvPr/>
                    </p:nvSpPr>
                    <p:spPr bwMode="auto">
                      <a:xfrm rot="-1500000">
                        <a:off x="4029" y="1475"/>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19" name="Freeform 72"/>
                      <p:cNvSpPr>
                        <a:spLocks noChangeArrowheads="1"/>
                      </p:cNvSpPr>
                      <p:nvPr/>
                    </p:nvSpPr>
                    <p:spPr bwMode="auto">
                      <a:xfrm rot="20100000" flipV="1">
                        <a:off x="4206" y="153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0515" name="Group 73"/>
                    <p:cNvGrpSpPr>
                      <a:grpSpLocks/>
                    </p:cNvGrpSpPr>
                    <p:nvPr/>
                  </p:nvGrpSpPr>
                  <p:grpSpPr bwMode="auto">
                    <a:xfrm>
                      <a:off x="4244" y="1327"/>
                      <a:ext cx="366" cy="252"/>
                      <a:chOff x="4244" y="1327"/>
                      <a:chExt cx="366" cy="252"/>
                    </a:xfrm>
                  </p:grpSpPr>
                  <p:sp>
                    <p:nvSpPr>
                      <p:cNvPr id="20516" name="Freeform 74"/>
                      <p:cNvSpPr>
                        <a:spLocks noChangeArrowheads="1"/>
                      </p:cNvSpPr>
                      <p:nvPr/>
                    </p:nvSpPr>
                    <p:spPr bwMode="auto">
                      <a:xfrm rot="-1500000">
                        <a:off x="4268" y="135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17" name="Freeform 75"/>
                      <p:cNvSpPr>
                        <a:spLocks noChangeArrowheads="1"/>
                      </p:cNvSpPr>
                      <p:nvPr/>
                    </p:nvSpPr>
                    <p:spPr bwMode="auto">
                      <a:xfrm rot="20100000" flipV="1">
                        <a:off x="4446" y="1408"/>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20507" name="Group 76"/>
                  <p:cNvGrpSpPr>
                    <a:grpSpLocks/>
                  </p:cNvGrpSpPr>
                  <p:nvPr/>
                </p:nvGrpSpPr>
                <p:grpSpPr bwMode="auto">
                  <a:xfrm>
                    <a:off x="4492" y="1097"/>
                    <a:ext cx="604" cy="377"/>
                    <a:chOff x="4492" y="1097"/>
                    <a:chExt cx="604" cy="377"/>
                  </a:xfrm>
                </p:grpSpPr>
                <p:grpSp>
                  <p:nvGrpSpPr>
                    <p:cNvPr id="20508" name="Group 77"/>
                    <p:cNvGrpSpPr>
                      <a:grpSpLocks/>
                    </p:cNvGrpSpPr>
                    <p:nvPr/>
                  </p:nvGrpSpPr>
                  <p:grpSpPr bwMode="auto">
                    <a:xfrm>
                      <a:off x="4492" y="1222"/>
                      <a:ext cx="365" cy="252"/>
                      <a:chOff x="4492" y="1222"/>
                      <a:chExt cx="365" cy="252"/>
                    </a:xfrm>
                  </p:grpSpPr>
                  <p:sp>
                    <p:nvSpPr>
                      <p:cNvPr id="20512" name="Freeform 78"/>
                      <p:cNvSpPr>
                        <a:spLocks noChangeArrowheads="1"/>
                      </p:cNvSpPr>
                      <p:nvPr/>
                    </p:nvSpPr>
                    <p:spPr bwMode="auto">
                      <a:xfrm rot="-1500000">
                        <a:off x="4516" y="1245"/>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13" name="Freeform 79"/>
                      <p:cNvSpPr>
                        <a:spLocks noChangeArrowheads="1"/>
                      </p:cNvSpPr>
                      <p:nvPr/>
                    </p:nvSpPr>
                    <p:spPr bwMode="auto">
                      <a:xfrm rot="20100000" flipV="1">
                        <a:off x="4693" y="1302"/>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0509" name="Group 80"/>
                    <p:cNvGrpSpPr>
                      <a:grpSpLocks/>
                    </p:cNvGrpSpPr>
                    <p:nvPr/>
                  </p:nvGrpSpPr>
                  <p:grpSpPr bwMode="auto">
                    <a:xfrm>
                      <a:off x="4731" y="1097"/>
                      <a:ext cx="366" cy="252"/>
                      <a:chOff x="4731" y="1097"/>
                      <a:chExt cx="366" cy="252"/>
                    </a:xfrm>
                  </p:grpSpPr>
                  <p:sp>
                    <p:nvSpPr>
                      <p:cNvPr id="20510" name="Freeform 81"/>
                      <p:cNvSpPr>
                        <a:spLocks noChangeArrowheads="1"/>
                      </p:cNvSpPr>
                      <p:nvPr/>
                    </p:nvSpPr>
                    <p:spPr bwMode="auto">
                      <a:xfrm rot="-1500000">
                        <a:off x="4755" y="1120"/>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11" name="Freeform 82"/>
                      <p:cNvSpPr>
                        <a:spLocks noChangeArrowheads="1"/>
                      </p:cNvSpPr>
                      <p:nvPr/>
                    </p:nvSpPr>
                    <p:spPr bwMode="auto">
                      <a:xfrm rot="20100000" flipV="1">
                        <a:off x="4932" y="1177"/>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grpSp>
            <p:nvGrpSpPr>
              <p:cNvPr id="20501" name="Group 83"/>
              <p:cNvGrpSpPr>
                <a:grpSpLocks/>
              </p:cNvGrpSpPr>
              <p:nvPr/>
            </p:nvGrpSpPr>
            <p:grpSpPr bwMode="auto">
              <a:xfrm>
                <a:off x="5000" y="1011"/>
                <a:ext cx="170" cy="157"/>
                <a:chOff x="5000" y="1011"/>
                <a:chExt cx="170" cy="157"/>
              </a:xfrm>
            </p:grpSpPr>
            <p:sp>
              <p:nvSpPr>
                <p:cNvPr id="20502" name="Freeform 84"/>
                <p:cNvSpPr>
                  <a:spLocks noChangeArrowheads="1"/>
                </p:cNvSpPr>
                <p:nvPr/>
              </p:nvSpPr>
              <p:spPr bwMode="auto">
                <a:xfrm rot="-1500000">
                  <a:off x="5013" y="1048"/>
                  <a:ext cx="144" cy="96"/>
                </a:xfrm>
                <a:custGeom>
                  <a:avLst/>
                  <a:gdLst>
                    <a:gd name="T0" fmla="*/ 0 w 192"/>
                    <a:gd name="T1" fmla="*/ 112 h 112"/>
                    <a:gd name="T2" fmla="*/ 48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8" y="72"/>
                        <a:pt x="16" y="32"/>
                        <a:pt x="48" y="16"/>
                      </a:cubicBezTo>
                      <a:cubicBezTo>
                        <a:pt x="80" y="0"/>
                        <a:pt x="168" y="16"/>
                        <a:pt x="192" y="16"/>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0503" name="Line 85"/>
                <p:cNvSpPr>
                  <a:spLocks noChangeShapeType="1"/>
                </p:cNvSpPr>
                <p:nvPr/>
              </p:nvSpPr>
              <p:spPr bwMode="auto">
                <a:xfrm flipV="1">
                  <a:off x="5126" y="1011"/>
                  <a:ext cx="43" cy="22"/>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sp>
          <p:nvSpPr>
            <p:cNvPr id="20499" name="Text Box 86"/>
            <p:cNvSpPr txBox="1">
              <a:spLocks noChangeArrowheads="1"/>
            </p:cNvSpPr>
            <p:nvPr/>
          </p:nvSpPr>
          <p:spPr bwMode="auto">
            <a:xfrm>
              <a:off x="3364" y="616"/>
              <a:ext cx="1503" cy="409"/>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Fótons de “saída” com energia E</a:t>
              </a:r>
              <a:endParaRPr lang="pt-BR" altLang="pt-BR" sz="1800" dirty="0">
                <a:solidFill>
                  <a:srgbClr val="FFFFFF"/>
                </a:solidFill>
                <a:latin typeface="Arial" panose="020B0604020202020204" pitchFamily="34" charset="0"/>
              </a:endParaRPr>
            </a:p>
          </p:txBody>
        </p:sp>
      </p:grpSp>
      <p:sp>
        <p:nvSpPr>
          <p:cNvPr id="16471" name="Text Box 87"/>
          <p:cNvSpPr txBox="1">
            <a:spLocks noChangeArrowheads="1"/>
          </p:cNvSpPr>
          <p:nvPr/>
        </p:nvSpPr>
        <p:spPr bwMode="auto">
          <a:xfrm>
            <a:off x="11114" y="380714"/>
            <a:ext cx="6629400" cy="402291"/>
          </a:xfrm>
          <a:prstGeom prst="rect">
            <a:avLst/>
          </a:prstGeom>
          <a:noFill/>
          <a:ln w="9525">
            <a:noFill/>
            <a:round/>
            <a:headEnd/>
            <a:tailEnd/>
          </a:ln>
          <a:effectLst/>
        </p:spPr>
        <p:txBody>
          <a:bodyPr lIns="90000" tIns="46800" rIns="90000" bIns="46800">
            <a:spAutoFit/>
          </a:bodyPr>
          <a:lstStyle/>
          <a:p>
            <a:pPr algn="ctr">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err="1">
                <a:solidFill>
                  <a:schemeClr val="tx2"/>
                </a:solidFill>
              </a:rPr>
              <a:t>Espalhamento</a:t>
            </a:r>
            <a:r>
              <a:rPr lang="en-US" sz="2000" b="1" dirty="0">
                <a:solidFill>
                  <a:schemeClr val="tx2"/>
                </a:solidFill>
              </a:rPr>
              <a:t> </a:t>
            </a:r>
            <a:r>
              <a:rPr lang="en-US" sz="2000" b="1" dirty="0" err="1">
                <a:solidFill>
                  <a:schemeClr val="tx2"/>
                </a:solidFill>
              </a:rPr>
              <a:t>Incoerente</a:t>
            </a:r>
            <a:r>
              <a:rPr lang="en-US" sz="2000" b="1" dirty="0">
                <a:solidFill>
                  <a:schemeClr val="tx2"/>
                </a:solidFill>
              </a:rPr>
              <a:t> (Compton)</a:t>
            </a:r>
          </a:p>
        </p:txBody>
      </p:sp>
    </p:spTree>
    <p:extLst>
      <p:ext uri="{BB962C8B-B14F-4D97-AF65-F5344CB8AC3E}">
        <p14:creationId xmlns:p14="http://schemas.microsoft.com/office/powerpoint/2010/main" val="1127791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b="1" dirty="0"/>
              <a:t>Produção de Pares</a:t>
            </a:r>
          </a:p>
        </p:txBody>
      </p:sp>
      <p:sp>
        <p:nvSpPr>
          <p:cNvPr id="3" name="Espaço Reservado para Conteúdo 2"/>
          <p:cNvSpPr>
            <a:spLocks noGrp="1"/>
          </p:cNvSpPr>
          <p:nvPr>
            <p:ph idx="1"/>
          </p:nvPr>
        </p:nvSpPr>
        <p:spPr>
          <a:xfrm>
            <a:off x="395536" y="1196752"/>
            <a:ext cx="8229600" cy="4876800"/>
          </a:xfrm>
        </p:spPr>
        <p:txBody>
          <a:bodyPr>
            <a:normAutofit/>
          </a:bodyPr>
          <a:lstStyle/>
          <a:p>
            <a:endParaRPr lang="pt-BR" sz="1800" dirty="0"/>
          </a:p>
          <a:p>
            <a:pPr algn="just"/>
            <a:r>
              <a:rPr lang="pt-BR" sz="1800" dirty="0"/>
              <a:t>O fenômeno de Produção de Pares se caracteriza pela interação entre um fóton e o núcleo do átomo. O processo de interação faz com que o fóton desapareça e apareçam em seu lugar dois elétrons; um com carga positiva chamada pósitron e outro com carga negativa. </a:t>
            </a:r>
          </a:p>
          <a:p>
            <a:pPr algn="just"/>
            <a:endParaRPr lang="pt-BR" sz="1800" dirty="0"/>
          </a:p>
          <a:p>
            <a:pPr algn="just"/>
            <a:r>
              <a:rPr lang="pt-BR" sz="1800" dirty="0"/>
              <a:t>Produções de pares (elétron-pósitron) são verificadas na natureza por interações produzidas por fótons de raios cósmicos e na medicina quando da utilização de aceleradores lineares em terapias contra o câncer.</a:t>
            </a:r>
          </a:p>
          <a:p>
            <a:pPr marL="0" indent="0" algn="just">
              <a:buNone/>
            </a:pPr>
            <a:endParaRPr lang="pt-BR" sz="1800" dirty="0"/>
          </a:p>
          <a:p>
            <a:pPr algn="just"/>
            <a:endParaRPr lang="pt-BR" sz="1800" dirty="0"/>
          </a:p>
          <a:p>
            <a:endParaRPr lang="pt-BR" sz="18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162" y="4346029"/>
            <a:ext cx="3495675" cy="1819275"/>
          </a:xfrm>
          <a:prstGeom prst="rect">
            <a:avLst/>
          </a:prstGeom>
        </p:spPr>
      </p:pic>
    </p:spTree>
    <p:extLst>
      <p:ext uri="{BB962C8B-B14F-4D97-AF65-F5344CB8AC3E}">
        <p14:creationId xmlns:p14="http://schemas.microsoft.com/office/powerpoint/2010/main" val="1189192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
          <p:cNvGrpSpPr>
            <a:grpSpLocks/>
          </p:cNvGrpSpPr>
          <p:nvPr/>
        </p:nvGrpSpPr>
        <p:grpSpPr bwMode="auto">
          <a:xfrm>
            <a:off x="3390900" y="1803400"/>
            <a:ext cx="2347913" cy="2335213"/>
            <a:chOff x="2136" y="1136"/>
            <a:chExt cx="1479" cy="1471"/>
          </a:xfrm>
        </p:grpSpPr>
        <p:sp>
          <p:nvSpPr>
            <p:cNvPr id="21545" name="Oval 2"/>
            <p:cNvSpPr>
              <a:spLocks noChangeArrowheads="1"/>
            </p:cNvSpPr>
            <p:nvPr/>
          </p:nvSpPr>
          <p:spPr bwMode="auto">
            <a:xfrm>
              <a:off x="2760" y="1744"/>
              <a:ext cx="240" cy="240"/>
            </a:xfrm>
            <a:prstGeom prst="ellipse">
              <a:avLst/>
            </a:prstGeom>
            <a:gradFill rotWithShape="0">
              <a:gsLst>
                <a:gs pos="0">
                  <a:srgbClr val="0066FF"/>
                </a:gs>
                <a:gs pos="100000">
                  <a:srgbClr val="002F75"/>
                </a:gs>
              </a:gsLst>
              <a:path path="rect">
                <a:fillToRect t="100000" r="100000"/>
              </a:path>
            </a:gradFill>
            <a:ln w="9360">
              <a:solidFill>
                <a:schemeClr val="tx1"/>
              </a:solidFill>
              <a:miter lim="800000"/>
              <a:headEnd/>
              <a:tailEnd/>
            </a:ln>
          </p:spPr>
          <p:txBody>
            <a:bodyPr wrap="none" anchor="ctr"/>
            <a:lstStyle/>
            <a:p>
              <a:endParaRPr lang="pt-BR" altLang="pt-BR"/>
            </a:p>
          </p:txBody>
        </p:sp>
        <p:sp>
          <p:nvSpPr>
            <p:cNvPr id="21546" name="Oval 3"/>
            <p:cNvSpPr>
              <a:spLocks noChangeArrowheads="1"/>
            </p:cNvSpPr>
            <p:nvPr/>
          </p:nvSpPr>
          <p:spPr bwMode="auto">
            <a:xfrm>
              <a:off x="2520" y="1488"/>
              <a:ext cx="720" cy="768"/>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1547" name="Oval 4"/>
            <p:cNvSpPr>
              <a:spLocks noChangeArrowheads="1"/>
            </p:cNvSpPr>
            <p:nvPr/>
          </p:nvSpPr>
          <p:spPr bwMode="auto">
            <a:xfrm>
              <a:off x="2176" y="1168"/>
              <a:ext cx="1400" cy="1400"/>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1548" name="Oval 5"/>
            <p:cNvSpPr>
              <a:spLocks noChangeArrowheads="1"/>
            </p:cNvSpPr>
            <p:nvPr/>
          </p:nvSpPr>
          <p:spPr bwMode="auto">
            <a:xfrm>
              <a:off x="2608" y="1544"/>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1549" name="Oval 6"/>
            <p:cNvSpPr>
              <a:spLocks noChangeArrowheads="1"/>
            </p:cNvSpPr>
            <p:nvPr/>
          </p:nvSpPr>
          <p:spPr bwMode="auto">
            <a:xfrm>
              <a:off x="3088" y="2072"/>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1550" name="Oval 7"/>
            <p:cNvSpPr>
              <a:spLocks noChangeArrowheads="1"/>
            </p:cNvSpPr>
            <p:nvPr/>
          </p:nvSpPr>
          <p:spPr bwMode="auto">
            <a:xfrm>
              <a:off x="2824" y="1136"/>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1551" name="Oval 8"/>
            <p:cNvSpPr>
              <a:spLocks noChangeArrowheads="1"/>
            </p:cNvSpPr>
            <p:nvPr/>
          </p:nvSpPr>
          <p:spPr bwMode="auto">
            <a:xfrm>
              <a:off x="2136" y="1824"/>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1552" name="Oval 9"/>
            <p:cNvSpPr>
              <a:spLocks noChangeArrowheads="1"/>
            </p:cNvSpPr>
            <p:nvPr/>
          </p:nvSpPr>
          <p:spPr bwMode="auto">
            <a:xfrm>
              <a:off x="2832" y="2512"/>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1553" name="Oval 10"/>
            <p:cNvSpPr>
              <a:spLocks noChangeArrowheads="1"/>
            </p:cNvSpPr>
            <p:nvPr/>
          </p:nvSpPr>
          <p:spPr bwMode="auto">
            <a:xfrm>
              <a:off x="3520" y="1824"/>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grpSp>
      <p:grpSp>
        <p:nvGrpSpPr>
          <p:cNvPr id="3" name="Group 11"/>
          <p:cNvGrpSpPr>
            <a:grpSpLocks/>
          </p:cNvGrpSpPr>
          <p:nvPr/>
        </p:nvGrpSpPr>
        <p:grpSpPr bwMode="auto">
          <a:xfrm>
            <a:off x="1066800" y="3184526"/>
            <a:ext cx="3719513" cy="1182688"/>
            <a:chOff x="672" y="2006"/>
            <a:chExt cx="2343" cy="745"/>
          </a:xfrm>
        </p:grpSpPr>
        <p:grpSp>
          <p:nvGrpSpPr>
            <p:cNvPr id="21509" name="Group 12"/>
            <p:cNvGrpSpPr>
              <a:grpSpLocks/>
            </p:cNvGrpSpPr>
            <p:nvPr/>
          </p:nvGrpSpPr>
          <p:grpSpPr bwMode="auto">
            <a:xfrm>
              <a:off x="672" y="2006"/>
              <a:ext cx="2343" cy="286"/>
              <a:chOff x="672" y="2006"/>
              <a:chExt cx="2343" cy="286"/>
            </a:xfrm>
          </p:grpSpPr>
          <p:grpSp>
            <p:nvGrpSpPr>
              <p:cNvPr id="21511" name="Group 13"/>
              <p:cNvGrpSpPr>
                <a:grpSpLocks/>
              </p:cNvGrpSpPr>
              <p:nvPr/>
            </p:nvGrpSpPr>
            <p:grpSpPr bwMode="auto">
              <a:xfrm>
                <a:off x="672" y="2006"/>
                <a:ext cx="2158" cy="286"/>
                <a:chOff x="672" y="2006"/>
                <a:chExt cx="2158" cy="286"/>
              </a:xfrm>
            </p:grpSpPr>
            <p:grpSp>
              <p:nvGrpSpPr>
                <p:cNvPr id="21515" name="Group 14"/>
                <p:cNvGrpSpPr>
                  <a:grpSpLocks/>
                </p:cNvGrpSpPr>
                <p:nvPr/>
              </p:nvGrpSpPr>
              <p:grpSpPr bwMode="auto">
                <a:xfrm>
                  <a:off x="672" y="2006"/>
                  <a:ext cx="1081" cy="286"/>
                  <a:chOff x="672" y="2006"/>
                  <a:chExt cx="1081" cy="286"/>
                </a:xfrm>
              </p:grpSpPr>
              <p:grpSp>
                <p:nvGrpSpPr>
                  <p:cNvPr id="21531" name="Group 15"/>
                  <p:cNvGrpSpPr>
                    <a:grpSpLocks/>
                  </p:cNvGrpSpPr>
                  <p:nvPr/>
                </p:nvGrpSpPr>
                <p:grpSpPr bwMode="auto">
                  <a:xfrm>
                    <a:off x="672" y="2006"/>
                    <a:ext cx="543" cy="286"/>
                    <a:chOff x="672" y="2006"/>
                    <a:chExt cx="543" cy="286"/>
                  </a:xfrm>
                </p:grpSpPr>
                <p:grpSp>
                  <p:nvGrpSpPr>
                    <p:cNvPr id="21539" name="Group 16"/>
                    <p:cNvGrpSpPr>
                      <a:grpSpLocks/>
                    </p:cNvGrpSpPr>
                    <p:nvPr/>
                  </p:nvGrpSpPr>
                  <p:grpSpPr bwMode="auto">
                    <a:xfrm>
                      <a:off x="672" y="2017"/>
                      <a:ext cx="274" cy="276"/>
                      <a:chOff x="672" y="2017"/>
                      <a:chExt cx="274" cy="276"/>
                    </a:xfrm>
                  </p:grpSpPr>
                  <p:sp>
                    <p:nvSpPr>
                      <p:cNvPr id="21543" name="Freeform 17"/>
                      <p:cNvSpPr>
                        <a:spLocks noChangeArrowheads="1"/>
                      </p:cNvSpPr>
                      <p:nvPr/>
                    </p:nvSpPr>
                    <p:spPr bwMode="auto">
                      <a:xfrm>
                        <a:off x="672" y="2017"/>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1544" name="Freeform 18"/>
                      <p:cNvSpPr>
                        <a:spLocks noChangeArrowheads="1"/>
                      </p:cNvSpPr>
                      <p:nvPr/>
                    </p:nvSpPr>
                    <p:spPr bwMode="auto">
                      <a:xfrm flipV="1">
                        <a:off x="806" y="214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1540" name="Group 19"/>
                    <p:cNvGrpSpPr>
                      <a:grpSpLocks/>
                    </p:cNvGrpSpPr>
                    <p:nvPr/>
                  </p:nvGrpSpPr>
                  <p:grpSpPr bwMode="auto">
                    <a:xfrm>
                      <a:off x="941" y="2006"/>
                      <a:ext cx="274" cy="276"/>
                      <a:chOff x="941" y="2006"/>
                      <a:chExt cx="274" cy="276"/>
                    </a:xfrm>
                  </p:grpSpPr>
                  <p:sp>
                    <p:nvSpPr>
                      <p:cNvPr id="21541" name="Freeform 20"/>
                      <p:cNvSpPr>
                        <a:spLocks noChangeArrowheads="1"/>
                      </p:cNvSpPr>
                      <p:nvPr/>
                    </p:nvSpPr>
                    <p:spPr bwMode="auto">
                      <a:xfrm>
                        <a:off x="941" y="2006"/>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1542" name="Freeform 21"/>
                      <p:cNvSpPr>
                        <a:spLocks noChangeArrowheads="1"/>
                      </p:cNvSpPr>
                      <p:nvPr/>
                    </p:nvSpPr>
                    <p:spPr bwMode="auto">
                      <a:xfrm flipV="1">
                        <a:off x="1075" y="213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21532" name="Group 22"/>
                  <p:cNvGrpSpPr>
                    <a:grpSpLocks/>
                  </p:cNvGrpSpPr>
                  <p:nvPr/>
                </p:nvGrpSpPr>
                <p:grpSpPr bwMode="auto">
                  <a:xfrm>
                    <a:off x="1211" y="2006"/>
                    <a:ext cx="543" cy="286"/>
                    <a:chOff x="1211" y="2006"/>
                    <a:chExt cx="543" cy="286"/>
                  </a:xfrm>
                </p:grpSpPr>
                <p:grpSp>
                  <p:nvGrpSpPr>
                    <p:cNvPr id="21533" name="Group 23"/>
                    <p:cNvGrpSpPr>
                      <a:grpSpLocks/>
                    </p:cNvGrpSpPr>
                    <p:nvPr/>
                  </p:nvGrpSpPr>
                  <p:grpSpPr bwMode="auto">
                    <a:xfrm>
                      <a:off x="1211" y="2017"/>
                      <a:ext cx="274" cy="276"/>
                      <a:chOff x="1211" y="2017"/>
                      <a:chExt cx="274" cy="276"/>
                    </a:xfrm>
                  </p:grpSpPr>
                  <p:sp>
                    <p:nvSpPr>
                      <p:cNvPr id="21537" name="Freeform 24"/>
                      <p:cNvSpPr>
                        <a:spLocks noChangeArrowheads="1"/>
                      </p:cNvSpPr>
                      <p:nvPr/>
                    </p:nvSpPr>
                    <p:spPr bwMode="auto">
                      <a:xfrm>
                        <a:off x="1211" y="2017"/>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1538" name="Freeform 25"/>
                      <p:cNvSpPr>
                        <a:spLocks noChangeArrowheads="1"/>
                      </p:cNvSpPr>
                      <p:nvPr/>
                    </p:nvSpPr>
                    <p:spPr bwMode="auto">
                      <a:xfrm flipV="1">
                        <a:off x="1345" y="214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1534" name="Group 26"/>
                    <p:cNvGrpSpPr>
                      <a:grpSpLocks/>
                    </p:cNvGrpSpPr>
                    <p:nvPr/>
                  </p:nvGrpSpPr>
                  <p:grpSpPr bwMode="auto">
                    <a:xfrm>
                      <a:off x="1480" y="2006"/>
                      <a:ext cx="274" cy="276"/>
                      <a:chOff x="1480" y="2006"/>
                      <a:chExt cx="274" cy="276"/>
                    </a:xfrm>
                  </p:grpSpPr>
                  <p:sp>
                    <p:nvSpPr>
                      <p:cNvPr id="21535" name="Freeform 27"/>
                      <p:cNvSpPr>
                        <a:spLocks noChangeArrowheads="1"/>
                      </p:cNvSpPr>
                      <p:nvPr/>
                    </p:nvSpPr>
                    <p:spPr bwMode="auto">
                      <a:xfrm>
                        <a:off x="1480" y="2006"/>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1536" name="Freeform 28"/>
                      <p:cNvSpPr>
                        <a:spLocks noChangeArrowheads="1"/>
                      </p:cNvSpPr>
                      <p:nvPr/>
                    </p:nvSpPr>
                    <p:spPr bwMode="auto">
                      <a:xfrm flipV="1">
                        <a:off x="1614" y="213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nvGrpSpPr>
                <p:cNvPr id="21516" name="Group 29"/>
                <p:cNvGrpSpPr>
                  <a:grpSpLocks/>
                </p:cNvGrpSpPr>
                <p:nvPr/>
              </p:nvGrpSpPr>
              <p:grpSpPr bwMode="auto">
                <a:xfrm>
                  <a:off x="1749" y="2006"/>
                  <a:ext cx="1081" cy="286"/>
                  <a:chOff x="1749" y="2006"/>
                  <a:chExt cx="1081" cy="286"/>
                </a:xfrm>
              </p:grpSpPr>
              <p:grpSp>
                <p:nvGrpSpPr>
                  <p:cNvPr id="21517" name="Group 30"/>
                  <p:cNvGrpSpPr>
                    <a:grpSpLocks/>
                  </p:cNvGrpSpPr>
                  <p:nvPr/>
                </p:nvGrpSpPr>
                <p:grpSpPr bwMode="auto">
                  <a:xfrm>
                    <a:off x="1749" y="2006"/>
                    <a:ext cx="543" cy="286"/>
                    <a:chOff x="1749" y="2006"/>
                    <a:chExt cx="543" cy="286"/>
                  </a:xfrm>
                </p:grpSpPr>
                <p:grpSp>
                  <p:nvGrpSpPr>
                    <p:cNvPr id="21525" name="Group 31"/>
                    <p:cNvGrpSpPr>
                      <a:grpSpLocks/>
                    </p:cNvGrpSpPr>
                    <p:nvPr/>
                  </p:nvGrpSpPr>
                  <p:grpSpPr bwMode="auto">
                    <a:xfrm>
                      <a:off x="1749" y="2017"/>
                      <a:ext cx="274" cy="276"/>
                      <a:chOff x="1749" y="2017"/>
                      <a:chExt cx="274" cy="276"/>
                    </a:xfrm>
                  </p:grpSpPr>
                  <p:sp>
                    <p:nvSpPr>
                      <p:cNvPr id="21529" name="Freeform 32"/>
                      <p:cNvSpPr>
                        <a:spLocks noChangeArrowheads="1"/>
                      </p:cNvSpPr>
                      <p:nvPr/>
                    </p:nvSpPr>
                    <p:spPr bwMode="auto">
                      <a:xfrm>
                        <a:off x="1749" y="2017"/>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1530" name="Freeform 33"/>
                      <p:cNvSpPr>
                        <a:spLocks noChangeArrowheads="1"/>
                      </p:cNvSpPr>
                      <p:nvPr/>
                    </p:nvSpPr>
                    <p:spPr bwMode="auto">
                      <a:xfrm flipV="1">
                        <a:off x="1883" y="214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1526" name="Group 34"/>
                    <p:cNvGrpSpPr>
                      <a:grpSpLocks/>
                    </p:cNvGrpSpPr>
                    <p:nvPr/>
                  </p:nvGrpSpPr>
                  <p:grpSpPr bwMode="auto">
                    <a:xfrm>
                      <a:off x="2018" y="2006"/>
                      <a:ext cx="274" cy="276"/>
                      <a:chOff x="2018" y="2006"/>
                      <a:chExt cx="274" cy="276"/>
                    </a:xfrm>
                  </p:grpSpPr>
                  <p:sp>
                    <p:nvSpPr>
                      <p:cNvPr id="21527" name="Freeform 35"/>
                      <p:cNvSpPr>
                        <a:spLocks noChangeArrowheads="1"/>
                      </p:cNvSpPr>
                      <p:nvPr/>
                    </p:nvSpPr>
                    <p:spPr bwMode="auto">
                      <a:xfrm>
                        <a:off x="2018" y="2006"/>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1528" name="Freeform 36"/>
                      <p:cNvSpPr>
                        <a:spLocks noChangeArrowheads="1"/>
                      </p:cNvSpPr>
                      <p:nvPr/>
                    </p:nvSpPr>
                    <p:spPr bwMode="auto">
                      <a:xfrm flipV="1">
                        <a:off x="2152" y="213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21518" name="Group 37"/>
                  <p:cNvGrpSpPr>
                    <a:grpSpLocks/>
                  </p:cNvGrpSpPr>
                  <p:nvPr/>
                </p:nvGrpSpPr>
                <p:grpSpPr bwMode="auto">
                  <a:xfrm>
                    <a:off x="2287" y="2006"/>
                    <a:ext cx="543" cy="286"/>
                    <a:chOff x="2287" y="2006"/>
                    <a:chExt cx="543" cy="286"/>
                  </a:xfrm>
                </p:grpSpPr>
                <p:grpSp>
                  <p:nvGrpSpPr>
                    <p:cNvPr id="21519" name="Group 38"/>
                    <p:cNvGrpSpPr>
                      <a:grpSpLocks/>
                    </p:cNvGrpSpPr>
                    <p:nvPr/>
                  </p:nvGrpSpPr>
                  <p:grpSpPr bwMode="auto">
                    <a:xfrm>
                      <a:off x="2287" y="2017"/>
                      <a:ext cx="274" cy="276"/>
                      <a:chOff x="2287" y="2017"/>
                      <a:chExt cx="274" cy="276"/>
                    </a:xfrm>
                  </p:grpSpPr>
                  <p:sp>
                    <p:nvSpPr>
                      <p:cNvPr id="21523" name="Freeform 39"/>
                      <p:cNvSpPr>
                        <a:spLocks noChangeArrowheads="1"/>
                      </p:cNvSpPr>
                      <p:nvPr/>
                    </p:nvSpPr>
                    <p:spPr bwMode="auto">
                      <a:xfrm>
                        <a:off x="2287" y="2017"/>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1524" name="Freeform 40"/>
                      <p:cNvSpPr>
                        <a:spLocks noChangeArrowheads="1"/>
                      </p:cNvSpPr>
                      <p:nvPr/>
                    </p:nvSpPr>
                    <p:spPr bwMode="auto">
                      <a:xfrm flipV="1">
                        <a:off x="2422" y="214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1520" name="Group 41"/>
                    <p:cNvGrpSpPr>
                      <a:grpSpLocks/>
                    </p:cNvGrpSpPr>
                    <p:nvPr/>
                  </p:nvGrpSpPr>
                  <p:grpSpPr bwMode="auto">
                    <a:xfrm>
                      <a:off x="2557" y="2006"/>
                      <a:ext cx="274" cy="276"/>
                      <a:chOff x="2557" y="2006"/>
                      <a:chExt cx="274" cy="276"/>
                    </a:xfrm>
                  </p:grpSpPr>
                  <p:sp>
                    <p:nvSpPr>
                      <p:cNvPr id="21521" name="Freeform 42"/>
                      <p:cNvSpPr>
                        <a:spLocks noChangeArrowheads="1"/>
                      </p:cNvSpPr>
                      <p:nvPr/>
                    </p:nvSpPr>
                    <p:spPr bwMode="auto">
                      <a:xfrm>
                        <a:off x="2557" y="2006"/>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1522" name="Freeform 43"/>
                      <p:cNvSpPr>
                        <a:spLocks noChangeArrowheads="1"/>
                      </p:cNvSpPr>
                      <p:nvPr/>
                    </p:nvSpPr>
                    <p:spPr bwMode="auto">
                      <a:xfrm flipV="1">
                        <a:off x="2691" y="213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grpSp>
            <p:nvGrpSpPr>
              <p:cNvPr id="21512" name="Group 44"/>
              <p:cNvGrpSpPr>
                <a:grpSpLocks/>
              </p:cNvGrpSpPr>
              <p:nvPr/>
            </p:nvGrpSpPr>
            <p:grpSpPr bwMode="auto">
              <a:xfrm>
                <a:off x="2832" y="2054"/>
                <a:ext cx="183" cy="95"/>
                <a:chOff x="2832" y="2054"/>
                <a:chExt cx="183" cy="95"/>
              </a:xfrm>
            </p:grpSpPr>
            <p:sp>
              <p:nvSpPr>
                <p:cNvPr id="21513" name="Freeform 45"/>
                <p:cNvSpPr>
                  <a:spLocks noChangeArrowheads="1"/>
                </p:cNvSpPr>
                <p:nvPr/>
              </p:nvSpPr>
              <p:spPr bwMode="auto">
                <a:xfrm>
                  <a:off x="2832" y="2054"/>
                  <a:ext cx="144" cy="96"/>
                </a:xfrm>
                <a:custGeom>
                  <a:avLst/>
                  <a:gdLst>
                    <a:gd name="T0" fmla="*/ 0 w 192"/>
                    <a:gd name="T1" fmla="*/ 112 h 112"/>
                    <a:gd name="T2" fmla="*/ 48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8" y="72"/>
                        <a:pt x="16" y="32"/>
                        <a:pt x="48" y="16"/>
                      </a:cubicBezTo>
                      <a:cubicBezTo>
                        <a:pt x="80" y="0"/>
                        <a:pt x="168" y="16"/>
                        <a:pt x="192" y="16"/>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1514" name="Line 46"/>
                <p:cNvSpPr>
                  <a:spLocks noChangeShapeType="1"/>
                </p:cNvSpPr>
                <p:nvPr/>
              </p:nvSpPr>
              <p:spPr bwMode="auto">
                <a:xfrm>
                  <a:off x="2968" y="2062"/>
                  <a:ext cx="48" cy="1"/>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sp>
          <p:nvSpPr>
            <p:cNvPr id="21510" name="Text Box 47"/>
            <p:cNvSpPr txBox="1">
              <a:spLocks noChangeArrowheads="1"/>
            </p:cNvSpPr>
            <p:nvPr/>
          </p:nvSpPr>
          <p:spPr bwMode="auto">
            <a:xfrm>
              <a:off x="856" y="2342"/>
              <a:ext cx="1296" cy="409"/>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Fóton incidente com energia E</a:t>
              </a:r>
              <a:r>
                <a:rPr lang="pt-BR" altLang="pt-BR" sz="1800" dirty="0">
                  <a:solidFill>
                    <a:srgbClr val="FFFFFF"/>
                  </a:solidFill>
                  <a:latin typeface="Arial" panose="020B0604020202020204" pitchFamily="34" charset="0"/>
                </a:rPr>
                <a:t>E</a:t>
              </a:r>
            </a:p>
          </p:txBody>
        </p:sp>
      </p:grpSp>
      <p:sp>
        <p:nvSpPr>
          <p:cNvPr id="17456" name="Text Box 48"/>
          <p:cNvSpPr txBox="1">
            <a:spLocks noChangeArrowheads="1"/>
          </p:cNvSpPr>
          <p:nvPr/>
        </p:nvSpPr>
        <p:spPr bwMode="auto">
          <a:xfrm>
            <a:off x="30163" y="382711"/>
            <a:ext cx="6743700" cy="525401"/>
          </a:xfrm>
          <a:prstGeom prst="rect">
            <a:avLst/>
          </a:prstGeom>
          <a:noFill/>
          <a:ln w="9525">
            <a:noFill/>
            <a:round/>
            <a:headEnd/>
            <a:tailEnd/>
          </a:ln>
          <a:effectLst/>
        </p:spPr>
        <p:txBody>
          <a:bodyPr lIns="90000" tIns="46800" rIns="90000" bIns="46800">
            <a:spAutoFit/>
          </a:bodyPr>
          <a:lstStyle/>
          <a:p>
            <a:pPr algn="ctr">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a:solidFill>
                  <a:schemeClr val="tx2"/>
                </a:solidFill>
              </a:rPr>
              <a:t>Produção</a:t>
            </a:r>
            <a:r>
              <a:rPr lang="en-US" sz="2800" b="1" dirty="0">
                <a:solidFill>
                  <a:schemeClr val="tx2"/>
                </a:solidFill>
              </a:rPr>
              <a:t> de pares(no campo nuclear)</a:t>
            </a:r>
          </a:p>
        </p:txBody>
      </p:sp>
    </p:spTree>
    <p:extLst>
      <p:ext uri="{BB962C8B-B14F-4D97-AF65-F5344CB8AC3E}">
        <p14:creationId xmlns:p14="http://schemas.microsoft.com/office/powerpoint/2010/main" val="221114879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 calcmode="lin" valueType="num">
                                      <p:cBhvr additive="repl">
                                        <p:cTn id="7" dur="500" fill="hold"/>
                                        <p:tgtEl>
                                          <p:spTgt spid="3"/>
                                        </p:tgtEl>
                                        <p:attrNameLst>
                                          <p:attrName>ppt_x</p:attrName>
                                        </p:attrNameLst>
                                      </p:cBhvr>
                                      <p:tavLst>
                                        <p:tav tm="100000">
                                          <p:val>
                                            <p:strVal val="0-#ppt_w/2"/>
                                          </p:val>
                                        </p:tav>
                                        <p:tav>
                                          <p:val>
                                            <p:strVal val="#ppt_x"/>
                                          </p:val>
                                        </p:tav>
                                      </p:tavLst>
                                    </p:anim>
                                    <p:anim calcmode="lin" valueType="num">
                                      <p:cBhvr additive="repl">
                                        <p:cTn id="8" dur="500" fill="hold"/>
                                        <p:tgtEl>
                                          <p:spTgt spid="3"/>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38844" y="365187"/>
            <a:ext cx="7347148" cy="525401"/>
          </a:xfrm>
          <a:prstGeom prst="rect">
            <a:avLst/>
          </a:prstGeom>
          <a:noFill/>
          <a:ln w="9525">
            <a:noFill/>
            <a:round/>
            <a:headEnd/>
            <a:tailEnd/>
          </a:ln>
          <a:effectLst/>
        </p:spPr>
        <p:txBody>
          <a:bodyPr wrap="square" lIns="90000" tIns="46800" rIns="90000" bIns="46800">
            <a:spAutoFit/>
          </a:bodyPr>
          <a:lstStyle/>
          <a:p>
            <a:pPr algn="ctr">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a:solidFill>
                  <a:schemeClr val="tx2"/>
                </a:solidFill>
              </a:rPr>
              <a:t>Produção</a:t>
            </a:r>
            <a:r>
              <a:rPr lang="en-US" sz="2800" b="1" dirty="0">
                <a:solidFill>
                  <a:schemeClr val="tx2"/>
                </a:solidFill>
              </a:rPr>
              <a:t> de </a:t>
            </a:r>
            <a:r>
              <a:rPr lang="en-US" sz="2800" b="1" dirty="0" smtClean="0">
                <a:solidFill>
                  <a:schemeClr val="tx2"/>
                </a:solidFill>
              </a:rPr>
              <a:t>pares (</a:t>
            </a:r>
            <a:r>
              <a:rPr lang="en-US" sz="2800" b="1" dirty="0">
                <a:solidFill>
                  <a:schemeClr val="tx2"/>
                </a:solidFill>
              </a:rPr>
              <a:t>no campo nuclear)</a:t>
            </a:r>
          </a:p>
        </p:txBody>
      </p:sp>
      <p:grpSp>
        <p:nvGrpSpPr>
          <p:cNvPr id="22531" name="Group 2"/>
          <p:cNvGrpSpPr>
            <a:grpSpLocks/>
          </p:cNvGrpSpPr>
          <p:nvPr/>
        </p:nvGrpSpPr>
        <p:grpSpPr bwMode="auto">
          <a:xfrm>
            <a:off x="3390900" y="1803400"/>
            <a:ext cx="2347913" cy="2335213"/>
            <a:chOff x="2136" y="1136"/>
            <a:chExt cx="1479" cy="1471"/>
          </a:xfrm>
        </p:grpSpPr>
        <p:sp>
          <p:nvSpPr>
            <p:cNvPr id="22578" name="Oval 3"/>
            <p:cNvSpPr>
              <a:spLocks noChangeArrowheads="1"/>
            </p:cNvSpPr>
            <p:nvPr/>
          </p:nvSpPr>
          <p:spPr bwMode="auto">
            <a:xfrm>
              <a:off x="2760" y="1744"/>
              <a:ext cx="240" cy="240"/>
            </a:xfrm>
            <a:prstGeom prst="ellipse">
              <a:avLst/>
            </a:prstGeom>
            <a:gradFill rotWithShape="0">
              <a:gsLst>
                <a:gs pos="0">
                  <a:srgbClr val="0066FF"/>
                </a:gs>
                <a:gs pos="100000">
                  <a:srgbClr val="002F75"/>
                </a:gs>
              </a:gsLst>
              <a:path path="rect">
                <a:fillToRect t="100000" r="100000"/>
              </a:path>
            </a:gradFill>
            <a:ln w="9360">
              <a:solidFill>
                <a:schemeClr val="tx1"/>
              </a:solidFill>
              <a:miter lim="800000"/>
              <a:headEnd/>
              <a:tailEnd/>
            </a:ln>
          </p:spPr>
          <p:txBody>
            <a:bodyPr wrap="none" anchor="ctr"/>
            <a:lstStyle/>
            <a:p>
              <a:endParaRPr lang="pt-BR" altLang="pt-BR"/>
            </a:p>
          </p:txBody>
        </p:sp>
        <p:sp>
          <p:nvSpPr>
            <p:cNvPr id="22579" name="Oval 4"/>
            <p:cNvSpPr>
              <a:spLocks noChangeArrowheads="1"/>
            </p:cNvSpPr>
            <p:nvPr/>
          </p:nvSpPr>
          <p:spPr bwMode="auto">
            <a:xfrm>
              <a:off x="2520" y="1488"/>
              <a:ext cx="720" cy="768"/>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2580" name="Oval 5"/>
            <p:cNvSpPr>
              <a:spLocks noChangeArrowheads="1"/>
            </p:cNvSpPr>
            <p:nvPr/>
          </p:nvSpPr>
          <p:spPr bwMode="auto">
            <a:xfrm>
              <a:off x="2176" y="1168"/>
              <a:ext cx="1400" cy="1400"/>
            </a:xfrm>
            <a:prstGeom prst="ellipse">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2581" name="Oval 6"/>
            <p:cNvSpPr>
              <a:spLocks noChangeArrowheads="1"/>
            </p:cNvSpPr>
            <p:nvPr/>
          </p:nvSpPr>
          <p:spPr bwMode="auto">
            <a:xfrm>
              <a:off x="2608" y="1544"/>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2582" name="Oval 7"/>
            <p:cNvSpPr>
              <a:spLocks noChangeArrowheads="1"/>
            </p:cNvSpPr>
            <p:nvPr/>
          </p:nvSpPr>
          <p:spPr bwMode="auto">
            <a:xfrm>
              <a:off x="3088" y="2072"/>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2583" name="Oval 8"/>
            <p:cNvSpPr>
              <a:spLocks noChangeArrowheads="1"/>
            </p:cNvSpPr>
            <p:nvPr/>
          </p:nvSpPr>
          <p:spPr bwMode="auto">
            <a:xfrm>
              <a:off x="2824" y="1136"/>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2584" name="Oval 9"/>
            <p:cNvSpPr>
              <a:spLocks noChangeArrowheads="1"/>
            </p:cNvSpPr>
            <p:nvPr/>
          </p:nvSpPr>
          <p:spPr bwMode="auto">
            <a:xfrm>
              <a:off x="2136" y="1824"/>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2585" name="Oval 10"/>
            <p:cNvSpPr>
              <a:spLocks noChangeArrowheads="1"/>
            </p:cNvSpPr>
            <p:nvPr/>
          </p:nvSpPr>
          <p:spPr bwMode="auto">
            <a:xfrm>
              <a:off x="2832" y="2512"/>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2586" name="Oval 11"/>
            <p:cNvSpPr>
              <a:spLocks noChangeArrowheads="1"/>
            </p:cNvSpPr>
            <p:nvPr/>
          </p:nvSpPr>
          <p:spPr bwMode="auto">
            <a:xfrm>
              <a:off x="3520" y="1824"/>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grpSp>
      <p:grpSp>
        <p:nvGrpSpPr>
          <p:cNvPr id="22532" name="Group 12"/>
          <p:cNvGrpSpPr>
            <a:grpSpLocks/>
          </p:cNvGrpSpPr>
          <p:nvPr/>
        </p:nvGrpSpPr>
        <p:grpSpPr bwMode="auto">
          <a:xfrm>
            <a:off x="1066800" y="3184526"/>
            <a:ext cx="3719513" cy="1182688"/>
            <a:chOff x="672" y="2006"/>
            <a:chExt cx="2343" cy="745"/>
          </a:xfrm>
        </p:grpSpPr>
        <p:grpSp>
          <p:nvGrpSpPr>
            <p:cNvPr id="22542" name="Group 13"/>
            <p:cNvGrpSpPr>
              <a:grpSpLocks/>
            </p:cNvGrpSpPr>
            <p:nvPr/>
          </p:nvGrpSpPr>
          <p:grpSpPr bwMode="auto">
            <a:xfrm>
              <a:off x="672" y="2006"/>
              <a:ext cx="2343" cy="286"/>
              <a:chOff x="672" y="2006"/>
              <a:chExt cx="2343" cy="286"/>
            </a:xfrm>
          </p:grpSpPr>
          <p:grpSp>
            <p:nvGrpSpPr>
              <p:cNvPr id="22544" name="Group 14"/>
              <p:cNvGrpSpPr>
                <a:grpSpLocks/>
              </p:cNvGrpSpPr>
              <p:nvPr/>
            </p:nvGrpSpPr>
            <p:grpSpPr bwMode="auto">
              <a:xfrm>
                <a:off x="672" y="2006"/>
                <a:ext cx="2158" cy="286"/>
                <a:chOff x="672" y="2006"/>
                <a:chExt cx="2158" cy="286"/>
              </a:xfrm>
            </p:grpSpPr>
            <p:grpSp>
              <p:nvGrpSpPr>
                <p:cNvPr id="22548" name="Group 15"/>
                <p:cNvGrpSpPr>
                  <a:grpSpLocks/>
                </p:cNvGrpSpPr>
                <p:nvPr/>
              </p:nvGrpSpPr>
              <p:grpSpPr bwMode="auto">
                <a:xfrm>
                  <a:off x="672" y="2006"/>
                  <a:ext cx="1081" cy="286"/>
                  <a:chOff x="672" y="2006"/>
                  <a:chExt cx="1081" cy="286"/>
                </a:xfrm>
              </p:grpSpPr>
              <p:grpSp>
                <p:nvGrpSpPr>
                  <p:cNvPr id="22564" name="Group 16"/>
                  <p:cNvGrpSpPr>
                    <a:grpSpLocks/>
                  </p:cNvGrpSpPr>
                  <p:nvPr/>
                </p:nvGrpSpPr>
                <p:grpSpPr bwMode="auto">
                  <a:xfrm>
                    <a:off x="672" y="2006"/>
                    <a:ext cx="543" cy="286"/>
                    <a:chOff x="672" y="2006"/>
                    <a:chExt cx="543" cy="286"/>
                  </a:xfrm>
                </p:grpSpPr>
                <p:grpSp>
                  <p:nvGrpSpPr>
                    <p:cNvPr id="22572" name="Group 17"/>
                    <p:cNvGrpSpPr>
                      <a:grpSpLocks/>
                    </p:cNvGrpSpPr>
                    <p:nvPr/>
                  </p:nvGrpSpPr>
                  <p:grpSpPr bwMode="auto">
                    <a:xfrm>
                      <a:off x="672" y="2017"/>
                      <a:ext cx="274" cy="276"/>
                      <a:chOff x="672" y="2017"/>
                      <a:chExt cx="274" cy="276"/>
                    </a:xfrm>
                  </p:grpSpPr>
                  <p:sp>
                    <p:nvSpPr>
                      <p:cNvPr id="22576" name="Freeform 18"/>
                      <p:cNvSpPr>
                        <a:spLocks noChangeArrowheads="1"/>
                      </p:cNvSpPr>
                      <p:nvPr/>
                    </p:nvSpPr>
                    <p:spPr bwMode="auto">
                      <a:xfrm>
                        <a:off x="672" y="2017"/>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2577" name="Freeform 19"/>
                      <p:cNvSpPr>
                        <a:spLocks noChangeArrowheads="1"/>
                      </p:cNvSpPr>
                      <p:nvPr/>
                    </p:nvSpPr>
                    <p:spPr bwMode="auto">
                      <a:xfrm flipV="1">
                        <a:off x="806" y="214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2573" name="Group 20"/>
                    <p:cNvGrpSpPr>
                      <a:grpSpLocks/>
                    </p:cNvGrpSpPr>
                    <p:nvPr/>
                  </p:nvGrpSpPr>
                  <p:grpSpPr bwMode="auto">
                    <a:xfrm>
                      <a:off x="941" y="2006"/>
                      <a:ext cx="274" cy="276"/>
                      <a:chOff x="941" y="2006"/>
                      <a:chExt cx="274" cy="276"/>
                    </a:xfrm>
                  </p:grpSpPr>
                  <p:sp>
                    <p:nvSpPr>
                      <p:cNvPr id="22574" name="Freeform 21"/>
                      <p:cNvSpPr>
                        <a:spLocks noChangeArrowheads="1"/>
                      </p:cNvSpPr>
                      <p:nvPr/>
                    </p:nvSpPr>
                    <p:spPr bwMode="auto">
                      <a:xfrm>
                        <a:off x="941" y="2006"/>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2575" name="Freeform 22"/>
                      <p:cNvSpPr>
                        <a:spLocks noChangeArrowheads="1"/>
                      </p:cNvSpPr>
                      <p:nvPr/>
                    </p:nvSpPr>
                    <p:spPr bwMode="auto">
                      <a:xfrm flipV="1">
                        <a:off x="1075" y="213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22565" name="Group 23"/>
                  <p:cNvGrpSpPr>
                    <a:grpSpLocks/>
                  </p:cNvGrpSpPr>
                  <p:nvPr/>
                </p:nvGrpSpPr>
                <p:grpSpPr bwMode="auto">
                  <a:xfrm>
                    <a:off x="1211" y="2006"/>
                    <a:ext cx="543" cy="286"/>
                    <a:chOff x="1211" y="2006"/>
                    <a:chExt cx="543" cy="286"/>
                  </a:xfrm>
                </p:grpSpPr>
                <p:grpSp>
                  <p:nvGrpSpPr>
                    <p:cNvPr id="22566" name="Group 24"/>
                    <p:cNvGrpSpPr>
                      <a:grpSpLocks/>
                    </p:cNvGrpSpPr>
                    <p:nvPr/>
                  </p:nvGrpSpPr>
                  <p:grpSpPr bwMode="auto">
                    <a:xfrm>
                      <a:off x="1211" y="2017"/>
                      <a:ext cx="274" cy="276"/>
                      <a:chOff x="1211" y="2017"/>
                      <a:chExt cx="274" cy="276"/>
                    </a:xfrm>
                  </p:grpSpPr>
                  <p:sp>
                    <p:nvSpPr>
                      <p:cNvPr id="22570" name="Freeform 25"/>
                      <p:cNvSpPr>
                        <a:spLocks noChangeArrowheads="1"/>
                      </p:cNvSpPr>
                      <p:nvPr/>
                    </p:nvSpPr>
                    <p:spPr bwMode="auto">
                      <a:xfrm>
                        <a:off x="1211" y="2017"/>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2571" name="Freeform 26"/>
                      <p:cNvSpPr>
                        <a:spLocks noChangeArrowheads="1"/>
                      </p:cNvSpPr>
                      <p:nvPr/>
                    </p:nvSpPr>
                    <p:spPr bwMode="auto">
                      <a:xfrm flipV="1">
                        <a:off x="1345" y="214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2567" name="Group 27"/>
                    <p:cNvGrpSpPr>
                      <a:grpSpLocks/>
                    </p:cNvGrpSpPr>
                    <p:nvPr/>
                  </p:nvGrpSpPr>
                  <p:grpSpPr bwMode="auto">
                    <a:xfrm>
                      <a:off x="1480" y="2006"/>
                      <a:ext cx="274" cy="276"/>
                      <a:chOff x="1480" y="2006"/>
                      <a:chExt cx="274" cy="276"/>
                    </a:xfrm>
                  </p:grpSpPr>
                  <p:sp>
                    <p:nvSpPr>
                      <p:cNvPr id="22568" name="Freeform 28"/>
                      <p:cNvSpPr>
                        <a:spLocks noChangeArrowheads="1"/>
                      </p:cNvSpPr>
                      <p:nvPr/>
                    </p:nvSpPr>
                    <p:spPr bwMode="auto">
                      <a:xfrm>
                        <a:off x="1480" y="2006"/>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2569" name="Freeform 29"/>
                      <p:cNvSpPr>
                        <a:spLocks noChangeArrowheads="1"/>
                      </p:cNvSpPr>
                      <p:nvPr/>
                    </p:nvSpPr>
                    <p:spPr bwMode="auto">
                      <a:xfrm flipV="1">
                        <a:off x="1614" y="213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nvGrpSpPr>
                <p:cNvPr id="22549" name="Group 30"/>
                <p:cNvGrpSpPr>
                  <a:grpSpLocks/>
                </p:cNvGrpSpPr>
                <p:nvPr/>
              </p:nvGrpSpPr>
              <p:grpSpPr bwMode="auto">
                <a:xfrm>
                  <a:off x="1749" y="2006"/>
                  <a:ext cx="1081" cy="286"/>
                  <a:chOff x="1749" y="2006"/>
                  <a:chExt cx="1081" cy="286"/>
                </a:xfrm>
              </p:grpSpPr>
              <p:grpSp>
                <p:nvGrpSpPr>
                  <p:cNvPr id="22550" name="Group 31"/>
                  <p:cNvGrpSpPr>
                    <a:grpSpLocks/>
                  </p:cNvGrpSpPr>
                  <p:nvPr/>
                </p:nvGrpSpPr>
                <p:grpSpPr bwMode="auto">
                  <a:xfrm>
                    <a:off x="1749" y="2006"/>
                    <a:ext cx="543" cy="286"/>
                    <a:chOff x="1749" y="2006"/>
                    <a:chExt cx="543" cy="286"/>
                  </a:xfrm>
                </p:grpSpPr>
                <p:grpSp>
                  <p:nvGrpSpPr>
                    <p:cNvPr id="22558" name="Group 32"/>
                    <p:cNvGrpSpPr>
                      <a:grpSpLocks/>
                    </p:cNvGrpSpPr>
                    <p:nvPr/>
                  </p:nvGrpSpPr>
                  <p:grpSpPr bwMode="auto">
                    <a:xfrm>
                      <a:off x="1749" y="2017"/>
                      <a:ext cx="274" cy="276"/>
                      <a:chOff x="1749" y="2017"/>
                      <a:chExt cx="274" cy="276"/>
                    </a:xfrm>
                  </p:grpSpPr>
                  <p:sp>
                    <p:nvSpPr>
                      <p:cNvPr id="22562" name="Freeform 33"/>
                      <p:cNvSpPr>
                        <a:spLocks noChangeArrowheads="1"/>
                      </p:cNvSpPr>
                      <p:nvPr/>
                    </p:nvSpPr>
                    <p:spPr bwMode="auto">
                      <a:xfrm>
                        <a:off x="1749" y="2017"/>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2563" name="Freeform 34"/>
                      <p:cNvSpPr>
                        <a:spLocks noChangeArrowheads="1"/>
                      </p:cNvSpPr>
                      <p:nvPr/>
                    </p:nvSpPr>
                    <p:spPr bwMode="auto">
                      <a:xfrm flipV="1">
                        <a:off x="1883" y="214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2559" name="Group 35"/>
                    <p:cNvGrpSpPr>
                      <a:grpSpLocks/>
                    </p:cNvGrpSpPr>
                    <p:nvPr/>
                  </p:nvGrpSpPr>
                  <p:grpSpPr bwMode="auto">
                    <a:xfrm>
                      <a:off x="2018" y="2006"/>
                      <a:ext cx="274" cy="276"/>
                      <a:chOff x="2018" y="2006"/>
                      <a:chExt cx="274" cy="276"/>
                    </a:xfrm>
                  </p:grpSpPr>
                  <p:sp>
                    <p:nvSpPr>
                      <p:cNvPr id="22560" name="Freeform 36"/>
                      <p:cNvSpPr>
                        <a:spLocks noChangeArrowheads="1"/>
                      </p:cNvSpPr>
                      <p:nvPr/>
                    </p:nvSpPr>
                    <p:spPr bwMode="auto">
                      <a:xfrm>
                        <a:off x="2018" y="2006"/>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2561" name="Freeform 37"/>
                      <p:cNvSpPr>
                        <a:spLocks noChangeArrowheads="1"/>
                      </p:cNvSpPr>
                      <p:nvPr/>
                    </p:nvSpPr>
                    <p:spPr bwMode="auto">
                      <a:xfrm flipV="1">
                        <a:off x="2152" y="213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nvGrpSpPr>
                  <p:cNvPr id="22551" name="Group 38"/>
                  <p:cNvGrpSpPr>
                    <a:grpSpLocks/>
                  </p:cNvGrpSpPr>
                  <p:nvPr/>
                </p:nvGrpSpPr>
                <p:grpSpPr bwMode="auto">
                  <a:xfrm>
                    <a:off x="2287" y="2006"/>
                    <a:ext cx="543" cy="286"/>
                    <a:chOff x="2287" y="2006"/>
                    <a:chExt cx="543" cy="286"/>
                  </a:xfrm>
                </p:grpSpPr>
                <p:grpSp>
                  <p:nvGrpSpPr>
                    <p:cNvPr id="22552" name="Group 39"/>
                    <p:cNvGrpSpPr>
                      <a:grpSpLocks/>
                    </p:cNvGrpSpPr>
                    <p:nvPr/>
                  </p:nvGrpSpPr>
                  <p:grpSpPr bwMode="auto">
                    <a:xfrm>
                      <a:off x="2287" y="2017"/>
                      <a:ext cx="274" cy="276"/>
                      <a:chOff x="2287" y="2017"/>
                      <a:chExt cx="274" cy="276"/>
                    </a:xfrm>
                  </p:grpSpPr>
                  <p:sp>
                    <p:nvSpPr>
                      <p:cNvPr id="22556" name="Freeform 40"/>
                      <p:cNvSpPr>
                        <a:spLocks noChangeArrowheads="1"/>
                      </p:cNvSpPr>
                      <p:nvPr/>
                    </p:nvSpPr>
                    <p:spPr bwMode="auto">
                      <a:xfrm>
                        <a:off x="2287" y="2017"/>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2557" name="Freeform 41"/>
                      <p:cNvSpPr>
                        <a:spLocks noChangeArrowheads="1"/>
                      </p:cNvSpPr>
                      <p:nvPr/>
                    </p:nvSpPr>
                    <p:spPr bwMode="auto">
                      <a:xfrm flipV="1">
                        <a:off x="2422" y="214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nvGrpSpPr>
                    <p:cNvPr id="22553" name="Group 42"/>
                    <p:cNvGrpSpPr>
                      <a:grpSpLocks/>
                    </p:cNvGrpSpPr>
                    <p:nvPr/>
                  </p:nvGrpSpPr>
                  <p:grpSpPr bwMode="auto">
                    <a:xfrm>
                      <a:off x="2557" y="2006"/>
                      <a:ext cx="274" cy="276"/>
                      <a:chOff x="2557" y="2006"/>
                      <a:chExt cx="274" cy="276"/>
                    </a:xfrm>
                  </p:grpSpPr>
                  <p:sp>
                    <p:nvSpPr>
                      <p:cNvPr id="22554" name="Freeform 43"/>
                      <p:cNvSpPr>
                        <a:spLocks noChangeArrowheads="1"/>
                      </p:cNvSpPr>
                      <p:nvPr/>
                    </p:nvSpPr>
                    <p:spPr bwMode="auto">
                      <a:xfrm>
                        <a:off x="2557" y="2006"/>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2555" name="Freeform 44"/>
                      <p:cNvSpPr>
                        <a:spLocks noChangeArrowheads="1"/>
                      </p:cNvSpPr>
                      <p:nvPr/>
                    </p:nvSpPr>
                    <p:spPr bwMode="auto">
                      <a:xfrm flipV="1">
                        <a:off x="2691" y="2134"/>
                        <a:ext cx="140" cy="149"/>
                      </a:xfrm>
                      <a:custGeom>
                        <a:avLst/>
                        <a:gdLst>
                          <a:gd name="T0" fmla="*/ 0 w 192"/>
                          <a:gd name="T1" fmla="*/ 224 h 224"/>
                          <a:gd name="T2" fmla="*/ 48 w 192"/>
                          <a:gd name="T3" fmla="*/ 32 h 224"/>
                          <a:gd name="T4" fmla="*/ 144 w 192"/>
                          <a:gd name="T5" fmla="*/ 32 h 224"/>
                          <a:gd name="T6" fmla="*/ 192 w 192"/>
                          <a:gd name="T7" fmla="*/ 224 h 224"/>
                          <a:gd name="T8" fmla="*/ 0 60000 65536"/>
                          <a:gd name="T9" fmla="*/ 0 60000 65536"/>
                          <a:gd name="T10" fmla="*/ 0 60000 65536"/>
                          <a:gd name="T11" fmla="*/ 0 60000 65536"/>
                          <a:gd name="T12" fmla="*/ 0 w 192"/>
                          <a:gd name="T13" fmla="*/ 0 h 224"/>
                          <a:gd name="T14" fmla="*/ 192 w 192"/>
                          <a:gd name="T15" fmla="*/ 224 h 224"/>
                        </a:gdLst>
                        <a:ahLst/>
                        <a:cxnLst>
                          <a:cxn ang="T8">
                            <a:pos x="T0" y="T1"/>
                          </a:cxn>
                          <a:cxn ang="T9">
                            <a:pos x="T2" y="T3"/>
                          </a:cxn>
                          <a:cxn ang="T10">
                            <a:pos x="T4" y="T5"/>
                          </a:cxn>
                          <a:cxn ang="T11">
                            <a:pos x="T6" y="T7"/>
                          </a:cxn>
                        </a:cxnLst>
                        <a:rect l="T12" t="T13" r="T14" b="T15"/>
                        <a:pathLst>
                          <a:path w="192" h="224">
                            <a:moveTo>
                              <a:pt x="0" y="224"/>
                            </a:moveTo>
                            <a:cubicBezTo>
                              <a:pt x="12" y="144"/>
                              <a:pt x="24" y="64"/>
                              <a:pt x="48" y="32"/>
                            </a:cubicBezTo>
                            <a:cubicBezTo>
                              <a:pt x="72" y="0"/>
                              <a:pt x="120" y="0"/>
                              <a:pt x="144" y="32"/>
                            </a:cubicBezTo>
                            <a:cubicBezTo>
                              <a:pt x="168" y="64"/>
                              <a:pt x="184" y="192"/>
                              <a:pt x="192" y="224"/>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grpSp>
              </p:grpSp>
            </p:grpSp>
          </p:grpSp>
          <p:grpSp>
            <p:nvGrpSpPr>
              <p:cNvPr id="22545" name="Group 45"/>
              <p:cNvGrpSpPr>
                <a:grpSpLocks/>
              </p:cNvGrpSpPr>
              <p:nvPr/>
            </p:nvGrpSpPr>
            <p:grpSpPr bwMode="auto">
              <a:xfrm>
                <a:off x="2832" y="2054"/>
                <a:ext cx="183" cy="95"/>
                <a:chOff x="2832" y="2054"/>
                <a:chExt cx="183" cy="95"/>
              </a:xfrm>
            </p:grpSpPr>
            <p:sp>
              <p:nvSpPr>
                <p:cNvPr id="22546" name="Freeform 46"/>
                <p:cNvSpPr>
                  <a:spLocks noChangeArrowheads="1"/>
                </p:cNvSpPr>
                <p:nvPr/>
              </p:nvSpPr>
              <p:spPr bwMode="auto">
                <a:xfrm>
                  <a:off x="2832" y="2054"/>
                  <a:ext cx="144" cy="96"/>
                </a:xfrm>
                <a:custGeom>
                  <a:avLst/>
                  <a:gdLst>
                    <a:gd name="T0" fmla="*/ 0 w 192"/>
                    <a:gd name="T1" fmla="*/ 112 h 112"/>
                    <a:gd name="T2" fmla="*/ 48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8" y="72"/>
                        <a:pt x="16" y="32"/>
                        <a:pt x="48" y="16"/>
                      </a:cubicBezTo>
                      <a:cubicBezTo>
                        <a:pt x="80" y="0"/>
                        <a:pt x="168" y="16"/>
                        <a:pt x="192" y="16"/>
                      </a:cubicBezTo>
                    </a:path>
                  </a:pathLst>
                </a:custGeom>
                <a:noFill/>
                <a:ln w="2844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tLang="pt-BR"/>
                </a:p>
              </p:txBody>
            </p:sp>
            <p:sp>
              <p:nvSpPr>
                <p:cNvPr id="22547" name="Line 47"/>
                <p:cNvSpPr>
                  <a:spLocks noChangeShapeType="1"/>
                </p:cNvSpPr>
                <p:nvPr/>
              </p:nvSpPr>
              <p:spPr bwMode="auto">
                <a:xfrm>
                  <a:off x="2968" y="2062"/>
                  <a:ext cx="48" cy="1"/>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sp>
          <p:nvSpPr>
            <p:cNvPr id="22543" name="Text Box 48"/>
            <p:cNvSpPr txBox="1">
              <a:spLocks noChangeArrowheads="1"/>
            </p:cNvSpPr>
            <p:nvPr/>
          </p:nvSpPr>
          <p:spPr bwMode="auto">
            <a:xfrm>
              <a:off x="856" y="2342"/>
              <a:ext cx="1296" cy="409"/>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1250"/>
                </a:spcBef>
              </a:pPr>
              <a:r>
                <a:rPr lang="pt-BR" altLang="pt-BR" sz="1800" dirty="0">
                  <a:solidFill>
                    <a:schemeClr val="tx1"/>
                  </a:solidFill>
                  <a:latin typeface="Arial" panose="020B0604020202020204" pitchFamily="34" charset="0"/>
                </a:rPr>
                <a:t>Fóton incidente com energia E</a:t>
              </a:r>
              <a:r>
                <a:rPr lang="pt-BR" altLang="pt-BR" sz="1800" dirty="0">
                  <a:solidFill>
                    <a:srgbClr val="FFFFFF"/>
                  </a:solidFill>
                  <a:latin typeface="Arial" panose="020B0604020202020204" pitchFamily="34" charset="0"/>
                </a:rPr>
                <a:t>E</a:t>
              </a:r>
            </a:p>
          </p:txBody>
        </p:sp>
      </p:grpSp>
      <p:grpSp>
        <p:nvGrpSpPr>
          <p:cNvPr id="22533" name="Group 49"/>
          <p:cNvGrpSpPr>
            <a:grpSpLocks/>
          </p:cNvGrpSpPr>
          <p:nvPr/>
        </p:nvGrpSpPr>
        <p:grpSpPr bwMode="auto">
          <a:xfrm>
            <a:off x="4800601" y="1296988"/>
            <a:ext cx="3657601" cy="2960688"/>
            <a:chOff x="3024" y="817"/>
            <a:chExt cx="2304" cy="1865"/>
          </a:xfrm>
        </p:grpSpPr>
        <p:sp>
          <p:nvSpPr>
            <p:cNvPr id="22536" name="Line 50"/>
            <p:cNvSpPr>
              <a:spLocks noChangeShapeType="1"/>
            </p:cNvSpPr>
            <p:nvPr/>
          </p:nvSpPr>
          <p:spPr bwMode="auto">
            <a:xfrm flipV="1">
              <a:off x="3024" y="1199"/>
              <a:ext cx="1392" cy="866"/>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2537" name="Line 51"/>
            <p:cNvSpPr>
              <a:spLocks noChangeShapeType="1"/>
            </p:cNvSpPr>
            <p:nvPr/>
          </p:nvSpPr>
          <p:spPr bwMode="auto">
            <a:xfrm>
              <a:off x="3034" y="2063"/>
              <a:ext cx="1613" cy="290"/>
            </a:xfrm>
            <a:prstGeom prst="line">
              <a:avLst/>
            </a:prstGeom>
            <a:noFill/>
            <a:ln w="2844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2538" name="Oval 52"/>
            <p:cNvSpPr>
              <a:spLocks noChangeArrowheads="1"/>
            </p:cNvSpPr>
            <p:nvPr/>
          </p:nvSpPr>
          <p:spPr bwMode="auto">
            <a:xfrm>
              <a:off x="4624" y="2304"/>
              <a:ext cx="96" cy="96"/>
            </a:xfrm>
            <a:prstGeom prst="ellipse">
              <a:avLst/>
            </a:prstGeom>
            <a:gradFill rotWithShape="0">
              <a:gsLst>
                <a:gs pos="0">
                  <a:srgbClr val="00CC00"/>
                </a:gs>
                <a:gs pos="100000">
                  <a:srgbClr val="005E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2539" name="Oval 53"/>
            <p:cNvSpPr>
              <a:spLocks noChangeArrowheads="1"/>
            </p:cNvSpPr>
            <p:nvPr/>
          </p:nvSpPr>
          <p:spPr bwMode="auto">
            <a:xfrm>
              <a:off x="4400" y="1136"/>
              <a:ext cx="96" cy="96"/>
            </a:xfrm>
            <a:prstGeom prst="ellipse">
              <a:avLst/>
            </a:prstGeom>
            <a:gradFill rotWithShape="0">
              <a:gsLst>
                <a:gs pos="0">
                  <a:srgbClr val="FFFF00"/>
                </a:gs>
                <a:gs pos="100000">
                  <a:srgbClr val="757500"/>
                </a:gs>
              </a:gsLst>
              <a:path path="rect">
                <a:fillToRect r="100000" b="100000"/>
              </a:path>
            </a:gradFill>
            <a:ln w="9360">
              <a:solidFill>
                <a:schemeClr val="tx1"/>
              </a:solidFill>
              <a:miter lim="800000"/>
              <a:headEnd/>
              <a:tailEnd/>
            </a:ln>
          </p:spPr>
          <p:txBody>
            <a:bodyPr wrap="none" anchor="ctr"/>
            <a:lstStyle/>
            <a:p>
              <a:endParaRPr lang="pt-BR" altLang="pt-BR"/>
            </a:p>
          </p:txBody>
        </p:sp>
        <p:sp>
          <p:nvSpPr>
            <p:cNvPr id="22540" name="Text Box 54"/>
            <p:cNvSpPr txBox="1">
              <a:spLocks noChangeArrowheads="1"/>
            </p:cNvSpPr>
            <p:nvPr/>
          </p:nvSpPr>
          <p:spPr bwMode="auto">
            <a:xfrm>
              <a:off x="4072" y="817"/>
              <a:ext cx="1104" cy="234"/>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spcBef>
                  <a:spcPts val="1250"/>
                </a:spcBef>
              </a:pPr>
              <a:r>
                <a:rPr lang="pt-BR" altLang="pt-BR" sz="1800" dirty="0" err="1">
                  <a:solidFill>
                    <a:schemeClr val="tx1"/>
                  </a:solidFill>
                  <a:latin typeface="Arial" panose="020B0604020202020204" pitchFamily="34" charset="0"/>
                </a:rPr>
                <a:t>positron</a:t>
              </a:r>
              <a:r>
                <a:rPr lang="pt-BR" altLang="pt-BR" sz="1800" dirty="0">
                  <a:solidFill>
                    <a:schemeClr val="tx1"/>
                  </a:solidFill>
                  <a:latin typeface="Arial" panose="020B0604020202020204" pitchFamily="34" charset="0"/>
                </a:rPr>
                <a:t>, T</a:t>
              </a:r>
              <a:r>
                <a:rPr lang="pt-BR" altLang="pt-BR" sz="1800" b="1" baseline="-25000" dirty="0">
                  <a:solidFill>
                    <a:schemeClr val="tx1"/>
                  </a:solidFill>
                  <a:latin typeface="Arial" panose="020B0604020202020204" pitchFamily="34" charset="0"/>
                </a:rPr>
                <a:t>+</a:t>
              </a:r>
            </a:p>
          </p:txBody>
        </p:sp>
        <p:sp>
          <p:nvSpPr>
            <p:cNvPr id="22541" name="Text Box 55"/>
            <p:cNvSpPr txBox="1">
              <a:spLocks noChangeArrowheads="1"/>
            </p:cNvSpPr>
            <p:nvPr/>
          </p:nvSpPr>
          <p:spPr bwMode="auto">
            <a:xfrm>
              <a:off x="4224" y="2448"/>
              <a:ext cx="1104" cy="234"/>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spcBef>
                  <a:spcPts val="1250"/>
                </a:spcBef>
              </a:pPr>
              <a:r>
                <a:rPr lang="pt-BR" altLang="pt-BR" sz="1800" dirty="0" err="1">
                  <a:solidFill>
                    <a:schemeClr val="tx1"/>
                  </a:solidFill>
                  <a:latin typeface="Arial" panose="020B0604020202020204" pitchFamily="34" charset="0"/>
                </a:rPr>
                <a:t>electron</a:t>
              </a:r>
              <a:r>
                <a:rPr lang="pt-BR" altLang="pt-BR" sz="1800" dirty="0">
                  <a:solidFill>
                    <a:schemeClr val="tx1"/>
                  </a:solidFill>
                  <a:latin typeface="Arial" panose="020B0604020202020204" pitchFamily="34" charset="0"/>
                </a:rPr>
                <a:t>, T</a:t>
              </a:r>
              <a:r>
                <a:rPr lang="pt-BR" altLang="pt-BR" sz="1800" b="1" baseline="-25000" dirty="0">
                  <a:solidFill>
                    <a:schemeClr val="tx1"/>
                  </a:solidFill>
                  <a:latin typeface="Arial" panose="020B0604020202020204" pitchFamily="34" charset="0"/>
                </a:rPr>
                <a:t>-</a:t>
              </a:r>
            </a:p>
          </p:txBody>
        </p:sp>
      </p:grpSp>
      <p:sp>
        <p:nvSpPr>
          <p:cNvPr id="22534" name="Text Box 56"/>
          <p:cNvSpPr txBox="1">
            <a:spLocks noChangeArrowheads="1"/>
          </p:cNvSpPr>
          <p:nvPr/>
        </p:nvSpPr>
        <p:spPr bwMode="auto">
          <a:xfrm>
            <a:off x="4114800" y="4632325"/>
            <a:ext cx="25908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Lucida Sans Unicode" panose="020B0602030504020204" pitchFamily="34" charset="0"/>
              </a:defRPr>
            </a:lvl9pPr>
          </a:lstStyle>
          <a:p>
            <a:pPr>
              <a:spcBef>
                <a:spcPts val="1250"/>
              </a:spcBef>
            </a:pPr>
            <a:r>
              <a:rPr lang="pt-BR" altLang="pt-BR" sz="2000">
                <a:solidFill>
                  <a:srgbClr val="FFFFFF"/>
                </a:solidFill>
                <a:latin typeface="Arial" panose="020B0604020202020204" pitchFamily="34" charset="0"/>
              </a:rPr>
              <a:t>E = T</a:t>
            </a:r>
            <a:r>
              <a:rPr lang="pt-BR" altLang="pt-BR" sz="2000" b="1" baseline="-25000">
                <a:solidFill>
                  <a:srgbClr val="FFFFFF"/>
                </a:solidFill>
                <a:latin typeface="Arial" panose="020B0604020202020204" pitchFamily="34" charset="0"/>
              </a:rPr>
              <a:t>+</a:t>
            </a:r>
            <a:r>
              <a:rPr lang="pt-BR" altLang="pt-BR" sz="2000">
                <a:solidFill>
                  <a:srgbClr val="FFFFFF"/>
                </a:solidFill>
                <a:latin typeface="Arial" panose="020B0604020202020204" pitchFamily="34" charset="0"/>
              </a:rPr>
              <a:t> + T</a:t>
            </a:r>
            <a:r>
              <a:rPr lang="pt-BR" altLang="pt-BR" sz="2000" b="1" baseline="-25000">
                <a:solidFill>
                  <a:srgbClr val="FFFFFF"/>
                </a:solidFill>
                <a:latin typeface="Arial" panose="020B0604020202020204" pitchFamily="34" charset="0"/>
              </a:rPr>
              <a:t>-</a:t>
            </a:r>
            <a:r>
              <a:rPr lang="pt-BR" altLang="pt-BR" sz="2000">
                <a:solidFill>
                  <a:srgbClr val="FFFFFF"/>
                </a:solidFill>
                <a:latin typeface="Arial" panose="020B0604020202020204" pitchFamily="34" charset="0"/>
              </a:rPr>
              <a:t> + 2mc</a:t>
            </a:r>
            <a:r>
              <a:rPr lang="pt-BR" altLang="pt-BR" sz="2000" b="1" baseline="30000">
                <a:solidFill>
                  <a:srgbClr val="FFFFFF"/>
                </a:solidFill>
                <a:latin typeface="Arial" panose="020B0604020202020204" pitchFamily="34" charset="0"/>
              </a:rPr>
              <a:t>2</a:t>
            </a:r>
          </a:p>
        </p:txBody>
      </p:sp>
    </p:spTree>
    <p:extLst>
      <p:ext uri="{BB962C8B-B14F-4D97-AF65-F5344CB8AC3E}">
        <p14:creationId xmlns:p14="http://schemas.microsoft.com/office/powerpoint/2010/main" val="23765190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t>Roteiro</a:t>
            </a:r>
          </a:p>
        </p:txBody>
      </p:sp>
      <p:sp>
        <p:nvSpPr>
          <p:cNvPr id="3" name="Espaço Reservado para Conteúdo 2"/>
          <p:cNvSpPr>
            <a:spLocks noGrp="1"/>
          </p:cNvSpPr>
          <p:nvPr>
            <p:ph idx="1"/>
          </p:nvPr>
        </p:nvSpPr>
        <p:spPr>
          <a:xfrm>
            <a:off x="179512" y="1600200"/>
            <a:ext cx="8784976" cy="4876800"/>
          </a:xfrm>
        </p:spPr>
        <p:txBody>
          <a:bodyPr>
            <a:normAutofit/>
          </a:bodyPr>
          <a:lstStyle/>
          <a:p>
            <a:pPr algn="just"/>
            <a:r>
              <a:rPr lang="pt-BR" sz="2000" dirty="0">
                <a:solidFill>
                  <a:schemeClr val="bg1">
                    <a:lumMod val="65000"/>
                  </a:schemeClr>
                </a:solidFill>
              </a:rPr>
              <a:t>Aspectos históricos do desenvolvimento dos conceitos de onda eletromagnética.</a:t>
            </a:r>
          </a:p>
          <a:p>
            <a:pPr algn="just"/>
            <a:r>
              <a:rPr lang="pt-BR" sz="2000" dirty="0">
                <a:solidFill>
                  <a:schemeClr val="bg1">
                    <a:lumMod val="65000"/>
                  </a:schemeClr>
                </a:solidFill>
              </a:rPr>
              <a:t>Produção de ondas eletromagnéticas.</a:t>
            </a:r>
          </a:p>
          <a:p>
            <a:pPr algn="just"/>
            <a:r>
              <a:rPr lang="pt-BR" sz="2000" dirty="0">
                <a:solidFill>
                  <a:schemeClr val="bg1">
                    <a:lumMod val="65000"/>
                  </a:schemeClr>
                </a:solidFill>
              </a:rPr>
              <a:t>Espectro eletromagnético.</a:t>
            </a:r>
          </a:p>
          <a:p>
            <a:pPr algn="just"/>
            <a:r>
              <a:rPr lang="pt-BR" sz="2000" dirty="0">
                <a:solidFill>
                  <a:schemeClr val="bg1">
                    <a:lumMod val="65000"/>
                  </a:schemeClr>
                </a:solidFill>
              </a:rPr>
              <a:t>Interação da Radiação Eletromagnética com a matéria.</a:t>
            </a:r>
          </a:p>
          <a:p>
            <a:pPr algn="just"/>
            <a:r>
              <a:rPr lang="pt-BR" sz="2000" dirty="0"/>
              <a:t>Característica de cada faixa espectral e sua interação com a matéria.</a:t>
            </a:r>
          </a:p>
          <a:p>
            <a:pPr algn="just"/>
            <a:endParaRPr lang="pt-BR" sz="2000" dirty="0"/>
          </a:p>
        </p:txBody>
      </p:sp>
    </p:spTree>
    <p:extLst>
      <p:ext uri="{BB962C8B-B14F-4D97-AF65-F5344CB8AC3E}">
        <p14:creationId xmlns:p14="http://schemas.microsoft.com/office/powerpoint/2010/main" val="1700252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Característica de cada faixa espectral e sua interação com a matéria</a:t>
            </a:r>
          </a:p>
        </p:txBody>
      </p:sp>
      <p:sp>
        <p:nvSpPr>
          <p:cNvPr id="3" name="Espaço Reservado para Conteúdo 2"/>
          <p:cNvSpPr>
            <a:spLocks noGrp="1"/>
          </p:cNvSpPr>
          <p:nvPr>
            <p:ph idx="1"/>
          </p:nvPr>
        </p:nvSpPr>
        <p:spPr>
          <a:xfrm>
            <a:off x="395536" y="1196752"/>
            <a:ext cx="8229600" cy="3096344"/>
          </a:xfrm>
        </p:spPr>
        <p:txBody>
          <a:bodyPr>
            <a:normAutofit/>
          </a:bodyPr>
          <a:lstStyle/>
          <a:p>
            <a:r>
              <a:rPr lang="pt-BR" sz="1800" b="1" dirty="0"/>
              <a:t>Ondas de Rádio</a:t>
            </a:r>
          </a:p>
          <a:p>
            <a:endParaRPr lang="pt-BR" sz="1800" dirty="0"/>
          </a:p>
          <a:p>
            <a:pPr algn="just"/>
            <a:r>
              <a:rPr lang="pt-BR" sz="1800" dirty="0"/>
              <a:t>São radiações de baixa frequência, ou, maiores de comprimentos de onda, com frequências entre 105 a 1010 Hz, e comprimentos de ondas de 3 km a 3 cm, e energias inferiores a 10</a:t>
            </a:r>
            <a:r>
              <a:rPr lang="pt-BR" sz="1800" baseline="30000" dirty="0"/>
              <a:t>-5</a:t>
            </a:r>
            <a:r>
              <a:rPr lang="pt-BR" sz="1800" dirty="0"/>
              <a:t> </a:t>
            </a:r>
            <a:r>
              <a:rPr lang="pt-BR" sz="1800" dirty="0" err="1"/>
              <a:t>eV</a:t>
            </a:r>
            <a:r>
              <a:rPr lang="pt-BR" sz="1800" dirty="0"/>
              <a:t>. </a:t>
            </a:r>
          </a:p>
          <a:p>
            <a:pPr algn="just"/>
            <a:endParaRPr lang="pt-BR" sz="1800" dirty="0"/>
          </a:p>
          <a:p>
            <a:pPr algn="just"/>
            <a:r>
              <a:rPr lang="pt-BR" sz="1800" dirty="0"/>
              <a:t>São ondas deste tipo que trazem até nós os sinais que recebemos nos nossos aparelhos de rádio, TV, telefones celulares e diversas aplicações como na radioastronomia. As ondas de rádio não provocam efeitos sobre a matéria; o corpo humano é transparente a essas radiações.</a:t>
            </a:r>
          </a:p>
          <a:p>
            <a:pPr algn="just"/>
            <a:endParaRPr lang="pt-BR" sz="1800" dirty="0"/>
          </a:p>
          <a:p>
            <a:endParaRPr lang="pt-BR" sz="1800" dirty="0"/>
          </a:p>
          <a:p>
            <a:pPr algn="just"/>
            <a:endParaRPr lang="pt-BR" sz="1800" dirty="0"/>
          </a:p>
          <a:p>
            <a:endParaRPr lang="pt-BR" sz="18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4365104"/>
            <a:ext cx="1774206" cy="1817936"/>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4302788"/>
            <a:ext cx="2586342" cy="2327416"/>
          </a:xfrm>
          <a:prstGeom prst="rect">
            <a:avLst/>
          </a:prstGeom>
        </p:spPr>
      </p:pic>
    </p:spTree>
    <p:extLst>
      <p:ext uri="{BB962C8B-B14F-4D97-AF65-F5344CB8AC3E}">
        <p14:creationId xmlns:p14="http://schemas.microsoft.com/office/powerpoint/2010/main" val="702089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Característica de cada faixa espectral e sua interação com a matéria</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3933056"/>
            <a:ext cx="2106234" cy="2808312"/>
          </a:xfrm>
          <a:prstGeom prst="rect">
            <a:avLst/>
          </a:prstGeom>
        </p:spPr>
      </p:pic>
      <p:sp>
        <p:nvSpPr>
          <p:cNvPr id="3" name="Espaço Reservado para Conteúdo 2"/>
          <p:cNvSpPr>
            <a:spLocks noGrp="1"/>
          </p:cNvSpPr>
          <p:nvPr>
            <p:ph idx="1"/>
          </p:nvPr>
        </p:nvSpPr>
        <p:spPr>
          <a:xfrm>
            <a:off x="395536" y="1196752"/>
            <a:ext cx="8229600" cy="2736304"/>
          </a:xfrm>
        </p:spPr>
        <p:txBody>
          <a:bodyPr>
            <a:normAutofit lnSpcReduction="10000"/>
          </a:bodyPr>
          <a:lstStyle/>
          <a:p>
            <a:r>
              <a:rPr lang="pt-BR" sz="1800" b="1" dirty="0" err="1"/>
              <a:t>Microondas</a:t>
            </a:r>
            <a:endParaRPr lang="pt-BR" sz="1800" b="1" dirty="0"/>
          </a:p>
          <a:p>
            <a:endParaRPr lang="pt-BR" sz="1800" dirty="0"/>
          </a:p>
          <a:p>
            <a:pPr algn="just"/>
            <a:r>
              <a:rPr lang="pt-BR" sz="1800" dirty="0"/>
              <a:t>Estão compreendidas no intervalo de 1010 a 1012 Hz. Os comprimentos de onda respectivos situam-se na faixa de 3 cm a 300 µm e transportam energias de 10</a:t>
            </a:r>
            <a:r>
              <a:rPr lang="pt-BR" sz="1800" baseline="30000" dirty="0"/>
              <a:t>-5</a:t>
            </a:r>
            <a:r>
              <a:rPr lang="pt-BR" sz="1800" dirty="0"/>
              <a:t> a 10</a:t>
            </a:r>
            <a:r>
              <a:rPr lang="pt-BR" sz="1800" baseline="30000" dirty="0"/>
              <a:t>-3</a:t>
            </a:r>
            <a:r>
              <a:rPr lang="pt-BR" sz="1800" dirty="0"/>
              <a:t> </a:t>
            </a:r>
            <a:r>
              <a:rPr lang="pt-BR" sz="1800" dirty="0" err="1"/>
              <a:t>eV</a:t>
            </a:r>
            <a:r>
              <a:rPr lang="pt-BR" sz="1800" dirty="0"/>
              <a:t>. </a:t>
            </a:r>
          </a:p>
          <a:p>
            <a:pPr algn="just"/>
            <a:endParaRPr lang="pt-BR" sz="1800" dirty="0"/>
          </a:p>
          <a:p>
            <a:pPr algn="just"/>
            <a:r>
              <a:rPr lang="pt-BR" sz="1800" dirty="0"/>
              <a:t>Os efeitos que uma micro-onda provocará em moléculas serão aqueles de girar ou </a:t>
            </a:r>
            <a:r>
              <a:rPr lang="pt-BR" sz="1800" dirty="0" err="1"/>
              <a:t>torsionar</a:t>
            </a:r>
            <a:r>
              <a:rPr lang="pt-BR" sz="1800" dirty="0"/>
              <a:t> as moléculas da matéria que recebe a radiação, produzindo calor como resultado destes movimentos. </a:t>
            </a:r>
          </a:p>
          <a:p>
            <a:pPr algn="just"/>
            <a:endParaRPr lang="pt-BR" sz="1800" dirty="0"/>
          </a:p>
          <a:p>
            <a:pPr algn="just"/>
            <a:endParaRPr lang="pt-BR" sz="1800" dirty="0"/>
          </a:p>
          <a:p>
            <a:endParaRPr lang="pt-BR" sz="1800" dirty="0"/>
          </a:p>
          <a:p>
            <a:pPr algn="just"/>
            <a:endParaRPr lang="pt-BR" sz="1800" dirty="0"/>
          </a:p>
          <a:p>
            <a:endParaRPr lang="pt-BR" sz="1800" dirty="0"/>
          </a:p>
        </p:txBody>
      </p:sp>
      <p:sp>
        <p:nvSpPr>
          <p:cNvPr id="6" name="CaixaDeTexto 5"/>
          <p:cNvSpPr txBox="1"/>
          <p:nvPr/>
        </p:nvSpPr>
        <p:spPr>
          <a:xfrm>
            <a:off x="611560" y="3933056"/>
            <a:ext cx="5832648" cy="2031325"/>
          </a:xfrm>
          <a:prstGeom prst="rect">
            <a:avLst/>
          </a:prstGeom>
          <a:noFill/>
        </p:spPr>
        <p:txBody>
          <a:bodyPr wrap="square" rtlCol="0">
            <a:spAutoFit/>
          </a:bodyPr>
          <a:lstStyle/>
          <a:p>
            <a:pPr algn="just"/>
            <a:r>
              <a:rPr lang="pt-BR" dirty="0"/>
              <a:t>As micro-ondas são usadas na pesquisa para se obter informações sobre a estrutura de moléculas. São também usadas para a transmissão de informações como em radares, sensoriamento remoto e, ainda, em telefonia celular e transmissão de dados informatizados.</a:t>
            </a:r>
          </a:p>
          <a:p>
            <a:pPr algn="just"/>
            <a:endParaRPr lang="pt-BR" dirty="0"/>
          </a:p>
        </p:txBody>
      </p:sp>
    </p:spTree>
    <p:extLst>
      <p:ext uri="{BB962C8B-B14F-4D97-AF65-F5344CB8AC3E}">
        <p14:creationId xmlns:p14="http://schemas.microsoft.com/office/powerpoint/2010/main" val="411279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p:sp>
        <p:nvSpPr>
          <p:cNvPr id="3" name="Espaço Reservado para Conteúdo 2"/>
          <p:cNvSpPr>
            <a:spLocks noGrp="1"/>
          </p:cNvSpPr>
          <p:nvPr>
            <p:ph idx="1"/>
          </p:nvPr>
        </p:nvSpPr>
        <p:spPr>
          <a:xfrm>
            <a:off x="395536" y="1196752"/>
            <a:ext cx="8229600" cy="4876800"/>
          </a:xfrm>
        </p:spPr>
        <p:txBody>
          <a:bodyPr>
            <a:normAutofit/>
          </a:bodyPr>
          <a:lstStyle/>
          <a:p>
            <a:pPr algn="just"/>
            <a:r>
              <a:rPr lang="pt-BR" sz="1800" dirty="0"/>
              <a:t>No período que antecedeu Newton, foram desenvolvidos alguns conceitos básicos sobre eletricidade e magnetismo. </a:t>
            </a:r>
          </a:p>
          <a:p>
            <a:pPr marL="0" indent="0" algn="just">
              <a:buNone/>
            </a:pPr>
            <a:endParaRPr lang="pt-BR" sz="1800" dirty="0"/>
          </a:p>
          <a:p>
            <a:pPr algn="just"/>
            <a:r>
              <a:rPr lang="pt-BR" sz="1800" dirty="0"/>
              <a:t>Grande influência de Newton sobre grandes cientistas como Coulomb, Ampère, Alessandro Volta, Gauss, entre outros, que acreditavam que os fenômenos físicos podiam ser explicados pela física Newtoniana.</a:t>
            </a:r>
          </a:p>
          <a:p>
            <a:pPr algn="just"/>
            <a:endParaRPr lang="pt-BR" sz="1800" dirty="0"/>
          </a:p>
          <a:p>
            <a:pPr algn="just"/>
            <a:r>
              <a:rPr lang="pt-BR" sz="1800" dirty="0"/>
              <a:t>Coulomb acreditava que as forças elétricas e magnéticas eram de naturezas diferentes, e não havia ligação entre elas: o movimento de fluidos elétricos explicava os fenômenos elétricos, e os fluidos magnéticos explicava os fenômenos magnéticos.</a:t>
            </a:r>
          </a:p>
          <a:p>
            <a:pPr algn="just"/>
            <a:endParaRPr lang="pt-BR" sz="1800" dirty="0"/>
          </a:p>
          <a:p>
            <a:pPr algn="just"/>
            <a:r>
              <a:rPr lang="pt-BR" sz="1800" dirty="0"/>
              <a:t>A expressão </a:t>
            </a:r>
            <a:r>
              <a:rPr lang="pt-BR" sz="1800" b="1" dirty="0"/>
              <a:t>F = k x Q x q / R</a:t>
            </a:r>
            <a:r>
              <a:rPr lang="pt-BR" sz="1800" b="1" baseline="30000" dirty="0"/>
              <a:t>2 </a:t>
            </a:r>
            <a:r>
              <a:rPr lang="pt-BR" sz="1800" b="1" dirty="0"/>
              <a:t> </a:t>
            </a:r>
            <a:r>
              <a:rPr lang="pt-BR" sz="1800" dirty="0"/>
              <a:t>é</a:t>
            </a:r>
            <a:r>
              <a:rPr lang="pt-BR" sz="1800" b="1" dirty="0"/>
              <a:t> </a:t>
            </a:r>
            <a:r>
              <a:rPr lang="pt-BR" sz="1800" dirty="0"/>
              <a:t>muito parecida com a equação de Newton para a atração gravitação universal. Sendo </a:t>
            </a:r>
            <a:r>
              <a:rPr lang="pt-BR" sz="1800" b="1" dirty="0"/>
              <a:t>K</a:t>
            </a:r>
            <a:r>
              <a:rPr lang="pt-BR" sz="1800" dirty="0"/>
              <a:t> uma constante universal, pode ser usada em qualquer condição, contrariando as leis da mecânica.</a:t>
            </a:r>
          </a:p>
          <a:p>
            <a:pPr algn="just"/>
            <a:endParaRPr lang="pt-BR" sz="1400" dirty="0"/>
          </a:p>
          <a:p>
            <a:pPr marL="274320" lvl="1" indent="0" algn="just">
              <a:buNone/>
            </a:pPr>
            <a:endParaRPr lang="pt-BR" sz="1400" dirty="0">
              <a:solidFill>
                <a:schemeClr val="bg1">
                  <a:lumMod val="65000"/>
                </a:schemeClr>
              </a:solidFill>
            </a:endParaRPr>
          </a:p>
          <a:p>
            <a:endParaRPr lang="pt-BR" sz="1800" dirty="0"/>
          </a:p>
        </p:txBody>
      </p:sp>
    </p:spTree>
    <p:extLst>
      <p:ext uri="{BB962C8B-B14F-4D97-AF65-F5344CB8AC3E}">
        <p14:creationId xmlns:p14="http://schemas.microsoft.com/office/powerpoint/2010/main" val="876496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Característica de cada faixa espectral e sua interação com a matéria</a:t>
            </a:r>
          </a:p>
        </p:txBody>
      </p:sp>
      <p:sp>
        <p:nvSpPr>
          <p:cNvPr id="3" name="Espaço Reservado para Conteúdo 2"/>
          <p:cNvSpPr>
            <a:spLocks noGrp="1"/>
          </p:cNvSpPr>
          <p:nvPr>
            <p:ph idx="1"/>
          </p:nvPr>
        </p:nvSpPr>
        <p:spPr>
          <a:xfrm>
            <a:off x="395536" y="1196752"/>
            <a:ext cx="8229600" cy="3240360"/>
          </a:xfrm>
        </p:spPr>
        <p:txBody>
          <a:bodyPr>
            <a:normAutofit fontScale="92500" lnSpcReduction="20000"/>
          </a:bodyPr>
          <a:lstStyle/>
          <a:p>
            <a:r>
              <a:rPr lang="pt-BR" sz="1900" b="1" dirty="0"/>
              <a:t>Infravermelho</a:t>
            </a:r>
          </a:p>
          <a:p>
            <a:pPr marL="0" indent="0">
              <a:buNone/>
            </a:pPr>
            <a:endParaRPr lang="pt-BR" sz="1900" dirty="0"/>
          </a:p>
          <a:p>
            <a:pPr algn="just"/>
            <a:r>
              <a:rPr lang="pt-BR" sz="1900" dirty="0"/>
              <a:t>As radiações da banda </a:t>
            </a:r>
            <a:r>
              <a:rPr lang="pt-BR" sz="1900" b="1" dirty="0"/>
              <a:t>infravermelha</a:t>
            </a:r>
            <a:r>
              <a:rPr lang="pt-BR" sz="1900" dirty="0"/>
              <a:t> são geradas em grande quantidade pelo Sol, devido à sua temperatura elevada; entretanto podem também ser produzidas por objetos aquecidos (como filamentos de lâmpadas). </a:t>
            </a:r>
          </a:p>
          <a:p>
            <a:pPr algn="just"/>
            <a:endParaRPr lang="pt-BR" sz="1900" dirty="0"/>
          </a:p>
          <a:p>
            <a:pPr algn="just"/>
            <a:r>
              <a:rPr lang="pt-BR" sz="1900" dirty="0"/>
              <a:t>Radiação infravermelha, ou ondas de calor, ou ainda radiação térmica, situadas na faixa de 10</a:t>
            </a:r>
            <a:r>
              <a:rPr lang="pt-BR" sz="1900" baseline="30000" dirty="0"/>
              <a:t>11</a:t>
            </a:r>
            <a:r>
              <a:rPr lang="pt-BR" sz="1900" dirty="0"/>
              <a:t> a 4.10</a:t>
            </a:r>
            <a:r>
              <a:rPr lang="pt-BR" sz="1900" baseline="30000" dirty="0"/>
              <a:t>14</a:t>
            </a:r>
            <a:r>
              <a:rPr lang="pt-BR" sz="1900" dirty="0"/>
              <a:t> Hz, com comprimentos de onda entre 1 milímetro e 750 nanômetros e energias na faixa de 0,0012 a 1,65 </a:t>
            </a:r>
            <a:r>
              <a:rPr lang="pt-BR" sz="1900" dirty="0" err="1"/>
              <a:t>eV</a:t>
            </a:r>
            <a:r>
              <a:rPr lang="pt-BR" sz="1900" dirty="0"/>
              <a:t>. </a:t>
            </a:r>
          </a:p>
          <a:p>
            <a:pPr algn="just"/>
            <a:endParaRPr lang="pt-BR" sz="1900" dirty="0"/>
          </a:p>
          <a:p>
            <a:pPr algn="just"/>
            <a:r>
              <a:rPr lang="pt-BR" sz="1900" dirty="0"/>
              <a:t>Ao interagir com a matéria, as ondas infravermelhas colocam as moléculas em vibração.</a:t>
            </a:r>
          </a:p>
          <a:p>
            <a:endParaRPr lang="pt-BR" sz="1800" dirty="0"/>
          </a:p>
          <a:p>
            <a:pPr algn="just"/>
            <a:endParaRPr lang="pt-BR" sz="1800" dirty="0"/>
          </a:p>
          <a:p>
            <a:pPr algn="just"/>
            <a:endParaRPr lang="pt-BR" sz="1800" dirty="0"/>
          </a:p>
          <a:p>
            <a:endParaRPr lang="pt-BR" sz="1800" dirty="0"/>
          </a:p>
          <a:p>
            <a:pPr algn="just"/>
            <a:endParaRPr lang="pt-BR" sz="1800" dirty="0"/>
          </a:p>
          <a:p>
            <a:endParaRPr lang="pt-BR" sz="18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4437112"/>
            <a:ext cx="2160240" cy="2160240"/>
          </a:xfrm>
          <a:prstGeom prst="rect">
            <a:avLst/>
          </a:prstGeom>
        </p:spPr>
      </p:pic>
    </p:spTree>
    <p:extLst>
      <p:ext uri="{BB962C8B-B14F-4D97-AF65-F5344CB8AC3E}">
        <p14:creationId xmlns:p14="http://schemas.microsoft.com/office/powerpoint/2010/main" val="1622120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381112"/>
            <a:ext cx="8229600" cy="990600"/>
          </a:xfrm>
        </p:spPr>
        <p:txBody>
          <a:bodyPr>
            <a:normAutofit/>
          </a:bodyPr>
          <a:lstStyle/>
          <a:p>
            <a:r>
              <a:rPr lang="pt-BR" sz="2000" dirty="0"/>
              <a:t>Regra para infravermelho</a:t>
            </a:r>
          </a:p>
        </p:txBody>
      </p:sp>
      <p:sp>
        <p:nvSpPr>
          <p:cNvPr id="5" name="Rectangle 3"/>
          <p:cNvSpPr>
            <a:spLocks noChangeArrowheads="1"/>
          </p:cNvSpPr>
          <p:nvPr/>
        </p:nvSpPr>
        <p:spPr bwMode="auto">
          <a:xfrm>
            <a:off x="270460" y="1709928"/>
            <a:ext cx="841634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ja-JP" sz="1800" dirty="0">
                <a:latin typeface="+mj-lt"/>
                <a:ea typeface="MS Mincho" pitchFamily="49" charset="-128"/>
              </a:rPr>
              <a:t>Para que </a:t>
            </a:r>
            <a:r>
              <a:rPr lang="en-US" altLang="ja-JP" sz="1800" dirty="0" err="1">
                <a:latin typeface="+mj-lt"/>
                <a:ea typeface="MS Mincho" pitchFamily="49" charset="-128"/>
              </a:rPr>
              <a:t>uma</a:t>
            </a:r>
            <a:r>
              <a:rPr lang="en-US" altLang="ja-JP" sz="1800" dirty="0">
                <a:latin typeface="+mj-lt"/>
                <a:ea typeface="MS Mincho" pitchFamily="49" charset="-128"/>
              </a:rPr>
              <a:t> </a:t>
            </a:r>
            <a:r>
              <a:rPr lang="en-US" altLang="ja-JP" sz="1800" dirty="0" err="1">
                <a:latin typeface="+mj-lt"/>
                <a:ea typeface="MS Mincho" pitchFamily="49" charset="-128"/>
              </a:rPr>
              <a:t>molécula</a:t>
            </a:r>
            <a:r>
              <a:rPr lang="en-US" altLang="ja-JP" sz="1800" dirty="0">
                <a:latin typeface="+mj-lt"/>
                <a:ea typeface="MS Mincho" pitchFamily="49" charset="-128"/>
              </a:rPr>
              <a:t> </a:t>
            </a:r>
            <a:r>
              <a:rPr lang="en-US" altLang="ja-JP" sz="1800" dirty="0" err="1">
                <a:latin typeface="+mj-lt"/>
                <a:ea typeface="MS Mincho" pitchFamily="49" charset="-128"/>
              </a:rPr>
              <a:t>tenha</a:t>
            </a:r>
            <a:r>
              <a:rPr lang="en-US" altLang="ja-JP" sz="1800" dirty="0">
                <a:latin typeface="+mj-lt"/>
                <a:ea typeface="MS Mincho" pitchFamily="49" charset="-128"/>
              </a:rPr>
              <a:t> </a:t>
            </a:r>
            <a:r>
              <a:rPr lang="en-US" altLang="ja-JP" sz="1800" dirty="0" err="1">
                <a:latin typeface="+mj-lt"/>
                <a:ea typeface="MS Mincho" pitchFamily="49" charset="-128"/>
              </a:rPr>
              <a:t>sinal</a:t>
            </a:r>
            <a:r>
              <a:rPr lang="en-US" altLang="ja-JP" sz="1800" dirty="0">
                <a:latin typeface="+mj-lt"/>
                <a:ea typeface="MS Mincho" pitchFamily="49" charset="-128"/>
              </a:rPr>
              <a:t> do </a:t>
            </a:r>
            <a:r>
              <a:rPr lang="en-US" altLang="ja-JP" sz="1800" dirty="0" err="1">
                <a:latin typeface="+mj-lt"/>
                <a:ea typeface="MS Mincho" pitchFamily="49" charset="-128"/>
              </a:rPr>
              <a:t>infravermelho</a:t>
            </a:r>
            <a:r>
              <a:rPr lang="en-US" altLang="ja-JP" sz="1800" dirty="0">
                <a:latin typeface="+mj-lt"/>
                <a:ea typeface="MS Mincho" pitchFamily="49" charset="-128"/>
              </a:rPr>
              <a:t> : </a:t>
            </a:r>
            <a:r>
              <a:rPr lang="en-US" altLang="ja-JP" sz="1800" dirty="0" err="1">
                <a:solidFill>
                  <a:schemeClr val="accent2"/>
                </a:solidFill>
                <a:latin typeface="+mj-lt"/>
                <a:ea typeface="MS Mincho" pitchFamily="49" charset="-128"/>
              </a:rPr>
              <a:t>ter</a:t>
            </a:r>
            <a:r>
              <a:rPr lang="en-US" altLang="ja-JP" sz="1800" dirty="0">
                <a:solidFill>
                  <a:schemeClr val="accent2"/>
                </a:solidFill>
                <a:latin typeface="+mj-lt"/>
                <a:ea typeface="MS Mincho" pitchFamily="49" charset="-128"/>
              </a:rPr>
              <a:t> </a:t>
            </a:r>
            <a:r>
              <a:rPr lang="en-US" altLang="ja-JP" sz="1800" dirty="0" err="1">
                <a:solidFill>
                  <a:schemeClr val="accent2"/>
                </a:solidFill>
                <a:latin typeface="+mj-lt"/>
                <a:ea typeface="MS Mincho" pitchFamily="49" charset="-128"/>
              </a:rPr>
              <a:t>variação</a:t>
            </a:r>
            <a:r>
              <a:rPr lang="en-US" altLang="ja-JP" sz="1800" dirty="0">
                <a:solidFill>
                  <a:schemeClr val="accent2"/>
                </a:solidFill>
                <a:latin typeface="+mj-lt"/>
                <a:ea typeface="MS Mincho" pitchFamily="49" charset="-128"/>
              </a:rPr>
              <a:t> no </a:t>
            </a:r>
            <a:r>
              <a:rPr lang="en-US" altLang="ja-JP" sz="1800" dirty="0" err="1">
                <a:solidFill>
                  <a:schemeClr val="accent2"/>
                </a:solidFill>
                <a:latin typeface="+mj-lt"/>
                <a:ea typeface="MS Mincho" pitchFamily="49" charset="-128"/>
              </a:rPr>
              <a:t>seu</a:t>
            </a:r>
            <a:r>
              <a:rPr lang="en-US" altLang="ja-JP" sz="1800" dirty="0">
                <a:solidFill>
                  <a:schemeClr val="accent2"/>
                </a:solidFill>
                <a:latin typeface="+mj-lt"/>
                <a:ea typeface="MS Mincho" pitchFamily="49" charset="-128"/>
              </a:rPr>
              <a:t> </a:t>
            </a:r>
            <a:r>
              <a:rPr lang="en-US" altLang="ja-JP" sz="1800" dirty="0" err="1">
                <a:solidFill>
                  <a:schemeClr val="accent2"/>
                </a:solidFill>
                <a:latin typeface="+mj-lt"/>
                <a:ea typeface="MS Mincho" pitchFamily="49" charset="-128"/>
              </a:rPr>
              <a:t>momento</a:t>
            </a:r>
            <a:r>
              <a:rPr lang="en-US" altLang="ja-JP" sz="1800" dirty="0">
                <a:solidFill>
                  <a:schemeClr val="accent2"/>
                </a:solidFill>
                <a:latin typeface="+mj-lt"/>
                <a:ea typeface="MS Mincho" pitchFamily="49" charset="-128"/>
              </a:rPr>
              <a:t> de </a:t>
            </a:r>
            <a:r>
              <a:rPr lang="en-US" altLang="ja-JP" sz="1800" dirty="0" err="1">
                <a:solidFill>
                  <a:schemeClr val="accent2"/>
                </a:solidFill>
                <a:latin typeface="+mj-lt"/>
                <a:ea typeface="MS Mincho" pitchFamily="49" charset="-128"/>
              </a:rPr>
              <a:t>dipolo</a:t>
            </a:r>
            <a:r>
              <a:rPr lang="en-US" altLang="ja-JP" sz="1800" dirty="0">
                <a:solidFill>
                  <a:schemeClr val="accent2"/>
                </a:solidFill>
                <a:latin typeface="+mj-lt"/>
                <a:ea typeface="MS Mincho" pitchFamily="49" charset="-128"/>
              </a:rPr>
              <a:t> </a:t>
            </a:r>
            <a:r>
              <a:rPr lang="en-US" altLang="ja-JP" sz="1800" dirty="0" err="1">
                <a:solidFill>
                  <a:schemeClr val="accent2"/>
                </a:solidFill>
                <a:latin typeface="+mj-lt"/>
                <a:ea typeface="MS Mincho" pitchFamily="49" charset="-128"/>
              </a:rPr>
              <a:t>diferente</a:t>
            </a:r>
            <a:r>
              <a:rPr lang="en-US" altLang="ja-JP" sz="1800" dirty="0">
                <a:solidFill>
                  <a:schemeClr val="accent2"/>
                </a:solidFill>
                <a:latin typeface="+mj-lt"/>
                <a:ea typeface="MS Mincho" pitchFamily="49" charset="-128"/>
              </a:rPr>
              <a:t> de zero</a:t>
            </a:r>
            <a:r>
              <a:rPr lang="en-US" altLang="ja-JP" sz="1800" dirty="0">
                <a:latin typeface="+mj-lt"/>
                <a:ea typeface="MS Mincho" pitchFamily="49" charset="-128"/>
              </a:rPr>
              <a:t>. </a:t>
            </a:r>
          </a:p>
          <a:p>
            <a:pPr eaLnBrk="1" hangingPunct="1"/>
            <a:endParaRPr lang="en-US" altLang="ja-JP" sz="1800" b="1" dirty="0">
              <a:latin typeface="Garamond" panose="02020404030301010803" pitchFamily="18" charset="0"/>
              <a:ea typeface="MS Mincho" pitchFamily="49" charset="-128"/>
            </a:endParaRPr>
          </a:p>
          <a:p>
            <a:pPr eaLnBrk="1" hangingPunct="1"/>
            <a:endParaRPr lang="en-US" altLang="ja-JP" sz="1800" b="1" dirty="0">
              <a:latin typeface="Garamond" panose="02020404030301010803" pitchFamily="18" charset="0"/>
              <a:ea typeface="MS Mincho" pitchFamily="49" charset="-128"/>
            </a:endParaRPr>
          </a:p>
          <a:p>
            <a:pPr eaLnBrk="1" hangingPunct="1"/>
            <a:endParaRPr lang="en-US" altLang="ja-JP" sz="1800" b="1" dirty="0">
              <a:latin typeface="Garamond" panose="02020404030301010803" pitchFamily="18" charset="0"/>
              <a:ea typeface="MS Mincho" pitchFamily="49" charset="-128"/>
            </a:endParaRPr>
          </a:p>
          <a:p>
            <a:pPr eaLnBrk="1" hangingPunct="1"/>
            <a:endParaRPr lang="en-US" altLang="ja-JP" sz="1800" b="1" dirty="0">
              <a:latin typeface="Garamond" panose="02020404030301010803" pitchFamily="18" charset="0"/>
              <a:ea typeface="MS Mincho" pitchFamily="49" charset="-128"/>
            </a:endParaRPr>
          </a:p>
          <a:p>
            <a:pPr eaLnBrk="1" hangingPunct="1"/>
            <a:endParaRPr lang="en-US" altLang="ja-JP" sz="1800" b="1" dirty="0">
              <a:latin typeface="Garamond" panose="02020404030301010803" pitchFamily="18" charset="0"/>
              <a:ea typeface="MS Mincho" pitchFamily="49" charset="-128"/>
            </a:endParaRPr>
          </a:p>
          <a:p>
            <a:pPr eaLnBrk="1" hangingPunct="1"/>
            <a:endParaRPr lang="en-US" altLang="ja-JP" sz="1800" b="1" dirty="0">
              <a:latin typeface="Garamond" panose="02020404030301010803" pitchFamily="18" charset="0"/>
              <a:ea typeface="MS Mincho" pitchFamily="49" charset="-128"/>
            </a:endParaRPr>
          </a:p>
          <a:p>
            <a:pPr eaLnBrk="1" hangingPunct="1"/>
            <a:endParaRPr lang="en-US" altLang="ja-JP" sz="1800" b="1" dirty="0">
              <a:latin typeface="Garamond" panose="02020404030301010803" pitchFamily="18" charset="0"/>
              <a:ea typeface="MS Mincho" pitchFamily="49" charset="-128"/>
            </a:endParaRPr>
          </a:p>
          <a:p>
            <a:pPr eaLnBrk="1" hangingPunct="1"/>
            <a:endParaRPr lang="en-US" altLang="ja-JP" sz="1800" b="1" dirty="0">
              <a:latin typeface="Garamond" panose="02020404030301010803" pitchFamily="18" charset="0"/>
              <a:ea typeface="MS Mincho" pitchFamily="49" charset="-128"/>
            </a:endParaRPr>
          </a:p>
          <a:p>
            <a:pPr algn="just" eaLnBrk="1" hangingPunct="1"/>
            <a:r>
              <a:rPr lang="en-US" altLang="ja-JP" sz="1800" dirty="0">
                <a:latin typeface="+mj-lt"/>
                <a:ea typeface="MS Mincho" pitchFamily="49" charset="-128"/>
              </a:rPr>
              <a:t>O </a:t>
            </a:r>
            <a:r>
              <a:rPr lang="en-US" altLang="ja-JP" sz="1800" dirty="0" err="1">
                <a:latin typeface="+mj-lt"/>
                <a:ea typeface="MS Mincho" pitchFamily="49" charset="-128"/>
              </a:rPr>
              <a:t>momento</a:t>
            </a:r>
            <a:r>
              <a:rPr lang="en-US" altLang="ja-JP" sz="1800" dirty="0">
                <a:latin typeface="+mj-lt"/>
                <a:ea typeface="MS Mincho" pitchFamily="49" charset="-128"/>
              </a:rPr>
              <a:t> de </a:t>
            </a:r>
            <a:r>
              <a:rPr lang="en-US" altLang="ja-JP" sz="1800" dirty="0" err="1">
                <a:latin typeface="+mj-lt"/>
                <a:ea typeface="MS Mincho" pitchFamily="49" charset="-128"/>
              </a:rPr>
              <a:t>dipolo</a:t>
            </a:r>
            <a:r>
              <a:rPr lang="en-US" altLang="ja-JP" sz="1800" dirty="0">
                <a:latin typeface="+mj-lt"/>
                <a:ea typeface="MS Mincho" pitchFamily="49" charset="-128"/>
              </a:rPr>
              <a:t> é </a:t>
            </a:r>
            <a:r>
              <a:rPr lang="en-US" altLang="ja-JP" sz="1800" dirty="0" err="1">
                <a:latin typeface="+mj-lt"/>
                <a:ea typeface="MS Mincho" pitchFamily="49" charset="-128"/>
              </a:rPr>
              <a:t>definido</a:t>
            </a:r>
            <a:r>
              <a:rPr lang="en-US" altLang="ja-JP" sz="1800" dirty="0">
                <a:latin typeface="+mj-lt"/>
                <a:ea typeface="MS Mincho" pitchFamily="49" charset="-128"/>
              </a:rPr>
              <a:t> </a:t>
            </a:r>
            <a:r>
              <a:rPr lang="en-US" altLang="ja-JP" sz="1800" dirty="0" err="1">
                <a:latin typeface="+mj-lt"/>
                <a:ea typeface="MS Mincho" pitchFamily="49" charset="-128"/>
              </a:rPr>
              <a:t>como</a:t>
            </a:r>
            <a:r>
              <a:rPr lang="en-US" altLang="ja-JP" sz="1800" dirty="0">
                <a:latin typeface="+mj-lt"/>
                <a:ea typeface="MS Mincho" pitchFamily="49" charset="-128"/>
              </a:rPr>
              <a:t> </a:t>
            </a:r>
            <a:r>
              <a:rPr lang="en-US" altLang="ja-JP" sz="1800" dirty="0" err="1">
                <a:latin typeface="+mj-lt"/>
                <a:ea typeface="MS Mincho" pitchFamily="49" charset="-128"/>
              </a:rPr>
              <a:t>carga</a:t>
            </a:r>
            <a:r>
              <a:rPr lang="en-US" altLang="ja-JP" sz="1800" dirty="0">
                <a:latin typeface="+mj-lt"/>
                <a:ea typeface="MS Mincho" pitchFamily="49" charset="-128"/>
              </a:rPr>
              <a:t> </a:t>
            </a:r>
            <a:r>
              <a:rPr lang="en-US" altLang="ja-JP" sz="1800" dirty="0" err="1">
                <a:latin typeface="+mj-lt"/>
                <a:ea typeface="MS Mincho" pitchFamily="49" charset="-128"/>
              </a:rPr>
              <a:t>multiplicada</a:t>
            </a:r>
            <a:r>
              <a:rPr lang="en-US" altLang="ja-JP" sz="1800" dirty="0">
                <a:latin typeface="+mj-lt"/>
                <a:ea typeface="MS Mincho" pitchFamily="49" charset="-128"/>
              </a:rPr>
              <a:t> pela </a:t>
            </a:r>
            <a:r>
              <a:rPr lang="en-US" altLang="ja-JP" sz="1800" dirty="0" err="1">
                <a:latin typeface="+mj-lt"/>
                <a:ea typeface="MS Mincho" pitchFamily="49" charset="-128"/>
              </a:rPr>
              <a:t>distância</a:t>
            </a:r>
            <a:r>
              <a:rPr lang="en-US" altLang="ja-JP" sz="1800" dirty="0">
                <a:latin typeface="+mj-lt"/>
                <a:ea typeface="MS Mincho" pitchFamily="49" charset="-128"/>
              </a:rPr>
              <a:t> que </a:t>
            </a:r>
            <a:r>
              <a:rPr lang="en-US" altLang="ja-JP" sz="1800" dirty="0" err="1">
                <a:latin typeface="+mj-lt"/>
                <a:ea typeface="MS Mincho" pitchFamily="49" charset="-128"/>
              </a:rPr>
              <a:t>separa</a:t>
            </a:r>
            <a:r>
              <a:rPr lang="en-US" altLang="ja-JP" sz="1800" dirty="0">
                <a:latin typeface="+mj-lt"/>
                <a:ea typeface="MS Mincho" pitchFamily="49" charset="-128"/>
              </a:rPr>
              <a:t> as </a:t>
            </a:r>
            <a:r>
              <a:rPr lang="en-US" altLang="ja-JP" sz="1800" dirty="0" err="1">
                <a:latin typeface="+mj-lt"/>
                <a:ea typeface="MS Mincho" pitchFamily="49" charset="-128"/>
              </a:rPr>
              <a:t>cargas</a:t>
            </a:r>
            <a:r>
              <a:rPr lang="en-US" altLang="ja-JP" sz="1800" dirty="0">
                <a:latin typeface="+mj-lt"/>
                <a:ea typeface="MS Mincho" pitchFamily="49" charset="-128"/>
              </a:rPr>
              <a:t> </a:t>
            </a:r>
            <a:r>
              <a:rPr lang="en-US" altLang="ja-JP" sz="1800" dirty="0" err="1">
                <a:latin typeface="+mj-lt"/>
                <a:ea typeface="MS Mincho" pitchFamily="49" charset="-128"/>
              </a:rPr>
              <a:t>positivas</a:t>
            </a:r>
            <a:r>
              <a:rPr lang="en-US" altLang="ja-JP" sz="1800" dirty="0">
                <a:latin typeface="+mj-lt"/>
                <a:ea typeface="MS Mincho" pitchFamily="49" charset="-128"/>
              </a:rPr>
              <a:t> e </a:t>
            </a:r>
            <a:r>
              <a:rPr lang="en-US" altLang="ja-JP" sz="1800" dirty="0" err="1">
                <a:latin typeface="+mj-lt"/>
                <a:ea typeface="MS Mincho" pitchFamily="49" charset="-128"/>
              </a:rPr>
              <a:t>negativas</a:t>
            </a:r>
            <a:endParaRPr lang="en-US" altLang="ja-JP" sz="1800" dirty="0">
              <a:latin typeface="+mj-lt"/>
              <a:ea typeface="ＭＳ Ｐゴシック" panose="020B0600070205080204" pitchFamily="34" charset="-12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542137"/>
              </p:ext>
            </p:extLst>
          </p:nvPr>
        </p:nvGraphicFramePr>
        <p:xfrm>
          <a:off x="1695845" y="2420888"/>
          <a:ext cx="5565569" cy="1656184"/>
        </p:xfrm>
        <a:graphic>
          <a:graphicData uri="http://schemas.openxmlformats.org/presentationml/2006/ole">
            <mc:AlternateContent xmlns:mc="http://schemas.openxmlformats.org/markup-compatibility/2006">
              <mc:Choice xmlns:v="urn:schemas-microsoft-com:vml" Requires="v">
                <p:oleObj spid="_x0000_s1043" name="Photo Editor Photo" r:id="rId3" imgW="8609524" imgH="2561905" progId="MSPhotoEd.3">
                  <p:embed/>
                </p:oleObj>
              </mc:Choice>
              <mc:Fallback>
                <p:oleObj name="Photo Editor Photo" r:id="rId3" imgW="8609524" imgH="2561905" progId="MSPhotoEd.3">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845" y="2420888"/>
                        <a:ext cx="5565569" cy="165618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853574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dirty="0"/>
              <a:t>Vibrações moleculares</a:t>
            </a:r>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78" y="2252502"/>
            <a:ext cx="2143125" cy="1307306"/>
          </a:xfrm>
          <a:prstGeom prst="rect">
            <a:avLst/>
          </a:prstGeom>
        </p:spPr>
      </p:pic>
      <p:pic>
        <p:nvPicPr>
          <p:cNvPr id="17" name="Imagem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589" y="2252502"/>
            <a:ext cx="2143125" cy="1307306"/>
          </a:xfrm>
          <a:prstGeom prst="rect">
            <a:avLst/>
          </a:prstGeom>
        </p:spPr>
      </p:pic>
      <p:pic>
        <p:nvPicPr>
          <p:cNvPr id="18" name="Imagem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412" y="2252502"/>
            <a:ext cx="2143125" cy="1307306"/>
          </a:xfrm>
          <a:prstGeom prst="rect">
            <a:avLst/>
          </a:prstGeom>
        </p:spPr>
      </p:pic>
      <p:pic>
        <p:nvPicPr>
          <p:cNvPr id="19" name="Image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0236" y="2356377"/>
            <a:ext cx="2143125" cy="1307306"/>
          </a:xfrm>
          <a:prstGeom prst="rect">
            <a:avLst/>
          </a:prstGeom>
        </p:spPr>
      </p:pic>
      <p:pic>
        <p:nvPicPr>
          <p:cNvPr id="20" name="Imagem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378" y="4174166"/>
            <a:ext cx="2143125" cy="1307306"/>
          </a:xfrm>
          <a:prstGeom prst="rect">
            <a:avLst/>
          </a:prstGeom>
        </p:spPr>
      </p:pic>
      <p:pic>
        <p:nvPicPr>
          <p:cNvPr id="21" name="Imagem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4151" y="3967115"/>
            <a:ext cx="2143125" cy="1614488"/>
          </a:xfrm>
          <a:prstGeom prst="rect">
            <a:avLst/>
          </a:prstGeom>
        </p:spPr>
      </p:pic>
      <p:sp>
        <p:nvSpPr>
          <p:cNvPr id="22" name="CaixaDeTexto 21"/>
          <p:cNvSpPr txBox="1"/>
          <p:nvPr/>
        </p:nvSpPr>
        <p:spPr>
          <a:xfrm>
            <a:off x="655685" y="3559807"/>
            <a:ext cx="1205441" cy="507831"/>
          </a:xfrm>
          <a:prstGeom prst="rect">
            <a:avLst/>
          </a:prstGeom>
          <a:noFill/>
        </p:spPr>
        <p:txBody>
          <a:bodyPr wrap="square" rtlCol="0">
            <a:spAutoFit/>
          </a:bodyPr>
          <a:lstStyle/>
          <a:p>
            <a:r>
              <a:rPr lang="pt-BR" sz="1350" dirty="0"/>
              <a:t>Estiramento simétrico</a:t>
            </a:r>
          </a:p>
        </p:txBody>
      </p:sp>
      <p:sp>
        <p:nvSpPr>
          <p:cNvPr id="23" name="CaixaDeTexto 22"/>
          <p:cNvSpPr txBox="1"/>
          <p:nvPr/>
        </p:nvSpPr>
        <p:spPr>
          <a:xfrm>
            <a:off x="3046780" y="3559807"/>
            <a:ext cx="1205441" cy="507831"/>
          </a:xfrm>
          <a:prstGeom prst="rect">
            <a:avLst/>
          </a:prstGeom>
          <a:noFill/>
        </p:spPr>
        <p:txBody>
          <a:bodyPr wrap="square" rtlCol="0">
            <a:spAutoFit/>
          </a:bodyPr>
          <a:lstStyle/>
          <a:p>
            <a:r>
              <a:rPr lang="pt-BR" sz="1350" dirty="0"/>
              <a:t>Estiramento assimétrico</a:t>
            </a:r>
          </a:p>
        </p:txBody>
      </p:sp>
      <p:sp>
        <p:nvSpPr>
          <p:cNvPr id="24" name="CaixaDeTexto 23"/>
          <p:cNvSpPr txBox="1"/>
          <p:nvPr/>
        </p:nvSpPr>
        <p:spPr>
          <a:xfrm>
            <a:off x="5126036" y="3559807"/>
            <a:ext cx="1205441" cy="507831"/>
          </a:xfrm>
          <a:prstGeom prst="rect">
            <a:avLst/>
          </a:prstGeom>
          <a:noFill/>
        </p:spPr>
        <p:txBody>
          <a:bodyPr wrap="square" rtlCol="0">
            <a:spAutoFit/>
          </a:bodyPr>
          <a:lstStyle/>
          <a:p>
            <a:r>
              <a:rPr lang="pt-BR" sz="1350" dirty="0"/>
              <a:t>Dobramento angular </a:t>
            </a:r>
          </a:p>
        </p:txBody>
      </p:sp>
      <p:sp>
        <p:nvSpPr>
          <p:cNvPr id="25" name="CaixaDeTexto 24"/>
          <p:cNvSpPr txBox="1"/>
          <p:nvPr/>
        </p:nvSpPr>
        <p:spPr>
          <a:xfrm>
            <a:off x="7152833" y="3663681"/>
            <a:ext cx="1205441" cy="300082"/>
          </a:xfrm>
          <a:prstGeom prst="rect">
            <a:avLst/>
          </a:prstGeom>
          <a:noFill/>
        </p:spPr>
        <p:txBody>
          <a:bodyPr wrap="square" rtlCol="0">
            <a:spAutoFit/>
          </a:bodyPr>
          <a:lstStyle/>
          <a:p>
            <a:r>
              <a:rPr lang="pt-BR" sz="1350" dirty="0"/>
              <a:t>Torção</a:t>
            </a:r>
          </a:p>
        </p:txBody>
      </p:sp>
      <p:sp>
        <p:nvSpPr>
          <p:cNvPr id="26" name="CaixaDeTexto 25"/>
          <p:cNvSpPr txBox="1"/>
          <p:nvPr/>
        </p:nvSpPr>
        <p:spPr>
          <a:xfrm>
            <a:off x="879553" y="5589756"/>
            <a:ext cx="1205441" cy="300082"/>
          </a:xfrm>
          <a:prstGeom prst="rect">
            <a:avLst/>
          </a:prstGeom>
          <a:noFill/>
        </p:spPr>
        <p:txBody>
          <a:bodyPr wrap="square" rtlCol="0">
            <a:spAutoFit/>
          </a:bodyPr>
          <a:lstStyle/>
          <a:p>
            <a:r>
              <a:rPr lang="pt-BR" sz="1350" dirty="0"/>
              <a:t>Balanço</a:t>
            </a:r>
          </a:p>
        </p:txBody>
      </p:sp>
      <p:sp>
        <p:nvSpPr>
          <p:cNvPr id="27" name="CaixaDeTexto 26"/>
          <p:cNvSpPr txBox="1"/>
          <p:nvPr/>
        </p:nvSpPr>
        <p:spPr>
          <a:xfrm>
            <a:off x="3107998" y="5616226"/>
            <a:ext cx="1205441" cy="300082"/>
          </a:xfrm>
          <a:prstGeom prst="rect">
            <a:avLst/>
          </a:prstGeom>
          <a:noFill/>
        </p:spPr>
        <p:txBody>
          <a:bodyPr wrap="square" rtlCol="0">
            <a:spAutoFit/>
          </a:bodyPr>
          <a:lstStyle/>
          <a:p>
            <a:r>
              <a:rPr lang="pt-BR" sz="1350" dirty="0"/>
              <a:t>Rotação</a:t>
            </a:r>
          </a:p>
        </p:txBody>
      </p:sp>
    </p:spTree>
    <p:extLst>
      <p:ext uri="{BB962C8B-B14F-4D97-AF65-F5344CB8AC3E}">
        <p14:creationId xmlns:p14="http://schemas.microsoft.com/office/powerpoint/2010/main" val="2672993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dirty="0"/>
              <a:t>Exemplo</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3140618"/>
            <a:ext cx="2093119" cy="1900238"/>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941" y="3161674"/>
            <a:ext cx="2093119" cy="1900238"/>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3569" y="3161674"/>
            <a:ext cx="2093119" cy="1900238"/>
          </a:xfrm>
          <a:prstGeom prst="rect">
            <a:avLst/>
          </a:prstGeom>
        </p:spPr>
      </p:pic>
      <p:pic>
        <p:nvPicPr>
          <p:cNvPr id="11" name="Image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1145" y="3194385"/>
            <a:ext cx="2093119" cy="1900238"/>
          </a:xfrm>
          <a:prstGeom prst="rect">
            <a:avLst/>
          </a:prstGeom>
        </p:spPr>
      </p:pic>
      <p:sp>
        <p:nvSpPr>
          <p:cNvPr id="12" name="CaixaDeTexto 11"/>
          <p:cNvSpPr txBox="1"/>
          <p:nvPr/>
        </p:nvSpPr>
        <p:spPr>
          <a:xfrm>
            <a:off x="737497" y="4923412"/>
            <a:ext cx="1046747" cy="507831"/>
          </a:xfrm>
          <a:prstGeom prst="rect">
            <a:avLst/>
          </a:prstGeom>
          <a:noFill/>
        </p:spPr>
        <p:txBody>
          <a:bodyPr wrap="square" rtlCol="0">
            <a:spAutoFit/>
          </a:bodyPr>
          <a:lstStyle/>
          <a:p>
            <a:r>
              <a:rPr lang="pt-BR" sz="1350" dirty="0"/>
              <a:t>3025.5 cm</a:t>
            </a:r>
            <a:r>
              <a:rPr lang="pt-BR" sz="1350" baseline="30000" dirty="0"/>
              <a:t>-1</a:t>
            </a:r>
            <a:endParaRPr lang="pt-BR" sz="1350" dirty="0"/>
          </a:p>
        </p:txBody>
      </p:sp>
      <p:sp>
        <p:nvSpPr>
          <p:cNvPr id="13" name="CaixaDeTexto 12"/>
          <p:cNvSpPr txBox="1"/>
          <p:nvPr/>
        </p:nvSpPr>
        <p:spPr>
          <a:xfrm>
            <a:off x="2834186" y="4956123"/>
            <a:ext cx="1046747" cy="507831"/>
          </a:xfrm>
          <a:prstGeom prst="rect">
            <a:avLst/>
          </a:prstGeom>
          <a:noFill/>
        </p:spPr>
        <p:txBody>
          <a:bodyPr wrap="square" rtlCol="0">
            <a:spAutoFit/>
          </a:bodyPr>
          <a:lstStyle/>
          <a:p>
            <a:r>
              <a:rPr lang="pt-BR" sz="1350" dirty="0"/>
              <a:t>1582.7 cm</a:t>
            </a:r>
            <a:r>
              <a:rPr lang="pt-BR" sz="1350" baseline="30000" dirty="0"/>
              <a:t>-1</a:t>
            </a:r>
            <a:endParaRPr lang="pt-BR" sz="1350" dirty="0"/>
          </a:p>
        </p:txBody>
      </p:sp>
      <p:sp>
        <p:nvSpPr>
          <p:cNvPr id="14" name="CaixaDeTexto 13"/>
          <p:cNvSpPr txBox="1"/>
          <p:nvPr/>
        </p:nvSpPr>
        <p:spPr>
          <a:xfrm>
            <a:off x="4768500" y="4956123"/>
            <a:ext cx="1046747" cy="507831"/>
          </a:xfrm>
          <a:prstGeom prst="rect">
            <a:avLst/>
          </a:prstGeom>
          <a:noFill/>
        </p:spPr>
        <p:txBody>
          <a:bodyPr wrap="square" rtlCol="0">
            <a:spAutoFit/>
          </a:bodyPr>
          <a:lstStyle/>
          <a:p>
            <a:r>
              <a:rPr lang="pt-BR" sz="1350" dirty="0"/>
              <a:t>3156.8 cm</a:t>
            </a:r>
            <a:r>
              <a:rPr lang="pt-BR" sz="1350" baseline="30000" dirty="0"/>
              <a:t>-1</a:t>
            </a:r>
            <a:endParaRPr lang="pt-BR" sz="1350" dirty="0"/>
          </a:p>
        </p:txBody>
      </p:sp>
      <p:sp>
        <p:nvSpPr>
          <p:cNvPr id="15" name="CaixaDeTexto 14"/>
          <p:cNvSpPr txBox="1"/>
          <p:nvPr/>
        </p:nvSpPr>
        <p:spPr>
          <a:xfrm>
            <a:off x="7126079" y="4943579"/>
            <a:ext cx="1046747" cy="507831"/>
          </a:xfrm>
          <a:prstGeom prst="rect">
            <a:avLst/>
          </a:prstGeom>
          <a:noFill/>
        </p:spPr>
        <p:txBody>
          <a:bodyPr wrap="square" rtlCol="0">
            <a:spAutoFit/>
          </a:bodyPr>
          <a:lstStyle/>
          <a:p>
            <a:r>
              <a:rPr lang="pt-BR" sz="1350" dirty="0"/>
              <a:t>1367.4 cm</a:t>
            </a:r>
            <a:r>
              <a:rPr lang="pt-BR" sz="1350" baseline="30000" dirty="0"/>
              <a:t>-1</a:t>
            </a:r>
            <a:endParaRPr lang="pt-BR" sz="1350" dirty="0"/>
          </a:p>
        </p:txBody>
      </p:sp>
      <p:sp>
        <p:nvSpPr>
          <p:cNvPr id="16" name="CaixaDeTexto 15"/>
          <p:cNvSpPr txBox="1"/>
          <p:nvPr/>
        </p:nvSpPr>
        <p:spPr>
          <a:xfrm>
            <a:off x="541422" y="2542482"/>
            <a:ext cx="1022684" cy="461665"/>
          </a:xfrm>
          <a:prstGeom prst="rect">
            <a:avLst/>
          </a:prstGeom>
          <a:noFill/>
        </p:spPr>
        <p:txBody>
          <a:bodyPr wrap="square" rtlCol="0">
            <a:spAutoFit/>
          </a:bodyPr>
          <a:lstStyle/>
          <a:p>
            <a:r>
              <a:rPr lang="pt-BR" sz="2400" dirty="0"/>
              <a:t>CH</a:t>
            </a:r>
            <a:r>
              <a:rPr lang="pt-BR" sz="2400" baseline="-25000" dirty="0"/>
              <a:t>4</a:t>
            </a:r>
            <a:endParaRPr lang="pt-BR" sz="1350" dirty="0"/>
          </a:p>
        </p:txBody>
      </p:sp>
    </p:spTree>
    <p:extLst>
      <p:ext uri="{BB962C8B-B14F-4D97-AF65-F5344CB8AC3E}">
        <p14:creationId xmlns:p14="http://schemas.microsoft.com/office/powerpoint/2010/main" val="899976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2Cl3F3_nu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995" y="1190753"/>
            <a:ext cx="991733" cy="9322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2Cl3F3_nu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65279" y="1103251"/>
            <a:ext cx="1084820" cy="10197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2Cl3F3_nu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38727" y="1184487"/>
            <a:ext cx="1093722" cy="10280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2Cl3F3_nu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1247" y="1184487"/>
            <a:ext cx="1171176" cy="110090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569695" y="2073544"/>
            <a:ext cx="631886" cy="344069"/>
          </a:xfrm>
          <a:prstGeom prst="rect">
            <a:avLst/>
          </a:prstGeom>
          <a:noFill/>
        </p:spPr>
        <p:txBody>
          <a:bodyPr wrap="square" rtlCol="0">
            <a:spAutoFit/>
          </a:bodyPr>
          <a:lstStyle/>
          <a:p>
            <a:r>
              <a:rPr lang="pt-BR" sz="818" dirty="0"/>
              <a:t>1210 cm</a:t>
            </a:r>
            <a:r>
              <a:rPr lang="pt-BR" sz="818" baseline="30000" dirty="0"/>
              <a:t>-1</a:t>
            </a:r>
            <a:endParaRPr lang="pt-BR" sz="818" dirty="0"/>
          </a:p>
        </p:txBody>
      </p:sp>
      <p:sp>
        <p:nvSpPr>
          <p:cNvPr id="9" name="CaixaDeTexto 8"/>
          <p:cNvSpPr txBox="1"/>
          <p:nvPr/>
        </p:nvSpPr>
        <p:spPr>
          <a:xfrm>
            <a:off x="1602853" y="2025408"/>
            <a:ext cx="631886" cy="344069"/>
          </a:xfrm>
          <a:prstGeom prst="rect">
            <a:avLst/>
          </a:prstGeom>
          <a:noFill/>
        </p:spPr>
        <p:txBody>
          <a:bodyPr wrap="square" rtlCol="0">
            <a:spAutoFit/>
          </a:bodyPr>
          <a:lstStyle/>
          <a:p>
            <a:r>
              <a:rPr lang="pt-BR" sz="818" dirty="0"/>
              <a:t>1178  cm</a:t>
            </a:r>
            <a:r>
              <a:rPr lang="pt-BR" sz="818" baseline="30000" dirty="0"/>
              <a:t>-1</a:t>
            </a:r>
            <a:endParaRPr lang="pt-BR" sz="818" dirty="0"/>
          </a:p>
        </p:txBody>
      </p:sp>
      <p:sp>
        <p:nvSpPr>
          <p:cNvPr id="10" name="CaixaDeTexto 9"/>
          <p:cNvSpPr txBox="1"/>
          <p:nvPr/>
        </p:nvSpPr>
        <p:spPr>
          <a:xfrm>
            <a:off x="2667224" y="2071941"/>
            <a:ext cx="631886" cy="344069"/>
          </a:xfrm>
          <a:prstGeom prst="rect">
            <a:avLst/>
          </a:prstGeom>
          <a:noFill/>
        </p:spPr>
        <p:txBody>
          <a:bodyPr wrap="square" rtlCol="0">
            <a:spAutoFit/>
          </a:bodyPr>
          <a:lstStyle/>
          <a:p>
            <a:r>
              <a:rPr lang="pt-BR" sz="818" dirty="0"/>
              <a:t>1118 cm</a:t>
            </a:r>
            <a:r>
              <a:rPr lang="pt-BR" sz="818" baseline="30000" dirty="0"/>
              <a:t>-1</a:t>
            </a:r>
            <a:endParaRPr lang="pt-BR" sz="818" dirty="0"/>
          </a:p>
        </p:txBody>
      </p:sp>
      <p:sp>
        <p:nvSpPr>
          <p:cNvPr id="11" name="CaixaDeTexto 10"/>
          <p:cNvSpPr txBox="1"/>
          <p:nvPr/>
        </p:nvSpPr>
        <p:spPr>
          <a:xfrm>
            <a:off x="3766348" y="2201919"/>
            <a:ext cx="631886" cy="344069"/>
          </a:xfrm>
          <a:prstGeom prst="rect">
            <a:avLst/>
          </a:prstGeom>
          <a:noFill/>
        </p:spPr>
        <p:txBody>
          <a:bodyPr wrap="square" rtlCol="0">
            <a:spAutoFit/>
          </a:bodyPr>
          <a:lstStyle/>
          <a:p>
            <a:r>
              <a:rPr lang="pt-BR" sz="818" dirty="0"/>
              <a:t>1047 cm</a:t>
            </a:r>
            <a:r>
              <a:rPr lang="pt-BR" sz="818" baseline="30000" dirty="0"/>
              <a:t>-1</a:t>
            </a:r>
            <a:endParaRPr lang="pt-BR" sz="818" dirty="0"/>
          </a:p>
        </p:txBody>
      </p:sp>
      <p:pic>
        <p:nvPicPr>
          <p:cNvPr id="12" name="Picture 10" descr="C2Cl3F3_nu5.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92423" y="1173133"/>
            <a:ext cx="1059981" cy="9963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2Cl3F3_nu6.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525" y="1173639"/>
            <a:ext cx="997044" cy="9372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C2Cl3F3_nu7.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614149" y="1120936"/>
            <a:ext cx="1056122" cy="9927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C2Cl3F3_nu8.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670271" y="1157476"/>
            <a:ext cx="1188307" cy="1117009"/>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p:cNvSpPr txBox="1"/>
          <p:nvPr/>
        </p:nvSpPr>
        <p:spPr>
          <a:xfrm>
            <a:off x="4877692" y="2088953"/>
            <a:ext cx="509328" cy="344069"/>
          </a:xfrm>
          <a:prstGeom prst="rect">
            <a:avLst/>
          </a:prstGeom>
          <a:noFill/>
        </p:spPr>
        <p:txBody>
          <a:bodyPr wrap="square" rtlCol="0">
            <a:spAutoFit/>
          </a:bodyPr>
          <a:lstStyle/>
          <a:p>
            <a:r>
              <a:rPr lang="pt-BR" sz="818" dirty="0"/>
              <a:t>903 cm</a:t>
            </a:r>
            <a:r>
              <a:rPr lang="pt-BR" sz="818" baseline="30000" dirty="0"/>
              <a:t>-1</a:t>
            </a:r>
            <a:endParaRPr lang="pt-BR" sz="818" dirty="0"/>
          </a:p>
        </p:txBody>
      </p:sp>
      <p:sp>
        <p:nvSpPr>
          <p:cNvPr id="17" name="CaixaDeTexto 16"/>
          <p:cNvSpPr txBox="1"/>
          <p:nvPr/>
        </p:nvSpPr>
        <p:spPr>
          <a:xfrm>
            <a:off x="5939394" y="1991378"/>
            <a:ext cx="509328" cy="344069"/>
          </a:xfrm>
          <a:prstGeom prst="rect">
            <a:avLst/>
          </a:prstGeom>
          <a:noFill/>
        </p:spPr>
        <p:txBody>
          <a:bodyPr wrap="square" rtlCol="0">
            <a:spAutoFit/>
          </a:bodyPr>
          <a:lstStyle/>
          <a:p>
            <a:r>
              <a:rPr lang="pt-BR" sz="818" dirty="0"/>
              <a:t>813 cm</a:t>
            </a:r>
            <a:r>
              <a:rPr lang="pt-BR" sz="818" baseline="30000" dirty="0"/>
              <a:t>-1</a:t>
            </a:r>
            <a:endParaRPr lang="pt-BR" sz="818" dirty="0"/>
          </a:p>
        </p:txBody>
      </p:sp>
      <p:sp>
        <p:nvSpPr>
          <p:cNvPr id="18" name="CaixaDeTexto 17"/>
          <p:cNvSpPr txBox="1"/>
          <p:nvPr/>
        </p:nvSpPr>
        <p:spPr>
          <a:xfrm>
            <a:off x="6947279" y="2000676"/>
            <a:ext cx="509328" cy="344069"/>
          </a:xfrm>
          <a:prstGeom prst="rect">
            <a:avLst/>
          </a:prstGeom>
          <a:noFill/>
        </p:spPr>
        <p:txBody>
          <a:bodyPr wrap="square" rtlCol="0">
            <a:spAutoFit/>
          </a:bodyPr>
          <a:lstStyle/>
          <a:p>
            <a:r>
              <a:rPr lang="pt-BR" sz="818" dirty="0"/>
              <a:t>654 cm</a:t>
            </a:r>
            <a:r>
              <a:rPr lang="pt-BR" sz="818" baseline="30000" dirty="0"/>
              <a:t>-1</a:t>
            </a:r>
            <a:endParaRPr lang="pt-BR" sz="818" dirty="0"/>
          </a:p>
        </p:txBody>
      </p:sp>
      <p:sp>
        <p:nvSpPr>
          <p:cNvPr id="19" name="CaixaDeTexto 18"/>
          <p:cNvSpPr txBox="1"/>
          <p:nvPr/>
        </p:nvSpPr>
        <p:spPr>
          <a:xfrm>
            <a:off x="8076667" y="2195825"/>
            <a:ext cx="509328" cy="344069"/>
          </a:xfrm>
          <a:prstGeom prst="rect">
            <a:avLst/>
          </a:prstGeom>
          <a:noFill/>
        </p:spPr>
        <p:txBody>
          <a:bodyPr wrap="square" rtlCol="0">
            <a:spAutoFit/>
          </a:bodyPr>
          <a:lstStyle/>
          <a:p>
            <a:r>
              <a:rPr lang="pt-BR" sz="818" dirty="0"/>
              <a:t>531 cm</a:t>
            </a:r>
            <a:r>
              <a:rPr lang="pt-BR" sz="818" baseline="30000" dirty="0"/>
              <a:t>-1</a:t>
            </a:r>
            <a:endParaRPr lang="pt-BR" sz="818" dirty="0"/>
          </a:p>
        </p:txBody>
      </p:sp>
      <p:pic>
        <p:nvPicPr>
          <p:cNvPr id="20" name="Picture 18" descr="C2Cl3F3_nu5.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332" y="2746312"/>
            <a:ext cx="914002" cy="8591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2Cl3F3_nu6.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8038" y="2736612"/>
            <a:ext cx="906041" cy="8516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C2Cl3F3_nu7.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2449" y="2654866"/>
            <a:ext cx="993004" cy="93342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descr="C2Cl3F3_nu8.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1436" y="2621447"/>
            <a:ext cx="989658" cy="930278"/>
          </a:xfrm>
          <a:prstGeom prst="rect">
            <a:avLst/>
          </a:prstGeom>
          <a:noFill/>
          <a:extLst>
            <a:ext uri="{909E8E84-426E-40DD-AFC4-6F175D3DCCD1}">
              <a14:hiddenFill xmlns:a14="http://schemas.microsoft.com/office/drawing/2010/main">
                <a:solidFill>
                  <a:srgbClr val="FFFFFF"/>
                </a:solidFill>
              </a14:hiddenFill>
            </a:ext>
          </a:extLst>
        </p:spPr>
      </p:pic>
      <p:sp>
        <p:nvSpPr>
          <p:cNvPr id="24" name="CaixaDeTexto 23"/>
          <p:cNvSpPr txBox="1"/>
          <p:nvPr/>
        </p:nvSpPr>
        <p:spPr>
          <a:xfrm>
            <a:off x="630974" y="3577799"/>
            <a:ext cx="509328" cy="344069"/>
          </a:xfrm>
          <a:prstGeom prst="rect">
            <a:avLst/>
          </a:prstGeom>
          <a:noFill/>
        </p:spPr>
        <p:txBody>
          <a:bodyPr wrap="square" rtlCol="0">
            <a:spAutoFit/>
          </a:bodyPr>
          <a:lstStyle/>
          <a:p>
            <a:r>
              <a:rPr lang="pt-BR" sz="818" dirty="0"/>
              <a:t>460 cm</a:t>
            </a:r>
            <a:r>
              <a:rPr lang="pt-BR" sz="818" baseline="30000" dirty="0"/>
              <a:t>-1</a:t>
            </a:r>
            <a:endParaRPr lang="pt-BR" sz="818" dirty="0"/>
          </a:p>
        </p:txBody>
      </p:sp>
      <p:sp>
        <p:nvSpPr>
          <p:cNvPr id="25" name="CaixaDeTexto 24"/>
          <p:cNvSpPr txBox="1"/>
          <p:nvPr/>
        </p:nvSpPr>
        <p:spPr>
          <a:xfrm>
            <a:off x="2031711" y="3555886"/>
            <a:ext cx="509328" cy="344069"/>
          </a:xfrm>
          <a:prstGeom prst="rect">
            <a:avLst/>
          </a:prstGeom>
          <a:noFill/>
        </p:spPr>
        <p:txBody>
          <a:bodyPr wrap="square" rtlCol="0">
            <a:spAutoFit/>
          </a:bodyPr>
          <a:lstStyle/>
          <a:p>
            <a:r>
              <a:rPr lang="pt-BR" sz="818" dirty="0"/>
              <a:t>443 cm</a:t>
            </a:r>
            <a:r>
              <a:rPr lang="pt-BR" sz="818" baseline="30000" dirty="0"/>
              <a:t>-1</a:t>
            </a:r>
            <a:endParaRPr lang="pt-BR" sz="818" dirty="0"/>
          </a:p>
        </p:txBody>
      </p:sp>
      <p:sp>
        <p:nvSpPr>
          <p:cNvPr id="26" name="CaixaDeTexto 25"/>
          <p:cNvSpPr txBox="1"/>
          <p:nvPr/>
        </p:nvSpPr>
        <p:spPr>
          <a:xfrm>
            <a:off x="3619348" y="3571966"/>
            <a:ext cx="509328" cy="344069"/>
          </a:xfrm>
          <a:prstGeom prst="rect">
            <a:avLst/>
          </a:prstGeom>
          <a:noFill/>
        </p:spPr>
        <p:txBody>
          <a:bodyPr wrap="square" rtlCol="0">
            <a:spAutoFit/>
          </a:bodyPr>
          <a:lstStyle/>
          <a:p>
            <a:r>
              <a:rPr lang="pt-BR" sz="818" dirty="0"/>
              <a:t>392 cm</a:t>
            </a:r>
            <a:r>
              <a:rPr lang="pt-BR" sz="818" baseline="30000" dirty="0"/>
              <a:t>-1</a:t>
            </a:r>
            <a:endParaRPr lang="pt-BR" sz="818" dirty="0"/>
          </a:p>
        </p:txBody>
      </p:sp>
      <p:sp>
        <p:nvSpPr>
          <p:cNvPr id="27" name="CaixaDeTexto 26"/>
          <p:cNvSpPr txBox="1"/>
          <p:nvPr/>
        </p:nvSpPr>
        <p:spPr>
          <a:xfrm>
            <a:off x="4985580" y="3622425"/>
            <a:ext cx="509328" cy="344069"/>
          </a:xfrm>
          <a:prstGeom prst="rect">
            <a:avLst/>
          </a:prstGeom>
          <a:noFill/>
        </p:spPr>
        <p:txBody>
          <a:bodyPr wrap="square" rtlCol="0">
            <a:spAutoFit/>
          </a:bodyPr>
          <a:lstStyle/>
          <a:p>
            <a:r>
              <a:rPr lang="pt-BR" sz="818" dirty="0"/>
              <a:t>350 cm</a:t>
            </a:r>
            <a:r>
              <a:rPr lang="pt-BR" sz="818" baseline="30000" dirty="0"/>
              <a:t>-1</a:t>
            </a:r>
            <a:endParaRPr lang="pt-BR" sz="818" dirty="0"/>
          </a:p>
        </p:txBody>
      </p:sp>
      <p:pic>
        <p:nvPicPr>
          <p:cNvPr id="28" name="Picture 34" descr="C2Cl3F3_nu13.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795812" y="2611107"/>
            <a:ext cx="1064870" cy="100097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6" descr="C2Cl3F3_nu14.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922839" y="2544980"/>
            <a:ext cx="1098743" cy="10328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8" descr="C2Cl3F3_nu15.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829563" y="4302140"/>
            <a:ext cx="1125887" cy="10583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0" descr="C2Cl3F3_nu16.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946790" y="4213379"/>
            <a:ext cx="1181886" cy="111097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2" descr="C2Cl3F3_nu17.gif"/>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322542" y="4252493"/>
            <a:ext cx="1088406" cy="10231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4" descr="C2Cl3F3_nu18.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733714" y="4185796"/>
            <a:ext cx="1110295" cy="1043678"/>
          </a:xfrm>
          <a:prstGeom prst="rect">
            <a:avLst/>
          </a:prstGeom>
          <a:noFill/>
          <a:extLst>
            <a:ext uri="{909E8E84-426E-40DD-AFC4-6F175D3DCCD1}">
              <a14:hiddenFill xmlns:a14="http://schemas.microsoft.com/office/drawing/2010/main">
                <a:solidFill>
                  <a:srgbClr val="FFFFFF"/>
                </a:solidFill>
              </a14:hiddenFill>
            </a:ext>
          </a:extLst>
        </p:spPr>
      </p:pic>
      <p:sp>
        <p:nvSpPr>
          <p:cNvPr id="34" name="CaixaDeTexto 33"/>
          <p:cNvSpPr txBox="1"/>
          <p:nvPr/>
        </p:nvSpPr>
        <p:spPr>
          <a:xfrm>
            <a:off x="4571580" y="5315460"/>
            <a:ext cx="634392" cy="218201"/>
          </a:xfrm>
          <a:prstGeom prst="rect">
            <a:avLst/>
          </a:prstGeom>
          <a:noFill/>
        </p:spPr>
        <p:txBody>
          <a:bodyPr wrap="square" rtlCol="0">
            <a:spAutoFit/>
          </a:bodyPr>
          <a:lstStyle/>
          <a:p>
            <a:r>
              <a:rPr lang="pt-BR" sz="818" dirty="0"/>
              <a:t>168 cm</a:t>
            </a:r>
            <a:r>
              <a:rPr lang="pt-BR" sz="818" baseline="30000" dirty="0"/>
              <a:t>-1</a:t>
            </a:r>
            <a:endParaRPr lang="pt-BR" sz="818" dirty="0"/>
          </a:p>
        </p:txBody>
      </p:sp>
      <p:sp>
        <p:nvSpPr>
          <p:cNvPr id="35" name="CaixaDeTexto 34"/>
          <p:cNvSpPr txBox="1"/>
          <p:nvPr/>
        </p:nvSpPr>
        <p:spPr>
          <a:xfrm>
            <a:off x="6029805" y="5287945"/>
            <a:ext cx="634392" cy="218201"/>
          </a:xfrm>
          <a:prstGeom prst="rect">
            <a:avLst/>
          </a:prstGeom>
          <a:noFill/>
        </p:spPr>
        <p:txBody>
          <a:bodyPr wrap="square" rtlCol="0">
            <a:spAutoFit/>
          </a:bodyPr>
          <a:lstStyle/>
          <a:p>
            <a:r>
              <a:rPr lang="pt-BR" sz="818" dirty="0"/>
              <a:t>62 cm</a:t>
            </a:r>
            <a:r>
              <a:rPr lang="pt-BR" sz="818" baseline="30000" dirty="0"/>
              <a:t>-1</a:t>
            </a:r>
            <a:endParaRPr lang="pt-BR" sz="818" dirty="0"/>
          </a:p>
        </p:txBody>
      </p:sp>
      <p:sp>
        <p:nvSpPr>
          <p:cNvPr id="36" name="CaixaDeTexto 35"/>
          <p:cNvSpPr txBox="1"/>
          <p:nvPr/>
        </p:nvSpPr>
        <p:spPr>
          <a:xfrm>
            <a:off x="6108016" y="3633096"/>
            <a:ext cx="634392" cy="218201"/>
          </a:xfrm>
          <a:prstGeom prst="rect">
            <a:avLst/>
          </a:prstGeom>
          <a:noFill/>
        </p:spPr>
        <p:txBody>
          <a:bodyPr wrap="square" rtlCol="0">
            <a:spAutoFit/>
          </a:bodyPr>
          <a:lstStyle/>
          <a:p>
            <a:r>
              <a:rPr lang="pt-BR" sz="818" dirty="0"/>
              <a:t>315 cm</a:t>
            </a:r>
            <a:r>
              <a:rPr lang="pt-BR" sz="818" baseline="30000" dirty="0"/>
              <a:t>-1</a:t>
            </a:r>
            <a:endParaRPr lang="pt-BR" sz="818" dirty="0"/>
          </a:p>
        </p:txBody>
      </p:sp>
      <p:sp>
        <p:nvSpPr>
          <p:cNvPr id="37" name="CaixaDeTexto 36"/>
          <p:cNvSpPr txBox="1"/>
          <p:nvPr/>
        </p:nvSpPr>
        <p:spPr>
          <a:xfrm>
            <a:off x="7092971" y="3633096"/>
            <a:ext cx="634392" cy="218201"/>
          </a:xfrm>
          <a:prstGeom prst="rect">
            <a:avLst/>
          </a:prstGeom>
          <a:noFill/>
        </p:spPr>
        <p:txBody>
          <a:bodyPr wrap="square" rtlCol="0">
            <a:spAutoFit/>
          </a:bodyPr>
          <a:lstStyle/>
          <a:p>
            <a:r>
              <a:rPr lang="pt-BR" sz="818" dirty="0"/>
              <a:t>288 cm</a:t>
            </a:r>
            <a:r>
              <a:rPr lang="pt-BR" sz="818" baseline="30000" dirty="0"/>
              <a:t>-1</a:t>
            </a:r>
            <a:endParaRPr lang="pt-BR" sz="818" dirty="0"/>
          </a:p>
        </p:txBody>
      </p:sp>
      <p:sp>
        <p:nvSpPr>
          <p:cNvPr id="38" name="CaixaDeTexto 37"/>
          <p:cNvSpPr txBox="1"/>
          <p:nvPr/>
        </p:nvSpPr>
        <p:spPr>
          <a:xfrm>
            <a:off x="2087807" y="5378442"/>
            <a:ext cx="714931" cy="218201"/>
          </a:xfrm>
          <a:prstGeom prst="rect">
            <a:avLst/>
          </a:prstGeom>
          <a:noFill/>
        </p:spPr>
        <p:txBody>
          <a:bodyPr wrap="square" rtlCol="0">
            <a:spAutoFit/>
          </a:bodyPr>
          <a:lstStyle/>
          <a:p>
            <a:r>
              <a:rPr lang="pt-BR" sz="818" dirty="0"/>
              <a:t>240 cm</a:t>
            </a:r>
            <a:r>
              <a:rPr lang="pt-BR" sz="818" baseline="30000" dirty="0"/>
              <a:t>-1</a:t>
            </a:r>
            <a:endParaRPr lang="pt-BR" sz="818" dirty="0"/>
          </a:p>
        </p:txBody>
      </p:sp>
      <p:sp>
        <p:nvSpPr>
          <p:cNvPr id="39" name="CaixaDeTexto 38"/>
          <p:cNvSpPr txBox="1"/>
          <p:nvPr/>
        </p:nvSpPr>
        <p:spPr>
          <a:xfrm>
            <a:off x="3192587" y="5350029"/>
            <a:ext cx="634392" cy="218201"/>
          </a:xfrm>
          <a:prstGeom prst="rect">
            <a:avLst/>
          </a:prstGeom>
          <a:noFill/>
        </p:spPr>
        <p:txBody>
          <a:bodyPr wrap="square" rtlCol="0">
            <a:spAutoFit/>
          </a:bodyPr>
          <a:lstStyle/>
          <a:p>
            <a:r>
              <a:rPr lang="pt-BR" sz="818" dirty="0"/>
              <a:t>201 cm</a:t>
            </a:r>
            <a:r>
              <a:rPr lang="pt-BR" sz="818" baseline="30000" dirty="0"/>
              <a:t>-1</a:t>
            </a:r>
            <a:endParaRPr lang="pt-BR" sz="818" dirty="0"/>
          </a:p>
        </p:txBody>
      </p:sp>
      <p:sp>
        <p:nvSpPr>
          <p:cNvPr id="40" name="Retângulo 39"/>
          <p:cNvSpPr/>
          <p:nvPr/>
        </p:nvSpPr>
        <p:spPr>
          <a:xfrm>
            <a:off x="237138" y="977985"/>
            <a:ext cx="4756430" cy="323165"/>
          </a:xfrm>
          <a:prstGeom prst="rect">
            <a:avLst/>
          </a:prstGeom>
        </p:spPr>
        <p:txBody>
          <a:bodyPr wrap="none">
            <a:spAutoFit/>
          </a:bodyPr>
          <a:lstStyle/>
          <a:p>
            <a:r>
              <a:rPr lang="en-US" sz="1500" b="1" dirty="0"/>
              <a:t>CCl</a:t>
            </a:r>
            <a:r>
              <a:rPr lang="en-US" sz="1500" b="1" baseline="-25000" dirty="0"/>
              <a:t>2</a:t>
            </a:r>
            <a:r>
              <a:rPr lang="en-US" sz="1500" b="1" dirty="0"/>
              <a:t>FCClF</a:t>
            </a:r>
            <a:r>
              <a:rPr lang="en-US" sz="1500" b="1" baseline="-25000" dirty="0"/>
              <a:t>2</a:t>
            </a:r>
            <a:r>
              <a:rPr lang="en-US" sz="818" dirty="0"/>
              <a:t> (1,1,2-trichloro- 1,2,2-trifluoroethane), also known as CFC-113 or Freon 113</a:t>
            </a:r>
            <a:endParaRPr lang="pt-BR" sz="818" dirty="0"/>
          </a:p>
        </p:txBody>
      </p:sp>
    </p:spTree>
    <p:extLst>
      <p:ext uri="{BB962C8B-B14F-4D97-AF65-F5344CB8AC3E}">
        <p14:creationId xmlns:p14="http://schemas.microsoft.com/office/powerpoint/2010/main" val="4166205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p:cNvSpPr/>
          <p:nvPr/>
        </p:nvSpPr>
        <p:spPr>
          <a:xfrm>
            <a:off x="17884" y="548680"/>
            <a:ext cx="7904730" cy="5760640"/>
          </a:xfrm>
          <a:prstGeom prst="rect">
            <a:avLst/>
          </a:prstGeom>
          <a:blipFill>
            <a:blip r:embed="rId2" cstate="print"/>
            <a:stretch>
              <a:fillRect/>
            </a:stretch>
          </a:blipFill>
        </p:spPr>
        <p:txBody>
          <a:bodyPr wrap="square" lIns="0" tIns="0" rIns="0" bIns="0" rtlCol="0">
            <a:noAutofit/>
          </a:bodyPr>
          <a:lstStyle/>
          <a:p>
            <a:endParaRPr sz="1350"/>
          </a:p>
        </p:txBody>
      </p:sp>
      <p:sp>
        <p:nvSpPr>
          <p:cNvPr id="5" name="object 3"/>
          <p:cNvSpPr txBox="1"/>
          <p:nvPr/>
        </p:nvSpPr>
        <p:spPr>
          <a:xfrm>
            <a:off x="683568" y="6600544"/>
            <a:ext cx="7239046" cy="257456"/>
          </a:xfrm>
          <a:prstGeom prst="rect">
            <a:avLst/>
          </a:prstGeom>
        </p:spPr>
        <p:txBody>
          <a:bodyPr wrap="square" lIns="0" tIns="0" rIns="0" bIns="0" rtlCol="0">
            <a:noAutofit/>
          </a:bodyPr>
          <a:lstStyle/>
          <a:p>
            <a:pPr marL="9525" indent="20097" algn="just">
              <a:lnSpc>
                <a:spcPct val="96879"/>
              </a:lnSpc>
              <a:spcBef>
                <a:spcPts val="8"/>
              </a:spcBef>
            </a:pPr>
            <a:r>
              <a:rPr sz="450" i="1" dirty="0">
                <a:latin typeface="Times New Roman"/>
                <a:cs typeface="Times New Roman"/>
              </a:rPr>
              <a:t>adaptado </a:t>
            </a:r>
            <a:r>
              <a:rPr sz="450" i="1" spc="51" dirty="0">
                <a:latin typeface="Times New Roman"/>
                <a:cs typeface="Times New Roman"/>
              </a:rPr>
              <a:t> </a:t>
            </a:r>
            <a:r>
              <a:rPr sz="450" i="1" dirty="0">
                <a:latin typeface="Times New Roman"/>
                <a:cs typeface="Times New Roman"/>
              </a:rPr>
              <a:t>de</a:t>
            </a:r>
            <a:r>
              <a:rPr sz="450" i="1" spc="74" dirty="0">
                <a:latin typeface="Times New Roman"/>
                <a:cs typeface="Times New Roman"/>
              </a:rPr>
              <a:t> </a:t>
            </a:r>
            <a:r>
              <a:rPr sz="450" i="1" dirty="0">
                <a:latin typeface="Times New Roman"/>
                <a:cs typeface="Times New Roman"/>
              </a:rPr>
              <a:t>:</a:t>
            </a:r>
            <a:r>
              <a:rPr sz="450" i="1" spc="80" dirty="0">
                <a:latin typeface="Times New Roman"/>
                <a:cs typeface="Times New Roman"/>
              </a:rPr>
              <a:t> </a:t>
            </a:r>
            <a:r>
              <a:rPr sz="450" i="1" dirty="0">
                <a:latin typeface="Times New Roman"/>
                <a:cs typeface="Times New Roman"/>
              </a:rPr>
              <a:t>Ba</a:t>
            </a:r>
            <a:r>
              <a:rPr sz="450" i="1" spc="-11" dirty="0">
                <a:latin typeface="Times New Roman"/>
                <a:cs typeface="Times New Roman"/>
              </a:rPr>
              <a:t>k</a:t>
            </a:r>
            <a:r>
              <a:rPr sz="450" i="1" dirty="0">
                <a:latin typeface="Times New Roman"/>
                <a:cs typeface="Times New Roman"/>
              </a:rPr>
              <a:t>er, </a:t>
            </a:r>
            <a:r>
              <a:rPr sz="450" i="1" spc="28" dirty="0">
                <a:latin typeface="Times New Roman"/>
                <a:cs typeface="Times New Roman"/>
              </a:rPr>
              <a:t> </a:t>
            </a:r>
            <a:r>
              <a:rPr sz="450" i="1" dirty="0">
                <a:latin typeface="Times New Roman"/>
                <a:cs typeface="Times New Roman"/>
              </a:rPr>
              <a:t>M.</a:t>
            </a:r>
            <a:r>
              <a:rPr sz="450" i="1" spc="103" dirty="0">
                <a:latin typeface="Times New Roman"/>
                <a:cs typeface="Times New Roman"/>
              </a:rPr>
              <a:t> </a:t>
            </a:r>
            <a:r>
              <a:rPr sz="450" i="1" dirty="0">
                <a:latin typeface="Times New Roman"/>
                <a:cs typeface="Times New Roman"/>
              </a:rPr>
              <a:t>J.,</a:t>
            </a:r>
            <a:r>
              <a:rPr sz="450" i="1" spc="108" dirty="0">
                <a:latin typeface="Times New Roman"/>
                <a:cs typeface="Times New Roman"/>
              </a:rPr>
              <a:t> </a:t>
            </a:r>
            <a:r>
              <a:rPr sz="450" i="1" spc="-44" dirty="0">
                <a:latin typeface="Times New Roman"/>
                <a:cs typeface="Times New Roman"/>
              </a:rPr>
              <a:t>T</a:t>
            </a:r>
            <a:r>
              <a:rPr sz="450" i="1" dirty="0">
                <a:latin typeface="Times New Roman"/>
                <a:cs typeface="Times New Roman"/>
              </a:rPr>
              <a:t>revisan,</a:t>
            </a:r>
            <a:r>
              <a:rPr sz="450" i="1" spc="37" dirty="0">
                <a:latin typeface="Times New Roman"/>
                <a:cs typeface="Times New Roman"/>
              </a:rPr>
              <a:t> </a:t>
            </a:r>
            <a:r>
              <a:rPr sz="450" i="1" dirty="0">
                <a:latin typeface="Times New Roman"/>
                <a:cs typeface="Times New Roman"/>
              </a:rPr>
              <a:t>J.,</a:t>
            </a:r>
            <a:r>
              <a:rPr sz="450" i="1" spc="108" dirty="0">
                <a:latin typeface="Times New Roman"/>
                <a:cs typeface="Times New Roman"/>
              </a:rPr>
              <a:t> </a:t>
            </a:r>
            <a:r>
              <a:rPr sz="450" i="1" dirty="0">
                <a:latin typeface="Times New Roman"/>
                <a:cs typeface="Times New Roman"/>
              </a:rPr>
              <a:t>Bassan, </a:t>
            </a:r>
            <a:r>
              <a:rPr sz="450" i="1" spc="31" dirty="0">
                <a:latin typeface="Times New Roman"/>
                <a:cs typeface="Times New Roman"/>
              </a:rPr>
              <a:t> </a:t>
            </a:r>
            <a:r>
              <a:rPr sz="450" i="1" spc="-41" dirty="0">
                <a:latin typeface="Times New Roman"/>
                <a:cs typeface="Times New Roman"/>
              </a:rPr>
              <a:t>P</a:t>
            </a:r>
            <a:r>
              <a:rPr sz="450" i="1" dirty="0">
                <a:latin typeface="Times New Roman"/>
                <a:cs typeface="Times New Roman"/>
              </a:rPr>
              <a:t>.,</a:t>
            </a:r>
            <a:r>
              <a:rPr sz="450" i="1" spc="110" dirty="0">
                <a:latin typeface="Times New Roman"/>
                <a:cs typeface="Times New Roman"/>
              </a:rPr>
              <a:t> </a:t>
            </a:r>
            <a:r>
              <a:rPr sz="450" i="1" dirty="0">
                <a:latin typeface="Times New Roman"/>
                <a:cs typeface="Times New Roman"/>
              </a:rPr>
              <a:t>Bh</a:t>
            </a:r>
            <a:r>
              <a:rPr sz="450" i="1" spc="-11" dirty="0">
                <a:latin typeface="Times New Roman"/>
                <a:cs typeface="Times New Roman"/>
              </a:rPr>
              <a:t>a</a:t>
            </a:r>
            <a:r>
              <a:rPr sz="450" i="1" dirty="0">
                <a:latin typeface="Times New Roman"/>
                <a:cs typeface="Times New Roman"/>
              </a:rPr>
              <a:t>rgava, </a:t>
            </a:r>
            <a:r>
              <a:rPr sz="450" i="1" spc="44" dirty="0">
                <a:latin typeface="Times New Roman"/>
                <a:cs typeface="Times New Roman"/>
              </a:rPr>
              <a:t> </a:t>
            </a:r>
            <a:r>
              <a:rPr sz="450" i="1" dirty="0">
                <a:latin typeface="Times New Roman"/>
                <a:cs typeface="Times New Roman"/>
              </a:rPr>
              <a:t>R., </a:t>
            </a:r>
            <a:r>
              <a:rPr sz="450" i="1" spc="2" dirty="0">
                <a:latin typeface="Times New Roman"/>
                <a:cs typeface="Times New Roman"/>
              </a:rPr>
              <a:t> </a:t>
            </a:r>
            <a:r>
              <a:rPr sz="450" i="1" dirty="0">
                <a:latin typeface="Times New Roman"/>
                <a:cs typeface="Times New Roman"/>
              </a:rPr>
              <a:t>Butler, </a:t>
            </a:r>
            <a:r>
              <a:rPr sz="450" i="1" spc="44" dirty="0">
                <a:latin typeface="Times New Roman"/>
                <a:cs typeface="Times New Roman"/>
              </a:rPr>
              <a:t> </a:t>
            </a:r>
            <a:r>
              <a:rPr sz="450" i="1" dirty="0">
                <a:latin typeface="Times New Roman"/>
                <a:cs typeface="Times New Roman"/>
              </a:rPr>
              <a:t>H.</a:t>
            </a:r>
            <a:r>
              <a:rPr sz="450" i="1" spc="75" dirty="0">
                <a:latin typeface="Times New Roman"/>
                <a:cs typeface="Times New Roman"/>
              </a:rPr>
              <a:t> </a:t>
            </a:r>
            <a:r>
              <a:rPr sz="450" i="1" dirty="0">
                <a:latin typeface="Times New Roman"/>
                <a:cs typeface="Times New Roman"/>
              </a:rPr>
              <a:t>J.,</a:t>
            </a:r>
            <a:r>
              <a:rPr sz="450" i="1" spc="108" dirty="0">
                <a:latin typeface="Times New Roman"/>
                <a:cs typeface="Times New Roman"/>
              </a:rPr>
              <a:t> </a:t>
            </a:r>
            <a:r>
              <a:rPr sz="450" i="1" dirty="0">
                <a:latin typeface="Times New Roman"/>
                <a:cs typeface="Times New Roman"/>
              </a:rPr>
              <a:t>D</a:t>
            </a:r>
            <a:r>
              <a:rPr sz="450" i="1" spc="-11" dirty="0">
                <a:latin typeface="Times New Roman"/>
                <a:cs typeface="Times New Roman"/>
              </a:rPr>
              <a:t>o</a:t>
            </a:r>
            <a:r>
              <a:rPr sz="450" i="1" dirty="0">
                <a:latin typeface="Times New Roman"/>
                <a:cs typeface="Times New Roman"/>
              </a:rPr>
              <a:t>rling,</a:t>
            </a:r>
            <a:r>
              <a:rPr sz="450" i="1" spc="82" dirty="0">
                <a:latin typeface="Times New Roman"/>
                <a:cs typeface="Times New Roman"/>
              </a:rPr>
              <a:t> </a:t>
            </a:r>
            <a:r>
              <a:rPr sz="450" i="1" dirty="0">
                <a:latin typeface="Times New Roman"/>
                <a:cs typeface="Times New Roman"/>
              </a:rPr>
              <a:t>K.</a:t>
            </a:r>
            <a:r>
              <a:rPr sz="450" i="1" spc="94" dirty="0">
                <a:latin typeface="Times New Roman"/>
                <a:cs typeface="Times New Roman"/>
              </a:rPr>
              <a:t> </a:t>
            </a:r>
            <a:r>
              <a:rPr sz="450" i="1" dirty="0">
                <a:latin typeface="Times New Roman"/>
                <a:cs typeface="Times New Roman"/>
              </a:rPr>
              <a:t>M., </a:t>
            </a:r>
            <a:r>
              <a:rPr sz="450" i="1" spc="10" dirty="0">
                <a:latin typeface="Times New Roman"/>
                <a:cs typeface="Times New Roman"/>
              </a:rPr>
              <a:t> </a:t>
            </a:r>
            <a:r>
              <a:rPr sz="450" i="1" dirty="0">
                <a:latin typeface="Times New Roman"/>
                <a:cs typeface="Times New Roman"/>
              </a:rPr>
              <a:t>…</a:t>
            </a:r>
            <a:r>
              <a:rPr sz="450" i="1" spc="74" dirty="0">
                <a:latin typeface="Times New Roman"/>
                <a:cs typeface="Times New Roman"/>
              </a:rPr>
              <a:t> </a:t>
            </a:r>
            <a:r>
              <a:rPr sz="450" i="1" dirty="0">
                <a:latin typeface="Times New Roman"/>
                <a:cs typeface="Times New Roman"/>
              </a:rPr>
              <a:t>M</a:t>
            </a:r>
            <a:r>
              <a:rPr sz="450" i="1" spc="-11" dirty="0">
                <a:latin typeface="Times New Roman"/>
                <a:cs typeface="Times New Roman"/>
              </a:rPr>
              <a:t>a</a:t>
            </a:r>
            <a:r>
              <a:rPr sz="450" i="1" dirty="0">
                <a:latin typeface="Times New Roman"/>
                <a:cs typeface="Times New Roman"/>
              </a:rPr>
              <a:t>rtin, </a:t>
            </a:r>
            <a:r>
              <a:rPr sz="450" i="1" spc="35" dirty="0">
                <a:latin typeface="Times New Roman"/>
                <a:cs typeface="Times New Roman"/>
              </a:rPr>
              <a:t> </a:t>
            </a:r>
            <a:r>
              <a:rPr sz="450" i="1" dirty="0">
                <a:latin typeface="Times New Roman"/>
                <a:cs typeface="Times New Roman"/>
              </a:rPr>
              <a:t>F.</a:t>
            </a:r>
            <a:r>
              <a:rPr sz="450" i="1" spc="60" dirty="0">
                <a:latin typeface="Times New Roman"/>
                <a:cs typeface="Times New Roman"/>
              </a:rPr>
              <a:t> </a:t>
            </a:r>
            <a:r>
              <a:rPr sz="450" i="1" dirty="0">
                <a:latin typeface="Times New Roman"/>
                <a:cs typeface="Times New Roman"/>
              </a:rPr>
              <a:t>L. (2014).  </a:t>
            </a:r>
            <a:r>
              <a:rPr sz="450" i="1" spc="2" dirty="0">
                <a:latin typeface="Times New Roman"/>
                <a:cs typeface="Times New Roman"/>
              </a:rPr>
              <a:t> </a:t>
            </a:r>
            <a:r>
              <a:rPr sz="450" i="1" dirty="0">
                <a:latin typeface="Times New Roman"/>
                <a:cs typeface="Times New Roman"/>
              </a:rPr>
              <a:t>Using</a:t>
            </a:r>
            <a:r>
              <a:rPr sz="450" i="1" spc="76" dirty="0">
                <a:latin typeface="Times New Roman"/>
                <a:cs typeface="Times New Roman"/>
              </a:rPr>
              <a:t> </a:t>
            </a:r>
            <a:r>
              <a:rPr sz="450" i="1" spc="-11" dirty="0">
                <a:latin typeface="Times New Roman"/>
                <a:cs typeface="Times New Roman"/>
              </a:rPr>
              <a:t>F</a:t>
            </a:r>
            <a:r>
              <a:rPr sz="450" i="1" dirty="0">
                <a:latin typeface="Times New Roman"/>
                <a:cs typeface="Times New Roman"/>
              </a:rPr>
              <a:t>ourier</a:t>
            </a:r>
            <a:r>
              <a:rPr sz="450" i="1" spc="41" dirty="0">
                <a:latin typeface="Times New Roman"/>
                <a:cs typeface="Times New Roman"/>
              </a:rPr>
              <a:t> </a:t>
            </a:r>
            <a:r>
              <a:rPr sz="450" i="1" dirty="0">
                <a:latin typeface="Times New Roman"/>
                <a:cs typeface="Times New Roman"/>
              </a:rPr>
              <a:t>transf</a:t>
            </a:r>
            <a:r>
              <a:rPr sz="450" i="1" spc="-11" dirty="0">
                <a:latin typeface="Times New Roman"/>
                <a:cs typeface="Times New Roman"/>
              </a:rPr>
              <a:t>o</a:t>
            </a:r>
            <a:r>
              <a:rPr sz="450" i="1" dirty="0">
                <a:latin typeface="Times New Roman"/>
                <a:cs typeface="Times New Roman"/>
              </a:rPr>
              <a:t>rm </a:t>
            </a:r>
            <a:r>
              <a:rPr sz="450" i="1" spc="60" dirty="0">
                <a:latin typeface="Times New Roman"/>
                <a:cs typeface="Times New Roman"/>
              </a:rPr>
              <a:t> </a:t>
            </a:r>
            <a:r>
              <a:rPr sz="450" i="1" dirty="0">
                <a:latin typeface="Times New Roman"/>
                <a:cs typeface="Times New Roman"/>
              </a:rPr>
              <a:t>IR</a:t>
            </a:r>
            <a:r>
              <a:rPr sz="450" i="1" spc="56" dirty="0">
                <a:latin typeface="Times New Roman"/>
                <a:cs typeface="Times New Roman"/>
              </a:rPr>
              <a:t> </a:t>
            </a:r>
            <a:r>
              <a:rPr sz="450" i="1" dirty="0">
                <a:latin typeface="Times New Roman"/>
                <a:cs typeface="Times New Roman"/>
              </a:rPr>
              <a:t>s</a:t>
            </a:r>
            <a:r>
              <a:rPr sz="450" i="1" spc="16" dirty="0">
                <a:latin typeface="Times New Roman"/>
                <a:cs typeface="Times New Roman"/>
              </a:rPr>
              <a:t>p</a:t>
            </a:r>
            <a:r>
              <a:rPr sz="450" i="1" dirty="0">
                <a:latin typeface="Times New Roman"/>
                <a:cs typeface="Times New Roman"/>
              </a:rPr>
              <a:t>ectrosco</a:t>
            </a:r>
            <a:r>
              <a:rPr sz="450" i="1" spc="-11" dirty="0">
                <a:latin typeface="Times New Roman"/>
                <a:cs typeface="Times New Roman"/>
              </a:rPr>
              <a:t>p</a:t>
            </a:r>
            <a:r>
              <a:rPr sz="450" i="1" dirty="0">
                <a:latin typeface="Times New Roman"/>
                <a:cs typeface="Times New Roman"/>
              </a:rPr>
              <a:t>y</a:t>
            </a:r>
            <a:r>
              <a:rPr sz="450" i="1" spc="41" dirty="0">
                <a:latin typeface="Times New Roman"/>
                <a:cs typeface="Times New Roman"/>
              </a:rPr>
              <a:t> </a:t>
            </a:r>
            <a:r>
              <a:rPr sz="450" i="1" dirty="0">
                <a:latin typeface="Times New Roman"/>
                <a:cs typeface="Times New Roman"/>
              </a:rPr>
              <a:t>to</a:t>
            </a:r>
            <a:r>
              <a:rPr sz="450" i="1" spc="103" dirty="0">
                <a:latin typeface="Times New Roman"/>
                <a:cs typeface="Times New Roman"/>
              </a:rPr>
              <a:t> </a:t>
            </a:r>
            <a:r>
              <a:rPr sz="450" i="1" dirty="0">
                <a:latin typeface="Times New Roman"/>
                <a:cs typeface="Times New Roman"/>
              </a:rPr>
              <a:t>analyze  biological</a:t>
            </a:r>
            <a:r>
              <a:rPr sz="450" i="1" spc="62" dirty="0">
                <a:latin typeface="Times New Roman"/>
                <a:cs typeface="Times New Roman"/>
              </a:rPr>
              <a:t> </a:t>
            </a:r>
            <a:r>
              <a:rPr sz="450" i="1" dirty="0">
                <a:latin typeface="Times New Roman"/>
                <a:cs typeface="Times New Roman"/>
              </a:rPr>
              <a:t>materials. </a:t>
            </a:r>
            <a:r>
              <a:rPr sz="450" i="1" spc="92" dirty="0">
                <a:latin typeface="Times New Roman"/>
                <a:cs typeface="Times New Roman"/>
              </a:rPr>
              <a:t> </a:t>
            </a:r>
            <a:r>
              <a:rPr sz="450" i="1" dirty="0">
                <a:latin typeface="Times New Roman"/>
                <a:cs typeface="Times New Roman"/>
              </a:rPr>
              <a:t>Nature </a:t>
            </a:r>
            <a:r>
              <a:rPr sz="450" i="1" spc="31" dirty="0">
                <a:latin typeface="Times New Roman"/>
                <a:cs typeface="Times New Roman"/>
              </a:rPr>
              <a:t> </a:t>
            </a:r>
            <a:r>
              <a:rPr sz="450" i="1" dirty="0">
                <a:latin typeface="Times New Roman"/>
                <a:cs typeface="Times New Roman"/>
              </a:rPr>
              <a:t>Prot</a:t>
            </a:r>
            <a:r>
              <a:rPr sz="450" i="1" spc="14" dirty="0">
                <a:latin typeface="Times New Roman"/>
                <a:cs typeface="Times New Roman"/>
              </a:rPr>
              <a:t>o</a:t>
            </a:r>
            <a:r>
              <a:rPr sz="450" i="1" dirty="0">
                <a:latin typeface="Times New Roman"/>
                <a:cs typeface="Times New Roman"/>
              </a:rPr>
              <a:t>cols, </a:t>
            </a:r>
            <a:r>
              <a:rPr sz="450" i="1" spc="47" dirty="0">
                <a:latin typeface="Times New Roman"/>
                <a:cs typeface="Times New Roman"/>
              </a:rPr>
              <a:t> </a:t>
            </a:r>
            <a:r>
              <a:rPr sz="450" i="1" dirty="0">
                <a:latin typeface="Times New Roman"/>
                <a:cs typeface="Times New Roman"/>
              </a:rPr>
              <a:t>9(8), </a:t>
            </a:r>
            <a:r>
              <a:rPr sz="450" i="1" spc="43" dirty="0">
                <a:latin typeface="Times New Roman"/>
                <a:cs typeface="Times New Roman"/>
              </a:rPr>
              <a:t> </a:t>
            </a:r>
            <a:r>
              <a:rPr sz="450" i="1" dirty="0">
                <a:latin typeface="Times New Roman"/>
                <a:cs typeface="Times New Roman"/>
              </a:rPr>
              <a:t>1771–91. </a:t>
            </a:r>
            <a:r>
              <a:rPr sz="450" i="1" dirty="0">
                <a:latin typeface="Times New Roman"/>
                <a:cs typeface="Times New Roman"/>
                <a:hlinkClick r:id="rId3"/>
              </a:rPr>
              <a:t>http://doi.</a:t>
            </a:r>
            <a:r>
              <a:rPr sz="450" i="1" spc="-14" dirty="0">
                <a:latin typeface="Times New Roman"/>
                <a:cs typeface="Times New Roman"/>
                <a:hlinkClick r:id="rId3"/>
              </a:rPr>
              <a:t>o</a:t>
            </a:r>
            <a:r>
              <a:rPr sz="450" i="1" dirty="0">
                <a:latin typeface="Times New Roman"/>
                <a:cs typeface="Times New Roman"/>
                <a:hlinkClick r:id="rId3"/>
              </a:rPr>
              <a:t>rg/10.1038/n</a:t>
            </a:r>
            <a:r>
              <a:rPr sz="450" i="1" spc="-14" dirty="0">
                <a:latin typeface="Times New Roman"/>
                <a:cs typeface="Times New Roman"/>
              </a:rPr>
              <a:t>p</a:t>
            </a:r>
            <a:r>
              <a:rPr sz="450" i="1" dirty="0">
                <a:latin typeface="Times New Roman"/>
                <a:cs typeface="Times New Roman"/>
              </a:rPr>
              <a:t>rot.2014.110</a:t>
            </a:r>
            <a:endParaRPr sz="450" dirty="0">
              <a:latin typeface="Times New Roman"/>
              <a:cs typeface="Times New Roman"/>
            </a:endParaRPr>
          </a:p>
        </p:txBody>
      </p:sp>
    </p:spTree>
    <p:extLst>
      <p:ext uri="{BB962C8B-B14F-4D97-AF65-F5344CB8AC3E}">
        <p14:creationId xmlns:p14="http://schemas.microsoft.com/office/powerpoint/2010/main" val="3733456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Característica de cada faixa espectral e sua interação com a matéria</a:t>
            </a:r>
          </a:p>
        </p:txBody>
      </p:sp>
      <p:sp>
        <p:nvSpPr>
          <p:cNvPr id="3" name="Espaço Reservado para Conteúdo 2"/>
          <p:cNvSpPr>
            <a:spLocks noGrp="1"/>
          </p:cNvSpPr>
          <p:nvPr>
            <p:ph idx="1"/>
          </p:nvPr>
        </p:nvSpPr>
        <p:spPr>
          <a:xfrm>
            <a:off x="395536" y="1196752"/>
            <a:ext cx="8229600" cy="3528392"/>
          </a:xfrm>
        </p:spPr>
        <p:txBody>
          <a:bodyPr>
            <a:normAutofit fontScale="92500" lnSpcReduction="10000"/>
          </a:bodyPr>
          <a:lstStyle/>
          <a:p>
            <a:r>
              <a:rPr lang="pt-BR" sz="1900" b="1" dirty="0"/>
              <a:t>Visível</a:t>
            </a:r>
          </a:p>
          <a:p>
            <a:pPr marL="0" indent="0">
              <a:buNone/>
            </a:pPr>
            <a:endParaRPr lang="pt-BR" sz="1900" dirty="0"/>
          </a:p>
          <a:p>
            <a:pPr algn="just"/>
            <a:r>
              <a:rPr lang="pt-BR" sz="1900" dirty="0"/>
              <a:t>Refere-se à parte do espectro que o olho humano consegue detectar. Está situada entre o infravermelho e o ultravioleta, que vai de 4,3.10</a:t>
            </a:r>
            <a:r>
              <a:rPr lang="pt-BR" sz="1900" baseline="30000" dirty="0"/>
              <a:t>14</a:t>
            </a:r>
            <a:r>
              <a:rPr lang="pt-BR" sz="1900" dirty="0"/>
              <a:t> a 7,5.10</a:t>
            </a:r>
            <a:r>
              <a:rPr lang="pt-BR" sz="1900" baseline="30000" dirty="0"/>
              <a:t>14</a:t>
            </a:r>
            <a:r>
              <a:rPr lang="pt-BR" sz="1900" dirty="0"/>
              <a:t> Hz, correspondente a comprimentos de onda de 750 a 400 nanômetros e a energias de 1,65 a 3,1 </a:t>
            </a:r>
            <a:r>
              <a:rPr lang="pt-BR" sz="1900" dirty="0" err="1"/>
              <a:t>eV</a:t>
            </a:r>
            <a:r>
              <a:rPr lang="pt-BR" sz="1900" dirty="0"/>
              <a:t>. </a:t>
            </a:r>
          </a:p>
          <a:p>
            <a:endParaRPr lang="pt-BR" sz="1900" dirty="0"/>
          </a:p>
          <a:p>
            <a:pPr algn="just"/>
            <a:r>
              <a:rPr lang="pt-BR" sz="1900" dirty="0"/>
              <a:t>Em uma observação de tecidos biológicos ou microrganismos através de microscópio ótico, a luz pode ser espalhada ou absorvida. </a:t>
            </a:r>
          </a:p>
          <a:p>
            <a:pPr algn="just"/>
            <a:endParaRPr lang="pt-BR" sz="1900" dirty="0"/>
          </a:p>
          <a:p>
            <a:pPr algn="just"/>
            <a:r>
              <a:rPr lang="pt-BR" sz="1900" dirty="0"/>
              <a:t>O espalhamento da luz em um meio depende do tamanho da partícula espalhadora e do comprimento da onda da luz. </a:t>
            </a:r>
          </a:p>
          <a:p>
            <a:pPr algn="just"/>
            <a:endParaRPr lang="pt-BR" sz="1800" dirty="0"/>
          </a:p>
          <a:p>
            <a:endParaRPr lang="pt-BR" sz="1800" dirty="0"/>
          </a:p>
          <a:p>
            <a:pPr algn="just"/>
            <a:endParaRPr lang="pt-BR" sz="1800" dirty="0"/>
          </a:p>
          <a:p>
            <a:pPr algn="just"/>
            <a:endParaRPr lang="pt-BR" sz="1800" dirty="0"/>
          </a:p>
          <a:p>
            <a:endParaRPr lang="pt-BR" sz="1800" dirty="0"/>
          </a:p>
          <a:p>
            <a:pPr algn="just"/>
            <a:endParaRPr lang="pt-BR" sz="1800" dirty="0"/>
          </a:p>
          <a:p>
            <a:endParaRPr lang="pt-BR" sz="18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581128"/>
            <a:ext cx="2857500" cy="1924050"/>
          </a:xfrm>
          <a:prstGeom prst="rect">
            <a:avLst/>
          </a:prstGeom>
        </p:spPr>
      </p:pic>
    </p:spTree>
    <p:extLst>
      <p:ext uri="{BB962C8B-B14F-4D97-AF65-F5344CB8AC3E}">
        <p14:creationId xmlns:p14="http://schemas.microsoft.com/office/powerpoint/2010/main" val="1945270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Característica de cada faixa espectral e sua interação com a matéria</a:t>
            </a:r>
          </a:p>
        </p:txBody>
      </p:sp>
      <p:sp>
        <p:nvSpPr>
          <p:cNvPr id="3" name="Espaço Reservado para Conteúdo 2"/>
          <p:cNvSpPr>
            <a:spLocks noGrp="1"/>
          </p:cNvSpPr>
          <p:nvPr>
            <p:ph idx="1"/>
          </p:nvPr>
        </p:nvSpPr>
        <p:spPr>
          <a:xfrm>
            <a:off x="395536" y="1196752"/>
            <a:ext cx="8229600" cy="3240360"/>
          </a:xfrm>
        </p:spPr>
        <p:txBody>
          <a:bodyPr>
            <a:normAutofit/>
          </a:bodyPr>
          <a:lstStyle/>
          <a:p>
            <a:pPr marL="0" indent="0">
              <a:buNone/>
            </a:pPr>
            <a:r>
              <a:rPr lang="pt-BR" sz="1900" dirty="0"/>
              <a:t>Ultravioleta</a:t>
            </a:r>
          </a:p>
          <a:p>
            <a:pPr marL="0" indent="0">
              <a:buNone/>
            </a:pPr>
            <a:endParaRPr lang="pt-BR" sz="1900" dirty="0"/>
          </a:p>
          <a:p>
            <a:pPr algn="just"/>
            <a:r>
              <a:rPr lang="pt-BR" sz="1800" dirty="0"/>
              <a:t>A última radiação visível para nós. As radiações UV têm frequências entre 7,5.10</a:t>
            </a:r>
            <a:r>
              <a:rPr lang="pt-BR" sz="1800" baseline="30000" dirty="0"/>
              <a:t>14</a:t>
            </a:r>
            <a:r>
              <a:rPr lang="pt-BR" sz="1800" dirty="0"/>
              <a:t> e 3.10</a:t>
            </a:r>
            <a:r>
              <a:rPr lang="pt-BR" sz="1800" baseline="30000" dirty="0"/>
              <a:t>16</a:t>
            </a:r>
            <a:r>
              <a:rPr lang="pt-BR" sz="1800" dirty="0"/>
              <a:t> Hz, que correspondem a comprimentos de onda na faixa de 400 </a:t>
            </a:r>
            <a:r>
              <a:rPr lang="pt-BR" sz="1800" dirty="0" err="1"/>
              <a:t>nm</a:t>
            </a:r>
            <a:r>
              <a:rPr lang="pt-BR" sz="1800" dirty="0"/>
              <a:t> a 10 </a:t>
            </a:r>
            <a:r>
              <a:rPr lang="pt-BR" sz="1800" dirty="0" err="1"/>
              <a:t>nm</a:t>
            </a:r>
            <a:r>
              <a:rPr lang="pt-BR" sz="1800" dirty="0"/>
              <a:t> e a energia compreendidas entre 1,8 a 3,1 </a:t>
            </a:r>
            <a:r>
              <a:rPr lang="pt-BR" sz="1800" dirty="0" err="1"/>
              <a:t>eV</a:t>
            </a:r>
            <a:r>
              <a:rPr lang="pt-BR" sz="1800" dirty="0"/>
              <a:t>.</a:t>
            </a:r>
          </a:p>
          <a:p>
            <a:pPr algn="just"/>
            <a:endParaRPr lang="pt-BR" sz="1800" dirty="0"/>
          </a:p>
          <a:p>
            <a:pPr algn="just"/>
            <a:r>
              <a:rPr lang="pt-BR" sz="1800" dirty="0"/>
              <a:t>As radiações ultravioletas são fortemente absorvidas pela maioria das substâncias sólidas. Sobre a pele, o seu efeito é muito conhecido: o tom bronzeado que adquirimos no verão; vem justamente da absorção pela nossa pele das radiações UV emitidas pelo Sol. </a:t>
            </a:r>
          </a:p>
          <a:p>
            <a:endParaRPr lang="pt-BR" sz="1800" dirty="0"/>
          </a:p>
          <a:p>
            <a:pPr algn="just"/>
            <a:endParaRPr lang="pt-BR" sz="1800" dirty="0"/>
          </a:p>
          <a:p>
            <a:pPr algn="just"/>
            <a:endParaRPr lang="pt-BR" sz="1800" dirty="0"/>
          </a:p>
          <a:p>
            <a:endParaRPr lang="pt-BR" sz="1800" dirty="0"/>
          </a:p>
          <a:p>
            <a:pPr algn="just"/>
            <a:endParaRPr lang="pt-BR" sz="1800" dirty="0"/>
          </a:p>
          <a:p>
            <a:endParaRPr lang="pt-BR" sz="18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821" y="4437111"/>
            <a:ext cx="1940619" cy="2237025"/>
          </a:xfrm>
          <a:prstGeom prst="rect">
            <a:avLst/>
          </a:prstGeom>
        </p:spPr>
      </p:pic>
      <p:sp>
        <p:nvSpPr>
          <p:cNvPr id="6" name="CaixaDeTexto 5"/>
          <p:cNvSpPr txBox="1"/>
          <p:nvPr/>
        </p:nvSpPr>
        <p:spPr>
          <a:xfrm>
            <a:off x="611560" y="4471194"/>
            <a:ext cx="5400600" cy="1754326"/>
          </a:xfrm>
          <a:prstGeom prst="rect">
            <a:avLst/>
          </a:prstGeom>
          <a:noFill/>
        </p:spPr>
        <p:txBody>
          <a:bodyPr wrap="square" rtlCol="0">
            <a:spAutoFit/>
          </a:bodyPr>
          <a:lstStyle/>
          <a:p>
            <a:pPr algn="just"/>
            <a:r>
              <a:rPr lang="pt-BR" dirty="0"/>
              <a:t>Aproximadamente 5% da radiação UV que atinge a pele é refletida, o restante penetra os tecidos, onde sofre dispersão de modo que uma parte sai do corpo e outra é absorvida por moléculas nas várias camadas do estrato córneo, da epiderme e da derme.</a:t>
            </a:r>
          </a:p>
        </p:txBody>
      </p:sp>
    </p:spTree>
    <p:extLst>
      <p:ext uri="{BB962C8B-B14F-4D97-AF65-F5344CB8AC3E}">
        <p14:creationId xmlns:p14="http://schemas.microsoft.com/office/powerpoint/2010/main" val="2514220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Característica de cada faixa espectral e sua interação com a matéria</a:t>
            </a:r>
          </a:p>
        </p:txBody>
      </p:sp>
      <p:sp>
        <p:nvSpPr>
          <p:cNvPr id="3" name="Espaço Reservado para Conteúdo 2"/>
          <p:cNvSpPr>
            <a:spLocks noGrp="1"/>
          </p:cNvSpPr>
          <p:nvPr>
            <p:ph idx="1"/>
          </p:nvPr>
        </p:nvSpPr>
        <p:spPr>
          <a:xfrm>
            <a:off x="395536" y="980728"/>
            <a:ext cx="8229600" cy="4824536"/>
          </a:xfrm>
        </p:spPr>
        <p:txBody>
          <a:bodyPr>
            <a:normAutofit/>
          </a:bodyPr>
          <a:lstStyle/>
          <a:p>
            <a:pPr marL="0" indent="0">
              <a:buNone/>
            </a:pPr>
            <a:r>
              <a:rPr lang="pt-BR" sz="1900" dirty="0"/>
              <a:t>Raios Gama</a:t>
            </a:r>
          </a:p>
          <a:p>
            <a:pPr marL="0" indent="0">
              <a:buNone/>
            </a:pPr>
            <a:endParaRPr lang="pt-BR" sz="1900" dirty="0"/>
          </a:p>
          <a:p>
            <a:pPr algn="just"/>
            <a:r>
              <a:rPr lang="pt-BR" sz="1800" dirty="0"/>
              <a:t>São ondas eletromagnéticas emitidas por núcleos radioativos e possuem comprimento de onda entre 10</a:t>
            </a:r>
            <a:r>
              <a:rPr lang="pt-BR" sz="1800" baseline="30000" dirty="0"/>
              <a:t>-10</a:t>
            </a:r>
            <a:r>
              <a:rPr lang="pt-BR" sz="1800" dirty="0"/>
              <a:t> m e 10 </a:t>
            </a:r>
            <a:r>
              <a:rPr lang="pt-BR" sz="1800" baseline="30000" dirty="0"/>
              <a:t>-14 </a:t>
            </a:r>
            <a:r>
              <a:rPr lang="pt-BR" sz="1800" dirty="0"/>
              <a:t>m. </a:t>
            </a:r>
          </a:p>
          <a:p>
            <a:pPr algn="just"/>
            <a:endParaRPr lang="pt-BR" sz="1800" dirty="0"/>
          </a:p>
          <a:p>
            <a:pPr algn="just"/>
            <a:r>
              <a:rPr lang="pt-BR" sz="1800" dirty="0"/>
              <a:t>Utilizados, entre outros, para fins de esterilização de materiais através de raios gama emitidos na desintegração radioativa do cobalto de massa 60 (</a:t>
            </a:r>
            <a:r>
              <a:rPr lang="pt-BR" sz="1800" baseline="30000" dirty="0"/>
              <a:t>60</a:t>
            </a:r>
            <a:r>
              <a:rPr lang="pt-BR" sz="1800" dirty="0"/>
              <a:t>Co) ou do césio de massa 137 (</a:t>
            </a:r>
            <a:r>
              <a:rPr lang="pt-BR" sz="1800" baseline="30000" dirty="0"/>
              <a:t>137</a:t>
            </a:r>
            <a:r>
              <a:rPr lang="pt-BR" sz="1800" dirty="0"/>
              <a:t>Cs). </a:t>
            </a:r>
          </a:p>
          <a:p>
            <a:pPr algn="just"/>
            <a:endParaRPr lang="pt-BR" sz="1800" dirty="0"/>
          </a:p>
          <a:p>
            <a:pPr algn="just"/>
            <a:r>
              <a:rPr lang="pt-BR" sz="1800" dirty="0"/>
              <a:t>A radiação gama é altamente penetrante, sendo capaz de matar as bactérias presentes em produtos lacrados dentro de uma embalagem. </a:t>
            </a:r>
          </a:p>
          <a:p>
            <a:pPr algn="just"/>
            <a:endParaRPr lang="pt-BR" sz="1800" dirty="0"/>
          </a:p>
          <a:p>
            <a:pPr algn="just"/>
            <a:r>
              <a:rPr lang="pt-BR" sz="1800" dirty="0"/>
              <a:t>A radiação ionizante favorece a cisão (quebra) da cadeia de DNA dos microrganismos com o objetivo de eliminá-los ou torná-los incapazes de se reproduzirem. </a:t>
            </a:r>
          </a:p>
          <a:p>
            <a:pPr algn="just"/>
            <a:endParaRPr lang="pt-BR" sz="1800" dirty="0"/>
          </a:p>
          <a:p>
            <a:pPr marL="0" indent="0" algn="just">
              <a:buNone/>
            </a:pPr>
            <a:endParaRPr lang="pt-BR" sz="1800" dirty="0"/>
          </a:p>
          <a:p>
            <a:endParaRPr lang="pt-BR" sz="1800" dirty="0"/>
          </a:p>
          <a:p>
            <a:pPr algn="just"/>
            <a:endParaRPr lang="pt-BR" sz="1800" dirty="0"/>
          </a:p>
          <a:p>
            <a:endParaRPr lang="pt-BR" sz="18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5373216"/>
            <a:ext cx="2886075" cy="1343025"/>
          </a:xfrm>
          <a:prstGeom prst="rect">
            <a:avLst/>
          </a:prstGeom>
        </p:spPr>
      </p:pic>
    </p:spTree>
    <p:extLst>
      <p:ext uri="{BB962C8B-B14F-4D97-AF65-F5344CB8AC3E}">
        <p14:creationId xmlns:p14="http://schemas.microsoft.com/office/powerpoint/2010/main" val="22123530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Característica de cada faixa espectral e sua interação com a matéria</a:t>
            </a:r>
          </a:p>
        </p:txBody>
      </p:sp>
      <p:sp>
        <p:nvSpPr>
          <p:cNvPr id="3" name="Espaço Reservado para Conteúdo 2"/>
          <p:cNvSpPr>
            <a:spLocks noGrp="1"/>
          </p:cNvSpPr>
          <p:nvPr>
            <p:ph idx="1"/>
          </p:nvPr>
        </p:nvSpPr>
        <p:spPr>
          <a:xfrm>
            <a:off x="395536" y="980728"/>
            <a:ext cx="8229600" cy="3672408"/>
          </a:xfrm>
        </p:spPr>
        <p:txBody>
          <a:bodyPr>
            <a:normAutofit/>
          </a:bodyPr>
          <a:lstStyle/>
          <a:p>
            <a:pPr marL="0" indent="0">
              <a:buNone/>
            </a:pPr>
            <a:r>
              <a:rPr lang="pt-BR" sz="1900" dirty="0"/>
              <a:t>Raios - X</a:t>
            </a:r>
          </a:p>
          <a:p>
            <a:pPr marL="0" indent="0">
              <a:buNone/>
            </a:pPr>
            <a:endParaRPr lang="pt-BR" sz="1900" dirty="0"/>
          </a:p>
          <a:p>
            <a:pPr algn="just"/>
            <a:r>
              <a:rPr lang="pt-BR" sz="1800" dirty="0"/>
              <a:t>Os raios-x são radiações originárias do </a:t>
            </a:r>
            <a:r>
              <a:rPr lang="pt-BR" sz="1800" dirty="0" err="1"/>
              <a:t>freamento</a:t>
            </a:r>
            <a:r>
              <a:rPr lang="pt-BR" sz="1800" dirty="0"/>
              <a:t> de elétrons acelerados que quando interagem com um núcleo pesado e sofrem desaceleração. </a:t>
            </a:r>
          </a:p>
          <a:p>
            <a:pPr algn="just"/>
            <a:endParaRPr lang="pt-BR" sz="1800" dirty="0"/>
          </a:p>
          <a:p>
            <a:pPr algn="just"/>
            <a:r>
              <a:rPr lang="pt-BR" sz="1800" dirty="0"/>
              <a:t>Os Raios-X têm ampla utilização na formação de imagens de diagnóstico médico. O feixe de raios X passa através do corpo do paciente e parte da radiação é absorvida. Os raios X que não foram absorvidos são os responsáveis pela exposição do detector e, portanto, pela formação da imagem.</a:t>
            </a:r>
          </a:p>
          <a:p>
            <a:pPr marL="0" indent="0" algn="just">
              <a:buNone/>
            </a:pPr>
            <a:endParaRPr lang="pt-BR" sz="1800" dirty="0"/>
          </a:p>
          <a:p>
            <a:endParaRPr lang="pt-BR" sz="1800" dirty="0"/>
          </a:p>
          <a:p>
            <a:pPr algn="just"/>
            <a:endParaRPr lang="pt-BR" sz="1800" dirty="0"/>
          </a:p>
          <a:p>
            <a:endParaRPr lang="pt-BR" sz="18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221" y="4221088"/>
            <a:ext cx="3797027" cy="2129313"/>
          </a:xfrm>
          <a:prstGeom prst="rect">
            <a:avLst/>
          </a:prstGeom>
        </p:spPr>
      </p:pic>
    </p:spTree>
    <p:extLst>
      <p:ext uri="{BB962C8B-B14F-4D97-AF65-F5344CB8AC3E}">
        <p14:creationId xmlns:p14="http://schemas.microsoft.com/office/powerpoint/2010/main" val="346122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p:sp>
        <p:nvSpPr>
          <p:cNvPr id="3" name="Espaço Reservado para Conteúdo 2"/>
          <p:cNvSpPr>
            <a:spLocks noGrp="1"/>
          </p:cNvSpPr>
          <p:nvPr>
            <p:ph idx="1"/>
          </p:nvPr>
        </p:nvSpPr>
        <p:spPr>
          <a:xfrm>
            <a:off x="395536" y="1196752"/>
            <a:ext cx="8229600" cy="4876800"/>
          </a:xfrm>
        </p:spPr>
        <p:txBody>
          <a:bodyPr>
            <a:normAutofit/>
          </a:bodyPr>
          <a:lstStyle/>
          <a:p>
            <a:pPr algn="just"/>
            <a:r>
              <a:rPr lang="pt-BR" sz="1800" dirty="0" err="1"/>
              <a:t>Oersted</a:t>
            </a:r>
            <a:r>
              <a:rPr lang="pt-BR" sz="1800" dirty="0"/>
              <a:t> </a:t>
            </a:r>
            <a:r>
              <a:rPr lang="pt-BR" sz="1800" dirty="0" smtClean="0"/>
              <a:t>ao </a:t>
            </a:r>
            <a:r>
              <a:rPr lang="pt-BR" sz="1800" dirty="0"/>
              <a:t>aproximar uma agulha imantada nas imediações de um fio condutor atravessado por corrente elétrica, a agulha sofria uma </a:t>
            </a:r>
            <a:r>
              <a:rPr lang="pt-BR" sz="1800" dirty="0" smtClean="0"/>
              <a:t>perturbação: relação </a:t>
            </a:r>
            <a:r>
              <a:rPr lang="pt-BR" sz="1800" dirty="0"/>
              <a:t>entre eletricidade e </a:t>
            </a:r>
            <a:r>
              <a:rPr lang="pt-BR" sz="1800" dirty="0" smtClean="0"/>
              <a:t>magnetismo - </a:t>
            </a:r>
            <a:r>
              <a:rPr lang="pt-BR" sz="1800" dirty="0"/>
              <a:t>um efeito elétrico </a:t>
            </a:r>
            <a:r>
              <a:rPr lang="pt-BR" sz="1800" dirty="0" smtClean="0"/>
              <a:t>produz </a:t>
            </a:r>
            <a:r>
              <a:rPr lang="pt-BR" sz="1800" dirty="0"/>
              <a:t>um efeito </a:t>
            </a:r>
            <a:r>
              <a:rPr lang="pt-BR" sz="1800" dirty="0" smtClean="0"/>
              <a:t>magnético. </a:t>
            </a:r>
          </a:p>
          <a:p>
            <a:pPr algn="just"/>
            <a:r>
              <a:rPr lang="pt-BR" sz="1800" dirty="0" smtClean="0"/>
              <a:t>Contradição sobre os </a:t>
            </a:r>
            <a:r>
              <a:rPr lang="pt-BR" sz="1800" dirty="0"/>
              <a:t>padrões newtonianos de </a:t>
            </a:r>
            <a:r>
              <a:rPr lang="pt-BR" sz="1800" dirty="0" smtClean="0"/>
              <a:t>força, pois a força magnética é circular e não reta.</a:t>
            </a:r>
            <a:endParaRPr lang="pt-BR" sz="1800" dirty="0"/>
          </a:p>
          <a:p>
            <a:pPr algn="just"/>
            <a:endParaRPr lang="pt-BR" sz="1800" dirty="0"/>
          </a:p>
          <a:p>
            <a:pPr algn="just"/>
            <a:r>
              <a:rPr lang="pt-BR" sz="1800" dirty="0"/>
              <a:t>Para Ampère, o magnetismo era um efeito secundário, gerado por correntes </a:t>
            </a:r>
            <a:r>
              <a:rPr lang="pt-BR" sz="1800" dirty="0" smtClean="0"/>
              <a:t>elétricas. As correntes elétricas eram o fenômeno fundamental. </a:t>
            </a:r>
            <a:endParaRPr lang="pt-BR" sz="1800" dirty="0"/>
          </a:p>
          <a:p>
            <a:pPr algn="just"/>
            <a:endParaRPr lang="pt-BR" sz="1800" dirty="0"/>
          </a:p>
          <a:p>
            <a:pPr algn="just"/>
            <a:r>
              <a:rPr lang="pt-BR" sz="1800" dirty="0"/>
              <a:t>Faraday e Maxwell foram além das concepções Newtonianas para explicar fenômenos eletromagnéticos.</a:t>
            </a:r>
          </a:p>
          <a:p>
            <a:pPr algn="just"/>
            <a:endParaRPr lang="pt-BR" sz="1400" dirty="0"/>
          </a:p>
          <a:p>
            <a:pPr marL="274320" lvl="1" indent="0" algn="just">
              <a:buNone/>
            </a:pPr>
            <a:endParaRPr lang="pt-BR" sz="1400" dirty="0">
              <a:solidFill>
                <a:schemeClr val="bg1">
                  <a:lumMod val="65000"/>
                </a:schemeClr>
              </a:solidFill>
            </a:endParaRPr>
          </a:p>
          <a:p>
            <a:endParaRPr lang="pt-BR" sz="1800" dirty="0"/>
          </a:p>
        </p:txBody>
      </p:sp>
    </p:spTree>
    <p:extLst>
      <p:ext uri="{BB962C8B-B14F-4D97-AF65-F5344CB8AC3E}">
        <p14:creationId xmlns:p14="http://schemas.microsoft.com/office/powerpoint/2010/main" val="1686404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Questão</a:t>
            </a:r>
          </a:p>
        </p:txBody>
      </p:sp>
      <p:sp>
        <p:nvSpPr>
          <p:cNvPr id="3" name="Espaço Reservado para Conteúdo 2"/>
          <p:cNvSpPr>
            <a:spLocks noGrp="1"/>
          </p:cNvSpPr>
          <p:nvPr>
            <p:ph idx="1"/>
          </p:nvPr>
        </p:nvSpPr>
        <p:spPr>
          <a:xfrm>
            <a:off x="179512" y="2276872"/>
            <a:ext cx="8640960" cy="3672408"/>
          </a:xfrm>
        </p:spPr>
        <p:txBody>
          <a:bodyPr>
            <a:normAutofit/>
          </a:bodyPr>
          <a:lstStyle/>
          <a:p>
            <a:pPr marL="0" indent="0" algn="just">
              <a:buNone/>
            </a:pPr>
            <a:r>
              <a:rPr lang="pt-BR" dirty="0"/>
              <a:t>Qual a diferença entre radiação ionizante e não ionizante ?</a:t>
            </a:r>
          </a:p>
          <a:p>
            <a:endParaRPr lang="pt-BR" sz="1800" dirty="0"/>
          </a:p>
          <a:p>
            <a:pPr algn="just"/>
            <a:endParaRPr lang="pt-BR" sz="1800" dirty="0"/>
          </a:p>
          <a:p>
            <a:endParaRPr lang="pt-BR" sz="1800" dirty="0"/>
          </a:p>
        </p:txBody>
      </p:sp>
    </p:spTree>
    <p:extLst>
      <p:ext uri="{BB962C8B-B14F-4D97-AF65-F5344CB8AC3E}">
        <p14:creationId xmlns:p14="http://schemas.microsoft.com/office/powerpoint/2010/main" val="426721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p:sp>
        <p:nvSpPr>
          <p:cNvPr id="3" name="Espaço Reservado para Conteúdo 2"/>
          <p:cNvSpPr>
            <a:spLocks noGrp="1"/>
          </p:cNvSpPr>
          <p:nvPr>
            <p:ph idx="1"/>
          </p:nvPr>
        </p:nvSpPr>
        <p:spPr>
          <a:xfrm>
            <a:off x="395536" y="1196752"/>
            <a:ext cx="8229600" cy="4876800"/>
          </a:xfrm>
        </p:spPr>
        <p:txBody>
          <a:bodyPr>
            <a:normAutofit/>
          </a:bodyPr>
          <a:lstStyle/>
          <a:p>
            <a:pPr algn="just"/>
            <a:r>
              <a:rPr lang="pt-BR" sz="1800" dirty="0"/>
              <a:t>Faraday provou a possibilidade da obtenção da eletricidade por um efeito magnético e um efeito magnético por efeitos elétricos. </a:t>
            </a:r>
            <a:endParaRPr lang="pt-BR" sz="1800" dirty="0" smtClean="0"/>
          </a:p>
          <a:p>
            <a:pPr algn="just"/>
            <a:endParaRPr lang="pt-BR" sz="1800" dirty="0"/>
          </a:p>
          <a:p>
            <a:pPr algn="just"/>
            <a:r>
              <a:rPr lang="pt-BR" sz="1800" dirty="0" smtClean="0"/>
              <a:t>Faraday apresentou dois experimentos: </a:t>
            </a:r>
          </a:p>
          <a:p>
            <a:pPr lvl="1" algn="just"/>
            <a:r>
              <a:rPr lang="pt-BR" sz="1400" dirty="0" smtClean="0"/>
              <a:t>- Imã fixo que gira em torno de um condutor móvel atravessado por uma corrente ou imã móvel que gira em torno do condutor fixo atravessado por uma corrente;</a:t>
            </a:r>
          </a:p>
          <a:p>
            <a:pPr lvl="1" algn="just"/>
            <a:r>
              <a:rPr lang="pt-BR" sz="1400" dirty="0" smtClean="0"/>
              <a:t>- Obteve corrente elétrica através de bobina isolada (corrente de indução)</a:t>
            </a:r>
          </a:p>
          <a:p>
            <a:pPr marL="274320" lvl="1" indent="0" algn="just">
              <a:buNone/>
            </a:pPr>
            <a:endParaRPr lang="pt-BR" sz="1400" dirty="0" smtClean="0"/>
          </a:p>
          <a:p>
            <a:pPr algn="just"/>
            <a:r>
              <a:rPr lang="pt-BR" sz="1800" dirty="0" smtClean="0"/>
              <a:t>Apresentou como explicação a </a:t>
            </a:r>
            <a:r>
              <a:rPr lang="pt-BR" sz="1800" dirty="0"/>
              <a:t>“Lei da Indução de Faraday”. </a:t>
            </a:r>
          </a:p>
          <a:p>
            <a:pPr algn="just"/>
            <a:endParaRPr lang="pt-BR" sz="1800" dirty="0"/>
          </a:p>
          <a:p>
            <a:pPr algn="just"/>
            <a:r>
              <a:rPr lang="pt-BR" sz="1800" dirty="0" smtClean="0"/>
              <a:t>Transmissões elétricas magnéticas </a:t>
            </a:r>
            <a:r>
              <a:rPr lang="pt-BR" sz="1800" dirty="0" smtClean="0"/>
              <a:t>ocorriam de forma contínua através de linhas de força. </a:t>
            </a:r>
            <a:r>
              <a:rPr lang="pt-BR" sz="1800" dirty="0" smtClean="0"/>
              <a:t>As </a:t>
            </a:r>
            <a:r>
              <a:rPr lang="pt-BR" sz="1800" dirty="0"/>
              <a:t>linhas de força seriam análogas a cordas espalhadas pelo espaço formando o campo </a:t>
            </a:r>
            <a:r>
              <a:rPr lang="pt-BR" sz="1800" dirty="0" smtClean="0"/>
              <a:t>(perturbação </a:t>
            </a:r>
            <a:r>
              <a:rPr lang="pt-BR" sz="1800" dirty="0"/>
              <a:t>em uma corda esticada </a:t>
            </a:r>
            <a:r>
              <a:rPr lang="pt-BR" sz="1800" dirty="0" smtClean="0"/>
              <a:t>na </a:t>
            </a:r>
            <a:r>
              <a:rPr lang="pt-BR" sz="1800" dirty="0"/>
              <a:t>forma de </a:t>
            </a:r>
            <a:r>
              <a:rPr lang="pt-BR" sz="1800" dirty="0" smtClean="0"/>
              <a:t>onda). </a:t>
            </a:r>
            <a:endParaRPr lang="pt-BR" sz="1400" dirty="0">
              <a:solidFill>
                <a:schemeClr val="bg1">
                  <a:lumMod val="65000"/>
                </a:schemeClr>
              </a:solidFill>
            </a:endParaRPr>
          </a:p>
          <a:p>
            <a:endParaRPr lang="pt-BR" sz="1800" dirty="0"/>
          </a:p>
        </p:txBody>
      </p:sp>
    </p:spTree>
    <p:extLst>
      <p:ext uri="{BB962C8B-B14F-4D97-AF65-F5344CB8AC3E}">
        <p14:creationId xmlns:p14="http://schemas.microsoft.com/office/powerpoint/2010/main" val="114444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p:sp>
        <p:nvSpPr>
          <p:cNvPr id="3" name="Espaço Reservado para Conteúdo 2"/>
          <p:cNvSpPr>
            <a:spLocks noGrp="1"/>
          </p:cNvSpPr>
          <p:nvPr>
            <p:ph idx="1"/>
          </p:nvPr>
        </p:nvSpPr>
        <p:spPr>
          <a:xfrm>
            <a:off x="395536" y="1196752"/>
            <a:ext cx="8229600" cy="4876800"/>
          </a:xfrm>
        </p:spPr>
        <p:txBody>
          <a:bodyPr>
            <a:normAutofit/>
          </a:bodyPr>
          <a:lstStyle/>
          <a:p>
            <a:pPr algn="just"/>
            <a:endParaRPr lang="pt-BR" sz="1800" dirty="0"/>
          </a:p>
          <a:p>
            <a:pPr algn="just"/>
            <a:endParaRPr lang="pt-BR" sz="1800" dirty="0"/>
          </a:p>
          <a:p>
            <a:pPr algn="just"/>
            <a:endParaRPr lang="pt-BR" sz="1800" dirty="0"/>
          </a:p>
          <a:p>
            <a:pPr algn="just"/>
            <a:endParaRPr lang="pt-BR" sz="1800" dirty="0"/>
          </a:p>
          <a:p>
            <a:pPr algn="just"/>
            <a:endParaRPr lang="pt-BR" sz="1800" dirty="0"/>
          </a:p>
          <a:p>
            <a:pPr algn="just"/>
            <a:endParaRPr lang="pt-BR" sz="1800" dirty="0"/>
          </a:p>
          <a:p>
            <a:pPr algn="just"/>
            <a:endParaRPr lang="pt-BR" sz="1800" dirty="0"/>
          </a:p>
          <a:p>
            <a:pPr algn="just"/>
            <a:endParaRPr lang="pt-BR" sz="1800" dirty="0"/>
          </a:p>
          <a:p>
            <a:pPr algn="just"/>
            <a:endParaRPr lang="pt-BR" sz="1800" dirty="0"/>
          </a:p>
          <a:p>
            <a:pPr algn="just"/>
            <a:endParaRPr lang="pt-BR" sz="1800" dirty="0"/>
          </a:p>
          <a:p>
            <a:pPr marL="0" indent="0" algn="ctr">
              <a:buNone/>
            </a:pPr>
            <a:endParaRPr lang="pt-BR" sz="1800" dirty="0"/>
          </a:p>
          <a:p>
            <a:pPr marL="0" indent="0" algn="ctr">
              <a:buNone/>
            </a:pPr>
            <a:endParaRPr lang="pt-BR" sz="1800" dirty="0"/>
          </a:p>
          <a:p>
            <a:pPr marL="0" indent="0" algn="ctr">
              <a:buNone/>
            </a:pPr>
            <a:endParaRPr lang="pt-BR" sz="1800" dirty="0"/>
          </a:p>
          <a:p>
            <a:pPr marL="0" indent="0" algn="ctr">
              <a:buNone/>
            </a:pPr>
            <a:r>
              <a:rPr lang="pt-BR" sz="1800" dirty="0"/>
              <a:t>James </a:t>
            </a:r>
            <a:r>
              <a:rPr lang="pt-BR" sz="1800" dirty="0" err="1"/>
              <a:t>Clerk</a:t>
            </a:r>
            <a:r>
              <a:rPr lang="pt-BR" sz="1800" dirty="0"/>
              <a:t> Maxwell</a:t>
            </a:r>
          </a:p>
          <a:p>
            <a:pPr marL="274320" lvl="1" indent="0" algn="just">
              <a:buNone/>
            </a:pPr>
            <a:endParaRPr lang="pt-BR" sz="1400" dirty="0">
              <a:solidFill>
                <a:schemeClr val="bg1">
                  <a:lumMod val="65000"/>
                </a:schemeClr>
              </a:solidFill>
            </a:endParaRPr>
          </a:p>
          <a:p>
            <a:endParaRPr lang="pt-BR" sz="18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916832"/>
            <a:ext cx="2592288" cy="3240360"/>
          </a:xfrm>
          <a:prstGeom prst="rect">
            <a:avLst/>
          </a:prstGeom>
        </p:spPr>
      </p:pic>
    </p:spTree>
    <p:extLst>
      <p:ext uri="{BB962C8B-B14F-4D97-AF65-F5344CB8AC3E}">
        <p14:creationId xmlns:p14="http://schemas.microsoft.com/office/powerpoint/2010/main" val="287304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404664"/>
            <a:ext cx="8435280" cy="576064"/>
          </a:xfrm>
        </p:spPr>
        <p:txBody>
          <a:bodyPr>
            <a:normAutofit/>
          </a:bodyPr>
          <a:lstStyle/>
          <a:p>
            <a:r>
              <a:rPr lang="pt-BR" sz="2000" dirty="0"/>
              <a:t>Aspectos históricos do desenvolvimento dos conceitos de onda eletromagnética.</a:t>
            </a:r>
          </a:p>
        </p:txBody>
      </p:sp>
      <p:sp>
        <p:nvSpPr>
          <p:cNvPr id="3" name="Espaço Reservado para Conteúdo 2"/>
          <p:cNvSpPr>
            <a:spLocks noGrp="1"/>
          </p:cNvSpPr>
          <p:nvPr>
            <p:ph idx="1"/>
          </p:nvPr>
        </p:nvSpPr>
        <p:spPr>
          <a:xfrm>
            <a:off x="395536" y="1196752"/>
            <a:ext cx="8229600" cy="4876800"/>
          </a:xfrm>
        </p:spPr>
        <p:txBody>
          <a:bodyPr>
            <a:normAutofit/>
          </a:bodyPr>
          <a:lstStyle/>
          <a:p>
            <a:pPr algn="just"/>
            <a:r>
              <a:rPr lang="pt-BR" sz="1800" dirty="0"/>
              <a:t>Maxwell desenvolveu equações matemáticas com base nos trabalhos de Faraday. </a:t>
            </a:r>
            <a:r>
              <a:rPr lang="pt-BR" sz="1800" dirty="0" smtClean="0"/>
              <a:t>Elaborou </a:t>
            </a:r>
            <a:r>
              <a:rPr lang="pt-BR" sz="1800" dirty="0"/>
              <a:t>equações diferenciais para descrever uma onda eletromagnética. </a:t>
            </a:r>
          </a:p>
          <a:p>
            <a:pPr algn="just"/>
            <a:endParaRPr lang="pt-BR" sz="1800" dirty="0"/>
          </a:p>
          <a:p>
            <a:pPr algn="just"/>
            <a:r>
              <a:rPr lang="pt-BR" sz="1800" dirty="0"/>
              <a:t>Para Maxwell, o campo de Faraday seria como líquido; um fluido que tomava todo espaço e, como em um rio, </a:t>
            </a:r>
            <a:r>
              <a:rPr lang="pt-BR" sz="1800" dirty="0" smtClean="0"/>
              <a:t>e as </a:t>
            </a:r>
            <a:r>
              <a:rPr lang="pt-BR" sz="1800" dirty="0"/>
              <a:t>correntes (linhas de força) deveriam determinar a direção e o movimento dos corpos. Esse líquido imaginário seria o </a:t>
            </a:r>
            <a:r>
              <a:rPr lang="pt-BR" sz="1800" dirty="0" smtClean="0"/>
              <a:t>éter (vínculo entre campo elétrico e magnético)</a:t>
            </a:r>
          </a:p>
          <a:p>
            <a:pPr algn="just"/>
            <a:endParaRPr lang="pt-BR" sz="1800" dirty="0"/>
          </a:p>
          <a:p>
            <a:pPr algn="just"/>
            <a:r>
              <a:rPr lang="pt-BR" sz="1800" dirty="0"/>
              <a:t>O experimento de </a:t>
            </a:r>
            <a:r>
              <a:rPr lang="pt-BR" sz="1800" dirty="0" err="1"/>
              <a:t>Michelson</a:t>
            </a:r>
            <a:r>
              <a:rPr lang="pt-BR" sz="1800" dirty="0"/>
              <a:t> e </a:t>
            </a:r>
            <a:r>
              <a:rPr lang="pt-BR" sz="1800" dirty="0" err="1"/>
              <a:t>Morley</a:t>
            </a:r>
            <a:r>
              <a:rPr lang="pt-BR" sz="1800" dirty="0"/>
              <a:t> comprovaram que a onda eletromagnética não precisa do éter para se propagar.</a:t>
            </a:r>
          </a:p>
          <a:p>
            <a:pPr algn="just"/>
            <a:endParaRPr lang="pt-BR" sz="1800" dirty="0"/>
          </a:p>
          <a:p>
            <a:pPr algn="just"/>
            <a:r>
              <a:rPr lang="pt-BR" sz="1800" dirty="0" smtClean="0"/>
              <a:t>Maxwell calculou </a:t>
            </a:r>
            <a:r>
              <a:rPr lang="pt-BR" sz="1800" dirty="0"/>
              <a:t>a velocidade de propagação da luz a partir de suas equações, </a:t>
            </a:r>
            <a:r>
              <a:rPr lang="pt-BR" sz="1800" dirty="0" smtClean="0"/>
              <a:t>e </a:t>
            </a:r>
            <a:r>
              <a:rPr lang="pt-BR" sz="1800" dirty="0"/>
              <a:t>inferiu que a luz devia ser uma onda eletromagnética.</a:t>
            </a:r>
          </a:p>
          <a:p>
            <a:pPr algn="just"/>
            <a:endParaRPr lang="pt-BR" sz="1800" dirty="0"/>
          </a:p>
          <a:p>
            <a:pPr algn="just"/>
            <a:endParaRPr lang="pt-BR" sz="1800" dirty="0"/>
          </a:p>
          <a:p>
            <a:pPr marL="274320" lvl="1" indent="0" algn="just">
              <a:buNone/>
            </a:pPr>
            <a:endParaRPr lang="pt-BR" sz="1400" dirty="0">
              <a:solidFill>
                <a:schemeClr val="bg1">
                  <a:lumMod val="65000"/>
                </a:schemeClr>
              </a:solidFill>
            </a:endParaRPr>
          </a:p>
          <a:p>
            <a:endParaRPr lang="pt-BR" sz="1800" dirty="0"/>
          </a:p>
        </p:txBody>
      </p:sp>
    </p:spTree>
    <p:extLst>
      <p:ext uri="{BB962C8B-B14F-4D97-AF65-F5344CB8AC3E}">
        <p14:creationId xmlns:p14="http://schemas.microsoft.com/office/powerpoint/2010/main" val="3518857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lho">
  <a:themeElements>
    <a:clrScheme name="Ex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scritório Clássico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lh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2307</TotalTime>
  <Words>3688</Words>
  <Application>Microsoft Office PowerPoint</Application>
  <PresentationFormat>Apresentação na tela (4:3)</PresentationFormat>
  <Paragraphs>531</Paragraphs>
  <Slides>60</Slides>
  <Notes>12</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60</vt:i4>
      </vt:variant>
    </vt:vector>
  </HeadingPairs>
  <TitlesOfParts>
    <vt:vector size="62" baseType="lpstr">
      <vt:lpstr>Brilho</vt:lpstr>
      <vt:lpstr>Photo Editor Photo</vt:lpstr>
      <vt:lpstr>O Espectro eletromagnético e as interações de cada faixa espectral com a matéria</vt:lpstr>
      <vt:lpstr>Objetivo</vt:lpstr>
      <vt:lpstr>Roteiro</vt:lpstr>
      <vt:lpstr>Roteiro</vt:lpstr>
      <vt:lpstr>Aspectos históricos do desenvolvimento dos conceitos de onda eletromagnética.</vt:lpstr>
      <vt:lpstr>Aspectos históricos do desenvolvimento dos conceitos de onda eletromagnética.</vt:lpstr>
      <vt:lpstr>Aspectos históricos do desenvolvimento dos conceitos de onda eletromagnética.</vt:lpstr>
      <vt:lpstr>Aspectos históricos do desenvolvimento dos conceitos de onda eletromagnética.</vt:lpstr>
      <vt:lpstr>Aspectos históricos do desenvolvimento dos conceitos de onda eletromagnética.</vt:lpstr>
      <vt:lpstr>Aspectos históricos do desenvolvimento dos conceitos de onda eletromagnética.</vt:lpstr>
      <vt:lpstr>Aspectos históricos do desenvolvimento dos conceitos de onda eletromagnética.</vt:lpstr>
      <vt:lpstr>Aspectos históricos do desenvolvimento dos conceitos de onda eletromagnética.</vt:lpstr>
      <vt:lpstr>Aspectos históricos do desenvolvimento dos conceitos de onda eletromagnética.</vt:lpstr>
      <vt:lpstr>Aspectos históricos do desenvolvimento dos conceitos de onda eletromagnética.</vt:lpstr>
      <vt:lpstr>Aspectos históricos do desenvolvimento dos conceitos de onda eletromagnética.</vt:lpstr>
      <vt:lpstr>Aspectos históricos do desenvolvimento dos conceitos de onda eletromagnética.</vt:lpstr>
      <vt:lpstr>Aspectos históricos do desenvolvimento dos conceitos de onda eletromagnética.</vt:lpstr>
      <vt:lpstr>Aspectos históricos do desenvolvimento dos conceitos de onda eletromagnética.</vt:lpstr>
      <vt:lpstr>Roteiro</vt:lpstr>
      <vt:lpstr>Produção de ondas eletromagnéticas</vt:lpstr>
      <vt:lpstr>Produção de ondas eletromagnéticas</vt:lpstr>
      <vt:lpstr>Roteiro</vt:lpstr>
      <vt:lpstr>Espectro eletromagnético</vt:lpstr>
      <vt:lpstr>Espectro eletromagnético</vt:lpstr>
      <vt:lpstr>Roteiro</vt:lpstr>
      <vt:lpstr>O que é Radiação</vt:lpstr>
      <vt:lpstr>Tipos de Radiações</vt:lpstr>
      <vt:lpstr>Radiações Ionizantes</vt:lpstr>
      <vt:lpstr>Espectro Eletromagnético</vt:lpstr>
      <vt:lpstr>Comprimento de Onda</vt:lpstr>
      <vt:lpstr>Relações importantes</vt:lpstr>
      <vt:lpstr>Relações importantes</vt:lpstr>
      <vt:lpstr>Interação da Radiação Eletromagnética  com a Matéria</vt:lpstr>
      <vt:lpstr>Efeito Fotoelétrico</vt:lpstr>
      <vt:lpstr>Apresentação do PowerPoint</vt:lpstr>
      <vt:lpstr>Apresentação do PowerPoint</vt:lpstr>
      <vt:lpstr>Apresentação do PowerPoint</vt:lpstr>
      <vt:lpstr>Espalhamento Rayleigh</vt:lpstr>
      <vt:lpstr>Apresentação do PowerPoint</vt:lpstr>
      <vt:lpstr>Apresentação do PowerPoint</vt:lpstr>
      <vt:lpstr>Efeito Compton(Espalhamento incoerente)</vt:lpstr>
      <vt:lpstr>Apresentação do PowerPoint</vt:lpstr>
      <vt:lpstr>Apresentação do PowerPoint</vt:lpstr>
      <vt:lpstr>Produção de Pares</vt:lpstr>
      <vt:lpstr>Apresentação do PowerPoint</vt:lpstr>
      <vt:lpstr>Apresentação do PowerPoint</vt:lpstr>
      <vt:lpstr>Roteiro</vt:lpstr>
      <vt:lpstr>Característica de cada faixa espectral e sua interação com a matéria</vt:lpstr>
      <vt:lpstr>Característica de cada faixa espectral e sua interação com a matéria</vt:lpstr>
      <vt:lpstr>Característica de cada faixa espectral e sua interação com a matéria</vt:lpstr>
      <vt:lpstr>Regra para infravermelho</vt:lpstr>
      <vt:lpstr>Vibrações moleculares</vt:lpstr>
      <vt:lpstr>Exemplo</vt:lpstr>
      <vt:lpstr>Apresentação do PowerPoint</vt:lpstr>
      <vt:lpstr>Apresentação do PowerPoint</vt:lpstr>
      <vt:lpstr>Característica de cada faixa espectral e sua interação com a matéria</vt:lpstr>
      <vt:lpstr>Característica de cada faixa espectral e sua interação com a matéria</vt:lpstr>
      <vt:lpstr>Característica de cada faixa espectral e sua interação com a matéria</vt:lpstr>
      <vt:lpstr>Característica de cada faixa espectral e sua interação com a matéria</vt:lpstr>
      <vt:lpstr>Questão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Espectro eletromagnético e as interações de cada faixa espectral com a matéria</dc:title>
  <dc:creator>Claudio Ubirajara</dc:creator>
  <cp:lastModifiedBy>Claudio Ubirajara</cp:lastModifiedBy>
  <cp:revision>55</cp:revision>
  <dcterms:created xsi:type="dcterms:W3CDTF">2016-08-22T11:31:35Z</dcterms:created>
  <dcterms:modified xsi:type="dcterms:W3CDTF">2016-08-24T14:14:43Z</dcterms:modified>
</cp:coreProperties>
</file>