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15" r:id="rId2"/>
    <p:sldId id="322" r:id="rId3"/>
    <p:sldId id="324" r:id="rId4"/>
    <p:sldId id="323" r:id="rId5"/>
    <p:sldId id="327" r:id="rId6"/>
    <p:sldId id="345" r:id="rId7"/>
    <p:sldId id="342" r:id="rId8"/>
    <p:sldId id="335" r:id="rId9"/>
    <p:sldId id="361" r:id="rId10"/>
    <p:sldId id="360" r:id="rId11"/>
    <p:sldId id="336" r:id="rId12"/>
    <p:sldId id="337" r:id="rId13"/>
    <p:sldId id="338" r:id="rId14"/>
    <p:sldId id="340" r:id="rId15"/>
    <p:sldId id="341" r:id="rId16"/>
    <p:sldId id="339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3" r:id="rId29"/>
    <p:sldId id="364" r:id="rId30"/>
    <p:sldId id="36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9DCE-8B63-45C3-9C5E-7BC645DC08A8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A2FE-BD34-4FD1-8E06-F5036D2E6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2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7578-26A3-47A7-A38B-0EEE78FA68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9DF6-0683-466C-8D83-A53CBBE69180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67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0E3C-FF12-4AF4-89BD-60A2FB000FE9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4BF-48EF-4246-84E7-08E13AD6F5AD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9511-2B42-475C-9E04-2F17E00E55AF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FB94-46CF-4E1B-B76C-10B20964865F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7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6DE-C4B3-44F6-9F94-7BED31D3B60A}" type="datetime1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6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D559-0F66-48EF-B215-1305652A6A4E}" type="datetime1">
              <a:rPr lang="pt-BR" smtClean="0"/>
              <a:t>13/09/2023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B0A6-9A01-4036-9C32-87A0CF031B21}" type="datetime1">
              <a:rPr lang="pt-BR" smtClean="0"/>
              <a:t>13/09/2023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2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755-CB37-4C31-8126-B72764E2974B}" type="datetime1">
              <a:rPr lang="pt-BR" smtClean="0"/>
              <a:t>13/09/2023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5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F34B-D66B-44BF-AB22-10EA24E5F452}" type="datetime1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7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121D-5AAE-4D29-936C-765F06FB7E91}" type="datetime1">
              <a:rPr lang="pt-BR" smtClean="0"/>
              <a:t>13/09/2023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2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0BEB-C52D-434F-9C89-4B8E102BAD57}" type="datetime1">
              <a:rPr lang="pt-BR" smtClean="0"/>
              <a:t>13/09/2023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E438-2F30-4CA6-B2A3-46B1C150B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8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The%2BCreutz-Taube%2Bion&amp;source=images&amp;cd=&amp;cad=rja&amp;docid=wrG5_kURKZUWyM&amp;tbnid=TqT6eXBMwD0FrM:&amp;ved=0CAUQjRw&amp;url=http://www.quantenchemie.tu-berlin.de/menue/about_us/team/matthias_parthey/&amp;ei=bq7JUeOrPIzg8AS_nIH4CA&amp;psig=AFQjCNHY2FPQGd61Z4IPovdAGWwdaOtXGA&amp;ust=137225497213485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http://www.google.com.br/url?sa=i&amp;rct=j&amp;q=The%2BCreutz-Taube%2Bion&amp;source=images&amp;cd=&amp;cad=rja&amp;docid=fGX-Of_SYCIcrM&amp;tbnid=m_SAZl2YpszhxM:&amp;ved=0CAUQjRw&amp;url=http://www.scielo.br/scielo.php?pid%3DS0100-40422002000400018%26script%3Dsci_arttext&amp;ei=kaHJUaXpJIbW9QTW4IDwDQ&amp;bvm=bv.48293060,d.dmQ&amp;psig=AFQjCNHY2FPQGd61Z4IPovdAGWwdaOtXGA&amp;ust=137225497213485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The%2BCreutz-Taube%2Bion&amp;source=images&amp;cd=&amp;cad=rja&amp;docid=fGX-Of_SYCIcrM&amp;tbnid=m_SAZl2YpszhxM:&amp;ved=0CAUQjRw&amp;url=http://www.scielo.br/scielo.php?pid%3DS0100-40422002000400018%26script%3Dsci_arttext&amp;ei=kaHJUaXpJIbW9QTW4IDwDQ&amp;bvm=bv.48293060,d.dmQ&amp;psig=AFQjCNHY2FPQGd61Z4IPovdAGWwdaOtXGA&amp;ust=137225497213485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054" y="478990"/>
            <a:ext cx="7737692" cy="523220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Reatividade de complexos metálicos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8319" y="1551917"/>
            <a:ext cx="81982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smtClean="0"/>
              <a:t>Reações de substituição de Ligantes;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smtClean="0"/>
              <a:t>Reações de transferência de elétrons (reações redox)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 smtClean="0"/>
              <a:t>Reações de Ligantes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2800" dirty="0" smtClean="0"/>
              <a:t>Entre Ligantes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sz="2800" dirty="0" smtClean="0"/>
              <a:t>De ligantes com moléculas em solução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3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705085" y="5087724"/>
            <a:ext cx="2057400" cy="365125"/>
          </a:xfrm>
        </p:spPr>
        <p:txBody>
          <a:bodyPr/>
          <a:lstStyle/>
          <a:p>
            <a:fld id="{B1F2CF76-1741-4CC9-9679-B7AEC4ED511D}" type="slidenum">
              <a:rPr lang="pt-BR" smtClean="0"/>
              <a:t>10</a:t>
            </a:fld>
            <a:endParaRPr lang="pt-BR" dirty="0"/>
          </a:p>
        </p:txBody>
      </p:sp>
      <p:cxnSp>
        <p:nvCxnSpPr>
          <p:cNvPr id="82" name="Conector reto 81"/>
          <p:cNvCxnSpPr/>
          <p:nvPr/>
        </p:nvCxnSpPr>
        <p:spPr>
          <a:xfrm>
            <a:off x="1242552" y="2452312"/>
            <a:ext cx="70838" cy="303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>
            <a:stCxn id="10" idx="4"/>
          </p:cNvCxnSpPr>
          <p:nvPr/>
        </p:nvCxnSpPr>
        <p:spPr>
          <a:xfrm flipH="1">
            <a:off x="5240859" y="-91360"/>
            <a:ext cx="4170" cy="31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727107" y="2015021"/>
            <a:ext cx="101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reagente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3052389" y="1893175"/>
            <a:ext cx="146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intermediário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6049764" y="2082980"/>
            <a:ext cx="94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produto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5384429" y="5771608"/>
            <a:ext cx="32296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i="1" dirty="0" smtClean="0"/>
              <a:t>v</a:t>
            </a:r>
            <a:r>
              <a:rPr lang="pt-BR" sz="2400" dirty="0" smtClean="0"/>
              <a:t> = k [complexo][</a:t>
            </a:r>
            <a:r>
              <a:rPr lang="pt-BR" sz="2400" dirty="0" err="1" smtClean="0"/>
              <a:t>Lig</a:t>
            </a:r>
            <a:r>
              <a:rPr lang="pt-BR" sz="2400" dirty="0" smtClean="0"/>
              <a:t> </a:t>
            </a:r>
            <a:r>
              <a:rPr lang="pt-BR" sz="2400" dirty="0" err="1" smtClean="0"/>
              <a:t>Ent</a:t>
            </a:r>
            <a:r>
              <a:rPr lang="pt-BR" sz="2400" dirty="0" smtClean="0"/>
              <a:t>]</a:t>
            </a:r>
            <a:endParaRPr lang="pt-BR" sz="2400" dirty="0"/>
          </a:p>
        </p:txBody>
      </p:sp>
      <p:grpSp>
        <p:nvGrpSpPr>
          <p:cNvPr id="88" name="Grupo 87"/>
          <p:cNvGrpSpPr/>
          <p:nvPr/>
        </p:nvGrpSpPr>
        <p:grpSpPr>
          <a:xfrm>
            <a:off x="658426" y="2961653"/>
            <a:ext cx="6907380" cy="1596236"/>
            <a:chOff x="1235329" y="1304825"/>
            <a:chExt cx="9063063" cy="2442191"/>
          </a:xfrm>
        </p:grpSpPr>
        <p:sp>
          <p:nvSpPr>
            <p:cNvPr id="89" name="Elipse 88"/>
            <p:cNvSpPr/>
            <p:nvPr/>
          </p:nvSpPr>
          <p:spPr>
            <a:xfrm rot="4990741">
              <a:off x="2940812" y="2919385"/>
              <a:ext cx="360362" cy="3603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90" name="Conector reto 89"/>
            <p:cNvCxnSpPr/>
            <p:nvPr/>
          </p:nvCxnSpPr>
          <p:spPr bwMode="auto">
            <a:xfrm rot="10390741">
              <a:off x="1516317" y="2185680"/>
              <a:ext cx="449262" cy="60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ipse 90"/>
            <p:cNvSpPr/>
            <p:nvPr/>
          </p:nvSpPr>
          <p:spPr bwMode="auto">
            <a:xfrm rot="4990741">
              <a:off x="2182273" y="2056299"/>
              <a:ext cx="288925" cy="287337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2" name="Elipse 91"/>
            <p:cNvSpPr/>
            <p:nvPr/>
          </p:nvSpPr>
          <p:spPr bwMode="auto">
            <a:xfrm rot="4990741">
              <a:off x="2833942" y="2076142"/>
              <a:ext cx="288925" cy="288925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3" name="Elipse 92"/>
            <p:cNvSpPr/>
            <p:nvPr/>
          </p:nvSpPr>
          <p:spPr bwMode="auto">
            <a:xfrm rot="4990741">
              <a:off x="1890967" y="1958667"/>
              <a:ext cx="504825" cy="5048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4" name="Elipse 93"/>
            <p:cNvSpPr/>
            <p:nvPr/>
          </p:nvSpPr>
          <p:spPr bwMode="auto">
            <a:xfrm rot="4990741">
              <a:off x="1235329" y="2049156"/>
              <a:ext cx="288925" cy="288925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95" name="Conector reto 94"/>
            <p:cNvCxnSpPr/>
            <p:nvPr/>
          </p:nvCxnSpPr>
          <p:spPr bwMode="auto">
            <a:xfrm rot="10390741">
              <a:off x="2375154" y="2190442"/>
              <a:ext cx="447675" cy="60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ipse 95"/>
            <p:cNvSpPr/>
            <p:nvPr/>
          </p:nvSpPr>
          <p:spPr bwMode="auto">
            <a:xfrm rot="4990741">
              <a:off x="1938592" y="2072967"/>
              <a:ext cx="288925" cy="288925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97" name="Conector reto 96"/>
            <p:cNvCxnSpPr/>
            <p:nvPr/>
          </p:nvCxnSpPr>
          <p:spPr bwMode="auto">
            <a:xfrm rot="16200000" flipV="1">
              <a:off x="1927479" y="1768167"/>
              <a:ext cx="412750" cy="1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auto">
            <a:xfrm rot="16200000" flipV="1">
              <a:off x="1977486" y="2657960"/>
              <a:ext cx="412750" cy="111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Elipse 98"/>
            <p:cNvSpPr/>
            <p:nvPr/>
          </p:nvSpPr>
          <p:spPr bwMode="auto">
            <a:xfrm rot="4990741">
              <a:off x="2011616" y="2831793"/>
              <a:ext cx="360362" cy="3603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grpSp>
          <p:nvGrpSpPr>
            <p:cNvPr id="100" name="Grupo 23"/>
            <p:cNvGrpSpPr>
              <a:grpSpLocks/>
            </p:cNvGrpSpPr>
            <p:nvPr/>
          </p:nvGrpSpPr>
          <p:grpSpPr bwMode="auto">
            <a:xfrm>
              <a:off x="4937917" y="1670534"/>
              <a:ext cx="1887538" cy="895350"/>
              <a:chOff x="1458904" y="3361154"/>
              <a:chExt cx="1886652" cy="894972"/>
            </a:xfrm>
          </p:grpSpPr>
          <p:cxnSp>
            <p:nvCxnSpPr>
              <p:cNvPr id="123" name="Conector reto 122"/>
              <p:cNvCxnSpPr/>
              <p:nvPr/>
            </p:nvCxnSpPr>
            <p:spPr>
              <a:xfrm rot="10390741">
                <a:off x="1739760" y="3978431"/>
                <a:ext cx="449051" cy="603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Elipse 123"/>
              <p:cNvSpPr/>
              <p:nvPr/>
            </p:nvSpPr>
            <p:spPr>
              <a:xfrm rot="4990741">
                <a:off x="2405397" y="3849112"/>
                <a:ext cx="288803" cy="287202"/>
              </a:xfrm>
              <a:prstGeom prst="ellipse">
                <a:avLst/>
              </a:prstGeom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Elipse 124"/>
              <p:cNvSpPr/>
              <p:nvPr/>
            </p:nvSpPr>
            <p:spPr>
              <a:xfrm rot="4990741">
                <a:off x="3056760" y="3868946"/>
                <a:ext cx="288803" cy="288789"/>
              </a:xfrm>
              <a:prstGeom prst="ellipse">
                <a:avLst/>
              </a:prstGeom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Elipse 125"/>
              <p:cNvSpPr/>
              <p:nvPr/>
            </p:nvSpPr>
            <p:spPr>
              <a:xfrm rot="4990741">
                <a:off x="2114222" y="3751526"/>
                <a:ext cx="504612" cy="5045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Elipse 126"/>
              <p:cNvSpPr/>
              <p:nvPr/>
            </p:nvSpPr>
            <p:spPr>
              <a:xfrm rot="4990741">
                <a:off x="1458897" y="3841971"/>
                <a:ext cx="288803" cy="288789"/>
              </a:xfrm>
              <a:prstGeom prst="ellipse">
                <a:avLst/>
              </a:prstGeom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8" name="Conector reto 127"/>
              <p:cNvCxnSpPr/>
              <p:nvPr/>
            </p:nvCxnSpPr>
            <p:spPr>
              <a:xfrm rot="10390741">
                <a:off x="2598194" y="3983191"/>
                <a:ext cx="447465" cy="603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Elipse 128"/>
              <p:cNvSpPr/>
              <p:nvPr/>
            </p:nvSpPr>
            <p:spPr>
              <a:xfrm rot="4990741">
                <a:off x="2161830" y="3865773"/>
                <a:ext cx="288803" cy="288789"/>
              </a:xfrm>
              <a:prstGeom prst="ellipse">
                <a:avLst/>
              </a:prstGeom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0" name="Conector reto 129"/>
              <p:cNvCxnSpPr/>
              <p:nvPr/>
            </p:nvCxnSpPr>
            <p:spPr>
              <a:xfrm rot="16200000" flipV="1">
                <a:off x="2150719" y="3561095"/>
                <a:ext cx="412576" cy="1269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Elipse 100"/>
            <p:cNvSpPr/>
            <p:nvPr/>
          </p:nvSpPr>
          <p:spPr>
            <a:xfrm rot="4990741">
              <a:off x="4886324" y="2855604"/>
              <a:ext cx="360363" cy="3587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2" name="Seta para a direita 101"/>
            <p:cNvSpPr/>
            <p:nvPr/>
          </p:nvSpPr>
          <p:spPr>
            <a:xfrm>
              <a:off x="3536229" y="2148551"/>
              <a:ext cx="1082977" cy="2056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3" name="Seta para a direita 102"/>
            <p:cNvSpPr/>
            <p:nvPr/>
          </p:nvSpPr>
          <p:spPr>
            <a:xfrm>
              <a:off x="7169943" y="2186472"/>
              <a:ext cx="576263" cy="2159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4" name="Elipse 103"/>
            <p:cNvSpPr/>
            <p:nvPr/>
          </p:nvSpPr>
          <p:spPr>
            <a:xfrm rot="4990741">
              <a:off x="5750718" y="2999272"/>
              <a:ext cx="360362" cy="360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05" name="Conector reto 104"/>
            <p:cNvCxnSpPr/>
            <p:nvPr/>
          </p:nvCxnSpPr>
          <p:spPr bwMode="auto">
            <a:xfrm rot="10390741">
              <a:off x="8532017" y="2216636"/>
              <a:ext cx="447675" cy="60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ipse 105"/>
            <p:cNvSpPr/>
            <p:nvPr/>
          </p:nvSpPr>
          <p:spPr bwMode="auto">
            <a:xfrm rot="4990741">
              <a:off x="9197180" y="2086461"/>
              <a:ext cx="287338" cy="287337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7" name="Elipse 106"/>
            <p:cNvSpPr/>
            <p:nvPr/>
          </p:nvSpPr>
          <p:spPr bwMode="auto">
            <a:xfrm rot="4990741">
              <a:off x="9849642" y="2107099"/>
              <a:ext cx="287337" cy="287338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8" name="Elipse 107"/>
            <p:cNvSpPr/>
            <p:nvPr/>
          </p:nvSpPr>
          <p:spPr bwMode="auto">
            <a:xfrm rot="4990741">
              <a:off x="8905873" y="1990418"/>
              <a:ext cx="504825" cy="5032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9" name="Elipse 108"/>
            <p:cNvSpPr/>
            <p:nvPr/>
          </p:nvSpPr>
          <p:spPr bwMode="auto">
            <a:xfrm rot="4990741">
              <a:off x="8250236" y="2080905"/>
              <a:ext cx="288925" cy="287337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10" name="Conector reto 109"/>
            <p:cNvCxnSpPr/>
            <p:nvPr/>
          </p:nvCxnSpPr>
          <p:spPr bwMode="auto">
            <a:xfrm rot="10390741">
              <a:off x="9389267" y="2221399"/>
              <a:ext cx="447675" cy="60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ipse 110"/>
            <p:cNvSpPr/>
            <p:nvPr/>
          </p:nvSpPr>
          <p:spPr bwMode="auto">
            <a:xfrm rot="4990741">
              <a:off x="8954292" y="2103924"/>
              <a:ext cx="287337" cy="287338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12" name="Conector reto 111"/>
            <p:cNvCxnSpPr/>
            <p:nvPr/>
          </p:nvCxnSpPr>
          <p:spPr bwMode="auto">
            <a:xfrm rot="16200000" flipV="1">
              <a:off x="8942386" y="1799918"/>
              <a:ext cx="412750" cy="11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 bwMode="auto">
            <a:xfrm rot="16200000" flipV="1">
              <a:off x="8992393" y="2688123"/>
              <a:ext cx="411162" cy="111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ipse 113"/>
            <p:cNvSpPr/>
            <p:nvPr/>
          </p:nvSpPr>
          <p:spPr>
            <a:xfrm rot="4990741">
              <a:off x="9020968" y="2824647"/>
              <a:ext cx="360362" cy="3603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15" name="Conector angulado 114"/>
            <p:cNvCxnSpPr>
              <a:stCxn id="104" idx="2"/>
            </p:cNvCxnSpPr>
            <p:nvPr/>
          </p:nvCxnSpPr>
          <p:spPr>
            <a:xfrm rot="16200000" flipV="1">
              <a:off x="5700712" y="2792104"/>
              <a:ext cx="382587" cy="3492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CaixaDeTexto 104"/>
            <p:cNvSpPr txBox="1">
              <a:spLocks noChangeArrowheads="1"/>
            </p:cNvSpPr>
            <p:nvPr/>
          </p:nvSpPr>
          <p:spPr bwMode="auto">
            <a:xfrm>
              <a:off x="4565250" y="3439239"/>
              <a:ext cx="2608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400" dirty="0">
                  <a:latin typeface="Lucida Sans Unicode" pitchFamily="34" charset="0"/>
                </a:rPr>
                <a:t>Pirâmide de </a:t>
              </a:r>
              <a:r>
                <a:rPr lang="pt-BR" sz="1400" dirty="0" smtClean="0">
                  <a:latin typeface="Lucida Sans Unicode" pitchFamily="34" charset="0"/>
                </a:rPr>
                <a:t>base quadrada</a:t>
              </a:r>
              <a:endParaRPr lang="pt-BR" sz="1400" dirty="0">
                <a:latin typeface="Lucida Sans Unicode" pitchFamily="34" charset="0"/>
              </a:endParaRPr>
            </a:p>
          </p:txBody>
        </p:sp>
        <p:sp>
          <p:nvSpPr>
            <p:cNvPr id="117" name="CaixaDeTexto 106"/>
            <p:cNvSpPr txBox="1">
              <a:spLocks noChangeArrowheads="1"/>
            </p:cNvSpPr>
            <p:nvPr/>
          </p:nvSpPr>
          <p:spPr bwMode="auto">
            <a:xfrm>
              <a:off x="8504517" y="3321957"/>
              <a:ext cx="1793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Lucida Sans Unicode" pitchFamily="34" charset="0"/>
                </a:rPr>
                <a:t>Somente </a:t>
              </a:r>
              <a:r>
                <a:rPr lang="pt-BR" dirty="0" err="1">
                  <a:latin typeface="Lucida Sans Unicode" pitchFamily="34" charset="0"/>
                </a:rPr>
                <a:t>trans</a:t>
              </a:r>
              <a:endParaRPr lang="pt-BR" dirty="0">
                <a:latin typeface="Lucida Sans Unicode" pitchFamily="34" charset="0"/>
              </a:endParaRPr>
            </a:p>
          </p:txBody>
        </p:sp>
        <p:sp>
          <p:nvSpPr>
            <p:cNvPr id="119" name="Seta para a direita 118"/>
            <p:cNvSpPr/>
            <p:nvPr/>
          </p:nvSpPr>
          <p:spPr>
            <a:xfrm>
              <a:off x="7098554" y="2258802"/>
              <a:ext cx="876168" cy="21748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0" name="Elipse 119"/>
            <p:cNvSpPr/>
            <p:nvPr/>
          </p:nvSpPr>
          <p:spPr bwMode="auto">
            <a:xfrm rot="4990741">
              <a:off x="1989391" y="1304825"/>
              <a:ext cx="288925" cy="288925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1" name="Elipse 120"/>
            <p:cNvSpPr/>
            <p:nvPr/>
          </p:nvSpPr>
          <p:spPr bwMode="auto">
            <a:xfrm rot="4990741">
              <a:off x="5680335" y="1444670"/>
              <a:ext cx="288925" cy="288925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2" name="Elipse 121"/>
            <p:cNvSpPr/>
            <p:nvPr/>
          </p:nvSpPr>
          <p:spPr bwMode="auto">
            <a:xfrm rot="4990741">
              <a:off x="8999536" y="1349418"/>
              <a:ext cx="287337" cy="287338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cxnSp>
        <p:nvCxnSpPr>
          <p:cNvPr id="131" name="Conector reto 130"/>
          <p:cNvCxnSpPr/>
          <p:nvPr/>
        </p:nvCxnSpPr>
        <p:spPr>
          <a:xfrm>
            <a:off x="4008707" y="2452311"/>
            <a:ext cx="70838" cy="303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131"/>
          <p:cNvCxnSpPr/>
          <p:nvPr/>
        </p:nvCxnSpPr>
        <p:spPr>
          <a:xfrm>
            <a:off x="6519033" y="2492084"/>
            <a:ext cx="70838" cy="303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ângulo 132"/>
          <p:cNvSpPr/>
          <p:nvPr/>
        </p:nvSpPr>
        <p:spPr>
          <a:xfrm>
            <a:off x="207476" y="498657"/>
            <a:ext cx="337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smtClean="0">
                <a:latin typeface="Calibri" pitchFamily="34" charset="0"/>
                <a:cs typeface="Calibri" pitchFamily="34" charset="0"/>
              </a:rPr>
              <a:t>Associativo (A) 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67265" y="2361816"/>
            <a:ext cx="7848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ym typeface="Symbol"/>
              </a:rPr>
              <a:t>Escala de Reatividade de complexos metálicos com relação a substituição de ligantes e algumas generalizações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2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70929" y="2256270"/>
            <a:ext cx="7815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/>
              <a:t>Complexos Lábeis e complexos </a:t>
            </a:r>
            <a:r>
              <a:rPr lang="pt-BR" sz="2400" dirty="0" smtClean="0"/>
              <a:t>Inertes</a:t>
            </a:r>
            <a:endParaRPr lang="pt-BR" sz="2400" dirty="0"/>
          </a:p>
          <a:p>
            <a:pPr>
              <a:defRPr/>
            </a:pPr>
            <a:endParaRPr lang="pt-BR" sz="2400" dirty="0"/>
          </a:p>
          <a:p>
            <a:pPr lvl="1">
              <a:buFont typeface="Wingdings" pitchFamily="2" charset="2"/>
              <a:buChar char="q"/>
              <a:defRPr/>
            </a:pPr>
            <a:r>
              <a:rPr lang="pt-BR" sz="2400" dirty="0"/>
              <a:t> </a:t>
            </a:r>
            <a:r>
              <a:rPr lang="pt-BR" sz="2400" dirty="0" err="1"/>
              <a:t>Lábeis</a:t>
            </a:r>
            <a:r>
              <a:rPr lang="pt-BR" sz="2400" dirty="0"/>
              <a:t>: reações se completam em menos de 1 minuto à 25</a:t>
            </a:r>
            <a:r>
              <a:rPr lang="pt-BR" sz="2400" baseline="30000" dirty="0"/>
              <a:t>0</a:t>
            </a:r>
            <a:r>
              <a:rPr lang="pt-BR" sz="2400" dirty="0"/>
              <a:t>C;</a:t>
            </a:r>
          </a:p>
          <a:p>
            <a:pPr lvl="1">
              <a:buFont typeface="Wingdings" pitchFamily="2" charset="2"/>
              <a:buChar char="q"/>
              <a:defRPr/>
            </a:pPr>
            <a:endParaRPr lang="pt-BR" sz="2400" dirty="0"/>
          </a:p>
          <a:p>
            <a:pPr lvl="1">
              <a:buFont typeface="Wingdings" pitchFamily="2" charset="2"/>
              <a:buChar char="q"/>
              <a:defRPr/>
            </a:pPr>
            <a:r>
              <a:rPr lang="pt-BR" sz="2400" dirty="0"/>
              <a:t>Inertes (menos </a:t>
            </a:r>
            <a:r>
              <a:rPr lang="pt-BR" sz="2400" dirty="0" err="1"/>
              <a:t>Lábeis</a:t>
            </a:r>
            <a:r>
              <a:rPr lang="pt-BR" sz="2400" dirty="0"/>
              <a:t>): reações se completam em mais de 1 minuto à 25</a:t>
            </a:r>
            <a:r>
              <a:rPr lang="pt-BR" sz="2400" baseline="30000" dirty="0"/>
              <a:t>0</a:t>
            </a:r>
            <a:r>
              <a:rPr lang="pt-BR" sz="2400" dirty="0"/>
              <a:t>C.</a:t>
            </a:r>
          </a:p>
        </p:txBody>
      </p:sp>
      <p:sp>
        <p:nvSpPr>
          <p:cNvPr id="4" name="Espaço Reservado para Conteúdo 5"/>
          <p:cNvSpPr txBox="1">
            <a:spLocks/>
          </p:cNvSpPr>
          <p:nvPr/>
        </p:nvSpPr>
        <p:spPr>
          <a:xfrm>
            <a:off x="591118" y="639815"/>
            <a:ext cx="7171717" cy="7020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192024">
              <a:spcBef>
                <a:spcPts val="525"/>
              </a:spcBef>
              <a:buClr>
                <a:schemeClr val="tx2"/>
              </a:buClr>
              <a:buSzPct val="95000"/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Definição:</a:t>
            </a:r>
          </a:p>
          <a:p>
            <a:pPr marL="274320" indent="-192024">
              <a:spcBef>
                <a:spcPts val="525"/>
              </a:spcBef>
              <a:buClr>
                <a:schemeClr val="tx2"/>
              </a:buClr>
              <a:buSzPct val="95000"/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 Reatividade ou Labilidade </a:t>
            </a:r>
            <a:r>
              <a:rPr lang="pt-BR" sz="2800" u="sng" dirty="0">
                <a:latin typeface="Calibri" pitchFamily="34" charset="0"/>
                <a:cs typeface="Calibri" pitchFamily="34" charset="0"/>
              </a:rPr>
              <a:t>(H. Taube)</a:t>
            </a:r>
          </a:p>
        </p:txBody>
      </p:sp>
    </p:spTree>
    <p:extLst>
      <p:ext uri="{BB962C8B-B14F-4D97-AF65-F5344CB8AC3E}">
        <p14:creationId xmlns:p14="http://schemas.microsoft.com/office/powerpoint/2010/main" val="18709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CaixaDeTexto 22"/>
          <p:cNvSpPr txBox="1">
            <a:spLocks noChangeArrowheads="1"/>
          </p:cNvSpPr>
          <p:nvPr/>
        </p:nvSpPr>
        <p:spPr bwMode="auto">
          <a:xfrm>
            <a:off x="2173451" y="4666797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350">
              <a:latin typeface="Lucida Sans Unicode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91" y="1865607"/>
            <a:ext cx="7561405" cy="3533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 rot="16200000" flipV="1">
            <a:off x="4792676" y="3451690"/>
            <a:ext cx="3300413" cy="59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16200000" flipV="1">
            <a:off x="1369779" y="3419022"/>
            <a:ext cx="3342084" cy="59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21"/>
          <p:cNvSpPr txBox="1">
            <a:spLocks noChangeArrowheads="1"/>
          </p:cNvSpPr>
          <p:nvPr/>
        </p:nvSpPr>
        <p:spPr bwMode="auto">
          <a:xfrm>
            <a:off x="6748116" y="1542705"/>
            <a:ext cx="107753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>
                <a:latin typeface="Lucida Sans Unicode" pitchFamily="34" charset="0"/>
              </a:rPr>
              <a:t>I (lábil)</a:t>
            </a:r>
          </a:p>
        </p:txBody>
      </p:sp>
      <p:sp>
        <p:nvSpPr>
          <p:cNvPr id="8" name="CaixaDeTexto 23"/>
          <p:cNvSpPr txBox="1">
            <a:spLocks noChangeArrowheads="1"/>
          </p:cNvSpPr>
          <p:nvPr/>
        </p:nvSpPr>
        <p:spPr bwMode="auto">
          <a:xfrm>
            <a:off x="5210419" y="1542705"/>
            <a:ext cx="11544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>
                <a:latin typeface="Lucida Sans Unicode" pitchFamily="34" charset="0"/>
              </a:rPr>
              <a:t>II (lábil)</a:t>
            </a:r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3197879" y="1533391"/>
            <a:ext cx="12314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>
                <a:latin typeface="Lucida Sans Unicode" pitchFamily="34" charset="0"/>
              </a:rPr>
              <a:t>III (lábil)</a:t>
            </a: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680402" y="1542705"/>
            <a:ext cx="15424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>
                <a:latin typeface="Lucida Sans Unicode" pitchFamily="34" charset="0"/>
              </a:rPr>
              <a:t>IV (inerte) </a:t>
            </a:r>
          </a:p>
        </p:txBody>
      </p:sp>
      <p:cxnSp>
        <p:nvCxnSpPr>
          <p:cNvPr id="11" name="Conector reto 10"/>
          <p:cNvCxnSpPr/>
          <p:nvPr/>
        </p:nvCxnSpPr>
        <p:spPr>
          <a:xfrm rot="16200000" flipV="1">
            <a:off x="3064484" y="3451690"/>
            <a:ext cx="3300413" cy="59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27465" y="5436435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800 </a:t>
            </a:r>
            <a:r>
              <a:rPr lang="en-US" dirty="0" err="1"/>
              <a:t>dias</a:t>
            </a:r>
            <a:r>
              <a:rPr lang="en-US" dirty="0"/>
              <a:t> a</a:t>
            </a:r>
          </a:p>
          <a:p>
            <a:r>
              <a:rPr lang="en-US" dirty="0"/>
              <a:t>7 </a:t>
            </a:r>
            <a:r>
              <a:rPr lang="en-US" dirty="0" err="1"/>
              <a:t>segundos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113972" y="5436435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0,7 </a:t>
            </a:r>
            <a:r>
              <a:rPr lang="en-US" dirty="0" err="1"/>
              <a:t>segundos</a:t>
            </a:r>
            <a:r>
              <a:rPr lang="en-US" dirty="0"/>
              <a:t> </a:t>
            </a:r>
          </a:p>
          <a:p>
            <a:r>
              <a:rPr lang="en-US" dirty="0"/>
              <a:t>a  7 ms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67615" y="5488380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70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s </a:t>
            </a:r>
          </a:p>
          <a:p>
            <a:r>
              <a:rPr lang="en-US" dirty="0"/>
              <a:t>a  70 ns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28265" y="5466163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7 </a:t>
            </a:r>
            <a:r>
              <a:rPr lang="en-US" dirty="0">
                <a:sym typeface="Symbol"/>
              </a:rPr>
              <a:t>n</a:t>
            </a:r>
            <a:r>
              <a:rPr lang="en-US" dirty="0"/>
              <a:t>s </a:t>
            </a:r>
          </a:p>
          <a:p>
            <a:r>
              <a:rPr lang="en-US" dirty="0"/>
              <a:t>a  70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7465" y="203441"/>
            <a:ext cx="2428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/>
              <a:t>Escala Temporal</a:t>
            </a:r>
          </a:p>
          <a:p>
            <a:r>
              <a:rPr lang="pt-BR" sz="2700" dirty="0"/>
              <a:t>Classes: I-IV</a:t>
            </a:r>
          </a:p>
        </p:txBody>
      </p:sp>
      <p:sp>
        <p:nvSpPr>
          <p:cNvPr id="17" name="Elipse 16"/>
          <p:cNvSpPr/>
          <p:nvPr/>
        </p:nvSpPr>
        <p:spPr>
          <a:xfrm>
            <a:off x="7027916" y="1865607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680402" y="5399172"/>
            <a:ext cx="2357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3073417" y="5390868"/>
            <a:ext cx="1620252" cy="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742788" y="5390868"/>
            <a:ext cx="16790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6457950" y="5391104"/>
            <a:ext cx="1523220" cy="19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3055630" y="1408670"/>
            <a:ext cx="0" cy="420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711713" y="1643448"/>
            <a:ext cx="0" cy="420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439905" y="1531740"/>
            <a:ext cx="0" cy="420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6666717" y="2514914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5172774" y="2514913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7052105" y="4384158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5698068" y="4168039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5272899" y="4140521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4336858" y="3670252"/>
            <a:ext cx="469557" cy="5652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208608" y="591485"/>
            <a:ext cx="625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Cinética de troca de água para </a:t>
            </a:r>
            <a:r>
              <a:rPr lang="pt-BR" sz="2400" b="1" dirty="0" err="1" smtClean="0"/>
              <a:t>aqua</a:t>
            </a:r>
            <a:r>
              <a:rPr lang="pt-BR" sz="2400" b="1" dirty="0"/>
              <a:t>-</a:t>
            </a:r>
            <a:r>
              <a:rPr lang="pt-BR" sz="2400" b="1" dirty="0" smtClean="0"/>
              <a:t>complexos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785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12951" y="488102"/>
            <a:ext cx="2506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/>
              <a:t>Generalizações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2807" y="1544927"/>
            <a:ext cx="88411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281" indent="-214313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Racionalmente, para que um mecanismo associativo de substituição ocorra, o ligante de entrada tem que ter tempo de atacar o complexo reagente 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o ligante de saída sofra dissociação. </a:t>
            </a:r>
          </a:p>
          <a:p>
            <a:pPr marL="130969">
              <a:spcAft>
                <a:spcPts val="900"/>
              </a:spcAf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5281" indent="-214313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Complexos classificados como muito lábeis a lábeis, cujo tempo de residência de ligantes é muito pequeno, reagem por mecanismo dissociativo. </a:t>
            </a:r>
          </a:p>
          <a:p>
            <a:pPr marL="688181" lvl="1" indent="-214313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vez que um ligante de saída se dissocia qualquer molécula ou íon em solução pode substituí-lo rapidamente.</a:t>
            </a:r>
          </a:p>
          <a:p>
            <a:pPr marL="130969" lvl="1">
              <a:spcAft>
                <a:spcPts val="900"/>
              </a:spcAf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12951" y="488102"/>
            <a:ext cx="2506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/>
              <a:t>Generalizações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616" y="1411050"/>
            <a:ext cx="91110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83344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medida que o tempo de residência dos ligantes aumenta, mecanismo associativo se torna cada vez mais provável: ligante de entrada tem tempo suficiente para atacar o complexo reagente. </a:t>
            </a:r>
          </a:p>
          <a:p>
            <a:pPr marL="214313" lvl="1" indent="-83344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lvl="1" indent="-83344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mecanismo associativo também está condicionado:</a:t>
            </a:r>
          </a:p>
          <a:p>
            <a:pPr marL="557213" lvl="2" indent="-83344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espaço físico disponível para que o ligante de entrada ataque o complexo reagente</a:t>
            </a:r>
          </a:p>
          <a:p>
            <a:pPr marL="557213" lvl="2" indent="-83344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 presença de orbitais vazios de baixa energia para acomodar a crescente densidade eletrônica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ligante de entrada. 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14054" y="181224"/>
            <a:ext cx="8582811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100" b="1" dirty="0"/>
              <a:t>Generalizações:</a:t>
            </a:r>
          </a:p>
          <a:p>
            <a:pPr marL="257175" indent="-257175">
              <a:buFontTx/>
              <a:buAutoNum type="arabicParenR"/>
              <a:defRPr/>
            </a:pPr>
            <a:r>
              <a:rPr lang="pt-BR" sz="2000" dirty="0">
                <a:latin typeface="ARyal"/>
              </a:rPr>
              <a:t>Complexos com baixa relação Z/r e nenhuma estabilização de campo cristalino são Lábeis: </a:t>
            </a:r>
          </a:p>
          <a:p>
            <a:pPr>
              <a:defRPr/>
            </a:pPr>
            <a:r>
              <a:rPr lang="pt-BR" sz="2000" b="1" dirty="0">
                <a:latin typeface="ARyal"/>
              </a:rPr>
              <a:t>    Classe I:</a:t>
            </a:r>
            <a:r>
              <a:rPr lang="pt-BR" sz="2000" dirty="0">
                <a:latin typeface="ARyal"/>
              </a:rPr>
              <a:t> (sugere mecanismo dissociativo) : alcalinos e </a:t>
            </a:r>
            <a:r>
              <a:rPr lang="pt-BR" sz="2000" dirty="0" err="1">
                <a:latin typeface="ARyal"/>
              </a:rPr>
              <a:t>alc</a:t>
            </a:r>
            <a:r>
              <a:rPr lang="pt-BR" sz="2000" dirty="0">
                <a:latin typeface="ARyal"/>
              </a:rPr>
              <a:t>. terrosos mais </a:t>
            </a:r>
            <a:r>
              <a:rPr lang="pt-BR" sz="2000" dirty="0" smtClean="0">
                <a:latin typeface="ARyal"/>
              </a:rPr>
              <a:t>pesados (</a:t>
            </a:r>
            <a:r>
              <a:rPr lang="pt-BR" sz="2000" b="1" dirty="0" smtClean="0">
                <a:latin typeface="ARyal"/>
              </a:rPr>
              <a:t>Na</a:t>
            </a:r>
            <a:r>
              <a:rPr lang="pt-BR" sz="2000" b="1" baseline="30000" dirty="0" smtClean="0">
                <a:latin typeface="ARyal"/>
              </a:rPr>
              <a:t>+</a:t>
            </a:r>
            <a:r>
              <a:rPr lang="pt-BR" sz="2000" b="1" dirty="0" smtClean="0">
                <a:latin typeface="ARyal"/>
              </a:rPr>
              <a:t> e K</a:t>
            </a:r>
            <a:r>
              <a:rPr lang="pt-BR" sz="2000" b="1" baseline="30000" dirty="0" smtClean="0">
                <a:latin typeface="ARyal"/>
              </a:rPr>
              <a:t>+</a:t>
            </a:r>
            <a:r>
              <a:rPr lang="pt-BR" sz="2000" b="1" dirty="0" smtClean="0">
                <a:latin typeface="ARyal"/>
              </a:rPr>
              <a:t>, Ca</a:t>
            </a:r>
            <a:r>
              <a:rPr lang="pt-BR" sz="2000" b="1" baseline="30000" dirty="0" smtClean="0">
                <a:latin typeface="ARyal"/>
              </a:rPr>
              <a:t>2+</a:t>
            </a:r>
            <a:r>
              <a:rPr lang="pt-BR" sz="2000" b="1" dirty="0" smtClean="0">
                <a:latin typeface="ARyal"/>
              </a:rPr>
              <a:t> </a:t>
            </a:r>
            <a:r>
              <a:rPr lang="pt-BR" sz="2000" dirty="0" smtClean="0">
                <a:latin typeface="ARyal"/>
              </a:rPr>
              <a:t>) </a:t>
            </a:r>
            <a:r>
              <a:rPr lang="pt-BR" sz="2000" dirty="0">
                <a:latin typeface="ARyal"/>
              </a:rPr>
              <a:t>e (Cr</a:t>
            </a:r>
            <a:r>
              <a:rPr lang="pt-BR" sz="2000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 e </a:t>
            </a:r>
            <a:r>
              <a:rPr lang="pt-BR" sz="2000" b="1" dirty="0">
                <a:latin typeface="ARyal"/>
              </a:rPr>
              <a:t>Cu</a:t>
            </a:r>
            <a:r>
              <a:rPr lang="pt-BR" sz="2000" b="1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 -&gt; efeito </a:t>
            </a:r>
            <a:r>
              <a:rPr lang="pt-BR" sz="2000" dirty="0" err="1">
                <a:latin typeface="ARyal"/>
              </a:rPr>
              <a:t>Jahn</a:t>
            </a:r>
            <a:r>
              <a:rPr lang="pt-BR" sz="2000" dirty="0">
                <a:latin typeface="ARyal"/>
              </a:rPr>
              <a:t> </a:t>
            </a:r>
            <a:r>
              <a:rPr lang="pt-BR" sz="2000" dirty="0" err="1">
                <a:latin typeface="ARyal"/>
              </a:rPr>
              <a:t>teller</a:t>
            </a:r>
            <a:r>
              <a:rPr lang="pt-BR" sz="2000" dirty="0">
                <a:latin typeface="ARyal"/>
              </a:rPr>
              <a:t>) e Hg</a:t>
            </a:r>
            <a:r>
              <a:rPr lang="pt-BR" sz="2000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 e Cd</a:t>
            </a:r>
            <a:r>
              <a:rPr lang="pt-BR" sz="2000" baseline="30000" dirty="0">
                <a:latin typeface="ARyal"/>
              </a:rPr>
              <a:t>2+ </a:t>
            </a:r>
            <a:r>
              <a:rPr lang="pt-BR" sz="2000" dirty="0">
                <a:latin typeface="ARyal"/>
              </a:rPr>
              <a:t>  e lantanídeos trivalentes: reagem a velocidades limitada pela difusão (10</a:t>
            </a:r>
            <a:r>
              <a:rPr lang="pt-BR" sz="2000" baseline="30000" dirty="0">
                <a:latin typeface="ARyal"/>
              </a:rPr>
              <a:t>8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 </a:t>
            </a:r>
            <a:r>
              <a:rPr lang="pt-BR" sz="2000" dirty="0">
                <a:latin typeface="ARyal"/>
              </a:rPr>
              <a:t>&lt; k &lt; 10</a:t>
            </a:r>
            <a:r>
              <a:rPr lang="pt-BR" sz="2000" baseline="30000" dirty="0">
                <a:latin typeface="ARyal"/>
              </a:rPr>
              <a:t>10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</a:t>
            </a:r>
            <a:r>
              <a:rPr lang="pt-BR" sz="2000" dirty="0">
                <a:latin typeface="ARyal"/>
              </a:rPr>
              <a:t>);  </a:t>
            </a:r>
          </a:p>
          <a:p>
            <a:pPr>
              <a:defRPr/>
            </a:pPr>
            <a:endParaRPr lang="pt-BR" sz="2000" dirty="0">
              <a:latin typeface="ARyal"/>
            </a:endParaRPr>
          </a:p>
          <a:p>
            <a:pPr>
              <a:defRPr/>
            </a:pPr>
            <a:r>
              <a:rPr lang="pt-BR" sz="2000" b="1" dirty="0">
                <a:latin typeface="ARyal"/>
              </a:rPr>
              <a:t>     Classe II: </a:t>
            </a:r>
            <a:r>
              <a:rPr lang="pt-BR" sz="2000" dirty="0">
                <a:latin typeface="ARyal"/>
              </a:rPr>
              <a:t>10</a:t>
            </a:r>
            <a:r>
              <a:rPr lang="pt-BR" sz="2000" baseline="30000" dirty="0">
                <a:latin typeface="ARyal"/>
              </a:rPr>
              <a:t>4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 </a:t>
            </a:r>
            <a:r>
              <a:rPr lang="pt-BR" sz="2000" dirty="0">
                <a:latin typeface="ARyal"/>
              </a:rPr>
              <a:t>&lt; k &lt; 10</a:t>
            </a:r>
            <a:r>
              <a:rPr lang="pt-BR" sz="2000" baseline="30000" dirty="0">
                <a:latin typeface="ARyal"/>
              </a:rPr>
              <a:t>8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</a:t>
            </a:r>
            <a:r>
              <a:rPr lang="pt-BR" sz="2000" dirty="0">
                <a:latin typeface="ARyal"/>
              </a:rPr>
              <a:t> ; </a:t>
            </a:r>
            <a:r>
              <a:rPr lang="pt-BR" sz="2000" dirty="0" err="1">
                <a:latin typeface="ARyal"/>
              </a:rPr>
              <a:t>alc</a:t>
            </a:r>
            <a:r>
              <a:rPr lang="pt-BR" sz="2000" dirty="0">
                <a:latin typeface="ARyal"/>
              </a:rPr>
              <a:t>. terrosos leves (</a:t>
            </a:r>
            <a:r>
              <a:rPr lang="pt-BR" sz="2000" b="1" dirty="0">
                <a:latin typeface="ARyal"/>
              </a:rPr>
              <a:t>Mg</a:t>
            </a:r>
            <a:r>
              <a:rPr lang="pt-BR" sz="2000" b="1" baseline="30000" dirty="0">
                <a:latin typeface="ARyal"/>
              </a:rPr>
              <a:t>2</a:t>
            </a:r>
            <a:r>
              <a:rPr lang="pt-BR" sz="2000" b="1" dirty="0">
                <a:latin typeface="ARyal"/>
              </a:rPr>
              <a:t>+, Fe</a:t>
            </a:r>
            <a:r>
              <a:rPr lang="pt-BR" sz="2000" b="1" baseline="30000" dirty="0">
                <a:latin typeface="ARyal"/>
              </a:rPr>
              <a:t>2+</a:t>
            </a:r>
            <a:r>
              <a:rPr lang="pt-BR" sz="2000" dirty="0" smtClean="0">
                <a:latin typeface="ARyal"/>
              </a:rPr>
              <a:t>), </a:t>
            </a:r>
            <a:r>
              <a:rPr lang="pt-BR" sz="2000" dirty="0" err="1">
                <a:latin typeface="ARyal"/>
              </a:rPr>
              <a:t>divalentes</a:t>
            </a:r>
            <a:r>
              <a:rPr lang="pt-BR" sz="2000" dirty="0">
                <a:latin typeface="ARyal"/>
              </a:rPr>
              <a:t> do 1</a:t>
            </a:r>
            <a:r>
              <a:rPr lang="pt-BR" sz="2000" u="sng" baseline="30000" dirty="0">
                <a:latin typeface="ARyal"/>
              </a:rPr>
              <a:t>o</a:t>
            </a:r>
            <a:r>
              <a:rPr lang="pt-BR" sz="2000" dirty="0">
                <a:latin typeface="ARyal"/>
              </a:rPr>
              <a:t> bloco d</a:t>
            </a:r>
          </a:p>
          <a:p>
            <a:pPr marL="257175" indent="-257175">
              <a:defRPr/>
            </a:pPr>
            <a:endParaRPr lang="pt-BR" sz="2000" dirty="0">
              <a:latin typeface="ARyal"/>
            </a:endParaRPr>
          </a:p>
          <a:p>
            <a:pPr marL="257175" indent="-257175">
              <a:defRPr/>
            </a:pPr>
            <a:r>
              <a:rPr lang="pt-BR" sz="2000" dirty="0">
                <a:latin typeface="ARyal"/>
              </a:rPr>
              <a:t>2) Complexos com alta relação Z/r  e estabilização de campo cristalino reagem mais lentamente, mas rápido  na escala absoluta de tempo: </a:t>
            </a:r>
          </a:p>
          <a:p>
            <a:pPr marL="257175" indent="-257175">
              <a:defRPr/>
            </a:pPr>
            <a:r>
              <a:rPr lang="pt-BR" sz="2000" b="1" dirty="0">
                <a:latin typeface="ARyal"/>
              </a:rPr>
              <a:t>Classe III: </a:t>
            </a:r>
            <a:r>
              <a:rPr lang="pt-BR" sz="2000" dirty="0">
                <a:latin typeface="ARyal"/>
              </a:rPr>
              <a:t>Be</a:t>
            </a:r>
            <a:r>
              <a:rPr lang="pt-BR" sz="2000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, V</a:t>
            </a:r>
            <a:r>
              <a:rPr lang="pt-BR" sz="2000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, </a:t>
            </a:r>
            <a:r>
              <a:rPr lang="pt-BR" sz="2000" b="1" dirty="0" smtClean="0">
                <a:latin typeface="ARyal"/>
              </a:rPr>
              <a:t>Fe</a:t>
            </a:r>
            <a:r>
              <a:rPr lang="pt-BR" sz="2000" b="1" baseline="30000" dirty="0" smtClean="0">
                <a:latin typeface="ARyal"/>
              </a:rPr>
              <a:t>2+</a:t>
            </a:r>
            <a:r>
              <a:rPr lang="pt-BR" sz="2000" dirty="0" smtClean="0">
                <a:latin typeface="ARyal"/>
              </a:rPr>
              <a:t>,  </a:t>
            </a:r>
            <a:r>
              <a:rPr lang="pt-BR" sz="2000" dirty="0" smtClean="0">
                <a:latin typeface="ARyal"/>
              </a:rPr>
              <a:t>Al</a:t>
            </a:r>
            <a:r>
              <a:rPr lang="pt-BR" sz="2000" baseline="30000" dirty="0" smtClean="0">
                <a:latin typeface="ARyal"/>
              </a:rPr>
              <a:t>3</a:t>
            </a:r>
            <a:r>
              <a:rPr lang="pt-BR" sz="2000" baseline="30000" dirty="0">
                <a:latin typeface="ARyal"/>
              </a:rPr>
              <a:t>+</a:t>
            </a:r>
            <a:r>
              <a:rPr lang="pt-BR" sz="2000" dirty="0">
                <a:latin typeface="ARyal"/>
              </a:rPr>
              <a:t> e os metais trivalentes do 1</a:t>
            </a:r>
            <a:r>
              <a:rPr lang="pt-BR" sz="2000" u="sng" baseline="30000" dirty="0">
                <a:latin typeface="ARyal"/>
              </a:rPr>
              <a:t>o</a:t>
            </a:r>
            <a:r>
              <a:rPr lang="pt-BR" sz="2000" dirty="0">
                <a:latin typeface="ARyal"/>
              </a:rPr>
              <a:t> bloco d com configuração alto spin</a:t>
            </a:r>
          </a:p>
          <a:p>
            <a:pPr marL="257175" indent="-257175">
              <a:defRPr/>
            </a:pPr>
            <a:r>
              <a:rPr lang="pt-BR" sz="2000" dirty="0">
                <a:latin typeface="ARyal"/>
              </a:rPr>
              <a:t>	 (10</a:t>
            </a:r>
            <a:r>
              <a:rPr lang="pt-BR" sz="2000" baseline="30000" dirty="0">
                <a:latin typeface="ARyal"/>
              </a:rPr>
              <a:t>4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 </a:t>
            </a:r>
            <a:r>
              <a:rPr lang="pt-BR" sz="2000" dirty="0">
                <a:latin typeface="ARyal"/>
              </a:rPr>
              <a:t>&lt; k &lt; 1</a:t>
            </a:r>
            <a:r>
              <a:rPr lang="pt-BR" sz="2000" baseline="30000" dirty="0">
                <a:latin typeface="ARyal"/>
              </a:rPr>
              <a:t>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</a:t>
            </a:r>
            <a:r>
              <a:rPr lang="pt-BR" sz="2000" dirty="0">
                <a:latin typeface="ARyal"/>
              </a:rPr>
              <a:t>)</a:t>
            </a:r>
          </a:p>
          <a:p>
            <a:pPr marL="257175" indent="-257175">
              <a:defRPr/>
            </a:pPr>
            <a:endParaRPr lang="pt-BR" sz="2000" dirty="0">
              <a:latin typeface="ARyal"/>
            </a:endParaRPr>
          </a:p>
          <a:p>
            <a:pPr marL="342900" indent="-342900">
              <a:buAutoNum type="arabicParenR" startAt="3"/>
              <a:defRPr/>
            </a:pPr>
            <a:r>
              <a:rPr lang="pt-BR" sz="2000" dirty="0">
                <a:latin typeface="ARyal"/>
              </a:rPr>
              <a:t>Complexos com grande estabilização do campo ligante (baixo spin): </a:t>
            </a:r>
          </a:p>
          <a:p>
            <a:pPr>
              <a:defRPr/>
            </a:pPr>
            <a:r>
              <a:rPr lang="pt-BR" sz="2000" dirty="0">
                <a:latin typeface="ARyal"/>
              </a:rPr>
              <a:t> </a:t>
            </a:r>
            <a:r>
              <a:rPr lang="pt-BR" sz="2000" b="1" dirty="0">
                <a:latin typeface="ARyal"/>
              </a:rPr>
              <a:t>Classe IV:</a:t>
            </a:r>
            <a:r>
              <a:rPr lang="pt-BR" sz="2000" dirty="0">
                <a:latin typeface="ARyal"/>
              </a:rPr>
              <a:t>  Cr</a:t>
            </a:r>
            <a:r>
              <a:rPr lang="pt-BR" sz="2000" baseline="30000" dirty="0">
                <a:latin typeface="ARyal"/>
              </a:rPr>
              <a:t>3+</a:t>
            </a:r>
            <a:r>
              <a:rPr lang="pt-BR" sz="2000" dirty="0">
                <a:latin typeface="ARyal"/>
              </a:rPr>
              <a:t>, </a:t>
            </a:r>
            <a:r>
              <a:rPr lang="pt-BR" sz="2000" b="1" dirty="0">
                <a:latin typeface="ARyal"/>
              </a:rPr>
              <a:t>Co</a:t>
            </a:r>
            <a:r>
              <a:rPr lang="pt-BR" sz="2000" b="1" baseline="30000" dirty="0">
                <a:latin typeface="ARyal"/>
              </a:rPr>
              <a:t>3</a:t>
            </a:r>
            <a:r>
              <a:rPr lang="pt-BR" sz="2000" b="1" baseline="30000" dirty="0" smtClean="0">
                <a:latin typeface="ARyal"/>
              </a:rPr>
              <a:t>+</a:t>
            </a:r>
            <a:r>
              <a:rPr lang="pt-BR" sz="2000" b="1" dirty="0" smtClean="0">
                <a:latin typeface="ARyal"/>
              </a:rPr>
              <a:t>, Fe</a:t>
            </a:r>
            <a:r>
              <a:rPr lang="pt-BR" sz="2000" b="1" baseline="30000" dirty="0" smtClean="0">
                <a:latin typeface="ARyal"/>
              </a:rPr>
              <a:t>3+</a:t>
            </a:r>
            <a:r>
              <a:rPr lang="pt-BR" sz="2000" b="1" dirty="0" smtClean="0">
                <a:latin typeface="ARyal"/>
              </a:rPr>
              <a:t> </a:t>
            </a:r>
            <a:r>
              <a:rPr lang="pt-BR" sz="2000" dirty="0">
                <a:latin typeface="ARyal"/>
              </a:rPr>
              <a:t>e metais di e trivalentes do 2</a:t>
            </a:r>
            <a:r>
              <a:rPr lang="pt-BR" sz="2000" u="sng" baseline="30000" dirty="0">
                <a:latin typeface="ARyal"/>
              </a:rPr>
              <a:t>o</a:t>
            </a:r>
            <a:r>
              <a:rPr lang="pt-BR" sz="2000" dirty="0">
                <a:latin typeface="ARyal"/>
              </a:rPr>
              <a:t> e 3</a:t>
            </a:r>
            <a:r>
              <a:rPr lang="pt-BR" sz="2000" u="sng" baseline="30000" dirty="0">
                <a:latin typeface="ARyal"/>
              </a:rPr>
              <a:t>o</a:t>
            </a:r>
            <a:r>
              <a:rPr lang="pt-BR" sz="2000" dirty="0">
                <a:latin typeface="ARyal"/>
              </a:rPr>
              <a:t> blocos d em geral (Rh</a:t>
            </a:r>
            <a:r>
              <a:rPr lang="pt-BR" sz="2000" baseline="30000" dirty="0">
                <a:latin typeface="ARyal"/>
              </a:rPr>
              <a:t>3+</a:t>
            </a:r>
            <a:r>
              <a:rPr lang="pt-BR" sz="2000" dirty="0">
                <a:latin typeface="ARyal"/>
              </a:rPr>
              <a:t>, Ru</a:t>
            </a:r>
            <a:r>
              <a:rPr lang="pt-BR" sz="2000" baseline="30000" dirty="0">
                <a:latin typeface="ARyal"/>
              </a:rPr>
              <a:t>2+</a:t>
            </a:r>
            <a:r>
              <a:rPr lang="pt-BR" sz="2000" dirty="0">
                <a:latin typeface="ARyal"/>
              </a:rPr>
              <a:t>)  (1</a:t>
            </a:r>
            <a:r>
              <a:rPr lang="pt-BR" sz="2000" baseline="30000" dirty="0">
                <a:latin typeface="ARyal"/>
              </a:rPr>
              <a:t> 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 </a:t>
            </a:r>
            <a:r>
              <a:rPr lang="pt-BR" sz="2000" dirty="0">
                <a:latin typeface="ARyal"/>
              </a:rPr>
              <a:t>&lt; k &lt; 10</a:t>
            </a:r>
            <a:r>
              <a:rPr lang="pt-BR" sz="2000" baseline="30000" dirty="0">
                <a:latin typeface="ARyal"/>
              </a:rPr>
              <a:t>-8</a:t>
            </a:r>
            <a:r>
              <a:rPr lang="pt-BR" sz="2000" dirty="0">
                <a:latin typeface="ARyal"/>
              </a:rPr>
              <a:t>s</a:t>
            </a:r>
            <a:r>
              <a:rPr lang="pt-BR" sz="2000" baseline="30000" dirty="0">
                <a:latin typeface="ARyal"/>
              </a:rPr>
              <a:t>-1</a:t>
            </a:r>
            <a:r>
              <a:rPr lang="pt-BR" sz="2000" dirty="0">
                <a:latin typeface="ARyal"/>
              </a:rPr>
              <a:t>)  </a:t>
            </a:r>
          </a:p>
          <a:p>
            <a:pPr marL="257175" indent="-257175">
              <a:buFontTx/>
              <a:buAutoNum type="arabicParenR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5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88840"/>
            <a:ext cx="7772400" cy="24595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000" dirty="0" smtClean="0"/>
              <a:t>Reações de óxido redução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mecanismo de transferência de elétrons em complexos metálicos</a:t>
            </a:r>
            <a:endParaRPr lang="pt-BR" sz="4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17</a:t>
            </a:fld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41047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grpSp>
        <p:nvGrpSpPr>
          <p:cNvPr id="54" name="Grupo 53"/>
          <p:cNvGrpSpPr/>
          <p:nvPr/>
        </p:nvGrpSpPr>
        <p:grpSpPr>
          <a:xfrm>
            <a:off x="683568" y="1844824"/>
            <a:ext cx="8100294" cy="2376264"/>
            <a:chOff x="683568" y="1844824"/>
            <a:chExt cx="8100294" cy="2376264"/>
          </a:xfrm>
        </p:grpSpPr>
        <p:sp>
          <p:nvSpPr>
            <p:cNvPr id="11" name="CaixaDeTexto 10"/>
            <p:cNvSpPr txBox="1"/>
            <p:nvPr/>
          </p:nvSpPr>
          <p:spPr>
            <a:xfrm>
              <a:off x="683568" y="2636912"/>
              <a:ext cx="8100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[Fe(CN)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]</a:t>
              </a:r>
              <a:r>
                <a:rPr lang="en-US" sz="2400" baseline="30000" dirty="0" smtClean="0"/>
                <a:t>4</a:t>
              </a:r>
              <a:r>
                <a:rPr lang="en-US" sz="2400" baseline="30000" dirty="0" smtClean="0">
                  <a:sym typeface="Symbol"/>
                </a:rPr>
                <a:t></a:t>
              </a:r>
              <a:r>
                <a:rPr lang="en-US" sz="2400" dirty="0" smtClean="0"/>
                <a:t> +   [</a:t>
              </a:r>
              <a:r>
                <a:rPr lang="en-US" sz="2400" dirty="0" err="1" smtClean="0"/>
                <a:t>Ir</a:t>
              </a:r>
              <a:r>
                <a:rPr lang="en-US" sz="2400" dirty="0" smtClean="0"/>
                <a:t>(NH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]</a:t>
              </a:r>
              <a:r>
                <a:rPr lang="en-US" sz="2400" baseline="30000" dirty="0" smtClean="0"/>
                <a:t>3+</a:t>
              </a:r>
              <a:r>
                <a:rPr lang="en-US" sz="2400" dirty="0" smtClean="0"/>
                <a:t>     </a:t>
              </a:r>
              <a:r>
                <a:rPr lang="en-US" sz="2400" dirty="0" smtClean="0">
                  <a:sym typeface="Symbol"/>
                </a:rPr>
                <a:t> </a:t>
              </a:r>
              <a:r>
                <a:rPr lang="en-US" sz="2400" dirty="0" smtClean="0"/>
                <a:t>[Fe(CN)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]</a:t>
              </a:r>
              <a:r>
                <a:rPr lang="en-US" sz="2400" baseline="30000" dirty="0" smtClean="0"/>
                <a:t>3</a:t>
              </a:r>
              <a:r>
                <a:rPr lang="en-US" sz="2400" baseline="30000" dirty="0" smtClean="0">
                  <a:sym typeface="Symbol"/>
                </a:rPr>
                <a:t></a:t>
              </a:r>
              <a:r>
                <a:rPr lang="en-US" sz="2400" dirty="0" smtClean="0"/>
                <a:t> +   [</a:t>
              </a:r>
              <a:r>
                <a:rPr lang="en-US" sz="2400" dirty="0" err="1" smtClean="0"/>
                <a:t>Ir</a:t>
              </a:r>
              <a:r>
                <a:rPr lang="en-US" sz="2400" dirty="0" smtClean="0"/>
                <a:t>(NH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6</a:t>
              </a:r>
              <a:r>
                <a:rPr lang="en-US" sz="2400" dirty="0" smtClean="0"/>
                <a:t>]</a:t>
              </a:r>
              <a:r>
                <a:rPr lang="en-US" sz="2400" baseline="30000" dirty="0" smtClean="0"/>
                <a:t>2+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3" name="Conector de seta reta 12"/>
            <p:cNvCxnSpPr/>
            <p:nvPr/>
          </p:nvCxnSpPr>
          <p:spPr>
            <a:xfrm flipV="1">
              <a:off x="1187624" y="2276872"/>
              <a:ext cx="288032" cy="4320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1403648" y="184482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2+</a:t>
              </a:r>
              <a:endParaRPr lang="en-US" sz="2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03848" y="184482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3+</a:t>
              </a:r>
              <a:endParaRPr lang="en-US" sz="2400" dirty="0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2987824" y="2276872"/>
              <a:ext cx="288032" cy="4320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5476436" y="2276872"/>
              <a:ext cx="288032" cy="4320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5692460" y="184482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3+</a:t>
              </a:r>
              <a:endParaRPr lang="en-US" sz="24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492660" y="1844824"/>
              <a:ext cx="535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2+</a:t>
              </a:r>
              <a:endParaRPr lang="en-US" sz="2400" dirty="0"/>
            </a:p>
          </p:txBody>
        </p:sp>
        <p:cxnSp>
          <p:nvCxnSpPr>
            <p:cNvPr id="20" name="Conector de seta reta 19"/>
            <p:cNvCxnSpPr/>
            <p:nvPr/>
          </p:nvCxnSpPr>
          <p:spPr>
            <a:xfrm flipV="1">
              <a:off x="7276636" y="2276872"/>
              <a:ext cx="288032" cy="43204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o 42"/>
            <p:cNvGrpSpPr/>
            <p:nvPr/>
          </p:nvGrpSpPr>
          <p:grpSpPr>
            <a:xfrm>
              <a:off x="1115616" y="3140968"/>
              <a:ext cx="4320480" cy="648072"/>
              <a:chOff x="971600" y="1772816"/>
              <a:chExt cx="4320480" cy="648072"/>
            </a:xfrm>
          </p:grpSpPr>
          <p:grpSp>
            <p:nvGrpSpPr>
              <p:cNvPr id="36" name="Grupo 35"/>
              <p:cNvGrpSpPr/>
              <p:nvPr/>
            </p:nvGrpSpPr>
            <p:grpSpPr>
              <a:xfrm>
                <a:off x="971600" y="1772816"/>
                <a:ext cx="4320480" cy="648072"/>
                <a:chOff x="1259632" y="1772816"/>
                <a:chExt cx="1872208" cy="648072"/>
              </a:xfrm>
            </p:grpSpPr>
            <p:cxnSp>
              <p:nvCxnSpPr>
                <p:cNvPr id="31" name="Conector reto 30"/>
                <p:cNvCxnSpPr/>
                <p:nvPr/>
              </p:nvCxnSpPr>
              <p:spPr>
                <a:xfrm>
                  <a:off x="1259632" y="1772816"/>
                  <a:ext cx="0" cy="648072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31"/>
                <p:cNvCxnSpPr/>
                <p:nvPr/>
              </p:nvCxnSpPr>
              <p:spPr>
                <a:xfrm>
                  <a:off x="1259632" y="2420888"/>
                  <a:ext cx="187220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Conector de seta reta 41"/>
              <p:cNvCxnSpPr/>
              <p:nvPr/>
            </p:nvCxnSpPr>
            <p:spPr>
              <a:xfrm flipV="1">
                <a:off x="5292080" y="1772816"/>
                <a:ext cx="0" cy="6480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o 43"/>
            <p:cNvGrpSpPr/>
            <p:nvPr/>
          </p:nvGrpSpPr>
          <p:grpSpPr>
            <a:xfrm>
              <a:off x="2987824" y="3284984"/>
              <a:ext cx="4320480" cy="936104"/>
              <a:chOff x="971600" y="1772816"/>
              <a:chExt cx="4320480" cy="648072"/>
            </a:xfrm>
          </p:grpSpPr>
          <p:grpSp>
            <p:nvGrpSpPr>
              <p:cNvPr id="45" name="Grupo 35"/>
              <p:cNvGrpSpPr/>
              <p:nvPr/>
            </p:nvGrpSpPr>
            <p:grpSpPr>
              <a:xfrm>
                <a:off x="971600" y="1772816"/>
                <a:ext cx="4320480" cy="648072"/>
                <a:chOff x="1259632" y="1772816"/>
                <a:chExt cx="1872208" cy="648072"/>
              </a:xfrm>
            </p:grpSpPr>
            <p:cxnSp>
              <p:nvCxnSpPr>
                <p:cNvPr id="47" name="Conector reto 46"/>
                <p:cNvCxnSpPr/>
                <p:nvPr/>
              </p:nvCxnSpPr>
              <p:spPr>
                <a:xfrm>
                  <a:off x="1259632" y="1772816"/>
                  <a:ext cx="0" cy="64807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47"/>
                <p:cNvCxnSpPr/>
                <p:nvPr/>
              </p:nvCxnSpPr>
              <p:spPr>
                <a:xfrm>
                  <a:off x="1259632" y="2420888"/>
                  <a:ext cx="1872208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ector de seta reta 45"/>
              <p:cNvCxnSpPr/>
              <p:nvPr/>
            </p:nvCxnSpPr>
            <p:spPr>
              <a:xfrm flipV="1">
                <a:off x="5292080" y="1772816"/>
                <a:ext cx="0" cy="6480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Elipse 48"/>
            <p:cNvSpPr/>
            <p:nvPr/>
          </p:nvSpPr>
          <p:spPr>
            <a:xfrm>
              <a:off x="683568" y="2492896"/>
              <a:ext cx="720080" cy="79208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ipse 50"/>
            <p:cNvSpPr/>
            <p:nvPr/>
          </p:nvSpPr>
          <p:spPr>
            <a:xfrm>
              <a:off x="2555776" y="2492896"/>
              <a:ext cx="720080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e 51"/>
            <p:cNvSpPr/>
            <p:nvPr/>
          </p:nvSpPr>
          <p:spPr>
            <a:xfrm>
              <a:off x="4932040" y="2492896"/>
              <a:ext cx="720080" cy="79208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ipse 52"/>
            <p:cNvSpPr/>
            <p:nvPr/>
          </p:nvSpPr>
          <p:spPr>
            <a:xfrm>
              <a:off x="6876256" y="2492896"/>
              <a:ext cx="720080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18</a:t>
            </a:fld>
            <a:endParaRPr lang="pt-BR" sz="4000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1259434" y="3429000"/>
            <a:ext cx="504279" cy="165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39750" y="5229225"/>
            <a:ext cx="33115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Reagente perdendo elétrons (oxidação)</a:t>
            </a:r>
          </a:p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agente REDUTOR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427538" y="5229225"/>
            <a:ext cx="352901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Arial" charset="0"/>
              </a:rPr>
              <a:t>Reagente ganhando elétrons (redução)</a:t>
            </a:r>
          </a:p>
          <a:p>
            <a:pPr>
              <a:spcBef>
                <a:spcPct val="50000"/>
              </a:spcBef>
            </a:pPr>
            <a:r>
              <a:rPr lang="pt-BR" sz="2400">
                <a:latin typeface="Arial" charset="0"/>
              </a:rPr>
              <a:t>agente OXIDANTE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419873" y="3429001"/>
            <a:ext cx="1223565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683568" y="227687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99592" y="184482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3+</a:t>
            </a:r>
            <a:endParaRPr lang="en-US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419872" y="184482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2+</a:t>
            </a:r>
            <a:endParaRPr lang="en-US" sz="2400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275856" y="227687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340884" y="2234481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503976" y="1808819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2+</a:t>
            </a:r>
            <a:endParaRPr lang="en-US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739258" y="1700808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3+</a:t>
            </a:r>
            <a:endParaRPr lang="en-US" sz="2400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7596336" y="213285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42"/>
          <p:cNvGrpSpPr/>
          <p:nvPr/>
        </p:nvGrpSpPr>
        <p:grpSpPr>
          <a:xfrm>
            <a:off x="611560" y="3140968"/>
            <a:ext cx="4320480" cy="648072"/>
            <a:chOff x="971600" y="1772816"/>
            <a:chExt cx="4320480" cy="648072"/>
          </a:xfrm>
        </p:grpSpPr>
        <p:grpSp>
          <p:nvGrpSpPr>
            <p:cNvPr id="4" name="Grupo 35"/>
            <p:cNvGrpSpPr/>
            <p:nvPr/>
          </p:nvGrpSpPr>
          <p:grpSpPr>
            <a:xfrm>
              <a:off x="971600" y="1772816"/>
              <a:ext cx="4320480" cy="648072"/>
              <a:chOff x="1259632" y="1772816"/>
              <a:chExt cx="1872208" cy="648072"/>
            </a:xfrm>
          </p:grpSpPr>
          <p:cxnSp>
            <p:nvCxnSpPr>
              <p:cNvPr id="31" name="Conector reto 30"/>
              <p:cNvCxnSpPr/>
              <p:nvPr/>
            </p:nvCxnSpPr>
            <p:spPr>
              <a:xfrm>
                <a:off x="1259632" y="1772816"/>
                <a:ext cx="0" cy="64807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1259632" y="2420888"/>
                <a:ext cx="18722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Conector de seta reta 41"/>
            <p:cNvCxnSpPr/>
            <p:nvPr/>
          </p:nvCxnSpPr>
          <p:spPr>
            <a:xfrm flipV="1">
              <a:off x="5292080" y="1772816"/>
              <a:ext cx="0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3"/>
          <p:cNvGrpSpPr/>
          <p:nvPr/>
        </p:nvGrpSpPr>
        <p:grpSpPr>
          <a:xfrm>
            <a:off x="3131840" y="3284984"/>
            <a:ext cx="4752528" cy="936104"/>
            <a:chOff x="971600" y="1772816"/>
            <a:chExt cx="4104456" cy="648072"/>
          </a:xfrm>
        </p:grpSpPr>
        <p:grpSp>
          <p:nvGrpSpPr>
            <p:cNvPr id="6" name="Grupo 35"/>
            <p:cNvGrpSpPr/>
            <p:nvPr/>
          </p:nvGrpSpPr>
          <p:grpSpPr>
            <a:xfrm>
              <a:off x="971600" y="1772816"/>
              <a:ext cx="4104455" cy="648072"/>
              <a:chOff x="1259632" y="1772816"/>
              <a:chExt cx="1778597" cy="648072"/>
            </a:xfrm>
          </p:grpSpPr>
          <p:cxnSp>
            <p:nvCxnSpPr>
              <p:cNvPr id="47" name="Conector reto 46"/>
              <p:cNvCxnSpPr/>
              <p:nvPr/>
            </p:nvCxnSpPr>
            <p:spPr>
              <a:xfrm>
                <a:off x="1259632" y="1772816"/>
                <a:ext cx="0" cy="64807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>
              <a:xfrm>
                <a:off x="1259632" y="2420888"/>
                <a:ext cx="1778597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Conector de seta reta 45"/>
            <p:cNvCxnSpPr/>
            <p:nvPr/>
          </p:nvCxnSpPr>
          <p:spPr>
            <a:xfrm flipV="1">
              <a:off x="5076056" y="1772816"/>
              <a:ext cx="0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Elipse 48"/>
          <p:cNvSpPr/>
          <p:nvPr/>
        </p:nvSpPr>
        <p:spPr>
          <a:xfrm>
            <a:off x="179512" y="2492896"/>
            <a:ext cx="720080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ipse 50"/>
          <p:cNvSpPr/>
          <p:nvPr/>
        </p:nvSpPr>
        <p:spPr>
          <a:xfrm>
            <a:off x="2843808" y="2492896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ipse 51"/>
          <p:cNvSpPr/>
          <p:nvPr/>
        </p:nvSpPr>
        <p:spPr>
          <a:xfrm>
            <a:off x="5044388" y="2486508"/>
            <a:ext cx="720080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ipse 52"/>
          <p:cNvSpPr/>
          <p:nvPr/>
        </p:nvSpPr>
        <p:spPr>
          <a:xfrm>
            <a:off x="7450951" y="2486508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179512" y="2708920"/>
            <a:ext cx="477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CoCl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</a:t>
            </a:r>
            <a:r>
              <a:rPr lang="en-US" sz="2400" baseline="30000" dirty="0" smtClean="0">
                <a:sym typeface="Symbol"/>
              </a:rPr>
              <a:t>+</a:t>
            </a:r>
            <a:r>
              <a:rPr lang="en-US" sz="2400" dirty="0" smtClean="0"/>
              <a:t>   +   [</a:t>
            </a:r>
            <a:r>
              <a:rPr lang="en-US" sz="2400" dirty="0" err="1" smtClean="0"/>
              <a:t>Ru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34" name="Retângulo 33"/>
          <p:cNvSpPr/>
          <p:nvPr/>
        </p:nvSpPr>
        <p:spPr>
          <a:xfrm>
            <a:off x="179512" y="2708920"/>
            <a:ext cx="9326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CoCl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</a:t>
            </a:r>
            <a:r>
              <a:rPr lang="en-US" sz="2400" baseline="30000" dirty="0" smtClean="0">
                <a:sym typeface="Symbol"/>
              </a:rPr>
              <a:t>+</a:t>
            </a:r>
            <a:r>
              <a:rPr lang="en-US" sz="2400" dirty="0" smtClean="0"/>
              <a:t>   +   [</a:t>
            </a:r>
            <a:r>
              <a:rPr lang="en-US" sz="2400" dirty="0" err="1" smtClean="0"/>
              <a:t>Ru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 [</a:t>
            </a:r>
            <a:r>
              <a:rPr lang="en-US" sz="2400" dirty="0" err="1" smtClean="0"/>
              <a:t>CoCl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</a:t>
            </a:r>
            <a:r>
              <a:rPr lang="en-US" sz="2400" baseline="30000" dirty="0" smtClean="0">
                <a:sym typeface="Symbol"/>
              </a:rPr>
              <a:t>+</a:t>
            </a:r>
            <a:r>
              <a:rPr lang="en-US" sz="2400" dirty="0" smtClean="0"/>
              <a:t> +  [</a:t>
            </a:r>
            <a:r>
              <a:rPr lang="en-US" sz="2400" dirty="0" err="1" smtClean="0"/>
              <a:t>Ru</a:t>
            </a:r>
            <a:r>
              <a:rPr lang="en-US" sz="2400" dirty="0" smtClean="0"/>
              <a:t>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19</a:t>
            </a:fld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7219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3054" y="311558"/>
            <a:ext cx="7737692" cy="523220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Reações de substituição de ligantes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78686"/>
              </p:ext>
            </p:extLst>
          </p:nvPr>
        </p:nvGraphicFramePr>
        <p:xfrm>
          <a:off x="635457" y="3236130"/>
          <a:ext cx="7230534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666"/>
                <a:gridCol w="1511795"/>
                <a:gridCol w="2063303"/>
                <a:gridCol w="19197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0" baseline="0" dirty="0" smtClean="0"/>
                        <a:t>Le</a:t>
                      </a:r>
                      <a:endParaRPr lang="pt-BR" sz="2000" b="0" baseline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k (M</a:t>
                      </a:r>
                      <a:r>
                        <a:rPr lang="pt-BR" sz="2000" b="0" baseline="30000" dirty="0" smtClean="0"/>
                        <a:t>-1</a:t>
                      </a:r>
                      <a:r>
                        <a:rPr lang="pt-BR" sz="2000" b="0" dirty="0" smtClean="0"/>
                        <a:t>s</a:t>
                      </a:r>
                      <a:r>
                        <a:rPr lang="pt-BR" sz="2000" b="0" baseline="30000" dirty="0" smtClean="0"/>
                        <a:t>-1</a:t>
                      </a:r>
                      <a:r>
                        <a:rPr lang="pt-BR" sz="2000" b="0" baseline="0" dirty="0" smtClean="0"/>
                        <a:t>)</a:t>
                      </a:r>
                      <a:endParaRPr lang="pt-BR" sz="2000" b="0" baseline="30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>
                          <a:sym typeface="Symbol" panose="05050102010706020507" pitchFamily="18" charset="2"/>
                        </a:rPr>
                        <a:t>H</a:t>
                      </a:r>
                      <a:r>
                        <a:rPr lang="pt-BR" sz="2000" b="0" baseline="30000" dirty="0" smtClean="0">
                          <a:sym typeface="Symbol" panose="05050102010706020507" pitchFamily="18" charset="2"/>
                        </a:rPr>
                        <a:t>#</a:t>
                      </a:r>
                      <a:r>
                        <a:rPr lang="pt-BR" sz="2000" b="0" dirty="0" smtClean="0"/>
                        <a:t> (</a:t>
                      </a:r>
                      <a:r>
                        <a:rPr lang="pt-BR" sz="2000" b="0" dirty="0" err="1" smtClean="0"/>
                        <a:t>kJ</a:t>
                      </a:r>
                      <a:r>
                        <a:rPr lang="pt-BR" sz="2000" b="0" dirty="0" smtClean="0"/>
                        <a:t> mol</a:t>
                      </a:r>
                      <a:r>
                        <a:rPr lang="pt-BR" sz="2000" b="0" baseline="30000" dirty="0" smtClean="0"/>
                        <a:t>-1</a:t>
                      </a:r>
                      <a:r>
                        <a:rPr lang="pt-BR" sz="2000" b="0" baseline="0" dirty="0" smtClean="0"/>
                        <a:t>)</a:t>
                      </a:r>
                      <a:endParaRPr lang="pt-BR" sz="2000" b="0" baseline="30000" dirty="0" smtClean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 smtClean="0">
                          <a:sym typeface="Symbol" panose="05050102010706020507" pitchFamily="18" charset="2"/>
                        </a:rPr>
                        <a:t>S</a:t>
                      </a:r>
                      <a:r>
                        <a:rPr lang="pt-BR" sz="2000" b="0" baseline="30000" dirty="0" smtClean="0">
                          <a:sym typeface="Symbol" panose="05050102010706020507" pitchFamily="18" charset="2"/>
                        </a:rPr>
                        <a:t>#</a:t>
                      </a:r>
                      <a:r>
                        <a:rPr lang="pt-BR" sz="2000" b="0" dirty="0" smtClean="0"/>
                        <a:t> (J mol</a:t>
                      </a:r>
                      <a:r>
                        <a:rPr lang="pt-BR" sz="2000" b="0" baseline="30000" dirty="0" smtClean="0"/>
                        <a:t>-1</a:t>
                      </a:r>
                      <a:r>
                        <a:rPr lang="pt-BR" sz="2000" b="0" baseline="0" dirty="0" smtClean="0"/>
                        <a:t> K</a:t>
                      </a:r>
                      <a:r>
                        <a:rPr lang="pt-BR" sz="2000" b="0" baseline="30000" dirty="0" smtClean="0"/>
                        <a:t>-1</a:t>
                      </a:r>
                      <a:r>
                        <a:rPr lang="pt-BR" sz="2000" b="0" baseline="0" dirty="0" smtClean="0"/>
                        <a:t>)</a:t>
                      </a:r>
                      <a:endParaRPr lang="pt-BR" sz="2000" b="0" baseline="30000" dirty="0" smtClean="0"/>
                    </a:p>
                    <a:p>
                      <a:pPr algn="ctr"/>
                      <a:endParaRPr lang="pt-BR" sz="2000" b="0" baseline="30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err="1" smtClean="0"/>
                        <a:t>pirazina</a:t>
                      </a:r>
                      <a:endParaRPr lang="pt-B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2,0 x 10</a:t>
                      </a:r>
                      <a:r>
                        <a:rPr lang="pt-BR" sz="2000" baseline="30000" dirty="0" smtClean="0"/>
                        <a:t>4</a:t>
                      </a:r>
                      <a:endParaRPr lang="pt-BR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5,7</a:t>
                      </a:r>
                      <a:endParaRPr lang="pt-BR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-20</a:t>
                      </a:r>
                      <a:endParaRPr lang="pt-BR" sz="2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isoconinamida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8,3 x 10</a:t>
                      </a:r>
                      <a:r>
                        <a:rPr lang="pt-BR" sz="20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6,6</a:t>
                      </a:r>
                      <a:endParaRPr lang="pt-BR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-19</a:t>
                      </a:r>
                      <a:endParaRPr lang="pt-BR" sz="2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err="1" smtClean="0"/>
                        <a:t>Piridine</a:t>
                      </a:r>
                      <a:endParaRPr lang="pt-BR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6,3 x 10</a:t>
                      </a:r>
                      <a:r>
                        <a:rPr lang="pt-BR" sz="20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Imidazole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1,8 x 10</a:t>
                      </a:r>
                      <a:r>
                        <a:rPr lang="pt-BR" sz="2000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SCN</a:t>
                      </a:r>
                      <a:r>
                        <a:rPr lang="pt-BR" sz="2000" baseline="30000" dirty="0" smtClean="0"/>
                        <a:t>-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2,7 x 10</a:t>
                      </a:r>
                      <a:r>
                        <a:rPr lang="pt-BR" sz="2000" baseline="30000" dirty="0" smtClean="0"/>
                        <a:t>2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8,9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/>
                        <a:t>-18</a:t>
                      </a:r>
                      <a:endParaRPr lang="pt-BR" sz="2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CH</a:t>
                      </a:r>
                      <a:r>
                        <a:rPr lang="pt-BR" sz="2000" baseline="-25000" dirty="0" smtClean="0"/>
                        <a:t>3</a:t>
                      </a:r>
                      <a:r>
                        <a:rPr lang="pt-BR" sz="2000" dirty="0" smtClean="0"/>
                        <a:t>CN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30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8,3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/>
                        <a:t>-24</a:t>
                      </a:r>
                      <a:endParaRPr lang="pt-BR" sz="20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3012" y="1138135"/>
            <a:ext cx="855323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Substituição em complexos de Ru</a:t>
            </a:r>
            <a:r>
              <a:rPr lang="pt-BR" sz="2400" baseline="30000" dirty="0" smtClean="0"/>
              <a:t>3+</a:t>
            </a:r>
            <a:r>
              <a:rPr lang="pt-BR" sz="2400" dirty="0" smtClean="0"/>
              <a:t> </a:t>
            </a:r>
          </a:p>
          <a:p>
            <a:endParaRPr lang="pt-BR" sz="2400" dirty="0"/>
          </a:p>
          <a:p>
            <a:r>
              <a:rPr lang="pt-BR" sz="2400" dirty="0" smtClean="0"/>
              <a:t>[Ru(</a:t>
            </a:r>
            <a:r>
              <a:rPr lang="pt-BR" sz="2400" dirty="0" err="1" smtClean="0"/>
              <a:t>Edta</a:t>
            </a:r>
            <a:r>
              <a:rPr lang="pt-BR" sz="2400" dirty="0" smtClean="0"/>
              <a:t>)(H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O)]</a:t>
            </a:r>
            <a:r>
              <a:rPr lang="pt-BR" sz="2400" baseline="30000" dirty="0" smtClean="0"/>
              <a:t>-   </a:t>
            </a:r>
            <a:r>
              <a:rPr lang="pt-BR" sz="2400" dirty="0" smtClean="0"/>
              <a:t>+   Le                  Ru(</a:t>
            </a:r>
            <a:r>
              <a:rPr lang="pt-BR" sz="2400" dirty="0" err="1" smtClean="0"/>
              <a:t>Edta</a:t>
            </a:r>
            <a:r>
              <a:rPr lang="pt-BR" sz="2400" dirty="0" smtClean="0"/>
              <a:t>)(Le)]</a:t>
            </a:r>
            <a:r>
              <a:rPr lang="pt-BR" sz="2400" baseline="30000" dirty="0" smtClean="0"/>
              <a:t>-    </a:t>
            </a:r>
            <a:r>
              <a:rPr lang="pt-BR" sz="2400" dirty="0" smtClean="0"/>
              <a:t>+     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endParaRPr lang="pt-BR" sz="2400" dirty="0"/>
          </a:p>
          <a:p>
            <a:endParaRPr lang="pt-BR" sz="24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3295135" y="2092411"/>
            <a:ext cx="955589" cy="82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6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83630"/>
            <a:ext cx="8064500" cy="172739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Transferência de elétrons ocorre por dois mecanismos</a:t>
            </a:r>
            <a:endParaRPr lang="pt-BR" sz="4000" dirty="0" smtClean="0"/>
          </a:p>
        </p:txBody>
      </p:sp>
      <p:sp>
        <p:nvSpPr>
          <p:cNvPr id="7" name="Seta para baixo 6"/>
          <p:cNvSpPr/>
          <p:nvPr/>
        </p:nvSpPr>
        <p:spPr>
          <a:xfrm rot="1725968">
            <a:off x="2906579" y="2951482"/>
            <a:ext cx="864096" cy="19787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 para baixo 7"/>
          <p:cNvSpPr/>
          <p:nvPr/>
        </p:nvSpPr>
        <p:spPr>
          <a:xfrm rot="19687144">
            <a:off x="5357584" y="2886355"/>
            <a:ext cx="864096" cy="19787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683568" y="5088086"/>
            <a:ext cx="331236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Mecanismo</a:t>
            </a:r>
            <a:r>
              <a:rPr lang="en-US" sz="3200" dirty="0" smtClean="0"/>
              <a:t> de </a:t>
            </a:r>
            <a:r>
              <a:rPr lang="en-US" sz="3200" dirty="0" err="1" smtClean="0"/>
              <a:t>esfera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Interna</a:t>
            </a:r>
            <a:endParaRPr lang="en-US" sz="3200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32040" y="5016078"/>
            <a:ext cx="331236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Mecanismo</a:t>
            </a:r>
            <a:r>
              <a:rPr lang="en-US" sz="3200" dirty="0" smtClean="0"/>
              <a:t> de </a:t>
            </a:r>
            <a:r>
              <a:rPr lang="en-US" sz="3200" dirty="0" err="1" smtClean="0"/>
              <a:t>esfera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Externa</a:t>
            </a:r>
            <a:endParaRPr lang="en-US" sz="3200" u="sng" dirty="0"/>
          </a:p>
        </p:txBody>
      </p:sp>
      <p:sp>
        <p:nvSpPr>
          <p:cNvPr id="11" name="Retângulo 10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sp>
        <p:nvSpPr>
          <p:cNvPr id="1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20</a:t>
            </a:fld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2037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0" descr="figura1"/>
          <p:cNvPicPr>
            <a:picLocks noChangeAspect="1" noChangeArrowheads="1"/>
          </p:cNvPicPr>
          <p:nvPr/>
        </p:nvPicPr>
        <p:blipFill>
          <a:blip r:embed="rId2" cstate="print"/>
          <a:srcRect t="670" r="11534"/>
          <a:stretch>
            <a:fillRect/>
          </a:stretch>
        </p:blipFill>
        <p:spPr bwMode="auto">
          <a:xfrm>
            <a:off x="5292080" y="836712"/>
            <a:ext cx="3687864" cy="58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2"/>
          <p:cNvSpPr txBox="1">
            <a:spLocks noChangeArrowheads="1"/>
          </p:cNvSpPr>
          <p:nvPr/>
        </p:nvSpPr>
        <p:spPr bwMode="auto">
          <a:xfrm>
            <a:off x="251520" y="579358"/>
            <a:ext cx="41052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0"/>
              </a:spcBef>
            </a:pPr>
            <a:r>
              <a:rPr lang="pt-BR" sz="2800" dirty="0"/>
              <a:t>Mecanismos de esfera interna e externa</a:t>
            </a:r>
            <a:r>
              <a:rPr lang="pt-BR" sz="2800" dirty="0" smtClean="0"/>
              <a:t>:</a:t>
            </a:r>
            <a:endParaRPr lang="pt-BR" sz="2800" dirty="0"/>
          </a:p>
          <a:p>
            <a:pPr>
              <a:spcBef>
                <a:spcPts val="3000"/>
              </a:spcBef>
              <a:buFont typeface="Wingdings" pitchFamily="2" charset="2"/>
              <a:buChar char="q"/>
            </a:pPr>
            <a:r>
              <a:rPr lang="pt-BR" sz="3200" dirty="0"/>
              <a:t>passos elementares e diferenças básicas</a:t>
            </a:r>
          </a:p>
          <a:p>
            <a:pPr>
              <a:spcBef>
                <a:spcPts val="3000"/>
              </a:spcBef>
              <a:buFont typeface="Wingdings" pitchFamily="2" charset="2"/>
              <a:buChar char="q"/>
            </a:pPr>
            <a:r>
              <a:rPr lang="pt-BR" sz="3200" dirty="0" smtClean="0"/>
              <a:t>Redução sempre acompanha oxidação</a:t>
            </a:r>
          </a:p>
          <a:p>
            <a:pPr>
              <a:spcBef>
                <a:spcPts val="3000"/>
              </a:spcBef>
              <a:buFont typeface="Wingdings" pitchFamily="2" charset="2"/>
              <a:buChar char="q"/>
            </a:pPr>
            <a:r>
              <a:rPr lang="pt-BR" sz="3200" dirty="0" smtClean="0"/>
              <a:t>Lei de velocidade</a:t>
            </a:r>
          </a:p>
          <a:p>
            <a:pPr>
              <a:spcBef>
                <a:spcPts val="3000"/>
              </a:spcBef>
            </a:pPr>
            <a:r>
              <a:rPr lang="pt-BR" sz="3600" dirty="0" smtClean="0"/>
              <a:t>v </a:t>
            </a:r>
            <a:r>
              <a:rPr lang="pt-BR" sz="3600" dirty="0"/>
              <a:t>= k [</a:t>
            </a:r>
            <a:r>
              <a:rPr lang="pt-BR" sz="3600" dirty="0" err="1"/>
              <a:t>Ox</a:t>
            </a:r>
            <a:r>
              <a:rPr lang="pt-BR" sz="3600" dirty="0"/>
              <a:t>] [</a:t>
            </a:r>
            <a:r>
              <a:rPr lang="pt-BR" sz="3600" dirty="0" err="1"/>
              <a:t>Red</a:t>
            </a:r>
            <a:r>
              <a:rPr lang="pt-BR" sz="3600" dirty="0"/>
              <a:t>]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002344" y="6257542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21</a:t>
            </a:fld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23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764704"/>
            <a:ext cx="662473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1. </a:t>
            </a:r>
            <a:r>
              <a:rPr lang="en-US" sz="3200" dirty="0" err="1" smtClean="0"/>
              <a:t>Mecanismo</a:t>
            </a:r>
            <a:r>
              <a:rPr lang="en-US" sz="3200" dirty="0" smtClean="0"/>
              <a:t> de </a:t>
            </a:r>
            <a:r>
              <a:rPr lang="en-US" sz="3200" dirty="0" err="1" smtClean="0"/>
              <a:t>esfera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Interna</a:t>
            </a:r>
            <a:endParaRPr lang="en-US" sz="3200" u="sng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567842" y="2276872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3866" y="184482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3+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59832" y="1700808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2+</a:t>
            </a:r>
            <a:endParaRPr lang="en-US" sz="24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915816" y="213285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4932040" y="2132856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76056" y="162880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2+</a:t>
            </a:r>
            <a:endParaRPr lang="en-US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92660" y="177281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3+</a:t>
            </a:r>
            <a:endParaRPr lang="en-US" sz="2400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7348644" y="2204864"/>
            <a:ext cx="288032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63786" y="2492896"/>
            <a:ext cx="720080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2483768" y="2492896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4283968" y="2420888"/>
            <a:ext cx="720080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6804248" y="2420888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2636912"/>
            <a:ext cx="88585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[</a:t>
            </a:r>
            <a:r>
              <a:rPr lang="en-US" sz="2200" dirty="0" err="1" smtClean="0"/>
              <a:t>CoCl</a:t>
            </a:r>
            <a:r>
              <a:rPr lang="en-US" sz="2200" dirty="0" smtClean="0"/>
              <a:t>(NH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]</a:t>
            </a:r>
            <a:r>
              <a:rPr lang="en-US" sz="2200" baseline="30000" dirty="0" smtClean="0"/>
              <a:t>2</a:t>
            </a:r>
            <a:r>
              <a:rPr lang="en-US" sz="2200" baseline="30000" dirty="0" smtClean="0">
                <a:sym typeface="Symbol"/>
              </a:rPr>
              <a:t>+</a:t>
            </a:r>
            <a:r>
              <a:rPr lang="en-US" sz="2200" dirty="0" smtClean="0"/>
              <a:t>   +   [Cr(H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]</a:t>
            </a:r>
            <a:r>
              <a:rPr lang="en-US" sz="2200" baseline="30000" dirty="0" smtClean="0"/>
              <a:t>2+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</a:t>
            </a:r>
            <a:r>
              <a:rPr lang="en-US" sz="2200" dirty="0" smtClean="0"/>
              <a:t> </a:t>
            </a:r>
            <a:r>
              <a:rPr lang="en-US" sz="2200" dirty="0"/>
              <a:t>[</a:t>
            </a:r>
            <a:r>
              <a:rPr lang="en-US" sz="2200" dirty="0" smtClean="0"/>
              <a:t>Co(NH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(H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O)]</a:t>
            </a:r>
            <a:r>
              <a:rPr lang="en-US" sz="2200" baseline="30000" dirty="0" smtClean="0">
                <a:sym typeface="Symbol"/>
              </a:rPr>
              <a:t>+</a:t>
            </a:r>
            <a:r>
              <a:rPr lang="en-US" sz="2200" dirty="0" smtClean="0"/>
              <a:t> </a:t>
            </a:r>
            <a:r>
              <a:rPr lang="en-US" sz="2200" dirty="0"/>
              <a:t>+  </a:t>
            </a:r>
            <a:r>
              <a:rPr lang="en-US" sz="2200" dirty="0" smtClean="0"/>
              <a:t>[</a:t>
            </a:r>
            <a:r>
              <a:rPr lang="en-US" sz="2200" dirty="0" err="1" smtClean="0"/>
              <a:t>CrCl</a:t>
            </a:r>
            <a:r>
              <a:rPr lang="en-US" sz="2200" dirty="0" smtClean="0"/>
              <a:t>(H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</a:t>
            </a:r>
            <a:r>
              <a:rPr lang="en-US" sz="2200" baseline="-25000" dirty="0" smtClean="0"/>
              <a:t>5</a:t>
            </a:r>
            <a:r>
              <a:rPr lang="en-US" sz="2200" dirty="0" smtClean="0"/>
              <a:t>]</a:t>
            </a:r>
            <a:r>
              <a:rPr lang="en-US" sz="2200" baseline="30000" dirty="0" smtClean="0"/>
              <a:t>2+</a:t>
            </a:r>
            <a:endParaRPr lang="en-US" sz="2200" dirty="0"/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22</a:t>
            </a:fld>
            <a:endParaRPr lang="pt-BR" sz="400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343918" y="3211815"/>
            <a:ext cx="0" cy="93726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4197494" y="4304945"/>
            <a:ext cx="3038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[</a:t>
            </a:r>
            <a:r>
              <a:rPr lang="en-US" sz="2400" dirty="0" smtClean="0"/>
              <a:t>Co(H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</a:t>
            </a:r>
            <a:r>
              <a:rPr lang="en-US" sz="2400" dirty="0"/>
              <a:t>+ 5NH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16" name="Retângulo 15"/>
          <p:cNvSpPr/>
          <p:nvPr/>
        </p:nvSpPr>
        <p:spPr>
          <a:xfrm>
            <a:off x="5464867" y="349578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9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4861" y="625032"/>
            <a:ext cx="6624736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esfera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Interna</a:t>
            </a:r>
            <a:r>
              <a:rPr lang="en-US" sz="2400" u="sng" dirty="0" smtClean="0"/>
              <a:t>: </a:t>
            </a:r>
          </a:p>
          <a:p>
            <a:pPr algn="ctr"/>
            <a:r>
              <a:rPr lang="en-US" sz="2400" u="sng" dirty="0" smtClean="0"/>
              <a:t>3 </a:t>
            </a:r>
            <a:r>
              <a:rPr lang="en-US" sz="2400" u="sng" dirty="0" err="1" smtClean="0"/>
              <a:t>etapas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elementares</a:t>
            </a:r>
            <a:endParaRPr lang="en-US" sz="2400" u="sng" dirty="0"/>
          </a:p>
        </p:txBody>
      </p:sp>
      <p:grpSp>
        <p:nvGrpSpPr>
          <p:cNvPr id="85" name="Grupo 84"/>
          <p:cNvGrpSpPr/>
          <p:nvPr/>
        </p:nvGrpSpPr>
        <p:grpSpPr>
          <a:xfrm>
            <a:off x="356349" y="4163492"/>
            <a:ext cx="4050228" cy="1534898"/>
            <a:chOff x="55547" y="707083"/>
            <a:chExt cx="6797684" cy="2712134"/>
          </a:xfrm>
        </p:grpSpPr>
        <p:grpSp>
          <p:nvGrpSpPr>
            <p:cNvPr id="42" name="Grupo 41"/>
            <p:cNvGrpSpPr/>
            <p:nvPr/>
          </p:nvGrpSpPr>
          <p:grpSpPr>
            <a:xfrm>
              <a:off x="55547" y="707083"/>
              <a:ext cx="3657137" cy="2607024"/>
              <a:chOff x="127555" y="3155355"/>
              <a:chExt cx="3657137" cy="2607024"/>
            </a:xfrm>
          </p:grpSpPr>
          <p:grpSp>
            <p:nvGrpSpPr>
              <p:cNvPr id="35" name="Grupo 34"/>
              <p:cNvGrpSpPr/>
              <p:nvPr/>
            </p:nvGrpSpPr>
            <p:grpSpPr>
              <a:xfrm>
                <a:off x="964232" y="3717032"/>
                <a:ext cx="1702768" cy="1512168"/>
                <a:chOff x="964232" y="3717032"/>
                <a:chExt cx="1702768" cy="1512168"/>
              </a:xfrm>
            </p:grpSpPr>
            <p:cxnSp>
              <p:nvCxnSpPr>
                <p:cNvPr id="32" name="Conector reto 31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7"/>
                <p:cNvCxnSpPr/>
                <p:nvPr/>
              </p:nvCxnSpPr>
              <p:spPr>
                <a:xfrm flipV="1">
                  <a:off x="971600" y="3987643"/>
                  <a:ext cx="1681741" cy="8815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8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CaixaDeTexto 29"/>
                <p:cNvSpPr txBox="1"/>
                <p:nvPr/>
              </p:nvSpPr>
              <p:spPr>
                <a:xfrm>
                  <a:off x="1372010" y="4197860"/>
                  <a:ext cx="1009436" cy="5982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Co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3+</a:t>
                  </a:r>
                  <a:endParaRPr lang="en-US" sz="1600" baseline="30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6" name="CaixaDeTexto 35"/>
              <p:cNvSpPr txBox="1"/>
              <p:nvPr/>
            </p:nvSpPr>
            <p:spPr>
              <a:xfrm>
                <a:off x="2659569" y="4174006"/>
                <a:ext cx="1125123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Cl   +</a:t>
                </a:r>
                <a:endParaRPr lang="en-US" sz="1600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2562615" y="3606511"/>
                <a:ext cx="931415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1460360" y="3155355"/>
                <a:ext cx="931415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1478786" y="5164161"/>
                <a:ext cx="931415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489557" y="4796078"/>
                <a:ext cx="931415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127555" y="4151100"/>
                <a:ext cx="931415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N</a:t>
                </a:r>
                <a:endParaRPr lang="en-US" sz="1600" dirty="0"/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>
              <a:off x="3588836" y="761316"/>
              <a:ext cx="3264395" cy="2657901"/>
              <a:chOff x="5389036" y="793254"/>
              <a:chExt cx="3264395" cy="2657901"/>
            </a:xfrm>
          </p:grpSpPr>
          <p:grpSp>
            <p:nvGrpSpPr>
              <p:cNvPr id="43" name="Grupo 42"/>
              <p:cNvGrpSpPr/>
              <p:nvPr/>
            </p:nvGrpSpPr>
            <p:grpSpPr>
              <a:xfrm>
                <a:off x="5389036" y="1340768"/>
                <a:ext cx="2390532" cy="2110387"/>
                <a:chOff x="276468" y="3717032"/>
                <a:chExt cx="2390532" cy="2110387"/>
              </a:xfrm>
            </p:grpSpPr>
            <p:grpSp>
              <p:nvGrpSpPr>
                <p:cNvPr id="44" name="Grupo 34"/>
                <p:cNvGrpSpPr/>
                <p:nvPr/>
              </p:nvGrpSpPr>
              <p:grpSpPr>
                <a:xfrm>
                  <a:off x="964232" y="3717032"/>
                  <a:ext cx="1702768" cy="1512168"/>
                  <a:chOff x="964232" y="3717032"/>
                  <a:chExt cx="1702768" cy="1512168"/>
                </a:xfrm>
              </p:grpSpPr>
              <p:cxnSp>
                <p:nvCxnSpPr>
                  <p:cNvPr id="51" name="Conector reto 50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ector reto 51"/>
                  <p:cNvCxnSpPr/>
                  <p:nvPr/>
                </p:nvCxnSpPr>
                <p:spPr>
                  <a:xfrm flipV="1">
                    <a:off x="1297742" y="3947572"/>
                    <a:ext cx="1174554" cy="105108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to 52"/>
                  <p:cNvCxnSpPr/>
                  <p:nvPr/>
                </p:nvCxnSpPr>
                <p:spPr>
                  <a:xfrm>
                    <a:off x="964232" y="4486052"/>
                    <a:ext cx="1702768" cy="974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CaixaDeTexto 53"/>
                  <p:cNvSpPr txBox="1"/>
                  <p:nvPr/>
                </p:nvSpPr>
                <p:spPr>
                  <a:xfrm>
                    <a:off x="1404519" y="4116558"/>
                    <a:ext cx="934105" cy="59821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Cr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2+</a:t>
                    </a:r>
                    <a:endParaRPr lang="en-US" sz="16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48" name="CaixaDeTexto 47"/>
                <p:cNvSpPr txBox="1"/>
                <p:nvPr/>
              </p:nvSpPr>
              <p:spPr>
                <a:xfrm>
                  <a:off x="1619672" y="5229201"/>
                  <a:ext cx="952938" cy="598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OH</a:t>
                  </a:r>
                  <a:r>
                    <a:rPr lang="en-US" sz="1600" baseline="-25000" dirty="0" smtClean="0"/>
                    <a:t>2</a:t>
                  </a:r>
                  <a:endParaRPr lang="en-US" sz="1600" dirty="0"/>
                </a:p>
              </p:txBody>
            </p:sp>
            <p:sp>
              <p:nvSpPr>
                <p:cNvPr id="50" name="CaixaDeTexto 49"/>
                <p:cNvSpPr txBox="1"/>
                <p:nvPr/>
              </p:nvSpPr>
              <p:spPr>
                <a:xfrm>
                  <a:off x="276468" y="4146871"/>
                  <a:ext cx="952938" cy="5982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H</a:t>
                  </a:r>
                  <a:r>
                    <a:rPr lang="en-US" sz="1600" baseline="-25000" dirty="0" smtClean="0"/>
                    <a:t>2</a:t>
                  </a:r>
                  <a:r>
                    <a:rPr lang="en-US" sz="1600" dirty="0" smtClean="0"/>
                    <a:t>O</a:t>
                  </a:r>
                  <a:endParaRPr lang="en-US" sz="1600" dirty="0"/>
                </a:p>
              </p:txBody>
            </p:sp>
          </p:grpSp>
          <p:sp>
            <p:nvSpPr>
              <p:cNvPr id="55" name="CaixaDeTexto 54"/>
              <p:cNvSpPr txBox="1"/>
              <p:nvPr/>
            </p:nvSpPr>
            <p:spPr>
              <a:xfrm>
                <a:off x="7700493" y="1802628"/>
                <a:ext cx="952938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6566676" y="793254"/>
                <a:ext cx="952938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5983199" y="2412176"/>
                <a:ext cx="952938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7584865" y="1150875"/>
                <a:ext cx="952938" cy="598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</p:grpSp>
      </p:grpSp>
      <p:grpSp>
        <p:nvGrpSpPr>
          <p:cNvPr id="86" name="Grupo 85"/>
          <p:cNvGrpSpPr/>
          <p:nvPr/>
        </p:nvGrpSpPr>
        <p:grpSpPr>
          <a:xfrm>
            <a:off x="5148064" y="4149080"/>
            <a:ext cx="3504716" cy="1469753"/>
            <a:chOff x="3611326" y="3369606"/>
            <a:chExt cx="5200659" cy="2726618"/>
          </a:xfrm>
        </p:grpSpPr>
        <p:grpSp>
          <p:nvGrpSpPr>
            <p:cNvPr id="60" name="Grupo 59"/>
            <p:cNvGrpSpPr/>
            <p:nvPr/>
          </p:nvGrpSpPr>
          <p:grpSpPr>
            <a:xfrm>
              <a:off x="3611326" y="3369606"/>
              <a:ext cx="2918676" cy="2703688"/>
              <a:chOff x="298958" y="3153582"/>
              <a:chExt cx="2918676" cy="2703688"/>
            </a:xfrm>
          </p:grpSpPr>
          <p:grpSp>
            <p:nvGrpSpPr>
              <p:cNvPr id="61" name="Grupo 34"/>
              <p:cNvGrpSpPr/>
              <p:nvPr/>
            </p:nvGrpSpPr>
            <p:grpSpPr>
              <a:xfrm>
                <a:off x="964232" y="3717032"/>
                <a:ext cx="1702768" cy="1512168"/>
                <a:chOff x="964232" y="3717032"/>
                <a:chExt cx="1702768" cy="1512168"/>
              </a:xfrm>
            </p:grpSpPr>
            <p:cxnSp>
              <p:nvCxnSpPr>
                <p:cNvPr id="68" name="Conector reto 67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68"/>
                <p:cNvCxnSpPr/>
                <p:nvPr/>
              </p:nvCxnSpPr>
              <p:spPr>
                <a:xfrm flipV="1">
                  <a:off x="1168166" y="3903480"/>
                  <a:ext cx="1255522" cy="12022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CaixaDeTexto 70"/>
                <p:cNvSpPr txBox="1"/>
                <p:nvPr/>
              </p:nvSpPr>
              <p:spPr>
                <a:xfrm>
                  <a:off x="1361323" y="4122071"/>
                  <a:ext cx="892490" cy="6280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Co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3+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2" name="CaixaDeTexto 61"/>
              <p:cNvSpPr txBox="1"/>
              <p:nvPr/>
            </p:nvSpPr>
            <p:spPr>
              <a:xfrm>
                <a:off x="2588263" y="4190581"/>
                <a:ext cx="559470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Cl</a:t>
                </a:r>
                <a:endParaRPr lang="en-US" sz="1600" dirty="0"/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2394127" y="3389960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1529281" y="3153582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>
                <a:off x="1619672" y="5229200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878430" y="4996455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>
                <a:off x="298958" y="4159153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N</a:t>
                </a:r>
                <a:endParaRPr lang="en-US" sz="1600" dirty="0"/>
              </a:p>
            </p:txBody>
          </p:sp>
        </p:grpSp>
        <p:grpSp>
          <p:nvGrpSpPr>
            <p:cNvPr id="72" name="Grupo 71"/>
            <p:cNvGrpSpPr/>
            <p:nvPr/>
          </p:nvGrpSpPr>
          <p:grpSpPr>
            <a:xfrm>
              <a:off x="6057256" y="3463716"/>
              <a:ext cx="2754729" cy="2632508"/>
              <a:chOff x="5756152" y="848498"/>
              <a:chExt cx="2754729" cy="2632508"/>
            </a:xfrm>
          </p:grpSpPr>
          <p:grpSp>
            <p:nvGrpSpPr>
              <p:cNvPr id="73" name="Grupo 42"/>
              <p:cNvGrpSpPr/>
              <p:nvPr/>
            </p:nvGrpSpPr>
            <p:grpSpPr>
              <a:xfrm>
                <a:off x="6076800" y="1340768"/>
                <a:ext cx="1702768" cy="2140238"/>
                <a:chOff x="964232" y="3717032"/>
                <a:chExt cx="1702768" cy="2140238"/>
              </a:xfrm>
            </p:grpSpPr>
            <p:grpSp>
              <p:nvGrpSpPr>
                <p:cNvPr id="78" name="Grupo 34"/>
                <p:cNvGrpSpPr/>
                <p:nvPr/>
              </p:nvGrpSpPr>
              <p:grpSpPr>
                <a:xfrm>
                  <a:off x="964232" y="3717032"/>
                  <a:ext cx="1702768" cy="1512168"/>
                  <a:chOff x="964232" y="3717032"/>
                  <a:chExt cx="1702768" cy="1512168"/>
                </a:xfrm>
              </p:grpSpPr>
              <p:cxnSp>
                <p:nvCxnSpPr>
                  <p:cNvPr id="82" name="Conector reto 81"/>
                  <p:cNvCxnSpPr/>
                  <p:nvPr/>
                </p:nvCxnSpPr>
                <p:spPr>
                  <a:xfrm flipV="1">
                    <a:off x="1191590" y="3989846"/>
                    <a:ext cx="1148163" cy="8244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ctor reto 80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964232" y="4486052"/>
                    <a:ext cx="1702768" cy="974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CaixaDeTexto 83"/>
                  <p:cNvSpPr txBox="1"/>
                  <p:nvPr/>
                </p:nvSpPr>
                <p:spPr>
                  <a:xfrm>
                    <a:off x="1288169" y="4099144"/>
                    <a:ext cx="825885" cy="62807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Cr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2+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79" name="CaixaDeTexto 78"/>
                <p:cNvSpPr txBox="1"/>
                <p:nvPr/>
              </p:nvSpPr>
              <p:spPr>
                <a:xfrm>
                  <a:off x="1619672" y="5229200"/>
                  <a:ext cx="842536" cy="62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OH</a:t>
                  </a:r>
                  <a:r>
                    <a:rPr lang="en-US" sz="1600" baseline="-25000" dirty="0" smtClean="0"/>
                    <a:t>2</a:t>
                  </a:r>
                  <a:endParaRPr lang="en-US" sz="1600" dirty="0"/>
                </a:p>
              </p:txBody>
            </p:sp>
          </p:grpSp>
          <p:sp>
            <p:nvSpPr>
              <p:cNvPr id="74" name="CaixaDeTexto 73"/>
              <p:cNvSpPr txBox="1"/>
              <p:nvPr/>
            </p:nvSpPr>
            <p:spPr>
              <a:xfrm>
                <a:off x="7668345" y="1916831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75" name="CaixaDeTexto 74"/>
              <p:cNvSpPr txBox="1"/>
              <p:nvPr/>
            </p:nvSpPr>
            <p:spPr>
              <a:xfrm>
                <a:off x="6605980" y="848498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76" name="CaixaDeTexto 75"/>
              <p:cNvSpPr txBox="1"/>
              <p:nvPr/>
            </p:nvSpPr>
            <p:spPr>
              <a:xfrm>
                <a:off x="5756152" y="2302670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7366523" y="1213472"/>
                <a:ext cx="842536" cy="6280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</p:grpSp>
      </p:grpSp>
      <p:cxnSp>
        <p:nvCxnSpPr>
          <p:cNvPr id="118" name="Conector de seta reta 117"/>
          <p:cNvCxnSpPr/>
          <p:nvPr/>
        </p:nvCxnSpPr>
        <p:spPr>
          <a:xfrm>
            <a:off x="4393176" y="4821865"/>
            <a:ext cx="6336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CaixaDeTexto 233"/>
          <p:cNvSpPr txBox="1"/>
          <p:nvPr/>
        </p:nvSpPr>
        <p:spPr>
          <a:xfrm>
            <a:off x="4544557" y="429859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</a:t>
            </a:r>
            <a:endParaRPr lang="en-US" sz="2800" dirty="0"/>
          </a:p>
        </p:txBody>
      </p:sp>
      <p:sp>
        <p:nvSpPr>
          <p:cNvPr id="24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23</a:t>
            </a:fld>
            <a:endParaRPr lang="pt-BR" sz="4000"/>
          </a:p>
        </p:txBody>
      </p:sp>
      <p:sp>
        <p:nvSpPr>
          <p:cNvPr id="2" name="CaixaDeTexto 1"/>
          <p:cNvSpPr txBox="1"/>
          <p:nvPr/>
        </p:nvSpPr>
        <p:spPr>
          <a:xfrm>
            <a:off x="356349" y="2756947"/>
            <a:ext cx="811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Reação de substituição no complexo lábil e formação do </a:t>
            </a:r>
            <a:r>
              <a:rPr lang="pt-BR" sz="2400" dirty="0" err="1" smtClean="0"/>
              <a:t>binuclear</a:t>
            </a:r>
            <a:r>
              <a:rPr lang="pt-BR" sz="2400" dirty="0" smtClean="0"/>
              <a:t> precursor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9552" y="1942454"/>
            <a:ext cx="14237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Etapa 1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375643" y="3641217"/>
            <a:ext cx="376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: </a:t>
            </a:r>
            <a:r>
              <a:rPr lang="pt-BR" b="1" dirty="0">
                <a:sym typeface="Symbol" panose="05050102010706020507" pitchFamily="18" charset="2"/>
              </a:rPr>
              <a:t>G</a:t>
            </a:r>
            <a:r>
              <a:rPr lang="pt-BR" b="1" baseline="30000" dirty="0">
                <a:sym typeface="Symbol" panose="05050102010706020507" pitchFamily="18" charset="2"/>
              </a:rPr>
              <a:t>0</a:t>
            </a:r>
            <a:r>
              <a:rPr lang="pt-BR" b="1" baseline="30000" dirty="0" smtClean="0">
                <a:sym typeface="Symbol" panose="05050102010706020507" pitchFamily="18" charset="2"/>
              </a:rPr>
              <a:t>#</a:t>
            </a:r>
            <a:r>
              <a:rPr lang="pt-BR" b="1" dirty="0" smtClean="0">
                <a:sym typeface="Symbol" panose="05050102010706020507" pitchFamily="18" charset="2"/>
              </a:rPr>
              <a:t> de substituição de ligante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6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de seta reta 1"/>
          <p:cNvCxnSpPr/>
          <p:nvPr/>
        </p:nvCxnSpPr>
        <p:spPr>
          <a:xfrm>
            <a:off x="4525135" y="310477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4896036" y="3501008"/>
            <a:ext cx="3817154" cy="1670982"/>
            <a:chOff x="3611326" y="3445726"/>
            <a:chExt cx="5119645" cy="2536303"/>
          </a:xfrm>
        </p:grpSpPr>
        <p:grpSp>
          <p:nvGrpSpPr>
            <p:cNvPr id="4" name="Grupo 59"/>
            <p:cNvGrpSpPr/>
            <p:nvPr/>
          </p:nvGrpSpPr>
          <p:grpSpPr>
            <a:xfrm>
              <a:off x="3611326" y="3445726"/>
              <a:ext cx="2812541" cy="2513372"/>
              <a:chOff x="298958" y="3229702"/>
              <a:chExt cx="2812541" cy="2513372"/>
            </a:xfrm>
          </p:grpSpPr>
          <p:grpSp>
            <p:nvGrpSpPr>
              <p:cNvPr id="17" name="Grupo 34"/>
              <p:cNvGrpSpPr/>
              <p:nvPr/>
            </p:nvGrpSpPr>
            <p:grpSpPr>
              <a:xfrm>
                <a:off x="964232" y="3717032"/>
                <a:ext cx="1702768" cy="1512168"/>
                <a:chOff x="964232" y="3717032"/>
                <a:chExt cx="1702768" cy="1512168"/>
              </a:xfrm>
            </p:grpSpPr>
            <p:cxnSp>
              <p:nvCxnSpPr>
                <p:cNvPr id="24" name="Conector reto 23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24"/>
                <p:cNvCxnSpPr/>
                <p:nvPr/>
              </p:nvCxnSpPr>
              <p:spPr>
                <a:xfrm flipV="1">
                  <a:off x="971600" y="4149080"/>
                  <a:ext cx="1368152" cy="7200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25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aixaDeTexto 26"/>
                <p:cNvSpPr txBox="1"/>
                <p:nvPr/>
              </p:nvSpPr>
              <p:spPr>
                <a:xfrm>
                  <a:off x="1361323" y="4122072"/>
                  <a:ext cx="806673" cy="5138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F0"/>
                      </a:solidFill>
                    </a:rPr>
                    <a:t>Co</a:t>
                  </a:r>
                  <a:r>
                    <a:rPr lang="en-US" sz="1600" baseline="30000" dirty="0" smtClean="0">
                      <a:solidFill>
                        <a:srgbClr val="00B0F0"/>
                      </a:solidFill>
                    </a:rPr>
                    <a:t>2+</a:t>
                  </a:r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8" name="CaixaDeTexto 17"/>
              <p:cNvSpPr txBox="1"/>
              <p:nvPr/>
            </p:nvSpPr>
            <p:spPr>
              <a:xfrm>
                <a:off x="2605824" y="4231372"/>
                <a:ext cx="505675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Cl</a:t>
                </a:r>
                <a:endParaRPr lang="en-US" sz="1600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267745" y="3794182"/>
                <a:ext cx="7443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1578158" y="3229702"/>
                <a:ext cx="7443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619673" y="5229199"/>
                <a:ext cx="7443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83568" y="4797151"/>
                <a:ext cx="7443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298958" y="4159154"/>
                <a:ext cx="7443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N</a:t>
                </a:r>
                <a:endParaRPr lang="en-US" sz="1600" dirty="0"/>
              </a:p>
            </p:txBody>
          </p:sp>
        </p:grpSp>
        <p:grpSp>
          <p:nvGrpSpPr>
            <p:cNvPr id="5" name="Grupo 71"/>
            <p:cNvGrpSpPr/>
            <p:nvPr/>
          </p:nvGrpSpPr>
          <p:grpSpPr>
            <a:xfrm>
              <a:off x="6097240" y="3463716"/>
              <a:ext cx="2633731" cy="2518313"/>
              <a:chOff x="5796136" y="848498"/>
              <a:chExt cx="2633731" cy="2518313"/>
            </a:xfrm>
          </p:grpSpPr>
          <p:grpSp>
            <p:nvGrpSpPr>
              <p:cNvPr id="6" name="Grupo 42"/>
              <p:cNvGrpSpPr/>
              <p:nvPr/>
            </p:nvGrpSpPr>
            <p:grpSpPr>
              <a:xfrm>
                <a:off x="6076800" y="1340768"/>
                <a:ext cx="1702768" cy="2026043"/>
                <a:chOff x="964232" y="3717032"/>
                <a:chExt cx="1702768" cy="2026043"/>
              </a:xfrm>
            </p:grpSpPr>
            <p:grpSp>
              <p:nvGrpSpPr>
                <p:cNvPr id="11" name="Grupo 34"/>
                <p:cNvGrpSpPr/>
                <p:nvPr/>
              </p:nvGrpSpPr>
              <p:grpSpPr>
                <a:xfrm>
                  <a:off x="964232" y="3717032"/>
                  <a:ext cx="1702768" cy="1512168"/>
                  <a:chOff x="964232" y="3717032"/>
                  <a:chExt cx="1702768" cy="1512168"/>
                </a:xfrm>
              </p:grpSpPr>
              <p:cxnSp>
                <p:nvCxnSpPr>
                  <p:cNvPr id="13" name="Conector reto 12"/>
                  <p:cNvCxnSpPr/>
                  <p:nvPr/>
                </p:nvCxnSpPr>
                <p:spPr>
                  <a:xfrm flipV="1">
                    <a:off x="1191590" y="3989846"/>
                    <a:ext cx="1148163" cy="8244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reto 13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to 14"/>
                  <p:cNvCxnSpPr/>
                  <p:nvPr/>
                </p:nvCxnSpPr>
                <p:spPr>
                  <a:xfrm>
                    <a:off x="964232" y="4486052"/>
                    <a:ext cx="1702768" cy="974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88169" y="4099144"/>
                    <a:ext cx="746474" cy="5138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Cr</a:t>
                    </a:r>
                    <a:r>
                      <a:rPr lang="en-US" sz="1600" baseline="30000" dirty="0" smtClean="0">
                        <a:solidFill>
                          <a:srgbClr val="FF0000"/>
                        </a:solidFill>
                      </a:rPr>
                      <a:t>3+</a:t>
                    </a:r>
                    <a:endParaRPr lang="en-US" sz="1600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2" name="CaixaDeTexto 11"/>
                <p:cNvSpPr txBox="1"/>
                <p:nvPr/>
              </p:nvSpPr>
              <p:spPr>
                <a:xfrm>
                  <a:off x="1619672" y="5229200"/>
                  <a:ext cx="761524" cy="513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OH</a:t>
                  </a:r>
                  <a:r>
                    <a:rPr lang="en-US" sz="1600" baseline="-25000" dirty="0" smtClean="0"/>
                    <a:t>2</a:t>
                  </a:r>
                  <a:endParaRPr lang="en-US" sz="1600" dirty="0"/>
                </a:p>
              </p:txBody>
            </p:sp>
          </p:grpSp>
          <p:sp>
            <p:nvSpPr>
              <p:cNvPr id="7" name="CaixaDeTexto 6"/>
              <p:cNvSpPr txBox="1"/>
              <p:nvPr/>
            </p:nvSpPr>
            <p:spPr>
              <a:xfrm>
                <a:off x="7668343" y="1916832"/>
                <a:ext cx="7615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6605980" y="848498"/>
                <a:ext cx="7615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5796136" y="2420887"/>
                <a:ext cx="761524" cy="51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7366523" y="1213471"/>
                <a:ext cx="761524" cy="513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</p:grpSp>
      </p:grpSp>
      <p:sp>
        <p:nvSpPr>
          <p:cNvPr id="55" name="CaixaDeTexto 54"/>
          <p:cNvSpPr txBox="1"/>
          <p:nvPr/>
        </p:nvSpPr>
        <p:spPr>
          <a:xfrm>
            <a:off x="4525135" y="231268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2</a:t>
            </a:r>
            <a:endParaRPr lang="en-US" sz="40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2350930" y="446961"/>
            <a:ext cx="524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Transferência de elétron: </a:t>
            </a:r>
            <a:r>
              <a:rPr lang="pt-BR" b="1" dirty="0" smtClean="0">
                <a:sym typeface="Symbol" panose="05050102010706020507" pitchFamily="18" charset="2"/>
              </a:rPr>
              <a:t></a:t>
            </a:r>
            <a:r>
              <a:rPr lang="pt-BR" b="1" dirty="0">
                <a:sym typeface="Symbol" panose="05050102010706020507" pitchFamily="18" charset="2"/>
              </a:rPr>
              <a:t>G</a:t>
            </a:r>
            <a:r>
              <a:rPr lang="pt-BR" b="1" baseline="30000" dirty="0">
                <a:sym typeface="Symbol" panose="05050102010706020507" pitchFamily="18" charset="2"/>
              </a:rPr>
              <a:t>0#</a:t>
            </a:r>
            <a:r>
              <a:rPr lang="pt-BR" b="1" dirty="0">
                <a:sym typeface="Symbol" panose="05050102010706020507" pitchFamily="18" charset="2"/>
              </a:rPr>
              <a:t> </a:t>
            </a:r>
            <a:r>
              <a:rPr lang="pt-BR" b="1" dirty="0" err="1" smtClean="0">
                <a:sym typeface="Symbol" panose="05050102010706020507" pitchFamily="18" charset="2"/>
              </a:rPr>
              <a:t>tranf</a:t>
            </a:r>
            <a:r>
              <a:rPr lang="pt-BR" b="1" dirty="0" smtClean="0">
                <a:sym typeface="Symbol" panose="05050102010706020507" pitchFamily="18" charset="2"/>
              </a:rPr>
              <a:t>. Eletrônica;</a:t>
            </a:r>
          </a:p>
          <a:p>
            <a:endParaRPr lang="pt-BR" b="1" dirty="0">
              <a:sym typeface="Symbol" panose="05050102010706020507" pitchFamily="18" charset="2"/>
            </a:endParaRPr>
          </a:p>
          <a:p>
            <a:r>
              <a:rPr lang="pt-BR" b="1" dirty="0" smtClean="0">
                <a:sym typeface="Symbol" panose="05050102010706020507" pitchFamily="18" charset="2"/>
              </a:rPr>
              <a:t>Formação com complexo sucessor</a:t>
            </a:r>
            <a:endParaRPr lang="en-US" b="1" dirty="0"/>
          </a:p>
          <a:p>
            <a:endParaRPr lang="en-US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470321" y="548680"/>
            <a:ext cx="14237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Etapa 2</a:t>
            </a:r>
            <a:endParaRPr lang="pt-BR" sz="2800" dirty="0"/>
          </a:p>
        </p:txBody>
      </p:sp>
      <p:grpSp>
        <p:nvGrpSpPr>
          <p:cNvPr id="61" name="Grupo 60"/>
          <p:cNvGrpSpPr/>
          <p:nvPr/>
        </p:nvGrpSpPr>
        <p:grpSpPr>
          <a:xfrm>
            <a:off x="489239" y="2132856"/>
            <a:ext cx="3504716" cy="1469753"/>
            <a:chOff x="3611326" y="3369606"/>
            <a:chExt cx="5200659" cy="2726618"/>
          </a:xfrm>
        </p:grpSpPr>
        <p:grpSp>
          <p:nvGrpSpPr>
            <p:cNvPr id="62" name="Grupo 61"/>
            <p:cNvGrpSpPr/>
            <p:nvPr/>
          </p:nvGrpSpPr>
          <p:grpSpPr>
            <a:xfrm>
              <a:off x="3611326" y="3369606"/>
              <a:ext cx="2918676" cy="2703688"/>
              <a:chOff x="298958" y="3153582"/>
              <a:chExt cx="2918676" cy="2703688"/>
            </a:xfrm>
          </p:grpSpPr>
          <p:grpSp>
            <p:nvGrpSpPr>
              <p:cNvPr id="75" name="Grupo 34"/>
              <p:cNvGrpSpPr/>
              <p:nvPr/>
            </p:nvGrpSpPr>
            <p:grpSpPr>
              <a:xfrm>
                <a:off x="964232" y="3717032"/>
                <a:ext cx="1702768" cy="1512168"/>
                <a:chOff x="964232" y="3717032"/>
                <a:chExt cx="1702768" cy="1512168"/>
              </a:xfrm>
            </p:grpSpPr>
            <p:cxnSp>
              <p:nvCxnSpPr>
                <p:cNvPr id="82" name="Conector reto 81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82"/>
                <p:cNvCxnSpPr/>
                <p:nvPr/>
              </p:nvCxnSpPr>
              <p:spPr>
                <a:xfrm flipV="1">
                  <a:off x="1168166" y="3903480"/>
                  <a:ext cx="1255522" cy="12022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83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CaixaDeTexto 84"/>
                <p:cNvSpPr txBox="1"/>
                <p:nvPr/>
              </p:nvSpPr>
              <p:spPr>
                <a:xfrm>
                  <a:off x="1361323" y="4122071"/>
                  <a:ext cx="892490" cy="6280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Co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3+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6" name="CaixaDeTexto 75"/>
              <p:cNvSpPr txBox="1"/>
              <p:nvPr/>
            </p:nvSpPr>
            <p:spPr>
              <a:xfrm>
                <a:off x="2588263" y="4190581"/>
                <a:ext cx="559470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Cl</a:t>
                </a:r>
                <a:endParaRPr lang="en-US" sz="1600" dirty="0"/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2394127" y="3389960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78" name="CaixaDeTexto 77"/>
              <p:cNvSpPr txBox="1"/>
              <p:nvPr/>
            </p:nvSpPr>
            <p:spPr>
              <a:xfrm>
                <a:off x="1529281" y="3153582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79" name="CaixaDeTexto 78"/>
              <p:cNvSpPr txBox="1"/>
              <p:nvPr/>
            </p:nvSpPr>
            <p:spPr>
              <a:xfrm>
                <a:off x="1619672" y="5229200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80" name="CaixaDeTexto 79"/>
              <p:cNvSpPr txBox="1"/>
              <p:nvPr/>
            </p:nvSpPr>
            <p:spPr>
              <a:xfrm>
                <a:off x="878430" y="4996455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NH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298958" y="4159153"/>
                <a:ext cx="823507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N</a:t>
                </a:r>
                <a:endParaRPr lang="en-US" sz="1600" dirty="0"/>
              </a:p>
            </p:txBody>
          </p:sp>
        </p:grpSp>
        <p:grpSp>
          <p:nvGrpSpPr>
            <p:cNvPr id="63" name="Grupo 62"/>
            <p:cNvGrpSpPr/>
            <p:nvPr/>
          </p:nvGrpSpPr>
          <p:grpSpPr>
            <a:xfrm>
              <a:off x="6057256" y="3463716"/>
              <a:ext cx="2754729" cy="2632508"/>
              <a:chOff x="5756152" y="848498"/>
              <a:chExt cx="2754729" cy="2632508"/>
            </a:xfrm>
          </p:grpSpPr>
          <p:grpSp>
            <p:nvGrpSpPr>
              <p:cNvPr id="64" name="Grupo 42"/>
              <p:cNvGrpSpPr/>
              <p:nvPr/>
            </p:nvGrpSpPr>
            <p:grpSpPr>
              <a:xfrm>
                <a:off x="6076800" y="1340768"/>
                <a:ext cx="1702768" cy="2140238"/>
                <a:chOff x="964232" y="3717032"/>
                <a:chExt cx="1702768" cy="2140238"/>
              </a:xfrm>
            </p:grpSpPr>
            <p:grpSp>
              <p:nvGrpSpPr>
                <p:cNvPr id="69" name="Grupo 34"/>
                <p:cNvGrpSpPr/>
                <p:nvPr/>
              </p:nvGrpSpPr>
              <p:grpSpPr>
                <a:xfrm>
                  <a:off x="964232" y="3717032"/>
                  <a:ext cx="1702768" cy="1512168"/>
                  <a:chOff x="964232" y="3717032"/>
                  <a:chExt cx="1702768" cy="1512168"/>
                </a:xfrm>
              </p:grpSpPr>
              <p:cxnSp>
                <p:nvCxnSpPr>
                  <p:cNvPr id="71" name="Conector reto 70"/>
                  <p:cNvCxnSpPr/>
                  <p:nvPr/>
                </p:nvCxnSpPr>
                <p:spPr>
                  <a:xfrm flipV="1">
                    <a:off x="1191590" y="3989846"/>
                    <a:ext cx="1148163" cy="8244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ector reto 71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ector reto 72"/>
                  <p:cNvCxnSpPr/>
                  <p:nvPr/>
                </p:nvCxnSpPr>
                <p:spPr>
                  <a:xfrm>
                    <a:off x="964232" y="4486052"/>
                    <a:ext cx="1702768" cy="974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CaixaDeTexto 73"/>
                  <p:cNvSpPr txBox="1"/>
                  <p:nvPr/>
                </p:nvSpPr>
                <p:spPr>
                  <a:xfrm>
                    <a:off x="1288169" y="4099144"/>
                    <a:ext cx="825885" cy="62807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Cr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2+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70" name="CaixaDeTexto 69"/>
                <p:cNvSpPr txBox="1"/>
                <p:nvPr/>
              </p:nvSpPr>
              <p:spPr>
                <a:xfrm>
                  <a:off x="1619672" y="5229200"/>
                  <a:ext cx="842536" cy="62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OH</a:t>
                  </a:r>
                  <a:r>
                    <a:rPr lang="en-US" sz="1600" baseline="-25000" dirty="0" smtClean="0"/>
                    <a:t>2</a:t>
                  </a:r>
                  <a:endParaRPr lang="en-US" sz="1600" dirty="0"/>
                </a:p>
              </p:txBody>
            </p:sp>
          </p:grpSp>
          <p:sp>
            <p:nvSpPr>
              <p:cNvPr id="65" name="CaixaDeTexto 64"/>
              <p:cNvSpPr txBox="1"/>
              <p:nvPr/>
            </p:nvSpPr>
            <p:spPr>
              <a:xfrm>
                <a:off x="7668345" y="1916831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6605980" y="848498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>
                <a:off x="5756152" y="2302670"/>
                <a:ext cx="842536" cy="628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>
                <a:off x="7366523" y="1213472"/>
                <a:ext cx="842536" cy="6280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58"/>
          <p:cNvGrpSpPr/>
          <p:nvPr/>
        </p:nvGrpSpPr>
        <p:grpSpPr>
          <a:xfrm>
            <a:off x="1480331" y="3314943"/>
            <a:ext cx="2304255" cy="1648622"/>
            <a:chOff x="5342533" y="940657"/>
            <a:chExt cx="3416884" cy="2406459"/>
          </a:xfrm>
        </p:grpSpPr>
        <p:grpSp>
          <p:nvGrpSpPr>
            <p:cNvPr id="29" name="Grupo 42"/>
            <p:cNvGrpSpPr/>
            <p:nvPr/>
          </p:nvGrpSpPr>
          <p:grpSpPr>
            <a:xfrm>
              <a:off x="5342533" y="1340768"/>
              <a:ext cx="2568472" cy="2006348"/>
              <a:chOff x="229965" y="3717032"/>
              <a:chExt cx="2568472" cy="2006348"/>
            </a:xfrm>
          </p:grpSpPr>
          <p:grpSp>
            <p:nvGrpSpPr>
              <p:cNvPr id="34" name="Grupo 34"/>
              <p:cNvGrpSpPr/>
              <p:nvPr/>
            </p:nvGrpSpPr>
            <p:grpSpPr>
              <a:xfrm>
                <a:off x="964232" y="3717032"/>
                <a:ext cx="1834205" cy="1512168"/>
                <a:chOff x="964232" y="3717032"/>
                <a:chExt cx="1834205" cy="1512168"/>
              </a:xfrm>
            </p:grpSpPr>
            <p:cxnSp>
              <p:nvCxnSpPr>
                <p:cNvPr id="37" name="Conector reto 36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>
                <a:xfrm flipV="1">
                  <a:off x="1190963" y="3842464"/>
                  <a:ext cx="1607474" cy="10500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ixaDeTexto 39"/>
                <p:cNvSpPr txBox="1"/>
                <p:nvPr/>
              </p:nvSpPr>
              <p:spPr>
                <a:xfrm>
                  <a:off x="1404519" y="4116558"/>
                  <a:ext cx="891861" cy="4941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B0F0"/>
                      </a:solidFill>
                    </a:rPr>
                    <a:t>Co</a:t>
                  </a:r>
                  <a:r>
                    <a:rPr lang="en-US" sz="1600" baseline="30000" dirty="0" smtClean="0">
                      <a:solidFill>
                        <a:srgbClr val="00B0F0"/>
                      </a:solidFill>
                    </a:rPr>
                    <a:t>2+</a:t>
                  </a:r>
                  <a:endParaRPr lang="en-US" sz="1600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35" name="CaixaDeTexto 34"/>
              <p:cNvSpPr txBox="1"/>
              <p:nvPr/>
            </p:nvSpPr>
            <p:spPr>
              <a:xfrm>
                <a:off x="1619672" y="5229200"/>
                <a:ext cx="841943" cy="49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29965" y="4178114"/>
                <a:ext cx="841943" cy="494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O</a:t>
                </a:r>
                <a:endParaRPr lang="en-US" sz="1600" dirty="0"/>
              </a:p>
            </p:txBody>
          </p:sp>
        </p:grpSp>
        <p:sp>
          <p:nvSpPr>
            <p:cNvPr id="30" name="CaixaDeTexto 29"/>
            <p:cNvSpPr txBox="1"/>
            <p:nvPr/>
          </p:nvSpPr>
          <p:spPr>
            <a:xfrm>
              <a:off x="7668345" y="1916832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660232" y="940657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796136" y="2420888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691640" y="1150874"/>
              <a:ext cx="1067777" cy="494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</p:grpSp>
      <p:grpSp>
        <p:nvGrpSpPr>
          <p:cNvPr id="41" name="Grupo 58"/>
          <p:cNvGrpSpPr/>
          <p:nvPr/>
        </p:nvGrpSpPr>
        <p:grpSpPr>
          <a:xfrm>
            <a:off x="5057701" y="3377003"/>
            <a:ext cx="2009524" cy="1648622"/>
            <a:chOff x="5530448" y="940657"/>
            <a:chExt cx="2979840" cy="2406459"/>
          </a:xfrm>
        </p:grpSpPr>
        <p:grpSp>
          <p:nvGrpSpPr>
            <p:cNvPr id="42" name="Grupo 42"/>
            <p:cNvGrpSpPr/>
            <p:nvPr/>
          </p:nvGrpSpPr>
          <p:grpSpPr>
            <a:xfrm>
              <a:off x="5530448" y="1340768"/>
              <a:ext cx="2249120" cy="2006348"/>
              <a:chOff x="417880" y="3717032"/>
              <a:chExt cx="2249120" cy="2006348"/>
            </a:xfrm>
          </p:grpSpPr>
          <p:grpSp>
            <p:nvGrpSpPr>
              <p:cNvPr id="47" name="Grupo 34"/>
              <p:cNvGrpSpPr/>
              <p:nvPr/>
            </p:nvGrpSpPr>
            <p:grpSpPr>
              <a:xfrm>
                <a:off x="964232" y="3717032"/>
                <a:ext cx="1702768" cy="1512168"/>
                <a:chOff x="964232" y="3717032"/>
                <a:chExt cx="1702768" cy="1512168"/>
              </a:xfrm>
            </p:grpSpPr>
            <p:cxnSp>
              <p:nvCxnSpPr>
                <p:cNvPr id="50" name="Conector reto 49"/>
                <p:cNvCxnSpPr/>
                <p:nvPr/>
              </p:nvCxnSpPr>
              <p:spPr>
                <a:xfrm flipV="1">
                  <a:off x="1763688" y="3717032"/>
                  <a:ext cx="0" cy="151216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50"/>
                <p:cNvCxnSpPr/>
                <p:nvPr/>
              </p:nvCxnSpPr>
              <p:spPr>
                <a:xfrm flipV="1">
                  <a:off x="971600" y="4052681"/>
                  <a:ext cx="1607474" cy="816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1"/>
                <p:cNvCxnSpPr/>
                <p:nvPr/>
              </p:nvCxnSpPr>
              <p:spPr>
                <a:xfrm>
                  <a:off x="964232" y="4486052"/>
                  <a:ext cx="1702768" cy="97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CaixaDeTexto 52"/>
                <p:cNvSpPr txBox="1"/>
                <p:nvPr/>
              </p:nvSpPr>
              <p:spPr>
                <a:xfrm>
                  <a:off x="1404519" y="4116558"/>
                  <a:ext cx="825304" cy="4941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Cr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3+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8" name="CaixaDeTexto 47"/>
              <p:cNvSpPr txBox="1"/>
              <p:nvPr/>
            </p:nvSpPr>
            <p:spPr>
              <a:xfrm>
                <a:off x="1619672" y="5229200"/>
                <a:ext cx="841943" cy="49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OH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417880" y="4209766"/>
                <a:ext cx="559076" cy="494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Cl</a:t>
                </a:r>
                <a:endParaRPr lang="en-US" sz="1600" dirty="0"/>
              </a:p>
            </p:txBody>
          </p:sp>
        </p:grpSp>
        <p:sp>
          <p:nvSpPr>
            <p:cNvPr id="43" name="CaixaDeTexto 42"/>
            <p:cNvSpPr txBox="1"/>
            <p:nvPr/>
          </p:nvSpPr>
          <p:spPr>
            <a:xfrm>
              <a:off x="7668345" y="1916832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660232" y="940657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5796136" y="2420888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584864" y="1255983"/>
              <a:ext cx="841943" cy="49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-25000" dirty="0" smtClean="0"/>
                <a:t>2</a:t>
              </a:r>
              <a:endParaRPr lang="en-US" sz="1600" dirty="0"/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3801468" y="3988911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+ 5 NH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  +</a:t>
            </a:r>
            <a:endParaRPr lang="en-US" sz="1600" baseline="-25000" dirty="0"/>
          </a:p>
        </p:txBody>
      </p:sp>
      <p:cxnSp>
        <p:nvCxnSpPr>
          <p:cNvPr id="56" name="Conector de seta reta 55"/>
          <p:cNvCxnSpPr/>
          <p:nvPr/>
        </p:nvCxnSpPr>
        <p:spPr>
          <a:xfrm>
            <a:off x="422794" y="425104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494802" y="353096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3</a:t>
            </a:r>
            <a:endParaRPr lang="en-US" sz="40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494802" y="1673014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Dissociação do complexo sucessor</a:t>
            </a:r>
          </a:p>
          <a:p>
            <a:r>
              <a:rPr lang="pt-BR" b="1" dirty="0">
                <a:sym typeface="Symbol" panose="05050102010706020507" pitchFamily="18" charset="2"/>
              </a:rPr>
              <a:t>G</a:t>
            </a:r>
            <a:r>
              <a:rPr lang="pt-BR" b="1" baseline="30000" dirty="0">
                <a:sym typeface="Symbol" panose="05050102010706020507" pitchFamily="18" charset="2"/>
              </a:rPr>
              <a:t>0</a:t>
            </a:r>
            <a:r>
              <a:rPr lang="pt-BR" b="1" baseline="30000" dirty="0" smtClean="0">
                <a:sym typeface="Symbol" panose="05050102010706020507" pitchFamily="18" charset="2"/>
              </a:rPr>
              <a:t>#</a:t>
            </a:r>
            <a:r>
              <a:rPr lang="pt-BR" b="1" baseline="-25000" dirty="0" smtClean="0">
                <a:sym typeface="Symbol" panose="05050102010706020507" pitchFamily="18" charset="2"/>
              </a:rPr>
              <a:t> </a:t>
            </a:r>
            <a:r>
              <a:rPr lang="pt-BR" b="1" dirty="0" smtClean="0">
                <a:sym typeface="Symbol" panose="05050102010706020507" pitchFamily="18" charset="2"/>
              </a:rPr>
              <a:t>dissociação do </a:t>
            </a:r>
            <a:r>
              <a:rPr lang="pt-BR" b="1" dirty="0" err="1" smtClean="0">
                <a:sym typeface="Symbol" panose="05050102010706020507" pitchFamily="18" charset="2"/>
              </a:rPr>
              <a:t>binulear</a:t>
            </a:r>
            <a:endParaRPr lang="en-US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91595" y="584504"/>
            <a:ext cx="14237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Etapa 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376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26</a:t>
            </a:fld>
            <a:endParaRPr lang="pt-BR" sz="4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39552" y="476672"/>
            <a:ext cx="510114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dirty="0" smtClean="0"/>
              <a:t>Mecanismo de esfera externa</a:t>
            </a:r>
            <a:endParaRPr lang="en-US" sz="3200" dirty="0"/>
          </a:p>
        </p:txBody>
      </p:sp>
      <p:sp>
        <p:nvSpPr>
          <p:cNvPr id="41" name="Retângulo 40"/>
          <p:cNvSpPr/>
          <p:nvPr/>
        </p:nvSpPr>
        <p:spPr>
          <a:xfrm>
            <a:off x="4630591" y="14565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mecanismo de transferência de elétrons </a:t>
            </a:r>
            <a:endParaRPr lang="en-US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95536" y="1484784"/>
            <a:ext cx="833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[Fe(CN)</a:t>
            </a:r>
            <a:r>
              <a:rPr lang="pt-BR" sz="2400" baseline="-25000" dirty="0" smtClean="0"/>
              <a:t>6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4</a:t>
            </a:r>
            <a:r>
              <a:rPr lang="pt-BR" sz="2400" baseline="30000" dirty="0" smtClean="0">
                <a:sym typeface="Symbol"/>
              </a:rPr>
              <a:t></a:t>
            </a:r>
            <a:r>
              <a:rPr lang="pt-BR" sz="2400" dirty="0" smtClean="0">
                <a:sym typeface="Symbol"/>
              </a:rPr>
              <a:t>  +  </a:t>
            </a:r>
            <a:r>
              <a:rPr lang="pt-BR" sz="2400" dirty="0" smtClean="0"/>
              <a:t>[Mo(CN)</a:t>
            </a:r>
            <a:r>
              <a:rPr lang="pt-BR" sz="2400" baseline="-25000" dirty="0" smtClean="0"/>
              <a:t>8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3</a:t>
            </a:r>
            <a:r>
              <a:rPr lang="pt-BR" sz="2400" baseline="30000" dirty="0" smtClean="0">
                <a:sym typeface="Symbol"/>
              </a:rPr>
              <a:t></a:t>
            </a:r>
            <a:r>
              <a:rPr lang="pt-BR" sz="2400" dirty="0" smtClean="0">
                <a:sym typeface="Symbol"/>
              </a:rPr>
              <a:t>  </a:t>
            </a:r>
            <a:r>
              <a:rPr lang="pt-BR" sz="2400" dirty="0" smtClean="0"/>
              <a:t>[Fe(CN)</a:t>
            </a:r>
            <a:r>
              <a:rPr lang="pt-BR" sz="2400" baseline="-25000" dirty="0" smtClean="0"/>
              <a:t>6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3</a:t>
            </a:r>
            <a:r>
              <a:rPr lang="pt-BR" sz="2400" baseline="30000" dirty="0" smtClean="0">
                <a:sym typeface="Symbol"/>
              </a:rPr>
              <a:t></a:t>
            </a:r>
            <a:r>
              <a:rPr lang="pt-BR" sz="2400" dirty="0" smtClean="0">
                <a:sym typeface="Symbol"/>
              </a:rPr>
              <a:t>  +  </a:t>
            </a:r>
            <a:r>
              <a:rPr lang="pt-BR" sz="2400" dirty="0" smtClean="0"/>
              <a:t>[Mo(CN)</a:t>
            </a:r>
            <a:r>
              <a:rPr lang="pt-BR" sz="2400" baseline="-25000" dirty="0" smtClean="0"/>
              <a:t>8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4</a:t>
            </a:r>
            <a:r>
              <a:rPr lang="pt-BR" sz="2400" baseline="30000" dirty="0" smtClean="0">
                <a:sym typeface="Symbol"/>
              </a:rPr>
              <a:t></a:t>
            </a:r>
            <a:r>
              <a:rPr lang="pt-BR" sz="2400" dirty="0" smtClean="0">
                <a:sym typeface="Symbol"/>
              </a:rPr>
              <a:t>  </a:t>
            </a:r>
            <a:endParaRPr lang="en-US" sz="24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539553" y="285293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/>
              <a:t>Ambos os complexos em ambos estados de oxidação são inertes quanto a reações de substituição;</a:t>
            </a:r>
          </a:p>
          <a:p>
            <a:pPr>
              <a:buFont typeface="Wingdings" pitchFamily="2" charset="2"/>
              <a:buChar char="q"/>
            </a:pPr>
            <a:endParaRPr lang="pt-BR" sz="2400" dirty="0"/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A velocidade de redução de Mo</a:t>
            </a:r>
            <a:r>
              <a:rPr lang="pt-BR" sz="2400" baseline="30000" dirty="0" smtClean="0"/>
              <a:t>5+</a:t>
            </a:r>
            <a:r>
              <a:rPr lang="pt-BR" sz="2400" dirty="0" smtClean="0"/>
              <a:t> por Fe</a:t>
            </a:r>
            <a:r>
              <a:rPr lang="pt-BR" sz="2400" baseline="30000" dirty="0" smtClean="0"/>
              <a:t>2+</a:t>
            </a:r>
            <a:r>
              <a:rPr lang="pt-BR" sz="2400" dirty="0" smtClean="0"/>
              <a:t> é muito mais rápida que a velocidade de substituição de CN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em ambos complexos;</a:t>
            </a:r>
          </a:p>
          <a:p>
            <a:pPr>
              <a:buFont typeface="Wingdings" pitchFamily="2" charset="2"/>
              <a:buChar char="q"/>
            </a:pPr>
            <a:endParaRPr lang="pt-BR" sz="2400" dirty="0"/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Conclusão: Mecanismo de Esfera Externa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9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27</a:t>
            </a:fld>
            <a:endParaRPr lang="pt-BR" sz="4000" dirty="0"/>
          </a:p>
        </p:txBody>
      </p:sp>
      <p:sp>
        <p:nvSpPr>
          <p:cNvPr id="95" name="CaixaDeTexto 94"/>
          <p:cNvSpPr txBox="1"/>
          <p:nvPr/>
        </p:nvSpPr>
        <p:spPr>
          <a:xfrm>
            <a:off x="5801720" y="2220455"/>
            <a:ext cx="323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Complexo precursor</a:t>
            </a:r>
          </a:p>
          <a:p>
            <a:r>
              <a:rPr lang="pt-BR" sz="2400" dirty="0" smtClean="0"/>
              <a:t>Transferência de elétron</a:t>
            </a:r>
            <a:endParaRPr lang="en-US" sz="2400" dirty="0"/>
          </a:p>
        </p:txBody>
      </p:sp>
      <p:sp>
        <p:nvSpPr>
          <p:cNvPr id="133" name="CaixaDeTexto 132"/>
          <p:cNvSpPr txBox="1"/>
          <p:nvPr/>
        </p:nvSpPr>
        <p:spPr>
          <a:xfrm>
            <a:off x="6588224" y="3933056"/>
            <a:ext cx="1805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Complexo</a:t>
            </a:r>
          </a:p>
          <a:p>
            <a:r>
              <a:rPr lang="pt-BR" sz="2800" dirty="0" smtClean="0"/>
              <a:t> sucessor</a:t>
            </a:r>
            <a:endParaRPr lang="en-US" sz="2800" dirty="0"/>
          </a:p>
        </p:txBody>
      </p:sp>
      <p:grpSp>
        <p:nvGrpSpPr>
          <p:cNvPr id="209" name="Grupo 208"/>
          <p:cNvGrpSpPr/>
          <p:nvPr/>
        </p:nvGrpSpPr>
        <p:grpSpPr>
          <a:xfrm>
            <a:off x="-10142" y="178840"/>
            <a:ext cx="5784920" cy="6617604"/>
            <a:chOff x="23769" y="188640"/>
            <a:chExt cx="6689161" cy="7321698"/>
          </a:xfrm>
        </p:grpSpPr>
        <p:grpSp>
          <p:nvGrpSpPr>
            <p:cNvPr id="58" name="Grupo 57"/>
            <p:cNvGrpSpPr/>
            <p:nvPr/>
          </p:nvGrpSpPr>
          <p:grpSpPr>
            <a:xfrm>
              <a:off x="4037158" y="188640"/>
              <a:ext cx="2449887" cy="1744839"/>
              <a:chOff x="5045270" y="188640"/>
              <a:chExt cx="2449887" cy="1744839"/>
            </a:xfrm>
          </p:grpSpPr>
          <p:grpSp>
            <p:nvGrpSpPr>
              <p:cNvPr id="29" name="Grupo 41"/>
              <p:cNvGrpSpPr/>
              <p:nvPr/>
            </p:nvGrpSpPr>
            <p:grpSpPr>
              <a:xfrm>
                <a:off x="5045270" y="425885"/>
                <a:ext cx="2285659" cy="1507594"/>
                <a:chOff x="135313" y="3162143"/>
                <a:chExt cx="3836124" cy="2663889"/>
              </a:xfrm>
            </p:grpSpPr>
            <p:grpSp>
              <p:nvGrpSpPr>
                <p:cNvPr id="30" name="Grupo 34"/>
                <p:cNvGrpSpPr/>
                <p:nvPr/>
              </p:nvGrpSpPr>
              <p:grpSpPr>
                <a:xfrm>
                  <a:off x="964232" y="3717032"/>
                  <a:ext cx="2047727" cy="1512168"/>
                  <a:chOff x="964232" y="3717032"/>
                  <a:chExt cx="2047727" cy="1512168"/>
                </a:xfrm>
              </p:grpSpPr>
              <p:cxnSp>
                <p:nvCxnSpPr>
                  <p:cNvPr id="37" name="Conector reto 36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ector reto 37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ector reto 38"/>
                  <p:cNvCxnSpPr/>
                  <p:nvPr/>
                </p:nvCxnSpPr>
                <p:spPr>
                  <a:xfrm>
                    <a:off x="964232" y="4486051"/>
                    <a:ext cx="204772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CaixaDeTexto 39"/>
                  <p:cNvSpPr txBox="1"/>
                  <p:nvPr/>
                </p:nvSpPr>
                <p:spPr>
                  <a:xfrm>
                    <a:off x="1372009" y="4197860"/>
                    <a:ext cx="1167220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Ru</a:t>
                    </a:r>
                    <a:r>
                      <a:rPr lang="en-US" sz="1600" baseline="30000" dirty="0" smtClean="0">
                        <a:solidFill>
                          <a:srgbClr val="FF0000"/>
                        </a:solidFill>
                      </a:rPr>
                      <a:t>3+</a:t>
                    </a:r>
                    <a:endParaRPr lang="en-US" sz="1600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1" name="CaixaDeTexto 30"/>
                <p:cNvSpPr txBox="1"/>
                <p:nvPr/>
              </p:nvSpPr>
              <p:spPr>
                <a:xfrm>
                  <a:off x="2928654" y="4174249"/>
                  <a:ext cx="1042783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32" name="CaixaDeTexto 31"/>
                <p:cNvSpPr txBox="1"/>
                <p:nvPr/>
              </p:nvSpPr>
              <p:spPr>
                <a:xfrm>
                  <a:off x="2598686" y="3512114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1384609" y="3162143"/>
                  <a:ext cx="930788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34" name="CaixaDeTexto 33"/>
                <p:cNvSpPr txBox="1"/>
                <p:nvPr/>
              </p:nvSpPr>
              <p:spPr>
                <a:xfrm>
                  <a:off x="1395523" y="5164165"/>
                  <a:ext cx="1246790" cy="661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35" name="CaixaDeTexto 34"/>
                <p:cNvSpPr txBox="1"/>
                <p:nvPr/>
              </p:nvSpPr>
              <p:spPr>
                <a:xfrm>
                  <a:off x="383211" y="4744718"/>
                  <a:ext cx="930788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36" name="CaixaDeTexto 35"/>
                <p:cNvSpPr txBox="1"/>
                <p:nvPr/>
              </p:nvSpPr>
              <p:spPr>
                <a:xfrm>
                  <a:off x="135313" y="4146271"/>
                  <a:ext cx="930788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50" name="Grupo 49"/>
              <p:cNvGrpSpPr/>
              <p:nvPr/>
            </p:nvGrpSpPr>
            <p:grpSpPr>
              <a:xfrm>
                <a:off x="6516216" y="188640"/>
                <a:ext cx="978941" cy="792088"/>
                <a:chOff x="2051720" y="188640"/>
                <a:chExt cx="978941" cy="792088"/>
              </a:xfrm>
            </p:grpSpPr>
            <p:grpSp>
              <p:nvGrpSpPr>
                <p:cNvPr id="45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42" name="Conector reto 41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reto 42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CaixaDeTexto 48"/>
                <p:cNvSpPr txBox="1"/>
                <p:nvPr/>
              </p:nvSpPr>
              <p:spPr>
                <a:xfrm>
                  <a:off x="2555776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3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grpSp>
          <p:nvGrpSpPr>
            <p:cNvPr id="57" name="Grupo 56"/>
            <p:cNvGrpSpPr/>
            <p:nvPr/>
          </p:nvGrpSpPr>
          <p:grpSpPr>
            <a:xfrm>
              <a:off x="23769" y="269032"/>
              <a:ext cx="2727244" cy="1664446"/>
              <a:chOff x="1031881" y="269032"/>
              <a:chExt cx="2727244" cy="1664446"/>
            </a:xfrm>
          </p:grpSpPr>
          <p:grpSp>
            <p:nvGrpSpPr>
              <p:cNvPr id="3" name="Grupo 41"/>
              <p:cNvGrpSpPr/>
              <p:nvPr/>
            </p:nvGrpSpPr>
            <p:grpSpPr>
              <a:xfrm>
                <a:off x="1031881" y="347978"/>
                <a:ext cx="2139675" cy="1585500"/>
                <a:chOff x="167300" y="3024483"/>
                <a:chExt cx="3591114" cy="2801547"/>
              </a:xfrm>
            </p:grpSpPr>
            <p:grpSp>
              <p:nvGrpSpPr>
                <p:cNvPr id="17" name="Grupo 34"/>
                <p:cNvGrpSpPr/>
                <p:nvPr/>
              </p:nvGrpSpPr>
              <p:grpSpPr>
                <a:xfrm>
                  <a:off x="964232" y="3717032"/>
                  <a:ext cx="1702768" cy="1512168"/>
                  <a:chOff x="964232" y="3717032"/>
                  <a:chExt cx="1702768" cy="1512168"/>
                </a:xfrm>
              </p:grpSpPr>
              <p:cxnSp>
                <p:nvCxnSpPr>
                  <p:cNvPr id="24" name="Conector reto 23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ector reto 24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reto 25"/>
                  <p:cNvCxnSpPr/>
                  <p:nvPr/>
                </p:nvCxnSpPr>
                <p:spPr>
                  <a:xfrm>
                    <a:off x="964232" y="4486052"/>
                    <a:ext cx="1702768" cy="974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CaixaDeTexto 26"/>
                  <p:cNvSpPr txBox="1"/>
                  <p:nvPr/>
                </p:nvSpPr>
                <p:spPr>
                  <a:xfrm>
                    <a:off x="1372010" y="4197860"/>
                    <a:ext cx="1123668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Fe</a:t>
                    </a:r>
                    <a:r>
                      <a:rPr lang="en-US" sz="1600" baseline="30000" dirty="0">
                        <a:solidFill>
                          <a:srgbClr val="00B0F0"/>
                        </a:solidFill>
                      </a:rPr>
                      <a:t>2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8" name="CaixaDeTexto 17"/>
                <p:cNvSpPr txBox="1"/>
                <p:nvPr/>
              </p:nvSpPr>
              <p:spPr>
                <a:xfrm>
                  <a:off x="2715630" y="4174249"/>
                  <a:ext cx="1042784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9" name="CaixaDeTexto 18"/>
                <p:cNvSpPr txBox="1"/>
                <p:nvPr/>
              </p:nvSpPr>
              <p:spPr>
                <a:xfrm>
                  <a:off x="2562803" y="3440900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0" name="CaixaDeTexto 19"/>
                <p:cNvSpPr txBox="1"/>
                <p:nvPr/>
              </p:nvSpPr>
              <p:spPr>
                <a:xfrm>
                  <a:off x="1444687" y="3024483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1" name="CaixaDeTexto 20"/>
                <p:cNvSpPr txBox="1"/>
                <p:nvPr/>
              </p:nvSpPr>
              <p:spPr>
                <a:xfrm>
                  <a:off x="1395522" y="5164163"/>
                  <a:ext cx="1865849" cy="661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2" name="CaixaDeTexto 21"/>
                <p:cNvSpPr txBox="1"/>
                <p:nvPr/>
              </p:nvSpPr>
              <p:spPr>
                <a:xfrm>
                  <a:off x="436856" y="4778723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3" name="CaixaDeTexto 22"/>
                <p:cNvSpPr txBox="1"/>
                <p:nvPr/>
              </p:nvSpPr>
              <p:spPr>
                <a:xfrm>
                  <a:off x="167300" y="4142181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51" name="Grupo 50"/>
              <p:cNvGrpSpPr/>
              <p:nvPr/>
            </p:nvGrpSpPr>
            <p:grpSpPr>
              <a:xfrm>
                <a:off x="2780184" y="269032"/>
                <a:ext cx="978941" cy="792088"/>
                <a:chOff x="2051720" y="188640"/>
                <a:chExt cx="978941" cy="792088"/>
              </a:xfrm>
            </p:grpSpPr>
            <p:grpSp>
              <p:nvGrpSpPr>
                <p:cNvPr id="52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54" name="Conector reto 53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ector reto 54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CaixaDeTexto 52"/>
                <p:cNvSpPr txBox="1"/>
                <p:nvPr/>
              </p:nvSpPr>
              <p:spPr>
                <a:xfrm>
                  <a:off x="2555776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4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sp>
          <p:nvSpPr>
            <p:cNvPr id="56" name="Seta para a direita 55"/>
            <p:cNvSpPr/>
            <p:nvPr/>
          </p:nvSpPr>
          <p:spPr>
            <a:xfrm rot="5400000">
              <a:off x="2861810" y="1394774"/>
              <a:ext cx="720080" cy="61206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Seta para a direita 95"/>
            <p:cNvSpPr/>
            <p:nvPr/>
          </p:nvSpPr>
          <p:spPr>
            <a:xfrm>
              <a:off x="1691680" y="2708920"/>
              <a:ext cx="2736304" cy="432048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97" name="Grupo 96"/>
            <p:cNvGrpSpPr/>
            <p:nvPr/>
          </p:nvGrpSpPr>
          <p:grpSpPr>
            <a:xfrm>
              <a:off x="3203832" y="1916832"/>
              <a:ext cx="2419117" cy="1744838"/>
              <a:chOff x="5076040" y="188640"/>
              <a:chExt cx="2419117" cy="1744838"/>
            </a:xfrm>
          </p:grpSpPr>
          <p:grpSp>
            <p:nvGrpSpPr>
              <p:cNvPr id="98" name="Grupo 41"/>
              <p:cNvGrpSpPr/>
              <p:nvPr/>
            </p:nvGrpSpPr>
            <p:grpSpPr>
              <a:xfrm>
                <a:off x="5076040" y="415971"/>
                <a:ext cx="2191929" cy="1517507"/>
                <a:chOff x="186955" y="3144625"/>
                <a:chExt cx="3678814" cy="2681404"/>
              </a:xfrm>
            </p:grpSpPr>
            <p:grpSp>
              <p:nvGrpSpPr>
                <p:cNvPr id="104" name="Grupo 34"/>
                <p:cNvGrpSpPr/>
                <p:nvPr/>
              </p:nvGrpSpPr>
              <p:grpSpPr>
                <a:xfrm>
                  <a:off x="964232" y="3717032"/>
                  <a:ext cx="1926196" cy="1512168"/>
                  <a:chOff x="964232" y="3717032"/>
                  <a:chExt cx="1926196" cy="1512168"/>
                </a:xfrm>
              </p:grpSpPr>
              <p:cxnSp>
                <p:nvCxnSpPr>
                  <p:cNvPr id="111" name="Conector reto 110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 flipV="1">
                    <a:off x="964232" y="4470138"/>
                    <a:ext cx="1926196" cy="159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CaixaDeTexto 113"/>
                  <p:cNvSpPr txBox="1"/>
                  <p:nvPr/>
                </p:nvSpPr>
                <p:spPr>
                  <a:xfrm>
                    <a:off x="1372009" y="4197860"/>
                    <a:ext cx="1167220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Ru</a:t>
                    </a:r>
                    <a:r>
                      <a:rPr lang="en-US" sz="1600" baseline="30000" dirty="0" smtClean="0">
                        <a:solidFill>
                          <a:srgbClr val="FF0000"/>
                        </a:solidFill>
                      </a:rPr>
                      <a:t>3+</a:t>
                    </a:r>
                    <a:endParaRPr lang="en-US" sz="1600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5" name="CaixaDeTexto 104"/>
                <p:cNvSpPr txBox="1"/>
                <p:nvPr/>
              </p:nvSpPr>
              <p:spPr>
                <a:xfrm>
                  <a:off x="2822986" y="4138345"/>
                  <a:ext cx="1042783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06" name="CaixaDeTexto 105"/>
                <p:cNvSpPr txBox="1"/>
                <p:nvPr/>
              </p:nvSpPr>
              <p:spPr>
                <a:xfrm>
                  <a:off x="2564311" y="3511428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07" name="CaixaDeTexto 106"/>
                <p:cNvSpPr txBox="1"/>
                <p:nvPr/>
              </p:nvSpPr>
              <p:spPr>
                <a:xfrm>
                  <a:off x="1425853" y="3144625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08" name="CaixaDeTexto 107"/>
                <p:cNvSpPr txBox="1"/>
                <p:nvPr/>
              </p:nvSpPr>
              <p:spPr>
                <a:xfrm>
                  <a:off x="1395525" y="5164163"/>
                  <a:ext cx="1439334" cy="661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09" name="CaixaDeTexto 108"/>
                <p:cNvSpPr txBox="1"/>
                <p:nvPr/>
              </p:nvSpPr>
              <p:spPr>
                <a:xfrm>
                  <a:off x="405385" y="4761704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10" name="CaixaDeTexto 109"/>
                <p:cNvSpPr txBox="1"/>
                <p:nvPr/>
              </p:nvSpPr>
              <p:spPr>
                <a:xfrm>
                  <a:off x="186955" y="4126348"/>
                  <a:ext cx="930789" cy="6618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99" name="Grupo 49"/>
              <p:cNvGrpSpPr/>
              <p:nvPr/>
            </p:nvGrpSpPr>
            <p:grpSpPr>
              <a:xfrm>
                <a:off x="6516216" y="188640"/>
                <a:ext cx="978941" cy="792088"/>
                <a:chOff x="2051720" y="188640"/>
                <a:chExt cx="978941" cy="792088"/>
              </a:xfrm>
            </p:grpSpPr>
            <p:grpSp>
              <p:nvGrpSpPr>
                <p:cNvPr id="100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CaixaDeTexto 100"/>
                <p:cNvSpPr txBox="1"/>
                <p:nvPr/>
              </p:nvSpPr>
              <p:spPr>
                <a:xfrm>
                  <a:off x="2555776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3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grpSp>
          <p:nvGrpSpPr>
            <p:cNvPr id="115" name="Grupo 114"/>
            <p:cNvGrpSpPr/>
            <p:nvPr/>
          </p:nvGrpSpPr>
          <p:grpSpPr>
            <a:xfrm>
              <a:off x="899592" y="1988840"/>
              <a:ext cx="2715517" cy="1664447"/>
              <a:chOff x="1043608" y="269032"/>
              <a:chExt cx="2715517" cy="1664447"/>
            </a:xfrm>
          </p:grpSpPr>
          <p:grpSp>
            <p:nvGrpSpPr>
              <p:cNvPr id="116" name="Grupo 41"/>
              <p:cNvGrpSpPr/>
              <p:nvPr/>
            </p:nvGrpSpPr>
            <p:grpSpPr>
              <a:xfrm>
                <a:off x="1043608" y="476673"/>
                <a:ext cx="2149911" cy="1456806"/>
                <a:chOff x="186982" y="3251883"/>
                <a:chExt cx="3608292" cy="2574146"/>
              </a:xfrm>
            </p:grpSpPr>
            <p:grpSp>
              <p:nvGrpSpPr>
                <p:cNvPr id="122" name="Grupo 34"/>
                <p:cNvGrpSpPr/>
                <p:nvPr/>
              </p:nvGrpSpPr>
              <p:grpSpPr>
                <a:xfrm>
                  <a:off x="964232" y="3717032"/>
                  <a:ext cx="1889491" cy="1512168"/>
                  <a:chOff x="964232" y="3717032"/>
                  <a:chExt cx="1889491" cy="1512168"/>
                </a:xfrm>
              </p:grpSpPr>
              <p:cxnSp>
                <p:nvCxnSpPr>
                  <p:cNvPr id="129" name="Conector reto 128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964232" y="4486051"/>
                    <a:ext cx="1889491" cy="1677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CaixaDeTexto 26"/>
                  <p:cNvSpPr txBox="1"/>
                  <p:nvPr/>
                </p:nvSpPr>
                <p:spPr>
                  <a:xfrm>
                    <a:off x="1372010" y="4197860"/>
                    <a:ext cx="1123668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Fe</a:t>
                    </a:r>
                    <a:r>
                      <a:rPr lang="en-US" sz="1600" baseline="30000" dirty="0">
                        <a:solidFill>
                          <a:srgbClr val="00B0F0"/>
                        </a:solidFill>
                      </a:rPr>
                      <a:t>2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23" name="CaixaDeTexto 122"/>
                <p:cNvSpPr txBox="1"/>
                <p:nvPr/>
              </p:nvSpPr>
              <p:spPr>
                <a:xfrm>
                  <a:off x="2752490" y="4192999"/>
                  <a:ext cx="1042784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24" name="CaixaDeTexto 123"/>
                <p:cNvSpPr txBox="1"/>
                <p:nvPr/>
              </p:nvSpPr>
              <p:spPr>
                <a:xfrm>
                  <a:off x="2564579" y="3471983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25" name="CaixaDeTexto 124"/>
                <p:cNvSpPr txBox="1"/>
                <p:nvPr/>
              </p:nvSpPr>
              <p:spPr>
                <a:xfrm>
                  <a:off x="1585564" y="3251883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26" name="CaixaDeTexto 20"/>
                <p:cNvSpPr txBox="1"/>
                <p:nvPr/>
              </p:nvSpPr>
              <p:spPr>
                <a:xfrm>
                  <a:off x="1395524" y="5164163"/>
                  <a:ext cx="1393814" cy="661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27" name="CaixaDeTexto 21"/>
                <p:cNvSpPr txBox="1"/>
                <p:nvPr/>
              </p:nvSpPr>
              <p:spPr>
                <a:xfrm>
                  <a:off x="473707" y="4706015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28" name="CaixaDeTexto 22"/>
                <p:cNvSpPr txBox="1"/>
                <p:nvPr/>
              </p:nvSpPr>
              <p:spPr>
                <a:xfrm>
                  <a:off x="186982" y="4197861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117" name="Grupo 50"/>
              <p:cNvGrpSpPr/>
              <p:nvPr/>
            </p:nvGrpSpPr>
            <p:grpSpPr>
              <a:xfrm>
                <a:off x="2780184" y="269032"/>
                <a:ext cx="978941" cy="792088"/>
                <a:chOff x="2051720" y="188640"/>
                <a:chExt cx="978941" cy="792088"/>
              </a:xfrm>
            </p:grpSpPr>
            <p:grpSp>
              <p:nvGrpSpPr>
                <p:cNvPr id="118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CaixaDeTexto 118"/>
                <p:cNvSpPr txBox="1"/>
                <p:nvPr/>
              </p:nvSpPr>
              <p:spPr>
                <a:xfrm>
                  <a:off x="2555776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4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sp>
          <p:nvSpPr>
            <p:cNvPr id="134" name="Seta para a direita 133"/>
            <p:cNvSpPr/>
            <p:nvPr/>
          </p:nvSpPr>
          <p:spPr>
            <a:xfrm>
              <a:off x="1691680" y="4610955"/>
              <a:ext cx="2736304" cy="432048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35" name="Grupo 134"/>
            <p:cNvGrpSpPr/>
            <p:nvPr/>
          </p:nvGrpSpPr>
          <p:grpSpPr>
            <a:xfrm>
              <a:off x="3193275" y="3818867"/>
              <a:ext cx="2429674" cy="1744839"/>
              <a:chOff x="5065483" y="188640"/>
              <a:chExt cx="2429674" cy="1744839"/>
            </a:xfrm>
          </p:grpSpPr>
          <p:grpSp>
            <p:nvGrpSpPr>
              <p:cNvPr id="136" name="Grupo 41"/>
              <p:cNvGrpSpPr/>
              <p:nvPr/>
            </p:nvGrpSpPr>
            <p:grpSpPr>
              <a:xfrm>
                <a:off x="5065483" y="476673"/>
                <a:ext cx="2160194" cy="1456806"/>
                <a:chOff x="169236" y="3251883"/>
                <a:chExt cx="3625550" cy="2574146"/>
              </a:xfrm>
            </p:grpSpPr>
            <p:grpSp>
              <p:nvGrpSpPr>
                <p:cNvPr id="142" name="Grupo 34"/>
                <p:cNvGrpSpPr/>
                <p:nvPr/>
              </p:nvGrpSpPr>
              <p:grpSpPr>
                <a:xfrm>
                  <a:off x="964232" y="3717032"/>
                  <a:ext cx="1890700" cy="1512168"/>
                  <a:chOff x="964232" y="3717032"/>
                  <a:chExt cx="1890700" cy="1512168"/>
                </a:xfrm>
              </p:grpSpPr>
              <p:cxnSp>
                <p:nvCxnSpPr>
                  <p:cNvPr id="149" name="Conector reto 148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964232" y="4486051"/>
                    <a:ext cx="1890700" cy="18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2" name="CaixaDeTexto 151"/>
                  <p:cNvSpPr txBox="1"/>
                  <p:nvPr/>
                </p:nvSpPr>
                <p:spPr>
                  <a:xfrm>
                    <a:off x="1372009" y="4197860"/>
                    <a:ext cx="1167220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Ru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2+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43" name="CaixaDeTexto 142"/>
                <p:cNvSpPr txBox="1"/>
                <p:nvPr/>
              </p:nvSpPr>
              <p:spPr>
                <a:xfrm>
                  <a:off x="2752003" y="4120469"/>
                  <a:ext cx="1042783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44" name="CaixaDeTexto 143"/>
                <p:cNvSpPr txBox="1"/>
                <p:nvPr/>
              </p:nvSpPr>
              <p:spPr>
                <a:xfrm>
                  <a:off x="2512046" y="3510089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45" name="CaixaDeTexto 144"/>
                <p:cNvSpPr txBox="1"/>
                <p:nvPr/>
              </p:nvSpPr>
              <p:spPr>
                <a:xfrm>
                  <a:off x="1585563" y="3251883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46" name="CaixaDeTexto 145"/>
                <p:cNvSpPr txBox="1"/>
                <p:nvPr/>
              </p:nvSpPr>
              <p:spPr>
                <a:xfrm>
                  <a:off x="1395525" y="5164163"/>
                  <a:ext cx="1439334" cy="661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47" name="CaixaDeTexto 146"/>
                <p:cNvSpPr txBox="1"/>
                <p:nvPr/>
              </p:nvSpPr>
              <p:spPr>
                <a:xfrm>
                  <a:off x="456877" y="4742499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48" name="CaixaDeTexto 147"/>
                <p:cNvSpPr txBox="1"/>
                <p:nvPr/>
              </p:nvSpPr>
              <p:spPr>
                <a:xfrm>
                  <a:off x="169236" y="4197861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137" name="Grupo 49"/>
              <p:cNvGrpSpPr/>
              <p:nvPr/>
            </p:nvGrpSpPr>
            <p:grpSpPr>
              <a:xfrm>
                <a:off x="6516216" y="188640"/>
                <a:ext cx="978941" cy="792088"/>
                <a:chOff x="2051720" y="188640"/>
                <a:chExt cx="978941" cy="792088"/>
              </a:xfrm>
            </p:grpSpPr>
            <p:grpSp>
              <p:nvGrpSpPr>
                <p:cNvPr id="138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CaixaDeTexto 138"/>
                <p:cNvSpPr txBox="1"/>
                <p:nvPr/>
              </p:nvSpPr>
              <p:spPr>
                <a:xfrm>
                  <a:off x="2555776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4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grpSp>
          <p:nvGrpSpPr>
            <p:cNvPr id="153" name="Grupo 152"/>
            <p:cNvGrpSpPr/>
            <p:nvPr/>
          </p:nvGrpSpPr>
          <p:grpSpPr>
            <a:xfrm>
              <a:off x="899592" y="3890875"/>
              <a:ext cx="2715516" cy="1664447"/>
              <a:chOff x="1043608" y="269032"/>
              <a:chExt cx="2715516" cy="1664447"/>
            </a:xfrm>
          </p:grpSpPr>
          <p:grpSp>
            <p:nvGrpSpPr>
              <p:cNvPr id="154" name="Grupo 41"/>
              <p:cNvGrpSpPr/>
              <p:nvPr/>
            </p:nvGrpSpPr>
            <p:grpSpPr>
              <a:xfrm>
                <a:off x="1043608" y="476673"/>
                <a:ext cx="2159900" cy="1456806"/>
                <a:chOff x="186982" y="3251883"/>
                <a:chExt cx="3625057" cy="2574146"/>
              </a:xfrm>
            </p:grpSpPr>
            <p:grpSp>
              <p:nvGrpSpPr>
                <p:cNvPr id="160" name="Grupo 34"/>
                <p:cNvGrpSpPr/>
                <p:nvPr/>
              </p:nvGrpSpPr>
              <p:grpSpPr>
                <a:xfrm>
                  <a:off x="964232" y="3717032"/>
                  <a:ext cx="1924983" cy="1512168"/>
                  <a:chOff x="964232" y="3717032"/>
                  <a:chExt cx="1924983" cy="1512168"/>
                </a:xfrm>
              </p:grpSpPr>
              <p:cxnSp>
                <p:nvCxnSpPr>
                  <p:cNvPr id="167" name="Conector reto 166"/>
                  <p:cNvCxnSpPr/>
                  <p:nvPr/>
                </p:nvCxnSpPr>
                <p:spPr>
                  <a:xfrm flipV="1">
                    <a:off x="1763688" y="3717032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 flipV="1">
                    <a:off x="971600" y="3987643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964232" y="4486051"/>
                    <a:ext cx="1924983" cy="1667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CaixaDeTexto 26"/>
                  <p:cNvSpPr txBox="1"/>
                  <p:nvPr/>
                </p:nvSpPr>
                <p:spPr>
                  <a:xfrm>
                    <a:off x="1372010" y="4197860"/>
                    <a:ext cx="1123668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Fe</a:t>
                    </a:r>
                    <a:r>
                      <a:rPr lang="en-US" sz="1600" baseline="30000" dirty="0" smtClean="0">
                        <a:solidFill>
                          <a:srgbClr val="FF0000"/>
                        </a:solidFill>
                      </a:rPr>
                      <a:t>3+</a:t>
                    </a:r>
                    <a:endParaRPr lang="en-US" sz="1600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61" name="CaixaDeTexto 160"/>
                <p:cNvSpPr txBox="1"/>
                <p:nvPr/>
              </p:nvSpPr>
              <p:spPr>
                <a:xfrm>
                  <a:off x="2769255" y="4174219"/>
                  <a:ext cx="1042784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62" name="CaixaDeTexto 161"/>
                <p:cNvSpPr txBox="1"/>
                <p:nvPr/>
              </p:nvSpPr>
              <p:spPr>
                <a:xfrm>
                  <a:off x="2546565" y="3672315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63" name="CaixaDeTexto 162"/>
                <p:cNvSpPr txBox="1"/>
                <p:nvPr/>
              </p:nvSpPr>
              <p:spPr>
                <a:xfrm>
                  <a:off x="1585564" y="3251883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64" name="CaixaDeTexto 20"/>
                <p:cNvSpPr txBox="1"/>
                <p:nvPr/>
              </p:nvSpPr>
              <p:spPr>
                <a:xfrm>
                  <a:off x="1395524" y="5164163"/>
                  <a:ext cx="1393814" cy="661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65" name="CaixaDeTexto 21"/>
                <p:cNvSpPr txBox="1"/>
                <p:nvPr/>
              </p:nvSpPr>
              <p:spPr>
                <a:xfrm>
                  <a:off x="614092" y="4797152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66" name="CaixaDeTexto 22"/>
                <p:cNvSpPr txBox="1"/>
                <p:nvPr/>
              </p:nvSpPr>
              <p:spPr>
                <a:xfrm>
                  <a:off x="186982" y="4197861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155" name="Grupo 50"/>
              <p:cNvGrpSpPr/>
              <p:nvPr/>
            </p:nvGrpSpPr>
            <p:grpSpPr>
              <a:xfrm>
                <a:off x="2780184" y="269032"/>
                <a:ext cx="978940" cy="792088"/>
                <a:chOff x="2051720" y="188640"/>
                <a:chExt cx="978940" cy="792088"/>
              </a:xfrm>
            </p:grpSpPr>
            <p:grpSp>
              <p:nvGrpSpPr>
                <p:cNvPr id="156" name="Grupo 44"/>
                <p:cNvGrpSpPr/>
                <p:nvPr/>
              </p:nvGrpSpPr>
              <p:grpSpPr>
                <a:xfrm>
                  <a:off x="2051720" y="476672"/>
                  <a:ext cx="576064" cy="504056"/>
                  <a:chOff x="2051720" y="476672"/>
                  <a:chExt cx="576064" cy="504056"/>
                </a:xfrm>
              </p:grpSpPr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051720" y="476672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627784" y="47667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CaixaDeTexto 156"/>
                <p:cNvSpPr txBox="1"/>
                <p:nvPr/>
              </p:nvSpPr>
              <p:spPr>
                <a:xfrm>
                  <a:off x="2555775" y="18864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3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grpSp>
          <p:nvGrpSpPr>
            <p:cNvPr id="171" name="Grupo 170"/>
            <p:cNvGrpSpPr/>
            <p:nvPr/>
          </p:nvGrpSpPr>
          <p:grpSpPr>
            <a:xfrm>
              <a:off x="208520" y="5796520"/>
              <a:ext cx="2715516" cy="1664447"/>
              <a:chOff x="1072616" y="476312"/>
              <a:chExt cx="2715516" cy="1664447"/>
            </a:xfrm>
          </p:grpSpPr>
          <p:grpSp>
            <p:nvGrpSpPr>
              <p:cNvPr id="172" name="Grupo 41"/>
              <p:cNvGrpSpPr/>
              <p:nvPr/>
            </p:nvGrpSpPr>
            <p:grpSpPr>
              <a:xfrm>
                <a:off x="1072616" y="683953"/>
                <a:ext cx="2139047" cy="1456806"/>
                <a:chOff x="235668" y="3618142"/>
                <a:chExt cx="3590059" cy="2574146"/>
              </a:xfrm>
            </p:grpSpPr>
            <p:grpSp>
              <p:nvGrpSpPr>
                <p:cNvPr id="178" name="Grupo 34"/>
                <p:cNvGrpSpPr/>
                <p:nvPr/>
              </p:nvGrpSpPr>
              <p:grpSpPr>
                <a:xfrm>
                  <a:off x="1012918" y="4083291"/>
                  <a:ext cx="1895881" cy="1512168"/>
                  <a:chOff x="1012918" y="4083291"/>
                  <a:chExt cx="1895881" cy="1512168"/>
                </a:xfrm>
              </p:grpSpPr>
              <p:cxnSp>
                <p:nvCxnSpPr>
                  <p:cNvPr id="185" name="Conector reto 184"/>
                  <p:cNvCxnSpPr/>
                  <p:nvPr/>
                </p:nvCxnSpPr>
                <p:spPr>
                  <a:xfrm flipV="1">
                    <a:off x="1812373" y="4083291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 flipV="1">
                    <a:off x="1020287" y="4353901"/>
                    <a:ext cx="1681741" cy="88151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1012918" y="4852310"/>
                    <a:ext cx="1895881" cy="280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CaixaDeTexto 26"/>
                  <p:cNvSpPr txBox="1"/>
                  <p:nvPr/>
                </p:nvSpPr>
                <p:spPr>
                  <a:xfrm>
                    <a:off x="1420695" y="4564119"/>
                    <a:ext cx="1123668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Fe</a:t>
                    </a:r>
                    <a:r>
                      <a:rPr lang="en-US" sz="1600" baseline="30000" dirty="0" smtClean="0">
                        <a:solidFill>
                          <a:srgbClr val="FF0000"/>
                        </a:solidFill>
                      </a:rPr>
                      <a:t>3+</a:t>
                    </a:r>
                    <a:endParaRPr lang="en-US" sz="1600" baseline="300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79" name="CaixaDeTexto 178"/>
                <p:cNvSpPr txBox="1"/>
                <p:nvPr/>
              </p:nvSpPr>
              <p:spPr>
                <a:xfrm>
                  <a:off x="2782943" y="4558233"/>
                  <a:ext cx="1042784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80" name="CaixaDeTexto 179"/>
                <p:cNvSpPr txBox="1"/>
                <p:nvPr/>
              </p:nvSpPr>
              <p:spPr>
                <a:xfrm>
                  <a:off x="2595251" y="3913440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81" name="CaixaDeTexto 180"/>
                <p:cNvSpPr txBox="1"/>
                <p:nvPr/>
              </p:nvSpPr>
              <p:spPr>
                <a:xfrm>
                  <a:off x="1634250" y="3618142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82" name="CaixaDeTexto 20"/>
                <p:cNvSpPr txBox="1"/>
                <p:nvPr/>
              </p:nvSpPr>
              <p:spPr>
                <a:xfrm>
                  <a:off x="1444208" y="5530422"/>
                  <a:ext cx="1484395" cy="661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83" name="CaixaDeTexto 21"/>
                <p:cNvSpPr txBox="1"/>
                <p:nvPr/>
              </p:nvSpPr>
              <p:spPr>
                <a:xfrm>
                  <a:off x="538559" y="5109782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84" name="CaixaDeTexto 22"/>
                <p:cNvSpPr txBox="1"/>
                <p:nvPr/>
              </p:nvSpPr>
              <p:spPr>
                <a:xfrm>
                  <a:off x="235668" y="4564120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173" name="Grupo 50"/>
              <p:cNvGrpSpPr/>
              <p:nvPr/>
            </p:nvGrpSpPr>
            <p:grpSpPr>
              <a:xfrm>
                <a:off x="2809191" y="476312"/>
                <a:ext cx="978941" cy="792088"/>
                <a:chOff x="2080727" y="395920"/>
                <a:chExt cx="978941" cy="792088"/>
              </a:xfrm>
            </p:grpSpPr>
            <p:grpSp>
              <p:nvGrpSpPr>
                <p:cNvPr id="174" name="Grupo 44"/>
                <p:cNvGrpSpPr/>
                <p:nvPr/>
              </p:nvGrpSpPr>
              <p:grpSpPr>
                <a:xfrm>
                  <a:off x="2080727" y="683952"/>
                  <a:ext cx="576065" cy="504056"/>
                  <a:chOff x="2080727" y="683952"/>
                  <a:chExt cx="576065" cy="504056"/>
                </a:xfrm>
              </p:grpSpPr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80727" y="683952"/>
                    <a:ext cx="57606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656792" y="683952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5" name="CaixaDeTexto 174"/>
                <p:cNvSpPr txBox="1"/>
                <p:nvPr/>
              </p:nvSpPr>
              <p:spPr>
                <a:xfrm>
                  <a:off x="2584783" y="39592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3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  <p:grpSp>
          <p:nvGrpSpPr>
            <p:cNvPr id="189" name="Grupo 188"/>
            <p:cNvGrpSpPr/>
            <p:nvPr/>
          </p:nvGrpSpPr>
          <p:grpSpPr>
            <a:xfrm>
              <a:off x="4188808" y="5696674"/>
              <a:ext cx="2524122" cy="1813664"/>
              <a:chOff x="4980896" y="440090"/>
              <a:chExt cx="2524122" cy="1813664"/>
            </a:xfrm>
          </p:grpSpPr>
          <p:grpSp>
            <p:nvGrpSpPr>
              <p:cNvPr id="190" name="Grupo 41"/>
              <p:cNvGrpSpPr/>
              <p:nvPr/>
            </p:nvGrpSpPr>
            <p:grpSpPr>
              <a:xfrm>
                <a:off x="4980896" y="776385"/>
                <a:ext cx="2234206" cy="1477369"/>
                <a:chOff x="27271" y="3781465"/>
                <a:chExt cx="3749769" cy="2610480"/>
              </a:xfrm>
            </p:grpSpPr>
            <p:grpSp>
              <p:nvGrpSpPr>
                <p:cNvPr id="196" name="Grupo 34"/>
                <p:cNvGrpSpPr/>
                <p:nvPr/>
              </p:nvGrpSpPr>
              <p:grpSpPr>
                <a:xfrm>
                  <a:off x="864663" y="4330621"/>
                  <a:ext cx="1960410" cy="1512168"/>
                  <a:chOff x="864663" y="4330621"/>
                  <a:chExt cx="1960410" cy="1512168"/>
                </a:xfrm>
              </p:grpSpPr>
              <p:cxnSp>
                <p:nvCxnSpPr>
                  <p:cNvPr id="203" name="Conector reto 202"/>
                  <p:cNvCxnSpPr/>
                  <p:nvPr/>
                </p:nvCxnSpPr>
                <p:spPr>
                  <a:xfrm flipV="1">
                    <a:off x="1860517" y="4330621"/>
                    <a:ext cx="0" cy="151216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 flipV="1">
                    <a:off x="1143332" y="4745659"/>
                    <a:ext cx="1681741" cy="88151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 flipV="1">
                    <a:off x="864663" y="5128680"/>
                    <a:ext cx="1938577" cy="4287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6" name="CaixaDeTexto 205"/>
                  <p:cNvSpPr txBox="1"/>
                  <p:nvPr/>
                </p:nvSpPr>
                <p:spPr>
                  <a:xfrm>
                    <a:off x="1372009" y="4763774"/>
                    <a:ext cx="1167221" cy="6618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rgbClr val="00B0F0"/>
                        </a:solidFill>
                      </a:rPr>
                      <a:t>Ru</a:t>
                    </a:r>
                    <a:r>
                      <a:rPr lang="en-US" sz="1600" baseline="30000" dirty="0" smtClean="0">
                        <a:solidFill>
                          <a:srgbClr val="00B0F0"/>
                        </a:solidFill>
                      </a:rPr>
                      <a:t>2+</a:t>
                    </a:r>
                    <a:endParaRPr lang="en-US" sz="1600" baseline="30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97" name="CaixaDeTexto 196"/>
                <p:cNvSpPr txBox="1"/>
                <p:nvPr/>
              </p:nvSpPr>
              <p:spPr>
                <a:xfrm>
                  <a:off x="2734257" y="4793642"/>
                  <a:ext cx="1042783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 </a:t>
                  </a:r>
                  <a:endParaRPr lang="en-US" sz="1600" dirty="0"/>
                </a:p>
              </p:txBody>
            </p:sp>
            <p:sp>
              <p:nvSpPr>
                <p:cNvPr id="198" name="CaixaDeTexto 197"/>
                <p:cNvSpPr txBox="1"/>
                <p:nvPr/>
              </p:nvSpPr>
              <p:spPr>
                <a:xfrm>
                  <a:off x="2688529" y="4238232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199" name="CaixaDeTexto 198"/>
                <p:cNvSpPr txBox="1"/>
                <p:nvPr/>
              </p:nvSpPr>
              <p:spPr>
                <a:xfrm>
                  <a:off x="1570350" y="3781465"/>
                  <a:ext cx="930789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00" name="CaixaDeTexto 199"/>
                <p:cNvSpPr txBox="1"/>
                <p:nvPr/>
              </p:nvSpPr>
              <p:spPr>
                <a:xfrm>
                  <a:off x="1395523" y="5730078"/>
                  <a:ext cx="1582950" cy="661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01" name="CaixaDeTexto 200"/>
                <p:cNvSpPr txBox="1"/>
                <p:nvPr/>
              </p:nvSpPr>
              <p:spPr>
                <a:xfrm>
                  <a:off x="383399" y="5452450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CN</a:t>
                  </a:r>
                  <a:endParaRPr lang="en-US" sz="1600" dirty="0"/>
                </a:p>
              </p:txBody>
            </p:sp>
            <p:sp>
              <p:nvSpPr>
                <p:cNvPr id="202" name="CaixaDeTexto 201"/>
                <p:cNvSpPr txBox="1"/>
                <p:nvPr/>
              </p:nvSpPr>
              <p:spPr>
                <a:xfrm>
                  <a:off x="27271" y="4853157"/>
                  <a:ext cx="930788" cy="661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NC</a:t>
                  </a:r>
                  <a:endParaRPr lang="en-US" sz="1600" dirty="0"/>
                </a:p>
              </p:txBody>
            </p:sp>
          </p:grpSp>
          <p:grpSp>
            <p:nvGrpSpPr>
              <p:cNvPr id="191" name="Grupo 49"/>
              <p:cNvGrpSpPr/>
              <p:nvPr/>
            </p:nvGrpSpPr>
            <p:grpSpPr>
              <a:xfrm>
                <a:off x="6516216" y="440090"/>
                <a:ext cx="988802" cy="876365"/>
                <a:chOff x="2051720" y="440090"/>
                <a:chExt cx="988802" cy="876365"/>
              </a:xfrm>
            </p:grpSpPr>
            <p:grpSp>
              <p:nvGrpSpPr>
                <p:cNvPr id="192" name="Grupo 44"/>
                <p:cNvGrpSpPr/>
                <p:nvPr/>
              </p:nvGrpSpPr>
              <p:grpSpPr>
                <a:xfrm>
                  <a:off x="2051720" y="796948"/>
                  <a:ext cx="576065" cy="519507"/>
                  <a:chOff x="2051720" y="796948"/>
                  <a:chExt cx="576065" cy="519507"/>
                </a:xfrm>
              </p:grpSpPr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2051720" y="796948"/>
                    <a:ext cx="57606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2627785" y="812399"/>
                    <a:ext cx="0" cy="5040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3" name="CaixaDeTexto 192"/>
                <p:cNvSpPr txBox="1"/>
                <p:nvPr/>
              </p:nvSpPr>
              <p:spPr>
                <a:xfrm>
                  <a:off x="2565637" y="440090"/>
                  <a:ext cx="474885" cy="374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 smtClean="0"/>
                    <a:t>4</a:t>
                  </a:r>
                  <a:r>
                    <a:rPr lang="pt-BR" sz="1600" dirty="0" smtClean="0">
                      <a:sym typeface="Symbol"/>
                    </a:rPr>
                    <a:t></a:t>
                  </a:r>
                  <a:endParaRPr lang="en-US" sz="1600" dirty="0"/>
                </a:p>
              </p:txBody>
            </p:sp>
          </p:grpSp>
        </p:grpSp>
      </p:grpSp>
      <p:sp>
        <p:nvSpPr>
          <p:cNvPr id="207" name="CaixaDeTexto 206"/>
          <p:cNvSpPr txBox="1"/>
          <p:nvPr/>
        </p:nvSpPr>
        <p:spPr>
          <a:xfrm>
            <a:off x="5774778" y="577273"/>
            <a:ext cx="283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reagentes</a:t>
            </a:r>
            <a:endParaRPr lang="en-US" sz="2400" dirty="0"/>
          </a:p>
        </p:txBody>
      </p:sp>
      <p:sp>
        <p:nvSpPr>
          <p:cNvPr id="208" name="CaixaDeTexto 207"/>
          <p:cNvSpPr txBox="1"/>
          <p:nvPr/>
        </p:nvSpPr>
        <p:spPr>
          <a:xfrm>
            <a:off x="6804248" y="580526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produtos</a:t>
            </a:r>
            <a:endParaRPr lang="en-US" sz="2800" dirty="0"/>
          </a:p>
        </p:txBody>
      </p:sp>
      <p:cxnSp>
        <p:nvCxnSpPr>
          <p:cNvPr id="211" name="Conector reto 210"/>
          <p:cNvCxnSpPr/>
          <p:nvPr/>
        </p:nvCxnSpPr>
        <p:spPr>
          <a:xfrm>
            <a:off x="0" y="1772816"/>
            <a:ext cx="612068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reto 211"/>
          <p:cNvCxnSpPr/>
          <p:nvPr/>
        </p:nvCxnSpPr>
        <p:spPr>
          <a:xfrm>
            <a:off x="0" y="3429000"/>
            <a:ext cx="612068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to 212"/>
          <p:cNvCxnSpPr/>
          <p:nvPr/>
        </p:nvCxnSpPr>
        <p:spPr>
          <a:xfrm>
            <a:off x="0" y="5132784"/>
            <a:ext cx="612068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5652120" y="1349442"/>
            <a:ext cx="0" cy="100399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quantenchemie.tu-berlin.de/fileadmin/fg266/AG_Kaupp/Grafiken/MatthiasParthey/BildMPHomepage_2_eng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5760640" cy="270790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51520" y="486916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Orbital em comum entre os dois metais permite rápida transferência de elétron</a:t>
            </a:r>
            <a:endParaRPr lang="en-US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332656"/>
            <a:ext cx="388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O íon de </a:t>
            </a:r>
            <a:r>
              <a:rPr lang="pt-BR" sz="3200" dirty="0" err="1" smtClean="0"/>
              <a:t>Creutz-Taube</a:t>
            </a:r>
            <a:endParaRPr lang="en-US" sz="3200" baseline="30000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28</a:t>
            </a:fld>
            <a:endParaRPr lang="pt-BR" sz="4000" dirty="0"/>
          </a:p>
        </p:txBody>
      </p:sp>
      <p:grpSp>
        <p:nvGrpSpPr>
          <p:cNvPr id="7" name="Grupo 6"/>
          <p:cNvGrpSpPr/>
          <p:nvPr/>
        </p:nvGrpSpPr>
        <p:grpSpPr>
          <a:xfrm>
            <a:off x="5339312" y="130046"/>
            <a:ext cx="3534496" cy="1695338"/>
            <a:chOff x="2771800" y="2251591"/>
            <a:chExt cx="5622728" cy="2584715"/>
          </a:xfrm>
        </p:grpSpPr>
        <p:pic>
          <p:nvPicPr>
            <p:cNvPr id="8" name="Picture 2" descr="http://www.scielo.br/img/fbpe/qn/v25n4/10538e1.gi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3287" b="14583"/>
            <a:stretch/>
          </p:blipFill>
          <p:spPr bwMode="auto">
            <a:xfrm>
              <a:off x="2771800" y="2251591"/>
              <a:ext cx="5622728" cy="2584715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>
              <a:off x="4081946" y="2841574"/>
              <a:ext cx="666080" cy="516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2+</a:t>
              </a:r>
              <a:endParaRPr lang="pt-BR" sz="16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699241" y="2841574"/>
              <a:ext cx="666080" cy="516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3+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0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igura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55" y="260648"/>
            <a:ext cx="8709145" cy="62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3528" y="3861048"/>
            <a:ext cx="3168352" cy="2376264"/>
          </a:xfrm>
          <a:noFill/>
        </p:spPr>
        <p:txBody>
          <a:bodyPr>
            <a:normAutofit fontScale="90000"/>
          </a:bodyPr>
          <a:lstStyle/>
          <a:p>
            <a:pPr algn="l" eaLnBrk="1" hangingPunct="1">
              <a:buFont typeface="Wingdings" pitchFamily="2" charset="2"/>
              <a:buChar char="q"/>
            </a:pPr>
            <a:r>
              <a:rPr lang="pt-BR" sz="2800" dirty="0" smtClean="0"/>
              <a:t>Compostos de </a:t>
            </a:r>
            <a:r>
              <a:rPr lang="pt-BR" sz="2800" dirty="0" err="1" smtClean="0"/>
              <a:t>Intervalência</a:t>
            </a:r>
            <a:r>
              <a:rPr lang="pt-BR" sz="2800" dirty="0" smtClean="0"/>
              <a:t>: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modelos para reações de esfera interna e externa</a:t>
            </a: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476250"/>
          </a:xfrm>
        </p:spPr>
        <p:txBody>
          <a:bodyPr/>
          <a:lstStyle/>
          <a:p>
            <a:pPr>
              <a:defRPr/>
            </a:pPr>
            <a:fld id="{527FDEAD-E06E-411E-BBAC-7AB3A8929AB3}" type="slidenum">
              <a:rPr lang="pt-BR" sz="4000" smtClean="0"/>
              <a:pPr>
                <a:defRPr/>
              </a:pPr>
              <a:t>29</a:t>
            </a:fld>
            <a:endParaRPr lang="pt-BR" sz="4000" dirty="0"/>
          </a:p>
        </p:txBody>
      </p:sp>
      <p:grpSp>
        <p:nvGrpSpPr>
          <p:cNvPr id="3" name="Grupo 2"/>
          <p:cNvGrpSpPr/>
          <p:nvPr/>
        </p:nvGrpSpPr>
        <p:grpSpPr>
          <a:xfrm>
            <a:off x="3243112" y="1759756"/>
            <a:ext cx="5622728" cy="2584715"/>
            <a:chOff x="2794076" y="2266692"/>
            <a:chExt cx="5622728" cy="2584715"/>
          </a:xfrm>
        </p:grpSpPr>
        <p:pic>
          <p:nvPicPr>
            <p:cNvPr id="5" name="Picture 2" descr="http://www.scielo.br/img/fbpe/qn/v25n4/10538e1.gif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3287" b="14583"/>
            <a:stretch/>
          </p:blipFill>
          <p:spPr bwMode="auto">
            <a:xfrm>
              <a:off x="2794076" y="2266692"/>
              <a:ext cx="5622728" cy="2584715"/>
            </a:xfrm>
            <a:prstGeom prst="rect">
              <a:avLst/>
            </a:prstGeom>
            <a:noFill/>
          </p:spPr>
        </p:pic>
        <p:sp>
          <p:nvSpPr>
            <p:cNvPr id="2" name="CaixaDeTexto 1"/>
            <p:cNvSpPr txBox="1"/>
            <p:nvPr/>
          </p:nvSpPr>
          <p:spPr>
            <a:xfrm>
              <a:off x="4139952" y="3041629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2+</a:t>
              </a:r>
              <a:endParaRPr lang="pt-BR" sz="20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694308" y="3041629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3+</a:t>
              </a:r>
              <a:endParaRPr lang="pt-BR" sz="2000" dirty="0"/>
            </a:p>
          </p:txBody>
        </p:sp>
      </p:grpSp>
      <p:sp>
        <p:nvSpPr>
          <p:cNvPr id="9" name="Seta para a direita 8"/>
          <p:cNvSpPr/>
          <p:nvPr/>
        </p:nvSpPr>
        <p:spPr>
          <a:xfrm>
            <a:off x="5251477" y="2734748"/>
            <a:ext cx="1224136" cy="36004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588988" y="2514658"/>
            <a:ext cx="476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3+</a:t>
            </a:r>
            <a:endParaRPr lang="pt-BR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194314" y="2534693"/>
            <a:ext cx="476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2+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251350" y="2475992"/>
            <a:ext cx="689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2,5+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588988" y="2475992"/>
            <a:ext cx="689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2,5+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4849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1" grpId="1" animBg="1"/>
      <p:bldP spid="22" grpId="0" animBg="1"/>
      <p:bldP spid="22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3054" y="311558"/>
            <a:ext cx="7737692" cy="523220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Reações de substituição de ligantes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color graphic of 3D structure of cispla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757" y="1884148"/>
            <a:ext cx="1447800" cy="1447800"/>
          </a:xfrm>
          <a:prstGeom prst="rect">
            <a:avLst/>
          </a:prstGeom>
          <a:solidFill>
            <a:srgbClr val="FFFFCC">
              <a:alpha val="1176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5" descr="mo051077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57" y="3900273"/>
            <a:ext cx="21732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tanticanca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369" y="3971711"/>
            <a:ext cx="49530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13157" y="1163423"/>
            <a:ext cx="3683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75" indent="-269875" algn="just">
              <a:defRPr/>
            </a:pPr>
            <a:r>
              <a:rPr lang="pt-BR" sz="2400" i="1" dirty="0" err="1">
                <a:latin typeface="Calibri" pitchFamily="34" charset="0"/>
                <a:sym typeface="Wingdings" pitchFamily="2" charset="2"/>
              </a:rPr>
              <a:t>Cis</a:t>
            </a:r>
            <a:r>
              <a:rPr lang="pt-BR" sz="2400" dirty="0" err="1">
                <a:latin typeface="Calibri" pitchFamily="34" charset="0"/>
                <a:sym typeface="Wingdings" pitchFamily="2" charset="2"/>
              </a:rPr>
              <a:t>-platina</a:t>
            </a:r>
            <a:r>
              <a:rPr lang="pt-BR" sz="2400" dirty="0">
                <a:latin typeface="Calibri" pitchFamily="34" charset="0"/>
                <a:sym typeface="Wingdings" pitchFamily="2" charset="2"/>
              </a:rPr>
              <a:t> - quimioterapia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3054" y="311558"/>
            <a:ext cx="7737692" cy="523220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Reações redox (transferência de elétrons)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754" y="1350043"/>
            <a:ext cx="540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Reação de Taube (Nobel 1983)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53" y="2384420"/>
            <a:ext cx="8217207" cy="197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6049" y="544892"/>
            <a:ext cx="7737692" cy="523220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Reações entre ligantes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" t="368" r="-4" b="13001"/>
          <a:stretch/>
        </p:blipFill>
        <p:spPr>
          <a:xfrm>
            <a:off x="1112644" y="2067566"/>
            <a:ext cx="6644502" cy="22450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12644" y="4530810"/>
            <a:ext cx="6631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ligante Hidreto ataca o ligante olefina, liberando etano</a:t>
            </a:r>
            <a:endParaRPr lang="pt-BR" sz="2800" dirty="0"/>
          </a:p>
        </p:txBody>
      </p:sp>
      <p:sp>
        <p:nvSpPr>
          <p:cNvPr id="7" name="Arco 6"/>
          <p:cNvSpPr/>
          <p:nvPr/>
        </p:nvSpPr>
        <p:spPr>
          <a:xfrm rot="1000657">
            <a:off x="1696995" y="2712279"/>
            <a:ext cx="1169773" cy="1087394"/>
          </a:xfrm>
          <a:prstGeom prst="arc">
            <a:avLst>
              <a:gd name="adj1" fmla="val 15813342"/>
              <a:gd name="adj2" fmla="val 0"/>
            </a:avLst>
          </a:prstGeom>
          <a:ln w="412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9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35756" y="2604351"/>
            <a:ext cx="4824071" cy="1095172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26000">
                <a:srgbClr val="00206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0043" indent="-170021" algn="ctr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Reações de ligante com </a:t>
            </a:r>
          </a:p>
          <a:p>
            <a:pPr marL="340043" indent="-170021" algn="ctr">
              <a:spcBef>
                <a:spcPts val="150"/>
              </a:spcBef>
              <a:spcAft>
                <a:spcPts val="900"/>
              </a:spcAft>
            </a:pPr>
            <a:r>
              <a:rPr lang="pt-B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espécies em solução</a:t>
            </a: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E438-2F30-4CA6-B2A3-46B1C150B0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686384" y="138669"/>
            <a:ext cx="329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Reações de ligantes coordenados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17403" y="5554535"/>
            <a:ext cx="2057400" cy="365125"/>
          </a:xfrm>
        </p:spPr>
        <p:txBody>
          <a:bodyPr/>
          <a:lstStyle/>
          <a:p>
            <a:fld id="{900FE9C7-B201-4A52-9573-911F3B55D81F}" type="slidenum">
              <a:rPr lang="pt-BR" smtClean="0"/>
              <a:t>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0660" y="508001"/>
            <a:ext cx="570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Reação de </a:t>
            </a:r>
            <a:r>
              <a:rPr lang="pt-BR" dirty="0" err="1" smtClean="0"/>
              <a:t>pentacianonitrosilo</a:t>
            </a:r>
            <a:r>
              <a:rPr lang="pt-BR" dirty="0" smtClean="0"/>
              <a:t>-ferro(III) com íons hidróxido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1" y="1047580"/>
            <a:ext cx="30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Nitroprussiato</a:t>
            </a:r>
            <a:r>
              <a:rPr lang="pt-BR" dirty="0" smtClean="0"/>
              <a:t>: [Fe(CN)</a:t>
            </a:r>
            <a:r>
              <a:rPr lang="pt-BR" baseline="-25000" dirty="0" smtClean="0"/>
              <a:t>5</a:t>
            </a:r>
            <a:r>
              <a:rPr lang="pt-BR" dirty="0" smtClean="0"/>
              <a:t>(NO)]</a:t>
            </a:r>
            <a:r>
              <a:rPr lang="pt-BR" baseline="30000" dirty="0" smtClean="0"/>
              <a:t>2-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14490" y="2026683"/>
            <a:ext cx="232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[Fe(CN)</a:t>
            </a:r>
            <a:r>
              <a:rPr lang="pt-BR" baseline="-25000" dirty="0" smtClean="0"/>
              <a:t>5</a:t>
            </a:r>
            <a:r>
              <a:rPr lang="pt-BR" dirty="0" smtClean="0"/>
              <a:t>(NO)]</a:t>
            </a:r>
            <a:r>
              <a:rPr lang="pt-BR" baseline="30000" dirty="0" smtClean="0"/>
              <a:t>2-</a:t>
            </a:r>
            <a:r>
              <a:rPr lang="pt-BR" dirty="0" smtClean="0"/>
              <a:t>  +  OH</a:t>
            </a:r>
            <a:r>
              <a:rPr lang="pt-BR" baseline="30000" dirty="0" smtClean="0"/>
              <a:t>-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092322" y="2000422"/>
            <a:ext cx="182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[Fe(CN)</a:t>
            </a:r>
            <a:r>
              <a:rPr lang="pt-BR" baseline="-25000" dirty="0" smtClean="0"/>
              <a:t>5</a:t>
            </a:r>
            <a:r>
              <a:rPr lang="pt-BR" dirty="0" smtClean="0"/>
              <a:t>(NO</a:t>
            </a:r>
            <a:r>
              <a:rPr lang="pt-BR" baseline="-25000" dirty="0" smtClean="0"/>
              <a:t>2</a:t>
            </a:r>
            <a:r>
              <a:rPr lang="pt-BR" dirty="0" smtClean="0"/>
              <a:t>H)]</a:t>
            </a:r>
            <a:r>
              <a:rPr lang="pt-BR" baseline="30000" dirty="0" smtClean="0"/>
              <a:t>2-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641387" y="2144418"/>
            <a:ext cx="112852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3641387" y="2199675"/>
            <a:ext cx="110786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184620" y="1761182"/>
            <a:ext cx="190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 = </a:t>
            </a:r>
            <a:r>
              <a:rPr lang="pt-BR" i="1" dirty="0" smtClean="0"/>
              <a:t>k</a:t>
            </a:r>
            <a:r>
              <a:rPr lang="pt-BR" i="1" baseline="-25000" dirty="0" smtClean="0"/>
              <a:t>1</a:t>
            </a:r>
            <a:r>
              <a:rPr lang="pt-BR" dirty="0" smtClean="0"/>
              <a:t>[</a:t>
            </a:r>
            <a:r>
              <a:rPr lang="pt-BR" dirty="0" err="1" smtClean="0"/>
              <a:t>Fe-NO</a:t>
            </a:r>
            <a:r>
              <a:rPr lang="pt-BR" dirty="0" smtClean="0"/>
              <a:t>][OH</a:t>
            </a:r>
            <a:r>
              <a:rPr lang="pt-BR" baseline="30000" dirty="0" smtClean="0"/>
              <a:t>-</a:t>
            </a:r>
            <a:r>
              <a:rPr lang="pt-BR" dirty="0" smtClean="0"/>
              <a:t>]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477721" y="3484777"/>
            <a:ext cx="112852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3444770" y="3568531"/>
            <a:ext cx="110786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140102" y="3341994"/>
            <a:ext cx="23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[Fe(CN)</a:t>
            </a:r>
            <a:r>
              <a:rPr lang="pt-BR" baseline="-25000" dirty="0" smtClean="0"/>
              <a:t>5</a:t>
            </a:r>
            <a:r>
              <a:rPr lang="pt-BR" dirty="0" smtClean="0"/>
              <a:t>(NO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-</a:t>
            </a:r>
            <a:r>
              <a:rPr lang="pt-BR" dirty="0" smtClean="0"/>
              <a:t>)]</a:t>
            </a:r>
            <a:r>
              <a:rPr lang="pt-BR" baseline="30000" dirty="0" smtClean="0"/>
              <a:t>4-</a:t>
            </a:r>
            <a:r>
              <a:rPr lang="pt-BR" dirty="0" smtClean="0"/>
              <a:t> +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976722" y="3064142"/>
            <a:ext cx="213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 = </a:t>
            </a:r>
            <a:r>
              <a:rPr lang="pt-BR" i="1" dirty="0" smtClean="0"/>
              <a:t>k</a:t>
            </a:r>
            <a:r>
              <a:rPr lang="pt-BR" i="1" baseline="-25000" dirty="0" smtClean="0"/>
              <a:t>2</a:t>
            </a:r>
            <a:r>
              <a:rPr lang="pt-BR" dirty="0" smtClean="0"/>
              <a:t>[Fe-NO</a:t>
            </a:r>
            <a:r>
              <a:rPr lang="pt-BR" baseline="-25000" dirty="0" smtClean="0"/>
              <a:t>2</a:t>
            </a:r>
            <a:r>
              <a:rPr lang="pt-BR" dirty="0" smtClean="0"/>
              <a:t>H][OH</a:t>
            </a:r>
            <a:r>
              <a:rPr lang="pt-BR" baseline="30000" dirty="0" smtClean="0"/>
              <a:t>-</a:t>
            </a:r>
            <a:r>
              <a:rPr lang="pt-BR" dirty="0" smtClean="0"/>
              <a:t>]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3557169" y="2211349"/>
            <a:ext cx="164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v = k</a:t>
            </a:r>
            <a:r>
              <a:rPr lang="pt-BR" i="1" baseline="-25000" dirty="0" smtClean="0"/>
              <a:t>-1</a:t>
            </a:r>
            <a:r>
              <a:rPr lang="pt-BR" dirty="0" smtClean="0"/>
              <a:t>[FeNO</a:t>
            </a:r>
            <a:r>
              <a:rPr lang="pt-BR" baseline="-25000" dirty="0" smtClean="0"/>
              <a:t>2</a:t>
            </a:r>
            <a:r>
              <a:rPr lang="pt-BR" dirty="0" smtClean="0"/>
              <a:t>H]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3259305" y="3568531"/>
            <a:ext cx="204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v = k</a:t>
            </a:r>
            <a:r>
              <a:rPr lang="pt-BR" i="1" baseline="-25000" dirty="0" smtClean="0"/>
              <a:t>-2</a:t>
            </a:r>
            <a:r>
              <a:rPr lang="pt-BR" dirty="0" smtClean="0"/>
              <a:t>[Fe-NO2-][H</a:t>
            </a:r>
            <a:r>
              <a:rPr lang="pt-BR" baseline="30000" dirty="0" smtClean="0"/>
              <a:t>+</a:t>
            </a:r>
            <a:r>
              <a:rPr lang="pt-BR" dirty="0" smtClean="0"/>
              <a:t>]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514490" y="3341994"/>
            <a:ext cx="249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[Fe(CN)</a:t>
            </a:r>
            <a:r>
              <a:rPr lang="pt-BR" baseline="-25000" dirty="0" smtClean="0"/>
              <a:t>5</a:t>
            </a:r>
            <a:r>
              <a:rPr lang="pt-BR" dirty="0" smtClean="0"/>
              <a:t>(NO</a:t>
            </a:r>
            <a:r>
              <a:rPr lang="pt-BR" baseline="-25000" dirty="0" smtClean="0"/>
              <a:t>2</a:t>
            </a:r>
            <a:r>
              <a:rPr lang="pt-BR" dirty="0" smtClean="0"/>
              <a:t>H)]</a:t>
            </a:r>
            <a:r>
              <a:rPr lang="pt-BR" baseline="30000" dirty="0" smtClean="0"/>
              <a:t>2-</a:t>
            </a:r>
            <a:r>
              <a:rPr lang="pt-BR" dirty="0" smtClean="0"/>
              <a:t>  +  OH</a:t>
            </a:r>
            <a:r>
              <a:rPr lang="pt-BR" baseline="30000" dirty="0" smtClean="0"/>
              <a:t>-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44068" y="1807348"/>
            <a:ext cx="137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(Lento)</a:t>
            </a:r>
            <a:endParaRPr lang="pt-BR" sz="3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344068" y="3248808"/>
            <a:ext cx="150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(rápido)</a:t>
            </a:r>
            <a:endParaRPr lang="pt-BR" sz="32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567389" y="4250905"/>
            <a:ext cx="6935295" cy="2308307"/>
            <a:chOff x="23791" y="3172945"/>
            <a:chExt cx="6935295" cy="2308307"/>
          </a:xfrm>
        </p:grpSpPr>
        <p:sp>
          <p:nvSpPr>
            <p:cNvPr id="35" name="Retângulo 34"/>
            <p:cNvSpPr/>
            <p:nvPr/>
          </p:nvSpPr>
          <p:spPr>
            <a:xfrm>
              <a:off x="23791" y="3830184"/>
              <a:ext cx="2390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[Fe(CN)</a:t>
              </a:r>
              <a:r>
                <a:rPr lang="pt-BR" baseline="-25000" dirty="0" smtClean="0"/>
                <a:t>5</a:t>
              </a:r>
              <a:r>
                <a:rPr lang="pt-BR" dirty="0" smtClean="0"/>
                <a:t>(NO)]</a:t>
              </a:r>
              <a:r>
                <a:rPr lang="pt-BR" baseline="30000" dirty="0" smtClean="0"/>
                <a:t>2-</a:t>
              </a:r>
              <a:r>
                <a:rPr lang="pt-BR" dirty="0" smtClean="0"/>
                <a:t>  +  2OH</a:t>
              </a:r>
              <a:r>
                <a:rPr lang="pt-BR" baseline="30000" dirty="0" smtClean="0"/>
                <a:t>-</a:t>
              </a:r>
              <a:endParaRPr lang="pt-BR" dirty="0"/>
            </a:p>
          </p:txBody>
        </p:sp>
        <p:cxnSp>
          <p:nvCxnSpPr>
            <p:cNvPr id="36" name="Conector de seta reta 35"/>
            <p:cNvCxnSpPr/>
            <p:nvPr/>
          </p:nvCxnSpPr>
          <p:spPr>
            <a:xfrm>
              <a:off x="2508551" y="3972838"/>
              <a:ext cx="112852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2505261" y="4028307"/>
              <a:ext cx="11078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ângulo 37"/>
            <p:cNvSpPr/>
            <p:nvPr/>
          </p:nvSpPr>
          <p:spPr>
            <a:xfrm>
              <a:off x="3666734" y="3783226"/>
              <a:ext cx="2324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[Fe(CN)</a:t>
              </a:r>
              <a:r>
                <a:rPr lang="pt-BR" baseline="-25000" dirty="0" smtClean="0"/>
                <a:t>5</a:t>
              </a:r>
              <a:r>
                <a:rPr lang="pt-BR" dirty="0" smtClean="0"/>
                <a:t>(NO</a:t>
              </a:r>
              <a:r>
                <a:rPr lang="pt-BR" baseline="-25000" dirty="0" smtClean="0"/>
                <a:t>2</a:t>
              </a:r>
              <a:r>
                <a:rPr lang="pt-BR" baseline="30000" dirty="0" smtClean="0"/>
                <a:t>-</a:t>
              </a:r>
              <a:r>
                <a:rPr lang="pt-BR" dirty="0" smtClean="0"/>
                <a:t>)]</a:t>
              </a:r>
              <a:r>
                <a:rPr lang="pt-BR" baseline="30000" dirty="0" smtClean="0"/>
                <a:t>4-</a:t>
              </a:r>
              <a:r>
                <a:rPr lang="pt-BR" dirty="0" smtClean="0"/>
                <a:t> + H</a:t>
              </a:r>
              <a:r>
                <a:rPr lang="pt-BR" baseline="-25000" dirty="0" smtClean="0"/>
                <a:t>2</a:t>
              </a:r>
              <a:r>
                <a:rPr lang="pt-BR" dirty="0" smtClean="0"/>
                <a:t>O</a:t>
              </a:r>
              <a:endParaRPr lang="pt-BR" baseline="-25000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230660" y="3172945"/>
              <a:ext cx="16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Processo global</a:t>
              </a:r>
              <a:endParaRPr lang="pt-BR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2851775" y="364551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K</a:t>
              </a:r>
              <a:endParaRPr lang="pt-BR" dirty="0"/>
            </a:p>
          </p:txBody>
        </p:sp>
        <p:cxnSp>
          <p:nvCxnSpPr>
            <p:cNvPr id="41" name="Conector de seta reta 40"/>
            <p:cNvCxnSpPr/>
            <p:nvPr/>
          </p:nvCxnSpPr>
          <p:spPr>
            <a:xfrm>
              <a:off x="4634604" y="4240457"/>
              <a:ext cx="481094" cy="77901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ângulo 41"/>
            <p:cNvSpPr/>
            <p:nvPr/>
          </p:nvSpPr>
          <p:spPr>
            <a:xfrm>
              <a:off x="4634604" y="5111920"/>
              <a:ext cx="2324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/>
                <a:t>[Fe(CN)</a:t>
              </a:r>
              <a:r>
                <a:rPr lang="pt-BR" baseline="-25000" dirty="0" smtClean="0"/>
                <a:t>5</a:t>
              </a:r>
              <a:r>
                <a:rPr lang="pt-BR" dirty="0" smtClean="0"/>
                <a:t>(HO</a:t>
              </a:r>
              <a:r>
                <a:rPr lang="pt-BR" baseline="-25000" dirty="0" smtClean="0"/>
                <a:t>2</a:t>
              </a:r>
              <a:r>
                <a:rPr lang="pt-BR" dirty="0" smtClean="0"/>
                <a:t>)]</a:t>
              </a:r>
              <a:r>
                <a:rPr lang="pt-BR" baseline="30000" dirty="0" smtClean="0"/>
                <a:t>3-</a:t>
              </a:r>
              <a:r>
                <a:rPr lang="pt-BR" dirty="0" smtClean="0"/>
                <a:t> + NO</a:t>
              </a:r>
              <a:r>
                <a:rPr lang="pt-BR" baseline="-25000" dirty="0" smtClean="0"/>
                <a:t>2</a:t>
              </a:r>
              <a:r>
                <a:rPr lang="pt-BR" baseline="30000" dirty="0" smtClean="0"/>
                <a:t>-</a:t>
              </a:r>
              <a:endParaRPr lang="pt-BR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115698" y="4470401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r>
                <a:rPr lang="pt-BR" baseline="-25000" dirty="0" smtClean="0"/>
                <a:t>2</a:t>
              </a:r>
              <a:r>
                <a:rPr lang="pt-BR" dirty="0" smtClean="0"/>
                <a:t>O</a:t>
              </a:r>
              <a:endParaRPr lang="pt-BR" dirty="0"/>
            </a:p>
          </p:txBody>
        </p:sp>
        <p:cxnSp>
          <p:nvCxnSpPr>
            <p:cNvPr id="44" name="Conector de seta reta 43"/>
            <p:cNvCxnSpPr/>
            <p:nvPr/>
          </p:nvCxnSpPr>
          <p:spPr>
            <a:xfrm>
              <a:off x="4582774" y="4257389"/>
              <a:ext cx="481094" cy="77901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8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t>8</a:t>
            </a:fld>
            <a:endParaRPr lang="pt-BR" dirty="0"/>
          </a:p>
        </p:txBody>
      </p:sp>
      <p:sp>
        <p:nvSpPr>
          <p:cNvPr id="74" name="Retângulo 73"/>
          <p:cNvSpPr/>
          <p:nvPr/>
        </p:nvSpPr>
        <p:spPr>
          <a:xfrm>
            <a:off x="495163" y="2135901"/>
            <a:ext cx="8864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59" lvl="1" indent="-385763">
              <a:lnSpc>
                <a:spcPct val="150000"/>
              </a:lnSpc>
              <a:buClr>
                <a:schemeClr val="accent2"/>
              </a:buClr>
              <a:buSzPct val="68000"/>
              <a:defRPr/>
            </a:pPr>
            <a:r>
              <a:rPr lang="pt-BR" sz="2400" b="1" dirty="0">
                <a:sym typeface="Symbol"/>
              </a:rPr>
              <a:t>Mecanismo de reações de Substituição </a:t>
            </a:r>
            <a:r>
              <a:rPr lang="pt-BR" sz="2400" dirty="0">
                <a:sym typeface="Symbol"/>
              </a:rPr>
              <a:t>em complexos metálicos:</a:t>
            </a:r>
          </a:p>
          <a:p>
            <a:pPr marL="468059" lvl="1" indent="-385763">
              <a:lnSpc>
                <a:spcPct val="150000"/>
              </a:lnSpc>
              <a:buClr>
                <a:schemeClr val="accent2"/>
              </a:buClr>
              <a:buSzPct val="68000"/>
              <a:defRPr/>
            </a:pPr>
            <a:r>
              <a:rPr lang="pt-BR" sz="2400" dirty="0">
                <a:sym typeface="Symbol"/>
              </a:rPr>
              <a:t>Fundamentalmente pode ser </a:t>
            </a:r>
            <a:r>
              <a:rPr lang="pt-BR" sz="2400" b="1" dirty="0">
                <a:sym typeface="Symbol"/>
              </a:rPr>
              <a:t>associativo ou dissociativo</a:t>
            </a:r>
            <a:r>
              <a:rPr lang="pt-BR" sz="2400" dirty="0">
                <a:sym typeface="Symbol"/>
              </a:rPr>
              <a:t>, mas é </a:t>
            </a:r>
            <a:r>
              <a:rPr lang="pt-BR" sz="2400" dirty="0" smtClean="0">
                <a:sym typeface="Symbol"/>
              </a:rPr>
              <a:t>mais complicado</a:t>
            </a:r>
            <a:r>
              <a:rPr lang="pt-BR" sz="2400" dirty="0">
                <a:sym typeface="Symbol"/>
              </a:rPr>
              <a:t>...</a:t>
            </a:r>
          </a:p>
        </p:txBody>
      </p:sp>
      <p:cxnSp>
        <p:nvCxnSpPr>
          <p:cNvPr id="84" name="Conector reto 83"/>
          <p:cNvCxnSpPr>
            <a:stCxn id="10" idx="4"/>
          </p:cNvCxnSpPr>
          <p:nvPr/>
        </p:nvCxnSpPr>
        <p:spPr>
          <a:xfrm flipH="1">
            <a:off x="5240859" y="-91360"/>
            <a:ext cx="4170" cy="31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676200" y="6241053"/>
            <a:ext cx="221458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i="1" dirty="0" smtClean="0"/>
              <a:t>v</a:t>
            </a:r>
            <a:r>
              <a:rPr lang="pt-BR" sz="2400" dirty="0" smtClean="0"/>
              <a:t> = k [complexo]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770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CF76-1741-4CC9-9679-B7AEC4ED511D}" type="slidenum">
              <a:rPr lang="pt-BR" smtClean="0"/>
              <a:t>9</a:t>
            </a:fld>
            <a:endParaRPr lang="pt-BR" dirty="0"/>
          </a:p>
        </p:txBody>
      </p:sp>
      <p:cxnSp>
        <p:nvCxnSpPr>
          <p:cNvPr id="84" name="Conector reto 83"/>
          <p:cNvCxnSpPr/>
          <p:nvPr/>
        </p:nvCxnSpPr>
        <p:spPr>
          <a:xfrm flipH="1">
            <a:off x="5240859" y="-91360"/>
            <a:ext cx="4170" cy="31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676200" y="6241053"/>
            <a:ext cx="221458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i="1" dirty="0" smtClean="0"/>
              <a:t>v</a:t>
            </a:r>
            <a:r>
              <a:rPr lang="pt-BR" sz="2400" dirty="0" smtClean="0"/>
              <a:t> = k [complexo]</a:t>
            </a:r>
            <a:endParaRPr lang="pt-BR" sz="2400" dirty="0"/>
          </a:p>
        </p:txBody>
      </p:sp>
      <p:sp>
        <p:nvSpPr>
          <p:cNvPr id="56" name="Espaço Reservado para Rodapé 8"/>
          <p:cNvSpPr>
            <a:spLocks noGrp="1"/>
          </p:cNvSpPr>
          <p:nvPr>
            <p:ph type="ftr" sz="quarter" idx="11"/>
          </p:nvPr>
        </p:nvSpPr>
        <p:spPr bwMode="auto">
          <a:xfrm>
            <a:off x="5126381" y="0"/>
            <a:ext cx="4462462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/>
              <a:t>cinética e mecanismos de reações de complexos de metais de transição</a:t>
            </a:r>
          </a:p>
        </p:txBody>
      </p:sp>
      <p:sp>
        <p:nvSpPr>
          <p:cNvPr id="57" name="Seta para a direita 56"/>
          <p:cNvSpPr/>
          <p:nvPr/>
        </p:nvSpPr>
        <p:spPr>
          <a:xfrm rot="18661661">
            <a:off x="4973782" y="3954970"/>
            <a:ext cx="1072800" cy="226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CaixaDeTexto 105"/>
          <p:cNvSpPr txBox="1">
            <a:spLocks noChangeArrowheads="1"/>
          </p:cNvSpPr>
          <p:nvPr/>
        </p:nvSpPr>
        <p:spPr bwMode="auto">
          <a:xfrm>
            <a:off x="3118995" y="5901250"/>
            <a:ext cx="1568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 err="1">
                <a:latin typeface="Lucida Sans Unicode" pitchFamily="34" charset="0"/>
              </a:rPr>
              <a:t>bipirâmide</a:t>
            </a:r>
            <a:r>
              <a:rPr lang="pt-BR" sz="1600" dirty="0">
                <a:latin typeface="Lucida Sans Unicode" pitchFamily="34" charset="0"/>
              </a:rPr>
              <a:t> de </a:t>
            </a:r>
            <a:r>
              <a:rPr lang="pt-BR" sz="1600" dirty="0" smtClean="0">
                <a:latin typeface="Lucida Sans Unicode" pitchFamily="34" charset="0"/>
              </a:rPr>
              <a:t>base  </a:t>
            </a:r>
            <a:r>
              <a:rPr lang="pt-BR" sz="1600" dirty="0">
                <a:latin typeface="Lucida Sans Unicode" pitchFamily="34" charset="0"/>
              </a:rPr>
              <a:t>triangular</a:t>
            </a:r>
          </a:p>
        </p:txBody>
      </p:sp>
      <p:cxnSp>
        <p:nvCxnSpPr>
          <p:cNvPr id="60" name="Conector reto 59"/>
          <p:cNvCxnSpPr/>
          <p:nvPr/>
        </p:nvCxnSpPr>
        <p:spPr bwMode="auto">
          <a:xfrm rot="10390741">
            <a:off x="4114934" y="4993908"/>
            <a:ext cx="387609" cy="50882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 bwMode="auto">
          <a:xfrm rot="4990741">
            <a:off x="5158512" y="4780596"/>
            <a:ext cx="242360" cy="248785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Elipse 61"/>
          <p:cNvSpPr/>
          <p:nvPr/>
        </p:nvSpPr>
        <p:spPr bwMode="auto">
          <a:xfrm rot="4990741">
            <a:off x="4444271" y="4797474"/>
            <a:ext cx="425802" cy="43571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3" name="Elipse 62"/>
          <p:cNvSpPr/>
          <p:nvPr/>
        </p:nvSpPr>
        <p:spPr bwMode="auto">
          <a:xfrm rot="4990741">
            <a:off x="3898227" y="4900981"/>
            <a:ext cx="242360" cy="248785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64" name="Conector reto 63"/>
          <p:cNvCxnSpPr/>
          <p:nvPr/>
        </p:nvCxnSpPr>
        <p:spPr bwMode="auto">
          <a:xfrm rot="10800000" flipV="1">
            <a:off x="4854414" y="4957755"/>
            <a:ext cx="329880" cy="62933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 bwMode="auto">
          <a:xfrm rot="4990741">
            <a:off x="4586162" y="5559083"/>
            <a:ext cx="242360" cy="25015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16200000" flipV="1">
            <a:off x="4474856" y="4642295"/>
            <a:ext cx="348140" cy="9621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/>
          <p:cNvSpPr/>
          <p:nvPr/>
        </p:nvSpPr>
        <p:spPr bwMode="auto">
          <a:xfrm rot="4990741">
            <a:off x="4534462" y="4234632"/>
            <a:ext cx="243698" cy="2487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rot="10800000">
            <a:off x="4868158" y="5030060"/>
            <a:ext cx="474202" cy="66950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ipse 68"/>
          <p:cNvSpPr/>
          <p:nvPr/>
        </p:nvSpPr>
        <p:spPr bwMode="auto">
          <a:xfrm rot="4990741">
            <a:off x="5095433" y="4962558"/>
            <a:ext cx="243699" cy="25015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70" name="Conector reto 69"/>
          <p:cNvCxnSpPr/>
          <p:nvPr/>
        </p:nvCxnSpPr>
        <p:spPr bwMode="auto">
          <a:xfrm rot="16200000" flipV="1">
            <a:off x="4501641" y="5372721"/>
            <a:ext cx="346802" cy="9622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/>
          <p:cNvSpPr/>
          <p:nvPr/>
        </p:nvSpPr>
        <p:spPr>
          <a:xfrm rot="4990741">
            <a:off x="3728607" y="5208135"/>
            <a:ext cx="303954" cy="31201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72" name="Conector angulado 71"/>
          <p:cNvCxnSpPr/>
          <p:nvPr/>
        </p:nvCxnSpPr>
        <p:spPr>
          <a:xfrm flipV="1">
            <a:off x="4081947" y="5194757"/>
            <a:ext cx="248785" cy="18344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eta para a direita 72"/>
          <p:cNvSpPr/>
          <p:nvPr/>
        </p:nvSpPr>
        <p:spPr>
          <a:xfrm>
            <a:off x="5634442" y="4932091"/>
            <a:ext cx="1082663" cy="1821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75" name="Conector reto 74"/>
          <p:cNvCxnSpPr/>
          <p:nvPr/>
        </p:nvCxnSpPr>
        <p:spPr bwMode="auto">
          <a:xfrm rot="10390741">
            <a:off x="7130584" y="5038094"/>
            <a:ext cx="388983" cy="50882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 bwMode="auto">
          <a:xfrm rot="4990741">
            <a:off x="7710399" y="4924396"/>
            <a:ext cx="242360" cy="25015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7" name="Elipse 76"/>
          <p:cNvSpPr/>
          <p:nvPr/>
        </p:nvSpPr>
        <p:spPr bwMode="auto">
          <a:xfrm rot="4990741">
            <a:off x="7460610" y="4840973"/>
            <a:ext cx="425802" cy="43709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8" name="Elipse 77"/>
          <p:cNvSpPr/>
          <p:nvPr/>
        </p:nvSpPr>
        <p:spPr bwMode="auto">
          <a:xfrm rot="4990741">
            <a:off x="6889841" y="4920397"/>
            <a:ext cx="243698" cy="24878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79" name="Conector reto 78"/>
          <p:cNvCxnSpPr/>
          <p:nvPr/>
        </p:nvCxnSpPr>
        <p:spPr bwMode="auto">
          <a:xfrm rot="10390741">
            <a:off x="7872813" y="5042111"/>
            <a:ext cx="388983" cy="50882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79"/>
          <p:cNvSpPr/>
          <p:nvPr/>
        </p:nvSpPr>
        <p:spPr bwMode="auto">
          <a:xfrm rot="4990741">
            <a:off x="7500100" y="4939125"/>
            <a:ext cx="242359" cy="25015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81" name="Conector reto 80"/>
          <p:cNvCxnSpPr/>
          <p:nvPr/>
        </p:nvCxnSpPr>
        <p:spPr bwMode="auto">
          <a:xfrm rot="16200000" flipV="1">
            <a:off x="7491194" y="4685795"/>
            <a:ext cx="348140" cy="10996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 bwMode="auto">
          <a:xfrm rot="16200000" flipV="1">
            <a:off x="7534473" y="5434966"/>
            <a:ext cx="346801" cy="10996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ipse 117"/>
          <p:cNvSpPr/>
          <p:nvPr/>
        </p:nvSpPr>
        <p:spPr bwMode="auto">
          <a:xfrm rot="4990741">
            <a:off x="7541335" y="4280337"/>
            <a:ext cx="242359" cy="2501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4" name="Elipse 133"/>
          <p:cNvSpPr/>
          <p:nvPr/>
        </p:nvSpPr>
        <p:spPr>
          <a:xfrm rot="4990741">
            <a:off x="7589461" y="5631406"/>
            <a:ext cx="243698" cy="248785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5" name="Elipse 134"/>
          <p:cNvSpPr/>
          <p:nvPr/>
        </p:nvSpPr>
        <p:spPr>
          <a:xfrm rot="4990741">
            <a:off x="8232821" y="4908217"/>
            <a:ext cx="302614" cy="31063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6" name="CaixaDeTexto 107"/>
          <p:cNvSpPr txBox="1">
            <a:spLocks noChangeArrowheads="1"/>
          </p:cNvSpPr>
          <p:nvPr/>
        </p:nvSpPr>
        <p:spPr bwMode="auto">
          <a:xfrm>
            <a:off x="6263640" y="5559843"/>
            <a:ext cx="1188941" cy="31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 dirty="0" err="1">
                <a:latin typeface="Lucida Sans Unicode" pitchFamily="34" charset="0"/>
              </a:rPr>
              <a:t>cis</a:t>
            </a:r>
            <a:r>
              <a:rPr lang="pt-BR" i="1" dirty="0">
                <a:latin typeface="Lucida Sans Unicode" pitchFamily="34" charset="0"/>
              </a:rPr>
              <a:t> e trans</a:t>
            </a:r>
          </a:p>
        </p:txBody>
      </p:sp>
      <p:sp>
        <p:nvSpPr>
          <p:cNvPr id="137" name="Elipse 136"/>
          <p:cNvSpPr/>
          <p:nvPr/>
        </p:nvSpPr>
        <p:spPr>
          <a:xfrm rot="4990741">
            <a:off x="3791146" y="4418812"/>
            <a:ext cx="303954" cy="31063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38" name="Conector angulado 137"/>
          <p:cNvCxnSpPr/>
          <p:nvPr/>
        </p:nvCxnSpPr>
        <p:spPr>
          <a:xfrm>
            <a:off x="4143800" y="4588189"/>
            <a:ext cx="312011" cy="24236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tângulo 138"/>
          <p:cNvSpPr/>
          <p:nvPr/>
        </p:nvSpPr>
        <p:spPr>
          <a:xfrm>
            <a:off x="199812" y="57270"/>
            <a:ext cx="3507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 err="1">
                <a:latin typeface="Calibri" pitchFamily="34" charset="0"/>
                <a:cs typeface="Calibri" pitchFamily="34" charset="0"/>
              </a:rPr>
              <a:t>Dissociativo</a:t>
            </a:r>
            <a:r>
              <a:rPr lang="pt-BR" sz="4000" dirty="0">
                <a:latin typeface="Calibri" pitchFamily="34" charset="0"/>
                <a:cs typeface="Calibri" pitchFamily="34" charset="0"/>
              </a:rPr>
              <a:t> (D) </a:t>
            </a:r>
          </a:p>
        </p:txBody>
      </p:sp>
      <p:sp>
        <p:nvSpPr>
          <p:cNvPr id="141" name="Elipse 140"/>
          <p:cNvSpPr/>
          <p:nvPr/>
        </p:nvSpPr>
        <p:spPr>
          <a:xfrm rot="4990741">
            <a:off x="2136660" y="2442909"/>
            <a:ext cx="283402" cy="31580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42" name="Conector reto 141"/>
          <p:cNvCxnSpPr/>
          <p:nvPr/>
        </p:nvCxnSpPr>
        <p:spPr bwMode="auto">
          <a:xfrm rot="10390741">
            <a:off x="872111" y="1882097"/>
            <a:ext cx="393709" cy="474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ipse 142"/>
          <p:cNvSpPr/>
          <p:nvPr/>
        </p:nvSpPr>
        <p:spPr bwMode="auto">
          <a:xfrm rot="4990741">
            <a:off x="1468707" y="1767430"/>
            <a:ext cx="227221" cy="25180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4" name="Elipse 143"/>
          <p:cNvSpPr/>
          <p:nvPr/>
        </p:nvSpPr>
        <p:spPr bwMode="auto">
          <a:xfrm rot="4990741">
            <a:off x="2039794" y="1782964"/>
            <a:ext cx="227221" cy="253198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5" name="Elipse 144"/>
          <p:cNvSpPr/>
          <p:nvPr/>
        </p:nvSpPr>
        <p:spPr bwMode="auto">
          <a:xfrm rot="4990741">
            <a:off x="1223128" y="1680872"/>
            <a:ext cx="397013" cy="44240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6" name="Elipse 145"/>
          <p:cNvSpPr/>
          <p:nvPr/>
        </p:nvSpPr>
        <p:spPr bwMode="auto">
          <a:xfrm rot="4990741">
            <a:off x="638857" y="1761741"/>
            <a:ext cx="227221" cy="253198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47" name="Conector reto 146"/>
          <p:cNvCxnSpPr/>
          <p:nvPr/>
        </p:nvCxnSpPr>
        <p:spPr bwMode="auto">
          <a:xfrm rot="10390741">
            <a:off x="1624749" y="1885842"/>
            <a:ext cx="392318" cy="474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ipse 147"/>
          <p:cNvSpPr/>
          <p:nvPr/>
        </p:nvSpPr>
        <p:spPr bwMode="auto">
          <a:xfrm rot="4990741">
            <a:off x="1255159" y="1780467"/>
            <a:ext cx="227221" cy="253198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49" name="Conector reto 148"/>
          <p:cNvCxnSpPr/>
          <p:nvPr/>
        </p:nvCxnSpPr>
        <p:spPr bwMode="auto">
          <a:xfrm rot="16200000" flipV="1">
            <a:off x="1250986" y="1553179"/>
            <a:ext cx="324601" cy="1113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/>
          <p:nvPr/>
        </p:nvCxnSpPr>
        <p:spPr bwMode="auto">
          <a:xfrm rot="16200000" flipV="1">
            <a:off x="1294810" y="2253016"/>
            <a:ext cx="324601" cy="97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ipse 150"/>
          <p:cNvSpPr/>
          <p:nvPr/>
        </p:nvSpPr>
        <p:spPr bwMode="auto">
          <a:xfrm rot="4990741">
            <a:off x="1322364" y="2374024"/>
            <a:ext cx="283402" cy="31580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52" name="Grupo 23"/>
          <p:cNvGrpSpPr>
            <a:grpSpLocks/>
          </p:cNvGrpSpPr>
          <p:nvPr/>
        </p:nvGrpSpPr>
        <p:grpSpPr bwMode="auto">
          <a:xfrm>
            <a:off x="3870614" y="1476968"/>
            <a:ext cx="1654135" cy="704135"/>
            <a:chOff x="1458904" y="3361154"/>
            <a:chExt cx="1886652" cy="894972"/>
          </a:xfrm>
        </p:grpSpPr>
        <p:cxnSp>
          <p:nvCxnSpPr>
            <p:cNvPr id="175" name="Conector reto 174"/>
            <p:cNvCxnSpPr/>
            <p:nvPr/>
          </p:nvCxnSpPr>
          <p:spPr>
            <a:xfrm rot="10390741">
              <a:off x="1739760" y="3978431"/>
              <a:ext cx="449051" cy="603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Elipse 175"/>
            <p:cNvSpPr/>
            <p:nvPr/>
          </p:nvSpPr>
          <p:spPr>
            <a:xfrm rot="4990741">
              <a:off x="2405397" y="3849112"/>
              <a:ext cx="288803" cy="28720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7" name="Elipse 176"/>
            <p:cNvSpPr/>
            <p:nvPr/>
          </p:nvSpPr>
          <p:spPr>
            <a:xfrm rot="4990741">
              <a:off x="3056760" y="3868946"/>
              <a:ext cx="288803" cy="288789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8" name="Elipse 177"/>
            <p:cNvSpPr/>
            <p:nvPr/>
          </p:nvSpPr>
          <p:spPr>
            <a:xfrm rot="4990741">
              <a:off x="2114222" y="3751526"/>
              <a:ext cx="504612" cy="5045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9" name="Elipse 178"/>
            <p:cNvSpPr/>
            <p:nvPr/>
          </p:nvSpPr>
          <p:spPr>
            <a:xfrm rot="4990741">
              <a:off x="1458897" y="3841971"/>
              <a:ext cx="288803" cy="288789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80" name="Conector reto 179"/>
            <p:cNvCxnSpPr/>
            <p:nvPr/>
          </p:nvCxnSpPr>
          <p:spPr>
            <a:xfrm rot="10390741">
              <a:off x="2598194" y="3983191"/>
              <a:ext cx="447465" cy="603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ipse 180"/>
            <p:cNvSpPr/>
            <p:nvPr/>
          </p:nvSpPr>
          <p:spPr>
            <a:xfrm rot="4990741">
              <a:off x="2161830" y="3865773"/>
              <a:ext cx="288803" cy="288789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182" name="Conector reto 181"/>
            <p:cNvCxnSpPr/>
            <p:nvPr/>
          </p:nvCxnSpPr>
          <p:spPr>
            <a:xfrm rot="16200000" flipV="1">
              <a:off x="2150719" y="3561095"/>
              <a:ext cx="412576" cy="126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Elipse 152"/>
          <p:cNvSpPr/>
          <p:nvPr/>
        </p:nvSpPr>
        <p:spPr>
          <a:xfrm rot="4990741">
            <a:off x="3841600" y="2392821"/>
            <a:ext cx="283402" cy="31441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4" name="Seta para a direita 153"/>
          <p:cNvSpPr/>
          <p:nvPr/>
        </p:nvSpPr>
        <p:spPr>
          <a:xfrm>
            <a:off x="2642251" y="1852898"/>
            <a:ext cx="949061" cy="16174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5" name="Seta para a direita 154"/>
          <p:cNvSpPr/>
          <p:nvPr/>
        </p:nvSpPr>
        <p:spPr>
          <a:xfrm>
            <a:off x="5826638" y="1882720"/>
            <a:ext cx="505005" cy="1697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6" name="Elipse 155"/>
          <p:cNvSpPr/>
          <p:nvPr/>
        </p:nvSpPr>
        <p:spPr>
          <a:xfrm rot="4990741">
            <a:off x="4599108" y="2505735"/>
            <a:ext cx="283402" cy="31580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57" name="Conector reto 156"/>
          <p:cNvCxnSpPr/>
          <p:nvPr/>
        </p:nvCxnSpPr>
        <p:spPr bwMode="auto">
          <a:xfrm rot="10390741">
            <a:off x="7066829" y="2685674"/>
            <a:ext cx="392318" cy="474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ipse 157"/>
          <p:cNvSpPr/>
          <p:nvPr/>
        </p:nvSpPr>
        <p:spPr bwMode="auto">
          <a:xfrm rot="4990741">
            <a:off x="7662659" y="2570383"/>
            <a:ext cx="225973" cy="25180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59" name="Elipse 158"/>
          <p:cNvSpPr/>
          <p:nvPr/>
        </p:nvSpPr>
        <p:spPr bwMode="auto">
          <a:xfrm rot="4990741">
            <a:off x="8234440" y="2586613"/>
            <a:ext cx="225972" cy="25180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0" name="Elipse 159"/>
          <p:cNvSpPr/>
          <p:nvPr/>
        </p:nvSpPr>
        <p:spPr bwMode="auto">
          <a:xfrm rot="4990741">
            <a:off x="7417150" y="2485145"/>
            <a:ext cx="397013" cy="4410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1" name="Elipse 160"/>
          <p:cNvSpPr/>
          <p:nvPr/>
        </p:nvSpPr>
        <p:spPr bwMode="auto">
          <a:xfrm rot="4990741">
            <a:off x="6832880" y="2566013"/>
            <a:ext cx="227221" cy="251806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62" name="Conector reto 161"/>
          <p:cNvCxnSpPr/>
          <p:nvPr/>
        </p:nvCxnSpPr>
        <p:spPr bwMode="auto">
          <a:xfrm rot="10390741">
            <a:off x="7818076" y="2689420"/>
            <a:ext cx="392318" cy="474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ipse 162"/>
          <p:cNvSpPr/>
          <p:nvPr/>
        </p:nvSpPr>
        <p:spPr bwMode="auto">
          <a:xfrm rot="4990741">
            <a:off x="7449805" y="2584116"/>
            <a:ext cx="225972" cy="251807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64" name="Conector reto 163"/>
          <p:cNvCxnSpPr/>
          <p:nvPr/>
        </p:nvCxnSpPr>
        <p:spPr bwMode="auto">
          <a:xfrm rot="16200000" flipV="1">
            <a:off x="7445009" y="2357453"/>
            <a:ext cx="324601" cy="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to 164"/>
          <p:cNvCxnSpPr/>
          <p:nvPr/>
        </p:nvCxnSpPr>
        <p:spPr bwMode="auto">
          <a:xfrm rot="16200000" flipV="1">
            <a:off x="7488761" y="3055969"/>
            <a:ext cx="323353" cy="97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/>
          <p:cNvSpPr/>
          <p:nvPr/>
        </p:nvSpPr>
        <p:spPr>
          <a:xfrm rot="4990741">
            <a:off x="7511519" y="3147636"/>
            <a:ext cx="283402" cy="31580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67" name="Conector angulado 166"/>
          <p:cNvCxnSpPr>
            <a:stCxn id="156" idx="2"/>
          </p:cNvCxnSpPr>
          <p:nvPr/>
        </p:nvCxnSpPr>
        <p:spPr>
          <a:xfrm rot="16200000" flipV="1">
            <a:off x="4556284" y="2357441"/>
            <a:ext cx="300880" cy="306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aixaDeTexto 104"/>
          <p:cNvSpPr txBox="1">
            <a:spLocks noChangeArrowheads="1"/>
          </p:cNvSpPr>
          <p:nvPr/>
        </p:nvSpPr>
        <p:spPr bwMode="auto">
          <a:xfrm>
            <a:off x="3424211" y="2915672"/>
            <a:ext cx="2285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Lucida Sans Unicode" pitchFamily="34" charset="0"/>
              </a:rPr>
              <a:t>Pirâmide de </a:t>
            </a:r>
            <a:r>
              <a:rPr lang="pt-BR" sz="1600" dirty="0" smtClean="0">
                <a:latin typeface="Lucida Sans Unicode" pitchFamily="34" charset="0"/>
              </a:rPr>
              <a:t>base quadrada</a:t>
            </a:r>
            <a:endParaRPr lang="pt-BR" sz="1600" dirty="0">
              <a:latin typeface="Lucida Sans Unicode" pitchFamily="34" charset="0"/>
            </a:endParaRPr>
          </a:p>
        </p:txBody>
      </p:sp>
      <p:sp>
        <p:nvSpPr>
          <p:cNvPr id="169" name="CaixaDeTexto 106"/>
          <p:cNvSpPr txBox="1">
            <a:spLocks noChangeArrowheads="1"/>
          </p:cNvSpPr>
          <p:nvPr/>
        </p:nvSpPr>
        <p:spPr bwMode="auto">
          <a:xfrm>
            <a:off x="6638332" y="1372406"/>
            <a:ext cx="1572053" cy="2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Lucida Sans Unicode" pitchFamily="34" charset="0"/>
              </a:rPr>
              <a:t>Somente </a:t>
            </a:r>
            <a:r>
              <a:rPr lang="pt-BR" dirty="0" err="1">
                <a:latin typeface="Lucida Sans Unicode" pitchFamily="34" charset="0"/>
              </a:rPr>
              <a:t>trans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170" name="CaixaDeTexto 104"/>
          <p:cNvSpPr txBox="1">
            <a:spLocks noChangeArrowheads="1"/>
          </p:cNvSpPr>
          <p:nvPr/>
        </p:nvSpPr>
        <p:spPr bwMode="auto">
          <a:xfrm>
            <a:off x="3956516" y="947853"/>
            <a:ext cx="1482328" cy="2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Lucida Sans Unicode" pitchFamily="34" charset="0"/>
              </a:rPr>
              <a:t>intermediário</a:t>
            </a:r>
          </a:p>
        </p:txBody>
      </p:sp>
      <p:sp>
        <p:nvSpPr>
          <p:cNvPr id="171" name="Seta para a direita 170"/>
          <p:cNvSpPr/>
          <p:nvPr/>
        </p:nvSpPr>
        <p:spPr>
          <a:xfrm rot="2196810">
            <a:off x="5526171" y="2466825"/>
            <a:ext cx="1254778" cy="2282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2" name="Elipse 171"/>
          <p:cNvSpPr/>
          <p:nvPr/>
        </p:nvSpPr>
        <p:spPr bwMode="auto">
          <a:xfrm rot="4990741">
            <a:off x="1299676" y="1176373"/>
            <a:ext cx="227221" cy="25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3" name="Elipse 172"/>
          <p:cNvSpPr/>
          <p:nvPr/>
        </p:nvSpPr>
        <p:spPr bwMode="auto">
          <a:xfrm rot="4990741">
            <a:off x="4534216" y="1286352"/>
            <a:ext cx="227221" cy="25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4" name="Elipse 173"/>
          <p:cNvSpPr/>
          <p:nvPr/>
        </p:nvSpPr>
        <p:spPr bwMode="auto">
          <a:xfrm rot="4990741">
            <a:off x="7489454" y="1990746"/>
            <a:ext cx="225972" cy="2518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4227</TotalTime>
  <Words>1293</Words>
  <Application>Microsoft Office PowerPoint</Application>
  <PresentationFormat>Apresentação na tela (4:3)</PresentationFormat>
  <Paragraphs>367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Arial</vt:lpstr>
      <vt:lpstr>ARyal</vt:lpstr>
      <vt:lpstr>Calibri</vt:lpstr>
      <vt:lpstr>Calibri Light</vt:lpstr>
      <vt:lpstr>Lucida Sans Unicode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Reações de óxido redução  mecanismo de transferência de elétrons em complexos metálicos</vt:lpstr>
      <vt:lpstr>Apresentação do PowerPoint</vt:lpstr>
      <vt:lpstr>Apresentação do PowerPoint</vt:lpstr>
      <vt:lpstr>Transferência de elétrons ocorre por dois mecanismos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Compostos de Intervalência:  modelos para reações de esfera interna e externa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toledo</dc:creator>
  <cp:lastModifiedBy>Conta da Microsoft</cp:lastModifiedBy>
  <cp:revision>107</cp:revision>
  <dcterms:created xsi:type="dcterms:W3CDTF">2015-03-09T10:40:28Z</dcterms:created>
  <dcterms:modified xsi:type="dcterms:W3CDTF">2023-09-13T11:53:45Z</dcterms:modified>
</cp:coreProperties>
</file>