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82" r:id="rId4"/>
    <p:sldId id="278" r:id="rId5"/>
    <p:sldId id="271" r:id="rId6"/>
    <p:sldId id="261" r:id="rId7"/>
    <p:sldId id="268" r:id="rId8"/>
    <p:sldId id="263" r:id="rId9"/>
    <p:sldId id="279" r:id="rId10"/>
    <p:sldId id="280" r:id="rId11"/>
    <p:sldId id="277" r:id="rId12"/>
    <p:sldId id="270" r:id="rId13"/>
    <p:sldId id="258" r:id="rId14"/>
    <p:sldId id="276" r:id="rId15"/>
    <p:sldId id="275" r:id="rId16"/>
    <p:sldId id="259" r:id="rId17"/>
    <p:sldId id="269" r:id="rId18"/>
    <p:sldId id="273" r:id="rId19"/>
    <p:sldId id="281" r:id="rId20"/>
    <p:sldId id="267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8029" autoAdjust="0"/>
  </p:normalViewPr>
  <p:slideViewPr>
    <p:cSldViewPr snapToGrid="0" snapToObjects="1">
      <p:cViewPr>
        <p:scale>
          <a:sx n="80" d="100"/>
          <a:sy n="80" d="100"/>
        </p:scale>
        <p:origin x="-216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0CAB0-EA47-D046-93DA-EC9145D8C973}" type="datetimeFigureOut">
              <a:rPr lang="en-US" smtClean="0"/>
              <a:pPr/>
              <a:t>4/2/2018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7263F-5483-6E44-BF5E-6A321C8387D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0CAB0-EA47-D046-93DA-EC9145D8C973}" type="datetimeFigureOut">
              <a:rPr lang="en-US" smtClean="0"/>
              <a:pPr/>
              <a:t>4/2/2018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7263F-5483-6E44-BF5E-6A321C8387D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0CAB0-EA47-D046-93DA-EC9145D8C973}" type="datetimeFigureOut">
              <a:rPr lang="en-US" smtClean="0"/>
              <a:pPr/>
              <a:t>4/2/2018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7263F-5483-6E44-BF5E-6A321C8387D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0CAB0-EA47-D046-93DA-EC9145D8C973}" type="datetimeFigureOut">
              <a:rPr lang="en-US" smtClean="0"/>
              <a:pPr/>
              <a:t>4/2/2018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7263F-5483-6E44-BF5E-6A321C8387D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0CAB0-EA47-D046-93DA-EC9145D8C973}" type="datetimeFigureOut">
              <a:rPr lang="en-US" smtClean="0"/>
              <a:pPr/>
              <a:t>4/2/2018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7263F-5483-6E44-BF5E-6A321C8387D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0CAB0-EA47-D046-93DA-EC9145D8C973}" type="datetimeFigureOut">
              <a:rPr lang="en-US" smtClean="0"/>
              <a:pPr/>
              <a:t>4/2/2018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7263F-5483-6E44-BF5E-6A321C8387D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0CAB0-EA47-D046-93DA-EC9145D8C973}" type="datetimeFigureOut">
              <a:rPr lang="en-US" smtClean="0"/>
              <a:pPr/>
              <a:t>4/2/2018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7263F-5483-6E44-BF5E-6A321C8387D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0CAB0-EA47-D046-93DA-EC9145D8C973}" type="datetimeFigureOut">
              <a:rPr lang="en-US" smtClean="0"/>
              <a:pPr/>
              <a:t>4/2/2018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7263F-5483-6E44-BF5E-6A321C8387D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0CAB0-EA47-D046-93DA-EC9145D8C973}" type="datetimeFigureOut">
              <a:rPr lang="en-US" smtClean="0"/>
              <a:pPr/>
              <a:t>4/2/2018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7263F-5483-6E44-BF5E-6A321C8387D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0CAB0-EA47-D046-93DA-EC9145D8C973}" type="datetimeFigureOut">
              <a:rPr lang="en-US" smtClean="0"/>
              <a:pPr/>
              <a:t>4/2/2018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7263F-5483-6E44-BF5E-6A321C8387D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0CAB0-EA47-D046-93DA-EC9145D8C973}" type="datetimeFigureOut">
              <a:rPr lang="en-US" smtClean="0"/>
              <a:pPr/>
              <a:t>4/2/2018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7263F-5483-6E44-BF5E-6A321C8387D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0CAB0-EA47-D046-93DA-EC9145D8C973}" type="datetimeFigureOut">
              <a:rPr lang="en-US" smtClean="0"/>
              <a:pPr/>
              <a:t>4/2/2018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7263F-5483-6E44-BF5E-6A321C8387D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mailto:ledatron@fmrp.usp.br" TargetMode="External"/><Relationship Id="rId13" Type="http://schemas.openxmlformats.org/officeDocument/2006/relationships/hyperlink" Target="mailto:vbollela@fmrp.usp.br" TargetMode="External"/><Relationship Id="rId3" Type="http://schemas.openxmlformats.org/officeDocument/2006/relationships/hyperlink" Target="mailto:cssouza@fmrp.usp.br" TargetMode="External"/><Relationship Id="rId7" Type="http://schemas.openxmlformats.org/officeDocument/2006/relationships/hyperlink" Target="mailto:lcconti@fmrp.usp.br" TargetMode="External"/><Relationship Id="rId12" Type="http://schemas.openxmlformats.org/officeDocument/2006/relationships/hyperlink" Target="mailto:mapaula@fmrp.usp.br" TargetMode="External"/><Relationship Id="rId2" Type="http://schemas.openxmlformats.org/officeDocument/2006/relationships/hyperlink" Target="mailto:apazin@fmrp.usp.br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fjcreis@usp.br" TargetMode="External"/><Relationship Id="rId11" Type="http://schemas.openxmlformats.org/officeDocument/2006/relationships/hyperlink" Target="mailto:mdlvrodr@fmrp.usp.br" TargetMode="External"/><Relationship Id="rId5" Type="http://schemas.openxmlformats.org/officeDocument/2006/relationships/hyperlink" Target="mailto:fjcreis@fmrp.usp.br" TargetMode="External"/><Relationship Id="rId10" Type="http://schemas.openxmlformats.org/officeDocument/2006/relationships/hyperlink" Target="mailto:castrom@fmrp.usp.br" TargetMode="External"/><Relationship Id="rId4" Type="http://schemas.openxmlformats.org/officeDocument/2006/relationships/hyperlink" Target="mailto:cris@fmrp.usp.br" TargetMode="External"/><Relationship Id="rId9" Type="http://schemas.openxmlformats.org/officeDocument/2006/relationships/hyperlink" Target="mailto:marcosborges@fmrp.usp.br" TargetMode="External"/><Relationship Id="rId14" Type="http://schemas.openxmlformats.org/officeDocument/2006/relationships/hyperlink" Target="mailto:vbollela@gmail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69846" y="781445"/>
            <a:ext cx="814066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3000"/>
              </a:spcAft>
            </a:pPr>
            <a:r>
              <a:rPr lang="pt-BR" sz="4000" b="1" dirty="0" smtClean="0"/>
              <a:t>RCM5869 </a:t>
            </a:r>
          </a:p>
          <a:p>
            <a:pPr algn="ctr">
              <a:spcAft>
                <a:spcPts val="3000"/>
              </a:spcAft>
            </a:pPr>
            <a:r>
              <a:rPr lang="pt-BR" sz="4000" b="1" dirty="0" smtClean="0"/>
              <a:t>“</a:t>
            </a:r>
            <a:r>
              <a:rPr lang="pt-BR" sz="4000" b="1" dirty="0"/>
              <a:t>Tópicos em Educação nas Profissões da Saúde I</a:t>
            </a:r>
            <a:r>
              <a:rPr lang="pt-BR" sz="4000" b="1" dirty="0" smtClean="0"/>
              <a:t>”</a:t>
            </a:r>
            <a:endParaRPr lang="en-US" sz="4000" dirty="0" smtClean="0"/>
          </a:p>
          <a:p>
            <a:pPr algn="ctr">
              <a:spcAft>
                <a:spcPts val="3000"/>
              </a:spcAft>
            </a:pPr>
            <a:endParaRPr lang="pt-B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2114" y="147907"/>
            <a:ext cx="8932343" cy="5122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pt-BR" sz="2200" b="1" u="sng" dirty="0" smtClean="0">
                <a:solidFill>
                  <a:srgbClr val="0000FF"/>
                </a:solidFill>
              </a:rPr>
              <a:t>Feedback</a:t>
            </a:r>
          </a:p>
          <a:p>
            <a:pPr marL="342900" indent="-342900">
              <a:lnSpc>
                <a:spcPct val="120000"/>
              </a:lnSpc>
              <a:spcAft>
                <a:spcPts val="1800"/>
              </a:spcAft>
              <a:buFont typeface="Arial"/>
              <a:buChar char="•"/>
            </a:pPr>
            <a:r>
              <a:rPr lang="pt-BR" sz="2200" dirty="0" smtClean="0"/>
              <a:t>Reservar </a:t>
            </a:r>
            <a:r>
              <a:rPr lang="pt-BR" sz="2200" dirty="0"/>
              <a:t>os 30 minutos finais de cada aula para que seja </a:t>
            </a:r>
            <a:r>
              <a:rPr lang="pt-BR" sz="2200" dirty="0" smtClean="0"/>
              <a:t>dado </a:t>
            </a:r>
            <a:r>
              <a:rPr lang="pt-BR" sz="2200" dirty="0"/>
              <a:t>feedback (colocar no plano de </a:t>
            </a:r>
            <a:r>
              <a:rPr lang="pt-BR" sz="2200" dirty="0" smtClean="0"/>
              <a:t>aula)</a:t>
            </a:r>
          </a:p>
          <a:p>
            <a:pPr marL="342900" indent="-342900">
              <a:lnSpc>
                <a:spcPct val="120000"/>
              </a:lnSpc>
              <a:spcAft>
                <a:spcPts val="1800"/>
              </a:spcAft>
              <a:buFont typeface="Arial"/>
              <a:buChar char="•"/>
            </a:pPr>
            <a:r>
              <a:rPr lang="pt-BR" sz="2200" dirty="0" smtClean="0"/>
              <a:t>Texto de referência do prof. </a:t>
            </a:r>
            <a:r>
              <a:rPr lang="pt-BR" sz="2200" dirty="0" err="1" smtClean="0"/>
              <a:t>Troncon</a:t>
            </a:r>
            <a:r>
              <a:rPr lang="pt-BR" sz="2200" dirty="0" smtClean="0"/>
              <a:t> no </a:t>
            </a:r>
            <a:r>
              <a:rPr lang="pt-BR" sz="2200" dirty="0" err="1" smtClean="0"/>
              <a:t>moodle</a:t>
            </a:r>
            <a:endParaRPr lang="pt-BR" sz="2200" dirty="0"/>
          </a:p>
          <a:p>
            <a:pPr marL="342900" indent="-342900">
              <a:lnSpc>
                <a:spcPct val="120000"/>
              </a:lnSpc>
              <a:spcAft>
                <a:spcPts val="1800"/>
              </a:spcAft>
              <a:buFont typeface="Arial"/>
              <a:buChar char="•"/>
            </a:pPr>
            <a:r>
              <a:rPr lang="pt-BR" sz="2200" dirty="0" smtClean="0"/>
              <a:t>Será realizado de três maneiras diferentes</a:t>
            </a:r>
          </a:p>
          <a:p>
            <a:pPr marL="800100" lvl="1" indent="-342900">
              <a:lnSpc>
                <a:spcPct val="120000"/>
              </a:lnSpc>
              <a:spcAft>
                <a:spcPts val="1800"/>
              </a:spcAft>
              <a:buFont typeface="Wingdings" charset="2"/>
              <a:buChar char="ü"/>
            </a:pPr>
            <a:r>
              <a:rPr lang="pt-BR" sz="2200" b="1" dirty="0" smtClean="0"/>
              <a:t>feedback </a:t>
            </a:r>
            <a:r>
              <a:rPr lang="pt-BR" sz="2200" b="1" dirty="0"/>
              <a:t>coletivo</a:t>
            </a:r>
            <a:r>
              <a:rPr lang="pt-BR" sz="2200" dirty="0"/>
              <a:t>: </a:t>
            </a:r>
            <a:r>
              <a:rPr lang="pt-BR" sz="2200" dirty="0" smtClean="0"/>
              <a:t>todos </a:t>
            </a:r>
            <a:r>
              <a:rPr lang="pt-BR" sz="2200" dirty="0"/>
              <a:t>os alunos e </a:t>
            </a:r>
            <a:r>
              <a:rPr lang="pt-BR" sz="2200" dirty="0" smtClean="0"/>
              <a:t>facilitadores</a:t>
            </a:r>
            <a:endParaRPr lang="pt-BR" sz="2200" dirty="0"/>
          </a:p>
          <a:p>
            <a:pPr marL="800100" lvl="1" indent="-342900">
              <a:lnSpc>
                <a:spcPct val="120000"/>
              </a:lnSpc>
              <a:spcAft>
                <a:spcPts val="1800"/>
              </a:spcAft>
              <a:buFont typeface="Wingdings" charset="2"/>
              <a:buChar char="ü"/>
            </a:pPr>
            <a:r>
              <a:rPr lang="pt-BR" sz="2200" b="1" dirty="0" smtClean="0"/>
              <a:t>feedback </a:t>
            </a:r>
            <a:r>
              <a:rPr lang="pt-BR" sz="2200" b="1" dirty="0"/>
              <a:t>com o grupo</a:t>
            </a:r>
            <a:r>
              <a:rPr lang="pt-BR" sz="2200" dirty="0"/>
              <a:t>: </a:t>
            </a:r>
            <a:r>
              <a:rPr lang="pt-BR" sz="2200" dirty="0" smtClean="0"/>
              <a:t>imediatamente </a:t>
            </a:r>
            <a:r>
              <a:rPr lang="pt-BR" sz="2200" dirty="0"/>
              <a:t>após o feedback coletivo, somente com o grupo e os facilitadores = </a:t>
            </a:r>
            <a:r>
              <a:rPr lang="pt-BR" sz="2200" dirty="0" err="1"/>
              <a:t>debriefing</a:t>
            </a:r>
            <a:endParaRPr lang="pt-BR" sz="2200" dirty="0"/>
          </a:p>
          <a:p>
            <a:pPr marL="800100" lvl="1" indent="-342900">
              <a:lnSpc>
                <a:spcPct val="120000"/>
              </a:lnSpc>
              <a:spcAft>
                <a:spcPts val="1800"/>
              </a:spcAft>
              <a:buFont typeface="Wingdings" charset="2"/>
              <a:buChar char="ü"/>
            </a:pPr>
            <a:r>
              <a:rPr lang="pt-BR" sz="2200" b="1" dirty="0" smtClean="0"/>
              <a:t>feedback </a:t>
            </a:r>
            <a:r>
              <a:rPr lang="pt-BR" sz="2200" b="1" dirty="0"/>
              <a:t>por escrito </a:t>
            </a:r>
            <a:r>
              <a:rPr lang="pt-BR" sz="2200" dirty="0"/>
              <a:t>dos </a:t>
            </a:r>
            <a:r>
              <a:rPr lang="pt-BR" sz="2200" dirty="0" smtClean="0"/>
              <a:t>participantes: três questões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xmlns="" val="304190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2114" y="147907"/>
            <a:ext cx="9011886" cy="6633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  <a:spcAft>
                <a:spcPts val="1800"/>
              </a:spcAft>
            </a:pPr>
            <a:r>
              <a:rPr lang="pt-BR" sz="2200" b="1" u="sng" dirty="0" smtClean="0">
                <a:solidFill>
                  <a:srgbClr val="0000FF"/>
                </a:solidFill>
              </a:rPr>
              <a:t>Fórum</a:t>
            </a:r>
          </a:p>
          <a:p>
            <a:pPr marL="342900" indent="-342900">
              <a:lnSpc>
                <a:spcPct val="110000"/>
              </a:lnSpc>
              <a:spcAft>
                <a:spcPts val="1800"/>
              </a:spcAft>
              <a:buFont typeface="Arial"/>
              <a:buChar char="•"/>
            </a:pPr>
            <a:r>
              <a:rPr lang="pt-BR" sz="2200" dirty="0" smtClean="0"/>
              <a:t>O </a:t>
            </a:r>
            <a:r>
              <a:rPr lang="pt-BR" sz="2200" dirty="0"/>
              <a:t>grupo d</a:t>
            </a:r>
            <a:r>
              <a:rPr lang="pt-BR" sz="2200" dirty="0" smtClean="0"/>
              <a:t>everá auxiliar no fórum </a:t>
            </a:r>
          </a:p>
          <a:p>
            <a:pPr marL="800100" lvl="1" indent="-342900">
              <a:lnSpc>
                <a:spcPct val="110000"/>
              </a:lnSpc>
              <a:spcAft>
                <a:spcPts val="1800"/>
              </a:spcAft>
              <a:buFont typeface="Wingdings" charset="2"/>
              <a:buChar char="ü"/>
            </a:pPr>
            <a:r>
              <a:rPr lang="pt-BR" sz="2200" dirty="0" smtClean="0"/>
              <a:t>Discutir com os docentes responsáveis</a:t>
            </a:r>
            <a:endParaRPr lang="pt-BR" sz="2200" dirty="0"/>
          </a:p>
          <a:p>
            <a:pPr marL="800100" lvl="1" indent="-342900">
              <a:lnSpc>
                <a:spcPct val="110000"/>
              </a:lnSpc>
              <a:spcAft>
                <a:spcPts val="1800"/>
              </a:spcAft>
              <a:buFont typeface="Wingdings" charset="2"/>
              <a:buChar char="ü"/>
            </a:pPr>
            <a:r>
              <a:rPr lang="pt-BR" sz="2200" dirty="0" smtClean="0"/>
              <a:t>Gatilho (</a:t>
            </a:r>
            <a:r>
              <a:rPr lang="pt-BR" sz="2200" dirty="0"/>
              <a:t>“questão”): </a:t>
            </a:r>
            <a:r>
              <a:rPr lang="pt-BR" sz="2200" dirty="0" smtClean="0"/>
              <a:t>trecho </a:t>
            </a:r>
            <a:r>
              <a:rPr lang="pt-BR" sz="2200" dirty="0"/>
              <a:t>da referência, com discussão prévia com os docentes </a:t>
            </a:r>
            <a:r>
              <a:rPr lang="pt-BR" sz="2200" dirty="0" smtClean="0"/>
              <a:t> </a:t>
            </a:r>
          </a:p>
          <a:p>
            <a:pPr marL="800100" lvl="1" indent="-342900">
              <a:lnSpc>
                <a:spcPct val="110000"/>
              </a:lnSpc>
              <a:spcAft>
                <a:spcPts val="1800"/>
              </a:spcAft>
              <a:buFont typeface="Wingdings" charset="2"/>
              <a:buChar char="ü"/>
            </a:pPr>
            <a:r>
              <a:rPr lang="pt-BR" sz="2200" dirty="0" smtClean="0"/>
              <a:t>Postar a questão na segunda-feira ou antes</a:t>
            </a:r>
          </a:p>
          <a:p>
            <a:pPr marL="800100" lvl="1" indent="-342900">
              <a:lnSpc>
                <a:spcPct val="110000"/>
              </a:lnSpc>
              <a:spcAft>
                <a:spcPts val="1800"/>
              </a:spcAft>
              <a:buFont typeface="Wingdings" charset="2"/>
              <a:buChar char="ü"/>
            </a:pPr>
            <a:r>
              <a:rPr lang="pt-BR" sz="2200" dirty="0" smtClean="0"/>
              <a:t>Fórum ficará aberto da </a:t>
            </a:r>
            <a:r>
              <a:rPr lang="pt-BR" sz="2200" dirty="0"/>
              <a:t>segunda até </a:t>
            </a:r>
            <a:r>
              <a:rPr lang="pt-BR" sz="2200" dirty="0" smtClean="0"/>
              <a:t>o domingo</a:t>
            </a:r>
          </a:p>
          <a:p>
            <a:pPr marL="1257300" lvl="2" indent="-342900">
              <a:lnSpc>
                <a:spcPct val="110000"/>
              </a:lnSpc>
              <a:spcAft>
                <a:spcPts val="1800"/>
              </a:spcAft>
              <a:buFont typeface="Wingdings" charset="2"/>
              <a:buChar char="Ø"/>
            </a:pPr>
            <a:r>
              <a:rPr lang="pt-BR" sz="2200" b="1" dirty="0" smtClean="0"/>
              <a:t>Postagem, idealmente, </a:t>
            </a:r>
            <a:r>
              <a:rPr lang="pt-BR" sz="2200" b="1" dirty="0"/>
              <a:t>até sexta-</a:t>
            </a:r>
            <a:r>
              <a:rPr lang="pt-BR" sz="2200" b="1" dirty="0" smtClean="0"/>
              <a:t>feira</a:t>
            </a:r>
          </a:p>
          <a:p>
            <a:pPr marL="800100" lvl="1" indent="-342900">
              <a:lnSpc>
                <a:spcPct val="110000"/>
              </a:lnSpc>
              <a:spcAft>
                <a:spcPts val="1800"/>
              </a:spcAft>
              <a:buFont typeface="Wingdings" charset="2"/>
              <a:buChar char="ü"/>
            </a:pPr>
            <a:r>
              <a:rPr lang="pt-BR" sz="2200" dirty="0" smtClean="0"/>
              <a:t>Um docente irá auxiliar na moderação</a:t>
            </a:r>
          </a:p>
          <a:p>
            <a:pPr marL="800100" lvl="1" indent="-342900">
              <a:lnSpc>
                <a:spcPct val="110000"/>
              </a:lnSpc>
              <a:spcAft>
                <a:spcPts val="1800"/>
              </a:spcAft>
              <a:buFont typeface="Wingdings" charset="2"/>
              <a:buChar char="ü"/>
            </a:pPr>
            <a:r>
              <a:rPr lang="pt-BR" sz="2200" dirty="0" smtClean="0"/>
              <a:t>Utilizar material postado no fórum para a embasar a sessão presencial</a:t>
            </a:r>
          </a:p>
          <a:p>
            <a:pPr marL="800100" lvl="1" indent="-342900">
              <a:lnSpc>
                <a:spcPct val="110000"/>
              </a:lnSpc>
              <a:spcAft>
                <a:spcPts val="1800"/>
              </a:spcAft>
              <a:buFont typeface="Wingdings" charset="2"/>
              <a:buChar char="ü"/>
            </a:pPr>
            <a:r>
              <a:rPr lang="pt-BR" sz="2200" dirty="0" smtClean="0"/>
              <a:t>Estimular a </a:t>
            </a:r>
            <a:r>
              <a:rPr lang="pt-BR" sz="2200" dirty="0"/>
              <a:t>participação e a reflexão de estudantes e não apenas responder as questões</a:t>
            </a:r>
            <a:endParaRPr lang="pt-BR" sz="2200" dirty="0" smtClean="0"/>
          </a:p>
        </p:txBody>
      </p:sp>
    </p:spTree>
    <p:extLst>
      <p:ext uri="{BB962C8B-B14F-4D97-AF65-F5344CB8AC3E}">
        <p14:creationId xmlns:p14="http://schemas.microsoft.com/office/powerpoint/2010/main" xmlns="" val="195112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8429" y="645549"/>
            <a:ext cx="867228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b="1" dirty="0" smtClean="0">
                <a:solidFill>
                  <a:srgbClr val="0000FF"/>
                </a:solidFill>
              </a:rPr>
              <a:t>Sala de aula do CAEP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pt-BR" sz="2400" dirty="0" smtClean="0"/>
              <a:t>13:00 - 14:00 – reservada para encontro dos grupos, exceção nos dias </a:t>
            </a:r>
            <a:r>
              <a:rPr lang="pt-BR" sz="2400" dirty="0" smtClean="0"/>
              <a:t>09-04, 14-05 e 11-06 (talvez 13:30)</a:t>
            </a: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76563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9201" y="927971"/>
            <a:ext cx="7066492" cy="4047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0"/>
              </a:spcAft>
            </a:pPr>
            <a:r>
              <a:rPr lang="x-none" sz="2200" b="1" u="sng" dirty="0" smtClean="0">
                <a:solidFill>
                  <a:srgbClr val="0000FF"/>
                </a:solidFill>
              </a:rPr>
              <a:t>MOODLE STOA</a:t>
            </a:r>
          </a:p>
          <a:p>
            <a:pPr>
              <a:spcAft>
                <a:spcPts val="3000"/>
              </a:spcAft>
              <a:buFont typeface="Arial"/>
              <a:buChar char="•"/>
            </a:pPr>
            <a:r>
              <a:rPr lang="pt-BR" sz="2200" dirty="0" smtClean="0"/>
              <a:t> Inscrição</a:t>
            </a:r>
          </a:p>
          <a:p>
            <a:pPr>
              <a:spcAft>
                <a:spcPts val="3000"/>
              </a:spcAft>
              <a:buFont typeface="Arial"/>
              <a:buChar char="•"/>
            </a:pPr>
            <a:r>
              <a:rPr lang="pt-BR" sz="2200" dirty="0" smtClean="0"/>
              <a:t> Bibliografia disponível</a:t>
            </a:r>
          </a:p>
          <a:p>
            <a:pPr>
              <a:spcAft>
                <a:spcPts val="3000"/>
              </a:spcAft>
              <a:buFont typeface="Arial"/>
              <a:buChar char="•"/>
            </a:pPr>
            <a:r>
              <a:rPr lang="pt-BR" sz="2200" dirty="0"/>
              <a:t> </a:t>
            </a:r>
            <a:r>
              <a:rPr lang="pt-BR" sz="2200" dirty="0" smtClean="0"/>
              <a:t>Fórum </a:t>
            </a:r>
          </a:p>
          <a:p>
            <a:pPr>
              <a:spcAft>
                <a:spcPts val="3000"/>
              </a:spcAft>
              <a:buFont typeface="Arial"/>
              <a:buChar char="•"/>
            </a:pPr>
            <a:r>
              <a:rPr lang="pt-BR" sz="2200" dirty="0" smtClean="0"/>
              <a:t> Envio de mensagens</a:t>
            </a:r>
          </a:p>
          <a:p>
            <a:pPr>
              <a:spcAft>
                <a:spcPts val="3000"/>
              </a:spcAft>
              <a:buFont typeface="Arial"/>
              <a:buChar char="•"/>
            </a:pPr>
            <a:r>
              <a:rPr lang="pt-BR" sz="2200" dirty="0" smtClean="0"/>
              <a:t> Postagem das avaliações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9200" y="293051"/>
            <a:ext cx="8704799" cy="5309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800"/>
              </a:spcAft>
            </a:pPr>
            <a:r>
              <a:rPr lang="pt-BR" sz="2200" b="1" u="sng" dirty="0" smtClean="0">
                <a:solidFill>
                  <a:srgbClr val="0000FF"/>
                </a:solidFill>
              </a:rPr>
              <a:t>AVALIAÇÃO</a:t>
            </a:r>
          </a:p>
          <a:p>
            <a:pPr marL="342900" lvl="0" indent="-342900">
              <a:spcAft>
                <a:spcPts val="1800"/>
              </a:spcAft>
              <a:buFont typeface="Arial"/>
              <a:buChar char="•"/>
            </a:pPr>
            <a:r>
              <a:rPr lang="pt-BR" sz="2000" b="1" dirty="0"/>
              <a:t>A</a:t>
            </a:r>
            <a:r>
              <a:rPr lang="pt-BR" sz="2000" b="1" dirty="0" smtClean="0"/>
              <a:t>valiação do estudante/grupo, 2 avaliações</a:t>
            </a:r>
          </a:p>
          <a:p>
            <a:pPr marL="800100" lvl="1" indent="-342900">
              <a:spcAft>
                <a:spcPts val="1800"/>
              </a:spcAft>
              <a:buFont typeface="Wingdings" charset="2"/>
              <a:buChar char="ü"/>
            </a:pPr>
            <a:r>
              <a:rPr lang="pt-BR" sz="2000" dirty="0" smtClean="0"/>
              <a:t>Avaliação do grupo</a:t>
            </a:r>
          </a:p>
          <a:p>
            <a:pPr marL="800100" lvl="1" indent="-342900">
              <a:spcAft>
                <a:spcPts val="1800"/>
              </a:spcAft>
              <a:buFont typeface="Wingdings" charset="2"/>
              <a:buChar char="ü"/>
            </a:pPr>
            <a:r>
              <a:rPr lang="pt-BR" sz="2000" dirty="0" smtClean="0"/>
              <a:t>Auto-avaliação</a:t>
            </a:r>
          </a:p>
          <a:p>
            <a:pPr marL="342900" lvl="0" indent="-342900">
              <a:spcAft>
                <a:spcPts val="1800"/>
              </a:spcAft>
              <a:buFont typeface="Arial"/>
              <a:buChar char="•"/>
            </a:pPr>
            <a:r>
              <a:rPr lang="pt-BR" sz="2000" b="1" dirty="0" smtClean="0"/>
              <a:t>Avaliação da disciplina, 1 avaliação</a:t>
            </a:r>
          </a:p>
          <a:p>
            <a:pPr marL="800100" lvl="1" indent="-342900">
              <a:spcAft>
                <a:spcPts val="1800"/>
              </a:spcAft>
              <a:buFont typeface="Wingdings" charset="2"/>
              <a:buChar char="ü"/>
            </a:pPr>
            <a:r>
              <a:rPr lang="pt-BR" sz="2000" dirty="0" smtClean="0"/>
              <a:t> Avaliação do conjunto da disciplina </a:t>
            </a:r>
          </a:p>
          <a:p>
            <a:pPr lvl="1">
              <a:spcAft>
                <a:spcPts val="1800"/>
              </a:spcAft>
            </a:pPr>
            <a:endParaRPr lang="pt-BR" sz="2000" dirty="0" smtClean="0"/>
          </a:p>
          <a:p>
            <a:pPr marL="342900" indent="-342900">
              <a:spcAft>
                <a:spcPts val="1800"/>
              </a:spcAft>
              <a:buFont typeface="Arial"/>
              <a:buChar char="•"/>
            </a:pPr>
            <a:r>
              <a:rPr lang="pt-BR" sz="2000" dirty="0" smtClean="0"/>
              <a:t>Os alunos devem preencher os formulários diretamente no </a:t>
            </a:r>
            <a:r>
              <a:rPr lang="pt-BR" sz="2000" dirty="0" err="1" smtClean="0"/>
              <a:t>moodle</a:t>
            </a:r>
            <a:endParaRPr lang="pt-BR" sz="2000" dirty="0" smtClean="0"/>
          </a:p>
          <a:p>
            <a:pPr marL="342900" indent="-342900">
              <a:spcAft>
                <a:spcPts val="1800"/>
              </a:spcAft>
              <a:buFont typeface="Arial"/>
              <a:buChar char="•"/>
            </a:pPr>
            <a:r>
              <a:rPr lang="pt-BR" sz="2000" dirty="0" smtClean="0"/>
              <a:t>Haverá uma discussão no fechamento </a:t>
            </a:r>
            <a:r>
              <a:rPr lang="pt-BR" sz="2000" dirty="0"/>
              <a:t>da disciplina</a:t>
            </a:r>
          </a:p>
          <a:p>
            <a:pPr>
              <a:spcAft>
                <a:spcPts val="1800"/>
              </a:spcAft>
            </a:pP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xmlns="" val="349833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9200" y="293051"/>
            <a:ext cx="8704799" cy="6063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200"/>
              </a:spcAft>
            </a:pPr>
            <a:r>
              <a:rPr lang="pt-BR" sz="2200" b="1" u="sng" dirty="0" smtClean="0">
                <a:solidFill>
                  <a:srgbClr val="0000FF"/>
                </a:solidFill>
              </a:rPr>
              <a:t>AVALIAÇÃO DO GRUPO</a:t>
            </a:r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pt-BR" sz="2000" dirty="0" smtClean="0"/>
              <a:t>1 </a:t>
            </a:r>
            <a:r>
              <a:rPr lang="pt-BR" sz="2000" dirty="0"/>
              <a:t>avaliação por cada grupo/</a:t>
            </a:r>
            <a:r>
              <a:rPr lang="pt-BR" sz="2000" dirty="0" smtClean="0"/>
              <a:t>tópico (somente para o </a:t>
            </a:r>
            <a:r>
              <a:rPr lang="pt-BR" sz="2000" dirty="0"/>
              <a:t>grupo que </a:t>
            </a:r>
            <a:r>
              <a:rPr lang="pt-BR" sz="2000" dirty="0" smtClean="0"/>
              <a:t>apresentou)</a:t>
            </a:r>
            <a:endParaRPr lang="pt-BR" sz="2000" dirty="0"/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pt-BR" sz="2000" dirty="0"/>
              <a:t>Está juntamente com o material do tópico, no </a:t>
            </a:r>
            <a:r>
              <a:rPr lang="pt-BR" sz="2000" dirty="0" err="1"/>
              <a:t>moodle</a:t>
            </a:r>
            <a:endParaRPr lang="pt-BR" sz="2000" dirty="0"/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pt-BR" sz="2000" dirty="0"/>
              <a:t>Fica aberta somente 1 </a:t>
            </a:r>
            <a:r>
              <a:rPr lang="pt-BR" sz="2000" dirty="0" smtClean="0"/>
              <a:t>semana</a:t>
            </a:r>
            <a:endParaRPr lang="pt-BR" sz="2000" b="1" dirty="0" smtClean="0"/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pt-BR" sz="2000" smtClean="0"/>
              <a:t> 5 </a:t>
            </a:r>
            <a:r>
              <a:rPr lang="pt-BR" sz="2000" dirty="0" smtClean="0"/>
              <a:t>pontos para reflexão: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pt-BR" dirty="0" smtClean="0"/>
              <a:t> Pontos </a:t>
            </a:r>
            <a:r>
              <a:rPr lang="pt-BR" dirty="0"/>
              <a:t>positivos relacionados ao </a:t>
            </a:r>
            <a:r>
              <a:rPr lang="pt-BR" dirty="0" smtClean="0"/>
              <a:t>tema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pt-BR" dirty="0"/>
              <a:t> </a:t>
            </a:r>
            <a:r>
              <a:rPr lang="pt-BR" dirty="0" smtClean="0"/>
              <a:t>Desafios </a:t>
            </a:r>
            <a:r>
              <a:rPr lang="pt-BR" dirty="0"/>
              <a:t>para </a:t>
            </a:r>
            <a:r>
              <a:rPr lang="pt-BR" dirty="0" smtClean="0"/>
              <a:t>aplicar os conceitos </a:t>
            </a:r>
            <a:r>
              <a:rPr lang="pt-BR" dirty="0"/>
              <a:t>relacionados </a:t>
            </a:r>
            <a:r>
              <a:rPr lang="pt-BR" dirty="0" smtClean="0"/>
              <a:t>ao tema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pt-BR" dirty="0"/>
              <a:t> </a:t>
            </a:r>
            <a:r>
              <a:rPr lang="pt-BR" dirty="0" smtClean="0"/>
              <a:t>Como </a:t>
            </a:r>
            <a:r>
              <a:rPr lang="pt-BR" dirty="0"/>
              <a:t>este conhecimento poderia ser aplicado em uma disciplina de um curso de graduação das profissões da </a:t>
            </a:r>
            <a:r>
              <a:rPr lang="pt-BR" dirty="0" smtClean="0"/>
              <a:t>saúde</a:t>
            </a:r>
            <a:endParaRPr lang="pt-BR" dirty="0"/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pt-BR" dirty="0" smtClean="0"/>
              <a:t> Papel </a:t>
            </a:r>
            <a:r>
              <a:rPr lang="pt-BR" dirty="0"/>
              <a:t>do(</a:t>
            </a:r>
            <a:r>
              <a:rPr lang="pt-BR" dirty="0" err="1"/>
              <a:t>s</a:t>
            </a:r>
            <a:r>
              <a:rPr lang="pt-BR" dirty="0"/>
              <a:t>) professor(es) como facilitador(es) </a:t>
            </a:r>
            <a:endParaRPr lang="pt-BR" dirty="0" smtClean="0"/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pt-BR" dirty="0"/>
              <a:t> </a:t>
            </a:r>
            <a:r>
              <a:rPr lang="pt-BR" dirty="0" smtClean="0"/>
              <a:t>Participação </a:t>
            </a:r>
            <a:r>
              <a:rPr lang="pt-BR" dirty="0"/>
              <a:t>de cada membro do grupo </a:t>
            </a:r>
            <a:r>
              <a:rPr lang="pt-BR" dirty="0" smtClean="0"/>
              <a:t>na diversas etapas (preparação, apresentação, avaliação </a:t>
            </a:r>
            <a:r>
              <a:rPr lang="pt-BR" dirty="0"/>
              <a:t>do </a:t>
            </a:r>
            <a:r>
              <a:rPr lang="pt-BR" dirty="0" smtClean="0"/>
              <a:t>trabalho)</a:t>
            </a:r>
          </a:p>
          <a:p>
            <a:pPr lvl="0">
              <a:spcAft>
                <a:spcPts val="1200"/>
              </a:spcAft>
              <a:buFont typeface="Arial"/>
              <a:buChar char="•"/>
            </a:pPr>
            <a:r>
              <a:rPr lang="pt-BR" sz="2000" dirty="0" smtClean="0"/>
              <a:t> Os professores responsáveis pelo tema irão avaliar a qualidade dessas reflexões em: </a:t>
            </a:r>
            <a:r>
              <a:rPr lang="pt-BR" sz="2000" b="1" dirty="0" smtClean="0"/>
              <a:t>desempenho </a:t>
            </a:r>
            <a:r>
              <a:rPr lang="pt-BR" sz="2000" b="1" dirty="0"/>
              <a:t>insatisfatório (abaixo das expectativas</a:t>
            </a:r>
            <a:r>
              <a:rPr lang="pt-BR" sz="2000" b="1" dirty="0" smtClean="0"/>
              <a:t>), satisfatório </a:t>
            </a:r>
            <a:r>
              <a:rPr lang="pt-BR" sz="2000" b="1" dirty="0"/>
              <a:t>(dentro das expectativas</a:t>
            </a:r>
            <a:r>
              <a:rPr lang="pt-BR" sz="2000" b="1" dirty="0" smtClean="0"/>
              <a:t>) ou exemplar </a:t>
            </a:r>
            <a:r>
              <a:rPr lang="pt-BR" sz="2000" b="1" dirty="0"/>
              <a:t>(acima das expectativas</a:t>
            </a:r>
            <a:r>
              <a:rPr lang="pt-BR" sz="2000" b="1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235200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9200" y="293051"/>
            <a:ext cx="8704799" cy="5345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pt-BR" sz="2200" b="1" u="sng" dirty="0" smtClean="0">
                <a:solidFill>
                  <a:srgbClr val="0000FF"/>
                </a:solidFill>
              </a:rPr>
              <a:t>11.06.2018  </a:t>
            </a:r>
            <a:r>
              <a:rPr lang="pt-BR" sz="2200" b="1" u="sng" dirty="0">
                <a:solidFill>
                  <a:srgbClr val="0000FF"/>
                </a:solidFill>
              </a:rPr>
              <a:t>- Avaliação do pós-graduando e da disciplina</a:t>
            </a:r>
          </a:p>
          <a:p>
            <a:pPr marL="342900" indent="-342900">
              <a:lnSpc>
                <a:spcPct val="150000"/>
              </a:lnSpc>
              <a:spcAft>
                <a:spcPts val="1200"/>
              </a:spcAft>
              <a:buFont typeface="Wingdings" charset="2"/>
              <a:buChar char="ü"/>
            </a:pPr>
            <a:r>
              <a:rPr lang="pt-BR" sz="2000" b="1" dirty="0" smtClean="0"/>
              <a:t>Auto-avaliação do aproveitamento do pós-graduando</a:t>
            </a:r>
          </a:p>
          <a:p>
            <a:pPr marL="800100" lvl="1" indent="-342900">
              <a:lnSpc>
                <a:spcPct val="150000"/>
              </a:lnSpc>
              <a:spcAft>
                <a:spcPts val="1200"/>
              </a:spcAft>
              <a:buFont typeface="Wingdings" charset="2"/>
              <a:buChar char="Ø"/>
            </a:pPr>
            <a:r>
              <a:rPr lang="pt-BR" sz="2000" dirty="0" smtClean="0"/>
              <a:t>Aberta somente na última semana</a:t>
            </a:r>
          </a:p>
          <a:p>
            <a:pPr marL="800100" lvl="1" indent="-342900">
              <a:lnSpc>
                <a:spcPct val="150000"/>
              </a:lnSpc>
              <a:spcAft>
                <a:spcPts val="1200"/>
              </a:spcAft>
              <a:buFont typeface="Wingdings" charset="2"/>
              <a:buChar char="Ø"/>
            </a:pPr>
            <a:r>
              <a:rPr lang="pt-BR" sz="2000" dirty="0" smtClean="0"/>
              <a:t>Conhecimento </a:t>
            </a:r>
            <a:r>
              <a:rPr lang="pt-BR" sz="2000" dirty="0" err="1" smtClean="0"/>
              <a:t>pré</a:t>
            </a:r>
            <a:r>
              <a:rPr lang="pt-BR" sz="2000" dirty="0" smtClean="0"/>
              <a:t> </a:t>
            </a:r>
            <a:r>
              <a:rPr lang="pt-BR" sz="2000" dirty="0" err="1" smtClean="0"/>
              <a:t>vs</a:t>
            </a:r>
            <a:r>
              <a:rPr lang="pt-BR" sz="2000" dirty="0" smtClean="0"/>
              <a:t> pós de cada tema</a:t>
            </a:r>
          </a:p>
          <a:p>
            <a:pPr marL="342900" indent="-342900">
              <a:lnSpc>
                <a:spcPct val="150000"/>
              </a:lnSpc>
              <a:spcAft>
                <a:spcPts val="1200"/>
              </a:spcAft>
              <a:buFont typeface="Wingdings" charset="2"/>
              <a:buChar char="ü"/>
            </a:pPr>
            <a:r>
              <a:rPr lang="pt-BR" sz="2000" b="1" dirty="0" smtClean="0"/>
              <a:t>Avaliação </a:t>
            </a:r>
            <a:r>
              <a:rPr lang="pt-BR" sz="2000" b="1" dirty="0"/>
              <a:t>do conjunto da disciplina</a:t>
            </a:r>
          </a:p>
          <a:p>
            <a:pPr marL="800100" lvl="1" indent="-342900">
              <a:lnSpc>
                <a:spcPct val="150000"/>
              </a:lnSpc>
              <a:spcAft>
                <a:spcPts val="1200"/>
              </a:spcAft>
              <a:buFont typeface="Wingdings" charset="2"/>
              <a:buChar char="Ø"/>
            </a:pPr>
            <a:r>
              <a:rPr lang="pt-BR" sz="2000" dirty="0" smtClean="0"/>
              <a:t>Aberta </a:t>
            </a:r>
            <a:r>
              <a:rPr lang="pt-BR" sz="2000" dirty="0"/>
              <a:t>somente na última </a:t>
            </a:r>
            <a:r>
              <a:rPr lang="pt-BR" sz="2000" dirty="0" smtClean="0"/>
              <a:t>semana</a:t>
            </a:r>
          </a:p>
          <a:p>
            <a:pPr marL="800100" lvl="1" indent="-342900">
              <a:lnSpc>
                <a:spcPct val="150000"/>
              </a:lnSpc>
              <a:spcAft>
                <a:spcPts val="1200"/>
              </a:spcAft>
              <a:buFont typeface="Wingdings" charset="2"/>
              <a:buChar char="Ø"/>
            </a:pPr>
            <a:r>
              <a:rPr lang="pt-BR" sz="2000" dirty="0" smtClean="0"/>
              <a:t>Pontos fortes, pontos a serem melhorados, sugestões em relação à disciplina</a:t>
            </a:r>
            <a:endParaRPr lang="pt-BR" sz="2000" dirty="0"/>
          </a:p>
          <a:p>
            <a:pPr marL="342900" indent="-342900">
              <a:lnSpc>
                <a:spcPct val="150000"/>
              </a:lnSpc>
              <a:spcAft>
                <a:spcPts val="1200"/>
              </a:spcAft>
              <a:buFont typeface="Wingdings" charset="2"/>
              <a:buChar char="ü"/>
            </a:pPr>
            <a:r>
              <a:rPr lang="pt-BR" sz="2000" b="1" dirty="0" smtClean="0"/>
              <a:t>Preencher </a:t>
            </a:r>
            <a:r>
              <a:rPr lang="pt-BR" sz="2000" b="1" dirty="0"/>
              <a:t>os </a:t>
            </a:r>
            <a:r>
              <a:rPr lang="pt-BR" sz="2000" b="1" dirty="0" smtClean="0"/>
              <a:t>formulários </a:t>
            </a:r>
            <a:r>
              <a:rPr lang="pt-BR" sz="2000" b="1" dirty="0"/>
              <a:t>diretamente no </a:t>
            </a:r>
            <a:r>
              <a:rPr lang="pt-BR" sz="2000" b="1" dirty="0" err="1"/>
              <a:t>moodle</a:t>
            </a:r>
            <a:r>
              <a:rPr lang="pt-BR" sz="2000" b="1" dirty="0"/>
              <a:t> até o dia </a:t>
            </a:r>
            <a:r>
              <a:rPr lang="pt-BR" sz="2000" b="1" dirty="0" smtClean="0"/>
              <a:t>11.06.2018 </a:t>
            </a:r>
            <a:r>
              <a:rPr lang="pt-BR" sz="2000" b="1" dirty="0"/>
              <a:t>às 12h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9200" y="293051"/>
            <a:ext cx="870479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200"/>
              </a:spcAft>
            </a:pPr>
            <a:r>
              <a:rPr lang="pt-BR" sz="2400" dirty="0"/>
              <a:t>RCM5869 </a:t>
            </a:r>
            <a:r>
              <a:rPr lang="pt-BR" sz="2400" dirty="0" smtClean="0"/>
              <a:t>- Tópicos </a:t>
            </a:r>
            <a:r>
              <a:rPr lang="pt-BR" sz="2400" dirty="0"/>
              <a:t>em Educação nas Profissões da Saúde </a:t>
            </a:r>
            <a:r>
              <a:rPr lang="pt-BR" sz="2400" dirty="0" err="1" smtClean="0"/>
              <a:t>I</a:t>
            </a:r>
            <a:endParaRPr lang="pt-BR" sz="2400" dirty="0"/>
          </a:p>
          <a:p>
            <a:pPr lvl="0">
              <a:spcAft>
                <a:spcPts val="1200"/>
              </a:spcAft>
            </a:pPr>
            <a:endParaRPr lang="pt-BR" sz="2400" b="1" u="sng" dirty="0" smtClean="0"/>
          </a:p>
          <a:p>
            <a:pPr lvl="0">
              <a:spcAft>
                <a:spcPts val="1200"/>
              </a:spcAft>
            </a:pPr>
            <a:r>
              <a:rPr lang="pt-BR" sz="2400" b="1" u="sng" dirty="0" smtClean="0"/>
              <a:t>Disciplina PAE válida</a:t>
            </a:r>
            <a:endParaRPr lang="pt-BR" sz="2400" b="1" dirty="0"/>
          </a:p>
          <a:p>
            <a:pPr>
              <a:spcAft>
                <a:spcPts val="1200"/>
              </a:spcAft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xmlns="" val="205030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9200" y="293051"/>
            <a:ext cx="8704799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200"/>
              </a:spcAft>
            </a:pPr>
            <a:r>
              <a:rPr lang="pt-BR" sz="2400" dirty="0"/>
              <a:t>RCM5869 </a:t>
            </a:r>
            <a:r>
              <a:rPr lang="pt-BR" sz="2400" dirty="0" smtClean="0"/>
              <a:t>- Tópicos </a:t>
            </a:r>
            <a:r>
              <a:rPr lang="pt-BR" sz="2400" dirty="0"/>
              <a:t>em Educação nas Profissões da Saúde </a:t>
            </a:r>
            <a:r>
              <a:rPr lang="pt-BR" sz="2400" dirty="0" err="1" smtClean="0"/>
              <a:t>I</a:t>
            </a:r>
            <a:endParaRPr lang="pt-BR" sz="2400" b="1" u="sng" dirty="0" smtClean="0"/>
          </a:p>
          <a:p>
            <a:pPr lvl="0">
              <a:spcAft>
                <a:spcPts val="1200"/>
              </a:spcAft>
            </a:pPr>
            <a:r>
              <a:rPr lang="pt-BR" sz="2400" b="1" u="sng" dirty="0" smtClean="0">
                <a:solidFill>
                  <a:srgbClr val="0000FF"/>
                </a:solidFill>
              </a:rPr>
              <a:t>Resumo das atividades</a:t>
            </a:r>
          </a:p>
          <a:p>
            <a:pPr marL="342900" lvl="0" indent="-342900">
              <a:spcAft>
                <a:spcPts val="1200"/>
              </a:spcAft>
              <a:buFont typeface="Arial"/>
              <a:buChar char="•"/>
            </a:pPr>
            <a:r>
              <a:rPr lang="pt-BR" sz="2000" dirty="0" smtClean="0"/>
              <a:t>Apresentação de 1 técnica de </a:t>
            </a:r>
            <a:r>
              <a:rPr lang="pt-BR" sz="2000" dirty="0" err="1" smtClean="0"/>
              <a:t>ensinagem</a:t>
            </a:r>
            <a:endParaRPr lang="pt-BR" sz="2000" dirty="0" smtClean="0"/>
          </a:p>
          <a:p>
            <a:pPr marL="342900" lvl="0" indent="-342900">
              <a:spcAft>
                <a:spcPts val="1200"/>
              </a:spcAft>
              <a:buFont typeface="Arial"/>
              <a:buChar char="•"/>
            </a:pPr>
            <a:r>
              <a:rPr lang="pt-BR" sz="2000" dirty="0" smtClean="0"/>
              <a:t>Responsável por 1 tópico</a:t>
            </a:r>
          </a:p>
          <a:p>
            <a:pPr marL="800100" lvl="1" indent="-342900">
              <a:spcAft>
                <a:spcPts val="1200"/>
              </a:spcAft>
              <a:buFont typeface="Wingdings" charset="2"/>
              <a:buChar char="ü"/>
            </a:pPr>
            <a:r>
              <a:rPr lang="pt-BR" sz="2000" dirty="0" smtClean="0"/>
              <a:t>Grupo deve mediar </a:t>
            </a:r>
            <a:r>
              <a:rPr lang="pt-BR" sz="2000" dirty="0"/>
              <a:t>o </a:t>
            </a:r>
            <a:r>
              <a:rPr lang="pt-BR" sz="2000" dirty="0" smtClean="0"/>
              <a:t>fórum e apresentar o tópico</a:t>
            </a:r>
          </a:p>
          <a:p>
            <a:pPr marL="800100" lvl="1" indent="-342900">
              <a:spcAft>
                <a:spcPts val="1200"/>
              </a:spcAft>
              <a:buFont typeface="Wingdings" charset="2"/>
              <a:buChar char="ü"/>
            </a:pPr>
            <a:r>
              <a:rPr lang="pt-BR" sz="2000" dirty="0" smtClean="0"/>
              <a:t>Todos alunos devem participar semanalmente no fórum</a:t>
            </a:r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pt-BR" sz="2000" dirty="0" smtClean="0"/>
              <a:t>Feedback após todos os tópicos</a:t>
            </a:r>
          </a:p>
          <a:p>
            <a:pPr marL="800100" lvl="1" indent="-342900">
              <a:spcAft>
                <a:spcPts val="1200"/>
              </a:spcAft>
              <a:buFont typeface="Wingdings" charset="2"/>
              <a:buChar char="ü"/>
            </a:pPr>
            <a:r>
              <a:rPr lang="pt-BR" sz="2000" dirty="0" smtClean="0"/>
              <a:t>Feedback coletivo</a:t>
            </a:r>
            <a:endParaRPr lang="pt-BR" sz="2000" dirty="0"/>
          </a:p>
          <a:p>
            <a:pPr marL="800100" lvl="1" indent="-342900">
              <a:spcAft>
                <a:spcPts val="1200"/>
              </a:spcAft>
              <a:buFont typeface="Wingdings" charset="2"/>
              <a:buChar char="ü"/>
            </a:pPr>
            <a:r>
              <a:rPr lang="pt-BR" sz="2000" dirty="0" smtClean="0"/>
              <a:t>Feedback </a:t>
            </a:r>
            <a:r>
              <a:rPr lang="pt-BR" sz="2000" dirty="0"/>
              <a:t>com o </a:t>
            </a:r>
            <a:r>
              <a:rPr lang="pt-BR" sz="2000" dirty="0" smtClean="0"/>
              <a:t>grupo</a:t>
            </a:r>
            <a:endParaRPr lang="pt-BR" sz="2000" dirty="0"/>
          </a:p>
          <a:p>
            <a:pPr marL="800100" lvl="1" indent="-342900">
              <a:spcAft>
                <a:spcPts val="1200"/>
              </a:spcAft>
              <a:buFont typeface="Wingdings" charset="2"/>
              <a:buChar char="ü"/>
            </a:pPr>
            <a:r>
              <a:rPr lang="pt-BR" sz="2000" dirty="0" smtClean="0"/>
              <a:t>Feedback </a:t>
            </a:r>
            <a:r>
              <a:rPr lang="pt-BR" sz="2000" dirty="0"/>
              <a:t>por escrito dos </a:t>
            </a:r>
            <a:r>
              <a:rPr lang="pt-BR" sz="2000" dirty="0" smtClean="0"/>
              <a:t>participantes</a:t>
            </a:r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pt-BR" sz="2000" dirty="0" smtClean="0"/>
              <a:t>Avaliação na última semana da disciplina</a:t>
            </a:r>
            <a:endParaRPr lang="pt-BR" sz="2000" dirty="0"/>
          </a:p>
          <a:p>
            <a:pPr marL="800100" lvl="1" indent="-342900">
              <a:spcAft>
                <a:spcPts val="1200"/>
              </a:spcAft>
              <a:buFont typeface="Wingdings" charset="2"/>
              <a:buChar char="ü"/>
            </a:pPr>
            <a:r>
              <a:rPr lang="pt-BR" sz="2000" dirty="0" smtClean="0"/>
              <a:t>Auto-avaliação</a:t>
            </a:r>
          </a:p>
          <a:p>
            <a:pPr marL="800100" lvl="1" indent="-342900">
              <a:spcAft>
                <a:spcPts val="1200"/>
              </a:spcAft>
              <a:buFont typeface="Wingdings" charset="2"/>
              <a:buChar char="ü"/>
            </a:pPr>
            <a:r>
              <a:rPr lang="pt-BR" sz="2000" dirty="0" smtClean="0"/>
              <a:t>Avaliação da disciplina</a:t>
            </a:r>
            <a:endParaRPr lang="pt-BR" sz="2000" dirty="0"/>
          </a:p>
          <a:p>
            <a:pPr marL="800100" lvl="1" indent="-342900">
              <a:spcAft>
                <a:spcPts val="1200"/>
              </a:spcAft>
              <a:buFont typeface="Wingdings" charset="2"/>
              <a:buChar char="ü"/>
            </a:pPr>
            <a:r>
              <a:rPr lang="pt-BR" sz="2000" dirty="0" smtClean="0"/>
              <a:t>Avaliação do grupo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xmlns="" val="223920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2114" y="147907"/>
            <a:ext cx="8932343" cy="6921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pt-BR" sz="2400" b="1" u="sng" dirty="0" smtClean="0">
                <a:solidFill>
                  <a:srgbClr val="0000FF"/>
                </a:solidFill>
              </a:rPr>
              <a:t>E-mail dos docentes</a:t>
            </a:r>
            <a:endParaRPr lang="pt-BR" sz="2400" b="1" u="sng" dirty="0">
              <a:solidFill>
                <a:srgbClr val="0000FF"/>
              </a:solidFill>
            </a:endParaRPr>
          </a:p>
          <a:p>
            <a:pPr>
              <a:spcAft>
                <a:spcPts val="1800"/>
              </a:spcAft>
            </a:pPr>
            <a:r>
              <a:rPr lang="pt-BR" sz="2000" dirty="0" err="1"/>
              <a:t>Antonio</a:t>
            </a:r>
            <a:r>
              <a:rPr lang="pt-BR" sz="2000" dirty="0"/>
              <a:t> Pazin Filho: </a:t>
            </a:r>
            <a:r>
              <a:rPr lang="pt-BR" sz="2000" u="sng" dirty="0">
                <a:hlinkClick r:id="rId2"/>
              </a:rPr>
              <a:t>apazin@fmrp.usp.br</a:t>
            </a:r>
            <a:endParaRPr lang="en-CA" sz="2000" dirty="0"/>
          </a:p>
          <a:p>
            <a:pPr>
              <a:spcAft>
                <a:spcPts val="1800"/>
              </a:spcAft>
            </a:pPr>
            <a:r>
              <a:rPr lang="pt-BR" sz="2000" dirty="0"/>
              <a:t>Cacilda da Silva Souza: </a:t>
            </a:r>
            <a:r>
              <a:rPr lang="pt-BR" sz="2000" u="sng" dirty="0">
                <a:hlinkClick r:id="rId3"/>
              </a:rPr>
              <a:t>cssouza@fmrp.usp.br</a:t>
            </a:r>
            <a:endParaRPr lang="en-CA" sz="2000" dirty="0"/>
          </a:p>
          <a:p>
            <a:pPr>
              <a:spcAft>
                <a:spcPts val="1800"/>
              </a:spcAft>
            </a:pPr>
            <a:r>
              <a:rPr lang="pt-BR" sz="2000" dirty="0"/>
              <a:t>Cristiane Martins Peres: </a:t>
            </a:r>
            <a:r>
              <a:rPr lang="pt-BR" sz="2000" u="sng" dirty="0">
                <a:hlinkClick r:id="rId4"/>
              </a:rPr>
              <a:t>cris@fmrp.usp.br</a:t>
            </a:r>
            <a:endParaRPr lang="en-CA" sz="2000" dirty="0"/>
          </a:p>
          <a:p>
            <a:pPr>
              <a:spcAft>
                <a:spcPts val="1800"/>
              </a:spcAft>
            </a:pPr>
            <a:r>
              <a:rPr lang="pt-BR" sz="2000" dirty="0"/>
              <a:t>Francisco Jose Cândido dos Reis: </a:t>
            </a:r>
            <a:r>
              <a:rPr lang="pt-BR" sz="2000" u="sng" dirty="0">
                <a:hlinkClick r:id="rId5"/>
              </a:rPr>
              <a:t>fjcreis@fmrp.usp.br</a:t>
            </a:r>
            <a:r>
              <a:rPr lang="pt-BR" sz="2000" dirty="0"/>
              <a:t>; </a:t>
            </a:r>
            <a:r>
              <a:rPr lang="pt-BR" sz="2000" u="sng" dirty="0">
                <a:hlinkClick r:id="rId6"/>
              </a:rPr>
              <a:t>fjcreis@usp.br</a:t>
            </a:r>
            <a:endParaRPr lang="en-CA" sz="2000" dirty="0"/>
          </a:p>
          <a:p>
            <a:pPr>
              <a:spcAft>
                <a:spcPts val="1800"/>
              </a:spcAft>
            </a:pPr>
            <a:r>
              <a:rPr lang="pt-BR" sz="2000" dirty="0"/>
              <a:t>Luiz Carlos Conti: </a:t>
            </a:r>
            <a:r>
              <a:rPr lang="pt-BR" sz="2000" u="sng" dirty="0">
                <a:hlinkClick r:id="rId7"/>
              </a:rPr>
              <a:t>lcconti@fmrp.usp.br</a:t>
            </a:r>
            <a:endParaRPr lang="en-CA" sz="2000" dirty="0"/>
          </a:p>
          <a:p>
            <a:pPr>
              <a:spcAft>
                <a:spcPts val="1800"/>
              </a:spcAft>
            </a:pPr>
            <a:r>
              <a:rPr lang="pt-BR" sz="2000" dirty="0"/>
              <a:t>Luiz Ernesto de Almeida </a:t>
            </a:r>
            <a:r>
              <a:rPr lang="pt-BR" sz="2000" dirty="0" err="1"/>
              <a:t>Troncon</a:t>
            </a:r>
            <a:r>
              <a:rPr lang="pt-BR" sz="2000" dirty="0"/>
              <a:t>: </a:t>
            </a:r>
            <a:r>
              <a:rPr lang="pt-BR" sz="2000" u="sng" dirty="0">
                <a:hlinkClick r:id="rId8"/>
              </a:rPr>
              <a:t>ledatron@fmrp.usp.br</a:t>
            </a:r>
            <a:endParaRPr lang="en-CA" sz="2000" dirty="0"/>
          </a:p>
          <a:p>
            <a:pPr>
              <a:spcAft>
                <a:spcPts val="1800"/>
              </a:spcAft>
            </a:pPr>
            <a:r>
              <a:rPr lang="pt-BR" sz="2000" dirty="0"/>
              <a:t>Marcos Carvalho Borges: </a:t>
            </a:r>
            <a:r>
              <a:rPr lang="pt-BR" sz="2000" u="sng" dirty="0">
                <a:hlinkClick r:id="rId9"/>
              </a:rPr>
              <a:t>marcosborges@fmrp.usp.br</a:t>
            </a:r>
            <a:endParaRPr lang="en-CA" sz="2000" dirty="0"/>
          </a:p>
          <a:p>
            <a:pPr>
              <a:spcAft>
                <a:spcPts val="1800"/>
              </a:spcAft>
            </a:pPr>
            <a:r>
              <a:rPr lang="pt-BR" sz="2000" dirty="0"/>
              <a:t>Margaret de Castro: </a:t>
            </a:r>
            <a:r>
              <a:rPr lang="pt-BR" sz="2000" u="sng" dirty="0">
                <a:hlinkClick r:id="rId10"/>
              </a:rPr>
              <a:t>castrom@fmrp.usp.br</a:t>
            </a:r>
            <a:endParaRPr lang="en-CA" sz="2000" dirty="0"/>
          </a:p>
          <a:p>
            <a:pPr>
              <a:spcAft>
                <a:spcPts val="1800"/>
              </a:spcAft>
            </a:pPr>
            <a:r>
              <a:rPr lang="pt-BR" sz="2000" dirty="0"/>
              <a:t>Maria de Lourdes Veronese Rodrigues: </a:t>
            </a:r>
            <a:r>
              <a:rPr lang="pt-BR" sz="2000" u="sng" dirty="0">
                <a:hlinkClick r:id="rId11"/>
              </a:rPr>
              <a:t>mdlvrodr@fmrp.usp.br</a:t>
            </a:r>
            <a:endParaRPr lang="en-CA" sz="2000" dirty="0"/>
          </a:p>
          <a:p>
            <a:pPr>
              <a:spcAft>
                <a:spcPts val="1800"/>
              </a:spcAft>
            </a:pPr>
            <a:r>
              <a:rPr lang="pt-BR" sz="2000" dirty="0"/>
              <a:t>Maria Paula </a:t>
            </a:r>
            <a:r>
              <a:rPr lang="pt-BR" sz="2000" dirty="0" err="1"/>
              <a:t>Panuncio</a:t>
            </a:r>
            <a:r>
              <a:rPr lang="pt-BR" sz="2000" dirty="0"/>
              <a:t> Pinto: </a:t>
            </a:r>
            <a:r>
              <a:rPr lang="pt-BR" sz="2000" u="sng" dirty="0">
                <a:hlinkClick r:id="rId12"/>
              </a:rPr>
              <a:t>mapaula@fmrp.usp.br</a:t>
            </a:r>
            <a:endParaRPr lang="en-CA" sz="2000" dirty="0"/>
          </a:p>
          <a:p>
            <a:pPr>
              <a:spcAft>
                <a:spcPts val="1800"/>
              </a:spcAft>
            </a:pPr>
            <a:r>
              <a:rPr lang="pt-BR" sz="2000" dirty="0" err="1"/>
              <a:t>Valdes</a:t>
            </a:r>
            <a:r>
              <a:rPr lang="pt-BR" sz="2000" dirty="0"/>
              <a:t> Roberto </a:t>
            </a:r>
            <a:r>
              <a:rPr lang="pt-BR" sz="2000" dirty="0" err="1"/>
              <a:t>Bollela</a:t>
            </a:r>
            <a:r>
              <a:rPr lang="pt-BR" sz="2000" dirty="0"/>
              <a:t>: </a:t>
            </a:r>
            <a:r>
              <a:rPr lang="pt-BR" sz="2000" u="sng" dirty="0">
                <a:hlinkClick r:id="rId13"/>
              </a:rPr>
              <a:t>vbollela@fmrp.usp.br</a:t>
            </a:r>
            <a:r>
              <a:rPr lang="pt-BR" sz="2000" dirty="0"/>
              <a:t>; </a:t>
            </a:r>
            <a:r>
              <a:rPr lang="pt-BR" sz="2000" dirty="0" smtClean="0">
                <a:hlinkClick r:id="rId14"/>
              </a:rPr>
              <a:t>v</a:t>
            </a:r>
            <a:r>
              <a:rPr lang="pt-BR" sz="2000" u="sng" dirty="0" smtClean="0">
                <a:hlinkClick r:id="rId14"/>
              </a:rPr>
              <a:t>bollela@gmail.com</a:t>
            </a:r>
            <a:endParaRPr lang="pt-BR" sz="2000" b="1" u="sng" dirty="0" smtClean="0">
              <a:solidFill>
                <a:srgbClr val="0000FF"/>
              </a:solidFill>
            </a:endParaRPr>
          </a:p>
          <a:p>
            <a:pPr>
              <a:spcAft>
                <a:spcPts val="1800"/>
              </a:spcAft>
            </a:pPr>
            <a:endParaRPr lang="pt-BR" sz="2000" u="sng" dirty="0" smtClean="0"/>
          </a:p>
        </p:txBody>
      </p:sp>
    </p:spTree>
    <p:extLst>
      <p:ext uri="{BB962C8B-B14F-4D97-AF65-F5344CB8AC3E}">
        <p14:creationId xmlns:p14="http://schemas.microsoft.com/office/powerpoint/2010/main" xmlns="" val="356231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9200" y="504691"/>
            <a:ext cx="8704403" cy="6247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pt-BR" sz="2200" b="1" u="sng" dirty="0" smtClean="0">
                <a:solidFill>
                  <a:srgbClr val="0000FF"/>
                </a:solidFill>
              </a:rPr>
              <a:t>PERÍODO DE OFERECIMENTO</a:t>
            </a:r>
            <a:endParaRPr lang="pt-BR" sz="2200" dirty="0" smtClean="0">
              <a:solidFill>
                <a:srgbClr val="0000FF"/>
              </a:solidFill>
            </a:endParaRPr>
          </a:p>
          <a:p>
            <a:pPr>
              <a:spcAft>
                <a:spcPts val="600"/>
              </a:spcAft>
              <a:buFont typeface="Arial"/>
              <a:buChar char="•"/>
            </a:pPr>
            <a:r>
              <a:rPr lang="pt-BR" sz="2200" dirty="0" smtClean="0"/>
              <a:t> 02/04/2018 a 11/06/2018, segundas-feiras, 14h</a:t>
            </a:r>
          </a:p>
          <a:p>
            <a:pPr>
              <a:spcAft>
                <a:spcPts val="600"/>
              </a:spcAft>
            </a:pPr>
            <a:r>
              <a:rPr lang="pt-BR" sz="2200" b="1" u="sng" dirty="0" smtClean="0">
                <a:solidFill>
                  <a:srgbClr val="0000FF"/>
                </a:solidFill>
              </a:rPr>
              <a:t>LOCAL</a:t>
            </a:r>
            <a:endParaRPr lang="pt-BR" sz="2200" dirty="0" smtClean="0">
              <a:solidFill>
                <a:srgbClr val="0000FF"/>
              </a:solidFill>
            </a:endParaRPr>
          </a:p>
          <a:p>
            <a:pPr>
              <a:spcAft>
                <a:spcPts val="600"/>
              </a:spcAft>
              <a:buFont typeface="Arial"/>
              <a:buChar char="•"/>
            </a:pPr>
            <a:r>
              <a:rPr lang="pt-BR" sz="2200" dirty="0" smtClean="0"/>
              <a:t> CAEP – Casa 8, Rua das Paineiras</a:t>
            </a:r>
          </a:p>
          <a:p>
            <a:pPr>
              <a:spcAft>
                <a:spcPts val="600"/>
              </a:spcAft>
            </a:pPr>
            <a:r>
              <a:rPr lang="pt-BR" sz="2200" b="1" u="sng" dirty="0" smtClean="0">
                <a:solidFill>
                  <a:srgbClr val="0000FF"/>
                </a:solidFill>
              </a:rPr>
              <a:t>RESUMO</a:t>
            </a:r>
            <a:endParaRPr lang="pt-BR" sz="2200" dirty="0" smtClean="0">
              <a:solidFill>
                <a:srgbClr val="0000FF"/>
              </a:solidFill>
            </a:endParaRPr>
          </a:p>
          <a:p>
            <a:pPr>
              <a:spcAft>
                <a:spcPts val="600"/>
              </a:spcAft>
              <a:buFont typeface="Arial"/>
              <a:buChar char="•"/>
            </a:pPr>
            <a:r>
              <a:rPr lang="pt-BR" sz="2200" dirty="0" smtClean="0"/>
              <a:t> Sete estratégias de </a:t>
            </a:r>
            <a:r>
              <a:rPr lang="pt-BR" sz="2200" dirty="0" err="1" smtClean="0"/>
              <a:t>ensinagem</a:t>
            </a:r>
            <a:r>
              <a:rPr lang="pt-BR" sz="2200" dirty="0" smtClean="0"/>
              <a:t> </a:t>
            </a:r>
          </a:p>
          <a:p>
            <a:pPr>
              <a:spcAft>
                <a:spcPts val="600"/>
              </a:spcAft>
              <a:buFont typeface="Arial"/>
              <a:buChar char="•"/>
            </a:pPr>
            <a:r>
              <a:rPr lang="pt-BR" sz="2200" dirty="0" smtClean="0"/>
              <a:t> Sete tópicos em Educação nas Profissões da Saúde </a:t>
            </a:r>
          </a:p>
          <a:p>
            <a:pPr>
              <a:spcAft>
                <a:spcPts val="600"/>
              </a:spcAft>
              <a:buFont typeface="Arial"/>
              <a:buChar char="•"/>
            </a:pPr>
            <a:r>
              <a:rPr lang="pt-BR" sz="2200" dirty="0" smtClean="0"/>
              <a:t> Feedback</a:t>
            </a:r>
          </a:p>
          <a:p>
            <a:pPr>
              <a:spcAft>
                <a:spcPts val="600"/>
              </a:spcAft>
              <a:buFont typeface="Arial"/>
              <a:buChar char="•"/>
            </a:pPr>
            <a:r>
              <a:rPr lang="pt-BR" sz="2200" dirty="0" smtClean="0"/>
              <a:t> Avaliação  </a:t>
            </a:r>
          </a:p>
          <a:p>
            <a:pPr marL="800100" lvl="1" indent="-342900">
              <a:spcAft>
                <a:spcPts val="600"/>
              </a:spcAft>
              <a:buFont typeface="Wingdings" charset="2"/>
              <a:buChar char="ü"/>
            </a:pPr>
            <a:r>
              <a:rPr lang="pt-BR" sz="2200" dirty="0" smtClean="0"/>
              <a:t> Reflexão do grupo</a:t>
            </a:r>
          </a:p>
          <a:p>
            <a:pPr marL="800100" lvl="1" indent="-342900">
              <a:spcAft>
                <a:spcPts val="600"/>
              </a:spcAft>
              <a:buFont typeface="Wingdings" charset="2"/>
              <a:buChar char="ü"/>
            </a:pPr>
            <a:r>
              <a:rPr lang="pt-BR" sz="2200" dirty="0" smtClean="0"/>
              <a:t> </a:t>
            </a:r>
            <a:r>
              <a:rPr lang="pt-BR" sz="2200" dirty="0" err="1" smtClean="0"/>
              <a:t>Autoavaliação</a:t>
            </a:r>
            <a:endParaRPr lang="pt-BR" sz="2200" dirty="0" smtClean="0"/>
          </a:p>
          <a:p>
            <a:pPr marL="800100" lvl="1" indent="-342900">
              <a:spcAft>
                <a:spcPts val="600"/>
              </a:spcAft>
              <a:buFont typeface="Wingdings" charset="2"/>
              <a:buChar char="ü"/>
            </a:pPr>
            <a:r>
              <a:rPr lang="pt-BR" sz="2200" dirty="0" smtClean="0"/>
              <a:t> Avaliação da disciplina</a:t>
            </a:r>
          </a:p>
          <a:p>
            <a:pPr>
              <a:spcAft>
                <a:spcPts val="600"/>
              </a:spcAft>
              <a:buFont typeface="Arial"/>
              <a:buChar char="•"/>
            </a:pPr>
            <a:r>
              <a:rPr lang="pt-BR" sz="2200" dirty="0" smtClean="0"/>
              <a:t> “Suporte”</a:t>
            </a:r>
          </a:p>
          <a:p>
            <a:pPr marL="800100" lvl="1" indent="-342900">
              <a:spcAft>
                <a:spcPts val="600"/>
              </a:spcAft>
              <a:buFont typeface="Wingdings" charset="2"/>
              <a:buChar char="ü"/>
            </a:pPr>
            <a:r>
              <a:rPr lang="pt-BR" sz="2200" dirty="0" smtClean="0"/>
              <a:t> </a:t>
            </a:r>
            <a:r>
              <a:rPr lang="pt-BR" sz="2200" dirty="0" err="1" smtClean="0"/>
              <a:t>Moodle</a:t>
            </a:r>
            <a:endParaRPr lang="pt-BR" sz="2200" dirty="0" smtClean="0"/>
          </a:p>
          <a:p>
            <a:pPr marL="800100" lvl="1" indent="-342900">
              <a:spcAft>
                <a:spcPts val="600"/>
              </a:spcAft>
              <a:buFont typeface="Wingdings" charset="2"/>
              <a:buChar char="ü"/>
            </a:pPr>
            <a:r>
              <a:rPr lang="pt-BR" sz="2200" dirty="0" smtClean="0"/>
              <a:t> Fórum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3115" y="749685"/>
            <a:ext cx="8730885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pt-BR" sz="2400" dirty="0" smtClean="0"/>
              <a:t> </a:t>
            </a:r>
            <a:r>
              <a:rPr lang="pt-BR" sz="2600" b="1" dirty="0">
                <a:solidFill>
                  <a:schemeClr val="accent6">
                    <a:lumMod val="50000"/>
                  </a:schemeClr>
                </a:solidFill>
              </a:rPr>
              <a:t>RCM5869 </a:t>
            </a:r>
          </a:p>
          <a:p>
            <a:pPr algn="ctr">
              <a:spcAft>
                <a:spcPts val="1200"/>
              </a:spcAft>
            </a:pPr>
            <a:r>
              <a:rPr lang="pt-BR" sz="2600" b="1" dirty="0">
                <a:solidFill>
                  <a:schemeClr val="accent6">
                    <a:lumMod val="50000"/>
                  </a:schemeClr>
                </a:solidFill>
              </a:rPr>
              <a:t>“Tópicos em Educação nas Profissões da Saúde </a:t>
            </a:r>
            <a:r>
              <a:rPr lang="pt-BR" sz="2600" b="1" dirty="0" err="1">
                <a:solidFill>
                  <a:schemeClr val="accent6">
                    <a:lumMod val="50000"/>
                  </a:schemeClr>
                </a:solidFill>
              </a:rPr>
              <a:t>I</a:t>
            </a:r>
            <a:r>
              <a:rPr lang="pt-BR" sz="2600" b="1" dirty="0" smtClean="0">
                <a:solidFill>
                  <a:schemeClr val="accent6">
                    <a:lumMod val="50000"/>
                  </a:schemeClr>
                </a:solidFill>
              </a:rPr>
              <a:t>”</a:t>
            </a:r>
            <a:endParaRPr lang="pt-BR" sz="2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45919" y="2421933"/>
            <a:ext cx="36206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b="1" dirty="0" smtClean="0">
                <a:solidFill>
                  <a:srgbClr val="0000FF"/>
                </a:solidFill>
              </a:rPr>
              <a:t>Boa disciplina!!!</a:t>
            </a:r>
            <a:endParaRPr lang="pt-BR" sz="4000" b="1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63701" y="3167017"/>
            <a:ext cx="1016599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0" b="1" dirty="0" smtClean="0">
                <a:solidFill>
                  <a:srgbClr val="FF0000"/>
                </a:solidFill>
              </a:rPr>
              <a:t>?</a:t>
            </a:r>
            <a:endParaRPr lang="pt-BR" sz="1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283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9200" y="504691"/>
            <a:ext cx="8704403" cy="5351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2000"/>
              </a:spcAft>
            </a:pPr>
            <a:r>
              <a:rPr lang="pt-BR" sz="2400" b="1" u="sng" dirty="0" smtClean="0">
                <a:solidFill>
                  <a:srgbClr val="0000FF"/>
                </a:solidFill>
              </a:rPr>
              <a:t>DINÂMICA</a:t>
            </a:r>
            <a:endParaRPr lang="pt-BR" sz="2400" dirty="0" smtClean="0">
              <a:solidFill>
                <a:srgbClr val="0000FF"/>
              </a:solidFill>
            </a:endParaRPr>
          </a:p>
          <a:p>
            <a:pPr>
              <a:lnSpc>
                <a:spcPct val="120000"/>
              </a:lnSpc>
              <a:spcAft>
                <a:spcPts val="2000"/>
              </a:spcAft>
              <a:buFont typeface="Arial"/>
              <a:buChar char="•"/>
            </a:pPr>
            <a:r>
              <a:rPr lang="pt-BR" sz="2400" dirty="0" smtClean="0"/>
              <a:t> </a:t>
            </a:r>
            <a:r>
              <a:rPr lang="pt-BR" sz="2400" dirty="0"/>
              <a:t> </a:t>
            </a:r>
            <a:r>
              <a:rPr lang="pt-BR" sz="2400" b="1" dirty="0"/>
              <a:t>Critério de seleção</a:t>
            </a:r>
            <a:r>
              <a:rPr lang="pt-BR" sz="2400" dirty="0"/>
              <a:t>: estar presente na primeira </a:t>
            </a:r>
            <a:r>
              <a:rPr lang="pt-BR" sz="2400" dirty="0" smtClean="0"/>
              <a:t>reunião</a:t>
            </a:r>
          </a:p>
          <a:p>
            <a:pPr>
              <a:lnSpc>
                <a:spcPct val="120000"/>
              </a:lnSpc>
              <a:spcAft>
                <a:spcPts val="2000"/>
              </a:spcAft>
              <a:buFont typeface="Arial"/>
              <a:buChar char="•"/>
            </a:pPr>
            <a:r>
              <a:rPr lang="pt-BR" sz="2400" dirty="0" smtClean="0"/>
              <a:t> Cada grupo será responsável por 1 técnica de ensino-aprendizagem e 1 tópico (7 grupos de 4 alunos)</a:t>
            </a:r>
          </a:p>
          <a:p>
            <a:pPr>
              <a:lnSpc>
                <a:spcPct val="120000"/>
              </a:lnSpc>
              <a:spcAft>
                <a:spcPts val="2000"/>
              </a:spcAft>
              <a:buFont typeface="Arial"/>
              <a:buChar char="•"/>
            </a:pPr>
            <a:r>
              <a:rPr lang="pt-BR" sz="2400" dirty="0" smtClean="0"/>
              <a:t> Os </a:t>
            </a:r>
            <a:r>
              <a:rPr lang="pt-BR" sz="2400" dirty="0"/>
              <a:t>estudantes poderão utilizar cada sessão como oportunidade de experimentar diferentes métodos de ensino</a:t>
            </a:r>
            <a:r>
              <a:rPr lang="en-US" sz="2400" dirty="0"/>
              <a:t> </a:t>
            </a:r>
            <a:endParaRPr lang="pt-BR" sz="2400" dirty="0" smtClean="0"/>
          </a:p>
          <a:p>
            <a:pPr>
              <a:lnSpc>
                <a:spcPct val="120000"/>
              </a:lnSpc>
              <a:spcAft>
                <a:spcPts val="2000"/>
              </a:spcAft>
              <a:buFont typeface="Arial"/>
              <a:buChar char="•"/>
            </a:pPr>
            <a:r>
              <a:rPr lang="pt-BR" sz="2400" dirty="0" smtClean="0"/>
              <a:t> O grupo deverá entrar em contato com os professores com antecedência</a:t>
            </a:r>
          </a:p>
          <a:p>
            <a:pPr marL="800100" lvl="1" indent="-342900">
              <a:lnSpc>
                <a:spcPct val="120000"/>
              </a:lnSpc>
              <a:spcAft>
                <a:spcPts val="2000"/>
              </a:spcAft>
              <a:buFont typeface="Wingdings" charset="2"/>
              <a:buChar char="Ø"/>
            </a:pPr>
            <a:r>
              <a:rPr lang="pt-BR" sz="2400" dirty="0"/>
              <a:t> </a:t>
            </a:r>
            <a:r>
              <a:rPr lang="pt-BR" sz="2400" b="1" dirty="0" smtClean="0"/>
              <a:t>Pelo menos 2 encontros</a:t>
            </a:r>
            <a:r>
              <a:rPr lang="pt-BR" sz="2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81597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9200" y="504691"/>
            <a:ext cx="8704403" cy="3065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2000"/>
              </a:spcAft>
            </a:pPr>
            <a:r>
              <a:rPr lang="pt-BR" sz="2400" b="1" u="sng" dirty="0" smtClean="0">
                <a:solidFill>
                  <a:srgbClr val="0000FF"/>
                </a:solidFill>
              </a:rPr>
              <a:t>DINÂMICA</a:t>
            </a:r>
            <a:r>
              <a:rPr lang="pt-BR" sz="2400" dirty="0" smtClean="0"/>
              <a:t> </a:t>
            </a:r>
          </a:p>
          <a:p>
            <a:pPr>
              <a:lnSpc>
                <a:spcPct val="120000"/>
              </a:lnSpc>
              <a:spcAft>
                <a:spcPts val="2000"/>
              </a:spcAft>
              <a:buFont typeface="Arial"/>
              <a:buChar char="•"/>
            </a:pPr>
            <a:r>
              <a:rPr lang="pt-BR" sz="2400" dirty="0" smtClean="0"/>
              <a:t> Bibliografia disponível no </a:t>
            </a:r>
            <a:r>
              <a:rPr lang="pt-BR" sz="2400" dirty="0" err="1" smtClean="0"/>
              <a:t>moodle</a:t>
            </a:r>
            <a:endParaRPr lang="pt-BR" sz="2400" dirty="0" smtClean="0"/>
          </a:p>
          <a:p>
            <a:pPr>
              <a:lnSpc>
                <a:spcPct val="120000"/>
              </a:lnSpc>
              <a:spcAft>
                <a:spcPts val="2000"/>
              </a:spcAft>
              <a:buFont typeface="Arial"/>
              <a:buChar char="•"/>
            </a:pPr>
            <a:r>
              <a:rPr lang="pt-BR" sz="2400" dirty="0"/>
              <a:t> </a:t>
            </a:r>
            <a:r>
              <a:rPr lang="pt-BR" sz="2400" dirty="0" smtClean="0"/>
              <a:t>Todo </a:t>
            </a:r>
            <a:r>
              <a:rPr lang="pt-BR" sz="2400" dirty="0"/>
              <a:t>o material produzido </a:t>
            </a:r>
            <a:r>
              <a:rPr lang="pt-BR" sz="2400" dirty="0" smtClean="0"/>
              <a:t>pelo </a:t>
            </a:r>
            <a:r>
              <a:rPr lang="pt-BR" sz="2400" dirty="0"/>
              <a:t>grupo (PPT, </a:t>
            </a:r>
            <a:r>
              <a:rPr lang="pt-BR" sz="2400" dirty="0" err="1"/>
              <a:t>word</a:t>
            </a:r>
            <a:r>
              <a:rPr lang="pt-BR" sz="2400" dirty="0"/>
              <a:t>, filmes, etc..) deverá ser postado no </a:t>
            </a:r>
            <a:r>
              <a:rPr lang="pt-BR" sz="2400" dirty="0" err="1"/>
              <a:t>m</a:t>
            </a:r>
            <a:r>
              <a:rPr lang="pt-BR" sz="2400" dirty="0" err="1" smtClean="0"/>
              <a:t>oodle</a:t>
            </a:r>
            <a:r>
              <a:rPr lang="pt-BR" sz="2400" dirty="0" smtClean="0"/>
              <a:t> </a:t>
            </a:r>
          </a:p>
          <a:p>
            <a:pPr>
              <a:lnSpc>
                <a:spcPct val="120000"/>
              </a:lnSpc>
              <a:spcAft>
                <a:spcPts val="2000"/>
              </a:spcAft>
              <a:buFont typeface="Arial"/>
              <a:buChar char="•"/>
            </a:pPr>
            <a:r>
              <a:rPr lang="pt-BR" sz="2400" dirty="0"/>
              <a:t> </a:t>
            </a:r>
            <a:r>
              <a:rPr lang="pt-BR" sz="2400" dirty="0" smtClean="0"/>
              <a:t>Lanche </a:t>
            </a:r>
            <a:r>
              <a:rPr lang="pt-BR" sz="2400" dirty="0"/>
              <a:t>no </a:t>
            </a:r>
            <a:r>
              <a:rPr lang="pt-BR" sz="2400" dirty="0" smtClean="0"/>
              <a:t>intervalo</a:t>
            </a:r>
          </a:p>
        </p:txBody>
      </p:sp>
    </p:spTree>
    <p:extLst>
      <p:ext uri="{BB962C8B-B14F-4D97-AF65-F5344CB8AC3E}">
        <p14:creationId xmlns:p14="http://schemas.microsoft.com/office/powerpoint/2010/main" xmlns="" val="149970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2114" y="147907"/>
            <a:ext cx="8932343" cy="6632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800"/>
              </a:spcAft>
            </a:pPr>
            <a:r>
              <a:rPr lang="pt-BR" sz="2000" b="1" u="sng" dirty="0" smtClean="0">
                <a:solidFill>
                  <a:srgbClr val="0000FF"/>
                </a:solidFill>
              </a:rPr>
              <a:t>Datas da disciplina</a:t>
            </a:r>
          </a:p>
          <a:p>
            <a:pPr marL="457200" lvl="0" indent="-457200">
              <a:spcAft>
                <a:spcPts val="1800"/>
              </a:spcAft>
              <a:buFont typeface="+mj-lt"/>
              <a:buAutoNum type="arabicPeriod"/>
            </a:pPr>
            <a:r>
              <a:rPr lang="pt-BR" sz="2000" b="1" dirty="0" smtClean="0"/>
              <a:t>02.04.2018</a:t>
            </a:r>
            <a:r>
              <a:rPr lang="pt-BR" sz="2000" dirty="0" smtClean="0"/>
              <a:t> - Apresentação </a:t>
            </a:r>
            <a:r>
              <a:rPr lang="pt-BR" sz="2000" dirty="0"/>
              <a:t>da disciplina </a:t>
            </a:r>
            <a:r>
              <a:rPr lang="pt-BR" sz="2000" dirty="0" smtClean="0"/>
              <a:t>+ </a:t>
            </a:r>
            <a:r>
              <a:rPr lang="pt-BR" sz="2000" dirty="0"/>
              <a:t>introdução ao </a:t>
            </a:r>
            <a:r>
              <a:rPr lang="pt-BR" sz="2000" dirty="0" err="1" smtClean="0"/>
              <a:t>moodle</a:t>
            </a:r>
            <a:r>
              <a:rPr lang="pt-BR" sz="2000" dirty="0" smtClean="0"/>
              <a:t> </a:t>
            </a:r>
            <a:endParaRPr lang="pt-BR" sz="2000" dirty="0"/>
          </a:p>
          <a:p>
            <a:pPr marL="457200" lvl="0" indent="-457200">
              <a:spcAft>
                <a:spcPts val="1800"/>
              </a:spcAft>
              <a:buFont typeface="+mj-lt"/>
              <a:buAutoNum type="arabicPeriod"/>
            </a:pPr>
            <a:r>
              <a:rPr lang="pt-BR" sz="2000" b="1" dirty="0" smtClean="0"/>
              <a:t>09.04.2018</a:t>
            </a:r>
            <a:r>
              <a:rPr lang="pt-BR" sz="2000" dirty="0" smtClean="0"/>
              <a:t> - Estratégias de </a:t>
            </a:r>
            <a:r>
              <a:rPr lang="pt-BR" sz="2000" dirty="0" err="1" smtClean="0"/>
              <a:t>ensinagem</a:t>
            </a:r>
            <a:r>
              <a:rPr lang="pt-BR" sz="2000" dirty="0" smtClean="0"/>
              <a:t>  (ensino/aprendizagem)</a:t>
            </a:r>
          </a:p>
          <a:p>
            <a:pPr marL="457200" lvl="0" indent="-457200">
              <a:spcAft>
                <a:spcPts val="1800"/>
              </a:spcAft>
              <a:buFont typeface="+mj-lt"/>
              <a:buAutoNum type="arabicPeriod"/>
            </a:pPr>
            <a:r>
              <a:rPr lang="pt-BR" sz="2000" b="1" dirty="0" smtClean="0"/>
              <a:t>16.04.2018</a:t>
            </a:r>
            <a:r>
              <a:rPr lang="pt-BR" sz="2000" dirty="0" smtClean="0"/>
              <a:t> </a:t>
            </a:r>
            <a:r>
              <a:rPr lang="pt-BR" sz="2000" dirty="0"/>
              <a:t>- Teorias de aprendizagem, aprendizado de adultos e ambiente educacional</a:t>
            </a:r>
          </a:p>
          <a:p>
            <a:pPr marL="457200" lvl="0" indent="-457200">
              <a:spcAft>
                <a:spcPts val="1800"/>
              </a:spcAft>
              <a:buFont typeface="+mj-lt"/>
              <a:buAutoNum type="arabicPeriod"/>
            </a:pPr>
            <a:r>
              <a:rPr lang="pt-BR" sz="2000" b="1" dirty="0" smtClean="0"/>
              <a:t>23.04.2018</a:t>
            </a:r>
            <a:r>
              <a:rPr lang="pt-BR" sz="2000" dirty="0" smtClean="0"/>
              <a:t> </a:t>
            </a:r>
            <a:r>
              <a:rPr lang="pt-BR" sz="2000" dirty="0"/>
              <a:t>- Planejamento educacional </a:t>
            </a:r>
          </a:p>
          <a:p>
            <a:pPr marL="457200" lvl="0" indent="-457200">
              <a:spcAft>
                <a:spcPts val="1800"/>
              </a:spcAft>
              <a:buFont typeface="+mj-lt"/>
              <a:buAutoNum type="arabicPeriod"/>
            </a:pPr>
            <a:r>
              <a:rPr lang="pt-BR" sz="2000" b="1" dirty="0" smtClean="0"/>
              <a:t>30.04.2018</a:t>
            </a:r>
            <a:r>
              <a:rPr lang="pt-BR" sz="2000" dirty="0" smtClean="0"/>
              <a:t> </a:t>
            </a:r>
            <a:r>
              <a:rPr lang="pt-BR" sz="2000" dirty="0"/>
              <a:t>- </a:t>
            </a:r>
            <a:r>
              <a:rPr lang="pt-BR" sz="2000" dirty="0" smtClean="0"/>
              <a:t>Feriado</a:t>
            </a:r>
          </a:p>
          <a:p>
            <a:pPr marL="457200" indent="-457200">
              <a:spcAft>
                <a:spcPts val="1800"/>
              </a:spcAft>
              <a:buFont typeface="+mj-lt"/>
              <a:buAutoNum type="arabicPeriod"/>
            </a:pPr>
            <a:r>
              <a:rPr lang="pt-BR" sz="2000" b="1" dirty="0" smtClean="0"/>
              <a:t>07.05.2018</a:t>
            </a:r>
            <a:r>
              <a:rPr lang="pt-BR" sz="2000" dirty="0" smtClean="0"/>
              <a:t> - </a:t>
            </a:r>
            <a:r>
              <a:rPr lang="pt-BR" sz="2000" dirty="0"/>
              <a:t>Diferentes concepções e formatos de currículos </a:t>
            </a:r>
            <a:endParaRPr lang="pt-BR" sz="2000" dirty="0" smtClean="0"/>
          </a:p>
          <a:p>
            <a:pPr marL="457200" indent="-457200">
              <a:spcAft>
                <a:spcPts val="1800"/>
              </a:spcAft>
              <a:buFont typeface="+mj-lt"/>
              <a:buAutoNum type="arabicPeriod"/>
            </a:pPr>
            <a:r>
              <a:rPr lang="pt-BR" sz="2000" b="1" dirty="0" smtClean="0"/>
              <a:t>14.05.2018</a:t>
            </a:r>
            <a:r>
              <a:rPr lang="pt-BR" sz="2000" dirty="0" smtClean="0"/>
              <a:t> - Estratégias </a:t>
            </a:r>
            <a:r>
              <a:rPr lang="pt-BR" sz="2000" dirty="0"/>
              <a:t>de ensino inovadoras e </a:t>
            </a:r>
            <a:r>
              <a:rPr lang="pt-BR" sz="2000" dirty="0" smtClean="0"/>
              <a:t>tradicionais</a:t>
            </a:r>
            <a:endParaRPr lang="pt-BR" sz="2000" dirty="0"/>
          </a:p>
          <a:p>
            <a:pPr marL="457200" lvl="0" indent="-457200">
              <a:spcAft>
                <a:spcPts val="1800"/>
              </a:spcAft>
              <a:buFont typeface="+mj-lt"/>
              <a:buAutoNum type="arabicPeriod"/>
            </a:pPr>
            <a:r>
              <a:rPr lang="pt-BR" sz="2000" b="1" dirty="0" smtClean="0"/>
              <a:t>21.05.2018</a:t>
            </a:r>
            <a:r>
              <a:rPr lang="pt-BR" sz="2000" dirty="0" smtClean="0"/>
              <a:t> </a:t>
            </a:r>
            <a:r>
              <a:rPr lang="pt-BR" sz="2000" dirty="0"/>
              <a:t>-Aprendizado baseado em problemas e problematização </a:t>
            </a:r>
          </a:p>
          <a:p>
            <a:pPr marL="457200" lvl="0" indent="-457200">
              <a:spcAft>
                <a:spcPts val="1800"/>
              </a:spcAft>
              <a:buFont typeface="+mj-lt"/>
              <a:buAutoNum type="arabicPeriod"/>
            </a:pPr>
            <a:r>
              <a:rPr lang="pt-BR" sz="2000" b="1" dirty="0" smtClean="0"/>
              <a:t>28.05.2018</a:t>
            </a:r>
            <a:r>
              <a:rPr lang="pt-BR" sz="2000" dirty="0" smtClean="0"/>
              <a:t> </a:t>
            </a:r>
            <a:r>
              <a:rPr lang="pt-BR" sz="2000" dirty="0"/>
              <a:t>- Avaliação </a:t>
            </a:r>
            <a:r>
              <a:rPr lang="pt-BR" sz="2000" dirty="0" err="1"/>
              <a:t>somativa</a:t>
            </a:r>
            <a:r>
              <a:rPr lang="pt-BR" sz="2000" dirty="0"/>
              <a:t> e formativa do estudante</a:t>
            </a:r>
          </a:p>
          <a:p>
            <a:pPr marL="457200" lvl="0" indent="-457200">
              <a:spcAft>
                <a:spcPts val="1800"/>
              </a:spcAft>
              <a:buFont typeface="+mj-lt"/>
              <a:buAutoNum type="arabicPeriod"/>
            </a:pPr>
            <a:r>
              <a:rPr lang="pt-BR" sz="2000" b="1" dirty="0" smtClean="0"/>
              <a:t>04.06.2018</a:t>
            </a:r>
            <a:r>
              <a:rPr lang="pt-BR" sz="2000" dirty="0" smtClean="0"/>
              <a:t> </a:t>
            </a:r>
            <a:r>
              <a:rPr lang="pt-BR" sz="2000" dirty="0"/>
              <a:t>- Avaliação de cursos e programas </a:t>
            </a:r>
          </a:p>
          <a:p>
            <a:pPr marL="457200" lvl="0" indent="-457200">
              <a:spcAft>
                <a:spcPts val="1800"/>
              </a:spcAft>
              <a:buFont typeface="+mj-lt"/>
              <a:buAutoNum type="arabicPeriod"/>
            </a:pPr>
            <a:r>
              <a:rPr lang="pt-BR" sz="2000" b="1" dirty="0" smtClean="0"/>
              <a:t>11.06.2018</a:t>
            </a:r>
            <a:r>
              <a:rPr lang="pt-BR" sz="2000" dirty="0" smtClean="0"/>
              <a:t> </a:t>
            </a:r>
            <a:r>
              <a:rPr lang="pt-BR" sz="2000" dirty="0"/>
              <a:t>- Avaliação do pós-graduando e da disciplina </a:t>
            </a:r>
          </a:p>
        </p:txBody>
      </p:sp>
    </p:spTree>
    <p:extLst>
      <p:ext uri="{BB962C8B-B14F-4D97-AF65-F5344CB8AC3E}">
        <p14:creationId xmlns:p14="http://schemas.microsoft.com/office/powerpoint/2010/main" xmlns="" val="133047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2114" y="147907"/>
            <a:ext cx="8932343" cy="5955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Aft>
                <a:spcPts val="1200"/>
              </a:spcAft>
            </a:pPr>
            <a:r>
              <a:rPr lang="pt-BR" sz="2000" b="1" u="sng" dirty="0" smtClean="0">
                <a:solidFill>
                  <a:srgbClr val="0000FF"/>
                </a:solidFill>
              </a:rPr>
              <a:t>09.04.2018 – Estratégias de </a:t>
            </a:r>
            <a:r>
              <a:rPr lang="pt-BR" sz="2000" b="1" u="sng" dirty="0" err="1" smtClean="0">
                <a:solidFill>
                  <a:srgbClr val="0000FF"/>
                </a:solidFill>
              </a:rPr>
              <a:t>ensinagem</a:t>
            </a:r>
            <a:endParaRPr lang="pt-BR" sz="2000" b="1" u="sng" dirty="0" smtClean="0">
              <a:solidFill>
                <a:srgbClr val="0000FF"/>
              </a:solidFill>
            </a:endParaRPr>
          </a:p>
          <a:p>
            <a:pPr marL="342900" indent="-342900">
              <a:lnSpc>
                <a:spcPct val="130000"/>
              </a:lnSpc>
              <a:spcAft>
                <a:spcPts val="1800"/>
              </a:spcAft>
              <a:buFont typeface="Arial"/>
              <a:buChar char="•"/>
            </a:pPr>
            <a:r>
              <a:rPr lang="pt-BR" sz="2000" dirty="0" smtClean="0"/>
              <a:t>Oportunidade de conhecer e experimentar diferentes métodos de ensino </a:t>
            </a:r>
          </a:p>
          <a:p>
            <a:pPr marL="342900" lvl="0" indent="-342900">
              <a:lnSpc>
                <a:spcPct val="130000"/>
              </a:lnSpc>
              <a:spcAft>
                <a:spcPts val="1800"/>
              </a:spcAft>
              <a:buFont typeface="Arial"/>
              <a:buChar char="•"/>
            </a:pPr>
            <a:r>
              <a:rPr lang="pt-BR" sz="2000" dirty="0" smtClean="0"/>
              <a:t>Cada grupo vai apresentar /discutir 1 estratégia de </a:t>
            </a:r>
            <a:r>
              <a:rPr lang="pt-BR" sz="2000" dirty="0" err="1" smtClean="0"/>
              <a:t>ensinagem</a:t>
            </a:r>
            <a:r>
              <a:rPr lang="pt-BR" sz="2000" dirty="0" smtClean="0"/>
              <a:t> em </a:t>
            </a:r>
            <a:r>
              <a:rPr lang="pt-BR" sz="2000" b="1" u="sng" dirty="0" smtClean="0"/>
              <a:t>aproximadamente 15 min </a:t>
            </a:r>
          </a:p>
          <a:p>
            <a:pPr marL="342900" indent="-342900">
              <a:lnSpc>
                <a:spcPct val="130000"/>
              </a:lnSpc>
              <a:spcAft>
                <a:spcPts val="1800"/>
              </a:spcAft>
              <a:buFont typeface="Arial"/>
              <a:buChar char="•"/>
            </a:pPr>
            <a:r>
              <a:rPr lang="pt-BR" sz="2000" dirty="0" smtClean="0"/>
              <a:t>Bibliografia no </a:t>
            </a:r>
            <a:r>
              <a:rPr lang="pt-BR" sz="2000" dirty="0" err="1" smtClean="0"/>
              <a:t>moodle</a:t>
            </a:r>
            <a:r>
              <a:rPr lang="pt-BR" sz="2000" dirty="0" smtClean="0"/>
              <a:t>: Estratégias de </a:t>
            </a:r>
            <a:r>
              <a:rPr lang="pt-BR" sz="2000" dirty="0" err="1" smtClean="0"/>
              <a:t>Ensinagem</a:t>
            </a:r>
            <a:r>
              <a:rPr lang="pt-BR" sz="2000" dirty="0" smtClean="0"/>
              <a:t>, Lea </a:t>
            </a:r>
            <a:r>
              <a:rPr lang="pt-BR" sz="2000" dirty="0" err="1" smtClean="0"/>
              <a:t>Anastasiou</a:t>
            </a:r>
            <a:r>
              <a:rPr lang="pt-BR" sz="2000" dirty="0" smtClean="0"/>
              <a:t> + textos sobre TBL e Feedback</a:t>
            </a:r>
          </a:p>
          <a:p>
            <a:pPr marL="798513" lvl="0" indent="361950">
              <a:spcAft>
                <a:spcPts val="600"/>
              </a:spcAft>
              <a:buFont typeface="+mj-lt"/>
              <a:buAutoNum type="arabicPeriod"/>
            </a:pPr>
            <a:r>
              <a:rPr lang="pt-BR" sz="2000" b="1" dirty="0" smtClean="0"/>
              <a:t>Aula expositiva formal</a:t>
            </a:r>
          </a:p>
          <a:p>
            <a:pPr marL="798513" lvl="0" indent="361950">
              <a:spcAft>
                <a:spcPts val="600"/>
              </a:spcAft>
              <a:buFont typeface="+mj-lt"/>
              <a:buAutoNum type="arabicPeriod"/>
            </a:pPr>
            <a:r>
              <a:rPr lang="pt-BR" sz="2000" b="1" dirty="0" smtClean="0"/>
              <a:t>Aula expositiva interativa</a:t>
            </a:r>
          </a:p>
          <a:p>
            <a:pPr marL="798513" lvl="0" indent="361950">
              <a:spcAft>
                <a:spcPts val="600"/>
              </a:spcAft>
              <a:buFont typeface="+mj-lt"/>
              <a:buAutoNum type="arabicPeriod"/>
            </a:pPr>
            <a:r>
              <a:rPr lang="pt-BR" sz="2000" b="1" dirty="0" smtClean="0"/>
              <a:t>Como trabalhar com pequenos grupos</a:t>
            </a:r>
          </a:p>
          <a:p>
            <a:pPr marL="798513" lvl="0" indent="361950">
              <a:spcAft>
                <a:spcPts val="600"/>
              </a:spcAft>
              <a:buFont typeface="+mj-lt"/>
              <a:buAutoNum type="arabicPeriod"/>
            </a:pPr>
            <a:r>
              <a:rPr lang="pt-BR" sz="2000" b="1" dirty="0" smtClean="0"/>
              <a:t>Team-</a:t>
            </a:r>
            <a:r>
              <a:rPr lang="pt-BR" sz="2000" b="1" dirty="0" err="1" smtClean="0"/>
              <a:t>based</a:t>
            </a:r>
            <a:r>
              <a:rPr lang="pt-BR" sz="2000" b="1" dirty="0" smtClean="0"/>
              <a:t> </a:t>
            </a:r>
            <a:r>
              <a:rPr lang="pt-BR" sz="2000" b="1" dirty="0" err="1" smtClean="0"/>
              <a:t>learning</a:t>
            </a:r>
            <a:endParaRPr lang="pt-BR" sz="2000" b="1" dirty="0" smtClean="0"/>
          </a:p>
          <a:p>
            <a:pPr marL="798513" lvl="0" indent="361950">
              <a:spcAft>
                <a:spcPts val="600"/>
              </a:spcAft>
              <a:buFont typeface="+mj-lt"/>
              <a:buAutoNum type="arabicPeriod"/>
            </a:pPr>
            <a:r>
              <a:rPr lang="pt-BR" sz="2000" b="1" dirty="0" smtClean="0"/>
              <a:t>Dramatização</a:t>
            </a:r>
          </a:p>
          <a:p>
            <a:pPr marL="798513" lvl="0" indent="361950">
              <a:spcAft>
                <a:spcPts val="600"/>
              </a:spcAft>
              <a:buFont typeface="+mj-lt"/>
              <a:buAutoNum type="arabicPeriod"/>
            </a:pPr>
            <a:r>
              <a:rPr lang="pt-BR" sz="2000" b="1" dirty="0" smtClean="0"/>
              <a:t>Seminário</a:t>
            </a:r>
          </a:p>
          <a:p>
            <a:pPr marL="798513" lvl="0" indent="361950">
              <a:spcAft>
                <a:spcPts val="600"/>
              </a:spcAft>
              <a:buFont typeface="+mj-lt"/>
              <a:buAutoNum type="arabicPeriod"/>
            </a:pPr>
            <a:r>
              <a:rPr lang="pt-BR" sz="2000" b="1" dirty="0" smtClean="0"/>
              <a:t>Feedback</a:t>
            </a: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xmlns="" val="246922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2114" y="51687"/>
            <a:ext cx="8932343" cy="6955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u="sng" dirty="0" smtClean="0">
                <a:solidFill>
                  <a:srgbClr val="0000FF"/>
                </a:solidFill>
              </a:rPr>
              <a:t>Divisão dos grupos (cada </a:t>
            </a:r>
            <a:r>
              <a:rPr lang="pt-BR" sz="2000" b="1" u="sng" dirty="0">
                <a:solidFill>
                  <a:srgbClr val="0000FF"/>
                </a:solidFill>
              </a:rPr>
              <a:t>grupo vai apresentar </a:t>
            </a:r>
            <a:r>
              <a:rPr lang="pt-BR" sz="2000" b="1" u="sng" dirty="0" smtClean="0">
                <a:solidFill>
                  <a:srgbClr val="0000FF"/>
                </a:solidFill>
              </a:rPr>
              <a:t>1 tópico)</a:t>
            </a:r>
          </a:p>
          <a:p>
            <a:pPr lvl="0"/>
            <a:r>
              <a:rPr lang="pt-BR" dirty="0" smtClean="0"/>
              <a:t>16.04.2018 </a:t>
            </a:r>
            <a:r>
              <a:rPr lang="pt-BR" b="1" dirty="0"/>
              <a:t>- Teorias de aprendizagem, aprendizado de adultos e ambiente </a:t>
            </a:r>
            <a:r>
              <a:rPr lang="pt-BR" b="1" dirty="0" smtClean="0"/>
              <a:t>educacional</a:t>
            </a:r>
            <a:r>
              <a:rPr lang="pt-BR" dirty="0" smtClean="0"/>
              <a:t> </a:t>
            </a:r>
          </a:p>
          <a:p>
            <a:pPr lvl="0"/>
            <a:r>
              <a:rPr lang="pt-BR" dirty="0" smtClean="0"/>
              <a:t>Docentes </a:t>
            </a:r>
            <a:r>
              <a:rPr lang="pt-BR" dirty="0"/>
              <a:t>responsáveis: </a:t>
            </a:r>
            <a:r>
              <a:rPr lang="pt-BR" dirty="0" err="1" smtClean="0"/>
              <a:t>Troncon</a:t>
            </a:r>
            <a:r>
              <a:rPr lang="pt-BR" dirty="0" smtClean="0"/>
              <a:t> e Cristiane</a:t>
            </a:r>
          </a:p>
          <a:p>
            <a:pPr lvl="0"/>
            <a:r>
              <a:rPr lang="pt-BR" dirty="0" smtClean="0"/>
              <a:t>Grupo: </a:t>
            </a:r>
            <a:r>
              <a:rPr lang="pt-BR" dirty="0" smtClean="0"/>
              <a:t>Fabiana, Maria Fernanda e Marcela</a:t>
            </a:r>
            <a:endParaRPr lang="pt-BR" dirty="0" smtClean="0"/>
          </a:p>
          <a:p>
            <a:pPr lvl="0"/>
            <a:endParaRPr lang="pt-BR" sz="600" dirty="0"/>
          </a:p>
          <a:p>
            <a:pPr lvl="0"/>
            <a:r>
              <a:rPr lang="pt-BR" dirty="0" smtClean="0"/>
              <a:t>23.04.2018 - </a:t>
            </a:r>
            <a:r>
              <a:rPr lang="pt-BR" b="1" dirty="0" smtClean="0"/>
              <a:t>Planejamento educacional</a:t>
            </a:r>
            <a:endParaRPr lang="pt-BR" dirty="0" smtClean="0"/>
          </a:p>
          <a:p>
            <a:pPr lvl="0"/>
            <a:r>
              <a:rPr lang="pt-BR" dirty="0" smtClean="0"/>
              <a:t>Docentes </a:t>
            </a:r>
            <a:r>
              <a:rPr lang="pt-BR" dirty="0"/>
              <a:t>responsáveis: Maria Paula, Francisco e Cristiane</a:t>
            </a:r>
          </a:p>
          <a:p>
            <a:pPr lvl="0"/>
            <a:r>
              <a:rPr lang="pt-BR" dirty="0"/>
              <a:t>Grupo: </a:t>
            </a:r>
            <a:r>
              <a:rPr lang="pt-BR" dirty="0" smtClean="0"/>
              <a:t>Carolina, </a:t>
            </a:r>
            <a:r>
              <a:rPr lang="pt-BR" dirty="0" err="1" smtClean="0"/>
              <a:t>Rayana</a:t>
            </a:r>
            <a:r>
              <a:rPr lang="pt-BR" dirty="0" smtClean="0"/>
              <a:t> e </a:t>
            </a:r>
            <a:r>
              <a:rPr lang="pt-BR" dirty="0" err="1" smtClean="0"/>
              <a:t>Leticia</a:t>
            </a:r>
            <a:endParaRPr lang="pt-BR" dirty="0" smtClean="0"/>
          </a:p>
          <a:p>
            <a:pPr lvl="0"/>
            <a:endParaRPr lang="pt-BR" sz="600" dirty="0" smtClean="0"/>
          </a:p>
          <a:p>
            <a:pPr lvl="0"/>
            <a:r>
              <a:rPr lang="pt-BR" dirty="0" smtClean="0"/>
              <a:t>07.05.2018 - </a:t>
            </a:r>
            <a:r>
              <a:rPr lang="pt-BR" b="1" dirty="0"/>
              <a:t>Diferentes concepções e formatos de </a:t>
            </a:r>
            <a:r>
              <a:rPr lang="pt-BR" b="1" dirty="0" smtClean="0"/>
              <a:t>currículos</a:t>
            </a:r>
            <a:endParaRPr lang="pt-BR" dirty="0" smtClean="0"/>
          </a:p>
          <a:p>
            <a:pPr lvl="0"/>
            <a:r>
              <a:rPr lang="pt-BR" dirty="0"/>
              <a:t>Docentes responsáveis: </a:t>
            </a:r>
            <a:r>
              <a:rPr lang="pt-BR" dirty="0" err="1"/>
              <a:t>Valdes</a:t>
            </a:r>
            <a:r>
              <a:rPr lang="pt-BR" dirty="0"/>
              <a:t>, Cacilda e Francisco</a:t>
            </a:r>
          </a:p>
          <a:p>
            <a:pPr lvl="0"/>
            <a:r>
              <a:rPr lang="pt-BR" dirty="0" smtClean="0"/>
              <a:t>Grupo: </a:t>
            </a:r>
            <a:r>
              <a:rPr lang="pt-BR" dirty="0" smtClean="0"/>
              <a:t>Bruna, Leandro e Diandra</a:t>
            </a:r>
            <a:endParaRPr lang="pt-BR" dirty="0" smtClean="0"/>
          </a:p>
          <a:p>
            <a:pPr lvl="0"/>
            <a:endParaRPr lang="pt-BR" sz="600" dirty="0" smtClean="0"/>
          </a:p>
          <a:p>
            <a:pPr lvl="0"/>
            <a:r>
              <a:rPr lang="pt-BR" dirty="0" smtClean="0"/>
              <a:t>14.05.2018 - </a:t>
            </a:r>
            <a:r>
              <a:rPr lang="pt-BR" b="1" dirty="0" smtClean="0"/>
              <a:t>Estratégias </a:t>
            </a:r>
            <a:r>
              <a:rPr lang="pt-BR" b="1" dirty="0"/>
              <a:t>inovadoras para métodos de ensino </a:t>
            </a:r>
            <a:r>
              <a:rPr lang="pt-BR" b="1" dirty="0" smtClean="0"/>
              <a:t>tradicionais</a:t>
            </a:r>
            <a:endParaRPr lang="pt-BR" dirty="0" smtClean="0"/>
          </a:p>
          <a:p>
            <a:pPr lvl="0"/>
            <a:r>
              <a:rPr lang="pt-BR" dirty="0" smtClean="0"/>
              <a:t>Docentes </a:t>
            </a:r>
            <a:r>
              <a:rPr lang="pt-BR" dirty="0"/>
              <a:t>responsáveis: Cacilda e </a:t>
            </a:r>
            <a:r>
              <a:rPr lang="pt-BR" dirty="0" err="1" smtClean="0"/>
              <a:t>Valdes</a:t>
            </a:r>
            <a:endParaRPr lang="pt-BR" dirty="0"/>
          </a:p>
          <a:p>
            <a:r>
              <a:rPr lang="pt-BR" dirty="0"/>
              <a:t>Grupo: </a:t>
            </a:r>
            <a:r>
              <a:rPr lang="pt-BR" dirty="0" smtClean="0"/>
              <a:t>Jaqueline, Isabela e </a:t>
            </a:r>
            <a:r>
              <a:rPr lang="pt-BR" dirty="0" err="1" smtClean="0"/>
              <a:t>Deíse</a:t>
            </a:r>
            <a:endParaRPr lang="pt-BR" dirty="0" smtClean="0"/>
          </a:p>
          <a:p>
            <a:endParaRPr lang="pt-BR" sz="600" dirty="0"/>
          </a:p>
          <a:p>
            <a:r>
              <a:rPr lang="pt-BR" dirty="0" smtClean="0"/>
              <a:t>21.05.2018 - </a:t>
            </a:r>
            <a:r>
              <a:rPr lang="pt-BR" b="1" dirty="0"/>
              <a:t>Aprendizado baseado em problemas e </a:t>
            </a:r>
            <a:r>
              <a:rPr lang="pt-BR" b="1" dirty="0" smtClean="0"/>
              <a:t>problematização</a:t>
            </a:r>
            <a:endParaRPr lang="pt-BR" dirty="0" smtClean="0"/>
          </a:p>
          <a:p>
            <a:r>
              <a:rPr lang="pt-BR" dirty="0" smtClean="0"/>
              <a:t>Docentes </a:t>
            </a:r>
            <a:r>
              <a:rPr lang="pt-BR" dirty="0"/>
              <a:t>responsáveis: Maria de Lourdes, Marcos Borges, Maria Paula e Luiz Carlos </a:t>
            </a:r>
            <a:r>
              <a:rPr lang="pt-BR" dirty="0" smtClean="0"/>
              <a:t> </a:t>
            </a:r>
            <a:endParaRPr lang="pt-BR" dirty="0"/>
          </a:p>
          <a:p>
            <a:r>
              <a:rPr lang="pt-BR" dirty="0"/>
              <a:t>Grupo: </a:t>
            </a:r>
            <a:r>
              <a:rPr lang="pt-BR" dirty="0" smtClean="0"/>
              <a:t>Mariana, </a:t>
            </a:r>
            <a:r>
              <a:rPr lang="pt-BR" dirty="0" err="1" smtClean="0"/>
              <a:t>Tatiane</a:t>
            </a:r>
            <a:r>
              <a:rPr lang="pt-BR" dirty="0" smtClean="0"/>
              <a:t> </a:t>
            </a:r>
            <a:r>
              <a:rPr lang="pt-BR" dirty="0" smtClean="0"/>
              <a:t>e Aline</a:t>
            </a:r>
            <a:endParaRPr lang="pt-BR" dirty="0" smtClean="0"/>
          </a:p>
          <a:p>
            <a:endParaRPr lang="pt-BR" sz="600" dirty="0" smtClean="0"/>
          </a:p>
          <a:p>
            <a:r>
              <a:rPr lang="pt-BR" dirty="0" smtClean="0"/>
              <a:t>28.05.2018 </a:t>
            </a:r>
            <a:r>
              <a:rPr lang="pt-BR" dirty="0"/>
              <a:t>- </a:t>
            </a:r>
            <a:r>
              <a:rPr lang="pt-BR" b="1" dirty="0"/>
              <a:t>Avaliação </a:t>
            </a:r>
            <a:r>
              <a:rPr lang="pt-BR" b="1" dirty="0" err="1"/>
              <a:t>somativa</a:t>
            </a:r>
            <a:r>
              <a:rPr lang="pt-BR" b="1" dirty="0"/>
              <a:t> e formativa do </a:t>
            </a:r>
            <a:r>
              <a:rPr lang="pt-BR" b="1" dirty="0" smtClean="0"/>
              <a:t>estudante</a:t>
            </a:r>
            <a:endParaRPr lang="pt-BR" dirty="0" smtClean="0"/>
          </a:p>
          <a:p>
            <a:pPr lvl="0"/>
            <a:r>
              <a:rPr lang="pt-BR" dirty="0"/>
              <a:t>Docentes responsáveis: Marcos Borges, Maria Paula, </a:t>
            </a:r>
            <a:r>
              <a:rPr lang="pt-BR" dirty="0" err="1"/>
              <a:t>Valdes</a:t>
            </a:r>
            <a:r>
              <a:rPr lang="pt-BR" dirty="0"/>
              <a:t> e </a:t>
            </a:r>
            <a:r>
              <a:rPr lang="pt-BR" dirty="0" err="1" smtClean="0"/>
              <a:t>Troncon</a:t>
            </a:r>
            <a:r>
              <a:rPr lang="pt-BR" dirty="0" smtClean="0"/>
              <a:t> </a:t>
            </a:r>
            <a:endParaRPr lang="pt-BR" dirty="0"/>
          </a:p>
          <a:p>
            <a:r>
              <a:rPr lang="pt-BR" dirty="0"/>
              <a:t>Grupo: </a:t>
            </a:r>
            <a:r>
              <a:rPr lang="pt-BR" dirty="0" smtClean="0"/>
              <a:t>Danilo, Luiz </a:t>
            </a:r>
            <a:r>
              <a:rPr lang="pt-BR" smtClean="0"/>
              <a:t>e Beatriz</a:t>
            </a:r>
            <a:endParaRPr lang="pt-BR" dirty="0" smtClean="0"/>
          </a:p>
          <a:p>
            <a:endParaRPr lang="pt-BR" sz="600" dirty="0"/>
          </a:p>
          <a:p>
            <a:pPr lvl="0"/>
            <a:r>
              <a:rPr lang="pt-BR" dirty="0" smtClean="0"/>
              <a:t>04.06.2018 </a:t>
            </a:r>
            <a:r>
              <a:rPr lang="pt-BR" dirty="0"/>
              <a:t>- </a:t>
            </a:r>
            <a:r>
              <a:rPr lang="pt-BR" b="1" dirty="0"/>
              <a:t>Avaliação de cursos e </a:t>
            </a:r>
            <a:r>
              <a:rPr lang="pt-BR" b="1" dirty="0" smtClean="0"/>
              <a:t>programas</a:t>
            </a:r>
            <a:endParaRPr lang="pt-BR" dirty="0" smtClean="0"/>
          </a:p>
          <a:p>
            <a:pPr lvl="0"/>
            <a:r>
              <a:rPr lang="pt-BR" dirty="0" smtClean="0"/>
              <a:t>Docentes </a:t>
            </a:r>
            <a:r>
              <a:rPr lang="pt-BR" dirty="0"/>
              <a:t>responsáveis: Marcos Borges, Maria Paula, </a:t>
            </a:r>
            <a:r>
              <a:rPr lang="pt-BR" dirty="0" err="1"/>
              <a:t>Valdes</a:t>
            </a:r>
            <a:r>
              <a:rPr lang="pt-BR" dirty="0"/>
              <a:t> e </a:t>
            </a:r>
            <a:r>
              <a:rPr lang="pt-BR" dirty="0" err="1"/>
              <a:t>Troncon</a:t>
            </a:r>
            <a:r>
              <a:rPr lang="pt-BR" dirty="0"/>
              <a:t> </a:t>
            </a:r>
          </a:p>
          <a:p>
            <a:r>
              <a:rPr lang="pt-BR" dirty="0" smtClean="0"/>
              <a:t>Grupo: Natalia e </a:t>
            </a:r>
            <a:r>
              <a:rPr lang="pt-BR" dirty="0" err="1" smtClean="0"/>
              <a:t>Lisserio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62320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2114" y="147907"/>
            <a:ext cx="9011886" cy="4463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2400"/>
              </a:spcAft>
            </a:pPr>
            <a:r>
              <a:rPr lang="pt-BR" sz="2200" b="1" u="sng" dirty="0" smtClean="0">
                <a:solidFill>
                  <a:srgbClr val="0000FF"/>
                </a:solidFill>
              </a:rPr>
              <a:t>Orientações para apresentação dos tópicos</a:t>
            </a:r>
          </a:p>
          <a:p>
            <a:pPr marL="342900" indent="-342900">
              <a:lnSpc>
                <a:spcPct val="120000"/>
              </a:lnSpc>
              <a:spcAft>
                <a:spcPts val="2400"/>
              </a:spcAft>
              <a:buFont typeface="Arial"/>
              <a:buChar char="•"/>
            </a:pPr>
            <a:r>
              <a:rPr lang="pt-BR" sz="2200" dirty="0" smtClean="0"/>
              <a:t> O </a:t>
            </a:r>
            <a:r>
              <a:rPr lang="pt-BR" sz="2200" dirty="0"/>
              <a:t>grupo deverá entrar em contato com </a:t>
            </a:r>
            <a:r>
              <a:rPr lang="pt-BR" sz="2200" b="1" dirty="0" smtClean="0"/>
              <a:t>todos os </a:t>
            </a:r>
            <a:r>
              <a:rPr lang="pt-BR" sz="2200" b="1" dirty="0"/>
              <a:t>professores </a:t>
            </a:r>
            <a:r>
              <a:rPr lang="pt-BR" sz="2200" b="1" dirty="0" smtClean="0"/>
              <a:t>responsáveis </a:t>
            </a:r>
            <a:r>
              <a:rPr lang="pt-BR" sz="2200" dirty="0" smtClean="0"/>
              <a:t>com antecedência</a:t>
            </a:r>
          </a:p>
          <a:p>
            <a:pPr marL="342900" indent="-342900">
              <a:lnSpc>
                <a:spcPct val="120000"/>
              </a:lnSpc>
              <a:spcAft>
                <a:spcPts val="2400"/>
              </a:spcAft>
              <a:buFont typeface="Arial"/>
              <a:buChar char="•"/>
            </a:pPr>
            <a:r>
              <a:rPr lang="pt-BR" sz="2200" dirty="0" smtClean="0"/>
              <a:t>O grupo deverá </a:t>
            </a:r>
            <a:r>
              <a:rPr lang="pt-BR" sz="2200" dirty="0"/>
              <a:t>elaborar um plano de </a:t>
            </a:r>
            <a:r>
              <a:rPr lang="pt-BR" sz="2200" dirty="0" smtClean="0"/>
              <a:t>aula</a:t>
            </a:r>
          </a:p>
          <a:p>
            <a:pPr marL="342900" indent="-342900">
              <a:lnSpc>
                <a:spcPct val="120000"/>
              </a:lnSpc>
              <a:spcAft>
                <a:spcPts val="2400"/>
              </a:spcAft>
              <a:buFont typeface="Arial"/>
              <a:buChar char="•"/>
            </a:pPr>
            <a:r>
              <a:rPr lang="pt-BR" sz="2200" dirty="0" smtClean="0"/>
              <a:t>Material para leitura</a:t>
            </a:r>
          </a:p>
          <a:p>
            <a:pPr marL="800100" lvl="1" indent="-342900">
              <a:lnSpc>
                <a:spcPct val="120000"/>
              </a:lnSpc>
              <a:spcAft>
                <a:spcPts val="2400"/>
              </a:spcAft>
              <a:buFont typeface="Wingdings" charset="2"/>
              <a:buChar char="ü"/>
            </a:pPr>
            <a:r>
              <a:rPr lang="pt-BR" sz="2200" b="1" dirty="0" smtClean="0"/>
              <a:t>Leitura obrigatória</a:t>
            </a:r>
            <a:r>
              <a:rPr lang="pt-BR" sz="2200" dirty="0" smtClean="0"/>
              <a:t>: para todos os participantes</a:t>
            </a:r>
          </a:p>
          <a:p>
            <a:pPr marL="800100" lvl="1" indent="-342900">
              <a:lnSpc>
                <a:spcPct val="120000"/>
              </a:lnSpc>
              <a:spcAft>
                <a:spcPts val="2400"/>
              </a:spcAft>
              <a:buFont typeface="Wingdings" charset="2"/>
              <a:buChar char="ü"/>
            </a:pPr>
            <a:r>
              <a:rPr lang="pt-BR" sz="2200" b="1" dirty="0" smtClean="0"/>
              <a:t>Bibliografia recomendada</a:t>
            </a:r>
            <a:endParaRPr lang="pt-BR" sz="2200" b="1" dirty="0"/>
          </a:p>
        </p:txBody>
      </p:sp>
    </p:spTree>
    <p:extLst>
      <p:ext uri="{BB962C8B-B14F-4D97-AF65-F5344CB8AC3E}">
        <p14:creationId xmlns:p14="http://schemas.microsoft.com/office/powerpoint/2010/main" xmlns="" val="65856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3672" y="186883"/>
            <a:ext cx="9010327" cy="55286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pt-BR" sz="2200" b="1" dirty="0" smtClean="0">
                <a:solidFill>
                  <a:srgbClr val="0000FF"/>
                </a:solidFill>
              </a:rPr>
              <a:t>Plano de Aula - exemplo</a:t>
            </a:r>
          </a:p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pt-BR" sz="2200" dirty="0" smtClean="0"/>
              <a:t>14:00-14:20 - </a:t>
            </a:r>
            <a:r>
              <a:rPr lang="pt-BR" sz="2200" b="1" dirty="0" err="1" smtClean="0"/>
              <a:t>Brainstorm</a:t>
            </a:r>
            <a:r>
              <a:rPr lang="pt-BR" sz="2200" dirty="0" smtClean="0"/>
              <a:t> - Conceitos sobre Avaliação</a:t>
            </a:r>
          </a:p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pt-BR" sz="2200" dirty="0" smtClean="0"/>
              <a:t>14:20-14:40 - </a:t>
            </a:r>
            <a:r>
              <a:rPr lang="pt-BR" sz="2200" b="1" dirty="0" smtClean="0"/>
              <a:t>Aula dialogada </a:t>
            </a:r>
            <a:r>
              <a:rPr lang="pt-BR" sz="2200" dirty="0" smtClean="0"/>
              <a:t>- Critérios de Avaliação adotados pela CAPES para cursos e programas de Pós-graduação.</a:t>
            </a:r>
          </a:p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pt-BR" sz="2200" dirty="0" smtClean="0"/>
              <a:t>14:40-15:10 - </a:t>
            </a:r>
            <a:r>
              <a:rPr lang="pt-BR" sz="2200" b="1" dirty="0" smtClean="0"/>
              <a:t>Pequenos grupos</a:t>
            </a:r>
            <a:r>
              <a:rPr lang="pt-BR" sz="2200" dirty="0" smtClean="0"/>
              <a:t> - Simulação de uma Avaliação de um programa </a:t>
            </a:r>
            <a:r>
              <a:rPr lang="pt-BR" sz="2200" dirty="0"/>
              <a:t>de Pós-graduação</a:t>
            </a:r>
            <a:r>
              <a:rPr lang="pt-BR" sz="2200" dirty="0" smtClean="0"/>
              <a:t> – Divisão da sala em 5 Grupos </a:t>
            </a:r>
          </a:p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pt-BR" sz="2200" dirty="0" smtClean="0"/>
              <a:t>15:10-15:30 - </a:t>
            </a:r>
            <a:r>
              <a:rPr lang="pt-BR" sz="2200" b="1" dirty="0" smtClean="0"/>
              <a:t>Intervalo</a:t>
            </a:r>
          </a:p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pt-BR" sz="2200" dirty="0" smtClean="0"/>
              <a:t>15:30-16:30 - </a:t>
            </a:r>
            <a:r>
              <a:rPr lang="pt-BR" sz="2200" b="1" dirty="0" smtClean="0"/>
              <a:t>Aula -</a:t>
            </a:r>
            <a:r>
              <a:rPr lang="pt-BR" sz="2200" dirty="0" smtClean="0"/>
              <a:t> Apresentação do Conceito dos Quesitos pelos Grupos e Avaliação Global do Programa</a:t>
            </a:r>
          </a:p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pt-BR" sz="2200" b="1" u="sng" dirty="0" smtClean="0"/>
              <a:t>16:30-17:00 - Feedback</a:t>
            </a:r>
            <a:endParaRPr lang="pt-BR" sz="2200" b="1" u="sng" dirty="0"/>
          </a:p>
        </p:txBody>
      </p:sp>
    </p:spTree>
    <p:extLst>
      <p:ext uri="{BB962C8B-B14F-4D97-AF65-F5344CB8AC3E}">
        <p14:creationId xmlns:p14="http://schemas.microsoft.com/office/powerpoint/2010/main" xmlns="" val="117093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1755</TotalTime>
  <Words>1197</Words>
  <Application>Microsoft Office PowerPoint</Application>
  <PresentationFormat>Apresentação na tela (4:3)</PresentationFormat>
  <Paragraphs>177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Marcos Borges</dc:creator>
  <cp:lastModifiedBy>caep</cp:lastModifiedBy>
  <cp:revision>243</cp:revision>
  <dcterms:created xsi:type="dcterms:W3CDTF">2013-04-29T17:02:03Z</dcterms:created>
  <dcterms:modified xsi:type="dcterms:W3CDTF">2018-04-02T18:33:25Z</dcterms:modified>
</cp:coreProperties>
</file>