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736" r:id="rId2"/>
    <p:sldId id="360" r:id="rId3"/>
    <p:sldId id="747" r:id="rId4"/>
    <p:sldId id="750" r:id="rId5"/>
    <p:sldId id="749" r:id="rId6"/>
    <p:sldId id="748" r:id="rId7"/>
    <p:sldId id="343" r:id="rId8"/>
    <p:sldId id="373" r:id="rId9"/>
    <p:sldId id="344" r:id="rId10"/>
    <p:sldId id="717" r:id="rId11"/>
    <p:sldId id="728" r:id="rId12"/>
    <p:sldId id="259" r:id="rId13"/>
    <p:sldId id="730" r:id="rId14"/>
    <p:sldId id="738" r:id="rId15"/>
    <p:sldId id="739" r:id="rId16"/>
    <p:sldId id="742" r:id="rId17"/>
    <p:sldId id="740" r:id="rId18"/>
    <p:sldId id="741" r:id="rId19"/>
    <p:sldId id="743" r:id="rId20"/>
    <p:sldId id="718" r:id="rId21"/>
    <p:sldId id="301" r:id="rId22"/>
    <p:sldId id="260" r:id="rId23"/>
    <p:sldId id="304" r:id="rId24"/>
    <p:sldId id="305" r:id="rId25"/>
    <p:sldId id="392" r:id="rId26"/>
    <p:sldId id="306" r:id="rId27"/>
    <p:sldId id="737" r:id="rId28"/>
    <p:sldId id="310" r:id="rId29"/>
    <p:sldId id="393" r:id="rId30"/>
    <p:sldId id="731" r:id="rId31"/>
    <p:sldId id="268" r:id="rId32"/>
    <p:sldId id="269" r:id="rId33"/>
    <p:sldId id="272" r:id="rId34"/>
    <p:sldId id="273" r:id="rId35"/>
    <p:sldId id="274" r:id="rId36"/>
    <p:sldId id="275" r:id="rId37"/>
    <p:sldId id="734" r:id="rId38"/>
    <p:sldId id="721" r:id="rId39"/>
    <p:sldId id="744" r:id="rId40"/>
    <p:sldId id="725" r:id="rId41"/>
    <p:sldId id="723" r:id="rId42"/>
    <p:sldId id="726" r:id="rId43"/>
    <p:sldId id="745" r:id="rId44"/>
    <p:sldId id="394" r:id="rId45"/>
    <p:sldId id="276" r:id="rId46"/>
    <p:sldId id="732" r:id="rId47"/>
    <p:sldId id="280" r:id="rId48"/>
    <p:sldId id="281" r:id="rId49"/>
    <p:sldId id="282" r:id="rId50"/>
    <p:sldId id="316" r:id="rId51"/>
    <p:sldId id="283" r:id="rId52"/>
    <p:sldId id="285" r:id="rId53"/>
    <p:sldId id="284" r:id="rId54"/>
    <p:sldId id="278" r:id="rId55"/>
    <p:sldId id="287" r:id="rId56"/>
    <p:sldId id="288" r:id="rId57"/>
    <p:sldId id="289" r:id="rId58"/>
    <p:sldId id="290" r:id="rId59"/>
    <p:sldId id="291" r:id="rId60"/>
    <p:sldId id="293" r:id="rId61"/>
    <p:sldId id="294" r:id="rId62"/>
    <p:sldId id="295" r:id="rId63"/>
    <p:sldId id="296" r:id="rId64"/>
    <p:sldId id="297" r:id="rId65"/>
    <p:sldId id="298" r:id="rId66"/>
    <p:sldId id="299" r:id="rId6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0"/>
  </p:normalViewPr>
  <p:slideViewPr>
    <p:cSldViewPr snapToGrid="0" snapToObjects="1">
      <p:cViewPr varScale="1">
        <p:scale>
          <a:sx n="113" d="100"/>
          <a:sy n="113"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FF3F8-8B22-9D45-A038-C15460B67EB8}" type="datetimeFigureOut">
              <a:rPr lang="pt-BR" smtClean="0"/>
              <a:t>14/02/2025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9F9A8-FFC4-784E-AA8C-2748CE286448}" type="slidenum">
              <a:rPr lang="pt-BR" smtClean="0"/>
              <a:t>‹nº›</a:t>
            </a:fld>
            <a:endParaRPr lang="pt-BR"/>
          </a:p>
        </p:txBody>
      </p:sp>
    </p:spTree>
    <p:extLst>
      <p:ext uri="{BB962C8B-B14F-4D97-AF65-F5344CB8AC3E}">
        <p14:creationId xmlns:p14="http://schemas.microsoft.com/office/powerpoint/2010/main" val="189176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684C2-A343-7848-BC48-3B6E0D29E6F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66AFDAC-3CAB-0240-BF50-AF0C442D9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581CB79-6DE9-3F4A-A1DE-07EA9AA7DD7C}"/>
              </a:ext>
            </a:extLst>
          </p:cNvPr>
          <p:cNvSpPr>
            <a:spLocks noGrp="1"/>
          </p:cNvSpPr>
          <p:nvPr>
            <p:ph type="dt" sz="half" idx="10"/>
          </p:nvPr>
        </p:nvSpPr>
        <p:spPr/>
        <p:txBody>
          <a:bodyPr/>
          <a:lstStyle/>
          <a:p>
            <a:fld id="{766D8647-23A7-B749-9EFF-81E9838F0FAB}" type="datetime1">
              <a:rPr lang="pt-BR" smtClean="0"/>
              <a:t>14/02/2025</a:t>
            </a:fld>
            <a:endParaRPr lang="pt-BR"/>
          </a:p>
        </p:txBody>
      </p:sp>
      <p:sp>
        <p:nvSpPr>
          <p:cNvPr id="5" name="Espaço Reservado para Rodapé 4">
            <a:extLst>
              <a:ext uri="{FF2B5EF4-FFF2-40B4-BE49-F238E27FC236}">
                <a16:creationId xmlns:a16="http://schemas.microsoft.com/office/drawing/2014/main" id="{58F6B751-0779-1249-8898-B4F4F0F0B7B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0F457BB-6ABB-A84A-9FE8-EF91F3A256B7}"/>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16860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9DF529-C351-D240-8FF7-EC50D7E29FA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1ECD590-2DDB-F044-B093-83BF2AADB92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209BDD-A565-254A-8D22-2DE811497EF9}"/>
              </a:ext>
            </a:extLst>
          </p:cNvPr>
          <p:cNvSpPr>
            <a:spLocks noGrp="1"/>
          </p:cNvSpPr>
          <p:nvPr>
            <p:ph type="dt" sz="half" idx="10"/>
          </p:nvPr>
        </p:nvSpPr>
        <p:spPr/>
        <p:txBody>
          <a:bodyPr/>
          <a:lstStyle/>
          <a:p>
            <a:fld id="{40C413FE-DAB1-234E-87FA-5EBE9944B589}" type="datetime1">
              <a:rPr lang="pt-BR" smtClean="0"/>
              <a:t>14/02/2025</a:t>
            </a:fld>
            <a:endParaRPr lang="pt-BR"/>
          </a:p>
        </p:txBody>
      </p:sp>
      <p:sp>
        <p:nvSpPr>
          <p:cNvPr id="5" name="Espaço Reservado para Rodapé 4">
            <a:extLst>
              <a:ext uri="{FF2B5EF4-FFF2-40B4-BE49-F238E27FC236}">
                <a16:creationId xmlns:a16="http://schemas.microsoft.com/office/drawing/2014/main" id="{B1C1658D-DE78-E84A-BD07-4B5A4F39F32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6F5186-D6E1-7948-BB0D-0A0B9882D4F2}"/>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90161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423794-FC60-F64D-B3F5-251837B23DF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587CEA3-D8B8-B74C-9A25-669C18CFFF9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D5A2ECC-F8C9-3B45-8D36-816BD5CC73AF}"/>
              </a:ext>
            </a:extLst>
          </p:cNvPr>
          <p:cNvSpPr>
            <a:spLocks noGrp="1"/>
          </p:cNvSpPr>
          <p:nvPr>
            <p:ph type="dt" sz="half" idx="10"/>
          </p:nvPr>
        </p:nvSpPr>
        <p:spPr/>
        <p:txBody>
          <a:bodyPr/>
          <a:lstStyle/>
          <a:p>
            <a:fld id="{0021A80D-B3FE-B342-8B9D-FD1691CA614E}" type="datetime1">
              <a:rPr lang="pt-BR" smtClean="0"/>
              <a:t>14/02/2025</a:t>
            </a:fld>
            <a:endParaRPr lang="pt-BR"/>
          </a:p>
        </p:txBody>
      </p:sp>
      <p:sp>
        <p:nvSpPr>
          <p:cNvPr id="5" name="Espaço Reservado para Rodapé 4">
            <a:extLst>
              <a:ext uri="{FF2B5EF4-FFF2-40B4-BE49-F238E27FC236}">
                <a16:creationId xmlns:a16="http://schemas.microsoft.com/office/drawing/2014/main" id="{5657688F-727A-F44F-8C69-54EC5C362E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BBE1AD6-CC83-6648-A25E-AD02E8621402}"/>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289350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89F8B-47AF-D347-9B14-D566D5A195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1ED94C9-B51D-7849-A733-E95EFC4B822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0773E83-00C4-884F-B9B5-0E6EE3AA3C4C}"/>
              </a:ext>
            </a:extLst>
          </p:cNvPr>
          <p:cNvSpPr>
            <a:spLocks noGrp="1"/>
          </p:cNvSpPr>
          <p:nvPr>
            <p:ph type="dt" sz="half" idx="10"/>
          </p:nvPr>
        </p:nvSpPr>
        <p:spPr/>
        <p:txBody>
          <a:bodyPr/>
          <a:lstStyle/>
          <a:p>
            <a:fld id="{1F36528C-78A5-C243-B0D3-5F91A2AC28E5}" type="datetime1">
              <a:rPr lang="pt-BR" smtClean="0"/>
              <a:t>14/02/2025</a:t>
            </a:fld>
            <a:endParaRPr lang="pt-BR"/>
          </a:p>
        </p:txBody>
      </p:sp>
      <p:sp>
        <p:nvSpPr>
          <p:cNvPr id="5" name="Espaço Reservado para Rodapé 4">
            <a:extLst>
              <a:ext uri="{FF2B5EF4-FFF2-40B4-BE49-F238E27FC236}">
                <a16:creationId xmlns:a16="http://schemas.microsoft.com/office/drawing/2014/main" id="{58E2632F-0F79-AF4E-A13E-FC55C05348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3F3396-8D00-2342-8575-8BF831F63844}"/>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33284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584D2-5E2F-4641-9789-503C316FCDE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25D7F0E-437C-4148-98D7-8ABC40369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6EE3761-8797-2444-B57C-658677C742A6}"/>
              </a:ext>
            </a:extLst>
          </p:cNvPr>
          <p:cNvSpPr>
            <a:spLocks noGrp="1"/>
          </p:cNvSpPr>
          <p:nvPr>
            <p:ph type="dt" sz="half" idx="10"/>
          </p:nvPr>
        </p:nvSpPr>
        <p:spPr/>
        <p:txBody>
          <a:bodyPr/>
          <a:lstStyle/>
          <a:p>
            <a:fld id="{E451BC6B-FB66-7443-AADA-75CB67810ED0}" type="datetime1">
              <a:rPr lang="pt-BR" smtClean="0"/>
              <a:t>14/02/2025</a:t>
            </a:fld>
            <a:endParaRPr lang="pt-BR"/>
          </a:p>
        </p:txBody>
      </p:sp>
      <p:sp>
        <p:nvSpPr>
          <p:cNvPr id="5" name="Espaço Reservado para Rodapé 4">
            <a:extLst>
              <a:ext uri="{FF2B5EF4-FFF2-40B4-BE49-F238E27FC236}">
                <a16:creationId xmlns:a16="http://schemas.microsoft.com/office/drawing/2014/main" id="{2D0EB2EA-89F4-744F-8485-2EDE14DA80D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EE555B6-7425-8440-B2DD-BAB65B0F905E}"/>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248997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68866-9F0A-B24D-A691-9C7971088BD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21F6110-B6E1-E345-BD01-5A8E6F0C0C1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CB35CD3-E938-D041-9584-C4468E61FA1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946A8AD-3EE3-6E4E-AB7B-EA4E3C7011F9}"/>
              </a:ext>
            </a:extLst>
          </p:cNvPr>
          <p:cNvSpPr>
            <a:spLocks noGrp="1"/>
          </p:cNvSpPr>
          <p:nvPr>
            <p:ph type="dt" sz="half" idx="10"/>
          </p:nvPr>
        </p:nvSpPr>
        <p:spPr/>
        <p:txBody>
          <a:bodyPr/>
          <a:lstStyle/>
          <a:p>
            <a:fld id="{B0D489D6-4DF6-A248-BCFE-EB3261928EF6}" type="datetime1">
              <a:rPr lang="pt-BR" smtClean="0"/>
              <a:t>14/02/2025</a:t>
            </a:fld>
            <a:endParaRPr lang="pt-BR"/>
          </a:p>
        </p:txBody>
      </p:sp>
      <p:sp>
        <p:nvSpPr>
          <p:cNvPr id="6" name="Espaço Reservado para Rodapé 5">
            <a:extLst>
              <a:ext uri="{FF2B5EF4-FFF2-40B4-BE49-F238E27FC236}">
                <a16:creationId xmlns:a16="http://schemas.microsoft.com/office/drawing/2014/main" id="{908DFD28-54AD-8C46-B6D8-BFF725EAA43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BAFC8C-F7C0-F24D-B174-5143D6BCFB57}"/>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35186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2D5EB-3BF2-FC41-B3A0-42DA457C48C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A6718CD-6B61-754E-904E-D199D093E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9059418-AA6D-A340-B9B5-8C05D22644D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9C8A1E9-36E9-1C45-841C-2D6E9A09E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6A151AE-F7ED-244E-9BE0-4967D4AA1BA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DE02989-9062-9344-A5A9-859ADAED9648}"/>
              </a:ext>
            </a:extLst>
          </p:cNvPr>
          <p:cNvSpPr>
            <a:spLocks noGrp="1"/>
          </p:cNvSpPr>
          <p:nvPr>
            <p:ph type="dt" sz="half" idx="10"/>
          </p:nvPr>
        </p:nvSpPr>
        <p:spPr/>
        <p:txBody>
          <a:bodyPr/>
          <a:lstStyle/>
          <a:p>
            <a:fld id="{105A0CE1-10F3-A14E-A4DB-5640C637C763}" type="datetime1">
              <a:rPr lang="pt-BR" smtClean="0"/>
              <a:t>14/02/2025</a:t>
            </a:fld>
            <a:endParaRPr lang="pt-BR"/>
          </a:p>
        </p:txBody>
      </p:sp>
      <p:sp>
        <p:nvSpPr>
          <p:cNvPr id="8" name="Espaço Reservado para Rodapé 7">
            <a:extLst>
              <a:ext uri="{FF2B5EF4-FFF2-40B4-BE49-F238E27FC236}">
                <a16:creationId xmlns:a16="http://schemas.microsoft.com/office/drawing/2014/main" id="{20527C4F-AFD5-144C-9636-A592E440F24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BDEB708-6A40-7A46-BA1C-500360B8AE63}"/>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298076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68DEE-1100-444A-A8F8-FF4AA2D7FBF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AD8948D-A2A7-5341-8970-3E0B771E1A41}"/>
              </a:ext>
            </a:extLst>
          </p:cNvPr>
          <p:cNvSpPr>
            <a:spLocks noGrp="1"/>
          </p:cNvSpPr>
          <p:nvPr>
            <p:ph type="dt" sz="half" idx="10"/>
          </p:nvPr>
        </p:nvSpPr>
        <p:spPr/>
        <p:txBody>
          <a:bodyPr/>
          <a:lstStyle/>
          <a:p>
            <a:fld id="{BDD7F716-5A3D-9943-A59E-12725F524B8D}" type="datetime1">
              <a:rPr lang="pt-BR" smtClean="0"/>
              <a:t>14/02/2025</a:t>
            </a:fld>
            <a:endParaRPr lang="pt-BR"/>
          </a:p>
        </p:txBody>
      </p:sp>
      <p:sp>
        <p:nvSpPr>
          <p:cNvPr id="4" name="Espaço Reservado para Rodapé 3">
            <a:extLst>
              <a:ext uri="{FF2B5EF4-FFF2-40B4-BE49-F238E27FC236}">
                <a16:creationId xmlns:a16="http://schemas.microsoft.com/office/drawing/2014/main" id="{19DBD90A-AD63-6E49-98ED-855E63B5023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5441E9A-DF7D-8349-AEE7-64106DCB0C05}"/>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136846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ACA86DF-6B59-CB45-80B0-558BAA389E36}"/>
              </a:ext>
            </a:extLst>
          </p:cNvPr>
          <p:cNvSpPr>
            <a:spLocks noGrp="1"/>
          </p:cNvSpPr>
          <p:nvPr>
            <p:ph type="dt" sz="half" idx="10"/>
          </p:nvPr>
        </p:nvSpPr>
        <p:spPr/>
        <p:txBody>
          <a:bodyPr/>
          <a:lstStyle/>
          <a:p>
            <a:fld id="{3B93AF13-9FFC-984D-8318-37554E007109}" type="datetime1">
              <a:rPr lang="pt-BR" smtClean="0"/>
              <a:t>14/02/2025</a:t>
            </a:fld>
            <a:endParaRPr lang="pt-BR"/>
          </a:p>
        </p:txBody>
      </p:sp>
      <p:sp>
        <p:nvSpPr>
          <p:cNvPr id="3" name="Espaço Reservado para Rodapé 2">
            <a:extLst>
              <a:ext uri="{FF2B5EF4-FFF2-40B4-BE49-F238E27FC236}">
                <a16:creationId xmlns:a16="http://schemas.microsoft.com/office/drawing/2014/main" id="{B65FB6D2-C033-9447-8FB3-8813351ED89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3E9A8B7-118A-2443-9BA5-A4147C4ACC94}"/>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341862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CB7E2-440E-A349-8459-4E86E8CD1DF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E1D865B-C6B0-2041-9444-9B04959975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77D5255-4ECD-CB46-B514-22D930E9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E96C67F-F822-884D-BA58-1C2979E7F871}"/>
              </a:ext>
            </a:extLst>
          </p:cNvPr>
          <p:cNvSpPr>
            <a:spLocks noGrp="1"/>
          </p:cNvSpPr>
          <p:nvPr>
            <p:ph type="dt" sz="half" idx="10"/>
          </p:nvPr>
        </p:nvSpPr>
        <p:spPr/>
        <p:txBody>
          <a:bodyPr/>
          <a:lstStyle/>
          <a:p>
            <a:fld id="{AA7178EA-033B-F64C-8B64-4B406D606E95}" type="datetime1">
              <a:rPr lang="pt-BR" smtClean="0"/>
              <a:t>14/02/2025</a:t>
            </a:fld>
            <a:endParaRPr lang="pt-BR"/>
          </a:p>
        </p:txBody>
      </p:sp>
      <p:sp>
        <p:nvSpPr>
          <p:cNvPr id="6" name="Espaço Reservado para Rodapé 5">
            <a:extLst>
              <a:ext uri="{FF2B5EF4-FFF2-40B4-BE49-F238E27FC236}">
                <a16:creationId xmlns:a16="http://schemas.microsoft.com/office/drawing/2014/main" id="{923F9D43-3025-8E47-B11D-6B47CB1A2D5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2683F09-2EE1-454E-9E7E-ABACA90E192A}"/>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219475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AEB35-489C-C340-A0F7-1283D7167DF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1322024-D194-554D-8ADB-CC108FCFA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71A89F5-6B63-B34A-A7AB-B3161145B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90FCF78-9D52-444E-9435-D5F89AAF8260}"/>
              </a:ext>
            </a:extLst>
          </p:cNvPr>
          <p:cNvSpPr>
            <a:spLocks noGrp="1"/>
          </p:cNvSpPr>
          <p:nvPr>
            <p:ph type="dt" sz="half" idx="10"/>
          </p:nvPr>
        </p:nvSpPr>
        <p:spPr/>
        <p:txBody>
          <a:bodyPr/>
          <a:lstStyle/>
          <a:p>
            <a:fld id="{698AE06C-595B-7A49-82C0-804507BE31CF}" type="datetime1">
              <a:rPr lang="pt-BR" smtClean="0"/>
              <a:t>14/02/2025</a:t>
            </a:fld>
            <a:endParaRPr lang="pt-BR"/>
          </a:p>
        </p:txBody>
      </p:sp>
      <p:sp>
        <p:nvSpPr>
          <p:cNvPr id="6" name="Espaço Reservado para Rodapé 5">
            <a:extLst>
              <a:ext uri="{FF2B5EF4-FFF2-40B4-BE49-F238E27FC236}">
                <a16:creationId xmlns:a16="http://schemas.microsoft.com/office/drawing/2014/main" id="{E220047E-E76F-194E-9BC5-22BF18105A1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0DBD34B-FD1C-A04F-9A06-72CC0B6F4AF9}"/>
              </a:ext>
            </a:extLst>
          </p:cNvPr>
          <p:cNvSpPr>
            <a:spLocks noGrp="1"/>
          </p:cNvSpPr>
          <p:nvPr>
            <p:ph type="sldNum" sz="quarter" idx="12"/>
          </p:nvPr>
        </p:nvSpPr>
        <p:spPr/>
        <p:txBody>
          <a:bodyPr/>
          <a:lstStyle/>
          <a:p>
            <a:fld id="{86E381C6-3CE7-354A-88D5-C98944E9A1C1}" type="slidenum">
              <a:rPr lang="pt-BR" smtClean="0"/>
              <a:t>‹nº›</a:t>
            </a:fld>
            <a:endParaRPr lang="pt-BR"/>
          </a:p>
        </p:txBody>
      </p:sp>
    </p:spTree>
    <p:extLst>
      <p:ext uri="{BB962C8B-B14F-4D97-AF65-F5344CB8AC3E}">
        <p14:creationId xmlns:p14="http://schemas.microsoft.com/office/powerpoint/2010/main" val="39808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7A12B41-9F7C-1046-8B0A-F56C6F0F6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7C230B0-A56A-5E46-ADEB-31C8D55DE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017F38-7906-1943-B6E4-42C4A2535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18162-C36C-2049-942E-B1732B8ABA90}" type="datetime1">
              <a:rPr lang="pt-BR" smtClean="0"/>
              <a:t>14/02/2025</a:t>
            </a:fld>
            <a:endParaRPr lang="pt-BR"/>
          </a:p>
        </p:txBody>
      </p:sp>
      <p:sp>
        <p:nvSpPr>
          <p:cNvPr id="5" name="Espaço Reservado para Rodapé 4">
            <a:extLst>
              <a:ext uri="{FF2B5EF4-FFF2-40B4-BE49-F238E27FC236}">
                <a16:creationId xmlns:a16="http://schemas.microsoft.com/office/drawing/2014/main" id="{24E9A7BE-7A19-1849-86C6-3D394CBDA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7058BDA-84CC-754C-B6D4-50CCCF893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81C6-3CE7-354A-88D5-C98944E9A1C1}" type="slidenum">
              <a:rPr lang="pt-BR" smtClean="0"/>
              <a:t>‹nº›</a:t>
            </a:fld>
            <a:endParaRPr lang="pt-BR"/>
          </a:p>
        </p:txBody>
      </p:sp>
    </p:spTree>
    <p:extLst>
      <p:ext uri="{BB962C8B-B14F-4D97-AF65-F5344CB8AC3E}">
        <p14:creationId xmlns:p14="http://schemas.microsoft.com/office/powerpoint/2010/main" val="686912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fulgencio@usp.b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le.unicamp.br/kant-e-pri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client=safari&amp;sca_esv=fe9a7d66c1ab6f77&amp;rls=en&amp;q=Pr%C3%AAmio+Neuroplasticidade&amp;si=ACC90nxYhNno81_TzuVO0e1EieRzQwXK2DrwuMdAl3IyVcpNQ4LcwryjfezB6ugZooMnoMFQBPQf4Vbt8U6su8iTf68etetKzTpt5cbyHtow2M1VJz-nNThy8rb8qjMf5B5jfupjIj5L00CvxrVy1qr1eHghD1njPX5qxVVih9n3dPyp8_pqpHu73q4LR5k3UZYVjQGn9aycpIQNDUVRNfTfhKeaISX-jTj2zgVhw_tUa8hJrCmoDqe_i3hjFs6GmNlOOU76wrHTzWgQmRZ3utJW_aAW611ybw%3D%3D&amp;sa=X&amp;ved=2ahUKEwjjnI7Lx8CKAxUnr5UCHSRGL5MQmxMoAXoECB4QAw" TargetMode="External"/><Relationship Id="rId2" Type="http://schemas.openxmlformats.org/officeDocument/2006/relationships/hyperlink" Target="https://www.google.com/search?client=safari&amp;sca_esv=fe9a7d66c1ab6f77&amp;rls=en&amp;q=miguel+nicolelis+national+institutes+of+health+director%27s+pioneer+award&amp;si=ACC90nzx_D3_zUKRnpAjmO0UBLNxnt7EyN4YYdru6U3bxLI-L554mi1p_7QpDWtx9-5WzHgjrV3O0zVTUnjOuNUCLai4xDVOq7ddiQIeQKOxqrN30QK8xlKr9R4dw83gDmClakfMV7b1gesobX_iROc0zfnsY5kfPHEwVuJjt5Ovm2RzI_Of2tnZQCZyxMzezAZ053xwimBgzaODDLcdjVfr5ys6UDQ6mMVe02NDHAFNryOMcPSka51bTrbHWFCrs6tdnx4t6wuhIuR-Lba4WeA4qaoE124vY9mgR_r7C5BrEAI1NpqFjHOgRJKTyysdDaPMMrD4SJN-wZnrb6Dy9MYSa741Z-QPGQ%3D%3D&amp;sa=X&amp;ved=2ahUKEwjjnI7Lx8CKAxUnr5UCHSRGL5MQmxMoAHoECB4QAg" TargetMode="External"/><Relationship Id="rId1" Type="http://schemas.openxmlformats.org/officeDocument/2006/relationships/slideLayout" Target="../slideLayouts/slideLayout2.xml"/><Relationship Id="rId4" Type="http://schemas.openxmlformats.org/officeDocument/2006/relationships/hyperlink" Target="https://www.google.com/search?client=safari&amp;sca_esv=fe9a7d66c1ab6f77&amp;rls=en&amp;q=Pr%C3%AAmio+Daniel+E.+Noble+IEEE&amp;si=ACC90ny8E30vD16OoPAAI4cStfcliGy35W8UAhb0TsHNc_ISQRkCUIXtvya9CqCdi_FuV33hZA3x7UhXpD5pZTTVni-OQ2_KbYofpmtqfklYb3s0pYGlQqR0b0rotnx3jou2E9XOR8imAxLyZ-vrtaG919dW4sUCHqQr9tc3uZIe6W7B4OFTX8YYIOf0_pxvCgIelZgYfH46y_9wqXKMDhsyplFWkCN7W3Pl6nr8K4EUS2qn1mln7f6RI29v4F9LK6MziXlvX5qBlgc_xMSz37OCEeRGMCOegQ%3D%3D&amp;sa=X&amp;ved=2ahUKEwjjnI7Lx8CKAxUnr5UCHSRGL5MQmxMoAnoECB4QB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5EE69-A23F-7B49-9BB5-63B7B98BFC13}"/>
              </a:ext>
            </a:extLst>
          </p:cNvPr>
          <p:cNvSpPr>
            <a:spLocks noGrp="1"/>
          </p:cNvSpPr>
          <p:nvPr>
            <p:ph type="ctrTitle"/>
          </p:nvPr>
        </p:nvSpPr>
        <p:spPr/>
        <p:txBody>
          <a:bodyPr>
            <a:normAutofit/>
          </a:bodyPr>
          <a:lstStyle/>
          <a:p>
            <a:r>
              <a:rPr lang="pt-B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Psicanálise &amp; Desenvolvimento </a:t>
            </a:r>
            <a:r>
              <a:rPr lang="pt-BR"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br>
              <a:rPr lang="pt-BR" sz="2000" dirty="0">
                <a:effectLst/>
                <a:latin typeface="Arial" panose="020B0604020202020204" pitchFamily="34" charset="0"/>
                <a:ea typeface="Times New Roman" panose="02020603050405020304" pitchFamily="18" charset="0"/>
                <a:cs typeface="Times New Roman" panose="02020603050405020304" pitchFamily="18" charset="0"/>
              </a:rPr>
            </a:b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Psicanálise e Neurociências</a:t>
            </a:r>
            <a:b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Disciplina </a:t>
            </a:r>
            <a:r>
              <a:rPr lang="pt-BR" sz="1600" dirty="0">
                <a:latin typeface="Times New Roman" panose="02020603050405020304" pitchFamily="18" charset="0"/>
                <a:ea typeface="Times New Roman" panose="02020603050405020304" pitchFamily="18" charset="0"/>
                <a:cs typeface="Times New Roman" panose="02020603050405020304" pitchFamily="18" charset="0"/>
              </a:rPr>
              <a:t>ministrada </a:t>
            </a: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no Programa de Pós-Graduação em Psicologia da Educação, do Desenvolvimento e da Personalidade </a:t>
            </a:r>
            <a:b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no Instituto de Psicologia da Universidade de São Paulo</a:t>
            </a:r>
            <a:b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2000" dirty="0">
                <a:latin typeface="Times New Roman" panose="02020603050405020304" pitchFamily="18" charset="0"/>
                <a:cs typeface="Times New Roman" panose="02020603050405020304" pitchFamily="18" charset="0"/>
              </a:rPr>
              <a:t>Primeiro Semestre de 2025</a:t>
            </a:r>
            <a:br>
              <a:rPr lang="pt-BR" sz="2000" dirty="0">
                <a:latin typeface="Times New Roman" panose="02020603050405020304" pitchFamily="18" charset="0"/>
                <a:cs typeface="Times New Roman" panose="02020603050405020304" pitchFamily="18" charset="0"/>
              </a:rPr>
            </a:br>
            <a:endParaRPr lang="pt-BR" sz="2000" dirty="0"/>
          </a:p>
        </p:txBody>
      </p:sp>
      <p:sp>
        <p:nvSpPr>
          <p:cNvPr id="3" name="Subtítulo 2">
            <a:extLst>
              <a:ext uri="{FF2B5EF4-FFF2-40B4-BE49-F238E27FC236}">
                <a16:creationId xmlns:a16="http://schemas.microsoft.com/office/drawing/2014/main" id="{5EB024E8-9670-614F-960D-8F2B4F5CFEE6}"/>
              </a:ext>
            </a:extLst>
          </p:cNvPr>
          <p:cNvSpPr>
            <a:spLocks noGrp="1"/>
          </p:cNvSpPr>
          <p:nvPr>
            <p:ph type="subTitle" idx="1"/>
          </p:nvPr>
        </p:nvSpPr>
        <p:spPr/>
        <p:txBody>
          <a:bodyPr>
            <a:normAutofit/>
          </a:bodyPr>
          <a:lstStyle/>
          <a:p>
            <a:r>
              <a:rPr lang="pt-BR" sz="2000" b="1" dirty="0">
                <a:effectLst/>
                <a:latin typeface="Times New Roman" panose="02020603050405020304" pitchFamily="18" charset="0"/>
                <a:ea typeface="MS Mincho" panose="02020609040205080304" pitchFamily="49" charset="-128"/>
                <a:cs typeface="Times New Roman" panose="02020603050405020304" pitchFamily="18" charset="0"/>
              </a:rPr>
              <a:t>O </a:t>
            </a:r>
            <a: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t>desenvolvimento do Cérebro (SN)  e a criação da subjetividade humana</a:t>
            </a:r>
          </a:p>
          <a:p>
            <a:r>
              <a:rPr lang="pt-BR" sz="2000" i="1" dirty="0">
                <a:effectLst/>
                <a:latin typeface="Times New Roman" panose="02020603050405020304" pitchFamily="18" charset="0"/>
                <a:ea typeface="Times New Roman" panose="02020603050405020304" pitchFamily="18" charset="0"/>
                <a:cs typeface="Times New Roman" panose="02020603050405020304" pitchFamily="18" charset="0"/>
              </a:rPr>
              <a:t>Leopoldo </a:t>
            </a:r>
            <a:r>
              <a:rPr lang="pt-BR" sz="2000" i="1" dirty="0" err="1">
                <a:latin typeface="Times New Roman" panose="02020603050405020304" pitchFamily="18" charset="0"/>
                <a:ea typeface="Times New Roman" panose="02020603050405020304" pitchFamily="18" charset="0"/>
                <a:cs typeface="Times New Roman" panose="02020603050405020304" pitchFamily="18" charset="0"/>
              </a:rPr>
              <a:t>F</a:t>
            </a:r>
            <a:r>
              <a:rPr lang="pt-BR" sz="2000" i="1" dirty="0" err="1">
                <a:effectLst/>
                <a:latin typeface="Times New Roman" panose="02020603050405020304" pitchFamily="18" charset="0"/>
                <a:ea typeface="Times New Roman" panose="02020603050405020304" pitchFamily="18" charset="0"/>
                <a:cs typeface="Times New Roman" panose="02020603050405020304" pitchFamily="18" charset="0"/>
              </a:rPr>
              <a:t>ulgencio</a:t>
            </a:r>
            <a:r>
              <a:rPr lang="pt-BR"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(Prof. Associado). </a:t>
            </a:r>
            <a:r>
              <a:rPr lang="pt-BR" sz="2000" dirty="0" err="1">
                <a:effectLst/>
                <a:latin typeface="Times New Roman" panose="02020603050405020304" pitchFamily="18" charset="0"/>
                <a:ea typeface="Times New Roman" panose="02020603050405020304" pitchFamily="18" charset="0"/>
                <a:cs typeface="Times New Roman" panose="02020603050405020304" pitchFamily="18" charset="0"/>
              </a:rPr>
              <a:t>Email</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lfulgencio@usp.br</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pt-B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AULA 4. Proposta de Análise do livro de Miguel </a:t>
            </a:r>
            <a:r>
              <a:rPr lang="pt-BR"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Nicolelis</a:t>
            </a:r>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5D7160E6-CF39-0447-8376-2A2547C1C7AF}"/>
              </a:ext>
            </a:extLst>
          </p:cNvPr>
          <p:cNvSpPr>
            <a:spLocks noGrp="1"/>
          </p:cNvSpPr>
          <p:nvPr>
            <p:ph type="sldNum" sz="quarter" idx="12"/>
          </p:nvPr>
        </p:nvSpPr>
        <p:spPr/>
        <p:txBody>
          <a:bodyPr/>
          <a:lstStyle/>
          <a:p>
            <a:fld id="{86E381C6-3CE7-354A-88D5-C98944E9A1C1}" type="slidenum">
              <a:rPr lang="pt-BR" smtClean="0"/>
              <a:t>1</a:t>
            </a:fld>
            <a:endParaRPr lang="pt-BR"/>
          </a:p>
        </p:txBody>
      </p:sp>
      <p:sp>
        <p:nvSpPr>
          <p:cNvPr id="5" name="CaixaDeTexto 4">
            <a:extLst>
              <a:ext uri="{FF2B5EF4-FFF2-40B4-BE49-F238E27FC236}">
                <a16:creationId xmlns:a16="http://schemas.microsoft.com/office/drawing/2014/main" id="{925D2EEF-3B20-A549-BAF5-AE36F0DB4AB4}"/>
              </a:ext>
            </a:extLst>
          </p:cNvPr>
          <p:cNvSpPr txBox="1"/>
          <p:nvPr/>
        </p:nvSpPr>
        <p:spPr>
          <a:xfrm>
            <a:off x="8363415" y="-33454"/>
            <a:ext cx="184731" cy="369332"/>
          </a:xfrm>
          <a:prstGeom prst="rect">
            <a:avLst/>
          </a:prstGeom>
          <a:noFill/>
        </p:spPr>
        <p:txBody>
          <a:bodyPr wrap="none" rtlCol="0">
            <a:spAutoFit/>
          </a:bodyPr>
          <a:lstStyle/>
          <a:p>
            <a:endParaRPr lang="pt-BR"/>
          </a:p>
        </p:txBody>
      </p:sp>
    </p:spTree>
    <p:extLst>
      <p:ext uri="{BB962C8B-B14F-4D97-AF65-F5344CB8AC3E}">
        <p14:creationId xmlns:p14="http://schemas.microsoft.com/office/powerpoint/2010/main" val="21535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1D107-1F5A-044F-ABC9-B841FF14C19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4EA959C-D13E-1642-8327-8B7B35D14FCD}"/>
              </a:ext>
            </a:extLst>
          </p:cNvPr>
          <p:cNvSpPr>
            <a:spLocks noGrp="1"/>
          </p:cNvSpPr>
          <p:nvPr>
            <p:ph idx="1"/>
          </p:nvPr>
        </p:nvSpPr>
        <p:spPr/>
        <p:txBody>
          <a:bodyPr/>
          <a:lstStyle/>
          <a:p>
            <a:pPr marL="742950" lvl="1" indent="-285750" algn="just">
              <a:lnSpc>
                <a:spcPct val="150000"/>
              </a:lnSpc>
              <a:spcBef>
                <a:spcPts val="600"/>
              </a:spcBef>
              <a:spcAft>
                <a:spcPts val="0"/>
              </a:spcAft>
              <a:buFont typeface="Courier New" panose="02070309020205020404" pitchFamily="49" charset="0"/>
              <a:buChar char="o"/>
            </a:pPr>
            <a:endParaRPr lang="pt-BR" sz="20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742950" lvl="1" indent="-285750" algn="just">
              <a:lnSpc>
                <a:spcPct val="150000"/>
              </a:lnSpc>
              <a:spcBef>
                <a:spcPts val="600"/>
              </a:spcBef>
              <a:spcAft>
                <a:spcPts val="0"/>
              </a:spcAft>
              <a:buFont typeface="Courier New" panose="02070309020205020404" pitchFamily="49" charset="0"/>
              <a:buChar char="o"/>
            </a:pPr>
            <a:r>
              <a:rPr lang="pt-BR" sz="20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Como material de apoio, sugerimos que assistam a esta conferência de Miguel </a:t>
            </a:r>
            <a:r>
              <a:rPr lang="pt-BR" sz="20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Nicolelis</a:t>
            </a:r>
            <a:endParaRPr lang="pt-BR" sz="20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742950" lvl="1" indent="-285750" algn="just">
              <a:lnSpc>
                <a:spcPct val="150000"/>
              </a:lnSpc>
              <a:spcBef>
                <a:spcPts val="600"/>
              </a:spcBef>
              <a:spcAft>
                <a:spcPts val="0"/>
              </a:spcAft>
              <a:buFont typeface="Courier New" panose="02070309020205020404" pitchFamily="49" charset="0"/>
              <a:buChar char="o"/>
            </a:pPr>
            <a:endPar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indent="457200" algn="just">
              <a:lnSpc>
                <a:spcPct val="150000"/>
              </a:lnSpc>
              <a:spcBef>
                <a:spcPts val="600"/>
              </a:spcBef>
              <a:spcAft>
                <a:spcPts val="0"/>
              </a:spcAft>
            </a:pPr>
            <a:r>
              <a:rPr lang="pt-BR" sz="20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https</a:t>
            </a:r>
            <a:r>
              <a:rPr lang="pt-BR" sz="20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pt-BR" sz="20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youtu.be</a:t>
            </a:r>
            <a:r>
              <a:rPr lang="pt-BR" sz="20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/-57MqSAE-i8?si=bLMP5N1qLD-C-8OS</a:t>
            </a:r>
            <a:endPar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93A09F67-66F0-B34E-BBCF-BF8952519DEB}"/>
              </a:ext>
            </a:extLst>
          </p:cNvPr>
          <p:cNvSpPr>
            <a:spLocks noGrp="1"/>
          </p:cNvSpPr>
          <p:nvPr>
            <p:ph type="sldNum" sz="quarter" idx="12"/>
          </p:nvPr>
        </p:nvSpPr>
        <p:spPr/>
        <p:txBody>
          <a:bodyPr/>
          <a:lstStyle/>
          <a:p>
            <a:fld id="{86E381C6-3CE7-354A-88D5-C98944E9A1C1}" type="slidenum">
              <a:rPr lang="pt-BR" smtClean="0"/>
              <a:t>10</a:t>
            </a:fld>
            <a:endParaRPr lang="pt-BR"/>
          </a:p>
        </p:txBody>
      </p:sp>
    </p:spTree>
    <p:extLst>
      <p:ext uri="{BB962C8B-B14F-4D97-AF65-F5344CB8AC3E}">
        <p14:creationId xmlns:p14="http://schemas.microsoft.com/office/powerpoint/2010/main" val="61702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C2AE3-571D-A04F-8052-FB91ED830B26}"/>
              </a:ext>
            </a:extLst>
          </p:cNvPr>
          <p:cNvSpPr>
            <a:spLocks noGrp="1"/>
          </p:cNvSpPr>
          <p:nvPr>
            <p:ph type="title"/>
          </p:nvPr>
        </p:nvSpPr>
        <p:spPr/>
        <p:txBody>
          <a:bodyPr>
            <a:normAutofit/>
          </a:bodyPr>
          <a:lstStyle/>
          <a:p>
            <a:r>
              <a:rPr lang="en-US" sz="2700" dirty="0">
                <a:effectLst/>
                <a:latin typeface="Times New Roman" panose="02020603050405020304" pitchFamily="18" charset="0"/>
                <a:ea typeface="Calibri" panose="020F0502020204030204" pitchFamily="34" charset="0"/>
                <a:cs typeface="Times New Roman" panose="02020603050405020304" pitchFamily="18" charset="0"/>
              </a:rPr>
              <a:t>Nicolelis, M. (2024). </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verdadeiro</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criador</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tudo</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Como o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cérebro</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humano</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esculpiu</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universo</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como</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nós</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conhecemos</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(6 ed.). São Paulo: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Planeta</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dirty="0"/>
          </a:p>
        </p:txBody>
      </p:sp>
      <p:sp>
        <p:nvSpPr>
          <p:cNvPr id="3" name="Espaço Reservado para Conteúdo 2">
            <a:extLst>
              <a:ext uri="{FF2B5EF4-FFF2-40B4-BE49-F238E27FC236}">
                <a16:creationId xmlns:a16="http://schemas.microsoft.com/office/drawing/2014/main" id="{1B0411C3-B790-2444-92B1-B6DC4DDB31A0}"/>
              </a:ext>
            </a:extLst>
          </p:cNvPr>
          <p:cNvSpPr>
            <a:spLocks noGrp="1"/>
          </p:cNvSpPr>
          <p:nvPr>
            <p:ph idx="1"/>
          </p:nvPr>
        </p:nvSpPr>
        <p:spPr/>
        <p:txBody>
          <a:bodyPr/>
          <a:lstStyle/>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Introdução: </a:t>
            </a:r>
          </a:p>
          <a:p>
            <a:pPr lvl="1"/>
            <a:r>
              <a:rPr lang="pt-BR" sz="2800" dirty="0">
                <a:latin typeface="Times New Roman" panose="02020603050405020304" pitchFamily="18" charset="0"/>
                <a:cs typeface="Times New Roman" panose="02020603050405020304" pitchFamily="18" charset="0"/>
              </a:rPr>
              <a:t>o cérebro, sua centralidade, </a:t>
            </a:r>
          </a:p>
          <a:p>
            <a:pPr lvl="1"/>
            <a:r>
              <a:rPr lang="pt-BR" sz="2800" dirty="0">
                <a:latin typeface="Times New Roman" panose="02020603050405020304" pitchFamily="18" charset="0"/>
                <a:cs typeface="Times New Roman" panose="02020603050405020304" pitchFamily="18" charset="0"/>
              </a:rPr>
              <a:t>e o problema da estrutura da nossa Faculdade de Pensar</a:t>
            </a:r>
          </a:p>
          <a:p>
            <a:pPr marL="0" indent="0">
              <a:buNone/>
            </a:pPr>
            <a:endParaRPr lang="pt-BR" dirty="0"/>
          </a:p>
        </p:txBody>
      </p:sp>
      <p:sp>
        <p:nvSpPr>
          <p:cNvPr id="4" name="Espaço Reservado para Número de Slide 3">
            <a:extLst>
              <a:ext uri="{FF2B5EF4-FFF2-40B4-BE49-F238E27FC236}">
                <a16:creationId xmlns:a16="http://schemas.microsoft.com/office/drawing/2014/main" id="{1238A4E0-33DC-1448-BDE5-603C799A8847}"/>
              </a:ext>
            </a:extLst>
          </p:cNvPr>
          <p:cNvSpPr>
            <a:spLocks noGrp="1"/>
          </p:cNvSpPr>
          <p:nvPr>
            <p:ph type="sldNum" sz="quarter" idx="12"/>
          </p:nvPr>
        </p:nvSpPr>
        <p:spPr/>
        <p:txBody>
          <a:bodyPr/>
          <a:lstStyle/>
          <a:p>
            <a:fld id="{86E381C6-3CE7-354A-88D5-C98944E9A1C1}" type="slidenum">
              <a:rPr lang="pt-BR" smtClean="0"/>
              <a:t>11</a:t>
            </a:fld>
            <a:endParaRPr lang="pt-BR"/>
          </a:p>
        </p:txBody>
      </p:sp>
    </p:spTree>
    <p:extLst>
      <p:ext uri="{BB962C8B-B14F-4D97-AF65-F5344CB8AC3E}">
        <p14:creationId xmlns:p14="http://schemas.microsoft.com/office/powerpoint/2010/main" val="140534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91D3C-7972-414E-9B30-4F33B4DB9CEA}"/>
              </a:ext>
            </a:extLst>
          </p:cNvPr>
          <p:cNvSpPr>
            <a:spLocks noGrp="1"/>
          </p:cNvSpPr>
          <p:nvPr>
            <p:ph type="title"/>
          </p:nvPr>
        </p:nvSpPr>
        <p:spPr/>
        <p:txBody>
          <a:bodyPr>
            <a:normAutofit fontScale="90000"/>
          </a:bodyPr>
          <a:lstStyle/>
          <a:p>
            <a:pPr algn="ctr"/>
            <a:r>
              <a:rPr lang="pt-BR" sz="3600" b="1" dirty="0">
                <a:latin typeface="Times New Roman" panose="02020603050405020304" pitchFamily="18" charset="0"/>
                <a:cs typeface="Times New Roman" panose="02020603050405020304" pitchFamily="18" charset="0"/>
              </a:rPr>
              <a:t>O cérebro é a base estrutural orgânica </a:t>
            </a: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responsável pelas habilidades humanos de ser-no-mundo</a:t>
            </a:r>
          </a:p>
        </p:txBody>
      </p:sp>
      <p:sp>
        <p:nvSpPr>
          <p:cNvPr id="3" name="Espaço Reservado para Conteúdo 2">
            <a:extLst>
              <a:ext uri="{FF2B5EF4-FFF2-40B4-BE49-F238E27FC236}">
                <a16:creationId xmlns:a16="http://schemas.microsoft.com/office/drawing/2014/main" id="{CFD3A28A-5642-0E45-B16C-7F3703694A52}"/>
              </a:ext>
            </a:extLst>
          </p:cNvPr>
          <p:cNvSpPr>
            <a:spLocks noGrp="1"/>
          </p:cNvSpPr>
          <p:nvPr>
            <p:ph idx="1"/>
          </p:nvPr>
        </p:nvSpPr>
        <p:spPr/>
        <p:txBody>
          <a:bodyPr>
            <a:normAutofit fontScale="55000" lnSpcReduction="20000"/>
          </a:bodyPr>
          <a:lstStyle/>
          <a:p>
            <a:pPr marL="0" indent="0" algn="just">
              <a:lnSpc>
                <a:spcPct val="150000"/>
              </a:lnSpc>
              <a:buNone/>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O Cérebro do homem é responsável pelo: </a:t>
            </a:r>
          </a:p>
          <a:p>
            <a:pPr lvl="1" algn="just">
              <a:lnSpc>
                <a:spcPct val="150000"/>
              </a:lnSpc>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andar ereto, 						a destreza manual, </a:t>
            </a:r>
          </a:p>
          <a:p>
            <a:pPr lvl="1" algn="just">
              <a:lnSpc>
                <a:spcPct val="150000"/>
              </a:lnSpc>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a noção de espaço, 					a noção de tempo, </a:t>
            </a:r>
          </a:p>
          <a:p>
            <a:pPr lvl="1" algn="just">
              <a:lnSpc>
                <a:spcPct val="150000"/>
              </a:lnSpc>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a possibilidade de apreender relações causais, 		a linguagem oral, a escrita, </a:t>
            </a:r>
            <a:endParaRPr lang="pt-BR" sz="3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a capacidade de formar enormes entrelaçamentos sociais, 	o pensamento abstrato, </a:t>
            </a:r>
          </a:p>
          <a:p>
            <a:pPr lvl="1" algn="just">
              <a:lnSpc>
                <a:spcPct val="150000"/>
              </a:lnSpc>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as mais variadas ferramentas e tecnologias, 		a introspecção, a consciência </a:t>
            </a:r>
          </a:p>
          <a:p>
            <a:pPr lvl="1" algn="just">
              <a:lnSpc>
                <a:spcPct val="150000"/>
              </a:lnSpc>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e, enfim, o livre-arbítrio.</a:t>
            </a:r>
            <a:endParaRPr lang="pt-BR"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r>
              <a:rPr lang="pt-BR" sz="3800" b="1" dirty="0">
                <a:effectLst/>
                <a:latin typeface="Times New Roman" panose="02020603050405020304" pitchFamily="18" charset="0"/>
                <a:ea typeface="Times New Roman" panose="02020603050405020304" pitchFamily="18" charset="0"/>
                <a:cs typeface="Times New Roman" panose="02020603050405020304" pitchFamily="18" charset="0"/>
              </a:rPr>
              <a:t>O cérebro do homem é condição de possibilidade da  nossa Faculdade de Pensar</a:t>
            </a:r>
          </a:p>
          <a:p>
            <a:pPr lvl="1" algn="just">
              <a:lnSpc>
                <a:spcPct val="150000"/>
              </a:lnSpc>
            </a:pP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EE2145D6-86D9-684A-A6BA-9FFD6BAD7B9F}"/>
              </a:ext>
            </a:extLst>
          </p:cNvPr>
          <p:cNvSpPr>
            <a:spLocks noGrp="1"/>
          </p:cNvSpPr>
          <p:nvPr>
            <p:ph type="sldNum" sz="quarter" idx="12"/>
          </p:nvPr>
        </p:nvSpPr>
        <p:spPr/>
        <p:txBody>
          <a:bodyPr/>
          <a:lstStyle/>
          <a:p>
            <a:fld id="{86E381C6-3CE7-354A-88D5-C98944E9A1C1}" type="slidenum">
              <a:rPr lang="pt-BR" smtClean="0"/>
              <a:t>12</a:t>
            </a:fld>
            <a:endParaRPr lang="pt-BR"/>
          </a:p>
        </p:txBody>
      </p:sp>
    </p:spTree>
    <p:extLst>
      <p:ext uri="{BB962C8B-B14F-4D97-AF65-F5344CB8AC3E}">
        <p14:creationId xmlns:p14="http://schemas.microsoft.com/office/powerpoint/2010/main" val="165593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69C39-9790-E448-AA40-9438CED4580F}"/>
              </a:ext>
            </a:extLst>
          </p:cNvPr>
          <p:cNvSpPr>
            <a:spLocks noGrp="1"/>
          </p:cNvSpPr>
          <p:nvPr>
            <p:ph type="title"/>
          </p:nvPr>
        </p:nvSpPr>
        <p:spPr/>
        <p:txBody>
          <a:bodyPr>
            <a:normAutofit fontScale="90000"/>
          </a:bodyPr>
          <a:lstStyle/>
          <a:p>
            <a:pPr algn="ctr"/>
            <a:r>
              <a:rPr lang="pt-BR" sz="3200" b="1" dirty="0">
                <a:latin typeface="Times New Roman" panose="02020603050405020304" pitchFamily="18" charset="0"/>
                <a:cs typeface="Times New Roman" panose="02020603050405020304" pitchFamily="18" charset="0"/>
              </a:rPr>
              <a:t>A Faculdade de Pensar do ser humano</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Filosofia, Psicologia, Neurociências</a:t>
            </a:r>
            <a:br>
              <a:rPr lang="pt-BR" sz="3200" b="1" dirty="0">
                <a:latin typeface="Times New Roman" panose="02020603050405020304" pitchFamily="18" charset="0"/>
                <a:cs typeface="Times New Roman" panose="02020603050405020304" pitchFamily="18" charset="0"/>
              </a:rPr>
            </a:br>
            <a:endParaRPr lang="pt-BR" sz="32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F3FE0577-3B88-CF4B-9E44-34616F8B5A36}"/>
              </a:ext>
            </a:extLst>
          </p:cNvPr>
          <p:cNvSpPr>
            <a:spLocks noGrp="1"/>
          </p:cNvSpPr>
          <p:nvPr>
            <p:ph idx="1"/>
          </p:nvPr>
        </p:nvSpPr>
        <p:spPr/>
        <p:txBody>
          <a:bodyPr>
            <a:normAutofit/>
          </a:bodyPr>
          <a:lstStyle/>
          <a:p>
            <a:pPr>
              <a:lnSpc>
                <a:spcPct val="150000"/>
              </a:lnSpc>
            </a:pPr>
            <a:r>
              <a:rPr lang="pt-BR" sz="2200" b="1" dirty="0"/>
              <a:t>Kant, Piaget e as neurociências</a:t>
            </a:r>
          </a:p>
          <a:p>
            <a:pPr>
              <a:lnSpc>
                <a:spcPct val="150000"/>
              </a:lnSpc>
            </a:pPr>
            <a:r>
              <a:rPr lang="pt-BR" sz="2200" b="1" dirty="0"/>
              <a:t>Faculdade de Pensar </a:t>
            </a:r>
            <a:r>
              <a:rPr lang="pt-BR" sz="2200" b="1" dirty="0">
                <a:sym typeface="Wingdings" pitchFamily="2" charset="2"/>
              </a:rPr>
              <a:t> </a:t>
            </a:r>
            <a:r>
              <a:rPr lang="pt-BR" sz="2200" dirty="0">
                <a:sym typeface="Wingdings" pitchFamily="2" charset="2"/>
              </a:rPr>
              <a:t>Faculdade de </a:t>
            </a:r>
            <a:r>
              <a:rPr lang="pt-BR" sz="2200" dirty="0"/>
              <a:t>Conhecer + </a:t>
            </a:r>
            <a:r>
              <a:rPr lang="pt-BR" sz="2200" dirty="0" err="1"/>
              <a:t>Faculd</a:t>
            </a:r>
            <a:r>
              <a:rPr lang="pt-BR" sz="2200" dirty="0"/>
              <a:t>. de Agir + </a:t>
            </a:r>
            <a:r>
              <a:rPr lang="pt-BR" sz="2200" dirty="0" err="1"/>
              <a:t>Faculd</a:t>
            </a:r>
            <a:r>
              <a:rPr lang="pt-BR" sz="2200" dirty="0"/>
              <a:t> de Julgar</a:t>
            </a:r>
          </a:p>
          <a:p>
            <a:pPr algn="just">
              <a:lnSpc>
                <a:spcPct val="150000"/>
              </a:lnSpc>
            </a:pPr>
            <a:r>
              <a:rPr lang="pt-BR" sz="2200" b="1" dirty="0"/>
              <a:t>Funções Executivas nas neurociências</a:t>
            </a:r>
            <a:r>
              <a:rPr lang="pt-BR" sz="2200" dirty="0"/>
              <a:t>: </a:t>
            </a:r>
            <a:r>
              <a:rPr lang="pt-B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funções executivas são um conjunto de processos cognitivos de alto nível que possibilitam o controle e a regulação do comportamento, permitindo planejamento, resolução de problemas, tomada de decisões e adaptação a novas situações. Elas são fundamentais para o funcionamento cotidiano e envolvem múltiplas áreas do cérebro, principalmente o </a:t>
            </a: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córtex pré-frontal</a:t>
            </a:r>
            <a:r>
              <a:rPr lang="pt-B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3600" dirty="0"/>
          </a:p>
          <a:p>
            <a:endParaRPr lang="pt-BR" sz="3600" dirty="0"/>
          </a:p>
        </p:txBody>
      </p:sp>
      <p:sp>
        <p:nvSpPr>
          <p:cNvPr id="4" name="Espaço Reservado para Número de Slide 3">
            <a:extLst>
              <a:ext uri="{FF2B5EF4-FFF2-40B4-BE49-F238E27FC236}">
                <a16:creationId xmlns:a16="http://schemas.microsoft.com/office/drawing/2014/main" id="{12FF2A21-8019-2F4B-8874-3294D8243B2D}"/>
              </a:ext>
            </a:extLst>
          </p:cNvPr>
          <p:cNvSpPr>
            <a:spLocks noGrp="1"/>
          </p:cNvSpPr>
          <p:nvPr>
            <p:ph type="sldNum" sz="quarter" idx="12"/>
          </p:nvPr>
        </p:nvSpPr>
        <p:spPr/>
        <p:txBody>
          <a:bodyPr/>
          <a:lstStyle/>
          <a:p>
            <a:fld id="{86E381C6-3CE7-354A-88D5-C98944E9A1C1}" type="slidenum">
              <a:rPr lang="pt-BR" smtClean="0"/>
              <a:t>13</a:t>
            </a:fld>
            <a:endParaRPr lang="pt-BR"/>
          </a:p>
        </p:txBody>
      </p:sp>
    </p:spTree>
    <p:extLst>
      <p:ext uri="{BB962C8B-B14F-4D97-AF65-F5344CB8AC3E}">
        <p14:creationId xmlns:p14="http://schemas.microsoft.com/office/powerpoint/2010/main" val="159735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2F629-FACE-2A4E-92A1-8AF19AA70C67}"/>
              </a:ext>
            </a:extLst>
          </p:cNvPr>
          <p:cNvSpPr>
            <a:spLocks noGrp="1"/>
          </p:cNvSpPr>
          <p:nvPr>
            <p:ph type="title"/>
          </p:nvPr>
        </p:nvSpPr>
        <p:spPr/>
        <p:txBody>
          <a:bodyPr>
            <a:normAutofit/>
          </a:bodyPr>
          <a:lstStyle/>
          <a:p>
            <a:r>
              <a:rPr lang="pt-BR"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Principais Componentes das Funções Executivas</a:t>
            </a:r>
            <a:endParaRPr lang="pt-BR" dirty="0"/>
          </a:p>
        </p:txBody>
      </p:sp>
      <p:sp>
        <p:nvSpPr>
          <p:cNvPr id="3" name="Espaço Reservado para Conteúdo 2">
            <a:extLst>
              <a:ext uri="{FF2B5EF4-FFF2-40B4-BE49-F238E27FC236}">
                <a16:creationId xmlns:a16="http://schemas.microsoft.com/office/drawing/2014/main" id="{C6017C84-5234-A540-882F-9C456A686A73}"/>
              </a:ext>
            </a:extLst>
          </p:cNvPr>
          <p:cNvSpPr>
            <a:spLocks noGrp="1"/>
          </p:cNvSpPr>
          <p:nvPr>
            <p:ph idx="1"/>
          </p:nvPr>
        </p:nvSpPr>
        <p:spPr/>
        <p:txBody>
          <a:bodyPr>
            <a:normAutofit/>
          </a:bodyPr>
          <a:lstStyle/>
          <a:p>
            <a:pPr marL="342900" lvl="0" indent="-342900">
              <a:lnSpc>
                <a:spcPct val="150000"/>
              </a:lnSpc>
              <a:buFont typeface="+mj-lt"/>
              <a:buAutoNum type="arabicPeriod"/>
              <a:tabLst>
                <a:tab pos="457200" algn="l"/>
              </a:tabLst>
            </a:pP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Inibição (Controle Inibitório)</a:t>
            </a:r>
            <a:endParaRPr lang="pt-B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457200" algn="l"/>
              </a:tabLst>
            </a:pP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Memória de Trabalho</a:t>
            </a:r>
            <a:endParaRPr lang="pt-B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457200" algn="l"/>
              </a:tabLst>
            </a:pP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Flexibilidade Cognitiva</a:t>
            </a:r>
            <a:endParaRPr lang="pt-B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457200" algn="l"/>
              </a:tabLst>
            </a:pP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Planejamento e Organização</a:t>
            </a:r>
            <a:endParaRPr lang="pt-B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457200" algn="l"/>
              </a:tabLst>
            </a:pP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Tomada de Decisão</a:t>
            </a:r>
            <a:endParaRPr lang="pt-B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457200" algn="l"/>
              </a:tabLst>
            </a:pP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Monitoramento e </a:t>
            </a:r>
            <a:r>
              <a:rPr lang="pt-BR"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Autorregulação</a:t>
            </a:r>
            <a:endParaRPr lang="pt-BR"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B039CCB4-2028-304A-A242-FFD22110EBBD}"/>
              </a:ext>
            </a:extLst>
          </p:cNvPr>
          <p:cNvSpPr>
            <a:spLocks noGrp="1"/>
          </p:cNvSpPr>
          <p:nvPr>
            <p:ph type="sldNum" sz="quarter" idx="12"/>
          </p:nvPr>
        </p:nvSpPr>
        <p:spPr/>
        <p:txBody>
          <a:bodyPr/>
          <a:lstStyle/>
          <a:p>
            <a:fld id="{86E381C6-3CE7-354A-88D5-C98944E9A1C1}" type="slidenum">
              <a:rPr lang="pt-BR" smtClean="0"/>
              <a:t>14</a:t>
            </a:fld>
            <a:endParaRPr lang="pt-BR"/>
          </a:p>
        </p:txBody>
      </p:sp>
    </p:spTree>
    <p:extLst>
      <p:ext uri="{BB962C8B-B14F-4D97-AF65-F5344CB8AC3E}">
        <p14:creationId xmlns:p14="http://schemas.microsoft.com/office/powerpoint/2010/main" val="201454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2F629-FACE-2A4E-92A1-8AF19AA70C67}"/>
              </a:ext>
            </a:extLst>
          </p:cNvPr>
          <p:cNvSpPr>
            <a:spLocks noGrp="1"/>
          </p:cNvSpPr>
          <p:nvPr>
            <p:ph type="title"/>
          </p:nvPr>
        </p:nvSpPr>
        <p:spPr/>
        <p:txBody>
          <a:bodyPr>
            <a:normAutofit/>
          </a:bodyPr>
          <a:lstStyle/>
          <a:p>
            <a:r>
              <a:rPr lang="pt-BR"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Principais Componentes das Funções Executivas</a:t>
            </a:r>
            <a:endParaRPr lang="pt-BR" dirty="0"/>
          </a:p>
        </p:txBody>
      </p:sp>
      <p:sp>
        <p:nvSpPr>
          <p:cNvPr id="3" name="Espaço Reservado para Conteúdo 2">
            <a:extLst>
              <a:ext uri="{FF2B5EF4-FFF2-40B4-BE49-F238E27FC236}">
                <a16:creationId xmlns:a16="http://schemas.microsoft.com/office/drawing/2014/main" id="{C6017C84-5234-A540-882F-9C456A686A73}"/>
              </a:ext>
            </a:extLst>
          </p:cNvPr>
          <p:cNvSpPr>
            <a:spLocks noGrp="1"/>
          </p:cNvSpPr>
          <p:nvPr>
            <p:ph idx="1"/>
          </p:nvPr>
        </p:nvSpPr>
        <p:spPr/>
        <p:txBody>
          <a:bodyPr>
            <a:normAutofit/>
          </a:bodyPr>
          <a:lstStyle/>
          <a:p>
            <a:pPr marL="342900" lvl="0" indent="-342900">
              <a:buFont typeface="+mj-lt"/>
              <a:buAutoNum type="arabicPeriod"/>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Inibição (Controle Inibitório)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Capacidade de suprimir impulsos automáticos, distrações e comportamentos inadequados para atingir um objetivo.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Relacionada à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autorregulação</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emocional e comportamental.</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Exemplo: Resistir à tentação de verificar o celular durante uma reunião.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Memória de Trabalho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Capacidade de armazenar e manipular informações temporariamente para realizar tarefas complexas.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Essencial para a compreensão de instruções e para a resolução de problemas.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Exemplo: Fazer cálculos mentais ou lembrar de um endereço antes de anotá-lo.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Flexibilidade Cognitiva</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Habilidade de alternar entre diferentes tarefas, estratégias ou perspectivas.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Fundamental para a adaptação a mudanças inesperadas no ambiente.</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Exemplo: Mudar de estratégia ao perceber que um plano inicial não está funcionando.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
        <p:nvSpPr>
          <p:cNvPr id="4" name="Espaço Reservado para Número de Slide 3">
            <a:extLst>
              <a:ext uri="{FF2B5EF4-FFF2-40B4-BE49-F238E27FC236}">
                <a16:creationId xmlns:a16="http://schemas.microsoft.com/office/drawing/2014/main" id="{B039CCB4-2028-304A-A242-FFD22110EBBD}"/>
              </a:ext>
            </a:extLst>
          </p:cNvPr>
          <p:cNvSpPr>
            <a:spLocks noGrp="1"/>
          </p:cNvSpPr>
          <p:nvPr>
            <p:ph type="sldNum" sz="quarter" idx="12"/>
          </p:nvPr>
        </p:nvSpPr>
        <p:spPr/>
        <p:txBody>
          <a:bodyPr/>
          <a:lstStyle/>
          <a:p>
            <a:fld id="{86E381C6-3CE7-354A-88D5-C98944E9A1C1}" type="slidenum">
              <a:rPr lang="pt-BR" smtClean="0"/>
              <a:t>15</a:t>
            </a:fld>
            <a:endParaRPr lang="pt-BR"/>
          </a:p>
        </p:txBody>
      </p:sp>
    </p:spTree>
    <p:extLst>
      <p:ext uri="{BB962C8B-B14F-4D97-AF65-F5344CB8AC3E}">
        <p14:creationId xmlns:p14="http://schemas.microsoft.com/office/powerpoint/2010/main" val="324032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2F629-FACE-2A4E-92A1-8AF19AA70C67}"/>
              </a:ext>
            </a:extLst>
          </p:cNvPr>
          <p:cNvSpPr>
            <a:spLocks noGrp="1"/>
          </p:cNvSpPr>
          <p:nvPr>
            <p:ph type="title"/>
          </p:nvPr>
        </p:nvSpPr>
        <p:spPr/>
        <p:txBody>
          <a:bodyPr>
            <a:normAutofit/>
          </a:bodyPr>
          <a:lstStyle/>
          <a:p>
            <a:r>
              <a:rPr lang="pt-BR"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Principais Componentes das Funções Executivas</a:t>
            </a:r>
            <a:endParaRPr lang="pt-BR" dirty="0"/>
          </a:p>
        </p:txBody>
      </p:sp>
      <p:sp>
        <p:nvSpPr>
          <p:cNvPr id="3" name="Espaço Reservado para Conteúdo 2">
            <a:extLst>
              <a:ext uri="{FF2B5EF4-FFF2-40B4-BE49-F238E27FC236}">
                <a16:creationId xmlns:a16="http://schemas.microsoft.com/office/drawing/2014/main" id="{C6017C84-5234-A540-882F-9C456A686A73}"/>
              </a:ext>
            </a:extLst>
          </p:cNvPr>
          <p:cNvSpPr>
            <a:spLocks noGrp="1"/>
          </p:cNvSpPr>
          <p:nvPr>
            <p:ph idx="1"/>
          </p:nvPr>
        </p:nvSpPr>
        <p:spPr/>
        <p:txBody>
          <a:bodyPr>
            <a:normAutofit/>
          </a:bodyPr>
          <a:lstStyle/>
          <a:p>
            <a:pPr marL="342900" lvl="0" indent="-342900">
              <a:buFont typeface="+mj-lt"/>
              <a:buAutoNum type="arabicPeriod"/>
              <a:tabLst>
                <a:tab pos="457200" algn="l"/>
              </a:tabLst>
            </a:pPr>
            <a:r>
              <a:rPr lang="pt-BR" sz="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buFont typeface="+mj-lt"/>
              <a:buAutoNum type="arabicPeriod"/>
              <a:tabLst>
                <a:tab pos="457200" algn="l"/>
              </a:tabLst>
            </a:pPr>
            <a:r>
              <a:rPr lang="pt-BR" sz="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buFont typeface="+mj-lt"/>
              <a:buAutoNum type="arabicPeriod"/>
              <a:tabLst>
                <a:tab pos="457200" algn="l"/>
              </a:tabLst>
            </a:pPr>
            <a:r>
              <a:rPr lang="pt-BR" sz="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buFont typeface="+mj-lt"/>
              <a:buAutoNum type="arabicPeriod"/>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Planejamento e Organização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Capacidade de estabelecer metas, prever consequências e estruturar ações para alcançar um objetivo.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Envolve a antecipação de problemas e a tomada de decisões estratégicas.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Exemplo: Organizar uma viagem considerando transporte, hospedagem e passeios.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Tomada de Decisão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Processo de avaliar opções, prever riscos e escolher a melhor alternativa com base nas circunstâncias.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Depende da integração entre emoção e cognição.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Exemplo: Decidir entre aceitar um novo emprego ou permanecer no atual.</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Monitoramento e </a:t>
            </a:r>
            <a:r>
              <a:rPr lang="pt-B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Autorregulação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Capacidade de avaliar o próprio desempenho e ajustar comportamentos conforme necessário.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Envolve autoconsciência e correção de erros.</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Exemplo: Perceber que está procrastinando e decidir voltar ao trabalho.</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039CCB4-2028-304A-A242-FFD22110EBBD}"/>
              </a:ext>
            </a:extLst>
          </p:cNvPr>
          <p:cNvSpPr>
            <a:spLocks noGrp="1"/>
          </p:cNvSpPr>
          <p:nvPr>
            <p:ph type="sldNum" sz="quarter" idx="12"/>
          </p:nvPr>
        </p:nvSpPr>
        <p:spPr/>
        <p:txBody>
          <a:bodyPr/>
          <a:lstStyle/>
          <a:p>
            <a:fld id="{86E381C6-3CE7-354A-88D5-C98944E9A1C1}" type="slidenum">
              <a:rPr lang="pt-BR" smtClean="0"/>
              <a:t>16</a:t>
            </a:fld>
            <a:endParaRPr lang="pt-BR"/>
          </a:p>
        </p:txBody>
      </p:sp>
    </p:spTree>
    <p:extLst>
      <p:ext uri="{BB962C8B-B14F-4D97-AF65-F5344CB8AC3E}">
        <p14:creationId xmlns:p14="http://schemas.microsoft.com/office/powerpoint/2010/main" val="105948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80126-78B0-0B41-9914-BBDB32464665}"/>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Partes e elementos materiais do cérebro </a:t>
            </a:r>
          </a:p>
        </p:txBody>
      </p:sp>
      <p:sp>
        <p:nvSpPr>
          <p:cNvPr id="3" name="Espaço Reservado para Conteúdo 2">
            <a:extLst>
              <a:ext uri="{FF2B5EF4-FFF2-40B4-BE49-F238E27FC236}">
                <a16:creationId xmlns:a16="http://schemas.microsoft.com/office/drawing/2014/main" id="{60016F04-4A5E-9249-A4B4-DF60D46994C4}"/>
              </a:ext>
            </a:extLst>
          </p:cNvPr>
          <p:cNvSpPr>
            <a:spLocks noGrp="1"/>
          </p:cNvSpPr>
          <p:nvPr>
            <p:ph idx="1"/>
          </p:nvPr>
        </p:nvSpPr>
        <p:spPr/>
        <p:txBody>
          <a:bodyPr>
            <a:normAutofit fontScale="62500" lnSpcReduction="20000"/>
          </a:bodyPr>
          <a:lstStyle/>
          <a:p>
            <a:pPr marL="342900" lvl="0" indent="-342900">
              <a:lnSpc>
                <a:spcPct val="150000"/>
              </a:lnSpc>
              <a:buSzPts val="1000"/>
              <a:buFont typeface="Symbol" pitchFamily="2" charset="2"/>
              <a:buChar char=""/>
              <a:tabLst>
                <a:tab pos="457200" algn="l"/>
              </a:tabLs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Córtex Pré-Frontal</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Principal área envolvida, responsável pela coordenação dos processos executivos.</a:t>
            </a:r>
            <a:endParaRPr lang="pt-B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Circuito </a:t>
            </a:r>
            <a:r>
              <a:rPr lang="pt-BR"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Fronto-Subcortical</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Conexões entre o córtex pré-frontal e estruturas </a:t>
            </a:r>
            <a:r>
              <a:rPr lang="pt-BR"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subcorticais</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(como os gânglios da base e o tálamo) modulam a regulação do comportamento.</a:t>
            </a:r>
            <a:endParaRPr lang="pt-B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Neurotransmissores</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buSzPts val="1000"/>
              <a:buFont typeface="Courier New" panose="02070309020205020404" pitchFamily="49" charset="0"/>
              <a:buChar char="o"/>
              <a:tabLst>
                <a:tab pos="914400" algn="l"/>
              </a:tabLs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Dopamina</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Fundamental para a motivação, tomada de decisão e regulação da atenção.</a:t>
            </a:r>
            <a:endParaRPr lang="pt-B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buSzPts val="1000"/>
              <a:buFont typeface="Courier New" panose="02070309020205020404" pitchFamily="49" charset="0"/>
              <a:buChar char="o"/>
              <a:tabLst>
                <a:tab pos="914400" algn="l"/>
              </a:tabLs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Noradrenalina</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Relacionada à vigilância e resposta ao estresse.</a:t>
            </a:r>
            <a:endParaRPr lang="pt-B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buSzPts val="1000"/>
              <a:buFont typeface="Courier New" panose="02070309020205020404" pitchFamily="49" charset="0"/>
              <a:buChar char="o"/>
              <a:tabLst>
                <a:tab pos="914400" algn="l"/>
              </a:tabLs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Glutamato e GABA</a:t>
            </a: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Regulam a excitabilidade neuronal e o controle inibitório.</a:t>
            </a:r>
            <a:endParaRPr lang="pt-B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6D85D296-8202-F046-B18C-6FB78CD39875}"/>
              </a:ext>
            </a:extLst>
          </p:cNvPr>
          <p:cNvSpPr>
            <a:spLocks noGrp="1"/>
          </p:cNvSpPr>
          <p:nvPr>
            <p:ph type="sldNum" sz="quarter" idx="12"/>
          </p:nvPr>
        </p:nvSpPr>
        <p:spPr/>
        <p:txBody>
          <a:bodyPr/>
          <a:lstStyle/>
          <a:p>
            <a:fld id="{86E381C6-3CE7-354A-88D5-C98944E9A1C1}" type="slidenum">
              <a:rPr lang="pt-BR" smtClean="0"/>
              <a:t>17</a:t>
            </a:fld>
            <a:endParaRPr lang="pt-BR"/>
          </a:p>
        </p:txBody>
      </p:sp>
    </p:spTree>
    <p:extLst>
      <p:ext uri="{BB962C8B-B14F-4D97-AF65-F5344CB8AC3E}">
        <p14:creationId xmlns:p14="http://schemas.microsoft.com/office/powerpoint/2010/main" val="389071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37E06-C21C-2C40-9ECA-27413ADDCDBF}"/>
              </a:ext>
            </a:extLst>
          </p:cNvPr>
          <p:cNvSpPr>
            <a:spLocks noGrp="1"/>
          </p:cNvSpPr>
          <p:nvPr>
            <p:ph type="title"/>
          </p:nvPr>
        </p:nvSpPr>
        <p:spPr/>
        <p:txBody>
          <a:bodyPr>
            <a:normAutofit/>
          </a:bodyPr>
          <a:lstStyle/>
          <a:p>
            <a:pPr algn="ct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Impacto das Funções Executivas no Cotidiano</a:t>
            </a:r>
            <a:endParaRPr lang="pt-BR" sz="3200" dirty="0"/>
          </a:p>
        </p:txBody>
      </p:sp>
      <p:sp>
        <p:nvSpPr>
          <p:cNvPr id="3" name="Espaço Reservado para Conteúdo 2">
            <a:extLst>
              <a:ext uri="{FF2B5EF4-FFF2-40B4-BE49-F238E27FC236}">
                <a16:creationId xmlns:a16="http://schemas.microsoft.com/office/drawing/2014/main" id="{580FBD81-F82D-8F4A-AA79-1E7438ED96D0}"/>
              </a:ext>
            </a:extLst>
          </p:cNvPr>
          <p:cNvSpPr>
            <a:spLocks noGrp="1"/>
          </p:cNvSpPr>
          <p:nvPr>
            <p:ph idx="1"/>
          </p:nvPr>
        </p:nvSpPr>
        <p:spPr/>
        <p:txBody>
          <a:bodyPr/>
          <a:lstStyle/>
          <a:p>
            <a:pPr marL="342900" lvl="0" indent="-342900">
              <a:lnSpc>
                <a:spcPct val="150000"/>
              </a:lnSpc>
              <a:buSzPts val="1000"/>
              <a:buFont typeface="Symbol" pitchFamily="2" charset="2"/>
              <a:buChar char=""/>
              <a:tabLst>
                <a:tab pos="457200" algn="l"/>
              </a:tabLst>
            </a:pPr>
            <a:r>
              <a:rPr lang="pt-B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Educação</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Desempenham um papel crucial no aprendizado, facilitando a concentração e a solução de problemas.</a:t>
            </a:r>
            <a:endParaRPr lang="pt-B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pt-B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Trabalho</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Essenciais para a produtividade, organização e gestão do tempo.</a:t>
            </a:r>
            <a:endParaRPr lang="pt-B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pt-B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Vida Social</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Permitem a regulação emocional e a adaptação a diferentes interações interpessoais.</a:t>
            </a:r>
            <a:endParaRPr lang="pt-B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pt-B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Saúde Mental</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Déficits nas funções executivas estão associados a transtornos como TDAH, esquizofrenia, autismo e depressão.</a:t>
            </a:r>
            <a:endParaRPr lang="pt-B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E10D4C3B-7011-BF45-8B0D-DBB31387B813}"/>
              </a:ext>
            </a:extLst>
          </p:cNvPr>
          <p:cNvSpPr>
            <a:spLocks noGrp="1"/>
          </p:cNvSpPr>
          <p:nvPr>
            <p:ph type="sldNum" sz="quarter" idx="12"/>
          </p:nvPr>
        </p:nvSpPr>
        <p:spPr/>
        <p:txBody>
          <a:bodyPr/>
          <a:lstStyle/>
          <a:p>
            <a:fld id="{86E381C6-3CE7-354A-88D5-C98944E9A1C1}" type="slidenum">
              <a:rPr lang="pt-BR" smtClean="0"/>
              <a:t>18</a:t>
            </a:fld>
            <a:endParaRPr lang="pt-BR"/>
          </a:p>
        </p:txBody>
      </p:sp>
    </p:spTree>
    <p:extLst>
      <p:ext uri="{BB962C8B-B14F-4D97-AF65-F5344CB8AC3E}">
        <p14:creationId xmlns:p14="http://schemas.microsoft.com/office/powerpoint/2010/main" val="17792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442BB-F773-674F-A5FB-D656055F8B5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F36DFD0-0127-0B44-96E5-ED4EC718F7E4}"/>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D2FD4F0E-BE4F-EA4B-A23F-EBA3BAB96991}"/>
              </a:ext>
            </a:extLst>
          </p:cNvPr>
          <p:cNvSpPr>
            <a:spLocks noGrp="1"/>
          </p:cNvSpPr>
          <p:nvPr>
            <p:ph type="sldNum" sz="quarter" idx="12"/>
          </p:nvPr>
        </p:nvSpPr>
        <p:spPr/>
        <p:txBody>
          <a:bodyPr/>
          <a:lstStyle/>
          <a:p>
            <a:fld id="{86E381C6-3CE7-354A-88D5-C98944E9A1C1}" type="slidenum">
              <a:rPr lang="pt-BR" smtClean="0"/>
              <a:t>19</a:t>
            </a:fld>
            <a:endParaRPr lang="pt-BR"/>
          </a:p>
        </p:txBody>
      </p:sp>
    </p:spTree>
    <p:extLst>
      <p:ext uri="{BB962C8B-B14F-4D97-AF65-F5344CB8AC3E}">
        <p14:creationId xmlns:p14="http://schemas.microsoft.com/office/powerpoint/2010/main" val="244006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1BD6-A791-8541-9F5B-90C62A9458D6}"/>
              </a:ext>
            </a:extLst>
          </p:cNvPr>
          <p:cNvSpPr>
            <a:spLocks noGrp="1"/>
          </p:cNvSpPr>
          <p:nvPr>
            <p:ph type="title"/>
          </p:nvPr>
        </p:nvSpPr>
        <p:spPr/>
        <p:txBody>
          <a:bodyPr>
            <a:normAutofit/>
          </a:bodyPr>
          <a:lstStyle/>
          <a:p>
            <a:pPr algn="ctr"/>
            <a:r>
              <a:rPr lang="pt-BR"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 proposta objetiva </a:t>
            </a:r>
            <a:br>
              <a:rPr lang="pt-BR"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br>
            <a:r>
              <a:rPr lang="pt-BR"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e programática </a:t>
            </a:r>
            <a:r>
              <a:rPr lang="pt-BR" sz="36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deste curso</a:t>
            </a:r>
            <a:endParaRPr lang="pt-BR" dirty="0"/>
          </a:p>
        </p:txBody>
      </p:sp>
      <p:sp>
        <p:nvSpPr>
          <p:cNvPr id="3" name="Espaço Reservado para Conteúdo 2">
            <a:extLst>
              <a:ext uri="{FF2B5EF4-FFF2-40B4-BE49-F238E27FC236}">
                <a16:creationId xmlns:a16="http://schemas.microsoft.com/office/drawing/2014/main" id="{32AF34FD-AF87-1D4D-9690-D0AEC96CAADD}"/>
              </a:ext>
            </a:extLst>
          </p:cNvPr>
          <p:cNvSpPr>
            <a:spLocks noGrp="1"/>
          </p:cNvSpPr>
          <p:nvPr>
            <p:ph idx="1"/>
          </p:nvPr>
        </p:nvSpPr>
        <p:spPr/>
        <p:txBody>
          <a:bodyPr>
            <a:normAutofit fontScale="92500" lnSpcReduction="20000"/>
          </a:bodyPr>
          <a:lstStyle/>
          <a:p>
            <a:pPr algn="just">
              <a:lnSpc>
                <a:spcPct val="150000"/>
              </a:lnSpc>
            </a:pPr>
            <a:r>
              <a:rPr lang="pt-BR" sz="2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Com estas análises preliminares temos bem colocados os parâmetros estruturais das pesquisas na psicanálise e nas neurociências. Até agora, abordamos, bem tangencialmente, ou apenas indicativamente, algumas aproximações e comunhões entre elas. </a:t>
            </a:r>
          </a:p>
          <a:p>
            <a:pPr algn="just">
              <a:lnSpc>
                <a:spcPct val="150000"/>
              </a:lnSpc>
            </a:pPr>
            <a:r>
              <a:rPr lang="pt-BR" sz="20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Vamos na segunda parte do curso, </a:t>
            </a:r>
            <a:r>
              <a:rPr lang="pt-BR" sz="20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nos dedicar </a:t>
            </a:r>
            <a:r>
              <a:rPr lang="pt-BR" sz="2000" b="1" dirty="0">
                <a:effectLst/>
                <a:latin typeface="Times New Roman" panose="02020603050405020304" pitchFamily="18" charset="0"/>
                <a:ea typeface="MS Mincho" panose="02020609040205080304" pitchFamily="49" charset="-128"/>
                <a:cs typeface="Times New Roman" panose="02020603050405020304" pitchFamily="18" charset="0"/>
              </a:rPr>
              <a:t>ao tema do</a:t>
            </a:r>
            <a:r>
              <a:rPr lang="pt-BR" sz="20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pt-BR"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desenvolvimento do cérebro e a criação da subjetividade humana</a:t>
            </a:r>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t>analisando as propostas de Miguel </a:t>
            </a:r>
            <a:r>
              <a:rPr lang="pt-BR" sz="2000" b="1" dirty="0" err="1">
                <a:effectLst/>
                <a:latin typeface="Times New Roman" panose="02020603050405020304" pitchFamily="18" charset="0"/>
                <a:ea typeface="Times New Roman" panose="02020603050405020304" pitchFamily="18" charset="0"/>
                <a:cs typeface="Times New Roman" panose="02020603050405020304" pitchFamily="18" charset="0"/>
              </a:rPr>
              <a:t>Nicolelis</a:t>
            </a:r>
            <a: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t> (2024) no seu livro </a:t>
            </a:r>
            <a:r>
              <a:rPr lang="pt-BR"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 verdadeiro criador de tudo. Como o cérebro humano esculpiu o universo como nós o conhecemos</a:t>
            </a: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ed.). São Paulo: Planeta.</a:t>
            </a:r>
          </a:p>
          <a:p>
            <a:pPr algn="just">
              <a:lnSpc>
                <a:spcPct val="150000"/>
              </a:lnSpc>
            </a:pPr>
            <a:r>
              <a:rPr lang="pt-BR" sz="2000" dirty="0">
                <a:effectLst/>
                <a:latin typeface="Times New Roman" panose="02020603050405020304" pitchFamily="18" charset="0"/>
                <a:cs typeface="Times New Roman" panose="02020603050405020304" pitchFamily="18" charset="0"/>
              </a:rPr>
              <a:t>Pretende-se, durante esta leitura, colocar a pergunta sobre que tipo de fenômeno descrito por </a:t>
            </a:r>
            <a:r>
              <a:rPr lang="pt-BR" sz="2000" dirty="0" err="1">
                <a:effectLst/>
                <a:latin typeface="Times New Roman" panose="02020603050405020304" pitchFamily="18" charset="0"/>
                <a:cs typeface="Times New Roman" panose="02020603050405020304" pitchFamily="18" charset="0"/>
              </a:rPr>
              <a:t>Nicolelis</a:t>
            </a:r>
            <a:r>
              <a:rPr lang="pt-BR" sz="2000" dirty="0">
                <a:effectLst/>
                <a:latin typeface="Times New Roman" panose="02020603050405020304" pitchFamily="18" charset="0"/>
                <a:cs typeface="Times New Roman" panose="02020603050405020304" pitchFamily="18" charset="0"/>
              </a:rPr>
              <a:t> pode servir para compreender, ampliar e desenvolver a teoria do desenvolvimento emocional do ponto de vista da psicanálise e, mais especificamente, de </a:t>
            </a:r>
            <a:r>
              <a:rPr lang="pt-BR" sz="2000" dirty="0" err="1">
                <a:effectLst/>
                <a:latin typeface="Times New Roman" panose="02020603050405020304" pitchFamily="18" charset="0"/>
                <a:cs typeface="Times New Roman" panose="02020603050405020304" pitchFamily="18" charset="0"/>
              </a:rPr>
              <a:t>Winnicott</a:t>
            </a:r>
            <a:r>
              <a:rPr lang="pt-BR" sz="2000" dirty="0">
                <a:effectLst/>
                <a:latin typeface="Times New Roman" panose="02020603050405020304" pitchFamily="18" charset="0"/>
                <a:cs typeface="Times New Roman" panose="02020603050405020304" pitchFamily="18" charset="0"/>
              </a:rPr>
              <a:t>.</a:t>
            </a:r>
          </a:p>
          <a:p>
            <a:pPr algn="just">
              <a:lnSpc>
                <a:spcPct val="150000"/>
              </a:lnSpc>
            </a:pP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5B7A5417-C32B-BF48-9FED-B883B465CABC}"/>
              </a:ext>
            </a:extLst>
          </p:cNvPr>
          <p:cNvSpPr>
            <a:spLocks noGrp="1"/>
          </p:cNvSpPr>
          <p:nvPr>
            <p:ph type="sldNum" sz="quarter" idx="12"/>
          </p:nvPr>
        </p:nvSpPr>
        <p:spPr/>
        <p:txBody>
          <a:bodyPr/>
          <a:lstStyle/>
          <a:p>
            <a:fld id="{86E381C6-3CE7-354A-88D5-C98944E9A1C1}" type="slidenum">
              <a:rPr lang="pt-BR" smtClean="0"/>
              <a:t>2</a:t>
            </a:fld>
            <a:endParaRPr lang="pt-BR"/>
          </a:p>
        </p:txBody>
      </p:sp>
    </p:spTree>
    <p:extLst>
      <p:ext uri="{BB962C8B-B14F-4D97-AF65-F5344CB8AC3E}">
        <p14:creationId xmlns:p14="http://schemas.microsoft.com/office/powerpoint/2010/main" val="393723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3DE21-1AAD-AE4F-A214-D14F48C28310}"/>
              </a:ext>
            </a:extLst>
          </p:cNvPr>
          <p:cNvSpPr>
            <a:spLocks noGrp="1"/>
          </p:cNvSpPr>
          <p:nvPr>
            <p:ph type="title"/>
          </p:nvPr>
        </p:nvSpPr>
        <p:spPr/>
        <p:txBody>
          <a:bodyPr>
            <a:normAutofit/>
          </a:bodyPr>
          <a:lstStyle/>
          <a:p>
            <a:pPr algn="ctr"/>
            <a:r>
              <a:rPr lang="pt-BR" sz="3100" b="1" i="0" u="none" strike="noStrike" dirty="0">
                <a:solidFill>
                  <a:srgbClr val="000000"/>
                </a:solidFill>
                <a:effectLst/>
                <a:latin typeface="Times New Roman" panose="02020603050405020304" pitchFamily="18" charset="0"/>
                <a:cs typeface="Times New Roman" panose="02020603050405020304" pitchFamily="18" charset="0"/>
              </a:rPr>
              <a:t>Kant</a:t>
            </a:r>
            <a:r>
              <a:rPr lang="pt-BR" sz="3100" b="1" dirty="0">
                <a:latin typeface="Times New Roman" panose="02020603050405020304" pitchFamily="18" charset="0"/>
                <a:cs typeface="Times New Roman" panose="02020603050405020304" pitchFamily="18" charset="0"/>
              </a:rPr>
              <a:t> e a nossa Faculdade de Pensar</a:t>
            </a:r>
            <a:br>
              <a:rPr lang="pt-BR" sz="3100" b="1" dirty="0">
                <a:latin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84658ECE-02E8-3A4D-B43D-A40539ECC1E6}"/>
              </a:ext>
            </a:extLst>
          </p:cNvPr>
          <p:cNvSpPr>
            <a:spLocks noGrp="1"/>
          </p:cNvSpPr>
          <p:nvPr>
            <p:ph idx="1"/>
          </p:nvPr>
        </p:nvSpPr>
        <p:spPr/>
        <p:txBody>
          <a:bodyPr>
            <a:normAutofit/>
          </a:bodyPr>
          <a:lstStyle/>
          <a:p>
            <a:pPr marL="457200" lvl="1" indent="0">
              <a:lnSpc>
                <a:spcPct val="150000"/>
              </a:lnSpc>
              <a:buNone/>
            </a:pPr>
            <a:r>
              <a:rPr lang="pt-BR" sz="2400" b="1" dirty="0">
                <a:latin typeface="Times New Roman" panose="02020603050405020304" pitchFamily="18" charset="0"/>
                <a:cs typeface="Times New Roman" panose="02020603050405020304" pitchFamily="18" charset="0"/>
              </a:rPr>
              <a:t>Kant analisou qual é a </a:t>
            </a:r>
            <a:r>
              <a:rPr lang="pt-BR" sz="2400" b="1" i="1" dirty="0">
                <a:latin typeface="Times New Roman" panose="02020603050405020304" pitchFamily="18" charset="0"/>
                <a:cs typeface="Times New Roman" panose="02020603050405020304" pitchFamily="18" charset="0"/>
              </a:rPr>
              <a:t>estrutura das nossas Faculdades</a:t>
            </a:r>
            <a:endParaRPr lang="pt-BR" dirty="0"/>
          </a:p>
          <a:p>
            <a:pPr lvl="2">
              <a:lnSpc>
                <a:spcPct val="150000"/>
              </a:lnSpc>
            </a:pPr>
            <a:r>
              <a:rPr lang="pt-BR" b="1" dirty="0"/>
              <a:t>Faculdade de Conhecer </a:t>
            </a:r>
            <a:r>
              <a:rPr lang="pt-BR" dirty="0"/>
              <a:t>(a natureza), na </a:t>
            </a:r>
            <a:r>
              <a:rPr lang="pt-BR" i="1" dirty="0"/>
              <a:t>Crítica da razão pura </a:t>
            </a:r>
            <a:r>
              <a:rPr lang="pt-BR" dirty="0"/>
              <a:t>(1781 e 1787)</a:t>
            </a:r>
          </a:p>
          <a:p>
            <a:pPr marL="914400" lvl="2" indent="0">
              <a:lnSpc>
                <a:spcPct val="150000"/>
              </a:lnSpc>
              <a:buNone/>
            </a:pPr>
            <a:r>
              <a:rPr lang="pt-BR" i="1" dirty="0"/>
              <a:t>	</a:t>
            </a:r>
            <a:r>
              <a:rPr lang="pt-BR" dirty="0"/>
              <a:t>(</a:t>
            </a:r>
            <a:r>
              <a:rPr lang="pt-BR" b="1" dirty="0"/>
              <a:t>Epistemologia</a:t>
            </a:r>
            <a:r>
              <a:rPr lang="pt-BR" dirty="0"/>
              <a:t>: como conhecemos o mundo)</a:t>
            </a:r>
          </a:p>
          <a:p>
            <a:pPr lvl="2">
              <a:lnSpc>
                <a:spcPct val="150000"/>
              </a:lnSpc>
            </a:pPr>
            <a:r>
              <a:rPr lang="pt-BR" b="1" dirty="0"/>
              <a:t>Faculdade de Agir</a:t>
            </a:r>
            <a:r>
              <a:rPr lang="pt-BR" dirty="0"/>
              <a:t>, ou de deixar que façam, na </a:t>
            </a:r>
            <a:r>
              <a:rPr lang="pt-BR" i="1" dirty="0"/>
              <a:t>Crítica da razão prática </a:t>
            </a:r>
            <a:r>
              <a:rPr lang="pt-BR" dirty="0"/>
              <a:t>(1788)</a:t>
            </a:r>
          </a:p>
          <a:p>
            <a:pPr marL="914400" lvl="2" indent="0">
              <a:lnSpc>
                <a:spcPct val="150000"/>
              </a:lnSpc>
              <a:buNone/>
            </a:pPr>
            <a:r>
              <a:rPr lang="pt-BR" i="1" dirty="0"/>
              <a:t>	</a:t>
            </a:r>
            <a:r>
              <a:rPr lang="pt-BR" dirty="0"/>
              <a:t>(</a:t>
            </a:r>
            <a:r>
              <a:rPr lang="pt-BR" b="1" i="0" u="none" strike="noStrike" dirty="0">
                <a:solidFill>
                  <a:srgbClr val="000000"/>
                </a:solidFill>
                <a:effectLst/>
              </a:rPr>
              <a:t>Moralidade</a:t>
            </a:r>
            <a:r>
              <a:rPr lang="pt-BR" b="0" i="0" u="none" strike="noStrike" dirty="0">
                <a:solidFill>
                  <a:srgbClr val="000000"/>
                </a:solidFill>
                <a:effectLst/>
                <a:latin typeface="-webkit-standard"/>
              </a:rPr>
              <a:t> – Como devemos agir?)</a:t>
            </a:r>
            <a:endParaRPr lang="pt-BR" dirty="0"/>
          </a:p>
          <a:p>
            <a:pPr lvl="2">
              <a:lnSpc>
                <a:spcPct val="150000"/>
              </a:lnSpc>
            </a:pPr>
            <a:r>
              <a:rPr lang="pt-BR" b="1" dirty="0"/>
              <a:t>Faculdade de Julgar</a:t>
            </a:r>
            <a:r>
              <a:rPr lang="pt-BR" dirty="0"/>
              <a:t>, na </a:t>
            </a:r>
            <a:r>
              <a:rPr lang="pt-BR" i="1" dirty="0"/>
              <a:t>Crítica do Juízo </a:t>
            </a:r>
            <a:r>
              <a:rPr lang="pt-BR" dirty="0"/>
              <a:t>(1790)</a:t>
            </a:r>
          </a:p>
          <a:p>
            <a:pPr marL="914400" lvl="2" indent="0">
              <a:lnSpc>
                <a:spcPct val="150000"/>
              </a:lnSpc>
              <a:buNone/>
            </a:pPr>
            <a:r>
              <a:rPr lang="pt-BR" dirty="0"/>
              <a:t>	(</a:t>
            </a:r>
            <a:r>
              <a:rPr lang="pt-BR" b="1" i="0" u="none" strike="noStrike" dirty="0">
                <a:solidFill>
                  <a:srgbClr val="000000"/>
                </a:solidFill>
                <a:effectLst/>
              </a:rPr>
              <a:t>Estética e teleologia</a:t>
            </a:r>
            <a:r>
              <a:rPr lang="pt-BR" b="0" i="0" u="none" strike="noStrike" dirty="0">
                <a:solidFill>
                  <a:srgbClr val="000000"/>
                </a:solidFill>
                <a:effectLst/>
                <a:latin typeface="-webkit-standard"/>
              </a:rPr>
              <a:t> – Como encontramos propósito e beleza no mundo?)</a:t>
            </a:r>
            <a:endParaRPr lang="pt-BR" dirty="0"/>
          </a:p>
        </p:txBody>
      </p:sp>
      <p:sp>
        <p:nvSpPr>
          <p:cNvPr id="4" name="Espaço Reservado para Número de Slide 3">
            <a:extLst>
              <a:ext uri="{FF2B5EF4-FFF2-40B4-BE49-F238E27FC236}">
                <a16:creationId xmlns:a16="http://schemas.microsoft.com/office/drawing/2014/main" id="{4F98D701-B385-2343-A359-ADC0459CFA8C}"/>
              </a:ext>
            </a:extLst>
          </p:cNvPr>
          <p:cNvSpPr>
            <a:spLocks noGrp="1"/>
          </p:cNvSpPr>
          <p:nvPr>
            <p:ph type="sldNum" sz="quarter" idx="12"/>
          </p:nvPr>
        </p:nvSpPr>
        <p:spPr/>
        <p:txBody>
          <a:bodyPr/>
          <a:lstStyle/>
          <a:p>
            <a:fld id="{86E381C6-3CE7-354A-88D5-C98944E9A1C1}" type="slidenum">
              <a:rPr lang="pt-BR" smtClean="0"/>
              <a:t>20</a:t>
            </a:fld>
            <a:endParaRPr lang="pt-BR"/>
          </a:p>
        </p:txBody>
      </p:sp>
    </p:spTree>
    <p:extLst>
      <p:ext uri="{BB962C8B-B14F-4D97-AF65-F5344CB8AC3E}">
        <p14:creationId xmlns:p14="http://schemas.microsoft.com/office/powerpoint/2010/main" val="158885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D409F-DF2C-F243-8728-79B07B9C5979}"/>
              </a:ext>
            </a:extLst>
          </p:cNvPr>
          <p:cNvSpPr>
            <a:spLocks noGrp="1"/>
          </p:cNvSpPr>
          <p:nvPr>
            <p:ph type="title"/>
          </p:nvPr>
        </p:nvSpPr>
        <p:spPr/>
        <p:txBody>
          <a:bodyPr>
            <a:noAutofit/>
          </a:bodyPr>
          <a:lstStyle/>
          <a:p>
            <a:pPr algn="ctr"/>
            <a:r>
              <a:rPr lang="pt-BR" sz="2800" b="1" dirty="0">
                <a:latin typeface="Times New Roman" panose="02020603050405020304" pitchFamily="18" charset="0"/>
                <a:cs typeface="Times New Roman" panose="02020603050405020304" pitchFamily="18" charset="0"/>
              </a:rPr>
              <a:t>Kant as analisa em sua estrutura </a:t>
            </a:r>
            <a:r>
              <a:rPr lang="pt-BR" sz="2800" b="1" i="1" dirty="0">
                <a:latin typeface="Times New Roman" panose="02020603050405020304" pitchFamily="18" charset="0"/>
                <a:cs typeface="Times New Roman" panose="02020603050405020304" pitchFamily="18" charset="0"/>
              </a:rPr>
              <a:t>a priori</a:t>
            </a:r>
            <a:br>
              <a:rPr lang="pt-BR" sz="2800" b="1" i="1" dirty="0">
                <a:latin typeface="Times New Roman" panose="02020603050405020304" pitchFamily="18" charset="0"/>
                <a:cs typeface="Times New Roman" panose="02020603050405020304" pitchFamily="18" charset="0"/>
              </a:rPr>
            </a:br>
            <a:r>
              <a:rPr lang="pt-BR" sz="2000" dirty="0">
                <a:latin typeface="Times New Roman" panose="02020603050405020304" pitchFamily="18" charset="0"/>
                <a:cs typeface="Times New Roman" panose="02020603050405020304" pitchFamily="18" charset="0"/>
              </a:rPr>
              <a:t>(ou seja, o que faz parte delas e de seu funcionamento que não advêm da experiência)</a:t>
            </a:r>
            <a:br>
              <a:rPr lang="pt-BR" sz="2800" b="1" dirty="0">
                <a:latin typeface="Times New Roman" panose="02020603050405020304" pitchFamily="18" charset="0"/>
                <a:cs typeface="Times New Roman" panose="02020603050405020304" pitchFamily="18" charset="0"/>
              </a:rPr>
            </a:b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Piaget analisa como elas se desenvolvem (sua gênese) no ser humano</a:t>
            </a:r>
          </a:p>
        </p:txBody>
      </p:sp>
      <p:sp>
        <p:nvSpPr>
          <p:cNvPr id="3" name="Espaço Reservado para Conteúdo 2">
            <a:extLst>
              <a:ext uri="{FF2B5EF4-FFF2-40B4-BE49-F238E27FC236}">
                <a16:creationId xmlns:a16="http://schemas.microsoft.com/office/drawing/2014/main" id="{459B7A61-72B4-6E45-A670-0980CBDEE753}"/>
              </a:ext>
            </a:extLst>
          </p:cNvPr>
          <p:cNvSpPr>
            <a:spLocks noGrp="1"/>
          </p:cNvSpPr>
          <p:nvPr>
            <p:ph idx="1"/>
          </p:nvPr>
        </p:nvSpPr>
        <p:spPr/>
        <p:txBody>
          <a:bodyPr>
            <a:normAutofit/>
          </a:bodyPr>
          <a:lstStyle/>
          <a:p>
            <a:pPr lvl="1" algn="just">
              <a:lnSpc>
                <a:spcPct val="150000"/>
              </a:lnSpc>
            </a:pPr>
            <a:r>
              <a:rPr lang="pt-BR" dirty="0">
                <a:latin typeface="Times New Roman" panose="02020603050405020304" pitchFamily="18" charset="0"/>
                <a:cs typeface="Times New Roman" panose="02020603050405020304" pitchFamily="18" charset="0"/>
              </a:rPr>
              <a:t>Kant as analisa como sendo capacidades dadas (num ser humano adulto)</a:t>
            </a:r>
          </a:p>
          <a:p>
            <a:pPr lvl="1" algn="just">
              <a:lnSpc>
                <a:spcPct val="150000"/>
              </a:lnSpc>
            </a:pPr>
            <a:r>
              <a:rPr lang="pt-BR" dirty="0">
                <a:latin typeface="Times New Roman" panose="02020603050405020304" pitchFamily="18" charset="0"/>
                <a:cs typeface="Times New Roman" panose="02020603050405020304" pitchFamily="18" charset="0"/>
              </a:rPr>
              <a:t>Jean Piaget, por sua vez, procurou descrever como estas Faculdades (especialmente as de conhecer, descritas por Kant na XRP) ) são desenvolvidas ou adquiridas no processo de desenvolvimento (com a sua epistemologia genética), dado que estas não nascem já em pleno funcionamento, mas elaboradas e/ou constituídas e amadurecidas na relação do ser humano com o mundo</a:t>
            </a:r>
          </a:p>
        </p:txBody>
      </p:sp>
      <p:sp>
        <p:nvSpPr>
          <p:cNvPr id="4" name="Espaço Reservado para Número de Slide 3">
            <a:extLst>
              <a:ext uri="{FF2B5EF4-FFF2-40B4-BE49-F238E27FC236}">
                <a16:creationId xmlns:a16="http://schemas.microsoft.com/office/drawing/2014/main" id="{7BDC92D6-49AC-5241-AAA1-A5A93F254D94}"/>
              </a:ext>
            </a:extLst>
          </p:cNvPr>
          <p:cNvSpPr>
            <a:spLocks noGrp="1"/>
          </p:cNvSpPr>
          <p:nvPr>
            <p:ph type="sldNum" sz="quarter" idx="12"/>
          </p:nvPr>
        </p:nvSpPr>
        <p:spPr/>
        <p:txBody>
          <a:bodyPr/>
          <a:lstStyle/>
          <a:p>
            <a:fld id="{86E381C6-3CE7-354A-88D5-C98944E9A1C1}" type="slidenum">
              <a:rPr lang="pt-BR" smtClean="0"/>
              <a:t>21</a:t>
            </a:fld>
            <a:endParaRPr lang="pt-BR"/>
          </a:p>
        </p:txBody>
      </p:sp>
    </p:spTree>
    <p:extLst>
      <p:ext uri="{BB962C8B-B14F-4D97-AF65-F5344CB8AC3E}">
        <p14:creationId xmlns:p14="http://schemas.microsoft.com/office/powerpoint/2010/main" val="162464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2285A-2C53-4B48-A2E3-A8BBE85802D0}"/>
              </a:ext>
            </a:extLst>
          </p:cNvPr>
          <p:cNvSpPr>
            <a:spLocks noGrp="1"/>
          </p:cNvSpPr>
          <p:nvPr>
            <p:ph type="title"/>
          </p:nvPr>
        </p:nvSpPr>
        <p:spPr/>
        <p:txBody>
          <a:bodyPr>
            <a:normAutofit/>
          </a:bodyPr>
          <a:lstStyle/>
          <a:p>
            <a:pPr marL="0" indent="0" algn="ctr">
              <a:lnSpc>
                <a:spcPct val="150000"/>
              </a:lnSpc>
              <a:spcAft>
                <a:spcPts val="1390"/>
              </a:spcAft>
              <a:buNone/>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A estrutura da nossa FACULDADE DE CONHECER</a:t>
            </a: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2DA92698-4069-094C-B195-FA2D3A62369A}"/>
              </a:ext>
            </a:extLst>
          </p:cNvPr>
          <p:cNvSpPr>
            <a:spLocks noGrp="1"/>
          </p:cNvSpPr>
          <p:nvPr>
            <p:ph idx="1"/>
          </p:nvPr>
        </p:nvSpPr>
        <p:spPr/>
        <p:txBody>
          <a:bodyPr>
            <a:normAutofit fontScale="77500" lnSpcReduction="20000"/>
          </a:bodyPr>
          <a:lstStyle/>
          <a:p>
            <a:pPr algn="just">
              <a:lnSpc>
                <a:spcPct val="150000"/>
              </a:lnSpc>
              <a:spcAft>
                <a:spcPts val="1390"/>
              </a:spcAft>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A obra de Kant, na sua análise da nossa Faculdade de Conhecer, mostrou-nos como esta está organizada e como é seu funcionamento </a:t>
            </a:r>
            <a:r>
              <a:rPr lang="pt-BR" i="1" dirty="0">
                <a:effectLst/>
                <a:latin typeface="Times New Roman" panose="02020603050405020304" pitchFamily="18" charset="0"/>
                <a:ea typeface="Times New Roman" panose="02020603050405020304" pitchFamily="18" charset="0"/>
                <a:cs typeface="Times New Roman" panose="02020603050405020304" pitchFamily="18" charset="0"/>
              </a:rPr>
              <a:t>a priori</a:t>
            </a: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distinguindo-a </a:t>
            </a:r>
            <a:r>
              <a:rPr lang="pt-BR" dirty="0">
                <a:latin typeface="Times New Roman" panose="02020603050405020304" pitchFamily="18" charset="0"/>
                <a:ea typeface="Times New Roman" panose="02020603050405020304" pitchFamily="18" charset="0"/>
                <a:cs typeface="Times New Roman" panose="02020603050405020304" pitchFamily="18" charset="0"/>
              </a:rPr>
              <a:t>em função do campo de conhecimento a que se aplica, </a:t>
            </a: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subdividindo-a em três grandes modos de apreensão e organização dos fenômenos (seja de natureza externa seja interna):</a:t>
            </a:r>
          </a:p>
          <a:p>
            <a:pPr lvl="2" algn="just">
              <a:lnSpc>
                <a:spcPct val="150000"/>
              </a:lnSpc>
              <a:spcAft>
                <a:spcPts val="139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A Faculdade da percepção ou da intuição		</a:t>
            </a: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pt-BR" sz="2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apreensão sensível</a:t>
            </a:r>
          </a:p>
          <a:p>
            <a:pPr lvl="2" algn="just">
              <a:lnSpc>
                <a:spcPct val="150000"/>
              </a:lnSpc>
              <a:spcAft>
                <a:spcPts val="139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A Faculdade do entendimento ou do julgamento		     </a:t>
            </a:r>
            <a:r>
              <a:rPr lang="pt-BR" sz="21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estabece</a:t>
            </a:r>
            <a:r>
              <a:rPr lang="pt-BR" sz="21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de relações</a:t>
            </a:r>
          </a:p>
          <a:p>
            <a:pPr lvl="2" algn="just">
              <a:lnSpc>
                <a:spcPct val="150000"/>
              </a:lnSpc>
              <a:spcAft>
                <a:spcPts val="139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A Faculdade da razão (ou raciocínio) e suas generalizações	     </a:t>
            </a:r>
            <a:r>
              <a:rPr lang="pt-BR" sz="21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faz</a:t>
            </a:r>
            <a:r>
              <a:rPr lang="pt-BR" sz="2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generalizações  </a:t>
            </a:r>
            <a:endParaRPr lang="pt-BR" sz="21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13BEEA20-3633-6F49-A649-07619B952B24}"/>
              </a:ext>
            </a:extLst>
          </p:cNvPr>
          <p:cNvSpPr>
            <a:spLocks noGrp="1"/>
          </p:cNvSpPr>
          <p:nvPr>
            <p:ph type="sldNum" sz="quarter" idx="12"/>
          </p:nvPr>
        </p:nvSpPr>
        <p:spPr/>
        <p:txBody>
          <a:bodyPr/>
          <a:lstStyle/>
          <a:p>
            <a:fld id="{86E381C6-3CE7-354A-88D5-C98944E9A1C1}" type="slidenum">
              <a:rPr lang="pt-BR" smtClean="0"/>
              <a:t>22</a:t>
            </a:fld>
            <a:endParaRPr lang="pt-BR"/>
          </a:p>
        </p:txBody>
      </p:sp>
    </p:spTree>
    <p:extLst>
      <p:ext uri="{BB962C8B-B14F-4D97-AF65-F5344CB8AC3E}">
        <p14:creationId xmlns:p14="http://schemas.microsoft.com/office/powerpoint/2010/main" val="178999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457C4-C417-684E-BA6C-82A296C3C6FC}"/>
              </a:ext>
            </a:extLst>
          </p:cNvPr>
          <p:cNvSpPr>
            <a:spLocks noGrp="1"/>
          </p:cNvSpPr>
          <p:nvPr>
            <p:ph type="title"/>
          </p:nvPr>
        </p:nvSpPr>
        <p:spPr/>
        <p:txBody>
          <a:bodyPr>
            <a:normAutofit/>
          </a:bodyPr>
          <a:lstStyle/>
          <a:p>
            <a:pPr algn="ctr"/>
            <a:r>
              <a:rPr lang="pt-BR" sz="2700" b="1" dirty="0">
                <a:latin typeface="Times New Roman" panose="02020603050405020304" pitchFamily="18" charset="0"/>
                <a:cs typeface="Times New Roman" panose="02020603050405020304" pitchFamily="18" charset="0"/>
              </a:rPr>
              <a:t>Dois modos de conhecer o homem</a:t>
            </a:r>
            <a:br>
              <a:rPr lang="pt-BR" sz="2700" dirty="0">
                <a:latin typeface="Times New Roman" panose="02020603050405020304" pitchFamily="18" charset="0"/>
                <a:cs typeface="Times New Roman" panose="02020603050405020304" pitchFamily="18" charset="0"/>
              </a:rPr>
            </a:br>
            <a:r>
              <a:rPr lang="pt-BR" sz="2700" dirty="0">
                <a:effectLst/>
                <a:latin typeface="Times New Roman" panose="02020603050405020304" pitchFamily="18" charset="0"/>
                <a:cs typeface="Times New Roman" panose="02020603050405020304" pitchFamily="18" charset="0"/>
              </a:rPr>
              <a:t>Kant, I. (1798). </a:t>
            </a:r>
            <a:r>
              <a:rPr lang="pt-BR" sz="2700" i="1" dirty="0">
                <a:effectLst/>
                <a:latin typeface="Times New Roman" panose="02020603050405020304" pitchFamily="18" charset="0"/>
                <a:cs typeface="Times New Roman" panose="02020603050405020304" pitchFamily="18" charset="0"/>
              </a:rPr>
              <a:t>Antropologia de um ponto de vista pragmático</a:t>
            </a:r>
            <a:r>
              <a:rPr lang="pt-BR" sz="2700" dirty="0">
                <a:effectLst/>
                <a:latin typeface="Times New Roman" panose="02020603050405020304" pitchFamily="18" charset="0"/>
                <a:cs typeface="Times New Roman" panose="02020603050405020304" pitchFamily="18" charset="0"/>
              </a:rPr>
              <a:t>. </a:t>
            </a:r>
            <a:br>
              <a:rPr lang="pt-BR" sz="2700" dirty="0">
                <a:effectLst/>
                <a:latin typeface="Times New Roman" panose="02020603050405020304" pitchFamily="18" charset="0"/>
                <a:cs typeface="Times New Roman" panose="02020603050405020304" pitchFamily="18" charset="0"/>
              </a:rPr>
            </a:br>
            <a:r>
              <a:rPr lang="pt-BR" sz="2700" dirty="0">
                <a:effectLst/>
                <a:latin typeface="Times New Roman" panose="02020603050405020304" pitchFamily="18" charset="0"/>
                <a:cs typeface="Times New Roman" panose="02020603050405020304" pitchFamily="18" charset="0"/>
              </a:rPr>
              <a:t>São Paulo: Iluminuras, 2006.</a:t>
            </a:r>
            <a:endParaRPr lang="pt-BR" dirty="0"/>
          </a:p>
        </p:txBody>
      </p:sp>
      <p:sp>
        <p:nvSpPr>
          <p:cNvPr id="3" name="Espaço Reservado para Conteúdo 2">
            <a:extLst>
              <a:ext uri="{FF2B5EF4-FFF2-40B4-BE49-F238E27FC236}">
                <a16:creationId xmlns:a16="http://schemas.microsoft.com/office/drawing/2014/main" id="{D12D22CC-D8B8-B445-BCF8-2F5E7DE3C8DD}"/>
              </a:ext>
            </a:extLst>
          </p:cNvPr>
          <p:cNvSpPr>
            <a:spLocks noGrp="1"/>
          </p:cNvSpPr>
          <p:nvPr>
            <p:ph idx="1"/>
          </p:nvPr>
        </p:nvSpPr>
        <p:spPr/>
        <p:txBody>
          <a:bodyPr>
            <a:normAutofit lnSpcReduction="10000"/>
          </a:bodyPr>
          <a:lstStyle/>
          <a:p>
            <a:pPr algn="just">
              <a:lnSpc>
                <a:spcPct val="150000"/>
              </a:lnSpc>
            </a:pPr>
            <a:r>
              <a:rPr lang="pt-BR" sz="18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Uma doutrina do conhecimento do ser humano sistematicamente composta (antropologia) pode ser tal do ponto de vista </a:t>
            </a:r>
            <a:r>
              <a:rPr lang="pt-BR" sz="1800" i="1"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fisiológico</a:t>
            </a:r>
            <a:r>
              <a:rPr lang="pt-BR" sz="18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ou </a:t>
            </a:r>
            <a:r>
              <a:rPr lang="pt-BR" sz="1800" i="1"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pragmático</a:t>
            </a:r>
            <a:r>
              <a:rPr lang="pt-BR" sz="18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1800" dirty="0">
              <a:solidFill>
                <a:srgbClr val="1A1A1A"/>
              </a:solidFill>
              <a:latin typeface="Times New Roman" panose="02020603050405020304" pitchFamily="18" charset="0"/>
              <a:ea typeface="MS Mincho" panose="02020609040205080304" pitchFamily="49" charset="-128"/>
              <a:cs typeface="Times New Roman" panose="02020603050405020304" pitchFamily="18" charset="0"/>
            </a:endParaRPr>
          </a:p>
          <a:p>
            <a:pPr lvl="1" algn="just">
              <a:lnSpc>
                <a:spcPct val="150000"/>
              </a:lnSpc>
            </a:pPr>
            <a:r>
              <a:rPr lang="pt-BR" sz="14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O conhecimento fisiológico do ser humano trata de investigar o que a </a:t>
            </a:r>
            <a:r>
              <a:rPr lang="pt-BR" sz="1400" i="1"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natureza</a:t>
            </a:r>
            <a:r>
              <a:rPr lang="pt-BR" sz="14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faz do homem; o pragmático, o que </a:t>
            </a:r>
            <a:r>
              <a:rPr lang="pt-BR" sz="1400" i="1"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ele</a:t>
            </a:r>
            <a:r>
              <a:rPr lang="pt-BR" sz="14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faz de si mesmo, ou pode e deve fazer como ser que age livremente. — Quem medita sobre as causas naturais em que, por exemplo, a faculdade de recordar pode se basear, pode argumentar com sutilezas (seguindo Descartes) sobre os traços deixados no cérebro pelas impressões das sensações sofridas, mas tem de confessar que é mero espectador nesse jogo de suas representações, e que tem de deixar a natureza agir, porque não conhece as fibras e nervos cefálicos, nem sabe manejá-los para seu propósito, ou seja, tem de confessar que nada se ganha com todo raciocínio teórico sobre esse assunto. — </a:t>
            </a:r>
          </a:p>
          <a:p>
            <a:pPr lvl="1" algn="just">
              <a:lnSpc>
                <a:spcPct val="150000"/>
              </a:lnSpc>
            </a:pPr>
            <a:r>
              <a:rPr lang="pt-BR" sz="14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Mas se para ampliar a memória ou torná-la ágil, ele utiliza as percepções sobre o que considerou prejudicial ou favorável a ela, e para tanto precisa do conhecimento do ser humano, isso constitui uma pane da antropologia de um ponto de vista </a:t>
            </a:r>
            <a:r>
              <a:rPr lang="pt-BR" sz="1400" i="1"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pragmático</a:t>
            </a:r>
            <a:r>
              <a:rPr lang="pt-BR" sz="14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 e precisamente desta nos ocupamos aqui. </a:t>
            </a:r>
            <a:endParaRPr lang="pt-BR" sz="1400" dirty="0">
              <a:effectLst/>
              <a:latin typeface="Times New Roman" panose="02020603050405020304" pitchFamily="18" charset="0"/>
              <a:ea typeface="MS Mincho" panose="02020609040205080304" pitchFamily="49" charset="-128"/>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As neurociências são uma </a:t>
            </a:r>
            <a:r>
              <a:rPr lang="pt-BR" i="1" dirty="0">
                <a:latin typeface="Times New Roman" panose="02020603050405020304" pitchFamily="18" charset="0"/>
                <a:cs typeface="Times New Roman" panose="02020603050405020304" pitchFamily="18" charset="0"/>
              </a:rPr>
              <a:t>Antropologia do ponto de vista </a:t>
            </a:r>
            <a:r>
              <a:rPr lang="pt-BR" i="1" dirty="0" err="1">
                <a:latin typeface="Times New Roman" panose="02020603050405020304" pitchFamily="18" charset="0"/>
                <a:cs typeface="Times New Roman" panose="02020603050405020304" pitchFamily="18" charset="0"/>
              </a:rPr>
              <a:t>physiológico</a:t>
            </a:r>
            <a:endParaRPr lang="pt-BR" i="1" dirty="0">
              <a:latin typeface="Times New Roman" panose="02020603050405020304" pitchFamily="18" charset="0"/>
              <a:cs typeface="Times New Roman" panose="02020603050405020304" pitchFamily="18" charset="0"/>
            </a:endParaRPr>
          </a:p>
          <a:p>
            <a:pPr marL="0" indent="0">
              <a:buNone/>
            </a:pPr>
            <a:endParaRPr lang="pt-BR" dirty="0"/>
          </a:p>
        </p:txBody>
      </p:sp>
      <p:sp>
        <p:nvSpPr>
          <p:cNvPr id="4" name="Espaço Reservado para Número de Slide 3">
            <a:extLst>
              <a:ext uri="{FF2B5EF4-FFF2-40B4-BE49-F238E27FC236}">
                <a16:creationId xmlns:a16="http://schemas.microsoft.com/office/drawing/2014/main" id="{EDC286C4-1AF7-6F43-B89D-833315F0C443}"/>
              </a:ext>
            </a:extLst>
          </p:cNvPr>
          <p:cNvSpPr>
            <a:spLocks noGrp="1"/>
          </p:cNvSpPr>
          <p:nvPr>
            <p:ph type="sldNum" sz="quarter" idx="12"/>
          </p:nvPr>
        </p:nvSpPr>
        <p:spPr/>
        <p:txBody>
          <a:bodyPr/>
          <a:lstStyle/>
          <a:p>
            <a:fld id="{86E381C6-3CE7-354A-88D5-C98944E9A1C1}" type="slidenum">
              <a:rPr lang="pt-BR" smtClean="0"/>
              <a:t>23</a:t>
            </a:fld>
            <a:endParaRPr lang="pt-BR"/>
          </a:p>
        </p:txBody>
      </p:sp>
    </p:spTree>
    <p:extLst>
      <p:ext uri="{BB962C8B-B14F-4D97-AF65-F5344CB8AC3E}">
        <p14:creationId xmlns:p14="http://schemas.microsoft.com/office/powerpoint/2010/main" val="368649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5C675-2646-C342-9C2E-FB6C16C29D47}"/>
              </a:ext>
            </a:extLst>
          </p:cNvPr>
          <p:cNvSpPr>
            <a:spLocks noGrp="1"/>
          </p:cNvSpPr>
          <p:nvPr>
            <p:ph type="title"/>
          </p:nvPr>
        </p:nvSpPr>
        <p:spPr/>
        <p:txBody>
          <a:bodyPr>
            <a:normAutofit/>
          </a:bodyPr>
          <a:lstStyle/>
          <a:p>
            <a:pPr algn="ctr"/>
            <a:r>
              <a:rPr lang="pt-BR" sz="2700" b="1" dirty="0">
                <a:latin typeface="Times New Roman" panose="02020603050405020304" pitchFamily="18" charset="0"/>
                <a:cs typeface="Times New Roman" panose="02020603050405020304" pitchFamily="18" charset="0"/>
              </a:rPr>
              <a:t>Duas Metafísicas para conhecer o homem</a:t>
            </a:r>
            <a:br>
              <a:rPr lang="pt-BR" sz="2700" dirty="0">
                <a:latin typeface="Times New Roman" panose="02020603050405020304" pitchFamily="18" charset="0"/>
                <a:cs typeface="Times New Roman" panose="02020603050405020304" pitchFamily="18" charset="0"/>
              </a:rPr>
            </a:br>
            <a:r>
              <a:rPr lang="pt-BR" sz="1600" dirty="0" err="1">
                <a:effectLst/>
                <a:latin typeface="Times New Roman" panose="02020603050405020304" pitchFamily="18" charset="0"/>
                <a:cs typeface="Times New Roman" panose="02020603050405020304" pitchFamily="18" charset="0"/>
              </a:rPr>
              <a:t>Loparic</a:t>
            </a:r>
            <a:r>
              <a:rPr lang="pt-BR" sz="1600" dirty="0">
                <a:effectLst/>
                <a:latin typeface="Times New Roman" panose="02020603050405020304" pitchFamily="18" charset="0"/>
                <a:cs typeface="Times New Roman" panose="02020603050405020304" pitchFamily="18" charset="0"/>
              </a:rPr>
              <a:t>, </a:t>
            </a:r>
            <a:r>
              <a:rPr lang="pt-BR" sz="1600" dirty="0" err="1">
                <a:effectLst/>
                <a:latin typeface="Times New Roman" panose="02020603050405020304" pitchFamily="18" charset="0"/>
                <a:cs typeface="Times New Roman" panose="02020603050405020304" pitchFamily="18" charset="0"/>
              </a:rPr>
              <a:t>Z</a:t>
            </a:r>
            <a:r>
              <a:rPr lang="pt-BR" sz="1600" dirty="0">
                <a:effectLst/>
                <a:latin typeface="Times New Roman" panose="02020603050405020304" pitchFamily="18" charset="0"/>
                <a:cs typeface="Times New Roman" panose="02020603050405020304" pitchFamily="18" charset="0"/>
              </a:rPr>
              <a:t>. (2003). As duas metafísicas de Kant. </a:t>
            </a:r>
            <a:br>
              <a:rPr lang="pt-BR" sz="1600" dirty="0">
                <a:effectLst/>
                <a:latin typeface="Times New Roman" panose="02020603050405020304" pitchFamily="18" charset="0"/>
                <a:cs typeface="Times New Roman" panose="02020603050405020304" pitchFamily="18" charset="0"/>
              </a:rPr>
            </a:br>
            <a:r>
              <a:rPr lang="pt-BR" sz="1600" i="1" dirty="0">
                <a:effectLst/>
                <a:latin typeface="Times New Roman" panose="02020603050405020304" pitchFamily="18" charset="0"/>
                <a:cs typeface="Times New Roman" panose="02020603050405020304" pitchFamily="18" charset="0"/>
              </a:rPr>
              <a:t>Kant e-</a:t>
            </a:r>
            <a:r>
              <a:rPr lang="pt-BR" sz="1600" i="1" dirty="0" err="1">
                <a:effectLst/>
                <a:latin typeface="Times New Roman" panose="02020603050405020304" pitchFamily="18" charset="0"/>
                <a:cs typeface="Times New Roman" panose="02020603050405020304" pitchFamily="18" charset="0"/>
              </a:rPr>
              <a:t>Prints</a:t>
            </a:r>
            <a:r>
              <a:rPr lang="pt-BR" sz="1600" i="1" dirty="0">
                <a:effectLst/>
                <a:latin typeface="Times New Roman" panose="02020603050405020304" pitchFamily="18" charset="0"/>
                <a:cs typeface="Times New Roman" panose="02020603050405020304" pitchFamily="18" charset="0"/>
              </a:rPr>
              <a:t>, 2</a:t>
            </a:r>
            <a:r>
              <a:rPr lang="pt-BR" sz="1600" dirty="0">
                <a:effectLst/>
                <a:latin typeface="Times New Roman" panose="02020603050405020304" pitchFamily="18" charset="0"/>
                <a:cs typeface="Times New Roman" panose="02020603050405020304" pitchFamily="18" charset="0"/>
              </a:rPr>
              <a:t>(5). </a:t>
            </a:r>
            <a:r>
              <a:rPr lang="pt-BR" sz="1600" dirty="0" err="1">
                <a:effectLst/>
                <a:latin typeface="Times New Roman" panose="02020603050405020304" pitchFamily="18" charset="0"/>
                <a:cs typeface="Times New Roman" panose="02020603050405020304" pitchFamily="18" charset="0"/>
              </a:rPr>
              <a:t>Retrieved</a:t>
            </a:r>
            <a:r>
              <a:rPr lang="pt-BR" sz="1600" dirty="0">
                <a:effectLst/>
                <a:latin typeface="Times New Roman" panose="02020603050405020304" pitchFamily="18" charset="0"/>
                <a:cs typeface="Times New Roman" panose="02020603050405020304" pitchFamily="18" charset="0"/>
              </a:rPr>
              <a:t> </a:t>
            </a:r>
            <a:r>
              <a:rPr lang="pt-BR" sz="1600" dirty="0" err="1">
                <a:effectLst/>
                <a:latin typeface="Times New Roman" panose="02020603050405020304" pitchFamily="18" charset="0"/>
                <a:cs typeface="Times New Roman" panose="02020603050405020304" pitchFamily="18" charset="0"/>
              </a:rPr>
              <a:t>from</a:t>
            </a:r>
            <a:r>
              <a:rPr lang="pt-BR" sz="1600" dirty="0">
                <a:effectLst/>
                <a:latin typeface="Times New Roman" panose="02020603050405020304" pitchFamily="18" charset="0"/>
                <a:cs typeface="Times New Roman" panose="02020603050405020304" pitchFamily="18" charset="0"/>
              </a:rPr>
              <a:t> </a:t>
            </a:r>
            <a:r>
              <a:rPr lang="pt-BR" sz="160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www.cle.unicamp.br/kant-e-prints</a:t>
            </a:r>
            <a:endParaRPr lang="pt-BR" sz="1600" dirty="0"/>
          </a:p>
        </p:txBody>
      </p:sp>
      <p:sp>
        <p:nvSpPr>
          <p:cNvPr id="3" name="Espaço Reservado para Conteúdo 2">
            <a:extLst>
              <a:ext uri="{FF2B5EF4-FFF2-40B4-BE49-F238E27FC236}">
                <a16:creationId xmlns:a16="http://schemas.microsoft.com/office/drawing/2014/main" id="{E13CBABE-748C-BA48-8175-D9356DBB9303}"/>
              </a:ext>
            </a:extLst>
          </p:cNvPr>
          <p:cNvSpPr>
            <a:spLocks noGrp="1"/>
          </p:cNvSpPr>
          <p:nvPr>
            <p:ph idx="1"/>
          </p:nvPr>
        </p:nvSpPr>
        <p:spPr/>
        <p:txBody>
          <a:bodyPr/>
          <a:lstStyle/>
          <a:p>
            <a:pPr marL="0" indent="0">
              <a:buNone/>
            </a:pPr>
            <a:r>
              <a:rPr lang="pt-BR" sz="2400" b="1" dirty="0">
                <a:latin typeface="Times New Roman" panose="02020603050405020304" pitchFamily="18" charset="0"/>
                <a:cs typeface="Times New Roman" panose="02020603050405020304" pitchFamily="18" charset="0"/>
              </a:rPr>
              <a:t>A Metafísica da Natureza</a:t>
            </a:r>
          </a:p>
          <a:p>
            <a:pPr lvl="1"/>
            <a:r>
              <a:rPr lang="pt-BR" i="1" dirty="0">
                <a:latin typeface="Times New Roman" panose="02020603050405020304" pitchFamily="18" charset="0"/>
                <a:cs typeface="Times New Roman" panose="02020603050405020304" pitchFamily="18" charset="0"/>
              </a:rPr>
              <a:t>A </a:t>
            </a:r>
            <a:r>
              <a:rPr lang="pt-BR" i="1" dirty="0" err="1">
                <a:latin typeface="Times New Roman" panose="02020603050405020304" pitchFamily="18" charset="0"/>
                <a:cs typeface="Times New Roman" panose="02020603050405020304" pitchFamily="18" charset="0"/>
              </a:rPr>
              <a:t>prioris</a:t>
            </a:r>
            <a:r>
              <a:rPr lang="pt-BR" i="1"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da Crítica da Razão Pura. </a:t>
            </a:r>
            <a:r>
              <a:rPr lang="pt-BR" i="1" dirty="0">
                <a:latin typeface="Times New Roman" panose="02020603050405020304" pitchFamily="18" charset="0"/>
                <a:cs typeface="Times New Roman" panose="02020603050405020304" pitchFamily="18" charset="0"/>
              </a:rPr>
              <a:t>A </a:t>
            </a:r>
            <a:r>
              <a:rPr lang="pt-BR" i="1" dirty="0" err="1">
                <a:latin typeface="Times New Roman" panose="02020603050405020304" pitchFamily="18" charset="0"/>
                <a:cs typeface="Times New Roman" panose="02020603050405020304" pitchFamily="18" charset="0"/>
              </a:rPr>
              <a:t>prioris</a:t>
            </a:r>
            <a:r>
              <a:rPr lang="pt-BR" i="1"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da Faculdade de conhecer:</a:t>
            </a:r>
          </a:p>
          <a:p>
            <a:pPr lvl="2"/>
            <a:r>
              <a:rPr lang="pt-BR" dirty="0">
                <a:latin typeface="Times New Roman" panose="02020603050405020304" pitchFamily="18" charset="0"/>
                <a:cs typeface="Times New Roman" panose="02020603050405020304" pitchFamily="18" charset="0"/>
              </a:rPr>
              <a:t>espaço e tempo </a:t>
            </a:r>
          </a:p>
          <a:p>
            <a:pPr lvl="2"/>
            <a:r>
              <a:rPr lang="pt-BR" dirty="0">
                <a:latin typeface="Times New Roman" panose="02020603050405020304" pitchFamily="18" charset="0"/>
                <a:cs typeface="Times New Roman" panose="02020603050405020304" pitchFamily="18" charset="0"/>
              </a:rPr>
              <a:t>categorias do entendimento [relações]</a:t>
            </a:r>
          </a:p>
          <a:p>
            <a:pPr lvl="2"/>
            <a:r>
              <a:rPr lang="pt-BR" dirty="0" err="1">
                <a:latin typeface="Times New Roman" panose="02020603050405020304" pitchFamily="18" charset="0"/>
                <a:cs typeface="Times New Roman" panose="02020603050405020304" pitchFamily="18" charset="0"/>
              </a:rPr>
              <a:t>idéias</a:t>
            </a:r>
            <a:r>
              <a:rPr lang="pt-BR" dirty="0">
                <a:latin typeface="Times New Roman" panose="02020603050405020304" pitchFamily="18" charset="0"/>
                <a:cs typeface="Times New Roman" panose="02020603050405020304" pitchFamily="18" charset="0"/>
              </a:rPr>
              <a:t> da razão [para apreensão do todo]</a:t>
            </a:r>
            <a:endParaRPr lang="pt-BR" sz="2400" dirty="0">
              <a:latin typeface="Times New Roman" panose="02020603050405020304" pitchFamily="18" charset="0"/>
              <a:cs typeface="Times New Roman" panose="02020603050405020304" pitchFamily="18" charset="0"/>
            </a:endParaRPr>
          </a:p>
          <a:p>
            <a:pPr marL="0" indent="0">
              <a:buNone/>
            </a:pPr>
            <a:r>
              <a:rPr lang="pt-BR" sz="2400" b="1" dirty="0">
                <a:latin typeface="Times New Roman" panose="02020603050405020304" pitchFamily="18" charset="0"/>
                <a:cs typeface="Times New Roman" panose="02020603050405020304" pitchFamily="18" charset="0"/>
              </a:rPr>
              <a:t>A Metafísica dos Costumes</a:t>
            </a:r>
          </a:p>
          <a:p>
            <a:pPr lvl="1"/>
            <a:r>
              <a:rPr lang="pt-BR" i="1" dirty="0">
                <a:latin typeface="Times New Roman" panose="02020603050405020304" pitchFamily="18" charset="0"/>
                <a:cs typeface="Times New Roman" panose="02020603050405020304" pitchFamily="18" charset="0"/>
              </a:rPr>
              <a:t>A </a:t>
            </a:r>
            <a:r>
              <a:rPr lang="pt-BR" i="1" dirty="0" err="1">
                <a:latin typeface="Times New Roman" panose="02020603050405020304" pitchFamily="18" charset="0"/>
                <a:cs typeface="Times New Roman" panose="02020603050405020304" pitchFamily="18" charset="0"/>
              </a:rPr>
              <a:t>prioris</a:t>
            </a:r>
            <a:r>
              <a:rPr lang="pt-BR" i="1"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da Crítica da Razão Prática:</a:t>
            </a:r>
          </a:p>
          <a:p>
            <a:pPr lvl="2"/>
            <a:r>
              <a:rPr lang="pt-BR" dirty="0">
                <a:latin typeface="Times New Roman" panose="02020603050405020304" pitchFamily="18" charset="0"/>
                <a:cs typeface="Times New Roman" panose="02020603050405020304" pitchFamily="18" charset="0"/>
              </a:rPr>
              <a:t>alma; </a:t>
            </a:r>
          </a:p>
          <a:p>
            <a:pPr lvl="2"/>
            <a:r>
              <a:rPr lang="pt-BR" dirty="0">
                <a:latin typeface="Times New Roman" panose="02020603050405020304" pitchFamily="18" charset="0"/>
                <a:cs typeface="Times New Roman" panose="02020603050405020304" pitchFamily="18" charset="0"/>
              </a:rPr>
              <a:t>mundo; </a:t>
            </a:r>
          </a:p>
          <a:p>
            <a:pPr lvl="2"/>
            <a:r>
              <a:rPr lang="pt-BR" dirty="0">
                <a:latin typeface="Times New Roman" panose="02020603050405020304" pitchFamily="18" charset="0"/>
                <a:cs typeface="Times New Roman" panose="02020603050405020304" pitchFamily="18" charset="0"/>
              </a:rPr>
              <a:t>Deus; </a:t>
            </a:r>
          </a:p>
          <a:p>
            <a:pPr lvl="2"/>
            <a:r>
              <a:rPr lang="pt-BR" dirty="0">
                <a:latin typeface="Times New Roman" panose="02020603050405020304" pitchFamily="18" charset="0"/>
                <a:cs typeface="Times New Roman" panose="02020603050405020304" pitchFamily="18" charset="0"/>
              </a:rPr>
              <a:t>imperativo categórico </a:t>
            </a:r>
          </a:p>
          <a:p>
            <a:endParaRPr lang="pt-BR" dirty="0"/>
          </a:p>
        </p:txBody>
      </p:sp>
      <p:sp>
        <p:nvSpPr>
          <p:cNvPr id="4" name="Espaço Reservado para Número de Slide 3">
            <a:extLst>
              <a:ext uri="{FF2B5EF4-FFF2-40B4-BE49-F238E27FC236}">
                <a16:creationId xmlns:a16="http://schemas.microsoft.com/office/drawing/2014/main" id="{D7F187D9-E32C-E44F-93C0-F1B4E611BC82}"/>
              </a:ext>
            </a:extLst>
          </p:cNvPr>
          <p:cNvSpPr>
            <a:spLocks noGrp="1"/>
          </p:cNvSpPr>
          <p:nvPr>
            <p:ph type="sldNum" sz="quarter" idx="12"/>
          </p:nvPr>
        </p:nvSpPr>
        <p:spPr/>
        <p:txBody>
          <a:bodyPr/>
          <a:lstStyle/>
          <a:p>
            <a:fld id="{86E381C6-3CE7-354A-88D5-C98944E9A1C1}" type="slidenum">
              <a:rPr lang="pt-BR" smtClean="0"/>
              <a:t>24</a:t>
            </a:fld>
            <a:endParaRPr lang="pt-BR"/>
          </a:p>
        </p:txBody>
      </p:sp>
    </p:spTree>
    <p:extLst>
      <p:ext uri="{BB962C8B-B14F-4D97-AF65-F5344CB8AC3E}">
        <p14:creationId xmlns:p14="http://schemas.microsoft.com/office/powerpoint/2010/main" val="143992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DFA63-36D4-0E43-B498-1675197C2E55}"/>
              </a:ext>
            </a:extLst>
          </p:cNvPr>
          <p:cNvSpPr>
            <a:spLocks noGrp="1"/>
          </p:cNvSpPr>
          <p:nvPr>
            <p:ph type="title"/>
          </p:nvPr>
        </p:nvSpPr>
        <p:spPr/>
        <p:txBody>
          <a:bodyPr/>
          <a:lstStyle/>
          <a:p>
            <a:pPr algn="ctr"/>
            <a:r>
              <a:rPr lang="pt-BR" b="1" dirty="0">
                <a:latin typeface="Times New Roman" panose="02020603050405020304" pitchFamily="18" charset="0"/>
                <a:cs typeface="Times New Roman" panose="02020603050405020304" pitchFamily="18" charset="0"/>
              </a:rPr>
              <a:t>Os </a:t>
            </a:r>
            <a:r>
              <a:rPr lang="pt-BR" b="1" i="1" dirty="0">
                <a:latin typeface="Times New Roman" panose="02020603050405020304" pitchFamily="18" charset="0"/>
                <a:cs typeface="Times New Roman" panose="02020603050405020304" pitchFamily="18" charset="0"/>
              </a:rPr>
              <a:t>a priori e as ideias da razão </a:t>
            </a:r>
            <a:r>
              <a:rPr lang="pt-BR" b="1" dirty="0">
                <a:latin typeface="Times New Roman" panose="02020603050405020304" pitchFamily="18" charset="0"/>
                <a:cs typeface="Times New Roman" panose="02020603050405020304" pitchFamily="18" charset="0"/>
              </a:rPr>
              <a:t>para Kant</a:t>
            </a:r>
          </a:p>
        </p:txBody>
      </p:sp>
      <p:sp>
        <p:nvSpPr>
          <p:cNvPr id="3" name="Espaço Reservado para Conteúdo 2">
            <a:extLst>
              <a:ext uri="{FF2B5EF4-FFF2-40B4-BE49-F238E27FC236}">
                <a16:creationId xmlns:a16="http://schemas.microsoft.com/office/drawing/2014/main" id="{CDAD19E9-E6D6-AB49-95FD-24CD44443581}"/>
              </a:ext>
            </a:extLst>
          </p:cNvPr>
          <p:cNvSpPr>
            <a:spLocks noGrp="1"/>
          </p:cNvSpPr>
          <p:nvPr>
            <p:ph idx="1"/>
          </p:nvPr>
        </p:nvSpPr>
        <p:spPr/>
        <p:txBody>
          <a:bodyPr>
            <a:normAutofit lnSpcReduction="10000"/>
          </a:bodyPr>
          <a:lstStyle/>
          <a:p>
            <a:pPr algn="just">
              <a:lnSpc>
                <a:spcPct val="150000"/>
              </a:lnSpc>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Na filosofia de Kant, os </a:t>
            </a:r>
            <a:r>
              <a:rPr lang="pt-BR" sz="2800" b="0" i="1" u="none" strike="noStrike" dirty="0">
                <a:solidFill>
                  <a:srgbClr val="000000"/>
                </a:solidFill>
                <a:effectLst/>
                <a:latin typeface="Times New Roman" panose="02020603050405020304" pitchFamily="18" charset="0"/>
                <a:cs typeface="Times New Roman" panose="02020603050405020304" pitchFamily="18" charset="0"/>
              </a:rPr>
              <a:t>a priori</a:t>
            </a:r>
            <a:r>
              <a:rPr lang="pt-BR" sz="2800" b="0" i="0" u="none" strike="noStrike" dirty="0">
                <a:solidFill>
                  <a:srgbClr val="000000"/>
                </a:solidFill>
                <a:effectLst/>
                <a:latin typeface="Times New Roman" panose="02020603050405020304" pitchFamily="18" charset="0"/>
                <a:cs typeface="Times New Roman" panose="02020603050405020304" pitchFamily="18" charset="0"/>
              </a:rPr>
              <a:t> são condições inatas do conhecimento e da ação, que não derivam da experiência, mas que tornam a experiência e a moralidade possíveis. </a:t>
            </a:r>
          </a:p>
          <a:p>
            <a:pPr algn="just">
              <a:lnSpc>
                <a:spcPct val="150000"/>
              </a:lnSpc>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Nos principais textos de Kant — </a:t>
            </a:r>
            <a:r>
              <a:rPr lang="pt-BR" sz="2800" b="0" i="1" u="none" strike="noStrike" dirty="0">
                <a:solidFill>
                  <a:srgbClr val="000000"/>
                </a:solidFill>
                <a:effectLst/>
                <a:latin typeface="Times New Roman" panose="02020603050405020304" pitchFamily="18" charset="0"/>
                <a:cs typeface="Times New Roman" panose="02020603050405020304" pitchFamily="18" charset="0"/>
              </a:rPr>
              <a:t>Crítica da Razão Pura</a:t>
            </a:r>
            <a:r>
              <a:rPr lang="pt-BR" sz="2800" b="0" i="0" u="none" strike="noStrike" dirty="0">
                <a:solidFill>
                  <a:srgbClr val="000000"/>
                </a:solidFill>
                <a:effectLst/>
                <a:latin typeface="Times New Roman" panose="02020603050405020304" pitchFamily="18" charset="0"/>
                <a:cs typeface="Times New Roman" panose="02020603050405020304" pitchFamily="18" charset="0"/>
              </a:rPr>
              <a:t> e </a:t>
            </a:r>
            <a:r>
              <a:rPr lang="pt-BR" sz="2800" b="0" i="1" u="none" strike="noStrike" dirty="0">
                <a:solidFill>
                  <a:srgbClr val="000000"/>
                </a:solidFill>
                <a:effectLst/>
                <a:latin typeface="Times New Roman" panose="02020603050405020304" pitchFamily="18" charset="0"/>
                <a:cs typeface="Times New Roman" panose="02020603050405020304" pitchFamily="18" charset="0"/>
              </a:rPr>
              <a:t>Crítica da Razão Prática</a:t>
            </a:r>
            <a:r>
              <a:rPr lang="pt-BR" sz="2800" b="0" i="0" u="none" strike="noStrike" dirty="0">
                <a:solidFill>
                  <a:srgbClr val="000000"/>
                </a:solidFill>
                <a:effectLst/>
                <a:latin typeface="Times New Roman" panose="02020603050405020304" pitchFamily="18" charset="0"/>
                <a:cs typeface="Times New Roman" panose="02020603050405020304" pitchFamily="18" charset="0"/>
              </a:rPr>
              <a:t> —, ele investiga diferentes tipos de </a:t>
            </a:r>
            <a:r>
              <a:rPr lang="pt-BR" sz="2800" b="0" i="1" u="none" strike="noStrike" dirty="0">
                <a:solidFill>
                  <a:srgbClr val="000000"/>
                </a:solidFill>
                <a:effectLst/>
                <a:latin typeface="Times New Roman" panose="02020603050405020304" pitchFamily="18" charset="0"/>
                <a:cs typeface="Times New Roman" panose="02020603050405020304" pitchFamily="18" charset="0"/>
              </a:rPr>
              <a:t>a priori </a:t>
            </a:r>
            <a:r>
              <a:rPr lang="pt-BR" sz="2800" b="0" u="none" strike="noStrike" dirty="0">
                <a:solidFill>
                  <a:srgbClr val="000000"/>
                </a:solidFill>
                <a:effectLst/>
                <a:latin typeface="Times New Roman" panose="02020603050405020304" pitchFamily="18" charset="0"/>
                <a:cs typeface="Times New Roman" panose="02020603050405020304" pitchFamily="18" charset="0"/>
              </a:rPr>
              <a:t>e de ideias (que não advêm diretamente da experiência) presentes ou usadas nestas Faculdades</a:t>
            </a:r>
            <a:r>
              <a:rPr lang="pt-BR" sz="2800" b="0" i="0" u="none" strike="noStrike" dirty="0">
                <a:solidFill>
                  <a:srgbClr val="000000"/>
                </a:solidFill>
                <a:effectLst/>
                <a:latin typeface="Times New Roman" panose="02020603050405020304" pitchFamily="18" charset="0"/>
                <a:cs typeface="Times New Roman" panose="02020603050405020304" pitchFamily="18" charset="0"/>
              </a:rPr>
              <a:t>:</a:t>
            </a:r>
            <a:endParaRPr lang="pt-BR" dirty="0"/>
          </a:p>
        </p:txBody>
      </p:sp>
      <p:sp>
        <p:nvSpPr>
          <p:cNvPr id="4" name="Espaço Reservado para Número de Slide 3">
            <a:extLst>
              <a:ext uri="{FF2B5EF4-FFF2-40B4-BE49-F238E27FC236}">
                <a16:creationId xmlns:a16="http://schemas.microsoft.com/office/drawing/2014/main" id="{BEDCE42A-67A7-C44B-BA8C-5EFE0EA535B0}"/>
              </a:ext>
            </a:extLst>
          </p:cNvPr>
          <p:cNvSpPr>
            <a:spLocks noGrp="1"/>
          </p:cNvSpPr>
          <p:nvPr>
            <p:ph type="sldNum" sz="quarter" idx="12"/>
          </p:nvPr>
        </p:nvSpPr>
        <p:spPr/>
        <p:txBody>
          <a:bodyPr/>
          <a:lstStyle/>
          <a:p>
            <a:fld id="{86E381C6-3CE7-354A-88D5-C98944E9A1C1}" type="slidenum">
              <a:rPr lang="pt-BR" smtClean="0"/>
              <a:t>25</a:t>
            </a:fld>
            <a:endParaRPr lang="pt-BR"/>
          </a:p>
        </p:txBody>
      </p:sp>
    </p:spTree>
    <p:extLst>
      <p:ext uri="{BB962C8B-B14F-4D97-AF65-F5344CB8AC3E}">
        <p14:creationId xmlns:p14="http://schemas.microsoft.com/office/powerpoint/2010/main" val="3554856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622C0-A8BC-854A-8E93-55F1EE8A7895}"/>
              </a:ext>
            </a:extLst>
          </p:cNvPr>
          <p:cNvSpPr>
            <a:spLocks noGrp="1"/>
          </p:cNvSpPr>
          <p:nvPr>
            <p:ph type="title"/>
          </p:nvPr>
        </p:nvSpPr>
        <p:spPr/>
        <p:txBody>
          <a:bodyPr>
            <a:normAutofit/>
          </a:bodyPr>
          <a:lstStyle/>
          <a:p>
            <a:pPr algn="ctr"/>
            <a:r>
              <a:rPr lang="pt-BR" sz="3600" b="1" i="0" u="none" strike="noStrike" dirty="0">
                <a:solidFill>
                  <a:srgbClr val="000000"/>
                </a:solidFill>
                <a:effectLst/>
                <a:latin typeface="Times New Roman" panose="02020603050405020304" pitchFamily="18" charset="0"/>
                <a:cs typeface="Times New Roman" panose="02020603050405020304" pitchFamily="18" charset="0"/>
              </a:rPr>
              <a:t>Na </a:t>
            </a:r>
            <a:r>
              <a:rPr lang="pt-BR" sz="3600" b="1" i="1" u="none" strike="noStrike" dirty="0">
                <a:solidFill>
                  <a:srgbClr val="000000"/>
                </a:solidFill>
                <a:effectLst/>
                <a:latin typeface="Times New Roman" panose="02020603050405020304" pitchFamily="18" charset="0"/>
                <a:cs typeface="Times New Roman" panose="02020603050405020304" pitchFamily="18" charset="0"/>
              </a:rPr>
              <a:t>Crítica da Razão Pura</a:t>
            </a:r>
            <a:r>
              <a:rPr lang="pt-BR" sz="3600" b="1" i="0" u="none" strike="noStrike" dirty="0">
                <a:solidFill>
                  <a:srgbClr val="000000"/>
                </a:solidFill>
                <a:effectLst/>
                <a:latin typeface="Times New Roman" panose="02020603050405020304" pitchFamily="18" charset="0"/>
                <a:cs typeface="Times New Roman" panose="02020603050405020304" pitchFamily="18" charset="0"/>
              </a:rPr>
              <a:t>:</a:t>
            </a:r>
            <a:br>
              <a:rPr lang="pt-BR" sz="1200" b="1" i="0" u="none" strike="noStrike" dirty="0">
                <a:solidFill>
                  <a:srgbClr val="000000"/>
                </a:solidFill>
                <a:effectLst/>
              </a:rPr>
            </a:br>
            <a:endParaRPr lang="pt-BR" sz="20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FB4EE857-694C-924C-9E77-F1D9C4B8AD4C}"/>
              </a:ext>
            </a:extLst>
          </p:cNvPr>
          <p:cNvSpPr>
            <a:spLocks noGrp="1"/>
          </p:cNvSpPr>
          <p:nvPr>
            <p:ph idx="1"/>
          </p:nvPr>
        </p:nvSpPr>
        <p:spPr/>
        <p:txBody>
          <a:bodyPr>
            <a:normAutofit fontScale="47500" lnSpcReduction="20000"/>
          </a:bodyPr>
          <a:lstStyle/>
          <a:p>
            <a:pPr algn="l">
              <a:lnSpc>
                <a:spcPct val="170000"/>
              </a:lnSpc>
            </a:pPr>
            <a:r>
              <a:rPr lang="pt-BR" b="0" i="0" u="none" strike="noStrike" dirty="0">
                <a:solidFill>
                  <a:srgbClr val="000000"/>
                </a:solidFill>
                <a:effectLst/>
              </a:rPr>
              <a:t>A obra analisa os </a:t>
            </a:r>
            <a:r>
              <a:rPr lang="pt-BR" b="0" i="1" u="none" strike="noStrike" dirty="0">
                <a:solidFill>
                  <a:srgbClr val="000000"/>
                </a:solidFill>
                <a:effectLst/>
              </a:rPr>
              <a:t>a priori</a:t>
            </a:r>
            <a:r>
              <a:rPr lang="pt-BR" b="0" i="0" u="none" strike="noStrike" dirty="0">
                <a:solidFill>
                  <a:srgbClr val="000000"/>
                </a:solidFill>
                <a:effectLst/>
              </a:rPr>
              <a:t> como condições para o conhecimento, propondo uma divisão entre as estruturas sensíveis e intelectuais da mente que fundamentam a experiência e a compreensão do mundo. Kant identifica dois tipos principais de </a:t>
            </a:r>
            <a:r>
              <a:rPr lang="pt-BR" b="0" i="1" u="none" strike="noStrike" dirty="0">
                <a:solidFill>
                  <a:srgbClr val="000000"/>
                </a:solidFill>
                <a:effectLst/>
              </a:rPr>
              <a:t>a priori</a:t>
            </a:r>
            <a:r>
              <a:rPr lang="pt-BR" b="0" i="0" u="none" strike="noStrike" dirty="0">
                <a:solidFill>
                  <a:srgbClr val="000000"/>
                </a:solidFill>
                <a:effectLst/>
              </a:rPr>
              <a:t>:</a:t>
            </a:r>
          </a:p>
          <a:p>
            <a:pPr lvl="1">
              <a:lnSpc>
                <a:spcPct val="170000"/>
              </a:lnSpc>
              <a:buFont typeface="+mj-lt"/>
              <a:buAutoNum type="arabicPeriod"/>
            </a:pPr>
            <a:r>
              <a:rPr lang="pt-BR" b="1" i="0" u="none" strike="noStrike" dirty="0">
                <a:solidFill>
                  <a:srgbClr val="000000"/>
                </a:solidFill>
                <a:effectLst/>
              </a:rPr>
              <a:t>Intuições puras</a:t>
            </a:r>
            <a:r>
              <a:rPr lang="pt-BR" b="0" i="0" u="none" strike="noStrike" dirty="0">
                <a:solidFill>
                  <a:srgbClr val="000000"/>
                </a:solidFill>
                <a:effectLst/>
              </a:rPr>
              <a:t>: As intuições puras são as formas </a:t>
            </a:r>
            <a:r>
              <a:rPr lang="pt-BR" b="0" i="1" u="none" strike="noStrike" dirty="0">
                <a:solidFill>
                  <a:srgbClr val="000000"/>
                </a:solidFill>
                <a:effectLst/>
              </a:rPr>
              <a:t>a priori</a:t>
            </a:r>
            <a:r>
              <a:rPr lang="pt-BR" b="0" i="0" u="none" strike="noStrike" dirty="0">
                <a:solidFill>
                  <a:srgbClr val="000000"/>
                </a:solidFill>
                <a:effectLst/>
              </a:rPr>
              <a:t> da sensibilidade, ou seja, os modos pelos quais organizamos a percepção sensível. Para Kant, essas formas são o </a:t>
            </a:r>
            <a:r>
              <a:rPr lang="pt-BR" b="1" i="0" u="none" strike="noStrike" dirty="0">
                <a:solidFill>
                  <a:srgbClr val="000000"/>
                </a:solidFill>
                <a:effectLst/>
              </a:rPr>
              <a:t>espaço</a:t>
            </a:r>
            <a:r>
              <a:rPr lang="pt-BR" b="0" i="0" u="none" strike="noStrike" dirty="0">
                <a:solidFill>
                  <a:srgbClr val="000000"/>
                </a:solidFill>
                <a:effectLst/>
              </a:rPr>
              <a:t> (para as percepções externas) e o </a:t>
            </a:r>
            <a:r>
              <a:rPr lang="pt-BR" b="1" i="0" u="none" strike="noStrike" dirty="0">
                <a:solidFill>
                  <a:srgbClr val="000000"/>
                </a:solidFill>
                <a:effectLst/>
              </a:rPr>
              <a:t>tempo</a:t>
            </a:r>
            <a:r>
              <a:rPr lang="pt-BR" b="0" i="0" u="none" strike="noStrike" dirty="0">
                <a:solidFill>
                  <a:srgbClr val="000000"/>
                </a:solidFill>
                <a:effectLst/>
              </a:rPr>
              <a:t> (para as percepções internas e externas). O espaço e o tempo não são características das coisas em si mesmas, mas sim condições subjetivas que estruturam como percebemos os fenômenos.</a:t>
            </a:r>
          </a:p>
          <a:p>
            <a:pPr lvl="1">
              <a:lnSpc>
                <a:spcPct val="170000"/>
              </a:lnSpc>
              <a:buFont typeface="+mj-lt"/>
              <a:buAutoNum type="arabicPeriod"/>
            </a:pPr>
            <a:r>
              <a:rPr lang="pt-BR" b="1" i="0" u="none" strike="noStrike" dirty="0">
                <a:solidFill>
                  <a:srgbClr val="000000"/>
                </a:solidFill>
                <a:effectLst/>
              </a:rPr>
              <a:t>Conceitos puros do entendimento</a:t>
            </a:r>
            <a:r>
              <a:rPr lang="pt-BR" b="0" i="0" u="none" strike="noStrike" dirty="0">
                <a:solidFill>
                  <a:srgbClr val="000000"/>
                </a:solidFill>
                <a:effectLst/>
              </a:rPr>
              <a:t> (ou categorias): As categorias são os conceitos </a:t>
            </a:r>
            <a:r>
              <a:rPr lang="pt-BR" b="0" i="1" u="none" strike="noStrike" dirty="0">
                <a:solidFill>
                  <a:srgbClr val="000000"/>
                </a:solidFill>
                <a:effectLst/>
              </a:rPr>
              <a:t>a priori</a:t>
            </a:r>
            <a:r>
              <a:rPr lang="pt-BR" b="0" i="0" u="none" strike="noStrike" dirty="0">
                <a:solidFill>
                  <a:srgbClr val="000000"/>
                </a:solidFill>
                <a:effectLst/>
              </a:rPr>
              <a:t> que o entendimento usa para organizar e dar sentido aos fenômenos. Kant identifica 12 categorias agrupadas em quatro grupos:</a:t>
            </a:r>
          </a:p>
          <a:p>
            <a:pPr lvl="3">
              <a:lnSpc>
                <a:spcPct val="170000"/>
              </a:lnSpc>
              <a:buFont typeface="+mj-lt"/>
              <a:buAutoNum type="arabicPeriod"/>
            </a:pPr>
            <a:r>
              <a:rPr lang="pt-BR" b="0" i="0" u="none" strike="noStrike" dirty="0">
                <a:solidFill>
                  <a:srgbClr val="000000"/>
                </a:solidFill>
                <a:effectLst/>
              </a:rPr>
              <a:t>Quantidade (unidade, pluralidade, totalidade),</a:t>
            </a:r>
          </a:p>
          <a:p>
            <a:pPr lvl="3">
              <a:lnSpc>
                <a:spcPct val="170000"/>
              </a:lnSpc>
              <a:buFont typeface="+mj-lt"/>
              <a:buAutoNum type="arabicPeriod"/>
            </a:pPr>
            <a:r>
              <a:rPr lang="pt-BR" b="0" i="0" u="none" strike="noStrike" dirty="0">
                <a:solidFill>
                  <a:srgbClr val="000000"/>
                </a:solidFill>
                <a:effectLst/>
              </a:rPr>
              <a:t>Qualidade (realidade, negação, limitação),</a:t>
            </a:r>
          </a:p>
          <a:p>
            <a:pPr lvl="3">
              <a:lnSpc>
                <a:spcPct val="170000"/>
              </a:lnSpc>
              <a:buFont typeface="+mj-lt"/>
              <a:buAutoNum type="arabicPeriod"/>
            </a:pPr>
            <a:r>
              <a:rPr lang="pt-BR" b="0" i="0" u="none" strike="noStrike" dirty="0">
                <a:solidFill>
                  <a:srgbClr val="000000"/>
                </a:solidFill>
                <a:effectLst/>
              </a:rPr>
              <a:t>Relação (substância e acidente, causalidade, comunidade),</a:t>
            </a:r>
          </a:p>
          <a:p>
            <a:pPr lvl="3">
              <a:lnSpc>
                <a:spcPct val="170000"/>
              </a:lnSpc>
              <a:buFont typeface="+mj-lt"/>
              <a:buAutoNum type="arabicPeriod"/>
            </a:pPr>
            <a:r>
              <a:rPr lang="pt-BR" b="0" i="0" u="none" strike="noStrike" dirty="0">
                <a:solidFill>
                  <a:srgbClr val="000000"/>
                </a:solidFill>
                <a:effectLst/>
              </a:rPr>
              <a:t>Modalidade (possibilidade, existência, necessidade).</a:t>
            </a:r>
          </a:p>
          <a:p>
            <a:pPr marL="457200" lvl="1" indent="0">
              <a:lnSpc>
                <a:spcPct val="170000"/>
              </a:lnSpc>
              <a:buNone/>
            </a:pPr>
            <a:r>
              <a:rPr lang="pt-BR" b="1" i="0" u="none" strike="noStrike" dirty="0">
                <a:solidFill>
                  <a:srgbClr val="000000"/>
                </a:solidFill>
                <a:effectLst/>
              </a:rPr>
              <a:t>3.        </a:t>
            </a:r>
            <a:r>
              <a:rPr lang="pt-BR" b="1" dirty="0">
                <a:solidFill>
                  <a:srgbClr val="000000"/>
                </a:solidFill>
              </a:rPr>
              <a:t>As ideias da Razão</a:t>
            </a:r>
            <a:r>
              <a:rPr lang="pt-BR" dirty="0">
                <a:solidFill>
                  <a:srgbClr val="000000"/>
                </a:solidFill>
              </a:rPr>
              <a:t> (ficções heurísticas) </a:t>
            </a:r>
            <a:endParaRPr lang="pt-BR" b="1" i="0" u="none" strike="noStrike" dirty="0">
              <a:solidFill>
                <a:srgbClr val="000000"/>
              </a:solidFill>
              <a:effectLst/>
            </a:endParaRPr>
          </a:p>
          <a:p>
            <a:pPr algn="l">
              <a:lnSpc>
                <a:spcPct val="170000"/>
              </a:lnSpc>
            </a:pPr>
            <a:r>
              <a:rPr lang="pt-BR" b="1" i="0" u="none" strike="noStrike" dirty="0">
                <a:solidFill>
                  <a:srgbClr val="000000"/>
                </a:solidFill>
                <a:effectLst/>
              </a:rPr>
              <a:t>Esses conceitos e intuições </a:t>
            </a:r>
            <a:r>
              <a:rPr lang="pt-BR" b="1" i="1" u="none" strike="noStrike" dirty="0">
                <a:solidFill>
                  <a:srgbClr val="000000"/>
                </a:solidFill>
                <a:effectLst/>
              </a:rPr>
              <a:t>a priori</a:t>
            </a:r>
            <a:r>
              <a:rPr lang="pt-BR" b="1" i="0" u="none" strike="noStrike" dirty="0">
                <a:solidFill>
                  <a:srgbClr val="000000"/>
                </a:solidFill>
                <a:effectLst/>
              </a:rPr>
              <a:t> permitem a organização do que Kant chama de “experiência possível”, estruturando todo o conhecimento objetivo.</a:t>
            </a:r>
          </a:p>
          <a:p>
            <a:endParaRPr lang="pt-BR" dirty="0"/>
          </a:p>
        </p:txBody>
      </p:sp>
      <p:sp>
        <p:nvSpPr>
          <p:cNvPr id="4" name="Espaço Reservado para Número de Slide 3">
            <a:extLst>
              <a:ext uri="{FF2B5EF4-FFF2-40B4-BE49-F238E27FC236}">
                <a16:creationId xmlns:a16="http://schemas.microsoft.com/office/drawing/2014/main" id="{A3B8A9B4-921B-2F4E-BF30-577DC73D1DC4}"/>
              </a:ext>
            </a:extLst>
          </p:cNvPr>
          <p:cNvSpPr>
            <a:spLocks noGrp="1"/>
          </p:cNvSpPr>
          <p:nvPr>
            <p:ph type="sldNum" sz="quarter" idx="12"/>
          </p:nvPr>
        </p:nvSpPr>
        <p:spPr/>
        <p:txBody>
          <a:bodyPr/>
          <a:lstStyle/>
          <a:p>
            <a:fld id="{86E381C6-3CE7-354A-88D5-C98944E9A1C1}" type="slidenum">
              <a:rPr lang="pt-BR" smtClean="0"/>
              <a:t>26</a:t>
            </a:fld>
            <a:endParaRPr lang="pt-BR"/>
          </a:p>
        </p:txBody>
      </p:sp>
    </p:spTree>
    <p:extLst>
      <p:ext uri="{BB962C8B-B14F-4D97-AF65-F5344CB8AC3E}">
        <p14:creationId xmlns:p14="http://schemas.microsoft.com/office/powerpoint/2010/main" val="166569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7957A-4861-3243-82AA-FAB511287C73}"/>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As Ideias da Razão</a:t>
            </a:r>
            <a:endParaRPr lang="pt-BR" sz="3200" dirty="0"/>
          </a:p>
        </p:txBody>
      </p:sp>
      <p:sp>
        <p:nvSpPr>
          <p:cNvPr id="3" name="Espaço Reservado para Conteúdo 2">
            <a:extLst>
              <a:ext uri="{FF2B5EF4-FFF2-40B4-BE49-F238E27FC236}">
                <a16:creationId xmlns:a16="http://schemas.microsoft.com/office/drawing/2014/main" id="{31AAD502-8E68-F044-97FD-7452C1C7DD0E}"/>
              </a:ext>
            </a:extLst>
          </p:cNvPr>
          <p:cNvSpPr>
            <a:spLocks noGrp="1"/>
          </p:cNvSpPr>
          <p:nvPr>
            <p:ph idx="1"/>
          </p:nvPr>
        </p:nvSpPr>
        <p:spPr/>
        <p:txBody>
          <a:bodyPr>
            <a:normAutofit fontScale="70000" lnSpcReduction="20000"/>
          </a:bodyPr>
          <a:lstStyle/>
          <a:p>
            <a:pPr algn="just">
              <a:lnSpc>
                <a:spcPct val="160000"/>
              </a:lnSpc>
            </a:pPr>
            <a:r>
              <a:rPr lang="pt-BR" sz="2800" b="0" i="0" u="none" strike="noStrike" dirty="0">
                <a:solidFill>
                  <a:srgbClr val="000000"/>
                </a:solidFill>
                <a:effectLst/>
              </a:rPr>
              <a:t>Para Kant, as </a:t>
            </a:r>
            <a:r>
              <a:rPr lang="pt-BR" sz="2800" b="0" i="1" u="none" strike="noStrike" dirty="0">
                <a:solidFill>
                  <a:srgbClr val="000000"/>
                </a:solidFill>
                <a:effectLst/>
              </a:rPr>
              <a:t>ideias da razão</a:t>
            </a:r>
            <a:r>
              <a:rPr lang="pt-BR" sz="2800" b="0" i="0" u="none" strike="noStrike" dirty="0">
                <a:solidFill>
                  <a:srgbClr val="000000"/>
                </a:solidFill>
                <a:effectLst/>
              </a:rPr>
              <a:t> são conceitos fundamentais, mas inacessíveis diretamente à experiência, que surgem do uso especulativo da razão e desempenham um papel central na estrutura do pensamento filosófico. Elas são diferentes dos conceitos empíricos e dos conceitos puros do entendimento (as categorias), que são utilizados para compreender e organizar a experiência sensível. Em vez disso, as ideias da razão têm a função de orientar o pensamento para o incondicionado, ou seja, para aquilo que está além da experiência e que não pode ser apreendido pelos sentidos.</a:t>
            </a:r>
          </a:p>
          <a:p>
            <a:pPr algn="just">
              <a:lnSpc>
                <a:spcPct val="160000"/>
              </a:lnSpc>
            </a:pPr>
            <a:r>
              <a:rPr lang="pt-BR" sz="2800" b="0" i="0" u="none" strike="noStrike" dirty="0">
                <a:solidFill>
                  <a:srgbClr val="000000"/>
                </a:solidFill>
                <a:effectLst/>
              </a:rPr>
              <a:t>Kant identifica três ideias principais da razão, que ele associa a três áreas tradicionais da metafísica: </a:t>
            </a:r>
            <a:r>
              <a:rPr lang="pt-BR" sz="2800" b="0" i="1" u="none" strike="noStrike" dirty="0">
                <a:solidFill>
                  <a:srgbClr val="000000"/>
                </a:solidFill>
                <a:effectLst/>
              </a:rPr>
              <a:t>alma, mundo, Deus.</a:t>
            </a:r>
          </a:p>
          <a:p>
            <a:endParaRPr lang="pt-BR" dirty="0"/>
          </a:p>
        </p:txBody>
      </p:sp>
      <p:sp>
        <p:nvSpPr>
          <p:cNvPr id="4" name="Espaço Reservado para Número de Slide 3">
            <a:extLst>
              <a:ext uri="{FF2B5EF4-FFF2-40B4-BE49-F238E27FC236}">
                <a16:creationId xmlns:a16="http://schemas.microsoft.com/office/drawing/2014/main" id="{963677D4-F2DA-D440-800F-6D03FD64504C}"/>
              </a:ext>
            </a:extLst>
          </p:cNvPr>
          <p:cNvSpPr>
            <a:spLocks noGrp="1"/>
          </p:cNvSpPr>
          <p:nvPr>
            <p:ph type="sldNum" sz="quarter" idx="12"/>
          </p:nvPr>
        </p:nvSpPr>
        <p:spPr/>
        <p:txBody>
          <a:bodyPr/>
          <a:lstStyle/>
          <a:p>
            <a:fld id="{86E381C6-3CE7-354A-88D5-C98944E9A1C1}" type="slidenum">
              <a:rPr lang="pt-BR" smtClean="0"/>
              <a:t>27</a:t>
            </a:fld>
            <a:endParaRPr lang="pt-BR"/>
          </a:p>
        </p:txBody>
      </p:sp>
    </p:spTree>
    <p:extLst>
      <p:ext uri="{BB962C8B-B14F-4D97-AF65-F5344CB8AC3E}">
        <p14:creationId xmlns:p14="http://schemas.microsoft.com/office/powerpoint/2010/main" val="2327082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1398-4872-074F-8AB8-B3EFD28947F1}"/>
              </a:ext>
            </a:extLst>
          </p:cNvPr>
          <p:cNvSpPr>
            <a:spLocks noGrp="1"/>
          </p:cNvSpPr>
          <p:nvPr>
            <p:ph type="title"/>
          </p:nvPr>
        </p:nvSpPr>
        <p:spPr/>
        <p:txBody>
          <a:bodyPr>
            <a:noAutofit/>
          </a:bodyPr>
          <a:lstStyle/>
          <a:p>
            <a:pPr algn="ctr"/>
            <a:r>
              <a:rPr lang="pt-BR" sz="2000" b="1" i="0" u="none" strike="noStrike" dirty="0">
                <a:solidFill>
                  <a:srgbClr val="000000"/>
                </a:solidFill>
                <a:effectLst/>
                <a:latin typeface="Times New Roman" panose="02020603050405020304" pitchFamily="18" charset="0"/>
                <a:cs typeface="Times New Roman" panose="02020603050405020304" pitchFamily="18" charset="0"/>
              </a:rPr>
              <a:t>Kant identifica três ideias principais da razão, </a:t>
            </a:r>
            <a:br>
              <a:rPr lang="pt-BR" sz="2000" b="1" i="0" u="none" strike="noStrike" dirty="0">
                <a:solidFill>
                  <a:srgbClr val="000000"/>
                </a:solidFill>
                <a:effectLst/>
                <a:latin typeface="Times New Roman" panose="02020603050405020304" pitchFamily="18" charset="0"/>
                <a:cs typeface="Times New Roman" panose="02020603050405020304" pitchFamily="18" charset="0"/>
              </a:rPr>
            </a:br>
            <a:r>
              <a:rPr lang="pt-BR" sz="2000" b="1" i="0" u="none" strike="noStrike" dirty="0">
                <a:solidFill>
                  <a:srgbClr val="000000"/>
                </a:solidFill>
                <a:effectLst/>
                <a:latin typeface="Times New Roman" panose="02020603050405020304" pitchFamily="18" charset="0"/>
                <a:cs typeface="Times New Roman" panose="02020603050405020304" pitchFamily="18" charset="0"/>
              </a:rPr>
              <a:t>que ele associa a três áreas tradicionais da metafísica: </a:t>
            </a:r>
            <a:br>
              <a:rPr lang="pt-BR" sz="2000" b="1" i="0" u="none" strike="noStrike" dirty="0">
                <a:solidFill>
                  <a:srgbClr val="000000"/>
                </a:solidFill>
                <a:effectLst/>
                <a:latin typeface="Times New Roman" panose="02020603050405020304" pitchFamily="18" charset="0"/>
                <a:cs typeface="Times New Roman" panose="02020603050405020304" pitchFamily="18" charset="0"/>
              </a:rPr>
            </a:br>
            <a:r>
              <a:rPr lang="pt-BR" sz="2000" b="1" i="1" u="none" strike="noStrike" dirty="0">
                <a:solidFill>
                  <a:srgbClr val="000000"/>
                </a:solidFill>
                <a:effectLst/>
                <a:latin typeface="Times New Roman" panose="02020603050405020304" pitchFamily="18" charset="0"/>
                <a:cs typeface="Times New Roman" panose="02020603050405020304" pitchFamily="18" charset="0"/>
              </a:rPr>
              <a:t>alma, mundo, Deus.</a:t>
            </a:r>
            <a:endParaRPr lang="pt-BR" sz="2000" b="1" i="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2786DED-0030-2E42-990C-121E2052062E}"/>
              </a:ext>
            </a:extLst>
          </p:cNvPr>
          <p:cNvSpPr>
            <a:spLocks noGrp="1"/>
          </p:cNvSpPr>
          <p:nvPr>
            <p:ph idx="1"/>
          </p:nvPr>
        </p:nvSpPr>
        <p:spPr/>
        <p:txBody>
          <a:bodyPr>
            <a:normAutofit fontScale="47500" lnSpcReduction="20000"/>
          </a:bodyPr>
          <a:lstStyle/>
          <a:p>
            <a:pPr algn="just">
              <a:buFont typeface="+mj-lt"/>
              <a:buAutoNum type="arabicPeriod"/>
            </a:pPr>
            <a:r>
              <a:rPr lang="pt-BR" sz="3100" b="1" i="0" u="none" strike="noStrike" dirty="0">
                <a:solidFill>
                  <a:srgbClr val="000000"/>
                </a:solidFill>
                <a:effectLst/>
                <a:latin typeface="Times New Roman" panose="02020603050405020304" pitchFamily="18" charset="0"/>
                <a:cs typeface="Times New Roman" panose="02020603050405020304" pitchFamily="18" charset="0"/>
              </a:rPr>
              <a:t>Ideia de Alma</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 (</a:t>
            </a:r>
            <a:r>
              <a:rPr lang="pt-BR" sz="3100" b="0" i="1" u="none" strike="noStrike" dirty="0">
                <a:solidFill>
                  <a:srgbClr val="000000"/>
                </a:solidFill>
                <a:effectLst/>
                <a:latin typeface="Times New Roman" panose="02020603050405020304" pitchFamily="18" charset="0"/>
                <a:cs typeface="Times New Roman" panose="02020603050405020304" pitchFamily="18" charset="0"/>
              </a:rPr>
              <a:t>Psicologia Racional</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a:t>
            </a:r>
          </a:p>
          <a:p>
            <a:pPr marL="742950" lvl="1" indent="-285750" algn="just">
              <a:buFont typeface="+mj-lt"/>
              <a:buAutoNum type="arabicPeriod"/>
            </a:pPr>
            <a:r>
              <a:rPr lang="pt-BR" sz="3100" b="0" i="0" u="none" strike="noStrike" dirty="0">
                <a:solidFill>
                  <a:srgbClr val="000000"/>
                </a:solidFill>
                <a:effectLst/>
                <a:latin typeface="Times New Roman" panose="02020603050405020304" pitchFamily="18" charset="0"/>
                <a:cs typeface="Times New Roman" panose="02020603050405020304" pitchFamily="18" charset="0"/>
              </a:rPr>
              <a:t>A razão busca o conceito de uma unidade incondicionada do sujeito pensante, que Kant chama de “alma” ou “eu transcendental.” Essa ideia se refere à tentativa de conceber uma entidade permanente, imutável e simples (não composta), que serviria como fundamento do eu e da autoconsciência. Embora possamos ter a intuição de um "eu" ao longo do tempo, Kant argumenta que a ideia de alma como substância permanente e indivisível não é algo que possa ser conhecido empiricamente; é uma construção especulativa da razão.</a:t>
            </a:r>
          </a:p>
          <a:p>
            <a:pPr algn="just">
              <a:buFont typeface="+mj-lt"/>
              <a:buAutoNum type="arabicPeriod"/>
            </a:pPr>
            <a:r>
              <a:rPr lang="pt-BR" sz="3100" b="1" i="0" u="none" strike="noStrike" dirty="0">
                <a:solidFill>
                  <a:srgbClr val="000000"/>
                </a:solidFill>
                <a:effectLst/>
                <a:latin typeface="Times New Roman" panose="02020603050405020304" pitchFamily="18" charset="0"/>
                <a:cs typeface="Times New Roman" panose="02020603050405020304" pitchFamily="18" charset="0"/>
              </a:rPr>
              <a:t>Ideia de Mundo</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 (</a:t>
            </a:r>
            <a:r>
              <a:rPr lang="pt-BR" sz="3100" b="0" i="1" u="none" strike="noStrike" dirty="0">
                <a:solidFill>
                  <a:srgbClr val="000000"/>
                </a:solidFill>
                <a:effectLst/>
                <a:latin typeface="Times New Roman" panose="02020603050405020304" pitchFamily="18" charset="0"/>
                <a:cs typeface="Times New Roman" panose="02020603050405020304" pitchFamily="18" charset="0"/>
              </a:rPr>
              <a:t>Cosmologia Racional</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a:t>
            </a:r>
          </a:p>
          <a:p>
            <a:pPr marL="742950" lvl="1" indent="-285750" algn="just">
              <a:buFont typeface="+mj-lt"/>
              <a:buAutoNum type="arabicPeriod"/>
            </a:pPr>
            <a:r>
              <a:rPr lang="pt-BR" sz="3100" b="0" i="0" u="none" strike="noStrike" dirty="0">
                <a:solidFill>
                  <a:srgbClr val="000000"/>
                </a:solidFill>
                <a:effectLst/>
                <a:latin typeface="Times New Roman" panose="02020603050405020304" pitchFamily="18" charset="0"/>
                <a:cs typeface="Times New Roman" panose="02020603050405020304" pitchFamily="18" charset="0"/>
              </a:rPr>
              <a:t>A razão busca compreender o mundo como um todo absoluto e completo, o que Kant chama de “cosmos.” Essa ideia se refere à tentativa de pensar o universo de maneira total, como algo que possui uma estrutura acabada e abarca toda a realidade. A cosmologia racional tenta abordar questões sobre a </a:t>
            </a:r>
            <a:r>
              <a:rPr lang="pt-BR" sz="3100" b="0" i="0" u="none" strike="noStrike" dirty="0" err="1">
                <a:solidFill>
                  <a:srgbClr val="000000"/>
                </a:solidFill>
                <a:effectLst/>
                <a:latin typeface="Times New Roman" panose="02020603050405020304" pitchFamily="18" charset="0"/>
                <a:cs typeface="Times New Roman" panose="02020603050405020304" pitchFamily="18" charset="0"/>
              </a:rPr>
              <a:t>infinitude</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 ou finitude do mundo no espaço e no tempo, a divisibilidade da matéria, e a relação entre causalidade e liberdade. Entretanto, Kant argumenta que essas questões inevitavelmente levam a antinomias (contradições) quando tentamos resolvê-las empiricamente, pois o conceito de um “mundo total” está além do que a experiência pode abarcar.</a:t>
            </a:r>
          </a:p>
          <a:p>
            <a:pPr algn="just">
              <a:buFont typeface="+mj-lt"/>
              <a:buAutoNum type="arabicPeriod"/>
            </a:pPr>
            <a:r>
              <a:rPr lang="pt-BR" sz="3100" b="1" i="0" u="none" strike="noStrike" dirty="0">
                <a:solidFill>
                  <a:srgbClr val="000000"/>
                </a:solidFill>
                <a:effectLst/>
                <a:latin typeface="Times New Roman" panose="02020603050405020304" pitchFamily="18" charset="0"/>
                <a:cs typeface="Times New Roman" panose="02020603050405020304" pitchFamily="18" charset="0"/>
              </a:rPr>
              <a:t>Ideia de Deus</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 (</a:t>
            </a:r>
            <a:r>
              <a:rPr lang="pt-BR" sz="3100" b="0" i="1" u="none" strike="noStrike" dirty="0">
                <a:solidFill>
                  <a:srgbClr val="000000"/>
                </a:solidFill>
                <a:effectLst/>
                <a:latin typeface="Times New Roman" panose="02020603050405020304" pitchFamily="18" charset="0"/>
                <a:cs typeface="Times New Roman" panose="02020603050405020304" pitchFamily="18" charset="0"/>
              </a:rPr>
              <a:t>Teologia Racional</a:t>
            </a:r>
            <a:r>
              <a:rPr lang="pt-BR" sz="3100" b="0" i="0" u="none" strike="noStrike" dirty="0">
                <a:solidFill>
                  <a:srgbClr val="000000"/>
                </a:solidFill>
                <a:effectLst/>
                <a:latin typeface="Times New Roman" panose="02020603050405020304" pitchFamily="18" charset="0"/>
                <a:cs typeface="Times New Roman" panose="02020603050405020304" pitchFamily="18" charset="0"/>
              </a:rPr>
              <a:t>):</a:t>
            </a:r>
          </a:p>
          <a:p>
            <a:pPr marL="742950" lvl="1" indent="-285750" algn="just">
              <a:buFont typeface="+mj-lt"/>
              <a:buAutoNum type="arabicPeriod"/>
            </a:pPr>
            <a:r>
              <a:rPr lang="pt-BR" sz="3100" b="0" i="0" u="none" strike="noStrike" dirty="0">
                <a:solidFill>
                  <a:srgbClr val="000000"/>
                </a:solidFill>
                <a:effectLst/>
                <a:latin typeface="Times New Roman" panose="02020603050405020304" pitchFamily="18" charset="0"/>
                <a:cs typeface="Times New Roman" panose="02020603050405020304" pitchFamily="18" charset="0"/>
              </a:rPr>
              <a:t>A razão busca o conceito de um ser supremo e necessário, a causa incondicionada de toda a realidade contingente. Essa é a ideia de Deus, um conceito que tenta preencher a necessidade de uma explicação final e absoluta para a existência do universo e suas leis. Kant argumenta que a ideia de Deus é uma ideia reguladora que orienta a razão, mas que não pode ser provada ou compreendida empiricamente. A ideia de um ser necessário está além do escopo da experiência humana, e, portanto, qualquer tentativa de provar a existência de Deus (seja através de argumentos ontológicos, cosmológicos ou teológicos) está fadada a ultrapassar os limites do conhecimento humano.</a:t>
            </a:r>
          </a:p>
          <a:p>
            <a:endParaRPr lang="pt-BR" dirty="0"/>
          </a:p>
        </p:txBody>
      </p:sp>
      <p:sp>
        <p:nvSpPr>
          <p:cNvPr id="4" name="Espaço Reservado para Número de Slide 3">
            <a:extLst>
              <a:ext uri="{FF2B5EF4-FFF2-40B4-BE49-F238E27FC236}">
                <a16:creationId xmlns:a16="http://schemas.microsoft.com/office/drawing/2014/main" id="{06284CEC-A06D-654C-919C-91115B168E1A}"/>
              </a:ext>
            </a:extLst>
          </p:cNvPr>
          <p:cNvSpPr>
            <a:spLocks noGrp="1"/>
          </p:cNvSpPr>
          <p:nvPr>
            <p:ph type="sldNum" sz="quarter" idx="12"/>
          </p:nvPr>
        </p:nvSpPr>
        <p:spPr/>
        <p:txBody>
          <a:bodyPr/>
          <a:lstStyle/>
          <a:p>
            <a:fld id="{86E381C6-3CE7-354A-88D5-C98944E9A1C1}" type="slidenum">
              <a:rPr lang="pt-BR" smtClean="0"/>
              <a:t>28</a:t>
            </a:fld>
            <a:endParaRPr lang="pt-BR"/>
          </a:p>
        </p:txBody>
      </p:sp>
    </p:spTree>
    <p:extLst>
      <p:ext uri="{BB962C8B-B14F-4D97-AF65-F5344CB8AC3E}">
        <p14:creationId xmlns:p14="http://schemas.microsoft.com/office/powerpoint/2010/main" val="142083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3A991-2A9C-3F4F-8596-E50498247F10}"/>
              </a:ext>
            </a:extLst>
          </p:cNvPr>
          <p:cNvSpPr>
            <a:spLocks noGrp="1"/>
          </p:cNvSpPr>
          <p:nvPr>
            <p:ph type="title"/>
          </p:nvPr>
        </p:nvSpPr>
        <p:spPr/>
        <p:txBody>
          <a:bodyPr>
            <a:normAutofit/>
          </a:bodyPr>
          <a:lstStyle/>
          <a:p>
            <a:pPr algn="ctr"/>
            <a:r>
              <a:rPr lang="pt-BR" sz="3600" b="1" i="0" u="none" strike="noStrike" dirty="0">
                <a:solidFill>
                  <a:srgbClr val="000000"/>
                </a:solidFill>
                <a:effectLst/>
                <a:latin typeface="Times New Roman" panose="02020603050405020304" pitchFamily="18" charset="0"/>
                <a:cs typeface="Times New Roman" panose="02020603050405020304" pitchFamily="18" charset="0"/>
              </a:rPr>
              <a:t>Função das Ideias da Razão </a:t>
            </a:r>
            <a:br>
              <a:rPr lang="pt-BR" sz="3600" b="1" i="0" u="none" strike="noStrike" dirty="0">
                <a:solidFill>
                  <a:srgbClr val="000000"/>
                </a:solidFill>
                <a:effectLst/>
                <a:latin typeface="Times New Roman" panose="02020603050405020304" pitchFamily="18" charset="0"/>
                <a:cs typeface="Times New Roman" panose="02020603050405020304" pitchFamily="18" charset="0"/>
              </a:rPr>
            </a:br>
            <a:r>
              <a:rPr lang="pt-BR" sz="3600" b="1" i="0" u="none" strike="noStrike" dirty="0">
                <a:solidFill>
                  <a:srgbClr val="000000"/>
                </a:solidFill>
                <a:effectLst/>
                <a:latin typeface="Times New Roman" panose="02020603050405020304" pitchFamily="18" charset="0"/>
                <a:cs typeface="Times New Roman" panose="02020603050405020304" pitchFamily="18" charset="0"/>
              </a:rPr>
              <a:t>na produção do conhecimento </a:t>
            </a:r>
            <a:endParaRPr lang="pt-BR" sz="36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8C0735FB-6EFD-7048-97D0-2DD552B83A6A}"/>
              </a:ext>
            </a:extLst>
          </p:cNvPr>
          <p:cNvSpPr>
            <a:spLocks noGrp="1"/>
          </p:cNvSpPr>
          <p:nvPr>
            <p:ph idx="1"/>
          </p:nvPr>
        </p:nvSpPr>
        <p:spPr/>
        <p:txBody>
          <a:bodyPr>
            <a:normAutofit fontScale="55000" lnSpcReduction="20000"/>
          </a:bodyPr>
          <a:lstStyle/>
          <a:p>
            <a:pPr algn="just">
              <a:lnSpc>
                <a:spcPct val="170000"/>
              </a:lnSpc>
            </a:pPr>
            <a:r>
              <a:rPr lang="pt-BR" sz="2800" b="0" i="0" u="none" strike="noStrike" dirty="0">
                <a:solidFill>
                  <a:srgbClr val="000000"/>
                </a:solidFill>
                <a:effectLst/>
              </a:rPr>
              <a:t>As ideias da razão, segundo Kant, não são “ilusões” no sentido comum, mas </a:t>
            </a:r>
            <a:r>
              <a:rPr lang="pt-BR" sz="2800" b="0" i="1" u="none" strike="noStrike" dirty="0">
                <a:solidFill>
                  <a:srgbClr val="000000"/>
                </a:solidFill>
                <a:effectLst/>
              </a:rPr>
              <a:t>ilusões transcendentes</a:t>
            </a:r>
            <a:r>
              <a:rPr lang="pt-BR" sz="2800" b="0" i="0" u="none" strike="noStrike" dirty="0">
                <a:solidFill>
                  <a:srgbClr val="000000"/>
                </a:solidFill>
                <a:effectLst/>
              </a:rPr>
              <a:t>. Elas são produtos inevitáveis do funcionamento da razão, que busca o incondicionado e tende a extrapolar a experiência. Apesar de não serem conhecimentos no sentido estrito (não correspondem a objetos da experiência), essas ideias têm uma função reguladora: elas orientam a razão na busca pelo conhecimento e na organização das experiências.</a:t>
            </a:r>
          </a:p>
          <a:p>
            <a:pPr algn="just">
              <a:lnSpc>
                <a:spcPct val="170000"/>
              </a:lnSpc>
              <a:buFont typeface="Arial" panose="020B0604020202020204" pitchFamily="34" charset="0"/>
              <a:buChar char="•"/>
            </a:pPr>
            <a:r>
              <a:rPr lang="pt-BR" sz="2800" b="1" i="0" u="none" strike="noStrike" dirty="0">
                <a:solidFill>
                  <a:srgbClr val="000000"/>
                </a:solidFill>
                <a:effectLst/>
              </a:rPr>
              <a:t>As ideias da Razão são </a:t>
            </a:r>
            <a:r>
              <a:rPr lang="pt-BR" sz="2800" b="1" i="0" u="none" strike="noStrike" dirty="0" err="1">
                <a:solidFill>
                  <a:srgbClr val="000000"/>
                </a:solidFill>
                <a:effectLst/>
              </a:rPr>
              <a:t>Regulativas</a:t>
            </a:r>
            <a:r>
              <a:rPr lang="pt-BR" sz="2800" b="1" i="0" u="none" strike="noStrike" dirty="0">
                <a:solidFill>
                  <a:srgbClr val="000000"/>
                </a:solidFill>
                <a:effectLst/>
              </a:rPr>
              <a:t>, não constitutivas</a:t>
            </a:r>
            <a:r>
              <a:rPr lang="pt-BR" sz="2800" b="0" i="0" u="none" strike="noStrike" dirty="0">
                <a:solidFill>
                  <a:srgbClr val="000000"/>
                </a:solidFill>
                <a:effectLst/>
              </a:rPr>
              <a:t>: Kant afirma que as ideias da razão têm uma função </a:t>
            </a:r>
            <a:r>
              <a:rPr lang="pt-BR" sz="2800" b="0" i="0" u="none" strike="noStrike" dirty="0" err="1">
                <a:solidFill>
                  <a:srgbClr val="000000"/>
                </a:solidFill>
                <a:effectLst/>
              </a:rPr>
              <a:t>regulativa</a:t>
            </a:r>
            <a:r>
              <a:rPr lang="pt-BR" sz="2800" b="0" i="0" u="none" strike="noStrike" dirty="0">
                <a:solidFill>
                  <a:srgbClr val="000000"/>
                </a:solidFill>
                <a:effectLst/>
              </a:rPr>
              <a:t>. Elas ajudam a organizar nosso conhecimento, orientando a pesquisa e a reflexão, mas não são objetos do conhecimento em si. Por exemplo, a ideia de Deus, embora não possa ser conhecida, orienta nossa compreensão do mundo como sendo ordenado, como se houvesse uma unidade por trás dele.</a:t>
            </a:r>
          </a:p>
          <a:p>
            <a:pPr algn="just">
              <a:lnSpc>
                <a:spcPct val="170000"/>
              </a:lnSpc>
            </a:pPr>
            <a:r>
              <a:rPr lang="pt-BR" sz="2800" b="0" i="0" u="none" strike="noStrike" dirty="0">
                <a:solidFill>
                  <a:srgbClr val="000000"/>
                </a:solidFill>
                <a:effectLst/>
              </a:rPr>
              <a:t>Assim, as ideias da razão são fundamentais para Kant como guias de pensamento. Elas não oferecem conhecimentos empíricos ou conceitos aplicáveis diretamente ao mundo fenomênico, mas são indispensáveis para dar sentido e direção à atividade racional humana.</a:t>
            </a:r>
          </a:p>
          <a:p>
            <a:endParaRPr lang="pt-BR" dirty="0"/>
          </a:p>
        </p:txBody>
      </p:sp>
      <p:sp>
        <p:nvSpPr>
          <p:cNvPr id="4" name="Espaço Reservado para Número de Slide 3">
            <a:extLst>
              <a:ext uri="{FF2B5EF4-FFF2-40B4-BE49-F238E27FC236}">
                <a16:creationId xmlns:a16="http://schemas.microsoft.com/office/drawing/2014/main" id="{023DCE01-EB4F-A449-998F-ED6B574F5995}"/>
              </a:ext>
            </a:extLst>
          </p:cNvPr>
          <p:cNvSpPr>
            <a:spLocks noGrp="1"/>
          </p:cNvSpPr>
          <p:nvPr>
            <p:ph type="sldNum" sz="quarter" idx="12"/>
          </p:nvPr>
        </p:nvSpPr>
        <p:spPr/>
        <p:txBody>
          <a:bodyPr/>
          <a:lstStyle/>
          <a:p>
            <a:fld id="{86E381C6-3CE7-354A-88D5-C98944E9A1C1}" type="slidenum">
              <a:rPr lang="pt-BR" smtClean="0"/>
              <a:t>29</a:t>
            </a:fld>
            <a:endParaRPr lang="pt-BR"/>
          </a:p>
        </p:txBody>
      </p:sp>
    </p:spTree>
    <p:extLst>
      <p:ext uri="{BB962C8B-B14F-4D97-AF65-F5344CB8AC3E}">
        <p14:creationId xmlns:p14="http://schemas.microsoft.com/office/powerpoint/2010/main" val="101113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4FD7E-6FD8-4D41-8A1F-D8201D56E17F}"/>
              </a:ext>
            </a:extLst>
          </p:cNvPr>
          <p:cNvSpPr>
            <a:spLocks noGrp="1"/>
          </p:cNvSpPr>
          <p:nvPr>
            <p:ph type="title"/>
          </p:nvPr>
        </p:nvSpPr>
        <p:spPr/>
        <p:txBody>
          <a:bodyPr>
            <a:normAutofit/>
          </a:bodyPr>
          <a:lstStyle/>
          <a:p>
            <a:pPr algn="ctr"/>
            <a:r>
              <a:rPr lang="pt-BR" sz="3600" b="1" dirty="0">
                <a:effectLst/>
                <a:latin typeface="AppleSystemUIFont"/>
                <a:ea typeface="Calibri" panose="020F0502020204030204" pitchFamily="34" charset="0"/>
                <a:cs typeface="AppleSystemUIFont"/>
              </a:rPr>
              <a:t>O que as neurociências procuram explicar?</a:t>
            </a:r>
            <a:endParaRPr lang="pt-BR" dirty="0"/>
          </a:p>
        </p:txBody>
      </p:sp>
      <p:sp>
        <p:nvSpPr>
          <p:cNvPr id="3" name="Espaço Reservado para Conteúdo 2">
            <a:extLst>
              <a:ext uri="{FF2B5EF4-FFF2-40B4-BE49-F238E27FC236}">
                <a16:creationId xmlns:a16="http://schemas.microsoft.com/office/drawing/2014/main" id="{51D7B8ED-3618-D545-8390-0A2A1BD38D74}"/>
              </a:ext>
            </a:extLst>
          </p:cNvPr>
          <p:cNvSpPr>
            <a:spLocks noGrp="1"/>
          </p:cNvSpPr>
          <p:nvPr>
            <p:ph idx="1"/>
          </p:nvPr>
        </p:nvSpPr>
        <p:spPr/>
        <p:txBody>
          <a:bodyPr>
            <a:normAutofit lnSpcReduction="10000"/>
          </a:bodyPr>
          <a:lstStyle/>
          <a:p>
            <a:pPr algn="just">
              <a:lnSpc>
                <a:spcPct val="150000"/>
              </a:lnSpc>
            </a:pPr>
            <a:r>
              <a:rPr lang="pt-BR" sz="2400" dirty="0">
                <a:effectLst/>
                <a:latin typeface="AppleSystemUIFont"/>
                <a:ea typeface="Calibri" panose="020F0502020204030204" pitchFamily="34" charset="0"/>
                <a:cs typeface="AppleSystemUIFont"/>
              </a:rPr>
              <a:t>Toda ciência é definida por seus objetos, seus métodos e os objetivos que pretende atingir. Poderíamos agrupar estes três aspectos (objetos e/ou fenômenos, métodos e objetivos) dizendo, apoiados em Kuhn, que toda ciência tem seus problemas e suas soluções específicos, caracterizando um modo de apreender a realidade fenomênica. </a:t>
            </a:r>
            <a:r>
              <a:rPr lang="pt-BR" sz="2400" dirty="0">
                <a:solidFill>
                  <a:srgbClr val="000000"/>
                </a:solidFill>
                <a:effectLst/>
                <a:latin typeface="AppleSystemUIFont"/>
                <a:ea typeface="Calibri" panose="020F0502020204030204" pitchFamily="34" charset="0"/>
                <a:cs typeface="AppleSystemUIFont"/>
              </a:rPr>
              <a:t>Assim, podemos dizer que as neurociências procuram entender e explicar </a:t>
            </a:r>
            <a:r>
              <a:rPr lang="pt-BR" sz="2400" b="1" dirty="0">
                <a:solidFill>
                  <a:srgbClr val="000000"/>
                </a:solidFill>
                <a:effectLst/>
                <a:latin typeface="AppleSystemUIFont"/>
                <a:ea typeface="Calibri" panose="020F0502020204030204" pitchFamily="34" charset="0"/>
                <a:cs typeface="AppleSystemUIFont"/>
              </a:rPr>
              <a:t>todos os comportamentos e fatos mentais</a:t>
            </a:r>
            <a:r>
              <a:rPr lang="pt-BR" sz="2400" dirty="0">
                <a:solidFill>
                  <a:srgbClr val="000000"/>
                </a:solidFill>
                <a:effectLst/>
                <a:latin typeface="AppleSystemUIFont"/>
                <a:ea typeface="Calibri" panose="020F0502020204030204" pitchFamily="34" charset="0"/>
                <a:cs typeface="AppleSystemUIFont"/>
              </a:rPr>
              <a:t> pelos mecanismos e dinâmicas de funcionamento do </a:t>
            </a:r>
            <a:r>
              <a:rPr lang="pt-BR" sz="2400" b="1" dirty="0">
                <a:solidFill>
                  <a:srgbClr val="000000"/>
                </a:solidFill>
                <a:effectLst/>
                <a:latin typeface="AppleSystemUIFont"/>
                <a:ea typeface="Calibri" panose="020F0502020204030204" pitchFamily="34" charset="0"/>
                <a:cs typeface="AppleSystemUIFont"/>
              </a:rPr>
              <a:t>sistema nervoso</a:t>
            </a:r>
            <a:r>
              <a:rPr lang="pt-BR" sz="2400" dirty="0">
                <a:solidFill>
                  <a:srgbClr val="000000"/>
                </a:solidFill>
                <a:effectLst/>
                <a:latin typeface="AppleSystemUIFont"/>
                <a:ea typeface="Calibri" panose="020F0502020204030204" pitchFamily="34" charset="0"/>
                <a:cs typeface="AppleSystemUIFont"/>
              </a:rPr>
              <a:t> dos seres vivos que o tem.  </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3AF3EF98-CE45-6E47-8D9D-05BB845FDB9E}"/>
              </a:ext>
            </a:extLst>
          </p:cNvPr>
          <p:cNvSpPr>
            <a:spLocks noGrp="1"/>
          </p:cNvSpPr>
          <p:nvPr>
            <p:ph type="sldNum" sz="quarter" idx="12"/>
          </p:nvPr>
        </p:nvSpPr>
        <p:spPr/>
        <p:txBody>
          <a:bodyPr/>
          <a:lstStyle/>
          <a:p>
            <a:fld id="{86E381C6-3CE7-354A-88D5-C98944E9A1C1}" type="slidenum">
              <a:rPr lang="pt-BR" smtClean="0"/>
              <a:t>3</a:t>
            </a:fld>
            <a:endParaRPr lang="pt-BR"/>
          </a:p>
        </p:txBody>
      </p:sp>
    </p:spTree>
    <p:extLst>
      <p:ext uri="{BB962C8B-B14F-4D97-AF65-F5344CB8AC3E}">
        <p14:creationId xmlns:p14="http://schemas.microsoft.com/office/powerpoint/2010/main" val="251730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34C62-B4F9-C44C-878C-D485975A4A8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7883DF9-A70A-DF44-8F6A-5F9E699663EA}"/>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0C8FA709-0C03-E74B-810B-C559D8385446}"/>
              </a:ext>
            </a:extLst>
          </p:cNvPr>
          <p:cNvSpPr>
            <a:spLocks noGrp="1"/>
          </p:cNvSpPr>
          <p:nvPr>
            <p:ph type="sldNum" sz="quarter" idx="12"/>
          </p:nvPr>
        </p:nvSpPr>
        <p:spPr/>
        <p:txBody>
          <a:bodyPr/>
          <a:lstStyle/>
          <a:p>
            <a:fld id="{86E381C6-3CE7-354A-88D5-C98944E9A1C1}" type="slidenum">
              <a:rPr lang="pt-BR" smtClean="0"/>
              <a:t>30</a:t>
            </a:fld>
            <a:endParaRPr lang="pt-BR"/>
          </a:p>
        </p:txBody>
      </p:sp>
    </p:spTree>
    <p:extLst>
      <p:ext uri="{BB962C8B-B14F-4D97-AF65-F5344CB8AC3E}">
        <p14:creationId xmlns:p14="http://schemas.microsoft.com/office/powerpoint/2010/main" val="2036690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BBB9E-88FF-2B44-A5BD-3DEAC8070B1C}"/>
              </a:ext>
            </a:extLst>
          </p:cNvPr>
          <p:cNvSpPr>
            <a:spLocks noGrp="1"/>
          </p:cNvSpPr>
          <p:nvPr>
            <p:ph type="title"/>
          </p:nvPr>
        </p:nvSpPr>
        <p:spPr/>
        <p:txBody>
          <a:bodyPr>
            <a:normAutofit/>
          </a:bodyPr>
          <a:lstStyle/>
          <a:p>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A EPISTEMOLOGIA GENÉTICA DE JEAN PIAGET</a:t>
            </a:r>
            <a:br>
              <a:rPr lang="pt-BR" sz="3200" dirty="0">
                <a:effectLst/>
                <a:latin typeface="Arial" panose="020B0604020202020204" pitchFamily="34" charset="0"/>
                <a:ea typeface="Times New Roman" panose="02020603050405020304" pitchFamily="18" charset="0"/>
                <a:cs typeface="Times New Roman" panose="02020603050405020304" pitchFamily="18" charset="0"/>
              </a:rPr>
            </a:br>
            <a:endParaRPr lang="pt-BR" sz="3200" dirty="0"/>
          </a:p>
        </p:txBody>
      </p:sp>
      <p:sp>
        <p:nvSpPr>
          <p:cNvPr id="3" name="Espaço Reservado para Conteúdo 2">
            <a:extLst>
              <a:ext uri="{FF2B5EF4-FFF2-40B4-BE49-F238E27FC236}">
                <a16:creationId xmlns:a16="http://schemas.microsoft.com/office/drawing/2014/main" id="{0420BF25-1773-B644-B320-EE0D0666E74D}"/>
              </a:ext>
            </a:extLst>
          </p:cNvPr>
          <p:cNvSpPr>
            <a:spLocks noGrp="1"/>
          </p:cNvSpPr>
          <p:nvPr>
            <p:ph idx="1"/>
          </p:nvPr>
        </p:nvSpPr>
        <p:spPr/>
        <p:txBody>
          <a:bodyPr>
            <a:noAutofit/>
          </a:bodyPr>
          <a:lstStyle/>
          <a:p>
            <a:pPr algn="just">
              <a:lnSpc>
                <a:spcPct val="150000"/>
              </a:lnSpc>
              <a:spcAft>
                <a:spcPts val="139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Piaget encarregou-se de mostrar o processo que leva ao desenvolvimento destas capacidades</a:t>
            </a:r>
            <a:endParaRPr lang="pt-BR" sz="2200" dirty="0">
              <a:effectLst/>
              <a:latin typeface="Times New Roman" panose="02020603050405020304" pitchFamily="18" charset="0"/>
              <a:ea typeface="Times New Roman" panose="02020603050405020304" pitchFamily="18" charset="0"/>
            </a:endParaRPr>
          </a:p>
          <a:p>
            <a:pPr algn="just">
              <a:lnSpc>
                <a:spcPct val="150000"/>
              </a:lnSpc>
            </a:pPr>
            <a:r>
              <a:rPr lang="pt-BR" sz="2200" dirty="0">
                <a:effectLst/>
                <a:latin typeface="Times New Roman" panose="02020603050405020304" pitchFamily="18" charset="0"/>
                <a:ea typeface="Times New Roman" panose="02020603050405020304" pitchFamily="18" charset="0"/>
              </a:rPr>
              <a:t>Na epistemologia genética de Jean Piaget, o surgimento das noções de tempo, espaço, causalidade e a noção de "Eu" se inscrevem em um processo de desenvolvimento cognitivo que se dá ao longo de estágios sequenciais, cada um relacionado a formas cada vez mais complexas de interação entre o indivíduo e o meio. </a:t>
            </a:r>
          </a:p>
          <a:p>
            <a:pPr algn="just">
              <a:lnSpc>
                <a:spcPct val="150000"/>
              </a:lnSpc>
            </a:pPr>
            <a:r>
              <a:rPr lang="pt-BR" sz="2200" dirty="0">
                <a:effectLst/>
                <a:latin typeface="Times New Roman" panose="02020603050405020304" pitchFamily="18" charset="0"/>
                <a:ea typeface="Times New Roman" panose="02020603050405020304" pitchFamily="18" charset="0"/>
              </a:rPr>
              <a:t>Vamos ver cada uma dessas noções com mais detalhe:</a:t>
            </a:r>
          </a:p>
        </p:txBody>
      </p:sp>
      <p:sp>
        <p:nvSpPr>
          <p:cNvPr id="4" name="Espaço Reservado para Número de Slide 3">
            <a:extLst>
              <a:ext uri="{FF2B5EF4-FFF2-40B4-BE49-F238E27FC236}">
                <a16:creationId xmlns:a16="http://schemas.microsoft.com/office/drawing/2014/main" id="{01A8C87A-FED9-224F-9E20-495E7DF78FF5}"/>
              </a:ext>
            </a:extLst>
          </p:cNvPr>
          <p:cNvSpPr>
            <a:spLocks noGrp="1"/>
          </p:cNvSpPr>
          <p:nvPr>
            <p:ph type="sldNum" sz="quarter" idx="12"/>
          </p:nvPr>
        </p:nvSpPr>
        <p:spPr/>
        <p:txBody>
          <a:bodyPr/>
          <a:lstStyle/>
          <a:p>
            <a:fld id="{86E381C6-3CE7-354A-88D5-C98944E9A1C1}" type="slidenum">
              <a:rPr lang="pt-BR" smtClean="0"/>
              <a:t>31</a:t>
            </a:fld>
            <a:endParaRPr lang="pt-BR"/>
          </a:p>
        </p:txBody>
      </p:sp>
    </p:spTree>
    <p:extLst>
      <p:ext uri="{BB962C8B-B14F-4D97-AF65-F5344CB8AC3E}">
        <p14:creationId xmlns:p14="http://schemas.microsoft.com/office/powerpoint/2010/main" val="390058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8946E-4FBC-0A45-9504-EE0C60D0A868}"/>
              </a:ext>
            </a:extLst>
          </p:cNvPr>
          <p:cNvSpPr>
            <a:spLocks noGrp="1"/>
          </p:cNvSpPr>
          <p:nvPr>
            <p:ph type="title"/>
          </p:nvPr>
        </p:nvSpPr>
        <p:spPr/>
        <p:txBody>
          <a:bodyPr/>
          <a:lstStyle/>
          <a:p>
            <a:r>
              <a:rPr lang="pt-BR" sz="4400" b="1" dirty="0">
                <a:effectLst/>
                <a:latin typeface="Times New Roman" panose="02020603050405020304" pitchFamily="18" charset="0"/>
                <a:ea typeface="Times New Roman" panose="02020603050405020304" pitchFamily="18" charset="0"/>
                <a:cs typeface="Times New Roman" panose="02020603050405020304" pitchFamily="18" charset="0"/>
              </a:rPr>
              <a:t>1. Surgimento da Noção de Tempo</a:t>
            </a:r>
            <a:endParaRPr lang="pt-BR" dirty="0"/>
          </a:p>
        </p:txBody>
      </p:sp>
      <p:sp>
        <p:nvSpPr>
          <p:cNvPr id="3" name="Espaço Reservado para Conteúdo 2">
            <a:extLst>
              <a:ext uri="{FF2B5EF4-FFF2-40B4-BE49-F238E27FC236}">
                <a16:creationId xmlns:a16="http://schemas.microsoft.com/office/drawing/2014/main" id="{8EAB791F-AD2E-3746-AACC-401B52A9BB98}"/>
              </a:ext>
            </a:extLst>
          </p:cNvPr>
          <p:cNvSpPr>
            <a:spLocks noGrp="1"/>
          </p:cNvSpPr>
          <p:nvPr>
            <p:ph idx="1"/>
          </p:nvPr>
        </p:nvSpPr>
        <p:spPr/>
        <p:txBody>
          <a:bodyPr/>
          <a:lstStyle/>
          <a:p>
            <a:pPr algn="just">
              <a:lnSpc>
                <a:spcPct val="150000"/>
              </a:lnSpc>
            </a:pPr>
            <a:r>
              <a:rPr lang="pt-BR" sz="1900" dirty="0">
                <a:effectLst/>
                <a:latin typeface="Times New Roman" panose="02020603050405020304" pitchFamily="18" charset="0"/>
                <a:ea typeface="Times New Roman" panose="02020603050405020304" pitchFamily="18" charset="0"/>
              </a:rPr>
              <a:t>A noção de tempo, para Piaget, se desenvolve de forma progressiva, iniciando com a percepção sensório-motora de eventos no ambiente. A criança, nos estágios iniciais, vive o tempo de forma imediata e sem ordenação clara. À medida que o desenvolvimento cognitivo avança, especialmente no estágio das operações concretas (por volta dos 7 a 11 anos), a criança começa a compreender a sequência de eventos e a ideia de reversibilidade, ou seja, a capacidade de entender que um evento pode ser visto em uma ordem inversa.</a:t>
            </a:r>
          </a:p>
          <a:p>
            <a:pPr algn="just">
              <a:lnSpc>
                <a:spcPct val="150000"/>
              </a:lnSpc>
            </a:pPr>
            <a:r>
              <a:rPr lang="pt-BR" sz="1900" dirty="0">
                <a:effectLst/>
                <a:latin typeface="Times New Roman" panose="02020603050405020304" pitchFamily="18" charset="0"/>
                <a:ea typeface="Times New Roman" panose="02020603050405020304" pitchFamily="18" charset="0"/>
              </a:rPr>
              <a:t>No estágio das </a:t>
            </a:r>
            <a:r>
              <a:rPr lang="pt-BR" sz="1900" b="1" dirty="0">
                <a:effectLst/>
                <a:latin typeface="Times New Roman" panose="02020603050405020304" pitchFamily="18" charset="0"/>
                <a:ea typeface="Times New Roman" panose="02020603050405020304" pitchFamily="18" charset="0"/>
              </a:rPr>
              <a:t>operações formais</a:t>
            </a:r>
            <a:r>
              <a:rPr lang="pt-BR" sz="1900" dirty="0">
                <a:effectLst/>
                <a:latin typeface="Times New Roman" panose="02020603050405020304" pitchFamily="18" charset="0"/>
                <a:ea typeface="Times New Roman" panose="02020603050405020304" pitchFamily="18" charset="0"/>
              </a:rPr>
              <a:t> (a partir dos 11 ou 12 anos), a criança finalmente desenvolve uma compreensão abstrata do tempo, percebendo-o como uma dimensão linear contínua, capaz de compreender relações temporais mais complexas (como passado, presente e futuro).</a:t>
            </a:r>
          </a:p>
          <a:p>
            <a:endParaRPr lang="pt-BR" dirty="0"/>
          </a:p>
        </p:txBody>
      </p:sp>
      <p:sp>
        <p:nvSpPr>
          <p:cNvPr id="4" name="Espaço Reservado para Número de Slide 3">
            <a:extLst>
              <a:ext uri="{FF2B5EF4-FFF2-40B4-BE49-F238E27FC236}">
                <a16:creationId xmlns:a16="http://schemas.microsoft.com/office/drawing/2014/main" id="{4FFB9BC1-6065-6345-BA69-40BB8E223B37}"/>
              </a:ext>
            </a:extLst>
          </p:cNvPr>
          <p:cNvSpPr>
            <a:spLocks noGrp="1"/>
          </p:cNvSpPr>
          <p:nvPr>
            <p:ph type="sldNum" sz="quarter" idx="12"/>
          </p:nvPr>
        </p:nvSpPr>
        <p:spPr/>
        <p:txBody>
          <a:bodyPr/>
          <a:lstStyle/>
          <a:p>
            <a:fld id="{86E381C6-3CE7-354A-88D5-C98944E9A1C1}" type="slidenum">
              <a:rPr lang="pt-BR" smtClean="0"/>
              <a:t>32</a:t>
            </a:fld>
            <a:endParaRPr lang="pt-BR"/>
          </a:p>
        </p:txBody>
      </p:sp>
    </p:spTree>
    <p:extLst>
      <p:ext uri="{BB962C8B-B14F-4D97-AF65-F5344CB8AC3E}">
        <p14:creationId xmlns:p14="http://schemas.microsoft.com/office/powerpoint/2010/main" val="18794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F4706-F832-5E46-B8E2-03E427145274}"/>
              </a:ext>
            </a:extLst>
          </p:cNvPr>
          <p:cNvSpPr>
            <a:spLocks noGrp="1"/>
          </p:cNvSpPr>
          <p:nvPr>
            <p:ph type="title"/>
          </p:nvPr>
        </p:nvSpPr>
        <p:spPr/>
        <p:txBody>
          <a:bodyPr/>
          <a:lstStyle/>
          <a:p>
            <a:r>
              <a:rPr lang="pt-BR" sz="4400" b="1" dirty="0">
                <a:effectLst/>
                <a:latin typeface="Times New Roman" panose="02020603050405020304" pitchFamily="18" charset="0"/>
                <a:ea typeface="Times New Roman" panose="02020603050405020304" pitchFamily="18" charset="0"/>
                <a:cs typeface="Times New Roman" panose="02020603050405020304" pitchFamily="18" charset="0"/>
              </a:rPr>
              <a:t>2. Surgimento da Noção de Espaço</a:t>
            </a:r>
            <a:endParaRPr lang="pt-BR" dirty="0"/>
          </a:p>
        </p:txBody>
      </p:sp>
      <p:sp>
        <p:nvSpPr>
          <p:cNvPr id="3" name="Espaço Reservado para Conteúdo 2">
            <a:extLst>
              <a:ext uri="{FF2B5EF4-FFF2-40B4-BE49-F238E27FC236}">
                <a16:creationId xmlns:a16="http://schemas.microsoft.com/office/drawing/2014/main" id="{462DE31C-35BF-0944-9116-AD07227A189C}"/>
              </a:ext>
            </a:extLst>
          </p:cNvPr>
          <p:cNvSpPr>
            <a:spLocks noGrp="1"/>
          </p:cNvSpPr>
          <p:nvPr>
            <p:ph idx="1"/>
          </p:nvPr>
        </p:nvSpPr>
        <p:spPr/>
        <p:txBody>
          <a:bodyPr>
            <a:normAutofit lnSpcReduction="10000"/>
          </a:bodyPr>
          <a:lstStyle/>
          <a:p>
            <a:pPr algn="just">
              <a:lnSpc>
                <a:spcPct val="150000"/>
              </a:lnSpc>
            </a:pPr>
            <a:r>
              <a:rPr lang="pt-BR" sz="1800" dirty="0">
                <a:effectLst/>
                <a:latin typeface="Times New Roman" panose="02020603050405020304" pitchFamily="18" charset="0"/>
                <a:ea typeface="Times New Roman" panose="02020603050405020304" pitchFamily="18" charset="0"/>
              </a:rPr>
              <a:t>A noção de espaço também se constrói a partir da interação com o mundo físico. Nos primeiros estágios, a criança percebe o espaço de forma sensório-motora, ou seja, através de suas ações no ambiente. Por exemplo, o bebê entende o espaço através de suas movimentações e manipulação de objetos.</a:t>
            </a:r>
          </a:p>
          <a:p>
            <a:pPr algn="just">
              <a:lnSpc>
                <a:spcPct val="150000"/>
              </a:lnSpc>
            </a:pPr>
            <a:r>
              <a:rPr lang="pt-BR" sz="1800" dirty="0">
                <a:effectLst/>
                <a:latin typeface="Times New Roman" panose="02020603050405020304" pitchFamily="18" charset="0"/>
                <a:ea typeface="Times New Roman" panose="02020603050405020304" pitchFamily="18" charset="0"/>
              </a:rPr>
              <a:t>Com o tempo, a criança desenvolve a noção de </a:t>
            </a:r>
            <a:r>
              <a:rPr lang="pt-BR" sz="1800" b="1" dirty="0">
                <a:effectLst/>
                <a:latin typeface="Times New Roman" panose="02020603050405020304" pitchFamily="18" charset="0"/>
                <a:ea typeface="Times New Roman" panose="02020603050405020304" pitchFamily="18" charset="0"/>
              </a:rPr>
              <a:t>permanência do objeto</a:t>
            </a:r>
            <a:r>
              <a:rPr lang="pt-BR" sz="1800" dirty="0">
                <a:effectLst/>
                <a:latin typeface="Times New Roman" panose="02020603050405020304" pitchFamily="18" charset="0"/>
                <a:ea typeface="Times New Roman" panose="02020603050405020304" pitchFamily="18" charset="0"/>
              </a:rPr>
              <a:t>, um marco fundamental no estágio sensório-motor (por volta dos 18 a 24 meses), o que significa que ela começa a entender que os objetos continuam a existir mesmo quando não estão ao alcance de seus sentidos.</a:t>
            </a:r>
          </a:p>
          <a:p>
            <a:pPr algn="just">
              <a:lnSpc>
                <a:spcPct val="150000"/>
              </a:lnSpc>
            </a:pPr>
            <a:r>
              <a:rPr lang="pt-BR" sz="1800" dirty="0">
                <a:effectLst/>
                <a:latin typeface="Times New Roman" panose="02020603050405020304" pitchFamily="18" charset="0"/>
                <a:ea typeface="Times New Roman" panose="02020603050405020304" pitchFamily="18" charset="0"/>
              </a:rPr>
              <a:t>No estágio das operações concretas, ela passa a organizar mentalmente o espaço em termos de </a:t>
            </a:r>
            <a:r>
              <a:rPr lang="pt-BR" sz="1800" b="1" dirty="0">
                <a:effectLst/>
                <a:latin typeface="Times New Roman" panose="02020603050405020304" pitchFamily="18" charset="0"/>
                <a:ea typeface="Times New Roman" panose="02020603050405020304" pitchFamily="18" charset="0"/>
              </a:rPr>
              <a:t>relações espaciais</a:t>
            </a:r>
            <a:r>
              <a:rPr lang="pt-BR" sz="1800" dirty="0">
                <a:effectLst/>
                <a:latin typeface="Times New Roman" panose="02020603050405020304" pitchFamily="18" charset="0"/>
                <a:ea typeface="Times New Roman" panose="02020603050405020304" pitchFamily="18" charset="0"/>
              </a:rPr>
              <a:t> (como distância, proximidade, posição). </a:t>
            </a:r>
          </a:p>
          <a:p>
            <a:pPr algn="just">
              <a:lnSpc>
                <a:spcPct val="150000"/>
              </a:lnSpc>
            </a:pPr>
            <a:r>
              <a:rPr lang="pt-BR" sz="1800" dirty="0">
                <a:effectLst/>
                <a:latin typeface="Times New Roman" panose="02020603050405020304" pitchFamily="18" charset="0"/>
                <a:ea typeface="Times New Roman" panose="02020603050405020304" pitchFamily="18" charset="0"/>
              </a:rPr>
              <a:t>Na fase das operações formais, essa noção se torna mais abstrata, permitindo à criança conceber noções geométricas e tridimensionais.</a:t>
            </a:r>
          </a:p>
          <a:p>
            <a:endParaRPr lang="pt-BR" dirty="0"/>
          </a:p>
        </p:txBody>
      </p:sp>
      <p:sp>
        <p:nvSpPr>
          <p:cNvPr id="4" name="Espaço Reservado para Número de Slide 3">
            <a:extLst>
              <a:ext uri="{FF2B5EF4-FFF2-40B4-BE49-F238E27FC236}">
                <a16:creationId xmlns:a16="http://schemas.microsoft.com/office/drawing/2014/main" id="{47692580-911D-4049-BE5B-F3479C6E09B6}"/>
              </a:ext>
            </a:extLst>
          </p:cNvPr>
          <p:cNvSpPr>
            <a:spLocks noGrp="1"/>
          </p:cNvSpPr>
          <p:nvPr>
            <p:ph type="sldNum" sz="quarter" idx="12"/>
          </p:nvPr>
        </p:nvSpPr>
        <p:spPr/>
        <p:txBody>
          <a:bodyPr/>
          <a:lstStyle/>
          <a:p>
            <a:fld id="{86E381C6-3CE7-354A-88D5-C98944E9A1C1}" type="slidenum">
              <a:rPr lang="pt-BR" smtClean="0"/>
              <a:t>33</a:t>
            </a:fld>
            <a:endParaRPr lang="pt-BR"/>
          </a:p>
        </p:txBody>
      </p:sp>
    </p:spTree>
    <p:extLst>
      <p:ext uri="{BB962C8B-B14F-4D97-AF65-F5344CB8AC3E}">
        <p14:creationId xmlns:p14="http://schemas.microsoft.com/office/powerpoint/2010/main" val="62513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41535-2AE5-D44F-A36D-EEE8175372D5}"/>
              </a:ext>
            </a:extLst>
          </p:cNvPr>
          <p:cNvSpPr>
            <a:spLocks noGrp="1"/>
          </p:cNvSpPr>
          <p:nvPr>
            <p:ph type="title"/>
          </p:nvPr>
        </p:nvSpPr>
        <p:spPr/>
        <p:txBody>
          <a:bodyPr/>
          <a:lstStyle/>
          <a:p>
            <a:r>
              <a:rPr lang="pt-BR" sz="4400" b="1" dirty="0">
                <a:effectLst/>
                <a:latin typeface="Times New Roman" panose="02020603050405020304" pitchFamily="18" charset="0"/>
                <a:ea typeface="Times New Roman" panose="02020603050405020304" pitchFamily="18" charset="0"/>
                <a:cs typeface="Times New Roman" panose="02020603050405020304" pitchFamily="18" charset="0"/>
              </a:rPr>
              <a:t>3. Surgimento da Noção de Causalidade</a:t>
            </a:r>
            <a:endParaRPr lang="pt-BR" dirty="0"/>
          </a:p>
        </p:txBody>
      </p:sp>
      <p:sp>
        <p:nvSpPr>
          <p:cNvPr id="3" name="Espaço Reservado para Conteúdo 2">
            <a:extLst>
              <a:ext uri="{FF2B5EF4-FFF2-40B4-BE49-F238E27FC236}">
                <a16:creationId xmlns:a16="http://schemas.microsoft.com/office/drawing/2014/main" id="{C353BEA2-0ADB-964F-B0D6-439DFBE322C9}"/>
              </a:ext>
            </a:extLst>
          </p:cNvPr>
          <p:cNvSpPr>
            <a:spLocks noGrp="1"/>
          </p:cNvSpPr>
          <p:nvPr>
            <p:ph idx="1"/>
          </p:nvPr>
        </p:nvSpPr>
        <p:spPr/>
        <p:txBody>
          <a:bodyPr/>
          <a:lstStyle/>
          <a:p>
            <a:pPr algn="just">
              <a:lnSpc>
                <a:spcPct val="150000"/>
              </a:lnSpc>
            </a:pPr>
            <a:r>
              <a:rPr lang="pt-BR" sz="1800" dirty="0">
                <a:effectLst/>
                <a:latin typeface="Times New Roman" panose="02020603050405020304" pitchFamily="18" charset="0"/>
                <a:ea typeface="Times New Roman" panose="02020603050405020304" pitchFamily="18" charset="0"/>
              </a:rPr>
              <a:t>O entendimento de causalidade também emerge inicialmente da experiência direta da criança com o ambiente. Nos estágios iniciais, a criança tende a perceber relações causais de maneira egocêntrica e mágica, ou seja, atribuindo efeitos imediatos a ações suas ou de outros.</a:t>
            </a:r>
          </a:p>
          <a:p>
            <a:pPr algn="just">
              <a:lnSpc>
                <a:spcPct val="150000"/>
              </a:lnSpc>
            </a:pPr>
            <a:r>
              <a:rPr lang="pt-BR" sz="1800" dirty="0">
                <a:effectLst/>
                <a:latin typeface="Times New Roman" panose="02020603050405020304" pitchFamily="18" charset="0"/>
                <a:ea typeface="Times New Roman" panose="02020603050405020304" pitchFamily="18" charset="0"/>
              </a:rPr>
              <a:t>Com o desenvolvimento do pensamento operacional concreto, a criança passa a perceber relações de causa e efeito de forma mais objetiva, baseada em observações concretas de como os eventos se sucedem no mundo real. Isso culmina no estágio operacional formal, em que a causalidade pode ser manipulada de forma hipotética e dedutiva, permitindo a criança formular explicações sobre fenômenos complexos e até abstrair leis causais.</a:t>
            </a:r>
          </a:p>
          <a:p>
            <a:endParaRPr lang="pt-BR" dirty="0"/>
          </a:p>
        </p:txBody>
      </p:sp>
      <p:sp>
        <p:nvSpPr>
          <p:cNvPr id="4" name="Espaço Reservado para Número de Slide 3">
            <a:extLst>
              <a:ext uri="{FF2B5EF4-FFF2-40B4-BE49-F238E27FC236}">
                <a16:creationId xmlns:a16="http://schemas.microsoft.com/office/drawing/2014/main" id="{2457BECB-3810-6B41-9364-050BAD6C5C86}"/>
              </a:ext>
            </a:extLst>
          </p:cNvPr>
          <p:cNvSpPr>
            <a:spLocks noGrp="1"/>
          </p:cNvSpPr>
          <p:nvPr>
            <p:ph type="sldNum" sz="quarter" idx="12"/>
          </p:nvPr>
        </p:nvSpPr>
        <p:spPr/>
        <p:txBody>
          <a:bodyPr/>
          <a:lstStyle/>
          <a:p>
            <a:fld id="{86E381C6-3CE7-354A-88D5-C98944E9A1C1}" type="slidenum">
              <a:rPr lang="pt-BR" smtClean="0"/>
              <a:t>34</a:t>
            </a:fld>
            <a:endParaRPr lang="pt-BR"/>
          </a:p>
        </p:txBody>
      </p:sp>
    </p:spTree>
    <p:extLst>
      <p:ext uri="{BB962C8B-B14F-4D97-AF65-F5344CB8AC3E}">
        <p14:creationId xmlns:p14="http://schemas.microsoft.com/office/powerpoint/2010/main" val="4263779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9108C-08A7-464D-8EEF-D742C0322DFB}"/>
              </a:ext>
            </a:extLst>
          </p:cNvPr>
          <p:cNvSpPr>
            <a:spLocks noGrp="1"/>
          </p:cNvSpPr>
          <p:nvPr>
            <p:ph type="title"/>
          </p:nvPr>
        </p:nvSpPr>
        <p:spPr/>
        <p:txBody>
          <a:bodyPr>
            <a:normAutofit/>
          </a:bodyPr>
          <a:lstStyle/>
          <a:p>
            <a:pPr algn="ct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4. Surgimento da Noção de "Eu"</a:t>
            </a:r>
            <a:endParaRPr lang="pt-BR" sz="2800" dirty="0"/>
          </a:p>
        </p:txBody>
      </p:sp>
      <p:sp>
        <p:nvSpPr>
          <p:cNvPr id="3" name="Espaço Reservado para Conteúdo 2">
            <a:extLst>
              <a:ext uri="{FF2B5EF4-FFF2-40B4-BE49-F238E27FC236}">
                <a16:creationId xmlns:a16="http://schemas.microsoft.com/office/drawing/2014/main" id="{FF7AA4AB-295D-BB45-9468-3E41B94381FC}"/>
              </a:ext>
            </a:extLst>
          </p:cNvPr>
          <p:cNvSpPr>
            <a:spLocks noGrp="1"/>
          </p:cNvSpPr>
          <p:nvPr>
            <p:ph idx="1"/>
          </p:nvPr>
        </p:nvSpPr>
        <p:spPr/>
        <p:txBody>
          <a:bodyPr/>
          <a:lstStyle/>
          <a:p>
            <a:pPr>
              <a:lnSpc>
                <a:spcPct val="150000"/>
              </a:lnSpc>
            </a:pPr>
            <a:r>
              <a:rPr lang="pt-BR" sz="1800" dirty="0">
                <a:effectLst/>
                <a:latin typeface="Times New Roman" panose="02020603050405020304" pitchFamily="18" charset="0"/>
                <a:ea typeface="Times New Roman" panose="02020603050405020304" pitchFamily="18" charset="0"/>
              </a:rPr>
              <a:t>A noção de "Eu" ou do </a:t>
            </a:r>
            <a:r>
              <a:rPr lang="pt-BR" sz="1800" b="1" dirty="0">
                <a:effectLst/>
                <a:latin typeface="Times New Roman" panose="02020603050405020304" pitchFamily="18" charset="0"/>
                <a:ea typeface="Times New Roman" panose="02020603050405020304" pitchFamily="18" charset="0"/>
              </a:rPr>
              <a:t>sujeito</a:t>
            </a:r>
            <a:r>
              <a:rPr lang="pt-BR" sz="1800" dirty="0">
                <a:effectLst/>
                <a:latin typeface="Times New Roman" panose="02020603050405020304" pitchFamily="18" charset="0"/>
                <a:ea typeface="Times New Roman" panose="02020603050405020304" pitchFamily="18" charset="0"/>
              </a:rPr>
              <a:t> emerge a partir da diferenciação que a criança faz entre o próprio corpo e o mundo exterior. Inicialmente, no estágio sensório-motor, o bebê ainda não tem uma clara distinção entre si mesmo e o ambiente. À medida que ele interage com o mundo, especialmente ao dominar a permanência do objeto e as coordenações de ações motoras, ele começa a se reconhecer como um agente que pode produzir mudanças no ambiente.</a:t>
            </a:r>
          </a:p>
          <a:p>
            <a:pPr>
              <a:lnSpc>
                <a:spcPct val="150000"/>
              </a:lnSpc>
            </a:pPr>
            <a:r>
              <a:rPr lang="pt-BR" sz="1800" dirty="0">
                <a:effectLst/>
                <a:latin typeface="Times New Roman" panose="02020603050405020304" pitchFamily="18" charset="0"/>
                <a:ea typeface="Times New Roman" panose="02020603050405020304" pitchFamily="18" charset="0"/>
              </a:rPr>
              <a:t>A partir disso, a criança vai construindo a noção de si mesma como um </a:t>
            </a:r>
            <a:r>
              <a:rPr lang="pt-BR" sz="1800" b="1" dirty="0">
                <a:effectLst/>
                <a:latin typeface="Times New Roman" panose="02020603050405020304" pitchFamily="18" charset="0"/>
                <a:ea typeface="Times New Roman" panose="02020603050405020304" pitchFamily="18" charset="0"/>
              </a:rPr>
              <a:t>eu separado do mundo</a:t>
            </a:r>
            <a:r>
              <a:rPr lang="pt-BR" sz="1800" dirty="0">
                <a:effectLst/>
                <a:latin typeface="Times New Roman" panose="02020603050405020304" pitchFamily="18" charset="0"/>
                <a:ea typeface="Times New Roman" panose="02020603050405020304" pitchFamily="18" charset="0"/>
              </a:rPr>
              <a:t> e dos outros, desenvolvendo também a capacidade de perspectiva. Isso se torna mais complexo no estágio das operações concretas, quando a criança começa a entender seu papel social e a integrar o ponto de vista dos outros. No estágio das operações formais, o "Eu" adquire uma dimensão ainda mais abstrata e reflexiva, permitindo uma concepção mais madura de identidade, autonomia e introspecção.</a:t>
            </a:r>
          </a:p>
          <a:p>
            <a:endParaRPr lang="pt-BR" dirty="0"/>
          </a:p>
        </p:txBody>
      </p:sp>
      <p:sp>
        <p:nvSpPr>
          <p:cNvPr id="4" name="Espaço Reservado para Número de Slide 3">
            <a:extLst>
              <a:ext uri="{FF2B5EF4-FFF2-40B4-BE49-F238E27FC236}">
                <a16:creationId xmlns:a16="http://schemas.microsoft.com/office/drawing/2014/main" id="{4D1B2F45-B7EB-F24E-ADC4-FAE71172FF72}"/>
              </a:ext>
            </a:extLst>
          </p:cNvPr>
          <p:cNvSpPr>
            <a:spLocks noGrp="1"/>
          </p:cNvSpPr>
          <p:nvPr>
            <p:ph type="sldNum" sz="quarter" idx="12"/>
          </p:nvPr>
        </p:nvSpPr>
        <p:spPr/>
        <p:txBody>
          <a:bodyPr/>
          <a:lstStyle/>
          <a:p>
            <a:fld id="{86E381C6-3CE7-354A-88D5-C98944E9A1C1}" type="slidenum">
              <a:rPr lang="pt-BR" smtClean="0"/>
              <a:t>35</a:t>
            </a:fld>
            <a:endParaRPr lang="pt-BR"/>
          </a:p>
        </p:txBody>
      </p:sp>
    </p:spTree>
    <p:extLst>
      <p:ext uri="{BB962C8B-B14F-4D97-AF65-F5344CB8AC3E}">
        <p14:creationId xmlns:p14="http://schemas.microsoft.com/office/powerpoint/2010/main" val="428276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6F483-6D08-0648-8D00-B17817AAD65F}"/>
              </a:ext>
            </a:extLst>
          </p:cNvPr>
          <p:cNvSpPr>
            <a:spLocks noGrp="1"/>
          </p:cNvSpPr>
          <p:nvPr>
            <p:ph type="title"/>
          </p:nvPr>
        </p:nvSpPr>
        <p:spPr/>
        <p:txBody>
          <a:bodyPr/>
          <a:lstStyle/>
          <a:p>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Em resumo:</a:t>
            </a:r>
            <a:endParaRPr lang="pt-BR" dirty="0"/>
          </a:p>
        </p:txBody>
      </p:sp>
      <p:sp>
        <p:nvSpPr>
          <p:cNvPr id="3" name="Espaço Reservado para Conteúdo 2">
            <a:extLst>
              <a:ext uri="{FF2B5EF4-FFF2-40B4-BE49-F238E27FC236}">
                <a16:creationId xmlns:a16="http://schemas.microsoft.com/office/drawing/2014/main" id="{749EFEDD-7F1A-9342-B7D5-8E81DAB5E243}"/>
              </a:ext>
            </a:extLst>
          </p:cNvPr>
          <p:cNvSpPr>
            <a:spLocks noGrp="1"/>
          </p:cNvSpPr>
          <p:nvPr>
            <p:ph idx="1"/>
          </p:nvPr>
        </p:nvSpPr>
        <p:spPr/>
        <p:txBody>
          <a:bodyPr>
            <a:normAutofit fontScale="85000" lnSpcReduction="10000"/>
          </a:bodyPr>
          <a:lstStyle/>
          <a:p>
            <a:pPr marL="342900" lvl="0" indent="-342900" algn="just">
              <a:lnSpc>
                <a:spcPct val="150000"/>
              </a:lnSpc>
              <a:buSzPts val="1000"/>
              <a:buFont typeface="Symbol" pitchFamily="2" charset="2"/>
              <a:buChar char=""/>
              <a:tabLst>
                <a:tab pos="457200" algn="l"/>
              </a:tabLs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noção de tempo</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surge com a compreensão progressiva da sequência e da reversibilidade dos eventos.</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noção de espaço</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emerge a partir das interações sensório-motoras e se torna mais complexa com a capacidade de abstrair relações espaciais.</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noção de causalidade</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se desenvolve a partir da observação concreta de causa e efeito e se torna abstrata com o avanço do raciocínio dedutivo.</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noção de "Eu"</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se forma através da diferenciação entre o sujeito e o mundo, avançando com o entendimento de si mesmo como agente autônomo.</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pt-BR" sz="1800" dirty="0">
              <a:effectLst/>
              <a:latin typeface="Times New Roman" panose="02020603050405020304" pitchFamily="18" charset="0"/>
              <a:ea typeface="Times New Roman" panose="02020603050405020304" pitchFamily="18" charset="0"/>
            </a:endParaRPr>
          </a:p>
          <a:p>
            <a:pPr algn="just">
              <a:lnSpc>
                <a:spcPct val="150000"/>
              </a:lnSpc>
            </a:pPr>
            <a:r>
              <a:rPr lang="pt-BR" sz="1800" dirty="0">
                <a:effectLst/>
                <a:latin typeface="Times New Roman" panose="02020603050405020304" pitchFamily="18" charset="0"/>
                <a:ea typeface="Times New Roman" panose="02020603050405020304" pitchFamily="18" charset="0"/>
              </a:rPr>
              <a:t>Piaget explica essas aquisições como produtos da interação ativa da criança com seu meio, através de processos de </a:t>
            </a:r>
            <a:r>
              <a:rPr lang="pt-BR" sz="1800" b="1" dirty="0">
                <a:effectLst/>
                <a:latin typeface="Times New Roman" panose="02020603050405020304" pitchFamily="18" charset="0"/>
                <a:ea typeface="Times New Roman" panose="02020603050405020304" pitchFamily="18" charset="0"/>
              </a:rPr>
              <a:t>assimilação</a:t>
            </a:r>
            <a:r>
              <a:rPr lang="pt-BR" sz="1800" dirty="0">
                <a:effectLst/>
                <a:latin typeface="Times New Roman" panose="02020603050405020304" pitchFamily="18" charset="0"/>
                <a:ea typeface="Times New Roman" panose="02020603050405020304" pitchFamily="18" charset="0"/>
              </a:rPr>
              <a:t> e </a:t>
            </a:r>
            <a:r>
              <a:rPr lang="pt-BR" sz="1800" b="1" dirty="0">
                <a:effectLst/>
                <a:latin typeface="Times New Roman" panose="02020603050405020304" pitchFamily="18" charset="0"/>
                <a:ea typeface="Times New Roman" panose="02020603050405020304" pitchFamily="18" charset="0"/>
              </a:rPr>
              <a:t>acomodação</a:t>
            </a:r>
            <a:r>
              <a:rPr lang="pt-BR" sz="1800" dirty="0">
                <a:effectLst/>
                <a:latin typeface="Times New Roman" panose="02020603050405020304" pitchFamily="18" charset="0"/>
                <a:ea typeface="Times New Roman" panose="02020603050405020304" pitchFamily="18" charset="0"/>
              </a:rPr>
              <a:t>, com cada estágio do desenvolvimento cognitivo trazendo formas mais complexas de entendimento do mundo e de si.</a:t>
            </a:r>
          </a:p>
          <a:p>
            <a:endParaRPr lang="pt-BR" dirty="0"/>
          </a:p>
        </p:txBody>
      </p:sp>
      <p:sp>
        <p:nvSpPr>
          <p:cNvPr id="4" name="Espaço Reservado para Número de Slide 3">
            <a:extLst>
              <a:ext uri="{FF2B5EF4-FFF2-40B4-BE49-F238E27FC236}">
                <a16:creationId xmlns:a16="http://schemas.microsoft.com/office/drawing/2014/main" id="{5741A1FF-3241-2F42-AA76-BDAAC9B3E2B4}"/>
              </a:ext>
            </a:extLst>
          </p:cNvPr>
          <p:cNvSpPr>
            <a:spLocks noGrp="1"/>
          </p:cNvSpPr>
          <p:nvPr>
            <p:ph type="sldNum" sz="quarter" idx="12"/>
          </p:nvPr>
        </p:nvSpPr>
        <p:spPr/>
        <p:txBody>
          <a:bodyPr/>
          <a:lstStyle/>
          <a:p>
            <a:fld id="{86E381C6-3CE7-354A-88D5-C98944E9A1C1}" type="slidenum">
              <a:rPr lang="pt-BR" smtClean="0"/>
              <a:t>36</a:t>
            </a:fld>
            <a:endParaRPr lang="pt-BR"/>
          </a:p>
        </p:txBody>
      </p:sp>
    </p:spTree>
    <p:extLst>
      <p:ext uri="{BB962C8B-B14F-4D97-AF65-F5344CB8AC3E}">
        <p14:creationId xmlns:p14="http://schemas.microsoft.com/office/powerpoint/2010/main" val="1555727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BC09E-315D-C947-8404-05CECC79451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EAFB093-88B4-A540-A603-77A09C6FF7AC}"/>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EB4222-A283-1243-B295-919451F0668D}"/>
              </a:ext>
            </a:extLst>
          </p:cNvPr>
          <p:cNvSpPr>
            <a:spLocks noGrp="1"/>
          </p:cNvSpPr>
          <p:nvPr>
            <p:ph type="sldNum" sz="quarter" idx="12"/>
          </p:nvPr>
        </p:nvSpPr>
        <p:spPr/>
        <p:txBody>
          <a:bodyPr/>
          <a:lstStyle/>
          <a:p>
            <a:fld id="{86E381C6-3CE7-354A-88D5-C98944E9A1C1}" type="slidenum">
              <a:rPr lang="pt-BR" smtClean="0"/>
              <a:t>37</a:t>
            </a:fld>
            <a:endParaRPr lang="pt-BR"/>
          </a:p>
        </p:txBody>
      </p:sp>
    </p:spTree>
    <p:extLst>
      <p:ext uri="{BB962C8B-B14F-4D97-AF65-F5344CB8AC3E}">
        <p14:creationId xmlns:p14="http://schemas.microsoft.com/office/powerpoint/2010/main" val="4104012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733CB-F8EB-5E46-8D2A-080D5212BAA5}"/>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A cérebro, as neurociências e as funções executivas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poderiam ser consideradas como sendo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a </a:t>
            </a:r>
            <a:r>
              <a:rPr lang="pt-BR" sz="2800" b="1" i="0" u="none" strike="noStrike" dirty="0">
                <a:solidFill>
                  <a:srgbClr val="000000"/>
                </a:solidFill>
                <a:effectLst/>
                <a:latin typeface="Times New Roman" panose="02020603050405020304" pitchFamily="18" charset="0"/>
                <a:cs typeface="Times New Roman" panose="02020603050405020304" pitchFamily="18" charset="0"/>
              </a:rPr>
              <a:t>manifestação prática e empírica das faculdades kantianas </a:t>
            </a:r>
            <a:endParaRPr lang="pt-BR" sz="28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ADB12FD-9FBC-3649-B512-D2D4A10059CC}"/>
              </a:ext>
            </a:extLst>
          </p:cNvPr>
          <p:cNvSpPr>
            <a:spLocks noGrp="1"/>
          </p:cNvSpPr>
          <p:nvPr>
            <p:ph idx="1"/>
          </p:nvPr>
        </p:nvSpPr>
        <p:spPr/>
        <p:txBody>
          <a:bodyPr>
            <a:normAutofit fontScale="92500" lnSpcReduction="20000"/>
          </a:bodyPr>
          <a:lstStyle/>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O </a:t>
            </a:r>
            <a:r>
              <a:rPr lang="pt-BR" sz="2400" b="1" dirty="0">
                <a:latin typeface="Times New Roman" panose="02020603050405020304" pitchFamily="18" charset="0"/>
                <a:cs typeface="Times New Roman" panose="02020603050405020304" pitchFamily="18" charset="0"/>
              </a:rPr>
              <a:t>cérebro</a:t>
            </a:r>
            <a:r>
              <a:rPr lang="pt-BR" sz="2400" dirty="0">
                <a:latin typeface="Times New Roman" panose="02020603050405020304" pitchFamily="18" charset="0"/>
                <a:cs typeface="Times New Roman" panose="02020603050405020304" pitchFamily="18" charset="0"/>
              </a:rPr>
              <a:t> é a base material, funcional, orgânica, destas Faculdades analisadas por Kant e Piaget</a:t>
            </a:r>
          </a:p>
          <a:p>
            <a:pPr algn="just">
              <a:lnSpc>
                <a:spcPct val="170000"/>
              </a:lnSpc>
            </a:pPr>
            <a:r>
              <a:rPr lang="pt-BR" sz="2400" b="0" i="0" u="none" strike="noStrike" dirty="0">
                <a:solidFill>
                  <a:srgbClr val="000000"/>
                </a:solidFill>
                <a:effectLst/>
              </a:rPr>
              <a:t>As </a:t>
            </a:r>
            <a:r>
              <a:rPr lang="pt-BR" sz="2400" b="1" i="0" u="none" strike="noStrike" dirty="0">
                <a:solidFill>
                  <a:srgbClr val="000000"/>
                </a:solidFill>
                <a:effectLst/>
              </a:rPr>
              <a:t>funções executivas</a:t>
            </a:r>
            <a:r>
              <a:rPr lang="pt-BR" sz="2400" b="0" i="0" u="none" strike="noStrike" dirty="0">
                <a:solidFill>
                  <a:srgbClr val="000000"/>
                </a:solidFill>
                <a:effectLst/>
              </a:rPr>
              <a:t> referem-se a um conjunto de processos cognitivos de alto nível que permitem ao ser humano controlar, planejar, organizar e regular pensamentos e comportamentos de maneira adaptativa. </a:t>
            </a:r>
          </a:p>
          <a:p>
            <a:pPr algn="just">
              <a:lnSpc>
                <a:spcPct val="170000"/>
              </a:lnSpc>
            </a:pPr>
            <a:r>
              <a:rPr lang="pt-BR" sz="2400" b="0" i="0" u="none" strike="noStrike" dirty="0">
                <a:solidFill>
                  <a:srgbClr val="000000"/>
                </a:solidFill>
                <a:effectLst/>
              </a:rPr>
              <a:t>Essas funções são frequentemente associadas à atividade do </a:t>
            </a:r>
            <a:r>
              <a:rPr lang="pt-BR" sz="2400" b="1" i="0" u="none" strike="noStrike" dirty="0">
                <a:solidFill>
                  <a:srgbClr val="000000"/>
                </a:solidFill>
                <a:effectLst/>
              </a:rPr>
              <a:t>córtex pré-frontal</a:t>
            </a:r>
            <a:r>
              <a:rPr lang="pt-BR" sz="2400" b="0" i="0" u="none" strike="noStrike" dirty="0">
                <a:solidFill>
                  <a:srgbClr val="000000"/>
                </a:solidFill>
                <a:effectLst/>
              </a:rPr>
              <a:t> e desempenham um papel crucial na tomada de decisões, solução de problemas, </a:t>
            </a:r>
            <a:r>
              <a:rPr lang="pt-BR" sz="2400" b="0" i="0" u="none" strike="noStrike" dirty="0" err="1">
                <a:solidFill>
                  <a:srgbClr val="000000"/>
                </a:solidFill>
                <a:effectLst/>
              </a:rPr>
              <a:t>autorregulação</a:t>
            </a:r>
            <a:r>
              <a:rPr lang="pt-BR" sz="2400" b="0" i="0" u="none" strike="noStrike" dirty="0">
                <a:solidFill>
                  <a:srgbClr val="000000"/>
                </a:solidFill>
                <a:effectLst/>
              </a:rPr>
              <a:t> e realização de objetivos.</a:t>
            </a:r>
          </a:p>
          <a:p>
            <a:endParaRPr lang="pt-BR" dirty="0">
              <a:latin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61984B91-829B-EE42-8004-724E99FA591F}"/>
              </a:ext>
            </a:extLst>
          </p:cNvPr>
          <p:cNvSpPr>
            <a:spLocks noGrp="1"/>
          </p:cNvSpPr>
          <p:nvPr>
            <p:ph type="sldNum" sz="quarter" idx="12"/>
          </p:nvPr>
        </p:nvSpPr>
        <p:spPr/>
        <p:txBody>
          <a:bodyPr/>
          <a:lstStyle/>
          <a:p>
            <a:fld id="{86E381C6-3CE7-354A-88D5-C98944E9A1C1}" type="slidenum">
              <a:rPr lang="pt-BR" smtClean="0"/>
              <a:t>38</a:t>
            </a:fld>
            <a:endParaRPr lang="pt-BR"/>
          </a:p>
        </p:txBody>
      </p:sp>
    </p:spTree>
    <p:extLst>
      <p:ext uri="{BB962C8B-B14F-4D97-AF65-F5344CB8AC3E}">
        <p14:creationId xmlns:p14="http://schemas.microsoft.com/office/powerpoint/2010/main" val="1180414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F1D6F-EF30-694B-BBB8-6F08548146F2}"/>
              </a:ext>
            </a:extLst>
          </p:cNvPr>
          <p:cNvSpPr>
            <a:spLocks noGrp="1"/>
          </p:cNvSpPr>
          <p:nvPr>
            <p:ph type="title"/>
          </p:nvPr>
        </p:nvSpPr>
        <p:spPr/>
        <p:txBody>
          <a:bodyPr>
            <a:normAutofit/>
          </a:bodyPr>
          <a:lstStyle/>
          <a:p>
            <a:r>
              <a:rPr lang="pt-BR" sz="4400" b="1" i="0" u="none" strike="noStrike" dirty="0">
                <a:solidFill>
                  <a:srgbClr val="000000"/>
                </a:solidFill>
                <a:effectLst/>
              </a:rPr>
              <a:t>Principais funções executivas:</a:t>
            </a:r>
            <a:br>
              <a:rPr lang="pt-BR" sz="4400" b="1" i="0" u="none" strike="noStrike" dirty="0">
                <a:solidFill>
                  <a:srgbClr val="000000"/>
                </a:solidFill>
                <a:effectLst/>
              </a:rPr>
            </a:br>
            <a:endParaRPr lang="pt-BR" dirty="0"/>
          </a:p>
        </p:txBody>
      </p:sp>
      <p:sp>
        <p:nvSpPr>
          <p:cNvPr id="3" name="Espaço Reservado para Conteúdo 2">
            <a:extLst>
              <a:ext uri="{FF2B5EF4-FFF2-40B4-BE49-F238E27FC236}">
                <a16:creationId xmlns:a16="http://schemas.microsoft.com/office/drawing/2014/main" id="{75FB8F3D-4FB5-454B-A753-DC680CE7076B}"/>
              </a:ext>
            </a:extLst>
          </p:cNvPr>
          <p:cNvSpPr>
            <a:spLocks noGrp="1"/>
          </p:cNvSpPr>
          <p:nvPr>
            <p:ph idx="1"/>
          </p:nvPr>
        </p:nvSpPr>
        <p:spPr/>
        <p:txBody>
          <a:bodyPr>
            <a:normAutofit/>
          </a:bodyPr>
          <a:lstStyle/>
          <a:p>
            <a:pPr lvl="1" algn="just">
              <a:lnSpc>
                <a:spcPct val="170000"/>
              </a:lnSpc>
              <a:buFont typeface="+mj-lt"/>
              <a:buAutoNum type="arabicPeriod"/>
            </a:pPr>
            <a:r>
              <a:rPr lang="pt-BR" sz="1600" b="1" i="0" u="none" strike="noStrike" dirty="0">
                <a:solidFill>
                  <a:srgbClr val="000000"/>
                </a:solidFill>
                <a:effectLst/>
              </a:rPr>
              <a:t>Inibição</a:t>
            </a:r>
            <a:r>
              <a:rPr lang="pt-BR" sz="1600" b="0" i="0" u="none" strike="noStrike" dirty="0">
                <a:solidFill>
                  <a:srgbClr val="000000"/>
                </a:solidFill>
                <a:effectLst/>
              </a:rPr>
              <a:t> – Capacidade de controlar impulsos e resistir a distrações.</a:t>
            </a:r>
          </a:p>
          <a:p>
            <a:pPr lvl="1" algn="just">
              <a:lnSpc>
                <a:spcPct val="170000"/>
              </a:lnSpc>
              <a:buFont typeface="+mj-lt"/>
              <a:buAutoNum type="arabicPeriod"/>
            </a:pPr>
            <a:r>
              <a:rPr lang="pt-BR" sz="1600" b="1" i="0" u="none" strike="noStrike" dirty="0">
                <a:solidFill>
                  <a:srgbClr val="000000"/>
                </a:solidFill>
                <a:effectLst/>
              </a:rPr>
              <a:t>Memória de trabalho</a:t>
            </a:r>
            <a:r>
              <a:rPr lang="pt-BR" sz="1600" b="0" i="0" u="none" strike="noStrike" dirty="0">
                <a:solidFill>
                  <a:srgbClr val="000000"/>
                </a:solidFill>
                <a:effectLst/>
              </a:rPr>
              <a:t> – Habilidade de manter e manipular informações temporárias na mente.</a:t>
            </a:r>
          </a:p>
          <a:p>
            <a:pPr lvl="1" algn="just">
              <a:lnSpc>
                <a:spcPct val="170000"/>
              </a:lnSpc>
              <a:buFont typeface="+mj-lt"/>
              <a:buAutoNum type="arabicPeriod"/>
            </a:pPr>
            <a:r>
              <a:rPr lang="pt-BR" sz="1600" b="1" i="0" u="none" strike="noStrike" dirty="0">
                <a:solidFill>
                  <a:srgbClr val="000000"/>
                </a:solidFill>
                <a:effectLst/>
              </a:rPr>
              <a:t>Flexibilidade cognitiva</a:t>
            </a:r>
            <a:r>
              <a:rPr lang="pt-BR" sz="1600" b="0" i="0" u="none" strike="noStrike" dirty="0">
                <a:solidFill>
                  <a:srgbClr val="000000"/>
                </a:solidFill>
                <a:effectLst/>
              </a:rPr>
              <a:t> – Capacidade de mudar de perspectiva ou ajustar estratégias de acordo com novas demandas.</a:t>
            </a:r>
          </a:p>
          <a:p>
            <a:pPr lvl="1" algn="just">
              <a:lnSpc>
                <a:spcPct val="170000"/>
              </a:lnSpc>
              <a:buFont typeface="+mj-lt"/>
              <a:buAutoNum type="arabicPeriod"/>
            </a:pPr>
            <a:r>
              <a:rPr lang="pt-BR" sz="1600" b="1" i="0" u="none" strike="noStrike" dirty="0">
                <a:solidFill>
                  <a:srgbClr val="000000"/>
                </a:solidFill>
                <a:effectLst/>
              </a:rPr>
              <a:t>Planejamento e organização</a:t>
            </a:r>
            <a:r>
              <a:rPr lang="pt-BR" sz="1600" b="0" i="0" u="none" strike="noStrike" dirty="0">
                <a:solidFill>
                  <a:srgbClr val="000000"/>
                </a:solidFill>
                <a:effectLst/>
              </a:rPr>
              <a:t> – Formulação de objetivos e elaboração de estratégias para alcançá-los.</a:t>
            </a:r>
          </a:p>
          <a:p>
            <a:pPr lvl="1" algn="just">
              <a:lnSpc>
                <a:spcPct val="170000"/>
              </a:lnSpc>
              <a:buFont typeface="+mj-lt"/>
              <a:buAutoNum type="arabicPeriod"/>
            </a:pPr>
            <a:r>
              <a:rPr lang="pt-BR" sz="1600" b="1" i="0" u="none" strike="noStrike" dirty="0">
                <a:solidFill>
                  <a:srgbClr val="000000"/>
                </a:solidFill>
                <a:effectLst/>
              </a:rPr>
              <a:t>Tomada de decisões</a:t>
            </a:r>
            <a:r>
              <a:rPr lang="pt-BR" sz="1600" b="0" i="0" u="none" strike="noStrike" dirty="0">
                <a:solidFill>
                  <a:srgbClr val="000000"/>
                </a:solidFill>
                <a:effectLst/>
              </a:rPr>
              <a:t> – Escolher a melhor ação entre alternativas disponíveis.</a:t>
            </a:r>
          </a:p>
          <a:p>
            <a:pPr lvl="1" algn="just">
              <a:lnSpc>
                <a:spcPct val="170000"/>
              </a:lnSpc>
              <a:buFont typeface="+mj-lt"/>
              <a:buAutoNum type="arabicPeriod"/>
            </a:pPr>
            <a:r>
              <a:rPr lang="pt-BR" sz="1600" b="1" i="0" u="none" strike="noStrike" dirty="0">
                <a:solidFill>
                  <a:srgbClr val="000000"/>
                </a:solidFill>
                <a:effectLst/>
              </a:rPr>
              <a:t>Monitoramento e avaliação</a:t>
            </a:r>
            <a:r>
              <a:rPr lang="pt-BR" sz="1600" b="0" i="0" u="none" strike="noStrike" dirty="0">
                <a:solidFill>
                  <a:srgbClr val="000000"/>
                </a:solidFill>
                <a:effectLst/>
              </a:rPr>
              <a:t> – Rastrear o progresso de ações e avaliar a eficácia.</a:t>
            </a:r>
          </a:p>
          <a:p>
            <a:pPr algn="just">
              <a:lnSpc>
                <a:spcPct val="170000"/>
              </a:lnSpc>
            </a:pPr>
            <a:r>
              <a:rPr lang="pt-BR" sz="1600" b="0" i="0" u="none" strike="noStrike" dirty="0">
                <a:solidFill>
                  <a:srgbClr val="000000"/>
                </a:solidFill>
                <a:effectLst/>
              </a:rPr>
              <a:t>Essas funções permitem o comportamento direcionado a objetivos, crucial em situações que exigem raciocínio abstrato, coordenação de múltiplas tarefas e resolução de conflitos.</a:t>
            </a:r>
          </a:p>
          <a:p>
            <a:endParaRPr lang="pt-BR" dirty="0"/>
          </a:p>
        </p:txBody>
      </p:sp>
      <p:sp>
        <p:nvSpPr>
          <p:cNvPr id="4" name="Espaço Reservado para Número de Slide 3">
            <a:extLst>
              <a:ext uri="{FF2B5EF4-FFF2-40B4-BE49-F238E27FC236}">
                <a16:creationId xmlns:a16="http://schemas.microsoft.com/office/drawing/2014/main" id="{2A9724D7-E55F-8E4B-96AC-C12000499FD2}"/>
              </a:ext>
            </a:extLst>
          </p:cNvPr>
          <p:cNvSpPr>
            <a:spLocks noGrp="1"/>
          </p:cNvSpPr>
          <p:nvPr>
            <p:ph type="sldNum" sz="quarter" idx="12"/>
          </p:nvPr>
        </p:nvSpPr>
        <p:spPr/>
        <p:txBody>
          <a:bodyPr/>
          <a:lstStyle/>
          <a:p>
            <a:fld id="{86E381C6-3CE7-354A-88D5-C98944E9A1C1}" type="slidenum">
              <a:rPr lang="pt-BR" smtClean="0"/>
              <a:t>39</a:t>
            </a:fld>
            <a:endParaRPr lang="pt-BR"/>
          </a:p>
        </p:txBody>
      </p:sp>
    </p:spTree>
    <p:extLst>
      <p:ext uri="{BB962C8B-B14F-4D97-AF65-F5344CB8AC3E}">
        <p14:creationId xmlns:p14="http://schemas.microsoft.com/office/powerpoint/2010/main" val="219812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4FD7E-6FD8-4D41-8A1F-D8201D56E17F}"/>
              </a:ext>
            </a:extLst>
          </p:cNvPr>
          <p:cNvSpPr>
            <a:spLocks noGrp="1"/>
          </p:cNvSpPr>
          <p:nvPr>
            <p:ph type="title"/>
          </p:nvPr>
        </p:nvSpPr>
        <p:spPr/>
        <p:txBody>
          <a:bodyPr>
            <a:normAutofit/>
          </a:bodyPr>
          <a:lstStyle/>
          <a:p>
            <a:pPr algn="ctr"/>
            <a:r>
              <a:rPr lang="pt-BR" sz="3600" b="1" dirty="0">
                <a:effectLst/>
                <a:latin typeface="AppleSystemUIFont"/>
                <a:ea typeface="Calibri" panose="020F0502020204030204" pitchFamily="34" charset="0"/>
                <a:cs typeface="AppleSystemUIFont"/>
              </a:rPr>
              <a:t>O que as neurociências procuram explicar? </a:t>
            </a:r>
            <a:br>
              <a:rPr lang="pt-BR" sz="3600" b="1" dirty="0">
                <a:effectLst/>
                <a:latin typeface="AppleSystemUIFont"/>
                <a:ea typeface="Calibri" panose="020F0502020204030204" pitchFamily="34" charset="0"/>
                <a:cs typeface="AppleSystemUIFont"/>
              </a:rPr>
            </a:br>
            <a:r>
              <a:rPr lang="pt-BR" sz="3600" b="1" dirty="0">
                <a:effectLst/>
                <a:latin typeface="AppleSystemUIFont"/>
                <a:ea typeface="Calibri" panose="020F0502020204030204" pitchFamily="34" charset="0"/>
                <a:cs typeface="AppleSystemUIFont"/>
              </a:rPr>
              <a:t>Os mecanismos neurais</a:t>
            </a:r>
            <a:endParaRPr lang="pt-BR" dirty="0"/>
          </a:p>
        </p:txBody>
      </p:sp>
      <p:sp>
        <p:nvSpPr>
          <p:cNvPr id="3" name="Espaço Reservado para Conteúdo 2">
            <a:extLst>
              <a:ext uri="{FF2B5EF4-FFF2-40B4-BE49-F238E27FC236}">
                <a16:creationId xmlns:a16="http://schemas.microsoft.com/office/drawing/2014/main" id="{51D7B8ED-3618-D545-8390-0A2A1BD38D74}"/>
              </a:ext>
            </a:extLst>
          </p:cNvPr>
          <p:cNvSpPr>
            <a:spLocks noGrp="1"/>
          </p:cNvSpPr>
          <p:nvPr>
            <p:ph idx="1"/>
          </p:nvPr>
        </p:nvSpPr>
        <p:spPr/>
        <p:txBody>
          <a:bodyPr>
            <a:normAutofit lnSpcReduction="10000"/>
          </a:bodyPr>
          <a:lstStyle/>
          <a:p>
            <a:pPr algn="just">
              <a:lnSpc>
                <a:spcPct val="150000"/>
              </a:lnSpc>
            </a:pPr>
            <a:r>
              <a:rPr lang="pt-BR" sz="1800" dirty="0">
                <a:solidFill>
                  <a:srgbClr val="000000"/>
                </a:solidFill>
                <a:effectLst/>
                <a:latin typeface="AppleSystemUIFont"/>
                <a:ea typeface="Calibri" panose="020F0502020204030204" pitchFamily="34" charset="0"/>
                <a:cs typeface="AppleSystemUIFont"/>
              </a:rPr>
              <a:t>As neurociências não tentam explicar a sensação subjetiva, não tentam explicar os sentidos e significados dos atos mentais ou comportamentos observáveis (incluindo aqui todos os sentimentos e outros atos psíquicos ou mentais que possam ser apreendidos direta ou indiretamente pelos métodos experimentais destas ciências), mas sim, os mecanismos neurais que são a base material necessária, contingente ou universal, de tudo o que advém da vida </a:t>
            </a:r>
            <a:r>
              <a:rPr lang="pt-BR" sz="1800" b="1" dirty="0">
                <a:solidFill>
                  <a:srgbClr val="000000"/>
                </a:solidFill>
                <a:effectLst/>
                <a:latin typeface="AppleSystemUIFont"/>
                <a:ea typeface="Calibri" panose="020F0502020204030204" pitchFamily="34" charset="0"/>
                <a:cs typeface="AppleSystemUIFont"/>
              </a:rPr>
              <a:t>mental, seja observável ou não.</a:t>
            </a:r>
          </a:p>
          <a:p>
            <a:pPr algn="just">
              <a:lnSpc>
                <a:spcPct val="150000"/>
              </a:lnSpc>
            </a:pPr>
            <a:r>
              <a:rPr lang="pt-BR" sz="1800" dirty="0">
                <a:effectLst/>
                <a:latin typeface="AppleSystemUIFont"/>
                <a:ea typeface="Calibri" panose="020F0502020204030204" pitchFamily="34" charset="0"/>
                <a:cs typeface="AppleSystemUIFont"/>
              </a:rPr>
              <a:t>As neurociências procuram, pois, explicar as relações de determinação do sistema nervoso, as relações de determinação entre todas as partes (com maior ou menor especificidade, dos neurônios e suas sinapses, às partes e funções cerebrais em ação sistêmica conjunta).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800" dirty="0">
                <a:effectLst/>
                <a:latin typeface="Calibri" panose="020F0502020204030204" pitchFamily="34" charset="0"/>
                <a:ea typeface="Calibri" panose="020F0502020204030204" pitchFamily="34" charset="0"/>
                <a:cs typeface="Times New Roman" panose="02020603050405020304" pitchFamily="18" charset="0"/>
              </a:rPr>
              <a:t>O sistema nervoso corresponde a um complexo ..... </a:t>
            </a:r>
            <a:r>
              <a:rPr lang="pt-B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 eixo HPA, por exemplo, é fundamental e não se restringe ao cérebro… Os neurônios </a:t>
            </a:r>
            <a:r>
              <a:rPr lang="pt-BR"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interoceptivos</a:t>
            </a:r>
            <a:r>
              <a:rPr lang="pt-B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não mielinizados que adentram as </a:t>
            </a:r>
            <a:r>
              <a:rPr lang="pt-BR"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víceras</a:t>
            </a:r>
            <a:r>
              <a:rPr lang="pt-B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idem.</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3AF3EF98-CE45-6E47-8D9D-05BB845FDB9E}"/>
              </a:ext>
            </a:extLst>
          </p:cNvPr>
          <p:cNvSpPr>
            <a:spLocks noGrp="1"/>
          </p:cNvSpPr>
          <p:nvPr>
            <p:ph type="sldNum" sz="quarter" idx="12"/>
          </p:nvPr>
        </p:nvSpPr>
        <p:spPr/>
        <p:txBody>
          <a:bodyPr/>
          <a:lstStyle/>
          <a:p>
            <a:fld id="{86E381C6-3CE7-354A-88D5-C98944E9A1C1}" type="slidenum">
              <a:rPr lang="pt-BR" smtClean="0"/>
              <a:t>4</a:t>
            </a:fld>
            <a:endParaRPr lang="pt-BR"/>
          </a:p>
        </p:txBody>
      </p:sp>
    </p:spTree>
    <p:extLst>
      <p:ext uri="{BB962C8B-B14F-4D97-AF65-F5344CB8AC3E}">
        <p14:creationId xmlns:p14="http://schemas.microsoft.com/office/powerpoint/2010/main" val="129022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96EBE-7CF4-244F-8C4A-6A0CC40CA972}"/>
              </a:ext>
            </a:extLst>
          </p:cNvPr>
          <p:cNvSpPr>
            <a:spLocks noGrp="1"/>
          </p:cNvSpPr>
          <p:nvPr>
            <p:ph type="title"/>
          </p:nvPr>
        </p:nvSpPr>
        <p:spPr/>
        <p:txBody>
          <a:bodyPr>
            <a:normAutofit/>
          </a:bodyPr>
          <a:lstStyle/>
          <a:p>
            <a:pPr algn="ctr"/>
            <a:r>
              <a:rPr lang="pt-BR" sz="3200" b="1" i="0" u="none" strike="noStrike" dirty="0">
                <a:solidFill>
                  <a:srgbClr val="000000"/>
                </a:solidFill>
                <a:effectLst/>
              </a:rPr>
              <a:t>Perspectiva Integradora</a:t>
            </a:r>
            <a:endParaRPr lang="pt-BR" sz="3200" dirty="0"/>
          </a:p>
        </p:txBody>
      </p:sp>
      <p:sp>
        <p:nvSpPr>
          <p:cNvPr id="3" name="Espaço Reservado para Conteúdo 2">
            <a:extLst>
              <a:ext uri="{FF2B5EF4-FFF2-40B4-BE49-F238E27FC236}">
                <a16:creationId xmlns:a16="http://schemas.microsoft.com/office/drawing/2014/main" id="{58F00A2E-283A-3341-ACE7-DFBB461B96EA}"/>
              </a:ext>
            </a:extLst>
          </p:cNvPr>
          <p:cNvSpPr>
            <a:spLocks noGrp="1"/>
          </p:cNvSpPr>
          <p:nvPr>
            <p:ph idx="1"/>
          </p:nvPr>
        </p:nvSpPr>
        <p:spPr/>
        <p:txBody>
          <a:bodyPr>
            <a:normAutofit fontScale="70000" lnSpcReduction="20000"/>
          </a:bodyPr>
          <a:lstStyle/>
          <a:p>
            <a:pPr algn="just">
              <a:lnSpc>
                <a:spcPct val="160000"/>
              </a:lnSpc>
            </a:pPr>
            <a:r>
              <a:rPr lang="pt-BR" b="0" i="0" u="none" strike="noStrike" dirty="0">
                <a:solidFill>
                  <a:srgbClr val="000000"/>
                </a:solidFill>
                <a:effectLst/>
              </a:rPr>
              <a:t>Kant tratou das faculdades humanas do ponto de vista filosófico, enquanto a neurociência estuda os substratos biológicos e funcionais por trás das capacidades cognitivas. As </a:t>
            </a:r>
            <a:r>
              <a:rPr lang="pt-BR" b="1" i="0" u="none" strike="noStrike" dirty="0">
                <a:solidFill>
                  <a:srgbClr val="000000"/>
                </a:solidFill>
                <a:effectLst/>
              </a:rPr>
              <a:t>funções executivas</a:t>
            </a:r>
            <a:r>
              <a:rPr lang="pt-BR" b="0" i="0" u="none" strike="noStrike" dirty="0">
                <a:solidFill>
                  <a:srgbClr val="000000"/>
                </a:solidFill>
                <a:effectLst/>
              </a:rPr>
              <a:t> podem ser vistas como a manifestação prática e empírica das faculdades kantianas no funcionamento do cérebro humano.</a:t>
            </a:r>
          </a:p>
          <a:p>
            <a:pPr algn="just">
              <a:lnSpc>
                <a:spcPct val="160000"/>
              </a:lnSpc>
              <a:buFont typeface="Arial" panose="020B0604020202020204" pitchFamily="34" charset="0"/>
              <a:buChar char="•"/>
            </a:pPr>
            <a:r>
              <a:rPr lang="pt-BR" b="1" i="0" u="none" strike="noStrike" dirty="0">
                <a:solidFill>
                  <a:srgbClr val="000000"/>
                </a:solidFill>
                <a:effectLst/>
              </a:rPr>
              <a:t>A neurociência mapeia</a:t>
            </a:r>
            <a:r>
              <a:rPr lang="pt-BR" b="0" i="0" u="none" strike="noStrike" dirty="0">
                <a:solidFill>
                  <a:srgbClr val="000000"/>
                </a:solidFill>
                <a:effectLst/>
              </a:rPr>
              <a:t> funções específicas no cérebro, como o córtex pré-frontal. </a:t>
            </a:r>
            <a:r>
              <a:rPr lang="pt-BR" b="1" i="0" u="none" strike="noStrike" dirty="0">
                <a:solidFill>
                  <a:srgbClr val="000000"/>
                </a:solidFill>
                <a:effectLst/>
              </a:rPr>
              <a:t>Kant explica</a:t>
            </a:r>
            <a:r>
              <a:rPr lang="pt-BR" b="0" i="0" u="none" strike="noStrike" dirty="0">
                <a:solidFill>
                  <a:srgbClr val="000000"/>
                </a:solidFill>
                <a:effectLst/>
              </a:rPr>
              <a:t> como essas capacidades operam conceitualmente no processo de conhecer, julgar e agir.</a:t>
            </a:r>
          </a:p>
          <a:p>
            <a:pPr algn="just">
              <a:lnSpc>
                <a:spcPct val="160000"/>
              </a:lnSpc>
            </a:pPr>
            <a:r>
              <a:rPr lang="pt-BR" b="0" i="0" u="none" strike="noStrike" dirty="0">
                <a:solidFill>
                  <a:srgbClr val="000000"/>
                </a:solidFill>
                <a:effectLst/>
              </a:rPr>
              <a:t>Assim, enquanto Kant busca compreender </a:t>
            </a:r>
            <a:r>
              <a:rPr lang="pt-BR" b="1" i="0" u="none" strike="noStrike" dirty="0">
                <a:solidFill>
                  <a:srgbClr val="000000"/>
                </a:solidFill>
                <a:effectLst/>
              </a:rPr>
              <a:t>como podemos conhecer e agir de forma racional</a:t>
            </a:r>
            <a:r>
              <a:rPr lang="pt-BR" b="0" i="0" u="none" strike="noStrike" dirty="0">
                <a:solidFill>
                  <a:srgbClr val="000000"/>
                </a:solidFill>
                <a:effectLst/>
              </a:rPr>
              <a:t>, as funções executivas mostram os mecanismos cerebrais que tornam isso possível. </a:t>
            </a:r>
            <a:endParaRPr lang="pt-BR" dirty="0"/>
          </a:p>
        </p:txBody>
      </p:sp>
      <p:sp>
        <p:nvSpPr>
          <p:cNvPr id="4" name="Espaço Reservado para Número de Slide 3">
            <a:extLst>
              <a:ext uri="{FF2B5EF4-FFF2-40B4-BE49-F238E27FC236}">
                <a16:creationId xmlns:a16="http://schemas.microsoft.com/office/drawing/2014/main" id="{F2AF8090-80EA-D647-8E57-43DF1E818687}"/>
              </a:ext>
            </a:extLst>
          </p:cNvPr>
          <p:cNvSpPr>
            <a:spLocks noGrp="1"/>
          </p:cNvSpPr>
          <p:nvPr>
            <p:ph type="sldNum" sz="quarter" idx="12"/>
          </p:nvPr>
        </p:nvSpPr>
        <p:spPr/>
        <p:txBody>
          <a:bodyPr/>
          <a:lstStyle/>
          <a:p>
            <a:fld id="{86E381C6-3CE7-354A-88D5-C98944E9A1C1}" type="slidenum">
              <a:rPr lang="pt-BR" smtClean="0"/>
              <a:t>40</a:t>
            </a:fld>
            <a:endParaRPr lang="pt-BR"/>
          </a:p>
        </p:txBody>
      </p:sp>
    </p:spTree>
    <p:extLst>
      <p:ext uri="{BB962C8B-B14F-4D97-AF65-F5344CB8AC3E}">
        <p14:creationId xmlns:p14="http://schemas.microsoft.com/office/powerpoint/2010/main" val="174322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F7B7E-C7EF-CE4E-B2ED-5251115FF68B}"/>
              </a:ext>
            </a:extLst>
          </p:cNvPr>
          <p:cNvSpPr>
            <a:spLocks noGrp="1"/>
          </p:cNvSpPr>
          <p:nvPr>
            <p:ph type="title"/>
          </p:nvPr>
        </p:nvSpPr>
        <p:spPr/>
        <p:txBody>
          <a:bodyPr>
            <a:normAutofit fontScale="90000"/>
          </a:bodyPr>
          <a:lstStyle/>
          <a:p>
            <a:pPr algn="ctr"/>
            <a:r>
              <a:rPr lang="pt-BR" sz="3200" b="1" i="0" u="none" strike="noStrike" dirty="0">
                <a:solidFill>
                  <a:srgbClr val="000000"/>
                </a:solidFill>
                <a:effectLst/>
                <a:latin typeface="Times New Roman" panose="02020603050405020304" pitchFamily="18" charset="0"/>
                <a:cs typeface="Times New Roman" panose="02020603050405020304" pitchFamily="18" charset="0"/>
              </a:rPr>
              <a:t>Hipóteses de </a:t>
            </a:r>
            <a:r>
              <a:rPr lang="pt-BR" sz="3200" b="1" dirty="0">
                <a:solidFill>
                  <a:srgbClr val="000000"/>
                </a:solidFill>
                <a:latin typeface="Times New Roman" panose="02020603050405020304" pitchFamily="18" charset="0"/>
                <a:cs typeface="Times New Roman" panose="02020603050405020304" pitchFamily="18" charset="0"/>
              </a:rPr>
              <a:t>trabalho... a serem desenvolvidas</a:t>
            </a:r>
            <a:br>
              <a:rPr lang="pt-BR" sz="3200" b="1" i="0" u="none" strike="noStrike" dirty="0">
                <a:solidFill>
                  <a:srgbClr val="000000"/>
                </a:solidFill>
                <a:effectLst/>
                <a:latin typeface="Times New Roman" panose="02020603050405020304" pitchFamily="18" charset="0"/>
                <a:cs typeface="Times New Roman" panose="02020603050405020304" pitchFamily="18" charset="0"/>
              </a:rPr>
            </a:br>
            <a:r>
              <a:rPr lang="pt-BR" sz="3200" b="1" i="0" u="none" strike="noStrike" dirty="0">
                <a:solidFill>
                  <a:srgbClr val="000000"/>
                </a:solidFill>
                <a:effectLst/>
                <a:latin typeface="Times New Roman" panose="02020603050405020304" pitchFamily="18" charset="0"/>
                <a:cs typeface="Times New Roman" panose="02020603050405020304" pitchFamily="18" charset="0"/>
              </a:rPr>
              <a:t>Relações entre as Funções Executivas </a:t>
            </a:r>
            <a:br>
              <a:rPr lang="pt-BR" sz="3200" b="1" i="0" u="none" strike="noStrike" dirty="0">
                <a:solidFill>
                  <a:srgbClr val="000000"/>
                </a:solidFill>
                <a:effectLst/>
                <a:latin typeface="Times New Roman" panose="02020603050405020304" pitchFamily="18" charset="0"/>
                <a:cs typeface="Times New Roman" panose="02020603050405020304" pitchFamily="18" charset="0"/>
              </a:rPr>
            </a:br>
            <a:r>
              <a:rPr lang="pt-BR" sz="3200" b="1" i="0" u="none" strike="noStrike" dirty="0">
                <a:solidFill>
                  <a:srgbClr val="000000"/>
                </a:solidFill>
                <a:effectLst/>
                <a:latin typeface="Times New Roman" panose="02020603050405020304" pitchFamily="18" charset="0"/>
                <a:cs typeface="Times New Roman" panose="02020603050405020304" pitchFamily="18" charset="0"/>
              </a:rPr>
              <a:t>e as Faculdades de Pensar kantianas</a:t>
            </a:r>
            <a:endParaRPr lang="pt-BR" sz="32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BB39A86A-D2FE-D04F-8B4E-079C36DD6E9D}"/>
              </a:ext>
            </a:extLst>
          </p:cNvPr>
          <p:cNvSpPr>
            <a:spLocks noGrp="1"/>
          </p:cNvSpPr>
          <p:nvPr>
            <p:ph idx="1"/>
          </p:nvPr>
        </p:nvSpPr>
        <p:spPr/>
        <p:txBody>
          <a:bodyPr>
            <a:normAutofit fontScale="47500" lnSpcReduction="20000"/>
          </a:bodyPr>
          <a:lstStyle/>
          <a:p>
            <a:pPr marL="0" indent="0" algn="just">
              <a:lnSpc>
                <a:spcPct val="170000"/>
              </a:lnSpc>
              <a:buNone/>
            </a:pPr>
            <a:r>
              <a:rPr lang="pt-BR" b="0" i="0" u="none" strike="noStrike" dirty="0">
                <a:solidFill>
                  <a:srgbClr val="000000"/>
                </a:solidFill>
                <a:effectLst/>
              </a:rPr>
              <a:t>As funções executivas, embora sejam conceitos da neurociência, encontram um paralelo interessante com as faculdades de conhecer kantianas:</a:t>
            </a:r>
          </a:p>
          <a:p>
            <a:pPr algn="just">
              <a:lnSpc>
                <a:spcPct val="170000"/>
              </a:lnSpc>
              <a:buFont typeface="+mj-lt"/>
              <a:buAutoNum type="arabicPeriod"/>
            </a:pPr>
            <a:r>
              <a:rPr lang="pt-BR" b="1" i="0" u="none" strike="noStrike" dirty="0">
                <a:solidFill>
                  <a:srgbClr val="000000"/>
                </a:solidFill>
                <a:effectLst/>
              </a:rPr>
              <a:t>Intuição sensível e inibição</a:t>
            </a:r>
            <a:r>
              <a:rPr lang="pt-BR" b="0" i="0" u="none" strike="noStrike" dirty="0">
                <a:solidFill>
                  <a:srgbClr val="000000"/>
                </a:solidFill>
                <a:effectLst/>
              </a:rPr>
              <a:t>:</a:t>
            </a:r>
          </a:p>
          <a:p>
            <a:pPr marL="742950" lvl="1" indent="-285750" algn="just">
              <a:lnSpc>
                <a:spcPct val="170000"/>
              </a:lnSpc>
              <a:buFont typeface="+mj-lt"/>
              <a:buAutoNum type="arabicPeriod"/>
            </a:pPr>
            <a:r>
              <a:rPr lang="pt-BR" b="0" i="0" u="none" strike="noStrike" dirty="0">
                <a:solidFill>
                  <a:srgbClr val="000000"/>
                </a:solidFill>
                <a:effectLst/>
              </a:rPr>
              <a:t>A </a:t>
            </a:r>
            <a:r>
              <a:rPr lang="pt-BR" b="1" i="0" u="none" strike="noStrike" dirty="0">
                <a:solidFill>
                  <a:srgbClr val="000000"/>
                </a:solidFill>
                <a:effectLst/>
              </a:rPr>
              <a:t>intuição sensível</a:t>
            </a:r>
            <a:r>
              <a:rPr lang="pt-BR" b="0" i="0" u="none" strike="noStrike" dirty="0">
                <a:solidFill>
                  <a:srgbClr val="000000"/>
                </a:solidFill>
                <a:effectLst/>
              </a:rPr>
              <a:t>, em Kant, está relacionada à recepção de estímulos sensoriais. A </a:t>
            </a:r>
            <a:r>
              <a:rPr lang="pt-BR" b="1" i="0" u="none" strike="noStrike" dirty="0">
                <a:solidFill>
                  <a:srgbClr val="000000"/>
                </a:solidFill>
                <a:effectLst/>
              </a:rPr>
              <a:t>inibição</a:t>
            </a:r>
            <a:r>
              <a:rPr lang="pt-BR" b="0" i="0" u="none" strike="noStrike" dirty="0">
                <a:solidFill>
                  <a:srgbClr val="000000"/>
                </a:solidFill>
                <a:effectLst/>
              </a:rPr>
              <a:t>, uma função executiva, pode ser vista como um mecanismo que filtra os estímulos irrelevantes, permitindo a concentração no que é relevante. Essa relação implica controle na percepção inicial do mundo.</a:t>
            </a:r>
          </a:p>
          <a:p>
            <a:pPr algn="just">
              <a:lnSpc>
                <a:spcPct val="170000"/>
              </a:lnSpc>
              <a:buFont typeface="+mj-lt"/>
              <a:buAutoNum type="arabicPeriod"/>
            </a:pPr>
            <a:r>
              <a:rPr lang="pt-BR" b="1" i="0" u="none" strike="noStrike" dirty="0">
                <a:solidFill>
                  <a:srgbClr val="000000"/>
                </a:solidFill>
                <a:effectLst/>
              </a:rPr>
              <a:t>Julgamento e memória de trabalho</a:t>
            </a:r>
            <a:r>
              <a:rPr lang="pt-BR" b="0" i="0" u="none" strike="noStrike" dirty="0">
                <a:solidFill>
                  <a:srgbClr val="000000"/>
                </a:solidFill>
                <a:effectLst/>
              </a:rPr>
              <a:t>:</a:t>
            </a:r>
          </a:p>
          <a:p>
            <a:pPr marL="742950" lvl="1" indent="-285750" algn="just">
              <a:lnSpc>
                <a:spcPct val="170000"/>
              </a:lnSpc>
              <a:buFont typeface="+mj-lt"/>
              <a:buAutoNum type="arabicPeriod"/>
            </a:pPr>
            <a:r>
              <a:rPr lang="pt-BR" b="0" i="0" u="none" strike="noStrike" dirty="0">
                <a:solidFill>
                  <a:srgbClr val="000000"/>
                </a:solidFill>
                <a:effectLst/>
              </a:rPr>
              <a:t>O </a:t>
            </a:r>
            <a:r>
              <a:rPr lang="pt-BR" b="1" i="0" u="none" strike="noStrike" dirty="0">
                <a:solidFill>
                  <a:srgbClr val="000000"/>
                </a:solidFill>
                <a:effectLst/>
              </a:rPr>
              <a:t>entendimento</a:t>
            </a:r>
            <a:r>
              <a:rPr lang="pt-BR" b="0" i="0" u="none" strike="noStrike" dirty="0">
                <a:solidFill>
                  <a:srgbClr val="000000"/>
                </a:solidFill>
                <a:effectLst/>
              </a:rPr>
              <a:t>, que organiza as percepções em conceitos e julgamentos, tem uma conexão direta com a </a:t>
            </a:r>
            <a:r>
              <a:rPr lang="pt-BR" b="1" i="0" u="none" strike="noStrike" dirty="0">
                <a:solidFill>
                  <a:srgbClr val="000000"/>
                </a:solidFill>
                <a:effectLst/>
              </a:rPr>
              <a:t>memória de trabalho</a:t>
            </a:r>
            <a:r>
              <a:rPr lang="pt-BR" b="0" i="0" u="none" strike="noStrike" dirty="0">
                <a:solidFill>
                  <a:srgbClr val="000000"/>
                </a:solidFill>
                <a:effectLst/>
              </a:rPr>
              <a:t>, que sustenta informações temporárias para que possam ser integradas, analisadas e usadas em decisões ou raciocínios.</a:t>
            </a:r>
          </a:p>
          <a:p>
            <a:pPr algn="just">
              <a:lnSpc>
                <a:spcPct val="170000"/>
              </a:lnSpc>
              <a:buFont typeface="+mj-lt"/>
              <a:buAutoNum type="arabicPeriod"/>
            </a:pPr>
            <a:r>
              <a:rPr lang="pt-BR" b="1" i="0" u="none" strike="noStrike" dirty="0">
                <a:solidFill>
                  <a:srgbClr val="000000"/>
                </a:solidFill>
                <a:effectLst/>
              </a:rPr>
              <a:t>Razão e planejamento/tomada de decisões</a:t>
            </a:r>
            <a:r>
              <a:rPr lang="pt-BR" b="0" i="0" u="none" strike="noStrike" dirty="0">
                <a:solidFill>
                  <a:srgbClr val="000000"/>
                </a:solidFill>
                <a:effectLst/>
              </a:rPr>
              <a:t>:</a:t>
            </a:r>
          </a:p>
          <a:p>
            <a:pPr marL="742950" lvl="1" indent="-285750" algn="just">
              <a:lnSpc>
                <a:spcPct val="170000"/>
              </a:lnSpc>
              <a:buFont typeface="+mj-lt"/>
              <a:buAutoNum type="arabicPeriod"/>
            </a:pPr>
            <a:r>
              <a:rPr lang="pt-BR" b="0" i="0" u="none" strike="noStrike" dirty="0">
                <a:solidFill>
                  <a:srgbClr val="000000"/>
                </a:solidFill>
                <a:effectLst/>
              </a:rPr>
              <a:t>A </a:t>
            </a:r>
            <a:r>
              <a:rPr lang="pt-BR" b="1" i="0" u="none" strike="noStrike" dirty="0">
                <a:solidFill>
                  <a:srgbClr val="000000"/>
                </a:solidFill>
                <a:effectLst/>
              </a:rPr>
              <a:t>razão prática</a:t>
            </a:r>
            <a:r>
              <a:rPr lang="pt-BR" b="0" i="0" u="none" strike="noStrike" dirty="0">
                <a:solidFill>
                  <a:srgbClr val="000000"/>
                </a:solidFill>
                <a:effectLst/>
              </a:rPr>
              <a:t> em Kant, que envolve a formulação de leis morais e o raciocínio em busca de objetivos, encontra um eco nas funções executivas de planejamento e tomada de decisões. Ambas lidam com a capacidade de operar com metas futuras e avaliar as consequências das ações.</a:t>
            </a:r>
          </a:p>
          <a:p>
            <a:pPr algn="just">
              <a:lnSpc>
                <a:spcPct val="170000"/>
              </a:lnSpc>
              <a:buFont typeface="+mj-lt"/>
              <a:buAutoNum type="arabicPeriod"/>
            </a:pPr>
            <a:r>
              <a:rPr lang="pt-BR" b="1" i="0" u="none" strike="noStrike" dirty="0">
                <a:solidFill>
                  <a:srgbClr val="000000"/>
                </a:solidFill>
                <a:effectLst/>
              </a:rPr>
              <a:t>Flexibilidade cognitiva e faculdades em interação</a:t>
            </a:r>
            <a:r>
              <a:rPr lang="pt-BR" b="0" i="0" u="none" strike="noStrike" dirty="0">
                <a:solidFill>
                  <a:srgbClr val="000000"/>
                </a:solidFill>
                <a:effectLst/>
              </a:rPr>
              <a:t>:</a:t>
            </a:r>
          </a:p>
          <a:p>
            <a:pPr marL="742950" lvl="1" indent="-285750" algn="just">
              <a:lnSpc>
                <a:spcPct val="170000"/>
              </a:lnSpc>
              <a:buFont typeface="+mj-lt"/>
              <a:buAutoNum type="arabicPeriod"/>
            </a:pPr>
            <a:r>
              <a:rPr lang="pt-BR" b="0" i="0" u="none" strike="noStrike" dirty="0">
                <a:solidFill>
                  <a:srgbClr val="000000"/>
                </a:solidFill>
                <a:effectLst/>
              </a:rPr>
              <a:t>A </a:t>
            </a:r>
            <a:r>
              <a:rPr lang="pt-BR" b="1" i="0" u="none" strike="noStrike" dirty="0">
                <a:solidFill>
                  <a:srgbClr val="000000"/>
                </a:solidFill>
                <a:effectLst/>
              </a:rPr>
              <a:t>flexibilidade cognitiva</a:t>
            </a:r>
            <a:r>
              <a:rPr lang="pt-BR" b="0" i="0" u="none" strike="noStrike" dirty="0">
                <a:solidFill>
                  <a:srgbClr val="000000"/>
                </a:solidFill>
                <a:effectLst/>
              </a:rPr>
              <a:t> é necessária para integrar as diferentes faculdades de conhecer, mudando de perspectiva entre intuição, entendimento e razão conforme o contexto exige. Em Kant, essa interação é essencial para uma visão unificada do conhecimento.</a:t>
            </a:r>
          </a:p>
          <a:p>
            <a:endParaRPr lang="pt-BR" dirty="0"/>
          </a:p>
        </p:txBody>
      </p:sp>
      <p:sp>
        <p:nvSpPr>
          <p:cNvPr id="4" name="Espaço Reservado para Número de Slide 3">
            <a:extLst>
              <a:ext uri="{FF2B5EF4-FFF2-40B4-BE49-F238E27FC236}">
                <a16:creationId xmlns:a16="http://schemas.microsoft.com/office/drawing/2014/main" id="{47CF7AD7-2871-0E43-A2B3-91FF01412324}"/>
              </a:ext>
            </a:extLst>
          </p:cNvPr>
          <p:cNvSpPr>
            <a:spLocks noGrp="1"/>
          </p:cNvSpPr>
          <p:nvPr>
            <p:ph type="sldNum" sz="quarter" idx="12"/>
          </p:nvPr>
        </p:nvSpPr>
        <p:spPr/>
        <p:txBody>
          <a:bodyPr/>
          <a:lstStyle/>
          <a:p>
            <a:fld id="{86E381C6-3CE7-354A-88D5-C98944E9A1C1}" type="slidenum">
              <a:rPr lang="pt-BR" smtClean="0"/>
              <a:t>41</a:t>
            </a:fld>
            <a:endParaRPr lang="pt-BR"/>
          </a:p>
        </p:txBody>
      </p:sp>
    </p:spTree>
    <p:extLst>
      <p:ext uri="{BB962C8B-B14F-4D97-AF65-F5344CB8AC3E}">
        <p14:creationId xmlns:p14="http://schemas.microsoft.com/office/powerpoint/2010/main" val="2768177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15687-3428-B543-A26B-E8F873416BAF}"/>
              </a:ext>
            </a:extLst>
          </p:cNvPr>
          <p:cNvSpPr>
            <a:spLocks noGrp="1"/>
          </p:cNvSpPr>
          <p:nvPr>
            <p:ph type="title"/>
          </p:nvPr>
        </p:nvSpPr>
        <p:spPr/>
        <p:txBody>
          <a:bodyPr>
            <a:normAutofit fontScale="90000"/>
          </a:bodyPr>
          <a:lstStyle/>
          <a:p>
            <a:r>
              <a:rPr lang="pt-BR" dirty="0">
                <a:solidFill>
                  <a:srgbClr val="FF0000"/>
                </a:solidFill>
              </a:rPr>
              <a:t>Problemas a serem resolvidos, com participação da psicanálise e das neurociências</a:t>
            </a:r>
          </a:p>
        </p:txBody>
      </p:sp>
      <p:sp>
        <p:nvSpPr>
          <p:cNvPr id="3" name="Espaço Reservado para Conteúdo 2">
            <a:extLst>
              <a:ext uri="{FF2B5EF4-FFF2-40B4-BE49-F238E27FC236}">
                <a16:creationId xmlns:a16="http://schemas.microsoft.com/office/drawing/2014/main" id="{D8C8BCAE-FFDE-D048-9652-35AFE28DA95E}"/>
              </a:ext>
            </a:extLst>
          </p:cNvPr>
          <p:cNvSpPr>
            <a:spLocks noGrp="1"/>
          </p:cNvSpPr>
          <p:nvPr>
            <p:ph idx="1"/>
          </p:nvPr>
        </p:nvSpPr>
        <p:spPr/>
        <p:txBody>
          <a:bodyPr/>
          <a:lstStyle/>
          <a:p>
            <a:r>
              <a:rPr lang="pt-BR" dirty="0"/>
              <a:t>Como surge a consciência</a:t>
            </a:r>
          </a:p>
          <a:p>
            <a:r>
              <a:rPr lang="pt-BR" dirty="0"/>
              <a:t>Como ocorre o desenvolvimento da personalidade</a:t>
            </a:r>
          </a:p>
          <a:p>
            <a:r>
              <a:rPr lang="pt-BR" dirty="0"/>
              <a:t>Como um trauma se enraíza e como pode ser modificado na vida de um indivíduo</a:t>
            </a:r>
          </a:p>
          <a:p>
            <a:r>
              <a:rPr lang="pt-BR" dirty="0"/>
              <a:t>Qual a origem causal de patologias do tipo : autismo, TDAH, depressão, esquizofrenia, histeria, neurose obsessiva, síndrome do pânico</a:t>
            </a:r>
          </a:p>
          <a:p>
            <a:r>
              <a:rPr lang="pt-BR" dirty="0"/>
              <a:t>Quais as condições de possibilidade para o desenvolvimento emocional</a:t>
            </a:r>
          </a:p>
        </p:txBody>
      </p:sp>
      <p:sp>
        <p:nvSpPr>
          <p:cNvPr id="4" name="Espaço Reservado para Número de Slide 3">
            <a:extLst>
              <a:ext uri="{FF2B5EF4-FFF2-40B4-BE49-F238E27FC236}">
                <a16:creationId xmlns:a16="http://schemas.microsoft.com/office/drawing/2014/main" id="{9512B70F-B0F7-F14C-8CF2-8FA84637CC64}"/>
              </a:ext>
            </a:extLst>
          </p:cNvPr>
          <p:cNvSpPr>
            <a:spLocks noGrp="1"/>
          </p:cNvSpPr>
          <p:nvPr>
            <p:ph type="sldNum" sz="quarter" idx="12"/>
          </p:nvPr>
        </p:nvSpPr>
        <p:spPr/>
        <p:txBody>
          <a:bodyPr/>
          <a:lstStyle/>
          <a:p>
            <a:fld id="{86E381C6-3CE7-354A-88D5-C98944E9A1C1}" type="slidenum">
              <a:rPr lang="pt-BR" smtClean="0"/>
              <a:t>42</a:t>
            </a:fld>
            <a:endParaRPr lang="pt-BR"/>
          </a:p>
        </p:txBody>
      </p:sp>
    </p:spTree>
    <p:extLst>
      <p:ext uri="{BB962C8B-B14F-4D97-AF65-F5344CB8AC3E}">
        <p14:creationId xmlns:p14="http://schemas.microsoft.com/office/powerpoint/2010/main" val="297457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63EFE-0761-8647-A9C2-AA35AA117CB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F65AD4B-8DC7-B34D-8971-7192803E370B}"/>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15E0D590-BE72-8D49-A197-89E0C2B00CE5}"/>
              </a:ext>
            </a:extLst>
          </p:cNvPr>
          <p:cNvSpPr>
            <a:spLocks noGrp="1"/>
          </p:cNvSpPr>
          <p:nvPr>
            <p:ph type="sldNum" sz="quarter" idx="12"/>
          </p:nvPr>
        </p:nvSpPr>
        <p:spPr/>
        <p:txBody>
          <a:bodyPr/>
          <a:lstStyle/>
          <a:p>
            <a:fld id="{86E381C6-3CE7-354A-88D5-C98944E9A1C1}" type="slidenum">
              <a:rPr lang="pt-BR" smtClean="0"/>
              <a:t>43</a:t>
            </a:fld>
            <a:endParaRPr lang="pt-BR"/>
          </a:p>
        </p:txBody>
      </p:sp>
    </p:spTree>
    <p:extLst>
      <p:ext uri="{BB962C8B-B14F-4D97-AF65-F5344CB8AC3E}">
        <p14:creationId xmlns:p14="http://schemas.microsoft.com/office/powerpoint/2010/main" val="287062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9B36B-E742-7D47-BD3D-BB2C71CABC2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D8D450E-F3C2-7B41-8D81-4B54FD8DD8FD}"/>
              </a:ext>
            </a:extLst>
          </p:cNvPr>
          <p:cNvSpPr>
            <a:spLocks noGrp="1"/>
          </p:cNvSpPr>
          <p:nvPr>
            <p:ph idx="1"/>
          </p:nvPr>
        </p:nvSpPr>
        <p:spPr/>
        <p:txBody>
          <a:bodyPr>
            <a:normAutofit/>
          </a:bodyPr>
          <a:lstStyle/>
          <a:p>
            <a:pPr marL="0" indent="0" algn="ctr">
              <a:lnSpc>
                <a:spcPct val="150000"/>
              </a:lnSpc>
              <a:buNone/>
            </a:pPr>
            <a:r>
              <a:rPr lang="pt-BR" sz="2000" dirty="0"/>
              <a:t>O DESENVOLVIMENTO DO CÉREBRO E SEU MODO DE FUNCIONAMENTO </a:t>
            </a:r>
          </a:p>
          <a:p>
            <a:pPr marL="0" indent="0" algn="ctr">
              <a:lnSpc>
                <a:spcPct val="150000"/>
              </a:lnSpc>
              <a:buNone/>
            </a:pPr>
            <a:r>
              <a:rPr lang="pt-BR" sz="2000" dirty="0"/>
              <a:t>PARA AS NEUROCIÊNCIAS </a:t>
            </a:r>
          </a:p>
          <a:p>
            <a:pPr marL="0" indent="0" algn="ctr">
              <a:lnSpc>
                <a:spcPct val="150000"/>
              </a:lnSpc>
              <a:buNone/>
            </a:pPr>
            <a:r>
              <a:rPr lang="pt-BR" sz="2000" dirty="0"/>
              <a:t>DO PONTO DE VISTA DE </a:t>
            </a:r>
            <a:r>
              <a:rPr lang="pt-BR" sz="2000" dirty="0" err="1">
                <a:effectLst/>
                <a:latin typeface="Helvetica Neue" panose="02000503000000020004" pitchFamily="2" charset="0"/>
              </a:rPr>
              <a:t>Nicolelis</a:t>
            </a:r>
            <a:r>
              <a:rPr lang="pt-BR" sz="2000" dirty="0">
                <a:effectLst/>
                <a:latin typeface="Helvetica Neue" panose="02000503000000020004" pitchFamily="2" charset="0"/>
              </a:rPr>
              <a:t>, M. (2024). </a:t>
            </a:r>
          </a:p>
          <a:p>
            <a:pPr marL="0" indent="0" algn="ctr">
              <a:lnSpc>
                <a:spcPct val="150000"/>
              </a:lnSpc>
              <a:buNone/>
            </a:pPr>
            <a:r>
              <a:rPr lang="pt-BR" sz="2000" b="1" i="1" dirty="0">
                <a:effectLst/>
                <a:latin typeface="Helvetica Neue" panose="02000503000000020004" pitchFamily="2" charset="0"/>
              </a:rPr>
              <a:t>O verdadeiro criador de tudo. </a:t>
            </a:r>
          </a:p>
          <a:p>
            <a:pPr marL="0" indent="0" algn="ctr">
              <a:lnSpc>
                <a:spcPct val="150000"/>
              </a:lnSpc>
              <a:buNone/>
            </a:pPr>
            <a:r>
              <a:rPr lang="pt-BR" sz="2000" b="1" i="1" dirty="0">
                <a:effectLst/>
                <a:latin typeface="Helvetica Neue" panose="02000503000000020004" pitchFamily="2" charset="0"/>
              </a:rPr>
              <a:t>Como o cérebro humano esculpiu o universo como nós o conhecemos</a:t>
            </a:r>
            <a:r>
              <a:rPr lang="pt-BR" sz="2000" b="1" dirty="0">
                <a:effectLst/>
                <a:latin typeface="Helvetica Neue" panose="02000503000000020004" pitchFamily="2" charset="0"/>
              </a:rPr>
              <a:t> </a:t>
            </a:r>
          </a:p>
          <a:p>
            <a:pPr marL="0" indent="0" algn="ctr">
              <a:lnSpc>
                <a:spcPct val="150000"/>
              </a:lnSpc>
              <a:buNone/>
            </a:pPr>
            <a:r>
              <a:rPr lang="pt-BR" sz="2000" dirty="0">
                <a:effectLst/>
                <a:latin typeface="Helvetica Neue" panose="02000503000000020004" pitchFamily="2" charset="0"/>
              </a:rPr>
              <a:t>(6 ed.). São Paulo: </a:t>
            </a:r>
            <a:r>
              <a:rPr lang="pt-BR" sz="2000">
                <a:effectLst/>
                <a:latin typeface="Helvetica Neue" panose="02000503000000020004" pitchFamily="2" charset="0"/>
              </a:rPr>
              <a:t>Planeta.</a:t>
            </a:r>
            <a:endParaRPr lang="pt-BR" sz="2000" dirty="0">
              <a:effectLst/>
              <a:latin typeface="Helvetica Neue" panose="02000503000000020004" pitchFamily="2" charset="0"/>
            </a:endParaRPr>
          </a:p>
        </p:txBody>
      </p:sp>
      <p:sp>
        <p:nvSpPr>
          <p:cNvPr id="4" name="Espaço Reservado para Número de Slide 3">
            <a:extLst>
              <a:ext uri="{FF2B5EF4-FFF2-40B4-BE49-F238E27FC236}">
                <a16:creationId xmlns:a16="http://schemas.microsoft.com/office/drawing/2014/main" id="{3A592644-13D4-B843-922D-E0B475879BF5}"/>
              </a:ext>
            </a:extLst>
          </p:cNvPr>
          <p:cNvSpPr>
            <a:spLocks noGrp="1"/>
          </p:cNvSpPr>
          <p:nvPr>
            <p:ph type="sldNum" sz="quarter" idx="12"/>
          </p:nvPr>
        </p:nvSpPr>
        <p:spPr/>
        <p:txBody>
          <a:bodyPr/>
          <a:lstStyle/>
          <a:p>
            <a:fld id="{86E381C6-3CE7-354A-88D5-C98944E9A1C1}" type="slidenum">
              <a:rPr lang="pt-BR" smtClean="0"/>
              <a:t>44</a:t>
            </a:fld>
            <a:endParaRPr lang="pt-BR"/>
          </a:p>
        </p:txBody>
      </p:sp>
    </p:spTree>
    <p:extLst>
      <p:ext uri="{BB962C8B-B14F-4D97-AF65-F5344CB8AC3E}">
        <p14:creationId xmlns:p14="http://schemas.microsoft.com/office/powerpoint/2010/main" val="1329592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541A6-9F00-F148-88C2-BAF77D37B4B2}"/>
              </a:ext>
            </a:extLst>
          </p:cNvPr>
          <p:cNvSpPr>
            <a:spLocks noGrp="1"/>
          </p:cNvSpPr>
          <p:nvPr>
            <p:ph type="title"/>
          </p:nvPr>
        </p:nvSpPr>
        <p:spPr/>
        <p:txBody>
          <a:bodyPr>
            <a:normAutofit/>
          </a:bodyPr>
          <a:lstStyle/>
          <a:p>
            <a:pPr algn="ct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O CÉREBRO COMO O VERDADEIRO CRIADOR DE TUDO</a:t>
            </a:r>
            <a:endParaRPr lang="pt-BR" sz="2800" dirty="0"/>
          </a:p>
        </p:txBody>
      </p:sp>
      <p:sp>
        <p:nvSpPr>
          <p:cNvPr id="3" name="Espaço Reservado para Conteúdo 2">
            <a:extLst>
              <a:ext uri="{FF2B5EF4-FFF2-40B4-BE49-F238E27FC236}">
                <a16:creationId xmlns:a16="http://schemas.microsoft.com/office/drawing/2014/main" id="{659C8D18-73CF-544B-83E7-2C6C913EEAF6}"/>
              </a:ext>
            </a:extLst>
          </p:cNvPr>
          <p:cNvSpPr>
            <a:spLocks noGrp="1"/>
          </p:cNvSpPr>
          <p:nvPr>
            <p:ph idx="1"/>
          </p:nvPr>
        </p:nvSpPr>
        <p:spPr/>
        <p:txBody>
          <a:bodyPr>
            <a:normAutofit/>
          </a:bodyPr>
          <a:lstStyle/>
          <a:p>
            <a:pPr algn="just">
              <a:lnSpc>
                <a:spcPct val="150000"/>
              </a:lnSpc>
              <a:spcAft>
                <a:spcPts val="139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Foi assim, então, que do meio dessas </a:t>
            </a:r>
            <a:r>
              <a:rPr lang="pt-B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tempestades eletromagnéticas neurais</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surgiu o magnífico escultor da realidade, o virtuoso compositor e mestre arquiteto da nossa tão trágica, mas, ainda assim, tão heroica trajetória; o curioso explorador da natureza, o incansável perseguidor de suas próprias origens; o mestre ilusionista, o místico de muitas crenças, o artista de muitos talentos; o poeta lírico que compôs, com suas inigualáveis rimas sinápticas, cada pensamento, cada grunhido, cada registro falado, cantado ou escrito, cada mito, cada pintura rupestre, cada deus, cada teorema matemático, cada viagem ao desconhecido, cada genocídio; todas as conquistas, assim como todos os fracassos; cada gesto de amor, cada sonho, cada alucinação; cada sensação e cada sentimento, concebido ou experimentado, por todo e qualquer hominídeo que um dia vagou pela superfície da esfera azul que o </a:t>
            </a:r>
            <a:r>
              <a:rPr lang="pt-B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Verdadeiro Criador de Tudo decidiu chamar de Terra.</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3465B7AC-7781-0749-A520-FE2410660782}"/>
              </a:ext>
            </a:extLst>
          </p:cNvPr>
          <p:cNvSpPr>
            <a:spLocks noGrp="1"/>
          </p:cNvSpPr>
          <p:nvPr>
            <p:ph type="sldNum" sz="quarter" idx="12"/>
          </p:nvPr>
        </p:nvSpPr>
        <p:spPr/>
        <p:txBody>
          <a:bodyPr/>
          <a:lstStyle/>
          <a:p>
            <a:fld id="{86E381C6-3CE7-354A-88D5-C98944E9A1C1}" type="slidenum">
              <a:rPr lang="pt-BR" smtClean="0"/>
              <a:t>45</a:t>
            </a:fld>
            <a:endParaRPr lang="pt-BR"/>
          </a:p>
        </p:txBody>
      </p:sp>
    </p:spTree>
    <p:extLst>
      <p:ext uri="{BB962C8B-B14F-4D97-AF65-F5344CB8AC3E}">
        <p14:creationId xmlns:p14="http://schemas.microsoft.com/office/powerpoint/2010/main" val="363111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6B2C8-4934-D74C-8732-ABDDBA4E86A2}"/>
              </a:ext>
            </a:extLst>
          </p:cNvPr>
          <p:cNvSpPr>
            <a:spLocks noGrp="1"/>
          </p:cNvSpPr>
          <p:nvPr>
            <p:ph type="title"/>
          </p:nvPr>
        </p:nvSpPr>
        <p:spPr/>
        <p:txBody>
          <a:bodyPr>
            <a:normAutofit/>
          </a:bodyPr>
          <a:lstStyle/>
          <a:p>
            <a:pPr algn="ctr"/>
            <a:r>
              <a:rPr lang="pt-BR" sz="3200" dirty="0">
                <a:latin typeface="Times New Roman" panose="02020603050405020304" pitchFamily="18" charset="0"/>
                <a:cs typeface="Times New Roman" panose="02020603050405020304" pitchFamily="18" charset="0"/>
              </a:rPr>
              <a:t>O SER HUMANO FAZ O MUNDO EM QUE VIVE</a:t>
            </a:r>
          </a:p>
        </p:txBody>
      </p:sp>
      <p:sp>
        <p:nvSpPr>
          <p:cNvPr id="3" name="Espaço Reservado para Conteúdo 2">
            <a:extLst>
              <a:ext uri="{FF2B5EF4-FFF2-40B4-BE49-F238E27FC236}">
                <a16:creationId xmlns:a16="http://schemas.microsoft.com/office/drawing/2014/main" id="{2426423D-8345-8541-8DC8-552136863323}"/>
              </a:ext>
            </a:extLst>
          </p:cNvPr>
          <p:cNvSpPr>
            <a:spLocks noGrp="1"/>
          </p:cNvSpPr>
          <p:nvPr>
            <p:ph idx="1"/>
          </p:nvPr>
        </p:nvSpPr>
        <p:spPr/>
        <p:txBody>
          <a:bodyPr>
            <a:normAutofit fontScale="85000" lnSpcReduction="20000"/>
          </a:bodyPr>
          <a:lstStyle/>
          <a:p>
            <a:pPr>
              <a:lnSpc>
                <a:spcPct val="150000"/>
              </a:lnSpc>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Esta concepção de que é o Cérebro, o Homem, aquele que cria o mundo, parece encontrar em Heidegger uma proposta que lhe faz ressonância. Para ele, o DASEIN (ou seja, a estrutura do modo de ser do ser humano) é o único ente que cria o mundo em que vive e aos outros nesse mundo.</a:t>
            </a:r>
          </a:p>
          <a:p>
            <a:pPr marL="457200" lvl="1" indent="0">
              <a:lnSpc>
                <a:spcPct val="150000"/>
              </a:lnSpc>
              <a:buSzPts val="1000"/>
              <a:buNone/>
              <a:tabLst>
                <a:tab pos="914400" algn="l"/>
              </a:tabLst>
            </a:pPr>
            <a:r>
              <a:rPr lang="pt-BR" sz="1600" dirty="0">
                <a:latin typeface="Times New Roman" panose="02020603050405020304" pitchFamily="18" charset="0"/>
                <a:ea typeface="Times New Roman" panose="02020603050405020304" pitchFamily="18" charset="0"/>
                <a:cs typeface="Times New Roman" panose="02020603050405020304" pitchFamily="18" charset="0"/>
              </a:rPr>
              <a:t>O </a:t>
            </a:r>
            <a:r>
              <a:rPr lang="pt-BR" sz="1600" i="1" dirty="0">
                <a:effectLst/>
                <a:latin typeface="Times New Roman" panose="02020603050405020304" pitchFamily="18" charset="0"/>
                <a:ea typeface="Times New Roman" panose="02020603050405020304" pitchFamily="18" charset="0"/>
                <a:cs typeface="Times New Roman" panose="02020603050405020304" pitchFamily="18" charset="0"/>
              </a:rPr>
              <a:t>Dasein cria a si mesmo, o mundo em que vive, e ao outro</a:t>
            </a: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nSpc>
                <a:spcPct val="150000"/>
              </a:lnSpc>
              <a:buSzPts val="1000"/>
              <a:buFont typeface="Wingdings" pitchFamily="2" charset="2"/>
              <a:buChar char=""/>
              <a:tabLst>
                <a:tab pos="1371600" algn="l"/>
              </a:tabLst>
            </a:pPr>
            <a:r>
              <a:rPr lang="pt-BR" sz="1600" i="1" dirty="0">
                <a:effectLst/>
                <a:latin typeface="Times New Roman" panose="02020603050405020304" pitchFamily="18" charset="0"/>
                <a:ea typeface="Times New Roman" panose="02020603050405020304" pitchFamily="18" charset="0"/>
                <a:cs typeface="Times New Roman" panose="02020603050405020304" pitchFamily="18" charset="0"/>
              </a:rPr>
              <a:t>[1.] a pedra (o material) é sem-mundo;</a:t>
            </a: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nSpc>
                <a:spcPct val="150000"/>
              </a:lnSpc>
              <a:buSzPts val="1000"/>
              <a:buFont typeface="Wingdings" pitchFamily="2" charset="2"/>
              <a:buChar char=""/>
              <a:tabLst>
                <a:tab pos="1371600" algn="l"/>
              </a:tabLst>
            </a:pPr>
            <a:r>
              <a:rPr lang="pt-BR" sz="1600" i="1" dirty="0">
                <a:effectLst/>
                <a:latin typeface="Times New Roman" panose="02020603050405020304" pitchFamily="18" charset="0"/>
                <a:ea typeface="Times New Roman" panose="02020603050405020304" pitchFamily="18" charset="0"/>
                <a:cs typeface="Times New Roman" panose="02020603050405020304" pitchFamily="18" charset="0"/>
              </a:rPr>
              <a:t>[2.] o animal é pobre de mundo;</a:t>
            </a: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nSpc>
                <a:spcPct val="150000"/>
              </a:lnSpc>
              <a:buSzPts val="1000"/>
              <a:buFont typeface="Wingdings" pitchFamily="2" charset="2"/>
              <a:buChar char=""/>
              <a:tabLst>
                <a:tab pos="1371600" algn="l"/>
              </a:tabLst>
            </a:pPr>
            <a:r>
              <a:rPr lang="pt-BR" sz="1600" i="1" dirty="0">
                <a:effectLst/>
                <a:latin typeface="Times New Roman" panose="02020603050405020304" pitchFamily="18" charset="0"/>
                <a:ea typeface="Times New Roman" panose="02020603050405020304" pitchFamily="18" charset="0"/>
                <a:cs typeface="Times New Roman" panose="02020603050405020304" pitchFamily="18" charset="0"/>
              </a:rPr>
              <a:t>[3.] o homem é formador de mundo”           (Heidegger 1975, Mundo, finitude, solidão, Parte 2, Cap. 2,§42)</a:t>
            </a:r>
          </a:p>
          <a:p>
            <a:pPr marL="1143000" lvl="2" indent="-228600">
              <a:lnSpc>
                <a:spcPct val="150000"/>
              </a:lnSpc>
              <a:buSzPts val="1000"/>
              <a:buFont typeface="Wingdings" pitchFamily="2" charset="2"/>
              <a:buChar char=""/>
              <a:tabLst>
                <a:tab pos="1371600" algn="l"/>
              </a:tabLst>
            </a:pP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Isto marca não só a origem do mundo humano (ele mesmo), mas também dá uma ênfase no processo semântico de constituir o mundo... o colorido semântico do mundo é dado como um processo criativo do homem, um processo criativo (de natureza semântica) do cérebro do homem</a:t>
            </a:r>
          </a:p>
          <a:p>
            <a:pPr>
              <a:lnSpc>
                <a:spcPct val="150000"/>
              </a:lnSpc>
            </a:pP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WINNICOTT: A HUMAN BEING is a time-sample of human nature [</a:t>
            </a:r>
            <a:r>
              <a:rPr lang="pt-BR" sz="1400" i="1" dirty="0">
                <a:effectLst/>
                <a:latin typeface="Times New Roman" panose="02020603050405020304" pitchFamily="18" charset="0"/>
                <a:ea typeface="Times New Roman" panose="02020603050405020304" pitchFamily="18" charset="0"/>
                <a:cs typeface="Times New Roman" panose="02020603050405020304" pitchFamily="18" charset="0"/>
              </a:rPr>
              <a:t>“O ser humano é uma amostra-temporal da natureza humana”</a:t>
            </a:r>
          </a:p>
          <a:p>
            <a:pPr marL="0" indent="0">
              <a:lnSpc>
                <a:spcPct val="150000"/>
              </a:lnSpc>
              <a:buNone/>
            </a:pP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	(1988, Natureza Humana, p. 11; CW 11: p. 39)</a:t>
            </a:r>
            <a:r>
              <a:rPr lang="pt-BR"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50000"/>
              </a:lnSpc>
              <a:buSzPts val="1000"/>
              <a:tabLst>
                <a:tab pos="914400" algn="l"/>
              </a:tabLst>
            </a:pP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1BE3B905-A418-B742-BF64-17F9B20951DE}"/>
              </a:ext>
            </a:extLst>
          </p:cNvPr>
          <p:cNvSpPr>
            <a:spLocks noGrp="1"/>
          </p:cNvSpPr>
          <p:nvPr>
            <p:ph type="sldNum" sz="quarter" idx="12"/>
          </p:nvPr>
        </p:nvSpPr>
        <p:spPr/>
        <p:txBody>
          <a:bodyPr/>
          <a:lstStyle/>
          <a:p>
            <a:fld id="{86E381C6-3CE7-354A-88D5-C98944E9A1C1}" type="slidenum">
              <a:rPr lang="pt-BR" smtClean="0"/>
              <a:t>46</a:t>
            </a:fld>
            <a:endParaRPr lang="pt-BR"/>
          </a:p>
        </p:txBody>
      </p:sp>
    </p:spTree>
    <p:extLst>
      <p:ext uri="{BB962C8B-B14F-4D97-AF65-F5344CB8AC3E}">
        <p14:creationId xmlns:p14="http://schemas.microsoft.com/office/powerpoint/2010/main" val="3515570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9FE88-99AF-DA42-80B2-8D8BB7E18D38}"/>
              </a:ext>
            </a:extLst>
          </p:cNvPr>
          <p:cNvSpPr>
            <a:spLocks noGrp="1"/>
          </p:cNvSpPr>
          <p:nvPr>
            <p:ph type="title"/>
          </p:nvPr>
        </p:nvSpPr>
        <p:spPr/>
        <p:txBody>
          <a:bodyPr>
            <a:noAutofit/>
          </a:bodyPr>
          <a:lstStyle/>
          <a:p>
            <a:pPr algn="ctr"/>
            <a:r>
              <a:rPr lang="pt-BR" sz="2400" b="1" dirty="0">
                <a:latin typeface="Times New Roman" panose="02020603050405020304" pitchFamily="18" charset="0"/>
                <a:cs typeface="Times New Roman" panose="02020603050405020304" pitchFamily="18" charset="0"/>
              </a:rPr>
              <a:t>O Homem faz o mundo em que vive, conhece, enuncia e resolve problemas...</a:t>
            </a:r>
            <a:br>
              <a:rPr lang="pt-BR" sz="2400" b="1" dirty="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 </a:t>
            </a:r>
            <a:br>
              <a:rPr lang="pt-BR" sz="2400" b="1" dirty="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O mundo é forjado, criado e não, propriamente dado</a:t>
            </a:r>
          </a:p>
        </p:txBody>
      </p:sp>
      <p:sp>
        <p:nvSpPr>
          <p:cNvPr id="3" name="Espaço Reservado para Conteúdo 2">
            <a:extLst>
              <a:ext uri="{FF2B5EF4-FFF2-40B4-BE49-F238E27FC236}">
                <a16:creationId xmlns:a16="http://schemas.microsoft.com/office/drawing/2014/main" id="{F869EA97-E60B-7746-BEFD-7BE967880CB8}"/>
              </a:ext>
            </a:extLst>
          </p:cNvPr>
          <p:cNvSpPr>
            <a:spLocks noGrp="1"/>
          </p:cNvSpPr>
          <p:nvPr>
            <p:ph idx="1"/>
          </p:nvPr>
        </p:nvSpPr>
        <p:spPr/>
        <p:txBody>
          <a:bodyPr>
            <a:normAutofit fontScale="92500" lnSpcReduction="10000"/>
          </a:bodyPr>
          <a:lstStyle/>
          <a:p>
            <a:pPr marL="792480" indent="-342900">
              <a:lnSpc>
                <a:spcPct val="150000"/>
              </a:lnSpc>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KANT</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Aqui, também, o retorno a Kant que diferencia entre o </a:t>
            </a:r>
            <a:r>
              <a:rPr lang="pt-BR" sz="2400" i="1" dirty="0" err="1">
                <a:effectLst/>
                <a:latin typeface="Times New Roman" panose="02020603050405020304" pitchFamily="18" charset="0"/>
                <a:ea typeface="Times New Roman" panose="02020603050405020304" pitchFamily="18" charset="0"/>
                <a:cs typeface="Times New Roman" panose="02020603050405020304" pitchFamily="18" charset="0"/>
              </a:rPr>
              <a:t>noumeno</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inacessível e aquilo que se apresenta para o homem, no homem, pelo homem, o fenômeno.</a:t>
            </a:r>
            <a:endParaRPr lang="pt-BR" sz="2400" dirty="0">
              <a:latin typeface="Times New Roman" panose="02020603050405020304" pitchFamily="18" charset="0"/>
              <a:ea typeface="Times New Roman" panose="02020603050405020304" pitchFamily="18" charset="0"/>
              <a:cs typeface="Times New Roman" panose="02020603050405020304" pitchFamily="18" charset="0"/>
            </a:endParaRPr>
          </a:p>
          <a:p>
            <a:pPr marL="792480" indent="-342900">
              <a:lnSpc>
                <a:spcPct val="150000"/>
              </a:lnSpc>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PIERCE</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Aqui também, a teoria do signo de Charles </a:t>
            </a:r>
            <a:r>
              <a:rPr lang="pt-BR" sz="2400" dirty="0" err="1">
                <a:effectLst/>
                <a:latin typeface="Times New Roman" panose="02020603050405020304" pitchFamily="18" charset="0"/>
                <a:ea typeface="Times New Roman" panose="02020603050405020304" pitchFamily="18" charset="0"/>
                <a:cs typeface="Times New Roman" panose="02020603050405020304" pitchFamily="18" charset="0"/>
              </a:rPr>
              <a:t>Sandres</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Pierce, com a ideia de interpretante</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792480" indent="-342900">
              <a:lnSpc>
                <a:spcPct val="150000"/>
              </a:lnSpc>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KHUN</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Aqui também, a ideia de paradigma de Thomas S. Kuhn (cada paradigma cria um determinado mundo de fenômenos para uma determinada disciplina do conhecimento, no qual os problemas são enunciados e resolvidos, de determinada maneira, tal como quebra-cabeças de determinados tipos)</a:t>
            </a:r>
          </a:p>
          <a:p>
            <a:endParaRPr lang="pt-BR" dirty="0"/>
          </a:p>
        </p:txBody>
      </p:sp>
      <p:sp>
        <p:nvSpPr>
          <p:cNvPr id="4" name="Espaço Reservado para Número de Slide 3">
            <a:extLst>
              <a:ext uri="{FF2B5EF4-FFF2-40B4-BE49-F238E27FC236}">
                <a16:creationId xmlns:a16="http://schemas.microsoft.com/office/drawing/2014/main" id="{08714525-E3D2-894C-99F5-7F113789FFC3}"/>
              </a:ext>
            </a:extLst>
          </p:cNvPr>
          <p:cNvSpPr>
            <a:spLocks noGrp="1"/>
          </p:cNvSpPr>
          <p:nvPr>
            <p:ph type="sldNum" sz="quarter" idx="12"/>
          </p:nvPr>
        </p:nvSpPr>
        <p:spPr/>
        <p:txBody>
          <a:bodyPr/>
          <a:lstStyle/>
          <a:p>
            <a:fld id="{86E381C6-3CE7-354A-88D5-C98944E9A1C1}" type="slidenum">
              <a:rPr lang="pt-BR" smtClean="0"/>
              <a:t>47</a:t>
            </a:fld>
            <a:endParaRPr lang="pt-BR"/>
          </a:p>
        </p:txBody>
      </p:sp>
    </p:spTree>
    <p:extLst>
      <p:ext uri="{BB962C8B-B14F-4D97-AF65-F5344CB8AC3E}">
        <p14:creationId xmlns:p14="http://schemas.microsoft.com/office/powerpoint/2010/main" val="451573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5EFEA-067D-784E-8B62-D5CEFAB554D2}"/>
              </a:ext>
            </a:extLst>
          </p:cNvPr>
          <p:cNvSpPr>
            <a:spLocks noGrp="1"/>
          </p:cNvSpPr>
          <p:nvPr>
            <p:ph type="title"/>
          </p:nvPr>
        </p:nvSpPr>
        <p:spPr/>
        <p:txBody>
          <a:bodyPr>
            <a:normAutofit/>
          </a:bodyPr>
          <a:lstStyle/>
          <a:p>
            <a:pPr algn="ct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PROPOSTA DE NICOLELIS</a:t>
            </a:r>
            <a:endParaRPr lang="pt-BR" sz="3200" dirty="0"/>
          </a:p>
        </p:txBody>
      </p:sp>
      <p:sp>
        <p:nvSpPr>
          <p:cNvPr id="3" name="Espaço Reservado para Conteúdo 2">
            <a:extLst>
              <a:ext uri="{FF2B5EF4-FFF2-40B4-BE49-F238E27FC236}">
                <a16:creationId xmlns:a16="http://schemas.microsoft.com/office/drawing/2014/main" id="{EA88FEA5-4A08-FA40-8864-D22D6F6E9DCE}"/>
              </a:ext>
            </a:extLst>
          </p:cNvPr>
          <p:cNvSpPr>
            <a:spLocks noGrp="1"/>
          </p:cNvSpPr>
          <p:nvPr>
            <p:ph idx="1"/>
          </p:nvPr>
        </p:nvSpPr>
        <p:spPr/>
        <p:txBody>
          <a:bodyPr>
            <a:normAutofit fontScale="85000" lnSpcReduction="10000"/>
          </a:bodyPr>
          <a:lstStyle/>
          <a:p>
            <a:pPr algn="just">
              <a:lnSpc>
                <a:spcPct val="150000"/>
              </a:lnSpc>
              <a:spcAft>
                <a:spcPts val="0"/>
              </a:spcAft>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[ESTE] livro científico que tem como objetivo central </a:t>
            </a:r>
            <a:r>
              <a:rPr lang="pt-BR"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apresentar o cérebro humano dentro de um novo sistema referencial capaz de gerar uma agenda humanística inédita.</a:t>
            </a:r>
          </a:p>
          <a:p>
            <a:pPr algn="just">
              <a:lnSpc>
                <a:spcPct val="150000"/>
              </a:lnSpc>
              <a:spcAft>
                <a:spcPts val="0"/>
              </a:spcAft>
            </a:pPr>
            <a:endParaRPr lang="pt-B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290"/>
              </a:spcAft>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dirty="0">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pt-BR"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Se este é o objetivo deste livro, então estaríamos em acordo ou sintonia se pudéssemos usá-lo para edificar nossas pesquisas sobre o desenvolvimento </a:t>
            </a:r>
            <a:r>
              <a:rPr lang="pt-BR"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sócio-emocional</a:t>
            </a:r>
            <a:r>
              <a:rPr lang="pt-BR"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do ser humano, para fins de política de saúde pública.</a:t>
            </a:r>
            <a:endParaRPr lang="pt-BR"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5CE60195-F4F2-7E41-81C4-49B6617DCF32}"/>
              </a:ext>
            </a:extLst>
          </p:cNvPr>
          <p:cNvSpPr>
            <a:spLocks noGrp="1"/>
          </p:cNvSpPr>
          <p:nvPr>
            <p:ph type="sldNum" sz="quarter" idx="12"/>
          </p:nvPr>
        </p:nvSpPr>
        <p:spPr/>
        <p:txBody>
          <a:bodyPr/>
          <a:lstStyle/>
          <a:p>
            <a:fld id="{86E381C6-3CE7-354A-88D5-C98944E9A1C1}" type="slidenum">
              <a:rPr lang="pt-BR" smtClean="0"/>
              <a:t>48</a:t>
            </a:fld>
            <a:endParaRPr lang="pt-BR"/>
          </a:p>
        </p:txBody>
      </p:sp>
    </p:spTree>
    <p:extLst>
      <p:ext uri="{BB962C8B-B14F-4D97-AF65-F5344CB8AC3E}">
        <p14:creationId xmlns:p14="http://schemas.microsoft.com/office/powerpoint/2010/main" val="4223744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8683E-6080-C94B-A111-DBBF18A548F8}"/>
              </a:ext>
            </a:extLst>
          </p:cNvPr>
          <p:cNvSpPr>
            <a:spLocks noGrp="1"/>
          </p:cNvSpPr>
          <p:nvPr>
            <p:ph type="title"/>
          </p:nvPr>
        </p:nvSpPr>
        <p:spPr/>
        <p:txBody>
          <a:bodyPr>
            <a:normAutofit/>
          </a:bodyPr>
          <a:lstStyle/>
          <a:p>
            <a:pPr algn="ct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UM MODO ESPECÍFICO DE CONSIDERAR O QUE É O CÉREBRO E SEU FUNCIONAMENTO: </a:t>
            </a:r>
            <a:b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A Teoria do Cérebro Relativístico (TCR).</a:t>
            </a:r>
            <a:endParaRPr lang="pt-BR" sz="2800" dirty="0"/>
          </a:p>
        </p:txBody>
      </p:sp>
      <p:sp>
        <p:nvSpPr>
          <p:cNvPr id="3" name="Espaço Reservado para Conteúdo 2">
            <a:extLst>
              <a:ext uri="{FF2B5EF4-FFF2-40B4-BE49-F238E27FC236}">
                <a16:creationId xmlns:a16="http://schemas.microsoft.com/office/drawing/2014/main" id="{1B6E8DDB-B81C-914B-89E1-9F0EF641E3DD}"/>
              </a:ext>
            </a:extLst>
          </p:cNvPr>
          <p:cNvSpPr>
            <a:spLocks noGrp="1"/>
          </p:cNvSpPr>
          <p:nvPr>
            <p:ph idx="1"/>
          </p:nvPr>
        </p:nvSpPr>
        <p:spPr/>
        <p:txBody>
          <a:bodyPr>
            <a:normAutofit/>
          </a:bodyPr>
          <a:lstStyle/>
          <a:p>
            <a:pPr marL="0" indent="0" algn="just">
              <a:lnSpc>
                <a:spcPct val="150000"/>
              </a:lnSpc>
              <a:spcAft>
                <a:spcPts val="290"/>
              </a:spcAft>
              <a:buNone/>
            </a:pPr>
            <a:r>
              <a:rPr lang="pt-BR"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290"/>
              </a:spcAf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Dar significado a tudo – criando conhecimento –, esse é o domínio no qual o Verdadeiro Criador de Tudo manifesta em seu esplendor. </a:t>
            </a:r>
          </a:p>
          <a:p>
            <a:pPr algn="just">
              <a:lnSpc>
                <a:spcPct val="150000"/>
              </a:lnSpc>
              <a:spcAft>
                <a:spcPts val="290"/>
              </a:spcAft>
            </a:pPr>
            <a:endParaRPr lang="pt-B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290"/>
              </a:spcAft>
              <a:buSzPts val="1000"/>
              <a:buFont typeface="Symbol" pitchFamily="2" charset="2"/>
              <a:buChar char=""/>
              <a:tabLst>
                <a:tab pos="457200" algn="l"/>
              </a:tabLst>
            </a:pPr>
            <a:r>
              <a:rPr lang="pt-BR" sz="2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 cérebro funciona como um sistema complexo dinâmico de forma plástica e integrada em todas as suas partes e funções</a:t>
            </a:r>
            <a:endParaRPr lang="pt-B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290"/>
              </a:spcAft>
              <a:buSzPts val="1000"/>
              <a:buFont typeface="Symbol" pitchFamily="2" charset="2"/>
              <a:buChar char=""/>
              <a:tabLst>
                <a:tab pos="457200" algn="l"/>
              </a:tabLst>
            </a:pPr>
            <a:endParaRPr lang="pt-B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1F8CB487-5369-B442-AF6D-48DC3ECF8C41}"/>
              </a:ext>
            </a:extLst>
          </p:cNvPr>
          <p:cNvSpPr>
            <a:spLocks noGrp="1"/>
          </p:cNvSpPr>
          <p:nvPr>
            <p:ph type="sldNum" sz="quarter" idx="12"/>
          </p:nvPr>
        </p:nvSpPr>
        <p:spPr/>
        <p:txBody>
          <a:bodyPr/>
          <a:lstStyle/>
          <a:p>
            <a:fld id="{86E381C6-3CE7-354A-88D5-C98944E9A1C1}" type="slidenum">
              <a:rPr lang="pt-BR" smtClean="0"/>
              <a:t>49</a:t>
            </a:fld>
            <a:endParaRPr lang="pt-BR"/>
          </a:p>
        </p:txBody>
      </p:sp>
    </p:spTree>
    <p:extLst>
      <p:ext uri="{BB962C8B-B14F-4D97-AF65-F5344CB8AC3E}">
        <p14:creationId xmlns:p14="http://schemas.microsoft.com/office/powerpoint/2010/main" val="169244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4FD7E-6FD8-4D41-8A1F-D8201D56E17F}"/>
              </a:ext>
            </a:extLst>
          </p:cNvPr>
          <p:cNvSpPr>
            <a:spLocks noGrp="1"/>
          </p:cNvSpPr>
          <p:nvPr>
            <p:ph type="title"/>
          </p:nvPr>
        </p:nvSpPr>
        <p:spPr/>
        <p:txBody>
          <a:bodyPr>
            <a:normAutofit fontScale="90000"/>
          </a:bodyPr>
          <a:lstStyle/>
          <a:p>
            <a:pPr algn="ctr"/>
            <a:br>
              <a:rPr lang="pt-BR" sz="3600" b="1" dirty="0">
                <a:effectLst/>
                <a:latin typeface="AppleSystemUIFont"/>
                <a:ea typeface="Calibri" panose="020F0502020204030204" pitchFamily="34" charset="0"/>
                <a:cs typeface="AppleSystemUIFont"/>
              </a:rPr>
            </a:br>
            <a:r>
              <a:rPr lang="pt-BR" sz="3600" b="1" dirty="0">
                <a:effectLst/>
                <a:latin typeface="AppleSystemUIFont"/>
                <a:ea typeface="Calibri" panose="020F0502020204030204" pitchFamily="34" charset="0"/>
                <a:cs typeface="AppleSystemUIFont"/>
              </a:rPr>
              <a:t>O que não podem explicar?</a:t>
            </a:r>
            <a:br>
              <a:rPr lang="pt-BR" sz="3600" b="1" dirty="0">
                <a:effectLst/>
                <a:latin typeface="AppleSystemUIFont"/>
                <a:ea typeface="Calibri" panose="020F0502020204030204" pitchFamily="34" charset="0"/>
                <a:cs typeface="AppleSystemUIFont"/>
              </a:rPr>
            </a:br>
            <a:endParaRPr lang="pt-BR" dirty="0"/>
          </a:p>
        </p:txBody>
      </p:sp>
      <p:sp>
        <p:nvSpPr>
          <p:cNvPr id="3" name="Espaço Reservado para Conteúdo 2">
            <a:extLst>
              <a:ext uri="{FF2B5EF4-FFF2-40B4-BE49-F238E27FC236}">
                <a16:creationId xmlns:a16="http://schemas.microsoft.com/office/drawing/2014/main" id="{51D7B8ED-3618-D545-8390-0A2A1BD38D74}"/>
              </a:ext>
            </a:extLst>
          </p:cNvPr>
          <p:cNvSpPr>
            <a:spLocks noGrp="1"/>
          </p:cNvSpPr>
          <p:nvPr>
            <p:ph idx="1"/>
          </p:nvPr>
        </p:nvSpPr>
        <p:spPr/>
        <p:txBody>
          <a:bodyPr>
            <a:normAutofit lnSpcReduction="10000"/>
          </a:bodyPr>
          <a:lstStyle/>
          <a:p>
            <a:pPr algn="just">
              <a:lnSpc>
                <a:spcPct val="150000"/>
              </a:lnSpc>
            </a:pPr>
            <a:r>
              <a:rPr lang="pt-BR" sz="2400" dirty="0">
                <a:effectLst/>
                <a:latin typeface="AppleSystemUIFont"/>
                <a:ea typeface="Calibri" panose="020F0502020204030204" pitchFamily="34" charset="0"/>
                <a:cs typeface="AppleSystemUIFont"/>
              </a:rPr>
              <a:t>As neurociências não têm, pois, a capacidade de fornecer ou entender os sentidos e significados dados por cada indivíduo (seja em termos individuais seja em termos grupais e culturais) aos funcionamentos e dinâmicas neurais ou do sistema nervoso. Pode-se explicar, por exemplo, como o ser humano sente a dor em termos dos seus mecanismos neurais, mas não pode explicar qual o sentido que este ou aquele ser humano dá ao sentir uma dor, as neurociências não têm acesso ao modo (sentido e significado) como uma dor é </a:t>
            </a:r>
            <a:r>
              <a:rPr lang="pt-BR" sz="2400" dirty="0" err="1">
                <a:effectLst/>
                <a:latin typeface="AppleSystemUIFont"/>
                <a:ea typeface="Calibri" panose="020F0502020204030204" pitchFamily="34" charset="0"/>
                <a:cs typeface="AppleSystemUIFont"/>
              </a:rPr>
              <a:t>experienciada</a:t>
            </a:r>
            <a:r>
              <a:rPr lang="pt-BR" sz="2400" dirty="0">
                <a:effectLst/>
                <a:latin typeface="AppleSystemUIFont"/>
                <a:ea typeface="Calibri" panose="020F0502020204030204" pitchFamily="34" charset="0"/>
                <a:cs typeface="AppleSystemUIFont"/>
              </a:rPr>
              <a:t> por um indivíduo.</a:t>
            </a:r>
          </a:p>
          <a:p>
            <a:pPr algn="just">
              <a:lnSpc>
                <a:spcPct val="150000"/>
              </a:lnSpc>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3AF3EF98-CE45-6E47-8D9D-05BB845FDB9E}"/>
              </a:ext>
            </a:extLst>
          </p:cNvPr>
          <p:cNvSpPr>
            <a:spLocks noGrp="1"/>
          </p:cNvSpPr>
          <p:nvPr>
            <p:ph type="sldNum" sz="quarter" idx="12"/>
          </p:nvPr>
        </p:nvSpPr>
        <p:spPr/>
        <p:txBody>
          <a:bodyPr/>
          <a:lstStyle/>
          <a:p>
            <a:fld id="{86E381C6-3CE7-354A-88D5-C98944E9A1C1}" type="slidenum">
              <a:rPr lang="pt-BR" smtClean="0"/>
              <a:t>5</a:t>
            </a:fld>
            <a:endParaRPr lang="pt-BR"/>
          </a:p>
        </p:txBody>
      </p:sp>
    </p:spTree>
    <p:extLst>
      <p:ext uri="{BB962C8B-B14F-4D97-AF65-F5344CB8AC3E}">
        <p14:creationId xmlns:p14="http://schemas.microsoft.com/office/powerpoint/2010/main" val="189688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FFA6C-68B5-DD46-9940-5AEEB65042C6}"/>
              </a:ext>
            </a:extLst>
          </p:cNvPr>
          <p:cNvSpPr>
            <a:spLocks noGrp="1"/>
          </p:cNvSpPr>
          <p:nvPr>
            <p:ph type="title"/>
          </p:nvPr>
        </p:nvSpPr>
        <p:spPr/>
        <p:txBody>
          <a:bodyPr>
            <a:normAutofit/>
          </a:bodyPr>
          <a:lstStyle/>
          <a:p>
            <a:pPr algn="ctr"/>
            <a:r>
              <a:rPr lang="pt-BR"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COMENTÁRIO FULGENCIO</a:t>
            </a:r>
            <a:br>
              <a:rPr lang="pt-BR"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O estudo do cérebro pelas neurociências</a:t>
            </a:r>
          </a:p>
        </p:txBody>
      </p:sp>
      <p:sp>
        <p:nvSpPr>
          <p:cNvPr id="3" name="Espaço Reservado para Conteúdo 2">
            <a:extLst>
              <a:ext uri="{FF2B5EF4-FFF2-40B4-BE49-F238E27FC236}">
                <a16:creationId xmlns:a16="http://schemas.microsoft.com/office/drawing/2014/main" id="{05352C04-1D9C-7244-82F0-23AA0F01EA2D}"/>
              </a:ext>
            </a:extLst>
          </p:cNvPr>
          <p:cNvSpPr>
            <a:spLocks noGrp="1"/>
          </p:cNvSpPr>
          <p:nvPr>
            <p:ph idx="1"/>
          </p:nvPr>
        </p:nvSpPr>
        <p:spPr/>
        <p:txBody>
          <a:bodyPr>
            <a:normAutofit fontScale="85000" lnSpcReduction="10000"/>
          </a:bodyPr>
          <a:lstStyle/>
          <a:p>
            <a:pPr algn="just">
              <a:lnSpc>
                <a:spcPct val="150000"/>
              </a:lnSpc>
            </a:pPr>
            <a:r>
              <a:rPr lang="pt-BR" dirty="0">
                <a:latin typeface="Times New Roman" panose="02020603050405020304" pitchFamily="18" charset="0"/>
                <a:cs typeface="Times New Roman" panose="02020603050405020304" pitchFamily="18" charset="0"/>
              </a:rPr>
              <a:t>O</a:t>
            </a:r>
            <a:r>
              <a:rPr lang="pt-BR" i="0" u="none" strike="noStrike" dirty="0">
                <a:effectLst/>
                <a:latin typeface="Times New Roman" panose="02020603050405020304" pitchFamily="18" charset="0"/>
                <a:cs typeface="Times New Roman" panose="02020603050405020304" pitchFamily="18" charset="0"/>
              </a:rPr>
              <a:t> cérebro pode ser estudado como a base orgânica de toda percepção, sentimento, representação, ideia, desejo, memória, fantasias, conceitos, das operações lógicas, criativas, do raciocínio, da racionalidade e da irracionalidade etc., enfim, de todo ato ou característica do existir e agir humanos.</a:t>
            </a:r>
          </a:p>
          <a:p>
            <a:pPr algn="just">
              <a:lnSpc>
                <a:spcPct val="150000"/>
              </a:lnSpc>
            </a:pPr>
            <a:r>
              <a:rPr lang="pt-BR" dirty="0">
                <a:latin typeface="Times New Roman" panose="02020603050405020304" pitchFamily="18" charset="0"/>
                <a:cs typeface="Times New Roman" panose="02020603050405020304" pitchFamily="18" charset="0"/>
              </a:rPr>
              <a:t>Para isto, o cérebro, necessariamente, tem:</a:t>
            </a:r>
          </a:p>
          <a:p>
            <a:pPr lvl="1" algn="just">
              <a:lnSpc>
                <a:spcPct val="150000"/>
              </a:lnSpc>
            </a:pPr>
            <a:r>
              <a:rPr lang="pt-BR" i="0" u="none" strike="noStrike" dirty="0">
                <a:effectLst/>
                <a:latin typeface="Times New Roman" panose="02020603050405020304" pitchFamily="18" charset="0"/>
                <a:cs typeface="Times New Roman" panose="02020603050405020304" pitchFamily="18" charset="0"/>
              </a:rPr>
              <a:t>uma </a:t>
            </a:r>
            <a:r>
              <a:rPr lang="pt-BR" b="1" i="1" u="none" strike="noStrike" dirty="0">
                <a:effectLst/>
                <a:latin typeface="Times New Roman" panose="02020603050405020304" pitchFamily="18" charset="0"/>
                <a:cs typeface="Times New Roman" panose="02020603050405020304" pitchFamily="18" charset="0"/>
              </a:rPr>
              <a:t>sintaxe</a:t>
            </a:r>
            <a:r>
              <a:rPr lang="pt-BR" i="0" u="none" strike="noStrike" dirty="0">
                <a:effectLst/>
                <a:latin typeface="Times New Roman" panose="02020603050405020304" pitchFamily="18" charset="0"/>
                <a:cs typeface="Times New Roman" panose="02020603050405020304" pitchFamily="18" charset="0"/>
              </a:rPr>
              <a:t> que explica e torna visível a rede de relações de determinação recíproca dos componentes do cérebro no seu funcionamento mecânico e dinâmico</a:t>
            </a:r>
          </a:p>
          <a:p>
            <a:pPr lvl="1" algn="just">
              <a:lnSpc>
                <a:spcPct val="150000"/>
              </a:lnSpc>
            </a:pPr>
            <a:r>
              <a:rPr lang="pt-BR" i="0" u="none" strike="noStrike" dirty="0">
                <a:effectLst/>
                <a:latin typeface="Times New Roman" panose="02020603050405020304" pitchFamily="18" charset="0"/>
                <a:cs typeface="Times New Roman" panose="02020603050405020304" pitchFamily="18" charset="0"/>
              </a:rPr>
              <a:t>uma </a:t>
            </a:r>
            <a:r>
              <a:rPr lang="pt-BR" b="1" i="1" u="none" strike="noStrike" dirty="0">
                <a:effectLst/>
                <a:latin typeface="Times New Roman" panose="02020603050405020304" pitchFamily="18" charset="0"/>
                <a:cs typeface="Times New Roman" panose="02020603050405020304" pitchFamily="18" charset="0"/>
              </a:rPr>
              <a:t>semântica</a:t>
            </a:r>
            <a:r>
              <a:rPr lang="pt-BR" i="0" u="none" strike="noStrike" dirty="0">
                <a:effectLst/>
                <a:latin typeface="Times New Roman" panose="02020603050405020304" pitchFamily="18" charset="0"/>
                <a:cs typeface="Times New Roman" panose="02020603050405020304" pitchFamily="18" charset="0"/>
              </a:rPr>
              <a:t> que dá sentidos a todos os acontecimentos do existir humano</a:t>
            </a:r>
            <a:endParaRPr lang="pt-BR"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pt-BR"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F6ED74AB-5DC4-BB44-B253-5AE4201C79BF}"/>
              </a:ext>
            </a:extLst>
          </p:cNvPr>
          <p:cNvSpPr>
            <a:spLocks noGrp="1"/>
          </p:cNvSpPr>
          <p:nvPr>
            <p:ph type="sldNum" sz="quarter" idx="12"/>
          </p:nvPr>
        </p:nvSpPr>
        <p:spPr/>
        <p:txBody>
          <a:bodyPr/>
          <a:lstStyle/>
          <a:p>
            <a:fld id="{86E381C6-3CE7-354A-88D5-C98944E9A1C1}" type="slidenum">
              <a:rPr lang="pt-BR" smtClean="0"/>
              <a:t>50</a:t>
            </a:fld>
            <a:endParaRPr lang="pt-BR"/>
          </a:p>
        </p:txBody>
      </p:sp>
    </p:spTree>
    <p:extLst>
      <p:ext uri="{BB962C8B-B14F-4D97-AF65-F5344CB8AC3E}">
        <p14:creationId xmlns:p14="http://schemas.microsoft.com/office/powerpoint/2010/main" val="1160691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26792-F1F5-0E46-B450-44C87C5BC1F6}"/>
              </a:ext>
            </a:extLst>
          </p:cNvPr>
          <p:cNvSpPr>
            <a:spLocks noGrp="1"/>
          </p:cNvSpPr>
          <p:nvPr>
            <p:ph type="title"/>
          </p:nvPr>
        </p:nvSpPr>
        <p:spPr/>
        <p:txBody>
          <a:bodyPr/>
          <a:lstStyle/>
          <a:p>
            <a:pPr algn="ctr"/>
            <a:r>
              <a:rPr lang="pt-BR" sz="2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SUMÁRIO DO LIVRO</a:t>
            </a:r>
            <a:br>
              <a:rPr lang="pt-BR" sz="4400" dirty="0">
                <a:effectLst/>
                <a:latin typeface="Arial" panose="020B0604020202020204" pitchFamily="34" charset="0"/>
                <a:ea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6BD87671-DB88-6141-8FDF-55E1DEDBFC34}"/>
              </a:ext>
            </a:extLst>
          </p:cNvPr>
          <p:cNvSpPr>
            <a:spLocks noGrp="1"/>
          </p:cNvSpPr>
          <p:nvPr>
            <p:ph idx="1"/>
          </p:nvPr>
        </p:nvSpPr>
        <p:spPr/>
        <p:txBody>
          <a:bodyPr>
            <a:normAutofit/>
          </a:bodyPr>
          <a:lstStyle/>
          <a:p>
            <a:pPr algn="just">
              <a:lnSpc>
                <a:spcPct val="150000"/>
              </a:lnSpc>
              <a:spcBef>
                <a:spcPts val="600"/>
              </a:spcBef>
            </a:pPr>
            <a:r>
              <a:rPr lang="pt-BR" sz="1000" b="1" dirty="0">
                <a:effectLst/>
                <a:latin typeface="Times New Roman" panose="02020603050405020304" pitchFamily="18" charset="0"/>
                <a:ea typeface="MS Mincho" panose="02020609040205080304" pitchFamily="49" charset="-128"/>
                <a:cs typeface="Times New Roman" panose="02020603050405020304" pitchFamily="18" charset="0"/>
              </a:rPr>
              <a:t>CAPÍTULO 1.</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NO PRINCÍPIO…</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2.</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VERDADEIRO CRIADOR DE TUDO ENTRA EM CENA</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3.</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CÉREBRO E A INFORMAÇÃO: UM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BIT</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DE SHANNON, UM PUNHADO DE GÖDEL</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INJETANDO DINÂMICA NO CÉREBRO: SOLENOIDES BIOLÓGICOS E PRINCÍPIOS FUNCIONAIS</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5.</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TEORIA RELATIVÍSTICA DO CÉREBRO: COMO TUDO SE RESUME A UM MÍSERO PICOTESLA DE MAGNETISMO</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6.</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POR QUE O VERDADEIRO CRIADOR NÃO É UMA MÁQUINA DE TURING?</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7.</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SINCRONIZANDO CÉREBROS PARA GERAR COMPORTAMENTOS SOCIAIS</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8.</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CASO EM FAVOR DE UMA COSMOLOGIA CENTRADA NO CÉREBRO HUMANO</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9.</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CONSTRUINDO UM UNIVERSO COM ESPAÇO, TEMPO E MATEMÁTICA</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10.</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AS VERDADEIRAS ORIGENS DA DESCRIÇÃO MATEMÁTICA DO UNIVERSO; </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11.</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ABSTRAÇÕES MENTAIS, VÍRUS INFORMACIONAIS E</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HIPERCONECTIVIDADE CRIAM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LETAIS, ESCOLAS DE PENSAMENTO E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ZEITGEIST</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12.</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O VÍCIO DIGITAL ESTÁ MUDANDO O NOSSO CÉREBRO</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13.</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SUICÍDIO OU IMORTALIDADE: A ESCOLHA DECISIVA DO VERDADEIRO CRIADOR DE TUDO</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LONGA CAMINHADA DO VERDADEIRO CRIADOR DE TUDO</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31D9797-788F-414C-B2B7-FACCC370FDAF}"/>
              </a:ext>
            </a:extLst>
          </p:cNvPr>
          <p:cNvSpPr>
            <a:spLocks noGrp="1"/>
          </p:cNvSpPr>
          <p:nvPr>
            <p:ph type="sldNum" sz="quarter" idx="12"/>
          </p:nvPr>
        </p:nvSpPr>
        <p:spPr/>
        <p:txBody>
          <a:bodyPr/>
          <a:lstStyle/>
          <a:p>
            <a:fld id="{86E381C6-3CE7-354A-88D5-C98944E9A1C1}" type="slidenum">
              <a:rPr lang="pt-BR" smtClean="0"/>
              <a:t>51</a:t>
            </a:fld>
            <a:endParaRPr lang="pt-BR"/>
          </a:p>
        </p:txBody>
      </p:sp>
    </p:spTree>
    <p:extLst>
      <p:ext uri="{BB962C8B-B14F-4D97-AF65-F5344CB8AC3E}">
        <p14:creationId xmlns:p14="http://schemas.microsoft.com/office/powerpoint/2010/main" val="368454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02E7E-B540-774E-8F26-6641594F9A4D}"/>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CAPÍTULO 2. </a:t>
            </a:r>
            <a:b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O VERDADEIRO CRIADOR DE TUDO ENTRA EM CENA</a:t>
            </a:r>
            <a:endParaRPr lang="pt-BR" dirty="0"/>
          </a:p>
        </p:txBody>
      </p:sp>
      <p:sp>
        <p:nvSpPr>
          <p:cNvPr id="3" name="Espaço Reservado para Conteúdo 2">
            <a:extLst>
              <a:ext uri="{FF2B5EF4-FFF2-40B4-BE49-F238E27FC236}">
                <a16:creationId xmlns:a16="http://schemas.microsoft.com/office/drawing/2014/main" id="{B76C550D-E25B-3C4A-8246-4890CA5454F7}"/>
              </a:ext>
            </a:extLst>
          </p:cNvPr>
          <p:cNvSpPr>
            <a:spLocks noGrp="1"/>
          </p:cNvSpPr>
          <p:nvPr>
            <p:ph idx="1"/>
          </p:nvPr>
        </p:nvSpPr>
        <p:spPr/>
        <p:txBody>
          <a:bodyPr>
            <a:normAutofit fontScale="70000" lnSpcReduction="20000"/>
          </a:bodyPr>
          <a:lstStyle/>
          <a:p>
            <a:pPr algn="just">
              <a:lnSpc>
                <a:spcPct val="170000"/>
              </a:lnSpc>
              <a:spcAft>
                <a:spcPts val="290"/>
              </a:spcAft>
            </a:pP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Como o cérebro primata evoluiu até hoje</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70000"/>
              </a:lnSpc>
              <a:spcAft>
                <a:spcPts val="290"/>
              </a:spcAft>
              <a:buSzPts val="1000"/>
              <a:buFont typeface="Courier New" panose="02070309020205020404" pitchFamily="49" charset="0"/>
              <a:buChar char="o"/>
              <a:tabLst>
                <a:tab pos="91440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 Verdadeiro Criador de Tudo começa com uma descrição de como o cérebro de primata evoluiu desde que os nossos ancestrais divergiram dos chimpanzés e começaram a explorar as savanas do leste e do sul da África, por volta de seis milhões de anos atrás.</a:t>
            </a: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1600200" lvl="3" indent="-228600" algn="just">
              <a:lnSpc>
                <a:spcPct val="170000"/>
              </a:lnSpc>
              <a:spcAft>
                <a:spcPts val="290"/>
              </a:spcAft>
              <a:buSzPts val="1000"/>
              <a:buFont typeface="Wingdings" pitchFamily="2" charset="2"/>
              <a:buChar char=""/>
              <a:tabLst>
                <a:tab pos="182880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minha breve reconstrução dessa história evolucionária enfatiza as modificações morfológicas e funcionais, induzidas pelo processo de seleção natural, que levaram ao surgimento da moderna configuração do Verdadeiro Criador de Tudo. </a:t>
            </a: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lnSpc>
                <a:spcPct val="150000"/>
              </a:lnSpc>
              <a:spcAft>
                <a:spcPts val="290"/>
              </a:spcAft>
            </a:pPr>
            <a:r>
              <a:rPr lang="pt-BR"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E13A78E5-F83A-1943-A7E5-D3F4A0CCCF86}"/>
              </a:ext>
            </a:extLst>
          </p:cNvPr>
          <p:cNvSpPr>
            <a:spLocks noGrp="1"/>
          </p:cNvSpPr>
          <p:nvPr>
            <p:ph type="sldNum" sz="quarter" idx="12"/>
          </p:nvPr>
        </p:nvSpPr>
        <p:spPr/>
        <p:txBody>
          <a:bodyPr/>
          <a:lstStyle/>
          <a:p>
            <a:fld id="{86E381C6-3CE7-354A-88D5-C98944E9A1C1}" type="slidenum">
              <a:rPr lang="pt-BR" smtClean="0"/>
              <a:t>52</a:t>
            </a:fld>
            <a:endParaRPr lang="pt-BR"/>
          </a:p>
        </p:txBody>
      </p:sp>
    </p:spTree>
    <p:extLst>
      <p:ext uri="{BB962C8B-B14F-4D97-AF65-F5344CB8AC3E}">
        <p14:creationId xmlns:p14="http://schemas.microsoft.com/office/powerpoint/2010/main" val="3045897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B816C-7875-6A45-8830-CB239D1D2929}"/>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CAPÍTULO 3. </a:t>
            </a: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O CÉREBRO E A INFORMAÇÃO: </a:t>
            </a:r>
            <a:b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UM </a:t>
            </a:r>
            <a:r>
              <a:rPr lang="pt-BR" sz="2700" b="1" i="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BIT</a:t>
            </a: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 DE SHANNON, UM PUNHADO DE GÖDEL</a:t>
            </a:r>
            <a:endParaRPr lang="pt-BR" dirty="0"/>
          </a:p>
        </p:txBody>
      </p:sp>
      <p:sp>
        <p:nvSpPr>
          <p:cNvPr id="3" name="Espaço Reservado para Conteúdo 2">
            <a:extLst>
              <a:ext uri="{FF2B5EF4-FFF2-40B4-BE49-F238E27FC236}">
                <a16:creationId xmlns:a16="http://schemas.microsoft.com/office/drawing/2014/main" id="{47E0AD1A-7A59-6248-AA6F-9B677C3C0AF7}"/>
              </a:ext>
            </a:extLst>
          </p:cNvPr>
          <p:cNvSpPr>
            <a:spLocks noGrp="1"/>
          </p:cNvSpPr>
          <p:nvPr>
            <p:ph idx="1"/>
          </p:nvPr>
        </p:nvSpPr>
        <p:spPr/>
        <p:txBody>
          <a:bodyPr>
            <a:normAutofit fontScale="62500" lnSpcReduction="20000"/>
          </a:bodyPr>
          <a:lstStyle/>
          <a:p>
            <a:pPr marL="0" indent="0" algn="just">
              <a:lnSpc>
                <a:spcPct val="170000"/>
              </a:lnSpc>
              <a:spcAft>
                <a:spcPts val="290"/>
              </a:spcAft>
              <a:buNone/>
            </a:pPr>
            <a:r>
              <a:rPr lang="pt-B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Modos de processar informações, tipos de informação sendo processadas: </a:t>
            </a:r>
            <a:r>
              <a:rPr lang="pt-BR" sz="20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S-info</a:t>
            </a:r>
            <a:r>
              <a:rPr lang="pt-B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pt-BR" sz="20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G-info</a:t>
            </a:r>
            <a:r>
              <a:rPr lang="pt-B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 sintaxe e a semântica das informações processadas no cérebro.</a:t>
            </a: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70000"/>
              </a:lnSpc>
              <a:spcAft>
                <a:spcPts val="290"/>
              </a:spcAft>
            </a:pPr>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seguir, introduzo uma noção fundamental para a minha tese central: uma nova definição operacional para o conceito de informação, que chamei de “informação </a:t>
            </a:r>
            <a:r>
              <a:rPr lang="pt-BR"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gödeliana</a:t>
            </a:r>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podendo ser manipulada por tecidos orgânicos e cérebros animais como o nosso. </a:t>
            </a:r>
          </a:p>
          <a:p>
            <a:pPr algn="just">
              <a:lnSpc>
                <a:spcPct val="170000"/>
              </a:lnSpc>
              <a:spcAft>
                <a:spcPts val="290"/>
              </a:spcAft>
            </a:pPr>
            <a:r>
              <a:rPr lang="pt-B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pt-B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Aqui vamos diferenciar dois modos de processar as informações ou dois tipos de informação processadas pelo cérebro</a:t>
            </a:r>
          </a:p>
          <a:p>
            <a:pPr lvl="1" algn="just">
              <a:lnSpc>
                <a:spcPct val="170000"/>
              </a:lnSpc>
              <a:spcAft>
                <a:spcPts val="290"/>
              </a:spcAft>
            </a:pPr>
            <a:r>
              <a:rPr lang="pt-BR" sz="20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S-info</a:t>
            </a:r>
            <a:r>
              <a:rPr lang="pt-B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o processo objetivo, a sequência de acontecimentos de natureza física-biológica que são a base material (e seu encadeamento) para uma determinada informação circule para o ser humano. </a:t>
            </a:r>
          </a:p>
          <a:p>
            <a:pPr lvl="2" algn="just">
              <a:lnSpc>
                <a:spcPct val="170000"/>
              </a:lnSpc>
              <a:spcAft>
                <a:spcPts val="290"/>
              </a:spcAft>
            </a:pP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Poder-se-ia dizer, </a:t>
            </a:r>
            <a:r>
              <a:rPr lang="pt-BR"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s-info</a:t>
            </a: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se refere à </a:t>
            </a:r>
            <a:r>
              <a:rPr lang="pt-BR"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sintaxe</a:t>
            </a: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por meio da qual a informação circula.</a:t>
            </a:r>
            <a:endParaRPr lang="pt-BR" dirty="0">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70000"/>
              </a:lnSpc>
              <a:spcAft>
                <a:spcPts val="290"/>
              </a:spcAft>
            </a:pPr>
            <a:r>
              <a:rPr lang="pt-BR" sz="20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G-info</a:t>
            </a:r>
            <a:r>
              <a:rPr lang="pt-BR" sz="20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 processo que dá sentido a uma determinada informação, enquadrando-a num determinado contexto presente (que considera também o passado e a projeção de um futuro). </a:t>
            </a:r>
          </a:p>
          <a:p>
            <a:pPr lvl="2" algn="just">
              <a:lnSpc>
                <a:spcPct val="170000"/>
              </a:lnSpc>
              <a:spcAft>
                <a:spcPts val="290"/>
              </a:spcAft>
            </a:pP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Poder-se-ia dizer, </a:t>
            </a:r>
            <a:r>
              <a:rPr lang="pt-BR"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G-info</a:t>
            </a: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se refere à </a:t>
            </a:r>
            <a:r>
              <a:rPr lang="pt-BR"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semântica</a:t>
            </a: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que dá, pois, sentido, às informações </a:t>
            </a:r>
            <a:r>
              <a:rPr lang="pt-BR"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S-info</a:t>
            </a:r>
            <a:r>
              <a:rPr lang="pt-BR"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D88EAD4E-0F33-5C4E-89A0-D14C8CC56E7F}"/>
              </a:ext>
            </a:extLst>
          </p:cNvPr>
          <p:cNvSpPr>
            <a:spLocks noGrp="1"/>
          </p:cNvSpPr>
          <p:nvPr>
            <p:ph type="sldNum" sz="quarter" idx="12"/>
          </p:nvPr>
        </p:nvSpPr>
        <p:spPr/>
        <p:txBody>
          <a:bodyPr/>
          <a:lstStyle/>
          <a:p>
            <a:fld id="{86E381C6-3CE7-354A-88D5-C98944E9A1C1}" type="slidenum">
              <a:rPr lang="pt-BR" smtClean="0"/>
              <a:t>53</a:t>
            </a:fld>
            <a:endParaRPr lang="pt-BR"/>
          </a:p>
        </p:txBody>
      </p:sp>
    </p:spTree>
    <p:extLst>
      <p:ext uri="{BB962C8B-B14F-4D97-AF65-F5344CB8AC3E}">
        <p14:creationId xmlns:p14="http://schemas.microsoft.com/office/powerpoint/2010/main" val="4219503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EFA6C-1C84-D645-B64D-B4824BFFFADC}"/>
              </a:ext>
            </a:extLst>
          </p:cNvPr>
          <p:cNvSpPr>
            <a:spLocks noGrp="1"/>
          </p:cNvSpPr>
          <p:nvPr>
            <p:ph type="title"/>
          </p:nvPr>
        </p:nvSpPr>
        <p:spPr/>
        <p:txBody>
          <a:bodyPr>
            <a:normAutofit/>
          </a:bodyPr>
          <a:lstStyle/>
          <a:p>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CAPÍTULO 4. INJETANDO DINÂMICA NO CÉREBRO: </a:t>
            </a:r>
            <a:b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SOLENOIDES BIOLÓGICOS E PRINCÍPIOS FUNCIONAIS</a:t>
            </a:r>
            <a:endParaRPr lang="pt-BR" dirty="0"/>
          </a:p>
        </p:txBody>
      </p:sp>
      <p:sp>
        <p:nvSpPr>
          <p:cNvPr id="3" name="Espaço Reservado para Conteúdo 2">
            <a:extLst>
              <a:ext uri="{FF2B5EF4-FFF2-40B4-BE49-F238E27FC236}">
                <a16:creationId xmlns:a16="http://schemas.microsoft.com/office/drawing/2014/main" id="{E47D7BD8-01DF-3B41-B701-54BB6DB92681}"/>
              </a:ext>
            </a:extLst>
          </p:cNvPr>
          <p:cNvSpPr>
            <a:spLocks noGrp="1"/>
          </p:cNvSpPr>
          <p:nvPr>
            <p:ph idx="1"/>
          </p:nvPr>
        </p:nvSpPr>
        <p:spPr/>
        <p:txBody>
          <a:bodyPr>
            <a:normAutofit/>
          </a:bodyPr>
          <a:lstStyle/>
          <a:p>
            <a:pPr marL="0" indent="0" algn="just">
              <a:lnSpc>
                <a:spcPct val="150000"/>
              </a:lnSpc>
              <a:spcAft>
                <a:spcPts val="290"/>
              </a:spcAft>
              <a:buNone/>
            </a:pPr>
            <a:r>
              <a:rPr lang="pt-BR" sz="18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 O Cérebro como um conjunto de solenoides integrados, em funcionamento plástico dinâmico</a:t>
            </a:r>
            <a:br>
              <a:rPr lang="pt-BR" sz="18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sz="1400" i="1" dirty="0">
              <a:effectLst/>
              <a:latin typeface="Helvetica" pitchFamily="2" charset="0"/>
            </a:endParaRPr>
          </a:p>
          <a:p>
            <a:endParaRPr lang="pt-BR" sz="1400" i="1" dirty="0">
              <a:latin typeface="Helvetica" pitchFamily="2" charset="0"/>
            </a:endParaRPr>
          </a:p>
          <a:p>
            <a:endParaRPr lang="pt-BR" sz="1400" i="1" dirty="0">
              <a:effectLst/>
              <a:latin typeface="Helvetica" pitchFamily="2" charset="0"/>
            </a:endParaRPr>
          </a:p>
          <a:p>
            <a:endParaRPr lang="pt-BR" sz="1400" i="1" dirty="0">
              <a:latin typeface="Helvetica" pitchFamily="2" charset="0"/>
            </a:endParaRPr>
          </a:p>
          <a:p>
            <a:endParaRPr lang="pt-BR" sz="1400" i="1" dirty="0">
              <a:effectLst/>
              <a:latin typeface="Helvetica" pitchFamily="2" charset="0"/>
            </a:endParaRPr>
          </a:p>
          <a:p>
            <a:endParaRPr lang="pt-BR" sz="1400" i="1" dirty="0">
              <a:latin typeface="Helvetica" pitchFamily="2" charset="0"/>
            </a:endParaRPr>
          </a:p>
          <a:p>
            <a:endParaRPr lang="pt-BR" sz="1400" i="1" dirty="0">
              <a:effectLst/>
              <a:latin typeface="Helvetica" pitchFamily="2" charset="0"/>
            </a:endParaRPr>
          </a:p>
          <a:p>
            <a:r>
              <a:rPr lang="pt-BR" sz="1000" i="1" dirty="0">
                <a:effectLst/>
                <a:latin typeface="Helvetica" pitchFamily="2" charset="0"/>
              </a:rPr>
              <a:t>Figura 2.2 - Imagem obtida com a técnica de difusão de tensores, ilustrando os principais feixes de</a:t>
            </a:r>
            <a:r>
              <a:rPr lang="pt-BR" sz="1000" dirty="0">
                <a:latin typeface="Helvetica" pitchFamily="2" charset="0"/>
              </a:rPr>
              <a:t> </a:t>
            </a:r>
            <a:r>
              <a:rPr lang="pt-BR" sz="1000" i="1" dirty="0">
                <a:effectLst/>
                <a:latin typeface="Helvetica" pitchFamily="2" charset="0"/>
              </a:rPr>
              <a:t>substância branca do cérebro humano. Publicado em </a:t>
            </a:r>
            <a:r>
              <a:rPr lang="pt-BR" sz="1000" i="1" dirty="0" err="1">
                <a:effectLst/>
                <a:latin typeface="Helvetica" pitchFamily="2" charset="0"/>
              </a:rPr>
              <a:t>Englander</a:t>
            </a:r>
            <a:r>
              <a:rPr lang="pt-BR" sz="1000" i="1" dirty="0">
                <a:effectLst/>
                <a:latin typeface="Helvetica" pitchFamily="2" charset="0"/>
              </a:rPr>
              <a:t> ZA et. al. </a:t>
            </a:r>
            <a:r>
              <a:rPr lang="pt-BR" sz="1000" i="1" dirty="0" err="1">
                <a:effectLst/>
                <a:latin typeface="Helvetica" pitchFamily="2" charset="0"/>
              </a:rPr>
              <a:t>Neuroimage</a:t>
            </a:r>
            <a:r>
              <a:rPr lang="pt-BR" sz="1000" i="1" dirty="0">
                <a:effectLst/>
                <a:latin typeface="Helvetica" pitchFamily="2" charset="0"/>
              </a:rPr>
              <a:t>: </a:t>
            </a:r>
            <a:r>
              <a:rPr lang="pt-BR" sz="1000" i="1" dirty="0" err="1">
                <a:effectLst/>
                <a:latin typeface="Helvetica" pitchFamily="2" charset="0"/>
              </a:rPr>
              <a:t>Clinical</a:t>
            </a:r>
            <a:r>
              <a:rPr lang="pt-BR" sz="1000" dirty="0">
                <a:latin typeface="Helvetica" pitchFamily="2" charset="0"/>
              </a:rPr>
              <a:t> </a:t>
            </a:r>
            <a:r>
              <a:rPr lang="pt-BR" sz="1000" i="1" dirty="0">
                <a:effectLst/>
                <a:latin typeface="Helvetica" pitchFamily="2" charset="0"/>
              </a:rPr>
              <a:t>2:440-447, 2013, com permissão de </a:t>
            </a:r>
            <a:r>
              <a:rPr lang="pt-BR" sz="1000" i="1" dirty="0" err="1">
                <a:effectLst/>
                <a:latin typeface="Helvetica" pitchFamily="2" charset="0"/>
              </a:rPr>
              <a:t>Elsevier</a:t>
            </a:r>
            <a:r>
              <a:rPr lang="pt-BR" sz="1000" i="1" dirty="0">
                <a:effectLst/>
                <a:latin typeface="Helvetica" pitchFamily="2" charset="0"/>
              </a:rPr>
              <a:t> </a:t>
            </a:r>
            <a:r>
              <a:rPr lang="pt-BR" sz="1000" i="1" dirty="0" err="1">
                <a:effectLst/>
                <a:latin typeface="Helvetica" pitchFamily="2" charset="0"/>
              </a:rPr>
              <a:t>Publishing</a:t>
            </a:r>
            <a:r>
              <a:rPr lang="pt-BR" sz="1000" i="1" dirty="0">
                <a:effectLst/>
                <a:latin typeface="Helvetica" pitchFamily="2" charset="0"/>
              </a:rPr>
              <a:t>.</a:t>
            </a:r>
            <a:endParaRPr lang="pt-BR" sz="1000" dirty="0">
              <a:effectLst/>
              <a:latin typeface="Helvetica" pitchFamily="2" charset="0"/>
            </a:endParaRPr>
          </a:p>
          <a:p>
            <a:r>
              <a:rPr lang="pt-BR" sz="1000" i="1" dirty="0">
                <a:effectLst/>
                <a:latin typeface="Helvetica" pitchFamily="2" charset="0"/>
              </a:rPr>
              <a:t>Essa imagem ilustra como os principais feixes de axônios (nervos), que</a:t>
            </a:r>
            <a:r>
              <a:rPr lang="pt-BR" sz="1000" dirty="0">
                <a:latin typeface="Helvetica" pitchFamily="2" charset="0"/>
              </a:rPr>
              <a:t> </a:t>
            </a:r>
            <a:r>
              <a:rPr lang="pt-BR" sz="1000" i="1" dirty="0">
                <a:effectLst/>
                <a:latin typeface="Helvetica" pitchFamily="2" charset="0"/>
              </a:rPr>
              <a:t>formam a substância branca do cérebro, definem uma miríade de “bobinas</a:t>
            </a:r>
            <a:r>
              <a:rPr lang="pt-BR" sz="1000" dirty="0">
                <a:latin typeface="Helvetica" pitchFamily="2" charset="0"/>
              </a:rPr>
              <a:t> </a:t>
            </a:r>
            <a:r>
              <a:rPr lang="pt-BR" sz="1000" i="1" dirty="0">
                <a:effectLst/>
                <a:latin typeface="Helvetica" pitchFamily="2" charset="0"/>
              </a:rPr>
              <a:t>biológicas” de onde podem emergir </a:t>
            </a:r>
            <a:r>
              <a:rPr lang="pt-BR" sz="1000" i="1" dirty="0" err="1">
                <a:effectLst/>
                <a:latin typeface="Helvetica" pitchFamily="2" charset="0"/>
              </a:rPr>
              <a:t>NEMFs</a:t>
            </a:r>
            <a:r>
              <a:rPr lang="pt-BR" sz="1000" i="1" dirty="0">
                <a:effectLst/>
                <a:latin typeface="Helvetica" pitchFamily="2" charset="0"/>
              </a:rPr>
              <a:t> extremamente complexos.</a:t>
            </a:r>
            <a:endParaRPr lang="pt-BR" sz="1000" dirty="0">
              <a:effectLst/>
              <a:latin typeface="Helvetica" pitchFamily="2" charset="0"/>
            </a:endParaRPr>
          </a:p>
          <a:p>
            <a:endParaRPr lang="pt-BR" dirty="0"/>
          </a:p>
        </p:txBody>
      </p:sp>
      <p:pic>
        <p:nvPicPr>
          <p:cNvPr id="5" name="Imagem 4" descr="Desenho de rosto de pessoa colorido&#10;&#10;Descrição gerada automaticamente com confiança média">
            <a:extLst>
              <a:ext uri="{FF2B5EF4-FFF2-40B4-BE49-F238E27FC236}">
                <a16:creationId xmlns:a16="http://schemas.microsoft.com/office/drawing/2014/main" id="{355CD7AB-36B3-6B46-840C-324ECC10B43C}"/>
              </a:ext>
            </a:extLst>
          </p:cNvPr>
          <p:cNvPicPr>
            <a:picLocks noChangeAspect="1"/>
          </p:cNvPicPr>
          <p:nvPr/>
        </p:nvPicPr>
        <p:blipFill>
          <a:blip r:embed="rId2"/>
          <a:stretch>
            <a:fillRect/>
          </a:stretch>
        </p:blipFill>
        <p:spPr>
          <a:xfrm>
            <a:off x="3708400" y="2213126"/>
            <a:ext cx="2727918" cy="2793214"/>
          </a:xfrm>
          <a:prstGeom prst="rect">
            <a:avLst/>
          </a:prstGeom>
        </p:spPr>
      </p:pic>
      <p:sp>
        <p:nvSpPr>
          <p:cNvPr id="4" name="Espaço Reservado para Número de Slide 3">
            <a:extLst>
              <a:ext uri="{FF2B5EF4-FFF2-40B4-BE49-F238E27FC236}">
                <a16:creationId xmlns:a16="http://schemas.microsoft.com/office/drawing/2014/main" id="{DBF1344C-E205-774F-8BBC-9DA2C0CEA721}"/>
              </a:ext>
            </a:extLst>
          </p:cNvPr>
          <p:cNvSpPr>
            <a:spLocks noGrp="1"/>
          </p:cNvSpPr>
          <p:nvPr>
            <p:ph type="sldNum" sz="quarter" idx="12"/>
          </p:nvPr>
        </p:nvSpPr>
        <p:spPr/>
        <p:txBody>
          <a:bodyPr/>
          <a:lstStyle/>
          <a:p>
            <a:fld id="{86E381C6-3CE7-354A-88D5-C98944E9A1C1}" type="slidenum">
              <a:rPr lang="pt-BR" smtClean="0"/>
              <a:t>54</a:t>
            </a:fld>
            <a:endParaRPr lang="pt-BR"/>
          </a:p>
        </p:txBody>
      </p:sp>
    </p:spTree>
    <p:extLst>
      <p:ext uri="{BB962C8B-B14F-4D97-AF65-F5344CB8AC3E}">
        <p14:creationId xmlns:p14="http://schemas.microsoft.com/office/powerpoint/2010/main" val="2480798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ECE98-8C5E-4F44-AB01-A1D861315086}"/>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CAPÍTULO 5. A TEORIA RELATIVÍSTICA DO CÉREBRO: </a:t>
            </a:r>
            <a:b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COMO TUDO SE RESUME A UM MÍSERO PICOTESLA DE MAGNETISMO</a:t>
            </a:r>
            <a:endParaRPr lang="pt-BR" dirty="0"/>
          </a:p>
        </p:txBody>
      </p:sp>
      <p:sp>
        <p:nvSpPr>
          <p:cNvPr id="3" name="Espaço Reservado para Conteúdo 2">
            <a:extLst>
              <a:ext uri="{FF2B5EF4-FFF2-40B4-BE49-F238E27FC236}">
                <a16:creationId xmlns:a16="http://schemas.microsoft.com/office/drawing/2014/main" id="{77A1B4EE-E857-4948-BCB9-F715D4688239}"/>
              </a:ext>
            </a:extLst>
          </p:cNvPr>
          <p:cNvSpPr>
            <a:spLocks noGrp="1"/>
          </p:cNvSpPr>
          <p:nvPr>
            <p:ph idx="1"/>
          </p:nvPr>
        </p:nvSpPr>
        <p:spPr/>
        <p:txBody>
          <a:bodyPr>
            <a:normAutofit/>
          </a:bodyPr>
          <a:lstStyle/>
          <a:p>
            <a:pPr algn="just">
              <a:lnSpc>
                <a:spcPct val="150000"/>
              </a:lnSpc>
              <a:spcAft>
                <a:spcPts val="290"/>
              </a:spcAft>
            </a:pPr>
            <a:r>
              <a:rPr lang="pt-BR" sz="1200" dirty="0">
                <a:effectLst/>
                <a:latin typeface="Times New Roman" panose="02020603050405020304" pitchFamily="18" charset="0"/>
                <a:ea typeface="Times New Roman" panose="02020603050405020304" pitchFamily="18" charset="0"/>
                <a:cs typeface="Times New Roman" panose="02020603050405020304" pitchFamily="18" charset="0"/>
              </a:rPr>
              <a:t>Dez princípios fisiológicos fundamentais que regem a operação do cérebro humano. Foi com base nesses dez princípios, descobertos ao longo dos meus trinta e sete anos de pesquisas neurofisiológicas, que foi criada a Teoria do Cérebro Relativístico.</a:t>
            </a:r>
          </a:p>
          <a:p>
            <a:pPr algn="just">
              <a:lnSpc>
                <a:spcPct val="150000"/>
              </a:lnSpc>
              <a:spcAft>
                <a:spcPts val="290"/>
              </a:spcAft>
            </a:pPr>
            <a:endParaRPr lang="pt-B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290"/>
              </a:spcAft>
            </a:pP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290"/>
              </a:spcAft>
            </a:pPr>
            <a:endParaRPr lang="pt-B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290"/>
              </a:spcAft>
            </a:pP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290"/>
              </a:spcAft>
            </a:pP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290"/>
              </a:spcAft>
            </a:pPr>
            <a:endParaRPr lang="pt-BR" sz="12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endParaRPr lang="pt-BR" sz="10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000" dirty="0">
                <a:solidFill>
                  <a:srgbClr val="000000"/>
                </a:solidFill>
                <a:effectLst/>
                <a:latin typeface="Calibri" panose="020F0502020204030204" pitchFamily="34" charset="0"/>
                <a:ea typeface="Calibri" panose="020F0502020204030204" pitchFamily="34" charset="0"/>
              </a:rPr>
              <a:t>Possível hierarquia entre os diversos princípios, do mais genérico (círculo externo) para os mais particulares (círculos interiores).</a:t>
            </a:r>
            <a:r>
              <a:rPr lang="pt-BR"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000" dirty="0">
                <a:solidFill>
                  <a:srgbClr val="000000"/>
                </a:solidFill>
                <a:effectLst/>
                <a:latin typeface="Calibri" panose="020F0502020204030204" pitchFamily="34" charset="0"/>
                <a:ea typeface="Calibri" panose="020F0502020204030204" pitchFamily="34" charset="0"/>
              </a:rPr>
              <a:t>O anel externo (princípio da conservação de energia) representa o princípio mais abrangente. Anéis subsequentes classificam os outros princípios, do mais abrangente ao mais específico. (Ilustração por Custódio Rosa)</a:t>
            </a:r>
          </a:p>
          <a:p>
            <a:pPr algn="just">
              <a:lnSpc>
                <a:spcPct val="150000"/>
              </a:lnSpc>
              <a:spcAft>
                <a:spcPts val="290"/>
              </a:spcAft>
            </a:pP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pic>
        <p:nvPicPr>
          <p:cNvPr id="4" name="Picture 17635" descr="Uma imagem contendo nome da empresa&#10;&#10;Descrição gerada automaticamente">
            <a:extLst>
              <a:ext uri="{FF2B5EF4-FFF2-40B4-BE49-F238E27FC236}">
                <a16:creationId xmlns:a16="http://schemas.microsoft.com/office/drawing/2014/main" id="{9809DF70-E7B3-B044-AB28-E77271BB74F7}"/>
              </a:ext>
            </a:extLst>
          </p:cNvPr>
          <p:cNvPicPr/>
          <p:nvPr/>
        </p:nvPicPr>
        <p:blipFill>
          <a:blip r:embed="rId2"/>
          <a:stretch>
            <a:fillRect/>
          </a:stretch>
        </p:blipFill>
        <p:spPr>
          <a:xfrm>
            <a:off x="3803905" y="2528658"/>
            <a:ext cx="2459736" cy="2756573"/>
          </a:xfrm>
          <a:prstGeom prst="rect">
            <a:avLst/>
          </a:prstGeom>
        </p:spPr>
      </p:pic>
      <p:sp>
        <p:nvSpPr>
          <p:cNvPr id="5" name="Espaço Reservado para Número de Slide 4">
            <a:extLst>
              <a:ext uri="{FF2B5EF4-FFF2-40B4-BE49-F238E27FC236}">
                <a16:creationId xmlns:a16="http://schemas.microsoft.com/office/drawing/2014/main" id="{26C0CFD7-F366-FA40-99A6-1F42EE02FFDB}"/>
              </a:ext>
            </a:extLst>
          </p:cNvPr>
          <p:cNvSpPr>
            <a:spLocks noGrp="1"/>
          </p:cNvSpPr>
          <p:nvPr>
            <p:ph type="sldNum" sz="quarter" idx="12"/>
          </p:nvPr>
        </p:nvSpPr>
        <p:spPr/>
        <p:txBody>
          <a:bodyPr/>
          <a:lstStyle/>
          <a:p>
            <a:fld id="{86E381C6-3CE7-354A-88D5-C98944E9A1C1}" type="slidenum">
              <a:rPr lang="pt-BR" smtClean="0"/>
              <a:t>55</a:t>
            </a:fld>
            <a:endParaRPr lang="pt-BR"/>
          </a:p>
        </p:txBody>
      </p:sp>
    </p:spTree>
    <p:extLst>
      <p:ext uri="{BB962C8B-B14F-4D97-AF65-F5344CB8AC3E}">
        <p14:creationId xmlns:p14="http://schemas.microsoft.com/office/powerpoint/2010/main" val="1061290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E4571-835B-B94F-A7A3-6AA73161D5D4}"/>
              </a:ext>
            </a:extLst>
          </p:cNvPr>
          <p:cNvSpPr>
            <a:spLocks noGrp="1"/>
          </p:cNvSpPr>
          <p:nvPr>
            <p:ph type="title"/>
          </p:nvPr>
        </p:nvSpPr>
        <p:spPr/>
        <p:txBody>
          <a:bodyPr/>
          <a:lstStyle/>
          <a:p>
            <a:pPr algn="ctr"/>
            <a:r>
              <a:rPr lang="pt-BR" sz="3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 Teoria do Cérebro Relativístico</a:t>
            </a:r>
            <a:endParaRPr lang="pt-BR" dirty="0"/>
          </a:p>
        </p:txBody>
      </p:sp>
      <p:sp>
        <p:nvSpPr>
          <p:cNvPr id="3" name="Espaço Reservado para Conteúdo 2">
            <a:extLst>
              <a:ext uri="{FF2B5EF4-FFF2-40B4-BE49-F238E27FC236}">
                <a16:creationId xmlns:a16="http://schemas.microsoft.com/office/drawing/2014/main" id="{5F3DC354-080A-CD4F-8348-44CF0D0A91DE}"/>
              </a:ext>
            </a:extLst>
          </p:cNvPr>
          <p:cNvSpPr>
            <a:spLocks noGrp="1"/>
          </p:cNvSpPr>
          <p:nvPr>
            <p:ph idx="1"/>
          </p:nvPr>
        </p:nvSpPr>
        <p:spPr/>
        <p:txBody>
          <a:bodyPr>
            <a:normAutofit fontScale="92500" lnSpcReduction="20000"/>
          </a:bodyPr>
          <a:lstStyle/>
          <a:p>
            <a:pPr indent="0" algn="just">
              <a:lnSpc>
                <a:spcPct val="150000"/>
              </a:lnSpc>
              <a:spcAft>
                <a:spcPts val="290"/>
              </a:spcAft>
              <a:buNone/>
            </a:pPr>
            <a:r>
              <a:rPr lang="pt-BR"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Desses princípios, portanto, deriva a principal predição feita pela TCR: de que o cérebro humano sempre opera como um todo, de forma contínua; ou seja, em vez de usar uma localização espacial restrita do tecido neural para executar cada uma das suas atividades mentais, o Verdadeiro Criador de Tudo se vale do trabalho altamente sincronizado de múltiplas regiões cerebrais, distribuídas por todo o seu volume, para produzir cada uma das suas funções neurológicas e cada um dos nossos comportamentos.</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95E2D1B7-02F7-8344-9E77-A7CDE2CF4560}"/>
              </a:ext>
            </a:extLst>
          </p:cNvPr>
          <p:cNvSpPr>
            <a:spLocks noGrp="1"/>
          </p:cNvSpPr>
          <p:nvPr>
            <p:ph type="sldNum" sz="quarter" idx="12"/>
          </p:nvPr>
        </p:nvSpPr>
        <p:spPr/>
        <p:txBody>
          <a:bodyPr/>
          <a:lstStyle/>
          <a:p>
            <a:fld id="{86E381C6-3CE7-354A-88D5-C98944E9A1C1}" type="slidenum">
              <a:rPr lang="pt-BR" smtClean="0"/>
              <a:t>56</a:t>
            </a:fld>
            <a:endParaRPr lang="pt-BR"/>
          </a:p>
        </p:txBody>
      </p:sp>
    </p:spTree>
    <p:extLst>
      <p:ext uri="{BB962C8B-B14F-4D97-AF65-F5344CB8AC3E}">
        <p14:creationId xmlns:p14="http://schemas.microsoft.com/office/powerpoint/2010/main" val="2773847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A72EE-DD7B-BD41-9933-BC84B39AB213}"/>
              </a:ext>
            </a:extLst>
          </p:cNvPr>
          <p:cNvSpPr>
            <a:spLocks noGrp="1"/>
          </p:cNvSpPr>
          <p:nvPr>
            <p:ph type="title"/>
          </p:nvPr>
        </p:nvSpPr>
        <p:spPr/>
        <p:txBody>
          <a:bodyPr>
            <a:normAutofit/>
          </a:bodyPr>
          <a:lstStyle/>
          <a:p>
            <a:pPr algn="ctr"/>
            <a:r>
              <a:rPr lang="pt-BR" sz="27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onsequência: </a:t>
            </a:r>
            <a:b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tudo é visto do ponto de vista do cérebro... </a:t>
            </a:r>
            <a:b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7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 cérebro tem uma grande capacidade de se adaptar </a:t>
            </a:r>
            <a:endParaRPr lang="pt-BR" b="1" dirty="0">
              <a:solidFill>
                <a:srgbClr val="00B050"/>
              </a:solidFill>
            </a:endParaRPr>
          </a:p>
        </p:txBody>
      </p:sp>
      <p:sp>
        <p:nvSpPr>
          <p:cNvPr id="3" name="Espaço Reservado para Conteúdo 2">
            <a:extLst>
              <a:ext uri="{FF2B5EF4-FFF2-40B4-BE49-F238E27FC236}">
                <a16:creationId xmlns:a16="http://schemas.microsoft.com/office/drawing/2014/main" id="{030B92F3-A0CA-134E-9D92-1E6768CEEDE0}"/>
              </a:ext>
            </a:extLst>
          </p:cNvPr>
          <p:cNvSpPr>
            <a:spLocks noGrp="1"/>
          </p:cNvSpPr>
          <p:nvPr>
            <p:ph idx="1"/>
          </p:nvPr>
        </p:nvSpPr>
        <p:spPr/>
        <p:txBody>
          <a:bodyPr>
            <a:normAutofit fontScale="70000" lnSpcReduction="20000"/>
          </a:bodyPr>
          <a:lstStyle/>
          <a:p>
            <a:pPr marL="457200" algn="just">
              <a:lnSpc>
                <a:spcPct val="170000"/>
              </a:lnSpc>
              <a:spcAft>
                <a:spcPts val="29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Depois desta introdução mais neurobiológica, detalho, primeiro, como o cérebro humano dedica a maior parte de sua existência construindo ou adaptando seus modelos neurais internos do mundo que nos cerca, definindo o que chamo de “ponto de vista do cérebro”. Assim, tudo o que um cérebro humano adulto faz requer uma consulta prévia a esse “ponto de vista”. </a:t>
            </a:r>
            <a:endParaRPr lang="pt-BR" sz="20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70000"/>
              </a:lnSpc>
              <a:spcAft>
                <a:spcPts val="29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Essa é a razão pela qual frequentemente digo aos meus alunos que </a:t>
            </a:r>
            <a:r>
              <a:rPr lang="pt-BR"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nós enxergamos antes de olhar e ouvimos antes de escutar.</a:t>
            </a:r>
            <a:r>
              <a:rPr lang="pt-B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Para perceber algo, a cada instante, o cérebro tem que confrontar o que o seu modelo interno do mundo prevê com o fluxo contínuo e multidimensional de múltiplos sinais sensoriais que, uma vez coletados na periferia do corpo por receptores especializados, são transmitidos para o sistema nervoso central, como forma de descrever o estado do mundo externo (e também as condições internas do corpo).</a:t>
            </a:r>
            <a:endParaRPr lang="pt-BR" sz="20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70000"/>
              </a:lnSpc>
              <a:spcAft>
                <a:spcPts val="29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Isto depende do cérebro... mas, não bastar ter um cérebro, é necessário ter uma teoria sobre os fenômenos que ser quer entender e explicar </a:t>
            </a: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2778CF7F-1090-D043-955E-24A35C304F53}"/>
              </a:ext>
            </a:extLst>
          </p:cNvPr>
          <p:cNvSpPr>
            <a:spLocks noGrp="1"/>
          </p:cNvSpPr>
          <p:nvPr>
            <p:ph type="sldNum" sz="quarter" idx="12"/>
          </p:nvPr>
        </p:nvSpPr>
        <p:spPr/>
        <p:txBody>
          <a:bodyPr/>
          <a:lstStyle/>
          <a:p>
            <a:fld id="{86E381C6-3CE7-354A-88D5-C98944E9A1C1}" type="slidenum">
              <a:rPr lang="pt-BR" smtClean="0"/>
              <a:t>57</a:t>
            </a:fld>
            <a:endParaRPr lang="pt-BR"/>
          </a:p>
        </p:txBody>
      </p:sp>
    </p:spTree>
    <p:extLst>
      <p:ext uri="{BB962C8B-B14F-4D97-AF65-F5344CB8AC3E}">
        <p14:creationId xmlns:p14="http://schemas.microsoft.com/office/powerpoint/2010/main" val="473274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BE316-D9B9-2D4D-81D1-A3408BFD76A1}"/>
              </a:ext>
            </a:extLst>
          </p:cNvPr>
          <p:cNvSpPr>
            <a:spLocks noGrp="1"/>
          </p:cNvSpPr>
          <p:nvPr>
            <p:ph type="title"/>
          </p:nvPr>
        </p:nvSpPr>
        <p:spPr/>
        <p:txBody>
          <a:bodyPr>
            <a:normAutofit/>
          </a:bodyPr>
          <a:lstStyle/>
          <a:p>
            <a:pPr algn="ctr"/>
            <a:r>
              <a:rPr lang="pt-BR" sz="3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 plasticidade cerebral</a:t>
            </a:r>
            <a:endParaRPr lang="pt-BR" sz="3600" dirty="0"/>
          </a:p>
        </p:txBody>
      </p:sp>
      <p:sp>
        <p:nvSpPr>
          <p:cNvPr id="3" name="Espaço Reservado para Conteúdo 2">
            <a:extLst>
              <a:ext uri="{FF2B5EF4-FFF2-40B4-BE49-F238E27FC236}">
                <a16:creationId xmlns:a16="http://schemas.microsoft.com/office/drawing/2014/main" id="{CEEC942F-55A0-C14A-ACD1-B0EEFA66B8DA}"/>
              </a:ext>
            </a:extLst>
          </p:cNvPr>
          <p:cNvSpPr>
            <a:spLocks noGrp="1"/>
          </p:cNvSpPr>
          <p:nvPr>
            <p:ph idx="1"/>
          </p:nvPr>
        </p:nvSpPr>
        <p:spPr/>
        <p:txBody>
          <a:bodyPr>
            <a:normAutofit fontScale="55000" lnSpcReduction="20000"/>
          </a:bodyPr>
          <a:lstStyle/>
          <a:p>
            <a:pPr algn="just">
              <a:lnSpc>
                <a:spcPct val="170000"/>
              </a:lnSpc>
              <a:spcAft>
                <a:spcPts val="290"/>
              </a:spcAft>
            </a:pPr>
            <a:r>
              <a:rPr lang="pt-BR" sz="2700" dirty="0">
                <a:effectLst/>
                <a:latin typeface="Times New Roman" panose="02020603050405020304" pitchFamily="18" charset="0"/>
                <a:ea typeface="Times New Roman" panose="02020603050405020304" pitchFamily="18" charset="0"/>
                <a:cs typeface="Times New Roman" panose="02020603050405020304" pitchFamily="18" charset="0"/>
              </a:rPr>
              <a:t>Um ponto central desse argumento reside em um atributo vital do cérebro humano: a sua infindável capacidade de se </a:t>
            </a:r>
            <a:r>
              <a:rPr lang="pt-BR"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autoadaptar</a:t>
            </a:r>
            <a:r>
              <a:rPr lang="pt-BR" sz="2700" dirty="0">
                <a:effectLst/>
                <a:latin typeface="Times New Roman" panose="02020603050405020304" pitchFamily="18" charset="0"/>
                <a:ea typeface="Times New Roman" panose="02020603050405020304" pitchFamily="18" charset="0"/>
                <a:cs typeface="Times New Roman" panose="02020603050405020304" pitchFamily="18" charset="0"/>
              </a:rPr>
              <a:t>. Essa propriedade, conhecida como </a:t>
            </a:r>
            <a:r>
              <a:rPr lang="pt-BR" sz="27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plasticidade</a:t>
            </a:r>
            <a:r>
              <a:rPr lang="pt-BR" sz="2700" dirty="0">
                <a:effectLst/>
                <a:latin typeface="Times New Roman" panose="02020603050405020304" pitchFamily="18" charset="0"/>
                <a:ea typeface="Times New Roman" panose="02020603050405020304" pitchFamily="18" charset="0"/>
                <a:cs typeface="Times New Roman" panose="02020603050405020304" pitchFamily="18" charset="0"/>
              </a:rPr>
              <a:t>, permite que as principais células que formam os cérebros animais, os neurônios, alterem tanto as suas propriedades funcionais quanto a sua morfologia intrínseca e até a distribuição e a intensidade de suas sinapses, as conexões por eles estabelecidas com outros neurônios. Na realidade, mesmo as propriedades </a:t>
            </a:r>
            <a:r>
              <a:rPr lang="pt-BR" sz="2700" dirty="0" err="1">
                <a:effectLst/>
                <a:latin typeface="Times New Roman" panose="02020603050405020304" pitchFamily="18" charset="0"/>
                <a:ea typeface="Times New Roman" panose="02020603050405020304" pitchFamily="18" charset="0"/>
                <a:cs typeface="Times New Roman" panose="02020603050405020304" pitchFamily="18" charset="0"/>
              </a:rPr>
              <a:t>anatomofisiológicas</a:t>
            </a:r>
            <a:r>
              <a:rPr lang="pt-BR" sz="2700" dirty="0">
                <a:effectLst/>
                <a:latin typeface="Times New Roman" panose="02020603050405020304" pitchFamily="18" charset="0"/>
                <a:ea typeface="Times New Roman" panose="02020603050405020304" pitchFamily="18" charset="0"/>
                <a:cs typeface="Times New Roman" panose="02020603050405020304" pitchFamily="18" charset="0"/>
              </a:rPr>
              <a:t> das fibras neurais, que formam os nossos nervos e conectam neurônios localizados em diferentes regiões do cérebro, podem ser modificadas de forma significativa, ao longo da nossa vida, como consequência de mudanças nas nossas experiências sensoriais, motoras e cognitivas. No todo, isso significa que um cérebro de primata adulto, inclusive o nosso, é altamente influenciado por modificações ocorridas dentro e fora do nosso corpo. É por isso que nós, neurocientistas, acreditamos que o cérebro pode ser comparado a uma orquestra sinfônica, na qual a configuração física dos instrumentos – e, consequentemente, a sua sonoridade – é continuamente modificada por cada nota musical produzida por essa mesma filarmônica.</a:t>
            </a:r>
            <a:endParaRPr lang="pt-BR" sz="27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pt-BR"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44D5CF2C-3B60-D14D-8FF4-ABF7983299FE}"/>
              </a:ext>
            </a:extLst>
          </p:cNvPr>
          <p:cNvSpPr>
            <a:spLocks noGrp="1"/>
          </p:cNvSpPr>
          <p:nvPr>
            <p:ph type="sldNum" sz="quarter" idx="12"/>
          </p:nvPr>
        </p:nvSpPr>
        <p:spPr/>
        <p:txBody>
          <a:bodyPr/>
          <a:lstStyle/>
          <a:p>
            <a:fld id="{86E381C6-3CE7-354A-88D5-C98944E9A1C1}" type="slidenum">
              <a:rPr lang="pt-BR" smtClean="0"/>
              <a:t>58</a:t>
            </a:fld>
            <a:endParaRPr lang="pt-BR"/>
          </a:p>
        </p:txBody>
      </p:sp>
    </p:spTree>
    <p:extLst>
      <p:ext uri="{BB962C8B-B14F-4D97-AF65-F5344CB8AC3E}">
        <p14:creationId xmlns:p14="http://schemas.microsoft.com/office/powerpoint/2010/main" val="1158782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2B529-8047-724F-9087-3B1447D591B4}"/>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CAPÍTULO 6. POR QUE O VERDADEIRO CRIADOR </a:t>
            </a:r>
            <a:b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NÃO É UMA MÁQUINA DE TURING?</a:t>
            </a:r>
            <a:endParaRPr lang="pt-BR" dirty="0"/>
          </a:p>
        </p:txBody>
      </p:sp>
      <p:sp>
        <p:nvSpPr>
          <p:cNvPr id="3" name="Espaço Reservado para Conteúdo 2">
            <a:extLst>
              <a:ext uri="{FF2B5EF4-FFF2-40B4-BE49-F238E27FC236}">
                <a16:creationId xmlns:a16="http://schemas.microsoft.com/office/drawing/2014/main" id="{52AEB820-3FDF-E64A-BBBF-73D172A80742}"/>
              </a:ext>
            </a:extLst>
          </p:cNvPr>
          <p:cNvSpPr>
            <a:spLocks noGrp="1"/>
          </p:cNvSpPr>
          <p:nvPr>
            <p:ph idx="1"/>
          </p:nvPr>
        </p:nvSpPr>
        <p:spPr/>
        <p:txBody>
          <a:bodyPr/>
          <a:lstStyle/>
          <a:p>
            <a:pPr algn="just">
              <a:lnSpc>
                <a:spcPct val="150000"/>
              </a:lnSpc>
              <a:spcBef>
                <a:spcPts val="600"/>
              </a:spcBef>
            </a:pPr>
            <a:r>
              <a:rPr lang="pt-B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 poder computacional do cérebro... e a impossibilidade de um computador digital reproduzir o que faz o cérebro</a:t>
            </a:r>
          </a:p>
          <a:p>
            <a:pPr algn="just">
              <a:lnSpc>
                <a:spcPct val="150000"/>
              </a:lnSpc>
              <a:spcBef>
                <a:spcPts val="600"/>
              </a:spcBef>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Dando sequência ao meu argumento, um capítulo inteiro é dedicado à análise do imenso poder computacional do cérebro humano. Na realidade, o fato de que vastas redes neuronais podem recrutar dinamicamente dezenas de bilhões de unidades de processamento interconectadas e de que esses circuitos são altamente plásticos confere um incomparável e, como eu hei de argumentar ao longo deste volume, insuperável poder computacional ao cérebro humano. Esse atributo justifica o porquê de o Verdadeiro Criador de Tudo poder desfrutar de uma expressão quase ilimitada de criatividade, inteligência, intuição, discernimento e sabedoria que excedem, em muitas ordens de magnitude, a performance de qualquer computador digital ou qualquer outra máquina de Turing (a designação genérica de todos os sistemas digitais). Por essa simples razão, atribuo ao cérebro humano uma posição única enquanto sistema computacional ao designá-lo como um “computador orgânico”. </a:t>
            </a:r>
            <a:r>
              <a:rPr lang="pt-B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Por definição, em contraste aos computadores digitais, nem a operação nem os produtos desse computador orgânico podem ser simulados ou reproduzidos por um algoritmo digital.</a:t>
            </a:r>
            <a:endParaRPr lang="pt-BR"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6F31BB37-CCFA-3C4A-9B9C-8689AFB496C5}"/>
              </a:ext>
            </a:extLst>
          </p:cNvPr>
          <p:cNvSpPr>
            <a:spLocks noGrp="1"/>
          </p:cNvSpPr>
          <p:nvPr>
            <p:ph type="sldNum" sz="quarter" idx="12"/>
          </p:nvPr>
        </p:nvSpPr>
        <p:spPr/>
        <p:txBody>
          <a:bodyPr/>
          <a:lstStyle/>
          <a:p>
            <a:fld id="{86E381C6-3CE7-354A-88D5-C98944E9A1C1}" type="slidenum">
              <a:rPr lang="pt-BR" smtClean="0"/>
              <a:t>59</a:t>
            </a:fld>
            <a:endParaRPr lang="pt-BR"/>
          </a:p>
        </p:txBody>
      </p:sp>
    </p:spTree>
    <p:extLst>
      <p:ext uri="{BB962C8B-B14F-4D97-AF65-F5344CB8AC3E}">
        <p14:creationId xmlns:p14="http://schemas.microsoft.com/office/powerpoint/2010/main" val="423812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3085-C4FF-0D42-AA19-87D8D1762B5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39A083E-FD0F-9648-9E08-5D4F733AC809}"/>
              </a:ext>
            </a:extLst>
          </p:cNvPr>
          <p:cNvSpPr>
            <a:spLocks noGrp="1"/>
          </p:cNvSpPr>
          <p:nvPr>
            <p:ph idx="1"/>
          </p:nvPr>
        </p:nvSpPr>
        <p:spPr/>
        <p:txBody>
          <a:bodyPr>
            <a:normAutofit fontScale="85000" lnSpcReduction="10000"/>
          </a:bodyPr>
          <a:lstStyle/>
          <a:p>
            <a:pPr algn="just">
              <a:lnSpc>
                <a:spcPct val="150000"/>
              </a:lnSpc>
            </a:pPr>
            <a:r>
              <a:rPr lang="pt-BR" sz="2600" dirty="0" err="1">
                <a:effectLst/>
                <a:latin typeface="Times New Roman" panose="02020603050405020304" pitchFamily="18" charset="0"/>
                <a:cs typeface="Times New Roman" panose="02020603050405020304" pitchFamily="18" charset="0"/>
              </a:rPr>
              <a:t>Nicolelis</a:t>
            </a:r>
            <a:r>
              <a:rPr lang="pt-BR" sz="2600" dirty="0">
                <a:effectLst/>
                <a:latin typeface="Times New Roman" panose="02020603050405020304" pitchFamily="18" charset="0"/>
                <a:cs typeface="Times New Roman" panose="02020603050405020304" pitchFamily="18" charset="0"/>
              </a:rPr>
              <a:t>, M. (2020). </a:t>
            </a:r>
            <a:r>
              <a:rPr lang="pt-BR" sz="2600" b="1" i="1" dirty="0">
                <a:effectLst/>
                <a:latin typeface="Times New Roman" panose="02020603050405020304" pitchFamily="18" charset="0"/>
                <a:cs typeface="Times New Roman" panose="02020603050405020304" pitchFamily="18" charset="0"/>
              </a:rPr>
              <a:t>The </a:t>
            </a:r>
            <a:r>
              <a:rPr lang="pt-BR" sz="2600" b="1" i="1" dirty="0" err="1">
                <a:effectLst/>
                <a:latin typeface="Times New Roman" panose="02020603050405020304" pitchFamily="18" charset="0"/>
                <a:cs typeface="Times New Roman" panose="02020603050405020304" pitchFamily="18" charset="0"/>
              </a:rPr>
              <a:t>True</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Creator</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of</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Everything</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How</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the</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Human</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Brain</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Shaped</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the</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Universe</a:t>
            </a:r>
            <a:r>
              <a:rPr lang="pt-BR" sz="2600" b="1" i="1" dirty="0">
                <a:effectLst/>
                <a:latin typeface="Times New Roman" panose="02020603050405020304" pitchFamily="18" charset="0"/>
                <a:cs typeface="Times New Roman" panose="02020603050405020304" pitchFamily="18" charset="0"/>
              </a:rPr>
              <a:t> as </a:t>
            </a:r>
            <a:r>
              <a:rPr lang="pt-BR" sz="2600" b="1" i="1" dirty="0" err="1">
                <a:effectLst/>
                <a:latin typeface="Times New Roman" panose="02020603050405020304" pitchFamily="18" charset="0"/>
                <a:cs typeface="Times New Roman" panose="02020603050405020304" pitchFamily="18" charset="0"/>
              </a:rPr>
              <a:t>We</a:t>
            </a:r>
            <a:r>
              <a:rPr lang="pt-BR" sz="2600" b="1" i="1" dirty="0">
                <a:effectLst/>
                <a:latin typeface="Times New Roman" panose="02020603050405020304" pitchFamily="18" charset="0"/>
                <a:cs typeface="Times New Roman" panose="02020603050405020304" pitchFamily="18" charset="0"/>
              </a:rPr>
              <a:t> </a:t>
            </a:r>
            <a:r>
              <a:rPr lang="pt-BR" sz="2600" b="1" i="1" dirty="0" err="1">
                <a:effectLst/>
                <a:latin typeface="Times New Roman" panose="02020603050405020304" pitchFamily="18" charset="0"/>
                <a:cs typeface="Times New Roman" panose="02020603050405020304" pitchFamily="18" charset="0"/>
              </a:rPr>
              <a:t>Know</a:t>
            </a:r>
            <a:r>
              <a:rPr lang="pt-BR" sz="2600" b="1" i="1" dirty="0">
                <a:effectLst/>
                <a:latin typeface="Times New Roman" panose="02020603050405020304" pitchFamily="18" charset="0"/>
                <a:cs typeface="Times New Roman" panose="02020603050405020304" pitchFamily="18" charset="0"/>
              </a:rPr>
              <a:t> It</a:t>
            </a:r>
            <a:r>
              <a:rPr lang="pt-BR" sz="2600" b="1" dirty="0">
                <a:effectLst/>
                <a:latin typeface="Times New Roman" panose="02020603050405020304" pitchFamily="18" charset="0"/>
                <a:cs typeface="Times New Roman" panose="02020603050405020304" pitchFamily="18" charset="0"/>
              </a:rPr>
              <a:t>. </a:t>
            </a:r>
            <a:r>
              <a:rPr lang="pt-BR" sz="2600" dirty="0">
                <a:effectLst/>
                <a:latin typeface="Times New Roman" panose="02020603050405020304" pitchFamily="18" charset="0"/>
                <a:cs typeface="Times New Roman" panose="02020603050405020304" pitchFamily="18" charset="0"/>
              </a:rPr>
              <a:t>New Haven </a:t>
            </a:r>
            <a:r>
              <a:rPr lang="pt-BR" sz="2600" dirty="0" err="1">
                <a:effectLst/>
                <a:latin typeface="Times New Roman" panose="02020603050405020304" pitchFamily="18" charset="0"/>
                <a:cs typeface="Times New Roman" panose="02020603050405020304" pitchFamily="18" charset="0"/>
              </a:rPr>
              <a:t>and</a:t>
            </a:r>
            <a:r>
              <a:rPr lang="pt-BR" sz="2600" dirty="0">
                <a:effectLst/>
                <a:latin typeface="Times New Roman" panose="02020603050405020304" pitchFamily="18" charset="0"/>
                <a:cs typeface="Times New Roman" panose="02020603050405020304" pitchFamily="18" charset="0"/>
              </a:rPr>
              <a:t> London Yale </a:t>
            </a:r>
            <a:r>
              <a:rPr lang="pt-BR" sz="2600" dirty="0" err="1">
                <a:effectLst/>
                <a:latin typeface="Times New Roman" panose="02020603050405020304" pitchFamily="18" charset="0"/>
                <a:cs typeface="Times New Roman" panose="02020603050405020304" pitchFamily="18" charset="0"/>
              </a:rPr>
              <a:t>University</a:t>
            </a:r>
            <a:r>
              <a:rPr lang="pt-BR" sz="2600" dirty="0">
                <a:effectLst/>
                <a:latin typeface="Times New Roman" panose="02020603050405020304" pitchFamily="18" charset="0"/>
                <a:cs typeface="Times New Roman" panose="02020603050405020304" pitchFamily="18" charset="0"/>
              </a:rPr>
              <a:t> Press.</a:t>
            </a:r>
            <a:endParaRPr lang="pt-BR" sz="2600" dirty="0">
              <a:latin typeface="Times New Roman" panose="02020603050405020304" pitchFamily="18" charset="0"/>
              <a:cs typeface="Times New Roman" panose="02020603050405020304" pitchFamily="18" charset="0"/>
            </a:endParaRPr>
          </a:p>
          <a:p>
            <a:pPr lvl="1" algn="just">
              <a:lnSpc>
                <a:spcPct val="150000"/>
              </a:lnSpc>
            </a:pPr>
            <a:r>
              <a:rPr lang="pt-BR" sz="2600" dirty="0" err="1">
                <a:effectLst/>
                <a:latin typeface="Times New Roman" panose="02020603050405020304" pitchFamily="18" charset="0"/>
                <a:cs typeface="Times New Roman" panose="02020603050405020304" pitchFamily="18" charset="0"/>
              </a:rPr>
              <a:t>Nicolelis</a:t>
            </a:r>
            <a:r>
              <a:rPr lang="pt-BR" sz="2600" dirty="0">
                <a:effectLst/>
                <a:latin typeface="Times New Roman" panose="02020603050405020304" pitchFamily="18" charset="0"/>
                <a:cs typeface="Times New Roman" panose="02020603050405020304" pitchFamily="18" charset="0"/>
              </a:rPr>
              <a:t>, M. (2024). </a:t>
            </a:r>
            <a:r>
              <a:rPr lang="pt-BR" sz="2600" i="1" dirty="0">
                <a:effectLst/>
                <a:latin typeface="Times New Roman" panose="02020603050405020304" pitchFamily="18" charset="0"/>
                <a:cs typeface="Times New Roman" panose="02020603050405020304" pitchFamily="18" charset="0"/>
              </a:rPr>
              <a:t>O verdadeiro criador de tudo. Como o cérebro humano esculpiu o universo como nós o conhecemos</a:t>
            </a:r>
            <a:r>
              <a:rPr lang="pt-BR" sz="2600" dirty="0">
                <a:effectLst/>
                <a:latin typeface="Times New Roman" panose="02020603050405020304" pitchFamily="18" charset="0"/>
                <a:cs typeface="Times New Roman" panose="02020603050405020304" pitchFamily="18" charset="0"/>
              </a:rPr>
              <a:t> (6 ed.). São Paulo: Planeta.</a:t>
            </a:r>
          </a:p>
          <a:p>
            <a:pPr algn="just">
              <a:lnSpc>
                <a:spcPct val="150000"/>
              </a:lnSpc>
            </a:pPr>
            <a:endParaRPr lang="pt-BR" sz="2600" dirty="0">
              <a:latin typeface="Times New Roman" panose="02020603050405020304" pitchFamily="18" charset="0"/>
              <a:cs typeface="Times New Roman" panose="02020603050405020304" pitchFamily="18" charset="0"/>
            </a:endParaRPr>
          </a:p>
          <a:p>
            <a:pPr algn="just">
              <a:lnSpc>
                <a:spcPct val="150000"/>
              </a:lnSpc>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Cicurel</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R., &amp; Nicolelis, M. (2015). </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Cérebro</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Relativístico</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Como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ele</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funciona</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e por que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ele</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não</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pode</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ser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simulado</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por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uma</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effectLst/>
                <a:latin typeface="Times New Roman" panose="02020603050405020304" pitchFamily="18" charset="0"/>
                <a:ea typeface="Calibri" panose="020F0502020204030204" pitchFamily="34" charset="0"/>
                <a:cs typeface="Times New Roman" panose="02020603050405020304" pitchFamily="18" charset="0"/>
              </a:rPr>
              <a:t>máquina</a:t>
            </a:r>
            <a:r>
              <a:rPr lang="en-US" sz="2600" b="1" i="1" dirty="0">
                <a:effectLst/>
                <a:latin typeface="Times New Roman" panose="02020603050405020304" pitchFamily="18" charset="0"/>
                <a:ea typeface="Calibri" panose="020F0502020204030204" pitchFamily="34" charset="0"/>
                <a:cs typeface="Times New Roman" panose="02020603050405020304" pitchFamily="18" charset="0"/>
              </a:rPr>
              <a:t> de Turing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Natal, Montreux, Durham, São Paulo: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Kios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Press</a:t>
            </a:r>
            <a:endParaRPr lang="pt-BR" sz="2600" dirty="0">
              <a:effectLst/>
              <a:latin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1C7AF50A-2EEE-D541-B412-2F3D1CD20DF9}"/>
              </a:ext>
            </a:extLst>
          </p:cNvPr>
          <p:cNvSpPr>
            <a:spLocks noGrp="1"/>
          </p:cNvSpPr>
          <p:nvPr>
            <p:ph type="sldNum" sz="quarter" idx="12"/>
          </p:nvPr>
        </p:nvSpPr>
        <p:spPr/>
        <p:txBody>
          <a:bodyPr/>
          <a:lstStyle/>
          <a:p>
            <a:fld id="{86E381C6-3CE7-354A-88D5-C98944E9A1C1}" type="slidenum">
              <a:rPr lang="pt-BR" smtClean="0"/>
              <a:t>6</a:t>
            </a:fld>
            <a:endParaRPr lang="pt-BR"/>
          </a:p>
        </p:txBody>
      </p:sp>
    </p:spTree>
    <p:extLst>
      <p:ext uri="{BB962C8B-B14F-4D97-AF65-F5344CB8AC3E}">
        <p14:creationId xmlns:p14="http://schemas.microsoft.com/office/powerpoint/2010/main" val="2128859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BD930-045F-9844-9B51-D6DC0986AB95}"/>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CAPÍTULO 7. </a:t>
            </a:r>
            <a:r>
              <a:rPr lang="pt-BR" sz="2700" b="1" i="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 </a:t>
            </a:r>
            <a:b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SINCRONIZANDO CÉREBROS </a:t>
            </a:r>
            <a:b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br>
            <a:r>
              <a:rPr lang="pt-BR" sz="2700" b="1" dirty="0">
                <a:solidFill>
                  <a:srgbClr val="00B050"/>
                </a:solidFill>
                <a:effectLst/>
                <a:latin typeface="Times New Roman" panose="02020603050405020304" pitchFamily="18" charset="0"/>
                <a:ea typeface="Source Sans Pro" panose="020B0503030403020204" pitchFamily="34" charset="0"/>
                <a:cs typeface="Times New Roman" panose="02020603050405020304" pitchFamily="18" charset="0"/>
              </a:rPr>
              <a:t>PARA GERAR COMPORTAMENTOS SOCIAIS</a:t>
            </a:r>
            <a:endParaRPr lang="pt-BR" dirty="0"/>
          </a:p>
        </p:txBody>
      </p:sp>
      <p:sp>
        <p:nvSpPr>
          <p:cNvPr id="3" name="Espaço Reservado para Conteúdo 2">
            <a:extLst>
              <a:ext uri="{FF2B5EF4-FFF2-40B4-BE49-F238E27FC236}">
                <a16:creationId xmlns:a16="http://schemas.microsoft.com/office/drawing/2014/main" id="{0B4D018F-6FD9-F743-98AA-C271DB25A209}"/>
              </a:ext>
            </a:extLst>
          </p:cNvPr>
          <p:cNvSpPr>
            <a:spLocks noGrp="1"/>
          </p:cNvSpPr>
          <p:nvPr>
            <p:ph idx="1"/>
          </p:nvPr>
        </p:nvSpPr>
        <p:spPr/>
        <p:txBody>
          <a:bodyPr>
            <a:noAutofit/>
          </a:bodyPr>
          <a:lstStyle/>
          <a:p>
            <a:pPr marL="342900" lvl="0" indent="-342900" algn="just">
              <a:lnSpc>
                <a:spcPct val="150000"/>
              </a:lnSpc>
              <a:spcAft>
                <a:spcPts val="290"/>
              </a:spcAft>
              <a:buSzPts val="1000"/>
              <a:buFont typeface="Symbol" pitchFamily="2" charset="2"/>
              <a:buChar char=""/>
              <a:tabLst>
                <a:tab pos="457200" algn="l"/>
              </a:tabLst>
            </a:pP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Tendo introduzido o meu novo arcabouço neurobiológico e a definição de computadores orgânicos, o próximo passo é apresentar as novas evidências experimentais que revelam a requintada capacidade de animais e seres humanos estabelecerem verdadeiras redes cerebrais, formadas pela sincronização de um número elevado de cérebros individuais, aumentando ainda mais o poderio computacional orgânico de cada uma dessas espécies. </a:t>
            </a:r>
          </a:p>
          <a:p>
            <a:pPr marL="742950" lvl="1" indent="-285750" algn="just">
              <a:lnSpc>
                <a:spcPct val="150000"/>
              </a:lnSpc>
              <a:spcAft>
                <a:spcPts val="290"/>
              </a:spcAft>
              <a:buSzPts val="1000"/>
              <a:buFont typeface="Courier New" panose="02070309020205020404" pitchFamily="49" charset="0"/>
              <a:buChar char="o"/>
              <a:tabLst>
                <a:tab pos="914400" algn="l"/>
              </a:tabLst>
            </a:pP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Chamei essas redes cerebrais de </a:t>
            </a:r>
            <a:r>
              <a:rPr lang="pt-BR" sz="1400" dirty="0" err="1">
                <a:effectLst/>
                <a:latin typeface="Times New Roman" panose="02020603050405020304" pitchFamily="18" charset="0"/>
                <a:ea typeface="Times New Roman" panose="02020603050405020304" pitchFamily="18" charset="0"/>
                <a:cs typeface="Times New Roman" panose="02020603050405020304" pitchFamily="18" charset="0"/>
              </a:rPr>
              <a:t>Brainets</a:t>
            </a: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 e, em uma série de capítulos, </a:t>
            </a:r>
            <a:r>
              <a:rPr lang="pt-B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defendo a teoria de que foram essenciais para o desenvolvimento e expansão do universo humano.</a:t>
            </a:r>
            <a:r>
              <a:rPr lang="pt-B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290"/>
              </a:spcAft>
              <a:buSzPts val="1000"/>
              <a:buFont typeface="Courier New" panose="02070309020205020404" pitchFamily="49" charset="0"/>
              <a:buChar char="o"/>
              <a:tabLst>
                <a:tab pos="914400" algn="l"/>
              </a:tabLst>
            </a:pP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Na realidade, a introdução do conceito das </a:t>
            </a:r>
            <a:r>
              <a:rPr lang="pt-BR" sz="1400" dirty="0" err="1">
                <a:effectLst/>
                <a:latin typeface="Times New Roman" panose="02020603050405020304" pitchFamily="18" charset="0"/>
                <a:ea typeface="Times New Roman" panose="02020603050405020304" pitchFamily="18" charset="0"/>
                <a:cs typeface="Times New Roman" panose="02020603050405020304" pitchFamily="18" charset="0"/>
              </a:rPr>
              <a:t>Brainets</a:t>
            </a: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 me permitiu explorar outra ideia inédita: uma visão cosmológica </a:t>
            </a:r>
            <a:r>
              <a:rPr lang="pt-BR" sz="1400" dirty="0" err="1">
                <a:effectLst/>
                <a:latin typeface="Times New Roman" panose="02020603050405020304" pitchFamily="18" charset="0"/>
                <a:ea typeface="Times New Roman" panose="02020603050405020304" pitchFamily="18" charset="0"/>
                <a:cs typeface="Times New Roman" panose="02020603050405020304" pitchFamily="18" charset="0"/>
              </a:rPr>
              <a:t>cerebrocêntrica</a:t>
            </a:r>
            <a:r>
              <a:rPr lang="pt-BR" sz="1400" dirty="0">
                <a:effectLst/>
                <a:latin typeface="Times New Roman" panose="02020603050405020304" pitchFamily="18" charset="0"/>
                <a:ea typeface="Times New Roman" panose="02020603050405020304" pitchFamily="18" charset="0"/>
                <a:cs typeface="Times New Roman" panose="02020603050405020304" pitchFamily="18" charset="0"/>
              </a:rPr>
              <a:t> do universo.</a:t>
            </a:r>
          </a:p>
          <a:p>
            <a:pPr marL="742950" lvl="1" indent="-285750" algn="just">
              <a:lnSpc>
                <a:spcPct val="150000"/>
              </a:lnSpc>
              <a:spcAft>
                <a:spcPts val="290"/>
              </a:spcAft>
              <a:buSzPts val="1000"/>
              <a:buFont typeface="Courier New" panose="02070309020205020404" pitchFamily="49" charset="0"/>
              <a:buChar char="o"/>
              <a:tabLst>
                <a:tab pos="914400" algn="l"/>
              </a:tabLst>
            </a:pPr>
            <a:r>
              <a:rPr lang="pt-B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 acordo com essa cosmologia </a:t>
            </a:r>
            <a:r>
              <a:rPr lang="pt-BR"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cerebrocêntrica</a:t>
            </a:r>
            <a:r>
              <a:rPr lang="pt-B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conceitos primordiais para a descrição do universo humano, como espaço, tempo e o estabelecimento de relações de causa e efeito, derivam dos atributos neurofisiológicos do Verdadeiro Criador de Tudo. </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ço Reservado para Número de Slide 3">
            <a:extLst>
              <a:ext uri="{FF2B5EF4-FFF2-40B4-BE49-F238E27FC236}">
                <a16:creationId xmlns:a16="http://schemas.microsoft.com/office/drawing/2014/main" id="{2EABA102-0B04-F341-A547-B808F6F42CA8}"/>
              </a:ext>
            </a:extLst>
          </p:cNvPr>
          <p:cNvSpPr>
            <a:spLocks noGrp="1"/>
          </p:cNvSpPr>
          <p:nvPr>
            <p:ph type="sldNum" sz="quarter" idx="12"/>
          </p:nvPr>
        </p:nvSpPr>
        <p:spPr/>
        <p:txBody>
          <a:bodyPr/>
          <a:lstStyle/>
          <a:p>
            <a:fld id="{86E381C6-3CE7-354A-88D5-C98944E9A1C1}" type="slidenum">
              <a:rPr lang="pt-BR" smtClean="0"/>
              <a:t>60</a:t>
            </a:fld>
            <a:endParaRPr lang="pt-BR"/>
          </a:p>
        </p:txBody>
      </p:sp>
    </p:spTree>
    <p:extLst>
      <p:ext uri="{BB962C8B-B14F-4D97-AF65-F5344CB8AC3E}">
        <p14:creationId xmlns:p14="http://schemas.microsoft.com/office/powerpoint/2010/main" val="1370932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AE595-9BC2-804A-9DA7-C31FC159CC35}"/>
              </a:ext>
            </a:extLst>
          </p:cNvPr>
          <p:cNvSpPr>
            <a:spLocks noGrp="1"/>
          </p:cNvSpPr>
          <p:nvPr>
            <p:ph type="title"/>
          </p:nvPr>
        </p:nvSpPr>
        <p:spPr/>
        <p:txBody>
          <a:bodyPr/>
          <a:lstStyle/>
          <a:p>
            <a:r>
              <a:rPr lang="pt-BR" sz="4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OUTROS CAPÍTULOS</a:t>
            </a:r>
            <a:br>
              <a:rPr lang="pt-BR" sz="4400" dirty="0">
                <a:effectLst/>
                <a:latin typeface="Arial" panose="020B0604020202020204" pitchFamily="34" charset="0"/>
                <a:ea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C204FCB1-C0DE-C248-9FC1-FC3EA6F110C3}"/>
              </a:ext>
            </a:extLst>
          </p:cNvPr>
          <p:cNvSpPr>
            <a:spLocks noGrp="1"/>
          </p:cNvSpPr>
          <p:nvPr>
            <p:ph idx="1"/>
          </p:nvPr>
        </p:nvSpPr>
        <p:spPr/>
        <p:txBody>
          <a:bodyPr>
            <a:normAutofit/>
          </a:bodyPr>
          <a:lstStyle/>
          <a:p>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8.</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O CASO EM FAVOR DE UMA COSMOLOGIA CENTRADA NO CÉREBRO HUMANO</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9.</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CONSTRUINDO UM UNIVERSO COM ESPAÇO, TEMPO E MATEMÁTICA</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10.</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AS VERDADEIRAS ORIGENS DA DESCRIÇÃO MATEMÁTICA DO UNIVERSO; </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11.</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COMO ABSTRAÇÕES MENTAIS, VÍRUS INFORMACIONAIS E</a:t>
            </a: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HIPERCONECTIVIDADE CRIAM </a:t>
            </a:r>
            <a:r>
              <a:rPr lang="pt-BR" sz="18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LETAIS, ESCOLAS DE PENSAMENTO E </a:t>
            </a:r>
            <a:r>
              <a:rPr lang="pt-BR" sz="1800" i="1" dirty="0">
                <a:effectLst/>
                <a:latin typeface="Times New Roman" panose="02020603050405020304" pitchFamily="18" charset="0"/>
                <a:ea typeface="Source Sans Pro" panose="020B0503030403020204" pitchFamily="34" charset="0"/>
                <a:cs typeface="Times New Roman" panose="02020603050405020304" pitchFamily="18" charset="0"/>
              </a:rPr>
              <a:t>ZEITGEIST</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12.</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COMO O VÍCIO DIGITAL ESTÁ MUDANDO O NOSSO CÉREBRO</a:t>
            </a:r>
            <a:r>
              <a:rPr lang="pt-BR"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13.</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SUICÍDIO OU IMORTALIDADE: A ESCOLHA DECISIVA DO VERDADEIRO CRIADOR DE TUDO</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effectLst/>
                <a:latin typeface="Times New Roman" panose="02020603050405020304" pitchFamily="18" charset="0"/>
                <a:ea typeface="Source Sans Pro" panose="020B0503030403020204" pitchFamily="34" charset="0"/>
                <a:cs typeface="Times New Roman" panose="02020603050405020304" pitchFamily="18" charset="0"/>
              </a:rPr>
              <a:t>CAPÍTULO 14.</a:t>
            </a:r>
            <a:r>
              <a:rPr lang="pt-BR" sz="1800" dirty="0">
                <a:effectLst/>
                <a:latin typeface="Times New Roman" panose="02020603050405020304" pitchFamily="18" charset="0"/>
                <a:ea typeface="Source Sans Pro" panose="020B0503030403020204" pitchFamily="34" charset="0"/>
                <a:cs typeface="Times New Roman" panose="02020603050405020304" pitchFamily="18" charset="0"/>
              </a:rPr>
              <a:t> A LONGA CAMINHADA DO VERDADEIRO CRIADOR DE TUDO</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EAA877F4-49D8-4E4B-897A-04EC87F97132}"/>
              </a:ext>
            </a:extLst>
          </p:cNvPr>
          <p:cNvSpPr>
            <a:spLocks noGrp="1"/>
          </p:cNvSpPr>
          <p:nvPr>
            <p:ph type="sldNum" sz="quarter" idx="12"/>
          </p:nvPr>
        </p:nvSpPr>
        <p:spPr/>
        <p:txBody>
          <a:bodyPr/>
          <a:lstStyle/>
          <a:p>
            <a:fld id="{86E381C6-3CE7-354A-88D5-C98944E9A1C1}" type="slidenum">
              <a:rPr lang="pt-BR" smtClean="0"/>
              <a:t>61</a:t>
            </a:fld>
            <a:endParaRPr lang="pt-BR"/>
          </a:p>
        </p:txBody>
      </p:sp>
    </p:spTree>
    <p:extLst>
      <p:ext uri="{BB962C8B-B14F-4D97-AF65-F5344CB8AC3E}">
        <p14:creationId xmlns:p14="http://schemas.microsoft.com/office/powerpoint/2010/main" val="720977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DB2D0-5FDA-254A-B8CE-F818647A2213}"/>
              </a:ext>
            </a:extLst>
          </p:cNvPr>
          <p:cNvSpPr>
            <a:spLocks noGrp="1"/>
          </p:cNvSpPr>
          <p:nvPr>
            <p:ph type="title"/>
          </p:nvPr>
        </p:nvSpPr>
        <p:spPr/>
        <p:txBody>
          <a:bodyPr>
            <a:normAutofit/>
          </a:bodyPr>
          <a:lstStyle/>
          <a:p>
            <a:pPr algn="ctr"/>
            <a:r>
              <a:rPr lang="pt-BR"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P</a:t>
            </a:r>
            <a:r>
              <a:rPr lang="pt-BR" sz="3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erigos para o desenvolvimento do mundo humano</a:t>
            </a:r>
            <a:endParaRPr lang="pt-BR" sz="3600" dirty="0"/>
          </a:p>
        </p:txBody>
      </p:sp>
      <p:sp>
        <p:nvSpPr>
          <p:cNvPr id="3" name="Espaço Reservado para Conteúdo 2">
            <a:extLst>
              <a:ext uri="{FF2B5EF4-FFF2-40B4-BE49-F238E27FC236}">
                <a16:creationId xmlns:a16="http://schemas.microsoft.com/office/drawing/2014/main" id="{891CC204-F237-4B41-B814-117FC8423C22}"/>
              </a:ext>
            </a:extLst>
          </p:cNvPr>
          <p:cNvSpPr>
            <a:spLocks noGrp="1"/>
          </p:cNvSpPr>
          <p:nvPr>
            <p:ph idx="1"/>
          </p:nvPr>
        </p:nvSpPr>
        <p:spPr/>
        <p:txBody>
          <a:bodyPr>
            <a:normAutofit lnSpcReduction="10000"/>
          </a:bodyPr>
          <a:lstStyle/>
          <a:p>
            <a:pPr marL="742950" lvl="1" indent="-285750" algn="just">
              <a:lnSpc>
                <a:spcPct val="150000"/>
              </a:lnSpc>
              <a:spcAft>
                <a:spcPts val="290"/>
              </a:spcAft>
              <a:buSzPts val="1000"/>
              <a:buFont typeface="Courier New" panose="02070309020205020404" pitchFamily="49" charset="0"/>
              <a:buChar char="o"/>
              <a:tabLst>
                <a:tab pos="914400" algn="l"/>
              </a:tabLst>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Nesse mesmo capítulo, vou além e discorro sobre o fato de que, mesmo que cérebros humanos não operem como computadores digitais, isso não impede esses computadores orgânicos de serem programados por sinais externos. Muito pelo contrário! Nos dois capítulos finais deste livro, exponho os graves riscos que a humanidade enfrentará nos próximos anos, em decorrência da nossa interação e da nossa dependência cada vez maior em relação aos sistemas digitais, estabelecendo uma verdadeira simbiose que pode afetar profundamente o cérebro, por meio do fenômeno da plasticidade neural.</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1C962CB6-1EE1-1148-8CF4-91711192559D}"/>
              </a:ext>
            </a:extLst>
          </p:cNvPr>
          <p:cNvSpPr>
            <a:spLocks noGrp="1"/>
          </p:cNvSpPr>
          <p:nvPr>
            <p:ph type="sldNum" sz="quarter" idx="12"/>
          </p:nvPr>
        </p:nvSpPr>
        <p:spPr/>
        <p:txBody>
          <a:bodyPr/>
          <a:lstStyle/>
          <a:p>
            <a:fld id="{86E381C6-3CE7-354A-88D5-C98944E9A1C1}" type="slidenum">
              <a:rPr lang="pt-BR" smtClean="0"/>
              <a:t>62</a:t>
            </a:fld>
            <a:endParaRPr lang="pt-BR"/>
          </a:p>
        </p:txBody>
      </p:sp>
    </p:spTree>
    <p:extLst>
      <p:ext uri="{BB962C8B-B14F-4D97-AF65-F5344CB8AC3E}">
        <p14:creationId xmlns:p14="http://schemas.microsoft.com/office/powerpoint/2010/main" val="2625097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C262B3-51C6-DB4E-A7D3-92440CFA904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7BDCC70-E0A5-4149-A233-73178EEE1D29}"/>
              </a:ext>
            </a:extLst>
          </p:cNvPr>
          <p:cNvSpPr>
            <a:spLocks noGrp="1"/>
          </p:cNvSpPr>
          <p:nvPr>
            <p:ph idx="1"/>
          </p:nvPr>
        </p:nvSpPr>
        <p:spPr/>
        <p:txBody>
          <a:bodyPr>
            <a:normAutofit fontScale="77500" lnSpcReduction="20000"/>
          </a:bodyPr>
          <a:lstStyle/>
          <a:p>
            <a:pPr marL="742950" lvl="1" indent="-285750" algn="just">
              <a:lnSpc>
                <a:spcPct val="150000"/>
              </a:lnSpc>
              <a:spcAft>
                <a:spcPts val="290"/>
              </a:spcAft>
              <a:buSzPts val="1000"/>
              <a:buFont typeface="Courier New" panose="02070309020205020404" pitchFamily="49" charset="0"/>
              <a:buChar char="o"/>
              <a:tabLst>
                <a:tab pos="914400" algn="l"/>
              </a:tabLst>
            </a:pPr>
            <a:r>
              <a:rPr lang="pt-BR"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Basicamente, a convivência quase contínua com computadores pode afetar a forma como o cérebro funciona e, no limite, nos transformar em meros zumbis digitais orgânicos</a:t>
            </a: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Aft>
                <a:spcPts val="290"/>
              </a:spcAft>
              <a:buSzPts val="1000"/>
              <a:buFont typeface="Wingdings" pitchFamily="2" charset="2"/>
              <a:buChar char=""/>
              <a:tabLst>
                <a:tab pos="137160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 acordo com a minha estimativa, essa transformação pode ocorrer muito mais depressa do que imaginamos. </a:t>
            </a:r>
            <a:endParaRPr lang="pt-B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290"/>
              </a:spcAft>
              <a:buSzPts val="1000"/>
              <a:buFont typeface="Courier New" panose="02070309020205020404" pitchFamily="49" charset="0"/>
              <a:buChar char="o"/>
              <a:tabLst>
                <a:tab pos="914400" algn="l"/>
              </a:tabLst>
            </a:pPr>
            <a:r>
              <a:rPr lang="pt-BR"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Esse cenário se manifestará quão mais rapidamente o nosso cérebro for ludibriado, convencendo-se de que recompensas maiores seriam auferidas se ele cessasse de expressar os atributos mais celebrados e únicos da condição humana.</a:t>
            </a:r>
            <a:r>
              <a:rPr lang="pt-BR"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Aft>
                <a:spcPts val="290"/>
              </a:spcAft>
              <a:buSzPts val="1000"/>
              <a:buFont typeface="Wingdings" pitchFamily="2" charset="2"/>
              <a:buChar char=""/>
              <a:tabLst>
                <a:tab pos="137160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Os atributos incluem a imensa criatividade e a intuição, a inteligência, bem como a compaixão, a empatia pelo próximo e a busca de um fim benéfico comum.</a:t>
            </a:r>
            <a:r>
              <a:rPr lang="pt-B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183FD76D-2C99-B648-9DFC-168FD1C8A345}"/>
              </a:ext>
            </a:extLst>
          </p:cNvPr>
          <p:cNvSpPr>
            <a:spLocks noGrp="1"/>
          </p:cNvSpPr>
          <p:nvPr>
            <p:ph type="sldNum" sz="quarter" idx="12"/>
          </p:nvPr>
        </p:nvSpPr>
        <p:spPr/>
        <p:txBody>
          <a:bodyPr/>
          <a:lstStyle/>
          <a:p>
            <a:fld id="{86E381C6-3CE7-354A-88D5-C98944E9A1C1}" type="slidenum">
              <a:rPr lang="pt-BR" smtClean="0"/>
              <a:t>63</a:t>
            </a:fld>
            <a:endParaRPr lang="pt-BR"/>
          </a:p>
        </p:txBody>
      </p:sp>
    </p:spTree>
    <p:extLst>
      <p:ext uri="{BB962C8B-B14F-4D97-AF65-F5344CB8AC3E}">
        <p14:creationId xmlns:p14="http://schemas.microsoft.com/office/powerpoint/2010/main" val="1494719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3E66E-9785-6941-8F0A-E57CE6191A4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366FC84-ADD2-C04E-8747-4F19DC1FF460}"/>
              </a:ext>
            </a:extLst>
          </p:cNvPr>
          <p:cNvSpPr>
            <a:spLocks noGrp="1"/>
          </p:cNvSpPr>
          <p:nvPr>
            <p:ph idx="1"/>
          </p:nvPr>
        </p:nvSpPr>
        <p:spPr/>
        <p:txBody>
          <a:bodyPr>
            <a:normAutofit fontScale="62500" lnSpcReduction="20000"/>
          </a:bodyPr>
          <a:lstStyle/>
          <a:p>
            <a:pPr algn="just">
              <a:lnSpc>
                <a:spcPct val="150000"/>
              </a:lnSpc>
              <a:spcAft>
                <a:spcPts val="290"/>
              </a:spcAft>
            </a:pPr>
            <a:r>
              <a:rPr lang="pt-BR"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 troca, o cérebro optaria pela produção de comportamentos mais eficientes e produtivos, seguindo as rígidas normas impostas pela modernidade, que nos condenariam a uma existência primordialmente virtual onde – de acordo com a falsa utopia dominante dos nossos tempos – poderíamos nos defender melhor das frustrações e das dores cotidianas advindas do mundo real.</a:t>
            </a: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290"/>
              </a:spcAft>
            </a:pPr>
            <a:r>
              <a:rPr lang="pt-BR"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pt-BR"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O cérebro pode aprender a funcionar de modo mais simplório, objetivo, e raso, se isto for o modo de funcionamento dominante...</a:t>
            </a:r>
          </a:p>
          <a:p>
            <a:pPr algn="just">
              <a:lnSpc>
                <a:spcPct val="150000"/>
              </a:lnSpc>
              <a:spcAft>
                <a:spcPts val="290"/>
              </a:spcAf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 verdade, esse seria o caminho mais rápido para nos transformarmos em simples autômatos totalmente controlados por um sistema político ditatorial e uma doutrina econômica divorciada da promoção do bem-estar.</a:t>
            </a:r>
            <a:endParaRPr lang="pt-BR"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C0073C4A-F010-D541-B67B-E1FB263E5794}"/>
              </a:ext>
            </a:extLst>
          </p:cNvPr>
          <p:cNvSpPr>
            <a:spLocks noGrp="1"/>
          </p:cNvSpPr>
          <p:nvPr>
            <p:ph type="sldNum" sz="quarter" idx="12"/>
          </p:nvPr>
        </p:nvSpPr>
        <p:spPr/>
        <p:txBody>
          <a:bodyPr/>
          <a:lstStyle/>
          <a:p>
            <a:fld id="{86E381C6-3CE7-354A-88D5-C98944E9A1C1}" type="slidenum">
              <a:rPr lang="pt-BR" smtClean="0"/>
              <a:t>64</a:t>
            </a:fld>
            <a:endParaRPr lang="pt-BR"/>
          </a:p>
        </p:txBody>
      </p:sp>
    </p:spTree>
    <p:extLst>
      <p:ext uri="{BB962C8B-B14F-4D97-AF65-F5344CB8AC3E}">
        <p14:creationId xmlns:p14="http://schemas.microsoft.com/office/powerpoint/2010/main" val="2949697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2D3B90-BB3D-5B4E-A2B2-9D22437FA1A4}"/>
              </a:ext>
            </a:extLst>
          </p:cNvPr>
          <p:cNvSpPr>
            <a:spLocks noGrp="1"/>
          </p:cNvSpPr>
          <p:nvPr>
            <p:ph type="title"/>
          </p:nvPr>
        </p:nvSpPr>
        <p:spPr/>
        <p:txBody>
          <a:bodyPr/>
          <a:lstStyle/>
          <a:p>
            <a:r>
              <a:rPr lang="pt-BR"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a:t>
            </a:r>
            <a:r>
              <a:rPr lang="pt-BR" sz="4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lerta </a:t>
            </a:r>
            <a:br>
              <a:rPr lang="pt-BR" sz="4400" dirty="0">
                <a:effectLst/>
                <a:latin typeface="Arial" panose="020B0604020202020204" pitchFamily="34" charset="0"/>
                <a:ea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49AAFBFB-B40A-9943-A88F-81053EA49203}"/>
              </a:ext>
            </a:extLst>
          </p:cNvPr>
          <p:cNvSpPr>
            <a:spLocks noGrp="1"/>
          </p:cNvSpPr>
          <p:nvPr>
            <p:ph idx="1"/>
          </p:nvPr>
        </p:nvSpPr>
        <p:spPr/>
        <p:txBody>
          <a:bodyPr>
            <a:normAutofit fontScale="92500" lnSpcReduction="10000"/>
          </a:bodyPr>
          <a:lstStyle/>
          <a:p>
            <a:pPr marL="457200" lvl="1" indent="0" algn="just">
              <a:lnSpc>
                <a:spcPct val="150000"/>
              </a:lnSpc>
              <a:spcAft>
                <a:spcPts val="290"/>
              </a:spcAft>
              <a:buSzPts val="1000"/>
              <a:buNone/>
              <a:tabLst>
                <a:tab pos="91440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Dessa forma, eu não poderia deixar de concluir este livro sem lançar um alerta sobre a crescente e cega capitulação da presente civilização às duas das mais poderosas e perigosas abstrações mentais criadas pelo ser humano. </a:t>
            </a: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Aft>
                <a:spcPts val="290"/>
              </a:spcAft>
              <a:buSzPts val="1000"/>
              <a:buFont typeface="Wingdings" pitchFamily="2" charset="2"/>
              <a:buChar char=""/>
              <a:tabLst>
                <a:tab pos="137160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Eu me refiro a elas como a Igreja do Mercado (com o seu deus do dinheiro) </a:t>
            </a: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Aft>
                <a:spcPts val="290"/>
              </a:spcAft>
              <a:buSzPts val="1000"/>
              <a:buFont typeface="Wingdings" pitchFamily="2" charset="2"/>
              <a:buChar char=""/>
              <a:tabLst>
                <a:tab pos="137160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 o Culto da Máquina. </a:t>
            </a:r>
            <a:endParaRPr lang="pt-BR" sz="2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C2505520-C515-D74C-8910-8542E960FEF2}"/>
              </a:ext>
            </a:extLst>
          </p:cNvPr>
          <p:cNvSpPr>
            <a:spLocks noGrp="1"/>
          </p:cNvSpPr>
          <p:nvPr>
            <p:ph type="sldNum" sz="quarter" idx="12"/>
          </p:nvPr>
        </p:nvSpPr>
        <p:spPr/>
        <p:txBody>
          <a:bodyPr/>
          <a:lstStyle/>
          <a:p>
            <a:fld id="{86E381C6-3CE7-354A-88D5-C98944E9A1C1}" type="slidenum">
              <a:rPr lang="pt-BR" smtClean="0"/>
              <a:t>65</a:t>
            </a:fld>
            <a:endParaRPr lang="pt-BR"/>
          </a:p>
        </p:txBody>
      </p:sp>
    </p:spTree>
    <p:extLst>
      <p:ext uri="{BB962C8B-B14F-4D97-AF65-F5344CB8AC3E}">
        <p14:creationId xmlns:p14="http://schemas.microsoft.com/office/powerpoint/2010/main" val="2156467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BE162-AF01-1F42-ACE0-8CACF7064D43}"/>
              </a:ext>
            </a:extLst>
          </p:cNvPr>
          <p:cNvSpPr>
            <a:spLocks noGrp="1"/>
          </p:cNvSpPr>
          <p:nvPr>
            <p:ph type="title"/>
          </p:nvPr>
        </p:nvSpPr>
        <p:spPr/>
        <p:txBody>
          <a:bodyPr>
            <a:noAutofit/>
          </a:bodyPr>
          <a:lstStyle/>
          <a:p>
            <a:pPr algn="just"/>
            <a:r>
              <a:rPr lang="pt-BR" sz="1500" dirty="0">
                <a:effectLst/>
                <a:latin typeface="Times New Roman" panose="02020603050405020304" pitchFamily="18" charset="0"/>
                <a:ea typeface="Times New Roman" panose="02020603050405020304" pitchFamily="18" charset="0"/>
                <a:cs typeface="Times New Roman" panose="02020603050405020304" pitchFamily="18" charset="0"/>
              </a:rPr>
              <a:t>As três visões cosmológicas ilustradas na Figura 1.2 oferecem uma pequena amostra da enormidade do ato coletivo de criação humana. Seja ao olhar para a mais atualizada descrição do universo de acordo com a NASA, seja ao ver os afrescos renascentistas de Michelangelo ou os murais de pedra pintada das paredes da Capela Sistina da pré-história, a caverna </a:t>
            </a:r>
            <a:r>
              <a:rPr lang="pt-BR" sz="1500" dirty="0" err="1">
                <a:effectLst/>
                <a:latin typeface="Times New Roman" panose="02020603050405020304" pitchFamily="18" charset="0"/>
                <a:ea typeface="Times New Roman" panose="02020603050405020304" pitchFamily="18" charset="0"/>
                <a:cs typeface="Times New Roman" panose="02020603050405020304" pitchFamily="18" charset="0"/>
              </a:rPr>
              <a:t>Lascaux</a:t>
            </a:r>
            <a:r>
              <a:rPr lang="pt-BR" sz="1500" dirty="0">
                <a:effectLst/>
                <a:latin typeface="Times New Roman" panose="02020603050405020304" pitchFamily="18" charset="0"/>
                <a:ea typeface="Times New Roman" panose="02020603050405020304" pitchFamily="18" charset="0"/>
                <a:cs typeface="Times New Roman" panose="02020603050405020304" pitchFamily="18" charset="0"/>
              </a:rPr>
              <a:t>, não há como evitar sentir-se temporariamente quase sem ar; com os olhos marejados de puro êxtase; humildemente convencido e arrebatado pela emoção de constatar a magnificência e o esplendor de tudo aquilo que o nosso Verdadeiro Criador de Tudo realizou em tão pouco tempo.</a:t>
            </a:r>
            <a:br>
              <a:rPr lang="pt-BR" sz="1600" dirty="0">
                <a:effectLst/>
                <a:latin typeface="Arial" panose="020B0604020202020204" pitchFamily="34" charset="0"/>
                <a:ea typeface="Times New Roman" panose="02020603050405020304" pitchFamily="18" charset="0"/>
                <a:cs typeface="Times New Roman" panose="02020603050405020304" pitchFamily="18" charset="0"/>
              </a:rPr>
            </a:br>
            <a:endParaRPr lang="pt-BR" sz="1600" dirty="0"/>
          </a:p>
        </p:txBody>
      </p:sp>
      <p:pic>
        <p:nvPicPr>
          <p:cNvPr id="4" name="Picture 5309" descr="Diagrama&#10;&#10;Descrição gerada automaticamente">
            <a:extLst>
              <a:ext uri="{FF2B5EF4-FFF2-40B4-BE49-F238E27FC236}">
                <a16:creationId xmlns:a16="http://schemas.microsoft.com/office/drawing/2014/main" id="{6A1EB6C5-6EB2-C74D-B181-AEB5768A018F}"/>
              </a:ext>
            </a:extLst>
          </p:cNvPr>
          <p:cNvPicPr>
            <a:picLocks noGrp="1"/>
          </p:cNvPicPr>
          <p:nvPr>
            <p:ph idx="1"/>
          </p:nvPr>
        </p:nvPicPr>
        <p:blipFill>
          <a:blip r:embed="rId2"/>
          <a:stretch>
            <a:fillRect/>
          </a:stretch>
        </p:blipFill>
        <p:spPr>
          <a:xfrm>
            <a:off x="3048000" y="2057400"/>
            <a:ext cx="5295900" cy="4435475"/>
          </a:xfrm>
          <a:prstGeom prst="rect">
            <a:avLst/>
          </a:prstGeom>
        </p:spPr>
      </p:pic>
      <p:sp>
        <p:nvSpPr>
          <p:cNvPr id="3" name="Espaço Reservado para Número de Slide 2">
            <a:extLst>
              <a:ext uri="{FF2B5EF4-FFF2-40B4-BE49-F238E27FC236}">
                <a16:creationId xmlns:a16="http://schemas.microsoft.com/office/drawing/2014/main" id="{1F615E3D-0F56-5547-85A0-82A241872F92}"/>
              </a:ext>
            </a:extLst>
          </p:cNvPr>
          <p:cNvSpPr>
            <a:spLocks noGrp="1"/>
          </p:cNvSpPr>
          <p:nvPr>
            <p:ph type="sldNum" sz="quarter" idx="12"/>
          </p:nvPr>
        </p:nvSpPr>
        <p:spPr/>
        <p:txBody>
          <a:bodyPr/>
          <a:lstStyle/>
          <a:p>
            <a:fld id="{86E381C6-3CE7-354A-88D5-C98944E9A1C1}" type="slidenum">
              <a:rPr lang="pt-BR" smtClean="0"/>
              <a:t>66</a:t>
            </a:fld>
            <a:endParaRPr lang="pt-BR"/>
          </a:p>
        </p:txBody>
      </p:sp>
    </p:spTree>
    <p:extLst>
      <p:ext uri="{BB962C8B-B14F-4D97-AF65-F5344CB8AC3E}">
        <p14:creationId xmlns:p14="http://schemas.microsoft.com/office/powerpoint/2010/main" val="419861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00470-282E-DC49-BEF4-72D15CC01AF9}"/>
              </a:ext>
            </a:extLst>
          </p:cNvPr>
          <p:cNvSpPr>
            <a:spLocks noGrp="1"/>
          </p:cNvSpPr>
          <p:nvPr>
            <p:ph type="title"/>
          </p:nvPr>
        </p:nvSpPr>
        <p:spPr/>
        <p:txBody>
          <a:bodyPr>
            <a:normAutofit/>
          </a:bodyPr>
          <a:lstStyle/>
          <a:p>
            <a:r>
              <a:rPr lang="pt-BR" sz="3200" b="1" dirty="0"/>
              <a:t>Miguel </a:t>
            </a:r>
            <a:r>
              <a:rPr lang="pt-BR" sz="3200" b="1" dirty="0" err="1"/>
              <a:t>Nicolelis</a:t>
            </a:r>
            <a:endParaRPr lang="pt-BR" sz="3200" b="1" dirty="0"/>
          </a:p>
        </p:txBody>
      </p:sp>
      <p:sp>
        <p:nvSpPr>
          <p:cNvPr id="3" name="Espaço Reservado para Conteúdo 2">
            <a:extLst>
              <a:ext uri="{FF2B5EF4-FFF2-40B4-BE49-F238E27FC236}">
                <a16:creationId xmlns:a16="http://schemas.microsoft.com/office/drawing/2014/main" id="{F6561A85-1A2D-4045-AFD1-8390A99A4499}"/>
              </a:ext>
            </a:extLst>
          </p:cNvPr>
          <p:cNvSpPr>
            <a:spLocks noGrp="1"/>
          </p:cNvSpPr>
          <p:nvPr>
            <p:ph idx="1"/>
          </p:nvPr>
        </p:nvSpPr>
        <p:spPr/>
        <p:txBody>
          <a:bodyPr>
            <a:normAutofit lnSpcReduction="10000"/>
          </a:bodyPr>
          <a:lstStyle/>
          <a:p>
            <a:pPr algn="just">
              <a:lnSpc>
                <a:spcPct val="150000"/>
              </a:lnSpc>
            </a:pPr>
            <a:r>
              <a:rPr lang="pt-BR" sz="1800" b="0" i="0" u="none" strike="noStrike" dirty="0">
                <a:solidFill>
                  <a:srgbClr val="1F1F1F"/>
                </a:solidFill>
                <a:effectLst/>
                <a:latin typeface="Times New Roman" panose="02020603050405020304" pitchFamily="18" charset="0"/>
                <a:cs typeface="Times New Roman" panose="02020603050405020304" pitchFamily="18" charset="0"/>
              </a:rPr>
              <a:t>Miguel </a:t>
            </a:r>
            <a:r>
              <a:rPr lang="pt-BR" sz="1800" b="0" i="0" u="none" strike="noStrike" dirty="0" err="1">
                <a:solidFill>
                  <a:srgbClr val="1F1F1F"/>
                </a:solidFill>
                <a:effectLst/>
                <a:latin typeface="Times New Roman" panose="02020603050405020304" pitchFamily="18" charset="0"/>
                <a:cs typeface="Times New Roman" panose="02020603050405020304" pitchFamily="18" charset="0"/>
              </a:rPr>
              <a:t>Angelo</a:t>
            </a:r>
            <a:r>
              <a:rPr lang="pt-BR" sz="1800" b="0" i="0" u="none" strike="noStrike" dirty="0">
                <a:solidFill>
                  <a:srgbClr val="1F1F1F"/>
                </a:solidFill>
                <a:effectLst/>
                <a:latin typeface="Times New Roman" panose="02020603050405020304" pitchFamily="18" charset="0"/>
                <a:cs typeface="Times New Roman" panose="02020603050405020304" pitchFamily="18" charset="0"/>
              </a:rPr>
              <a:t> </a:t>
            </a:r>
            <a:r>
              <a:rPr lang="pt-BR" sz="1800" b="0" i="0" u="none" strike="noStrike" dirty="0" err="1">
                <a:solidFill>
                  <a:srgbClr val="1F1F1F"/>
                </a:solidFill>
                <a:effectLst/>
                <a:latin typeface="Times New Roman" panose="02020603050405020304" pitchFamily="18" charset="0"/>
                <a:cs typeface="Times New Roman" panose="02020603050405020304" pitchFamily="18" charset="0"/>
              </a:rPr>
              <a:t>Laporta</a:t>
            </a:r>
            <a:r>
              <a:rPr lang="pt-BR" sz="1800" b="0" i="0" u="none" strike="noStrike" dirty="0">
                <a:solidFill>
                  <a:srgbClr val="1F1F1F"/>
                </a:solidFill>
                <a:effectLst/>
                <a:latin typeface="Times New Roman" panose="02020603050405020304" pitchFamily="18" charset="0"/>
                <a:cs typeface="Times New Roman" panose="02020603050405020304" pitchFamily="18" charset="0"/>
              </a:rPr>
              <a:t> </a:t>
            </a:r>
            <a:r>
              <a:rPr lang="pt-BR" sz="1800" b="0" i="0" u="none" strike="noStrike" dirty="0" err="1">
                <a:solidFill>
                  <a:srgbClr val="1F1F1F"/>
                </a:solidFill>
                <a:effectLst/>
                <a:latin typeface="Times New Roman" panose="02020603050405020304" pitchFamily="18" charset="0"/>
                <a:cs typeface="Times New Roman" panose="02020603050405020304" pitchFamily="18" charset="0"/>
              </a:rPr>
              <a:t>Nicolelis</a:t>
            </a:r>
            <a:r>
              <a:rPr lang="pt-BR" sz="1800" b="0" i="0" u="none" strike="noStrike" dirty="0">
                <a:solidFill>
                  <a:srgbClr val="1F1F1F"/>
                </a:solidFill>
                <a:effectLst/>
                <a:latin typeface="Times New Roman" panose="02020603050405020304" pitchFamily="18" charset="0"/>
                <a:cs typeface="Times New Roman" panose="02020603050405020304" pitchFamily="18" charset="0"/>
              </a:rPr>
              <a:t> é um médico e cientista brasileiro, considerado um dos vinte maiores cientistas em sua área no começo da década passada pela revista de divulgação </a:t>
            </a:r>
            <a:r>
              <a:rPr lang="pt-BR" sz="1800" b="0" i="0" u="none" strike="noStrike" dirty="0" err="1">
                <a:solidFill>
                  <a:srgbClr val="1F1F1F"/>
                </a:solidFill>
                <a:effectLst/>
                <a:latin typeface="Times New Roman" panose="02020603050405020304" pitchFamily="18" charset="0"/>
                <a:cs typeface="Times New Roman" panose="02020603050405020304" pitchFamily="18" charset="0"/>
              </a:rPr>
              <a:t>Scientific</a:t>
            </a:r>
            <a:r>
              <a:rPr lang="pt-BR" sz="1800" b="0" i="0" u="none" strike="noStrike" dirty="0">
                <a:solidFill>
                  <a:srgbClr val="1F1F1F"/>
                </a:solidFill>
                <a:effectLst/>
                <a:latin typeface="Times New Roman" panose="02020603050405020304" pitchFamily="18" charset="0"/>
                <a:cs typeface="Times New Roman" panose="02020603050405020304" pitchFamily="18" charset="0"/>
              </a:rPr>
              <a:t> American. </a:t>
            </a:r>
          </a:p>
          <a:p>
            <a:pPr algn="just">
              <a:lnSpc>
                <a:spcPct val="150000"/>
              </a:lnSpc>
            </a:pPr>
            <a:r>
              <a:rPr lang="pt-BR" sz="1800" b="0" i="0" u="none" strike="noStrike" dirty="0">
                <a:solidFill>
                  <a:srgbClr val="1F1F1F"/>
                </a:solidFill>
                <a:effectLst/>
                <a:latin typeface="Times New Roman" panose="02020603050405020304" pitchFamily="18" charset="0"/>
                <a:cs typeface="Times New Roman" panose="02020603050405020304" pitchFamily="18" charset="0"/>
              </a:rPr>
              <a:t>Foi considerado pela Revista Época um dos 100 brasileiros mais influentes do ano de 2009. </a:t>
            </a:r>
          </a:p>
          <a:p>
            <a:pPr algn="just">
              <a:lnSpc>
                <a:spcPct val="150000"/>
              </a:lnSpc>
            </a:pP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Miguel Ângelo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Laporta</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Nicolelis</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nascido em 7 de março de 1961 em São Paulo, é um renomado médico e neurocientista brasileiro. Graduou-se em Medicina pela Universidade de São Paulo (USP) e obteve seu doutorado em Neurofisiologia pelo Instituto de Ciências Biomédicas da mesma instituição. Atualmente, é professor titular do Departamento de Neurobiologia e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co-diretor</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Centro de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Neuroengenharia</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Universidade Duke, nos Estados Unidos. </a:t>
            </a:r>
          </a:p>
          <a:p>
            <a:pPr algn="just">
              <a:lnSpc>
                <a:spcPct val="150000"/>
              </a:lnSpc>
            </a:pPr>
            <a:r>
              <a:rPr lang="pt-BR" sz="1800" b="1" i="0" u="none" strike="noStrike" dirty="0">
                <a:solidFill>
                  <a:srgbClr val="1F1F1F"/>
                </a:solidFill>
                <a:effectLst/>
                <a:latin typeface="Times New Roman" panose="02020603050405020304" pitchFamily="18" charset="0"/>
                <a:cs typeface="Times New Roman" panose="02020603050405020304" pitchFamily="18" charset="0"/>
              </a:rPr>
              <a:t>Prêmios: </a:t>
            </a:r>
            <a:r>
              <a:rPr lang="pt-BR" sz="1800" b="0" i="0" u="none" strike="noStrike" dirty="0">
                <a:solidFill>
                  <a:srgbClr val="681DA8"/>
                </a:solidFill>
                <a:effectLst/>
                <a:latin typeface="Times New Roman" panose="02020603050405020304" pitchFamily="18" charset="0"/>
                <a:cs typeface="Times New Roman" panose="02020603050405020304" pitchFamily="18" charset="0"/>
                <a:hlinkClick r:id="rId2"/>
              </a:rPr>
              <a:t>National Institutes of Health Director's Pioneer Award</a:t>
            </a:r>
            <a:r>
              <a:rPr lang="pt-BR" sz="1800" b="0" i="0" u="none" strike="noStrike" dirty="0">
                <a:solidFill>
                  <a:srgbClr val="1F1F1F"/>
                </a:solidFill>
                <a:effectLst/>
                <a:latin typeface="Times New Roman" panose="02020603050405020304" pitchFamily="18" charset="0"/>
                <a:cs typeface="Times New Roman" panose="02020603050405020304" pitchFamily="18" charset="0"/>
              </a:rPr>
              <a:t>, </a:t>
            </a:r>
            <a:r>
              <a:rPr lang="pt-BR" sz="1800" b="0" i="0" u="none" strike="noStrike" dirty="0">
                <a:solidFill>
                  <a:srgbClr val="681DA8"/>
                </a:solidFill>
                <a:effectLst/>
                <a:latin typeface="Times New Roman" panose="02020603050405020304" pitchFamily="18" charset="0"/>
                <a:cs typeface="Times New Roman" panose="02020603050405020304" pitchFamily="18" charset="0"/>
                <a:hlinkClick r:id="rId3"/>
              </a:rPr>
              <a:t>Prêmio Neuroplasticidade</a:t>
            </a:r>
            <a:r>
              <a:rPr lang="pt-BR" sz="1800" b="0" i="0" u="none" strike="noStrike" dirty="0">
                <a:solidFill>
                  <a:srgbClr val="1F1F1F"/>
                </a:solidFill>
                <a:effectLst/>
                <a:latin typeface="Times New Roman" panose="02020603050405020304" pitchFamily="18" charset="0"/>
                <a:cs typeface="Times New Roman" panose="02020603050405020304" pitchFamily="18" charset="0"/>
              </a:rPr>
              <a:t>, </a:t>
            </a:r>
            <a:r>
              <a:rPr lang="pt-BR" sz="1800" b="0" i="0" u="none" strike="noStrike" dirty="0">
                <a:solidFill>
                  <a:srgbClr val="681DA8"/>
                </a:solidFill>
                <a:effectLst/>
                <a:latin typeface="Times New Roman" panose="02020603050405020304" pitchFamily="18" charset="0"/>
                <a:cs typeface="Times New Roman" panose="02020603050405020304" pitchFamily="18" charset="0"/>
                <a:hlinkClick r:id="rId4"/>
              </a:rPr>
              <a:t>Prêmio Daniel E. Noble IEEE</a:t>
            </a:r>
            <a:endParaRPr lang="pt-BR" sz="1800" b="0" i="0" u="none" strike="noStrike" dirty="0">
              <a:solidFill>
                <a:srgbClr val="1F1F1F"/>
              </a:solidFill>
              <a:effectLst/>
              <a:latin typeface="Times New Roman" panose="02020603050405020304" pitchFamily="18" charset="0"/>
              <a:cs typeface="Times New Roman" panose="02020603050405020304" pitchFamily="18" charset="0"/>
            </a:endParaRPr>
          </a:p>
          <a:p>
            <a:pPr algn="just">
              <a:lnSpc>
                <a:spcPct val="150000"/>
              </a:lnSpc>
            </a:pPr>
            <a:endPar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247BD6B-5D58-9444-9ABB-B4931AE3C733}"/>
              </a:ext>
            </a:extLst>
          </p:cNvPr>
          <p:cNvSpPr>
            <a:spLocks noGrp="1"/>
          </p:cNvSpPr>
          <p:nvPr>
            <p:ph type="sldNum" sz="quarter" idx="12"/>
          </p:nvPr>
        </p:nvSpPr>
        <p:spPr/>
        <p:txBody>
          <a:bodyPr/>
          <a:lstStyle/>
          <a:p>
            <a:fld id="{86E381C6-3CE7-354A-88D5-C98944E9A1C1}" type="slidenum">
              <a:rPr lang="pt-BR" smtClean="0"/>
              <a:t>7</a:t>
            </a:fld>
            <a:endParaRPr lang="pt-BR"/>
          </a:p>
        </p:txBody>
      </p:sp>
    </p:spTree>
    <p:extLst>
      <p:ext uri="{BB962C8B-B14F-4D97-AF65-F5344CB8AC3E}">
        <p14:creationId xmlns:p14="http://schemas.microsoft.com/office/powerpoint/2010/main" val="374123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00470-282E-DC49-BEF4-72D15CC01AF9}"/>
              </a:ext>
            </a:extLst>
          </p:cNvPr>
          <p:cNvSpPr>
            <a:spLocks noGrp="1"/>
          </p:cNvSpPr>
          <p:nvPr>
            <p:ph type="title"/>
          </p:nvPr>
        </p:nvSpPr>
        <p:spPr/>
        <p:txBody>
          <a:bodyPr>
            <a:normAutofit/>
          </a:bodyPr>
          <a:lstStyle/>
          <a:p>
            <a:pPr algn="ct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Principais Publicações de </a:t>
            </a:r>
            <a:r>
              <a:rPr lang="pt-BR" sz="3200" b="1" dirty="0">
                <a:latin typeface="Times New Roman" panose="02020603050405020304" pitchFamily="18" charset="0"/>
                <a:cs typeface="Times New Roman" panose="02020603050405020304" pitchFamily="18" charset="0"/>
              </a:rPr>
              <a:t>Miguel </a:t>
            </a:r>
            <a:r>
              <a:rPr lang="pt-BR" sz="3200" b="1" dirty="0" err="1">
                <a:latin typeface="Times New Roman" panose="02020603050405020304" pitchFamily="18" charset="0"/>
                <a:cs typeface="Times New Roman" panose="02020603050405020304" pitchFamily="18" charset="0"/>
              </a:rPr>
              <a:t>Nicolelis</a:t>
            </a:r>
            <a:endParaRPr lang="pt-BR" sz="32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F6561A85-1A2D-4045-AFD1-8390A99A4499}"/>
              </a:ext>
            </a:extLst>
          </p:cNvPr>
          <p:cNvSpPr>
            <a:spLocks noGrp="1"/>
          </p:cNvSpPr>
          <p:nvPr>
            <p:ph idx="1"/>
          </p:nvPr>
        </p:nvSpPr>
        <p:spPr/>
        <p:txBody>
          <a:bodyPr>
            <a:normAutofit fontScale="85000" lnSpcReduction="10000"/>
          </a:bodyPr>
          <a:lstStyle/>
          <a:p>
            <a:pPr marL="457200" indent="-457200" algn="just">
              <a:lnSpc>
                <a:spcPct val="150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Cicurel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 &amp; Nicolelis, M. (2015).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Cérebro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Relativístico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Como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ele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funciona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e por que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ele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não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pode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ser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simulado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por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uma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máquina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de Turing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Natal, Montreux, Durham, São Paulo: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Press	.</a:t>
            </a: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pP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Beyond</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Boundaries</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The New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Neuroscience</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Connecting</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Brains</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with</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Machines</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How</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It Will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Change</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Our</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Lives</a:t>
            </a:r>
            <a:r>
              <a:rPr lang="pt-BR" sz="1800" dirty="0">
                <a:latin typeface="Times New Roman" panose="02020603050405020304" pitchFamily="18" charset="0"/>
                <a:ea typeface="Times New Roman" panose="02020603050405020304" pitchFamily="18" charset="0"/>
                <a:cs typeface="Times New Roman" panose="02020603050405020304" pitchFamily="18" charset="0"/>
              </a:rPr>
              <a:t>.</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(2011). </a:t>
            </a:r>
          </a:p>
          <a:p>
            <a:pPr marL="457200" indent="-457200"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Nicolelis, M. (2011).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Muito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além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nosso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eu</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 nova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neurociência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que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une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cérebro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máquinas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como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ela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pode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mudar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nossas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vidas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São Paulo: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Companhia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Letras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Nicolelis, M. (2024).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verdadeiro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criador</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tudo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Como 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cérebro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humano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esculpiu</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universo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como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nós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conhecemos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(6 ed.). São Paulo: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Planeta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Nicolelis, M. (Ed.) (2016).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Made in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Macaíba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história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criação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uma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utopia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científico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-social no ex-</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império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dos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Tapuias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São Paulo: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Planeta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50000"/>
              </a:lnSpc>
            </a:pPr>
            <a:r>
              <a:rPr lang="pt-BR" sz="1800" dirty="0" err="1">
                <a:effectLst/>
                <a:latin typeface="Times New Roman" panose="02020603050405020304" pitchFamily="18" charset="0"/>
                <a:cs typeface="Times New Roman" panose="02020603050405020304" pitchFamily="18" charset="0"/>
              </a:rPr>
              <a:t>Nicolelis</a:t>
            </a:r>
            <a:r>
              <a:rPr lang="pt-BR" sz="1800" dirty="0">
                <a:effectLst/>
                <a:latin typeface="Times New Roman" panose="02020603050405020304" pitchFamily="18" charset="0"/>
                <a:cs typeface="Times New Roman" panose="02020603050405020304" pitchFamily="18" charset="0"/>
              </a:rPr>
              <a:t>, M. (2024). </a:t>
            </a:r>
            <a:r>
              <a:rPr lang="pt-BR" sz="1800" i="1" dirty="0">
                <a:effectLst/>
                <a:latin typeface="Times New Roman" panose="02020603050405020304" pitchFamily="18" charset="0"/>
                <a:cs typeface="Times New Roman" panose="02020603050405020304" pitchFamily="18" charset="0"/>
              </a:rPr>
              <a:t>Nada mais será como antes</a:t>
            </a:r>
            <a:r>
              <a:rPr lang="pt-BR" sz="1800" dirty="0">
                <a:effectLst/>
                <a:latin typeface="Times New Roman" panose="02020603050405020304" pitchFamily="18" charset="0"/>
                <a:cs typeface="Times New Roman" panose="02020603050405020304" pitchFamily="18" charset="0"/>
              </a:rPr>
              <a:t>. São Paulo: Planeta </a:t>
            </a:r>
            <a:r>
              <a:rPr lang="pt-BR" sz="1800" dirty="0" err="1">
                <a:effectLst/>
                <a:latin typeface="Times New Roman" panose="02020603050405020304" pitchFamily="18" charset="0"/>
                <a:cs typeface="Times New Roman" panose="02020603050405020304" pitchFamily="18" charset="0"/>
              </a:rPr>
              <a:t>minotauro</a:t>
            </a:r>
            <a:r>
              <a:rPr lang="pt-BR" sz="1800" dirty="0">
                <a:effectLst/>
                <a:latin typeface="Times New Roman" panose="02020603050405020304" pitchFamily="18" charset="0"/>
                <a:cs typeface="Times New Roman" panose="02020603050405020304" pitchFamily="18" charset="0"/>
              </a:rPr>
              <a:t>.</a:t>
            </a: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247BD6B-5D58-9444-9ABB-B4931AE3C733}"/>
              </a:ext>
            </a:extLst>
          </p:cNvPr>
          <p:cNvSpPr>
            <a:spLocks noGrp="1"/>
          </p:cNvSpPr>
          <p:nvPr>
            <p:ph type="sldNum" sz="quarter" idx="12"/>
          </p:nvPr>
        </p:nvSpPr>
        <p:spPr/>
        <p:txBody>
          <a:bodyPr/>
          <a:lstStyle/>
          <a:p>
            <a:fld id="{86E381C6-3CE7-354A-88D5-C98944E9A1C1}" type="slidenum">
              <a:rPr lang="pt-BR" smtClean="0"/>
              <a:t>8</a:t>
            </a:fld>
            <a:endParaRPr lang="pt-BR"/>
          </a:p>
        </p:txBody>
      </p:sp>
    </p:spTree>
    <p:extLst>
      <p:ext uri="{BB962C8B-B14F-4D97-AF65-F5344CB8AC3E}">
        <p14:creationId xmlns:p14="http://schemas.microsoft.com/office/powerpoint/2010/main" val="109619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7BA6E-A58F-054E-9D69-51210C895CC1}"/>
              </a:ext>
            </a:extLst>
          </p:cNvPr>
          <p:cNvSpPr>
            <a:spLocks noGrp="1"/>
          </p:cNvSpPr>
          <p:nvPr>
            <p:ph type="title"/>
          </p:nvPr>
        </p:nvSpPr>
        <p:spPr/>
        <p:txBody>
          <a:bodyPr>
            <a:normAutofit/>
          </a:bodyPr>
          <a:lstStyle/>
          <a:p>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Contribuições e Propostas</a:t>
            </a:r>
            <a:endParaRPr lang="pt-BR" sz="3200" dirty="0"/>
          </a:p>
        </p:txBody>
      </p:sp>
      <p:sp>
        <p:nvSpPr>
          <p:cNvPr id="3" name="Espaço Reservado para Conteúdo 2">
            <a:extLst>
              <a:ext uri="{FF2B5EF4-FFF2-40B4-BE49-F238E27FC236}">
                <a16:creationId xmlns:a16="http://schemas.microsoft.com/office/drawing/2014/main" id="{F077C3D1-0C12-CB4F-AC3F-1E234C448E39}"/>
              </a:ext>
            </a:extLst>
          </p:cNvPr>
          <p:cNvSpPr>
            <a:spLocks noGrp="1"/>
          </p:cNvSpPr>
          <p:nvPr>
            <p:ph idx="1"/>
          </p:nvPr>
        </p:nvSpPr>
        <p:spPr/>
        <p:txBody>
          <a:bodyPr>
            <a:normAutofit lnSpcReduction="10000"/>
          </a:bodyPr>
          <a:lstStyle/>
          <a:p>
            <a:pPr marL="342900" lvl="0" indent="-342900" algn="just">
              <a:lnSpc>
                <a:spcPct val="150000"/>
              </a:lnSpc>
              <a:buSzPts val="1000"/>
              <a:buFont typeface="Symbol" pitchFamily="2" charset="2"/>
              <a:buChar char=""/>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Interfaces Cérebro-Máquina (ICM):</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Nicolelis</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é pioneiro no desenvolvimento de tecnologias que permitem a comunicação direta entre o cérebro e dispositivos externos. Seus experimentos demonstraram que primatas podem controlar membros robóticos apenas com a atividade cerebral, abrindo caminho para avanços em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neuropróteses</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Projeto </a:t>
            </a:r>
            <a:r>
              <a:rPr lang="pt-B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Walk</a:t>
            </a: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Again</a:t>
            </a: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Iniciativa internacional que visa desenvolver exoesqueletos controlados pelo cérebro para auxiliar pessoas com paralisia a recuperar movimentos. Uma demonstração notável ocorreu na abertura da Copa do Mundo de 2014, quando um jovem paraplégico deu o pontapé inicial utilizando essa tecnologia.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Symbol" pitchFamily="2" charset="2"/>
              <a:buChar char=""/>
              <a:tabLst>
                <a:tab pos="457200" algn="l"/>
              </a:tabLst>
            </a:pP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Instituto Internacional de Neurociências de Natal Edmond e </a:t>
            </a:r>
            <a:r>
              <a:rPr lang="pt-B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Lily</a:t>
            </a:r>
            <a:r>
              <a:rPr lang="pt-B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Safra (IINN-ELS):</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Fundado por </a:t>
            </a:r>
            <a:r>
              <a:rPr lang="pt-B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Nicolelis</a:t>
            </a:r>
            <a:r>
              <a:rPr lang="pt-B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Brasil, o instituto promove pesquisa científica de ponta e programas educacionais, buscando integrar ciência e sociedade.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C1448A0F-E8CB-EC41-8BC7-1CBD3C6823D6}"/>
              </a:ext>
            </a:extLst>
          </p:cNvPr>
          <p:cNvSpPr>
            <a:spLocks noGrp="1"/>
          </p:cNvSpPr>
          <p:nvPr>
            <p:ph type="sldNum" sz="quarter" idx="12"/>
          </p:nvPr>
        </p:nvSpPr>
        <p:spPr/>
        <p:txBody>
          <a:bodyPr/>
          <a:lstStyle/>
          <a:p>
            <a:fld id="{86E381C6-3CE7-354A-88D5-C98944E9A1C1}" type="slidenum">
              <a:rPr lang="pt-BR" smtClean="0"/>
              <a:t>9</a:t>
            </a:fld>
            <a:endParaRPr lang="pt-BR"/>
          </a:p>
        </p:txBody>
      </p:sp>
    </p:spTree>
    <p:extLst>
      <p:ext uri="{BB962C8B-B14F-4D97-AF65-F5344CB8AC3E}">
        <p14:creationId xmlns:p14="http://schemas.microsoft.com/office/powerpoint/2010/main" val="203086207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11948</TotalTime>
  <Words>8258</Words>
  <Application>Microsoft Macintosh PowerPoint</Application>
  <PresentationFormat>Widescreen</PresentationFormat>
  <Paragraphs>418</Paragraphs>
  <Slides>66</Slides>
  <Notes>0</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66</vt:i4>
      </vt:variant>
    </vt:vector>
  </HeadingPairs>
  <TitlesOfParts>
    <vt:vector size="78" baseType="lpstr">
      <vt:lpstr>-webkit-standard</vt:lpstr>
      <vt:lpstr>AppleSystemUIFont</vt:lpstr>
      <vt:lpstr>Arial</vt:lpstr>
      <vt:lpstr>Calibri</vt:lpstr>
      <vt:lpstr>Calibri Light</vt:lpstr>
      <vt:lpstr>Courier New</vt:lpstr>
      <vt:lpstr>Helvetica</vt:lpstr>
      <vt:lpstr>Helvetica Neue</vt:lpstr>
      <vt:lpstr>Symbol</vt:lpstr>
      <vt:lpstr>Times New Roman</vt:lpstr>
      <vt:lpstr>Wingdings</vt:lpstr>
      <vt:lpstr>Tema do Office</vt:lpstr>
      <vt:lpstr>Psicanálise &amp; Desenvolvimento X Psicanálise e Neurociências  Disciplina ministrada no Programa de Pós-Graduação em Psicologia da Educação, do Desenvolvimento e da Personalidade  no Instituto de Psicologia da Universidade de São Paulo Primeiro Semestre de 2025 </vt:lpstr>
      <vt:lpstr>A proposta objetiva  e programática deste curso</vt:lpstr>
      <vt:lpstr>O que as neurociências procuram explicar?</vt:lpstr>
      <vt:lpstr>O que as neurociências procuram explicar?  Os mecanismos neurais</vt:lpstr>
      <vt:lpstr> O que não podem explicar? </vt:lpstr>
      <vt:lpstr>Apresentação do PowerPoint</vt:lpstr>
      <vt:lpstr>Miguel Nicolelis</vt:lpstr>
      <vt:lpstr>Principais Publicações de Miguel Nicolelis</vt:lpstr>
      <vt:lpstr>Contribuições e Propostas</vt:lpstr>
      <vt:lpstr>Apresentação do PowerPoint</vt:lpstr>
      <vt:lpstr>Nicolelis, M. (2024). O verdadeiro criador de tudo. Como o cérebro humano esculpiu o universo como nós o conhecemos (6 ed.). São Paulo: Planeta.</vt:lpstr>
      <vt:lpstr>O cérebro é a base estrutural orgânica  responsável pelas habilidades humanos de ser-no-mundo</vt:lpstr>
      <vt:lpstr>A Faculdade de Pensar do ser humano Filosofia, Psicologia, Neurociências </vt:lpstr>
      <vt:lpstr>Principais Componentes das Funções Executivas</vt:lpstr>
      <vt:lpstr>Principais Componentes das Funções Executivas</vt:lpstr>
      <vt:lpstr>Principais Componentes das Funções Executivas</vt:lpstr>
      <vt:lpstr>Partes e elementos materiais do cérebro </vt:lpstr>
      <vt:lpstr>Impacto das Funções Executivas no Cotidiano</vt:lpstr>
      <vt:lpstr>Apresentação do PowerPoint</vt:lpstr>
      <vt:lpstr>Kant e a nossa Faculdade de Pensar </vt:lpstr>
      <vt:lpstr>Kant as analisa em sua estrutura a priori (ou seja, o que faz parte delas e de seu funcionamento que não advêm da experiência)  Piaget analisa como elas se desenvolvem (sua gênese) no ser humano</vt:lpstr>
      <vt:lpstr>A estrutura da nossa FACULDADE DE CONHECER</vt:lpstr>
      <vt:lpstr>Dois modos de conhecer o homem Kant, I. (1798). Antropologia de um ponto de vista pragmático.  São Paulo: Iluminuras, 2006.</vt:lpstr>
      <vt:lpstr>Duas Metafísicas para conhecer o homem Loparic, Z. (2003). As duas metafísicas de Kant.  Kant e-Prints, 2(5). Retrieved from www.cle.unicamp.br/kant-e-prints</vt:lpstr>
      <vt:lpstr>Os a priori e as ideias da razão para Kant</vt:lpstr>
      <vt:lpstr>Na Crítica da Razão Pura: </vt:lpstr>
      <vt:lpstr>As Ideias da Razão</vt:lpstr>
      <vt:lpstr>Kant identifica três ideias principais da razão,  que ele associa a três áreas tradicionais da metafísica:  alma, mundo, Deus.</vt:lpstr>
      <vt:lpstr>Função das Ideias da Razão  na produção do conhecimento </vt:lpstr>
      <vt:lpstr>Apresentação do PowerPoint</vt:lpstr>
      <vt:lpstr>A EPISTEMOLOGIA GENÉTICA DE JEAN PIAGET </vt:lpstr>
      <vt:lpstr>1. Surgimento da Noção de Tempo</vt:lpstr>
      <vt:lpstr>2. Surgimento da Noção de Espaço</vt:lpstr>
      <vt:lpstr>3. Surgimento da Noção de Causalidade</vt:lpstr>
      <vt:lpstr>4. Surgimento da Noção de "Eu"</vt:lpstr>
      <vt:lpstr>Em resumo:</vt:lpstr>
      <vt:lpstr>Apresentação do PowerPoint</vt:lpstr>
      <vt:lpstr>A cérebro, as neurociências e as funções executivas  poderiam ser consideradas como sendo  a manifestação prática e empírica das faculdades kantianas </vt:lpstr>
      <vt:lpstr>Principais funções executivas: </vt:lpstr>
      <vt:lpstr>Perspectiva Integradora</vt:lpstr>
      <vt:lpstr>Hipóteses de trabalho... a serem desenvolvidas Relações entre as Funções Executivas  e as Faculdades de Pensar kantianas</vt:lpstr>
      <vt:lpstr>Problemas a serem resolvidos, com participação da psicanálise e das neurociências</vt:lpstr>
      <vt:lpstr>Apresentação do PowerPoint</vt:lpstr>
      <vt:lpstr>Apresentação do PowerPoint</vt:lpstr>
      <vt:lpstr>O CÉREBRO COMO O VERDADEIRO CRIADOR DE TUDO</vt:lpstr>
      <vt:lpstr>O SER HUMANO FAZ O MUNDO EM QUE VIVE</vt:lpstr>
      <vt:lpstr>O Homem faz o mundo em que vive, conhece, enuncia e resolve problemas...   O mundo é forjado, criado e não, propriamente dado</vt:lpstr>
      <vt:lpstr>PROPOSTA DE NICOLELIS</vt:lpstr>
      <vt:lpstr>UM MODO ESPECÍFICO DE CONSIDERAR O QUE É O CÉREBRO E SEU FUNCIONAMENTO:   A Teoria do Cérebro Relativístico (TCR).</vt:lpstr>
      <vt:lpstr>COMENTÁRIO FULGENCIO O estudo do cérebro pelas neurociências</vt:lpstr>
      <vt:lpstr>SUMÁRIO DO LIVRO </vt:lpstr>
      <vt:lpstr>CAPÍTULO 2.  O VERDADEIRO CRIADOR DE TUDO ENTRA EM CENA</vt:lpstr>
      <vt:lpstr>CAPÍTULO 3. O CÉREBRO E A INFORMAÇÃO:  UM BIT DE SHANNON, UM PUNHADO DE GÖDEL</vt:lpstr>
      <vt:lpstr>CAPÍTULO 4. INJETANDO DINÂMICA NO CÉREBRO:  SOLENOIDES BIOLÓGICOS E PRINCÍPIOS FUNCIONAIS</vt:lpstr>
      <vt:lpstr>CAPÍTULO 5. A TEORIA RELATIVÍSTICA DO CÉREBRO:  COMO TUDO SE RESUME A UM MÍSERO PICOTESLA DE MAGNETISMO</vt:lpstr>
      <vt:lpstr>A Teoria do Cérebro Relativístico</vt:lpstr>
      <vt:lpstr>Consequência:  tudo é visto do ponto de vista do cérebro...  o cérebro tem uma grande capacidade de se adaptar </vt:lpstr>
      <vt:lpstr>A plasticidade cerebral</vt:lpstr>
      <vt:lpstr>CAPÍTULO 6. POR QUE O VERDADEIRO CRIADOR  NÃO É UMA MÁQUINA DE TURING?</vt:lpstr>
      <vt:lpstr>CAPÍTULO 7. BRAINETS:  SINCRONIZANDO CÉREBROS  PARA GERAR COMPORTAMENTOS SOCIAIS</vt:lpstr>
      <vt:lpstr>OUTROS CAPÍTULOS </vt:lpstr>
      <vt:lpstr>Perigos para o desenvolvimento do mundo humano</vt:lpstr>
      <vt:lpstr>Apresentação do PowerPoint</vt:lpstr>
      <vt:lpstr>Apresentação do PowerPoint</vt:lpstr>
      <vt:lpstr>Alerta  </vt:lpstr>
      <vt:lpstr>As três visões cosmológicas ilustradas na Figura 1.2 oferecem uma pequena amostra da enormidade do ato coletivo de criação humana. Seja ao olhar para a mais atualizada descrição do universo de acordo com a NASA, seja ao ver os afrescos renascentistas de Michelangelo ou os murais de pedra pintada das paredes da Capela Sistina da pré-história, a caverna Lascaux, não há como evitar sentir-se temporariamente quase sem ar; com os olhos marejados de puro êxtase; humildemente convencido e arrebatado pela emoção de constatar a magnificência e o esplendor de tudo aquilo que o nosso Verdadeiro Criador de Tudo realizou em tão pouco tempo.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Psicanálise &amp; Desenvolvimento X Psicanálise e Neurociências </dc:title>
  <dc:creator>Leopoldo Fulgencio</dc:creator>
  <cp:lastModifiedBy>Leopoldo Fulgencio</cp:lastModifiedBy>
  <cp:revision>100</cp:revision>
  <dcterms:created xsi:type="dcterms:W3CDTF">2024-10-28T19:05:48Z</dcterms:created>
  <dcterms:modified xsi:type="dcterms:W3CDTF">2025-02-15T02:11:14Z</dcterms:modified>
</cp:coreProperties>
</file>