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8" r:id="rId12"/>
    <p:sldId id="272" r:id="rId13"/>
    <p:sldId id="270" r:id="rId14"/>
    <p:sldId id="266" r:id="rId15"/>
    <p:sldId id="269" r:id="rId16"/>
    <p:sldId id="273" r:id="rId17"/>
    <p:sldId id="274" r:id="rId18"/>
    <p:sldId id="276" r:id="rId19"/>
    <p:sldId id="286" r:id="rId20"/>
    <p:sldId id="287" r:id="rId21"/>
    <p:sldId id="278" r:id="rId22"/>
    <p:sldId id="277" r:id="rId23"/>
    <p:sldId id="279" r:id="rId24"/>
    <p:sldId id="282" r:id="rId25"/>
    <p:sldId id="283" r:id="rId26"/>
    <p:sldId id="284" r:id="rId27"/>
    <p:sldId id="288" r:id="rId28"/>
    <p:sldId id="28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7961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0957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0127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150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7845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92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340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876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4151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8641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8516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DFAE9-F851-47ED-A461-7E113330AD1D}" type="datetimeFigureOut">
              <a:rPr lang="pt-BR" smtClean="0"/>
              <a:pPr/>
              <a:t>10/6/2015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6F69-6EAE-4F48-9722-BD66E3C5A3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792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Importância da Queda Recente da </a:t>
            </a:r>
            <a:br>
              <a:rPr lang="pt-BR" dirty="0" smtClean="0"/>
            </a:br>
            <a:r>
              <a:rPr lang="pt-BR" dirty="0" smtClean="0"/>
              <a:t>Desigualdade para a pobreza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Ricardo Paes de Barros</a:t>
            </a:r>
            <a:br>
              <a:rPr lang="pt-BR" dirty="0" smtClean="0"/>
            </a:br>
            <a:r>
              <a:rPr lang="pt-BR" dirty="0" smtClean="0"/>
              <a:t>Mirela de Carvalho</a:t>
            </a:r>
            <a:br>
              <a:rPr lang="pt-BR" dirty="0" smtClean="0"/>
            </a:br>
            <a:r>
              <a:rPr lang="pt-BR" dirty="0" smtClean="0"/>
              <a:t>Samuel Franco</a:t>
            </a:r>
            <a:br>
              <a:rPr lang="pt-BR" dirty="0" smtClean="0"/>
            </a:br>
            <a:r>
              <a:rPr lang="pt-BR" dirty="0" smtClean="0"/>
              <a:t>Rosane Mendonça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929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Esse crescimento mais acelerado da renda dos mais pobres decorre do fato de que a fatia da renda nacional apropriada por eles cresceu e, portanto, houve redução no grau de desigualdade no período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Como sabemos disso?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Caso </a:t>
            </a:r>
            <a:r>
              <a:rPr lang="pt-BR" dirty="0">
                <a:solidFill>
                  <a:srgbClr val="FF0000"/>
                </a:solidFill>
              </a:rPr>
              <a:t>o grau de desigualdade não tivesse se alterado entre 2001 e </a:t>
            </a:r>
            <a:r>
              <a:rPr lang="pt-BR" dirty="0" smtClean="0">
                <a:solidFill>
                  <a:srgbClr val="FF0000"/>
                </a:solidFill>
              </a:rPr>
              <a:t>2005</a:t>
            </a:r>
            <a:r>
              <a:rPr lang="pt-BR" dirty="0">
                <a:solidFill>
                  <a:srgbClr val="FF0000"/>
                </a:solidFill>
              </a:rPr>
              <a:t>, a renda de pobres e ricos teria crescido à taxa nacional de 0,9% </a:t>
            </a:r>
            <a:r>
              <a:rPr lang="pt-BR" dirty="0" smtClean="0">
                <a:solidFill>
                  <a:srgbClr val="FF0000"/>
                </a:solidFill>
              </a:rPr>
              <a:t>a.a</a:t>
            </a:r>
            <a:r>
              <a:rPr lang="pt-BR" dirty="0">
                <a:solidFill>
                  <a:srgbClr val="FF0000"/>
                </a:solidFill>
              </a:rPr>
              <a:t>. 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Como </a:t>
            </a:r>
            <a:r>
              <a:rPr lang="pt-BR" dirty="0"/>
              <a:t>a renda dos 10% mais pobres cresceu a 8,0% a.a., dos quais </a:t>
            </a:r>
            <a:r>
              <a:rPr lang="pt-BR" dirty="0" smtClean="0"/>
              <a:t>apenas </a:t>
            </a:r>
            <a:r>
              <a:rPr lang="pt-BR" dirty="0"/>
              <a:t>0,9 pontos percentuais (</a:t>
            </a:r>
            <a:r>
              <a:rPr lang="pt-BR" dirty="0" err="1"/>
              <a:t>p.p</a:t>
            </a:r>
            <a:r>
              <a:rPr lang="pt-BR" dirty="0"/>
              <a:t>.) veio do crescimento na renda </a:t>
            </a:r>
            <a:r>
              <a:rPr lang="pt-BR" dirty="0" smtClean="0"/>
              <a:t>nacional</a:t>
            </a:r>
            <a:r>
              <a:rPr lang="pt-BR" dirty="0"/>
              <a:t>, quase 90% do crescimento da renda desse grupo resultou </a:t>
            </a:r>
            <a:r>
              <a:rPr lang="pt-BR" dirty="0" smtClean="0"/>
              <a:t>da queda </a:t>
            </a:r>
            <a:r>
              <a:rPr lang="pt-BR" dirty="0"/>
              <a:t>na desigualdade.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caso dos 20% mais pobres, 85% do </a:t>
            </a:r>
            <a:r>
              <a:rPr lang="pt-BR" dirty="0" smtClean="0"/>
              <a:t>crescimento </a:t>
            </a:r>
            <a:r>
              <a:rPr lang="pt-BR" dirty="0"/>
              <a:t>em sua renda per capita decorrem da queda na desigualdade.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52488"/>
            <a:ext cx="9034462" cy="521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153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Sempre que o grau de desigualdade declina, para que a renda dos mais ricos cresça, é necessário que a taxa de crescimento supere um mínimo. Esse é tão mais  elevado  quanto  maior  for  a  redução  no  grau  de  desigualdade. </a:t>
            </a:r>
          </a:p>
          <a:p>
            <a:r>
              <a:rPr lang="pt-BR" dirty="0" smtClean="0"/>
              <a:t>No último quadriênio, a taxa de crescimento foi inferior a esse mínimo, em parte porque o crescimento no período foi realmente lento, mas  também  porque  a  queda  no  grau  de  desigualdade  foi  bastante acentuada.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Diferenças de percepção a respeito do crescimento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14388"/>
            <a:ext cx="93726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767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828675"/>
            <a:ext cx="92011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426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Desigualdade e pobreza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332656"/>
            <a:ext cx="9286185" cy="524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Redução pode ser considerada alta?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Sim</a:t>
            </a:r>
            <a:r>
              <a:rPr lang="pt-BR" dirty="0" smtClean="0"/>
              <a:t>! </a:t>
            </a:r>
            <a:endParaRPr lang="pt-BR" dirty="0" smtClean="0"/>
          </a:p>
          <a:p>
            <a:r>
              <a:rPr lang="pt-BR" dirty="0" smtClean="0"/>
              <a:t>Essa taxa de redução da extrema pobreza é quatro vezes mais acelerada do que o necessário para cumprir com a primeira meta de desenvolvimento do milênio. A essa velocidade, seria possível reduzir a extrema pobreza à metade em seis anos, enquanto a primeira meta de  desenvolvimento  do  milênio  estabelece  um  prazo  de  15  anos. </a:t>
            </a:r>
          </a:p>
          <a:p>
            <a:r>
              <a:rPr lang="pt-BR" dirty="0" smtClean="0"/>
              <a:t>Essas  taxas  de  redução  na  pobreza  e  na extrema pobreza são mais acentuadas do que as que se observam em todos os países latino-americanos para os quais se tem a informação correspondente, à exceção do México (gráficos 6a e 6b).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7" y="404664"/>
            <a:ext cx="9073557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Reduções na pobreza ocorrem apenas quando cresce a renda dos mais pobres. </a:t>
            </a:r>
          </a:p>
          <a:p>
            <a:r>
              <a:rPr lang="pt-BR" dirty="0" smtClean="0"/>
              <a:t>dois instrumentos capazes de produzir tal feito: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crescimento econômico balanceado, que eleva igualmente a renda de todos os grupos.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redução no grau de desigualdade, que faz crescer a fatia da renda total apropriada pelos pobres e, dessa forma, aumenta a renda desse grupo, mesmo na ausência de crescimento. </a:t>
            </a:r>
          </a:p>
          <a:p>
            <a:r>
              <a:rPr lang="pt-BR" dirty="0" smtClean="0"/>
              <a:t>O primeiro instrumento permite que a renda de pobres e de ricos cresça. Com o segundo, cresce a renda dos mais pobres e declina a dos mais ricos.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824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60648"/>
            <a:ext cx="908178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Metas – Desenvolvimento do Milênio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Declaração do Milênio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setembro de 2000, 189 nações firmaram um compromisso para combater a extrema pobreza e outros males da sociedade. Esta promessa acabou se concretizando nos 8 Objetivos de Desenvolvimento do Milênio (ODM) que deverão ser alcançados até 2015. Em setembro de 2010, o mundo renovou o compromisso para acelerar o progresso em direção ao cumprimento desses objetivos.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60510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23528" y="54452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Essa meta visa </a:t>
            </a:r>
            <a:r>
              <a:rPr lang="pt-BR" dirty="0" smtClean="0"/>
              <a:t>reduzir </a:t>
            </a:r>
            <a:r>
              <a:rPr lang="pt-BR" dirty="0" smtClean="0"/>
              <a:t>pela metade o número de pessoas extremamente pobres, ou seja, aquelas que vivem com menos de 1,25 dólar por dia. 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971600" y="1628800"/>
            <a:ext cx="576064" cy="3960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da queda na desigualdade</a:t>
            </a:r>
            <a:br>
              <a:rPr lang="pt-BR" dirty="0" smtClean="0"/>
            </a:br>
            <a:r>
              <a:rPr lang="pt-BR" dirty="0" smtClean="0"/>
              <a:t>para a redução na pobreza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A tabela 4 adiante apresenta estimativas da contribuição da queda da desigualdade de renda para a redução na pobreza e na extrema pobreza, ou seja, </a:t>
            </a:r>
            <a:r>
              <a:rPr lang="pt-BR" b="1" dirty="0" smtClean="0"/>
              <a:t>mostra o quanto a pobreza teria deixado de cair caso a desigualdade tivesse permanecido inalterada.</a:t>
            </a:r>
            <a:r>
              <a:rPr lang="pt-BR" dirty="0" smtClean="0"/>
              <a:t> </a:t>
            </a:r>
          </a:p>
          <a:p>
            <a:r>
              <a:rPr lang="pt-BR" dirty="0" smtClean="0"/>
              <a:t>Essa tabela revela que, se a desigualdade tivesse se mantido, a redução, por exemplo, na proporção de pobres teria sido de apenas 1,2 p.p, e na de extremamente pobres, de 0,6 </a:t>
            </a:r>
            <a:r>
              <a:rPr lang="pt-BR" dirty="0" err="1" smtClean="0"/>
              <a:t>p.p.</a:t>
            </a:r>
            <a:r>
              <a:rPr lang="pt-BR" dirty="0" smtClean="0"/>
              <a:t> Como a proporção de pobres declinou 4,6 </a:t>
            </a:r>
            <a:r>
              <a:rPr lang="pt-BR" dirty="0" err="1" smtClean="0"/>
              <a:t>p.p.</a:t>
            </a:r>
            <a:r>
              <a:rPr lang="pt-BR" dirty="0" smtClean="0"/>
              <a:t> no quadriênio, temos que 73% dessa queda deve-se à redução no grau de desigualdade. </a:t>
            </a:r>
          </a:p>
          <a:p>
            <a:r>
              <a:rPr lang="pt-BR" dirty="0" smtClean="0"/>
              <a:t>A contribuição da redução no grau de desigualdade é ainda maior para a extrema pobreza – 85% da queda na proporção de extremamente pobres devem-se à redução no grau de desigualdade. </a:t>
            </a:r>
          </a:p>
          <a:p>
            <a:r>
              <a:rPr lang="pt-BR" dirty="0" smtClean="0"/>
              <a:t>Portanto, a maior parte da recente redução na pobreza e, principalmente, na extrema pobreza é uma consequência direta da redução na desigualdade de renda.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476672"/>
            <a:ext cx="8677275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alternativa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forma alternativa de avaliar a </a:t>
            </a:r>
            <a:r>
              <a:rPr lang="pt-BR" dirty="0" smtClean="0"/>
              <a:t>importância </a:t>
            </a:r>
            <a:r>
              <a:rPr lang="pt-BR" dirty="0" smtClean="0"/>
              <a:t>da queda na </a:t>
            </a:r>
            <a:r>
              <a:rPr lang="pt-BR" dirty="0" smtClean="0"/>
              <a:t>desigualdade </a:t>
            </a:r>
            <a:r>
              <a:rPr lang="pt-BR" dirty="0" smtClean="0"/>
              <a:t>para a redução na pobreza consiste em estimar que taxa </a:t>
            </a:r>
            <a:r>
              <a:rPr lang="pt-BR" dirty="0" smtClean="0"/>
              <a:t>de </a:t>
            </a:r>
            <a:r>
              <a:rPr lang="pt-BR" dirty="0" smtClean="0"/>
              <a:t>crescimento poderia reproduzir a mesma redução na pobreza que </a:t>
            </a:r>
            <a:r>
              <a:rPr lang="pt-BR" dirty="0" smtClean="0"/>
              <a:t>ocorreu </a:t>
            </a:r>
            <a:r>
              <a:rPr lang="pt-BR" dirty="0" smtClean="0"/>
              <a:t>em decorrência da queda na desigualdade.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Em suma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Em  suma,  neste  capítulo  vimos  que,  no  último  quadriênio,  a renda dos mais pobres cresceu acentuadamente e o grau de pobreza declinou de forma substancial. </a:t>
            </a:r>
          </a:p>
          <a:p>
            <a:r>
              <a:rPr lang="pt-BR" dirty="0" smtClean="0"/>
              <a:t>Além disso, vimos que a vasta maioria dessa melhoria na pobreza deveu-se à concomitante redução na desigualdade. </a:t>
            </a:r>
          </a:p>
          <a:p>
            <a:r>
              <a:rPr lang="pt-BR" dirty="0" smtClean="0"/>
              <a:t>Desses resultados seguem duas importantes implicações.</a:t>
            </a:r>
          </a:p>
          <a:p>
            <a:r>
              <a:rPr lang="pt-BR" dirty="0" smtClean="0"/>
              <a:t>Por um lado, a elevada magnitude com que a pobreza vem declinando  serve  como  uma  evidência  e  uma  medida  da  importância da  queda  na  desigualdade  ocorrida  ao  longo  do  último  quadriênio.</a:t>
            </a:r>
          </a:p>
          <a:p>
            <a:r>
              <a:rPr lang="pt-BR" dirty="0" smtClean="0"/>
              <a:t>Por  outro  lado,  esses  resultados  demonstram  que  uma  redução no  grau  de  desigualdade  é  um  instrumento  extremamente  efetivo para reduzir a pobreza, mesmo em momentos de baixo crescimento. </a:t>
            </a:r>
          </a:p>
          <a:p>
            <a:r>
              <a:rPr lang="pt-BR" dirty="0" smtClean="0"/>
              <a:t>No entanto, se uma busca muito acirrada pela equidade reduzir de forma significativa as possibilidades de crescimento, ela pode não ser a melhor opção no combate à pobreza.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Neste capítulo, demonstramos que, ao longo do período 2001-2005, a renda dos mais pobres cresceu bastante e, por conseguinte, declinaram substancialmente a pobreza e a extrema pobreza. </a:t>
            </a:r>
          </a:p>
          <a:p>
            <a:r>
              <a:rPr lang="pt-BR" sz="2800" dirty="0" smtClean="0"/>
              <a:t>Embora declínios na pobreza dessa magnitude não sejam comuns na história do Brasil, eles já ocorreram e até mesmo com maior intensidade em diversos episódios do passado. </a:t>
            </a:r>
          </a:p>
        </p:txBody>
      </p:sp>
    </p:spTree>
    <p:extLst>
      <p:ext uri="{BB962C8B-B14F-4D97-AF65-F5344CB8AC3E}">
        <p14:creationId xmlns="" xmlns:p14="http://schemas.microsoft.com/office/powerpoint/2010/main" val="3105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pt-BR" dirty="0" smtClean="0"/>
              <a:t>Ao longo da década de 1970, a pobreza foi reduzida à metade (Pastore; </a:t>
            </a:r>
            <a:r>
              <a:rPr lang="pt-BR" dirty="0" err="1" smtClean="0"/>
              <a:t>Zylberstajn</a:t>
            </a:r>
            <a:r>
              <a:rPr lang="pt-BR" dirty="0" smtClean="0"/>
              <a:t>; </a:t>
            </a:r>
            <a:r>
              <a:rPr lang="pt-BR" dirty="0" err="1" smtClean="0"/>
              <a:t>Pagotto</a:t>
            </a:r>
            <a:r>
              <a:rPr lang="pt-BR" dirty="0" smtClean="0"/>
              <a:t>, 1983). </a:t>
            </a:r>
          </a:p>
          <a:p>
            <a:pPr lvl="1"/>
            <a:r>
              <a:rPr lang="pt-BR" dirty="0" smtClean="0"/>
              <a:t>Durante o período de implantação do Plano Real, a pobreza caiu quase 10 pontos percentuais (Rocha, 2003). </a:t>
            </a:r>
          </a:p>
          <a:p>
            <a:r>
              <a:rPr lang="pt-BR" sz="2800" dirty="0" smtClean="0"/>
              <a:t>A diferença da queda recente na pobreza em relação aos episódios anteriores não é, portanto, a magnitude da queda, mas sua </a:t>
            </a:r>
            <a:r>
              <a:rPr lang="pt-BR" sz="2800" u="sng" dirty="0" smtClean="0">
                <a:solidFill>
                  <a:srgbClr val="FF0000"/>
                </a:solidFill>
              </a:rPr>
              <a:t>origem</a:t>
            </a:r>
            <a:r>
              <a:rPr lang="pt-BR" sz="28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8377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Nos episódios anteriores, o instrumento dominante foi sempre o crescimento. Nos últimos anos, a queda na pobreza deveu-se essencialmente a reduções no grau de desigualdade. </a:t>
            </a:r>
          </a:p>
        </p:txBody>
      </p:sp>
    </p:spTree>
    <p:extLst>
      <p:ext uri="{BB962C8B-B14F-4D97-AF65-F5344CB8AC3E}">
        <p14:creationId xmlns="" xmlns:p14="http://schemas.microsoft.com/office/powerpoint/2010/main" val="41392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Pontos do artigo que iremos destacar: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/>
              <a:t>seção 2: </a:t>
            </a:r>
          </a:p>
          <a:p>
            <a:r>
              <a:rPr lang="pt-BR" dirty="0" smtClean="0"/>
              <a:t>crescimento </a:t>
            </a:r>
            <a:r>
              <a:rPr lang="pt-BR" dirty="0"/>
              <a:t>da renda dos mais </a:t>
            </a:r>
            <a:r>
              <a:rPr lang="pt-BR" dirty="0" smtClean="0"/>
              <a:t>pobres  e dos mais ricos ao longo do quadriênio 2001-2005. </a:t>
            </a:r>
          </a:p>
          <a:p>
            <a:r>
              <a:rPr lang="pt-BR" dirty="0" smtClean="0"/>
              <a:t>diferença de </a:t>
            </a:r>
            <a:r>
              <a:rPr lang="pt-BR" dirty="0"/>
              <a:t>percepção dos mais </a:t>
            </a:r>
            <a:r>
              <a:rPr lang="pt-BR" dirty="0" smtClean="0"/>
              <a:t>pobres </a:t>
            </a:r>
            <a:r>
              <a:rPr lang="pt-BR" dirty="0"/>
              <a:t>e a dos mais ricos sobre o crescimento econômico no País </a:t>
            </a:r>
            <a:r>
              <a:rPr lang="pt-BR" dirty="0" smtClean="0"/>
              <a:t>nesse período, com base em comparações internacionais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seção 3: </a:t>
            </a:r>
          </a:p>
          <a:p>
            <a:r>
              <a:rPr lang="pt-BR" dirty="0" smtClean="0"/>
              <a:t>queda </a:t>
            </a:r>
            <a:r>
              <a:rPr lang="pt-BR" dirty="0"/>
              <a:t>na </a:t>
            </a:r>
            <a:r>
              <a:rPr lang="pt-BR" dirty="0" smtClean="0"/>
              <a:t>pobreza </a:t>
            </a:r>
            <a:r>
              <a:rPr lang="pt-BR" dirty="0"/>
              <a:t>ocorrida entre 2001 a </a:t>
            </a:r>
            <a:r>
              <a:rPr lang="pt-BR" dirty="0" smtClean="0"/>
              <a:t>2005;</a:t>
            </a:r>
          </a:p>
          <a:p>
            <a:r>
              <a:rPr lang="pt-BR" dirty="0" smtClean="0"/>
              <a:t>quanto da queda </a:t>
            </a:r>
            <a:r>
              <a:rPr lang="pt-BR" dirty="0"/>
              <a:t>na  </a:t>
            </a:r>
            <a:r>
              <a:rPr lang="pt-BR" dirty="0" smtClean="0"/>
              <a:t>pobreza </a:t>
            </a:r>
            <a:r>
              <a:rPr lang="pt-BR" dirty="0"/>
              <a:t>resultou </a:t>
            </a:r>
            <a:r>
              <a:rPr lang="pt-BR" dirty="0" smtClean="0"/>
              <a:t>fundamentalmente </a:t>
            </a:r>
            <a:r>
              <a:rPr lang="pt-BR" dirty="0"/>
              <a:t>da redução no grau de </a:t>
            </a:r>
            <a:r>
              <a:rPr lang="pt-BR" dirty="0" smtClean="0"/>
              <a:t>desigualdade. </a:t>
            </a:r>
          </a:p>
        </p:txBody>
      </p:sp>
    </p:spTree>
    <p:extLst>
      <p:ext uri="{BB962C8B-B14F-4D97-AF65-F5344CB8AC3E}">
        <p14:creationId xmlns="" xmlns:p14="http://schemas.microsoft.com/office/powerpoint/2010/main" val="127082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crescimento da renda dos mais pobres e dos mais ricos – 2001-2005</a:t>
            </a:r>
          </a:p>
        </p:txBody>
      </p:sp>
    </p:spTree>
    <p:extLst>
      <p:ext uri="{BB962C8B-B14F-4D97-AF65-F5344CB8AC3E}">
        <p14:creationId xmlns="" xmlns:p14="http://schemas.microsoft.com/office/powerpoint/2010/main" val="8194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600" dirty="0" smtClean="0"/>
              <a:t>o crescimento da renda dos mais pobres e dos mais ricos – 2001-2005</a:t>
            </a:r>
            <a:endParaRPr lang="pt-B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431413"/>
            <a:ext cx="9028950" cy="538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059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75" y="1378408"/>
            <a:ext cx="8698189" cy="536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88032" y="345430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Houve um crescimento anual de 8% para os 10% mais pobres e de 6% para os 20% mais pobres, apesar de a renda per capita brasileira ter crescido apenas 0,9% ao ano (a.a.) no mesmo período.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1229</Words>
  <Application>Microsoft Office PowerPoint</Application>
  <PresentationFormat>Apresentação na tela (4:3)</PresentationFormat>
  <Paragraphs>61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 Importância da Queda Recente da  Desigualdade para a pobreza </vt:lpstr>
      <vt:lpstr>introdução</vt:lpstr>
      <vt:lpstr>Introdução</vt:lpstr>
      <vt:lpstr>Introdução</vt:lpstr>
      <vt:lpstr>Introdução</vt:lpstr>
      <vt:lpstr>Pontos do artigo que iremos destacar:</vt:lpstr>
      <vt:lpstr>o crescimento da renda dos mais pobres e dos mais ricos – 2001-2005</vt:lpstr>
      <vt:lpstr>o crescimento da renda dos mais pobres e dos mais ricos – 2001-2005</vt:lpstr>
      <vt:lpstr>Slide 9</vt:lpstr>
      <vt:lpstr>Análise</vt:lpstr>
      <vt:lpstr>Slide 11</vt:lpstr>
      <vt:lpstr>Análise</vt:lpstr>
      <vt:lpstr>Diferenças de percepção a respeito do crescimento</vt:lpstr>
      <vt:lpstr>Slide 14</vt:lpstr>
      <vt:lpstr>Slide 15</vt:lpstr>
      <vt:lpstr>Desigualdade e pobreza</vt:lpstr>
      <vt:lpstr>Slide 17</vt:lpstr>
      <vt:lpstr>Redução pode ser considerada alta?</vt:lpstr>
      <vt:lpstr>Slide 19</vt:lpstr>
      <vt:lpstr>Slide 20</vt:lpstr>
      <vt:lpstr>Metas – Desenvolvimento do Milênio</vt:lpstr>
      <vt:lpstr>Declaração do Milênio</vt:lpstr>
      <vt:lpstr>Slide 23</vt:lpstr>
      <vt:lpstr>contribuição da queda na desigualdade para a redução na pobreza </vt:lpstr>
      <vt:lpstr>Análise</vt:lpstr>
      <vt:lpstr>Slide 26</vt:lpstr>
      <vt:lpstr>Abordagem alternativa</vt:lpstr>
      <vt:lpstr>Em suma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Importância da Queda Recente da  Desigualdade para a pobreza </dc:title>
  <dc:creator>Elaine</dc:creator>
  <cp:lastModifiedBy>elaine</cp:lastModifiedBy>
  <cp:revision>33</cp:revision>
  <dcterms:created xsi:type="dcterms:W3CDTF">2015-05-29T13:03:35Z</dcterms:created>
  <dcterms:modified xsi:type="dcterms:W3CDTF">2015-06-10T21:13:30Z</dcterms:modified>
</cp:coreProperties>
</file>