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375" r:id="rId2"/>
    <p:sldId id="384" r:id="rId3"/>
    <p:sldId id="382" r:id="rId4"/>
    <p:sldId id="265" r:id="rId5"/>
    <p:sldId id="378" r:id="rId6"/>
    <p:sldId id="318" r:id="rId7"/>
    <p:sldId id="376" r:id="rId8"/>
    <p:sldId id="267" r:id="rId9"/>
    <p:sldId id="266" r:id="rId10"/>
    <p:sldId id="381" r:id="rId11"/>
    <p:sldId id="377" r:id="rId12"/>
    <p:sldId id="269" r:id="rId13"/>
    <p:sldId id="279" r:id="rId14"/>
    <p:sldId id="280" r:id="rId15"/>
    <p:sldId id="258" r:id="rId16"/>
    <p:sldId id="391" r:id="rId17"/>
    <p:sldId id="304" r:id="rId18"/>
    <p:sldId id="301" r:id="rId19"/>
    <p:sldId id="299" r:id="rId20"/>
    <p:sldId id="281" r:id="rId21"/>
    <p:sldId id="305" r:id="rId22"/>
    <p:sldId id="300" r:id="rId23"/>
    <p:sldId id="302" r:id="rId24"/>
    <p:sldId id="306" r:id="rId25"/>
    <p:sldId id="315" r:id="rId26"/>
    <p:sldId id="284" r:id="rId27"/>
    <p:sldId id="261" r:id="rId28"/>
    <p:sldId id="392" r:id="rId29"/>
    <p:sldId id="379" r:id="rId30"/>
    <p:sldId id="264" r:id="rId31"/>
    <p:sldId id="386" r:id="rId32"/>
    <p:sldId id="387" r:id="rId33"/>
    <p:sldId id="260" r:id="rId34"/>
    <p:sldId id="303" r:id="rId35"/>
    <p:sldId id="288" r:id="rId36"/>
    <p:sldId id="307" r:id="rId37"/>
    <p:sldId id="312" r:id="rId38"/>
    <p:sldId id="308" r:id="rId39"/>
    <p:sldId id="259" r:id="rId40"/>
    <p:sldId id="309" r:id="rId41"/>
    <p:sldId id="388" r:id="rId42"/>
    <p:sldId id="310" r:id="rId43"/>
    <p:sldId id="316" r:id="rId44"/>
    <p:sldId id="389" r:id="rId45"/>
    <p:sldId id="317" r:id="rId46"/>
    <p:sldId id="394" r:id="rId47"/>
    <p:sldId id="395" r:id="rId48"/>
    <p:sldId id="396" r:id="rId49"/>
    <p:sldId id="39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a:srgbClr val="FFFEE6"/>
    <a:srgbClr val="F9FFEC"/>
    <a:srgbClr val="E9EDF7"/>
    <a:srgbClr val="0432FF"/>
    <a:srgbClr val="BBE0E3"/>
    <a:srgbClr val="009051"/>
    <a:srgbClr val="C1EC04"/>
    <a:srgbClr val="D7EC12"/>
    <a:srgbClr val="0118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88"/>
    <p:restoredTop sz="86335"/>
  </p:normalViewPr>
  <p:slideViewPr>
    <p:cSldViewPr snapToGrid="0" snapToObjects="1">
      <p:cViewPr varScale="1">
        <p:scale>
          <a:sx n="95" d="100"/>
          <a:sy n="95" d="100"/>
        </p:scale>
        <p:origin x="148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FDAAD-E927-2743-9248-A95DA6D4F78D}" type="datetimeFigureOut">
              <a:rPr lang="pt-BR" smtClean="0"/>
              <a:t>08/09/2020</a:t>
            </a:fld>
            <a:endParaRPr lang="pt-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DCEBB-7D4A-B649-BB20-8B4CF3E0664B}" type="slidenum">
              <a:rPr lang="pt-BR" smtClean="0"/>
              <a:t>‹#›</a:t>
            </a:fld>
            <a:endParaRPr lang="pt-BR"/>
          </a:p>
        </p:txBody>
      </p:sp>
    </p:spTree>
    <p:extLst>
      <p:ext uri="{BB962C8B-B14F-4D97-AF65-F5344CB8AC3E}">
        <p14:creationId xmlns:p14="http://schemas.microsoft.com/office/powerpoint/2010/main" val="4059733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8592B974-2FF2-7741-87CF-2D1B89FA5408}" type="slidenum">
              <a:rPr lang="pt-BR" smtClean="0"/>
              <a:t>1</a:t>
            </a:fld>
            <a:endParaRPr lang="pt-BR"/>
          </a:p>
        </p:txBody>
      </p:sp>
    </p:spTree>
    <p:extLst>
      <p:ext uri="{BB962C8B-B14F-4D97-AF65-F5344CB8AC3E}">
        <p14:creationId xmlns:p14="http://schemas.microsoft.com/office/powerpoint/2010/main" val="863563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14</a:t>
            </a:fld>
            <a:endParaRPr lang="pt-BR"/>
          </a:p>
        </p:txBody>
      </p:sp>
    </p:spTree>
    <p:extLst>
      <p:ext uri="{BB962C8B-B14F-4D97-AF65-F5344CB8AC3E}">
        <p14:creationId xmlns:p14="http://schemas.microsoft.com/office/powerpoint/2010/main" val="393444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16</a:t>
            </a:fld>
            <a:endParaRPr lang="pt-BR"/>
          </a:p>
        </p:txBody>
      </p:sp>
    </p:spTree>
    <p:extLst>
      <p:ext uri="{BB962C8B-B14F-4D97-AF65-F5344CB8AC3E}">
        <p14:creationId xmlns:p14="http://schemas.microsoft.com/office/powerpoint/2010/main" val="654180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B8059ED5-C43C-3B4A-9198-6A94BF285A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57A1DB71-B322-8540-A91B-313D95FD5A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0419" name="Slide Number Placeholder 3">
            <a:extLst>
              <a:ext uri="{FF2B5EF4-FFF2-40B4-BE49-F238E27FC236}">
                <a16:creationId xmlns:a16="http://schemas.microsoft.com/office/drawing/2014/main" id="{0E453AFE-97D4-444B-AF88-814C3D0188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8BC812-05F8-3B43-AA05-8A4DE10608E4}" type="slidenum">
              <a:rPr lang="pt-BR" altLang="en-US"/>
              <a:pPr/>
              <a:t>18</a:t>
            </a:fld>
            <a:endParaRPr lang="pt-BR" altLang="en-US"/>
          </a:p>
        </p:txBody>
      </p:sp>
    </p:spTree>
    <p:extLst>
      <p:ext uri="{BB962C8B-B14F-4D97-AF65-F5344CB8AC3E}">
        <p14:creationId xmlns:p14="http://schemas.microsoft.com/office/powerpoint/2010/main" val="1404157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604098C0-EEE5-EC43-B611-B908250902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E3A9D379-FF47-BB45-8607-ED46B74FD9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1443" name="Slide Number Placeholder 3">
            <a:extLst>
              <a:ext uri="{FF2B5EF4-FFF2-40B4-BE49-F238E27FC236}">
                <a16:creationId xmlns:a16="http://schemas.microsoft.com/office/drawing/2014/main" id="{93D142B7-6374-FA48-99DB-54C2F9297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D361DD-BC2B-AE43-AC04-6DDE848B4D4F}" type="slidenum">
              <a:rPr lang="pt-BR" altLang="en-US"/>
              <a:pPr/>
              <a:t>20</a:t>
            </a:fld>
            <a:endParaRPr lang="pt-BR" altLang="en-US"/>
          </a:p>
        </p:txBody>
      </p:sp>
    </p:spTree>
    <p:extLst>
      <p:ext uri="{BB962C8B-B14F-4D97-AF65-F5344CB8AC3E}">
        <p14:creationId xmlns:p14="http://schemas.microsoft.com/office/powerpoint/2010/main" val="947858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24</a:t>
            </a:fld>
            <a:endParaRPr lang="pt-BR"/>
          </a:p>
        </p:txBody>
      </p:sp>
    </p:spTree>
    <p:extLst>
      <p:ext uri="{BB962C8B-B14F-4D97-AF65-F5344CB8AC3E}">
        <p14:creationId xmlns:p14="http://schemas.microsoft.com/office/powerpoint/2010/main" val="2862688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25</a:t>
            </a:fld>
            <a:endParaRPr lang="pt-BR"/>
          </a:p>
        </p:txBody>
      </p:sp>
    </p:spTree>
    <p:extLst>
      <p:ext uri="{BB962C8B-B14F-4D97-AF65-F5344CB8AC3E}">
        <p14:creationId xmlns:p14="http://schemas.microsoft.com/office/powerpoint/2010/main" val="2774250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FB8DCEBB-7D4A-B649-BB20-8B4CF3E0664B}" type="slidenum">
              <a:rPr lang="pt-BR" smtClean="0"/>
              <a:t>29</a:t>
            </a:fld>
            <a:endParaRPr lang="pt-BR"/>
          </a:p>
        </p:txBody>
      </p:sp>
    </p:spTree>
    <p:extLst>
      <p:ext uri="{BB962C8B-B14F-4D97-AF65-F5344CB8AC3E}">
        <p14:creationId xmlns:p14="http://schemas.microsoft.com/office/powerpoint/2010/main" val="2792932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FA1F07BD-D33E-204D-B5CE-019B954C9E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77E8BBEE-09A6-824D-878D-15FF307367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2467" name="Slide Number Placeholder 3">
            <a:extLst>
              <a:ext uri="{FF2B5EF4-FFF2-40B4-BE49-F238E27FC236}">
                <a16:creationId xmlns:a16="http://schemas.microsoft.com/office/drawing/2014/main" id="{A214EDEF-60EA-5846-9F83-11E74878BB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7AC9D7-FFFC-C143-8D9B-805CD8D32CE3}" type="slidenum">
              <a:rPr lang="pt-BR" altLang="en-US"/>
              <a:pPr/>
              <a:t>30</a:t>
            </a:fld>
            <a:endParaRPr lang="pt-BR" altLang="en-US"/>
          </a:p>
        </p:txBody>
      </p:sp>
    </p:spTree>
    <p:extLst>
      <p:ext uri="{BB962C8B-B14F-4D97-AF65-F5344CB8AC3E}">
        <p14:creationId xmlns:p14="http://schemas.microsoft.com/office/powerpoint/2010/main" val="393795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31</a:t>
            </a:fld>
            <a:endParaRPr lang="pt-BR"/>
          </a:p>
        </p:txBody>
      </p:sp>
    </p:spTree>
    <p:extLst>
      <p:ext uri="{BB962C8B-B14F-4D97-AF65-F5344CB8AC3E}">
        <p14:creationId xmlns:p14="http://schemas.microsoft.com/office/powerpoint/2010/main" val="3841655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87A31C65-01DE-6540-A12A-BDC9F3E4AB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BEAF9A76-8460-0148-BD29-CCF582F577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3491" name="Slide Number Placeholder 3">
            <a:extLst>
              <a:ext uri="{FF2B5EF4-FFF2-40B4-BE49-F238E27FC236}">
                <a16:creationId xmlns:a16="http://schemas.microsoft.com/office/drawing/2014/main" id="{3941D525-1991-E946-B702-E443F68C5C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CCF1AC-B374-D54F-8DA6-3421BF72E355}" type="slidenum">
              <a:rPr lang="pt-BR" altLang="en-US"/>
              <a:pPr/>
              <a:t>39</a:t>
            </a:fld>
            <a:endParaRPr lang="pt-BR" altLang="en-US"/>
          </a:p>
        </p:txBody>
      </p:sp>
    </p:spTree>
    <p:extLst>
      <p:ext uri="{BB962C8B-B14F-4D97-AF65-F5344CB8AC3E}">
        <p14:creationId xmlns:p14="http://schemas.microsoft.com/office/powerpoint/2010/main" val="2153127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52787D88-95D0-E047-BD18-C7A28321B2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AA2A69E8-A127-6F4A-B2B7-CFD3126C20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5" name="Slide Number Placeholder 3">
            <a:extLst>
              <a:ext uri="{FF2B5EF4-FFF2-40B4-BE49-F238E27FC236}">
                <a16:creationId xmlns:a16="http://schemas.microsoft.com/office/drawing/2014/main" id="{72E9D036-CAC0-0E43-8675-DB6E7E44BA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D768F6-A805-2149-963C-3E40BA27654B}" type="slidenum">
              <a:rPr lang="pt-BR" altLang="en-US"/>
              <a:pPr/>
              <a:t>2</a:t>
            </a:fld>
            <a:endParaRPr lang="pt-BR" altLang="en-US"/>
          </a:p>
        </p:txBody>
      </p:sp>
    </p:spTree>
    <p:extLst>
      <p:ext uri="{BB962C8B-B14F-4D97-AF65-F5344CB8AC3E}">
        <p14:creationId xmlns:p14="http://schemas.microsoft.com/office/powerpoint/2010/main" val="2369223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ABF3117F-D8FF-7B45-968D-787A17D963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997F7F5A-94A4-4548-A8C4-8DE3150E0F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4515" name="Slide Number Placeholder 3">
            <a:extLst>
              <a:ext uri="{FF2B5EF4-FFF2-40B4-BE49-F238E27FC236}">
                <a16:creationId xmlns:a16="http://schemas.microsoft.com/office/drawing/2014/main" id="{5E3213E3-31D4-ED4D-9493-C6237DBB11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12650D-6BD5-C24D-A2DF-591236BB2955}" type="slidenum">
              <a:rPr lang="pt-BR" altLang="en-US"/>
              <a:pPr/>
              <a:t>40</a:t>
            </a:fld>
            <a:endParaRPr lang="pt-BR" altLang="en-US"/>
          </a:p>
        </p:txBody>
      </p:sp>
    </p:spTree>
    <p:extLst>
      <p:ext uri="{BB962C8B-B14F-4D97-AF65-F5344CB8AC3E}">
        <p14:creationId xmlns:p14="http://schemas.microsoft.com/office/powerpoint/2010/main" val="2187420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F4339575-3B58-5947-959B-E4B78D8570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6ED01A75-4E8F-0641-910D-91FA96A017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5539" name="Slide Number Placeholder 3">
            <a:extLst>
              <a:ext uri="{FF2B5EF4-FFF2-40B4-BE49-F238E27FC236}">
                <a16:creationId xmlns:a16="http://schemas.microsoft.com/office/drawing/2014/main" id="{0B7D2443-C512-1147-91A7-5C41D5CFF5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6F1D12-535F-1E45-AFC6-40619E241075}" type="slidenum">
              <a:rPr lang="pt-BR" altLang="en-US"/>
              <a:pPr/>
              <a:t>41</a:t>
            </a:fld>
            <a:endParaRPr lang="pt-BR" altLang="en-US"/>
          </a:p>
        </p:txBody>
      </p:sp>
    </p:spTree>
    <p:extLst>
      <p:ext uri="{BB962C8B-B14F-4D97-AF65-F5344CB8AC3E}">
        <p14:creationId xmlns:p14="http://schemas.microsoft.com/office/powerpoint/2010/main" val="399602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53AD73C4-9C8E-7146-AC4E-4FEF68262E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3FCF1397-F97C-9343-A91D-D17AC075A8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6563" name="Slide Number Placeholder 3">
            <a:extLst>
              <a:ext uri="{FF2B5EF4-FFF2-40B4-BE49-F238E27FC236}">
                <a16:creationId xmlns:a16="http://schemas.microsoft.com/office/drawing/2014/main" id="{D1A23721-A497-F84F-BEFC-B8660F1659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B7ED61-72CE-9047-9687-A32A36673E95}" type="slidenum">
              <a:rPr lang="pt-BR" altLang="en-US"/>
              <a:pPr/>
              <a:t>42</a:t>
            </a:fld>
            <a:endParaRPr lang="pt-BR" altLang="en-US"/>
          </a:p>
        </p:txBody>
      </p:sp>
    </p:spTree>
    <p:extLst>
      <p:ext uri="{BB962C8B-B14F-4D97-AF65-F5344CB8AC3E}">
        <p14:creationId xmlns:p14="http://schemas.microsoft.com/office/powerpoint/2010/main" val="998145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0FE3A172-54AA-7846-886F-ADB1312618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59B41BC5-BA7B-5542-83EC-6FD736DDAA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7587" name="Slide Number Placeholder 3">
            <a:extLst>
              <a:ext uri="{FF2B5EF4-FFF2-40B4-BE49-F238E27FC236}">
                <a16:creationId xmlns:a16="http://schemas.microsoft.com/office/drawing/2014/main" id="{EEFDB9CA-E718-A041-AF2B-46D5EDB1C4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67DA23-7D75-DD4E-8E02-0636BAE54DAF}" type="slidenum">
              <a:rPr lang="pt-BR" altLang="en-US"/>
              <a:pPr/>
              <a:t>43</a:t>
            </a:fld>
            <a:endParaRPr lang="pt-BR" altLang="en-US"/>
          </a:p>
        </p:txBody>
      </p:sp>
    </p:spTree>
    <p:extLst>
      <p:ext uri="{BB962C8B-B14F-4D97-AF65-F5344CB8AC3E}">
        <p14:creationId xmlns:p14="http://schemas.microsoft.com/office/powerpoint/2010/main" val="2957659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6A7A1E36-6171-754D-9DD5-B8A7E91CE0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BF242ABF-AF0F-D341-BC11-F369B464DD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8611" name="Slide Number Placeholder 3">
            <a:extLst>
              <a:ext uri="{FF2B5EF4-FFF2-40B4-BE49-F238E27FC236}">
                <a16:creationId xmlns:a16="http://schemas.microsoft.com/office/drawing/2014/main" id="{0474C9AC-6553-ED48-B9EB-B3B69B06B7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2DB97A-FCFB-3843-BA69-D76D0900B478}" type="slidenum">
              <a:rPr lang="pt-BR" altLang="en-US"/>
              <a:pPr/>
              <a:t>44</a:t>
            </a:fld>
            <a:endParaRPr lang="pt-BR" altLang="en-US"/>
          </a:p>
        </p:txBody>
      </p:sp>
    </p:spTree>
    <p:extLst>
      <p:ext uri="{BB962C8B-B14F-4D97-AF65-F5344CB8AC3E}">
        <p14:creationId xmlns:p14="http://schemas.microsoft.com/office/powerpoint/2010/main" val="4020196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8592B974-2FF2-7741-87CF-2D1B89FA5408}" type="slidenum">
              <a:rPr lang="pt-BR" smtClean="0"/>
              <a:t>45</a:t>
            </a:fld>
            <a:endParaRPr lang="pt-BR"/>
          </a:p>
        </p:txBody>
      </p:sp>
    </p:spTree>
    <p:extLst>
      <p:ext uri="{BB962C8B-B14F-4D97-AF65-F5344CB8AC3E}">
        <p14:creationId xmlns:p14="http://schemas.microsoft.com/office/powerpoint/2010/main" val="4096906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8592B974-2FF2-7741-87CF-2D1B89FA5408}" type="slidenum">
              <a:rPr lang="pt-BR" smtClean="0"/>
              <a:t>46</a:t>
            </a:fld>
            <a:endParaRPr lang="pt-BR"/>
          </a:p>
        </p:txBody>
      </p:sp>
    </p:spTree>
    <p:extLst>
      <p:ext uri="{BB962C8B-B14F-4D97-AF65-F5344CB8AC3E}">
        <p14:creationId xmlns:p14="http://schemas.microsoft.com/office/powerpoint/2010/main" val="4101038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8592B974-2FF2-7741-87CF-2D1B89FA5408}" type="slidenum">
              <a:rPr lang="pt-BR" smtClean="0"/>
              <a:t>47</a:t>
            </a:fld>
            <a:endParaRPr lang="pt-BR"/>
          </a:p>
        </p:txBody>
      </p:sp>
    </p:spTree>
    <p:extLst>
      <p:ext uri="{BB962C8B-B14F-4D97-AF65-F5344CB8AC3E}">
        <p14:creationId xmlns:p14="http://schemas.microsoft.com/office/powerpoint/2010/main" val="2495380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8592B974-2FF2-7741-87CF-2D1B89FA5408}" type="slidenum">
              <a:rPr lang="pt-BR" smtClean="0"/>
              <a:t>48</a:t>
            </a:fld>
            <a:endParaRPr lang="pt-BR"/>
          </a:p>
        </p:txBody>
      </p:sp>
    </p:spTree>
    <p:extLst>
      <p:ext uri="{BB962C8B-B14F-4D97-AF65-F5344CB8AC3E}">
        <p14:creationId xmlns:p14="http://schemas.microsoft.com/office/powerpoint/2010/main" val="1123528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8592B974-2FF2-7741-87CF-2D1B89FA5408}" type="slidenum">
              <a:rPr lang="pt-BR" smtClean="0"/>
              <a:t>49</a:t>
            </a:fld>
            <a:endParaRPr lang="pt-BR"/>
          </a:p>
        </p:txBody>
      </p:sp>
    </p:spTree>
    <p:extLst>
      <p:ext uri="{BB962C8B-B14F-4D97-AF65-F5344CB8AC3E}">
        <p14:creationId xmlns:p14="http://schemas.microsoft.com/office/powerpoint/2010/main" val="16292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3</a:t>
            </a:fld>
            <a:endParaRPr lang="pt-BR"/>
          </a:p>
        </p:txBody>
      </p:sp>
    </p:spTree>
    <p:extLst>
      <p:ext uri="{BB962C8B-B14F-4D97-AF65-F5344CB8AC3E}">
        <p14:creationId xmlns:p14="http://schemas.microsoft.com/office/powerpoint/2010/main" val="412858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5</a:t>
            </a:fld>
            <a:endParaRPr lang="pt-BR"/>
          </a:p>
        </p:txBody>
      </p:sp>
    </p:spTree>
    <p:extLst>
      <p:ext uri="{BB962C8B-B14F-4D97-AF65-F5344CB8AC3E}">
        <p14:creationId xmlns:p14="http://schemas.microsoft.com/office/powerpoint/2010/main" val="656072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FB8DCEBB-7D4A-B649-BB20-8B4CF3E0664B}" type="slidenum">
              <a:rPr lang="pt-BR" smtClean="0"/>
              <a:t>6</a:t>
            </a:fld>
            <a:endParaRPr lang="pt-BR"/>
          </a:p>
        </p:txBody>
      </p:sp>
    </p:spTree>
    <p:extLst>
      <p:ext uri="{BB962C8B-B14F-4D97-AF65-F5344CB8AC3E}">
        <p14:creationId xmlns:p14="http://schemas.microsoft.com/office/powerpoint/2010/main" val="232920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FB8DCEBB-7D4A-B649-BB20-8B4CF3E0664B}" type="slidenum">
              <a:rPr lang="pt-BR" smtClean="0"/>
              <a:t>10</a:t>
            </a:fld>
            <a:endParaRPr lang="pt-BR"/>
          </a:p>
        </p:txBody>
      </p:sp>
    </p:spTree>
    <p:extLst>
      <p:ext uri="{BB962C8B-B14F-4D97-AF65-F5344CB8AC3E}">
        <p14:creationId xmlns:p14="http://schemas.microsoft.com/office/powerpoint/2010/main" val="903389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11</a:t>
            </a:fld>
            <a:endParaRPr lang="pt-BR"/>
          </a:p>
        </p:txBody>
      </p:sp>
    </p:spTree>
    <p:extLst>
      <p:ext uri="{BB962C8B-B14F-4D97-AF65-F5344CB8AC3E}">
        <p14:creationId xmlns:p14="http://schemas.microsoft.com/office/powerpoint/2010/main" val="965076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12</a:t>
            </a:fld>
            <a:endParaRPr lang="pt-BR"/>
          </a:p>
        </p:txBody>
      </p:sp>
    </p:spTree>
    <p:extLst>
      <p:ext uri="{BB962C8B-B14F-4D97-AF65-F5344CB8AC3E}">
        <p14:creationId xmlns:p14="http://schemas.microsoft.com/office/powerpoint/2010/main" val="2747056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fld id="{FB8DCEBB-7D4A-B649-BB20-8B4CF3E0664B}" type="slidenum">
              <a:rPr lang="pt-BR" smtClean="0"/>
              <a:t>13</a:t>
            </a:fld>
            <a:endParaRPr lang="pt-BR"/>
          </a:p>
        </p:txBody>
      </p:sp>
    </p:spTree>
    <p:extLst>
      <p:ext uri="{BB962C8B-B14F-4D97-AF65-F5344CB8AC3E}">
        <p14:creationId xmlns:p14="http://schemas.microsoft.com/office/powerpoint/2010/main" val="648780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2ED5E-EB9D-2343-9383-87B9C57559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BEF147F6-34C3-8840-9EE2-9546E1D0AC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3B6FC4B3-A323-7241-86E1-B900591180EE}"/>
              </a:ext>
            </a:extLst>
          </p:cNvPr>
          <p:cNvSpPr>
            <a:spLocks noGrp="1"/>
          </p:cNvSpPr>
          <p:nvPr>
            <p:ph type="dt" sz="half" idx="10"/>
          </p:nvPr>
        </p:nvSpPr>
        <p:spPr/>
        <p:txBody>
          <a:bodyPr/>
          <a:lstStyle/>
          <a:p>
            <a:fld id="{5E2A776F-4276-814E-8E66-9BD8E575F510}" type="datetimeFigureOut">
              <a:rPr lang="pt-BR" smtClean="0"/>
              <a:t>08/09/2020</a:t>
            </a:fld>
            <a:endParaRPr lang="pt-BR"/>
          </a:p>
        </p:txBody>
      </p:sp>
      <p:sp>
        <p:nvSpPr>
          <p:cNvPr id="5" name="Footer Placeholder 4">
            <a:extLst>
              <a:ext uri="{FF2B5EF4-FFF2-40B4-BE49-F238E27FC236}">
                <a16:creationId xmlns:a16="http://schemas.microsoft.com/office/drawing/2014/main" id="{32A5EDFE-D620-8346-9AB0-FEF9D649CF58}"/>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9322C833-4A66-AE4B-A678-194A2336D40A}"/>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4156995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8087-5E0D-6F42-8DBC-8E6CCD034732}"/>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7432FF4C-60F4-084C-A349-DE079CC80D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3B01BCC3-4E61-0441-A766-02A77C1567BC}"/>
              </a:ext>
            </a:extLst>
          </p:cNvPr>
          <p:cNvSpPr>
            <a:spLocks noGrp="1"/>
          </p:cNvSpPr>
          <p:nvPr>
            <p:ph type="dt" sz="half" idx="10"/>
          </p:nvPr>
        </p:nvSpPr>
        <p:spPr/>
        <p:txBody>
          <a:bodyPr/>
          <a:lstStyle/>
          <a:p>
            <a:fld id="{5E2A776F-4276-814E-8E66-9BD8E575F510}" type="datetimeFigureOut">
              <a:rPr lang="pt-BR" smtClean="0"/>
              <a:t>08/09/2020</a:t>
            </a:fld>
            <a:endParaRPr lang="pt-BR"/>
          </a:p>
        </p:txBody>
      </p:sp>
      <p:sp>
        <p:nvSpPr>
          <p:cNvPr id="5" name="Footer Placeholder 4">
            <a:extLst>
              <a:ext uri="{FF2B5EF4-FFF2-40B4-BE49-F238E27FC236}">
                <a16:creationId xmlns:a16="http://schemas.microsoft.com/office/drawing/2014/main" id="{C55CBE53-8B84-9A45-8963-EB975A9382E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31E5A2B2-D7FA-334C-9A67-110BF25E6E4C}"/>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361460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83DCCE-FD19-474A-BEEE-E137501D90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D3BBAD3F-63FA-4A4E-87A0-D2CEECC781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4501DF8C-F13A-3845-A199-187F873139A0}"/>
              </a:ext>
            </a:extLst>
          </p:cNvPr>
          <p:cNvSpPr>
            <a:spLocks noGrp="1"/>
          </p:cNvSpPr>
          <p:nvPr>
            <p:ph type="dt" sz="half" idx="10"/>
          </p:nvPr>
        </p:nvSpPr>
        <p:spPr/>
        <p:txBody>
          <a:bodyPr/>
          <a:lstStyle/>
          <a:p>
            <a:fld id="{5E2A776F-4276-814E-8E66-9BD8E575F510}" type="datetimeFigureOut">
              <a:rPr lang="pt-BR" smtClean="0"/>
              <a:t>08/09/2020</a:t>
            </a:fld>
            <a:endParaRPr lang="pt-BR"/>
          </a:p>
        </p:txBody>
      </p:sp>
      <p:sp>
        <p:nvSpPr>
          <p:cNvPr id="5" name="Footer Placeholder 4">
            <a:extLst>
              <a:ext uri="{FF2B5EF4-FFF2-40B4-BE49-F238E27FC236}">
                <a16:creationId xmlns:a16="http://schemas.microsoft.com/office/drawing/2014/main" id="{D32BF7B4-FD6C-1E43-A9F0-FE8CF89F7175}"/>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41D66890-7596-E546-8433-F64092942ADC}"/>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3713615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9EC1-6DE0-4C49-B58B-D224D10EB669}"/>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4BE28E82-A6E5-7746-8B46-F040DFB4E8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727218F0-35B4-A440-B3CF-C0A1F97C25B4}"/>
              </a:ext>
            </a:extLst>
          </p:cNvPr>
          <p:cNvSpPr>
            <a:spLocks noGrp="1"/>
          </p:cNvSpPr>
          <p:nvPr>
            <p:ph type="dt" sz="half" idx="10"/>
          </p:nvPr>
        </p:nvSpPr>
        <p:spPr/>
        <p:txBody>
          <a:bodyPr/>
          <a:lstStyle/>
          <a:p>
            <a:fld id="{5E2A776F-4276-814E-8E66-9BD8E575F510}" type="datetimeFigureOut">
              <a:rPr lang="pt-BR" smtClean="0"/>
              <a:t>08/09/2020</a:t>
            </a:fld>
            <a:endParaRPr lang="pt-BR"/>
          </a:p>
        </p:txBody>
      </p:sp>
      <p:sp>
        <p:nvSpPr>
          <p:cNvPr id="5" name="Footer Placeholder 4">
            <a:extLst>
              <a:ext uri="{FF2B5EF4-FFF2-40B4-BE49-F238E27FC236}">
                <a16:creationId xmlns:a16="http://schemas.microsoft.com/office/drawing/2014/main" id="{293B2C64-5A87-5B4E-BF49-E6310A059873}"/>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C6981658-4A04-764C-B25B-D11575E99A52}"/>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115870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4FB3B-829A-CE4A-AF65-3EBF80BF7C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7908C310-19EC-AB42-95DD-9F5BD8A940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403663-E312-7940-A964-F653168CC841}"/>
              </a:ext>
            </a:extLst>
          </p:cNvPr>
          <p:cNvSpPr>
            <a:spLocks noGrp="1"/>
          </p:cNvSpPr>
          <p:nvPr>
            <p:ph type="dt" sz="half" idx="10"/>
          </p:nvPr>
        </p:nvSpPr>
        <p:spPr/>
        <p:txBody>
          <a:bodyPr/>
          <a:lstStyle/>
          <a:p>
            <a:fld id="{5E2A776F-4276-814E-8E66-9BD8E575F510}" type="datetimeFigureOut">
              <a:rPr lang="pt-BR" smtClean="0"/>
              <a:t>08/09/2020</a:t>
            </a:fld>
            <a:endParaRPr lang="pt-BR"/>
          </a:p>
        </p:txBody>
      </p:sp>
      <p:sp>
        <p:nvSpPr>
          <p:cNvPr id="5" name="Footer Placeholder 4">
            <a:extLst>
              <a:ext uri="{FF2B5EF4-FFF2-40B4-BE49-F238E27FC236}">
                <a16:creationId xmlns:a16="http://schemas.microsoft.com/office/drawing/2014/main" id="{E47FD897-06B5-A241-B008-F42AED427A6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A0CADC88-B4E1-074F-A7BD-A59D3EC0E669}"/>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3956712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50D0C-6681-1849-9E82-3FD9FED6D6A5}"/>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DD2C2202-7E21-0445-9DD0-74F261F631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2FCF6483-7A51-074B-A08A-D8D57AC34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FAF0D954-CB3B-1040-9345-BD4328CA180E}"/>
              </a:ext>
            </a:extLst>
          </p:cNvPr>
          <p:cNvSpPr>
            <a:spLocks noGrp="1"/>
          </p:cNvSpPr>
          <p:nvPr>
            <p:ph type="dt" sz="half" idx="10"/>
          </p:nvPr>
        </p:nvSpPr>
        <p:spPr/>
        <p:txBody>
          <a:bodyPr/>
          <a:lstStyle/>
          <a:p>
            <a:fld id="{5E2A776F-4276-814E-8E66-9BD8E575F510}" type="datetimeFigureOut">
              <a:rPr lang="pt-BR" smtClean="0"/>
              <a:t>08/09/2020</a:t>
            </a:fld>
            <a:endParaRPr lang="pt-BR"/>
          </a:p>
        </p:txBody>
      </p:sp>
      <p:sp>
        <p:nvSpPr>
          <p:cNvPr id="6" name="Footer Placeholder 5">
            <a:extLst>
              <a:ext uri="{FF2B5EF4-FFF2-40B4-BE49-F238E27FC236}">
                <a16:creationId xmlns:a16="http://schemas.microsoft.com/office/drawing/2014/main" id="{14416725-1E5F-4543-BE4F-908D73E5D1F8}"/>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37F28949-096A-7847-8D89-B00AE4FE0C5D}"/>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401688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944B-573B-CA4E-97B4-F2A0F9812747}"/>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E1BD562D-C171-BC47-9F2D-31CC562E76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50E156-24B4-5A4C-B88E-780FE3ECA6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69658507-9373-104A-BDF3-3D7913B317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0E384-4C9A-D341-AD1C-949B23A62E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B4768234-93CD-E44C-90F6-EBF531B02236}"/>
              </a:ext>
            </a:extLst>
          </p:cNvPr>
          <p:cNvSpPr>
            <a:spLocks noGrp="1"/>
          </p:cNvSpPr>
          <p:nvPr>
            <p:ph type="dt" sz="half" idx="10"/>
          </p:nvPr>
        </p:nvSpPr>
        <p:spPr/>
        <p:txBody>
          <a:bodyPr/>
          <a:lstStyle/>
          <a:p>
            <a:fld id="{5E2A776F-4276-814E-8E66-9BD8E575F510}" type="datetimeFigureOut">
              <a:rPr lang="pt-BR" smtClean="0"/>
              <a:t>08/09/2020</a:t>
            </a:fld>
            <a:endParaRPr lang="pt-BR"/>
          </a:p>
        </p:txBody>
      </p:sp>
      <p:sp>
        <p:nvSpPr>
          <p:cNvPr id="8" name="Footer Placeholder 7">
            <a:extLst>
              <a:ext uri="{FF2B5EF4-FFF2-40B4-BE49-F238E27FC236}">
                <a16:creationId xmlns:a16="http://schemas.microsoft.com/office/drawing/2014/main" id="{F4192BFE-0A2C-6F4A-96ED-6B9273194213}"/>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58D09AEC-9971-0D47-A38E-17FB184AB7D9}"/>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2055526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9400-BB45-374D-82CE-A27E513B96B6}"/>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364FC29F-0A2E-7141-A142-4E9E938A9F24}"/>
              </a:ext>
            </a:extLst>
          </p:cNvPr>
          <p:cNvSpPr>
            <a:spLocks noGrp="1"/>
          </p:cNvSpPr>
          <p:nvPr>
            <p:ph type="dt" sz="half" idx="10"/>
          </p:nvPr>
        </p:nvSpPr>
        <p:spPr/>
        <p:txBody>
          <a:bodyPr/>
          <a:lstStyle/>
          <a:p>
            <a:fld id="{5E2A776F-4276-814E-8E66-9BD8E575F510}" type="datetimeFigureOut">
              <a:rPr lang="pt-BR" smtClean="0"/>
              <a:t>08/09/2020</a:t>
            </a:fld>
            <a:endParaRPr lang="pt-BR"/>
          </a:p>
        </p:txBody>
      </p:sp>
      <p:sp>
        <p:nvSpPr>
          <p:cNvPr id="4" name="Footer Placeholder 3">
            <a:extLst>
              <a:ext uri="{FF2B5EF4-FFF2-40B4-BE49-F238E27FC236}">
                <a16:creationId xmlns:a16="http://schemas.microsoft.com/office/drawing/2014/main" id="{9109D2C8-90F7-AD4E-8DB5-88BB73B38CA0}"/>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CEA1CC62-9399-CC4B-94F6-CB3E69A3C2FE}"/>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1750621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382C1B-4D1A-E742-BF2A-7903FBC7EC73}"/>
              </a:ext>
            </a:extLst>
          </p:cNvPr>
          <p:cNvSpPr>
            <a:spLocks noGrp="1"/>
          </p:cNvSpPr>
          <p:nvPr>
            <p:ph type="dt" sz="half" idx="10"/>
          </p:nvPr>
        </p:nvSpPr>
        <p:spPr/>
        <p:txBody>
          <a:bodyPr/>
          <a:lstStyle/>
          <a:p>
            <a:fld id="{5E2A776F-4276-814E-8E66-9BD8E575F510}" type="datetimeFigureOut">
              <a:rPr lang="pt-BR" smtClean="0"/>
              <a:t>08/09/2020</a:t>
            </a:fld>
            <a:endParaRPr lang="pt-BR"/>
          </a:p>
        </p:txBody>
      </p:sp>
      <p:sp>
        <p:nvSpPr>
          <p:cNvPr id="3" name="Footer Placeholder 2">
            <a:extLst>
              <a:ext uri="{FF2B5EF4-FFF2-40B4-BE49-F238E27FC236}">
                <a16:creationId xmlns:a16="http://schemas.microsoft.com/office/drawing/2014/main" id="{00C13247-BAC3-904E-A4CA-FFFBE92A262F}"/>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E8423239-1CFE-DF46-85CE-E6BB47C35A21}"/>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2700036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4FA5-4FA8-314D-BBF5-BC8CD9532E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70768ED9-7524-EB46-82AE-B9FBA96A58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8FD3F7B4-7B85-564D-A70F-5B2AC6375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DB7095-7FB2-E14F-9C52-6802873FB6BA}"/>
              </a:ext>
            </a:extLst>
          </p:cNvPr>
          <p:cNvSpPr>
            <a:spLocks noGrp="1"/>
          </p:cNvSpPr>
          <p:nvPr>
            <p:ph type="dt" sz="half" idx="10"/>
          </p:nvPr>
        </p:nvSpPr>
        <p:spPr/>
        <p:txBody>
          <a:bodyPr/>
          <a:lstStyle/>
          <a:p>
            <a:fld id="{5E2A776F-4276-814E-8E66-9BD8E575F510}" type="datetimeFigureOut">
              <a:rPr lang="pt-BR" smtClean="0"/>
              <a:t>08/09/2020</a:t>
            </a:fld>
            <a:endParaRPr lang="pt-BR"/>
          </a:p>
        </p:txBody>
      </p:sp>
      <p:sp>
        <p:nvSpPr>
          <p:cNvPr id="6" name="Footer Placeholder 5">
            <a:extLst>
              <a:ext uri="{FF2B5EF4-FFF2-40B4-BE49-F238E27FC236}">
                <a16:creationId xmlns:a16="http://schemas.microsoft.com/office/drawing/2014/main" id="{69F3C376-01CA-A646-B811-67025CBCFE58}"/>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7DEADA85-62A3-AC43-AB1F-87CEC9611597}"/>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150420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AFE1-43E3-E644-96EA-11C9E6E19C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629938CF-5909-A04F-92A3-03A5125A61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C90BD9D7-F1D1-1F4E-8B8C-F34DE36FA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B0B2E-F577-D54F-93E5-600A6D8A017C}"/>
              </a:ext>
            </a:extLst>
          </p:cNvPr>
          <p:cNvSpPr>
            <a:spLocks noGrp="1"/>
          </p:cNvSpPr>
          <p:nvPr>
            <p:ph type="dt" sz="half" idx="10"/>
          </p:nvPr>
        </p:nvSpPr>
        <p:spPr/>
        <p:txBody>
          <a:bodyPr/>
          <a:lstStyle/>
          <a:p>
            <a:fld id="{5E2A776F-4276-814E-8E66-9BD8E575F510}" type="datetimeFigureOut">
              <a:rPr lang="pt-BR" smtClean="0"/>
              <a:t>08/09/2020</a:t>
            </a:fld>
            <a:endParaRPr lang="pt-BR"/>
          </a:p>
        </p:txBody>
      </p:sp>
      <p:sp>
        <p:nvSpPr>
          <p:cNvPr id="6" name="Footer Placeholder 5">
            <a:extLst>
              <a:ext uri="{FF2B5EF4-FFF2-40B4-BE49-F238E27FC236}">
                <a16:creationId xmlns:a16="http://schemas.microsoft.com/office/drawing/2014/main" id="{435D5A9A-31DA-FF47-9E5D-B7249E4F81B3}"/>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7A258FEA-740C-C54D-95A4-A2002B366BCB}"/>
              </a:ext>
            </a:extLst>
          </p:cNvPr>
          <p:cNvSpPr>
            <a:spLocks noGrp="1"/>
          </p:cNvSpPr>
          <p:nvPr>
            <p:ph type="sldNum" sz="quarter" idx="12"/>
          </p:nvPr>
        </p:nvSpPr>
        <p:spPr/>
        <p:txBody>
          <a:bodyPr/>
          <a:lstStyle/>
          <a:p>
            <a:fld id="{E22CE62E-C7CD-3F41-AD1E-5619FB0EDBA5}" type="slidenum">
              <a:rPr lang="pt-BR" smtClean="0"/>
              <a:t>‹#›</a:t>
            </a:fld>
            <a:endParaRPr lang="pt-BR"/>
          </a:p>
        </p:txBody>
      </p:sp>
    </p:spTree>
    <p:extLst>
      <p:ext uri="{BB962C8B-B14F-4D97-AF65-F5344CB8AC3E}">
        <p14:creationId xmlns:p14="http://schemas.microsoft.com/office/powerpoint/2010/main" val="4283709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2ED555-A576-5D45-B2C0-E1A962225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B1BF776E-5C17-DE48-A746-F10AFFC08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8F4AAB6F-F915-9548-919E-68F0105970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2A776F-4276-814E-8E66-9BD8E575F510}" type="datetimeFigureOut">
              <a:rPr lang="pt-BR" smtClean="0"/>
              <a:t>08/09/2020</a:t>
            </a:fld>
            <a:endParaRPr lang="pt-BR"/>
          </a:p>
        </p:txBody>
      </p:sp>
      <p:sp>
        <p:nvSpPr>
          <p:cNvPr id="5" name="Footer Placeholder 4">
            <a:extLst>
              <a:ext uri="{FF2B5EF4-FFF2-40B4-BE49-F238E27FC236}">
                <a16:creationId xmlns:a16="http://schemas.microsoft.com/office/drawing/2014/main" id="{AD1CBA39-888E-1B42-A4AC-65F8A901C3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55D18AF5-C091-074E-9525-FC7F1DFF88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CE62E-C7CD-3F41-AD1E-5619FB0EDBA5}" type="slidenum">
              <a:rPr lang="pt-BR" smtClean="0"/>
              <a:t>‹#›</a:t>
            </a:fld>
            <a:endParaRPr lang="pt-BR"/>
          </a:p>
        </p:txBody>
      </p:sp>
    </p:spTree>
    <p:extLst>
      <p:ext uri="{BB962C8B-B14F-4D97-AF65-F5344CB8AC3E}">
        <p14:creationId xmlns:p14="http://schemas.microsoft.com/office/powerpoint/2010/main" val="3464934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evicent@usp.b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png"/><Relationship Id="rId9" Type="http://schemas.openxmlformats.org/officeDocument/2006/relationships/image" Target="../media/image40.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hyperlink" Target="mailto:bevicent@usp.br" TargetMode="External"/><Relationship Id="rId7"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2.jpeg"/><Relationship Id="rId9"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0.tiff"/></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65.tiff"/><Relationship Id="rId5" Type="http://schemas.openxmlformats.org/officeDocument/2006/relationships/image" Target="../media/image64.tiff"/><Relationship Id="rId4" Type="http://schemas.openxmlformats.org/officeDocument/2006/relationships/image" Target="../media/image63.tiff"/></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tif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pt.wikipedia.org/wiki/Azul_de_metileno" TargetMode="External"/><Relationship Id="rId5" Type="http://schemas.openxmlformats.org/officeDocument/2006/relationships/hyperlink" Target="https://pt.wikipedia.org/w/index.php?title=%C3%81lcool-%C3%A1cido&amp;action=edit&amp;redlink=1" TargetMode="External"/><Relationship Id="rId4" Type="http://schemas.openxmlformats.org/officeDocument/2006/relationships/hyperlink" Target="https://pt.wikipedia.org/wiki/Carbolfucsin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1.tiff"/><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classic.stmarysschool.org/FETC_WEB/comm_organ/cole/websites/cellpages/blanton_smith/site%20images/Ecoli_flagella_em.jpg" TargetMode="External"/><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1.tif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4.tiff"/><Relationship Id="rId7" Type="http://schemas.openxmlformats.org/officeDocument/2006/relationships/image" Target="../media/image87.jpeg"/><Relationship Id="rId12"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www.humanillnesses.com/original/images/hdc_0001_0003_0_img0264.jpg" TargetMode="External"/><Relationship Id="rId11" Type="http://schemas.openxmlformats.org/officeDocument/2006/relationships/hyperlink" Target="http://images.google.com.br/imgres?imgurl=http://textbookofbacteriology.net/C.diff.spores.gif&amp;imgrefurl=http://textbookofbacteriology.net/clostridia.html&amp;h=189&amp;w=288&amp;sz=18&amp;hl=pt-BR&amp;start=2&amp;tbnid=xhYX72asJBeQQM:&amp;tbnh=75&amp;tbnw=115&amp;prev=/images%3Fq%3DClostridium%2Bdifficile%26svnum%3D10%26hl%3Dpt-BR%26lr%3D%26sa%3DN" TargetMode="External"/><Relationship Id="rId5" Type="http://schemas.openxmlformats.org/officeDocument/2006/relationships/image" Target="../media/image86.tiff"/><Relationship Id="rId10" Type="http://schemas.openxmlformats.org/officeDocument/2006/relationships/image" Target="../media/image89.jpeg"/><Relationship Id="rId4" Type="http://schemas.openxmlformats.org/officeDocument/2006/relationships/image" Target="../media/image85.tiff"/><Relationship Id="rId9" Type="http://schemas.openxmlformats.org/officeDocument/2006/relationships/hyperlink" Target="http://www.bmb.leeds.ac.uk/mbiology/ug/ugteach/icu8/images/skin/spore.jpg"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jpeg"/><Relationship Id="rId7" Type="http://schemas.openxmlformats.org/officeDocument/2006/relationships/image" Target="../media/image9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hyperlink" Target="http://microbewiki.kenyon.edu/index.php/Image:Filament.jpg" TargetMode="Externa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ucmp.berkeley.edu/bacteria/bacteria.html" TargetMode="External"/><Relationship Id="rId7" Type="http://schemas.openxmlformats.org/officeDocument/2006/relationships/hyperlink" Target="http://www.ucmp.berkeley.edu/archaea/archaea.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www.ucmp.berkeley.edu/alllife/eukaryota.html" TargetMode="External"/><Relationship Id="rId10" Type="http://schemas.openxmlformats.org/officeDocument/2006/relationships/image" Target="../media/image17.tiff"/><Relationship Id="rId4" Type="http://schemas.openxmlformats.org/officeDocument/2006/relationships/image" Target="../media/image13.png"/><Relationship Id="rId9" Type="http://schemas.openxmlformats.org/officeDocument/2006/relationships/image" Target="../media/image16.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1.xml"/><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tiff"/><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tif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CB/USP…">
            <a:extLst>
              <a:ext uri="{FF2B5EF4-FFF2-40B4-BE49-F238E27FC236}">
                <a16:creationId xmlns:a16="http://schemas.microsoft.com/office/drawing/2014/main" id="{62EEF378-740A-5541-B20B-03E6F8A4BEF0}"/>
              </a:ext>
            </a:extLst>
          </p:cNvPr>
          <p:cNvSpPr txBox="1"/>
          <p:nvPr/>
        </p:nvSpPr>
        <p:spPr>
          <a:xfrm>
            <a:off x="130982" y="5378667"/>
            <a:ext cx="2390092" cy="1038986"/>
          </a:xfrm>
          <a:prstGeom prst="rect">
            <a:avLst/>
          </a:prstGeom>
          <a:solidFill>
            <a:schemeClr val="accent5">
              <a:lumMod val="20000"/>
              <a:lumOff val="80000"/>
            </a:schemeClr>
          </a:solidFill>
          <a:ln w="12700">
            <a:miter lim="400000"/>
          </a:ln>
        </p:spPr>
        <p:txBody>
          <a:bodyPr wrap="square" lIns="26789" tIns="26789" rIns="26789" bIns="26789" anchor="ctr">
            <a:spAutoFit/>
          </a:bodyPr>
          <a:lstStyle/>
          <a:p>
            <a:pPr algn="ctr">
              <a:defRPr sz="1000">
                <a:latin typeface="Helvetica Neue Medium"/>
                <a:ea typeface="Helvetica Neue Medium"/>
                <a:cs typeface="Helvetica Neue Medium"/>
                <a:sym typeface="Helvetica Neue Medium"/>
              </a:defRPr>
            </a:pPr>
            <a:r>
              <a:rPr lang="pt-BR" sz="1600" dirty="0">
                <a:latin typeface="Helvetica Neue Medium"/>
                <a:ea typeface="Helvetica Neue Medium"/>
                <a:cs typeface="Helvetica Neue Medium"/>
                <a:sym typeface="Helvetica Neue Medium"/>
              </a:rPr>
              <a:t>Profa. Elisabete Vicente</a:t>
            </a:r>
          </a:p>
          <a:p>
            <a:pPr algn="ctr">
              <a:defRPr sz="1000">
                <a:latin typeface="Helvetica Neue Medium"/>
                <a:ea typeface="Helvetica Neue Medium"/>
                <a:cs typeface="Helvetica Neue Medium"/>
                <a:sym typeface="Helvetica Neue Medium"/>
              </a:defRPr>
            </a:pPr>
            <a:r>
              <a:rPr lang="pt-BR" sz="1600" dirty="0">
                <a:latin typeface="Helvetica Neue Medium"/>
                <a:ea typeface="Helvetica Neue Medium"/>
                <a:cs typeface="Helvetica Neue Medium"/>
                <a:sym typeface="Helvetica Neue Medium"/>
              </a:rPr>
              <a:t>Dep. Microbiologia </a:t>
            </a:r>
            <a:r>
              <a:rPr lang="pt-BR" sz="1600" dirty="0" err="1">
                <a:latin typeface="Helvetica Neue Medium"/>
                <a:ea typeface="Helvetica Neue Medium"/>
                <a:cs typeface="Helvetica Neue Medium"/>
                <a:sym typeface="Helvetica Neue Medium"/>
              </a:rPr>
              <a:t>ICB</a:t>
            </a:r>
            <a:r>
              <a:rPr lang="pt-BR" sz="1600" dirty="0">
                <a:latin typeface="Helvetica Neue Medium"/>
                <a:ea typeface="Helvetica Neue Medium"/>
                <a:cs typeface="Helvetica Neue Medium"/>
                <a:sym typeface="Helvetica Neue Medium"/>
              </a:rPr>
              <a:t>/USP</a:t>
            </a:r>
          </a:p>
          <a:p>
            <a:pPr algn="ct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1600" u="sng" dirty="0">
                <a:solidFill>
                  <a:srgbClr val="0000FF"/>
                </a:solidFill>
                <a:uFill>
                  <a:solidFill>
                    <a:srgbClr val="0000FF"/>
                  </a:solidFill>
                </a:uFill>
                <a:latin typeface="Helvetica Neue Medium"/>
                <a:ea typeface="Helvetica Neue Medium"/>
                <a:cs typeface="Helvetica Neue Medium"/>
                <a:sym typeface="Helvetica Neue Medium"/>
                <a:hlinkClick r:id="rId3"/>
              </a:rPr>
              <a:t>bevicent@usp.br</a:t>
            </a:r>
          </a:p>
        </p:txBody>
      </p:sp>
      <p:pic>
        <p:nvPicPr>
          <p:cNvPr id="13314" name="Picture 5">
            <a:extLst>
              <a:ext uri="{FF2B5EF4-FFF2-40B4-BE49-F238E27FC236}">
                <a16:creationId xmlns:a16="http://schemas.microsoft.com/office/drawing/2014/main" id="{E3EDD15F-49DF-3446-81E3-EA807A328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906" y="2863959"/>
            <a:ext cx="2523612" cy="251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age1image19835664.jpg" descr="page1image19835664.jpg">
            <a:extLst>
              <a:ext uri="{FF2B5EF4-FFF2-40B4-BE49-F238E27FC236}">
                <a16:creationId xmlns:a16="http://schemas.microsoft.com/office/drawing/2014/main" id="{1041DC93-7832-FA40-B8BA-752124CA4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22" y="58483"/>
            <a:ext cx="2523612" cy="16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9945DEA6-617D-7C40-92BE-384CC397811C}"/>
              </a:ext>
            </a:extLst>
          </p:cNvPr>
          <p:cNvSpPr txBox="1">
            <a:spLocks/>
          </p:cNvSpPr>
          <p:nvPr/>
        </p:nvSpPr>
        <p:spPr>
          <a:xfrm>
            <a:off x="130982" y="2053045"/>
            <a:ext cx="1843088" cy="276225"/>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600" b="1" dirty="0"/>
              <a:t>Instituto de Ciências Biomédicas USP</a:t>
            </a:r>
          </a:p>
        </p:txBody>
      </p:sp>
      <p:pic>
        <p:nvPicPr>
          <p:cNvPr id="13317" name="Recorded Sound" descr="Recorded Sound">
            <a:hlinkClick r:id="" action="ppaction://media"/>
            <a:extLst>
              <a:ext uri="{FF2B5EF4-FFF2-40B4-BE49-F238E27FC236}">
                <a16:creationId xmlns:a16="http://schemas.microsoft.com/office/drawing/2014/main" id="{508DAD03-0697-F94C-9CE0-369FF37686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3813" y="52101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D515A97-0FC4-744D-B649-7916FF9BE6E0}"/>
              </a:ext>
            </a:extLst>
          </p:cNvPr>
          <p:cNvSpPr txBox="1"/>
          <p:nvPr/>
        </p:nvSpPr>
        <p:spPr>
          <a:xfrm>
            <a:off x="3035902" y="1862657"/>
            <a:ext cx="8622698" cy="4893647"/>
          </a:xfrm>
          <a:prstGeom prst="rect">
            <a:avLst/>
          </a:prstGeom>
          <a:solidFill>
            <a:srgbClr val="FFF7C1"/>
          </a:solidFill>
          <a:ln>
            <a:noFill/>
          </a:ln>
        </p:spPr>
        <p:txBody>
          <a:bodyPr wrap="square">
            <a:spAutoFit/>
          </a:bodyPr>
          <a:lstStyle/>
          <a:p>
            <a:pPr>
              <a:spcBef>
                <a:spcPts val="600"/>
              </a:spcBef>
              <a:defRPr/>
            </a:pPr>
            <a:endParaRPr lang="pt-BR" sz="800" b="1" dirty="0">
              <a:latin typeface="Helvetica" pitchFamily="2" charset="0"/>
            </a:endParaRPr>
          </a:p>
          <a:p>
            <a:pPr marL="342900" indent="-342900">
              <a:buFontTx/>
              <a:buAutoNum type="arabicPeriod"/>
              <a:defRPr/>
            </a:pPr>
            <a:r>
              <a:rPr lang="pt-BR" sz="1600" b="1" dirty="0">
                <a:latin typeface="Helvetica" pitchFamily="2" charset="0"/>
              </a:rPr>
              <a:t>Introdução: </a:t>
            </a:r>
          </a:p>
          <a:p>
            <a:pPr>
              <a:defRPr/>
            </a:pPr>
            <a:r>
              <a:rPr lang="pt-BR" sz="1600" b="1" dirty="0">
                <a:latin typeface="Helvetica" pitchFamily="2" charset="0"/>
              </a:rPr>
              <a:t>      - Os três domínios da vida</a:t>
            </a:r>
          </a:p>
          <a:p>
            <a:pPr>
              <a:defRPr/>
            </a:pPr>
            <a:r>
              <a:rPr lang="pt-BR" sz="1600" b="1" dirty="0">
                <a:latin typeface="Helvetica" pitchFamily="2" charset="0"/>
              </a:rPr>
              <a:t>      - Bactérias do bem e bactérias ruins </a:t>
            </a:r>
          </a:p>
          <a:p>
            <a:pPr marL="342900" indent="-342900">
              <a:buFontTx/>
              <a:buAutoNum type="arabicPeriod"/>
              <a:defRPr/>
            </a:pPr>
            <a:endParaRPr lang="pt-BR" sz="1600" b="1" dirty="0">
              <a:latin typeface="Helvetica" pitchFamily="2" charset="0"/>
            </a:endParaRPr>
          </a:p>
          <a:p>
            <a:pPr>
              <a:defRPr/>
            </a:pPr>
            <a:r>
              <a:rPr lang="pt-BR" sz="1600" b="1" dirty="0">
                <a:latin typeface="Helvetica" pitchFamily="2" charset="0"/>
              </a:rPr>
              <a:t>2. Por que é importante o conhecimento da Morfologia </a:t>
            </a:r>
            <a:r>
              <a:rPr lang="pt-BR" sz="1600" b="1" u="sng" dirty="0">
                <a:latin typeface="Helvetica" pitchFamily="2" charset="0"/>
              </a:rPr>
              <a:t>e</a:t>
            </a:r>
            <a:r>
              <a:rPr lang="pt-BR" sz="1600" b="1" dirty="0">
                <a:latin typeface="Helvetica" pitchFamily="2" charset="0"/>
              </a:rPr>
              <a:t> das Estruturas bacterianas?</a:t>
            </a:r>
          </a:p>
          <a:p>
            <a:pPr>
              <a:defRPr/>
            </a:pPr>
            <a:endParaRPr lang="pt-BR" sz="1600" b="1" dirty="0">
              <a:latin typeface="Helvetica" pitchFamily="2" charset="0"/>
            </a:endParaRPr>
          </a:p>
          <a:p>
            <a:pPr>
              <a:defRPr/>
            </a:pPr>
            <a:r>
              <a:rPr lang="pt-BR" sz="1600" b="1" dirty="0">
                <a:latin typeface="Helvetica" pitchFamily="2" charset="0"/>
              </a:rPr>
              <a:t>3. Morfologia bacteriana</a:t>
            </a:r>
          </a:p>
          <a:p>
            <a:pPr>
              <a:defRPr/>
            </a:pPr>
            <a:r>
              <a:rPr lang="pt-BR" sz="1600" b="1" dirty="0">
                <a:latin typeface="Helvetica" pitchFamily="2" charset="0"/>
              </a:rPr>
              <a:t>     3.1. Morfologia macroscópica</a:t>
            </a:r>
          </a:p>
          <a:p>
            <a:pPr>
              <a:defRPr/>
            </a:pPr>
            <a:endParaRPr lang="pt-BR" sz="1600" b="1" dirty="0">
              <a:latin typeface="Helvetica" pitchFamily="2" charset="0"/>
            </a:endParaRPr>
          </a:p>
          <a:p>
            <a:pPr>
              <a:defRPr/>
            </a:pPr>
            <a:r>
              <a:rPr lang="pt-BR" sz="1600" b="1" dirty="0">
                <a:latin typeface="Helvetica" pitchFamily="2" charset="0"/>
              </a:rPr>
              <a:t>     3.2. Morfologia microscópica</a:t>
            </a:r>
          </a:p>
          <a:p>
            <a:pPr>
              <a:defRPr/>
            </a:pPr>
            <a:endParaRPr lang="pt-BR" sz="1600" b="1" dirty="0">
              <a:latin typeface="Helvetica" pitchFamily="2" charset="0"/>
            </a:endParaRPr>
          </a:p>
          <a:p>
            <a:pPr>
              <a:defRPr/>
            </a:pPr>
            <a:r>
              <a:rPr lang="pt-BR" sz="1600" b="1" dirty="0">
                <a:latin typeface="Helvetica" pitchFamily="2" charset="0"/>
              </a:rPr>
              <a:t>4. Estruturas bacterianas</a:t>
            </a:r>
          </a:p>
          <a:p>
            <a:pPr>
              <a:defRPr/>
            </a:pPr>
            <a:r>
              <a:rPr lang="pt-BR" sz="1600" b="1" dirty="0">
                <a:latin typeface="Helvetica" pitchFamily="2" charset="0"/>
              </a:rPr>
              <a:t>    4.1. Membrana citoplasmática</a:t>
            </a:r>
          </a:p>
          <a:p>
            <a:pPr>
              <a:defRPr/>
            </a:pPr>
            <a:r>
              <a:rPr lang="pt-BR" sz="1600" b="1" dirty="0">
                <a:latin typeface="Helvetica" pitchFamily="2" charset="0"/>
              </a:rPr>
              <a:t>  </a:t>
            </a:r>
          </a:p>
          <a:p>
            <a:pPr>
              <a:defRPr/>
            </a:pPr>
            <a:r>
              <a:rPr lang="pt-BR" sz="1600" b="1" dirty="0">
                <a:latin typeface="Helvetica" pitchFamily="2" charset="0"/>
              </a:rPr>
              <a:t>    4.2. Parede celular bacteriana</a:t>
            </a:r>
          </a:p>
          <a:p>
            <a:pPr>
              <a:defRPr/>
            </a:pPr>
            <a:endParaRPr lang="pt-BR" sz="1600" b="1" dirty="0">
              <a:latin typeface="Helvetica" pitchFamily="2" charset="0"/>
            </a:endParaRPr>
          </a:p>
          <a:p>
            <a:pPr>
              <a:defRPr/>
            </a:pPr>
            <a:r>
              <a:rPr lang="pt-BR" sz="1600" b="1" dirty="0">
                <a:latin typeface="Helvetica" pitchFamily="2" charset="0"/>
              </a:rPr>
              <a:t>    4.3. Demais estruturas bacterianas </a:t>
            </a:r>
          </a:p>
          <a:p>
            <a:pPr>
              <a:defRPr/>
            </a:pPr>
            <a:endParaRPr lang="pt-BR" sz="1600" b="1" dirty="0">
              <a:latin typeface="Helvetica" pitchFamily="2" charset="0"/>
            </a:endParaRPr>
          </a:p>
          <a:p>
            <a:pPr>
              <a:defRPr/>
            </a:pPr>
            <a:r>
              <a:rPr lang="pt-BR" sz="1600" b="1" dirty="0">
                <a:latin typeface="Helvetica" pitchFamily="2" charset="0"/>
              </a:rPr>
              <a:t>5. Questões </a:t>
            </a:r>
          </a:p>
        </p:txBody>
      </p:sp>
      <p:sp>
        <p:nvSpPr>
          <p:cNvPr id="13319" name="TextBox 12">
            <a:extLst>
              <a:ext uri="{FF2B5EF4-FFF2-40B4-BE49-F238E27FC236}">
                <a16:creationId xmlns:a16="http://schemas.microsoft.com/office/drawing/2014/main" id="{1A902626-509C-7549-A81E-8A9A231B7CE2}"/>
              </a:ext>
            </a:extLst>
          </p:cNvPr>
          <p:cNvSpPr txBox="1">
            <a:spLocks noChangeArrowheads="1"/>
          </p:cNvSpPr>
          <p:nvPr/>
        </p:nvSpPr>
        <p:spPr bwMode="auto">
          <a:xfrm>
            <a:off x="3035902" y="1334208"/>
            <a:ext cx="5689600" cy="460375"/>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2400" b="1">
                <a:solidFill>
                  <a:schemeClr val="bg1"/>
                </a:solidFill>
              </a:rPr>
              <a:t>Morfologia e Estrutura das bactérias </a:t>
            </a:r>
            <a:r>
              <a:rPr lang="pt-BR" altLang="en-US" sz="2400">
                <a:solidFill>
                  <a:schemeClr val="bg1"/>
                </a:solidFill>
              </a:rPr>
              <a:t> </a:t>
            </a:r>
          </a:p>
        </p:txBody>
      </p:sp>
      <p:sp>
        <p:nvSpPr>
          <p:cNvPr id="14" name="Rectangle 13">
            <a:extLst>
              <a:ext uri="{FF2B5EF4-FFF2-40B4-BE49-F238E27FC236}">
                <a16:creationId xmlns:a16="http://schemas.microsoft.com/office/drawing/2014/main" id="{E991EDC7-9426-D44D-9BB5-679F36BBC736}"/>
              </a:ext>
            </a:extLst>
          </p:cNvPr>
          <p:cNvSpPr/>
          <p:nvPr/>
        </p:nvSpPr>
        <p:spPr>
          <a:xfrm>
            <a:off x="3253595" y="101696"/>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2" name="Oval 1">
            <a:extLst>
              <a:ext uri="{FF2B5EF4-FFF2-40B4-BE49-F238E27FC236}">
                <a16:creationId xmlns:a16="http://schemas.microsoft.com/office/drawing/2014/main" id="{0727AAF4-2730-484C-8A95-2F56B4E6E1A4}"/>
              </a:ext>
            </a:extLst>
          </p:cNvPr>
          <p:cNvSpPr/>
          <p:nvPr/>
        </p:nvSpPr>
        <p:spPr>
          <a:xfrm>
            <a:off x="5320766" y="248765"/>
            <a:ext cx="3168650" cy="530225"/>
          </a:xfrm>
          <a:prstGeom prst="ellipse">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322" name="Rectangle 14">
            <a:extLst>
              <a:ext uri="{FF2B5EF4-FFF2-40B4-BE49-F238E27FC236}">
                <a16:creationId xmlns:a16="http://schemas.microsoft.com/office/drawing/2014/main" id="{7FA879E0-BD3A-A248-8AA2-AAED4C166891}"/>
              </a:ext>
            </a:extLst>
          </p:cNvPr>
          <p:cNvSpPr>
            <a:spLocks noChangeArrowheads="1"/>
          </p:cNvSpPr>
          <p:nvPr/>
        </p:nvSpPr>
        <p:spPr bwMode="auto">
          <a:xfrm>
            <a:off x="6293437" y="328933"/>
            <a:ext cx="1454150" cy="369887"/>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800">
                <a:solidFill>
                  <a:srgbClr val="0432FF"/>
                </a:solidFill>
                <a:sym typeface="Wingdings" pitchFamily="2" charset="2"/>
              </a:rPr>
              <a:t>Bem vindos,</a:t>
            </a:r>
            <a:endParaRPr lang="pt-BR" altLang="en-US" sz="1800"/>
          </a:p>
        </p:txBody>
      </p:sp>
    </p:spTree>
    <p:extLst>
      <p:ext uri="{BB962C8B-B14F-4D97-AF65-F5344CB8AC3E}">
        <p14:creationId xmlns:p14="http://schemas.microsoft.com/office/powerpoint/2010/main" val="201420502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a:extLst>
              <a:ext uri="{FF2B5EF4-FFF2-40B4-BE49-F238E27FC236}">
                <a16:creationId xmlns:a16="http://schemas.microsoft.com/office/drawing/2014/main" id="{E0630C82-94A3-7749-8B9A-6775DF141134}"/>
              </a:ext>
            </a:extLst>
          </p:cNvPr>
          <p:cNvSpPr txBox="1">
            <a:spLocks noChangeArrowheads="1"/>
          </p:cNvSpPr>
          <p:nvPr/>
        </p:nvSpPr>
        <p:spPr bwMode="auto">
          <a:xfrm>
            <a:off x="349250" y="279775"/>
            <a:ext cx="3960813" cy="366713"/>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solidFill>
                  <a:schemeClr val="bg1"/>
                </a:solidFill>
              </a:rPr>
              <a:t>3.2. Morfologia Microscópica</a:t>
            </a:r>
          </a:p>
        </p:txBody>
      </p:sp>
      <p:sp>
        <p:nvSpPr>
          <p:cNvPr id="9" name="Rectangle 8">
            <a:extLst>
              <a:ext uri="{FF2B5EF4-FFF2-40B4-BE49-F238E27FC236}">
                <a16:creationId xmlns:a16="http://schemas.microsoft.com/office/drawing/2014/main" id="{F50C3F4F-F49A-FD41-90A5-CF5F648BE37D}"/>
              </a:ext>
            </a:extLst>
          </p:cNvPr>
          <p:cNvSpPr/>
          <p:nvPr/>
        </p:nvSpPr>
        <p:spPr>
          <a:xfrm>
            <a:off x="381000" y="2477295"/>
            <a:ext cx="2686050" cy="4008437"/>
          </a:xfrm>
          <a:prstGeom prst="rect">
            <a:avLst/>
          </a:prstGeom>
          <a:solidFill>
            <a:srgbClr val="F8D2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22532" name="Picture 4" descr="img_monera5">
            <a:extLst>
              <a:ext uri="{FF2B5EF4-FFF2-40B4-BE49-F238E27FC236}">
                <a16:creationId xmlns:a16="http://schemas.microsoft.com/office/drawing/2014/main" id="{6C2AD151-D65A-5A49-A1FC-AD6323FAF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010" t="84697" r="-2"/>
          <a:stretch>
            <a:fillRect/>
          </a:stretch>
        </p:blipFill>
        <p:spPr bwMode="auto">
          <a:xfrm>
            <a:off x="698501" y="2938463"/>
            <a:ext cx="22669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3" descr="A close up of a logo&#10;&#10;Description automatically generated">
            <a:extLst>
              <a:ext uri="{FF2B5EF4-FFF2-40B4-BE49-F238E27FC236}">
                <a16:creationId xmlns:a16="http://schemas.microsoft.com/office/drawing/2014/main" id="{238038E1-A184-A749-87FF-083949BF3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105" t="42053" r="11971" b="28944"/>
          <a:stretch>
            <a:fillRect/>
          </a:stretch>
        </p:blipFill>
        <p:spPr bwMode="auto">
          <a:xfrm rot="15573138">
            <a:off x="1328327" y="3824084"/>
            <a:ext cx="92551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img_monera5">
            <a:extLst>
              <a:ext uri="{FF2B5EF4-FFF2-40B4-BE49-F238E27FC236}">
                <a16:creationId xmlns:a16="http://schemas.microsoft.com/office/drawing/2014/main" id="{870CAA05-2CC6-664E-85EA-97A57EA5F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62" t="84344" r="25829" b="5286"/>
          <a:stretch>
            <a:fillRect/>
          </a:stretch>
        </p:blipFill>
        <p:spPr bwMode="auto">
          <a:xfrm>
            <a:off x="621504" y="5485606"/>
            <a:ext cx="2157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Box 35">
            <a:extLst>
              <a:ext uri="{FF2B5EF4-FFF2-40B4-BE49-F238E27FC236}">
                <a16:creationId xmlns:a16="http://schemas.microsoft.com/office/drawing/2014/main" id="{6A8A2FAF-DC43-384F-90C7-FAB4898F5DBD}"/>
              </a:ext>
            </a:extLst>
          </p:cNvPr>
          <p:cNvSpPr txBox="1">
            <a:spLocks noChangeArrowheads="1"/>
          </p:cNvSpPr>
          <p:nvPr/>
        </p:nvSpPr>
        <p:spPr bwMode="auto">
          <a:xfrm>
            <a:off x="1003299" y="6072764"/>
            <a:ext cx="139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dirty="0"/>
              <a:t>estreptobacilos</a:t>
            </a:r>
            <a:r>
              <a:rPr lang="pt-BR" altLang="en-US" sz="1800" dirty="0"/>
              <a:t> </a:t>
            </a:r>
          </a:p>
        </p:txBody>
      </p:sp>
      <p:sp>
        <p:nvSpPr>
          <p:cNvPr id="22536" name="TextBox 36">
            <a:extLst>
              <a:ext uri="{FF2B5EF4-FFF2-40B4-BE49-F238E27FC236}">
                <a16:creationId xmlns:a16="http://schemas.microsoft.com/office/drawing/2014/main" id="{7D1BD2FD-50E2-1348-800B-1E75F45775A4}"/>
              </a:ext>
            </a:extLst>
          </p:cNvPr>
          <p:cNvSpPr txBox="1">
            <a:spLocks noChangeArrowheads="1"/>
          </p:cNvSpPr>
          <p:nvPr/>
        </p:nvSpPr>
        <p:spPr bwMode="auto">
          <a:xfrm>
            <a:off x="879699" y="2509267"/>
            <a:ext cx="139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en-US" sz="1400" dirty="0"/>
              <a:t>bacilos</a:t>
            </a:r>
            <a:r>
              <a:rPr lang="pt-BR" altLang="en-US" sz="1800" dirty="0"/>
              <a:t> </a:t>
            </a:r>
          </a:p>
        </p:txBody>
      </p:sp>
      <p:sp>
        <p:nvSpPr>
          <p:cNvPr id="38" name="Rectangle 37">
            <a:extLst>
              <a:ext uri="{FF2B5EF4-FFF2-40B4-BE49-F238E27FC236}">
                <a16:creationId xmlns:a16="http://schemas.microsoft.com/office/drawing/2014/main" id="{9E41B821-0321-BD4A-AFE8-E6A009DB30DC}"/>
              </a:ext>
            </a:extLst>
          </p:cNvPr>
          <p:cNvSpPr/>
          <p:nvPr/>
        </p:nvSpPr>
        <p:spPr>
          <a:xfrm>
            <a:off x="349249" y="846139"/>
            <a:ext cx="10294939" cy="1416556"/>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22538" name="Picture 4" descr="img_monera5">
            <a:extLst>
              <a:ext uri="{FF2B5EF4-FFF2-40B4-BE49-F238E27FC236}">
                <a16:creationId xmlns:a16="http://schemas.microsoft.com/office/drawing/2014/main" id="{66D359B8-F607-B940-BA52-346BA4CC0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2" t="829" r="65639" b="75076"/>
          <a:stretch>
            <a:fillRect/>
          </a:stretch>
        </p:blipFill>
        <p:spPr bwMode="auto">
          <a:xfrm>
            <a:off x="667544" y="888581"/>
            <a:ext cx="2088942" cy="127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4" descr="img_monera5">
            <a:extLst>
              <a:ext uri="{FF2B5EF4-FFF2-40B4-BE49-F238E27FC236}">
                <a16:creationId xmlns:a16="http://schemas.microsoft.com/office/drawing/2014/main" id="{25F5D251-AFC6-FC4E-9102-439B8C186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2" t="28688" r="65639" b="43451"/>
          <a:stretch>
            <a:fillRect/>
          </a:stretch>
        </p:blipFill>
        <p:spPr bwMode="auto">
          <a:xfrm>
            <a:off x="3484561" y="943787"/>
            <a:ext cx="1756966" cy="124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4" descr="img_monera5">
            <a:extLst>
              <a:ext uri="{FF2B5EF4-FFF2-40B4-BE49-F238E27FC236}">
                <a16:creationId xmlns:a16="http://schemas.microsoft.com/office/drawing/2014/main" id="{BE18962B-E7DB-7F4C-B070-357C2C932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387" t="46729" r="32533" b="30020"/>
          <a:stretch>
            <a:fillRect/>
          </a:stretch>
        </p:blipFill>
        <p:spPr bwMode="auto">
          <a:xfrm>
            <a:off x="5721350" y="937418"/>
            <a:ext cx="2084871" cy="123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4" descr="img_monera5">
            <a:extLst>
              <a:ext uri="{FF2B5EF4-FFF2-40B4-BE49-F238E27FC236}">
                <a16:creationId xmlns:a16="http://schemas.microsoft.com/office/drawing/2014/main" id="{65C500D8-2E29-6C4D-A7F2-725B4097A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387" t="16566" r="32533" b="56728"/>
          <a:stretch>
            <a:fillRect/>
          </a:stretch>
        </p:blipFill>
        <p:spPr bwMode="auto">
          <a:xfrm>
            <a:off x="8486775" y="954598"/>
            <a:ext cx="1885950" cy="128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a:extLst>
              <a:ext uri="{FF2B5EF4-FFF2-40B4-BE49-F238E27FC236}">
                <a16:creationId xmlns:a16="http://schemas.microsoft.com/office/drawing/2014/main" id="{B786AD98-987F-4E48-A110-7BFE33754729}"/>
              </a:ext>
            </a:extLst>
          </p:cNvPr>
          <p:cNvSpPr/>
          <p:nvPr/>
        </p:nvSpPr>
        <p:spPr>
          <a:xfrm>
            <a:off x="3693199" y="2514620"/>
            <a:ext cx="8220895" cy="4096261"/>
          </a:xfrm>
          <a:prstGeom prst="rect">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22543" name="Rectangle 43">
            <a:extLst>
              <a:ext uri="{FF2B5EF4-FFF2-40B4-BE49-F238E27FC236}">
                <a16:creationId xmlns:a16="http://schemas.microsoft.com/office/drawing/2014/main" id="{9AAE92E0-D585-1F45-AA3A-53E19C2F0F72}"/>
              </a:ext>
            </a:extLst>
          </p:cNvPr>
          <p:cNvSpPr>
            <a:spLocks noChangeArrowheads="1"/>
          </p:cNvSpPr>
          <p:nvPr/>
        </p:nvSpPr>
        <p:spPr bwMode="auto">
          <a:xfrm>
            <a:off x="3880410" y="2616708"/>
            <a:ext cx="2102428" cy="276999"/>
          </a:xfrm>
          <a:prstGeom prst="rect">
            <a:avLst/>
          </a:prstGeom>
          <a:solidFill>
            <a:schemeClr val="accent5">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dirty="0">
                <a:solidFill>
                  <a:srgbClr val="000000"/>
                </a:solidFill>
                <a:latin typeface="Raleway"/>
              </a:rPr>
              <a:t>Bactérias Espiraladas</a:t>
            </a:r>
            <a:endParaRPr lang="pt-BR" altLang="en-US" sz="1200" dirty="0"/>
          </a:p>
        </p:txBody>
      </p:sp>
      <p:sp>
        <p:nvSpPr>
          <p:cNvPr id="22550" name="Rectangle 51">
            <a:extLst>
              <a:ext uri="{FF2B5EF4-FFF2-40B4-BE49-F238E27FC236}">
                <a16:creationId xmlns:a16="http://schemas.microsoft.com/office/drawing/2014/main" id="{18AE24E5-F715-8042-98C6-DFB06AC09BDA}"/>
              </a:ext>
            </a:extLst>
          </p:cNvPr>
          <p:cNvSpPr>
            <a:spLocks noChangeArrowheads="1"/>
          </p:cNvSpPr>
          <p:nvPr/>
        </p:nvSpPr>
        <p:spPr bwMode="auto">
          <a:xfrm>
            <a:off x="3804016" y="4681992"/>
            <a:ext cx="3800109" cy="1615827"/>
          </a:xfrm>
          <a:prstGeom prst="rect">
            <a:avLst/>
          </a:prstGeom>
          <a:solidFill>
            <a:schemeClr val="bg1">
              <a:lumMod val="75000"/>
            </a:schemeClr>
          </a:solidFill>
          <a:ln w="9525">
            <a:solidFill>
              <a:schemeClr val="bg2">
                <a:lumMod val="5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p:txBody>
      </p:sp>
      <p:sp>
        <p:nvSpPr>
          <p:cNvPr id="28" name="Rectangle 27">
            <a:extLst>
              <a:ext uri="{FF2B5EF4-FFF2-40B4-BE49-F238E27FC236}">
                <a16:creationId xmlns:a16="http://schemas.microsoft.com/office/drawing/2014/main" id="{534012E5-FEF9-6F44-A60A-7EB07F62308C}"/>
              </a:ext>
            </a:extLst>
          </p:cNvPr>
          <p:cNvSpPr/>
          <p:nvPr/>
        </p:nvSpPr>
        <p:spPr>
          <a:xfrm>
            <a:off x="274198" y="-4158"/>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9" name="Rectangle 51">
            <a:extLst>
              <a:ext uri="{FF2B5EF4-FFF2-40B4-BE49-F238E27FC236}">
                <a16:creationId xmlns:a16="http://schemas.microsoft.com/office/drawing/2014/main" id="{70676173-153B-FA48-8947-57870CB40681}"/>
              </a:ext>
            </a:extLst>
          </p:cNvPr>
          <p:cNvSpPr>
            <a:spLocks noChangeArrowheads="1"/>
          </p:cNvSpPr>
          <p:nvPr/>
        </p:nvSpPr>
        <p:spPr bwMode="auto">
          <a:xfrm>
            <a:off x="3799591" y="2988797"/>
            <a:ext cx="7609067" cy="1492716"/>
          </a:xfrm>
          <a:prstGeom prst="rect">
            <a:avLst/>
          </a:prstGeom>
          <a:solidFill>
            <a:schemeClr val="bg1">
              <a:lumMod val="75000"/>
            </a:schemeClr>
          </a:solidFill>
          <a:ln>
            <a:solidFill>
              <a:schemeClr val="bg2">
                <a:lumMod val="5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pt-BR" altLang="en-US" sz="800" i="1" dirty="0">
              <a:solidFill>
                <a:srgbClr val="000000"/>
              </a:solidFill>
              <a:latin typeface="inherit"/>
            </a:endParaRPr>
          </a:p>
          <a:p>
            <a:pPr algn="just">
              <a:spcBef>
                <a:spcPct val="0"/>
              </a:spcBef>
              <a:buFontTx/>
              <a:buNone/>
            </a:pPr>
            <a:endParaRPr lang="pt-BR" altLang="en-US" sz="800" i="1" dirty="0">
              <a:solidFill>
                <a:srgbClr val="000000"/>
              </a:solidFill>
              <a:latin typeface="inherit"/>
            </a:endParaRPr>
          </a:p>
          <a:p>
            <a:pPr algn="just">
              <a:spcBef>
                <a:spcPct val="0"/>
              </a:spcBef>
              <a:buFontTx/>
              <a:buNone/>
            </a:pPr>
            <a:endParaRPr lang="pt-BR" altLang="en-US" sz="800" i="1" dirty="0">
              <a:solidFill>
                <a:srgbClr val="000000"/>
              </a:solidFill>
              <a:latin typeface="inherit"/>
            </a:endParaRPr>
          </a:p>
          <a:p>
            <a:pPr algn="just">
              <a:spcBef>
                <a:spcPct val="0"/>
              </a:spcBef>
              <a:buFontTx/>
              <a:buNone/>
            </a:pPr>
            <a:endParaRPr lang="pt-BR" altLang="en-US" sz="800" i="1" dirty="0">
              <a:solidFill>
                <a:srgbClr val="000000"/>
              </a:solidFill>
              <a:latin typeface="inherit"/>
            </a:endParaRPr>
          </a:p>
          <a:p>
            <a:pPr algn="just">
              <a:spcBef>
                <a:spcPct val="0"/>
              </a:spcBef>
              <a:buFontTx/>
              <a:buNone/>
            </a:pPr>
            <a:endParaRPr lang="pt-BR" altLang="en-US" sz="800" i="1" dirty="0">
              <a:solidFill>
                <a:srgbClr val="000000"/>
              </a:solidFill>
              <a:latin typeface="inherit"/>
            </a:endParaRPr>
          </a:p>
          <a:p>
            <a:pPr algn="just">
              <a:spcBef>
                <a:spcPct val="0"/>
              </a:spcBef>
              <a:buFontTx/>
              <a:buNone/>
            </a:pPr>
            <a:endParaRPr lang="pt-BR" altLang="en-US" sz="500" i="1" dirty="0">
              <a:solidFill>
                <a:srgbClr val="000000"/>
              </a:solidFill>
              <a:latin typeface="inherit"/>
            </a:endParaRPr>
          </a:p>
          <a:p>
            <a:pPr algn="just">
              <a:spcBef>
                <a:spcPct val="0"/>
              </a:spcBef>
              <a:buFontTx/>
              <a:buNone/>
            </a:pPr>
            <a:endParaRPr lang="pt-BR" altLang="en-US" sz="500" i="1" dirty="0">
              <a:solidFill>
                <a:srgbClr val="000000"/>
              </a:solidFill>
              <a:latin typeface="inherit"/>
            </a:endParaRPr>
          </a:p>
          <a:p>
            <a:pPr algn="just">
              <a:spcBef>
                <a:spcPct val="0"/>
              </a:spcBef>
              <a:buFontTx/>
              <a:buNone/>
            </a:pPr>
            <a:endParaRPr lang="pt-BR" altLang="en-US" sz="500" i="1" dirty="0">
              <a:solidFill>
                <a:srgbClr val="000000"/>
              </a:solidFill>
              <a:latin typeface="inherit"/>
            </a:endParaRPr>
          </a:p>
          <a:p>
            <a:pPr algn="just">
              <a:spcBef>
                <a:spcPct val="0"/>
              </a:spcBef>
              <a:buFontTx/>
              <a:buNone/>
            </a:pPr>
            <a:endParaRPr lang="pt-BR" altLang="en-US" sz="1200" i="1" dirty="0">
              <a:solidFill>
                <a:srgbClr val="000000"/>
              </a:solidFill>
              <a:latin typeface="inherit"/>
            </a:endParaRPr>
          </a:p>
          <a:p>
            <a:pPr algn="just">
              <a:spcBef>
                <a:spcPct val="0"/>
              </a:spcBef>
              <a:buFontTx/>
              <a:buNone/>
            </a:pPr>
            <a:endParaRPr lang="pt-BR" altLang="en-US" sz="1200" i="1" dirty="0">
              <a:solidFill>
                <a:srgbClr val="000000"/>
              </a:solidFill>
              <a:latin typeface="inherit"/>
            </a:endParaRPr>
          </a:p>
          <a:p>
            <a:pPr algn="just">
              <a:spcBef>
                <a:spcPct val="0"/>
              </a:spcBef>
              <a:buFontTx/>
              <a:buNone/>
            </a:pPr>
            <a:r>
              <a:rPr lang="pt-BR" altLang="en-US" sz="1200" i="1" dirty="0">
                <a:solidFill>
                  <a:srgbClr val="000000"/>
                </a:solidFill>
                <a:latin typeface="inherit"/>
              </a:rPr>
              <a:t> </a:t>
            </a:r>
            <a:endParaRPr lang="pt-BR" altLang="en-US" sz="1100" i="1" dirty="0">
              <a:solidFill>
                <a:srgbClr val="000000"/>
              </a:solidFill>
              <a:latin typeface="inherit"/>
            </a:endParaRPr>
          </a:p>
        </p:txBody>
      </p:sp>
      <p:sp>
        <p:nvSpPr>
          <p:cNvPr id="30" name="Rectangle 51">
            <a:extLst>
              <a:ext uri="{FF2B5EF4-FFF2-40B4-BE49-F238E27FC236}">
                <a16:creationId xmlns:a16="http://schemas.microsoft.com/office/drawing/2014/main" id="{A7A22B39-0DC4-9C40-ADA1-385EFF8B4A05}"/>
              </a:ext>
            </a:extLst>
          </p:cNvPr>
          <p:cNvSpPr>
            <a:spLocks noChangeArrowheads="1"/>
          </p:cNvSpPr>
          <p:nvPr/>
        </p:nvSpPr>
        <p:spPr bwMode="auto">
          <a:xfrm>
            <a:off x="3864238" y="3126760"/>
            <a:ext cx="1706711" cy="1277273"/>
          </a:xfrm>
          <a:prstGeom prst="rect">
            <a:avLst/>
          </a:prstGeom>
          <a:solidFill>
            <a:srgbClr val="E9F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100" b="1" dirty="0">
                <a:solidFill>
                  <a:srgbClr val="000000"/>
                </a:solidFill>
                <a:latin typeface="inherit"/>
              </a:rPr>
              <a:t>Espiroquetas</a:t>
            </a:r>
            <a:r>
              <a:rPr lang="pt-BR" altLang="en-US" sz="1100" dirty="0">
                <a:solidFill>
                  <a:srgbClr val="000000"/>
                </a:solidFill>
                <a:latin typeface="inherit"/>
              </a:rPr>
              <a:t>: forma de espiral flexíveis e locomoção por contrações citoplasmáticas e rotações, como: </a:t>
            </a:r>
            <a:r>
              <a:rPr lang="pt-BR" altLang="en-US" sz="1100" i="1" dirty="0">
                <a:solidFill>
                  <a:srgbClr val="000000"/>
                </a:solidFill>
                <a:latin typeface="inherit"/>
              </a:rPr>
              <a:t>Treponema, Lepstospira,</a:t>
            </a:r>
            <a:r>
              <a:rPr lang="pt-BR" altLang="en-US" sz="1100" dirty="0">
                <a:solidFill>
                  <a:srgbClr val="000000"/>
                </a:solidFill>
                <a:latin typeface="inherit"/>
              </a:rPr>
              <a:t> </a:t>
            </a:r>
            <a:r>
              <a:rPr lang="pt-BR" altLang="en-US" sz="1100" i="1" dirty="0">
                <a:solidFill>
                  <a:srgbClr val="000000"/>
                </a:solidFill>
                <a:latin typeface="inherit"/>
              </a:rPr>
              <a:t>Leptospira</a:t>
            </a:r>
          </a:p>
        </p:txBody>
      </p:sp>
      <p:pic>
        <p:nvPicPr>
          <p:cNvPr id="31" name="Picture 11">
            <a:extLst>
              <a:ext uri="{FF2B5EF4-FFF2-40B4-BE49-F238E27FC236}">
                <a16:creationId xmlns:a16="http://schemas.microsoft.com/office/drawing/2014/main" id="{36C7340F-07DA-1641-AB2A-C9BAD642B1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1628" y="3231370"/>
            <a:ext cx="964586" cy="93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61C19610-2041-FC49-A41E-FDCB38557ECD}"/>
              </a:ext>
            </a:extLst>
          </p:cNvPr>
          <p:cNvSpPr/>
          <p:nvPr/>
        </p:nvSpPr>
        <p:spPr>
          <a:xfrm>
            <a:off x="9365763" y="4141470"/>
            <a:ext cx="1380026" cy="261610"/>
          </a:xfrm>
          <a:prstGeom prst="rect">
            <a:avLst/>
          </a:prstGeom>
          <a:solidFill>
            <a:schemeClr val="accent5">
              <a:lumMod val="25000"/>
            </a:schemeClr>
          </a:solidFill>
        </p:spPr>
        <p:txBody>
          <a:bodyPr wrap="square">
            <a:spAutoFit/>
          </a:bodyPr>
          <a:lstStyle/>
          <a:p>
            <a:pPr algn="just">
              <a:defRPr/>
            </a:pPr>
            <a:r>
              <a:rPr lang="pt-BR" sz="1100" i="1" dirty="0">
                <a:solidFill>
                  <a:schemeClr val="bg1"/>
                </a:solidFill>
                <a:latin typeface="inherit"/>
              </a:rPr>
              <a:t>Borrelia burgdorferi </a:t>
            </a:r>
          </a:p>
        </p:txBody>
      </p:sp>
      <p:pic>
        <p:nvPicPr>
          <p:cNvPr id="33" name="Picture 9">
            <a:extLst>
              <a:ext uri="{FF2B5EF4-FFF2-40B4-BE49-F238E27FC236}">
                <a16:creationId xmlns:a16="http://schemas.microsoft.com/office/drawing/2014/main" id="{5D76D2F8-A2B0-074A-9D5C-CEFE9D6D44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9498" y="3085153"/>
            <a:ext cx="155229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50">
            <a:extLst>
              <a:ext uri="{FF2B5EF4-FFF2-40B4-BE49-F238E27FC236}">
                <a16:creationId xmlns:a16="http://schemas.microsoft.com/office/drawing/2014/main" id="{CD5B58C6-F2CB-6144-A38C-B4E20B21D75F}"/>
              </a:ext>
            </a:extLst>
          </p:cNvPr>
          <p:cNvSpPr>
            <a:spLocks noChangeArrowheads="1"/>
          </p:cNvSpPr>
          <p:nvPr/>
        </p:nvSpPr>
        <p:spPr bwMode="auto">
          <a:xfrm>
            <a:off x="5646662" y="4168642"/>
            <a:ext cx="1578140" cy="2769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1200" i="1" dirty="0">
                <a:solidFill>
                  <a:schemeClr val="bg1"/>
                </a:solidFill>
              </a:rPr>
              <a:t>Treponema pallidum</a:t>
            </a:r>
            <a:endParaRPr lang="pt-BR" altLang="en-US" sz="1200" dirty="0">
              <a:solidFill>
                <a:schemeClr val="bg1"/>
              </a:solidFill>
              <a:latin typeface="inherit"/>
            </a:endParaRPr>
          </a:p>
        </p:txBody>
      </p:sp>
      <p:sp>
        <p:nvSpPr>
          <p:cNvPr id="35" name="Rectangle 46">
            <a:extLst>
              <a:ext uri="{FF2B5EF4-FFF2-40B4-BE49-F238E27FC236}">
                <a16:creationId xmlns:a16="http://schemas.microsoft.com/office/drawing/2014/main" id="{BB84A846-1F8C-6340-A0D8-5D7684EF4C2D}"/>
              </a:ext>
            </a:extLst>
          </p:cNvPr>
          <p:cNvSpPr>
            <a:spLocks noChangeArrowheads="1"/>
          </p:cNvSpPr>
          <p:nvPr/>
        </p:nvSpPr>
        <p:spPr bwMode="auto">
          <a:xfrm>
            <a:off x="3864238" y="4777636"/>
            <a:ext cx="1096509" cy="1107996"/>
          </a:xfrm>
          <a:prstGeom prst="rect">
            <a:avLst/>
          </a:prstGeom>
          <a:solidFill>
            <a:srgbClr val="E9F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100" b="1" dirty="0">
                <a:solidFill>
                  <a:srgbClr val="000000"/>
                </a:solidFill>
                <a:latin typeface="inherit"/>
              </a:rPr>
              <a:t>Espirilos</a:t>
            </a:r>
            <a:r>
              <a:rPr lang="pt-BR" altLang="en-US" sz="1100" i="1" dirty="0">
                <a:solidFill>
                  <a:srgbClr val="000000"/>
                </a:solidFill>
                <a:latin typeface="inherit"/>
              </a:rPr>
              <a:t>: </a:t>
            </a:r>
            <a:r>
              <a:rPr lang="pt-BR" altLang="en-US" sz="1100" dirty="0">
                <a:solidFill>
                  <a:srgbClr val="000000"/>
                </a:solidFill>
                <a:latin typeface="inherit"/>
              </a:rPr>
              <a:t>forma de espiral com corpo rígido e locomoção com flagelos, bipolares,</a:t>
            </a:r>
          </a:p>
        </p:txBody>
      </p:sp>
      <p:pic>
        <p:nvPicPr>
          <p:cNvPr id="36" name="Picture 4" descr="img_monera5">
            <a:extLst>
              <a:ext uri="{FF2B5EF4-FFF2-40B4-BE49-F238E27FC236}">
                <a16:creationId xmlns:a16="http://schemas.microsoft.com/office/drawing/2014/main" id="{87D04AF2-2AAB-CE40-ADDB-F11D9666C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2" t="59506" r="66881" b="1366"/>
          <a:stretch>
            <a:fillRect/>
          </a:stretch>
        </p:blipFill>
        <p:spPr bwMode="auto">
          <a:xfrm>
            <a:off x="5005719" y="5192999"/>
            <a:ext cx="981618" cy="93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51">
            <a:extLst>
              <a:ext uri="{FF2B5EF4-FFF2-40B4-BE49-F238E27FC236}">
                <a16:creationId xmlns:a16="http://schemas.microsoft.com/office/drawing/2014/main" id="{598139E1-0DEE-5C43-AF10-034B8F513C27}"/>
              </a:ext>
            </a:extLst>
          </p:cNvPr>
          <p:cNvSpPr>
            <a:spLocks noChangeArrowheads="1"/>
          </p:cNvSpPr>
          <p:nvPr/>
        </p:nvSpPr>
        <p:spPr bwMode="auto">
          <a:xfrm>
            <a:off x="8308387" y="4607554"/>
            <a:ext cx="3129009" cy="1785104"/>
          </a:xfrm>
          <a:prstGeom prst="rect">
            <a:avLst/>
          </a:prstGeom>
          <a:solidFill>
            <a:schemeClr val="bg1">
              <a:lumMod val="75000"/>
            </a:schemeClr>
          </a:solidFill>
          <a:ln w="9525">
            <a:solidFill>
              <a:schemeClr val="bg2">
                <a:lumMod val="5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a:p>
            <a:pPr algn="just">
              <a:spcBef>
                <a:spcPct val="0"/>
              </a:spcBef>
              <a:buFontTx/>
              <a:buNone/>
            </a:pPr>
            <a:endParaRPr lang="pt-BR" altLang="en-US" sz="1100" i="1" dirty="0">
              <a:solidFill>
                <a:srgbClr val="000000"/>
              </a:solidFill>
              <a:latin typeface="inherit"/>
            </a:endParaRPr>
          </a:p>
        </p:txBody>
      </p:sp>
      <p:pic>
        <p:nvPicPr>
          <p:cNvPr id="39" name="Picture 4" descr="img_monera5">
            <a:extLst>
              <a:ext uri="{FF2B5EF4-FFF2-40B4-BE49-F238E27FC236}">
                <a16:creationId xmlns:a16="http://schemas.microsoft.com/office/drawing/2014/main" id="{71928F32-C3EF-A34E-8551-66098637E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879" t="54208" r="1270" b="23201"/>
          <a:stretch>
            <a:fillRect/>
          </a:stretch>
        </p:blipFill>
        <p:spPr bwMode="auto">
          <a:xfrm>
            <a:off x="9991100" y="4767295"/>
            <a:ext cx="1296987" cy="82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44">
            <a:extLst>
              <a:ext uri="{FF2B5EF4-FFF2-40B4-BE49-F238E27FC236}">
                <a16:creationId xmlns:a16="http://schemas.microsoft.com/office/drawing/2014/main" id="{47FD3D80-0264-4042-8E6B-948732132B1C}"/>
              </a:ext>
            </a:extLst>
          </p:cNvPr>
          <p:cNvSpPr>
            <a:spLocks noChangeArrowheads="1"/>
          </p:cNvSpPr>
          <p:nvPr/>
        </p:nvSpPr>
        <p:spPr bwMode="auto">
          <a:xfrm>
            <a:off x="8358597" y="4671886"/>
            <a:ext cx="1296987" cy="1107996"/>
          </a:xfrm>
          <a:prstGeom prst="rect">
            <a:avLst/>
          </a:prstGeom>
          <a:solidFill>
            <a:srgbClr val="E9F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100" b="1" dirty="0">
                <a:solidFill>
                  <a:srgbClr val="000000"/>
                </a:solidFill>
                <a:latin typeface="inherit"/>
              </a:rPr>
              <a:t>Vibriões</a:t>
            </a:r>
            <a:r>
              <a:rPr lang="pt-BR" altLang="en-US" sz="1100" i="1" dirty="0">
                <a:solidFill>
                  <a:srgbClr val="000000"/>
                </a:solidFill>
                <a:latin typeface="inherit"/>
              </a:rPr>
              <a:t>: </a:t>
            </a:r>
            <a:r>
              <a:rPr lang="pt-BR" altLang="en-US" sz="1100" dirty="0">
                <a:solidFill>
                  <a:srgbClr val="000000"/>
                </a:solidFill>
                <a:latin typeface="inherit"/>
              </a:rPr>
              <a:t>Bactérias que apresentam corpo semelhante à uma vírgula, como: </a:t>
            </a:r>
          </a:p>
          <a:p>
            <a:pPr algn="just">
              <a:spcBef>
                <a:spcPct val="0"/>
              </a:spcBef>
              <a:buFontTx/>
              <a:buNone/>
            </a:pPr>
            <a:r>
              <a:rPr lang="pt-BR" altLang="en-US" sz="1100" i="1" dirty="0">
                <a:solidFill>
                  <a:srgbClr val="000000"/>
                </a:solidFill>
                <a:latin typeface="inherit"/>
              </a:rPr>
              <a:t>Vibrio cholerae </a:t>
            </a:r>
          </a:p>
        </p:txBody>
      </p:sp>
      <p:pic>
        <p:nvPicPr>
          <p:cNvPr id="41" name="Picture 10">
            <a:extLst>
              <a:ext uri="{FF2B5EF4-FFF2-40B4-BE49-F238E27FC236}">
                <a16:creationId xmlns:a16="http://schemas.microsoft.com/office/drawing/2014/main" id="{9B266782-C74C-5740-A340-6654C0E9D7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9513" y="5660599"/>
            <a:ext cx="150784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53">
            <a:extLst>
              <a:ext uri="{FF2B5EF4-FFF2-40B4-BE49-F238E27FC236}">
                <a16:creationId xmlns:a16="http://schemas.microsoft.com/office/drawing/2014/main" id="{1F66163B-3611-8945-B608-B783D98409F7}"/>
              </a:ext>
            </a:extLst>
          </p:cNvPr>
          <p:cNvSpPr>
            <a:spLocks noChangeArrowheads="1"/>
          </p:cNvSpPr>
          <p:nvPr/>
        </p:nvSpPr>
        <p:spPr bwMode="auto">
          <a:xfrm>
            <a:off x="9773369" y="6072764"/>
            <a:ext cx="1049338" cy="2619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en-US" sz="1100" i="1" dirty="0">
                <a:solidFill>
                  <a:schemeClr val="bg1"/>
                </a:solidFill>
                <a:latin typeface="inherit"/>
              </a:rPr>
              <a:t>Vibrio cholerae </a:t>
            </a:r>
          </a:p>
        </p:txBody>
      </p:sp>
      <p:pic>
        <p:nvPicPr>
          <p:cNvPr id="46" name="Picture 2">
            <a:extLst>
              <a:ext uri="{FF2B5EF4-FFF2-40B4-BE49-F238E27FC236}">
                <a16:creationId xmlns:a16="http://schemas.microsoft.com/office/drawing/2014/main" id="{0FDBA019-FE15-8346-BCE9-BA764FB144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51" t="30113" r="22230" b="24188"/>
          <a:stretch/>
        </p:blipFill>
        <p:spPr bwMode="auto">
          <a:xfrm>
            <a:off x="6131718" y="4741309"/>
            <a:ext cx="1216359" cy="1515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D90F07CE-E66E-CA4D-8EE9-FABC62E24572}"/>
              </a:ext>
            </a:extLst>
          </p:cNvPr>
          <p:cNvPicPr>
            <a:picLocks noChangeAspect="1"/>
          </p:cNvPicPr>
          <p:nvPr/>
        </p:nvPicPr>
        <p:blipFill>
          <a:blip r:embed="rId9"/>
          <a:stretch>
            <a:fillRect/>
          </a:stretch>
        </p:blipFill>
        <p:spPr>
          <a:xfrm>
            <a:off x="7433256" y="3074731"/>
            <a:ext cx="1739493" cy="1153359"/>
          </a:xfrm>
          <a:prstGeom prst="rect">
            <a:avLst/>
          </a:prstGeom>
        </p:spPr>
      </p:pic>
      <p:sp>
        <p:nvSpPr>
          <p:cNvPr id="47" name="Rectangle 50">
            <a:extLst>
              <a:ext uri="{FF2B5EF4-FFF2-40B4-BE49-F238E27FC236}">
                <a16:creationId xmlns:a16="http://schemas.microsoft.com/office/drawing/2014/main" id="{66E8BB9C-AA1C-DF49-BC52-D0C0769E9212}"/>
              </a:ext>
            </a:extLst>
          </p:cNvPr>
          <p:cNvSpPr>
            <a:spLocks noChangeArrowheads="1"/>
          </p:cNvSpPr>
          <p:nvPr/>
        </p:nvSpPr>
        <p:spPr bwMode="auto">
          <a:xfrm>
            <a:off x="7436404" y="4183385"/>
            <a:ext cx="1739493" cy="2769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1200" i="1" dirty="0">
                <a:solidFill>
                  <a:schemeClr val="bg1"/>
                </a:solidFill>
              </a:rPr>
              <a:t>Leptospira interrogans</a:t>
            </a:r>
            <a:endParaRPr lang="pt-BR" altLang="en-US" sz="1200" dirty="0">
              <a:solidFill>
                <a:schemeClr val="bg1"/>
              </a:solidFill>
              <a:latin typeface="inherit"/>
            </a:endParaRPr>
          </a:p>
        </p:txBody>
      </p:sp>
    </p:spTree>
    <p:extLst>
      <p:ext uri="{BB962C8B-B14F-4D97-AF65-F5344CB8AC3E}">
        <p14:creationId xmlns:p14="http://schemas.microsoft.com/office/powerpoint/2010/main" val="4129264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8C0771-4DE5-0242-A519-FE87DF8C2019}"/>
              </a:ext>
            </a:extLst>
          </p:cNvPr>
          <p:cNvSpPr/>
          <p:nvPr/>
        </p:nvSpPr>
        <p:spPr>
          <a:xfrm>
            <a:off x="200986" y="11156"/>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3554" name="TextBox 11">
            <a:extLst>
              <a:ext uri="{FF2B5EF4-FFF2-40B4-BE49-F238E27FC236}">
                <a16:creationId xmlns:a16="http://schemas.microsoft.com/office/drawing/2014/main" id="{AE6C816A-0ABD-C746-A713-DD038991A87D}"/>
              </a:ext>
            </a:extLst>
          </p:cNvPr>
          <p:cNvSpPr txBox="1">
            <a:spLocks noChangeArrowheads="1"/>
          </p:cNvSpPr>
          <p:nvPr/>
        </p:nvSpPr>
        <p:spPr bwMode="auto">
          <a:xfrm>
            <a:off x="314326" y="265072"/>
            <a:ext cx="2938463" cy="27781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sp>
        <p:nvSpPr>
          <p:cNvPr id="23555" name="Text Box 3">
            <a:extLst>
              <a:ext uri="{FF2B5EF4-FFF2-40B4-BE49-F238E27FC236}">
                <a16:creationId xmlns:a16="http://schemas.microsoft.com/office/drawing/2014/main" id="{C5FA02A3-D26C-9245-8400-ECD11B11FD8E}"/>
              </a:ext>
            </a:extLst>
          </p:cNvPr>
          <p:cNvSpPr txBox="1">
            <a:spLocks noChangeArrowheads="1"/>
          </p:cNvSpPr>
          <p:nvPr/>
        </p:nvSpPr>
        <p:spPr bwMode="auto">
          <a:xfrm>
            <a:off x="1308895" y="2616201"/>
            <a:ext cx="3887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Essenciais     e     Não Essenciais </a:t>
            </a:r>
          </a:p>
        </p:txBody>
      </p:sp>
      <p:sp>
        <p:nvSpPr>
          <p:cNvPr id="23556" name="TextBox 6">
            <a:extLst>
              <a:ext uri="{FF2B5EF4-FFF2-40B4-BE49-F238E27FC236}">
                <a16:creationId xmlns:a16="http://schemas.microsoft.com/office/drawing/2014/main" id="{37ABF5C7-41EE-E145-97E9-725AB2F540EC}"/>
              </a:ext>
            </a:extLst>
          </p:cNvPr>
          <p:cNvSpPr txBox="1">
            <a:spLocks noChangeArrowheads="1"/>
          </p:cNvSpPr>
          <p:nvPr/>
        </p:nvSpPr>
        <p:spPr bwMode="auto">
          <a:xfrm>
            <a:off x="623889" y="790452"/>
            <a:ext cx="6726237" cy="1262063"/>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t>4. Estruturas bacterianas</a:t>
            </a:r>
          </a:p>
          <a:p>
            <a:pPr>
              <a:spcBef>
                <a:spcPct val="0"/>
              </a:spcBef>
              <a:buFontTx/>
              <a:buNone/>
            </a:pPr>
            <a:r>
              <a:rPr lang="pt-BR" altLang="en-US" sz="1600" b="1"/>
              <a:t>    4.1. Membrana citoplasmática</a:t>
            </a:r>
          </a:p>
          <a:p>
            <a:pPr>
              <a:spcBef>
                <a:spcPct val="0"/>
              </a:spcBef>
              <a:buFontTx/>
              <a:buNone/>
            </a:pPr>
            <a:r>
              <a:rPr lang="pt-BR" altLang="en-US" sz="600" b="1"/>
              <a:t>  </a:t>
            </a:r>
          </a:p>
          <a:p>
            <a:pPr>
              <a:spcBef>
                <a:spcPct val="0"/>
              </a:spcBef>
              <a:buFontTx/>
              <a:buNone/>
            </a:pPr>
            <a:r>
              <a:rPr lang="pt-BR" altLang="en-US" sz="1600" b="1"/>
              <a:t>    4.2. Parede celular bacteriana</a:t>
            </a:r>
          </a:p>
          <a:p>
            <a:pPr>
              <a:spcBef>
                <a:spcPct val="0"/>
              </a:spcBef>
              <a:buFontTx/>
              <a:buNone/>
            </a:pPr>
            <a:endParaRPr lang="pt-BR" altLang="en-US" sz="600" b="1"/>
          </a:p>
          <a:p>
            <a:pPr>
              <a:spcBef>
                <a:spcPct val="0"/>
              </a:spcBef>
              <a:buFontTx/>
              <a:buNone/>
            </a:pPr>
            <a:r>
              <a:rPr lang="pt-BR" altLang="en-US" sz="1600" b="1"/>
              <a:t>    4.3. Demais estruturas bacterianas </a:t>
            </a:r>
          </a:p>
        </p:txBody>
      </p:sp>
    </p:spTree>
    <p:extLst>
      <p:ext uri="{BB962C8B-B14F-4D97-AF65-F5344CB8AC3E}">
        <p14:creationId xmlns:p14="http://schemas.microsoft.com/office/powerpoint/2010/main" val="304227777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Text Box 3">
            <a:extLst>
              <a:ext uri="{FF2B5EF4-FFF2-40B4-BE49-F238E27FC236}">
                <a16:creationId xmlns:a16="http://schemas.microsoft.com/office/drawing/2014/main" id="{6CA33A56-19B2-F846-B7EB-345262DFB96C}"/>
              </a:ext>
            </a:extLst>
          </p:cNvPr>
          <p:cNvSpPr txBox="1">
            <a:spLocks noChangeArrowheads="1"/>
          </p:cNvSpPr>
          <p:nvPr/>
        </p:nvSpPr>
        <p:spPr bwMode="auto">
          <a:xfrm>
            <a:off x="4417218" y="6011864"/>
            <a:ext cx="3357563" cy="584775"/>
          </a:xfrm>
          <a:prstGeom prst="rect">
            <a:avLst/>
          </a:prstGeom>
          <a:solidFill>
            <a:srgbClr val="F6EDA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600">
                <a:solidFill>
                  <a:srgbClr val="DC2102"/>
                </a:solidFill>
              </a:rPr>
              <a:t>Proteínas (60%)</a:t>
            </a:r>
            <a:r>
              <a:rPr lang="pt-BR" altLang="en-US" sz="1600"/>
              <a:t> imersas numa bicamada </a:t>
            </a:r>
            <a:r>
              <a:rPr lang="pt-BR" altLang="en-US" sz="1600">
                <a:solidFill>
                  <a:srgbClr val="DC2102"/>
                </a:solidFill>
              </a:rPr>
              <a:t>fosfo-lipídica (40%)</a:t>
            </a:r>
          </a:p>
        </p:txBody>
      </p:sp>
      <p:pic>
        <p:nvPicPr>
          <p:cNvPr id="24578" name="Picture 13" descr="Cell membrane">
            <a:extLst>
              <a:ext uri="{FF2B5EF4-FFF2-40B4-BE49-F238E27FC236}">
                <a16:creationId xmlns:a16="http://schemas.microsoft.com/office/drawing/2014/main" id="{07A68BA6-D395-8A40-837D-73AB36BE6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07" y="1225553"/>
            <a:ext cx="31051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4" descr="PlasmaMembrane">
            <a:extLst>
              <a:ext uri="{FF2B5EF4-FFF2-40B4-BE49-F238E27FC236}">
                <a16:creationId xmlns:a16="http://schemas.microsoft.com/office/drawing/2014/main" id="{A471800D-4275-164E-B10C-A87B838EF7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9" y="1271589"/>
            <a:ext cx="4435475"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0" descr="LAYERS">
            <a:extLst>
              <a:ext uri="{FF2B5EF4-FFF2-40B4-BE49-F238E27FC236}">
                <a16:creationId xmlns:a16="http://schemas.microsoft.com/office/drawing/2014/main" id="{9400A5C7-7917-F944-A5A8-0C3B15C06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107" y="3429000"/>
            <a:ext cx="3563937"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1FACAF40-04EF-794B-B04A-D1428C7C879C}"/>
              </a:ext>
            </a:extLst>
          </p:cNvPr>
          <p:cNvSpPr/>
          <p:nvPr/>
        </p:nvSpPr>
        <p:spPr>
          <a:xfrm>
            <a:off x="204161" y="5406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9" name="TextBox 6">
            <a:extLst>
              <a:ext uri="{FF2B5EF4-FFF2-40B4-BE49-F238E27FC236}">
                <a16:creationId xmlns:a16="http://schemas.microsoft.com/office/drawing/2014/main" id="{50130560-A3EC-8447-ACED-C44CA3F1F162}"/>
              </a:ext>
            </a:extLst>
          </p:cNvPr>
          <p:cNvSpPr txBox="1">
            <a:spLocks noChangeArrowheads="1"/>
          </p:cNvSpPr>
          <p:nvPr/>
        </p:nvSpPr>
        <p:spPr bwMode="auto">
          <a:xfrm>
            <a:off x="222250" y="285794"/>
            <a:ext cx="3825875"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4.1. Membrana citoplasmática</a:t>
            </a:r>
          </a:p>
          <a:p>
            <a:pPr>
              <a:spcBef>
                <a:spcPct val="0"/>
              </a:spcBef>
              <a:buFontTx/>
              <a:buNone/>
            </a:pPr>
            <a:r>
              <a:rPr lang="pt-BR" altLang="en-US" sz="600" b="1"/>
              <a:t> </a:t>
            </a:r>
          </a:p>
        </p:txBody>
      </p:sp>
    </p:spTree>
    <p:extLst>
      <p:ext uri="{BB962C8B-B14F-4D97-AF65-F5344CB8AC3E}">
        <p14:creationId xmlns:p14="http://schemas.microsoft.com/office/powerpoint/2010/main" val="1586455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74"/>
                                        </p:tgtEl>
                                        <p:attrNameLst>
                                          <p:attrName>style.visibility</p:attrName>
                                        </p:attrNameLst>
                                      </p:cBhvr>
                                      <p:to>
                                        <p:strVal val="visible"/>
                                      </p:to>
                                    </p:set>
                                    <p:anim calcmode="lin" valueType="num">
                                      <p:cBhvr additive="base">
                                        <p:cTn id="7" dur="500" fill="hold"/>
                                        <p:tgtEl>
                                          <p:spTgt spid="15374"/>
                                        </p:tgtEl>
                                        <p:attrNameLst>
                                          <p:attrName>ppt_x</p:attrName>
                                        </p:attrNameLst>
                                      </p:cBhvr>
                                      <p:tavLst>
                                        <p:tav tm="0">
                                          <p:val>
                                            <p:strVal val="#ppt_x"/>
                                          </p:val>
                                        </p:tav>
                                        <p:tav tm="100000">
                                          <p:val>
                                            <p:strVal val="#ppt_x"/>
                                          </p:val>
                                        </p:tav>
                                      </p:tavLst>
                                    </p:anim>
                                    <p:anim calcmode="lin" valueType="num">
                                      <p:cBhvr additive="base">
                                        <p:cTn id="8" dur="500" fill="hold"/>
                                        <p:tgtEl>
                                          <p:spTgt spid="153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Text Box 4">
            <a:extLst>
              <a:ext uri="{FF2B5EF4-FFF2-40B4-BE49-F238E27FC236}">
                <a16:creationId xmlns:a16="http://schemas.microsoft.com/office/drawing/2014/main" id="{E1D2D1E4-F6D5-ED42-BFBE-5605985705B0}"/>
              </a:ext>
            </a:extLst>
          </p:cNvPr>
          <p:cNvSpPr txBox="1">
            <a:spLocks noChangeArrowheads="1"/>
          </p:cNvSpPr>
          <p:nvPr/>
        </p:nvSpPr>
        <p:spPr bwMode="auto">
          <a:xfrm>
            <a:off x="391320" y="1123953"/>
            <a:ext cx="2663825" cy="1276350"/>
          </a:xfrm>
          <a:prstGeom prst="rect">
            <a:avLst/>
          </a:prstGeom>
          <a:solidFill>
            <a:srgbClr val="FBFE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a:pPr>
            <a:r>
              <a:rPr lang="pt-BR" altLang="en-US" sz="1400" b="1">
                <a:solidFill>
                  <a:srgbClr val="000066"/>
                </a:solidFill>
              </a:rPr>
              <a:t>Transporte de solutos</a:t>
            </a:r>
          </a:p>
          <a:p>
            <a:pPr eaLnBrk="1" hangingPunct="1">
              <a:spcBef>
                <a:spcPct val="50000"/>
              </a:spcBef>
            </a:pPr>
            <a:r>
              <a:rPr lang="pt-BR" altLang="en-US" sz="1400"/>
              <a:t>	- Difusão facilitada</a:t>
            </a:r>
          </a:p>
          <a:p>
            <a:pPr eaLnBrk="1" hangingPunct="1">
              <a:spcBef>
                <a:spcPct val="50000"/>
              </a:spcBef>
            </a:pPr>
            <a:r>
              <a:rPr lang="pt-BR" altLang="en-US" sz="1400"/>
              <a:t>	- Transporte ativo</a:t>
            </a:r>
          </a:p>
          <a:p>
            <a:pPr eaLnBrk="1" hangingPunct="1">
              <a:spcBef>
                <a:spcPct val="50000"/>
              </a:spcBef>
            </a:pPr>
            <a:r>
              <a:rPr lang="pt-BR" altLang="en-US" sz="1400"/>
              <a:t>  	- Translocação de grupo</a:t>
            </a:r>
          </a:p>
        </p:txBody>
      </p:sp>
      <p:sp>
        <p:nvSpPr>
          <p:cNvPr id="19462" name="Text Box 6">
            <a:extLst>
              <a:ext uri="{FF2B5EF4-FFF2-40B4-BE49-F238E27FC236}">
                <a16:creationId xmlns:a16="http://schemas.microsoft.com/office/drawing/2014/main" id="{AB4ED98D-6350-CC43-AFF6-D4169BB218C5}"/>
              </a:ext>
            </a:extLst>
          </p:cNvPr>
          <p:cNvSpPr txBox="1">
            <a:spLocks noChangeArrowheads="1"/>
          </p:cNvSpPr>
          <p:nvPr/>
        </p:nvSpPr>
        <p:spPr bwMode="auto">
          <a:xfrm>
            <a:off x="1143797" y="2573345"/>
            <a:ext cx="3384550" cy="954087"/>
          </a:xfrm>
          <a:prstGeom prst="rect">
            <a:avLst/>
          </a:prstGeom>
          <a:solidFill>
            <a:srgbClr val="EFF89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b="1" dirty="0"/>
              <a:t>2. Produção de Energia</a:t>
            </a:r>
          </a:p>
          <a:p>
            <a:pPr eaLnBrk="1" hangingPunct="1">
              <a:spcBef>
                <a:spcPct val="50000"/>
              </a:spcBef>
              <a:buFontTx/>
              <a:buNone/>
            </a:pPr>
            <a:r>
              <a:rPr lang="pt-BR" altLang="en-US" sz="1400" dirty="0"/>
              <a:t>   - Transporte de Elétrons</a:t>
            </a:r>
          </a:p>
          <a:p>
            <a:pPr eaLnBrk="1" hangingPunct="1">
              <a:spcBef>
                <a:spcPct val="50000"/>
              </a:spcBef>
              <a:buFontTx/>
              <a:buNone/>
            </a:pPr>
            <a:r>
              <a:rPr lang="pt-BR" altLang="en-US" sz="1400" dirty="0"/>
              <a:t>   - Fosforilação oxidativa</a:t>
            </a:r>
          </a:p>
        </p:txBody>
      </p:sp>
      <p:sp>
        <p:nvSpPr>
          <p:cNvPr id="19463" name="Text Box 7">
            <a:extLst>
              <a:ext uri="{FF2B5EF4-FFF2-40B4-BE49-F238E27FC236}">
                <a16:creationId xmlns:a16="http://schemas.microsoft.com/office/drawing/2014/main" id="{473A1625-4B97-644E-B913-44C8B9868E83}"/>
              </a:ext>
            </a:extLst>
          </p:cNvPr>
          <p:cNvSpPr txBox="1">
            <a:spLocks noChangeArrowheads="1"/>
          </p:cNvSpPr>
          <p:nvPr/>
        </p:nvSpPr>
        <p:spPr bwMode="auto">
          <a:xfrm>
            <a:off x="2745581" y="3700474"/>
            <a:ext cx="3455987" cy="1922463"/>
          </a:xfrm>
          <a:prstGeom prst="rect">
            <a:avLst/>
          </a:prstGeom>
          <a:solidFill>
            <a:srgbClr val="E9F88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b="1" dirty="0"/>
              <a:t>3. Biossíntese de Macromoléculas</a:t>
            </a:r>
          </a:p>
          <a:p>
            <a:pPr eaLnBrk="1" hangingPunct="1">
              <a:spcBef>
                <a:spcPct val="50000"/>
              </a:spcBef>
              <a:buFontTx/>
              <a:buNone/>
            </a:pPr>
            <a:r>
              <a:rPr lang="pt-BR" altLang="en-US" sz="1400" dirty="0"/>
              <a:t>    - Lipídios de Membrana</a:t>
            </a:r>
          </a:p>
          <a:p>
            <a:pPr eaLnBrk="1" hangingPunct="1">
              <a:spcBef>
                <a:spcPct val="50000"/>
              </a:spcBef>
              <a:buFontTx/>
              <a:buNone/>
            </a:pPr>
            <a:r>
              <a:rPr lang="pt-BR" altLang="en-US" sz="1400" dirty="0"/>
              <a:t>    - Peptidoglicano</a:t>
            </a:r>
          </a:p>
          <a:p>
            <a:pPr eaLnBrk="1" hangingPunct="1">
              <a:spcBef>
                <a:spcPct val="50000"/>
              </a:spcBef>
              <a:buFontTx/>
              <a:buNone/>
            </a:pPr>
            <a:r>
              <a:rPr lang="pt-BR" altLang="en-US" sz="1400" dirty="0"/>
              <a:t>    - Ácido teicóico e Ácido lipoteicóico</a:t>
            </a:r>
          </a:p>
          <a:p>
            <a:pPr eaLnBrk="1" hangingPunct="1">
              <a:spcBef>
                <a:spcPct val="50000"/>
              </a:spcBef>
              <a:buFontTx/>
              <a:buNone/>
            </a:pPr>
            <a:r>
              <a:rPr lang="pt-BR" altLang="en-US" sz="1400" dirty="0"/>
              <a:t>    - Polissacarídeos extracelulares (LPS)</a:t>
            </a:r>
          </a:p>
          <a:p>
            <a:pPr eaLnBrk="1" hangingPunct="1">
              <a:spcBef>
                <a:spcPct val="50000"/>
              </a:spcBef>
              <a:buFontTx/>
              <a:buNone/>
            </a:pPr>
            <a:r>
              <a:rPr lang="pt-BR" altLang="en-US" sz="1400" dirty="0"/>
              <a:t>    - Duplicação do </a:t>
            </a:r>
            <a:r>
              <a:rPr lang="pt-BR" altLang="en-US" sz="1400" b="1" dirty="0"/>
              <a:t>DNA</a:t>
            </a:r>
          </a:p>
        </p:txBody>
      </p:sp>
      <p:sp>
        <p:nvSpPr>
          <p:cNvPr id="19464" name="Text Box 8">
            <a:extLst>
              <a:ext uri="{FF2B5EF4-FFF2-40B4-BE49-F238E27FC236}">
                <a16:creationId xmlns:a16="http://schemas.microsoft.com/office/drawing/2014/main" id="{CF9161C7-F103-FE4C-A029-61726957F39F}"/>
              </a:ext>
            </a:extLst>
          </p:cNvPr>
          <p:cNvSpPr txBox="1">
            <a:spLocks noChangeArrowheads="1"/>
          </p:cNvSpPr>
          <p:nvPr/>
        </p:nvSpPr>
        <p:spPr bwMode="auto">
          <a:xfrm>
            <a:off x="4958557" y="5795979"/>
            <a:ext cx="4032250" cy="307975"/>
          </a:xfrm>
          <a:prstGeom prst="rect">
            <a:avLst/>
          </a:prstGeom>
          <a:solidFill>
            <a:srgbClr val="D7EC12"/>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b="1"/>
              <a:t>4. Excreção de Enzimas hidrolíticas</a:t>
            </a:r>
          </a:p>
        </p:txBody>
      </p:sp>
      <p:pic>
        <p:nvPicPr>
          <p:cNvPr id="25605" name="Picture 10" descr="transportsystems">
            <a:extLst>
              <a:ext uri="{FF2B5EF4-FFF2-40B4-BE49-F238E27FC236}">
                <a16:creationId xmlns:a16="http://schemas.microsoft.com/office/drawing/2014/main" id="{76384687-009E-2D49-9282-5915CBE4A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882" y="767553"/>
            <a:ext cx="35909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Line 11">
            <a:extLst>
              <a:ext uri="{FF2B5EF4-FFF2-40B4-BE49-F238E27FC236}">
                <a16:creationId xmlns:a16="http://schemas.microsoft.com/office/drawing/2014/main" id="{B94210E7-C2EF-7E4D-9BAB-0725C72FAED7}"/>
              </a:ext>
            </a:extLst>
          </p:cNvPr>
          <p:cNvSpPr>
            <a:spLocks noChangeShapeType="1"/>
          </p:cNvSpPr>
          <p:nvPr/>
        </p:nvSpPr>
        <p:spPr bwMode="auto">
          <a:xfrm flipV="1">
            <a:off x="3448845" y="1173955"/>
            <a:ext cx="1584325"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25607" name="Line 12">
            <a:extLst>
              <a:ext uri="{FF2B5EF4-FFF2-40B4-BE49-F238E27FC236}">
                <a16:creationId xmlns:a16="http://schemas.microsoft.com/office/drawing/2014/main" id="{877401F4-C487-BE45-A9ED-6CBC1135F05A}"/>
              </a:ext>
            </a:extLst>
          </p:cNvPr>
          <p:cNvSpPr>
            <a:spLocks noChangeShapeType="1"/>
          </p:cNvSpPr>
          <p:nvPr/>
        </p:nvSpPr>
        <p:spPr bwMode="auto">
          <a:xfrm flipV="1">
            <a:off x="3485357" y="1665290"/>
            <a:ext cx="151130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25608" name="Line 13">
            <a:extLst>
              <a:ext uri="{FF2B5EF4-FFF2-40B4-BE49-F238E27FC236}">
                <a16:creationId xmlns:a16="http://schemas.microsoft.com/office/drawing/2014/main" id="{28DDC229-978A-244B-9B87-CEF07149A937}"/>
              </a:ext>
            </a:extLst>
          </p:cNvPr>
          <p:cNvSpPr>
            <a:spLocks noChangeShapeType="1"/>
          </p:cNvSpPr>
          <p:nvPr/>
        </p:nvSpPr>
        <p:spPr bwMode="auto">
          <a:xfrm>
            <a:off x="3520284" y="1929603"/>
            <a:ext cx="1008063"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9470" name="Text Box 14">
            <a:extLst>
              <a:ext uri="{FF2B5EF4-FFF2-40B4-BE49-F238E27FC236}">
                <a16:creationId xmlns:a16="http://schemas.microsoft.com/office/drawing/2014/main" id="{9CAFC927-FB0D-C644-84AE-8C1743D25383}"/>
              </a:ext>
            </a:extLst>
          </p:cNvPr>
          <p:cNvSpPr txBox="1">
            <a:spLocks noChangeArrowheads="1"/>
          </p:cNvSpPr>
          <p:nvPr/>
        </p:nvSpPr>
        <p:spPr bwMode="auto">
          <a:xfrm>
            <a:off x="6870700" y="6226980"/>
            <a:ext cx="3240088" cy="307975"/>
          </a:xfrm>
          <a:prstGeom prst="rect">
            <a:avLst/>
          </a:prstGeom>
          <a:solidFill>
            <a:srgbClr val="C1EC04"/>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400" b="1" dirty="0"/>
              <a:t>5. Taxia:  Quimiotaxia / Fototaxia </a:t>
            </a:r>
          </a:p>
        </p:txBody>
      </p:sp>
      <p:sp>
        <p:nvSpPr>
          <p:cNvPr id="13" name="Rectangle 12">
            <a:extLst>
              <a:ext uri="{FF2B5EF4-FFF2-40B4-BE49-F238E27FC236}">
                <a16:creationId xmlns:a16="http://schemas.microsoft.com/office/drawing/2014/main" id="{F2A8F9E3-30D5-D04F-AEC1-34F637A4BE32}"/>
              </a:ext>
            </a:extLst>
          </p:cNvPr>
          <p:cNvSpPr/>
          <p:nvPr/>
        </p:nvSpPr>
        <p:spPr>
          <a:xfrm>
            <a:off x="210511"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15" name="TextBox 11">
            <a:extLst>
              <a:ext uri="{FF2B5EF4-FFF2-40B4-BE49-F238E27FC236}">
                <a16:creationId xmlns:a16="http://schemas.microsoft.com/office/drawing/2014/main" id="{E5538CA9-23F3-A84A-941E-C7A12EAB2B47}"/>
              </a:ext>
            </a:extLst>
          </p:cNvPr>
          <p:cNvSpPr txBox="1">
            <a:spLocks noChangeArrowheads="1"/>
          </p:cNvSpPr>
          <p:nvPr/>
        </p:nvSpPr>
        <p:spPr bwMode="auto">
          <a:xfrm>
            <a:off x="295275" y="213520"/>
            <a:ext cx="4900613"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dirty="0">
                <a:solidFill>
                  <a:schemeClr val="bg1"/>
                </a:solidFill>
              </a:rPr>
              <a:t>4. Estruturas bacterianas</a:t>
            </a:r>
          </a:p>
          <a:p>
            <a:pPr>
              <a:spcBef>
                <a:spcPct val="0"/>
              </a:spcBef>
              <a:buFontTx/>
              <a:buNone/>
            </a:pPr>
            <a:r>
              <a:rPr lang="pt-BR" altLang="en-US" sz="1800" b="1" dirty="0">
                <a:solidFill>
                  <a:schemeClr val="bg1"/>
                </a:solidFill>
              </a:rPr>
              <a:t>    4.1. Membrana citoplasmática – Funções  </a:t>
            </a:r>
          </a:p>
          <a:p>
            <a:pPr>
              <a:spcBef>
                <a:spcPct val="0"/>
              </a:spcBef>
              <a:buFontTx/>
              <a:buNone/>
            </a:pPr>
            <a:r>
              <a:rPr lang="pt-BR" altLang="en-US" sz="600" b="1" dirty="0"/>
              <a:t> </a:t>
            </a:r>
          </a:p>
        </p:txBody>
      </p:sp>
    </p:spTree>
    <p:extLst>
      <p:ext uri="{BB962C8B-B14F-4D97-AF65-F5344CB8AC3E}">
        <p14:creationId xmlns:p14="http://schemas.microsoft.com/office/powerpoint/2010/main" val="3476161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3"/>
                                        </p:tgtEl>
                                        <p:attrNameLst>
                                          <p:attrName>style.visibility</p:attrName>
                                        </p:attrNameLst>
                                      </p:cBhvr>
                                      <p:to>
                                        <p:strVal val="visible"/>
                                      </p:to>
                                    </p:set>
                                    <p:anim calcmode="lin" valueType="num">
                                      <p:cBhvr additive="base">
                                        <p:cTn id="13" dur="500" fill="hold"/>
                                        <p:tgtEl>
                                          <p:spTgt spid="19463"/>
                                        </p:tgtEl>
                                        <p:attrNameLst>
                                          <p:attrName>ppt_x</p:attrName>
                                        </p:attrNameLst>
                                      </p:cBhvr>
                                      <p:tavLst>
                                        <p:tav tm="0">
                                          <p:val>
                                            <p:strVal val="#ppt_x"/>
                                          </p:val>
                                        </p:tav>
                                        <p:tav tm="100000">
                                          <p:val>
                                            <p:strVal val="#ppt_x"/>
                                          </p:val>
                                        </p:tav>
                                      </p:tavLst>
                                    </p:anim>
                                    <p:anim calcmode="lin" valueType="num">
                                      <p:cBhvr additive="base">
                                        <p:cTn id="14" dur="500" fill="hold"/>
                                        <p:tgtEl>
                                          <p:spTgt spid="1946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64"/>
                                        </p:tgtEl>
                                        <p:attrNameLst>
                                          <p:attrName>style.visibility</p:attrName>
                                        </p:attrNameLst>
                                      </p:cBhvr>
                                      <p:to>
                                        <p:strVal val="visible"/>
                                      </p:to>
                                    </p:set>
                                    <p:anim calcmode="lin" valueType="num">
                                      <p:cBhvr additive="base">
                                        <p:cTn id="19" dur="500" fill="hold"/>
                                        <p:tgtEl>
                                          <p:spTgt spid="19464"/>
                                        </p:tgtEl>
                                        <p:attrNameLst>
                                          <p:attrName>ppt_x</p:attrName>
                                        </p:attrNameLst>
                                      </p:cBhvr>
                                      <p:tavLst>
                                        <p:tav tm="0">
                                          <p:val>
                                            <p:strVal val="#ppt_x"/>
                                          </p:val>
                                        </p:tav>
                                        <p:tav tm="100000">
                                          <p:val>
                                            <p:strVal val="#ppt_x"/>
                                          </p:val>
                                        </p:tav>
                                      </p:tavLst>
                                    </p:anim>
                                    <p:anim calcmode="lin" valueType="num">
                                      <p:cBhvr additive="base">
                                        <p:cTn id="20" dur="500" fill="hold"/>
                                        <p:tgtEl>
                                          <p:spTgt spid="1946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70"/>
                                        </p:tgtEl>
                                        <p:attrNameLst>
                                          <p:attrName>style.visibility</p:attrName>
                                        </p:attrNameLst>
                                      </p:cBhvr>
                                      <p:to>
                                        <p:strVal val="visible"/>
                                      </p:to>
                                    </p:set>
                                    <p:anim calcmode="lin" valueType="num">
                                      <p:cBhvr additive="base">
                                        <p:cTn id="25" dur="500" fill="hold"/>
                                        <p:tgtEl>
                                          <p:spTgt spid="19470"/>
                                        </p:tgtEl>
                                        <p:attrNameLst>
                                          <p:attrName>ppt_x</p:attrName>
                                        </p:attrNameLst>
                                      </p:cBhvr>
                                      <p:tavLst>
                                        <p:tav tm="0">
                                          <p:val>
                                            <p:strVal val="#ppt_x"/>
                                          </p:val>
                                        </p:tav>
                                        <p:tav tm="100000">
                                          <p:val>
                                            <p:strVal val="#ppt_x"/>
                                          </p:val>
                                        </p:tav>
                                      </p:tavLst>
                                    </p:anim>
                                    <p:anim calcmode="lin" valueType="num">
                                      <p:cBhvr additive="base">
                                        <p:cTn id="26" dur="500" fill="hold"/>
                                        <p:tgtEl>
                                          <p:spTgt spid="194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p:bldP spid="19463" grpId="0" animBg="1"/>
      <p:bldP spid="19464" grpId="0" animBg="1"/>
      <p:bldP spid="194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a:extLst>
              <a:ext uri="{FF2B5EF4-FFF2-40B4-BE49-F238E27FC236}">
                <a16:creationId xmlns:a16="http://schemas.microsoft.com/office/drawing/2014/main" id="{3AE35B50-39D4-104C-AD6C-917CC4EEE21D}"/>
              </a:ext>
            </a:extLst>
          </p:cNvPr>
          <p:cNvSpPr txBox="1">
            <a:spLocks noChangeArrowheads="1"/>
          </p:cNvSpPr>
          <p:nvPr/>
        </p:nvSpPr>
        <p:spPr bwMode="auto">
          <a:xfrm>
            <a:off x="1449558" y="1195277"/>
            <a:ext cx="1913898" cy="641350"/>
          </a:xfrm>
          <a:prstGeom prst="rect">
            <a:avLst/>
          </a:prstGeom>
          <a:solidFill>
            <a:srgbClr val="F5FC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dirty="0">
                <a:solidFill>
                  <a:srgbClr val="0070C0"/>
                </a:solidFill>
              </a:rPr>
              <a:t>Bactérias Gram-positivas  </a:t>
            </a:r>
          </a:p>
        </p:txBody>
      </p:sp>
      <p:sp>
        <p:nvSpPr>
          <p:cNvPr id="26627" name="Text Box 5">
            <a:extLst>
              <a:ext uri="{FF2B5EF4-FFF2-40B4-BE49-F238E27FC236}">
                <a16:creationId xmlns:a16="http://schemas.microsoft.com/office/drawing/2014/main" id="{A641C542-DED6-2D4E-9188-82721E8D548B}"/>
              </a:ext>
            </a:extLst>
          </p:cNvPr>
          <p:cNvSpPr txBox="1">
            <a:spLocks noChangeArrowheads="1"/>
          </p:cNvSpPr>
          <p:nvPr/>
        </p:nvSpPr>
        <p:spPr bwMode="auto">
          <a:xfrm>
            <a:off x="7103354" y="1240579"/>
            <a:ext cx="1913898" cy="641350"/>
          </a:xfrm>
          <a:prstGeom prst="rect">
            <a:avLst/>
          </a:prstGeom>
          <a:solidFill>
            <a:srgbClr val="F5FC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a:solidFill>
                  <a:srgbClr val="FF0000"/>
                </a:solidFill>
              </a:rPr>
              <a:t>Bactérias Gram-negativas  </a:t>
            </a:r>
          </a:p>
        </p:txBody>
      </p:sp>
      <p:sp>
        <p:nvSpPr>
          <p:cNvPr id="26628" name="Text Box 6">
            <a:extLst>
              <a:ext uri="{FF2B5EF4-FFF2-40B4-BE49-F238E27FC236}">
                <a16:creationId xmlns:a16="http://schemas.microsoft.com/office/drawing/2014/main" id="{839D0B2D-FBE1-D247-B074-DE7B471106A8}"/>
              </a:ext>
            </a:extLst>
          </p:cNvPr>
          <p:cNvSpPr txBox="1">
            <a:spLocks noChangeArrowheads="1"/>
          </p:cNvSpPr>
          <p:nvPr/>
        </p:nvSpPr>
        <p:spPr bwMode="auto">
          <a:xfrm>
            <a:off x="4503312" y="1303771"/>
            <a:ext cx="503237" cy="366712"/>
          </a:xfrm>
          <a:prstGeom prst="rect">
            <a:avLst/>
          </a:prstGeom>
          <a:solidFill>
            <a:srgbClr val="FEA0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e</a:t>
            </a:r>
          </a:p>
        </p:txBody>
      </p:sp>
      <p:pic>
        <p:nvPicPr>
          <p:cNvPr id="26629" name="Picture 8" descr="cellwall">
            <a:extLst>
              <a:ext uri="{FF2B5EF4-FFF2-40B4-BE49-F238E27FC236}">
                <a16:creationId xmlns:a16="http://schemas.microsoft.com/office/drawing/2014/main" id="{12B2BA65-EB1C-3F48-B928-E6C17D67B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497" y="1996353"/>
            <a:ext cx="4016866" cy="453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354048C-7722-D544-B5CE-067923600228}"/>
              </a:ext>
            </a:extLst>
          </p:cNvPr>
          <p:cNvSpPr/>
          <p:nvPr/>
        </p:nvSpPr>
        <p:spPr>
          <a:xfrm>
            <a:off x="439571" y="31836"/>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6635" name="TextBox 13">
            <a:extLst>
              <a:ext uri="{FF2B5EF4-FFF2-40B4-BE49-F238E27FC236}">
                <a16:creationId xmlns:a16="http://schemas.microsoft.com/office/drawing/2014/main" id="{CADEEA43-5836-5341-93D4-B1938756585D}"/>
              </a:ext>
            </a:extLst>
          </p:cNvPr>
          <p:cNvSpPr txBox="1">
            <a:spLocks noChangeArrowheads="1"/>
          </p:cNvSpPr>
          <p:nvPr/>
        </p:nvSpPr>
        <p:spPr bwMode="auto">
          <a:xfrm>
            <a:off x="439571" y="269876"/>
            <a:ext cx="504841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sp>
        <p:nvSpPr>
          <p:cNvPr id="16" name="Text Box 16">
            <a:extLst>
              <a:ext uri="{FF2B5EF4-FFF2-40B4-BE49-F238E27FC236}">
                <a16:creationId xmlns:a16="http://schemas.microsoft.com/office/drawing/2014/main" id="{761FC821-B4AD-E142-B36D-EAFAEFFAC393}"/>
              </a:ext>
            </a:extLst>
          </p:cNvPr>
          <p:cNvSpPr txBox="1">
            <a:spLocks noChangeArrowheads="1"/>
          </p:cNvSpPr>
          <p:nvPr/>
        </p:nvSpPr>
        <p:spPr bwMode="auto">
          <a:xfrm>
            <a:off x="7103354" y="5580249"/>
            <a:ext cx="4736511" cy="954107"/>
          </a:xfrm>
          <a:prstGeom prst="rect">
            <a:avLst/>
          </a:prstGeom>
          <a:solidFill>
            <a:srgbClr val="98EDF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1600" dirty="0"/>
              <a:t>Christian Gram, em 1884</a:t>
            </a:r>
          </a:p>
          <a:p>
            <a:pPr algn="ctr" eaLnBrk="1" hangingPunct="1">
              <a:spcBef>
                <a:spcPct val="50000"/>
              </a:spcBef>
              <a:buFontTx/>
              <a:buNone/>
            </a:pPr>
            <a:r>
              <a:rPr lang="pt-BR" altLang="en-US" sz="1600" dirty="0"/>
              <a:t>descobriu que poderia utilizar esta característica para identificar as bactérias </a:t>
            </a:r>
          </a:p>
        </p:txBody>
      </p:sp>
    </p:spTree>
    <p:extLst>
      <p:ext uri="{BB962C8B-B14F-4D97-AF65-F5344CB8AC3E}">
        <p14:creationId xmlns:p14="http://schemas.microsoft.com/office/powerpoint/2010/main" val="181458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87E7C2-B7C8-1047-86F9-7CEF696C2987}"/>
              </a:ext>
            </a:extLst>
          </p:cNvPr>
          <p:cNvSpPr/>
          <p:nvPr/>
        </p:nvSpPr>
        <p:spPr>
          <a:xfrm>
            <a:off x="1523999" y="1354888"/>
            <a:ext cx="4900611" cy="2015936"/>
          </a:xfrm>
          <a:prstGeom prst="rect">
            <a:avLst/>
          </a:prstGeom>
        </p:spPr>
        <p:txBody>
          <a:bodyPr wrap="square">
            <a:spAutoFit/>
          </a:bodyPr>
          <a:lstStyle/>
          <a:p>
            <a:pPr algn="just">
              <a:defRPr/>
            </a:pPr>
            <a:r>
              <a:rPr lang="pt-BR" sz="2000" dirty="0">
                <a:latin typeface="Helvetica" pitchFamily="2" charset="0"/>
                <a:ea typeface="Calibri" panose="020F0502020204030204" pitchFamily="34" charset="0"/>
                <a:cs typeface="Times New Roman" panose="02020603050405020304" pitchFamily="18" charset="0"/>
              </a:rPr>
              <a:t>A </a:t>
            </a:r>
            <a:r>
              <a:rPr lang="pt-BR" sz="2000" b="1" dirty="0">
                <a:latin typeface="Helvetica" pitchFamily="2" charset="0"/>
                <a:ea typeface="Calibri" panose="020F0502020204030204" pitchFamily="34" charset="0"/>
                <a:cs typeface="Times New Roman" panose="02020603050405020304" pitchFamily="18" charset="0"/>
              </a:rPr>
              <a:t>coloração de Gram </a:t>
            </a:r>
            <a:r>
              <a:rPr lang="pt-BR" sz="2000" dirty="0">
                <a:latin typeface="Helvetica" pitchFamily="2" charset="0"/>
                <a:ea typeface="Calibri" panose="020F0502020204030204" pitchFamily="34" charset="0"/>
                <a:cs typeface="Times New Roman" panose="02020603050405020304" pitchFamily="18" charset="0"/>
              </a:rPr>
              <a:t>é </a:t>
            </a:r>
            <a:r>
              <a:rPr lang="pt-BR" sz="2000" dirty="0" err="1">
                <a:latin typeface="Helvetica" pitchFamily="2" charset="0"/>
                <a:ea typeface="Calibri" panose="020F0502020204030204" pitchFamily="34" charset="0"/>
                <a:cs typeface="Times New Roman" panose="02020603050405020304" pitchFamily="18" charset="0"/>
              </a:rPr>
              <a:t>super</a:t>
            </a:r>
            <a:r>
              <a:rPr lang="pt-BR" sz="2000" dirty="0">
                <a:latin typeface="Helvetica" pitchFamily="2" charset="0"/>
                <a:ea typeface="Calibri" panose="020F0502020204030204" pitchFamily="34" charset="0"/>
                <a:cs typeface="Times New Roman" panose="02020603050405020304" pitchFamily="18" charset="0"/>
              </a:rPr>
              <a:t> importante porque </a:t>
            </a:r>
          </a:p>
          <a:p>
            <a:pPr algn="just">
              <a:defRPr/>
            </a:pPr>
            <a:r>
              <a:rPr lang="pt-BR" sz="2000" dirty="0">
                <a:latin typeface="Helvetica" pitchFamily="2" charset="0"/>
                <a:ea typeface="Calibri" panose="020F0502020204030204" pitchFamily="34" charset="0"/>
                <a:cs typeface="Times New Roman" panose="02020603050405020304" pitchFamily="18" charset="0"/>
              </a:rPr>
              <a:t>permite a divisão da maioria das bactérias em dois tipos:</a:t>
            </a:r>
          </a:p>
          <a:p>
            <a:pPr marL="214313" indent="-214313" algn="just">
              <a:spcAft>
                <a:spcPts val="600"/>
              </a:spcAft>
              <a:buFontTx/>
              <a:buChar char="-"/>
              <a:defRPr/>
            </a:pPr>
            <a:r>
              <a:rPr lang="pt-BR" sz="2000" dirty="0">
                <a:solidFill>
                  <a:srgbClr val="0432FF"/>
                </a:solidFill>
                <a:latin typeface="Helvetica" pitchFamily="2" charset="0"/>
                <a:ea typeface="Calibri" panose="020F0502020204030204" pitchFamily="34" charset="0"/>
                <a:cs typeface="Times New Roman" panose="02020603050405020304" pitchFamily="18" charset="0"/>
              </a:rPr>
              <a:t>Gram-positivas</a:t>
            </a:r>
            <a:r>
              <a:rPr lang="pt-BR" sz="2000" dirty="0">
                <a:latin typeface="Helvetica" pitchFamily="2" charset="0"/>
                <a:ea typeface="Calibri" panose="020F0502020204030204" pitchFamily="34" charset="0"/>
                <a:cs typeface="Times New Roman" panose="02020603050405020304" pitchFamily="18" charset="0"/>
              </a:rPr>
              <a:t> </a:t>
            </a:r>
          </a:p>
          <a:p>
            <a:pPr marL="214313" indent="-214313" algn="just">
              <a:spcAft>
                <a:spcPts val="600"/>
              </a:spcAft>
              <a:buFontTx/>
              <a:buChar char="-"/>
              <a:defRPr/>
            </a:pPr>
            <a:r>
              <a:rPr lang="pt-BR" sz="2000" dirty="0">
                <a:solidFill>
                  <a:srgbClr val="FF0000"/>
                </a:solidFill>
                <a:latin typeface="Helvetica" pitchFamily="2" charset="0"/>
                <a:ea typeface="Calibri" panose="020F0502020204030204" pitchFamily="34" charset="0"/>
                <a:cs typeface="Times New Roman" panose="02020603050405020304" pitchFamily="18" charset="0"/>
              </a:rPr>
              <a:t>Gram-negativas </a:t>
            </a:r>
            <a:endParaRPr lang="pt-BR"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650" name="Rectangle 3">
            <a:extLst>
              <a:ext uri="{FF2B5EF4-FFF2-40B4-BE49-F238E27FC236}">
                <a16:creationId xmlns:a16="http://schemas.microsoft.com/office/drawing/2014/main" id="{9EDE4805-1695-F04D-A6A6-05DFAF2EAF12}"/>
              </a:ext>
            </a:extLst>
          </p:cNvPr>
          <p:cNvSpPr>
            <a:spLocks noChangeArrowheads="1"/>
          </p:cNvSpPr>
          <p:nvPr/>
        </p:nvSpPr>
        <p:spPr bwMode="auto">
          <a:xfrm>
            <a:off x="3810000" y="4150645"/>
            <a:ext cx="4572000" cy="368300"/>
          </a:xfrm>
          <a:prstGeom prst="rect">
            <a:avLst/>
          </a:prstGeom>
          <a:solidFill>
            <a:srgbClr val="D6F5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800" dirty="0">
                <a:latin typeface="Helvetica" pitchFamily="2" charset="0"/>
                <a:ea typeface="Calibri" panose="020F0502020204030204" pitchFamily="34" charset="0"/>
                <a:cs typeface="Times New Roman" panose="02020603050405020304" pitchFamily="18" charset="0"/>
              </a:rPr>
              <a:t>...e como se faz a </a:t>
            </a:r>
            <a:r>
              <a:rPr lang="pt-BR" altLang="en-US" sz="1800" b="1" dirty="0">
                <a:latin typeface="Helvetica" pitchFamily="2" charset="0"/>
                <a:ea typeface="Calibri" panose="020F0502020204030204" pitchFamily="34" charset="0"/>
                <a:cs typeface="Times New Roman" panose="02020603050405020304" pitchFamily="18" charset="0"/>
              </a:rPr>
              <a:t>coloração de Gram </a:t>
            </a:r>
            <a:r>
              <a:rPr lang="pt-BR" altLang="en-US" sz="1800" dirty="0">
                <a:latin typeface="Helvetica" pitchFamily="2" charset="0"/>
                <a:ea typeface="Calibri" panose="020F0502020204030204" pitchFamily="34" charset="0"/>
                <a:cs typeface="Times New Roman" panose="02020603050405020304" pitchFamily="18" charset="0"/>
              </a:rPr>
              <a:t>?</a:t>
            </a:r>
            <a:endParaRPr lang="pt-BR" alt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7651" name="TextBox 13">
            <a:extLst>
              <a:ext uri="{FF2B5EF4-FFF2-40B4-BE49-F238E27FC236}">
                <a16:creationId xmlns:a16="http://schemas.microsoft.com/office/drawing/2014/main" id="{2D1E0ED4-CB60-554E-B5C6-1AFADA0BA866}"/>
              </a:ext>
            </a:extLst>
          </p:cNvPr>
          <p:cNvSpPr txBox="1">
            <a:spLocks noChangeArrowheads="1"/>
          </p:cNvSpPr>
          <p:nvPr/>
        </p:nvSpPr>
        <p:spPr bwMode="auto">
          <a:xfrm>
            <a:off x="420522" y="232443"/>
            <a:ext cx="4900612"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sp>
        <p:nvSpPr>
          <p:cNvPr id="6" name="Rectangle 5">
            <a:extLst>
              <a:ext uri="{FF2B5EF4-FFF2-40B4-BE49-F238E27FC236}">
                <a16:creationId xmlns:a16="http://schemas.microsoft.com/office/drawing/2014/main" id="{C2612C94-D6E9-F046-B824-2B765359F5C0}"/>
              </a:ext>
            </a:extLst>
          </p:cNvPr>
          <p:cNvSpPr/>
          <p:nvPr/>
        </p:nvSpPr>
        <p:spPr>
          <a:xfrm>
            <a:off x="420522" y="-21473"/>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Tree>
    <p:extLst>
      <p:ext uri="{BB962C8B-B14F-4D97-AF65-F5344CB8AC3E}">
        <p14:creationId xmlns:p14="http://schemas.microsoft.com/office/powerpoint/2010/main" val="757726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a:extLst>
              <a:ext uri="{FF2B5EF4-FFF2-40B4-BE49-F238E27FC236}">
                <a16:creationId xmlns:a16="http://schemas.microsoft.com/office/drawing/2014/main" id="{3AE35B50-39D4-104C-AD6C-917CC4EEE21D}"/>
              </a:ext>
            </a:extLst>
          </p:cNvPr>
          <p:cNvSpPr txBox="1">
            <a:spLocks noChangeArrowheads="1"/>
          </p:cNvSpPr>
          <p:nvPr/>
        </p:nvSpPr>
        <p:spPr bwMode="auto">
          <a:xfrm>
            <a:off x="492609" y="1166452"/>
            <a:ext cx="1913898" cy="641350"/>
          </a:xfrm>
          <a:prstGeom prst="rect">
            <a:avLst/>
          </a:prstGeom>
          <a:solidFill>
            <a:srgbClr val="F5FC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dirty="0">
                <a:solidFill>
                  <a:srgbClr val="0070C0"/>
                </a:solidFill>
              </a:rPr>
              <a:t>Bactérias Gram-positivas  </a:t>
            </a:r>
          </a:p>
        </p:txBody>
      </p:sp>
      <p:sp>
        <p:nvSpPr>
          <p:cNvPr id="26627" name="Text Box 5">
            <a:extLst>
              <a:ext uri="{FF2B5EF4-FFF2-40B4-BE49-F238E27FC236}">
                <a16:creationId xmlns:a16="http://schemas.microsoft.com/office/drawing/2014/main" id="{A641C542-DED6-2D4E-9188-82721E8D548B}"/>
              </a:ext>
            </a:extLst>
          </p:cNvPr>
          <p:cNvSpPr txBox="1">
            <a:spLocks noChangeArrowheads="1"/>
          </p:cNvSpPr>
          <p:nvPr/>
        </p:nvSpPr>
        <p:spPr bwMode="auto">
          <a:xfrm>
            <a:off x="3574091" y="1166452"/>
            <a:ext cx="1913898" cy="641350"/>
          </a:xfrm>
          <a:prstGeom prst="rect">
            <a:avLst/>
          </a:prstGeom>
          <a:solidFill>
            <a:srgbClr val="F5FC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a:solidFill>
                  <a:srgbClr val="FF0000"/>
                </a:solidFill>
              </a:rPr>
              <a:t>Bactérias Gram-negativas  </a:t>
            </a:r>
          </a:p>
        </p:txBody>
      </p:sp>
      <p:sp>
        <p:nvSpPr>
          <p:cNvPr id="26628" name="Text Box 6">
            <a:extLst>
              <a:ext uri="{FF2B5EF4-FFF2-40B4-BE49-F238E27FC236}">
                <a16:creationId xmlns:a16="http://schemas.microsoft.com/office/drawing/2014/main" id="{839D0B2D-FBE1-D247-B074-DE7B471106A8}"/>
              </a:ext>
            </a:extLst>
          </p:cNvPr>
          <p:cNvSpPr txBox="1">
            <a:spLocks noChangeArrowheads="1"/>
          </p:cNvSpPr>
          <p:nvPr/>
        </p:nvSpPr>
        <p:spPr bwMode="auto">
          <a:xfrm>
            <a:off x="2825374" y="1261243"/>
            <a:ext cx="503237" cy="366712"/>
          </a:xfrm>
          <a:prstGeom prst="rect">
            <a:avLst/>
          </a:prstGeom>
          <a:solidFill>
            <a:srgbClr val="FEA0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e</a:t>
            </a:r>
          </a:p>
        </p:txBody>
      </p:sp>
      <p:pic>
        <p:nvPicPr>
          <p:cNvPr id="26629" name="Picture 8" descr="cellwall">
            <a:extLst>
              <a:ext uri="{FF2B5EF4-FFF2-40B4-BE49-F238E27FC236}">
                <a16:creationId xmlns:a16="http://schemas.microsoft.com/office/drawing/2014/main" id="{12B2BA65-EB1C-3F48-B928-E6C17D67B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524" y="2218869"/>
            <a:ext cx="3223516" cy="364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13">
            <a:extLst>
              <a:ext uri="{FF2B5EF4-FFF2-40B4-BE49-F238E27FC236}">
                <a16:creationId xmlns:a16="http://schemas.microsoft.com/office/drawing/2014/main" id="{BBC17B8F-7ED9-5D43-9289-B8506E490F8B}"/>
              </a:ext>
            </a:extLst>
          </p:cNvPr>
          <p:cNvSpPr>
            <a:spLocks noChangeArrowheads="1"/>
          </p:cNvSpPr>
          <p:nvPr/>
        </p:nvSpPr>
        <p:spPr bwMode="auto">
          <a:xfrm>
            <a:off x="6248595" y="1627954"/>
            <a:ext cx="3503137" cy="4416061"/>
          </a:xfrm>
          <a:prstGeom prst="rect">
            <a:avLst/>
          </a:prstGeom>
          <a:solidFill>
            <a:srgbClr val="EEFF9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pic>
        <p:nvPicPr>
          <p:cNvPr id="26631" name="Picture 14" descr="gramstn">
            <a:extLst>
              <a:ext uri="{FF2B5EF4-FFF2-40B4-BE49-F238E27FC236}">
                <a16:creationId xmlns:a16="http://schemas.microsoft.com/office/drawing/2014/main" id="{57E0BEE3-83A4-FA48-A1D1-C9ED7BDF8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7231" y="3245375"/>
            <a:ext cx="1956565" cy="27986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32" name="Text Box 15">
            <a:extLst>
              <a:ext uri="{FF2B5EF4-FFF2-40B4-BE49-F238E27FC236}">
                <a16:creationId xmlns:a16="http://schemas.microsoft.com/office/drawing/2014/main" id="{12CB25CE-C4B0-1643-8874-641CC9E72C8F}"/>
              </a:ext>
            </a:extLst>
          </p:cNvPr>
          <p:cNvSpPr txBox="1">
            <a:spLocks noChangeArrowheads="1"/>
          </p:cNvSpPr>
          <p:nvPr/>
        </p:nvSpPr>
        <p:spPr bwMode="auto">
          <a:xfrm>
            <a:off x="6248595" y="1247721"/>
            <a:ext cx="3503138" cy="369332"/>
          </a:xfrm>
          <a:prstGeom prst="rect">
            <a:avLst/>
          </a:prstGeom>
          <a:solidFill>
            <a:srgbClr val="EEFF9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1800" dirty="0"/>
              <a:t>Coloração de Gram</a:t>
            </a:r>
          </a:p>
        </p:txBody>
      </p:sp>
      <p:sp>
        <p:nvSpPr>
          <p:cNvPr id="26633" name="Text Box 16">
            <a:extLst>
              <a:ext uri="{FF2B5EF4-FFF2-40B4-BE49-F238E27FC236}">
                <a16:creationId xmlns:a16="http://schemas.microsoft.com/office/drawing/2014/main" id="{E40E044C-DEEB-354E-9895-44C5D9C72BF3}"/>
              </a:ext>
            </a:extLst>
          </p:cNvPr>
          <p:cNvSpPr txBox="1">
            <a:spLocks noChangeArrowheads="1"/>
          </p:cNvSpPr>
          <p:nvPr/>
        </p:nvSpPr>
        <p:spPr bwMode="auto">
          <a:xfrm>
            <a:off x="6248595" y="6044016"/>
            <a:ext cx="5835200" cy="338554"/>
          </a:xfrm>
          <a:prstGeom prst="rect">
            <a:avLst/>
          </a:prstGeom>
          <a:solidFill>
            <a:srgbClr val="98EDF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1600"/>
              <a:t>Christian Gram (1884)</a:t>
            </a:r>
          </a:p>
        </p:txBody>
      </p:sp>
      <p:sp>
        <p:nvSpPr>
          <p:cNvPr id="13" name="Rectangle 12">
            <a:extLst>
              <a:ext uri="{FF2B5EF4-FFF2-40B4-BE49-F238E27FC236}">
                <a16:creationId xmlns:a16="http://schemas.microsoft.com/office/drawing/2014/main" id="{F354048C-7722-D544-B5CE-067923600228}"/>
              </a:ext>
            </a:extLst>
          </p:cNvPr>
          <p:cNvSpPr/>
          <p:nvPr/>
        </p:nvSpPr>
        <p:spPr>
          <a:xfrm>
            <a:off x="439571" y="31836"/>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6635" name="TextBox 13">
            <a:extLst>
              <a:ext uri="{FF2B5EF4-FFF2-40B4-BE49-F238E27FC236}">
                <a16:creationId xmlns:a16="http://schemas.microsoft.com/office/drawing/2014/main" id="{CADEEA43-5836-5341-93D4-B1938756585D}"/>
              </a:ext>
            </a:extLst>
          </p:cNvPr>
          <p:cNvSpPr txBox="1">
            <a:spLocks noChangeArrowheads="1"/>
          </p:cNvSpPr>
          <p:nvPr/>
        </p:nvSpPr>
        <p:spPr bwMode="auto">
          <a:xfrm>
            <a:off x="439571" y="269876"/>
            <a:ext cx="504841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pic>
        <p:nvPicPr>
          <p:cNvPr id="3" name="Picture 2" descr="A screenshot of a cell phone&#10;&#10;Description automatically generated">
            <a:extLst>
              <a:ext uri="{FF2B5EF4-FFF2-40B4-BE49-F238E27FC236}">
                <a16:creationId xmlns:a16="http://schemas.microsoft.com/office/drawing/2014/main" id="{01F2550F-A7ED-B04E-8695-9C66D3AAD889}"/>
              </a:ext>
            </a:extLst>
          </p:cNvPr>
          <p:cNvPicPr>
            <a:picLocks noChangeAspect="1"/>
          </p:cNvPicPr>
          <p:nvPr/>
        </p:nvPicPr>
        <p:blipFill>
          <a:blip r:embed="rId5"/>
          <a:stretch>
            <a:fillRect/>
          </a:stretch>
        </p:blipFill>
        <p:spPr>
          <a:xfrm>
            <a:off x="6389549" y="1807802"/>
            <a:ext cx="3221228" cy="4052793"/>
          </a:xfrm>
          <a:prstGeom prst="rect">
            <a:avLst/>
          </a:prstGeom>
          <a:ln>
            <a:solidFill>
              <a:schemeClr val="tx1"/>
            </a:solidFill>
          </a:ln>
        </p:spPr>
      </p:pic>
    </p:spTree>
    <p:extLst>
      <p:ext uri="{BB962C8B-B14F-4D97-AF65-F5344CB8AC3E}">
        <p14:creationId xmlns:p14="http://schemas.microsoft.com/office/powerpoint/2010/main" val="3303894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3">
            <a:extLst>
              <a:ext uri="{FF2B5EF4-FFF2-40B4-BE49-F238E27FC236}">
                <a16:creationId xmlns:a16="http://schemas.microsoft.com/office/drawing/2014/main" id="{35689688-2603-3A47-88A2-140FD80C925C}"/>
              </a:ext>
            </a:extLst>
          </p:cNvPr>
          <p:cNvSpPr txBox="1">
            <a:spLocks noChangeArrowheads="1"/>
          </p:cNvSpPr>
          <p:nvPr/>
        </p:nvSpPr>
        <p:spPr bwMode="auto">
          <a:xfrm>
            <a:off x="1307014" y="1167063"/>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28674" name="Text Box 11">
            <a:extLst>
              <a:ext uri="{FF2B5EF4-FFF2-40B4-BE49-F238E27FC236}">
                <a16:creationId xmlns:a16="http://schemas.microsoft.com/office/drawing/2014/main" id="{E3CF03D6-26F0-224B-9AA6-246B398031A2}"/>
              </a:ext>
            </a:extLst>
          </p:cNvPr>
          <p:cNvSpPr txBox="1">
            <a:spLocks noChangeArrowheads="1"/>
          </p:cNvSpPr>
          <p:nvPr/>
        </p:nvSpPr>
        <p:spPr bwMode="auto">
          <a:xfrm>
            <a:off x="1343527" y="1716589"/>
            <a:ext cx="5111750" cy="1077912"/>
          </a:xfrm>
          <a:prstGeom prst="rect">
            <a:avLst/>
          </a:prstGeom>
          <a:solidFill>
            <a:srgbClr val="EBF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Char char="-"/>
            </a:pPr>
            <a:r>
              <a:rPr lang="pt-BR" altLang="en-US" sz="1400"/>
              <a:t> </a:t>
            </a:r>
            <a:r>
              <a:rPr lang="pt-BR" altLang="en-US" sz="1600"/>
              <a:t>Manutenção da forma celular;</a:t>
            </a:r>
          </a:p>
          <a:p>
            <a:pPr eaLnBrk="1" hangingPunct="1">
              <a:spcBef>
                <a:spcPct val="50000"/>
              </a:spcBef>
              <a:buFontTx/>
              <a:buChar char="-"/>
            </a:pPr>
            <a:r>
              <a:rPr lang="pt-BR" altLang="en-US" sz="1600"/>
              <a:t> Suportar a elevada pressão osmótica</a:t>
            </a:r>
          </a:p>
          <a:p>
            <a:pPr eaLnBrk="1" hangingPunct="1">
              <a:spcBef>
                <a:spcPct val="50000"/>
              </a:spcBef>
              <a:buFontTx/>
              <a:buChar char="-"/>
            </a:pPr>
            <a:r>
              <a:rPr lang="pt-BR" altLang="en-US" sz="1600"/>
              <a:t> Auxiliar na divisão celular</a:t>
            </a:r>
          </a:p>
        </p:txBody>
      </p:sp>
      <p:sp>
        <p:nvSpPr>
          <p:cNvPr id="28675" name="Text Box 12">
            <a:extLst>
              <a:ext uri="{FF2B5EF4-FFF2-40B4-BE49-F238E27FC236}">
                <a16:creationId xmlns:a16="http://schemas.microsoft.com/office/drawing/2014/main" id="{6FFACA2B-C037-8B4A-84E9-F1EFB54BB464}"/>
              </a:ext>
            </a:extLst>
          </p:cNvPr>
          <p:cNvSpPr txBox="1">
            <a:spLocks noChangeArrowheads="1"/>
          </p:cNvSpPr>
          <p:nvPr/>
        </p:nvSpPr>
        <p:spPr bwMode="auto">
          <a:xfrm>
            <a:off x="2424113" y="3429001"/>
            <a:ext cx="1511300" cy="366713"/>
          </a:xfrm>
          <a:prstGeom prst="rect">
            <a:avLst/>
          </a:prstGeom>
          <a:solidFill>
            <a:srgbClr val="FEA0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a:t>Estrutura</a:t>
            </a:r>
            <a:r>
              <a:rPr lang="pt-BR" altLang="en-US" sz="1800"/>
              <a:t>:</a:t>
            </a:r>
          </a:p>
        </p:txBody>
      </p:sp>
      <p:sp>
        <p:nvSpPr>
          <p:cNvPr id="28676" name="Text Box 15">
            <a:extLst>
              <a:ext uri="{FF2B5EF4-FFF2-40B4-BE49-F238E27FC236}">
                <a16:creationId xmlns:a16="http://schemas.microsoft.com/office/drawing/2014/main" id="{66AB146C-80A2-C243-9F50-8E4FD6F28291}"/>
              </a:ext>
            </a:extLst>
          </p:cNvPr>
          <p:cNvSpPr txBox="1">
            <a:spLocks noChangeArrowheads="1"/>
          </p:cNvSpPr>
          <p:nvPr/>
        </p:nvSpPr>
        <p:spPr bwMode="auto">
          <a:xfrm>
            <a:off x="1343527" y="1284791"/>
            <a:ext cx="1439862" cy="366712"/>
          </a:xfrm>
          <a:prstGeom prst="rect">
            <a:avLst/>
          </a:prstGeom>
          <a:solidFill>
            <a:srgbClr val="FEA0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a:t>Funções</a:t>
            </a:r>
            <a:r>
              <a:rPr lang="pt-BR" altLang="en-US" sz="1800"/>
              <a:t>: </a:t>
            </a:r>
          </a:p>
        </p:txBody>
      </p:sp>
      <p:sp>
        <p:nvSpPr>
          <p:cNvPr id="28677" name="Text Box 16">
            <a:extLst>
              <a:ext uri="{FF2B5EF4-FFF2-40B4-BE49-F238E27FC236}">
                <a16:creationId xmlns:a16="http://schemas.microsoft.com/office/drawing/2014/main" id="{7E27BA1D-DCCD-EB47-BEBA-8DB0513774F7}"/>
              </a:ext>
            </a:extLst>
          </p:cNvPr>
          <p:cNvSpPr txBox="1">
            <a:spLocks noChangeArrowheads="1"/>
          </p:cNvSpPr>
          <p:nvPr/>
        </p:nvSpPr>
        <p:spPr bwMode="auto">
          <a:xfrm>
            <a:off x="2424113" y="3830139"/>
            <a:ext cx="6543424" cy="1200329"/>
          </a:xfrm>
          <a:prstGeom prst="rect">
            <a:avLst/>
          </a:prstGeom>
          <a:solidFill>
            <a:srgbClr val="EBF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Char char="-"/>
            </a:pPr>
            <a:r>
              <a:rPr lang="pt-BR" altLang="en-US" sz="1600" b="1" dirty="0">
                <a:solidFill>
                  <a:srgbClr val="660066"/>
                </a:solidFill>
              </a:rPr>
              <a:t> </a:t>
            </a:r>
            <a:r>
              <a:rPr lang="pt-BR" altLang="en-US" sz="1800" b="1" dirty="0">
                <a:solidFill>
                  <a:srgbClr val="660066"/>
                </a:solidFill>
              </a:rPr>
              <a:t>Gram- positivas:   15-60%  de  Mureina (peptidoglicano)</a:t>
            </a:r>
            <a:r>
              <a:rPr lang="pt-BR" altLang="en-US" sz="1800" dirty="0">
                <a:solidFill>
                  <a:srgbClr val="D60093"/>
                </a:solidFill>
              </a:rPr>
              <a:t> </a:t>
            </a:r>
          </a:p>
          <a:p>
            <a:pPr eaLnBrk="1" hangingPunct="1">
              <a:spcBef>
                <a:spcPct val="50000"/>
              </a:spcBef>
              <a:buFontTx/>
              <a:buChar char="-"/>
            </a:pPr>
            <a:endParaRPr lang="pt-BR" altLang="en-US" sz="1800" dirty="0">
              <a:solidFill>
                <a:srgbClr val="D60093"/>
              </a:solidFill>
            </a:endParaRPr>
          </a:p>
          <a:p>
            <a:pPr eaLnBrk="1" hangingPunct="1">
              <a:spcBef>
                <a:spcPct val="50000"/>
              </a:spcBef>
              <a:buFontTx/>
              <a:buChar char="-"/>
            </a:pPr>
            <a:r>
              <a:rPr lang="pt-BR" altLang="en-US" sz="1800" b="1" dirty="0">
                <a:solidFill>
                  <a:srgbClr val="FF66FF"/>
                </a:solidFill>
              </a:rPr>
              <a:t> </a:t>
            </a:r>
            <a:r>
              <a:rPr lang="pt-BR" altLang="en-US" sz="1800" b="1" dirty="0">
                <a:solidFill>
                  <a:srgbClr val="C00000"/>
                </a:solidFill>
              </a:rPr>
              <a:t>Gram-negativas:  Somente aprox. 5% de Mureina</a:t>
            </a:r>
          </a:p>
        </p:txBody>
      </p:sp>
      <p:sp>
        <p:nvSpPr>
          <p:cNvPr id="28678" name="TextBox 7">
            <a:extLst>
              <a:ext uri="{FF2B5EF4-FFF2-40B4-BE49-F238E27FC236}">
                <a16:creationId xmlns:a16="http://schemas.microsoft.com/office/drawing/2014/main" id="{C6DEEE10-E6D9-1D4D-A9F9-84519FB0E6A8}"/>
              </a:ext>
            </a:extLst>
          </p:cNvPr>
          <p:cNvSpPr txBox="1">
            <a:spLocks noChangeArrowheads="1"/>
          </p:cNvSpPr>
          <p:nvPr/>
        </p:nvSpPr>
        <p:spPr bwMode="auto">
          <a:xfrm>
            <a:off x="246481" y="292602"/>
            <a:ext cx="2952750"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sp>
        <p:nvSpPr>
          <p:cNvPr id="9" name="Rectangle 8">
            <a:extLst>
              <a:ext uri="{FF2B5EF4-FFF2-40B4-BE49-F238E27FC236}">
                <a16:creationId xmlns:a16="http://schemas.microsoft.com/office/drawing/2014/main" id="{23258243-AEDB-A348-9176-F6413C9078C4}"/>
              </a:ext>
            </a:extLst>
          </p:cNvPr>
          <p:cNvSpPr/>
          <p:nvPr/>
        </p:nvSpPr>
        <p:spPr>
          <a:xfrm>
            <a:off x="196557" y="38686"/>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Tree>
    <p:extLst>
      <p:ext uri="{BB962C8B-B14F-4D97-AF65-F5344CB8AC3E}">
        <p14:creationId xmlns:p14="http://schemas.microsoft.com/office/powerpoint/2010/main" val="2985265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peptidoglycan%20monomer">
            <a:extLst>
              <a:ext uri="{FF2B5EF4-FFF2-40B4-BE49-F238E27FC236}">
                <a16:creationId xmlns:a16="http://schemas.microsoft.com/office/drawing/2014/main" id="{01CAAE20-4326-7241-A4FC-6E360F693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859" y="3409950"/>
            <a:ext cx="4671677" cy="297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7" descr="peptidoglycan%20polymer">
            <a:extLst>
              <a:ext uri="{FF2B5EF4-FFF2-40B4-BE49-F238E27FC236}">
                <a16:creationId xmlns:a16="http://schemas.microsoft.com/office/drawing/2014/main" id="{29BD2CDF-AC06-624F-99B7-23EF68B63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481" y="682543"/>
            <a:ext cx="53498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8">
            <a:extLst>
              <a:ext uri="{FF2B5EF4-FFF2-40B4-BE49-F238E27FC236}">
                <a16:creationId xmlns:a16="http://schemas.microsoft.com/office/drawing/2014/main" id="{17647070-0F60-5443-980B-BAC1DF3ADC69}"/>
              </a:ext>
            </a:extLst>
          </p:cNvPr>
          <p:cNvSpPr txBox="1">
            <a:spLocks noChangeArrowheads="1"/>
          </p:cNvSpPr>
          <p:nvPr/>
        </p:nvSpPr>
        <p:spPr bwMode="auto">
          <a:xfrm>
            <a:off x="851381" y="3853533"/>
            <a:ext cx="2590800" cy="1322387"/>
          </a:xfrm>
          <a:prstGeom prst="rect">
            <a:avLst/>
          </a:prstGeom>
          <a:solidFill>
            <a:srgbClr val="EEFF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000" b="1"/>
              <a:t>Peptido</a:t>
            </a:r>
            <a:r>
              <a:rPr lang="pt-BR" altLang="en-US" sz="2000" b="1">
                <a:solidFill>
                  <a:srgbClr val="C00000"/>
                </a:solidFill>
              </a:rPr>
              <a:t>glicano</a:t>
            </a:r>
            <a:r>
              <a:rPr lang="pt-BR" altLang="en-US" sz="2000"/>
              <a:t>     </a:t>
            </a:r>
          </a:p>
          <a:p>
            <a:pPr eaLnBrk="1" hangingPunct="1">
              <a:spcBef>
                <a:spcPct val="50000"/>
              </a:spcBef>
              <a:buFontTx/>
              <a:buNone/>
            </a:pPr>
            <a:r>
              <a:rPr lang="pt-BR" altLang="en-US" sz="2000"/>
              <a:t>ou</a:t>
            </a:r>
          </a:p>
          <a:p>
            <a:pPr eaLnBrk="1" hangingPunct="1">
              <a:spcBef>
                <a:spcPct val="50000"/>
              </a:spcBef>
              <a:buFontTx/>
              <a:buNone/>
            </a:pPr>
            <a:r>
              <a:rPr lang="pt-BR" altLang="en-US" sz="2000"/>
              <a:t>Mureina</a:t>
            </a:r>
          </a:p>
        </p:txBody>
      </p:sp>
      <p:sp>
        <p:nvSpPr>
          <p:cNvPr id="5" name="Rectangle 4">
            <a:extLst>
              <a:ext uri="{FF2B5EF4-FFF2-40B4-BE49-F238E27FC236}">
                <a16:creationId xmlns:a16="http://schemas.microsoft.com/office/drawing/2014/main" id="{23A5372E-F1EF-5B48-9AD0-D46786A998CA}"/>
              </a:ext>
            </a:extLst>
          </p:cNvPr>
          <p:cNvSpPr/>
          <p:nvPr/>
        </p:nvSpPr>
        <p:spPr>
          <a:xfrm>
            <a:off x="178761" y="22644"/>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9701" name="TextBox 5">
            <a:extLst>
              <a:ext uri="{FF2B5EF4-FFF2-40B4-BE49-F238E27FC236}">
                <a16:creationId xmlns:a16="http://schemas.microsoft.com/office/drawing/2014/main" id="{216EEC75-64B6-C940-B5CB-D69C1AA282C8}"/>
              </a:ext>
            </a:extLst>
          </p:cNvPr>
          <p:cNvSpPr txBox="1">
            <a:spLocks noChangeArrowheads="1"/>
          </p:cNvSpPr>
          <p:nvPr/>
        </p:nvSpPr>
        <p:spPr bwMode="auto">
          <a:xfrm>
            <a:off x="178761" y="328531"/>
            <a:ext cx="2771775"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spTree>
    <p:extLst>
      <p:ext uri="{BB962C8B-B14F-4D97-AF65-F5344CB8AC3E}">
        <p14:creationId xmlns:p14="http://schemas.microsoft.com/office/powerpoint/2010/main" val="3641794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a:extLst>
              <a:ext uri="{FF2B5EF4-FFF2-40B4-BE49-F238E27FC236}">
                <a16:creationId xmlns:a16="http://schemas.microsoft.com/office/drawing/2014/main" id="{481A6DE3-B222-A746-A2AB-646786994BF5}"/>
              </a:ext>
            </a:extLst>
          </p:cNvPr>
          <p:cNvSpPr txBox="1">
            <a:spLocks noChangeArrowheads="1"/>
          </p:cNvSpPr>
          <p:nvPr/>
        </p:nvSpPr>
        <p:spPr bwMode="auto">
          <a:xfrm>
            <a:off x="522287" y="1207294"/>
            <a:ext cx="2808288" cy="369888"/>
          </a:xfrm>
          <a:prstGeom prst="rect">
            <a:avLst/>
          </a:prstGeom>
          <a:solidFill>
            <a:srgbClr val="F5FC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Bactérias Gram-positivas  </a:t>
            </a:r>
          </a:p>
        </p:txBody>
      </p:sp>
      <p:pic>
        <p:nvPicPr>
          <p:cNvPr id="30723" name="Picture 8" descr="GramPositive">
            <a:extLst>
              <a:ext uri="{FF2B5EF4-FFF2-40B4-BE49-F238E27FC236}">
                <a16:creationId xmlns:a16="http://schemas.microsoft.com/office/drawing/2014/main" id="{D7272F84-9C1F-CF46-8FD8-EE3B0E1DC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7" y="2053135"/>
            <a:ext cx="6314312" cy="456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descr="staph1">
            <a:extLst>
              <a:ext uri="{FF2B5EF4-FFF2-40B4-BE49-F238E27FC236}">
                <a16:creationId xmlns:a16="http://schemas.microsoft.com/office/drawing/2014/main" id="{1D165B14-45C0-0144-B443-060C867F3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2342" y="596484"/>
            <a:ext cx="32035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2B8CF55-16FB-5B4B-B6E5-CB0017CFB31B}"/>
              </a:ext>
            </a:extLst>
          </p:cNvPr>
          <p:cNvSpPr/>
          <p:nvPr/>
        </p:nvSpPr>
        <p:spPr>
          <a:xfrm>
            <a:off x="178761" y="24399"/>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0726" name="TextBox 7">
            <a:extLst>
              <a:ext uri="{FF2B5EF4-FFF2-40B4-BE49-F238E27FC236}">
                <a16:creationId xmlns:a16="http://schemas.microsoft.com/office/drawing/2014/main" id="{13C6AD8F-5D69-DF40-97B9-22FBBA3E5564}"/>
              </a:ext>
            </a:extLst>
          </p:cNvPr>
          <p:cNvSpPr txBox="1">
            <a:spLocks noChangeArrowheads="1"/>
          </p:cNvSpPr>
          <p:nvPr/>
        </p:nvSpPr>
        <p:spPr bwMode="auto">
          <a:xfrm>
            <a:off x="192087" y="242472"/>
            <a:ext cx="346868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spTree>
    <p:extLst>
      <p:ext uri="{BB962C8B-B14F-4D97-AF65-F5344CB8AC3E}">
        <p14:creationId xmlns:p14="http://schemas.microsoft.com/office/powerpoint/2010/main" val="3795016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CB/USP…">
            <a:extLst>
              <a:ext uri="{FF2B5EF4-FFF2-40B4-BE49-F238E27FC236}">
                <a16:creationId xmlns:a16="http://schemas.microsoft.com/office/drawing/2014/main" id="{E636ACCF-95B0-6449-9CC2-BF1A5EE8B563}"/>
              </a:ext>
            </a:extLst>
          </p:cNvPr>
          <p:cNvSpPr txBox="1"/>
          <p:nvPr/>
        </p:nvSpPr>
        <p:spPr>
          <a:xfrm>
            <a:off x="159997" y="5877624"/>
            <a:ext cx="2111717" cy="608099"/>
          </a:xfrm>
          <a:prstGeom prst="rect">
            <a:avLst/>
          </a:prstGeom>
          <a:solidFill>
            <a:schemeClr val="accent5">
              <a:lumMod val="20000"/>
              <a:lumOff val="80000"/>
            </a:schemeClr>
          </a:solidFill>
          <a:ln w="12700">
            <a:miter lim="400000"/>
          </a:ln>
        </p:spPr>
        <p:txBody>
          <a:bodyPr wrap="square" lIns="26789" tIns="26789" rIns="26789" bIns="26789" anchor="ctr">
            <a:spAutoFit/>
          </a:bodyPr>
          <a:lstStyle/>
          <a:p>
            <a:pPr>
              <a:defRPr sz="1000">
                <a:latin typeface="Helvetica Neue Medium"/>
                <a:ea typeface="Helvetica Neue Medium"/>
                <a:cs typeface="Helvetica Neue Medium"/>
                <a:sym typeface="Helvetica Neue Medium"/>
              </a:defRPr>
            </a:pPr>
            <a:r>
              <a:rPr lang="pt-BR" sz="1200" dirty="0">
                <a:latin typeface="Helvetica Neue Medium"/>
                <a:ea typeface="Helvetica Neue Medium"/>
                <a:cs typeface="Helvetica Neue Medium"/>
                <a:sym typeface="Helvetica Neue Medium"/>
              </a:rPr>
              <a:t>Profa. Elisabete Vicente/</a:t>
            </a:r>
          </a:p>
          <a:p>
            <a:pPr>
              <a:defRPr sz="1000">
                <a:latin typeface="Helvetica Neue Medium"/>
                <a:ea typeface="Helvetica Neue Medium"/>
                <a:cs typeface="Helvetica Neue Medium"/>
                <a:sym typeface="Helvetica Neue Medium"/>
              </a:defRPr>
            </a:pPr>
            <a:r>
              <a:rPr lang="pt-BR" sz="1200" dirty="0">
                <a:latin typeface="Helvetica Neue Medium"/>
                <a:ea typeface="Helvetica Neue Medium"/>
                <a:cs typeface="Helvetica Neue Medium"/>
                <a:sym typeface="Helvetica Neue Medium"/>
              </a:rPr>
              <a:t>Dep. Microbiologia </a:t>
            </a:r>
            <a:r>
              <a:rPr lang="pt-BR" sz="1200" dirty="0" err="1">
                <a:latin typeface="Helvetica Neue Medium"/>
                <a:ea typeface="Helvetica Neue Medium"/>
                <a:cs typeface="Helvetica Neue Medium"/>
                <a:sym typeface="Helvetica Neue Medium"/>
              </a:rPr>
              <a:t>ICB</a:t>
            </a:r>
            <a:r>
              <a:rPr lang="pt-BR" sz="1200" dirty="0">
                <a:latin typeface="Helvetica Neue Medium"/>
                <a:ea typeface="Helvetica Neue Medium"/>
                <a:cs typeface="Helvetica Neue Medium"/>
                <a:sym typeface="Helvetica Neue Medium"/>
              </a:rPr>
              <a:t>/USP</a:t>
            </a:r>
          </a:p>
          <a:p>
            <a:pPr>
              <a:defRPr sz="1000" u="sng">
                <a:solidFill>
                  <a:srgbClr val="0000FF"/>
                </a:solidFill>
                <a:uFill>
                  <a:solidFill>
                    <a:srgbClr val="0000FF"/>
                  </a:solidFill>
                </a:uFill>
                <a:latin typeface="Helvetica Neue Medium"/>
                <a:ea typeface="Helvetica Neue Medium"/>
                <a:cs typeface="Helvetica Neue Medium"/>
                <a:sym typeface="Helvetica Neue Medium"/>
              </a:defRPr>
            </a:pPr>
            <a:r>
              <a:rPr lang="pt-BR" sz="1200" u="sng" dirty="0">
                <a:solidFill>
                  <a:srgbClr val="0000FF"/>
                </a:solidFill>
                <a:uFill>
                  <a:solidFill>
                    <a:srgbClr val="0000FF"/>
                  </a:solidFill>
                </a:uFill>
                <a:latin typeface="Helvetica Neue Medium"/>
                <a:ea typeface="Helvetica Neue Medium"/>
                <a:cs typeface="Helvetica Neue Medium"/>
                <a:sym typeface="Helvetica Neue Medium"/>
                <a:hlinkClick r:id="rId3"/>
              </a:rPr>
              <a:t>bevicent@usp.br</a:t>
            </a:r>
          </a:p>
        </p:txBody>
      </p:sp>
      <p:pic>
        <p:nvPicPr>
          <p:cNvPr id="14338" name="page1image19835664.jpg" descr="page1image19835664.jpg">
            <a:extLst>
              <a:ext uri="{FF2B5EF4-FFF2-40B4-BE49-F238E27FC236}">
                <a16:creationId xmlns:a16="http://schemas.microsoft.com/office/drawing/2014/main" id="{570981A7-6D13-E04A-9ECC-799A302B4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66271"/>
            <a:ext cx="2120901"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A4F4A0F9-0C84-4D4B-ABD3-496E0A2E9F07}"/>
              </a:ext>
            </a:extLst>
          </p:cNvPr>
          <p:cNvSpPr txBox="1">
            <a:spLocks/>
          </p:cNvSpPr>
          <p:nvPr/>
        </p:nvSpPr>
        <p:spPr>
          <a:xfrm>
            <a:off x="102537" y="1544413"/>
            <a:ext cx="1875489" cy="457526"/>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350" b="1" dirty="0"/>
              <a:t>Instituto de Ciências Biomédicas USP</a:t>
            </a:r>
          </a:p>
        </p:txBody>
      </p:sp>
      <p:sp>
        <p:nvSpPr>
          <p:cNvPr id="2" name="Oval 1">
            <a:extLst>
              <a:ext uri="{FF2B5EF4-FFF2-40B4-BE49-F238E27FC236}">
                <a16:creationId xmlns:a16="http://schemas.microsoft.com/office/drawing/2014/main" id="{A2EF74A7-EE71-8748-BC71-91C6EA96ACBC}"/>
              </a:ext>
            </a:extLst>
          </p:cNvPr>
          <p:cNvSpPr/>
          <p:nvPr/>
        </p:nvSpPr>
        <p:spPr>
          <a:xfrm>
            <a:off x="4098925" y="524435"/>
            <a:ext cx="4171016" cy="726579"/>
          </a:xfrm>
          <a:prstGeom prst="ellipse">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322" name="Rectangle 14">
            <a:extLst>
              <a:ext uri="{FF2B5EF4-FFF2-40B4-BE49-F238E27FC236}">
                <a16:creationId xmlns:a16="http://schemas.microsoft.com/office/drawing/2014/main" id="{68D2E1A0-AAB5-014B-8FB1-2E8C19EA3730}"/>
              </a:ext>
            </a:extLst>
          </p:cNvPr>
          <p:cNvSpPr>
            <a:spLocks noChangeArrowheads="1"/>
          </p:cNvSpPr>
          <p:nvPr/>
        </p:nvSpPr>
        <p:spPr bwMode="auto">
          <a:xfrm>
            <a:off x="4725817" y="681048"/>
            <a:ext cx="2994025" cy="369887"/>
          </a:xfrm>
          <a:prstGeom prst="rect">
            <a:avLst/>
          </a:prstGeom>
          <a:solidFill>
            <a:srgbClr val="BBE0E3"/>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pt-BR" altLang="en-US" sz="1800" dirty="0">
                <a:solidFill>
                  <a:srgbClr val="0432FF"/>
                </a:solidFill>
                <a:sym typeface="Wingdings" pitchFamily="2" charset="2"/>
              </a:rPr>
              <a:t>bem vindos, bem vindos !!!!</a:t>
            </a:r>
            <a:endParaRPr lang="pt-BR" altLang="en-US" sz="1800" dirty="0"/>
          </a:p>
        </p:txBody>
      </p:sp>
      <p:sp>
        <p:nvSpPr>
          <p:cNvPr id="12" name="TextBox 11">
            <a:extLst>
              <a:ext uri="{FF2B5EF4-FFF2-40B4-BE49-F238E27FC236}">
                <a16:creationId xmlns:a16="http://schemas.microsoft.com/office/drawing/2014/main" id="{9EBB7AE7-795B-EA48-A50C-1094E68C61A7}"/>
              </a:ext>
            </a:extLst>
          </p:cNvPr>
          <p:cNvSpPr txBox="1"/>
          <p:nvPr/>
        </p:nvSpPr>
        <p:spPr>
          <a:xfrm>
            <a:off x="3616743" y="2679202"/>
            <a:ext cx="1701969" cy="2918748"/>
          </a:xfrm>
          <a:prstGeom prst="rect">
            <a:avLst/>
          </a:prstGeom>
          <a:solidFill>
            <a:srgbClr val="DDFFFE"/>
          </a:solid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1400" dirty="0">
              <a:solidFill>
                <a:srgbClr val="000000"/>
              </a:solidFill>
              <a:ea typeface="Helvetica Neue Medium"/>
              <a:cs typeface="Helvetica Neue Medium"/>
              <a:sym typeface="Helvetica Neue Medium"/>
            </a:endParaRPr>
          </a:p>
          <a:p>
            <a:pPr algn="just" defTabSz="584200">
              <a:spcAft>
                <a:spcPts val="1200"/>
              </a:spcAft>
              <a:defRPr/>
            </a:pPr>
            <a:endParaRPr lang="pt-BR" sz="1400" dirty="0">
              <a:solidFill>
                <a:srgbClr val="000000"/>
              </a:solidFill>
              <a:ea typeface="Helvetica Neue Medium"/>
              <a:cs typeface="Helvetica Neue Medium"/>
              <a:sym typeface="Helvetica Neue Medium"/>
            </a:endParaRPr>
          </a:p>
          <a:p>
            <a:pPr algn="just" defTabSz="584200">
              <a:defRPr/>
            </a:pPr>
            <a:endParaRPr lang="pt-BR" sz="1200" dirty="0">
              <a:solidFill>
                <a:srgbClr val="000000"/>
              </a:solidFill>
              <a:ea typeface="Helvetica Neue Medium"/>
              <a:cs typeface="Helvetica Neue Medium"/>
              <a:sym typeface="Helvetica Neue Medium"/>
            </a:endParaRPr>
          </a:p>
          <a:p>
            <a:pPr algn="just" defTabSz="584200">
              <a:defRPr/>
            </a:pPr>
            <a:endParaRPr lang="pt-BR" sz="1200" dirty="0">
              <a:solidFill>
                <a:srgbClr val="000000"/>
              </a:solidFill>
              <a:ea typeface="Helvetica Neue Medium"/>
              <a:cs typeface="Helvetica Neue Medium"/>
              <a:sym typeface="Helvetica Neue Medium"/>
            </a:endParaRPr>
          </a:p>
          <a:p>
            <a:pPr algn="ctr" defTabSz="584200">
              <a:defRPr/>
            </a:pPr>
            <a:endParaRPr lang="pt-BR" sz="800" dirty="0">
              <a:solidFill>
                <a:srgbClr val="000000"/>
              </a:solidFill>
              <a:ea typeface="Helvetica Neue Medium"/>
              <a:cs typeface="Helvetica Neue Medium"/>
              <a:sym typeface="Helvetica Neue Medium"/>
            </a:endParaRPr>
          </a:p>
          <a:p>
            <a:pPr algn="ctr" defTabSz="584200">
              <a:defRPr/>
            </a:pPr>
            <a:r>
              <a:rPr lang="pt-BR" sz="1200" dirty="0">
                <a:solidFill>
                  <a:srgbClr val="000000"/>
                </a:solidFill>
                <a:ea typeface="Helvetica Neue Medium"/>
                <a:cs typeface="Helvetica Neue Medium"/>
                <a:sym typeface="Helvetica Neue Medium"/>
              </a:rPr>
              <a:t>Microbiologia.</a:t>
            </a:r>
          </a:p>
          <a:p>
            <a:pPr algn="ctr" defTabSz="584200">
              <a:defRPr/>
            </a:pPr>
            <a:r>
              <a:rPr lang="pt-BR" sz="1200" b="1" dirty="0" err="1">
                <a:solidFill>
                  <a:srgbClr val="000000"/>
                </a:solidFill>
                <a:ea typeface="Helvetica Neue Medium"/>
                <a:cs typeface="Helvetica Neue Medium"/>
                <a:sym typeface="Helvetica Neue Medium"/>
              </a:rPr>
              <a:t>Tortora</a:t>
            </a:r>
            <a:r>
              <a:rPr lang="pt-BR" sz="1200" dirty="0">
                <a:solidFill>
                  <a:srgbClr val="000000"/>
                </a:solidFill>
                <a:ea typeface="Helvetica Neue Medium"/>
                <a:cs typeface="Helvetica Neue Medium"/>
                <a:sym typeface="Helvetica Neue Medium"/>
              </a:rPr>
              <a:t>, </a:t>
            </a:r>
            <a:r>
              <a:rPr lang="pt-BR" sz="1200" dirty="0" err="1">
                <a:solidFill>
                  <a:srgbClr val="000000"/>
                </a:solidFill>
                <a:ea typeface="Helvetica Neue Medium"/>
                <a:cs typeface="Helvetica Neue Medium"/>
                <a:sym typeface="Helvetica Neue Medium"/>
              </a:rPr>
              <a:t>Funke</a:t>
            </a:r>
            <a:r>
              <a:rPr lang="pt-BR" sz="1200" dirty="0">
                <a:solidFill>
                  <a:srgbClr val="000000"/>
                </a:solidFill>
                <a:ea typeface="Helvetica Neue Medium"/>
                <a:cs typeface="Helvetica Neue Medium"/>
                <a:sym typeface="Helvetica Neue Medium"/>
              </a:rPr>
              <a:t>, Case.</a:t>
            </a:r>
          </a:p>
          <a:p>
            <a:pPr algn="ctr" defTabSz="584200">
              <a:defRPr/>
            </a:pPr>
            <a:r>
              <a:rPr lang="pt-BR" sz="500" dirty="0">
                <a:solidFill>
                  <a:srgbClr val="000000"/>
                </a:solidFill>
                <a:ea typeface="Helvetica Neue Medium"/>
                <a:cs typeface="Helvetica Neue Medium"/>
                <a:sym typeface="Helvetica Neue Medium"/>
              </a:rPr>
              <a:t> </a:t>
            </a:r>
          </a:p>
          <a:p>
            <a:pPr algn="ctr" defTabSz="584200">
              <a:defRPr/>
            </a:pPr>
            <a:r>
              <a:rPr lang="pt-BR" sz="1000" dirty="0">
                <a:solidFill>
                  <a:srgbClr val="000000"/>
                </a:solidFill>
                <a:ea typeface="Helvetica Neue Medium"/>
                <a:cs typeface="Helvetica Neue Medium"/>
                <a:sym typeface="Helvetica Neue Medium"/>
              </a:rPr>
              <a:t>12ª. Ed., 2017.</a:t>
            </a:r>
          </a:p>
          <a:p>
            <a:pPr algn="ctr" defTabSz="584200">
              <a:defRPr/>
            </a:pPr>
            <a:r>
              <a:rPr lang="pt-BR" sz="1000" dirty="0">
                <a:solidFill>
                  <a:srgbClr val="000000"/>
                </a:solidFill>
                <a:ea typeface="Helvetica Neue Medium"/>
                <a:cs typeface="Helvetica Neue Medium"/>
                <a:sym typeface="Helvetica Neue Medium"/>
              </a:rPr>
              <a:t>Grupo A</a:t>
            </a:r>
          </a:p>
        </p:txBody>
      </p:sp>
      <p:sp>
        <p:nvSpPr>
          <p:cNvPr id="15" name="TextBox 14">
            <a:extLst>
              <a:ext uri="{FF2B5EF4-FFF2-40B4-BE49-F238E27FC236}">
                <a16:creationId xmlns:a16="http://schemas.microsoft.com/office/drawing/2014/main" id="{17129E80-5DA5-4844-AAAE-70D8175B423D}"/>
              </a:ext>
            </a:extLst>
          </p:cNvPr>
          <p:cNvSpPr txBox="1"/>
          <p:nvPr/>
        </p:nvSpPr>
        <p:spPr>
          <a:xfrm>
            <a:off x="2582862" y="2007896"/>
            <a:ext cx="7279936" cy="471924"/>
          </a:xfrm>
          <a:custGeom>
            <a:avLst/>
            <a:gdLst>
              <a:gd name="connsiteX0" fmla="*/ 0 w 7279936"/>
              <a:gd name="connsiteY0" fmla="*/ 0 h 471924"/>
              <a:gd name="connsiteX1" fmla="*/ 487196 w 7279936"/>
              <a:gd name="connsiteY1" fmla="*/ 0 h 471924"/>
              <a:gd name="connsiteX2" fmla="*/ 1047191 w 7279936"/>
              <a:gd name="connsiteY2" fmla="*/ 0 h 471924"/>
              <a:gd name="connsiteX3" fmla="*/ 1679985 w 7279936"/>
              <a:gd name="connsiteY3" fmla="*/ 0 h 471924"/>
              <a:gd name="connsiteX4" fmla="*/ 2167181 w 7279936"/>
              <a:gd name="connsiteY4" fmla="*/ 0 h 471924"/>
              <a:gd name="connsiteX5" fmla="*/ 2727176 w 7279936"/>
              <a:gd name="connsiteY5" fmla="*/ 0 h 471924"/>
              <a:gd name="connsiteX6" fmla="*/ 3432770 w 7279936"/>
              <a:gd name="connsiteY6" fmla="*/ 0 h 471924"/>
              <a:gd name="connsiteX7" fmla="*/ 3847166 w 7279936"/>
              <a:gd name="connsiteY7" fmla="*/ 0 h 471924"/>
              <a:gd name="connsiteX8" fmla="*/ 4479961 w 7279936"/>
              <a:gd name="connsiteY8" fmla="*/ 0 h 471924"/>
              <a:gd name="connsiteX9" fmla="*/ 4894357 w 7279936"/>
              <a:gd name="connsiteY9" fmla="*/ 0 h 471924"/>
              <a:gd name="connsiteX10" fmla="*/ 5454352 w 7279936"/>
              <a:gd name="connsiteY10" fmla="*/ 0 h 471924"/>
              <a:gd name="connsiteX11" fmla="*/ 6087146 w 7279936"/>
              <a:gd name="connsiteY11" fmla="*/ 0 h 471924"/>
              <a:gd name="connsiteX12" fmla="*/ 6428743 w 7279936"/>
              <a:gd name="connsiteY12" fmla="*/ 0 h 471924"/>
              <a:gd name="connsiteX13" fmla="*/ 6770340 w 7279936"/>
              <a:gd name="connsiteY13" fmla="*/ 0 h 471924"/>
              <a:gd name="connsiteX14" fmla="*/ 7279936 w 7279936"/>
              <a:gd name="connsiteY14" fmla="*/ 0 h 471924"/>
              <a:gd name="connsiteX15" fmla="*/ 7279936 w 7279936"/>
              <a:gd name="connsiteY15" fmla="*/ 471924 h 471924"/>
              <a:gd name="connsiteX16" fmla="*/ 6647142 w 7279936"/>
              <a:gd name="connsiteY16" fmla="*/ 471924 h 471924"/>
              <a:gd name="connsiteX17" fmla="*/ 6087146 w 7279936"/>
              <a:gd name="connsiteY17" fmla="*/ 471924 h 471924"/>
              <a:gd name="connsiteX18" fmla="*/ 5599951 w 7279936"/>
              <a:gd name="connsiteY18" fmla="*/ 471924 h 471924"/>
              <a:gd name="connsiteX19" fmla="*/ 4967156 w 7279936"/>
              <a:gd name="connsiteY19" fmla="*/ 471924 h 471924"/>
              <a:gd name="connsiteX20" fmla="*/ 4407161 w 7279936"/>
              <a:gd name="connsiteY20" fmla="*/ 471924 h 471924"/>
              <a:gd name="connsiteX21" fmla="*/ 3701567 w 7279936"/>
              <a:gd name="connsiteY21" fmla="*/ 471924 h 471924"/>
              <a:gd name="connsiteX22" fmla="*/ 2995974 w 7279936"/>
              <a:gd name="connsiteY22" fmla="*/ 471924 h 471924"/>
              <a:gd name="connsiteX23" fmla="*/ 2363179 w 7279936"/>
              <a:gd name="connsiteY23" fmla="*/ 471924 h 471924"/>
              <a:gd name="connsiteX24" fmla="*/ 1730385 w 7279936"/>
              <a:gd name="connsiteY24" fmla="*/ 471924 h 471924"/>
              <a:gd name="connsiteX25" fmla="*/ 1097590 w 7279936"/>
              <a:gd name="connsiteY25" fmla="*/ 471924 h 471924"/>
              <a:gd name="connsiteX26" fmla="*/ 683194 w 7279936"/>
              <a:gd name="connsiteY26" fmla="*/ 471924 h 471924"/>
              <a:gd name="connsiteX27" fmla="*/ 0 w 7279936"/>
              <a:gd name="connsiteY27" fmla="*/ 471924 h 471924"/>
              <a:gd name="connsiteX28" fmla="*/ 0 w 7279936"/>
              <a:gd name="connsiteY28" fmla="*/ 0 h 4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79936" h="471924" fill="none" extrusionOk="0">
                <a:moveTo>
                  <a:pt x="0" y="0"/>
                </a:moveTo>
                <a:cubicBezTo>
                  <a:pt x="203158" y="-14180"/>
                  <a:pt x="378829" y="44396"/>
                  <a:pt x="487196" y="0"/>
                </a:cubicBezTo>
                <a:cubicBezTo>
                  <a:pt x="595563" y="-44396"/>
                  <a:pt x="869934" y="37980"/>
                  <a:pt x="1047191" y="0"/>
                </a:cubicBezTo>
                <a:cubicBezTo>
                  <a:pt x="1224449" y="-37980"/>
                  <a:pt x="1374343" y="28137"/>
                  <a:pt x="1679985" y="0"/>
                </a:cubicBezTo>
                <a:cubicBezTo>
                  <a:pt x="1985627" y="-28137"/>
                  <a:pt x="2046888" y="12857"/>
                  <a:pt x="2167181" y="0"/>
                </a:cubicBezTo>
                <a:cubicBezTo>
                  <a:pt x="2287474" y="-12857"/>
                  <a:pt x="2546453" y="30602"/>
                  <a:pt x="2727176" y="0"/>
                </a:cubicBezTo>
                <a:cubicBezTo>
                  <a:pt x="2907900" y="-30602"/>
                  <a:pt x="3178760" y="46740"/>
                  <a:pt x="3432770" y="0"/>
                </a:cubicBezTo>
                <a:cubicBezTo>
                  <a:pt x="3686780" y="-46740"/>
                  <a:pt x="3640828" y="7826"/>
                  <a:pt x="3847166" y="0"/>
                </a:cubicBezTo>
                <a:cubicBezTo>
                  <a:pt x="4053504" y="-7826"/>
                  <a:pt x="4333548" y="4297"/>
                  <a:pt x="4479961" y="0"/>
                </a:cubicBezTo>
                <a:cubicBezTo>
                  <a:pt x="4626375" y="-4297"/>
                  <a:pt x="4763482" y="20787"/>
                  <a:pt x="4894357" y="0"/>
                </a:cubicBezTo>
                <a:cubicBezTo>
                  <a:pt x="5025232" y="-20787"/>
                  <a:pt x="5316878" y="32814"/>
                  <a:pt x="5454352" y="0"/>
                </a:cubicBezTo>
                <a:cubicBezTo>
                  <a:pt x="5591826" y="-32814"/>
                  <a:pt x="5958525" y="26453"/>
                  <a:pt x="6087146" y="0"/>
                </a:cubicBezTo>
                <a:cubicBezTo>
                  <a:pt x="6215767" y="-26453"/>
                  <a:pt x="6348702" y="26513"/>
                  <a:pt x="6428743" y="0"/>
                </a:cubicBezTo>
                <a:cubicBezTo>
                  <a:pt x="6508784" y="-26513"/>
                  <a:pt x="6653423" y="37453"/>
                  <a:pt x="6770340" y="0"/>
                </a:cubicBezTo>
                <a:cubicBezTo>
                  <a:pt x="6887257" y="-37453"/>
                  <a:pt x="7045986" y="53462"/>
                  <a:pt x="7279936" y="0"/>
                </a:cubicBezTo>
                <a:cubicBezTo>
                  <a:pt x="7331481" y="219546"/>
                  <a:pt x="7274396" y="298714"/>
                  <a:pt x="7279936" y="471924"/>
                </a:cubicBezTo>
                <a:cubicBezTo>
                  <a:pt x="6974065" y="545379"/>
                  <a:pt x="6781101" y="451748"/>
                  <a:pt x="6647142" y="471924"/>
                </a:cubicBezTo>
                <a:cubicBezTo>
                  <a:pt x="6513183" y="492100"/>
                  <a:pt x="6211516" y="407386"/>
                  <a:pt x="6087146" y="471924"/>
                </a:cubicBezTo>
                <a:cubicBezTo>
                  <a:pt x="5962776" y="536462"/>
                  <a:pt x="5833969" y="448376"/>
                  <a:pt x="5599951" y="471924"/>
                </a:cubicBezTo>
                <a:cubicBezTo>
                  <a:pt x="5365934" y="495472"/>
                  <a:pt x="5251385" y="443263"/>
                  <a:pt x="4967156" y="471924"/>
                </a:cubicBezTo>
                <a:cubicBezTo>
                  <a:pt x="4682927" y="500585"/>
                  <a:pt x="4539462" y="406930"/>
                  <a:pt x="4407161" y="471924"/>
                </a:cubicBezTo>
                <a:cubicBezTo>
                  <a:pt x="4274861" y="536918"/>
                  <a:pt x="3975640" y="442359"/>
                  <a:pt x="3701567" y="471924"/>
                </a:cubicBezTo>
                <a:cubicBezTo>
                  <a:pt x="3427494" y="501489"/>
                  <a:pt x="3214072" y="426572"/>
                  <a:pt x="2995974" y="471924"/>
                </a:cubicBezTo>
                <a:cubicBezTo>
                  <a:pt x="2777876" y="517276"/>
                  <a:pt x="2616775" y="437496"/>
                  <a:pt x="2363179" y="471924"/>
                </a:cubicBezTo>
                <a:cubicBezTo>
                  <a:pt x="2109583" y="506352"/>
                  <a:pt x="1935130" y="429537"/>
                  <a:pt x="1730385" y="471924"/>
                </a:cubicBezTo>
                <a:cubicBezTo>
                  <a:pt x="1525640" y="514311"/>
                  <a:pt x="1404453" y="407012"/>
                  <a:pt x="1097590" y="471924"/>
                </a:cubicBezTo>
                <a:cubicBezTo>
                  <a:pt x="790728" y="536836"/>
                  <a:pt x="792909" y="465383"/>
                  <a:pt x="683194" y="471924"/>
                </a:cubicBezTo>
                <a:cubicBezTo>
                  <a:pt x="573479" y="478465"/>
                  <a:pt x="234199" y="418885"/>
                  <a:pt x="0" y="471924"/>
                </a:cubicBezTo>
                <a:cubicBezTo>
                  <a:pt x="-49147" y="270840"/>
                  <a:pt x="40373" y="130552"/>
                  <a:pt x="0" y="0"/>
                </a:cubicBezTo>
                <a:close/>
              </a:path>
              <a:path w="7279936" h="471924" stroke="0" extrusionOk="0">
                <a:moveTo>
                  <a:pt x="0" y="0"/>
                </a:moveTo>
                <a:cubicBezTo>
                  <a:pt x="226031" y="-24015"/>
                  <a:pt x="308304" y="1579"/>
                  <a:pt x="487196" y="0"/>
                </a:cubicBezTo>
                <a:cubicBezTo>
                  <a:pt x="666088" y="-1579"/>
                  <a:pt x="658094" y="3723"/>
                  <a:pt x="828793" y="0"/>
                </a:cubicBezTo>
                <a:cubicBezTo>
                  <a:pt x="999492" y="-3723"/>
                  <a:pt x="1244695" y="65449"/>
                  <a:pt x="1534387" y="0"/>
                </a:cubicBezTo>
                <a:cubicBezTo>
                  <a:pt x="1824079" y="-65449"/>
                  <a:pt x="1882377" y="49474"/>
                  <a:pt x="2021582" y="0"/>
                </a:cubicBezTo>
                <a:cubicBezTo>
                  <a:pt x="2160788" y="-49474"/>
                  <a:pt x="2278018" y="7168"/>
                  <a:pt x="2508778" y="0"/>
                </a:cubicBezTo>
                <a:cubicBezTo>
                  <a:pt x="2739538" y="-7168"/>
                  <a:pt x="3038975" y="45685"/>
                  <a:pt x="3214372" y="0"/>
                </a:cubicBezTo>
                <a:cubicBezTo>
                  <a:pt x="3389769" y="-45685"/>
                  <a:pt x="3483928" y="40549"/>
                  <a:pt x="3628768" y="0"/>
                </a:cubicBezTo>
                <a:cubicBezTo>
                  <a:pt x="3773608" y="-40549"/>
                  <a:pt x="4184325" y="22868"/>
                  <a:pt x="4334362" y="0"/>
                </a:cubicBezTo>
                <a:cubicBezTo>
                  <a:pt x="4484399" y="-22868"/>
                  <a:pt x="4858155" y="59358"/>
                  <a:pt x="5039956" y="0"/>
                </a:cubicBezTo>
                <a:cubicBezTo>
                  <a:pt x="5221757" y="-59358"/>
                  <a:pt x="5435714" y="26061"/>
                  <a:pt x="5599951" y="0"/>
                </a:cubicBezTo>
                <a:cubicBezTo>
                  <a:pt x="5764189" y="-26061"/>
                  <a:pt x="6016817" y="84373"/>
                  <a:pt x="6305545" y="0"/>
                </a:cubicBezTo>
                <a:cubicBezTo>
                  <a:pt x="6594273" y="-84373"/>
                  <a:pt x="6582326" y="35315"/>
                  <a:pt x="6792740" y="0"/>
                </a:cubicBezTo>
                <a:cubicBezTo>
                  <a:pt x="7003154" y="-35315"/>
                  <a:pt x="7117431" y="41308"/>
                  <a:pt x="7279936" y="0"/>
                </a:cubicBezTo>
                <a:cubicBezTo>
                  <a:pt x="7318723" y="218367"/>
                  <a:pt x="7260645" y="261737"/>
                  <a:pt x="7279936" y="471924"/>
                </a:cubicBezTo>
                <a:cubicBezTo>
                  <a:pt x="7150091" y="503567"/>
                  <a:pt x="6834551" y="417584"/>
                  <a:pt x="6719941" y="471924"/>
                </a:cubicBezTo>
                <a:cubicBezTo>
                  <a:pt x="6605331" y="526264"/>
                  <a:pt x="6332757" y="428744"/>
                  <a:pt x="6159946" y="471924"/>
                </a:cubicBezTo>
                <a:cubicBezTo>
                  <a:pt x="5987135" y="515104"/>
                  <a:pt x="5611559" y="468982"/>
                  <a:pt x="5454352" y="471924"/>
                </a:cubicBezTo>
                <a:cubicBezTo>
                  <a:pt x="5297145" y="474866"/>
                  <a:pt x="5148288" y="410607"/>
                  <a:pt x="4894357" y="471924"/>
                </a:cubicBezTo>
                <a:cubicBezTo>
                  <a:pt x="4640427" y="533241"/>
                  <a:pt x="4709458" y="431951"/>
                  <a:pt x="4552760" y="471924"/>
                </a:cubicBezTo>
                <a:cubicBezTo>
                  <a:pt x="4396062" y="511897"/>
                  <a:pt x="4324701" y="431635"/>
                  <a:pt x="4138364" y="471924"/>
                </a:cubicBezTo>
                <a:cubicBezTo>
                  <a:pt x="3952027" y="512213"/>
                  <a:pt x="3691547" y="423537"/>
                  <a:pt x="3432770" y="471924"/>
                </a:cubicBezTo>
                <a:cubicBezTo>
                  <a:pt x="3173993" y="520311"/>
                  <a:pt x="3109200" y="446756"/>
                  <a:pt x="2872775" y="471924"/>
                </a:cubicBezTo>
                <a:cubicBezTo>
                  <a:pt x="2636351" y="497092"/>
                  <a:pt x="2585484" y="434351"/>
                  <a:pt x="2458378" y="471924"/>
                </a:cubicBezTo>
                <a:cubicBezTo>
                  <a:pt x="2331272" y="509497"/>
                  <a:pt x="2089169" y="430891"/>
                  <a:pt x="1898383" y="471924"/>
                </a:cubicBezTo>
                <a:cubicBezTo>
                  <a:pt x="1707598" y="512957"/>
                  <a:pt x="1661359" y="449883"/>
                  <a:pt x="1556786" y="471924"/>
                </a:cubicBezTo>
                <a:cubicBezTo>
                  <a:pt x="1452213" y="493965"/>
                  <a:pt x="1347147" y="440952"/>
                  <a:pt x="1215189" y="471924"/>
                </a:cubicBezTo>
                <a:cubicBezTo>
                  <a:pt x="1083231" y="502896"/>
                  <a:pt x="781185" y="415854"/>
                  <a:pt x="655194" y="471924"/>
                </a:cubicBezTo>
                <a:cubicBezTo>
                  <a:pt x="529203" y="527994"/>
                  <a:pt x="216353" y="436859"/>
                  <a:pt x="0" y="471924"/>
                </a:cubicBezTo>
                <a:cubicBezTo>
                  <a:pt x="-2772" y="349035"/>
                  <a:pt x="664" y="173233"/>
                  <a:pt x="0" y="0"/>
                </a:cubicBezTo>
                <a:close/>
              </a:path>
            </a:pathLst>
          </a:custGeom>
          <a:solidFill>
            <a:srgbClr val="DDFFFE"/>
          </a:solidFill>
          <a:ln w="12700" cap="flat">
            <a:solidFill>
              <a:srgbClr val="00B0F0"/>
            </a:solid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just" defTabSz="584200">
              <a:spcAft>
                <a:spcPts val="1200"/>
              </a:spcAft>
              <a:defRPr/>
            </a:pPr>
            <a:r>
              <a:rPr lang="pt-BR" sz="1400" dirty="0">
                <a:solidFill>
                  <a:srgbClr val="000000"/>
                </a:solidFill>
                <a:ea typeface="Helvetica Neue Medium"/>
                <a:cs typeface="Helvetica Neue Medium"/>
                <a:sym typeface="Helvetica Neue Medium"/>
              </a:rPr>
              <a:t>  </a:t>
            </a:r>
            <a:r>
              <a:rPr lang="pt-BR" sz="1400" b="1" dirty="0">
                <a:solidFill>
                  <a:srgbClr val="000000"/>
                </a:solidFill>
                <a:ea typeface="Helvetica Neue Medium"/>
                <a:cs typeface="Helvetica Neue Medium"/>
                <a:sym typeface="Helvetica Neue Medium"/>
              </a:rPr>
              <a:t>Há vários ótimos livros de Microbiologia, abaixo seguem alguns recomendados:  </a:t>
            </a:r>
          </a:p>
        </p:txBody>
      </p:sp>
      <p:sp>
        <p:nvSpPr>
          <p:cNvPr id="16" name="TextBox 15">
            <a:extLst>
              <a:ext uri="{FF2B5EF4-FFF2-40B4-BE49-F238E27FC236}">
                <a16:creationId xmlns:a16="http://schemas.microsoft.com/office/drawing/2014/main" id="{52F9996F-3A3B-7547-A4E9-42DA5711A1D4}"/>
              </a:ext>
            </a:extLst>
          </p:cNvPr>
          <p:cNvSpPr txBox="1"/>
          <p:nvPr/>
        </p:nvSpPr>
        <p:spPr>
          <a:xfrm>
            <a:off x="1486209" y="2579175"/>
            <a:ext cx="1844676" cy="3118803"/>
          </a:xfrm>
          <a:prstGeom prst="rect">
            <a:avLst/>
          </a:prstGeom>
          <a:solidFill>
            <a:srgbClr val="DDFFFE"/>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defRPr/>
            </a:pPr>
            <a:endParaRPr lang="pt-BR" sz="500" dirty="0">
              <a:solidFill>
                <a:srgbClr val="000000"/>
              </a:solidFill>
              <a:ea typeface="Helvetica Neue Medium"/>
              <a:cs typeface="Helvetica Neue Medium"/>
              <a:sym typeface="Helvetica Neue Medium"/>
            </a:endParaRPr>
          </a:p>
          <a:p>
            <a:pPr algn="ctr" defTabSz="584200">
              <a:defRPr/>
            </a:pPr>
            <a:r>
              <a:rPr lang="pt-BR" sz="1200" dirty="0">
                <a:solidFill>
                  <a:srgbClr val="000000"/>
                </a:solidFill>
                <a:ea typeface="Helvetica Neue Medium"/>
                <a:cs typeface="Helvetica Neue Medium"/>
                <a:sym typeface="Helvetica Neue Medium"/>
              </a:rPr>
              <a:t>Microbiologia </a:t>
            </a:r>
          </a:p>
          <a:p>
            <a:pPr algn="ctr" defTabSz="584200">
              <a:defRPr/>
            </a:pPr>
            <a:r>
              <a:rPr lang="pt-BR" sz="1200" dirty="0">
                <a:solidFill>
                  <a:srgbClr val="000000"/>
                </a:solidFill>
                <a:ea typeface="Helvetica Neue Medium"/>
                <a:cs typeface="Helvetica Neue Medium"/>
                <a:sym typeface="Helvetica Neue Medium"/>
              </a:rPr>
              <a:t>de </a:t>
            </a:r>
            <a:r>
              <a:rPr lang="pt-BR" sz="1200" b="1" dirty="0" err="1">
                <a:solidFill>
                  <a:srgbClr val="000000"/>
                </a:solidFill>
                <a:ea typeface="Helvetica Neue Medium"/>
                <a:cs typeface="Helvetica Neue Medium"/>
                <a:sym typeface="Helvetica Neue Medium"/>
              </a:rPr>
              <a:t>Brock</a:t>
            </a:r>
            <a:r>
              <a:rPr lang="pt-BR" sz="1200" dirty="0">
                <a:solidFill>
                  <a:srgbClr val="000000"/>
                </a:solidFill>
                <a:ea typeface="Helvetica Neue Medium"/>
                <a:cs typeface="Helvetica Neue Medium"/>
                <a:sym typeface="Helvetica Neue Medium"/>
              </a:rPr>
              <a:t>.</a:t>
            </a:r>
          </a:p>
          <a:p>
            <a:pPr algn="ctr" defTabSz="584200">
              <a:defRPr/>
            </a:pPr>
            <a:endParaRPr lang="pt-BR" sz="500" dirty="0">
              <a:solidFill>
                <a:srgbClr val="000000"/>
              </a:solidFill>
              <a:ea typeface="Helvetica Neue Medium"/>
              <a:cs typeface="Helvetica Neue Medium"/>
              <a:sym typeface="Helvetica Neue Medium"/>
            </a:endParaRPr>
          </a:p>
          <a:p>
            <a:pPr algn="ctr" defTabSz="584200">
              <a:defRPr/>
            </a:pPr>
            <a:r>
              <a:rPr lang="pt-BR" sz="1000" dirty="0">
                <a:solidFill>
                  <a:srgbClr val="000000"/>
                </a:solidFill>
                <a:ea typeface="Helvetica Neue Medium"/>
                <a:cs typeface="Helvetica Neue Medium"/>
                <a:sym typeface="Helvetica Neue Medium"/>
              </a:rPr>
              <a:t>14ª. Ed., 2014.</a:t>
            </a:r>
          </a:p>
          <a:p>
            <a:pPr algn="ctr" defTabSz="584200">
              <a:defRPr/>
            </a:pPr>
            <a:r>
              <a:rPr lang="pt-BR" sz="1000" dirty="0">
                <a:solidFill>
                  <a:srgbClr val="000000"/>
                </a:solidFill>
                <a:ea typeface="Helvetica Neue Medium"/>
                <a:cs typeface="Helvetica Neue Medium"/>
                <a:sym typeface="Helvetica Neue Medium"/>
              </a:rPr>
              <a:t>Grupo A</a:t>
            </a:r>
          </a:p>
        </p:txBody>
      </p:sp>
      <p:sp>
        <p:nvSpPr>
          <p:cNvPr id="17" name="TextBox 16">
            <a:extLst>
              <a:ext uri="{FF2B5EF4-FFF2-40B4-BE49-F238E27FC236}">
                <a16:creationId xmlns:a16="http://schemas.microsoft.com/office/drawing/2014/main" id="{2D42F0C2-CA46-E149-A914-9240E2EF71FA}"/>
              </a:ext>
            </a:extLst>
          </p:cNvPr>
          <p:cNvSpPr txBox="1"/>
          <p:nvPr/>
        </p:nvSpPr>
        <p:spPr>
          <a:xfrm>
            <a:off x="5453765" y="2702287"/>
            <a:ext cx="1657496" cy="3103414"/>
          </a:xfrm>
          <a:prstGeom prst="rect">
            <a:avLst/>
          </a:prstGeom>
          <a:solidFill>
            <a:srgbClr val="DDFFFE"/>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just" defTabSz="584200">
              <a:spcAft>
                <a:spcPts val="1200"/>
              </a:spcAft>
              <a:defRPr/>
            </a:pPr>
            <a:endParaRPr lang="pt-BR" sz="400" dirty="0">
              <a:solidFill>
                <a:srgbClr val="000000"/>
              </a:solidFill>
              <a:ea typeface="Helvetica Neue Medium"/>
              <a:cs typeface="Helvetica Neue Medium"/>
              <a:sym typeface="Helvetica Neue Medium"/>
            </a:endParaRPr>
          </a:p>
          <a:p>
            <a:pPr algn="just" defTabSz="584200">
              <a:spcAft>
                <a:spcPts val="1200"/>
              </a:spcAft>
              <a:defRPr/>
            </a:pPr>
            <a:endParaRPr lang="pt-BR" sz="4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just" defTabSz="584200">
              <a:spcAft>
                <a:spcPts val="1200"/>
              </a:spcAft>
              <a:defRPr/>
            </a:pPr>
            <a:endParaRPr lang="pt-BR" sz="500" dirty="0">
              <a:solidFill>
                <a:srgbClr val="000000"/>
              </a:solidFill>
              <a:ea typeface="Helvetica Neue Medium"/>
              <a:cs typeface="Helvetica Neue Medium"/>
              <a:sym typeface="Helvetica Neue Medium"/>
            </a:endParaRPr>
          </a:p>
          <a:p>
            <a:pPr algn="ctr" defTabSz="584200">
              <a:defRPr/>
            </a:pPr>
            <a:r>
              <a:rPr lang="pt-BR" sz="1200" dirty="0">
                <a:solidFill>
                  <a:srgbClr val="000000"/>
                </a:solidFill>
                <a:ea typeface="Helvetica Neue Medium"/>
                <a:cs typeface="Helvetica Neue Medium"/>
                <a:sym typeface="Helvetica Neue Medium"/>
              </a:rPr>
              <a:t>Microbiologia Médica. </a:t>
            </a:r>
            <a:r>
              <a:rPr lang="pt-BR" sz="1200" b="1" dirty="0" err="1">
                <a:solidFill>
                  <a:srgbClr val="000000"/>
                </a:solidFill>
                <a:ea typeface="Helvetica Neue Medium"/>
                <a:cs typeface="Helvetica Neue Medium"/>
                <a:sym typeface="Helvetica Neue Medium"/>
              </a:rPr>
              <a:t>Jawetz</a:t>
            </a:r>
            <a:r>
              <a:rPr lang="pt-BR" sz="1200" dirty="0">
                <a:solidFill>
                  <a:srgbClr val="000000"/>
                </a:solidFill>
                <a:ea typeface="Helvetica Neue Medium"/>
                <a:cs typeface="Helvetica Neue Medium"/>
                <a:sym typeface="Helvetica Neue Medium"/>
              </a:rPr>
              <a:t>, </a:t>
            </a:r>
            <a:r>
              <a:rPr lang="pt-BR" sz="1200" dirty="0" err="1">
                <a:solidFill>
                  <a:srgbClr val="000000"/>
                </a:solidFill>
                <a:ea typeface="Helvetica Neue Medium"/>
                <a:cs typeface="Helvetica Neue Medium"/>
                <a:sym typeface="Helvetica Neue Medium"/>
              </a:rPr>
              <a:t>Melnick</a:t>
            </a:r>
            <a:r>
              <a:rPr lang="pt-BR" sz="1200" dirty="0">
                <a:solidFill>
                  <a:srgbClr val="000000"/>
                </a:solidFill>
                <a:ea typeface="Helvetica Neue Medium"/>
                <a:cs typeface="Helvetica Neue Medium"/>
                <a:sym typeface="Helvetica Neue Medium"/>
              </a:rPr>
              <a:t>, </a:t>
            </a:r>
            <a:r>
              <a:rPr lang="pt-BR" sz="1200" dirty="0" err="1">
                <a:solidFill>
                  <a:srgbClr val="000000"/>
                </a:solidFill>
                <a:ea typeface="Helvetica Neue Medium"/>
                <a:cs typeface="Helvetica Neue Medium"/>
                <a:sym typeface="Helvetica Neue Medium"/>
              </a:rPr>
              <a:t>Adelberg</a:t>
            </a:r>
            <a:r>
              <a:rPr lang="pt-BR" sz="1200" dirty="0">
                <a:solidFill>
                  <a:srgbClr val="000000"/>
                </a:solidFill>
                <a:ea typeface="Helvetica Neue Medium"/>
                <a:cs typeface="Helvetica Neue Medium"/>
                <a:sym typeface="Helvetica Neue Medium"/>
              </a:rPr>
              <a:t>.</a:t>
            </a:r>
          </a:p>
          <a:p>
            <a:pPr algn="ctr" defTabSz="584200">
              <a:defRPr/>
            </a:pPr>
            <a:endParaRPr lang="pt-BR" sz="500" dirty="0">
              <a:solidFill>
                <a:srgbClr val="000000"/>
              </a:solidFill>
              <a:ea typeface="Helvetica Neue Medium"/>
              <a:cs typeface="Helvetica Neue Medium"/>
              <a:sym typeface="Helvetica Neue Medium"/>
            </a:endParaRPr>
          </a:p>
          <a:p>
            <a:pPr algn="ctr" defTabSz="584200">
              <a:defRPr/>
            </a:pPr>
            <a:r>
              <a:rPr lang="pt-BR" sz="1000" dirty="0">
                <a:solidFill>
                  <a:srgbClr val="000000"/>
                </a:solidFill>
                <a:ea typeface="Helvetica Neue Medium"/>
                <a:cs typeface="Helvetica Neue Medium"/>
                <a:sym typeface="Helvetica Neue Medium"/>
              </a:rPr>
              <a:t>26ª. Ed., 2014.</a:t>
            </a:r>
          </a:p>
          <a:p>
            <a:pPr algn="ctr" defTabSz="584200">
              <a:defRPr/>
            </a:pPr>
            <a:r>
              <a:rPr lang="pt-BR" sz="1000" dirty="0">
                <a:solidFill>
                  <a:srgbClr val="000000"/>
                </a:solidFill>
                <a:ea typeface="Helvetica Neue Medium"/>
                <a:cs typeface="Helvetica Neue Medium"/>
                <a:sym typeface="Helvetica Neue Medium"/>
              </a:rPr>
              <a:t>Grupo A</a:t>
            </a:r>
          </a:p>
        </p:txBody>
      </p:sp>
      <p:sp>
        <p:nvSpPr>
          <p:cNvPr id="18" name="TextBox 17">
            <a:extLst>
              <a:ext uri="{FF2B5EF4-FFF2-40B4-BE49-F238E27FC236}">
                <a16:creationId xmlns:a16="http://schemas.microsoft.com/office/drawing/2014/main" id="{B064FE83-3758-714E-84A7-A7406F65DA6A}"/>
              </a:ext>
            </a:extLst>
          </p:cNvPr>
          <p:cNvSpPr txBox="1"/>
          <p:nvPr/>
        </p:nvSpPr>
        <p:spPr>
          <a:xfrm>
            <a:off x="7332111" y="2702285"/>
            <a:ext cx="1657496" cy="2872581"/>
          </a:xfrm>
          <a:prstGeom prst="rect">
            <a:avLst/>
          </a:prstGeom>
          <a:solidFill>
            <a:srgbClr val="DDFFFE"/>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1400" dirty="0">
              <a:solidFill>
                <a:srgbClr val="000000"/>
              </a:solidFill>
              <a:ea typeface="Helvetica Neue Medium"/>
              <a:cs typeface="Helvetica Neue Medium"/>
              <a:sym typeface="Helvetica Neue Medium"/>
            </a:endParaRPr>
          </a:p>
          <a:p>
            <a:pPr algn="ctr" defTabSz="584200">
              <a:defRPr/>
            </a:pPr>
            <a:endParaRPr lang="pt-BR" sz="1200" dirty="0"/>
          </a:p>
          <a:p>
            <a:pPr algn="ctr" defTabSz="584200">
              <a:defRPr/>
            </a:pPr>
            <a:endParaRPr lang="pt-BR" sz="500" dirty="0"/>
          </a:p>
          <a:p>
            <a:pPr algn="ctr" defTabSz="584200">
              <a:defRPr/>
            </a:pPr>
            <a:r>
              <a:rPr lang="pt-BR" sz="1200" dirty="0"/>
              <a:t>Microbiologia. </a:t>
            </a:r>
          </a:p>
          <a:p>
            <a:pPr algn="ctr" defTabSz="584200">
              <a:defRPr/>
            </a:pPr>
            <a:r>
              <a:rPr lang="pt-BR" sz="1200" b="1" dirty="0" err="1"/>
              <a:t>Trabulsi</a:t>
            </a:r>
            <a:r>
              <a:rPr lang="pt-BR" sz="1200" dirty="0"/>
              <a:t> &amp; </a:t>
            </a:r>
            <a:r>
              <a:rPr lang="pt-BR" sz="1200" b="1" dirty="0" err="1"/>
              <a:t>Alterthum</a:t>
            </a:r>
            <a:r>
              <a:rPr lang="pt-BR" sz="1200" dirty="0"/>
              <a:t> </a:t>
            </a:r>
          </a:p>
          <a:p>
            <a:pPr algn="ctr" defTabSz="584200">
              <a:defRPr/>
            </a:pPr>
            <a:endParaRPr lang="pt-BR" sz="500" dirty="0"/>
          </a:p>
          <a:p>
            <a:pPr algn="ctr" defTabSz="584200">
              <a:defRPr/>
            </a:pPr>
            <a:r>
              <a:rPr lang="pt-BR" sz="1000" dirty="0"/>
              <a:t>6ª Ed., 2015 </a:t>
            </a:r>
          </a:p>
          <a:p>
            <a:pPr algn="ctr" defTabSz="584200">
              <a:defRPr/>
            </a:pPr>
            <a:r>
              <a:rPr lang="pt-BR" sz="1000" dirty="0"/>
              <a:t>Livraria Atheneu</a:t>
            </a:r>
          </a:p>
        </p:txBody>
      </p:sp>
      <p:pic>
        <p:nvPicPr>
          <p:cNvPr id="14348" name="Picture 5">
            <a:extLst>
              <a:ext uri="{FF2B5EF4-FFF2-40B4-BE49-F238E27FC236}">
                <a16:creationId xmlns:a16="http://schemas.microsoft.com/office/drawing/2014/main" id="{7A825D75-DE95-EB43-B5FB-B52E2FF99C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237" y="2837657"/>
            <a:ext cx="146675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9" descr="A picture containing computer&#10;&#10;Description automatically generated">
            <a:extLst>
              <a:ext uri="{FF2B5EF4-FFF2-40B4-BE49-F238E27FC236}">
                <a16:creationId xmlns:a16="http://schemas.microsoft.com/office/drawing/2014/main" id="{25D00497-5716-3F44-9B2E-14B012023A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2740" y="2758821"/>
            <a:ext cx="1471613"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6">
            <a:extLst>
              <a:ext uri="{FF2B5EF4-FFF2-40B4-BE49-F238E27FC236}">
                <a16:creationId xmlns:a16="http://schemas.microsoft.com/office/drawing/2014/main" id="{81E476BF-7795-B64C-8B1F-69EAAE2980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0283" y="2896394"/>
            <a:ext cx="135890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9">
            <a:extLst>
              <a:ext uri="{FF2B5EF4-FFF2-40B4-BE49-F238E27FC236}">
                <a16:creationId xmlns:a16="http://schemas.microsoft.com/office/drawing/2014/main" id="{8AF5F40B-03FC-264F-BFA7-2131A6EA7A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8427" r="18427"/>
          <a:stretch>
            <a:fillRect/>
          </a:stretch>
        </p:blipFill>
        <p:spPr bwMode="auto">
          <a:xfrm>
            <a:off x="7552243" y="2868048"/>
            <a:ext cx="1362098" cy="178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96D96C13-A9B2-8245-A535-C9A67AAEA5FD}"/>
              </a:ext>
            </a:extLst>
          </p:cNvPr>
          <p:cNvSpPr/>
          <p:nvPr/>
        </p:nvSpPr>
        <p:spPr>
          <a:xfrm>
            <a:off x="2707577" y="110281"/>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22" name="TextBox 21">
            <a:extLst>
              <a:ext uri="{FF2B5EF4-FFF2-40B4-BE49-F238E27FC236}">
                <a16:creationId xmlns:a16="http://schemas.microsoft.com/office/drawing/2014/main" id="{0C28DC37-5DAB-3746-B1DC-ED6C07D6E61C}"/>
              </a:ext>
            </a:extLst>
          </p:cNvPr>
          <p:cNvSpPr txBox="1"/>
          <p:nvPr/>
        </p:nvSpPr>
        <p:spPr>
          <a:xfrm>
            <a:off x="9294597" y="2702287"/>
            <a:ext cx="1894103" cy="2872581"/>
          </a:xfrm>
          <a:prstGeom prst="rect">
            <a:avLst/>
          </a:prstGeom>
          <a:solidFill>
            <a:srgbClr val="DDFFFE"/>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800" dirty="0">
              <a:solidFill>
                <a:srgbClr val="000000"/>
              </a:solidFill>
              <a:ea typeface="Helvetica Neue Medium"/>
              <a:cs typeface="Helvetica Neue Medium"/>
              <a:sym typeface="Helvetica Neue Medium"/>
            </a:endParaRPr>
          </a:p>
          <a:p>
            <a:pPr algn="just" defTabSz="584200">
              <a:spcAft>
                <a:spcPts val="1200"/>
              </a:spcAft>
              <a:defRPr/>
            </a:pPr>
            <a:endParaRPr lang="pt-BR" sz="1400" dirty="0">
              <a:solidFill>
                <a:srgbClr val="000000"/>
              </a:solidFill>
              <a:ea typeface="Helvetica Neue Medium"/>
              <a:cs typeface="Helvetica Neue Medium"/>
              <a:sym typeface="Helvetica Neue Medium"/>
            </a:endParaRPr>
          </a:p>
          <a:p>
            <a:pPr algn="ctr" defTabSz="584200">
              <a:defRPr/>
            </a:pPr>
            <a:endParaRPr lang="pt-BR" sz="1200" dirty="0"/>
          </a:p>
          <a:p>
            <a:pPr algn="ctr" defTabSz="584200">
              <a:defRPr/>
            </a:pPr>
            <a:endParaRPr lang="pt-BR" sz="500" dirty="0"/>
          </a:p>
          <a:p>
            <a:pPr algn="ctr" defTabSz="584200">
              <a:defRPr/>
            </a:pPr>
            <a:r>
              <a:rPr lang="pt-BR" sz="1200" dirty="0"/>
              <a:t>Microbiologia Medica e Imunologia.  </a:t>
            </a:r>
            <a:r>
              <a:rPr lang="pt-BR" sz="1200" b="1" dirty="0" err="1"/>
              <a:t>Levinson</a:t>
            </a:r>
            <a:r>
              <a:rPr lang="pt-BR" sz="1200" dirty="0"/>
              <a:t>.</a:t>
            </a:r>
          </a:p>
          <a:p>
            <a:pPr algn="ctr" defTabSz="584200">
              <a:defRPr/>
            </a:pPr>
            <a:endParaRPr lang="pt-BR" sz="500" dirty="0"/>
          </a:p>
          <a:p>
            <a:pPr algn="ctr" defTabSz="584200">
              <a:defRPr/>
            </a:pPr>
            <a:r>
              <a:rPr lang="pt-BR" sz="1000" dirty="0"/>
              <a:t>12ª Ed., 2014 </a:t>
            </a:r>
          </a:p>
          <a:p>
            <a:pPr algn="ctr" defTabSz="584200">
              <a:defRPr/>
            </a:pPr>
            <a:r>
              <a:rPr lang="pt-BR" sz="1000" dirty="0"/>
              <a:t>Livraria Atheneu</a:t>
            </a:r>
          </a:p>
        </p:txBody>
      </p:sp>
      <p:pic>
        <p:nvPicPr>
          <p:cNvPr id="23" name="Picture 22">
            <a:extLst>
              <a:ext uri="{FF2B5EF4-FFF2-40B4-BE49-F238E27FC236}">
                <a16:creationId xmlns:a16="http://schemas.microsoft.com/office/drawing/2014/main" id="{6F78F418-7E5C-2B40-BC13-43BAD3743BB9}"/>
              </a:ext>
            </a:extLst>
          </p:cNvPr>
          <p:cNvPicPr>
            <a:picLocks noChangeAspect="1"/>
          </p:cNvPicPr>
          <p:nvPr/>
        </p:nvPicPr>
        <p:blipFill rotWithShape="1">
          <a:blip r:embed="rId9"/>
          <a:srcRect l="52396" t="4165" r="22433" b="2833"/>
          <a:stretch/>
        </p:blipFill>
        <p:spPr>
          <a:xfrm>
            <a:off x="9556370" y="2837657"/>
            <a:ext cx="1370555" cy="1816100"/>
          </a:xfrm>
          <a:prstGeom prst="rect">
            <a:avLst/>
          </a:prstGeom>
        </p:spPr>
      </p:pic>
    </p:spTree>
    <p:extLst>
      <p:ext uri="{BB962C8B-B14F-4D97-AF65-F5344CB8AC3E}">
        <p14:creationId xmlns:p14="http://schemas.microsoft.com/office/powerpoint/2010/main" val="3320567736"/>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Composite of Gram-positive bacteria">
            <a:extLst>
              <a:ext uri="{FF2B5EF4-FFF2-40B4-BE49-F238E27FC236}">
                <a16:creationId xmlns:a16="http://schemas.microsoft.com/office/drawing/2014/main" id="{8E60EDA2-A31F-3049-81FF-403F20763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192" y="1611777"/>
            <a:ext cx="2814239" cy="363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6" descr="Lipoteichois acid">
            <a:extLst>
              <a:ext uri="{FF2B5EF4-FFF2-40B4-BE49-F238E27FC236}">
                <a16:creationId xmlns:a16="http://schemas.microsoft.com/office/drawing/2014/main" id="{2CCCEA75-7412-2C4A-9C54-CA41EA53F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990" y="1262059"/>
            <a:ext cx="4601660"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8" descr="teicoico">
            <a:extLst>
              <a:ext uri="{FF2B5EF4-FFF2-40B4-BE49-F238E27FC236}">
                <a16:creationId xmlns:a16="http://schemas.microsoft.com/office/drawing/2014/main" id="{5DD7E5F7-FEB8-6B48-B7FD-FF36A987DA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786"/>
          <a:stretch/>
        </p:blipFill>
        <p:spPr bwMode="auto">
          <a:xfrm>
            <a:off x="5816984" y="2645089"/>
            <a:ext cx="2616200" cy="323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9">
            <a:extLst>
              <a:ext uri="{FF2B5EF4-FFF2-40B4-BE49-F238E27FC236}">
                <a16:creationId xmlns:a16="http://schemas.microsoft.com/office/drawing/2014/main" id="{9B211E99-5099-C34D-84BA-AF4AD859A6EE}"/>
              </a:ext>
            </a:extLst>
          </p:cNvPr>
          <p:cNvSpPr>
            <a:spLocks noChangeArrowheads="1"/>
          </p:cNvSpPr>
          <p:nvPr/>
        </p:nvSpPr>
        <p:spPr bwMode="auto">
          <a:xfrm>
            <a:off x="5045829" y="6038909"/>
            <a:ext cx="41585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400" b="1" dirty="0"/>
              <a:t>Fórmula de um ácido teicóico, contendo </a:t>
            </a:r>
            <a:r>
              <a:rPr lang="pt-BR" altLang="en-US" sz="1400" b="1" dirty="0" err="1"/>
              <a:t>ribitol</a:t>
            </a:r>
            <a:br>
              <a:rPr lang="pt-BR" altLang="en-US" sz="1400" dirty="0"/>
            </a:br>
            <a:endParaRPr lang="pt-BR" altLang="en-US" sz="1400" dirty="0"/>
          </a:p>
        </p:txBody>
      </p:sp>
      <p:sp>
        <p:nvSpPr>
          <p:cNvPr id="7" name="Rectangle 6">
            <a:extLst>
              <a:ext uri="{FF2B5EF4-FFF2-40B4-BE49-F238E27FC236}">
                <a16:creationId xmlns:a16="http://schemas.microsoft.com/office/drawing/2014/main" id="{7E9EB84E-F9FF-2144-81A2-4D652F758120}"/>
              </a:ext>
            </a:extLst>
          </p:cNvPr>
          <p:cNvSpPr/>
          <p:nvPr/>
        </p:nvSpPr>
        <p:spPr>
          <a:xfrm>
            <a:off x="359277" y="38686"/>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1750" name="TextBox 7">
            <a:extLst>
              <a:ext uri="{FF2B5EF4-FFF2-40B4-BE49-F238E27FC236}">
                <a16:creationId xmlns:a16="http://schemas.microsoft.com/office/drawing/2014/main" id="{664A1627-9B34-7148-8890-00B3AAA662CD}"/>
              </a:ext>
            </a:extLst>
          </p:cNvPr>
          <p:cNvSpPr txBox="1">
            <a:spLocks noChangeArrowheads="1"/>
          </p:cNvSpPr>
          <p:nvPr/>
        </p:nvSpPr>
        <p:spPr bwMode="auto">
          <a:xfrm>
            <a:off x="359277" y="332290"/>
            <a:ext cx="589438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 das bactérias Gram-positivas </a:t>
            </a:r>
          </a:p>
          <a:p>
            <a:pPr>
              <a:spcBef>
                <a:spcPct val="0"/>
              </a:spcBef>
              <a:buFontTx/>
              <a:buNone/>
            </a:pPr>
            <a:r>
              <a:rPr lang="pt-BR" altLang="en-US" sz="600" b="1"/>
              <a:t> </a:t>
            </a:r>
          </a:p>
        </p:txBody>
      </p:sp>
    </p:spTree>
    <p:extLst>
      <p:ext uri="{BB962C8B-B14F-4D97-AF65-F5344CB8AC3E}">
        <p14:creationId xmlns:p14="http://schemas.microsoft.com/office/powerpoint/2010/main" val="1106110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3">
            <a:extLst>
              <a:ext uri="{FF2B5EF4-FFF2-40B4-BE49-F238E27FC236}">
                <a16:creationId xmlns:a16="http://schemas.microsoft.com/office/drawing/2014/main" id="{CB02270F-16B9-4F47-92CE-EA77F9709B1B}"/>
              </a:ext>
            </a:extLst>
          </p:cNvPr>
          <p:cNvSpPr txBox="1">
            <a:spLocks noChangeArrowheads="1"/>
          </p:cNvSpPr>
          <p:nvPr/>
        </p:nvSpPr>
        <p:spPr bwMode="auto">
          <a:xfrm>
            <a:off x="2782888" y="1084263"/>
            <a:ext cx="29527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32770" name="Picture 6" descr="staph1">
            <a:extLst>
              <a:ext uri="{FF2B5EF4-FFF2-40B4-BE49-F238E27FC236}">
                <a16:creationId xmlns:a16="http://schemas.microsoft.com/office/drawing/2014/main" id="{5FF691D2-1B7F-784A-9F81-71881408A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807" y="805901"/>
            <a:ext cx="2952750" cy="229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7">
            <a:extLst>
              <a:ext uri="{FF2B5EF4-FFF2-40B4-BE49-F238E27FC236}">
                <a16:creationId xmlns:a16="http://schemas.microsoft.com/office/drawing/2014/main" id="{5CEC2805-2EB3-A74D-9F7A-247FC3C953C4}"/>
              </a:ext>
            </a:extLst>
          </p:cNvPr>
          <p:cNvSpPr txBox="1">
            <a:spLocks noChangeArrowheads="1"/>
          </p:cNvSpPr>
          <p:nvPr/>
        </p:nvSpPr>
        <p:spPr bwMode="auto">
          <a:xfrm>
            <a:off x="297344" y="1268413"/>
            <a:ext cx="4765674" cy="846386"/>
          </a:xfrm>
          <a:prstGeom prst="rect">
            <a:avLst/>
          </a:prstGeom>
          <a:solidFill>
            <a:schemeClr val="accent5">
              <a:lumMod val="20000"/>
              <a:lumOff val="80000"/>
            </a:schemeClr>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Tx/>
              <a:buChar char="-"/>
              <a:defRPr/>
            </a:pPr>
            <a:r>
              <a:rPr lang="pt-BR" altLang="en-US" sz="1400" dirty="0"/>
              <a:t> A parede celular (peptidoglicano) pode compor 15% ou 	até 60% do peso da bactéria</a:t>
            </a:r>
          </a:p>
          <a:p>
            <a:pPr eaLnBrk="1" hangingPunct="1">
              <a:spcBef>
                <a:spcPct val="50000"/>
              </a:spcBef>
              <a:buFontTx/>
              <a:buChar char="-"/>
              <a:defRPr/>
            </a:pPr>
            <a:r>
              <a:rPr lang="pt-BR" altLang="en-US" sz="1400" dirty="0"/>
              <a:t> Contém Ácido teicóico e Ácidos lipoteicóico</a:t>
            </a:r>
          </a:p>
        </p:txBody>
      </p:sp>
      <p:sp>
        <p:nvSpPr>
          <p:cNvPr id="32772" name="Text Box 8">
            <a:extLst>
              <a:ext uri="{FF2B5EF4-FFF2-40B4-BE49-F238E27FC236}">
                <a16:creationId xmlns:a16="http://schemas.microsoft.com/office/drawing/2014/main" id="{068F621F-94F9-4C47-82B6-B58968BDEA70}"/>
              </a:ext>
            </a:extLst>
          </p:cNvPr>
          <p:cNvSpPr txBox="1">
            <a:spLocks noChangeArrowheads="1"/>
          </p:cNvSpPr>
          <p:nvPr/>
        </p:nvSpPr>
        <p:spPr bwMode="auto">
          <a:xfrm>
            <a:off x="6191732" y="3759254"/>
            <a:ext cx="3887787" cy="2432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600">
                <a:solidFill>
                  <a:srgbClr val="660033"/>
                </a:solidFill>
              </a:rPr>
              <a:t>Propriedades:</a:t>
            </a:r>
          </a:p>
          <a:p>
            <a:pPr eaLnBrk="1" hangingPunct="1">
              <a:spcBef>
                <a:spcPct val="50000"/>
              </a:spcBef>
              <a:buFontTx/>
              <a:buChar char="-"/>
            </a:pPr>
            <a:r>
              <a:rPr lang="pt-BR" altLang="en-US" sz="1600"/>
              <a:t> Facilitar a entrada e saída de cátions</a:t>
            </a:r>
          </a:p>
          <a:p>
            <a:pPr eaLnBrk="1" hangingPunct="1">
              <a:spcBef>
                <a:spcPct val="50000"/>
              </a:spcBef>
              <a:buFontTx/>
              <a:buChar char="-"/>
            </a:pPr>
            <a:r>
              <a:rPr lang="pt-BR" altLang="en-US" sz="1600"/>
              <a:t> Regular atividade de autolisinas</a:t>
            </a:r>
          </a:p>
          <a:p>
            <a:pPr eaLnBrk="1" hangingPunct="1">
              <a:spcBef>
                <a:spcPct val="50000"/>
              </a:spcBef>
              <a:buFontTx/>
              <a:buChar char="-"/>
            </a:pPr>
            <a:r>
              <a:rPr lang="pt-BR" altLang="en-US" sz="1600"/>
              <a:t> Sítios receptores de bacteriófagos</a:t>
            </a:r>
          </a:p>
          <a:p>
            <a:pPr eaLnBrk="1" hangingPunct="1">
              <a:spcBef>
                <a:spcPct val="50000"/>
              </a:spcBef>
              <a:buFontTx/>
              <a:buChar char="-"/>
            </a:pPr>
            <a:r>
              <a:rPr lang="pt-BR" altLang="en-US" sz="1600"/>
              <a:t> Adesinas ao epitélio do hospedeiro</a:t>
            </a:r>
          </a:p>
          <a:p>
            <a:pPr eaLnBrk="1" hangingPunct="1">
              <a:spcBef>
                <a:spcPct val="50000"/>
              </a:spcBef>
              <a:buFontTx/>
              <a:buChar char="-"/>
            </a:pPr>
            <a:r>
              <a:rPr lang="pt-BR" altLang="en-US" sz="1600"/>
              <a:t> São antígenos celulares – permitem a identificação sorológica</a:t>
            </a:r>
          </a:p>
        </p:txBody>
      </p:sp>
      <p:pic>
        <p:nvPicPr>
          <p:cNvPr id="32773" name="Picture 11" descr="gm+%20cell%20wall">
            <a:extLst>
              <a:ext uri="{FF2B5EF4-FFF2-40B4-BE49-F238E27FC236}">
                <a16:creationId xmlns:a16="http://schemas.microsoft.com/office/drawing/2014/main" id="{32C9CE8C-CB7B-A642-BC94-ADA249833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12" y="2433927"/>
            <a:ext cx="5420830" cy="361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9">
            <a:extLst>
              <a:ext uri="{FF2B5EF4-FFF2-40B4-BE49-F238E27FC236}">
                <a16:creationId xmlns:a16="http://schemas.microsoft.com/office/drawing/2014/main" id="{5AFD34A2-0993-CF4A-A022-553EAB1ADA7C}"/>
              </a:ext>
            </a:extLst>
          </p:cNvPr>
          <p:cNvSpPr txBox="1">
            <a:spLocks noChangeArrowheads="1"/>
          </p:cNvSpPr>
          <p:nvPr/>
        </p:nvSpPr>
        <p:spPr bwMode="auto">
          <a:xfrm>
            <a:off x="297344" y="241260"/>
            <a:ext cx="589438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 das bactérias Gram-positivas </a:t>
            </a:r>
          </a:p>
          <a:p>
            <a:pPr>
              <a:spcBef>
                <a:spcPct val="0"/>
              </a:spcBef>
              <a:buFontTx/>
              <a:buNone/>
            </a:pPr>
            <a:r>
              <a:rPr lang="pt-BR" altLang="en-US" sz="600" b="1"/>
              <a:t> </a:t>
            </a:r>
          </a:p>
        </p:txBody>
      </p:sp>
      <p:sp>
        <p:nvSpPr>
          <p:cNvPr id="10" name="Rectangle 9">
            <a:extLst>
              <a:ext uri="{FF2B5EF4-FFF2-40B4-BE49-F238E27FC236}">
                <a16:creationId xmlns:a16="http://schemas.microsoft.com/office/drawing/2014/main" id="{6A324343-1A2E-A64B-B615-1AFAB51817EE}"/>
              </a:ext>
            </a:extLst>
          </p:cNvPr>
          <p:cNvSpPr/>
          <p:nvPr/>
        </p:nvSpPr>
        <p:spPr>
          <a:xfrm>
            <a:off x="297344" y="-14244"/>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Tree>
    <p:extLst>
      <p:ext uri="{BB962C8B-B14F-4D97-AF65-F5344CB8AC3E}">
        <p14:creationId xmlns:p14="http://schemas.microsoft.com/office/powerpoint/2010/main" val="255047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3">
            <a:extLst>
              <a:ext uri="{FF2B5EF4-FFF2-40B4-BE49-F238E27FC236}">
                <a16:creationId xmlns:a16="http://schemas.microsoft.com/office/drawing/2014/main" id="{1BE3A64F-51E7-A942-9C0D-41CA587BB508}"/>
              </a:ext>
            </a:extLst>
          </p:cNvPr>
          <p:cNvSpPr txBox="1">
            <a:spLocks noChangeArrowheads="1"/>
          </p:cNvSpPr>
          <p:nvPr/>
        </p:nvSpPr>
        <p:spPr bwMode="auto">
          <a:xfrm>
            <a:off x="2782888" y="1196976"/>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33794" name="Picture 15" descr="gramnegative_3">
            <a:extLst>
              <a:ext uri="{FF2B5EF4-FFF2-40B4-BE49-F238E27FC236}">
                <a16:creationId xmlns:a16="http://schemas.microsoft.com/office/drawing/2014/main" id="{FE68D4C9-31DA-814F-B17D-CA6C518F5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1" y="2136776"/>
            <a:ext cx="5208859" cy="352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3" descr="M_BI_ES_28small">
            <a:extLst>
              <a:ext uri="{FF2B5EF4-FFF2-40B4-BE49-F238E27FC236}">
                <a16:creationId xmlns:a16="http://schemas.microsoft.com/office/drawing/2014/main" id="{FF042ABD-86C6-DD4C-8571-AD8C3F4E4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888039" y="1235076"/>
            <a:ext cx="4524375"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CC072D9-B897-0542-BC35-39099A019F72}"/>
              </a:ext>
            </a:extLst>
          </p:cNvPr>
          <p:cNvSpPr/>
          <p:nvPr/>
        </p:nvSpPr>
        <p:spPr>
          <a:xfrm>
            <a:off x="185110" y="19053"/>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3797" name="Text Box 4">
            <a:extLst>
              <a:ext uri="{FF2B5EF4-FFF2-40B4-BE49-F238E27FC236}">
                <a16:creationId xmlns:a16="http://schemas.microsoft.com/office/drawing/2014/main" id="{7CC63819-3AB6-B44F-9097-8E9C28094858}"/>
              </a:ext>
            </a:extLst>
          </p:cNvPr>
          <p:cNvSpPr txBox="1">
            <a:spLocks noChangeArrowheads="1"/>
          </p:cNvSpPr>
          <p:nvPr/>
        </p:nvSpPr>
        <p:spPr bwMode="auto">
          <a:xfrm>
            <a:off x="668338" y="1256426"/>
            <a:ext cx="3590925" cy="369888"/>
          </a:xfrm>
          <a:prstGeom prst="rect">
            <a:avLst/>
          </a:prstGeom>
          <a:solidFill>
            <a:srgbClr val="F5FC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Bactérias Gram-negativas  </a:t>
            </a:r>
          </a:p>
        </p:txBody>
      </p:sp>
      <p:sp>
        <p:nvSpPr>
          <p:cNvPr id="33798" name="TextBox 7">
            <a:extLst>
              <a:ext uri="{FF2B5EF4-FFF2-40B4-BE49-F238E27FC236}">
                <a16:creationId xmlns:a16="http://schemas.microsoft.com/office/drawing/2014/main" id="{6DCF4CB8-EA4B-B54E-B5CA-0FD35B59900D}"/>
              </a:ext>
            </a:extLst>
          </p:cNvPr>
          <p:cNvSpPr txBox="1">
            <a:spLocks noChangeArrowheads="1"/>
          </p:cNvSpPr>
          <p:nvPr/>
        </p:nvSpPr>
        <p:spPr bwMode="auto">
          <a:xfrm>
            <a:off x="285750" y="260350"/>
            <a:ext cx="346868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a:t>
            </a:r>
          </a:p>
          <a:p>
            <a:pPr>
              <a:spcBef>
                <a:spcPct val="0"/>
              </a:spcBef>
              <a:buFontTx/>
              <a:buNone/>
            </a:pPr>
            <a:r>
              <a:rPr lang="pt-BR" altLang="en-US" sz="600" b="1"/>
              <a:t> </a:t>
            </a:r>
          </a:p>
        </p:txBody>
      </p:sp>
    </p:spTree>
    <p:extLst>
      <p:ext uri="{BB962C8B-B14F-4D97-AF65-F5344CB8AC3E}">
        <p14:creationId xmlns:p14="http://schemas.microsoft.com/office/powerpoint/2010/main" val="3253607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3">
            <a:extLst>
              <a:ext uri="{FF2B5EF4-FFF2-40B4-BE49-F238E27FC236}">
                <a16:creationId xmlns:a16="http://schemas.microsoft.com/office/drawing/2014/main" id="{963D9E44-B2CC-0441-9BE9-C9336DE405BA}"/>
              </a:ext>
            </a:extLst>
          </p:cNvPr>
          <p:cNvSpPr txBox="1">
            <a:spLocks noChangeArrowheads="1"/>
          </p:cNvSpPr>
          <p:nvPr/>
        </p:nvSpPr>
        <p:spPr bwMode="auto">
          <a:xfrm>
            <a:off x="2782888" y="1196976"/>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34818" name="Picture 8" descr="figure2">
            <a:extLst>
              <a:ext uri="{FF2B5EF4-FFF2-40B4-BE49-F238E27FC236}">
                <a16:creationId xmlns:a16="http://schemas.microsoft.com/office/drawing/2014/main" id="{440856C5-8465-8A4E-AA71-9ADFE7804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45" y="1570822"/>
            <a:ext cx="643575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AutoShape 16">
            <a:extLst>
              <a:ext uri="{FF2B5EF4-FFF2-40B4-BE49-F238E27FC236}">
                <a16:creationId xmlns:a16="http://schemas.microsoft.com/office/drawing/2014/main" id="{B4365B79-B29A-1342-A31B-3C469E01A743}"/>
              </a:ext>
            </a:extLst>
          </p:cNvPr>
          <p:cNvSpPr>
            <a:spLocks/>
          </p:cNvSpPr>
          <p:nvPr/>
        </p:nvSpPr>
        <p:spPr bwMode="auto">
          <a:xfrm>
            <a:off x="6963535" y="4032167"/>
            <a:ext cx="576262" cy="976226"/>
          </a:xfrm>
          <a:prstGeom prst="rightBrace">
            <a:avLst>
              <a:gd name="adj1" fmla="val 26033"/>
              <a:gd name="adj2" fmla="val 46713"/>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4823" name="Text Box 17">
            <a:extLst>
              <a:ext uri="{FF2B5EF4-FFF2-40B4-BE49-F238E27FC236}">
                <a16:creationId xmlns:a16="http://schemas.microsoft.com/office/drawing/2014/main" id="{DD805A9D-BE91-7241-B253-766F387572D7}"/>
              </a:ext>
            </a:extLst>
          </p:cNvPr>
          <p:cNvSpPr txBox="1">
            <a:spLocks noChangeArrowheads="1"/>
          </p:cNvSpPr>
          <p:nvPr/>
        </p:nvSpPr>
        <p:spPr bwMode="auto">
          <a:xfrm>
            <a:off x="7210960" y="480844"/>
            <a:ext cx="593725" cy="307777"/>
          </a:xfrm>
          <a:prstGeom prst="rect">
            <a:avLst/>
          </a:prstGeom>
          <a:solidFill>
            <a:schemeClr val="accent4">
              <a:lumMod val="20000"/>
              <a:lumOff val="80000"/>
            </a:schemeClr>
          </a:solidFill>
          <a:ln w="9525">
            <a:solidFill>
              <a:schemeClr val="tx1"/>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400"/>
              <a:t>LPS</a:t>
            </a:r>
          </a:p>
        </p:txBody>
      </p:sp>
      <p:sp>
        <p:nvSpPr>
          <p:cNvPr id="34824" name="Text Box 18">
            <a:extLst>
              <a:ext uri="{FF2B5EF4-FFF2-40B4-BE49-F238E27FC236}">
                <a16:creationId xmlns:a16="http://schemas.microsoft.com/office/drawing/2014/main" id="{58784FB5-206F-CA46-B423-A462EE7F3800}"/>
              </a:ext>
            </a:extLst>
          </p:cNvPr>
          <p:cNvSpPr txBox="1">
            <a:spLocks noChangeArrowheads="1"/>
          </p:cNvSpPr>
          <p:nvPr/>
        </p:nvSpPr>
        <p:spPr bwMode="auto">
          <a:xfrm rot="16200000">
            <a:off x="5967595" y="2118231"/>
            <a:ext cx="3080455" cy="461665"/>
          </a:xfrm>
          <a:prstGeom prst="rect">
            <a:avLst/>
          </a:prstGeom>
          <a:solidFill>
            <a:schemeClr val="accent4">
              <a:lumMod val="20000"/>
              <a:lumOff val="80000"/>
            </a:schemeClr>
          </a:solidFill>
          <a:ln w="9525">
            <a:solidFill>
              <a:schemeClr val="tx1"/>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pt-BR" altLang="en-US" sz="1200" b="1" dirty="0">
                <a:solidFill>
                  <a:srgbClr val="FF0000"/>
                </a:solidFill>
              </a:rPr>
              <a:t>   Lipídio A                  </a:t>
            </a:r>
            <a:r>
              <a:rPr lang="pt-BR" altLang="en-US" sz="1200" b="1" dirty="0"/>
              <a:t>Polissacarídeo</a:t>
            </a:r>
            <a:r>
              <a:rPr lang="pt-BR" altLang="en-US" sz="1200" dirty="0"/>
              <a:t> </a:t>
            </a:r>
            <a:r>
              <a:rPr lang="pt-BR" altLang="en-US" sz="1200" b="1" dirty="0"/>
              <a:t>O </a:t>
            </a:r>
            <a:r>
              <a:rPr lang="pt-BR" altLang="en-US" sz="1200" b="1" dirty="0">
                <a:solidFill>
                  <a:srgbClr val="FF0000"/>
                </a:solidFill>
              </a:rPr>
              <a:t> </a:t>
            </a:r>
          </a:p>
          <a:p>
            <a:pPr eaLnBrk="1" hangingPunct="1">
              <a:spcBef>
                <a:spcPts val="0"/>
              </a:spcBef>
              <a:buFontTx/>
              <a:buNone/>
            </a:pPr>
            <a:r>
              <a:rPr lang="pt-BR" altLang="en-US" sz="1200" b="1" dirty="0">
                <a:solidFill>
                  <a:srgbClr val="FF0000"/>
                </a:solidFill>
              </a:rPr>
              <a:t>(</a:t>
            </a:r>
            <a:r>
              <a:rPr lang="pt-BR" altLang="en-US" sz="1200" b="1" dirty="0">
                <a:solidFill>
                  <a:srgbClr val="FF3300"/>
                </a:solidFill>
              </a:rPr>
              <a:t>Endotoxina)                  </a:t>
            </a:r>
            <a:r>
              <a:rPr lang="pt-BR" altLang="en-US" sz="1200" b="1" dirty="0"/>
              <a:t>(Antígeno O)</a:t>
            </a:r>
          </a:p>
        </p:txBody>
      </p:sp>
      <p:sp>
        <p:nvSpPr>
          <p:cNvPr id="34826" name="Line 20">
            <a:extLst>
              <a:ext uri="{FF2B5EF4-FFF2-40B4-BE49-F238E27FC236}">
                <a16:creationId xmlns:a16="http://schemas.microsoft.com/office/drawing/2014/main" id="{0D1BC34B-691B-3547-B391-9607804F71AE}"/>
              </a:ext>
            </a:extLst>
          </p:cNvPr>
          <p:cNvSpPr>
            <a:spLocks noChangeShapeType="1"/>
          </p:cNvSpPr>
          <p:nvPr/>
        </p:nvSpPr>
        <p:spPr bwMode="auto">
          <a:xfrm flipH="1">
            <a:off x="6318043" y="3424798"/>
            <a:ext cx="956620" cy="3077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34827" name="Line 21">
            <a:extLst>
              <a:ext uri="{FF2B5EF4-FFF2-40B4-BE49-F238E27FC236}">
                <a16:creationId xmlns:a16="http://schemas.microsoft.com/office/drawing/2014/main" id="{39710AF8-DC36-AB4A-896C-147EA2347CDB}"/>
              </a:ext>
            </a:extLst>
          </p:cNvPr>
          <p:cNvSpPr>
            <a:spLocks noChangeShapeType="1"/>
          </p:cNvSpPr>
          <p:nvPr/>
        </p:nvSpPr>
        <p:spPr bwMode="auto">
          <a:xfrm flipH="1">
            <a:off x="5904246" y="1559711"/>
            <a:ext cx="1283167" cy="3077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34828" name="Text Box 12">
            <a:extLst>
              <a:ext uri="{FF2B5EF4-FFF2-40B4-BE49-F238E27FC236}">
                <a16:creationId xmlns:a16="http://schemas.microsoft.com/office/drawing/2014/main" id="{BEA4F79D-1BA1-994B-8120-E411330A6B37}"/>
              </a:ext>
            </a:extLst>
          </p:cNvPr>
          <p:cNvSpPr txBox="1">
            <a:spLocks noChangeArrowheads="1"/>
          </p:cNvSpPr>
          <p:nvPr/>
        </p:nvSpPr>
        <p:spPr bwMode="auto">
          <a:xfrm>
            <a:off x="7539797" y="4131230"/>
            <a:ext cx="2353503" cy="1384995"/>
          </a:xfrm>
          <a:prstGeom prst="rect">
            <a:avLst/>
          </a:prstGeom>
          <a:solidFill>
            <a:srgbClr val="DBE3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200" b="1" dirty="0"/>
              <a:t>Espaço periplasmático,</a:t>
            </a:r>
          </a:p>
          <a:p>
            <a:pPr eaLnBrk="1" hangingPunct="1">
              <a:spcBef>
                <a:spcPct val="50000"/>
              </a:spcBef>
              <a:buFontTx/>
              <a:buNone/>
            </a:pPr>
            <a:r>
              <a:rPr lang="pt-BR" altLang="en-US" sz="1200" b="1" dirty="0"/>
              <a:t>entre as duas membranas:   </a:t>
            </a:r>
          </a:p>
          <a:p>
            <a:pPr eaLnBrk="1" hangingPunct="1">
              <a:spcBef>
                <a:spcPct val="50000"/>
              </a:spcBef>
              <a:buFontTx/>
              <a:buNone/>
            </a:pPr>
            <a:r>
              <a:rPr lang="pt-BR" altLang="en-US" sz="1200" b="1" dirty="0"/>
              <a:t>- Membrana externa  </a:t>
            </a:r>
          </a:p>
          <a:p>
            <a:pPr algn="ctr" eaLnBrk="1" hangingPunct="1">
              <a:spcBef>
                <a:spcPct val="50000"/>
              </a:spcBef>
              <a:buFontTx/>
              <a:buNone/>
            </a:pPr>
            <a:r>
              <a:rPr lang="pt-BR" altLang="en-US" sz="1200" b="1" dirty="0"/>
              <a:t>e</a:t>
            </a:r>
          </a:p>
          <a:p>
            <a:pPr eaLnBrk="1" hangingPunct="1">
              <a:spcBef>
                <a:spcPct val="50000"/>
              </a:spcBef>
              <a:buFontTx/>
              <a:buNone/>
            </a:pPr>
            <a:r>
              <a:rPr lang="pt-BR" altLang="en-US" sz="1200" b="1" dirty="0"/>
              <a:t>- Membrana citoplasmática  </a:t>
            </a:r>
          </a:p>
        </p:txBody>
      </p:sp>
      <p:sp>
        <p:nvSpPr>
          <p:cNvPr id="18" name="Rectangle 17">
            <a:extLst>
              <a:ext uri="{FF2B5EF4-FFF2-40B4-BE49-F238E27FC236}">
                <a16:creationId xmlns:a16="http://schemas.microsoft.com/office/drawing/2014/main" id="{B8AC0303-F841-474D-8F5A-35D26E52CC08}"/>
              </a:ext>
            </a:extLst>
          </p:cNvPr>
          <p:cNvSpPr/>
          <p:nvPr/>
        </p:nvSpPr>
        <p:spPr>
          <a:xfrm>
            <a:off x="343234"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4831" name="TextBox 18">
            <a:extLst>
              <a:ext uri="{FF2B5EF4-FFF2-40B4-BE49-F238E27FC236}">
                <a16:creationId xmlns:a16="http://schemas.microsoft.com/office/drawing/2014/main" id="{D2D08567-EC94-DC48-8245-0C6B94E82F8F}"/>
              </a:ext>
            </a:extLst>
          </p:cNvPr>
          <p:cNvSpPr txBox="1">
            <a:spLocks noChangeArrowheads="1"/>
          </p:cNvSpPr>
          <p:nvPr/>
        </p:nvSpPr>
        <p:spPr bwMode="auto">
          <a:xfrm>
            <a:off x="343234" y="261858"/>
            <a:ext cx="589438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800" b="1">
                <a:solidFill>
                  <a:schemeClr val="bg1"/>
                </a:solidFill>
              </a:rPr>
              <a:t>    4.2. Parede celular das bactérias Gram-negativas </a:t>
            </a:r>
          </a:p>
          <a:p>
            <a:pPr>
              <a:spcBef>
                <a:spcPct val="0"/>
              </a:spcBef>
              <a:buFontTx/>
              <a:buNone/>
            </a:pPr>
            <a:r>
              <a:rPr lang="pt-BR" altLang="en-US" sz="600" b="1"/>
              <a:t> </a:t>
            </a:r>
          </a:p>
        </p:txBody>
      </p:sp>
      <p:cxnSp>
        <p:nvCxnSpPr>
          <p:cNvPr id="3" name="Straight Connector 2">
            <a:extLst>
              <a:ext uri="{FF2B5EF4-FFF2-40B4-BE49-F238E27FC236}">
                <a16:creationId xmlns:a16="http://schemas.microsoft.com/office/drawing/2014/main" id="{22829203-5510-D64A-B63D-DCB9A8914BF8}"/>
              </a:ext>
            </a:extLst>
          </p:cNvPr>
          <p:cNvCxnSpPr/>
          <p:nvPr/>
        </p:nvCxnSpPr>
        <p:spPr>
          <a:xfrm flipV="1">
            <a:off x="7539797" y="2416526"/>
            <a:ext cx="0" cy="4730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Line 21">
            <a:extLst>
              <a:ext uri="{FF2B5EF4-FFF2-40B4-BE49-F238E27FC236}">
                <a16:creationId xmlns:a16="http://schemas.microsoft.com/office/drawing/2014/main" id="{DFFF1A2B-E291-8F40-81B2-B521381B70D5}"/>
              </a:ext>
            </a:extLst>
          </p:cNvPr>
          <p:cNvSpPr>
            <a:spLocks noChangeShapeType="1"/>
          </p:cNvSpPr>
          <p:nvPr/>
        </p:nvSpPr>
        <p:spPr bwMode="auto">
          <a:xfrm flipH="1">
            <a:off x="5480029" y="5399384"/>
            <a:ext cx="2059767" cy="18528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29" name="Line 21">
            <a:extLst>
              <a:ext uri="{FF2B5EF4-FFF2-40B4-BE49-F238E27FC236}">
                <a16:creationId xmlns:a16="http://schemas.microsoft.com/office/drawing/2014/main" id="{93636443-8158-8646-A7CF-8EA56740053D}"/>
              </a:ext>
            </a:extLst>
          </p:cNvPr>
          <p:cNvSpPr>
            <a:spLocks noChangeShapeType="1"/>
          </p:cNvSpPr>
          <p:nvPr/>
        </p:nvSpPr>
        <p:spPr bwMode="auto">
          <a:xfrm flipH="1" flipV="1">
            <a:off x="5276173" y="3943091"/>
            <a:ext cx="2356526" cy="8641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Tree>
    <p:extLst>
      <p:ext uri="{BB962C8B-B14F-4D97-AF65-F5344CB8AC3E}">
        <p14:creationId xmlns:p14="http://schemas.microsoft.com/office/powerpoint/2010/main" val="1151025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3">
            <a:extLst>
              <a:ext uri="{FF2B5EF4-FFF2-40B4-BE49-F238E27FC236}">
                <a16:creationId xmlns:a16="http://schemas.microsoft.com/office/drawing/2014/main" id="{794C96CB-DE34-DA4E-AF99-CB77078F9E77}"/>
              </a:ext>
            </a:extLst>
          </p:cNvPr>
          <p:cNvSpPr txBox="1">
            <a:spLocks noChangeArrowheads="1"/>
          </p:cNvSpPr>
          <p:nvPr/>
        </p:nvSpPr>
        <p:spPr bwMode="auto">
          <a:xfrm>
            <a:off x="2768600" y="1289051"/>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35842" name="Picture 6" descr="M_BI_ES_28small">
            <a:extLst>
              <a:ext uri="{FF2B5EF4-FFF2-40B4-BE49-F238E27FC236}">
                <a16:creationId xmlns:a16="http://schemas.microsoft.com/office/drawing/2014/main" id="{4E8F96EB-3A2F-4049-A30B-E55904933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776" y="1812132"/>
            <a:ext cx="4524375"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7">
            <a:extLst>
              <a:ext uri="{FF2B5EF4-FFF2-40B4-BE49-F238E27FC236}">
                <a16:creationId xmlns:a16="http://schemas.microsoft.com/office/drawing/2014/main" id="{59E371F3-CCFC-C34B-94AC-13151F00E3B5}"/>
              </a:ext>
            </a:extLst>
          </p:cNvPr>
          <p:cNvSpPr txBox="1">
            <a:spLocks noChangeArrowheads="1"/>
          </p:cNvSpPr>
          <p:nvPr/>
        </p:nvSpPr>
        <p:spPr bwMode="auto">
          <a:xfrm>
            <a:off x="2208213" y="1628776"/>
            <a:ext cx="3167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35844" name="Text Box 8">
            <a:extLst>
              <a:ext uri="{FF2B5EF4-FFF2-40B4-BE49-F238E27FC236}">
                <a16:creationId xmlns:a16="http://schemas.microsoft.com/office/drawing/2014/main" id="{04893785-CA50-C947-8894-FBA5CCCCBDA9}"/>
              </a:ext>
            </a:extLst>
          </p:cNvPr>
          <p:cNvSpPr txBox="1">
            <a:spLocks noChangeArrowheads="1"/>
          </p:cNvSpPr>
          <p:nvPr/>
        </p:nvSpPr>
        <p:spPr bwMode="auto">
          <a:xfrm>
            <a:off x="426244" y="1812132"/>
            <a:ext cx="4684712" cy="1892826"/>
          </a:xfrm>
          <a:prstGeom prst="rect">
            <a:avLst/>
          </a:prstGeom>
          <a:solidFill>
            <a:srgbClr val="FFB5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Composta de:</a:t>
            </a:r>
          </a:p>
          <a:p>
            <a:pPr eaLnBrk="1" hangingPunct="1">
              <a:spcBef>
                <a:spcPct val="50000"/>
              </a:spcBef>
              <a:buFontTx/>
              <a:buChar char="-"/>
            </a:pPr>
            <a:r>
              <a:rPr lang="pt-BR" altLang="en-US" sz="1800"/>
              <a:t> Uma ou poucas camadas de peptoglicano</a:t>
            </a:r>
          </a:p>
          <a:p>
            <a:pPr eaLnBrk="1" hangingPunct="1">
              <a:spcBef>
                <a:spcPct val="50000"/>
              </a:spcBef>
              <a:buFontTx/>
              <a:buChar char="-"/>
            </a:pPr>
            <a:r>
              <a:rPr lang="pt-BR" altLang="en-US" sz="1800"/>
              <a:t> Espaço periplasmático</a:t>
            </a:r>
          </a:p>
          <a:p>
            <a:pPr eaLnBrk="1" hangingPunct="1">
              <a:spcBef>
                <a:spcPct val="50000"/>
              </a:spcBef>
              <a:buFontTx/>
              <a:buChar char="-"/>
            </a:pPr>
            <a:r>
              <a:rPr lang="pt-BR" altLang="en-US" sz="1800"/>
              <a:t> Uma membrana externa que contem LPS (lipopolissacarídeo)</a:t>
            </a:r>
          </a:p>
        </p:txBody>
      </p:sp>
      <p:sp>
        <p:nvSpPr>
          <p:cNvPr id="8" name="Rectangle 7">
            <a:extLst>
              <a:ext uri="{FF2B5EF4-FFF2-40B4-BE49-F238E27FC236}">
                <a16:creationId xmlns:a16="http://schemas.microsoft.com/office/drawing/2014/main" id="{4A5E9838-8EC0-DA4B-8987-B3AA6E8415AB}"/>
              </a:ext>
            </a:extLst>
          </p:cNvPr>
          <p:cNvSpPr/>
          <p:nvPr/>
        </p:nvSpPr>
        <p:spPr>
          <a:xfrm>
            <a:off x="342900" y="50071"/>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5846" name="TextBox 8">
            <a:extLst>
              <a:ext uri="{FF2B5EF4-FFF2-40B4-BE49-F238E27FC236}">
                <a16:creationId xmlns:a16="http://schemas.microsoft.com/office/drawing/2014/main" id="{26CCBA9C-7746-724F-8A3D-3520BED3C406}"/>
              </a:ext>
            </a:extLst>
          </p:cNvPr>
          <p:cNvSpPr txBox="1">
            <a:spLocks noChangeArrowheads="1"/>
          </p:cNvSpPr>
          <p:nvPr/>
        </p:nvSpPr>
        <p:spPr bwMode="auto">
          <a:xfrm>
            <a:off x="342900" y="303987"/>
            <a:ext cx="5894388" cy="708025"/>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dirty="0">
                <a:solidFill>
                  <a:schemeClr val="bg1"/>
                </a:solidFill>
              </a:rPr>
              <a:t>4. Estruturas bacterianas</a:t>
            </a:r>
          </a:p>
          <a:p>
            <a:pPr>
              <a:spcBef>
                <a:spcPct val="0"/>
              </a:spcBef>
              <a:buFontTx/>
              <a:buNone/>
            </a:pPr>
            <a:r>
              <a:rPr lang="pt-BR" altLang="en-US" sz="1800" b="1" dirty="0">
                <a:solidFill>
                  <a:schemeClr val="bg1"/>
                </a:solidFill>
              </a:rPr>
              <a:t>    4.2. Parede celular das bactérias Gram-negativas </a:t>
            </a:r>
          </a:p>
          <a:p>
            <a:pPr>
              <a:spcBef>
                <a:spcPct val="0"/>
              </a:spcBef>
              <a:buFontTx/>
              <a:buNone/>
            </a:pPr>
            <a:r>
              <a:rPr lang="pt-BR" altLang="en-US" sz="600" b="1" dirty="0"/>
              <a:t> </a:t>
            </a:r>
          </a:p>
        </p:txBody>
      </p:sp>
    </p:spTree>
    <p:extLst>
      <p:ext uri="{BB962C8B-B14F-4D97-AF65-F5344CB8AC3E}">
        <p14:creationId xmlns:p14="http://schemas.microsoft.com/office/powerpoint/2010/main" val="923005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425B2137-8504-3243-B84A-C1A66CFF1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23" y="1355323"/>
            <a:ext cx="9042400" cy="33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6">
            <a:extLst>
              <a:ext uri="{FF2B5EF4-FFF2-40B4-BE49-F238E27FC236}">
                <a16:creationId xmlns:a16="http://schemas.microsoft.com/office/drawing/2014/main" id="{0F2915D7-B5B5-7448-9B27-A45EE88C0A66}"/>
              </a:ext>
            </a:extLst>
          </p:cNvPr>
          <p:cNvSpPr>
            <a:spLocks noChangeArrowheads="1"/>
          </p:cNvSpPr>
          <p:nvPr/>
        </p:nvSpPr>
        <p:spPr bwMode="auto">
          <a:xfrm>
            <a:off x="1959058" y="846983"/>
            <a:ext cx="2116138" cy="369888"/>
          </a:xfrm>
          <a:prstGeom prst="rect">
            <a:avLst/>
          </a:prstGeom>
          <a:solidFill>
            <a:srgbClr val="6022D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800" b="1">
                <a:solidFill>
                  <a:schemeClr val="bg1"/>
                </a:solidFill>
              </a:rPr>
              <a:t>Gram-positivas</a:t>
            </a:r>
          </a:p>
        </p:txBody>
      </p:sp>
      <p:sp>
        <p:nvSpPr>
          <p:cNvPr id="36867" name="Rectangle 7">
            <a:extLst>
              <a:ext uri="{FF2B5EF4-FFF2-40B4-BE49-F238E27FC236}">
                <a16:creationId xmlns:a16="http://schemas.microsoft.com/office/drawing/2014/main" id="{4B739363-FE2F-1D49-AE25-D203E62B5FA3}"/>
              </a:ext>
            </a:extLst>
          </p:cNvPr>
          <p:cNvSpPr>
            <a:spLocks noChangeArrowheads="1"/>
          </p:cNvSpPr>
          <p:nvPr/>
        </p:nvSpPr>
        <p:spPr bwMode="auto">
          <a:xfrm>
            <a:off x="6096000" y="746059"/>
            <a:ext cx="2159000" cy="366713"/>
          </a:xfrm>
          <a:prstGeom prst="rect">
            <a:avLst/>
          </a:prstGeom>
          <a:solidFill>
            <a:srgbClr val="FEA0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800" b="1">
                <a:solidFill>
                  <a:schemeClr val="bg1"/>
                </a:solidFill>
              </a:rPr>
              <a:t>Gram-negativas</a:t>
            </a:r>
          </a:p>
        </p:txBody>
      </p:sp>
      <p:pic>
        <p:nvPicPr>
          <p:cNvPr id="36868" name="Picture 4">
            <a:extLst>
              <a:ext uri="{FF2B5EF4-FFF2-40B4-BE49-F238E27FC236}">
                <a16:creationId xmlns:a16="http://schemas.microsoft.com/office/drawing/2014/main" id="{E87E2A1D-365A-0D46-B39E-2AF5550E0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2513" y="4572000"/>
            <a:ext cx="305911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86D7102-62C8-E64A-AD82-EAAF63563031}"/>
              </a:ext>
            </a:extLst>
          </p:cNvPr>
          <p:cNvSpPr/>
          <p:nvPr/>
        </p:nvSpPr>
        <p:spPr>
          <a:xfrm>
            <a:off x="321635" y="23728"/>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8" name="TextBox 8">
            <a:extLst>
              <a:ext uri="{FF2B5EF4-FFF2-40B4-BE49-F238E27FC236}">
                <a16:creationId xmlns:a16="http://schemas.microsoft.com/office/drawing/2014/main" id="{57390BEB-C78E-D14F-A63B-4CBA8F95A901}"/>
              </a:ext>
            </a:extLst>
          </p:cNvPr>
          <p:cNvSpPr txBox="1">
            <a:spLocks noChangeArrowheads="1"/>
          </p:cNvSpPr>
          <p:nvPr/>
        </p:nvSpPr>
        <p:spPr bwMode="auto">
          <a:xfrm>
            <a:off x="316623" y="277644"/>
            <a:ext cx="2700504" cy="430887"/>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dirty="0">
                <a:solidFill>
                  <a:schemeClr val="bg1"/>
                </a:solidFill>
              </a:rPr>
              <a:t>4. Estruturas bacterianas</a:t>
            </a:r>
          </a:p>
          <a:p>
            <a:pPr>
              <a:spcBef>
                <a:spcPct val="0"/>
              </a:spcBef>
              <a:buFontTx/>
              <a:buNone/>
            </a:pPr>
            <a:r>
              <a:rPr lang="pt-BR" altLang="en-US" sz="600" b="1" dirty="0"/>
              <a:t> </a:t>
            </a:r>
          </a:p>
        </p:txBody>
      </p:sp>
    </p:spTree>
    <p:extLst>
      <p:ext uri="{BB962C8B-B14F-4D97-AF65-F5344CB8AC3E}">
        <p14:creationId xmlns:p14="http://schemas.microsoft.com/office/powerpoint/2010/main" val="1772432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periplasm">
            <a:extLst>
              <a:ext uri="{FF2B5EF4-FFF2-40B4-BE49-F238E27FC236}">
                <a16:creationId xmlns:a16="http://schemas.microsoft.com/office/drawing/2014/main" id="{B5496485-F735-FD4B-A20B-A346D681D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4" r="7127"/>
          <a:stretch/>
        </p:blipFill>
        <p:spPr bwMode="auto">
          <a:xfrm>
            <a:off x="1022349" y="1601789"/>
            <a:ext cx="8058151" cy="499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6">
            <a:extLst>
              <a:ext uri="{FF2B5EF4-FFF2-40B4-BE49-F238E27FC236}">
                <a16:creationId xmlns:a16="http://schemas.microsoft.com/office/drawing/2014/main" id="{7B14F05B-6C52-0940-949C-CDA3011682D0}"/>
              </a:ext>
            </a:extLst>
          </p:cNvPr>
          <p:cNvSpPr>
            <a:spLocks noChangeArrowheads="1"/>
          </p:cNvSpPr>
          <p:nvPr/>
        </p:nvSpPr>
        <p:spPr bwMode="auto">
          <a:xfrm>
            <a:off x="1377950" y="1136649"/>
            <a:ext cx="2116138" cy="368300"/>
          </a:xfrm>
          <a:prstGeom prst="rect">
            <a:avLst/>
          </a:prstGeom>
          <a:solidFill>
            <a:srgbClr val="6022D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800" b="1">
                <a:solidFill>
                  <a:schemeClr val="bg1"/>
                </a:solidFill>
              </a:rPr>
              <a:t>Gram-positivas</a:t>
            </a:r>
          </a:p>
        </p:txBody>
      </p:sp>
      <p:sp>
        <p:nvSpPr>
          <p:cNvPr id="37891" name="Rectangle 7">
            <a:extLst>
              <a:ext uri="{FF2B5EF4-FFF2-40B4-BE49-F238E27FC236}">
                <a16:creationId xmlns:a16="http://schemas.microsoft.com/office/drawing/2014/main" id="{66521A83-D74A-9141-8257-C32D0FFB3B43}"/>
              </a:ext>
            </a:extLst>
          </p:cNvPr>
          <p:cNvSpPr>
            <a:spLocks noChangeArrowheads="1"/>
          </p:cNvSpPr>
          <p:nvPr/>
        </p:nvSpPr>
        <p:spPr bwMode="auto">
          <a:xfrm>
            <a:off x="6764339" y="1216025"/>
            <a:ext cx="2160587" cy="366713"/>
          </a:xfrm>
          <a:prstGeom prst="rect">
            <a:avLst/>
          </a:prstGeom>
          <a:solidFill>
            <a:srgbClr val="FEA0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800" b="1">
                <a:solidFill>
                  <a:schemeClr val="bg1"/>
                </a:solidFill>
              </a:rPr>
              <a:t>Gram-negativas</a:t>
            </a:r>
          </a:p>
        </p:txBody>
      </p:sp>
      <p:sp>
        <p:nvSpPr>
          <p:cNvPr id="37892" name="Rectangle 8">
            <a:extLst>
              <a:ext uri="{FF2B5EF4-FFF2-40B4-BE49-F238E27FC236}">
                <a16:creationId xmlns:a16="http://schemas.microsoft.com/office/drawing/2014/main" id="{D6CF9CE1-5132-8441-9AC0-95EAA8F363CB}"/>
              </a:ext>
            </a:extLst>
          </p:cNvPr>
          <p:cNvSpPr>
            <a:spLocks noChangeArrowheads="1"/>
          </p:cNvSpPr>
          <p:nvPr/>
        </p:nvSpPr>
        <p:spPr bwMode="auto">
          <a:xfrm>
            <a:off x="4462464" y="1844675"/>
            <a:ext cx="2301875" cy="2873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 name="Rectangle 6">
            <a:extLst>
              <a:ext uri="{FF2B5EF4-FFF2-40B4-BE49-F238E27FC236}">
                <a16:creationId xmlns:a16="http://schemas.microsoft.com/office/drawing/2014/main" id="{4B2336D1-43E5-014D-B52E-EDF307E65787}"/>
              </a:ext>
            </a:extLst>
          </p:cNvPr>
          <p:cNvSpPr/>
          <p:nvPr/>
        </p:nvSpPr>
        <p:spPr>
          <a:xfrm>
            <a:off x="285750" y="2707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7894" name="TextBox 7">
            <a:extLst>
              <a:ext uri="{FF2B5EF4-FFF2-40B4-BE49-F238E27FC236}">
                <a16:creationId xmlns:a16="http://schemas.microsoft.com/office/drawing/2014/main" id="{721EAFA7-E832-9548-8B08-0CF30C93F0AE}"/>
              </a:ext>
            </a:extLst>
          </p:cNvPr>
          <p:cNvSpPr txBox="1">
            <a:spLocks noChangeArrowheads="1"/>
          </p:cNvSpPr>
          <p:nvPr/>
        </p:nvSpPr>
        <p:spPr bwMode="auto">
          <a:xfrm>
            <a:off x="379414" y="306386"/>
            <a:ext cx="8166100"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 Comparação das bactérias Gram-positivas e Gram-negativas </a:t>
            </a:r>
          </a:p>
          <a:p>
            <a:pPr>
              <a:spcBef>
                <a:spcPct val="0"/>
              </a:spcBef>
              <a:buFontTx/>
              <a:buNone/>
            </a:pPr>
            <a:r>
              <a:rPr lang="pt-BR" altLang="en-US" sz="600" b="1"/>
              <a:t> </a:t>
            </a:r>
          </a:p>
        </p:txBody>
      </p:sp>
    </p:spTree>
    <p:extLst>
      <p:ext uri="{BB962C8B-B14F-4D97-AF65-F5344CB8AC3E}">
        <p14:creationId xmlns:p14="http://schemas.microsoft.com/office/powerpoint/2010/main" val="1136320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7AEEE1-1273-8949-920E-992DF6D45807}"/>
              </a:ext>
            </a:extLst>
          </p:cNvPr>
          <p:cNvSpPr/>
          <p:nvPr/>
        </p:nvSpPr>
        <p:spPr>
          <a:xfrm>
            <a:off x="836234" y="2952041"/>
            <a:ext cx="5259766" cy="2885405"/>
          </a:xfrm>
          <a:prstGeom prst="rect">
            <a:avLst/>
          </a:prstGeom>
        </p:spPr>
        <p:txBody>
          <a:bodyPr wrap="square">
            <a:spAutoFit/>
          </a:bodyPr>
          <a:lstStyle/>
          <a:p>
            <a:pPr algn="just">
              <a:spcAft>
                <a:spcPts val="300"/>
              </a:spcAft>
              <a:defRPr/>
            </a:pPr>
            <a:r>
              <a:rPr lang="pt-BR" sz="1600" u="sng" dirty="0">
                <a:solidFill>
                  <a:srgbClr val="521B93"/>
                </a:solidFill>
                <a:latin typeface="Helvetica" pitchFamily="2" charset="0"/>
                <a:ea typeface="Calibri" panose="020F0502020204030204" pitchFamily="34" charset="0"/>
                <a:cs typeface="Times New Roman" panose="02020603050405020304" pitchFamily="18" charset="0"/>
              </a:rPr>
              <a:t>Algumas bactérias </a:t>
            </a:r>
            <a:r>
              <a:rPr lang="pt-BR" sz="1600" b="1" u="sng" dirty="0">
                <a:solidFill>
                  <a:srgbClr val="521B93"/>
                </a:solidFill>
                <a:latin typeface="Helvetica" pitchFamily="2" charset="0"/>
                <a:ea typeface="Calibri" panose="020F0502020204030204" pitchFamily="34" charset="0"/>
                <a:cs typeface="Times New Roman" panose="02020603050405020304" pitchFamily="18" charset="0"/>
              </a:rPr>
              <a:t>Gram-positivas</a:t>
            </a:r>
            <a:r>
              <a:rPr lang="pt-BR" sz="1600" u="sng" dirty="0">
                <a:solidFill>
                  <a:srgbClr val="521B93"/>
                </a:solidFill>
                <a:latin typeface="Helvetica" pitchFamily="2" charset="0"/>
                <a:ea typeface="Calibri" panose="020F0502020204030204" pitchFamily="34" charset="0"/>
                <a:cs typeface="Times New Roman" panose="02020603050405020304" pitchFamily="18" charset="0"/>
              </a:rPr>
              <a:t> patogênicas e as infecções que elas causam incluem:</a:t>
            </a:r>
            <a:endParaRPr lang="en-US" sz="1600" dirty="0">
              <a:solidFill>
                <a:srgbClr val="521B93"/>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Bacillus</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cereus, B. anthracis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(intoxicação alimentar, antraz)</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Staphylococcus</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aureus</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(pneumonia, infecções de pele)</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Streptococcus</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pneumoniae</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(pneumonia, meningite, 				infecções de garganta)</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Enterococcus</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(infecções do trato urinário)</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Clostridium</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(tétano, infecções alimentares, 				gangrena gasosa)</a:t>
            </a:r>
            <a:endParaRPr lang="pt-BR"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Listeria</a:t>
            </a:r>
            <a:r>
              <a:rPr lang="pt-BR"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(intoxicação alimentar) </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p:txBody>
      </p:sp>
      <p:sp>
        <p:nvSpPr>
          <p:cNvPr id="4" name="Rectangle 3">
            <a:extLst>
              <a:ext uri="{FF2B5EF4-FFF2-40B4-BE49-F238E27FC236}">
                <a16:creationId xmlns:a16="http://schemas.microsoft.com/office/drawing/2014/main" id="{4A060534-3C15-E047-98C5-F9C81134C124}"/>
              </a:ext>
            </a:extLst>
          </p:cNvPr>
          <p:cNvSpPr/>
          <p:nvPr/>
        </p:nvSpPr>
        <p:spPr>
          <a:xfrm>
            <a:off x="7442200" y="3221660"/>
            <a:ext cx="3797300" cy="2592387"/>
          </a:xfrm>
          <a:prstGeom prst="rect">
            <a:avLst/>
          </a:prstGeom>
        </p:spPr>
        <p:txBody>
          <a:bodyPr>
            <a:spAutoFit/>
          </a:bodyPr>
          <a:lstStyle/>
          <a:p>
            <a:pPr algn="just">
              <a:spcAft>
                <a:spcPts val="300"/>
              </a:spcAft>
              <a:defRPr/>
            </a:pPr>
            <a:r>
              <a:rPr lang="pt-BR" sz="1600" u="sng" dirty="0">
                <a:solidFill>
                  <a:srgbClr val="FF40FF"/>
                </a:solidFill>
                <a:latin typeface="Helvetica" pitchFamily="2" charset="0"/>
                <a:ea typeface="Calibri" panose="020F0502020204030204" pitchFamily="34" charset="0"/>
                <a:cs typeface="Times New Roman" panose="02020603050405020304" pitchFamily="18" charset="0"/>
              </a:rPr>
              <a:t>Algumas bactérias </a:t>
            </a:r>
            <a:r>
              <a:rPr lang="pt-BR" sz="1600" b="1" u="sng" dirty="0">
                <a:solidFill>
                  <a:srgbClr val="FF40FF"/>
                </a:solidFill>
                <a:latin typeface="Helvetica" pitchFamily="2" charset="0"/>
                <a:ea typeface="Calibri" panose="020F0502020204030204" pitchFamily="34" charset="0"/>
                <a:cs typeface="Times New Roman" panose="02020603050405020304" pitchFamily="18" charset="0"/>
              </a:rPr>
              <a:t>Gram-negativas</a:t>
            </a:r>
            <a:r>
              <a:rPr lang="pt-BR" sz="1600" u="sng" dirty="0">
                <a:solidFill>
                  <a:srgbClr val="FF40FF"/>
                </a:solidFill>
                <a:latin typeface="Helvetica" pitchFamily="2" charset="0"/>
                <a:ea typeface="Calibri" panose="020F0502020204030204" pitchFamily="34" charset="0"/>
                <a:cs typeface="Times New Roman" panose="02020603050405020304" pitchFamily="18" charset="0"/>
              </a:rPr>
              <a:t> patogênicas e as infecções que elas causam incluem:</a:t>
            </a:r>
            <a:endParaRPr lang="en-US" sz="1600" dirty="0">
              <a:solidFill>
                <a:srgbClr val="FF40FF"/>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Escherichia</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coli</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(gastroenterites, 		                 intoxicação alimentar)</a:t>
            </a: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Calibri" panose="020F0502020204030204" pitchFamily="34" charset="0"/>
                <a:cs typeface="Times New Roman" panose="02020603050405020304" pitchFamily="18" charset="0"/>
              </a:rPr>
              <a:t>Salmonella</a:t>
            </a:r>
            <a:r>
              <a:rPr lang="pt-BR" sz="1600" dirty="0">
                <a:solidFill>
                  <a:srgbClr val="000000"/>
                </a:solidFill>
                <a:latin typeface="Helvetica Neue" panose="02000503000000020004" pitchFamily="2" charset="0"/>
                <a:ea typeface="Calibri" panose="020F0502020204030204" pitchFamily="34" charset="0"/>
                <a:cs typeface="Times New Roman" panose="02020603050405020304" pitchFamily="18" charset="0"/>
              </a:rPr>
              <a:t> </a:t>
            </a:r>
            <a:r>
              <a:rPr lang="pt-BR"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rPr>
              <a:t>(Salmonelose)</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Vibrio</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cholerae</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(cólera)</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Neisseria</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(meningite, gonorreia)</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a:p>
            <a:pPr marL="257175" indent="-257175">
              <a:spcAft>
                <a:spcPts val="600"/>
              </a:spcAft>
              <a:buSzPts val="1000"/>
              <a:buFont typeface="Symbol" pitchFamily="2" charset="2"/>
              <a:buChar char=""/>
              <a:tabLst>
                <a:tab pos="342900" algn="l"/>
              </a:tabLst>
              <a:defRPr/>
            </a:pPr>
            <a:r>
              <a:rPr lang="pt-BR" sz="1600" i="1"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Legionella</a:t>
            </a:r>
            <a:r>
              <a:rPr lang="pt-BR" sz="16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 </a:t>
            </a:r>
            <a:r>
              <a:rPr lang="pt-BR" sz="1200" dirty="0">
                <a:solidFill>
                  <a:srgbClr val="000000"/>
                </a:solidFill>
                <a:latin typeface="Futura Medium" panose="020B0602020204020303" pitchFamily="34" charset="-79"/>
                <a:ea typeface="Times New Roman" panose="02020603050405020304" pitchFamily="18" charset="0"/>
                <a:cs typeface="Futura Medium" panose="020B0602020204020303" pitchFamily="34" charset="-79"/>
              </a:rPr>
              <a:t>(Doença do legionário)</a:t>
            </a:r>
            <a:endParaRPr lang="en-US" sz="1200" dirty="0">
              <a:solidFill>
                <a:srgbClr val="000000"/>
              </a:solidFill>
              <a:latin typeface="Futura Medium" panose="020B0602020204020303" pitchFamily="34" charset="-79"/>
              <a:ea typeface="Calibri" panose="020F0502020204030204" pitchFamily="34" charset="0"/>
              <a:cs typeface="Futura Medium" panose="020B0602020204020303" pitchFamily="34" charset="-79"/>
            </a:endParaRPr>
          </a:p>
        </p:txBody>
      </p:sp>
      <p:pic>
        <p:nvPicPr>
          <p:cNvPr id="38915" name="Picture 5" descr="A picture containing drawing&#10;&#10;Description automatically generated">
            <a:extLst>
              <a:ext uri="{FF2B5EF4-FFF2-40B4-BE49-F238E27FC236}">
                <a16:creationId xmlns:a16="http://schemas.microsoft.com/office/drawing/2014/main" id="{0A072306-BD54-5444-8377-EBB45EF7B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78606" flipH="1">
            <a:off x="4623920" y="1730397"/>
            <a:ext cx="715674" cy="71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a:extLst>
              <a:ext uri="{FF2B5EF4-FFF2-40B4-BE49-F238E27FC236}">
                <a16:creationId xmlns:a16="http://schemas.microsoft.com/office/drawing/2014/main" id="{CA8B3206-40EB-4C49-A8F3-0D2F6C340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576" y="1157326"/>
            <a:ext cx="1546604" cy="16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7">
            <a:extLst>
              <a:ext uri="{FF2B5EF4-FFF2-40B4-BE49-F238E27FC236}">
                <a16:creationId xmlns:a16="http://schemas.microsoft.com/office/drawing/2014/main" id="{9C274A58-6430-4F4C-8823-A113E95D7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3457" b="35690"/>
          <a:stretch>
            <a:fillRect/>
          </a:stretch>
        </p:blipFill>
        <p:spPr bwMode="auto">
          <a:xfrm>
            <a:off x="977485" y="1082595"/>
            <a:ext cx="2301249" cy="167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8">
            <a:extLst>
              <a:ext uri="{FF2B5EF4-FFF2-40B4-BE49-F238E27FC236}">
                <a16:creationId xmlns:a16="http://schemas.microsoft.com/office/drawing/2014/main" id="{1752EB71-2343-A14D-82B3-4C7A38071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8385"/>
          <a:stretch>
            <a:fillRect/>
          </a:stretch>
        </p:blipFill>
        <p:spPr bwMode="auto">
          <a:xfrm>
            <a:off x="5417894" y="1343689"/>
            <a:ext cx="757437" cy="6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9">
            <a:extLst>
              <a:ext uri="{FF2B5EF4-FFF2-40B4-BE49-F238E27FC236}">
                <a16:creationId xmlns:a16="http://schemas.microsoft.com/office/drawing/2014/main" id="{D60385C2-8F59-E340-A209-4F53A35B39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543" r="28896" b="41737"/>
          <a:stretch>
            <a:fillRect/>
          </a:stretch>
        </p:blipFill>
        <p:spPr bwMode="auto">
          <a:xfrm>
            <a:off x="8762108" y="1285184"/>
            <a:ext cx="2452407" cy="16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3407303-0915-FC45-BF9D-C7B3D02DF824}"/>
              </a:ext>
            </a:extLst>
          </p:cNvPr>
          <p:cNvSpPr/>
          <p:nvPr/>
        </p:nvSpPr>
        <p:spPr>
          <a:xfrm>
            <a:off x="408949" y="1437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8921" name="TextBox 7">
            <a:extLst>
              <a:ext uri="{FF2B5EF4-FFF2-40B4-BE49-F238E27FC236}">
                <a16:creationId xmlns:a16="http://schemas.microsoft.com/office/drawing/2014/main" id="{924689EF-4A93-9F4E-88B7-9FE6EE4440F3}"/>
              </a:ext>
            </a:extLst>
          </p:cNvPr>
          <p:cNvSpPr txBox="1">
            <a:spLocks noChangeArrowheads="1"/>
          </p:cNvSpPr>
          <p:nvPr/>
        </p:nvSpPr>
        <p:spPr bwMode="auto">
          <a:xfrm>
            <a:off x="408949" y="243608"/>
            <a:ext cx="6005513"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a:t>
            </a:r>
          </a:p>
          <a:p>
            <a:pPr>
              <a:spcBef>
                <a:spcPct val="0"/>
              </a:spcBef>
              <a:buFontTx/>
              <a:buNone/>
            </a:pPr>
            <a:r>
              <a:rPr lang="pt-BR" altLang="en-US" sz="600" b="1"/>
              <a:t> </a:t>
            </a:r>
          </a:p>
        </p:txBody>
      </p:sp>
    </p:spTree>
    <p:extLst>
      <p:ext uri="{BB962C8B-B14F-4D97-AF65-F5344CB8AC3E}">
        <p14:creationId xmlns:p14="http://schemas.microsoft.com/office/powerpoint/2010/main" val="366790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6">
            <a:extLst>
              <a:ext uri="{FF2B5EF4-FFF2-40B4-BE49-F238E27FC236}">
                <a16:creationId xmlns:a16="http://schemas.microsoft.com/office/drawing/2014/main" id="{CA8B3206-40EB-4C49-A8F3-0D2F6C340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0371" y="706967"/>
            <a:ext cx="1146554" cy="118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3407303-0915-FC45-BF9D-C7B3D02DF824}"/>
              </a:ext>
            </a:extLst>
          </p:cNvPr>
          <p:cNvSpPr/>
          <p:nvPr/>
        </p:nvSpPr>
        <p:spPr>
          <a:xfrm>
            <a:off x="408949" y="1437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38921" name="TextBox 7">
            <a:extLst>
              <a:ext uri="{FF2B5EF4-FFF2-40B4-BE49-F238E27FC236}">
                <a16:creationId xmlns:a16="http://schemas.microsoft.com/office/drawing/2014/main" id="{924689EF-4A93-9F4E-88B7-9FE6EE4440F3}"/>
              </a:ext>
            </a:extLst>
          </p:cNvPr>
          <p:cNvSpPr txBox="1">
            <a:spLocks noChangeArrowheads="1"/>
          </p:cNvSpPr>
          <p:nvPr/>
        </p:nvSpPr>
        <p:spPr bwMode="auto">
          <a:xfrm>
            <a:off x="408949" y="243608"/>
            <a:ext cx="6005513"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a:t>
            </a:r>
          </a:p>
          <a:p>
            <a:pPr>
              <a:spcBef>
                <a:spcPct val="0"/>
              </a:spcBef>
              <a:buFontTx/>
              <a:buNone/>
            </a:pPr>
            <a:r>
              <a:rPr lang="pt-BR" altLang="en-US" sz="600" b="1"/>
              <a:t> </a:t>
            </a:r>
          </a:p>
        </p:txBody>
      </p:sp>
      <p:pic>
        <p:nvPicPr>
          <p:cNvPr id="7" name="Picture 6" descr="A screenshot of a cell phone&#10;&#10;Description automatically generated">
            <a:extLst>
              <a:ext uri="{FF2B5EF4-FFF2-40B4-BE49-F238E27FC236}">
                <a16:creationId xmlns:a16="http://schemas.microsoft.com/office/drawing/2014/main" id="{D5AC3107-1323-2845-BA60-1D279787A29C}"/>
              </a:ext>
            </a:extLst>
          </p:cNvPr>
          <p:cNvPicPr>
            <a:picLocks noChangeAspect="1"/>
          </p:cNvPicPr>
          <p:nvPr/>
        </p:nvPicPr>
        <p:blipFill>
          <a:blip r:embed="rId3"/>
          <a:stretch>
            <a:fillRect/>
          </a:stretch>
        </p:blipFill>
        <p:spPr>
          <a:xfrm>
            <a:off x="612593" y="1894469"/>
            <a:ext cx="9074332" cy="4760589"/>
          </a:xfrm>
          <a:prstGeom prst="rect">
            <a:avLst/>
          </a:prstGeom>
        </p:spPr>
      </p:pic>
      <p:sp>
        <p:nvSpPr>
          <p:cNvPr id="8" name="Rectangle 3">
            <a:extLst>
              <a:ext uri="{FF2B5EF4-FFF2-40B4-BE49-F238E27FC236}">
                <a16:creationId xmlns:a16="http://schemas.microsoft.com/office/drawing/2014/main" id="{F3237238-FE6D-5F42-A700-F33D56AD0F97}"/>
              </a:ext>
            </a:extLst>
          </p:cNvPr>
          <p:cNvSpPr/>
          <p:nvPr/>
        </p:nvSpPr>
        <p:spPr>
          <a:xfrm>
            <a:off x="612593" y="1051891"/>
            <a:ext cx="7307262" cy="646331"/>
          </a:xfrm>
          <a:custGeom>
            <a:avLst/>
            <a:gdLst>
              <a:gd name="connsiteX0" fmla="*/ 0 w 4975225"/>
              <a:gd name="connsiteY0" fmla="*/ 0 h 923925"/>
              <a:gd name="connsiteX1" fmla="*/ 453298 w 4975225"/>
              <a:gd name="connsiteY1" fmla="*/ 0 h 923925"/>
              <a:gd name="connsiteX2" fmla="*/ 856844 w 4975225"/>
              <a:gd name="connsiteY2" fmla="*/ 0 h 923925"/>
              <a:gd name="connsiteX3" fmla="*/ 1459399 w 4975225"/>
              <a:gd name="connsiteY3" fmla="*/ 0 h 923925"/>
              <a:gd name="connsiteX4" fmla="*/ 2061954 w 4975225"/>
              <a:gd name="connsiteY4" fmla="*/ 0 h 923925"/>
              <a:gd name="connsiteX5" fmla="*/ 2614757 w 4975225"/>
              <a:gd name="connsiteY5" fmla="*/ 0 h 923925"/>
              <a:gd name="connsiteX6" fmla="*/ 3068055 w 4975225"/>
              <a:gd name="connsiteY6" fmla="*/ 0 h 923925"/>
              <a:gd name="connsiteX7" fmla="*/ 3620858 w 4975225"/>
              <a:gd name="connsiteY7" fmla="*/ 0 h 923925"/>
              <a:gd name="connsiteX8" fmla="*/ 4173661 w 4975225"/>
              <a:gd name="connsiteY8" fmla="*/ 0 h 923925"/>
              <a:gd name="connsiteX9" fmla="*/ 4975225 w 4975225"/>
              <a:gd name="connsiteY9" fmla="*/ 0 h 923925"/>
              <a:gd name="connsiteX10" fmla="*/ 4975225 w 4975225"/>
              <a:gd name="connsiteY10" fmla="*/ 434245 h 923925"/>
              <a:gd name="connsiteX11" fmla="*/ 4975225 w 4975225"/>
              <a:gd name="connsiteY11" fmla="*/ 923925 h 923925"/>
              <a:gd name="connsiteX12" fmla="*/ 4521927 w 4975225"/>
              <a:gd name="connsiteY12" fmla="*/ 923925 h 923925"/>
              <a:gd name="connsiteX13" fmla="*/ 4068628 w 4975225"/>
              <a:gd name="connsiteY13" fmla="*/ 923925 h 923925"/>
              <a:gd name="connsiteX14" fmla="*/ 3565578 w 4975225"/>
              <a:gd name="connsiteY14" fmla="*/ 923925 h 923925"/>
              <a:gd name="connsiteX15" fmla="*/ 3012775 w 4975225"/>
              <a:gd name="connsiteY15" fmla="*/ 923925 h 923925"/>
              <a:gd name="connsiteX16" fmla="*/ 2509725 w 4975225"/>
              <a:gd name="connsiteY16" fmla="*/ 923925 h 923925"/>
              <a:gd name="connsiteX17" fmla="*/ 1956922 w 4975225"/>
              <a:gd name="connsiteY17" fmla="*/ 923925 h 923925"/>
              <a:gd name="connsiteX18" fmla="*/ 1453871 w 4975225"/>
              <a:gd name="connsiteY18" fmla="*/ 923925 h 923925"/>
              <a:gd name="connsiteX19" fmla="*/ 1000573 w 4975225"/>
              <a:gd name="connsiteY19" fmla="*/ 923925 h 923925"/>
              <a:gd name="connsiteX20" fmla="*/ 547275 w 4975225"/>
              <a:gd name="connsiteY20" fmla="*/ 923925 h 923925"/>
              <a:gd name="connsiteX21" fmla="*/ 0 w 4975225"/>
              <a:gd name="connsiteY21" fmla="*/ 923925 h 923925"/>
              <a:gd name="connsiteX22" fmla="*/ 0 w 4975225"/>
              <a:gd name="connsiteY22" fmla="*/ 452723 h 923925"/>
              <a:gd name="connsiteX23" fmla="*/ 0 w 4975225"/>
              <a:gd name="connsiteY2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5225" h="923925" fill="none" extrusionOk="0">
                <a:moveTo>
                  <a:pt x="0" y="0"/>
                </a:moveTo>
                <a:cubicBezTo>
                  <a:pt x="204917" y="-33079"/>
                  <a:pt x="361804" y="53888"/>
                  <a:pt x="453298" y="0"/>
                </a:cubicBezTo>
                <a:cubicBezTo>
                  <a:pt x="544792" y="-53888"/>
                  <a:pt x="757304" y="23762"/>
                  <a:pt x="856844" y="0"/>
                </a:cubicBezTo>
                <a:cubicBezTo>
                  <a:pt x="956384" y="-23762"/>
                  <a:pt x="1182198" y="31579"/>
                  <a:pt x="1459399" y="0"/>
                </a:cubicBezTo>
                <a:cubicBezTo>
                  <a:pt x="1736601" y="-31579"/>
                  <a:pt x="1915112" y="55373"/>
                  <a:pt x="2061954" y="0"/>
                </a:cubicBezTo>
                <a:cubicBezTo>
                  <a:pt x="2208797" y="-55373"/>
                  <a:pt x="2425244" y="36459"/>
                  <a:pt x="2614757" y="0"/>
                </a:cubicBezTo>
                <a:cubicBezTo>
                  <a:pt x="2804270" y="-36459"/>
                  <a:pt x="2891483" y="13014"/>
                  <a:pt x="3068055" y="0"/>
                </a:cubicBezTo>
                <a:cubicBezTo>
                  <a:pt x="3244627" y="-13014"/>
                  <a:pt x="3436937" y="26054"/>
                  <a:pt x="3620858" y="0"/>
                </a:cubicBezTo>
                <a:cubicBezTo>
                  <a:pt x="3804779" y="-26054"/>
                  <a:pt x="3980276" y="30921"/>
                  <a:pt x="4173661" y="0"/>
                </a:cubicBezTo>
                <a:cubicBezTo>
                  <a:pt x="4367046" y="-30921"/>
                  <a:pt x="4603961" y="44517"/>
                  <a:pt x="4975225" y="0"/>
                </a:cubicBezTo>
                <a:cubicBezTo>
                  <a:pt x="5024198" y="117649"/>
                  <a:pt x="4927932" y="278455"/>
                  <a:pt x="4975225" y="434245"/>
                </a:cubicBezTo>
                <a:cubicBezTo>
                  <a:pt x="5022518" y="590035"/>
                  <a:pt x="4931486" y="705812"/>
                  <a:pt x="4975225" y="923925"/>
                </a:cubicBezTo>
                <a:cubicBezTo>
                  <a:pt x="4765981" y="939533"/>
                  <a:pt x="4688188" y="914006"/>
                  <a:pt x="4521927" y="923925"/>
                </a:cubicBezTo>
                <a:cubicBezTo>
                  <a:pt x="4355666" y="933844"/>
                  <a:pt x="4231638" y="886370"/>
                  <a:pt x="4068628" y="923925"/>
                </a:cubicBezTo>
                <a:cubicBezTo>
                  <a:pt x="3905618" y="961480"/>
                  <a:pt x="3727225" y="864325"/>
                  <a:pt x="3565578" y="923925"/>
                </a:cubicBezTo>
                <a:cubicBezTo>
                  <a:pt x="3403931" y="983525"/>
                  <a:pt x="3172101" y="880376"/>
                  <a:pt x="3012775" y="923925"/>
                </a:cubicBezTo>
                <a:cubicBezTo>
                  <a:pt x="2853449" y="967474"/>
                  <a:pt x="2682831" y="913755"/>
                  <a:pt x="2509725" y="923925"/>
                </a:cubicBezTo>
                <a:cubicBezTo>
                  <a:pt x="2336619" y="934095"/>
                  <a:pt x="2211142" y="882145"/>
                  <a:pt x="1956922" y="923925"/>
                </a:cubicBezTo>
                <a:cubicBezTo>
                  <a:pt x="1702702" y="965705"/>
                  <a:pt x="1608840" y="895266"/>
                  <a:pt x="1453871" y="923925"/>
                </a:cubicBezTo>
                <a:cubicBezTo>
                  <a:pt x="1298902" y="952584"/>
                  <a:pt x="1208698" y="892671"/>
                  <a:pt x="1000573" y="923925"/>
                </a:cubicBezTo>
                <a:cubicBezTo>
                  <a:pt x="792448" y="955179"/>
                  <a:pt x="650876" y="887277"/>
                  <a:pt x="547275" y="923925"/>
                </a:cubicBezTo>
                <a:cubicBezTo>
                  <a:pt x="443674" y="960573"/>
                  <a:pt x="272864" y="914173"/>
                  <a:pt x="0" y="923925"/>
                </a:cubicBezTo>
                <a:cubicBezTo>
                  <a:pt x="-26987" y="815540"/>
                  <a:pt x="30579" y="628094"/>
                  <a:pt x="0" y="452723"/>
                </a:cubicBezTo>
                <a:cubicBezTo>
                  <a:pt x="-30579" y="277352"/>
                  <a:pt x="23479" y="216894"/>
                  <a:pt x="0" y="0"/>
                </a:cubicBezTo>
                <a:close/>
              </a:path>
              <a:path w="4975225" h="923925" stroke="0" extrusionOk="0">
                <a:moveTo>
                  <a:pt x="0" y="0"/>
                </a:moveTo>
                <a:cubicBezTo>
                  <a:pt x="211153" y="-30720"/>
                  <a:pt x="308284" y="11193"/>
                  <a:pt x="503051" y="0"/>
                </a:cubicBezTo>
                <a:cubicBezTo>
                  <a:pt x="697818" y="-11193"/>
                  <a:pt x="847258" y="43566"/>
                  <a:pt x="1105606" y="0"/>
                </a:cubicBezTo>
                <a:cubicBezTo>
                  <a:pt x="1363955" y="-43566"/>
                  <a:pt x="1609196" y="35059"/>
                  <a:pt x="1757913" y="0"/>
                </a:cubicBezTo>
                <a:cubicBezTo>
                  <a:pt x="1906630" y="-35059"/>
                  <a:pt x="2042776" y="6682"/>
                  <a:pt x="2161459" y="0"/>
                </a:cubicBezTo>
                <a:cubicBezTo>
                  <a:pt x="2280142" y="-6682"/>
                  <a:pt x="2570177" y="43918"/>
                  <a:pt x="2714262" y="0"/>
                </a:cubicBezTo>
                <a:cubicBezTo>
                  <a:pt x="2858347" y="-43918"/>
                  <a:pt x="2964611" y="44364"/>
                  <a:pt x="3117808" y="0"/>
                </a:cubicBezTo>
                <a:cubicBezTo>
                  <a:pt x="3271005" y="-44364"/>
                  <a:pt x="3431898" y="41311"/>
                  <a:pt x="3521354" y="0"/>
                </a:cubicBezTo>
                <a:cubicBezTo>
                  <a:pt x="3610810" y="-41311"/>
                  <a:pt x="3946883" y="31484"/>
                  <a:pt x="4123909" y="0"/>
                </a:cubicBezTo>
                <a:cubicBezTo>
                  <a:pt x="4300936" y="-31484"/>
                  <a:pt x="4560968" y="46259"/>
                  <a:pt x="4975225" y="0"/>
                </a:cubicBezTo>
                <a:cubicBezTo>
                  <a:pt x="4987690" y="128830"/>
                  <a:pt x="4931726" y="327614"/>
                  <a:pt x="4975225" y="480441"/>
                </a:cubicBezTo>
                <a:cubicBezTo>
                  <a:pt x="5018724" y="633268"/>
                  <a:pt x="4945347" y="744890"/>
                  <a:pt x="4975225" y="923925"/>
                </a:cubicBezTo>
                <a:cubicBezTo>
                  <a:pt x="4837480" y="956421"/>
                  <a:pt x="4721423" y="911548"/>
                  <a:pt x="4472174" y="923925"/>
                </a:cubicBezTo>
                <a:cubicBezTo>
                  <a:pt x="4222925" y="936302"/>
                  <a:pt x="4184965" y="907331"/>
                  <a:pt x="4068628" y="923925"/>
                </a:cubicBezTo>
                <a:cubicBezTo>
                  <a:pt x="3952291" y="940519"/>
                  <a:pt x="3650751" y="885862"/>
                  <a:pt x="3515826" y="923925"/>
                </a:cubicBezTo>
                <a:cubicBezTo>
                  <a:pt x="3380901" y="961988"/>
                  <a:pt x="3134713" y="917545"/>
                  <a:pt x="3012775" y="923925"/>
                </a:cubicBezTo>
                <a:cubicBezTo>
                  <a:pt x="2890837" y="930305"/>
                  <a:pt x="2678585" y="877926"/>
                  <a:pt x="2360468" y="923925"/>
                </a:cubicBezTo>
                <a:cubicBezTo>
                  <a:pt x="2042351" y="969924"/>
                  <a:pt x="2066725" y="887740"/>
                  <a:pt x="1807665" y="923925"/>
                </a:cubicBezTo>
                <a:cubicBezTo>
                  <a:pt x="1548605" y="960110"/>
                  <a:pt x="1495828" y="904211"/>
                  <a:pt x="1254862" y="923925"/>
                </a:cubicBezTo>
                <a:cubicBezTo>
                  <a:pt x="1013896" y="943639"/>
                  <a:pt x="869236" y="877296"/>
                  <a:pt x="602555" y="923925"/>
                </a:cubicBezTo>
                <a:cubicBezTo>
                  <a:pt x="335874" y="970554"/>
                  <a:pt x="174331" y="885979"/>
                  <a:pt x="0" y="923925"/>
                </a:cubicBezTo>
                <a:cubicBezTo>
                  <a:pt x="-671" y="727490"/>
                  <a:pt x="55272" y="629725"/>
                  <a:pt x="0" y="452723"/>
                </a:cubicBezTo>
                <a:cubicBezTo>
                  <a:pt x="-55272" y="275721"/>
                  <a:pt x="15317" y="168277"/>
                  <a:pt x="0" y="0"/>
                </a:cubicBezTo>
                <a:close/>
              </a:path>
            </a:pathLst>
          </a:custGeom>
          <a:ln>
            <a:solidFill>
              <a:srgbClr val="FF0000"/>
            </a:solidFill>
          </a:ln>
        </p:spPr>
        <p:txBody>
          <a:bodyPr wrap="square">
            <a:spAutoFit/>
          </a:bodyPr>
          <a:lstStyle/>
          <a:p>
            <a:pPr algn="just">
              <a:defRPr/>
            </a:pPr>
            <a:r>
              <a:rPr lang="pt-BR" dirty="0">
                <a:latin typeface="Helvetica" pitchFamily="2" charset="0"/>
                <a:ea typeface="Calibri" panose="020F0502020204030204" pitchFamily="34" charset="0"/>
                <a:cs typeface="Times New Roman" panose="02020603050405020304" pitchFamily="18" charset="0"/>
              </a:rPr>
              <a:t>Todavia,...</a:t>
            </a:r>
          </a:p>
          <a:p>
            <a:pPr algn="just">
              <a:defRPr/>
            </a:pPr>
            <a:r>
              <a:rPr lang="pt-BR" dirty="0">
                <a:latin typeface="Helvetica" pitchFamily="2" charset="0"/>
                <a:ea typeface="Calibri" panose="020F0502020204030204" pitchFamily="34" charset="0"/>
                <a:cs typeface="Times New Roman" panose="02020603050405020304" pitchFamily="18" charset="0"/>
              </a:rPr>
              <a:t>algumas bactérias não se coram pela coloração de Gram</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5" descr="A picture containing drawing&#10;&#10;Description automatically generated">
            <a:extLst>
              <a:ext uri="{FF2B5EF4-FFF2-40B4-BE49-F238E27FC236}">
                <a16:creationId xmlns:a16="http://schemas.microsoft.com/office/drawing/2014/main" id="{3F43EF5D-5D4B-0740-AE5B-4F070D98B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9260" y="3173665"/>
            <a:ext cx="802244" cy="75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a:extLst>
              <a:ext uri="{FF2B5EF4-FFF2-40B4-BE49-F238E27FC236}">
                <a16:creationId xmlns:a16="http://schemas.microsoft.com/office/drawing/2014/main" id="{4C6A7725-E61E-2E40-8DB3-1530BDD259CB}"/>
              </a:ext>
            </a:extLst>
          </p:cNvPr>
          <p:cNvSpPr/>
          <p:nvPr/>
        </p:nvSpPr>
        <p:spPr>
          <a:xfrm rot="4863364">
            <a:off x="9910913" y="3134368"/>
            <a:ext cx="158810" cy="589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Box 2">
            <a:extLst>
              <a:ext uri="{FF2B5EF4-FFF2-40B4-BE49-F238E27FC236}">
                <a16:creationId xmlns:a16="http://schemas.microsoft.com/office/drawing/2014/main" id="{CD833CA9-9D3A-E341-8D39-D48E87CB9D4F}"/>
              </a:ext>
            </a:extLst>
          </p:cNvPr>
          <p:cNvSpPr txBox="1"/>
          <p:nvPr/>
        </p:nvSpPr>
        <p:spPr>
          <a:xfrm>
            <a:off x="10991504" y="3105832"/>
            <a:ext cx="1091676" cy="1384995"/>
          </a:xfrm>
          <a:prstGeom prst="rect">
            <a:avLst/>
          </a:prstGeom>
          <a:noFill/>
        </p:spPr>
        <p:txBody>
          <a:bodyPr wrap="square" rtlCol="0">
            <a:spAutoFit/>
          </a:bodyPr>
          <a:lstStyle/>
          <a:p>
            <a:r>
              <a:rPr lang="pt-BR" sz="1400" dirty="0">
                <a:solidFill>
                  <a:srgbClr val="0432FF"/>
                </a:solidFill>
                <a:latin typeface="Futura Medium" panose="020B0602020204020303" pitchFamily="34" charset="-79"/>
                <a:cs typeface="Futura Medium" panose="020B0602020204020303" pitchFamily="34" charset="-79"/>
              </a:rPr>
              <a:t>Como fazer?</a:t>
            </a:r>
          </a:p>
          <a:p>
            <a:endParaRPr lang="pt-BR" sz="1400" dirty="0">
              <a:solidFill>
                <a:srgbClr val="0432FF"/>
              </a:solidFill>
              <a:latin typeface="Futura Medium" panose="020B0602020204020303" pitchFamily="34" charset="-79"/>
              <a:cs typeface="Futura Medium" panose="020B0602020204020303" pitchFamily="34" charset="-79"/>
            </a:endParaRPr>
          </a:p>
          <a:p>
            <a:r>
              <a:rPr lang="pt-BR" sz="1400" dirty="0">
                <a:solidFill>
                  <a:srgbClr val="0432FF"/>
                </a:solidFill>
                <a:latin typeface="Futura Medium" panose="020B0602020204020303" pitchFamily="34" charset="-79"/>
                <a:cs typeface="Futura Medium" panose="020B0602020204020303" pitchFamily="34" charset="-79"/>
              </a:rPr>
              <a:t>Podemos  visualizar ao </a:t>
            </a:r>
            <a:r>
              <a:rPr lang="pt-BR" sz="1400" dirty="0" err="1">
                <a:solidFill>
                  <a:srgbClr val="0432FF"/>
                </a:solidFill>
                <a:latin typeface="Futura Medium" panose="020B0602020204020303" pitchFamily="34" charset="-79"/>
                <a:cs typeface="Futura Medium" panose="020B0602020204020303" pitchFamily="34" charset="-79"/>
              </a:rPr>
              <a:t>M.O</a:t>
            </a:r>
            <a:r>
              <a:rPr lang="pt-BR" sz="1400" dirty="0">
                <a:solidFill>
                  <a:srgbClr val="0432FF"/>
                </a:solidFill>
                <a:latin typeface="Futura Medium" panose="020B0602020204020303" pitchFamily="34" charset="-79"/>
                <a:cs typeface="Futura Medium" panose="020B0602020204020303" pitchFamily="34" charset="-79"/>
              </a:rPr>
              <a:t>.? </a:t>
            </a:r>
          </a:p>
        </p:txBody>
      </p:sp>
    </p:spTree>
    <p:extLst>
      <p:ext uri="{BB962C8B-B14F-4D97-AF65-F5344CB8AC3E}">
        <p14:creationId xmlns:p14="http://schemas.microsoft.com/office/powerpoint/2010/main" val="2913963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236B08-6A21-FF47-9231-B23D2B26DD5C}"/>
              </a:ext>
            </a:extLst>
          </p:cNvPr>
          <p:cNvSpPr/>
          <p:nvPr/>
        </p:nvSpPr>
        <p:spPr>
          <a:xfrm>
            <a:off x="566737" y="1065505"/>
            <a:ext cx="10263187" cy="530915"/>
          </a:xfrm>
          <a:custGeom>
            <a:avLst/>
            <a:gdLst>
              <a:gd name="connsiteX0" fmla="*/ 0 w 4975225"/>
              <a:gd name="connsiteY0" fmla="*/ 0 h 923925"/>
              <a:gd name="connsiteX1" fmla="*/ 453298 w 4975225"/>
              <a:gd name="connsiteY1" fmla="*/ 0 h 923925"/>
              <a:gd name="connsiteX2" fmla="*/ 856844 w 4975225"/>
              <a:gd name="connsiteY2" fmla="*/ 0 h 923925"/>
              <a:gd name="connsiteX3" fmla="*/ 1459399 w 4975225"/>
              <a:gd name="connsiteY3" fmla="*/ 0 h 923925"/>
              <a:gd name="connsiteX4" fmla="*/ 2061954 w 4975225"/>
              <a:gd name="connsiteY4" fmla="*/ 0 h 923925"/>
              <a:gd name="connsiteX5" fmla="*/ 2614757 w 4975225"/>
              <a:gd name="connsiteY5" fmla="*/ 0 h 923925"/>
              <a:gd name="connsiteX6" fmla="*/ 3068055 w 4975225"/>
              <a:gd name="connsiteY6" fmla="*/ 0 h 923925"/>
              <a:gd name="connsiteX7" fmla="*/ 3620858 w 4975225"/>
              <a:gd name="connsiteY7" fmla="*/ 0 h 923925"/>
              <a:gd name="connsiteX8" fmla="*/ 4173661 w 4975225"/>
              <a:gd name="connsiteY8" fmla="*/ 0 h 923925"/>
              <a:gd name="connsiteX9" fmla="*/ 4975225 w 4975225"/>
              <a:gd name="connsiteY9" fmla="*/ 0 h 923925"/>
              <a:gd name="connsiteX10" fmla="*/ 4975225 w 4975225"/>
              <a:gd name="connsiteY10" fmla="*/ 434245 h 923925"/>
              <a:gd name="connsiteX11" fmla="*/ 4975225 w 4975225"/>
              <a:gd name="connsiteY11" fmla="*/ 923925 h 923925"/>
              <a:gd name="connsiteX12" fmla="*/ 4521927 w 4975225"/>
              <a:gd name="connsiteY12" fmla="*/ 923925 h 923925"/>
              <a:gd name="connsiteX13" fmla="*/ 4068628 w 4975225"/>
              <a:gd name="connsiteY13" fmla="*/ 923925 h 923925"/>
              <a:gd name="connsiteX14" fmla="*/ 3565578 w 4975225"/>
              <a:gd name="connsiteY14" fmla="*/ 923925 h 923925"/>
              <a:gd name="connsiteX15" fmla="*/ 3012775 w 4975225"/>
              <a:gd name="connsiteY15" fmla="*/ 923925 h 923925"/>
              <a:gd name="connsiteX16" fmla="*/ 2509725 w 4975225"/>
              <a:gd name="connsiteY16" fmla="*/ 923925 h 923925"/>
              <a:gd name="connsiteX17" fmla="*/ 1956922 w 4975225"/>
              <a:gd name="connsiteY17" fmla="*/ 923925 h 923925"/>
              <a:gd name="connsiteX18" fmla="*/ 1453871 w 4975225"/>
              <a:gd name="connsiteY18" fmla="*/ 923925 h 923925"/>
              <a:gd name="connsiteX19" fmla="*/ 1000573 w 4975225"/>
              <a:gd name="connsiteY19" fmla="*/ 923925 h 923925"/>
              <a:gd name="connsiteX20" fmla="*/ 547275 w 4975225"/>
              <a:gd name="connsiteY20" fmla="*/ 923925 h 923925"/>
              <a:gd name="connsiteX21" fmla="*/ 0 w 4975225"/>
              <a:gd name="connsiteY21" fmla="*/ 923925 h 923925"/>
              <a:gd name="connsiteX22" fmla="*/ 0 w 4975225"/>
              <a:gd name="connsiteY22" fmla="*/ 452723 h 923925"/>
              <a:gd name="connsiteX23" fmla="*/ 0 w 4975225"/>
              <a:gd name="connsiteY2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5225" h="923925" fill="none" extrusionOk="0">
                <a:moveTo>
                  <a:pt x="0" y="0"/>
                </a:moveTo>
                <a:cubicBezTo>
                  <a:pt x="204917" y="-33079"/>
                  <a:pt x="361804" y="53888"/>
                  <a:pt x="453298" y="0"/>
                </a:cubicBezTo>
                <a:cubicBezTo>
                  <a:pt x="544792" y="-53888"/>
                  <a:pt x="757304" y="23762"/>
                  <a:pt x="856844" y="0"/>
                </a:cubicBezTo>
                <a:cubicBezTo>
                  <a:pt x="956384" y="-23762"/>
                  <a:pt x="1182198" y="31579"/>
                  <a:pt x="1459399" y="0"/>
                </a:cubicBezTo>
                <a:cubicBezTo>
                  <a:pt x="1736601" y="-31579"/>
                  <a:pt x="1915112" y="55373"/>
                  <a:pt x="2061954" y="0"/>
                </a:cubicBezTo>
                <a:cubicBezTo>
                  <a:pt x="2208797" y="-55373"/>
                  <a:pt x="2425244" y="36459"/>
                  <a:pt x="2614757" y="0"/>
                </a:cubicBezTo>
                <a:cubicBezTo>
                  <a:pt x="2804270" y="-36459"/>
                  <a:pt x="2891483" y="13014"/>
                  <a:pt x="3068055" y="0"/>
                </a:cubicBezTo>
                <a:cubicBezTo>
                  <a:pt x="3244627" y="-13014"/>
                  <a:pt x="3436937" y="26054"/>
                  <a:pt x="3620858" y="0"/>
                </a:cubicBezTo>
                <a:cubicBezTo>
                  <a:pt x="3804779" y="-26054"/>
                  <a:pt x="3980276" y="30921"/>
                  <a:pt x="4173661" y="0"/>
                </a:cubicBezTo>
                <a:cubicBezTo>
                  <a:pt x="4367046" y="-30921"/>
                  <a:pt x="4603961" y="44517"/>
                  <a:pt x="4975225" y="0"/>
                </a:cubicBezTo>
                <a:cubicBezTo>
                  <a:pt x="5024198" y="117649"/>
                  <a:pt x="4927932" y="278455"/>
                  <a:pt x="4975225" y="434245"/>
                </a:cubicBezTo>
                <a:cubicBezTo>
                  <a:pt x="5022518" y="590035"/>
                  <a:pt x="4931486" y="705812"/>
                  <a:pt x="4975225" y="923925"/>
                </a:cubicBezTo>
                <a:cubicBezTo>
                  <a:pt x="4765981" y="939533"/>
                  <a:pt x="4688188" y="914006"/>
                  <a:pt x="4521927" y="923925"/>
                </a:cubicBezTo>
                <a:cubicBezTo>
                  <a:pt x="4355666" y="933844"/>
                  <a:pt x="4231638" y="886370"/>
                  <a:pt x="4068628" y="923925"/>
                </a:cubicBezTo>
                <a:cubicBezTo>
                  <a:pt x="3905618" y="961480"/>
                  <a:pt x="3727225" y="864325"/>
                  <a:pt x="3565578" y="923925"/>
                </a:cubicBezTo>
                <a:cubicBezTo>
                  <a:pt x="3403931" y="983525"/>
                  <a:pt x="3172101" y="880376"/>
                  <a:pt x="3012775" y="923925"/>
                </a:cubicBezTo>
                <a:cubicBezTo>
                  <a:pt x="2853449" y="967474"/>
                  <a:pt x="2682831" y="913755"/>
                  <a:pt x="2509725" y="923925"/>
                </a:cubicBezTo>
                <a:cubicBezTo>
                  <a:pt x="2336619" y="934095"/>
                  <a:pt x="2211142" y="882145"/>
                  <a:pt x="1956922" y="923925"/>
                </a:cubicBezTo>
                <a:cubicBezTo>
                  <a:pt x="1702702" y="965705"/>
                  <a:pt x="1608840" y="895266"/>
                  <a:pt x="1453871" y="923925"/>
                </a:cubicBezTo>
                <a:cubicBezTo>
                  <a:pt x="1298902" y="952584"/>
                  <a:pt x="1208698" y="892671"/>
                  <a:pt x="1000573" y="923925"/>
                </a:cubicBezTo>
                <a:cubicBezTo>
                  <a:pt x="792448" y="955179"/>
                  <a:pt x="650876" y="887277"/>
                  <a:pt x="547275" y="923925"/>
                </a:cubicBezTo>
                <a:cubicBezTo>
                  <a:pt x="443674" y="960573"/>
                  <a:pt x="272864" y="914173"/>
                  <a:pt x="0" y="923925"/>
                </a:cubicBezTo>
                <a:cubicBezTo>
                  <a:pt x="-26987" y="815540"/>
                  <a:pt x="30579" y="628094"/>
                  <a:pt x="0" y="452723"/>
                </a:cubicBezTo>
                <a:cubicBezTo>
                  <a:pt x="-30579" y="277352"/>
                  <a:pt x="23479" y="216894"/>
                  <a:pt x="0" y="0"/>
                </a:cubicBezTo>
                <a:close/>
              </a:path>
              <a:path w="4975225" h="923925" stroke="0" extrusionOk="0">
                <a:moveTo>
                  <a:pt x="0" y="0"/>
                </a:moveTo>
                <a:cubicBezTo>
                  <a:pt x="211153" y="-30720"/>
                  <a:pt x="308284" y="11193"/>
                  <a:pt x="503051" y="0"/>
                </a:cubicBezTo>
                <a:cubicBezTo>
                  <a:pt x="697818" y="-11193"/>
                  <a:pt x="847258" y="43566"/>
                  <a:pt x="1105606" y="0"/>
                </a:cubicBezTo>
                <a:cubicBezTo>
                  <a:pt x="1363955" y="-43566"/>
                  <a:pt x="1609196" y="35059"/>
                  <a:pt x="1757913" y="0"/>
                </a:cubicBezTo>
                <a:cubicBezTo>
                  <a:pt x="1906630" y="-35059"/>
                  <a:pt x="2042776" y="6682"/>
                  <a:pt x="2161459" y="0"/>
                </a:cubicBezTo>
                <a:cubicBezTo>
                  <a:pt x="2280142" y="-6682"/>
                  <a:pt x="2570177" y="43918"/>
                  <a:pt x="2714262" y="0"/>
                </a:cubicBezTo>
                <a:cubicBezTo>
                  <a:pt x="2858347" y="-43918"/>
                  <a:pt x="2964611" y="44364"/>
                  <a:pt x="3117808" y="0"/>
                </a:cubicBezTo>
                <a:cubicBezTo>
                  <a:pt x="3271005" y="-44364"/>
                  <a:pt x="3431898" y="41311"/>
                  <a:pt x="3521354" y="0"/>
                </a:cubicBezTo>
                <a:cubicBezTo>
                  <a:pt x="3610810" y="-41311"/>
                  <a:pt x="3946883" y="31484"/>
                  <a:pt x="4123909" y="0"/>
                </a:cubicBezTo>
                <a:cubicBezTo>
                  <a:pt x="4300936" y="-31484"/>
                  <a:pt x="4560968" y="46259"/>
                  <a:pt x="4975225" y="0"/>
                </a:cubicBezTo>
                <a:cubicBezTo>
                  <a:pt x="4987690" y="128830"/>
                  <a:pt x="4931726" y="327614"/>
                  <a:pt x="4975225" y="480441"/>
                </a:cubicBezTo>
                <a:cubicBezTo>
                  <a:pt x="5018724" y="633268"/>
                  <a:pt x="4945347" y="744890"/>
                  <a:pt x="4975225" y="923925"/>
                </a:cubicBezTo>
                <a:cubicBezTo>
                  <a:pt x="4837480" y="956421"/>
                  <a:pt x="4721423" y="911548"/>
                  <a:pt x="4472174" y="923925"/>
                </a:cubicBezTo>
                <a:cubicBezTo>
                  <a:pt x="4222925" y="936302"/>
                  <a:pt x="4184965" y="907331"/>
                  <a:pt x="4068628" y="923925"/>
                </a:cubicBezTo>
                <a:cubicBezTo>
                  <a:pt x="3952291" y="940519"/>
                  <a:pt x="3650751" y="885862"/>
                  <a:pt x="3515826" y="923925"/>
                </a:cubicBezTo>
                <a:cubicBezTo>
                  <a:pt x="3380901" y="961988"/>
                  <a:pt x="3134713" y="917545"/>
                  <a:pt x="3012775" y="923925"/>
                </a:cubicBezTo>
                <a:cubicBezTo>
                  <a:pt x="2890837" y="930305"/>
                  <a:pt x="2678585" y="877926"/>
                  <a:pt x="2360468" y="923925"/>
                </a:cubicBezTo>
                <a:cubicBezTo>
                  <a:pt x="2042351" y="969924"/>
                  <a:pt x="2066725" y="887740"/>
                  <a:pt x="1807665" y="923925"/>
                </a:cubicBezTo>
                <a:cubicBezTo>
                  <a:pt x="1548605" y="960110"/>
                  <a:pt x="1495828" y="904211"/>
                  <a:pt x="1254862" y="923925"/>
                </a:cubicBezTo>
                <a:cubicBezTo>
                  <a:pt x="1013896" y="943639"/>
                  <a:pt x="869236" y="877296"/>
                  <a:pt x="602555" y="923925"/>
                </a:cubicBezTo>
                <a:cubicBezTo>
                  <a:pt x="335874" y="970554"/>
                  <a:pt x="174331" y="885979"/>
                  <a:pt x="0" y="923925"/>
                </a:cubicBezTo>
                <a:cubicBezTo>
                  <a:pt x="-671" y="727490"/>
                  <a:pt x="55272" y="629725"/>
                  <a:pt x="0" y="452723"/>
                </a:cubicBezTo>
                <a:cubicBezTo>
                  <a:pt x="-55272" y="275721"/>
                  <a:pt x="15317" y="168277"/>
                  <a:pt x="0" y="0"/>
                </a:cubicBezTo>
                <a:close/>
              </a:path>
            </a:pathLst>
          </a:custGeom>
          <a:ln>
            <a:solidFill>
              <a:srgbClr val="FF0000"/>
            </a:solidFill>
          </a:ln>
        </p:spPr>
        <p:txBody>
          <a:bodyPr wrap="square">
            <a:spAutoFit/>
          </a:bodyPr>
          <a:lstStyle/>
          <a:p>
            <a:pPr algn="just">
              <a:defRPr/>
            </a:pPr>
            <a:r>
              <a:rPr lang="pt-BR" dirty="0">
                <a:latin typeface="Helvetica" pitchFamily="2" charset="0"/>
                <a:ea typeface="Calibri" panose="020F0502020204030204" pitchFamily="34" charset="0"/>
                <a:cs typeface="Times New Roman" panose="02020603050405020304" pitchFamily="18" charset="0"/>
              </a:rPr>
              <a:t>Algumas bactérias podem ser visualizadas empregando outras colorações, como </a:t>
            </a:r>
            <a:r>
              <a:rPr lang="pt-BR" b="1" dirty="0">
                <a:latin typeface="Helvetica" pitchFamily="2" charset="0"/>
                <a:ea typeface="Calibri" panose="020F0502020204030204" pitchFamily="34" charset="0"/>
                <a:cs typeface="Times New Roman" panose="02020603050405020304" pitchFamily="18" charset="0"/>
              </a:rPr>
              <a:t>Ziehl-Neelsen</a:t>
            </a:r>
            <a:r>
              <a:rPr lang="pt-BR" dirty="0">
                <a:latin typeface="Helvetica" pitchFamily="2" charset="0"/>
                <a:ea typeface="Calibri" panose="020F0502020204030204" pitchFamily="34" charset="0"/>
                <a:cs typeface="Times New Roman" panose="02020603050405020304" pitchFamily="18" charset="0"/>
              </a:rPr>
              <a:t>                     </a:t>
            </a:r>
            <a:r>
              <a:rPr lang="pt-BR" sz="1050" dirty="0">
                <a:latin typeface="Helvetica" pitchFamily="2" charset="0"/>
                <a:ea typeface="Calibri" panose="020F0502020204030204" pitchFamily="34" charset="0"/>
                <a:cs typeface="Times New Roman" panose="02020603050405020304" pitchFamily="18" charset="0"/>
              </a:rPr>
              <a:t>(1/4)</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50179" name="Rectangle 4">
            <a:extLst>
              <a:ext uri="{FF2B5EF4-FFF2-40B4-BE49-F238E27FC236}">
                <a16:creationId xmlns:a16="http://schemas.microsoft.com/office/drawing/2014/main" id="{A71A73DD-2F21-A940-A0C6-9A927293AFE0}"/>
              </a:ext>
            </a:extLst>
          </p:cNvPr>
          <p:cNvSpPr>
            <a:spLocks noChangeArrowheads="1"/>
          </p:cNvSpPr>
          <p:nvPr/>
        </p:nvSpPr>
        <p:spPr bwMode="auto">
          <a:xfrm>
            <a:off x="552451" y="1742262"/>
            <a:ext cx="3594100" cy="1208023"/>
          </a:xfrm>
          <a:prstGeom prst="rect">
            <a:avLst/>
          </a:prstGeom>
          <a:solidFill>
            <a:srgbClr val="F9FFC0"/>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300"/>
              </a:spcAft>
              <a:defRPr/>
            </a:pPr>
            <a:r>
              <a:rPr lang="pt-BR" altLang="en-US" sz="1400" b="1" dirty="0">
                <a:latin typeface="Helvetica Neue" panose="02000503000000020004" pitchFamily="2" charset="0"/>
                <a:ea typeface="Helvetica Neue" panose="02000503000000020004" pitchFamily="2" charset="0"/>
                <a:cs typeface="Helvetica Neue" panose="02000503000000020004" pitchFamily="2" charset="0"/>
              </a:rPr>
              <a:t>Micobactérias:</a:t>
            </a:r>
          </a:p>
          <a:p>
            <a:pPr algn="just">
              <a:spcAft>
                <a:spcPts val="300"/>
              </a:spcAft>
              <a:defRPr/>
            </a:pP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Têm estrutura celular de Gram-positivo; mas </a:t>
            </a:r>
            <a:r>
              <a:rPr lang="pt-BR" altLang="en-US" sz="1400" b="1" u="sng" dirty="0">
                <a:latin typeface="Helvetica Neue" panose="02000503000000020004" pitchFamily="2" charset="0"/>
                <a:ea typeface="Helvetica Neue" panose="02000503000000020004" pitchFamily="2" charset="0"/>
                <a:cs typeface="Helvetica Neue" panose="02000503000000020004" pitchFamily="2" charset="0"/>
              </a:rPr>
              <a:t>não</a:t>
            </a: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 se coram pela </a:t>
            </a:r>
            <a:r>
              <a:rPr lang="pt-BR" altLang="en-US" sz="1400" b="1" dirty="0">
                <a:latin typeface="Helvetica Neue" panose="02000503000000020004" pitchFamily="2" charset="0"/>
                <a:ea typeface="Helvetica Neue" panose="02000503000000020004" pitchFamily="2" charset="0"/>
                <a:cs typeface="Helvetica Neue" panose="02000503000000020004" pitchFamily="2" charset="0"/>
              </a:rPr>
              <a:t>coloração de Gram </a:t>
            </a:r>
            <a:r>
              <a:rPr lang="pt-BR" altLang="en-US" sz="1400" u="sng" dirty="0">
                <a:latin typeface="Helvetica Neue" panose="02000503000000020004" pitchFamily="2" charset="0"/>
                <a:ea typeface="Helvetica Neue" panose="02000503000000020004" pitchFamily="2" charset="0"/>
                <a:cs typeface="Helvetica Neue" panose="02000503000000020004" pitchFamily="2" charset="0"/>
              </a:rPr>
              <a:t>porqu</a:t>
            </a: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e têm </a:t>
            </a:r>
            <a:r>
              <a:rPr lang="pt-BR" altLang="en-US" sz="14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paredes celulares ricas em lipídeos chamados </a:t>
            </a:r>
            <a:r>
              <a:rPr lang="pt-BR" altLang="en-US" sz="1400"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ácidos micólicos</a:t>
            </a:r>
            <a:r>
              <a:rPr lang="pt-BR" altLang="en-US" sz="1400"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39939" name="Rectangle 5">
            <a:extLst>
              <a:ext uri="{FF2B5EF4-FFF2-40B4-BE49-F238E27FC236}">
                <a16:creationId xmlns:a16="http://schemas.microsoft.com/office/drawing/2014/main" id="{0FAB47F8-5BC6-BA4A-9749-EAD421F5BD14}"/>
              </a:ext>
            </a:extLst>
          </p:cNvPr>
          <p:cNvSpPr>
            <a:spLocks noChangeArrowheads="1"/>
          </p:cNvSpPr>
          <p:nvPr/>
        </p:nvSpPr>
        <p:spPr bwMode="auto">
          <a:xfrm>
            <a:off x="6872287" y="2312988"/>
            <a:ext cx="3594100" cy="4462462"/>
          </a:xfrm>
          <a:prstGeom prst="rect">
            <a:avLst/>
          </a:prstGeom>
          <a:noFill/>
          <a:ln w="9525">
            <a:solidFill>
              <a:srgbClr val="00FD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100" b="1" dirty="0">
                <a:solidFill>
                  <a:srgbClr val="0432FF"/>
                </a:solidFill>
                <a:latin typeface="Helvetica Neue" panose="02000503000000020004" pitchFamily="2" charset="0"/>
              </a:rPr>
              <a:t>Coloração empregada</a:t>
            </a:r>
            <a:r>
              <a:rPr lang="pt-BR" altLang="en-US" sz="1100" dirty="0">
                <a:solidFill>
                  <a:srgbClr val="0432FF"/>
                </a:solidFill>
                <a:latin typeface="Helvetica Neue" panose="02000503000000020004" pitchFamily="2" charset="0"/>
              </a:rPr>
              <a:t>:</a:t>
            </a:r>
          </a:p>
          <a:p>
            <a:pPr>
              <a:spcBef>
                <a:spcPct val="0"/>
              </a:spcBef>
              <a:buFontTx/>
              <a:buNone/>
            </a:pPr>
            <a:endParaRPr lang="pt-BR" altLang="en-US" sz="500" dirty="0">
              <a:solidFill>
                <a:srgbClr val="0432FF"/>
              </a:solidFill>
              <a:latin typeface="Helvetica Neue" panose="02000503000000020004" pitchFamily="2" charset="0"/>
            </a:endParaRPr>
          </a:p>
          <a:p>
            <a:pPr algn="just">
              <a:spcBef>
                <a:spcPct val="0"/>
              </a:spcBef>
              <a:buFontTx/>
              <a:buNone/>
            </a:pPr>
            <a:r>
              <a:rPr lang="pt-BR" altLang="en-US" sz="1200" dirty="0">
                <a:solidFill>
                  <a:srgbClr val="0432FF"/>
                </a:solidFill>
                <a:latin typeface="Helvetica Neue" panose="02000503000000020004" pitchFamily="2" charset="0"/>
              </a:rPr>
              <a:t>Para sua visualização de micobactérias ao </a:t>
            </a:r>
            <a:r>
              <a:rPr lang="pt-BR" altLang="en-US" sz="1200" dirty="0" err="1">
                <a:solidFill>
                  <a:srgbClr val="0432FF"/>
                </a:solidFill>
                <a:latin typeface="Helvetica Neue" panose="02000503000000020004" pitchFamily="2" charset="0"/>
              </a:rPr>
              <a:t>M.O</a:t>
            </a:r>
            <a:r>
              <a:rPr lang="pt-BR" altLang="en-US" sz="1200" dirty="0">
                <a:solidFill>
                  <a:srgbClr val="0432FF"/>
                </a:solidFill>
                <a:latin typeface="Helvetica Neue" panose="02000503000000020004" pitchFamily="2" charset="0"/>
              </a:rPr>
              <a:t>., emprega-se a coloração de </a:t>
            </a:r>
            <a:r>
              <a:rPr lang="pt-BR" altLang="en-US" sz="1200" b="1" dirty="0">
                <a:solidFill>
                  <a:srgbClr val="0432FF"/>
                </a:solidFill>
                <a:latin typeface="Helvetica Neue" panose="02000503000000020004" pitchFamily="2" charset="0"/>
              </a:rPr>
              <a:t>Ziehl-Neelsen (ZN).</a:t>
            </a: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endParaRPr lang="pt-BR" altLang="en-US" sz="1200" dirty="0">
              <a:solidFill>
                <a:srgbClr val="0432FF"/>
              </a:solidFill>
              <a:latin typeface="Helvetica Neue" panose="02000503000000020004" pitchFamily="2" charset="0"/>
            </a:endParaRPr>
          </a:p>
          <a:p>
            <a:pPr>
              <a:spcBef>
                <a:spcPct val="0"/>
              </a:spcBef>
              <a:buFontTx/>
              <a:buNone/>
            </a:pPr>
            <a:r>
              <a:rPr lang="pt-BR" altLang="en-US" sz="1100" dirty="0">
                <a:solidFill>
                  <a:srgbClr val="0432FF"/>
                </a:solidFill>
                <a:latin typeface="Helvetica Neue" panose="02000503000000020004" pitchFamily="2" charset="0"/>
              </a:rPr>
              <a:t>Interpretação: </a:t>
            </a:r>
          </a:p>
          <a:p>
            <a:pPr>
              <a:spcBef>
                <a:spcPct val="0"/>
              </a:spcBef>
              <a:buFontTx/>
              <a:buNone/>
            </a:pPr>
            <a:r>
              <a:rPr lang="pt-BR" altLang="en-US" sz="1100" dirty="0">
                <a:solidFill>
                  <a:srgbClr val="0432FF"/>
                </a:solidFill>
                <a:latin typeface="Helvetica Neue" panose="02000503000000020004" pitchFamily="2" charset="0"/>
              </a:rPr>
              <a:t>Após a coloração ZN, as </a:t>
            </a:r>
            <a:r>
              <a:rPr lang="pt-BR" altLang="en-US" sz="1200" b="1" dirty="0">
                <a:solidFill>
                  <a:srgbClr val="0432FF"/>
                </a:solidFill>
                <a:latin typeface="Helvetica Neue" panose="02000503000000020004" pitchFamily="2" charset="0"/>
              </a:rPr>
              <a:t>micobactérias</a:t>
            </a:r>
            <a:r>
              <a:rPr lang="pt-BR" altLang="en-US" sz="1100" dirty="0">
                <a:solidFill>
                  <a:srgbClr val="0432FF"/>
                </a:solidFill>
                <a:latin typeface="Helvetica Neue" panose="02000503000000020004" pitchFamily="2" charset="0"/>
              </a:rPr>
              <a:t> se coram em </a:t>
            </a:r>
            <a:r>
              <a:rPr lang="pt-BR" altLang="en-US" sz="1100" b="1" dirty="0">
                <a:solidFill>
                  <a:srgbClr val="FF0000"/>
                </a:solidFill>
                <a:latin typeface="Helvetica Neue" panose="02000503000000020004" pitchFamily="2" charset="0"/>
              </a:rPr>
              <a:t>vermelho </a:t>
            </a:r>
            <a:r>
              <a:rPr lang="pt-BR" altLang="en-US" sz="800" dirty="0">
                <a:solidFill>
                  <a:srgbClr val="FF0000"/>
                </a:solidFill>
                <a:latin typeface="Helvetica Neue" panose="02000503000000020004" pitchFamily="2" charset="0"/>
              </a:rPr>
              <a:t>(fucsina </a:t>
            </a:r>
            <a:r>
              <a:rPr lang="pt-BR" altLang="en-US" sz="800" dirty="0" err="1">
                <a:solidFill>
                  <a:srgbClr val="FF0000"/>
                </a:solidFill>
                <a:latin typeface="Helvetica Neue" panose="02000503000000020004" pitchFamily="2" charset="0"/>
              </a:rPr>
              <a:t>fenicada</a:t>
            </a:r>
            <a:r>
              <a:rPr lang="pt-BR" altLang="en-US" sz="800" dirty="0">
                <a:solidFill>
                  <a:srgbClr val="FF0000"/>
                </a:solidFill>
                <a:latin typeface="Helvetica Neue" panose="02000503000000020004" pitchFamily="2" charset="0"/>
              </a:rPr>
              <a:t>) </a:t>
            </a:r>
            <a:r>
              <a:rPr lang="pt-BR" altLang="en-US" sz="1100" dirty="0">
                <a:solidFill>
                  <a:srgbClr val="0432FF"/>
                </a:solidFill>
                <a:latin typeface="Helvetica Neue" panose="02000503000000020004" pitchFamily="2" charset="0"/>
              </a:rPr>
              <a:t>, pois como são </a:t>
            </a:r>
          </a:p>
          <a:p>
            <a:pPr>
              <a:spcBef>
                <a:spcPct val="0"/>
              </a:spcBef>
              <a:buFontTx/>
              <a:buNone/>
            </a:pPr>
            <a:r>
              <a:rPr lang="pt-BR" altLang="en-US" sz="1200" b="1" dirty="0">
                <a:solidFill>
                  <a:srgbClr val="0432FF"/>
                </a:solidFill>
                <a:latin typeface="Helvetica Neue" panose="02000503000000020004" pitchFamily="2" charset="0"/>
              </a:rPr>
              <a:t>bacilos álcool-ácido resistentes </a:t>
            </a:r>
            <a:r>
              <a:rPr lang="pt-BR" altLang="en-US" sz="1200" dirty="0">
                <a:solidFill>
                  <a:srgbClr val="0432FF"/>
                </a:solidFill>
                <a:latin typeface="Helvetica Neue" panose="02000503000000020004" pitchFamily="2" charset="0"/>
              </a:rPr>
              <a:t>– </a:t>
            </a:r>
            <a:r>
              <a:rPr lang="pt-BR" altLang="en-US" sz="1200" b="1" dirty="0" err="1">
                <a:solidFill>
                  <a:srgbClr val="0432FF"/>
                </a:solidFill>
                <a:latin typeface="Helvetica Neue" panose="02000503000000020004" pitchFamily="2" charset="0"/>
              </a:rPr>
              <a:t>BAAR</a:t>
            </a:r>
            <a:r>
              <a:rPr lang="pt-BR" altLang="en-US" sz="1200" b="1" dirty="0">
                <a:solidFill>
                  <a:srgbClr val="0432FF"/>
                </a:solidFill>
                <a:latin typeface="Helvetica Neue" panose="02000503000000020004" pitchFamily="2" charset="0"/>
              </a:rPr>
              <a:t>,</a:t>
            </a:r>
          </a:p>
          <a:p>
            <a:pPr>
              <a:spcBef>
                <a:spcPct val="0"/>
              </a:spcBef>
              <a:buFontTx/>
              <a:buNone/>
            </a:pPr>
            <a:r>
              <a:rPr lang="pt-BR" altLang="en-US" sz="1100" dirty="0">
                <a:solidFill>
                  <a:srgbClr val="0432FF"/>
                </a:solidFill>
                <a:latin typeface="Helvetica Neue" panose="02000503000000020004" pitchFamily="2" charset="0"/>
              </a:rPr>
              <a:t>mantêm o corante fucsina,</a:t>
            </a:r>
          </a:p>
          <a:p>
            <a:pPr>
              <a:spcBef>
                <a:spcPct val="0"/>
              </a:spcBef>
              <a:buFontTx/>
              <a:buNone/>
            </a:pPr>
            <a:r>
              <a:rPr lang="pt-BR" altLang="en-US" sz="1100" dirty="0">
                <a:solidFill>
                  <a:srgbClr val="0432FF"/>
                </a:solidFill>
                <a:latin typeface="Helvetica Neue" panose="02000503000000020004" pitchFamily="2" charset="0"/>
              </a:rPr>
              <a:t>após a descoloração com álcool-ácido.  O fundo cora-se de azul, pois os debrís do escarro coram-se com o corante de contraste</a:t>
            </a:r>
            <a:r>
              <a:rPr lang="pt-BR" altLang="en-US" sz="1200" dirty="0">
                <a:solidFill>
                  <a:srgbClr val="0432FF"/>
                </a:solidFill>
                <a:latin typeface="Helvetica Neue" panose="02000503000000020004" pitchFamily="2" charset="0"/>
              </a:rPr>
              <a:t> </a:t>
            </a:r>
            <a:r>
              <a:rPr lang="pt-BR" altLang="en-US" sz="800" dirty="0">
                <a:solidFill>
                  <a:srgbClr val="0432FF"/>
                </a:solidFill>
                <a:latin typeface="Helvetica Neue" panose="02000503000000020004" pitchFamily="2" charset="0"/>
              </a:rPr>
              <a:t>(azul de metileno).</a:t>
            </a:r>
          </a:p>
        </p:txBody>
      </p:sp>
      <p:sp>
        <p:nvSpPr>
          <p:cNvPr id="39940" name="Rectangle 6">
            <a:extLst>
              <a:ext uri="{FF2B5EF4-FFF2-40B4-BE49-F238E27FC236}">
                <a16:creationId xmlns:a16="http://schemas.microsoft.com/office/drawing/2014/main" id="{8E2A8A85-3297-9245-8402-41F3494E19B5}"/>
              </a:ext>
            </a:extLst>
          </p:cNvPr>
          <p:cNvSpPr>
            <a:spLocks noChangeArrowheads="1"/>
          </p:cNvSpPr>
          <p:nvPr/>
        </p:nvSpPr>
        <p:spPr bwMode="auto">
          <a:xfrm>
            <a:off x="333376" y="3054604"/>
            <a:ext cx="403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a:spcBef>
                <a:spcPct val="20000"/>
              </a:spcBef>
              <a:buChar char="•"/>
              <a:tabLst>
                <a:tab pos="342900" algn="l"/>
              </a:tabLst>
              <a:defRPr sz="3200">
                <a:solidFill>
                  <a:schemeClr val="tx1"/>
                </a:solidFill>
                <a:latin typeface="Arial" panose="020B0604020202020204" pitchFamily="34" charset="0"/>
              </a:defRPr>
            </a:lvl1pPr>
            <a:lvl2pPr marL="742950" indent="-285750">
              <a:spcBef>
                <a:spcPct val="20000"/>
              </a:spcBef>
              <a:buChar char="–"/>
              <a:tabLst>
                <a:tab pos="342900" algn="l"/>
              </a:tabLst>
              <a:defRPr sz="2800">
                <a:solidFill>
                  <a:schemeClr val="tx1"/>
                </a:solidFill>
                <a:latin typeface="Arial" panose="020B0604020202020204" pitchFamily="34" charset="0"/>
              </a:defRPr>
            </a:lvl2pPr>
            <a:lvl3pPr marL="1143000" indent="-228600">
              <a:spcBef>
                <a:spcPct val="20000"/>
              </a:spcBef>
              <a:buChar char="•"/>
              <a:tabLst>
                <a:tab pos="342900" algn="l"/>
              </a:tabLst>
              <a:defRPr sz="2400">
                <a:solidFill>
                  <a:schemeClr val="tx1"/>
                </a:solidFill>
                <a:latin typeface="Arial" panose="020B0604020202020204" pitchFamily="34" charset="0"/>
              </a:defRPr>
            </a:lvl3pPr>
            <a:lvl4pPr marL="1600200" indent="-228600">
              <a:spcBef>
                <a:spcPct val="20000"/>
              </a:spcBef>
              <a:buChar char="–"/>
              <a:tabLst>
                <a:tab pos="342900" algn="l"/>
              </a:tabLst>
              <a:defRPr sz="2000">
                <a:solidFill>
                  <a:schemeClr val="tx1"/>
                </a:solidFill>
                <a:latin typeface="Arial" panose="020B0604020202020204" pitchFamily="34" charset="0"/>
              </a:defRPr>
            </a:lvl4pPr>
            <a:lvl5pPr marL="2057400" indent="-228600">
              <a:spcBef>
                <a:spcPct val="20000"/>
              </a:spcBef>
              <a:buChar char="»"/>
              <a:tabLst>
                <a:tab pos="3429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Lst>
              <a:defRPr sz="2000">
                <a:solidFill>
                  <a:schemeClr val="tx1"/>
                </a:solidFill>
                <a:latin typeface="Arial" panose="020B0604020202020204" pitchFamily="34" charset="0"/>
              </a:defRPr>
            </a:lvl9pPr>
          </a:lstStyle>
          <a:p>
            <a:pPr>
              <a:spcBef>
                <a:spcPct val="0"/>
              </a:spcBef>
              <a:spcAft>
                <a:spcPts val="300"/>
              </a:spcAft>
              <a:buSzPts val="1000"/>
              <a:buFont typeface="Symbol" pitchFamily="2" charset="2"/>
              <a:buChar char=""/>
            </a:pPr>
            <a:r>
              <a:rPr lang="pt-BR" altLang="en-US" sz="1600" i="1" dirty="0">
                <a:latin typeface="Helvetica" pitchFamily="2" charset="0"/>
                <a:ea typeface="Helvetica Neue" panose="02000503000000020004" pitchFamily="2" charset="0"/>
                <a:cs typeface="Helvetica Neue" panose="02000503000000020004" pitchFamily="2" charset="0"/>
              </a:rPr>
              <a:t>Mycobacterium tuberculosis </a:t>
            </a:r>
            <a:r>
              <a:rPr lang="pt-BR" altLang="en-US" sz="1200" dirty="0">
                <a:latin typeface="Futura Medium" panose="020B0602020204020303" pitchFamily="34" charset="-79"/>
                <a:ea typeface="Helvetica Neue" panose="02000503000000020004" pitchFamily="2" charset="0"/>
                <a:cs typeface="Futura Medium" panose="020B0602020204020303" pitchFamily="34" charset="-79"/>
              </a:rPr>
              <a:t>(tuberculose)</a:t>
            </a:r>
          </a:p>
          <a:p>
            <a:pPr>
              <a:spcBef>
                <a:spcPct val="0"/>
              </a:spcBef>
              <a:spcAft>
                <a:spcPts val="300"/>
              </a:spcAft>
              <a:buSzPts val="1000"/>
              <a:buFont typeface="Symbol" pitchFamily="2" charset="2"/>
              <a:buChar char=""/>
            </a:pPr>
            <a:r>
              <a:rPr lang="pt-BR" altLang="en-US" sz="1800" i="1" dirty="0">
                <a:latin typeface="Helvetica" pitchFamily="2" charset="0"/>
                <a:ea typeface="Helvetica Neue" panose="02000503000000020004" pitchFamily="2" charset="0"/>
                <a:cs typeface="Helvetica Neue" panose="02000503000000020004" pitchFamily="2" charset="0"/>
              </a:rPr>
              <a:t>Mycobacterium leprae </a:t>
            </a:r>
            <a:r>
              <a:rPr lang="pt-BR" altLang="en-US" sz="1200" dirty="0">
                <a:latin typeface="Futura Medium" panose="020B0602020204020303" pitchFamily="34" charset="-79"/>
                <a:ea typeface="Helvetica Neue" panose="02000503000000020004" pitchFamily="2" charset="0"/>
                <a:cs typeface="Helvetica Neue" panose="02000503000000020004" pitchFamily="2" charset="0"/>
              </a:rPr>
              <a:t>(hanseníase)</a:t>
            </a:r>
          </a:p>
        </p:txBody>
      </p:sp>
      <p:sp>
        <p:nvSpPr>
          <p:cNvPr id="39941" name="TextBox 7">
            <a:extLst>
              <a:ext uri="{FF2B5EF4-FFF2-40B4-BE49-F238E27FC236}">
                <a16:creationId xmlns:a16="http://schemas.microsoft.com/office/drawing/2014/main" id="{57BF7C62-C51A-DE44-91C0-AF8E8D7BF6E0}"/>
              </a:ext>
            </a:extLst>
          </p:cNvPr>
          <p:cNvSpPr txBox="1">
            <a:spLocks noChangeArrowheads="1"/>
          </p:cNvSpPr>
          <p:nvPr/>
        </p:nvSpPr>
        <p:spPr bwMode="auto">
          <a:xfrm>
            <a:off x="351798" y="284078"/>
            <a:ext cx="6005513"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a:t>
            </a:r>
          </a:p>
          <a:p>
            <a:pPr>
              <a:spcBef>
                <a:spcPct val="0"/>
              </a:spcBef>
              <a:buFontTx/>
              <a:buNone/>
            </a:pPr>
            <a:r>
              <a:rPr lang="pt-BR" altLang="en-US" sz="600" b="1"/>
              <a:t> </a:t>
            </a:r>
          </a:p>
        </p:txBody>
      </p:sp>
      <p:sp>
        <p:nvSpPr>
          <p:cNvPr id="8" name="Rectangle 7">
            <a:extLst>
              <a:ext uri="{FF2B5EF4-FFF2-40B4-BE49-F238E27FC236}">
                <a16:creationId xmlns:a16="http://schemas.microsoft.com/office/drawing/2014/main" id="{DD41F308-1215-234D-9802-3138FFC70082}"/>
              </a:ext>
            </a:extLst>
          </p:cNvPr>
          <p:cNvSpPr/>
          <p:nvPr/>
        </p:nvSpPr>
        <p:spPr>
          <a:xfrm>
            <a:off x="351798" y="3016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pic>
        <p:nvPicPr>
          <p:cNvPr id="39943" name="Picture 2">
            <a:extLst>
              <a:ext uri="{FF2B5EF4-FFF2-40B4-BE49-F238E27FC236}">
                <a16:creationId xmlns:a16="http://schemas.microsoft.com/office/drawing/2014/main" id="{733BE418-FFCC-154F-AB26-DCEFFC0C3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837" y="3054604"/>
            <a:ext cx="3175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Rectangle 4">
            <a:extLst>
              <a:ext uri="{FF2B5EF4-FFF2-40B4-BE49-F238E27FC236}">
                <a16:creationId xmlns:a16="http://schemas.microsoft.com/office/drawing/2014/main" id="{30BA78A5-6B73-5F4F-85FB-E6221EEA48D7}"/>
              </a:ext>
            </a:extLst>
          </p:cNvPr>
          <p:cNvSpPr>
            <a:spLocks noChangeArrowheads="1"/>
          </p:cNvSpPr>
          <p:nvPr/>
        </p:nvSpPr>
        <p:spPr bwMode="auto">
          <a:xfrm>
            <a:off x="1725613" y="3975100"/>
            <a:ext cx="4572000" cy="2677656"/>
          </a:xfrm>
          <a:prstGeom prst="rect">
            <a:avLst/>
          </a:prstGeom>
          <a:solidFill>
            <a:srgbClr val="F9FF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050" b="1">
                <a:solidFill>
                  <a:srgbClr val="202122"/>
                </a:solidFill>
              </a:rPr>
              <a:t>Protocolo da Coloração de Ziehl-Neelsen</a:t>
            </a:r>
          </a:p>
          <a:p>
            <a:pPr>
              <a:spcBef>
                <a:spcPct val="0"/>
              </a:spcBef>
              <a:buFontTx/>
              <a:buNone/>
            </a:pPr>
            <a:r>
              <a:rPr lang="pt-BR" altLang="en-US" sz="1050">
                <a:solidFill>
                  <a:srgbClr val="202122"/>
                </a:solidFill>
              </a:rPr>
              <a:t>Esta coloração evidencia a característica </a:t>
            </a:r>
            <a:r>
              <a:rPr lang="pt-BR" altLang="en-US" sz="1050" b="1">
                <a:solidFill>
                  <a:srgbClr val="202122"/>
                </a:solidFill>
              </a:rPr>
              <a:t>ácido-álcool resistência das micobactérias</a:t>
            </a:r>
            <a:r>
              <a:rPr lang="pt-BR" altLang="en-US" sz="1050">
                <a:solidFill>
                  <a:srgbClr val="202122"/>
                </a:solidFill>
              </a:rPr>
              <a:t>. Segue o seguinte protocolo:</a:t>
            </a:r>
          </a:p>
          <a:p>
            <a:pPr>
              <a:spcBef>
                <a:spcPct val="0"/>
              </a:spcBef>
              <a:buFontTx/>
              <a:buAutoNum type="arabicPeriod"/>
            </a:pPr>
            <a:r>
              <a:rPr lang="pt-BR" altLang="en-US" sz="1050">
                <a:solidFill>
                  <a:srgbClr val="202122"/>
                </a:solidFill>
              </a:rPr>
              <a:t> Confeccionar o esfregaço</a:t>
            </a:r>
          </a:p>
          <a:p>
            <a:pPr>
              <a:spcBef>
                <a:spcPct val="0"/>
              </a:spcBef>
              <a:buFontTx/>
              <a:buAutoNum type="arabicPeriod"/>
            </a:pPr>
            <a:r>
              <a:rPr lang="pt-BR" altLang="en-US" sz="1050">
                <a:solidFill>
                  <a:srgbClr val="202122"/>
                </a:solidFill>
              </a:rPr>
              <a:t> Cobrir a lâmina com </a:t>
            </a:r>
            <a:r>
              <a:rPr lang="pt-BR" altLang="en-US" sz="1050">
                <a:solidFill>
                  <a:srgbClr val="0B0080"/>
                </a:solidFill>
                <a:hlinkClick r:id="rId4" tooltip="Carbolfucsina"/>
              </a:rPr>
              <a:t>fucsina fenicada</a:t>
            </a:r>
            <a:r>
              <a:rPr lang="pt-BR" altLang="en-US" sz="1050">
                <a:solidFill>
                  <a:srgbClr val="202122"/>
                </a:solidFill>
              </a:rPr>
              <a:t>;</a:t>
            </a:r>
          </a:p>
          <a:p>
            <a:pPr>
              <a:spcBef>
                <a:spcPct val="0"/>
              </a:spcBef>
              <a:buFontTx/>
              <a:buAutoNum type="arabicPeriod"/>
            </a:pPr>
            <a:r>
              <a:rPr lang="pt-BR" altLang="en-US" sz="1050">
                <a:solidFill>
                  <a:srgbClr val="202122"/>
                </a:solidFill>
              </a:rPr>
              <a:t> Aquecer a lâmina até à emissão de vapores (é importante não deixar ferver);</a:t>
            </a:r>
          </a:p>
          <a:p>
            <a:pPr>
              <a:spcBef>
                <a:spcPct val="0"/>
              </a:spcBef>
              <a:buFontTx/>
              <a:buAutoNum type="arabicPeriod"/>
            </a:pPr>
            <a:r>
              <a:rPr lang="pt-BR" altLang="en-US" sz="1050">
                <a:solidFill>
                  <a:srgbClr val="202122"/>
                </a:solidFill>
              </a:rPr>
              <a:t> Aguardar 5 a 8 minutos;</a:t>
            </a:r>
          </a:p>
          <a:p>
            <a:pPr>
              <a:spcBef>
                <a:spcPct val="0"/>
              </a:spcBef>
              <a:buFontTx/>
              <a:buAutoNum type="arabicPeriod"/>
            </a:pPr>
            <a:r>
              <a:rPr lang="pt-BR" altLang="en-US" sz="1050">
                <a:solidFill>
                  <a:srgbClr val="202122"/>
                </a:solidFill>
              </a:rPr>
              <a:t> Lavar com água corrente;</a:t>
            </a:r>
          </a:p>
          <a:p>
            <a:pPr>
              <a:spcBef>
                <a:spcPct val="0"/>
              </a:spcBef>
              <a:buFontTx/>
              <a:buAutoNum type="arabicPeriod"/>
            </a:pPr>
            <a:r>
              <a:rPr lang="pt-BR" altLang="en-US" sz="1050">
                <a:solidFill>
                  <a:srgbClr val="202122"/>
                </a:solidFill>
              </a:rPr>
              <a:t> Cobrir a lâmina com </a:t>
            </a:r>
            <a:r>
              <a:rPr lang="pt-BR" altLang="en-US" sz="1050">
                <a:solidFill>
                  <a:srgbClr val="A55858"/>
                </a:solidFill>
                <a:hlinkClick r:id="rId5" tooltip="Álcool-ácido (página não existe)"/>
              </a:rPr>
              <a:t>álcool-ácido</a:t>
            </a:r>
            <a:r>
              <a:rPr lang="pt-BR" altLang="en-US" sz="1050">
                <a:solidFill>
                  <a:srgbClr val="202122"/>
                </a:solidFill>
              </a:rPr>
              <a:t> 3% até descorar totalmente o esfregaço;</a:t>
            </a:r>
          </a:p>
          <a:p>
            <a:pPr>
              <a:spcBef>
                <a:spcPct val="0"/>
              </a:spcBef>
              <a:buFontTx/>
              <a:buAutoNum type="arabicPeriod"/>
            </a:pPr>
            <a:r>
              <a:rPr lang="pt-BR" altLang="en-US" sz="1050">
                <a:solidFill>
                  <a:srgbClr val="202122"/>
                </a:solidFill>
              </a:rPr>
              <a:t> Lavar com água corrente;</a:t>
            </a:r>
          </a:p>
          <a:p>
            <a:pPr>
              <a:spcBef>
                <a:spcPct val="0"/>
              </a:spcBef>
              <a:buFontTx/>
              <a:buAutoNum type="arabicPeriod"/>
            </a:pPr>
            <a:r>
              <a:rPr lang="pt-BR" altLang="en-US" sz="1050">
                <a:solidFill>
                  <a:srgbClr val="202122"/>
                </a:solidFill>
              </a:rPr>
              <a:t> Cobrir a lâmina com </a:t>
            </a:r>
            <a:r>
              <a:rPr lang="pt-BR" altLang="en-US" sz="1050">
                <a:solidFill>
                  <a:srgbClr val="0B0080"/>
                </a:solidFill>
                <a:hlinkClick r:id="rId6" tooltip="Azul de metileno"/>
              </a:rPr>
              <a:t>azul de metileno</a:t>
            </a:r>
            <a:r>
              <a:rPr lang="pt-BR" altLang="en-US" sz="1050">
                <a:solidFill>
                  <a:srgbClr val="202122"/>
                </a:solidFill>
              </a:rPr>
              <a:t> durante 1 minuto;</a:t>
            </a:r>
          </a:p>
          <a:p>
            <a:pPr>
              <a:spcBef>
                <a:spcPct val="0"/>
              </a:spcBef>
              <a:buFontTx/>
              <a:buAutoNum type="arabicPeriod"/>
            </a:pPr>
            <a:r>
              <a:rPr lang="pt-BR" altLang="en-US" sz="1050">
                <a:solidFill>
                  <a:srgbClr val="202122"/>
                </a:solidFill>
              </a:rPr>
              <a:t> Lavar com água corrente;</a:t>
            </a:r>
          </a:p>
          <a:p>
            <a:pPr>
              <a:spcBef>
                <a:spcPct val="0"/>
              </a:spcBef>
              <a:buFontTx/>
              <a:buAutoNum type="arabicPeriod"/>
            </a:pPr>
            <a:r>
              <a:rPr lang="pt-BR" altLang="en-US" sz="1050">
                <a:solidFill>
                  <a:srgbClr val="202122"/>
                </a:solidFill>
              </a:rPr>
              <a:t> Secar;</a:t>
            </a:r>
          </a:p>
          <a:p>
            <a:pPr>
              <a:spcBef>
                <a:spcPct val="0"/>
              </a:spcBef>
              <a:buFontTx/>
              <a:buAutoNum type="arabicPeriod"/>
            </a:pPr>
            <a:r>
              <a:rPr lang="pt-BR" altLang="en-US" sz="1050">
                <a:solidFill>
                  <a:srgbClr val="202122"/>
                </a:solidFill>
              </a:rPr>
              <a:t> Observar ao M.O.</a:t>
            </a:r>
          </a:p>
        </p:txBody>
      </p:sp>
      <p:sp>
        <p:nvSpPr>
          <p:cNvPr id="6" name="Curved Down Arrow 5">
            <a:extLst>
              <a:ext uri="{FF2B5EF4-FFF2-40B4-BE49-F238E27FC236}">
                <a16:creationId xmlns:a16="http://schemas.microsoft.com/office/drawing/2014/main" id="{40D2E274-4B56-6A49-A4D1-D93948E4349B}"/>
              </a:ext>
            </a:extLst>
          </p:cNvPr>
          <p:cNvSpPr/>
          <p:nvPr/>
        </p:nvSpPr>
        <p:spPr>
          <a:xfrm>
            <a:off x="5572126" y="3232151"/>
            <a:ext cx="1450975" cy="3603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spTree>
    <p:extLst>
      <p:ext uri="{BB962C8B-B14F-4D97-AF65-F5344CB8AC3E}">
        <p14:creationId xmlns:p14="http://schemas.microsoft.com/office/powerpoint/2010/main" val="2454123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m 1">
            <a:extLst>
              <a:ext uri="{FF2B5EF4-FFF2-40B4-BE49-F238E27FC236}">
                <a16:creationId xmlns:a16="http://schemas.microsoft.com/office/drawing/2014/main" id="{A258877F-6F88-2147-8F91-DC3DEFEF72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89"/>
          <a:stretch/>
        </p:blipFill>
        <p:spPr bwMode="auto">
          <a:xfrm>
            <a:off x="1094034" y="785645"/>
            <a:ext cx="4338835" cy="537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4F399C1-842C-8D45-9C80-A6CA008DF0D4}"/>
              </a:ext>
            </a:extLst>
          </p:cNvPr>
          <p:cNvSpPr/>
          <p:nvPr/>
        </p:nvSpPr>
        <p:spPr>
          <a:xfrm>
            <a:off x="83178"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15364" name="TextBox 7">
            <a:extLst>
              <a:ext uri="{FF2B5EF4-FFF2-40B4-BE49-F238E27FC236}">
                <a16:creationId xmlns:a16="http://schemas.microsoft.com/office/drawing/2014/main" id="{858EA0CC-F563-B34A-835D-29A7181FF5C0}"/>
              </a:ext>
            </a:extLst>
          </p:cNvPr>
          <p:cNvSpPr txBox="1">
            <a:spLocks noChangeArrowheads="1"/>
          </p:cNvSpPr>
          <p:nvPr/>
        </p:nvSpPr>
        <p:spPr bwMode="auto">
          <a:xfrm>
            <a:off x="168902" y="253916"/>
            <a:ext cx="2938463" cy="27781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sp>
        <p:nvSpPr>
          <p:cNvPr id="15365" name="Rectangle 6">
            <a:extLst>
              <a:ext uri="{FF2B5EF4-FFF2-40B4-BE49-F238E27FC236}">
                <a16:creationId xmlns:a16="http://schemas.microsoft.com/office/drawing/2014/main" id="{F24FAD79-7855-1F49-AFEF-5BEFD3C1D1CA}"/>
              </a:ext>
            </a:extLst>
          </p:cNvPr>
          <p:cNvSpPr>
            <a:spLocks noChangeArrowheads="1"/>
          </p:cNvSpPr>
          <p:nvPr/>
        </p:nvSpPr>
        <p:spPr bwMode="auto">
          <a:xfrm>
            <a:off x="7508874" y="5755170"/>
            <a:ext cx="3136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800" b="1" dirty="0"/>
              <a:t>Adaptado de: </a:t>
            </a:r>
            <a:r>
              <a:rPr lang="pt-BR" altLang="en-US" sz="800" dirty="0">
                <a:ea typeface="Helvetica Neue Medium" panose="02000503000000020004" pitchFamily="2" charset="0"/>
                <a:cs typeface="Helvetica Neue Medium" panose="02000503000000020004" pitchFamily="2" charset="0"/>
                <a:sym typeface="Helvetica Neue Medium" panose="02000503000000020004" pitchFamily="2" charset="0"/>
              </a:rPr>
              <a:t>Microbiologia de </a:t>
            </a:r>
            <a:r>
              <a:rPr lang="pt-BR" altLang="en-US" sz="800" dirty="0" err="1">
                <a:ea typeface="Helvetica Neue Medium" panose="02000503000000020004" pitchFamily="2" charset="0"/>
                <a:cs typeface="Helvetica Neue Medium" panose="02000503000000020004" pitchFamily="2" charset="0"/>
                <a:sym typeface="Helvetica Neue Medium" panose="02000503000000020004" pitchFamily="2" charset="0"/>
              </a:rPr>
              <a:t>Brock</a:t>
            </a:r>
            <a:r>
              <a:rPr lang="pt-BR" altLang="en-US" sz="800" dirty="0">
                <a:ea typeface="Helvetica Neue Medium" panose="02000503000000020004" pitchFamily="2" charset="0"/>
                <a:cs typeface="Helvetica Neue Medium" panose="02000503000000020004" pitchFamily="2" charset="0"/>
                <a:sym typeface="Helvetica Neue Medium" panose="02000503000000020004" pitchFamily="2" charset="0"/>
              </a:rPr>
              <a:t>, 14ª. Ed., 2014 – </a:t>
            </a:r>
            <a:r>
              <a:rPr lang="pt-BR" altLang="en-US" sz="800" dirty="0" err="1">
                <a:ea typeface="Helvetica Neue Medium" panose="02000503000000020004" pitchFamily="2" charset="0"/>
                <a:cs typeface="Helvetica Neue Medium" panose="02000503000000020004" pitchFamily="2" charset="0"/>
                <a:sym typeface="Helvetica Neue Medium" panose="02000503000000020004" pitchFamily="2" charset="0"/>
              </a:rPr>
              <a:t>Cap</a:t>
            </a:r>
            <a:r>
              <a:rPr lang="pt-BR" altLang="en-US" sz="800" dirty="0">
                <a:ea typeface="Helvetica Neue Medium" panose="02000503000000020004" pitchFamily="2" charset="0"/>
                <a:cs typeface="Helvetica Neue Medium" panose="02000503000000020004" pitchFamily="2" charset="0"/>
                <a:sym typeface="Helvetica Neue Medium" panose="02000503000000020004" pitchFamily="2" charset="0"/>
              </a:rPr>
              <a:t> 1</a:t>
            </a:r>
            <a:r>
              <a:rPr lang="pt-BR" altLang="en-US" sz="800" b="1" dirty="0"/>
              <a:t> </a:t>
            </a:r>
            <a:endParaRPr lang="pt-BR" altLang="en-US" sz="800" dirty="0"/>
          </a:p>
        </p:txBody>
      </p:sp>
      <p:sp>
        <p:nvSpPr>
          <p:cNvPr id="7" name="Rectangle 6">
            <a:extLst>
              <a:ext uri="{FF2B5EF4-FFF2-40B4-BE49-F238E27FC236}">
                <a16:creationId xmlns:a16="http://schemas.microsoft.com/office/drawing/2014/main" id="{7B1FDD87-8D9D-7D45-8E61-61D9D1E77781}"/>
              </a:ext>
            </a:extLst>
          </p:cNvPr>
          <p:cNvSpPr/>
          <p:nvPr/>
        </p:nvSpPr>
        <p:spPr>
          <a:xfrm>
            <a:off x="6128309" y="3140847"/>
            <a:ext cx="5962649" cy="2693045"/>
          </a:xfrm>
          <a:prstGeom prst="rect">
            <a:avLst/>
          </a:prstGeom>
          <a:solidFill>
            <a:schemeClr val="accent5">
              <a:lumMod val="20000"/>
              <a:lumOff val="80000"/>
            </a:schemeClr>
          </a:solidFill>
        </p:spPr>
        <p:txBody>
          <a:bodyPr wrap="square">
            <a:spAutoFit/>
          </a:bodyPr>
          <a:lstStyle/>
          <a:p>
            <a:pPr algn="just">
              <a:defRPr/>
            </a:pPr>
            <a:r>
              <a:rPr lang="pt-BR" sz="1400" b="1" dirty="0">
                <a:solidFill>
                  <a:srgbClr val="FF0000"/>
                </a:solidFill>
                <a:latin typeface="+mj-lt"/>
              </a:rPr>
              <a:t>Fig.: </a:t>
            </a:r>
            <a:r>
              <a:rPr lang="pt-BR" sz="1400" b="1" dirty="0">
                <a:solidFill>
                  <a:srgbClr val="211E1E"/>
                </a:solidFill>
                <a:latin typeface="+mj-lt"/>
              </a:rPr>
              <a:t>Surgimento da vida no planeta Terra: </a:t>
            </a:r>
          </a:p>
          <a:p>
            <a:pPr algn="just">
              <a:defRPr/>
            </a:pPr>
            <a:endParaRPr lang="pt-BR" sz="500" dirty="0">
              <a:solidFill>
                <a:srgbClr val="211E1E"/>
              </a:solidFill>
              <a:latin typeface="+mj-lt"/>
            </a:endParaRPr>
          </a:p>
          <a:p>
            <a:pPr algn="just">
              <a:defRPr/>
            </a:pPr>
            <a:r>
              <a:rPr lang="pt-BR" sz="1400" b="1" dirty="0">
                <a:solidFill>
                  <a:srgbClr val="211E1E"/>
                </a:solidFill>
                <a:latin typeface="+mj-lt"/>
              </a:rPr>
              <a:t>(a)  O planeta Terra tem cerca de 4,6 </a:t>
            </a:r>
            <a:r>
              <a:rPr lang="pt-BR" sz="1400" b="1" dirty="0">
                <a:solidFill>
                  <a:srgbClr val="211E1E"/>
                </a:solidFill>
              </a:rPr>
              <a:t>bilhões </a:t>
            </a:r>
            <a:r>
              <a:rPr lang="pt-BR" sz="1400" dirty="0">
                <a:solidFill>
                  <a:srgbClr val="211E1E"/>
                </a:solidFill>
              </a:rPr>
              <a:t>de anos (</a:t>
            </a:r>
            <a:r>
              <a:rPr lang="pt-BR" sz="1400" b="1" dirty="0">
                <a:solidFill>
                  <a:srgbClr val="211E1E"/>
                </a:solidFill>
              </a:rPr>
              <a:t>bia</a:t>
            </a:r>
            <a:r>
              <a:rPr lang="pt-BR" sz="1400" dirty="0">
                <a:solidFill>
                  <a:srgbClr val="211E1E"/>
                </a:solidFill>
              </a:rPr>
              <a:t>). </a:t>
            </a:r>
            <a:endParaRPr lang="pt-BR" sz="1400" b="1" dirty="0">
              <a:solidFill>
                <a:srgbClr val="211E1E"/>
              </a:solidFill>
              <a:latin typeface="+mj-lt"/>
            </a:endParaRPr>
          </a:p>
          <a:p>
            <a:pPr algn="just">
              <a:defRPr/>
            </a:pPr>
            <a:r>
              <a:rPr lang="pt-BR" sz="1400" b="1" dirty="0">
                <a:solidFill>
                  <a:srgbClr val="211E1E"/>
                </a:solidFill>
                <a:latin typeface="+mj-lt"/>
              </a:rPr>
              <a:t>A vida logo se iniciou, há quase 1 bia já surgiram as bactérias, há cerca de 3,8 de</a:t>
            </a:r>
            <a:r>
              <a:rPr lang="pt-BR" sz="1400" dirty="0">
                <a:solidFill>
                  <a:srgbClr val="211E1E"/>
                </a:solidFill>
                <a:latin typeface="+mj-lt"/>
              </a:rPr>
              <a:t> </a:t>
            </a:r>
            <a:r>
              <a:rPr lang="pt-BR" sz="1400" b="1" dirty="0">
                <a:solidFill>
                  <a:srgbClr val="211E1E"/>
                </a:solidFill>
                <a:latin typeface="+mj-lt"/>
              </a:rPr>
              <a:t>bia</a:t>
            </a:r>
            <a:r>
              <a:rPr lang="pt-BR" sz="1400" dirty="0">
                <a:solidFill>
                  <a:srgbClr val="211E1E"/>
                </a:solidFill>
                <a:latin typeface="+mj-lt"/>
              </a:rPr>
              <a:t>. </a:t>
            </a:r>
          </a:p>
          <a:p>
            <a:pPr algn="just">
              <a:defRPr/>
            </a:pPr>
            <a:r>
              <a:rPr lang="pt-BR" sz="1400" dirty="0">
                <a:solidFill>
                  <a:srgbClr val="211E1E"/>
                </a:solidFill>
                <a:latin typeface="+mj-lt"/>
              </a:rPr>
              <a:t>H</a:t>
            </a:r>
            <a:r>
              <a:rPr lang="pt-BR" sz="1400" dirty="0">
                <a:solidFill>
                  <a:srgbClr val="211E1E"/>
                </a:solidFill>
              </a:rPr>
              <a:t>á cerca de </a:t>
            </a:r>
            <a:r>
              <a:rPr lang="pt-BR" sz="1400" b="1" dirty="0">
                <a:solidFill>
                  <a:srgbClr val="211E1E"/>
                </a:solidFill>
              </a:rPr>
              <a:t>3 bia</a:t>
            </a:r>
            <a:r>
              <a:rPr lang="pt-BR" sz="1400" dirty="0">
                <a:solidFill>
                  <a:srgbClr val="211E1E"/>
                </a:solidFill>
              </a:rPr>
              <a:t>, </a:t>
            </a:r>
            <a:r>
              <a:rPr lang="pt-BR" sz="1400" dirty="0">
                <a:solidFill>
                  <a:srgbClr val="211E1E"/>
                </a:solidFill>
                <a:latin typeface="+mj-lt"/>
              </a:rPr>
              <a:t>as </a:t>
            </a:r>
            <a:r>
              <a:rPr lang="pt-BR" sz="1400" b="1" dirty="0">
                <a:solidFill>
                  <a:srgbClr val="211E1E"/>
                </a:solidFill>
                <a:latin typeface="+mj-lt"/>
              </a:rPr>
              <a:t>cianobactérias</a:t>
            </a:r>
            <a:r>
              <a:rPr lang="pt-BR" sz="1400" dirty="0">
                <a:solidFill>
                  <a:srgbClr val="211E1E"/>
                </a:solidFill>
                <a:latin typeface="+mj-lt"/>
              </a:rPr>
              <a:t> iniciaram a lenta </a:t>
            </a:r>
            <a:r>
              <a:rPr lang="pt-BR" sz="1400" b="1" dirty="0">
                <a:solidFill>
                  <a:srgbClr val="211E1E"/>
                </a:solidFill>
                <a:latin typeface="+mj-lt"/>
              </a:rPr>
              <a:t>oxigenação</a:t>
            </a:r>
            <a:r>
              <a:rPr lang="pt-BR" sz="1400" dirty="0">
                <a:solidFill>
                  <a:srgbClr val="211E1E"/>
                </a:solidFill>
                <a:latin typeface="+mj-lt"/>
              </a:rPr>
              <a:t> do planeta, </a:t>
            </a:r>
          </a:p>
          <a:p>
            <a:pPr algn="just">
              <a:defRPr/>
            </a:pPr>
            <a:r>
              <a:rPr lang="pt-BR" sz="1400" dirty="0">
                <a:solidFill>
                  <a:srgbClr val="211E1E"/>
                </a:solidFill>
                <a:latin typeface="+mj-lt"/>
              </a:rPr>
              <a:t>mas os atuais níveis de </a:t>
            </a:r>
            <a:r>
              <a:rPr lang="pt-BR" sz="1400" b="1" dirty="0">
                <a:solidFill>
                  <a:srgbClr val="211E1E"/>
                </a:solidFill>
                <a:latin typeface="+mj-lt"/>
              </a:rPr>
              <a:t>O</a:t>
            </a:r>
            <a:r>
              <a:rPr lang="pt-BR" sz="1400" b="1" baseline="-25000" dirty="0">
                <a:solidFill>
                  <a:srgbClr val="211E1E"/>
                </a:solidFill>
                <a:latin typeface="+mj-lt"/>
              </a:rPr>
              <a:t>2</a:t>
            </a:r>
            <a:r>
              <a:rPr lang="pt-BR" sz="1400" b="1" dirty="0">
                <a:solidFill>
                  <a:srgbClr val="211E1E"/>
                </a:solidFill>
                <a:latin typeface="+mj-lt"/>
              </a:rPr>
              <a:t> somente foram alcançados há 500-800 milhões </a:t>
            </a:r>
            <a:r>
              <a:rPr lang="pt-BR" sz="1400" dirty="0">
                <a:solidFill>
                  <a:srgbClr val="211E1E"/>
                </a:solidFill>
                <a:latin typeface="+mj-lt"/>
              </a:rPr>
              <a:t>de anos, e os eucariotos (microbianos e multicelulares) surgiram depois disto;</a:t>
            </a:r>
          </a:p>
          <a:p>
            <a:pPr algn="just">
              <a:defRPr/>
            </a:pPr>
            <a:endParaRPr lang="pt-BR" sz="1400" dirty="0">
              <a:solidFill>
                <a:srgbClr val="211E1E"/>
              </a:solidFill>
              <a:latin typeface="+mj-lt"/>
            </a:endParaRPr>
          </a:p>
          <a:p>
            <a:pPr algn="just">
              <a:defRPr/>
            </a:pPr>
            <a:r>
              <a:rPr lang="pt-BR" sz="1400" b="1" dirty="0">
                <a:solidFill>
                  <a:srgbClr val="211E1E"/>
                </a:solidFill>
                <a:latin typeface="+mj-lt"/>
              </a:rPr>
              <a:t>(</a:t>
            </a:r>
            <a:r>
              <a:rPr lang="pt-BR" sz="1400" b="1" dirty="0" err="1">
                <a:solidFill>
                  <a:srgbClr val="211E1E"/>
                </a:solidFill>
                <a:latin typeface="+mj-lt"/>
              </a:rPr>
              <a:t>b</a:t>
            </a:r>
            <a:r>
              <a:rPr lang="pt-BR" sz="1400" b="1" dirty="0">
                <a:solidFill>
                  <a:srgbClr val="211E1E"/>
                </a:solidFill>
                <a:latin typeface="+mj-lt"/>
              </a:rPr>
              <a:t>) </a:t>
            </a:r>
            <a:r>
              <a:rPr lang="pt-BR" sz="1400" dirty="0">
                <a:solidFill>
                  <a:srgbClr val="211E1E"/>
                </a:solidFill>
                <a:latin typeface="+mj-lt"/>
              </a:rPr>
              <a:t>Os três domínios dos organismos são: </a:t>
            </a:r>
            <a:r>
              <a:rPr lang="pt-BR" sz="1400" b="1" dirty="0">
                <a:solidFill>
                  <a:srgbClr val="211E1E"/>
                </a:solidFill>
                <a:latin typeface="+mj-lt"/>
              </a:rPr>
              <a:t>Bactéria</a:t>
            </a:r>
            <a:r>
              <a:rPr lang="pt-BR" sz="1400" dirty="0">
                <a:solidFill>
                  <a:srgbClr val="211E1E"/>
                </a:solidFill>
                <a:latin typeface="+mj-lt"/>
              </a:rPr>
              <a:t>, </a:t>
            </a:r>
            <a:r>
              <a:rPr lang="pt-BR" sz="1400" b="1" dirty="0">
                <a:solidFill>
                  <a:srgbClr val="211E1E"/>
                </a:solidFill>
                <a:latin typeface="+mj-lt"/>
              </a:rPr>
              <a:t>Arqueia</a:t>
            </a:r>
            <a:r>
              <a:rPr lang="pt-BR" sz="1400" dirty="0">
                <a:solidFill>
                  <a:srgbClr val="211E1E"/>
                </a:solidFill>
                <a:latin typeface="+mj-lt"/>
              </a:rPr>
              <a:t> e </a:t>
            </a:r>
            <a:r>
              <a:rPr lang="pt-BR" sz="1400" b="1" dirty="0">
                <a:solidFill>
                  <a:srgbClr val="211E1E"/>
                </a:solidFill>
                <a:latin typeface="+mj-lt"/>
              </a:rPr>
              <a:t>Eucarioto</a:t>
            </a:r>
            <a:r>
              <a:rPr lang="pt-BR" sz="1400" dirty="0">
                <a:solidFill>
                  <a:srgbClr val="211E1E"/>
                </a:solidFill>
                <a:latin typeface="+mj-lt"/>
              </a:rPr>
              <a:t>. Arqueias e Eucariotos divergiram das Bactérias muito antes do surgimento dos eucariotos. </a:t>
            </a:r>
          </a:p>
          <a:p>
            <a:pPr algn="just">
              <a:defRPr/>
            </a:pPr>
            <a:endParaRPr lang="pt-BR" sz="1200" dirty="0">
              <a:solidFill>
                <a:srgbClr val="211E1E"/>
              </a:solidFill>
              <a:latin typeface="+mj-lt"/>
            </a:endParaRPr>
          </a:p>
          <a:p>
            <a:pPr algn="just">
              <a:defRPr/>
            </a:pPr>
            <a:r>
              <a:rPr lang="pt-BR" sz="1200" b="1" dirty="0">
                <a:solidFill>
                  <a:srgbClr val="211E1E"/>
                </a:solidFill>
                <a:latin typeface="Futura Medium" panose="020B0602020204020303" pitchFamily="34" charset="-79"/>
                <a:cs typeface="Futura Medium" panose="020B0602020204020303" pitchFamily="34" charset="-79"/>
              </a:rPr>
              <a:t>* LUCA </a:t>
            </a:r>
            <a:r>
              <a:rPr lang="pt-BR" sz="1200" dirty="0">
                <a:solidFill>
                  <a:srgbClr val="211E1E"/>
                </a:solidFill>
                <a:latin typeface="Futura Medium" panose="020B0602020204020303" pitchFamily="34" charset="-79"/>
                <a:cs typeface="Futura Medium" panose="020B0602020204020303" pitchFamily="34" charset="-79"/>
              </a:rPr>
              <a:t>(“</a:t>
            </a:r>
            <a:r>
              <a:rPr lang="en-US" sz="1200" dirty="0">
                <a:solidFill>
                  <a:srgbClr val="211E1E"/>
                </a:solidFill>
                <a:latin typeface="Futura Medium" panose="020B0602020204020303" pitchFamily="34" charset="-79"/>
                <a:cs typeface="Futura Medium" panose="020B0602020204020303" pitchFamily="34" charset="-79"/>
              </a:rPr>
              <a:t>last universal common ancestor</a:t>
            </a:r>
            <a:r>
              <a:rPr lang="pt-BR" sz="1200" dirty="0">
                <a:solidFill>
                  <a:srgbClr val="211E1E"/>
                </a:solidFill>
                <a:latin typeface="Futura Medium" panose="020B0602020204020303" pitchFamily="34" charset="-79"/>
                <a:cs typeface="Futura Medium" panose="020B0602020204020303" pitchFamily="34" charset="-79"/>
              </a:rPr>
              <a:t>”- último ancestral universal comum) </a:t>
            </a:r>
            <a:endParaRPr lang="pt-BR" sz="1200" dirty="0">
              <a:latin typeface="Futura Medium" panose="020B0602020204020303" pitchFamily="34" charset="-79"/>
              <a:cs typeface="Futura Medium" panose="020B0602020204020303" pitchFamily="34" charset="-79"/>
            </a:endParaRPr>
          </a:p>
        </p:txBody>
      </p:sp>
      <p:pic>
        <p:nvPicPr>
          <p:cNvPr id="3" name="Picture 2" descr="A picture containing drawing&#10;&#10;Description automatically generated">
            <a:extLst>
              <a:ext uri="{FF2B5EF4-FFF2-40B4-BE49-F238E27FC236}">
                <a16:creationId xmlns:a16="http://schemas.microsoft.com/office/drawing/2014/main" id="{3407F9BC-683F-BE4D-B7A3-0267B33EE21B}"/>
              </a:ext>
            </a:extLst>
          </p:cNvPr>
          <p:cNvPicPr>
            <a:picLocks noChangeAspect="1"/>
          </p:cNvPicPr>
          <p:nvPr/>
        </p:nvPicPr>
        <p:blipFill>
          <a:blip r:embed="rId4"/>
          <a:stretch>
            <a:fillRect/>
          </a:stretch>
        </p:blipFill>
        <p:spPr>
          <a:xfrm rot="20675404">
            <a:off x="6231926" y="1957814"/>
            <a:ext cx="700108" cy="874603"/>
          </a:xfrm>
          <a:prstGeom prst="rect">
            <a:avLst/>
          </a:prstGeom>
        </p:spPr>
      </p:pic>
      <p:sp>
        <p:nvSpPr>
          <p:cNvPr id="4" name="TextBox 3">
            <a:extLst>
              <a:ext uri="{FF2B5EF4-FFF2-40B4-BE49-F238E27FC236}">
                <a16:creationId xmlns:a16="http://schemas.microsoft.com/office/drawing/2014/main" id="{2DF71113-C68D-4342-A842-5B2680D38F5A}"/>
              </a:ext>
            </a:extLst>
          </p:cNvPr>
          <p:cNvSpPr txBox="1"/>
          <p:nvPr/>
        </p:nvSpPr>
        <p:spPr>
          <a:xfrm rot="639459">
            <a:off x="6529964" y="1415018"/>
            <a:ext cx="1957820" cy="646331"/>
          </a:xfrm>
          <a:custGeom>
            <a:avLst/>
            <a:gdLst>
              <a:gd name="connsiteX0" fmla="*/ 0 w 1957820"/>
              <a:gd name="connsiteY0" fmla="*/ 0 h 646331"/>
              <a:gd name="connsiteX1" fmla="*/ 469877 w 1957820"/>
              <a:gd name="connsiteY1" fmla="*/ 0 h 646331"/>
              <a:gd name="connsiteX2" fmla="*/ 900597 w 1957820"/>
              <a:gd name="connsiteY2" fmla="*/ 0 h 646331"/>
              <a:gd name="connsiteX3" fmla="*/ 1429209 w 1957820"/>
              <a:gd name="connsiteY3" fmla="*/ 0 h 646331"/>
              <a:gd name="connsiteX4" fmla="*/ 1957820 w 1957820"/>
              <a:gd name="connsiteY4" fmla="*/ 0 h 646331"/>
              <a:gd name="connsiteX5" fmla="*/ 1957820 w 1957820"/>
              <a:gd name="connsiteY5" fmla="*/ 316702 h 646331"/>
              <a:gd name="connsiteX6" fmla="*/ 1957820 w 1957820"/>
              <a:gd name="connsiteY6" fmla="*/ 646331 h 646331"/>
              <a:gd name="connsiteX7" fmla="*/ 1468365 w 1957820"/>
              <a:gd name="connsiteY7" fmla="*/ 646331 h 646331"/>
              <a:gd name="connsiteX8" fmla="*/ 939754 w 1957820"/>
              <a:gd name="connsiteY8" fmla="*/ 646331 h 646331"/>
              <a:gd name="connsiteX9" fmla="*/ 509033 w 1957820"/>
              <a:gd name="connsiteY9" fmla="*/ 646331 h 646331"/>
              <a:gd name="connsiteX10" fmla="*/ 0 w 1957820"/>
              <a:gd name="connsiteY10" fmla="*/ 646331 h 646331"/>
              <a:gd name="connsiteX11" fmla="*/ 0 w 1957820"/>
              <a:gd name="connsiteY11" fmla="*/ 323166 h 646331"/>
              <a:gd name="connsiteX12" fmla="*/ 0 w 195782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20" h="646331" extrusionOk="0">
                <a:moveTo>
                  <a:pt x="0" y="0"/>
                </a:moveTo>
                <a:cubicBezTo>
                  <a:pt x="169371" y="-2888"/>
                  <a:pt x="313083" y="20811"/>
                  <a:pt x="469877" y="0"/>
                </a:cubicBezTo>
                <a:cubicBezTo>
                  <a:pt x="626671" y="-20811"/>
                  <a:pt x="714473" y="48895"/>
                  <a:pt x="900597" y="0"/>
                </a:cubicBezTo>
                <a:cubicBezTo>
                  <a:pt x="1086721" y="-48895"/>
                  <a:pt x="1221744" y="2712"/>
                  <a:pt x="1429209" y="0"/>
                </a:cubicBezTo>
                <a:cubicBezTo>
                  <a:pt x="1636674" y="-2712"/>
                  <a:pt x="1712848" y="33015"/>
                  <a:pt x="1957820" y="0"/>
                </a:cubicBezTo>
                <a:cubicBezTo>
                  <a:pt x="1966503" y="66160"/>
                  <a:pt x="1933108" y="249942"/>
                  <a:pt x="1957820" y="316702"/>
                </a:cubicBezTo>
                <a:cubicBezTo>
                  <a:pt x="1982532" y="383462"/>
                  <a:pt x="1935979" y="564609"/>
                  <a:pt x="1957820" y="646331"/>
                </a:cubicBezTo>
                <a:cubicBezTo>
                  <a:pt x="1820400" y="685089"/>
                  <a:pt x="1584749" y="624648"/>
                  <a:pt x="1468365" y="646331"/>
                </a:cubicBezTo>
                <a:cubicBezTo>
                  <a:pt x="1351981" y="668014"/>
                  <a:pt x="1096948" y="597173"/>
                  <a:pt x="939754" y="646331"/>
                </a:cubicBezTo>
                <a:cubicBezTo>
                  <a:pt x="782560" y="695489"/>
                  <a:pt x="612479" y="614385"/>
                  <a:pt x="509033" y="646331"/>
                </a:cubicBezTo>
                <a:cubicBezTo>
                  <a:pt x="405587" y="678277"/>
                  <a:pt x="180355" y="618767"/>
                  <a:pt x="0" y="646331"/>
                </a:cubicBezTo>
                <a:cubicBezTo>
                  <a:pt x="-5824" y="570951"/>
                  <a:pt x="1433" y="401953"/>
                  <a:pt x="0" y="323166"/>
                </a:cubicBezTo>
                <a:cubicBezTo>
                  <a:pt x="-1433" y="244380"/>
                  <a:pt x="23279" y="115607"/>
                  <a:pt x="0" y="0"/>
                </a:cubicBezTo>
                <a:close/>
              </a:path>
            </a:pathLst>
          </a:custGeom>
          <a:noFill/>
          <a:ln>
            <a:solidFill>
              <a:srgbClr val="0432FF"/>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pt-BR" sz="1200" dirty="0">
                <a:solidFill>
                  <a:srgbClr val="0432FF"/>
                </a:solidFill>
                <a:latin typeface="Futura Medium" panose="020B0602020204020303" pitchFamily="34" charset="-79"/>
                <a:cs typeface="Futura Medium" panose="020B0602020204020303" pitchFamily="34" charset="-79"/>
              </a:rPr>
              <a:t>Olha só...</a:t>
            </a:r>
          </a:p>
          <a:p>
            <a:pPr algn="ctr"/>
            <a:r>
              <a:rPr lang="pt-BR" sz="1200" dirty="0">
                <a:solidFill>
                  <a:srgbClr val="0432FF"/>
                </a:solidFill>
                <a:latin typeface="Futura Medium" panose="020B0602020204020303" pitchFamily="34" charset="-79"/>
                <a:cs typeface="Futura Medium" panose="020B0602020204020303" pitchFamily="34" charset="-79"/>
              </a:rPr>
              <a:t>as bactérias já estão </a:t>
            </a:r>
          </a:p>
          <a:p>
            <a:pPr algn="ctr"/>
            <a:r>
              <a:rPr lang="pt-BR" sz="1200" dirty="0">
                <a:solidFill>
                  <a:srgbClr val="0432FF"/>
                </a:solidFill>
                <a:latin typeface="Futura Medium" panose="020B0602020204020303" pitchFamily="34" charset="-79"/>
                <a:cs typeface="Futura Medium" panose="020B0602020204020303" pitchFamily="34" charset="-79"/>
              </a:rPr>
              <a:t>surgindo por aqui  gente! </a:t>
            </a:r>
          </a:p>
        </p:txBody>
      </p:sp>
      <p:cxnSp>
        <p:nvCxnSpPr>
          <p:cNvPr id="8" name="Straight Arrow Connector 7">
            <a:extLst>
              <a:ext uri="{FF2B5EF4-FFF2-40B4-BE49-F238E27FC236}">
                <a16:creationId xmlns:a16="http://schemas.microsoft.com/office/drawing/2014/main" id="{AE139AD4-32C7-B444-9EF0-B95C000C0173}"/>
              </a:ext>
            </a:extLst>
          </p:cNvPr>
          <p:cNvCxnSpPr>
            <a:cxnSpLocks/>
          </p:cNvCxnSpPr>
          <p:nvPr/>
        </p:nvCxnSpPr>
        <p:spPr>
          <a:xfrm flipH="1">
            <a:off x="5368252" y="2581835"/>
            <a:ext cx="754899" cy="206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DFF497E-D215-C948-89AA-E129256DF64B}"/>
              </a:ext>
            </a:extLst>
          </p:cNvPr>
          <p:cNvCxnSpPr>
            <a:cxnSpLocks/>
          </p:cNvCxnSpPr>
          <p:nvPr/>
        </p:nvCxnSpPr>
        <p:spPr>
          <a:xfrm flipH="1">
            <a:off x="4458335" y="2678539"/>
            <a:ext cx="1664816" cy="1311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E6C2DF-CF00-7E4F-BA93-288463C514DC}"/>
              </a:ext>
            </a:extLst>
          </p:cNvPr>
          <p:cNvCxnSpPr>
            <a:cxnSpLocks/>
          </p:cNvCxnSpPr>
          <p:nvPr/>
        </p:nvCxnSpPr>
        <p:spPr>
          <a:xfrm flipH="1" flipV="1">
            <a:off x="5363094" y="2351450"/>
            <a:ext cx="754900" cy="69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95EC7AC-8913-1940-BD50-6B689BDFB8BC}"/>
              </a:ext>
            </a:extLst>
          </p:cNvPr>
          <p:cNvSpPr txBox="1"/>
          <p:nvPr/>
        </p:nvSpPr>
        <p:spPr>
          <a:xfrm rot="156114">
            <a:off x="4847505" y="3295522"/>
            <a:ext cx="607754" cy="523220"/>
          </a:xfrm>
          <a:custGeom>
            <a:avLst/>
            <a:gdLst>
              <a:gd name="connsiteX0" fmla="*/ 0 w 607754"/>
              <a:gd name="connsiteY0" fmla="*/ 0 h 523220"/>
              <a:gd name="connsiteX1" fmla="*/ 297799 w 607754"/>
              <a:gd name="connsiteY1" fmla="*/ 0 h 523220"/>
              <a:gd name="connsiteX2" fmla="*/ 607754 w 607754"/>
              <a:gd name="connsiteY2" fmla="*/ 0 h 523220"/>
              <a:gd name="connsiteX3" fmla="*/ 607754 w 607754"/>
              <a:gd name="connsiteY3" fmla="*/ 523220 h 523220"/>
              <a:gd name="connsiteX4" fmla="*/ 303877 w 607754"/>
              <a:gd name="connsiteY4" fmla="*/ 523220 h 523220"/>
              <a:gd name="connsiteX5" fmla="*/ 0 w 607754"/>
              <a:gd name="connsiteY5" fmla="*/ 523220 h 523220"/>
              <a:gd name="connsiteX6" fmla="*/ 0 w 607754"/>
              <a:gd name="connsiteY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754" h="523220" extrusionOk="0">
                <a:moveTo>
                  <a:pt x="0" y="0"/>
                </a:moveTo>
                <a:cubicBezTo>
                  <a:pt x="75989" y="-24471"/>
                  <a:pt x="177472" y="11990"/>
                  <a:pt x="297799" y="0"/>
                </a:cubicBezTo>
                <a:cubicBezTo>
                  <a:pt x="418126" y="-11990"/>
                  <a:pt x="500595" y="13756"/>
                  <a:pt x="607754" y="0"/>
                </a:cubicBezTo>
                <a:cubicBezTo>
                  <a:pt x="633554" y="234827"/>
                  <a:pt x="598575" y="416135"/>
                  <a:pt x="607754" y="523220"/>
                </a:cubicBezTo>
                <a:cubicBezTo>
                  <a:pt x="543407" y="537072"/>
                  <a:pt x="379210" y="521916"/>
                  <a:pt x="303877" y="523220"/>
                </a:cubicBezTo>
                <a:cubicBezTo>
                  <a:pt x="228544" y="524524"/>
                  <a:pt x="149491" y="502691"/>
                  <a:pt x="0" y="523220"/>
                </a:cubicBezTo>
                <a:cubicBezTo>
                  <a:pt x="-26295" y="391675"/>
                  <a:pt x="45896" y="239160"/>
                  <a:pt x="0" y="0"/>
                </a:cubicBezTo>
                <a:close/>
              </a:path>
            </a:pathLst>
          </a:custGeom>
          <a:no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pt-BR" sz="1400" b="1" dirty="0">
              <a:solidFill>
                <a:srgbClr val="0432FF"/>
              </a:solidFill>
              <a:latin typeface="Futura Medium" panose="020B0602020204020303" pitchFamily="34" charset="-79"/>
              <a:cs typeface="Futura Medium" panose="020B0602020204020303" pitchFamily="34" charset="-79"/>
            </a:endParaRPr>
          </a:p>
          <a:p>
            <a:pPr algn="ctr"/>
            <a:r>
              <a:rPr lang="pt-BR" sz="1400" b="1" dirty="0">
                <a:solidFill>
                  <a:srgbClr val="0432FF"/>
                </a:solidFill>
                <a:latin typeface="Futura Medium" panose="020B0602020204020303" pitchFamily="34" charset="-79"/>
                <a:cs typeface="Futura Medium" panose="020B0602020204020303" pitchFamily="34" charset="-79"/>
              </a:rPr>
              <a:t>O</a:t>
            </a:r>
            <a:r>
              <a:rPr lang="pt-BR" sz="1400" b="1" baseline="-25000" dirty="0">
                <a:solidFill>
                  <a:srgbClr val="0432FF"/>
                </a:solidFill>
                <a:latin typeface="Futura Medium" panose="020B0602020204020303" pitchFamily="34" charset="-79"/>
                <a:cs typeface="Futura Medium" panose="020B0602020204020303" pitchFamily="34" charset="-79"/>
              </a:rPr>
              <a:t>2</a:t>
            </a:r>
          </a:p>
        </p:txBody>
      </p:sp>
      <p:sp>
        <p:nvSpPr>
          <p:cNvPr id="13" name="Down Arrow 12">
            <a:extLst>
              <a:ext uri="{FF2B5EF4-FFF2-40B4-BE49-F238E27FC236}">
                <a16:creationId xmlns:a16="http://schemas.microsoft.com/office/drawing/2014/main" id="{E2DF20AF-92D1-2243-8434-85F6BE6BDCC5}"/>
              </a:ext>
            </a:extLst>
          </p:cNvPr>
          <p:cNvSpPr/>
          <p:nvPr/>
        </p:nvSpPr>
        <p:spPr>
          <a:xfrm rot="12440092">
            <a:off x="5281392" y="3447450"/>
            <a:ext cx="73236" cy="219363"/>
          </a:xfrm>
          <a:prstGeom prst="downArrow">
            <a:avLst>
              <a:gd name="adj1" fmla="val 50000"/>
              <a:gd name="adj2" fmla="val 43113"/>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54980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4">
            <a:extLst>
              <a:ext uri="{FF2B5EF4-FFF2-40B4-BE49-F238E27FC236}">
                <a16:creationId xmlns:a16="http://schemas.microsoft.com/office/drawing/2014/main" id="{0AF1144D-80DB-514A-AA6C-4A12CCFD94CC}"/>
              </a:ext>
            </a:extLst>
          </p:cNvPr>
          <p:cNvSpPr>
            <a:spLocks noChangeArrowheads="1"/>
          </p:cNvSpPr>
          <p:nvPr/>
        </p:nvSpPr>
        <p:spPr bwMode="auto">
          <a:xfrm>
            <a:off x="510381" y="1701783"/>
            <a:ext cx="3594100" cy="1423467"/>
          </a:xfrm>
          <a:prstGeom prst="rect">
            <a:avLst/>
          </a:prstGeom>
          <a:solidFill>
            <a:srgbClr val="F9FF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spcAft>
                <a:spcPts val="300"/>
              </a:spcAft>
              <a:buNone/>
            </a:pPr>
            <a:r>
              <a:rPr lang="pt-BR" altLang="en-US" sz="1400" b="1" dirty="0">
                <a:latin typeface="Helvetica Neue" panose="02000503000000020004" pitchFamily="2" charset="0"/>
                <a:ea typeface="Helvetica Neue" panose="02000503000000020004" pitchFamily="2" charset="0"/>
                <a:cs typeface="Helvetica Neue" panose="02000503000000020004" pitchFamily="2" charset="0"/>
              </a:rPr>
              <a:t>Bactérias Espiraladas – Espiroquetas :</a:t>
            </a:r>
          </a:p>
          <a:p>
            <a:pPr algn="just">
              <a:spcBef>
                <a:spcPct val="0"/>
              </a:spcBef>
              <a:spcAft>
                <a:spcPts val="300"/>
              </a:spcAft>
              <a:buNone/>
            </a:pP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Estas bactérias têm estrutura celular de bactérias  </a:t>
            </a:r>
            <a:r>
              <a:rPr lang="pt-BR" altLang="en-US" sz="1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Gram-negativas, </a:t>
            </a: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mas </a:t>
            </a:r>
            <a:r>
              <a:rPr lang="pt-BR" altLang="en-US" sz="1400" b="1" u="sng" dirty="0">
                <a:latin typeface="Helvetica Neue" panose="02000503000000020004" pitchFamily="2" charset="0"/>
                <a:ea typeface="Helvetica Neue" panose="02000503000000020004" pitchFamily="2" charset="0"/>
                <a:cs typeface="Helvetica Neue" panose="02000503000000020004" pitchFamily="2" charset="0"/>
              </a:rPr>
              <a:t>não</a:t>
            </a: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 se coram pela </a:t>
            </a:r>
            <a:r>
              <a:rPr lang="pt-BR" altLang="en-US" sz="1400" b="1" dirty="0">
                <a:latin typeface="Helvetica Neue" panose="02000503000000020004" pitchFamily="2" charset="0"/>
                <a:ea typeface="Helvetica Neue" panose="02000503000000020004" pitchFamily="2" charset="0"/>
                <a:cs typeface="Helvetica Neue" panose="02000503000000020004" pitchFamily="2" charset="0"/>
              </a:rPr>
              <a:t>coloração de Gram </a:t>
            </a:r>
            <a:r>
              <a:rPr lang="pt-BR" altLang="en-US" sz="1400" u="sng" dirty="0">
                <a:latin typeface="Helvetica Neue" panose="02000503000000020004" pitchFamily="2" charset="0"/>
                <a:ea typeface="Helvetica Neue" panose="02000503000000020004" pitchFamily="2" charset="0"/>
                <a:cs typeface="Helvetica Neue" panose="02000503000000020004" pitchFamily="2" charset="0"/>
              </a:rPr>
              <a:t>porque</a:t>
            </a:r>
            <a:r>
              <a:rPr lang="pt-BR" altLang="en-US" sz="1400" dirty="0">
                <a:latin typeface="Helvetica Neue" panose="02000503000000020004" pitchFamily="2" charset="0"/>
                <a:ea typeface="Helvetica Neue" panose="02000503000000020004" pitchFamily="2" charset="0"/>
                <a:cs typeface="Helvetica Neue" panose="02000503000000020004" pitchFamily="2" charset="0"/>
              </a:rPr>
              <a:t> são muito ”finas”. São bem longas, mas têm largura muito pequena:</a:t>
            </a:r>
            <a:endParaRPr lang="en-US" altLang="en-US" sz="14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0962" name="Picture 2">
            <a:extLst>
              <a:ext uri="{FF2B5EF4-FFF2-40B4-BE49-F238E27FC236}">
                <a16:creationId xmlns:a16="http://schemas.microsoft.com/office/drawing/2014/main" id="{2FB984F6-F180-D847-A784-5FA2340DF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83" t="56702" r="3027" b="1686"/>
          <a:stretch>
            <a:fillRect/>
          </a:stretch>
        </p:blipFill>
        <p:spPr bwMode="auto">
          <a:xfrm>
            <a:off x="731045" y="3867150"/>
            <a:ext cx="249872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7" descr="A picture containing outdoor, standing, water, walking&#10;&#10;Description automatically generated">
            <a:extLst>
              <a:ext uri="{FF2B5EF4-FFF2-40B4-BE49-F238E27FC236}">
                <a16:creationId xmlns:a16="http://schemas.microsoft.com/office/drawing/2014/main" id="{7654CE7C-DB50-C945-87F0-BDC8806CE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710" y="3928270"/>
            <a:ext cx="2298700" cy="111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9" descr="A close up of a sign&#10;&#10;Description automatically generated">
            <a:extLst>
              <a:ext uri="{FF2B5EF4-FFF2-40B4-BE49-F238E27FC236}">
                <a16:creationId xmlns:a16="http://schemas.microsoft.com/office/drawing/2014/main" id="{AFEE6A6A-270B-4C48-9C0A-483F6AC811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8703" y="1868036"/>
            <a:ext cx="2486026" cy="135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Rectangle 10">
            <a:extLst>
              <a:ext uri="{FF2B5EF4-FFF2-40B4-BE49-F238E27FC236}">
                <a16:creationId xmlns:a16="http://schemas.microsoft.com/office/drawing/2014/main" id="{6E89F454-5482-0C4B-881C-D3E7408F8C4D}"/>
              </a:ext>
            </a:extLst>
          </p:cNvPr>
          <p:cNvSpPr>
            <a:spLocks noChangeArrowheads="1"/>
          </p:cNvSpPr>
          <p:nvPr/>
        </p:nvSpPr>
        <p:spPr bwMode="auto">
          <a:xfrm>
            <a:off x="4141392" y="3427966"/>
            <a:ext cx="2573337" cy="2469907"/>
          </a:xfrm>
          <a:prstGeom prst="rect">
            <a:avLst/>
          </a:prstGeom>
          <a:noFill/>
          <a:ln w="9525">
            <a:solidFill>
              <a:schemeClr val="tx1"/>
            </a:solidFill>
            <a:miter lim="800000"/>
            <a:headEnd/>
            <a:tailEnd/>
          </a:ln>
        </p:spPr>
        <p:txBody>
          <a:bodyPr>
            <a:spAutoFit/>
          </a:bodyPr>
          <a:lstStyle>
            <a:lvl1pPr marL="257175" indent="-257175">
              <a:tabLst>
                <a:tab pos="342900" algn="l"/>
              </a:tabLst>
              <a:defRPr>
                <a:solidFill>
                  <a:schemeClr val="tx1"/>
                </a:solidFill>
                <a:latin typeface="Arial" panose="020B0604020202020204" pitchFamily="34" charset="0"/>
              </a:defRPr>
            </a:lvl1pPr>
            <a:lvl2pPr marL="742950" indent="-285750">
              <a:tabLst>
                <a:tab pos="342900" algn="l"/>
              </a:tabLst>
              <a:defRPr>
                <a:solidFill>
                  <a:schemeClr val="tx1"/>
                </a:solidFill>
                <a:latin typeface="Arial" panose="020B0604020202020204" pitchFamily="34" charset="0"/>
              </a:defRPr>
            </a:lvl2pPr>
            <a:lvl3pPr marL="1143000" indent="-228600">
              <a:tabLst>
                <a:tab pos="342900" algn="l"/>
              </a:tabLst>
              <a:defRPr>
                <a:solidFill>
                  <a:schemeClr val="tx1"/>
                </a:solidFill>
                <a:latin typeface="Arial" panose="020B0604020202020204" pitchFamily="34" charset="0"/>
              </a:defRPr>
            </a:lvl3pPr>
            <a:lvl4pPr marL="1600200" indent="-228600">
              <a:tabLst>
                <a:tab pos="342900" algn="l"/>
              </a:tabLst>
              <a:defRPr>
                <a:solidFill>
                  <a:schemeClr val="tx1"/>
                </a:solidFill>
                <a:latin typeface="Arial" panose="020B0604020202020204" pitchFamily="34" charset="0"/>
              </a:defRPr>
            </a:lvl4pPr>
            <a:lvl5pPr marL="2057400" indent="-228600">
              <a:tabLst>
                <a:tab pos="3429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429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429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429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42900" algn="l"/>
              </a:tabLst>
              <a:defRPr>
                <a:solidFill>
                  <a:schemeClr val="tx1"/>
                </a:solidFill>
                <a:latin typeface="Arial" panose="020B0604020202020204" pitchFamily="34" charset="0"/>
              </a:defRPr>
            </a:lvl9pPr>
          </a:lstStyle>
          <a:p>
            <a:pPr>
              <a:spcAft>
                <a:spcPts val="300"/>
              </a:spcAft>
              <a:buSzPts val="1000"/>
              <a:buFont typeface="Symbol" pitchFamily="2" charset="2"/>
              <a:buChar char=""/>
              <a:defRPr/>
            </a:pPr>
            <a:r>
              <a:rPr lang="pt-BR" altLang="en-US" sz="1400" i="1" dirty="0">
                <a:latin typeface="Helvetica" pitchFamily="2" charset="0"/>
                <a:ea typeface="Helvetica Neue" panose="02000503000000020004" pitchFamily="2" charset="0"/>
                <a:cs typeface="Helvetica Neue" panose="02000503000000020004" pitchFamily="2" charset="0"/>
              </a:rPr>
              <a:t>Treponema pallidum </a:t>
            </a:r>
            <a:r>
              <a:rPr lang="pt-BR" altLang="en-US" sz="1200" dirty="0">
                <a:latin typeface="Futura Medium" panose="020B0602020204020303" pitchFamily="34" charset="-79"/>
                <a:ea typeface="Helvetica Neue" panose="02000503000000020004" pitchFamily="2" charset="0"/>
                <a:cs typeface="Futura Medium" panose="020B0602020204020303" pitchFamily="34" charset="-79"/>
              </a:rPr>
              <a:t>(sífilis)</a:t>
            </a:r>
          </a:p>
          <a:p>
            <a:pPr marL="0" indent="0">
              <a:spcAft>
                <a:spcPts val="300"/>
              </a:spcAft>
              <a:buSzPts val="1000"/>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marL="0" indent="0">
              <a:spcAft>
                <a:spcPts val="300"/>
              </a:spcAft>
              <a:buSzPts val="1000"/>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marL="0" indent="0">
              <a:spcAft>
                <a:spcPts val="300"/>
              </a:spcAft>
              <a:buSzPts val="1000"/>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marL="0" indent="0" algn="ctr">
              <a:spcAft>
                <a:spcPts val="300"/>
              </a:spcAft>
              <a:buSzPts val="1000"/>
              <a:defRPr/>
            </a:pPr>
            <a:r>
              <a:rPr lang="pt-BR" altLang="en-US" sz="1100" dirty="0">
                <a:solidFill>
                  <a:srgbClr val="0432FF"/>
                </a:solidFill>
                <a:latin typeface="Futura Medium" panose="020B0602020204020303" pitchFamily="34" charset="-79"/>
                <a:ea typeface="Helvetica Neue" panose="02000503000000020004" pitchFamily="2" charset="0"/>
                <a:cs typeface="Futura Medium" panose="020B0602020204020303" pitchFamily="34" charset="-79"/>
              </a:rPr>
              <a:t>Visualizado ao </a:t>
            </a:r>
            <a:r>
              <a:rPr lang="pt-BR" altLang="en-US" sz="1100" dirty="0" err="1">
                <a:solidFill>
                  <a:srgbClr val="0432FF"/>
                </a:solidFill>
                <a:latin typeface="Futura Medium" panose="020B0602020204020303" pitchFamily="34" charset="-79"/>
                <a:ea typeface="Helvetica Neue" panose="02000503000000020004" pitchFamily="2" charset="0"/>
                <a:cs typeface="Futura Medium" panose="020B0602020204020303" pitchFamily="34" charset="-79"/>
              </a:rPr>
              <a:t>M.O</a:t>
            </a:r>
            <a:r>
              <a:rPr lang="pt-BR" altLang="en-US" sz="1100" dirty="0">
                <a:solidFill>
                  <a:srgbClr val="0432FF"/>
                </a:solidFill>
                <a:latin typeface="Futura Medium" panose="020B0602020204020303" pitchFamily="34" charset="-79"/>
                <a:ea typeface="Helvetica Neue" panose="02000503000000020004" pitchFamily="2" charset="0"/>
                <a:cs typeface="Futura Medium" panose="020B0602020204020303" pitchFamily="34" charset="-79"/>
              </a:rPr>
              <a:t>. após espessamento com íons prata.</a:t>
            </a:r>
          </a:p>
          <a:p>
            <a:pPr marL="0" indent="0">
              <a:spcAft>
                <a:spcPts val="300"/>
              </a:spcAft>
              <a:buSzPts val="1000"/>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p:txBody>
      </p:sp>
      <p:sp>
        <p:nvSpPr>
          <p:cNvPr id="51209" name="Rectangle 11">
            <a:extLst>
              <a:ext uri="{FF2B5EF4-FFF2-40B4-BE49-F238E27FC236}">
                <a16:creationId xmlns:a16="http://schemas.microsoft.com/office/drawing/2014/main" id="{4C6D66E1-84C8-E045-92BC-9AAE6A4AC46A}"/>
              </a:ext>
            </a:extLst>
          </p:cNvPr>
          <p:cNvSpPr>
            <a:spLocks noChangeArrowheads="1"/>
          </p:cNvSpPr>
          <p:nvPr/>
        </p:nvSpPr>
        <p:spPr bwMode="auto">
          <a:xfrm>
            <a:off x="592139" y="3394077"/>
            <a:ext cx="2606675" cy="3100387"/>
          </a:xfrm>
          <a:prstGeom prst="rect">
            <a:avLst/>
          </a:prstGeom>
          <a:noFill/>
          <a:ln w="9525">
            <a:solidFill>
              <a:schemeClr val="tx1"/>
            </a:solidFill>
            <a:miter lim="800000"/>
            <a:headEnd/>
            <a:tailEnd/>
          </a:ln>
        </p:spPr>
        <p:txBody>
          <a:bodyPr>
            <a:spAutoFit/>
          </a:bodyPr>
          <a:lstStyle>
            <a:lvl1pPr marL="257175" indent="-257175">
              <a:tabLst>
                <a:tab pos="342900" algn="l"/>
              </a:tabLst>
              <a:defRPr>
                <a:solidFill>
                  <a:schemeClr val="tx1"/>
                </a:solidFill>
                <a:latin typeface="Arial" panose="020B0604020202020204" pitchFamily="34" charset="0"/>
              </a:defRPr>
            </a:lvl1pPr>
            <a:lvl2pPr marL="742950" indent="-285750">
              <a:tabLst>
                <a:tab pos="342900" algn="l"/>
              </a:tabLst>
              <a:defRPr>
                <a:solidFill>
                  <a:schemeClr val="tx1"/>
                </a:solidFill>
                <a:latin typeface="Arial" panose="020B0604020202020204" pitchFamily="34" charset="0"/>
              </a:defRPr>
            </a:lvl2pPr>
            <a:lvl3pPr marL="1143000" indent="-228600">
              <a:tabLst>
                <a:tab pos="342900" algn="l"/>
              </a:tabLst>
              <a:defRPr>
                <a:solidFill>
                  <a:schemeClr val="tx1"/>
                </a:solidFill>
                <a:latin typeface="Arial" panose="020B0604020202020204" pitchFamily="34" charset="0"/>
              </a:defRPr>
            </a:lvl3pPr>
            <a:lvl4pPr marL="1600200" indent="-228600">
              <a:tabLst>
                <a:tab pos="342900" algn="l"/>
              </a:tabLst>
              <a:defRPr>
                <a:solidFill>
                  <a:schemeClr val="tx1"/>
                </a:solidFill>
                <a:latin typeface="Arial" panose="020B0604020202020204" pitchFamily="34" charset="0"/>
              </a:defRPr>
            </a:lvl4pPr>
            <a:lvl5pPr marL="2057400" indent="-228600">
              <a:tabLst>
                <a:tab pos="3429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429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429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429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42900" algn="l"/>
              </a:tabLst>
              <a:defRPr>
                <a:solidFill>
                  <a:schemeClr val="tx1"/>
                </a:solidFill>
                <a:latin typeface="Arial" panose="020B0604020202020204" pitchFamily="34" charset="0"/>
              </a:defRPr>
            </a:lvl9pPr>
          </a:lstStyle>
          <a:p>
            <a:pPr>
              <a:spcAft>
                <a:spcPts val="300"/>
              </a:spcAft>
              <a:buSzPts val="1000"/>
              <a:buFont typeface="Symbol" pitchFamily="2" charset="2"/>
              <a:buChar char=""/>
              <a:defRPr/>
            </a:pPr>
            <a:r>
              <a:rPr lang="pt-BR" altLang="en-US" sz="1400" i="1" dirty="0">
                <a:latin typeface="Helvetica Neue" panose="02000503000000020004" pitchFamily="2" charset="0"/>
                <a:ea typeface="Helvetica Neue" panose="02000503000000020004" pitchFamily="2" charset="0"/>
                <a:cs typeface="Helvetica Neue" panose="02000503000000020004" pitchFamily="2" charset="0"/>
              </a:rPr>
              <a:t>Lepstospira</a:t>
            </a:r>
            <a:r>
              <a:rPr lang="pt-BR" altLang="en-US" i="1" dirty="0">
                <a:latin typeface="Helvetica Neue" panose="02000503000000020004" pitchFamily="2" charset="0"/>
                <a:ea typeface="Helvetica Neue" panose="02000503000000020004" pitchFamily="2" charset="0"/>
                <a:cs typeface="Helvetica Neue" panose="02000503000000020004" pitchFamily="2" charset="0"/>
              </a:rPr>
              <a:t> </a:t>
            </a:r>
            <a:r>
              <a:rPr lang="pt-BR" altLang="en-US" sz="1200" dirty="0">
                <a:latin typeface="Futura Medium" panose="020B0602020204020303" pitchFamily="34" charset="-79"/>
                <a:ea typeface="Helvetica Neue" panose="02000503000000020004" pitchFamily="2" charset="0"/>
                <a:cs typeface="Futura Medium" panose="020B0602020204020303" pitchFamily="34" charset="-79"/>
              </a:rPr>
              <a:t>(leptospirose)</a:t>
            </a: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a:spcAft>
                <a:spcPts val="300"/>
              </a:spcAft>
              <a:buSzPts val="1000"/>
              <a:buFont typeface="Symbol" pitchFamily="2" charset="2"/>
              <a:buChar char=""/>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marL="0" indent="0">
              <a:spcAft>
                <a:spcPts val="300"/>
              </a:spcAft>
              <a:buSzPts val="1000"/>
              <a:defRPr/>
            </a:pPr>
            <a:endParaRPr lang="pt-BR" altLang="en-US" sz="1200" dirty="0">
              <a:latin typeface="Futura Medium" panose="020B0602020204020303" pitchFamily="34" charset="-79"/>
              <a:ea typeface="Helvetica Neue" panose="02000503000000020004" pitchFamily="2" charset="0"/>
              <a:cs typeface="Futura Medium" panose="020B0602020204020303" pitchFamily="34" charset="-79"/>
            </a:endParaRPr>
          </a:p>
          <a:p>
            <a:pPr marL="0" indent="0" algn="ctr">
              <a:spcAft>
                <a:spcPts val="300"/>
              </a:spcAft>
              <a:buSzPts val="1000"/>
              <a:defRPr/>
            </a:pPr>
            <a:r>
              <a:rPr lang="pt-BR" altLang="en-US" sz="800" dirty="0">
                <a:latin typeface="Futura Medium" panose="020B0602020204020303" pitchFamily="34" charset="-79"/>
                <a:ea typeface="Helvetica Neue" panose="02000503000000020004" pitchFamily="2" charset="0"/>
                <a:cs typeface="Futura Medium" panose="020B0602020204020303" pitchFamily="34" charset="-79"/>
              </a:rPr>
              <a:t>Visualizado de bactérias em </a:t>
            </a:r>
            <a:r>
              <a:rPr lang="pt-BR" altLang="en-US" sz="1100" dirty="0">
                <a:latin typeface="Futura Medium" panose="020B0602020204020303" pitchFamily="34" charset="-79"/>
                <a:ea typeface="Helvetica Neue" panose="02000503000000020004" pitchFamily="2" charset="0"/>
                <a:cs typeface="Futura Medium" panose="020B0602020204020303" pitchFamily="34" charset="-79"/>
              </a:rPr>
              <a:t>microscópio de campo escuro</a:t>
            </a:r>
            <a:r>
              <a:rPr lang="pt-BR" altLang="en-US" sz="800" dirty="0">
                <a:latin typeface="Futura Medium" panose="020B0602020204020303" pitchFamily="34" charset="-79"/>
                <a:ea typeface="Helvetica Neue" panose="02000503000000020004" pitchFamily="2" charset="0"/>
                <a:cs typeface="Futura Medium" panose="020B0602020204020303" pitchFamily="34" charset="-79"/>
              </a:rPr>
              <a:t> (bloqueio dos raios centrais, permitindo apenas iluminação obliquo.</a:t>
            </a:r>
          </a:p>
        </p:txBody>
      </p:sp>
      <p:sp>
        <p:nvSpPr>
          <p:cNvPr id="11" name="Rectangle 10">
            <a:extLst>
              <a:ext uri="{FF2B5EF4-FFF2-40B4-BE49-F238E27FC236}">
                <a16:creationId xmlns:a16="http://schemas.microsoft.com/office/drawing/2014/main" id="{FB9BC891-7A1E-ED45-9BF9-50165DE63011}"/>
              </a:ext>
            </a:extLst>
          </p:cNvPr>
          <p:cNvSpPr/>
          <p:nvPr/>
        </p:nvSpPr>
        <p:spPr>
          <a:xfrm>
            <a:off x="234324" y="1437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0968" name="TextBox 7">
            <a:extLst>
              <a:ext uri="{FF2B5EF4-FFF2-40B4-BE49-F238E27FC236}">
                <a16:creationId xmlns:a16="http://schemas.microsoft.com/office/drawing/2014/main" id="{5CEEFF64-EE26-9047-ACDA-FED66FDE9F90}"/>
              </a:ext>
            </a:extLst>
          </p:cNvPr>
          <p:cNvSpPr txBox="1">
            <a:spLocks noChangeArrowheads="1"/>
          </p:cNvSpPr>
          <p:nvPr/>
        </p:nvSpPr>
        <p:spPr bwMode="auto">
          <a:xfrm>
            <a:off x="340518" y="253208"/>
            <a:ext cx="6005513"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a:t>
            </a:r>
          </a:p>
          <a:p>
            <a:pPr>
              <a:spcBef>
                <a:spcPct val="0"/>
              </a:spcBef>
              <a:buFontTx/>
              <a:buNone/>
            </a:pPr>
            <a:r>
              <a:rPr lang="pt-BR" altLang="en-US" sz="600" b="1"/>
              <a:t> </a:t>
            </a:r>
          </a:p>
        </p:txBody>
      </p:sp>
      <p:sp>
        <p:nvSpPr>
          <p:cNvPr id="14" name="Rectangle 5">
            <a:extLst>
              <a:ext uri="{FF2B5EF4-FFF2-40B4-BE49-F238E27FC236}">
                <a16:creationId xmlns:a16="http://schemas.microsoft.com/office/drawing/2014/main" id="{2AED00BB-88D6-644F-981E-5D51129732FB}"/>
              </a:ext>
            </a:extLst>
          </p:cNvPr>
          <p:cNvSpPr>
            <a:spLocks noChangeArrowheads="1"/>
          </p:cNvSpPr>
          <p:nvPr/>
        </p:nvSpPr>
        <p:spPr bwMode="auto">
          <a:xfrm>
            <a:off x="7688263" y="1692514"/>
            <a:ext cx="3594100" cy="4939814"/>
          </a:xfrm>
          <a:prstGeom prst="rect">
            <a:avLst/>
          </a:prstGeom>
          <a:solidFill>
            <a:srgbClr val="F9FFC0"/>
          </a:solidFill>
          <a:ln w="9525">
            <a:solidFill>
              <a:srgbClr val="00FDFF"/>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pt-BR" altLang="en-US" sz="1400" b="1" dirty="0">
                <a:solidFill>
                  <a:srgbClr val="0432FF"/>
                </a:solidFill>
                <a:latin typeface="Helvetica Neue" panose="02000503000000020004" pitchFamily="2" charset="0"/>
              </a:rPr>
              <a:t>Colorações/Métodos empregados:</a:t>
            </a:r>
          </a:p>
          <a:p>
            <a:pPr>
              <a:defRPr/>
            </a:pPr>
            <a:endParaRPr lang="pt-BR" altLang="en-US" sz="1400" dirty="0">
              <a:solidFill>
                <a:srgbClr val="0432FF"/>
              </a:solidFill>
              <a:latin typeface="Helvetica Neue" panose="02000503000000020004" pitchFamily="2" charset="0"/>
            </a:endParaRPr>
          </a:p>
          <a:p>
            <a:pPr algn="just">
              <a:defRPr/>
            </a:pPr>
            <a:r>
              <a:rPr lang="pt-BR" altLang="en-US" sz="1400" dirty="0">
                <a:solidFill>
                  <a:srgbClr val="0432FF"/>
                </a:solidFill>
                <a:latin typeface="Helvetica Neue" panose="02000503000000020004" pitchFamily="2" charset="0"/>
              </a:rPr>
              <a:t>Para sua visualização de </a:t>
            </a:r>
            <a:r>
              <a:rPr lang="pt-BR" altLang="en-US" sz="1400" b="1" dirty="0">
                <a:solidFill>
                  <a:srgbClr val="0432FF"/>
                </a:solidFill>
                <a:latin typeface="Helvetica Neue" panose="02000503000000020004" pitchFamily="2" charset="0"/>
              </a:rPr>
              <a:t>bactérias espiraladas</a:t>
            </a:r>
            <a:r>
              <a:rPr lang="pt-BR" altLang="en-US" sz="1400" dirty="0">
                <a:solidFill>
                  <a:srgbClr val="0432FF"/>
                </a:solidFill>
                <a:latin typeface="Helvetica Neue" panose="02000503000000020004" pitchFamily="2" charset="0"/>
              </a:rPr>
              <a:t>, emprega-se:</a:t>
            </a:r>
          </a:p>
          <a:p>
            <a:pPr marL="171450" indent="-171450">
              <a:spcAft>
                <a:spcPts val="400"/>
              </a:spcAft>
              <a:buFontTx/>
              <a:buChar char="-"/>
              <a:defRPr/>
            </a:pPr>
            <a:r>
              <a:rPr lang="pt-BR" sz="1400" dirty="0">
                <a:solidFill>
                  <a:srgbClr val="0432FF"/>
                </a:solidFill>
                <a:latin typeface="Helvetica Neue" panose="02000503000000020004" pitchFamily="2" charset="0"/>
              </a:rPr>
              <a:t>Espessamento com  prata</a:t>
            </a:r>
            <a:r>
              <a:rPr lang="pt-BR" altLang="en-US" sz="1400" dirty="0">
                <a:solidFill>
                  <a:srgbClr val="0432FF"/>
                </a:solidFill>
                <a:latin typeface="Helvetica Neue" panose="02000503000000020004" pitchFamily="2" charset="0"/>
              </a:rPr>
              <a:t> </a:t>
            </a:r>
          </a:p>
          <a:p>
            <a:pPr marL="171450" indent="-171450">
              <a:spcAft>
                <a:spcPts val="400"/>
              </a:spcAft>
              <a:buFontTx/>
              <a:buChar char="-"/>
              <a:defRPr/>
            </a:pPr>
            <a:r>
              <a:rPr lang="pt-BR" altLang="en-US" sz="1400" dirty="0">
                <a:solidFill>
                  <a:srgbClr val="0432FF"/>
                </a:solidFill>
                <a:latin typeface="Helvetica Neue" panose="02000503000000020004" pitchFamily="2" charset="0"/>
              </a:rPr>
              <a:t>Microscopia de campo escuro </a:t>
            </a:r>
          </a:p>
          <a:p>
            <a:pPr marL="171450" indent="-171450">
              <a:spcAft>
                <a:spcPts val="400"/>
              </a:spcAft>
              <a:buFontTx/>
              <a:buChar char="-"/>
              <a:defRPr/>
            </a:pPr>
            <a:r>
              <a:rPr lang="pt-BR" sz="1400" dirty="0">
                <a:solidFill>
                  <a:srgbClr val="0432FF"/>
                </a:solidFill>
                <a:latin typeface="Helvetica Neue" panose="02000503000000020004" pitchFamily="2" charset="0"/>
              </a:rPr>
              <a:t>Corantes fluorescentes – Imunofluorescência </a:t>
            </a:r>
          </a:p>
          <a:p>
            <a:pPr marL="171450" indent="-171450">
              <a:buFontTx/>
              <a:buChar char="-"/>
              <a:defRPr/>
            </a:pPr>
            <a:endParaRPr lang="pt-BR" sz="1100" dirty="0">
              <a:solidFill>
                <a:srgbClr val="0432FF"/>
              </a:solidFill>
              <a:latin typeface="Helvetica Neue" panose="02000503000000020004" pitchFamily="2" charset="0"/>
            </a:endParaRPr>
          </a:p>
          <a:p>
            <a:pPr marL="171450" indent="-171450">
              <a:buFontTx/>
              <a:buChar char="-"/>
              <a:defRPr/>
            </a:pPr>
            <a:endParaRPr lang="pt-BR" sz="1100" dirty="0">
              <a:solidFill>
                <a:srgbClr val="0432FF"/>
              </a:solidFill>
            </a:endParaRPr>
          </a:p>
          <a:p>
            <a:pPr algn="just">
              <a:defRPr/>
            </a:pPr>
            <a:endParaRPr lang="pt-BR" altLang="en-US" sz="1100" b="1"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1200" dirty="0">
              <a:solidFill>
                <a:srgbClr val="0432FF"/>
              </a:solidFill>
              <a:latin typeface="Helvetica Neue" panose="02000503000000020004" pitchFamily="2" charset="0"/>
            </a:endParaRPr>
          </a:p>
          <a:p>
            <a:pPr>
              <a:defRPr/>
            </a:pPr>
            <a:endParaRPr lang="pt-BR" altLang="en-US" sz="800" dirty="0">
              <a:solidFill>
                <a:srgbClr val="0432FF"/>
              </a:solidFill>
              <a:latin typeface="Helvetica Neue" panose="02000503000000020004" pitchFamily="2" charset="0"/>
            </a:endParaRPr>
          </a:p>
          <a:p>
            <a:pPr>
              <a:defRPr/>
            </a:pPr>
            <a:r>
              <a:rPr lang="pt-BR" altLang="en-US" sz="800" dirty="0">
                <a:solidFill>
                  <a:srgbClr val="0432FF"/>
                </a:solidFill>
                <a:latin typeface="Helvetica Neue" panose="02000503000000020004" pitchFamily="2" charset="0"/>
              </a:rPr>
              <a:t>* </a:t>
            </a:r>
            <a:r>
              <a:rPr lang="pt-BR" altLang="en-US" sz="800" b="1" dirty="0" err="1">
                <a:solidFill>
                  <a:srgbClr val="0432FF"/>
                </a:solidFill>
                <a:latin typeface="Helvetica Neue" panose="02000503000000020004" pitchFamily="2" charset="0"/>
              </a:rPr>
              <a:t>IFD</a:t>
            </a:r>
            <a:r>
              <a:rPr lang="pt-BR" altLang="en-US" sz="800" dirty="0">
                <a:solidFill>
                  <a:srgbClr val="0432FF"/>
                </a:solidFill>
                <a:latin typeface="Helvetica Neue" panose="02000503000000020004" pitchFamily="2" charset="0"/>
              </a:rPr>
              <a:t>: Imunofluorescência Direta</a:t>
            </a:r>
          </a:p>
        </p:txBody>
      </p:sp>
      <p:pic>
        <p:nvPicPr>
          <p:cNvPr id="40971" name="Picture 2">
            <a:extLst>
              <a:ext uri="{FF2B5EF4-FFF2-40B4-BE49-F238E27FC236}">
                <a16:creationId xmlns:a16="http://schemas.microsoft.com/office/drawing/2014/main" id="{DAAB5D35-1E71-6C4D-8B7A-E3606AD57B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8288" y="3766455"/>
            <a:ext cx="3394075"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a:extLst>
              <a:ext uri="{FF2B5EF4-FFF2-40B4-BE49-F238E27FC236}">
                <a16:creationId xmlns:a16="http://schemas.microsoft.com/office/drawing/2014/main" id="{D04B1796-57C5-7B42-9AE8-C011E8999FE3}"/>
              </a:ext>
            </a:extLst>
          </p:cNvPr>
          <p:cNvSpPr/>
          <p:nvPr/>
        </p:nvSpPr>
        <p:spPr>
          <a:xfrm>
            <a:off x="510381" y="1111251"/>
            <a:ext cx="10263187" cy="369332"/>
          </a:xfrm>
          <a:custGeom>
            <a:avLst/>
            <a:gdLst>
              <a:gd name="connsiteX0" fmla="*/ 0 w 4975225"/>
              <a:gd name="connsiteY0" fmla="*/ 0 h 923925"/>
              <a:gd name="connsiteX1" fmla="*/ 453298 w 4975225"/>
              <a:gd name="connsiteY1" fmla="*/ 0 h 923925"/>
              <a:gd name="connsiteX2" fmla="*/ 856844 w 4975225"/>
              <a:gd name="connsiteY2" fmla="*/ 0 h 923925"/>
              <a:gd name="connsiteX3" fmla="*/ 1459399 w 4975225"/>
              <a:gd name="connsiteY3" fmla="*/ 0 h 923925"/>
              <a:gd name="connsiteX4" fmla="*/ 2061954 w 4975225"/>
              <a:gd name="connsiteY4" fmla="*/ 0 h 923925"/>
              <a:gd name="connsiteX5" fmla="*/ 2614757 w 4975225"/>
              <a:gd name="connsiteY5" fmla="*/ 0 h 923925"/>
              <a:gd name="connsiteX6" fmla="*/ 3068055 w 4975225"/>
              <a:gd name="connsiteY6" fmla="*/ 0 h 923925"/>
              <a:gd name="connsiteX7" fmla="*/ 3620858 w 4975225"/>
              <a:gd name="connsiteY7" fmla="*/ 0 h 923925"/>
              <a:gd name="connsiteX8" fmla="*/ 4173661 w 4975225"/>
              <a:gd name="connsiteY8" fmla="*/ 0 h 923925"/>
              <a:gd name="connsiteX9" fmla="*/ 4975225 w 4975225"/>
              <a:gd name="connsiteY9" fmla="*/ 0 h 923925"/>
              <a:gd name="connsiteX10" fmla="*/ 4975225 w 4975225"/>
              <a:gd name="connsiteY10" fmla="*/ 434245 h 923925"/>
              <a:gd name="connsiteX11" fmla="*/ 4975225 w 4975225"/>
              <a:gd name="connsiteY11" fmla="*/ 923925 h 923925"/>
              <a:gd name="connsiteX12" fmla="*/ 4521927 w 4975225"/>
              <a:gd name="connsiteY12" fmla="*/ 923925 h 923925"/>
              <a:gd name="connsiteX13" fmla="*/ 4068628 w 4975225"/>
              <a:gd name="connsiteY13" fmla="*/ 923925 h 923925"/>
              <a:gd name="connsiteX14" fmla="*/ 3565578 w 4975225"/>
              <a:gd name="connsiteY14" fmla="*/ 923925 h 923925"/>
              <a:gd name="connsiteX15" fmla="*/ 3012775 w 4975225"/>
              <a:gd name="connsiteY15" fmla="*/ 923925 h 923925"/>
              <a:gd name="connsiteX16" fmla="*/ 2509725 w 4975225"/>
              <a:gd name="connsiteY16" fmla="*/ 923925 h 923925"/>
              <a:gd name="connsiteX17" fmla="*/ 1956922 w 4975225"/>
              <a:gd name="connsiteY17" fmla="*/ 923925 h 923925"/>
              <a:gd name="connsiteX18" fmla="*/ 1453871 w 4975225"/>
              <a:gd name="connsiteY18" fmla="*/ 923925 h 923925"/>
              <a:gd name="connsiteX19" fmla="*/ 1000573 w 4975225"/>
              <a:gd name="connsiteY19" fmla="*/ 923925 h 923925"/>
              <a:gd name="connsiteX20" fmla="*/ 547275 w 4975225"/>
              <a:gd name="connsiteY20" fmla="*/ 923925 h 923925"/>
              <a:gd name="connsiteX21" fmla="*/ 0 w 4975225"/>
              <a:gd name="connsiteY21" fmla="*/ 923925 h 923925"/>
              <a:gd name="connsiteX22" fmla="*/ 0 w 4975225"/>
              <a:gd name="connsiteY22" fmla="*/ 452723 h 923925"/>
              <a:gd name="connsiteX23" fmla="*/ 0 w 4975225"/>
              <a:gd name="connsiteY2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5225" h="923925" fill="none" extrusionOk="0">
                <a:moveTo>
                  <a:pt x="0" y="0"/>
                </a:moveTo>
                <a:cubicBezTo>
                  <a:pt x="204917" y="-33079"/>
                  <a:pt x="361804" y="53888"/>
                  <a:pt x="453298" y="0"/>
                </a:cubicBezTo>
                <a:cubicBezTo>
                  <a:pt x="544792" y="-53888"/>
                  <a:pt x="757304" y="23762"/>
                  <a:pt x="856844" y="0"/>
                </a:cubicBezTo>
                <a:cubicBezTo>
                  <a:pt x="956384" y="-23762"/>
                  <a:pt x="1182198" y="31579"/>
                  <a:pt x="1459399" y="0"/>
                </a:cubicBezTo>
                <a:cubicBezTo>
                  <a:pt x="1736601" y="-31579"/>
                  <a:pt x="1915112" y="55373"/>
                  <a:pt x="2061954" y="0"/>
                </a:cubicBezTo>
                <a:cubicBezTo>
                  <a:pt x="2208797" y="-55373"/>
                  <a:pt x="2425244" y="36459"/>
                  <a:pt x="2614757" y="0"/>
                </a:cubicBezTo>
                <a:cubicBezTo>
                  <a:pt x="2804270" y="-36459"/>
                  <a:pt x="2891483" y="13014"/>
                  <a:pt x="3068055" y="0"/>
                </a:cubicBezTo>
                <a:cubicBezTo>
                  <a:pt x="3244627" y="-13014"/>
                  <a:pt x="3436937" y="26054"/>
                  <a:pt x="3620858" y="0"/>
                </a:cubicBezTo>
                <a:cubicBezTo>
                  <a:pt x="3804779" y="-26054"/>
                  <a:pt x="3980276" y="30921"/>
                  <a:pt x="4173661" y="0"/>
                </a:cubicBezTo>
                <a:cubicBezTo>
                  <a:pt x="4367046" y="-30921"/>
                  <a:pt x="4603961" y="44517"/>
                  <a:pt x="4975225" y="0"/>
                </a:cubicBezTo>
                <a:cubicBezTo>
                  <a:pt x="5024198" y="117649"/>
                  <a:pt x="4927932" y="278455"/>
                  <a:pt x="4975225" y="434245"/>
                </a:cubicBezTo>
                <a:cubicBezTo>
                  <a:pt x="5022518" y="590035"/>
                  <a:pt x="4931486" y="705812"/>
                  <a:pt x="4975225" y="923925"/>
                </a:cubicBezTo>
                <a:cubicBezTo>
                  <a:pt x="4765981" y="939533"/>
                  <a:pt x="4688188" y="914006"/>
                  <a:pt x="4521927" y="923925"/>
                </a:cubicBezTo>
                <a:cubicBezTo>
                  <a:pt x="4355666" y="933844"/>
                  <a:pt x="4231638" y="886370"/>
                  <a:pt x="4068628" y="923925"/>
                </a:cubicBezTo>
                <a:cubicBezTo>
                  <a:pt x="3905618" y="961480"/>
                  <a:pt x="3727225" y="864325"/>
                  <a:pt x="3565578" y="923925"/>
                </a:cubicBezTo>
                <a:cubicBezTo>
                  <a:pt x="3403931" y="983525"/>
                  <a:pt x="3172101" y="880376"/>
                  <a:pt x="3012775" y="923925"/>
                </a:cubicBezTo>
                <a:cubicBezTo>
                  <a:pt x="2853449" y="967474"/>
                  <a:pt x="2682831" y="913755"/>
                  <a:pt x="2509725" y="923925"/>
                </a:cubicBezTo>
                <a:cubicBezTo>
                  <a:pt x="2336619" y="934095"/>
                  <a:pt x="2211142" y="882145"/>
                  <a:pt x="1956922" y="923925"/>
                </a:cubicBezTo>
                <a:cubicBezTo>
                  <a:pt x="1702702" y="965705"/>
                  <a:pt x="1608840" y="895266"/>
                  <a:pt x="1453871" y="923925"/>
                </a:cubicBezTo>
                <a:cubicBezTo>
                  <a:pt x="1298902" y="952584"/>
                  <a:pt x="1208698" y="892671"/>
                  <a:pt x="1000573" y="923925"/>
                </a:cubicBezTo>
                <a:cubicBezTo>
                  <a:pt x="792448" y="955179"/>
                  <a:pt x="650876" y="887277"/>
                  <a:pt x="547275" y="923925"/>
                </a:cubicBezTo>
                <a:cubicBezTo>
                  <a:pt x="443674" y="960573"/>
                  <a:pt x="272864" y="914173"/>
                  <a:pt x="0" y="923925"/>
                </a:cubicBezTo>
                <a:cubicBezTo>
                  <a:pt x="-26987" y="815540"/>
                  <a:pt x="30579" y="628094"/>
                  <a:pt x="0" y="452723"/>
                </a:cubicBezTo>
                <a:cubicBezTo>
                  <a:pt x="-30579" y="277352"/>
                  <a:pt x="23479" y="216894"/>
                  <a:pt x="0" y="0"/>
                </a:cubicBezTo>
                <a:close/>
              </a:path>
              <a:path w="4975225" h="923925" stroke="0" extrusionOk="0">
                <a:moveTo>
                  <a:pt x="0" y="0"/>
                </a:moveTo>
                <a:cubicBezTo>
                  <a:pt x="211153" y="-30720"/>
                  <a:pt x="308284" y="11193"/>
                  <a:pt x="503051" y="0"/>
                </a:cubicBezTo>
                <a:cubicBezTo>
                  <a:pt x="697818" y="-11193"/>
                  <a:pt x="847258" y="43566"/>
                  <a:pt x="1105606" y="0"/>
                </a:cubicBezTo>
                <a:cubicBezTo>
                  <a:pt x="1363955" y="-43566"/>
                  <a:pt x="1609196" y="35059"/>
                  <a:pt x="1757913" y="0"/>
                </a:cubicBezTo>
                <a:cubicBezTo>
                  <a:pt x="1906630" y="-35059"/>
                  <a:pt x="2042776" y="6682"/>
                  <a:pt x="2161459" y="0"/>
                </a:cubicBezTo>
                <a:cubicBezTo>
                  <a:pt x="2280142" y="-6682"/>
                  <a:pt x="2570177" y="43918"/>
                  <a:pt x="2714262" y="0"/>
                </a:cubicBezTo>
                <a:cubicBezTo>
                  <a:pt x="2858347" y="-43918"/>
                  <a:pt x="2964611" y="44364"/>
                  <a:pt x="3117808" y="0"/>
                </a:cubicBezTo>
                <a:cubicBezTo>
                  <a:pt x="3271005" y="-44364"/>
                  <a:pt x="3431898" y="41311"/>
                  <a:pt x="3521354" y="0"/>
                </a:cubicBezTo>
                <a:cubicBezTo>
                  <a:pt x="3610810" y="-41311"/>
                  <a:pt x="3946883" y="31484"/>
                  <a:pt x="4123909" y="0"/>
                </a:cubicBezTo>
                <a:cubicBezTo>
                  <a:pt x="4300936" y="-31484"/>
                  <a:pt x="4560968" y="46259"/>
                  <a:pt x="4975225" y="0"/>
                </a:cubicBezTo>
                <a:cubicBezTo>
                  <a:pt x="4987690" y="128830"/>
                  <a:pt x="4931726" y="327614"/>
                  <a:pt x="4975225" y="480441"/>
                </a:cubicBezTo>
                <a:cubicBezTo>
                  <a:pt x="5018724" y="633268"/>
                  <a:pt x="4945347" y="744890"/>
                  <a:pt x="4975225" y="923925"/>
                </a:cubicBezTo>
                <a:cubicBezTo>
                  <a:pt x="4837480" y="956421"/>
                  <a:pt x="4721423" y="911548"/>
                  <a:pt x="4472174" y="923925"/>
                </a:cubicBezTo>
                <a:cubicBezTo>
                  <a:pt x="4222925" y="936302"/>
                  <a:pt x="4184965" y="907331"/>
                  <a:pt x="4068628" y="923925"/>
                </a:cubicBezTo>
                <a:cubicBezTo>
                  <a:pt x="3952291" y="940519"/>
                  <a:pt x="3650751" y="885862"/>
                  <a:pt x="3515826" y="923925"/>
                </a:cubicBezTo>
                <a:cubicBezTo>
                  <a:pt x="3380901" y="961988"/>
                  <a:pt x="3134713" y="917545"/>
                  <a:pt x="3012775" y="923925"/>
                </a:cubicBezTo>
                <a:cubicBezTo>
                  <a:pt x="2890837" y="930305"/>
                  <a:pt x="2678585" y="877926"/>
                  <a:pt x="2360468" y="923925"/>
                </a:cubicBezTo>
                <a:cubicBezTo>
                  <a:pt x="2042351" y="969924"/>
                  <a:pt x="2066725" y="887740"/>
                  <a:pt x="1807665" y="923925"/>
                </a:cubicBezTo>
                <a:cubicBezTo>
                  <a:pt x="1548605" y="960110"/>
                  <a:pt x="1495828" y="904211"/>
                  <a:pt x="1254862" y="923925"/>
                </a:cubicBezTo>
                <a:cubicBezTo>
                  <a:pt x="1013896" y="943639"/>
                  <a:pt x="869236" y="877296"/>
                  <a:pt x="602555" y="923925"/>
                </a:cubicBezTo>
                <a:cubicBezTo>
                  <a:pt x="335874" y="970554"/>
                  <a:pt x="174331" y="885979"/>
                  <a:pt x="0" y="923925"/>
                </a:cubicBezTo>
                <a:cubicBezTo>
                  <a:pt x="-671" y="727490"/>
                  <a:pt x="55272" y="629725"/>
                  <a:pt x="0" y="452723"/>
                </a:cubicBezTo>
                <a:cubicBezTo>
                  <a:pt x="-55272" y="275721"/>
                  <a:pt x="15317" y="168277"/>
                  <a:pt x="0" y="0"/>
                </a:cubicBezTo>
                <a:close/>
              </a:path>
            </a:pathLst>
          </a:custGeom>
          <a:ln>
            <a:solidFill>
              <a:srgbClr val="FF0000"/>
            </a:solidFill>
          </a:ln>
        </p:spPr>
        <p:txBody>
          <a:bodyPr wrap="square">
            <a:spAutoFit/>
          </a:bodyPr>
          <a:lstStyle/>
          <a:p>
            <a:pPr algn="just">
              <a:defRPr/>
            </a:pPr>
            <a:r>
              <a:rPr lang="pt-BR" dirty="0">
                <a:latin typeface="Helvetica" pitchFamily="2" charset="0"/>
                <a:ea typeface="Calibri" panose="020F0502020204030204" pitchFamily="34" charset="0"/>
                <a:cs typeface="Times New Roman" panose="02020603050405020304" pitchFamily="18" charset="0"/>
              </a:rPr>
              <a:t>Algumas bactérias podem ser visualizadas empregando-se </a:t>
            </a:r>
            <a:r>
              <a:rPr lang="pt-BR" b="1" dirty="0">
                <a:latin typeface="Helvetica" pitchFamily="2" charset="0"/>
                <a:ea typeface="Calibri" panose="020F0502020204030204" pitchFamily="34" charset="0"/>
                <a:cs typeface="Times New Roman" panose="02020603050405020304" pitchFamily="18" charset="0"/>
              </a:rPr>
              <a:t>colorações ou métodos especiais </a:t>
            </a:r>
            <a:r>
              <a:rPr lang="pt-BR" sz="1050" dirty="0">
                <a:latin typeface="Helvetica" pitchFamily="2" charset="0"/>
                <a:ea typeface="Calibri" panose="020F0502020204030204" pitchFamily="34" charset="0"/>
                <a:cs typeface="Times New Roman" panose="02020603050405020304" pitchFamily="18" charset="0"/>
              </a:rPr>
              <a:t>(2/4)</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6088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618952-CF01-0F48-837C-A7EF5B5CAC97}"/>
              </a:ext>
            </a:extLst>
          </p:cNvPr>
          <p:cNvSpPr/>
          <p:nvPr/>
        </p:nvSpPr>
        <p:spPr>
          <a:xfrm>
            <a:off x="185111" y="1437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1986" name="TextBox 7">
            <a:extLst>
              <a:ext uri="{FF2B5EF4-FFF2-40B4-BE49-F238E27FC236}">
                <a16:creationId xmlns:a16="http://schemas.microsoft.com/office/drawing/2014/main" id="{B1E29817-B6DC-3C46-B7C5-DB963E1AC3B5}"/>
              </a:ext>
            </a:extLst>
          </p:cNvPr>
          <p:cNvSpPr txBox="1">
            <a:spLocks noChangeArrowheads="1"/>
          </p:cNvSpPr>
          <p:nvPr/>
        </p:nvSpPr>
        <p:spPr bwMode="auto">
          <a:xfrm>
            <a:off x="287339" y="244477"/>
            <a:ext cx="6005513"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a:t>
            </a:r>
          </a:p>
          <a:p>
            <a:pPr>
              <a:spcBef>
                <a:spcPct val="0"/>
              </a:spcBef>
              <a:buFontTx/>
              <a:buNone/>
            </a:pPr>
            <a:r>
              <a:rPr lang="pt-BR" altLang="en-US" sz="600" b="1"/>
              <a:t> </a:t>
            </a:r>
          </a:p>
        </p:txBody>
      </p:sp>
      <p:sp>
        <p:nvSpPr>
          <p:cNvPr id="6" name="Rectangle 5">
            <a:extLst>
              <a:ext uri="{FF2B5EF4-FFF2-40B4-BE49-F238E27FC236}">
                <a16:creationId xmlns:a16="http://schemas.microsoft.com/office/drawing/2014/main" id="{377F994C-DBDE-984B-8C41-C8D113CF9A82}"/>
              </a:ext>
            </a:extLst>
          </p:cNvPr>
          <p:cNvSpPr/>
          <p:nvPr/>
        </p:nvSpPr>
        <p:spPr>
          <a:xfrm>
            <a:off x="287339" y="2081213"/>
            <a:ext cx="4402138" cy="4216400"/>
          </a:xfrm>
          <a:prstGeom prst="rect">
            <a:avLst/>
          </a:prstGeom>
          <a:solidFill>
            <a:srgbClr val="F9FFC0"/>
          </a:solidFill>
        </p:spPr>
        <p:txBody>
          <a:bodyPr>
            <a:spAutoFit/>
          </a:bodyPr>
          <a:lstStyle/>
          <a:p>
            <a:pPr marL="285750" indent="-285750">
              <a:buFontTx/>
              <a:buChar char="-"/>
              <a:defRPr/>
            </a:pPr>
            <a:r>
              <a:rPr lang="pt-BR" sz="1400" b="1" i="1" dirty="0">
                <a:solidFill>
                  <a:srgbClr val="262323"/>
                </a:solidFill>
                <a:latin typeface="Helvetica" pitchFamily="2" charset="0"/>
              </a:rPr>
              <a:t>C</a:t>
            </a:r>
            <a:r>
              <a:rPr lang="pt-BR" sz="1400" b="1" i="1" dirty="0" err="1">
                <a:solidFill>
                  <a:srgbClr val="262323"/>
                </a:solidFill>
                <a:latin typeface="Helvetica" pitchFamily="2" charset="0"/>
              </a:rPr>
              <a:t>hlamydia</a:t>
            </a:r>
            <a:r>
              <a:rPr lang="pt-BR" sz="1400" b="1" i="1" dirty="0">
                <a:solidFill>
                  <a:srgbClr val="262323"/>
                </a:solidFill>
                <a:latin typeface="Helvetica" pitchFamily="2" charset="0"/>
              </a:rPr>
              <a:t> trachomatis </a:t>
            </a:r>
          </a:p>
          <a:p>
            <a:pPr>
              <a:defRPr/>
            </a:pPr>
            <a:r>
              <a:rPr lang="pt-BR" sz="1400" b="1" i="1" dirty="0">
                <a:solidFill>
                  <a:srgbClr val="262323"/>
                </a:solidFill>
                <a:latin typeface="Helvetica" pitchFamily="2" charset="0"/>
                <a:ea typeface="Times New Roman" panose="02020603050405020304" pitchFamily="18" charset="0"/>
                <a:cs typeface="Futura Medium" panose="020B0602020204020303" pitchFamily="34" charset="-79"/>
              </a:rPr>
              <a:t>              </a:t>
            </a:r>
            <a:r>
              <a:rPr lang="pt-BR" sz="1400" dirty="0">
                <a:latin typeface="Helvetica" pitchFamily="2" charset="0"/>
                <a:ea typeface="Times New Roman" panose="02020603050405020304" pitchFamily="18" charset="0"/>
                <a:cs typeface="Futura Medium" panose="020B0602020204020303" pitchFamily="34" charset="-79"/>
              </a:rPr>
              <a:t>(infecção sexualmente transmissível)</a:t>
            </a:r>
          </a:p>
          <a:p>
            <a:pPr>
              <a:defRPr/>
            </a:pPr>
            <a:endParaRPr lang="pt-BR" sz="800" i="1" dirty="0">
              <a:solidFill>
                <a:srgbClr val="000000"/>
              </a:solidFill>
              <a:latin typeface="Helvetica" pitchFamily="2" charset="0"/>
              <a:ea typeface="Times New Roman" panose="02020603050405020304" pitchFamily="18" charset="0"/>
              <a:cs typeface="Futura Medium" panose="020B0602020204020303" pitchFamily="34" charset="-79"/>
            </a:endParaRPr>
          </a:p>
          <a:p>
            <a:pPr algn="just">
              <a:spcAft>
                <a:spcPts val="1200"/>
              </a:spcAft>
              <a:defRPr/>
            </a:pPr>
            <a:r>
              <a:rPr lang="pt-BR" sz="1200" dirty="0">
                <a:solidFill>
                  <a:srgbClr val="000000"/>
                </a:solidFill>
                <a:latin typeface="Helvetica" pitchFamily="2" charset="0"/>
                <a:ea typeface="Times New Roman" panose="02020603050405020304" pitchFamily="18" charset="0"/>
                <a:cs typeface="Futura Medium" panose="020B0602020204020303" pitchFamily="34" charset="-79"/>
              </a:rPr>
              <a:t>Não pode ser visualizado após coloração de Gram porque é uma bactéria intracelular de tamanho muito pequeno.</a:t>
            </a:r>
          </a:p>
          <a:p>
            <a:pPr algn="just">
              <a:spcAft>
                <a:spcPts val="1200"/>
              </a:spcAft>
              <a:defRPr/>
            </a:pPr>
            <a:r>
              <a:rPr lang="en-US" sz="1200" dirty="0" err="1">
                <a:latin typeface="Helvetica" pitchFamily="2" charset="0"/>
              </a:rPr>
              <a:t>É</a:t>
            </a:r>
            <a:r>
              <a:rPr lang="pt-BR" sz="1200" dirty="0">
                <a:latin typeface="Helvetica" pitchFamily="2" charset="0"/>
              </a:rPr>
              <a:t> considerada</a:t>
            </a:r>
            <a:r>
              <a:rPr lang="pt-BR" sz="1200" i="1" dirty="0">
                <a:latin typeface="Helvetica" pitchFamily="2" charset="0"/>
              </a:rPr>
              <a:t> </a:t>
            </a:r>
            <a:r>
              <a:rPr lang="pt-BR" sz="1200" dirty="0">
                <a:latin typeface="Helvetica" pitchFamily="2" charset="0"/>
              </a:rPr>
              <a:t>a bactéria sexualmente transmissível mais frequente em países desenvolvidos e tem grande impacto no sistema reprodutivo das mulheres. </a:t>
            </a:r>
          </a:p>
          <a:p>
            <a:pPr algn="just">
              <a:spcAft>
                <a:spcPts val="1200"/>
              </a:spcAft>
              <a:defRPr/>
            </a:pPr>
            <a:r>
              <a:rPr lang="pt-BR" sz="1200" dirty="0">
                <a:latin typeface="Helvetica" pitchFamily="2" charset="0"/>
              </a:rPr>
              <a:t>É o agente causador de doenças do trato urogenital, linfogranuloma venéreo (</a:t>
            </a:r>
            <a:r>
              <a:rPr lang="pt-BR" sz="1200" dirty="0" err="1">
                <a:latin typeface="Helvetica" pitchFamily="2" charset="0"/>
              </a:rPr>
              <a:t>LGV</a:t>
            </a:r>
            <a:r>
              <a:rPr lang="pt-BR" sz="1200" dirty="0">
                <a:latin typeface="Helvetica" pitchFamily="2" charset="0"/>
              </a:rPr>
              <a:t>), tracoma, conjuntivite de inclusão e pneumonia no recém-nascido. </a:t>
            </a:r>
          </a:p>
          <a:p>
            <a:pPr algn="just">
              <a:spcAft>
                <a:spcPts val="1200"/>
              </a:spcAft>
              <a:defRPr/>
            </a:pPr>
            <a:r>
              <a:rPr lang="pt-BR" sz="1200" dirty="0">
                <a:latin typeface="Helvetica" pitchFamily="2" charset="0"/>
              </a:rPr>
              <a:t>Um dos fatores de risco para a infecção é a prática sexual entre adolescentes. A recorrência das infecções é comum. Episódios sucessivos de infecção aumentam o risco de desenvolver sequelas e a chance de contrair a infecção pelo vírus da imunodeficiência humana. </a:t>
            </a:r>
          </a:p>
          <a:p>
            <a:pPr algn="just">
              <a:spcAft>
                <a:spcPts val="1200"/>
              </a:spcAft>
              <a:defRPr/>
            </a:pPr>
            <a:r>
              <a:rPr lang="pt-BR" sz="1200" dirty="0">
                <a:latin typeface="Helvetica" pitchFamily="2" charset="0"/>
              </a:rPr>
              <a:t>O diagnóstico da infecção pela </a:t>
            </a:r>
            <a:r>
              <a:rPr lang="pt-BR" sz="1200" b="1" i="1" dirty="0">
                <a:latin typeface="Helvetica" pitchFamily="2" charset="0"/>
              </a:rPr>
              <a:t>Chlamydia trachomat</a:t>
            </a:r>
            <a:r>
              <a:rPr lang="pt-BR" sz="1200" i="1" dirty="0">
                <a:latin typeface="Helvetica" pitchFamily="2" charset="0"/>
              </a:rPr>
              <a:t>is  </a:t>
            </a:r>
            <a:r>
              <a:rPr lang="pt-BR" sz="1200" b="1" dirty="0">
                <a:latin typeface="Helvetica" pitchFamily="2" charset="0"/>
              </a:rPr>
              <a:t>ainda é crítico</a:t>
            </a:r>
            <a:r>
              <a:rPr lang="pt-BR" sz="1200" dirty="0">
                <a:latin typeface="Helvetica" pitchFamily="2" charset="0"/>
              </a:rPr>
              <a:t>, devido à frequência de infecções assintomáticas.</a:t>
            </a:r>
            <a:endParaRPr lang="pt-BR" sz="1200" dirty="0">
              <a:latin typeface="Helvetica" pitchFamily="2" charset="0"/>
              <a:cs typeface="Futura Medium" panose="020B0602020204020303" pitchFamily="34" charset="-79"/>
            </a:endParaRPr>
          </a:p>
        </p:txBody>
      </p:sp>
      <p:pic>
        <p:nvPicPr>
          <p:cNvPr id="41989" name="Picture 6">
            <a:extLst>
              <a:ext uri="{FF2B5EF4-FFF2-40B4-BE49-F238E27FC236}">
                <a16:creationId xmlns:a16="http://schemas.microsoft.com/office/drawing/2014/main" id="{A204E317-9CFA-E140-87EA-A30574708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1556" y="2711451"/>
            <a:ext cx="22161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7">
            <a:extLst>
              <a:ext uri="{FF2B5EF4-FFF2-40B4-BE49-F238E27FC236}">
                <a16:creationId xmlns:a16="http://schemas.microsoft.com/office/drawing/2014/main" id="{04B86B61-218A-664D-9908-6A5696BC0AEF}"/>
              </a:ext>
            </a:extLst>
          </p:cNvPr>
          <p:cNvSpPr>
            <a:spLocks noChangeArrowheads="1"/>
          </p:cNvSpPr>
          <p:nvPr/>
        </p:nvSpPr>
        <p:spPr bwMode="auto">
          <a:xfrm>
            <a:off x="6917530" y="1897615"/>
            <a:ext cx="3783807" cy="4308872"/>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400" b="1" dirty="0">
                <a:solidFill>
                  <a:srgbClr val="0432FF"/>
                </a:solidFill>
                <a:latin typeface="Helvetica Neue" panose="02000503000000020004" pitchFamily="2" charset="0"/>
              </a:rPr>
              <a:t>Colorações/Métodos empregados:</a:t>
            </a:r>
            <a:endParaRPr lang="pt-BR" altLang="en-US" sz="1400" dirty="0">
              <a:solidFill>
                <a:srgbClr val="0432FF"/>
              </a:solidFill>
              <a:latin typeface="Helvetica" pitchFamily="2" charset="0"/>
              <a:cs typeface="Futura Medium" panose="020B0602020204020303" pitchFamily="34" charset="-79"/>
            </a:endParaRPr>
          </a:p>
          <a:p>
            <a:pPr>
              <a:spcBef>
                <a:spcPct val="0"/>
              </a:spcBef>
              <a:buFontTx/>
              <a:buNone/>
            </a:pPr>
            <a:r>
              <a:rPr lang="pt-BR" altLang="en-US" sz="1400" dirty="0">
                <a:solidFill>
                  <a:srgbClr val="0432FF"/>
                </a:solidFill>
                <a:latin typeface="Helvetica" pitchFamily="2" charset="0"/>
              </a:rPr>
              <a:t>Visualização de efeito citopático e </a:t>
            </a:r>
            <a:r>
              <a:rPr lang="pt-BR" altLang="en-US" sz="1400" b="1" dirty="0">
                <a:solidFill>
                  <a:srgbClr val="0432FF"/>
                </a:solidFill>
                <a:latin typeface="Helvetica" pitchFamily="2" charset="0"/>
              </a:rPr>
              <a:t>Técnica de coloração com  </a:t>
            </a:r>
            <a:r>
              <a:rPr lang="pt-BR" altLang="en-US" sz="1400" b="1" dirty="0" err="1">
                <a:solidFill>
                  <a:srgbClr val="0432FF"/>
                </a:solidFill>
                <a:latin typeface="Helvetica" pitchFamily="2" charset="0"/>
              </a:rPr>
              <a:t>Giemsa</a:t>
            </a:r>
            <a:r>
              <a:rPr lang="pt-BR" altLang="en-US" sz="1400" dirty="0">
                <a:solidFill>
                  <a:srgbClr val="0432FF"/>
                </a:solidFill>
                <a:latin typeface="Helvetica" pitchFamily="2" charset="0"/>
              </a:rPr>
              <a:t> </a:t>
            </a: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spcBef>
                <a:spcPct val="0"/>
              </a:spcBef>
              <a:buFontTx/>
              <a:buNone/>
            </a:pPr>
            <a:endParaRPr lang="pt-BR" altLang="en-US" sz="1400" dirty="0">
              <a:solidFill>
                <a:srgbClr val="0432FF"/>
              </a:solidFill>
              <a:latin typeface="Helvetica" pitchFamily="2" charset="0"/>
            </a:endParaRPr>
          </a:p>
          <a:p>
            <a:pPr algn="just">
              <a:spcBef>
                <a:spcPct val="0"/>
              </a:spcBef>
              <a:buFontTx/>
              <a:buNone/>
            </a:pPr>
            <a:r>
              <a:rPr lang="pt-BR" altLang="en-US" sz="1400" dirty="0">
                <a:solidFill>
                  <a:srgbClr val="0432FF"/>
                </a:solidFill>
                <a:latin typeface="Helvetica" pitchFamily="2" charset="0"/>
              </a:rPr>
              <a:t>Como a </a:t>
            </a:r>
            <a:r>
              <a:rPr lang="pt-BR" altLang="en-US" sz="1400" dirty="0" err="1">
                <a:solidFill>
                  <a:srgbClr val="0432FF"/>
                </a:solidFill>
                <a:latin typeface="Helvetica" pitchFamily="2" charset="0"/>
              </a:rPr>
              <a:t>Clamídia</a:t>
            </a:r>
            <a:r>
              <a:rPr lang="pt-BR" altLang="en-US" sz="1400" dirty="0">
                <a:solidFill>
                  <a:srgbClr val="0432FF"/>
                </a:solidFill>
                <a:latin typeface="Helvetica" pitchFamily="2" charset="0"/>
              </a:rPr>
              <a:t> é um patógeno de diminuto tamanho, não é possível observá-</a:t>
            </a:r>
            <a:r>
              <a:rPr lang="pt-BR" altLang="en-US" sz="1400" dirty="0" err="1">
                <a:solidFill>
                  <a:srgbClr val="0432FF"/>
                </a:solidFill>
                <a:latin typeface="Helvetica" pitchFamily="2" charset="0"/>
              </a:rPr>
              <a:t>la</a:t>
            </a:r>
            <a:r>
              <a:rPr lang="pt-BR" altLang="en-US" sz="1400" dirty="0">
                <a:solidFill>
                  <a:srgbClr val="0432FF"/>
                </a:solidFill>
                <a:latin typeface="Helvetica" pitchFamily="2" charset="0"/>
              </a:rPr>
              <a:t> como se analisa uma bactéria comum. </a:t>
            </a:r>
          </a:p>
          <a:p>
            <a:pPr>
              <a:spcBef>
                <a:spcPct val="0"/>
              </a:spcBef>
              <a:buFontTx/>
              <a:buNone/>
            </a:pPr>
            <a:endParaRPr lang="pt-BR" altLang="en-US" sz="800" dirty="0">
              <a:solidFill>
                <a:srgbClr val="0432FF"/>
              </a:solidFill>
              <a:latin typeface="Helvetica" pitchFamily="2" charset="0"/>
            </a:endParaRPr>
          </a:p>
          <a:p>
            <a:pPr algn="just">
              <a:spcBef>
                <a:spcPct val="0"/>
              </a:spcBef>
              <a:buFontTx/>
              <a:buNone/>
            </a:pPr>
            <a:r>
              <a:rPr lang="pt-BR" altLang="en-US" sz="1400" dirty="0">
                <a:solidFill>
                  <a:srgbClr val="0432FF"/>
                </a:solidFill>
                <a:latin typeface="Helvetica" pitchFamily="2" charset="0"/>
              </a:rPr>
              <a:t>Assim, pode-se, como nos casos de infecção viral, apenas notar os </a:t>
            </a:r>
            <a:r>
              <a:rPr lang="pt-BR" altLang="en-US" sz="1400" b="1" dirty="0">
                <a:solidFill>
                  <a:srgbClr val="0432FF"/>
                </a:solidFill>
                <a:latin typeface="Helvetica" pitchFamily="2" charset="0"/>
              </a:rPr>
              <a:t>efeitos citopáticos </a:t>
            </a:r>
            <a:r>
              <a:rPr lang="pt-BR" altLang="en-US" sz="1400" dirty="0">
                <a:solidFill>
                  <a:srgbClr val="0432FF"/>
                </a:solidFill>
                <a:latin typeface="Helvetica" pitchFamily="2" charset="0"/>
              </a:rPr>
              <a:t>que aqui são densas inclusões citoplasmáticas granulosas. </a:t>
            </a:r>
          </a:p>
        </p:txBody>
      </p:sp>
      <p:sp>
        <p:nvSpPr>
          <p:cNvPr id="9" name="Rectangle 3">
            <a:extLst>
              <a:ext uri="{FF2B5EF4-FFF2-40B4-BE49-F238E27FC236}">
                <a16:creationId xmlns:a16="http://schemas.microsoft.com/office/drawing/2014/main" id="{2BDF0757-7312-CE40-8C80-F60F3D858EBD}"/>
              </a:ext>
            </a:extLst>
          </p:cNvPr>
          <p:cNvSpPr/>
          <p:nvPr/>
        </p:nvSpPr>
        <p:spPr>
          <a:xfrm>
            <a:off x="287339" y="1218961"/>
            <a:ext cx="10263187" cy="369332"/>
          </a:xfrm>
          <a:custGeom>
            <a:avLst/>
            <a:gdLst>
              <a:gd name="connsiteX0" fmla="*/ 0 w 4975225"/>
              <a:gd name="connsiteY0" fmla="*/ 0 h 923925"/>
              <a:gd name="connsiteX1" fmla="*/ 453298 w 4975225"/>
              <a:gd name="connsiteY1" fmla="*/ 0 h 923925"/>
              <a:gd name="connsiteX2" fmla="*/ 856844 w 4975225"/>
              <a:gd name="connsiteY2" fmla="*/ 0 h 923925"/>
              <a:gd name="connsiteX3" fmla="*/ 1459399 w 4975225"/>
              <a:gd name="connsiteY3" fmla="*/ 0 h 923925"/>
              <a:gd name="connsiteX4" fmla="*/ 2061954 w 4975225"/>
              <a:gd name="connsiteY4" fmla="*/ 0 h 923925"/>
              <a:gd name="connsiteX5" fmla="*/ 2614757 w 4975225"/>
              <a:gd name="connsiteY5" fmla="*/ 0 h 923925"/>
              <a:gd name="connsiteX6" fmla="*/ 3068055 w 4975225"/>
              <a:gd name="connsiteY6" fmla="*/ 0 h 923925"/>
              <a:gd name="connsiteX7" fmla="*/ 3620858 w 4975225"/>
              <a:gd name="connsiteY7" fmla="*/ 0 h 923925"/>
              <a:gd name="connsiteX8" fmla="*/ 4173661 w 4975225"/>
              <a:gd name="connsiteY8" fmla="*/ 0 h 923925"/>
              <a:gd name="connsiteX9" fmla="*/ 4975225 w 4975225"/>
              <a:gd name="connsiteY9" fmla="*/ 0 h 923925"/>
              <a:gd name="connsiteX10" fmla="*/ 4975225 w 4975225"/>
              <a:gd name="connsiteY10" fmla="*/ 434245 h 923925"/>
              <a:gd name="connsiteX11" fmla="*/ 4975225 w 4975225"/>
              <a:gd name="connsiteY11" fmla="*/ 923925 h 923925"/>
              <a:gd name="connsiteX12" fmla="*/ 4521927 w 4975225"/>
              <a:gd name="connsiteY12" fmla="*/ 923925 h 923925"/>
              <a:gd name="connsiteX13" fmla="*/ 4068628 w 4975225"/>
              <a:gd name="connsiteY13" fmla="*/ 923925 h 923925"/>
              <a:gd name="connsiteX14" fmla="*/ 3565578 w 4975225"/>
              <a:gd name="connsiteY14" fmla="*/ 923925 h 923925"/>
              <a:gd name="connsiteX15" fmla="*/ 3012775 w 4975225"/>
              <a:gd name="connsiteY15" fmla="*/ 923925 h 923925"/>
              <a:gd name="connsiteX16" fmla="*/ 2509725 w 4975225"/>
              <a:gd name="connsiteY16" fmla="*/ 923925 h 923925"/>
              <a:gd name="connsiteX17" fmla="*/ 1956922 w 4975225"/>
              <a:gd name="connsiteY17" fmla="*/ 923925 h 923925"/>
              <a:gd name="connsiteX18" fmla="*/ 1453871 w 4975225"/>
              <a:gd name="connsiteY18" fmla="*/ 923925 h 923925"/>
              <a:gd name="connsiteX19" fmla="*/ 1000573 w 4975225"/>
              <a:gd name="connsiteY19" fmla="*/ 923925 h 923925"/>
              <a:gd name="connsiteX20" fmla="*/ 547275 w 4975225"/>
              <a:gd name="connsiteY20" fmla="*/ 923925 h 923925"/>
              <a:gd name="connsiteX21" fmla="*/ 0 w 4975225"/>
              <a:gd name="connsiteY21" fmla="*/ 923925 h 923925"/>
              <a:gd name="connsiteX22" fmla="*/ 0 w 4975225"/>
              <a:gd name="connsiteY22" fmla="*/ 452723 h 923925"/>
              <a:gd name="connsiteX23" fmla="*/ 0 w 4975225"/>
              <a:gd name="connsiteY2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5225" h="923925" fill="none" extrusionOk="0">
                <a:moveTo>
                  <a:pt x="0" y="0"/>
                </a:moveTo>
                <a:cubicBezTo>
                  <a:pt x="204917" y="-33079"/>
                  <a:pt x="361804" y="53888"/>
                  <a:pt x="453298" y="0"/>
                </a:cubicBezTo>
                <a:cubicBezTo>
                  <a:pt x="544792" y="-53888"/>
                  <a:pt x="757304" y="23762"/>
                  <a:pt x="856844" y="0"/>
                </a:cubicBezTo>
                <a:cubicBezTo>
                  <a:pt x="956384" y="-23762"/>
                  <a:pt x="1182198" y="31579"/>
                  <a:pt x="1459399" y="0"/>
                </a:cubicBezTo>
                <a:cubicBezTo>
                  <a:pt x="1736601" y="-31579"/>
                  <a:pt x="1915112" y="55373"/>
                  <a:pt x="2061954" y="0"/>
                </a:cubicBezTo>
                <a:cubicBezTo>
                  <a:pt x="2208797" y="-55373"/>
                  <a:pt x="2425244" y="36459"/>
                  <a:pt x="2614757" y="0"/>
                </a:cubicBezTo>
                <a:cubicBezTo>
                  <a:pt x="2804270" y="-36459"/>
                  <a:pt x="2891483" y="13014"/>
                  <a:pt x="3068055" y="0"/>
                </a:cubicBezTo>
                <a:cubicBezTo>
                  <a:pt x="3244627" y="-13014"/>
                  <a:pt x="3436937" y="26054"/>
                  <a:pt x="3620858" y="0"/>
                </a:cubicBezTo>
                <a:cubicBezTo>
                  <a:pt x="3804779" y="-26054"/>
                  <a:pt x="3980276" y="30921"/>
                  <a:pt x="4173661" y="0"/>
                </a:cubicBezTo>
                <a:cubicBezTo>
                  <a:pt x="4367046" y="-30921"/>
                  <a:pt x="4603961" y="44517"/>
                  <a:pt x="4975225" y="0"/>
                </a:cubicBezTo>
                <a:cubicBezTo>
                  <a:pt x="5024198" y="117649"/>
                  <a:pt x="4927932" y="278455"/>
                  <a:pt x="4975225" y="434245"/>
                </a:cubicBezTo>
                <a:cubicBezTo>
                  <a:pt x="5022518" y="590035"/>
                  <a:pt x="4931486" y="705812"/>
                  <a:pt x="4975225" y="923925"/>
                </a:cubicBezTo>
                <a:cubicBezTo>
                  <a:pt x="4765981" y="939533"/>
                  <a:pt x="4688188" y="914006"/>
                  <a:pt x="4521927" y="923925"/>
                </a:cubicBezTo>
                <a:cubicBezTo>
                  <a:pt x="4355666" y="933844"/>
                  <a:pt x="4231638" y="886370"/>
                  <a:pt x="4068628" y="923925"/>
                </a:cubicBezTo>
                <a:cubicBezTo>
                  <a:pt x="3905618" y="961480"/>
                  <a:pt x="3727225" y="864325"/>
                  <a:pt x="3565578" y="923925"/>
                </a:cubicBezTo>
                <a:cubicBezTo>
                  <a:pt x="3403931" y="983525"/>
                  <a:pt x="3172101" y="880376"/>
                  <a:pt x="3012775" y="923925"/>
                </a:cubicBezTo>
                <a:cubicBezTo>
                  <a:pt x="2853449" y="967474"/>
                  <a:pt x="2682831" y="913755"/>
                  <a:pt x="2509725" y="923925"/>
                </a:cubicBezTo>
                <a:cubicBezTo>
                  <a:pt x="2336619" y="934095"/>
                  <a:pt x="2211142" y="882145"/>
                  <a:pt x="1956922" y="923925"/>
                </a:cubicBezTo>
                <a:cubicBezTo>
                  <a:pt x="1702702" y="965705"/>
                  <a:pt x="1608840" y="895266"/>
                  <a:pt x="1453871" y="923925"/>
                </a:cubicBezTo>
                <a:cubicBezTo>
                  <a:pt x="1298902" y="952584"/>
                  <a:pt x="1208698" y="892671"/>
                  <a:pt x="1000573" y="923925"/>
                </a:cubicBezTo>
                <a:cubicBezTo>
                  <a:pt x="792448" y="955179"/>
                  <a:pt x="650876" y="887277"/>
                  <a:pt x="547275" y="923925"/>
                </a:cubicBezTo>
                <a:cubicBezTo>
                  <a:pt x="443674" y="960573"/>
                  <a:pt x="272864" y="914173"/>
                  <a:pt x="0" y="923925"/>
                </a:cubicBezTo>
                <a:cubicBezTo>
                  <a:pt x="-26987" y="815540"/>
                  <a:pt x="30579" y="628094"/>
                  <a:pt x="0" y="452723"/>
                </a:cubicBezTo>
                <a:cubicBezTo>
                  <a:pt x="-30579" y="277352"/>
                  <a:pt x="23479" y="216894"/>
                  <a:pt x="0" y="0"/>
                </a:cubicBezTo>
                <a:close/>
              </a:path>
              <a:path w="4975225" h="923925" stroke="0" extrusionOk="0">
                <a:moveTo>
                  <a:pt x="0" y="0"/>
                </a:moveTo>
                <a:cubicBezTo>
                  <a:pt x="211153" y="-30720"/>
                  <a:pt x="308284" y="11193"/>
                  <a:pt x="503051" y="0"/>
                </a:cubicBezTo>
                <a:cubicBezTo>
                  <a:pt x="697818" y="-11193"/>
                  <a:pt x="847258" y="43566"/>
                  <a:pt x="1105606" y="0"/>
                </a:cubicBezTo>
                <a:cubicBezTo>
                  <a:pt x="1363955" y="-43566"/>
                  <a:pt x="1609196" y="35059"/>
                  <a:pt x="1757913" y="0"/>
                </a:cubicBezTo>
                <a:cubicBezTo>
                  <a:pt x="1906630" y="-35059"/>
                  <a:pt x="2042776" y="6682"/>
                  <a:pt x="2161459" y="0"/>
                </a:cubicBezTo>
                <a:cubicBezTo>
                  <a:pt x="2280142" y="-6682"/>
                  <a:pt x="2570177" y="43918"/>
                  <a:pt x="2714262" y="0"/>
                </a:cubicBezTo>
                <a:cubicBezTo>
                  <a:pt x="2858347" y="-43918"/>
                  <a:pt x="2964611" y="44364"/>
                  <a:pt x="3117808" y="0"/>
                </a:cubicBezTo>
                <a:cubicBezTo>
                  <a:pt x="3271005" y="-44364"/>
                  <a:pt x="3431898" y="41311"/>
                  <a:pt x="3521354" y="0"/>
                </a:cubicBezTo>
                <a:cubicBezTo>
                  <a:pt x="3610810" y="-41311"/>
                  <a:pt x="3946883" y="31484"/>
                  <a:pt x="4123909" y="0"/>
                </a:cubicBezTo>
                <a:cubicBezTo>
                  <a:pt x="4300936" y="-31484"/>
                  <a:pt x="4560968" y="46259"/>
                  <a:pt x="4975225" y="0"/>
                </a:cubicBezTo>
                <a:cubicBezTo>
                  <a:pt x="4987690" y="128830"/>
                  <a:pt x="4931726" y="327614"/>
                  <a:pt x="4975225" y="480441"/>
                </a:cubicBezTo>
                <a:cubicBezTo>
                  <a:pt x="5018724" y="633268"/>
                  <a:pt x="4945347" y="744890"/>
                  <a:pt x="4975225" y="923925"/>
                </a:cubicBezTo>
                <a:cubicBezTo>
                  <a:pt x="4837480" y="956421"/>
                  <a:pt x="4721423" y="911548"/>
                  <a:pt x="4472174" y="923925"/>
                </a:cubicBezTo>
                <a:cubicBezTo>
                  <a:pt x="4222925" y="936302"/>
                  <a:pt x="4184965" y="907331"/>
                  <a:pt x="4068628" y="923925"/>
                </a:cubicBezTo>
                <a:cubicBezTo>
                  <a:pt x="3952291" y="940519"/>
                  <a:pt x="3650751" y="885862"/>
                  <a:pt x="3515826" y="923925"/>
                </a:cubicBezTo>
                <a:cubicBezTo>
                  <a:pt x="3380901" y="961988"/>
                  <a:pt x="3134713" y="917545"/>
                  <a:pt x="3012775" y="923925"/>
                </a:cubicBezTo>
                <a:cubicBezTo>
                  <a:pt x="2890837" y="930305"/>
                  <a:pt x="2678585" y="877926"/>
                  <a:pt x="2360468" y="923925"/>
                </a:cubicBezTo>
                <a:cubicBezTo>
                  <a:pt x="2042351" y="969924"/>
                  <a:pt x="2066725" y="887740"/>
                  <a:pt x="1807665" y="923925"/>
                </a:cubicBezTo>
                <a:cubicBezTo>
                  <a:pt x="1548605" y="960110"/>
                  <a:pt x="1495828" y="904211"/>
                  <a:pt x="1254862" y="923925"/>
                </a:cubicBezTo>
                <a:cubicBezTo>
                  <a:pt x="1013896" y="943639"/>
                  <a:pt x="869236" y="877296"/>
                  <a:pt x="602555" y="923925"/>
                </a:cubicBezTo>
                <a:cubicBezTo>
                  <a:pt x="335874" y="970554"/>
                  <a:pt x="174331" y="885979"/>
                  <a:pt x="0" y="923925"/>
                </a:cubicBezTo>
                <a:cubicBezTo>
                  <a:pt x="-671" y="727490"/>
                  <a:pt x="55272" y="629725"/>
                  <a:pt x="0" y="452723"/>
                </a:cubicBezTo>
                <a:cubicBezTo>
                  <a:pt x="-55272" y="275721"/>
                  <a:pt x="15317" y="168277"/>
                  <a:pt x="0" y="0"/>
                </a:cubicBezTo>
                <a:close/>
              </a:path>
            </a:pathLst>
          </a:custGeom>
          <a:ln>
            <a:solidFill>
              <a:srgbClr val="FF0000"/>
            </a:solidFill>
          </a:ln>
        </p:spPr>
        <p:txBody>
          <a:bodyPr wrap="square">
            <a:spAutoFit/>
          </a:bodyPr>
          <a:lstStyle/>
          <a:p>
            <a:pPr algn="just">
              <a:defRPr/>
            </a:pPr>
            <a:r>
              <a:rPr lang="pt-BR" dirty="0">
                <a:latin typeface="Helvetica" pitchFamily="2" charset="0"/>
                <a:ea typeface="Calibri" panose="020F0502020204030204" pitchFamily="34" charset="0"/>
                <a:cs typeface="Times New Roman" panose="02020603050405020304" pitchFamily="18" charset="0"/>
              </a:rPr>
              <a:t>Algumas bactérias podem ser visualizadas empregando-se </a:t>
            </a:r>
            <a:r>
              <a:rPr lang="pt-BR" b="1" dirty="0">
                <a:latin typeface="Helvetica" pitchFamily="2" charset="0"/>
                <a:ea typeface="Calibri" panose="020F0502020204030204" pitchFamily="34" charset="0"/>
                <a:cs typeface="Times New Roman" panose="02020603050405020304" pitchFamily="18" charset="0"/>
              </a:rPr>
              <a:t>métodos especiais </a:t>
            </a:r>
            <a:r>
              <a:rPr lang="pt-BR" sz="1050" dirty="0">
                <a:latin typeface="Helvetica" pitchFamily="2" charset="0"/>
                <a:ea typeface="Calibri" panose="020F0502020204030204" pitchFamily="34" charset="0"/>
                <a:cs typeface="Times New Roman" panose="02020603050405020304" pitchFamily="18" charset="0"/>
              </a:rPr>
              <a:t>(3/4)</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5497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4B6E0D3-5A3E-2B4E-8BE5-BD5D4955F10D}"/>
              </a:ext>
            </a:extLst>
          </p:cNvPr>
          <p:cNvSpPr/>
          <p:nvPr/>
        </p:nvSpPr>
        <p:spPr>
          <a:xfrm>
            <a:off x="258137" y="3338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3010" name="TextBox 7">
            <a:extLst>
              <a:ext uri="{FF2B5EF4-FFF2-40B4-BE49-F238E27FC236}">
                <a16:creationId xmlns:a16="http://schemas.microsoft.com/office/drawing/2014/main" id="{D9F4F71A-7536-AD43-9E5A-3A0641D39399}"/>
              </a:ext>
            </a:extLst>
          </p:cNvPr>
          <p:cNvSpPr txBox="1">
            <a:spLocks noChangeArrowheads="1"/>
          </p:cNvSpPr>
          <p:nvPr/>
        </p:nvSpPr>
        <p:spPr bwMode="auto">
          <a:xfrm>
            <a:off x="258137" y="317502"/>
            <a:ext cx="6005513" cy="646112"/>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 Estruturas bacterianas</a:t>
            </a:r>
          </a:p>
          <a:p>
            <a:pPr>
              <a:spcBef>
                <a:spcPct val="0"/>
              </a:spcBef>
              <a:buFontTx/>
              <a:buNone/>
            </a:pPr>
            <a:r>
              <a:rPr lang="pt-BR" altLang="en-US" sz="1400" b="1">
                <a:solidFill>
                  <a:schemeClr val="bg1"/>
                </a:solidFill>
              </a:rPr>
              <a:t>4.2. Parede celular das bactérias</a:t>
            </a:r>
          </a:p>
          <a:p>
            <a:pPr>
              <a:spcBef>
                <a:spcPct val="0"/>
              </a:spcBef>
              <a:buFontTx/>
              <a:buNone/>
            </a:pPr>
            <a:r>
              <a:rPr lang="pt-BR" altLang="en-US" sz="600" b="1"/>
              <a:t> </a:t>
            </a:r>
          </a:p>
        </p:txBody>
      </p:sp>
      <p:sp>
        <p:nvSpPr>
          <p:cNvPr id="6" name="Rectangle 5">
            <a:extLst>
              <a:ext uri="{FF2B5EF4-FFF2-40B4-BE49-F238E27FC236}">
                <a16:creationId xmlns:a16="http://schemas.microsoft.com/office/drawing/2014/main" id="{C1A6F585-0A89-FA41-9BCC-D97902BA41B6}"/>
              </a:ext>
            </a:extLst>
          </p:cNvPr>
          <p:cNvSpPr/>
          <p:nvPr/>
        </p:nvSpPr>
        <p:spPr>
          <a:xfrm>
            <a:off x="258137" y="2001572"/>
            <a:ext cx="4400550" cy="2616101"/>
          </a:xfrm>
          <a:prstGeom prst="rect">
            <a:avLst/>
          </a:prstGeom>
          <a:solidFill>
            <a:srgbClr val="F9FFC0"/>
          </a:solidFill>
        </p:spPr>
        <p:txBody>
          <a:bodyPr>
            <a:spAutoFit/>
          </a:bodyPr>
          <a:lstStyle/>
          <a:p>
            <a:pPr marL="285750" indent="-285750">
              <a:spcAft>
                <a:spcPts val="600"/>
              </a:spcAft>
              <a:buFontTx/>
              <a:buChar char="-"/>
              <a:defRPr/>
            </a:pPr>
            <a:r>
              <a:rPr lang="pt-BR" sz="1400" b="1" i="1" dirty="0">
                <a:solidFill>
                  <a:srgbClr val="262323"/>
                </a:solidFill>
                <a:latin typeface="Helvetica" pitchFamily="2" charset="0"/>
              </a:rPr>
              <a:t>Mycoplasma</a:t>
            </a:r>
          </a:p>
          <a:p>
            <a:pPr marL="285750" indent="-285750">
              <a:spcAft>
                <a:spcPts val="600"/>
              </a:spcAft>
              <a:buFontTx/>
              <a:buChar char="-"/>
              <a:defRPr/>
            </a:pPr>
            <a:r>
              <a:rPr lang="pt-BR" sz="1400" b="1" i="1" dirty="0" err="1">
                <a:solidFill>
                  <a:srgbClr val="262323"/>
                </a:solidFill>
                <a:latin typeface="Helvetica" pitchFamily="2" charset="0"/>
              </a:rPr>
              <a:t>Ureaplasma</a:t>
            </a:r>
            <a:endParaRPr lang="pt-BR" sz="1400" b="1" i="1" dirty="0">
              <a:solidFill>
                <a:srgbClr val="262323"/>
              </a:solidFill>
              <a:latin typeface="Helvetica" pitchFamily="2" charset="0"/>
            </a:endParaRPr>
          </a:p>
          <a:p>
            <a:pPr>
              <a:defRPr/>
            </a:pPr>
            <a:r>
              <a:rPr lang="pt-BR" sz="1400" b="1" i="1" dirty="0">
                <a:solidFill>
                  <a:srgbClr val="262323"/>
                </a:solidFill>
                <a:latin typeface="Helvetica" pitchFamily="2" charset="0"/>
                <a:ea typeface="Times New Roman" panose="02020603050405020304" pitchFamily="18" charset="0"/>
                <a:cs typeface="Futura Medium" panose="020B0602020204020303" pitchFamily="34" charset="-79"/>
              </a:rPr>
              <a:t>              </a:t>
            </a:r>
            <a:endParaRPr lang="pt-BR" sz="1400" i="1" dirty="0">
              <a:solidFill>
                <a:srgbClr val="000000"/>
              </a:solidFill>
              <a:latin typeface="Helvetica" pitchFamily="2" charset="0"/>
              <a:ea typeface="Times New Roman" panose="02020603050405020304" pitchFamily="18" charset="0"/>
              <a:cs typeface="Futura Medium" panose="020B0602020204020303" pitchFamily="34" charset="-79"/>
            </a:endParaRPr>
          </a:p>
          <a:p>
            <a:pPr>
              <a:defRPr/>
            </a:pPr>
            <a:r>
              <a:rPr lang="pt-BR" sz="1400" dirty="0">
                <a:solidFill>
                  <a:srgbClr val="000000"/>
                </a:solidFill>
                <a:latin typeface="Helvetica" pitchFamily="2" charset="0"/>
                <a:ea typeface="Times New Roman" panose="02020603050405020304" pitchFamily="18" charset="0"/>
                <a:cs typeface="Futura Medium" panose="020B0602020204020303" pitchFamily="34" charset="-79"/>
              </a:rPr>
              <a:t>Não podem ser visualizados após coloração de Gram simplesmente </a:t>
            </a:r>
          </a:p>
          <a:p>
            <a:pPr>
              <a:defRPr/>
            </a:pPr>
            <a:r>
              <a:rPr lang="pt-BR" sz="1400" dirty="0">
                <a:solidFill>
                  <a:srgbClr val="000000"/>
                </a:solidFill>
                <a:latin typeface="Helvetica" pitchFamily="2" charset="0"/>
                <a:ea typeface="Times New Roman" panose="02020603050405020304" pitchFamily="18" charset="0"/>
                <a:cs typeface="Futura Medium" panose="020B0602020204020303" pitchFamily="34" charset="-79"/>
              </a:rPr>
              <a:t>porque NÃO TEM PAREDE CELULAR.</a:t>
            </a:r>
          </a:p>
          <a:p>
            <a:pPr>
              <a:defRPr/>
            </a:pPr>
            <a:endParaRPr lang="pt-BR" sz="1400" dirty="0">
              <a:solidFill>
                <a:srgbClr val="000000"/>
              </a:solidFill>
              <a:latin typeface="Helvetica" pitchFamily="2" charset="0"/>
              <a:ea typeface="Times New Roman" panose="02020603050405020304" pitchFamily="18" charset="0"/>
              <a:cs typeface="Futura Medium" panose="020B0602020204020303" pitchFamily="34" charset="-79"/>
            </a:endParaRPr>
          </a:p>
          <a:p>
            <a:pPr>
              <a:defRPr/>
            </a:pPr>
            <a:r>
              <a:rPr lang="pt-BR" sz="1400" dirty="0">
                <a:solidFill>
                  <a:srgbClr val="000000"/>
                </a:solidFill>
                <a:latin typeface="Helvetica" pitchFamily="2" charset="0"/>
                <a:ea typeface="Times New Roman" panose="02020603050405020304" pitchFamily="18" charset="0"/>
                <a:cs typeface="Futura Medium" panose="020B0602020204020303" pitchFamily="34" charset="-79"/>
              </a:rPr>
              <a:t>Assim, não tem formato bem definido e tem tamanho (0,3 </a:t>
            </a:r>
            <a:r>
              <a:rPr lang="pt-BR" sz="1400" dirty="0">
                <a:solidFill>
                  <a:srgbClr val="000000"/>
                </a:solidFill>
                <a:latin typeface="Symbol" pitchFamily="2" charset="2"/>
                <a:ea typeface="Times New Roman" panose="02020603050405020304" pitchFamily="18" charset="0"/>
                <a:cs typeface="Futura Medium" panose="020B0602020204020303" pitchFamily="34" charset="-79"/>
              </a:rPr>
              <a:t>m</a:t>
            </a:r>
            <a:r>
              <a:rPr lang="pt-BR" sz="1400" dirty="0">
                <a:solidFill>
                  <a:srgbClr val="000000"/>
                </a:solidFill>
                <a:latin typeface="Helvetica" pitchFamily="2" charset="0"/>
                <a:ea typeface="Times New Roman" panose="02020603050405020304" pitchFamily="18" charset="0"/>
                <a:cs typeface="Futura Medium" panose="020B0602020204020303" pitchFamily="34" charset="-79"/>
              </a:rPr>
              <a:t>m) menor que a maioria das bactérias</a:t>
            </a:r>
          </a:p>
          <a:p>
            <a:pPr>
              <a:defRPr/>
            </a:pPr>
            <a:endParaRPr lang="pt-BR" sz="1400" dirty="0">
              <a:solidFill>
                <a:srgbClr val="000000"/>
              </a:solidFill>
              <a:latin typeface="Helvetica" pitchFamily="2" charset="0"/>
              <a:ea typeface="Times New Roman" panose="02020603050405020304" pitchFamily="18" charset="0"/>
              <a:cs typeface="Futura Medium" panose="020B0602020204020303" pitchFamily="34" charset="-79"/>
            </a:endParaRPr>
          </a:p>
          <a:p>
            <a:pPr>
              <a:defRPr/>
            </a:pPr>
            <a:endParaRPr lang="pt-BR" sz="1400" dirty="0">
              <a:solidFill>
                <a:srgbClr val="000000"/>
              </a:solidFill>
              <a:latin typeface="Helvetica" pitchFamily="2" charset="0"/>
              <a:ea typeface="Times New Roman" panose="02020603050405020304" pitchFamily="18" charset="0"/>
              <a:cs typeface="Futura Medium" panose="020B0602020204020303" pitchFamily="34" charset="-79"/>
            </a:endParaRPr>
          </a:p>
        </p:txBody>
      </p:sp>
      <p:sp>
        <p:nvSpPr>
          <p:cNvPr id="43014" name="Rectangle 19">
            <a:extLst>
              <a:ext uri="{FF2B5EF4-FFF2-40B4-BE49-F238E27FC236}">
                <a16:creationId xmlns:a16="http://schemas.microsoft.com/office/drawing/2014/main" id="{79B421C8-CCC5-C74D-A1A0-EEFE676983FE}"/>
              </a:ext>
            </a:extLst>
          </p:cNvPr>
          <p:cNvSpPr>
            <a:spLocks noChangeArrowheads="1"/>
          </p:cNvSpPr>
          <p:nvPr/>
        </p:nvSpPr>
        <p:spPr bwMode="auto">
          <a:xfrm>
            <a:off x="4658687" y="1994907"/>
            <a:ext cx="2584450" cy="1016000"/>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pt-BR" altLang="en-US" sz="1200" dirty="0">
                <a:solidFill>
                  <a:srgbClr val="0432FF"/>
                </a:solidFill>
                <a:latin typeface="Futura Medium" panose="020B0602020204020303" pitchFamily="34" charset="-79"/>
                <a:cs typeface="Futura Medium" panose="020B0602020204020303" pitchFamily="34" charset="-79"/>
              </a:rPr>
              <a:t>Diagnóstico:</a:t>
            </a:r>
          </a:p>
          <a:p>
            <a:pPr algn="just" eaLnBrk="1" hangingPunct="1">
              <a:spcBef>
                <a:spcPct val="0"/>
              </a:spcBef>
              <a:buFontTx/>
              <a:buNone/>
            </a:pPr>
            <a:endParaRPr lang="pt-BR" altLang="en-US" sz="1200" dirty="0">
              <a:latin typeface="Futura Medium" panose="020B0602020204020303" pitchFamily="34" charset="-79"/>
              <a:cs typeface="Futura Medium" panose="020B0602020204020303" pitchFamily="34" charset="-79"/>
            </a:endParaRPr>
          </a:p>
          <a:p>
            <a:pPr algn="just" eaLnBrk="1" hangingPunct="1">
              <a:spcBef>
                <a:spcPct val="0"/>
              </a:spcBef>
              <a:buFontTx/>
              <a:buNone/>
            </a:pPr>
            <a:r>
              <a:rPr lang="pt-BR" altLang="en-US" sz="1200" dirty="0">
                <a:latin typeface="Futura Medium" panose="020B0602020204020303" pitchFamily="34" charset="-79"/>
                <a:cs typeface="Futura Medium" panose="020B0602020204020303" pitchFamily="34" charset="-79"/>
              </a:rPr>
              <a:t>- </a:t>
            </a:r>
            <a:r>
              <a:rPr lang="pt-BR" altLang="en-US" sz="1200" dirty="0">
                <a:solidFill>
                  <a:srgbClr val="0070C0"/>
                </a:solidFill>
                <a:latin typeface="Futura Medium" panose="020B0602020204020303" pitchFamily="34" charset="-79"/>
                <a:cs typeface="Futura Medium" panose="020B0602020204020303" pitchFamily="34" charset="-79"/>
              </a:rPr>
              <a:t>Atualmente é o PCR</a:t>
            </a:r>
          </a:p>
          <a:p>
            <a:pPr algn="just" eaLnBrk="1" hangingPunct="1">
              <a:spcBef>
                <a:spcPct val="0"/>
              </a:spcBef>
              <a:buFontTx/>
              <a:buNone/>
            </a:pPr>
            <a:endParaRPr lang="pt-BR" altLang="en-US" sz="1200" dirty="0">
              <a:latin typeface="Futura Medium" panose="020B0602020204020303" pitchFamily="34" charset="-79"/>
              <a:cs typeface="Futura Medium" panose="020B0602020204020303" pitchFamily="34" charset="-79"/>
            </a:endParaRPr>
          </a:p>
          <a:p>
            <a:pPr algn="just" eaLnBrk="1" hangingPunct="1">
              <a:spcBef>
                <a:spcPct val="0"/>
              </a:spcBef>
              <a:buFontTx/>
              <a:buNone/>
            </a:pPr>
            <a:endParaRPr lang="pt-BR" altLang="en-US" sz="1200" dirty="0">
              <a:latin typeface="Futura Medium" panose="020B0602020204020303" pitchFamily="34" charset="-79"/>
              <a:cs typeface="Futura Medium" panose="020B0602020204020303" pitchFamily="34" charset="-79"/>
            </a:endParaRPr>
          </a:p>
        </p:txBody>
      </p:sp>
      <p:sp>
        <p:nvSpPr>
          <p:cNvPr id="43015" name="AutoShape 2" descr="\mu ">
            <a:extLst>
              <a:ext uri="{FF2B5EF4-FFF2-40B4-BE49-F238E27FC236}">
                <a16:creationId xmlns:a16="http://schemas.microsoft.com/office/drawing/2014/main" id="{2942D489-EE93-BA4F-A58D-5289647C815F}"/>
              </a:ext>
            </a:extLst>
          </p:cNvPr>
          <p:cNvSpPr>
            <a:spLocks noChangeAspect="1" noChangeArrowheads="1"/>
          </p:cNvSpPr>
          <p:nvPr/>
        </p:nvSpPr>
        <p:spPr bwMode="auto">
          <a:xfrm>
            <a:off x="35988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16" name="AutoShape 3" descr="0,3\times 10^{{-6}}">
            <a:extLst>
              <a:ext uri="{FF2B5EF4-FFF2-40B4-BE49-F238E27FC236}">
                <a16:creationId xmlns:a16="http://schemas.microsoft.com/office/drawing/2014/main" id="{ED5FED7C-CABF-B64C-8D20-253EFD01599F}"/>
              </a:ext>
            </a:extLst>
          </p:cNvPr>
          <p:cNvSpPr>
            <a:spLocks noChangeAspect="1" noChangeArrowheads="1"/>
          </p:cNvSpPr>
          <p:nvPr/>
        </p:nvSpPr>
        <p:spPr bwMode="auto">
          <a:xfrm>
            <a:off x="42529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2" name="Rectangle 3">
            <a:extLst>
              <a:ext uri="{FF2B5EF4-FFF2-40B4-BE49-F238E27FC236}">
                <a16:creationId xmlns:a16="http://schemas.microsoft.com/office/drawing/2014/main" id="{B8A22215-CE40-9A4A-88A6-E5DC147294A9}"/>
              </a:ext>
            </a:extLst>
          </p:cNvPr>
          <p:cNvSpPr/>
          <p:nvPr/>
        </p:nvSpPr>
        <p:spPr>
          <a:xfrm>
            <a:off x="258138" y="1284840"/>
            <a:ext cx="9200188" cy="369332"/>
          </a:xfrm>
          <a:custGeom>
            <a:avLst/>
            <a:gdLst>
              <a:gd name="connsiteX0" fmla="*/ 0 w 4975225"/>
              <a:gd name="connsiteY0" fmla="*/ 0 h 923925"/>
              <a:gd name="connsiteX1" fmla="*/ 453298 w 4975225"/>
              <a:gd name="connsiteY1" fmla="*/ 0 h 923925"/>
              <a:gd name="connsiteX2" fmla="*/ 856844 w 4975225"/>
              <a:gd name="connsiteY2" fmla="*/ 0 h 923925"/>
              <a:gd name="connsiteX3" fmla="*/ 1459399 w 4975225"/>
              <a:gd name="connsiteY3" fmla="*/ 0 h 923925"/>
              <a:gd name="connsiteX4" fmla="*/ 2061954 w 4975225"/>
              <a:gd name="connsiteY4" fmla="*/ 0 h 923925"/>
              <a:gd name="connsiteX5" fmla="*/ 2614757 w 4975225"/>
              <a:gd name="connsiteY5" fmla="*/ 0 h 923925"/>
              <a:gd name="connsiteX6" fmla="*/ 3068055 w 4975225"/>
              <a:gd name="connsiteY6" fmla="*/ 0 h 923925"/>
              <a:gd name="connsiteX7" fmla="*/ 3620858 w 4975225"/>
              <a:gd name="connsiteY7" fmla="*/ 0 h 923925"/>
              <a:gd name="connsiteX8" fmla="*/ 4173661 w 4975225"/>
              <a:gd name="connsiteY8" fmla="*/ 0 h 923925"/>
              <a:gd name="connsiteX9" fmla="*/ 4975225 w 4975225"/>
              <a:gd name="connsiteY9" fmla="*/ 0 h 923925"/>
              <a:gd name="connsiteX10" fmla="*/ 4975225 w 4975225"/>
              <a:gd name="connsiteY10" fmla="*/ 434245 h 923925"/>
              <a:gd name="connsiteX11" fmla="*/ 4975225 w 4975225"/>
              <a:gd name="connsiteY11" fmla="*/ 923925 h 923925"/>
              <a:gd name="connsiteX12" fmla="*/ 4521927 w 4975225"/>
              <a:gd name="connsiteY12" fmla="*/ 923925 h 923925"/>
              <a:gd name="connsiteX13" fmla="*/ 4068628 w 4975225"/>
              <a:gd name="connsiteY13" fmla="*/ 923925 h 923925"/>
              <a:gd name="connsiteX14" fmla="*/ 3565578 w 4975225"/>
              <a:gd name="connsiteY14" fmla="*/ 923925 h 923925"/>
              <a:gd name="connsiteX15" fmla="*/ 3012775 w 4975225"/>
              <a:gd name="connsiteY15" fmla="*/ 923925 h 923925"/>
              <a:gd name="connsiteX16" fmla="*/ 2509725 w 4975225"/>
              <a:gd name="connsiteY16" fmla="*/ 923925 h 923925"/>
              <a:gd name="connsiteX17" fmla="*/ 1956922 w 4975225"/>
              <a:gd name="connsiteY17" fmla="*/ 923925 h 923925"/>
              <a:gd name="connsiteX18" fmla="*/ 1453871 w 4975225"/>
              <a:gd name="connsiteY18" fmla="*/ 923925 h 923925"/>
              <a:gd name="connsiteX19" fmla="*/ 1000573 w 4975225"/>
              <a:gd name="connsiteY19" fmla="*/ 923925 h 923925"/>
              <a:gd name="connsiteX20" fmla="*/ 547275 w 4975225"/>
              <a:gd name="connsiteY20" fmla="*/ 923925 h 923925"/>
              <a:gd name="connsiteX21" fmla="*/ 0 w 4975225"/>
              <a:gd name="connsiteY21" fmla="*/ 923925 h 923925"/>
              <a:gd name="connsiteX22" fmla="*/ 0 w 4975225"/>
              <a:gd name="connsiteY22" fmla="*/ 452723 h 923925"/>
              <a:gd name="connsiteX23" fmla="*/ 0 w 4975225"/>
              <a:gd name="connsiteY2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5225" h="923925" fill="none" extrusionOk="0">
                <a:moveTo>
                  <a:pt x="0" y="0"/>
                </a:moveTo>
                <a:cubicBezTo>
                  <a:pt x="204917" y="-33079"/>
                  <a:pt x="361804" y="53888"/>
                  <a:pt x="453298" y="0"/>
                </a:cubicBezTo>
                <a:cubicBezTo>
                  <a:pt x="544792" y="-53888"/>
                  <a:pt x="757304" y="23762"/>
                  <a:pt x="856844" y="0"/>
                </a:cubicBezTo>
                <a:cubicBezTo>
                  <a:pt x="956384" y="-23762"/>
                  <a:pt x="1182198" y="31579"/>
                  <a:pt x="1459399" y="0"/>
                </a:cubicBezTo>
                <a:cubicBezTo>
                  <a:pt x="1736601" y="-31579"/>
                  <a:pt x="1915112" y="55373"/>
                  <a:pt x="2061954" y="0"/>
                </a:cubicBezTo>
                <a:cubicBezTo>
                  <a:pt x="2208797" y="-55373"/>
                  <a:pt x="2425244" y="36459"/>
                  <a:pt x="2614757" y="0"/>
                </a:cubicBezTo>
                <a:cubicBezTo>
                  <a:pt x="2804270" y="-36459"/>
                  <a:pt x="2891483" y="13014"/>
                  <a:pt x="3068055" y="0"/>
                </a:cubicBezTo>
                <a:cubicBezTo>
                  <a:pt x="3244627" y="-13014"/>
                  <a:pt x="3436937" y="26054"/>
                  <a:pt x="3620858" y="0"/>
                </a:cubicBezTo>
                <a:cubicBezTo>
                  <a:pt x="3804779" y="-26054"/>
                  <a:pt x="3980276" y="30921"/>
                  <a:pt x="4173661" y="0"/>
                </a:cubicBezTo>
                <a:cubicBezTo>
                  <a:pt x="4367046" y="-30921"/>
                  <a:pt x="4603961" y="44517"/>
                  <a:pt x="4975225" y="0"/>
                </a:cubicBezTo>
                <a:cubicBezTo>
                  <a:pt x="5024198" y="117649"/>
                  <a:pt x="4927932" y="278455"/>
                  <a:pt x="4975225" y="434245"/>
                </a:cubicBezTo>
                <a:cubicBezTo>
                  <a:pt x="5022518" y="590035"/>
                  <a:pt x="4931486" y="705812"/>
                  <a:pt x="4975225" y="923925"/>
                </a:cubicBezTo>
                <a:cubicBezTo>
                  <a:pt x="4765981" y="939533"/>
                  <a:pt x="4688188" y="914006"/>
                  <a:pt x="4521927" y="923925"/>
                </a:cubicBezTo>
                <a:cubicBezTo>
                  <a:pt x="4355666" y="933844"/>
                  <a:pt x="4231638" y="886370"/>
                  <a:pt x="4068628" y="923925"/>
                </a:cubicBezTo>
                <a:cubicBezTo>
                  <a:pt x="3905618" y="961480"/>
                  <a:pt x="3727225" y="864325"/>
                  <a:pt x="3565578" y="923925"/>
                </a:cubicBezTo>
                <a:cubicBezTo>
                  <a:pt x="3403931" y="983525"/>
                  <a:pt x="3172101" y="880376"/>
                  <a:pt x="3012775" y="923925"/>
                </a:cubicBezTo>
                <a:cubicBezTo>
                  <a:pt x="2853449" y="967474"/>
                  <a:pt x="2682831" y="913755"/>
                  <a:pt x="2509725" y="923925"/>
                </a:cubicBezTo>
                <a:cubicBezTo>
                  <a:pt x="2336619" y="934095"/>
                  <a:pt x="2211142" y="882145"/>
                  <a:pt x="1956922" y="923925"/>
                </a:cubicBezTo>
                <a:cubicBezTo>
                  <a:pt x="1702702" y="965705"/>
                  <a:pt x="1608840" y="895266"/>
                  <a:pt x="1453871" y="923925"/>
                </a:cubicBezTo>
                <a:cubicBezTo>
                  <a:pt x="1298902" y="952584"/>
                  <a:pt x="1208698" y="892671"/>
                  <a:pt x="1000573" y="923925"/>
                </a:cubicBezTo>
                <a:cubicBezTo>
                  <a:pt x="792448" y="955179"/>
                  <a:pt x="650876" y="887277"/>
                  <a:pt x="547275" y="923925"/>
                </a:cubicBezTo>
                <a:cubicBezTo>
                  <a:pt x="443674" y="960573"/>
                  <a:pt x="272864" y="914173"/>
                  <a:pt x="0" y="923925"/>
                </a:cubicBezTo>
                <a:cubicBezTo>
                  <a:pt x="-26987" y="815540"/>
                  <a:pt x="30579" y="628094"/>
                  <a:pt x="0" y="452723"/>
                </a:cubicBezTo>
                <a:cubicBezTo>
                  <a:pt x="-30579" y="277352"/>
                  <a:pt x="23479" y="216894"/>
                  <a:pt x="0" y="0"/>
                </a:cubicBezTo>
                <a:close/>
              </a:path>
              <a:path w="4975225" h="923925" stroke="0" extrusionOk="0">
                <a:moveTo>
                  <a:pt x="0" y="0"/>
                </a:moveTo>
                <a:cubicBezTo>
                  <a:pt x="211153" y="-30720"/>
                  <a:pt x="308284" y="11193"/>
                  <a:pt x="503051" y="0"/>
                </a:cubicBezTo>
                <a:cubicBezTo>
                  <a:pt x="697818" y="-11193"/>
                  <a:pt x="847258" y="43566"/>
                  <a:pt x="1105606" y="0"/>
                </a:cubicBezTo>
                <a:cubicBezTo>
                  <a:pt x="1363955" y="-43566"/>
                  <a:pt x="1609196" y="35059"/>
                  <a:pt x="1757913" y="0"/>
                </a:cubicBezTo>
                <a:cubicBezTo>
                  <a:pt x="1906630" y="-35059"/>
                  <a:pt x="2042776" y="6682"/>
                  <a:pt x="2161459" y="0"/>
                </a:cubicBezTo>
                <a:cubicBezTo>
                  <a:pt x="2280142" y="-6682"/>
                  <a:pt x="2570177" y="43918"/>
                  <a:pt x="2714262" y="0"/>
                </a:cubicBezTo>
                <a:cubicBezTo>
                  <a:pt x="2858347" y="-43918"/>
                  <a:pt x="2964611" y="44364"/>
                  <a:pt x="3117808" y="0"/>
                </a:cubicBezTo>
                <a:cubicBezTo>
                  <a:pt x="3271005" y="-44364"/>
                  <a:pt x="3431898" y="41311"/>
                  <a:pt x="3521354" y="0"/>
                </a:cubicBezTo>
                <a:cubicBezTo>
                  <a:pt x="3610810" y="-41311"/>
                  <a:pt x="3946883" y="31484"/>
                  <a:pt x="4123909" y="0"/>
                </a:cubicBezTo>
                <a:cubicBezTo>
                  <a:pt x="4300936" y="-31484"/>
                  <a:pt x="4560968" y="46259"/>
                  <a:pt x="4975225" y="0"/>
                </a:cubicBezTo>
                <a:cubicBezTo>
                  <a:pt x="4987690" y="128830"/>
                  <a:pt x="4931726" y="327614"/>
                  <a:pt x="4975225" y="480441"/>
                </a:cubicBezTo>
                <a:cubicBezTo>
                  <a:pt x="5018724" y="633268"/>
                  <a:pt x="4945347" y="744890"/>
                  <a:pt x="4975225" y="923925"/>
                </a:cubicBezTo>
                <a:cubicBezTo>
                  <a:pt x="4837480" y="956421"/>
                  <a:pt x="4721423" y="911548"/>
                  <a:pt x="4472174" y="923925"/>
                </a:cubicBezTo>
                <a:cubicBezTo>
                  <a:pt x="4222925" y="936302"/>
                  <a:pt x="4184965" y="907331"/>
                  <a:pt x="4068628" y="923925"/>
                </a:cubicBezTo>
                <a:cubicBezTo>
                  <a:pt x="3952291" y="940519"/>
                  <a:pt x="3650751" y="885862"/>
                  <a:pt x="3515826" y="923925"/>
                </a:cubicBezTo>
                <a:cubicBezTo>
                  <a:pt x="3380901" y="961988"/>
                  <a:pt x="3134713" y="917545"/>
                  <a:pt x="3012775" y="923925"/>
                </a:cubicBezTo>
                <a:cubicBezTo>
                  <a:pt x="2890837" y="930305"/>
                  <a:pt x="2678585" y="877926"/>
                  <a:pt x="2360468" y="923925"/>
                </a:cubicBezTo>
                <a:cubicBezTo>
                  <a:pt x="2042351" y="969924"/>
                  <a:pt x="2066725" y="887740"/>
                  <a:pt x="1807665" y="923925"/>
                </a:cubicBezTo>
                <a:cubicBezTo>
                  <a:pt x="1548605" y="960110"/>
                  <a:pt x="1495828" y="904211"/>
                  <a:pt x="1254862" y="923925"/>
                </a:cubicBezTo>
                <a:cubicBezTo>
                  <a:pt x="1013896" y="943639"/>
                  <a:pt x="869236" y="877296"/>
                  <a:pt x="602555" y="923925"/>
                </a:cubicBezTo>
                <a:cubicBezTo>
                  <a:pt x="335874" y="970554"/>
                  <a:pt x="174331" y="885979"/>
                  <a:pt x="0" y="923925"/>
                </a:cubicBezTo>
                <a:cubicBezTo>
                  <a:pt x="-671" y="727490"/>
                  <a:pt x="55272" y="629725"/>
                  <a:pt x="0" y="452723"/>
                </a:cubicBezTo>
                <a:cubicBezTo>
                  <a:pt x="-55272" y="275721"/>
                  <a:pt x="15317" y="168277"/>
                  <a:pt x="0" y="0"/>
                </a:cubicBezTo>
                <a:close/>
              </a:path>
            </a:pathLst>
          </a:custGeom>
          <a:ln>
            <a:solidFill>
              <a:srgbClr val="FF0000"/>
            </a:solidFill>
          </a:ln>
        </p:spPr>
        <p:txBody>
          <a:bodyPr wrap="square">
            <a:spAutoFit/>
          </a:bodyPr>
          <a:lstStyle/>
          <a:p>
            <a:pPr algn="just">
              <a:defRPr/>
            </a:pPr>
            <a:r>
              <a:rPr lang="pt-BR" dirty="0">
                <a:latin typeface="Helvetica" pitchFamily="2" charset="0"/>
                <a:ea typeface="Calibri" panose="020F0502020204030204" pitchFamily="34" charset="0"/>
                <a:cs typeface="Times New Roman" panose="02020603050405020304" pitchFamily="18" charset="0"/>
              </a:rPr>
              <a:t>Algumas bactérias não podem ser visualizadas ao </a:t>
            </a:r>
            <a:r>
              <a:rPr lang="pt-BR" dirty="0" err="1">
                <a:latin typeface="Helvetica" pitchFamily="2" charset="0"/>
                <a:ea typeface="Calibri" panose="020F0502020204030204" pitchFamily="34" charset="0"/>
                <a:cs typeface="Times New Roman" panose="02020603050405020304" pitchFamily="18" charset="0"/>
              </a:rPr>
              <a:t>M.O</a:t>
            </a:r>
            <a:r>
              <a:rPr lang="pt-BR" dirty="0">
                <a:latin typeface="Helvetica" pitchFamily="2" charset="0"/>
                <a:ea typeface="Calibri" panose="020F0502020204030204" pitchFamily="34" charset="0"/>
                <a:cs typeface="Times New Roman" panose="02020603050405020304" pitchFamily="18" charset="0"/>
              </a:rPr>
              <a:t>. </a:t>
            </a:r>
            <a:r>
              <a:rPr lang="pt-BR" b="1" dirty="0">
                <a:latin typeface="Helvetica" pitchFamily="2" charset="0"/>
                <a:ea typeface="Calibri" panose="020F0502020204030204" pitchFamily="34" charset="0"/>
                <a:cs typeface="Times New Roman" panose="02020603050405020304" pitchFamily="18" charset="0"/>
              </a:rPr>
              <a:t> </a:t>
            </a:r>
            <a:r>
              <a:rPr lang="pt-BR" sz="1050" dirty="0">
                <a:latin typeface="Helvetica" pitchFamily="2" charset="0"/>
                <a:ea typeface="Calibri" panose="020F0502020204030204" pitchFamily="34" charset="0"/>
                <a:cs typeface="Times New Roman" panose="02020603050405020304" pitchFamily="18" charset="0"/>
              </a:rPr>
              <a:t>(4/4)</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5" descr="A picture containing drawing&#10;&#10;Description automatically generated">
            <a:extLst>
              <a:ext uri="{FF2B5EF4-FFF2-40B4-BE49-F238E27FC236}">
                <a16:creationId xmlns:a16="http://schemas.microsoft.com/office/drawing/2014/main" id="{CA842C02-5043-1744-8749-A776A83FC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193" y="3949074"/>
            <a:ext cx="802244" cy="75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15A6BFF4-BC18-3B4A-BCFA-E95478AC2CB3}"/>
              </a:ext>
            </a:extLst>
          </p:cNvPr>
          <p:cNvSpPr txBox="1"/>
          <p:nvPr/>
        </p:nvSpPr>
        <p:spPr>
          <a:xfrm rot="264637">
            <a:off x="7904281" y="2740236"/>
            <a:ext cx="3890962" cy="3754874"/>
          </a:xfrm>
          <a:custGeom>
            <a:avLst/>
            <a:gdLst>
              <a:gd name="connsiteX0" fmla="*/ 0 w 3890962"/>
              <a:gd name="connsiteY0" fmla="*/ 0 h 3754874"/>
              <a:gd name="connsiteX1" fmla="*/ 516942 w 3890962"/>
              <a:gd name="connsiteY1" fmla="*/ 0 h 3754874"/>
              <a:gd name="connsiteX2" fmla="*/ 956065 w 3890962"/>
              <a:gd name="connsiteY2" fmla="*/ 0 h 3754874"/>
              <a:gd name="connsiteX3" fmla="*/ 1589736 w 3890962"/>
              <a:gd name="connsiteY3" fmla="*/ 0 h 3754874"/>
              <a:gd name="connsiteX4" fmla="*/ 2106678 w 3890962"/>
              <a:gd name="connsiteY4" fmla="*/ 0 h 3754874"/>
              <a:gd name="connsiteX5" fmla="*/ 2623620 w 3890962"/>
              <a:gd name="connsiteY5" fmla="*/ 0 h 3754874"/>
              <a:gd name="connsiteX6" fmla="*/ 3257291 w 3890962"/>
              <a:gd name="connsiteY6" fmla="*/ 0 h 3754874"/>
              <a:gd name="connsiteX7" fmla="*/ 3890962 w 3890962"/>
              <a:gd name="connsiteY7" fmla="*/ 0 h 3754874"/>
              <a:gd name="connsiteX8" fmla="*/ 3890962 w 3890962"/>
              <a:gd name="connsiteY8" fmla="*/ 611508 h 3754874"/>
              <a:gd name="connsiteX9" fmla="*/ 3890962 w 3890962"/>
              <a:gd name="connsiteY9" fmla="*/ 1072821 h 3754874"/>
              <a:gd name="connsiteX10" fmla="*/ 3890962 w 3890962"/>
              <a:gd name="connsiteY10" fmla="*/ 1534134 h 3754874"/>
              <a:gd name="connsiteX11" fmla="*/ 3890962 w 3890962"/>
              <a:gd name="connsiteY11" fmla="*/ 2070545 h 3754874"/>
              <a:gd name="connsiteX12" fmla="*/ 3890962 w 3890962"/>
              <a:gd name="connsiteY12" fmla="*/ 2644504 h 3754874"/>
              <a:gd name="connsiteX13" fmla="*/ 3890962 w 3890962"/>
              <a:gd name="connsiteY13" fmla="*/ 3068268 h 3754874"/>
              <a:gd name="connsiteX14" fmla="*/ 3890962 w 3890962"/>
              <a:gd name="connsiteY14" fmla="*/ 3754874 h 3754874"/>
              <a:gd name="connsiteX15" fmla="*/ 3335110 w 3890962"/>
              <a:gd name="connsiteY15" fmla="*/ 3754874 h 3754874"/>
              <a:gd name="connsiteX16" fmla="*/ 2779259 w 3890962"/>
              <a:gd name="connsiteY16" fmla="*/ 3754874 h 3754874"/>
              <a:gd name="connsiteX17" fmla="*/ 2145588 w 3890962"/>
              <a:gd name="connsiteY17" fmla="*/ 3754874 h 3754874"/>
              <a:gd name="connsiteX18" fmla="*/ 1589736 w 3890962"/>
              <a:gd name="connsiteY18" fmla="*/ 3754874 h 3754874"/>
              <a:gd name="connsiteX19" fmla="*/ 1150613 w 3890962"/>
              <a:gd name="connsiteY19" fmla="*/ 3754874 h 3754874"/>
              <a:gd name="connsiteX20" fmla="*/ 672581 w 3890962"/>
              <a:gd name="connsiteY20" fmla="*/ 3754874 h 3754874"/>
              <a:gd name="connsiteX21" fmla="*/ 0 w 3890962"/>
              <a:gd name="connsiteY21" fmla="*/ 3754874 h 3754874"/>
              <a:gd name="connsiteX22" fmla="*/ 0 w 3890962"/>
              <a:gd name="connsiteY22" fmla="*/ 3218463 h 3754874"/>
              <a:gd name="connsiteX23" fmla="*/ 0 w 3890962"/>
              <a:gd name="connsiteY23" fmla="*/ 2682053 h 3754874"/>
              <a:gd name="connsiteX24" fmla="*/ 0 w 3890962"/>
              <a:gd name="connsiteY24" fmla="*/ 2183191 h 3754874"/>
              <a:gd name="connsiteX25" fmla="*/ 0 w 3890962"/>
              <a:gd name="connsiteY25" fmla="*/ 1759427 h 3754874"/>
              <a:gd name="connsiteX26" fmla="*/ 0 w 3890962"/>
              <a:gd name="connsiteY26" fmla="*/ 1335662 h 3754874"/>
              <a:gd name="connsiteX27" fmla="*/ 0 w 3890962"/>
              <a:gd name="connsiteY27" fmla="*/ 761703 h 3754874"/>
              <a:gd name="connsiteX28" fmla="*/ 0 w 3890962"/>
              <a:gd name="connsiteY28" fmla="*/ 0 h 375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0962" h="3754874" extrusionOk="0">
                <a:moveTo>
                  <a:pt x="0" y="0"/>
                </a:moveTo>
                <a:cubicBezTo>
                  <a:pt x="204471" y="-60520"/>
                  <a:pt x="307117" y="11084"/>
                  <a:pt x="516942" y="0"/>
                </a:cubicBezTo>
                <a:cubicBezTo>
                  <a:pt x="726767" y="-11084"/>
                  <a:pt x="764290" y="1730"/>
                  <a:pt x="956065" y="0"/>
                </a:cubicBezTo>
                <a:cubicBezTo>
                  <a:pt x="1147840" y="-1730"/>
                  <a:pt x="1284581" y="55365"/>
                  <a:pt x="1589736" y="0"/>
                </a:cubicBezTo>
                <a:cubicBezTo>
                  <a:pt x="1894891" y="-55365"/>
                  <a:pt x="1922323" y="20130"/>
                  <a:pt x="2106678" y="0"/>
                </a:cubicBezTo>
                <a:cubicBezTo>
                  <a:pt x="2291033" y="-20130"/>
                  <a:pt x="2517163" y="41458"/>
                  <a:pt x="2623620" y="0"/>
                </a:cubicBezTo>
                <a:cubicBezTo>
                  <a:pt x="2730077" y="-41458"/>
                  <a:pt x="2958887" y="71212"/>
                  <a:pt x="3257291" y="0"/>
                </a:cubicBezTo>
                <a:cubicBezTo>
                  <a:pt x="3555695" y="-71212"/>
                  <a:pt x="3751362" y="20973"/>
                  <a:pt x="3890962" y="0"/>
                </a:cubicBezTo>
                <a:cubicBezTo>
                  <a:pt x="3963640" y="142841"/>
                  <a:pt x="3845887" y="358655"/>
                  <a:pt x="3890962" y="611508"/>
                </a:cubicBezTo>
                <a:cubicBezTo>
                  <a:pt x="3936037" y="864361"/>
                  <a:pt x="3868336" y="881085"/>
                  <a:pt x="3890962" y="1072821"/>
                </a:cubicBezTo>
                <a:cubicBezTo>
                  <a:pt x="3913588" y="1264557"/>
                  <a:pt x="3837155" y="1434159"/>
                  <a:pt x="3890962" y="1534134"/>
                </a:cubicBezTo>
                <a:cubicBezTo>
                  <a:pt x="3944769" y="1634109"/>
                  <a:pt x="3855081" y="1844149"/>
                  <a:pt x="3890962" y="2070545"/>
                </a:cubicBezTo>
                <a:cubicBezTo>
                  <a:pt x="3926843" y="2296941"/>
                  <a:pt x="3855122" y="2488699"/>
                  <a:pt x="3890962" y="2644504"/>
                </a:cubicBezTo>
                <a:cubicBezTo>
                  <a:pt x="3926802" y="2800309"/>
                  <a:pt x="3885572" y="2888354"/>
                  <a:pt x="3890962" y="3068268"/>
                </a:cubicBezTo>
                <a:cubicBezTo>
                  <a:pt x="3896352" y="3248182"/>
                  <a:pt x="3887962" y="3471073"/>
                  <a:pt x="3890962" y="3754874"/>
                </a:cubicBezTo>
                <a:cubicBezTo>
                  <a:pt x="3641612" y="3813846"/>
                  <a:pt x="3610332" y="3744530"/>
                  <a:pt x="3335110" y="3754874"/>
                </a:cubicBezTo>
                <a:cubicBezTo>
                  <a:pt x="3059888" y="3765218"/>
                  <a:pt x="3048498" y="3703666"/>
                  <a:pt x="2779259" y="3754874"/>
                </a:cubicBezTo>
                <a:cubicBezTo>
                  <a:pt x="2510020" y="3806082"/>
                  <a:pt x="2379192" y="3729721"/>
                  <a:pt x="2145588" y="3754874"/>
                </a:cubicBezTo>
                <a:cubicBezTo>
                  <a:pt x="1911984" y="3780027"/>
                  <a:pt x="1709118" y="3754866"/>
                  <a:pt x="1589736" y="3754874"/>
                </a:cubicBezTo>
                <a:cubicBezTo>
                  <a:pt x="1470354" y="3754882"/>
                  <a:pt x="1353539" y="3708935"/>
                  <a:pt x="1150613" y="3754874"/>
                </a:cubicBezTo>
                <a:cubicBezTo>
                  <a:pt x="947687" y="3800813"/>
                  <a:pt x="776336" y="3723693"/>
                  <a:pt x="672581" y="3754874"/>
                </a:cubicBezTo>
                <a:cubicBezTo>
                  <a:pt x="568826" y="3786055"/>
                  <a:pt x="322451" y="3688236"/>
                  <a:pt x="0" y="3754874"/>
                </a:cubicBezTo>
                <a:cubicBezTo>
                  <a:pt x="-24523" y="3500971"/>
                  <a:pt x="52034" y="3445622"/>
                  <a:pt x="0" y="3218463"/>
                </a:cubicBezTo>
                <a:cubicBezTo>
                  <a:pt x="-52034" y="2991304"/>
                  <a:pt x="15996" y="2904149"/>
                  <a:pt x="0" y="2682053"/>
                </a:cubicBezTo>
                <a:cubicBezTo>
                  <a:pt x="-15996" y="2459957"/>
                  <a:pt x="47649" y="2286383"/>
                  <a:pt x="0" y="2183191"/>
                </a:cubicBezTo>
                <a:cubicBezTo>
                  <a:pt x="-47649" y="2079999"/>
                  <a:pt x="43054" y="1857354"/>
                  <a:pt x="0" y="1759427"/>
                </a:cubicBezTo>
                <a:cubicBezTo>
                  <a:pt x="-43054" y="1661500"/>
                  <a:pt x="43882" y="1443590"/>
                  <a:pt x="0" y="1335662"/>
                </a:cubicBezTo>
                <a:cubicBezTo>
                  <a:pt x="-43882" y="1227735"/>
                  <a:pt x="24705" y="957220"/>
                  <a:pt x="0" y="761703"/>
                </a:cubicBezTo>
                <a:cubicBezTo>
                  <a:pt x="-24705" y="566186"/>
                  <a:pt x="42197" y="207869"/>
                  <a:pt x="0" y="0"/>
                </a:cubicBezTo>
                <a:close/>
              </a:path>
            </a:pathLst>
          </a:custGeom>
          <a:noFill/>
          <a:ln>
            <a:solidFill>
              <a:schemeClr val="accent5">
                <a:lumMod val="60000"/>
                <a:lumOff val="4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pt-BR" sz="1400" dirty="0">
                <a:solidFill>
                  <a:srgbClr val="0432FF"/>
                </a:solidFill>
                <a:latin typeface="Futura Medium" panose="020B0602020204020303" pitchFamily="34" charset="-79"/>
                <a:cs typeface="Futura Medium" panose="020B0602020204020303" pitchFamily="34" charset="-79"/>
              </a:rPr>
              <a:t>Viram...!</a:t>
            </a:r>
          </a:p>
          <a:p>
            <a:endParaRPr lang="pt-BR" sz="1400" dirty="0">
              <a:solidFill>
                <a:srgbClr val="0432FF"/>
              </a:solidFill>
              <a:latin typeface="Futura Medium" panose="020B0602020204020303" pitchFamily="34" charset="-79"/>
              <a:cs typeface="Futura Medium" panose="020B0602020204020303" pitchFamily="34" charset="-79"/>
            </a:endParaRPr>
          </a:p>
          <a:p>
            <a:r>
              <a:rPr lang="pt-BR" sz="1400" dirty="0">
                <a:solidFill>
                  <a:srgbClr val="0432FF"/>
                </a:solidFill>
                <a:latin typeface="Futura Medium" panose="020B0602020204020303" pitchFamily="34" charset="-79"/>
                <a:cs typeface="Futura Medium" panose="020B0602020204020303" pitchFamily="34" charset="-79"/>
              </a:rPr>
              <a:t>Considerando a </a:t>
            </a:r>
            <a:r>
              <a:rPr lang="pt-BR" sz="1400" dirty="0">
                <a:solidFill>
                  <a:srgbClr val="009051"/>
                </a:solidFill>
                <a:latin typeface="Futura Medium" panose="020B0602020204020303" pitchFamily="34" charset="-79"/>
                <a:cs typeface="Futura Medium" panose="020B0602020204020303" pitchFamily="34" charset="-79"/>
              </a:rPr>
              <a:t>Morfologia bacteriana</a:t>
            </a:r>
            <a:r>
              <a:rPr lang="pt-BR" sz="1400" dirty="0">
                <a:solidFill>
                  <a:schemeClr val="accent6">
                    <a:lumMod val="75000"/>
                  </a:schemeClr>
                </a:solidFill>
                <a:latin typeface="Futura Medium" panose="020B0602020204020303" pitchFamily="34" charset="-79"/>
                <a:cs typeface="Futura Medium" panose="020B0602020204020303" pitchFamily="34" charset="-79"/>
              </a:rPr>
              <a:t>, </a:t>
            </a:r>
            <a:r>
              <a:rPr lang="pt-BR" sz="1400" dirty="0">
                <a:solidFill>
                  <a:srgbClr val="0432FF"/>
                </a:solidFill>
                <a:latin typeface="Futura Medium" panose="020B0602020204020303" pitchFamily="34" charset="-79"/>
                <a:cs typeface="Futura Medium" panose="020B0602020204020303" pitchFamily="34" charset="-79"/>
              </a:rPr>
              <a:t>a</a:t>
            </a:r>
          </a:p>
          <a:p>
            <a:r>
              <a:rPr lang="pt-BR" sz="1400" dirty="0">
                <a:solidFill>
                  <a:srgbClr val="0432FF"/>
                </a:solidFill>
                <a:latin typeface="Futura Medium" panose="020B0602020204020303" pitchFamily="34" charset="-79"/>
                <a:cs typeface="Futura Medium" panose="020B0602020204020303" pitchFamily="34" charset="-79"/>
              </a:rPr>
              <a:t>a </a:t>
            </a:r>
            <a:r>
              <a:rPr lang="pt-BR" sz="1400" b="1" dirty="0">
                <a:solidFill>
                  <a:srgbClr val="0432FF"/>
                </a:solidFill>
                <a:latin typeface="Futura Medium" panose="020B0602020204020303" pitchFamily="34" charset="-79"/>
                <a:cs typeface="Futura Medium" panose="020B0602020204020303" pitchFamily="34" charset="-79"/>
              </a:rPr>
              <a:t>Coloração de Gram </a:t>
            </a:r>
            <a:r>
              <a:rPr lang="pt-BR" sz="1400" dirty="0">
                <a:solidFill>
                  <a:srgbClr val="0432FF"/>
                </a:solidFill>
                <a:latin typeface="Futura Medium" panose="020B0602020204020303" pitchFamily="34" charset="-79"/>
                <a:cs typeface="Futura Medium" panose="020B0602020204020303" pitchFamily="34" charset="-79"/>
              </a:rPr>
              <a:t>é muito útil, pois permite identificar se bactéria isolada é:</a:t>
            </a:r>
          </a:p>
          <a:p>
            <a:pPr marL="285750" indent="-285750">
              <a:buFontTx/>
              <a:buChar char="-"/>
            </a:pPr>
            <a:r>
              <a:rPr lang="pt-BR" sz="1400" dirty="0">
                <a:solidFill>
                  <a:srgbClr val="0432FF"/>
                </a:solidFill>
                <a:latin typeface="Futura Medium" panose="020B0602020204020303" pitchFamily="34" charset="-79"/>
                <a:cs typeface="Futura Medium" panose="020B0602020204020303" pitchFamily="34" charset="-79"/>
              </a:rPr>
              <a:t>Coco Gram-positivo,</a:t>
            </a:r>
          </a:p>
          <a:p>
            <a:pPr marL="285750" indent="-285750">
              <a:buFontTx/>
              <a:buChar char="-"/>
            </a:pPr>
            <a:r>
              <a:rPr lang="pt-BR" sz="1400" dirty="0">
                <a:solidFill>
                  <a:srgbClr val="0432FF"/>
                </a:solidFill>
                <a:latin typeface="Futura Medium" panose="020B0602020204020303" pitchFamily="34" charset="-79"/>
                <a:cs typeface="Futura Medium" panose="020B0602020204020303" pitchFamily="34" charset="-79"/>
              </a:rPr>
              <a:t>Coco Gram-negativo,</a:t>
            </a:r>
          </a:p>
          <a:p>
            <a:pPr marL="285750" indent="-285750">
              <a:buFontTx/>
              <a:buChar char="-"/>
            </a:pPr>
            <a:r>
              <a:rPr lang="pt-BR" sz="1400" dirty="0">
                <a:solidFill>
                  <a:srgbClr val="0432FF"/>
                </a:solidFill>
                <a:latin typeface="Futura Medium" panose="020B0602020204020303" pitchFamily="34" charset="-79"/>
                <a:cs typeface="Futura Medium" panose="020B0602020204020303" pitchFamily="34" charset="-79"/>
              </a:rPr>
              <a:t>Bacilo Gram-positivo,</a:t>
            </a:r>
          </a:p>
          <a:p>
            <a:pPr marL="285750" indent="-285750">
              <a:buFontTx/>
              <a:buChar char="-"/>
            </a:pPr>
            <a:r>
              <a:rPr lang="pt-BR" sz="1400" dirty="0">
                <a:solidFill>
                  <a:srgbClr val="0432FF"/>
                </a:solidFill>
                <a:latin typeface="Futura Medium" panose="020B0602020204020303" pitchFamily="34" charset="-79"/>
                <a:cs typeface="Futura Medium" panose="020B0602020204020303" pitchFamily="34" charset="-79"/>
              </a:rPr>
              <a:t>Bacilo Gram-negativo, </a:t>
            </a:r>
          </a:p>
          <a:p>
            <a:r>
              <a:rPr lang="pt-BR" sz="1400" dirty="0">
                <a:solidFill>
                  <a:srgbClr val="0432FF"/>
                </a:solidFill>
                <a:latin typeface="Futura Medium" panose="020B0602020204020303" pitchFamily="34" charset="-79"/>
                <a:cs typeface="Futura Medium" panose="020B0602020204020303" pitchFamily="34" charset="-79"/>
              </a:rPr>
              <a:t>e isto </a:t>
            </a:r>
            <a:r>
              <a:rPr lang="pt-BR" sz="1400" u="sng" dirty="0">
                <a:solidFill>
                  <a:srgbClr val="0432FF"/>
                </a:solidFill>
                <a:latin typeface="Futura Medium" panose="020B0602020204020303" pitchFamily="34" charset="-79"/>
                <a:cs typeface="Futura Medium" panose="020B0602020204020303" pitchFamily="34" charset="-79"/>
              </a:rPr>
              <a:t>ajuda muito</a:t>
            </a:r>
            <a:r>
              <a:rPr lang="pt-BR" sz="1400" dirty="0">
                <a:solidFill>
                  <a:srgbClr val="0432FF"/>
                </a:solidFill>
                <a:latin typeface="Futura Medium" panose="020B0602020204020303" pitchFamily="34" charset="-79"/>
                <a:cs typeface="Futura Medium" panose="020B0602020204020303" pitchFamily="34" charset="-79"/>
              </a:rPr>
              <a:t> na sua identificação final.</a:t>
            </a:r>
          </a:p>
          <a:p>
            <a:endParaRPr lang="pt-BR" sz="1400" dirty="0">
              <a:solidFill>
                <a:srgbClr val="0432FF"/>
              </a:solidFill>
              <a:latin typeface="Futura Medium" panose="020B0602020204020303" pitchFamily="34" charset="-79"/>
              <a:cs typeface="Futura Medium" panose="020B0602020204020303" pitchFamily="34" charset="-79"/>
            </a:endParaRPr>
          </a:p>
          <a:p>
            <a:r>
              <a:rPr lang="pt-BR" sz="1400" dirty="0">
                <a:solidFill>
                  <a:srgbClr val="0432FF"/>
                </a:solidFill>
                <a:latin typeface="Futura Medium" panose="020B0602020204020303" pitchFamily="34" charset="-79"/>
                <a:cs typeface="Futura Medium" panose="020B0602020204020303" pitchFamily="34" charset="-79"/>
              </a:rPr>
              <a:t>Todavia, </a:t>
            </a:r>
            <a:r>
              <a:rPr lang="pt-BR" sz="1400" i="1" dirty="0">
                <a:solidFill>
                  <a:srgbClr val="0432FF"/>
                </a:solidFill>
                <a:latin typeface="Futura Medium" panose="020B0602020204020303" pitchFamily="34" charset="-79"/>
                <a:cs typeface="Futura Medium" panose="020B0602020204020303" pitchFamily="34" charset="-79"/>
              </a:rPr>
              <a:t>Mycobacterium</a:t>
            </a:r>
            <a:r>
              <a:rPr lang="pt-BR" sz="1400" dirty="0">
                <a:solidFill>
                  <a:srgbClr val="0432FF"/>
                </a:solidFill>
                <a:latin typeface="Futura Medium" panose="020B0602020204020303" pitchFamily="34" charset="-79"/>
                <a:cs typeface="Futura Medium" panose="020B0602020204020303" pitchFamily="34" charset="-79"/>
              </a:rPr>
              <a:t> é facilmente visualizada pela coloração de </a:t>
            </a:r>
            <a:r>
              <a:rPr lang="pt-BR" sz="1400" b="1" dirty="0">
                <a:solidFill>
                  <a:srgbClr val="0432FF"/>
                </a:solidFill>
                <a:latin typeface="Futura Medium" panose="020B0602020204020303" pitchFamily="34" charset="-79"/>
                <a:cs typeface="Futura Medium" panose="020B0602020204020303" pitchFamily="34" charset="-79"/>
              </a:rPr>
              <a:t>Ziehl-Neelsen.</a:t>
            </a:r>
          </a:p>
          <a:p>
            <a:endParaRPr lang="pt-BR" sz="1400" b="1" dirty="0">
              <a:solidFill>
                <a:srgbClr val="0432FF"/>
              </a:solidFill>
              <a:latin typeface="Futura Medium" panose="020B0602020204020303" pitchFamily="34" charset="-79"/>
              <a:cs typeface="Futura Medium" panose="020B0602020204020303" pitchFamily="34" charset="-79"/>
            </a:endParaRPr>
          </a:p>
          <a:p>
            <a:pPr algn="just"/>
            <a:r>
              <a:rPr lang="pt-BR" sz="1400" dirty="0">
                <a:solidFill>
                  <a:srgbClr val="0432FF"/>
                </a:solidFill>
                <a:latin typeface="Futura Medium" panose="020B0602020204020303" pitchFamily="34" charset="-79"/>
                <a:cs typeface="Futura Medium" panose="020B0602020204020303" pitchFamily="34" charset="-79"/>
              </a:rPr>
              <a:t>Mas, há algumas poucas bactérias que a visualização ao </a:t>
            </a:r>
            <a:r>
              <a:rPr lang="pt-BR" sz="1400" dirty="0" err="1">
                <a:solidFill>
                  <a:srgbClr val="0432FF"/>
                </a:solidFill>
                <a:latin typeface="Futura Medium" panose="020B0602020204020303" pitchFamily="34" charset="-79"/>
                <a:cs typeface="Futura Medium" panose="020B0602020204020303" pitchFamily="34" charset="-79"/>
              </a:rPr>
              <a:t>M.O</a:t>
            </a:r>
            <a:r>
              <a:rPr lang="pt-BR" sz="1400" dirty="0">
                <a:solidFill>
                  <a:srgbClr val="0432FF"/>
                </a:solidFill>
                <a:latin typeface="Futura Medium" panose="020B0602020204020303" pitchFamily="34" charset="-79"/>
                <a:cs typeface="Futura Medium" panose="020B0602020204020303" pitchFamily="34" charset="-79"/>
              </a:rPr>
              <a:t>. não é tão fácil se ser realizada ou não dá para ser feita.</a:t>
            </a:r>
          </a:p>
        </p:txBody>
      </p:sp>
    </p:spTree>
    <p:extLst>
      <p:ext uri="{BB962C8B-B14F-4D97-AF65-F5344CB8AC3E}">
        <p14:creationId xmlns:p14="http://schemas.microsoft.com/office/powerpoint/2010/main" val="2989313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a:extLst>
              <a:ext uri="{FF2B5EF4-FFF2-40B4-BE49-F238E27FC236}">
                <a16:creationId xmlns:a16="http://schemas.microsoft.com/office/drawing/2014/main" id="{ECCD19B9-6066-1646-8447-27E9D6A98BCC}"/>
              </a:ext>
            </a:extLst>
          </p:cNvPr>
          <p:cNvSpPr>
            <a:spLocks noChangeArrowheads="1"/>
          </p:cNvSpPr>
          <p:nvPr/>
        </p:nvSpPr>
        <p:spPr bwMode="auto">
          <a:xfrm>
            <a:off x="1606551" y="9265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44034" name="Rectangle 4">
            <a:extLst>
              <a:ext uri="{FF2B5EF4-FFF2-40B4-BE49-F238E27FC236}">
                <a16:creationId xmlns:a16="http://schemas.microsoft.com/office/drawing/2014/main" id="{5D8113D6-EB7A-B441-84EE-892C87F49C89}"/>
              </a:ext>
            </a:extLst>
          </p:cNvPr>
          <p:cNvSpPr>
            <a:spLocks noChangeArrowheads="1"/>
          </p:cNvSpPr>
          <p:nvPr/>
        </p:nvSpPr>
        <p:spPr bwMode="auto">
          <a:xfrm>
            <a:off x="2855913" y="527051"/>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tabLst>
                <a:tab pos="146050" algn="l"/>
              </a:tabLst>
              <a:defRPr sz="3200">
                <a:solidFill>
                  <a:schemeClr val="tx1"/>
                </a:solidFill>
                <a:latin typeface="Arial" panose="020B0604020202020204" pitchFamily="34" charset="0"/>
              </a:defRPr>
            </a:lvl1pPr>
            <a:lvl2pPr marL="742950" indent="-285750">
              <a:spcBef>
                <a:spcPct val="20000"/>
              </a:spcBef>
              <a:buChar char="–"/>
              <a:tabLst>
                <a:tab pos="146050" algn="l"/>
              </a:tabLst>
              <a:defRPr sz="2800">
                <a:solidFill>
                  <a:schemeClr val="tx1"/>
                </a:solidFill>
                <a:latin typeface="Arial" panose="020B0604020202020204" pitchFamily="34" charset="0"/>
              </a:defRPr>
            </a:lvl2pPr>
            <a:lvl3pPr marL="1143000" indent="-228600">
              <a:spcBef>
                <a:spcPct val="20000"/>
              </a:spcBef>
              <a:buChar char="•"/>
              <a:tabLst>
                <a:tab pos="146050" algn="l"/>
              </a:tabLst>
              <a:defRPr sz="2400">
                <a:solidFill>
                  <a:schemeClr val="tx1"/>
                </a:solidFill>
                <a:latin typeface="Arial" panose="020B0604020202020204" pitchFamily="34" charset="0"/>
              </a:defRPr>
            </a:lvl3pPr>
            <a:lvl4pPr marL="1600200" indent="-228600">
              <a:spcBef>
                <a:spcPct val="20000"/>
              </a:spcBef>
              <a:buChar char="–"/>
              <a:tabLst>
                <a:tab pos="146050" algn="l"/>
              </a:tabLst>
              <a:defRPr sz="2000">
                <a:solidFill>
                  <a:schemeClr val="tx1"/>
                </a:solidFill>
                <a:latin typeface="Arial" panose="020B0604020202020204" pitchFamily="34" charset="0"/>
              </a:defRPr>
            </a:lvl4pPr>
            <a:lvl5pPr marL="2057400" indent="-228600">
              <a:spcBef>
                <a:spcPct val="20000"/>
              </a:spcBef>
              <a:buChar char="»"/>
              <a:tabLst>
                <a:tab pos="1460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460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460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460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46050" algn="l"/>
              </a:tabLst>
              <a:defRPr sz="2000">
                <a:solidFill>
                  <a:schemeClr val="tx1"/>
                </a:solidFill>
                <a:latin typeface="Arial" panose="020B0604020202020204" pitchFamily="34" charset="0"/>
              </a:defRPr>
            </a:lvl9pPr>
          </a:lstStyle>
          <a:p>
            <a:pPr eaLnBrk="1" hangingPunct="1">
              <a:spcBef>
                <a:spcPct val="0"/>
              </a:spcBef>
              <a:buFontTx/>
              <a:buNone/>
            </a:pPr>
            <a:br>
              <a:rPr lang="en-GB" altLang="en-US" sz="1000">
                <a:cs typeface="Times New Roman" panose="02020603050405020304" pitchFamily="18" charset="0"/>
              </a:rPr>
            </a:br>
            <a:endParaRPr lang="pt-BR" altLang="en-US" sz="1800"/>
          </a:p>
        </p:txBody>
      </p:sp>
      <p:sp>
        <p:nvSpPr>
          <p:cNvPr id="6" name="Rectangle 5">
            <a:extLst>
              <a:ext uri="{FF2B5EF4-FFF2-40B4-BE49-F238E27FC236}">
                <a16:creationId xmlns:a16="http://schemas.microsoft.com/office/drawing/2014/main" id="{D0651C99-9DC8-9B4B-9E26-08807DFBD528}"/>
              </a:ext>
            </a:extLst>
          </p:cNvPr>
          <p:cNvSpPr/>
          <p:nvPr/>
        </p:nvSpPr>
        <p:spPr>
          <a:xfrm>
            <a:off x="261310" y="12785"/>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4036" name="TextBox 6">
            <a:extLst>
              <a:ext uri="{FF2B5EF4-FFF2-40B4-BE49-F238E27FC236}">
                <a16:creationId xmlns:a16="http://schemas.microsoft.com/office/drawing/2014/main" id="{E4E5F689-9F69-A446-8A0A-ECF606D895DA}"/>
              </a:ext>
            </a:extLst>
          </p:cNvPr>
          <p:cNvSpPr txBox="1">
            <a:spLocks noChangeArrowheads="1"/>
          </p:cNvSpPr>
          <p:nvPr/>
        </p:nvSpPr>
        <p:spPr bwMode="auto">
          <a:xfrm>
            <a:off x="1606550" y="912880"/>
            <a:ext cx="6434138" cy="677863"/>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t>4. Estruturas bacterianas</a:t>
            </a:r>
          </a:p>
          <a:p>
            <a:pPr>
              <a:spcBef>
                <a:spcPct val="0"/>
              </a:spcBef>
              <a:buFontTx/>
              <a:buNone/>
            </a:pPr>
            <a:endParaRPr lang="pt-BR" altLang="en-US" sz="600" b="1"/>
          </a:p>
          <a:p>
            <a:pPr>
              <a:spcBef>
                <a:spcPct val="0"/>
              </a:spcBef>
              <a:buFontTx/>
              <a:buNone/>
            </a:pPr>
            <a:r>
              <a:rPr lang="pt-BR" altLang="en-US" sz="1600" b="1"/>
              <a:t>    4.3. Demais estruturas bacterianas 	</a:t>
            </a:r>
          </a:p>
        </p:txBody>
      </p:sp>
      <p:sp>
        <p:nvSpPr>
          <p:cNvPr id="44037" name="TextBox 7">
            <a:extLst>
              <a:ext uri="{FF2B5EF4-FFF2-40B4-BE49-F238E27FC236}">
                <a16:creationId xmlns:a16="http://schemas.microsoft.com/office/drawing/2014/main" id="{0662C328-7D84-0347-AC82-B2BB6E2D56E8}"/>
              </a:ext>
            </a:extLst>
          </p:cNvPr>
          <p:cNvSpPr txBox="1">
            <a:spLocks noChangeArrowheads="1"/>
          </p:cNvSpPr>
          <p:nvPr/>
        </p:nvSpPr>
        <p:spPr bwMode="auto">
          <a:xfrm>
            <a:off x="322050" y="280196"/>
            <a:ext cx="2938463" cy="27781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pic>
        <p:nvPicPr>
          <p:cNvPr id="44038" name="Picture 2" descr="A close up of a device&#10;&#10;Description automatically generated">
            <a:extLst>
              <a:ext uri="{FF2B5EF4-FFF2-40B4-BE49-F238E27FC236}">
                <a16:creationId xmlns:a16="http://schemas.microsoft.com/office/drawing/2014/main" id="{BFDD66E2-5DC6-CF49-BC8C-CECA725847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19" t="4947" r="11817" b="9397"/>
          <a:stretch/>
        </p:blipFill>
        <p:spPr bwMode="auto">
          <a:xfrm>
            <a:off x="1606550" y="1945614"/>
            <a:ext cx="6434138" cy="447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489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E0B25F14-58EA-6648-8E9D-2A43B401907A}"/>
              </a:ext>
            </a:extLst>
          </p:cNvPr>
          <p:cNvSpPr>
            <a:spLocks noChangeArrowheads="1"/>
          </p:cNvSpPr>
          <p:nvPr/>
        </p:nvSpPr>
        <p:spPr bwMode="auto">
          <a:xfrm>
            <a:off x="588963" y="796926"/>
            <a:ext cx="2193925"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a:solidFill>
                  <a:schemeClr val="bg1"/>
                </a:solidFill>
              </a:rPr>
              <a:t>Material Genético</a:t>
            </a:r>
          </a:p>
        </p:txBody>
      </p:sp>
      <p:sp>
        <p:nvSpPr>
          <p:cNvPr id="45058" name="Text Box 3">
            <a:extLst>
              <a:ext uri="{FF2B5EF4-FFF2-40B4-BE49-F238E27FC236}">
                <a16:creationId xmlns:a16="http://schemas.microsoft.com/office/drawing/2014/main" id="{AF2E7348-FB7B-244C-9E03-BFD923636435}"/>
              </a:ext>
            </a:extLst>
          </p:cNvPr>
          <p:cNvSpPr txBox="1">
            <a:spLocks noChangeArrowheads="1"/>
          </p:cNvSpPr>
          <p:nvPr/>
        </p:nvSpPr>
        <p:spPr bwMode="auto">
          <a:xfrm>
            <a:off x="2782888" y="1196976"/>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graphicFrame>
        <p:nvGraphicFramePr>
          <p:cNvPr id="45059" name="Object 7">
            <a:extLst>
              <a:ext uri="{FF2B5EF4-FFF2-40B4-BE49-F238E27FC236}">
                <a16:creationId xmlns:a16="http://schemas.microsoft.com/office/drawing/2014/main" id="{F73A10E1-BDDF-9E48-9D29-027714D23D32}"/>
              </a:ext>
            </a:extLst>
          </p:cNvPr>
          <p:cNvGraphicFramePr>
            <a:graphicFrameLocks noChangeAspect="1"/>
          </p:cNvGraphicFramePr>
          <p:nvPr>
            <p:extLst>
              <p:ext uri="{D42A27DB-BD31-4B8C-83A1-F6EECF244321}">
                <p14:modId xmlns:p14="http://schemas.microsoft.com/office/powerpoint/2010/main" val="2280554004"/>
              </p:ext>
            </p:extLst>
          </p:nvPr>
        </p:nvGraphicFramePr>
        <p:xfrm>
          <a:off x="4100511" y="1238251"/>
          <a:ext cx="5491611" cy="5056189"/>
        </p:xfrm>
        <a:graphic>
          <a:graphicData uri="http://schemas.openxmlformats.org/presentationml/2006/ole">
            <mc:AlternateContent xmlns:mc="http://schemas.openxmlformats.org/markup-compatibility/2006">
              <mc:Choice xmlns:v="urn:schemas-microsoft-com:vml" Requires="v">
                <p:oleObj spid="_x0000_s59459" name="Figura" r:id="rId3" imgW="5918200" imgH="5448300" progId="Word.Picture.8">
                  <p:embed/>
                </p:oleObj>
              </mc:Choice>
              <mc:Fallback>
                <p:oleObj name="Figura" r:id="rId3" imgW="5918200" imgH="5448300" progId="Word.Picture.8">
                  <p:embed/>
                  <p:pic>
                    <p:nvPicPr>
                      <p:cNvPr id="45059" name="Object 7">
                        <a:extLst>
                          <a:ext uri="{FF2B5EF4-FFF2-40B4-BE49-F238E27FC236}">
                            <a16:creationId xmlns:a16="http://schemas.microsoft.com/office/drawing/2014/main" id="{F73A10E1-BDDF-9E48-9D29-027714D23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511" y="1238251"/>
                        <a:ext cx="5491611" cy="5056189"/>
                      </a:xfrm>
                      <a:prstGeom prst="rect">
                        <a:avLst/>
                      </a:prstGeom>
                      <a:noFill/>
                      <a:ln>
                        <a:noFill/>
                      </a:ln>
                    </p:spPr>
                  </p:pic>
                </p:oleObj>
              </mc:Fallback>
            </mc:AlternateContent>
          </a:graphicData>
        </a:graphic>
      </p:graphicFrame>
      <p:sp>
        <p:nvSpPr>
          <p:cNvPr id="45060" name="Text Box 9">
            <a:extLst>
              <a:ext uri="{FF2B5EF4-FFF2-40B4-BE49-F238E27FC236}">
                <a16:creationId xmlns:a16="http://schemas.microsoft.com/office/drawing/2014/main" id="{3995DF31-45A2-2046-9044-D73099D260A4}"/>
              </a:ext>
            </a:extLst>
          </p:cNvPr>
          <p:cNvSpPr txBox="1">
            <a:spLocks noChangeArrowheads="1"/>
          </p:cNvSpPr>
          <p:nvPr/>
        </p:nvSpPr>
        <p:spPr bwMode="auto">
          <a:xfrm>
            <a:off x="1308101" y="1669300"/>
            <a:ext cx="2232025" cy="641350"/>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1.  Nucleóide: DNA Cromossomal</a:t>
            </a:r>
          </a:p>
        </p:txBody>
      </p:sp>
      <p:sp>
        <p:nvSpPr>
          <p:cNvPr id="45061" name="Text Box 10">
            <a:extLst>
              <a:ext uri="{FF2B5EF4-FFF2-40B4-BE49-F238E27FC236}">
                <a16:creationId xmlns:a16="http://schemas.microsoft.com/office/drawing/2014/main" id="{B75B5F79-4AA5-2E4E-A006-B833FC009DE6}"/>
              </a:ext>
            </a:extLst>
          </p:cNvPr>
          <p:cNvSpPr txBox="1">
            <a:spLocks noChangeArrowheads="1"/>
          </p:cNvSpPr>
          <p:nvPr/>
        </p:nvSpPr>
        <p:spPr bwMode="auto">
          <a:xfrm>
            <a:off x="1281908" y="2828218"/>
            <a:ext cx="2232025" cy="366713"/>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2. DNA Plasmidial</a:t>
            </a:r>
          </a:p>
        </p:txBody>
      </p:sp>
      <p:sp>
        <p:nvSpPr>
          <p:cNvPr id="7" name="Rectangle 6">
            <a:extLst>
              <a:ext uri="{FF2B5EF4-FFF2-40B4-BE49-F238E27FC236}">
                <a16:creationId xmlns:a16="http://schemas.microsoft.com/office/drawing/2014/main" id="{47AAC270-73D2-E445-8080-8BFCC7D0D06B}"/>
              </a:ext>
            </a:extLst>
          </p:cNvPr>
          <p:cNvSpPr/>
          <p:nvPr/>
        </p:nvSpPr>
        <p:spPr>
          <a:xfrm>
            <a:off x="401010" y="109538"/>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5063" name="TextBox 7">
            <a:extLst>
              <a:ext uri="{FF2B5EF4-FFF2-40B4-BE49-F238E27FC236}">
                <a16:creationId xmlns:a16="http://schemas.microsoft.com/office/drawing/2014/main" id="{06952F97-7B16-1F42-B192-E587B6A0BA82}"/>
              </a:ext>
            </a:extLst>
          </p:cNvPr>
          <p:cNvSpPr txBox="1">
            <a:spLocks noChangeArrowheads="1"/>
          </p:cNvSpPr>
          <p:nvPr/>
        </p:nvSpPr>
        <p:spPr bwMode="auto">
          <a:xfrm>
            <a:off x="429420" y="386514"/>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4.3. Demais estruturas bacterianas </a:t>
            </a:r>
            <a:r>
              <a:rPr lang="pt-BR" altLang="en-US" sz="1600" b="1"/>
              <a:t>	</a:t>
            </a:r>
          </a:p>
        </p:txBody>
      </p:sp>
    </p:spTree>
    <p:extLst>
      <p:ext uri="{BB962C8B-B14F-4D97-AF65-F5344CB8AC3E}">
        <p14:creationId xmlns:p14="http://schemas.microsoft.com/office/powerpoint/2010/main" val="2237994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30F52D03-95EA-F04E-882A-4E6F501E4A5F}"/>
              </a:ext>
            </a:extLst>
          </p:cNvPr>
          <p:cNvSpPr>
            <a:spLocks noChangeArrowheads="1"/>
          </p:cNvSpPr>
          <p:nvPr/>
        </p:nvSpPr>
        <p:spPr bwMode="auto">
          <a:xfrm>
            <a:off x="488951" y="658729"/>
            <a:ext cx="1597025"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a:solidFill>
                  <a:schemeClr val="bg1"/>
                </a:solidFill>
              </a:rPr>
              <a:t>Ribossomos</a:t>
            </a:r>
          </a:p>
        </p:txBody>
      </p:sp>
      <p:pic>
        <p:nvPicPr>
          <p:cNvPr id="46082" name="Picture 8" descr="ch10f30">
            <a:extLst>
              <a:ext uri="{FF2B5EF4-FFF2-40B4-BE49-F238E27FC236}">
                <a16:creationId xmlns:a16="http://schemas.microsoft.com/office/drawing/2014/main" id="{8B0D6232-E205-7040-A0B3-E2D3EA1B4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331120"/>
            <a:ext cx="7424511"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9">
            <a:extLst>
              <a:ext uri="{FF2B5EF4-FFF2-40B4-BE49-F238E27FC236}">
                <a16:creationId xmlns:a16="http://schemas.microsoft.com/office/drawing/2014/main" id="{B8EBBCEC-DDE1-204B-AF31-A51DF105F9BE}"/>
              </a:ext>
            </a:extLst>
          </p:cNvPr>
          <p:cNvSpPr txBox="1">
            <a:spLocks noChangeArrowheads="1"/>
          </p:cNvSpPr>
          <p:nvPr/>
        </p:nvSpPr>
        <p:spPr bwMode="auto">
          <a:xfrm>
            <a:off x="8316914" y="1470026"/>
            <a:ext cx="1439863" cy="366713"/>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Procariotos</a:t>
            </a:r>
          </a:p>
        </p:txBody>
      </p:sp>
      <p:sp>
        <p:nvSpPr>
          <p:cNvPr id="46084" name="Text Box 10">
            <a:extLst>
              <a:ext uri="{FF2B5EF4-FFF2-40B4-BE49-F238E27FC236}">
                <a16:creationId xmlns:a16="http://schemas.microsoft.com/office/drawing/2014/main" id="{C434C29D-A0C6-4840-80F5-AA91F48F7ABE}"/>
              </a:ext>
            </a:extLst>
          </p:cNvPr>
          <p:cNvSpPr txBox="1">
            <a:spLocks noChangeArrowheads="1"/>
          </p:cNvSpPr>
          <p:nvPr/>
        </p:nvSpPr>
        <p:spPr bwMode="auto">
          <a:xfrm>
            <a:off x="8459789" y="4075113"/>
            <a:ext cx="1439863" cy="366713"/>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Eucariotos</a:t>
            </a:r>
          </a:p>
        </p:txBody>
      </p:sp>
      <p:sp>
        <p:nvSpPr>
          <p:cNvPr id="6" name="Rectangle 5">
            <a:extLst>
              <a:ext uri="{FF2B5EF4-FFF2-40B4-BE49-F238E27FC236}">
                <a16:creationId xmlns:a16="http://schemas.microsoft.com/office/drawing/2014/main" id="{ECEAB74C-25A2-974D-B554-08966F5755F5}"/>
              </a:ext>
            </a:extLst>
          </p:cNvPr>
          <p:cNvSpPr/>
          <p:nvPr/>
        </p:nvSpPr>
        <p:spPr>
          <a:xfrm>
            <a:off x="244475" y="12784"/>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6086" name="TextBox 6">
            <a:extLst>
              <a:ext uri="{FF2B5EF4-FFF2-40B4-BE49-F238E27FC236}">
                <a16:creationId xmlns:a16="http://schemas.microsoft.com/office/drawing/2014/main" id="{3D0805C4-6138-6D41-B072-36E8C70F9C0E}"/>
              </a:ext>
            </a:extLst>
          </p:cNvPr>
          <p:cNvSpPr txBox="1">
            <a:spLocks noChangeArrowheads="1"/>
          </p:cNvSpPr>
          <p:nvPr/>
        </p:nvSpPr>
        <p:spPr bwMode="auto">
          <a:xfrm>
            <a:off x="347664" y="266700"/>
            <a:ext cx="3989387"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4.3. Demais estruturas bacterianas </a:t>
            </a:r>
            <a:r>
              <a:rPr lang="pt-BR" altLang="en-US" sz="1600" b="1"/>
              <a:t>	</a:t>
            </a:r>
          </a:p>
        </p:txBody>
      </p:sp>
    </p:spTree>
    <p:extLst>
      <p:ext uri="{BB962C8B-B14F-4D97-AF65-F5344CB8AC3E}">
        <p14:creationId xmlns:p14="http://schemas.microsoft.com/office/powerpoint/2010/main" val="3731770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22DFD74A-0CEC-3448-B3F9-2821114DCA2A}"/>
              </a:ext>
            </a:extLst>
          </p:cNvPr>
          <p:cNvSpPr>
            <a:spLocks noChangeArrowheads="1"/>
          </p:cNvSpPr>
          <p:nvPr/>
        </p:nvSpPr>
        <p:spPr bwMode="auto">
          <a:xfrm>
            <a:off x="615950" y="748882"/>
            <a:ext cx="1225550"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b="1">
                <a:solidFill>
                  <a:schemeClr val="bg1"/>
                </a:solidFill>
              </a:rPr>
              <a:t>Flagelos</a:t>
            </a:r>
          </a:p>
        </p:txBody>
      </p:sp>
      <p:pic>
        <p:nvPicPr>
          <p:cNvPr id="47106" name="Picture 3">
            <a:extLst>
              <a:ext uri="{FF2B5EF4-FFF2-40B4-BE49-F238E27FC236}">
                <a16:creationId xmlns:a16="http://schemas.microsoft.com/office/drawing/2014/main" id="{64CB0726-E3DF-D04E-B57B-D30EA4279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3268664"/>
            <a:ext cx="630872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4">
            <a:extLst>
              <a:ext uri="{FF2B5EF4-FFF2-40B4-BE49-F238E27FC236}">
                <a16:creationId xmlns:a16="http://schemas.microsoft.com/office/drawing/2014/main" id="{54B8DA22-78FC-A847-8BB7-1FE344735AFF}"/>
              </a:ext>
            </a:extLst>
          </p:cNvPr>
          <p:cNvSpPr>
            <a:spLocks noChangeArrowheads="1"/>
          </p:cNvSpPr>
          <p:nvPr/>
        </p:nvSpPr>
        <p:spPr bwMode="auto">
          <a:xfrm>
            <a:off x="2224089" y="1673225"/>
            <a:ext cx="7743825" cy="369888"/>
          </a:xfrm>
          <a:prstGeom prst="rect">
            <a:avLst/>
          </a:prstGeom>
          <a:solidFill>
            <a:srgbClr val="E5FA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800"/>
              <a:t>Confere movimento à célula (</a:t>
            </a:r>
            <a:r>
              <a:rPr lang="pt-BR" altLang="en-US" sz="1800" b="1">
                <a:solidFill>
                  <a:srgbClr val="FF3300"/>
                </a:solidFill>
              </a:rPr>
              <a:t>taxia</a:t>
            </a:r>
            <a:r>
              <a:rPr lang="pt-BR" altLang="en-US" sz="1800"/>
              <a:t>): velocidade  </a:t>
            </a:r>
            <a:r>
              <a:rPr lang="pt-BR" altLang="en-US" sz="1800" b="1"/>
              <a:t>200 – 500 </a:t>
            </a:r>
            <a:r>
              <a:rPr lang="pt-BR" altLang="en-US" sz="1800" b="1">
                <a:latin typeface="Symbol" pitchFamily="2" charset="2"/>
              </a:rPr>
              <a:t>m</a:t>
            </a:r>
            <a:r>
              <a:rPr lang="pt-BR" altLang="en-US" sz="1800" b="1"/>
              <a:t>m/segundo</a:t>
            </a:r>
            <a:r>
              <a:rPr lang="pt-BR" altLang="en-US" sz="1800"/>
              <a:t>. </a:t>
            </a:r>
          </a:p>
        </p:txBody>
      </p:sp>
      <p:sp>
        <p:nvSpPr>
          <p:cNvPr id="47108" name="Text Box 5">
            <a:extLst>
              <a:ext uri="{FF2B5EF4-FFF2-40B4-BE49-F238E27FC236}">
                <a16:creationId xmlns:a16="http://schemas.microsoft.com/office/drawing/2014/main" id="{B357BB2A-895B-FF4A-9ADB-A27812ED6DE0}"/>
              </a:ext>
            </a:extLst>
          </p:cNvPr>
          <p:cNvSpPr txBox="1">
            <a:spLocks noChangeArrowheads="1"/>
          </p:cNvSpPr>
          <p:nvPr/>
        </p:nvSpPr>
        <p:spPr bwMode="auto">
          <a:xfrm>
            <a:off x="2224089" y="1308101"/>
            <a:ext cx="1006475" cy="339725"/>
          </a:xfrm>
          <a:prstGeom prst="rect">
            <a:avLst/>
          </a:prstGeom>
          <a:solidFill>
            <a:srgbClr val="E5FA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600" b="1"/>
              <a:t>Função</a:t>
            </a:r>
            <a:r>
              <a:rPr lang="pt-BR" altLang="en-US" sz="1600"/>
              <a:t>:</a:t>
            </a:r>
          </a:p>
        </p:txBody>
      </p:sp>
      <p:sp>
        <p:nvSpPr>
          <p:cNvPr id="47109" name="Text Box 6">
            <a:extLst>
              <a:ext uri="{FF2B5EF4-FFF2-40B4-BE49-F238E27FC236}">
                <a16:creationId xmlns:a16="http://schemas.microsoft.com/office/drawing/2014/main" id="{E23F0A19-6CF8-1F4D-AD04-692310CDA692}"/>
              </a:ext>
            </a:extLst>
          </p:cNvPr>
          <p:cNvSpPr txBox="1">
            <a:spLocks noChangeArrowheads="1"/>
          </p:cNvSpPr>
          <p:nvPr/>
        </p:nvSpPr>
        <p:spPr bwMode="auto">
          <a:xfrm>
            <a:off x="2200276" y="2190751"/>
            <a:ext cx="4841875" cy="1077913"/>
          </a:xfrm>
          <a:prstGeom prst="rect">
            <a:avLst/>
          </a:prstGeom>
          <a:solidFill>
            <a:srgbClr val="E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600"/>
              <a:t>Composto por: - Uma estrutura Basal </a:t>
            </a:r>
          </a:p>
          <a:p>
            <a:pPr eaLnBrk="1" hangingPunct="1">
              <a:spcBef>
                <a:spcPct val="50000"/>
              </a:spcBef>
              <a:buFontTx/>
              <a:buNone/>
            </a:pPr>
            <a:r>
              <a:rPr lang="pt-BR" altLang="en-US" sz="1600"/>
              <a:t>	   - um Gancho</a:t>
            </a:r>
          </a:p>
          <a:p>
            <a:pPr eaLnBrk="1" hangingPunct="1">
              <a:spcBef>
                <a:spcPct val="50000"/>
              </a:spcBef>
              <a:buFontTx/>
              <a:buNone/>
            </a:pPr>
            <a:r>
              <a:rPr lang="pt-BR" altLang="en-US" sz="1600"/>
              <a:t>     	   - um longo filamento de </a:t>
            </a:r>
            <a:r>
              <a:rPr lang="pt-BR" altLang="en-US" sz="1600" b="1"/>
              <a:t>FLAGELINA</a:t>
            </a:r>
          </a:p>
        </p:txBody>
      </p:sp>
      <p:sp>
        <p:nvSpPr>
          <p:cNvPr id="7" name="Rectangle 6">
            <a:extLst>
              <a:ext uri="{FF2B5EF4-FFF2-40B4-BE49-F238E27FC236}">
                <a16:creationId xmlns:a16="http://schemas.microsoft.com/office/drawing/2014/main" id="{0043596A-3A68-A64D-90D4-3D7D6D256C2A}"/>
              </a:ext>
            </a:extLst>
          </p:cNvPr>
          <p:cNvSpPr/>
          <p:nvPr/>
        </p:nvSpPr>
        <p:spPr>
          <a:xfrm>
            <a:off x="342273"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7111" name="TextBox 7">
            <a:extLst>
              <a:ext uri="{FF2B5EF4-FFF2-40B4-BE49-F238E27FC236}">
                <a16:creationId xmlns:a16="http://schemas.microsoft.com/office/drawing/2014/main" id="{589C4497-8948-434F-AC82-F45BAE3C22CF}"/>
              </a:ext>
            </a:extLst>
          </p:cNvPr>
          <p:cNvSpPr txBox="1">
            <a:spLocks noChangeArrowheads="1"/>
          </p:cNvSpPr>
          <p:nvPr/>
        </p:nvSpPr>
        <p:spPr bwMode="auto">
          <a:xfrm>
            <a:off x="342273" y="286502"/>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4.3. Demais estruturas bacterianas </a:t>
            </a:r>
            <a:r>
              <a:rPr lang="pt-BR" altLang="en-US" sz="1600" b="1"/>
              <a:t>	</a:t>
            </a:r>
          </a:p>
        </p:txBody>
      </p:sp>
    </p:spTree>
    <p:extLst>
      <p:ext uri="{BB962C8B-B14F-4D97-AF65-F5344CB8AC3E}">
        <p14:creationId xmlns:p14="http://schemas.microsoft.com/office/powerpoint/2010/main" val="1762389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descr="flagella">
            <a:extLst>
              <a:ext uri="{FF2B5EF4-FFF2-40B4-BE49-F238E27FC236}">
                <a16:creationId xmlns:a16="http://schemas.microsoft.com/office/drawing/2014/main" id="{EEC3E856-61E0-9F48-B8D4-E2D14CA69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738" y="1922483"/>
            <a:ext cx="77787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7">
            <a:extLst>
              <a:ext uri="{FF2B5EF4-FFF2-40B4-BE49-F238E27FC236}">
                <a16:creationId xmlns:a16="http://schemas.microsoft.com/office/drawing/2014/main" id="{9886AB98-DF63-A14F-B9C0-972B28BDA8F3}"/>
              </a:ext>
            </a:extLst>
          </p:cNvPr>
          <p:cNvSpPr>
            <a:spLocks noChangeArrowheads="1"/>
          </p:cNvSpPr>
          <p:nvPr/>
        </p:nvSpPr>
        <p:spPr bwMode="auto">
          <a:xfrm>
            <a:off x="2424113" y="549276"/>
            <a:ext cx="161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800">
                <a:solidFill>
                  <a:schemeClr val="bg1"/>
                </a:solidFill>
              </a:rPr>
              <a:t>2. 5.  Flagelos</a:t>
            </a:r>
          </a:p>
        </p:txBody>
      </p:sp>
      <p:sp>
        <p:nvSpPr>
          <p:cNvPr id="48131" name="Text Box 8">
            <a:extLst>
              <a:ext uri="{FF2B5EF4-FFF2-40B4-BE49-F238E27FC236}">
                <a16:creationId xmlns:a16="http://schemas.microsoft.com/office/drawing/2014/main" id="{610F5164-CA7C-F74D-94F4-61225998BA16}"/>
              </a:ext>
            </a:extLst>
          </p:cNvPr>
          <p:cNvSpPr txBox="1">
            <a:spLocks noChangeArrowheads="1"/>
          </p:cNvSpPr>
          <p:nvPr/>
        </p:nvSpPr>
        <p:spPr bwMode="auto">
          <a:xfrm>
            <a:off x="2279651" y="549276"/>
            <a:ext cx="1800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48132" name="Rectangle 9">
            <a:extLst>
              <a:ext uri="{FF2B5EF4-FFF2-40B4-BE49-F238E27FC236}">
                <a16:creationId xmlns:a16="http://schemas.microsoft.com/office/drawing/2014/main" id="{C18328F6-F6A4-8342-A6B9-4CDD7AF8C4F9}"/>
              </a:ext>
            </a:extLst>
          </p:cNvPr>
          <p:cNvSpPr>
            <a:spLocks noChangeArrowheads="1"/>
          </p:cNvSpPr>
          <p:nvPr/>
        </p:nvSpPr>
        <p:spPr bwMode="auto">
          <a:xfrm>
            <a:off x="614363" y="789739"/>
            <a:ext cx="3619500"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a:solidFill>
                  <a:schemeClr val="bg1"/>
                </a:solidFill>
              </a:rPr>
              <a:t>Flagelos</a:t>
            </a:r>
            <a:r>
              <a:rPr lang="pt-BR" altLang="en-US" sz="1800">
                <a:solidFill>
                  <a:schemeClr val="bg1"/>
                </a:solidFill>
              </a:rPr>
              <a:t> – Localização na célula</a:t>
            </a:r>
          </a:p>
        </p:txBody>
      </p:sp>
      <p:pic>
        <p:nvPicPr>
          <p:cNvPr id="48133" name="Picture 11" descr="Ecoli_flagella_em">
            <a:hlinkClick r:id="rId3"/>
            <a:extLst>
              <a:ext uri="{FF2B5EF4-FFF2-40B4-BE49-F238E27FC236}">
                <a16:creationId xmlns:a16="http://schemas.microsoft.com/office/drawing/2014/main" id="{679FB809-364F-324A-8714-87322A690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15" y="2244746"/>
            <a:ext cx="2449512"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12">
            <a:extLst>
              <a:ext uri="{FF2B5EF4-FFF2-40B4-BE49-F238E27FC236}">
                <a16:creationId xmlns:a16="http://schemas.microsoft.com/office/drawing/2014/main" id="{A8DBFC82-114A-D24D-8F27-C26D71AF5B11}"/>
              </a:ext>
            </a:extLst>
          </p:cNvPr>
          <p:cNvSpPr txBox="1">
            <a:spLocks noChangeArrowheads="1"/>
          </p:cNvSpPr>
          <p:nvPr/>
        </p:nvSpPr>
        <p:spPr bwMode="auto">
          <a:xfrm>
            <a:off x="511175" y="4213247"/>
            <a:ext cx="2423152" cy="276999"/>
          </a:xfrm>
          <a:prstGeom prst="rect">
            <a:avLst/>
          </a:prstGeom>
          <a:solidFill>
            <a:srgbClr val="E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200" dirty="0"/>
              <a:t>a)  polar</a:t>
            </a:r>
          </a:p>
        </p:txBody>
      </p:sp>
      <p:sp>
        <p:nvSpPr>
          <p:cNvPr id="48135" name="Text Box 13">
            <a:extLst>
              <a:ext uri="{FF2B5EF4-FFF2-40B4-BE49-F238E27FC236}">
                <a16:creationId xmlns:a16="http://schemas.microsoft.com/office/drawing/2014/main" id="{7E1E95A5-E206-4149-B318-19B97BFA0C02}"/>
              </a:ext>
            </a:extLst>
          </p:cNvPr>
          <p:cNvSpPr txBox="1">
            <a:spLocks noChangeArrowheads="1"/>
          </p:cNvSpPr>
          <p:nvPr/>
        </p:nvSpPr>
        <p:spPr bwMode="auto">
          <a:xfrm>
            <a:off x="3268664" y="3921919"/>
            <a:ext cx="1657350" cy="274638"/>
          </a:xfrm>
          <a:prstGeom prst="rect">
            <a:avLst/>
          </a:prstGeom>
          <a:solidFill>
            <a:srgbClr val="E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pt-BR" altLang="en-US" sz="1200"/>
              <a:t>b) Monotríquio</a:t>
            </a:r>
          </a:p>
        </p:txBody>
      </p:sp>
      <p:sp>
        <p:nvSpPr>
          <p:cNvPr id="48136" name="Text Box 14">
            <a:extLst>
              <a:ext uri="{FF2B5EF4-FFF2-40B4-BE49-F238E27FC236}">
                <a16:creationId xmlns:a16="http://schemas.microsoft.com/office/drawing/2014/main" id="{565E2076-C7E8-774F-92FD-429613A713DF}"/>
              </a:ext>
            </a:extLst>
          </p:cNvPr>
          <p:cNvSpPr txBox="1">
            <a:spLocks noChangeArrowheads="1"/>
          </p:cNvSpPr>
          <p:nvPr/>
        </p:nvSpPr>
        <p:spPr bwMode="auto">
          <a:xfrm>
            <a:off x="7140576" y="3921919"/>
            <a:ext cx="1657350" cy="274638"/>
          </a:xfrm>
          <a:prstGeom prst="rect">
            <a:avLst/>
          </a:prstGeom>
          <a:solidFill>
            <a:srgbClr val="E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pt-BR" altLang="en-US" sz="1200"/>
              <a:t>c) Anfitríquio</a:t>
            </a:r>
          </a:p>
        </p:txBody>
      </p:sp>
      <p:sp>
        <p:nvSpPr>
          <p:cNvPr id="48137" name="Text Box 15">
            <a:extLst>
              <a:ext uri="{FF2B5EF4-FFF2-40B4-BE49-F238E27FC236}">
                <a16:creationId xmlns:a16="http://schemas.microsoft.com/office/drawing/2014/main" id="{CF811C0D-CD30-4041-ABD9-46199939D0E9}"/>
              </a:ext>
            </a:extLst>
          </p:cNvPr>
          <p:cNvSpPr txBox="1">
            <a:spLocks noChangeArrowheads="1"/>
          </p:cNvSpPr>
          <p:nvPr/>
        </p:nvSpPr>
        <p:spPr bwMode="auto">
          <a:xfrm>
            <a:off x="3214688" y="6234113"/>
            <a:ext cx="1657350" cy="274637"/>
          </a:xfrm>
          <a:prstGeom prst="rect">
            <a:avLst/>
          </a:prstGeom>
          <a:solidFill>
            <a:srgbClr val="E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pt-BR" altLang="en-US" sz="1200" dirty="0"/>
              <a:t>e) </a:t>
            </a:r>
            <a:r>
              <a:rPr lang="pt-BR" altLang="en-US" sz="1200" dirty="0" err="1"/>
              <a:t>Peritríquio</a:t>
            </a:r>
            <a:endParaRPr lang="pt-BR" altLang="en-US" sz="1200" dirty="0"/>
          </a:p>
        </p:txBody>
      </p:sp>
      <p:sp>
        <p:nvSpPr>
          <p:cNvPr id="48138" name="Text Box 16">
            <a:extLst>
              <a:ext uri="{FF2B5EF4-FFF2-40B4-BE49-F238E27FC236}">
                <a16:creationId xmlns:a16="http://schemas.microsoft.com/office/drawing/2014/main" id="{7457146C-71F8-284B-831F-AF374DFB4A18}"/>
              </a:ext>
            </a:extLst>
          </p:cNvPr>
          <p:cNvSpPr txBox="1">
            <a:spLocks noChangeArrowheads="1"/>
          </p:cNvSpPr>
          <p:nvPr/>
        </p:nvSpPr>
        <p:spPr bwMode="auto">
          <a:xfrm>
            <a:off x="7140576" y="6199188"/>
            <a:ext cx="1657350" cy="274637"/>
          </a:xfrm>
          <a:prstGeom prst="rect">
            <a:avLst/>
          </a:prstGeom>
          <a:solidFill>
            <a:srgbClr val="E5FA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pt-BR" altLang="en-US" sz="1200" dirty="0" err="1"/>
              <a:t>d</a:t>
            </a:r>
            <a:r>
              <a:rPr lang="pt-BR" altLang="en-US" sz="1200" dirty="0"/>
              <a:t>) Lofotríquio</a:t>
            </a:r>
          </a:p>
        </p:txBody>
      </p:sp>
      <p:sp>
        <p:nvSpPr>
          <p:cNvPr id="13" name="Rectangle 12">
            <a:extLst>
              <a:ext uri="{FF2B5EF4-FFF2-40B4-BE49-F238E27FC236}">
                <a16:creationId xmlns:a16="http://schemas.microsoft.com/office/drawing/2014/main" id="{A3F87358-AFEC-C749-BC6B-A7A23E922D8F}"/>
              </a:ext>
            </a:extLst>
          </p:cNvPr>
          <p:cNvSpPr/>
          <p:nvPr/>
        </p:nvSpPr>
        <p:spPr>
          <a:xfrm>
            <a:off x="207168" y="42652"/>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8140" name="TextBox 13">
            <a:extLst>
              <a:ext uri="{FF2B5EF4-FFF2-40B4-BE49-F238E27FC236}">
                <a16:creationId xmlns:a16="http://schemas.microsoft.com/office/drawing/2014/main" id="{9E203F67-A30C-F542-978A-F81A7A0FF1E7}"/>
              </a:ext>
            </a:extLst>
          </p:cNvPr>
          <p:cNvSpPr txBox="1">
            <a:spLocks noChangeArrowheads="1"/>
          </p:cNvSpPr>
          <p:nvPr/>
        </p:nvSpPr>
        <p:spPr bwMode="auto">
          <a:xfrm>
            <a:off x="316706" y="323055"/>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4.3. Demais estruturas bacterianas </a:t>
            </a:r>
            <a:r>
              <a:rPr lang="pt-BR" altLang="en-US" sz="1600" b="1"/>
              <a:t>	</a:t>
            </a:r>
          </a:p>
        </p:txBody>
      </p:sp>
    </p:spTree>
    <p:extLst>
      <p:ext uri="{BB962C8B-B14F-4D97-AF65-F5344CB8AC3E}">
        <p14:creationId xmlns:p14="http://schemas.microsoft.com/office/powerpoint/2010/main" val="2128357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A7ADA9FF-D8EC-D442-A257-7AEAD4F970D9}"/>
              </a:ext>
            </a:extLst>
          </p:cNvPr>
          <p:cNvSpPr>
            <a:spLocks noChangeArrowheads="1"/>
          </p:cNvSpPr>
          <p:nvPr/>
        </p:nvSpPr>
        <p:spPr bwMode="auto">
          <a:xfrm>
            <a:off x="576264" y="789780"/>
            <a:ext cx="2371725"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b="1">
                <a:solidFill>
                  <a:schemeClr val="bg1"/>
                </a:solidFill>
              </a:rPr>
              <a:t>Pili   ou   Fímbrias</a:t>
            </a:r>
          </a:p>
        </p:txBody>
      </p:sp>
      <p:sp>
        <p:nvSpPr>
          <p:cNvPr id="49154" name="Text Box 3">
            <a:extLst>
              <a:ext uri="{FF2B5EF4-FFF2-40B4-BE49-F238E27FC236}">
                <a16:creationId xmlns:a16="http://schemas.microsoft.com/office/drawing/2014/main" id="{90052C0E-482E-7E4A-A249-CDABE885BF35}"/>
              </a:ext>
            </a:extLst>
          </p:cNvPr>
          <p:cNvSpPr txBox="1">
            <a:spLocks noChangeArrowheads="1"/>
          </p:cNvSpPr>
          <p:nvPr/>
        </p:nvSpPr>
        <p:spPr bwMode="auto">
          <a:xfrm>
            <a:off x="576264" y="1517650"/>
            <a:ext cx="1439862" cy="368300"/>
          </a:xfrm>
          <a:prstGeom prst="rect">
            <a:avLst/>
          </a:prstGeom>
          <a:solidFill>
            <a:srgbClr val="E5FA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b="1"/>
              <a:t>Função</a:t>
            </a:r>
            <a:r>
              <a:rPr lang="pt-BR" altLang="en-US" sz="1800"/>
              <a:t>:</a:t>
            </a:r>
          </a:p>
        </p:txBody>
      </p:sp>
      <p:sp>
        <p:nvSpPr>
          <p:cNvPr id="49155" name="Text Box 4">
            <a:extLst>
              <a:ext uri="{FF2B5EF4-FFF2-40B4-BE49-F238E27FC236}">
                <a16:creationId xmlns:a16="http://schemas.microsoft.com/office/drawing/2014/main" id="{DF42275A-2707-1B40-B761-8A6160AD5C55}"/>
              </a:ext>
            </a:extLst>
          </p:cNvPr>
          <p:cNvSpPr txBox="1">
            <a:spLocks noChangeArrowheads="1"/>
          </p:cNvSpPr>
          <p:nvPr/>
        </p:nvSpPr>
        <p:spPr bwMode="auto">
          <a:xfrm>
            <a:off x="533401" y="2065338"/>
            <a:ext cx="4265612" cy="1076325"/>
          </a:xfrm>
          <a:prstGeom prst="rect">
            <a:avLst/>
          </a:prstGeom>
          <a:solidFill>
            <a:srgbClr val="E5FA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Char char="-"/>
            </a:pPr>
            <a:r>
              <a:rPr lang="pt-BR" altLang="en-US" sz="1600"/>
              <a:t> Pili Sexual</a:t>
            </a:r>
          </a:p>
          <a:p>
            <a:pPr eaLnBrk="1" hangingPunct="1">
              <a:spcBef>
                <a:spcPct val="50000"/>
              </a:spcBef>
              <a:buFontTx/>
              <a:buChar char="-"/>
            </a:pPr>
            <a:r>
              <a:rPr lang="pt-BR" altLang="en-US" sz="1600"/>
              <a:t> Sítios Aceptores de Vírus</a:t>
            </a:r>
          </a:p>
          <a:p>
            <a:pPr eaLnBrk="1" hangingPunct="1">
              <a:spcBef>
                <a:spcPct val="50000"/>
              </a:spcBef>
              <a:buFontTx/>
              <a:buChar char="-"/>
            </a:pPr>
            <a:r>
              <a:rPr lang="pt-BR" altLang="en-US" sz="1600"/>
              <a:t> </a:t>
            </a:r>
            <a:r>
              <a:rPr lang="pt-BR" altLang="en-US" sz="1600" b="1"/>
              <a:t>Adesão</a:t>
            </a:r>
            <a:r>
              <a:rPr lang="pt-BR" altLang="en-US" sz="1600"/>
              <a:t> à células receptoras de mamíferos</a:t>
            </a:r>
          </a:p>
        </p:txBody>
      </p:sp>
      <p:pic>
        <p:nvPicPr>
          <p:cNvPr id="49156" name="Picture 8" descr="fimbriae">
            <a:extLst>
              <a:ext uri="{FF2B5EF4-FFF2-40B4-BE49-F238E27FC236}">
                <a16:creationId xmlns:a16="http://schemas.microsoft.com/office/drawing/2014/main" id="{C4655454-CF59-7345-88C2-5D91AF367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100" y="2227264"/>
            <a:ext cx="248602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Line 9">
            <a:extLst>
              <a:ext uri="{FF2B5EF4-FFF2-40B4-BE49-F238E27FC236}">
                <a16:creationId xmlns:a16="http://schemas.microsoft.com/office/drawing/2014/main" id="{21F467BD-B1AA-3B4B-9D0B-E45401D7C73F}"/>
              </a:ext>
            </a:extLst>
          </p:cNvPr>
          <p:cNvSpPr>
            <a:spLocks noChangeShapeType="1"/>
          </p:cNvSpPr>
          <p:nvPr/>
        </p:nvSpPr>
        <p:spPr bwMode="auto">
          <a:xfrm flipV="1">
            <a:off x="3916363" y="4819651"/>
            <a:ext cx="2592388" cy="184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9158" name="Text Box 10">
            <a:extLst>
              <a:ext uri="{FF2B5EF4-FFF2-40B4-BE49-F238E27FC236}">
                <a16:creationId xmlns:a16="http://schemas.microsoft.com/office/drawing/2014/main" id="{E7284FBC-E53B-354E-AF2D-3B1A1FB1BF81}"/>
              </a:ext>
            </a:extLst>
          </p:cNvPr>
          <p:cNvSpPr txBox="1">
            <a:spLocks noChangeArrowheads="1"/>
          </p:cNvSpPr>
          <p:nvPr/>
        </p:nvSpPr>
        <p:spPr bwMode="auto">
          <a:xfrm>
            <a:off x="3052763" y="4865689"/>
            <a:ext cx="86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dirty="0"/>
              <a:t>pili</a:t>
            </a:r>
          </a:p>
        </p:txBody>
      </p:sp>
      <p:sp>
        <p:nvSpPr>
          <p:cNvPr id="49159" name="Line 11">
            <a:extLst>
              <a:ext uri="{FF2B5EF4-FFF2-40B4-BE49-F238E27FC236}">
                <a16:creationId xmlns:a16="http://schemas.microsoft.com/office/drawing/2014/main" id="{01F166FE-FE67-3848-9DC3-4D1B1E7CA2D5}"/>
              </a:ext>
            </a:extLst>
          </p:cNvPr>
          <p:cNvSpPr>
            <a:spLocks noChangeShapeType="1"/>
          </p:cNvSpPr>
          <p:nvPr/>
        </p:nvSpPr>
        <p:spPr bwMode="auto">
          <a:xfrm flipH="1">
            <a:off x="6631783" y="1885950"/>
            <a:ext cx="1522412" cy="793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9160" name="Text Box 12">
            <a:extLst>
              <a:ext uri="{FF2B5EF4-FFF2-40B4-BE49-F238E27FC236}">
                <a16:creationId xmlns:a16="http://schemas.microsoft.com/office/drawing/2014/main" id="{18A5D299-1BB3-5C41-876A-47137EA7BF5B}"/>
              </a:ext>
            </a:extLst>
          </p:cNvPr>
          <p:cNvSpPr txBox="1">
            <a:spLocks noChangeArrowheads="1"/>
          </p:cNvSpPr>
          <p:nvPr/>
        </p:nvSpPr>
        <p:spPr bwMode="auto">
          <a:xfrm>
            <a:off x="8154195" y="1516857"/>
            <a:ext cx="1511300" cy="646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t>Flagelos</a:t>
            </a:r>
          </a:p>
          <a:p>
            <a:pPr eaLnBrk="1" hangingPunct="1">
              <a:spcBef>
                <a:spcPct val="50000"/>
              </a:spcBef>
              <a:buFontTx/>
              <a:buNone/>
            </a:pPr>
            <a:r>
              <a:rPr lang="pt-BR" altLang="en-US" sz="1200"/>
              <a:t>(motilidade)</a:t>
            </a:r>
          </a:p>
        </p:txBody>
      </p:sp>
      <p:sp>
        <p:nvSpPr>
          <p:cNvPr id="10" name="Rectangle 9">
            <a:extLst>
              <a:ext uri="{FF2B5EF4-FFF2-40B4-BE49-F238E27FC236}">
                <a16:creationId xmlns:a16="http://schemas.microsoft.com/office/drawing/2014/main" id="{133F9807-AA9C-1A42-97B9-3F1CFD213B7A}"/>
              </a:ext>
            </a:extLst>
          </p:cNvPr>
          <p:cNvSpPr/>
          <p:nvPr/>
        </p:nvSpPr>
        <p:spPr>
          <a:xfrm>
            <a:off x="173038" y="60409"/>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49162" name="TextBox 10">
            <a:extLst>
              <a:ext uri="{FF2B5EF4-FFF2-40B4-BE49-F238E27FC236}">
                <a16:creationId xmlns:a16="http://schemas.microsoft.com/office/drawing/2014/main" id="{D01EC9A7-187E-B943-AFDE-D5BBEB5FB1C9}"/>
              </a:ext>
            </a:extLst>
          </p:cNvPr>
          <p:cNvSpPr txBox="1">
            <a:spLocks noChangeArrowheads="1"/>
          </p:cNvSpPr>
          <p:nvPr/>
        </p:nvSpPr>
        <p:spPr bwMode="auto">
          <a:xfrm>
            <a:off x="177006" y="357187"/>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4.3. Demais estruturas bacterianas </a:t>
            </a:r>
            <a:r>
              <a:rPr lang="pt-BR" altLang="en-US" sz="1600" b="1"/>
              <a:t>	</a:t>
            </a:r>
          </a:p>
        </p:txBody>
      </p:sp>
    </p:spTree>
    <p:extLst>
      <p:ext uri="{BB962C8B-B14F-4D97-AF65-F5344CB8AC3E}">
        <p14:creationId xmlns:p14="http://schemas.microsoft.com/office/powerpoint/2010/main" val="2025193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a:extLst>
              <a:ext uri="{FF2B5EF4-FFF2-40B4-BE49-F238E27FC236}">
                <a16:creationId xmlns:a16="http://schemas.microsoft.com/office/drawing/2014/main" id="{15E71FF7-335A-8445-98C2-F3E7DA63E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241" t="19977" r="3465" b="25729"/>
          <a:stretch>
            <a:fillRect/>
          </a:stretch>
        </p:blipFill>
        <p:spPr bwMode="auto">
          <a:xfrm>
            <a:off x="7622754" y="1308323"/>
            <a:ext cx="414972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2">
            <a:extLst>
              <a:ext uri="{FF2B5EF4-FFF2-40B4-BE49-F238E27FC236}">
                <a16:creationId xmlns:a16="http://schemas.microsoft.com/office/drawing/2014/main" id="{30EB6A9D-9555-4548-AFE6-18C0FB8791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040"/>
          <a:stretch/>
        </p:blipFill>
        <p:spPr bwMode="auto">
          <a:xfrm>
            <a:off x="5066460" y="3804060"/>
            <a:ext cx="5112589" cy="305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1">
            <a:extLst>
              <a:ext uri="{FF2B5EF4-FFF2-40B4-BE49-F238E27FC236}">
                <a16:creationId xmlns:a16="http://schemas.microsoft.com/office/drawing/2014/main" id="{63992538-6845-5442-A4A9-B1393999F013}"/>
              </a:ext>
            </a:extLst>
          </p:cNvPr>
          <p:cNvSpPr txBox="1">
            <a:spLocks noChangeArrowheads="1"/>
          </p:cNvSpPr>
          <p:nvPr/>
        </p:nvSpPr>
        <p:spPr bwMode="auto">
          <a:xfrm>
            <a:off x="8424070" y="3360940"/>
            <a:ext cx="3294062" cy="307975"/>
          </a:xfrm>
          <a:prstGeom prst="rect">
            <a:avLst/>
          </a:prstGeom>
          <a:solidFill>
            <a:schemeClr val="bg1">
              <a:lumMod val="85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pt-BR" altLang="en-US" sz="1400" b="1" dirty="0"/>
              <a:t>bacteriófago</a:t>
            </a:r>
            <a:r>
              <a:rPr lang="pt-BR" altLang="en-US" sz="1400" dirty="0"/>
              <a:t> aderido ao </a:t>
            </a:r>
            <a:r>
              <a:rPr lang="pt-BR" altLang="en-US" sz="1400" b="1" dirty="0"/>
              <a:t>pili</a:t>
            </a:r>
            <a:r>
              <a:rPr lang="pt-BR" altLang="en-US" sz="1400" dirty="0"/>
              <a:t> de </a:t>
            </a:r>
            <a:r>
              <a:rPr lang="pt-BR" altLang="en-US" sz="1400" i="1" dirty="0"/>
              <a:t>E. coli  </a:t>
            </a:r>
          </a:p>
        </p:txBody>
      </p:sp>
      <p:sp>
        <p:nvSpPr>
          <p:cNvPr id="5" name="Rectangle 4">
            <a:extLst>
              <a:ext uri="{FF2B5EF4-FFF2-40B4-BE49-F238E27FC236}">
                <a16:creationId xmlns:a16="http://schemas.microsoft.com/office/drawing/2014/main" id="{28460294-6065-9848-BF84-768ED4ECA07F}"/>
              </a:ext>
            </a:extLst>
          </p:cNvPr>
          <p:cNvSpPr/>
          <p:nvPr/>
        </p:nvSpPr>
        <p:spPr>
          <a:xfrm>
            <a:off x="256549"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50181" name="TextBox 5">
            <a:extLst>
              <a:ext uri="{FF2B5EF4-FFF2-40B4-BE49-F238E27FC236}">
                <a16:creationId xmlns:a16="http://schemas.microsoft.com/office/drawing/2014/main" id="{36A90A82-8A2E-0640-B317-22E711989EB2}"/>
              </a:ext>
            </a:extLst>
          </p:cNvPr>
          <p:cNvSpPr txBox="1">
            <a:spLocks noChangeArrowheads="1"/>
          </p:cNvSpPr>
          <p:nvPr/>
        </p:nvSpPr>
        <p:spPr bwMode="auto">
          <a:xfrm>
            <a:off x="279400" y="243238"/>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Demais estruturas bacterianas </a:t>
            </a:r>
            <a:r>
              <a:rPr lang="pt-BR" altLang="en-US" sz="1600" b="1"/>
              <a:t>	</a:t>
            </a:r>
          </a:p>
        </p:txBody>
      </p:sp>
      <p:sp>
        <p:nvSpPr>
          <p:cNvPr id="50182" name="Rectangle 2">
            <a:extLst>
              <a:ext uri="{FF2B5EF4-FFF2-40B4-BE49-F238E27FC236}">
                <a16:creationId xmlns:a16="http://schemas.microsoft.com/office/drawing/2014/main" id="{D999831E-7573-F74D-AA2A-19D22212D378}"/>
              </a:ext>
            </a:extLst>
          </p:cNvPr>
          <p:cNvSpPr>
            <a:spLocks noChangeArrowheads="1"/>
          </p:cNvSpPr>
          <p:nvPr/>
        </p:nvSpPr>
        <p:spPr bwMode="auto">
          <a:xfrm>
            <a:off x="279400" y="654041"/>
            <a:ext cx="5930900"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b="1">
                <a:solidFill>
                  <a:schemeClr val="bg1"/>
                </a:solidFill>
              </a:rPr>
              <a:t>Flagelo       e       Pili </a:t>
            </a:r>
            <a:r>
              <a:rPr lang="pt-BR" altLang="en-US" sz="1600" b="1">
                <a:solidFill>
                  <a:schemeClr val="bg1"/>
                </a:solidFill>
              </a:rPr>
              <a:t>(também chamados de Fímbrias) </a:t>
            </a:r>
          </a:p>
        </p:txBody>
      </p:sp>
      <p:pic>
        <p:nvPicPr>
          <p:cNvPr id="50183" name="Picture 2">
            <a:extLst>
              <a:ext uri="{FF2B5EF4-FFF2-40B4-BE49-F238E27FC236}">
                <a16:creationId xmlns:a16="http://schemas.microsoft.com/office/drawing/2014/main" id="{2EAD76EC-C746-AA48-BD05-FF6AE6C42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72" r="57953" b="4039"/>
          <a:stretch>
            <a:fillRect/>
          </a:stretch>
        </p:blipFill>
        <p:spPr bwMode="auto">
          <a:xfrm>
            <a:off x="600673" y="2479674"/>
            <a:ext cx="3356327" cy="385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1">
            <a:extLst>
              <a:ext uri="{FF2B5EF4-FFF2-40B4-BE49-F238E27FC236}">
                <a16:creationId xmlns:a16="http://schemas.microsoft.com/office/drawing/2014/main" id="{B10155F1-1A95-0F42-9E54-1FF8E3A215BE}"/>
              </a:ext>
            </a:extLst>
          </p:cNvPr>
          <p:cNvSpPr txBox="1">
            <a:spLocks noChangeArrowheads="1"/>
          </p:cNvSpPr>
          <p:nvPr/>
        </p:nvSpPr>
        <p:spPr bwMode="auto">
          <a:xfrm>
            <a:off x="600673" y="3957508"/>
            <a:ext cx="865188"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en-US" sz="1400" dirty="0">
                <a:solidFill>
                  <a:schemeClr val="bg1"/>
                </a:solidFill>
              </a:rPr>
              <a:t>Flagelos</a:t>
            </a:r>
            <a:endParaRPr lang="pt-BR" altLang="en-US" sz="1400" i="1" dirty="0">
              <a:solidFill>
                <a:schemeClr val="bg1"/>
              </a:solidFill>
            </a:endParaRPr>
          </a:p>
        </p:txBody>
      </p:sp>
      <p:sp>
        <p:nvSpPr>
          <p:cNvPr id="50185" name="TextBox 1">
            <a:extLst>
              <a:ext uri="{FF2B5EF4-FFF2-40B4-BE49-F238E27FC236}">
                <a16:creationId xmlns:a16="http://schemas.microsoft.com/office/drawing/2014/main" id="{9DCB0869-9C90-2A4E-B0B8-271EB80B0421}"/>
              </a:ext>
            </a:extLst>
          </p:cNvPr>
          <p:cNvSpPr txBox="1">
            <a:spLocks noChangeArrowheads="1"/>
          </p:cNvSpPr>
          <p:nvPr/>
        </p:nvSpPr>
        <p:spPr bwMode="auto">
          <a:xfrm>
            <a:off x="2962181" y="4263896"/>
            <a:ext cx="917575"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en-US" sz="1400">
                <a:solidFill>
                  <a:schemeClr val="bg1"/>
                </a:solidFill>
              </a:rPr>
              <a:t>Fímbrias</a:t>
            </a:r>
            <a:endParaRPr lang="pt-BR" altLang="en-US" sz="1400" i="1">
              <a:solidFill>
                <a:schemeClr val="bg1"/>
              </a:solidFill>
            </a:endParaRPr>
          </a:p>
        </p:txBody>
      </p:sp>
      <p:sp>
        <p:nvSpPr>
          <p:cNvPr id="11" name="TextBox 1">
            <a:extLst>
              <a:ext uri="{FF2B5EF4-FFF2-40B4-BE49-F238E27FC236}">
                <a16:creationId xmlns:a16="http://schemas.microsoft.com/office/drawing/2014/main" id="{1DCF4FF1-DD57-124B-98FC-26E6344502BD}"/>
              </a:ext>
            </a:extLst>
          </p:cNvPr>
          <p:cNvSpPr txBox="1">
            <a:spLocks noChangeArrowheads="1"/>
          </p:cNvSpPr>
          <p:nvPr/>
        </p:nvSpPr>
        <p:spPr bwMode="auto">
          <a:xfrm>
            <a:off x="1214689" y="1290929"/>
            <a:ext cx="1538287" cy="523875"/>
          </a:xfrm>
          <a:prstGeom prst="rect">
            <a:avLst/>
          </a:prstGeom>
          <a:solidFill>
            <a:srgbClr val="BBE0E3"/>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pt-BR" altLang="en-US" sz="1400" dirty="0"/>
              <a:t>(</a:t>
            </a:r>
            <a:r>
              <a:rPr lang="pt-BR" altLang="en-US" sz="1400" b="1" dirty="0"/>
              <a:t>Motilidade</a:t>
            </a:r>
            <a:r>
              <a:rPr lang="pt-BR" altLang="en-US" sz="1400" dirty="0"/>
              <a:t> bacteriana)</a:t>
            </a:r>
            <a:endParaRPr lang="pt-BR" altLang="en-US" sz="1400" i="1" dirty="0"/>
          </a:p>
        </p:txBody>
      </p:sp>
      <p:sp>
        <p:nvSpPr>
          <p:cNvPr id="12" name="TextBox 1">
            <a:extLst>
              <a:ext uri="{FF2B5EF4-FFF2-40B4-BE49-F238E27FC236}">
                <a16:creationId xmlns:a16="http://schemas.microsoft.com/office/drawing/2014/main" id="{9BBB00E9-44DE-AE4B-968C-74BCCAC536F6}"/>
              </a:ext>
            </a:extLst>
          </p:cNvPr>
          <p:cNvSpPr txBox="1">
            <a:spLocks noChangeArrowheads="1"/>
          </p:cNvSpPr>
          <p:nvPr/>
        </p:nvSpPr>
        <p:spPr bwMode="auto">
          <a:xfrm>
            <a:off x="4732340" y="1122364"/>
            <a:ext cx="2590548" cy="738664"/>
          </a:xfrm>
          <a:prstGeom prst="rect">
            <a:avLst/>
          </a:prstGeom>
          <a:solidFill>
            <a:srgbClr val="BBE0E3"/>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pt-BR" altLang="en-US" sz="1400" dirty="0"/>
              <a:t>(</a:t>
            </a:r>
            <a:r>
              <a:rPr lang="pt-BR" altLang="en-US" sz="1400" b="1" dirty="0"/>
              <a:t>Adesão</a:t>
            </a:r>
            <a:r>
              <a:rPr lang="pt-BR" altLang="en-US" sz="1400" dirty="0"/>
              <a:t> a mucosa, </a:t>
            </a:r>
            <a:r>
              <a:rPr lang="pt-BR" altLang="en-US" sz="1400" b="1" dirty="0"/>
              <a:t>Conjugação</a:t>
            </a:r>
            <a:r>
              <a:rPr lang="pt-BR" altLang="en-US" sz="1400" dirty="0"/>
              <a:t> bacteriana, Sitio de adesão de </a:t>
            </a:r>
            <a:r>
              <a:rPr lang="pt-BR" altLang="en-US" sz="1400" b="1" dirty="0"/>
              <a:t>fagos</a:t>
            </a:r>
            <a:r>
              <a:rPr lang="pt-BR" altLang="en-US" sz="1400" dirty="0"/>
              <a:t>)</a:t>
            </a:r>
            <a:endParaRPr lang="pt-BR" altLang="en-US" sz="1400" i="1" dirty="0"/>
          </a:p>
        </p:txBody>
      </p:sp>
      <p:sp>
        <p:nvSpPr>
          <p:cNvPr id="2" name="Curved Right Arrow 1">
            <a:extLst>
              <a:ext uri="{FF2B5EF4-FFF2-40B4-BE49-F238E27FC236}">
                <a16:creationId xmlns:a16="http://schemas.microsoft.com/office/drawing/2014/main" id="{D049B37C-53E7-6841-A944-1EC7B280AE65}"/>
              </a:ext>
            </a:extLst>
          </p:cNvPr>
          <p:cNvSpPr/>
          <p:nvPr/>
        </p:nvSpPr>
        <p:spPr>
          <a:xfrm rot="18248651">
            <a:off x="4160044" y="973932"/>
            <a:ext cx="217488" cy="9747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sp>
        <p:nvSpPr>
          <p:cNvPr id="14" name="Curved Right Arrow 13">
            <a:extLst>
              <a:ext uri="{FF2B5EF4-FFF2-40B4-BE49-F238E27FC236}">
                <a16:creationId xmlns:a16="http://schemas.microsoft.com/office/drawing/2014/main" id="{D027006F-D635-934A-A728-6AC82B747738}"/>
              </a:ext>
            </a:extLst>
          </p:cNvPr>
          <p:cNvSpPr/>
          <p:nvPr/>
        </p:nvSpPr>
        <p:spPr>
          <a:xfrm rot="19780769">
            <a:off x="863353" y="1166381"/>
            <a:ext cx="227012" cy="55403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sp>
        <p:nvSpPr>
          <p:cNvPr id="16" name="TextBox 1">
            <a:extLst>
              <a:ext uri="{FF2B5EF4-FFF2-40B4-BE49-F238E27FC236}">
                <a16:creationId xmlns:a16="http://schemas.microsoft.com/office/drawing/2014/main" id="{F4E1B6CA-5A3D-FC47-AE2B-DA1FD17AF0FB}"/>
              </a:ext>
            </a:extLst>
          </p:cNvPr>
          <p:cNvSpPr txBox="1">
            <a:spLocks noChangeArrowheads="1"/>
          </p:cNvSpPr>
          <p:nvPr/>
        </p:nvSpPr>
        <p:spPr bwMode="auto">
          <a:xfrm>
            <a:off x="6777039" y="5975386"/>
            <a:ext cx="3294062" cy="523220"/>
          </a:xfrm>
          <a:prstGeom prst="rect">
            <a:avLst/>
          </a:prstGeom>
          <a:solidFill>
            <a:schemeClr val="bg1">
              <a:lumMod val="85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pt-BR" altLang="en-US" sz="1400" b="1" dirty="0"/>
              <a:t>Plasmídeo</a:t>
            </a:r>
            <a:r>
              <a:rPr lang="pt-BR" altLang="en-US" sz="1400" dirty="0"/>
              <a:t> sendo transferido por conjugação entre duas células </a:t>
            </a:r>
            <a:r>
              <a:rPr lang="pt-BR" altLang="en-US" sz="1400" i="1" dirty="0"/>
              <a:t>E. coli  </a:t>
            </a:r>
          </a:p>
        </p:txBody>
      </p:sp>
    </p:spTree>
    <p:extLst>
      <p:ext uri="{BB962C8B-B14F-4D97-AF65-F5344CB8AC3E}">
        <p14:creationId xmlns:p14="http://schemas.microsoft.com/office/powerpoint/2010/main" val="107887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1" descr="dot_clear">
            <a:extLst>
              <a:ext uri="{FF2B5EF4-FFF2-40B4-BE49-F238E27FC236}">
                <a16:creationId xmlns:a16="http://schemas.microsoft.com/office/drawing/2014/main" id="{CB88192B-F81E-2748-8D0C-8A0D06930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1514" y="3781426"/>
            <a:ext cx="14287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024DE1B-604B-0A4B-87D5-60146545AD34}"/>
              </a:ext>
            </a:extLst>
          </p:cNvPr>
          <p:cNvSpPr/>
          <p:nvPr/>
        </p:nvSpPr>
        <p:spPr>
          <a:xfrm>
            <a:off x="305594" y="21539"/>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16388" name="TextBox 9">
            <a:extLst>
              <a:ext uri="{FF2B5EF4-FFF2-40B4-BE49-F238E27FC236}">
                <a16:creationId xmlns:a16="http://schemas.microsoft.com/office/drawing/2014/main" id="{EA2950B1-226F-5440-8BDE-626B5BA289B8}"/>
              </a:ext>
            </a:extLst>
          </p:cNvPr>
          <p:cNvSpPr txBox="1">
            <a:spLocks noChangeArrowheads="1"/>
          </p:cNvSpPr>
          <p:nvPr/>
        </p:nvSpPr>
        <p:spPr bwMode="auto">
          <a:xfrm>
            <a:off x="305594" y="618332"/>
            <a:ext cx="6726238" cy="339725"/>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pt-BR" altLang="en-US" sz="1600" b="1"/>
              <a:t>Introdução: Os três domínios da vida</a:t>
            </a:r>
          </a:p>
        </p:txBody>
      </p:sp>
      <p:sp>
        <p:nvSpPr>
          <p:cNvPr id="16389" name="Rectangle 2">
            <a:extLst>
              <a:ext uri="{FF2B5EF4-FFF2-40B4-BE49-F238E27FC236}">
                <a16:creationId xmlns:a16="http://schemas.microsoft.com/office/drawing/2014/main" id="{8E1A686C-4EA0-DA49-BF65-91D4F4FEF48D}"/>
              </a:ext>
            </a:extLst>
          </p:cNvPr>
          <p:cNvSpPr>
            <a:spLocks noChangeArrowheads="1"/>
          </p:cNvSpPr>
          <p:nvPr/>
        </p:nvSpPr>
        <p:spPr bwMode="auto">
          <a:xfrm>
            <a:off x="305594" y="1212848"/>
            <a:ext cx="7978775" cy="3154363"/>
          </a:xfrm>
          <a:prstGeom prst="rect">
            <a:avLst/>
          </a:prstGeom>
          <a:solidFill>
            <a:schemeClr val="bg1"/>
          </a:solidFill>
          <a:ln w="9525">
            <a:solidFill>
              <a:schemeClr val="accent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pt-BR" altLang="en-US" sz="12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5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200" dirty="0">
              <a:solidFill>
                <a:srgbClr val="FF0000"/>
              </a:solidFill>
            </a:endParaRPr>
          </a:p>
          <a:p>
            <a:pPr algn="just">
              <a:spcBef>
                <a:spcPct val="0"/>
              </a:spcBef>
              <a:buFontTx/>
              <a:buNone/>
            </a:pPr>
            <a:endParaRPr lang="pt-BR" altLang="en-US" sz="1100" dirty="0">
              <a:solidFill>
                <a:srgbClr val="FF0000"/>
              </a:solidFill>
            </a:endParaRPr>
          </a:p>
          <a:p>
            <a:pPr algn="just">
              <a:spcBef>
                <a:spcPct val="0"/>
              </a:spcBef>
              <a:buFontTx/>
              <a:buNone/>
            </a:pPr>
            <a:r>
              <a:rPr lang="pt-BR" altLang="en-US" sz="1100" dirty="0">
                <a:solidFill>
                  <a:srgbClr val="FF0000"/>
                </a:solidFill>
              </a:rPr>
              <a:t>Fig.</a:t>
            </a:r>
            <a:r>
              <a:rPr lang="pt-BR" altLang="en-US" sz="1100" dirty="0">
                <a:solidFill>
                  <a:srgbClr val="222222"/>
                </a:solidFill>
              </a:rPr>
              <a:t>: </a:t>
            </a:r>
            <a:r>
              <a:rPr lang="pt-BR" altLang="en-US" sz="1100" b="1" dirty="0"/>
              <a:t>Classificação dos seres vivos em  três domínios proposta por Woese, em 1977:     a) </a:t>
            </a:r>
            <a:r>
              <a:rPr lang="pt-BR" altLang="en-US" sz="1100" b="1" dirty="0">
                <a:solidFill>
                  <a:srgbClr val="211E1E"/>
                </a:solidFill>
              </a:rPr>
              <a:t>A árvore filogenética da vida </a:t>
            </a:r>
            <a:r>
              <a:rPr lang="pt-BR" altLang="en-US" sz="1100" dirty="0"/>
              <a:t>divide os seres vivos em três grupos (</a:t>
            </a:r>
            <a:r>
              <a:rPr lang="pt-BR" altLang="en-US" sz="1100" b="1" dirty="0">
                <a:solidFill>
                  <a:srgbClr val="211E1E"/>
                </a:solidFill>
              </a:rPr>
              <a:t>três domínios</a:t>
            </a:r>
            <a:r>
              <a:rPr lang="pt-BR" altLang="en-US" sz="1100" dirty="0">
                <a:solidFill>
                  <a:srgbClr val="211E1E"/>
                </a:solidFill>
              </a:rPr>
              <a:t>)</a:t>
            </a:r>
            <a:r>
              <a:rPr lang="pt-BR" altLang="en-US" sz="1100" dirty="0"/>
              <a:t>: </a:t>
            </a:r>
            <a:r>
              <a:rPr lang="pt-BR" altLang="en-US" sz="1100" b="1" dirty="0"/>
              <a:t>Arqueias</a:t>
            </a:r>
            <a:r>
              <a:rPr lang="pt-BR" altLang="en-US" sz="1100" dirty="0"/>
              <a:t>, </a:t>
            </a:r>
            <a:r>
              <a:rPr lang="pt-BR" altLang="en-US" sz="1100" b="1" dirty="0"/>
              <a:t>Bactéria</a:t>
            </a:r>
            <a:r>
              <a:rPr lang="pt-BR" altLang="en-US" sz="1100" dirty="0"/>
              <a:t> e </a:t>
            </a:r>
            <a:r>
              <a:rPr lang="pt-BR" altLang="en-US" sz="1100" b="1" dirty="0"/>
              <a:t>Eucariotos. </a:t>
            </a:r>
            <a:r>
              <a:rPr lang="pt-BR" altLang="en-US" sz="1100" dirty="0"/>
              <a:t>Também são mostrados </a:t>
            </a:r>
            <a:r>
              <a:rPr lang="pt-BR" altLang="en-US" sz="1100" dirty="0">
                <a:solidFill>
                  <a:srgbClr val="211E1E"/>
                </a:solidFill>
              </a:rPr>
              <a:t>alguns grupos representativos em cada domínio. </a:t>
            </a:r>
            <a:endParaRPr lang="pt-BR" altLang="en-US" sz="1100" dirty="0"/>
          </a:p>
        </p:txBody>
      </p:sp>
      <p:pic>
        <p:nvPicPr>
          <p:cNvPr id="16390" name="Imagem 1">
            <a:extLst>
              <a:ext uri="{FF2B5EF4-FFF2-40B4-BE49-F238E27FC236}">
                <a16:creationId xmlns:a16="http://schemas.microsoft.com/office/drawing/2014/main" id="{8BEB30D8-F9A9-5942-B56C-C847D4E55B90}"/>
              </a:ext>
            </a:extLst>
          </p:cNvPr>
          <p:cNvPicPr>
            <a:picLocks noChangeAspect="1"/>
          </p:cNvPicPr>
          <p:nvPr/>
        </p:nvPicPr>
        <p:blipFill>
          <a:blip r:embed="rId3">
            <a:extLst>
              <a:ext uri="{28A0092B-C50C-407E-A947-70E740481C1C}">
                <a14:useLocalDpi xmlns:a14="http://schemas.microsoft.com/office/drawing/2010/main" val="0"/>
              </a:ext>
            </a:extLst>
          </a:blip>
          <a:srcRect l="1776" r="2536" b="73718"/>
          <a:stretch>
            <a:fillRect/>
          </a:stretch>
        </p:blipFill>
        <p:spPr bwMode="auto">
          <a:xfrm>
            <a:off x="305594" y="4596816"/>
            <a:ext cx="8274862" cy="1694044"/>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16391" name="Rectangle 18">
            <a:extLst>
              <a:ext uri="{FF2B5EF4-FFF2-40B4-BE49-F238E27FC236}">
                <a16:creationId xmlns:a16="http://schemas.microsoft.com/office/drawing/2014/main" id="{51EFC986-A458-E94F-BEB1-FC00E930200A}"/>
              </a:ext>
            </a:extLst>
          </p:cNvPr>
          <p:cNvSpPr>
            <a:spLocks noChangeArrowheads="1"/>
          </p:cNvSpPr>
          <p:nvPr/>
        </p:nvSpPr>
        <p:spPr bwMode="auto">
          <a:xfrm>
            <a:off x="8720931" y="6058520"/>
            <a:ext cx="3165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800" b="1" dirty="0"/>
              <a:t>Adaptado de: </a:t>
            </a:r>
            <a:r>
              <a:rPr lang="pt-BR" altLang="en-US" sz="800" dirty="0">
                <a:ea typeface="Helvetica Neue Medium" panose="02000503000000020004" pitchFamily="2" charset="0"/>
                <a:cs typeface="Helvetica Neue Medium" panose="02000503000000020004" pitchFamily="2" charset="0"/>
                <a:sym typeface="Helvetica Neue Medium" panose="02000503000000020004" pitchFamily="2" charset="0"/>
              </a:rPr>
              <a:t>Microbiologia de </a:t>
            </a:r>
            <a:r>
              <a:rPr lang="pt-BR" altLang="en-US" sz="800" dirty="0" err="1">
                <a:ea typeface="Helvetica Neue Medium" panose="02000503000000020004" pitchFamily="2" charset="0"/>
                <a:cs typeface="Helvetica Neue Medium" panose="02000503000000020004" pitchFamily="2" charset="0"/>
                <a:sym typeface="Helvetica Neue Medium" panose="02000503000000020004" pitchFamily="2" charset="0"/>
              </a:rPr>
              <a:t>Brock</a:t>
            </a:r>
            <a:r>
              <a:rPr lang="pt-BR" altLang="en-US" sz="800" dirty="0">
                <a:ea typeface="Helvetica Neue Medium" panose="02000503000000020004" pitchFamily="2" charset="0"/>
                <a:cs typeface="Helvetica Neue Medium" panose="02000503000000020004" pitchFamily="2" charset="0"/>
                <a:sym typeface="Helvetica Neue Medium" panose="02000503000000020004" pitchFamily="2" charset="0"/>
              </a:rPr>
              <a:t>, 14ª. Ed., 2014 – </a:t>
            </a:r>
            <a:r>
              <a:rPr lang="pt-BR" altLang="en-US" sz="800" dirty="0" err="1">
                <a:ea typeface="Helvetica Neue Medium" panose="02000503000000020004" pitchFamily="2" charset="0"/>
                <a:cs typeface="Helvetica Neue Medium" panose="02000503000000020004" pitchFamily="2" charset="0"/>
                <a:sym typeface="Helvetica Neue Medium" panose="02000503000000020004" pitchFamily="2" charset="0"/>
              </a:rPr>
              <a:t>Cap</a:t>
            </a:r>
            <a:r>
              <a:rPr lang="pt-BR" altLang="en-US" sz="800" dirty="0">
                <a:ea typeface="Helvetica Neue Medium" panose="02000503000000020004" pitchFamily="2" charset="0"/>
                <a:cs typeface="Helvetica Neue Medium" panose="02000503000000020004" pitchFamily="2" charset="0"/>
                <a:sym typeface="Helvetica Neue Medium" panose="02000503000000020004" pitchFamily="2" charset="0"/>
              </a:rPr>
              <a:t> 1</a:t>
            </a:r>
            <a:r>
              <a:rPr lang="pt-BR" altLang="en-US" sz="800" b="1" dirty="0"/>
              <a:t> </a:t>
            </a:r>
            <a:endParaRPr lang="pt-BR" altLang="en-US" sz="800" dirty="0"/>
          </a:p>
        </p:txBody>
      </p:sp>
      <p:sp>
        <p:nvSpPr>
          <p:cNvPr id="5" name="Rectangle 4">
            <a:extLst>
              <a:ext uri="{FF2B5EF4-FFF2-40B4-BE49-F238E27FC236}">
                <a16:creationId xmlns:a16="http://schemas.microsoft.com/office/drawing/2014/main" id="{3D411BB7-6C4A-C74D-BBDC-8FBF677B5C4D}"/>
              </a:ext>
            </a:extLst>
          </p:cNvPr>
          <p:cNvSpPr/>
          <p:nvPr/>
        </p:nvSpPr>
        <p:spPr>
          <a:xfrm>
            <a:off x="8621476" y="2323833"/>
            <a:ext cx="3364383" cy="3600986"/>
          </a:xfrm>
          <a:prstGeom prst="rect">
            <a:avLst/>
          </a:prstGeom>
          <a:solidFill>
            <a:srgbClr val="DDFFFE"/>
          </a:solidFill>
          <a:ln>
            <a:solidFill>
              <a:srgbClr val="00B0F0"/>
            </a:solidFill>
          </a:ln>
        </p:spPr>
        <p:txBody>
          <a:bodyPr wrap="square">
            <a:spAutoFit/>
          </a:bodyPr>
          <a:lstStyle/>
          <a:p>
            <a:pPr algn="just">
              <a:defRPr/>
            </a:pPr>
            <a:r>
              <a:rPr lang="pt-BR" sz="1200" b="1" dirty="0">
                <a:solidFill>
                  <a:srgbClr val="211E1E"/>
                </a:solidFill>
                <a:latin typeface="+mj-lt"/>
              </a:rPr>
              <a:t>(</a:t>
            </a:r>
            <a:r>
              <a:rPr lang="pt-BR" sz="1200" b="1" dirty="0" err="1">
                <a:solidFill>
                  <a:srgbClr val="211E1E"/>
                </a:solidFill>
                <a:latin typeface="+mj-lt"/>
              </a:rPr>
              <a:t>b</a:t>
            </a:r>
            <a:r>
              <a:rPr lang="pt-BR" sz="1200" b="1" dirty="0">
                <a:solidFill>
                  <a:srgbClr val="211E1E"/>
                </a:solidFill>
                <a:latin typeface="+mj-lt"/>
              </a:rPr>
              <a:t>) A tecnologia</a:t>
            </a:r>
            <a:r>
              <a:rPr lang="pt-BR" sz="1200" dirty="0">
                <a:solidFill>
                  <a:srgbClr val="211E1E"/>
                </a:solidFill>
                <a:latin typeface="+mj-lt"/>
              </a:rPr>
              <a:t> que foi empregada - análise da sequencia do RNA ribossomal (rRNA):</a:t>
            </a:r>
          </a:p>
          <a:p>
            <a:pPr marL="228600" indent="-228600">
              <a:buFontTx/>
              <a:buAutoNum type="arabicParenR"/>
              <a:defRPr/>
            </a:pPr>
            <a:r>
              <a:rPr lang="pt-BR" sz="1200" dirty="0">
                <a:solidFill>
                  <a:srgbClr val="211E1E"/>
                </a:solidFill>
                <a:latin typeface="+mj-lt"/>
              </a:rPr>
              <a:t>O DNA é extraído das células; </a:t>
            </a:r>
          </a:p>
          <a:p>
            <a:pPr marL="228600" indent="-228600">
              <a:buFontTx/>
              <a:buAutoNum type="arabicParenR"/>
              <a:defRPr/>
            </a:pPr>
            <a:r>
              <a:rPr lang="pt-BR" sz="1200" dirty="0">
                <a:solidFill>
                  <a:srgbClr val="211E1E"/>
                </a:solidFill>
                <a:latin typeface="+mj-lt"/>
              </a:rPr>
              <a:t>Cópias do gene que codifica o rRNA são produzidas por PCR; </a:t>
            </a:r>
          </a:p>
          <a:p>
            <a:pPr>
              <a:defRPr/>
            </a:pPr>
            <a:r>
              <a:rPr lang="pt-BR" sz="1200" dirty="0">
                <a:solidFill>
                  <a:srgbClr val="211E1E"/>
                </a:solidFill>
                <a:latin typeface="+mj-lt"/>
              </a:rPr>
              <a:t>3,4) O gene é sequenciado e a sequência obtida é alinhada com sequências de outros organismos. Um algoritmo de computador realiza comparações de pares em cada base e gera uma árvore filogenética, </a:t>
            </a:r>
          </a:p>
          <a:p>
            <a:pPr>
              <a:defRPr/>
            </a:pPr>
            <a:r>
              <a:rPr lang="pt-BR" sz="1200" dirty="0">
                <a:solidFill>
                  <a:srgbClr val="211E1E"/>
                </a:solidFill>
                <a:latin typeface="+mj-lt"/>
              </a:rPr>
              <a:t>5) Análise das relações evolutivas. </a:t>
            </a:r>
          </a:p>
          <a:p>
            <a:pPr>
              <a:defRPr/>
            </a:pPr>
            <a:endParaRPr lang="pt-BR" sz="1200" dirty="0">
              <a:solidFill>
                <a:srgbClr val="211E1E"/>
              </a:solidFill>
              <a:latin typeface="+mj-lt"/>
            </a:endParaRPr>
          </a:p>
          <a:p>
            <a:pPr>
              <a:defRPr/>
            </a:pPr>
            <a:r>
              <a:rPr lang="pt-BR" sz="1200" dirty="0">
                <a:solidFill>
                  <a:srgbClr val="211E1E"/>
                </a:solidFill>
                <a:latin typeface="+mj-lt"/>
              </a:rPr>
              <a:t>No exemplo, as diferenças na sequência são destacadas em amarelo, sendo as seguintes: </a:t>
            </a:r>
          </a:p>
          <a:p>
            <a:pPr>
              <a:defRPr/>
            </a:pPr>
            <a:r>
              <a:rPr lang="pt-BR" sz="1200" dirty="0">
                <a:solidFill>
                  <a:srgbClr val="211E1E"/>
                </a:solidFill>
                <a:latin typeface="+mj-lt"/>
              </a:rPr>
              <a:t>- </a:t>
            </a:r>
            <a:r>
              <a:rPr lang="pt-BR" sz="1200" dirty="0">
                <a:solidFill>
                  <a:srgbClr val="211E1E"/>
                </a:solidFill>
                <a:highlight>
                  <a:srgbClr val="C0C0C0"/>
                </a:highlight>
                <a:latin typeface="+mj-lt"/>
              </a:rPr>
              <a:t>organismo 1 </a:t>
            </a:r>
            <a:r>
              <a:rPr lang="pt-BR" sz="1200" dirty="0">
                <a:solidFill>
                  <a:srgbClr val="211E1E"/>
                </a:solidFill>
                <a:latin typeface="+mj-lt"/>
              </a:rPr>
              <a:t>versus </a:t>
            </a:r>
            <a:r>
              <a:rPr lang="pt-BR" sz="1200" dirty="0">
                <a:solidFill>
                  <a:srgbClr val="211E1E"/>
                </a:solidFill>
                <a:highlight>
                  <a:srgbClr val="00FF00"/>
                </a:highlight>
                <a:latin typeface="+mj-lt"/>
              </a:rPr>
              <a:t>organismo 2</a:t>
            </a:r>
            <a:r>
              <a:rPr lang="pt-BR" sz="1200" dirty="0">
                <a:solidFill>
                  <a:srgbClr val="211E1E"/>
                </a:solidFill>
                <a:latin typeface="+mj-lt"/>
              </a:rPr>
              <a:t>, três diferenças; </a:t>
            </a:r>
          </a:p>
          <a:p>
            <a:pPr>
              <a:defRPr/>
            </a:pPr>
            <a:r>
              <a:rPr lang="pt-BR" sz="1200" dirty="0">
                <a:solidFill>
                  <a:srgbClr val="211E1E"/>
                </a:solidFill>
                <a:latin typeface="+mj-lt"/>
              </a:rPr>
              <a:t>- </a:t>
            </a:r>
            <a:r>
              <a:rPr lang="pt-BR" sz="1200" dirty="0">
                <a:solidFill>
                  <a:srgbClr val="211E1E"/>
                </a:solidFill>
                <a:highlight>
                  <a:srgbClr val="C0C0C0"/>
                </a:highlight>
              </a:rPr>
              <a:t>organismo </a:t>
            </a:r>
            <a:r>
              <a:rPr lang="pt-BR" sz="1200" dirty="0">
                <a:solidFill>
                  <a:srgbClr val="211E1E"/>
                </a:solidFill>
                <a:highlight>
                  <a:srgbClr val="C0C0C0"/>
                </a:highlight>
                <a:latin typeface="+mj-lt"/>
              </a:rPr>
              <a:t>1 </a:t>
            </a:r>
            <a:r>
              <a:rPr lang="pt-BR" sz="1200" dirty="0">
                <a:solidFill>
                  <a:srgbClr val="211E1E"/>
                </a:solidFill>
                <a:latin typeface="+mj-lt"/>
              </a:rPr>
              <a:t>versus </a:t>
            </a:r>
            <a:r>
              <a:rPr lang="pt-BR" sz="1200" dirty="0">
                <a:solidFill>
                  <a:srgbClr val="211E1E"/>
                </a:solidFill>
                <a:highlight>
                  <a:srgbClr val="FF0000"/>
                </a:highlight>
                <a:latin typeface="+mj-lt"/>
              </a:rPr>
              <a:t>organismo 3,</a:t>
            </a:r>
            <a:r>
              <a:rPr lang="pt-BR" sz="1200" dirty="0">
                <a:solidFill>
                  <a:srgbClr val="211E1E"/>
                </a:solidFill>
                <a:latin typeface="+mj-lt"/>
              </a:rPr>
              <a:t> duas diferenças; </a:t>
            </a:r>
          </a:p>
          <a:p>
            <a:pPr>
              <a:defRPr/>
            </a:pPr>
            <a:r>
              <a:rPr lang="pt-BR" sz="1200" dirty="0">
                <a:solidFill>
                  <a:srgbClr val="211E1E"/>
                </a:solidFill>
                <a:latin typeface="+mj-lt"/>
              </a:rPr>
              <a:t>- </a:t>
            </a:r>
            <a:r>
              <a:rPr lang="pt-BR" sz="1200" dirty="0">
                <a:solidFill>
                  <a:srgbClr val="211E1E"/>
                </a:solidFill>
                <a:highlight>
                  <a:srgbClr val="00FF00"/>
                </a:highlight>
              </a:rPr>
              <a:t>organismo 2</a:t>
            </a:r>
            <a:r>
              <a:rPr lang="pt-BR" sz="1200" dirty="0">
                <a:solidFill>
                  <a:srgbClr val="211E1E"/>
                </a:solidFill>
                <a:latin typeface="+mj-lt"/>
              </a:rPr>
              <a:t> versus </a:t>
            </a:r>
            <a:r>
              <a:rPr lang="pt-BR" sz="1200" dirty="0">
                <a:solidFill>
                  <a:srgbClr val="211E1E"/>
                </a:solidFill>
                <a:highlight>
                  <a:srgbClr val="FF0000"/>
                </a:highlight>
              </a:rPr>
              <a:t>organismo 3</a:t>
            </a:r>
            <a:r>
              <a:rPr lang="pt-BR" sz="1200" dirty="0">
                <a:solidFill>
                  <a:srgbClr val="211E1E"/>
                </a:solidFill>
                <a:latin typeface="+mj-lt"/>
              </a:rPr>
              <a:t>, quatro diferenças. </a:t>
            </a:r>
          </a:p>
          <a:p>
            <a:pPr>
              <a:defRPr/>
            </a:pPr>
            <a:r>
              <a:rPr lang="pt-BR" sz="1200" dirty="0">
                <a:solidFill>
                  <a:srgbClr val="211E1E"/>
                </a:solidFill>
                <a:latin typeface="+mj-lt"/>
              </a:rPr>
              <a:t>Assim, isto revela que os organismos 1 e 3 possuem parentesco mais próximo do que 2 e 3. </a:t>
            </a:r>
          </a:p>
        </p:txBody>
      </p:sp>
      <p:pic>
        <p:nvPicPr>
          <p:cNvPr id="16393" name="Imagem 1">
            <a:extLst>
              <a:ext uri="{FF2B5EF4-FFF2-40B4-BE49-F238E27FC236}">
                <a16:creationId xmlns:a16="http://schemas.microsoft.com/office/drawing/2014/main" id="{D679D672-B598-1A48-821F-BBC502E8BB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2" t="29480" r="2536" b="23524"/>
          <a:stretch/>
        </p:blipFill>
        <p:spPr bwMode="auto">
          <a:xfrm>
            <a:off x="446895" y="1231190"/>
            <a:ext cx="7584281" cy="2452688"/>
          </a:xfrm>
          <a:prstGeom prst="rect">
            <a:avLst/>
          </a:prstGeom>
          <a:solidFill>
            <a:schemeClr val="accent6"/>
          </a:solidFill>
          <a:ln>
            <a:noFill/>
          </a:ln>
        </p:spPr>
      </p:pic>
      <p:sp>
        <p:nvSpPr>
          <p:cNvPr id="2" name="Rectangle 1">
            <a:extLst>
              <a:ext uri="{FF2B5EF4-FFF2-40B4-BE49-F238E27FC236}">
                <a16:creationId xmlns:a16="http://schemas.microsoft.com/office/drawing/2014/main" id="{CA27F87C-3E95-064F-9B86-02553E41A650}"/>
              </a:ext>
            </a:extLst>
          </p:cNvPr>
          <p:cNvSpPr/>
          <p:nvPr/>
        </p:nvSpPr>
        <p:spPr>
          <a:xfrm>
            <a:off x="247161" y="6286890"/>
            <a:ext cx="399468" cy="276999"/>
          </a:xfrm>
          <a:prstGeom prst="rect">
            <a:avLst/>
          </a:prstGeom>
        </p:spPr>
        <p:txBody>
          <a:bodyPr wrap="none">
            <a:spAutoFit/>
          </a:bodyPr>
          <a:lstStyle/>
          <a:p>
            <a:r>
              <a:rPr lang="pt-BR" sz="1200" b="1" dirty="0">
                <a:solidFill>
                  <a:srgbClr val="211E1E"/>
                </a:solidFill>
              </a:rPr>
              <a:t>(</a:t>
            </a:r>
            <a:r>
              <a:rPr lang="pt-BR" sz="1200" b="1" dirty="0" err="1">
                <a:solidFill>
                  <a:srgbClr val="211E1E"/>
                </a:solidFill>
              </a:rPr>
              <a:t>b</a:t>
            </a:r>
            <a:r>
              <a:rPr lang="pt-BR" sz="1200" b="1" dirty="0">
                <a:solidFill>
                  <a:srgbClr val="211E1E"/>
                </a:solidFill>
              </a:rPr>
              <a:t>) </a:t>
            </a:r>
            <a:endParaRPr lang="pt-BR" sz="1200" dirty="0"/>
          </a:p>
        </p:txBody>
      </p:sp>
      <p:sp>
        <p:nvSpPr>
          <p:cNvPr id="12" name="Rectangle 11">
            <a:extLst>
              <a:ext uri="{FF2B5EF4-FFF2-40B4-BE49-F238E27FC236}">
                <a16:creationId xmlns:a16="http://schemas.microsoft.com/office/drawing/2014/main" id="{C51D85E7-7A33-5249-8243-5DBEEDECB04D}"/>
              </a:ext>
            </a:extLst>
          </p:cNvPr>
          <p:cNvSpPr/>
          <p:nvPr/>
        </p:nvSpPr>
        <p:spPr>
          <a:xfrm>
            <a:off x="379149" y="3359892"/>
            <a:ext cx="391454" cy="276999"/>
          </a:xfrm>
          <a:prstGeom prst="rect">
            <a:avLst/>
          </a:prstGeom>
        </p:spPr>
        <p:txBody>
          <a:bodyPr wrap="none">
            <a:spAutoFit/>
          </a:bodyPr>
          <a:lstStyle/>
          <a:p>
            <a:r>
              <a:rPr lang="pt-BR" sz="1200" b="1" dirty="0">
                <a:solidFill>
                  <a:srgbClr val="211E1E"/>
                </a:solidFill>
              </a:rPr>
              <a:t>(a) </a:t>
            </a:r>
            <a:endParaRPr lang="pt-BR" sz="1200" dirty="0"/>
          </a:p>
        </p:txBody>
      </p:sp>
      <p:sp>
        <p:nvSpPr>
          <p:cNvPr id="13" name="TextBox 7">
            <a:extLst>
              <a:ext uri="{FF2B5EF4-FFF2-40B4-BE49-F238E27FC236}">
                <a16:creationId xmlns:a16="http://schemas.microsoft.com/office/drawing/2014/main" id="{58C323C7-65E8-F947-BC35-2FFCC99CA387}"/>
              </a:ext>
            </a:extLst>
          </p:cNvPr>
          <p:cNvSpPr txBox="1">
            <a:spLocks noChangeArrowheads="1"/>
          </p:cNvSpPr>
          <p:nvPr/>
        </p:nvSpPr>
        <p:spPr bwMode="auto">
          <a:xfrm>
            <a:off x="305594" y="282575"/>
            <a:ext cx="2938463" cy="27781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spTree>
    <p:extLst>
      <p:ext uri="{BB962C8B-B14F-4D97-AF65-F5344CB8AC3E}">
        <p14:creationId xmlns:p14="http://schemas.microsoft.com/office/powerpoint/2010/main" val="3257432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B2F384EC-A550-F84F-A605-A963622B929B}"/>
              </a:ext>
            </a:extLst>
          </p:cNvPr>
          <p:cNvSpPr>
            <a:spLocks noChangeArrowheads="1"/>
          </p:cNvSpPr>
          <p:nvPr/>
        </p:nvSpPr>
        <p:spPr bwMode="auto">
          <a:xfrm>
            <a:off x="299244" y="696912"/>
            <a:ext cx="2520950"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a:solidFill>
                  <a:schemeClr val="bg1"/>
                </a:solidFill>
              </a:rPr>
              <a:t>Esporos bacterianos</a:t>
            </a:r>
          </a:p>
        </p:txBody>
      </p:sp>
      <p:pic>
        <p:nvPicPr>
          <p:cNvPr id="51202" name="Picture 3">
            <a:extLst>
              <a:ext uri="{FF2B5EF4-FFF2-40B4-BE49-F238E27FC236}">
                <a16:creationId xmlns:a16="http://schemas.microsoft.com/office/drawing/2014/main" id="{A036F93C-559E-B744-81F1-BDFDD3499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35" r="1186" b="3909"/>
          <a:stretch>
            <a:fillRect/>
          </a:stretch>
        </p:blipFill>
        <p:spPr bwMode="auto">
          <a:xfrm>
            <a:off x="2291702" y="2241550"/>
            <a:ext cx="3989388" cy="3765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CFB535C-2C91-594B-9E10-9C5836E689D6}"/>
              </a:ext>
            </a:extLst>
          </p:cNvPr>
          <p:cNvSpPr/>
          <p:nvPr/>
        </p:nvSpPr>
        <p:spPr>
          <a:xfrm>
            <a:off x="205748" y="28659"/>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51204" name="TextBox 4">
            <a:extLst>
              <a:ext uri="{FF2B5EF4-FFF2-40B4-BE49-F238E27FC236}">
                <a16:creationId xmlns:a16="http://schemas.microsoft.com/office/drawing/2014/main" id="{A724C2A4-4B83-1149-AFDF-A42CA2B77FE6}"/>
              </a:ext>
            </a:extLst>
          </p:cNvPr>
          <p:cNvSpPr txBox="1">
            <a:spLocks noChangeArrowheads="1"/>
          </p:cNvSpPr>
          <p:nvPr/>
        </p:nvSpPr>
        <p:spPr bwMode="auto">
          <a:xfrm>
            <a:off x="205748" y="298450"/>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Demais estruturas bacterianas </a:t>
            </a:r>
            <a:r>
              <a:rPr lang="pt-BR" altLang="en-US" sz="1600" b="1"/>
              <a:t>	</a:t>
            </a:r>
          </a:p>
        </p:txBody>
      </p:sp>
      <p:sp>
        <p:nvSpPr>
          <p:cNvPr id="51205" name="TextBox 1">
            <a:extLst>
              <a:ext uri="{FF2B5EF4-FFF2-40B4-BE49-F238E27FC236}">
                <a16:creationId xmlns:a16="http://schemas.microsoft.com/office/drawing/2014/main" id="{03E5B928-E38E-8D43-9B3C-3D220B70A867}"/>
              </a:ext>
            </a:extLst>
          </p:cNvPr>
          <p:cNvSpPr txBox="1">
            <a:spLocks noChangeArrowheads="1"/>
          </p:cNvSpPr>
          <p:nvPr/>
        </p:nvSpPr>
        <p:spPr bwMode="auto">
          <a:xfrm>
            <a:off x="188191" y="2183675"/>
            <a:ext cx="2025650" cy="2540000"/>
          </a:xfrm>
          <a:prstGeom prst="rect">
            <a:avLst/>
          </a:prstGeom>
          <a:solidFill>
            <a:schemeClr val="accent4">
              <a:lumMod val="20000"/>
              <a:lumOff val="80000"/>
            </a:schemeClr>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600"/>
              </a:spcAft>
              <a:defRPr/>
            </a:pPr>
            <a:endParaRPr lang="pt-BR" sz="500" dirty="0"/>
          </a:p>
          <a:p>
            <a:pPr algn="just">
              <a:spcAft>
                <a:spcPts val="600"/>
              </a:spcAft>
              <a:defRPr/>
            </a:pPr>
            <a:r>
              <a:rPr lang="pt-BR" sz="1200" b="1" dirty="0"/>
              <a:t>Agentes que induzem a esporulação: </a:t>
            </a:r>
          </a:p>
          <a:p>
            <a:pPr marL="171450" indent="-171450" algn="just">
              <a:spcAft>
                <a:spcPts val="600"/>
              </a:spcAft>
              <a:buFontTx/>
              <a:buChar char="-"/>
              <a:defRPr/>
            </a:pPr>
            <a:r>
              <a:rPr lang="pt-BR" sz="1200" dirty="0"/>
              <a:t>Falta de nutrientes para multiplicação </a:t>
            </a:r>
            <a:r>
              <a:rPr lang="pt-BR" sz="900" dirty="0"/>
              <a:t>(culturas envelhecidas)</a:t>
            </a:r>
            <a:r>
              <a:rPr lang="pt-BR" sz="1200" dirty="0"/>
              <a:t>,</a:t>
            </a:r>
          </a:p>
          <a:p>
            <a:pPr marL="171450" indent="-171450" algn="just">
              <a:spcAft>
                <a:spcPts val="600"/>
              </a:spcAft>
              <a:buFontTx/>
              <a:buChar char="-"/>
              <a:defRPr/>
            </a:pPr>
            <a:r>
              <a:rPr lang="pt-BR" sz="1200" dirty="0"/>
              <a:t>Secagem, </a:t>
            </a:r>
          </a:p>
          <a:p>
            <a:pPr marL="171450" indent="-171450" algn="just">
              <a:spcAft>
                <a:spcPts val="600"/>
              </a:spcAft>
              <a:buFontTx/>
              <a:buChar char="-"/>
              <a:defRPr/>
            </a:pPr>
            <a:r>
              <a:rPr lang="pt-BR" sz="1200" dirty="0"/>
              <a:t>Temperaturas acima da sua ideal para cultivo; </a:t>
            </a:r>
          </a:p>
          <a:p>
            <a:pPr marL="171450" indent="-171450" algn="just">
              <a:spcAft>
                <a:spcPts val="600"/>
              </a:spcAft>
              <a:buFontTx/>
              <a:buChar char="-"/>
              <a:defRPr/>
            </a:pPr>
            <a:r>
              <a:rPr lang="pt-BR" sz="1200" dirty="0"/>
              <a:t>Condições ambientais adversas </a:t>
            </a:r>
            <a:r>
              <a:rPr lang="pt-BR" sz="900" dirty="0"/>
              <a:t>(agentes químicos antibacterianos, radiações)</a:t>
            </a:r>
          </a:p>
        </p:txBody>
      </p:sp>
      <p:sp>
        <p:nvSpPr>
          <p:cNvPr id="51206" name="Rectangle 1">
            <a:extLst>
              <a:ext uri="{FF2B5EF4-FFF2-40B4-BE49-F238E27FC236}">
                <a16:creationId xmlns:a16="http://schemas.microsoft.com/office/drawing/2014/main" id="{9CF26919-BC32-0E40-BF65-3D54BEACA609}"/>
              </a:ext>
            </a:extLst>
          </p:cNvPr>
          <p:cNvSpPr>
            <a:spLocks noChangeArrowheads="1"/>
          </p:cNvSpPr>
          <p:nvPr/>
        </p:nvSpPr>
        <p:spPr bwMode="auto">
          <a:xfrm>
            <a:off x="2200442" y="6007100"/>
            <a:ext cx="415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200" dirty="0"/>
              <a:t>(</a:t>
            </a:r>
            <a:r>
              <a:rPr lang="pt-BR" altLang="en-US" sz="1200" b="1" dirty="0"/>
              <a:t>a</a:t>
            </a:r>
            <a:r>
              <a:rPr lang="pt-BR" altLang="en-US" sz="1200" dirty="0"/>
              <a:t>) </a:t>
            </a:r>
          </a:p>
        </p:txBody>
      </p:sp>
      <p:sp>
        <p:nvSpPr>
          <p:cNvPr id="12" name="Rectangle 11">
            <a:extLst>
              <a:ext uri="{FF2B5EF4-FFF2-40B4-BE49-F238E27FC236}">
                <a16:creationId xmlns:a16="http://schemas.microsoft.com/office/drawing/2014/main" id="{930C61C7-4426-8141-9326-98ECE23DFE07}"/>
              </a:ext>
            </a:extLst>
          </p:cNvPr>
          <p:cNvSpPr/>
          <p:nvPr/>
        </p:nvSpPr>
        <p:spPr>
          <a:xfrm>
            <a:off x="6577985" y="4871244"/>
            <a:ext cx="1802606" cy="215444"/>
          </a:xfrm>
          <a:prstGeom prst="rect">
            <a:avLst/>
          </a:prstGeom>
          <a:solidFill>
            <a:schemeClr val="bg1">
              <a:lumMod val="95000"/>
            </a:schemeClr>
          </a:solidFill>
        </p:spPr>
        <p:txBody>
          <a:bodyPr wrap="square">
            <a:spAutoFit/>
          </a:bodyPr>
          <a:lstStyle/>
          <a:p>
            <a:pPr>
              <a:defRPr/>
            </a:pPr>
            <a:r>
              <a:rPr lang="pt-BR" altLang="en-US" sz="800" dirty="0"/>
              <a:t>Esporos (endósporos) terminais </a:t>
            </a:r>
            <a:endParaRPr lang="pt-BR" sz="800" dirty="0"/>
          </a:p>
        </p:txBody>
      </p:sp>
      <p:sp>
        <p:nvSpPr>
          <p:cNvPr id="13" name="Rectangle 12">
            <a:extLst>
              <a:ext uri="{FF2B5EF4-FFF2-40B4-BE49-F238E27FC236}">
                <a16:creationId xmlns:a16="http://schemas.microsoft.com/office/drawing/2014/main" id="{E4F29E70-9A09-7B4F-B872-72BDB4526F1A}"/>
              </a:ext>
            </a:extLst>
          </p:cNvPr>
          <p:cNvSpPr/>
          <p:nvPr/>
        </p:nvSpPr>
        <p:spPr>
          <a:xfrm>
            <a:off x="8398288" y="4867381"/>
            <a:ext cx="1678132" cy="215444"/>
          </a:xfrm>
          <a:prstGeom prst="rect">
            <a:avLst/>
          </a:prstGeom>
          <a:solidFill>
            <a:schemeClr val="bg1">
              <a:lumMod val="95000"/>
            </a:schemeClr>
          </a:solidFill>
        </p:spPr>
        <p:txBody>
          <a:bodyPr wrap="square">
            <a:spAutoFit/>
          </a:bodyPr>
          <a:lstStyle/>
          <a:p>
            <a:pPr>
              <a:defRPr/>
            </a:pPr>
            <a:r>
              <a:rPr lang="pt-BR" altLang="en-US" sz="800" dirty="0"/>
              <a:t>Esporos (endósporos) subterminais </a:t>
            </a:r>
            <a:endParaRPr lang="pt-BR" sz="800" dirty="0"/>
          </a:p>
        </p:txBody>
      </p:sp>
      <p:sp>
        <p:nvSpPr>
          <p:cNvPr id="14" name="Rectangle 13">
            <a:extLst>
              <a:ext uri="{FF2B5EF4-FFF2-40B4-BE49-F238E27FC236}">
                <a16:creationId xmlns:a16="http://schemas.microsoft.com/office/drawing/2014/main" id="{4E86AD6B-C9B6-AB46-8841-CA4FDC50F427}"/>
              </a:ext>
            </a:extLst>
          </p:cNvPr>
          <p:cNvSpPr/>
          <p:nvPr/>
        </p:nvSpPr>
        <p:spPr>
          <a:xfrm>
            <a:off x="10249840" y="4901208"/>
            <a:ext cx="1678133" cy="215444"/>
          </a:xfrm>
          <a:prstGeom prst="rect">
            <a:avLst/>
          </a:prstGeom>
          <a:solidFill>
            <a:schemeClr val="bg1">
              <a:lumMod val="95000"/>
            </a:schemeClr>
          </a:solidFill>
        </p:spPr>
        <p:txBody>
          <a:bodyPr wrap="square">
            <a:spAutoFit/>
          </a:bodyPr>
          <a:lstStyle/>
          <a:p>
            <a:pPr>
              <a:defRPr/>
            </a:pPr>
            <a:r>
              <a:rPr lang="pt-BR" altLang="en-US" sz="800" dirty="0"/>
              <a:t>Esporos (endósporos) centrais</a:t>
            </a:r>
            <a:endParaRPr lang="pt-BR" sz="800" dirty="0"/>
          </a:p>
        </p:txBody>
      </p:sp>
      <p:sp>
        <p:nvSpPr>
          <p:cNvPr id="51210" name="Rectangle 5">
            <a:extLst>
              <a:ext uri="{FF2B5EF4-FFF2-40B4-BE49-F238E27FC236}">
                <a16:creationId xmlns:a16="http://schemas.microsoft.com/office/drawing/2014/main" id="{42E2DAC7-4977-BA47-8F8D-B47C7740DEF1}"/>
              </a:ext>
            </a:extLst>
          </p:cNvPr>
          <p:cNvSpPr>
            <a:spLocks noChangeArrowheads="1"/>
          </p:cNvSpPr>
          <p:nvPr/>
        </p:nvSpPr>
        <p:spPr bwMode="auto">
          <a:xfrm>
            <a:off x="299244" y="1166733"/>
            <a:ext cx="10141744" cy="646331"/>
          </a:xfrm>
          <a:prstGeom prst="rect">
            <a:avLst/>
          </a:prstGeom>
          <a:solidFill>
            <a:schemeClr val="accent4">
              <a:lumMod val="20000"/>
              <a:lumOff val="80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pt-BR" altLang="en-US" sz="1200" dirty="0"/>
              <a:t>Culturas de bactérias capazes de fazer esporulação, quando submetidas a um </a:t>
            </a:r>
            <a:r>
              <a:rPr lang="pt-BR" altLang="en-US" sz="1200" b="1" dirty="0"/>
              <a:t>agente estressante</a:t>
            </a:r>
            <a:r>
              <a:rPr lang="pt-BR" altLang="en-US" sz="1200" dirty="0"/>
              <a:t>, parte de sua população forma esporos. Como resultado, esta cultura é mais resistente à ação de vários agentes antibacterianos. Os esporos bacterianos permanecem viáveis e, mesmo após vários anos, se encontrarem boas condições para multiplicação,  podem  germinar produzindo novas culturas bactérias. </a:t>
            </a:r>
          </a:p>
        </p:txBody>
      </p:sp>
      <p:sp>
        <p:nvSpPr>
          <p:cNvPr id="51211" name="TextBox 1">
            <a:extLst>
              <a:ext uri="{FF2B5EF4-FFF2-40B4-BE49-F238E27FC236}">
                <a16:creationId xmlns:a16="http://schemas.microsoft.com/office/drawing/2014/main" id="{6042E21B-C5D7-5041-A04B-6AF7DDF3AA69}"/>
              </a:ext>
            </a:extLst>
          </p:cNvPr>
          <p:cNvSpPr txBox="1">
            <a:spLocks noChangeArrowheads="1"/>
          </p:cNvSpPr>
          <p:nvPr/>
        </p:nvSpPr>
        <p:spPr bwMode="auto">
          <a:xfrm>
            <a:off x="6323807" y="5545138"/>
            <a:ext cx="5646883" cy="461962"/>
          </a:xfrm>
          <a:prstGeom prst="rect">
            <a:avLst/>
          </a:prstGeom>
          <a:solidFill>
            <a:schemeClr val="accent4">
              <a:lumMod val="20000"/>
              <a:lumOff val="80000"/>
            </a:schemeClr>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200" dirty="0">
                <a:solidFill>
                  <a:srgbClr val="FF0000"/>
                </a:solidFill>
              </a:rPr>
              <a:t>Fig</a:t>
            </a:r>
            <a:r>
              <a:rPr lang="pt-BR" altLang="en-US" sz="1200" dirty="0"/>
              <a:t>.: </a:t>
            </a:r>
            <a:r>
              <a:rPr lang="pt-BR" altLang="en-US" sz="1200" b="1" dirty="0"/>
              <a:t>Esporos bacterianos</a:t>
            </a:r>
            <a:r>
              <a:rPr lang="pt-BR" altLang="en-US" sz="1200" dirty="0"/>
              <a:t>:  (</a:t>
            </a:r>
            <a:r>
              <a:rPr lang="pt-BR" altLang="en-US" sz="1200" b="1" dirty="0"/>
              <a:t>a</a:t>
            </a:r>
            <a:r>
              <a:rPr lang="pt-BR" altLang="en-US" sz="1200" dirty="0"/>
              <a:t>) Etapas da formação de esporos; </a:t>
            </a:r>
          </a:p>
          <a:p>
            <a:pPr>
              <a:spcBef>
                <a:spcPct val="0"/>
              </a:spcBef>
              <a:buFontTx/>
              <a:buNone/>
            </a:pPr>
            <a:r>
              <a:rPr lang="pt-BR" altLang="en-US" sz="1200" b="1" dirty="0"/>
              <a:t>(</a:t>
            </a:r>
            <a:r>
              <a:rPr lang="pt-BR" altLang="en-US" sz="1200" b="1" dirty="0" err="1"/>
              <a:t>b</a:t>
            </a:r>
            <a:r>
              <a:rPr lang="pt-BR" altLang="en-US" sz="1200" dirty="0"/>
              <a:t>) </a:t>
            </a:r>
            <a:r>
              <a:rPr lang="pt-BR" altLang="en-US" sz="800" dirty="0"/>
              <a:t>(Fonte: Microbiologia de </a:t>
            </a:r>
            <a:r>
              <a:rPr lang="pt-BR" altLang="en-US" sz="800" dirty="0" err="1">
                <a:solidFill>
                  <a:srgbClr val="FF0000"/>
                </a:solidFill>
              </a:rPr>
              <a:t>Brock</a:t>
            </a:r>
            <a:r>
              <a:rPr lang="pt-BR" altLang="en-US" sz="800" dirty="0">
                <a:solidFill>
                  <a:srgbClr val="FF0000"/>
                </a:solidFill>
              </a:rPr>
              <a:t> Fig. 2.42</a:t>
            </a:r>
            <a:r>
              <a:rPr lang="pt-BR" altLang="en-US" sz="800" dirty="0"/>
              <a:t>) </a:t>
            </a:r>
            <a:r>
              <a:rPr lang="pt-BR" altLang="en-US" sz="1200" dirty="0"/>
              <a:t>Diferentes localizações de esporos em bactérias.   </a:t>
            </a:r>
          </a:p>
        </p:txBody>
      </p:sp>
      <p:sp>
        <p:nvSpPr>
          <p:cNvPr id="51212" name="Rectangle 6">
            <a:extLst>
              <a:ext uri="{FF2B5EF4-FFF2-40B4-BE49-F238E27FC236}">
                <a16:creationId xmlns:a16="http://schemas.microsoft.com/office/drawing/2014/main" id="{F772D37F-FDDC-E648-92B4-A771C91ADA25}"/>
              </a:ext>
            </a:extLst>
          </p:cNvPr>
          <p:cNvSpPr>
            <a:spLocks noChangeArrowheads="1"/>
          </p:cNvSpPr>
          <p:nvPr/>
        </p:nvSpPr>
        <p:spPr bwMode="auto">
          <a:xfrm>
            <a:off x="6577985" y="5094287"/>
            <a:ext cx="425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200" b="1" dirty="0"/>
              <a:t>(</a:t>
            </a:r>
            <a:r>
              <a:rPr lang="pt-BR" altLang="en-US" sz="1200" b="1" dirty="0" err="1"/>
              <a:t>b</a:t>
            </a:r>
            <a:r>
              <a:rPr lang="pt-BR" altLang="en-US" sz="1200" dirty="0"/>
              <a:t>) </a:t>
            </a:r>
          </a:p>
        </p:txBody>
      </p:sp>
      <p:pic>
        <p:nvPicPr>
          <p:cNvPr id="51213" name="Imagem 1">
            <a:extLst>
              <a:ext uri="{FF2B5EF4-FFF2-40B4-BE49-F238E27FC236}">
                <a16:creationId xmlns:a16="http://schemas.microsoft.com/office/drawing/2014/main" id="{C913DA6F-5085-A64D-A55B-90FE45752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135" t="7707" r="70331" b="27550"/>
          <a:stretch>
            <a:fillRect/>
          </a:stretch>
        </p:blipFill>
        <p:spPr bwMode="auto">
          <a:xfrm>
            <a:off x="6581378" y="3256757"/>
            <a:ext cx="172878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Imagem 1">
            <a:extLst>
              <a:ext uri="{FF2B5EF4-FFF2-40B4-BE49-F238E27FC236}">
                <a16:creationId xmlns:a16="http://schemas.microsoft.com/office/drawing/2014/main" id="{9266D889-AF31-E545-AD16-2D291FF0A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345" t="3909" r="40121" b="25665"/>
          <a:stretch>
            <a:fillRect/>
          </a:stretch>
        </p:blipFill>
        <p:spPr bwMode="auto">
          <a:xfrm>
            <a:off x="8365331" y="3163885"/>
            <a:ext cx="17287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Imagem 1">
            <a:extLst>
              <a:ext uri="{FF2B5EF4-FFF2-40B4-BE49-F238E27FC236}">
                <a16:creationId xmlns:a16="http://schemas.microsoft.com/office/drawing/2014/main" id="{68EDE52C-83B4-3E40-AC25-1F9ADC003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9200" t="8022" r="10345" b="27226"/>
          <a:stretch>
            <a:fillRect/>
          </a:stretch>
        </p:blipFill>
        <p:spPr bwMode="auto">
          <a:xfrm>
            <a:off x="10249840" y="3286721"/>
            <a:ext cx="172085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504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776BACE1-5B1A-1147-980F-C35278DD6FFE}"/>
              </a:ext>
            </a:extLst>
          </p:cNvPr>
          <p:cNvSpPr>
            <a:spLocks noChangeArrowheads="1"/>
          </p:cNvSpPr>
          <p:nvPr/>
        </p:nvSpPr>
        <p:spPr bwMode="auto">
          <a:xfrm>
            <a:off x="585788" y="638967"/>
            <a:ext cx="2520950"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dirty="0">
                <a:solidFill>
                  <a:schemeClr val="bg1"/>
                </a:solidFill>
              </a:rPr>
              <a:t>Esporos bacterianos</a:t>
            </a:r>
          </a:p>
        </p:txBody>
      </p:sp>
      <p:sp>
        <p:nvSpPr>
          <p:cNvPr id="4" name="Rectangle 3">
            <a:extLst>
              <a:ext uri="{FF2B5EF4-FFF2-40B4-BE49-F238E27FC236}">
                <a16:creationId xmlns:a16="http://schemas.microsoft.com/office/drawing/2014/main" id="{AA57A4D2-AE7C-E146-B7F3-691AE57A50DD}"/>
              </a:ext>
            </a:extLst>
          </p:cNvPr>
          <p:cNvSpPr/>
          <p:nvPr/>
        </p:nvSpPr>
        <p:spPr>
          <a:xfrm>
            <a:off x="254560" y="1834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52227" name="TextBox 4">
            <a:extLst>
              <a:ext uri="{FF2B5EF4-FFF2-40B4-BE49-F238E27FC236}">
                <a16:creationId xmlns:a16="http://schemas.microsoft.com/office/drawing/2014/main" id="{2F798136-3ACF-D04B-9697-C2E6E1751A75}"/>
              </a:ext>
            </a:extLst>
          </p:cNvPr>
          <p:cNvSpPr txBox="1">
            <a:spLocks noChangeArrowheads="1"/>
          </p:cNvSpPr>
          <p:nvPr/>
        </p:nvSpPr>
        <p:spPr bwMode="auto">
          <a:xfrm>
            <a:off x="341079" y="286543"/>
            <a:ext cx="3989388" cy="338137"/>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Demais estruturas bacterianas </a:t>
            </a:r>
            <a:r>
              <a:rPr lang="pt-BR" altLang="en-US" sz="1600" b="1"/>
              <a:t>	</a:t>
            </a:r>
          </a:p>
        </p:txBody>
      </p:sp>
      <p:sp>
        <p:nvSpPr>
          <p:cNvPr id="52228" name="TextBox 1">
            <a:extLst>
              <a:ext uri="{FF2B5EF4-FFF2-40B4-BE49-F238E27FC236}">
                <a16:creationId xmlns:a16="http://schemas.microsoft.com/office/drawing/2014/main" id="{73CC82F5-4199-E14C-885E-BD2DB629DB5E}"/>
              </a:ext>
            </a:extLst>
          </p:cNvPr>
          <p:cNvSpPr txBox="1">
            <a:spLocks noChangeArrowheads="1"/>
          </p:cNvSpPr>
          <p:nvPr/>
        </p:nvSpPr>
        <p:spPr bwMode="auto">
          <a:xfrm>
            <a:off x="515340" y="1449331"/>
            <a:ext cx="2168921" cy="4093428"/>
          </a:xfrm>
          <a:prstGeom prst="rect">
            <a:avLst/>
          </a:prstGeom>
          <a:solidFill>
            <a:srgbClr val="EFE9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200" dirty="0"/>
              <a:t>Bactérias formadoras de esporos são mais resistentes a vários agentes antimicrobianos.</a:t>
            </a:r>
          </a:p>
          <a:p>
            <a:pPr algn="just">
              <a:spcBef>
                <a:spcPct val="0"/>
              </a:spcBef>
              <a:buFontTx/>
              <a:buNone/>
            </a:pPr>
            <a:endParaRPr lang="pt-BR" altLang="en-US" sz="800" dirty="0"/>
          </a:p>
          <a:p>
            <a:pPr algn="just">
              <a:spcBef>
                <a:spcPct val="0"/>
              </a:spcBef>
              <a:buFontTx/>
              <a:buNone/>
            </a:pPr>
            <a:endParaRPr lang="pt-BR" altLang="en-US" sz="800" dirty="0"/>
          </a:p>
          <a:p>
            <a:pPr algn="just">
              <a:spcBef>
                <a:spcPct val="0"/>
              </a:spcBef>
              <a:buFontTx/>
              <a:buNone/>
            </a:pPr>
            <a:r>
              <a:rPr lang="pt-BR" altLang="en-US" sz="1200" dirty="0"/>
              <a:t>Os esporos bacterianos permanecem viáveis em vários ambientes adversos após vários anos, e então, se encontrarem boas condições para multiplicação, podem  germinar produzindo novas culturas bacterianas. </a:t>
            </a:r>
          </a:p>
          <a:p>
            <a:pPr algn="just">
              <a:spcBef>
                <a:spcPct val="0"/>
              </a:spcBef>
              <a:buFontTx/>
              <a:buNone/>
            </a:pPr>
            <a:endParaRPr lang="pt-BR" altLang="en-US" sz="800" dirty="0"/>
          </a:p>
          <a:p>
            <a:pPr algn="just">
              <a:spcBef>
                <a:spcPct val="0"/>
              </a:spcBef>
              <a:buFontTx/>
              <a:buNone/>
            </a:pPr>
            <a:endParaRPr lang="pt-BR" altLang="en-US" sz="800" dirty="0"/>
          </a:p>
          <a:p>
            <a:pPr algn="just">
              <a:spcBef>
                <a:spcPct val="0"/>
              </a:spcBef>
              <a:buFontTx/>
              <a:buNone/>
            </a:pPr>
            <a:r>
              <a:rPr lang="pt-BR" altLang="en-US" sz="1200" dirty="0"/>
              <a:t>As bactérias formadoras de endósporos são encontradas predominantemente no solo. Poucas bactérias tem a capacidade de formação de esporos e elas geralmente são </a:t>
            </a:r>
            <a:r>
              <a:rPr lang="pt-BR" altLang="en-US" sz="1200" b="1" dirty="0"/>
              <a:t>Gram-positivas. </a:t>
            </a:r>
          </a:p>
        </p:txBody>
      </p:sp>
      <p:sp>
        <p:nvSpPr>
          <p:cNvPr id="52229" name="TextBox 1">
            <a:extLst>
              <a:ext uri="{FF2B5EF4-FFF2-40B4-BE49-F238E27FC236}">
                <a16:creationId xmlns:a16="http://schemas.microsoft.com/office/drawing/2014/main" id="{AC78C036-4752-0C47-B78A-B7F43FAF4219}"/>
              </a:ext>
            </a:extLst>
          </p:cNvPr>
          <p:cNvSpPr txBox="1">
            <a:spLocks noChangeArrowheads="1"/>
          </p:cNvSpPr>
          <p:nvPr/>
        </p:nvSpPr>
        <p:spPr bwMode="auto">
          <a:xfrm>
            <a:off x="2864247" y="5733638"/>
            <a:ext cx="9019380" cy="646113"/>
          </a:xfrm>
          <a:prstGeom prst="rect">
            <a:avLst/>
          </a:prstGeom>
          <a:solidFill>
            <a:schemeClr val="accent4">
              <a:lumMod val="20000"/>
              <a:lumOff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1200" b="1" dirty="0">
                <a:solidFill>
                  <a:srgbClr val="FF0000"/>
                </a:solidFill>
              </a:rPr>
              <a:t>Fig</a:t>
            </a:r>
            <a:r>
              <a:rPr lang="pt-BR" altLang="en-US" sz="1200" dirty="0">
                <a:solidFill>
                  <a:srgbClr val="FF0000"/>
                </a:solidFill>
              </a:rPr>
              <a:t>. </a:t>
            </a:r>
            <a:r>
              <a:rPr lang="pt-BR" altLang="en-US" sz="1200" dirty="0"/>
              <a:t>Exemplos de algumas bactérias formadoras de </a:t>
            </a:r>
            <a:r>
              <a:rPr lang="pt-BR" altLang="en-US" sz="1200" b="1" dirty="0"/>
              <a:t>esporos </a:t>
            </a:r>
            <a:r>
              <a:rPr lang="pt-BR" altLang="en-US" sz="1000" dirty="0"/>
              <a:t>(como são internos são também chamados de endósporos)</a:t>
            </a:r>
            <a:r>
              <a:rPr lang="pt-BR" altLang="en-US" sz="1200" dirty="0"/>
              <a:t>. </a:t>
            </a:r>
          </a:p>
          <a:p>
            <a:pPr algn="just">
              <a:spcBef>
                <a:spcPct val="0"/>
              </a:spcBef>
              <a:buFontTx/>
              <a:buNone/>
            </a:pPr>
            <a:r>
              <a:rPr lang="pt-BR" altLang="en-US" sz="1200" dirty="0"/>
              <a:t>(</a:t>
            </a:r>
            <a:r>
              <a:rPr lang="pt-BR" altLang="en-US" sz="1200" b="1" dirty="0"/>
              <a:t>a</a:t>
            </a:r>
            <a:r>
              <a:rPr lang="pt-BR" altLang="en-US" sz="1200" dirty="0"/>
              <a:t>) Algumas espécies de </a:t>
            </a:r>
            <a:r>
              <a:rPr lang="pt-BR" altLang="en-US" sz="1200" b="1" i="1" dirty="0"/>
              <a:t>Bacillus</a:t>
            </a:r>
            <a:r>
              <a:rPr lang="pt-BR" altLang="en-US" sz="1200" dirty="0"/>
              <a:t>; </a:t>
            </a:r>
          </a:p>
          <a:p>
            <a:pPr>
              <a:spcBef>
                <a:spcPct val="0"/>
              </a:spcBef>
              <a:buFontTx/>
              <a:buNone/>
            </a:pPr>
            <a:r>
              <a:rPr lang="pt-BR" altLang="en-US" sz="1200" b="1" dirty="0"/>
              <a:t>(</a:t>
            </a:r>
            <a:r>
              <a:rPr lang="pt-BR" altLang="en-US" sz="1200" b="1" dirty="0" err="1"/>
              <a:t>b</a:t>
            </a:r>
            <a:r>
              <a:rPr lang="pt-BR" altLang="en-US" sz="1200" dirty="0"/>
              <a:t>) Algumas espécies de </a:t>
            </a:r>
            <a:r>
              <a:rPr lang="pt-BR" altLang="en-US" sz="1200" b="1" i="1" dirty="0"/>
              <a:t>Clostridium</a:t>
            </a:r>
            <a:r>
              <a:rPr lang="pt-BR" altLang="en-US" sz="1200" b="1" dirty="0"/>
              <a:t>.</a:t>
            </a:r>
          </a:p>
        </p:txBody>
      </p:sp>
      <p:sp>
        <p:nvSpPr>
          <p:cNvPr id="52230" name="Rectangle 18">
            <a:extLst>
              <a:ext uri="{FF2B5EF4-FFF2-40B4-BE49-F238E27FC236}">
                <a16:creationId xmlns:a16="http://schemas.microsoft.com/office/drawing/2014/main" id="{BF7B28D1-970B-1E4F-A700-3A1B3D2B804E}"/>
              </a:ext>
            </a:extLst>
          </p:cNvPr>
          <p:cNvSpPr>
            <a:spLocks noChangeArrowheads="1"/>
          </p:cNvSpPr>
          <p:nvPr/>
        </p:nvSpPr>
        <p:spPr bwMode="auto">
          <a:xfrm>
            <a:off x="2912270" y="1468043"/>
            <a:ext cx="8648700" cy="14144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400"/>
              <a:t>Gênero</a:t>
            </a:r>
            <a:r>
              <a:rPr lang="pt-BR" altLang="en-US" sz="1400" i="1"/>
              <a:t> </a:t>
            </a:r>
            <a:r>
              <a:rPr lang="pt-BR" altLang="en-US" sz="1400" b="1" i="1"/>
              <a:t>Bacillus</a:t>
            </a:r>
          </a:p>
          <a:p>
            <a:endParaRPr lang="pt-BR" altLang="en-US" sz="800" i="1"/>
          </a:p>
          <a:p>
            <a:endParaRPr lang="pt-BR" altLang="en-US" sz="800" i="1"/>
          </a:p>
          <a:p>
            <a:endParaRPr lang="pt-BR" altLang="en-US" sz="800" i="1"/>
          </a:p>
          <a:p>
            <a:endParaRPr lang="pt-BR" altLang="en-US" sz="800" i="1"/>
          </a:p>
          <a:p>
            <a:endParaRPr lang="pt-BR" altLang="en-US" sz="800" i="1"/>
          </a:p>
          <a:p>
            <a:endParaRPr lang="pt-BR" altLang="en-US" sz="800" i="1"/>
          </a:p>
          <a:p>
            <a:endParaRPr lang="pt-BR" altLang="en-US" sz="800" i="1"/>
          </a:p>
          <a:p>
            <a:endParaRPr lang="pt-BR" altLang="en-US" sz="800" i="1"/>
          </a:p>
          <a:p>
            <a:endParaRPr lang="pt-BR" altLang="en-US" sz="800" i="1"/>
          </a:p>
        </p:txBody>
      </p:sp>
      <p:sp>
        <p:nvSpPr>
          <p:cNvPr id="52231" name="Rectangle 20">
            <a:extLst>
              <a:ext uri="{FF2B5EF4-FFF2-40B4-BE49-F238E27FC236}">
                <a16:creationId xmlns:a16="http://schemas.microsoft.com/office/drawing/2014/main" id="{C6C0EAC2-4325-7B4A-A057-CE795B11899C}"/>
              </a:ext>
            </a:extLst>
          </p:cNvPr>
          <p:cNvSpPr>
            <a:spLocks noChangeArrowheads="1"/>
          </p:cNvSpPr>
          <p:nvPr/>
        </p:nvSpPr>
        <p:spPr bwMode="auto">
          <a:xfrm>
            <a:off x="2899569" y="4030663"/>
            <a:ext cx="8948737" cy="1416050"/>
          </a:xfrm>
          <a:prstGeom prst="rect">
            <a:avLst/>
          </a:prstGeom>
          <a:solidFill>
            <a:srgbClr val="DDF2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400" dirty="0"/>
              <a:t>Gênero</a:t>
            </a:r>
            <a:r>
              <a:rPr lang="pt-BR" altLang="en-US" sz="1400" b="1" i="1" dirty="0"/>
              <a:t> Clostridium</a:t>
            </a:r>
          </a:p>
          <a:p>
            <a:endParaRPr lang="pt-BR" altLang="en-US" sz="800" i="1" dirty="0"/>
          </a:p>
          <a:p>
            <a:endParaRPr lang="pt-BR" altLang="en-US" sz="800" i="1" dirty="0"/>
          </a:p>
          <a:p>
            <a:endParaRPr lang="pt-BR" altLang="en-US" sz="800" i="1" dirty="0"/>
          </a:p>
          <a:p>
            <a:endParaRPr lang="pt-BR" altLang="en-US" sz="800" i="1" dirty="0"/>
          </a:p>
          <a:p>
            <a:endParaRPr lang="pt-BR" altLang="en-US" sz="800" i="1" dirty="0"/>
          </a:p>
          <a:p>
            <a:endParaRPr lang="pt-BR" altLang="en-US" sz="800" i="1" dirty="0"/>
          </a:p>
          <a:p>
            <a:endParaRPr lang="pt-BR" altLang="en-US" sz="800" i="1" dirty="0"/>
          </a:p>
          <a:p>
            <a:endParaRPr lang="pt-BR" altLang="en-US" sz="800" i="1" dirty="0"/>
          </a:p>
          <a:p>
            <a:endParaRPr lang="pt-BR" altLang="en-US" sz="800" i="1" dirty="0"/>
          </a:p>
        </p:txBody>
      </p:sp>
      <p:pic>
        <p:nvPicPr>
          <p:cNvPr id="52232" name="Picture 23">
            <a:extLst>
              <a:ext uri="{FF2B5EF4-FFF2-40B4-BE49-F238E27FC236}">
                <a16:creationId xmlns:a16="http://schemas.microsoft.com/office/drawing/2014/main" id="{9CC219A3-34A4-B24E-8D1B-405264388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881" y="1531916"/>
            <a:ext cx="15557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tangle 24">
            <a:extLst>
              <a:ext uri="{FF2B5EF4-FFF2-40B4-BE49-F238E27FC236}">
                <a16:creationId xmlns:a16="http://schemas.microsoft.com/office/drawing/2014/main" id="{7F47C00E-C0E4-BA4B-9617-1526FC8F8AA8}"/>
              </a:ext>
            </a:extLst>
          </p:cNvPr>
          <p:cNvSpPr>
            <a:spLocks noChangeArrowheads="1"/>
          </p:cNvSpPr>
          <p:nvPr/>
        </p:nvSpPr>
        <p:spPr bwMode="auto">
          <a:xfrm>
            <a:off x="5391943" y="2658258"/>
            <a:ext cx="1279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pt-BR" altLang="en-US" sz="1000" i="1" dirty="0"/>
              <a:t>Bacillus subtilis</a:t>
            </a:r>
          </a:p>
        </p:txBody>
      </p:sp>
      <p:sp>
        <p:nvSpPr>
          <p:cNvPr id="52234" name="Rectangle 26">
            <a:extLst>
              <a:ext uri="{FF2B5EF4-FFF2-40B4-BE49-F238E27FC236}">
                <a16:creationId xmlns:a16="http://schemas.microsoft.com/office/drawing/2014/main" id="{09F87400-1B4D-D541-BBA6-7CCF9855088B}"/>
              </a:ext>
            </a:extLst>
          </p:cNvPr>
          <p:cNvSpPr>
            <a:spLocks noChangeArrowheads="1"/>
          </p:cNvSpPr>
          <p:nvPr/>
        </p:nvSpPr>
        <p:spPr bwMode="auto">
          <a:xfrm>
            <a:off x="2982613" y="4320383"/>
            <a:ext cx="428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000" b="1" dirty="0"/>
              <a:t>(</a:t>
            </a:r>
            <a:r>
              <a:rPr lang="pt-BR" altLang="en-US" sz="1000" b="1" dirty="0" err="1"/>
              <a:t>b</a:t>
            </a:r>
            <a:r>
              <a:rPr lang="pt-BR" altLang="en-US" sz="1000" dirty="0"/>
              <a:t>) </a:t>
            </a:r>
          </a:p>
        </p:txBody>
      </p:sp>
      <p:pic>
        <p:nvPicPr>
          <p:cNvPr id="52235" name="Picture 7">
            <a:extLst>
              <a:ext uri="{FF2B5EF4-FFF2-40B4-BE49-F238E27FC236}">
                <a16:creationId xmlns:a16="http://schemas.microsoft.com/office/drawing/2014/main" id="{B6191BE7-B72B-0842-8804-8CD8FB9D6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5099" y="1510109"/>
            <a:ext cx="151765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EE8293DA-8DBB-5C49-AC36-33C5C6862DD0}"/>
              </a:ext>
            </a:extLst>
          </p:cNvPr>
          <p:cNvSpPr/>
          <p:nvPr/>
        </p:nvSpPr>
        <p:spPr>
          <a:xfrm>
            <a:off x="9598820" y="2436815"/>
            <a:ext cx="1611312" cy="400050"/>
          </a:xfrm>
          <a:prstGeom prst="rect">
            <a:avLst/>
          </a:prstGeom>
          <a:solidFill>
            <a:schemeClr val="bg1">
              <a:lumMod val="95000"/>
            </a:schemeClr>
          </a:solidFill>
        </p:spPr>
        <p:txBody>
          <a:bodyPr>
            <a:spAutoFit/>
          </a:bodyPr>
          <a:lstStyle/>
          <a:p>
            <a:pPr algn="ctr">
              <a:defRPr/>
            </a:pPr>
            <a:r>
              <a:rPr lang="pt-BR" altLang="en-US" sz="1000" i="1" dirty="0"/>
              <a:t>Bacillus anthracis</a:t>
            </a:r>
          </a:p>
          <a:p>
            <a:pPr algn="ctr">
              <a:defRPr/>
            </a:pPr>
            <a:r>
              <a:rPr lang="pt-BR" altLang="en-US" sz="1000" dirty="0"/>
              <a:t>(antraz)</a:t>
            </a:r>
            <a:endParaRPr lang="pt-BR" sz="1000" i="1" dirty="0"/>
          </a:p>
        </p:txBody>
      </p:sp>
      <p:pic>
        <p:nvPicPr>
          <p:cNvPr id="52237" name="Picture 8">
            <a:extLst>
              <a:ext uri="{FF2B5EF4-FFF2-40B4-BE49-F238E27FC236}">
                <a16:creationId xmlns:a16="http://schemas.microsoft.com/office/drawing/2014/main" id="{47F96CE7-9F0D-7343-95EF-4A9856ADA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4873" y="1477178"/>
            <a:ext cx="140811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20" descr="hdc_0001_0003_0_img0264">
            <a:hlinkClick r:id="rId6"/>
            <a:extLst>
              <a:ext uri="{FF2B5EF4-FFF2-40B4-BE49-F238E27FC236}">
                <a16:creationId xmlns:a16="http://schemas.microsoft.com/office/drawing/2014/main" id="{0D926FD8-2810-1746-84C3-8572B0230D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7140" y="4096167"/>
            <a:ext cx="17970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9" name="Rectangle 11">
            <a:extLst>
              <a:ext uri="{FF2B5EF4-FFF2-40B4-BE49-F238E27FC236}">
                <a16:creationId xmlns:a16="http://schemas.microsoft.com/office/drawing/2014/main" id="{75A38E90-0509-0C4F-AE05-859542356AF3}"/>
              </a:ext>
            </a:extLst>
          </p:cNvPr>
          <p:cNvSpPr>
            <a:spLocks noChangeArrowheads="1"/>
          </p:cNvSpPr>
          <p:nvPr/>
        </p:nvSpPr>
        <p:spPr bwMode="auto">
          <a:xfrm>
            <a:off x="5066906" y="5286770"/>
            <a:ext cx="11699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000" i="1"/>
              <a:t>C. tetani  </a:t>
            </a:r>
            <a:r>
              <a:rPr lang="pt-BR" altLang="en-US" sz="1000"/>
              <a:t>(tétano)</a:t>
            </a:r>
          </a:p>
        </p:txBody>
      </p:sp>
      <p:pic>
        <p:nvPicPr>
          <p:cNvPr id="52240" name="Picture 21" descr="botulinum spores">
            <a:extLst>
              <a:ext uri="{FF2B5EF4-FFF2-40B4-BE49-F238E27FC236}">
                <a16:creationId xmlns:a16="http://schemas.microsoft.com/office/drawing/2014/main" id="{9C55ACF5-8FA5-DE43-A998-A6283A0297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104065" y="3858815"/>
            <a:ext cx="1222375"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1" name="Rectangle 10">
            <a:extLst>
              <a:ext uri="{FF2B5EF4-FFF2-40B4-BE49-F238E27FC236}">
                <a16:creationId xmlns:a16="http://schemas.microsoft.com/office/drawing/2014/main" id="{5527CBA1-B2C8-9947-BBA9-CDB663F961EA}"/>
              </a:ext>
            </a:extLst>
          </p:cNvPr>
          <p:cNvSpPr>
            <a:spLocks noChangeArrowheads="1"/>
          </p:cNvSpPr>
          <p:nvPr/>
        </p:nvSpPr>
        <p:spPr bwMode="auto">
          <a:xfrm>
            <a:off x="6797676" y="4939108"/>
            <a:ext cx="99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1000" i="1" dirty="0"/>
              <a:t>C. botulinum </a:t>
            </a:r>
            <a:r>
              <a:rPr lang="pt-BR" altLang="en-US" sz="1000" dirty="0"/>
              <a:t>(botulismo)</a:t>
            </a:r>
          </a:p>
        </p:txBody>
      </p:sp>
      <p:pic>
        <p:nvPicPr>
          <p:cNvPr id="52242" name="Picture 23" descr="spore">
            <a:hlinkClick r:id="rId9"/>
            <a:extLst>
              <a:ext uri="{FF2B5EF4-FFF2-40B4-BE49-F238E27FC236}">
                <a16:creationId xmlns:a16="http://schemas.microsoft.com/office/drawing/2014/main" id="{28D4704B-8C8C-BC47-B37E-2688402960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4597"/>
          <a:stretch>
            <a:fillRect/>
          </a:stretch>
        </p:blipFill>
        <p:spPr bwMode="auto">
          <a:xfrm>
            <a:off x="8693944" y="4139806"/>
            <a:ext cx="14287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3" name="Rectangle 12">
            <a:extLst>
              <a:ext uri="{FF2B5EF4-FFF2-40B4-BE49-F238E27FC236}">
                <a16:creationId xmlns:a16="http://schemas.microsoft.com/office/drawing/2014/main" id="{69449003-1CA5-B241-B38A-4A133863ABB2}"/>
              </a:ext>
            </a:extLst>
          </p:cNvPr>
          <p:cNvSpPr>
            <a:spLocks noChangeArrowheads="1"/>
          </p:cNvSpPr>
          <p:nvPr/>
        </p:nvSpPr>
        <p:spPr bwMode="auto">
          <a:xfrm>
            <a:off x="8695229" y="4956235"/>
            <a:ext cx="14478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000" i="1" dirty="0"/>
              <a:t>C. perfringens </a:t>
            </a:r>
            <a:r>
              <a:rPr lang="pt-BR" altLang="en-US" sz="1000" dirty="0"/>
              <a:t>(gangrena gasosa, intoxicação alimentar) </a:t>
            </a:r>
            <a:endParaRPr lang="pt-BR" altLang="en-US" sz="1000" i="1" dirty="0"/>
          </a:p>
        </p:txBody>
      </p:sp>
      <p:pic>
        <p:nvPicPr>
          <p:cNvPr id="52244" name="Picture 14" descr="C">
            <a:hlinkClick r:id="rId11"/>
            <a:extLst>
              <a:ext uri="{FF2B5EF4-FFF2-40B4-BE49-F238E27FC236}">
                <a16:creationId xmlns:a16="http://schemas.microsoft.com/office/drawing/2014/main" id="{20E08059-F5B2-794E-8798-BC7663031D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0550525" y="3894535"/>
            <a:ext cx="9588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5" name="Text Box 9">
            <a:extLst>
              <a:ext uri="{FF2B5EF4-FFF2-40B4-BE49-F238E27FC236}">
                <a16:creationId xmlns:a16="http://schemas.microsoft.com/office/drawing/2014/main" id="{51036D56-0E04-D441-BE5D-08186DE32377}"/>
              </a:ext>
            </a:extLst>
          </p:cNvPr>
          <p:cNvSpPr txBox="1">
            <a:spLocks noChangeArrowheads="1"/>
          </p:cNvSpPr>
          <p:nvPr/>
        </p:nvSpPr>
        <p:spPr bwMode="auto">
          <a:xfrm>
            <a:off x="10294937" y="5076032"/>
            <a:ext cx="143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000" i="1" dirty="0"/>
              <a:t>C. difficile </a:t>
            </a:r>
            <a:r>
              <a:rPr lang="pt-BR" altLang="en-US" sz="1000" dirty="0"/>
              <a:t>(colite pseudomembranosa) </a:t>
            </a:r>
            <a:endParaRPr lang="pt-BR" altLang="en-US" sz="1000" i="1" dirty="0"/>
          </a:p>
        </p:txBody>
      </p:sp>
      <p:sp>
        <p:nvSpPr>
          <p:cNvPr id="52246" name="Rectangle 9">
            <a:extLst>
              <a:ext uri="{FF2B5EF4-FFF2-40B4-BE49-F238E27FC236}">
                <a16:creationId xmlns:a16="http://schemas.microsoft.com/office/drawing/2014/main" id="{C15A344D-7B1F-3F45-BD34-776308BE4460}"/>
              </a:ext>
            </a:extLst>
          </p:cNvPr>
          <p:cNvSpPr>
            <a:spLocks noChangeArrowheads="1"/>
          </p:cNvSpPr>
          <p:nvPr/>
        </p:nvSpPr>
        <p:spPr bwMode="auto">
          <a:xfrm>
            <a:off x="2938067" y="1751010"/>
            <a:ext cx="180498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en-US" sz="1000" b="1" dirty="0"/>
              <a:t>(a) </a:t>
            </a:r>
            <a:r>
              <a:rPr lang="pt-BR" altLang="en-US" sz="1000" dirty="0"/>
              <a:t>As bactérias foram submetidas a coloração de esporos, Coloração de </a:t>
            </a:r>
            <a:r>
              <a:rPr lang="pt-BR" altLang="en-US" sz="1000" dirty="0" err="1"/>
              <a:t>Wirtz</a:t>
            </a:r>
            <a:r>
              <a:rPr lang="pt-BR" altLang="en-US" sz="1000" dirty="0"/>
              <a:t> (resultado: </a:t>
            </a:r>
            <a:r>
              <a:rPr lang="pt-BR" altLang="en-US" sz="1000" dirty="0">
                <a:solidFill>
                  <a:srgbClr val="FF0000"/>
                </a:solidFill>
              </a:rPr>
              <a:t>bactérias vermelhas</a:t>
            </a:r>
            <a:r>
              <a:rPr lang="pt-BR" altLang="en-US" sz="1000" dirty="0"/>
              <a:t>, </a:t>
            </a:r>
            <a:r>
              <a:rPr lang="pt-BR" altLang="en-US" sz="1000" dirty="0">
                <a:solidFill>
                  <a:srgbClr val="009051"/>
                </a:solidFill>
              </a:rPr>
              <a:t>esporos verde</a:t>
            </a:r>
            <a:r>
              <a:rPr lang="pt-BR" altLang="en-US" sz="1000" dirty="0"/>
              <a:t>).</a:t>
            </a:r>
          </a:p>
        </p:txBody>
      </p:sp>
      <p:sp>
        <p:nvSpPr>
          <p:cNvPr id="52247" name="Rectangle 42">
            <a:extLst>
              <a:ext uri="{FF2B5EF4-FFF2-40B4-BE49-F238E27FC236}">
                <a16:creationId xmlns:a16="http://schemas.microsoft.com/office/drawing/2014/main" id="{1269E336-7274-9D4D-A171-5C4E153F7DCA}"/>
              </a:ext>
            </a:extLst>
          </p:cNvPr>
          <p:cNvSpPr>
            <a:spLocks noChangeArrowheads="1"/>
          </p:cNvSpPr>
          <p:nvPr/>
        </p:nvSpPr>
        <p:spPr bwMode="auto">
          <a:xfrm>
            <a:off x="7432676" y="2536021"/>
            <a:ext cx="155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pt-BR" altLang="en-US" sz="1000" i="1" dirty="0"/>
              <a:t>Bacillus cereus </a:t>
            </a:r>
          </a:p>
          <a:p>
            <a:pPr algn="ctr"/>
            <a:r>
              <a:rPr lang="pt-BR" altLang="en-US" sz="1000" dirty="0"/>
              <a:t>(Intoxicação alimentar)</a:t>
            </a:r>
            <a:endParaRPr lang="pt-BR" altLang="en-US" sz="1000" i="1" dirty="0"/>
          </a:p>
        </p:txBody>
      </p:sp>
    </p:spTree>
    <p:extLst>
      <p:ext uri="{BB962C8B-B14F-4D97-AF65-F5344CB8AC3E}">
        <p14:creationId xmlns:p14="http://schemas.microsoft.com/office/powerpoint/2010/main" val="3841226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EB2168C4-2446-244C-9E94-C37858B03CA8}"/>
              </a:ext>
            </a:extLst>
          </p:cNvPr>
          <p:cNvSpPr>
            <a:spLocks noChangeArrowheads="1"/>
          </p:cNvSpPr>
          <p:nvPr/>
        </p:nvSpPr>
        <p:spPr bwMode="auto">
          <a:xfrm>
            <a:off x="471488" y="621071"/>
            <a:ext cx="3178175" cy="401638"/>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dirty="0">
                <a:solidFill>
                  <a:schemeClr val="bg1"/>
                </a:solidFill>
              </a:rPr>
              <a:t>Grânulos Citoplasmáticos </a:t>
            </a:r>
          </a:p>
        </p:txBody>
      </p:sp>
      <p:pic>
        <p:nvPicPr>
          <p:cNvPr id="53250" name="Picture 6" descr="1092">
            <a:extLst>
              <a:ext uri="{FF2B5EF4-FFF2-40B4-BE49-F238E27FC236}">
                <a16:creationId xmlns:a16="http://schemas.microsoft.com/office/drawing/2014/main" id="{D48F3929-D3D2-1B42-9E81-8EF55EED3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263" y="3860642"/>
            <a:ext cx="37179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7">
            <a:extLst>
              <a:ext uri="{FF2B5EF4-FFF2-40B4-BE49-F238E27FC236}">
                <a16:creationId xmlns:a16="http://schemas.microsoft.com/office/drawing/2014/main" id="{70553268-ADB0-9C42-9B8B-EDDE8B522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123" y="3866535"/>
            <a:ext cx="1184277" cy="12679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 Box 10">
            <a:extLst>
              <a:ext uri="{FF2B5EF4-FFF2-40B4-BE49-F238E27FC236}">
                <a16:creationId xmlns:a16="http://schemas.microsoft.com/office/drawing/2014/main" id="{FCF782CA-252C-E64B-9B96-69DCA71EF9AD}"/>
              </a:ext>
            </a:extLst>
          </p:cNvPr>
          <p:cNvSpPr txBox="1">
            <a:spLocks noChangeArrowheads="1"/>
          </p:cNvSpPr>
          <p:nvPr/>
        </p:nvSpPr>
        <p:spPr bwMode="auto">
          <a:xfrm>
            <a:off x="2503488" y="3173592"/>
            <a:ext cx="2420938" cy="554037"/>
          </a:xfrm>
          <a:prstGeom prst="rect">
            <a:avLst/>
          </a:prstGeom>
          <a:solidFill>
            <a:srgbClr val="F1FEA0"/>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Tx/>
              <a:buAutoNum type="alphaUcParenR"/>
              <a:defRPr/>
            </a:pPr>
            <a:r>
              <a:rPr lang="pt-BR" altLang="en-US" sz="1600" dirty="0"/>
              <a:t>Grânulos de </a:t>
            </a:r>
            <a:r>
              <a:rPr lang="pt-BR" altLang="en-US" sz="1600" b="1" dirty="0"/>
              <a:t>fósforo</a:t>
            </a:r>
            <a:r>
              <a:rPr lang="pt-BR" altLang="en-US" sz="1200" dirty="0"/>
              <a:t> </a:t>
            </a:r>
          </a:p>
          <a:p>
            <a:pPr>
              <a:defRPr/>
            </a:pPr>
            <a:r>
              <a:rPr lang="pt-BR" altLang="en-US" sz="1400" b="1" dirty="0"/>
              <a:t>Bactérias magnetotáticas</a:t>
            </a:r>
          </a:p>
        </p:txBody>
      </p:sp>
      <p:sp>
        <p:nvSpPr>
          <p:cNvPr id="53253" name="Text Box 13">
            <a:extLst>
              <a:ext uri="{FF2B5EF4-FFF2-40B4-BE49-F238E27FC236}">
                <a16:creationId xmlns:a16="http://schemas.microsoft.com/office/drawing/2014/main" id="{ECC5A625-DC47-1142-AEA3-AB3E316843B7}"/>
              </a:ext>
            </a:extLst>
          </p:cNvPr>
          <p:cNvSpPr txBox="1">
            <a:spLocks noChangeArrowheads="1"/>
          </p:cNvSpPr>
          <p:nvPr/>
        </p:nvSpPr>
        <p:spPr bwMode="auto">
          <a:xfrm>
            <a:off x="2782890" y="5873750"/>
            <a:ext cx="2286000" cy="584200"/>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600"/>
              <a:t>B) Grânulos de enxofre </a:t>
            </a:r>
            <a:r>
              <a:rPr lang="pt-BR" altLang="en-US" sz="1600" i="1">
                <a:latin typeface="Arial Black" panose="020B0604020202020204" pitchFamily="34" charset="0"/>
              </a:rPr>
              <a:t>Beggiatoa</a:t>
            </a:r>
            <a:r>
              <a:rPr lang="pt-BR" altLang="en-US" sz="1600"/>
              <a:t>.</a:t>
            </a:r>
          </a:p>
        </p:txBody>
      </p:sp>
      <p:pic>
        <p:nvPicPr>
          <p:cNvPr id="53254" name="Picture 17" descr=" Filaments of Beggiatoa; the golden granules within the tubes are sulfur.Image from Microbial Diversity 1997 (Rolf Schauder).">
            <a:hlinkClick r:id="rId5" tooltip=" Filaments of Beggiatoa; the golden granules within the tubes are sulfur.Image from Microbial Diversity 1997 (Rolf Schauder)."/>
            <a:extLst>
              <a:ext uri="{FF2B5EF4-FFF2-40B4-BE49-F238E27FC236}">
                <a16:creationId xmlns:a16="http://schemas.microsoft.com/office/drawing/2014/main" id="{33D926E6-5054-5148-8DBB-F27381297F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395" y="4416425"/>
            <a:ext cx="21605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9" descr="40578a">
            <a:extLst>
              <a:ext uri="{FF2B5EF4-FFF2-40B4-BE49-F238E27FC236}">
                <a16:creationId xmlns:a16="http://schemas.microsoft.com/office/drawing/2014/main" id="{4BA75D50-A16A-2747-86EE-5A57C30742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8" y="1288354"/>
            <a:ext cx="20320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89966BD-E427-B045-977F-1B4840F415CC}"/>
              </a:ext>
            </a:extLst>
          </p:cNvPr>
          <p:cNvSpPr/>
          <p:nvPr/>
        </p:nvSpPr>
        <p:spPr>
          <a:xfrm>
            <a:off x="240673"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53257" name="TextBox 11">
            <a:extLst>
              <a:ext uri="{FF2B5EF4-FFF2-40B4-BE49-F238E27FC236}">
                <a16:creationId xmlns:a16="http://schemas.microsoft.com/office/drawing/2014/main" id="{D8E1C558-791E-F74B-8BE1-F13952C3294A}"/>
              </a:ext>
            </a:extLst>
          </p:cNvPr>
          <p:cNvSpPr txBox="1">
            <a:spLocks noChangeArrowheads="1"/>
          </p:cNvSpPr>
          <p:nvPr/>
        </p:nvSpPr>
        <p:spPr bwMode="auto">
          <a:xfrm>
            <a:off x="349250" y="205500"/>
            <a:ext cx="3989388" cy="338137"/>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Demais estruturas bacterianas </a:t>
            </a:r>
            <a:r>
              <a:rPr lang="pt-BR" altLang="en-US" sz="1600" b="1"/>
              <a:t>	</a:t>
            </a:r>
          </a:p>
        </p:txBody>
      </p:sp>
      <p:sp>
        <p:nvSpPr>
          <p:cNvPr id="53258" name="Text Box 4">
            <a:extLst>
              <a:ext uri="{FF2B5EF4-FFF2-40B4-BE49-F238E27FC236}">
                <a16:creationId xmlns:a16="http://schemas.microsoft.com/office/drawing/2014/main" id="{A29D231A-3B70-F94C-B390-4548DC5F8868}"/>
              </a:ext>
            </a:extLst>
          </p:cNvPr>
          <p:cNvSpPr txBox="1">
            <a:spLocks noChangeArrowheads="1"/>
          </p:cNvSpPr>
          <p:nvPr/>
        </p:nvSpPr>
        <p:spPr bwMode="auto">
          <a:xfrm>
            <a:off x="5918200" y="654565"/>
            <a:ext cx="4267200" cy="2277547"/>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600" dirty="0"/>
              <a:t>C) Grânulos de bentonita </a:t>
            </a:r>
          </a:p>
          <a:p>
            <a:pPr eaLnBrk="1" hangingPunct="1">
              <a:spcBef>
                <a:spcPct val="0"/>
              </a:spcBef>
              <a:buFontTx/>
              <a:buNone/>
            </a:pPr>
            <a:r>
              <a:rPr lang="pt-BR" altLang="en-US" sz="1400" dirty="0"/>
              <a:t>[(Ba, </a:t>
            </a:r>
            <a:r>
              <a:rPr lang="pt-BR" altLang="en-US" sz="1400" dirty="0" err="1"/>
              <a:t>Sr</a:t>
            </a:r>
            <a:r>
              <a:rPr lang="pt-BR" altLang="en-US" sz="1400" dirty="0"/>
              <a:t>, Ca)6Mg(CO</a:t>
            </a:r>
            <a:r>
              <a:rPr lang="pt-BR" altLang="en-US" sz="1400" baseline="-25000" dirty="0"/>
              <a:t>3</a:t>
            </a:r>
            <a:r>
              <a:rPr lang="pt-BR" altLang="en-US" sz="1400" dirty="0"/>
              <a:t>)</a:t>
            </a:r>
            <a:r>
              <a:rPr lang="pt-BR" altLang="en-US" sz="1400" baseline="-25000" dirty="0"/>
              <a:t>13</a:t>
            </a:r>
            <a:r>
              <a:rPr lang="pt-BR" altLang="en-US" sz="1400" dirty="0"/>
              <a:t>]. </a:t>
            </a:r>
          </a:p>
          <a:p>
            <a:pPr algn="just" eaLnBrk="1" hangingPunct="1">
              <a:spcBef>
                <a:spcPct val="0"/>
              </a:spcBef>
              <a:buFontTx/>
              <a:buNone/>
            </a:pPr>
            <a:endParaRPr lang="pt-BR" altLang="en-US" sz="800" dirty="0"/>
          </a:p>
          <a:p>
            <a:pPr algn="just" eaLnBrk="1" hangingPunct="1">
              <a:spcBef>
                <a:spcPct val="0"/>
              </a:spcBef>
              <a:buFontTx/>
              <a:buNone/>
            </a:pPr>
            <a:r>
              <a:rPr lang="pt-BR" altLang="en-US" sz="1200" dirty="0"/>
              <a:t>A cianobactéria </a:t>
            </a:r>
            <a:r>
              <a:rPr lang="pt-BR" altLang="en-US" sz="1200" i="1" dirty="0"/>
              <a:t>Gleomargarita</a:t>
            </a:r>
            <a:r>
              <a:rPr lang="pt-BR" altLang="en-US" sz="1200" dirty="0"/>
              <a:t> (célula tem 2 </a:t>
            </a:r>
            <a:r>
              <a:rPr lang="pt-BR" altLang="en-US" sz="1200" dirty="0">
                <a:latin typeface="Symbol" pitchFamily="2" charset="2"/>
              </a:rPr>
              <a:t>m</a:t>
            </a:r>
            <a:r>
              <a:rPr lang="pt-BR" altLang="en-US" sz="1200" dirty="0"/>
              <a:t>m de largura) realiza um processo de biomineralização </a:t>
            </a:r>
          </a:p>
          <a:p>
            <a:pPr algn="just" eaLnBrk="1" hangingPunct="1">
              <a:spcBef>
                <a:spcPct val="0"/>
              </a:spcBef>
              <a:buFontTx/>
              <a:buNone/>
            </a:pPr>
            <a:r>
              <a:rPr lang="pt-BR" altLang="en-US" sz="1200" dirty="0"/>
              <a:t>um mineral </a:t>
            </a:r>
          </a:p>
          <a:p>
            <a:pPr algn="just" eaLnBrk="1" hangingPunct="1">
              <a:spcBef>
                <a:spcPct val="0"/>
              </a:spcBef>
              <a:buFontTx/>
              <a:buNone/>
            </a:pPr>
            <a:r>
              <a:rPr lang="pt-BR" altLang="en-US" sz="1200" dirty="0"/>
              <a:t>Carbonatado </a:t>
            </a:r>
          </a:p>
          <a:p>
            <a:pPr algn="just" eaLnBrk="1" hangingPunct="1">
              <a:spcBef>
                <a:spcPct val="0"/>
              </a:spcBef>
              <a:buFontTx/>
              <a:buNone/>
            </a:pPr>
            <a:r>
              <a:rPr lang="pt-BR" altLang="en-US" sz="1200" dirty="0"/>
              <a:t>que contém </a:t>
            </a:r>
          </a:p>
          <a:p>
            <a:pPr algn="just" eaLnBrk="1" hangingPunct="1">
              <a:spcBef>
                <a:spcPct val="0"/>
              </a:spcBef>
              <a:buFontTx/>
              <a:buNone/>
            </a:pPr>
            <a:r>
              <a:rPr lang="pt-BR" altLang="en-US" sz="1200" dirty="0"/>
              <a:t>bário, estrôncio </a:t>
            </a:r>
          </a:p>
          <a:p>
            <a:pPr algn="just" eaLnBrk="1" hangingPunct="1">
              <a:spcBef>
                <a:spcPct val="0"/>
              </a:spcBef>
              <a:buFontTx/>
              <a:buNone/>
            </a:pPr>
            <a:r>
              <a:rPr lang="pt-BR" altLang="en-US" sz="1200" dirty="0"/>
              <a:t>e magnésio.</a:t>
            </a:r>
          </a:p>
          <a:p>
            <a:pPr algn="just" eaLnBrk="1" hangingPunct="1">
              <a:spcBef>
                <a:spcPct val="0"/>
              </a:spcBef>
              <a:buFontTx/>
              <a:buNone/>
            </a:pPr>
            <a:endParaRPr lang="pt-BR" altLang="en-US" sz="1200" dirty="0"/>
          </a:p>
          <a:p>
            <a:pPr algn="just" eaLnBrk="1" hangingPunct="1">
              <a:spcBef>
                <a:spcPct val="0"/>
              </a:spcBef>
              <a:buFontTx/>
              <a:buNone/>
            </a:pPr>
            <a:endParaRPr lang="pt-BR" altLang="en-US" sz="800" dirty="0"/>
          </a:p>
        </p:txBody>
      </p:sp>
      <p:pic>
        <p:nvPicPr>
          <p:cNvPr id="53259" name="Imagem 1">
            <a:extLst>
              <a:ext uri="{FF2B5EF4-FFF2-40B4-BE49-F238E27FC236}">
                <a16:creationId xmlns:a16="http://schemas.microsoft.com/office/drawing/2014/main" id="{FD6357B9-A678-4D42-A834-B483AFCDB9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599" t="9909" r="7489" b="29182"/>
          <a:stretch>
            <a:fillRect/>
          </a:stretch>
        </p:blipFill>
        <p:spPr bwMode="auto">
          <a:xfrm>
            <a:off x="7769226" y="1759744"/>
            <a:ext cx="2235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0" name="Text Box 4">
            <a:extLst>
              <a:ext uri="{FF2B5EF4-FFF2-40B4-BE49-F238E27FC236}">
                <a16:creationId xmlns:a16="http://schemas.microsoft.com/office/drawing/2014/main" id="{1487D1B5-8F6E-D24B-90ED-BE5BB8691696}"/>
              </a:ext>
            </a:extLst>
          </p:cNvPr>
          <p:cNvSpPr txBox="1">
            <a:spLocks noChangeArrowheads="1"/>
          </p:cNvSpPr>
          <p:nvPr/>
        </p:nvSpPr>
        <p:spPr bwMode="auto">
          <a:xfrm>
            <a:off x="9636124" y="5134451"/>
            <a:ext cx="2378075" cy="1508105"/>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600"/>
              <a:t>D) Grânulos de </a:t>
            </a:r>
            <a:r>
              <a:rPr lang="pt-BR" altLang="en-US" sz="1600" b="1"/>
              <a:t>Polihidroxibutirato</a:t>
            </a:r>
            <a:r>
              <a:rPr lang="pt-BR" altLang="en-US" sz="1600"/>
              <a:t> acumulados por </a:t>
            </a:r>
            <a:r>
              <a:rPr lang="pt-BR" altLang="en-US" sz="1600" i="1"/>
              <a:t>Ralstonia eutropha </a:t>
            </a:r>
            <a:r>
              <a:rPr lang="pt-BR" altLang="en-US" sz="1400"/>
              <a:t>(Biopolímero biodegradável </a:t>
            </a:r>
            <a:r>
              <a:rPr lang="pt-BR" altLang="en-US" sz="1400">
                <a:sym typeface="Wingdings" pitchFamily="2" charset="2"/>
              </a:rPr>
              <a:t></a:t>
            </a:r>
            <a:r>
              <a:rPr lang="pt-BR" altLang="en-US" sz="1400"/>
              <a:t> plástico)</a:t>
            </a:r>
          </a:p>
        </p:txBody>
      </p:sp>
    </p:spTree>
    <p:extLst>
      <p:ext uri="{BB962C8B-B14F-4D97-AF65-F5344CB8AC3E}">
        <p14:creationId xmlns:p14="http://schemas.microsoft.com/office/powerpoint/2010/main" val="3193964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descr="capsule">
            <a:extLst>
              <a:ext uri="{FF2B5EF4-FFF2-40B4-BE49-F238E27FC236}">
                <a16:creationId xmlns:a16="http://schemas.microsoft.com/office/drawing/2014/main" id="{AA3D2090-83EB-2A4F-AB90-BC26A63B0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31" y="2049463"/>
            <a:ext cx="28797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8" descr="5312">
            <a:extLst>
              <a:ext uri="{FF2B5EF4-FFF2-40B4-BE49-F238E27FC236}">
                <a16:creationId xmlns:a16="http://schemas.microsoft.com/office/drawing/2014/main" id="{43C2010F-E1FD-EA49-8D48-C51A9132B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4263" y="3498850"/>
            <a:ext cx="11811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10" descr="mucothum">
            <a:extLst>
              <a:ext uri="{FF2B5EF4-FFF2-40B4-BE49-F238E27FC236}">
                <a16:creationId xmlns:a16="http://schemas.microsoft.com/office/drawing/2014/main" id="{3A8F785A-911A-864D-928B-381E1C4CB9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7213" y="1995487"/>
            <a:ext cx="17272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3" descr="Xanthan Gum 4741">
            <a:extLst>
              <a:ext uri="{FF2B5EF4-FFF2-40B4-BE49-F238E27FC236}">
                <a16:creationId xmlns:a16="http://schemas.microsoft.com/office/drawing/2014/main" id="{374F2F75-E614-054E-B69E-DC292AFC88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7276" y="3478213"/>
            <a:ext cx="14001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11">
            <a:extLst>
              <a:ext uri="{FF2B5EF4-FFF2-40B4-BE49-F238E27FC236}">
                <a16:creationId xmlns:a16="http://schemas.microsoft.com/office/drawing/2014/main" id="{A5B9454C-4AD6-9F45-9567-28C03A1988A6}"/>
              </a:ext>
            </a:extLst>
          </p:cNvPr>
          <p:cNvSpPr>
            <a:spLocks noChangeArrowheads="1"/>
          </p:cNvSpPr>
          <p:nvPr/>
        </p:nvSpPr>
        <p:spPr bwMode="auto">
          <a:xfrm>
            <a:off x="7981950" y="5564187"/>
            <a:ext cx="3984625" cy="461963"/>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200" b="1"/>
              <a:t>Obs: Veja ”The Microbial World:</a:t>
            </a:r>
            <a:br>
              <a:rPr lang="pt-BR" altLang="en-US" sz="1200" b="1"/>
            </a:br>
            <a:r>
              <a:rPr lang="pt-BR" altLang="en-US" sz="1200" b="1"/>
              <a:t>Exopolysaccharides and their commercial roles”</a:t>
            </a:r>
            <a:r>
              <a:rPr lang="pt-BR" altLang="en-US" sz="1200"/>
              <a:t> </a:t>
            </a:r>
          </a:p>
        </p:txBody>
      </p:sp>
      <p:sp>
        <p:nvSpPr>
          <p:cNvPr id="54278" name="Rectangle 14">
            <a:extLst>
              <a:ext uri="{FF2B5EF4-FFF2-40B4-BE49-F238E27FC236}">
                <a16:creationId xmlns:a16="http://schemas.microsoft.com/office/drawing/2014/main" id="{A3966105-33E6-8447-9848-FA90B29CBE6D}"/>
              </a:ext>
            </a:extLst>
          </p:cNvPr>
          <p:cNvSpPr>
            <a:spLocks noChangeArrowheads="1"/>
          </p:cNvSpPr>
          <p:nvPr/>
        </p:nvSpPr>
        <p:spPr bwMode="auto">
          <a:xfrm>
            <a:off x="8634413" y="2000648"/>
            <a:ext cx="2520950" cy="922337"/>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200" b="1"/>
              <a:t>Goma Xantânica </a:t>
            </a:r>
            <a:r>
              <a:rPr lang="pt-BR" altLang="en-US" sz="1200"/>
              <a:t>e feita com substancias poliméricas extracelulares da bactéria </a:t>
            </a:r>
            <a:r>
              <a:rPr lang="pt-BR" altLang="en-US" sz="1200" b="1" i="1"/>
              <a:t>Xanthomonas campestris</a:t>
            </a:r>
            <a:r>
              <a:rPr lang="pt-BR" altLang="en-US" sz="1800" b="1"/>
              <a:t> </a:t>
            </a:r>
          </a:p>
        </p:txBody>
      </p:sp>
      <p:sp>
        <p:nvSpPr>
          <p:cNvPr id="54279" name="Text Box 4">
            <a:extLst>
              <a:ext uri="{FF2B5EF4-FFF2-40B4-BE49-F238E27FC236}">
                <a16:creationId xmlns:a16="http://schemas.microsoft.com/office/drawing/2014/main" id="{197265B0-C8DC-7A41-8D92-B41914033551}"/>
              </a:ext>
            </a:extLst>
          </p:cNvPr>
          <p:cNvSpPr txBox="1">
            <a:spLocks noChangeArrowheads="1"/>
          </p:cNvSpPr>
          <p:nvPr/>
        </p:nvSpPr>
        <p:spPr bwMode="auto">
          <a:xfrm>
            <a:off x="6907213" y="1293813"/>
            <a:ext cx="4464050" cy="692150"/>
          </a:xfrm>
          <a:prstGeom prst="rect">
            <a:avLst/>
          </a:prstGeom>
          <a:solidFill>
            <a:schemeClr val="accent1">
              <a:lumMod val="20000"/>
              <a:lumOff val="80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dirty="0"/>
              <a:t>2. Camada Mucosa, Camada </a:t>
            </a:r>
            <a:r>
              <a:rPr lang="pt-BR" altLang="en-US" sz="1800" dirty="0" err="1"/>
              <a:t>S</a:t>
            </a:r>
            <a:r>
              <a:rPr lang="pt-BR" altLang="en-US" sz="1800" dirty="0"/>
              <a:t>: </a:t>
            </a:r>
          </a:p>
          <a:p>
            <a:pPr eaLnBrk="1" hangingPunct="1">
              <a:spcBef>
                <a:spcPct val="50000"/>
              </a:spcBef>
              <a:buFontTx/>
              <a:buNone/>
            </a:pPr>
            <a:r>
              <a:rPr lang="pt-BR" altLang="en-US" sz="1400" dirty="0"/>
              <a:t>Substâncias poliméricas extracelulares (</a:t>
            </a:r>
            <a:r>
              <a:rPr lang="pt-BR" altLang="en-US" sz="1400" dirty="0" err="1"/>
              <a:t>SPE</a:t>
            </a:r>
            <a:r>
              <a:rPr lang="pt-BR" altLang="en-US" sz="1400" dirty="0"/>
              <a:t>)</a:t>
            </a:r>
          </a:p>
        </p:txBody>
      </p:sp>
      <p:sp>
        <p:nvSpPr>
          <p:cNvPr id="14" name="Text Box 4">
            <a:extLst>
              <a:ext uri="{FF2B5EF4-FFF2-40B4-BE49-F238E27FC236}">
                <a16:creationId xmlns:a16="http://schemas.microsoft.com/office/drawing/2014/main" id="{18EC2255-FEEE-4F42-AD4B-15944321D055}"/>
              </a:ext>
            </a:extLst>
          </p:cNvPr>
          <p:cNvSpPr txBox="1">
            <a:spLocks noChangeArrowheads="1"/>
          </p:cNvSpPr>
          <p:nvPr/>
        </p:nvSpPr>
        <p:spPr bwMode="auto">
          <a:xfrm>
            <a:off x="649288" y="1176338"/>
            <a:ext cx="2879725" cy="908050"/>
          </a:xfrm>
          <a:prstGeom prst="rect">
            <a:avLst/>
          </a:prstGeom>
          <a:solidFill>
            <a:schemeClr val="accent1">
              <a:lumMod val="20000"/>
              <a:lumOff val="80000"/>
            </a:schemeClr>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50000"/>
              </a:spcBef>
              <a:buFontTx/>
              <a:buAutoNum type="arabicPeriod"/>
              <a:defRPr/>
            </a:pPr>
            <a:r>
              <a:rPr lang="pt-BR" altLang="en-US" dirty="0"/>
              <a:t>Cápsula:</a:t>
            </a:r>
          </a:p>
          <a:p>
            <a:pPr eaLnBrk="1" hangingPunct="1">
              <a:spcBef>
                <a:spcPct val="50000"/>
              </a:spcBef>
              <a:defRPr/>
            </a:pPr>
            <a:r>
              <a:rPr lang="pt-BR" altLang="en-US" sz="1400" dirty="0"/>
              <a:t>Estrutura morfologicamente definida</a:t>
            </a:r>
          </a:p>
        </p:txBody>
      </p:sp>
      <p:sp>
        <p:nvSpPr>
          <p:cNvPr id="54281" name="Rectangle 2">
            <a:extLst>
              <a:ext uri="{FF2B5EF4-FFF2-40B4-BE49-F238E27FC236}">
                <a16:creationId xmlns:a16="http://schemas.microsoft.com/office/drawing/2014/main" id="{8E2ADA9D-270B-A045-805F-26B455C4A14B}"/>
              </a:ext>
            </a:extLst>
          </p:cNvPr>
          <p:cNvSpPr>
            <a:spLocks noChangeArrowheads="1"/>
          </p:cNvSpPr>
          <p:nvPr/>
        </p:nvSpPr>
        <p:spPr bwMode="auto">
          <a:xfrm>
            <a:off x="515938" y="638175"/>
            <a:ext cx="5027612"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b="1">
                <a:solidFill>
                  <a:schemeClr val="bg1"/>
                </a:solidFill>
              </a:rPr>
              <a:t>Substâncias Poliméricas Extracelulares</a:t>
            </a:r>
          </a:p>
        </p:txBody>
      </p:sp>
      <p:sp>
        <p:nvSpPr>
          <p:cNvPr id="13" name="Rectangle 12">
            <a:extLst>
              <a:ext uri="{FF2B5EF4-FFF2-40B4-BE49-F238E27FC236}">
                <a16:creationId xmlns:a16="http://schemas.microsoft.com/office/drawing/2014/main" id="{13E3EEF7-49C5-5D4C-9559-44EDFF7CF10D}"/>
              </a:ext>
            </a:extLst>
          </p:cNvPr>
          <p:cNvSpPr/>
          <p:nvPr/>
        </p:nvSpPr>
        <p:spPr>
          <a:xfrm>
            <a:off x="363539" y="9526"/>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pic>
        <p:nvPicPr>
          <p:cNvPr id="54284" name="Imagem 1">
            <a:extLst>
              <a:ext uri="{FF2B5EF4-FFF2-40B4-BE49-F238E27FC236}">
                <a16:creationId xmlns:a16="http://schemas.microsoft.com/office/drawing/2014/main" id="{DEED8CDA-B8E9-B048-B1F4-762D55976E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661" t="60533" r="8057" b="4492"/>
          <a:stretch>
            <a:fillRect/>
          </a:stretch>
        </p:blipFill>
        <p:spPr bwMode="auto">
          <a:xfrm>
            <a:off x="3529013" y="3629819"/>
            <a:ext cx="237648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Box 16">
            <a:extLst>
              <a:ext uri="{FF2B5EF4-FFF2-40B4-BE49-F238E27FC236}">
                <a16:creationId xmlns:a16="http://schemas.microsoft.com/office/drawing/2014/main" id="{E69A86F0-C345-F14D-8014-C87C1FC92B2E}"/>
              </a:ext>
            </a:extLst>
          </p:cNvPr>
          <p:cNvSpPr txBox="1">
            <a:spLocks noChangeArrowheads="1"/>
          </p:cNvSpPr>
          <p:nvPr/>
        </p:nvSpPr>
        <p:spPr bwMode="auto">
          <a:xfrm>
            <a:off x="3484563" y="5535612"/>
            <a:ext cx="242093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000" dirty="0"/>
              <a:t>Microscopia eletrônica de transmissão de uma célula de </a:t>
            </a:r>
            <a:r>
              <a:rPr lang="pt-BR" altLang="en-US" sz="1000" i="1" dirty="0"/>
              <a:t>Rhizobium</a:t>
            </a:r>
            <a:r>
              <a:rPr lang="pt-BR" altLang="en-US" sz="1000" dirty="0"/>
              <a:t> (célula tem 0,7 </a:t>
            </a:r>
            <a:r>
              <a:rPr lang="pt-BR" altLang="en-US" sz="1000" dirty="0">
                <a:latin typeface="Symbol" pitchFamily="2" charset="2"/>
              </a:rPr>
              <a:t>m</a:t>
            </a:r>
            <a:r>
              <a:rPr lang="pt-BR" altLang="en-US" sz="1000" dirty="0"/>
              <a:t>m de largura). </a:t>
            </a:r>
            <a:r>
              <a:rPr lang="pt-BR" altLang="en-US" sz="900" dirty="0"/>
              <a:t>(Fonte: Microbiologia de </a:t>
            </a:r>
            <a:r>
              <a:rPr lang="pt-BR" altLang="en-US" sz="900" dirty="0" err="1">
                <a:solidFill>
                  <a:srgbClr val="FF0000"/>
                </a:solidFill>
              </a:rPr>
              <a:t>Brock</a:t>
            </a:r>
            <a:r>
              <a:rPr lang="pt-BR" altLang="en-US" sz="900" dirty="0">
                <a:solidFill>
                  <a:srgbClr val="FF0000"/>
                </a:solidFill>
              </a:rPr>
              <a:t> Fig. 2.32</a:t>
            </a:r>
            <a:r>
              <a:rPr lang="pt-BR" altLang="en-US" sz="900" dirty="0"/>
              <a:t>)</a:t>
            </a:r>
          </a:p>
        </p:txBody>
      </p:sp>
      <p:sp>
        <p:nvSpPr>
          <p:cNvPr id="16" name="TextBox 11">
            <a:extLst>
              <a:ext uri="{FF2B5EF4-FFF2-40B4-BE49-F238E27FC236}">
                <a16:creationId xmlns:a16="http://schemas.microsoft.com/office/drawing/2014/main" id="{87A96417-A178-304E-8FBE-46702FD72BEC}"/>
              </a:ext>
            </a:extLst>
          </p:cNvPr>
          <p:cNvSpPr txBox="1">
            <a:spLocks noChangeArrowheads="1"/>
          </p:cNvSpPr>
          <p:nvPr/>
        </p:nvSpPr>
        <p:spPr bwMode="auto">
          <a:xfrm>
            <a:off x="363539" y="259515"/>
            <a:ext cx="3989387"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Demais estruturas bacterianas </a:t>
            </a:r>
            <a:r>
              <a:rPr lang="pt-BR" altLang="en-US" sz="1600" b="1"/>
              <a:t>	</a:t>
            </a:r>
          </a:p>
        </p:txBody>
      </p:sp>
    </p:spTree>
    <p:extLst>
      <p:ext uri="{BB962C8B-B14F-4D97-AF65-F5344CB8AC3E}">
        <p14:creationId xmlns:p14="http://schemas.microsoft.com/office/powerpoint/2010/main" val="2774269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8855DD-99B6-214B-B1F0-9B20B6E273E4}"/>
              </a:ext>
            </a:extLst>
          </p:cNvPr>
          <p:cNvSpPr/>
          <p:nvPr/>
        </p:nvSpPr>
        <p:spPr>
          <a:xfrm>
            <a:off x="158750" y="35009"/>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55298" name="TextBox 4">
            <a:extLst>
              <a:ext uri="{FF2B5EF4-FFF2-40B4-BE49-F238E27FC236}">
                <a16:creationId xmlns:a16="http://schemas.microsoft.com/office/drawing/2014/main" id="{9BCD6FC8-19F2-BE40-9EE1-CD7D47B6D290}"/>
              </a:ext>
            </a:extLst>
          </p:cNvPr>
          <p:cNvSpPr txBox="1">
            <a:spLocks noChangeArrowheads="1"/>
          </p:cNvSpPr>
          <p:nvPr/>
        </p:nvSpPr>
        <p:spPr bwMode="auto">
          <a:xfrm>
            <a:off x="250825" y="256382"/>
            <a:ext cx="3989388" cy="338138"/>
          </a:xfrm>
          <a:prstGeom prst="rect">
            <a:avLst/>
          </a:prstGeom>
          <a:solidFill>
            <a:srgbClr val="DC2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solidFill>
                  <a:schemeClr val="bg1"/>
                </a:solidFill>
              </a:rPr>
              <a:t>Demais estruturas bacterianas </a:t>
            </a:r>
            <a:r>
              <a:rPr lang="pt-BR" altLang="en-US" sz="1600" b="1"/>
              <a:t>	</a:t>
            </a:r>
          </a:p>
        </p:txBody>
      </p:sp>
      <p:sp>
        <p:nvSpPr>
          <p:cNvPr id="2" name="Rectangle 1">
            <a:extLst>
              <a:ext uri="{FF2B5EF4-FFF2-40B4-BE49-F238E27FC236}">
                <a16:creationId xmlns:a16="http://schemas.microsoft.com/office/drawing/2014/main" id="{4B16A25B-B798-6B4A-94D2-2CB226F1C16F}"/>
              </a:ext>
            </a:extLst>
          </p:cNvPr>
          <p:cNvSpPr/>
          <p:nvPr/>
        </p:nvSpPr>
        <p:spPr>
          <a:xfrm>
            <a:off x="1395413" y="3824289"/>
            <a:ext cx="4589463" cy="2832100"/>
          </a:xfrm>
          <a:prstGeom prst="rect">
            <a:avLst/>
          </a:prstGeom>
          <a:ln>
            <a:solidFill>
              <a:schemeClr val="accent3">
                <a:lumMod val="50000"/>
              </a:schemeClr>
            </a:solidFill>
          </a:ln>
        </p:spPr>
        <p:txBody>
          <a:bodyPr>
            <a:spAutoFit/>
          </a:bodyPr>
          <a:lstStyle/>
          <a:p>
            <a:pPr algn="just">
              <a:defRPr/>
            </a:pPr>
            <a:r>
              <a:rPr lang="pt-BR" sz="1200" dirty="0">
                <a:latin typeface="Helvetica" pitchFamily="2" charset="0"/>
              </a:rPr>
              <a:t>O </a:t>
            </a:r>
            <a:r>
              <a:rPr lang="pt-BR" sz="1200" b="1" dirty="0">
                <a:latin typeface="Helvetica" pitchFamily="2" charset="0"/>
              </a:rPr>
              <a:t>glicocálice</a:t>
            </a:r>
            <a:r>
              <a:rPr lang="pt-BR" sz="1200" dirty="0">
                <a:latin typeface="Helvetica" pitchFamily="2" charset="0"/>
              </a:rPr>
              <a:t> consiste em um revestimento polissacarídico secretado por muitas bactérias; e, é um importante componente dos </a:t>
            </a:r>
            <a:r>
              <a:rPr lang="pt-BR" sz="1200" b="1" dirty="0">
                <a:latin typeface="Helvetica" pitchFamily="2" charset="0"/>
              </a:rPr>
              <a:t>biofilmes</a:t>
            </a:r>
            <a:r>
              <a:rPr lang="pt-BR" sz="1200" dirty="0">
                <a:latin typeface="Helvetica" pitchFamily="2" charset="0"/>
              </a:rPr>
              <a:t>. Ele reveste as superfícies bacterianas e possibilita uma </a:t>
            </a:r>
            <a:r>
              <a:rPr lang="pt-BR" sz="1200" b="1" dirty="0">
                <a:latin typeface="Helvetica" pitchFamily="2" charset="0"/>
              </a:rPr>
              <a:t>firme aderência</a:t>
            </a:r>
            <a:r>
              <a:rPr lang="pt-BR" sz="1200" dirty="0">
                <a:latin typeface="Helvetica" pitchFamily="2" charset="0"/>
              </a:rPr>
              <a:t> às estruturas variadas, como: pele, válvulas cardíacas e cateteres. </a:t>
            </a:r>
          </a:p>
          <a:p>
            <a:pPr algn="just">
              <a:defRPr/>
            </a:pPr>
            <a:endParaRPr lang="pt-BR" sz="1200" dirty="0">
              <a:latin typeface="Helvetica" pitchFamily="2" charset="0"/>
            </a:endParaRPr>
          </a:p>
          <a:p>
            <a:pPr algn="just">
              <a:spcAft>
                <a:spcPts val="400"/>
              </a:spcAft>
              <a:defRPr/>
            </a:pPr>
            <a:r>
              <a:rPr lang="pt-BR" sz="1200" dirty="0">
                <a:latin typeface="Helvetica" pitchFamily="2" charset="0"/>
              </a:rPr>
              <a:t>Exemplos da </a:t>
            </a:r>
            <a:r>
              <a:rPr lang="pt-BR" sz="1200" b="1" dirty="0">
                <a:latin typeface="Helvetica" pitchFamily="2" charset="0"/>
              </a:rPr>
              <a:t>importância clínica do biofilme bacteriano:</a:t>
            </a:r>
            <a:endParaRPr lang="pt-BR" sz="1200" dirty="0">
              <a:latin typeface="Helvetica" pitchFamily="2" charset="0"/>
            </a:endParaRPr>
          </a:p>
          <a:p>
            <a:pPr marL="285750" indent="-285750" algn="just">
              <a:spcAft>
                <a:spcPts val="400"/>
              </a:spcAft>
              <a:buFontTx/>
              <a:buChar char="-"/>
              <a:defRPr/>
            </a:pPr>
            <a:r>
              <a:rPr lang="pt-BR" sz="1200" b="1" i="1" dirty="0">
                <a:solidFill>
                  <a:srgbClr val="FF0000"/>
                </a:solidFill>
                <a:latin typeface="Helvetica" pitchFamily="2" charset="0"/>
              </a:rPr>
              <a:t>Pseudomonas aeruginosa </a:t>
            </a:r>
            <a:r>
              <a:rPr lang="pt-BR" sz="1200" dirty="0">
                <a:latin typeface="Helvetica" pitchFamily="2" charset="0"/>
              </a:rPr>
              <a:t>causar infecções do trato respiratório em pacientes com fibrose cística; </a:t>
            </a:r>
          </a:p>
          <a:p>
            <a:pPr marL="285750" indent="-285750" algn="just">
              <a:spcAft>
                <a:spcPts val="400"/>
              </a:spcAft>
              <a:buFontTx/>
              <a:buChar char="-"/>
              <a:defRPr/>
            </a:pPr>
            <a:r>
              <a:rPr lang="pt-BR" sz="1200" b="1" i="1" dirty="0">
                <a:solidFill>
                  <a:srgbClr val="0B0080"/>
                </a:solidFill>
                <a:latin typeface="Helvetica" pitchFamily="2" charset="0"/>
              </a:rPr>
              <a:t>Staphylococcus epidermidis</a:t>
            </a:r>
            <a:r>
              <a:rPr lang="pt-BR" sz="1200" b="1" i="1" dirty="0">
                <a:latin typeface="Helvetica" pitchFamily="2" charset="0"/>
              </a:rPr>
              <a:t> </a:t>
            </a:r>
            <a:r>
              <a:rPr lang="pt-BR" sz="1200" dirty="0">
                <a:latin typeface="Helvetica" pitchFamily="2" charset="0"/>
              </a:rPr>
              <a:t>e </a:t>
            </a:r>
            <a:r>
              <a:rPr lang="pt-BR" sz="1200" b="1" i="1" dirty="0">
                <a:solidFill>
                  <a:srgbClr val="0B0080"/>
                </a:solidFill>
                <a:latin typeface="Helvetica" pitchFamily="2" charset="0"/>
              </a:rPr>
              <a:t>Streptococcus viridans</a:t>
            </a:r>
            <a:r>
              <a:rPr lang="pt-BR" sz="1200" b="1" dirty="0">
                <a:latin typeface="Helvetica" pitchFamily="2" charset="0"/>
              </a:rPr>
              <a:t> </a:t>
            </a:r>
            <a:r>
              <a:rPr lang="pt-BR" sz="1200" dirty="0">
                <a:latin typeface="Helvetica" pitchFamily="2" charset="0"/>
              </a:rPr>
              <a:t>causar endocardites. </a:t>
            </a:r>
          </a:p>
          <a:p>
            <a:pPr marL="285750" indent="-285750" algn="just">
              <a:buFontTx/>
              <a:buChar char="-"/>
              <a:defRPr/>
            </a:pPr>
            <a:r>
              <a:rPr lang="pt-BR" sz="1200" b="1" i="1" dirty="0">
                <a:solidFill>
                  <a:srgbClr val="0B0080"/>
                </a:solidFill>
                <a:latin typeface="Helvetica" pitchFamily="2" charset="0"/>
              </a:rPr>
              <a:t>Streptococcus mutans</a:t>
            </a:r>
            <a:r>
              <a:rPr lang="pt-BR" sz="1200" dirty="0">
                <a:latin typeface="Helvetica" pitchFamily="2" charset="0"/>
              </a:rPr>
              <a:t>, mediar a adesão à̀ superfície dos dentes, fator importante na formação da placa dental precursora da formação da cárie dental. </a:t>
            </a:r>
          </a:p>
        </p:txBody>
      </p:sp>
      <p:sp>
        <p:nvSpPr>
          <p:cNvPr id="6" name="Rectangle 5">
            <a:extLst>
              <a:ext uri="{FF2B5EF4-FFF2-40B4-BE49-F238E27FC236}">
                <a16:creationId xmlns:a16="http://schemas.microsoft.com/office/drawing/2014/main" id="{26B4C7B7-B0B7-0D41-9799-F1FE62028F4E}"/>
              </a:ext>
            </a:extLst>
          </p:cNvPr>
          <p:cNvSpPr/>
          <p:nvPr/>
        </p:nvSpPr>
        <p:spPr>
          <a:xfrm>
            <a:off x="1395413" y="1238253"/>
            <a:ext cx="4589463" cy="2492375"/>
          </a:xfrm>
          <a:prstGeom prst="rect">
            <a:avLst/>
          </a:prstGeom>
          <a:solidFill>
            <a:srgbClr val="F9FFBE"/>
          </a:solidFill>
          <a:ln>
            <a:solidFill>
              <a:schemeClr val="accent3">
                <a:lumMod val="50000"/>
              </a:schemeClr>
            </a:solidFill>
          </a:ln>
        </p:spPr>
        <p:txBody>
          <a:bodyPr>
            <a:spAutoFit/>
          </a:bodyPr>
          <a:lstStyle/>
          <a:p>
            <a:pPr>
              <a:defRPr/>
            </a:pPr>
            <a:endParaRPr lang="pt-BR" sz="1200" dirty="0"/>
          </a:p>
          <a:p>
            <a:pPr>
              <a:defRPr/>
            </a:pPr>
            <a:endParaRPr lang="pt-BR" sz="1200" dirty="0"/>
          </a:p>
          <a:p>
            <a:pPr>
              <a:defRPr/>
            </a:pPr>
            <a:endParaRPr lang="pt-BR" sz="1200" dirty="0"/>
          </a:p>
          <a:p>
            <a:pPr>
              <a:defRPr/>
            </a:pPr>
            <a:endParaRPr lang="pt-BR" sz="1200" dirty="0"/>
          </a:p>
          <a:p>
            <a:pPr>
              <a:defRPr/>
            </a:pPr>
            <a:endParaRPr lang="pt-BR" sz="1200" dirty="0"/>
          </a:p>
          <a:p>
            <a:pPr>
              <a:defRPr/>
            </a:pPr>
            <a:endParaRPr lang="pt-BR" sz="1200" dirty="0"/>
          </a:p>
          <a:p>
            <a:pPr>
              <a:defRPr/>
            </a:pPr>
            <a:endParaRPr lang="pt-BR" sz="1200" dirty="0"/>
          </a:p>
          <a:p>
            <a:pPr>
              <a:defRPr/>
            </a:pPr>
            <a:endParaRPr lang="pt-BR" sz="1200" dirty="0"/>
          </a:p>
          <a:p>
            <a:pPr>
              <a:defRPr/>
            </a:pPr>
            <a:endParaRPr lang="pt-BR" sz="1200" dirty="0"/>
          </a:p>
          <a:p>
            <a:pPr algn="just">
              <a:defRPr/>
            </a:pPr>
            <a:r>
              <a:rPr lang="pt-BR" sz="1200" dirty="0"/>
              <a:t>Diagrama de estruturas poliméricas extracelulares bacterianas: </a:t>
            </a:r>
          </a:p>
          <a:p>
            <a:pPr algn="just">
              <a:defRPr/>
            </a:pPr>
            <a:r>
              <a:rPr lang="pt-BR" sz="1200" b="1" dirty="0"/>
              <a:t>1</a:t>
            </a:r>
            <a:r>
              <a:rPr lang="pt-BR" sz="1200" dirty="0"/>
              <a:t>- cápsula, </a:t>
            </a:r>
          </a:p>
          <a:p>
            <a:pPr algn="just">
              <a:defRPr/>
            </a:pPr>
            <a:r>
              <a:rPr lang="pt-BR" sz="1200" b="1" dirty="0"/>
              <a:t>2</a:t>
            </a:r>
            <a:r>
              <a:rPr lang="pt-BR" sz="1200" dirty="0"/>
              <a:t>- camada mucosa ou glicocálice, </a:t>
            </a:r>
          </a:p>
          <a:p>
            <a:pPr algn="just">
              <a:defRPr/>
            </a:pPr>
            <a:r>
              <a:rPr lang="pt-BR" sz="1200" b="1" dirty="0"/>
              <a:t>3</a:t>
            </a:r>
            <a:r>
              <a:rPr lang="pt-BR" sz="1200" dirty="0"/>
              <a:t>- biopelícula que resulta na formação de </a:t>
            </a:r>
            <a:r>
              <a:rPr lang="pt-BR" sz="1200" b="1" dirty="0"/>
              <a:t>biofilme</a:t>
            </a:r>
            <a:r>
              <a:rPr lang="pt-BR" sz="1200" dirty="0"/>
              <a:t>.</a:t>
            </a:r>
          </a:p>
        </p:txBody>
      </p:sp>
      <p:sp>
        <p:nvSpPr>
          <p:cNvPr id="7" name="Rectangle 6">
            <a:extLst>
              <a:ext uri="{FF2B5EF4-FFF2-40B4-BE49-F238E27FC236}">
                <a16:creationId xmlns:a16="http://schemas.microsoft.com/office/drawing/2014/main" id="{1EE3D21C-51D7-DA4E-8994-3567F8CFF601}"/>
              </a:ext>
            </a:extLst>
          </p:cNvPr>
          <p:cNvSpPr/>
          <p:nvPr/>
        </p:nvSpPr>
        <p:spPr>
          <a:xfrm>
            <a:off x="6923088" y="2393952"/>
            <a:ext cx="4202112" cy="4262437"/>
          </a:xfrm>
          <a:prstGeom prst="rect">
            <a:avLst/>
          </a:prstGeom>
          <a:solidFill>
            <a:srgbClr val="F9FFC0"/>
          </a:solidFill>
          <a:ln>
            <a:solidFill>
              <a:schemeClr val="accent3">
                <a:lumMod val="50000"/>
              </a:schemeClr>
            </a:solidFill>
          </a:ln>
        </p:spPr>
        <p:txBody>
          <a:bodyPr>
            <a:spAutoFit/>
          </a:bodyPr>
          <a:lstStyle/>
          <a:p>
            <a:pPr>
              <a:defRPr/>
            </a:pPr>
            <a:r>
              <a:rPr lang="pt-BR" sz="1400" dirty="0">
                <a:solidFill>
                  <a:srgbClr val="202122"/>
                </a:solidFill>
                <a:latin typeface="Helvetica" pitchFamily="2" charset="0"/>
              </a:rPr>
              <a:t>A </a:t>
            </a:r>
            <a:r>
              <a:rPr lang="pt-BR" sz="1400" b="1" dirty="0">
                <a:solidFill>
                  <a:srgbClr val="202122"/>
                </a:solidFill>
                <a:latin typeface="Helvetica" pitchFamily="2" charset="0"/>
              </a:rPr>
              <a:t>cápsula bacteriana </a:t>
            </a:r>
            <a:r>
              <a:rPr lang="pt-BR" sz="1400" dirty="0">
                <a:solidFill>
                  <a:srgbClr val="202122"/>
                </a:solidFill>
                <a:latin typeface="Helvetica" pitchFamily="2" charset="0"/>
              </a:rPr>
              <a:t>é mais comumente encontrada em  bactérias Gram-negativas, como:</a:t>
            </a:r>
          </a:p>
          <a:p>
            <a:pPr>
              <a:defRPr/>
            </a:pPr>
            <a:endParaRPr lang="pt-BR" sz="500" dirty="0">
              <a:solidFill>
                <a:srgbClr val="202122"/>
              </a:solidFill>
              <a:latin typeface="Helvetica" pitchFamily="2" charset="0"/>
            </a:endParaRPr>
          </a:p>
          <a:p>
            <a:pPr>
              <a:buFont typeface="Arial" panose="020B0604020202020204" pitchFamily="34" charset="0"/>
              <a:buChar char="•"/>
              <a:defRPr/>
            </a:pPr>
            <a:r>
              <a:rPr lang="pt-BR" sz="1400" i="1" dirty="0">
                <a:solidFill>
                  <a:srgbClr val="0B0080"/>
                </a:solidFill>
                <a:latin typeface="Helvetica" pitchFamily="2" charset="0"/>
              </a:rPr>
              <a:t> </a:t>
            </a:r>
            <a:r>
              <a:rPr lang="pt-BR" sz="1400" i="1" dirty="0">
                <a:solidFill>
                  <a:srgbClr val="FF0000"/>
                </a:solidFill>
                <a:latin typeface="Helvetica" pitchFamily="2" charset="0"/>
              </a:rPr>
              <a:t>Escherichia coli</a:t>
            </a:r>
            <a:r>
              <a:rPr lang="pt-BR" sz="1400" dirty="0">
                <a:solidFill>
                  <a:srgbClr val="FF0000"/>
                </a:solidFill>
                <a:latin typeface="Helvetica" pitchFamily="2" charset="0"/>
              </a:rPr>
              <a:t> </a:t>
            </a:r>
            <a:r>
              <a:rPr lang="pt-BR" sz="1400" dirty="0">
                <a:latin typeface="Helvetica" pitchFamily="2" charset="0"/>
              </a:rPr>
              <a:t>(somente em algumas cepas)</a:t>
            </a:r>
          </a:p>
          <a:p>
            <a:pPr>
              <a:buFont typeface="Arial" panose="020B0604020202020204" pitchFamily="34" charset="0"/>
              <a:buChar char="•"/>
              <a:defRPr/>
            </a:pPr>
            <a:r>
              <a:rPr lang="pt-BR" sz="1400" i="1" dirty="0">
                <a:solidFill>
                  <a:srgbClr val="FF0000"/>
                </a:solidFill>
                <a:latin typeface="Helvetica" pitchFamily="2" charset="0"/>
              </a:rPr>
              <a:t> Neisseria meningitidis</a:t>
            </a:r>
            <a:endParaRPr lang="pt-BR" sz="1400" dirty="0">
              <a:solidFill>
                <a:srgbClr val="FF0000"/>
              </a:solidFill>
              <a:latin typeface="Helvetica" pitchFamily="2" charset="0"/>
            </a:endParaRPr>
          </a:p>
          <a:p>
            <a:pPr>
              <a:buFont typeface="Arial" panose="020B0604020202020204" pitchFamily="34" charset="0"/>
              <a:buChar char="•"/>
              <a:defRPr/>
            </a:pPr>
            <a:r>
              <a:rPr lang="pt-BR" sz="1400" i="1" dirty="0">
                <a:solidFill>
                  <a:srgbClr val="FF0000"/>
                </a:solidFill>
                <a:latin typeface="Helvetica" pitchFamily="2" charset="0"/>
              </a:rPr>
              <a:t> Klebsiella pneumoniae</a:t>
            </a:r>
            <a:endParaRPr lang="pt-BR" sz="1400" dirty="0">
              <a:solidFill>
                <a:srgbClr val="FF0000"/>
              </a:solidFill>
              <a:latin typeface="Helvetica" pitchFamily="2" charset="0"/>
            </a:endParaRPr>
          </a:p>
          <a:p>
            <a:pPr>
              <a:buFont typeface="Arial" panose="020B0604020202020204" pitchFamily="34" charset="0"/>
              <a:buChar char="•"/>
              <a:defRPr/>
            </a:pPr>
            <a:r>
              <a:rPr lang="pt-BR" sz="1400" i="1" dirty="0">
                <a:solidFill>
                  <a:srgbClr val="FF0000"/>
                </a:solidFill>
                <a:latin typeface="Helvetica" pitchFamily="2" charset="0"/>
              </a:rPr>
              <a:t> Haemophilus influenzae</a:t>
            </a:r>
            <a:endParaRPr lang="pt-BR" sz="1400" dirty="0">
              <a:solidFill>
                <a:srgbClr val="FF0000"/>
              </a:solidFill>
              <a:latin typeface="Helvetica" pitchFamily="2" charset="0"/>
            </a:endParaRPr>
          </a:p>
          <a:p>
            <a:pPr>
              <a:buFont typeface="Arial" panose="020B0604020202020204" pitchFamily="34" charset="0"/>
              <a:buChar char="•"/>
              <a:defRPr/>
            </a:pPr>
            <a:r>
              <a:rPr lang="pt-BR" sz="1400" i="1" dirty="0">
                <a:solidFill>
                  <a:srgbClr val="FF0000"/>
                </a:solidFill>
                <a:latin typeface="Helvetica" pitchFamily="2" charset="0"/>
              </a:rPr>
              <a:t> Pseudomonas aeruginosa</a:t>
            </a:r>
            <a:endParaRPr lang="pt-BR" sz="1400" dirty="0">
              <a:solidFill>
                <a:srgbClr val="FF0000"/>
              </a:solidFill>
              <a:latin typeface="Helvetica" pitchFamily="2" charset="0"/>
            </a:endParaRPr>
          </a:p>
          <a:p>
            <a:pPr>
              <a:buFont typeface="Arial" panose="020B0604020202020204" pitchFamily="34" charset="0"/>
              <a:buChar char="•"/>
              <a:defRPr/>
            </a:pPr>
            <a:r>
              <a:rPr lang="pt-BR" sz="1400" i="1" dirty="0">
                <a:solidFill>
                  <a:srgbClr val="FF0000"/>
                </a:solidFill>
                <a:latin typeface="Helvetica" pitchFamily="2" charset="0"/>
              </a:rPr>
              <a:t> Salmonella</a:t>
            </a:r>
            <a:r>
              <a:rPr lang="pt-BR" sz="1400" dirty="0">
                <a:solidFill>
                  <a:srgbClr val="FF0000"/>
                </a:solidFill>
                <a:latin typeface="Helvetica" pitchFamily="2" charset="0"/>
              </a:rPr>
              <a:t> </a:t>
            </a:r>
          </a:p>
          <a:p>
            <a:pPr>
              <a:defRPr/>
            </a:pPr>
            <a:endParaRPr lang="pt-BR" sz="1400" dirty="0">
              <a:solidFill>
                <a:srgbClr val="202122"/>
              </a:solidFill>
              <a:latin typeface="Helvetica" pitchFamily="2" charset="0"/>
            </a:endParaRPr>
          </a:p>
          <a:p>
            <a:pPr>
              <a:defRPr/>
            </a:pPr>
            <a:endParaRPr lang="pt-BR" sz="1400" dirty="0">
              <a:solidFill>
                <a:srgbClr val="202122"/>
              </a:solidFill>
              <a:latin typeface="Helvetica" pitchFamily="2" charset="0"/>
            </a:endParaRPr>
          </a:p>
          <a:p>
            <a:pPr>
              <a:defRPr/>
            </a:pPr>
            <a:endParaRPr lang="pt-BR" sz="1400" dirty="0">
              <a:solidFill>
                <a:srgbClr val="202122"/>
              </a:solidFill>
              <a:latin typeface="Helvetica" pitchFamily="2" charset="0"/>
            </a:endParaRPr>
          </a:p>
          <a:p>
            <a:pPr>
              <a:defRPr/>
            </a:pPr>
            <a:r>
              <a:rPr lang="pt-BR" sz="1400" dirty="0">
                <a:solidFill>
                  <a:srgbClr val="202122"/>
                </a:solidFill>
                <a:latin typeface="Helvetica" pitchFamily="2" charset="0"/>
              </a:rPr>
              <a:t>A </a:t>
            </a:r>
            <a:r>
              <a:rPr lang="pt-BR" sz="1400" b="1" dirty="0">
                <a:solidFill>
                  <a:srgbClr val="202122"/>
                </a:solidFill>
                <a:latin typeface="Helvetica" pitchFamily="2" charset="0"/>
              </a:rPr>
              <a:t>cápsula bacteriana</a:t>
            </a:r>
            <a:r>
              <a:rPr lang="pt-BR" sz="1400" dirty="0">
                <a:solidFill>
                  <a:srgbClr val="202122"/>
                </a:solidFill>
                <a:latin typeface="Helvetica" pitchFamily="2" charset="0"/>
              </a:rPr>
              <a:t> também está presente em algumas bactérias Gram-positivas, como:</a:t>
            </a:r>
          </a:p>
          <a:p>
            <a:pPr>
              <a:defRPr/>
            </a:pPr>
            <a:endParaRPr lang="pt-BR" sz="500" dirty="0">
              <a:solidFill>
                <a:srgbClr val="202122"/>
              </a:solidFill>
              <a:latin typeface="Helvetica" pitchFamily="2" charset="0"/>
            </a:endParaRPr>
          </a:p>
          <a:p>
            <a:pPr>
              <a:buFont typeface="Arial" panose="020B0604020202020204" pitchFamily="34" charset="0"/>
              <a:buChar char="•"/>
              <a:defRPr/>
            </a:pPr>
            <a:r>
              <a:rPr lang="pt-BR" sz="1400" i="1" dirty="0">
                <a:solidFill>
                  <a:srgbClr val="0B0080"/>
                </a:solidFill>
                <a:latin typeface="Helvetica" pitchFamily="2" charset="0"/>
              </a:rPr>
              <a:t> Bacillus megaterium</a:t>
            </a:r>
            <a:r>
              <a:rPr lang="pt-BR" sz="1400" dirty="0">
                <a:solidFill>
                  <a:srgbClr val="202122"/>
                </a:solidFill>
                <a:latin typeface="Helvetica" pitchFamily="2" charset="0"/>
              </a:rPr>
              <a:t> </a:t>
            </a:r>
          </a:p>
          <a:p>
            <a:pPr>
              <a:buFont typeface="Arial" panose="020B0604020202020204" pitchFamily="34" charset="0"/>
              <a:buChar char="•"/>
              <a:defRPr/>
            </a:pPr>
            <a:r>
              <a:rPr lang="pt-BR" sz="1400" i="1" dirty="0">
                <a:solidFill>
                  <a:srgbClr val="202122"/>
                </a:solidFill>
                <a:latin typeface="Helvetica" pitchFamily="2" charset="0"/>
              </a:rPr>
              <a:t> </a:t>
            </a:r>
            <a:r>
              <a:rPr lang="pt-BR" sz="1400" i="1" dirty="0">
                <a:solidFill>
                  <a:srgbClr val="0B0080"/>
                </a:solidFill>
                <a:latin typeface="Helvetica" pitchFamily="2" charset="0"/>
              </a:rPr>
              <a:t>Streptococcus pyogenes</a:t>
            </a:r>
            <a:r>
              <a:rPr lang="pt-BR" sz="1400" dirty="0">
                <a:solidFill>
                  <a:srgbClr val="202122"/>
                </a:solidFill>
                <a:latin typeface="Helvetica" pitchFamily="2" charset="0"/>
              </a:rPr>
              <a:t> </a:t>
            </a:r>
          </a:p>
          <a:p>
            <a:pPr>
              <a:buFont typeface="Arial" panose="020B0604020202020204" pitchFamily="34" charset="0"/>
              <a:buChar char="•"/>
              <a:defRPr/>
            </a:pPr>
            <a:r>
              <a:rPr lang="pt-BR" sz="1400" i="1" dirty="0">
                <a:solidFill>
                  <a:srgbClr val="0B0080"/>
                </a:solidFill>
                <a:latin typeface="Helvetica" pitchFamily="2" charset="0"/>
              </a:rPr>
              <a:t> Streptococcus pneumoniae</a:t>
            </a:r>
            <a:endParaRPr lang="pt-BR" sz="1400" dirty="0">
              <a:solidFill>
                <a:srgbClr val="202122"/>
              </a:solidFill>
              <a:latin typeface="Helvetica" pitchFamily="2" charset="0"/>
            </a:endParaRPr>
          </a:p>
          <a:p>
            <a:pPr>
              <a:buFont typeface="Arial" panose="020B0604020202020204" pitchFamily="34" charset="0"/>
              <a:buChar char="•"/>
              <a:defRPr/>
            </a:pPr>
            <a:r>
              <a:rPr lang="pt-BR" sz="1400" i="1" dirty="0">
                <a:solidFill>
                  <a:srgbClr val="0B0080"/>
                </a:solidFill>
                <a:latin typeface="Helvetica" pitchFamily="2" charset="0"/>
              </a:rPr>
              <a:t> Streptococcus agalactiae</a:t>
            </a:r>
            <a:r>
              <a:rPr lang="pt-BR" sz="1400" dirty="0">
                <a:solidFill>
                  <a:srgbClr val="202122"/>
                </a:solidFill>
                <a:latin typeface="Helvetica" pitchFamily="2" charset="0"/>
              </a:rPr>
              <a:t> </a:t>
            </a:r>
          </a:p>
          <a:p>
            <a:pPr>
              <a:buFont typeface="Arial" panose="020B0604020202020204" pitchFamily="34" charset="0"/>
              <a:buChar char="•"/>
              <a:defRPr/>
            </a:pPr>
            <a:r>
              <a:rPr lang="pt-BR" sz="1400" i="1" dirty="0">
                <a:solidFill>
                  <a:srgbClr val="202122"/>
                </a:solidFill>
                <a:latin typeface="Helvetica" pitchFamily="2" charset="0"/>
              </a:rPr>
              <a:t> </a:t>
            </a:r>
            <a:r>
              <a:rPr lang="pt-BR" sz="1400" i="1" dirty="0">
                <a:solidFill>
                  <a:srgbClr val="0B0080"/>
                </a:solidFill>
                <a:latin typeface="Helvetica" pitchFamily="2" charset="0"/>
              </a:rPr>
              <a:t>Staphylococcus epidermidis</a:t>
            </a:r>
            <a:endParaRPr lang="pt-BR" sz="1400" dirty="0">
              <a:solidFill>
                <a:srgbClr val="202122"/>
              </a:solidFill>
              <a:latin typeface="Helvetica" pitchFamily="2" charset="0"/>
            </a:endParaRPr>
          </a:p>
        </p:txBody>
      </p:sp>
      <p:pic>
        <p:nvPicPr>
          <p:cNvPr id="55302" name="Picture 10">
            <a:extLst>
              <a:ext uri="{FF2B5EF4-FFF2-40B4-BE49-F238E27FC236}">
                <a16:creationId xmlns:a16="http://schemas.microsoft.com/office/drawing/2014/main" id="{93DAB647-A8AA-A54B-9A4F-B81EC8059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550" y="1344614"/>
            <a:ext cx="4421187"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Rectangle 2">
            <a:extLst>
              <a:ext uri="{FF2B5EF4-FFF2-40B4-BE49-F238E27FC236}">
                <a16:creationId xmlns:a16="http://schemas.microsoft.com/office/drawing/2014/main" id="{B6CE2665-D4D0-A741-9602-731D9F9F43D0}"/>
              </a:ext>
            </a:extLst>
          </p:cNvPr>
          <p:cNvSpPr>
            <a:spLocks noChangeArrowheads="1"/>
          </p:cNvSpPr>
          <p:nvPr/>
        </p:nvSpPr>
        <p:spPr bwMode="auto">
          <a:xfrm>
            <a:off x="511176" y="666753"/>
            <a:ext cx="7688263"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000" b="1">
                <a:solidFill>
                  <a:schemeClr val="bg1"/>
                </a:solidFill>
              </a:rPr>
              <a:t>Substâncias Poliméricas Extracelulares – Biofilme bacteriano</a:t>
            </a:r>
          </a:p>
        </p:txBody>
      </p:sp>
    </p:spTree>
    <p:extLst>
      <p:ext uri="{BB962C8B-B14F-4D97-AF65-F5344CB8AC3E}">
        <p14:creationId xmlns:p14="http://schemas.microsoft.com/office/powerpoint/2010/main" val="80554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Box 15">
            <a:extLst>
              <a:ext uri="{FF2B5EF4-FFF2-40B4-BE49-F238E27FC236}">
                <a16:creationId xmlns:a16="http://schemas.microsoft.com/office/drawing/2014/main" id="{4934AED1-75EB-2245-9445-1B657725E1E1}"/>
              </a:ext>
            </a:extLst>
          </p:cNvPr>
          <p:cNvSpPr txBox="1">
            <a:spLocks noChangeArrowheads="1"/>
          </p:cNvSpPr>
          <p:nvPr/>
        </p:nvSpPr>
        <p:spPr bwMode="auto">
          <a:xfrm>
            <a:off x="7441404" y="1209512"/>
            <a:ext cx="4554324" cy="4985980"/>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pt-BR" altLang="en-US" sz="800" dirty="0"/>
          </a:p>
          <a:p>
            <a:pPr algn="just">
              <a:spcBef>
                <a:spcPct val="0"/>
              </a:spcBef>
              <a:spcAft>
                <a:spcPts val="600"/>
              </a:spcAft>
              <a:buNone/>
            </a:pPr>
            <a:r>
              <a:rPr lang="pt-BR" altLang="en-US" sz="1400" dirty="0"/>
              <a:t>9. A visualização de bactérias ao </a:t>
            </a:r>
            <a:r>
              <a:rPr lang="pt-BR" altLang="en-US" sz="1400" dirty="0" err="1"/>
              <a:t>M.O</a:t>
            </a:r>
            <a:r>
              <a:rPr lang="pt-BR" altLang="en-US" sz="1400" dirty="0"/>
              <a:t>. é muito importante logo nas etapas iniciais quando se deseja fazer um diagnóstico de uma infecção bacteriana. Além da “Coloração e Gram” que é muito empregada, há outra técnica de coloração  bacterina é bastante empregada? Em que caso é usada?</a:t>
            </a:r>
          </a:p>
          <a:p>
            <a:pPr algn="just">
              <a:spcBef>
                <a:spcPct val="0"/>
              </a:spcBef>
              <a:spcAft>
                <a:spcPts val="600"/>
              </a:spcAft>
              <a:buNone/>
            </a:pPr>
            <a:endParaRPr lang="pt-BR" altLang="en-US" sz="1400" dirty="0"/>
          </a:p>
          <a:p>
            <a:pPr algn="just">
              <a:spcBef>
                <a:spcPct val="0"/>
              </a:spcBef>
              <a:spcAft>
                <a:spcPts val="600"/>
              </a:spcAft>
              <a:buNone/>
            </a:pPr>
            <a:r>
              <a:rPr lang="pt-BR" altLang="en-US" sz="1400" dirty="0"/>
              <a:t>10. Flagelo e Pili são estruturas celulares bacterianas que desempenham funções equivalentes?</a:t>
            </a:r>
          </a:p>
          <a:p>
            <a:pPr algn="just">
              <a:spcBef>
                <a:spcPct val="0"/>
              </a:spcBef>
              <a:spcAft>
                <a:spcPts val="600"/>
              </a:spcAft>
              <a:buNone/>
            </a:pPr>
            <a:r>
              <a:rPr lang="pt-BR" altLang="en-US" sz="1400" dirty="0"/>
              <a:t>11. As bactérias são capazes de armazenar material de reserva de carbono e de energia? Comente.</a:t>
            </a:r>
          </a:p>
          <a:p>
            <a:pPr algn="just">
              <a:spcBef>
                <a:spcPct val="0"/>
              </a:spcBef>
              <a:spcAft>
                <a:spcPts val="600"/>
              </a:spcAft>
              <a:buNone/>
            </a:pPr>
            <a:r>
              <a:rPr lang="pt-BR" altLang="en-US" sz="1400" dirty="0"/>
              <a:t>12. Esporos são estruturas presentes em todas as bactérias? Comente</a:t>
            </a:r>
          </a:p>
          <a:p>
            <a:pPr algn="just">
              <a:spcBef>
                <a:spcPct val="0"/>
              </a:spcBef>
              <a:spcAft>
                <a:spcPts val="600"/>
              </a:spcAft>
              <a:buNone/>
            </a:pPr>
            <a:r>
              <a:rPr lang="pt-BR" altLang="en-US" sz="1400" dirty="0"/>
              <a:t>13. DNA cromossomal e plasmidial são estruturas presentes em todas as células?</a:t>
            </a:r>
          </a:p>
          <a:p>
            <a:pPr algn="just">
              <a:spcBef>
                <a:spcPct val="0"/>
              </a:spcBef>
              <a:spcAft>
                <a:spcPts val="600"/>
              </a:spcAft>
              <a:buNone/>
            </a:pPr>
            <a:r>
              <a:rPr lang="pt-BR" altLang="en-US" sz="1400" dirty="0"/>
              <a:t>14. Esta correta a afirmação: ”Cápsulas são estrutura poliméricas extracelulares rígidas, e camada mucosa são também são camadas extracelulares somente que neste ultimo caso são menos rígidas e definidas”? Comente.</a:t>
            </a:r>
          </a:p>
        </p:txBody>
      </p:sp>
      <p:sp>
        <p:nvSpPr>
          <p:cNvPr id="55300" name="Text Box 4">
            <a:extLst>
              <a:ext uri="{FF2B5EF4-FFF2-40B4-BE49-F238E27FC236}">
                <a16:creationId xmlns:a16="http://schemas.microsoft.com/office/drawing/2014/main" id="{DF59D125-0C3B-7C45-B238-7CAB80398942}"/>
              </a:ext>
            </a:extLst>
          </p:cNvPr>
          <p:cNvSpPr txBox="1">
            <a:spLocks noChangeArrowheads="1"/>
          </p:cNvSpPr>
          <p:nvPr/>
        </p:nvSpPr>
        <p:spPr bwMode="auto">
          <a:xfrm>
            <a:off x="153206" y="4864903"/>
            <a:ext cx="2367867" cy="1600438"/>
          </a:xfrm>
          <a:prstGeom prst="rect">
            <a:avLst/>
          </a:prstGeom>
          <a:solidFill>
            <a:schemeClr val="accent5">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i="1" dirty="0">
                <a:solidFill>
                  <a:srgbClr val="FF0000"/>
                </a:solidFill>
              </a:rPr>
              <a:t>Agradeço por sua atenção! </a:t>
            </a:r>
          </a:p>
          <a:p>
            <a:pPr eaLnBrk="1" hangingPunct="1">
              <a:spcBef>
                <a:spcPct val="50000"/>
              </a:spcBef>
              <a:buFontTx/>
              <a:buNone/>
            </a:pPr>
            <a:r>
              <a:rPr lang="pt-BR" altLang="en-US" sz="1400" i="1" dirty="0">
                <a:solidFill>
                  <a:srgbClr val="FF0000"/>
                </a:solidFill>
              </a:rPr>
              <a:t>Espero que aproveitem !</a:t>
            </a:r>
          </a:p>
          <a:p>
            <a:pPr eaLnBrk="1" hangingPunct="1">
              <a:spcBef>
                <a:spcPct val="50000"/>
              </a:spcBef>
              <a:buFontTx/>
              <a:buNone/>
            </a:pPr>
            <a:r>
              <a:rPr lang="pt-BR" altLang="en-US" sz="1400" i="1" dirty="0">
                <a:solidFill>
                  <a:srgbClr val="7030A0"/>
                </a:solidFill>
              </a:rPr>
              <a:t>Elisabete Vicente</a:t>
            </a:r>
          </a:p>
          <a:p>
            <a:pPr eaLnBrk="1" hangingPunct="1">
              <a:spcBef>
                <a:spcPct val="50000"/>
              </a:spcBef>
              <a:buFontTx/>
              <a:buNone/>
            </a:pPr>
            <a:r>
              <a:rPr lang="pt-BR" altLang="en-US" sz="1400" i="1" dirty="0" err="1">
                <a:solidFill>
                  <a:srgbClr val="7030A0"/>
                </a:solidFill>
              </a:rPr>
              <a:t>ICB</a:t>
            </a:r>
            <a:r>
              <a:rPr lang="pt-BR" altLang="en-US" sz="1400" i="1" dirty="0">
                <a:solidFill>
                  <a:srgbClr val="7030A0"/>
                </a:solidFill>
              </a:rPr>
              <a:t>/USP_2020</a:t>
            </a:r>
          </a:p>
          <a:p>
            <a:pPr eaLnBrk="1" hangingPunct="1">
              <a:spcBef>
                <a:spcPct val="50000"/>
              </a:spcBef>
              <a:buFontTx/>
              <a:buNone/>
            </a:pPr>
            <a:r>
              <a:rPr lang="pt-BR" altLang="en-US" sz="1400" i="1" dirty="0" err="1">
                <a:solidFill>
                  <a:srgbClr val="7030A0"/>
                </a:solidFill>
              </a:rPr>
              <a:t>bevicent@usp.br</a:t>
            </a:r>
            <a:endParaRPr lang="pt-BR" altLang="en-US" sz="1400" i="1" dirty="0">
              <a:solidFill>
                <a:srgbClr val="7030A0"/>
              </a:solidFill>
            </a:endParaRPr>
          </a:p>
        </p:txBody>
      </p:sp>
      <p:sp>
        <p:nvSpPr>
          <p:cNvPr id="55301" name="TextBox 17">
            <a:extLst>
              <a:ext uri="{FF2B5EF4-FFF2-40B4-BE49-F238E27FC236}">
                <a16:creationId xmlns:a16="http://schemas.microsoft.com/office/drawing/2014/main" id="{FD05A274-DB67-594F-895A-2B30CAB35FFD}"/>
              </a:ext>
            </a:extLst>
          </p:cNvPr>
          <p:cNvSpPr txBox="1">
            <a:spLocks noChangeArrowheads="1"/>
          </p:cNvSpPr>
          <p:nvPr/>
        </p:nvSpPr>
        <p:spPr bwMode="auto">
          <a:xfrm>
            <a:off x="2864624" y="558617"/>
            <a:ext cx="7611629" cy="46196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2400" b="1">
                <a:solidFill>
                  <a:schemeClr val="bg1"/>
                </a:solidFill>
              </a:rPr>
              <a:t>Morfologia e Estrutura das bactérias </a:t>
            </a:r>
            <a:r>
              <a:rPr lang="pt-BR" altLang="en-US" sz="2400">
                <a:solidFill>
                  <a:schemeClr val="bg1"/>
                </a:solidFill>
              </a:rPr>
              <a:t> </a:t>
            </a:r>
          </a:p>
        </p:txBody>
      </p:sp>
      <p:pic>
        <p:nvPicPr>
          <p:cNvPr id="3" name="Picture 2" descr="A person smiling for the camera&#10;&#10;Description automatically generated">
            <a:extLst>
              <a:ext uri="{FF2B5EF4-FFF2-40B4-BE49-F238E27FC236}">
                <a16:creationId xmlns:a16="http://schemas.microsoft.com/office/drawing/2014/main" id="{C316EB24-1F64-EF46-ABF9-634C4E4C5D69}"/>
              </a:ext>
            </a:extLst>
          </p:cNvPr>
          <p:cNvPicPr>
            <a:picLocks noChangeAspect="1"/>
          </p:cNvPicPr>
          <p:nvPr/>
        </p:nvPicPr>
        <p:blipFill>
          <a:blip r:embed="rId3"/>
          <a:stretch>
            <a:fillRect/>
          </a:stretch>
        </p:blipFill>
        <p:spPr>
          <a:xfrm>
            <a:off x="196272" y="2540101"/>
            <a:ext cx="2324802" cy="2324802"/>
          </a:xfrm>
          <a:prstGeom prst="rect">
            <a:avLst/>
          </a:prstGeom>
        </p:spPr>
      </p:pic>
      <p:pic>
        <p:nvPicPr>
          <p:cNvPr id="9" name="page1image19835664.jpg" descr="page1image19835664.jpg">
            <a:extLst>
              <a:ext uri="{FF2B5EF4-FFF2-40B4-BE49-F238E27FC236}">
                <a16:creationId xmlns:a16="http://schemas.microsoft.com/office/drawing/2014/main" id="{46C03732-B272-FD46-B249-FB7D9EF78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82" y="101696"/>
            <a:ext cx="2390092" cy="16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9F4A443B-C326-CF45-9591-7AA73C97D156}"/>
              </a:ext>
            </a:extLst>
          </p:cNvPr>
          <p:cNvSpPr txBox="1">
            <a:spLocks/>
          </p:cNvSpPr>
          <p:nvPr/>
        </p:nvSpPr>
        <p:spPr>
          <a:xfrm>
            <a:off x="130982" y="2053045"/>
            <a:ext cx="1843088" cy="276225"/>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600" b="1" dirty="0"/>
              <a:t>Instituto de Ciências Biomédicas USP</a:t>
            </a:r>
          </a:p>
        </p:txBody>
      </p:sp>
      <p:sp>
        <p:nvSpPr>
          <p:cNvPr id="12" name="Rectangle 11">
            <a:extLst>
              <a:ext uri="{FF2B5EF4-FFF2-40B4-BE49-F238E27FC236}">
                <a16:creationId xmlns:a16="http://schemas.microsoft.com/office/drawing/2014/main" id="{4A49566B-6E77-0849-B206-93D02B95F020}"/>
              </a:ext>
            </a:extLst>
          </p:cNvPr>
          <p:cNvSpPr/>
          <p:nvPr/>
        </p:nvSpPr>
        <p:spPr>
          <a:xfrm>
            <a:off x="3051889" y="26056"/>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13" name="TextBox 15">
            <a:extLst>
              <a:ext uri="{FF2B5EF4-FFF2-40B4-BE49-F238E27FC236}">
                <a16:creationId xmlns:a16="http://schemas.microsoft.com/office/drawing/2014/main" id="{3CC93960-E88B-D945-95BA-EC1E619C1983}"/>
              </a:ext>
            </a:extLst>
          </p:cNvPr>
          <p:cNvSpPr txBox="1">
            <a:spLocks noChangeArrowheads="1"/>
          </p:cNvSpPr>
          <p:nvPr/>
        </p:nvSpPr>
        <p:spPr bwMode="auto">
          <a:xfrm>
            <a:off x="2745862" y="1349120"/>
            <a:ext cx="4652847" cy="5093702"/>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dirty="0"/>
              <a:t>5. Questões</a:t>
            </a:r>
          </a:p>
          <a:p>
            <a:pPr>
              <a:spcBef>
                <a:spcPct val="0"/>
              </a:spcBef>
              <a:buFontTx/>
              <a:buNone/>
            </a:pPr>
            <a:endParaRPr lang="pt-BR" altLang="en-US" sz="800" b="1" dirty="0"/>
          </a:p>
          <a:p>
            <a:pPr algn="just">
              <a:spcBef>
                <a:spcPct val="0"/>
              </a:spcBef>
              <a:spcAft>
                <a:spcPts val="600"/>
              </a:spcAft>
              <a:buNone/>
            </a:pPr>
            <a:r>
              <a:rPr lang="pt-BR" altLang="en-US" sz="1200" b="1" dirty="0"/>
              <a:t>1. </a:t>
            </a:r>
            <a:r>
              <a:rPr lang="pt-BR" altLang="en-US" sz="1400" dirty="0"/>
              <a:t>Por que é importante o conhecimento da morfologia e da estrutura da célula bacteriana ?</a:t>
            </a:r>
          </a:p>
          <a:p>
            <a:pPr algn="just">
              <a:spcBef>
                <a:spcPct val="0"/>
              </a:spcBef>
              <a:spcAft>
                <a:spcPts val="600"/>
              </a:spcAft>
              <a:buNone/>
            </a:pPr>
            <a:r>
              <a:rPr lang="pt-BR" altLang="en-US" sz="1400" b="1" dirty="0"/>
              <a:t>2</a:t>
            </a:r>
            <a:r>
              <a:rPr lang="pt-BR" altLang="en-US" sz="1400" dirty="0"/>
              <a:t>. Qual é a estrutura celular que permite a diferenciação das bactérias em dois grandes grupos?</a:t>
            </a:r>
          </a:p>
          <a:p>
            <a:pPr algn="just">
              <a:spcBef>
                <a:spcPct val="0"/>
              </a:spcBef>
              <a:spcAft>
                <a:spcPts val="600"/>
              </a:spcAft>
              <a:buNone/>
            </a:pPr>
            <a:r>
              <a:rPr lang="pt-BR" altLang="en-US" sz="1400" b="1" dirty="0"/>
              <a:t>3</a:t>
            </a:r>
            <a:r>
              <a:rPr lang="pt-BR" altLang="en-US" sz="1400" dirty="0"/>
              <a:t>. Existe uma metodologia simples que permite a rápida diferenciação de grande parte das bactérias patogênicas?  Comente.</a:t>
            </a:r>
          </a:p>
          <a:p>
            <a:pPr algn="just">
              <a:spcBef>
                <a:spcPct val="0"/>
              </a:spcBef>
              <a:spcAft>
                <a:spcPts val="600"/>
              </a:spcAft>
              <a:buNone/>
            </a:pPr>
            <a:r>
              <a:rPr lang="pt-BR" altLang="en-US" sz="1400" dirty="0"/>
              <a:t>4. Quais são as características que diferenciam as bactérias Gram-negativas das Gram-positivas?</a:t>
            </a:r>
          </a:p>
          <a:p>
            <a:pPr algn="just">
              <a:spcBef>
                <a:spcPct val="0"/>
              </a:spcBef>
              <a:spcAft>
                <a:spcPts val="600"/>
              </a:spcAft>
              <a:buNone/>
            </a:pPr>
            <a:r>
              <a:rPr lang="pt-BR" altLang="en-US" sz="1400" dirty="0"/>
              <a:t>5. O que significa LPS e em tipo de bactérias é encontrado?</a:t>
            </a:r>
          </a:p>
          <a:p>
            <a:pPr algn="just">
              <a:spcBef>
                <a:spcPct val="0"/>
              </a:spcBef>
              <a:spcAft>
                <a:spcPts val="600"/>
              </a:spcAft>
              <a:buNone/>
            </a:pPr>
            <a:r>
              <a:rPr lang="pt-BR" altLang="en-US" sz="1400" dirty="0"/>
              <a:t>6. O ácido teicóico e o ácido lipoteicóico podem são encontrados em que tipo de bactéria?</a:t>
            </a:r>
          </a:p>
          <a:p>
            <a:pPr algn="just">
              <a:spcBef>
                <a:spcPct val="0"/>
              </a:spcBef>
              <a:spcAft>
                <a:spcPts val="600"/>
              </a:spcAft>
              <a:buNone/>
            </a:pPr>
            <a:r>
              <a:rPr lang="pt-BR" altLang="en-US" sz="1400" dirty="0"/>
              <a:t>7. O espaço periplasmático está presente em que tipo de bactérias? </a:t>
            </a:r>
          </a:p>
          <a:p>
            <a:pPr algn="just">
              <a:spcBef>
                <a:spcPct val="0"/>
              </a:spcBef>
              <a:spcAft>
                <a:spcPts val="600"/>
              </a:spcAft>
              <a:buNone/>
            </a:pPr>
            <a:r>
              <a:rPr lang="pt-BR" altLang="en-US" sz="1400" dirty="0"/>
              <a:t>8. Está correta a afirmação de que todas as bactérias podem ser visualizadas ao microscópio óptico (</a:t>
            </a:r>
            <a:r>
              <a:rPr lang="pt-BR" altLang="en-US" sz="1400" dirty="0" err="1"/>
              <a:t>M.O</a:t>
            </a:r>
            <a:r>
              <a:rPr lang="pt-BR" altLang="en-US" sz="1400" dirty="0"/>
              <a:t>.) após terem sido submetidas à “Coloração de Gram” ? Comente.</a:t>
            </a:r>
          </a:p>
        </p:txBody>
      </p:sp>
      <p:pic>
        <p:nvPicPr>
          <p:cNvPr id="4" name="Picture 3" descr="A picture containing drawing&#10;&#10;Description automatically generated">
            <a:extLst>
              <a:ext uri="{FF2B5EF4-FFF2-40B4-BE49-F238E27FC236}">
                <a16:creationId xmlns:a16="http://schemas.microsoft.com/office/drawing/2014/main" id="{CE50B0F6-E141-CE4E-B523-258EBAC46A84}"/>
              </a:ext>
            </a:extLst>
          </p:cNvPr>
          <p:cNvPicPr>
            <a:picLocks noChangeAspect="1"/>
          </p:cNvPicPr>
          <p:nvPr/>
        </p:nvPicPr>
        <p:blipFill>
          <a:blip r:embed="rId5"/>
          <a:stretch>
            <a:fillRect/>
          </a:stretch>
        </p:blipFill>
        <p:spPr>
          <a:xfrm>
            <a:off x="11080003" y="6061827"/>
            <a:ext cx="609963" cy="761991"/>
          </a:xfrm>
          <a:prstGeom prst="rect">
            <a:avLst/>
          </a:prstGeom>
        </p:spPr>
      </p:pic>
      <p:sp>
        <p:nvSpPr>
          <p:cNvPr id="5" name="TextBox 4">
            <a:extLst>
              <a:ext uri="{FF2B5EF4-FFF2-40B4-BE49-F238E27FC236}">
                <a16:creationId xmlns:a16="http://schemas.microsoft.com/office/drawing/2014/main" id="{EA7A8B45-4A72-894F-8253-D8BF0ABD44DC}"/>
              </a:ext>
            </a:extLst>
          </p:cNvPr>
          <p:cNvSpPr txBox="1"/>
          <p:nvPr/>
        </p:nvSpPr>
        <p:spPr>
          <a:xfrm rot="21026869">
            <a:off x="9260418" y="6217097"/>
            <a:ext cx="1902184" cy="369332"/>
          </a:xfrm>
          <a:prstGeom prst="rect">
            <a:avLst/>
          </a:prstGeom>
          <a:noFill/>
        </p:spPr>
        <p:txBody>
          <a:bodyPr wrap="square" rtlCol="0">
            <a:spAutoFit/>
          </a:bodyPr>
          <a:lstStyle/>
          <a:p>
            <a:r>
              <a:rPr lang="pt-BR" dirty="0">
                <a:solidFill>
                  <a:srgbClr val="7030A0"/>
                </a:solidFill>
                <a:latin typeface="Futura Medium" panose="020B0602020204020303" pitchFamily="34" charset="-79"/>
                <a:cs typeface="Futura Medium" panose="020B0602020204020303" pitchFamily="34" charset="-79"/>
              </a:rPr>
              <a:t>Vamos lá...</a:t>
            </a:r>
          </a:p>
        </p:txBody>
      </p:sp>
    </p:spTree>
    <p:extLst>
      <p:ext uri="{BB962C8B-B14F-4D97-AF65-F5344CB8AC3E}">
        <p14:creationId xmlns:p14="http://schemas.microsoft.com/office/powerpoint/2010/main" val="1802538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a16="http://schemas.microsoft.com/office/drawing/2014/main" id="{DF59D125-0C3B-7C45-B238-7CAB80398942}"/>
              </a:ext>
            </a:extLst>
          </p:cNvPr>
          <p:cNvSpPr txBox="1">
            <a:spLocks noChangeArrowheads="1"/>
          </p:cNvSpPr>
          <p:nvPr/>
        </p:nvSpPr>
        <p:spPr bwMode="auto">
          <a:xfrm>
            <a:off x="85174" y="4817523"/>
            <a:ext cx="1974070" cy="1277273"/>
          </a:xfrm>
          <a:prstGeom prst="rect">
            <a:avLst/>
          </a:prstGeom>
          <a:solidFill>
            <a:schemeClr val="accent5">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100" i="1" dirty="0">
                <a:solidFill>
                  <a:srgbClr val="FF0000"/>
                </a:solidFill>
              </a:rPr>
              <a:t>Agradeço por sua atenção! </a:t>
            </a:r>
          </a:p>
          <a:p>
            <a:pPr eaLnBrk="1" hangingPunct="1">
              <a:spcBef>
                <a:spcPct val="50000"/>
              </a:spcBef>
              <a:buFontTx/>
              <a:buNone/>
            </a:pPr>
            <a:r>
              <a:rPr lang="pt-BR" altLang="en-US" sz="1100" i="1" dirty="0">
                <a:solidFill>
                  <a:srgbClr val="FF0000"/>
                </a:solidFill>
              </a:rPr>
              <a:t>Espero que aproveitem !</a:t>
            </a:r>
          </a:p>
          <a:p>
            <a:pPr eaLnBrk="1" hangingPunct="1">
              <a:spcBef>
                <a:spcPct val="50000"/>
              </a:spcBef>
              <a:buFontTx/>
              <a:buNone/>
            </a:pPr>
            <a:r>
              <a:rPr lang="pt-BR" altLang="en-US" sz="1100" i="1" dirty="0">
                <a:solidFill>
                  <a:srgbClr val="7030A0"/>
                </a:solidFill>
              </a:rPr>
              <a:t>Elisabete Vicente</a:t>
            </a:r>
          </a:p>
          <a:p>
            <a:pPr eaLnBrk="1" hangingPunct="1">
              <a:spcBef>
                <a:spcPct val="50000"/>
              </a:spcBef>
              <a:buFontTx/>
              <a:buNone/>
            </a:pPr>
            <a:r>
              <a:rPr lang="pt-BR" altLang="en-US" sz="1100" i="1" dirty="0" err="1">
                <a:solidFill>
                  <a:srgbClr val="7030A0"/>
                </a:solidFill>
              </a:rPr>
              <a:t>ICB</a:t>
            </a:r>
            <a:r>
              <a:rPr lang="pt-BR" altLang="en-US" sz="1100" i="1" dirty="0">
                <a:solidFill>
                  <a:srgbClr val="7030A0"/>
                </a:solidFill>
              </a:rPr>
              <a:t>/USP_2020</a:t>
            </a:r>
          </a:p>
          <a:p>
            <a:pPr eaLnBrk="1" hangingPunct="1">
              <a:spcBef>
                <a:spcPct val="50000"/>
              </a:spcBef>
              <a:buFontTx/>
              <a:buNone/>
            </a:pPr>
            <a:r>
              <a:rPr lang="pt-BR" altLang="en-US" sz="1100" i="1" dirty="0" err="1">
                <a:solidFill>
                  <a:srgbClr val="7030A0"/>
                </a:solidFill>
              </a:rPr>
              <a:t>bevicent@usp.br</a:t>
            </a:r>
            <a:endParaRPr lang="pt-BR" altLang="en-US" sz="1100" i="1" dirty="0">
              <a:solidFill>
                <a:srgbClr val="7030A0"/>
              </a:solidFill>
            </a:endParaRPr>
          </a:p>
        </p:txBody>
      </p:sp>
      <p:sp>
        <p:nvSpPr>
          <p:cNvPr id="55301" name="TextBox 17">
            <a:extLst>
              <a:ext uri="{FF2B5EF4-FFF2-40B4-BE49-F238E27FC236}">
                <a16:creationId xmlns:a16="http://schemas.microsoft.com/office/drawing/2014/main" id="{FD05A274-DB67-594F-895A-2B30CAB35FFD}"/>
              </a:ext>
            </a:extLst>
          </p:cNvPr>
          <p:cNvSpPr txBox="1">
            <a:spLocks noChangeArrowheads="1"/>
          </p:cNvSpPr>
          <p:nvPr/>
        </p:nvSpPr>
        <p:spPr bwMode="auto">
          <a:xfrm>
            <a:off x="4821925" y="287666"/>
            <a:ext cx="7239093" cy="369332"/>
          </a:xfrm>
          <a:prstGeom prst="rect">
            <a:avLst/>
          </a:prstGeom>
          <a:solidFill>
            <a:srgbClr val="009193"/>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800" b="1" dirty="0">
                <a:solidFill>
                  <a:schemeClr val="bg1"/>
                </a:solidFill>
              </a:rPr>
              <a:t>Morfologia e Estrutura das bactérias - RESPOSTAS </a:t>
            </a:r>
            <a:r>
              <a:rPr lang="pt-BR" altLang="en-US" sz="1800" dirty="0">
                <a:solidFill>
                  <a:schemeClr val="bg1"/>
                </a:solidFill>
              </a:rPr>
              <a:t> </a:t>
            </a:r>
          </a:p>
        </p:txBody>
      </p:sp>
      <p:pic>
        <p:nvPicPr>
          <p:cNvPr id="3" name="Picture 2" descr="A person smiling for the camera&#10;&#10;Description automatically generated">
            <a:extLst>
              <a:ext uri="{FF2B5EF4-FFF2-40B4-BE49-F238E27FC236}">
                <a16:creationId xmlns:a16="http://schemas.microsoft.com/office/drawing/2014/main" id="{C316EB24-1F64-EF46-ABF9-634C4E4C5D69}"/>
              </a:ext>
            </a:extLst>
          </p:cNvPr>
          <p:cNvPicPr>
            <a:picLocks noChangeAspect="1"/>
          </p:cNvPicPr>
          <p:nvPr/>
        </p:nvPicPr>
        <p:blipFill>
          <a:blip r:embed="rId3"/>
          <a:stretch>
            <a:fillRect/>
          </a:stretch>
        </p:blipFill>
        <p:spPr>
          <a:xfrm>
            <a:off x="85174" y="2964762"/>
            <a:ext cx="1745185" cy="1745185"/>
          </a:xfrm>
          <a:prstGeom prst="rect">
            <a:avLst/>
          </a:prstGeom>
        </p:spPr>
      </p:pic>
      <p:pic>
        <p:nvPicPr>
          <p:cNvPr id="9" name="page1image19835664.jpg" descr="page1image19835664.jpg">
            <a:extLst>
              <a:ext uri="{FF2B5EF4-FFF2-40B4-BE49-F238E27FC236}">
                <a16:creationId xmlns:a16="http://schemas.microsoft.com/office/drawing/2014/main" id="{46C03732-B272-FD46-B249-FB7D9EF78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82" y="101696"/>
            <a:ext cx="2390092" cy="16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9F4A443B-C326-CF45-9591-7AA73C97D156}"/>
              </a:ext>
            </a:extLst>
          </p:cNvPr>
          <p:cNvSpPr txBox="1">
            <a:spLocks/>
          </p:cNvSpPr>
          <p:nvPr/>
        </p:nvSpPr>
        <p:spPr>
          <a:xfrm>
            <a:off x="130982" y="2053045"/>
            <a:ext cx="1843088" cy="276225"/>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600" b="1" dirty="0"/>
              <a:t>Instituto de Ciências Biomédicas USP</a:t>
            </a:r>
          </a:p>
        </p:txBody>
      </p:sp>
      <p:sp>
        <p:nvSpPr>
          <p:cNvPr id="12" name="Rectangle 11">
            <a:extLst>
              <a:ext uri="{FF2B5EF4-FFF2-40B4-BE49-F238E27FC236}">
                <a16:creationId xmlns:a16="http://schemas.microsoft.com/office/drawing/2014/main" id="{4A49566B-6E77-0849-B206-93D02B95F020}"/>
              </a:ext>
            </a:extLst>
          </p:cNvPr>
          <p:cNvSpPr/>
          <p:nvPr/>
        </p:nvSpPr>
        <p:spPr>
          <a:xfrm>
            <a:off x="3051889" y="26056"/>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5" name="TextBox 4">
            <a:extLst>
              <a:ext uri="{FF2B5EF4-FFF2-40B4-BE49-F238E27FC236}">
                <a16:creationId xmlns:a16="http://schemas.microsoft.com/office/drawing/2014/main" id="{EA7A8B45-4A72-894F-8253-D8BF0ABD44DC}"/>
              </a:ext>
            </a:extLst>
          </p:cNvPr>
          <p:cNvSpPr txBox="1"/>
          <p:nvPr/>
        </p:nvSpPr>
        <p:spPr>
          <a:xfrm rot="21026869">
            <a:off x="9498342" y="6114717"/>
            <a:ext cx="1902184" cy="369332"/>
          </a:xfrm>
          <a:prstGeom prst="rect">
            <a:avLst/>
          </a:prstGeom>
          <a:noFill/>
        </p:spPr>
        <p:txBody>
          <a:bodyPr wrap="square" rtlCol="0">
            <a:spAutoFit/>
          </a:bodyPr>
          <a:lstStyle/>
          <a:p>
            <a:r>
              <a:rPr lang="pt-BR" dirty="0">
                <a:solidFill>
                  <a:srgbClr val="7030A0"/>
                </a:solidFill>
                <a:latin typeface="Futura Medium" panose="020B0602020204020303" pitchFamily="34" charset="-79"/>
                <a:cs typeface="Futura Medium" panose="020B0602020204020303" pitchFamily="34" charset="-79"/>
              </a:rPr>
              <a:t>Até a próxima !</a:t>
            </a:r>
          </a:p>
        </p:txBody>
      </p:sp>
      <p:sp>
        <p:nvSpPr>
          <p:cNvPr id="2" name="Rectangle 1">
            <a:extLst>
              <a:ext uri="{FF2B5EF4-FFF2-40B4-BE49-F238E27FC236}">
                <a16:creationId xmlns:a16="http://schemas.microsoft.com/office/drawing/2014/main" id="{57E4239A-4966-BC4C-ACE6-EF1024854CA2}"/>
              </a:ext>
            </a:extLst>
          </p:cNvPr>
          <p:cNvSpPr/>
          <p:nvPr/>
        </p:nvSpPr>
        <p:spPr>
          <a:xfrm>
            <a:off x="2884829" y="918608"/>
            <a:ext cx="8979947" cy="5837495"/>
          </a:xfrm>
          <a:prstGeom prst="rect">
            <a:avLst/>
          </a:prstGeom>
          <a:solidFill>
            <a:srgbClr val="FFFEE6"/>
          </a:solidFill>
          <a:ln>
            <a:solidFill>
              <a:srgbClr val="009193"/>
            </a:solidFill>
          </a:ln>
        </p:spPr>
        <p:txBody>
          <a:bodyPr wrap="square">
            <a:spAutoFit/>
          </a:bodyPr>
          <a:lstStyle/>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 Por que é importante o conhecimento da morfologia e da estrutura da célula bacteriana?</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Há um número muito grande de diferentes bactérias, e apenas uma pequena porcentagem de bactérias causa doenças no homem e em animais. Todavia, mesmo assim, é muito grande o número de bactérias patogênicas (que causam doenças). A identificação da bactéria causadora de um determinado quadro clínico e uma etapa superimportante para o correto diagnóstico e tratamento de doenças infeciosas. Este procedimento é realizado no laboratório de análises clínicas e a determinação da morfologia bacteriana é a primeira etapa que é realizada. Isto ocorre porque permite a subdivisão das bactérias em grandes grupos e, subsequentemente, há análises bioquímicas especificas que são realizadas para cada um destes subgrupos bacterianos.</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 Qual é a estrutura celular que permite a diferenciação das bactérias em dois grandes grupos?</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Sua parede celular. A parede celular bactéria confere sua morfologia (bacilo, coco) e, após a célula ter sido submetida a Coloração de Gram, a determinação se a bactéria é Gram-positiva ou Gram-negativa.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3. Existe uma metodologia simples que permite a rápida diferenciação de grande parte das bactérias patogênicas?  Comente.</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Sim. A método de “Coloração de Gram” permite a determinação se a bactéria é Gram-positiva ou Gram-negativa. Após um isolado bacteriano ter sido submetido a Coloração de Gram, grande parte das bactérias patogênicas são clarificadas em 4 tipos: cocos Gram-positivos, bacilos Gram-positivos, cocos Gram-negativos, bacilos Gram-negativos.</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4. Quais são as características que diferenciam as bactérias Gram-negativas das Gram-positivas?</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Sua parede celular. A parede celular de todas as bactérias Gram-positivas (cocos e bacilos) é composta por uma espessa camada de peptideoglicano (ou mureina). A parede celular de todas as bactérias Gram-negativas (cocos e bacilos) é composta por uma fina camada de peptideoglicano (ou mureina) e mais externamente por uma membrana externa que é mais uma barreira para a entrada de solutos na célula. </a:t>
            </a:r>
            <a:endParaRPr lang="en-BR"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61364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a16="http://schemas.microsoft.com/office/drawing/2014/main" id="{DF59D125-0C3B-7C45-B238-7CAB80398942}"/>
              </a:ext>
            </a:extLst>
          </p:cNvPr>
          <p:cNvSpPr txBox="1">
            <a:spLocks noChangeArrowheads="1"/>
          </p:cNvSpPr>
          <p:nvPr/>
        </p:nvSpPr>
        <p:spPr bwMode="auto">
          <a:xfrm>
            <a:off x="85174" y="4817523"/>
            <a:ext cx="1974070" cy="1277273"/>
          </a:xfrm>
          <a:prstGeom prst="rect">
            <a:avLst/>
          </a:prstGeom>
          <a:solidFill>
            <a:schemeClr val="accent5">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100" i="1" dirty="0">
                <a:solidFill>
                  <a:srgbClr val="FF0000"/>
                </a:solidFill>
              </a:rPr>
              <a:t>Agradeço por sua atenção! </a:t>
            </a:r>
          </a:p>
          <a:p>
            <a:pPr eaLnBrk="1" hangingPunct="1">
              <a:spcBef>
                <a:spcPct val="50000"/>
              </a:spcBef>
              <a:buFontTx/>
              <a:buNone/>
            </a:pPr>
            <a:r>
              <a:rPr lang="pt-BR" altLang="en-US" sz="1100" i="1" dirty="0">
                <a:solidFill>
                  <a:srgbClr val="FF0000"/>
                </a:solidFill>
              </a:rPr>
              <a:t>Espero que aproveitem !</a:t>
            </a:r>
          </a:p>
          <a:p>
            <a:pPr eaLnBrk="1" hangingPunct="1">
              <a:spcBef>
                <a:spcPct val="50000"/>
              </a:spcBef>
              <a:buFontTx/>
              <a:buNone/>
            </a:pPr>
            <a:r>
              <a:rPr lang="pt-BR" altLang="en-US" sz="1100" i="1" dirty="0">
                <a:solidFill>
                  <a:srgbClr val="7030A0"/>
                </a:solidFill>
              </a:rPr>
              <a:t>Elisabete Vicente</a:t>
            </a:r>
          </a:p>
          <a:p>
            <a:pPr eaLnBrk="1" hangingPunct="1">
              <a:spcBef>
                <a:spcPct val="50000"/>
              </a:spcBef>
              <a:buFontTx/>
              <a:buNone/>
            </a:pPr>
            <a:r>
              <a:rPr lang="pt-BR" altLang="en-US" sz="1100" i="1" dirty="0" err="1">
                <a:solidFill>
                  <a:srgbClr val="7030A0"/>
                </a:solidFill>
              </a:rPr>
              <a:t>ICB</a:t>
            </a:r>
            <a:r>
              <a:rPr lang="pt-BR" altLang="en-US" sz="1100" i="1" dirty="0">
                <a:solidFill>
                  <a:srgbClr val="7030A0"/>
                </a:solidFill>
              </a:rPr>
              <a:t>/USP_2020</a:t>
            </a:r>
          </a:p>
          <a:p>
            <a:pPr eaLnBrk="1" hangingPunct="1">
              <a:spcBef>
                <a:spcPct val="50000"/>
              </a:spcBef>
              <a:buFontTx/>
              <a:buNone/>
            </a:pPr>
            <a:r>
              <a:rPr lang="pt-BR" altLang="en-US" sz="1100" i="1" dirty="0" err="1">
                <a:solidFill>
                  <a:srgbClr val="7030A0"/>
                </a:solidFill>
              </a:rPr>
              <a:t>bevicent@usp.br</a:t>
            </a:r>
            <a:endParaRPr lang="pt-BR" altLang="en-US" sz="1100" i="1" dirty="0">
              <a:solidFill>
                <a:srgbClr val="7030A0"/>
              </a:solidFill>
            </a:endParaRPr>
          </a:p>
        </p:txBody>
      </p:sp>
      <p:sp>
        <p:nvSpPr>
          <p:cNvPr id="55301" name="TextBox 17">
            <a:extLst>
              <a:ext uri="{FF2B5EF4-FFF2-40B4-BE49-F238E27FC236}">
                <a16:creationId xmlns:a16="http://schemas.microsoft.com/office/drawing/2014/main" id="{FD05A274-DB67-594F-895A-2B30CAB35FFD}"/>
              </a:ext>
            </a:extLst>
          </p:cNvPr>
          <p:cNvSpPr txBox="1">
            <a:spLocks noChangeArrowheads="1"/>
          </p:cNvSpPr>
          <p:nvPr/>
        </p:nvSpPr>
        <p:spPr bwMode="auto">
          <a:xfrm>
            <a:off x="4821925" y="287666"/>
            <a:ext cx="7239093" cy="369332"/>
          </a:xfrm>
          <a:prstGeom prst="rect">
            <a:avLst/>
          </a:prstGeom>
          <a:solidFill>
            <a:srgbClr val="009193"/>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800" b="1" dirty="0">
                <a:solidFill>
                  <a:schemeClr val="bg1"/>
                </a:solidFill>
              </a:rPr>
              <a:t>Morfologia e Estrutura das bactérias - RESPOSTAS </a:t>
            </a:r>
            <a:r>
              <a:rPr lang="pt-BR" altLang="en-US" sz="1800" dirty="0">
                <a:solidFill>
                  <a:schemeClr val="bg1"/>
                </a:solidFill>
              </a:rPr>
              <a:t> </a:t>
            </a:r>
          </a:p>
        </p:txBody>
      </p:sp>
      <p:pic>
        <p:nvPicPr>
          <p:cNvPr id="3" name="Picture 2" descr="A person smiling for the camera&#10;&#10;Description automatically generated">
            <a:extLst>
              <a:ext uri="{FF2B5EF4-FFF2-40B4-BE49-F238E27FC236}">
                <a16:creationId xmlns:a16="http://schemas.microsoft.com/office/drawing/2014/main" id="{C316EB24-1F64-EF46-ABF9-634C4E4C5D69}"/>
              </a:ext>
            </a:extLst>
          </p:cNvPr>
          <p:cNvPicPr>
            <a:picLocks noChangeAspect="1"/>
          </p:cNvPicPr>
          <p:nvPr/>
        </p:nvPicPr>
        <p:blipFill>
          <a:blip r:embed="rId3"/>
          <a:stretch>
            <a:fillRect/>
          </a:stretch>
        </p:blipFill>
        <p:spPr>
          <a:xfrm>
            <a:off x="85174" y="2964762"/>
            <a:ext cx="1745185" cy="1745185"/>
          </a:xfrm>
          <a:prstGeom prst="rect">
            <a:avLst/>
          </a:prstGeom>
        </p:spPr>
      </p:pic>
      <p:pic>
        <p:nvPicPr>
          <p:cNvPr id="9" name="page1image19835664.jpg" descr="page1image19835664.jpg">
            <a:extLst>
              <a:ext uri="{FF2B5EF4-FFF2-40B4-BE49-F238E27FC236}">
                <a16:creationId xmlns:a16="http://schemas.microsoft.com/office/drawing/2014/main" id="{46C03732-B272-FD46-B249-FB7D9EF78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82" y="101696"/>
            <a:ext cx="2390092" cy="16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9F4A443B-C326-CF45-9591-7AA73C97D156}"/>
              </a:ext>
            </a:extLst>
          </p:cNvPr>
          <p:cNvSpPr txBox="1">
            <a:spLocks/>
          </p:cNvSpPr>
          <p:nvPr/>
        </p:nvSpPr>
        <p:spPr>
          <a:xfrm>
            <a:off x="130982" y="2053045"/>
            <a:ext cx="1843088" cy="276225"/>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600" b="1" dirty="0"/>
              <a:t>Instituto de Ciências Biomédicas USP</a:t>
            </a:r>
          </a:p>
        </p:txBody>
      </p:sp>
      <p:sp>
        <p:nvSpPr>
          <p:cNvPr id="12" name="Rectangle 11">
            <a:extLst>
              <a:ext uri="{FF2B5EF4-FFF2-40B4-BE49-F238E27FC236}">
                <a16:creationId xmlns:a16="http://schemas.microsoft.com/office/drawing/2014/main" id="{4A49566B-6E77-0849-B206-93D02B95F020}"/>
              </a:ext>
            </a:extLst>
          </p:cNvPr>
          <p:cNvSpPr/>
          <p:nvPr/>
        </p:nvSpPr>
        <p:spPr>
          <a:xfrm>
            <a:off x="3051889" y="26056"/>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4" name="Rectangle 3">
            <a:extLst>
              <a:ext uri="{FF2B5EF4-FFF2-40B4-BE49-F238E27FC236}">
                <a16:creationId xmlns:a16="http://schemas.microsoft.com/office/drawing/2014/main" id="{6D6B23D9-24C8-214B-9661-B0B72EB96915}"/>
              </a:ext>
            </a:extLst>
          </p:cNvPr>
          <p:cNvSpPr/>
          <p:nvPr/>
        </p:nvSpPr>
        <p:spPr>
          <a:xfrm>
            <a:off x="2886633" y="1050874"/>
            <a:ext cx="8852647" cy="5519460"/>
          </a:xfrm>
          <a:prstGeom prst="rect">
            <a:avLst/>
          </a:prstGeom>
          <a:solidFill>
            <a:srgbClr val="FFFEE6"/>
          </a:solidFill>
          <a:ln>
            <a:solidFill>
              <a:srgbClr val="009193"/>
            </a:solidFill>
          </a:ln>
        </p:spPr>
        <p:txBody>
          <a:bodyPr wrap="square">
            <a:spAutoFit/>
          </a:bodyPr>
          <a:lstStyle/>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5. O que significa LPS e em tipo de bactérias é encontrado?</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dirty="0">
                <a:solidFill>
                  <a:srgbClr val="7030A0"/>
                </a:solidFill>
                <a:latin typeface="Calibri" panose="020F0502020204030204" pitchFamily="34" charset="0"/>
                <a:ea typeface="Times New Roman" panose="02020603050405020304" pitchFamily="18" charset="0"/>
              </a:rPr>
              <a:t>LPS significa </a:t>
            </a:r>
            <a:r>
              <a:rPr lang="pt-BR" b="1" dirty="0">
                <a:solidFill>
                  <a:srgbClr val="7030A0"/>
                </a:solidFill>
                <a:latin typeface="Calibri" panose="020F0502020204030204" pitchFamily="34" charset="0"/>
                <a:ea typeface="Times New Roman" panose="02020603050405020304" pitchFamily="18" charset="0"/>
              </a:rPr>
              <a:t>L</a:t>
            </a:r>
            <a:r>
              <a:rPr lang="pt-BR" dirty="0">
                <a:solidFill>
                  <a:srgbClr val="7030A0"/>
                </a:solidFill>
                <a:latin typeface="Calibri" panose="020F0502020204030204" pitchFamily="34" charset="0"/>
                <a:ea typeface="Times New Roman" panose="02020603050405020304" pitchFamily="18" charset="0"/>
              </a:rPr>
              <a:t>ipo</a:t>
            </a:r>
            <a:r>
              <a:rPr lang="pt-BR" b="1" dirty="0">
                <a:solidFill>
                  <a:srgbClr val="7030A0"/>
                </a:solidFill>
                <a:latin typeface="Calibri" panose="020F0502020204030204" pitchFamily="34" charset="0"/>
                <a:ea typeface="Times New Roman" panose="02020603050405020304" pitchFamily="18" charset="0"/>
              </a:rPr>
              <a:t>p</a:t>
            </a:r>
            <a:r>
              <a:rPr lang="pt-BR" dirty="0">
                <a:solidFill>
                  <a:srgbClr val="7030A0"/>
                </a:solidFill>
                <a:latin typeface="Calibri" panose="020F0502020204030204" pitchFamily="34" charset="0"/>
                <a:ea typeface="Times New Roman" panose="02020603050405020304" pitchFamily="18" charset="0"/>
              </a:rPr>
              <a:t>oli</a:t>
            </a:r>
            <a:r>
              <a:rPr lang="pt-BR" b="1" dirty="0">
                <a:solidFill>
                  <a:srgbClr val="7030A0"/>
                </a:solidFill>
                <a:latin typeface="Calibri" panose="020F0502020204030204" pitchFamily="34" charset="0"/>
                <a:ea typeface="Times New Roman" panose="02020603050405020304" pitchFamily="18" charset="0"/>
              </a:rPr>
              <a:t>s</a:t>
            </a:r>
            <a:r>
              <a:rPr lang="pt-BR" dirty="0">
                <a:solidFill>
                  <a:srgbClr val="7030A0"/>
                </a:solidFill>
                <a:latin typeface="Calibri" panose="020F0502020204030204" pitchFamily="34" charset="0"/>
                <a:ea typeface="Times New Roman" panose="02020603050405020304" pitchFamily="18" charset="0"/>
              </a:rPr>
              <a:t>sacarídeo. O LPS e encontrado na membrana externa das bactérias Gram-negativas.</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6. O ácido teicóico e o ácido lipoteicóico podem são encontrados em que tipo de bactéria?</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dirty="0">
                <a:solidFill>
                  <a:srgbClr val="7030A0"/>
                </a:solidFill>
                <a:latin typeface="Calibri" panose="020F0502020204030204" pitchFamily="34" charset="0"/>
                <a:ea typeface="Times New Roman" panose="02020603050405020304" pitchFamily="18" charset="0"/>
              </a:rPr>
              <a:t>O ácido teicóico e o ácido lipoteicóico (ácido teicóico covalentemente ligado a lipídeo mergulhado na membrana citoplasmática) podem são encontrados mergulhados na parede celular, peptideoglicano, das bactérias Gram-positivas.</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7. O espaço periplasmático está presente em que tipo de bactérias? </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dirty="0">
                <a:solidFill>
                  <a:srgbClr val="7030A0"/>
                </a:solidFill>
                <a:latin typeface="Calibri" panose="020F0502020204030204" pitchFamily="34" charset="0"/>
                <a:ea typeface="Times New Roman" panose="02020603050405020304" pitchFamily="18" charset="0"/>
              </a:rPr>
              <a:t>Em bactérias Gram-negativas. É o espaço que fica entre a membrana citoplasmática e a membrana externa.</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8. Está correta a afirmação de que todas as bactérias podem ser visualizadas ao microscópio óptico (</a:t>
            </a:r>
            <a:r>
              <a:rPr lang="pt-BR" sz="16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M.O</a:t>
            </a: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após terem sido submetidas à “Coloração de Gram”? Comente.</a:t>
            </a:r>
            <a:endParaRPr lang="en-BR" sz="20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dirty="0">
                <a:solidFill>
                  <a:srgbClr val="7030A0"/>
                </a:solidFill>
                <a:latin typeface="Calibri" panose="020F0502020204030204" pitchFamily="34" charset="0"/>
                <a:ea typeface="Times New Roman" panose="02020603050405020304" pitchFamily="18" charset="0"/>
              </a:rPr>
              <a:t>Não.  Há algumas bactérias de importância médica que não podem ser visualizadas ao </a:t>
            </a:r>
            <a:r>
              <a:rPr lang="pt-BR" dirty="0" err="1">
                <a:solidFill>
                  <a:srgbClr val="7030A0"/>
                </a:solidFill>
                <a:latin typeface="Calibri" panose="020F0502020204030204" pitchFamily="34" charset="0"/>
                <a:ea typeface="Times New Roman" panose="02020603050405020304" pitchFamily="18" charset="0"/>
              </a:rPr>
              <a:t>M.O</a:t>
            </a:r>
            <a:r>
              <a:rPr lang="pt-BR" dirty="0">
                <a:solidFill>
                  <a:srgbClr val="7030A0"/>
                </a:solidFill>
                <a:latin typeface="Calibri" panose="020F0502020204030204" pitchFamily="34" charset="0"/>
                <a:ea typeface="Times New Roman" panose="02020603050405020304" pitchFamily="18" charset="0"/>
              </a:rPr>
              <a:t>. após terem sido submetidas a coloração de Gram. Isto pode ocorrer porque ou são muito pequenas, ou são muito fininhas e, assim, o </a:t>
            </a:r>
            <a:r>
              <a:rPr lang="pt-BR" dirty="0" err="1">
                <a:solidFill>
                  <a:srgbClr val="7030A0"/>
                </a:solidFill>
                <a:latin typeface="Calibri" panose="020F0502020204030204" pitchFamily="34" charset="0"/>
                <a:ea typeface="Times New Roman" panose="02020603050405020304" pitchFamily="18" charset="0"/>
              </a:rPr>
              <a:t>M.O</a:t>
            </a:r>
            <a:r>
              <a:rPr lang="pt-BR" dirty="0">
                <a:solidFill>
                  <a:srgbClr val="7030A0"/>
                </a:solidFill>
                <a:latin typeface="Calibri" panose="020F0502020204030204" pitchFamily="34" charset="0"/>
                <a:ea typeface="Times New Roman" panose="02020603050405020304" pitchFamily="18" charset="0"/>
              </a:rPr>
              <a:t>. não oferece suficiente aumento necessário; ou ainda têm uma espessa camada externa de lipídeos que impedem a entrada de corantes.</a:t>
            </a:r>
            <a:endParaRPr lang="en-BR"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188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a16="http://schemas.microsoft.com/office/drawing/2014/main" id="{DF59D125-0C3B-7C45-B238-7CAB80398942}"/>
              </a:ext>
            </a:extLst>
          </p:cNvPr>
          <p:cNvSpPr txBox="1">
            <a:spLocks noChangeArrowheads="1"/>
          </p:cNvSpPr>
          <p:nvPr/>
        </p:nvSpPr>
        <p:spPr bwMode="auto">
          <a:xfrm>
            <a:off x="85174" y="4817523"/>
            <a:ext cx="1974070" cy="1277273"/>
          </a:xfrm>
          <a:prstGeom prst="rect">
            <a:avLst/>
          </a:prstGeom>
          <a:solidFill>
            <a:schemeClr val="accent5">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100" i="1" dirty="0">
                <a:solidFill>
                  <a:srgbClr val="FF0000"/>
                </a:solidFill>
              </a:rPr>
              <a:t>Agradeço por sua atenção! </a:t>
            </a:r>
          </a:p>
          <a:p>
            <a:pPr eaLnBrk="1" hangingPunct="1">
              <a:spcBef>
                <a:spcPct val="50000"/>
              </a:spcBef>
              <a:buFontTx/>
              <a:buNone/>
            </a:pPr>
            <a:r>
              <a:rPr lang="pt-BR" altLang="en-US" sz="1100" i="1" dirty="0">
                <a:solidFill>
                  <a:srgbClr val="FF0000"/>
                </a:solidFill>
              </a:rPr>
              <a:t>Espero que aproveitem !</a:t>
            </a:r>
          </a:p>
          <a:p>
            <a:pPr eaLnBrk="1" hangingPunct="1">
              <a:spcBef>
                <a:spcPct val="50000"/>
              </a:spcBef>
              <a:buFontTx/>
              <a:buNone/>
            </a:pPr>
            <a:r>
              <a:rPr lang="pt-BR" altLang="en-US" sz="1100" i="1" dirty="0">
                <a:solidFill>
                  <a:srgbClr val="7030A0"/>
                </a:solidFill>
              </a:rPr>
              <a:t>Elisabete Vicente</a:t>
            </a:r>
          </a:p>
          <a:p>
            <a:pPr eaLnBrk="1" hangingPunct="1">
              <a:spcBef>
                <a:spcPct val="50000"/>
              </a:spcBef>
              <a:buFontTx/>
              <a:buNone/>
            </a:pPr>
            <a:r>
              <a:rPr lang="pt-BR" altLang="en-US" sz="1100" i="1" dirty="0" err="1">
                <a:solidFill>
                  <a:srgbClr val="7030A0"/>
                </a:solidFill>
              </a:rPr>
              <a:t>ICB</a:t>
            </a:r>
            <a:r>
              <a:rPr lang="pt-BR" altLang="en-US" sz="1100" i="1" dirty="0">
                <a:solidFill>
                  <a:srgbClr val="7030A0"/>
                </a:solidFill>
              </a:rPr>
              <a:t>/USP_2020</a:t>
            </a:r>
          </a:p>
          <a:p>
            <a:pPr eaLnBrk="1" hangingPunct="1">
              <a:spcBef>
                <a:spcPct val="50000"/>
              </a:spcBef>
              <a:buFontTx/>
              <a:buNone/>
            </a:pPr>
            <a:r>
              <a:rPr lang="pt-BR" altLang="en-US" sz="1100" i="1" dirty="0" err="1">
                <a:solidFill>
                  <a:srgbClr val="7030A0"/>
                </a:solidFill>
              </a:rPr>
              <a:t>bevicent@usp.br</a:t>
            </a:r>
            <a:endParaRPr lang="pt-BR" altLang="en-US" sz="1100" i="1" dirty="0">
              <a:solidFill>
                <a:srgbClr val="7030A0"/>
              </a:solidFill>
            </a:endParaRPr>
          </a:p>
        </p:txBody>
      </p:sp>
      <p:sp>
        <p:nvSpPr>
          <p:cNvPr id="55301" name="TextBox 17">
            <a:extLst>
              <a:ext uri="{FF2B5EF4-FFF2-40B4-BE49-F238E27FC236}">
                <a16:creationId xmlns:a16="http://schemas.microsoft.com/office/drawing/2014/main" id="{FD05A274-DB67-594F-895A-2B30CAB35FFD}"/>
              </a:ext>
            </a:extLst>
          </p:cNvPr>
          <p:cNvSpPr txBox="1">
            <a:spLocks noChangeArrowheads="1"/>
          </p:cNvSpPr>
          <p:nvPr/>
        </p:nvSpPr>
        <p:spPr bwMode="auto">
          <a:xfrm>
            <a:off x="4821925" y="287666"/>
            <a:ext cx="7239093" cy="369332"/>
          </a:xfrm>
          <a:prstGeom prst="rect">
            <a:avLst/>
          </a:prstGeom>
          <a:solidFill>
            <a:srgbClr val="009193"/>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800" b="1" dirty="0">
                <a:solidFill>
                  <a:schemeClr val="bg1"/>
                </a:solidFill>
              </a:rPr>
              <a:t>Morfologia e Estrutura das bactérias - RESPOSTAS </a:t>
            </a:r>
            <a:r>
              <a:rPr lang="pt-BR" altLang="en-US" sz="1800" dirty="0">
                <a:solidFill>
                  <a:schemeClr val="bg1"/>
                </a:solidFill>
              </a:rPr>
              <a:t> </a:t>
            </a:r>
          </a:p>
        </p:txBody>
      </p:sp>
      <p:pic>
        <p:nvPicPr>
          <p:cNvPr id="3" name="Picture 2" descr="A person smiling for the camera&#10;&#10;Description automatically generated">
            <a:extLst>
              <a:ext uri="{FF2B5EF4-FFF2-40B4-BE49-F238E27FC236}">
                <a16:creationId xmlns:a16="http://schemas.microsoft.com/office/drawing/2014/main" id="{C316EB24-1F64-EF46-ABF9-634C4E4C5D69}"/>
              </a:ext>
            </a:extLst>
          </p:cNvPr>
          <p:cNvPicPr>
            <a:picLocks noChangeAspect="1"/>
          </p:cNvPicPr>
          <p:nvPr/>
        </p:nvPicPr>
        <p:blipFill>
          <a:blip r:embed="rId3"/>
          <a:stretch>
            <a:fillRect/>
          </a:stretch>
        </p:blipFill>
        <p:spPr>
          <a:xfrm>
            <a:off x="85174" y="2964762"/>
            <a:ext cx="1745185" cy="1745185"/>
          </a:xfrm>
          <a:prstGeom prst="rect">
            <a:avLst/>
          </a:prstGeom>
        </p:spPr>
      </p:pic>
      <p:pic>
        <p:nvPicPr>
          <p:cNvPr id="9" name="page1image19835664.jpg" descr="page1image19835664.jpg">
            <a:extLst>
              <a:ext uri="{FF2B5EF4-FFF2-40B4-BE49-F238E27FC236}">
                <a16:creationId xmlns:a16="http://schemas.microsoft.com/office/drawing/2014/main" id="{46C03732-B272-FD46-B249-FB7D9EF78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82" y="101696"/>
            <a:ext cx="2390092" cy="16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9F4A443B-C326-CF45-9591-7AA73C97D156}"/>
              </a:ext>
            </a:extLst>
          </p:cNvPr>
          <p:cNvSpPr txBox="1">
            <a:spLocks/>
          </p:cNvSpPr>
          <p:nvPr/>
        </p:nvSpPr>
        <p:spPr>
          <a:xfrm>
            <a:off x="130982" y="2053045"/>
            <a:ext cx="1843088" cy="276225"/>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600" b="1" dirty="0"/>
              <a:t>Instituto de Ciências Biomédicas USP</a:t>
            </a:r>
          </a:p>
        </p:txBody>
      </p:sp>
      <p:sp>
        <p:nvSpPr>
          <p:cNvPr id="12" name="Rectangle 11">
            <a:extLst>
              <a:ext uri="{FF2B5EF4-FFF2-40B4-BE49-F238E27FC236}">
                <a16:creationId xmlns:a16="http://schemas.microsoft.com/office/drawing/2014/main" id="{4A49566B-6E77-0849-B206-93D02B95F020}"/>
              </a:ext>
            </a:extLst>
          </p:cNvPr>
          <p:cNvSpPr/>
          <p:nvPr/>
        </p:nvSpPr>
        <p:spPr>
          <a:xfrm>
            <a:off x="3051889" y="26056"/>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2" name="Rectangle 1">
            <a:extLst>
              <a:ext uri="{FF2B5EF4-FFF2-40B4-BE49-F238E27FC236}">
                <a16:creationId xmlns:a16="http://schemas.microsoft.com/office/drawing/2014/main" id="{018A15EE-D649-FF46-9827-5C12A6934F39}"/>
              </a:ext>
            </a:extLst>
          </p:cNvPr>
          <p:cNvSpPr/>
          <p:nvPr/>
        </p:nvSpPr>
        <p:spPr>
          <a:xfrm>
            <a:off x="2651993" y="959134"/>
            <a:ext cx="9439835" cy="5842625"/>
          </a:xfrm>
          <a:prstGeom prst="rect">
            <a:avLst/>
          </a:prstGeom>
          <a:solidFill>
            <a:srgbClr val="FFFEE6"/>
          </a:solidFill>
          <a:ln>
            <a:solidFill>
              <a:srgbClr val="009193"/>
            </a:solidFill>
          </a:ln>
        </p:spPr>
        <p:txBody>
          <a:bodyPr wrap="square">
            <a:spAutoFit/>
          </a:bodyPr>
          <a:lstStyle/>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9. A visualização de bactérias ao </a:t>
            </a:r>
            <a:r>
              <a:rPr lang="pt-BR" sz="16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M.O</a:t>
            </a: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é muito importante logo nas etapas iniciais quando se deseja fazer um diagnóstico de uma infecção bacteriana. Além da “Coloração e Gram” que é muito empregada, há outra técnica de coloração bacterina é bastante empregada? Em que caso é usada?</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7030A0"/>
                </a:solidFill>
                <a:latin typeface="Calibri" panose="020F0502020204030204" pitchFamily="34" charset="0"/>
                <a:ea typeface="Times New Roman" panose="02020603050405020304" pitchFamily="18" charset="0"/>
              </a:rPr>
              <a:t>1) são muito pequenas e intracelulares, como </a:t>
            </a:r>
            <a:r>
              <a:rPr lang="pt-BR" sz="1600" i="1" dirty="0">
                <a:solidFill>
                  <a:srgbClr val="7030A0"/>
                </a:solidFill>
                <a:latin typeface="Calibri" panose="020F0502020204030204" pitchFamily="34" charset="0"/>
                <a:ea typeface="Times New Roman" panose="02020603050405020304" pitchFamily="18" charset="0"/>
              </a:rPr>
              <a:t>Rickettsia</a:t>
            </a:r>
            <a:r>
              <a:rPr lang="pt-BR" sz="1600" dirty="0">
                <a:solidFill>
                  <a:srgbClr val="7030A0"/>
                </a:solidFill>
                <a:latin typeface="Calibri" panose="020F0502020204030204" pitchFamily="34" charset="0"/>
                <a:ea typeface="Times New Roman" panose="02020603050405020304" pitchFamily="18" charset="0"/>
              </a:rPr>
              <a:t> e </a:t>
            </a:r>
            <a:r>
              <a:rPr lang="pt-BR" sz="1600" i="1" dirty="0">
                <a:solidFill>
                  <a:srgbClr val="7030A0"/>
                </a:solidFill>
                <a:latin typeface="Calibri" panose="020F0502020204030204" pitchFamily="34" charset="0"/>
                <a:ea typeface="Times New Roman" panose="02020603050405020304" pitchFamily="18" charset="0"/>
              </a:rPr>
              <a:t>Chlamydia</a:t>
            </a:r>
            <a:r>
              <a:rPr lang="pt-BR" sz="1600" dirty="0">
                <a:solidFill>
                  <a:srgbClr val="7030A0"/>
                </a:solidFill>
                <a:latin typeface="Calibri" panose="020F0502020204030204" pitchFamily="34" charset="0"/>
                <a:ea typeface="Times New Roman" panose="02020603050405020304" pitchFamily="18" charset="0"/>
              </a:rPr>
              <a:t> (ambas têm estrutura de Gram-negativa, mas isto não ajuda para a coloração; pode-se usar Imunofluorescência para observa-las); </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7030A0"/>
                </a:solidFill>
                <a:latin typeface="Calibri" panose="020F0502020204030204" pitchFamily="34" charset="0"/>
                <a:ea typeface="Times New Roman" panose="02020603050405020304" pitchFamily="18" charset="0"/>
              </a:rPr>
              <a:t>2) são muito fininhas, com algumas bactérias espiraladas, como </a:t>
            </a:r>
            <a:r>
              <a:rPr lang="pt-BR" sz="1600" i="1" dirty="0">
                <a:solidFill>
                  <a:srgbClr val="7030A0"/>
                </a:solidFill>
                <a:latin typeface="Calibri" panose="020F0502020204030204" pitchFamily="34" charset="0"/>
                <a:ea typeface="Times New Roman" panose="02020603050405020304" pitchFamily="18" charset="0"/>
              </a:rPr>
              <a:t>Leptospira</a:t>
            </a:r>
            <a:r>
              <a:rPr lang="pt-BR" sz="1600" dirty="0">
                <a:solidFill>
                  <a:srgbClr val="7030A0"/>
                </a:solidFill>
                <a:latin typeface="Calibri" panose="020F0502020204030204" pitchFamily="34" charset="0"/>
                <a:ea typeface="Times New Roman" panose="02020603050405020304" pitchFamily="18" charset="0"/>
              </a:rPr>
              <a:t> (pode ser observada em “microscopia de campo escuro, ou após espessamento com prata); </a:t>
            </a:r>
            <a:r>
              <a:rPr lang="pt-BR" sz="1600" i="1" dirty="0">
                <a:solidFill>
                  <a:srgbClr val="7030A0"/>
                </a:solidFill>
                <a:latin typeface="Calibri" panose="020F0502020204030204" pitchFamily="34" charset="0"/>
                <a:ea typeface="Times New Roman" panose="02020603050405020304" pitchFamily="18" charset="0"/>
              </a:rPr>
              <a:t> </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7030A0"/>
                </a:solidFill>
                <a:latin typeface="Calibri" panose="020F0502020204030204" pitchFamily="34" charset="0"/>
                <a:ea typeface="Times New Roman" panose="02020603050405020304" pitchFamily="18" charset="0"/>
              </a:rPr>
              <a:t>3) como as Micobactérias, que apesar de sua estrutura de Gram-positiva, não se coram pela metodologia de “Coloração de Gram” devido a sua espessa camada de lipídeos (para visualiza-las ao </a:t>
            </a:r>
            <a:r>
              <a:rPr lang="pt-BR" sz="1600" dirty="0" err="1">
                <a:solidFill>
                  <a:srgbClr val="7030A0"/>
                </a:solidFill>
                <a:latin typeface="Calibri" panose="020F0502020204030204" pitchFamily="34" charset="0"/>
                <a:ea typeface="Times New Roman" panose="02020603050405020304" pitchFamily="18" charset="0"/>
              </a:rPr>
              <a:t>M.O</a:t>
            </a:r>
            <a:r>
              <a:rPr lang="pt-BR" sz="1600" dirty="0">
                <a:solidFill>
                  <a:srgbClr val="7030A0"/>
                </a:solidFill>
                <a:latin typeface="Calibri" panose="020F0502020204030204" pitchFamily="34" charset="0"/>
                <a:ea typeface="Times New Roman" panose="02020603050405020304" pitchFamily="18" charset="0"/>
              </a:rPr>
              <a:t>., podemos usar a coloração de Ziehl-Neelsen, e por isto estas bactérias são também chamadas de  “bacilos álcool acido resistentes: - </a:t>
            </a:r>
            <a:r>
              <a:rPr lang="pt-BR" sz="1600" dirty="0" err="1">
                <a:solidFill>
                  <a:srgbClr val="7030A0"/>
                </a:solidFill>
                <a:latin typeface="Calibri" panose="020F0502020204030204" pitchFamily="34" charset="0"/>
                <a:ea typeface="Times New Roman" panose="02020603050405020304" pitchFamily="18" charset="0"/>
              </a:rPr>
              <a:t>BAAR</a:t>
            </a:r>
            <a:r>
              <a:rPr lang="pt-BR" sz="1600" dirty="0">
                <a:solidFill>
                  <a:srgbClr val="7030A0"/>
                </a:solidFill>
                <a:latin typeface="Calibri" panose="020F0502020204030204" pitchFamily="34" charset="0"/>
                <a:ea typeface="Times New Roman" panose="02020603050405020304" pitchFamily="18" charset="0"/>
              </a:rPr>
              <a:t>). </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10. Flagelo e Pili são estruturas celulares bacterianas que desempenham funções equivalentes?</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7030A0"/>
                </a:solidFill>
                <a:latin typeface="Calibri" panose="020F0502020204030204" pitchFamily="34" charset="0"/>
                <a:ea typeface="Times New Roman" panose="02020603050405020304" pitchFamily="18" charset="0"/>
              </a:rPr>
              <a:t>Não. Flagelo é um a estrutura responsável pela motilidade bacteriana. Pili que também são chamados Fimbrias, são estruturas que conferem adesão da célula bacteriana ao epitélio humano, e há pili especiais chamados pili-sexuais que estão envolvidos na conjugação bacterina. Pili também podem ser pontos de acesso para bacteriófagos. </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11. As bactérias são capazes de armazenar material de reserva de carbono e de energia? Comente.</a:t>
            </a:r>
            <a:endParaRPr lang="en-BR" sz="16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600" dirty="0">
                <a:solidFill>
                  <a:srgbClr val="7030A0"/>
                </a:solidFill>
                <a:latin typeface="Calibri" panose="020F0502020204030204" pitchFamily="34" charset="0"/>
                <a:ea typeface="Times New Roman" panose="02020603050405020304" pitchFamily="18" charset="0"/>
              </a:rPr>
              <a:t>Sim. Algumas bactérias, não todas, possuem mecanismos de armazenamento de Carbono de Energia. São exemplos: bactérias que acumulam: 1) polihidroxialcanoatos, como </a:t>
            </a:r>
            <a:r>
              <a:rPr lang="pt-BR" sz="1600" i="1" dirty="0">
                <a:solidFill>
                  <a:srgbClr val="7030A0"/>
                </a:solidFill>
                <a:latin typeface="Calibri" panose="020F0502020204030204" pitchFamily="34" charset="0"/>
                <a:ea typeface="Times New Roman" panose="02020603050405020304" pitchFamily="18" charset="0"/>
              </a:rPr>
              <a:t>Ralstonia</a:t>
            </a:r>
            <a:r>
              <a:rPr lang="pt-BR" sz="1600" dirty="0">
                <a:solidFill>
                  <a:srgbClr val="7030A0"/>
                </a:solidFill>
                <a:latin typeface="Calibri" panose="020F0502020204030204" pitchFamily="34" charset="0"/>
                <a:ea typeface="Times New Roman" panose="02020603050405020304" pitchFamily="18" charset="0"/>
              </a:rPr>
              <a:t> </a:t>
            </a:r>
            <a:r>
              <a:rPr lang="pt-BR" sz="1600" i="1" dirty="0">
                <a:solidFill>
                  <a:srgbClr val="7030A0"/>
                </a:solidFill>
                <a:latin typeface="Calibri" panose="020F0502020204030204" pitchFamily="34" charset="0"/>
                <a:ea typeface="Times New Roman" panose="02020603050405020304" pitchFamily="18" charset="0"/>
              </a:rPr>
              <a:t>eutropha</a:t>
            </a:r>
            <a:r>
              <a:rPr lang="pt-BR" sz="1600" dirty="0">
                <a:solidFill>
                  <a:srgbClr val="7030A0"/>
                </a:solidFill>
                <a:latin typeface="Calibri" panose="020F0502020204030204" pitchFamily="34" charset="0"/>
                <a:ea typeface="Times New Roman" panose="02020603050405020304" pitchFamily="18" charset="0"/>
              </a:rPr>
              <a:t>; 2) grânulos de poli-fosfato; 3) grânulos de enxofre.</a:t>
            </a:r>
            <a:endParaRPr lang="en-BR"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5303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a16="http://schemas.microsoft.com/office/drawing/2014/main" id="{DF59D125-0C3B-7C45-B238-7CAB80398942}"/>
              </a:ext>
            </a:extLst>
          </p:cNvPr>
          <p:cNvSpPr txBox="1">
            <a:spLocks noChangeArrowheads="1"/>
          </p:cNvSpPr>
          <p:nvPr/>
        </p:nvSpPr>
        <p:spPr bwMode="auto">
          <a:xfrm>
            <a:off x="422" y="3531737"/>
            <a:ext cx="1843088" cy="1023357"/>
          </a:xfrm>
          <a:prstGeom prst="rect">
            <a:avLst/>
          </a:prstGeom>
          <a:solidFill>
            <a:schemeClr val="accent5">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100" i="1" dirty="0"/>
              <a:t>Espero que aproveitem !</a:t>
            </a:r>
          </a:p>
          <a:p>
            <a:pPr eaLnBrk="1" hangingPunct="1">
              <a:spcBef>
                <a:spcPct val="50000"/>
              </a:spcBef>
              <a:buFontTx/>
              <a:buNone/>
            </a:pPr>
            <a:r>
              <a:rPr lang="pt-BR" altLang="en-US" sz="1100" i="1" dirty="0">
                <a:solidFill>
                  <a:srgbClr val="7030A0"/>
                </a:solidFill>
              </a:rPr>
              <a:t>Elisabete Vicente</a:t>
            </a:r>
          </a:p>
          <a:p>
            <a:pPr eaLnBrk="1" hangingPunct="1">
              <a:spcBef>
                <a:spcPct val="50000"/>
              </a:spcBef>
              <a:buFontTx/>
              <a:buNone/>
            </a:pPr>
            <a:r>
              <a:rPr lang="pt-BR" altLang="en-US" sz="1100" i="1" dirty="0" err="1">
                <a:solidFill>
                  <a:srgbClr val="7030A0"/>
                </a:solidFill>
              </a:rPr>
              <a:t>ICB</a:t>
            </a:r>
            <a:r>
              <a:rPr lang="pt-BR" altLang="en-US" sz="1100" i="1" dirty="0">
                <a:solidFill>
                  <a:srgbClr val="7030A0"/>
                </a:solidFill>
              </a:rPr>
              <a:t>/USP_2020</a:t>
            </a:r>
          </a:p>
          <a:p>
            <a:pPr eaLnBrk="1" hangingPunct="1">
              <a:spcBef>
                <a:spcPct val="50000"/>
              </a:spcBef>
              <a:buFontTx/>
              <a:buNone/>
            </a:pPr>
            <a:r>
              <a:rPr lang="pt-BR" altLang="en-US" sz="1100" i="1" dirty="0" err="1">
                <a:solidFill>
                  <a:srgbClr val="7030A0"/>
                </a:solidFill>
              </a:rPr>
              <a:t>bevicent@usp.br</a:t>
            </a:r>
            <a:endParaRPr lang="pt-BR" altLang="en-US" sz="1100" i="1" dirty="0">
              <a:solidFill>
                <a:srgbClr val="7030A0"/>
              </a:solidFill>
            </a:endParaRPr>
          </a:p>
        </p:txBody>
      </p:sp>
      <p:sp>
        <p:nvSpPr>
          <p:cNvPr id="55301" name="TextBox 17">
            <a:extLst>
              <a:ext uri="{FF2B5EF4-FFF2-40B4-BE49-F238E27FC236}">
                <a16:creationId xmlns:a16="http://schemas.microsoft.com/office/drawing/2014/main" id="{FD05A274-DB67-594F-895A-2B30CAB35FFD}"/>
              </a:ext>
            </a:extLst>
          </p:cNvPr>
          <p:cNvSpPr txBox="1">
            <a:spLocks noChangeArrowheads="1"/>
          </p:cNvSpPr>
          <p:nvPr/>
        </p:nvSpPr>
        <p:spPr bwMode="auto">
          <a:xfrm>
            <a:off x="4189913" y="419865"/>
            <a:ext cx="7239093" cy="369332"/>
          </a:xfrm>
          <a:prstGeom prst="rect">
            <a:avLst/>
          </a:prstGeom>
          <a:solidFill>
            <a:srgbClr val="009193"/>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800" b="1" dirty="0">
                <a:solidFill>
                  <a:schemeClr val="bg1"/>
                </a:solidFill>
              </a:rPr>
              <a:t>Morfologia e Estrutura das bactérias - RESPOSTAS </a:t>
            </a:r>
            <a:r>
              <a:rPr lang="pt-BR" altLang="en-US" sz="1800" dirty="0">
                <a:solidFill>
                  <a:schemeClr val="bg1"/>
                </a:solidFill>
              </a:rPr>
              <a:t> </a:t>
            </a:r>
          </a:p>
        </p:txBody>
      </p:sp>
      <p:pic>
        <p:nvPicPr>
          <p:cNvPr id="3" name="Picture 2" descr="A person smiling for the camera&#10;&#10;Description automatically generated">
            <a:extLst>
              <a:ext uri="{FF2B5EF4-FFF2-40B4-BE49-F238E27FC236}">
                <a16:creationId xmlns:a16="http://schemas.microsoft.com/office/drawing/2014/main" id="{C316EB24-1F64-EF46-ABF9-634C4E4C5D69}"/>
              </a:ext>
            </a:extLst>
          </p:cNvPr>
          <p:cNvPicPr>
            <a:picLocks noChangeAspect="1"/>
          </p:cNvPicPr>
          <p:nvPr/>
        </p:nvPicPr>
        <p:blipFill>
          <a:blip r:embed="rId3"/>
          <a:stretch>
            <a:fillRect/>
          </a:stretch>
        </p:blipFill>
        <p:spPr>
          <a:xfrm>
            <a:off x="49374" y="1786552"/>
            <a:ext cx="1745185" cy="1745185"/>
          </a:xfrm>
          <a:prstGeom prst="rect">
            <a:avLst/>
          </a:prstGeom>
        </p:spPr>
      </p:pic>
      <p:pic>
        <p:nvPicPr>
          <p:cNvPr id="9" name="page1image19835664.jpg" descr="page1image19835664.jpg">
            <a:extLst>
              <a:ext uri="{FF2B5EF4-FFF2-40B4-BE49-F238E27FC236}">
                <a16:creationId xmlns:a16="http://schemas.microsoft.com/office/drawing/2014/main" id="{46C03732-B272-FD46-B249-FB7D9EF78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56"/>
            <a:ext cx="1634677" cy="115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Instituto de Ciências Biomédicas USP">
            <a:extLst>
              <a:ext uri="{FF2B5EF4-FFF2-40B4-BE49-F238E27FC236}">
                <a16:creationId xmlns:a16="http://schemas.microsoft.com/office/drawing/2014/main" id="{9F4A443B-C326-CF45-9591-7AA73C97D156}"/>
              </a:ext>
            </a:extLst>
          </p:cNvPr>
          <p:cNvSpPr txBox="1">
            <a:spLocks/>
          </p:cNvSpPr>
          <p:nvPr/>
        </p:nvSpPr>
        <p:spPr>
          <a:xfrm>
            <a:off x="-245013" y="1001722"/>
            <a:ext cx="1843088" cy="578389"/>
          </a:xfrm>
          <a:prstGeom prst="rect">
            <a:avLst/>
          </a:prstGeom>
        </p:spPr>
        <p:txBody>
          <a:bodyPr lIns="68580" tIns="34290" rIns="68580" bIns="34290" anchor="b"/>
          <a:lstStyle>
            <a:lvl1pPr algn="ctr" defTabSz="286258" rtl="0" eaLnBrk="1" latinLnBrk="0" hangingPunct="1">
              <a:lnSpc>
                <a:spcPct val="90000"/>
              </a:lnSpc>
              <a:spcBef>
                <a:spcPct val="0"/>
              </a:spcBef>
              <a:buNone/>
              <a:defRPr sz="3900" kern="1200">
                <a:solidFill>
                  <a:schemeClr val="tx1"/>
                </a:solidFill>
                <a:latin typeface="+mj-lt"/>
                <a:ea typeface="+mj-ea"/>
                <a:cs typeface="+mj-cs"/>
              </a:defRPr>
            </a:lvl1pPr>
          </a:lstStyle>
          <a:p>
            <a:pPr>
              <a:defRPr/>
            </a:pPr>
            <a:r>
              <a:rPr lang="pt-BR" sz="1200" b="1" dirty="0"/>
              <a:t>Instituto de Ciências Biomédicas USP</a:t>
            </a:r>
          </a:p>
        </p:txBody>
      </p:sp>
      <p:sp>
        <p:nvSpPr>
          <p:cNvPr id="12" name="Rectangle 11">
            <a:extLst>
              <a:ext uri="{FF2B5EF4-FFF2-40B4-BE49-F238E27FC236}">
                <a16:creationId xmlns:a16="http://schemas.microsoft.com/office/drawing/2014/main" id="{4A49566B-6E77-0849-B206-93D02B95F020}"/>
              </a:ext>
            </a:extLst>
          </p:cNvPr>
          <p:cNvSpPr/>
          <p:nvPr/>
        </p:nvSpPr>
        <p:spPr>
          <a:xfrm>
            <a:off x="1634677" y="-9768"/>
            <a:ext cx="1770036" cy="523220"/>
          </a:xfrm>
          <a:prstGeom prst="rect">
            <a:avLst/>
          </a:prstGeom>
          <a:solidFill>
            <a:schemeClr val="bg1"/>
          </a:solidFill>
        </p:spPr>
        <p:txBody>
          <a:bodyPr wrap="none">
            <a:spAutoFit/>
          </a:bodyPr>
          <a:lstStyle/>
          <a:p>
            <a:pPr>
              <a:defRPr/>
            </a:pPr>
            <a:r>
              <a:rPr lang="pt-BR" sz="1400" b="1" dirty="0">
                <a:solidFill>
                  <a:srgbClr val="0432FF"/>
                </a:solidFill>
                <a:sym typeface="Wingdings" pitchFamily="2" charset="2"/>
              </a:rPr>
              <a:t>Espaço Microbiologia</a:t>
            </a:r>
          </a:p>
          <a:p>
            <a:pPr algn="ctr">
              <a:defRPr/>
            </a:pPr>
            <a:r>
              <a:rPr lang="pt-BR" sz="1400" b="1" dirty="0">
                <a:solidFill>
                  <a:srgbClr val="0432FF"/>
                </a:solidFill>
                <a:sym typeface="Wingdings" pitchFamily="2" charset="2"/>
              </a:rPr>
              <a:t> </a:t>
            </a:r>
            <a:r>
              <a:rPr lang="pt-BR" sz="1400" b="1" dirty="0" err="1">
                <a:solidFill>
                  <a:srgbClr val="0432FF"/>
                </a:solidFill>
                <a:sym typeface="Wingdings" pitchFamily="2" charset="2"/>
              </a:rPr>
              <a:t>ICB</a:t>
            </a:r>
            <a:r>
              <a:rPr lang="pt-BR" sz="1400" b="1" dirty="0">
                <a:solidFill>
                  <a:srgbClr val="0432FF"/>
                </a:solidFill>
                <a:sym typeface="Wingdings" pitchFamily="2" charset="2"/>
              </a:rPr>
              <a:t>/USP</a:t>
            </a:r>
            <a:endParaRPr lang="pt-BR" sz="1400" b="1" dirty="0"/>
          </a:p>
        </p:txBody>
      </p:sp>
      <p:sp>
        <p:nvSpPr>
          <p:cNvPr id="4" name="Rectangle 3">
            <a:extLst>
              <a:ext uri="{FF2B5EF4-FFF2-40B4-BE49-F238E27FC236}">
                <a16:creationId xmlns:a16="http://schemas.microsoft.com/office/drawing/2014/main" id="{4F5D4672-9F3F-0B46-9CB8-3244026B2B4B}"/>
              </a:ext>
            </a:extLst>
          </p:cNvPr>
          <p:cNvSpPr/>
          <p:nvPr/>
        </p:nvSpPr>
        <p:spPr>
          <a:xfrm>
            <a:off x="2839532" y="1072496"/>
            <a:ext cx="9013018" cy="5596404"/>
          </a:xfrm>
          <a:prstGeom prst="rect">
            <a:avLst/>
          </a:prstGeom>
          <a:solidFill>
            <a:srgbClr val="FFFEE6"/>
          </a:solidFill>
          <a:ln>
            <a:solidFill>
              <a:srgbClr val="009193"/>
            </a:solidFill>
          </a:ln>
        </p:spPr>
        <p:txBody>
          <a:bodyPr wrap="square">
            <a:spAutoFit/>
          </a:bodyPr>
          <a:lstStyle/>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12. Esporos são estruturas presentes em todas as bactérias? Comente</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Não. Esporos são estruturas que apenas algumas poucas bactérias são capazes de produzir e fazem isto quando estão sendo incubadas em uma situação de estresse que pode ser de diversos tipos: escassez de nutrientes, temperatura elevada, submetida a algum tipo de radiação. Quando quaisquer destas condições ocorrem, algumas células da população bacteriana sapos terem se dividido, passam por um mecanismo de perda de água muito importante, originando uma estrutura (esporo) bastante receada e resistente a inúmeros agentes, incluindo desinfetantes, temperatura elevada, etc. Muito cuidado precisa ser tomado com relação às bactérias que esporulam, como </a:t>
            </a:r>
            <a:r>
              <a:rPr lang="pt-BR" sz="1400" i="1" dirty="0">
                <a:solidFill>
                  <a:srgbClr val="7030A0"/>
                </a:solidFill>
                <a:latin typeface="Calibri" panose="020F0502020204030204" pitchFamily="34" charset="0"/>
                <a:ea typeface="Times New Roman" panose="02020603050405020304" pitchFamily="18" charset="0"/>
              </a:rPr>
              <a:t>Clostridium</a:t>
            </a:r>
            <a:r>
              <a:rPr lang="pt-BR" sz="1400" dirty="0">
                <a:solidFill>
                  <a:srgbClr val="7030A0"/>
                </a:solidFill>
                <a:latin typeface="Calibri" panose="020F0502020204030204" pitchFamily="34" charset="0"/>
                <a:ea typeface="Times New Roman" panose="02020603050405020304" pitchFamily="18" charset="0"/>
              </a:rPr>
              <a:t>, pois a descontaminação destas bactérias geralmente demanda ações mais intensas do que a descontaminação de bactérias não esporuladas (veja Aula Prática – “Ação da temperatura sobre bactérias”).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13. DNA cromossomal e plasmidial são estruturas presentes em todas as células?</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O DNA é sim uma estrutura essencial e presente em todas as células bacterianas, ele codifica todas as informações essenciais para a bactéria.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Nem todas as bactérias têm DNA plasmidial. Células bacterianas podem conter plasmídeos de baixo número de copias/célula (2-5/célula) ou de alto número de copias/célula (centenas/célula). O DNA plasmidial codifica informações extras, adicionais, a célula bacteriana, como resistência a um antibiótico, capacidade de adesão epitelial, capacidade de invasão, resistência a metais pesados, capacidade de metabolizar diferentes açúcares, e outros.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7030A0"/>
                </a:solidFill>
                <a:latin typeface="Calibri" panose="020F0502020204030204" pitchFamily="34" charset="0"/>
                <a:ea typeface="Times New Roman" panose="02020603050405020304" pitchFamily="18" charset="0"/>
              </a:rPr>
              <a:t>Diferentes isolados (cepas que foram encontradas em episódios clínicos distintos) de uma mesma espécie bacteriana como, </a:t>
            </a:r>
            <a:r>
              <a:rPr lang="pt-BR" sz="1400" i="1" dirty="0">
                <a:solidFill>
                  <a:srgbClr val="7030A0"/>
                </a:solidFill>
                <a:latin typeface="Calibri" panose="020F0502020204030204" pitchFamily="34" charset="0"/>
                <a:ea typeface="Times New Roman" panose="02020603050405020304" pitchFamily="18" charset="0"/>
              </a:rPr>
              <a:t>Escherichia</a:t>
            </a:r>
            <a:r>
              <a:rPr lang="pt-BR" sz="1400" dirty="0">
                <a:solidFill>
                  <a:srgbClr val="7030A0"/>
                </a:solidFill>
                <a:latin typeface="Calibri" panose="020F0502020204030204" pitchFamily="34" charset="0"/>
                <a:ea typeface="Times New Roman" panose="02020603050405020304" pitchFamily="18" charset="0"/>
              </a:rPr>
              <a:t> </a:t>
            </a:r>
            <a:r>
              <a:rPr lang="pt-BR" sz="1400" i="1" dirty="0">
                <a:solidFill>
                  <a:srgbClr val="7030A0"/>
                </a:solidFill>
                <a:latin typeface="Calibri" panose="020F0502020204030204" pitchFamily="34" charset="0"/>
                <a:ea typeface="Times New Roman" panose="02020603050405020304" pitchFamily="18" charset="0"/>
              </a:rPr>
              <a:t>coli</a:t>
            </a:r>
            <a:r>
              <a:rPr lang="pt-BR" sz="1400" dirty="0">
                <a:solidFill>
                  <a:srgbClr val="7030A0"/>
                </a:solidFill>
                <a:latin typeface="Calibri" panose="020F0502020204030204" pitchFamily="34" charset="0"/>
                <a:ea typeface="Times New Roman" panose="02020603050405020304" pitchFamily="18" charset="0"/>
              </a:rPr>
              <a:t>) geralmente contêm diferentes plasmídeos, e são encontrados isolados que contêm dois ou três diferentes plasmídeos cada um deles em números diferentes de copias/células.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6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BR" sz="1400" dirty="0">
              <a:latin typeface="Times New Roman" panose="02020603050405020304" pitchFamily="18" charset="0"/>
              <a:ea typeface="Times New Roman" panose="02020603050405020304" pitchFamily="18" charset="0"/>
            </a:endParaRPr>
          </a:p>
          <a:p>
            <a:pPr algn="just" eaLnBrk="0" fontAlgn="base" hangingPunct="0">
              <a:spcAft>
                <a:spcPts val="200"/>
              </a:spcAft>
            </a:pPr>
            <a:r>
              <a:rPr lang="pt-BR"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14. Está correta a afirmação: “Cápsulas são estrutura poliméricas extracelulares rígidas, e camada mucosa são também são camadas extracelulares somente que neste último caso são menos rígidas e definidas”?</a:t>
            </a:r>
            <a:endParaRPr lang="en-BR" sz="1400" dirty="0">
              <a:latin typeface="Times New Roman" panose="02020603050405020304" pitchFamily="18" charset="0"/>
              <a:ea typeface="Times New Roman" panose="02020603050405020304" pitchFamily="18" charset="0"/>
            </a:endParaRPr>
          </a:p>
          <a:p>
            <a:r>
              <a:rPr lang="pt-BR" sz="1400" dirty="0">
                <a:solidFill>
                  <a:srgbClr val="7030A0"/>
                </a:solidFill>
                <a:latin typeface="Calibri" panose="020F0502020204030204" pitchFamily="34" charset="0"/>
                <a:ea typeface="Times New Roman" panose="02020603050405020304" pitchFamily="18" charset="0"/>
              </a:rPr>
              <a:t>Sim.  </a:t>
            </a:r>
            <a:endParaRPr lang="pt-BR" sz="1400" dirty="0"/>
          </a:p>
        </p:txBody>
      </p:sp>
      <p:sp>
        <p:nvSpPr>
          <p:cNvPr id="10" name="TextBox 9">
            <a:extLst>
              <a:ext uri="{FF2B5EF4-FFF2-40B4-BE49-F238E27FC236}">
                <a16:creationId xmlns:a16="http://schemas.microsoft.com/office/drawing/2014/main" id="{A0A4BF5E-44EC-224A-9454-9E9DB416C6E7}"/>
              </a:ext>
            </a:extLst>
          </p:cNvPr>
          <p:cNvSpPr txBox="1"/>
          <p:nvPr/>
        </p:nvSpPr>
        <p:spPr>
          <a:xfrm rot="21026869">
            <a:off x="919892" y="4962748"/>
            <a:ext cx="1902184" cy="369332"/>
          </a:xfrm>
          <a:prstGeom prst="rect">
            <a:avLst/>
          </a:prstGeom>
          <a:noFill/>
        </p:spPr>
        <p:txBody>
          <a:bodyPr wrap="square" rtlCol="0">
            <a:spAutoFit/>
          </a:bodyPr>
          <a:lstStyle/>
          <a:p>
            <a:r>
              <a:rPr lang="pt-BR" dirty="0">
                <a:solidFill>
                  <a:srgbClr val="7030A0"/>
                </a:solidFill>
                <a:latin typeface="Futura Medium" panose="020B0602020204020303" pitchFamily="34" charset="-79"/>
                <a:cs typeface="Futura Medium" panose="020B0602020204020303" pitchFamily="34" charset="-79"/>
              </a:rPr>
              <a:t>Até a próxima !</a:t>
            </a:r>
          </a:p>
        </p:txBody>
      </p:sp>
      <p:pic>
        <p:nvPicPr>
          <p:cNvPr id="13" name="Picture 12" descr="A picture containing drawing&#10;&#10;Description automatically generated">
            <a:extLst>
              <a:ext uri="{FF2B5EF4-FFF2-40B4-BE49-F238E27FC236}">
                <a16:creationId xmlns:a16="http://schemas.microsoft.com/office/drawing/2014/main" id="{3719BA42-C455-2D4F-9AC5-24591DD59CA5}"/>
              </a:ext>
            </a:extLst>
          </p:cNvPr>
          <p:cNvPicPr>
            <a:picLocks noChangeAspect="1"/>
          </p:cNvPicPr>
          <p:nvPr/>
        </p:nvPicPr>
        <p:blipFill>
          <a:blip r:embed="rId5"/>
          <a:stretch>
            <a:fillRect/>
          </a:stretch>
        </p:blipFill>
        <p:spPr>
          <a:xfrm>
            <a:off x="256277" y="5456199"/>
            <a:ext cx="1122122" cy="1401801"/>
          </a:xfrm>
          <a:prstGeom prst="rect">
            <a:avLst/>
          </a:prstGeom>
        </p:spPr>
      </p:pic>
    </p:spTree>
    <p:extLst>
      <p:ext uri="{BB962C8B-B14F-4D97-AF65-F5344CB8AC3E}">
        <p14:creationId xmlns:p14="http://schemas.microsoft.com/office/powerpoint/2010/main" val="996241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5E07F6-7D72-3F45-AECE-971E0D874D0D}"/>
              </a:ext>
            </a:extLst>
          </p:cNvPr>
          <p:cNvSpPr/>
          <p:nvPr/>
        </p:nvSpPr>
        <p:spPr>
          <a:xfrm>
            <a:off x="128477" y="1040303"/>
            <a:ext cx="6795293" cy="461665"/>
          </a:xfrm>
          <a:prstGeom prst="rect">
            <a:avLst/>
          </a:prstGeom>
        </p:spPr>
        <p:txBody>
          <a:bodyPr wrap="square">
            <a:spAutoFit/>
          </a:bodyPr>
          <a:lstStyle/>
          <a:p>
            <a:pPr algn="just">
              <a:defRPr/>
            </a:pPr>
            <a:r>
              <a:rPr lang="pt-BR" sz="1200" dirty="0">
                <a:latin typeface="Helvetica" pitchFamily="2" charset="0"/>
              </a:rPr>
              <a:t>Atualmente, vivemos cercados por microrganismos - </a:t>
            </a:r>
            <a:r>
              <a:rPr lang="pt-BR" sz="1000" dirty="0">
                <a:latin typeface="Helvetica" pitchFamily="2" charset="0"/>
              </a:rPr>
              <a:t>bactérias, leveduras e fungos </a:t>
            </a:r>
            <a:r>
              <a:rPr lang="pt-BR" sz="1200" dirty="0">
                <a:latin typeface="Helvetica" pitchFamily="2" charset="0"/>
              </a:rPr>
              <a:t>– </a:t>
            </a:r>
          </a:p>
          <a:p>
            <a:pPr algn="just">
              <a:defRPr/>
            </a:pPr>
            <a:r>
              <a:rPr lang="pt-BR" sz="1200" dirty="0">
                <a:latin typeface="Helvetica" pitchFamily="2" charset="0"/>
              </a:rPr>
              <a:t>que estão ao nosso redor, a todo lado, e a grande maioria são microrganismos ”do bem”.</a:t>
            </a:r>
          </a:p>
        </p:txBody>
      </p:sp>
      <p:sp>
        <p:nvSpPr>
          <p:cNvPr id="17412" name="TextBox 9">
            <a:extLst>
              <a:ext uri="{FF2B5EF4-FFF2-40B4-BE49-F238E27FC236}">
                <a16:creationId xmlns:a16="http://schemas.microsoft.com/office/drawing/2014/main" id="{1EC29192-FD64-5C46-92C1-9E3797E439D7}"/>
              </a:ext>
            </a:extLst>
          </p:cNvPr>
          <p:cNvSpPr txBox="1">
            <a:spLocks noChangeArrowheads="1"/>
          </p:cNvSpPr>
          <p:nvPr/>
        </p:nvSpPr>
        <p:spPr bwMode="auto">
          <a:xfrm>
            <a:off x="250825" y="638150"/>
            <a:ext cx="5845175" cy="339725"/>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pt-BR" altLang="en-US" sz="1600" b="1"/>
              <a:t>Introdução: Bactérias do bem e “bactérias ruins”</a:t>
            </a:r>
          </a:p>
        </p:txBody>
      </p:sp>
      <p:grpSp>
        <p:nvGrpSpPr>
          <p:cNvPr id="17413" name="Group 6">
            <a:extLst>
              <a:ext uri="{FF2B5EF4-FFF2-40B4-BE49-F238E27FC236}">
                <a16:creationId xmlns:a16="http://schemas.microsoft.com/office/drawing/2014/main" id="{CC52F86C-029C-124E-BC77-1AC6F9799771}"/>
              </a:ext>
            </a:extLst>
          </p:cNvPr>
          <p:cNvGrpSpPr>
            <a:grpSpLocks/>
          </p:cNvGrpSpPr>
          <p:nvPr/>
        </p:nvGrpSpPr>
        <p:grpSpPr bwMode="auto">
          <a:xfrm>
            <a:off x="6923770" y="89155"/>
            <a:ext cx="1589567" cy="1326862"/>
            <a:chOff x="6709917" y="2724686"/>
            <a:chExt cx="1348871" cy="1242316"/>
          </a:xfrm>
        </p:grpSpPr>
        <p:pic>
          <p:nvPicPr>
            <p:cNvPr id="17414" name="Picture 7" descr="Bacteria">
              <a:hlinkClick r:id="rId3"/>
              <a:extLst>
                <a:ext uri="{FF2B5EF4-FFF2-40B4-BE49-F238E27FC236}">
                  <a16:creationId xmlns:a16="http://schemas.microsoft.com/office/drawing/2014/main" id="{10997B57-93F9-5D4D-8FEF-6F800AFD8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590" y="2724686"/>
              <a:ext cx="527295" cy="79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Eukaryota">
              <a:hlinkClick r:id="rId5"/>
              <a:extLst>
                <a:ext uri="{FF2B5EF4-FFF2-40B4-BE49-F238E27FC236}">
                  <a16:creationId xmlns:a16="http://schemas.microsoft.com/office/drawing/2014/main" id="{2BCA7C1F-CFF5-664A-AE64-2B97AFD9E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6885" y="2724687"/>
              <a:ext cx="672225" cy="79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3" descr="Archaea">
              <a:hlinkClick r:id="rId7"/>
              <a:extLst>
                <a:ext uri="{FF2B5EF4-FFF2-40B4-BE49-F238E27FC236}">
                  <a16:creationId xmlns:a16="http://schemas.microsoft.com/office/drawing/2014/main" id="{459C8A0D-1401-8E49-8AD6-50506FA01B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9917" y="3517172"/>
              <a:ext cx="1348871" cy="44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a:extLst>
              <a:ext uri="{FF2B5EF4-FFF2-40B4-BE49-F238E27FC236}">
                <a16:creationId xmlns:a16="http://schemas.microsoft.com/office/drawing/2014/main" id="{19FCF8B9-7325-7848-BA06-8FDD17ED6E68}"/>
              </a:ext>
            </a:extLst>
          </p:cNvPr>
          <p:cNvSpPr/>
          <p:nvPr/>
        </p:nvSpPr>
        <p:spPr>
          <a:xfrm>
            <a:off x="145145" y="2834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13" name="Rectangle 12">
            <a:extLst>
              <a:ext uri="{FF2B5EF4-FFF2-40B4-BE49-F238E27FC236}">
                <a16:creationId xmlns:a16="http://schemas.microsoft.com/office/drawing/2014/main" id="{48C2410D-EA4A-F44F-9142-D8549DAE019B}"/>
              </a:ext>
            </a:extLst>
          </p:cNvPr>
          <p:cNvSpPr/>
          <p:nvPr/>
        </p:nvSpPr>
        <p:spPr>
          <a:xfrm>
            <a:off x="560002" y="5444397"/>
            <a:ext cx="4834451" cy="553998"/>
          </a:xfrm>
          <a:prstGeom prst="rect">
            <a:avLst/>
          </a:prstGeom>
        </p:spPr>
        <p:txBody>
          <a:bodyPr wrap="square">
            <a:spAutoFit/>
          </a:bodyPr>
          <a:lstStyle/>
          <a:p>
            <a:pPr algn="just">
              <a:defRPr/>
            </a:pPr>
            <a:r>
              <a:rPr lang="pt-BR" sz="1000" dirty="0">
                <a:latin typeface="Helvetica" pitchFamily="2" charset="0"/>
              </a:rPr>
              <a:t>Em nosso planeta, os microrganismos participam de vários ciclos que garantem a produção de O</a:t>
            </a:r>
            <a:r>
              <a:rPr lang="pt-BR" sz="1000" baseline="-25000" dirty="0">
                <a:latin typeface="Helvetica" pitchFamily="2" charset="0"/>
              </a:rPr>
              <a:t>2</a:t>
            </a:r>
            <a:r>
              <a:rPr lang="pt-BR" sz="1000" dirty="0">
                <a:latin typeface="Helvetica" pitchFamily="2" charset="0"/>
              </a:rPr>
              <a:t> e a reciclagem de matéria orgânica. Na figura acima, há um esquema do </a:t>
            </a:r>
            <a:r>
              <a:rPr lang="pt-BR" sz="1000" b="1" dirty="0">
                <a:latin typeface="Helvetica" pitchFamily="2" charset="0"/>
              </a:rPr>
              <a:t>ciclo do nitrogênio</a:t>
            </a:r>
            <a:r>
              <a:rPr lang="pt-BR" sz="1000" dirty="0">
                <a:latin typeface="Helvetica" pitchFamily="2" charset="0"/>
              </a:rPr>
              <a:t>.</a:t>
            </a:r>
          </a:p>
        </p:txBody>
      </p:sp>
      <p:sp>
        <p:nvSpPr>
          <p:cNvPr id="15" name="Rectangle 14">
            <a:extLst>
              <a:ext uri="{FF2B5EF4-FFF2-40B4-BE49-F238E27FC236}">
                <a16:creationId xmlns:a16="http://schemas.microsoft.com/office/drawing/2014/main" id="{BC38D0B4-2460-9540-B5E1-6DCE28E13D7E}"/>
              </a:ext>
            </a:extLst>
          </p:cNvPr>
          <p:cNvSpPr/>
          <p:nvPr/>
        </p:nvSpPr>
        <p:spPr>
          <a:xfrm>
            <a:off x="6817911" y="4364941"/>
            <a:ext cx="5052855" cy="1631216"/>
          </a:xfrm>
          <a:prstGeom prst="rect">
            <a:avLst/>
          </a:prstGeom>
          <a:solidFill>
            <a:srgbClr val="E9EDF7"/>
          </a:solidFill>
        </p:spPr>
        <p:txBody>
          <a:bodyPr wrap="square">
            <a:spAutoFit/>
          </a:bodyPr>
          <a:lstStyle/>
          <a:p>
            <a:pPr algn="just">
              <a:defRPr/>
            </a:pPr>
            <a:r>
              <a:rPr lang="pt-BR" sz="1200" b="1" dirty="0">
                <a:latin typeface="Helvetica" pitchFamily="2" charset="0"/>
              </a:rPr>
              <a:t>Trilhões</a:t>
            </a:r>
            <a:r>
              <a:rPr lang="pt-BR" sz="1200" dirty="0">
                <a:latin typeface="Helvetica" pitchFamily="2" charset="0"/>
              </a:rPr>
              <a:t> </a:t>
            </a:r>
            <a:r>
              <a:rPr lang="pt-BR" sz="1200" b="1" dirty="0">
                <a:latin typeface="Helvetica" pitchFamily="2" charset="0"/>
              </a:rPr>
              <a:t>de  bactérias estão presentes em nosso corpo</a:t>
            </a:r>
            <a:r>
              <a:rPr lang="pt-BR" sz="1200" dirty="0">
                <a:latin typeface="Helvetica" pitchFamily="2" charset="0"/>
              </a:rPr>
              <a:t>, e elas </a:t>
            </a:r>
          </a:p>
          <a:p>
            <a:pPr algn="just">
              <a:defRPr/>
            </a:pPr>
            <a:r>
              <a:rPr lang="pt-BR" sz="1200" dirty="0">
                <a:latin typeface="Helvetica" pitchFamily="2" charset="0"/>
              </a:rPr>
              <a:t>vivem em relação </a:t>
            </a:r>
            <a:r>
              <a:rPr lang="pt-BR" sz="1200" b="1" dirty="0">
                <a:latin typeface="Helvetica" pitchFamily="2" charset="0"/>
              </a:rPr>
              <a:t>simbiótica</a:t>
            </a:r>
            <a:r>
              <a:rPr lang="pt-BR" sz="1200" dirty="0">
                <a:latin typeface="Helvetica" pitchFamily="2" charset="0"/>
              </a:rPr>
              <a:t> (=vida em conjunto) conosco,</a:t>
            </a:r>
          </a:p>
          <a:p>
            <a:pPr algn="just">
              <a:defRPr/>
            </a:pPr>
            <a:r>
              <a:rPr lang="pt-BR" sz="1200" dirty="0">
                <a:latin typeface="Helvetica" pitchFamily="2" charset="0"/>
              </a:rPr>
              <a:t>    em sua maioria, </a:t>
            </a:r>
          </a:p>
          <a:p>
            <a:pPr marL="171450" indent="-171450" algn="just">
              <a:buFontTx/>
              <a:buChar char="-"/>
              <a:defRPr/>
            </a:pPr>
            <a:r>
              <a:rPr lang="pt-BR" sz="1200" dirty="0">
                <a:latin typeface="Helvetica" pitchFamily="2" charset="0"/>
              </a:rPr>
              <a:t>ou estão em relação </a:t>
            </a:r>
            <a:r>
              <a:rPr lang="pt-BR" sz="1200" b="1" dirty="0">
                <a:solidFill>
                  <a:srgbClr val="0432FF"/>
                </a:solidFill>
                <a:latin typeface="Helvetica" pitchFamily="2" charset="0"/>
              </a:rPr>
              <a:t>mutualística</a:t>
            </a:r>
            <a:r>
              <a:rPr lang="pt-BR" sz="1200" dirty="0">
                <a:latin typeface="Helvetica" pitchFamily="2" charset="0"/>
              </a:rPr>
              <a:t> (produzem vitaminas, </a:t>
            </a:r>
          </a:p>
          <a:p>
            <a:pPr algn="just">
              <a:defRPr/>
            </a:pPr>
            <a:r>
              <a:rPr lang="pt-BR" sz="1200" dirty="0">
                <a:latin typeface="Helvetica" pitchFamily="2" charset="0"/>
              </a:rPr>
              <a:t>     promovem o desenvolvimento da resposta imune),</a:t>
            </a:r>
          </a:p>
          <a:p>
            <a:pPr algn="just">
              <a:defRPr/>
            </a:pPr>
            <a:endParaRPr lang="pt-BR" sz="400" dirty="0">
              <a:latin typeface="Helvetica" pitchFamily="2" charset="0"/>
            </a:endParaRPr>
          </a:p>
          <a:p>
            <a:pPr marL="171450" indent="-171450" algn="just">
              <a:buFontTx/>
              <a:buChar char="-"/>
              <a:defRPr/>
            </a:pPr>
            <a:r>
              <a:rPr lang="pt-BR" sz="1200" dirty="0">
                <a:latin typeface="Helvetica" pitchFamily="2" charset="0"/>
              </a:rPr>
              <a:t>ou são </a:t>
            </a:r>
            <a:r>
              <a:rPr lang="pt-BR" sz="1200" b="1" dirty="0">
                <a:solidFill>
                  <a:srgbClr val="011893"/>
                </a:solidFill>
                <a:latin typeface="Helvetica" pitchFamily="2" charset="0"/>
              </a:rPr>
              <a:t>comensais</a:t>
            </a:r>
            <a:r>
              <a:rPr lang="pt-BR" sz="1200" dirty="0">
                <a:latin typeface="Helvetica" pitchFamily="2" charset="0"/>
              </a:rPr>
              <a:t> (nada nos fazem); e,</a:t>
            </a:r>
          </a:p>
          <a:p>
            <a:pPr algn="just">
              <a:defRPr/>
            </a:pPr>
            <a:endParaRPr lang="pt-BR" sz="800" dirty="0">
              <a:latin typeface="Helvetica" pitchFamily="2" charset="0"/>
            </a:endParaRPr>
          </a:p>
          <a:p>
            <a:pPr algn="just">
              <a:defRPr/>
            </a:pPr>
            <a:r>
              <a:rPr lang="pt-BR" sz="1200" dirty="0">
                <a:latin typeface="Helvetica" pitchFamily="2" charset="0"/>
              </a:rPr>
              <a:t>-  apenas uma pequena minoria é </a:t>
            </a:r>
            <a:r>
              <a:rPr lang="pt-BR" sz="1200" b="1" dirty="0">
                <a:solidFill>
                  <a:srgbClr val="FF0000"/>
                </a:solidFill>
                <a:latin typeface="Helvetica" pitchFamily="2" charset="0"/>
              </a:rPr>
              <a:t>patogênica</a:t>
            </a:r>
            <a:r>
              <a:rPr lang="pt-BR" sz="1200" dirty="0">
                <a:latin typeface="Helvetica" pitchFamily="2" charset="0"/>
              </a:rPr>
              <a:t> (causa doença). </a:t>
            </a:r>
          </a:p>
        </p:txBody>
      </p:sp>
      <p:sp>
        <p:nvSpPr>
          <p:cNvPr id="16" name="Rectangle 15">
            <a:extLst>
              <a:ext uri="{FF2B5EF4-FFF2-40B4-BE49-F238E27FC236}">
                <a16:creationId xmlns:a16="http://schemas.microsoft.com/office/drawing/2014/main" id="{0F152832-ED2B-194D-AB24-C8A564A30DA5}"/>
              </a:ext>
            </a:extLst>
          </p:cNvPr>
          <p:cNvSpPr/>
          <p:nvPr/>
        </p:nvSpPr>
        <p:spPr>
          <a:xfrm>
            <a:off x="1596065" y="6122513"/>
            <a:ext cx="8504237" cy="646331"/>
          </a:xfrm>
          <a:prstGeom prst="rect">
            <a:avLst/>
          </a:prstGeom>
          <a:solidFill>
            <a:schemeClr val="accent5">
              <a:lumMod val="20000"/>
              <a:lumOff val="80000"/>
            </a:schemeClr>
          </a:solidFill>
        </p:spPr>
        <p:txBody>
          <a:bodyPr>
            <a:spAutoFit/>
          </a:bodyPr>
          <a:lstStyle/>
          <a:p>
            <a:pPr algn="ctr">
              <a:defRPr/>
            </a:pPr>
            <a:r>
              <a:rPr lang="pt-BR" sz="1200" dirty="0">
                <a:latin typeface="Futura Medium" panose="020B0602020204020303" pitchFamily="34" charset="-79"/>
                <a:cs typeface="Futura Medium" panose="020B0602020204020303" pitchFamily="34" charset="-79"/>
              </a:rPr>
              <a:t>Não podemos evitar o fato de que as bactérias são essenciais para a nossa boa saúde, mas também podem causar doenças devastadoras. O truque é descobrir as intervenções e os tratamentos direcionados às </a:t>
            </a:r>
            <a:r>
              <a:rPr lang="pt-BR" sz="1200" dirty="0">
                <a:solidFill>
                  <a:srgbClr val="FF0000"/>
                </a:solidFill>
                <a:latin typeface="Futura Medium" panose="020B0602020204020303" pitchFamily="34" charset="-79"/>
                <a:cs typeface="Futura Medium" panose="020B0602020204020303" pitchFamily="34" charset="-79"/>
              </a:rPr>
              <a:t>bactérias ruins </a:t>
            </a:r>
          </a:p>
          <a:p>
            <a:pPr algn="ctr">
              <a:defRPr/>
            </a:pPr>
            <a:r>
              <a:rPr lang="pt-BR" sz="1200" dirty="0">
                <a:latin typeface="Futura Medium" panose="020B0602020204020303" pitchFamily="34" charset="-79"/>
                <a:cs typeface="Futura Medium" panose="020B0602020204020303" pitchFamily="34" charset="-79"/>
              </a:rPr>
              <a:t>e vivermos felizes com as </a:t>
            </a:r>
            <a:r>
              <a:rPr lang="pt-BR" sz="1200" dirty="0">
                <a:solidFill>
                  <a:srgbClr val="0432FF"/>
                </a:solidFill>
                <a:latin typeface="Futura Medium" panose="020B0602020204020303" pitchFamily="34" charset="-79"/>
                <a:cs typeface="Futura Medium" panose="020B0602020204020303" pitchFamily="34" charset="-79"/>
              </a:rPr>
              <a:t>boas bactérias</a:t>
            </a:r>
            <a:r>
              <a:rPr lang="pt-BR" sz="1200" dirty="0">
                <a:latin typeface="Futura Medium" panose="020B0602020204020303" pitchFamily="34" charset="-79"/>
                <a:cs typeface="Futura Medium" panose="020B0602020204020303" pitchFamily="34" charset="-79"/>
              </a:rPr>
              <a:t>.</a:t>
            </a:r>
          </a:p>
        </p:txBody>
      </p:sp>
      <p:pic>
        <p:nvPicPr>
          <p:cNvPr id="2" name="Picture 1">
            <a:extLst>
              <a:ext uri="{FF2B5EF4-FFF2-40B4-BE49-F238E27FC236}">
                <a16:creationId xmlns:a16="http://schemas.microsoft.com/office/drawing/2014/main" id="{70A9477C-C269-8548-B72B-9BD6AA1AE55D}"/>
              </a:ext>
            </a:extLst>
          </p:cNvPr>
          <p:cNvPicPr>
            <a:picLocks noChangeAspect="1"/>
          </p:cNvPicPr>
          <p:nvPr/>
        </p:nvPicPr>
        <p:blipFill>
          <a:blip r:embed="rId9"/>
          <a:stretch>
            <a:fillRect/>
          </a:stretch>
        </p:blipFill>
        <p:spPr>
          <a:xfrm>
            <a:off x="560003" y="1792240"/>
            <a:ext cx="4834450" cy="3652157"/>
          </a:xfrm>
          <a:prstGeom prst="rect">
            <a:avLst/>
          </a:prstGeom>
        </p:spPr>
      </p:pic>
      <p:pic>
        <p:nvPicPr>
          <p:cNvPr id="6" name="Picture 5">
            <a:extLst>
              <a:ext uri="{FF2B5EF4-FFF2-40B4-BE49-F238E27FC236}">
                <a16:creationId xmlns:a16="http://schemas.microsoft.com/office/drawing/2014/main" id="{28B30CB7-9428-8445-8465-44DF60C6F933}"/>
              </a:ext>
            </a:extLst>
          </p:cNvPr>
          <p:cNvPicPr>
            <a:picLocks noChangeAspect="1"/>
          </p:cNvPicPr>
          <p:nvPr/>
        </p:nvPicPr>
        <p:blipFill rotWithShape="1">
          <a:blip r:embed="rId10"/>
          <a:srcRect l="12768" t="9723" r="14589"/>
          <a:stretch/>
        </p:blipFill>
        <p:spPr>
          <a:xfrm>
            <a:off x="6923770" y="1988290"/>
            <a:ext cx="2986739" cy="2149029"/>
          </a:xfrm>
          <a:prstGeom prst="rect">
            <a:avLst/>
          </a:prstGeom>
        </p:spPr>
      </p:pic>
      <p:sp>
        <p:nvSpPr>
          <p:cNvPr id="20" name="Rectangle 19">
            <a:extLst>
              <a:ext uri="{FF2B5EF4-FFF2-40B4-BE49-F238E27FC236}">
                <a16:creationId xmlns:a16="http://schemas.microsoft.com/office/drawing/2014/main" id="{755E476F-C3C3-874A-A270-0D917DD449BA}"/>
              </a:ext>
            </a:extLst>
          </p:cNvPr>
          <p:cNvSpPr/>
          <p:nvPr/>
        </p:nvSpPr>
        <p:spPr>
          <a:xfrm rot="614006">
            <a:off x="9944047" y="3599638"/>
            <a:ext cx="1970561" cy="553998"/>
          </a:xfrm>
          <a:prstGeom prst="rect">
            <a:avLst/>
          </a:prstGeom>
          <a:solidFill>
            <a:schemeClr val="accent5">
              <a:lumMod val="20000"/>
              <a:lumOff val="80000"/>
            </a:schemeClr>
          </a:solidFill>
        </p:spPr>
        <p:txBody>
          <a:bodyPr wrap="square">
            <a:spAutoFit/>
          </a:bodyPr>
          <a:lstStyle/>
          <a:p>
            <a:pPr>
              <a:defRPr/>
            </a:pPr>
            <a:r>
              <a:rPr lang="pt-BR" sz="1000" b="1" dirty="0">
                <a:solidFill>
                  <a:srgbClr val="FF0000"/>
                </a:solidFill>
              </a:rPr>
              <a:t>Bactérias simbióticas patogênicas </a:t>
            </a:r>
            <a:r>
              <a:rPr lang="pt-BR" sz="1000" dirty="0"/>
              <a:t>e </a:t>
            </a:r>
          </a:p>
          <a:p>
            <a:pPr>
              <a:defRPr/>
            </a:pPr>
            <a:r>
              <a:rPr lang="pt-BR" sz="1000" b="1" dirty="0">
                <a:solidFill>
                  <a:srgbClr val="FF0000"/>
                </a:solidFill>
              </a:rPr>
              <a:t>patogênicas oportunistas</a:t>
            </a:r>
          </a:p>
        </p:txBody>
      </p:sp>
      <p:sp>
        <p:nvSpPr>
          <p:cNvPr id="21" name="Rectangle 20">
            <a:extLst>
              <a:ext uri="{FF2B5EF4-FFF2-40B4-BE49-F238E27FC236}">
                <a16:creationId xmlns:a16="http://schemas.microsoft.com/office/drawing/2014/main" id="{184DE807-855D-2F43-B438-AAF7C31C6957}"/>
              </a:ext>
            </a:extLst>
          </p:cNvPr>
          <p:cNvSpPr/>
          <p:nvPr/>
        </p:nvSpPr>
        <p:spPr>
          <a:xfrm rot="194265">
            <a:off x="9949437" y="2636856"/>
            <a:ext cx="1959781" cy="246221"/>
          </a:xfrm>
          <a:prstGeom prst="rect">
            <a:avLst/>
          </a:prstGeom>
          <a:solidFill>
            <a:schemeClr val="accent5">
              <a:lumMod val="20000"/>
              <a:lumOff val="80000"/>
            </a:schemeClr>
          </a:solidFill>
        </p:spPr>
        <p:txBody>
          <a:bodyPr wrap="square">
            <a:spAutoFit/>
          </a:bodyPr>
          <a:lstStyle/>
          <a:p>
            <a:pPr>
              <a:spcBef>
                <a:spcPts val="900"/>
              </a:spcBef>
              <a:spcAft>
                <a:spcPts val="1200"/>
              </a:spcAft>
              <a:defRPr/>
            </a:pPr>
            <a:r>
              <a:rPr lang="pt-BR" sz="1000" b="1" dirty="0">
                <a:solidFill>
                  <a:srgbClr val="0432FF"/>
                </a:solidFill>
              </a:rPr>
              <a:t>Bactérias simbióticas comensais </a:t>
            </a:r>
            <a:endParaRPr lang="pt-BR" sz="1000" dirty="0"/>
          </a:p>
        </p:txBody>
      </p:sp>
      <p:sp>
        <p:nvSpPr>
          <p:cNvPr id="22" name="Rectangle 21">
            <a:extLst>
              <a:ext uri="{FF2B5EF4-FFF2-40B4-BE49-F238E27FC236}">
                <a16:creationId xmlns:a16="http://schemas.microsoft.com/office/drawing/2014/main" id="{5C38DAAA-F44F-3B42-BA10-FD61516F0FA8}"/>
              </a:ext>
            </a:extLst>
          </p:cNvPr>
          <p:cNvSpPr/>
          <p:nvPr/>
        </p:nvSpPr>
        <p:spPr>
          <a:xfrm rot="20629621">
            <a:off x="9905825" y="1819345"/>
            <a:ext cx="1969623" cy="246221"/>
          </a:xfrm>
          <a:prstGeom prst="rect">
            <a:avLst/>
          </a:prstGeom>
          <a:solidFill>
            <a:schemeClr val="accent5">
              <a:lumMod val="20000"/>
              <a:lumOff val="80000"/>
            </a:schemeClr>
          </a:solidFill>
        </p:spPr>
        <p:txBody>
          <a:bodyPr wrap="square">
            <a:spAutoFit/>
          </a:bodyPr>
          <a:lstStyle/>
          <a:p>
            <a:pPr>
              <a:spcBef>
                <a:spcPts val="900"/>
              </a:spcBef>
              <a:spcAft>
                <a:spcPts val="1200"/>
              </a:spcAft>
              <a:defRPr/>
            </a:pPr>
            <a:r>
              <a:rPr lang="pt-BR" sz="1000" b="1" dirty="0">
                <a:solidFill>
                  <a:srgbClr val="0432FF"/>
                </a:solidFill>
              </a:rPr>
              <a:t>Bactérias simbióticas  mutualistas</a:t>
            </a:r>
            <a:endParaRPr lang="pt-BR" sz="1000" dirty="0"/>
          </a:p>
        </p:txBody>
      </p:sp>
      <p:sp>
        <p:nvSpPr>
          <p:cNvPr id="23" name="TextBox 7">
            <a:extLst>
              <a:ext uri="{FF2B5EF4-FFF2-40B4-BE49-F238E27FC236}">
                <a16:creationId xmlns:a16="http://schemas.microsoft.com/office/drawing/2014/main" id="{C0188469-8524-654E-9F1E-3C62BA2C7564}"/>
              </a:ext>
            </a:extLst>
          </p:cNvPr>
          <p:cNvSpPr txBox="1">
            <a:spLocks noChangeArrowheads="1"/>
          </p:cNvSpPr>
          <p:nvPr/>
        </p:nvSpPr>
        <p:spPr bwMode="auto">
          <a:xfrm>
            <a:off x="145237" y="267467"/>
            <a:ext cx="2938463" cy="27781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spTree>
    <p:extLst>
      <p:ext uri="{BB962C8B-B14F-4D97-AF65-F5344CB8AC3E}">
        <p14:creationId xmlns:p14="http://schemas.microsoft.com/office/powerpoint/2010/main" val="936078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6">
            <a:extLst>
              <a:ext uri="{FF2B5EF4-FFF2-40B4-BE49-F238E27FC236}">
                <a16:creationId xmlns:a16="http://schemas.microsoft.com/office/drawing/2014/main" id="{F25AEA3C-2DE4-1240-A221-7DE1D8E92038}"/>
              </a:ext>
            </a:extLst>
          </p:cNvPr>
          <p:cNvSpPr txBox="1">
            <a:spLocks noChangeArrowheads="1"/>
          </p:cNvSpPr>
          <p:nvPr/>
        </p:nvSpPr>
        <p:spPr bwMode="auto">
          <a:xfrm>
            <a:off x="177967" y="231775"/>
            <a:ext cx="2938463" cy="276225"/>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sp>
        <p:nvSpPr>
          <p:cNvPr id="8" name="TextBox 7">
            <a:extLst>
              <a:ext uri="{FF2B5EF4-FFF2-40B4-BE49-F238E27FC236}">
                <a16:creationId xmlns:a16="http://schemas.microsoft.com/office/drawing/2014/main" id="{DD2EF201-6AD8-0240-B433-C6369E306171}"/>
              </a:ext>
            </a:extLst>
          </p:cNvPr>
          <p:cNvSpPr txBox="1"/>
          <p:nvPr/>
        </p:nvSpPr>
        <p:spPr>
          <a:xfrm>
            <a:off x="1358901" y="1437479"/>
            <a:ext cx="8716963" cy="4830762"/>
          </a:xfrm>
          <a:prstGeom prst="rect">
            <a:avLst/>
          </a:prstGeom>
          <a:noFill/>
          <a:ln>
            <a:solidFill>
              <a:schemeClr val="bg1">
                <a:lumMod val="50000"/>
              </a:schemeClr>
            </a:solidFill>
          </a:ln>
        </p:spPr>
        <p:txBody>
          <a:bodyPr>
            <a:spAutoFit/>
          </a:bodyPr>
          <a:lstStyle/>
          <a:p>
            <a:pPr>
              <a:defRPr/>
            </a:pPr>
            <a:r>
              <a:rPr lang="pt-BR" sz="1400" b="1" dirty="0">
                <a:latin typeface="+mj-lt"/>
                <a:ea typeface="Helvetica Neue" panose="02000503000000020004" pitchFamily="2" charset="0"/>
                <a:cs typeface="Futura Medium" panose="020B0602020204020303" pitchFamily="34" charset="-79"/>
              </a:rPr>
              <a:t>Para se fazer o correto </a:t>
            </a:r>
            <a:r>
              <a:rPr lang="pt-BR" sz="1600" b="1" dirty="0">
                <a:latin typeface="+mj-lt"/>
                <a:ea typeface="Helvetica Neue" panose="02000503000000020004" pitchFamily="2" charset="0"/>
                <a:cs typeface="Futura Medium" panose="020B0602020204020303" pitchFamily="34" charset="-79"/>
              </a:rPr>
              <a:t>diagnóstico</a:t>
            </a:r>
            <a:r>
              <a:rPr lang="pt-BR" sz="1400" b="1" dirty="0">
                <a:latin typeface="+mj-lt"/>
                <a:ea typeface="Helvetica Neue" panose="02000503000000020004" pitchFamily="2" charset="0"/>
                <a:cs typeface="Futura Medium" panose="020B0602020204020303" pitchFamily="34" charset="-79"/>
              </a:rPr>
              <a:t> de uma doença infecciosa bacteriana</a:t>
            </a:r>
          </a:p>
          <a:p>
            <a:pPr>
              <a:defRPr/>
            </a:pPr>
            <a:r>
              <a:rPr lang="pt-BR" sz="1400" b="1" dirty="0">
                <a:latin typeface="+mj-lt"/>
                <a:ea typeface="Helvetica Neue" panose="02000503000000020004" pitchFamily="2" charset="0"/>
                <a:cs typeface="Futura Medium" panose="020B0602020204020303" pitchFamily="34" charset="-79"/>
              </a:rPr>
              <a:t>- Inicialmente se faz a coleta de amostras  </a:t>
            </a:r>
            <a:r>
              <a:rPr lang="pt-BR" sz="1400" b="1" dirty="0">
                <a:latin typeface="+mj-lt"/>
                <a:ea typeface="Helvetica Neue" panose="02000503000000020004" pitchFamily="2" charset="0"/>
                <a:cs typeface="Futura Medium" panose="020B0602020204020303" pitchFamily="34" charset="-79"/>
                <a:sym typeface="Wingdings" pitchFamily="2" charset="2"/>
              </a:rPr>
              <a:t> </a:t>
            </a:r>
            <a:r>
              <a:rPr lang="pt-BR" sz="1400" b="1" dirty="0">
                <a:latin typeface="+mj-lt"/>
                <a:ea typeface="Helvetica Neue" panose="02000503000000020004" pitchFamily="2" charset="0"/>
                <a:cs typeface="Futura Medium" panose="020B0602020204020303" pitchFamily="34" charset="-79"/>
              </a:rPr>
              <a:t> e deste material se faz o isolamento/identificação da bactéria</a:t>
            </a:r>
          </a:p>
          <a:p>
            <a:pPr>
              <a:defRPr/>
            </a:pPr>
            <a:r>
              <a:rPr lang="pt-BR" sz="1400" b="1" dirty="0">
                <a:latin typeface="+mj-lt"/>
                <a:ea typeface="Helvetica Neue" panose="02000503000000020004" pitchFamily="2" charset="0"/>
                <a:cs typeface="Futura Medium" panose="020B0602020204020303" pitchFamily="34" charset="-79"/>
              </a:rPr>
              <a:t>                                                                                                 </a:t>
            </a:r>
          </a:p>
          <a:p>
            <a:pPr>
              <a:defRPr/>
            </a:pPr>
            <a:endParaRPr lang="pt-BR" sz="1400" b="1" dirty="0">
              <a:latin typeface="+mj-lt"/>
              <a:ea typeface="Helvetica Neue" panose="02000503000000020004" pitchFamily="2" charset="0"/>
              <a:cs typeface="Futura Medium" panose="020B0602020204020303" pitchFamily="34" charset="-79"/>
            </a:endParaRPr>
          </a:p>
          <a:p>
            <a:pPr>
              <a:defRPr/>
            </a:pPr>
            <a:endParaRPr lang="pt-BR" sz="1400" b="1" dirty="0">
              <a:latin typeface="+mj-lt"/>
              <a:ea typeface="Helvetica Neue" panose="02000503000000020004" pitchFamily="2" charset="0"/>
              <a:cs typeface="Futura Medium" panose="020B0602020204020303" pitchFamily="34" charset="-79"/>
            </a:endParaRPr>
          </a:p>
          <a:p>
            <a:pPr>
              <a:defRPr/>
            </a:pPr>
            <a:r>
              <a:rPr lang="pt-BR" sz="1400" b="1" dirty="0">
                <a:latin typeface="+mj-lt"/>
                <a:ea typeface="Helvetica Neue" panose="02000503000000020004" pitchFamily="2" charset="0"/>
                <a:cs typeface="Futura Medium" panose="020B0602020204020303" pitchFamily="34" charset="-79"/>
              </a:rPr>
              <a:t>			Descoberta da morfologia bacteriana </a:t>
            </a:r>
            <a:r>
              <a:rPr lang="pt-BR" sz="1400" b="1" dirty="0">
                <a:latin typeface="+mj-lt"/>
                <a:ea typeface="Helvetica Neue" panose="02000503000000020004" pitchFamily="2" charset="0"/>
                <a:cs typeface="Futura Medium" panose="020B0602020204020303" pitchFamily="34" charset="-79"/>
                <a:sym typeface="Wingdings" pitchFamily="2" charset="2"/>
              </a:rPr>
              <a:t> Divisão das bactérias</a:t>
            </a:r>
          </a:p>
          <a:p>
            <a:pPr>
              <a:defRPr/>
            </a:pPr>
            <a:r>
              <a:rPr lang="pt-BR" sz="1400" b="1" dirty="0">
                <a:latin typeface="+mj-lt"/>
                <a:ea typeface="Helvetica Neue" panose="02000503000000020004" pitchFamily="2" charset="0"/>
                <a:cs typeface="Futura Medium" panose="020B0602020204020303" pitchFamily="34" charset="-79"/>
                <a:sym typeface="Wingdings" pitchFamily="2" charset="2"/>
              </a:rPr>
              <a:t>						           em grandes grupos</a:t>
            </a:r>
          </a:p>
          <a:p>
            <a:pPr>
              <a:defRPr/>
            </a:pPr>
            <a:endParaRPr lang="pt-BR" sz="1400" b="1" dirty="0">
              <a:sym typeface="Wingdings" pitchFamily="2" charset="2"/>
            </a:endParaRPr>
          </a:p>
          <a:p>
            <a:pPr>
              <a:defRPr/>
            </a:pPr>
            <a:endParaRPr lang="pt-BR" sz="1400" b="1" dirty="0">
              <a:sym typeface="Wingdings" pitchFamily="2" charset="2"/>
            </a:endParaRPr>
          </a:p>
          <a:p>
            <a:pPr>
              <a:defRPr/>
            </a:pPr>
            <a:endParaRPr lang="pt-BR" sz="1400" b="1" dirty="0">
              <a:sym typeface="Wingdings" pitchFamily="2" charset="2"/>
            </a:endParaRPr>
          </a:p>
          <a:p>
            <a:pPr>
              <a:defRPr/>
            </a:pPr>
            <a:endParaRPr lang="pt-BR" sz="1400" b="1" dirty="0">
              <a:sym typeface="Wingdings" pitchFamily="2" charset="2"/>
            </a:endParaRPr>
          </a:p>
          <a:p>
            <a:pPr>
              <a:defRPr/>
            </a:pPr>
            <a:r>
              <a:rPr lang="pt-BR" sz="1400" b="1" dirty="0">
                <a:sym typeface="Wingdings" pitchFamily="2" charset="2"/>
              </a:rPr>
              <a:t>		   	- E... depois ? </a:t>
            </a:r>
          </a:p>
          <a:p>
            <a:pPr>
              <a:defRPr/>
            </a:pPr>
            <a:r>
              <a:rPr lang="pt-BR" sz="1400" b="1" dirty="0">
                <a:sym typeface="Wingdings" pitchFamily="2" charset="2"/>
              </a:rPr>
              <a:t>			Depois, de acordo os resultados obtidos na 1ª Etapa, devem ser </a:t>
            </a:r>
          </a:p>
          <a:p>
            <a:pPr>
              <a:defRPr/>
            </a:pPr>
            <a:r>
              <a:rPr lang="pt-BR" sz="1400" b="1" dirty="0">
                <a:sym typeface="Wingdings" pitchFamily="2" charset="2"/>
              </a:rPr>
              <a:t>			seguidos diferentes protocolos </a:t>
            </a:r>
          </a:p>
          <a:p>
            <a:pPr>
              <a:defRPr/>
            </a:pPr>
            <a:r>
              <a:rPr lang="pt-BR" sz="1400" b="1" dirty="0">
                <a:sym typeface="Wingdings" pitchFamily="2" charset="2"/>
              </a:rPr>
              <a:t>			</a:t>
            </a:r>
            <a:r>
              <a:rPr lang="pt-BR" sz="1000" b="1" dirty="0">
                <a:sym typeface="Wingdings" pitchFamily="2" charset="2"/>
              </a:rPr>
              <a:t>(serão discutidos, mais adiante, no espaço Microbiologia), </a:t>
            </a:r>
            <a:r>
              <a:rPr lang="pt-BR" sz="1400" b="1" dirty="0">
                <a:sym typeface="Wingdings" pitchFamily="2" charset="2"/>
              </a:rPr>
              <a:t>incluindo</a:t>
            </a:r>
            <a:r>
              <a:rPr lang="pt-BR" sz="1200" b="1" dirty="0">
                <a:sym typeface="Wingdings" pitchFamily="2" charset="2"/>
              </a:rPr>
              <a:t>:</a:t>
            </a:r>
          </a:p>
          <a:p>
            <a:pPr>
              <a:defRPr/>
            </a:pPr>
            <a:r>
              <a:rPr lang="pt-BR" sz="1200" b="1" dirty="0">
                <a:sym typeface="Wingdings" pitchFamily="2" charset="2"/>
              </a:rPr>
              <a:t>			- Provas bioquímicas,</a:t>
            </a:r>
          </a:p>
          <a:p>
            <a:pPr>
              <a:defRPr/>
            </a:pPr>
            <a:r>
              <a:rPr lang="pt-BR" sz="1200" b="1" dirty="0">
                <a:sym typeface="Wingdings" pitchFamily="2" charset="2"/>
              </a:rPr>
              <a:t>			- Antibiograma,</a:t>
            </a:r>
          </a:p>
          <a:p>
            <a:pPr>
              <a:defRPr/>
            </a:pPr>
            <a:r>
              <a:rPr lang="pt-BR" sz="1200" b="1" dirty="0">
                <a:sym typeface="Wingdings" pitchFamily="2" charset="2"/>
              </a:rPr>
              <a:t>			- Sorologia,</a:t>
            </a:r>
          </a:p>
          <a:p>
            <a:pPr>
              <a:defRPr/>
            </a:pPr>
            <a:r>
              <a:rPr lang="pt-BR" sz="1200" b="1" dirty="0">
                <a:sym typeface="Wingdings" pitchFamily="2" charset="2"/>
              </a:rPr>
              <a:t>			- PCR,</a:t>
            </a:r>
          </a:p>
          <a:p>
            <a:pPr>
              <a:defRPr/>
            </a:pPr>
            <a:r>
              <a:rPr lang="pt-BR" sz="1200" b="1" dirty="0">
                <a:sym typeface="Wingdings" pitchFamily="2" charset="2"/>
              </a:rPr>
              <a:t>			- Sequenciamento de DNA bacteriano – fragmentos ou até de todo genoma,</a:t>
            </a:r>
          </a:p>
          <a:p>
            <a:pPr>
              <a:defRPr/>
            </a:pPr>
            <a:r>
              <a:rPr lang="pt-BR" sz="1200" b="1" dirty="0">
                <a:sym typeface="Wingdings" pitchFamily="2" charset="2"/>
              </a:rPr>
              <a:t>			- Outros.</a:t>
            </a:r>
          </a:p>
          <a:p>
            <a:pPr>
              <a:defRPr/>
            </a:pPr>
            <a:endParaRPr lang="pt-BR" sz="1200" b="1" dirty="0">
              <a:solidFill>
                <a:srgbClr val="0432FF"/>
              </a:solidFill>
              <a:sym typeface="Wingdings" pitchFamily="2" charset="2"/>
            </a:endParaRPr>
          </a:p>
          <a:p>
            <a:pPr>
              <a:defRPr/>
            </a:pPr>
            <a:endParaRPr lang="pt-BR" sz="1400" b="1" dirty="0">
              <a:solidFill>
                <a:srgbClr val="0432FF"/>
              </a:solidFill>
              <a:sym typeface="Wingdings" pitchFamily="2" charset="2"/>
            </a:endParaRPr>
          </a:p>
        </p:txBody>
      </p:sp>
      <p:sp>
        <p:nvSpPr>
          <p:cNvPr id="9" name="Down Arrow 8">
            <a:extLst>
              <a:ext uri="{FF2B5EF4-FFF2-40B4-BE49-F238E27FC236}">
                <a16:creationId xmlns:a16="http://schemas.microsoft.com/office/drawing/2014/main" id="{5F9EEEEB-38DB-AF4C-88EC-7F9ED3CAC482}"/>
              </a:ext>
            </a:extLst>
          </p:cNvPr>
          <p:cNvSpPr/>
          <p:nvPr/>
        </p:nvSpPr>
        <p:spPr>
          <a:xfrm>
            <a:off x="6380162" y="2006602"/>
            <a:ext cx="215900" cy="460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8437" name="TextBox 10">
            <a:extLst>
              <a:ext uri="{FF2B5EF4-FFF2-40B4-BE49-F238E27FC236}">
                <a16:creationId xmlns:a16="http://schemas.microsoft.com/office/drawing/2014/main" id="{96F28E62-1D15-A246-9124-E345E9EC8E56}"/>
              </a:ext>
            </a:extLst>
          </p:cNvPr>
          <p:cNvSpPr txBox="1">
            <a:spLocks noChangeArrowheads="1"/>
          </p:cNvSpPr>
          <p:nvPr/>
        </p:nvSpPr>
        <p:spPr bwMode="auto">
          <a:xfrm>
            <a:off x="177966" y="589759"/>
            <a:ext cx="8851733" cy="338554"/>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t>2. Por que é importante o conhecimento da Morfologia </a:t>
            </a:r>
            <a:r>
              <a:rPr lang="pt-BR" altLang="en-US" sz="1600" b="1" u="sng"/>
              <a:t>e</a:t>
            </a:r>
            <a:r>
              <a:rPr lang="pt-BR" altLang="en-US" sz="1600" b="1"/>
              <a:t> das Estruturas bacterianas?</a:t>
            </a:r>
          </a:p>
        </p:txBody>
      </p:sp>
      <p:sp>
        <p:nvSpPr>
          <p:cNvPr id="7" name="Rectangle 6">
            <a:extLst>
              <a:ext uri="{FF2B5EF4-FFF2-40B4-BE49-F238E27FC236}">
                <a16:creationId xmlns:a16="http://schemas.microsoft.com/office/drawing/2014/main" id="{B90FA222-0449-9445-B141-6191CC825D33}"/>
              </a:ext>
            </a:extLst>
          </p:cNvPr>
          <p:cNvSpPr/>
          <p:nvPr/>
        </p:nvSpPr>
        <p:spPr>
          <a:xfrm>
            <a:off x="177967" y="-9441"/>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Tree>
    <p:extLst>
      <p:ext uri="{BB962C8B-B14F-4D97-AF65-F5344CB8AC3E}">
        <p14:creationId xmlns:p14="http://schemas.microsoft.com/office/powerpoint/2010/main" val="3335925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8">
            <a:extLst>
              <a:ext uri="{FF2B5EF4-FFF2-40B4-BE49-F238E27FC236}">
                <a16:creationId xmlns:a16="http://schemas.microsoft.com/office/drawing/2014/main" id="{CFB42279-31C3-3D4E-99EE-70B4D81B2A65}"/>
              </a:ext>
            </a:extLst>
          </p:cNvPr>
          <p:cNvSpPr txBox="1">
            <a:spLocks noChangeArrowheads="1"/>
          </p:cNvSpPr>
          <p:nvPr/>
        </p:nvSpPr>
        <p:spPr bwMode="auto">
          <a:xfrm>
            <a:off x="305593" y="690564"/>
            <a:ext cx="5195095" cy="923925"/>
          </a:xfrm>
          <a:prstGeom prst="rect">
            <a:avLst/>
          </a:prstGeom>
          <a:solidFill>
            <a:srgbClr val="FFF7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600" b="1"/>
              <a:t>3. Morfologia bacteriana</a:t>
            </a:r>
          </a:p>
          <a:p>
            <a:pPr>
              <a:spcBef>
                <a:spcPct val="0"/>
              </a:spcBef>
              <a:buFontTx/>
              <a:buNone/>
            </a:pPr>
            <a:r>
              <a:rPr lang="pt-BR" altLang="en-US" sz="1600" b="1"/>
              <a:t>     3.1. Morfologia macroscópica</a:t>
            </a:r>
          </a:p>
          <a:p>
            <a:pPr>
              <a:spcBef>
                <a:spcPct val="0"/>
              </a:spcBef>
              <a:buFontTx/>
              <a:buNone/>
            </a:pPr>
            <a:endParaRPr lang="pt-BR" altLang="en-US" sz="600" b="1"/>
          </a:p>
          <a:p>
            <a:pPr>
              <a:spcBef>
                <a:spcPct val="0"/>
              </a:spcBef>
              <a:buFontTx/>
              <a:buNone/>
            </a:pPr>
            <a:r>
              <a:rPr lang="pt-BR" altLang="en-US" sz="1600" b="1"/>
              <a:t>     3.2. Morfologia microscópica	</a:t>
            </a:r>
          </a:p>
        </p:txBody>
      </p:sp>
      <p:sp>
        <p:nvSpPr>
          <p:cNvPr id="19459" name="TextBox 11">
            <a:extLst>
              <a:ext uri="{FF2B5EF4-FFF2-40B4-BE49-F238E27FC236}">
                <a16:creationId xmlns:a16="http://schemas.microsoft.com/office/drawing/2014/main" id="{D172E9B6-2008-9243-B9F7-BF65DA4C15B2}"/>
              </a:ext>
            </a:extLst>
          </p:cNvPr>
          <p:cNvSpPr txBox="1">
            <a:spLocks noChangeArrowheads="1"/>
          </p:cNvSpPr>
          <p:nvPr/>
        </p:nvSpPr>
        <p:spPr bwMode="auto">
          <a:xfrm>
            <a:off x="305593" y="234952"/>
            <a:ext cx="2938463" cy="277813"/>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b="1">
                <a:solidFill>
                  <a:schemeClr val="bg1"/>
                </a:solidFill>
              </a:rPr>
              <a:t>Morfologia e Estrutura das bactérias </a:t>
            </a:r>
            <a:r>
              <a:rPr lang="pt-BR" altLang="en-US" sz="1200">
                <a:solidFill>
                  <a:schemeClr val="bg1"/>
                </a:solidFill>
              </a:rPr>
              <a:t> </a:t>
            </a:r>
          </a:p>
        </p:txBody>
      </p:sp>
      <p:sp>
        <p:nvSpPr>
          <p:cNvPr id="6" name="Rectangle 5">
            <a:extLst>
              <a:ext uri="{FF2B5EF4-FFF2-40B4-BE49-F238E27FC236}">
                <a16:creationId xmlns:a16="http://schemas.microsoft.com/office/drawing/2014/main" id="{E9E4BFA6-FCC3-FB43-A08F-4951E271CBF0}"/>
              </a:ext>
            </a:extLst>
          </p:cNvPr>
          <p:cNvSpPr/>
          <p:nvPr/>
        </p:nvSpPr>
        <p:spPr>
          <a:xfrm>
            <a:off x="2032001" y="5622926"/>
            <a:ext cx="8240713" cy="923925"/>
          </a:xfrm>
          <a:prstGeom prst="rect">
            <a:avLst/>
          </a:prstGeom>
        </p:spPr>
        <p:txBody>
          <a:bodyPr>
            <a:spAutoFit/>
          </a:bodyPr>
          <a:lstStyle/>
          <a:p>
            <a:pPr>
              <a:defRPr/>
            </a:pPr>
            <a:r>
              <a:rPr lang="pt-BR" sz="1400" b="1" dirty="0">
                <a:solidFill>
                  <a:srgbClr val="FF0000"/>
                </a:solidFill>
                <a:latin typeface="arial" panose="020B0604020202020204" pitchFamily="34" charset="0"/>
              </a:rPr>
              <a:t>Fig.: </a:t>
            </a:r>
            <a:r>
              <a:rPr lang="pt-BR" sz="1400" b="1" dirty="0">
                <a:latin typeface="arial" panose="020B0604020202020204" pitchFamily="34" charset="0"/>
              </a:rPr>
              <a:t>Morfologia macroscópica e microscópica de bactérias: </a:t>
            </a:r>
          </a:p>
          <a:p>
            <a:pPr indent="-274320">
              <a:defRPr/>
            </a:pPr>
            <a:r>
              <a:rPr lang="pt-BR" sz="1400" b="1" dirty="0">
                <a:solidFill>
                  <a:srgbClr val="222222"/>
                </a:solidFill>
                <a:latin typeface="arial" panose="020B0604020202020204" pitchFamily="34" charset="0"/>
              </a:rPr>
              <a:t>a</a:t>
            </a:r>
            <a:r>
              <a:rPr lang="pt-BR" sz="1400" dirty="0">
                <a:solidFill>
                  <a:srgbClr val="222222"/>
                </a:solidFill>
                <a:latin typeface="arial" panose="020B0604020202020204" pitchFamily="34" charset="0"/>
              </a:rPr>
              <a:t>) Morfologia macroscópica – </a:t>
            </a:r>
            <a:r>
              <a:rPr lang="pt-BR" sz="1200" dirty="0">
                <a:solidFill>
                  <a:srgbClr val="222222"/>
                </a:solidFill>
                <a:latin typeface="arial" panose="020B0604020202020204" pitchFamily="34" charset="0"/>
              </a:rPr>
              <a:t>Colônias de bactérias cultivadas na superfície de meio de cultura sólido. Cada                     uma única colônia contem cerca de 100 bilhões (1x10</a:t>
            </a:r>
            <a:r>
              <a:rPr lang="pt-BR" sz="1200" baseline="30000" dirty="0">
                <a:solidFill>
                  <a:srgbClr val="222222"/>
                </a:solidFill>
                <a:latin typeface="arial" panose="020B0604020202020204" pitchFamily="34" charset="0"/>
              </a:rPr>
              <a:t>8</a:t>
            </a:r>
            <a:r>
              <a:rPr lang="pt-BR" sz="1200" dirty="0">
                <a:solidFill>
                  <a:srgbClr val="222222"/>
                </a:solidFill>
                <a:latin typeface="arial" panose="020B0604020202020204" pitchFamily="34" charset="0"/>
              </a:rPr>
              <a:t>) de células; </a:t>
            </a:r>
          </a:p>
          <a:p>
            <a:pPr>
              <a:defRPr/>
            </a:pPr>
            <a:r>
              <a:rPr lang="pt-BR" sz="1400" b="1" dirty="0" err="1">
                <a:solidFill>
                  <a:srgbClr val="222222"/>
                </a:solidFill>
                <a:latin typeface="arial" panose="020B0604020202020204" pitchFamily="34" charset="0"/>
              </a:rPr>
              <a:t>b</a:t>
            </a:r>
            <a:r>
              <a:rPr lang="pt-BR" sz="1400" dirty="0">
                <a:solidFill>
                  <a:srgbClr val="222222"/>
                </a:solidFill>
                <a:latin typeface="arial" panose="020B0604020202020204" pitchFamily="34" charset="0"/>
              </a:rPr>
              <a:t>) Morfologia microscópica – Exemplos de observações de </a:t>
            </a:r>
            <a:r>
              <a:rPr lang="pt-BR" sz="1200" dirty="0">
                <a:solidFill>
                  <a:srgbClr val="222222"/>
                </a:solidFill>
                <a:latin typeface="arial" panose="020B0604020202020204" pitchFamily="34" charset="0"/>
              </a:rPr>
              <a:t>células bacterianas ao Microscópio Óptico (</a:t>
            </a:r>
            <a:r>
              <a:rPr lang="pt-BR" sz="1200" dirty="0" err="1">
                <a:solidFill>
                  <a:srgbClr val="222222"/>
                </a:solidFill>
                <a:latin typeface="arial" panose="020B0604020202020204" pitchFamily="34" charset="0"/>
              </a:rPr>
              <a:t>M.O</a:t>
            </a:r>
            <a:r>
              <a:rPr lang="pt-BR" sz="1200" dirty="0">
                <a:solidFill>
                  <a:srgbClr val="222222"/>
                </a:solidFill>
                <a:latin typeface="arial" panose="020B0604020202020204" pitchFamily="34" charset="0"/>
              </a:rPr>
              <a:t>.)</a:t>
            </a:r>
            <a:endParaRPr lang="pt-BR" sz="1200" dirty="0"/>
          </a:p>
        </p:txBody>
      </p:sp>
      <p:pic>
        <p:nvPicPr>
          <p:cNvPr id="19461" name="Picture 2" descr="A picture containing cup, table, indoor, sitting&#10;&#10;Description automatically generated">
            <a:extLst>
              <a:ext uri="{FF2B5EF4-FFF2-40B4-BE49-F238E27FC236}">
                <a16:creationId xmlns:a16="http://schemas.microsoft.com/office/drawing/2014/main" id="{FB1197B7-C9D0-E044-9385-F5BA72CB0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61207" y="2259013"/>
            <a:ext cx="2519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3">
            <a:extLst>
              <a:ext uri="{FF2B5EF4-FFF2-40B4-BE49-F238E27FC236}">
                <a16:creationId xmlns:a16="http://schemas.microsoft.com/office/drawing/2014/main" id="{C28356DD-FCB1-C646-8FA9-62F0D22CB6B6}"/>
              </a:ext>
            </a:extLst>
          </p:cNvPr>
          <p:cNvSpPr txBox="1">
            <a:spLocks noChangeArrowheads="1"/>
          </p:cNvSpPr>
          <p:nvPr/>
        </p:nvSpPr>
        <p:spPr bwMode="auto">
          <a:xfrm>
            <a:off x="701362" y="4803776"/>
            <a:ext cx="344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400" dirty="0"/>
              <a:t>a)</a:t>
            </a:r>
          </a:p>
        </p:txBody>
      </p:sp>
      <p:sp>
        <p:nvSpPr>
          <p:cNvPr id="19463" name="TextBox 9">
            <a:extLst>
              <a:ext uri="{FF2B5EF4-FFF2-40B4-BE49-F238E27FC236}">
                <a16:creationId xmlns:a16="http://schemas.microsoft.com/office/drawing/2014/main" id="{B37D8004-505A-2147-90AE-2D0420E0B86B}"/>
              </a:ext>
            </a:extLst>
          </p:cNvPr>
          <p:cNvSpPr txBox="1">
            <a:spLocks noChangeArrowheads="1"/>
          </p:cNvSpPr>
          <p:nvPr/>
        </p:nvSpPr>
        <p:spPr bwMode="auto">
          <a:xfrm>
            <a:off x="8068122" y="4649788"/>
            <a:ext cx="342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400" dirty="0" err="1"/>
              <a:t>b</a:t>
            </a:r>
            <a:r>
              <a:rPr lang="pt-BR" altLang="en-US" sz="1400" dirty="0"/>
              <a:t>)</a:t>
            </a:r>
          </a:p>
        </p:txBody>
      </p:sp>
      <p:cxnSp>
        <p:nvCxnSpPr>
          <p:cNvPr id="16" name="Straight Arrow Connector 15">
            <a:extLst>
              <a:ext uri="{FF2B5EF4-FFF2-40B4-BE49-F238E27FC236}">
                <a16:creationId xmlns:a16="http://schemas.microsoft.com/office/drawing/2014/main" id="{E16B2EFA-1689-2A45-9F25-99D62F3922D4}"/>
              </a:ext>
            </a:extLst>
          </p:cNvPr>
          <p:cNvCxnSpPr/>
          <p:nvPr/>
        </p:nvCxnSpPr>
        <p:spPr>
          <a:xfrm>
            <a:off x="852488" y="2025651"/>
            <a:ext cx="23368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465" name="TextBox 18">
            <a:extLst>
              <a:ext uri="{FF2B5EF4-FFF2-40B4-BE49-F238E27FC236}">
                <a16:creationId xmlns:a16="http://schemas.microsoft.com/office/drawing/2014/main" id="{E58A6108-FF29-C647-9C13-84D198446E29}"/>
              </a:ext>
            </a:extLst>
          </p:cNvPr>
          <p:cNvSpPr txBox="1">
            <a:spLocks noChangeArrowheads="1"/>
          </p:cNvSpPr>
          <p:nvPr/>
        </p:nvSpPr>
        <p:spPr bwMode="auto">
          <a:xfrm>
            <a:off x="1762125" y="1760141"/>
            <a:ext cx="51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en-US" sz="1200" dirty="0"/>
              <a:t>9 cm</a:t>
            </a:r>
          </a:p>
        </p:txBody>
      </p:sp>
      <p:pic>
        <p:nvPicPr>
          <p:cNvPr id="19466" name="Picture 16">
            <a:extLst>
              <a:ext uri="{FF2B5EF4-FFF2-40B4-BE49-F238E27FC236}">
                <a16:creationId xmlns:a16="http://schemas.microsoft.com/office/drawing/2014/main" id="{DAB263BA-3492-5F4B-8A5A-C9236037B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883" t="13420" r="6747" b="28384"/>
          <a:stretch>
            <a:fillRect/>
          </a:stretch>
        </p:blipFill>
        <p:spPr bwMode="auto">
          <a:xfrm rot="21071144">
            <a:off x="3931076" y="2691472"/>
            <a:ext cx="1408700" cy="109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Imagem 1">
            <a:extLst>
              <a:ext uri="{FF2B5EF4-FFF2-40B4-BE49-F238E27FC236}">
                <a16:creationId xmlns:a16="http://schemas.microsoft.com/office/drawing/2014/main" id="{06B5FBA0-3D83-1D40-AA90-5DB971D6C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75" r="45409" b="16660"/>
          <a:stretch>
            <a:fillRect/>
          </a:stretch>
        </p:blipFill>
        <p:spPr bwMode="auto">
          <a:xfrm>
            <a:off x="5667769" y="2647506"/>
            <a:ext cx="2136427" cy="218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21" descr="A picture containing indoor, table, food, plate&#10;&#10;Description automatically generated">
            <a:extLst>
              <a:ext uri="{FF2B5EF4-FFF2-40B4-BE49-F238E27FC236}">
                <a16:creationId xmlns:a16="http://schemas.microsoft.com/office/drawing/2014/main" id="{F6AF596D-9328-8D4E-9447-ED594B62C7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418" r="4695"/>
          <a:stretch/>
        </p:blipFill>
        <p:spPr bwMode="auto">
          <a:xfrm>
            <a:off x="8411022" y="898127"/>
            <a:ext cx="2094257"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5" descr="A picture containing indoor, table, food, plate&#10;&#10;Description automatically generated">
            <a:extLst>
              <a:ext uri="{FF2B5EF4-FFF2-40B4-BE49-F238E27FC236}">
                <a16:creationId xmlns:a16="http://schemas.microsoft.com/office/drawing/2014/main" id="{690A9348-C075-D64D-8B9C-922868EA6C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0304"/>
          <a:stretch>
            <a:fillRect/>
          </a:stretch>
        </p:blipFill>
        <p:spPr bwMode="auto">
          <a:xfrm>
            <a:off x="6019006" y="1128407"/>
            <a:ext cx="2220566" cy="190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26">
            <a:extLst>
              <a:ext uri="{FF2B5EF4-FFF2-40B4-BE49-F238E27FC236}">
                <a16:creationId xmlns:a16="http://schemas.microsoft.com/office/drawing/2014/main" id="{42AC6C3A-33FE-E844-82B0-D468ED956E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580" t="9052" r="18999" b="10510"/>
          <a:stretch>
            <a:fillRect/>
          </a:stretch>
        </p:blipFill>
        <p:spPr bwMode="auto">
          <a:xfrm>
            <a:off x="9624673" y="2893601"/>
            <a:ext cx="1995487" cy="195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Curved Down Arrow 29">
            <a:extLst>
              <a:ext uri="{FF2B5EF4-FFF2-40B4-BE49-F238E27FC236}">
                <a16:creationId xmlns:a16="http://schemas.microsoft.com/office/drawing/2014/main" id="{812E680D-9A78-2A46-B56A-60A2EA4A0640}"/>
              </a:ext>
            </a:extLst>
          </p:cNvPr>
          <p:cNvSpPr/>
          <p:nvPr/>
        </p:nvSpPr>
        <p:spPr>
          <a:xfrm rot="21174392">
            <a:off x="2500321" y="2404427"/>
            <a:ext cx="1449925" cy="2610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tx1"/>
              </a:solidFill>
            </a:endParaRPr>
          </a:p>
        </p:txBody>
      </p:sp>
      <p:sp>
        <p:nvSpPr>
          <p:cNvPr id="17" name="Rectangle 16">
            <a:extLst>
              <a:ext uri="{FF2B5EF4-FFF2-40B4-BE49-F238E27FC236}">
                <a16:creationId xmlns:a16="http://schemas.microsoft.com/office/drawing/2014/main" id="{1F4B8DF0-FBCF-544F-BBBD-732DFAA4DB8B}"/>
              </a:ext>
            </a:extLst>
          </p:cNvPr>
          <p:cNvSpPr/>
          <p:nvPr/>
        </p:nvSpPr>
        <p:spPr>
          <a:xfrm>
            <a:off x="200986" y="0"/>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 name="Rectangle 1">
            <a:extLst>
              <a:ext uri="{FF2B5EF4-FFF2-40B4-BE49-F238E27FC236}">
                <a16:creationId xmlns:a16="http://schemas.microsoft.com/office/drawing/2014/main" id="{7F0298C8-F079-4D41-9C66-33D5E67AA1DF}"/>
              </a:ext>
            </a:extLst>
          </p:cNvPr>
          <p:cNvSpPr/>
          <p:nvPr/>
        </p:nvSpPr>
        <p:spPr>
          <a:xfrm>
            <a:off x="3502996" y="2015043"/>
            <a:ext cx="915635" cy="369332"/>
          </a:xfrm>
          <a:prstGeom prst="rect">
            <a:avLst/>
          </a:prstGeom>
        </p:spPr>
        <p:txBody>
          <a:bodyPr wrap="none">
            <a:spAutoFit/>
          </a:bodyPr>
          <a:lstStyle/>
          <a:p>
            <a:r>
              <a:rPr lang="pt-BR" dirty="0">
                <a:solidFill>
                  <a:srgbClr val="222222"/>
                </a:solidFill>
                <a:latin typeface="arial" panose="020B0604020202020204" pitchFamily="34" charset="0"/>
              </a:rPr>
              <a:t>colônia</a:t>
            </a:r>
            <a:endParaRPr lang="pt-BR" dirty="0"/>
          </a:p>
        </p:txBody>
      </p:sp>
    </p:spTree>
    <p:extLst>
      <p:ext uri="{BB962C8B-B14F-4D97-AF65-F5344CB8AC3E}">
        <p14:creationId xmlns:p14="http://schemas.microsoft.com/office/powerpoint/2010/main" val="178269741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a:extLst>
              <a:ext uri="{FF2B5EF4-FFF2-40B4-BE49-F238E27FC236}">
                <a16:creationId xmlns:a16="http://schemas.microsoft.com/office/drawing/2014/main" id="{C0A92DAA-63D9-B643-BA75-7267880979FF}"/>
              </a:ext>
            </a:extLst>
          </p:cNvPr>
          <p:cNvSpPr txBox="1">
            <a:spLocks noChangeArrowheads="1"/>
          </p:cNvSpPr>
          <p:nvPr/>
        </p:nvSpPr>
        <p:spPr bwMode="auto">
          <a:xfrm>
            <a:off x="254482" y="712790"/>
            <a:ext cx="3257550" cy="369887"/>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800">
                <a:solidFill>
                  <a:schemeClr val="bg1"/>
                </a:solidFill>
              </a:rPr>
              <a:t>3.1. Morfologia Macroscópica</a:t>
            </a:r>
          </a:p>
        </p:txBody>
      </p:sp>
      <p:pic>
        <p:nvPicPr>
          <p:cNvPr id="20483" name="Picture 7" descr="plated">
            <a:extLst>
              <a:ext uri="{FF2B5EF4-FFF2-40B4-BE49-F238E27FC236}">
                <a16:creationId xmlns:a16="http://schemas.microsoft.com/office/drawing/2014/main" id="{EF54D4D9-222D-5E43-8D88-3B57CDD95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11" y="1616076"/>
            <a:ext cx="344805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Micrococcuscolonies">
            <a:extLst>
              <a:ext uri="{FF2B5EF4-FFF2-40B4-BE49-F238E27FC236}">
                <a16:creationId xmlns:a16="http://schemas.microsoft.com/office/drawing/2014/main" id="{C405E253-F270-2640-ADDD-8ED2D7E3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101" y="3375109"/>
            <a:ext cx="2705795" cy="170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1" descr="MacConkeyAgar">
            <a:extLst>
              <a:ext uri="{FF2B5EF4-FFF2-40B4-BE49-F238E27FC236}">
                <a16:creationId xmlns:a16="http://schemas.microsoft.com/office/drawing/2014/main" id="{3A115488-6053-8749-9C1E-A9761E676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602402" y="3085650"/>
            <a:ext cx="2276202" cy="170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12">
            <a:extLst>
              <a:ext uri="{FF2B5EF4-FFF2-40B4-BE49-F238E27FC236}">
                <a16:creationId xmlns:a16="http://schemas.microsoft.com/office/drawing/2014/main" id="{7DF25D1D-C7FF-E449-80A9-B38EB70671ED}"/>
              </a:ext>
            </a:extLst>
          </p:cNvPr>
          <p:cNvSpPr txBox="1">
            <a:spLocks noChangeArrowheads="1"/>
          </p:cNvSpPr>
          <p:nvPr/>
        </p:nvSpPr>
        <p:spPr bwMode="auto">
          <a:xfrm>
            <a:off x="500064" y="4898230"/>
            <a:ext cx="3563696" cy="523220"/>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dirty="0"/>
              <a:t>Cultura em meio sólido de uma amostra de microrganismos coletados do solo</a:t>
            </a:r>
          </a:p>
        </p:txBody>
      </p:sp>
      <p:sp>
        <p:nvSpPr>
          <p:cNvPr id="20487" name="Text Box 13">
            <a:extLst>
              <a:ext uri="{FF2B5EF4-FFF2-40B4-BE49-F238E27FC236}">
                <a16:creationId xmlns:a16="http://schemas.microsoft.com/office/drawing/2014/main" id="{F01E7A4F-4C2B-E742-AA4A-BD1FC63E8907}"/>
              </a:ext>
            </a:extLst>
          </p:cNvPr>
          <p:cNvSpPr txBox="1">
            <a:spLocks noChangeArrowheads="1"/>
          </p:cNvSpPr>
          <p:nvPr/>
        </p:nvSpPr>
        <p:spPr bwMode="auto">
          <a:xfrm>
            <a:off x="4743101" y="5080756"/>
            <a:ext cx="2705795" cy="307777"/>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b="1" i="1" dirty="0"/>
              <a:t>Staphylococcus aureus</a:t>
            </a:r>
            <a:r>
              <a:rPr lang="pt-BR" altLang="en-US" sz="1400" b="1" dirty="0"/>
              <a:t> </a:t>
            </a:r>
          </a:p>
        </p:txBody>
      </p:sp>
      <p:sp>
        <p:nvSpPr>
          <p:cNvPr id="20488" name="Text Box 14">
            <a:extLst>
              <a:ext uri="{FF2B5EF4-FFF2-40B4-BE49-F238E27FC236}">
                <a16:creationId xmlns:a16="http://schemas.microsoft.com/office/drawing/2014/main" id="{DD36DB7C-9B91-D64F-B3F1-4F8B10019463}"/>
              </a:ext>
            </a:extLst>
          </p:cNvPr>
          <p:cNvSpPr txBox="1">
            <a:spLocks noChangeArrowheads="1"/>
          </p:cNvSpPr>
          <p:nvPr/>
        </p:nvSpPr>
        <p:spPr bwMode="auto">
          <a:xfrm>
            <a:off x="7589263" y="4683144"/>
            <a:ext cx="2302480" cy="738664"/>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pt-BR" altLang="en-US" sz="1400" dirty="0"/>
              <a:t>Colônias de </a:t>
            </a:r>
            <a:r>
              <a:rPr lang="pt-BR" altLang="en-US" sz="1400" b="1" dirty="0"/>
              <a:t>Enterobactérias</a:t>
            </a:r>
            <a:r>
              <a:rPr lang="pt-BR" altLang="en-US" sz="1400" dirty="0"/>
              <a:t> </a:t>
            </a:r>
          </a:p>
          <a:p>
            <a:pPr eaLnBrk="1" hangingPunct="1">
              <a:spcBef>
                <a:spcPts val="0"/>
              </a:spcBef>
              <a:buFontTx/>
              <a:buNone/>
            </a:pPr>
            <a:r>
              <a:rPr lang="pt-BR" altLang="en-US" sz="1400" dirty="0" err="1"/>
              <a:t>lac</a:t>
            </a:r>
            <a:r>
              <a:rPr lang="pt-BR" altLang="en-US" sz="1400" dirty="0"/>
              <a:t>+ e </a:t>
            </a:r>
            <a:r>
              <a:rPr lang="pt-BR" altLang="en-US" sz="1400" dirty="0" err="1"/>
              <a:t>Lac</a:t>
            </a:r>
            <a:r>
              <a:rPr lang="pt-BR" altLang="en-US" sz="1400" dirty="0"/>
              <a:t>-</a:t>
            </a:r>
          </a:p>
        </p:txBody>
      </p:sp>
      <p:sp>
        <p:nvSpPr>
          <p:cNvPr id="12" name="Rectangle 11">
            <a:extLst>
              <a:ext uri="{FF2B5EF4-FFF2-40B4-BE49-F238E27FC236}">
                <a16:creationId xmlns:a16="http://schemas.microsoft.com/office/drawing/2014/main" id="{A971E2E4-9FC8-F24A-8ACC-88531BE822EA}"/>
              </a:ext>
            </a:extLst>
          </p:cNvPr>
          <p:cNvSpPr/>
          <p:nvPr/>
        </p:nvSpPr>
        <p:spPr>
          <a:xfrm>
            <a:off x="0" y="-10213"/>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pic>
        <p:nvPicPr>
          <p:cNvPr id="3" name="Picture 2">
            <a:extLst>
              <a:ext uri="{FF2B5EF4-FFF2-40B4-BE49-F238E27FC236}">
                <a16:creationId xmlns:a16="http://schemas.microsoft.com/office/drawing/2014/main" id="{59FB49F6-5D51-A44E-A33A-CBEABBA7D1F1}"/>
              </a:ext>
            </a:extLst>
          </p:cNvPr>
          <p:cNvPicPr>
            <a:picLocks noChangeAspect="1"/>
          </p:cNvPicPr>
          <p:nvPr/>
        </p:nvPicPr>
        <p:blipFill>
          <a:blip r:embed="rId5"/>
          <a:stretch>
            <a:fillRect/>
          </a:stretch>
        </p:blipFill>
        <p:spPr>
          <a:xfrm>
            <a:off x="4903983" y="330204"/>
            <a:ext cx="2384034" cy="2337516"/>
          </a:xfrm>
          <a:prstGeom prst="rect">
            <a:avLst/>
          </a:prstGeom>
        </p:spPr>
      </p:pic>
      <p:sp>
        <p:nvSpPr>
          <p:cNvPr id="15" name="Rectangle 14">
            <a:extLst>
              <a:ext uri="{FF2B5EF4-FFF2-40B4-BE49-F238E27FC236}">
                <a16:creationId xmlns:a16="http://schemas.microsoft.com/office/drawing/2014/main" id="{BA1CB463-31DD-5049-8F14-D593631433B9}"/>
              </a:ext>
            </a:extLst>
          </p:cNvPr>
          <p:cNvSpPr/>
          <p:nvPr/>
        </p:nvSpPr>
        <p:spPr>
          <a:xfrm>
            <a:off x="647227" y="6281021"/>
            <a:ext cx="11340370" cy="307777"/>
          </a:xfrm>
          <a:prstGeom prst="rect">
            <a:avLst/>
          </a:prstGeom>
          <a:solidFill>
            <a:schemeClr val="accent2">
              <a:lumMod val="20000"/>
              <a:lumOff val="80000"/>
            </a:schemeClr>
          </a:solidFill>
        </p:spPr>
        <p:txBody>
          <a:bodyPr wrap="square">
            <a:spAutoFit/>
          </a:bodyPr>
          <a:lstStyle/>
          <a:p>
            <a:pPr algn="ctr">
              <a:defRPr/>
            </a:pPr>
            <a:r>
              <a:rPr lang="pt-BR" sz="1400" b="1" dirty="0">
                <a:solidFill>
                  <a:srgbClr val="FF0000"/>
                </a:solidFill>
                <a:latin typeface="arial" panose="020B0604020202020204" pitchFamily="34" charset="0"/>
              </a:rPr>
              <a:t>Fig.: </a:t>
            </a:r>
            <a:r>
              <a:rPr lang="pt-BR" sz="1400" b="1" dirty="0">
                <a:latin typeface="arial" panose="020B0604020202020204" pitchFamily="34" charset="0"/>
              </a:rPr>
              <a:t>Morfologia macroscópica de bactérias </a:t>
            </a:r>
          </a:p>
        </p:txBody>
      </p:sp>
      <p:sp>
        <p:nvSpPr>
          <p:cNvPr id="16" name="Text Box 12">
            <a:extLst>
              <a:ext uri="{FF2B5EF4-FFF2-40B4-BE49-F238E27FC236}">
                <a16:creationId xmlns:a16="http://schemas.microsoft.com/office/drawing/2014/main" id="{11CDB2EF-1FBB-164A-9E0A-B55D220FDCD4}"/>
              </a:ext>
            </a:extLst>
          </p:cNvPr>
          <p:cNvSpPr txBox="1">
            <a:spLocks noChangeArrowheads="1"/>
          </p:cNvSpPr>
          <p:nvPr/>
        </p:nvSpPr>
        <p:spPr bwMode="auto">
          <a:xfrm>
            <a:off x="7288017" y="2128935"/>
            <a:ext cx="3563696" cy="523220"/>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400" dirty="0"/>
              <a:t>Cultura em meio sólido de uma amostra de cultura bacteriana</a:t>
            </a:r>
          </a:p>
        </p:txBody>
      </p:sp>
      <p:sp>
        <p:nvSpPr>
          <p:cNvPr id="17" name="Text Box 5">
            <a:extLst>
              <a:ext uri="{FF2B5EF4-FFF2-40B4-BE49-F238E27FC236}">
                <a16:creationId xmlns:a16="http://schemas.microsoft.com/office/drawing/2014/main" id="{ED5318E2-CD74-B04F-871C-C686052247F3}"/>
              </a:ext>
            </a:extLst>
          </p:cNvPr>
          <p:cNvSpPr txBox="1">
            <a:spLocks noChangeArrowheads="1"/>
          </p:cNvSpPr>
          <p:nvPr/>
        </p:nvSpPr>
        <p:spPr bwMode="auto">
          <a:xfrm>
            <a:off x="144899" y="246879"/>
            <a:ext cx="3146425"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000">
                <a:solidFill>
                  <a:schemeClr val="bg1"/>
                </a:solidFill>
              </a:rPr>
              <a:t>3. Morfologia bacteriana</a:t>
            </a:r>
          </a:p>
        </p:txBody>
      </p:sp>
      <p:pic>
        <p:nvPicPr>
          <p:cNvPr id="61441" name="Picture 1" descr="page3image26203424">
            <a:extLst>
              <a:ext uri="{FF2B5EF4-FFF2-40B4-BE49-F238E27FC236}">
                <a16:creationId xmlns:a16="http://schemas.microsoft.com/office/drawing/2014/main" id="{D73EF2EB-BEB2-8C42-B04E-2322FD9792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5425" y="2926550"/>
            <a:ext cx="2032172" cy="18647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3">
            <a:extLst>
              <a:ext uri="{FF2B5EF4-FFF2-40B4-BE49-F238E27FC236}">
                <a16:creationId xmlns:a16="http://schemas.microsoft.com/office/drawing/2014/main" id="{94A1CD97-6F98-9E42-87E9-074D577D08D8}"/>
              </a:ext>
            </a:extLst>
          </p:cNvPr>
          <p:cNvSpPr txBox="1">
            <a:spLocks noChangeArrowheads="1"/>
          </p:cNvSpPr>
          <p:nvPr/>
        </p:nvSpPr>
        <p:spPr bwMode="auto">
          <a:xfrm>
            <a:off x="9967922" y="4683144"/>
            <a:ext cx="2045068" cy="738664"/>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1400" b="1" i="1" dirty="0"/>
              <a:t>Streptococcus</a:t>
            </a:r>
            <a:r>
              <a:rPr lang="pt-BR" altLang="en-US" sz="1400" dirty="0"/>
              <a:t> com diferentes tipos de hemólise  </a:t>
            </a:r>
          </a:p>
        </p:txBody>
      </p:sp>
      <p:sp>
        <p:nvSpPr>
          <p:cNvPr id="30" name="Text Box 12">
            <a:extLst>
              <a:ext uri="{FF2B5EF4-FFF2-40B4-BE49-F238E27FC236}">
                <a16:creationId xmlns:a16="http://schemas.microsoft.com/office/drawing/2014/main" id="{7813F22E-E2AC-2F4A-BD6F-EB4BA785A709}"/>
              </a:ext>
            </a:extLst>
          </p:cNvPr>
          <p:cNvSpPr txBox="1">
            <a:spLocks noChangeArrowheads="1"/>
          </p:cNvSpPr>
          <p:nvPr/>
        </p:nvSpPr>
        <p:spPr bwMode="auto">
          <a:xfrm>
            <a:off x="4743101" y="5398835"/>
            <a:ext cx="7244496" cy="738664"/>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pt-BR" altLang="en-US" sz="1400" dirty="0"/>
              <a:t>Na </a:t>
            </a:r>
            <a:r>
              <a:rPr lang="pt-BR" altLang="en-US" sz="1400" b="1" dirty="0"/>
              <a:t>Bacteriologia,</a:t>
            </a:r>
          </a:p>
          <a:p>
            <a:pPr algn="just">
              <a:spcBef>
                <a:spcPts val="0"/>
              </a:spcBef>
              <a:buNone/>
            </a:pPr>
            <a:r>
              <a:rPr lang="pt-BR" altLang="en-US" sz="1400" dirty="0"/>
              <a:t>empregamos meios de </a:t>
            </a:r>
            <a:r>
              <a:rPr lang="pt-BR" altLang="en-US" sz="1400" b="1" dirty="0"/>
              <a:t>cultura diferenciais </a:t>
            </a:r>
            <a:r>
              <a:rPr lang="pt-BR" altLang="en-US" sz="1400" dirty="0"/>
              <a:t>sólidos, para a visualização de cores de diferentes colônias de bactérias.</a:t>
            </a:r>
          </a:p>
        </p:txBody>
      </p:sp>
      <p:sp>
        <p:nvSpPr>
          <p:cNvPr id="5" name="Rectangle 4">
            <a:extLst>
              <a:ext uri="{FF2B5EF4-FFF2-40B4-BE49-F238E27FC236}">
                <a16:creationId xmlns:a16="http://schemas.microsoft.com/office/drawing/2014/main" id="{72EA79D4-F3E6-7D40-8D70-3D8CEE266132}"/>
              </a:ext>
            </a:extLst>
          </p:cNvPr>
          <p:cNvSpPr/>
          <p:nvPr/>
        </p:nvSpPr>
        <p:spPr>
          <a:xfrm rot="20800827">
            <a:off x="7375929" y="886588"/>
            <a:ext cx="3283387" cy="461665"/>
          </a:xfrm>
          <a:prstGeom prst="rect">
            <a:avLst/>
          </a:prstGeom>
        </p:spPr>
        <p:txBody>
          <a:bodyPr wrap="square">
            <a:spAutoFit/>
          </a:bodyPr>
          <a:lstStyle/>
          <a:p>
            <a:r>
              <a:rPr lang="pt-BR" sz="1200" dirty="0">
                <a:solidFill>
                  <a:srgbClr val="222222"/>
                </a:solidFill>
                <a:latin typeface="arial" panose="020B0604020202020204" pitchFamily="34" charset="0"/>
              </a:rPr>
              <a:t>Cada uma única colônia contem cerca de 100 bilhões (1x10</a:t>
            </a:r>
            <a:r>
              <a:rPr lang="pt-BR" sz="1200" baseline="30000" dirty="0">
                <a:solidFill>
                  <a:srgbClr val="222222"/>
                </a:solidFill>
                <a:latin typeface="arial" panose="020B0604020202020204" pitchFamily="34" charset="0"/>
              </a:rPr>
              <a:t>8</a:t>
            </a:r>
            <a:r>
              <a:rPr lang="pt-BR" sz="1200" dirty="0">
                <a:solidFill>
                  <a:srgbClr val="222222"/>
                </a:solidFill>
                <a:latin typeface="arial" panose="020B0604020202020204" pitchFamily="34" charset="0"/>
              </a:rPr>
              <a:t>) de células; </a:t>
            </a:r>
            <a:endParaRPr lang="pt-BR" sz="1200" dirty="0"/>
          </a:p>
        </p:txBody>
      </p:sp>
    </p:spTree>
    <p:extLst>
      <p:ext uri="{BB962C8B-B14F-4D97-AF65-F5344CB8AC3E}">
        <p14:creationId xmlns:p14="http://schemas.microsoft.com/office/powerpoint/2010/main" val="3059898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4">
            <a:extLst>
              <a:ext uri="{FF2B5EF4-FFF2-40B4-BE49-F238E27FC236}">
                <a16:creationId xmlns:a16="http://schemas.microsoft.com/office/drawing/2014/main" id="{B1524C01-3EAF-0041-A733-3DC3C2D1F43B}"/>
              </a:ext>
            </a:extLst>
          </p:cNvPr>
          <p:cNvSpPr txBox="1">
            <a:spLocks noChangeArrowheads="1"/>
          </p:cNvSpPr>
          <p:nvPr/>
        </p:nvSpPr>
        <p:spPr bwMode="auto">
          <a:xfrm>
            <a:off x="1014412" y="6393627"/>
            <a:ext cx="10225362" cy="400110"/>
          </a:xfrm>
          <a:prstGeom prst="rect">
            <a:avLst/>
          </a:prstGeom>
          <a:solidFill>
            <a:schemeClr val="accent2">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2000" dirty="0">
                <a:solidFill>
                  <a:srgbClr val="FF0000"/>
                </a:solidFill>
              </a:rPr>
              <a:t>Fig. </a:t>
            </a:r>
            <a:r>
              <a:rPr lang="pt-BR" altLang="en-US" sz="2000" dirty="0"/>
              <a:t>: Comparação  das dimensões de : Vírus, Bactéria, Eucariotos</a:t>
            </a:r>
          </a:p>
        </p:txBody>
      </p:sp>
      <p:pic>
        <p:nvPicPr>
          <p:cNvPr id="21506" name="Picture 11" descr="flu3c">
            <a:extLst>
              <a:ext uri="{FF2B5EF4-FFF2-40B4-BE49-F238E27FC236}">
                <a16:creationId xmlns:a16="http://schemas.microsoft.com/office/drawing/2014/main" id="{BF59229E-4085-B348-ABFE-DC31F626E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8" y="1483522"/>
            <a:ext cx="18129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2">
            <a:extLst>
              <a:ext uri="{FF2B5EF4-FFF2-40B4-BE49-F238E27FC236}">
                <a16:creationId xmlns:a16="http://schemas.microsoft.com/office/drawing/2014/main" id="{3860C3E2-46EB-A549-9B43-CDD576D585B0}"/>
              </a:ext>
            </a:extLst>
          </p:cNvPr>
          <p:cNvSpPr>
            <a:spLocks noChangeArrowheads="1"/>
          </p:cNvSpPr>
          <p:nvPr/>
        </p:nvSpPr>
        <p:spPr bwMode="auto">
          <a:xfrm>
            <a:off x="315119" y="3067848"/>
            <a:ext cx="1681162" cy="523875"/>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400" b="1"/>
              <a:t>Vírus Influenza</a:t>
            </a:r>
            <a:endParaRPr lang="pt-BR" altLang="en-US" sz="1400"/>
          </a:p>
          <a:p>
            <a:pPr eaLnBrk="1" hangingPunct="1">
              <a:spcBef>
                <a:spcPct val="0"/>
              </a:spcBef>
              <a:buFontTx/>
              <a:buNone/>
            </a:pPr>
            <a:r>
              <a:rPr lang="pt-BR" altLang="en-US" sz="1400" b="1"/>
              <a:t>Diâmetro: 200 nm</a:t>
            </a:r>
          </a:p>
        </p:txBody>
      </p:sp>
      <p:sp>
        <p:nvSpPr>
          <p:cNvPr id="12" name="Rectangle 11">
            <a:extLst>
              <a:ext uri="{FF2B5EF4-FFF2-40B4-BE49-F238E27FC236}">
                <a16:creationId xmlns:a16="http://schemas.microsoft.com/office/drawing/2014/main" id="{1F67013D-37B9-0D45-8183-9AF834CBC3B6}"/>
              </a:ext>
            </a:extLst>
          </p:cNvPr>
          <p:cNvSpPr/>
          <p:nvPr/>
        </p:nvSpPr>
        <p:spPr>
          <a:xfrm>
            <a:off x="3256590" y="437196"/>
            <a:ext cx="3478213" cy="5878532"/>
          </a:xfrm>
          <a:prstGeom prst="rect">
            <a:avLst/>
          </a:prstGeom>
          <a:solidFill>
            <a:schemeClr val="accent5">
              <a:lumMod val="20000"/>
              <a:lumOff val="80000"/>
            </a:schemeClr>
          </a:solidFill>
        </p:spPr>
        <p:txBody>
          <a:bodyPr>
            <a:spAutoFit/>
          </a:bodyPr>
          <a:lstStyle/>
          <a:p>
            <a:pPr algn="ctr" eaLnBrk="1" hangingPunct="1">
              <a:defRPr/>
            </a:pPr>
            <a:r>
              <a:rPr lang="pt-BR" altLang="en-US" b="1" dirty="0"/>
              <a:t>Bactérias:</a:t>
            </a:r>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b="1" dirty="0"/>
          </a:p>
          <a:p>
            <a:pPr algn="ctr" eaLnBrk="1" hangingPunct="1">
              <a:defRPr/>
            </a:pPr>
            <a:endParaRPr lang="pt-BR" altLang="en-US" sz="1400" b="1" dirty="0"/>
          </a:p>
          <a:p>
            <a:pPr algn="ctr" eaLnBrk="1" hangingPunct="1">
              <a:defRPr/>
            </a:pPr>
            <a:r>
              <a:rPr lang="pt-BR" altLang="en-US" sz="1200" dirty="0"/>
              <a:t>     </a:t>
            </a:r>
          </a:p>
          <a:p>
            <a:pPr algn="ctr" eaLnBrk="1" hangingPunct="1">
              <a:defRPr/>
            </a:pPr>
            <a:r>
              <a:rPr lang="pt-BR" altLang="en-US" sz="1200" dirty="0"/>
              <a:t> (Aumento de: </a:t>
            </a:r>
          </a:p>
          <a:p>
            <a:pPr algn="ctr" eaLnBrk="1" hangingPunct="1">
              <a:defRPr/>
            </a:pPr>
            <a:r>
              <a:rPr lang="pt-BR" altLang="en-US" sz="1200" dirty="0"/>
              <a:t>       - Lentes Objetivas 100 </a:t>
            </a:r>
            <a:r>
              <a:rPr lang="pt-BR" altLang="en-US" sz="1200" dirty="0" err="1"/>
              <a:t>X</a:t>
            </a:r>
            <a:r>
              <a:rPr lang="pt-BR" altLang="en-US" sz="1200" dirty="0"/>
              <a:t> e </a:t>
            </a:r>
          </a:p>
          <a:p>
            <a:pPr algn="ctr" eaLnBrk="1" hangingPunct="1">
              <a:defRPr/>
            </a:pPr>
            <a:r>
              <a:rPr lang="pt-BR" altLang="en-US" sz="1200" dirty="0"/>
              <a:t>        - Lentes Oculares 10X =  </a:t>
            </a:r>
            <a:r>
              <a:rPr lang="pt-BR" altLang="en-US" sz="1200" b="1" dirty="0"/>
              <a:t>1.000 </a:t>
            </a:r>
            <a:r>
              <a:rPr lang="pt-BR" altLang="en-US" sz="1200" b="1" dirty="0" err="1"/>
              <a:t>X</a:t>
            </a:r>
            <a:endParaRPr lang="pt-BR" altLang="en-US" sz="1200" b="1" dirty="0"/>
          </a:p>
          <a:p>
            <a:pPr algn="ctr" eaLnBrk="1" hangingPunct="1">
              <a:defRPr/>
            </a:pPr>
            <a:endParaRPr lang="pt-BR" altLang="en-US" sz="1200" dirty="0"/>
          </a:p>
          <a:p>
            <a:pPr algn="ctr" eaLnBrk="1" hangingPunct="1">
              <a:defRPr/>
            </a:pPr>
            <a:r>
              <a:rPr lang="pt-BR" altLang="en-US" sz="1200" dirty="0"/>
              <a:t>  óleo de imersão)</a:t>
            </a:r>
          </a:p>
        </p:txBody>
      </p:sp>
      <p:pic>
        <p:nvPicPr>
          <p:cNvPr id="21509" name="Picture 10" descr="image101">
            <a:extLst>
              <a:ext uri="{FF2B5EF4-FFF2-40B4-BE49-F238E27FC236}">
                <a16:creationId xmlns:a16="http://schemas.microsoft.com/office/drawing/2014/main" id="{97668488-A0E6-5D42-8638-49AB95C10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584" y="794495"/>
            <a:ext cx="2935288" cy="1955800"/>
          </a:xfrm>
          <a:prstGeom prst="rect">
            <a:avLst/>
          </a:prstGeom>
          <a:solidFill>
            <a:srgbClr val="FF0000"/>
          </a:solidFill>
          <a:ln w="9525">
            <a:solidFill>
              <a:srgbClr val="C00000"/>
            </a:solidFill>
            <a:miter lim="800000"/>
            <a:headEnd/>
            <a:tailEnd/>
          </a:ln>
        </p:spPr>
      </p:pic>
      <p:sp>
        <p:nvSpPr>
          <p:cNvPr id="21510" name="Rectangle 12">
            <a:extLst>
              <a:ext uri="{FF2B5EF4-FFF2-40B4-BE49-F238E27FC236}">
                <a16:creationId xmlns:a16="http://schemas.microsoft.com/office/drawing/2014/main" id="{C243F0DB-5BE7-2648-A228-62414F8062EF}"/>
              </a:ext>
            </a:extLst>
          </p:cNvPr>
          <p:cNvSpPr>
            <a:spLocks noChangeArrowheads="1"/>
          </p:cNvSpPr>
          <p:nvPr/>
        </p:nvSpPr>
        <p:spPr bwMode="auto">
          <a:xfrm>
            <a:off x="3788486" y="2538494"/>
            <a:ext cx="1979612" cy="307975"/>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400" b="1" dirty="0"/>
              <a:t>Bacilo: 2-3 </a:t>
            </a:r>
            <a:r>
              <a:rPr lang="pt-BR" altLang="en-US" sz="1400" dirty="0" err="1"/>
              <a:t>x</a:t>
            </a:r>
            <a:r>
              <a:rPr lang="pt-BR" altLang="en-US" sz="1400" b="1" dirty="0"/>
              <a:t> 1 </a:t>
            </a:r>
            <a:r>
              <a:rPr lang="pt-BR" altLang="en-US" sz="1400" b="1" dirty="0">
                <a:latin typeface="Symbol" pitchFamily="2" charset="2"/>
              </a:rPr>
              <a:t>m</a:t>
            </a:r>
            <a:r>
              <a:rPr lang="pt-BR" altLang="en-US" sz="1400" b="1" dirty="0"/>
              <a:t>m</a:t>
            </a:r>
          </a:p>
        </p:txBody>
      </p:sp>
      <p:pic>
        <p:nvPicPr>
          <p:cNvPr id="21511" name="Picture 20">
            <a:extLst>
              <a:ext uri="{FF2B5EF4-FFF2-40B4-BE49-F238E27FC236}">
                <a16:creationId xmlns:a16="http://schemas.microsoft.com/office/drawing/2014/main" id="{93FF9EA3-84CB-B845-9188-903F18AEBC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2575" y="3136895"/>
            <a:ext cx="2490788" cy="166211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1512" name="Rectangle 12">
            <a:extLst>
              <a:ext uri="{FF2B5EF4-FFF2-40B4-BE49-F238E27FC236}">
                <a16:creationId xmlns:a16="http://schemas.microsoft.com/office/drawing/2014/main" id="{0AEA4852-398A-CF4E-817B-04D28AD3A037}"/>
              </a:ext>
            </a:extLst>
          </p:cNvPr>
          <p:cNvSpPr>
            <a:spLocks noChangeArrowheads="1"/>
          </p:cNvSpPr>
          <p:nvPr/>
        </p:nvSpPr>
        <p:spPr bwMode="auto">
          <a:xfrm>
            <a:off x="4093371" y="4799008"/>
            <a:ext cx="1979613" cy="307975"/>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1400" b="1"/>
              <a:t>Coco: 1 </a:t>
            </a:r>
            <a:r>
              <a:rPr lang="pt-BR" altLang="en-US" sz="1400" b="1">
                <a:latin typeface="Symbol" pitchFamily="2" charset="2"/>
              </a:rPr>
              <a:t>m</a:t>
            </a:r>
            <a:r>
              <a:rPr lang="pt-BR" altLang="en-US" sz="1400" b="1"/>
              <a:t>m</a:t>
            </a:r>
          </a:p>
        </p:txBody>
      </p:sp>
      <p:sp>
        <p:nvSpPr>
          <p:cNvPr id="21513" name="Rectangle 12">
            <a:extLst>
              <a:ext uri="{FF2B5EF4-FFF2-40B4-BE49-F238E27FC236}">
                <a16:creationId xmlns:a16="http://schemas.microsoft.com/office/drawing/2014/main" id="{8DBF5673-6E6C-D843-9AED-5245A736794F}"/>
              </a:ext>
            </a:extLst>
          </p:cNvPr>
          <p:cNvSpPr>
            <a:spLocks noChangeArrowheads="1"/>
          </p:cNvSpPr>
          <p:nvPr/>
        </p:nvSpPr>
        <p:spPr bwMode="auto">
          <a:xfrm>
            <a:off x="8606111" y="582067"/>
            <a:ext cx="2633663" cy="5693866"/>
          </a:xfrm>
          <a:prstGeom prst="rect">
            <a:avLst/>
          </a:prstGeom>
          <a:solidFill>
            <a:srgbClr val="F1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BR" altLang="en-US" sz="1400" b="1" dirty="0"/>
              <a:t>Fungos (10 – 40 </a:t>
            </a:r>
            <a:r>
              <a:rPr lang="pt-BR" altLang="en-US" sz="1400" b="1" dirty="0">
                <a:latin typeface="Symbol" pitchFamily="2" charset="2"/>
              </a:rPr>
              <a:t>m</a:t>
            </a:r>
            <a:r>
              <a:rPr lang="pt-BR" altLang="en-US" sz="1400" b="1" dirty="0"/>
              <a:t>m):</a:t>
            </a:r>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algn="ctr" eaLnBrk="1" hangingPunct="1">
              <a:spcBef>
                <a:spcPct val="0"/>
              </a:spcBef>
              <a:buFontTx/>
              <a:buNone/>
            </a:pPr>
            <a:r>
              <a:rPr lang="pt-BR" altLang="en-US" sz="1400" b="1" dirty="0"/>
              <a:t>Fungos filamentosos</a:t>
            </a:r>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eaLnBrk="1" hangingPunct="1">
              <a:spcBef>
                <a:spcPct val="0"/>
              </a:spcBef>
              <a:buFontTx/>
              <a:buNone/>
            </a:pPr>
            <a:endParaRPr lang="pt-BR" altLang="en-US" sz="1400" b="1" dirty="0"/>
          </a:p>
          <a:p>
            <a:pPr algn="ctr" eaLnBrk="1" hangingPunct="1">
              <a:spcBef>
                <a:spcPct val="0"/>
              </a:spcBef>
              <a:buFontTx/>
              <a:buNone/>
            </a:pPr>
            <a:r>
              <a:rPr lang="pt-BR" altLang="en-US" sz="1400" b="1" dirty="0"/>
              <a:t>Leveduras</a:t>
            </a:r>
          </a:p>
          <a:p>
            <a:pPr algn="ctr" eaLnBrk="1" hangingPunct="1">
              <a:spcBef>
                <a:spcPct val="0"/>
              </a:spcBef>
              <a:buFontTx/>
              <a:buNone/>
            </a:pPr>
            <a:endParaRPr lang="pt-BR" altLang="en-US" sz="1400" b="1" dirty="0"/>
          </a:p>
          <a:p>
            <a:pPr algn="ctr" eaLnBrk="1" hangingPunct="1">
              <a:spcBef>
                <a:spcPct val="0"/>
              </a:spcBef>
              <a:buFontTx/>
              <a:buNone/>
            </a:pPr>
            <a:endParaRPr lang="pt-BR" altLang="en-US" sz="1400" b="1" dirty="0"/>
          </a:p>
          <a:p>
            <a:pPr algn="ctr" eaLnBrk="1" hangingPunct="1">
              <a:spcBef>
                <a:spcPct val="0"/>
              </a:spcBef>
              <a:buFontTx/>
              <a:buNone/>
            </a:pPr>
            <a:r>
              <a:rPr lang="pt-BR" altLang="en-US" sz="1200" dirty="0">
                <a:latin typeface="+mn-lt"/>
              </a:rPr>
              <a:t>(Aumento de: </a:t>
            </a:r>
          </a:p>
          <a:p>
            <a:pPr algn="ctr" eaLnBrk="1" hangingPunct="1">
              <a:spcBef>
                <a:spcPct val="0"/>
              </a:spcBef>
              <a:buFontTx/>
              <a:buNone/>
            </a:pPr>
            <a:r>
              <a:rPr lang="pt-BR" altLang="en-US" sz="1200" dirty="0">
                <a:latin typeface="+mn-lt"/>
              </a:rPr>
              <a:t>- Lentes Objetivas 40 </a:t>
            </a:r>
            <a:r>
              <a:rPr lang="pt-BR" altLang="en-US" sz="1200" dirty="0" err="1">
                <a:latin typeface="+mn-lt"/>
              </a:rPr>
              <a:t>X</a:t>
            </a:r>
            <a:r>
              <a:rPr lang="pt-BR" altLang="en-US" sz="1200" dirty="0">
                <a:latin typeface="+mn-lt"/>
              </a:rPr>
              <a:t>    e </a:t>
            </a:r>
          </a:p>
          <a:p>
            <a:pPr algn="ctr" eaLnBrk="1" hangingPunct="1">
              <a:spcBef>
                <a:spcPct val="0"/>
              </a:spcBef>
              <a:buFontTx/>
              <a:buNone/>
            </a:pPr>
            <a:r>
              <a:rPr lang="pt-BR" altLang="en-US" sz="1200" dirty="0">
                <a:latin typeface="+mn-lt"/>
              </a:rPr>
              <a:t>- Lentes Oculares 10X = </a:t>
            </a:r>
            <a:r>
              <a:rPr lang="pt-BR" altLang="en-US" sz="1200" b="1" dirty="0">
                <a:latin typeface="+mn-lt"/>
              </a:rPr>
              <a:t>400 </a:t>
            </a:r>
            <a:r>
              <a:rPr lang="pt-BR" altLang="en-US" sz="1200" b="1" dirty="0" err="1">
                <a:latin typeface="+mn-lt"/>
              </a:rPr>
              <a:t>X</a:t>
            </a:r>
            <a:r>
              <a:rPr lang="pt-BR" altLang="en-US" sz="1200" dirty="0">
                <a:latin typeface="+mn-lt"/>
              </a:rPr>
              <a:t>)</a:t>
            </a:r>
            <a:endParaRPr lang="pt-BR" altLang="en-US" sz="1200" b="1" dirty="0">
              <a:latin typeface="+mn-lt"/>
            </a:endParaRPr>
          </a:p>
          <a:p>
            <a:pPr algn="ctr" eaLnBrk="1" hangingPunct="1">
              <a:spcBef>
                <a:spcPct val="0"/>
              </a:spcBef>
              <a:buFontTx/>
              <a:buNone/>
            </a:pPr>
            <a:r>
              <a:rPr lang="pt-BR" altLang="en-US" sz="1400" dirty="0"/>
              <a:t>            </a:t>
            </a:r>
            <a:endParaRPr lang="pt-BR" altLang="en-US" sz="1800" b="1" dirty="0"/>
          </a:p>
        </p:txBody>
      </p:sp>
      <p:pic>
        <p:nvPicPr>
          <p:cNvPr id="21514" name="Picture 23">
            <a:extLst>
              <a:ext uri="{FF2B5EF4-FFF2-40B4-BE49-F238E27FC236}">
                <a16:creationId xmlns:a16="http://schemas.microsoft.com/office/drawing/2014/main" id="{74D7A2FD-2AD9-154C-BFCF-5BFA37279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4164" y="1030120"/>
            <a:ext cx="234473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24">
            <a:extLst>
              <a:ext uri="{FF2B5EF4-FFF2-40B4-BE49-F238E27FC236}">
                <a16:creationId xmlns:a16="http://schemas.microsoft.com/office/drawing/2014/main" id="{207D2457-51E9-B047-814A-90B1651FF8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6298" y="3233947"/>
            <a:ext cx="21732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
            <a:extLst>
              <a:ext uri="{FF2B5EF4-FFF2-40B4-BE49-F238E27FC236}">
                <a16:creationId xmlns:a16="http://schemas.microsoft.com/office/drawing/2014/main" id="{C60DA398-5B65-074A-BDE1-403F7C428E06}"/>
              </a:ext>
            </a:extLst>
          </p:cNvPr>
          <p:cNvSpPr>
            <a:spLocks noChangeArrowheads="1"/>
          </p:cNvSpPr>
          <p:nvPr/>
        </p:nvSpPr>
        <p:spPr bwMode="auto">
          <a:xfrm>
            <a:off x="346074" y="4337849"/>
            <a:ext cx="1309688" cy="523875"/>
          </a:xfrm>
          <a:prstGeom prst="rect">
            <a:avLst/>
          </a:prstGeom>
          <a:solidFill>
            <a:schemeClr val="accent6">
              <a:lumMod val="75000"/>
            </a:schemeClr>
          </a:solidFill>
          <a:ln>
            <a:noFill/>
          </a:ln>
          <a:effec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pt-BR" altLang="en-US" sz="1400" b="1" dirty="0">
                <a:solidFill>
                  <a:schemeClr val="bg1"/>
                </a:solidFill>
              </a:rPr>
              <a:t>Microscópio Eletrônico</a:t>
            </a:r>
          </a:p>
        </p:txBody>
      </p:sp>
      <p:sp>
        <p:nvSpPr>
          <p:cNvPr id="3" name="Up Arrow 2">
            <a:extLst>
              <a:ext uri="{FF2B5EF4-FFF2-40B4-BE49-F238E27FC236}">
                <a16:creationId xmlns:a16="http://schemas.microsoft.com/office/drawing/2014/main" id="{FD6E4548-7845-FA4D-9D25-B53AF9AAF7D8}"/>
              </a:ext>
            </a:extLst>
          </p:cNvPr>
          <p:cNvSpPr/>
          <p:nvPr/>
        </p:nvSpPr>
        <p:spPr>
          <a:xfrm>
            <a:off x="847724" y="3591723"/>
            <a:ext cx="282575" cy="701675"/>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F015D2B4-905D-B449-AFEB-1208408B8829}"/>
              </a:ext>
            </a:extLst>
          </p:cNvPr>
          <p:cNvPicPr>
            <a:picLocks noChangeAspect="1"/>
          </p:cNvPicPr>
          <p:nvPr/>
        </p:nvPicPr>
        <p:blipFill>
          <a:blip r:embed="rId7"/>
          <a:stretch>
            <a:fillRect/>
          </a:stretch>
        </p:blipFill>
        <p:spPr>
          <a:xfrm>
            <a:off x="6961299" y="4112690"/>
            <a:ext cx="1356883" cy="1648613"/>
          </a:xfrm>
          <a:prstGeom prst="rect">
            <a:avLst/>
          </a:prstGeom>
          <a:solidFill>
            <a:srgbClr val="00B050"/>
          </a:solidFill>
          <a:ln>
            <a:solidFill>
              <a:schemeClr val="accent1">
                <a:lumMod val="50000"/>
              </a:schemeClr>
            </a:solidFill>
          </a:ln>
        </p:spPr>
      </p:pic>
      <p:sp>
        <p:nvSpPr>
          <p:cNvPr id="7" name="Bent Arrow 6">
            <a:extLst>
              <a:ext uri="{FF2B5EF4-FFF2-40B4-BE49-F238E27FC236}">
                <a16:creationId xmlns:a16="http://schemas.microsoft.com/office/drawing/2014/main" id="{BD099EFE-D986-F540-BFB2-61CF817B6DC4}"/>
              </a:ext>
            </a:extLst>
          </p:cNvPr>
          <p:cNvSpPr/>
          <p:nvPr/>
        </p:nvSpPr>
        <p:spPr>
          <a:xfrm rot="16200000">
            <a:off x="6534658" y="5755570"/>
            <a:ext cx="242483" cy="671216"/>
          </a:xfrm>
          <a:prstGeom prst="bentArrow">
            <a:avLst>
              <a:gd name="adj1" fmla="val 25000"/>
              <a:gd name="adj2" fmla="val 3252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1522" name="Text Box 2">
            <a:extLst>
              <a:ext uri="{FF2B5EF4-FFF2-40B4-BE49-F238E27FC236}">
                <a16:creationId xmlns:a16="http://schemas.microsoft.com/office/drawing/2014/main" id="{8B6BB2A8-88CE-0445-BDE1-30DE0498F4F4}"/>
              </a:ext>
            </a:extLst>
          </p:cNvPr>
          <p:cNvSpPr txBox="1">
            <a:spLocks noChangeArrowheads="1"/>
          </p:cNvSpPr>
          <p:nvPr/>
        </p:nvSpPr>
        <p:spPr bwMode="auto">
          <a:xfrm>
            <a:off x="152977" y="708819"/>
            <a:ext cx="2959895" cy="353943"/>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1700">
                <a:solidFill>
                  <a:schemeClr val="bg1"/>
                </a:solidFill>
              </a:rPr>
              <a:t>3.2. Morfologia Microscópica</a:t>
            </a:r>
          </a:p>
        </p:txBody>
      </p:sp>
      <p:sp>
        <p:nvSpPr>
          <p:cNvPr id="23" name="Rectangle 22">
            <a:extLst>
              <a:ext uri="{FF2B5EF4-FFF2-40B4-BE49-F238E27FC236}">
                <a16:creationId xmlns:a16="http://schemas.microsoft.com/office/drawing/2014/main" id="{2BD5738D-60CB-3D43-8C24-977929A6979D}"/>
              </a:ext>
            </a:extLst>
          </p:cNvPr>
          <p:cNvSpPr/>
          <p:nvPr/>
        </p:nvSpPr>
        <p:spPr>
          <a:xfrm>
            <a:off x="156536" y="42947"/>
            <a:ext cx="1345240" cy="253916"/>
          </a:xfrm>
          <a:prstGeom prst="rect">
            <a:avLst/>
          </a:prstGeom>
          <a:solidFill>
            <a:schemeClr val="bg1"/>
          </a:solidFill>
        </p:spPr>
        <p:txBody>
          <a:bodyPr wrap="none">
            <a:spAutoFit/>
          </a:bodyPr>
          <a:lstStyle/>
          <a:p>
            <a:pPr>
              <a:defRPr/>
            </a:pPr>
            <a:r>
              <a:rPr lang="pt-BR" sz="1050" dirty="0">
                <a:solidFill>
                  <a:srgbClr val="0432FF"/>
                </a:solidFill>
                <a:sym typeface="Wingdings" pitchFamily="2" charset="2"/>
              </a:rPr>
              <a:t>Espaço Microbiologia</a:t>
            </a:r>
            <a:endParaRPr lang="pt-BR" sz="1050" dirty="0"/>
          </a:p>
        </p:txBody>
      </p:sp>
      <p:sp>
        <p:nvSpPr>
          <p:cNvPr id="24" name="Text Box 5">
            <a:extLst>
              <a:ext uri="{FF2B5EF4-FFF2-40B4-BE49-F238E27FC236}">
                <a16:creationId xmlns:a16="http://schemas.microsoft.com/office/drawing/2014/main" id="{3B2CC24C-0BD8-544A-B692-41369446F277}"/>
              </a:ext>
            </a:extLst>
          </p:cNvPr>
          <p:cNvSpPr txBox="1">
            <a:spLocks noChangeArrowheads="1"/>
          </p:cNvSpPr>
          <p:nvPr/>
        </p:nvSpPr>
        <p:spPr bwMode="auto">
          <a:xfrm>
            <a:off x="249238" y="264318"/>
            <a:ext cx="2914650" cy="400050"/>
          </a:xfrm>
          <a:prstGeom prst="rect">
            <a:avLst/>
          </a:prstGeom>
          <a:solidFill>
            <a:srgbClr val="DC210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000">
                <a:solidFill>
                  <a:schemeClr val="bg1"/>
                </a:solidFill>
              </a:rPr>
              <a:t>3. Morfologia bacteriana</a:t>
            </a:r>
          </a:p>
        </p:txBody>
      </p:sp>
      <p:sp>
        <p:nvSpPr>
          <p:cNvPr id="2" name="TextBox 1">
            <a:extLst>
              <a:ext uri="{FF2B5EF4-FFF2-40B4-BE49-F238E27FC236}">
                <a16:creationId xmlns:a16="http://schemas.microsoft.com/office/drawing/2014/main" id="{27E22F49-E548-DB47-B038-CF463D7199C2}"/>
              </a:ext>
            </a:extLst>
          </p:cNvPr>
          <p:cNvSpPr txBox="1"/>
          <p:nvPr/>
        </p:nvSpPr>
        <p:spPr>
          <a:xfrm rot="20715773">
            <a:off x="7559640" y="3610592"/>
            <a:ext cx="1007077" cy="246221"/>
          </a:xfrm>
          <a:prstGeom prst="rect">
            <a:avLst/>
          </a:prstGeom>
          <a:noFill/>
        </p:spPr>
        <p:txBody>
          <a:bodyPr wrap="square" rtlCol="0">
            <a:spAutoFit/>
          </a:bodyPr>
          <a:lstStyle/>
          <a:p>
            <a:pPr algn="ctr"/>
            <a:r>
              <a:rPr lang="pt-BR" sz="1000" dirty="0">
                <a:cs typeface="Futura Medium" panose="020B0602020204020303" pitchFamily="34" charset="-79"/>
              </a:rPr>
              <a:t>Lentes oculares</a:t>
            </a:r>
          </a:p>
        </p:txBody>
      </p:sp>
      <p:sp>
        <p:nvSpPr>
          <p:cNvPr id="25" name="TextBox 24">
            <a:extLst>
              <a:ext uri="{FF2B5EF4-FFF2-40B4-BE49-F238E27FC236}">
                <a16:creationId xmlns:a16="http://schemas.microsoft.com/office/drawing/2014/main" id="{FE20D8C9-D537-DA42-8E1A-B90DB2D26E5C}"/>
              </a:ext>
            </a:extLst>
          </p:cNvPr>
          <p:cNvSpPr txBox="1"/>
          <p:nvPr/>
        </p:nvSpPr>
        <p:spPr>
          <a:xfrm rot="20861132">
            <a:off x="6103492" y="4920518"/>
            <a:ext cx="1166021" cy="246221"/>
          </a:xfrm>
          <a:prstGeom prst="rect">
            <a:avLst/>
          </a:prstGeom>
          <a:noFill/>
        </p:spPr>
        <p:txBody>
          <a:bodyPr wrap="square" rtlCol="0">
            <a:spAutoFit/>
          </a:bodyPr>
          <a:lstStyle/>
          <a:p>
            <a:r>
              <a:rPr lang="pt-BR" sz="1000" dirty="0"/>
              <a:t>Lentes objetivas</a:t>
            </a:r>
          </a:p>
        </p:txBody>
      </p:sp>
      <p:sp>
        <p:nvSpPr>
          <p:cNvPr id="5" name="Right Arrow 4">
            <a:extLst>
              <a:ext uri="{FF2B5EF4-FFF2-40B4-BE49-F238E27FC236}">
                <a16:creationId xmlns:a16="http://schemas.microsoft.com/office/drawing/2014/main" id="{ACE210AB-3E42-E243-80B2-B1247665452F}"/>
              </a:ext>
            </a:extLst>
          </p:cNvPr>
          <p:cNvSpPr/>
          <p:nvPr/>
        </p:nvSpPr>
        <p:spPr>
          <a:xfrm rot="8114237">
            <a:off x="7473856" y="4008706"/>
            <a:ext cx="33367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ight Arrow 27">
            <a:extLst>
              <a:ext uri="{FF2B5EF4-FFF2-40B4-BE49-F238E27FC236}">
                <a16:creationId xmlns:a16="http://schemas.microsoft.com/office/drawing/2014/main" id="{1B31C28E-8CD5-6046-8133-7DE23F40AD70}"/>
              </a:ext>
            </a:extLst>
          </p:cNvPr>
          <p:cNvSpPr/>
          <p:nvPr/>
        </p:nvSpPr>
        <p:spPr>
          <a:xfrm rot="20955325" flipV="1">
            <a:off x="7072661" y="4907434"/>
            <a:ext cx="42828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ight Arrow 28">
            <a:extLst>
              <a:ext uri="{FF2B5EF4-FFF2-40B4-BE49-F238E27FC236}">
                <a16:creationId xmlns:a16="http://schemas.microsoft.com/office/drawing/2014/main" id="{9A014CBE-89B5-2244-81E9-D4EBC08D5F0C}"/>
              </a:ext>
            </a:extLst>
          </p:cNvPr>
          <p:cNvSpPr/>
          <p:nvPr/>
        </p:nvSpPr>
        <p:spPr>
          <a:xfrm rot="5400000">
            <a:off x="4823902" y="5871472"/>
            <a:ext cx="189011" cy="88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Bent Arrow 25">
            <a:extLst>
              <a:ext uri="{FF2B5EF4-FFF2-40B4-BE49-F238E27FC236}">
                <a16:creationId xmlns:a16="http://schemas.microsoft.com/office/drawing/2014/main" id="{62DA4FFA-E300-FF44-9824-5A38CECDD3FD}"/>
              </a:ext>
            </a:extLst>
          </p:cNvPr>
          <p:cNvSpPr/>
          <p:nvPr/>
        </p:nvSpPr>
        <p:spPr>
          <a:xfrm rot="16200000" flipV="1">
            <a:off x="8421697" y="5712056"/>
            <a:ext cx="235626" cy="806221"/>
          </a:xfrm>
          <a:prstGeom prst="bentArrow">
            <a:avLst>
              <a:gd name="adj1" fmla="val 25000"/>
              <a:gd name="adj2" fmla="val 3252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7" name="Rectangle 12">
            <a:extLst>
              <a:ext uri="{FF2B5EF4-FFF2-40B4-BE49-F238E27FC236}">
                <a16:creationId xmlns:a16="http://schemas.microsoft.com/office/drawing/2014/main" id="{711C0421-C250-F348-86B9-27119FF5CC2B}"/>
              </a:ext>
            </a:extLst>
          </p:cNvPr>
          <p:cNvSpPr>
            <a:spLocks noChangeArrowheads="1"/>
          </p:cNvSpPr>
          <p:nvPr/>
        </p:nvSpPr>
        <p:spPr bwMode="auto">
          <a:xfrm>
            <a:off x="6945421" y="5773578"/>
            <a:ext cx="1417208" cy="523875"/>
          </a:xfrm>
          <a:prstGeom prst="rect">
            <a:avLst/>
          </a:prstGeom>
          <a:solidFill>
            <a:schemeClr val="accent6">
              <a:lumMod val="75000"/>
            </a:schemeClr>
          </a:solidFill>
          <a:ln>
            <a:noFill/>
          </a:ln>
          <a:effec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pt-BR" altLang="en-US" sz="1400" b="1" dirty="0">
                <a:solidFill>
                  <a:schemeClr val="bg1"/>
                </a:solidFill>
              </a:rPr>
              <a:t>Microscópio Óptico</a:t>
            </a:r>
          </a:p>
        </p:txBody>
      </p:sp>
    </p:spTree>
    <p:extLst>
      <p:ext uri="{BB962C8B-B14F-4D97-AF65-F5344CB8AC3E}">
        <p14:creationId xmlns:p14="http://schemas.microsoft.com/office/powerpoint/2010/main" val="3387056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1300</TotalTime>
  <Words>5539</Words>
  <Application>Microsoft Macintosh PowerPoint</Application>
  <PresentationFormat>Widescreen</PresentationFormat>
  <Paragraphs>948</Paragraphs>
  <Slides>49</Slides>
  <Notes>29</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4" baseType="lpstr">
      <vt:lpstr>Arial</vt:lpstr>
      <vt:lpstr>Arial</vt:lpstr>
      <vt:lpstr>Arial Black</vt:lpstr>
      <vt:lpstr>Calibri</vt:lpstr>
      <vt:lpstr>Calibri Light</vt:lpstr>
      <vt:lpstr>Futura Medium</vt:lpstr>
      <vt:lpstr>Helvetica</vt:lpstr>
      <vt:lpstr>Helvetica Neue</vt:lpstr>
      <vt:lpstr>Helvetica Neue Medium</vt:lpstr>
      <vt:lpstr>inherit</vt:lpstr>
      <vt:lpstr>Raleway</vt:lpstr>
      <vt:lpstr>Symbol</vt:lpstr>
      <vt:lpstr>Times New Roman</vt:lpstr>
      <vt:lpstr>Office Theme</vt:lpstr>
      <vt:lpstr>Figura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Elisabete José Vicente</dc:creator>
  <cp:lastModifiedBy>Elisabete José Vicente</cp:lastModifiedBy>
  <cp:revision>67</cp:revision>
  <dcterms:created xsi:type="dcterms:W3CDTF">2020-07-30T16:41:00Z</dcterms:created>
  <dcterms:modified xsi:type="dcterms:W3CDTF">2020-09-09T02:29:48Z</dcterms:modified>
</cp:coreProperties>
</file>