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4" r:id="rId5"/>
    <p:sldId id="266" r:id="rId6"/>
    <p:sldId id="270" r:id="rId7"/>
    <p:sldId id="260" r:id="rId8"/>
    <p:sldId id="261" r:id="rId9"/>
    <p:sldId id="265" r:id="rId10"/>
    <p:sldId id="256" r:id="rId11"/>
    <p:sldId id="271" r:id="rId12"/>
    <p:sldId id="272" r:id="rId13"/>
    <p:sldId id="273" r:id="rId14"/>
    <p:sldId id="285" r:id="rId15"/>
    <p:sldId id="289" r:id="rId16"/>
    <p:sldId id="287" r:id="rId17"/>
    <p:sldId id="286" r:id="rId18"/>
    <p:sldId id="288" r:id="rId19"/>
    <p:sldId id="262" r:id="rId20"/>
    <p:sldId id="281" r:id="rId21"/>
    <p:sldId id="267" r:id="rId22"/>
    <p:sldId id="268" r:id="rId23"/>
    <p:sldId id="279" r:id="rId24"/>
    <p:sldId id="274" r:id="rId25"/>
    <p:sldId id="275" r:id="rId26"/>
    <p:sldId id="276" r:id="rId27"/>
    <p:sldId id="277" r:id="rId28"/>
    <p:sldId id="280" r:id="rId29"/>
    <p:sldId id="278" r:id="rId30"/>
    <p:sldId id="282" r:id="rId31"/>
    <p:sldId id="283" r:id="rId32"/>
    <p:sldId id="284" r:id="rId33"/>
    <p:sldId id="290" r:id="rId34"/>
    <p:sldId id="291" r:id="rId35"/>
    <p:sldId id="299" r:id="rId36"/>
    <p:sldId id="300" r:id="rId37"/>
    <p:sldId id="292" r:id="rId38"/>
    <p:sldId id="294" r:id="rId39"/>
    <p:sldId id="295" r:id="rId40"/>
    <p:sldId id="296" r:id="rId41"/>
    <p:sldId id="297" r:id="rId42"/>
    <p:sldId id="298" r:id="rId43"/>
    <p:sldId id="301" r:id="rId44"/>
    <p:sldId id="269" r:id="rId45"/>
    <p:sldId id="293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3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45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36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51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52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51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04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66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6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71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46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5E5AC-9802-46E6-BCCF-884855DF6C65}" type="datetimeFigureOut">
              <a:rPr lang="pt-BR" smtClean="0"/>
              <a:t>28/10/2020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E493C-E487-4383-9323-324A43CED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30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carbonatlas.org/en/CO2emissions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rtalanvisa.go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18021" y="-351296"/>
            <a:ext cx="8373979" cy="2308433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b="1" dirty="0"/>
              <a:t>ALIMENTAÇÃO E SUSTENTABILIDADE</a:t>
            </a:r>
            <a:br>
              <a:rPr lang="pt-BR" dirty="0"/>
            </a:br>
            <a:r>
              <a:rPr lang="pt-BR" sz="3100" dirty="0"/>
              <a:t>Helena Ribeiro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999" y="2245895"/>
            <a:ext cx="9144000" cy="1262565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Disciplina: Problemas Ambientais globais e Saúde Internacional</a:t>
            </a:r>
          </a:p>
        </p:txBody>
      </p:sp>
      <p:pic>
        <p:nvPicPr>
          <p:cNvPr id="4" name="Picture 5" descr="foto 3 croacia"/>
          <p:cNvPicPr>
            <a:picLocks noChangeAspect="1" noChangeArrowheads="1"/>
          </p:cNvPicPr>
          <p:nvPr/>
        </p:nvPicPr>
        <p:blipFill>
          <a:blip r:embed="rId2" cstate="print"/>
          <a:srcRect b="4503"/>
          <a:stretch>
            <a:fillRect/>
          </a:stretch>
        </p:blipFill>
        <p:spPr bwMode="auto">
          <a:xfrm>
            <a:off x="3280709" y="3509222"/>
            <a:ext cx="5023589" cy="34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5" y="1"/>
            <a:ext cx="2288509" cy="2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53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04" y="887546"/>
            <a:ext cx="12420749" cy="62613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3" y="3827043"/>
            <a:ext cx="2886075" cy="238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861" y="245782"/>
            <a:ext cx="11444759" cy="641764"/>
          </a:xfrm>
        </p:spPr>
        <p:txBody>
          <a:bodyPr>
            <a:normAutofit fontScale="90000"/>
          </a:bodyPr>
          <a:lstStyle/>
          <a:p>
            <a:r>
              <a:rPr lang="en-US" dirty="0"/>
              <a:t>USO DE FOGÃO A LENHA NO MUNDO </a:t>
            </a:r>
            <a:r>
              <a:rPr lang="en-US" sz="3100" dirty="0"/>
              <a:t>(50% da </a:t>
            </a:r>
            <a:r>
              <a:rPr lang="en-US" sz="3100" dirty="0" err="1"/>
              <a:t>população</a:t>
            </a:r>
            <a:r>
              <a:rPr lang="en-US" sz="3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900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610" y="204704"/>
            <a:ext cx="10515600" cy="1325563"/>
          </a:xfrm>
        </p:spPr>
        <p:txBody>
          <a:bodyPr/>
          <a:lstStyle/>
          <a:p>
            <a:r>
              <a:rPr lang="pt-BR" dirty="0"/>
              <a:t>Poluição do ar interna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71074"/>
            <a:ext cx="10515600" cy="5550567"/>
          </a:xfrm>
        </p:spPr>
        <p:txBody>
          <a:bodyPr/>
          <a:lstStyle/>
          <a:p>
            <a:r>
              <a:rPr lang="pt-BR" dirty="0"/>
              <a:t>90% das casas rurais de países de renda média e baixa usam fogão a lenha, esterco, restos de plantações ou carvão sem exaustão adequada (2,9 bilhões de pessoas)</a:t>
            </a:r>
          </a:p>
          <a:p>
            <a:r>
              <a:rPr lang="pt-BR" dirty="0"/>
              <a:t>Pobreza é a principal barreira ao uso de combustíveis mais limpos</a:t>
            </a:r>
          </a:p>
          <a:p>
            <a:r>
              <a:rPr lang="pt-BR" dirty="0"/>
              <a:t>OMS estimou que a poluição interna causada por uso de combustíveis para cozinhar foi responsável por 4,3 milhões de mortes prematuras em 2012 (WHO, 2014)</a:t>
            </a:r>
          </a:p>
          <a:p>
            <a:r>
              <a:rPr lang="pt-BR" dirty="0"/>
              <a:t>Exposição por 3-7 horas/dia relacionada a doenças cardiovasculares (AVC e infartos, câncer em adultos e idosos e infecções respiratórias agudas e doenças obstrutivas crônicas em </a:t>
            </a:r>
            <a:r>
              <a:rPr lang="pt-BR" dirty="0">
                <a:solidFill>
                  <a:srgbClr val="FF0000"/>
                </a:solidFill>
              </a:rPr>
              <a:t>crianças)</a:t>
            </a:r>
            <a:r>
              <a:rPr lang="pt-BR" dirty="0"/>
              <a:t>.</a:t>
            </a:r>
          </a:p>
          <a:p>
            <a:r>
              <a:rPr lang="pt-BR" dirty="0"/>
              <a:t>Tuberculose, baixo peso ao nascer e </a:t>
            </a:r>
            <a:r>
              <a:rPr lang="pt-BR" dirty="0">
                <a:solidFill>
                  <a:srgbClr val="FF0000"/>
                </a:solidFill>
              </a:rPr>
              <a:t>mortalidade infantil </a:t>
            </a:r>
            <a:r>
              <a:rPr lang="pt-BR" dirty="0"/>
              <a:t>agravadas</a:t>
            </a:r>
          </a:p>
          <a:p>
            <a:r>
              <a:rPr lang="pt-BR" dirty="0"/>
              <a:t>Poluição interna responsável por 4% da carga global de doenças (4ª )</a:t>
            </a:r>
          </a:p>
        </p:txBody>
      </p:sp>
    </p:spTree>
    <p:extLst>
      <p:ext uri="{BB962C8B-B14F-4D97-AF65-F5344CB8AC3E}">
        <p14:creationId xmlns:p14="http://schemas.microsoft.com/office/powerpoint/2010/main" val="210230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" y="577517"/>
            <a:ext cx="10074442" cy="58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58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 dirty="0"/>
              <a:t>Poluição urbana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042738"/>
            <a:ext cx="10515600" cy="5134226"/>
          </a:xfrm>
        </p:spPr>
        <p:txBody>
          <a:bodyPr/>
          <a:lstStyle/>
          <a:p>
            <a:r>
              <a:rPr lang="pt-BR" b="1" dirty="0"/>
              <a:t>Fogão a lenha</a:t>
            </a:r>
          </a:p>
          <a:p>
            <a:r>
              <a:rPr lang="pt-BR" dirty="0"/>
              <a:t>No Reino Unido se avalia que seja a principal fonte individual de emissões de PM2,5 (2,4 vezes mais que toda emissão de PM 2,5 do trânsito)  1 fogão emite por ano + 1000 carros (BMJ, 2015) </a:t>
            </a:r>
          </a:p>
          <a:p>
            <a:r>
              <a:rPr lang="pt-BR" dirty="0"/>
              <a:t>Custos desproporcionais à saúde</a:t>
            </a:r>
          </a:p>
          <a:p>
            <a:r>
              <a:rPr lang="pt-BR" dirty="0"/>
              <a:t>Contribui para aumento de gases de efeito estufa e aquecimento global</a:t>
            </a:r>
          </a:p>
          <a:p>
            <a:r>
              <a:rPr lang="pt-BR" b="1" dirty="0"/>
              <a:t>Transporte</a:t>
            </a:r>
          </a:p>
          <a:p>
            <a:r>
              <a:rPr lang="pt-BR" dirty="0"/>
              <a:t>Principal emissor de  partículas e gases, inclusive GEE </a:t>
            </a:r>
          </a:p>
          <a:p>
            <a:r>
              <a:rPr lang="pt-BR" dirty="0"/>
              <a:t>OMS estima 3,7 milhões de mortes/ano relacionadas a poluição externa urbana e rural 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9577137" y="260893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316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Poluição</a:t>
            </a:r>
            <a:r>
              <a:rPr lang="en-US" dirty="0"/>
              <a:t> Urbana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3728"/>
            <a:ext cx="10515600" cy="5243349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sz="8600" b="1" dirty="0" err="1"/>
              <a:t>Resíduos</a:t>
            </a:r>
            <a:r>
              <a:rPr lang="en-US" sz="8600" b="1" dirty="0"/>
              <a:t> </a:t>
            </a:r>
            <a:r>
              <a:rPr lang="en-US" sz="8600" b="1" dirty="0" err="1"/>
              <a:t>Sólidos</a:t>
            </a:r>
            <a:r>
              <a:rPr lang="en-US" sz="8600" b="1" dirty="0"/>
              <a:t> </a:t>
            </a:r>
            <a:r>
              <a:rPr lang="en-US" sz="8600" b="1" dirty="0" err="1"/>
              <a:t>Urbanos</a:t>
            </a:r>
            <a:endParaRPr lang="en-US" sz="8600" b="1" dirty="0"/>
          </a:p>
          <a:p>
            <a:r>
              <a:rPr lang="en-US" sz="9600" dirty="0"/>
              <a:t>O </a:t>
            </a:r>
            <a:r>
              <a:rPr lang="en-US" sz="9600" dirty="0" err="1"/>
              <a:t>mundo</a:t>
            </a:r>
            <a:r>
              <a:rPr lang="en-US" sz="9600" dirty="0"/>
              <a:t> </a:t>
            </a:r>
            <a:r>
              <a:rPr lang="en-US" sz="9600" dirty="0" err="1"/>
              <a:t>gera</a:t>
            </a:r>
            <a:r>
              <a:rPr lang="en-US" sz="9600" dirty="0"/>
              <a:t> 0,74 kg per capita de </a:t>
            </a:r>
            <a:r>
              <a:rPr lang="en-US" sz="9600" dirty="0" err="1"/>
              <a:t>lixo</a:t>
            </a:r>
            <a:r>
              <a:rPr lang="en-US" sz="9600" dirty="0"/>
              <a:t>, mas </a:t>
            </a:r>
            <a:r>
              <a:rPr lang="en-US" sz="9600" dirty="0" err="1"/>
              <a:t>médias</a:t>
            </a:r>
            <a:r>
              <a:rPr lang="en-US" sz="9600" dirty="0"/>
              <a:t> entre </a:t>
            </a:r>
            <a:r>
              <a:rPr lang="en-US" sz="9600" dirty="0" err="1"/>
              <a:t>países</a:t>
            </a:r>
            <a:r>
              <a:rPr lang="en-US" sz="9600" dirty="0"/>
              <a:t> </a:t>
            </a:r>
            <a:r>
              <a:rPr lang="en-US" sz="9600" dirty="0" err="1"/>
              <a:t>variam</a:t>
            </a:r>
            <a:r>
              <a:rPr lang="en-US" sz="9600" dirty="0"/>
              <a:t> de 0,11 a 4,54 kg/</a:t>
            </a:r>
            <a:r>
              <a:rPr lang="en-US" sz="9600" dirty="0" err="1"/>
              <a:t>hab</a:t>
            </a:r>
            <a:r>
              <a:rPr lang="en-US" sz="9600" dirty="0"/>
              <a:t>/</a:t>
            </a:r>
            <a:r>
              <a:rPr lang="en-US" sz="9600" dirty="0" err="1"/>
              <a:t>dia</a:t>
            </a:r>
            <a:r>
              <a:rPr lang="en-US" sz="9600" dirty="0"/>
              <a:t> </a:t>
            </a:r>
          </a:p>
          <a:p>
            <a:r>
              <a:rPr lang="en-US" sz="9600" dirty="0" err="1"/>
              <a:t>Geração</a:t>
            </a:r>
            <a:r>
              <a:rPr lang="en-US" sz="9600" dirty="0"/>
              <a:t> de 2,01 </a:t>
            </a:r>
            <a:r>
              <a:rPr lang="en-US" sz="9600" dirty="0" err="1"/>
              <a:t>bilhões</a:t>
            </a:r>
            <a:r>
              <a:rPr lang="en-US" sz="9600" dirty="0"/>
              <a:t> de </a:t>
            </a:r>
            <a:r>
              <a:rPr lang="en-US" sz="9600" dirty="0" err="1"/>
              <a:t>toneladas</a:t>
            </a:r>
            <a:r>
              <a:rPr lang="en-US" sz="9600" dirty="0"/>
              <a:t> de </a:t>
            </a:r>
            <a:r>
              <a:rPr lang="en-US" sz="9600" dirty="0" err="1"/>
              <a:t>resíduos</a:t>
            </a:r>
            <a:r>
              <a:rPr lang="en-US" sz="9600" dirty="0"/>
              <a:t> </a:t>
            </a:r>
            <a:r>
              <a:rPr lang="en-US" sz="9600" dirty="0" err="1"/>
              <a:t>sólidos</a:t>
            </a:r>
            <a:r>
              <a:rPr lang="en-US" sz="9600" dirty="0"/>
              <a:t> </a:t>
            </a:r>
            <a:r>
              <a:rPr lang="en-US" sz="9600" dirty="0" err="1"/>
              <a:t>urbanos</a:t>
            </a:r>
            <a:r>
              <a:rPr lang="en-US" sz="9600" dirty="0"/>
              <a:t>, </a:t>
            </a:r>
            <a:r>
              <a:rPr lang="en-US" sz="9600" dirty="0" err="1"/>
              <a:t>em</a:t>
            </a:r>
            <a:r>
              <a:rPr lang="en-US" sz="9600" dirty="0"/>
              <a:t> 2016, com </a:t>
            </a:r>
            <a:r>
              <a:rPr lang="en-US" sz="9600" dirty="0" err="1"/>
              <a:t>expectativa</a:t>
            </a:r>
            <a:r>
              <a:rPr lang="en-US" sz="9600" dirty="0"/>
              <a:t> de </a:t>
            </a:r>
            <a:r>
              <a:rPr lang="en-US" sz="9600" dirty="0" err="1"/>
              <a:t>crescer</a:t>
            </a:r>
            <a:r>
              <a:rPr lang="en-US" sz="9600" dirty="0"/>
              <a:t> a 3,4 </a:t>
            </a:r>
            <a:r>
              <a:rPr lang="en-US" sz="9600" dirty="0" err="1"/>
              <a:t>bilhões</a:t>
            </a:r>
            <a:r>
              <a:rPr lang="en-US" sz="9600" dirty="0"/>
              <a:t> de </a:t>
            </a:r>
            <a:r>
              <a:rPr lang="en-US" sz="9600" dirty="0" err="1"/>
              <a:t>toneladas</a:t>
            </a:r>
            <a:r>
              <a:rPr lang="en-US" sz="9600" dirty="0"/>
              <a:t> </a:t>
            </a:r>
            <a:r>
              <a:rPr lang="en-US" sz="9600" dirty="0" err="1"/>
              <a:t>até</a:t>
            </a:r>
            <a:r>
              <a:rPr lang="en-US" sz="9600" dirty="0"/>
              <a:t> 2050, </a:t>
            </a:r>
            <a:r>
              <a:rPr lang="en-US" sz="9600" dirty="0" err="1"/>
              <a:t>em</a:t>
            </a:r>
            <a:r>
              <a:rPr lang="en-US" sz="9600" dirty="0"/>
              <a:t> </a:t>
            </a:r>
            <a:r>
              <a:rPr lang="en-US" sz="9600" dirty="0" err="1"/>
              <a:t>cenário</a:t>
            </a:r>
            <a:r>
              <a:rPr lang="en-US" sz="9600" dirty="0"/>
              <a:t> </a:t>
            </a:r>
            <a:r>
              <a:rPr lang="en-US" sz="9600" dirty="0" err="1"/>
              <a:t>como</a:t>
            </a:r>
            <a:r>
              <a:rPr lang="en-US" sz="9600" dirty="0"/>
              <a:t> o </a:t>
            </a:r>
            <a:r>
              <a:rPr lang="en-US" sz="9600" dirty="0" err="1"/>
              <a:t>atual</a:t>
            </a:r>
            <a:r>
              <a:rPr lang="en-US" sz="9600" dirty="0"/>
              <a:t>, </a:t>
            </a:r>
            <a:r>
              <a:rPr lang="en-US" sz="9600" dirty="0" err="1"/>
              <a:t>sobretudo</a:t>
            </a:r>
            <a:r>
              <a:rPr lang="en-US" sz="9600" dirty="0"/>
              <a:t> </a:t>
            </a:r>
            <a:r>
              <a:rPr lang="en-US" sz="9600" dirty="0" err="1"/>
              <a:t>nos</a:t>
            </a:r>
            <a:r>
              <a:rPr lang="en-US" sz="9600" dirty="0"/>
              <a:t> </a:t>
            </a:r>
            <a:r>
              <a:rPr lang="en-US" sz="9600" dirty="0" err="1"/>
              <a:t>países</a:t>
            </a:r>
            <a:r>
              <a:rPr lang="en-US" sz="9600" dirty="0"/>
              <a:t> de </a:t>
            </a:r>
            <a:r>
              <a:rPr lang="en-US" sz="9600" dirty="0" err="1"/>
              <a:t>mais</a:t>
            </a:r>
            <a:r>
              <a:rPr lang="en-US" sz="9600" dirty="0"/>
              <a:t> </a:t>
            </a:r>
            <a:r>
              <a:rPr lang="en-US" sz="9600" dirty="0" err="1"/>
              <a:t>baixa</a:t>
            </a:r>
            <a:r>
              <a:rPr lang="en-US" sz="9600" dirty="0"/>
              <a:t> </a:t>
            </a:r>
            <a:r>
              <a:rPr lang="en-US" sz="9600" dirty="0" err="1"/>
              <a:t>renda</a:t>
            </a:r>
            <a:r>
              <a:rPr lang="en-US" sz="9600" dirty="0"/>
              <a:t>.</a:t>
            </a:r>
          </a:p>
          <a:p>
            <a:r>
              <a:rPr lang="en-US" sz="9600" dirty="0" err="1">
                <a:solidFill>
                  <a:srgbClr val="FF0000"/>
                </a:solidFill>
              </a:rPr>
              <a:t>Restos</a:t>
            </a:r>
            <a:r>
              <a:rPr lang="en-US" sz="9600" dirty="0">
                <a:solidFill>
                  <a:srgbClr val="FF0000"/>
                </a:solidFill>
              </a:rPr>
              <a:t> de </a:t>
            </a:r>
            <a:r>
              <a:rPr lang="en-US" sz="9600" dirty="0" err="1">
                <a:solidFill>
                  <a:srgbClr val="FF0000"/>
                </a:solidFill>
              </a:rPr>
              <a:t>alimentos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/>
              <a:t>e de </a:t>
            </a:r>
            <a:r>
              <a:rPr lang="en-US" sz="9600" dirty="0" err="1"/>
              <a:t>vegetação</a:t>
            </a:r>
            <a:r>
              <a:rPr lang="en-US" sz="9600" dirty="0"/>
              <a:t> </a:t>
            </a:r>
            <a:r>
              <a:rPr lang="en-US" sz="9600" dirty="0" err="1"/>
              <a:t>representam</a:t>
            </a:r>
            <a:r>
              <a:rPr lang="en-US" sz="9600" dirty="0"/>
              <a:t> </a:t>
            </a:r>
            <a:r>
              <a:rPr lang="en-US" sz="9600" dirty="0" err="1"/>
              <a:t>mais</a:t>
            </a:r>
            <a:r>
              <a:rPr lang="en-US" sz="9600" dirty="0"/>
              <a:t> de </a:t>
            </a:r>
            <a:r>
              <a:rPr lang="en-US" sz="9600" dirty="0">
                <a:solidFill>
                  <a:srgbClr val="FF0000"/>
                </a:solidFill>
              </a:rPr>
              <a:t>50%</a:t>
            </a:r>
            <a:r>
              <a:rPr lang="en-US" sz="9600" dirty="0"/>
              <a:t>  do </a:t>
            </a:r>
            <a:r>
              <a:rPr lang="en-US" sz="9600" dirty="0" err="1"/>
              <a:t>lixo</a:t>
            </a:r>
            <a:r>
              <a:rPr lang="en-US" sz="9600" dirty="0"/>
              <a:t> </a:t>
            </a:r>
            <a:r>
              <a:rPr lang="en-US" sz="9600" dirty="0" err="1"/>
              <a:t>em</a:t>
            </a:r>
            <a:r>
              <a:rPr lang="en-US" sz="9600" dirty="0"/>
              <a:t> </a:t>
            </a:r>
            <a:r>
              <a:rPr lang="en-US" sz="9600" dirty="0" err="1"/>
              <a:t>países</a:t>
            </a:r>
            <a:r>
              <a:rPr lang="en-US" sz="9600" dirty="0"/>
              <a:t> de </a:t>
            </a:r>
            <a:r>
              <a:rPr lang="en-US" sz="9600" dirty="0" err="1"/>
              <a:t>renda</a:t>
            </a:r>
            <a:r>
              <a:rPr lang="en-US" sz="9600" dirty="0"/>
              <a:t> </a:t>
            </a:r>
            <a:r>
              <a:rPr lang="en-US" sz="9600" dirty="0" err="1"/>
              <a:t>média</a:t>
            </a:r>
            <a:r>
              <a:rPr lang="en-US" sz="9600" dirty="0"/>
              <a:t> e </a:t>
            </a:r>
            <a:r>
              <a:rPr lang="en-US" sz="9600" dirty="0" err="1"/>
              <a:t>baixa</a:t>
            </a:r>
            <a:r>
              <a:rPr lang="en-US" sz="9600" dirty="0"/>
              <a:t>.</a:t>
            </a:r>
          </a:p>
          <a:p>
            <a:r>
              <a:rPr lang="en-US" sz="9600" dirty="0" err="1"/>
              <a:t>Nos</a:t>
            </a:r>
            <a:r>
              <a:rPr lang="en-US" sz="9600" dirty="0"/>
              <a:t> </a:t>
            </a:r>
            <a:r>
              <a:rPr lang="en-US" sz="9600" dirty="0" err="1"/>
              <a:t>países</a:t>
            </a:r>
            <a:r>
              <a:rPr lang="en-US" sz="9600" dirty="0"/>
              <a:t> de </a:t>
            </a:r>
            <a:r>
              <a:rPr lang="en-US" sz="9600" dirty="0" err="1"/>
              <a:t>renda</a:t>
            </a:r>
            <a:r>
              <a:rPr lang="en-US" sz="9600" dirty="0"/>
              <a:t> </a:t>
            </a:r>
            <a:r>
              <a:rPr lang="en-US" sz="9600" dirty="0" err="1"/>
              <a:t>alta</a:t>
            </a:r>
            <a:r>
              <a:rPr lang="en-US" sz="9600" dirty="0"/>
              <a:t>, o volume </a:t>
            </a:r>
            <a:r>
              <a:rPr lang="en-US" sz="9600" dirty="0" err="1"/>
              <a:t>percentual</a:t>
            </a:r>
            <a:r>
              <a:rPr lang="en-US" sz="9600" dirty="0"/>
              <a:t> </a:t>
            </a:r>
            <a:r>
              <a:rPr lang="en-US" sz="9600" dirty="0" err="1"/>
              <a:t>é</a:t>
            </a:r>
            <a:r>
              <a:rPr lang="en-US" sz="9600" dirty="0"/>
              <a:t> </a:t>
            </a:r>
            <a:r>
              <a:rPr lang="en-US" sz="9600" dirty="0" err="1"/>
              <a:t>semelhante</a:t>
            </a:r>
            <a:r>
              <a:rPr lang="en-US" sz="9600" dirty="0"/>
              <a:t>, mas o </a:t>
            </a:r>
            <a:r>
              <a:rPr lang="en-US" sz="9600" dirty="0" err="1"/>
              <a:t>maior</a:t>
            </a:r>
            <a:r>
              <a:rPr lang="en-US" sz="9600" dirty="0"/>
              <a:t> </a:t>
            </a:r>
            <a:r>
              <a:rPr lang="en-US" sz="9600" dirty="0" err="1"/>
              <a:t>consumo</a:t>
            </a:r>
            <a:r>
              <a:rPr lang="en-US" sz="9600" dirty="0"/>
              <a:t> de </a:t>
            </a:r>
            <a:r>
              <a:rPr lang="en-US" sz="9600" dirty="0" err="1"/>
              <a:t>alimentos</a:t>
            </a:r>
            <a:r>
              <a:rPr lang="en-US" sz="9600" dirty="0"/>
              <a:t> </a:t>
            </a:r>
            <a:r>
              <a:rPr lang="en-US" sz="9600" dirty="0" err="1"/>
              <a:t>embalados</a:t>
            </a:r>
            <a:r>
              <a:rPr lang="en-US" sz="9600" dirty="0"/>
              <a:t> </a:t>
            </a:r>
            <a:r>
              <a:rPr lang="en-US" sz="9600" dirty="0" err="1"/>
              <a:t>faz</a:t>
            </a:r>
            <a:r>
              <a:rPr lang="en-US" sz="9600" dirty="0"/>
              <a:t> com </a:t>
            </a:r>
            <a:r>
              <a:rPr lang="en-US" sz="9600" dirty="0" err="1"/>
              <a:t>que</a:t>
            </a:r>
            <a:r>
              <a:rPr lang="en-US" sz="9600" dirty="0"/>
              <a:t> a </a:t>
            </a:r>
            <a:r>
              <a:rPr lang="en-US" sz="9600" dirty="0" err="1"/>
              <a:t>fração</a:t>
            </a:r>
            <a:r>
              <a:rPr lang="en-US" sz="9600" dirty="0"/>
              <a:t> </a:t>
            </a:r>
            <a:r>
              <a:rPr lang="en-US" sz="9600" dirty="0" err="1"/>
              <a:t>orgânica</a:t>
            </a:r>
            <a:r>
              <a:rPr lang="en-US" sz="9600" dirty="0"/>
              <a:t> do </a:t>
            </a:r>
            <a:r>
              <a:rPr lang="en-US" sz="9600" dirty="0" err="1"/>
              <a:t>lixo</a:t>
            </a:r>
            <a:r>
              <a:rPr lang="en-US" sz="9600" dirty="0"/>
              <a:t> </a:t>
            </a:r>
            <a:r>
              <a:rPr lang="en-US" sz="9600" dirty="0" err="1"/>
              <a:t>seja</a:t>
            </a:r>
            <a:r>
              <a:rPr lang="en-US" sz="9600" dirty="0"/>
              <a:t> de 32%.</a:t>
            </a:r>
          </a:p>
          <a:p>
            <a:pPr marL="0" indent="0">
              <a:buNone/>
            </a:pP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2155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1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65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1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9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582"/>
            <a:ext cx="10515600" cy="344094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Perda</a:t>
            </a:r>
            <a:r>
              <a:rPr lang="en-US" dirty="0"/>
              <a:t> e </a:t>
            </a:r>
            <a:r>
              <a:rPr lang="en-US" dirty="0" err="1"/>
              <a:t>desperdício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estimados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30% de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 do </a:t>
            </a:r>
            <a:r>
              <a:rPr lang="en-US" dirty="0" err="1"/>
              <a:t>mundo</a:t>
            </a:r>
            <a:r>
              <a:rPr lang="en-US" dirty="0"/>
              <a:t> (FAO, 2015).</a:t>
            </a:r>
            <a:r>
              <a:rPr lang="en-US" dirty="0" err="1"/>
              <a:t>Isto</a:t>
            </a:r>
            <a:r>
              <a:rPr lang="en-US" dirty="0"/>
              <a:t> </a:t>
            </a:r>
            <a:r>
              <a:rPr lang="en-US" dirty="0" err="1"/>
              <a:t>contribui</a:t>
            </a:r>
            <a:r>
              <a:rPr lang="en-US" dirty="0"/>
              <a:t> </a:t>
            </a:r>
            <a:r>
              <a:rPr lang="en-US" dirty="0" err="1"/>
              <a:t>fortemente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emissão</a:t>
            </a:r>
            <a:r>
              <a:rPr lang="en-US" dirty="0"/>
              <a:t> de GEE, </a:t>
            </a:r>
            <a:r>
              <a:rPr lang="en-US" dirty="0" err="1"/>
              <a:t>gerados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produção</a:t>
            </a:r>
            <a:r>
              <a:rPr lang="en-US" dirty="0"/>
              <a:t> e no </a:t>
            </a:r>
            <a:r>
              <a:rPr lang="en-US" dirty="0" err="1"/>
              <a:t>transporte</a:t>
            </a:r>
            <a:r>
              <a:rPr lang="en-US" dirty="0"/>
              <a:t> e do </a:t>
            </a:r>
            <a:r>
              <a:rPr lang="en-US" dirty="0" err="1"/>
              <a:t>metano</a:t>
            </a:r>
            <a:r>
              <a:rPr lang="en-US" dirty="0"/>
              <a:t> </a:t>
            </a:r>
            <a:r>
              <a:rPr lang="en-US" dirty="0" err="1"/>
              <a:t>gerado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decomposição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7461" y="3331711"/>
            <a:ext cx="14035652" cy="497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79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33" y="351453"/>
            <a:ext cx="9842500" cy="167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74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307619"/>
            <a:ext cx="10515600" cy="3869343"/>
          </a:xfrm>
        </p:spPr>
        <p:txBody>
          <a:bodyPr/>
          <a:lstStyle/>
          <a:p>
            <a:r>
              <a:rPr lang="en-US" sz="3200" dirty="0"/>
              <a:t>O </a:t>
            </a:r>
            <a:r>
              <a:rPr lang="en-US" sz="3200" dirty="0" err="1"/>
              <a:t>manejo</a:t>
            </a:r>
            <a:r>
              <a:rPr lang="en-US" sz="3200" dirty="0"/>
              <a:t> de </a:t>
            </a:r>
            <a:r>
              <a:rPr lang="en-US" sz="3200" dirty="0" err="1"/>
              <a:t>resíduos</a:t>
            </a:r>
            <a:r>
              <a:rPr lang="en-US" sz="3200" dirty="0"/>
              <a:t> </a:t>
            </a:r>
            <a:r>
              <a:rPr lang="en-US" sz="3200" dirty="0" err="1"/>
              <a:t>contribui</a:t>
            </a:r>
            <a:r>
              <a:rPr lang="en-US" sz="3200" dirty="0"/>
              <a:t> com 5% do total de </a:t>
            </a:r>
            <a:r>
              <a:rPr lang="en-US" sz="3200" dirty="0" err="1"/>
              <a:t>emissões</a:t>
            </a:r>
            <a:r>
              <a:rPr lang="en-US" sz="3200" dirty="0"/>
              <a:t> de gases de </a:t>
            </a:r>
            <a:r>
              <a:rPr lang="en-US" sz="3200" dirty="0" err="1"/>
              <a:t>efeito</a:t>
            </a:r>
            <a:r>
              <a:rPr lang="en-US" sz="3200" dirty="0"/>
              <a:t> </a:t>
            </a:r>
            <a:r>
              <a:rPr lang="en-US" sz="3200" dirty="0" err="1"/>
              <a:t>estufa</a:t>
            </a:r>
            <a:r>
              <a:rPr lang="en-US" sz="3200" dirty="0"/>
              <a:t>, </a:t>
            </a:r>
            <a:r>
              <a:rPr lang="en-US" sz="3200" dirty="0" err="1"/>
              <a:t>sobretudo</a:t>
            </a:r>
            <a:r>
              <a:rPr lang="en-US" sz="3200" dirty="0"/>
              <a:t>,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causa</a:t>
            </a:r>
            <a:r>
              <a:rPr lang="en-US" sz="3200" dirty="0"/>
              <a:t> de </a:t>
            </a:r>
            <a:r>
              <a:rPr lang="en-US" sz="3200" dirty="0" err="1"/>
              <a:t>restos</a:t>
            </a:r>
            <a:r>
              <a:rPr lang="en-US" sz="3200" dirty="0"/>
              <a:t> de </a:t>
            </a:r>
            <a:r>
              <a:rPr lang="en-US" sz="3200" dirty="0" err="1"/>
              <a:t>alimentos</a:t>
            </a:r>
            <a:r>
              <a:rPr lang="en-US" sz="3200" dirty="0"/>
              <a:t> e de </a:t>
            </a:r>
            <a:r>
              <a:rPr lang="en-US" sz="3200" dirty="0" err="1"/>
              <a:t>mau</a:t>
            </a:r>
            <a:r>
              <a:rPr lang="en-US" sz="3200" dirty="0"/>
              <a:t> </a:t>
            </a:r>
            <a:r>
              <a:rPr lang="en-US" sz="3200" dirty="0" err="1"/>
              <a:t>gerenciamento</a:t>
            </a:r>
            <a:r>
              <a:rPr lang="en-US" sz="3200" dirty="0"/>
              <a:t> de </a:t>
            </a:r>
            <a:r>
              <a:rPr lang="en-US" sz="3200" dirty="0" err="1"/>
              <a:t>resíduos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Pequenas</a:t>
            </a:r>
            <a:r>
              <a:rPr lang="en-US" sz="3200" dirty="0"/>
              <a:t> </a:t>
            </a:r>
            <a:r>
              <a:rPr lang="en-US" sz="3200" dirty="0" err="1"/>
              <a:t>melhorias</a:t>
            </a:r>
            <a:r>
              <a:rPr lang="en-US" sz="3200" dirty="0"/>
              <a:t> </a:t>
            </a:r>
            <a:r>
              <a:rPr lang="en-US" sz="3200" dirty="0" err="1"/>
              <a:t>poderiam</a:t>
            </a:r>
            <a:r>
              <a:rPr lang="en-US" sz="3200" dirty="0"/>
              <a:t> </a:t>
            </a:r>
            <a:r>
              <a:rPr lang="en-US" sz="3200" dirty="0" err="1"/>
              <a:t>reduzir</a:t>
            </a:r>
            <a:r>
              <a:rPr lang="en-US" sz="3200" dirty="0"/>
              <a:t> as </a:t>
            </a:r>
            <a:r>
              <a:rPr lang="en-US" sz="3200" dirty="0" err="1"/>
              <a:t>emissões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25%.</a:t>
            </a:r>
          </a:p>
          <a:p>
            <a:r>
              <a:rPr lang="en-US" dirty="0" err="1"/>
              <a:t>Fonte</a:t>
            </a:r>
            <a:r>
              <a:rPr lang="en-US" dirty="0"/>
              <a:t>: World Bank. What a waste, 2018.</a:t>
            </a:r>
          </a:p>
        </p:txBody>
      </p:sp>
    </p:spTree>
    <p:extLst>
      <p:ext uri="{BB962C8B-B14F-4D97-AF65-F5344CB8AC3E}">
        <p14:creationId xmlns:p14="http://schemas.microsoft.com/office/powerpoint/2010/main" val="289252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64"/>
            <a:ext cx="12192000" cy="64384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18473"/>
            <a:ext cx="10515600" cy="710037"/>
          </a:xfrm>
        </p:spPr>
        <p:txBody>
          <a:bodyPr/>
          <a:lstStyle/>
          <a:p>
            <a:r>
              <a:rPr lang="en-US" dirty="0"/>
              <a:t>EMISSOES DE GASES DE EFEITO ESTUFA</a:t>
            </a:r>
          </a:p>
        </p:txBody>
      </p:sp>
    </p:spTree>
    <p:extLst>
      <p:ext uri="{BB962C8B-B14F-4D97-AF65-F5344CB8AC3E}">
        <p14:creationId xmlns:p14="http://schemas.microsoft.com/office/powerpoint/2010/main" val="178635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Sumário da apresentação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  <a:p>
            <a:r>
              <a:rPr lang="pt-BR" dirty="0"/>
              <a:t>Complexidade da questão alimentar e suas múltiplas  relações com a sustentabilidade</a:t>
            </a:r>
          </a:p>
          <a:p>
            <a:r>
              <a:rPr lang="pt-BR" dirty="0"/>
              <a:t>Focos da Apresentação:</a:t>
            </a:r>
          </a:p>
          <a:p>
            <a:r>
              <a:rPr lang="pt-BR" dirty="0"/>
              <a:t>Mudanças Climáticas</a:t>
            </a:r>
          </a:p>
          <a:p>
            <a:r>
              <a:rPr lang="pt-BR" dirty="0"/>
              <a:t>Qualidade do ar</a:t>
            </a:r>
          </a:p>
          <a:p>
            <a:r>
              <a:rPr lang="pt-BR" dirty="0"/>
              <a:t>Utilização de pesticidas</a:t>
            </a:r>
          </a:p>
        </p:txBody>
      </p:sp>
    </p:spTree>
    <p:extLst>
      <p:ext uri="{BB962C8B-B14F-4D97-AF65-F5344CB8AC3E}">
        <p14:creationId xmlns:p14="http://schemas.microsoft.com/office/powerpoint/2010/main" val="590283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7634" y="145511"/>
            <a:ext cx="8604985" cy="6591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64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Mudanças</a:t>
            </a:r>
            <a:r>
              <a:rPr lang="en-US" dirty="0"/>
              <a:t> </a:t>
            </a:r>
            <a:r>
              <a:rPr lang="en-US" dirty="0" err="1"/>
              <a:t>climáticas</a:t>
            </a:r>
            <a:r>
              <a:rPr lang="en-US" dirty="0"/>
              <a:t> e </a:t>
            </a:r>
            <a:r>
              <a:rPr lang="en-US" dirty="0" err="1"/>
              <a:t>alimentação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79622"/>
            <a:ext cx="10515600" cy="4797342"/>
          </a:xfrm>
        </p:spPr>
        <p:txBody>
          <a:bodyPr/>
          <a:lstStyle/>
          <a:p>
            <a:r>
              <a:rPr lang="pt-BR" dirty="0"/>
              <a:t>Níveis mais elevados de CO2 tornam safras, como arroz e trigo, menos nutritivas, resultando em deficiência de nutrientes como </a:t>
            </a:r>
            <a:r>
              <a:rPr lang="pt-BR" b="1" dirty="0"/>
              <a:t>zinco, ferro </a:t>
            </a:r>
            <a:r>
              <a:rPr lang="pt-BR" dirty="0"/>
              <a:t>(maior risco de anemia para mulheres e crianças) e </a:t>
            </a:r>
            <a:r>
              <a:rPr lang="pt-BR" b="1" dirty="0"/>
              <a:t>proteínas</a:t>
            </a:r>
            <a:r>
              <a:rPr lang="pt-BR" dirty="0"/>
              <a:t> (Harvard SPH, 2018).</a:t>
            </a:r>
          </a:p>
          <a:p>
            <a:r>
              <a:rPr lang="pt-BR" dirty="0"/>
              <a:t>Secas prolongadas agravam problemas de 1,7 bilhões de pessoas que vivem em países/regiões com problemas de água, que devem chegar a 5 bilhões em 2015. Reflexos negativos na produção de alimentos e criação de gado. Leva a aumento de incêndios florestais.</a:t>
            </a:r>
          </a:p>
          <a:p>
            <a:r>
              <a:rPr lang="pt-BR" dirty="0"/>
              <a:t>Temperaturas mais altas podem ampliar áreas agrícolas e levar a mudanças na distribuição das culturas</a:t>
            </a:r>
          </a:p>
        </p:txBody>
      </p:sp>
    </p:spTree>
    <p:extLst>
      <p:ext uri="{BB962C8B-B14F-4D97-AF65-F5344CB8AC3E}">
        <p14:creationId xmlns:p14="http://schemas.microsoft.com/office/powerpoint/2010/main" val="3182747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Mudanças</a:t>
            </a:r>
            <a:r>
              <a:rPr lang="en-US" dirty="0"/>
              <a:t> </a:t>
            </a:r>
            <a:r>
              <a:rPr lang="en-US" dirty="0" err="1"/>
              <a:t>climáticas</a:t>
            </a:r>
            <a:r>
              <a:rPr lang="en-US" dirty="0"/>
              <a:t> e </a:t>
            </a:r>
            <a:r>
              <a:rPr lang="en-US" dirty="0" err="1"/>
              <a:t>alimentação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Aumento do nível do mar. Diminuição de terras agrícolas e aumento da salinização da água doce dos deltas e de solos, com impactos nas lavouras.</a:t>
            </a:r>
          </a:p>
          <a:p>
            <a:r>
              <a:rPr lang="pt-BR" dirty="0"/>
              <a:t>Episódios críticos de chuvas abundantes</a:t>
            </a:r>
          </a:p>
          <a:p>
            <a:r>
              <a:rPr lang="pt-BR" dirty="0"/>
              <a:t>Queda na produtividade e na produção da agricultura e da pecuária e consequente desnutrição, sobretudo em países mais pobres da África, com aumento da seca.</a:t>
            </a:r>
          </a:p>
          <a:p>
            <a:r>
              <a:rPr lang="pt-BR" dirty="0"/>
              <a:t>Maior uso de agrotóxicos para controle de pragas, com maior exposição humana.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8643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Riscos de mortes relacionadas a secas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047" y="1841667"/>
            <a:ext cx="7667906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967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Vila </a:t>
            </a:r>
            <a:r>
              <a:rPr lang="pt-BR" dirty="0" err="1"/>
              <a:t>Massai</a:t>
            </a:r>
            <a:r>
              <a:rPr lang="pt-BR" dirty="0"/>
              <a:t>, Quênia</a:t>
            </a:r>
          </a:p>
        </p:txBody>
      </p:sp>
      <p:pic>
        <p:nvPicPr>
          <p:cNvPr id="4" name="Picture 2" descr="E:\Nikon Transfer\001\DSCN0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5108" y="1825625"/>
            <a:ext cx="5801784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92911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Maniatas na Vila </a:t>
            </a:r>
            <a:r>
              <a:rPr lang="pt-BR" dirty="0" err="1"/>
              <a:t>Massai</a:t>
            </a:r>
            <a:r>
              <a:rPr lang="pt-BR" dirty="0"/>
              <a:t>, Quênia</a:t>
            </a:r>
          </a:p>
        </p:txBody>
      </p:sp>
      <p:pic>
        <p:nvPicPr>
          <p:cNvPr id="4" name="Picture 2" descr="E:\Nikon Transfer\001\DSCN0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5108" y="1825625"/>
            <a:ext cx="5801784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1120528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Secas no Quênia</a:t>
            </a:r>
          </a:p>
        </p:txBody>
      </p:sp>
      <p:graphicFrame>
        <p:nvGraphicFramePr>
          <p:cNvPr id="4" name="Espaço Reservado para Conteúdo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71271"/>
              </p:ext>
            </p:extLst>
          </p:nvPr>
        </p:nvGraphicFramePr>
        <p:xfrm>
          <a:off x="2025316" y="2250743"/>
          <a:ext cx="10166684" cy="494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Acrobat Document" r:id="rId3" imgW="9424440" imgH="7835760" progId="AcroExch.Document.DC">
                  <p:embed/>
                </p:oleObj>
              </mc:Choice>
              <mc:Fallback>
                <p:oleObj name="Acrobat Document" r:id="rId3" imgW="9424440" imgH="783576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316" y="2250743"/>
                        <a:ext cx="10166684" cy="4944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3388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Substituição de florestas por pastagens</a:t>
            </a:r>
            <a:br>
              <a:rPr lang="pt-BR" dirty="0"/>
            </a:br>
            <a:r>
              <a:rPr lang="pt-BR" sz="2400" dirty="0"/>
              <a:t>Foto: Reserva Chico Mendes, Xapuri, Acre</a:t>
            </a:r>
          </a:p>
        </p:txBody>
      </p:sp>
      <p:pic>
        <p:nvPicPr>
          <p:cNvPr id="4" name="Google Shape;214;p30" descr="fazenda xapuri 4.jpg"/>
          <p:cNvPicPr preferRelativeResize="0">
            <a:picLocks noGrp="1"/>
          </p:cNvPicPr>
          <p:nvPr>
            <p:ph idx="4294967295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828800" y="1809583"/>
            <a:ext cx="7908758" cy="4351338"/>
          </a:xfrm>
        </p:spPr>
      </p:pic>
    </p:spTree>
    <p:extLst>
      <p:ext uri="{BB962C8B-B14F-4D97-AF65-F5344CB8AC3E}">
        <p14:creationId xmlns:p14="http://schemas.microsoft.com/office/powerpoint/2010/main" val="3441509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Consumo de carne bovina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38200" y="1434007"/>
            <a:ext cx="10515600" cy="4765258"/>
          </a:xfrm>
        </p:spPr>
        <p:txBody>
          <a:bodyPr/>
          <a:lstStyle/>
          <a:p>
            <a:r>
              <a:rPr lang="pt-BR" dirty="0"/>
              <a:t>Aumento da produtividade e da produção levou a se fazer propaganda para aumento de consumo de carne, além do necessário</a:t>
            </a:r>
          </a:p>
          <a:p>
            <a:r>
              <a:rPr lang="pt-BR" dirty="0"/>
              <a:t>Bovino reduz 7 a 16 kg de grão a 1 kg de carne</a:t>
            </a:r>
          </a:p>
          <a:p>
            <a:r>
              <a:rPr lang="pt-BR" dirty="0"/>
              <a:t>De 1970 a 2010 consumo individual de carne passou de 25 para 38 kg/ano</a:t>
            </a:r>
          </a:p>
          <a:p>
            <a:r>
              <a:rPr lang="pt-BR" dirty="0"/>
              <a:t>Encarecimento dos alimentos para população mais pobre</a:t>
            </a:r>
          </a:p>
          <a:p>
            <a:r>
              <a:rPr lang="pt-BR" dirty="0"/>
              <a:t>Emissão de gás metano</a:t>
            </a:r>
          </a:p>
          <a:p>
            <a:r>
              <a:rPr lang="pt-BR" dirty="0"/>
              <a:t>Insustentabilidade do modelo de produção</a:t>
            </a:r>
          </a:p>
        </p:txBody>
      </p:sp>
    </p:spTree>
    <p:extLst>
      <p:ext uri="{BB962C8B-B14F-4D97-AF65-F5344CB8AC3E}">
        <p14:creationId xmlns:p14="http://schemas.microsoft.com/office/powerpoint/2010/main" val="2270693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6905"/>
          </a:xfrm>
        </p:spPr>
        <p:txBody>
          <a:bodyPr/>
          <a:lstStyle/>
          <a:p>
            <a:r>
              <a:rPr lang="pt-BR" dirty="0"/>
              <a:t>Aumento de uso de Agrotóxicos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928510"/>
            <a:ext cx="10515600" cy="5248453"/>
          </a:xfrm>
        </p:spPr>
        <p:txBody>
          <a:bodyPr/>
          <a:lstStyle/>
          <a:p>
            <a:r>
              <a:rPr lang="pt-BR" dirty="0"/>
              <a:t>Mudanças no ciclo de vida de patógenos: fungos, protozoários, bactérias, vírus e ervas daninhas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26224" y="-198679"/>
            <a:ext cx="4833716" cy="880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err="1"/>
              <a:t>Introdução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6007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ALIMENTAÇÃO</a:t>
            </a:r>
            <a:r>
              <a:rPr lang="en-US" dirty="0"/>
              <a:t> </a:t>
            </a:r>
            <a:r>
              <a:rPr lang="en-US" dirty="0" err="1"/>
              <a:t>envolve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complexa</a:t>
            </a:r>
            <a:r>
              <a:rPr lang="en-US" dirty="0"/>
              <a:t> </a:t>
            </a:r>
            <a:r>
              <a:rPr lang="en-US" dirty="0" err="1"/>
              <a:t>cadeia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 e </a:t>
            </a:r>
            <a:r>
              <a:rPr lang="en-US" dirty="0" err="1"/>
              <a:t>consumo</a:t>
            </a:r>
            <a:r>
              <a:rPr lang="en-US" dirty="0"/>
              <a:t>:</a:t>
            </a:r>
          </a:p>
          <a:p>
            <a:r>
              <a:rPr lang="en-US" dirty="0"/>
              <a:t> se </a:t>
            </a:r>
            <a:r>
              <a:rPr lang="en-US" dirty="0" err="1"/>
              <a:t>inicia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preparação</a:t>
            </a:r>
            <a:r>
              <a:rPr lang="en-US" dirty="0"/>
              <a:t> das </a:t>
            </a:r>
            <a:r>
              <a:rPr lang="en-US" dirty="0" err="1"/>
              <a:t>sementes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mudas</a:t>
            </a:r>
            <a:r>
              <a:rPr lang="en-US" dirty="0"/>
              <a:t> e </a:t>
            </a:r>
            <a:r>
              <a:rPr lang="en-US" dirty="0" err="1"/>
              <a:t>insumos</a:t>
            </a:r>
            <a:r>
              <a:rPr lang="en-US" dirty="0"/>
              <a:t>, </a:t>
            </a:r>
          </a:p>
          <a:p>
            <a:r>
              <a:rPr lang="en-US" dirty="0" err="1"/>
              <a:t>passa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 no campo (do </a:t>
            </a:r>
            <a:r>
              <a:rPr lang="en-US" dirty="0" err="1"/>
              <a:t>plantio</a:t>
            </a:r>
            <a:r>
              <a:rPr lang="en-US" dirty="0"/>
              <a:t> à </a:t>
            </a:r>
            <a:r>
              <a:rPr lang="en-US" dirty="0" err="1"/>
              <a:t>colheita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que </a:t>
            </a:r>
            <a:r>
              <a:rPr lang="en-US" dirty="0" err="1"/>
              <a:t>elementos</a:t>
            </a:r>
            <a:r>
              <a:rPr lang="en-US" dirty="0"/>
              <a:t> da </a:t>
            </a:r>
            <a:r>
              <a:rPr lang="en-US" dirty="0" err="1"/>
              <a:t>natureza</a:t>
            </a:r>
            <a:r>
              <a:rPr lang="en-US" dirty="0"/>
              <a:t>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papel</a:t>
            </a:r>
            <a:r>
              <a:rPr lang="en-US" dirty="0"/>
              <a:t> crucial, mas </a:t>
            </a:r>
            <a:r>
              <a:rPr lang="en-US" dirty="0" err="1"/>
              <a:t>vem</a:t>
            </a:r>
            <a:r>
              <a:rPr lang="en-US" dirty="0"/>
              <a:t> </a:t>
            </a:r>
            <a:r>
              <a:rPr lang="en-US" dirty="0" err="1"/>
              <a:t>sendo</a:t>
            </a:r>
            <a:r>
              <a:rPr lang="en-US" dirty="0"/>
              <a:t> </a:t>
            </a:r>
            <a:r>
              <a:rPr lang="en-US" dirty="0" err="1"/>
              <a:t>envolvidos</a:t>
            </a:r>
            <a:r>
              <a:rPr lang="en-US" dirty="0"/>
              <a:t>,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aspectos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, </a:t>
            </a:r>
            <a:r>
              <a:rPr lang="en-US" dirty="0" err="1"/>
              <a:t>financeiros</a:t>
            </a:r>
            <a:r>
              <a:rPr lang="en-US" dirty="0"/>
              <a:t> e </a:t>
            </a:r>
            <a:r>
              <a:rPr lang="en-US" dirty="0" err="1"/>
              <a:t>sociais</a:t>
            </a:r>
            <a:r>
              <a:rPr lang="en-US" dirty="0"/>
              <a:t>),</a:t>
            </a:r>
          </a:p>
          <a:p>
            <a:r>
              <a:rPr lang="en-US" dirty="0" err="1"/>
              <a:t>Beneficiamento</a:t>
            </a:r>
            <a:r>
              <a:rPr lang="en-US" dirty="0"/>
              <a:t> e/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industrialização</a:t>
            </a:r>
            <a:endParaRPr lang="en-US" dirty="0"/>
          </a:p>
          <a:p>
            <a:r>
              <a:rPr lang="en-US" dirty="0" err="1"/>
              <a:t>Distribuição</a:t>
            </a:r>
            <a:endParaRPr lang="en-US" dirty="0"/>
          </a:p>
          <a:p>
            <a:r>
              <a:rPr lang="en-US" dirty="0" err="1"/>
              <a:t>Comercialização</a:t>
            </a:r>
            <a:endParaRPr lang="en-US" dirty="0"/>
          </a:p>
          <a:p>
            <a:r>
              <a:rPr lang="en-US" dirty="0" err="1"/>
              <a:t>Preparo</a:t>
            </a:r>
            <a:r>
              <a:rPr lang="en-US" dirty="0"/>
              <a:t> de </a:t>
            </a:r>
            <a:r>
              <a:rPr lang="en-US" dirty="0" err="1"/>
              <a:t>refeições</a:t>
            </a:r>
            <a:endParaRPr lang="en-US" dirty="0"/>
          </a:p>
          <a:p>
            <a:r>
              <a:rPr lang="en-US" dirty="0" err="1"/>
              <a:t>Consumo</a:t>
            </a:r>
            <a:endParaRPr lang="en-US" dirty="0"/>
          </a:p>
          <a:p>
            <a:r>
              <a:rPr lang="en-US" dirty="0" err="1"/>
              <a:t>Descarte</a:t>
            </a:r>
            <a:r>
              <a:rPr lang="en-US" dirty="0"/>
              <a:t> de </a:t>
            </a:r>
            <a:r>
              <a:rPr lang="en-US" dirty="0" err="1"/>
              <a:t>sobras</a:t>
            </a:r>
            <a:r>
              <a:rPr lang="en-US" dirty="0"/>
              <a:t> e </a:t>
            </a:r>
            <a:r>
              <a:rPr lang="en-US" dirty="0" err="1"/>
              <a:t>embalagens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TODAS ESTAS ETAPAS APRESENTAM IMPACTOS AMBIENTAIS EM MAIOR OU MENOR ESCALA, QUE TÊM ESTREITA RELAÇÃO COM A SUSTENTABILIDADE e com </a:t>
            </a:r>
            <a:r>
              <a:rPr lang="en-US" dirty="0" err="1">
                <a:solidFill>
                  <a:srgbClr val="FF0000"/>
                </a:solidFill>
              </a:rPr>
              <a:t>os</a:t>
            </a:r>
            <a:r>
              <a:rPr lang="en-US" dirty="0">
                <a:solidFill>
                  <a:srgbClr val="FF0000"/>
                </a:solidFill>
              </a:rPr>
              <a:t> ODS</a:t>
            </a:r>
            <a:r>
              <a:rPr lang="en-US" dirty="0"/>
              <a:t>.</a:t>
            </a:r>
          </a:p>
          <a:p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questão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antiga</a:t>
            </a:r>
            <a:r>
              <a:rPr lang="en-US" dirty="0"/>
              <a:t> e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atual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1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59556" y="-1762236"/>
            <a:ext cx="5953389" cy="102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69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87248" y="-860932"/>
            <a:ext cx="5024876" cy="89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62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7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Pesticidas</a:t>
            </a:r>
            <a:r>
              <a:rPr lang="en-US" dirty="0"/>
              <a:t> no </a:t>
            </a:r>
            <a:r>
              <a:rPr lang="en-US" dirty="0" err="1"/>
              <a:t>Brasil</a:t>
            </a:r>
            <a:r>
              <a:rPr lang="en-US" dirty="0"/>
              <a:t>= 20% do </a:t>
            </a:r>
            <a:r>
              <a:rPr lang="en-US" dirty="0" err="1"/>
              <a:t>mercado</a:t>
            </a:r>
            <a:r>
              <a:rPr lang="en-US" dirty="0"/>
              <a:t> global</a:t>
            </a:r>
            <a:br>
              <a:rPr lang="en-US" dirty="0"/>
            </a:br>
            <a:r>
              <a:rPr lang="en-US" dirty="0" err="1"/>
              <a:t>Dentre</a:t>
            </a:r>
            <a:r>
              <a:rPr lang="en-US" dirty="0"/>
              <a:t> </a:t>
            </a:r>
            <a:r>
              <a:rPr lang="en-US" dirty="0" err="1"/>
              <a:t>maiores</a:t>
            </a:r>
            <a:r>
              <a:rPr lang="en-US" dirty="0"/>
              <a:t> </a:t>
            </a:r>
            <a:r>
              <a:rPr lang="en-US" dirty="0" err="1"/>
              <a:t>produtores</a:t>
            </a:r>
            <a:r>
              <a:rPr lang="en-US" dirty="0"/>
              <a:t> e </a:t>
            </a:r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agrícolas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607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Clima tropical não propicia descanso fisiológico das pragas</a:t>
            </a:r>
          </a:p>
          <a:p>
            <a:r>
              <a:rPr lang="pt-BR" dirty="0"/>
              <a:t>Agroindústria é responsável por grande parte da produção de </a:t>
            </a:r>
            <a:r>
              <a:rPr lang="pt-BR" i="1" dirty="0"/>
              <a:t>commodities</a:t>
            </a:r>
            <a:r>
              <a:rPr lang="pt-BR" dirty="0"/>
              <a:t> e do consumo de agrotóxicos. Importante peso na balança comercial e nos alimentos industrializados: soja, milho, cana.</a:t>
            </a:r>
          </a:p>
          <a:p>
            <a:r>
              <a:rPr lang="pt-BR" dirty="0"/>
              <a:t>Agricultura familiar (4,4 milhões de trabalhadores) é responsável pela produção de 70% dos alimentos consumidos pelos brasileiros (</a:t>
            </a:r>
            <a:r>
              <a:rPr lang="pt-BR" dirty="0" err="1"/>
              <a:t>Buralli</a:t>
            </a:r>
            <a:r>
              <a:rPr lang="pt-BR" dirty="0"/>
              <a:t> et al., 2018; Carneiro et al., 2015), muitas vezes químico-dependente, com menor infraestrutura e apoio financeiro. Esses agricultores, no geral com baixa escolaridade e renda, usam pulverização costal ou bomba de irrigação com uma mistura composta por múltiplos agrotóxicos, usados comumente sem a devida orientação ou apoio técnico.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41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Agrotóxicos</a:t>
            </a:r>
            <a:r>
              <a:rPr lang="en-US" dirty="0"/>
              <a:t> no </a:t>
            </a:r>
            <a:r>
              <a:rPr lang="en-US" dirty="0" err="1"/>
              <a:t>Brasil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9110"/>
            <a:ext cx="10515600" cy="5352585"/>
          </a:xfrm>
        </p:spPr>
        <p:txBody>
          <a:bodyPr/>
          <a:lstStyle/>
          <a:p>
            <a:r>
              <a:rPr lang="en-US" dirty="0" err="1"/>
              <a:t>Riscos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agricultores</a:t>
            </a:r>
            <a:r>
              <a:rPr lang="en-US" dirty="0"/>
              <a:t> 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famílias</a:t>
            </a:r>
            <a:endParaRPr lang="en-US" dirty="0"/>
          </a:p>
          <a:p>
            <a:r>
              <a:rPr lang="en-US" dirty="0" err="1"/>
              <a:t>Contaminação</a:t>
            </a:r>
            <a:r>
              <a:rPr lang="en-US" dirty="0"/>
              <a:t> de solos, </a:t>
            </a:r>
            <a:r>
              <a:rPr lang="en-US" dirty="0" err="1"/>
              <a:t>águas</a:t>
            </a:r>
            <a:r>
              <a:rPr lang="en-US" dirty="0"/>
              <a:t> </a:t>
            </a:r>
            <a:r>
              <a:rPr lang="en-US" dirty="0" err="1"/>
              <a:t>superficiais</a:t>
            </a:r>
            <a:r>
              <a:rPr lang="en-US" dirty="0"/>
              <a:t> e </a:t>
            </a:r>
            <a:r>
              <a:rPr lang="en-US" dirty="0" err="1"/>
              <a:t>lençol</a:t>
            </a:r>
            <a:r>
              <a:rPr lang="en-US" dirty="0"/>
              <a:t> </a:t>
            </a:r>
            <a:r>
              <a:rPr lang="en-US" dirty="0" err="1"/>
              <a:t>freático</a:t>
            </a:r>
            <a:endParaRPr lang="en-US" dirty="0"/>
          </a:p>
          <a:p>
            <a:r>
              <a:rPr lang="en-US" dirty="0" err="1"/>
              <a:t>Protegem</a:t>
            </a:r>
            <a:r>
              <a:rPr lang="en-US" dirty="0"/>
              <a:t> as </a:t>
            </a:r>
            <a:r>
              <a:rPr lang="en-US" dirty="0" err="1"/>
              <a:t>lavouras</a:t>
            </a:r>
            <a:r>
              <a:rPr lang="en-US" dirty="0"/>
              <a:t> e </a:t>
            </a:r>
            <a:r>
              <a:rPr lang="en-US" dirty="0" err="1"/>
              <a:t>garantem</a:t>
            </a:r>
            <a:r>
              <a:rPr lang="en-US" dirty="0"/>
              <a:t> </a:t>
            </a:r>
            <a:r>
              <a:rPr lang="en-US" dirty="0" err="1"/>
              <a:t>elevadas</a:t>
            </a:r>
            <a:r>
              <a:rPr lang="en-US" dirty="0"/>
              <a:t> </a:t>
            </a:r>
            <a:r>
              <a:rPr lang="en-US" dirty="0" err="1"/>
              <a:t>produtividade</a:t>
            </a:r>
            <a:r>
              <a:rPr lang="en-US" dirty="0"/>
              <a:t> e </a:t>
            </a:r>
            <a:r>
              <a:rPr lang="en-US" dirty="0" err="1"/>
              <a:t>produção</a:t>
            </a:r>
            <a:endParaRPr lang="en-US" dirty="0"/>
          </a:p>
          <a:p>
            <a:r>
              <a:rPr lang="en-US" dirty="0" err="1"/>
              <a:t>Glifosato</a:t>
            </a:r>
            <a:r>
              <a:rPr lang="en-US" dirty="0"/>
              <a:t> (o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vendido</a:t>
            </a:r>
            <a:r>
              <a:rPr lang="en-US" dirty="0"/>
              <a:t>)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usado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soja</a:t>
            </a:r>
            <a:r>
              <a:rPr lang="en-US" dirty="0"/>
              <a:t> </a:t>
            </a:r>
            <a:r>
              <a:rPr lang="en-US" dirty="0" err="1"/>
              <a:t>transgênica</a:t>
            </a:r>
            <a:r>
              <a:rPr lang="en-US" dirty="0"/>
              <a:t> e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plantio</a:t>
            </a:r>
            <a:r>
              <a:rPr lang="en-US" dirty="0"/>
              <a:t> </a:t>
            </a:r>
            <a:r>
              <a:rPr lang="en-US" dirty="0" err="1"/>
              <a:t>direto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evita</a:t>
            </a:r>
            <a:r>
              <a:rPr lang="en-US" dirty="0"/>
              <a:t> </a:t>
            </a:r>
            <a:r>
              <a:rPr lang="en-US" dirty="0" err="1"/>
              <a:t>erosão</a:t>
            </a:r>
            <a:r>
              <a:rPr lang="en-US" dirty="0"/>
              <a:t> e </a:t>
            </a:r>
            <a:r>
              <a:rPr lang="en-US" dirty="0" err="1"/>
              <a:t>economiza</a:t>
            </a:r>
            <a:r>
              <a:rPr lang="en-US" dirty="0"/>
              <a:t> </a:t>
            </a:r>
            <a:r>
              <a:rPr lang="en-US" dirty="0" err="1"/>
              <a:t>fertilizantes</a:t>
            </a:r>
            <a:endParaRPr lang="en-US" dirty="0"/>
          </a:p>
          <a:p>
            <a:r>
              <a:rPr lang="en-US" dirty="0" err="1"/>
              <a:t>Análises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frutas</a:t>
            </a:r>
            <a:r>
              <a:rPr lang="en-US" dirty="0"/>
              <a:t>, </a:t>
            </a:r>
            <a:r>
              <a:rPr lang="en-US" dirty="0" err="1"/>
              <a:t>verduras</a:t>
            </a:r>
            <a:r>
              <a:rPr lang="en-US" dirty="0"/>
              <a:t> e legumes </a:t>
            </a:r>
            <a:r>
              <a:rPr lang="en-US" dirty="0" err="1"/>
              <a:t>vendidos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SP e Brasília </a:t>
            </a:r>
            <a:r>
              <a:rPr lang="en-US" dirty="0" err="1"/>
              <a:t>revelaram</a:t>
            </a:r>
            <a:r>
              <a:rPr lang="en-US" dirty="0"/>
              <a:t> </a:t>
            </a:r>
            <a:r>
              <a:rPr lang="en-US" dirty="0" err="1"/>
              <a:t>resíduos</a:t>
            </a:r>
            <a:r>
              <a:rPr lang="en-US" dirty="0"/>
              <a:t> de </a:t>
            </a:r>
            <a:r>
              <a:rPr lang="en-US" dirty="0" err="1"/>
              <a:t>pesticidas</a:t>
            </a:r>
            <a:r>
              <a:rPr lang="en-US" dirty="0"/>
              <a:t>: de 50 </a:t>
            </a:r>
            <a:r>
              <a:rPr lang="en-US" dirty="0" err="1"/>
              <a:t>amostras</a:t>
            </a:r>
            <a:r>
              <a:rPr lang="en-US" dirty="0"/>
              <a:t>, 13 </a:t>
            </a:r>
            <a:r>
              <a:rPr lang="en-US" dirty="0" err="1"/>
              <a:t>indicavam</a:t>
            </a:r>
            <a:r>
              <a:rPr lang="en-US" dirty="0"/>
              <a:t> </a:t>
            </a:r>
            <a:r>
              <a:rPr lang="en-US" dirty="0" err="1"/>
              <a:t>pesticidas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permitidos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aquela</a:t>
            </a:r>
            <a:r>
              <a:rPr lang="en-US" dirty="0"/>
              <a:t> </a:t>
            </a:r>
            <a:r>
              <a:rPr lang="en-US" dirty="0" err="1"/>
              <a:t>cultura</a:t>
            </a:r>
            <a:r>
              <a:rPr lang="en-US" dirty="0"/>
              <a:t> </a:t>
            </a:r>
          </a:p>
          <a:p>
            <a:r>
              <a:rPr lang="en-US" dirty="0" err="1"/>
              <a:t>Limite</a:t>
            </a:r>
            <a:r>
              <a:rPr lang="en-US" dirty="0"/>
              <a:t> </a:t>
            </a:r>
            <a:r>
              <a:rPr lang="en-US" dirty="0" err="1"/>
              <a:t>máximo</a:t>
            </a:r>
            <a:r>
              <a:rPr lang="en-US" dirty="0"/>
              <a:t> de </a:t>
            </a:r>
            <a:r>
              <a:rPr lang="en-US" dirty="0" err="1"/>
              <a:t>resíduos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legislação</a:t>
            </a:r>
            <a:r>
              <a:rPr lang="en-US" dirty="0"/>
              <a:t> </a:t>
            </a:r>
            <a:r>
              <a:rPr lang="en-US" dirty="0" err="1"/>
              <a:t>brasileira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permissivos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34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DA39B28-DCF7-E648-96F9-4B99C947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Soja com plantio direto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D3C28EF-8C9C-0845-AD4E-240E86934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5" y="1761217"/>
            <a:ext cx="5381643" cy="455135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48D3220-4D5C-B443-9149-509C1B910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469" y="1549830"/>
            <a:ext cx="6629531" cy="51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1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F4C50-40FD-6D49-9448-2AA2BD17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Vantagens do plantio direto (Embrapa)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A7A1687-ED77-1345-9F4F-8052389255E6}"/>
              </a:ext>
            </a:extLst>
          </p:cNvPr>
          <p:cNvSpPr/>
          <p:nvPr/>
        </p:nvSpPr>
        <p:spPr>
          <a:xfrm>
            <a:off x="301083" y="1931579"/>
            <a:ext cx="11594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Protege o solo da </a:t>
            </a:r>
            <a:r>
              <a:rPr lang="en-US" sz="2800" dirty="0" err="1"/>
              <a:t>chuva</a:t>
            </a:r>
            <a:r>
              <a:rPr lang="en-US" sz="2800" dirty="0"/>
              <a:t>, </a:t>
            </a:r>
            <a:r>
              <a:rPr lang="en-US" sz="2800" dirty="0" err="1"/>
              <a:t>evitando</a:t>
            </a:r>
            <a:r>
              <a:rPr lang="en-US" sz="2800" dirty="0"/>
              <a:t> </a:t>
            </a:r>
            <a:r>
              <a:rPr lang="en-US" sz="2800" dirty="0" err="1"/>
              <a:t>desagregação</a:t>
            </a:r>
            <a:r>
              <a:rPr lang="en-US" sz="2800" dirty="0"/>
              <a:t> de </a:t>
            </a:r>
            <a:r>
              <a:rPr lang="en-US" sz="2800" dirty="0" err="1"/>
              <a:t>partículas</a:t>
            </a:r>
            <a:r>
              <a:rPr lang="en-US" sz="2800" dirty="0"/>
              <a:t> e </a:t>
            </a:r>
            <a:r>
              <a:rPr lang="en-US" sz="2800" dirty="0" err="1"/>
              <a:t>compactação</a:t>
            </a:r>
            <a:endParaRPr lang="en-US" sz="2800" dirty="0"/>
          </a:p>
          <a:p>
            <a:r>
              <a:rPr lang="en-US" sz="2800" dirty="0" err="1"/>
              <a:t>Dificulta</a:t>
            </a:r>
            <a:r>
              <a:rPr lang="en-US" sz="2800" dirty="0"/>
              <a:t> o </a:t>
            </a:r>
            <a:r>
              <a:rPr lang="en-US" sz="2800" dirty="0" err="1"/>
              <a:t>escoamento</a:t>
            </a:r>
            <a:r>
              <a:rPr lang="en-US" sz="2800" dirty="0"/>
              <a:t> superficial, </a:t>
            </a:r>
            <a:r>
              <a:rPr lang="en-US" sz="2800" dirty="0" err="1"/>
              <a:t>aumentando</a:t>
            </a:r>
            <a:r>
              <a:rPr lang="en-US" sz="2800" dirty="0"/>
              <a:t> </a:t>
            </a:r>
            <a:r>
              <a:rPr lang="en-US" sz="2800" dirty="0" err="1"/>
              <a:t>infiltração</a:t>
            </a:r>
            <a:r>
              <a:rPr lang="en-US" sz="2800" dirty="0"/>
              <a:t> de </a:t>
            </a:r>
            <a:r>
              <a:rPr lang="en-US" sz="2800" dirty="0" err="1"/>
              <a:t>chuva</a:t>
            </a:r>
            <a:r>
              <a:rPr lang="en-US" sz="2800" dirty="0"/>
              <a:t> no solo e </a:t>
            </a:r>
            <a:r>
              <a:rPr lang="en-US" sz="2800" dirty="0" err="1"/>
              <a:t>diminuindo</a:t>
            </a:r>
            <a:r>
              <a:rPr lang="en-US" sz="2800" dirty="0"/>
              <a:t> </a:t>
            </a:r>
            <a:r>
              <a:rPr lang="en-US" sz="2800" dirty="0" err="1"/>
              <a:t>perdas</a:t>
            </a:r>
            <a:r>
              <a:rPr lang="en-US" sz="2800" dirty="0"/>
              <a:t> de solo e de </a:t>
            </a:r>
            <a:r>
              <a:rPr lang="en-US" sz="2800" dirty="0" err="1"/>
              <a:t>água</a:t>
            </a:r>
            <a:endParaRPr lang="en-US" sz="2800" dirty="0"/>
          </a:p>
          <a:p>
            <a:r>
              <a:rPr lang="en-US" sz="2800" dirty="0"/>
              <a:t>Protege </a:t>
            </a:r>
            <a:r>
              <a:rPr lang="en-US" sz="2800" dirty="0" err="1"/>
              <a:t>superfície</a:t>
            </a:r>
            <a:r>
              <a:rPr lang="en-US" sz="2800" dirty="0"/>
              <a:t> do solo dos </a:t>
            </a:r>
            <a:r>
              <a:rPr lang="en-US" sz="2800" dirty="0" err="1"/>
              <a:t>raios</a:t>
            </a:r>
            <a:r>
              <a:rPr lang="en-US" sz="2800" dirty="0"/>
              <a:t> </a:t>
            </a:r>
            <a:r>
              <a:rPr lang="en-US" sz="2800" dirty="0" err="1"/>
              <a:t>solares</a:t>
            </a:r>
            <a:r>
              <a:rPr lang="en-US" sz="2800" dirty="0"/>
              <a:t>, </a:t>
            </a:r>
            <a:r>
              <a:rPr lang="en-US" sz="2800" dirty="0" err="1"/>
              <a:t>reduzindo</a:t>
            </a:r>
            <a:r>
              <a:rPr lang="en-US" sz="2800" dirty="0"/>
              <a:t> </a:t>
            </a:r>
            <a:r>
              <a:rPr lang="en-US" sz="2800" dirty="0" err="1"/>
              <a:t>evaporação</a:t>
            </a:r>
            <a:r>
              <a:rPr lang="en-US" sz="2800" dirty="0"/>
              <a:t> e </a:t>
            </a:r>
            <a:r>
              <a:rPr lang="en-US" sz="2800" dirty="0" err="1"/>
              <a:t>temperatura</a:t>
            </a:r>
            <a:r>
              <a:rPr lang="en-US" sz="2800" dirty="0"/>
              <a:t> do solo</a:t>
            </a:r>
          </a:p>
          <a:p>
            <a:r>
              <a:rPr lang="en-US" sz="2800" dirty="0" err="1"/>
              <a:t>Reduz</a:t>
            </a:r>
            <a:r>
              <a:rPr lang="en-US" sz="2800" dirty="0"/>
              <a:t> amplitudes </a:t>
            </a:r>
            <a:r>
              <a:rPr lang="en-US" sz="2800" dirty="0" err="1"/>
              <a:t>hídrica</a:t>
            </a:r>
            <a:r>
              <a:rPr lang="en-US" sz="2800" dirty="0"/>
              <a:t> e </a:t>
            </a:r>
            <a:r>
              <a:rPr lang="en-US" sz="2800" dirty="0" err="1"/>
              <a:t>térmica</a:t>
            </a:r>
            <a:r>
              <a:rPr lang="en-US" sz="2800" dirty="0"/>
              <a:t>, </a:t>
            </a:r>
            <a:r>
              <a:rPr lang="en-US" sz="2800" dirty="0" err="1"/>
              <a:t>favorecendo</a:t>
            </a:r>
            <a:r>
              <a:rPr lang="en-US" sz="2800" dirty="0"/>
              <a:t> </a:t>
            </a:r>
            <a:r>
              <a:rPr lang="en-US" sz="2800" dirty="0" err="1"/>
              <a:t>atividade</a:t>
            </a:r>
            <a:r>
              <a:rPr lang="en-US" sz="2800" dirty="0"/>
              <a:t> </a:t>
            </a:r>
            <a:r>
              <a:rPr lang="en-US" sz="2800" dirty="0" err="1"/>
              <a:t>biológica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Aumenta</a:t>
            </a:r>
            <a:r>
              <a:rPr lang="en-US" sz="2800" dirty="0"/>
              <a:t> </a:t>
            </a:r>
            <a:r>
              <a:rPr lang="en-US" sz="2800" dirty="0" err="1"/>
              <a:t>teor</a:t>
            </a:r>
            <a:r>
              <a:rPr lang="en-US" sz="2800" dirty="0"/>
              <a:t> de </a:t>
            </a:r>
            <a:r>
              <a:rPr lang="en-US" sz="2800" dirty="0" err="1"/>
              <a:t>matéria</a:t>
            </a:r>
            <a:r>
              <a:rPr lang="en-US" sz="2800" dirty="0"/>
              <a:t> </a:t>
            </a:r>
            <a:r>
              <a:rPr lang="en-US" sz="2800" dirty="0" err="1"/>
              <a:t>orgânica</a:t>
            </a:r>
            <a:r>
              <a:rPr lang="en-US" sz="2800" dirty="0"/>
              <a:t> no solo, </a:t>
            </a:r>
            <a:r>
              <a:rPr lang="en-US" sz="2800" dirty="0" err="1"/>
              <a:t>melhorando</a:t>
            </a:r>
            <a:r>
              <a:rPr lang="en-US" sz="2800" dirty="0"/>
              <a:t>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características</a:t>
            </a:r>
            <a:r>
              <a:rPr lang="en-US" sz="2800" dirty="0"/>
              <a:t> </a:t>
            </a:r>
            <a:r>
              <a:rPr lang="en-US" sz="2800" dirty="0" err="1"/>
              <a:t>físicas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Ajuda</a:t>
            </a:r>
            <a:r>
              <a:rPr lang="en-US" sz="2800" dirty="0"/>
              <a:t> no </a:t>
            </a:r>
            <a:r>
              <a:rPr lang="en-US" sz="2800" dirty="0" err="1"/>
              <a:t>controle</a:t>
            </a:r>
            <a:r>
              <a:rPr lang="en-US" sz="2800" dirty="0"/>
              <a:t> de </a:t>
            </a:r>
            <a:r>
              <a:rPr lang="en-US" sz="2800" dirty="0" err="1"/>
              <a:t>plantas</a:t>
            </a:r>
            <a:r>
              <a:rPr lang="en-US" sz="2800" dirty="0"/>
              <a:t> </a:t>
            </a:r>
            <a:r>
              <a:rPr lang="en-US" sz="2800" dirty="0" err="1"/>
              <a:t>daninhas</a:t>
            </a:r>
            <a:r>
              <a:rPr lang="en-US" sz="2800" dirty="0"/>
              <a:t> por </a:t>
            </a:r>
            <a:r>
              <a:rPr lang="en-US" sz="2800" dirty="0" err="1"/>
              <a:t>supressão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ação</a:t>
            </a:r>
            <a:r>
              <a:rPr lang="en-US" sz="2800" dirty="0"/>
              <a:t> </a:t>
            </a:r>
            <a:r>
              <a:rPr lang="en-US" sz="2800" dirty="0" err="1"/>
              <a:t>alelopática</a:t>
            </a:r>
            <a:endParaRPr lang="en-US" sz="2800" dirty="0"/>
          </a:p>
          <a:p>
            <a:r>
              <a:rPr lang="en-US" sz="2800" dirty="0" err="1"/>
              <a:t>Necessita</a:t>
            </a:r>
            <a:r>
              <a:rPr lang="en-US" sz="2800" dirty="0"/>
              <a:t> de </a:t>
            </a:r>
            <a:r>
              <a:rPr lang="en-US" sz="2800" dirty="0" err="1"/>
              <a:t>rotação</a:t>
            </a:r>
            <a:r>
              <a:rPr lang="en-US" sz="2800" dirty="0"/>
              <a:t> de </a:t>
            </a:r>
            <a:r>
              <a:rPr lang="en-US" sz="2800" dirty="0" err="1"/>
              <a:t>culturas</a:t>
            </a:r>
            <a:r>
              <a:rPr lang="en-US" sz="2800" dirty="0"/>
              <a:t> (</a:t>
            </a:r>
            <a:r>
              <a:rPr lang="en-US" sz="2800" dirty="0" err="1"/>
              <a:t>cultura</a:t>
            </a:r>
            <a:r>
              <a:rPr lang="en-US" sz="2800" dirty="0"/>
              <a:t> de </a:t>
            </a:r>
            <a:r>
              <a:rPr lang="en-US" sz="2800" dirty="0" err="1"/>
              <a:t>inverno</a:t>
            </a:r>
            <a:r>
              <a:rPr lang="en-US" sz="2800" dirty="0"/>
              <a:t>: trigo, </a:t>
            </a:r>
            <a:r>
              <a:rPr lang="en-US" sz="2800" dirty="0" err="1"/>
              <a:t>milheto</a:t>
            </a:r>
            <a:r>
              <a:rPr lang="en-US" sz="2800" dirty="0"/>
              <a:t>, </a:t>
            </a:r>
            <a:r>
              <a:rPr lang="en-US" sz="2800" dirty="0" err="1"/>
              <a:t>aveia</a:t>
            </a:r>
            <a:r>
              <a:rPr lang="en-US" sz="2800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61372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Alternativas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5656"/>
            <a:ext cx="10515600" cy="514776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tecnologias</a:t>
            </a:r>
            <a:r>
              <a:rPr lang="en-US" dirty="0"/>
              <a:t>, </a:t>
            </a:r>
            <a:r>
              <a:rPr lang="en-US" dirty="0" err="1"/>
              <a:t>ferramentas</a:t>
            </a:r>
            <a:r>
              <a:rPr lang="en-US" dirty="0"/>
              <a:t> da </a:t>
            </a:r>
            <a:r>
              <a:rPr lang="en-US" dirty="0" err="1"/>
              <a:t>agricultura</a:t>
            </a:r>
            <a:r>
              <a:rPr lang="en-US" dirty="0"/>
              <a:t> 4.0 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inteligentes</a:t>
            </a:r>
            <a:r>
              <a:rPr lang="en-US" dirty="0"/>
              <a:t>, </a:t>
            </a:r>
            <a:r>
              <a:rPr lang="en-US" dirty="0" err="1"/>
              <a:t>associadas</a:t>
            </a:r>
            <a:r>
              <a:rPr lang="en-US" dirty="0"/>
              <a:t> a </a:t>
            </a:r>
            <a:r>
              <a:rPr lang="en-US" dirty="0" err="1"/>
              <a:t>imagens</a:t>
            </a:r>
            <a:r>
              <a:rPr lang="en-US" dirty="0"/>
              <a:t> de </a:t>
            </a:r>
            <a:r>
              <a:rPr lang="en-US" dirty="0" err="1"/>
              <a:t>satélite</a:t>
            </a:r>
            <a:r>
              <a:rPr lang="en-US" dirty="0"/>
              <a:t>, </a:t>
            </a:r>
            <a:r>
              <a:rPr lang="en-US" dirty="0" err="1"/>
              <a:t>identificam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necessitam</a:t>
            </a:r>
            <a:r>
              <a:rPr lang="en-US" dirty="0"/>
              <a:t> de </a:t>
            </a:r>
            <a:r>
              <a:rPr lang="en-US" dirty="0" err="1"/>
              <a:t>aplicação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dose</a:t>
            </a:r>
          </a:p>
          <a:p>
            <a:r>
              <a:rPr lang="en-US" dirty="0" err="1"/>
              <a:t>Manejo</a:t>
            </a:r>
            <a:r>
              <a:rPr lang="en-US" dirty="0"/>
              <a:t> </a:t>
            </a:r>
            <a:r>
              <a:rPr lang="en-US" dirty="0" err="1"/>
              <a:t>integrado</a:t>
            </a:r>
            <a:r>
              <a:rPr lang="en-US" dirty="0"/>
              <a:t> de </a:t>
            </a:r>
            <a:r>
              <a:rPr lang="en-US" dirty="0" err="1"/>
              <a:t>pragas</a:t>
            </a:r>
            <a:endParaRPr lang="en-US" dirty="0"/>
          </a:p>
          <a:p>
            <a:r>
              <a:rPr lang="en-US" b="1" dirty="0" err="1"/>
              <a:t>Estímulo</a:t>
            </a:r>
            <a:r>
              <a:rPr lang="en-US" b="1" dirty="0"/>
              <a:t> </a:t>
            </a:r>
            <a:r>
              <a:rPr lang="en-US" b="1" dirty="0" err="1"/>
              <a:t>à</a:t>
            </a:r>
            <a:r>
              <a:rPr lang="en-US" b="1" dirty="0"/>
              <a:t> </a:t>
            </a:r>
            <a:r>
              <a:rPr lang="en-US" b="1" dirty="0" err="1"/>
              <a:t>agroecologia</a:t>
            </a:r>
            <a:endParaRPr lang="en-US" b="1" dirty="0"/>
          </a:p>
          <a:p>
            <a:r>
              <a:rPr lang="en-US" dirty="0"/>
              <a:t>750 mil hectares, </a:t>
            </a:r>
            <a:r>
              <a:rPr lang="en-US" dirty="0" err="1"/>
              <a:t>em</a:t>
            </a:r>
            <a:r>
              <a:rPr lang="en-US" dirty="0"/>
              <a:t> 2016 = 1,2% da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plantada</a:t>
            </a:r>
            <a:endParaRPr lang="en-US" dirty="0"/>
          </a:p>
          <a:p>
            <a:r>
              <a:rPr lang="en-US" dirty="0"/>
              <a:t>13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produtor</a:t>
            </a:r>
            <a:r>
              <a:rPr lang="en-US" dirty="0"/>
              <a:t> do </a:t>
            </a:r>
            <a:r>
              <a:rPr lang="en-US" dirty="0" err="1"/>
              <a:t>mundo</a:t>
            </a:r>
            <a:endParaRPr lang="en-US" dirty="0"/>
          </a:p>
          <a:p>
            <a:r>
              <a:rPr lang="en-US" dirty="0" err="1"/>
              <a:t>Baseada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agricultura</a:t>
            </a:r>
            <a:r>
              <a:rPr lang="en-US" dirty="0"/>
              <a:t> familiar</a:t>
            </a:r>
          </a:p>
          <a:p>
            <a:r>
              <a:rPr lang="en-US" dirty="0" err="1"/>
              <a:t>Agricultura</a:t>
            </a:r>
            <a:r>
              <a:rPr lang="en-US" dirty="0"/>
              <a:t> </a:t>
            </a:r>
            <a:r>
              <a:rPr lang="en-US" dirty="0" err="1"/>
              <a:t>sensível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nutrição</a:t>
            </a:r>
            <a:r>
              <a:rPr lang="en-US" dirty="0"/>
              <a:t>=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alimentares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justos</a:t>
            </a:r>
            <a:r>
              <a:rPr lang="en-US" dirty="0"/>
              <a:t> </a:t>
            </a:r>
            <a:r>
              <a:rPr lang="en-US" dirty="0" err="1"/>
              <a:t>socialmente</a:t>
            </a:r>
            <a:r>
              <a:rPr lang="en-US" dirty="0"/>
              <a:t> e </a:t>
            </a:r>
            <a:r>
              <a:rPr lang="en-US" dirty="0" err="1"/>
              <a:t>ambientalmente</a:t>
            </a:r>
            <a:r>
              <a:rPr lang="en-US" dirty="0"/>
              <a:t> </a:t>
            </a:r>
            <a:r>
              <a:rPr lang="en-US" dirty="0" err="1"/>
              <a:t>sustentáveis</a:t>
            </a:r>
            <a:endParaRPr lang="en-US" dirty="0"/>
          </a:p>
          <a:p>
            <a:r>
              <a:rPr lang="en-US" dirty="0" err="1"/>
              <a:t>Circuitos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aproximam</a:t>
            </a:r>
            <a:r>
              <a:rPr lang="en-US" dirty="0"/>
              <a:t> </a:t>
            </a: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produz</a:t>
            </a:r>
            <a:r>
              <a:rPr lang="en-US" dirty="0"/>
              <a:t> de </a:t>
            </a: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consome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(</a:t>
            </a:r>
            <a:r>
              <a:rPr lang="en-US" dirty="0" err="1"/>
              <a:t>Maluf</a:t>
            </a:r>
            <a:r>
              <a:rPr lang="en-US" dirty="0"/>
              <a:t> et. A., 2015)</a:t>
            </a:r>
          </a:p>
        </p:txBody>
      </p:sp>
    </p:spTree>
    <p:extLst>
      <p:ext uri="{BB962C8B-B14F-4D97-AF65-F5344CB8AC3E}">
        <p14:creationId xmlns:p14="http://schemas.microsoft.com/office/powerpoint/2010/main" val="2905205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634"/>
          </a:xfrm>
        </p:spPr>
        <p:txBody>
          <a:bodyPr/>
          <a:lstStyle/>
          <a:p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Anvisa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208"/>
            <a:ext cx="10515600" cy="53191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PARA </a:t>
            </a:r>
            <a:r>
              <a:rPr lang="mr-IN" dirty="0"/>
              <a:t>–Programa de análise de resíduos em alimentos -</a:t>
            </a:r>
            <a:r>
              <a:rPr lang="en-US" dirty="0"/>
              <a:t> </a:t>
            </a:r>
            <a:r>
              <a:rPr lang="en-US" dirty="0" err="1"/>
              <a:t>adota</a:t>
            </a:r>
            <a:r>
              <a:rPr lang="en-US" dirty="0"/>
              <a:t> </a:t>
            </a:r>
            <a:r>
              <a:rPr lang="en-US" dirty="0" err="1"/>
              <a:t>padrões</a:t>
            </a:r>
            <a:r>
              <a:rPr lang="en-US" dirty="0"/>
              <a:t> dos EUA e UE, </a:t>
            </a:r>
            <a:r>
              <a:rPr lang="en-US" dirty="0" err="1"/>
              <a:t>iniciado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2001.</a:t>
            </a:r>
          </a:p>
          <a:p>
            <a:r>
              <a:rPr lang="en-US" dirty="0" err="1"/>
              <a:t>Relatório</a:t>
            </a:r>
            <a:r>
              <a:rPr lang="en-US" dirty="0"/>
              <a:t> 2013- 2015. 30 mil </a:t>
            </a:r>
            <a:r>
              <a:rPr lang="en-US" dirty="0" err="1"/>
              <a:t>amostras</a:t>
            </a:r>
            <a:r>
              <a:rPr lang="en-US" dirty="0"/>
              <a:t>, </a:t>
            </a:r>
            <a:r>
              <a:rPr lang="en-US" dirty="0" err="1"/>
              <a:t>sendo</a:t>
            </a:r>
            <a:r>
              <a:rPr lang="en-US" dirty="0"/>
              <a:t> 42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resíduos</a:t>
            </a:r>
            <a:r>
              <a:rPr lang="en-US" dirty="0"/>
              <a:t> de </a:t>
            </a:r>
            <a:r>
              <a:rPr lang="en-US" dirty="0" err="1"/>
              <a:t>agrotóxicos</a:t>
            </a:r>
            <a:r>
              <a:rPr lang="en-US" dirty="0"/>
              <a:t>. Dados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registraram</a:t>
            </a:r>
            <a:r>
              <a:rPr lang="en-US" dirty="0"/>
              <a:t> </a:t>
            </a:r>
            <a:r>
              <a:rPr lang="en-US" dirty="0" err="1"/>
              <a:t>ultrapassagem</a:t>
            </a:r>
            <a:r>
              <a:rPr lang="en-US" dirty="0"/>
              <a:t> de IDA (</a:t>
            </a:r>
            <a:r>
              <a:rPr lang="en-US" dirty="0" err="1"/>
              <a:t>ingestão</a:t>
            </a:r>
            <a:r>
              <a:rPr lang="en-US" dirty="0"/>
              <a:t> </a:t>
            </a:r>
            <a:r>
              <a:rPr lang="en-US" dirty="0" err="1"/>
              <a:t>diária</a:t>
            </a:r>
            <a:r>
              <a:rPr lang="en-US" dirty="0"/>
              <a:t> </a:t>
            </a:r>
            <a:r>
              <a:rPr lang="en-US" dirty="0" err="1"/>
              <a:t>aceitável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ingrediente</a:t>
            </a:r>
            <a:r>
              <a:rPr lang="en-US" dirty="0"/>
              <a:t>) (</a:t>
            </a:r>
            <a:r>
              <a:rPr lang="en-US" dirty="0" err="1"/>
              <a:t>Limite</a:t>
            </a:r>
            <a:r>
              <a:rPr lang="en-US" dirty="0"/>
              <a:t> de dose </a:t>
            </a:r>
            <a:r>
              <a:rPr lang="en-US" dirty="0" err="1"/>
              <a:t>aguda</a:t>
            </a:r>
            <a:r>
              <a:rPr lang="en-US" dirty="0"/>
              <a:t> e dose de </a:t>
            </a:r>
            <a:r>
              <a:rPr lang="en-US" dirty="0" err="1"/>
              <a:t>ingestão</a:t>
            </a:r>
            <a:r>
              <a:rPr lang="en-US" dirty="0"/>
              <a:t> </a:t>
            </a:r>
            <a:r>
              <a:rPr lang="en-US" dirty="0" err="1"/>
              <a:t>crônica</a:t>
            </a:r>
            <a:r>
              <a:rPr lang="en-US" dirty="0"/>
              <a:t>)</a:t>
            </a:r>
          </a:p>
          <a:p>
            <a:r>
              <a:rPr lang="en-US" dirty="0" err="1"/>
              <a:t>Recomendações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reduzir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agrotóxicos</a:t>
            </a:r>
            <a:r>
              <a:rPr lang="en-US" dirty="0"/>
              <a:t> (</a:t>
            </a:r>
            <a:r>
              <a:rPr lang="en-US" dirty="0" err="1"/>
              <a:t>Anvisa</a:t>
            </a:r>
            <a:r>
              <a:rPr lang="en-US" dirty="0"/>
              <a:t>)</a:t>
            </a:r>
          </a:p>
          <a:p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orgânicos</a:t>
            </a:r>
            <a:endParaRPr lang="en-US" dirty="0"/>
          </a:p>
          <a:p>
            <a:r>
              <a:rPr lang="en-US" dirty="0" err="1"/>
              <a:t>Alimentos</a:t>
            </a:r>
            <a:r>
              <a:rPr lang="en-US" dirty="0"/>
              <a:t> com </a:t>
            </a:r>
            <a:r>
              <a:rPr lang="en-US" dirty="0" err="1"/>
              <a:t>procedência</a:t>
            </a:r>
            <a:r>
              <a:rPr lang="en-US" dirty="0"/>
              <a:t> </a:t>
            </a:r>
            <a:r>
              <a:rPr lang="en-US" dirty="0" err="1"/>
              <a:t>informada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agrotóxicos</a:t>
            </a:r>
            <a:r>
              <a:rPr lang="en-US" dirty="0"/>
              <a:t> (</a:t>
            </a:r>
            <a:r>
              <a:rPr lang="en-US" dirty="0" err="1"/>
              <a:t>sistêmicos</a:t>
            </a:r>
            <a:r>
              <a:rPr lang="en-US" dirty="0"/>
              <a:t> e de </a:t>
            </a:r>
            <a:r>
              <a:rPr lang="en-US" dirty="0" err="1"/>
              <a:t>contato</a:t>
            </a:r>
            <a:r>
              <a:rPr lang="en-US" dirty="0"/>
              <a:t>):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de </a:t>
            </a:r>
            <a:r>
              <a:rPr lang="en-US" dirty="0" err="1"/>
              <a:t>contato</a:t>
            </a:r>
            <a:r>
              <a:rPr lang="en-US" dirty="0"/>
              <a:t>, </a:t>
            </a:r>
            <a:r>
              <a:rPr lang="en-US" dirty="0" err="1"/>
              <a:t>lavar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corrente</a:t>
            </a:r>
            <a:r>
              <a:rPr lang="en-US" dirty="0"/>
              <a:t> e </a:t>
            </a:r>
            <a:r>
              <a:rPr lang="en-US" dirty="0" err="1"/>
              <a:t>deixar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de </a:t>
            </a:r>
            <a:r>
              <a:rPr lang="en-US" dirty="0" err="1"/>
              <a:t>molho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20 </a:t>
            </a:r>
            <a:r>
              <a:rPr lang="en-US" dirty="0" err="1"/>
              <a:t>minutos</a:t>
            </a:r>
            <a:r>
              <a:rPr lang="en-US" dirty="0"/>
              <a:t>, </a:t>
            </a:r>
            <a:r>
              <a:rPr lang="en-US" dirty="0" err="1"/>
              <a:t>tirar</a:t>
            </a:r>
            <a:r>
              <a:rPr lang="en-US" dirty="0"/>
              <a:t> a </a:t>
            </a:r>
            <a:r>
              <a:rPr lang="en-US" dirty="0" err="1"/>
              <a:t>casca</a:t>
            </a:r>
            <a:endParaRPr lang="en-US" dirty="0"/>
          </a:p>
          <a:p>
            <a:r>
              <a:rPr lang="en-US" dirty="0"/>
              <a:t>PARA </a:t>
            </a:r>
            <a:r>
              <a:rPr lang="en-US" dirty="0" err="1"/>
              <a:t>realiza</a:t>
            </a:r>
            <a:r>
              <a:rPr lang="en-US" dirty="0"/>
              <a:t> </a:t>
            </a:r>
            <a:r>
              <a:rPr lang="en-US" dirty="0" err="1"/>
              <a:t>exames</a:t>
            </a:r>
            <a:r>
              <a:rPr lang="en-US" dirty="0"/>
              <a:t> no </a:t>
            </a:r>
            <a:r>
              <a:rPr lang="en-US" dirty="0" err="1"/>
              <a:t>pior</a:t>
            </a:r>
            <a:r>
              <a:rPr lang="en-US" dirty="0"/>
              <a:t> </a:t>
            </a:r>
            <a:r>
              <a:rPr lang="en-US" dirty="0" err="1"/>
              <a:t>cenário</a:t>
            </a:r>
            <a:r>
              <a:rPr lang="en-US" dirty="0"/>
              <a:t>: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retirar</a:t>
            </a:r>
            <a:r>
              <a:rPr lang="en-US" dirty="0"/>
              <a:t> </a:t>
            </a:r>
            <a:r>
              <a:rPr lang="en-US" dirty="0" err="1"/>
              <a:t>cascas</a:t>
            </a:r>
            <a:r>
              <a:rPr lang="en-US" dirty="0"/>
              <a:t> e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lavar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19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460"/>
          </a:xfrm>
        </p:spPr>
        <p:txBody>
          <a:bodyPr/>
          <a:lstStyle/>
          <a:p>
            <a:r>
              <a:rPr lang="en-US" b="1" dirty="0" err="1"/>
              <a:t>Controle</a:t>
            </a:r>
            <a:r>
              <a:rPr lang="en-US" b="1" dirty="0"/>
              <a:t> </a:t>
            </a:r>
            <a:r>
              <a:rPr lang="en-US" b="1" dirty="0" err="1"/>
              <a:t>feito</a:t>
            </a:r>
            <a:r>
              <a:rPr lang="en-US" b="1" dirty="0"/>
              <a:t> </a:t>
            </a:r>
            <a:r>
              <a:rPr lang="en-US" b="1" dirty="0" err="1"/>
              <a:t>pela</a:t>
            </a:r>
            <a:r>
              <a:rPr lang="en-US" b="1" dirty="0"/>
              <a:t> </a:t>
            </a:r>
            <a:r>
              <a:rPr lang="en-US" b="1" dirty="0" err="1"/>
              <a:t>Anvisa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6885"/>
            <a:ext cx="10515600" cy="5020078"/>
          </a:xfrm>
        </p:spPr>
        <p:txBody>
          <a:bodyPr/>
          <a:lstStyle/>
          <a:p>
            <a:r>
              <a:rPr lang="en-US" b="1" dirty="0"/>
              <a:t>Agenda </a:t>
            </a:r>
            <a:r>
              <a:rPr lang="en-US" b="1" dirty="0" err="1"/>
              <a:t>Regulatória</a:t>
            </a:r>
            <a:r>
              <a:rPr lang="en-US" b="1" dirty="0"/>
              <a:t> AR 2017-2020</a:t>
            </a:r>
          </a:p>
          <a:p>
            <a:endParaRPr lang="en-US" b="1" dirty="0"/>
          </a:p>
          <a:p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itens</a:t>
            </a:r>
            <a:r>
              <a:rPr lang="en-US" dirty="0"/>
              <a:t>:</a:t>
            </a:r>
          </a:p>
          <a:p>
            <a:r>
              <a:rPr lang="en-US" dirty="0"/>
              <a:t>RASTREABILIDADE DE ALIMENTOS IN NATURA</a:t>
            </a:r>
          </a:p>
          <a:p>
            <a:r>
              <a:rPr lang="en-US" dirty="0" err="1"/>
              <a:t>Desde</a:t>
            </a:r>
            <a:r>
              <a:rPr lang="en-US" dirty="0"/>
              <a:t> 2018 (</a:t>
            </a:r>
            <a:r>
              <a:rPr lang="en-US" dirty="0" err="1"/>
              <a:t>Instrução</a:t>
            </a:r>
            <a:r>
              <a:rPr lang="en-US" dirty="0"/>
              <a:t> </a:t>
            </a:r>
            <a:r>
              <a:rPr lang="en-US" dirty="0" err="1"/>
              <a:t>normativa</a:t>
            </a:r>
            <a:r>
              <a:rPr lang="en-US" dirty="0"/>
              <a:t>), </a:t>
            </a:r>
            <a:r>
              <a:rPr lang="en-US" dirty="0" err="1"/>
              <a:t>vegetais</a:t>
            </a:r>
            <a:r>
              <a:rPr lang="en-US" dirty="0"/>
              <a:t> frescos e </a:t>
            </a:r>
            <a:r>
              <a:rPr lang="en-US" dirty="0" err="1"/>
              <a:t>embalagens</a:t>
            </a:r>
            <a:r>
              <a:rPr lang="en-US" dirty="0"/>
              <a:t> </a:t>
            </a:r>
            <a:r>
              <a:rPr lang="en-US" dirty="0" err="1"/>
              <a:t>devem</a:t>
            </a:r>
            <a:r>
              <a:rPr lang="en-US" dirty="0"/>
              <a:t> ser </a:t>
            </a:r>
            <a:r>
              <a:rPr lang="en-US" dirty="0" err="1"/>
              <a:t>identificados</a:t>
            </a:r>
            <a:r>
              <a:rPr lang="en-US" dirty="0"/>
              <a:t> por </a:t>
            </a:r>
            <a:r>
              <a:rPr lang="en-US" dirty="0" err="1"/>
              <a:t>etiquetas</a:t>
            </a:r>
            <a:r>
              <a:rPr lang="en-US" dirty="0"/>
              <a:t>, </a:t>
            </a:r>
            <a:r>
              <a:rPr lang="en-US" dirty="0" err="1"/>
              <a:t>códigos</a:t>
            </a:r>
            <a:r>
              <a:rPr lang="en-US" dirty="0"/>
              <a:t> de </a:t>
            </a:r>
            <a:r>
              <a:rPr lang="en-US" dirty="0" err="1"/>
              <a:t>barra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 para </a:t>
            </a:r>
            <a:r>
              <a:rPr lang="en-US" dirty="0" err="1"/>
              <a:t>identificar</a:t>
            </a:r>
            <a:r>
              <a:rPr lang="en-US" dirty="0"/>
              <a:t> </a:t>
            </a:r>
            <a:r>
              <a:rPr lang="en-US" dirty="0" err="1"/>
              <a:t>causadores</a:t>
            </a:r>
            <a:r>
              <a:rPr lang="en-US" dirty="0"/>
              <a:t> de </a:t>
            </a:r>
            <a:r>
              <a:rPr lang="en-US" dirty="0" err="1"/>
              <a:t>inúmeras</a:t>
            </a:r>
            <a:r>
              <a:rPr lang="en-US" dirty="0"/>
              <a:t> </a:t>
            </a:r>
            <a:r>
              <a:rPr lang="en-US" dirty="0" err="1"/>
              <a:t>inconformiddades</a:t>
            </a:r>
            <a:r>
              <a:rPr lang="en-US" dirty="0"/>
              <a:t> no </a:t>
            </a:r>
            <a:r>
              <a:rPr lang="en-US" dirty="0" err="1"/>
              <a:t>controle</a:t>
            </a:r>
            <a:r>
              <a:rPr lang="en-US" dirty="0"/>
              <a:t> de </a:t>
            </a:r>
            <a:r>
              <a:rPr lang="en-US" dirty="0" err="1"/>
              <a:t>resíduos</a:t>
            </a:r>
            <a:r>
              <a:rPr lang="en-US" dirty="0"/>
              <a:t> de </a:t>
            </a:r>
            <a:r>
              <a:rPr lang="en-US" dirty="0" err="1"/>
              <a:t>agrotóxicos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frutas</a:t>
            </a:r>
            <a:r>
              <a:rPr lang="en-US" dirty="0"/>
              <a:t> e </a:t>
            </a:r>
            <a:r>
              <a:rPr lang="en-US" dirty="0" err="1"/>
              <a:t>hortaliças</a:t>
            </a:r>
            <a:r>
              <a:rPr lang="en-US" dirty="0"/>
              <a:t> frescas.</a:t>
            </a:r>
          </a:p>
          <a:p>
            <a:r>
              <a:rPr lang="en-US" dirty="0" err="1"/>
              <a:t>Permitirá</a:t>
            </a:r>
            <a:r>
              <a:rPr lang="en-US" dirty="0"/>
              <a:t> </a:t>
            </a:r>
            <a:r>
              <a:rPr lang="en-US" dirty="0" err="1"/>
              <a:t>acompanhamento</a:t>
            </a:r>
            <a:r>
              <a:rPr lang="en-US" dirty="0"/>
              <a:t> do </a:t>
            </a:r>
            <a:r>
              <a:rPr lang="en-US" dirty="0" err="1"/>
              <a:t>fluxo</a:t>
            </a:r>
            <a:r>
              <a:rPr lang="en-US" dirty="0"/>
              <a:t> </a:t>
            </a:r>
            <a:r>
              <a:rPr lang="en-US" dirty="0" err="1"/>
              <a:t>destes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da </a:t>
            </a:r>
            <a:r>
              <a:rPr lang="en-US" dirty="0" err="1"/>
              <a:t>origem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consumo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5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Alimentação</a:t>
            </a:r>
            <a:r>
              <a:rPr lang="en-US" dirty="0"/>
              <a:t> e </a:t>
            </a:r>
            <a:r>
              <a:rPr lang="en-US" dirty="0" err="1"/>
              <a:t>Sustentabilidade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termo</a:t>
            </a:r>
            <a:r>
              <a:rPr lang="en-US" dirty="0"/>
              <a:t> </a:t>
            </a:r>
            <a:r>
              <a:rPr lang="en-US" dirty="0" err="1"/>
              <a:t>sustentabilidade</a:t>
            </a:r>
            <a:r>
              <a:rPr lang="en-US" dirty="0"/>
              <a:t> </a:t>
            </a:r>
            <a:r>
              <a:rPr lang="en-US" dirty="0" err="1"/>
              <a:t>deriva</a:t>
            </a:r>
            <a:r>
              <a:rPr lang="en-US" dirty="0"/>
              <a:t> da </a:t>
            </a:r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.</a:t>
            </a:r>
          </a:p>
          <a:p>
            <a:r>
              <a:rPr lang="en-US" dirty="0"/>
              <a:t>As interfaces da </a:t>
            </a:r>
            <a:r>
              <a:rPr lang="en-US" dirty="0" err="1"/>
              <a:t>alimentação</a:t>
            </a:r>
            <a:r>
              <a:rPr lang="en-US" dirty="0"/>
              <a:t> com a </a:t>
            </a:r>
            <a:r>
              <a:rPr lang="en-US" dirty="0" err="1"/>
              <a:t>sustentabilidade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complexas</a:t>
            </a:r>
            <a:r>
              <a:rPr lang="en-US" dirty="0"/>
              <a:t> e </a:t>
            </a:r>
            <a:r>
              <a:rPr lang="en-US" dirty="0" err="1"/>
              <a:t>dinâmicas</a:t>
            </a:r>
            <a:r>
              <a:rPr lang="en-US" dirty="0"/>
              <a:t> e </a:t>
            </a:r>
            <a:r>
              <a:rPr lang="en-US" dirty="0" err="1"/>
              <a:t>precisam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continuamente</a:t>
            </a:r>
            <a:r>
              <a:rPr lang="en-US" dirty="0"/>
              <a:t> </a:t>
            </a:r>
            <a:r>
              <a:rPr lang="en-US" dirty="0" err="1"/>
              <a:t>apreendidas</a:t>
            </a:r>
            <a:r>
              <a:rPr lang="en-US" dirty="0"/>
              <a:t> e </a:t>
            </a:r>
            <a:r>
              <a:rPr lang="en-US" dirty="0" err="1"/>
              <a:t>entendidas</a:t>
            </a:r>
            <a:r>
              <a:rPr lang="en-US" dirty="0"/>
              <a:t>.</a:t>
            </a:r>
          </a:p>
          <a:p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questão</a:t>
            </a:r>
            <a:r>
              <a:rPr lang="en-US" dirty="0"/>
              <a:t>: a terra </a:t>
            </a:r>
            <a:r>
              <a:rPr lang="en-US" dirty="0" err="1"/>
              <a:t>poderá</a:t>
            </a:r>
            <a:r>
              <a:rPr lang="en-US" dirty="0"/>
              <a:t> </a:t>
            </a:r>
            <a:r>
              <a:rPr lang="en-US" dirty="0" err="1"/>
              <a:t>alimentar</a:t>
            </a:r>
            <a:r>
              <a:rPr lang="en-US" dirty="0"/>
              <a:t> </a:t>
            </a:r>
            <a:r>
              <a:rPr lang="en-US" dirty="0" err="1"/>
              <a:t>nove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dez</a:t>
            </a:r>
            <a:r>
              <a:rPr lang="en-US" dirty="0"/>
              <a:t> </a:t>
            </a:r>
            <a:r>
              <a:rPr lang="en-US" dirty="0" err="1"/>
              <a:t>bilhões</a:t>
            </a:r>
            <a:r>
              <a:rPr lang="en-US" dirty="0"/>
              <a:t> de </a:t>
            </a:r>
            <a:r>
              <a:rPr lang="en-US" dirty="0" err="1"/>
              <a:t>habitantes</a:t>
            </a:r>
            <a:r>
              <a:rPr lang="en-US" dirty="0"/>
              <a:t> </a:t>
            </a:r>
            <a:r>
              <a:rPr lang="en-US" dirty="0" err="1"/>
              <a:t>previstos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2050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degradá</a:t>
            </a:r>
            <a:r>
              <a:rPr lang="en-US" dirty="0"/>
              <a:t>-la de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irreversível</a:t>
            </a:r>
            <a:r>
              <a:rPr lang="en-US" dirty="0"/>
              <a:t> e com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dieta</a:t>
            </a:r>
            <a:r>
              <a:rPr lang="en-US" dirty="0"/>
              <a:t> </a:t>
            </a:r>
            <a:r>
              <a:rPr lang="en-US" dirty="0" err="1"/>
              <a:t>alimentar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garanta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e </a:t>
            </a:r>
            <a:r>
              <a:rPr lang="en-US" dirty="0" err="1"/>
              <a:t>bem-estar</a:t>
            </a:r>
            <a:r>
              <a:rPr lang="en-US" dirty="0"/>
              <a:t>?</a:t>
            </a:r>
          </a:p>
          <a:p>
            <a:r>
              <a:rPr lang="en-US" dirty="0"/>
              <a:t>Como a </a:t>
            </a:r>
            <a:r>
              <a:rPr lang="en-US" dirty="0" err="1"/>
              <a:t>globalização</a:t>
            </a:r>
            <a:r>
              <a:rPr lang="en-US" dirty="0"/>
              <a:t> </a:t>
            </a:r>
            <a:r>
              <a:rPr lang="en-US" dirty="0" err="1"/>
              <a:t>econômica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passou</a:t>
            </a:r>
            <a:r>
              <a:rPr lang="en-US" dirty="0"/>
              <a:t> a </a:t>
            </a:r>
            <a:r>
              <a:rPr lang="en-US" dirty="0" err="1"/>
              <a:t>concentrar</a:t>
            </a:r>
            <a:r>
              <a:rPr lang="en-US" dirty="0"/>
              <a:t>,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, a </a:t>
            </a:r>
            <a:r>
              <a:rPr lang="en-US" dirty="0" err="1"/>
              <a:t>produção</a:t>
            </a:r>
            <a:r>
              <a:rPr lang="en-US" dirty="0"/>
              <a:t> e a </a:t>
            </a:r>
            <a:r>
              <a:rPr lang="en-US" dirty="0" err="1"/>
              <a:t>comercialização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mãos</a:t>
            </a:r>
            <a:r>
              <a:rPr lang="en-US" dirty="0"/>
              <a:t> de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transnacionais</a:t>
            </a:r>
            <a:r>
              <a:rPr lang="en-US" dirty="0"/>
              <a:t>, </a:t>
            </a:r>
            <a:r>
              <a:rPr lang="en-US" dirty="0" err="1"/>
              <a:t>vem</a:t>
            </a:r>
            <a:r>
              <a:rPr lang="en-US" dirty="0"/>
              <a:t> </a:t>
            </a:r>
            <a:r>
              <a:rPr lang="en-US" dirty="0" err="1"/>
              <a:t>afetando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processo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05612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Anvisa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3232"/>
            <a:ext cx="10515600" cy="4793731"/>
          </a:xfrm>
        </p:spPr>
        <p:txBody>
          <a:bodyPr>
            <a:normAutofit/>
          </a:bodyPr>
          <a:lstStyle/>
          <a:p>
            <a:r>
              <a:rPr lang="en-US" b="1" dirty="0"/>
              <a:t>Agenda </a:t>
            </a:r>
            <a:r>
              <a:rPr lang="en-US" b="1" dirty="0" err="1"/>
              <a:t>Regulatória</a:t>
            </a:r>
            <a:r>
              <a:rPr lang="en-US" b="1" dirty="0"/>
              <a:t> AR 2017-2020</a:t>
            </a:r>
          </a:p>
          <a:p>
            <a:r>
              <a:rPr lang="en-US" dirty="0" err="1"/>
              <a:t>Agrotóxicos</a:t>
            </a:r>
            <a:r>
              <a:rPr lang="en-US" dirty="0"/>
              <a:t>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validade</a:t>
            </a:r>
            <a:r>
              <a:rPr lang="en-US" dirty="0"/>
              <a:t> </a:t>
            </a:r>
            <a:r>
              <a:rPr lang="en-US" dirty="0" err="1"/>
              <a:t>indeterminada</a:t>
            </a:r>
            <a:r>
              <a:rPr lang="en-US" dirty="0"/>
              <a:t>, mas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exigir</a:t>
            </a:r>
            <a:r>
              <a:rPr lang="en-US" dirty="0"/>
              <a:t> </a:t>
            </a:r>
            <a:r>
              <a:rPr lang="en-US" dirty="0" err="1"/>
              <a:t>reavaliação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GLIFOSATO</a:t>
            </a:r>
            <a:r>
              <a:rPr lang="en-US" dirty="0"/>
              <a:t>: </a:t>
            </a:r>
            <a:r>
              <a:rPr lang="en-US" dirty="0" err="1"/>
              <a:t>ingrediente</a:t>
            </a:r>
            <a:r>
              <a:rPr lang="en-US" dirty="0"/>
              <a:t> </a:t>
            </a:r>
            <a:r>
              <a:rPr lang="en-US" dirty="0" err="1"/>
              <a:t>ativo</a:t>
            </a:r>
            <a:r>
              <a:rPr lang="en-US" dirty="0"/>
              <a:t> com volume </a:t>
            </a:r>
            <a:r>
              <a:rPr lang="en-US" dirty="0" err="1"/>
              <a:t>maior</a:t>
            </a:r>
            <a:r>
              <a:rPr lang="en-US" dirty="0"/>
              <a:t> de </a:t>
            </a:r>
            <a:r>
              <a:rPr lang="en-US" dirty="0" err="1"/>
              <a:t>comercialização</a:t>
            </a:r>
            <a:r>
              <a:rPr lang="en-US" dirty="0"/>
              <a:t> no Brasil (</a:t>
            </a:r>
            <a:r>
              <a:rPr lang="en-US" dirty="0" err="1"/>
              <a:t>herbicida</a:t>
            </a:r>
            <a:r>
              <a:rPr lang="en-US" dirty="0"/>
              <a:t>)</a:t>
            </a:r>
          </a:p>
          <a:p>
            <a:r>
              <a:rPr lang="en-US" dirty="0" err="1"/>
              <a:t>Casos</a:t>
            </a:r>
            <a:r>
              <a:rPr lang="en-US" dirty="0"/>
              <a:t> de </a:t>
            </a:r>
            <a:r>
              <a:rPr lang="en-US" dirty="0" err="1"/>
              <a:t>intoxicação</a:t>
            </a:r>
            <a:r>
              <a:rPr lang="en-US" dirty="0"/>
              <a:t> </a:t>
            </a:r>
            <a:r>
              <a:rPr lang="en-US" dirty="0" err="1"/>
              <a:t>ocupacional</a:t>
            </a:r>
            <a:endParaRPr lang="en-US" dirty="0"/>
          </a:p>
          <a:p>
            <a:r>
              <a:rPr lang="en-US" dirty="0" err="1"/>
              <a:t>Divergência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classificação</a:t>
            </a:r>
            <a:r>
              <a:rPr lang="en-US" dirty="0"/>
              <a:t> </a:t>
            </a:r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carcinogenicidade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organismos</a:t>
            </a:r>
            <a:r>
              <a:rPr lang="en-US" dirty="0"/>
              <a:t> </a:t>
            </a:r>
            <a:r>
              <a:rPr lang="en-US" dirty="0" err="1"/>
              <a:t>internacionais</a:t>
            </a:r>
            <a:endParaRPr lang="en-US" dirty="0"/>
          </a:p>
          <a:p>
            <a:r>
              <a:rPr lang="en-US" dirty="0" err="1"/>
              <a:t>Diferença</a:t>
            </a:r>
            <a:r>
              <a:rPr lang="en-US" dirty="0"/>
              <a:t> entre doses de </a:t>
            </a:r>
            <a:r>
              <a:rPr lang="en-US" dirty="0" err="1"/>
              <a:t>referência</a:t>
            </a:r>
            <a:r>
              <a:rPr lang="en-US" dirty="0"/>
              <a:t> no Brasil e outros </a:t>
            </a:r>
            <a:r>
              <a:rPr lang="en-US" dirty="0" err="1"/>
              <a:t>países</a:t>
            </a:r>
            <a:endParaRPr lang="en-US" dirty="0"/>
          </a:p>
          <a:p>
            <a:r>
              <a:rPr lang="en-US" dirty="0" err="1"/>
              <a:t>Consultas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andamento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90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Anvisa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Agenda </a:t>
            </a:r>
            <a:r>
              <a:rPr lang="en-US" b="1" dirty="0" err="1"/>
              <a:t>Regulatória</a:t>
            </a:r>
            <a:r>
              <a:rPr lang="en-US" b="1" dirty="0"/>
              <a:t> AR 2017-2020</a:t>
            </a:r>
          </a:p>
          <a:p>
            <a:r>
              <a:rPr lang="en-US" b="1" dirty="0">
                <a:solidFill>
                  <a:srgbClr val="FF0000"/>
                </a:solidFill>
              </a:rPr>
              <a:t>2,4 D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ingrediente</a:t>
            </a:r>
            <a:r>
              <a:rPr lang="en-US" dirty="0"/>
              <a:t> com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volume de </a:t>
            </a:r>
            <a:r>
              <a:rPr lang="en-US" dirty="0" err="1"/>
              <a:t>vendas</a:t>
            </a:r>
            <a:r>
              <a:rPr lang="en-US" dirty="0"/>
              <a:t> (</a:t>
            </a:r>
            <a:r>
              <a:rPr lang="en-US" dirty="0" err="1"/>
              <a:t>herbicida</a:t>
            </a:r>
            <a:r>
              <a:rPr lang="en-US" dirty="0"/>
              <a:t>)</a:t>
            </a:r>
          </a:p>
          <a:p>
            <a:r>
              <a:rPr lang="en-US" dirty="0" err="1"/>
              <a:t>Reavaliação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2006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desregulação</a:t>
            </a:r>
            <a:r>
              <a:rPr lang="en-US" dirty="0"/>
              <a:t> </a:t>
            </a:r>
            <a:r>
              <a:rPr lang="en-US" dirty="0" err="1"/>
              <a:t>endócrina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mamíferos</a:t>
            </a:r>
            <a:r>
              <a:rPr lang="en-US" dirty="0"/>
              <a:t>, </a:t>
            </a:r>
            <a:r>
              <a:rPr lang="en-US" dirty="0" err="1"/>
              <a:t>neurotoxidade</a:t>
            </a:r>
            <a:r>
              <a:rPr lang="en-US" dirty="0"/>
              <a:t>, </a:t>
            </a:r>
            <a:r>
              <a:rPr lang="en-US" dirty="0" err="1"/>
              <a:t>reprodução</a:t>
            </a:r>
            <a:r>
              <a:rPr lang="en-US" dirty="0"/>
              <a:t>, </a:t>
            </a:r>
            <a:r>
              <a:rPr lang="en-US" dirty="0" err="1"/>
              <a:t>prole</a:t>
            </a:r>
            <a:r>
              <a:rPr lang="mr-IN" dirty="0"/>
              <a:t>…</a:t>
            </a:r>
          </a:p>
          <a:p>
            <a:r>
              <a:rPr lang="mr-IN" dirty="0"/>
              <a:t>Inquérito civil em 2013</a:t>
            </a:r>
          </a:p>
          <a:p>
            <a:r>
              <a:rPr lang="mr-IN" dirty="0"/>
              <a:t>Resolução de 2019: Dispõe sobre a manutenção do ingrediente 2,4 D diclorofenoxiacético em agrotóxicos no país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96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335"/>
          </a:xfrm>
        </p:spPr>
        <p:txBody>
          <a:bodyPr/>
          <a:lstStyle/>
          <a:p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Anvisa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8380"/>
            <a:ext cx="10515600" cy="53443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1/8/2019  </a:t>
            </a:r>
            <a:r>
              <a:rPr lang="en-US" b="1" dirty="0">
                <a:solidFill>
                  <a:srgbClr val="FF0000"/>
                </a:solidFill>
              </a:rPr>
              <a:t>RECLASSIFICAÇÃO TOXICOLÓGICA DE AGROTÓXICOS</a:t>
            </a:r>
          </a:p>
          <a:p>
            <a:r>
              <a:rPr lang="en-US" dirty="0"/>
              <a:t>Novo </a:t>
            </a:r>
            <a:r>
              <a:rPr lang="en-US" dirty="0" err="1"/>
              <a:t>marco</a:t>
            </a:r>
            <a:r>
              <a:rPr lang="en-US" dirty="0"/>
              <a:t> </a:t>
            </a:r>
            <a:r>
              <a:rPr lang="en-US" dirty="0" err="1"/>
              <a:t>regulatório</a:t>
            </a:r>
            <a:r>
              <a:rPr lang="en-US" dirty="0"/>
              <a:t>: Brasil </a:t>
            </a:r>
            <a:r>
              <a:rPr lang="en-US" dirty="0" err="1"/>
              <a:t>passa</a:t>
            </a:r>
            <a:r>
              <a:rPr lang="en-US" dirty="0"/>
              <a:t> a </a:t>
            </a:r>
            <a:r>
              <a:rPr lang="en-US" dirty="0" err="1"/>
              <a:t>adotar</a:t>
            </a:r>
            <a:r>
              <a:rPr lang="en-US" dirty="0"/>
              <a:t> </a:t>
            </a:r>
            <a:r>
              <a:rPr lang="en-US" dirty="0" err="1"/>
              <a:t>parâmetros</a:t>
            </a:r>
            <a:r>
              <a:rPr lang="en-US" dirty="0"/>
              <a:t> de </a:t>
            </a:r>
            <a:r>
              <a:rPr lang="en-US" dirty="0" err="1"/>
              <a:t>classificação</a:t>
            </a:r>
            <a:r>
              <a:rPr lang="en-US" dirty="0"/>
              <a:t> </a:t>
            </a:r>
            <a:r>
              <a:rPr lang="en-US" dirty="0" err="1"/>
              <a:t>toxicológica</a:t>
            </a:r>
            <a:r>
              <a:rPr lang="en-US" dirty="0"/>
              <a:t> de </a:t>
            </a:r>
            <a:r>
              <a:rPr lang="en-US" dirty="0" err="1"/>
              <a:t>agrotóxicos</a:t>
            </a:r>
            <a:r>
              <a:rPr lang="en-US" dirty="0"/>
              <a:t> do </a:t>
            </a:r>
            <a:r>
              <a:rPr lang="en-US" i="1" dirty="0"/>
              <a:t>Sistema </a:t>
            </a:r>
            <a:r>
              <a:rPr lang="en-US" i="1" dirty="0" err="1"/>
              <a:t>Globalmente</a:t>
            </a:r>
            <a:r>
              <a:rPr lang="en-US" i="1" dirty="0"/>
              <a:t> </a:t>
            </a:r>
            <a:r>
              <a:rPr lang="en-US" i="1" dirty="0" err="1"/>
              <a:t>Harmonizado</a:t>
            </a:r>
            <a:r>
              <a:rPr lang="en-US" i="1" dirty="0"/>
              <a:t> de </a:t>
            </a:r>
            <a:r>
              <a:rPr lang="en-US" i="1" dirty="0" err="1"/>
              <a:t>Classificação</a:t>
            </a:r>
            <a:r>
              <a:rPr lang="en-US" i="1" dirty="0"/>
              <a:t> e </a:t>
            </a:r>
            <a:r>
              <a:rPr lang="en-US" i="1" dirty="0" err="1"/>
              <a:t>Rotulagem</a:t>
            </a:r>
            <a:r>
              <a:rPr lang="en-US" i="1" dirty="0"/>
              <a:t> de </a:t>
            </a:r>
            <a:r>
              <a:rPr lang="en-US" i="1" dirty="0" err="1"/>
              <a:t>Produtos</a:t>
            </a:r>
            <a:r>
              <a:rPr lang="en-US" i="1" dirty="0"/>
              <a:t> </a:t>
            </a:r>
            <a:r>
              <a:rPr lang="en-US" i="1" dirty="0" err="1"/>
              <a:t>Químicos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 err="1"/>
              <a:t>harmonizados</a:t>
            </a:r>
            <a:r>
              <a:rPr lang="en-US" dirty="0"/>
              <a:t> com </a:t>
            </a:r>
            <a:r>
              <a:rPr lang="en-US" dirty="0" err="1"/>
              <a:t>União</a:t>
            </a:r>
            <a:r>
              <a:rPr lang="en-US" dirty="0"/>
              <a:t> </a:t>
            </a:r>
            <a:r>
              <a:rPr lang="en-US" dirty="0" err="1"/>
              <a:t>Européia</a:t>
            </a:r>
            <a:r>
              <a:rPr lang="en-US" dirty="0"/>
              <a:t> e </a:t>
            </a:r>
            <a:r>
              <a:rPr lang="en-US" dirty="0" err="1"/>
              <a:t>Ásia</a:t>
            </a:r>
            <a:r>
              <a:rPr lang="en-US" dirty="0"/>
              <a:t> para </a:t>
            </a:r>
            <a:r>
              <a:rPr lang="en-US" dirty="0" err="1"/>
              <a:t>facilitar</a:t>
            </a:r>
            <a:r>
              <a:rPr lang="en-US" dirty="0"/>
              <a:t> </a:t>
            </a:r>
            <a:r>
              <a:rPr lang="en-US" dirty="0" err="1"/>
              <a:t>exportação</a:t>
            </a:r>
            <a:r>
              <a:rPr lang="en-US" dirty="0"/>
              <a:t> de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brasileiros</a:t>
            </a:r>
            <a:r>
              <a:rPr lang="en-US" dirty="0"/>
              <a:t>.</a:t>
            </a:r>
          </a:p>
          <a:p>
            <a:r>
              <a:rPr lang="en-US" dirty="0"/>
              <a:t>1.942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avaliados</a:t>
            </a:r>
            <a:r>
              <a:rPr lang="en-US" dirty="0"/>
              <a:t> e </a:t>
            </a:r>
            <a:r>
              <a:rPr lang="en-US" dirty="0" err="1"/>
              <a:t>reclassificados</a:t>
            </a:r>
            <a:r>
              <a:rPr lang="en-US" dirty="0"/>
              <a:t>:</a:t>
            </a:r>
          </a:p>
          <a:p>
            <a:r>
              <a:rPr lang="en-US" dirty="0"/>
              <a:t>43 </a:t>
            </a:r>
            <a:r>
              <a:rPr lang="en-US" dirty="0" err="1"/>
              <a:t>extremamente</a:t>
            </a:r>
            <a:r>
              <a:rPr lang="en-US" dirty="0"/>
              <a:t> </a:t>
            </a:r>
            <a:r>
              <a:rPr lang="en-US" dirty="0" err="1"/>
              <a:t>tóxicos</a:t>
            </a:r>
            <a:endParaRPr lang="en-US" dirty="0"/>
          </a:p>
          <a:p>
            <a:r>
              <a:rPr lang="en-US" dirty="0"/>
              <a:t>79 </a:t>
            </a:r>
            <a:r>
              <a:rPr lang="en-US" dirty="0" err="1"/>
              <a:t>altamente</a:t>
            </a:r>
            <a:r>
              <a:rPr lang="en-US" dirty="0"/>
              <a:t> </a:t>
            </a:r>
            <a:r>
              <a:rPr lang="en-US" dirty="0" err="1"/>
              <a:t>tóxicos</a:t>
            </a:r>
            <a:endParaRPr lang="en-US" dirty="0"/>
          </a:p>
          <a:p>
            <a:r>
              <a:rPr lang="en-US" dirty="0"/>
              <a:t>136 </a:t>
            </a:r>
            <a:r>
              <a:rPr lang="en-US" dirty="0" err="1"/>
              <a:t>moderadamente</a:t>
            </a:r>
            <a:r>
              <a:rPr lang="en-US" dirty="0"/>
              <a:t> </a:t>
            </a:r>
            <a:r>
              <a:rPr lang="en-US" dirty="0" err="1"/>
              <a:t>tóxicos</a:t>
            </a:r>
            <a:endParaRPr lang="en-US" dirty="0"/>
          </a:p>
          <a:p>
            <a:r>
              <a:rPr lang="en-US" dirty="0"/>
              <a:t>599 </a:t>
            </a:r>
            <a:r>
              <a:rPr lang="en-US" dirty="0" err="1"/>
              <a:t>pouco</a:t>
            </a:r>
            <a:r>
              <a:rPr lang="en-US" dirty="0"/>
              <a:t> </a:t>
            </a:r>
            <a:r>
              <a:rPr lang="en-US" dirty="0" err="1"/>
              <a:t>tóxicos</a:t>
            </a:r>
            <a:endParaRPr lang="en-US" dirty="0"/>
          </a:p>
          <a:p>
            <a:r>
              <a:rPr lang="en-US" dirty="0"/>
              <a:t>899 </a:t>
            </a:r>
            <a:r>
              <a:rPr lang="en-US" dirty="0" err="1"/>
              <a:t>improváveis</a:t>
            </a:r>
            <a:r>
              <a:rPr lang="en-US" dirty="0"/>
              <a:t> de </a:t>
            </a:r>
            <a:r>
              <a:rPr lang="en-US" dirty="0" err="1"/>
              <a:t>causar</a:t>
            </a:r>
            <a:r>
              <a:rPr lang="en-US" dirty="0"/>
              <a:t> </a:t>
            </a:r>
            <a:r>
              <a:rPr lang="en-US" dirty="0" err="1"/>
              <a:t>danos</a:t>
            </a:r>
            <a:r>
              <a:rPr lang="en-US" dirty="0"/>
              <a:t> </a:t>
            </a:r>
            <a:r>
              <a:rPr lang="en-US" dirty="0" err="1"/>
              <a:t>agudos</a:t>
            </a:r>
            <a:endParaRPr lang="en-US" dirty="0"/>
          </a:p>
          <a:p>
            <a:r>
              <a:rPr lang="en-US" dirty="0"/>
              <a:t>168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classificados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96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03E6D-2304-7A41-B2DE-0EC5B5EC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Controle </a:t>
            </a:r>
            <a:r>
              <a:rPr lang="pt-BR"/>
              <a:t>feito pelo MMA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4775FB-9A23-DB45-AAA1-E19DE680C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/>
              <a:t>Convenção</a:t>
            </a:r>
            <a:r>
              <a:rPr lang="en-US" b="1" dirty="0"/>
              <a:t> de </a:t>
            </a:r>
            <a:r>
              <a:rPr lang="en-US" b="1" dirty="0" err="1"/>
              <a:t>Estocolmo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</a:t>
            </a:r>
            <a:r>
              <a:rPr lang="en-US" b="1" dirty="0" err="1"/>
              <a:t>Poluentes</a:t>
            </a:r>
            <a:r>
              <a:rPr lang="en-US" b="1" dirty="0"/>
              <a:t> </a:t>
            </a:r>
            <a:r>
              <a:rPr lang="en-US" b="1" dirty="0" err="1"/>
              <a:t>Orgânicos</a:t>
            </a:r>
            <a:r>
              <a:rPr lang="en-US" b="1" dirty="0"/>
              <a:t> </a:t>
            </a:r>
            <a:r>
              <a:rPr lang="en-US" b="1" dirty="0" err="1"/>
              <a:t>Persisten</a:t>
            </a:r>
            <a:r>
              <a:rPr lang="en-US" dirty="0" err="1"/>
              <a:t>tes</a:t>
            </a:r>
            <a:r>
              <a:rPr lang="en-US" dirty="0"/>
              <a:t> (POPs). </a:t>
            </a:r>
            <a:r>
              <a:rPr lang="en-US" dirty="0" err="1"/>
              <a:t>Assinada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2001. Brasil </a:t>
            </a:r>
            <a:r>
              <a:rPr lang="en-US" dirty="0" err="1"/>
              <a:t>aderiu</a:t>
            </a:r>
            <a:r>
              <a:rPr lang="en-US" dirty="0"/>
              <a:t> com 152 </a:t>
            </a:r>
            <a:r>
              <a:rPr lang="en-US" dirty="0" err="1"/>
              <a:t>países</a:t>
            </a:r>
            <a:r>
              <a:rPr lang="en-US" dirty="0"/>
              <a:t>, mas </a:t>
            </a:r>
            <a:r>
              <a:rPr lang="en-US" dirty="0" err="1"/>
              <a:t>até</a:t>
            </a:r>
            <a:r>
              <a:rPr lang="en-US" dirty="0"/>
              <a:t> agora 34 </a:t>
            </a:r>
            <a:r>
              <a:rPr lang="en-US" dirty="0" err="1"/>
              <a:t>não</a:t>
            </a:r>
            <a:r>
              <a:rPr lang="en-US" dirty="0"/>
              <a:t> o </a:t>
            </a:r>
            <a:r>
              <a:rPr lang="en-US" dirty="0" err="1"/>
              <a:t>ratificaram</a:t>
            </a:r>
            <a:r>
              <a:rPr lang="en-US" dirty="0"/>
              <a:t>. </a:t>
            </a:r>
          </a:p>
          <a:p>
            <a:r>
              <a:rPr lang="en-US" dirty="0"/>
              <a:t>Brasil </a:t>
            </a:r>
            <a:r>
              <a:rPr lang="en-US" dirty="0" err="1"/>
              <a:t>aprovou</a:t>
            </a:r>
            <a:r>
              <a:rPr lang="en-US" dirty="0"/>
              <a:t> e </a:t>
            </a:r>
            <a:r>
              <a:rPr lang="en-US" dirty="0" err="1"/>
              <a:t>promulgou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2005.</a:t>
            </a:r>
          </a:p>
          <a:p>
            <a:r>
              <a:rPr lang="en-US" dirty="0" err="1"/>
              <a:t>Produtos</a:t>
            </a:r>
            <a:r>
              <a:rPr lang="en-US" dirty="0"/>
              <a:t> com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persistência</a:t>
            </a:r>
            <a:r>
              <a:rPr lang="en-US" dirty="0"/>
              <a:t> no </a:t>
            </a:r>
            <a:r>
              <a:rPr lang="en-US" dirty="0" err="1"/>
              <a:t>ambiente</a:t>
            </a:r>
            <a:r>
              <a:rPr lang="en-US" dirty="0"/>
              <a:t> e </a:t>
            </a:r>
            <a:r>
              <a:rPr lang="en-US" dirty="0" err="1"/>
              <a:t>transportados</a:t>
            </a:r>
            <a:r>
              <a:rPr lang="en-US" dirty="0"/>
              <a:t> por longas </a:t>
            </a:r>
            <a:r>
              <a:rPr lang="en-US" dirty="0" err="1"/>
              <a:t>distâncias</a:t>
            </a:r>
            <a:r>
              <a:rPr lang="en-US" dirty="0"/>
              <a:t>, se </a:t>
            </a:r>
            <a:r>
              <a:rPr lang="en-US" dirty="0" err="1"/>
              <a:t>acumulam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tecidos</a:t>
            </a:r>
            <a:r>
              <a:rPr lang="en-US" dirty="0"/>
              <a:t> </a:t>
            </a:r>
            <a:r>
              <a:rPr lang="en-US" dirty="0" err="1"/>
              <a:t>gordurosos</a:t>
            </a:r>
            <a:r>
              <a:rPr lang="en-US" dirty="0"/>
              <a:t>.</a:t>
            </a:r>
          </a:p>
          <a:p>
            <a:r>
              <a:rPr lang="en-US" dirty="0" err="1"/>
              <a:t>Compromissos</a:t>
            </a:r>
            <a:r>
              <a:rPr lang="en-US" dirty="0"/>
              <a:t> </a:t>
            </a:r>
            <a:r>
              <a:rPr lang="en-US" dirty="0" err="1"/>
              <a:t>internacionais</a:t>
            </a:r>
            <a:r>
              <a:rPr lang="en-US" dirty="0"/>
              <a:t> com </a:t>
            </a:r>
            <a:r>
              <a:rPr lang="en-US" dirty="0" err="1"/>
              <a:t>força</a:t>
            </a:r>
            <a:r>
              <a:rPr lang="en-US" dirty="0"/>
              <a:t> de lei.</a:t>
            </a:r>
          </a:p>
          <a:p>
            <a:r>
              <a:rPr lang="en-US" dirty="0" err="1"/>
              <a:t>Compostos</a:t>
            </a:r>
            <a:r>
              <a:rPr lang="en-US" dirty="0"/>
              <a:t> </a:t>
            </a:r>
            <a:r>
              <a:rPr lang="en-US" dirty="0" err="1"/>
              <a:t>químicos</a:t>
            </a:r>
            <a:r>
              <a:rPr lang="en-US" dirty="0"/>
              <a:t> </a:t>
            </a:r>
            <a:r>
              <a:rPr lang="en-US" dirty="0" err="1"/>
              <a:t>produzidos</a:t>
            </a:r>
            <a:r>
              <a:rPr lang="en-US" dirty="0"/>
              <a:t> </a:t>
            </a:r>
            <a:r>
              <a:rPr lang="en-US" dirty="0" err="1"/>
              <a:t>internacionalmente</a:t>
            </a:r>
            <a:r>
              <a:rPr lang="en-US" dirty="0"/>
              <a:t> </a:t>
            </a:r>
            <a:r>
              <a:rPr lang="en-US" b="1" dirty="0" err="1"/>
              <a:t>proibidos</a:t>
            </a:r>
            <a:r>
              <a:rPr lang="en-US" b="1" dirty="0"/>
              <a:t>:</a:t>
            </a:r>
          </a:p>
          <a:p>
            <a:r>
              <a:rPr lang="en-US" dirty="0" err="1"/>
              <a:t>Muitos</a:t>
            </a:r>
            <a:r>
              <a:rPr lang="en-US" dirty="0"/>
              <a:t> </a:t>
            </a:r>
            <a:r>
              <a:rPr lang="en-US" dirty="0" err="1"/>
              <a:t>eram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para </a:t>
            </a:r>
            <a:r>
              <a:rPr lang="en-US" dirty="0" err="1"/>
              <a:t>controle</a:t>
            </a:r>
            <a:r>
              <a:rPr lang="en-US" dirty="0"/>
              <a:t> de </a:t>
            </a:r>
            <a:r>
              <a:rPr lang="en-US" dirty="0" err="1"/>
              <a:t>pragas</a:t>
            </a:r>
            <a:r>
              <a:rPr lang="en-US" dirty="0"/>
              <a:t> </a:t>
            </a:r>
            <a:r>
              <a:rPr lang="en-US" dirty="0" err="1"/>
              <a:t>agrícolas</a:t>
            </a:r>
            <a:r>
              <a:rPr lang="en-US" dirty="0"/>
              <a:t> e </a:t>
            </a:r>
            <a:r>
              <a:rPr lang="en-US" dirty="0" err="1"/>
              <a:t>vetores</a:t>
            </a:r>
            <a:r>
              <a:rPr lang="en-US" dirty="0"/>
              <a:t>.</a:t>
            </a:r>
          </a:p>
          <a:p>
            <a:r>
              <a:rPr lang="en-US" dirty="0"/>
              <a:t>Anexo A: </a:t>
            </a:r>
            <a:r>
              <a:rPr lang="en-US" dirty="0" err="1"/>
              <a:t>substâncias</a:t>
            </a:r>
            <a:r>
              <a:rPr lang="en-US" dirty="0"/>
              <a:t> que </a:t>
            </a:r>
            <a:r>
              <a:rPr lang="en-US" dirty="0" err="1"/>
              <a:t>devem</a:t>
            </a:r>
            <a:r>
              <a:rPr lang="en-US" dirty="0"/>
              <a:t> ser </a:t>
            </a:r>
            <a:r>
              <a:rPr lang="en-US" dirty="0" err="1"/>
              <a:t>proibidas</a:t>
            </a:r>
            <a:r>
              <a:rPr lang="en-US" dirty="0"/>
              <a:t>: Aldrin, Dieldrin, Endrin, </a:t>
            </a:r>
            <a:r>
              <a:rPr lang="en-US" dirty="0" err="1"/>
              <a:t>Hexaclorobenzeno</a:t>
            </a:r>
            <a:r>
              <a:rPr lang="en-US" dirty="0"/>
              <a:t>, </a:t>
            </a:r>
            <a:r>
              <a:rPr lang="en-US" dirty="0" err="1"/>
              <a:t>Heptacloro</a:t>
            </a:r>
            <a:r>
              <a:rPr lang="en-US" dirty="0"/>
              <a:t>, </a:t>
            </a:r>
            <a:r>
              <a:rPr lang="en-US" dirty="0" err="1"/>
              <a:t>Clordano</a:t>
            </a:r>
            <a:r>
              <a:rPr lang="en-US" dirty="0"/>
              <a:t>, </a:t>
            </a:r>
            <a:r>
              <a:rPr lang="en-US" dirty="0" err="1"/>
              <a:t>Mirex</a:t>
            </a:r>
            <a:r>
              <a:rPr lang="en-US" dirty="0"/>
              <a:t>, </a:t>
            </a:r>
            <a:r>
              <a:rPr lang="en-US" dirty="0" err="1"/>
              <a:t>Toxafeno</a:t>
            </a:r>
            <a:r>
              <a:rPr lang="en-US" dirty="0"/>
              <a:t>,  </a:t>
            </a:r>
            <a:r>
              <a:rPr lang="en-US" dirty="0" err="1"/>
              <a:t>Bifenilas</a:t>
            </a:r>
            <a:r>
              <a:rPr lang="en-US" dirty="0"/>
              <a:t> </a:t>
            </a:r>
            <a:r>
              <a:rPr lang="en-US" dirty="0" err="1"/>
              <a:t>policloradas</a:t>
            </a:r>
            <a:r>
              <a:rPr lang="en-US" dirty="0"/>
              <a:t>  (PCB), </a:t>
            </a:r>
            <a:r>
              <a:rPr lang="en-US" dirty="0" err="1"/>
              <a:t>em</a:t>
            </a:r>
            <a:r>
              <a:rPr lang="en-US" dirty="0"/>
              <a:t> 2011 o </a:t>
            </a:r>
            <a:r>
              <a:rPr lang="en-US" dirty="0" err="1"/>
              <a:t>Endossulfam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2015 o </a:t>
            </a:r>
            <a:r>
              <a:rPr lang="en-US" dirty="0" err="1"/>
              <a:t>Pentaclorofenol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2017 </a:t>
            </a:r>
            <a:r>
              <a:rPr lang="en-US" dirty="0" err="1"/>
              <a:t>mais</a:t>
            </a:r>
            <a:r>
              <a:rPr lang="en-US" dirty="0"/>
              <a:t> 2 </a:t>
            </a:r>
            <a:r>
              <a:rPr lang="en-US" dirty="0" err="1"/>
              <a:t>produtos</a:t>
            </a:r>
            <a:r>
              <a:rPr lang="en-US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7314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6980"/>
          </a:xfrm>
        </p:spPr>
        <p:txBody>
          <a:bodyPr>
            <a:normAutofit fontScale="90000"/>
          </a:bodyPr>
          <a:lstStyle/>
          <a:p>
            <a:r>
              <a:rPr lang="en-US" dirty="0"/>
              <a:t>REFERÊNCIAS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idx="1"/>
          </p:nvPr>
        </p:nvSpPr>
        <p:spPr>
          <a:xfrm>
            <a:off x="838200" y="802106"/>
            <a:ext cx="10515600" cy="5374857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BMJ 2015; 350:h2757. Air pollution in the UK: the public health problem that won´t go away.</a:t>
            </a:r>
          </a:p>
          <a:p>
            <a:r>
              <a:rPr lang="en-US" sz="2400" dirty="0"/>
              <a:t>Carson, R. Silent Spring.  Greenwich, Conn., </a:t>
            </a:r>
            <a:r>
              <a:rPr lang="en-US" sz="2400" dirty="0" err="1"/>
              <a:t>Fawcwtt</a:t>
            </a:r>
            <a:r>
              <a:rPr lang="en-US" sz="2400" dirty="0"/>
              <a:t> P., 1962.</a:t>
            </a:r>
          </a:p>
          <a:p>
            <a:r>
              <a:rPr lang="en-US" sz="2400" dirty="0" err="1"/>
              <a:t>Maluf</a:t>
            </a:r>
            <a:r>
              <a:rPr lang="en-US" sz="2400" dirty="0"/>
              <a:t>, RS et. Al. Nutrition sensitive agriculture and the promotion of food and nutrition sovereignty in Brazil. </a:t>
            </a:r>
            <a:r>
              <a:rPr lang="en-US" sz="2400" dirty="0" err="1"/>
              <a:t>Ciência</a:t>
            </a:r>
            <a:r>
              <a:rPr lang="en-US" sz="2400" dirty="0"/>
              <a:t> e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Coletiva</a:t>
            </a:r>
            <a:r>
              <a:rPr lang="en-US" sz="2400" dirty="0"/>
              <a:t>, v.20, n.8, p. 2303-12, 2015.</a:t>
            </a:r>
          </a:p>
          <a:p>
            <a:r>
              <a:rPr lang="en-US" sz="2400" dirty="0"/>
              <a:t>Ribeiro, H.; Jaime, PC; Ventura, D. </a:t>
            </a:r>
            <a:r>
              <a:rPr lang="en-US" sz="2400" dirty="0" err="1"/>
              <a:t>Alimentação</a:t>
            </a:r>
            <a:r>
              <a:rPr lang="en-US" sz="2400" dirty="0"/>
              <a:t> e </a:t>
            </a:r>
            <a:r>
              <a:rPr lang="en-US" sz="2400" dirty="0" err="1"/>
              <a:t>Sustentabilidade</a:t>
            </a:r>
            <a:r>
              <a:rPr lang="en-US" sz="2400" dirty="0"/>
              <a:t>. </a:t>
            </a:r>
            <a:r>
              <a:rPr lang="en-US" sz="2400" dirty="0" err="1"/>
              <a:t>Estudos</a:t>
            </a:r>
            <a:r>
              <a:rPr lang="en-US" sz="2400" dirty="0"/>
              <a:t> </a:t>
            </a:r>
            <a:r>
              <a:rPr lang="en-US" sz="2400" dirty="0" err="1"/>
              <a:t>Avançados</a:t>
            </a:r>
            <a:r>
              <a:rPr lang="en-US" sz="2400" dirty="0"/>
              <a:t>, 31 (89), S. Paulo, 2017. p. 185-198.</a:t>
            </a:r>
          </a:p>
          <a:p>
            <a:r>
              <a:rPr lang="en-US" sz="2400" dirty="0"/>
              <a:t>FAO. The State of Food Security and Nutrition in the World. 2018.</a:t>
            </a:r>
          </a:p>
          <a:p>
            <a:r>
              <a:rPr lang="en-US" sz="2400" dirty="0"/>
              <a:t>Bruce, N; Padilla, RP; </a:t>
            </a:r>
            <a:r>
              <a:rPr lang="en-US" sz="2400" dirty="0" err="1"/>
              <a:t>Albalak</a:t>
            </a:r>
            <a:r>
              <a:rPr lang="en-US" sz="2400" dirty="0"/>
              <a:t>, R. Indoor air pollution in developing countries: a major environmental and public health challenge. Bulletin of WHO, 2000, 78(9).</a:t>
            </a:r>
          </a:p>
          <a:p>
            <a:r>
              <a:rPr lang="en-US" sz="2400" dirty="0"/>
              <a:t>WHO. 7 million premature deaths annually linked to air pollution. News release, 25 March, 2014.</a:t>
            </a:r>
          </a:p>
          <a:p>
            <a:r>
              <a:rPr lang="en-US" sz="2400" dirty="0"/>
              <a:t>Global carbon atlas. </a:t>
            </a:r>
            <a:r>
              <a:rPr lang="en-US" sz="2400" dirty="0">
                <a:hlinkClick r:id="rId2"/>
              </a:rPr>
              <a:t>http://www.globalcarbonatlas.org/en/CO2emissions</a:t>
            </a:r>
            <a:endParaRPr lang="en-US" sz="2400" dirty="0"/>
          </a:p>
          <a:p>
            <a:r>
              <a:rPr lang="en-US" sz="2400" dirty="0"/>
              <a:t>Patz, J. </a:t>
            </a:r>
            <a:r>
              <a:rPr lang="en-US" sz="2400" dirty="0" err="1"/>
              <a:t>Cambio</a:t>
            </a:r>
            <a:r>
              <a:rPr lang="en-US" sz="2400" dirty="0"/>
              <a:t> </a:t>
            </a:r>
            <a:r>
              <a:rPr lang="en-US" sz="2400" dirty="0" err="1"/>
              <a:t>Climatico</a:t>
            </a:r>
            <a:r>
              <a:rPr lang="en-US" sz="2400" dirty="0"/>
              <a:t>. In </a:t>
            </a:r>
            <a:r>
              <a:rPr lang="en-US" sz="2400" dirty="0" err="1"/>
              <a:t>Frumkim</a:t>
            </a:r>
            <a:r>
              <a:rPr lang="en-US" sz="2400" dirty="0"/>
              <a:t>, H. (</a:t>
            </a:r>
            <a:r>
              <a:rPr lang="en-US" sz="2400" dirty="0" err="1"/>
              <a:t>ed</a:t>
            </a:r>
            <a:r>
              <a:rPr lang="en-US" sz="2400" dirty="0"/>
              <a:t>) </a:t>
            </a:r>
            <a:r>
              <a:rPr lang="en-US" sz="2400" dirty="0" err="1"/>
              <a:t>Salud</a:t>
            </a:r>
            <a:r>
              <a:rPr lang="en-US" sz="2400" dirty="0"/>
              <a:t> </a:t>
            </a:r>
            <a:r>
              <a:rPr lang="en-US" sz="2400" dirty="0" err="1"/>
              <a:t>Ambiental</a:t>
            </a:r>
            <a:r>
              <a:rPr lang="en-US" sz="2400" dirty="0"/>
              <a:t> de lo Global a lo Local. OPAS, 2010.</a:t>
            </a:r>
          </a:p>
          <a:p>
            <a:r>
              <a:rPr lang="en-US" sz="2400" dirty="0" err="1"/>
              <a:t>Vasconcelos</a:t>
            </a:r>
            <a:r>
              <a:rPr lang="en-US" sz="2400" dirty="0"/>
              <a:t>, Y. </a:t>
            </a:r>
            <a:r>
              <a:rPr lang="en-US" sz="2400" dirty="0" err="1"/>
              <a:t>Agrotóxicos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Berlinda</a:t>
            </a:r>
            <a:r>
              <a:rPr lang="en-US" sz="2400" dirty="0"/>
              <a:t>. </a:t>
            </a:r>
            <a:r>
              <a:rPr lang="en-US" sz="2400" dirty="0" err="1"/>
              <a:t>Pesquisa</a:t>
            </a:r>
            <a:r>
              <a:rPr lang="en-US" sz="2400" dirty="0"/>
              <a:t> FAPESP. </a:t>
            </a:r>
            <a:r>
              <a:rPr lang="en-US" sz="2400" dirty="0" err="1"/>
              <a:t>Ano</a:t>
            </a:r>
            <a:r>
              <a:rPr lang="en-US" sz="2400" dirty="0"/>
              <a:t> 19, n. 271. </a:t>
            </a:r>
            <a:r>
              <a:rPr lang="en-US" sz="2400" dirty="0" err="1"/>
              <a:t>Setembro</a:t>
            </a:r>
            <a:r>
              <a:rPr lang="en-US" sz="2400" dirty="0"/>
              <a:t>, 2018. </a:t>
            </a:r>
            <a:r>
              <a:rPr lang="en-US" sz="2400" dirty="0" err="1"/>
              <a:t>www.REVISTAPESQUISA.FAPESP.BR</a:t>
            </a:r>
            <a:endParaRPr lang="en-US" sz="2400" dirty="0"/>
          </a:p>
          <a:p>
            <a:r>
              <a:rPr lang="en-US" sz="2400" dirty="0"/>
              <a:t>World Bank Group. What a waste 2.0. A Global Snapshot of Solid Waste Management to 2050. http://</a:t>
            </a:r>
            <a:r>
              <a:rPr lang="en-US" sz="2400" dirty="0" err="1"/>
              <a:t>www.worldbank.org</a:t>
            </a:r>
            <a:r>
              <a:rPr lang="en-US" sz="2400" dirty="0"/>
              <a:t>/what-a-waste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0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Referências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/>
              <a:t>Buralli</a:t>
            </a:r>
            <a:r>
              <a:rPr lang="en-US" sz="2400" dirty="0"/>
              <a:t>, R. J. et al. </a:t>
            </a:r>
            <a:r>
              <a:rPr lang="pt-BR" sz="2400" dirty="0" err="1"/>
              <a:t>Respiratory</a:t>
            </a:r>
            <a:r>
              <a:rPr lang="pt-BR" sz="2400" dirty="0"/>
              <a:t> </a:t>
            </a:r>
            <a:r>
              <a:rPr lang="pt-BR" sz="2400" dirty="0" err="1"/>
              <a:t>Condition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Family </a:t>
            </a:r>
            <a:r>
              <a:rPr lang="pt-BR" sz="2400" dirty="0" err="1"/>
              <a:t>Farmers</a:t>
            </a:r>
            <a:r>
              <a:rPr lang="pt-BR" sz="2400" dirty="0"/>
              <a:t> </a:t>
            </a:r>
            <a:r>
              <a:rPr lang="pt-BR" sz="2400" dirty="0" err="1"/>
              <a:t>Exposed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Pesticides</a:t>
            </a:r>
            <a:r>
              <a:rPr lang="pt-BR" sz="2400" dirty="0"/>
              <a:t> in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State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Rio de Janeiro, </a:t>
            </a:r>
            <a:r>
              <a:rPr lang="pt-BR" sz="2400" dirty="0" err="1"/>
              <a:t>Brazil</a:t>
            </a:r>
            <a:r>
              <a:rPr lang="pt-BR" sz="2400" dirty="0"/>
              <a:t>. </a:t>
            </a:r>
            <a:r>
              <a:rPr lang="en-US" sz="2400" dirty="0"/>
              <a:t>International journal of environmental research and public health, v. 15, n. 6, 2018. </a:t>
            </a:r>
            <a:endParaRPr lang="pt-BR" sz="2400" dirty="0"/>
          </a:p>
          <a:p>
            <a:r>
              <a:rPr lang="pt-BR" sz="2400" dirty="0"/>
              <a:t>Carneiro, F. F. et al.  (ORG.) et al.  Dossiê ABRASCO: um alerta sobre os impactos dos agrotóxicos na saúde. [</a:t>
            </a:r>
            <a:r>
              <a:rPr lang="pt-BR" sz="2400" dirty="0" err="1"/>
              <a:t>s.l</a:t>
            </a:r>
            <a:r>
              <a:rPr lang="pt-BR" sz="2400" dirty="0"/>
              <a:t>: s.n.]. </a:t>
            </a:r>
          </a:p>
          <a:p>
            <a:r>
              <a:rPr lang="en-US" sz="2400" dirty="0"/>
              <a:t>IBAMA/MMA. </a:t>
            </a:r>
            <a:r>
              <a:rPr lang="pt-BR" sz="2400" dirty="0"/>
              <a:t>Boletim de Comercialização de Agrotóxicos e Afins - Histórico de vendas 2000-2012. Instituto Brasileiro do Meio Ambiente e dos Recursos Naturais Renováveis -IBAMA, p. 42, 2012.</a:t>
            </a:r>
          </a:p>
          <a:p>
            <a:r>
              <a:rPr lang="pt-BR" sz="2400" dirty="0" err="1"/>
              <a:t>Bombardi</a:t>
            </a:r>
            <a:r>
              <a:rPr lang="pt-BR" sz="2400" dirty="0"/>
              <a:t>, L.M. Geografia do uso de agrotóxicos no Brasil e conexões com a UE, USP. 2017.</a:t>
            </a:r>
          </a:p>
          <a:p>
            <a:r>
              <a:rPr lang="pt-BR" sz="2400" dirty="0">
                <a:hlinkClick r:id="rId2"/>
              </a:rPr>
              <a:t>www.portalanvisa.gov</a:t>
            </a:r>
            <a:endParaRPr lang="pt-BR" sz="2400"/>
          </a:p>
          <a:p>
            <a:r>
              <a:rPr lang="pt-BR" sz="2400"/>
              <a:t> </a:t>
            </a:r>
            <a:endParaRPr lang="pt-BR" sz="2400" dirty="0"/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Concentração</a:t>
            </a:r>
            <a:r>
              <a:rPr lang="en-US" dirty="0"/>
              <a:t> de </a:t>
            </a:r>
            <a:r>
              <a:rPr lang="en-US" dirty="0" err="1"/>
              <a:t>empresas</a:t>
            </a:r>
            <a:r>
              <a:rPr lang="en-US" dirty="0"/>
              <a:t> e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transnacionais</a:t>
            </a:r>
            <a:r>
              <a:rPr lang="en-US" dirty="0"/>
              <a:t> no </a:t>
            </a:r>
            <a:r>
              <a:rPr lang="en-US" dirty="0" err="1"/>
              <a:t>ramo</a:t>
            </a:r>
            <a:r>
              <a:rPr lang="en-US" dirty="0"/>
              <a:t> de </a:t>
            </a:r>
            <a:r>
              <a:rPr lang="en-US" dirty="0" err="1"/>
              <a:t>sementes</a:t>
            </a:r>
            <a:endParaRPr lang="en-US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4841"/>
            <a:ext cx="10158961" cy="64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8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Agricultura especializada e </a:t>
            </a:r>
            <a:r>
              <a:rPr lang="pt-BR" dirty="0" err="1"/>
              <a:t>tecnificada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Origens: Segunda guerra mundial</a:t>
            </a:r>
          </a:p>
          <a:p>
            <a:r>
              <a:rPr lang="pt-BR" dirty="0"/>
              <a:t>Revolução Verde a partir da década de 1950: grande aumento da produção, mas elevados impactos ambientais (Carson, R., 1962)</a:t>
            </a:r>
          </a:p>
          <a:p>
            <a:r>
              <a:rPr lang="pt-BR" dirty="0"/>
              <a:t>Perda de biodiversidade, uso maciço de sementes híbridas, fertilizantes químicos, agrotóxicos e drogas veterinárias com efeitos à saúde</a:t>
            </a:r>
          </a:p>
          <a:p>
            <a:r>
              <a:rPr lang="pt-BR" dirty="0"/>
              <a:t>Mudanças na dieta</a:t>
            </a:r>
          </a:p>
          <a:p>
            <a:r>
              <a:rPr lang="pt-BR" dirty="0"/>
              <a:t>Sistema produtivo com uso intensivo do solo causa perda da fertilidade natural, além de concentração de terras, destruição e desperdício de alimentos</a:t>
            </a:r>
          </a:p>
          <a:p>
            <a:r>
              <a:rPr lang="pt-BR" dirty="0"/>
              <a:t>Pobres não podem pagar</a:t>
            </a:r>
          </a:p>
          <a:p>
            <a:r>
              <a:rPr lang="pt-BR" dirty="0"/>
              <a:t>Indústrias transformam grãos em ração para gado e/ou alimentos pouco nutritivos</a:t>
            </a:r>
          </a:p>
        </p:txBody>
      </p:sp>
    </p:spTree>
    <p:extLst>
      <p:ext uri="{BB962C8B-B14F-4D97-AF65-F5344CB8AC3E}">
        <p14:creationId xmlns:p14="http://schemas.microsoft.com/office/powerpoint/2010/main" val="3974831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Prevalência da Fome no Mundo (FAO, 2018)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0" y="1320800"/>
            <a:ext cx="93853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300" y="215901"/>
            <a:ext cx="10985500" cy="1054099"/>
          </a:xfrm>
        </p:spPr>
        <p:txBody>
          <a:bodyPr/>
          <a:lstStyle/>
          <a:p>
            <a:r>
              <a:rPr lang="pt-BR" dirty="0"/>
              <a:t>Prevalência da Fome por Continentes (</a:t>
            </a:r>
            <a:r>
              <a:rPr lang="pt-BR" sz="3200" dirty="0"/>
              <a:t>FAO, 2018)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0" y="1282700"/>
            <a:ext cx="104521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0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Mudanças climáticas e emissão de gases de Efeito estufa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1375"/>
          </a:xfrm>
        </p:spPr>
        <p:txBody>
          <a:bodyPr/>
          <a:lstStyle/>
          <a:p>
            <a:r>
              <a:rPr lang="en-US" dirty="0"/>
              <a:t>QUEIMA DE BIOMASSA</a:t>
            </a:r>
          </a:p>
          <a:p>
            <a:r>
              <a:rPr lang="en-US" dirty="0"/>
              <a:t>1. </a:t>
            </a:r>
            <a:r>
              <a:rPr lang="en-US" dirty="0" err="1"/>
              <a:t>Preparo</a:t>
            </a:r>
            <a:r>
              <a:rPr lang="en-US" dirty="0"/>
              <a:t> de </a:t>
            </a:r>
            <a:r>
              <a:rPr lang="en-US" dirty="0" err="1"/>
              <a:t>alimento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Queima</a:t>
            </a:r>
            <a:r>
              <a:rPr lang="en-US" dirty="0"/>
              <a:t> de </a:t>
            </a:r>
            <a:r>
              <a:rPr lang="en-US" dirty="0" err="1"/>
              <a:t>resíduos</a:t>
            </a:r>
            <a:r>
              <a:rPr lang="en-US" dirty="0"/>
              <a:t> </a:t>
            </a:r>
            <a:r>
              <a:rPr lang="en-US" dirty="0" err="1"/>
              <a:t>agrícolas</a:t>
            </a:r>
            <a:endParaRPr lang="en-US" dirty="0"/>
          </a:p>
          <a:p>
            <a:r>
              <a:rPr lang="en-US" dirty="0"/>
              <a:t>3. </a:t>
            </a:r>
            <a:r>
              <a:rPr lang="en-US" dirty="0" err="1"/>
              <a:t>Queimadas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desmatamento</a:t>
            </a:r>
            <a:r>
              <a:rPr lang="en-US" dirty="0"/>
              <a:t> 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trato</a:t>
            </a:r>
            <a:r>
              <a:rPr lang="en-US" dirty="0"/>
              <a:t> </a:t>
            </a:r>
            <a:r>
              <a:rPr lang="en-US" dirty="0" err="1"/>
              <a:t>agropecuário</a:t>
            </a:r>
            <a:endParaRPr lang="en-US" dirty="0"/>
          </a:p>
          <a:p>
            <a:r>
              <a:rPr lang="en-US" dirty="0"/>
              <a:t>DESMATAMENTO</a:t>
            </a:r>
          </a:p>
          <a:p>
            <a:r>
              <a:rPr lang="en-US" dirty="0"/>
              <a:t>CRIAÇÃO DE GADO (</a:t>
            </a:r>
            <a:r>
              <a:rPr lang="en-US" dirty="0" err="1"/>
              <a:t>metano</a:t>
            </a:r>
            <a:r>
              <a:rPr lang="en-US" dirty="0"/>
              <a:t>)</a:t>
            </a:r>
          </a:p>
          <a:p>
            <a:r>
              <a:rPr lang="en-US" dirty="0"/>
              <a:t>TRANSPORTE E REFRIGERAÇÃO</a:t>
            </a:r>
          </a:p>
          <a:p>
            <a:r>
              <a:rPr lang="en-US" dirty="0"/>
              <a:t>RESÍDUOS ( </a:t>
            </a:r>
            <a:r>
              <a:rPr lang="en-US" dirty="0" err="1"/>
              <a:t>sobretudo</a:t>
            </a:r>
            <a:r>
              <a:rPr lang="en-US" dirty="0"/>
              <a:t> </a:t>
            </a:r>
            <a:r>
              <a:rPr lang="en-US" dirty="0" err="1"/>
              <a:t>metano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3202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2558</Words>
  <Application>Microsoft Macintosh PowerPoint</Application>
  <PresentationFormat>Widescreen</PresentationFormat>
  <Paragraphs>194</Paragraphs>
  <Slides>45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Tema do Office</vt:lpstr>
      <vt:lpstr>Acrobat Document</vt:lpstr>
      <vt:lpstr>   ALIMENTAÇÃO E SUSTENTABILIDADE Helena Ribeiro</vt:lpstr>
      <vt:lpstr>Sumário da apresentação</vt:lpstr>
      <vt:lpstr>Introdução</vt:lpstr>
      <vt:lpstr>Alimentação e Sustentabilidade</vt:lpstr>
      <vt:lpstr>Concentração de empresas e grupos transnacionais no ramo de sementes</vt:lpstr>
      <vt:lpstr>Agricultura especializada e tecnificada</vt:lpstr>
      <vt:lpstr>Prevalência da Fome no Mundo (FAO, 2018)</vt:lpstr>
      <vt:lpstr>Prevalência da Fome por Continentes (FAO, 2018)</vt:lpstr>
      <vt:lpstr>Mudanças climáticas e emissão de gases de Efeito estufa</vt:lpstr>
      <vt:lpstr>USO DE FOGÃO A LENHA NO MUNDO (50% da população)</vt:lpstr>
      <vt:lpstr>Poluição do ar interna</vt:lpstr>
      <vt:lpstr>Apresentação do PowerPoint</vt:lpstr>
      <vt:lpstr>Poluição urbana</vt:lpstr>
      <vt:lpstr>Poluição Urbana</vt:lpstr>
      <vt:lpstr>Apresentação do PowerPoint</vt:lpstr>
      <vt:lpstr>Apresentação do PowerPoint</vt:lpstr>
      <vt:lpstr>Perda e desperdício de alimentos são estimados em 30% de toda produção de alimentos do mundo (FAO, 2015).Isto contribui fortemente para emissão de GEE, gerados na produção e no transporte e do metano gerado na decomposição.</vt:lpstr>
      <vt:lpstr>Apresentação do PowerPoint</vt:lpstr>
      <vt:lpstr>EMISSOES DE GASES DE EFEITO ESTUFA</vt:lpstr>
      <vt:lpstr>Apresentação do PowerPoint</vt:lpstr>
      <vt:lpstr>Mudanças climáticas e alimentação</vt:lpstr>
      <vt:lpstr>Mudanças climáticas e alimentação</vt:lpstr>
      <vt:lpstr>Riscos de mortes relacionadas a secas</vt:lpstr>
      <vt:lpstr>Vila Massai, Quênia</vt:lpstr>
      <vt:lpstr>Maniatas na Vila Massai, Quênia</vt:lpstr>
      <vt:lpstr>Secas no Quênia</vt:lpstr>
      <vt:lpstr>Substituição de florestas por pastagens Foto: Reserva Chico Mendes, Xapuri, Acre</vt:lpstr>
      <vt:lpstr>Consumo de carne bovina</vt:lpstr>
      <vt:lpstr>Aumento de uso de Agrotóxicos</vt:lpstr>
      <vt:lpstr>Apresentação do PowerPoint</vt:lpstr>
      <vt:lpstr>Apresentação do PowerPoint</vt:lpstr>
      <vt:lpstr>Apresentação do PowerPoint</vt:lpstr>
      <vt:lpstr>Pesticidas no Brasil= 20% do mercado global Dentre maiores produtores e áreas agrícolas do planeta</vt:lpstr>
      <vt:lpstr>Agrotóxicos no Brasil</vt:lpstr>
      <vt:lpstr>Soja com plantio direto</vt:lpstr>
      <vt:lpstr>Vantagens do plantio direto (Embrapa)</vt:lpstr>
      <vt:lpstr>Alternativas</vt:lpstr>
      <vt:lpstr>Controle feito pela Anvisa</vt:lpstr>
      <vt:lpstr>Controle feito pela Anvisa</vt:lpstr>
      <vt:lpstr>Controle feito pela Anvisa</vt:lpstr>
      <vt:lpstr>Controle feito pela Anvisa</vt:lpstr>
      <vt:lpstr>Controle feito pela Anvisa</vt:lpstr>
      <vt:lpstr>Controle feito pelo MMA</vt:lpstr>
      <vt:lpstr>REFERÊNCIAS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Helena</dc:creator>
  <cp:lastModifiedBy>Helena Ribeiro</cp:lastModifiedBy>
  <cp:revision>86</cp:revision>
  <dcterms:created xsi:type="dcterms:W3CDTF">2018-08-28T18:46:22Z</dcterms:created>
  <dcterms:modified xsi:type="dcterms:W3CDTF">2020-10-28T22:07:32Z</dcterms:modified>
</cp:coreProperties>
</file>