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62"/>
  </p:notesMasterIdLst>
  <p:handoutMasterIdLst>
    <p:handoutMasterId r:id="rId63"/>
  </p:handoutMasterIdLst>
  <p:sldIdLst>
    <p:sldId id="261" r:id="rId2"/>
    <p:sldId id="548" r:id="rId3"/>
    <p:sldId id="316" r:id="rId4"/>
    <p:sldId id="636" r:id="rId5"/>
    <p:sldId id="608" r:id="rId6"/>
    <p:sldId id="596" r:id="rId7"/>
    <p:sldId id="597" r:id="rId8"/>
    <p:sldId id="615" r:id="rId9"/>
    <p:sldId id="592" r:id="rId10"/>
    <p:sldId id="634" r:id="rId11"/>
    <p:sldId id="609" r:id="rId12"/>
    <p:sldId id="616" r:id="rId13"/>
    <p:sldId id="610" r:id="rId14"/>
    <p:sldId id="620" r:id="rId15"/>
    <p:sldId id="621" r:id="rId16"/>
    <p:sldId id="637" r:id="rId17"/>
    <p:sldId id="622" r:id="rId18"/>
    <p:sldId id="623" r:id="rId19"/>
    <p:sldId id="624" r:id="rId20"/>
    <p:sldId id="625" r:id="rId21"/>
    <p:sldId id="626" r:id="rId22"/>
    <p:sldId id="627" r:id="rId23"/>
    <p:sldId id="628" r:id="rId24"/>
    <p:sldId id="629" r:id="rId25"/>
    <p:sldId id="630" r:id="rId26"/>
    <p:sldId id="631" r:id="rId27"/>
    <p:sldId id="617" r:id="rId28"/>
    <p:sldId id="618" r:id="rId29"/>
    <p:sldId id="619" r:id="rId30"/>
    <p:sldId id="593" r:id="rId31"/>
    <p:sldId id="598" r:id="rId32"/>
    <p:sldId id="599" r:id="rId33"/>
    <p:sldId id="614" r:id="rId34"/>
    <p:sldId id="632" r:id="rId35"/>
    <p:sldId id="600" r:id="rId36"/>
    <p:sldId id="601" r:id="rId37"/>
    <p:sldId id="638" r:id="rId38"/>
    <p:sldId id="602" r:id="rId39"/>
    <p:sldId id="603" r:id="rId40"/>
    <p:sldId id="635" r:id="rId41"/>
    <p:sldId id="611" r:id="rId42"/>
    <p:sldId id="612" r:id="rId43"/>
    <p:sldId id="613" r:id="rId44"/>
    <p:sldId id="633" r:id="rId45"/>
    <p:sldId id="641" r:id="rId46"/>
    <p:sldId id="594" r:id="rId47"/>
    <p:sldId id="604" r:id="rId48"/>
    <p:sldId id="605" r:id="rId49"/>
    <p:sldId id="606" r:id="rId50"/>
    <p:sldId id="595" r:id="rId51"/>
    <p:sldId id="560" r:id="rId52"/>
    <p:sldId id="577" r:id="rId53"/>
    <p:sldId id="574" r:id="rId54"/>
    <p:sldId id="575" r:id="rId55"/>
    <p:sldId id="646" r:id="rId56"/>
    <p:sldId id="642" r:id="rId57"/>
    <p:sldId id="643" r:id="rId58"/>
    <p:sldId id="644" r:id="rId59"/>
    <p:sldId id="645" r:id="rId60"/>
    <p:sldId id="534" r:id="rId61"/>
  </p:sldIdLst>
  <p:sldSz cx="12192000" cy="6858000"/>
  <p:notesSz cx="6669088"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C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86355" autoAdjust="0"/>
  </p:normalViewPr>
  <p:slideViewPr>
    <p:cSldViewPr snapToGrid="0">
      <p:cViewPr varScale="1">
        <p:scale>
          <a:sx n="74" d="100"/>
          <a:sy n="74" d="100"/>
        </p:scale>
        <p:origin x="468" y="72"/>
      </p:cViewPr>
      <p:guideLst>
        <p:guide orient="horz" pos="2160"/>
        <p:guide pos="3840"/>
      </p:guideLst>
    </p:cSldViewPr>
  </p:slideViewPr>
  <p:outlineViewPr>
    <p:cViewPr>
      <p:scale>
        <a:sx n="33" d="100"/>
        <a:sy n="33" d="100"/>
      </p:scale>
      <p:origin x="0" y="-634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Lst>
  </p:outlineViewPr>
  <p:notesTextViewPr>
    <p:cViewPr>
      <p:scale>
        <a:sx n="1" d="1"/>
        <a:sy n="1" d="1"/>
      </p:scale>
      <p:origin x="0" y="0"/>
    </p:cViewPr>
  </p:notesTextViewPr>
  <p:notesViewPr>
    <p:cSldViewPr snapToGrid="0">
      <p:cViewPr>
        <p:scale>
          <a:sx n="90" d="100"/>
          <a:sy n="90" d="100"/>
        </p:scale>
        <p:origin x="-3834" y="162"/>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9.xml"/><Relationship Id="rId18" Type="http://schemas.openxmlformats.org/officeDocument/2006/relationships/slide" Target="slides/slide24.xml"/><Relationship Id="rId26" Type="http://schemas.openxmlformats.org/officeDocument/2006/relationships/slide" Target="slides/slide33.xml"/><Relationship Id="rId39" Type="http://schemas.openxmlformats.org/officeDocument/2006/relationships/slide" Target="slides/slide47.xml"/><Relationship Id="rId21" Type="http://schemas.openxmlformats.org/officeDocument/2006/relationships/slide" Target="slides/slide27.xml"/><Relationship Id="rId34" Type="http://schemas.openxmlformats.org/officeDocument/2006/relationships/slide" Target="slides/slide41.xml"/><Relationship Id="rId7" Type="http://schemas.openxmlformats.org/officeDocument/2006/relationships/slide" Target="slides/slide13.xml"/><Relationship Id="rId2" Type="http://schemas.openxmlformats.org/officeDocument/2006/relationships/slide" Target="slides/slide6.xml"/><Relationship Id="rId16" Type="http://schemas.openxmlformats.org/officeDocument/2006/relationships/slide" Target="slides/slide22.xml"/><Relationship Id="rId20" Type="http://schemas.openxmlformats.org/officeDocument/2006/relationships/slide" Target="slides/slide26.xml"/><Relationship Id="rId29" Type="http://schemas.openxmlformats.org/officeDocument/2006/relationships/slide" Target="slides/slide36.xml"/><Relationship Id="rId41" Type="http://schemas.openxmlformats.org/officeDocument/2006/relationships/slide" Target="slides/slide49.xml"/><Relationship Id="rId1" Type="http://schemas.openxmlformats.org/officeDocument/2006/relationships/slide" Target="slides/slide5.xml"/><Relationship Id="rId6" Type="http://schemas.openxmlformats.org/officeDocument/2006/relationships/slide" Target="slides/slide12.xml"/><Relationship Id="rId11" Type="http://schemas.openxmlformats.org/officeDocument/2006/relationships/slide" Target="slides/slide17.xml"/><Relationship Id="rId24" Type="http://schemas.openxmlformats.org/officeDocument/2006/relationships/slide" Target="slides/slide31.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8.xml"/><Relationship Id="rId5" Type="http://schemas.openxmlformats.org/officeDocument/2006/relationships/slide" Target="slides/slide11.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5.xml"/><Relationship Id="rId36" Type="http://schemas.openxmlformats.org/officeDocument/2006/relationships/slide" Target="slides/slide43.xml"/><Relationship Id="rId10" Type="http://schemas.openxmlformats.org/officeDocument/2006/relationships/slide" Target="slides/slide16.xml"/><Relationship Id="rId19" Type="http://schemas.openxmlformats.org/officeDocument/2006/relationships/slide" Target="slides/slide25.xml"/><Relationship Id="rId31" Type="http://schemas.openxmlformats.org/officeDocument/2006/relationships/slide" Target="slides/slide38.xml"/><Relationship Id="rId4" Type="http://schemas.openxmlformats.org/officeDocument/2006/relationships/slide" Target="slides/slide8.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28.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2.xml"/><Relationship Id="rId8" Type="http://schemas.openxmlformats.org/officeDocument/2006/relationships/slide" Target="slides/slide14.xml"/><Relationship Id="rId3" Type="http://schemas.openxmlformats.org/officeDocument/2006/relationships/slide" Target="slides/slide7.xml"/><Relationship Id="rId12" Type="http://schemas.openxmlformats.org/officeDocument/2006/relationships/slide" Target="slides/slide18.xml"/><Relationship Id="rId17" Type="http://schemas.openxmlformats.org/officeDocument/2006/relationships/slide" Target="slides/slide23.xml"/><Relationship Id="rId25" Type="http://schemas.openxmlformats.org/officeDocument/2006/relationships/slide" Target="slides/slide32.xml"/><Relationship Id="rId33" Type="http://schemas.openxmlformats.org/officeDocument/2006/relationships/slide" Target="slides/slide40.xml"/><Relationship Id="rId38"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4C64E-756C-460F-8E05-EDA0BC407529}" type="doc">
      <dgm:prSet loTypeId="urn:microsoft.com/office/officeart/2005/8/layout/hProcess11" loCatId="process" qsTypeId="urn:microsoft.com/office/officeart/2005/8/quickstyle/simple1" qsCatId="simple" csTypeId="urn:microsoft.com/office/officeart/2005/8/colors/accent1_2" csCatId="accent1" phldr="1"/>
      <dgm:spPr/>
    </dgm:pt>
    <dgm:pt modelId="{B6528848-8122-4609-85CA-5F508178F564}">
      <dgm:prSet phldrT="[Text]" custT="1"/>
      <dgm:spPr/>
      <dgm:t>
        <a:bodyPr/>
        <a:lstStyle/>
        <a:p>
          <a:r>
            <a:rPr lang="pt-BR" sz="1400" dirty="0" smtClean="0">
              <a:latin typeface="Verdana" panose="020B0604030504040204" pitchFamily="34" charset="0"/>
              <a:ea typeface="Verdana" panose="020B0604030504040204" pitchFamily="34" charset="0"/>
              <a:cs typeface="Verdana" panose="020B0604030504040204" pitchFamily="34" charset="0"/>
            </a:rPr>
            <a:t>Capitanias Hereditárias – Século XVI</a:t>
          </a:r>
          <a:endParaRPr lang="pt-BR" sz="1400" dirty="0">
            <a:latin typeface="Verdana" panose="020B0604030504040204" pitchFamily="34" charset="0"/>
            <a:ea typeface="Verdana" panose="020B0604030504040204" pitchFamily="34" charset="0"/>
            <a:cs typeface="Verdana" panose="020B0604030504040204" pitchFamily="34" charset="0"/>
          </a:endParaRPr>
        </a:p>
      </dgm:t>
    </dgm:pt>
    <dgm:pt modelId="{39724621-AC42-4581-8FF3-512483FFF4C6}" type="parTrans" cxnId="{E7AB5EB8-BA6E-4F1E-8C8B-B90D98A2F3F1}">
      <dgm:prSet/>
      <dgm:spPr/>
      <dgm:t>
        <a:bodyPr/>
        <a:lstStyle/>
        <a:p>
          <a:endParaRPr lang="pt-BR"/>
        </a:p>
      </dgm:t>
    </dgm:pt>
    <dgm:pt modelId="{822C6854-E458-4069-99AB-C92C6C00286B}" type="sibTrans" cxnId="{E7AB5EB8-BA6E-4F1E-8C8B-B90D98A2F3F1}">
      <dgm:prSet/>
      <dgm:spPr/>
      <dgm:t>
        <a:bodyPr/>
        <a:lstStyle/>
        <a:p>
          <a:endParaRPr lang="pt-BR"/>
        </a:p>
      </dgm:t>
    </dgm:pt>
    <dgm:pt modelId="{9DCB3E29-3B2F-4196-A8E0-C6E138F0CBA9}">
      <dgm:prSet phldrT="[Text]" custT="1"/>
      <dgm:spPr/>
      <dgm:t>
        <a:bodyPr/>
        <a:lstStyle/>
        <a:p>
          <a:r>
            <a:rPr lang="pt-BR" sz="1400" dirty="0" smtClean="0">
              <a:latin typeface="Verdana" panose="020B0604030504040204" pitchFamily="34" charset="0"/>
              <a:ea typeface="Verdana" panose="020B0604030504040204" pitchFamily="34" charset="0"/>
              <a:cs typeface="Verdana" panose="020B0604030504040204" pitchFamily="34" charset="0"/>
            </a:rPr>
            <a:t>Decretos imperiais (nº 34, de 26 ago. 1833; de 30 de junho de 1835; 24/1835; 101/1835)</a:t>
          </a:r>
          <a:endParaRPr lang="pt-BR" sz="1400" dirty="0">
            <a:latin typeface="Verdana" panose="020B0604030504040204" pitchFamily="34" charset="0"/>
            <a:ea typeface="Verdana" panose="020B0604030504040204" pitchFamily="34" charset="0"/>
            <a:cs typeface="Verdana" panose="020B0604030504040204" pitchFamily="34" charset="0"/>
          </a:endParaRPr>
        </a:p>
      </dgm:t>
    </dgm:pt>
    <dgm:pt modelId="{955FCCCC-D402-4A65-A7C7-92CB2196BF91}" type="parTrans" cxnId="{F5A22EB1-46AC-461B-A5F3-BCEC91728485}">
      <dgm:prSet/>
      <dgm:spPr/>
      <dgm:t>
        <a:bodyPr/>
        <a:lstStyle/>
        <a:p>
          <a:endParaRPr lang="pt-BR"/>
        </a:p>
      </dgm:t>
    </dgm:pt>
    <dgm:pt modelId="{1A515860-3AF0-47C7-8EBF-0BB8002D7C68}" type="sibTrans" cxnId="{F5A22EB1-46AC-461B-A5F3-BCEC91728485}">
      <dgm:prSet/>
      <dgm:spPr/>
      <dgm:t>
        <a:bodyPr/>
        <a:lstStyle/>
        <a:p>
          <a:endParaRPr lang="pt-BR"/>
        </a:p>
      </dgm:t>
    </dgm:pt>
    <dgm:pt modelId="{D25A1038-4DEB-419F-A322-DD93CFA37F9E}">
      <dgm:prSet phldrT="[Text]" custT="1"/>
      <dgm:spPr/>
      <dgm:t>
        <a:bodyPr/>
        <a:lstStyle/>
        <a:p>
          <a:r>
            <a:rPr lang="pt-BR" sz="1400" dirty="0" smtClean="0">
              <a:latin typeface="Verdana" panose="020B0604030504040204" pitchFamily="34" charset="0"/>
              <a:ea typeface="Verdana" panose="020B0604030504040204" pitchFamily="34" charset="0"/>
              <a:cs typeface="Verdana" panose="020B0604030504040204" pitchFamily="34" charset="0"/>
            </a:rPr>
            <a:t>Barão de Mauá – Companhia de Gás e Iluminação do RJ (1851); Estrada de ferro de Petrópolis (1852), de Santos-Jundiaí (1855), cabo submarino para telégrafos (1872)</a:t>
          </a:r>
          <a:endParaRPr lang="pt-BR" sz="1400" dirty="0">
            <a:latin typeface="Verdana" panose="020B0604030504040204" pitchFamily="34" charset="0"/>
            <a:ea typeface="Verdana" panose="020B0604030504040204" pitchFamily="34" charset="0"/>
            <a:cs typeface="Verdana" panose="020B0604030504040204" pitchFamily="34" charset="0"/>
          </a:endParaRPr>
        </a:p>
      </dgm:t>
    </dgm:pt>
    <dgm:pt modelId="{405D7A2E-A705-4798-A9A2-CE05B89C81B2}" type="parTrans" cxnId="{31CDAE1E-BF8B-45A0-99DF-19E6D55AC9B6}">
      <dgm:prSet/>
      <dgm:spPr/>
      <dgm:t>
        <a:bodyPr/>
        <a:lstStyle/>
        <a:p>
          <a:endParaRPr lang="pt-BR"/>
        </a:p>
      </dgm:t>
    </dgm:pt>
    <dgm:pt modelId="{A725311B-F21B-4D5E-A2E5-BF7CD81CAE66}" type="sibTrans" cxnId="{31CDAE1E-BF8B-45A0-99DF-19E6D55AC9B6}">
      <dgm:prSet/>
      <dgm:spPr/>
      <dgm:t>
        <a:bodyPr/>
        <a:lstStyle/>
        <a:p>
          <a:endParaRPr lang="pt-BR"/>
        </a:p>
      </dgm:t>
    </dgm:pt>
    <dgm:pt modelId="{4EDEC50F-A710-45AA-AC58-BB3AB53CF23A}">
      <dgm:prSet phldrT="[Text]"/>
      <dgm:spPr/>
      <dgm:t>
        <a:bodyPr/>
        <a:lstStyle/>
        <a:p>
          <a:r>
            <a:rPr lang="pt-BR" dirty="0" smtClean="0">
              <a:latin typeface="Verdana" panose="020B0604030504040204" pitchFamily="34" charset="0"/>
              <a:ea typeface="Verdana" panose="020B0604030504040204" pitchFamily="34" charset="0"/>
              <a:cs typeface="Verdana" panose="020B0604030504040204" pitchFamily="34" charset="0"/>
            </a:rPr>
            <a:t>Constituição de 1934 – Ordem Econômica e Social – Declínio das concessões</a:t>
          </a:r>
          <a:endParaRPr lang="pt-BR" dirty="0">
            <a:latin typeface="Verdana" panose="020B0604030504040204" pitchFamily="34" charset="0"/>
            <a:ea typeface="Verdana" panose="020B0604030504040204" pitchFamily="34" charset="0"/>
            <a:cs typeface="Verdana" panose="020B0604030504040204" pitchFamily="34" charset="0"/>
          </a:endParaRPr>
        </a:p>
      </dgm:t>
    </dgm:pt>
    <dgm:pt modelId="{414A9B46-F2F7-4F8D-AB75-007817A24963}" type="parTrans" cxnId="{37DAE0F0-F9F6-406F-A41F-B3065479CF73}">
      <dgm:prSet/>
      <dgm:spPr/>
      <dgm:t>
        <a:bodyPr/>
        <a:lstStyle/>
        <a:p>
          <a:endParaRPr lang="pt-BR"/>
        </a:p>
      </dgm:t>
    </dgm:pt>
    <dgm:pt modelId="{8D281982-7859-42B6-963C-309EF4DF88B7}" type="sibTrans" cxnId="{37DAE0F0-F9F6-406F-A41F-B3065479CF73}">
      <dgm:prSet/>
      <dgm:spPr/>
      <dgm:t>
        <a:bodyPr/>
        <a:lstStyle/>
        <a:p>
          <a:endParaRPr lang="pt-BR"/>
        </a:p>
      </dgm:t>
    </dgm:pt>
    <dgm:pt modelId="{0C7F1A5B-4CD4-4D60-AC69-757D2835A6B6}">
      <dgm:prSet phldrT="[Text]" custT="1"/>
      <dgm:spPr/>
      <dgm:t>
        <a:bodyPr/>
        <a:lstStyle/>
        <a:p>
          <a:r>
            <a:rPr lang="pt-BR" sz="1400" dirty="0" smtClean="0">
              <a:latin typeface="Verdana" panose="020B0604030504040204" pitchFamily="34" charset="0"/>
              <a:ea typeface="Verdana" panose="020B0604030504040204" pitchFamily="34" charset="0"/>
              <a:cs typeface="Verdana" panose="020B0604030504040204" pitchFamily="34" charset="0"/>
            </a:rPr>
            <a:t>Década de 1990 – Reabertura econômica a setores privados – Reforma Gerencial do Estado - Lei Federal nº 8.987/1995 (concessões comuns)</a:t>
          </a:r>
          <a:endParaRPr lang="pt-BR" sz="1400" dirty="0">
            <a:latin typeface="Verdana" panose="020B0604030504040204" pitchFamily="34" charset="0"/>
            <a:ea typeface="Verdana" panose="020B0604030504040204" pitchFamily="34" charset="0"/>
            <a:cs typeface="Verdana" panose="020B0604030504040204" pitchFamily="34" charset="0"/>
          </a:endParaRPr>
        </a:p>
      </dgm:t>
    </dgm:pt>
    <dgm:pt modelId="{EC749791-5480-477E-8AB5-BCD9B1E57122}" type="parTrans" cxnId="{C291FF2E-4EB9-4C31-B284-8C3FD23A4756}">
      <dgm:prSet/>
      <dgm:spPr/>
      <dgm:t>
        <a:bodyPr/>
        <a:lstStyle/>
        <a:p>
          <a:endParaRPr lang="pt-BR"/>
        </a:p>
      </dgm:t>
    </dgm:pt>
    <dgm:pt modelId="{CE26BA29-C76D-4EEA-B80F-181EAF4A00CE}" type="sibTrans" cxnId="{C291FF2E-4EB9-4C31-B284-8C3FD23A4756}">
      <dgm:prSet/>
      <dgm:spPr/>
      <dgm:t>
        <a:bodyPr/>
        <a:lstStyle/>
        <a:p>
          <a:endParaRPr lang="pt-BR"/>
        </a:p>
      </dgm:t>
    </dgm:pt>
    <dgm:pt modelId="{FA893C5B-13B4-447D-B68E-E1F368FF19AD}">
      <dgm:prSet phldrT="[Text]"/>
      <dgm:spPr/>
      <dgm:t>
        <a:bodyPr/>
        <a:lstStyle/>
        <a:p>
          <a:r>
            <a:rPr lang="pt-BR" dirty="0" smtClean="0">
              <a:latin typeface="Verdana" panose="020B0604030504040204" pitchFamily="34" charset="0"/>
              <a:ea typeface="Verdana" panose="020B0604030504040204" pitchFamily="34" charset="0"/>
              <a:cs typeface="Verdana" panose="020B0604030504040204" pitchFamily="34" charset="0"/>
            </a:rPr>
            <a:t>Lei Federal nº 11.079/2004 – Parcerias público-privadas (</a:t>
          </a:r>
          <a:r>
            <a:rPr lang="pt-BR" dirty="0" err="1" smtClean="0">
              <a:latin typeface="Verdana" panose="020B0604030504040204" pitchFamily="34" charset="0"/>
              <a:ea typeface="Verdana" panose="020B0604030504040204" pitchFamily="34" charset="0"/>
              <a:cs typeface="Verdana" panose="020B0604030504040204" pitchFamily="34" charset="0"/>
            </a:rPr>
            <a:t>PPPs</a:t>
          </a:r>
          <a:r>
            <a:rPr lang="pt-BR" dirty="0" smtClean="0">
              <a:latin typeface="Verdana" panose="020B0604030504040204" pitchFamily="34" charset="0"/>
              <a:ea typeface="Verdana" panose="020B0604030504040204" pitchFamily="34" charset="0"/>
              <a:cs typeface="Verdana" panose="020B0604030504040204" pitchFamily="34" charset="0"/>
            </a:rPr>
            <a:t>)</a:t>
          </a:r>
          <a:endParaRPr lang="pt-BR" dirty="0">
            <a:latin typeface="Verdana" panose="020B0604030504040204" pitchFamily="34" charset="0"/>
            <a:ea typeface="Verdana" panose="020B0604030504040204" pitchFamily="34" charset="0"/>
            <a:cs typeface="Verdana" panose="020B0604030504040204" pitchFamily="34" charset="0"/>
          </a:endParaRPr>
        </a:p>
      </dgm:t>
    </dgm:pt>
    <dgm:pt modelId="{93CE4297-F9E1-464F-84CF-CF43462A76E9}" type="parTrans" cxnId="{82A9706B-6295-403F-97F9-78B347AD4209}">
      <dgm:prSet/>
      <dgm:spPr/>
      <dgm:t>
        <a:bodyPr/>
        <a:lstStyle/>
        <a:p>
          <a:endParaRPr lang="pt-BR"/>
        </a:p>
      </dgm:t>
    </dgm:pt>
    <dgm:pt modelId="{EC6E407D-8D4E-4AD8-B663-880BCA8FCDDA}" type="sibTrans" cxnId="{82A9706B-6295-403F-97F9-78B347AD4209}">
      <dgm:prSet/>
      <dgm:spPr/>
      <dgm:t>
        <a:bodyPr/>
        <a:lstStyle/>
        <a:p>
          <a:endParaRPr lang="pt-BR"/>
        </a:p>
      </dgm:t>
    </dgm:pt>
    <dgm:pt modelId="{95538DE6-0BED-4202-83AD-8B0033231946}" type="pres">
      <dgm:prSet presAssocID="{60C4C64E-756C-460F-8E05-EDA0BC407529}" presName="Name0" presStyleCnt="0">
        <dgm:presLayoutVars>
          <dgm:dir/>
          <dgm:resizeHandles val="exact"/>
        </dgm:presLayoutVars>
      </dgm:prSet>
      <dgm:spPr/>
    </dgm:pt>
    <dgm:pt modelId="{F4A3C6E9-1804-4749-BEFF-F83EEA0C3F90}" type="pres">
      <dgm:prSet presAssocID="{60C4C64E-756C-460F-8E05-EDA0BC407529}" presName="arrow" presStyleLbl="bgShp" presStyleIdx="0" presStyleCnt="1"/>
      <dgm:spPr/>
    </dgm:pt>
    <dgm:pt modelId="{3263E23D-46DC-4DD8-8722-EF8EE1D3FE78}" type="pres">
      <dgm:prSet presAssocID="{60C4C64E-756C-460F-8E05-EDA0BC407529}" presName="points" presStyleCnt="0"/>
      <dgm:spPr/>
    </dgm:pt>
    <dgm:pt modelId="{C8257A0E-35B0-4775-86ED-4F3C01048E8F}" type="pres">
      <dgm:prSet presAssocID="{B6528848-8122-4609-85CA-5F508178F564}" presName="compositeA" presStyleCnt="0"/>
      <dgm:spPr/>
    </dgm:pt>
    <dgm:pt modelId="{348DDEB7-273D-4EEC-9E86-0D82C50D1ED9}" type="pres">
      <dgm:prSet presAssocID="{B6528848-8122-4609-85CA-5F508178F564}" presName="textA" presStyleLbl="revTx" presStyleIdx="0" presStyleCnt="6">
        <dgm:presLayoutVars>
          <dgm:bulletEnabled val="1"/>
        </dgm:presLayoutVars>
      </dgm:prSet>
      <dgm:spPr/>
      <dgm:t>
        <a:bodyPr/>
        <a:lstStyle/>
        <a:p>
          <a:endParaRPr lang="pt-BR"/>
        </a:p>
      </dgm:t>
    </dgm:pt>
    <dgm:pt modelId="{C18D288D-D977-47D3-B692-CB692CA512E4}" type="pres">
      <dgm:prSet presAssocID="{B6528848-8122-4609-85CA-5F508178F564}" presName="circleA" presStyleLbl="node1" presStyleIdx="0" presStyleCnt="6"/>
      <dgm:spPr>
        <a:blipFill rotWithShape="0">
          <a:blip xmlns:r="http://schemas.openxmlformats.org/officeDocument/2006/relationships" r:embed="rId1"/>
          <a:stretch>
            <a:fillRect/>
          </a:stretch>
        </a:blipFill>
      </dgm:spPr>
    </dgm:pt>
    <dgm:pt modelId="{945FB4D9-9835-40BD-971E-A7982764873A}" type="pres">
      <dgm:prSet presAssocID="{B6528848-8122-4609-85CA-5F508178F564}" presName="spaceA" presStyleCnt="0"/>
      <dgm:spPr/>
    </dgm:pt>
    <dgm:pt modelId="{63B2A156-E01B-4DE0-B505-A487F7A668E9}" type="pres">
      <dgm:prSet presAssocID="{822C6854-E458-4069-99AB-C92C6C00286B}" presName="space" presStyleCnt="0"/>
      <dgm:spPr/>
    </dgm:pt>
    <dgm:pt modelId="{D3820073-836B-415A-88F4-3C78BE24E3F3}" type="pres">
      <dgm:prSet presAssocID="{9DCB3E29-3B2F-4196-A8E0-C6E138F0CBA9}" presName="compositeB" presStyleCnt="0"/>
      <dgm:spPr/>
    </dgm:pt>
    <dgm:pt modelId="{FD47A000-44FD-45B7-932C-BE0A07084578}" type="pres">
      <dgm:prSet presAssocID="{9DCB3E29-3B2F-4196-A8E0-C6E138F0CBA9}" presName="textB" presStyleLbl="revTx" presStyleIdx="1" presStyleCnt="6">
        <dgm:presLayoutVars>
          <dgm:bulletEnabled val="1"/>
        </dgm:presLayoutVars>
      </dgm:prSet>
      <dgm:spPr/>
      <dgm:t>
        <a:bodyPr/>
        <a:lstStyle/>
        <a:p>
          <a:endParaRPr lang="pt-BR"/>
        </a:p>
      </dgm:t>
    </dgm:pt>
    <dgm:pt modelId="{75372B33-435F-4F0E-98E7-C99A8EC91010}" type="pres">
      <dgm:prSet presAssocID="{9DCB3E29-3B2F-4196-A8E0-C6E138F0CBA9}" presName="circleB" presStyleLbl="node1" presStyleIdx="1" presStyleCnt="6"/>
      <dgm:spPr>
        <a:blipFill rotWithShape="0">
          <a:blip xmlns:r="http://schemas.openxmlformats.org/officeDocument/2006/relationships" r:embed="rId2"/>
          <a:stretch>
            <a:fillRect/>
          </a:stretch>
        </a:blipFill>
      </dgm:spPr>
    </dgm:pt>
    <dgm:pt modelId="{D8B940CA-6201-4419-9E33-BDC51D4AB452}" type="pres">
      <dgm:prSet presAssocID="{9DCB3E29-3B2F-4196-A8E0-C6E138F0CBA9}" presName="spaceB" presStyleCnt="0"/>
      <dgm:spPr/>
    </dgm:pt>
    <dgm:pt modelId="{1897011D-D574-4BED-AA32-1A493E4039C6}" type="pres">
      <dgm:prSet presAssocID="{1A515860-3AF0-47C7-8EBF-0BB8002D7C68}" presName="space" presStyleCnt="0"/>
      <dgm:spPr/>
    </dgm:pt>
    <dgm:pt modelId="{B8C187BF-27A1-434B-B947-814AD92FB809}" type="pres">
      <dgm:prSet presAssocID="{D25A1038-4DEB-419F-A322-DD93CFA37F9E}" presName="compositeA" presStyleCnt="0"/>
      <dgm:spPr/>
    </dgm:pt>
    <dgm:pt modelId="{4B319B16-36EC-4BA6-9BCF-7712975637C8}" type="pres">
      <dgm:prSet presAssocID="{D25A1038-4DEB-419F-A322-DD93CFA37F9E}" presName="textA" presStyleLbl="revTx" presStyleIdx="2" presStyleCnt="6" custScaleX="157498">
        <dgm:presLayoutVars>
          <dgm:bulletEnabled val="1"/>
        </dgm:presLayoutVars>
      </dgm:prSet>
      <dgm:spPr/>
      <dgm:t>
        <a:bodyPr/>
        <a:lstStyle/>
        <a:p>
          <a:endParaRPr lang="pt-BR"/>
        </a:p>
      </dgm:t>
    </dgm:pt>
    <dgm:pt modelId="{901BA4A6-991F-4BD0-9140-33CFF76D9AA7}" type="pres">
      <dgm:prSet presAssocID="{D25A1038-4DEB-419F-A322-DD93CFA37F9E}" presName="circleA" presStyleLbl="node1" presStyleIdx="2" presStyleCnt="6"/>
      <dgm:spPr>
        <a:blipFill rotWithShape="0">
          <a:blip xmlns:r="http://schemas.openxmlformats.org/officeDocument/2006/relationships" r:embed="rId3"/>
          <a:stretch>
            <a:fillRect/>
          </a:stretch>
        </a:blipFill>
      </dgm:spPr>
    </dgm:pt>
    <dgm:pt modelId="{DE78E3F5-83F4-46A0-B497-42FB09A6DA20}" type="pres">
      <dgm:prSet presAssocID="{D25A1038-4DEB-419F-A322-DD93CFA37F9E}" presName="spaceA" presStyleCnt="0"/>
      <dgm:spPr/>
    </dgm:pt>
    <dgm:pt modelId="{6D5B0E08-89F4-44AD-8D28-08575ED7EB3F}" type="pres">
      <dgm:prSet presAssocID="{A725311B-F21B-4D5E-A2E5-BF7CD81CAE66}" presName="space" presStyleCnt="0"/>
      <dgm:spPr/>
    </dgm:pt>
    <dgm:pt modelId="{11E1E4DF-BE93-4090-9FC5-DA6B896DB026}" type="pres">
      <dgm:prSet presAssocID="{4EDEC50F-A710-45AA-AC58-BB3AB53CF23A}" presName="compositeB" presStyleCnt="0"/>
      <dgm:spPr/>
    </dgm:pt>
    <dgm:pt modelId="{AC3E5CDA-52D2-4F89-89E3-828FF0D8B006}" type="pres">
      <dgm:prSet presAssocID="{4EDEC50F-A710-45AA-AC58-BB3AB53CF23A}" presName="textB" presStyleLbl="revTx" presStyleIdx="3" presStyleCnt="6">
        <dgm:presLayoutVars>
          <dgm:bulletEnabled val="1"/>
        </dgm:presLayoutVars>
      </dgm:prSet>
      <dgm:spPr/>
      <dgm:t>
        <a:bodyPr/>
        <a:lstStyle/>
        <a:p>
          <a:endParaRPr lang="pt-BR"/>
        </a:p>
      </dgm:t>
    </dgm:pt>
    <dgm:pt modelId="{9652A9E9-0195-4B87-9FB6-950F785EE53C}" type="pres">
      <dgm:prSet presAssocID="{4EDEC50F-A710-45AA-AC58-BB3AB53CF23A}" presName="circleB" presStyleLbl="node1" presStyleIdx="3" presStyleCnt="6"/>
      <dgm:spPr>
        <a:blipFill rotWithShape="0">
          <a:blip xmlns:r="http://schemas.openxmlformats.org/officeDocument/2006/relationships" r:embed="rId4"/>
          <a:stretch>
            <a:fillRect/>
          </a:stretch>
        </a:blipFill>
      </dgm:spPr>
    </dgm:pt>
    <dgm:pt modelId="{65BA01DC-BD07-45EE-841E-B5BEDD95F70D}" type="pres">
      <dgm:prSet presAssocID="{4EDEC50F-A710-45AA-AC58-BB3AB53CF23A}" presName="spaceB" presStyleCnt="0"/>
      <dgm:spPr/>
    </dgm:pt>
    <dgm:pt modelId="{91863F73-7EE7-4117-AA4D-5BBF15201A91}" type="pres">
      <dgm:prSet presAssocID="{8D281982-7859-42B6-963C-309EF4DF88B7}" presName="space" presStyleCnt="0"/>
      <dgm:spPr/>
    </dgm:pt>
    <dgm:pt modelId="{BD2B42D0-B607-4A1C-BC52-9EFDABA01B1F}" type="pres">
      <dgm:prSet presAssocID="{0C7F1A5B-4CD4-4D60-AC69-757D2835A6B6}" presName="compositeA" presStyleCnt="0"/>
      <dgm:spPr/>
    </dgm:pt>
    <dgm:pt modelId="{F4BEE36D-24FB-4E43-AE62-DB6CDCDFFDF2}" type="pres">
      <dgm:prSet presAssocID="{0C7F1A5B-4CD4-4D60-AC69-757D2835A6B6}" presName="textA" presStyleLbl="revTx" presStyleIdx="4" presStyleCnt="6" custScaleX="191224">
        <dgm:presLayoutVars>
          <dgm:bulletEnabled val="1"/>
        </dgm:presLayoutVars>
      </dgm:prSet>
      <dgm:spPr/>
      <dgm:t>
        <a:bodyPr/>
        <a:lstStyle/>
        <a:p>
          <a:endParaRPr lang="pt-BR"/>
        </a:p>
      </dgm:t>
    </dgm:pt>
    <dgm:pt modelId="{F434ECB5-25CD-4E8E-8547-1A414622BE26}" type="pres">
      <dgm:prSet presAssocID="{0C7F1A5B-4CD4-4D60-AC69-757D2835A6B6}" presName="circleA" presStyleLbl="node1" presStyleIdx="4" presStyleCnt="6"/>
      <dgm:spPr>
        <a:blipFill rotWithShape="0">
          <a:blip xmlns:r="http://schemas.openxmlformats.org/officeDocument/2006/relationships" r:embed="rId5"/>
          <a:stretch>
            <a:fillRect/>
          </a:stretch>
        </a:blipFill>
      </dgm:spPr>
    </dgm:pt>
    <dgm:pt modelId="{AC312F09-7F0F-45F0-9E5A-752CAF093694}" type="pres">
      <dgm:prSet presAssocID="{0C7F1A5B-4CD4-4D60-AC69-757D2835A6B6}" presName="spaceA" presStyleCnt="0"/>
      <dgm:spPr/>
    </dgm:pt>
    <dgm:pt modelId="{159F5EBD-A423-4783-9D0D-31D7125DE78C}" type="pres">
      <dgm:prSet presAssocID="{CE26BA29-C76D-4EEA-B80F-181EAF4A00CE}" presName="space" presStyleCnt="0"/>
      <dgm:spPr/>
    </dgm:pt>
    <dgm:pt modelId="{057EE02D-D6C9-4EA0-B18B-B18F0A7F11FF}" type="pres">
      <dgm:prSet presAssocID="{FA893C5B-13B4-447D-B68E-E1F368FF19AD}" presName="compositeB" presStyleCnt="0"/>
      <dgm:spPr/>
    </dgm:pt>
    <dgm:pt modelId="{52949815-2169-4BDB-89BA-F211A2A914F3}" type="pres">
      <dgm:prSet presAssocID="{FA893C5B-13B4-447D-B68E-E1F368FF19AD}" presName="textB" presStyleLbl="revTx" presStyleIdx="5" presStyleCnt="6">
        <dgm:presLayoutVars>
          <dgm:bulletEnabled val="1"/>
        </dgm:presLayoutVars>
      </dgm:prSet>
      <dgm:spPr/>
      <dgm:t>
        <a:bodyPr/>
        <a:lstStyle/>
        <a:p>
          <a:endParaRPr lang="pt-BR"/>
        </a:p>
      </dgm:t>
    </dgm:pt>
    <dgm:pt modelId="{40F8F4B8-606B-4AB0-AFEF-8A9383A6F709}" type="pres">
      <dgm:prSet presAssocID="{FA893C5B-13B4-447D-B68E-E1F368FF19AD}" presName="circleB" presStyleLbl="node1" presStyleIdx="5" presStyleCnt="6" custScaleX="255987" custScaleY="225000"/>
      <dgm:spPr>
        <a:blipFill rotWithShape="0">
          <a:blip xmlns:r="http://schemas.openxmlformats.org/officeDocument/2006/relationships" r:embed="rId6"/>
          <a:stretch>
            <a:fillRect/>
          </a:stretch>
        </a:blipFill>
      </dgm:spPr>
    </dgm:pt>
    <dgm:pt modelId="{9F162735-FD6B-42AD-8A44-B453769BF397}" type="pres">
      <dgm:prSet presAssocID="{FA893C5B-13B4-447D-B68E-E1F368FF19AD}" presName="spaceB" presStyleCnt="0"/>
      <dgm:spPr/>
    </dgm:pt>
  </dgm:ptLst>
  <dgm:cxnLst>
    <dgm:cxn modelId="{1670EABF-3094-4C00-8E5A-1F6B061B72FD}" type="presOf" srcId="{FA893C5B-13B4-447D-B68E-E1F368FF19AD}" destId="{52949815-2169-4BDB-89BA-F211A2A914F3}" srcOrd="0" destOrd="0" presId="urn:microsoft.com/office/officeart/2005/8/layout/hProcess11"/>
    <dgm:cxn modelId="{63643AD1-C2CE-42C6-8767-7203B1E8AE87}" type="presOf" srcId="{60C4C64E-756C-460F-8E05-EDA0BC407529}" destId="{95538DE6-0BED-4202-83AD-8B0033231946}" srcOrd="0" destOrd="0" presId="urn:microsoft.com/office/officeart/2005/8/layout/hProcess11"/>
    <dgm:cxn modelId="{37DAE0F0-F9F6-406F-A41F-B3065479CF73}" srcId="{60C4C64E-756C-460F-8E05-EDA0BC407529}" destId="{4EDEC50F-A710-45AA-AC58-BB3AB53CF23A}" srcOrd="3" destOrd="0" parTransId="{414A9B46-F2F7-4F8D-AB75-007817A24963}" sibTransId="{8D281982-7859-42B6-963C-309EF4DF88B7}"/>
    <dgm:cxn modelId="{9DA76533-5FB5-4FBE-BD62-7C0D0F126568}" type="presOf" srcId="{9DCB3E29-3B2F-4196-A8E0-C6E138F0CBA9}" destId="{FD47A000-44FD-45B7-932C-BE0A07084578}" srcOrd="0" destOrd="0" presId="urn:microsoft.com/office/officeart/2005/8/layout/hProcess11"/>
    <dgm:cxn modelId="{F5A22EB1-46AC-461B-A5F3-BCEC91728485}" srcId="{60C4C64E-756C-460F-8E05-EDA0BC407529}" destId="{9DCB3E29-3B2F-4196-A8E0-C6E138F0CBA9}" srcOrd="1" destOrd="0" parTransId="{955FCCCC-D402-4A65-A7C7-92CB2196BF91}" sibTransId="{1A515860-3AF0-47C7-8EBF-0BB8002D7C68}"/>
    <dgm:cxn modelId="{E7AB5EB8-BA6E-4F1E-8C8B-B90D98A2F3F1}" srcId="{60C4C64E-756C-460F-8E05-EDA0BC407529}" destId="{B6528848-8122-4609-85CA-5F508178F564}" srcOrd="0" destOrd="0" parTransId="{39724621-AC42-4581-8FF3-512483FFF4C6}" sibTransId="{822C6854-E458-4069-99AB-C92C6C00286B}"/>
    <dgm:cxn modelId="{31CDAE1E-BF8B-45A0-99DF-19E6D55AC9B6}" srcId="{60C4C64E-756C-460F-8E05-EDA0BC407529}" destId="{D25A1038-4DEB-419F-A322-DD93CFA37F9E}" srcOrd="2" destOrd="0" parTransId="{405D7A2E-A705-4798-A9A2-CE05B89C81B2}" sibTransId="{A725311B-F21B-4D5E-A2E5-BF7CD81CAE66}"/>
    <dgm:cxn modelId="{B6EC15E7-CB63-4A03-83A6-5D641DF4B458}" type="presOf" srcId="{D25A1038-4DEB-419F-A322-DD93CFA37F9E}" destId="{4B319B16-36EC-4BA6-9BCF-7712975637C8}" srcOrd="0" destOrd="0" presId="urn:microsoft.com/office/officeart/2005/8/layout/hProcess11"/>
    <dgm:cxn modelId="{D753A148-A6E4-4E8C-B4C1-697C794DC33E}" type="presOf" srcId="{0C7F1A5B-4CD4-4D60-AC69-757D2835A6B6}" destId="{F4BEE36D-24FB-4E43-AE62-DB6CDCDFFDF2}" srcOrd="0" destOrd="0" presId="urn:microsoft.com/office/officeart/2005/8/layout/hProcess11"/>
    <dgm:cxn modelId="{82A9706B-6295-403F-97F9-78B347AD4209}" srcId="{60C4C64E-756C-460F-8E05-EDA0BC407529}" destId="{FA893C5B-13B4-447D-B68E-E1F368FF19AD}" srcOrd="5" destOrd="0" parTransId="{93CE4297-F9E1-464F-84CF-CF43462A76E9}" sibTransId="{EC6E407D-8D4E-4AD8-B663-880BCA8FCDDA}"/>
    <dgm:cxn modelId="{C291FF2E-4EB9-4C31-B284-8C3FD23A4756}" srcId="{60C4C64E-756C-460F-8E05-EDA0BC407529}" destId="{0C7F1A5B-4CD4-4D60-AC69-757D2835A6B6}" srcOrd="4" destOrd="0" parTransId="{EC749791-5480-477E-8AB5-BCD9B1E57122}" sibTransId="{CE26BA29-C76D-4EEA-B80F-181EAF4A00CE}"/>
    <dgm:cxn modelId="{A2721A43-65EE-440E-9B14-6C5701F88581}" type="presOf" srcId="{B6528848-8122-4609-85CA-5F508178F564}" destId="{348DDEB7-273D-4EEC-9E86-0D82C50D1ED9}" srcOrd="0" destOrd="0" presId="urn:microsoft.com/office/officeart/2005/8/layout/hProcess11"/>
    <dgm:cxn modelId="{2A801F66-DFF6-45F6-B9DC-B7B4CDAF82EE}" type="presOf" srcId="{4EDEC50F-A710-45AA-AC58-BB3AB53CF23A}" destId="{AC3E5CDA-52D2-4F89-89E3-828FF0D8B006}" srcOrd="0" destOrd="0" presId="urn:microsoft.com/office/officeart/2005/8/layout/hProcess11"/>
    <dgm:cxn modelId="{D7736523-69B0-45E0-A359-86003989F618}" type="presParOf" srcId="{95538DE6-0BED-4202-83AD-8B0033231946}" destId="{F4A3C6E9-1804-4749-BEFF-F83EEA0C3F90}" srcOrd="0" destOrd="0" presId="urn:microsoft.com/office/officeart/2005/8/layout/hProcess11"/>
    <dgm:cxn modelId="{BFBBF71A-CE1D-40FB-9240-B58E8AA5F8FC}" type="presParOf" srcId="{95538DE6-0BED-4202-83AD-8B0033231946}" destId="{3263E23D-46DC-4DD8-8722-EF8EE1D3FE78}" srcOrd="1" destOrd="0" presId="urn:microsoft.com/office/officeart/2005/8/layout/hProcess11"/>
    <dgm:cxn modelId="{5D71FD87-DCC8-42D2-945B-1A016A9DED06}" type="presParOf" srcId="{3263E23D-46DC-4DD8-8722-EF8EE1D3FE78}" destId="{C8257A0E-35B0-4775-86ED-4F3C01048E8F}" srcOrd="0" destOrd="0" presId="urn:microsoft.com/office/officeart/2005/8/layout/hProcess11"/>
    <dgm:cxn modelId="{5D10C05A-3EDD-48D6-87E6-C106061146D0}" type="presParOf" srcId="{C8257A0E-35B0-4775-86ED-4F3C01048E8F}" destId="{348DDEB7-273D-4EEC-9E86-0D82C50D1ED9}" srcOrd="0" destOrd="0" presId="urn:microsoft.com/office/officeart/2005/8/layout/hProcess11"/>
    <dgm:cxn modelId="{6DC8D68E-8F45-4E49-975C-F6D5F8561879}" type="presParOf" srcId="{C8257A0E-35B0-4775-86ED-4F3C01048E8F}" destId="{C18D288D-D977-47D3-B692-CB692CA512E4}" srcOrd="1" destOrd="0" presId="urn:microsoft.com/office/officeart/2005/8/layout/hProcess11"/>
    <dgm:cxn modelId="{E0163B52-5C20-4943-89EA-20B46B845DF9}" type="presParOf" srcId="{C8257A0E-35B0-4775-86ED-4F3C01048E8F}" destId="{945FB4D9-9835-40BD-971E-A7982764873A}" srcOrd="2" destOrd="0" presId="urn:microsoft.com/office/officeart/2005/8/layout/hProcess11"/>
    <dgm:cxn modelId="{5FAB5811-FCC1-4122-9104-C46B62D0C966}" type="presParOf" srcId="{3263E23D-46DC-4DD8-8722-EF8EE1D3FE78}" destId="{63B2A156-E01B-4DE0-B505-A487F7A668E9}" srcOrd="1" destOrd="0" presId="urn:microsoft.com/office/officeart/2005/8/layout/hProcess11"/>
    <dgm:cxn modelId="{60CD8542-D088-4532-A4FB-F66B0B694A12}" type="presParOf" srcId="{3263E23D-46DC-4DD8-8722-EF8EE1D3FE78}" destId="{D3820073-836B-415A-88F4-3C78BE24E3F3}" srcOrd="2" destOrd="0" presId="urn:microsoft.com/office/officeart/2005/8/layout/hProcess11"/>
    <dgm:cxn modelId="{81F72A9B-5DC2-407A-973E-96CF0C9BCF94}" type="presParOf" srcId="{D3820073-836B-415A-88F4-3C78BE24E3F3}" destId="{FD47A000-44FD-45B7-932C-BE0A07084578}" srcOrd="0" destOrd="0" presId="urn:microsoft.com/office/officeart/2005/8/layout/hProcess11"/>
    <dgm:cxn modelId="{C5F778F4-0ED5-46FE-9DB5-FA93A6A6D3C7}" type="presParOf" srcId="{D3820073-836B-415A-88F4-3C78BE24E3F3}" destId="{75372B33-435F-4F0E-98E7-C99A8EC91010}" srcOrd="1" destOrd="0" presId="urn:microsoft.com/office/officeart/2005/8/layout/hProcess11"/>
    <dgm:cxn modelId="{CBDC795E-580C-4B6F-9EFC-5BCFABFFFB7D}" type="presParOf" srcId="{D3820073-836B-415A-88F4-3C78BE24E3F3}" destId="{D8B940CA-6201-4419-9E33-BDC51D4AB452}" srcOrd="2" destOrd="0" presId="urn:microsoft.com/office/officeart/2005/8/layout/hProcess11"/>
    <dgm:cxn modelId="{EC6ACDDD-72E1-4DD0-8312-092145BC157F}" type="presParOf" srcId="{3263E23D-46DC-4DD8-8722-EF8EE1D3FE78}" destId="{1897011D-D574-4BED-AA32-1A493E4039C6}" srcOrd="3" destOrd="0" presId="urn:microsoft.com/office/officeart/2005/8/layout/hProcess11"/>
    <dgm:cxn modelId="{809599A0-4107-4692-B027-EF70C56AF3A4}" type="presParOf" srcId="{3263E23D-46DC-4DD8-8722-EF8EE1D3FE78}" destId="{B8C187BF-27A1-434B-B947-814AD92FB809}" srcOrd="4" destOrd="0" presId="urn:microsoft.com/office/officeart/2005/8/layout/hProcess11"/>
    <dgm:cxn modelId="{122768ED-4445-4C49-BE72-4D920D740681}" type="presParOf" srcId="{B8C187BF-27A1-434B-B947-814AD92FB809}" destId="{4B319B16-36EC-4BA6-9BCF-7712975637C8}" srcOrd="0" destOrd="0" presId="urn:microsoft.com/office/officeart/2005/8/layout/hProcess11"/>
    <dgm:cxn modelId="{9FA7A896-3792-4875-ABE8-11CEA78E7315}" type="presParOf" srcId="{B8C187BF-27A1-434B-B947-814AD92FB809}" destId="{901BA4A6-991F-4BD0-9140-33CFF76D9AA7}" srcOrd="1" destOrd="0" presId="urn:microsoft.com/office/officeart/2005/8/layout/hProcess11"/>
    <dgm:cxn modelId="{D0531495-136E-4833-BFA8-4A9E05A3C237}" type="presParOf" srcId="{B8C187BF-27A1-434B-B947-814AD92FB809}" destId="{DE78E3F5-83F4-46A0-B497-42FB09A6DA20}" srcOrd="2" destOrd="0" presId="urn:microsoft.com/office/officeart/2005/8/layout/hProcess11"/>
    <dgm:cxn modelId="{2BDFD113-D5E5-4EDC-9360-BBE0AEDE11AE}" type="presParOf" srcId="{3263E23D-46DC-4DD8-8722-EF8EE1D3FE78}" destId="{6D5B0E08-89F4-44AD-8D28-08575ED7EB3F}" srcOrd="5" destOrd="0" presId="urn:microsoft.com/office/officeart/2005/8/layout/hProcess11"/>
    <dgm:cxn modelId="{4A06933C-1B80-4CAE-B7D3-82EFC0232243}" type="presParOf" srcId="{3263E23D-46DC-4DD8-8722-EF8EE1D3FE78}" destId="{11E1E4DF-BE93-4090-9FC5-DA6B896DB026}" srcOrd="6" destOrd="0" presId="urn:microsoft.com/office/officeart/2005/8/layout/hProcess11"/>
    <dgm:cxn modelId="{A228BCDD-656D-4331-A831-D788016A7761}" type="presParOf" srcId="{11E1E4DF-BE93-4090-9FC5-DA6B896DB026}" destId="{AC3E5CDA-52D2-4F89-89E3-828FF0D8B006}" srcOrd="0" destOrd="0" presId="urn:microsoft.com/office/officeart/2005/8/layout/hProcess11"/>
    <dgm:cxn modelId="{8CF0D465-D837-406E-8106-759D7A17686D}" type="presParOf" srcId="{11E1E4DF-BE93-4090-9FC5-DA6B896DB026}" destId="{9652A9E9-0195-4B87-9FB6-950F785EE53C}" srcOrd="1" destOrd="0" presId="urn:microsoft.com/office/officeart/2005/8/layout/hProcess11"/>
    <dgm:cxn modelId="{DB6413E2-2D2A-41EA-9A92-4D7E31FE92AD}" type="presParOf" srcId="{11E1E4DF-BE93-4090-9FC5-DA6B896DB026}" destId="{65BA01DC-BD07-45EE-841E-B5BEDD95F70D}" srcOrd="2" destOrd="0" presId="urn:microsoft.com/office/officeart/2005/8/layout/hProcess11"/>
    <dgm:cxn modelId="{B17AD4CA-7B36-411A-85DC-31AE0205E94E}" type="presParOf" srcId="{3263E23D-46DC-4DD8-8722-EF8EE1D3FE78}" destId="{91863F73-7EE7-4117-AA4D-5BBF15201A91}" srcOrd="7" destOrd="0" presId="urn:microsoft.com/office/officeart/2005/8/layout/hProcess11"/>
    <dgm:cxn modelId="{3B116CC1-6AC4-4948-869E-CE116CD4F311}" type="presParOf" srcId="{3263E23D-46DC-4DD8-8722-EF8EE1D3FE78}" destId="{BD2B42D0-B607-4A1C-BC52-9EFDABA01B1F}" srcOrd="8" destOrd="0" presId="urn:microsoft.com/office/officeart/2005/8/layout/hProcess11"/>
    <dgm:cxn modelId="{03C3610D-8FA1-4E19-AF20-2C6DD6938257}" type="presParOf" srcId="{BD2B42D0-B607-4A1C-BC52-9EFDABA01B1F}" destId="{F4BEE36D-24FB-4E43-AE62-DB6CDCDFFDF2}" srcOrd="0" destOrd="0" presId="urn:microsoft.com/office/officeart/2005/8/layout/hProcess11"/>
    <dgm:cxn modelId="{3FFB583D-D7CB-4E3E-AE68-C0694BC1763F}" type="presParOf" srcId="{BD2B42D0-B607-4A1C-BC52-9EFDABA01B1F}" destId="{F434ECB5-25CD-4E8E-8547-1A414622BE26}" srcOrd="1" destOrd="0" presId="urn:microsoft.com/office/officeart/2005/8/layout/hProcess11"/>
    <dgm:cxn modelId="{D68D2933-500A-4D41-BEC4-BFDE8DAF6A98}" type="presParOf" srcId="{BD2B42D0-B607-4A1C-BC52-9EFDABA01B1F}" destId="{AC312F09-7F0F-45F0-9E5A-752CAF093694}" srcOrd="2" destOrd="0" presId="urn:microsoft.com/office/officeart/2005/8/layout/hProcess11"/>
    <dgm:cxn modelId="{3C5DB549-4083-4A5B-8EC2-1B872DFD6BDC}" type="presParOf" srcId="{3263E23D-46DC-4DD8-8722-EF8EE1D3FE78}" destId="{159F5EBD-A423-4783-9D0D-31D7125DE78C}" srcOrd="9" destOrd="0" presId="urn:microsoft.com/office/officeart/2005/8/layout/hProcess11"/>
    <dgm:cxn modelId="{CCBE64A7-1345-43D1-80AC-97B449A7C6AD}" type="presParOf" srcId="{3263E23D-46DC-4DD8-8722-EF8EE1D3FE78}" destId="{057EE02D-D6C9-4EA0-B18B-B18F0A7F11FF}" srcOrd="10" destOrd="0" presId="urn:microsoft.com/office/officeart/2005/8/layout/hProcess11"/>
    <dgm:cxn modelId="{489AA9E4-8D46-46FC-AC95-3EA1A2E70D95}" type="presParOf" srcId="{057EE02D-D6C9-4EA0-B18B-B18F0A7F11FF}" destId="{52949815-2169-4BDB-89BA-F211A2A914F3}" srcOrd="0" destOrd="0" presId="urn:microsoft.com/office/officeart/2005/8/layout/hProcess11"/>
    <dgm:cxn modelId="{F30F3925-2247-4DE5-ABD1-C688437D8518}" type="presParOf" srcId="{057EE02D-D6C9-4EA0-B18B-B18F0A7F11FF}" destId="{40F8F4B8-606B-4AB0-AFEF-8A9383A6F709}" srcOrd="1" destOrd="0" presId="urn:microsoft.com/office/officeart/2005/8/layout/hProcess11"/>
    <dgm:cxn modelId="{A7A26946-D406-46C5-BD15-D8BFFE68973B}" type="presParOf" srcId="{057EE02D-D6C9-4EA0-B18B-B18F0A7F11FF}" destId="{9F162735-FD6B-42AD-8A44-B453769BF39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3C6E9-1804-4749-BEFF-F83EEA0C3F90}">
      <dsp:nvSpPr>
        <dsp:cNvPr id="0" name=""/>
        <dsp:cNvSpPr/>
      </dsp:nvSpPr>
      <dsp:spPr>
        <a:xfrm>
          <a:off x="0" y="1625600"/>
          <a:ext cx="12191998"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DDEB7-273D-4EEC-9E86-0D82C50D1ED9}">
      <dsp:nvSpPr>
        <dsp:cNvPr id="0" name=""/>
        <dsp:cNvSpPr/>
      </dsp:nvSpPr>
      <dsp:spPr>
        <a:xfrm>
          <a:off x="4032" y="0"/>
          <a:ext cx="141714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Capitanias Hereditárias – Século XVI</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4032" y="0"/>
        <a:ext cx="1417141" cy="2167466"/>
      </dsp:txXfrm>
    </dsp:sp>
    <dsp:sp modelId="{C18D288D-D977-47D3-B692-CB692CA512E4}">
      <dsp:nvSpPr>
        <dsp:cNvPr id="0" name=""/>
        <dsp:cNvSpPr/>
      </dsp:nvSpPr>
      <dsp:spPr>
        <a:xfrm>
          <a:off x="441669" y="2438400"/>
          <a:ext cx="541866" cy="54186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7A000-44FD-45B7-932C-BE0A07084578}">
      <dsp:nvSpPr>
        <dsp:cNvPr id="0" name=""/>
        <dsp:cNvSpPr/>
      </dsp:nvSpPr>
      <dsp:spPr>
        <a:xfrm>
          <a:off x="1492030" y="3251200"/>
          <a:ext cx="141714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Decretos imperiais (nº 34, de 26 ago. 1833; de 30 de junho de 1835; 24/1835; 101/1835)</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1492030" y="3251200"/>
        <a:ext cx="1417141" cy="2167466"/>
      </dsp:txXfrm>
    </dsp:sp>
    <dsp:sp modelId="{75372B33-435F-4F0E-98E7-C99A8EC91010}">
      <dsp:nvSpPr>
        <dsp:cNvPr id="0" name=""/>
        <dsp:cNvSpPr/>
      </dsp:nvSpPr>
      <dsp:spPr>
        <a:xfrm>
          <a:off x="1929668" y="2438400"/>
          <a:ext cx="541866" cy="541866"/>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19B16-36EC-4BA6-9BCF-7712975637C8}">
      <dsp:nvSpPr>
        <dsp:cNvPr id="0" name=""/>
        <dsp:cNvSpPr/>
      </dsp:nvSpPr>
      <dsp:spPr>
        <a:xfrm>
          <a:off x="2980029" y="0"/>
          <a:ext cx="223196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Barão de Mauá – Companhia de Gás e Iluminação do RJ (1851); Estrada de ferro de Petrópolis (1852), de Santos-Jundiaí (1855), cabo submarino para telégrafos (1872)</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2980029" y="0"/>
        <a:ext cx="2231969" cy="2167466"/>
      </dsp:txXfrm>
    </dsp:sp>
    <dsp:sp modelId="{901BA4A6-991F-4BD0-9140-33CFF76D9AA7}">
      <dsp:nvSpPr>
        <dsp:cNvPr id="0" name=""/>
        <dsp:cNvSpPr/>
      </dsp:nvSpPr>
      <dsp:spPr>
        <a:xfrm>
          <a:off x="3825080" y="2438400"/>
          <a:ext cx="541866" cy="541866"/>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E5CDA-52D2-4F89-89E3-828FF0D8B006}">
      <dsp:nvSpPr>
        <dsp:cNvPr id="0" name=""/>
        <dsp:cNvSpPr/>
      </dsp:nvSpPr>
      <dsp:spPr>
        <a:xfrm>
          <a:off x="5282855" y="3251200"/>
          <a:ext cx="141714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Constituição de 1934 – Ordem Econômica e Social – Declínio das concessões</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5282855" y="3251200"/>
        <a:ext cx="1417141" cy="2167466"/>
      </dsp:txXfrm>
    </dsp:sp>
    <dsp:sp modelId="{9652A9E9-0195-4B87-9FB6-950F785EE53C}">
      <dsp:nvSpPr>
        <dsp:cNvPr id="0" name=""/>
        <dsp:cNvSpPr/>
      </dsp:nvSpPr>
      <dsp:spPr>
        <a:xfrm>
          <a:off x="5720492" y="2438400"/>
          <a:ext cx="541866" cy="541866"/>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EE36D-24FB-4E43-AE62-DB6CDCDFFDF2}">
      <dsp:nvSpPr>
        <dsp:cNvPr id="0" name=""/>
        <dsp:cNvSpPr/>
      </dsp:nvSpPr>
      <dsp:spPr>
        <a:xfrm>
          <a:off x="6770853" y="0"/>
          <a:ext cx="270991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Década de 1990 – Reabertura econômica a setores privados – Reforma Gerencial do Estado - Lei Federal nº 8.987/1995 (concessões comuns)</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6770853" y="0"/>
        <a:ext cx="2709914" cy="2167466"/>
      </dsp:txXfrm>
    </dsp:sp>
    <dsp:sp modelId="{F434ECB5-25CD-4E8E-8547-1A414622BE26}">
      <dsp:nvSpPr>
        <dsp:cNvPr id="0" name=""/>
        <dsp:cNvSpPr/>
      </dsp:nvSpPr>
      <dsp:spPr>
        <a:xfrm>
          <a:off x="7854877" y="2438400"/>
          <a:ext cx="541866" cy="541866"/>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49815-2169-4BDB-89BA-F211A2A914F3}">
      <dsp:nvSpPr>
        <dsp:cNvPr id="0" name=""/>
        <dsp:cNvSpPr/>
      </dsp:nvSpPr>
      <dsp:spPr>
        <a:xfrm>
          <a:off x="9551624" y="3251200"/>
          <a:ext cx="141714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pt-BR" sz="1400" kern="1200" dirty="0" smtClean="0">
              <a:latin typeface="Verdana" panose="020B0604030504040204" pitchFamily="34" charset="0"/>
              <a:ea typeface="Verdana" panose="020B0604030504040204" pitchFamily="34" charset="0"/>
              <a:cs typeface="Verdana" panose="020B0604030504040204" pitchFamily="34" charset="0"/>
            </a:rPr>
            <a:t>Lei Federal nº 11.079/2004 – Parcerias público-privadas (</a:t>
          </a:r>
          <a:r>
            <a:rPr lang="pt-BR" sz="1400" kern="1200" dirty="0" err="1" smtClean="0">
              <a:latin typeface="Verdana" panose="020B0604030504040204" pitchFamily="34" charset="0"/>
              <a:ea typeface="Verdana" panose="020B0604030504040204" pitchFamily="34" charset="0"/>
              <a:cs typeface="Verdana" panose="020B0604030504040204" pitchFamily="34" charset="0"/>
            </a:rPr>
            <a:t>PPPs</a:t>
          </a:r>
          <a:r>
            <a:rPr lang="pt-BR" sz="1400" kern="1200" dirty="0" smtClean="0">
              <a:latin typeface="Verdana" panose="020B0604030504040204" pitchFamily="34" charset="0"/>
              <a:ea typeface="Verdana" panose="020B0604030504040204" pitchFamily="34" charset="0"/>
              <a:cs typeface="Verdana" panose="020B0604030504040204" pitchFamily="34" charset="0"/>
            </a:rPr>
            <a:t>)</a:t>
          </a:r>
          <a:endParaRPr lang="pt-BR" sz="1400" kern="1200" dirty="0">
            <a:latin typeface="Verdana" panose="020B0604030504040204" pitchFamily="34" charset="0"/>
            <a:ea typeface="Verdana" panose="020B0604030504040204" pitchFamily="34" charset="0"/>
            <a:cs typeface="Verdana" panose="020B0604030504040204" pitchFamily="34" charset="0"/>
          </a:endParaRPr>
        </a:p>
      </dsp:txBody>
      <dsp:txXfrm>
        <a:off x="9551624" y="3251200"/>
        <a:ext cx="1417141" cy="2167466"/>
      </dsp:txXfrm>
    </dsp:sp>
    <dsp:sp modelId="{40F8F4B8-606B-4AB0-AFEF-8A9383A6F709}">
      <dsp:nvSpPr>
        <dsp:cNvPr id="0" name=""/>
        <dsp:cNvSpPr/>
      </dsp:nvSpPr>
      <dsp:spPr>
        <a:xfrm>
          <a:off x="9566640" y="2099733"/>
          <a:ext cx="1387108" cy="1219200"/>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889938"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pt-BR"/>
          </a:p>
        </p:txBody>
      </p:sp>
      <p:sp>
        <p:nvSpPr>
          <p:cNvPr id="3" name="Espaço Reservado para Data 2"/>
          <p:cNvSpPr>
            <a:spLocks noGrp="1"/>
          </p:cNvSpPr>
          <p:nvPr>
            <p:ph type="dt" sz="quarter" idx="1"/>
          </p:nvPr>
        </p:nvSpPr>
        <p:spPr>
          <a:xfrm>
            <a:off x="3777607" y="1"/>
            <a:ext cx="2889938" cy="49805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0AEC0A1-4FE5-644F-B1B9-37386AB5928C}" type="datetimeFigureOut">
              <a:rPr lang="pt-BR"/>
              <a:pPr/>
              <a:t>04/10/2016</a:t>
            </a:fld>
            <a:endParaRPr lang="pt-BR"/>
          </a:p>
        </p:txBody>
      </p:sp>
      <p:sp>
        <p:nvSpPr>
          <p:cNvPr id="4" name="Espaço Reservado para Rodapé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pt-BR"/>
          </a:p>
        </p:txBody>
      </p:sp>
      <p:sp>
        <p:nvSpPr>
          <p:cNvPr id="5" name="Espaço Reservado para Número de Slide 4"/>
          <p:cNvSpPr>
            <a:spLocks noGrp="1"/>
          </p:cNvSpPr>
          <p:nvPr>
            <p:ph type="sldNum" sz="quarter" idx="3"/>
          </p:nvPr>
        </p:nvSpPr>
        <p:spPr>
          <a:xfrm>
            <a:off x="3777607" y="9428584"/>
            <a:ext cx="2889938"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5731DB7-3FCA-664A-BB8D-C8EECDE5DF60}" type="slidenum">
              <a:rPr lang="pt-BR"/>
              <a:pPr/>
              <a:t>‹#›</a:t>
            </a:fld>
            <a:endParaRPr lang="pt-BR"/>
          </a:p>
        </p:txBody>
      </p:sp>
    </p:spTree>
    <p:extLst>
      <p:ext uri="{BB962C8B-B14F-4D97-AF65-F5344CB8AC3E}">
        <p14:creationId xmlns:p14="http://schemas.microsoft.com/office/powerpoint/2010/main" val="232936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889938"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pt-BR"/>
          </a:p>
        </p:txBody>
      </p:sp>
      <p:sp>
        <p:nvSpPr>
          <p:cNvPr id="3" name="Espaço Reservado para Data 2"/>
          <p:cNvSpPr>
            <a:spLocks noGrp="1"/>
          </p:cNvSpPr>
          <p:nvPr>
            <p:ph type="dt" idx="1"/>
          </p:nvPr>
        </p:nvSpPr>
        <p:spPr>
          <a:xfrm>
            <a:off x="3777607" y="1"/>
            <a:ext cx="2889938" cy="49805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60CEFF1-3569-FE43-B5B3-47BFCE3DD254}" type="datetimeFigureOut">
              <a:rPr lang="pt-BR"/>
              <a:pPr/>
              <a:t>04/10/2016</a:t>
            </a:fld>
            <a:endParaRPr lang="pt-BR"/>
          </a:p>
        </p:txBody>
      </p:sp>
      <p:sp>
        <p:nvSpPr>
          <p:cNvPr id="4" name="Espaço Reservado para Imagem de Slide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66909" y="4777196"/>
            <a:ext cx="5335270" cy="3350240"/>
          </a:xfrm>
          <a:prstGeom prst="rect">
            <a:avLst/>
          </a:prstGeom>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pt-BR"/>
          </a:p>
        </p:txBody>
      </p:sp>
      <p:sp>
        <p:nvSpPr>
          <p:cNvPr id="7" name="Espaço Reservado para Número de Slide 6"/>
          <p:cNvSpPr>
            <a:spLocks noGrp="1"/>
          </p:cNvSpPr>
          <p:nvPr>
            <p:ph type="sldNum" sz="quarter" idx="5"/>
          </p:nvPr>
        </p:nvSpPr>
        <p:spPr>
          <a:xfrm>
            <a:off x="3777607" y="9428584"/>
            <a:ext cx="2889938"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173246C-C031-6449-A4A5-15A4290DE3AB}" type="slidenum">
              <a:rPr lang="pt-BR"/>
              <a:pPr/>
              <a:t>‹#›</a:t>
            </a:fld>
            <a:endParaRPr lang="pt-BR"/>
          </a:p>
        </p:txBody>
      </p:sp>
    </p:spTree>
    <p:extLst>
      <p:ext uri="{BB962C8B-B14F-4D97-AF65-F5344CB8AC3E}">
        <p14:creationId xmlns:p14="http://schemas.microsoft.com/office/powerpoint/2010/main" val="141087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102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41AE032-3B02-AB4B-8F4B-FA3FAB2EF341}" type="slidenum">
              <a:rPr lang="pt-BR"/>
              <a:pPr/>
              <a:t>1</a:t>
            </a:fld>
            <a:endParaRPr lang="pt-BR" dirty="0"/>
          </a:p>
        </p:txBody>
      </p:sp>
    </p:spTree>
    <p:extLst>
      <p:ext uri="{BB962C8B-B14F-4D97-AF65-F5344CB8AC3E}">
        <p14:creationId xmlns:p14="http://schemas.microsoft.com/office/powerpoint/2010/main" val="10324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11</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96516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12</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0733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13</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52882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14</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80155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32407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16</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476837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17</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81675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18</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60887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19</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2969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20</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74309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3</a:t>
            </a:fld>
            <a:endParaRPr lang="pt-BR" dirty="0"/>
          </a:p>
        </p:txBody>
      </p:sp>
    </p:spTree>
    <p:extLst>
      <p:ext uri="{BB962C8B-B14F-4D97-AF65-F5344CB8AC3E}">
        <p14:creationId xmlns:p14="http://schemas.microsoft.com/office/powerpoint/2010/main" val="417204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21</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404154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22</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6139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23</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44920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24</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61663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607678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26</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94804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27</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32418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28</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642673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29</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345076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30</a:t>
            </a:fld>
            <a:endParaRPr lang="pt-BR" dirty="0"/>
          </a:p>
        </p:txBody>
      </p:sp>
    </p:spTree>
    <p:extLst>
      <p:ext uri="{BB962C8B-B14F-4D97-AF65-F5344CB8AC3E}">
        <p14:creationId xmlns:p14="http://schemas.microsoft.com/office/powerpoint/2010/main" val="283789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dirty="0">
              <a:latin typeface="Arial" charset="0"/>
            </a:endParaRPr>
          </a:p>
        </p:txBody>
      </p:sp>
      <p:sp>
        <p:nvSpPr>
          <p:cNvPr id="4" name="Espaço Reservado para Número de Slide 3"/>
          <p:cNvSpPr>
            <a:spLocks noGrp="1"/>
          </p:cNvSpPr>
          <p:nvPr>
            <p:ph type="sldNum" sz="quarter" idx="5"/>
          </p:nvPr>
        </p:nvSpPr>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248B690-BB96-5442-9129-5143B05A09FA}" type="slidenum">
              <a:rPr lang="pt-BR"/>
              <a:pPr/>
              <a:t>4</a:t>
            </a:fld>
            <a:endParaRPr lang="pt-BR"/>
          </a:p>
        </p:txBody>
      </p:sp>
    </p:spTree>
    <p:extLst>
      <p:ext uri="{BB962C8B-B14F-4D97-AF65-F5344CB8AC3E}">
        <p14:creationId xmlns:p14="http://schemas.microsoft.com/office/powerpoint/2010/main" val="617461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31</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390750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32</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4082688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33</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915514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34</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26447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976579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36</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90748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37</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34234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38</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641924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39</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706440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40</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70848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842708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41</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329228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42</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389912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43</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107032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44</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328682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722541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46</a:t>
            </a:fld>
            <a:endParaRPr lang="pt-BR" dirty="0"/>
          </a:p>
        </p:txBody>
      </p:sp>
    </p:spTree>
    <p:extLst>
      <p:ext uri="{BB962C8B-B14F-4D97-AF65-F5344CB8AC3E}">
        <p14:creationId xmlns:p14="http://schemas.microsoft.com/office/powerpoint/2010/main" val="1203874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47</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962928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48</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78419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49</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3953751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50</a:t>
            </a:fld>
            <a:endParaRPr lang="pt-BR" dirty="0"/>
          </a:p>
        </p:txBody>
      </p:sp>
    </p:spTree>
    <p:extLst>
      <p:ext uri="{BB962C8B-B14F-4D97-AF65-F5344CB8AC3E}">
        <p14:creationId xmlns:p14="http://schemas.microsoft.com/office/powerpoint/2010/main" val="178220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6</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459836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55</a:t>
            </a:fld>
            <a:endParaRPr lang="pt-BR" dirty="0"/>
          </a:p>
        </p:txBody>
      </p:sp>
    </p:spTree>
    <p:extLst>
      <p:ext uri="{BB962C8B-B14F-4D97-AF65-F5344CB8AC3E}">
        <p14:creationId xmlns:p14="http://schemas.microsoft.com/office/powerpoint/2010/main" val="168462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7</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146205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11200" indent="-273050">
              <a:spcBef>
                <a:spcPct val="30000"/>
              </a:spcBef>
              <a:defRPr sz="1200">
                <a:solidFill>
                  <a:schemeClr val="tx1"/>
                </a:solidFill>
                <a:latin typeface="Calibri" panose="020F0502020204030204" pitchFamily="34" charset="0"/>
                <a:ea typeface="ＭＳ Ｐゴシック" pitchFamily="34" charset="-128"/>
              </a:defRPr>
            </a:lvl2pPr>
            <a:lvl3pPr marL="1093788" indent="-217488">
              <a:spcBef>
                <a:spcPct val="30000"/>
              </a:spcBef>
              <a:defRPr sz="1200">
                <a:solidFill>
                  <a:schemeClr val="tx1"/>
                </a:solidFill>
                <a:latin typeface="Calibri" panose="020F0502020204030204" pitchFamily="34" charset="0"/>
                <a:ea typeface="ＭＳ Ｐゴシック" pitchFamily="34" charset="-128"/>
              </a:defRPr>
            </a:lvl3pPr>
            <a:lvl4pPr marL="1531938" indent="-217488">
              <a:spcBef>
                <a:spcPct val="30000"/>
              </a:spcBef>
              <a:defRPr sz="1200">
                <a:solidFill>
                  <a:schemeClr val="tx1"/>
                </a:solidFill>
                <a:latin typeface="Calibri" panose="020F0502020204030204" pitchFamily="34" charset="0"/>
                <a:ea typeface="ＭＳ Ｐゴシック" pitchFamily="34" charset="-128"/>
              </a:defRPr>
            </a:lvl4pPr>
            <a:lvl5pPr marL="1968500" indent="-217488">
              <a:spcBef>
                <a:spcPct val="30000"/>
              </a:spcBef>
              <a:defRPr sz="1200">
                <a:solidFill>
                  <a:schemeClr val="tx1"/>
                </a:solidFill>
                <a:latin typeface="Calibri" panose="020F0502020204030204" pitchFamily="34" charset="0"/>
                <a:ea typeface="ＭＳ Ｐゴシック" pitchFamily="34" charset="-128"/>
              </a:defRPr>
            </a:lvl5pPr>
            <a:lvl6pPr marL="24257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8829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3401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797300" indent="-217488"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04221803-3C8D-46AA-BF1A-247079EA55DE}" type="slidenum">
              <a:rPr lang="pt-BR" altLang="pt-BR">
                <a:solidFill>
                  <a:srgbClr val="000000"/>
                </a:solidFill>
                <a:latin typeface="Arial" panose="020B0604020202020204" pitchFamily="34" charset="0"/>
              </a:rPr>
              <a:pPr>
                <a:spcBef>
                  <a:spcPct val="0"/>
                </a:spcBef>
              </a:pPr>
              <a:t>8</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79717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dirty="0">
              <a:latin typeface="Arial" charset="0"/>
            </a:endParaRP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83ABB00-96FC-EA44-A15B-9CF5220CCF2E}" type="slidenum">
              <a:rPr lang="pt-BR"/>
              <a:pPr/>
              <a:t>9</a:t>
            </a:fld>
            <a:endParaRPr lang="pt-BR" dirty="0"/>
          </a:p>
        </p:txBody>
      </p:sp>
    </p:spTree>
    <p:extLst>
      <p:ext uri="{BB962C8B-B14F-4D97-AF65-F5344CB8AC3E}">
        <p14:creationId xmlns:p14="http://schemas.microsoft.com/office/powerpoint/2010/main" val="194035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a:latin typeface="Arial" charset="0"/>
            </a:endParaRPr>
          </a:p>
        </p:txBody>
      </p:sp>
      <p:sp>
        <p:nvSpPr>
          <p:cNvPr id="4" name="Espaço Reservado para Número de Slide 3"/>
          <p:cNvSpPr>
            <a:spLocks noGrp="1"/>
          </p:cNvSpPr>
          <p:nvPr>
            <p:ph type="sldNum" sz="quarter" idx="5"/>
          </p:nvPr>
        </p:nvSpPr>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248B690-BB96-5442-9129-5143B05A09FA}" type="slidenum">
              <a:rPr lang="pt-BR"/>
              <a:pPr/>
              <a:t>10</a:t>
            </a:fld>
            <a:endParaRPr lang="pt-BR"/>
          </a:p>
        </p:txBody>
      </p:sp>
    </p:spTree>
    <p:extLst>
      <p:ext uri="{BB962C8B-B14F-4D97-AF65-F5344CB8AC3E}">
        <p14:creationId xmlns:p14="http://schemas.microsoft.com/office/powerpoint/2010/main" val="2838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upo 58"/>
          <p:cNvGrpSpPr>
            <a:grpSpLocks/>
          </p:cNvGrpSpPr>
          <p:nvPr userDrawn="1"/>
        </p:nvGrpSpPr>
        <p:grpSpPr bwMode="auto">
          <a:xfrm>
            <a:off x="0" y="0"/>
            <a:ext cx="12192000" cy="6858000"/>
            <a:chOff x="-1" y="0"/>
            <a:chExt cx="12192002" cy="6858000"/>
          </a:xfrm>
        </p:grpSpPr>
        <p:cxnSp>
          <p:nvCxnSpPr>
            <p:cNvPr id="5" name="Conector Reto 5"/>
            <p:cNvCxnSpPr/>
            <p:nvPr/>
          </p:nvCxnSpPr>
          <p:spPr bwMode="hidden">
            <a:xfrm>
              <a:off x="6095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6"/>
            <p:cNvCxnSpPr/>
            <p:nvPr/>
          </p:nvCxnSpPr>
          <p:spPr bwMode="hidden">
            <a:xfrm>
              <a:off x="18287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to 8"/>
            <p:cNvCxnSpPr/>
            <p:nvPr/>
          </p:nvCxnSpPr>
          <p:spPr bwMode="hidden">
            <a:xfrm>
              <a:off x="30479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9"/>
            <p:cNvCxnSpPr/>
            <p:nvPr/>
          </p:nvCxnSpPr>
          <p:spPr bwMode="hidden">
            <a:xfrm>
              <a:off x="42672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0"/>
            <p:cNvCxnSpPr/>
            <p:nvPr/>
          </p:nvCxnSpPr>
          <p:spPr bwMode="hidden">
            <a:xfrm>
              <a:off x="54864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1"/>
            <p:cNvCxnSpPr/>
            <p:nvPr/>
          </p:nvCxnSpPr>
          <p:spPr bwMode="hidden">
            <a:xfrm>
              <a:off x="67056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2"/>
            <p:cNvCxnSpPr/>
            <p:nvPr/>
          </p:nvCxnSpPr>
          <p:spPr bwMode="hidden">
            <a:xfrm>
              <a:off x="79248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3"/>
            <p:cNvCxnSpPr/>
            <p:nvPr/>
          </p:nvCxnSpPr>
          <p:spPr bwMode="hidden">
            <a:xfrm>
              <a:off x="91440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4"/>
            <p:cNvCxnSpPr/>
            <p:nvPr/>
          </p:nvCxnSpPr>
          <p:spPr bwMode="hidden">
            <a:xfrm>
              <a:off x="103632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5"/>
            <p:cNvCxnSpPr/>
            <p:nvPr/>
          </p:nvCxnSpPr>
          <p:spPr bwMode="hidden">
            <a:xfrm>
              <a:off x="115824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6"/>
            <p:cNvCxnSpPr/>
            <p:nvPr/>
          </p:nvCxnSpPr>
          <p:spPr bwMode="hidden">
            <a:xfrm>
              <a:off x="3174" y="38576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7"/>
            <p:cNvCxnSpPr/>
            <p:nvPr/>
          </p:nvCxnSpPr>
          <p:spPr bwMode="hidden">
            <a:xfrm>
              <a:off x="3174" y="161131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8"/>
            <p:cNvCxnSpPr/>
            <p:nvPr/>
          </p:nvCxnSpPr>
          <p:spPr bwMode="hidden">
            <a:xfrm>
              <a:off x="3174" y="283527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19"/>
            <p:cNvCxnSpPr/>
            <p:nvPr/>
          </p:nvCxnSpPr>
          <p:spPr bwMode="hidden">
            <a:xfrm>
              <a:off x="3174" y="406082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to 20"/>
            <p:cNvCxnSpPr/>
            <p:nvPr/>
          </p:nvCxnSpPr>
          <p:spPr bwMode="hidden">
            <a:xfrm>
              <a:off x="3174" y="528478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21"/>
            <p:cNvCxnSpPr/>
            <p:nvPr/>
          </p:nvCxnSpPr>
          <p:spPr bwMode="hidden">
            <a:xfrm>
              <a:off x="3174" y="651033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1" name="Grupo 75"/>
            <p:cNvGrpSpPr>
              <a:grpSpLocks/>
            </p:cNvGrpSpPr>
            <p:nvPr userDrawn="1"/>
          </p:nvGrpSpPr>
          <p:grpSpPr bwMode="auto">
            <a:xfrm>
              <a:off x="-1" y="0"/>
              <a:ext cx="12192001" cy="6858000"/>
              <a:chOff x="-1" y="0"/>
              <a:chExt cx="12192001" cy="6858000"/>
            </a:xfrm>
          </p:grpSpPr>
          <p:cxnSp>
            <p:nvCxnSpPr>
              <p:cNvPr id="39" name="Conector Reto 40"/>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41"/>
              <p:cNvCxnSpPr/>
              <p:nvPr/>
            </p:nvCxnSpPr>
            <p:spPr bwMode="hidden">
              <a:xfrm>
                <a:off x="1449387"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2"/>
              <p:cNvCxnSpPr/>
              <p:nvPr/>
            </p:nvCxnSpPr>
            <p:spPr bwMode="hidden">
              <a:xfrm>
                <a:off x="26654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3"/>
              <p:cNvCxnSpPr/>
              <p:nvPr/>
            </p:nvCxnSpPr>
            <p:spPr bwMode="hidden">
              <a:xfrm>
                <a:off x="3884613"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4"/>
              <p:cNvCxnSpPr/>
              <p:nvPr/>
            </p:nvCxnSpPr>
            <p:spPr bwMode="hidden">
              <a:xfrm>
                <a:off x="5106988"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4" name="Grupo 150"/>
              <p:cNvGrpSpPr>
                <a:grpSpLocks/>
              </p:cNvGrpSpPr>
              <p:nvPr/>
            </p:nvGrpSpPr>
            <p:grpSpPr bwMode="auto">
              <a:xfrm>
                <a:off x="6327885" y="0"/>
                <a:ext cx="5864115" cy="5898673"/>
                <a:chOff x="6327885" y="0"/>
                <a:chExt cx="5864115" cy="5898673"/>
              </a:xfrm>
            </p:grpSpPr>
            <p:cxnSp>
              <p:nvCxnSpPr>
                <p:cNvPr id="50" name="Conector Reto 51"/>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2"/>
                <p:cNvCxnSpPr/>
                <p:nvPr/>
              </p:nvCxnSpPr>
              <p:spPr bwMode="hidden">
                <a:xfrm>
                  <a:off x="7548563" y="0"/>
                  <a:ext cx="4643438"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3"/>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4"/>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5"/>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5" name="Conector Reto 46"/>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7"/>
              <p:cNvCxnSpPr/>
              <p:nvPr/>
            </p:nvCxnSpPr>
            <p:spPr bwMode="hidden">
              <a:xfrm flipH="1" flipV="1">
                <a:off x="-1" y="2227263"/>
                <a:ext cx="4614864"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8"/>
              <p:cNvCxnSpPr/>
              <p:nvPr/>
            </p:nvCxnSpPr>
            <p:spPr bwMode="hidden">
              <a:xfrm flipH="1" flipV="1">
                <a:off x="-1" y="3432175"/>
                <a:ext cx="3398839"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9"/>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50"/>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upo 76"/>
            <p:cNvGrpSpPr>
              <a:grpSpLocks/>
            </p:cNvGrpSpPr>
            <p:nvPr userDrawn="1"/>
          </p:nvGrpSpPr>
          <p:grpSpPr bwMode="auto">
            <a:xfrm flipH="1">
              <a:off x="0" y="0"/>
              <a:ext cx="12192001" cy="6858000"/>
              <a:chOff x="-1" y="0"/>
              <a:chExt cx="12192001" cy="6858000"/>
            </a:xfrm>
          </p:grpSpPr>
          <p:cxnSp>
            <p:nvCxnSpPr>
              <p:cNvPr id="23" name="Conector Reto 24"/>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5"/>
              <p:cNvCxnSpPr/>
              <p:nvPr/>
            </p:nvCxnSpPr>
            <p:spPr bwMode="hidden">
              <a:xfrm>
                <a:off x="1449386"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6"/>
              <p:cNvCxnSpPr/>
              <p:nvPr/>
            </p:nvCxnSpPr>
            <p:spPr bwMode="hidden">
              <a:xfrm>
                <a:off x="2665411"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7"/>
              <p:cNvCxnSpPr/>
              <p:nvPr/>
            </p:nvCxnSpPr>
            <p:spPr bwMode="hidden">
              <a:xfrm>
                <a:off x="38846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8"/>
              <p:cNvCxnSpPr/>
              <p:nvPr/>
            </p:nvCxnSpPr>
            <p:spPr bwMode="hidden">
              <a:xfrm>
                <a:off x="5151437"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8" name="Grupo 82"/>
              <p:cNvGrpSpPr>
                <a:grpSpLocks/>
              </p:cNvGrpSpPr>
              <p:nvPr/>
            </p:nvGrpSpPr>
            <p:grpSpPr bwMode="auto">
              <a:xfrm>
                <a:off x="6327885" y="0"/>
                <a:ext cx="5864115" cy="5898673"/>
                <a:chOff x="6327885" y="0"/>
                <a:chExt cx="5864115" cy="5898673"/>
              </a:xfrm>
            </p:grpSpPr>
            <p:cxnSp>
              <p:nvCxnSpPr>
                <p:cNvPr id="34" name="Conector Reto 35"/>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6"/>
                <p:cNvCxnSpPr/>
                <p:nvPr/>
              </p:nvCxnSpPr>
              <p:spPr bwMode="hidden">
                <a:xfrm>
                  <a:off x="7548562" y="0"/>
                  <a:ext cx="4643439"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7"/>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8"/>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9"/>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29" name="Conector Reto 30"/>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31"/>
              <p:cNvCxnSpPr/>
              <p:nvPr/>
            </p:nvCxnSpPr>
            <p:spPr bwMode="hidden">
              <a:xfrm flipH="1" flipV="1">
                <a:off x="-1" y="2227263"/>
                <a:ext cx="4614863"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2"/>
              <p:cNvCxnSpPr/>
              <p:nvPr/>
            </p:nvCxnSpPr>
            <p:spPr bwMode="hidden">
              <a:xfrm flipH="1" flipV="1">
                <a:off x="-1" y="3432175"/>
                <a:ext cx="3398838"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3"/>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4"/>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Conector Reto 57"/>
          <p:cNvCxnSpPr/>
          <p:nvPr userDrawn="1"/>
        </p:nvCxnSpPr>
        <p:spPr>
          <a:xfrm>
            <a:off x="1295400" y="5294313"/>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1293845" y="1909346"/>
            <a:ext cx="9604310" cy="3383280"/>
          </a:xfrm>
        </p:spPr>
        <p:txBody>
          <a:bodyPr>
            <a:normAutofit/>
          </a:bodyPr>
          <a:lstStyle>
            <a:lvl1pPr algn="l">
              <a:lnSpc>
                <a:spcPct val="76000"/>
              </a:lnSpc>
              <a:defRPr sz="8000" cap="none" baseline="0">
                <a:solidFill>
                  <a:schemeClr val="tx1"/>
                </a:solidFill>
              </a:defRPr>
            </a:lvl1pPr>
          </a:lstStyle>
          <a:p>
            <a:r>
              <a:rPr lang="pt-BR" smtClean="0"/>
              <a:t>Clique para editar o título mestre</a:t>
            </a:r>
            <a:endParaRPr lang="pt-BR" dirty="0"/>
          </a:p>
        </p:txBody>
      </p:sp>
      <p:sp>
        <p:nvSpPr>
          <p:cNvPr id="3" name="Subtítulo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dirty="0"/>
          </a:p>
        </p:txBody>
      </p:sp>
    </p:spTree>
    <p:extLst>
      <p:ext uri="{BB962C8B-B14F-4D97-AF65-F5344CB8AC3E}">
        <p14:creationId xmlns:p14="http://schemas.microsoft.com/office/powerpoint/2010/main" val="269015333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lvl1pPr>
              <a:defRPr/>
            </a:lvl1pPr>
          </a:lstStyle>
          <a:p>
            <a:fld id="{C83821A2-79C5-244C-A2C3-97B8502E28F7}" type="datetime1">
              <a:rPr lang="pt-BR"/>
              <a:pPr/>
              <a:t>04/10/2016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27FC6F7-D61B-4D4C-B54F-996EDA558F4E}" type="slidenum">
              <a:rPr lang="pt-BR"/>
              <a:pPr/>
              <a:t>‹#›</a:t>
            </a:fld>
            <a:endParaRPr lang="pt-BR"/>
          </a:p>
        </p:txBody>
      </p:sp>
    </p:spTree>
    <p:extLst>
      <p:ext uri="{BB962C8B-B14F-4D97-AF65-F5344CB8AC3E}">
        <p14:creationId xmlns:p14="http://schemas.microsoft.com/office/powerpoint/2010/main" val="18714863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09314" y="489856"/>
            <a:ext cx="1687286" cy="5301343"/>
          </a:xfrm>
        </p:spPr>
        <p:txBody>
          <a:bodyPr vert="eaVert"/>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1295399" y="489856"/>
            <a:ext cx="7587344" cy="530134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lvl1pPr>
              <a:defRPr/>
            </a:lvl1pPr>
          </a:lstStyle>
          <a:p>
            <a:fld id="{66E096F8-D5C9-0F4D-9487-2F7EA363ECCD}" type="datetime1">
              <a:rPr lang="pt-BR"/>
              <a:pPr/>
              <a:t>04/10/2016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B6E01A98-D372-4447-A708-657FD191F43A}" type="slidenum">
              <a:rPr lang="pt-BR"/>
              <a:pPr/>
              <a:t>‹#›</a:t>
            </a:fld>
            <a:endParaRPr lang="pt-BR"/>
          </a:p>
        </p:txBody>
      </p:sp>
    </p:spTree>
    <p:extLst>
      <p:ext uri="{BB962C8B-B14F-4D97-AF65-F5344CB8AC3E}">
        <p14:creationId xmlns:p14="http://schemas.microsoft.com/office/powerpoint/2010/main" val="374147764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lvl1pPr>
              <a:defRPr/>
            </a:lvl1pPr>
          </a:lstStyle>
          <a:p>
            <a:fld id="{A86B7CF9-C565-D94A-8D20-CF9E2CF0E09F}" type="datetime1">
              <a:rPr lang="pt-BR"/>
              <a:pPr/>
              <a:t>04/10/2016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C35452B7-0248-D34C-97BE-DF945CB60DA1}" type="slidenum">
              <a:rPr lang="pt-BR"/>
              <a:pPr/>
              <a:t>‹#›</a:t>
            </a:fld>
            <a:endParaRPr lang="pt-BR"/>
          </a:p>
        </p:txBody>
      </p:sp>
    </p:spTree>
    <p:extLst>
      <p:ext uri="{BB962C8B-B14F-4D97-AF65-F5344CB8AC3E}">
        <p14:creationId xmlns:p14="http://schemas.microsoft.com/office/powerpoint/2010/main" val="42452445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upo 58"/>
          <p:cNvGrpSpPr>
            <a:grpSpLocks/>
          </p:cNvGrpSpPr>
          <p:nvPr userDrawn="1"/>
        </p:nvGrpSpPr>
        <p:grpSpPr bwMode="auto">
          <a:xfrm>
            <a:off x="0" y="0"/>
            <a:ext cx="12192000" cy="6858000"/>
            <a:chOff x="-1" y="0"/>
            <a:chExt cx="12192002" cy="6858000"/>
          </a:xfrm>
        </p:grpSpPr>
        <p:cxnSp>
          <p:nvCxnSpPr>
            <p:cNvPr id="5" name="Conector Reto 7"/>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8"/>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to 9"/>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0"/>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1"/>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2"/>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3"/>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4"/>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5"/>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6"/>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7"/>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8"/>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9"/>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20"/>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to 21"/>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22"/>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1" name="Grupo 75"/>
            <p:cNvGrpSpPr>
              <a:grpSpLocks/>
            </p:cNvGrpSpPr>
            <p:nvPr userDrawn="1"/>
          </p:nvGrpSpPr>
          <p:grpSpPr bwMode="auto">
            <a:xfrm>
              <a:off x="-1" y="0"/>
              <a:ext cx="12192001" cy="6858000"/>
              <a:chOff x="-1" y="0"/>
              <a:chExt cx="12192001" cy="6858000"/>
            </a:xfrm>
          </p:grpSpPr>
          <p:cxnSp>
            <p:nvCxnSpPr>
              <p:cNvPr id="39" name="Conector Reto 41"/>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42"/>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3"/>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4"/>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5"/>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4" name="Grupo 150"/>
              <p:cNvGrpSpPr>
                <a:grpSpLocks/>
              </p:cNvGrpSpPr>
              <p:nvPr/>
            </p:nvGrpSpPr>
            <p:grpSpPr bwMode="auto">
              <a:xfrm>
                <a:off x="6327885" y="0"/>
                <a:ext cx="5864115" cy="5898673"/>
                <a:chOff x="6327885" y="0"/>
                <a:chExt cx="5864115" cy="5898673"/>
              </a:xfrm>
            </p:grpSpPr>
            <p:cxnSp>
              <p:nvCxnSpPr>
                <p:cNvPr id="50" name="Conector Reto 52"/>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3"/>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4"/>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5"/>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6"/>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5" name="Conector Reto 47"/>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8"/>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9"/>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50"/>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51"/>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upo 76"/>
            <p:cNvGrpSpPr>
              <a:grpSpLocks/>
            </p:cNvGrpSpPr>
            <p:nvPr userDrawn="1"/>
          </p:nvGrpSpPr>
          <p:grpSpPr bwMode="auto">
            <a:xfrm flipH="1">
              <a:off x="0" y="0"/>
              <a:ext cx="12192001" cy="6858000"/>
              <a:chOff x="-1" y="0"/>
              <a:chExt cx="12192001" cy="6858000"/>
            </a:xfrm>
          </p:grpSpPr>
          <p:cxnSp>
            <p:nvCxnSpPr>
              <p:cNvPr id="23" name="Conector Reto 25"/>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6"/>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7"/>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8"/>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9"/>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upo 82"/>
              <p:cNvGrpSpPr>
                <a:grpSpLocks/>
              </p:cNvGrpSpPr>
              <p:nvPr/>
            </p:nvGrpSpPr>
            <p:grpSpPr bwMode="auto">
              <a:xfrm>
                <a:off x="6327885" y="0"/>
                <a:ext cx="5864115" cy="5898673"/>
                <a:chOff x="6327885" y="0"/>
                <a:chExt cx="5864115" cy="5898673"/>
              </a:xfrm>
            </p:grpSpPr>
            <p:cxnSp>
              <p:nvCxnSpPr>
                <p:cNvPr id="34" name="Conector Reto 36"/>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7"/>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8"/>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9"/>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40"/>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Conector Reto 31"/>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32"/>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3"/>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4"/>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5"/>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Conector Reto 57"/>
          <p:cNvCxnSpPr/>
          <p:nvPr userDrawn="1"/>
        </p:nvCxnSpPr>
        <p:spPr>
          <a:xfrm>
            <a:off x="1295400" y="5294313"/>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295400" y="2541573"/>
            <a:ext cx="9601200" cy="2743200"/>
          </a:xfrm>
        </p:spPr>
        <p:txBody>
          <a:bodyPr>
            <a:normAutofit/>
          </a:bodyPr>
          <a:lstStyle>
            <a:lvl1pPr>
              <a:lnSpc>
                <a:spcPct val="85000"/>
              </a:lnSpc>
              <a:defRPr sz="6000" cap="none" baseline="0">
                <a:solidFill>
                  <a:schemeClr val="tx1"/>
                </a:solidFill>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val="404673889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3"/>
          <p:cNvSpPr>
            <a:spLocks noGrp="1"/>
          </p:cNvSpPr>
          <p:nvPr>
            <p:ph type="dt" sz="half" idx="10"/>
          </p:nvPr>
        </p:nvSpPr>
        <p:spPr/>
        <p:txBody>
          <a:bodyPr/>
          <a:lstStyle>
            <a:lvl1pPr>
              <a:defRPr/>
            </a:lvl1pPr>
          </a:lstStyle>
          <a:p>
            <a:fld id="{3098BB25-BCDC-E24E-AB60-DE2D3C75DF0C}" type="datetime1">
              <a:rPr lang="pt-BR"/>
              <a:pPr/>
              <a:t>04/10/2016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2262D4DE-94B5-A840-8A75-1D29A7B1596B}" type="slidenum">
              <a:rPr lang="pt-BR"/>
              <a:pPr/>
              <a:t>‹#›</a:t>
            </a:fld>
            <a:endParaRPr lang="pt-BR"/>
          </a:p>
        </p:txBody>
      </p:sp>
    </p:spTree>
    <p:extLst>
      <p:ext uri="{BB962C8B-B14F-4D97-AF65-F5344CB8AC3E}">
        <p14:creationId xmlns:p14="http://schemas.microsoft.com/office/powerpoint/2010/main" val="15585558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3"/>
          <p:cNvSpPr>
            <a:spLocks noGrp="1"/>
          </p:cNvSpPr>
          <p:nvPr>
            <p:ph type="dt" sz="half" idx="10"/>
          </p:nvPr>
        </p:nvSpPr>
        <p:spPr/>
        <p:txBody>
          <a:bodyPr/>
          <a:lstStyle>
            <a:lvl1pPr>
              <a:defRPr/>
            </a:lvl1pPr>
          </a:lstStyle>
          <a:p>
            <a:fld id="{C90CC32C-467A-9C46-AE04-8BA09DFFFC2B}" type="datetime1">
              <a:rPr lang="pt-BR"/>
              <a:pPr/>
              <a:t>04/10/2016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5039ADE8-8A9A-7644-858E-AF0E1C7AC1E8}" type="slidenum">
              <a:rPr lang="pt-BR"/>
              <a:pPr/>
              <a:t>‹#›</a:t>
            </a:fld>
            <a:endParaRPr lang="pt-BR"/>
          </a:p>
        </p:txBody>
      </p:sp>
    </p:spTree>
    <p:extLst>
      <p:ext uri="{BB962C8B-B14F-4D97-AF65-F5344CB8AC3E}">
        <p14:creationId xmlns:p14="http://schemas.microsoft.com/office/powerpoint/2010/main" val="116179110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Data 3"/>
          <p:cNvSpPr>
            <a:spLocks noGrp="1"/>
          </p:cNvSpPr>
          <p:nvPr>
            <p:ph type="dt" sz="half" idx="10"/>
          </p:nvPr>
        </p:nvSpPr>
        <p:spPr/>
        <p:txBody>
          <a:bodyPr/>
          <a:lstStyle>
            <a:lvl1pPr>
              <a:defRPr/>
            </a:lvl1pPr>
          </a:lstStyle>
          <a:p>
            <a:fld id="{B4ADFAD9-0F84-F547-B8BB-C2E443CAEB92}" type="datetime1">
              <a:rPr lang="pt-BR"/>
              <a:pPr/>
              <a:t>04/10/2016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8B0635A8-752B-BC40-B0EA-6BA51E332F1C}" type="slidenum">
              <a:rPr lang="pt-BR"/>
              <a:pPr/>
              <a:t>‹#›</a:t>
            </a:fld>
            <a:endParaRPr lang="pt-BR"/>
          </a:p>
        </p:txBody>
      </p:sp>
    </p:spTree>
    <p:extLst>
      <p:ext uri="{BB962C8B-B14F-4D97-AF65-F5344CB8AC3E}">
        <p14:creationId xmlns:p14="http://schemas.microsoft.com/office/powerpoint/2010/main" val="39256576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grpSp>
        <p:nvGrpSpPr>
          <p:cNvPr id="2" name="Grupo 58"/>
          <p:cNvGrpSpPr>
            <a:grpSpLocks/>
          </p:cNvGrpSpPr>
          <p:nvPr userDrawn="1"/>
        </p:nvGrpSpPr>
        <p:grpSpPr bwMode="auto">
          <a:xfrm>
            <a:off x="0" y="0"/>
            <a:ext cx="12192000" cy="6858000"/>
            <a:chOff x="-1" y="0"/>
            <a:chExt cx="12192002" cy="6858000"/>
          </a:xfrm>
        </p:grpSpPr>
        <p:cxnSp>
          <p:nvCxnSpPr>
            <p:cNvPr id="3" name="Conector Reto 161"/>
            <p:cNvCxnSpPr/>
            <p:nvPr/>
          </p:nvCxnSpPr>
          <p:spPr bwMode="hidden">
            <a:xfrm>
              <a:off x="6095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to 162"/>
            <p:cNvCxnSpPr/>
            <p:nvPr/>
          </p:nvCxnSpPr>
          <p:spPr bwMode="hidden">
            <a:xfrm>
              <a:off x="18287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to 163"/>
            <p:cNvCxnSpPr/>
            <p:nvPr/>
          </p:nvCxnSpPr>
          <p:spPr bwMode="hidden">
            <a:xfrm>
              <a:off x="30479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164"/>
            <p:cNvCxnSpPr/>
            <p:nvPr/>
          </p:nvCxnSpPr>
          <p:spPr bwMode="hidden">
            <a:xfrm>
              <a:off x="42672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to 165"/>
            <p:cNvCxnSpPr/>
            <p:nvPr/>
          </p:nvCxnSpPr>
          <p:spPr bwMode="hidden">
            <a:xfrm>
              <a:off x="54864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66"/>
            <p:cNvCxnSpPr/>
            <p:nvPr/>
          </p:nvCxnSpPr>
          <p:spPr bwMode="hidden">
            <a:xfrm>
              <a:off x="67056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67"/>
            <p:cNvCxnSpPr/>
            <p:nvPr/>
          </p:nvCxnSpPr>
          <p:spPr bwMode="hidden">
            <a:xfrm>
              <a:off x="79248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68"/>
            <p:cNvCxnSpPr/>
            <p:nvPr/>
          </p:nvCxnSpPr>
          <p:spPr bwMode="hidden">
            <a:xfrm>
              <a:off x="91440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69"/>
            <p:cNvCxnSpPr/>
            <p:nvPr/>
          </p:nvCxnSpPr>
          <p:spPr bwMode="hidden">
            <a:xfrm>
              <a:off x="103632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70"/>
            <p:cNvCxnSpPr/>
            <p:nvPr/>
          </p:nvCxnSpPr>
          <p:spPr bwMode="hidden">
            <a:xfrm>
              <a:off x="115824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71"/>
            <p:cNvCxnSpPr/>
            <p:nvPr/>
          </p:nvCxnSpPr>
          <p:spPr bwMode="hidden">
            <a:xfrm>
              <a:off x="3174" y="38576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72"/>
            <p:cNvCxnSpPr/>
            <p:nvPr/>
          </p:nvCxnSpPr>
          <p:spPr bwMode="hidden">
            <a:xfrm>
              <a:off x="3174" y="161131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73"/>
            <p:cNvCxnSpPr/>
            <p:nvPr/>
          </p:nvCxnSpPr>
          <p:spPr bwMode="hidden">
            <a:xfrm>
              <a:off x="3174" y="283527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74"/>
            <p:cNvCxnSpPr/>
            <p:nvPr/>
          </p:nvCxnSpPr>
          <p:spPr bwMode="hidden">
            <a:xfrm>
              <a:off x="3174" y="406082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75"/>
            <p:cNvCxnSpPr/>
            <p:nvPr/>
          </p:nvCxnSpPr>
          <p:spPr bwMode="hidden">
            <a:xfrm>
              <a:off x="3174" y="528478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176"/>
            <p:cNvCxnSpPr/>
            <p:nvPr/>
          </p:nvCxnSpPr>
          <p:spPr bwMode="hidden">
            <a:xfrm>
              <a:off x="3174" y="651033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9" name="Grupo 75"/>
            <p:cNvGrpSpPr>
              <a:grpSpLocks/>
            </p:cNvGrpSpPr>
            <p:nvPr userDrawn="1"/>
          </p:nvGrpSpPr>
          <p:grpSpPr bwMode="auto">
            <a:xfrm>
              <a:off x="-1" y="0"/>
              <a:ext cx="12192001" cy="6858000"/>
              <a:chOff x="-1" y="0"/>
              <a:chExt cx="12192001" cy="6858000"/>
            </a:xfrm>
          </p:grpSpPr>
          <p:cxnSp>
            <p:nvCxnSpPr>
              <p:cNvPr id="37" name="Conector Reto 195"/>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196"/>
              <p:cNvCxnSpPr/>
              <p:nvPr/>
            </p:nvCxnSpPr>
            <p:spPr bwMode="hidden">
              <a:xfrm>
                <a:off x="1449387"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197"/>
              <p:cNvCxnSpPr/>
              <p:nvPr/>
            </p:nvCxnSpPr>
            <p:spPr bwMode="hidden">
              <a:xfrm>
                <a:off x="26654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198"/>
              <p:cNvCxnSpPr/>
              <p:nvPr/>
            </p:nvCxnSpPr>
            <p:spPr bwMode="hidden">
              <a:xfrm>
                <a:off x="3884613"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199"/>
              <p:cNvCxnSpPr/>
              <p:nvPr/>
            </p:nvCxnSpPr>
            <p:spPr bwMode="hidden">
              <a:xfrm>
                <a:off x="5106988"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2" name="Grupo 150"/>
              <p:cNvGrpSpPr>
                <a:grpSpLocks/>
              </p:cNvGrpSpPr>
              <p:nvPr/>
            </p:nvGrpSpPr>
            <p:grpSpPr bwMode="auto">
              <a:xfrm>
                <a:off x="6327885" y="0"/>
                <a:ext cx="5864115" cy="5898673"/>
                <a:chOff x="6327885" y="0"/>
                <a:chExt cx="5864115" cy="5898673"/>
              </a:xfrm>
            </p:grpSpPr>
            <p:cxnSp>
              <p:nvCxnSpPr>
                <p:cNvPr id="48" name="Conector Reto 206"/>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207"/>
                <p:cNvCxnSpPr/>
                <p:nvPr/>
              </p:nvCxnSpPr>
              <p:spPr bwMode="hidden">
                <a:xfrm>
                  <a:off x="7548563" y="0"/>
                  <a:ext cx="4643438"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208"/>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209"/>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210"/>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3" name="Conector Reto 201"/>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202"/>
              <p:cNvCxnSpPr/>
              <p:nvPr/>
            </p:nvCxnSpPr>
            <p:spPr bwMode="hidden">
              <a:xfrm flipH="1" flipV="1">
                <a:off x="-1" y="2227263"/>
                <a:ext cx="4614864"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203"/>
              <p:cNvCxnSpPr/>
              <p:nvPr/>
            </p:nvCxnSpPr>
            <p:spPr bwMode="hidden">
              <a:xfrm flipH="1" flipV="1">
                <a:off x="-1" y="3432175"/>
                <a:ext cx="3398839"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204"/>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205"/>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upo 76"/>
            <p:cNvGrpSpPr>
              <a:grpSpLocks/>
            </p:cNvGrpSpPr>
            <p:nvPr userDrawn="1"/>
          </p:nvGrpSpPr>
          <p:grpSpPr bwMode="auto">
            <a:xfrm flipH="1">
              <a:off x="0" y="0"/>
              <a:ext cx="12192001" cy="6858000"/>
              <a:chOff x="-1" y="0"/>
              <a:chExt cx="12192001" cy="6858000"/>
            </a:xfrm>
          </p:grpSpPr>
          <p:cxnSp>
            <p:nvCxnSpPr>
              <p:cNvPr id="21" name="Conector Reto 179"/>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180"/>
              <p:cNvCxnSpPr/>
              <p:nvPr/>
            </p:nvCxnSpPr>
            <p:spPr bwMode="hidden">
              <a:xfrm>
                <a:off x="1449386"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to 181"/>
              <p:cNvCxnSpPr/>
              <p:nvPr/>
            </p:nvCxnSpPr>
            <p:spPr bwMode="hidden">
              <a:xfrm>
                <a:off x="2665411"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182"/>
              <p:cNvCxnSpPr/>
              <p:nvPr/>
            </p:nvCxnSpPr>
            <p:spPr bwMode="hidden">
              <a:xfrm>
                <a:off x="38846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183"/>
              <p:cNvCxnSpPr/>
              <p:nvPr/>
            </p:nvCxnSpPr>
            <p:spPr bwMode="hidden">
              <a:xfrm>
                <a:off x="5106987"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6" name="Grupo 82"/>
              <p:cNvGrpSpPr>
                <a:grpSpLocks/>
              </p:cNvGrpSpPr>
              <p:nvPr/>
            </p:nvGrpSpPr>
            <p:grpSpPr bwMode="auto">
              <a:xfrm>
                <a:off x="6327885" y="0"/>
                <a:ext cx="5864115" cy="5898673"/>
                <a:chOff x="6327885" y="0"/>
                <a:chExt cx="5864115" cy="5898673"/>
              </a:xfrm>
            </p:grpSpPr>
            <p:cxnSp>
              <p:nvCxnSpPr>
                <p:cNvPr id="32" name="Conector Reto 190"/>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191"/>
                <p:cNvCxnSpPr/>
                <p:nvPr/>
              </p:nvCxnSpPr>
              <p:spPr bwMode="hidden">
                <a:xfrm>
                  <a:off x="7548562" y="0"/>
                  <a:ext cx="4643439"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192"/>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193"/>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194"/>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185"/>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186"/>
              <p:cNvCxnSpPr/>
              <p:nvPr/>
            </p:nvCxnSpPr>
            <p:spPr bwMode="hidden">
              <a:xfrm flipH="1" flipV="1">
                <a:off x="-1" y="2227263"/>
                <a:ext cx="4614863"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187"/>
              <p:cNvCxnSpPr/>
              <p:nvPr/>
            </p:nvCxnSpPr>
            <p:spPr bwMode="hidden">
              <a:xfrm flipH="1" flipV="1">
                <a:off x="-1" y="3432175"/>
                <a:ext cx="3398838"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188"/>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189"/>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3" name="Espaço Reservado para Data 211"/>
          <p:cNvSpPr>
            <a:spLocks noGrp="1"/>
          </p:cNvSpPr>
          <p:nvPr>
            <p:ph type="dt" sz="half" idx="10"/>
          </p:nvPr>
        </p:nvSpPr>
        <p:spPr/>
        <p:txBody>
          <a:bodyPr/>
          <a:lstStyle>
            <a:lvl1pPr>
              <a:defRPr/>
            </a:lvl1pPr>
          </a:lstStyle>
          <a:p>
            <a:fld id="{DE5F1565-FB34-B64C-AFF3-1B490DEBB613}" type="datetime1">
              <a:rPr lang="pt-BR"/>
              <a:pPr/>
              <a:t>04/10/2016</a:t>
            </a:fld>
            <a:endParaRPr lang="pt-BR"/>
          </a:p>
        </p:txBody>
      </p:sp>
      <p:sp>
        <p:nvSpPr>
          <p:cNvPr id="54" name="Espaço Reservado para Rodapé 212"/>
          <p:cNvSpPr>
            <a:spLocks noGrp="1"/>
          </p:cNvSpPr>
          <p:nvPr>
            <p:ph type="ftr" sz="quarter" idx="11"/>
          </p:nvPr>
        </p:nvSpPr>
        <p:spPr/>
        <p:txBody>
          <a:bodyPr/>
          <a:lstStyle>
            <a:lvl1pPr>
              <a:defRPr/>
            </a:lvl1pPr>
          </a:lstStyle>
          <a:p>
            <a:pPr>
              <a:defRPr/>
            </a:pPr>
            <a:endParaRPr lang="pt-BR"/>
          </a:p>
        </p:txBody>
      </p:sp>
      <p:sp>
        <p:nvSpPr>
          <p:cNvPr id="55" name="Espaço Reservado para Número de Slide 213"/>
          <p:cNvSpPr>
            <a:spLocks noGrp="1"/>
          </p:cNvSpPr>
          <p:nvPr>
            <p:ph type="sldNum" sz="quarter" idx="12"/>
          </p:nvPr>
        </p:nvSpPr>
        <p:spPr/>
        <p:txBody>
          <a:bodyPr/>
          <a:lstStyle>
            <a:lvl1pPr>
              <a:defRPr/>
            </a:lvl1pPr>
          </a:lstStyle>
          <a:p>
            <a:fld id="{029DDC3B-FFB5-3741-BFEE-7E76DBC62494}" type="slidenum">
              <a:rPr lang="pt-BR"/>
              <a:pPr/>
              <a:t>‹#›</a:t>
            </a:fld>
            <a:endParaRPr lang="pt-BR"/>
          </a:p>
        </p:txBody>
      </p:sp>
    </p:spTree>
    <p:extLst>
      <p:ext uri="{BB962C8B-B14F-4D97-AF65-F5344CB8AC3E}">
        <p14:creationId xmlns:p14="http://schemas.microsoft.com/office/powerpoint/2010/main" val="9737580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upo 58"/>
          <p:cNvGrpSpPr>
            <a:grpSpLocks/>
          </p:cNvGrpSpPr>
          <p:nvPr userDrawn="1"/>
        </p:nvGrpSpPr>
        <p:grpSpPr bwMode="auto">
          <a:xfrm>
            <a:off x="0" y="0"/>
            <a:ext cx="12192000" cy="6858000"/>
            <a:chOff x="-1" y="0"/>
            <a:chExt cx="12192002" cy="6858000"/>
          </a:xfrm>
        </p:grpSpPr>
        <p:cxnSp>
          <p:nvCxnSpPr>
            <p:cNvPr id="6" name="Conector Reto 9"/>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to 10"/>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1"/>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2"/>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3"/>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4"/>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5"/>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6"/>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7"/>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8"/>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9"/>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20"/>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21"/>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to 22"/>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23"/>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4"/>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upo 75"/>
            <p:cNvGrpSpPr>
              <a:grpSpLocks/>
            </p:cNvGrpSpPr>
            <p:nvPr userDrawn="1"/>
          </p:nvGrpSpPr>
          <p:grpSpPr bwMode="auto">
            <a:xfrm>
              <a:off x="-1" y="0"/>
              <a:ext cx="12192001" cy="6858000"/>
              <a:chOff x="-1" y="0"/>
              <a:chExt cx="12192001" cy="6858000"/>
            </a:xfrm>
          </p:grpSpPr>
          <p:cxnSp>
            <p:nvCxnSpPr>
              <p:cNvPr id="40" name="Conector Reto 43"/>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4"/>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5"/>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6"/>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7"/>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upo 150"/>
              <p:cNvGrpSpPr>
                <a:grpSpLocks/>
              </p:cNvGrpSpPr>
              <p:nvPr/>
            </p:nvGrpSpPr>
            <p:grpSpPr bwMode="auto">
              <a:xfrm>
                <a:off x="6327885" y="0"/>
                <a:ext cx="5864115" cy="5898673"/>
                <a:chOff x="6327885" y="0"/>
                <a:chExt cx="5864115" cy="5898673"/>
              </a:xfrm>
            </p:grpSpPr>
            <p:cxnSp>
              <p:nvCxnSpPr>
                <p:cNvPr id="51" name="Conector Reto 54"/>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5"/>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6"/>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7"/>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8"/>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Conector Reto 49"/>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50"/>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51"/>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52"/>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53"/>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upo 76"/>
            <p:cNvGrpSpPr>
              <a:grpSpLocks/>
            </p:cNvGrpSpPr>
            <p:nvPr userDrawn="1"/>
          </p:nvGrpSpPr>
          <p:grpSpPr bwMode="auto">
            <a:xfrm flipH="1">
              <a:off x="0" y="0"/>
              <a:ext cx="12192001" cy="6858000"/>
              <a:chOff x="-1" y="0"/>
              <a:chExt cx="12192001" cy="6858000"/>
            </a:xfrm>
          </p:grpSpPr>
          <p:cxnSp>
            <p:nvCxnSpPr>
              <p:cNvPr id="24" name="Conector Reto 27"/>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8"/>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9"/>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30"/>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31"/>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upo 82"/>
              <p:cNvGrpSpPr>
                <a:grpSpLocks/>
              </p:cNvGrpSpPr>
              <p:nvPr/>
            </p:nvGrpSpPr>
            <p:grpSpPr bwMode="auto">
              <a:xfrm>
                <a:off x="6327885" y="0"/>
                <a:ext cx="5864115" cy="5898673"/>
                <a:chOff x="6327885" y="0"/>
                <a:chExt cx="5864115" cy="5898673"/>
              </a:xfrm>
            </p:grpSpPr>
            <p:cxnSp>
              <p:nvCxnSpPr>
                <p:cNvPr id="35" name="Conector Reto 38"/>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9"/>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40"/>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41"/>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42"/>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Conector Reto 33"/>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4"/>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5"/>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6"/>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7"/>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tângulo 15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cxnSp>
        <p:nvCxnSpPr>
          <p:cNvPr id="57" name="Conector Reto 59"/>
          <p:cNvCxnSpPr/>
          <p:nvPr userDrawn="1"/>
        </p:nvCxnSpPr>
        <p:spPr>
          <a:xfrm>
            <a:off x="7923213" y="2895600"/>
            <a:ext cx="36591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7913152" y="571500"/>
            <a:ext cx="3657600" cy="2197100"/>
          </a:xfrm>
        </p:spPr>
        <p:txBody>
          <a:bodyPr>
            <a:normAutofit/>
          </a:bodyPr>
          <a:lstStyle>
            <a:lvl1pPr>
              <a:defRPr sz="2600">
                <a:solidFill>
                  <a:schemeClr val="bg1"/>
                </a:solidFill>
              </a:defRPr>
            </a:lvl1pPr>
          </a:lstStyle>
          <a:p>
            <a:r>
              <a:rPr lang="pt-BR" smtClean="0"/>
              <a:t>Clique para editar o título mestre</a:t>
            </a:r>
            <a:endParaRPr lang="pt-BR" dirty="0"/>
          </a:p>
        </p:txBody>
      </p:sp>
      <p:sp>
        <p:nvSpPr>
          <p:cNvPr id="3" name="Espaço Reservado para Conteúdo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8" name="Espaço Reservado para Data 4"/>
          <p:cNvSpPr>
            <a:spLocks noGrp="1"/>
          </p:cNvSpPr>
          <p:nvPr>
            <p:ph type="dt" sz="half" idx="10"/>
          </p:nvPr>
        </p:nvSpPr>
        <p:spPr/>
        <p:txBody>
          <a:bodyPr/>
          <a:lstStyle>
            <a:lvl1pPr>
              <a:defRPr/>
            </a:lvl1pPr>
          </a:lstStyle>
          <a:p>
            <a:fld id="{908AB582-343C-6D48-9F15-1354290C067D}" type="datetime1">
              <a:rPr lang="pt-BR"/>
              <a:pPr/>
              <a:t>04/10/2016</a:t>
            </a:fld>
            <a:endParaRPr lang="pt-BR"/>
          </a:p>
        </p:txBody>
      </p:sp>
      <p:sp>
        <p:nvSpPr>
          <p:cNvPr id="59" name="Espaço Reservado para Rodapé 5"/>
          <p:cNvSpPr>
            <a:spLocks noGrp="1"/>
          </p:cNvSpPr>
          <p:nvPr>
            <p:ph type="ftr" sz="quarter" idx="11"/>
          </p:nvPr>
        </p:nvSpPr>
        <p:spPr/>
        <p:txBody>
          <a:bodyPr/>
          <a:lstStyle>
            <a:lvl1pPr>
              <a:defRPr/>
            </a:lvl1pPr>
          </a:lstStyle>
          <a:p>
            <a:pPr>
              <a:defRPr/>
            </a:pPr>
            <a:endParaRPr lang="pt-BR"/>
          </a:p>
        </p:txBody>
      </p:sp>
      <p:sp>
        <p:nvSpPr>
          <p:cNvPr id="60" name="Espaço Reservado para Número de Slide 7"/>
          <p:cNvSpPr>
            <a:spLocks noGrp="1"/>
          </p:cNvSpPr>
          <p:nvPr>
            <p:ph type="sldNum" sz="quarter" idx="12"/>
          </p:nvPr>
        </p:nvSpPr>
        <p:spPr/>
        <p:txBody>
          <a:bodyPr/>
          <a:lstStyle>
            <a:lvl1pPr>
              <a:defRPr/>
            </a:lvl1pPr>
          </a:lstStyle>
          <a:p>
            <a:fld id="{0B246C7F-FFCD-5B4F-95E2-9E0F35FF933F}" type="slidenum">
              <a:rPr lang="pt-BR"/>
              <a:pPr/>
              <a:t>‹#›</a:t>
            </a:fld>
            <a:endParaRPr lang="pt-BR"/>
          </a:p>
        </p:txBody>
      </p:sp>
    </p:spTree>
    <p:extLst>
      <p:ext uri="{BB962C8B-B14F-4D97-AF65-F5344CB8AC3E}">
        <p14:creationId xmlns:p14="http://schemas.microsoft.com/office/powerpoint/2010/main" val="242867185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upo 58"/>
          <p:cNvGrpSpPr>
            <a:grpSpLocks/>
          </p:cNvGrpSpPr>
          <p:nvPr/>
        </p:nvGrpSpPr>
        <p:grpSpPr bwMode="auto">
          <a:xfrm>
            <a:off x="0" y="0"/>
            <a:ext cx="12192000" cy="6858000"/>
            <a:chOff x="-1" y="0"/>
            <a:chExt cx="12192002" cy="6858000"/>
          </a:xfrm>
        </p:grpSpPr>
        <p:cxnSp>
          <p:nvCxnSpPr>
            <p:cNvPr id="6" name="Conector Reto 8"/>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to 9"/>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0"/>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1"/>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2"/>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3"/>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4"/>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5"/>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6"/>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7"/>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8"/>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9"/>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20"/>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to 21"/>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22"/>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3"/>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upo 75"/>
            <p:cNvGrpSpPr>
              <a:grpSpLocks/>
            </p:cNvGrpSpPr>
            <p:nvPr/>
          </p:nvGrpSpPr>
          <p:grpSpPr bwMode="auto">
            <a:xfrm>
              <a:off x="-1" y="0"/>
              <a:ext cx="12192001" cy="6858000"/>
              <a:chOff x="-1" y="0"/>
              <a:chExt cx="12192001" cy="6858000"/>
            </a:xfrm>
          </p:grpSpPr>
          <p:cxnSp>
            <p:nvCxnSpPr>
              <p:cNvPr id="40" name="Conector Reto 42"/>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3"/>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4"/>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5"/>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6"/>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upo 150"/>
              <p:cNvGrpSpPr>
                <a:grpSpLocks/>
              </p:cNvGrpSpPr>
              <p:nvPr/>
            </p:nvGrpSpPr>
            <p:grpSpPr bwMode="auto">
              <a:xfrm>
                <a:off x="6327885" y="0"/>
                <a:ext cx="5864115" cy="5898673"/>
                <a:chOff x="6327885" y="0"/>
                <a:chExt cx="5864115" cy="5898673"/>
              </a:xfrm>
            </p:grpSpPr>
            <p:cxnSp>
              <p:nvCxnSpPr>
                <p:cNvPr id="51" name="Conector Reto 53"/>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4"/>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5"/>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6"/>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7"/>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Conector Reto 48"/>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9"/>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50"/>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51"/>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52"/>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upo 76"/>
            <p:cNvGrpSpPr>
              <a:grpSpLocks/>
            </p:cNvGrpSpPr>
            <p:nvPr/>
          </p:nvGrpSpPr>
          <p:grpSpPr bwMode="auto">
            <a:xfrm flipH="1">
              <a:off x="0" y="0"/>
              <a:ext cx="12192001" cy="6858000"/>
              <a:chOff x="-1" y="0"/>
              <a:chExt cx="12192001" cy="6858000"/>
            </a:xfrm>
          </p:grpSpPr>
          <p:cxnSp>
            <p:nvCxnSpPr>
              <p:cNvPr id="24" name="Conector Reto 26"/>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7"/>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8"/>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9"/>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30"/>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upo 82"/>
              <p:cNvGrpSpPr>
                <a:grpSpLocks/>
              </p:cNvGrpSpPr>
              <p:nvPr/>
            </p:nvGrpSpPr>
            <p:grpSpPr bwMode="auto">
              <a:xfrm>
                <a:off x="6327885" y="0"/>
                <a:ext cx="5864115" cy="5898673"/>
                <a:chOff x="6327885" y="0"/>
                <a:chExt cx="5864115" cy="5898673"/>
              </a:xfrm>
            </p:grpSpPr>
            <p:cxnSp>
              <p:nvCxnSpPr>
                <p:cNvPr id="35" name="Conector Reto 37"/>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8"/>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9"/>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40"/>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41"/>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Conector Reto 32"/>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3"/>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4"/>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5"/>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6"/>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tângulo 15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cxnSp>
        <p:nvCxnSpPr>
          <p:cNvPr id="57" name="Conector Reto 58"/>
          <p:cNvCxnSpPr/>
          <p:nvPr/>
        </p:nvCxnSpPr>
        <p:spPr>
          <a:xfrm>
            <a:off x="7923213" y="2895600"/>
            <a:ext cx="36591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ço Reservado para Imagem 2"/>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dirty="0"/>
          </a:p>
        </p:txBody>
      </p:sp>
      <p:sp>
        <p:nvSpPr>
          <p:cNvPr id="2" name="Título 1"/>
          <p:cNvSpPr>
            <a:spLocks noGrp="1"/>
          </p:cNvSpPr>
          <p:nvPr>
            <p:ph type="title"/>
          </p:nvPr>
        </p:nvSpPr>
        <p:spPr>
          <a:xfrm>
            <a:off x="7909560" y="576072"/>
            <a:ext cx="3657600" cy="2194560"/>
          </a:xfrm>
        </p:spPr>
        <p:txBody>
          <a:bodyPr>
            <a:normAutofit/>
          </a:bodyPr>
          <a:lstStyle>
            <a:lvl1pPr>
              <a:defRPr sz="2600">
                <a:solidFill>
                  <a:schemeClr val="bg1"/>
                </a:solidFill>
              </a:defRPr>
            </a:lvl1pPr>
          </a:lstStyle>
          <a:p>
            <a:r>
              <a:rPr lang="pt-BR" smtClean="0"/>
              <a:t>Clique para editar o título mestre</a:t>
            </a:r>
            <a:endParaRPr lang="pt-BR" dirty="0"/>
          </a:p>
        </p:txBody>
      </p:sp>
      <p:sp>
        <p:nvSpPr>
          <p:cNvPr id="4" name="Espaço Reservado para Texto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1442194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1026" name="Grupo 95"/>
          <p:cNvGrpSpPr>
            <a:grpSpLocks/>
          </p:cNvGrpSpPr>
          <p:nvPr/>
        </p:nvGrpSpPr>
        <p:grpSpPr bwMode="auto">
          <a:xfrm>
            <a:off x="0" y="0"/>
            <a:ext cx="12192000" cy="6858000"/>
            <a:chOff x="-1" y="0"/>
            <a:chExt cx="12192002" cy="6858000"/>
          </a:xfrm>
        </p:grpSpPr>
        <p:cxnSp>
          <p:nvCxnSpPr>
            <p:cNvPr id="97" name="Conector Reto 96"/>
            <p:cNvCxnSpPr/>
            <p:nvPr/>
          </p:nvCxnSpPr>
          <p:spPr bwMode="hidden">
            <a:xfrm>
              <a:off x="6095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bwMode="hidden">
            <a:xfrm>
              <a:off x="18287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bwMode="hidden">
            <a:xfrm>
              <a:off x="30479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bwMode="hidden">
            <a:xfrm>
              <a:off x="42672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bwMode="hidden">
            <a:xfrm>
              <a:off x="54864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bwMode="hidden">
            <a:xfrm>
              <a:off x="67056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bwMode="hidden">
            <a:xfrm>
              <a:off x="79248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bwMode="hidden">
            <a:xfrm>
              <a:off x="91440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bwMode="hidden">
            <a:xfrm>
              <a:off x="103632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bwMode="hidden">
            <a:xfrm>
              <a:off x="115824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bwMode="hidden">
            <a:xfrm>
              <a:off x="3174" y="38576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bwMode="hidden">
            <a:xfrm>
              <a:off x="3174" y="161131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bwMode="hidden">
            <a:xfrm>
              <a:off x="3174" y="283527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bwMode="hidden">
            <a:xfrm>
              <a:off x="3174" y="406082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bwMode="hidden">
            <a:xfrm>
              <a:off x="3174" y="528478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bwMode="hidden">
            <a:xfrm>
              <a:off x="3174" y="651033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9" name="Grupo 112"/>
            <p:cNvGrpSpPr>
              <a:grpSpLocks/>
            </p:cNvGrpSpPr>
            <p:nvPr userDrawn="1"/>
          </p:nvGrpSpPr>
          <p:grpSpPr bwMode="auto">
            <a:xfrm>
              <a:off x="-1" y="0"/>
              <a:ext cx="12192001" cy="6858000"/>
              <a:chOff x="-1" y="0"/>
              <a:chExt cx="12192001" cy="6858000"/>
            </a:xfrm>
          </p:grpSpPr>
          <p:cxnSp>
            <p:nvCxnSpPr>
              <p:cNvPr id="131" name="Conector Reto 130"/>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bwMode="hidden">
              <a:xfrm>
                <a:off x="1449387"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bwMode="hidden">
              <a:xfrm>
                <a:off x="26654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bwMode="hidden">
              <a:xfrm>
                <a:off x="3884613"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bwMode="hidden">
              <a:xfrm>
                <a:off x="5106988"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72" name="Grupo 135"/>
              <p:cNvGrpSpPr>
                <a:grpSpLocks/>
              </p:cNvGrpSpPr>
              <p:nvPr/>
            </p:nvGrpSpPr>
            <p:grpSpPr bwMode="auto">
              <a:xfrm>
                <a:off x="6327885" y="0"/>
                <a:ext cx="5864115" cy="5898673"/>
                <a:chOff x="6327885" y="0"/>
                <a:chExt cx="5864115" cy="5898673"/>
              </a:xfrm>
            </p:grpSpPr>
            <p:cxnSp>
              <p:nvCxnSpPr>
                <p:cNvPr id="142" name="Conector Reto 141"/>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Conector Reto 142"/>
                <p:cNvCxnSpPr/>
                <p:nvPr/>
              </p:nvCxnSpPr>
              <p:spPr bwMode="hidden">
                <a:xfrm>
                  <a:off x="7548563" y="0"/>
                  <a:ext cx="4643438"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Conector Reto 143"/>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Conector Reto 144"/>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Conector Reto 145"/>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Conector Reto 136"/>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to 137"/>
              <p:cNvCxnSpPr/>
              <p:nvPr/>
            </p:nvCxnSpPr>
            <p:spPr bwMode="hidden">
              <a:xfrm flipH="1" flipV="1">
                <a:off x="-1" y="2227263"/>
                <a:ext cx="4614864"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to 138"/>
              <p:cNvCxnSpPr/>
              <p:nvPr/>
            </p:nvCxnSpPr>
            <p:spPr bwMode="hidden">
              <a:xfrm flipH="1" flipV="1">
                <a:off x="-1" y="3432175"/>
                <a:ext cx="3398839"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to 139"/>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to 140"/>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050" name="Grupo 113"/>
            <p:cNvGrpSpPr>
              <a:grpSpLocks/>
            </p:cNvGrpSpPr>
            <p:nvPr userDrawn="1"/>
          </p:nvGrpSpPr>
          <p:grpSpPr bwMode="auto">
            <a:xfrm flipH="1">
              <a:off x="0" y="0"/>
              <a:ext cx="12192001" cy="6858000"/>
              <a:chOff x="-1" y="0"/>
              <a:chExt cx="12192001" cy="6858000"/>
            </a:xfrm>
          </p:grpSpPr>
          <p:cxnSp>
            <p:nvCxnSpPr>
              <p:cNvPr id="115" name="Conector Reto 114"/>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bwMode="hidden">
              <a:xfrm>
                <a:off x="1449386"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bwMode="hidden">
              <a:xfrm>
                <a:off x="2665411"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bwMode="hidden">
              <a:xfrm>
                <a:off x="38846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bwMode="hidden">
              <a:xfrm>
                <a:off x="5106987"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56" name="Grupo 119"/>
              <p:cNvGrpSpPr>
                <a:grpSpLocks/>
              </p:cNvGrpSpPr>
              <p:nvPr/>
            </p:nvGrpSpPr>
            <p:grpSpPr bwMode="auto">
              <a:xfrm>
                <a:off x="6327885" y="0"/>
                <a:ext cx="5864115" cy="5898673"/>
                <a:chOff x="6327885" y="0"/>
                <a:chExt cx="5864115" cy="5898673"/>
              </a:xfrm>
            </p:grpSpPr>
            <p:cxnSp>
              <p:nvCxnSpPr>
                <p:cNvPr id="126" name="Conector Reto 125"/>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bwMode="hidden">
                <a:xfrm>
                  <a:off x="7548562" y="0"/>
                  <a:ext cx="4643439"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Conector Reto 120"/>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bwMode="hidden">
              <a:xfrm flipH="1" flipV="1">
                <a:off x="-1" y="2227263"/>
                <a:ext cx="4614863"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bwMode="hidden">
              <a:xfrm flipH="1" flipV="1">
                <a:off x="-1" y="3432175"/>
                <a:ext cx="3398838"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027" name="Espaço Reservado para Título 1"/>
          <p:cNvSpPr>
            <a:spLocks noGrp="1"/>
          </p:cNvSpPr>
          <p:nvPr>
            <p:ph type="title"/>
          </p:nvPr>
        </p:nvSpPr>
        <p:spPr bwMode="auto">
          <a:xfrm>
            <a:off x="1295400" y="503238"/>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pt-BR"/>
              <a:t>Clique para editar o título mestre</a:t>
            </a:r>
          </a:p>
        </p:txBody>
      </p:sp>
      <p:sp>
        <p:nvSpPr>
          <p:cNvPr id="1028" name="Espaço Reservado para Texto 2"/>
          <p:cNvSpPr>
            <a:spLocks noGrp="1"/>
          </p:cNvSpPr>
          <p:nvPr>
            <p:ph type="body" idx="1"/>
          </p:nvPr>
        </p:nvSpPr>
        <p:spPr bwMode="auto">
          <a:xfrm>
            <a:off x="1295400" y="1981200"/>
            <a:ext cx="960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9294813" y="6289675"/>
            <a:ext cx="965200" cy="222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959795"/>
                </a:solidFill>
              </a:defRPr>
            </a:lvl1pPr>
          </a:lstStyle>
          <a:p>
            <a:fld id="{DAD9B84F-E4C0-CA41-BD5F-165B6BE1C426}" type="datetime1">
              <a:rPr lang="pt-BR"/>
              <a:pPr/>
              <a:t>04/10/2016</a:t>
            </a:fld>
            <a:endParaRPr lang="pt-BR"/>
          </a:p>
        </p:txBody>
      </p:sp>
      <p:sp>
        <p:nvSpPr>
          <p:cNvPr id="5" name="Espaço Reservado para Rodapé 4"/>
          <p:cNvSpPr>
            <a:spLocks noGrp="1"/>
          </p:cNvSpPr>
          <p:nvPr>
            <p:ph type="ftr" sz="quarter" idx="3"/>
          </p:nvPr>
        </p:nvSpPr>
        <p:spPr>
          <a:xfrm>
            <a:off x="609600" y="6289675"/>
            <a:ext cx="6127750" cy="222250"/>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lumMod val="50000"/>
                    <a:lumOff val="50000"/>
                  </a:schemeClr>
                </a:solidFill>
                <a:latin typeface="+mn-lt"/>
                <a:ea typeface="+mn-ea"/>
              </a:defRPr>
            </a:lvl1pPr>
          </a:lstStyle>
          <a:p>
            <a:pPr>
              <a:defRPr/>
            </a:pPr>
            <a:endParaRPr lang="pt-BR"/>
          </a:p>
        </p:txBody>
      </p:sp>
      <p:sp>
        <p:nvSpPr>
          <p:cNvPr id="6" name="Espaço Reservado para Número de Slide 5"/>
          <p:cNvSpPr>
            <a:spLocks noGrp="1"/>
          </p:cNvSpPr>
          <p:nvPr>
            <p:ph type="sldNum" sz="quarter" idx="4"/>
          </p:nvPr>
        </p:nvSpPr>
        <p:spPr>
          <a:xfrm>
            <a:off x="10664825" y="6289675"/>
            <a:ext cx="919163" cy="222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959795"/>
                </a:solidFill>
              </a:defRPr>
            </a:lvl1pPr>
          </a:lstStyle>
          <a:p>
            <a:fld id="{D3167262-31E3-A148-9461-CB341014B510}" type="slidenum">
              <a:rPr lang="pt-BR"/>
              <a:pPr/>
              <a:t>‹#›</a:t>
            </a:fld>
            <a:endParaRPr lang="pt-BR"/>
          </a:p>
        </p:txBody>
      </p:sp>
      <p:cxnSp>
        <p:nvCxnSpPr>
          <p:cNvPr id="148" name="Conector Reto 147"/>
          <p:cNvCxnSpPr/>
          <p:nvPr/>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3" r:id="rId1"/>
    <p:sldLayoutId id="2147483707" r:id="rId2"/>
    <p:sldLayoutId id="2147483714" r:id="rId3"/>
    <p:sldLayoutId id="2147483708" r:id="rId4"/>
    <p:sldLayoutId id="2147483709" r:id="rId5"/>
    <p:sldLayoutId id="2147483710" r:id="rId6"/>
    <p:sldLayoutId id="2147483715" r:id="rId7"/>
    <p:sldLayoutId id="2147483716" r:id="rId8"/>
    <p:sldLayoutId id="2147483717" r:id="rId9"/>
    <p:sldLayoutId id="2147483711" r:id="rId10"/>
    <p:sldLayoutId id="2147483712" r:id="rId11"/>
  </p:sldLayoutIdLst>
  <p:transition spd="med">
    <p:fade/>
  </p:transition>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ＭＳ Ｐゴシック" charset="0"/>
          <a:cs typeface="+mj-cs"/>
        </a:defRPr>
      </a:lvl1pPr>
      <a:lvl2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2pPr>
      <a:lvl3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3pPr>
      <a:lvl4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4pPr>
      <a:lvl5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5pPr>
      <a:lvl6pPr marL="457200" algn="l" rtl="0" fontAlgn="base">
        <a:lnSpc>
          <a:spcPct val="90000"/>
        </a:lnSpc>
        <a:spcBef>
          <a:spcPct val="0"/>
        </a:spcBef>
        <a:spcAft>
          <a:spcPct val="0"/>
        </a:spcAft>
        <a:defRPr sz="32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32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32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3200" b="1">
          <a:solidFill>
            <a:schemeClr val="accent1"/>
          </a:solidFill>
          <a:latin typeface="Arial" panose="020B0604020202020204" pitchFamily="34" charset="0"/>
        </a:defRPr>
      </a:lvl9pPr>
    </p:titleStyle>
    <p:bodyStyle>
      <a:lvl1pPr marL="228600" indent="-228600" algn="l" rtl="0" eaLnBrk="0" fontAlgn="base" hangingPunct="0">
        <a:lnSpc>
          <a:spcPct val="90000"/>
        </a:lnSpc>
        <a:spcBef>
          <a:spcPts val="1800"/>
        </a:spcBef>
        <a:spcAft>
          <a:spcPct val="0"/>
        </a:spcAft>
        <a:buClr>
          <a:schemeClr val="accent1"/>
        </a:buClr>
        <a:buSzPct val="100000"/>
        <a:buFont typeface="Arial" charset="0"/>
        <a:buChar char="▪"/>
        <a:defRPr sz="2000" kern="1200">
          <a:solidFill>
            <a:schemeClr val="tx1"/>
          </a:solidFill>
          <a:latin typeface="+mn-lt"/>
          <a:ea typeface="ＭＳ Ｐゴシック" charset="0"/>
          <a:cs typeface="+mn-cs"/>
        </a:defRPr>
      </a:lvl1pPr>
      <a:lvl2pPr marL="457200" indent="-182563" algn="l" rtl="0" eaLnBrk="0" fontAlgn="base" hangingPunct="0">
        <a:lnSpc>
          <a:spcPct val="90000"/>
        </a:lnSpc>
        <a:spcBef>
          <a:spcPts val="1200"/>
        </a:spcBef>
        <a:spcAft>
          <a:spcPct val="0"/>
        </a:spcAft>
        <a:buClr>
          <a:schemeClr val="accent1"/>
        </a:buClr>
        <a:buSzPct val="100000"/>
        <a:buFont typeface="Arial" charset="0"/>
        <a:buChar char="▪"/>
        <a:defRPr kern="1200">
          <a:solidFill>
            <a:schemeClr val="tx1"/>
          </a:solidFill>
          <a:latin typeface="+mn-lt"/>
          <a:ea typeface="ＭＳ Ｐゴシック" charset="0"/>
          <a:cs typeface="+mn-cs"/>
        </a:defRPr>
      </a:lvl2pPr>
      <a:lvl3pPr marL="685800" indent="-179388" algn="l" rtl="0" eaLnBrk="0" fontAlgn="base" hangingPunct="0">
        <a:lnSpc>
          <a:spcPct val="90000"/>
        </a:lnSpc>
        <a:spcBef>
          <a:spcPts val="800"/>
        </a:spcBef>
        <a:spcAft>
          <a:spcPct val="0"/>
        </a:spcAft>
        <a:buClr>
          <a:schemeClr val="accent1"/>
        </a:buClr>
        <a:buSzPct val="100000"/>
        <a:buFont typeface="Arial" charset="0"/>
        <a:buChar char="▪"/>
        <a:defRPr sz="1600" kern="1200">
          <a:solidFill>
            <a:schemeClr val="tx1"/>
          </a:solidFill>
          <a:latin typeface="+mn-lt"/>
          <a:ea typeface="ＭＳ Ｐゴシック" charset="0"/>
          <a:cs typeface="+mn-cs"/>
        </a:defRPr>
      </a:lvl3pPr>
      <a:lvl4pPr marL="914400" indent="-182563" algn="l" rtl="0" eaLnBrk="0" fontAlgn="base" hangingPunct="0">
        <a:lnSpc>
          <a:spcPct val="90000"/>
        </a:lnSpc>
        <a:spcBef>
          <a:spcPts val="8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4pPr>
      <a:lvl5pPr marL="1143000" indent="-179388" algn="l" rtl="0" eaLnBrk="0" fontAlgn="base" hangingPunct="0">
        <a:lnSpc>
          <a:spcPct val="90000"/>
        </a:lnSpc>
        <a:spcBef>
          <a:spcPts val="6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0">
              <a:schemeClr val="bg1">
                <a:lumMod val="100000"/>
              </a:schemeClr>
            </a:gs>
            <a:gs pos="38000">
              <a:schemeClr val="bg1"/>
            </a:gs>
            <a:gs pos="0">
              <a:schemeClr val="accent1"/>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52859" y="776527"/>
            <a:ext cx="10883540" cy="2919710"/>
          </a:xfrm>
        </p:spPr>
        <p:txBody>
          <a:bodyPr rtlCol="0">
            <a:noAutofit/>
          </a:bodyPr>
          <a:lstStyle/>
          <a:p>
            <a:pPr algn="ctr"/>
            <a:r>
              <a:rPr lang="pt-BR" sz="5400" b="0" dirty="0" smtClean="0">
                <a:latin typeface="Verdana" panose="020B0604030504040204" pitchFamily="34" charset="0"/>
                <a:ea typeface="Verdana" panose="020B0604030504040204" pitchFamily="34" charset="0"/>
                <a:cs typeface="Verdana" panose="020B0604030504040204" pitchFamily="34" charset="0"/>
              </a:rPr>
              <a:t>Direito Administrativo II: </a:t>
            </a:r>
            <a:br>
              <a:rPr lang="pt-BR" sz="5400" b="0" dirty="0" smtClean="0">
                <a:latin typeface="Verdana" panose="020B0604030504040204" pitchFamily="34" charset="0"/>
                <a:ea typeface="Verdana" panose="020B0604030504040204" pitchFamily="34" charset="0"/>
                <a:cs typeface="Verdana" panose="020B0604030504040204" pitchFamily="34" charset="0"/>
              </a:rPr>
            </a:br>
            <a:r>
              <a:rPr lang="pt-BR" sz="5400" b="0" dirty="0" smtClean="0">
                <a:latin typeface="Verdana" panose="020B0604030504040204" pitchFamily="34" charset="0"/>
                <a:ea typeface="Verdana" panose="020B0604030504040204" pitchFamily="34" charset="0"/>
                <a:cs typeface="Verdana" panose="020B0604030504040204" pitchFamily="34" charset="0"/>
              </a:rPr>
              <a:t> </a:t>
            </a:r>
            <a:br>
              <a:rPr lang="pt-BR" sz="5400" b="0" dirty="0" smtClean="0">
                <a:latin typeface="Verdana" panose="020B0604030504040204" pitchFamily="34" charset="0"/>
                <a:ea typeface="Verdana" panose="020B0604030504040204" pitchFamily="34" charset="0"/>
                <a:cs typeface="Verdana" panose="020B0604030504040204" pitchFamily="34" charset="0"/>
              </a:rPr>
            </a:br>
            <a:r>
              <a:rPr lang="pt-BR" sz="5400" b="0"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sz="5400" b="0" dirty="0" err="1" smtClean="0">
                <a:latin typeface="Verdana" panose="020B0604030504040204" pitchFamily="34" charset="0"/>
                <a:ea typeface="Verdana" panose="020B0604030504040204" pitchFamily="34" charset="0"/>
                <a:cs typeface="Verdana" panose="020B0604030504040204" pitchFamily="34" charset="0"/>
              </a:rPr>
              <a:t>PPPs</a:t>
            </a:r>
            <a:r>
              <a:rPr lang="pt-BR" sz="5400" b="0" dirty="0">
                <a:latin typeface="Verdana" panose="020B0604030504040204" pitchFamily="34" charset="0"/>
                <a:ea typeface="Verdana" panose="020B0604030504040204" pitchFamily="34" charset="0"/>
                <a:cs typeface="Verdana" panose="020B0604030504040204" pitchFamily="34" charset="0"/>
              </a:rPr>
              <a:t>)</a:t>
            </a:r>
          </a:p>
        </p:txBody>
      </p:sp>
      <p:sp>
        <p:nvSpPr>
          <p:cNvPr id="3" name="Subtítulo 2"/>
          <p:cNvSpPr>
            <a:spLocks noGrp="1"/>
          </p:cNvSpPr>
          <p:nvPr>
            <p:ph type="subTitle" idx="1"/>
          </p:nvPr>
        </p:nvSpPr>
        <p:spPr>
          <a:xfrm>
            <a:off x="2107669" y="5479850"/>
            <a:ext cx="8661400" cy="1378150"/>
          </a:xfrm>
        </p:spPr>
        <p:txBody>
          <a:bodyPr rtlCol="0">
            <a:normAutofit/>
          </a:bodyPr>
          <a:lstStyle/>
          <a:p>
            <a:pPr eaLnBrk="1" fontAlgn="auto" hangingPunct="1">
              <a:spcAft>
                <a:spcPts val="0"/>
              </a:spcAft>
              <a:buFont typeface="Arial" panose="020B0604020202020204" pitchFamily="34" charset="0"/>
              <a:buNone/>
              <a:defRPr/>
            </a:pPr>
            <a:r>
              <a:rPr lang="pt-BR" dirty="0" smtClean="0">
                <a:solidFill>
                  <a:srgbClr val="FF0000"/>
                </a:solidFill>
                <a:ea typeface="+mn-ea"/>
              </a:rPr>
              <a:t>		</a:t>
            </a:r>
          </a:p>
          <a:p>
            <a:pPr eaLnBrk="1" fontAlgn="auto" hangingPunct="1">
              <a:spcAft>
                <a:spcPts val="0"/>
              </a:spcAft>
              <a:buFont typeface="Arial" panose="020B0604020202020204" pitchFamily="34" charset="0"/>
              <a:buNone/>
              <a:defRPr/>
            </a:pPr>
            <a:r>
              <a:rPr lang="pt-BR" dirty="0" smtClean="0">
                <a:solidFill>
                  <a:srgbClr val="FF0000"/>
                </a:solidFill>
                <a:ea typeface="+mn-ea"/>
              </a:rPr>
              <a:t>Faculdade de Direito da Universidade de São Paulo (USP)                  </a:t>
            </a:r>
          </a:p>
          <a:p>
            <a:pPr eaLnBrk="1" fontAlgn="auto" hangingPunct="1">
              <a:spcAft>
                <a:spcPts val="0"/>
              </a:spcAft>
              <a:buFont typeface="Arial" panose="020B0604020202020204" pitchFamily="34" charset="0"/>
              <a:buNone/>
              <a:defRPr/>
            </a:pPr>
            <a:r>
              <a:rPr lang="pt-BR"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São Paulo (SP), 29 de setembro de 2016.</a:t>
            </a:r>
            <a:endParaRPr lang="pt-BR" b="1" i="1" dirty="0" smtClean="0">
              <a:solidFill>
                <a:srgbClr val="FF0000"/>
              </a:solidFill>
              <a:ea typeface="+mn-ea"/>
            </a:endParaRPr>
          </a:p>
        </p:txBody>
      </p:sp>
      <p:sp>
        <p:nvSpPr>
          <p:cNvPr id="10" name="Título 1"/>
          <p:cNvSpPr txBox="1">
            <a:spLocks/>
          </p:cNvSpPr>
          <p:nvPr/>
        </p:nvSpPr>
        <p:spPr bwMode="auto">
          <a:xfrm>
            <a:off x="3416135" y="3093208"/>
            <a:ext cx="8775865" cy="186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76000"/>
              </a:lnSpc>
              <a:spcBef>
                <a:spcPct val="0"/>
              </a:spcBef>
              <a:spcAft>
                <a:spcPct val="0"/>
              </a:spcAft>
              <a:defRPr sz="8000" b="1" kern="1200" cap="none" baseline="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2pPr>
            <a:lvl3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3pPr>
            <a:lvl4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4pPr>
            <a:lvl5pPr algn="l" rtl="0" eaLnBrk="0" fontAlgn="base" hangingPunct="0">
              <a:lnSpc>
                <a:spcPct val="90000"/>
              </a:lnSpc>
              <a:spcBef>
                <a:spcPct val="0"/>
              </a:spcBef>
              <a:spcAft>
                <a:spcPct val="0"/>
              </a:spcAft>
              <a:defRPr sz="3200" b="1">
                <a:solidFill>
                  <a:schemeClr val="accent1"/>
                </a:solidFill>
                <a:latin typeface="Arial" panose="020B0604020202020204" pitchFamily="34" charset="0"/>
                <a:ea typeface="ＭＳ Ｐゴシック" charset="0"/>
              </a:defRPr>
            </a:lvl5pPr>
            <a:lvl6pPr marL="457200" algn="l" rtl="0" fontAlgn="base">
              <a:lnSpc>
                <a:spcPct val="90000"/>
              </a:lnSpc>
              <a:spcBef>
                <a:spcPct val="0"/>
              </a:spcBef>
              <a:spcAft>
                <a:spcPct val="0"/>
              </a:spcAft>
              <a:defRPr sz="32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32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32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3200" b="1">
                <a:solidFill>
                  <a:schemeClr val="accent1"/>
                </a:solidFill>
                <a:latin typeface="Arial" panose="020B0604020202020204" pitchFamily="34" charset="0"/>
              </a:defRPr>
            </a:lvl9pPr>
          </a:lstStyle>
          <a:p>
            <a:pPr algn="ctr"/>
            <a:r>
              <a:rPr lang="pt-BR" sz="2400" cap="small" dirty="0">
                <a:latin typeface="Verdana" panose="020B0604030504040204" pitchFamily="34" charset="0"/>
                <a:ea typeface="Verdana" panose="020B0604030504040204" pitchFamily="34" charset="0"/>
                <a:cs typeface="Verdana" panose="020B0604030504040204" pitchFamily="34" charset="0"/>
              </a:rPr>
              <a:t>PROF. DR. GUSTAVO JUSTINO DE OLIVEIRA</a:t>
            </a:r>
          </a:p>
          <a:p>
            <a:pPr algn="ctr"/>
            <a:endParaRPr lang="pt-BR" sz="2400" cap="small" dirty="0">
              <a:latin typeface="Verdana" panose="020B0604030504040204" pitchFamily="34" charset="0"/>
              <a:ea typeface="Verdana" panose="020B0604030504040204" pitchFamily="34" charset="0"/>
              <a:cs typeface="Verdana" panose="020B0604030504040204" pitchFamily="34" charset="0"/>
            </a:endParaRPr>
          </a:p>
          <a:p>
            <a:pPr algn="ctr"/>
            <a:r>
              <a:rPr lang="pt-BR" sz="2400" cap="small" dirty="0">
                <a:latin typeface="Verdana" panose="020B0604030504040204" pitchFamily="34" charset="0"/>
                <a:ea typeface="Verdana" panose="020B0604030504040204" pitchFamily="34" charset="0"/>
                <a:cs typeface="Verdana" panose="020B0604030504040204" pitchFamily="34" charset="0"/>
              </a:rPr>
              <a:t>GUSTAVO HENRIQUE CARVALHO SCHIEFLER</a:t>
            </a:r>
            <a:endParaRPr lang="pt-BR" sz="2800" cap="small" baseline="-25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1" name="Imagem 10"/>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464" y="3525462"/>
            <a:ext cx="1972205" cy="1993369"/>
          </a:xfrm>
          <a:prstGeom prst="rect">
            <a:avLst/>
          </a:prstGeom>
          <a:solidFill>
            <a:srgbClr val="FFFFFF"/>
          </a:solid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5688" y="33475"/>
            <a:ext cx="727693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t-BR" sz="2400" b="1" i="1" u="sng" dirty="0" smtClean="0">
                <a:latin typeface="Verdana" panose="020B0604030504040204" pitchFamily="34" charset="0"/>
                <a:ea typeface="Verdana" panose="020B0604030504040204" pitchFamily="34" charset="0"/>
                <a:cs typeface="Verdana" panose="020B0604030504040204" pitchFamily="34" charset="0"/>
              </a:rPr>
              <a:t>Fundamento constitucional</a:t>
            </a:r>
            <a:endParaRPr lang="pt-BR" sz="2400" b="1" i="1"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CaixaDeTexto 4"/>
          <p:cNvSpPr txBox="1"/>
          <p:nvPr/>
        </p:nvSpPr>
        <p:spPr>
          <a:xfrm>
            <a:off x="205688" y="734096"/>
            <a:ext cx="11733027" cy="1015663"/>
          </a:xfrm>
          <a:prstGeom prst="rect">
            <a:avLst/>
          </a:prstGeom>
          <a:noFill/>
        </p:spPr>
        <p:txBody>
          <a:bodyPr wrap="square" rtlCol="0">
            <a:spAutoFit/>
          </a:bodyPr>
          <a:lstStyle/>
          <a:p>
            <a:pPr algn="just"/>
            <a:r>
              <a:rPr lang="pt-BR" altLang="pt-BR" sz="2000" b="1" u="sng" dirty="0">
                <a:latin typeface="Verdana" panose="020B0604030504040204" pitchFamily="34" charset="0"/>
                <a:ea typeface="Verdana" panose="020B0604030504040204" pitchFamily="34" charset="0"/>
                <a:cs typeface="Verdana" panose="020B0604030504040204" pitchFamily="34" charset="0"/>
              </a:rPr>
              <a:t>Constituição Federal</a:t>
            </a:r>
          </a:p>
          <a:p>
            <a:pPr algn="just"/>
            <a:r>
              <a:rPr lang="pt-BR" altLang="pt-BR" sz="2000" dirty="0">
                <a:latin typeface="Verdana" panose="020B0604030504040204" pitchFamily="34" charset="0"/>
                <a:ea typeface="Verdana" panose="020B0604030504040204" pitchFamily="34" charset="0"/>
                <a:cs typeface="Verdana" panose="020B0604030504040204" pitchFamily="34" charset="0"/>
              </a:rPr>
              <a:t>Art. 175. Incumbe ao Poder Público, na forma da lei, diretamente ou sob regime de concessão ou permissão, sempre através de licitação, a prestação de serviços públicos.</a:t>
            </a:r>
          </a:p>
        </p:txBody>
      </p:sp>
      <p:sp>
        <p:nvSpPr>
          <p:cNvPr id="6" name="CaixaDeTexto 5"/>
          <p:cNvSpPr txBox="1"/>
          <p:nvPr/>
        </p:nvSpPr>
        <p:spPr>
          <a:xfrm>
            <a:off x="205688" y="2220534"/>
            <a:ext cx="65685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t-BR" sz="2400" b="1" i="1" u="sng" dirty="0" smtClean="0">
                <a:latin typeface="Verdana" panose="020B0604030504040204" pitchFamily="34" charset="0"/>
                <a:ea typeface="Verdana" panose="020B0604030504040204" pitchFamily="34" charset="0"/>
                <a:cs typeface="Verdana" panose="020B0604030504040204" pitchFamily="34" charset="0"/>
              </a:rPr>
              <a:t>Fundamentos legais</a:t>
            </a:r>
            <a:endParaRPr lang="pt-BR" sz="2400" b="1" i="1" u="sng" dirty="0">
              <a:latin typeface="Verdana" panose="020B0604030504040204" pitchFamily="34" charset="0"/>
              <a:ea typeface="Verdana" panose="020B0604030504040204" pitchFamily="34" charset="0"/>
              <a:cs typeface="Verdana" panose="020B0604030504040204" pitchFamily="34" charset="0"/>
            </a:endParaRPr>
          </a:p>
        </p:txBody>
      </p:sp>
      <p:sp>
        <p:nvSpPr>
          <p:cNvPr id="7" name="CaixaDeTexto 6"/>
          <p:cNvSpPr txBox="1"/>
          <p:nvPr/>
        </p:nvSpPr>
        <p:spPr>
          <a:xfrm>
            <a:off x="205688" y="2781837"/>
            <a:ext cx="11733027" cy="1938992"/>
          </a:xfrm>
          <a:prstGeom prst="rect">
            <a:avLst/>
          </a:prstGeom>
          <a:noFill/>
        </p:spPr>
        <p:txBody>
          <a:bodyPr wrap="square" rtlCol="0">
            <a:spAutoFit/>
          </a:bodyPr>
          <a:lstStyle/>
          <a:p>
            <a:pPr algn="just"/>
            <a:r>
              <a:rPr lang="pt-BR" altLang="pt-BR" sz="2000" i="1" dirty="0">
                <a:latin typeface="Verdana" panose="020B0604030504040204" pitchFamily="34" charset="0"/>
                <a:ea typeface="Verdana" panose="020B0604030504040204" pitchFamily="34" charset="0"/>
                <a:cs typeface="Verdana" panose="020B0604030504040204" pitchFamily="34" charset="0"/>
              </a:rPr>
              <a:t>Três principais instrumentos de delegação no ordenamento jurídico brasileiro</a:t>
            </a:r>
          </a:p>
          <a:p>
            <a:pPr algn="just"/>
            <a:endParaRPr lang="pt-BR" altLang="pt-BR" sz="20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q"/>
            </a:pPr>
            <a:r>
              <a:rPr lang="pt-BR" altLang="pt-BR" sz="2000" dirty="0">
                <a:latin typeface="Verdana" panose="020B0604030504040204" pitchFamily="34" charset="0"/>
                <a:ea typeface="Verdana" panose="020B0604030504040204" pitchFamily="34" charset="0"/>
                <a:cs typeface="Verdana" panose="020B0604030504040204" pitchFamily="34" charset="0"/>
              </a:rPr>
              <a:t>Concessão comum – Lei Federal nº </a:t>
            </a:r>
            <a:r>
              <a:rPr lang="pt-BR" altLang="pt-BR" sz="2000" dirty="0" smtClean="0">
                <a:latin typeface="Verdana" panose="020B0604030504040204" pitchFamily="34" charset="0"/>
                <a:ea typeface="Verdana" panose="020B0604030504040204" pitchFamily="34" charset="0"/>
                <a:cs typeface="Verdana" panose="020B0604030504040204" pitchFamily="34" charset="0"/>
              </a:rPr>
              <a:t>8.987/1995 e Lei Federal nº 9.074/1995</a:t>
            </a:r>
            <a:endParaRPr lang="pt-BR" altLang="pt-BR" sz="20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q"/>
            </a:pPr>
            <a:r>
              <a:rPr lang="pt-BR" altLang="pt-BR" sz="2000" dirty="0">
                <a:latin typeface="Verdana" panose="020B0604030504040204" pitchFamily="34" charset="0"/>
                <a:ea typeface="Verdana" panose="020B0604030504040204" pitchFamily="34" charset="0"/>
                <a:cs typeface="Verdana" panose="020B0604030504040204" pitchFamily="34" charset="0"/>
              </a:rPr>
              <a:t>Concessão patrocinada (PPP) – Lei Federal nº 11.079/2004</a:t>
            </a:r>
          </a:p>
          <a:p>
            <a:pPr algn="just">
              <a:buFont typeface="Wingdings" panose="05000000000000000000" pitchFamily="2" charset="2"/>
              <a:buChar char="q"/>
            </a:pPr>
            <a:r>
              <a:rPr lang="pt-BR" altLang="pt-BR" sz="2000" dirty="0">
                <a:latin typeface="Verdana" panose="020B0604030504040204" pitchFamily="34" charset="0"/>
                <a:ea typeface="Verdana" panose="020B0604030504040204" pitchFamily="34" charset="0"/>
                <a:cs typeface="Verdana" panose="020B0604030504040204" pitchFamily="34" charset="0"/>
              </a:rPr>
              <a:t>Concessão administrativa (PPP) – Lei Federal nº 11.079/2004</a:t>
            </a:r>
          </a:p>
          <a:p>
            <a:pPr algn="just">
              <a:buFont typeface="Wingdings" panose="05000000000000000000" pitchFamily="2" charset="2"/>
              <a:buChar char="q"/>
            </a:pPr>
            <a:endParaRPr lang="pt-BR" altLang="pt-B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105876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lstStyle/>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Parcerias Público-Privadas em sentido amplo</a:t>
            </a:r>
            <a:r>
              <a:rPr lang="pt-BR" altLang="pt-BR" sz="1800" b="1" dirty="0">
                <a:solidFill>
                  <a:schemeClr val="tx1"/>
                </a:solidFill>
                <a:latin typeface="Cambria" panose="02040503050406030204" pitchFamily="18" charset="0"/>
                <a:ea typeface="ＭＳ Ｐゴシック" pitchFamily="34" charset="-128"/>
              </a:rPr>
              <a:t>: </a:t>
            </a: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endParaRPr lang="pt-BR" altLang="pt-BR" sz="1800" b="1" dirty="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Meios </a:t>
            </a:r>
            <a:r>
              <a:rPr lang="pt-BR" altLang="pt-BR" sz="1800" b="1" dirty="0">
                <a:solidFill>
                  <a:schemeClr val="tx1"/>
                </a:solidFill>
                <a:latin typeface="Cambria" panose="02040503050406030204" pitchFamily="18" charset="0"/>
                <a:ea typeface="ＭＳ Ｐゴシック" pitchFamily="34" charset="-128"/>
              </a:rPr>
              <a:t>de fomento à iniciativa privada de interesse público (como as parcerias voluntárias</a:t>
            </a:r>
            <a:r>
              <a:rPr lang="pt-BR" altLang="pt-BR" sz="1800" b="1" dirty="0" smtClean="0">
                <a:solidFill>
                  <a:schemeClr val="tx1"/>
                </a:solidFill>
                <a:latin typeface="Cambria" panose="02040503050406030204" pitchFamily="18" charset="0"/>
                <a:ea typeface="ＭＳ Ｐゴシック" pitchFamily="34" charset="-128"/>
              </a:rPr>
              <a:t>);</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Instrumentos </a:t>
            </a:r>
            <a:r>
              <a:rPr lang="pt-BR" altLang="pt-BR" sz="1800" b="1" dirty="0">
                <a:solidFill>
                  <a:schemeClr val="tx1"/>
                </a:solidFill>
                <a:latin typeface="Cambria" panose="02040503050406030204" pitchFamily="18" charset="0"/>
                <a:ea typeface="ＭＳ Ｐゴシック" pitchFamily="34" charset="-128"/>
              </a:rPr>
              <a:t>de desburocratização da Administração Pública (como os contratos de gestão</a:t>
            </a:r>
            <a:r>
              <a:rPr lang="pt-BR" altLang="pt-BR" sz="1800" b="1" dirty="0" smtClean="0">
                <a:solidFill>
                  <a:schemeClr val="tx1"/>
                </a:solidFill>
                <a:latin typeface="Cambria" panose="02040503050406030204" pitchFamily="18" charset="0"/>
                <a:ea typeface="ＭＳ Ｐゴシック" pitchFamily="34" charset="-128"/>
              </a:rPr>
              <a:t>);</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Meios </a:t>
            </a:r>
            <a:r>
              <a:rPr lang="pt-BR" altLang="pt-BR" sz="1800" b="1" dirty="0">
                <a:solidFill>
                  <a:schemeClr val="tx1"/>
                </a:solidFill>
                <a:latin typeface="Cambria" panose="02040503050406030204" pitchFamily="18" charset="0"/>
                <a:ea typeface="ＭＳ Ｐゴシック" pitchFamily="34" charset="-128"/>
              </a:rPr>
              <a:t>de delegação de utilidades públicas (como as </a:t>
            </a:r>
            <a:r>
              <a:rPr lang="pt-BR" altLang="pt-BR" sz="1800" b="1" dirty="0" smtClean="0">
                <a:solidFill>
                  <a:schemeClr val="tx1"/>
                </a:solidFill>
                <a:latin typeface="Cambria" panose="02040503050406030204" pitchFamily="18" charset="0"/>
                <a:ea typeface="ＭＳ Ｐゴシック" pitchFamily="34" charset="-128"/>
              </a:rPr>
              <a:t>concessões comuns) </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Formas </a:t>
            </a:r>
            <a:r>
              <a:rPr lang="pt-BR" altLang="pt-BR" sz="1800" b="1" dirty="0">
                <a:solidFill>
                  <a:schemeClr val="tx1"/>
                </a:solidFill>
                <a:latin typeface="Cambria" panose="02040503050406030204" pitchFamily="18" charset="0"/>
                <a:ea typeface="ＭＳ Ｐゴシック" pitchFamily="34" charset="-128"/>
              </a:rPr>
              <a:t>de cooperação comum (como os contratos de prestação de serviços, obras ou fornecimentos regidos pela Lei Federal nº 8.666/1993). </a:t>
            </a: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11616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0" y="721370"/>
            <a:ext cx="10166484" cy="3714750"/>
          </a:xfrm>
        </p:spPr>
        <p:txBody>
          <a:bodyPr/>
          <a:lstStyle/>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 </a:t>
            </a:r>
            <a:r>
              <a:rPr lang="pt-BR" altLang="pt-BR" sz="1800" b="1" dirty="0" err="1" smtClean="0">
                <a:solidFill>
                  <a:schemeClr val="tx1"/>
                </a:solidFill>
                <a:latin typeface="Cambria" panose="02040503050406030204" pitchFamily="18" charset="0"/>
                <a:ea typeface="ＭＳ Ｐゴシック" pitchFamily="34" charset="-128"/>
              </a:rPr>
              <a:t>PPPs</a:t>
            </a:r>
            <a:r>
              <a:rPr lang="pt-BR" altLang="pt-BR" sz="1800" b="1" dirty="0" smtClean="0">
                <a:solidFill>
                  <a:schemeClr val="tx1"/>
                </a:solidFill>
                <a:latin typeface="Cambria" panose="02040503050406030204" pitchFamily="18" charset="0"/>
                <a:ea typeface="ＭＳ Ｐゴシック" pitchFamily="34" charset="-128"/>
              </a:rPr>
              <a:t> em </a:t>
            </a:r>
            <a:r>
              <a:rPr lang="pt-BR" altLang="pt-BR" sz="1800" b="1" dirty="0">
                <a:solidFill>
                  <a:schemeClr val="tx1"/>
                </a:solidFill>
                <a:latin typeface="Cambria" panose="02040503050406030204" pitchFamily="18" charset="0"/>
                <a:ea typeface="ＭＳ Ｐゴシック" pitchFamily="34" charset="-128"/>
              </a:rPr>
              <a:t>sentido estrito: </a:t>
            </a: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 </a:t>
            </a:r>
            <a:r>
              <a:rPr lang="pt-BR" altLang="pt-BR" sz="1800" b="1" dirty="0" smtClean="0">
                <a:solidFill>
                  <a:schemeClr val="tx1"/>
                </a:solidFill>
                <a:latin typeface="Cambria" panose="02040503050406030204" pitchFamily="18" charset="0"/>
                <a:ea typeface="ＭＳ Ｐゴシック" pitchFamily="34" charset="-128"/>
              </a:rPr>
              <a:t>Duas modalidades especiais de concessão disciplinadas pela Lei Federal nº 11.079/2004</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 Concessões </a:t>
            </a:r>
            <a:r>
              <a:rPr lang="pt-BR" altLang="pt-BR" sz="1800" b="1" dirty="0">
                <a:solidFill>
                  <a:schemeClr val="tx1"/>
                </a:solidFill>
                <a:latin typeface="Cambria" panose="02040503050406030204" pitchFamily="18" charset="0"/>
                <a:ea typeface="ＭＳ Ｐゴシック" pitchFamily="34" charset="-128"/>
              </a:rPr>
              <a:t>patrocinadas e concessões administrativas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0" y="4282560"/>
            <a:ext cx="843915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sz="2000" b="1" dirty="0" smtClean="0">
                <a:latin typeface="Cambria" panose="02040503050406030204" pitchFamily="18" charset="0"/>
              </a:rPr>
              <a:t>Competência normativa da União Federal (normas gerais)</a:t>
            </a:r>
          </a:p>
          <a:p>
            <a:endParaRPr lang="pt-BR" sz="2000" b="1" dirty="0">
              <a:latin typeface="Cambria" panose="02040503050406030204" pitchFamily="18" charset="0"/>
            </a:endParaRPr>
          </a:p>
          <a:p>
            <a:r>
              <a:rPr lang="pt-BR" sz="2000" b="1" dirty="0" smtClean="0">
                <a:latin typeface="Cambria" panose="02040503050406030204" pitchFamily="18" charset="0"/>
              </a:rPr>
              <a:t>Art. 22</a:t>
            </a:r>
            <a:r>
              <a:rPr lang="pt-BR" sz="2000" b="1" dirty="0">
                <a:latin typeface="Cambria" panose="02040503050406030204" pitchFamily="18" charset="0"/>
              </a:rPr>
              <a:t>. </a:t>
            </a:r>
            <a:r>
              <a:rPr lang="pt-BR" sz="2000" b="1" dirty="0" smtClean="0">
                <a:latin typeface="Cambria" panose="02040503050406030204" pitchFamily="18" charset="0"/>
              </a:rPr>
              <a:t>Compete </a:t>
            </a:r>
            <a:r>
              <a:rPr lang="pt-BR" sz="2000" b="1" dirty="0">
                <a:latin typeface="Cambria" panose="02040503050406030204" pitchFamily="18" charset="0"/>
              </a:rPr>
              <a:t>privativamente à União legislar sobre</a:t>
            </a:r>
            <a:r>
              <a:rPr lang="pt-BR" sz="2000" b="1" dirty="0" smtClean="0">
                <a:latin typeface="Cambria" panose="02040503050406030204" pitchFamily="18" charset="0"/>
              </a:rPr>
              <a:t>: [...]</a:t>
            </a:r>
          </a:p>
          <a:p>
            <a:r>
              <a:rPr lang="pt-BR" sz="2000" b="1" dirty="0" smtClean="0">
                <a:latin typeface="Cambria" panose="02040503050406030204" pitchFamily="18" charset="0"/>
              </a:rPr>
              <a:t>XXVII </a:t>
            </a:r>
            <a:r>
              <a:rPr lang="pt-BR" sz="2000" b="1" dirty="0">
                <a:latin typeface="Cambria" panose="02040503050406030204" pitchFamily="18" charset="0"/>
              </a:rPr>
              <a:t>- normas gerais de licitação e contratação, em todas as modalidades, para as administrações públicas diretas, autárquicas e fundacionais da União, Estados, Distrito Federal e Municípios, obedecido o disposto no art. 37, XXI, e para as empresas públicas e sociedades de economia mista, nos termos do art. 173, § 1°, III;</a:t>
            </a:r>
          </a:p>
        </p:txBody>
      </p:sp>
      <p:pic>
        <p:nvPicPr>
          <p:cNvPr id="3" name="Picture 2"/>
          <p:cNvPicPr>
            <a:picLocks noChangeAspect="1"/>
          </p:cNvPicPr>
          <p:nvPr/>
        </p:nvPicPr>
        <p:blipFill>
          <a:blip r:embed="rId3"/>
          <a:stretch>
            <a:fillRect/>
          </a:stretch>
        </p:blipFill>
        <p:spPr>
          <a:xfrm>
            <a:off x="6495312" y="2206110"/>
            <a:ext cx="5210175" cy="2076450"/>
          </a:xfrm>
          <a:prstGeom prst="rect">
            <a:avLst/>
          </a:prstGeom>
        </p:spPr>
      </p:pic>
    </p:spTree>
    <p:extLst>
      <p:ext uri="{BB962C8B-B14F-4D97-AF65-F5344CB8AC3E}">
        <p14:creationId xmlns:p14="http://schemas.microsoft.com/office/powerpoint/2010/main" val="30276575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10166484" cy="3714750"/>
          </a:xfrm>
        </p:spPr>
        <p:txBody>
          <a:bodyPr/>
          <a:lstStyle/>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 Legislação especial das </a:t>
            </a:r>
            <a:r>
              <a:rPr lang="pt-BR" altLang="pt-BR" sz="1800" b="1" dirty="0" err="1" smtClean="0">
                <a:solidFill>
                  <a:schemeClr val="tx1"/>
                </a:solidFill>
                <a:latin typeface="Cambria" panose="02040503050406030204" pitchFamily="18" charset="0"/>
                <a:ea typeface="ＭＳ Ｐゴシック" pitchFamily="34" charset="-128"/>
              </a:rPr>
              <a:t>PPPs</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Lei Estadual nº 11.688/2004 (Parcerias Público-Privadas do Estado de São Paulo)</a:t>
            </a: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Decreto Estadual nº 48.867/2004 (Parcerias Público-Privadas no Estado de São Paulo)</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endParaRPr lang="pt-BR" altLang="pt-BR" sz="1800" b="1" strike="sngStrike"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strike="sngStrike" dirty="0" smtClean="0">
                <a:solidFill>
                  <a:schemeClr val="tx1"/>
                </a:solidFill>
                <a:latin typeface="Cambria" panose="02040503050406030204" pitchFamily="18" charset="0"/>
                <a:ea typeface="ＭＳ Ｐゴシック" pitchFamily="34" charset="-128"/>
              </a:rPr>
              <a:t>Decreto Estadual nº 57.289/2011 (Parcerias Público-Privadas no Estado de São Paulo) (REVOGADO) </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Decreto Estadual </a:t>
            </a:r>
            <a:r>
              <a:rPr lang="pt-BR" altLang="pt-BR" sz="1800" b="1" dirty="0">
                <a:solidFill>
                  <a:schemeClr val="tx1"/>
                </a:solidFill>
                <a:latin typeface="Cambria" panose="02040503050406030204" pitchFamily="18" charset="0"/>
                <a:ea typeface="ＭＳ Ｐゴシック" pitchFamily="34" charset="-128"/>
              </a:rPr>
              <a:t>nº </a:t>
            </a:r>
            <a:r>
              <a:rPr lang="pt-BR" altLang="pt-BR" sz="1800" b="1" dirty="0" smtClean="0">
                <a:solidFill>
                  <a:schemeClr val="tx1"/>
                </a:solidFill>
                <a:latin typeface="Cambria" panose="02040503050406030204" pitchFamily="18" charset="0"/>
                <a:ea typeface="ＭＳ Ｐゴシック" pitchFamily="34" charset="-128"/>
              </a:rPr>
              <a:t>61.371/2015 (SP): </a:t>
            </a:r>
            <a:r>
              <a:rPr lang="pt-BR" altLang="pt-BR" sz="1800" b="1" dirty="0">
                <a:solidFill>
                  <a:schemeClr val="tx1"/>
                </a:solidFill>
                <a:latin typeface="Cambria" panose="02040503050406030204" pitchFamily="18" charset="0"/>
                <a:ea typeface="ＭＳ Ｐゴシック" pitchFamily="34" charset="-128"/>
              </a:rPr>
              <a:t>Institui procedimento alusivo à apresentação, </a:t>
            </a:r>
            <a:r>
              <a:rPr lang="pt-BR" altLang="pt-BR" sz="1800" b="1" dirty="0" smtClean="0">
                <a:solidFill>
                  <a:schemeClr val="tx1"/>
                </a:solidFill>
                <a:latin typeface="Cambria" panose="02040503050406030204" pitchFamily="18" charset="0"/>
                <a:ea typeface="ＭＳ Ｐゴシック" pitchFamily="34" charset="-128"/>
              </a:rPr>
              <a:t>à análise </a:t>
            </a:r>
            <a:r>
              <a:rPr lang="pt-BR" altLang="pt-BR" sz="1800" b="1" dirty="0">
                <a:solidFill>
                  <a:schemeClr val="tx1"/>
                </a:solidFill>
                <a:latin typeface="Cambria" panose="02040503050406030204" pitchFamily="18" charset="0"/>
                <a:ea typeface="ＭＳ Ｐゴシック" pitchFamily="34" charset="-128"/>
              </a:rPr>
              <a:t>e ao aproveitamento de estudos, </a:t>
            </a:r>
            <a:r>
              <a:rPr lang="pt-BR" altLang="pt-BR" sz="1800" b="1" dirty="0" smtClean="0">
                <a:solidFill>
                  <a:schemeClr val="tx1"/>
                </a:solidFill>
                <a:latin typeface="Cambria" panose="02040503050406030204" pitchFamily="18" charset="0"/>
                <a:ea typeface="ＭＳ Ｐゴシック" pitchFamily="34" charset="-128"/>
              </a:rPr>
              <a:t>encaminhados pela </a:t>
            </a:r>
            <a:r>
              <a:rPr lang="pt-BR" altLang="pt-BR" sz="1800" b="1" dirty="0">
                <a:solidFill>
                  <a:schemeClr val="tx1"/>
                </a:solidFill>
                <a:latin typeface="Cambria" panose="02040503050406030204" pitchFamily="18" charset="0"/>
                <a:ea typeface="ＭＳ Ｐゴシック" pitchFamily="34" charset="-128"/>
              </a:rPr>
              <a:t>iniciativa privada ou por órgão </a:t>
            </a:r>
            <a:r>
              <a:rPr lang="pt-BR" altLang="pt-BR" sz="1800" b="1" dirty="0" smtClean="0">
                <a:solidFill>
                  <a:schemeClr val="tx1"/>
                </a:solidFill>
                <a:latin typeface="Cambria" panose="02040503050406030204" pitchFamily="18" charset="0"/>
                <a:ea typeface="ＭＳ Ｐゴシック" pitchFamily="34" charset="-128"/>
              </a:rPr>
              <a:t>ou entidade </a:t>
            </a:r>
            <a:r>
              <a:rPr lang="pt-BR" altLang="pt-BR" sz="1800" b="1" dirty="0">
                <a:solidFill>
                  <a:schemeClr val="tx1"/>
                </a:solidFill>
                <a:latin typeface="Cambria" panose="02040503050406030204" pitchFamily="18" charset="0"/>
                <a:ea typeface="ＭＳ Ｐゴシック" pitchFamily="34" charset="-128"/>
              </a:rPr>
              <a:t>da Administração Pública estadual, </a:t>
            </a:r>
            <a:r>
              <a:rPr lang="pt-BR" altLang="pt-BR" sz="1800" b="1" dirty="0" smtClean="0">
                <a:solidFill>
                  <a:schemeClr val="tx1"/>
                </a:solidFill>
                <a:latin typeface="Cambria" panose="02040503050406030204" pitchFamily="18" charset="0"/>
                <a:ea typeface="ＭＳ Ｐゴシック" pitchFamily="34" charset="-128"/>
              </a:rPr>
              <a:t>e dá </a:t>
            </a:r>
            <a:r>
              <a:rPr lang="pt-BR" altLang="pt-BR" sz="1800" b="1" dirty="0">
                <a:solidFill>
                  <a:schemeClr val="tx1"/>
                </a:solidFill>
                <a:latin typeface="Cambria" panose="02040503050406030204" pitchFamily="18" charset="0"/>
                <a:ea typeface="ＭＳ Ｐゴシック" pitchFamily="34" charset="-128"/>
              </a:rPr>
              <a:t>providências correlatas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197755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4962" y="0"/>
            <a:ext cx="9215438" cy="6972122"/>
          </a:xfrm>
          <a:prstGeom prst="rect">
            <a:avLst/>
          </a:prstGeom>
        </p:spPr>
      </p:pic>
    </p:spTree>
    <p:extLst>
      <p:ext uri="{BB962C8B-B14F-4D97-AF65-F5344CB8AC3E}">
        <p14:creationId xmlns:p14="http://schemas.microsoft.com/office/powerpoint/2010/main" val="324072865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4462" y="0"/>
            <a:ext cx="9216639" cy="6858000"/>
          </a:xfrm>
          <a:prstGeom prst="rect">
            <a:avLst/>
          </a:prstGeom>
        </p:spPr>
      </p:pic>
    </p:spTree>
    <p:extLst>
      <p:ext uri="{BB962C8B-B14F-4D97-AF65-F5344CB8AC3E}">
        <p14:creationId xmlns:p14="http://schemas.microsoft.com/office/powerpoint/2010/main" val="300833359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0800" y="266698"/>
            <a:ext cx="6648450" cy="5095875"/>
          </a:xfrm>
          <a:prstGeom prst="rect">
            <a:avLst/>
          </a:prstGeom>
        </p:spPr>
      </p:pic>
    </p:spTree>
    <p:extLst>
      <p:ext uri="{BB962C8B-B14F-4D97-AF65-F5344CB8AC3E}">
        <p14:creationId xmlns:p14="http://schemas.microsoft.com/office/powerpoint/2010/main" val="10825961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0" y="0"/>
            <a:ext cx="9144000" cy="6858000"/>
          </a:xfrm>
          <a:prstGeom prst="rect">
            <a:avLst/>
          </a:prstGeom>
        </p:spPr>
      </p:pic>
    </p:spTree>
    <p:extLst>
      <p:ext uri="{BB962C8B-B14F-4D97-AF65-F5344CB8AC3E}">
        <p14:creationId xmlns:p14="http://schemas.microsoft.com/office/powerpoint/2010/main" val="173786754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1612" y="0"/>
            <a:ext cx="9216639" cy="6858000"/>
          </a:xfrm>
          <a:prstGeom prst="rect">
            <a:avLst/>
          </a:prstGeom>
        </p:spPr>
      </p:pic>
    </p:spTree>
    <p:extLst>
      <p:ext uri="{BB962C8B-B14F-4D97-AF65-F5344CB8AC3E}">
        <p14:creationId xmlns:p14="http://schemas.microsoft.com/office/powerpoint/2010/main" val="91952040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4937" y="-147638"/>
            <a:ext cx="9441243" cy="7005638"/>
          </a:xfrm>
          <a:prstGeom prst="rect">
            <a:avLst/>
          </a:prstGeom>
        </p:spPr>
      </p:pic>
    </p:spTree>
    <p:extLst>
      <p:ext uri="{BB962C8B-B14F-4D97-AF65-F5344CB8AC3E}">
        <p14:creationId xmlns:p14="http://schemas.microsoft.com/office/powerpoint/2010/main" val="184347497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2415" y="0"/>
            <a:ext cx="9601200" cy="1143000"/>
          </a:xfrm>
        </p:spPr>
        <p:txBody>
          <a:bodyPr/>
          <a:lstStyle/>
          <a:p>
            <a:r>
              <a:rPr lang="pt-BR" dirty="0" smtClean="0">
                <a:latin typeface="Verdana" pitchFamily="34" charset="0"/>
                <a:ea typeface="Verdana" pitchFamily="34" charset="0"/>
                <a:cs typeface="Verdana" pitchFamily="34" charset="0"/>
              </a:rPr>
              <a:t>Sumário de aula</a:t>
            </a:r>
            <a:endParaRPr lang="pt-BR" dirty="0">
              <a:latin typeface="Verdana" pitchFamily="34" charset="0"/>
              <a:ea typeface="Verdana" pitchFamily="34" charset="0"/>
              <a:cs typeface="Verdana" pitchFamily="34" charset="0"/>
            </a:endParaRPr>
          </a:p>
        </p:txBody>
      </p:sp>
      <p:sp>
        <p:nvSpPr>
          <p:cNvPr id="3" name="Espaço Reservado para Conteúdo 2"/>
          <p:cNvSpPr>
            <a:spLocks noGrp="1"/>
          </p:cNvSpPr>
          <p:nvPr>
            <p:ph sz="half" idx="1"/>
          </p:nvPr>
        </p:nvSpPr>
        <p:spPr>
          <a:xfrm>
            <a:off x="1687133" y="1545771"/>
            <a:ext cx="8242478" cy="3810001"/>
          </a:xfrm>
        </p:spPr>
        <p:txBody>
          <a:bodyPr>
            <a:normAutofit/>
          </a:bodyPr>
          <a:lstStyle/>
          <a:p>
            <a:pPr marL="0" indent="0">
              <a:buNone/>
            </a:pPr>
            <a:r>
              <a:rPr lang="pt-BR" dirty="0" smtClean="0">
                <a:latin typeface="Verdana" pitchFamily="34" charset="0"/>
                <a:ea typeface="Verdana" pitchFamily="34" charset="0"/>
                <a:cs typeface="Verdana" pitchFamily="34" charset="0"/>
              </a:rPr>
              <a:t>1</a:t>
            </a:r>
            <a:r>
              <a:rPr lang="pt-BR" dirty="0">
                <a:latin typeface="Verdana" pitchFamily="34" charset="0"/>
                <a:ea typeface="Verdana" pitchFamily="34" charset="0"/>
                <a:cs typeface="Verdana" pitchFamily="34" charset="0"/>
              </a:rPr>
              <a:t>. </a:t>
            </a:r>
            <a:r>
              <a:rPr lang="pt-BR" dirty="0" smtClean="0">
                <a:latin typeface="Verdana" pitchFamily="34" charset="0"/>
                <a:ea typeface="Verdana" pitchFamily="34" charset="0"/>
                <a:cs typeface="Verdana" pitchFamily="34" charset="0"/>
              </a:rPr>
              <a:t>Contexto histórico – O surgimento das </a:t>
            </a:r>
            <a:r>
              <a:rPr lang="pt-BR" dirty="0" err="1" smtClean="0">
                <a:latin typeface="Verdana" pitchFamily="34" charset="0"/>
                <a:ea typeface="Verdana" pitchFamily="34" charset="0"/>
                <a:cs typeface="Verdana" pitchFamily="34" charset="0"/>
              </a:rPr>
              <a:t>PPPs</a:t>
            </a:r>
            <a:endParaRPr lang="pt-BR" dirty="0">
              <a:latin typeface="Verdana" pitchFamily="34" charset="0"/>
              <a:ea typeface="Verdana" pitchFamily="34" charset="0"/>
              <a:cs typeface="Verdana" pitchFamily="34" charset="0"/>
            </a:endParaRPr>
          </a:p>
          <a:p>
            <a:pPr marL="0" indent="0">
              <a:buNone/>
            </a:pPr>
            <a:r>
              <a:rPr lang="pt-BR" dirty="0">
                <a:latin typeface="Verdana" pitchFamily="34" charset="0"/>
                <a:ea typeface="Verdana" pitchFamily="34" charset="0"/>
                <a:cs typeface="Verdana" pitchFamily="34" charset="0"/>
              </a:rPr>
              <a:t>2. A regulamentação das </a:t>
            </a:r>
            <a:r>
              <a:rPr lang="pt-BR" dirty="0" err="1">
                <a:latin typeface="Verdana" pitchFamily="34" charset="0"/>
                <a:ea typeface="Verdana" pitchFamily="34" charset="0"/>
                <a:cs typeface="Verdana" pitchFamily="34" charset="0"/>
              </a:rPr>
              <a:t>PPPs</a:t>
            </a:r>
            <a:r>
              <a:rPr lang="pt-BR" dirty="0">
                <a:latin typeface="Verdana" pitchFamily="34" charset="0"/>
                <a:ea typeface="Verdana" pitchFamily="34" charset="0"/>
                <a:cs typeface="Verdana" pitchFamily="34" charset="0"/>
              </a:rPr>
              <a:t> no </a:t>
            </a:r>
            <a:r>
              <a:rPr lang="pt-BR" dirty="0" smtClean="0">
                <a:latin typeface="Verdana" pitchFamily="34" charset="0"/>
                <a:ea typeface="Verdana" pitchFamily="34" charset="0"/>
                <a:cs typeface="Verdana" pitchFamily="34" charset="0"/>
              </a:rPr>
              <a:t>Brasil</a:t>
            </a:r>
          </a:p>
          <a:p>
            <a:pPr marL="0" indent="0">
              <a:buNone/>
            </a:pPr>
            <a:r>
              <a:rPr lang="pt-BR" dirty="0" smtClean="0">
                <a:latin typeface="Verdana" pitchFamily="34" charset="0"/>
                <a:ea typeface="Verdana" pitchFamily="34" charset="0"/>
                <a:cs typeface="Verdana" pitchFamily="34" charset="0"/>
              </a:rPr>
              <a:t>3</a:t>
            </a:r>
            <a:r>
              <a:rPr lang="pt-BR" dirty="0">
                <a:latin typeface="Verdana" pitchFamily="34" charset="0"/>
                <a:ea typeface="Verdana" pitchFamily="34" charset="0"/>
                <a:cs typeface="Verdana" pitchFamily="34" charset="0"/>
              </a:rPr>
              <a:t>. Aspectos destacados sobre o modelo contratual de </a:t>
            </a:r>
            <a:r>
              <a:rPr lang="pt-BR" dirty="0" err="1" smtClean="0">
                <a:latin typeface="Verdana" pitchFamily="34" charset="0"/>
                <a:ea typeface="Verdana" pitchFamily="34" charset="0"/>
                <a:cs typeface="Verdana" pitchFamily="34" charset="0"/>
              </a:rPr>
              <a:t>PPPs</a:t>
            </a:r>
            <a:endParaRPr lang="pt-BR" dirty="0" smtClean="0">
              <a:latin typeface="Verdana" pitchFamily="34" charset="0"/>
              <a:ea typeface="Verdana" pitchFamily="34" charset="0"/>
              <a:cs typeface="Verdana" pitchFamily="34" charset="0"/>
            </a:endParaRPr>
          </a:p>
          <a:p>
            <a:pPr marL="0" indent="0">
              <a:buNone/>
            </a:pPr>
            <a:r>
              <a:rPr lang="pt-BR" dirty="0">
                <a:latin typeface="Verdana" pitchFamily="34" charset="0"/>
                <a:ea typeface="Verdana" pitchFamily="34" charset="0"/>
                <a:cs typeface="Verdana" pitchFamily="34" charset="0"/>
              </a:rPr>
              <a:t>4. </a:t>
            </a:r>
            <a:r>
              <a:rPr lang="pt-BR" dirty="0" smtClean="0">
                <a:latin typeface="Verdana" pitchFamily="34" charset="0"/>
                <a:ea typeface="Verdana" pitchFamily="34" charset="0"/>
                <a:cs typeface="Verdana" pitchFamily="34" charset="0"/>
              </a:rPr>
              <a:t>A </a:t>
            </a:r>
            <a:r>
              <a:rPr lang="pt-BR" dirty="0">
                <a:latin typeface="Verdana" pitchFamily="34" charset="0"/>
                <a:ea typeface="Verdana" pitchFamily="34" charset="0"/>
                <a:cs typeface="Verdana" pitchFamily="34" charset="0"/>
              </a:rPr>
              <a:t>concessão patrocinada e a concessão </a:t>
            </a:r>
            <a:r>
              <a:rPr lang="pt-BR" dirty="0" smtClean="0">
                <a:latin typeface="Verdana" pitchFamily="34" charset="0"/>
                <a:ea typeface="Verdana" pitchFamily="34" charset="0"/>
                <a:cs typeface="Verdana" pitchFamily="34" charset="0"/>
              </a:rPr>
              <a:t>administrativa</a:t>
            </a:r>
          </a:p>
          <a:p>
            <a:pPr marL="0" indent="0">
              <a:buNone/>
            </a:pPr>
            <a:r>
              <a:rPr lang="pt-BR" dirty="0">
                <a:latin typeface="Verdana" pitchFamily="34" charset="0"/>
                <a:ea typeface="Verdana" pitchFamily="34" charset="0"/>
                <a:cs typeface="Verdana" pitchFamily="34" charset="0"/>
              </a:rPr>
              <a:t>5. O planejamento de </a:t>
            </a:r>
            <a:r>
              <a:rPr lang="pt-BR" dirty="0" err="1">
                <a:latin typeface="Verdana" pitchFamily="34" charset="0"/>
                <a:ea typeface="Verdana" pitchFamily="34" charset="0"/>
                <a:cs typeface="Verdana" pitchFamily="34" charset="0"/>
              </a:rPr>
              <a:t>PPPs</a:t>
            </a:r>
            <a:r>
              <a:rPr lang="pt-BR" dirty="0">
                <a:latin typeface="Verdana" pitchFamily="34" charset="0"/>
                <a:ea typeface="Verdana" pitchFamily="34" charset="0"/>
                <a:cs typeface="Verdana" pitchFamily="34" charset="0"/>
              </a:rPr>
              <a:t> por meio dos </a:t>
            </a:r>
            <a:r>
              <a:rPr lang="pt-BR" dirty="0" err="1" smtClean="0">
                <a:latin typeface="Verdana" pitchFamily="34" charset="0"/>
                <a:ea typeface="Verdana" pitchFamily="34" charset="0"/>
                <a:cs typeface="Verdana" pitchFamily="34" charset="0"/>
              </a:rPr>
              <a:t>PMIs</a:t>
            </a:r>
            <a:endParaRPr lang="pt-BR" dirty="0" smtClean="0">
              <a:latin typeface="Verdana" pitchFamily="34" charset="0"/>
              <a:ea typeface="Verdana" pitchFamily="34" charset="0"/>
              <a:cs typeface="Verdana" pitchFamily="34" charset="0"/>
            </a:endParaRPr>
          </a:p>
          <a:p>
            <a:pPr marL="0" indent="0">
              <a:buNone/>
            </a:pPr>
            <a:r>
              <a:rPr lang="pt-BR" dirty="0">
                <a:latin typeface="Verdana" pitchFamily="34" charset="0"/>
                <a:ea typeface="Verdana" pitchFamily="34" charset="0"/>
                <a:cs typeface="Verdana" pitchFamily="34" charset="0"/>
              </a:rPr>
              <a:t>6. </a:t>
            </a:r>
            <a:r>
              <a:rPr lang="pt-BR">
                <a:latin typeface="Verdana" pitchFamily="34" charset="0"/>
                <a:ea typeface="Verdana" pitchFamily="34" charset="0"/>
                <a:cs typeface="Verdana" pitchFamily="34" charset="0"/>
              </a:rPr>
              <a:t>Programa de Parcerias de Investimentos - PPI</a:t>
            </a:r>
            <a:endParaRPr lang="pt-BR" dirty="0">
              <a:latin typeface="Verdana" pitchFamily="34" charset="0"/>
              <a:ea typeface="Verdana" pitchFamily="34" charset="0"/>
              <a:cs typeface="Verdana" pitchFamily="34" charset="0"/>
            </a:endParaRPr>
          </a:p>
          <a:p>
            <a:pPr marL="0" indent="0">
              <a:buNone/>
            </a:pPr>
            <a:endParaRPr lang="pt-BR"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6545170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6337" y="0"/>
            <a:ext cx="9110663" cy="6848880"/>
          </a:xfrm>
          <a:prstGeom prst="rect">
            <a:avLst/>
          </a:prstGeom>
        </p:spPr>
      </p:pic>
    </p:spTree>
    <p:extLst>
      <p:ext uri="{BB962C8B-B14F-4D97-AF65-F5344CB8AC3E}">
        <p14:creationId xmlns:p14="http://schemas.microsoft.com/office/powerpoint/2010/main" val="195888601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7337" y="0"/>
            <a:ext cx="9173854" cy="6858000"/>
          </a:xfrm>
          <a:prstGeom prst="rect">
            <a:avLst/>
          </a:prstGeom>
        </p:spPr>
      </p:pic>
    </p:spTree>
    <p:extLst>
      <p:ext uri="{BB962C8B-B14F-4D97-AF65-F5344CB8AC3E}">
        <p14:creationId xmlns:p14="http://schemas.microsoft.com/office/powerpoint/2010/main" val="183187554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7337" y="0"/>
            <a:ext cx="9186863" cy="6880538"/>
          </a:xfrm>
          <a:prstGeom prst="rect">
            <a:avLst/>
          </a:prstGeom>
        </p:spPr>
      </p:pic>
    </p:spTree>
    <p:extLst>
      <p:ext uri="{BB962C8B-B14F-4D97-AF65-F5344CB8AC3E}">
        <p14:creationId xmlns:p14="http://schemas.microsoft.com/office/powerpoint/2010/main" val="380859068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62087" y="0"/>
            <a:ext cx="9053513" cy="6856426"/>
          </a:xfrm>
          <a:prstGeom prst="rect">
            <a:avLst/>
          </a:prstGeom>
        </p:spPr>
      </p:pic>
    </p:spTree>
    <p:extLst>
      <p:ext uri="{BB962C8B-B14F-4D97-AF65-F5344CB8AC3E}">
        <p14:creationId xmlns:p14="http://schemas.microsoft.com/office/powerpoint/2010/main" val="344262784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5424" y="0"/>
            <a:ext cx="9191625" cy="6848913"/>
          </a:xfrm>
          <a:prstGeom prst="rect">
            <a:avLst/>
          </a:prstGeom>
        </p:spPr>
      </p:pic>
    </p:spTree>
    <p:extLst>
      <p:ext uri="{BB962C8B-B14F-4D97-AF65-F5344CB8AC3E}">
        <p14:creationId xmlns:p14="http://schemas.microsoft.com/office/powerpoint/2010/main" val="263676549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4962" y="0"/>
            <a:ext cx="9148265" cy="6858000"/>
          </a:xfrm>
          <a:prstGeom prst="rect">
            <a:avLst/>
          </a:prstGeom>
        </p:spPr>
      </p:pic>
    </p:spTree>
    <p:extLst>
      <p:ext uri="{BB962C8B-B14F-4D97-AF65-F5344CB8AC3E}">
        <p14:creationId xmlns:p14="http://schemas.microsoft.com/office/powerpoint/2010/main" val="295182873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6837" y="0"/>
            <a:ext cx="9105687" cy="6858000"/>
          </a:xfrm>
          <a:prstGeom prst="rect">
            <a:avLst/>
          </a:prstGeom>
        </p:spPr>
      </p:pic>
    </p:spTree>
    <p:extLst>
      <p:ext uri="{BB962C8B-B14F-4D97-AF65-F5344CB8AC3E}">
        <p14:creationId xmlns:p14="http://schemas.microsoft.com/office/powerpoint/2010/main" val="195077797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2486025" y="856377"/>
            <a:ext cx="6773466" cy="5258673"/>
          </a:xfrm>
          <a:prstGeom prst="rect">
            <a:avLst/>
          </a:prstGeom>
        </p:spPr>
      </p:pic>
    </p:spTree>
    <p:extLst>
      <p:ext uri="{BB962C8B-B14F-4D97-AF65-F5344CB8AC3E}">
        <p14:creationId xmlns:p14="http://schemas.microsoft.com/office/powerpoint/2010/main" val="17703002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47650" y="914400"/>
            <a:ext cx="11944350" cy="4076700"/>
          </a:xfrm>
          <a:prstGeom prst="rect">
            <a:avLst/>
          </a:prstGeom>
          <a:noFill/>
        </p:spPr>
        <p:txBody>
          <a:bodyPr wrap="square" rtlCol="0">
            <a:spAutoFit/>
          </a:bodyPr>
          <a:lstStyle/>
          <a:p>
            <a:endParaRPr lang="pt-BR" dirty="0"/>
          </a:p>
        </p:txBody>
      </p:sp>
      <p:sp>
        <p:nvSpPr>
          <p:cNvPr id="6" name="TextBox 5"/>
          <p:cNvSpPr txBox="1"/>
          <p:nvPr/>
        </p:nvSpPr>
        <p:spPr>
          <a:xfrm>
            <a:off x="0" y="627777"/>
            <a:ext cx="5619750" cy="4524315"/>
          </a:xfrm>
          <a:prstGeom prst="rect">
            <a:avLst/>
          </a:prstGeom>
          <a:noFill/>
        </p:spPr>
        <p:txBody>
          <a:bodyPr wrap="square" rtlCol="0">
            <a:spAutoFit/>
          </a:bodyPr>
          <a:lstStyle/>
          <a:p>
            <a:r>
              <a:rPr lang="pt-BR" b="1" dirty="0">
                <a:latin typeface="Cambria" panose="02040503050406030204" pitchFamily="18" charset="0"/>
              </a:rPr>
              <a:t>CONFIRA AS PROPOSTAS ABANDONADAS:</a:t>
            </a:r>
            <a:endParaRPr lang="pt-BR" dirty="0">
              <a:latin typeface="Cambria" panose="02040503050406030204" pitchFamily="18" charset="0"/>
            </a:endParaRPr>
          </a:p>
          <a:p>
            <a:r>
              <a:rPr lang="pt-BR" dirty="0">
                <a:latin typeface="Cambria" panose="02040503050406030204" pitchFamily="18" charset="0"/>
              </a:rPr>
              <a:t>1. Prédios do Ministério Público</a:t>
            </a:r>
          </a:p>
          <a:p>
            <a:r>
              <a:rPr lang="pt-BR" dirty="0">
                <a:latin typeface="Cambria" panose="02040503050406030204" pitchFamily="18" charset="0"/>
              </a:rPr>
              <a:t>2. Gestão dos fóruns</a:t>
            </a:r>
          </a:p>
          <a:p>
            <a:r>
              <a:rPr lang="pt-BR" dirty="0">
                <a:latin typeface="Cambria" panose="02040503050406030204" pitchFamily="18" charset="0"/>
              </a:rPr>
              <a:t>3. Dessalinização da água do mar por osmose reversa</a:t>
            </a:r>
          </a:p>
          <a:p>
            <a:r>
              <a:rPr lang="pt-BR" dirty="0">
                <a:latin typeface="Cambria" panose="02040503050406030204" pitchFamily="18" charset="0"/>
              </a:rPr>
              <a:t>4. Implementação do sistema de dessalinização de água associada ao sistema de transporte para a região metropolitana</a:t>
            </a:r>
          </a:p>
          <a:p>
            <a:r>
              <a:rPr lang="pt-BR" dirty="0">
                <a:latin typeface="Cambria" panose="02040503050406030204" pitchFamily="18" charset="0"/>
              </a:rPr>
              <a:t>5. Implementação de linha de Metrô monotrilho interligando os bairros de Santo Amaro, Jardim Ângela e Capão Redondo</a:t>
            </a:r>
          </a:p>
          <a:p>
            <a:r>
              <a:rPr lang="pt-BR" dirty="0">
                <a:latin typeface="Cambria" panose="02040503050406030204" pitchFamily="18" charset="0"/>
              </a:rPr>
              <a:t>6. Expresso ABC</a:t>
            </a:r>
          </a:p>
          <a:p>
            <a:r>
              <a:rPr lang="pt-BR" dirty="0">
                <a:latin typeface="Cambria" panose="02040503050406030204" pitchFamily="18" charset="0"/>
              </a:rPr>
              <a:t>7. Expresso Bandeirantes</a:t>
            </a:r>
          </a:p>
          <a:p>
            <a:r>
              <a:rPr lang="pt-BR" dirty="0">
                <a:latin typeface="Cambria" panose="02040503050406030204" pitchFamily="18" charset="0"/>
              </a:rPr>
              <a:t>8. Expresso Jundiaí</a:t>
            </a:r>
          </a:p>
          <a:p>
            <a:r>
              <a:rPr lang="pt-BR" dirty="0">
                <a:latin typeface="Cambria" panose="02040503050406030204" pitchFamily="18" charset="0"/>
              </a:rPr>
              <a:t>9. Gestão, operação e manutenção de 11 unidades assistenciais de saúde</a:t>
            </a:r>
          </a:p>
          <a:p>
            <a:r>
              <a:rPr lang="pt-BR" dirty="0">
                <a:latin typeface="Cambria" panose="02040503050406030204" pitchFamily="18" charset="0"/>
              </a:rPr>
              <a:t>10. Bairro </a:t>
            </a:r>
            <a:r>
              <a:rPr lang="pt-BR" dirty="0" smtClean="0">
                <a:latin typeface="Cambria" panose="02040503050406030204" pitchFamily="18" charset="0"/>
              </a:rPr>
              <a:t>Inteligente</a:t>
            </a:r>
            <a:endParaRPr lang="pt-BR" dirty="0">
              <a:latin typeface="Cambria" panose="02040503050406030204" pitchFamily="18" charset="0"/>
            </a:endParaRPr>
          </a:p>
        </p:txBody>
      </p:sp>
      <p:sp>
        <p:nvSpPr>
          <p:cNvPr id="4" name="TextBox 3"/>
          <p:cNvSpPr txBox="1"/>
          <p:nvPr/>
        </p:nvSpPr>
        <p:spPr>
          <a:xfrm>
            <a:off x="5619750" y="480715"/>
            <a:ext cx="6572250" cy="5078313"/>
          </a:xfrm>
          <a:prstGeom prst="rect">
            <a:avLst/>
          </a:prstGeom>
          <a:noFill/>
        </p:spPr>
        <p:txBody>
          <a:bodyPr wrap="square" rtlCol="0">
            <a:spAutoFit/>
          </a:bodyPr>
          <a:lstStyle/>
          <a:p>
            <a:r>
              <a:rPr lang="pt-BR" dirty="0">
                <a:latin typeface="Cambria" panose="02040503050406030204" pitchFamily="18" charset="0"/>
              </a:rPr>
              <a:t>11. Construção de 10 mil unidades habitacionais na região metropolitana</a:t>
            </a:r>
          </a:p>
          <a:p>
            <a:r>
              <a:rPr lang="pt-BR" dirty="0">
                <a:latin typeface="Cambria" panose="02040503050406030204" pitchFamily="18" charset="0"/>
              </a:rPr>
              <a:t>12. Geração de energia elétrica por meio de aterros sanitários </a:t>
            </a:r>
          </a:p>
          <a:p>
            <a:r>
              <a:rPr lang="pt-BR" dirty="0">
                <a:latin typeface="Cambria" panose="02040503050406030204" pitchFamily="18" charset="0"/>
              </a:rPr>
              <a:t>13. Construção de Polo Produtor de Água de </a:t>
            </a:r>
            <a:r>
              <a:rPr lang="pt-BR" dirty="0" err="1">
                <a:latin typeface="Cambria" panose="02040503050406030204" pitchFamily="18" charset="0"/>
              </a:rPr>
              <a:t>Reúso</a:t>
            </a:r>
            <a:r>
              <a:rPr lang="pt-BR" dirty="0">
                <a:latin typeface="Cambria" panose="02040503050406030204" pitchFamily="18" charset="0"/>
              </a:rPr>
              <a:t> (PPP Saneamento Vale do </a:t>
            </a:r>
            <a:r>
              <a:rPr lang="pt-BR" dirty="0" err="1">
                <a:latin typeface="Cambria" panose="02040503050406030204" pitchFamily="18" charset="0"/>
              </a:rPr>
              <a:t>Juqueri</a:t>
            </a:r>
            <a:r>
              <a:rPr lang="pt-BR" dirty="0">
                <a:latin typeface="Cambria" panose="02040503050406030204" pitchFamily="18" charset="0"/>
              </a:rPr>
              <a:t>)</a:t>
            </a:r>
          </a:p>
          <a:p>
            <a:r>
              <a:rPr lang="pt-BR" dirty="0">
                <a:latin typeface="Cambria" panose="02040503050406030204" pitchFamily="18" charset="0"/>
              </a:rPr>
              <a:t>14. Construção, operação, manutenção e adequação da Linha 2 do Metrô</a:t>
            </a:r>
          </a:p>
          <a:p>
            <a:r>
              <a:rPr lang="pt-BR" dirty="0">
                <a:latin typeface="Cambria" panose="02040503050406030204" pitchFamily="18" charset="0"/>
              </a:rPr>
              <a:t>15. Construção, operação e manutenção do Parque Tecnológico do Jaguaré</a:t>
            </a:r>
          </a:p>
          <a:p>
            <a:r>
              <a:rPr lang="pt-BR" dirty="0">
                <a:latin typeface="Cambria" panose="02040503050406030204" pitchFamily="18" charset="0"/>
              </a:rPr>
              <a:t>16. Modernização da Linha 7-Rubi da CPTM</a:t>
            </a:r>
          </a:p>
          <a:p>
            <a:r>
              <a:rPr lang="pt-BR" dirty="0">
                <a:latin typeface="Cambria" panose="02040503050406030204" pitchFamily="18" charset="0"/>
              </a:rPr>
              <a:t>17. Sistema Produtor Tietê-Barra Bonita</a:t>
            </a:r>
          </a:p>
          <a:p>
            <a:r>
              <a:rPr lang="pt-BR" dirty="0">
                <a:latin typeface="Cambria" panose="02040503050406030204" pitchFamily="18" charset="0"/>
              </a:rPr>
              <a:t>18. Implementação, operação e manutenção da Linha 19-Celeste, do Metrô</a:t>
            </a:r>
          </a:p>
          <a:p>
            <a:r>
              <a:rPr lang="pt-BR" dirty="0">
                <a:latin typeface="Cambria" panose="02040503050406030204" pitchFamily="18" charset="0"/>
              </a:rPr>
              <a:t>19. Implementação, operação e manutenção da Linha 20-Rosa, do Metrô</a:t>
            </a:r>
          </a:p>
          <a:p>
            <a:r>
              <a:rPr lang="pt-BR" dirty="0">
                <a:latin typeface="Cambria" panose="02040503050406030204" pitchFamily="18" charset="0"/>
              </a:rPr>
              <a:t>20. Pátio Legal</a:t>
            </a:r>
          </a:p>
          <a:p>
            <a:endParaRPr lang="pt-BR" dirty="0" smtClean="0">
              <a:latin typeface="Cambria" panose="02040503050406030204" pitchFamily="18" charset="0"/>
            </a:endParaRPr>
          </a:p>
          <a:p>
            <a:endParaRPr lang="pt-BR" dirty="0"/>
          </a:p>
        </p:txBody>
      </p:sp>
      <p:sp>
        <p:nvSpPr>
          <p:cNvPr id="7" name="TextBox 6"/>
          <p:cNvSpPr txBox="1"/>
          <p:nvPr/>
        </p:nvSpPr>
        <p:spPr>
          <a:xfrm>
            <a:off x="6496050" y="5559028"/>
            <a:ext cx="4648200" cy="369332"/>
          </a:xfrm>
          <a:prstGeom prst="rect">
            <a:avLst/>
          </a:prstGeom>
          <a:noFill/>
        </p:spPr>
        <p:txBody>
          <a:bodyPr wrap="square" rtlCol="0">
            <a:spAutoFit/>
          </a:bodyPr>
          <a:lstStyle/>
          <a:p>
            <a:r>
              <a:rPr lang="pt-BR" dirty="0" smtClean="0"/>
              <a:t>Fonte: Estado de São Paulo</a:t>
            </a:r>
            <a:endParaRPr lang="pt-BR" dirty="0"/>
          </a:p>
        </p:txBody>
      </p:sp>
    </p:spTree>
    <p:extLst>
      <p:ext uri="{BB962C8B-B14F-4D97-AF65-F5344CB8AC3E}">
        <p14:creationId xmlns:p14="http://schemas.microsoft.com/office/powerpoint/2010/main" val="62468790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47650" y="914400"/>
            <a:ext cx="11944350" cy="4076700"/>
          </a:xfrm>
          <a:prstGeom prst="rect">
            <a:avLst/>
          </a:prstGeom>
          <a:noFill/>
        </p:spPr>
        <p:txBody>
          <a:bodyPr wrap="square" rtlCol="0">
            <a:spAutoFit/>
          </a:bodyPr>
          <a:lstStyle/>
          <a:p>
            <a:endParaRPr lang="pt-BR" dirty="0"/>
          </a:p>
        </p:txBody>
      </p:sp>
      <p:sp>
        <p:nvSpPr>
          <p:cNvPr id="6" name="TextBox 5"/>
          <p:cNvSpPr txBox="1"/>
          <p:nvPr/>
        </p:nvSpPr>
        <p:spPr>
          <a:xfrm>
            <a:off x="0" y="627777"/>
            <a:ext cx="5619750" cy="4247317"/>
          </a:xfrm>
          <a:prstGeom prst="rect">
            <a:avLst/>
          </a:prstGeom>
          <a:noFill/>
        </p:spPr>
        <p:txBody>
          <a:bodyPr wrap="square" rtlCol="0">
            <a:spAutoFit/>
          </a:bodyPr>
          <a:lstStyle/>
          <a:p>
            <a:r>
              <a:rPr lang="pt-BR" b="1" dirty="0">
                <a:latin typeface="Cambria" panose="02040503050406030204" pitchFamily="18" charset="0"/>
              </a:rPr>
              <a:t>CONFIRA AS PROPOSTAS ABANDONADAS:</a:t>
            </a:r>
            <a:endParaRPr lang="pt-BR" dirty="0">
              <a:latin typeface="Cambria" panose="02040503050406030204" pitchFamily="18" charset="0"/>
            </a:endParaRPr>
          </a:p>
          <a:p>
            <a:r>
              <a:rPr lang="pt-BR" dirty="0">
                <a:latin typeface="Cambria" panose="02040503050406030204" pitchFamily="18" charset="0"/>
              </a:rPr>
              <a:t>21. Duplicação, operação e manutenção da Rodovia SP-079</a:t>
            </a:r>
          </a:p>
          <a:p>
            <a:r>
              <a:rPr lang="pt-BR" dirty="0">
                <a:latin typeface="Cambria" panose="02040503050406030204" pitchFamily="18" charset="0"/>
              </a:rPr>
              <a:t>22. Identificação Veicular</a:t>
            </a:r>
          </a:p>
          <a:p>
            <a:r>
              <a:rPr lang="pt-BR" dirty="0">
                <a:latin typeface="Cambria" panose="02040503050406030204" pitchFamily="18" charset="0"/>
              </a:rPr>
              <a:t>23. Manifestação de Interesse Privado (MIP) do Expresso ABC</a:t>
            </a:r>
          </a:p>
          <a:p>
            <a:r>
              <a:rPr lang="pt-BR" dirty="0">
                <a:latin typeface="Cambria" panose="02040503050406030204" pitchFamily="18" charset="0"/>
              </a:rPr>
              <a:t>24. Construção, operação e manutenção de 200 creches na região metropolitana</a:t>
            </a:r>
          </a:p>
          <a:p>
            <a:r>
              <a:rPr lang="pt-BR" dirty="0">
                <a:latin typeface="Cambria" panose="02040503050406030204" pitchFamily="18" charset="0"/>
              </a:rPr>
              <a:t>25. Monotrilho ligando Portuguesa-Tietê ao Aeroporto Internacional de São Paulo, em Guarulhos</a:t>
            </a:r>
          </a:p>
          <a:p>
            <a:r>
              <a:rPr lang="pt-BR" dirty="0">
                <a:latin typeface="Cambria" panose="02040503050406030204" pitchFamily="18" charset="0"/>
              </a:rPr>
              <a:t>26. Calha do Tietê </a:t>
            </a:r>
          </a:p>
          <a:p>
            <a:r>
              <a:rPr lang="pt-BR" dirty="0">
                <a:latin typeface="Cambria" panose="02040503050406030204" pitchFamily="18" charset="0"/>
              </a:rPr>
              <a:t>27. Logística de alimentos e material didático, da Secretaria da Educação</a:t>
            </a:r>
          </a:p>
          <a:p>
            <a:r>
              <a:rPr lang="pt-BR" dirty="0">
                <a:latin typeface="Cambria" panose="02040503050406030204" pitchFamily="18" charset="0"/>
              </a:rPr>
              <a:t>28. Corredor de ônibus (Antônio João-Alphaville-Santana de Parnaíba) </a:t>
            </a:r>
          </a:p>
        </p:txBody>
      </p:sp>
      <p:sp>
        <p:nvSpPr>
          <p:cNvPr id="4" name="TextBox 3"/>
          <p:cNvSpPr txBox="1"/>
          <p:nvPr/>
        </p:nvSpPr>
        <p:spPr>
          <a:xfrm>
            <a:off x="5619750" y="511771"/>
            <a:ext cx="6572250" cy="2031325"/>
          </a:xfrm>
          <a:prstGeom prst="rect">
            <a:avLst/>
          </a:prstGeom>
          <a:noFill/>
        </p:spPr>
        <p:txBody>
          <a:bodyPr wrap="square" rtlCol="0">
            <a:spAutoFit/>
          </a:bodyPr>
          <a:lstStyle/>
          <a:p>
            <a:r>
              <a:rPr lang="pt-BR" dirty="0">
                <a:latin typeface="Cambria" panose="02040503050406030204" pitchFamily="18" charset="0"/>
              </a:rPr>
              <a:t>29 e 30. Construção, operação e manutenção de extensão do Trecho Sul do Rodoanel e rodovia de acesso à Baixada Santista partindo do Trecho Leste do Rodoanel (Ligação SP-021) </a:t>
            </a:r>
          </a:p>
          <a:p>
            <a:r>
              <a:rPr lang="pt-BR" dirty="0">
                <a:latin typeface="Cambria" panose="02040503050406030204" pitchFamily="18" charset="0"/>
              </a:rPr>
              <a:t>31. Gestão e operação das unidades Poupatempo</a:t>
            </a:r>
          </a:p>
          <a:p>
            <a:r>
              <a:rPr lang="pt-BR" dirty="0">
                <a:latin typeface="Cambria" panose="02040503050406030204" pitchFamily="18" charset="0"/>
              </a:rPr>
              <a:t>32. Construção, operação e manutenção de unidades prisionais</a:t>
            </a:r>
          </a:p>
          <a:p>
            <a:endParaRPr lang="pt-BR" dirty="0" smtClean="0">
              <a:latin typeface="Cambria" panose="02040503050406030204" pitchFamily="18" charset="0"/>
            </a:endParaRPr>
          </a:p>
          <a:p>
            <a:endParaRPr lang="pt-BR" dirty="0"/>
          </a:p>
        </p:txBody>
      </p:sp>
      <p:sp>
        <p:nvSpPr>
          <p:cNvPr id="7" name="TextBox 6"/>
          <p:cNvSpPr txBox="1"/>
          <p:nvPr/>
        </p:nvSpPr>
        <p:spPr>
          <a:xfrm>
            <a:off x="6496050" y="5559028"/>
            <a:ext cx="4648200" cy="369332"/>
          </a:xfrm>
          <a:prstGeom prst="rect">
            <a:avLst/>
          </a:prstGeom>
          <a:noFill/>
        </p:spPr>
        <p:txBody>
          <a:bodyPr wrap="square" rtlCol="0">
            <a:spAutoFit/>
          </a:bodyPr>
          <a:lstStyle/>
          <a:p>
            <a:r>
              <a:rPr lang="pt-BR" dirty="0" smtClean="0"/>
              <a:t>Fonte: Estado de São Paulo</a:t>
            </a:r>
            <a:endParaRPr lang="pt-BR" dirty="0"/>
          </a:p>
        </p:txBody>
      </p:sp>
    </p:spTree>
    <p:extLst>
      <p:ext uri="{BB962C8B-B14F-4D97-AF65-F5344CB8AC3E}">
        <p14:creationId xmlns:p14="http://schemas.microsoft.com/office/powerpoint/2010/main" val="18165825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a:bodyPr>
          <a:lstStyle/>
          <a:p>
            <a:pPr marL="0" indent="0">
              <a:buNone/>
            </a:pPr>
            <a:r>
              <a:rPr lang="pt-BR" sz="4800" dirty="0" smtClean="0">
                <a:latin typeface="Verdana" pitchFamily="34" charset="0"/>
                <a:ea typeface="Verdana" pitchFamily="34" charset="0"/>
                <a:cs typeface="Verdana" pitchFamily="34" charset="0"/>
              </a:rPr>
              <a:t>1. Contexto histórico – </a:t>
            </a:r>
            <a:br>
              <a:rPr lang="pt-BR" sz="4800" dirty="0" smtClean="0">
                <a:latin typeface="Verdana" pitchFamily="34" charset="0"/>
                <a:ea typeface="Verdana" pitchFamily="34" charset="0"/>
                <a:cs typeface="Verdana" pitchFamily="34" charset="0"/>
              </a:rPr>
            </a:br>
            <a:r>
              <a:rPr lang="pt-BR" sz="4800" dirty="0" smtClean="0">
                <a:latin typeface="Verdana" pitchFamily="34" charset="0"/>
                <a:ea typeface="Verdana" pitchFamily="34" charset="0"/>
                <a:cs typeface="Verdana" pitchFamily="34" charset="0"/>
              </a:rPr>
              <a:t>O surgimento das </a:t>
            </a:r>
            <a:r>
              <a:rPr lang="pt-BR" sz="4800" dirty="0" err="1" smtClean="0">
                <a:latin typeface="Verdana" pitchFamily="34" charset="0"/>
                <a:ea typeface="Verdana" pitchFamily="34" charset="0"/>
                <a:cs typeface="Verdana" pitchFamily="34" charset="0"/>
              </a:rPr>
              <a:t>PPPs</a:t>
            </a:r>
            <a:endParaRPr lang="pt-B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6402562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fontScale="90000"/>
          </a:bodyPr>
          <a:lstStyle/>
          <a:p>
            <a:pPr marL="0" indent="0">
              <a:buNone/>
            </a:pPr>
            <a:r>
              <a:rPr lang="pt-BR" sz="4800" dirty="0" smtClean="0">
                <a:latin typeface="Verdana" pitchFamily="34" charset="0"/>
                <a:ea typeface="Verdana" pitchFamily="34" charset="0"/>
                <a:cs typeface="Verdana" pitchFamily="34" charset="0"/>
              </a:rPr>
              <a:t>3. Aspectos destacados sobre o modelo contratual de </a:t>
            </a:r>
            <a:r>
              <a:rPr lang="pt-BR" sz="4800" dirty="0" err="1" smtClean="0">
                <a:latin typeface="Verdana" pitchFamily="34" charset="0"/>
                <a:ea typeface="Verdana" pitchFamily="34" charset="0"/>
                <a:cs typeface="Verdana" pitchFamily="34" charset="0"/>
              </a:rPr>
              <a:t>PPPs</a:t>
            </a:r>
            <a:endParaRPr lang="pt-B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843870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4" y="847724"/>
            <a:ext cx="11206186" cy="4867275"/>
          </a:xfrm>
        </p:spPr>
        <p:txBody>
          <a:bodyPr>
            <a:normAutofit/>
          </a:bodyPr>
          <a:lstStyle/>
          <a:p>
            <a:pPr algn="just">
              <a:lnSpc>
                <a:spcPct val="100000"/>
              </a:lnSpc>
              <a:buFont typeface="Wingdings" panose="05000000000000000000" pitchFamily="2" charset="2"/>
              <a:buChar char="q"/>
            </a:pPr>
            <a:r>
              <a:rPr lang="pt-BR" altLang="pt-BR" sz="2800" b="1" dirty="0">
                <a:solidFill>
                  <a:schemeClr val="tx1"/>
                </a:solidFill>
                <a:latin typeface="Cambria" panose="02040503050406030204" pitchFamily="18" charset="0"/>
                <a:ea typeface="ＭＳ Ｐゴシック" pitchFamily="34" charset="-128"/>
              </a:rPr>
              <a:t>Semelhanças com o regime das concessões comuns: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2400" b="1" u="sng" dirty="0">
                <a:solidFill>
                  <a:schemeClr val="tx1"/>
                </a:solidFill>
                <a:latin typeface="Cambria" panose="02040503050406030204" pitchFamily="18" charset="0"/>
                <a:ea typeface="ＭＳ Ｐゴシック" pitchFamily="34" charset="-128"/>
              </a:rPr>
              <a:t>Manutenção do equilíbrio econômico-financeiro</a:t>
            </a:r>
          </a:p>
          <a:p>
            <a:pPr lvl="1"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Administração Pública pode alterar unilateralmente, mas deve compensar o impacto financeiro</a:t>
            </a:r>
          </a:p>
          <a:p>
            <a:pPr lvl="1"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2400" b="1" u="sng" dirty="0">
                <a:solidFill>
                  <a:schemeClr val="tx1"/>
                </a:solidFill>
                <a:latin typeface="Cambria" panose="02040503050406030204" pitchFamily="18" charset="0"/>
                <a:ea typeface="ＭＳ Ｐゴシック" pitchFamily="34" charset="-128"/>
              </a:rPr>
              <a:t>Mutabilidade do contrato de concessão</a:t>
            </a:r>
          </a:p>
          <a:p>
            <a:pPr lvl="1"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O desenvolvimento tecnológico transforma a noção de “prestação adequada dos serviços” (art. 6º da Lei Federal nº 8.987/1995)</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2400" b="1" u="sng" dirty="0" smtClean="0">
                <a:solidFill>
                  <a:schemeClr val="tx1"/>
                </a:solidFill>
                <a:latin typeface="Cambria" panose="02040503050406030204" pitchFamily="18" charset="0"/>
                <a:ea typeface="ＭＳ Ｐゴシック" pitchFamily="34" charset="-128"/>
              </a:rPr>
              <a:t>Natureza </a:t>
            </a:r>
            <a:r>
              <a:rPr lang="pt-BR" altLang="pt-BR" sz="2400" b="1" u="sng" dirty="0">
                <a:solidFill>
                  <a:schemeClr val="tx1"/>
                </a:solidFill>
                <a:latin typeface="Cambria" panose="02040503050406030204" pitchFamily="18" charset="0"/>
                <a:ea typeface="ＭＳ Ｐゴシック" pitchFamily="34" charset="-128"/>
              </a:rPr>
              <a:t>finalística das obrigações dos concessionários</a:t>
            </a:r>
          </a:p>
          <a:p>
            <a:pPr lvl="1"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O concessionário possui liberdade para empreender os meios que considera mais eficientes para o atingimento dos resultados</a:t>
            </a: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102944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4"/>
            <a:ext cx="10218000" cy="4273506"/>
          </a:xfrm>
        </p:spPr>
        <p:txBody>
          <a:bodyPr>
            <a:normAutofit/>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Características: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Possibilidade </a:t>
            </a:r>
            <a:r>
              <a:rPr lang="pt-BR" altLang="pt-BR" sz="1800" b="1" dirty="0">
                <a:solidFill>
                  <a:schemeClr val="tx1"/>
                </a:solidFill>
                <a:latin typeface="Cambria" panose="02040503050406030204" pitchFamily="18" charset="0"/>
                <a:ea typeface="ＭＳ Ｐゴシック" pitchFamily="34" charset="-128"/>
              </a:rPr>
              <a:t>de delegação da prestação de serviços indivisíveis (não </a:t>
            </a:r>
            <a:r>
              <a:rPr lang="pt-BR" altLang="pt-BR" sz="1800" b="1" dirty="0" err="1">
                <a:solidFill>
                  <a:schemeClr val="tx1"/>
                </a:solidFill>
                <a:latin typeface="Cambria" panose="02040503050406030204" pitchFamily="18" charset="0"/>
                <a:ea typeface="ＭＳ Ｐゴシック" pitchFamily="34" charset="-128"/>
              </a:rPr>
              <a:t>fruíveis</a:t>
            </a:r>
            <a:r>
              <a:rPr lang="pt-BR" altLang="pt-BR" sz="1800" b="1" dirty="0">
                <a:solidFill>
                  <a:schemeClr val="tx1"/>
                </a:solidFill>
                <a:latin typeface="Cambria" panose="02040503050406030204" pitchFamily="18" charset="0"/>
                <a:ea typeface="ＭＳ Ｐゴシック" pitchFamily="34" charset="-128"/>
              </a:rPr>
              <a:t> particularmente e, portanto, sem possibilidade de financiamento por intermédio de tarifa) ou cuja demanda era insuficiente para cobrir a totalidade dos investimentos em tempo adequado. </a:t>
            </a: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Maior </a:t>
            </a:r>
            <a:r>
              <a:rPr lang="pt-BR" altLang="pt-BR" sz="1800" b="1" dirty="0">
                <a:solidFill>
                  <a:schemeClr val="tx1"/>
                </a:solidFill>
                <a:latin typeface="Cambria" panose="02040503050406030204" pitchFamily="18" charset="0"/>
                <a:ea typeface="ＭＳ Ｐゴシック" pitchFamily="34" charset="-128"/>
              </a:rPr>
              <a:t>segurança jurídica – relativização do objeto das concessões comuns, pois não se restringe a “serviços públicos</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Repartição </a:t>
            </a:r>
            <a:r>
              <a:rPr lang="pt-BR" altLang="pt-BR" sz="1800" b="1" dirty="0">
                <a:solidFill>
                  <a:schemeClr val="tx1"/>
                </a:solidFill>
                <a:latin typeface="Cambria" panose="02040503050406030204" pitchFamily="18" charset="0"/>
                <a:ea typeface="ＭＳ Ｐゴシック" pitchFamily="34" charset="-128"/>
              </a:rPr>
              <a:t>objetiva dos riscos (e não “por conta e risco” do concessionário”) – inclusive aqueles relacionados com a teoria da imprevisão – matriz de </a:t>
            </a:r>
            <a:r>
              <a:rPr lang="pt-BR" altLang="pt-BR" sz="1800" b="1" dirty="0" smtClean="0">
                <a:solidFill>
                  <a:schemeClr val="tx1"/>
                </a:solidFill>
                <a:latin typeface="Cambria" panose="02040503050406030204" pitchFamily="18" charset="0"/>
                <a:ea typeface="ＭＳ Ｐゴシック" pitchFamily="34" charset="-128"/>
              </a:rPr>
              <a:t>riscos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a:t>
            </a:r>
            <a:r>
              <a:rPr lang="pt-BR" altLang="pt-BR" b="1" u="sng" dirty="0" smtClean="0">
                <a:solidFill>
                  <a:schemeClr val="tx1"/>
                </a:solidFill>
                <a:latin typeface="Cambria" panose="02040503050406030204" pitchFamily="18" charset="0"/>
                <a:ea typeface="ＭＳ Ｐゴシック" pitchFamily="34" charset="-128"/>
              </a:rPr>
              <a:t>Sistema </a:t>
            </a:r>
            <a:r>
              <a:rPr lang="pt-BR" altLang="pt-BR" b="1" u="sng" dirty="0">
                <a:solidFill>
                  <a:schemeClr val="tx1"/>
                </a:solidFill>
                <a:latin typeface="Cambria" panose="02040503050406030204" pitchFamily="18" charset="0"/>
                <a:ea typeface="ＭＳ Ｐゴシック" pitchFamily="34" charset="-128"/>
              </a:rPr>
              <a:t>próprio de garantias contratuais (mitigação do risco do regime de precatórios)</a:t>
            </a: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472619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0" y="646224"/>
            <a:ext cx="10758913" cy="4505326"/>
          </a:xfrm>
        </p:spPr>
        <p:txBody>
          <a:bodyPr>
            <a:normAutofit fontScale="92500" lnSpcReduction="10000"/>
          </a:bodyPr>
          <a:lstStyle/>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Lei Federal 11.079/2004</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Art</a:t>
            </a:r>
            <a:r>
              <a:rPr lang="pt-BR" altLang="pt-BR" sz="1800" b="1" dirty="0">
                <a:solidFill>
                  <a:schemeClr val="tx1"/>
                </a:solidFill>
                <a:latin typeface="Cambria" panose="02040503050406030204" pitchFamily="18" charset="0"/>
                <a:ea typeface="ＭＳ Ｐゴシック" pitchFamily="34" charset="-128"/>
              </a:rPr>
              <a:t>. </a:t>
            </a:r>
            <a:r>
              <a:rPr lang="pt-BR" altLang="pt-BR" sz="1800" b="1" dirty="0" smtClean="0">
                <a:solidFill>
                  <a:schemeClr val="tx1"/>
                </a:solidFill>
                <a:latin typeface="Cambria" panose="02040503050406030204" pitchFamily="18" charset="0"/>
                <a:ea typeface="ＭＳ Ｐゴシック" pitchFamily="34" charset="-128"/>
              </a:rPr>
              <a:t>8º </a:t>
            </a:r>
            <a:r>
              <a:rPr lang="pt-BR" altLang="pt-BR" sz="1800" b="1" dirty="0">
                <a:solidFill>
                  <a:schemeClr val="tx1"/>
                </a:solidFill>
                <a:latin typeface="Cambria" panose="02040503050406030204" pitchFamily="18" charset="0"/>
                <a:ea typeface="ＭＳ Ｐゴシック" pitchFamily="34" charset="-128"/>
              </a:rPr>
              <a:t>As obrigações pecuniárias contraídas pela Administração Pública em contrato de parceria público-privada poderão ser garantidas mediante: </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I </a:t>
            </a:r>
            <a:r>
              <a:rPr lang="pt-BR" altLang="pt-BR" sz="1800" b="1" dirty="0">
                <a:solidFill>
                  <a:schemeClr val="tx1"/>
                </a:solidFill>
                <a:latin typeface="Cambria" panose="02040503050406030204" pitchFamily="18" charset="0"/>
                <a:ea typeface="ＭＳ Ｐゴシック" pitchFamily="34" charset="-128"/>
              </a:rPr>
              <a:t>– vinculação de receitas, observado o disposto no inciso IV do art. 167 da Constituição Federal;</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II </a:t>
            </a:r>
            <a:r>
              <a:rPr lang="pt-BR" altLang="pt-BR" sz="1800" b="1" dirty="0">
                <a:solidFill>
                  <a:schemeClr val="tx1"/>
                </a:solidFill>
                <a:latin typeface="Cambria" panose="02040503050406030204" pitchFamily="18" charset="0"/>
                <a:ea typeface="ＭＳ Ｐゴシック" pitchFamily="34" charset="-128"/>
              </a:rPr>
              <a:t>– instituição ou utilização de fundos especiais previstos em lei;</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III </a:t>
            </a:r>
            <a:r>
              <a:rPr lang="pt-BR" altLang="pt-BR" sz="1800" b="1" dirty="0">
                <a:solidFill>
                  <a:schemeClr val="tx1"/>
                </a:solidFill>
                <a:latin typeface="Cambria" panose="02040503050406030204" pitchFamily="18" charset="0"/>
                <a:ea typeface="ＭＳ Ｐゴシック" pitchFamily="34" charset="-128"/>
              </a:rPr>
              <a:t>– contratação de seguro-garantia com as companhias seguradoras que não sejam controladas pelo Poder Público;</a:t>
            </a:r>
          </a:p>
          <a:p>
            <a:pPr algn="just">
              <a:lnSpc>
                <a:spcPct val="100000"/>
              </a:lnSpc>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IV </a:t>
            </a:r>
            <a:r>
              <a:rPr lang="pt-BR" altLang="pt-BR" sz="1800" b="1" dirty="0">
                <a:solidFill>
                  <a:schemeClr val="tx1"/>
                </a:solidFill>
                <a:latin typeface="Cambria" panose="02040503050406030204" pitchFamily="18" charset="0"/>
                <a:ea typeface="ＭＳ Ｐゴシック" pitchFamily="34" charset="-128"/>
              </a:rPr>
              <a:t>– garantia prestada por organismos internacionais ou instituições financeiras que não sejam controladas pelo Poder Público;</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V </a:t>
            </a:r>
            <a:r>
              <a:rPr lang="pt-BR" altLang="pt-BR" sz="1800" b="1" dirty="0">
                <a:solidFill>
                  <a:schemeClr val="tx1"/>
                </a:solidFill>
                <a:latin typeface="Cambria" panose="02040503050406030204" pitchFamily="18" charset="0"/>
                <a:ea typeface="ＭＳ Ｐゴシック" pitchFamily="34" charset="-128"/>
              </a:rPr>
              <a:t>– garantias prestadas por fundo garantidor ou empresa estatal criada para essa finalidade;</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VI </a:t>
            </a:r>
            <a:r>
              <a:rPr lang="pt-BR" altLang="pt-BR" sz="1800" b="1" dirty="0">
                <a:solidFill>
                  <a:schemeClr val="tx1"/>
                </a:solidFill>
                <a:latin typeface="Cambria" panose="02040503050406030204" pitchFamily="18" charset="0"/>
                <a:ea typeface="ＭＳ Ｐゴシック" pitchFamily="34" charset="-128"/>
              </a:rPr>
              <a:t>– outros mecanismos admitidos em lei</a:t>
            </a:r>
            <a:r>
              <a:rPr lang="pt-BR" altLang="pt-BR" sz="1800" b="1" dirty="0" smtClean="0">
                <a:solidFill>
                  <a:schemeClr val="tx1"/>
                </a:solidFill>
                <a:latin typeface="Cambria" panose="02040503050406030204" pitchFamily="18" charset="0"/>
                <a:ea typeface="ＭＳ Ｐゴシック" pitchFamily="34" charset="-128"/>
              </a:rPr>
              <a:t>.</a:t>
            </a: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1" y="0"/>
            <a:ext cx="10689465"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Sistema de Garantias nas 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5164429" y="4602793"/>
            <a:ext cx="6529588" cy="206210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t-BR" sz="1600" b="1" dirty="0">
                <a:latin typeface="Cambria" panose="02040503050406030204" pitchFamily="18" charset="0"/>
              </a:rPr>
              <a:t>Art. 16.  Ficam a União, seus fundos especiais, suas autarquias, suas fundações públicas e suas empresas estatais dependentes autorizadas a participar, no limite global de R$ 6.000.000.000,00 (seis bilhões de reais), em Fundo Garantidor de Parcerias Público-Privadas - FGP que terá por finalidade prestar garantia de pagamento de obrigações pecuniárias assumidas pelos parceiros públicos federais, distritais, estaduais ou municipais em virtude das parcerias de que trata esta Lei. </a:t>
            </a:r>
          </a:p>
        </p:txBody>
      </p:sp>
    </p:spTree>
    <p:extLst>
      <p:ext uri="{BB962C8B-B14F-4D97-AF65-F5344CB8AC3E}">
        <p14:creationId xmlns:p14="http://schemas.microsoft.com/office/powerpoint/2010/main" val="373050706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 y="0"/>
            <a:ext cx="10689465"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Sistema de Garantias nas 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240128" y="945193"/>
            <a:ext cx="8684921" cy="489364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pt-BR" sz="2400" b="1" dirty="0">
                <a:latin typeface="Cambria" panose="02040503050406030204" pitchFamily="18" charset="0"/>
              </a:rPr>
              <a:t>Crítica: “É que, ao privilegiá-los no confronto com todos os restantes credores do Poder Público, ficaria agredido, à força aberta, o princípio da igualdade, consagrado no art. 5º, “caput”, bem como os princípios da impessoalidade e da moralidade impostos pelo art. 37. Com efeito, se o despautério suposto no artigo 8º, II, da lei 11.079 fosse utilizável, ali estaria consagrada uma escandalosa e inconstitucional ofensa ao princípio da igualdade. É que todos os demais credores, inclusive os que se encontram na interminável fila de aguardo dos pagamentos de precatórios atrasados, seriam preteridos em favor de </a:t>
            </a:r>
            <a:r>
              <a:rPr lang="pt-BR" sz="2400" b="1" dirty="0" err="1">
                <a:latin typeface="Cambria" panose="02040503050406030204" pitchFamily="18" charset="0"/>
              </a:rPr>
              <a:t>mega</a:t>
            </a:r>
            <a:r>
              <a:rPr lang="pt-BR" sz="2400" b="1" dirty="0">
                <a:latin typeface="Cambria" panose="02040503050406030204" pitchFamily="18" charset="0"/>
              </a:rPr>
              <a:t> empresários, os superprotegidos “parceiros” e seus financiadores</a:t>
            </a:r>
            <a:r>
              <a:rPr lang="pt-BR" sz="2400" b="1" dirty="0" smtClean="0">
                <a:latin typeface="Cambria" panose="02040503050406030204" pitchFamily="18" charset="0"/>
              </a:rPr>
              <a:t>.” (Celso Antônio Bandeira de Mello,  2006)</a:t>
            </a:r>
            <a:endParaRPr lang="pt-BR" sz="2400" b="1" dirty="0">
              <a:latin typeface="Cambria" panose="02040503050406030204" pitchFamily="18" charset="0"/>
            </a:endParaRPr>
          </a:p>
        </p:txBody>
      </p:sp>
    </p:spTree>
    <p:extLst>
      <p:ext uri="{BB962C8B-B14F-4D97-AF65-F5344CB8AC3E}">
        <p14:creationId xmlns:p14="http://schemas.microsoft.com/office/powerpoint/2010/main" val="22767380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lstStyle/>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Diretrizes: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(i) sustentabilidade financeira e as vantagens socioeconômicas que resultarão do projeto; </a:t>
            </a: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a:t>
            </a:r>
            <a:r>
              <a:rPr lang="pt-BR" altLang="pt-BR" sz="1800" b="1" dirty="0" err="1">
                <a:solidFill>
                  <a:schemeClr val="tx1"/>
                </a:solidFill>
                <a:latin typeface="Cambria" panose="02040503050406030204" pitchFamily="18" charset="0"/>
                <a:ea typeface="ＭＳ Ｐゴシック" pitchFamily="34" charset="-128"/>
              </a:rPr>
              <a:t>ii</a:t>
            </a:r>
            <a:r>
              <a:rPr lang="pt-BR" altLang="pt-BR" sz="1800" b="1" dirty="0">
                <a:solidFill>
                  <a:schemeClr val="tx1"/>
                </a:solidFill>
                <a:latin typeface="Cambria" panose="02040503050406030204" pitchFamily="18" charset="0"/>
                <a:ea typeface="ＭＳ Ｐゴシック" pitchFamily="34" charset="-128"/>
              </a:rPr>
              <a:t>) o respeito aos interesses e direitos dos destinatários dos serviços e dos particulares incumbidos da sua execução; </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t>
            </a:r>
            <a:r>
              <a:rPr lang="pt-BR" altLang="pt-BR" sz="1800" b="1" dirty="0" err="1">
                <a:solidFill>
                  <a:schemeClr val="tx1"/>
                </a:solidFill>
                <a:latin typeface="Cambria" panose="02040503050406030204" pitchFamily="18" charset="0"/>
                <a:ea typeface="ＭＳ Ｐゴシック" pitchFamily="34" charset="-128"/>
              </a:rPr>
              <a:t>iii</a:t>
            </a:r>
            <a:r>
              <a:rPr lang="pt-BR" altLang="pt-BR" sz="1800" b="1" dirty="0">
                <a:solidFill>
                  <a:schemeClr val="tx1"/>
                </a:solidFill>
                <a:latin typeface="Cambria" panose="02040503050406030204" pitchFamily="18" charset="0"/>
                <a:ea typeface="ＭＳ Ｐゴシック" pitchFamily="34" charset="-128"/>
              </a:rPr>
              <a:t>) a responsabilidade fiscal na celebração e execução desses contratos e; </a:t>
            </a: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t>
            </a:r>
            <a:r>
              <a:rPr lang="pt-BR" altLang="pt-BR" sz="1800" b="1" dirty="0" err="1">
                <a:solidFill>
                  <a:schemeClr val="tx1"/>
                </a:solidFill>
                <a:latin typeface="Cambria" panose="02040503050406030204" pitchFamily="18" charset="0"/>
                <a:ea typeface="ＭＳ Ｐゴシック" pitchFamily="34" charset="-128"/>
              </a:rPr>
              <a:t>iv</a:t>
            </a:r>
            <a:r>
              <a:rPr lang="pt-BR" altLang="pt-BR" sz="1800" b="1" dirty="0">
                <a:solidFill>
                  <a:schemeClr val="tx1"/>
                </a:solidFill>
                <a:latin typeface="Cambria" panose="02040503050406030204" pitchFamily="18" charset="0"/>
                <a:ea typeface="ＭＳ Ｐゴシック" pitchFamily="34" charset="-128"/>
              </a:rPr>
              <a:t>) a </a:t>
            </a:r>
            <a:r>
              <a:rPr lang="pt-BR" altLang="pt-BR" sz="1800" b="1" dirty="0" err="1">
                <a:solidFill>
                  <a:schemeClr val="tx1"/>
                </a:solidFill>
                <a:latin typeface="Cambria" panose="02040503050406030204" pitchFamily="18" charset="0"/>
                <a:ea typeface="ＭＳ Ｐゴシック" pitchFamily="34" charset="-128"/>
              </a:rPr>
              <a:t>indelegabilidade</a:t>
            </a:r>
            <a:r>
              <a:rPr lang="pt-BR" altLang="pt-BR" sz="1800" b="1" dirty="0">
                <a:solidFill>
                  <a:schemeClr val="tx1"/>
                </a:solidFill>
                <a:latin typeface="Cambria" panose="02040503050406030204" pitchFamily="18" charset="0"/>
                <a:ea typeface="ＭＳ Ｐゴシック" pitchFamily="34" charset="-128"/>
              </a:rPr>
              <a:t> de algumas funções próprias do Estado (regulação, jurisdicional, do exercício do poder de polícia e as demais atividades estatais exclusivas</a:t>
            </a: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186902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395264" y="721370"/>
            <a:ext cx="10444185" cy="5412730"/>
          </a:xfrm>
        </p:spPr>
        <p:txBody>
          <a:bodyPr>
            <a:normAutofit/>
          </a:bodyPr>
          <a:lstStyle/>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Peculiaridades: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O valor deve ser superior a R$20 milhões</a:t>
            </a:r>
            <a:r>
              <a:rPr lang="pt-BR" altLang="pt-BR" sz="1800" b="1" dirty="0" smtClean="0">
                <a:solidFill>
                  <a:schemeClr val="tx1"/>
                </a:solidFill>
                <a:latin typeface="Cambria" panose="02040503050406030204" pitchFamily="18" charset="0"/>
                <a:ea typeface="ＭＳ Ｐゴシック" pitchFamily="34" charset="-128"/>
              </a:rPr>
              <a:t>. (</a:t>
            </a:r>
            <a:r>
              <a:rPr lang="pt-BR" altLang="pt-BR" sz="1800" b="1" dirty="0" err="1" smtClean="0">
                <a:solidFill>
                  <a:schemeClr val="tx1"/>
                </a:solidFill>
                <a:latin typeface="Cambria" panose="02040503050406030204" pitchFamily="18" charset="0"/>
                <a:ea typeface="ＭＳ Ｐゴシック" pitchFamily="34" charset="-128"/>
              </a:rPr>
              <a:t>art</a:t>
            </a:r>
            <a:r>
              <a:rPr lang="pt-BR" altLang="pt-BR" sz="1800" b="1" dirty="0" smtClean="0">
                <a:solidFill>
                  <a:schemeClr val="tx1"/>
                </a:solidFill>
                <a:latin typeface="Cambria" panose="02040503050406030204" pitchFamily="18" charset="0"/>
                <a:ea typeface="ＭＳ Ｐゴシック" pitchFamily="34" charset="-128"/>
              </a:rPr>
              <a:t> 4º, I, Lei Federal nº 11.079/2004)</a:t>
            </a: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O </a:t>
            </a:r>
            <a:r>
              <a:rPr lang="pt-BR" altLang="pt-BR" sz="1800" b="1" dirty="0">
                <a:solidFill>
                  <a:schemeClr val="tx1"/>
                </a:solidFill>
                <a:latin typeface="Cambria" panose="02040503050406030204" pitchFamily="18" charset="0"/>
                <a:ea typeface="ＭＳ Ｐゴシック" pitchFamily="34" charset="-128"/>
              </a:rPr>
              <a:t>período de prestação dos serviços deve ser superior a 5 anos e inferior a 35 anos (já computadas as eventuais prorrogações) (</a:t>
            </a:r>
            <a:r>
              <a:rPr lang="pt-BR" altLang="pt-BR" sz="1800" b="1" dirty="0" err="1" smtClean="0">
                <a:solidFill>
                  <a:schemeClr val="tx1"/>
                </a:solidFill>
                <a:latin typeface="Cambria" panose="02040503050406030204" pitchFamily="18" charset="0"/>
                <a:ea typeface="ＭＳ Ｐゴシック" pitchFamily="34" charset="-128"/>
              </a:rPr>
              <a:t>arts</a:t>
            </a:r>
            <a:r>
              <a:rPr lang="pt-BR" altLang="pt-BR" sz="1800" b="1" dirty="0" smtClean="0">
                <a:solidFill>
                  <a:schemeClr val="tx1"/>
                </a:solidFill>
                <a:latin typeface="Cambria" panose="02040503050406030204" pitchFamily="18" charset="0"/>
                <a:ea typeface="ＭＳ Ｐゴシック" pitchFamily="34" charset="-128"/>
              </a:rPr>
              <a:t> </a:t>
            </a:r>
            <a:r>
              <a:rPr lang="pt-BR" altLang="pt-BR" sz="1800" b="1" dirty="0">
                <a:solidFill>
                  <a:schemeClr val="tx1"/>
                </a:solidFill>
                <a:latin typeface="Cambria" panose="02040503050406030204" pitchFamily="18" charset="0"/>
                <a:ea typeface="ＭＳ Ｐゴシック" pitchFamily="34" charset="-128"/>
              </a:rPr>
              <a:t>4º, </a:t>
            </a:r>
            <a:r>
              <a:rPr lang="pt-BR" altLang="pt-BR" sz="1800" b="1" dirty="0" smtClean="0">
                <a:solidFill>
                  <a:schemeClr val="tx1"/>
                </a:solidFill>
                <a:latin typeface="Cambria" panose="02040503050406030204" pitchFamily="18" charset="0"/>
                <a:ea typeface="ＭＳ Ｐゴシック" pitchFamily="34" charset="-128"/>
              </a:rPr>
              <a:t>II, e 5º, I, </a:t>
            </a:r>
            <a:r>
              <a:rPr lang="pt-BR" altLang="pt-BR" sz="1800" b="1" dirty="0">
                <a:solidFill>
                  <a:schemeClr val="tx1"/>
                </a:solidFill>
                <a:latin typeface="Cambria" panose="02040503050406030204" pitchFamily="18" charset="0"/>
                <a:ea typeface="ＭＳ Ｐゴシック" pitchFamily="34" charset="-128"/>
              </a:rPr>
              <a:t>Lei Federal nº 11.079/2004)</a:t>
            </a: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O </a:t>
            </a:r>
            <a:r>
              <a:rPr lang="pt-BR" altLang="pt-BR" sz="1800" b="1" dirty="0">
                <a:solidFill>
                  <a:schemeClr val="tx1"/>
                </a:solidFill>
                <a:latin typeface="Cambria" panose="02040503050406030204" pitchFamily="18" charset="0"/>
                <a:ea typeface="ＭＳ Ｐゴシック" pitchFamily="34" charset="-128"/>
              </a:rPr>
              <a:t>objeto não pode envolver unicamente o fornecimento de mão-de-obra, o fornecimento e instalação de equipamentos ou a mera execução de obra pública. (</a:t>
            </a:r>
            <a:r>
              <a:rPr lang="pt-BR" altLang="pt-BR" sz="1800" b="1" dirty="0" err="1">
                <a:solidFill>
                  <a:schemeClr val="tx1"/>
                </a:solidFill>
                <a:latin typeface="Cambria" panose="02040503050406030204" pitchFamily="18" charset="0"/>
                <a:ea typeface="ＭＳ Ｐゴシック" pitchFamily="34" charset="-128"/>
              </a:rPr>
              <a:t>art</a:t>
            </a:r>
            <a:r>
              <a:rPr lang="pt-BR" altLang="pt-BR" sz="1800" b="1" dirty="0">
                <a:solidFill>
                  <a:schemeClr val="tx1"/>
                </a:solidFill>
                <a:latin typeface="Cambria" panose="02040503050406030204" pitchFamily="18" charset="0"/>
                <a:ea typeface="ＭＳ Ｐゴシック" pitchFamily="34" charset="-128"/>
              </a:rPr>
              <a:t> 4º, </a:t>
            </a:r>
            <a:r>
              <a:rPr lang="pt-BR" altLang="pt-BR" sz="1800" b="1" dirty="0" smtClean="0">
                <a:solidFill>
                  <a:schemeClr val="tx1"/>
                </a:solidFill>
                <a:latin typeface="Cambria" panose="02040503050406030204" pitchFamily="18" charset="0"/>
                <a:ea typeface="ＭＳ Ｐゴシック" pitchFamily="34" charset="-128"/>
              </a:rPr>
              <a:t>III, </a:t>
            </a:r>
            <a:r>
              <a:rPr lang="pt-BR" altLang="pt-BR" sz="1800" b="1" dirty="0">
                <a:solidFill>
                  <a:schemeClr val="tx1"/>
                </a:solidFill>
                <a:latin typeface="Cambria" panose="02040503050406030204" pitchFamily="18" charset="0"/>
                <a:ea typeface="ＭＳ Ｐゴシック" pitchFamily="34" charset="-128"/>
              </a:rPr>
              <a:t>Lei Federal nº 11.079/2004)</a:t>
            </a: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Criação de </a:t>
            </a:r>
            <a:r>
              <a:rPr lang="pt-BR" altLang="pt-BR" sz="1800" b="1" dirty="0" smtClean="0">
                <a:solidFill>
                  <a:schemeClr val="tx1"/>
                </a:solidFill>
                <a:latin typeface="Cambria" panose="02040503050406030204" pitchFamily="18" charset="0"/>
                <a:ea typeface="ＭＳ Ｐゴシック" pitchFamily="34" charset="-128"/>
              </a:rPr>
              <a:t>SPE – Sociedade de Propósito Específico (art. 9º da Lei Federal nº 11.079/2004)</a:t>
            </a: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Restrições </a:t>
            </a:r>
            <a:r>
              <a:rPr lang="pt-BR" altLang="pt-BR" sz="1800" b="1" dirty="0">
                <a:solidFill>
                  <a:schemeClr val="tx1"/>
                </a:solidFill>
                <a:latin typeface="Cambria" panose="02040503050406030204" pitchFamily="18" charset="0"/>
                <a:ea typeface="ＭＳ Ｐゴシック" pitchFamily="34" charset="-128"/>
              </a:rPr>
              <a:t>orçamentárias (não pode comprometer percentuais elevados da receita corrente líquida do ente</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3752850" y="5103674"/>
            <a:ext cx="843915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t-BR" dirty="0"/>
              <a:t> Art. 22. A União somente poderá contratar parceria público-privada quando a soma das despesas de caráter continuado derivadas do conjunto das parcerias já contratadas não tiver excedido, no ano anterior, a 1% (um por cento) da receita corrente líquida do exercício, e as despesas anuais dos contratos vigentes, nos 10 (dez) anos </a:t>
            </a:r>
            <a:r>
              <a:rPr lang="pt-BR" dirty="0" err="1"/>
              <a:t>subseqüentes</a:t>
            </a:r>
            <a:r>
              <a:rPr lang="pt-BR" dirty="0"/>
              <a:t>, não excedam a 1% (um por cento) da receita corrente líquida projetada para os respectivos exercícios.</a:t>
            </a:r>
          </a:p>
        </p:txBody>
      </p:sp>
    </p:spTree>
    <p:extLst>
      <p:ext uri="{BB962C8B-B14F-4D97-AF65-F5344CB8AC3E}">
        <p14:creationId xmlns:p14="http://schemas.microsoft.com/office/powerpoint/2010/main" val="2701709438"/>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8382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SPE</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038350" y="0"/>
            <a:ext cx="8096250" cy="6746875"/>
          </a:xfrm>
          <a:prstGeom prst="rect">
            <a:avLst/>
          </a:prstGeom>
        </p:spPr>
      </p:pic>
      <p:cxnSp>
        <p:nvCxnSpPr>
          <p:cNvPr id="10" name="Straight Arrow Connector 9"/>
          <p:cNvCxnSpPr/>
          <p:nvPr/>
        </p:nvCxnSpPr>
        <p:spPr>
          <a:xfrm>
            <a:off x="6229350" y="3031330"/>
            <a:ext cx="1771650" cy="419894"/>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278722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10333910" cy="4878812"/>
          </a:xfrm>
        </p:spPr>
        <p:txBody>
          <a:bodyPr>
            <a:normAutofit/>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Análise da experiência internacional revela a redução de</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dirty="0" smtClean="0">
                <a:solidFill>
                  <a:schemeClr val="tx1"/>
                </a:solidFill>
                <a:latin typeface="Cambria" panose="02040503050406030204" pitchFamily="18" charset="0"/>
                <a:ea typeface="ＭＳ Ｐゴシック" pitchFamily="34" charset="-128"/>
              </a:rPr>
              <a:t>Atrasos</a:t>
            </a:r>
            <a:endParaRPr lang="pt-BR" altLang="pt-BR" sz="1800" b="1" i="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dirty="0" err="1">
                <a:solidFill>
                  <a:schemeClr val="tx1"/>
                </a:solidFill>
                <a:latin typeface="Cambria" panose="02040503050406030204" pitchFamily="18" charset="0"/>
                <a:ea typeface="ＭＳ Ｐゴシック" pitchFamily="34" charset="-128"/>
              </a:rPr>
              <a:t>Sobrecustos</a:t>
            </a:r>
            <a:endParaRPr lang="pt-BR" altLang="pt-BR" sz="1800" b="1" i="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Deterioração prematura, superdimensionamento e subutilização de infraestruturas</a:t>
            </a: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Carência de manutenção</a:t>
            </a: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Custos de operação elevados</a:t>
            </a: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Carência de flexibilidade operacional</a:t>
            </a: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Ausência de estruturas de incentivos</a:t>
            </a:r>
          </a:p>
          <a:p>
            <a:pPr algn="just">
              <a:lnSpc>
                <a:spcPct val="100000"/>
              </a:lnSpc>
            </a:pPr>
            <a:r>
              <a:rPr lang="pt-BR" altLang="pt-BR" sz="1800" b="1" i="1" dirty="0">
                <a:solidFill>
                  <a:schemeClr val="tx1"/>
                </a:solidFill>
                <a:latin typeface="Cambria" panose="02040503050406030204" pitchFamily="18" charset="0"/>
                <a:ea typeface="ＭＳ Ｐゴシック" pitchFamily="34" charset="-128"/>
              </a:rPr>
              <a:t>Baixa qualidade e descontinuidade dos serviços. </a:t>
            </a:r>
            <a:r>
              <a:rPr lang="pt-BR" altLang="pt-BR" sz="1800" b="1" dirty="0">
                <a:solidFill>
                  <a:schemeClr val="tx1"/>
                </a:solidFill>
                <a:latin typeface="Cambria" panose="02040503050406030204" pitchFamily="18" charset="0"/>
                <a:ea typeface="ＭＳ Ｐゴシック" pitchFamily="34" charset="-128"/>
              </a:rPr>
              <a:t>(ALVES e GRILO, 2011)</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Exemplos: rodovias, pontes, túneis, sistemas de produção, tratamento e distribuição de água, coleta e tratamento de esgoto, gestão de resíduos sólidos, gestão de centros administrativos, escolas, hospitais e administração de complexos penitenciários</a:t>
            </a: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675383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normAutofit/>
          </a:bodyPr>
          <a:lstStyle/>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Cuidados: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Apesar de anteciparem utilidades públicas que não seriam alcançadas pelos instrumentos contratuais comuns, ou somente o seriam em longo prazo, o benefício das parcerias público-privadas se dá ao preço do comprometimento das receitas futuras da Administração Pública (ALVES e GRILO, 2011), o que significa impor ônus significativo inclusive às gerações futuras da sociedade, aos próximos </a:t>
            </a:r>
            <a:r>
              <a:rPr lang="pt-BR" altLang="pt-BR" sz="1800" b="1" dirty="0" smtClean="0">
                <a:solidFill>
                  <a:schemeClr val="tx1"/>
                </a:solidFill>
                <a:latin typeface="Cambria" panose="02040503050406030204" pitchFamily="18" charset="0"/>
                <a:ea typeface="ＭＳ Ｐゴシック" pitchFamily="34" charset="-128"/>
              </a:rPr>
              <a:t>contribuintes.</a:t>
            </a: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279048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962141" y="111243"/>
            <a:ext cx="12192000" cy="1261884"/>
          </a:xfrm>
          <a:prstGeom prst="rect">
            <a:avLst/>
          </a:prstGeom>
          <a:noFill/>
        </p:spPr>
        <p:txBody>
          <a:bodyPr wrap="square" rtlCol="0">
            <a:spAutoFit/>
          </a:bodyPr>
          <a:lstStyle/>
          <a:p>
            <a:pPr algn="just"/>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1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q"/>
            </a:pPr>
            <a:endParaRPr lang="en-US" altLang="pt-BR"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2400" i="1" dirty="0">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p:cNvSpPr txBox="1"/>
          <p:nvPr/>
        </p:nvSpPr>
        <p:spPr>
          <a:xfrm>
            <a:off x="0" y="0"/>
            <a:ext cx="121919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u="sng" dirty="0" smtClean="0">
                <a:latin typeface="Verdana" panose="020B0604030504040204" pitchFamily="34" charset="0"/>
                <a:ea typeface="Verdana" panose="020B0604030504040204" pitchFamily="34" charset="0"/>
                <a:cs typeface="Verdana" panose="020B0604030504040204" pitchFamily="34" charset="0"/>
              </a:rPr>
              <a:t>Linha do tempo</a:t>
            </a:r>
            <a:endParaRPr lang="pt-BR" sz="2400" b="1" u="sng"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p:cNvGraphicFramePr/>
          <p:nvPr>
            <p:extLst>
              <p:ext uri="{D42A27DB-BD31-4B8C-83A1-F6EECF244321}">
                <p14:modId xmlns:p14="http://schemas.microsoft.com/office/powerpoint/2010/main" val="1484545622"/>
              </p:ext>
            </p:extLst>
          </p:nvPr>
        </p:nvGraphicFramePr>
        <p:xfrm>
          <a:off x="1" y="719666"/>
          <a:ext cx="1219199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35976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0" y="461666"/>
            <a:ext cx="12191999" cy="5405734"/>
          </a:xfrm>
        </p:spPr>
        <p:txBody>
          <a:bodyPr>
            <a:normAutofit/>
          </a:bodyPr>
          <a:lstStyle/>
          <a:p>
            <a:pPr algn="just">
              <a:lnSpc>
                <a:spcPct val="100000"/>
              </a:lnSpc>
              <a:buFont typeface="Wingdings" panose="05000000000000000000" pitchFamily="2" charset="2"/>
              <a:buChar char="q"/>
            </a:pPr>
            <a:r>
              <a:rPr lang="pt-BR" altLang="pt-BR" sz="1700" b="1" dirty="0" err="1">
                <a:solidFill>
                  <a:schemeClr val="tx1"/>
                </a:solidFill>
                <a:latin typeface="Cambria" panose="02040503050406030204" pitchFamily="18" charset="0"/>
                <a:ea typeface="ＭＳ Ｐゴシック" pitchFamily="34" charset="-128"/>
              </a:rPr>
              <a:t>Fertagus</a:t>
            </a:r>
            <a:endParaRPr lang="pt-BR" altLang="pt-BR" sz="17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700" b="1" dirty="0" err="1">
                <a:solidFill>
                  <a:schemeClr val="tx1"/>
                </a:solidFill>
                <a:latin typeface="Cambria" panose="02040503050406030204" pitchFamily="18" charset="0"/>
                <a:ea typeface="ＭＳ Ｐゴシック" pitchFamily="34" charset="-128"/>
              </a:rPr>
              <a:t>Contratualizada</a:t>
            </a:r>
            <a:r>
              <a:rPr lang="pt-BR" altLang="pt-BR" sz="1700" b="1" dirty="0">
                <a:solidFill>
                  <a:schemeClr val="tx1"/>
                </a:solidFill>
                <a:latin typeface="Cambria" panose="02040503050406030204" pitchFamily="18" charset="0"/>
                <a:ea typeface="ＭＳ Ｐゴシック" pitchFamily="34" charset="-128"/>
              </a:rPr>
              <a:t> para garantir a exploração do eixo ferroviário Norte-Sul, esta concessão entregue à </a:t>
            </a:r>
            <a:r>
              <a:rPr lang="pt-BR" altLang="pt-BR" sz="1700" b="1" dirty="0" err="1">
                <a:solidFill>
                  <a:schemeClr val="tx1"/>
                </a:solidFill>
                <a:latin typeface="Cambria" panose="02040503050406030204" pitchFamily="18" charset="0"/>
                <a:ea typeface="ＭＳ Ｐゴシック" pitchFamily="34" charset="-128"/>
              </a:rPr>
              <a:t>Fertagus</a:t>
            </a:r>
            <a:r>
              <a:rPr lang="pt-BR" altLang="pt-BR" sz="1700" b="1" dirty="0">
                <a:solidFill>
                  <a:schemeClr val="tx1"/>
                </a:solidFill>
                <a:latin typeface="Cambria" panose="02040503050406030204" pitchFamily="18" charset="0"/>
                <a:ea typeface="ＭＳ Ｐゴシック" pitchFamily="34" charset="-128"/>
              </a:rPr>
              <a:t> acabou por sofrer dos mesmos vícios que outras semelhantes</a:t>
            </a:r>
            <a:r>
              <a:rPr lang="pt-BR" altLang="pt-BR" sz="1700" b="1" u="sng" dirty="0">
                <a:solidFill>
                  <a:schemeClr val="tx1"/>
                </a:solidFill>
                <a:latin typeface="Cambria" panose="02040503050406030204" pitchFamily="18" charset="0"/>
                <a:ea typeface="ＭＳ Ｐゴシック" pitchFamily="34" charset="-128"/>
              </a:rPr>
              <a:t>: o cálculo errado do tráfego de passageiros. Como resultado, o Estado foi obrigado a compensar financeiramente a concessionária pela diferença entre o número de passageiros fixado contratualmente e o número de passageiros que </a:t>
            </a:r>
            <a:r>
              <a:rPr lang="pt-BR" altLang="pt-BR" sz="1700" b="1" u="sng" dirty="0" err="1">
                <a:solidFill>
                  <a:schemeClr val="tx1"/>
                </a:solidFill>
                <a:latin typeface="Cambria" panose="02040503050406030204" pitchFamily="18" charset="0"/>
                <a:ea typeface="ＭＳ Ｐゴシック" pitchFamily="34" charset="-128"/>
              </a:rPr>
              <a:t>efectivamente</a:t>
            </a:r>
            <a:r>
              <a:rPr lang="pt-BR" altLang="pt-BR" sz="1700" b="1" u="sng" dirty="0">
                <a:solidFill>
                  <a:schemeClr val="tx1"/>
                </a:solidFill>
                <a:latin typeface="Cambria" panose="02040503050406030204" pitchFamily="18" charset="0"/>
                <a:ea typeface="ＭＳ Ｐゴシック" pitchFamily="34" charset="-128"/>
              </a:rPr>
              <a:t> utilizam o comboio. Contas feitas, esta parceria assinada em 1999, com um prazo de 11 anos, acabou por custar ao Estado mais 114 milhões de euros</a:t>
            </a:r>
            <a:r>
              <a:rPr lang="pt-BR" altLang="pt-BR" sz="1700" b="1" dirty="0">
                <a:solidFill>
                  <a:schemeClr val="tx1"/>
                </a:solidFill>
                <a:latin typeface="Cambria" panose="02040503050406030204" pitchFamily="18" charset="0"/>
                <a:ea typeface="ＭＳ Ｐゴシック" pitchFamily="34" charset="-128"/>
              </a:rPr>
              <a:t>, repartidos entre compensações, taxas de utilização, prestação de serviços e custos de renegociação do contrato.</a:t>
            </a:r>
          </a:p>
          <a:p>
            <a:pPr algn="just">
              <a:lnSpc>
                <a:spcPct val="100000"/>
              </a:lnSpc>
              <a:buFont typeface="Wingdings" panose="05000000000000000000" pitchFamily="2" charset="2"/>
              <a:buChar char="q"/>
            </a:pPr>
            <a:endParaRPr lang="pt-BR" altLang="pt-BR" sz="17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700" b="1" dirty="0" err="1" smtClean="0">
                <a:solidFill>
                  <a:schemeClr val="tx1"/>
                </a:solidFill>
                <a:latin typeface="Cambria" panose="02040503050406030204" pitchFamily="18" charset="0"/>
                <a:ea typeface="ＭＳ Ｐゴシック" pitchFamily="34" charset="-128"/>
              </a:rPr>
              <a:t>Lusoponte</a:t>
            </a:r>
            <a:endParaRPr lang="pt-BR" altLang="pt-BR" sz="17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700" b="1" dirty="0">
                <a:solidFill>
                  <a:schemeClr val="tx1"/>
                </a:solidFill>
                <a:latin typeface="Cambria" panose="02040503050406030204" pitchFamily="18" charset="0"/>
                <a:ea typeface="ＭＳ Ｐゴシック" pitchFamily="34" charset="-128"/>
              </a:rPr>
              <a:t>Assinada em 1995, esta foi a primeira parceria público-privada em Portugal. A concessão </a:t>
            </a:r>
            <a:r>
              <a:rPr lang="pt-BR" altLang="pt-BR" sz="1700" b="1" dirty="0" err="1">
                <a:solidFill>
                  <a:schemeClr val="tx1"/>
                </a:solidFill>
                <a:latin typeface="Cambria" panose="02040503050406030204" pitchFamily="18" charset="0"/>
                <a:ea typeface="ＭＳ Ｐゴシック" pitchFamily="34" charset="-128"/>
              </a:rPr>
              <a:t>Lusoponte</a:t>
            </a:r>
            <a:r>
              <a:rPr lang="pt-BR" altLang="pt-BR" sz="1700" b="1" dirty="0">
                <a:solidFill>
                  <a:schemeClr val="tx1"/>
                </a:solidFill>
                <a:latin typeface="Cambria" panose="02040503050406030204" pitchFamily="18" charset="0"/>
                <a:ea typeface="ＭＳ Ｐゴシック" pitchFamily="34" charset="-128"/>
              </a:rPr>
              <a:t> tinha como </a:t>
            </a:r>
            <a:r>
              <a:rPr lang="pt-BR" altLang="pt-BR" sz="1700" b="1" dirty="0" err="1">
                <a:solidFill>
                  <a:schemeClr val="tx1"/>
                </a:solidFill>
                <a:latin typeface="Cambria" panose="02040503050406030204" pitchFamily="18" charset="0"/>
                <a:ea typeface="ＭＳ Ｐゴシック" pitchFamily="34" charset="-128"/>
              </a:rPr>
              <a:t>objectivo</a:t>
            </a:r>
            <a:r>
              <a:rPr lang="pt-BR" altLang="pt-BR" sz="1700" b="1" dirty="0">
                <a:solidFill>
                  <a:schemeClr val="tx1"/>
                </a:solidFill>
                <a:latin typeface="Cambria" panose="02040503050406030204" pitchFamily="18" charset="0"/>
                <a:ea typeface="ＭＳ Ｐゴシック" pitchFamily="34" charset="-128"/>
              </a:rPr>
              <a:t> a construção da Ponte Vasco da Gama e a exploração da Ponte 25 de Abril. O contrato inicial fixava o prazo em 33 anos, com a possibilidade de o seu termo ser antecipado caso se verificassem duas condições: o pagamento dos empréstimos contraídos pela </a:t>
            </a:r>
            <a:r>
              <a:rPr lang="pt-BR" altLang="pt-BR" sz="1700" b="1" dirty="0" err="1">
                <a:solidFill>
                  <a:schemeClr val="tx1"/>
                </a:solidFill>
                <a:latin typeface="Cambria" panose="02040503050406030204" pitchFamily="18" charset="0"/>
                <a:ea typeface="ＭＳ Ｐゴシック" pitchFamily="34" charset="-128"/>
              </a:rPr>
              <a:t>Lusoponte</a:t>
            </a:r>
            <a:r>
              <a:rPr lang="pt-BR" altLang="pt-BR" sz="1700" b="1" dirty="0">
                <a:solidFill>
                  <a:schemeClr val="tx1"/>
                </a:solidFill>
                <a:latin typeface="Cambria" panose="02040503050406030204" pitchFamily="18" charset="0"/>
                <a:ea typeface="ＭＳ Ｐゴシック" pitchFamily="34" charset="-128"/>
              </a:rPr>
              <a:t> e a passagem nas duas pontes de 2250 milhões de veículos. No entanto, nada disto se verificou</a:t>
            </a:r>
            <a:r>
              <a:rPr lang="pt-BR" altLang="pt-BR" sz="1700" b="1" u="sng" dirty="0">
                <a:solidFill>
                  <a:schemeClr val="tx1"/>
                </a:solidFill>
                <a:latin typeface="Cambria" panose="02040503050406030204" pitchFamily="18" charset="0"/>
                <a:ea typeface="ＭＳ Ｐゴシック" pitchFamily="34" charset="-128"/>
              </a:rPr>
              <a:t>: concluiu-se que o volume de tráfego calculado não era o </a:t>
            </a:r>
            <a:r>
              <a:rPr lang="pt-BR" altLang="pt-BR" sz="1700" b="1" u="sng" dirty="0" err="1">
                <a:solidFill>
                  <a:schemeClr val="tx1"/>
                </a:solidFill>
                <a:latin typeface="Cambria" panose="02040503050406030204" pitchFamily="18" charset="0"/>
                <a:ea typeface="ＭＳ Ｐゴシック" pitchFamily="34" charset="-128"/>
              </a:rPr>
              <a:t>correcto</a:t>
            </a:r>
            <a:r>
              <a:rPr lang="pt-BR" altLang="pt-BR" sz="1700" b="1" dirty="0">
                <a:solidFill>
                  <a:schemeClr val="tx1"/>
                </a:solidFill>
                <a:latin typeface="Cambria" panose="02040503050406030204" pitchFamily="18" charset="0"/>
                <a:ea typeface="ＭＳ Ｐゴシック" pitchFamily="34" charset="-128"/>
              </a:rPr>
              <a:t>, e a onda de contestação contra o aumento das portagens na Ponte 25 de Abril - o famoso </a:t>
            </a:r>
            <a:r>
              <a:rPr lang="pt-BR" altLang="pt-BR" sz="1700" b="1" dirty="0" err="1">
                <a:solidFill>
                  <a:schemeClr val="tx1"/>
                </a:solidFill>
                <a:latin typeface="Cambria" panose="02040503050406030204" pitchFamily="18" charset="0"/>
                <a:ea typeface="ＭＳ Ｐゴシック" pitchFamily="34" charset="-128"/>
              </a:rPr>
              <a:t>buzinão</a:t>
            </a:r>
            <a:r>
              <a:rPr lang="pt-BR" altLang="pt-BR" sz="1700" b="1" dirty="0">
                <a:solidFill>
                  <a:schemeClr val="tx1"/>
                </a:solidFill>
                <a:latin typeface="Cambria" panose="02040503050406030204" pitchFamily="18" charset="0"/>
                <a:ea typeface="ＭＳ Ｐゴシック" pitchFamily="34" charset="-128"/>
              </a:rPr>
              <a:t> - obrigou o Governo a rever sucessivamente todo o contrato. Ao todo, </a:t>
            </a:r>
            <a:r>
              <a:rPr lang="pt-BR" altLang="pt-BR" sz="1700" b="1" u="sng" dirty="0" err="1">
                <a:solidFill>
                  <a:schemeClr val="tx1"/>
                </a:solidFill>
                <a:latin typeface="Cambria" panose="02040503050406030204" pitchFamily="18" charset="0"/>
                <a:ea typeface="ＭＳ Ｐゴシック" pitchFamily="34" charset="-128"/>
              </a:rPr>
              <a:t>dezasseis</a:t>
            </a:r>
            <a:r>
              <a:rPr lang="pt-BR" altLang="pt-BR" sz="1700" b="1" u="sng" dirty="0">
                <a:solidFill>
                  <a:schemeClr val="tx1"/>
                </a:solidFill>
                <a:latin typeface="Cambria" panose="02040503050406030204" pitchFamily="18" charset="0"/>
                <a:ea typeface="ＭＳ Ｐゴシック" pitchFamily="34" charset="-128"/>
              </a:rPr>
              <a:t> anos após a sua assinatura, o contrato com a </a:t>
            </a:r>
            <a:r>
              <a:rPr lang="pt-BR" altLang="pt-BR" sz="1700" b="1" u="sng" dirty="0" err="1">
                <a:solidFill>
                  <a:schemeClr val="tx1"/>
                </a:solidFill>
                <a:latin typeface="Cambria" panose="02040503050406030204" pitchFamily="18" charset="0"/>
                <a:ea typeface="ＭＳ Ｐゴシック" pitchFamily="34" charset="-128"/>
              </a:rPr>
              <a:t>Lusoponte</a:t>
            </a:r>
            <a:r>
              <a:rPr lang="pt-BR" altLang="pt-BR" sz="1700" b="1" u="sng" dirty="0">
                <a:solidFill>
                  <a:schemeClr val="tx1"/>
                </a:solidFill>
                <a:latin typeface="Cambria" panose="02040503050406030204" pitchFamily="18" charset="0"/>
                <a:ea typeface="ＭＳ Ｐゴシック" pitchFamily="34" charset="-128"/>
              </a:rPr>
              <a:t> já sofreu sete alterações. Mudanças que custaram aos contribuintes 160 milhões de euros</a:t>
            </a:r>
            <a:r>
              <a:rPr lang="pt-BR" altLang="pt-BR" sz="1700" b="1" dirty="0">
                <a:solidFill>
                  <a:schemeClr val="tx1"/>
                </a:solidFill>
                <a:latin typeface="Cambria" panose="02040503050406030204" pitchFamily="18" charset="0"/>
                <a:ea typeface="ＭＳ Ｐゴシック" pitchFamily="34" charset="-128"/>
              </a:rPr>
              <a:t> em reequilíbrios financeiros, mais compensações </a:t>
            </a:r>
            <a:r>
              <a:rPr lang="pt-BR" altLang="pt-BR" sz="1700" b="1" dirty="0" err="1">
                <a:solidFill>
                  <a:schemeClr val="tx1"/>
                </a:solidFill>
                <a:latin typeface="Cambria" panose="02040503050406030204" pitchFamily="18" charset="0"/>
                <a:ea typeface="ＭＳ Ｐゴシック" pitchFamily="34" charset="-128"/>
              </a:rPr>
              <a:t>directas</a:t>
            </a:r>
            <a:r>
              <a:rPr lang="pt-BR" altLang="pt-BR" sz="1700" b="1" dirty="0">
                <a:solidFill>
                  <a:schemeClr val="tx1"/>
                </a:solidFill>
                <a:latin typeface="Cambria" panose="02040503050406030204" pitchFamily="18" charset="0"/>
                <a:ea typeface="ＭＳ Ｐゴシック" pitchFamily="34" charset="-128"/>
              </a:rPr>
              <a:t> de quase 250 milhões de euros. Isto significa que </a:t>
            </a:r>
            <a:r>
              <a:rPr lang="pt-BR" altLang="pt-BR" sz="1700" b="1" u="sng" dirty="0">
                <a:solidFill>
                  <a:schemeClr val="tx1"/>
                </a:solidFill>
                <a:latin typeface="Cambria" panose="02040503050406030204" pitchFamily="18" charset="0"/>
                <a:ea typeface="ＭＳ Ｐゴシック" pitchFamily="34" charset="-128"/>
              </a:rPr>
              <a:t>esta PPP já custou mais 410 milhões de euros do que inicialmente tinha sido previsto.</a:t>
            </a:r>
            <a:endParaRPr lang="pt-BR" altLang="pt-BR" sz="1700" b="1" u="sng"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111252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 em Portugal – Problemas </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6819900" y="5682734"/>
            <a:ext cx="4848315" cy="369332"/>
          </a:xfrm>
          <a:prstGeom prst="rect">
            <a:avLst/>
          </a:prstGeom>
          <a:noFill/>
        </p:spPr>
        <p:txBody>
          <a:bodyPr wrap="none" rtlCol="0">
            <a:spAutoFit/>
          </a:bodyPr>
          <a:lstStyle/>
          <a:p>
            <a:r>
              <a:rPr lang="pt-BR" dirty="0" smtClean="0"/>
              <a:t>Fonte: Diário de Notícias, Portugal, 12/1/2011</a:t>
            </a:r>
            <a:endParaRPr lang="pt-BR" dirty="0"/>
          </a:p>
        </p:txBody>
      </p:sp>
    </p:spTree>
    <p:extLst>
      <p:ext uri="{BB962C8B-B14F-4D97-AF65-F5344CB8AC3E}">
        <p14:creationId xmlns:p14="http://schemas.microsoft.com/office/powerpoint/2010/main" val="128147807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0" y="818295"/>
            <a:ext cx="9144000" cy="4152949"/>
          </a:xfrm>
        </p:spPr>
        <p:txBody>
          <a:bodyPr>
            <a:normAutofit fontScale="92500" lnSpcReduction="10000"/>
          </a:bodyPr>
          <a:lstStyle/>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Lei Federal nº 9.307/1995 – Lei de Arbitragem</a:t>
            </a: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a:t>
            </a: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Art. 1º As pessoas capazes de contratar poderão valer-se da arbitragem para dirimir litígios relativos a direitos patrimoniais disponíveis.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u="sng" dirty="0">
                <a:solidFill>
                  <a:schemeClr val="tx1"/>
                </a:solidFill>
                <a:latin typeface="Cambria" panose="02040503050406030204" pitchFamily="18" charset="0"/>
                <a:ea typeface="ＭＳ Ｐゴシック" pitchFamily="34" charset="-128"/>
              </a:rPr>
              <a:t>§ </a:t>
            </a:r>
            <a:r>
              <a:rPr lang="pt-BR" altLang="pt-BR" sz="1800" b="1" i="1" u="sng" dirty="0" smtClean="0">
                <a:solidFill>
                  <a:schemeClr val="tx1"/>
                </a:solidFill>
                <a:latin typeface="Cambria" panose="02040503050406030204" pitchFamily="18" charset="0"/>
                <a:ea typeface="ＭＳ Ｐゴシック" pitchFamily="34" charset="-128"/>
              </a:rPr>
              <a:t>1º </a:t>
            </a:r>
            <a:r>
              <a:rPr lang="pt-BR" altLang="pt-BR" sz="1800" b="1" i="1" u="sng" dirty="0">
                <a:solidFill>
                  <a:schemeClr val="tx1"/>
                </a:solidFill>
                <a:latin typeface="Cambria" panose="02040503050406030204" pitchFamily="18" charset="0"/>
                <a:ea typeface="ＭＳ Ｐゴシック" pitchFamily="34" charset="-128"/>
              </a:rPr>
              <a:t>A administração pública direta e indireta poderá utilizar-se da arbitragem para dirimir conflitos relativos a direitos patrimoniais disponíveis</a:t>
            </a:r>
            <a:r>
              <a:rPr lang="pt-BR" altLang="pt-BR" sz="1800" b="1" i="1" u="sng" dirty="0" smtClean="0">
                <a:solidFill>
                  <a:schemeClr val="tx1"/>
                </a:solidFill>
                <a:latin typeface="Cambria" panose="02040503050406030204" pitchFamily="18" charset="0"/>
                <a:ea typeface="ＭＳ Ｐゴシック" pitchFamily="34" charset="-128"/>
              </a:rPr>
              <a:t>.</a:t>
            </a:r>
            <a:endParaRPr lang="pt-BR" altLang="pt-BR" sz="1800" b="1" i="1" u="sng"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i="1" u="sng"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u="sng" dirty="0">
                <a:solidFill>
                  <a:schemeClr val="tx1"/>
                </a:solidFill>
                <a:latin typeface="Cambria" panose="02040503050406030204" pitchFamily="18" charset="0"/>
                <a:ea typeface="ＭＳ Ｐゴシック" pitchFamily="34" charset="-128"/>
              </a:rPr>
              <a:t>§ </a:t>
            </a:r>
            <a:r>
              <a:rPr lang="pt-BR" altLang="pt-BR" sz="1800" b="1" i="1" u="sng" dirty="0" smtClean="0">
                <a:solidFill>
                  <a:schemeClr val="tx1"/>
                </a:solidFill>
                <a:latin typeface="Cambria" panose="02040503050406030204" pitchFamily="18" charset="0"/>
                <a:ea typeface="ＭＳ Ｐゴシック" pitchFamily="34" charset="-128"/>
              </a:rPr>
              <a:t>2º </a:t>
            </a:r>
            <a:r>
              <a:rPr lang="pt-BR" altLang="pt-BR" sz="1800" b="1" i="1" u="sng" dirty="0">
                <a:solidFill>
                  <a:schemeClr val="tx1"/>
                </a:solidFill>
                <a:latin typeface="Cambria" panose="02040503050406030204" pitchFamily="18" charset="0"/>
                <a:ea typeface="ＭＳ Ｐゴシック" pitchFamily="34" charset="-128"/>
              </a:rPr>
              <a:t>A autoridade ou o órgão competente da administração pública direta para a celebração de convenção de arbitragem é a mesma para a realização de acordos ou </a:t>
            </a:r>
            <a:r>
              <a:rPr lang="pt-BR" altLang="pt-BR" sz="1800" b="1" i="1" u="sng" dirty="0" smtClean="0">
                <a:solidFill>
                  <a:schemeClr val="tx1"/>
                </a:solidFill>
                <a:latin typeface="Cambria" panose="02040503050406030204" pitchFamily="18" charset="0"/>
                <a:ea typeface="ＭＳ Ｐゴシック" pitchFamily="34" charset="-128"/>
              </a:rPr>
              <a:t>transações.</a:t>
            </a: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Art</a:t>
            </a:r>
            <a:r>
              <a:rPr lang="pt-BR" altLang="pt-BR" sz="1800" b="1" dirty="0">
                <a:solidFill>
                  <a:schemeClr val="tx1"/>
                </a:solidFill>
                <a:latin typeface="Cambria" panose="02040503050406030204" pitchFamily="18" charset="0"/>
                <a:ea typeface="ＭＳ Ｐゴシック" pitchFamily="34" charset="-128"/>
              </a:rPr>
              <a:t>. 2º A arbitragem poderá ser de direito ou de </a:t>
            </a:r>
            <a:r>
              <a:rPr lang="pt-BR" altLang="pt-BR" sz="1800" b="1" dirty="0" err="1">
                <a:solidFill>
                  <a:schemeClr val="tx1"/>
                </a:solidFill>
                <a:latin typeface="Cambria" panose="02040503050406030204" pitchFamily="18" charset="0"/>
                <a:ea typeface="ＭＳ Ｐゴシック" pitchFamily="34" charset="-128"/>
              </a:rPr>
              <a:t>eqüidade</a:t>
            </a:r>
            <a:r>
              <a:rPr lang="pt-BR" altLang="pt-BR" sz="1800" b="1" dirty="0">
                <a:solidFill>
                  <a:schemeClr val="tx1"/>
                </a:solidFill>
                <a:latin typeface="Cambria" panose="02040503050406030204" pitchFamily="18" charset="0"/>
                <a:ea typeface="ＭＳ Ｐゴシック" pitchFamily="34" charset="-128"/>
              </a:rPr>
              <a:t>, a critério das partes</a:t>
            </a:r>
            <a:r>
              <a:rPr lang="pt-BR" altLang="pt-BR" sz="1800" b="1" dirty="0" smtClean="0">
                <a:solidFill>
                  <a:schemeClr val="tx1"/>
                </a:solidFill>
                <a:latin typeface="Cambria" panose="02040503050406030204" pitchFamily="18" charset="0"/>
                <a:ea typeface="ＭＳ Ｐゴシック" pitchFamily="34" charset="-128"/>
              </a:rPr>
              <a:t>. [...]</a:t>
            </a: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u="sng" dirty="0">
                <a:solidFill>
                  <a:schemeClr val="tx1"/>
                </a:solidFill>
                <a:latin typeface="Cambria" panose="02040503050406030204" pitchFamily="18" charset="0"/>
                <a:ea typeface="ＭＳ Ｐゴシック" pitchFamily="34" charset="-128"/>
              </a:rPr>
              <a:t>§ </a:t>
            </a:r>
            <a:r>
              <a:rPr lang="pt-BR" altLang="pt-BR" sz="1800" b="1" i="1" u="sng" dirty="0" smtClean="0">
                <a:solidFill>
                  <a:schemeClr val="tx1"/>
                </a:solidFill>
                <a:latin typeface="Cambria" panose="02040503050406030204" pitchFamily="18" charset="0"/>
                <a:ea typeface="ＭＳ Ｐゴシック" pitchFamily="34" charset="-128"/>
              </a:rPr>
              <a:t>3º </a:t>
            </a:r>
            <a:r>
              <a:rPr lang="pt-BR" altLang="pt-BR" sz="1800" b="1" i="1" u="sng" dirty="0">
                <a:solidFill>
                  <a:schemeClr val="tx1"/>
                </a:solidFill>
                <a:latin typeface="Cambria" panose="02040503050406030204" pitchFamily="18" charset="0"/>
                <a:ea typeface="ＭＳ Ｐゴシック" pitchFamily="34" charset="-128"/>
              </a:rPr>
              <a:t>A arbitragem que envolva a administração pública será sempre de direito e respeitará o princípio da publicidade. </a:t>
            </a:r>
            <a:r>
              <a:rPr lang="pt-BR" altLang="pt-BR" sz="1800" b="1" i="1" u="sng" dirty="0" smtClean="0">
                <a:solidFill>
                  <a:schemeClr val="tx1"/>
                </a:solidFill>
                <a:latin typeface="Cambria" panose="02040503050406030204" pitchFamily="18" charset="0"/>
                <a:ea typeface="ＭＳ Ｐゴシック" pitchFamily="34" charset="-128"/>
              </a:rPr>
              <a:t>[...]</a:t>
            </a:r>
          </a:p>
          <a:p>
            <a:pPr algn="just">
              <a:lnSpc>
                <a:spcPct val="100000"/>
              </a:lnSpc>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4" name="CaixaDeTexto 4"/>
          <p:cNvSpPr txBox="1"/>
          <p:nvPr/>
        </p:nvSpPr>
        <p:spPr>
          <a:xfrm>
            <a:off x="-23677" y="0"/>
            <a:ext cx="892379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pt-BR" altLang="pt-BR" sz="2400" b="1" dirty="0" smtClean="0">
                <a:latin typeface="Verdana" panose="020B0604030504040204" pitchFamily="34" charset="0"/>
                <a:ea typeface="Verdana" panose="020B0604030504040204" pitchFamily="34" charset="0"/>
                <a:cs typeface="Verdana" panose="020B0604030504040204" pitchFamily="34" charset="0"/>
              </a:rPr>
              <a:t>Resolução de controvérsias por arbitragem - </a:t>
            </a:r>
            <a:r>
              <a:rPr lang="pt-BR" altLang="pt-BR" sz="2400" b="1" dirty="0" err="1" smtClean="0">
                <a:latin typeface="Verdana" panose="020B0604030504040204" pitchFamily="34" charset="0"/>
                <a:ea typeface="Verdana" panose="020B0604030504040204" pitchFamily="34" charset="0"/>
                <a:cs typeface="Verdana" panose="020B0604030504040204" pitchFamily="34" charset="0"/>
              </a:rPr>
              <a:t>PPPs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rot="2045661">
            <a:off x="8921804" y="818232"/>
            <a:ext cx="3248515" cy="107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Alterações recentes pela Lei Federal nº 13.129/2015 </a:t>
            </a:r>
            <a:endParaRPr lang="pt-BR" b="1" dirty="0"/>
          </a:p>
        </p:txBody>
      </p:sp>
    </p:spTree>
    <p:extLst>
      <p:ext uri="{BB962C8B-B14F-4D97-AF65-F5344CB8AC3E}">
        <p14:creationId xmlns:p14="http://schemas.microsoft.com/office/powerpoint/2010/main" val="89997877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0" y="818295"/>
            <a:ext cx="10419008" cy="4848409"/>
          </a:xfrm>
        </p:spPr>
        <p:txBody>
          <a:bodyPr>
            <a:normAutofit/>
          </a:bodyPr>
          <a:lstStyle/>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Lei Federal nº 11.079/2004</a:t>
            </a: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 </a:t>
            </a: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Art</a:t>
            </a:r>
            <a:r>
              <a:rPr lang="pt-BR" altLang="pt-BR" sz="1800" b="1" dirty="0">
                <a:solidFill>
                  <a:schemeClr val="tx1"/>
                </a:solidFill>
                <a:latin typeface="Cambria" panose="02040503050406030204" pitchFamily="18" charset="0"/>
                <a:ea typeface="ＭＳ Ｐゴシック" pitchFamily="34" charset="-128"/>
              </a:rPr>
              <a:t>. 11. O instrumento convocatório conterá minuta do contrato, indicará expressamente a submissão da licitação às normas desta Lei e observará, no que couber, os §§ 3o e 4o do art. 15, os </a:t>
            </a:r>
            <a:r>
              <a:rPr lang="pt-BR" altLang="pt-BR" sz="1800" b="1" dirty="0" err="1">
                <a:solidFill>
                  <a:schemeClr val="tx1"/>
                </a:solidFill>
                <a:latin typeface="Cambria" panose="02040503050406030204" pitchFamily="18" charset="0"/>
                <a:ea typeface="ＭＳ Ｐゴシック" pitchFamily="34" charset="-128"/>
              </a:rPr>
              <a:t>arts</a:t>
            </a:r>
            <a:r>
              <a:rPr lang="pt-BR" altLang="pt-BR" sz="1800" b="1" dirty="0">
                <a:solidFill>
                  <a:schemeClr val="tx1"/>
                </a:solidFill>
                <a:latin typeface="Cambria" panose="02040503050406030204" pitchFamily="18" charset="0"/>
                <a:ea typeface="ＭＳ Ｐゴシック" pitchFamily="34" charset="-128"/>
              </a:rPr>
              <a:t>. 18, 19 e 21 da Lei no 8.987, de 13 de fevereiro de 1995, podendo ainda prever</a:t>
            </a:r>
            <a:r>
              <a:rPr lang="pt-BR" altLang="pt-BR" sz="1800" b="1" dirty="0" smtClean="0">
                <a:solidFill>
                  <a:schemeClr val="tx1"/>
                </a:solidFill>
                <a:latin typeface="Cambria" panose="02040503050406030204" pitchFamily="18" charset="0"/>
                <a:ea typeface="ＭＳ Ｐゴシック" pitchFamily="34" charset="-128"/>
              </a:rPr>
              <a:t>: [...]</a:t>
            </a: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smtClean="0">
                <a:solidFill>
                  <a:schemeClr val="tx1"/>
                </a:solidFill>
                <a:latin typeface="Cambria" panose="02040503050406030204" pitchFamily="18" charset="0"/>
                <a:ea typeface="ＭＳ Ｐゴシック" pitchFamily="34" charset="-128"/>
              </a:rPr>
              <a:t>III </a:t>
            </a:r>
            <a:r>
              <a:rPr lang="pt-BR" altLang="pt-BR" sz="1800" b="1" dirty="0">
                <a:solidFill>
                  <a:schemeClr val="tx1"/>
                </a:solidFill>
                <a:latin typeface="Cambria" panose="02040503050406030204" pitchFamily="18" charset="0"/>
                <a:ea typeface="ＭＳ Ｐゴシック" pitchFamily="34" charset="-128"/>
              </a:rPr>
              <a:t>– </a:t>
            </a:r>
            <a:r>
              <a:rPr lang="pt-BR" altLang="pt-BR" sz="1800" b="1" i="1" u="sng" dirty="0">
                <a:solidFill>
                  <a:schemeClr val="tx1"/>
                </a:solidFill>
                <a:latin typeface="Cambria" panose="02040503050406030204" pitchFamily="18" charset="0"/>
                <a:ea typeface="ＭＳ Ｐゴシック" pitchFamily="34" charset="-128"/>
              </a:rPr>
              <a:t>o emprego dos mecanismos privados de resolução de disputas, inclusive a arbitragem, a ser realizada no Brasil e em língua portuguesa, nos termos da Lei no 9.307, de 23 de setembro de 1996, para dirimir conflitos decorrentes ou relacionados ao </a:t>
            </a:r>
            <a:r>
              <a:rPr lang="pt-BR" altLang="pt-BR" sz="1800" b="1" i="1" u="sng" dirty="0" smtClean="0">
                <a:solidFill>
                  <a:schemeClr val="tx1"/>
                </a:solidFill>
                <a:latin typeface="Cambria" panose="02040503050406030204" pitchFamily="18" charset="0"/>
                <a:ea typeface="ＭＳ Ｐゴシック" pitchFamily="34" charset="-128"/>
              </a:rPr>
              <a:t>contrato.</a:t>
            </a:r>
          </a:p>
          <a:p>
            <a:pPr algn="just">
              <a:lnSpc>
                <a:spcPct val="100000"/>
              </a:lnSpc>
            </a:pPr>
            <a:endParaRPr lang="pt-BR" altLang="pt-BR" sz="1800" b="1" i="1" u="sng" dirty="0" smtClean="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dirty="0">
                <a:solidFill>
                  <a:schemeClr val="tx1"/>
                </a:solidFill>
                <a:latin typeface="Cambria" panose="02040503050406030204" pitchFamily="18" charset="0"/>
                <a:ea typeface="ＭＳ Ｐゴシック" pitchFamily="34" charset="-128"/>
              </a:rPr>
              <a:t>Lei Federal nº </a:t>
            </a:r>
            <a:r>
              <a:rPr lang="pt-BR" altLang="pt-BR" sz="1800" b="1" dirty="0" smtClean="0">
                <a:solidFill>
                  <a:schemeClr val="tx1"/>
                </a:solidFill>
                <a:latin typeface="Cambria" panose="02040503050406030204" pitchFamily="18" charset="0"/>
                <a:ea typeface="ＭＳ Ｐゴシック" pitchFamily="34" charset="-128"/>
              </a:rPr>
              <a:t>8.987/1995</a:t>
            </a: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pPr>
            <a:endParaRPr lang="pt-BR" altLang="pt-BR" sz="1800" b="1" i="1" u="sng" dirty="0">
              <a:solidFill>
                <a:schemeClr val="tx1"/>
              </a:solidFill>
              <a:latin typeface="Cambria" panose="02040503050406030204" pitchFamily="18" charset="0"/>
              <a:ea typeface="ＭＳ Ｐゴシック" pitchFamily="34" charset="-128"/>
            </a:endParaRPr>
          </a:p>
          <a:p>
            <a:pPr algn="just">
              <a:lnSpc>
                <a:spcPct val="100000"/>
              </a:lnSpc>
            </a:pPr>
            <a:r>
              <a:rPr lang="pt-BR" altLang="pt-BR" sz="1800" b="1" i="1" u="sng" dirty="0">
                <a:solidFill>
                  <a:schemeClr val="tx1"/>
                </a:solidFill>
                <a:latin typeface="Cambria" panose="02040503050406030204" pitchFamily="18" charset="0"/>
                <a:ea typeface="ＭＳ Ｐゴシック" pitchFamily="34" charset="-128"/>
              </a:rPr>
              <a:t>Art. 23-A. O contrato de concessão poderá prever o emprego de mecanismos privados para resolução de disputas decorrentes ou relacionadas ao contrato, inclusive a arbitragem, a ser realizada no Brasil e em língua portuguesa, nos termos da Lei no 9.307, de 23 de setembro de 1996.      (Incluído pela Lei nº 11.196, de 2005).</a:t>
            </a:r>
            <a:endParaRPr lang="pt-BR" altLang="pt-BR" sz="1800" b="1" i="1" u="sng" dirty="0">
              <a:ea typeface="ＭＳ Ｐゴシック" pitchFamily="34" charset="-128"/>
            </a:endParaRPr>
          </a:p>
          <a:p>
            <a:pPr>
              <a:buFontTx/>
              <a:buChar char="•"/>
            </a:pPr>
            <a:endParaRPr lang="en-US" altLang="pt-BR" sz="1100" dirty="0" smtClean="0">
              <a:latin typeface="Cambria" panose="02040503050406030204" pitchFamily="18" charset="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4" name="CaixaDeTexto 4"/>
          <p:cNvSpPr txBox="1"/>
          <p:nvPr/>
        </p:nvSpPr>
        <p:spPr>
          <a:xfrm>
            <a:off x="-23677" y="0"/>
            <a:ext cx="892379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pt-BR" altLang="pt-BR" sz="2400" b="1" dirty="0" smtClean="0">
                <a:latin typeface="Verdana" panose="020B0604030504040204" pitchFamily="34" charset="0"/>
                <a:ea typeface="Verdana" panose="020B0604030504040204" pitchFamily="34" charset="0"/>
                <a:cs typeface="Verdana" panose="020B0604030504040204" pitchFamily="34" charset="0"/>
              </a:rPr>
              <a:t>Resolução de controvérsias por arbitragem - </a:t>
            </a:r>
            <a:r>
              <a:rPr lang="pt-BR" altLang="pt-BR" sz="2400" b="1" dirty="0" err="1" smtClean="0">
                <a:latin typeface="Verdana" panose="020B0604030504040204" pitchFamily="34" charset="0"/>
                <a:ea typeface="Verdana" panose="020B0604030504040204" pitchFamily="34" charset="0"/>
                <a:cs typeface="Verdana" panose="020B0604030504040204" pitchFamily="34" charset="0"/>
              </a:rPr>
              <a:t>PPPs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9607294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1" y="818295"/>
            <a:ext cx="10715223" cy="4848409"/>
          </a:xfrm>
        </p:spPr>
        <p:txBody>
          <a:bodyPr>
            <a:normAutofit/>
          </a:bodyPr>
          <a:lstStyle/>
          <a:p>
            <a:pPr algn="just">
              <a:lnSpc>
                <a:spcPct val="100000"/>
              </a:lnSpc>
            </a:pPr>
            <a:r>
              <a:rPr lang="pt-BR" altLang="pt-BR" sz="1800" b="1" u="sng" dirty="0" smtClean="0">
                <a:solidFill>
                  <a:schemeClr val="tx1"/>
                </a:solidFill>
                <a:latin typeface="Cambria" panose="02040503050406030204" pitchFamily="18" charset="0"/>
                <a:ea typeface="ＭＳ Ｐゴシック" pitchFamily="34" charset="-128"/>
              </a:rPr>
              <a:t>Exemplos de direitos patrimoniais disponíveis passíveis de arbitragem:</a:t>
            </a:r>
          </a:p>
          <a:p>
            <a:pPr algn="just">
              <a:lnSpc>
                <a:spcPct val="100000"/>
              </a:lnSpc>
            </a:pPr>
            <a:endParaRPr lang="pt-BR" altLang="pt-BR" sz="1800" b="1" dirty="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Inadimplência </a:t>
            </a:r>
            <a:r>
              <a:rPr lang="pt-BR" altLang="pt-BR" sz="1800" b="1" dirty="0">
                <a:solidFill>
                  <a:schemeClr val="tx1"/>
                </a:solidFill>
                <a:latin typeface="Cambria" panose="02040503050406030204" pitchFamily="18" charset="0"/>
                <a:ea typeface="ＭＳ Ｐゴシック" pitchFamily="34" charset="-128"/>
              </a:rPr>
              <a:t>de obrigações </a:t>
            </a:r>
            <a:r>
              <a:rPr lang="pt-BR" altLang="pt-BR" sz="1800" b="1" dirty="0" smtClean="0">
                <a:solidFill>
                  <a:schemeClr val="tx1"/>
                </a:solidFill>
                <a:latin typeface="Cambria" panose="02040503050406030204" pitchFamily="18" charset="0"/>
                <a:ea typeface="ＭＳ Ｐゴシック" pitchFamily="34" charset="-128"/>
              </a:rPr>
              <a:t>contratuais (pode repercutir na aplicabilidade de eventual multa)</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Recomposição </a:t>
            </a:r>
            <a:r>
              <a:rPr lang="pt-BR" altLang="pt-BR" sz="1800" b="1" dirty="0">
                <a:solidFill>
                  <a:schemeClr val="tx1"/>
                </a:solidFill>
                <a:latin typeface="Cambria" panose="02040503050406030204" pitchFamily="18" charset="0"/>
                <a:ea typeface="ＭＳ Ｐゴシック" pitchFamily="34" charset="-128"/>
              </a:rPr>
              <a:t>do equilíbrio </a:t>
            </a:r>
            <a:r>
              <a:rPr lang="pt-BR" altLang="pt-BR" sz="1800" b="1" dirty="0" smtClean="0">
                <a:solidFill>
                  <a:schemeClr val="tx1"/>
                </a:solidFill>
                <a:latin typeface="Cambria" panose="02040503050406030204" pitchFamily="18" charset="0"/>
                <a:ea typeface="ＭＳ Ｐゴシック" pitchFamily="34" charset="-128"/>
              </a:rPr>
              <a:t>econômico-financeiro</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Cálculo </a:t>
            </a:r>
            <a:r>
              <a:rPr lang="pt-BR" altLang="pt-BR" sz="1800" b="1" dirty="0">
                <a:solidFill>
                  <a:schemeClr val="tx1"/>
                </a:solidFill>
                <a:latin typeface="Cambria" panose="02040503050406030204" pitchFamily="18" charset="0"/>
                <a:ea typeface="ＭＳ Ｐゴシック" pitchFamily="34" charset="-128"/>
              </a:rPr>
              <a:t>e a aplicação do reajuste </a:t>
            </a: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Aplicação </a:t>
            </a:r>
            <a:r>
              <a:rPr lang="pt-BR" altLang="pt-BR" sz="1800" b="1" dirty="0">
                <a:solidFill>
                  <a:schemeClr val="tx1"/>
                </a:solidFill>
                <a:latin typeface="Cambria" panose="02040503050406030204" pitchFamily="18" charset="0"/>
                <a:ea typeface="ＭＳ Ｐゴシック" pitchFamily="34" charset="-128"/>
              </a:rPr>
              <a:t>dos mecanismos de mitigação de </a:t>
            </a:r>
            <a:r>
              <a:rPr lang="pt-BR" altLang="pt-BR" sz="1800" b="1" dirty="0" smtClean="0">
                <a:solidFill>
                  <a:schemeClr val="tx1"/>
                </a:solidFill>
                <a:latin typeface="Cambria" panose="02040503050406030204" pitchFamily="18" charset="0"/>
                <a:ea typeface="ＭＳ Ｐゴシック" pitchFamily="34" charset="-128"/>
              </a:rPr>
              <a:t>riscos (matrizes </a:t>
            </a:r>
            <a:r>
              <a:rPr lang="pt-BR" altLang="pt-BR" sz="1800" b="1" dirty="0">
                <a:solidFill>
                  <a:schemeClr val="tx1"/>
                </a:solidFill>
                <a:latin typeface="Cambria" panose="02040503050406030204" pitchFamily="18" charset="0"/>
                <a:ea typeface="ＭＳ Ｐゴシック" pitchFamily="34" charset="-128"/>
              </a:rPr>
              <a:t>de </a:t>
            </a:r>
            <a:r>
              <a:rPr lang="pt-BR" altLang="pt-BR" sz="1800" b="1" dirty="0" smtClean="0">
                <a:solidFill>
                  <a:schemeClr val="tx1"/>
                </a:solidFill>
                <a:latin typeface="Cambria" panose="02040503050406030204" pitchFamily="18" charset="0"/>
                <a:ea typeface="ＭＳ Ｐゴシック" pitchFamily="34" charset="-128"/>
              </a:rPr>
              <a:t>riscos)</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Acionamento </a:t>
            </a:r>
            <a:r>
              <a:rPr lang="pt-BR" altLang="pt-BR" sz="1800" b="1" dirty="0">
                <a:solidFill>
                  <a:schemeClr val="tx1"/>
                </a:solidFill>
                <a:latin typeface="Cambria" panose="02040503050406030204" pitchFamily="18" charset="0"/>
                <a:ea typeface="ＭＳ Ｐゴシック" pitchFamily="34" charset="-128"/>
              </a:rPr>
              <a:t>dos mecanismos de </a:t>
            </a:r>
            <a:r>
              <a:rPr lang="pt-BR" altLang="pt-BR" sz="1800" b="1" dirty="0" smtClean="0">
                <a:solidFill>
                  <a:schemeClr val="tx1"/>
                </a:solidFill>
                <a:latin typeface="Cambria" panose="02040503050406030204" pitchFamily="18" charset="0"/>
                <a:ea typeface="ＭＳ Ｐゴシック" pitchFamily="34" charset="-128"/>
              </a:rPr>
              <a:t>garantias</a:t>
            </a:r>
          </a:p>
          <a:p>
            <a:pPr marL="285750" indent="-285750" algn="just">
              <a:lnSpc>
                <a:spcPct val="100000"/>
              </a:lnSpc>
              <a:buFontTx/>
              <a:buChar char="-"/>
            </a:pPr>
            <a:endParaRPr lang="pt-BR" altLang="pt-BR" sz="1800" b="1" dirty="0" smtClean="0">
              <a:solidFill>
                <a:schemeClr val="tx1"/>
              </a:solidFill>
              <a:latin typeface="Cambria" panose="02040503050406030204" pitchFamily="18" charset="0"/>
              <a:ea typeface="ＭＳ Ｐゴシック" pitchFamily="34" charset="-128"/>
            </a:endParaRPr>
          </a:p>
          <a:p>
            <a:pPr marL="285750" indent="-285750" algn="just">
              <a:lnSpc>
                <a:spcPct val="100000"/>
              </a:lnSpc>
              <a:buFontTx/>
              <a:buChar char="-"/>
            </a:pPr>
            <a:r>
              <a:rPr lang="pt-BR" altLang="pt-BR" sz="1800" b="1" dirty="0" smtClean="0">
                <a:solidFill>
                  <a:schemeClr val="tx1"/>
                </a:solidFill>
                <a:latin typeface="Cambria" panose="02040503050406030204" pitchFamily="18" charset="0"/>
                <a:ea typeface="ＭＳ Ｐゴシック" pitchFamily="34" charset="-128"/>
              </a:rPr>
              <a:t>Valores </a:t>
            </a:r>
            <a:r>
              <a:rPr lang="pt-BR" altLang="pt-BR" sz="1800" b="1" dirty="0">
                <a:solidFill>
                  <a:schemeClr val="tx1"/>
                </a:solidFill>
                <a:latin typeface="Cambria" panose="02040503050406030204" pitchFamily="18" charset="0"/>
                <a:ea typeface="ＭＳ Ｐゴシック" pitchFamily="34" charset="-128"/>
              </a:rPr>
              <a:t>e critérios para apuração da indenização em caso de extinção contratual </a:t>
            </a:r>
            <a:r>
              <a:rPr lang="pt-BR" altLang="pt-BR" sz="1800" b="1" dirty="0" smtClean="0">
                <a:solidFill>
                  <a:schemeClr val="tx1"/>
                </a:solidFill>
                <a:latin typeface="Cambria" panose="02040503050406030204" pitchFamily="18" charset="0"/>
                <a:ea typeface="ＭＳ Ｐゴシック" pitchFamily="34" charset="-128"/>
              </a:rPr>
              <a:t>prematura</a:t>
            </a:r>
          </a:p>
          <a:p>
            <a:pPr marL="285750" indent="-285750" algn="just">
              <a:lnSpc>
                <a:spcPct val="100000"/>
              </a:lnSpc>
              <a:buFontTx/>
              <a:buChar char="-"/>
            </a:pPr>
            <a:endParaRPr lang="pt-BR" altLang="pt-BR" sz="1800" b="1" dirty="0">
              <a:solidFill>
                <a:srgbClr val="FF0000"/>
              </a:solidFill>
              <a:latin typeface="Cambria" panose="02040503050406030204" pitchFamily="18" charset="0"/>
              <a:ea typeface="ＭＳ Ｐゴシック" pitchFamily="34" charset="-128"/>
            </a:endParaRPr>
          </a:p>
          <a:p>
            <a:pPr marL="285750" indent="-285750" algn="just">
              <a:lnSpc>
                <a:spcPct val="100000"/>
              </a:lnSpc>
              <a:buFontTx/>
              <a:buChar char="-"/>
            </a:pPr>
            <a:endParaRPr lang="pt-BR" altLang="pt-BR" sz="1800" b="1" dirty="0" smtClean="0">
              <a:solidFill>
                <a:srgbClr val="FF0000"/>
              </a:solidFill>
              <a:latin typeface="Cambria" panose="02040503050406030204" pitchFamily="18" charset="0"/>
              <a:ea typeface="ＭＳ Ｐゴシック" pitchFamily="34" charset="-128"/>
            </a:endParaRPr>
          </a:p>
          <a:p>
            <a:pPr algn="just">
              <a:lnSpc>
                <a:spcPct val="100000"/>
              </a:lnSpc>
            </a:pPr>
            <a:endParaRPr lang="pt-BR" altLang="pt-BR" sz="1800" b="1" i="1" u="sng" dirty="0">
              <a:ea typeface="ＭＳ Ｐゴシック" pitchFamily="34" charset="-128"/>
            </a:endParaRPr>
          </a:p>
          <a:p>
            <a:pPr>
              <a:buFontTx/>
              <a:buChar char="•"/>
            </a:pPr>
            <a:endParaRPr lang="en-US" altLang="pt-BR" sz="1100" dirty="0" smtClean="0">
              <a:latin typeface="Cambria" panose="02040503050406030204" pitchFamily="18" charset="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4" name="CaixaDeTexto 4"/>
          <p:cNvSpPr txBox="1"/>
          <p:nvPr/>
        </p:nvSpPr>
        <p:spPr>
          <a:xfrm>
            <a:off x="-23677" y="0"/>
            <a:ext cx="892379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pt-BR" altLang="pt-BR" sz="2400" b="1" dirty="0" smtClean="0">
                <a:latin typeface="Verdana" panose="020B0604030504040204" pitchFamily="34" charset="0"/>
                <a:ea typeface="Verdana" panose="020B0604030504040204" pitchFamily="34" charset="0"/>
                <a:cs typeface="Verdana" panose="020B0604030504040204" pitchFamily="34" charset="0"/>
              </a:rPr>
              <a:t>Resolução de controvérsias por arbitragem - </a:t>
            </a:r>
            <a:r>
              <a:rPr lang="pt-BR" altLang="pt-BR" sz="2400" b="1" dirty="0" err="1" smtClean="0">
                <a:latin typeface="Verdana" panose="020B0604030504040204" pitchFamily="34" charset="0"/>
                <a:ea typeface="Verdana" panose="020B0604030504040204" pitchFamily="34" charset="0"/>
                <a:cs typeface="Verdana" panose="020B0604030504040204" pitchFamily="34" charset="0"/>
              </a:rPr>
              <a:t>PPPs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242479" y="2174142"/>
            <a:ext cx="3425781"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altLang="pt-BR" b="1" strike="sngStrike" dirty="0" smtClean="0">
                <a:solidFill>
                  <a:schemeClr val="bg1"/>
                </a:solidFill>
                <a:latin typeface="Cambria" panose="02040503050406030204" pitchFamily="18" charset="0"/>
                <a:ea typeface="ＭＳ Ｐゴシック" pitchFamily="34" charset="-128"/>
              </a:rPr>
              <a:t>Sanções </a:t>
            </a:r>
            <a:r>
              <a:rPr lang="pt-BR" altLang="pt-BR" b="1" strike="sngStrike" dirty="0">
                <a:solidFill>
                  <a:schemeClr val="bg1"/>
                </a:solidFill>
                <a:latin typeface="Cambria" panose="02040503050406030204" pitchFamily="18" charset="0"/>
                <a:ea typeface="ＭＳ Ｐゴシック" pitchFamily="34" charset="-128"/>
              </a:rPr>
              <a:t>administrativas </a:t>
            </a:r>
            <a:r>
              <a:rPr lang="pt-BR" altLang="pt-BR" b="1" strike="sngStrike" dirty="0" smtClean="0">
                <a:solidFill>
                  <a:schemeClr val="bg1"/>
                </a:solidFill>
                <a:latin typeface="Cambria" panose="02040503050406030204" pitchFamily="18" charset="0"/>
                <a:ea typeface="ＭＳ Ｐゴシック" pitchFamily="34" charset="-128"/>
              </a:rPr>
              <a:t>(</a:t>
            </a:r>
            <a:r>
              <a:rPr lang="pt-BR" altLang="pt-BR" b="1" strike="sngStrike" dirty="0">
                <a:solidFill>
                  <a:schemeClr val="bg1"/>
                </a:solidFill>
                <a:latin typeface="Cambria" panose="02040503050406030204" pitchFamily="18" charset="0"/>
                <a:ea typeface="ＭＳ Ｐゴシック" pitchFamily="34" charset="-128"/>
              </a:rPr>
              <a:t>declaração de inidoneidade para licitar e contratar, por exemplo</a:t>
            </a:r>
            <a:r>
              <a:rPr lang="pt-BR" altLang="pt-BR" b="1" strike="sngStrike" dirty="0" smtClean="0">
                <a:solidFill>
                  <a:schemeClr val="bg1"/>
                </a:solidFill>
                <a:latin typeface="Cambria" panose="02040503050406030204" pitchFamily="18" charset="0"/>
                <a:ea typeface="ＭＳ Ｐゴシック" pitchFamily="34" charset="-128"/>
              </a:rPr>
              <a:t>)</a:t>
            </a:r>
            <a:endParaRPr lang="pt-BR" dirty="0"/>
          </a:p>
        </p:txBody>
      </p:sp>
    </p:spTree>
    <p:extLst>
      <p:ext uri="{BB962C8B-B14F-4D97-AF65-F5344CB8AC3E}">
        <p14:creationId xmlns:p14="http://schemas.microsoft.com/office/powerpoint/2010/main" val="163345893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38149" y="627795"/>
            <a:ext cx="10363201" cy="5944455"/>
          </a:xfrm>
        </p:spPr>
        <p:style>
          <a:lnRef idx="1">
            <a:schemeClr val="accent2"/>
          </a:lnRef>
          <a:fillRef idx="3">
            <a:schemeClr val="accent2"/>
          </a:fillRef>
          <a:effectRef idx="2">
            <a:schemeClr val="accent2"/>
          </a:effectRef>
          <a:fontRef idx="minor">
            <a:schemeClr val="lt1"/>
          </a:fontRef>
        </p:style>
        <p:txBody>
          <a:bodyPr>
            <a:noAutofit/>
          </a:bodyPr>
          <a:lstStyle/>
          <a:p>
            <a:pPr algn="just">
              <a:lnSpc>
                <a:spcPct val="100000"/>
              </a:lnSpc>
            </a:pPr>
            <a:r>
              <a:rPr lang="pt-BR" altLang="pt-BR" sz="2400" b="1" dirty="0" smtClean="0">
                <a:solidFill>
                  <a:schemeClr val="bg1"/>
                </a:solidFill>
                <a:latin typeface="Cambria" panose="02040503050406030204" pitchFamily="18" charset="0"/>
                <a:ea typeface="ＭＳ Ｐゴシック" pitchFamily="34" charset="-128"/>
              </a:rPr>
              <a:t>Crítica: “23</a:t>
            </a:r>
            <a:r>
              <a:rPr lang="pt-BR" altLang="pt-BR" sz="2400" b="1" dirty="0">
                <a:solidFill>
                  <a:schemeClr val="bg1"/>
                </a:solidFill>
                <a:latin typeface="Cambria" panose="02040503050406030204" pitchFamily="18" charset="0"/>
                <a:ea typeface="ＭＳ Ｐゴシック" pitchFamily="34" charset="-128"/>
              </a:rPr>
              <a:t>. Não é aceitável perante a Constituição que particulares, árbitros, como suposto no art. 11, III, possam solver contendas nas quais estejam em causa interesses concernentes a serviços públicos, os quais não se constituem em bens disponíveis, mas indisponíveis, coisas “extra </a:t>
            </a:r>
            <a:r>
              <a:rPr lang="pt-BR" altLang="pt-BR" sz="2400" b="1" dirty="0" err="1">
                <a:solidFill>
                  <a:schemeClr val="bg1"/>
                </a:solidFill>
                <a:latin typeface="Cambria" panose="02040503050406030204" pitchFamily="18" charset="0"/>
                <a:ea typeface="ＭＳ Ｐゴシック" pitchFamily="34" charset="-128"/>
              </a:rPr>
              <a:t>commercium</a:t>
            </a:r>
            <a:r>
              <a:rPr lang="pt-BR" altLang="pt-BR" sz="2400" b="1" dirty="0">
                <a:solidFill>
                  <a:schemeClr val="bg1"/>
                </a:solidFill>
                <a:latin typeface="Cambria" panose="02040503050406030204" pitchFamily="18" charset="0"/>
                <a:ea typeface="ＭＳ Ｐゴシック" pitchFamily="34" charset="-128"/>
              </a:rPr>
              <a:t>”. Tudo que diz respeito ao serviço público, portanto, condições de prestação, instrumentos jurídicos compostos em vista deste desiderato, recursos necessários para bem desempenhá-los, comprometimento destes mesmos recursos, são questões que ultrapassam por completo o âmbito decisório de particulares. Envolvem interesses de elevada estatura, pertinentes à Sociedade como um todo e, bem por isto, quando suscitarem algum quadro conflitivo entre partes só podem ser solutos pelo Poder Judiciário. Permitir que simples árbitros disponham sobre matéria litigiosa que circunde um serviço público e que esteja </a:t>
            </a:r>
            <a:r>
              <a:rPr lang="pt-BR" altLang="pt-BR" sz="2400" b="1" dirty="0" err="1">
                <a:solidFill>
                  <a:schemeClr val="bg1"/>
                </a:solidFill>
                <a:latin typeface="Cambria" panose="02040503050406030204" pitchFamily="18" charset="0"/>
                <a:ea typeface="ＭＳ Ｐゴシック" pitchFamily="34" charset="-128"/>
              </a:rPr>
              <a:t>dessarte</a:t>
            </a:r>
            <a:r>
              <a:rPr lang="pt-BR" altLang="pt-BR" sz="2400" b="1" dirty="0">
                <a:solidFill>
                  <a:schemeClr val="bg1"/>
                </a:solidFill>
                <a:latin typeface="Cambria" panose="02040503050406030204" pitchFamily="18" charset="0"/>
                <a:ea typeface="ＭＳ Ｐゴシック" pitchFamily="34" charset="-128"/>
              </a:rPr>
              <a:t> com ele </a:t>
            </a:r>
            <a:r>
              <a:rPr lang="pt-BR" altLang="pt-BR" sz="2400" b="1" dirty="0" err="1">
                <a:solidFill>
                  <a:schemeClr val="bg1"/>
                </a:solidFill>
                <a:latin typeface="Cambria" panose="02040503050406030204" pitchFamily="18" charset="0"/>
                <a:ea typeface="ＭＳ Ｐゴシック" pitchFamily="34" charset="-128"/>
              </a:rPr>
              <a:t>embricada</a:t>
            </a:r>
            <a:r>
              <a:rPr lang="pt-BR" altLang="pt-BR" sz="2400" b="1" dirty="0">
                <a:solidFill>
                  <a:schemeClr val="bg1"/>
                </a:solidFill>
                <a:latin typeface="Cambria" panose="02040503050406030204" pitchFamily="18" charset="0"/>
                <a:ea typeface="ＭＳ Ｐゴシック" pitchFamily="34" charset="-128"/>
              </a:rPr>
              <a:t> ofenderia o papel constitucional do serviço público e a própria dignidade que o envolve</a:t>
            </a:r>
            <a:r>
              <a:rPr lang="pt-BR" altLang="pt-BR" sz="2400" b="1" dirty="0" smtClean="0">
                <a:solidFill>
                  <a:schemeClr val="bg1"/>
                </a:solidFill>
                <a:latin typeface="Cambria" panose="02040503050406030204" pitchFamily="18" charset="0"/>
                <a:ea typeface="ＭＳ Ｐゴシック" pitchFamily="34" charset="-128"/>
              </a:rPr>
              <a:t>.” (Celso Antônio Bandeira de Mello, 2006)</a:t>
            </a:r>
            <a:endParaRPr lang="en-US" altLang="pt-BR" sz="1400" dirty="0">
              <a:latin typeface="Cambria" panose="02040503050406030204" pitchFamily="18" charset="0"/>
              <a:ea typeface="ＭＳ Ｐゴシック" pitchFamily="34" charset="-128"/>
            </a:endParaRPr>
          </a:p>
        </p:txBody>
      </p:sp>
      <p:sp>
        <p:nvSpPr>
          <p:cNvPr id="4" name="CaixaDeTexto 4"/>
          <p:cNvSpPr txBox="1"/>
          <p:nvPr/>
        </p:nvSpPr>
        <p:spPr>
          <a:xfrm>
            <a:off x="-23677" y="0"/>
            <a:ext cx="892379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pt-BR" altLang="pt-BR" sz="2400" b="1" dirty="0" smtClean="0">
                <a:latin typeface="Verdana" panose="020B0604030504040204" pitchFamily="34" charset="0"/>
                <a:ea typeface="Verdana" panose="020B0604030504040204" pitchFamily="34" charset="0"/>
                <a:cs typeface="Verdana" panose="020B0604030504040204" pitchFamily="34" charset="0"/>
              </a:rPr>
              <a:t>Resolução de controvérsias por arbitragem - </a:t>
            </a:r>
            <a:r>
              <a:rPr lang="pt-BR" altLang="pt-BR" sz="2400" b="1" dirty="0" err="1" smtClean="0">
                <a:latin typeface="Verdana" panose="020B0604030504040204" pitchFamily="34" charset="0"/>
                <a:ea typeface="Verdana" panose="020B0604030504040204" pitchFamily="34" charset="0"/>
                <a:cs typeface="Verdana" panose="020B0604030504040204" pitchFamily="34" charset="0"/>
              </a:rPr>
              <a:t>PPPs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575475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23677" y="627795"/>
            <a:ext cx="12215677" cy="6230205"/>
          </a:xfrm>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00000"/>
              </a:lnSpc>
            </a:pPr>
            <a:r>
              <a:rPr lang="pt-BR" altLang="pt-BR" b="1" dirty="0" smtClean="0">
                <a:solidFill>
                  <a:schemeClr val="bg1"/>
                </a:solidFill>
                <a:latin typeface="Cambria" panose="02040503050406030204" pitchFamily="18" charset="0"/>
                <a:ea typeface="ＭＳ Ｐゴシック" pitchFamily="34" charset="-128"/>
              </a:rPr>
              <a:t>STJ – RESP 904813 PR, Julgado em 20 out 2011</a:t>
            </a:r>
          </a:p>
          <a:p>
            <a:pPr algn="just">
              <a:lnSpc>
                <a:spcPct val="100000"/>
              </a:lnSpc>
            </a:pPr>
            <a:endParaRPr lang="pt-BR" altLang="pt-BR" b="1" dirty="0" smtClean="0">
              <a:solidFill>
                <a:schemeClr val="bg1"/>
              </a:solidFill>
              <a:latin typeface="Cambria" panose="02040503050406030204" pitchFamily="18" charset="0"/>
              <a:ea typeface="ＭＳ Ｐゴシック" pitchFamily="34" charset="-128"/>
            </a:endParaRPr>
          </a:p>
          <a:p>
            <a:pPr algn="just">
              <a:lnSpc>
                <a:spcPct val="100000"/>
              </a:lnSpc>
            </a:pPr>
            <a:r>
              <a:rPr lang="pt-BR" altLang="pt-BR" b="1" dirty="0" smtClean="0">
                <a:solidFill>
                  <a:schemeClr val="bg1"/>
                </a:solidFill>
                <a:latin typeface="Cambria" panose="02040503050406030204" pitchFamily="18" charset="0"/>
                <a:ea typeface="ＭＳ Ｐゴシック" pitchFamily="34" charset="-128"/>
              </a:rPr>
              <a:t>5</a:t>
            </a:r>
            <a:r>
              <a:rPr lang="pt-BR" altLang="pt-BR" b="1" dirty="0">
                <a:solidFill>
                  <a:schemeClr val="bg1"/>
                </a:solidFill>
                <a:latin typeface="Cambria" panose="02040503050406030204" pitchFamily="18" charset="0"/>
                <a:ea typeface="ＭＳ Ｐゴシック" pitchFamily="34" charset="-128"/>
              </a:rPr>
              <a:t>. </a:t>
            </a:r>
            <a:r>
              <a:rPr lang="pt-BR" altLang="pt-BR" b="1" u="sng" dirty="0">
                <a:solidFill>
                  <a:schemeClr val="bg1"/>
                </a:solidFill>
                <a:latin typeface="Cambria" panose="02040503050406030204" pitchFamily="18" charset="0"/>
                <a:ea typeface="ＭＳ Ｐゴシック" pitchFamily="34" charset="-128"/>
              </a:rPr>
              <a:t>Tanto a doutrina como a jurisprudência já sinalizaram no sentido de que não existe óbice legal na estipulação da arbitragem pelo poder público</a:t>
            </a:r>
            <a:r>
              <a:rPr lang="pt-BR" altLang="pt-BR" b="1" dirty="0">
                <a:solidFill>
                  <a:schemeClr val="bg1"/>
                </a:solidFill>
                <a:latin typeface="Cambria" panose="02040503050406030204" pitchFamily="18" charset="0"/>
                <a:ea typeface="ＭＳ Ｐゴシック" pitchFamily="34" charset="-128"/>
              </a:rPr>
              <a:t>, notadamente pelas sociedades de economia mista, admitindo como válidas as cláusulas compromissórias previstas em editais convocatórios de licitação e contratos.</a:t>
            </a:r>
          </a:p>
          <a:p>
            <a:pPr algn="just">
              <a:lnSpc>
                <a:spcPct val="100000"/>
              </a:lnSpc>
            </a:pPr>
            <a:r>
              <a:rPr lang="pt-BR" altLang="pt-BR" b="1" dirty="0">
                <a:solidFill>
                  <a:schemeClr val="bg1"/>
                </a:solidFill>
                <a:latin typeface="Cambria" panose="02040503050406030204" pitchFamily="18" charset="0"/>
                <a:ea typeface="ＭＳ Ｐゴシック" pitchFamily="34" charset="-128"/>
              </a:rPr>
              <a:t>6. </a:t>
            </a:r>
            <a:r>
              <a:rPr lang="pt-BR" altLang="pt-BR" b="1" u="sng" dirty="0">
                <a:solidFill>
                  <a:schemeClr val="bg1"/>
                </a:solidFill>
                <a:latin typeface="Cambria" panose="02040503050406030204" pitchFamily="18" charset="0"/>
                <a:ea typeface="ＭＳ Ｐゴシック" pitchFamily="34" charset="-128"/>
              </a:rPr>
              <a:t>O fato de não haver previsão da arbitragem no edital de licitação ou no contrato celebrado entre as partes não invalida o compromisso arbitral firmado posteriormente.</a:t>
            </a:r>
          </a:p>
          <a:p>
            <a:pPr algn="just">
              <a:lnSpc>
                <a:spcPct val="100000"/>
              </a:lnSpc>
            </a:pPr>
            <a:r>
              <a:rPr lang="pt-BR" altLang="pt-BR" b="1" dirty="0">
                <a:solidFill>
                  <a:schemeClr val="bg1"/>
                </a:solidFill>
                <a:latin typeface="Cambria" panose="02040503050406030204" pitchFamily="18" charset="0"/>
                <a:ea typeface="ＭＳ Ｐゴシック" pitchFamily="34" charset="-128"/>
              </a:rPr>
              <a:t>7. A previsão do juízo arbitral, em vez do foro da sede da administração (jurisdição estatal), para a solução de determinada controvérsia, não vulnera o conteúdo ou as regras do certame.</a:t>
            </a:r>
          </a:p>
          <a:p>
            <a:pPr algn="just">
              <a:lnSpc>
                <a:spcPct val="100000"/>
              </a:lnSpc>
            </a:pPr>
            <a:r>
              <a:rPr lang="pt-BR" altLang="pt-BR" b="1" dirty="0">
                <a:solidFill>
                  <a:schemeClr val="bg1"/>
                </a:solidFill>
                <a:latin typeface="Cambria" panose="02040503050406030204" pitchFamily="18" charset="0"/>
                <a:ea typeface="ＭＳ Ｐゴシック" pitchFamily="34" charset="-128"/>
              </a:rPr>
              <a:t>8. A cláusula de eleição de foro não é incompatível com o juízo arbitral, pois o âmbito de abrangência pode ser distinto, havendo necessidade de atuação do Poder Judiciário, por exemplo, para a concessão de medidas de urgência; execução da sentença arbitral; instituição da arbitragem quando uma das partes não a aceita de forma amigável.</a:t>
            </a:r>
          </a:p>
          <a:p>
            <a:pPr algn="just">
              <a:lnSpc>
                <a:spcPct val="100000"/>
              </a:lnSpc>
            </a:pPr>
            <a:r>
              <a:rPr lang="pt-BR" altLang="pt-BR" b="1" dirty="0">
                <a:solidFill>
                  <a:schemeClr val="bg1"/>
                </a:solidFill>
                <a:latin typeface="Cambria" panose="02040503050406030204" pitchFamily="18" charset="0"/>
                <a:ea typeface="ＭＳ Ｐゴシック" pitchFamily="34" charset="-128"/>
              </a:rPr>
              <a:t>9. </a:t>
            </a:r>
            <a:r>
              <a:rPr lang="pt-BR" altLang="pt-BR" b="1" u="sng" dirty="0">
                <a:solidFill>
                  <a:schemeClr val="bg1"/>
                </a:solidFill>
                <a:latin typeface="Cambria" panose="02040503050406030204" pitchFamily="18" charset="0"/>
                <a:ea typeface="ＭＳ Ｐゴシック" pitchFamily="34" charset="-128"/>
              </a:rPr>
              <a:t>A controvérsia estabelecida entre as partes manutenção do equilíbrio econômico financeiro do contrato é de caráter eminentemente patrimonial e disponível, tanto assim que as partes poderiam tê-la solucionado diretamente, sem intervenção tanto da jurisdição estatal, como do juízo arbitral.</a:t>
            </a:r>
          </a:p>
          <a:p>
            <a:pPr algn="just">
              <a:lnSpc>
                <a:spcPct val="100000"/>
              </a:lnSpc>
            </a:pPr>
            <a:r>
              <a:rPr lang="pt-BR" altLang="pt-BR" b="1" dirty="0">
                <a:solidFill>
                  <a:schemeClr val="bg1"/>
                </a:solidFill>
                <a:latin typeface="Cambria" panose="02040503050406030204" pitchFamily="18" charset="0"/>
                <a:ea typeface="ＭＳ Ｐゴシック" pitchFamily="34" charset="-128"/>
              </a:rPr>
              <a:t>10. A submissão da controvérsia ao juízo arbitral foi um </a:t>
            </a:r>
            <a:r>
              <a:rPr lang="pt-BR" altLang="pt-BR" b="1" u="sng" dirty="0">
                <a:solidFill>
                  <a:schemeClr val="bg1"/>
                </a:solidFill>
                <a:latin typeface="Cambria" panose="02040503050406030204" pitchFamily="18" charset="0"/>
                <a:ea typeface="ＭＳ Ｐゴシック" pitchFamily="34" charset="-128"/>
              </a:rPr>
              <a:t>ato voluntário da concessionária</a:t>
            </a:r>
            <a:r>
              <a:rPr lang="pt-BR" altLang="pt-BR" b="1" dirty="0">
                <a:solidFill>
                  <a:schemeClr val="bg1"/>
                </a:solidFill>
                <a:latin typeface="Cambria" panose="02040503050406030204" pitchFamily="18" charset="0"/>
                <a:ea typeface="ＭＳ Ｐゴシック" pitchFamily="34" charset="-128"/>
              </a:rPr>
              <a:t>. Nesse contexto, sua atitude posterior, visando à impugnação desse ato, beira às raias da má-fé, além de ser prejudicial ao próprio interesse público de ver resolvido o litígio de maneira mais célere.</a:t>
            </a:r>
            <a:endParaRPr lang="en-US" altLang="pt-BR" sz="1200" dirty="0">
              <a:latin typeface="Cambria" panose="02040503050406030204" pitchFamily="18" charset="0"/>
              <a:ea typeface="ＭＳ Ｐゴシック" pitchFamily="34" charset="-128"/>
            </a:endParaRPr>
          </a:p>
        </p:txBody>
      </p:sp>
      <p:sp>
        <p:nvSpPr>
          <p:cNvPr id="4" name="CaixaDeTexto 4"/>
          <p:cNvSpPr txBox="1"/>
          <p:nvPr/>
        </p:nvSpPr>
        <p:spPr>
          <a:xfrm>
            <a:off x="-23677" y="0"/>
            <a:ext cx="892379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pt-BR" altLang="pt-BR" sz="2400" b="1" dirty="0" smtClean="0">
                <a:latin typeface="Verdana" panose="020B0604030504040204" pitchFamily="34" charset="0"/>
                <a:ea typeface="Verdana" panose="020B0604030504040204" pitchFamily="34" charset="0"/>
                <a:cs typeface="Verdana" panose="020B0604030504040204" pitchFamily="34" charset="0"/>
              </a:rPr>
              <a:t>Resolução de controvérsias por arbitragem - </a:t>
            </a:r>
            <a:r>
              <a:rPr lang="pt-BR" altLang="pt-BR" sz="2400" b="1" dirty="0" err="1" smtClean="0">
                <a:latin typeface="Verdana" panose="020B0604030504040204" pitchFamily="34" charset="0"/>
                <a:ea typeface="Verdana" panose="020B0604030504040204" pitchFamily="34" charset="0"/>
                <a:cs typeface="Verdana" panose="020B0604030504040204" pitchFamily="34" charset="0"/>
              </a:rPr>
              <a:t>PPPs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9454522"/>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fontScale="90000"/>
          </a:bodyPr>
          <a:lstStyle/>
          <a:p>
            <a:pPr marL="0" indent="0">
              <a:buNone/>
            </a:pPr>
            <a:r>
              <a:rPr lang="pt-BR" sz="4800" dirty="0" smtClean="0">
                <a:latin typeface="Verdana" pitchFamily="34" charset="0"/>
                <a:ea typeface="Verdana" pitchFamily="34" charset="0"/>
                <a:cs typeface="Verdana" pitchFamily="34" charset="0"/>
              </a:rPr>
              <a:t>4. A concessão patrocinada e a concessão administrativa</a:t>
            </a:r>
            <a:endParaRPr lang="pt-B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5075090"/>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normAutofit/>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Concessão de serviços públicos ou de obras públicas de que trata a Lei </a:t>
            </a:r>
            <a:r>
              <a:rPr lang="pt-BR" altLang="pt-BR" sz="1800" b="1" dirty="0" smtClean="0">
                <a:solidFill>
                  <a:schemeClr val="tx1"/>
                </a:solidFill>
                <a:latin typeface="Cambria" panose="02040503050406030204" pitchFamily="18" charset="0"/>
                <a:ea typeface="ＭＳ Ｐゴシック" pitchFamily="34" charset="-128"/>
              </a:rPr>
              <a:t>nº  </a:t>
            </a:r>
            <a:r>
              <a:rPr lang="pt-BR" altLang="pt-BR" sz="1800" b="1" dirty="0">
                <a:solidFill>
                  <a:schemeClr val="tx1"/>
                </a:solidFill>
                <a:latin typeface="Cambria" panose="02040503050406030204" pitchFamily="18" charset="0"/>
                <a:ea typeface="ＭＳ Ｐゴシック" pitchFamily="34" charset="-128"/>
              </a:rPr>
              <a:t>8.987, de 13 de fevereiro de 1995, quando envolver, adicionalmente à tarifa cobrada dos usuários contraprestação pecuniária do parceiro público ao parceiro privado.</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 principal distinção entre a concessão comum e a concessão patrocinada é a existência de uma contraprestação pecuniária complementar do parceiro público.</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Assim como nas concessões comuns e diferentemente dos contratos administrativos tradicionais, permanecem os objetivos de qualidade e de quantidade do serviço, e não de quantidade de investimento.</a:t>
            </a: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Concessões patrocinadas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863832"/>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4" y="981074"/>
            <a:ext cx="9677087" cy="4325021"/>
          </a:xfrm>
        </p:spPr>
        <p:txBody>
          <a:bodyPr>
            <a:normAutofit/>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Aplicabilidade subsidiária da Lei Federal nº 8.987/1995</a:t>
            </a: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smtClean="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Modalidade cabível </a:t>
            </a:r>
            <a:r>
              <a:rPr lang="pt-BR" altLang="pt-BR" sz="1800" b="1" dirty="0">
                <a:solidFill>
                  <a:schemeClr val="tx1"/>
                </a:solidFill>
                <a:latin typeface="Cambria" panose="02040503050406030204" pitchFamily="18" charset="0"/>
                <a:ea typeface="ＭＳ Ｐゴシック" pitchFamily="34" charset="-128"/>
              </a:rPr>
              <a:t>quando</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(i) a tarifa proveniente dos usuários e as receitas </a:t>
            </a:r>
            <a:r>
              <a:rPr lang="pt-BR" altLang="pt-BR" sz="1800" b="1" dirty="0" err="1">
                <a:solidFill>
                  <a:schemeClr val="tx1"/>
                </a:solidFill>
                <a:latin typeface="Cambria" panose="02040503050406030204" pitchFamily="18" charset="0"/>
                <a:ea typeface="ＭＳ Ｐゴシック" pitchFamily="34" charset="-128"/>
              </a:rPr>
              <a:t>ancilares</a:t>
            </a:r>
            <a:r>
              <a:rPr lang="pt-BR" altLang="pt-BR" sz="1800" b="1" dirty="0">
                <a:solidFill>
                  <a:schemeClr val="tx1"/>
                </a:solidFill>
                <a:latin typeface="Cambria" panose="02040503050406030204" pitchFamily="18" charset="0"/>
                <a:ea typeface="ＭＳ Ｐゴシック" pitchFamily="34" charset="-128"/>
              </a:rPr>
              <a:t> da concessão se mostrarem insuficientes para custear a prestação da utilidade pública, reclamando-se, como meio de viabilizar o projeto sob seu aspecto econômico-financeiro, a cobertura desta defasagem por contraprestação pecuniária da Administração Pública;  </a:t>
            </a:r>
            <a:r>
              <a:rPr lang="pt-BR" altLang="pt-BR" sz="1800" b="1" dirty="0" smtClean="0">
                <a:solidFill>
                  <a:schemeClr val="tx1"/>
                </a:solidFill>
                <a:latin typeface="Cambria" panose="02040503050406030204" pitchFamily="18" charset="0"/>
                <a:ea typeface="ＭＳ Ｐゴシック" pitchFamily="34" charset="-128"/>
              </a:rPr>
              <a:t>e</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t>
            </a:r>
            <a:r>
              <a:rPr lang="pt-BR" altLang="pt-BR" sz="1800" b="1" dirty="0" err="1">
                <a:solidFill>
                  <a:schemeClr val="tx1"/>
                </a:solidFill>
                <a:latin typeface="Cambria" panose="02040503050406030204" pitchFamily="18" charset="0"/>
                <a:ea typeface="ＭＳ Ｐゴシック" pitchFamily="34" charset="-128"/>
              </a:rPr>
              <a:t>ii</a:t>
            </a:r>
            <a:r>
              <a:rPr lang="pt-BR" altLang="pt-BR" sz="1800" b="1" dirty="0">
                <a:solidFill>
                  <a:schemeClr val="tx1"/>
                </a:solidFill>
                <a:latin typeface="Cambria" panose="02040503050406030204" pitchFamily="18" charset="0"/>
                <a:ea typeface="ＭＳ Ｐゴシック" pitchFamily="34" charset="-128"/>
              </a:rPr>
              <a:t>) quando o maior compartilhamento de riscos entre o particular e a Administração Pública resultar em maior custo-benefício a todo o projeto concessório, favorecendo, por exemplo, as condições para que o parceiro privado obtenha o financiamento necessário para os investimentos. </a:t>
            </a:r>
          </a:p>
          <a:p>
            <a:pPr>
              <a:buFontTx/>
              <a:buChar char="•"/>
            </a:pPr>
            <a:endParaRPr lang="en-US" altLang="pt-BR" sz="1100" dirty="0">
              <a:latin typeface="Cambria" panose="02040503050406030204" pitchFamily="18" charset="0"/>
              <a:ea typeface="ＭＳ Ｐゴシック" pitchFamily="34" charset="-128"/>
            </a:endParaRPr>
          </a:p>
        </p:txBody>
      </p:sp>
      <p:sp>
        <p:nvSpPr>
          <p:cNvPr id="4"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Concessões patrocinadas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7810500" y="652165"/>
            <a:ext cx="396240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pt-BR" b="1" dirty="0" smtClean="0"/>
              <a:t>Art. 3º  § </a:t>
            </a:r>
            <a:r>
              <a:rPr lang="pt-BR" b="1" dirty="0"/>
              <a:t>1o As concessões patrocinadas regem-se por esta Lei, </a:t>
            </a:r>
            <a:r>
              <a:rPr lang="pt-BR" b="1" dirty="0" err="1"/>
              <a:t>aplicando-se-lhes</a:t>
            </a:r>
            <a:r>
              <a:rPr lang="pt-BR" b="1" dirty="0"/>
              <a:t> subsidiariamente o disposto na Lei no 8.987, de 13 de fevereiro de 1995, e nas leis que lhe são correlatas. </a:t>
            </a:r>
          </a:p>
        </p:txBody>
      </p:sp>
    </p:spTree>
    <p:extLst>
      <p:ext uri="{BB962C8B-B14F-4D97-AF65-F5344CB8AC3E}">
        <p14:creationId xmlns:p14="http://schemas.microsoft.com/office/powerpoint/2010/main" val="365707975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4" y="981075"/>
            <a:ext cx="10024817" cy="4466688"/>
          </a:xfrm>
        </p:spPr>
        <p:txBody>
          <a:bodyPr>
            <a:normAutofit lnSpcReduction="10000"/>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Contrato de prestação de serviços de que a Administração Pública seja a usuária direta ou indireta, ainda que envolva execução de obra ou fornecimento e instalação de </a:t>
            </a:r>
            <a:r>
              <a:rPr lang="pt-BR" altLang="pt-BR" sz="1800" b="1" dirty="0" smtClean="0">
                <a:solidFill>
                  <a:schemeClr val="tx1"/>
                </a:solidFill>
                <a:latin typeface="Cambria" panose="02040503050406030204" pitchFamily="18" charset="0"/>
                <a:ea typeface="ＭＳ Ｐゴシック" pitchFamily="34" charset="-128"/>
              </a:rPr>
              <a:t>bens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Aplicabilidade restrita da Lei Federal nº </a:t>
            </a:r>
            <a:r>
              <a:rPr lang="pt-BR" altLang="pt-BR" sz="1800" b="1" dirty="0" smtClean="0">
                <a:solidFill>
                  <a:schemeClr val="tx1"/>
                </a:solidFill>
                <a:latin typeface="Cambria" panose="02040503050406030204" pitchFamily="18" charset="0"/>
                <a:ea typeface="ＭＳ Ｐゴシック" pitchFamily="34" charset="-128"/>
              </a:rPr>
              <a:t>8.987/1995</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Duas modalidades de concessão </a:t>
            </a:r>
            <a:r>
              <a:rPr lang="pt-BR" altLang="pt-BR" sz="1800" b="1" dirty="0" smtClean="0">
                <a:solidFill>
                  <a:schemeClr val="tx1"/>
                </a:solidFill>
                <a:latin typeface="Cambria" panose="02040503050406030204" pitchFamily="18" charset="0"/>
                <a:ea typeface="ＭＳ Ｐゴシック" pitchFamily="34" charset="-128"/>
              </a:rPr>
              <a:t>administrativa: </a:t>
            </a:r>
            <a:r>
              <a:rPr lang="pt-BR" altLang="pt-BR" sz="1800" b="1" dirty="0">
                <a:solidFill>
                  <a:schemeClr val="tx1"/>
                </a:solidFill>
                <a:latin typeface="Cambria" panose="02040503050406030204" pitchFamily="18" charset="0"/>
                <a:ea typeface="ＭＳ Ｐゴシック" pitchFamily="34" charset="-128"/>
              </a:rPr>
              <a:t>(i) serviços públicos; e (</a:t>
            </a:r>
            <a:r>
              <a:rPr lang="pt-BR" altLang="pt-BR" sz="1800" b="1" dirty="0" err="1">
                <a:solidFill>
                  <a:schemeClr val="tx1"/>
                </a:solidFill>
                <a:latin typeface="Cambria" panose="02040503050406030204" pitchFamily="18" charset="0"/>
                <a:ea typeface="ＭＳ Ｐゴシック" pitchFamily="34" charset="-128"/>
              </a:rPr>
              <a:t>ii</a:t>
            </a:r>
            <a:r>
              <a:rPr lang="pt-BR" altLang="pt-BR" sz="1800" b="1" dirty="0">
                <a:solidFill>
                  <a:schemeClr val="tx1"/>
                </a:solidFill>
                <a:latin typeface="Cambria" panose="02040503050406030204" pitchFamily="18" charset="0"/>
                <a:ea typeface="ＭＳ Ｐゴシック" pitchFamily="34" charset="-128"/>
              </a:rPr>
              <a:t>) serviços ao Estado (SUNDFELD, 2005</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Serviços </a:t>
            </a:r>
            <a:r>
              <a:rPr lang="pt-BR" altLang="pt-BR" sz="1800" b="1" dirty="0">
                <a:solidFill>
                  <a:schemeClr val="tx1"/>
                </a:solidFill>
                <a:latin typeface="Cambria" panose="02040503050406030204" pitchFamily="18" charset="0"/>
                <a:ea typeface="ＭＳ Ｐゴシック" pitchFamily="34" charset="-128"/>
              </a:rPr>
              <a:t>públicos: serviços prestados diretamente ao usuário, sem a cobrança de tarifas (a prestação é a própria atividade desenvolvida pela Administração Pública, voltada a uma universalidade de beneficiários, mas não remunerada por eles, e sim pelo poder concedente) Custeio integral da tarifa por contraprestação pública. (Ex.: gestão de escolas, presídios, hospitais. Custeio de transporte público</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Serviços ao Estado: oferecimento de utilidades ao próprio Estado. (Ex. centro administrativo)</a:t>
            </a:r>
          </a:p>
          <a:p>
            <a:pPr>
              <a:buFontTx/>
              <a:buChar char="•"/>
            </a:pPr>
            <a:endParaRPr lang="en-US" altLang="pt-BR" sz="1100" dirty="0">
              <a:latin typeface="Cambria" panose="02040503050406030204" pitchFamily="18" charset="0"/>
              <a:ea typeface="ＭＳ Ｐゴシック" pitchFamily="34" charset="-128"/>
            </a:endParaRPr>
          </a:p>
        </p:txBody>
      </p:sp>
      <p:sp>
        <p:nvSpPr>
          <p:cNvPr id="4"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Concessões administrativas</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6210300" y="4900315"/>
            <a:ext cx="52959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pt-BR" b="1" dirty="0"/>
              <a:t> Art. 3o As concessões administrativas regem-se por esta Lei, </a:t>
            </a:r>
            <a:r>
              <a:rPr lang="pt-BR" b="1" dirty="0" err="1"/>
              <a:t>aplicando-se-lhes</a:t>
            </a:r>
            <a:r>
              <a:rPr lang="pt-BR" b="1" dirty="0"/>
              <a:t> adicionalmente o disposto nos </a:t>
            </a:r>
            <a:r>
              <a:rPr lang="pt-BR" b="1" dirty="0" err="1"/>
              <a:t>arts</a:t>
            </a:r>
            <a:r>
              <a:rPr lang="pt-BR" b="1" dirty="0"/>
              <a:t>. 21, 23, 25 e 27 a 39 da Lei no 8.987, de 13 de fevereiro de 1995, e no art. 31 da Lei no 9.074, de 7 de julho de 1995. </a:t>
            </a:r>
          </a:p>
        </p:txBody>
      </p:sp>
    </p:spTree>
    <p:extLst>
      <p:ext uri="{BB962C8B-B14F-4D97-AF65-F5344CB8AC3E}">
        <p14:creationId xmlns:p14="http://schemas.microsoft.com/office/powerpoint/2010/main" val="111747423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lstStyle/>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 Surgimento </a:t>
            </a:r>
            <a:r>
              <a:rPr lang="pt-BR" altLang="pt-BR" sz="1800" b="1" dirty="0">
                <a:solidFill>
                  <a:schemeClr val="tx1"/>
                </a:solidFill>
                <a:latin typeface="Cambria" panose="02040503050406030204" pitchFamily="18" charset="0"/>
                <a:ea typeface="ＭＳ Ｐゴシック" pitchFamily="34" charset="-128"/>
              </a:rPr>
              <a:t>a partir da crise fiscal da década de 1980 – Estado brasileiro não possuía mais capacidade de financiamento de suas atividades e, como consequência, houve um processo de desestatização (venda de ativos de mais de uma centena de empresas estatais</a:t>
            </a:r>
            <a:r>
              <a:rPr lang="pt-BR" altLang="pt-BR" sz="1800" b="1" dirty="0" smtClean="0">
                <a:solidFill>
                  <a:schemeClr val="tx1"/>
                </a:solidFill>
                <a:latin typeface="Cambria" panose="02040503050406030204" pitchFamily="18" charset="0"/>
                <a:ea typeface="ＭＳ Ｐゴシック" pitchFamily="34" charset="-128"/>
              </a:rPr>
              <a:t>).</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smtClean="0">
                <a:solidFill>
                  <a:schemeClr val="tx1"/>
                </a:solidFill>
                <a:latin typeface="Cambria" panose="02040503050406030204" pitchFamily="18" charset="0"/>
                <a:ea typeface="ＭＳ Ｐゴシック" pitchFamily="34" charset="-128"/>
              </a:rPr>
              <a:t> Apesar </a:t>
            </a:r>
            <a:r>
              <a:rPr lang="pt-BR" altLang="pt-BR" sz="1800" b="1" dirty="0">
                <a:solidFill>
                  <a:schemeClr val="tx1"/>
                </a:solidFill>
                <a:latin typeface="Cambria" panose="02040503050406030204" pitchFamily="18" charset="0"/>
                <a:ea typeface="ＭＳ Ｐゴシック" pitchFamily="34" charset="-128"/>
              </a:rPr>
              <a:t>da venda, o Estado brasileiro continuava sem recursos para financiar atividades insuscetíveis de exploração pela iniciativa privada, pois não geravam receita tarifária suficiente para uma concessão comum. Ex.: rodovias para o desenvolvimento de regiões pobres, com demanda insuficiente, construção de presídios e escolas públicas (que não geram receita)</a:t>
            </a: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77098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a:bodyPr>
          <a:lstStyle/>
          <a:p>
            <a:pPr marL="0" indent="0">
              <a:buNone/>
            </a:pPr>
            <a:r>
              <a:rPr lang="pt-BR" sz="4800" dirty="0" smtClean="0">
                <a:latin typeface="Verdana" pitchFamily="34" charset="0"/>
                <a:ea typeface="Verdana" pitchFamily="34" charset="0"/>
                <a:cs typeface="Verdana" pitchFamily="34" charset="0"/>
              </a:rPr>
              <a:t>5. O planejamento de </a:t>
            </a:r>
            <a:r>
              <a:rPr lang="pt-BR" sz="4800" dirty="0" err="1" smtClean="0">
                <a:latin typeface="Verdana" pitchFamily="34" charset="0"/>
                <a:ea typeface="Verdana" pitchFamily="34" charset="0"/>
                <a:cs typeface="Verdana" pitchFamily="34" charset="0"/>
              </a:rPr>
              <a:t>PPPs</a:t>
            </a:r>
            <a:r>
              <a:rPr lang="pt-BR" sz="4800" dirty="0" smtClean="0">
                <a:latin typeface="Verdana" pitchFamily="34" charset="0"/>
                <a:ea typeface="Verdana" pitchFamily="34" charset="0"/>
                <a:cs typeface="Verdana" pitchFamily="34" charset="0"/>
              </a:rPr>
              <a:t> por meio dos </a:t>
            </a:r>
            <a:r>
              <a:rPr lang="pt-BR" sz="4800" dirty="0" err="1" smtClean="0">
                <a:latin typeface="Verdana" pitchFamily="34" charset="0"/>
                <a:ea typeface="Verdana" pitchFamily="34" charset="0"/>
                <a:cs typeface="Verdana" pitchFamily="34" charset="0"/>
              </a:rPr>
              <a:t>PMIs</a:t>
            </a:r>
            <a:endParaRPr lang="pt-B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2901823"/>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656823"/>
            <a:ext cx="12192000" cy="6724918"/>
          </a:xfrm>
          <a:prstGeom prst="rect">
            <a:avLst/>
          </a:prstGeom>
          <a:noFill/>
        </p:spPr>
        <p:txBody>
          <a:bodyPr wrap="square" rtlCol="0">
            <a:spAutoFit/>
          </a:bodyPr>
          <a:lstStyle/>
          <a:p>
            <a:pPr algn="just">
              <a:buFont typeface="Wingdings" panose="05000000000000000000" pitchFamily="2" charset="2"/>
              <a:buChar char="q"/>
            </a:pPr>
            <a:r>
              <a:rPr lang="pt-BR" altLang="pt-BR" b="1" dirty="0">
                <a:latin typeface="Verdana" panose="020B0604030504040204" pitchFamily="34" charset="0"/>
                <a:ea typeface="Verdana" panose="020B0604030504040204" pitchFamily="34" charset="0"/>
                <a:cs typeface="Verdana" panose="020B0604030504040204" pitchFamily="34" charset="0"/>
              </a:rPr>
              <a:t>Planejamento das concessões. Prática contemporânea: </a:t>
            </a:r>
          </a:p>
          <a:p>
            <a:pPr algn="just">
              <a:buFont typeface="Wingdings" panose="05000000000000000000" pitchFamily="2" charset="2"/>
              <a:buChar char="q"/>
            </a:pPr>
            <a:endParaRPr lang="pt-BR" altLang="pt-BR" b="1" dirty="0">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q"/>
            </a:pPr>
            <a:r>
              <a:rPr lang="pt-BR" altLang="pt-BR" b="1" dirty="0">
                <a:latin typeface="Verdana" panose="020B0604030504040204" pitchFamily="34" charset="0"/>
                <a:ea typeface="Verdana" panose="020B0604030504040204" pitchFamily="34" charset="0"/>
                <a:cs typeface="Verdana" panose="020B0604030504040204" pitchFamily="34" charset="0"/>
              </a:rPr>
              <a:t>O Procedimento de Manifestação de Interesse (PMI)</a:t>
            </a:r>
          </a:p>
          <a:p>
            <a:pPr lvl="1" algn="just"/>
            <a:r>
              <a:rPr lang="pt-BR" altLang="pt-BR" b="1" dirty="0">
                <a:latin typeface="Verdana" panose="020B0604030504040204" pitchFamily="34" charset="0"/>
                <a:ea typeface="Verdana" panose="020B0604030504040204" pitchFamily="34" charset="0"/>
                <a:cs typeface="Verdana" panose="020B0604030504040204" pitchFamily="34" charset="0"/>
              </a:rPr>
              <a:t>Principais características</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Diálogo </a:t>
            </a:r>
            <a:r>
              <a:rPr lang="pt-BR" altLang="pt-BR" b="1" dirty="0">
                <a:latin typeface="Verdana" panose="020B0604030504040204" pitchFamily="34" charset="0"/>
                <a:ea typeface="Verdana" panose="020B0604030504040204" pitchFamily="34" charset="0"/>
                <a:cs typeface="Verdana" panose="020B0604030504040204" pitchFamily="34" charset="0"/>
              </a:rPr>
              <a:t>público-privado</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Elaboração </a:t>
            </a:r>
            <a:r>
              <a:rPr lang="pt-BR" altLang="pt-BR" b="1" dirty="0">
                <a:latin typeface="Verdana" panose="020B0604030504040204" pitchFamily="34" charset="0"/>
                <a:ea typeface="Verdana" panose="020B0604030504040204" pitchFamily="34" charset="0"/>
                <a:cs typeface="Verdana" panose="020B0604030504040204" pitchFamily="34" charset="0"/>
              </a:rPr>
              <a:t>de modelagens com vistas à estruturação da delegação de utilidades públicas, por conta e risco</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Apresentação </a:t>
            </a:r>
            <a:r>
              <a:rPr lang="pt-BR" altLang="pt-BR" b="1" dirty="0">
                <a:latin typeface="Verdana" panose="020B0604030504040204" pitchFamily="34" charset="0"/>
                <a:ea typeface="Verdana" panose="020B0604030504040204" pitchFamily="34" charset="0"/>
                <a:cs typeface="Verdana" panose="020B0604030504040204" pitchFamily="34" charset="0"/>
              </a:rPr>
              <a:t>de estudos e projetos específicos</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Competição </a:t>
            </a:r>
            <a:r>
              <a:rPr lang="pt-BR" altLang="pt-BR" b="1" dirty="0">
                <a:latin typeface="Verdana" panose="020B0604030504040204" pitchFamily="34" charset="0"/>
                <a:ea typeface="Verdana" panose="020B0604030504040204" pitchFamily="34" charset="0"/>
                <a:cs typeface="Verdana" panose="020B0604030504040204" pitchFamily="34" charset="0"/>
              </a:rPr>
              <a:t>e transparência</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Ressarcimento </a:t>
            </a:r>
            <a:r>
              <a:rPr lang="pt-BR" altLang="pt-BR" b="1" dirty="0">
                <a:latin typeface="Verdana" panose="020B0604030504040204" pitchFamily="34" charset="0"/>
                <a:ea typeface="Verdana" panose="020B0604030504040204" pitchFamily="34" charset="0"/>
                <a:cs typeface="Verdana" panose="020B0604030504040204" pitchFamily="34" charset="0"/>
              </a:rPr>
              <a:t>dos custos pelo vencedor da licitação pública</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Não </a:t>
            </a:r>
            <a:r>
              <a:rPr lang="pt-BR" altLang="pt-BR" b="1" dirty="0">
                <a:latin typeface="Verdana" panose="020B0604030504040204" pitchFamily="34" charset="0"/>
                <a:ea typeface="Verdana" panose="020B0604030504040204" pitchFamily="34" charset="0"/>
                <a:cs typeface="Verdana" panose="020B0604030504040204" pitchFamily="34" charset="0"/>
              </a:rPr>
              <a:t>há garantia de utilização ou de lançamento da licitação pública</a:t>
            </a:r>
          </a:p>
          <a:p>
            <a:pPr lvl="2" algn="just">
              <a:buFont typeface="Wingdings" panose="05000000000000000000" pitchFamily="2" charset="2"/>
              <a:buChar char="q"/>
            </a:pPr>
            <a:endParaRPr lang="pt-BR" altLang="pt-BR" b="1" dirty="0" smtClean="0">
              <a:latin typeface="Verdana" panose="020B0604030504040204" pitchFamily="34" charset="0"/>
              <a:ea typeface="Verdana" panose="020B0604030504040204" pitchFamily="34" charset="0"/>
              <a:cs typeface="Verdana" panose="020B0604030504040204" pitchFamily="34" charset="0"/>
            </a:endParaRPr>
          </a:p>
          <a:p>
            <a:pPr lvl="2" algn="just">
              <a:buFont typeface="Wingdings" panose="05000000000000000000" pitchFamily="2" charset="2"/>
              <a:buChar char="q"/>
            </a:pPr>
            <a:r>
              <a:rPr lang="pt-BR" altLang="pt-BR" b="1" dirty="0" smtClean="0">
                <a:latin typeface="Verdana" panose="020B0604030504040204" pitchFamily="34" charset="0"/>
                <a:ea typeface="Verdana" panose="020B0604030504040204" pitchFamily="34" charset="0"/>
                <a:cs typeface="Verdana" panose="020B0604030504040204" pitchFamily="34" charset="0"/>
              </a:rPr>
              <a:t>Não </a:t>
            </a:r>
            <a:r>
              <a:rPr lang="pt-BR" altLang="pt-BR" b="1" dirty="0">
                <a:latin typeface="Verdana" panose="020B0604030504040204" pitchFamily="34" charset="0"/>
                <a:ea typeface="Verdana" panose="020B0604030504040204" pitchFamily="34" charset="0"/>
                <a:cs typeface="Verdana" panose="020B0604030504040204" pitchFamily="34" charset="0"/>
              </a:rPr>
              <a:t>há qualquer vantagem formal para os participantes</a:t>
            </a:r>
          </a:p>
          <a:p>
            <a:pPr algn="just">
              <a:buFontTx/>
              <a:buChar char="•"/>
            </a:pPr>
            <a:endParaRPr lang="en-US" altLang="pt-BR" sz="1400" b="1" dirty="0">
              <a:latin typeface="Verdana" panose="020B0604030504040204" pitchFamily="34" charset="0"/>
              <a:ea typeface="Verdana" panose="020B0604030504040204" pitchFamily="34" charset="0"/>
              <a:cs typeface="Verdana" panose="020B0604030504040204" pitchFamily="34" charset="0"/>
            </a:endParaRPr>
          </a:p>
          <a:p>
            <a:pPr algn="just">
              <a:buFontTx/>
              <a:buChar char="•"/>
            </a:pPr>
            <a:endParaRPr lang="en-US" altLang="pt-BR" sz="1400" b="1" dirty="0">
              <a:latin typeface="Verdana" panose="020B0604030504040204" pitchFamily="34" charset="0"/>
              <a:ea typeface="Verdana" panose="020B0604030504040204" pitchFamily="34" charset="0"/>
              <a:cs typeface="Verdana" panose="020B0604030504040204" pitchFamily="34" charset="0"/>
            </a:endParaRPr>
          </a:p>
          <a:p>
            <a:pPr>
              <a:buFontTx/>
              <a:buChar char="•"/>
            </a:pPr>
            <a:endParaRPr lang="en-US" altLang="pt-BR" sz="1100" dirty="0">
              <a:latin typeface="Verdana" panose="020B0604030504040204" pitchFamily="34" charset="0"/>
              <a:ea typeface="Verdana" panose="020B0604030504040204" pitchFamily="34" charset="0"/>
              <a:cs typeface="Verdana" panose="020B0604030504040204" pitchFamily="34" charset="0"/>
            </a:endParaRPr>
          </a:p>
          <a:p>
            <a:pPr>
              <a:buFontTx/>
              <a:buChar char="•"/>
            </a:pPr>
            <a:endParaRPr lang="en-US" altLang="pt-BR" sz="1400" b="1" i="1" dirty="0">
              <a:latin typeface="Verdana" panose="020B0604030504040204" pitchFamily="34" charset="0"/>
              <a:ea typeface="Verdana" panose="020B0604030504040204" pitchFamily="34" charset="0"/>
              <a:cs typeface="Verdana" panose="020B0604030504040204" pitchFamily="34" charset="0"/>
            </a:endParaRPr>
          </a:p>
          <a:p>
            <a:pPr algn="just"/>
            <a:endParaRPr lang="pt-BR" altLang="pt-BR"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endParaRPr lang="pt-BR" b="1" dirty="0">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Procedimento de Manifestação de Interesse (PMI)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09957"/>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656823"/>
            <a:ext cx="12192000" cy="1461939"/>
          </a:xfrm>
          <a:prstGeom prst="rect">
            <a:avLst/>
          </a:prstGeom>
          <a:noFill/>
        </p:spPr>
        <p:txBody>
          <a:bodyPr wrap="square" rtlCol="0">
            <a:spAutoFit/>
          </a:bodyPr>
          <a:lstStyle/>
          <a:p>
            <a:pPr algn="just">
              <a:buFontTx/>
              <a:buChar char="•"/>
            </a:pPr>
            <a:endParaRPr lang="en-US" altLang="pt-BR" sz="1400" b="1" dirty="0">
              <a:latin typeface="Verdana" panose="020B0604030504040204" pitchFamily="34" charset="0"/>
              <a:ea typeface="Verdana" panose="020B0604030504040204" pitchFamily="34" charset="0"/>
              <a:cs typeface="Verdana" panose="020B0604030504040204" pitchFamily="34" charset="0"/>
            </a:endParaRPr>
          </a:p>
          <a:p>
            <a:pPr algn="just">
              <a:buFontTx/>
              <a:buChar char="•"/>
            </a:pPr>
            <a:endParaRPr lang="en-US" altLang="pt-BR" sz="1400" b="1" dirty="0">
              <a:latin typeface="Verdana" panose="020B0604030504040204" pitchFamily="34" charset="0"/>
              <a:ea typeface="Verdana" panose="020B0604030504040204" pitchFamily="34" charset="0"/>
              <a:cs typeface="Verdana" panose="020B0604030504040204" pitchFamily="34" charset="0"/>
            </a:endParaRPr>
          </a:p>
          <a:p>
            <a:pPr>
              <a:buFontTx/>
              <a:buChar char="•"/>
            </a:pPr>
            <a:endParaRPr lang="en-US" altLang="pt-BR" sz="1100" dirty="0">
              <a:latin typeface="Verdana" panose="020B0604030504040204" pitchFamily="34" charset="0"/>
              <a:ea typeface="Verdana" panose="020B0604030504040204" pitchFamily="34" charset="0"/>
              <a:cs typeface="Verdana" panose="020B0604030504040204" pitchFamily="34" charset="0"/>
            </a:endParaRPr>
          </a:p>
          <a:p>
            <a:pPr>
              <a:buFontTx/>
              <a:buChar char="•"/>
            </a:pPr>
            <a:endParaRPr lang="en-US" altLang="pt-BR" sz="1400" b="1" i="1" dirty="0">
              <a:latin typeface="Verdana" panose="020B0604030504040204" pitchFamily="34" charset="0"/>
              <a:ea typeface="Verdana" panose="020B0604030504040204" pitchFamily="34" charset="0"/>
              <a:cs typeface="Verdana" panose="020B0604030504040204" pitchFamily="34" charset="0"/>
            </a:endParaRPr>
          </a:p>
          <a:p>
            <a:pPr algn="just"/>
            <a:endParaRPr lang="pt-BR" altLang="pt-BR"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endParaRPr lang="pt-BR"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384175" y="794787"/>
            <a:ext cx="5124450" cy="2647950"/>
          </a:xfrm>
          <a:prstGeom prst="rect">
            <a:avLst/>
          </a:prstGeom>
        </p:spPr>
      </p:pic>
      <p:pic>
        <p:nvPicPr>
          <p:cNvPr id="5" name="Picture 4"/>
          <p:cNvPicPr>
            <a:picLocks noChangeAspect="1"/>
          </p:cNvPicPr>
          <p:nvPr/>
        </p:nvPicPr>
        <p:blipFill>
          <a:blip r:embed="rId3"/>
          <a:stretch>
            <a:fillRect/>
          </a:stretch>
        </p:blipFill>
        <p:spPr>
          <a:xfrm>
            <a:off x="1335314" y="3696154"/>
            <a:ext cx="7391400" cy="2571750"/>
          </a:xfrm>
          <a:prstGeom prst="rect">
            <a:avLst/>
          </a:prstGeom>
        </p:spPr>
      </p:pic>
      <p:pic>
        <p:nvPicPr>
          <p:cNvPr id="9" name="Picture 8"/>
          <p:cNvPicPr>
            <a:picLocks noChangeAspect="1"/>
          </p:cNvPicPr>
          <p:nvPr/>
        </p:nvPicPr>
        <p:blipFill>
          <a:blip r:embed="rId4"/>
          <a:stretch>
            <a:fillRect/>
          </a:stretch>
        </p:blipFill>
        <p:spPr>
          <a:xfrm>
            <a:off x="6281156" y="1543178"/>
            <a:ext cx="5591175" cy="2009775"/>
          </a:xfrm>
          <a:prstGeom prst="rect">
            <a:avLst/>
          </a:prstGeom>
        </p:spPr>
      </p:pic>
      <p:pic>
        <p:nvPicPr>
          <p:cNvPr id="10" name="Picture 9"/>
          <p:cNvPicPr>
            <a:picLocks noChangeAspect="1"/>
          </p:cNvPicPr>
          <p:nvPr/>
        </p:nvPicPr>
        <p:blipFill>
          <a:blip r:embed="rId5"/>
          <a:stretch>
            <a:fillRect/>
          </a:stretch>
        </p:blipFill>
        <p:spPr>
          <a:xfrm>
            <a:off x="6281156" y="691367"/>
            <a:ext cx="2185534" cy="872839"/>
          </a:xfrm>
          <a:prstGeom prst="rect">
            <a:avLst/>
          </a:prstGeom>
        </p:spPr>
      </p:pic>
      <p:sp>
        <p:nvSpPr>
          <p:cNvPr id="12"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Procedimento de Manifestação de Interesse (PMI)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471818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656823"/>
            <a:ext cx="12192000" cy="369332"/>
          </a:xfrm>
          <a:prstGeom prst="rect">
            <a:avLst/>
          </a:prstGeom>
          <a:noFill/>
        </p:spPr>
        <p:txBody>
          <a:bodyPr wrap="square" rtlCol="0">
            <a:spAutoFit/>
          </a:bodyPr>
          <a:lstStyle/>
          <a:p>
            <a:pPr lvl="1" algn="just"/>
            <a:r>
              <a:rPr lang="pt-BR" altLang="pt-BR" b="1" dirty="0" smtClean="0">
                <a:latin typeface="Verdana" panose="020B0604030504040204" pitchFamily="34" charset="0"/>
                <a:ea typeface="Verdana" panose="020B0604030504040204" pitchFamily="34" charset="0"/>
                <a:cs typeface="Verdana" panose="020B0604030504040204" pitchFamily="34" charset="0"/>
              </a:rPr>
              <a:t>O </a:t>
            </a:r>
            <a:r>
              <a:rPr lang="pt-BR" altLang="pt-BR" b="1" dirty="0">
                <a:latin typeface="Verdana" panose="020B0604030504040204" pitchFamily="34" charset="0"/>
                <a:ea typeface="Verdana" panose="020B0604030504040204" pitchFamily="34" charset="0"/>
                <a:cs typeface="Verdana" panose="020B0604030504040204" pitchFamily="34" charset="0"/>
              </a:rPr>
              <a:t>Procedimento de Manifestação de Interesse (PMI</a:t>
            </a:r>
            <a:r>
              <a:rPr lang="pt-BR" altLang="pt-BR" b="1" dirty="0" smtClean="0">
                <a:latin typeface="Verdana" panose="020B0604030504040204" pitchFamily="34" charset="0"/>
                <a:ea typeface="Verdana" panose="020B0604030504040204" pitchFamily="34" charset="0"/>
                <a:cs typeface="Verdana" panose="020B0604030504040204" pitchFamily="34" charset="0"/>
              </a:rPr>
              <a:t>)</a:t>
            </a:r>
            <a:endParaRPr lang="pt-BR" altLang="pt-BR" b="1" dirty="0">
              <a:latin typeface="Verdana" panose="020B0604030504040204" pitchFamily="34" charset="0"/>
              <a:ea typeface="Verdana" panose="020B0604030504040204" pitchFamily="34" charset="0"/>
              <a:cs typeface="Verdana" panose="020B0604030504040204" pitchFamily="34" charset="0"/>
            </a:endParaRPr>
          </a:p>
        </p:txBody>
      </p:sp>
      <p:sp>
        <p:nvSpPr>
          <p:cNvPr id="5" name="Espaço Reservado para Conteúdo 10"/>
          <p:cNvSpPr>
            <a:spLocks noGrp="1"/>
          </p:cNvSpPr>
          <p:nvPr>
            <p:ph idx="1"/>
          </p:nvPr>
        </p:nvSpPr>
        <p:spPr>
          <a:xfrm>
            <a:off x="1192660" y="1187838"/>
            <a:ext cx="9144000" cy="4460304"/>
          </a:xfrm>
        </p:spPr>
        <p:txBody>
          <a:bodyPr numCol="3" spcCol="72000">
            <a:normAutofit fontScale="25000" lnSpcReduction="20000"/>
          </a:bodyPr>
          <a:lstStyle/>
          <a:p>
            <a:pPr marL="0">
              <a:lnSpc>
                <a:spcPct val="120000"/>
              </a:lnSpc>
              <a:spcBef>
                <a:spcPts val="0"/>
              </a:spcBef>
            </a:pPr>
            <a:r>
              <a:rPr lang="pt-BR" sz="5600" b="1" cap="small" dirty="0" smtClean="0">
                <a:latin typeface="Verdana" panose="020B0604030504040204" pitchFamily="34" charset="0"/>
                <a:ea typeface="Verdana" panose="020B0604030504040204" pitchFamily="34" charset="0"/>
                <a:cs typeface="Verdana" panose="020B0604030504040204" pitchFamily="34" charset="0"/>
              </a:rPr>
              <a:t>Aeroportos</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RJ – Galeão (2013)</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DF – Brasília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SP – Guarulhos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SP – Campinas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MG – Confins (2013)</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MG - Aeroporto Regional da Zona da Mata (2008)</a:t>
            </a:r>
          </a:p>
          <a:p>
            <a:pPr marL="0">
              <a:lnSpc>
                <a:spcPct val="120000"/>
              </a:lnSpc>
              <a:spcBef>
                <a:spcPts val="0"/>
              </a:spcBef>
            </a:pPr>
            <a:endParaRPr lang="pt-BR" sz="5600" dirty="0" smtClean="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r>
              <a:rPr lang="pt-BR" sz="5600" b="1" cap="small" dirty="0" smtClean="0">
                <a:latin typeface="Verdana" panose="020B0604030504040204" pitchFamily="34" charset="0"/>
                <a:ea typeface="Verdana" panose="020B0604030504040204" pitchFamily="34" charset="0"/>
                <a:cs typeface="Verdana" panose="020B0604030504040204" pitchFamily="34" charset="0"/>
              </a:rPr>
              <a:t>Estádios</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Mineirão (2012)</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Maracanã (2012)</a:t>
            </a:r>
          </a:p>
          <a:p>
            <a:pPr marL="0" lvl="1">
              <a:lnSpc>
                <a:spcPct val="120000"/>
              </a:lnSpc>
              <a:spcBef>
                <a:spcPts val="0"/>
              </a:spcBef>
            </a:pP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r>
              <a:rPr lang="pt-BR" sz="5600" b="1" cap="small" dirty="0" smtClean="0">
                <a:latin typeface="Verdana" panose="020B0604030504040204" pitchFamily="34" charset="0"/>
                <a:ea typeface="Verdana" panose="020B0604030504040204" pitchFamily="34" charset="0"/>
                <a:cs typeface="Verdana" panose="020B0604030504040204" pitchFamily="34" charset="0"/>
              </a:rPr>
              <a:t>Saneamento básico</a:t>
            </a:r>
            <a:endParaRPr lang="pt-BR" sz="5600" b="1" cap="small"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Sistema Produtor Alto Tietê (2005)</a:t>
            </a:r>
          </a:p>
          <a:p>
            <a:pPr marL="0" lvl="1">
              <a:lnSpc>
                <a:spcPct val="120000"/>
              </a:lnSpc>
              <a:spcBef>
                <a:spcPts val="0"/>
              </a:spcBef>
            </a:pPr>
            <a:r>
              <a:rPr lang="pt-BR" sz="5600" i="1" dirty="0" err="1" smtClean="0">
                <a:latin typeface="Verdana" panose="020B0604030504040204" pitchFamily="34" charset="0"/>
                <a:ea typeface="Verdana" panose="020B0604030504040204" pitchFamily="34" charset="0"/>
                <a:cs typeface="Verdana" panose="020B0604030504040204" pitchFamily="34" charset="0"/>
              </a:rPr>
              <a:t>Pindamonhagaba</a:t>
            </a:r>
            <a:r>
              <a:rPr lang="pt-BR" sz="5600" i="1" dirty="0" smtClean="0">
                <a:latin typeface="Verdana" panose="020B0604030504040204" pitchFamily="34" charset="0"/>
                <a:ea typeface="Verdana" panose="020B0604030504040204" pitchFamily="34" charset="0"/>
                <a:cs typeface="Verdana" panose="020B0604030504040204" pitchFamily="34" charset="0"/>
              </a:rPr>
              <a:t> (2007)</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RS - CORSAN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BA – Resíduos sólidos (2014)</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Uberaba – MG (2014)</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Três Barras – SC (2014)</a:t>
            </a:r>
          </a:p>
          <a:p>
            <a:pPr marL="0" lvl="1">
              <a:lnSpc>
                <a:spcPct val="120000"/>
              </a:lnSpc>
              <a:spcBef>
                <a:spcPts val="0"/>
              </a:spcBef>
            </a:pP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Mauá/SP – Controle de perdas (2014)</a:t>
            </a:r>
          </a:p>
          <a:p>
            <a:pPr marL="0">
              <a:lnSpc>
                <a:spcPct val="120000"/>
              </a:lnSpc>
              <a:spcBef>
                <a:spcPts val="0"/>
              </a:spcBef>
            </a:pPr>
            <a:endParaRPr lang="pt-BR" sz="5600" b="1" dirty="0" smtClean="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r>
              <a:rPr lang="pt-BR" sz="5600" b="1" cap="small" dirty="0" smtClean="0">
                <a:latin typeface="Verdana" panose="020B0604030504040204" pitchFamily="34" charset="0"/>
                <a:ea typeface="Verdana" panose="020B0604030504040204" pitchFamily="34" charset="0"/>
                <a:cs typeface="Verdana" panose="020B0604030504040204" pitchFamily="34" charset="0"/>
              </a:rPr>
              <a:t>Meio Ambiente</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MS - Aquário do Pantanal (2012)</a:t>
            </a:r>
          </a:p>
          <a:p>
            <a:pPr marL="0">
              <a:lnSpc>
                <a:spcPct val="120000"/>
              </a:lnSpc>
              <a:spcBef>
                <a:spcPts val="0"/>
              </a:spcBef>
            </a:pPr>
            <a:endParaRPr lang="pt-BR" sz="5600" b="1" dirty="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r>
              <a:rPr lang="pt-BR" sz="5600" b="1" cap="small" dirty="0" smtClean="0">
                <a:latin typeface="Verdana" panose="020B0604030504040204" pitchFamily="34" charset="0"/>
                <a:ea typeface="Verdana" panose="020B0604030504040204" pitchFamily="34" charset="0"/>
                <a:cs typeface="Verdana" panose="020B0604030504040204" pitchFamily="34" charset="0"/>
              </a:rPr>
              <a:t>Mobilidade</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Ponte Rio-Niterói (2014)</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MG - 16 lotes rodoviários – 63 participantes (2008)</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BA - Ponte Salvador – Ilha de Itaparica (2010)</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CE – Ponte </a:t>
            </a:r>
            <a:r>
              <a:rPr lang="pt-BR" sz="5600" i="1" dirty="0" err="1" smtClean="0">
                <a:latin typeface="Verdana" panose="020B0604030504040204" pitchFamily="34" charset="0"/>
                <a:ea typeface="Verdana" panose="020B0604030504040204" pitchFamily="34" charset="0"/>
                <a:cs typeface="Verdana" panose="020B0604030504040204" pitchFamily="34" charset="0"/>
              </a:rPr>
              <a:t>estaiada</a:t>
            </a:r>
            <a:r>
              <a:rPr lang="pt-BR" sz="5600" i="1" dirty="0" smtClean="0">
                <a:latin typeface="Verdana" panose="020B0604030504040204" pitchFamily="34" charset="0"/>
                <a:ea typeface="Verdana" panose="020B0604030504040204" pitchFamily="34" charset="0"/>
                <a:cs typeface="Verdana" panose="020B0604030504040204" pitchFamily="34" charset="0"/>
              </a:rPr>
              <a:t> sobre o rio Cocó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MG – Transporte até aeroporto (2014)</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SC – Ligação entre a ilha e a BR-101 (2012)</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RS – Rodoviária de POA (2012)</a:t>
            </a:r>
          </a:p>
          <a:p>
            <a:pPr marL="0" lvl="1">
              <a:lnSpc>
                <a:spcPct val="120000"/>
              </a:lnSpc>
              <a:spcBef>
                <a:spcPts val="0"/>
              </a:spcBef>
            </a:pP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PR – Rodovias (2014)</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SP – Trens intermunicipais (2012)</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SP- Linha 6 e 18 do Metrô (2013)</a:t>
            </a:r>
          </a:p>
          <a:p>
            <a:pPr marL="0" lvl="1">
              <a:lnSpc>
                <a:spcPct val="120000"/>
              </a:lnSpc>
              <a:spcBef>
                <a:spcPts val="0"/>
              </a:spcBef>
            </a:pPr>
            <a:r>
              <a:rPr lang="pt-BR" sz="5600" i="1" dirty="0">
                <a:latin typeface="Verdana" panose="020B0604030504040204" pitchFamily="34" charset="0"/>
                <a:ea typeface="Verdana" panose="020B0604030504040204" pitchFamily="34" charset="0"/>
                <a:cs typeface="Verdana" panose="020B0604030504040204" pitchFamily="34" charset="0"/>
              </a:rPr>
              <a:t>Rodoviária – Uberaba/MG - (2014</a:t>
            </a:r>
            <a:r>
              <a:rPr lang="pt-BR" sz="5600" i="1" dirty="0" smtClean="0">
                <a:latin typeface="Verdana" panose="020B0604030504040204" pitchFamily="34" charset="0"/>
                <a:ea typeface="Verdana" panose="020B0604030504040204" pitchFamily="34" charset="0"/>
                <a:cs typeface="Verdana" panose="020B0604030504040204" pitchFamily="34" charset="0"/>
              </a:rPr>
              <a:t>)</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Curitiba/PR – Metrô (2013)</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Porto Alegre/PR – Metrô (2013)</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RJ – Estacionamentos rotativos (2013)</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SP – Garagens subterrâneas (2011)</a:t>
            </a:r>
          </a:p>
          <a:p>
            <a:pPr marL="0" lvl="1">
              <a:lnSpc>
                <a:spcPct val="120000"/>
              </a:lnSpc>
              <a:spcBef>
                <a:spcPts val="0"/>
              </a:spcBef>
            </a:pPr>
            <a:r>
              <a:rPr lang="pt-BR" sz="5600" i="1" dirty="0" smtClean="0">
                <a:latin typeface="Verdana" panose="020B0604030504040204" pitchFamily="34" charset="0"/>
                <a:ea typeface="Verdana" panose="020B0604030504040204" pitchFamily="34" charset="0"/>
                <a:cs typeface="Verdana" panose="020B0604030504040204" pitchFamily="34" charset="0"/>
              </a:rPr>
              <a:t>BH – Garagens subterrâneas (2010)</a:t>
            </a:r>
            <a:endParaRPr lang="pt-BR" sz="5600" i="1" dirty="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endParaRPr lang="pt-BR" sz="5600" b="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smtClean="0">
              <a:latin typeface="Verdana" panose="020B0604030504040204" pitchFamily="34" charset="0"/>
              <a:ea typeface="Verdana" panose="020B0604030504040204" pitchFamily="34" charset="0"/>
              <a:cs typeface="Verdana" panose="020B0604030504040204" pitchFamily="34" charset="0"/>
            </a:endParaRPr>
          </a:p>
          <a:p>
            <a:pPr marL="0">
              <a:lnSpc>
                <a:spcPct val="120000"/>
              </a:lnSpc>
              <a:spcBef>
                <a:spcPts val="0"/>
              </a:spcBef>
            </a:pPr>
            <a:endParaRPr lang="pt-BR" sz="5600" b="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5600" b="1" dirty="0">
              <a:latin typeface="Verdana" panose="020B0604030504040204" pitchFamily="34" charset="0"/>
              <a:ea typeface="Verdana" panose="020B0604030504040204" pitchFamily="34" charset="0"/>
              <a:cs typeface="Verdana" panose="020B0604030504040204" pitchFamily="34" charset="0"/>
            </a:endParaRPr>
          </a:p>
          <a:p>
            <a:pPr marL="0" lvl="1">
              <a:lnSpc>
                <a:spcPct val="120000"/>
              </a:lnSpc>
              <a:spcBef>
                <a:spcPts val="0"/>
              </a:spcBef>
            </a:pPr>
            <a:endParaRPr lang="pt-BR" sz="2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Procedimento de Manifestação de Interesse (PMI)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1201067"/>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380343" y="736651"/>
            <a:ext cx="12192000" cy="369332"/>
          </a:xfrm>
          <a:prstGeom prst="rect">
            <a:avLst/>
          </a:prstGeom>
          <a:noFill/>
        </p:spPr>
        <p:txBody>
          <a:bodyPr wrap="square" rtlCol="0">
            <a:spAutoFit/>
          </a:bodyPr>
          <a:lstStyle/>
          <a:p>
            <a:pPr lvl="1" algn="just"/>
            <a:r>
              <a:rPr lang="pt-BR" altLang="pt-BR" b="1" dirty="0" smtClean="0">
                <a:latin typeface="Verdana" panose="020B0604030504040204" pitchFamily="34" charset="0"/>
                <a:ea typeface="Verdana" panose="020B0604030504040204" pitchFamily="34" charset="0"/>
                <a:cs typeface="Verdana" panose="020B0604030504040204" pitchFamily="34" charset="0"/>
              </a:rPr>
              <a:t>O </a:t>
            </a:r>
            <a:r>
              <a:rPr lang="pt-BR" altLang="pt-BR" b="1" dirty="0">
                <a:latin typeface="Verdana" panose="020B0604030504040204" pitchFamily="34" charset="0"/>
                <a:ea typeface="Verdana" panose="020B0604030504040204" pitchFamily="34" charset="0"/>
                <a:cs typeface="Verdana" panose="020B0604030504040204" pitchFamily="34" charset="0"/>
              </a:rPr>
              <a:t>Procedimento de Manifestação de Interesse (PMI</a:t>
            </a:r>
            <a:r>
              <a:rPr lang="pt-BR" altLang="pt-BR" b="1" dirty="0" smtClean="0">
                <a:latin typeface="Verdana" panose="020B0604030504040204" pitchFamily="34" charset="0"/>
                <a:ea typeface="Verdana" panose="020B0604030504040204" pitchFamily="34" charset="0"/>
                <a:cs typeface="Verdana" panose="020B0604030504040204" pitchFamily="34" charset="0"/>
              </a:rPr>
              <a:t>)</a:t>
            </a:r>
            <a:endParaRPr lang="pt-BR" altLang="pt-BR" b="1" dirty="0">
              <a:latin typeface="Verdana" panose="020B0604030504040204" pitchFamily="34" charset="0"/>
              <a:ea typeface="Verdana" panose="020B0604030504040204" pitchFamily="34" charset="0"/>
              <a:cs typeface="Verdana" panose="020B0604030504040204" pitchFamily="34" charset="0"/>
            </a:endParaRPr>
          </a:p>
        </p:txBody>
      </p:sp>
      <p:sp>
        <p:nvSpPr>
          <p:cNvPr id="7" name="Espaço Reservado para Conteúdo 10"/>
          <p:cNvSpPr txBox="1">
            <a:spLocks/>
          </p:cNvSpPr>
          <p:nvPr/>
        </p:nvSpPr>
        <p:spPr bwMode="auto">
          <a:xfrm>
            <a:off x="2760202" y="1347495"/>
            <a:ext cx="9252520" cy="479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3" anchor="t" anchorCtr="0" compatLnSpc="1">
            <a:prstTxWarp prst="textNoShape">
              <a:avLst/>
            </a:prstTxWarp>
            <a:noAutofit/>
          </a:bodyPr>
          <a:lstStyle>
            <a:lvl1pPr marL="228600" indent="-228600" algn="l" rtl="0" eaLnBrk="0" fontAlgn="base" hangingPunct="0">
              <a:lnSpc>
                <a:spcPct val="90000"/>
              </a:lnSpc>
              <a:spcBef>
                <a:spcPts val="1800"/>
              </a:spcBef>
              <a:spcAft>
                <a:spcPct val="0"/>
              </a:spcAft>
              <a:buClr>
                <a:schemeClr val="accent1"/>
              </a:buClr>
              <a:buSzPct val="100000"/>
              <a:buFont typeface="Arial" charset="0"/>
              <a:buChar char="▪"/>
              <a:defRPr sz="2000" kern="1200">
                <a:solidFill>
                  <a:schemeClr val="tx1"/>
                </a:solidFill>
                <a:latin typeface="+mn-lt"/>
                <a:ea typeface="ＭＳ Ｐゴシック" charset="0"/>
                <a:cs typeface="+mn-cs"/>
              </a:defRPr>
            </a:lvl1pPr>
            <a:lvl2pPr marL="457200" indent="-182563" algn="l" rtl="0" eaLnBrk="0" fontAlgn="base" hangingPunct="0">
              <a:lnSpc>
                <a:spcPct val="90000"/>
              </a:lnSpc>
              <a:spcBef>
                <a:spcPts val="1200"/>
              </a:spcBef>
              <a:spcAft>
                <a:spcPct val="0"/>
              </a:spcAft>
              <a:buClr>
                <a:schemeClr val="accent1"/>
              </a:buClr>
              <a:buSzPct val="100000"/>
              <a:buFont typeface="Arial" charset="0"/>
              <a:buChar char="▪"/>
              <a:defRPr kern="1200">
                <a:solidFill>
                  <a:schemeClr val="tx1"/>
                </a:solidFill>
                <a:latin typeface="+mn-lt"/>
                <a:ea typeface="ＭＳ Ｐゴシック" charset="0"/>
                <a:cs typeface="+mn-cs"/>
              </a:defRPr>
            </a:lvl2pPr>
            <a:lvl3pPr marL="685800" indent="-179388" algn="l" rtl="0" eaLnBrk="0" fontAlgn="base" hangingPunct="0">
              <a:lnSpc>
                <a:spcPct val="90000"/>
              </a:lnSpc>
              <a:spcBef>
                <a:spcPts val="800"/>
              </a:spcBef>
              <a:spcAft>
                <a:spcPct val="0"/>
              </a:spcAft>
              <a:buClr>
                <a:schemeClr val="accent1"/>
              </a:buClr>
              <a:buSzPct val="100000"/>
              <a:buFont typeface="Arial" charset="0"/>
              <a:buChar char="▪"/>
              <a:defRPr sz="1600" kern="1200">
                <a:solidFill>
                  <a:schemeClr val="tx1"/>
                </a:solidFill>
                <a:latin typeface="+mn-lt"/>
                <a:ea typeface="ＭＳ Ｐゴシック" charset="0"/>
                <a:cs typeface="+mn-cs"/>
              </a:defRPr>
            </a:lvl3pPr>
            <a:lvl4pPr marL="914400" indent="-182563" algn="l" rtl="0" eaLnBrk="0" fontAlgn="base" hangingPunct="0">
              <a:lnSpc>
                <a:spcPct val="90000"/>
              </a:lnSpc>
              <a:spcBef>
                <a:spcPts val="8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4pPr>
            <a:lvl5pPr marL="1143000" indent="-179388" algn="l" rtl="0" eaLnBrk="0" fontAlgn="base" hangingPunct="0">
              <a:lnSpc>
                <a:spcPct val="90000"/>
              </a:lnSpc>
              <a:spcBef>
                <a:spcPts val="6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28575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Educação</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ES – Unidades escolares (2013)</a:t>
            </a: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Portos</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Governo Federal (2013)</a:t>
            </a:r>
          </a:p>
          <a:p>
            <a:pPr marL="0" lvl="1">
              <a:lnSpc>
                <a:spcPct val="100000"/>
              </a:lnSpc>
              <a:spcBef>
                <a:spcPts val="0"/>
              </a:spcBef>
            </a:pPr>
            <a:endParaRPr lang="pt-BR" sz="1400" b="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Saúde</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CE – Hospital Regional Metropolitano (2011)</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ES –Hospital Infantil (2013)</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RO – Hospital de urgência e emergência (2012)</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SP - Complexo Hospitalar (2012)</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SP – Serviços de farmácia à população (2012)</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Uberaba/MG – Sistema Municipal de Saúde (2014)</a:t>
            </a:r>
          </a:p>
          <a:p>
            <a:pPr marL="0" lvl="1">
              <a:lnSpc>
                <a:spcPct val="100000"/>
              </a:lnSpc>
              <a:spcBef>
                <a:spcPts val="0"/>
              </a:spcBef>
            </a:pPr>
            <a:r>
              <a:rPr lang="pt-BR" sz="1400" i="1" dirty="0" err="1" smtClean="0">
                <a:latin typeface="Verdana" panose="020B0604030504040204" pitchFamily="34" charset="0"/>
                <a:ea typeface="Verdana" panose="020B0604030504040204" pitchFamily="34" charset="0"/>
                <a:cs typeface="Verdana" panose="020B0604030504040204" pitchFamily="34" charset="0"/>
              </a:rPr>
              <a:t>Socoraba</a:t>
            </a:r>
            <a:r>
              <a:rPr lang="pt-BR" sz="1400" i="1" dirty="0" smtClean="0">
                <a:latin typeface="Verdana" panose="020B0604030504040204" pitchFamily="34" charset="0"/>
                <a:ea typeface="Verdana" panose="020B0604030504040204" pitchFamily="34" charset="0"/>
                <a:cs typeface="Verdana" panose="020B0604030504040204" pitchFamily="34" charset="0"/>
              </a:rPr>
              <a:t>/SP – Hospital de</a:t>
            </a:r>
          </a:p>
          <a:p>
            <a:pPr marL="0" lvl="1" indent="0">
              <a:lnSpc>
                <a:spcPct val="100000"/>
              </a:lnSpc>
              <a:spcBef>
                <a:spcPts val="0"/>
              </a:spcBef>
              <a:buFont typeface="Arial" charset="0"/>
              <a:buNone/>
            </a:pPr>
            <a:r>
              <a:rPr lang="pt-BR" sz="1400" i="1" dirty="0" smtClean="0">
                <a:latin typeface="Verdana" panose="020B0604030504040204" pitchFamily="34" charset="0"/>
                <a:ea typeface="Verdana" panose="020B0604030504040204" pitchFamily="34" charset="0"/>
                <a:cs typeface="Verdana" panose="020B0604030504040204" pitchFamily="34" charset="0"/>
              </a:rPr>
              <a:t>Clínicas (2013)</a:t>
            </a:r>
          </a:p>
          <a:p>
            <a:pPr marL="0" lvl="1" indent="0">
              <a:lnSpc>
                <a:spcPct val="100000"/>
              </a:lnSpc>
              <a:spcBef>
                <a:spcPts val="0"/>
              </a:spcBef>
              <a:buFont typeface="Arial" charset="0"/>
              <a:buNone/>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DF – Centro Médico (2013)</a:t>
            </a: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Projetos urbanos</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Shopping Popular – Canoas/RS (2014)</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Iluminação Pública – São Paulo/SP (2013)</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Iluminação Pública – Consórcio em AL – 66 Municípios (2013)</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SP - Moradias de Interesse Social (2012)</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MG – </a:t>
            </a:r>
            <a:r>
              <a:rPr lang="pt-BR" sz="1400" i="1" dirty="0" err="1" smtClean="0">
                <a:latin typeface="Verdana" panose="020B0604030504040204" pitchFamily="34" charset="0"/>
                <a:ea typeface="Verdana" panose="020B0604030504040204" pitchFamily="34" charset="0"/>
                <a:cs typeface="Verdana" panose="020B0604030504040204" pitchFamily="34" charset="0"/>
              </a:rPr>
              <a:t>Expominas</a:t>
            </a:r>
            <a:r>
              <a:rPr lang="pt-BR" sz="1400" i="1" dirty="0" smtClean="0">
                <a:latin typeface="Verdana" panose="020B0604030504040204" pitchFamily="34" charset="0"/>
                <a:ea typeface="Verdana" panose="020B0604030504040204" pitchFamily="34" charset="0"/>
                <a:cs typeface="Verdana" panose="020B0604030504040204" pitchFamily="34" charset="0"/>
              </a:rPr>
              <a:t> II – Parque de exposições (2012) </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Salvador/BA – Revitalização do centro antigo – (2013)</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São Paulo/SP – Projeto Tietê – Transformação urbana (2014)</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Rio de janeiro/RJ – Gestão de estacionamentos públicos (2013)</a:t>
            </a: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São Paulo/SP – Circuito das Compras (2010)</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DF – Centro Esportivo (2013)</a:t>
            </a:r>
          </a:p>
          <a:p>
            <a:pPr marL="0" lvl="1">
              <a:lnSpc>
                <a:spcPct val="100000"/>
              </a:lnSpc>
              <a:spcBef>
                <a:spcPts val="0"/>
              </a:spcBef>
            </a:pPr>
            <a:endParaRPr lang="pt-BR" sz="1400" b="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Complexos prisionais</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Goiás (2012)</a:t>
            </a:r>
          </a:p>
          <a:p>
            <a:pPr marL="0" lvl="1">
              <a:lnSpc>
                <a:spcPct val="100000"/>
              </a:lnSpc>
              <a:spcBef>
                <a:spcPts val="0"/>
              </a:spcBef>
            </a:pPr>
            <a:endParaRPr lang="pt-BR" sz="1400" i="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Defesa</a:t>
            </a:r>
          </a:p>
          <a:p>
            <a:pPr marL="0" lvl="1">
              <a:lnSpc>
                <a:spcPct val="100000"/>
              </a:lnSpc>
              <a:spcBef>
                <a:spcPts val="0"/>
              </a:spcBef>
            </a:pPr>
            <a:r>
              <a:rPr lang="pt-BR" sz="1400" i="1" dirty="0" smtClean="0">
                <a:latin typeface="Verdana" panose="020B0604030504040204" pitchFamily="34" charset="0"/>
                <a:ea typeface="Verdana" panose="020B0604030504040204" pitchFamily="34" charset="0"/>
                <a:cs typeface="Verdana" panose="020B0604030504040204" pitchFamily="34" charset="0"/>
              </a:rPr>
              <a:t>Forças Armadas (2013)</a:t>
            </a:r>
          </a:p>
          <a:p>
            <a:pPr marL="0" lvl="1">
              <a:lnSpc>
                <a:spcPct val="100000"/>
              </a:lnSpc>
              <a:spcBef>
                <a:spcPts val="0"/>
              </a:spcBef>
            </a:pPr>
            <a:endParaRPr lang="pt-BR" sz="1400" b="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buFont typeface="Arial" panose="020B0604020202020204" pitchFamily="34" charset="0"/>
              <a:buChar char="•"/>
            </a:pPr>
            <a:r>
              <a:rPr lang="pt-BR" sz="1400" b="1" cap="small" dirty="0" smtClean="0">
                <a:latin typeface="Verdana" panose="020B0604030504040204" pitchFamily="34" charset="0"/>
                <a:ea typeface="Verdana" panose="020B0604030504040204" pitchFamily="34" charset="0"/>
                <a:cs typeface="Verdana" panose="020B0604030504040204" pitchFamily="34" charset="0"/>
              </a:rPr>
              <a:t>Náutico</a:t>
            </a:r>
          </a:p>
          <a:p>
            <a:pPr marL="0" lvl="1">
              <a:lnSpc>
                <a:spcPct val="100000"/>
              </a:lnSpc>
              <a:spcBef>
                <a:spcPts val="0"/>
              </a:spcBef>
            </a:pPr>
            <a:r>
              <a:rPr lang="pt-BR" sz="1400" dirty="0" smtClean="0">
                <a:latin typeface="Verdana" panose="020B0604030504040204" pitchFamily="34" charset="0"/>
                <a:ea typeface="Verdana" panose="020B0604030504040204" pitchFamily="34" charset="0"/>
                <a:cs typeface="Verdana" panose="020B0604030504040204" pitchFamily="34" charset="0"/>
              </a:rPr>
              <a:t>Complexo Náutico Ambiental  </a:t>
            </a:r>
          </a:p>
          <a:p>
            <a:pPr marL="0" lvl="1" indent="0">
              <a:lnSpc>
                <a:spcPct val="100000"/>
              </a:lnSpc>
              <a:spcBef>
                <a:spcPts val="0"/>
              </a:spcBef>
              <a:buFont typeface="Arial" charset="0"/>
              <a:buNone/>
            </a:pPr>
            <a:r>
              <a:rPr lang="pt-BR" sz="1400" dirty="0" smtClean="0">
                <a:latin typeface="Verdana" panose="020B0604030504040204" pitchFamily="34" charset="0"/>
                <a:ea typeface="Verdana" panose="020B0604030504040204" pitchFamily="34" charset="0"/>
                <a:cs typeface="Verdana" panose="020B0604030504040204" pitchFamily="34" charset="0"/>
              </a:rPr>
              <a:t>Município de Itajaí (2011)</a:t>
            </a:r>
          </a:p>
          <a:p>
            <a:pPr marL="0" lvl="1">
              <a:lnSpc>
                <a:spcPct val="100000"/>
              </a:lnSpc>
              <a:spcBef>
                <a:spcPts val="0"/>
              </a:spcBef>
            </a:pPr>
            <a:r>
              <a:rPr lang="pt-BR" sz="1400" dirty="0" smtClean="0">
                <a:latin typeface="Verdana" panose="020B0604030504040204" pitchFamily="34" charset="0"/>
                <a:ea typeface="Verdana" panose="020B0604030504040204" pitchFamily="34" charset="0"/>
                <a:cs typeface="Verdana" panose="020B0604030504040204" pitchFamily="34" charset="0"/>
              </a:rPr>
              <a:t>Terminal Marítimo de Passageiros – Paranaguá/PR (2014)</a:t>
            </a:r>
          </a:p>
          <a:p>
            <a:pPr marL="0" lvl="1">
              <a:lnSpc>
                <a:spcPct val="100000"/>
              </a:lnSpc>
              <a:spcBef>
                <a:spcPts val="0"/>
              </a:spcBef>
            </a:pPr>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b="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b="1" dirty="0" smtClean="0">
              <a:latin typeface="Verdana" panose="020B0604030504040204" pitchFamily="34" charset="0"/>
              <a:ea typeface="Verdana" panose="020B0604030504040204" pitchFamily="34" charset="0"/>
              <a:cs typeface="Verdana" panose="020B0604030504040204" pitchFamily="34" charset="0"/>
            </a:endParaRPr>
          </a:p>
          <a:p>
            <a:pPr marL="0" lvl="1">
              <a:lnSpc>
                <a:spcPct val="100000"/>
              </a:lnSpc>
              <a:spcBef>
                <a:spcPts val="0"/>
              </a:spcBef>
            </a:pPr>
            <a:endParaRPr lang="pt-BR"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C:\Users\g.schiefler.JOA\Google Drive\Gustavo Schiefler\capa_livr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688" y="2830286"/>
            <a:ext cx="2416296" cy="304859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Procedimento de Manifestação de Interesse (PMI)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217969"/>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a:bodyPr>
          <a:lstStyle/>
          <a:p>
            <a:pPr marL="0" indent="0">
              <a:buNone/>
            </a:pPr>
            <a:r>
              <a:rPr lang="pt-BR" sz="4800" dirty="0" smtClean="0">
                <a:latin typeface="Verdana" pitchFamily="34" charset="0"/>
                <a:ea typeface="Verdana" pitchFamily="34" charset="0"/>
                <a:cs typeface="Verdana" pitchFamily="34" charset="0"/>
              </a:rPr>
              <a:t>6. </a:t>
            </a:r>
            <a:r>
              <a:rPr lang="pt-BR" sz="4800" dirty="0">
                <a:latin typeface="Verdana" pitchFamily="34" charset="0"/>
                <a:ea typeface="Verdana" pitchFamily="34" charset="0"/>
                <a:cs typeface="Verdana" pitchFamily="34" charset="0"/>
              </a:rPr>
              <a:t>Programa de Parcerias de Investimentos - PPI</a:t>
            </a:r>
          </a:p>
        </p:txBody>
      </p:sp>
    </p:spTree>
    <p:extLst>
      <p:ext uri="{BB962C8B-B14F-4D97-AF65-F5344CB8AC3E}">
        <p14:creationId xmlns:p14="http://schemas.microsoft.com/office/powerpoint/2010/main" val="1845200777"/>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Programa de Parcerias de Investimentos - PPI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stretch>
            <a:fillRect/>
          </a:stretch>
        </p:blipFill>
        <p:spPr>
          <a:xfrm>
            <a:off x="0" y="734953"/>
            <a:ext cx="4944165" cy="4048690"/>
          </a:xfrm>
          <a:prstGeom prst="rect">
            <a:avLst/>
          </a:prstGeom>
        </p:spPr>
      </p:pic>
      <p:pic>
        <p:nvPicPr>
          <p:cNvPr id="3" name="Picture 2"/>
          <p:cNvPicPr>
            <a:picLocks noChangeAspect="1"/>
          </p:cNvPicPr>
          <p:nvPr/>
        </p:nvPicPr>
        <p:blipFill>
          <a:blip r:embed="rId3"/>
          <a:stretch>
            <a:fillRect/>
          </a:stretch>
        </p:blipFill>
        <p:spPr>
          <a:xfrm>
            <a:off x="5291503" y="1002588"/>
            <a:ext cx="6296904" cy="4105848"/>
          </a:xfrm>
          <a:prstGeom prst="rect">
            <a:avLst/>
          </a:prstGeom>
        </p:spPr>
      </p:pic>
    </p:spTree>
    <p:extLst>
      <p:ext uri="{BB962C8B-B14F-4D97-AF65-F5344CB8AC3E}">
        <p14:creationId xmlns:p14="http://schemas.microsoft.com/office/powerpoint/2010/main" val="2266816261"/>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Programa de Parcerias de Investimentos - PPI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0" y="748589"/>
            <a:ext cx="6096000" cy="313932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r>
              <a:rPr lang="pt-BR" b="1" u="sng" smtClean="0">
                <a:solidFill>
                  <a:srgbClr val="000000"/>
                </a:solidFill>
                <a:latin typeface="Arial" panose="020B0604020202020204" pitchFamily="34" charset="0"/>
              </a:rPr>
              <a:t>Lei Federal nº 13.334/2016</a:t>
            </a:r>
          </a:p>
          <a:p>
            <a:r>
              <a:rPr lang="pt-BR" smtClean="0">
                <a:solidFill>
                  <a:srgbClr val="000000"/>
                </a:solidFill>
                <a:latin typeface="Arial" panose="020B0604020202020204" pitchFamily="34" charset="0"/>
              </a:rPr>
              <a:t>Art. 1º§ 2º Para os fins desta Lei, consideram-se contratos de parceria</a:t>
            </a:r>
            <a:r>
              <a:rPr lang="pt-BR" b="1" smtClean="0">
                <a:solidFill>
                  <a:srgbClr val="000000"/>
                </a:solidFill>
                <a:latin typeface="Arial" panose="020B0604020202020204" pitchFamily="34" charset="0"/>
              </a:rPr>
              <a:t> a concessão comum, a concessão patrocinada, a concessão administrativa</a:t>
            </a:r>
            <a:r>
              <a:rPr lang="pt-BR" smtClean="0">
                <a:solidFill>
                  <a:srgbClr val="000000"/>
                </a:solidFill>
                <a:latin typeface="Arial" panose="020B0604020202020204" pitchFamily="34" charset="0"/>
              </a:rPr>
              <a:t>, a concessão regida por legislação setorial, a permissão de serviço público, o arrendamento de bem público, a concessão de direito real e os outros negócios público-privados que, em função de seu caráter estratégico e de sua complexidade, especificidade, volume de investimentos, longo prazo, riscos ou incertezas envolvidos, adotem estrutura jurídica semelhante.</a:t>
            </a:r>
            <a:endParaRPr lang="pt-BR" dirty="0"/>
          </a:p>
        </p:txBody>
      </p:sp>
      <p:sp>
        <p:nvSpPr>
          <p:cNvPr id="5" name="Rectangle 4"/>
          <p:cNvSpPr/>
          <p:nvPr/>
        </p:nvSpPr>
        <p:spPr>
          <a:xfrm>
            <a:off x="6096000" y="1714710"/>
            <a:ext cx="609600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pt-BR" dirty="0">
                <a:solidFill>
                  <a:srgbClr val="000000"/>
                </a:solidFill>
                <a:latin typeface="Arial" panose="020B0604020202020204" pitchFamily="34" charset="0"/>
              </a:rPr>
              <a:t>Art. 14.  Fica o BNDES autorizado a constituir e participar do Fundo de Apoio à Estruturação de Parcerias - FAEP, que terá por finalidade a prestação onerosa, por meio de contrato, de serviços técnicos profissionais especializados para a estruturação de parcerias de investimentos e de medidas de desestatização. </a:t>
            </a:r>
            <a:endParaRPr lang="pt-BR" dirty="0"/>
          </a:p>
        </p:txBody>
      </p:sp>
    </p:spTree>
    <p:extLst>
      <p:ext uri="{BB962C8B-B14F-4D97-AF65-F5344CB8AC3E}">
        <p14:creationId xmlns:p14="http://schemas.microsoft.com/office/powerpoint/2010/main" val="3477778592"/>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Programa de Parcerias de Investimentos - PPI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515155" y="746975"/>
            <a:ext cx="5878597" cy="4801314"/>
          </a:xfrm>
          <a:prstGeom prst="rect">
            <a:avLst/>
          </a:prstGeom>
          <a:noFill/>
        </p:spPr>
        <p:txBody>
          <a:bodyPr wrap="none" rtlCol="0">
            <a:spAutoFit/>
          </a:bodyPr>
          <a:lstStyle/>
          <a:p>
            <a:r>
              <a:rPr lang="pt-BR" b="1" dirty="0"/>
              <a:t>Confira os projetos que serão executados:</a:t>
            </a:r>
            <a:endParaRPr lang="pt-BR" dirty="0"/>
          </a:p>
          <a:p>
            <a:endParaRPr lang="pt-BR" b="1" dirty="0" smtClean="0"/>
          </a:p>
          <a:p>
            <a:r>
              <a:rPr lang="pt-BR" b="1" dirty="0" smtClean="0"/>
              <a:t>Transporte</a:t>
            </a:r>
            <a:endParaRPr lang="pt-BR" dirty="0"/>
          </a:p>
          <a:p>
            <a:pPr lvl="0"/>
            <a:r>
              <a:rPr lang="pt-BR" dirty="0"/>
              <a:t>Aeroporto de Porto Alegre</a:t>
            </a:r>
          </a:p>
          <a:p>
            <a:pPr lvl="0"/>
            <a:r>
              <a:rPr lang="pt-BR" dirty="0"/>
              <a:t>Aeroporto de Salvador</a:t>
            </a:r>
          </a:p>
          <a:p>
            <a:pPr lvl="0"/>
            <a:r>
              <a:rPr lang="pt-BR" dirty="0"/>
              <a:t>Aeroporto de Florianópolis</a:t>
            </a:r>
          </a:p>
          <a:p>
            <a:pPr lvl="0"/>
            <a:r>
              <a:rPr lang="pt-BR" dirty="0"/>
              <a:t>Aeroporto de Fortaleza</a:t>
            </a:r>
          </a:p>
          <a:p>
            <a:pPr lvl="0"/>
            <a:r>
              <a:rPr lang="pt-BR" dirty="0"/>
              <a:t>Terminais de Combustíveis de Santarém (STM 04 e 05)</a:t>
            </a:r>
          </a:p>
          <a:p>
            <a:pPr lvl="0"/>
            <a:r>
              <a:rPr lang="pt-BR" dirty="0"/>
              <a:t>Terminal de Trigo do Rio de Janeiro</a:t>
            </a:r>
          </a:p>
          <a:p>
            <a:pPr lvl="0"/>
            <a:r>
              <a:rPr lang="pt-BR" dirty="0"/>
              <a:t>BR-364/365/GO/MG</a:t>
            </a:r>
          </a:p>
          <a:p>
            <a:pPr lvl="0"/>
            <a:r>
              <a:rPr lang="pt-BR" dirty="0"/>
              <a:t>BR-101/116/290/386/RS</a:t>
            </a:r>
          </a:p>
          <a:p>
            <a:pPr lvl="0"/>
            <a:r>
              <a:rPr lang="pt-BR" dirty="0"/>
              <a:t>EF-151 SP/MG/GO/TO</a:t>
            </a:r>
          </a:p>
          <a:p>
            <a:pPr lvl="0"/>
            <a:r>
              <a:rPr lang="pt-BR" dirty="0"/>
              <a:t>EF-170 MT/PA</a:t>
            </a:r>
          </a:p>
          <a:p>
            <a:pPr lvl="0"/>
            <a:r>
              <a:rPr lang="pt-BR" dirty="0"/>
              <a:t>EF-334/BA – </a:t>
            </a:r>
            <a:r>
              <a:rPr lang="pt-BR" dirty="0" smtClean="0"/>
              <a:t>FIOL</a:t>
            </a:r>
          </a:p>
          <a:p>
            <a:pPr lvl="0"/>
            <a:endParaRPr lang="pt-BR" dirty="0"/>
          </a:p>
          <a:p>
            <a:pPr lvl="0"/>
            <a:endParaRPr lang="pt-BR" dirty="0" smtClean="0"/>
          </a:p>
          <a:p>
            <a:endParaRPr lang="pt-BR" dirty="0"/>
          </a:p>
        </p:txBody>
      </p:sp>
      <p:sp>
        <p:nvSpPr>
          <p:cNvPr id="6" name="TextBox 5"/>
          <p:cNvSpPr txBox="1"/>
          <p:nvPr/>
        </p:nvSpPr>
        <p:spPr>
          <a:xfrm>
            <a:off x="6671256" y="656823"/>
            <a:ext cx="5628068" cy="5909310"/>
          </a:xfrm>
          <a:prstGeom prst="rect">
            <a:avLst/>
          </a:prstGeom>
          <a:noFill/>
        </p:spPr>
        <p:txBody>
          <a:bodyPr wrap="square" rtlCol="0">
            <a:spAutoFit/>
          </a:bodyPr>
          <a:lstStyle/>
          <a:p>
            <a:r>
              <a:rPr lang="pt-BR" b="1" dirty="0"/>
              <a:t>Energia</a:t>
            </a:r>
            <a:endParaRPr lang="pt-BR" dirty="0"/>
          </a:p>
          <a:p>
            <a:pPr lvl="0"/>
            <a:r>
              <a:rPr lang="pt-BR" dirty="0"/>
              <a:t>Quarta rodada de licitações de campos marginais de petróleo e gás natural (campos terrestres) sob o regime de concessão</a:t>
            </a:r>
          </a:p>
          <a:p>
            <a:pPr lvl="0"/>
            <a:r>
              <a:rPr lang="pt-BR" dirty="0"/>
              <a:t>Décima quarta rodada de licitações de blocos exploratórios de petróleo e gás natural sob o regime de concessão</a:t>
            </a:r>
          </a:p>
          <a:p>
            <a:pPr lvl="0"/>
            <a:r>
              <a:rPr lang="pt-BR" dirty="0"/>
              <a:t>Segunda rodada de licitações sob o regime de partilha de produção (áreas unitizáveis)</a:t>
            </a:r>
          </a:p>
          <a:p>
            <a:pPr lvl="0"/>
            <a:r>
              <a:rPr lang="pt-BR" dirty="0"/>
              <a:t>Amazonas Distribuidora de Energia S.A.</a:t>
            </a:r>
          </a:p>
          <a:p>
            <a:pPr lvl="0"/>
            <a:r>
              <a:rPr lang="pt-BR" dirty="0"/>
              <a:t>Boa Vista Energia S.A.</a:t>
            </a:r>
          </a:p>
          <a:p>
            <a:pPr lvl="0"/>
            <a:r>
              <a:rPr lang="pt-BR" dirty="0"/>
              <a:t>Companhia de Eletricidade do Acre</a:t>
            </a:r>
          </a:p>
          <a:p>
            <a:pPr lvl="0"/>
            <a:r>
              <a:rPr lang="pt-BR" dirty="0"/>
              <a:t>Companhia Energética de Alagoas</a:t>
            </a:r>
          </a:p>
          <a:p>
            <a:pPr lvl="0"/>
            <a:r>
              <a:rPr lang="pt-BR" dirty="0"/>
              <a:t>Companhia de Energia do Piauí</a:t>
            </a:r>
          </a:p>
          <a:p>
            <a:pPr lvl="0"/>
            <a:r>
              <a:rPr lang="pt-BR" dirty="0"/>
              <a:t>Usina Hidrelétrica de São Simão (GO)</a:t>
            </a:r>
          </a:p>
          <a:p>
            <a:pPr lvl="0"/>
            <a:r>
              <a:rPr lang="pt-BR" dirty="0"/>
              <a:t>Usina Hidrelétrica de Volta Grande (MG)</a:t>
            </a:r>
          </a:p>
          <a:p>
            <a:pPr lvl="0"/>
            <a:r>
              <a:rPr lang="pt-BR" dirty="0"/>
              <a:t>Usina Hidrelétrica de Miranda (MG)</a:t>
            </a:r>
          </a:p>
          <a:p>
            <a:pPr lvl="0"/>
            <a:r>
              <a:rPr lang="pt-BR" dirty="0"/>
              <a:t>Usina Hidrelétrica de </a:t>
            </a:r>
            <a:r>
              <a:rPr lang="pt-BR" dirty="0" err="1"/>
              <a:t>Pery</a:t>
            </a:r>
            <a:r>
              <a:rPr lang="pt-BR" dirty="0"/>
              <a:t> (SC)</a:t>
            </a:r>
          </a:p>
          <a:p>
            <a:pPr lvl="0"/>
            <a:r>
              <a:rPr lang="pt-BR" dirty="0"/>
              <a:t>Usina Hidrelétrica de Agro Trafo (TO)</a:t>
            </a:r>
          </a:p>
          <a:p>
            <a:pPr lvl="0"/>
            <a:r>
              <a:rPr lang="pt-BR" dirty="0"/>
              <a:t>Centrais Elétricas de Rondônia S.A</a:t>
            </a:r>
          </a:p>
          <a:p>
            <a:endParaRPr lang="pt-BR" dirty="0"/>
          </a:p>
        </p:txBody>
      </p:sp>
    </p:spTree>
    <p:extLst>
      <p:ext uri="{BB962C8B-B14F-4D97-AF65-F5344CB8AC3E}">
        <p14:creationId xmlns:p14="http://schemas.microsoft.com/office/powerpoint/2010/main" val="390630299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4"/>
          <p:cNvSpPr txBox="1"/>
          <p:nvPr/>
        </p:nvSpPr>
        <p:spPr>
          <a:xfrm>
            <a:off x="205688" y="33475"/>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Programa de Parcerias de Investimentos - PPI</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515155" y="746975"/>
            <a:ext cx="7182415" cy="5632311"/>
          </a:xfrm>
          <a:prstGeom prst="rect">
            <a:avLst/>
          </a:prstGeom>
          <a:noFill/>
        </p:spPr>
        <p:txBody>
          <a:bodyPr wrap="none" rtlCol="0">
            <a:spAutoFit/>
          </a:bodyPr>
          <a:lstStyle/>
          <a:p>
            <a:r>
              <a:rPr lang="pt-BR" b="1" dirty="0"/>
              <a:t>Confira os projetos que serão executados:</a:t>
            </a:r>
            <a:endParaRPr lang="pt-BR" dirty="0"/>
          </a:p>
          <a:p>
            <a:endParaRPr lang="pt-BR" b="1" dirty="0" smtClean="0"/>
          </a:p>
          <a:p>
            <a:r>
              <a:rPr lang="pt-BR" b="1" dirty="0"/>
              <a:t>Saneamento</a:t>
            </a:r>
            <a:endParaRPr lang="pt-BR" dirty="0"/>
          </a:p>
          <a:p>
            <a:pPr lvl="0"/>
            <a:r>
              <a:rPr lang="pt-BR" dirty="0"/>
              <a:t>Distribuição de água, coleta e tratamento de esgoto – Cedae</a:t>
            </a:r>
          </a:p>
          <a:p>
            <a:pPr lvl="0"/>
            <a:r>
              <a:rPr lang="pt-BR" dirty="0"/>
              <a:t>Distribuição de água, coleta e tratamento de esgoto – </a:t>
            </a:r>
            <a:r>
              <a:rPr lang="pt-BR" dirty="0" err="1"/>
              <a:t>Caerd</a:t>
            </a:r>
            <a:endParaRPr lang="pt-BR" dirty="0"/>
          </a:p>
          <a:p>
            <a:pPr lvl="0"/>
            <a:r>
              <a:rPr lang="pt-BR" dirty="0"/>
              <a:t>Distribuição de água, coleta e tratamento de esgoto – </a:t>
            </a:r>
            <a:r>
              <a:rPr lang="pt-BR" dirty="0" err="1"/>
              <a:t>Cosanpa</a:t>
            </a:r>
            <a:endParaRPr lang="pt-BR" dirty="0"/>
          </a:p>
          <a:p>
            <a:endParaRPr lang="pt-BR" b="1" dirty="0" smtClean="0"/>
          </a:p>
          <a:p>
            <a:r>
              <a:rPr lang="pt-BR" b="1" dirty="0" smtClean="0"/>
              <a:t>Mineração</a:t>
            </a:r>
            <a:endParaRPr lang="pt-BR" dirty="0"/>
          </a:p>
          <a:p>
            <a:pPr lvl="0"/>
            <a:r>
              <a:rPr lang="pt-BR" dirty="0"/>
              <a:t>Direitos de fosfato de </a:t>
            </a:r>
            <a:r>
              <a:rPr lang="pt-BR" dirty="0" err="1"/>
              <a:t>Miriri</a:t>
            </a:r>
            <a:r>
              <a:rPr lang="pt-BR" dirty="0"/>
              <a:t> (PB/PE)</a:t>
            </a:r>
          </a:p>
          <a:p>
            <a:pPr lvl="0"/>
            <a:r>
              <a:rPr lang="pt-BR" dirty="0"/>
              <a:t>Direitos minerários de cobre, chumbo e zinco em Palmeirópolis (TO)</a:t>
            </a:r>
          </a:p>
          <a:p>
            <a:pPr lvl="0"/>
            <a:r>
              <a:rPr lang="pt-BR" dirty="0"/>
              <a:t>Direitos minerários de carvão em </a:t>
            </a:r>
            <a:r>
              <a:rPr lang="pt-BR" dirty="0" err="1"/>
              <a:t>Candiota</a:t>
            </a:r>
            <a:r>
              <a:rPr lang="pt-BR" dirty="0"/>
              <a:t> (RS)</a:t>
            </a:r>
          </a:p>
          <a:p>
            <a:pPr lvl="0"/>
            <a:r>
              <a:rPr lang="pt-BR" dirty="0"/>
              <a:t>Direitos minerários de cobre em Bom Jardim (GO)</a:t>
            </a:r>
          </a:p>
          <a:p>
            <a:pPr lvl="0"/>
            <a:r>
              <a:rPr lang="pt-BR" dirty="0"/>
              <a:t>Ativos da Companhia de Pesquisa e Recursos Minerais – CPRM</a:t>
            </a:r>
          </a:p>
          <a:p>
            <a:endParaRPr lang="pt-BR" b="1" dirty="0" smtClean="0"/>
          </a:p>
          <a:p>
            <a:r>
              <a:rPr lang="pt-BR" b="1" dirty="0" smtClean="0"/>
              <a:t>Ministério </a:t>
            </a:r>
            <a:r>
              <a:rPr lang="pt-BR" b="1" dirty="0"/>
              <a:t>da Fazenda</a:t>
            </a:r>
            <a:endParaRPr lang="pt-BR" dirty="0"/>
          </a:p>
          <a:p>
            <a:pPr lvl="0"/>
            <a:r>
              <a:rPr lang="pt-BR" dirty="0"/>
              <a:t>Loteria Instantânea Exclusiva (</a:t>
            </a:r>
            <a:r>
              <a:rPr lang="pt-BR" dirty="0" err="1"/>
              <a:t>Lotex</a:t>
            </a:r>
            <a:r>
              <a:rPr lang="pt-BR" dirty="0"/>
              <a:t>)</a:t>
            </a:r>
          </a:p>
          <a:p>
            <a:r>
              <a:rPr lang="pt-BR" dirty="0"/>
              <a:t> </a:t>
            </a:r>
          </a:p>
          <a:p>
            <a:pPr lvl="0"/>
            <a:endParaRPr lang="pt-BR" dirty="0"/>
          </a:p>
          <a:p>
            <a:pPr lvl="0"/>
            <a:endParaRPr lang="pt-BR" dirty="0" smtClean="0"/>
          </a:p>
          <a:p>
            <a:endParaRPr lang="pt-BR" dirty="0"/>
          </a:p>
        </p:txBody>
      </p:sp>
      <p:sp>
        <p:nvSpPr>
          <p:cNvPr id="2" name="TextBox 1"/>
          <p:cNvSpPr txBox="1"/>
          <p:nvPr/>
        </p:nvSpPr>
        <p:spPr>
          <a:xfrm>
            <a:off x="7225048" y="5074276"/>
            <a:ext cx="2398926" cy="369332"/>
          </a:xfrm>
          <a:prstGeom prst="rect">
            <a:avLst/>
          </a:prstGeom>
          <a:noFill/>
        </p:spPr>
        <p:txBody>
          <a:bodyPr wrap="none" rtlCol="0">
            <a:spAutoFit/>
          </a:bodyPr>
          <a:lstStyle/>
          <a:p>
            <a:r>
              <a:rPr lang="pt-BR" dirty="0"/>
              <a:t>Fonte: planalto.gov.br</a:t>
            </a:r>
          </a:p>
        </p:txBody>
      </p:sp>
    </p:spTree>
    <p:extLst>
      <p:ext uri="{BB962C8B-B14F-4D97-AF65-F5344CB8AC3E}">
        <p14:creationId xmlns:p14="http://schemas.microsoft.com/office/powerpoint/2010/main" val="140715333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normAutofit/>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Inúmeros deveres sociais outorgados ao Estado pela CF + Incapacidade de endividamento e financiamento de obras = busca por uma alternativa para se investir em projetos de infraestrutura e prestação de serviços públicos</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Lógica: sem investir em infraestrutura, a economia não se desenvolverá e o Estado não sairá da crise fiscal. </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As parcerias público-privadas surgem como alternativa aos investimentos que não possuíam atratividade suficiente à iniciativa privada porque não eram autossustentáveis</a:t>
            </a:r>
            <a:r>
              <a:rPr lang="pt-BR" altLang="pt-BR" sz="1800" b="1" dirty="0" smtClean="0">
                <a:solidFill>
                  <a:schemeClr val="tx1"/>
                </a:solidFill>
                <a:latin typeface="Cambria" panose="02040503050406030204" pitchFamily="18" charset="0"/>
                <a:ea typeface="ＭＳ Ｐゴシック" pitchFamily="34" charset="-128"/>
              </a:rPr>
              <a:t>.</a:t>
            </a: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2901235"/>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424041"/>
            <a:ext cx="9601200" cy="1143000"/>
          </a:xfrm>
        </p:spPr>
        <p:txBody>
          <a:bodyPr/>
          <a:lstStyle/>
          <a:p>
            <a:r>
              <a:rPr lang="pt-BR" dirty="0" smtClean="0">
                <a:latin typeface="Verdana" panose="020B0604030504040204" pitchFamily="34" charset="0"/>
                <a:ea typeface="Verdana" panose="020B0604030504040204" pitchFamily="34" charset="0"/>
                <a:cs typeface="Verdana" panose="020B0604030504040204" pitchFamily="34" charset="0"/>
              </a:rPr>
              <a:t>Referências</a:t>
            </a:r>
            <a:endParaRPr lang="pt-BR"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1"/>
          </p:nvPr>
        </p:nvSpPr>
        <p:spPr>
          <a:xfrm>
            <a:off x="0" y="718959"/>
            <a:ext cx="12192000" cy="3810000"/>
          </a:xfrm>
        </p:spPr>
        <p:txBody>
          <a:bodyPr/>
          <a:lstStyle/>
          <a:p>
            <a:pPr algn="just"/>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ARAGÃO, Alexandre Santos. As </a:t>
            </a:r>
            <a:r>
              <a:rPr lang="pt-BR" sz="1400" dirty="0" err="1">
                <a:latin typeface="Verdana" panose="020B0604030504040204" pitchFamily="34" charset="0"/>
                <a:ea typeface="Verdana" panose="020B0604030504040204" pitchFamily="34" charset="0"/>
                <a:cs typeface="Verdana" panose="020B0604030504040204" pitchFamily="34" charset="0"/>
              </a:rPr>
              <a:t>PPPs</a:t>
            </a:r>
            <a:r>
              <a:rPr lang="pt-BR" sz="1400" dirty="0">
                <a:latin typeface="Verdana" panose="020B0604030504040204" pitchFamily="34" charset="0"/>
                <a:ea typeface="Verdana" panose="020B0604030504040204" pitchFamily="34" charset="0"/>
                <a:cs typeface="Verdana" panose="020B0604030504040204" pitchFamily="34" charset="0"/>
              </a:rPr>
              <a:t> e as concessões administrativas. In: MARQUES NETO, Floriano Peixoto de Azevedo; SCHIRATO, Vitor </a:t>
            </a:r>
            <a:r>
              <a:rPr lang="pt-BR" sz="1400" dirty="0" err="1">
                <a:latin typeface="Verdana" panose="020B0604030504040204" pitchFamily="34" charset="0"/>
                <a:ea typeface="Verdana" panose="020B0604030504040204" pitchFamily="34" charset="0"/>
                <a:cs typeface="Verdana" panose="020B0604030504040204" pitchFamily="34" charset="0"/>
              </a:rPr>
              <a:t>Rhein</a:t>
            </a:r>
            <a:r>
              <a:rPr lang="pt-BR" sz="1400" dirty="0">
                <a:latin typeface="Verdana" panose="020B0604030504040204" pitchFamily="34" charset="0"/>
                <a:ea typeface="Verdana" panose="020B0604030504040204" pitchFamily="34" charset="0"/>
                <a:cs typeface="Verdana" panose="020B0604030504040204" pitchFamily="34" charset="0"/>
              </a:rPr>
              <a:t> (Coord.). Estudos sobre a lei das parcerias público-privadas. Belo Horizonte: Fórum, 2011, p. 31-46</a:t>
            </a:r>
            <a:r>
              <a:rPr lang="pt-BR" sz="1400" dirty="0" smtClean="0">
                <a:latin typeface="Verdana" panose="020B0604030504040204" pitchFamily="34" charset="0"/>
                <a:ea typeface="Verdana" panose="020B0604030504040204" pitchFamily="34" charset="0"/>
                <a:cs typeface="Verdana" panose="020B0604030504040204" pitchFamily="34" charset="0"/>
              </a:rPr>
              <a:t>.</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BANDEIRA DE MELLO Celso </a:t>
            </a:r>
            <a:r>
              <a:rPr lang="pt-BR" sz="1400" dirty="0">
                <a:latin typeface="Verdana" panose="020B0604030504040204" pitchFamily="34" charset="0"/>
                <a:ea typeface="Verdana" panose="020B0604030504040204" pitchFamily="34" charset="0"/>
                <a:cs typeface="Verdana" panose="020B0604030504040204" pitchFamily="34" charset="0"/>
              </a:rPr>
              <a:t>Antônio. As Parcerias Público-Privadas (</a:t>
            </a:r>
            <a:r>
              <a:rPr lang="pt-BR" sz="1400" dirty="0" err="1">
                <a:latin typeface="Verdana" panose="020B0604030504040204" pitchFamily="34" charset="0"/>
                <a:ea typeface="Verdana" panose="020B0604030504040204" pitchFamily="34" charset="0"/>
                <a:cs typeface="Verdana" panose="020B0604030504040204" pitchFamily="34" charset="0"/>
              </a:rPr>
              <a:t>PPPs</a:t>
            </a:r>
            <a:r>
              <a:rPr lang="pt-BR" sz="1400" dirty="0" smtClean="0">
                <a:latin typeface="Verdana" panose="020B0604030504040204" pitchFamily="34" charset="0"/>
                <a:ea typeface="Verdana" panose="020B0604030504040204" pitchFamily="34" charset="0"/>
                <a:cs typeface="Verdana" panose="020B0604030504040204" pitchFamily="34" charset="0"/>
              </a:rPr>
              <a:t>). Migalhas, 2006. </a:t>
            </a:r>
            <a:r>
              <a:rPr lang="pt-BR" sz="1400" dirty="0">
                <a:latin typeface="Verdana" panose="020B0604030504040204" pitchFamily="34" charset="0"/>
                <a:ea typeface="Verdana" panose="020B0604030504040204" pitchFamily="34" charset="0"/>
                <a:cs typeface="Verdana" panose="020B0604030504040204" pitchFamily="34" charset="0"/>
              </a:rPr>
              <a:t>Disponível em: http://www.migalhas.com.br/dePeso/16,MI20266,71043-As+Parcerias+PublicoPrivadas+PPPs</a:t>
            </a:r>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GRILO </a:t>
            </a:r>
            <a:r>
              <a:rPr lang="pt-BR" sz="1400" dirty="0">
                <a:latin typeface="Verdana" panose="020B0604030504040204" pitchFamily="34" charset="0"/>
                <a:ea typeface="Verdana" panose="020B0604030504040204" pitchFamily="34" charset="0"/>
                <a:cs typeface="Verdana" panose="020B0604030504040204" pitchFamily="34" charset="0"/>
              </a:rPr>
              <a:t>Leonardo </a:t>
            </a:r>
            <a:r>
              <a:rPr lang="pt-BR" sz="1400" dirty="0" err="1">
                <a:latin typeface="Verdana" panose="020B0604030504040204" pitchFamily="34" charset="0"/>
                <a:ea typeface="Verdana" panose="020B0604030504040204" pitchFamily="34" charset="0"/>
                <a:cs typeface="Verdana" panose="020B0604030504040204" pitchFamily="34" charset="0"/>
              </a:rPr>
              <a:t>Melhorato</a:t>
            </a:r>
            <a:r>
              <a:rPr lang="pt-BR" sz="1400" dirty="0">
                <a:latin typeface="Verdana" panose="020B0604030504040204" pitchFamily="34" charset="0"/>
                <a:ea typeface="Verdana" panose="020B0604030504040204" pitchFamily="34" charset="0"/>
                <a:cs typeface="Verdana" panose="020B0604030504040204" pitchFamily="34" charset="0"/>
              </a:rPr>
              <a:t>; ALVES, Rubens </a:t>
            </a:r>
            <a:r>
              <a:rPr lang="pt-BR" sz="1400" dirty="0" smtClean="0">
                <a:latin typeface="Verdana" panose="020B0604030504040204" pitchFamily="34" charset="0"/>
                <a:ea typeface="Verdana" panose="020B0604030504040204" pitchFamily="34" charset="0"/>
                <a:cs typeface="Verdana" panose="020B0604030504040204" pitchFamily="34" charset="0"/>
              </a:rPr>
              <a:t>Teixeira; </a:t>
            </a:r>
            <a:r>
              <a:rPr lang="pt-BR" sz="1400" dirty="0">
                <a:latin typeface="Verdana" panose="020B0604030504040204" pitchFamily="34" charset="0"/>
                <a:ea typeface="Verdana" panose="020B0604030504040204" pitchFamily="34" charset="0"/>
                <a:cs typeface="Verdana" panose="020B0604030504040204" pitchFamily="34" charset="0"/>
              </a:rPr>
              <a:t>Guia prático de análise do </a:t>
            </a:r>
            <a:r>
              <a:rPr lang="pt-BR" sz="1400" dirty="0" err="1">
                <a:latin typeface="Verdana" panose="020B0604030504040204" pitchFamily="34" charset="0"/>
                <a:ea typeface="Verdana" panose="020B0604030504040204" pitchFamily="34" charset="0"/>
                <a:cs typeface="Verdana" panose="020B0604030504040204" pitchFamily="34" charset="0"/>
              </a:rPr>
              <a:t>Value</a:t>
            </a:r>
            <a:r>
              <a:rPr lang="pt-BR" sz="1400" dirty="0">
                <a:latin typeface="Verdana" panose="020B0604030504040204" pitchFamily="34" charset="0"/>
                <a:ea typeface="Verdana" panose="020B0604030504040204" pitchFamily="34" charset="0"/>
                <a:cs typeface="Verdana" panose="020B0604030504040204" pitchFamily="34" charset="0"/>
              </a:rPr>
              <a:t> for Money em projetos de PPP, </a:t>
            </a:r>
            <a:r>
              <a:rPr lang="pt-BR" sz="1400" dirty="0" smtClean="0">
                <a:latin typeface="Verdana" panose="020B0604030504040204" pitchFamily="34" charset="0"/>
                <a:ea typeface="Verdana" panose="020B0604030504040204" pitchFamily="34" charset="0"/>
                <a:cs typeface="Verdana" panose="020B0604030504040204" pitchFamily="34" charset="0"/>
              </a:rPr>
              <a:t>2011. </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JUSTEN FILHO, Marçal. Teoria Geral das Concessões de serviço público. São Paulo: Dialética, 2003</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RIBEIRO</a:t>
            </a:r>
            <a:r>
              <a:rPr lang="pt-BR" sz="1400" dirty="0">
                <a:latin typeface="Verdana" panose="020B0604030504040204" pitchFamily="34" charset="0"/>
                <a:ea typeface="Verdana" panose="020B0604030504040204" pitchFamily="34" charset="0"/>
                <a:cs typeface="Verdana" panose="020B0604030504040204" pitchFamily="34" charset="0"/>
              </a:rPr>
              <a:t>, Mauricio Portugal. Concessões e </a:t>
            </a:r>
            <a:r>
              <a:rPr lang="pt-BR" sz="1400" dirty="0" err="1">
                <a:latin typeface="Verdana" panose="020B0604030504040204" pitchFamily="34" charset="0"/>
                <a:ea typeface="Verdana" panose="020B0604030504040204" pitchFamily="34" charset="0"/>
                <a:cs typeface="Verdana" panose="020B0604030504040204" pitchFamily="34" charset="0"/>
              </a:rPr>
              <a:t>PPPs</a:t>
            </a:r>
            <a:r>
              <a:rPr lang="pt-BR" sz="1400" dirty="0">
                <a:latin typeface="Verdana" panose="020B0604030504040204" pitchFamily="34" charset="0"/>
                <a:ea typeface="Verdana" panose="020B0604030504040204" pitchFamily="34" charset="0"/>
                <a:cs typeface="Verdana" panose="020B0604030504040204" pitchFamily="34" charset="0"/>
              </a:rPr>
              <a:t>: melhores práticas em licitações e contratos. São Paulo: Atlas, 2011. </a:t>
            </a:r>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SCHIEFLER, Gustavo Henrique Carvalho. Procedimento de Manifestação de Interesse – PMI. Rio de Janeiro: </a:t>
            </a:r>
            <a:r>
              <a:rPr lang="pt-BR" sz="1400" dirty="0" err="1" smtClean="0">
                <a:latin typeface="Verdana" panose="020B0604030504040204" pitchFamily="34" charset="0"/>
                <a:ea typeface="Verdana" panose="020B0604030504040204" pitchFamily="34" charset="0"/>
                <a:cs typeface="Verdana" panose="020B0604030504040204" pitchFamily="34" charset="0"/>
              </a:rPr>
              <a:t>Lumen</a:t>
            </a:r>
            <a:r>
              <a:rPr lang="pt-BR" sz="1400" dirty="0" smtClean="0">
                <a:latin typeface="Verdana" panose="020B0604030504040204" pitchFamily="34" charset="0"/>
                <a:ea typeface="Verdana" panose="020B0604030504040204" pitchFamily="34" charset="0"/>
                <a:cs typeface="Verdana" panose="020B0604030504040204" pitchFamily="34" charset="0"/>
              </a:rPr>
              <a:t> Juris, 2014.</a:t>
            </a:r>
          </a:p>
          <a:p>
            <a:pPr algn="just"/>
            <a:r>
              <a:rPr lang="pt-BR" sz="1400" dirty="0">
                <a:latin typeface="Verdana" panose="020B0604030504040204" pitchFamily="34" charset="0"/>
                <a:ea typeface="Verdana" panose="020B0604030504040204" pitchFamily="34" charset="0"/>
                <a:cs typeface="Verdana" panose="020B0604030504040204" pitchFamily="34" charset="0"/>
              </a:rPr>
              <a:t>PRADO, Lucas Navarro; RIBEIRO, Maurício Portugal. Comentários à lei de PPP – parceria público-privada: fundamentos econômico-jurídicos. São Paulo: Malheiros Editores, 2007</a:t>
            </a:r>
            <a:r>
              <a:rPr lang="pt-BR" sz="1400" dirty="0" smtClean="0">
                <a:latin typeface="Verdana" panose="020B0604030504040204" pitchFamily="34" charset="0"/>
                <a:ea typeface="Verdana" panose="020B0604030504040204" pitchFamily="34" charset="0"/>
                <a:cs typeface="Verdana" panose="020B0604030504040204" pitchFamily="34" charset="0"/>
              </a:rPr>
              <a:t>.</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SUNDFELD, Carlos Ari (coord</a:t>
            </a:r>
            <a:r>
              <a:rPr lang="pt-BR" sz="1400" dirty="0">
                <a:latin typeface="Verdana" panose="020B0604030504040204" pitchFamily="34" charset="0"/>
                <a:ea typeface="Verdana" panose="020B0604030504040204" pitchFamily="34" charset="0"/>
                <a:cs typeface="Verdana" panose="020B0604030504040204" pitchFamily="34" charset="0"/>
              </a:rPr>
              <a:t>.). Parcerias público-privadas. São Paulo: Malheiros Editores, 2005.</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WALD</a:t>
            </a:r>
            <a:r>
              <a:rPr lang="pt-BR" sz="1400" dirty="0">
                <a:latin typeface="Verdana" panose="020B0604030504040204" pitchFamily="34" charset="0"/>
                <a:ea typeface="Verdana" panose="020B0604030504040204" pitchFamily="34" charset="0"/>
                <a:cs typeface="Verdana" panose="020B0604030504040204" pitchFamily="34" charset="0"/>
              </a:rPr>
              <a:t>, Arnoldo; MORAES, Luiza Rangel; WALD, Alexandre A. O direito de parceria e a lei de concessões: análise das Leis </a:t>
            </a:r>
            <a:r>
              <a:rPr lang="pt-BR" sz="1400" dirty="0" err="1">
                <a:latin typeface="Verdana" panose="020B0604030504040204" pitchFamily="34" charset="0"/>
                <a:ea typeface="Verdana" panose="020B0604030504040204" pitchFamily="34" charset="0"/>
                <a:cs typeface="Verdana" panose="020B0604030504040204" pitchFamily="34" charset="0"/>
              </a:rPr>
              <a:t>ns</a:t>
            </a:r>
            <a:r>
              <a:rPr lang="pt-BR" sz="1400" dirty="0">
                <a:latin typeface="Verdana" panose="020B0604030504040204" pitchFamily="34" charset="0"/>
                <a:ea typeface="Verdana" panose="020B0604030504040204" pitchFamily="34" charset="0"/>
                <a:cs typeface="Verdana" panose="020B0604030504040204" pitchFamily="34" charset="0"/>
              </a:rPr>
              <a:t>. 8.987/95 500 e 9.074/95 e legislação </a:t>
            </a:r>
            <a:r>
              <a:rPr lang="pt-BR" sz="1400" dirty="0" err="1">
                <a:latin typeface="Verdana" panose="020B0604030504040204" pitchFamily="34" charset="0"/>
                <a:ea typeface="Verdana" panose="020B0604030504040204" pitchFamily="34" charset="0"/>
                <a:cs typeface="Verdana" panose="020B0604030504040204" pitchFamily="34" charset="0"/>
              </a:rPr>
              <a:t>subseqüente</a:t>
            </a:r>
            <a:r>
              <a:rPr lang="pt-BR" sz="1400" dirty="0">
                <a:latin typeface="Verdana" panose="020B0604030504040204" pitchFamily="34" charset="0"/>
                <a:ea typeface="Verdana" panose="020B0604030504040204" pitchFamily="34" charset="0"/>
                <a:cs typeface="Verdana" panose="020B0604030504040204" pitchFamily="34" charset="0"/>
              </a:rPr>
              <a:t>. 2ª ed. rev. e atual. São Paulo: Saraiva, 2004</a:t>
            </a:r>
            <a:r>
              <a:rPr lang="pt-BR" sz="1400" dirty="0" smtClean="0">
                <a:latin typeface="Verdana" panose="020B0604030504040204" pitchFamily="34" charset="0"/>
                <a:ea typeface="Verdana" panose="020B0604030504040204" pitchFamily="34" charset="0"/>
                <a:cs typeface="Verdana" panose="020B0604030504040204" pitchFamily="34" charset="0"/>
              </a:rPr>
              <a:t>.</a:t>
            </a:r>
          </a:p>
          <a:p>
            <a:pPr algn="just"/>
            <a:r>
              <a:rPr lang="en-US" sz="1400" dirty="0" smtClean="0">
                <a:latin typeface="Verdana" panose="020B0604030504040204" pitchFamily="34" charset="0"/>
                <a:ea typeface="Verdana" panose="020B0604030504040204" pitchFamily="34" charset="0"/>
                <a:cs typeface="Verdana" panose="020B0604030504040204" pitchFamily="34" charset="0"/>
              </a:rPr>
              <a:t>WORLD BANK, Public-Private </a:t>
            </a:r>
            <a:r>
              <a:rPr lang="en-US" sz="1400" dirty="0">
                <a:latin typeface="Verdana" panose="020B0604030504040204" pitchFamily="34" charset="0"/>
                <a:ea typeface="Verdana" panose="020B0604030504040204" pitchFamily="34" charset="0"/>
                <a:cs typeface="Verdana" panose="020B0604030504040204" pitchFamily="34" charset="0"/>
              </a:rPr>
              <a:t>Partnerships Reference Guide. PPP Basics: What and </a:t>
            </a:r>
            <a:r>
              <a:rPr lang="en-US" sz="1400" dirty="0" smtClean="0">
                <a:latin typeface="Verdana" panose="020B0604030504040204" pitchFamily="34" charset="0"/>
                <a:ea typeface="Verdana" panose="020B0604030504040204" pitchFamily="34" charset="0"/>
                <a:cs typeface="Verdana" panose="020B0604030504040204" pitchFamily="34" charset="0"/>
              </a:rPr>
              <a:t>Why, 2014.</a:t>
            </a:r>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pt-BR" sz="1400" dirty="0">
                <a:latin typeface="Verdana" panose="020B0604030504040204" pitchFamily="34" charset="0"/>
                <a:ea typeface="Verdana" panose="020B0604030504040204" pitchFamily="34" charset="0"/>
                <a:cs typeface="Verdana" panose="020B0604030504040204" pitchFamily="34" charset="0"/>
              </a:rPr>
              <a:t/>
            </a:r>
            <a:br>
              <a:rPr lang="pt-BR" sz="1400" dirty="0">
                <a:latin typeface="Verdana" panose="020B0604030504040204" pitchFamily="34" charset="0"/>
                <a:ea typeface="Verdana" panose="020B0604030504040204" pitchFamily="34" charset="0"/>
                <a:cs typeface="Verdana" panose="020B0604030504040204" pitchFamily="34" charset="0"/>
              </a:rPr>
            </a:br>
            <a:endParaRPr lang="pt-BR"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19626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lstStyle/>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Ideia: o particular se responsabiliza pelo financiamento da obra de infraestrutura ou do serviço público e o Estado brasileiro o remunera, a longo prazo, na justa medida para tornar a concessão autossustentável.</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Duas modalidades: </a:t>
            </a: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1. A Administração Pública complementa a receita tarifária (concessão patrocinada);</a:t>
            </a: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2. A Administração Pública substitui a receita tarifária (concessão administrativa)</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lnSpc>
                <a:spcPct val="100000"/>
              </a:lnSpc>
              <a:buFont typeface="Wingdings" panose="05000000000000000000" pitchFamily="2" charset="2"/>
              <a:buChar char="q"/>
            </a:pPr>
            <a:r>
              <a:rPr lang="pt-BR" altLang="pt-BR" sz="1800" b="1" dirty="0">
                <a:solidFill>
                  <a:schemeClr val="tx1"/>
                </a:solidFill>
                <a:latin typeface="Cambria" panose="02040503050406030204" pitchFamily="18" charset="0"/>
                <a:ea typeface="ＭＳ Ｐゴシック" pitchFamily="34" charset="-128"/>
              </a:rPr>
              <a:t>Os recebíveis dos concessionários têm origem exclusiva ou complementar na própria Administração Pública, fato que sustenta o modelo de negócios para que o particular invista, em curto prazo, o montante necessário para financiar a utilidade pública e, em longo prazo, </a:t>
            </a:r>
            <a:r>
              <a:rPr lang="pt-BR" altLang="pt-BR" sz="1800" b="1" dirty="0" smtClean="0">
                <a:solidFill>
                  <a:schemeClr val="tx1"/>
                </a:solidFill>
                <a:latin typeface="Cambria" panose="02040503050406030204" pitchFamily="18" charset="0"/>
                <a:ea typeface="ＭＳ Ｐゴシック" pitchFamily="34" charset="-128"/>
              </a:rPr>
              <a:t>recupere </a:t>
            </a:r>
            <a:r>
              <a:rPr lang="pt-BR" altLang="pt-BR" sz="1800" b="1" dirty="0">
                <a:solidFill>
                  <a:schemeClr val="tx1"/>
                </a:solidFill>
                <a:latin typeface="Cambria" panose="02040503050406030204" pitchFamily="18" charset="0"/>
                <a:ea typeface="ＭＳ Ｐゴシック" pitchFamily="34" charset="-128"/>
              </a:rPr>
              <a:t>o investimento. </a:t>
            </a:r>
          </a:p>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837538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ítulo 12"/>
          <p:cNvSpPr>
            <a:spLocks noGrp="1"/>
          </p:cNvSpPr>
          <p:nvPr>
            <p:ph type="subTitle" idx="1"/>
          </p:nvPr>
        </p:nvSpPr>
        <p:spPr>
          <a:xfrm>
            <a:off x="471465" y="981075"/>
            <a:ext cx="9144000" cy="3714750"/>
          </a:xfrm>
        </p:spPr>
        <p:txBody>
          <a:bodyPr/>
          <a:lstStyle/>
          <a:p>
            <a:pPr algn="just">
              <a:lnSpc>
                <a:spcPct val="100000"/>
              </a:lnSpc>
              <a:buFont typeface="Wingdings" panose="05000000000000000000" pitchFamily="2" charset="2"/>
              <a:buChar char="q"/>
            </a:pPr>
            <a:endParaRPr lang="pt-BR" altLang="pt-BR" sz="1800" b="1" dirty="0">
              <a:solidFill>
                <a:schemeClr val="tx1"/>
              </a:solidFill>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latin typeface="Cambria" panose="02040503050406030204" pitchFamily="18" charset="0"/>
              <a:ea typeface="ＭＳ Ｐゴシック" pitchFamily="34" charset="-128"/>
            </a:endParaRPr>
          </a:p>
          <a:p>
            <a:pPr algn="just">
              <a:buFont typeface="Wingdings" panose="05000000000000000000" pitchFamily="2" charset="2"/>
              <a:buChar char="q"/>
            </a:pPr>
            <a:endParaRPr lang="pt-BR" altLang="pt-BR" sz="1800" b="1" dirty="0">
              <a:ea typeface="ＭＳ Ｐゴシック" pitchFamily="34" charset="-128"/>
            </a:endParaRPr>
          </a:p>
          <a:p>
            <a:pPr>
              <a:buFontTx/>
              <a:buChar char="•"/>
            </a:pPr>
            <a:endParaRPr lang="en-US" altLang="pt-BR" sz="1100" dirty="0">
              <a:latin typeface="Cambria" panose="02040503050406030204" pitchFamily="18" charset="0"/>
              <a:ea typeface="ＭＳ Ｐゴシック" pitchFamily="34" charset="-128"/>
            </a:endParaRPr>
          </a:p>
        </p:txBody>
      </p:sp>
      <p:sp>
        <p:nvSpPr>
          <p:cNvPr id="5" name="CaixaDeTexto 4"/>
          <p:cNvSpPr txBox="1"/>
          <p:nvPr/>
        </p:nvSpPr>
        <p:spPr>
          <a:xfrm>
            <a:off x="0" y="0"/>
            <a:ext cx="89237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pt-BR" altLang="pt-BR" sz="2400" b="1" i="1" dirty="0" smtClean="0">
                <a:latin typeface="Verdana" panose="020B0604030504040204" pitchFamily="34" charset="0"/>
                <a:ea typeface="Verdana" panose="020B0604030504040204" pitchFamily="34" charset="0"/>
                <a:cs typeface="Verdana" panose="020B0604030504040204" pitchFamily="34" charset="0"/>
              </a:rPr>
              <a:t>Parcerias Público-Privadas (</a:t>
            </a:r>
            <a:r>
              <a:rPr lang="pt-BR" altLang="pt-BR" sz="2400" b="1" i="1" dirty="0" err="1" smtClean="0">
                <a:latin typeface="Verdana" panose="020B0604030504040204" pitchFamily="34" charset="0"/>
                <a:ea typeface="Verdana" panose="020B0604030504040204" pitchFamily="34" charset="0"/>
                <a:cs typeface="Verdana" panose="020B0604030504040204" pitchFamily="34" charset="0"/>
              </a:rPr>
              <a:t>PPPs</a:t>
            </a:r>
            <a:r>
              <a:rPr lang="pt-BR" altLang="pt-BR" sz="2400" b="1" i="1" dirty="0">
                <a:latin typeface="Verdana" panose="020B0604030504040204" pitchFamily="34" charset="0"/>
                <a:ea typeface="Verdana" panose="020B0604030504040204" pitchFamily="34" charset="0"/>
                <a:cs typeface="Verdana" panose="020B0604030504040204" pitchFamily="34" charset="0"/>
              </a:rPr>
              <a:t>)</a:t>
            </a:r>
            <a:endParaRPr lang="pt-BR" alt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0" y="647700"/>
            <a:ext cx="10904681" cy="5219700"/>
          </a:xfrm>
          <a:prstGeom prst="rect">
            <a:avLst/>
          </a:prstGeom>
        </p:spPr>
      </p:pic>
      <p:sp>
        <p:nvSpPr>
          <p:cNvPr id="6" name="TextBox 5"/>
          <p:cNvSpPr txBox="1"/>
          <p:nvPr/>
        </p:nvSpPr>
        <p:spPr>
          <a:xfrm>
            <a:off x="6324600" y="5929907"/>
            <a:ext cx="4732481" cy="923330"/>
          </a:xfrm>
          <a:prstGeom prst="rect">
            <a:avLst/>
          </a:prstGeom>
          <a:noFill/>
        </p:spPr>
        <p:txBody>
          <a:bodyPr wrap="square" rtlCol="0">
            <a:spAutoFit/>
          </a:bodyPr>
          <a:lstStyle/>
          <a:p>
            <a:r>
              <a:rPr lang="en-US" dirty="0" smtClean="0"/>
              <a:t>Fonte: Public-Private </a:t>
            </a:r>
            <a:r>
              <a:rPr lang="en-US" dirty="0"/>
              <a:t>Partnerships Reference Guide. PPP Basics: What and </a:t>
            </a:r>
            <a:r>
              <a:rPr lang="en-US" dirty="0" smtClean="0"/>
              <a:t>Why (World Bank, 2014)</a:t>
            </a:r>
            <a:endParaRPr lang="pt-BR" dirty="0"/>
          </a:p>
        </p:txBody>
      </p:sp>
    </p:spTree>
    <p:extLst>
      <p:ext uri="{BB962C8B-B14F-4D97-AF65-F5344CB8AC3E}">
        <p14:creationId xmlns:p14="http://schemas.microsoft.com/office/powerpoint/2010/main" val="2407941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1261534" y="1666874"/>
            <a:ext cx="9601200" cy="1457325"/>
          </a:xfrm>
        </p:spPr>
        <p:txBody>
          <a:bodyPr>
            <a:normAutofit/>
          </a:bodyPr>
          <a:lstStyle/>
          <a:p>
            <a:pPr marL="0" indent="0">
              <a:buNone/>
            </a:pPr>
            <a:r>
              <a:rPr lang="pt-BR" sz="4800" dirty="0">
                <a:latin typeface="Verdana" pitchFamily="34" charset="0"/>
                <a:ea typeface="Verdana" pitchFamily="34" charset="0"/>
                <a:cs typeface="Verdana" pitchFamily="34" charset="0"/>
              </a:rPr>
              <a:t>2</a:t>
            </a:r>
            <a:r>
              <a:rPr lang="pt-BR" sz="4800" dirty="0" smtClean="0">
                <a:latin typeface="Verdana" pitchFamily="34" charset="0"/>
                <a:ea typeface="Verdana" pitchFamily="34" charset="0"/>
                <a:cs typeface="Verdana" pitchFamily="34" charset="0"/>
              </a:rPr>
              <a:t>. A regulamentação das </a:t>
            </a:r>
            <a:r>
              <a:rPr lang="pt-BR" sz="4800" dirty="0" err="1" smtClean="0">
                <a:latin typeface="Verdana" pitchFamily="34" charset="0"/>
                <a:ea typeface="Verdana" pitchFamily="34" charset="0"/>
                <a:cs typeface="Verdana" pitchFamily="34" charset="0"/>
              </a:rPr>
              <a:t>PPPs</a:t>
            </a:r>
            <a:r>
              <a:rPr lang="pt-BR" sz="4800" dirty="0" smtClean="0">
                <a:latin typeface="Verdana" pitchFamily="34" charset="0"/>
                <a:ea typeface="Verdana" pitchFamily="34" charset="0"/>
                <a:cs typeface="Verdana" pitchFamily="34" charset="0"/>
              </a:rPr>
              <a:t> no Brasil</a:t>
            </a:r>
            <a:endParaRPr lang="pt-B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0409106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iamondGrid_16x9_TP103031012">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
  <TotalTime>0</TotalTime>
  <Words>5049</Words>
  <Application>Microsoft Office PowerPoint</Application>
  <PresentationFormat>Widescreen</PresentationFormat>
  <Paragraphs>572</Paragraphs>
  <Slides>60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ＭＳ Ｐゴシック</vt:lpstr>
      <vt:lpstr>Arial</vt:lpstr>
      <vt:lpstr>Cambria</vt:lpstr>
      <vt:lpstr>Verdana</vt:lpstr>
      <vt:lpstr>Wingdings</vt:lpstr>
      <vt:lpstr>DiamondGrid_16x9_TP103031012</vt:lpstr>
      <vt:lpstr>Direito Administrativo II:    Parcerias Público-Privadas (PPPs)</vt:lpstr>
      <vt:lpstr>Sumário de aula</vt:lpstr>
      <vt:lpstr>1. Contexto histórico –  O surgimento das PPPs</vt:lpstr>
      <vt:lpstr>PowerPoint Presentation</vt:lpstr>
      <vt:lpstr>PowerPoint Presentation</vt:lpstr>
      <vt:lpstr>PowerPoint Presentation</vt:lpstr>
      <vt:lpstr>PowerPoint Presentation</vt:lpstr>
      <vt:lpstr>PowerPoint Presentation</vt:lpstr>
      <vt:lpstr>2. A regulamentação das PPPs no Brasil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Aspectos destacados sobre o modelo contratual de PPPs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A concessão patrocinada e a concessão administrativa</vt:lpstr>
      <vt:lpstr>PowerPoint Presentation</vt:lpstr>
      <vt:lpstr>PowerPoint Presentation</vt:lpstr>
      <vt:lpstr>PowerPoint Presentation</vt:lpstr>
      <vt:lpstr>5. O planejamento de PPPs por meio dos PMIs</vt:lpstr>
      <vt:lpstr>PowerPoint Presentation</vt:lpstr>
      <vt:lpstr>PowerPoint Presentation</vt:lpstr>
      <vt:lpstr>PowerPoint Presentation</vt:lpstr>
      <vt:lpstr>PowerPoint Presentation</vt:lpstr>
      <vt:lpstr>6. Programa de Parcerias de Investimentos - PPI</vt:lpstr>
      <vt:lpstr>PowerPoint Presentation</vt:lpstr>
      <vt:lpstr>PowerPoint Presentation</vt:lpstr>
      <vt:lpstr>PowerPoint Presentation</vt:lpstr>
      <vt:lpstr>PowerPoint Presentation</vt:lpstr>
      <vt:lpstr>Referências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2014-04-17T20:26:16Z</dcterms:created>
  <dcterms:modified xsi:type="dcterms:W3CDTF">2016-10-04T19:37:37Z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