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530" r:id="rId3"/>
    <p:sldId id="545" r:id="rId4"/>
    <p:sldId id="546" r:id="rId5"/>
    <p:sldId id="547" r:id="rId6"/>
    <p:sldId id="548" r:id="rId7"/>
    <p:sldId id="549" r:id="rId8"/>
    <p:sldId id="574" r:id="rId9"/>
    <p:sldId id="550" r:id="rId10"/>
    <p:sldId id="551" r:id="rId11"/>
    <p:sldId id="552" r:id="rId12"/>
    <p:sldId id="553" r:id="rId13"/>
    <p:sldId id="554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356" autoAdjust="0"/>
  </p:normalViewPr>
  <p:slideViewPr>
    <p:cSldViewPr snapToGrid="0">
      <p:cViewPr varScale="1">
        <p:scale>
          <a:sx n="81" d="100"/>
          <a:sy n="81" d="100"/>
        </p:scale>
        <p:origin x="1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6B6F79ED-40E9-4F4D-838A-8F28976FB6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5D2C691C-FD9B-4BE2-AE76-DED82F94F5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4CB3B5F7-0CEB-4FB2-BE08-BD2007C8A1BF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C4908F95-6697-4CE4-952A-2D22E8459D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87643268-2CF1-433F-AFB3-7430E8CB8F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A24F5E5A-73E6-4634-84F2-B2FDF355FE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CCD71AA6-7394-4CF7-A309-F17488E2A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5DA41D1E-A7E1-49CD-B6AB-9DAE3DC6D4D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2589272C-2679-4468-84C1-C2CD498EBD0C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E1D0E984-C480-4DCA-852B-C8879C1D66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4E2E6B9B-94C0-4181-A468-7478B5619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CE9ABD7E-77D3-46CF-8682-7DAF2E9766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70C93D30-43E6-4F52-8ABB-3168DAC3F8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/>
              </a:defRPr>
            </a:lvl1pPr>
          </a:lstStyle>
          <a:p>
            <a:pPr>
              <a:defRPr/>
            </a:pPr>
            <a:fld id="{BF73D3A4-5399-4549-91DF-8588C042B3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F95DDE2-3AC9-497A-BA60-5CEB5189FA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08362F1-A351-4032-85CD-5FE2F0A0E9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  <p:extLst>
      <p:ext uri="{BB962C8B-B14F-4D97-AF65-F5344CB8AC3E}">
        <p14:creationId xmlns:p14="http://schemas.microsoft.com/office/powerpoint/2010/main" val="165763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462695F0-684F-4BD8-A557-AD3C47E73A65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5F33EA2F-3566-48F5-984D-C6245D1C0974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37322FFC-8620-44BA-8344-E460902BB4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6C8C6669-6CD0-49C5-864A-F1E679BD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59A6-3049-46C9-A3D2-186DC5660B91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CA75C0CE-0BEB-48E2-AEA2-2D6B0D871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AA1A6558-CD88-42EA-976B-0632615F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4C130-FB95-48AC-BFD1-C38D756E2A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348773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9EF069C6-DB7A-4E58-8E9F-57BCB97FBED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3780E871-60B3-474E-9573-E7DF602FE32D}"/>
                </a:ext>
              </a:extLst>
            </p:cNvPr>
            <p:cNvCxnSpPr/>
            <p:nvPr/>
          </p:nvCxnSpPr>
          <p:spPr>
            <a:xfrm rot="10800000">
              <a:off x="1073151" y="1200145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14BCAA37-11BD-4198-A9A7-AB683991D746}"/>
                </a:ext>
              </a:extLst>
            </p:cNvPr>
            <p:cNvCxnSpPr/>
            <p:nvPr/>
          </p:nvCxnSpPr>
          <p:spPr>
            <a:xfrm rot="10800000">
              <a:off x="1073151" y="1263270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4E083CB1-DF95-4668-96AA-CF99AB06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0C56F-7242-47FE-9CB9-DF34D09539B3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505406CF-308E-44FD-B1CF-C2885DABA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2DEDC2BE-D06A-4E9C-B0C2-1FA48280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FAE3-407F-4285-81A7-E439792100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842442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352F6A1D-8EE8-4BB9-97E7-D6169A91A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A005B-E1B2-4980-986F-E225810AFC8B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944B915F-7F38-41A5-8949-E79D2879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1FF5E842-F006-432C-99E8-23D437B9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28A8-1572-40C4-97C6-D6096C8DFF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3426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3CAB80D1-DE71-40F6-9536-84CF469F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D3E12-1495-4B43-9370-66F6A42E2292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BA986AC7-67F0-4335-BF05-49615939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0D4400B2-B767-436A-91FF-450067B5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C1EB8-E6C2-481E-9B36-EE49D821CF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650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FF21DF0F-4D2B-4D9F-83A9-64F06F8C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1C7A-17E1-4128-AB54-5B3B6AA39971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881D096B-D45F-4A1B-84A9-4C1DC84C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35B33439-E12F-48EC-88B1-99882538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48BF9-76CB-40D6-9E84-DED99EB676A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363924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047C11B6-C902-46F6-85A9-CA4CDAAC051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782825B1-2642-4B57-B33A-C70956EDA5CF}"/>
                </a:ext>
              </a:extLst>
            </p:cNvPr>
            <p:cNvCxnSpPr/>
            <p:nvPr/>
          </p:nvCxnSpPr>
          <p:spPr>
            <a:xfrm>
              <a:off x="524427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4A687F2D-AB7F-421E-9F86-5A179B3609E7}"/>
                </a:ext>
              </a:extLst>
            </p:cNvPr>
            <p:cNvCxnSpPr/>
            <p:nvPr/>
          </p:nvCxnSpPr>
          <p:spPr>
            <a:xfrm>
              <a:off x="524427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54DE08F3-FDAA-4268-9143-482856707B6E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7D63CB70-FC8D-47F9-9905-39C5C62326E3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5EED0164-E981-42EC-B74F-7A3683C54514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C6656E08-0EFE-4AE3-B824-87952AA2BF19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14010954-4DF4-4B60-BBDD-21381D874EF1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044E6431-8904-4940-BC9F-AF91522742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8381996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093AC68C-BEA2-4614-ABE6-97F9BC2F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4F94-9375-4797-92A7-096D51036851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B46A779D-F4FF-4354-9C63-D7348540A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63FCFB18-EE85-4239-89C1-9F134660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A35E-F919-4AB3-AF2B-AB69BD9D200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341931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6C73B042-D83B-4F96-A4CE-CF762FD3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F7279-7B31-48CB-AF39-82C5CB0B5783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82574B44-E9FF-46EE-A246-D8F042F2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FC355171-32AB-44D4-8F8A-08B2BB24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F466-EC17-4D2B-B6A2-D014067222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187551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65B9BC2B-BF09-4702-A727-7DCA84A9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A188-8E16-4AC7-A7C9-43BE91D1E584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58CB2493-F2C5-499C-BAA1-C82D1553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EFD1F817-B35B-40AB-955F-AD03C0B1E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7346D-594D-4B10-B59C-AD26CF19DA0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80989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D444500C-86C8-46F7-A9C4-A294D4234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6F9F-D457-4D43-98E9-92E8127095B2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90BECB72-0A3A-440E-981B-83D56B05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A58D3E23-FA35-47E1-B841-F38FF3C7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CB3ED-EF13-4839-B223-D6E238C5F98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517095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7A225D7B-957D-4CBB-83A6-BE84670B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86C2E-2F27-44B6-8BF9-8748E273380E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59186294-04A0-4769-8BA7-7E5A13292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5E4BBCAA-9A92-4638-94F2-230D6D51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8E95-A151-46F5-A6CD-C7F3F6EB2B0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174097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9772B1F2-F2FB-40C2-B712-673AB396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73C77-C2A1-490E-AF04-3E21EE790001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261CB726-A979-41E3-9B07-5C1E5F79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360FF3AD-680C-4460-B0CF-5DF49F53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8B00-73EB-41BD-8EE0-1C19A4B612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00915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AAA867AE-8B92-416F-A332-A9230EE818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96CACA-0CCC-4EFA-A359-2F9A46CAC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3859CC10-2CA3-44AF-870A-848728540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74AF15-F91A-40C6-9264-CCD9B502893E}" type="datetimeFigureOut">
              <a:rPr lang="pt-BR"/>
              <a:pPr>
                <a:defRPr/>
              </a:pPr>
              <a:t>06/10/2020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E2394DB0-18A0-48B5-96FA-8AE98AD15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84C823A5-F474-4248-9B2B-90707FC25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/>
              </a:defRPr>
            </a:lvl1pPr>
          </a:lstStyle>
          <a:p>
            <a:pPr>
              <a:defRPr/>
            </a:pPr>
            <a:fld id="{264B51A6-451F-4A03-B3DE-5673DB68FE6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CF6964AB-8178-4861-97F5-9ECF95420452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D36AEC17-459C-4818-87BA-CE84FC70627B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2E1CE4DA-1A7A-4730-8BBD-FBB16EDAF65B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2" r:id="rId2"/>
    <p:sldLayoutId id="214748372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23" r:id="rId10"/>
    <p:sldLayoutId id="2147483719" r:id="rId11"/>
    <p:sldLayoutId id="2147483720" r:id="rId12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D26CD9A-2054-4C37-B88F-55810426727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985500" cy="2219325"/>
          </a:xfrm>
        </p:spPr>
        <p:txBody>
          <a:bodyPr/>
          <a:lstStyle/>
          <a:p>
            <a:pPr eaLnBrk="1" hangingPunct="1"/>
            <a:r>
              <a:rPr altLang="pt-BR" sz="4000" cap="none" dirty="0"/>
              <a:t>AULA </a:t>
            </a:r>
            <a:r>
              <a:rPr altLang="pt-BR" sz="4000" cap="none" dirty="0" smtClean="0"/>
              <a:t>15.  </a:t>
            </a:r>
            <a:r>
              <a:rPr altLang="pt-BR" sz="4000" cap="none" dirty="0" smtClean="0"/>
              <a:t>Os planos de estabilização </a:t>
            </a:r>
            <a:r>
              <a:rPr altLang="pt-BR" sz="4000" cap="none" dirty="0" smtClean="0"/>
              <a:t>do Governo </a:t>
            </a:r>
            <a:r>
              <a:rPr altLang="pt-BR" sz="4000" cap="none" dirty="0" smtClean="0"/>
              <a:t>S</a:t>
            </a:r>
            <a:r>
              <a:rPr altLang="pt-BR" sz="4000" cap="none" dirty="0" smtClean="0"/>
              <a:t>arney: do </a:t>
            </a:r>
            <a:r>
              <a:rPr altLang="pt-BR" sz="4000" cap="none" dirty="0" smtClean="0"/>
              <a:t>Cruzado ao </a:t>
            </a:r>
            <a:r>
              <a:rPr altLang="pt-BR" sz="4000" cap="none" dirty="0" smtClean="0"/>
              <a:t>Verão</a:t>
            </a:r>
            <a:endParaRPr altLang="pt-BR" sz="4000" cap="none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DA3DB6C-FD7B-44AD-9EA9-DA32336612D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 dirty="0"/>
              <a:t>A Gremaud  - REC2413- Economia Brasileira Contemporânea </a:t>
            </a:r>
            <a:r>
              <a:rPr altLang="pt-BR" dirty="0" smtClean="0"/>
              <a:t>2020</a:t>
            </a:r>
            <a:endParaRPr altLang="pt-BR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7" name="Picture 11" descr="20130114-Segunda_16011989">
            <a:extLst>
              <a:ext uri="{FF2B5EF4-FFF2-40B4-BE49-F238E27FC236}">
                <a16:creationId xmlns:a16="http://schemas.microsoft.com/office/drawing/2014/main" id="{A3927125-CB18-438A-99CE-79BAD463E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1204913"/>
            <a:ext cx="7065962" cy="535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5" descr="1989_cruzadonovo_5">
            <a:extLst>
              <a:ext uri="{FF2B5EF4-FFF2-40B4-BE49-F238E27FC236}">
                <a16:creationId xmlns:a16="http://schemas.microsoft.com/office/drawing/2014/main" id="{67505FDA-F945-4D0C-8893-04A0EBFEC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325"/>
            <a:ext cx="5387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03" name="Picture 7" descr="cruzado-novo2">
            <a:extLst>
              <a:ext uri="{FF2B5EF4-FFF2-40B4-BE49-F238E27FC236}">
                <a16:creationId xmlns:a16="http://schemas.microsoft.com/office/drawing/2014/main" id="{6C401E38-C7F9-4DAC-8D87-F8856F848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4540250"/>
            <a:ext cx="5237163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05" name="Picture 9" descr="100-cruzados-novos">
            <a:extLst>
              <a:ext uri="{FF2B5EF4-FFF2-40B4-BE49-F238E27FC236}">
                <a16:creationId xmlns:a16="http://schemas.microsoft.com/office/drawing/2014/main" id="{C803716E-46B5-4601-93F2-335475B56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2298700"/>
            <a:ext cx="5262562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11D11A4-051B-4D92-997D-54CDA536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rIns="91440" anchor="ctr"/>
          <a:lstStyle/>
          <a:p>
            <a:r>
              <a:rPr altLang="pt-BR"/>
              <a:t>Plano Verão – </a:t>
            </a:r>
            <a:r>
              <a:rPr altLang="pt-BR" sz="2500"/>
              <a:t>Novamente um  plano hibrido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AFC1377-EC04-4D06-94E9-847E1BF50A0A}"/>
              </a:ext>
            </a:extLst>
          </p:cNvPr>
          <p:cNvSpPr>
            <a:spLocks noGrp="1"/>
          </p:cNvSpPr>
          <p:nvPr>
            <p:ph type="body" idx="4294967295"/>
          </p:nvPr>
        </p:nvSpPr>
        <p:spPr bwMode="auto">
          <a:xfrm>
            <a:off x="222250" y="1600200"/>
            <a:ext cx="5372100" cy="4905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70000"/>
              </a:lnSpc>
            </a:pPr>
            <a:endParaRPr altLang="pt-BR" sz="1700"/>
          </a:p>
          <a:p>
            <a:pPr marL="639763" lvl="1" indent="-273050">
              <a:lnSpc>
                <a:spcPct val="70000"/>
              </a:lnSpc>
            </a:pPr>
            <a:r>
              <a:rPr altLang="pt-BR" sz="3200"/>
              <a:t>Ortodoxia: controle DA</a:t>
            </a:r>
          </a:p>
          <a:p>
            <a:pPr marL="639763" lvl="1" indent="-273050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altLang="pt-BR" sz="3200"/>
              <a:t> </a:t>
            </a:r>
          </a:p>
          <a:p>
            <a:pPr marL="914400" lvl="2">
              <a:lnSpc>
                <a:spcPct val="70000"/>
              </a:lnSpc>
              <a:buFont typeface="Wingdings" panose="05000000000000000000" pitchFamily="2" charset="2"/>
              <a:buChar char="à"/>
            </a:pPr>
            <a:r>
              <a:rPr altLang="pt-BR" sz="2900"/>
              <a:t> Juros altos e queda no déficit público</a:t>
            </a:r>
          </a:p>
          <a:p>
            <a:pPr marL="1371600" lvl="3">
              <a:lnSpc>
                <a:spcPct val="70000"/>
              </a:lnSpc>
              <a:buClr>
                <a:schemeClr val="tx1"/>
              </a:buClr>
              <a:buFontTx/>
              <a:buChar char="•"/>
            </a:pPr>
            <a:r>
              <a:rPr altLang="pt-BR" sz="2500"/>
              <a:t>Redução de custeio, reforma administrativa</a:t>
            </a:r>
          </a:p>
          <a:p>
            <a:pPr marL="1371600" lvl="3">
              <a:lnSpc>
                <a:spcPct val="70000"/>
              </a:lnSpc>
              <a:buClr>
                <a:schemeClr val="tx1"/>
              </a:buClr>
              <a:buFontTx/>
              <a:buChar char="•"/>
            </a:pPr>
            <a:r>
              <a:rPr altLang="pt-BR" sz="2500"/>
              <a:t>Limitação na emissão de títulos </a:t>
            </a:r>
          </a:p>
          <a:p>
            <a:pPr marL="1371600" lvl="3">
              <a:lnSpc>
                <a:spcPct val="70000"/>
              </a:lnSpc>
              <a:buClr>
                <a:schemeClr val="tx1"/>
              </a:buClr>
              <a:buFontTx/>
              <a:buChar char="•"/>
            </a:pPr>
            <a:r>
              <a:rPr altLang="pt-BR" sz="2500"/>
              <a:t>Restrição de crédito</a:t>
            </a:r>
          </a:p>
          <a:p>
            <a:pPr marL="1371600" lvl="3">
              <a:lnSpc>
                <a:spcPct val="70000"/>
              </a:lnSpc>
              <a:buClr>
                <a:schemeClr val="tx1"/>
              </a:buClr>
              <a:buFontTx/>
              <a:buChar char="•"/>
            </a:pPr>
            <a:endParaRPr altLang="pt-BR" sz="2500"/>
          </a:p>
          <a:p>
            <a:pPr marL="639763" lvl="1" indent="-273050">
              <a:lnSpc>
                <a:spcPct val="70000"/>
              </a:lnSpc>
            </a:pPr>
            <a:r>
              <a:rPr altLang="pt-BR" sz="3200"/>
              <a:t>Desvalorização e fixação da taxa de cambio</a:t>
            </a:r>
          </a:p>
        </p:txBody>
      </p:sp>
      <p:sp>
        <p:nvSpPr>
          <p:cNvPr id="133124" name="Rectangle 4">
            <a:extLst>
              <a:ext uri="{FF2B5EF4-FFF2-40B4-BE49-F238E27FC236}">
                <a16:creationId xmlns:a16="http://schemas.microsoft.com/office/drawing/2014/main" id="{B272F1C5-CF97-49A5-B01E-907970B4429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5592763" y="1600200"/>
            <a:ext cx="6073775" cy="4572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lvl="1">
              <a:defRPr/>
            </a:pPr>
            <a:r>
              <a:rPr altLang="pt-BR" sz="2800"/>
              <a:t>Heterodoxia: </a:t>
            </a:r>
          </a:p>
          <a:p>
            <a:pPr lvl="2">
              <a:defRPr/>
            </a:pPr>
            <a:r>
              <a:rPr altLang="pt-BR" sz="2400"/>
              <a:t>nova moeda o Cruzado Novo, </a:t>
            </a:r>
          </a:p>
          <a:p>
            <a:pPr lvl="2">
              <a:defRPr/>
            </a:pPr>
            <a:r>
              <a:rPr altLang="pt-BR" sz="2400"/>
              <a:t>congelamento preços e salários </a:t>
            </a:r>
          </a:p>
          <a:p>
            <a:pPr lvl="3">
              <a:defRPr/>
            </a:pPr>
            <a:r>
              <a:rPr altLang="pt-BR" sz="2100"/>
              <a:t>Indeterminado</a:t>
            </a:r>
          </a:p>
          <a:p>
            <a:pPr lvl="3">
              <a:defRPr/>
            </a:pPr>
            <a:r>
              <a:rPr altLang="pt-BR" sz="2100"/>
              <a:t>Reajuste prévio de preços públicos</a:t>
            </a:r>
          </a:p>
          <a:p>
            <a:pPr lvl="3">
              <a:defRPr/>
            </a:pPr>
            <a:r>
              <a:rPr altLang="pt-BR" sz="2100"/>
              <a:t>Salários: Media 12 meses e aplicação URP janeiro</a:t>
            </a:r>
          </a:p>
          <a:p>
            <a:pPr lvl="3">
              <a:defRPr/>
            </a:pPr>
            <a:r>
              <a:rPr altLang="pt-BR" sz="2100"/>
              <a:t>Nova troca de índice</a:t>
            </a:r>
          </a:p>
          <a:p>
            <a:pPr lvl="1">
              <a:defRPr/>
            </a:pPr>
            <a:r>
              <a:rPr altLang="pt-BR" sz="2400"/>
              <a:t>Radicalização da desindexação</a:t>
            </a:r>
          </a:p>
          <a:p>
            <a:pPr lvl="2">
              <a:defRPr/>
            </a:pPr>
            <a:r>
              <a:rPr altLang="pt-BR" sz="1800"/>
              <a:t>Reforma monetária – Cruzado Novo (1000 cruzados)</a:t>
            </a:r>
          </a:p>
          <a:p>
            <a:pPr lvl="3">
              <a:defRPr/>
            </a:pPr>
            <a:r>
              <a:rPr altLang="pt-BR" sz="2000"/>
              <a:t>Paridade com dólar</a:t>
            </a:r>
          </a:p>
          <a:p>
            <a:pPr lvl="2">
              <a:defRPr/>
            </a:pPr>
            <a:r>
              <a:rPr altLang="pt-BR" sz="1800"/>
              <a:t>Fim URP, OTN, gatilho etc.</a:t>
            </a:r>
            <a:endParaRPr altLang="pt-BR" sz="240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DA9E57C-7A77-46A4-B2AD-5E4CAEE8B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rIns="91440" anchor="ctr"/>
          <a:lstStyle/>
          <a:p>
            <a:r>
              <a:rPr altLang="pt-BR" b="1"/>
              <a:t>O Fim do Governo Sarney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19CCC6F-AE93-4443-B499-F64C9F9B452B}"/>
              </a:ext>
            </a:extLst>
          </p:cNvPr>
          <p:cNvSpPr>
            <a:spLocks noGrp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100000"/>
              </a:lnSpc>
            </a:pPr>
            <a:r>
              <a:rPr altLang="pt-BR" sz="4400"/>
              <a:t>Verão: curta duração</a:t>
            </a:r>
          </a:p>
          <a:p>
            <a:pPr marL="639763" lvl="1" indent="-273050">
              <a:lnSpc>
                <a:spcPct val="100000"/>
              </a:lnSpc>
            </a:pPr>
            <a:r>
              <a:rPr altLang="pt-BR" sz="3600"/>
              <a:t>Não houve ajuste fiscal e ocorreu descontrole monetário </a:t>
            </a:r>
          </a:p>
          <a:p>
            <a:pPr marL="639763" lvl="1" indent="-273050">
              <a:lnSpc>
                <a:spcPct val="100000"/>
              </a:lnSpc>
            </a:pPr>
            <a:r>
              <a:rPr altLang="pt-BR" sz="3600"/>
              <a:t>Inflação cai em fevereiro e volta a acelerar</a:t>
            </a:r>
          </a:p>
          <a:p>
            <a:pPr marL="639763" lvl="1" indent="-273050">
              <a:lnSpc>
                <a:spcPct val="100000"/>
              </a:lnSpc>
            </a:pPr>
            <a:r>
              <a:rPr altLang="pt-BR" sz="3600"/>
              <a:t>Reaceleração inflacionária: Rumo à Hiperinflação</a:t>
            </a:r>
          </a:p>
          <a:p>
            <a:pPr marL="914400" lvl="2">
              <a:lnSpc>
                <a:spcPct val="100000"/>
              </a:lnSpc>
            </a:pPr>
            <a:r>
              <a:rPr altLang="pt-BR" sz="3300"/>
              <a:t>Não coordenação (fim OTN s e indexadores)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1E5AB29-9713-4406-AC8F-861EDBD74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Governo Sarney</a:t>
            </a:r>
            <a:br>
              <a:rPr altLang="pt-BR"/>
            </a:br>
            <a:endParaRPr altLang="pt-BR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7647ED9-9C9B-4F6C-B05A-BAB88C25B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altLang="pt-BR" sz="2800"/>
              <a:t>Crescimento médio 4%, inflação 470%</a:t>
            </a:r>
          </a:p>
          <a:p>
            <a:pPr lvl="2"/>
            <a:r>
              <a:rPr altLang="pt-BR" sz="2000"/>
              <a:t>Exportação na médio principal setor</a:t>
            </a:r>
          </a:p>
          <a:p>
            <a:pPr lvl="1"/>
            <a:r>
              <a:rPr altLang="pt-BR" sz="2800"/>
              <a:t>Aumento do Déficit Público (operacional) </a:t>
            </a:r>
          </a:p>
          <a:p>
            <a:pPr lvl="1"/>
            <a:r>
              <a:rPr altLang="pt-BR" sz="2800"/>
              <a:t>Endividamento interno crescente, prazos mais curtos, taxas de juros e liquidez crescentes</a:t>
            </a:r>
          </a:p>
          <a:p>
            <a:pPr lvl="2"/>
            <a:r>
              <a:rPr altLang="pt-BR" sz="2000"/>
              <a:t>Sub-indexação de contratos para reduzir valor real da dívida pública </a:t>
            </a:r>
          </a:p>
          <a:p>
            <a:pPr lvl="1"/>
            <a:r>
              <a:rPr altLang="pt-BR" sz="2800"/>
              <a:t>Política monetária: necessidade de sustentação de juros elevados, descontrole da política monetária</a:t>
            </a:r>
          </a:p>
          <a:p>
            <a:pPr lvl="1"/>
            <a:r>
              <a:rPr altLang="pt-BR" sz="2800"/>
              <a:t>BTC relativamente equilibrada </a:t>
            </a:r>
          </a:p>
          <a:p>
            <a:pPr lvl="2"/>
            <a:r>
              <a:rPr altLang="pt-BR" sz="2000"/>
              <a:t>Mas não acesso a poupança externa </a:t>
            </a:r>
          </a:p>
          <a:p>
            <a:endParaRPr altLang="pt-BR" sz="360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>
            <a:extLst>
              <a:ext uri="{FF2B5EF4-FFF2-40B4-BE49-F238E27FC236}">
                <a16:creationId xmlns:a16="http://schemas.microsoft.com/office/drawing/2014/main" id="{2918386A-AAE9-447A-ACAD-7B15873BE57A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CE1CE5F8-2CF4-45A9-8FC8-6BE1F82CCE12}" type="slidenum">
              <a:rPr lang="pt-BR" altLang="en-US" sz="1200">
                <a:latin typeface="Tw Cen MT" panose="020B0602020104020603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pt-BR" altLang="en-US" sz="1200"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5D464312-48AD-4E53-806F-FFC991D4A0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28838" y="344488"/>
            <a:ext cx="9429750" cy="831850"/>
          </a:xfrm>
        </p:spPr>
        <p:txBody>
          <a:bodyPr lIns="91440" rIns="91440" anchor="t"/>
          <a:lstStyle/>
          <a:p>
            <a:r>
              <a:rPr altLang="pt-BR" sz="3000"/>
              <a:t>Problemas do Cruzado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1468A31-9435-4EFD-87B8-5951A6F6538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34963" y="1443038"/>
            <a:ext cx="11857037" cy="5154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669925" lvl="1" indent="-325438">
              <a:lnSpc>
                <a:spcPct val="70000"/>
              </a:lnSpc>
            </a:pPr>
            <a:r>
              <a:rPr altLang="pt-BR" sz="2900" dirty="0"/>
              <a:t>Inflação não puramente inercial</a:t>
            </a:r>
          </a:p>
          <a:p>
            <a:pPr marL="669925" lvl="1" indent="-325438">
              <a:lnSpc>
                <a:spcPct val="70000"/>
              </a:lnSpc>
            </a:pPr>
            <a:r>
              <a:rPr altLang="pt-BR" sz="2900" dirty="0"/>
              <a:t>Debate em torno da política salarial (média, abono e gatilho)</a:t>
            </a:r>
          </a:p>
          <a:p>
            <a:pPr marL="669925" lvl="1" indent="-325438">
              <a:lnSpc>
                <a:spcPct val="70000"/>
              </a:lnSpc>
            </a:pPr>
            <a:r>
              <a:rPr altLang="pt-BR" sz="2900" dirty="0"/>
              <a:t>Ensinamentos: </a:t>
            </a:r>
          </a:p>
          <a:p>
            <a:pPr marL="1022350" lvl="2" indent="-350838">
              <a:lnSpc>
                <a:spcPct val="70000"/>
              </a:lnSpc>
            </a:pPr>
            <a:r>
              <a:rPr altLang="pt-BR" sz="2500" dirty="0">
                <a:solidFill>
                  <a:srgbClr val="FB2C09"/>
                </a:solidFill>
              </a:rPr>
              <a:t>Problemas de desequilíbrio com congelamento</a:t>
            </a:r>
          </a:p>
          <a:p>
            <a:pPr lvl="3">
              <a:lnSpc>
                <a:spcPct val="70000"/>
              </a:lnSpc>
            </a:pPr>
            <a:r>
              <a:rPr altLang="pt-BR" sz="2800" dirty="0"/>
              <a:t>cuidado com problemas distributivos</a:t>
            </a:r>
          </a:p>
          <a:p>
            <a:pPr lvl="3">
              <a:lnSpc>
                <a:spcPct val="70000"/>
              </a:lnSpc>
            </a:pPr>
            <a:r>
              <a:rPr altLang="pt-BR" sz="2800" dirty="0"/>
              <a:t>Nem tudo é congelável</a:t>
            </a:r>
          </a:p>
          <a:p>
            <a:pPr lvl="3">
              <a:lnSpc>
                <a:spcPct val="70000"/>
              </a:lnSpc>
            </a:pPr>
            <a:r>
              <a:rPr altLang="pt-BR" sz="2800" dirty="0"/>
              <a:t>Tempo de congelamento (processo de descongelamento)</a:t>
            </a:r>
          </a:p>
          <a:p>
            <a:pPr marL="1022350" lvl="2" indent="-350838">
              <a:lnSpc>
                <a:spcPct val="70000"/>
              </a:lnSpc>
            </a:pPr>
            <a:r>
              <a:rPr altLang="pt-BR" sz="2500" dirty="0">
                <a:solidFill>
                  <a:srgbClr val="FB2C09"/>
                </a:solidFill>
              </a:rPr>
              <a:t>necessidade controlar demanda agregada</a:t>
            </a:r>
          </a:p>
          <a:p>
            <a:pPr lvl="3">
              <a:lnSpc>
                <a:spcPct val="70000"/>
              </a:lnSpc>
            </a:pPr>
            <a:r>
              <a:rPr altLang="pt-BR" sz="2800" dirty="0"/>
              <a:t>Políticas monetárias e fiscais não podem ser passivas </a:t>
            </a:r>
          </a:p>
          <a:p>
            <a:pPr marL="1022350" lvl="2" indent="-350838">
              <a:lnSpc>
                <a:spcPct val="70000"/>
              </a:lnSpc>
            </a:pPr>
            <a:r>
              <a:rPr altLang="pt-BR" sz="2500" dirty="0">
                <a:solidFill>
                  <a:srgbClr val="FB2C09"/>
                </a:solidFill>
              </a:rPr>
              <a:t>atenção com as contas externas</a:t>
            </a:r>
          </a:p>
          <a:p>
            <a:pPr lvl="3">
              <a:lnSpc>
                <a:spcPct val="70000"/>
              </a:lnSpc>
            </a:pPr>
            <a:r>
              <a:rPr altLang="pt-BR" sz="2500" dirty="0"/>
              <a:t>Espaço para “encaixar” crescimento (importações e financiamento)  </a:t>
            </a:r>
          </a:p>
          <a:p>
            <a:pPr marL="669925" lvl="1" indent="-325438">
              <a:lnSpc>
                <a:spcPct val="70000"/>
              </a:lnSpc>
            </a:pPr>
            <a:r>
              <a:rPr altLang="pt-BR" sz="2900" dirty="0"/>
              <a:t>Heranças</a:t>
            </a:r>
          </a:p>
          <a:p>
            <a:pPr marL="1022350" lvl="2" indent="-350838">
              <a:lnSpc>
                <a:spcPct val="70000"/>
              </a:lnSpc>
            </a:pPr>
            <a:r>
              <a:rPr altLang="pt-BR" sz="2500" dirty="0"/>
              <a:t>Expectativa de congelamento e ampliação dos processo de fuga de ativos </a:t>
            </a:r>
          </a:p>
          <a:p>
            <a:pPr marL="1022350" lvl="2" indent="-350838">
              <a:lnSpc>
                <a:spcPct val="70000"/>
              </a:lnSpc>
            </a:pPr>
            <a:r>
              <a:rPr altLang="pt-BR" sz="2500" dirty="0"/>
              <a:t>perda de apoio político</a:t>
            </a:r>
          </a:p>
          <a:p>
            <a:pPr marL="1022350" lvl="2" indent="-350838">
              <a:lnSpc>
                <a:spcPct val="70000"/>
              </a:lnSpc>
              <a:buFont typeface="Wingdings" panose="05000000000000000000" pitchFamily="2" charset="2"/>
              <a:buNone/>
            </a:pPr>
            <a:endParaRPr altLang="pt-BR" sz="25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economia7">
            <a:extLst>
              <a:ext uri="{FF2B5EF4-FFF2-40B4-BE49-F238E27FC236}">
                <a16:creationId xmlns:a16="http://schemas.microsoft.com/office/drawing/2014/main" id="{51EA503F-52EF-4D88-A927-5BAFC3E71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76475"/>
            <a:ext cx="2743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" descr="ANd9GcQU5GBmcbsL2L3QErdnWZS_fS5rUCZYt_X-1XahV8nYqM61IXk&amp;t=1&amp;usg=__oYN3iA6jv5EObMnK6mSEcxHPF1c=">
            <a:extLst>
              <a:ext uri="{FF2B5EF4-FFF2-40B4-BE49-F238E27FC236}">
                <a16:creationId xmlns:a16="http://schemas.microsoft.com/office/drawing/2014/main" id="{037CAA1F-44EA-4AE0-A869-E92123CA3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2205038"/>
            <a:ext cx="4205287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4">
            <a:extLst>
              <a:ext uri="{FF2B5EF4-FFF2-40B4-BE49-F238E27FC236}">
                <a16:creationId xmlns:a16="http://schemas.microsoft.com/office/drawing/2014/main" id="{5F9F0266-2A02-42A9-A6A2-E6F267CCD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2738" y="404813"/>
            <a:ext cx="9601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29 de abril de 1987 – troca de Dílson Funaro por Bresser Pereira no Ministério da Fazenda 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2F5D746E-5F19-4400-AF34-862113ABF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5445125"/>
            <a:ext cx="6577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  <a:cs typeface="Arial" panose="020B0604020202020204" pitchFamily="34" charset="0"/>
              </a:rPr>
              <a:t>12 de junho de 1987 – lançado Plano Bresser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5A1FB72-44BB-4E9F-9170-22743237E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rIns="91440" anchor="ctr"/>
          <a:lstStyle/>
          <a:p>
            <a:r>
              <a:rPr altLang="pt-BR" sz="3600"/>
              <a:t>Plano Bresser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4751A4E-1C67-4D60-B892-22728A877768}"/>
              </a:ext>
            </a:extLst>
          </p:cNvPr>
          <p:cNvSpPr>
            <a:spLocks noGrp="1"/>
          </p:cNvSpPr>
          <p:nvPr>
            <p:ph type="body" sz="half" idx="1"/>
          </p:nvPr>
        </p:nvSpPr>
        <p:spPr bwMode="auto">
          <a:xfrm>
            <a:off x="457200" y="1714500"/>
            <a:ext cx="332105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80000"/>
              </a:lnSpc>
            </a:pPr>
            <a:r>
              <a:rPr altLang="pt-BR" sz="3200"/>
              <a:t>Plano hibrido e de emergência</a:t>
            </a:r>
          </a:p>
          <a:p>
            <a:pPr marL="319088" indent="-319088">
              <a:lnSpc>
                <a:spcPct val="80000"/>
              </a:lnSpc>
            </a:pPr>
            <a:endParaRPr altLang="pt-BR" sz="3200"/>
          </a:p>
          <a:p>
            <a:pPr marL="639763" lvl="1" indent="-273050">
              <a:lnSpc>
                <a:spcPct val="80000"/>
              </a:lnSpc>
            </a:pPr>
            <a:r>
              <a:rPr altLang="pt-BR" sz="2400"/>
              <a:t>Conter aceleração inflacionária 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400"/>
              <a:t>inflação inercial e de demanda</a:t>
            </a:r>
          </a:p>
          <a:p>
            <a:pPr marL="639763" lvl="1" indent="-273050">
              <a:lnSpc>
                <a:spcPct val="80000"/>
              </a:lnSpc>
            </a:pPr>
            <a:r>
              <a:rPr altLang="pt-BR" sz="2400"/>
              <a:t>Combinação de políticas heterodoxas e ortodoxas</a:t>
            </a:r>
          </a:p>
        </p:txBody>
      </p:sp>
      <p:sp>
        <p:nvSpPr>
          <p:cNvPr id="41988" name="Rectangle 8">
            <a:extLst>
              <a:ext uri="{FF2B5EF4-FFF2-40B4-BE49-F238E27FC236}">
                <a16:creationId xmlns:a16="http://schemas.microsoft.com/office/drawing/2014/main" id="{E2EE88E1-E0DB-4A54-9EF5-0AECDDE251B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5443538" y="1600200"/>
            <a:ext cx="6594475" cy="5133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altLang="pt-BR"/>
              <a:t>medidas: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Congelamento salários e preços por 3 meses</a:t>
            </a:r>
          </a:p>
          <a:p>
            <a:pPr lvl="2">
              <a:lnSpc>
                <a:spcPct val="80000"/>
              </a:lnSpc>
            </a:pPr>
            <a:r>
              <a:rPr altLang="pt-BR" sz="1600"/>
              <a:t>Realinhamento anterior de Preços públicos (EE, gasolina, telefone, aço)</a:t>
            </a:r>
          </a:p>
          <a:p>
            <a:pPr lvl="2">
              <a:lnSpc>
                <a:spcPct val="80000"/>
              </a:lnSpc>
            </a:pPr>
            <a:r>
              <a:rPr altLang="pt-BR" sz="1600"/>
              <a:t>Seguido de uma fase de flexibilização e depois descongelamento 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Fim do gatilho e cria URP para reajuste de salários pós congelamento</a:t>
            </a:r>
          </a:p>
          <a:p>
            <a:pPr lvl="2">
              <a:lnSpc>
                <a:spcPct val="80000"/>
              </a:lnSpc>
            </a:pPr>
            <a:r>
              <a:rPr altLang="pt-BR" sz="1600"/>
              <a:t>URP – media de três últimos meses da inflação </a:t>
            </a:r>
          </a:p>
          <a:p>
            <a:pPr lvl="2">
              <a:lnSpc>
                <a:spcPct val="80000"/>
              </a:lnSpc>
            </a:pPr>
            <a:r>
              <a:rPr altLang="pt-BR" sz="1600"/>
              <a:t>Repassado para os três meses seguintes (reajuste mensal com defasagem )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Tablita (sem troca de moeda) </a:t>
            </a:r>
          </a:p>
          <a:p>
            <a:pPr lvl="1">
              <a:lnSpc>
                <a:spcPct val="80000"/>
              </a:lnSpc>
              <a:spcAft>
                <a:spcPct val="35000"/>
              </a:spcAft>
            </a:pPr>
            <a:r>
              <a:rPr altLang="pt-BR" sz="1800"/>
              <a:t>Desvalorização cambial (não congelamento – não fixa)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Política monetária ortodoxa </a:t>
            </a:r>
          </a:p>
          <a:p>
            <a:pPr lvl="2">
              <a:lnSpc>
                <a:spcPct val="80000"/>
              </a:lnSpc>
            </a:pPr>
            <a:r>
              <a:rPr altLang="pt-BR" sz="1600"/>
              <a:t>Juros positivos – controle de demanda e especulação com estoques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 tentativa de controle fiscal</a:t>
            </a:r>
          </a:p>
          <a:p>
            <a:pPr lvl="2">
              <a:lnSpc>
                <a:spcPct val="80000"/>
              </a:lnSpc>
            </a:pPr>
            <a:r>
              <a:rPr altLang="pt-BR" sz="1600"/>
              <a:t>Aumento de tarifas, eliminação de subsídios, corte de gastos (investimentos públicos) </a:t>
            </a:r>
          </a:p>
          <a:p>
            <a:endParaRPr altLang="pt-BR" sz="2800"/>
          </a:p>
        </p:txBody>
      </p:sp>
      <p:sp>
        <p:nvSpPr>
          <p:cNvPr id="41989" name="AutoShape 4">
            <a:extLst>
              <a:ext uri="{FF2B5EF4-FFF2-40B4-BE49-F238E27FC236}">
                <a16:creationId xmlns:a16="http://schemas.microsoft.com/office/drawing/2014/main" id="{2FD2B1A0-1B5D-499D-BCA3-C68270F48A6E}"/>
              </a:ext>
            </a:extLst>
          </p:cNvPr>
          <p:cNvSpPr>
            <a:spLocks/>
          </p:cNvSpPr>
          <p:nvPr/>
        </p:nvSpPr>
        <p:spPr bwMode="auto">
          <a:xfrm>
            <a:off x="5572125" y="1970088"/>
            <a:ext cx="352425" cy="2625725"/>
          </a:xfrm>
          <a:prstGeom prst="leftBrace">
            <a:avLst>
              <a:gd name="adj1" fmla="val 651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90" name="Text Box 5">
            <a:extLst>
              <a:ext uri="{FF2B5EF4-FFF2-40B4-BE49-F238E27FC236}">
                <a16:creationId xmlns:a16="http://schemas.microsoft.com/office/drawing/2014/main" id="{B5DCF222-218E-4FF6-BC68-7BDBFECE9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3150" y="2192338"/>
            <a:ext cx="347663" cy="2362200"/>
          </a:xfrm>
          <a:prstGeom prst="rect">
            <a:avLst/>
          </a:prstGeom>
          <a:solidFill>
            <a:srgbClr val="B248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pt-BR" altLang="pt-BR" sz="18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 eredoxas</a:t>
            </a:r>
          </a:p>
        </p:txBody>
      </p:sp>
      <p:sp>
        <p:nvSpPr>
          <p:cNvPr id="41991" name="AutoShape 6">
            <a:extLst>
              <a:ext uri="{FF2B5EF4-FFF2-40B4-BE49-F238E27FC236}">
                <a16:creationId xmlns:a16="http://schemas.microsoft.com/office/drawing/2014/main" id="{9DD1E21F-1E7C-402A-8604-5A906B7680D9}"/>
              </a:ext>
            </a:extLst>
          </p:cNvPr>
          <p:cNvSpPr>
            <a:spLocks/>
          </p:cNvSpPr>
          <p:nvPr/>
        </p:nvSpPr>
        <p:spPr bwMode="auto">
          <a:xfrm>
            <a:off x="5748338" y="4994275"/>
            <a:ext cx="95250" cy="1481138"/>
          </a:xfrm>
          <a:prstGeom prst="leftBrace">
            <a:avLst>
              <a:gd name="adj1" fmla="val 1295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92" name="Text Box 7">
            <a:extLst>
              <a:ext uri="{FF2B5EF4-FFF2-40B4-BE49-F238E27FC236}">
                <a16:creationId xmlns:a16="http://schemas.microsoft.com/office/drawing/2014/main" id="{17C297BB-CEFB-49D0-9F1E-6D8CEA927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450" y="4994275"/>
            <a:ext cx="330200" cy="17399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 t od.</a:t>
            </a:r>
          </a:p>
        </p:txBody>
      </p:sp>
      <p:pic>
        <p:nvPicPr>
          <p:cNvPr id="41993" name="Picture 10" descr="FJ3CA1M3OUMCAGRFHVUCALEG25YCAYSXXM3CAUN77ZYCA9ZW36YCAROGFPLCANUAJRJCA3PMNVQCAMVBS1KCAHEVVX4CAUSAPBZCAJZ8MHPCAG1WHKLCAPERYFZCA42Z2KYCA23XKZ7CAI2CAS6">
            <a:extLst>
              <a:ext uri="{FF2B5EF4-FFF2-40B4-BE49-F238E27FC236}">
                <a16:creationId xmlns:a16="http://schemas.microsoft.com/office/drawing/2014/main" id="{CE8397AB-CF61-4853-8267-5704550DE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368300"/>
            <a:ext cx="18637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>
            <a:extLst>
              <a:ext uri="{FF2B5EF4-FFF2-40B4-BE49-F238E27FC236}">
                <a16:creationId xmlns:a16="http://schemas.microsoft.com/office/drawing/2014/main" id="{E05759FE-C100-4CE0-80BD-D08F34C5023D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B093C966-A295-4D51-BC83-799A802E09A8}" type="slidenum">
              <a:rPr lang="pt-BR" altLang="en-US" sz="1200" b="1">
                <a:solidFill>
                  <a:srgbClr val="FFFFFF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 b="1">
              <a:solidFill>
                <a:srgbClr val="FFFFFF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3066C76-3763-4792-A7C1-11356DEA85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92088"/>
            <a:ext cx="9512300" cy="896937"/>
          </a:xfrm>
        </p:spPr>
        <p:txBody>
          <a:bodyPr lIns="91440" rIns="91440" anchor="ctr"/>
          <a:lstStyle/>
          <a:p>
            <a:pPr algn="ctr"/>
            <a:r>
              <a:rPr altLang="pt-BR" sz="2400" b="1"/>
              <a:t>Do Plano Bresser ao Feijão com Arroz (1)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81073063-E345-4A7D-981A-62A3939B46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27050" y="1443038"/>
            <a:ext cx="11329988" cy="5154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70000"/>
              </a:lnSpc>
            </a:pPr>
            <a:r>
              <a:rPr altLang="pt-BR" sz="2500"/>
              <a:t>Início do Bresser – queda da inflação 26 para 3 (julho) depois 6,5 (agosto)</a:t>
            </a:r>
          </a:p>
          <a:p>
            <a:pPr marL="639763" lvl="1" indent="-273050">
              <a:lnSpc>
                <a:spcPct val="70000"/>
              </a:lnSpc>
            </a:pPr>
            <a:r>
              <a:rPr altLang="pt-BR" sz="2000"/>
              <a:t>Congelamento não respeitado (remarcações preventivas e não fiscalização)</a:t>
            </a:r>
          </a:p>
          <a:p>
            <a:pPr marL="639763" lvl="1" indent="-273050">
              <a:lnSpc>
                <a:spcPct val="70000"/>
              </a:lnSpc>
            </a:pPr>
            <a:r>
              <a:rPr altLang="pt-BR" sz="2000"/>
              <a:t>Inflação volta a subir pouco a pouco: dezembro 14%</a:t>
            </a:r>
          </a:p>
          <a:p>
            <a:pPr marL="319088" indent="-319088">
              <a:lnSpc>
                <a:spcPct val="70000"/>
              </a:lnSpc>
            </a:pPr>
            <a:r>
              <a:rPr altLang="pt-BR" sz="2500"/>
              <a:t>Contas externas menos problemas</a:t>
            </a:r>
          </a:p>
          <a:p>
            <a:pPr marL="639763" lvl="1" indent="-273050">
              <a:lnSpc>
                <a:spcPct val="70000"/>
              </a:lnSpc>
            </a:pPr>
            <a:r>
              <a:rPr altLang="pt-BR" sz="2000"/>
              <a:t>Exportações e agricultura mantém crescimento </a:t>
            </a:r>
          </a:p>
          <a:p>
            <a:pPr marL="319088" indent="-319088">
              <a:lnSpc>
                <a:spcPct val="70000"/>
              </a:lnSpc>
            </a:pPr>
            <a:r>
              <a:rPr altLang="pt-BR" sz="2500"/>
              <a:t>Funcionalismo – não contenção do déficit</a:t>
            </a:r>
          </a:p>
          <a:p>
            <a:pPr marL="319088" indent="-319088">
              <a:lnSpc>
                <a:spcPct val="70000"/>
              </a:lnSpc>
            </a:pPr>
            <a:r>
              <a:rPr altLang="pt-BR" sz="2500"/>
              <a:t>Não aprovação reforma fiscal (tributária) </a:t>
            </a:r>
          </a:p>
          <a:p>
            <a:pPr marL="639763" lvl="1" indent="-273050">
              <a:lnSpc>
                <a:spcPct val="70000"/>
              </a:lnSpc>
            </a:pPr>
            <a:r>
              <a:rPr altLang="pt-BR" sz="2000"/>
              <a:t>pede para Sair</a:t>
            </a:r>
          </a:p>
          <a:p>
            <a:pPr marL="319088" indent="-319088"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altLang="pt-BR" sz="2500"/>
              <a:t>Problemas do Plano Bresser</a:t>
            </a:r>
          </a:p>
          <a:p>
            <a:pPr marL="319088" indent="-319088" algn="r">
              <a:lnSpc>
                <a:spcPct val="80000"/>
              </a:lnSpc>
              <a:buFont typeface="Wingdings" panose="05000000000000000000" pitchFamily="2" charset="2"/>
              <a:buNone/>
            </a:pPr>
            <a:endParaRPr altLang="pt-BR" sz="2500"/>
          </a:p>
          <a:p>
            <a:pPr marL="639763" lvl="1" indent="-273050"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altLang="pt-BR" sz="1900"/>
              <a:t>no descongelamento: reposições salariais, reindexação</a:t>
            </a:r>
          </a:p>
          <a:p>
            <a:pPr marL="639763" lvl="1" indent="-273050"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altLang="pt-BR" sz="1900"/>
              <a:t>Fragilidade da contenção monetária e fiscal</a:t>
            </a:r>
          </a:p>
          <a:p>
            <a:pPr marL="639763" lvl="1" indent="-273050"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altLang="pt-BR" sz="1900"/>
              <a:t>Fragilidade política: passagem de 4 para 5 anos de mandato</a:t>
            </a:r>
          </a:p>
          <a:p>
            <a:pPr marL="639763" lvl="1" indent="-273050">
              <a:lnSpc>
                <a:spcPct val="70000"/>
              </a:lnSpc>
            </a:pPr>
            <a:endParaRPr altLang="pt-BR" sz="200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1.bp.blogspot.com/_GxFTtwPPBLI/TSIpG2boHpI/AAAAAAAAG8Q/bzlO5p8Wu_U/s400/mailson_da_nobrega_economia_265_398.jpg">
            <a:extLst>
              <a:ext uri="{FF2B5EF4-FFF2-40B4-BE49-F238E27FC236}">
                <a16:creationId xmlns:a16="http://schemas.microsoft.com/office/drawing/2014/main" id="{C8F44747-4458-4B5F-9432-C9CEC72BB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588" y="1844675"/>
            <a:ext cx="537845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http://1.bp.blogspot.com/__uSf-Idtz0k/TTt8f-ey9HI/AAAAAAAAAb8/V9i4m5lJTLg/s1600/Bresser_Pereira.jpg">
            <a:extLst>
              <a:ext uri="{FF2B5EF4-FFF2-40B4-BE49-F238E27FC236}">
                <a16:creationId xmlns:a16="http://schemas.microsoft.com/office/drawing/2014/main" id="{1375E7F3-D834-4A95-A68B-D83D49995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844675"/>
            <a:ext cx="5664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CaixaDeTexto 5">
            <a:extLst>
              <a:ext uri="{FF2B5EF4-FFF2-40B4-BE49-F238E27FC236}">
                <a16:creationId xmlns:a16="http://schemas.microsoft.com/office/drawing/2014/main" id="{EEDD48A9-3227-4F26-8431-A6879576F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119618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Troca de Bresser Pereira por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800" b="1">
                <a:latin typeface="Arial" panose="020B0604020202020204" pitchFamily="34" charset="0"/>
                <a:cs typeface="Arial" panose="020B0604020202020204" pitchFamily="34" charset="0"/>
              </a:rPr>
              <a:t>Mailson da Nóbrega em janeiro de 1988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>
            <a:extLst>
              <a:ext uri="{FF2B5EF4-FFF2-40B4-BE49-F238E27FC236}">
                <a16:creationId xmlns:a16="http://schemas.microsoft.com/office/drawing/2014/main" id="{DF8F2617-4C27-4EE2-AF5B-0AC7A70FF2B0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0596C482-B128-401E-BC13-9E6F1FC16809}" type="slidenum">
              <a:rPr lang="pt-BR" altLang="en-US" sz="1200" b="1">
                <a:solidFill>
                  <a:srgbClr val="FFFFFF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pt-BR" altLang="en-US" sz="1200" b="1">
              <a:solidFill>
                <a:srgbClr val="FFFFFF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A60D787-7188-4005-AA27-7FED8D33CAA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92088"/>
            <a:ext cx="9512300" cy="896937"/>
          </a:xfrm>
        </p:spPr>
        <p:txBody>
          <a:bodyPr lIns="91440" rIns="91440" anchor="ctr"/>
          <a:lstStyle/>
          <a:p>
            <a:pPr algn="ctr"/>
            <a:r>
              <a:rPr altLang="pt-BR" sz="2400" b="1"/>
              <a:t>Do Plano Bresser ao Feijão com Arroz (2)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9FF2D34-A535-433B-9BEE-AE3F4E9F0F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34963" y="1557338"/>
            <a:ext cx="11522075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100000"/>
              </a:lnSpc>
            </a:pPr>
            <a:r>
              <a:rPr altLang="pt-BR" sz="3700"/>
              <a:t>Maílson: início </a:t>
            </a:r>
            <a:r>
              <a:rPr altLang="pt-BR" sz="3700">
                <a:solidFill>
                  <a:srgbClr val="FF0000"/>
                </a:solidFill>
              </a:rPr>
              <a:t>arroz com feijão </a:t>
            </a:r>
          </a:p>
          <a:p>
            <a:pPr marL="639763" lvl="1" indent="-273050">
              <a:lnSpc>
                <a:spcPct val="100000"/>
              </a:lnSpc>
            </a:pPr>
            <a:r>
              <a:rPr altLang="pt-BR" sz="3200"/>
              <a:t>Nenhuma mágica: contenção da aceleração inflacionária de modo ortodoxo (gradualista) – segurar em 15%</a:t>
            </a:r>
          </a:p>
          <a:p>
            <a:pPr marL="639763" lvl="1" indent="-273050">
              <a:lnSpc>
                <a:spcPct val="100000"/>
              </a:lnSpc>
            </a:pPr>
            <a:r>
              <a:rPr altLang="pt-BR" sz="3200"/>
              <a:t>Segurar monetário, conter funcionalismo </a:t>
            </a:r>
          </a:p>
          <a:p>
            <a:pPr marL="914400" lvl="2">
              <a:lnSpc>
                <a:spcPct val="100000"/>
              </a:lnSpc>
            </a:pPr>
            <a:r>
              <a:rPr altLang="pt-BR" sz="2900">
                <a:sym typeface="Wingdings" panose="05000000000000000000" pitchFamily="2" charset="2"/>
              </a:rPr>
              <a:t>Inicio OK, d</a:t>
            </a:r>
            <a:r>
              <a:rPr altLang="pt-BR" sz="2900"/>
              <a:t>epois dificuldades</a:t>
            </a:r>
            <a:r>
              <a:rPr altLang="pt-BR" sz="2500"/>
              <a:t> </a:t>
            </a:r>
          </a:p>
          <a:p>
            <a:pPr marL="914400" lvl="2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altLang="pt-BR" sz="2800"/>
              <a:t>setor publico (perspectiva com Constituição), </a:t>
            </a:r>
          </a:p>
          <a:p>
            <a:pPr marL="914400" lvl="2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altLang="pt-BR" sz="2800"/>
              <a:t>choque agrícola</a:t>
            </a:r>
          </a:p>
          <a:p>
            <a:pPr marL="914400" lvl="2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altLang="pt-BR" sz="2800"/>
              <a:t>Dificuldade com monetário devido a Balança comercial, apesar do fim da moratória (fevereiro)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3">
            <a:extLst>
              <a:ext uri="{FF2B5EF4-FFF2-40B4-BE49-F238E27FC236}">
                <a16:creationId xmlns:a16="http://schemas.microsoft.com/office/drawing/2014/main" id="{DE94A8A9-5023-4073-A494-5BB17E8DD5DC}"/>
              </a:ext>
            </a:extLst>
          </p:cNvPr>
          <p:cNvSpPr txBox="1">
            <a:spLocks noGrp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9035F0DA-5DF8-4480-A8AB-C6B11871E719}" type="slidenum">
              <a:rPr lang="pt-BR" altLang="en-US" sz="1200">
                <a:latin typeface="Tw Cen MT" panose="020B0602020104020603" pitchFamily="34" charset="0"/>
                <a:cs typeface="Arial" panose="020B0604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pt-BR" altLang="en-US" sz="1200"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891" name="Object 3">
            <a:extLst>
              <a:ext uri="{FF2B5EF4-FFF2-40B4-BE49-F238E27FC236}">
                <a16:creationId xmlns:a16="http://schemas.microsoft.com/office/drawing/2014/main" id="{8644379D-9FF8-42C6-A4B3-35E1487C1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2192000" cy="702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Planilha" r:id="rId4" imgW="6239113" imgH="3934063" progId="Excel.Sheet.8">
                  <p:embed/>
                </p:oleObj>
              </mc:Choice>
              <mc:Fallback>
                <p:oleObj name="Planilha" r:id="rId4" imgW="6239113" imgH="3934063" progId="Excel.Sheet.8">
                  <p:embed/>
                  <p:pic>
                    <p:nvPicPr>
                      <p:cNvPr id="37891" name="Object 3">
                        <a:extLst>
                          <a:ext uri="{FF2B5EF4-FFF2-40B4-BE49-F238E27FC236}">
                            <a16:creationId xmlns:a16="http://schemas.microsoft.com/office/drawing/2014/main" id="{8644379D-9FF8-42C6-A4B3-35E1487C1B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192000" cy="702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050967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C5151BA-0538-406D-871B-3DF15E017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rIns="91440" anchor="ctr"/>
          <a:lstStyle/>
          <a:p>
            <a:r>
              <a:rPr altLang="pt-BR"/>
              <a:t>Plano Verão – </a:t>
            </a:r>
            <a:r>
              <a:rPr altLang="pt-BR" sz="2500"/>
              <a:t>Novamente um  plano hibrido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7F1D710-F175-4427-BCD6-85BE3C08A46C}"/>
              </a:ext>
            </a:extLst>
          </p:cNvPr>
          <p:cNvSpPr>
            <a:spLocks noGrp="1"/>
          </p:cNvSpPr>
          <p:nvPr>
            <p:ph type="body" idx="4294967295"/>
          </p:nvPr>
        </p:nvSpPr>
        <p:spPr bwMode="auto">
          <a:xfrm>
            <a:off x="222250" y="1600200"/>
            <a:ext cx="5372100" cy="4905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>
              <a:lnSpc>
                <a:spcPct val="70000"/>
              </a:lnSpc>
            </a:pPr>
            <a:endParaRPr altLang="pt-BR" sz="1700"/>
          </a:p>
          <a:p>
            <a:pPr marL="639763" lvl="1" indent="-273050">
              <a:lnSpc>
                <a:spcPct val="70000"/>
              </a:lnSpc>
            </a:pPr>
            <a:r>
              <a:rPr altLang="pt-BR" sz="3200"/>
              <a:t>Ortodoxia: controle DA</a:t>
            </a:r>
          </a:p>
          <a:p>
            <a:pPr marL="639763" lvl="1" indent="-273050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altLang="pt-BR" sz="3200"/>
              <a:t> </a:t>
            </a:r>
          </a:p>
          <a:p>
            <a:pPr marL="914400" lvl="2">
              <a:lnSpc>
                <a:spcPct val="70000"/>
              </a:lnSpc>
              <a:buFont typeface="Wingdings" panose="05000000000000000000" pitchFamily="2" charset="2"/>
              <a:buChar char="à"/>
            </a:pPr>
            <a:r>
              <a:rPr altLang="pt-BR" sz="2900"/>
              <a:t> Juros altos e queda no déficit público</a:t>
            </a:r>
          </a:p>
          <a:p>
            <a:pPr marL="1371600" lvl="3">
              <a:lnSpc>
                <a:spcPct val="70000"/>
              </a:lnSpc>
              <a:buClr>
                <a:schemeClr val="tx1"/>
              </a:buClr>
              <a:buFontTx/>
              <a:buChar char="•"/>
            </a:pPr>
            <a:r>
              <a:rPr altLang="pt-BR" sz="2500"/>
              <a:t>Redução de custeio, reforma administrativa</a:t>
            </a:r>
          </a:p>
          <a:p>
            <a:pPr marL="1371600" lvl="3">
              <a:lnSpc>
                <a:spcPct val="70000"/>
              </a:lnSpc>
              <a:buClr>
                <a:schemeClr val="tx1"/>
              </a:buClr>
              <a:buFontTx/>
              <a:buChar char="•"/>
            </a:pPr>
            <a:r>
              <a:rPr altLang="pt-BR" sz="2500"/>
              <a:t>Limitação na emissão de títulos </a:t>
            </a:r>
          </a:p>
          <a:p>
            <a:pPr marL="1371600" lvl="3">
              <a:lnSpc>
                <a:spcPct val="70000"/>
              </a:lnSpc>
              <a:buClr>
                <a:schemeClr val="tx1"/>
              </a:buClr>
              <a:buFontTx/>
              <a:buChar char="•"/>
            </a:pPr>
            <a:r>
              <a:rPr altLang="pt-BR" sz="2500"/>
              <a:t>Restrição de crédito</a:t>
            </a:r>
          </a:p>
          <a:p>
            <a:pPr marL="1371600" lvl="3">
              <a:lnSpc>
                <a:spcPct val="70000"/>
              </a:lnSpc>
              <a:buClr>
                <a:schemeClr val="tx1"/>
              </a:buClr>
              <a:buFontTx/>
              <a:buChar char="•"/>
            </a:pPr>
            <a:endParaRPr altLang="pt-BR" sz="2500"/>
          </a:p>
          <a:p>
            <a:pPr marL="639763" lvl="1" indent="-273050">
              <a:lnSpc>
                <a:spcPct val="70000"/>
              </a:lnSpc>
            </a:pPr>
            <a:r>
              <a:rPr altLang="pt-BR" sz="3200"/>
              <a:t>Desvalorização e fixação da taxa de cambio</a:t>
            </a:r>
          </a:p>
        </p:txBody>
      </p:sp>
      <p:sp>
        <p:nvSpPr>
          <p:cNvPr id="46084" name="Rectangle 5">
            <a:extLst>
              <a:ext uri="{FF2B5EF4-FFF2-40B4-BE49-F238E27FC236}">
                <a16:creationId xmlns:a16="http://schemas.microsoft.com/office/drawing/2014/main" id="{E7FF232C-A2A4-4F25-AE4E-DBFEA85992D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5592763" y="1600200"/>
            <a:ext cx="6073775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altLang="pt-BR" sz="2800"/>
              <a:t>Heterodoxia: </a:t>
            </a:r>
          </a:p>
          <a:p>
            <a:pPr lvl="2"/>
            <a:r>
              <a:rPr altLang="pt-BR" sz="2400"/>
              <a:t>nova moeda o Cruzado Novo, </a:t>
            </a:r>
          </a:p>
          <a:p>
            <a:pPr lvl="2"/>
            <a:r>
              <a:rPr altLang="pt-BR" sz="2400"/>
              <a:t>congelamento preços e salários 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Literatura acadêmica 16x9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665</Words>
  <Application>Microsoft Office PowerPoint</Application>
  <PresentationFormat>Widescreen</PresentationFormat>
  <Paragraphs>117</Paragraphs>
  <Slides>13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Euphemia</vt:lpstr>
      <vt:lpstr>Plantagenet Cherokee</vt:lpstr>
      <vt:lpstr>Tw Cen MT</vt:lpstr>
      <vt:lpstr>Wingdings</vt:lpstr>
      <vt:lpstr>Literatura acadêmica 16x9</vt:lpstr>
      <vt:lpstr>Planilha</vt:lpstr>
      <vt:lpstr>AULA 15.  Os planos de estabilização do Governo Sarney: do Cruzado ao Verão</vt:lpstr>
      <vt:lpstr>Problemas do Cruzado</vt:lpstr>
      <vt:lpstr>Apresentação do PowerPoint</vt:lpstr>
      <vt:lpstr>Plano Bresser</vt:lpstr>
      <vt:lpstr>Do Plano Bresser ao Feijão com Arroz (1)</vt:lpstr>
      <vt:lpstr>Apresentação do PowerPoint</vt:lpstr>
      <vt:lpstr>Do Plano Bresser ao Feijão com Arroz (2)</vt:lpstr>
      <vt:lpstr>Apresentação do PowerPoint</vt:lpstr>
      <vt:lpstr>Plano Verão – Novamente um  plano hibrido</vt:lpstr>
      <vt:lpstr>Apresentação do PowerPoint</vt:lpstr>
      <vt:lpstr>Plano Verão – Novamente um  plano hibrido</vt:lpstr>
      <vt:lpstr>O Fim do Governo Sarney</vt:lpstr>
      <vt:lpstr>Governo Sarney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Windows User</cp:lastModifiedBy>
  <cp:revision>51</cp:revision>
  <dcterms:created xsi:type="dcterms:W3CDTF">2013-04-05T19:49:59Z</dcterms:created>
  <dcterms:modified xsi:type="dcterms:W3CDTF">2020-10-06T20:46:51Z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