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564" r:id="rId4"/>
    <p:sldId id="580" r:id="rId5"/>
    <p:sldId id="581" r:id="rId6"/>
    <p:sldId id="582" r:id="rId7"/>
    <p:sldId id="583" r:id="rId8"/>
    <p:sldId id="584" r:id="rId9"/>
    <p:sldId id="569" r:id="rId10"/>
    <p:sldId id="585" r:id="rId11"/>
    <p:sldId id="586" r:id="rId12"/>
    <p:sldId id="587" r:id="rId13"/>
    <p:sldId id="566" r:id="rId14"/>
    <p:sldId id="575" r:id="rId15"/>
    <p:sldId id="588" r:id="rId16"/>
    <p:sldId id="520" r:id="rId17"/>
    <p:sldId id="579" r:id="rId18"/>
    <p:sldId id="444" r:id="rId19"/>
    <p:sldId id="522" r:id="rId20"/>
    <p:sldId id="449" r:id="rId21"/>
    <p:sldId id="589" r:id="rId22"/>
    <p:sldId id="590" r:id="rId23"/>
    <p:sldId id="591" r:id="rId24"/>
    <p:sldId id="592" r:id="rId25"/>
    <p:sldId id="495" r:id="rId26"/>
    <p:sldId id="593" r:id="rId27"/>
    <p:sldId id="594" r:id="rId28"/>
    <p:sldId id="595" r:id="rId29"/>
    <p:sldId id="596" r:id="rId30"/>
    <p:sldId id="597" r:id="rId31"/>
    <p:sldId id="599" r:id="rId32"/>
    <p:sldId id="600" r:id="rId33"/>
    <p:sldId id="601" r:id="rId34"/>
    <p:sldId id="602" r:id="rId35"/>
    <p:sldId id="604" r:id="rId36"/>
    <p:sldId id="605" r:id="rId37"/>
    <p:sldId id="606" r:id="rId38"/>
    <p:sldId id="607" r:id="rId39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e Vasconcelos Ribeiro Galina" initials="SVRG" lastIdx="1" clrIdx="0"/>
  <p:cmAuthor id="2" name="GSP" initials="UdMO" lastIdx="1" clrIdx="1">
    <p:extLst>
      <p:ext uri="{19B8F6BF-5375-455C-9EA6-DF929625EA0E}">
        <p15:presenceInfo xmlns:p15="http://schemas.microsoft.com/office/powerpoint/2012/main" userId="GS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B"/>
    <a:srgbClr val="7DA9DF"/>
    <a:srgbClr val="056F28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5" autoAdjust="0"/>
    <p:restoredTop sz="88686" autoAdjust="0"/>
  </p:normalViewPr>
  <p:slideViewPr>
    <p:cSldViewPr>
      <p:cViewPr varScale="1">
        <p:scale>
          <a:sx n="64" d="100"/>
          <a:sy n="64" d="100"/>
        </p:scale>
        <p:origin x="19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32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FB6B0AE-0759-4A4B-85E4-C2B994E52D3D}" type="datetimeFigureOut">
              <a:rPr lang="pt-BR" smtClean="0"/>
              <a:pPr/>
              <a:t>08/05/2023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A7E9F22-1CB9-400A-BE86-D877787A85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087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4D33FA-1CE0-4C48-8F6B-B3E565C12C9E}" type="datetimeFigureOut">
              <a:rPr lang="pt-BR" smtClean="0"/>
              <a:pPr/>
              <a:t>08/05/2023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B9474D-06A3-457D-AB12-A142F55340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13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6D2FB7E7-F4F0-D880-3C3E-2DCBB6055E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0347F256-EF1A-75E2-4EED-E4CAF890D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2F6285F-7810-ECB7-3182-3828C5319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8C41CF-4B60-4D42-8910-05BA3B8EC209}" type="slidenum">
              <a:rPr lang="pt-BR" altLang="pt-BR" sz="13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14</a:t>
            </a:fld>
            <a:endParaRPr lang="pt-BR" altLang="pt-BR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1520" y="3356992"/>
            <a:ext cx="6624736" cy="1872208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Profa. Dra. </a:t>
            </a:r>
            <a:r>
              <a:rPr lang="pt-BR" dirty="0" err="1"/>
              <a:t>Geciane</a:t>
            </a:r>
            <a:r>
              <a:rPr lang="pt-BR" dirty="0"/>
              <a:t> Porto</a:t>
            </a:r>
            <a:br>
              <a:rPr lang="pt-BR" dirty="0"/>
            </a:br>
            <a:r>
              <a:rPr lang="pt-BR" dirty="0"/>
              <a:t>geciane@usp.br</a:t>
            </a:r>
            <a:br>
              <a:rPr lang="pt-BR" dirty="0"/>
            </a:br>
            <a:r>
              <a:rPr lang="pt-BR" dirty="0"/>
              <a:t>@</a:t>
            </a:r>
            <a:r>
              <a:rPr lang="pt-BR" dirty="0" err="1"/>
              <a:t>ingtecfea</a:t>
            </a:r>
            <a:br>
              <a:rPr lang="pt-BR" dirty="0"/>
            </a:br>
            <a:r>
              <a:rPr lang="pt-BR" dirty="0"/>
              <a:t>www.usp.br/ingtec</a:t>
            </a:r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sp>
        <p:nvSpPr>
          <p:cNvPr id="22" name="CaixaDeTexto 21"/>
          <p:cNvSpPr txBox="1"/>
          <p:nvPr userDrawn="1"/>
        </p:nvSpPr>
        <p:spPr>
          <a:xfrm>
            <a:off x="251520" y="191973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Gestão</a:t>
            </a:r>
            <a:r>
              <a:rPr lang="pt-BR" sz="3200" b="1" baseline="0" dirty="0">
                <a:solidFill>
                  <a:schemeClr val="tx2">
                    <a:lumMod val="75000"/>
                  </a:schemeClr>
                </a:solidFill>
              </a:rPr>
              <a:t> da Inovação</a:t>
            </a:r>
            <a:endParaRPr lang="pt-B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3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39" name="CaixaDeTexto 38"/>
          <p:cNvSpPr txBox="1"/>
          <p:nvPr userDrawn="1"/>
        </p:nvSpPr>
        <p:spPr>
          <a:xfrm>
            <a:off x="35496" y="5517232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GESTÃO</a:t>
            </a:r>
            <a:r>
              <a:rPr lang="pt-BR" sz="1200" b="1" baseline="0" dirty="0">
                <a:solidFill>
                  <a:schemeClr val="bg2">
                    <a:lumMod val="25000"/>
                  </a:schemeClr>
                </a:solidFill>
              </a:rPr>
              <a:t> DA INOVAÇÃO</a:t>
            </a:r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5002" y="5904656"/>
            <a:ext cx="1029046" cy="7647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08/05/2023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1923B-B088-4FCE-B1C7-FEDC7409F0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3933056"/>
            <a:ext cx="6624736" cy="1152128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rgbClr val="0070C0"/>
                </a:solidFill>
              </a:defRPr>
            </a:lvl1pPr>
          </a:lstStyle>
          <a:p>
            <a:endParaRPr lang="pt-BR" dirty="0"/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pic>
        <p:nvPicPr>
          <p:cNvPr id="12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 userDrawn="1"/>
        </p:nvSpPr>
        <p:spPr>
          <a:xfrm>
            <a:off x="-14511" y="5517232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GESTÃO DA INOVAÇÃO</a:t>
            </a:r>
          </a:p>
        </p:txBody>
      </p:sp>
      <p:pic>
        <p:nvPicPr>
          <p:cNvPr id="14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3034" y="5904656"/>
            <a:ext cx="1029046" cy="764704"/>
          </a:xfrm>
          <a:prstGeom prst="rect">
            <a:avLst/>
          </a:prstGeom>
          <a:noFill/>
        </p:spPr>
      </p:pic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6056690"/>
            <a:ext cx="1224136" cy="54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125760"/>
            <a:ext cx="7128792" cy="1070992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rgbClr val="056F28"/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2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1027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9" name="Picture 8" descr="figura5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  <p:pic>
        <p:nvPicPr>
          <p:cNvPr id="1028" name="Picture 4" descr="C:\Users\User\Desktop\tic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\Desktop\Sem título.jpg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 userDrawn="1"/>
        </p:nvSpPr>
        <p:spPr>
          <a:xfrm>
            <a:off x="2049107" y="6608385"/>
            <a:ext cx="525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InGTeC</a:t>
            </a:r>
            <a:r>
              <a:rPr lang="pt-BR" sz="12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- </a:t>
            </a:r>
            <a:r>
              <a:rPr lang="pt-BR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Núcleo de Pesquisas em Inovação,</a:t>
            </a:r>
            <a:r>
              <a:rPr lang="pt-BR" sz="12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Gestão Tecnológica e Competitividade</a:t>
            </a:r>
            <a:endParaRPr lang="pt-B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8" name="Picture 5" descr="C:\Users\User\Desktop\Sem título.jpg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10" name="Picture 4" descr="C:\Users\User\Desktop\tic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pic>
        <p:nvPicPr>
          <p:cNvPr id="7" name="Picture 8" descr="figura5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08/05/2023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08/05/2023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08/05/2023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08/05/2023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4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eciane@usp.br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ictures.nicolas.delerue.org/japan/200407_tsukubaSpaceCity/tsukuba_space_city_4574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slide" Target="slide20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taguspark.pt/arquivo_de_imagens/arquivo_imagens_inst_proprias.ht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slide" Target="slide20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ictures.nicolas.delerue.org/japan/200407_tsukubaSpaceCity/tsukuba_space_city_4574.html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5" Type="http://schemas.openxmlformats.org/officeDocument/2006/relationships/slide" Target="slide20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slide" Target="slide20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Profa. Dra. Geciane Porto</a:t>
            </a:r>
            <a:br>
              <a:rPr lang="pt-BR" dirty="0"/>
            </a:br>
            <a:r>
              <a:rPr lang="pt-BR" dirty="0">
                <a:hlinkClick r:id="rId2"/>
              </a:rPr>
              <a:t>geciane@usp.br</a:t>
            </a:r>
            <a:br>
              <a:rPr lang="pt-BR" dirty="0"/>
            </a:b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51520" y="1484784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DA INOVAÇÃO</a:t>
            </a:r>
          </a:p>
          <a:p>
            <a:pPr algn="ctr"/>
            <a:endParaRPr lang="pt-BR" sz="2800" dirty="0">
              <a:solidFill>
                <a:schemeClr val="tx1">
                  <a:lumMod val="9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/>
            <a:r>
              <a:rPr lang="pt-BR" sz="2800" dirty="0">
                <a:solidFill>
                  <a:schemeClr val="tx1">
                    <a:lumMod val="9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Habitats de Inovação:  </a:t>
            </a:r>
            <a:br>
              <a:rPr lang="pt-BR" sz="2800" dirty="0">
                <a:solidFill>
                  <a:schemeClr val="tx1">
                    <a:lumMod val="9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pt-BR" sz="2800" dirty="0">
                <a:solidFill>
                  <a:schemeClr val="tx1">
                    <a:lumMod val="9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Incubadoras e Parques Tecnológicos </a:t>
            </a:r>
            <a:endParaRPr lang="pt-B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">
            <a:extLst>
              <a:ext uri="{FF2B5EF4-FFF2-40B4-BE49-F238E27FC236}">
                <a16:creationId xmlns:a16="http://schemas.microsoft.com/office/drawing/2014/main" id="{7BFF30D3-09C7-5E0E-744F-58F1466D2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835818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200" dirty="0"/>
              <a:t>Vantagens de se Implantar uma Incubadora</a:t>
            </a:r>
          </a:p>
        </p:txBody>
      </p:sp>
      <p:sp>
        <p:nvSpPr>
          <p:cNvPr id="7170" name="Rectangle 5">
            <a:extLst>
              <a:ext uri="{FF2B5EF4-FFF2-40B4-BE49-F238E27FC236}">
                <a16:creationId xmlns:a16="http://schemas.microsoft.com/office/drawing/2014/main" id="{971F677D-0F69-8136-AFA7-4EE2EF7687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772816"/>
            <a:ext cx="7993062" cy="4679702"/>
          </a:xfrm>
        </p:spPr>
        <p:txBody>
          <a:bodyPr/>
          <a:lstStyle/>
          <a:p>
            <a:pPr algn="just" eaLnBrk="1" hangingPunct="1"/>
            <a:r>
              <a:rPr lang="pt-BR" altLang="pt-BR" sz="2400" dirty="0">
                <a:latin typeface="Comic Sans MS" panose="030F0902030302020204" pitchFamily="66" charset="0"/>
              </a:rPr>
              <a:t>Desenvolvimento socioeconômico regional;</a:t>
            </a:r>
          </a:p>
          <a:p>
            <a:pPr algn="just" eaLnBrk="1" hangingPunct="1"/>
            <a:r>
              <a:rPr lang="pt-BR" altLang="pt-BR" sz="2400" dirty="0">
                <a:latin typeface="Comic Sans MS" panose="030F0902030302020204" pitchFamily="66" charset="0"/>
              </a:rPr>
              <a:t>Captação de recursos e de novos negócios;</a:t>
            </a:r>
          </a:p>
          <a:p>
            <a:pPr algn="just" eaLnBrk="1" hangingPunct="1"/>
            <a:r>
              <a:rPr lang="pt-BR" altLang="pt-BR" sz="2400" dirty="0">
                <a:latin typeface="Comic Sans MS" panose="030F0902030302020204" pitchFamily="66" charset="0"/>
              </a:rPr>
              <a:t>Diminuição da taxa de mortalidade das empresas nascentes. As estatísticas indicam que a taxa de mortalidade entre as empresas incubadas é de 20% contra mais de 60% das empresas nascidas fora da incubadora;</a:t>
            </a:r>
          </a:p>
          <a:p>
            <a:pPr eaLnBrk="1" hangingPunct="1"/>
            <a:r>
              <a:rPr lang="pt-BR" altLang="pt-BR" sz="2400" dirty="0">
                <a:latin typeface="Comic Sans MS" panose="030F0902030302020204" pitchFamily="66" charset="0"/>
              </a:rPr>
              <a:t>Surgimento de micro e pequenas empresas de base tecnológica.</a:t>
            </a:r>
          </a:p>
        </p:txBody>
      </p:sp>
    </p:spTree>
    <p:extLst>
      <p:ext uri="{BB962C8B-B14F-4D97-AF65-F5344CB8AC3E}">
        <p14:creationId xmlns:p14="http://schemas.microsoft.com/office/powerpoint/2010/main" val="3374802076"/>
      </p:ext>
    </p:extLst>
  </p:cSld>
  <p:clrMapOvr>
    <a:masterClrMapping/>
  </p:clrMapOvr>
  <p:transition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">
            <a:extLst>
              <a:ext uri="{FF2B5EF4-FFF2-40B4-BE49-F238E27FC236}">
                <a16:creationId xmlns:a16="http://schemas.microsoft.com/office/drawing/2014/main" id="{7BFF30D3-09C7-5E0E-744F-58F1466D2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9032" y="390974"/>
            <a:ext cx="835818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dirty="0"/>
              <a:t>Público Alvo da Incubadora de Base tecnológica</a:t>
            </a:r>
          </a:p>
        </p:txBody>
      </p:sp>
      <p:sp>
        <p:nvSpPr>
          <p:cNvPr id="7170" name="Rectangle 5">
            <a:extLst>
              <a:ext uri="{FF2B5EF4-FFF2-40B4-BE49-F238E27FC236}">
                <a16:creationId xmlns:a16="http://schemas.microsoft.com/office/drawing/2014/main" id="{971F677D-0F69-8136-AFA7-4EE2EF7687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772816"/>
            <a:ext cx="7993062" cy="4679702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pt-BR" altLang="pt-BR" sz="2800" dirty="0"/>
              <a:t>Professores e Pesquisadores </a:t>
            </a:r>
          </a:p>
          <a:p>
            <a:pPr eaLnBrk="1" hangingPunct="1">
              <a:lnSpc>
                <a:spcPct val="125000"/>
              </a:lnSpc>
            </a:pPr>
            <a:r>
              <a:rPr lang="pt-BR" altLang="pt-BR" sz="2800" dirty="0"/>
              <a:t>Alunos de pós-graduação;</a:t>
            </a:r>
          </a:p>
          <a:p>
            <a:pPr eaLnBrk="1" hangingPunct="1">
              <a:lnSpc>
                <a:spcPct val="125000"/>
              </a:lnSpc>
            </a:pPr>
            <a:r>
              <a:rPr lang="pt-BR" altLang="pt-BR" sz="2800" dirty="0"/>
              <a:t>Empreendedor que queira ter o seu próprio negócio;</a:t>
            </a:r>
          </a:p>
          <a:p>
            <a:pPr eaLnBrk="1" hangingPunct="1">
              <a:lnSpc>
                <a:spcPct val="125000"/>
              </a:lnSpc>
            </a:pPr>
            <a:r>
              <a:rPr lang="pt-BR" altLang="pt-BR" sz="2800" dirty="0"/>
              <a:t>Empresas já existentes -  Setores que priorizem o desenvolvimento tecnológico.</a:t>
            </a:r>
          </a:p>
        </p:txBody>
      </p:sp>
    </p:spTree>
    <p:extLst>
      <p:ext uri="{BB962C8B-B14F-4D97-AF65-F5344CB8AC3E}">
        <p14:creationId xmlns:p14="http://schemas.microsoft.com/office/powerpoint/2010/main" val="1204861481"/>
      </p:ext>
    </p:extLst>
  </p:cSld>
  <p:clrMapOvr>
    <a:masterClrMapping/>
  </p:clrMapOvr>
  <p:transition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">
            <a:extLst>
              <a:ext uri="{FF2B5EF4-FFF2-40B4-BE49-F238E27FC236}">
                <a16:creationId xmlns:a16="http://schemas.microsoft.com/office/drawing/2014/main" id="{7BFF30D3-09C7-5E0E-744F-58F1466D2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3728" y="74601"/>
            <a:ext cx="5079275" cy="661762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dirty="0"/>
              <a:t>Resultados Esperados</a:t>
            </a:r>
          </a:p>
        </p:txBody>
      </p:sp>
      <p:sp>
        <p:nvSpPr>
          <p:cNvPr id="7170" name="Rectangle 5">
            <a:extLst>
              <a:ext uri="{FF2B5EF4-FFF2-40B4-BE49-F238E27FC236}">
                <a16:creationId xmlns:a16="http://schemas.microsoft.com/office/drawing/2014/main" id="{971F677D-0F69-8136-AFA7-4EE2EF7687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980728"/>
            <a:ext cx="8352928" cy="547179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altLang="pt-BR" sz="2800" dirty="0"/>
              <a:t>A incubadora deve trazer resultados positivos para todos os envolvidos (instituições parceiras, empresas incubadas e comunidade):</a:t>
            </a:r>
          </a:p>
          <a:p>
            <a:pPr algn="just">
              <a:lnSpc>
                <a:spcPct val="120000"/>
              </a:lnSpc>
            </a:pPr>
            <a:r>
              <a:rPr lang="pt-BR" altLang="pt-BR" sz="2800" dirty="0"/>
              <a:t>Aumento da taxa de sobrevivência das empresas de pequeno porte  e criação de empresas mais competitivas;</a:t>
            </a:r>
          </a:p>
          <a:p>
            <a:pPr>
              <a:lnSpc>
                <a:spcPct val="120000"/>
              </a:lnSpc>
            </a:pPr>
            <a:r>
              <a:rPr lang="pt-BR" altLang="pt-BR" sz="2800" dirty="0"/>
              <a:t>Apoio ao desenvolvimento local e regional e geração de emprego e renda;</a:t>
            </a:r>
          </a:p>
          <a:p>
            <a:pPr>
              <a:lnSpc>
                <a:spcPct val="120000"/>
              </a:lnSpc>
            </a:pPr>
            <a:r>
              <a:rPr lang="pt-BR" altLang="pt-BR" sz="2800" dirty="0"/>
              <a:t>Geração de produtos, processos e serviços decorrentes da adoção de novas tecnologias;</a:t>
            </a:r>
          </a:p>
          <a:p>
            <a:pPr>
              <a:lnSpc>
                <a:spcPct val="120000"/>
              </a:lnSpc>
            </a:pPr>
            <a:r>
              <a:rPr lang="pt-BR" altLang="pt-BR" sz="2800" dirty="0"/>
              <a:t>Transferência do conhecimento das universidades para o setor produtivo;</a:t>
            </a:r>
          </a:p>
          <a:p>
            <a:pPr>
              <a:lnSpc>
                <a:spcPct val="120000"/>
              </a:lnSpc>
            </a:pPr>
            <a:r>
              <a:rPr lang="pt-BR" altLang="pt-BR" sz="2800" dirty="0"/>
              <a:t>Possibilidade de autossustentação de incubadora.</a:t>
            </a:r>
          </a:p>
        </p:txBody>
      </p:sp>
    </p:spTree>
    <p:extLst>
      <p:ext uri="{BB962C8B-B14F-4D97-AF65-F5344CB8AC3E}">
        <p14:creationId xmlns:p14="http://schemas.microsoft.com/office/powerpoint/2010/main" val="44177690"/>
      </p:ext>
    </p:extLst>
  </p:cSld>
  <p:clrMapOvr>
    <a:masterClrMapping/>
  </p:clrMapOvr>
  <p:transition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AACE239B-97E9-33EB-950F-BA9E71484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8459788" cy="3960813"/>
          </a:xfrm>
        </p:spPr>
        <p:txBody>
          <a:bodyPr/>
          <a:lstStyle/>
          <a:p>
            <a:r>
              <a:rPr lang="pt-BR" altLang="pt-BR" sz="4000"/>
              <a:t>Números </a:t>
            </a:r>
            <a:br>
              <a:rPr lang="pt-BR" altLang="pt-BR" sz="4000"/>
            </a:br>
            <a:r>
              <a:rPr lang="pt-BR" altLang="pt-BR" sz="4000"/>
              <a:t>sobre Incubação </a:t>
            </a:r>
            <a:br>
              <a:rPr lang="pt-BR" altLang="pt-BR" sz="4000"/>
            </a:br>
            <a:r>
              <a:rPr lang="pt-BR" altLang="pt-BR" sz="4000"/>
              <a:t>no Brasil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A8D7E73-0A58-EB92-3B55-1AB8DE84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115888"/>
            <a:ext cx="8153400" cy="10064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Localização das </a:t>
            </a:r>
            <a:r>
              <a:rPr sz="36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incubadoras</a:t>
            </a:r>
            <a:r>
              <a:rPr lang="en-US" sz="3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 em SP </a:t>
            </a:r>
            <a:endParaRPr sz="3600" b="1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27C2F4CF-F962-9D84-F47A-1AFB953F8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5025"/>
            <a:ext cx="8197850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34E4596-585D-80C8-3FC3-99ED9678604D}"/>
              </a:ext>
            </a:extLst>
          </p:cNvPr>
          <p:cNvSpPr/>
          <p:nvPr/>
        </p:nvSpPr>
        <p:spPr>
          <a:xfrm>
            <a:off x="0" y="6362700"/>
            <a:ext cx="91440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4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www.desenvolvimento.sp.gov.br</a:t>
            </a:r>
            <a:r>
              <a:rPr lang="pt-BR" sz="14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/</a:t>
            </a:r>
            <a:r>
              <a:rPr lang="pt-BR" sz="14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Content</a:t>
            </a:r>
            <a:r>
              <a:rPr lang="pt-BR" sz="14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/uploads/20145819398_EXPOCIETEC - Apresentação Projeto </a:t>
            </a:r>
            <a:r>
              <a:rPr lang="pt-BR" sz="14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Incubadorasde</a:t>
            </a:r>
            <a:r>
              <a:rPr lang="pt-BR" sz="14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pt-BR" sz="14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EBTs</a:t>
            </a:r>
            <a:r>
              <a:rPr lang="pt-BR" sz="14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de </a:t>
            </a:r>
            <a:endParaRPr lang="en-US" sz="1400" dirty="0"/>
          </a:p>
        </p:txBody>
      </p:sp>
      <p:sp>
        <p:nvSpPr>
          <p:cNvPr id="27652" name="Retângulo 2">
            <a:extLst>
              <a:ext uri="{FF2B5EF4-FFF2-40B4-BE49-F238E27FC236}">
                <a16:creationId xmlns:a16="http://schemas.microsoft.com/office/drawing/2014/main" id="{47E9F7BE-DEB4-1F77-8879-C0067BF09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610225"/>
            <a:ext cx="38846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0070C0"/>
                </a:solidFill>
              </a:rPr>
              <a:t>34 Incubadoras de Base Tecnológica</a:t>
            </a:r>
            <a:endParaRPr lang="en-US" altLang="pt-BR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B2154F29-250F-04BE-0DF9-3738639543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5813" y="71438"/>
            <a:ext cx="8358187" cy="1143000"/>
          </a:xfrm>
        </p:spPr>
        <p:txBody>
          <a:bodyPr/>
          <a:lstStyle/>
          <a:p>
            <a:pPr eaLnBrk="1" hangingPunct="1"/>
            <a:r>
              <a:rPr lang="pt-BR" altLang="pt-BR" sz="4400" dirty="0"/>
              <a:t>Parques Tecnológicos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7EF1CDF-11C0-2CD9-0B20-F6347780DE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99" y="1052736"/>
            <a:ext cx="8172401" cy="5805264"/>
          </a:xfrm>
        </p:spPr>
        <p:txBody>
          <a:bodyPr/>
          <a:lstStyle/>
          <a:p>
            <a:pPr eaLnBrk="1" hangingPunct="1"/>
            <a:r>
              <a:rPr lang="pt-BR" altLang="pt-BR" dirty="0"/>
              <a:t>Nasceram da tentativa europeia de reproduzir artificialmente um dos maiores fenômenos de interação empresa-universidade e desenvolvimento tecnológico regional</a:t>
            </a:r>
          </a:p>
          <a:p>
            <a:pPr marL="0" indent="0" eaLnBrk="1" hangingPunct="1">
              <a:buNone/>
            </a:pPr>
            <a:endParaRPr lang="pt-BR" altLang="pt-BR" dirty="0"/>
          </a:p>
          <a:p>
            <a:pPr lvl="1" eaLnBrk="1" hangingPunct="1"/>
            <a:r>
              <a:rPr lang="pt-BR" altLang="pt-BR" sz="3200" b="1" u="sng" dirty="0">
                <a:solidFill>
                  <a:schemeClr val="accent1"/>
                </a:solidFill>
              </a:rPr>
              <a:t>Vale do Silício</a:t>
            </a:r>
            <a:r>
              <a:rPr lang="pt-BR" altLang="pt-BR" sz="3200" b="1" dirty="0">
                <a:solidFill>
                  <a:schemeClr val="accent1"/>
                </a:solidFill>
              </a:rPr>
              <a:t>, localizado próximo à Universidade de Stanford com origem no início da década de 50.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">
            <a:extLst>
              <a:ext uri="{FF2B5EF4-FFF2-40B4-BE49-F238E27FC236}">
                <a16:creationId xmlns:a16="http://schemas.microsoft.com/office/drawing/2014/main" id="{40C47E56-27EA-8A16-73F5-44AAB4932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dirty="0"/>
              <a:t>Características</a:t>
            </a:r>
          </a:p>
        </p:txBody>
      </p:sp>
      <p:sp>
        <p:nvSpPr>
          <p:cNvPr id="30722" name="Rectangle 11">
            <a:extLst>
              <a:ext uri="{FF2B5EF4-FFF2-40B4-BE49-F238E27FC236}">
                <a16:creationId xmlns:a16="http://schemas.microsoft.com/office/drawing/2014/main" id="{18E158B0-3AF1-F97F-2EA5-FDD78B3BA3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z="2400"/>
              <a:t>Empreendimentos imobiliários planejados de caráter formal e com perímetro delimitado para abrigar tanto mono como multi-setores industriais; </a:t>
            </a:r>
          </a:p>
          <a:p>
            <a:endParaRPr lang="pt-BR" altLang="pt-BR" sz="800"/>
          </a:p>
          <a:p>
            <a:r>
              <a:rPr lang="pt-BR" altLang="pt-BR" sz="2400"/>
              <a:t>Oferecem infraestruturas e serviços que intensificam a competitividade e a capacidade empresarial;</a:t>
            </a:r>
          </a:p>
          <a:p>
            <a:endParaRPr lang="pt-BR" altLang="pt-BR" sz="800"/>
          </a:p>
          <a:p>
            <a:r>
              <a:rPr lang="pt-BR" altLang="pt-BR" sz="2400"/>
              <a:t>Estimulam o fluxo de conhecimento e tecnologia entre universidades, instituições de P&amp;D, empresas e mercados; </a:t>
            </a:r>
          </a:p>
          <a:p>
            <a:endParaRPr lang="pt-BR" altLang="pt-BR" sz="800"/>
          </a:p>
          <a:p>
            <a:r>
              <a:rPr lang="pt-BR" altLang="pt-BR" sz="2400"/>
              <a:t>Facilitam a criação e o crescimento de negócios baseados em conhecimento por meio de mecanismos de incubação e processos de “</a:t>
            </a:r>
            <a:r>
              <a:rPr lang="pt-BR" altLang="pt-BR" sz="2400" i="1"/>
              <a:t>spin-off”</a:t>
            </a:r>
            <a:r>
              <a:rPr lang="pt-BR" altLang="pt-BR" sz="2400"/>
              <a:t> e suporte a “</a:t>
            </a:r>
            <a:r>
              <a:rPr lang="pt-BR" altLang="pt-BR" sz="2400" i="1"/>
              <a:t>start-up”</a:t>
            </a:r>
            <a:r>
              <a:rPr lang="pt-BR" altLang="pt-BR" sz="2400"/>
              <a:t>;</a:t>
            </a:r>
          </a:p>
        </p:txBody>
      </p:sp>
      <p:sp>
        <p:nvSpPr>
          <p:cNvPr id="30723" name="Retângulo 5">
            <a:extLst>
              <a:ext uri="{FF2B5EF4-FFF2-40B4-BE49-F238E27FC236}">
                <a16:creationId xmlns:a16="http://schemas.microsoft.com/office/drawing/2014/main" id="{04F54153-19BB-F2AB-B128-7C1252F68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6581775"/>
            <a:ext cx="7000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200"/>
              <a:t>Fonte: Adaptado de ANPROTEC (2002), Figlioli (2007), IASP (2009) e UKSPA(2009).</a:t>
            </a:r>
          </a:p>
        </p:txBody>
      </p:sp>
    </p:spTree>
  </p:cSld>
  <p:clrMapOvr>
    <a:masterClrMapping/>
  </p:clrMapOvr>
  <p:transition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>
            <a:extLst>
              <a:ext uri="{FF2B5EF4-FFF2-40B4-BE49-F238E27FC236}">
                <a16:creationId xmlns:a16="http://schemas.microsoft.com/office/drawing/2014/main" id="{CEB23646-626F-1B2E-2F14-747B5AC05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Ecossistemas</a:t>
            </a:r>
          </a:p>
        </p:txBody>
      </p:sp>
      <p:sp>
        <p:nvSpPr>
          <p:cNvPr id="31746" name="Espaço Reservado para Conteúdo 2">
            <a:extLst>
              <a:ext uri="{FF2B5EF4-FFF2-40B4-BE49-F238E27FC236}">
                <a16:creationId xmlns:a16="http://schemas.microsoft.com/office/drawing/2014/main" id="{463E3C5E-7DA4-2E4C-D91B-7E32912E7C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6888" y="998538"/>
            <a:ext cx="8643937" cy="5454650"/>
          </a:xfrm>
        </p:spPr>
        <p:txBody>
          <a:bodyPr/>
          <a:lstStyle/>
          <a:p>
            <a:r>
              <a:rPr lang="pt-BR" altLang="pt-BR"/>
              <a:t>Os ecossistemas de negócios se caracterizam pela mudança gradual de uma coleção de componentes aleatórios para uma comunidade mais estruturada </a:t>
            </a:r>
            <a:r>
              <a:rPr lang="pt-BR" altLang="pt-BR" sz="1800"/>
              <a:t>(MOORE, 1993). </a:t>
            </a:r>
          </a:p>
          <a:p>
            <a:r>
              <a:rPr lang="pt-BR" altLang="pt-BR"/>
              <a:t>Neles, as organizações trabalham cooperativa e competitivamente com intuito de potencializarem o processo de evolução a partir dos estágios de nascimento, expansão, liderança e renovação (</a:t>
            </a:r>
            <a:r>
              <a:rPr lang="pt-BR" altLang="pt-BR" sz="1600"/>
              <a:t>MOORE, 1993). </a:t>
            </a:r>
          </a:p>
          <a:p>
            <a:r>
              <a:rPr lang="pt-BR" altLang="pt-BR"/>
              <a:t>Os ecossistemas de inovação permitem às firmas uma criação de valor, que sozinhas não conseguiriam (</a:t>
            </a:r>
            <a:r>
              <a:rPr lang="pt-BR" altLang="pt-BR" sz="1600"/>
              <a:t>ADNER, 2006). </a:t>
            </a:r>
          </a:p>
          <a:p>
            <a:endParaRPr lang="pt-BR" altLang="pt-BR"/>
          </a:p>
        </p:txBody>
      </p:sp>
      <p:sp>
        <p:nvSpPr>
          <p:cNvPr id="31747" name="CaixaDeTexto 3">
            <a:extLst>
              <a:ext uri="{FF2B5EF4-FFF2-40B4-BE49-F238E27FC236}">
                <a16:creationId xmlns:a16="http://schemas.microsoft.com/office/drawing/2014/main" id="{09058D27-15A3-16DD-0C06-AEBFFC52B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" y="6453188"/>
            <a:ext cx="81883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1100"/>
              <a:t>ADNER, Ron. Match your innovation strategy to your innovation ecosystem. </a:t>
            </a:r>
            <a:r>
              <a:rPr lang="en-US" altLang="pt-BR" sz="1100" b="1"/>
              <a:t>Harvard Business Review</a:t>
            </a:r>
            <a:r>
              <a:rPr lang="en-US" altLang="pt-BR" sz="1100"/>
              <a:t>, v. 84, n. 4, p. 98, 2006.</a:t>
            </a:r>
            <a:endParaRPr lang="pt-BR" altLang="pt-BR" sz="11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BR" sz="1100"/>
              <a:t>MOORE, James F. Predators and prey: a new ecology of competition. </a:t>
            </a:r>
            <a:r>
              <a:rPr lang="en-US" altLang="pt-BR" sz="1100" b="1"/>
              <a:t>Harvard Business Review</a:t>
            </a:r>
            <a:r>
              <a:rPr lang="en-US" altLang="pt-BR" sz="1100"/>
              <a:t>, v. 71, n. 3, p. 75-83, 1993</a:t>
            </a:r>
            <a:endParaRPr lang="pt-BR" altLang="pt-BR"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>
            <a:extLst>
              <a:ext uri="{FF2B5EF4-FFF2-40B4-BE49-F238E27FC236}">
                <a16:creationId xmlns:a16="http://schemas.microsoft.com/office/drawing/2014/main" id="{7031832E-D4B4-CA2A-900E-98F798D73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2538"/>
            <a:ext cx="5429250" cy="560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itle 1">
            <a:extLst>
              <a:ext uri="{FF2B5EF4-FFF2-40B4-BE49-F238E27FC236}">
                <a16:creationId xmlns:a16="http://schemas.microsoft.com/office/drawing/2014/main" id="{9C9D6C35-4017-62F6-A022-6DFF1DD945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675687" cy="863600"/>
          </a:xfrm>
        </p:spPr>
        <p:txBody>
          <a:bodyPr/>
          <a:lstStyle/>
          <a:p>
            <a:r>
              <a:rPr lang="pt-BR" altLang="pt-BR" sz="3200" dirty="0"/>
              <a:t>             Parque Tecnológico de Andalucia/ Espanha</a:t>
            </a:r>
            <a:endParaRPr lang="en-US" altLang="pt-BR" sz="3200" dirty="0"/>
          </a:p>
        </p:txBody>
      </p:sp>
      <p:sp>
        <p:nvSpPr>
          <p:cNvPr id="32771" name="CaixaDeTexto 4">
            <a:extLst>
              <a:ext uri="{FF2B5EF4-FFF2-40B4-BE49-F238E27FC236}">
                <a16:creationId xmlns:a16="http://schemas.microsoft.com/office/drawing/2014/main" id="{4BB34FA9-8411-3EEC-E848-A6C4FFB23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1571625"/>
            <a:ext cx="2214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</a:rPr>
              <a:t>Área  de ampliação do parque</a:t>
            </a:r>
          </a:p>
        </p:txBody>
      </p:sp>
      <p:sp>
        <p:nvSpPr>
          <p:cNvPr id="32772" name="CaixaDeTexto 5">
            <a:extLst>
              <a:ext uri="{FF2B5EF4-FFF2-40B4-BE49-F238E27FC236}">
                <a16:creationId xmlns:a16="http://schemas.microsoft.com/office/drawing/2014/main" id="{208C4738-88BE-59FC-8044-5F2E50A9E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336" y="1252539"/>
            <a:ext cx="3184394" cy="4401205"/>
          </a:xfrm>
          <a:prstGeom prst="rect">
            <a:avLst/>
          </a:prstGeom>
          <a:solidFill>
            <a:srgbClr val="92D050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Sede da Organização Gestora do Parque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Centros Tecnológicos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Empresas em plantas individuais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Centros Empresariais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Incubadoras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44603694-94D4-BFEF-118E-D776EB4BFEC3}"/>
              </a:ext>
            </a:extLst>
          </p:cNvPr>
          <p:cNvSpPr/>
          <p:nvPr/>
        </p:nvSpPr>
        <p:spPr>
          <a:xfrm rot="1307990">
            <a:off x="2836863" y="4171950"/>
            <a:ext cx="549275" cy="333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DCF58756-4B6D-7601-0985-5607603F0D02}"/>
              </a:ext>
            </a:extLst>
          </p:cNvPr>
          <p:cNvSpPr/>
          <p:nvPr/>
        </p:nvSpPr>
        <p:spPr>
          <a:xfrm rot="20342541">
            <a:off x="3779838" y="5851525"/>
            <a:ext cx="1674812" cy="622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3F65C92A-55E4-F5D6-F42D-55D65D40FEF6}"/>
              </a:ext>
            </a:extLst>
          </p:cNvPr>
          <p:cNvSpPr/>
          <p:nvPr/>
        </p:nvSpPr>
        <p:spPr>
          <a:xfrm rot="5010528">
            <a:off x="651669" y="4593432"/>
            <a:ext cx="752475" cy="566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7FA9BA9D-B9FC-554E-B5CD-71AB31C1B45A}"/>
              </a:ext>
            </a:extLst>
          </p:cNvPr>
          <p:cNvSpPr/>
          <p:nvPr/>
        </p:nvSpPr>
        <p:spPr>
          <a:xfrm rot="1652646">
            <a:off x="441325" y="2144713"/>
            <a:ext cx="2205038" cy="895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B4E92599-976D-3A56-A6D9-A8C04ADCA117}"/>
              </a:ext>
            </a:extLst>
          </p:cNvPr>
          <p:cNvSpPr/>
          <p:nvPr/>
        </p:nvSpPr>
        <p:spPr>
          <a:xfrm rot="18309546">
            <a:off x="1210469" y="5341144"/>
            <a:ext cx="771525" cy="566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1F1D489A-B29B-56FF-7667-27C1DD2B2DFC}"/>
              </a:ext>
            </a:extLst>
          </p:cNvPr>
          <p:cNvSpPr/>
          <p:nvPr/>
        </p:nvSpPr>
        <p:spPr>
          <a:xfrm rot="19965628">
            <a:off x="2405063" y="5010150"/>
            <a:ext cx="1296987" cy="1236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B1FF0B4C-873B-BA56-300F-391125246F10}"/>
              </a:ext>
            </a:extLst>
          </p:cNvPr>
          <p:cNvSpPr/>
          <p:nvPr/>
        </p:nvSpPr>
        <p:spPr>
          <a:xfrm rot="418178">
            <a:off x="3451225" y="4727575"/>
            <a:ext cx="2413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/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53DC3AE5-28DE-B0EB-1A84-618CBEC7EDF7}"/>
              </a:ext>
            </a:extLst>
          </p:cNvPr>
          <p:cNvSpPr/>
          <p:nvPr/>
        </p:nvSpPr>
        <p:spPr>
          <a:xfrm rot="418178">
            <a:off x="3155950" y="4654550"/>
            <a:ext cx="195263" cy="2127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A5FF0A6C-22CA-F37B-E1AE-84876184EA25}"/>
              </a:ext>
            </a:extLst>
          </p:cNvPr>
          <p:cNvSpPr/>
          <p:nvPr/>
        </p:nvSpPr>
        <p:spPr>
          <a:xfrm rot="418178">
            <a:off x="2727325" y="4479925"/>
            <a:ext cx="331788" cy="2317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/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79B9466B-D243-FCBD-59C3-11D8CE46C5FC}"/>
              </a:ext>
            </a:extLst>
          </p:cNvPr>
          <p:cNvSpPr/>
          <p:nvPr/>
        </p:nvSpPr>
        <p:spPr>
          <a:xfrm rot="19874186">
            <a:off x="3965575" y="5268913"/>
            <a:ext cx="1312863" cy="366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/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0BB9F1C1-7C97-5BA1-4FDA-73F3FB15F7C3}"/>
              </a:ext>
            </a:extLst>
          </p:cNvPr>
          <p:cNvSpPr>
            <a:spLocks noChangeArrowheads="1"/>
          </p:cNvSpPr>
          <p:nvPr/>
        </p:nvSpPr>
        <p:spPr bwMode="auto">
          <a:xfrm rot="418178">
            <a:off x="3727450" y="4940300"/>
            <a:ext cx="195263" cy="212725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pt-BR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01C619FE-E1FB-304C-6F57-9A5566C0F45B}"/>
              </a:ext>
            </a:extLst>
          </p:cNvPr>
          <p:cNvSpPr/>
          <p:nvPr/>
        </p:nvSpPr>
        <p:spPr>
          <a:xfrm rot="418178">
            <a:off x="3370263" y="4462463"/>
            <a:ext cx="331787" cy="2333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/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02466D4B-E266-BEB3-FF97-D169DAD14B30}"/>
              </a:ext>
            </a:extLst>
          </p:cNvPr>
          <p:cNvSpPr/>
          <p:nvPr/>
        </p:nvSpPr>
        <p:spPr>
          <a:xfrm rot="418178">
            <a:off x="3800475" y="4157663"/>
            <a:ext cx="269875" cy="404812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/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id="{37CE014B-C76B-09BC-8D2D-98041513F25B}"/>
              </a:ext>
            </a:extLst>
          </p:cNvPr>
          <p:cNvSpPr/>
          <p:nvPr/>
        </p:nvSpPr>
        <p:spPr>
          <a:xfrm rot="19967199">
            <a:off x="2276475" y="4275138"/>
            <a:ext cx="552450" cy="2555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DFD5AB85-C788-77BC-01F1-4F505EFB322D}"/>
              </a:ext>
            </a:extLst>
          </p:cNvPr>
          <p:cNvSpPr/>
          <p:nvPr/>
        </p:nvSpPr>
        <p:spPr>
          <a:xfrm rot="418178">
            <a:off x="1870075" y="4419600"/>
            <a:ext cx="195263" cy="2127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/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18ED2AD1-2DD0-D4C0-0E62-83E7F577186C}"/>
              </a:ext>
            </a:extLst>
          </p:cNvPr>
          <p:cNvSpPr/>
          <p:nvPr/>
        </p:nvSpPr>
        <p:spPr>
          <a:xfrm rot="19013450">
            <a:off x="1854200" y="4951413"/>
            <a:ext cx="633413" cy="3841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/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C3573ED6-EA0D-E7F8-94B2-C12D95CF253C}"/>
              </a:ext>
            </a:extLst>
          </p:cNvPr>
          <p:cNvSpPr/>
          <p:nvPr/>
        </p:nvSpPr>
        <p:spPr>
          <a:xfrm rot="17541549">
            <a:off x="1024731" y="4845844"/>
            <a:ext cx="739775" cy="45243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64A9D8F3-F3E5-73B9-9D4E-181087398382}"/>
              </a:ext>
            </a:extLst>
          </p:cNvPr>
          <p:cNvSpPr/>
          <p:nvPr/>
        </p:nvSpPr>
        <p:spPr>
          <a:xfrm rot="14350956">
            <a:off x="715963" y="4021138"/>
            <a:ext cx="531812" cy="39211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29C3DBB6-C838-E88F-2392-6DA50F11A5E9}"/>
              </a:ext>
            </a:extLst>
          </p:cNvPr>
          <p:cNvSpPr/>
          <p:nvPr/>
        </p:nvSpPr>
        <p:spPr>
          <a:xfrm rot="14350956">
            <a:off x="939801" y="3741737"/>
            <a:ext cx="361950" cy="2317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38AB57B9-E89F-78B5-B160-98927B4DFF1F}"/>
              </a:ext>
            </a:extLst>
          </p:cNvPr>
          <p:cNvSpPr/>
          <p:nvPr/>
        </p:nvSpPr>
        <p:spPr>
          <a:xfrm rot="3412173">
            <a:off x="1207293" y="3955257"/>
            <a:ext cx="398463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/>
          </a:p>
        </p:txBody>
      </p:sp>
      <p:sp>
        <p:nvSpPr>
          <p:cNvPr id="78" name="Elipse 77">
            <a:extLst>
              <a:ext uri="{FF2B5EF4-FFF2-40B4-BE49-F238E27FC236}">
                <a16:creationId xmlns:a16="http://schemas.microsoft.com/office/drawing/2014/main" id="{AAB28941-3A07-E9F7-2470-4A24B3CB720E}"/>
              </a:ext>
            </a:extLst>
          </p:cNvPr>
          <p:cNvSpPr>
            <a:spLocks noChangeArrowheads="1"/>
          </p:cNvSpPr>
          <p:nvPr/>
        </p:nvSpPr>
        <p:spPr bwMode="auto">
          <a:xfrm rot="418178">
            <a:off x="2233613" y="3617913"/>
            <a:ext cx="390525" cy="33655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pt-BR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9" name="Elipse 78">
            <a:extLst>
              <a:ext uri="{FF2B5EF4-FFF2-40B4-BE49-F238E27FC236}">
                <a16:creationId xmlns:a16="http://schemas.microsoft.com/office/drawing/2014/main" id="{2E9AE6B4-E0BC-5C1F-9446-0B88DD34FC1B}"/>
              </a:ext>
            </a:extLst>
          </p:cNvPr>
          <p:cNvSpPr/>
          <p:nvPr/>
        </p:nvSpPr>
        <p:spPr>
          <a:xfrm rot="3412173">
            <a:off x="1564482" y="3455194"/>
            <a:ext cx="398462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/>
          </a:p>
        </p:txBody>
      </p:sp>
      <p:sp>
        <p:nvSpPr>
          <p:cNvPr id="80" name="Elipse 79">
            <a:extLst>
              <a:ext uri="{FF2B5EF4-FFF2-40B4-BE49-F238E27FC236}">
                <a16:creationId xmlns:a16="http://schemas.microsoft.com/office/drawing/2014/main" id="{CCF2CC04-D84F-BCF4-C4C4-28CC4664BA30}"/>
              </a:ext>
            </a:extLst>
          </p:cNvPr>
          <p:cNvSpPr>
            <a:spLocks noChangeArrowheads="1"/>
          </p:cNvSpPr>
          <p:nvPr/>
        </p:nvSpPr>
        <p:spPr bwMode="auto">
          <a:xfrm rot="418178">
            <a:off x="1863725" y="4705350"/>
            <a:ext cx="195263" cy="212725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pt-BR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1" name="Elipse 80">
            <a:extLst>
              <a:ext uri="{FF2B5EF4-FFF2-40B4-BE49-F238E27FC236}">
                <a16:creationId xmlns:a16="http://schemas.microsoft.com/office/drawing/2014/main" id="{42A78F23-5604-7A62-0627-B360EA77DF54}"/>
              </a:ext>
            </a:extLst>
          </p:cNvPr>
          <p:cNvSpPr/>
          <p:nvPr/>
        </p:nvSpPr>
        <p:spPr>
          <a:xfrm rot="15705908">
            <a:off x="7696994" y="3445669"/>
            <a:ext cx="250825" cy="252413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/>
          </a:p>
        </p:txBody>
      </p:sp>
      <p:sp>
        <p:nvSpPr>
          <p:cNvPr id="82" name="Elipse 81">
            <a:extLst>
              <a:ext uri="{FF2B5EF4-FFF2-40B4-BE49-F238E27FC236}">
                <a16:creationId xmlns:a16="http://schemas.microsoft.com/office/drawing/2014/main" id="{34F6FA33-26BB-94D0-3765-C1A57C4B2633}"/>
              </a:ext>
            </a:extLst>
          </p:cNvPr>
          <p:cNvSpPr/>
          <p:nvPr/>
        </p:nvSpPr>
        <p:spPr>
          <a:xfrm rot="19874186">
            <a:off x="7758113" y="4610100"/>
            <a:ext cx="219075" cy="234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A2456400-18AC-B416-A14C-1F3E6190115F}"/>
              </a:ext>
            </a:extLst>
          </p:cNvPr>
          <p:cNvSpPr/>
          <p:nvPr/>
        </p:nvSpPr>
        <p:spPr>
          <a:xfrm rot="19874186">
            <a:off x="7739063" y="4110038"/>
            <a:ext cx="219075" cy="23495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/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id="{111B4480-94D1-F9AA-E07C-569849688503}"/>
              </a:ext>
            </a:extLst>
          </p:cNvPr>
          <p:cNvSpPr/>
          <p:nvPr/>
        </p:nvSpPr>
        <p:spPr>
          <a:xfrm rot="19874186">
            <a:off x="7758113" y="5253038"/>
            <a:ext cx="219075" cy="2349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/>
          </a:p>
        </p:txBody>
      </p:sp>
      <p:sp>
        <p:nvSpPr>
          <p:cNvPr id="85" name="Elipse 84">
            <a:extLst>
              <a:ext uri="{FF2B5EF4-FFF2-40B4-BE49-F238E27FC236}">
                <a16:creationId xmlns:a16="http://schemas.microsoft.com/office/drawing/2014/main" id="{097EE0D3-A3E5-11C1-6BC9-DEDDD13F3999}"/>
              </a:ext>
            </a:extLst>
          </p:cNvPr>
          <p:cNvSpPr/>
          <p:nvPr/>
        </p:nvSpPr>
        <p:spPr>
          <a:xfrm rot="19874186">
            <a:off x="7758113" y="5799138"/>
            <a:ext cx="219075" cy="2349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C7244192-ABEC-5F84-6B1C-DA45C413C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990600"/>
          </a:xfrm>
        </p:spPr>
        <p:txBody>
          <a:bodyPr/>
          <a:lstStyle/>
          <a:p>
            <a:pPr eaLnBrk="1" hangingPunct="1"/>
            <a:r>
              <a:rPr lang="pt-BR" altLang="pt-BR" dirty="0"/>
              <a:t>                  Tipologia dos Parques - ANPROTEC</a:t>
            </a:r>
          </a:p>
        </p:txBody>
      </p:sp>
      <p:pic>
        <p:nvPicPr>
          <p:cNvPr id="33794" name="Picture 5">
            <a:extLst>
              <a:ext uri="{FF2B5EF4-FFF2-40B4-BE49-F238E27FC236}">
                <a16:creationId xmlns:a16="http://schemas.microsoft.com/office/drawing/2014/main" id="{3F6CF511-DA71-0C48-325C-0DC70556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tângulo 4">
            <a:extLst>
              <a:ext uri="{FF2B5EF4-FFF2-40B4-BE49-F238E27FC236}">
                <a16:creationId xmlns:a16="http://schemas.microsoft.com/office/drawing/2014/main" id="{1B25CD3E-FDCB-26C3-23DB-E047D7F9C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6407150"/>
            <a:ext cx="2395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/>
              <a:t>Fonte: ANPROTEC (2008b)</a:t>
            </a:r>
          </a:p>
        </p:txBody>
      </p:sp>
    </p:spTree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">
            <a:extLst>
              <a:ext uri="{FF2B5EF4-FFF2-40B4-BE49-F238E27FC236}">
                <a16:creationId xmlns:a16="http://schemas.microsoft.com/office/drawing/2014/main" id="{7BFF30D3-09C7-5E0E-744F-58F1466D2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5813" y="71438"/>
            <a:ext cx="8358187" cy="1143000"/>
          </a:xfrm>
        </p:spPr>
        <p:txBody>
          <a:bodyPr/>
          <a:lstStyle/>
          <a:p>
            <a:pPr eaLnBrk="1" hangingPunct="1"/>
            <a:r>
              <a:rPr lang="pt-BR" altLang="pt-BR"/>
              <a:t>Habitats de Inovação</a:t>
            </a:r>
          </a:p>
        </p:txBody>
      </p:sp>
      <p:sp>
        <p:nvSpPr>
          <p:cNvPr id="7170" name="Rectangle 5">
            <a:extLst>
              <a:ext uri="{FF2B5EF4-FFF2-40B4-BE49-F238E27FC236}">
                <a16:creationId xmlns:a16="http://schemas.microsoft.com/office/drawing/2014/main" id="{971F677D-0F69-8136-AFA7-4EE2EF7687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1341438"/>
            <a:ext cx="7993062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dirty="0"/>
              <a:t>Ambientes que atuam como instrumentos de incentivo à geração de inovações: </a:t>
            </a:r>
          </a:p>
          <a:p>
            <a:pPr eaLnBrk="1" hangingPunct="1">
              <a:lnSpc>
                <a:spcPct val="90000"/>
              </a:lnSpc>
            </a:pPr>
            <a:endParaRPr lang="pt-BR" altLang="pt-BR" dirty="0"/>
          </a:p>
          <a:p>
            <a:pPr eaLnBrk="1" hangingPunct="1">
              <a:lnSpc>
                <a:spcPct val="90000"/>
              </a:lnSpc>
            </a:pPr>
            <a:r>
              <a:rPr lang="pt-BR" altLang="pt-BR" dirty="0"/>
              <a:t>Parques Científicos (Science Park)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/>
              <a:t>Parque de Pesquisa (Research Park 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/>
              <a:t>Pólos Tecnológicos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/>
              <a:t>Tecnópoles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/>
              <a:t>Parques Tecnológicos (Technology Park)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/>
              <a:t>Incubadoras de Empresas </a:t>
            </a:r>
          </a:p>
        </p:txBody>
      </p:sp>
    </p:spTree>
  </p:cSld>
  <p:clrMapOvr>
    <a:masterClrMapping/>
  </p:clrMapOvr>
  <p:transition>
    <p:spli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31CC5544-B59E-B501-561C-B151711D1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5813" y="1133475"/>
            <a:ext cx="8358187" cy="1143000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4000" dirty="0"/>
              <a:t>Alguns Parques Tecnológicos no Mundo</a:t>
            </a:r>
            <a:endParaRPr lang="pt-BR" altLang="pt-BR" sz="4000" dirty="0">
              <a:solidFill>
                <a:srgbClr val="00C3BF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" descr="sophia_amadeus">
            <a:extLst>
              <a:ext uri="{FF2B5EF4-FFF2-40B4-BE49-F238E27FC236}">
                <a16:creationId xmlns:a16="http://schemas.microsoft.com/office/drawing/2014/main" id="{A8F3C953-0AB9-15D5-4346-2415F3977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7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605E5852-A35B-7CFB-8F49-690188C8CB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0013"/>
            <a:ext cx="7162800" cy="990601"/>
          </a:xfrm>
        </p:spPr>
        <p:txBody>
          <a:bodyPr/>
          <a:lstStyle/>
          <a:p>
            <a:pPr eaLnBrk="1" hangingPunct="1"/>
            <a:r>
              <a:rPr lang="pt-BR" altLang="pt-BR" sz="3600"/>
              <a:t>França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6EBA09F-08D9-0C14-2F7E-F8B4CD3B61F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67745" y="138908"/>
            <a:ext cx="6876256" cy="4708523"/>
          </a:xfrm>
        </p:spPr>
        <p:txBody>
          <a:bodyPr>
            <a:normAutofit fontScale="92500" lnSpcReduction="20000"/>
          </a:bodyPr>
          <a:lstStyle/>
          <a:p>
            <a:pPr algn="r" eaLnBrk="1" hangingPunct="1">
              <a:defRPr/>
            </a:pPr>
            <a:r>
              <a:rPr lang="pt-BR" sz="3000" dirty="0">
                <a:solidFill>
                  <a:schemeClr val="accent1"/>
                </a:solidFill>
              </a:rPr>
              <a:t> </a:t>
            </a:r>
            <a:r>
              <a:rPr lang="pt-BR" sz="3000" b="1" dirty="0">
                <a:solidFill>
                  <a:srgbClr val="7DA9DF"/>
                </a:solidFill>
              </a:rPr>
              <a:t>Sophia Antipolis</a:t>
            </a:r>
          </a:p>
          <a:p>
            <a:pPr marL="457200" lvl="1" indent="0" eaLnBrk="1" hangingPunct="1">
              <a:buNone/>
              <a:defRPr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   </a:t>
            </a:r>
          </a:p>
          <a:p>
            <a:pPr marL="457200" lvl="1" indent="0" algn="just" eaLnBrk="1" hangingPunct="1">
              <a:buNone/>
              <a:defRPr/>
            </a:pPr>
            <a:r>
              <a:rPr lang="pt-BR" sz="1900" dirty="0">
                <a:solidFill>
                  <a:schemeClr val="tx2">
                    <a:lumMod val="75000"/>
                  </a:schemeClr>
                </a:solidFill>
              </a:rPr>
              <a:t>- Ocupa uma área de 2400 hectares no sudeste da França;</a:t>
            </a:r>
          </a:p>
          <a:p>
            <a:pPr marL="457200" lvl="1" indent="0" algn="just" eaLnBrk="1" hangingPunct="1">
              <a:buNone/>
              <a:defRPr/>
            </a:pPr>
            <a:r>
              <a:rPr lang="pt-BR" sz="1900" dirty="0">
                <a:solidFill>
                  <a:schemeClr val="tx2">
                    <a:lumMod val="75000"/>
                  </a:schemeClr>
                </a:solidFill>
              </a:rPr>
              <a:t>- A partir de 2021 passa a abrigar 2500 empresas avaliadas em mais de 5,6 bilhões de euros; emprega mais de 38.000 pessoas de mais de 80 nacionalidades;</a:t>
            </a:r>
          </a:p>
          <a:p>
            <a:pPr marL="457200" lvl="1" indent="0" algn="just" eaLnBrk="1" hangingPunct="1">
              <a:buNone/>
              <a:defRPr/>
            </a:pPr>
            <a:r>
              <a:rPr lang="pt-BR" sz="1900" dirty="0">
                <a:solidFill>
                  <a:schemeClr val="tx2">
                    <a:lumMod val="75000"/>
                  </a:schemeClr>
                </a:solidFill>
              </a:rPr>
              <a:t> - Iniciado em 1969, o parque tecnológico é também uma plataforma, cluster e hub de criação de startups;</a:t>
            </a:r>
          </a:p>
          <a:p>
            <a:pPr marL="457200" lvl="1" indent="0" algn="just" eaLnBrk="1" hangingPunct="1">
              <a:buNone/>
              <a:defRPr/>
            </a:pPr>
            <a:r>
              <a:rPr lang="pt-BR" sz="1900" dirty="0">
                <a:solidFill>
                  <a:schemeClr val="tx2">
                    <a:lumMod val="75000"/>
                  </a:schemeClr>
                </a:solidFill>
              </a:rPr>
              <a:t>- Este “tecnopólo” abriga principalmente empresas nas áreas de computação, eletrônica, telecomunicações, farmacologia e biotecnologia;</a:t>
            </a:r>
          </a:p>
          <a:p>
            <a:pPr marL="457200" lvl="1" indent="0" algn="just" eaLnBrk="1" hangingPunct="1">
              <a:buNone/>
              <a:defRPr/>
            </a:pPr>
            <a:r>
              <a:rPr lang="pt-BR" sz="1900" dirty="0">
                <a:solidFill>
                  <a:schemeClr val="tx2">
                    <a:lumMod val="75000"/>
                  </a:schemeClr>
                </a:solidFill>
              </a:rPr>
              <a:t>- Várias instituições de ensino superior também estão localizadas aqui, juntamente com a sede europeia do W3C, ETSI, European Society of Cardiology e outros;</a:t>
            </a:r>
          </a:p>
          <a:p>
            <a:pPr marL="457200" lvl="1" indent="0" algn="just" eaLnBrk="1" hangingPunct="1">
              <a:buNone/>
              <a:defRPr/>
            </a:pPr>
            <a:r>
              <a:rPr lang="pt-BR" sz="1900" dirty="0">
                <a:solidFill>
                  <a:schemeClr val="tx2">
                    <a:lumMod val="75000"/>
                  </a:schemeClr>
                </a:solidFill>
              </a:rPr>
              <a:t>- A base tecnológica do parque está ligada aos laboratórios da École de Mines de Paris, à Universidade de Nice e ao ISI- Instituto Superior de Informática.</a:t>
            </a:r>
          </a:p>
        </p:txBody>
      </p:sp>
      <p:pic>
        <p:nvPicPr>
          <p:cNvPr id="35844" name="Picture 5" descr="5_allergan">
            <a:hlinkClick r:id="rId3"/>
            <a:extLst>
              <a:ext uri="{FF2B5EF4-FFF2-40B4-BE49-F238E27FC236}">
                <a16:creationId xmlns:a16="http://schemas.microsoft.com/office/drawing/2014/main" id="{5B23FF9A-9242-DCDA-5AE9-E50CDE7ED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53136"/>
            <a:ext cx="6372200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6">
            <a:hlinkClick r:id="rId5" action="ppaction://hlinksldjump"/>
            <a:extLst>
              <a:ext uri="{FF2B5EF4-FFF2-40B4-BE49-F238E27FC236}">
                <a16:creationId xmlns:a16="http://schemas.microsoft.com/office/drawing/2014/main" id="{438BD1D2-32BD-B664-9463-C5B5515DE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6499225"/>
            <a:ext cx="1296987" cy="314325"/>
          </a:xfrm>
          <a:prstGeom prst="rect">
            <a:avLst/>
          </a:prstGeom>
          <a:solidFill>
            <a:schemeClr val="tx1"/>
          </a:solidFill>
          <a:ln w="9525">
            <a:solidFill>
              <a:srgbClr val="01001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>
                <a:solidFill>
                  <a:srgbClr val="010014"/>
                </a:solidFill>
              </a:rPr>
              <a:t>Voltar</a:t>
            </a:r>
          </a:p>
        </p:txBody>
      </p:sp>
    </p:spTree>
  </p:cSld>
  <p:clrMapOvr>
    <a:masterClrMapping/>
  </p:clrMapOvr>
  <p:transition>
    <p:spli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FD7379F1-1B3D-C965-BA6B-EC73E249D17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" y="71438"/>
            <a:ext cx="9144000" cy="49212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pt-BR" altLang="pt-BR" sz="2800" b="1" dirty="0"/>
              <a:t>Portugal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7D417BCA-E2F2-80D7-AB87-0DDDC61F6D9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" y="563564"/>
            <a:ext cx="9144000" cy="6105524"/>
          </a:xfrm>
        </p:spPr>
        <p:txBody>
          <a:bodyPr/>
          <a:lstStyle/>
          <a:p>
            <a:pPr eaLnBrk="1" hangingPunct="1"/>
            <a:r>
              <a:rPr lang="pt-BR" altLang="pt-BR" b="1" dirty="0">
                <a:solidFill>
                  <a:schemeClr val="accent1"/>
                </a:solidFill>
              </a:rPr>
              <a:t>Taguspark</a:t>
            </a:r>
          </a:p>
        </p:txBody>
      </p:sp>
      <p:pic>
        <p:nvPicPr>
          <p:cNvPr id="36867" name="Picture 5" descr="bcp_15_800">
            <a:extLst>
              <a:ext uri="{FF2B5EF4-FFF2-40B4-BE49-F238E27FC236}">
                <a16:creationId xmlns:a16="http://schemas.microsoft.com/office/drawing/2014/main" id="{E1FD66F7-4C98-CB68-9D0B-EF942E368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4869160"/>
            <a:ext cx="6228184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7" descr="isq_01">
            <a:hlinkClick r:id="rId3"/>
            <a:extLst>
              <a:ext uri="{FF2B5EF4-FFF2-40B4-BE49-F238E27FC236}">
                <a16:creationId xmlns:a16="http://schemas.microsoft.com/office/drawing/2014/main" id="{BACFC420-3F9B-CA8A-38B2-A3527264F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915815" cy="642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8">
            <a:extLst>
              <a:ext uri="{FF2B5EF4-FFF2-40B4-BE49-F238E27FC236}">
                <a16:creationId xmlns:a16="http://schemas.microsoft.com/office/drawing/2014/main" id="{18272FAC-CD38-0DBA-D0CD-1E37F517E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909447"/>
            <a:ext cx="6228185" cy="430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pt-BR" altLang="pt-BR" sz="2000" dirty="0">
                <a:latin typeface="+mn-lt"/>
              </a:rPr>
              <a:t>Lançado em 1992 em área de 111 hectares, localizado em Talaíde, no extremo noroeste de Oeiras.</a:t>
            </a:r>
            <a:r>
              <a:rPr lang="en-US" altLang="pt-BR" sz="2000" dirty="0">
                <a:latin typeface="+mn-lt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en-US" altLang="pt-BR" sz="2000" dirty="0">
                <a:latin typeface="+mn-lt"/>
              </a:rPr>
              <a:t> No Taguspark estão sediadas cerca de 160 empresas e 26 startups;</a:t>
            </a:r>
          </a:p>
          <a:p>
            <a:pPr eaLnBrk="1" hangingPunct="1">
              <a:buFontTx/>
              <a:buChar char="-"/>
            </a:pPr>
            <a:r>
              <a:rPr lang="en-US" altLang="pt-BR" sz="2000" dirty="0">
                <a:latin typeface="+mn-lt"/>
              </a:rPr>
              <a:t> Mais de 90% das empresas têm como setores prioritários os de telecomunicação, eletrônica e tecnologia da informação;</a:t>
            </a:r>
          </a:p>
          <a:p>
            <a:pPr eaLnBrk="1" hangingPunct="1">
              <a:buFontTx/>
              <a:buChar char="-"/>
            </a:pPr>
            <a:r>
              <a:rPr lang="en-US" altLang="pt-BR" sz="2000" dirty="0">
                <a:latin typeface="+mn-lt"/>
              </a:rPr>
              <a:t> Primeiro parque tecnológico de Portugal, atualmente conta com unidades instaladas do ISQ (Instituto de Soldadura e Qualidade), parte da Portugal Telecom, Nokia Siemens Networks, Novo Banco e o Millennium BCP, entre outras empresas.</a:t>
            </a:r>
          </a:p>
          <a:p>
            <a:pPr eaLnBrk="1" hangingPunct="1">
              <a:buFontTx/>
              <a:buChar char="-"/>
            </a:pPr>
            <a:endParaRPr lang="en-US" altLang="pt-BR" sz="1800" dirty="0"/>
          </a:p>
        </p:txBody>
      </p:sp>
      <p:sp>
        <p:nvSpPr>
          <p:cNvPr id="36870" name="Text Box 7">
            <a:hlinkClick r:id="rId5" action="ppaction://hlinksldjump"/>
            <a:extLst>
              <a:ext uri="{FF2B5EF4-FFF2-40B4-BE49-F238E27FC236}">
                <a16:creationId xmlns:a16="http://schemas.microsoft.com/office/drawing/2014/main" id="{A8CE9381-229E-7520-56E9-3B9AFB032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499225"/>
            <a:ext cx="1296987" cy="314325"/>
          </a:xfrm>
          <a:prstGeom prst="rect">
            <a:avLst/>
          </a:prstGeom>
          <a:solidFill>
            <a:schemeClr val="tx1"/>
          </a:solidFill>
          <a:ln w="9525">
            <a:solidFill>
              <a:srgbClr val="01001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>
                <a:solidFill>
                  <a:srgbClr val="010014"/>
                </a:solidFill>
              </a:rPr>
              <a:t>Voltar</a:t>
            </a:r>
          </a:p>
        </p:txBody>
      </p:sp>
    </p:spTree>
  </p:cSld>
  <p:clrMapOvr>
    <a:masterClrMapping/>
  </p:clrMapOvr>
  <p:transition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F67E73C7-8BCC-4206-9A3D-782CE289613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" y="71438"/>
            <a:ext cx="9144000" cy="477242"/>
          </a:xfrm>
        </p:spPr>
        <p:txBody>
          <a:bodyPr>
            <a:noAutofit/>
          </a:bodyPr>
          <a:lstStyle/>
          <a:p>
            <a:pPr algn="l" eaLnBrk="1" hangingPunct="1"/>
            <a:r>
              <a:rPr lang="pt-BR" altLang="pt-BR" sz="2800" b="1" dirty="0"/>
              <a:t>Espanha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B9D60B1B-2E9D-2AFF-30DC-0AE82E10B1C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-1" y="548680"/>
            <a:ext cx="9109075" cy="4967883"/>
          </a:xfrm>
        </p:spPr>
        <p:txBody>
          <a:bodyPr/>
          <a:lstStyle/>
          <a:p>
            <a:pPr eaLnBrk="1" hangingPunct="1"/>
            <a:r>
              <a:rPr lang="pt-BR" altLang="pt-BR" sz="2800" b="1" dirty="0">
                <a:solidFill>
                  <a:schemeClr val="accent1"/>
                </a:solidFill>
              </a:rPr>
              <a:t>Parque Tecnológico de Andaluzia</a:t>
            </a:r>
            <a:r>
              <a:rPr lang="en-US" altLang="pt-BR" sz="2800" b="1" dirty="0">
                <a:solidFill>
                  <a:schemeClr val="accent1"/>
                </a:solidFill>
              </a:rPr>
              <a:t> </a:t>
            </a:r>
            <a:endParaRPr lang="pt-BR" altLang="pt-BR" sz="2800" b="1" dirty="0">
              <a:solidFill>
                <a:schemeClr val="accent1"/>
              </a:solidFill>
            </a:endParaRPr>
          </a:p>
        </p:txBody>
      </p:sp>
      <p:sp>
        <p:nvSpPr>
          <p:cNvPr id="37891" name="Text Box 5">
            <a:extLst>
              <a:ext uri="{FF2B5EF4-FFF2-40B4-BE49-F238E27FC236}">
                <a16:creationId xmlns:a16="http://schemas.microsoft.com/office/drawing/2014/main" id="{56FCA576-7FC2-AAD1-5EFC-A817BDDBB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089" y="3573016"/>
            <a:ext cx="612298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altLang="pt-BR" sz="2000" dirty="0">
                <a:latin typeface="+mn-lt"/>
              </a:rPr>
              <a:t>Concebido em 1988, com área aproximada de 1,9 milhões de metros quadrados.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altLang="pt-BR" sz="2000" dirty="0">
                <a:latin typeface="+mn-lt"/>
              </a:rPr>
              <a:t> Setores com maior presença no PTA: Tecnologia da Informação, Telecomunicações e Pesquisa e Desenvolvimento.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altLang="pt-BR" sz="2000" dirty="0">
                <a:latin typeface="+mn-lt"/>
              </a:rPr>
              <a:t> Mais de 600 empresas instaladas e cerca de 16 mil funcionários, com algumas multinacionais como Oracle, Ericsson, IBM, TDK, Ciklum, CGI, Accenture e Huawei, entre outras.</a:t>
            </a:r>
          </a:p>
        </p:txBody>
      </p:sp>
      <p:pic>
        <p:nvPicPr>
          <p:cNvPr id="37892" name="Picture 7" descr="5_04">
            <a:extLst>
              <a:ext uri="{FF2B5EF4-FFF2-40B4-BE49-F238E27FC236}">
                <a16:creationId xmlns:a16="http://schemas.microsoft.com/office/drawing/2014/main" id="{A8747772-68A5-A287-F1F4-7DA972CD0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7"/>
            <a:ext cx="2986088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9" descr="5_01">
            <a:extLst>
              <a:ext uri="{FF2B5EF4-FFF2-40B4-BE49-F238E27FC236}">
                <a16:creationId xmlns:a16="http://schemas.microsoft.com/office/drawing/2014/main" id="{CC6879BB-672F-A3D3-8A14-65CA9AC13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1341437"/>
            <a:ext cx="612298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F28488A4-3248-396F-F232-9839D44C089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9525"/>
            <a:ext cx="7162800" cy="482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800" b="1" dirty="0"/>
              <a:t>Estados Unidos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56AF498-C6E8-68AB-0CA3-02CFA685195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27050"/>
            <a:ext cx="7162800" cy="4945063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Research Triangle Park</a:t>
            </a:r>
          </a:p>
          <a:p>
            <a:pPr lvl="1" eaLnBrk="1" hangingPunct="1">
              <a:defRPr/>
            </a:pP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915" name="Text Box 4">
            <a:extLst>
              <a:ext uri="{FF2B5EF4-FFF2-40B4-BE49-F238E27FC236}">
                <a16:creationId xmlns:a16="http://schemas.microsoft.com/office/drawing/2014/main" id="{05BF34B3-C44F-5CC8-0DB9-82A616833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4" y="4076700"/>
            <a:ext cx="5940426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pt-BR" sz="1800" dirty="0"/>
              <a:t> </a:t>
            </a:r>
            <a:r>
              <a:rPr lang="en-US" altLang="pt-BR" sz="2000" dirty="0">
                <a:latin typeface="+mn-lt"/>
              </a:rPr>
              <a:t>Criado em 1959, em área de 7.000 acres (2833 ha) na Carolina do Norte; 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pt-BR" sz="2000" dirty="0">
                <a:latin typeface="+mn-lt"/>
              </a:rPr>
              <a:t>Hospeda mais de 300 empresas e 55.000 trabalhadores, além de outros 10.000 contratados, concentrados no setor de biotecnologia.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pt-BR" sz="2000" dirty="0">
                <a:latin typeface="+mn-lt"/>
              </a:rPr>
              <a:t> Abriga hoje centros de P&amp;D da GlaxoSmithKline e da Cisco Systems (maior concentração de funcionários fora da sede corporativa no Vale do Silício).</a:t>
            </a:r>
          </a:p>
          <a:p>
            <a:pPr algn="r" eaLnBrk="1" hangingPunct="1">
              <a:spcBef>
                <a:spcPct val="50000"/>
              </a:spcBef>
              <a:buFontTx/>
              <a:buChar char="-"/>
            </a:pPr>
            <a:r>
              <a:rPr lang="en-US" altLang="pt-BR" sz="1800" dirty="0"/>
              <a:t>O</a:t>
            </a:r>
            <a:endParaRPr lang="pt-BR" altLang="pt-BR" sz="1800" dirty="0"/>
          </a:p>
        </p:txBody>
      </p:sp>
      <p:pic>
        <p:nvPicPr>
          <p:cNvPr id="38916" name="Picture 6" descr="central_01lg">
            <a:extLst>
              <a:ext uri="{FF2B5EF4-FFF2-40B4-BE49-F238E27FC236}">
                <a16:creationId xmlns:a16="http://schemas.microsoft.com/office/drawing/2014/main" id="{A4247890-A4AC-9225-AE44-1310E7D32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4" y="1773239"/>
            <a:ext cx="5940425" cy="224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8" descr="mainbuilding">
            <a:extLst>
              <a:ext uri="{FF2B5EF4-FFF2-40B4-BE49-F238E27FC236}">
                <a16:creationId xmlns:a16="http://schemas.microsoft.com/office/drawing/2014/main" id="{B48DC5FF-4AF2-380F-0F50-AFE4DCF10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5"/>
            <a:ext cx="3203576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0" descr="mp">
            <a:extLst>
              <a:ext uri="{FF2B5EF4-FFF2-40B4-BE49-F238E27FC236}">
                <a16:creationId xmlns:a16="http://schemas.microsoft.com/office/drawing/2014/main" id="{CC088EDE-2F2C-275F-6D22-0B8181970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450"/>
            <a:ext cx="4139952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E20EC7CB-D5C1-49A0-2DAA-6A4D3495FC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85813" y="71438"/>
            <a:ext cx="8358187" cy="4772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800" b="1" dirty="0"/>
              <a:t>Reino Unido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0B7E8B25-E9D4-0548-91B5-22EE06BD9E0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48680"/>
            <a:ext cx="9144000" cy="5283795"/>
          </a:xfrm>
        </p:spPr>
        <p:txBody>
          <a:bodyPr/>
          <a:lstStyle/>
          <a:p>
            <a:pPr eaLnBrk="1" hangingPunct="1"/>
            <a:r>
              <a:rPr lang="pt-BR" altLang="pt-B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Warwick Science Park </a:t>
            </a:r>
          </a:p>
          <a:p>
            <a:pPr lvl="1" algn="just" eaLnBrk="1" hangingPunct="1"/>
            <a:r>
              <a:rPr lang="pt-BR" altLang="pt-BR" sz="2000" dirty="0"/>
              <a:t>O </a:t>
            </a:r>
            <a:r>
              <a:rPr lang="pt-BR" altLang="pt-BR" sz="2000" i="1" dirty="0"/>
              <a:t>University of Warwick Science Park </a:t>
            </a:r>
            <a:r>
              <a:rPr lang="pt-BR" altLang="pt-BR" sz="2000" dirty="0"/>
              <a:t>(também conhecido como </a:t>
            </a:r>
            <a:r>
              <a:rPr lang="pt-BR" altLang="pt-BR" sz="2000" i="1" dirty="0"/>
              <a:t>UWSP</a:t>
            </a:r>
            <a:r>
              <a:rPr lang="pt-BR" altLang="pt-BR" sz="2000" dirty="0"/>
              <a:t> ou </a:t>
            </a:r>
            <a:r>
              <a:rPr lang="pt-BR" altLang="pt-BR" sz="2000" i="1" dirty="0"/>
              <a:t>Warwick Science Park</a:t>
            </a:r>
            <a:r>
              <a:rPr lang="pt-BR" altLang="pt-BR" sz="2000" dirty="0"/>
              <a:t>) iniciou suas atividades em 1984.</a:t>
            </a:r>
          </a:p>
          <a:p>
            <a:pPr lvl="1" algn="just" eaLnBrk="1" hangingPunct="1"/>
            <a:r>
              <a:rPr lang="pt-BR" altLang="pt-BR" sz="2000" dirty="0"/>
              <a:t>Um dos primeiros parques científicos no Reino Unido, ocupa hoje uma área de 120 mil m</a:t>
            </a:r>
            <a:r>
              <a:rPr lang="pt-BR" altLang="pt-BR" sz="2000" baseline="30000" dirty="0"/>
              <a:t>2 </a:t>
            </a:r>
          </a:p>
          <a:p>
            <a:pPr lvl="1" algn="just" eaLnBrk="1" hangingPunct="1"/>
            <a:r>
              <a:rPr lang="pt-BR" altLang="pt-BR" sz="2000" dirty="0"/>
              <a:t>Abriga 125 empresas. Além dos serviços imobiliários (locação de espaço), a UWSP oferece uma variedade de apoio empresarial voltado às PMEs inovadoras, como o Business Angel, Marketing Técnico (Techmark), Incubação, Acesso a financiamento e Acesso a Habilidades e Conhecimentos.</a:t>
            </a:r>
          </a:p>
          <a:p>
            <a:pPr marL="457200" lvl="1" indent="0" eaLnBrk="1" hangingPunct="1">
              <a:buNone/>
            </a:pPr>
            <a:endParaRPr lang="pt-BR" altLang="pt-BR" sz="2400" dirty="0"/>
          </a:p>
          <a:p>
            <a:pPr lvl="1" eaLnBrk="1" hangingPunct="1"/>
            <a:endParaRPr lang="pt-BR" altLang="pt-BR" sz="2400" dirty="0"/>
          </a:p>
        </p:txBody>
      </p:sp>
      <p:pic>
        <p:nvPicPr>
          <p:cNvPr id="39939" name="Picture 5" descr="ICs">
            <a:extLst>
              <a:ext uri="{FF2B5EF4-FFF2-40B4-BE49-F238E27FC236}">
                <a16:creationId xmlns:a16="http://schemas.microsoft.com/office/drawing/2014/main" id="{3E1E8585-D43F-41E8-C8E0-DDEEFDC1B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91440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5">
            <a:hlinkClick r:id="rId3" action="ppaction://hlinksldjump"/>
            <a:extLst>
              <a:ext uri="{FF2B5EF4-FFF2-40B4-BE49-F238E27FC236}">
                <a16:creationId xmlns:a16="http://schemas.microsoft.com/office/drawing/2014/main" id="{038BFDEE-0674-6121-AF48-B8E86A797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3357563"/>
            <a:ext cx="1296988" cy="314325"/>
          </a:xfrm>
          <a:prstGeom prst="rect">
            <a:avLst/>
          </a:prstGeom>
          <a:solidFill>
            <a:schemeClr val="tx1"/>
          </a:solidFill>
          <a:ln w="9525">
            <a:solidFill>
              <a:srgbClr val="01001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>
                <a:solidFill>
                  <a:srgbClr val="010014"/>
                </a:solidFill>
              </a:rPr>
              <a:t>Voltar</a:t>
            </a:r>
          </a:p>
        </p:txBody>
      </p:sp>
    </p:spTree>
  </p:cSld>
  <p:clrMapOvr>
    <a:masterClrMapping/>
  </p:clrMapOvr>
  <p:transition>
    <p:spli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5FB4F901-AA4A-73F4-FC3B-0120DE894C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1738313" cy="514350"/>
          </a:xfrm>
        </p:spPr>
        <p:txBody>
          <a:bodyPr anchor="b">
            <a:normAutofit fontScale="90000"/>
          </a:bodyPr>
          <a:lstStyle/>
          <a:p>
            <a:r>
              <a:rPr lang="pt-BR" altLang="pt-BR" sz="3400" b="1" dirty="0"/>
              <a:t>Japão</a:t>
            </a:r>
          </a:p>
        </p:txBody>
      </p:sp>
      <p:sp>
        <p:nvSpPr>
          <p:cNvPr id="40962" name="Espaço Reservado para Conteúdo 8">
            <a:extLst>
              <a:ext uri="{FF2B5EF4-FFF2-40B4-BE49-F238E27FC236}">
                <a16:creationId xmlns:a16="http://schemas.microsoft.com/office/drawing/2014/main" id="{96D4DA64-43B8-95FC-EAB5-DE707715427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816350" y="1989138"/>
            <a:ext cx="5327650" cy="4797425"/>
          </a:xfrm>
        </p:spPr>
        <p:txBody>
          <a:bodyPr>
            <a:normAutofit fontScale="25000" lnSpcReduction="20000"/>
          </a:bodyPr>
          <a:lstStyle/>
          <a:p>
            <a:pPr algn="just">
              <a:buFontTx/>
              <a:buChar char="-"/>
            </a:pPr>
            <a:endParaRPr lang="pt-BR" altLang="pt-BR" sz="2000" dirty="0"/>
          </a:p>
          <a:p>
            <a:pPr algn="just">
              <a:buFontTx/>
              <a:buChar char="-"/>
            </a:pPr>
            <a:r>
              <a:rPr lang="pt-BR" altLang="pt-BR" sz="7200" dirty="0"/>
              <a:t>Área de 28.400ha (NE de Tokio) com 46 instituições de pesquisa nacionais e educacionais.</a:t>
            </a:r>
          </a:p>
          <a:p>
            <a:pPr marL="0" indent="0" algn="just">
              <a:buNone/>
            </a:pPr>
            <a:endParaRPr lang="pt-BR" altLang="pt-BR" sz="7200" dirty="0"/>
          </a:p>
          <a:p>
            <a:pPr algn="just">
              <a:buFontTx/>
              <a:buChar char="-"/>
            </a:pPr>
            <a:r>
              <a:rPr lang="pt-BR" altLang="pt-BR" sz="7200" dirty="0"/>
              <a:t>Quase metade do orçamento público de pesquisa e desenvolvimento do Japão é gasto em Tsukuba</a:t>
            </a:r>
          </a:p>
          <a:p>
            <a:pPr marL="0" indent="0" algn="just">
              <a:buNone/>
            </a:pPr>
            <a:endParaRPr lang="pt-BR" altLang="pt-BR" sz="7200" dirty="0"/>
          </a:p>
          <a:p>
            <a:pPr algn="just">
              <a:buFontTx/>
              <a:buChar char="-"/>
            </a:pPr>
            <a:r>
              <a:rPr lang="pt-BR" altLang="pt-BR" sz="7200" dirty="0"/>
              <a:t>Cerca de 13.000 funcionários trabalham nos institutos nacionais, sendo que 8.500 são pesquisadores </a:t>
            </a:r>
          </a:p>
          <a:p>
            <a:pPr marL="0" indent="0" algn="just">
              <a:buNone/>
            </a:pPr>
            <a:endParaRPr lang="pt-BR" altLang="pt-BR" sz="7200" dirty="0"/>
          </a:p>
          <a:p>
            <a:pPr algn="just">
              <a:buFontTx/>
              <a:buChar char="-"/>
            </a:pPr>
            <a:r>
              <a:rPr lang="pt-BR" altLang="pt-BR" sz="7200" dirty="0"/>
              <a:t> Tsukuba tornou-se um dos principais locais do mundo para colaborações entre governo e indústria de pesquisa básica, principalmente das áreas de:</a:t>
            </a:r>
          </a:p>
          <a:p>
            <a:pPr algn="just">
              <a:buFontTx/>
              <a:buChar char="-"/>
            </a:pPr>
            <a:r>
              <a:rPr lang="pt-BR" altLang="pt-BR" sz="7200" dirty="0"/>
              <a:t>Medicina, </a:t>
            </a:r>
          </a:p>
          <a:p>
            <a:pPr algn="just">
              <a:buFontTx/>
              <a:buChar char="-"/>
            </a:pPr>
            <a:r>
              <a:rPr lang="pt-BR" altLang="pt-BR" sz="7200" dirty="0"/>
              <a:t>Química, </a:t>
            </a:r>
          </a:p>
          <a:p>
            <a:pPr algn="just">
              <a:buFontTx/>
              <a:buChar char="-"/>
            </a:pPr>
            <a:r>
              <a:rPr lang="pt-BR" altLang="pt-BR" sz="7200" dirty="0"/>
              <a:t>Eletrônica e Elétrica, </a:t>
            </a:r>
          </a:p>
          <a:p>
            <a:pPr algn="just">
              <a:buFontTx/>
              <a:buChar char="-"/>
            </a:pPr>
            <a:r>
              <a:rPr lang="pt-BR" altLang="pt-BR" sz="7200" dirty="0"/>
              <a:t>Engenharia mecânica e Construção</a:t>
            </a:r>
          </a:p>
          <a:p>
            <a:pPr marL="457200" lvl="1" indent="0" algn="just">
              <a:buNone/>
            </a:pPr>
            <a:r>
              <a:rPr lang="pt-BR" altLang="pt-BR" sz="7200" dirty="0"/>
              <a:t> </a:t>
            </a:r>
          </a:p>
          <a:p>
            <a:pPr algn="r"/>
            <a:endParaRPr lang="pt-BR" altLang="pt-BR" sz="1600" dirty="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9101010-D7D8-50A3-A2EE-B7E842AFF3F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90600"/>
            <a:ext cx="3816350" cy="998538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pt-BR" altLang="pt-B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Tsukuba Science City </a:t>
            </a:r>
          </a:p>
        </p:txBody>
      </p:sp>
      <p:pic>
        <p:nvPicPr>
          <p:cNvPr id="40964" name="Picture 5" descr="Tsukuba Science City">
            <a:extLst>
              <a:ext uri="{FF2B5EF4-FFF2-40B4-BE49-F238E27FC236}">
                <a16:creationId xmlns:a16="http://schemas.microsoft.com/office/drawing/2014/main" id="{687F7CEC-3612-34E2-4CFD-69B19A1CB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-48985"/>
            <a:ext cx="5580112" cy="174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 descr="Tsukuba's radio telescope (tsukuba_space_city_4574.jpg)">
            <a:hlinkClick r:id="rId3"/>
            <a:extLst>
              <a:ext uri="{FF2B5EF4-FFF2-40B4-BE49-F238E27FC236}">
                <a16:creationId xmlns:a16="http://schemas.microsoft.com/office/drawing/2014/main" id="{BEC0F240-9CBF-1F58-775F-DE99BB476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60575"/>
            <a:ext cx="381635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7">
            <a:hlinkClick r:id="rId5" action="ppaction://hlinksldjump"/>
            <a:extLst>
              <a:ext uri="{FF2B5EF4-FFF2-40B4-BE49-F238E27FC236}">
                <a16:creationId xmlns:a16="http://schemas.microsoft.com/office/drawing/2014/main" id="{A21237B5-B7AF-9F71-972A-A9CD27CB7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6381750"/>
            <a:ext cx="1296988" cy="314325"/>
          </a:xfrm>
          <a:prstGeom prst="rect">
            <a:avLst/>
          </a:prstGeom>
          <a:solidFill>
            <a:schemeClr val="tx1"/>
          </a:solidFill>
          <a:ln w="9525">
            <a:solidFill>
              <a:srgbClr val="01001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>
                <a:solidFill>
                  <a:srgbClr val="010014"/>
                </a:solidFill>
              </a:rPr>
              <a:t>Voltar</a:t>
            </a:r>
          </a:p>
        </p:txBody>
      </p:sp>
    </p:spTree>
  </p:cSld>
  <p:clrMapOvr>
    <a:masterClrMapping/>
  </p:clrMapOvr>
  <p:transition>
    <p:spli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F50E0EB6-89C8-7744-C24C-E510C12D57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01125" cy="1447800"/>
          </a:xfrm>
        </p:spPr>
        <p:txBody>
          <a:bodyPr/>
          <a:lstStyle/>
          <a:p>
            <a:r>
              <a:rPr lang="pt-BR" altLang="pt-BR" sz="4000" dirty="0"/>
              <a:t> </a:t>
            </a:r>
            <a:r>
              <a:rPr lang="pt-BR" altLang="pt-BR" sz="4000" dirty="0">
                <a:solidFill>
                  <a:schemeClr val="tx1"/>
                </a:solidFill>
              </a:rPr>
              <a:t>Taiwan</a:t>
            </a:r>
            <a:r>
              <a:rPr lang="pt-BR" altLang="pt-BR" sz="4000" dirty="0"/>
              <a:t> </a:t>
            </a:r>
            <a:br>
              <a:rPr lang="pt-BR" altLang="pt-BR" sz="4000" dirty="0"/>
            </a:br>
            <a:r>
              <a:rPr lang="pt-BR" altLang="pt-BR" sz="4000" dirty="0"/>
              <a:t>Hsinchu Science Park</a:t>
            </a:r>
          </a:p>
        </p:txBody>
      </p:sp>
      <p:pic>
        <p:nvPicPr>
          <p:cNvPr id="41986" name="Picture 5" descr="IMG0005">
            <a:extLst>
              <a:ext uri="{FF2B5EF4-FFF2-40B4-BE49-F238E27FC236}">
                <a16:creationId xmlns:a16="http://schemas.microsoft.com/office/drawing/2014/main" id="{9D03AD4D-C456-0836-6E72-308753591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145796"/>
            <a:ext cx="4572000" cy="271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6">
            <a:extLst>
              <a:ext uri="{FF2B5EF4-FFF2-40B4-BE49-F238E27FC236}">
                <a16:creationId xmlns:a16="http://schemas.microsoft.com/office/drawing/2014/main" id="{7EAFDE5C-EDCF-7B6C-463E-4036CBAE2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5796"/>
            <a:ext cx="4392613" cy="23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7">
            <a:extLst>
              <a:ext uri="{FF2B5EF4-FFF2-40B4-BE49-F238E27FC236}">
                <a16:creationId xmlns:a16="http://schemas.microsoft.com/office/drawing/2014/main" id="{A80517F2-5234-DCB2-E191-17A7763E2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2875"/>
            <a:ext cx="9144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endParaRPr lang="pt-BR" altLang="pt-BR" sz="1800" dirty="0"/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altLang="pt-BR" sz="1800" dirty="0"/>
              <a:t>Inaugurado em 1980, composto de 700 hectares; visa expandir a economia privada e a vitalidade criativa de Taiwan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altLang="pt-BR" sz="1800" dirty="0"/>
              <a:t>É o lar das duas principais fundições de semicondutores do mundo: a Taiwan Semiconductor Manufacturing Company (TSMC) e a United Microeletronics Corporation (UMC), além de empresas de telecomunicações e optoeletrônica)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altLang="pt-BR" sz="1800" dirty="0"/>
              <a:t> Abriga mais de 400 empresas de alta tecnologia; 111 mil empregos; US$ 1,6 bilhões de investimento público</a:t>
            </a:r>
          </a:p>
          <a:p>
            <a:pPr eaLnBrk="1" hangingPunct="1">
              <a:spcBef>
                <a:spcPct val="50000"/>
              </a:spcBef>
              <a:buNone/>
            </a:pPr>
            <a:endParaRPr lang="pt-BR" altLang="pt-BR" sz="1800" dirty="0"/>
          </a:p>
        </p:txBody>
      </p:sp>
      <p:sp>
        <p:nvSpPr>
          <p:cNvPr id="41989" name="Text Box 8">
            <a:hlinkClick r:id="rId4" action="ppaction://hlinksldjump"/>
            <a:extLst>
              <a:ext uri="{FF2B5EF4-FFF2-40B4-BE49-F238E27FC236}">
                <a16:creationId xmlns:a16="http://schemas.microsoft.com/office/drawing/2014/main" id="{7AB6C18E-AB17-61C4-2A3D-EC4AE2373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62" y="6499225"/>
            <a:ext cx="1296987" cy="314325"/>
          </a:xfrm>
          <a:prstGeom prst="rect">
            <a:avLst/>
          </a:prstGeom>
          <a:solidFill>
            <a:schemeClr val="tx1"/>
          </a:solidFill>
          <a:ln w="9525">
            <a:solidFill>
              <a:srgbClr val="01001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 dirty="0">
                <a:solidFill>
                  <a:srgbClr val="010014"/>
                </a:solidFill>
              </a:rPr>
              <a:t>Voltar</a:t>
            </a:r>
          </a:p>
        </p:txBody>
      </p:sp>
    </p:spTree>
  </p:cSld>
  <p:clrMapOvr>
    <a:masterClrMapping/>
  </p:clrMapOvr>
  <p:transition>
    <p:spli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3C8D3-A90E-8670-CA1B-DA4E79A2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980728"/>
            <a:ext cx="7488832" cy="2259858"/>
          </a:xfrm>
        </p:spPr>
        <p:txBody>
          <a:bodyPr/>
          <a:lstStyle/>
          <a:p>
            <a:r>
              <a:rPr lang="pt-BR" altLang="pt-BR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Alguns Parques Tecnológicos no Brasil</a:t>
            </a:r>
            <a:br>
              <a:rPr lang="pt-BR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994567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204668-9797-9D5B-C83F-519B3E4D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-315416"/>
            <a:ext cx="7200800" cy="1656184"/>
          </a:xfrm>
        </p:spPr>
        <p:txBody>
          <a:bodyPr/>
          <a:lstStyle/>
          <a:p>
            <a:r>
              <a:rPr lang="pt-BR" dirty="0"/>
              <a:t>Distribuição dos Parques Tecnológicos, por região, no Brasil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BD9F32-66C8-9016-93F9-1A44B8D0A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40768"/>
            <a:ext cx="6408713" cy="403244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3092F23-03DB-E655-2FE3-82748108ABF1}"/>
              </a:ext>
            </a:extLst>
          </p:cNvPr>
          <p:cNvSpPr/>
          <p:nvPr/>
        </p:nvSpPr>
        <p:spPr>
          <a:xfrm>
            <a:off x="179513" y="5517232"/>
            <a:ext cx="7272807" cy="11304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0" i="0">
                <a:effectLst/>
                <a:latin typeface="Arial" panose="020B0604020202020204" pitchFamily="34" charset="0"/>
              </a:rPr>
              <a:t>Distribuição geográfica das 71 iniciativas de parques tecnológicos no Brasil, com as Informações Gerais confirmadas na Plataforma MCTI-InovaData-Br, em 2021.Fonte: MCTI-InovaData-Br (20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58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C6233D45-D135-DF5A-2742-A0CD552D3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2205038"/>
            <a:ext cx="9001125" cy="1447800"/>
          </a:xfrm>
        </p:spPr>
        <p:txBody>
          <a:bodyPr/>
          <a:lstStyle/>
          <a:p>
            <a:r>
              <a:rPr lang="pt-BR" altLang="pt-BR" sz="4400" dirty="0"/>
              <a:t>Incubadoras de Empresa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ED0F8-8033-66F1-E43A-A2DF7B17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44624"/>
            <a:ext cx="6804248" cy="1260004"/>
          </a:xfrm>
        </p:spPr>
        <p:txBody>
          <a:bodyPr/>
          <a:lstStyle/>
          <a:p>
            <a:pPr algn="l"/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Localização Regional dos Parques Tecnológicos no Brasil (cont.)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37D4E4A-8456-0AFC-0D76-757115F69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532859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4E448EC-8E17-1AB3-D62C-782828AE0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1936"/>
            <a:ext cx="9144000" cy="35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89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BE86643A-396C-6CA9-AFCD-D47BBE9F2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1759" y="0"/>
            <a:ext cx="5976665" cy="922338"/>
          </a:xfrm>
        </p:spPr>
        <p:txBody>
          <a:bodyPr>
            <a:noAutofit/>
          </a:bodyPr>
          <a:lstStyle/>
          <a:p>
            <a:pPr algn="l"/>
            <a:r>
              <a:rPr lang="pt-BR" altLang="pt-BR" sz="4000" dirty="0"/>
              <a:t>Tecnopuc</a:t>
            </a:r>
          </a:p>
        </p:txBody>
      </p:sp>
      <p:pic>
        <p:nvPicPr>
          <p:cNvPr id="43010" name="Picture 3">
            <a:extLst>
              <a:ext uri="{FF2B5EF4-FFF2-40B4-BE49-F238E27FC236}">
                <a16:creationId xmlns:a16="http://schemas.microsoft.com/office/drawing/2014/main" id="{6666BA01-421D-3573-4037-0E045840A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507523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4">
            <a:extLst>
              <a:ext uri="{FF2B5EF4-FFF2-40B4-BE49-F238E27FC236}">
                <a16:creationId xmlns:a16="http://schemas.microsoft.com/office/drawing/2014/main" id="{A0166B1A-A0A2-A7AE-1061-932DE68C0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260350"/>
            <a:ext cx="4068761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">
            <a:extLst>
              <a:ext uri="{FF2B5EF4-FFF2-40B4-BE49-F238E27FC236}">
                <a16:creationId xmlns:a16="http://schemas.microsoft.com/office/drawing/2014/main" id="{A7B5877A-1149-4C7F-721F-99279B90B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2" y="3746500"/>
            <a:ext cx="3995737" cy="311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6">
            <a:extLst>
              <a:ext uri="{FF2B5EF4-FFF2-40B4-BE49-F238E27FC236}">
                <a16:creationId xmlns:a16="http://schemas.microsoft.com/office/drawing/2014/main" id="{EDF10471-9E6F-819C-944A-7DCC982C3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520" y="2852937"/>
            <a:ext cx="525678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pt-BR" altLang="pt-BR" sz="1800" dirty="0">
                <a:latin typeface="+mn-lt"/>
              </a:rPr>
              <a:t>- Área de 18 mil metros quadrados na unidade Porto Alegre - Campus Central da PUCRS (tem unidade também em Viamão)</a:t>
            </a:r>
          </a:p>
          <a:p>
            <a:pPr algn="just" eaLnBrk="1" hangingPunct="1">
              <a:spcBef>
                <a:spcPct val="50000"/>
              </a:spcBef>
              <a:buNone/>
            </a:pPr>
            <a:r>
              <a:rPr lang="pt-BR" altLang="pt-BR" sz="1800" dirty="0">
                <a:latin typeface="+mn-lt"/>
              </a:rPr>
              <a:t>- 250 organizações, mais de 900 empresas associadas, 6.500 envolvidos </a:t>
            </a:r>
          </a:p>
          <a:p>
            <a:pPr marL="285750" indent="-285750" algn="just" eaLnBrk="1" hangingPunct="1">
              <a:spcBef>
                <a:spcPct val="50000"/>
              </a:spcBef>
              <a:buFontTx/>
              <a:buChar char="-"/>
            </a:pPr>
            <a:r>
              <a:rPr lang="pt-BR" altLang="pt-BR" sz="1800" dirty="0">
                <a:latin typeface="+mn-lt"/>
              </a:rPr>
              <a:t>Mais de 150 conexões com ambientes de inovação no Brasil e no mundo</a:t>
            </a:r>
          </a:p>
          <a:p>
            <a:pPr marL="285750" indent="-285750" algn="just" eaLnBrk="1" hangingPunct="1">
              <a:spcBef>
                <a:spcPct val="50000"/>
              </a:spcBef>
              <a:buFontTx/>
              <a:buChar char="-"/>
            </a:pPr>
            <a:r>
              <a:rPr lang="pt-BR" altLang="pt-BR" sz="1800" dirty="0">
                <a:latin typeface="+mn-lt"/>
              </a:rPr>
              <a:t>Conta com empresas como Dell, Hewlett-Packard (HP), Microsoft, Stefanini IT Solutions, ThoughtWorks, Ubisoft, TravelExplorer, dentre outras.</a:t>
            </a:r>
          </a:p>
        </p:txBody>
      </p:sp>
      <p:sp>
        <p:nvSpPr>
          <p:cNvPr id="43014" name="Text Box 7">
            <a:hlinkClick r:id="rId5" action="ppaction://hlinksldjump"/>
            <a:extLst>
              <a:ext uri="{FF2B5EF4-FFF2-40B4-BE49-F238E27FC236}">
                <a16:creationId xmlns:a16="http://schemas.microsoft.com/office/drawing/2014/main" id="{0D9F36DB-CD39-64E9-7629-6EC5AD472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751" y="6548298"/>
            <a:ext cx="1296987" cy="314325"/>
          </a:xfrm>
          <a:prstGeom prst="rect">
            <a:avLst/>
          </a:prstGeom>
          <a:solidFill>
            <a:schemeClr val="tx1"/>
          </a:solidFill>
          <a:ln w="9525">
            <a:solidFill>
              <a:srgbClr val="01001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 dirty="0">
                <a:solidFill>
                  <a:srgbClr val="010014"/>
                </a:solidFill>
              </a:rPr>
              <a:t>Voltar</a:t>
            </a:r>
          </a:p>
        </p:txBody>
      </p:sp>
    </p:spTree>
  </p:cSld>
  <p:clrMapOvr>
    <a:masterClrMapping/>
  </p:clrMapOvr>
  <p:transition>
    <p:spli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1449C0FE-EE42-685F-C509-F1D4C6F60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5398" y="0"/>
            <a:ext cx="7858602" cy="692696"/>
          </a:xfrm>
        </p:spPr>
        <p:txBody>
          <a:bodyPr>
            <a:normAutofit fontScale="90000"/>
          </a:bodyPr>
          <a:lstStyle/>
          <a:p>
            <a:br>
              <a:rPr lang="pt-BR" altLang="pt-BR" sz="2800" dirty="0">
                <a:solidFill>
                  <a:schemeClr val="tx1"/>
                </a:solidFill>
              </a:rPr>
            </a:br>
            <a:r>
              <a:rPr lang="pt-BR" altLang="pt-BR" sz="4000" dirty="0"/>
              <a:t>Parque Tecnológico do Rio</a:t>
            </a:r>
          </a:p>
        </p:txBody>
      </p:sp>
      <p:pic>
        <p:nvPicPr>
          <p:cNvPr id="44034" name="Picture 3">
            <a:extLst>
              <a:ext uri="{FF2B5EF4-FFF2-40B4-BE49-F238E27FC236}">
                <a16:creationId xmlns:a16="http://schemas.microsoft.com/office/drawing/2014/main" id="{9C3B203A-65E1-6988-3F02-D8D6D2B12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9" y="1052735"/>
            <a:ext cx="5088414" cy="366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>
            <a:extLst>
              <a:ext uri="{FF2B5EF4-FFF2-40B4-BE49-F238E27FC236}">
                <a16:creationId xmlns:a16="http://schemas.microsoft.com/office/drawing/2014/main" id="{2376EEE6-A1EE-88AB-D0BC-65CD97430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0521"/>
            <a:ext cx="5076825" cy="213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5">
            <a:extLst>
              <a:ext uri="{FF2B5EF4-FFF2-40B4-BE49-F238E27FC236}">
                <a16:creationId xmlns:a16="http://schemas.microsoft.com/office/drawing/2014/main" id="{1320BC3B-1333-EAFA-4AA1-C19D354C2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811759"/>
            <a:ext cx="406717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pt-BR" altLang="pt-BR" sz="1800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800" dirty="0">
                <a:latin typeface="+mn-lt"/>
              </a:rPr>
              <a:t>-  Inaugurado em 2003, com área de 350 mil m dentro do Campus da UFRJ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800" dirty="0">
                <a:latin typeface="+mn-lt"/>
              </a:rPr>
              <a:t>- Estimativa: </a:t>
            </a:r>
            <a:r>
              <a:rPr lang="pt-BR" altLang="pt-BR" sz="1800" b="1" dirty="0">
                <a:latin typeface="+mn-lt"/>
              </a:rPr>
              <a:t>200 empresas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pt-BR" altLang="pt-BR" sz="1800" dirty="0">
                <a:latin typeface="+mn-lt"/>
              </a:rPr>
              <a:t>Centros: o Centro de Pesquisa em Energia Elétrica (CEPEL) ,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pt-BR" altLang="pt-BR" sz="1800" dirty="0">
                <a:latin typeface="+mn-lt"/>
              </a:rPr>
              <a:t>Centro de Tecnologia Mineral (CETEM),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pt-BR" altLang="pt-BR" sz="1800" dirty="0">
                <a:latin typeface="+mn-lt"/>
              </a:rPr>
              <a:t> o Instituto de Engenharia Nuclear (IEN),  - o Centro de Pesquisas da Petrobras (CENPES)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pt-BR" altLang="pt-BR" sz="1800" dirty="0">
                <a:latin typeface="+mn-lt"/>
              </a:rPr>
              <a:t> Conta com empresas como Ambev, Vallourec, Farmanguinhos, Halliburton, Schlumberger, Siemens, TechnipFMC, Tenaris, SenaiCetiqt e outras.</a:t>
            </a:r>
          </a:p>
        </p:txBody>
      </p:sp>
      <p:sp>
        <p:nvSpPr>
          <p:cNvPr id="44037" name="Text Box 6">
            <a:hlinkClick r:id="rId4" action="ppaction://hlinksldjump"/>
            <a:extLst>
              <a:ext uri="{FF2B5EF4-FFF2-40B4-BE49-F238E27FC236}">
                <a16:creationId xmlns:a16="http://schemas.microsoft.com/office/drawing/2014/main" id="{5A4C49AE-DCCB-B9E4-CDEF-55D15DA04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589" y="6538913"/>
            <a:ext cx="1296987" cy="314325"/>
          </a:xfrm>
          <a:prstGeom prst="rect">
            <a:avLst/>
          </a:prstGeom>
          <a:solidFill>
            <a:schemeClr val="tx1"/>
          </a:solidFill>
          <a:ln w="9525">
            <a:solidFill>
              <a:srgbClr val="01001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>
                <a:solidFill>
                  <a:srgbClr val="010014"/>
                </a:solidFill>
              </a:rPr>
              <a:t>Voltar</a:t>
            </a:r>
          </a:p>
        </p:txBody>
      </p:sp>
    </p:spTree>
  </p:cSld>
  <p:clrMapOvr>
    <a:masterClrMapping/>
  </p:clrMapOvr>
  <p:transition>
    <p:spli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>
            <a:extLst>
              <a:ext uri="{FF2B5EF4-FFF2-40B4-BE49-F238E27FC236}">
                <a16:creationId xmlns:a16="http://schemas.microsoft.com/office/drawing/2014/main" id="{8733A08E-3950-4895-403F-2BBB909C8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23" y="3429000"/>
            <a:ext cx="4231284" cy="307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3">
            <a:extLst>
              <a:ext uri="{FF2B5EF4-FFF2-40B4-BE49-F238E27FC236}">
                <a16:creationId xmlns:a16="http://schemas.microsoft.com/office/drawing/2014/main" id="{98E016F9-0599-19B4-A5BB-63906C3A7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647" y="-423027"/>
            <a:ext cx="9144000" cy="1008112"/>
          </a:xfrm>
        </p:spPr>
        <p:txBody>
          <a:bodyPr>
            <a:normAutofit/>
          </a:bodyPr>
          <a:lstStyle/>
          <a:p>
            <a:br>
              <a:rPr lang="pt-BR" altLang="pt-BR" sz="2800" dirty="0">
                <a:solidFill>
                  <a:schemeClr val="tx1"/>
                </a:solidFill>
              </a:rPr>
            </a:br>
            <a:r>
              <a:rPr lang="pt-BR" altLang="pt-BR" sz="3200" dirty="0">
                <a:solidFill>
                  <a:schemeClr val="tx1"/>
                </a:solidFill>
              </a:rPr>
              <a:t>                  </a:t>
            </a:r>
            <a:r>
              <a:rPr lang="pt-BR" altLang="pt-BR" sz="3200" dirty="0"/>
              <a:t>Parque Tecnológico de São José do Campos</a:t>
            </a:r>
          </a:p>
        </p:txBody>
      </p:sp>
      <p:pic>
        <p:nvPicPr>
          <p:cNvPr id="45059" name="Picture 4" descr="Fachada_Centro_Tec1">
            <a:extLst>
              <a:ext uri="{FF2B5EF4-FFF2-40B4-BE49-F238E27FC236}">
                <a16:creationId xmlns:a16="http://schemas.microsoft.com/office/drawing/2014/main" id="{BE92BF44-21C9-DC4A-8856-61048B76C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410"/>
            <a:ext cx="4211960" cy="252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5">
            <a:extLst>
              <a:ext uri="{FF2B5EF4-FFF2-40B4-BE49-F238E27FC236}">
                <a16:creationId xmlns:a16="http://schemas.microsoft.com/office/drawing/2014/main" id="{917CE149-B0F3-4C29-E4D7-818D3DF0C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06046"/>
            <a:ext cx="1296987" cy="314325"/>
          </a:xfrm>
          <a:prstGeom prst="rect">
            <a:avLst/>
          </a:prstGeom>
          <a:solidFill>
            <a:schemeClr val="tx1"/>
          </a:solidFill>
          <a:ln w="9525">
            <a:solidFill>
              <a:srgbClr val="01001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 dirty="0">
                <a:solidFill>
                  <a:srgbClr val="010014"/>
                </a:solidFill>
              </a:rPr>
              <a:t>Voltar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9358A0C-BD64-9D4C-28E8-0DF70E67E1B2}"/>
              </a:ext>
            </a:extLst>
          </p:cNvPr>
          <p:cNvSpPr/>
          <p:nvPr/>
        </p:nvSpPr>
        <p:spPr>
          <a:xfrm>
            <a:off x="4231283" y="899410"/>
            <a:ext cx="4912717" cy="59209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/>
              <a:t>Criado em 2010, em 2016 incorpora o Centro de Inovação e Competitividade do Cone Leste Paulista (Cecompi);</a:t>
            </a:r>
          </a:p>
          <a:p>
            <a:pPr marL="285750" indent="-285750">
              <a:buFontTx/>
              <a:buChar char="-"/>
            </a:pPr>
            <a:r>
              <a:rPr lang="pt-BR" dirty="0"/>
              <a:t>Área expandida, em 2017 soma 15 milhões de metros quadrados no entorno do parque ao criar o Zeptec – primeiro distrito de inovação do pais de forma planejada e estruturada</a:t>
            </a:r>
          </a:p>
          <a:p>
            <a:r>
              <a:rPr lang="pt-BR" dirty="0"/>
              <a:t>-  6.000 pessoas trabalham ou estudam no parque ou entorno, o que o torna o maior parque tecnológico do Brasil</a:t>
            </a:r>
          </a:p>
          <a:p>
            <a:pPr marL="285750" indent="-285750">
              <a:buFontTx/>
              <a:buChar char="-"/>
            </a:pPr>
            <a:r>
              <a:rPr lang="pt-BR" dirty="0"/>
              <a:t>5 centros de desenvolvimento tecnológicos  (CDTs) voltados às áreas de Energia, Tecnologia da Informação, Aeronáutica, Saúde, Recursos Hídricos, Saneamento Ambiental, Área Espacial, Defesa, Área Automotiva e Área Ferroviária</a:t>
            </a:r>
          </a:p>
          <a:p>
            <a:r>
              <a:rPr lang="pt-BR" dirty="0"/>
              <a:t>- Participam institutos como o Instituto Tecnológico da Aeronáutica (ITA) e o Instituto de Pesquisas Tecnológicas (IPT), além da Embraer. </a:t>
            </a:r>
          </a:p>
          <a:p>
            <a:pPr marL="285750" indent="-285750" algn="ctr">
              <a:buFontTx/>
              <a:buChar char="-"/>
            </a:pPr>
            <a:endParaRPr lang="pt-BR" dirty="0"/>
          </a:p>
        </p:txBody>
      </p:sp>
    </p:spTree>
  </p:cSld>
  <p:clrMapOvr>
    <a:masterClrMapping/>
  </p:clrMapOvr>
  <p:transition>
    <p:spli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2F60E8-5C09-68B3-427A-76EE75A8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288032"/>
          </a:xfrm>
        </p:spPr>
        <p:txBody>
          <a:bodyPr/>
          <a:lstStyle/>
          <a:p>
            <a:br>
              <a:rPr lang="pt-BR" altLang="pt-BR" sz="3600" dirty="0">
                <a:solidFill>
                  <a:schemeClr val="tx1"/>
                </a:solidFill>
              </a:rPr>
            </a:br>
            <a:r>
              <a:rPr lang="pt-BR" altLang="pt-BR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Supera Parque de Ribeirão Preto                 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DA283F8-A0AC-AD1B-F943-DBDECAA87E42}"/>
              </a:ext>
            </a:extLst>
          </p:cNvPr>
          <p:cNvSpPr/>
          <p:nvPr/>
        </p:nvSpPr>
        <p:spPr>
          <a:xfrm>
            <a:off x="3419872" y="908721"/>
            <a:ext cx="5724128" cy="5949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pt-BR" dirty="0"/>
              <a:t>Área de aproximadamente 378 mil</a:t>
            </a:r>
            <a:r>
              <a:rPr lang="pt-BR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pt-BR" b="0" i="0" dirty="0">
                <a:solidFill>
                  <a:srgbClr val="040C28"/>
                </a:solidFill>
                <a:effectLst/>
                <a:latin typeface="Google Sans"/>
              </a:rPr>
              <a:t>m² anexa à USP-Ribeirão Preto, </a:t>
            </a:r>
            <a:r>
              <a:rPr lang="pt-BR" dirty="0"/>
              <a:t>sendo 150 mil</a:t>
            </a:r>
            <a:r>
              <a:rPr lang="pt-BR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pt-BR" b="0" i="0" dirty="0">
                <a:solidFill>
                  <a:srgbClr val="040C28"/>
                </a:solidFill>
                <a:effectLst/>
                <a:latin typeface="Google Sans"/>
              </a:rPr>
              <a:t>m²</a:t>
            </a:r>
            <a:r>
              <a:rPr lang="pt-BR" dirty="0"/>
              <a:t>  destinados à instalação de empresas</a:t>
            </a:r>
          </a:p>
          <a:p>
            <a:pPr marL="285750" indent="-285750" algn="ctr">
              <a:buFontTx/>
              <a:buChar char="-"/>
            </a:pPr>
            <a:endParaRPr lang="pt-BR" dirty="0"/>
          </a:p>
          <a:p>
            <a:pPr marL="285750" indent="-285750" algn="ctr">
              <a:buFontTx/>
              <a:buChar char="-"/>
            </a:pPr>
            <a:r>
              <a:rPr lang="pt-BR" dirty="0"/>
              <a:t>Atrai empresas que investem em pesquisa e desenvolvimento (P&amp;D) de produtos e processos voltados prioritariamente às áreas do Complexo Industrial da Saúde (CIS), Biotecnologia, Tecnologia da Informação e Bioenergia, sem prejuízo de outras áreas.</a:t>
            </a:r>
          </a:p>
          <a:p>
            <a:pPr marL="285750" indent="-285750" algn="ctr">
              <a:buFontTx/>
              <a:buChar char="-"/>
            </a:pPr>
            <a:endParaRPr lang="pt-BR" dirty="0"/>
          </a:p>
          <a:p>
            <a:pPr algn="ctr"/>
            <a:r>
              <a:rPr lang="pt-BR" dirty="0"/>
              <a:t>- Planejado em três etapas: </a:t>
            </a:r>
          </a:p>
          <a:p>
            <a:pPr algn="ctr"/>
            <a:r>
              <a:rPr lang="pt-BR" dirty="0"/>
              <a:t>Na primeira, já instalada, os prédios da Supera Incubadora de Empresas de Base Tecnológica e o Supera Centro de Tecnologia; na segunda está prevista a urbanização de lotes para a instalação de empresas e na terceira, as instalações do Centro Empresarial e do Núcleo Administrativo;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-  Arranjos Produtivos Locais (APL): APL Saúde (280 estabelecimentos e 6.842 postos de trabalho), APL de Software (41 estabelecimentos e 2513 postos de trabalho), APL Polo Cervejeiro (12 cervejarias).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33E3026-2B5F-A7AF-025E-57247F882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13029"/>
            <a:ext cx="3419871" cy="2648019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CD966A3E-A070-D891-D26F-0EBFCEDBF439}"/>
              </a:ext>
            </a:extLst>
          </p:cNvPr>
          <p:cNvSpPr/>
          <p:nvPr/>
        </p:nvSpPr>
        <p:spPr>
          <a:xfrm>
            <a:off x="0" y="3861049"/>
            <a:ext cx="3419872" cy="3022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- Ano de 2019: 78 empresas assistidas em quatro diferentes modalidades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-Juntas as empresas apresentaram faturamento de R$32,8 milhões, com R$4,7 milhões oriundos de investimentos externos privados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- Geração de 432 postos de trabalho.</a:t>
            </a:r>
          </a:p>
        </p:txBody>
      </p:sp>
    </p:spTree>
    <p:extLst>
      <p:ext uri="{BB962C8B-B14F-4D97-AF65-F5344CB8AC3E}">
        <p14:creationId xmlns:p14="http://schemas.microsoft.com/office/powerpoint/2010/main" val="486673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EA909CAB-00A2-0A74-2354-CAF976CEB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01125" cy="1447800"/>
          </a:xfrm>
        </p:spPr>
        <p:txBody>
          <a:bodyPr/>
          <a:lstStyle/>
          <a:p>
            <a:endParaRPr lang="pt-BR" altLang="pt-BR" sz="4000"/>
          </a:p>
        </p:txBody>
      </p:sp>
      <p:pic>
        <p:nvPicPr>
          <p:cNvPr id="46082" name="Picture 3">
            <a:extLst>
              <a:ext uri="{FF2B5EF4-FFF2-40B4-BE49-F238E27FC236}">
                <a16:creationId xmlns:a16="http://schemas.microsoft.com/office/drawing/2014/main" id="{734DBAB7-35F0-768F-9D06-CB67CBBA1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09478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4">
            <a:extLst>
              <a:ext uri="{FF2B5EF4-FFF2-40B4-BE49-F238E27FC236}">
                <a16:creationId xmlns:a16="http://schemas.microsoft.com/office/drawing/2014/main" id="{BE5D59A7-3A55-670B-6CDA-4AEA8C2ABCE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293644" y="3650456"/>
            <a:ext cx="5327650" cy="274638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chemeClr val="tx2"/>
                </a:solidFill>
              </a:rPr>
              <a:t>Fonte:ANPROTEC / Revista  Locus • Outubro/Novembro/Dezembro 2009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52406A55-A0D9-79B4-D3EF-6F78A1297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5813" y="71438"/>
            <a:ext cx="8358187" cy="1143000"/>
          </a:xfrm>
        </p:spPr>
        <p:txBody>
          <a:bodyPr/>
          <a:lstStyle/>
          <a:p>
            <a:pPr eaLnBrk="1" hangingPunct="1"/>
            <a:r>
              <a:rPr lang="pt-BR" altLang="pt-BR" dirty="0"/>
              <a:t>Atores e suas Motivações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6A78C61-6501-C2DB-9C9D-343DF2BBF1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7250" y="1412875"/>
            <a:ext cx="8107363" cy="5445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Governo, autoridades e agências de desenvolvimento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 dirty="0">
                <a:solidFill>
                  <a:schemeClr val="tx1"/>
                </a:solidFill>
              </a:rPr>
              <a:t>Desenvolvimento econômico, tecnológico e social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 dirty="0">
                <a:solidFill>
                  <a:schemeClr val="tx1"/>
                </a:solidFill>
              </a:rPr>
              <a:t>Geração de emprego e renda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 dirty="0">
                <a:solidFill>
                  <a:schemeClr val="tx1"/>
                </a:solidFill>
              </a:rPr>
              <a:t>Arrecadação de Impostos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 dirty="0">
                <a:solidFill>
                  <a:schemeClr val="tx1"/>
                </a:solidFill>
              </a:rPr>
              <a:t>Recuperação de áreas urbanas degradadas</a:t>
            </a:r>
            <a:endParaRPr lang="pt-BR" altLang="pt-BR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Universidades e institutos de pesquisa: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 dirty="0">
                <a:solidFill>
                  <a:schemeClr val="tx1"/>
                </a:solidFill>
              </a:rPr>
              <a:t>Transferência de tecnologia a fim de transformar </a:t>
            </a:r>
            <a:r>
              <a:rPr lang="pt-BR" altLang="pt-B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pt-BR" altLang="pt-BR" sz="2000" dirty="0">
                <a:solidFill>
                  <a:schemeClr val="tx1"/>
                </a:solidFill>
              </a:rPr>
              <a:t>onhecimento em riqueza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 dirty="0">
                <a:solidFill>
                  <a:schemeClr val="tx1"/>
                </a:solidFill>
              </a:rPr>
              <a:t>Possibilidade de aumentar suas receitas por meio de uma maior aproximação com as empresas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 dirty="0">
                <a:solidFill>
                  <a:schemeClr val="tx1"/>
                </a:solidFill>
              </a:rPr>
              <a:t>possibilidade da atualização/ expansão das agendas de pesquisa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 dirty="0">
                <a:solidFill>
                  <a:schemeClr val="tx1"/>
                </a:solidFill>
              </a:rPr>
              <a:t>Geração de oportunidades de estágio/emprego para estudantes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 dirty="0">
                <a:solidFill>
                  <a:schemeClr val="tx1"/>
                </a:solidFill>
              </a:rPr>
              <a:t>Ampliar a visibilidade institucional</a:t>
            </a:r>
          </a:p>
          <a:p>
            <a:pPr eaLnBrk="1" hangingPunct="1">
              <a:lnSpc>
                <a:spcPct val="90000"/>
              </a:lnSpc>
            </a:pPr>
            <a:endParaRPr lang="pt-BR" altLang="pt-BR" sz="20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5CC97E83-C952-39EA-C1F4-6DB42CDC0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5813" y="71438"/>
            <a:ext cx="8358187" cy="1143000"/>
          </a:xfrm>
        </p:spPr>
        <p:txBody>
          <a:bodyPr/>
          <a:lstStyle/>
          <a:p>
            <a:pPr eaLnBrk="1" hangingPunct="1"/>
            <a:r>
              <a:rPr lang="pt-BR" altLang="pt-BR" dirty="0"/>
              <a:t>Atores e suas Motivações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B0EC193-4B80-0ED0-E25D-A248E02EB0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5813" y="1143000"/>
            <a:ext cx="8358187" cy="54451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2400" dirty="0">
                <a:solidFill>
                  <a:srgbClr val="7DA9DF"/>
                </a:solidFill>
              </a:rPr>
              <a:t>Empresários e os chamados acadêmico-empresários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 dirty="0">
                <a:solidFill>
                  <a:schemeClr val="tx1"/>
                </a:solidFill>
              </a:rPr>
              <a:t>Aumento de competitividade (ambiente propício)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 dirty="0">
                <a:solidFill>
                  <a:schemeClr val="tx1"/>
                </a:solidFill>
              </a:rPr>
              <a:t>Intensificação das redes de negócio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 dirty="0">
                <a:solidFill>
                  <a:schemeClr val="tx1"/>
                </a:solidFill>
              </a:rPr>
              <a:t>Possibilidade de acesso a tecnologias do meio científico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 dirty="0">
                <a:solidFill>
                  <a:schemeClr val="tx1"/>
                </a:solidFill>
              </a:rPr>
              <a:t>Ambiente mais acolhedor para novos negócios de base tecnológica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 dirty="0">
                <a:solidFill>
                  <a:schemeClr val="tx1"/>
                </a:solidFill>
              </a:rPr>
              <a:t>Infraestrutura de negócios e tecnológica que solucionam gargalos empresariais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 dirty="0">
                <a:solidFill>
                  <a:schemeClr val="tx1"/>
                </a:solidFill>
              </a:rPr>
              <a:t>Imagem da empresa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>
                <a:solidFill>
                  <a:srgbClr val="7DA9DF"/>
                </a:solidFill>
              </a:rPr>
              <a:t>Agentes financeiros e venture capital: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 dirty="0">
                <a:solidFill>
                  <a:schemeClr val="tx1"/>
                </a:solidFill>
              </a:rPr>
              <a:t>Novas formas de financiamento (empresas que apresentam riscos e taxas de retorno geralmente altas)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 dirty="0">
                <a:solidFill>
                  <a:schemeClr val="tx1"/>
                </a:solidFill>
              </a:rPr>
              <a:t>Oportunidade de identificar novos investimentos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>
                <a:solidFill>
                  <a:srgbClr val="7DA9DF"/>
                </a:solidFill>
              </a:rPr>
              <a:t>Investidores Imobiliários: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 dirty="0">
                <a:solidFill>
                  <a:schemeClr val="tx1"/>
                </a:solidFill>
              </a:rPr>
              <a:t>Novo perfil de negócio que alavanca negócios atuais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 dirty="0">
                <a:solidFill>
                  <a:schemeClr val="tx1"/>
                </a:solidFill>
              </a:rPr>
              <a:t>Empreendimento imobiliário com maiores taxas de sucesso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 dirty="0">
                <a:solidFill>
                  <a:schemeClr val="tx1"/>
                </a:solidFill>
              </a:rPr>
              <a:t>Imagem</a:t>
            </a:r>
            <a:endParaRPr lang="pt-BR" altLang="pt-B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5EDCEDF4-25D9-E97E-FBA1-2618DD834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5696" y="0"/>
            <a:ext cx="7165429" cy="1124744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2800" b="1" dirty="0"/>
              <a:t>Principais serviços e infraestrutura oferecidos pelos parques internacionais</a:t>
            </a:r>
            <a:r>
              <a:rPr lang="pt-BR" altLang="pt-BR" sz="2800" dirty="0"/>
              <a:t> 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51B68219-5E81-0F7B-24F1-E9B4A0E3AA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628775"/>
            <a:ext cx="8137525" cy="4992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/>
              <a:t>Infraestrutura tecnológica e de conhecimento</a:t>
            </a:r>
          </a:p>
          <a:p>
            <a:pPr eaLnBrk="1" hangingPunct="1">
              <a:lnSpc>
                <a:spcPct val="80000"/>
              </a:lnSpc>
            </a:pPr>
            <a:endParaRPr lang="pt-BR" altLang="pt-BR" sz="900">
              <a:solidFill>
                <a:srgbClr val="FFFF3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Infraestrutura de comunicação e telecomunicação </a:t>
            </a:r>
          </a:p>
          <a:p>
            <a:pPr eaLnBrk="1" hangingPunct="1">
              <a:lnSpc>
                <a:spcPct val="80000"/>
              </a:lnSpc>
            </a:pPr>
            <a:endParaRPr lang="pt-BR" altLang="pt-BR" sz="900"/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Disponibilização de serviços convencionais e tecnológicos </a:t>
            </a:r>
          </a:p>
          <a:p>
            <a:pPr eaLnBrk="1" hangingPunct="1">
              <a:lnSpc>
                <a:spcPct val="80000"/>
              </a:lnSpc>
            </a:pPr>
            <a:endParaRPr lang="pt-BR" altLang="pt-BR" sz="900">
              <a:solidFill>
                <a:srgbClr val="FFFF3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Acesso a incentivos fiscais e financeiros</a:t>
            </a:r>
          </a:p>
          <a:p>
            <a:pPr eaLnBrk="1" hangingPunct="1">
              <a:lnSpc>
                <a:spcPct val="80000"/>
              </a:lnSpc>
            </a:pPr>
            <a:endParaRPr lang="pt-BR" altLang="pt-BR" sz="900"/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Região com perfil industrial </a:t>
            </a:r>
          </a:p>
          <a:p>
            <a:pPr eaLnBrk="1" hangingPunct="1">
              <a:lnSpc>
                <a:spcPct val="80000"/>
              </a:lnSpc>
            </a:pPr>
            <a:endParaRPr lang="pt-BR" altLang="pt-BR" sz="900"/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Infraestrutura urbana </a:t>
            </a:r>
          </a:p>
          <a:p>
            <a:pPr eaLnBrk="1" hangingPunct="1">
              <a:lnSpc>
                <a:spcPct val="80000"/>
              </a:lnSpc>
            </a:pPr>
            <a:endParaRPr lang="pt-BR" altLang="pt-BR" sz="900"/>
          </a:p>
          <a:p>
            <a:pPr>
              <a:lnSpc>
                <a:spcPct val="90000"/>
              </a:lnSpc>
            </a:pPr>
            <a:r>
              <a:rPr lang="pt-BR" altLang="pt-BR"/>
              <a:t>Qualidade de vida (proximidade a...)</a:t>
            </a:r>
          </a:p>
        </p:txBody>
      </p:sp>
    </p:spTree>
  </p:cSld>
  <p:clrMapOvr>
    <a:masterClrMapping/>
  </p:clrMapOvr>
  <p:transition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">
            <a:extLst>
              <a:ext uri="{FF2B5EF4-FFF2-40B4-BE49-F238E27FC236}">
                <a16:creationId xmlns:a16="http://schemas.microsoft.com/office/drawing/2014/main" id="{7BFF30D3-09C7-5E0E-744F-58F1466D2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2749" y="0"/>
            <a:ext cx="784378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200" dirty="0"/>
              <a:t>O que é uma Incubadora de Empresas? </a:t>
            </a:r>
          </a:p>
        </p:txBody>
      </p:sp>
      <p:sp>
        <p:nvSpPr>
          <p:cNvPr id="7170" name="Rectangle 5">
            <a:extLst>
              <a:ext uri="{FF2B5EF4-FFF2-40B4-BE49-F238E27FC236}">
                <a16:creationId xmlns:a16="http://schemas.microsoft.com/office/drawing/2014/main" id="{971F677D-0F69-8136-AFA7-4EE2EF7687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7993062" cy="5111750"/>
          </a:xfrm>
        </p:spPr>
        <p:txBody>
          <a:bodyPr/>
          <a:lstStyle/>
          <a:p>
            <a:pPr algn="just" eaLnBrk="1" hangingPunct="1"/>
            <a:r>
              <a:rPr lang="pt-BR" altLang="pt-BR" sz="2400" dirty="0"/>
              <a:t>“São empreendimentos que oferecem espaço físico, por tempo limitado, para a instalação de empresas, de base tecnológica ou tradicional, e que disponham de uma equipe técnica para dar suporte e consultoria a estas empresa”</a:t>
            </a:r>
          </a:p>
          <a:p>
            <a:pPr lvl="3" eaLnBrk="1" hangingPunct="1">
              <a:buFontTx/>
              <a:buNone/>
            </a:pPr>
            <a:r>
              <a:rPr lang="pt-BR" altLang="pt-BR" sz="2400" dirty="0"/>
              <a:t>				</a:t>
            </a:r>
            <a:r>
              <a:rPr lang="pt-BR" altLang="pt-BR" sz="2400" dirty="0">
                <a:solidFill>
                  <a:srgbClr val="008000"/>
                </a:solidFill>
              </a:rPr>
              <a:t>   </a:t>
            </a:r>
            <a:r>
              <a:rPr lang="pt-BR" altLang="pt-BR" sz="2400" dirty="0">
                <a:solidFill>
                  <a:schemeClr val="tx2"/>
                </a:solidFill>
              </a:rPr>
              <a:t>Panorama – ANPROTEC</a:t>
            </a:r>
          </a:p>
          <a:p>
            <a:pPr lvl="3" eaLnBrk="1" hangingPunct="1">
              <a:buFontTx/>
              <a:buNone/>
            </a:pPr>
            <a:endParaRPr lang="pt-BR" altLang="pt-BR" sz="2400" dirty="0">
              <a:solidFill>
                <a:schemeClr val="tx2"/>
              </a:solidFill>
            </a:endParaRPr>
          </a:p>
          <a:p>
            <a:pPr algn="just" eaLnBrk="1" hangingPunct="1"/>
            <a:r>
              <a:rPr lang="pt-BR" altLang="pt-BR" sz="2400" dirty="0"/>
              <a:t>“É um espaço/ambiente, no qual um novo negócio tem um endereço renomado e tem acesso a ferramentas, fontes de informações e relacionamentos que necessitam para crescer saudavelmente e desenvolver sua capacidade de sobreviver no mercado competitivo.”</a:t>
            </a:r>
          </a:p>
          <a:p>
            <a:pPr algn="just" eaLnBrk="1" hangingPunct="1">
              <a:buFontTx/>
              <a:buNone/>
            </a:pPr>
            <a:r>
              <a:rPr lang="pt-BR" altLang="pt-BR" sz="2400" dirty="0"/>
              <a:t>					  </a:t>
            </a:r>
            <a:r>
              <a:rPr lang="pt-BR" altLang="pt-BR" sz="2400" dirty="0">
                <a:solidFill>
                  <a:schemeClr val="tx2"/>
                </a:solidFill>
              </a:rPr>
              <a:t>Fabian Monds / Ulster Universit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63736146"/>
      </p:ext>
    </p:extLst>
  </p:cSld>
  <p:clrMapOvr>
    <a:masterClrMapping/>
  </p:clrMapOvr>
  <p:transition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">
            <a:extLst>
              <a:ext uri="{FF2B5EF4-FFF2-40B4-BE49-F238E27FC236}">
                <a16:creationId xmlns:a16="http://schemas.microsoft.com/office/drawing/2014/main" id="{7BFF30D3-09C7-5E0E-744F-58F1466D2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5813" y="197768"/>
            <a:ext cx="835818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dirty="0"/>
              <a:t>Classificação das Incubadoras</a:t>
            </a:r>
            <a:br>
              <a:rPr lang="pt-BR" altLang="pt-BR" dirty="0"/>
            </a:br>
            <a:r>
              <a:rPr lang="pt-BR" altLang="pt-BR" dirty="0"/>
              <a:t> </a:t>
            </a:r>
          </a:p>
        </p:txBody>
      </p:sp>
      <p:sp>
        <p:nvSpPr>
          <p:cNvPr id="7170" name="Rectangle 5">
            <a:extLst>
              <a:ext uri="{FF2B5EF4-FFF2-40B4-BE49-F238E27FC236}">
                <a16:creationId xmlns:a16="http://schemas.microsoft.com/office/drawing/2014/main" id="{971F677D-0F69-8136-AFA7-4EE2EF7687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1362402"/>
            <a:ext cx="7993062" cy="5111750"/>
          </a:xfrm>
        </p:spPr>
        <p:txBody>
          <a:bodyPr/>
          <a:lstStyle/>
          <a:p>
            <a:pPr algn="just" eaLnBrk="1" hangingPunct="1"/>
            <a:r>
              <a:rPr lang="pt-BR" altLang="pt-BR" sz="2400" dirty="0"/>
              <a:t>Incubadora de Empresas de Base Tecnológica</a:t>
            </a:r>
          </a:p>
          <a:p>
            <a:pPr algn="just" eaLnBrk="1" hangingPunct="1"/>
            <a:r>
              <a:rPr lang="pt-BR" altLang="pt-BR" sz="2400" dirty="0"/>
              <a:t>apoia empresas atuantes em setores tecnologicamente dinâmicos e que têm na inovação tecnológica o diferencial do seu negócio.</a:t>
            </a:r>
          </a:p>
          <a:p>
            <a:pPr algn="just" eaLnBrk="1" hangingPunct="1"/>
            <a:endParaRPr lang="pt-BR" altLang="pt-BR" sz="2400" dirty="0"/>
          </a:p>
          <a:p>
            <a:pPr algn="just" eaLnBrk="1" hangingPunct="1"/>
            <a:r>
              <a:rPr lang="pt-BR" altLang="pt-BR" sz="2400" dirty="0"/>
              <a:t>Incubadora de Empresas de Setores Tradicionais </a:t>
            </a:r>
          </a:p>
          <a:p>
            <a:pPr algn="just" eaLnBrk="1" hangingPunct="1"/>
            <a:r>
              <a:rPr lang="pt-BR" altLang="pt-BR" sz="2400" dirty="0"/>
              <a:t>apoia empresas de setores tradicionais da economia.</a:t>
            </a:r>
          </a:p>
          <a:p>
            <a:pPr algn="just" eaLnBrk="1" hangingPunct="1"/>
            <a:endParaRPr lang="pt-BR" altLang="pt-BR" sz="2400" dirty="0"/>
          </a:p>
          <a:p>
            <a:pPr algn="just" eaLnBrk="1" hangingPunct="1"/>
            <a:r>
              <a:rPr lang="pt-BR" altLang="pt-BR" sz="2400" dirty="0"/>
              <a:t>Incubadora Mista</a:t>
            </a:r>
          </a:p>
          <a:p>
            <a:pPr algn="just" eaLnBrk="1" hangingPunct="1"/>
            <a:r>
              <a:rPr lang="pt-BR" altLang="pt-BR" sz="2400" dirty="0"/>
              <a:t>apoia tanto empresas de base tecnológica como de setores tradicionais.</a:t>
            </a:r>
          </a:p>
        </p:txBody>
      </p:sp>
    </p:spTree>
    <p:extLst>
      <p:ext uri="{BB962C8B-B14F-4D97-AF65-F5344CB8AC3E}">
        <p14:creationId xmlns:p14="http://schemas.microsoft.com/office/powerpoint/2010/main" val="3108421168"/>
      </p:ext>
    </p:extLst>
  </p:cSld>
  <p:clrMapOvr>
    <a:masterClrMapping/>
  </p:clrMapOvr>
  <p:transition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">
            <a:extLst>
              <a:ext uri="{FF2B5EF4-FFF2-40B4-BE49-F238E27FC236}">
                <a16:creationId xmlns:a16="http://schemas.microsoft.com/office/drawing/2014/main" id="{7BFF30D3-09C7-5E0E-744F-58F1466D2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4400" y="282371"/>
            <a:ext cx="835818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dirty="0"/>
              <a:t>As Diferentes Modalidades de Incubação </a:t>
            </a:r>
          </a:p>
        </p:txBody>
      </p:sp>
      <p:sp>
        <p:nvSpPr>
          <p:cNvPr id="7170" name="Rectangle 5">
            <a:extLst>
              <a:ext uri="{FF2B5EF4-FFF2-40B4-BE49-F238E27FC236}">
                <a16:creationId xmlns:a16="http://schemas.microsoft.com/office/drawing/2014/main" id="{971F677D-0F69-8136-AFA7-4EE2EF7687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1537609"/>
            <a:ext cx="7993062" cy="5111750"/>
          </a:xfrm>
        </p:spPr>
        <p:txBody>
          <a:bodyPr>
            <a:normAutofit lnSpcReduction="10000"/>
          </a:bodyPr>
          <a:lstStyle/>
          <a:p>
            <a:pPr marL="358775" indent="-358775" defTabSz="957263" eaLnBrk="1" hangingPunct="1">
              <a:lnSpc>
                <a:spcPct val="90000"/>
              </a:lnSpc>
              <a:defRPr/>
            </a:pPr>
            <a:r>
              <a:rPr lang="en-US" sz="2800" dirty="0"/>
              <a:t>Pré-incubação (business idea)</a:t>
            </a:r>
            <a:endParaRPr lang="pt-BR" altLang="pt-BR" sz="2800" dirty="0"/>
          </a:p>
          <a:p>
            <a:pPr marL="758825" lvl="1" indent="-358775" defTabSz="957263" eaLnBrk="1" hangingPunct="1">
              <a:lnSpc>
                <a:spcPct val="90000"/>
              </a:lnSpc>
              <a:defRPr/>
            </a:pPr>
            <a:r>
              <a:rPr lang="pt-BR" altLang="pt-BR" sz="2000" dirty="0">
                <a:solidFill>
                  <a:schemeClr val="tx2"/>
                </a:solidFill>
              </a:rPr>
              <a:t>período de tempo em que o empreendedor poderá levantar a viabilidade técnica e as reais possibilidades de sucesso econômico do seu produto, criar uma rede de contatos e capacitar-se como empresário. O empreendedor poderá estar finalizando seu projeto utilizando toda a instalação e os serviços da incubadora; </a:t>
            </a:r>
          </a:p>
          <a:p>
            <a:pPr marL="358775" indent="-358775" defTabSz="957263" eaLnBrk="1" hangingPunct="1">
              <a:lnSpc>
                <a:spcPct val="90000"/>
              </a:lnSpc>
              <a:defRPr/>
            </a:pPr>
            <a:r>
              <a:rPr lang="pt-BR" altLang="pt-BR" sz="2800" dirty="0"/>
              <a:t>Residência (</a:t>
            </a:r>
            <a:r>
              <a:rPr lang="en-US" sz="2800" dirty="0"/>
              <a:t>Incubation/start-up)</a:t>
            </a:r>
            <a:endParaRPr lang="pt-BR" altLang="pt-BR" sz="2800" dirty="0"/>
          </a:p>
          <a:p>
            <a:pPr marL="758825" lvl="1" indent="-358775" defTabSz="957263"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Nesta fase empreendedores usam infraestrutura, facilidades, serviços e outros recursos necessários para desenvolver suas atividades, incluindo acesso a financiamento, mentoria, treinamento, labs, networking. </a:t>
            </a:r>
          </a:p>
          <a:p>
            <a:pPr marL="358775" indent="-358775" defTabSz="957263" eaLnBrk="1" hangingPunct="1">
              <a:lnSpc>
                <a:spcPct val="90000"/>
              </a:lnSpc>
              <a:defRPr/>
            </a:pPr>
            <a:r>
              <a:rPr lang="en-US" sz="2800" dirty="0"/>
              <a:t>Pós Incubação : </a:t>
            </a:r>
          </a:p>
          <a:p>
            <a:pPr marL="758825" lvl="1" indent="-358775" defTabSz="957263"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objetivo desta fase é manter a empresa e criar condições de apoiar o estabelecimento da empresa sem a estrutura da incubadora</a:t>
            </a:r>
            <a:endParaRPr lang="pt-BR" altLang="pt-BR" sz="2000" dirty="0">
              <a:solidFill>
                <a:schemeClr val="tx2"/>
              </a:solidFill>
            </a:endParaRPr>
          </a:p>
          <a:p>
            <a:pPr marL="758825" lvl="1" indent="-358775" defTabSz="957263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200" dirty="0">
                <a:solidFill>
                  <a:schemeClr val="tx2"/>
                </a:solidFill>
              </a:rPr>
              <a:t>Fonte: European Court of Auditors, 2014; European Union, </a:t>
            </a:r>
            <a:r>
              <a:rPr lang="pt-BR" sz="1200" dirty="0">
                <a:solidFill>
                  <a:schemeClr val="tx2"/>
                </a:solidFill>
              </a:rPr>
              <a:t>2010. </a:t>
            </a:r>
            <a:r>
              <a:rPr lang="en-US" sz="1200" dirty="0">
                <a:solidFill>
                  <a:schemeClr val="tx2"/>
                </a:solidFill>
              </a:rPr>
              <a:t>Organização: Carvalho, Galina (2016); Carvalho, Backx, Galina (2019)</a:t>
            </a:r>
          </a:p>
        </p:txBody>
      </p:sp>
    </p:spTree>
    <p:extLst>
      <p:ext uri="{BB962C8B-B14F-4D97-AF65-F5344CB8AC3E}">
        <p14:creationId xmlns:p14="http://schemas.microsoft.com/office/powerpoint/2010/main" val="2902425000"/>
      </p:ext>
    </p:extLst>
  </p:cSld>
  <p:clrMapOvr>
    <a:masterClrMapping/>
  </p:clrMapOvr>
  <p:transition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">
            <a:extLst>
              <a:ext uri="{FF2B5EF4-FFF2-40B4-BE49-F238E27FC236}">
                <a16:creationId xmlns:a16="http://schemas.microsoft.com/office/drawing/2014/main" id="{7BFF30D3-09C7-5E0E-744F-58F1466D2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4400" y="404663"/>
            <a:ext cx="8358187" cy="102070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dirty="0"/>
              <a:t>As Diferentes Modalidades de Incubação (cont.)</a:t>
            </a:r>
          </a:p>
        </p:txBody>
      </p:sp>
      <p:sp>
        <p:nvSpPr>
          <p:cNvPr id="7170" name="Rectangle 5">
            <a:extLst>
              <a:ext uri="{FF2B5EF4-FFF2-40B4-BE49-F238E27FC236}">
                <a16:creationId xmlns:a16="http://schemas.microsoft.com/office/drawing/2014/main" id="{971F677D-0F69-8136-AFA7-4EE2EF7687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1537609"/>
            <a:ext cx="7993062" cy="5111750"/>
          </a:xfrm>
        </p:spPr>
        <p:txBody>
          <a:bodyPr>
            <a:normAutofit/>
          </a:bodyPr>
          <a:lstStyle/>
          <a:p>
            <a:pPr marL="358775" indent="-358775" defTabSz="957263" eaLnBrk="1" hangingPunct="1">
              <a:lnSpc>
                <a:spcPct val="90000"/>
              </a:lnSpc>
            </a:pPr>
            <a:r>
              <a:rPr lang="pt-BR" altLang="pt-BR" dirty="0"/>
              <a:t>Empresas graduadas</a:t>
            </a:r>
          </a:p>
          <a:p>
            <a:pPr marL="758825" lvl="1" indent="-358775" defTabSz="957263" eaLnBrk="1" hangingPunct="1">
              <a:lnSpc>
                <a:spcPct val="90000"/>
              </a:lnSpc>
            </a:pPr>
            <a:r>
              <a:rPr lang="pt-BR" altLang="pt-BR" dirty="0">
                <a:solidFill>
                  <a:schemeClr val="tx2"/>
                </a:solidFill>
              </a:rPr>
              <a:t>são empresas que completaram seu período de incubação. Podendo após esta fase, manter o vínculo com a incubadora</a:t>
            </a:r>
            <a:r>
              <a:rPr lang="pt-BR" altLang="pt-BR" dirty="0"/>
              <a:t>.</a:t>
            </a:r>
          </a:p>
          <a:p>
            <a:pPr marL="758825" lvl="1" indent="-358775" defTabSz="957263" eaLnBrk="1" hangingPunct="1">
              <a:lnSpc>
                <a:spcPct val="90000"/>
              </a:lnSpc>
            </a:pPr>
            <a:endParaRPr lang="pt-BR" altLang="pt-BR" dirty="0"/>
          </a:p>
          <a:p>
            <a:pPr marL="358775" indent="-358775" defTabSz="957263" eaLnBrk="1" hangingPunct="1">
              <a:lnSpc>
                <a:spcPct val="90000"/>
              </a:lnSpc>
            </a:pPr>
            <a:r>
              <a:rPr lang="pt-BR" altLang="pt-BR" dirty="0"/>
              <a:t>Empresas associadas</a:t>
            </a:r>
          </a:p>
          <a:p>
            <a:pPr marL="758825" lvl="1" indent="-358775" defTabSz="957263" eaLnBrk="1" hangingPunct="1">
              <a:lnSpc>
                <a:spcPct val="90000"/>
              </a:lnSpc>
            </a:pPr>
            <a:r>
              <a:rPr lang="pt-BR" altLang="pt-BR" dirty="0">
                <a:solidFill>
                  <a:schemeClr val="tx2"/>
                </a:solidFill>
              </a:rPr>
              <a:t>empresas já constituídas que mantém um vínculo com a incubadora, sem contudo, ocupar um espaço físico e que buscam, através da utilização dos produtos e serviços, a melhoria da competitividade da empresa; </a:t>
            </a:r>
          </a:p>
        </p:txBody>
      </p:sp>
    </p:spTree>
    <p:extLst>
      <p:ext uri="{BB962C8B-B14F-4D97-AF65-F5344CB8AC3E}">
        <p14:creationId xmlns:p14="http://schemas.microsoft.com/office/powerpoint/2010/main" val="3386960113"/>
      </p:ext>
    </p:extLst>
  </p:cSld>
  <p:clrMapOvr>
    <a:masterClrMapping/>
  </p:clrMapOvr>
  <p:transition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">
            <a:extLst>
              <a:ext uri="{FF2B5EF4-FFF2-40B4-BE49-F238E27FC236}">
                <a16:creationId xmlns:a16="http://schemas.microsoft.com/office/drawing/2014/main" id="{7BFF30D3-09C7-5E0E-744F-58F1466D2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4400" y="282371"/>
            <a:ext cx="835818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dirty="0"/>
              <a:t>Serviços e facilidades oferecidas</a:t>
            </a:r>
          </a:p>
        </p:txBody>
      </p:sp>
      <p:sp>
        <p:nvSpPr>
          <p:cNvPr id="7170" name="Rectangle 5">
            <a:extLst>
              <a:ext uri="{FF2B5EF4-FFF2-40B4-BE49-F238E27FC236}">
                <a16:creationId xmlns:a16="http://schemas.microsoft.com/office/drawing/2014/main" id="{971F677D-0F69-8136-AFA7-4EE2EF7687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290" y="3015090"/>
            <a:ext cx="1720872" cy="3560539"/>
          </a:xfrm>
        </p:spPr>
        <p:txBody>
          <a:bodyPr>
            <a:normAutofit fontScale="70000" lnSpcReduction="20000"/>
          </a:bodyPr>
          <a:lstStyle/>
          <a:p>
            <a:pPr marL="358775" indent="-358775" defTabSz="957263" eaLnBrk="1" hangingPunct="1">
              <a:lnSpc>
                <a:spcPct val="90000"/>
              </a:lnSpc>
            </a:pPr>
            <a:r>
              <a:rPr lang="pt-BR" altLang="pt-BR" dirty="0"/>
              <a:t>Espaço Físico </a:t>
            </a:r>
          </a:p>
          <a:p>
            <a:pPr marL="358775" indent="-358775" defTabSz="957263" eaLnBrk="1" hangingPunct="1">
              <a:lnSpc>
                <a:spcPct val="90000"/>
              </a:lnSpc>
            </a:pPr>
            <a:r>
              <a:rPr lang="pt-BR" altLang="pt-BR" dirty="0"/>
              <a:t>Salas Individuais </a:t>
            </a:r>
          </a:p>
          <a:p>
            <a:pPr marL="358775" indent="-358775" defTabSz="957263" eaLnBrk="1" hangingPunct="1">
              <a:lnSpc>
                <a:spcPct val="90000"/>
              </a:lnSpc>
            </a:pPr>
            <a:r>
              <a:rPr lang="pt-BR" altLang="pt-BR" dirty="0"/>
              <a:t>Serviços administrativos </a:t>
            </a:r>
          </a:p>
          <a:p>
            <a:pPr marL="358775" indent="-358775" defTabSz="957263" eaLnBrk="1" hangingPunct="1">
              <a:lnSpc>
                <a:spcPct val="90000"/>
              </a:lnSpc>
            </a:pPr>
            <a:r>
              <a:rPr lang="pt-BR" altLang="pt-BR" dirty="0"/>
              <a:t>Sistema telefônico</a:t>
            </a:r>
          </a:p>
          <a:p>
            <a:pPr marL="358775" indent="-358775" defTabSz="957263" eaLnBrk="1" hangingPunct="1">
              <a:lnSpc>
                <a:spcPct val="90000"/>
              </a:lnSpc>
            </a:pPr>
            <a:r>
              <a:rPr lang="pt-BR" altLang="pt-BR" dirty="0"/>
              <a:t>Acesso a Internet</a:t>
            </a:r>
          </a:p>
          <a:p>
            <a:pPr marL="358775" indent="-358775" defTabSz="957263" eaLnBrk="1" hangingPunct="1">
              <a:lnSpc>
                <a:spcPct val="90000"/>
              </a:lnSpc>
            </a:pPr>
            <a:r>
              <a:rPr lang="pt-BR" altLang="pt-BR" dirty="0"/>
              <a:t>Acesso a Biblioteca</a:t>
            </a:r>
          </a:p>
        </p:txBody>
      </p:sp>
      <p:sp>
        <p:nvSpPr>
          <p:cNvPr id="2" name="Text Box 89">
            <a:extLst>
              <a:ext uri="{FF2B5EF4-FFF2-40B4-BE49-F238E27FC236}">
                <a16:creationId xmlns:a16="http://schemas.microsoft.com/office/drawing/2014/main" id="{16D8B166-83AE-2911-93E4-81B6F4B45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453" y="1152894"/>
            <a:ext cx="5891212" cy="38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050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pt-BR" altLang="pt-BR" sz="1900" b="1" dirty="0">
                <a:solidFill>
                  <a:srgbClr val="0070C0"/>
                </a:solidFill>
              </a:rPr>
              <a:t>Evolução do Apoio ao Empreendedor</a:t>
            </a:r>
          </a:p>
        </p:txBody>
      </p:sp>
      <p:sp>
        <p:nvSpPr>
          <p:cNvPr id="3" name="AutoShape 90">
            <a:extLst>
              <a:ext uri="{FF2B5EF4-FFF2-40B4-BE49-F238E27FC236}">
                <a16:creationId xmlns:a16="http://schemas.microsoft.com/office/drawing/2014/main" id="{9E4C4C8E-B52B-63F3-5671-59ACEB617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8" y="1970088"/>
            <a:ext cx="2014537" cy="892175"/>
          </a:xfrm>
          <a:prstGeom prst="chevron">
            <a:avLst>
              <a:gd name="adj" fmla="val 56450"/>
            </a:avLst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</p:spPr>
        <p:txBody>
          <a:bodyPr wrap="none" lIns="91434" tIns="45717" rIns="91434" bIns="45717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+mn-lt"/>
              </a:rPr>
              <a:t>Infraestrutura</a:t>
            </a:r>
          </a:p>
        </p:txBody>
      </p:sp>
      <p:sp>
        <p:nvSpPr>
          <p:cNvPr id="4" name="AutoShape 91">
            <a:extLst>
              <a:ext uri="{FF2B5EF4-FFF2-40B4-BE49-F238E27FC236}">
                <a16:creationId xmlns:a16="http://schemas.microsoft.com/office/drawing/2014/main" id="{5CFC24E9-C32C-B549-518D-6F2469D6C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1952506"/>
            <a:ext cx="2093913" cy="892175"/>
          </a:xfrm>
          <a:prstGeom prst="chevron">
            <a:avLst>
              <a:gd name="adj" fmla="val 58674"/>
            </a:avLst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</p:spPr>
        <p:txBody>
          <a:bodyPr wrap="none" lIns="91434" tIns="45717" rIns="91434" bIns="45717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+mn-lt"/>
              </a:rPr>
              <a:t>Serviços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+mn-lt"/>
              </a:rPr>
              <a:t>Básicos</a:t>
            </a:r>
          </a:p>
        </p:txBody>
      </p:sp>
      <p:sp>
        <p:nvSpPr>
          <p:cNvPr id="5" name="AutoShape 91">
            <a:extLst>
              <a:ext uri="{FF2B5EF4-FFF2-40B4-BE49-F238E27FC236}">
                <a16:creationId xmlns:a16="http://schemas.microsoft.com/office/drawing/2014/main" id="{9269330D-85EB-0A87-452C-D90C27AFE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152" y="1952673"/>
            <a:ext cx="2093913" cy="892175"/>
          </a:xfrm>
          <a:prstGeom prst="chevron">
            <a:avLst>
              <a:gd name="adj" fmla="val 58674"/>
            </a:avLst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</p:spPr>
        <p:txBody>
          <a:bodyPr wrap="none" lIns="91434" tIns="45717" rIns="91434" bIns="45717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+mn-lt"/>
              </a:rPr>
              <a:t>Networking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400" dirty="0">
              <a:solidFill>
                <a:schemeClr val="tx2"/>
              </a:solidFill>
            </a:endParaRPr>
          </a:p>
        </p:txBody>
      </p:sp>
      <p:sp>
        <p:nvSpPr>
          <p:cNvPr id="10" name="AutoShape 91">
            <a:extLst>
              <a:ext uri="{FF2B5EF4-FFF2-40B4-BE49-F238E27FC236}">
                <a16:creationId xmlns:a16="http://schemas.microsoft.com/office/drawing/2014/main" id="{0534D317-7B44-78D2-5C55-6E0A6DC70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500" y="1960288"/>
            <a:ext cx="2093913" cy="892175"/>
          </a:xfrm>
          <a:prstGeom prst="chevron">
            <a:avLst>
              <a:gd name="adj" fmla="val 58674"/>
            </a:avLst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</p:spPr>
        <p:txBody>
          <a:bodyPr wrap="none" lIns="91434" tIns="45717" rIns="91434" bIns="45717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+mn-lt"/>
              </a:rPr>
              <a:t>Assessoria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+mn-lt"/>
              </a:rPr>
              <a:t>Negócios </a:t>
            </a:r>
          </a:p>
        </p:txBody>
      </p:sp>
      <p:sp>
        <p:nvSpPr>
          <p:cNvPr id="11" name="AutoShape 91">
            <a:extLst>
              <a:ext uri="{FF2B5EF4-FFF2-40B4-BE49-F238E27FC236}">
                <a16:creationId xmlns:a16="http://schemas.microsoft.com/office/drawing/2014/main" id="{8C633D76-5E23-39FE-AC88-05C4FEC04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210" y="1970088"/>
            <a:ext cx="2093913" cy="892175"/>
          </a:xfrm>
          <a:prstGeom prst="chevron">
            <a:avLst>
              <a:gd name="adj" fmla="val 58674"/>
            </a:avLst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</p:spPr>
        <p:txBody>
          <a:bodyPr wrap="none" lIns="91434" tIns="45717" rIns="91434" bIns="45717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+mj-lt"/>
              </a:rPr>
              <a:t>Serviços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+mj-lt"/>
              </a:rPr>
              <a:t>Adicionais 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2E125A2-FE3F-3661-4CCD-B0A1F5BDD57B}"/>
              </a:ext>
            </a:extLst>
          </p:cNvPr>
          <p:cNvSpPr txBox="1">
            <a:spLocks noChangeArrowheads="1"/>
          </p:cNvSpPr>
          <p:nvPr/>
        </p:nvSpPr>
        <p:spPr>
          <a:xfrm>
            <a:off x="1619671" y="3015089"/>
            <a:ext cx="1770156" cy="356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056F2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defTabSz="957263">
              <a:lnSpc>
                <a:spcPct val="90000"/>
              </a:lnSpc>
            </a:pPr>
            <a:r>
              <a:rPr lang="pt-BR" altLang="pt-BR" sz="1600" dirty="0"/>
              <a:t>Recepcionista </a:t>
            </a:r>
          </a:p>
          <a:p>
            <a:pPr marL="358775" indent="-358775" defTabSz="957263">
              <a:lnSpc>
                <a:spcPct val="90000"/>
              </a:lnSpc>
            </a:pPr>
            <a:r>
              <a:rPr lang="pt-BR" altLang="pt-BR" sz="1600" dirty="0"/>
              <a:t>Office-boy</a:t>
            </a:r>
          </a:p>
          <a:p>
            <a:pPr marL="358775" indent="-358775" defTabSz="957263">
              <a:lnSpc>
                <a:spcPct val="90000"/>
              </a:lnSpc>
            </a:pPr>
            <a:r>
              <a:rPr lang="pt-BR" altLang="pt-BR" sz="1600" dirty="0"/>
              <a:t>Copa</a:t>
            </a:r>
          </a:p>
          <a:p>
            <a:pPr marL="358775" indent="-358775" defTabSz="957263">
              <a:lnSpc>
                <a:spcPct val="90000"/>
              </a:lnSpc>
            </a:pPr>
            <a:r>
              <a:rPr lang="pt-BR" altLang="pt-BR" sz="1600" dirty="0"/>
              <a:t>Estacionamento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AAB735C0-B885-789C-3472-8EF6A72297F4}"/>
              </a:ext>
            </a:extLst>
          </p:cNvPr>
          <p:cNvSpPr txBox="1">
            <a:spLocks noChangeArrowheads="1"/>
          </p:cNvSpPr>
          <p:nvPr/>
        </p:nvSpPr>
        <p:spPr>
          <a:xfrm>
            <a:off x="3389827" y="3044541"/>
            <a:ext cx="1868884" cy="278831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056F2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defTabSz="957263">
              <a:lnSpc>
                <a:spcPct val="90000"/>
              </a:lnSpc>
            </a:pPr>
            <a:r>
              <a:rPr lang="pt-BR" altLang="pt-BR" dirty="0"/>
              <a:t>Universidades/Acadêmicos</a:t>
            </a:r>
          </a:p>
          <a:p>
            <a:pPr marL="358775" indent="-358775" defTabSz="957263">
              <a:lnSpc>
                <a:spcPct val="90000"/>
              </a:lnSpc>
            </a:pPr>
            <a:r>
              <a:rPr lang="pt-BR" altLang="pt-BR" dirty="0"/>
              <a:t>Potenciais Cliente</a:t>
            </a:r>
          </a:p>
          <a:p>
            <a:pPr marL="358775" indent="-358775" defTabSz="957263">
              <a:lnSpc>
                <a:spcPct val="90000"/>
              </a:lnSpc>
            </a:pPr>
            <a:r>
              <a:rPr lang="pt-BR" altLang="pt-BR" dirty="0"/>
              <a:t>Mídia</a:t>
            </a:r>
          </a:p>
          <a:p>
            <a:pPr marL="358775" indent="-358775" defTabSz="957263">
              <a:lnSpc>
                <a:spcPct val="90000"/>
              </a:lnSpc>
            </a:pPr>
            <a:r>
              <a:rPr lang="pt-BR" altLang="pt-BR" dirty="0"/>
              <a:t>Órgãos de Financiamento</a:t>
            </a:r>
          </a:p>
          <a:p>
            <a:pPr marL="358775" indent="-358775" defTabSz="957263">
              <a:lnSpc>
                <a:spcPct val="90000"/>
              </a:lnSpc>
            </a:pPr>
            <a:r>
              <a:rPr lang="pt-BR" altLang="pt-BR" dirty="0"/>
              <a:t>Investidores de Risco</a:t>
            </a:r>
          </a:p>
          <a:p>
            <a:pPr marL="358775" indent="-358775" defTabSz="957263">
              <a:lnSpc>
                <a:spcPct val="90000"/>
              </a:lnSpc>
            </a:pPr>
            <a:r>
              <a:rPr lang="pt-BR" altLang="pt-BR" dirty="0"/>
              <a:t>Outros Incubados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F543FDBD-E669-0A76-87BA-0CCE8855D06C}"/>
              </a:ext>
            </a:extLst>
          </p:cNvPr>
          <p:cNvSpPr txBox="1">
            <a:spLocks noChangeArrowheads="1"/>
          </p:cNvSpPr>
          <p:nvPr/>
        </p:nvSpPr>
        <p:spPr>
          <a:xfrm>
            <a:off x="5159982" y="2990466"/>
            <a:ext cx="1947421" cy="386753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056F2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defTabSz="957263">
              <a:lnSpc>
                <a:spcPct val="90000"/>
              </a:lnSpc>
            </a:pPr>
            <a:r>
              <a:rPr lang="pt-BR" altLang="pt-BR" dirty="0"/>
              <a:t>Gestão em Negócios</a:t>
            </a:r>
          </a:p>
          <a:p>
            <a:pPr marL="358775" indent="-358775" defTabSz="957263">
              <a:lnSpc>
                <a:spcPct val="90000"/>
              </a:lnSpc>
            </a:pPr>
            <a:r>
              <a:rPr lang="pt-BR" altLang="pt-BR" dirty="0"/>
              <a:t>Pesquisa de Mercado</a:t>
            </a:r>
          </a:p>
          <a:p>
            <a:pPr marL="358775" indent="-358775" defTabSz="957263">
              <a:lnSpc>
                <a:spcPct val="90000"/>
              </a:lnSpc>
            </a:pPr>
            <a:r>
              <a:rPr lang="pt-BR" altLang="pt-BR" dirty="0"/>
              <a:t>Consultoria de Marketing</a:t>
            </a:r>
          </a:p>
          <a:p>
            <a:pPr marL="358775" indent="-358775" defTabSz="957263">
              <a:lnSpc>
                <a:spcPct val="90000"/>
              </a:lnSpc>
            </a:pPr>
            <a:r>
              <a:rPr lang="pt-BR" altLang="pt-BR" dirty="0"/>
              <a:t>Acesso a Órgãos de financiamento</a:t>
            </a:r>
          </a:p>
          <a:p>
            <a:pPr marL="358775" indent="-358775" defTabSz="957263">
              <a:lnSpc>
                <a:spcPct val="90000"/>
              </a:lnSpc>
            </a:pPr>
            <a:r>
              <a:rPr lang="pt-BR" altLang="pt-BR" dirty="0"/>
              <a:t>Planejamento Econômico/Financeiro</a:t>
            </a:r>
          </a:p>
          <a:p>
            <a:pPr marL="358775" indent="-358775" defTabSz="957263">
              <a:lnSpc>
                <a:spcPct val="90000"/>
              </a:lnSpc>
            </a:pPr>
            <a:r>
              <a:rPr lang="pt-BR" altLang="pt-BR" dirty="0"/>
              <a:t>Comercialização de Tecnologia</a:t>
            </a:r>
          </a:p>
          <a:p>
            <a:pPr marL="358775" indent="-358775" defTabSz="957263">
              <a:lnSpc>
                <a:spcPct val="90000"/>
              </a:lnSpc>
            </a:pPr>
            <a:r>
              <a:rPr lang="pt-BR" altLang="pt-BR" dirty="0"/>
              <a:t>Órgãos Regulatórios</a:t>
            </a:r>
          </a:p>
          <a:p>
            <a:pPr marL="358775" indent="-358775" defTabSz="957263">
              <a:lnSpc>
                <a:spcPct val="90000"/>
              </a:lnSpc>
            </a:pPr>
            <a:endParaRPr lang="pt-BR" altLang="pt-BR" dirty="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0BCA4B0F-BAAF-6064-A83E-0E2BD321B63B}"/>
              </a:ext>
            </a:extLst>
          </p:cNvPr>
          <p:cNvSpPr txBox="1">
            <a:spLocks noChangeArrowheads="1"/>
          </p:cNvSpPr>
          <p:nvPr/>
        </p:nvSpPr>
        <p:spPr>
          <a:xfrm>
            <a:off x="7028867" y="3044540"/>
            <a:ext cx="1734256" cy="2788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056F2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defTabSz="957263">
              <a:lnSpc>
                <a:spcPct val="90000"/>
              </a:lnSpc>
            </a:pPr>
            <a:r>
              <a:rPr lang="pt-BR" altLang="pt-BR" sz="1800" dirty="0"/>
              <a:t>Consultorias de Gestão</a:t>
            </a:r>
          </a:p>
          <a:p>
            <a:pPr marL="358775" indent="-358775" defTabSz="957263">
              <a:lnSpc>
                <a:spcPct val="90000"/>
              </a:lnSpc>
            </a:pPr>
            <a:r>
              <a:rPr lang="pt-BR" altLang="pt-BR" sz="1800" dirty="0"/>
              <a:t>Apoio na Contratação de Serviços Contábeis e Jurídicos</a:t>
            </a:r>
          </a:p>
        </p:txBody>
      </p:sp>
    </p:spTree>
    <p:extLst>
      <p:ext uri="{BB962C8B-B14F-4D97-AF65-F5344CB8AC3E}">
        <p14:creationId xmlns:p14="http://schemas.microsoft.com/office/powerpoint/2010/main" val="432274565"/>
      </p:ext>
    </p:extLst>
  </p:cSld>
  <p:clrMapOvr>
    <a:masterClrMapping/>
  </p:clrMapOvr>
  <p:transition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tângulo 1">
            <a:extLst>
              <a:ext uri="{FF2B5EF4-FFF2-40B4-BE49-F238E27FC236}">
                <a16:creationId xmlns:a16="http://schemas.microsoft.com/office/drawing/2014/main" id="{93F98A9A-54E4-C8AC-FD91-C469D766C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913" y="6403975"/>
            <a:ext cx="6605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http://www.inovacao.usp.br/empreendedorismo/incubadoras.php</a:t>
            </a: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5374C3D1-6F4E-B298-8FF4-0E0701819FAE}"/>
              </a:ext>
            </a:extLst>
          </p:cNvPr>
          <p:cNvSpPr txBox="1">
            <a:spLocks/>
          </p:cNvSpPr>
          <p:nvPr/>
        </p:nvSpPr>
        <p:spPr bwMode="auto">
          <a:xfrm>
            <a:off x="0" y="266700"/>
            <a:ext cx="9037638" cy="19383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pt-BR" dirty="0"/>
              <a:t>Habitats de Inovação parceiros da USP</a:t>
            </a:r>
            <a:br>
              <a:rPr lang="pt-BR" b="1" kern="0" dirty="0"/>
            </a:br>
            <a:endParaRPr lang="pt-BR" kern="0" dirty="0"/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7A097B59-D654-C368-74B5-474D1A223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" y="1412777"/>
            <a:ext cx="8570094" cy="482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CaixaDeTexto 3">
            <a:extLst>
              <a:ext uri="{FF2B5EF4-FFF2-40B4-BE49-F238E27FC236}">
                <a16:creationId xmlns:a16="http://schemas.microsoft.com/office/drawing/2014/main" id="{277A093A-1A9A-4225-FE02-919CA7290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300413"/>
            <a:ext cx="936625" cy="488950"/>
          </a:xfrm>
          <a:prstGeom prst="rect">
            <a:avLst/>
          </a:prstGeom>
          <a:solidFill>
            <a:srgbClr val="F5FF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160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6566</TotalTime>
  <Words>2569</Words>
  <Application>Microsoft Office PowerPoint</Application>
  <PresentationFormat>Apresentação na tela (4:3)</PresentationFormat>
  <Paragraphs>274</Paragraphs>
  <Slides>38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Comic Sans MS</vt:lpstr>
      <vt:lpstr>Google Sans</vt:lpstr>
      <vt:lpstr>Tema do Office</vt:lpstr>
      <vt:lpstr>Profa. Dra. Geciane Porto geciane@usp.br </vt:lpstr>
      <vt:lpstr>Habitats de Inovação</vt:lpstr>
      <vt:lpstr>Incubadoras de Empresa</vt:lpstr>
      <vt:lpstr>O que é uma Incubadora de Empresas? </vt:lpstr>
      <vt:lpstr>Classificação das Incubadoras  </vt:lpstr>
      <vt:lpstr>As Diferentes Modalidades de Incubação </vt:lpstr>
      <vt:lpstr>As Diferentes Modalidades de Incubação (cont.)</vt:lpstr>
      <vt:lpstr>Serviços e facilidades oferecidas</vt:lpstr>
      <vt:lpstr>Apresentação do PowerPoint</vt:lpstr>
      <vt:lpstr>Vantagens de se Implantar uma Incubadora</vt:lpstr>
      <vt:lpstr>Público Alvo da Incubadora de Base tecnológica</vt:lpstr>
      <vt:lpstr>Resultados Esperados</vt:lpstr>
      <vt:lpstr>Números  sobre Incubação  no Brasil</vt:lpstr>
      <vt:lpstr>Localização das incubadoras em SP </vt:lpstr>
      <vt:lpstr>Parques Tecnológicos</vt:lpstr>
      <vt:lpstr>Características</vt:lpstr>
      <vt:lpstr>Ecossistemas</vt:lpstr>
      <vt:lpstr>             Parque Tecnológico de Andalucia/ Espanha</vt:lpstr>
      <vt:lpstr>                  Tipologia dos Parques - ANPROTEC</vt:lpstr>
      <vt:lpstr>Alguns Parques Tecnológicos no Mundo</vt:lpstr>
      <vt:lpstr>França</vt:lpstr>
      <vt:lpstr>Portugal</vt:lpstr>
      <vt:lpstr>Espanha</vt:lpstr>
      <vt:lpstr>Estados Unidos</vt:lpstr>
      <vt:lpstr>Reino Unido</vt:lpstr>
      <vt:lpstr>Japão</vt:lpstr>
      <vt:lpstr> Taiwan  Hsinchu Science Park</vt:lpstr>
      <vt:lpstr>Alguns Parques Tecnológicos no Brasil </vt:lpstr>
      <vt:lpstr>Distribuição dos Parques Tecnológicos, por região, no Brasil</vt:lpstr>
      <vt:lpstr>Localização Regional dos Parques Tecnológicos no Brasil (cont.)</vt:lpstr>
      <vt:lpstr>Tecnopuc</vt:lpstr>
      <vt:lpstr> Parque Tecnológico do Rio</vt:lpstr>
      <vt:lpstr>                   Parque Tecnológico de São José do Campos</vt:lpstr>
      <vt:lpstr> Supera Parque de Ribeirão Preto                 </vt:lpstr>
      <vt:lpstr>Apresentação do PowerPoint</vt:lpstr>
      <vt:lpstr>Atores e suas Motivações</vt:lpstr>
      <vt:lpstr>Atores e suas Motivações</vt:lpstr>
      <vt:lpstr>Principais serviços e infraestrutura oferecidos pelos parques internacionais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FREDERICO ANDREIS BENELI DONADON</cp:lastModifiedBy>
  <cp:revision>374</cp:revision>
  <cp:lastPrinted>2021-04-13T18:36:33Z</cp:lastPrinted>
  <dcterms:created xsi:type="dcterms:W3CDTF">2011-02-15T13:13:19Z</dcterms:created>
  <dcterms:modified xsi:type="dcterms:W3CDTF">2023-05-08T12:10:17Z</dcterms:modified>
</cp:coreProperties>
</file>