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1"/>
  </p:notesMasterIdLst>
  <p:sldIdLst>
    <p:sldId id="256" r:id="rId2"/>
    <p:sldId id="383" r:id="rId3"/>
    <p:sldId id="656" r:id="rId4"/>
    <p:sldId id="431" r:id="rId5"/>
    <p:sldId id="461" r:id="rId6"/>
    <p:sldId id="361" r:id="rId7"/>
    <p:sldId id="362" r:id="rId8"/>
    <p:sldId id="363" r:id="rId9"/>
    <p:sldId id="428" r:id="rId10"/>
    <p:sldId id="423" r:id="rId11"/>
    <p:sldId id="426" r:id="rId12"/>
    <p:sldId id="676" r:id="rId13"/>
    <p:sldId id="747" r:id="rId14"/>
    <p:sldId id="469" r:id="rId15"/>
    <p:sldId id="364" r:id="rId16"/>
    <p:sldId id="422" r:id="rId17"/>
    <p:sldId id="470" r:id="rId18"/>
    <p:sldId id="427" r:id="rId19"/>
    <p:sldId id="647" r:id="rId20"/>
    <p:sldId id="657" r:id="rId21"/>
    <p:sldId id="658" r:id="rId22"/>
    <p:sldId id="441" r:id="rId23"/>
    <p:sldId id="660" r:id="rId24"/>
    <p:sldId id="643" r:id="rId25"/>
    <p:sldId id="326" r:id="rId26"/>
    <p:sldId id="327" r:id="rId27"/>
    <p:sldId id="374" r:id="rId28"/>
    <p:sldId id="376" r:id="rId29"/>
    <p:sldId id="377" r:id="rId30"/>
    <p:sldId id="329" r:id="rId31"/>
    <p:sldId id="330" r:id="rId32"/>
    <p:sldId id="331" r:id="rId33"/>
    <p:sldId id="332" r:id="rId34"/>
    <p:sldId id="333" r:id="rId35"/>
    <p:sldId id="334" r:id="rId36"/>
    <p:sldId id="335" r:id="rId37"/>
    <p:sldId id="368" r:id="rId38"/>
    <p:sldId id="325" r:id="rId39"/>
    <p:sldId id="372" r:id="rId40"/>
    <p:sldId id="430" r:id="rId41"/>
    <p:sldId id="341" r:id="rId42"/>
    <p:sldId id="340" r:id="rId43"/>
    <p:sldId id="666" r:id="rId44"/>
    <p:sldId id="672" r:id="rId45"/>
    <p:sldId id="667" r:id="rId46"/>
    <p:sldId id="668" r:id="rId47"/>
    <p:sldId id="669" r:id="rId48"/>
    <p:sldId id="670" r:id="rId49"/>
    <p:sldId id="671" r:id="rId50"/>
    <p:sldId id="673" r:id="rId51"/>
    <p:sldId id="674" r:id="rId52"/>
    <p:sldId id="675" r:id="rId53"/>
    <p:sldId id="648" r:id="rId54"/>
    <p:sldId id="649" r:id="rId55"/>
    <p:sldId id="650" r:id="rId56"/>
    <p:sldId id="651" r:id="rId57"/>
    <p:sldId id="652" r:id="rId58"/>
    <p:sldId id="653" r:id="rId59"/>
    <p:sldId id="654" r:id="rId60"/>
    <p:sldId id="655" r:id="rId61"/>
    <p:sldId id="370" r:id="rId62"/>
    <p:sldId id="337" r:id="rId63"/>
    <p:sldId id="416" r:id="rId64"/>
    <p:sldId id="417" r:id="rId65"/>
    <p:sldId id="664" r:id="rId66"/>
    <p:sldId id="476" r:id="rId67"/>
    <p:sldId id="438" r:id="rId68"/>
    <p:sldId id="388" r:id="rId69"/>
    <p:sldId id="473" r:id="rId70"/>
    <p:sldId id="324" r:id="rId71"/>
    <p:sldId id="321" r:id="rId72"/>
    <p:sldId id="474" r:id="rId73"/>
    <p:sldId id="421" r:id="rId74"/>
    <p:sldId id="478" r:id="rId75"/>
    <p:sldId id="605" r:id="rId76"/>
    <p:sldId id="608" r:id="rId77"/>
    <p:sldId id="636" r:id="rId78"/>
    <p:sldId id="621" r:id="rId79"/>
    <p:sldId id="620" r:id="rId80"/>
    <p:sldId id="622" r:id="rId81"/>
    <p:sldId id="317" r:id="rId82"/>
    <p:sldId id="435" r:id="rId83"/>
    <p:sldId id="625" r:id="rId84"/>
    <p:sldId id="626" r:id="rId85"/>
    <p:sldId id="627" r:id="rId86"/>
    <p:sldId id="637" r:id="rId87"/>
    <p:sldId id="638" r:id="rId88"/>
    <p:sldId id="644" r:id="rId89"/>
    <p:sldId id="646" r:id="rId90"/>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840"/>
  </p:normalViewPr>
  <p:slideViewPr>
    <p:cSldViewPr snapToGrid="0" snapToObjects="1">
      <p:cViewPr varScale="1">
        <p:scale>
          <a:sx n="113" d="100"/>
          <a:sy n="113" d="100"/>
        </p:scale>
        <p:origin x="52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tableStyles" Target="tableStyle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presProps" Target="pres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6FF3F8-8B22-9D45-A038-C15460B67EB8}" type="datetimeFigureOut">
              <a:rPr lang="pt-BR" smtClean="0"/>
              <a:t>11/02/2025</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C9F9A8-FFC4-784E-AA8C-2748CE286448}" type="slidenum">
              <a:rPr lang="pt-BR" smtClean="0"/>
              <a:t>‹nº›</a:t>
            </a:fld>
            <a:endParaRPr lang="pt-BR"/>
          </a:p>
        </p:txBody>
      </p:sp>
    </p:spTree>
    <p:extLst>
      <p:ext uri="{BB962C8B-B14F-4D97-AF65-F5344CB8AC3E}">
        <p14:creationId xmlns:p14="http://schemas.microsoft.com/office/powerpoint/2010/main" val="1891766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1684C2-A343-7848-BC48-3B6E0D29E6F7}"/>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F66AFDAC-3CAB-0240-BF50-AF0C442D92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3581CB79-6DE9-3F4A-A1DE-07EA9AA7DD7C}"/>
              </a:ext>
            </a:extLst>
          </p:cNvPr>
          <p:cNvSpPr>
            <a:spLocks noGrp="1"/>
          </p:cNvSpPr>
          <p:nvPr>
            <p:ph type="dt" sz="half" idx="10"/>
          </p:nvPr>
        </p:nvSpPr>
        <p:spPr/>
        <p:txBody>
          <a:bodyPr/>
          <a:lstStyle/>
          <a:p>
            <a:fld id="{766D8647-23A7-B749-9EFF-81E9838F0FAB}" type="datetime1">
              <a:rPr lang="pt-BR" smtClean="0"/>
              <a:t>11/02/2025</a:t>
            </a:fld>
            <a:endParaRPr lang="pt-BR"/>
          </a:p>
        </p:txBody>
      </p:sp>
      <p:sp>
        <p:nvSpPr>
          <p:cNvPr id="5" name="Espaço Reservado para Rodapé 4">
            <a:extLst>
              <a:ext uri="{FF2B5EF4-FFF2-40B4-BE49-F238E27FC236}">
                <a16:creationId xmlns:a16="http://schemas.microsoft.com/office/drawing/2014/main" id="{58F6B751-0779-1249-8898-B4F4F0F0B7BE}"/>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90F457BB-6ABB-A84A-9FE8-EF91F3A256B7}"/>
              </a:ext>
            </a:extLst>
          </p:cNvPr>
          <p:cNvSpPr>
            <a:spLocks noGrp="1"/>
          </p:cNvSpPr>
          <p:nvPr>
            <p:ph type="sldNum" sz="quarter" idx="12"/>
          </p:nvPr>
        </p:nvSpPr>
        <p:spPr/>
        <p:txBody>
          <a:bodyPr/>
          <a:lstStyle/>
          <a:p>
            <a:fld id="{86E381C6-3CE7-354A-88D5-C98944E9A1C1}" type="slidenum">
              <a:rPr lang="pt-BR" smtClean="0"/>
              <a:t>‹nº›</a:t>
            </a:fld>
            <a:endParaRPr lang="pt-BR"/>
          </a:p>
        </p:txBody>
      </p:sp>
    </p:spTree>
    <p:extLst>
      <p:ext uri="{BB962C8B-B14F-4D97-AF65-F5344CB8AC3E}">
        <p14:creationId xmlns:p14="http://schemas.microsoft.com/office/powerpoint/2010/main" val="168608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9DF529-C351-D240-8FF7-EC50D7E29FAA}"/>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E1ECD590-2DDB-F044-B093-83BF2AADB924}"/>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A9209BDD-A565-254A-8D22-2DE811497EF9}"/>
              </a:ext>
            </a:extLst>
          </p:cNvPr>
          <p:cNvSpPr>
            <a:spLocks noGrp="1"/>
          </p:cNvSpPr>
          <p:nvPr>
            <p:ph type="dt" sz="half" idx="10"/>
          </p:nvPr>
        </p:nvSpPr>
        <p:spPr/>
        <p:txBody>
          <a:bodyPr/>
          <a:lstStyle/>
          <a:p>
            <a:fld id="{40C413FE-DAB1-234E-87FA-5EBE9944B589}" type="datetime1">
              <a:rPr lang="pt-BR" smtClean="0"/>
              <a:t>11/02/2025</a:t>
            </a:fld>
            <a:endParaRPr lang="pt-BR"/>
          </a:p>
        </p:txBody>
      </p:sp>
      <p:sp>
        <p:nvSpPr>
          <p:cNvPr id="5" name="Espaço Reservado para Rodapé 4">
            <a:extLst>
              <a:ext uri="{FF2B5EF4-FFF2-40B4-BE49-F238E27FC236}">
                <a16:creationId xmlns:a16="http://schemas.microsoft.com/office/drawing/2014/main" id="{B1C1658D-DE78-E84A-BD07-4B5A4F39F325}"/>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36F5186-D6E1-7948-BB0D-0A0B9882D4F2}"/>
              </a:ext>
            </a:extLst>
          </p:cNvPr>
          <p:cNvSpPr>
            <a:spLocks noGrp="1"/>
          </p:cNvSpPr>
          <p:nvPr>
            <p:ph type="sldNum" sz="quarter" idx="12"/>
          </p:nvPr>
        </p:nvSpPr>
        <p:spPr/>
        <p:txBody>
          <a:bodyPr/>
          <a:lstStyle/>
          <a:p>
            <a:fld id="{86E381C6-3CE7-354A-88D5-C98944E9A1C1}" type="slidenum">
              <a:rPr lang="pt-BR" smtClean="0"/>
              <a:t>‹nº›</a:t>
            </a:fld>
            <a:endParaRPr lang="pt-BR"/>
          </a:p>
        </p:txBody>
      </p:sp>
    </p:spTree>
    <p:extLst>
      <p:ext uri="{BB962C8B-B14F-4D97-AF65-F5344CB8AC3E}">
        <p14:creationId xmlns:p14="http://schemas.microsoft.com/office/powerpoint/2010/main" val="901612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13423794-FC60-F64D-B3F5-251837B23DFF}"/>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4587CEA3-D8B8-B74C-9A25-669C18CFFF91}"/>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1D5A2ECC-F8C9-3B45-8D36-816BD5CC73AF}"/>
              </a:ext>
            </a:extLst>
          </p:cNvPr>
          <p:cNvSpPr>
            <a:spLocks noGrp="1"/>
          </p:cNvSpPr>
          <p:nvPr>
            <p:ph type="dt" sz="half" idx="10"/>
          </p:nvPr>
        </p:nvSpPr>
        <p:spPr/>
        <p:txBody>
          <a:bodyPr/>
          <a:lstStyle/>
          <a:p>
            <a:fld id="{0021A80D-B3FE-B342-8B9D-FD1691CA614E}" type="datetime1">
              <a:rPr lang="pt-BR" smtClean="0"/>
              <a:t>11/02/2025</a:t>
            </a:fld>
            <a:endParaRPr lang="pt-BR"/>
          </a:p>
        </p:txBody>
      </p:sp>
      <p:sp>
        <p:nvSpPr>
          <p:cNvPr id="5" name="Espaço Reservado para Rodapé 4">
            <a:extLst>
              <a:ext uri="{FF2B5EF4-FFF2-40B4-BE49-F238E27FC236}">
                <a16:creationId xmlns:a16="http://schemas.microsoft.com/office/drawing/2014/main" id="{5657688F-727A-F44F-8C69-54EC5C362E00}"/>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BBE1AD6-CC83-6648-A25E-AD02E8621402}"/>
              </a:ext>
            </a:extLst>
          </p:cNvPr>
          <p:cNvSpPr>
            <a:spLocks noGrp="1"/>
          </p:cNvSpPr>
          <p:nvPr>
            <p:ph type="sldNum" sz="quarter" idx="12"/>
          </p:nvPr>
        </p:nvSpPr>
        <p:spPr/>
        <p:txBody>
          <a:bodyPr/>
          <a:lstStyle/>
          <a:p>
            <a:fld id="{86E381C6-3CE7-354A-88D5-C98944E9A1C1}" type="slidenum">
              <a:rPr lang="pt-BR" smtClean="0"/>
              <a:t>‹nº›</a:t>
            </a:fld>
            <a:endParaRPr lang="pt-BR"/>
          </a:p>
        </p:txBody>
      </p:sp>
    </p:spTree>
    <p:extLst>
      <p:ext uri="{BB962C8B-B14F-4D97-AF65-F5344CB8AC3E}">
        <p14:creationId xmlns:p14="http://schemas.microsoft.com/office/powerpoint/2010/main" val="2893500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189F8B-47AF-D347-9B14-D566D5A19535}"/>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31ED94C9-B51D-7849-A733-E95EFC4B822A}"/>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B0773E83-00C4-884F-B9B5-0E6EE3AA3C4C}"/>
              </a:ext>
            </a:extLst>
          </p:cNvPr>
          <p:cNvSpPr>
            <a:spLocks noGrp="1"/>
          </p:cNvSpPr>
          <p:nvPr>
            <p:ph type="dt" sz="half" idx="10"/>
          </p:nvPr>
        </p:nvSpPr>
        <p:spPr/>
        <p:txBody>
          <a:bodyPr/>
          <a:lstStyle/>
          <a:p>
            <a:fld id="{1F36528C-78A5-C243-B0D3-5F91A2AC28E5}" type="datetime1">
              <a:rPr lang="pt-BR" smtClean="0"/>
              <a:t>11/02/2025</a:t>
            </a:fld>
            <a:endParaRPr lang="pt-BR"/>
          </a:p>
        </p:txBody>
      </p:sp>
      <p:sp>
        <p:nvSpPr>
          <p:cNvPr id="5" name="Espaço Reservado para Rodapé 4">
            <a:extLst>
              <a:ext uri="{FF2B5EF4-FFF2-40B4-BE49-F238E27FC236}">
                <a16:creationId xmlns:a16="http://schemas.microsoft.com/office/drawing/2014/main" id="{58E2632F-0F79-AF4E-A13E-FC55C053482E}"/>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C3F3396-8D00-2342-8575-8BF831F63844}"/>
              </a:ext>
            </a:extLst>
          </p:cNvPr>
          <p:cNvSpPr>
            <a:spLocks noGrp="1"/>
          </p:cNvSpPr>
          <p:nvPr>
            <p:ph type="sldNum" sz="quarter" idx="12"/>
          </p:nvPr>
        </p:nvSpPr>
        <p:spPr/>
        <p:txBody>
          <a:bodyPr/>
          <a:lstStyle/>
          <a:p>
            <a:fld id="{86E381C6-3CE7-354A-88D5-C98944E9A1C1}" type="slidenum">
              <a:rPr lang="pt-BR" smtClean="0"/>
              <a:t>‹nº›</a:t>
            </a:fld>
            <a:endParaRPr lang="pt-BR"/>
          </a:p>
        </p:txBody>
      </p:sp>
    </p:spTree>
    <p:extLst>
      <p:ext uri="{BB962C8B-B14F-4D97-AF65-F5344CB8AC3E}">
        <p14:creationId xmlns:p14="http://schemas.microsoft.com/office/powerpoint/2010/main" val="332844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D584D2-5E2F-4641-9789-503C316FCDE6}"/>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D25D7F0E-437C-4148-98D7-8ABC40369B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F6EE3761-8797-2444-B57C-658677C742A6}"/>
              </a:ext>
            </a:extLst>
          </p:cNvPr>
          <p:cNvSpPr>
            <a:spLocks noGrp="1"/>
          </p:cNvSpPr>
          <p:nvPr>
            <p:ph type="dt" sz="half" idx="10"/>
          </p:nvPr>
        </p:nvSpPr>
        <p:spPr/>
        <p:txBody>
          <a:bodyPr/>
          <a:lstStyle/>
          <a:p>
            <a:fld id="{E451BC6B-FB66-7443-AADA-75CB67810ED0}" type="datetime1">
              <a:rPr lang="pt-BR" smtClean="0"/>
              <a:t>11/02/2025</a:t>
            </a:fld>
            <a:endParaRPr lang="pt-BR"/>
          </a:p>
        </p:txBody>
      </p:sp>
      <p:sp>
        <p:nvSpPr>
          <p:cNvPr id="5" name="Espaço Reservado para Rodapé 4">
            <a:extLst>
              <a:ext uri="{FF2B5EF4-FFF2-40B4-BE49-F238E27FC236}">
                <a16:creationId xmlns:a16="http://schemas.microsoft.com/office/drawing/2014/main" id="{2D0EB2EA-89F4-744F-8485-2EDE14DA80DA}"/>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7EE555B6-7425-8440-B2DD-BAB65B0F905E}"/>
              </a:ext>
            </a:extLst>
          </p:cNvPr>
          <p:cNvSpPr>
            <a:spLocks noGrp="1"/>
          </p:cNvSpPr>
          <p:nvPr>
            <p:ph type="sldNum" sz="quarter" idx="12"/>
          </p:nvPr>
        </p:nvSpPr>
        <p:spPr/>
        <p:txBody>
          <a:bodyPr/>
          <a:lstStyle/>
          <a:p>
            <a:fld id="{86E381C6-3CE7-354A-88D5-C98944E9A1C1}" type="slidenum">
              <a:rPr lang="pt-BR" smtClean="0"/>
              <a:t>‹nº›</a:t>
            </a:fld>
            <a:endParaRPr lang="pt-BR"/>
          </a:p>
        </p:txBody>
      </p:sp>
    </p:spTree>
    <p:extLst>
      <p:ext uri="{BB962C8B-B14F-4D97-AF65-F5344CB8AC3E}">
        <p14:creationId xmlns:p14="http://schemas.microsoft.com/office/powerpoint/2010/main" val="2489972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B68866-9F0A-B24D-A691-9C7971088BD5}"/>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921F6110-B6E1-E345-BD01-5A8E6F0C0C15}"/>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1CB35CD3-E938-D041-9584-C4468E61FA1D}"/>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5946A8AD-3EE3-6E4E-AB7B-EA4E3C7011F9}"/>
              </a:ext>
            </a:extLst>
          </p:cNvPr>
          <p:cNvSpPr>
            <a:spLocks noGrp="1"/>
          </p:cNvSpPr>
          <p:nvPr>
            <p:ph type="dt" sz="half" idx="10"/>
          </p:nvPr>
        </p:nvSpPr>
        <p:spPr/>
        <p:txBody>
          <a:bodyPr/>
          <a:lstStyle/>
          <a:p>
            <a:fld id="{B0D489D6-4DF6-A248-BCFE-EB3261928EF6}" type="datetime1">
              <a:rPr lang="pt-BR" smtClean="0"/>
              <a:t>11/02/2025</a:t>
            </a:fld>
            <a:endParaRPr lang="pt-BR"/>
          </a:p>
        </p:txBody>
      </p:sp>
      <p:sp>
        <p:nvSpPr>
          <p:cNvPr id="6" name="Espaço Reservado para Rodapé 5">
            <a:extLst>
              <a:ext uri="{FF2B5EF4-FFF2-40B4-BE49-F238E27FC236}">
                <a16:creationId xmlns:a16="http://schemas.microsoft.com/office/drawing/2014/main" id="{908DFD28-54AD-8C46-B6D8-BFF725EAA43A}"/>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46BAFC8C-F7C0-F24D-B174-5143D6BCFB57}"/>
              </a:ext>
            </a:extLst>
          </p:cNvPr>
          <p:cNvSpPr>
            <a:spLocks noGrp="1"/>
          </p:cNvSpPr>
          <p:nvPr>
            <p:ph type="sldNum" sz="quarter" idx="12"/>
          </p:nvPr>
        </p:nvSpPr>
        <p:spPr/>
        <p:txBody>
          <a:bodyPr/>
          <a:lstStyle/>
          <a:p>
            <a:fld id="{86E381C6-3CE7-354A-88D5-C98944E9A1C1}" type="slidenum">
              <a:rPr lang="pt-BR" smtClean="0"/>
              <a:t>‹nº›</a:t>
            </a:fld>
            <a:endParaRPr lang="pt-BR"/>
          </a:p>
        </p:txBody>
      </p:sp>
    </p:spTree>
    <p:extLst>
      <p:ext uri="{BB962C8B-B14F-4D97-AF65-F5344CB8AC3E}">
        <p14:creationId xmlns:p14="http://schemas.microsoft.com/office/powerpoint/2010/main" val="351864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82D5EB-3BF2-FC41-B3A0-42DA457C48C0}"/>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CA6718CD-6B61-754E-904E-D199D093EF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89059418-AA6D-A340-B9B5-8C05D22644DD}"/>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99C8A1E9-36E9-1C45-841C-2D6E9A09EE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96A151AE-F7ED-244E-9BE0-4967D4AA1BA1}"/>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9DE02989-9062-9344-A5A9-859ADAED9648}"/>
              </a:ext>
            </a:extLst>
          </p:cNvPr>
          <p:cNvSpPr>
            <a:spLocks noGrp="1"/>
          </p:cNvSpPr>
          <p:nvPr>
            <p:ph type="dt" sz="half" idx="10"/>
          </p:nvPr>
        </p:nvSpPr>
        <p:spPr/>
        <p:txBody>
          <a:bodyPr/>
          <a:lstStyle/>
          <a:p>
            <a:fld id="{105A0CE1-10F3-A14E-A4DB-5640C637C763}" type="datetime1">
              <a:rPr lang="pt-BR" smtClean="0"/>
              <a:t>11/02/2025</a:t>
            </a:fld>
            <a:endParaRPr lang="pt-BR"/>
          </a:p>
        </p:txBody>
      </p:sp>
      <p:sp>
        <p:nvSpPr>
          <p:cNvPr id="8" name="Espaço Reservado para Rodapé 7">
            <a:extLst>
              <a:ext uri="{FF2B5EF4-FFF2-40B4-BE49-F238E27FC236}">
                <a16:creationId xmlns:a16="http://schemas.microsoft.com/office/drawing/2014/main" id="{20527C4F-AFD5-144C-9636-A592E440F24E}"/>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EBDEB708-6A40-7A46-BA1C-500360B8AE63}"/>
              </a:ext>
            </a:extLst>
          </p:cNvPr>
          <p:cNvSpPr>
            <a:spLocks noGrp="1"/>
          </p:cNvSpPr>
          <p:nvPr>
            <p:ph type="sldNum" sz="quarter" idx="12"/>
          </p:nvPr>
        </p:nvSpPr>
        <p:spPr/>
        <p:txBody>
          <a:bodyPr/>
          <a:lstStyle/>
          <a:p>
            <a:fld id="{86E381C6-3CE7-354A-88D5-C98944E9A1C1}" type="slidenum">
              <a:rPr lang="pt-BR" smtClean="0"/>
              <a:t>‹nº›</a:t>
            </a:fld>
            <a:endParaRPr lang="pt-BR"/>
          </a:p>
        </p:txBody>
      </p:sp>
    </p:spTree>
    <p:extLst>
      <p:ext uri="{BB962C8B-B14F-4D97-AF65-F5344CB8AC3E}">
        <p14:creationId xmlns:p14="http://schemas.microsoft.com/office/powerpoint/2010/main" val="2980764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068DEE-1100-444A-A8F8-FF4AA2D7FBF1}"/>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BAD8948D-A2A7-5341-8970-3E0B771E1A41}"/>
              </a:ext>
            </a:extLst>
          </p:cNvPr>
          <p:cNvSpPr>
            <a:spLocks noGrp="1"/>
          </p:cNvSpPr>
          <p:nvPr>
            <p:ph type="dt" sz="half" idx="10"/>
          </p:nvPr>
        </p:nvSpPr>
        <p:spPr/>
        <p:txBody>
          <a:bodyPr/>
          <a:lstStyle/>
          <a:p>
            <a:fld id="{BDD7F716-5A3D-9943-A59E-12725F524B8D}" type="datetime1">
              <a:rPr lang="pt-BR" smtClean="0"/>
              <a:t>11/02/2025</a:t>
            </a:fld>
            <a:endParaRPr lang="pt-BR"/>
          </a:p>
        </p:txBody>
      </p:sp>
      <p:sp>
        <p:nvSpPr>
          <p:cNvPr id="4" name="Espaço Reservado para Rodapé 3">
            <a:extLst>
              <a:ext uri="{FF2B5EF4-FFF2-40B4-BE49-F238E27FC236}">
                <a16:creationId xmlns:a16="http://schemas.microsoft.com/office/drawing/2014/main" id="{19DBD90A-AD63-6E49-98ED-855E63B50230}"/>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F5441E9A-DF7D-8349-AEE7-64106DCB0C05}"/>
              </a:ext>
            </a:extLst>
          </p:cNvPr>
          <p:cNvSpPr>
            <a:spLocks noGrp="1"/>
          </p:cNvSpPr>
          <p:nvPr>
            <p:ph type="sldNum" sz="quarter" idx="12"/>
          </p:nvPr>
        </p:nvSpPr>
        <p:spPr/>
        <p:txBody>
          <a:bodyPr/>
          <a:lstStyle/>
          <a:p>
            <a:fld id="{86E381C6-3CE7-354A-88D5-C98944E9A1C1}" type="slidenum">
              <a:rPr lang="pt-BR" smtClean="0"/>
              <a:t>‹nº›</a:t>
            </a:fld>
            <a:endParaRPr lang="pt-BR"/>
          </a:p>
        </p:txBody>
      </p:sp>
    </p:spTree>
    <p:extLst>
      <p:ext uri="{BB962C8B-B14F-4D97-AF65-F5344CB8AC3E}">
        <p14:creationId xmlns:p14="http://schemas.microsoft.com/office/powerpoint/2010/main" val="1368463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0ACA86DF-6B59-CB45-80B0-558BAA389E36}"/>
              </a:ext>
            </a:extLst>
          </p:cNvPr>
          <p:cNvSpPr>
            <a:spLocks noGrp="1"/>
          </p:cNvSpPr>
          <p:nvPr>
            <p:ph type="dt" sz="half" idx="10"/>
          </p:nvPr>
        </p:nvSpPr>
        <p:spPr/>
        <p:txBody>
          <a:bodyPr/>
          <a:lstStyle/>
          <a:p>
            <a:fld id="{3B93AF13-9FFC-984D-8318-37554E007109}" type="datetime1">
              <a:rPr lang="pt-BR" smtClean="0"/>
              <a:t>11/02/2025</a:t>
            </a:fld>
            <a:endParaRPr lang="pt-BR"/>
          </a:p>
        </p:txBody>
      </p:sp>
      <p:sp>
        <p:nvSpPr>
          <p:cNvPr id="3" name="Espaço Reservado para Rodapé 2">
            <a:extLst>
              <a:ext uri="{FF2B5EF4-FFF2-40B4-BE49-F238E27FC236}">
                <a16:creationId xmlns:a16="http://schemas.microsoft.com/office/drawing/2014/main" id="{B65FB6D2-C033-9447-8FB3-8813351ED892}"/>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63E9A8B7-118A-2443-9BA5-A4147C4ACC94}"/>
              </a:ext>
            </a:extLst>
          </p:cNvPr>
          <p:cNvSpPr>
            <a:spLocks noGrp="1"/>
          </p:cNvSpPr>
          <p:nvPr>
            <p:ph type="sldNum" sz="quarter" idx="12"/>
          </p:nvPr>
        </p:nvSpPr>
        <p:spPr/>
        <p:txBody>
          <a:bodyPr/>
          <a:lstStyle/>
          <a:p>
            <a:fld id="{86E381C6-3CE7-354A-88D5-C98944E9A1C1}" type="slidenum">
              <a:rPr lang="pt-BR" smtClean="0"/>
              <a:t>‹nº›</a:t>
            </a:fld>
            <a:endParaRPr lang="pt-BR"/>
          </a:p>
        </p:txBody>
      </p:sp>
    </p:spTree>
    <p:extLst>
      <p:ext uri="{BB962C8B-B14F-4D97-AF65-F5344CB8AC3E}">
        <p14:creationId xmlns:p14="http://schemas.microsoft.com/office/powerpoint/2010/main" val="3418626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DCB7E2-440E-A349-8459-4E86E8CD1DF5}"/>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4E1D865B-C6B0-2041-9444-9B04959975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677D5255-4ECD-CB46-B514-22D930E9DD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3E96C67F-F822-884D-BA58-1C2979E7F871}"/>
              </a:ext>
            </a:extLst>
          </p:cNvPr>
          <p:cNvSpPr>
            <a:spLocks noGrp="1"/>
          </p:cNvSpPr>
          <p:nvPr>
            <p:ph type="dt" sz="half" idx="10"/>
          </p:nvPr>
        </p:nvSpPr>
        <p:spPr/>
        <p:txBody>
          <a:bodyPr/>
          <a:lstStyle/>
          <a:p>
            <a:fld id="{AA7178EA-033B-F64C-8B64-4B406D606E95}" type="datetime1">
              <a:rPr lang="pt-BR" smtClean="0"/>
              <a:t>11/02/2025</a:t>
            </a:fld>
            <a:endParaRPr lang="pt-BR"/>
          </a:p>
        </p:txBody>
      </p:sp>
      <p:sp>
        <p:nvSpPr>
          <p:cNvPr id="6" name="Espaço Reservado para Rodapé 5">
            <a:extLst>
              <a:ext uri="{FF2B5EF4-FFF2-40B4-BE49-F238E27FC236}">
                <a16:creationId xmlns:a16="http://schemas.microsoft.com/office/drawing/2014/main" id="{923F9D43-3025-8E47-B11D-6B47CB1A2D5C}"/>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42683F09-2EE1-454E-9E7E-ABACA90E192A}"/>
              </a:ext>
            </a:extLst>
          </p:cNvPr>
          <p:cNvSpPr>
            <a:spLocks noGrp="1"/>
          </p:cNvSpPr>
          <p:nvPr>
            <p:ph type="sldNum" sz="quarter" idx="12"/>
          </p:nvPr>
        </p:nvSpPr>
        <p:spPr/>
        <p:txBody>
          <a:bodyPr/>
          <a:lstStyle/>
          <a:p>
            <a:fld id="{86E381C6-3CE7-354A-88D5-C98944E9A1C1}" type="slidenum">
              <a:rPr lang="pt-BR" smtClean="0"/>
              <a:t>‹nº›</a:t>
            </a:fld>
            <a:endParaRPr lang="pt-BR"/>
          </a:p>
        </p:txBody>
      </p:sp>
    </p:spTree>
    <p:extLst>
      <p:ext uri="{BB962C8B-B14F-4D97-AF65-F5344CB8AC3E}">
        <p14:creationId xmlns:p14="http://schemas.microsoft.com/office/powerpoint/2010/main" val="2194758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EAEB35-489C-C340-A0F7-1283D7167DFE}"/>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91322024-D194-554D-8ADB-CC108FCFA0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171A89F5-6B63-B34A-A7AB-B3161145BE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490FCF78-9D52-444E-9435-D5F89AAF8260}"/>
              </a:ext>
            </a:extLst>
          </p:cNvPr>
          <p:cNvSpPr>
            <a:spLocks noGrp="1"/>
          </p:cNvSpPr>
          <p:nvPr>
            <p:ph type="dt" sz="half" idx="10"/>
          </p:nvPr>
        </p:nvSpPr>
        <p:spPr/>
        <p:txBody>
          <a:bodyPr/>
          <a:lstStyle/>
          <a:p>
            <a:fld id="{698AE06C-595B-7A49-82C0-804507BE31CF}" type="datetime1">
              <a:rPr lang="pt-BR" smtClean="0"/>
              <a:t>11/02/2025</a:t>
            </a:fld>
            <a:endParaRPr lang="pt-BR"/>
          </a:p>
        </p:txBody>
      </p:sp>
      <p:sp>
        <p:nvSpPr>
          <p:cNvPr id="6" name="Espaço Reservado para Rodapé 5">
            <a:extLst>
              <a:ext uri="{FF2B5EF4-FFF2-40B4-BE49-F238E27FC236}">
                <a16:creationId xmlns:a16="http://schemas.microsoft.com/office/drawing/2014/main" id="{E220047E-E76F-194E-9BC5-22BF18105A15}"/>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30DBD34B-FD1C-A04F-9A06-72CC0B6F4AF9}"/>
              </a:ext>
            </a:extLst>
          </p:cNvPr>
          <p:cNvSpPr>
            <a:spLocks noGrp="1"/>
          </p:cNvSpPr>
          <p:nvPr>
            <p:ph type="sldNum" sz="quarter" idx="12"/>
          </p:nvPr>
        </p:nvSpPr>
        <p:spPr/>
        <p:txBody>
          <a:bodyPr/>
          <a:lstStyle/>
          <a:p>
            <a:fld id="{86E381C6-3CE7-354A-88D5-C98944E9A1C1}" type="slidenum">
              <a:rPr lang="pt-BR" smtClean="0"/>
              <a:t>‹nº›</a:t>
            </a:fld>
            <a:endParaRPr lang="pt-BR"/>
          </a:p>
        </p:txBody>
      </p:sp>
    </p:spTree>
    <p:extLst>
      <p:ext uri="{BB962C8B-B14F-4D97-AF65-F5344CB8AC3E}">
        <p14:creationId xmlns:p14="http://schemas.microsoft.com/office/powerpoint/2010/main" val="3980855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67A12B41-9F7C-1046-8B0A-F56C6F0F6F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07C230B0-A56A-5E46-ADEB-31C8D55DE2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4E017F38-7906-1943-B6E4-42C4A25355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C18162-C36C-2049-942E-B1732B8ABA90}" type="datetime1">
              <a:rPr lang="pt-BR" smtClean="0"/>
              <a:t>11/02/2025</a:t>
            </a:fld>
            <a:endParaRPr lang="pt-BR"/>
          </a:p>
        </p:txBody>
      </p:sp>
      <p:sp>
        <p:nvSpPr>
          <p:cNvPr id="5" name="Espaço Reservado para Rodapé 4">
            <a:extLst>
              <a:ext uri="{FF2B5EF4-FFF2-40B4-BE49-F238E27FC236}">
                <a16:creationId xmlns:a16="http://schemas.microsoft.com/office/drawing/2014/main" id="{24E9A7BE-7A19-1849-86C6-3D394CBDAA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F7058BDA-84CC-754C-B6D4-50CCCF893A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E381C6-3CE7-354A-88D5-C98944E9A1C1}" type="slidenum">
              <a:rPr lang="pt-BR" smtClean="0"/>
              <a:t>‹nº›</a:t>
            </a:fld>
            <a:endParaRPr lang="pt-BR"/>
          </a:p>
        </p:txBody>
      </p:sp>
    </p:spTree>
    <p:extLst>
      <p:ext uri="{BB962C8B-B14F-4D97-AF65-F5344CB8AC3E}">
        <p14:creationId xmlns:p14="http://schemas.microsoft.com/office/powerpoint/2010/main" val="6869125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lfulgencio@usp.b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revistarosa.com/"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revistarosa.com/"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https://revistarosa.com/"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s://revistarosa.com/10/winnicott-e-friston#origem_nota6" TargetMode="External"/><Relationship Id="rId2" Type="http://schemas.openxmlformats.org/officeDocument/2006/relationships/hyperlink" Target="https://reneroussillon.com/wpcontent/uploads/2014/08/roussillon_research_exploration.pdf"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hyperlink" Target="https://revistarosa.com/"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cle.unicamp.br/kant-e-print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95EE69-A23F-7B49-9BB5-63B7B98BFC13}"/>
              </a:ext>
            </a:extLst>
          </p:cNvPr>
          <p:cNvSpPr>
            <a:spLocks noGrp="1"/>
          </p:cNvSpPr>
          <p:nvPr>
            <p:ph type="ctrTitle"/>
          </p:nvPr>
        </p:nvSpPr>
        <p:spPr/>
        <p:txBody>
          <a:bodyPr>
            <a:normAutofit/>
          </a:bodyPr>
          <a:lstStyle/>
          <a:p>
            <a:r>
              <a:rPr lang="pt-BR"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Psicanálise &amp; Desenvolvimento </a:t>
            </a:r>
            <a:r>
              <a:rPr lang="pt-BR"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a:t>
            </a:r>
            <a:br>
              <a:rPr lang="pt-BR" sz="2000" dirty="0">
                <a:effectLst/>
                <a:latin typeface="Arial" panose="020B0604020202020204" pitchFamily="34" charset="0"/>
                <a:ea typeface="Times New Roman" panose="02020603050405020304" pitchFamily="18" charset="0"/>
                <a:cs typeface="Times New Roman" panose="02020603050405020304" pitchFamily="18" charset="0"/>
              </a:rPr>
            </a:br>
            <a:r>
              <a:rPr lang="pt-BR" sz="3200" b="1" dirty="0">
                <a:effectLst/>
                <a:latin typeface="Times New Roman" panose="02020603050405020304" pitchFamily="18" charset="0"/>
                <a:ea typeface="Times New Roman" panose="02020603050405020304" pitchFamily="18" charset="0"/>
                <a:cs typeface="Times New Roman" panose="02020603050405020304" pitchFamily="18" charset="0"/>
              </a:rPr>
              <a:t>Psicanálise e Neurociências</a:t>
            </a:r>
            <a:br>
              <a:rPr lang="pt-BR" sz="3200" b="1" dirty="0">
                <a:effectLst/>
                <a:latin typeface="Times New Roman" panose="02020603050405020304" pitchFamily="18" charset="0"/>
                <a:ea typeface="Times New Roman" panose="02020603050405020304" pitchFamily="18" charset="0"/>
                <a:cs typeface="Times New Roman" panose="02020603050405020304" pitchFamily="18" charset="0"/>
              </a:rPr>
            </a:br>
            <a:br>
              <a:rPr lang="pt-BR" sz="2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pt-BR" sz="1600" dirty="0">
                <a:effectLst/>
                <a:latin typeface="Times New Roman" panose="02020603050405020304" pitchFamily="18" charset="0"/>
                <a:ea typeface="Times New Roman" panose="02020603050405020304" pitchFamily="18" charset="0"/>
                <a:cs typeface="Times New Roman" panose="02020603050405020304" pitchFamily="18" charset="0"/>
              </a:rPr>
              <a:t>Disciplina </a:t>
            </a:r>
            <a:r>
              <a:rPr lang="pt-BR" sz="1600" dirty="0">
                <a:latin typeface="Times New Roman" panose="02020603050405020304" pitchFamily="18" charset="0"/>
                <a:ea typeface="Times New Roman" panose="02020603050405020304" pitchFamily="18" charset="0"/>
                <a:cs typeface="Times New Roman" panose="02020603050405020304" pitchFamily="18" charset="0"/>
              </a:rPr>
              <a:t>ministrada </a:t>
            </a:r>
            <a:r>
              <a:rPr lang="pt-BR" sz="1600" dirty="0">
                <a:effectLst/>
                <a:latin typeface="Times New Roman" panose="02020603050405020304" pitchFamily="18" charset="0"/>
                <a:ea typeface="Times New Roman" panose="02020603050405020304" pitchFamily="18" charset="0"/>
                <a:cs typeface="Times New Roman" panose="02020603050405020304" pitchFamily="18" charset="0"/>
              </a:rPr>
              <a:t>no Programa de Pós-Graduação em Psicologia da Educação, do Desenvolvimento e da Personalidade </a:t>
            </a:r>
            <a:br>
              <a:rPr lang="pt-BR" sz="1600" dirty="0">
                <a:effectLst/>
                <a:latin typeface="Times New Roman" panose="02020603050405020304" pitchFamily="18" charset="0"/>
                <a:ea typeface="Times New Roman" panose="02020603050405020304" pitchFamily="18" charset="0"/>
                <a:cs typeface="Times New Roman" panose="02020603050405020304" pitchFamily="18" charset="0"/>
              </a:rPr>
            </a:br>
            <a:r>
              <a:rPr lang="pt-BR" sz="1600" dirty="0">
                <a:effectLst/>
                <a:latin typeface="Times New Roman" panose="02020603050405020304" pitchFamily="18" charset="0"/>
                <a:ea typeface="Times New Roman" panose="02020603050405020304" pitchFamily="18" charset="0"/>
                <a:cs typeface="Times New Roman" panose="02020603050405020304" pitchFamily="18" charset="0"/>
              </a:rPr>
              <a:t>no Instituto de Psicologia da Universidade de São Paulo</a:t>
            </a:r>
            <a:br>
              <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rPr>
            </a:br>
            <a:r>
              <a:rPr lang="pt-BR" sz="2000" dirty="0">
                <a:latin typeface="Times New Roman" panose="02020603050405020304" pitchFamily="18" charset="0"/>
                <a:cs typeface="Times New Roman" panose="02020603050405020304" pitchFamily="18" charset="0"/>
              </a:rPr>
              <a:t>Primeiro Semestre de 2025</a:t>
            </a:r>
            <a:br>
              <a:rPr lang="pt-BR" sz="2000" dirty="0">
                <a:latin typeface="Times New Roman" panose="02020603050405020304" pitchFamily="18" charset="0"/>
                <a:cs typeface="Times New Roman" panose="02020603050405020304" pitchFamily="18" charset="0"/>
              </a:rPr>
            </a:br>
            <a:endParaRPr lang="pt-BR" sz="2000" dirty="0"/>
          </a:p>
        </p:txBody>
      </p:sp>
      <p:sp>
        <p:nvSpPr>
          <p:cNvPr id="3" name="Subtítulo 2">
            <a:extLst>
              <a:ext uri="{FF2B5EF4-FFF2-40B4-BE49-F238E27FC236}">
                <a16:creationId xmlns:a16="http://schemas.microsoft.com/office/drawing/2014/main" id="{5EB024E8-9670-614F-960D-8F2B4F5CFEE6}"/>
              </a:ext>
            </a:extLst>
          </p:cNvPr>
          <p:cNvSpPr>
            <a:spLocks noGrp="1"/>
          </p:cNvSpPr>
          <p:nvPr>
            <p:ph type="subTitle" idx="1"/>
          </p:nvPr>
        </p:nvSpPr>
        <p:spPr/>
        <p:txBody>
          <a:bodyPr>
            <a:normAutofit fontScale="77500" lnSpcReduction="20000"/>
          </a:bodyPr>
          <a:lstStyle/>
          <a:p>
            <a:r>
              <a:rPr lang="pt-BR" b="1" dirty="0">
                <a:effectLst/>
                <a:latin typeface="Times New Roman" panose="02020603050405020304" pitchFamily="18" charset="0"/>
                <a:ea typeface="MS Mincho" panose="02020609040205080304" pitchFamily="49" charset="-128"/>
                <a:cs typeface="Times New Roman" panose="02020603050405020304" pitchFamily="18" charset="0"/>
              </a:rPr>
              <a:t>O </a:t>
            </a:r>
            <a:r>
              <a:rPr lang="pt-BR" b="1" dirty="0">
                <a:effectLst/>
                <a:latin typeface="Times New Roman" panose="02020603050405020304" pitchFamily="18" charset="0"/>
                <a:ea typeface="Times New Roman" panose="02020603050405020304" pitchFamily="18" charset="0"/>
                <a:cs typeface="Times New Roman" panose="02020603050405020304" pitchFamily="18" charset="0"/>
              </a:rPr>
              <a:t>desenvolvimento do Cérebro (SN)  e a criação da subjetividade humana</a:t>
            </a:r>
          </a:p>
          <a:p>
            <a:r>
              <a:rPr lang="pt-BR" sz="2400" i="1" dirty="0">
                <a:effectLst/>
                <a:latin typeface="Times New Roman" panose="02020603050405020304" pitchFamily="18" charset="0"/>
                <a:ea typeface="Times New Roman" panose="02020603050405020304" pitchFamily="18" charset="0"/>
                <a:cs typeface="Times New Roman" panose="02020603050405020304" pitchFamily="18" charset="0"/>
              </a:rPr>
              <a:t>Leopoldo </a:t>
            </a:r>
            <a:r>
              <a:rPr lang="pt-BR" i="1" dirty="0" err="1">
                <a:latin typeface="Times New Roman" panose="02020603050405020304" pitchFamily="18" charset="0"/>
                <a:ea typeface="Times New Roman" panose="02020603050405020304" pitchFamily="18" charset="0"/>
                <a:cs typeface="Times New Roman" panose="02020603050405020304" pitchFamily="18" charset="0"/>
              </a:rPr>
              <a:t>F</a:t>
            </a:r>
            <a:r>
              <a:rPr lang="pt-BR" sz="2400" i="1" dirty="0" err="1">
                <a:effectLst/>
                <a:latin typeface="Times New Roman" panose="02020603050405020304" pitchFamily="18" charset="0"/>
                <a:ea typeface="Times New Roman" panose="02020603050405020304" pitchFamily="18" charset="0"/>
                <a:cs typeface="Times New Roman" panose="02020603050405020304" pitchFamily="18" charset="0"/>
              </a:rPr>
              <a:t>ulgencio</a:t>
            </a:r>
            <a:r>
              <a:rPr lang="pt-BR" sz="24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2400" dirty="0">
                <a:effectLst/>
                <a:latin typeface="Times New Roman" panose="02020603050405020304" pitchFamily="18" charset="0"/>
                <a:ea typeface="Times New Roman" panose="02020603050405020304" pitchFamily="18" charset="0"/>
                <a:cs typeface="Times New Roman" panose="02020603050405020304" pitchFamily="18" charset="0"/>
              </a:rPr>
              <a:t>(Prof. Associado). </a:t>
            </a:r>
            <a:r>
              <a:rPr lang="pt-BR" sz="2400" dirty="0" err="1">
                <a:effectLst/>
                <a:latin typeface="Times New Roman" panose="02020603050405020304" pitchFamily="18" charset="0"/>
                <a:ea typeface="Times New Roman" panose="02020603050405020304" pitchFamily="18" charset="0"/>
                <a:cs typeface="Times New Roman" panose="02020603050405020304" pitchFamily="18" charset="0"/>
              </a:rPr>
              <a:t>Email</a:t>
            </a:r>
            <a:r>
              <a:rPr lang="pt-BR"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2400" dirty="0">
                <a:effectLst/>
                <a:latin typeface="Times New Roman" panose="02020603050405020304" pitchFamily="18" charset="0"/>
                <a:ea typeface="Times New Roman" panose="02020603050405020304" pitchFamily="18" charset="0"/>
                <a:cs typeface="Times New Roman" panose="02020603050405020304" pitchFamily="18" charset="0"/>
                <a:hlinkClick r:id="rId2"/>
              </a:rPr>
              <a:t>lfulgencio@usp.br</a:t>
            </a:r>
            <a:r>
              <a:rPr lang="pt-BR" sz="2400" dirty="0">
                <a:effectLst/>
                <a:latin typeface="Times New Roman" panose="02020603050405020304" pitchFamily="18" charset="0"/>
                <a:ea typeface="Times New Roman" panose="02020603050405020304" pitchFamily="18" charset="0"/>
                <a:cs typeface="Times New Roman" panose="02020603050405020304" pitchFamily="18" charset="0"/>
              </a:rPr>
              <a:t> </a:t>
            </a:r>
          </a:p>
          <a:p>
            <a:r>
              <a:rPr lang="pt-BR" sz="2400" dirty="0">
                <a:effectLst/>
                <a:latin typeface="Times New Roman" panose="02020603050405020304" pitchFamily="18" charset="0"/>
                <a:ea typeface="Times New Roman" panose="02020603050405020304" pitchFamily="18" charset="0"/>
                <a:cs typeface="Times New Roman" panose="02020603050405020304" pitchFamily="18" charset="0"/>
              </a:rPr>
              <a:t>Profs. Convidados: Elizabeth </a:t>
            </a:r>
            <a:r>
              <a:rPr lang="pt-BR" sz="2400" dirty="0" err="1">
                <a:effectLst/>
                <a:latin typeface="Times New Roman" panose="02020603050405020304" pitchFamily="18" charset="0"/>
                <a:ea typeface="Times New Roman" panose="02020603050405020304" pitchFamily="18" charset="0"/>
                <a:cs typeface="Times New Roman" panose="02020603050405020304" pitchFamily="18" charset="0"/>
              </a:rPr>
              <a:t>Shephard</a:t>
            </a:r>
            <a:r>
              <a:rPr lang="pt-BR" dirty="0">
                <a:latin typeface="Times New Roman" panose="02020603050405020304" pitchFamily="18" charset="0"/>
                <a:ea typeface="Times New Roman" panose="02020603050405020304" pitchFamily="18" charset="0"/>
                <a:cs typeface="Times New Roman" panose="02020603050405020304" pitchFamily="18" charset="0"/>
              </a:rPr>
              <a:t>; </a:t>
            </a:r>
            <a:r>
              <a:rPr lang="pt-BR" i="1" dirty="0">
                <a:latin typeface="Times New Roman" panose="02020603050405020304" pitchFamily="18" charset="0"/>
                <a:ea typeface="Times New Roman" panose="02020603050405020304" pitchFamily="18" charset="0"/>
                <a:cs typeface="Times New Roman" panose="02020603050405020304" pitchFamily="18" charset="0"/>
              </a:rPr>
              <a:t>Rogério Lerner</a:t>
            </a:r>
          </a:p>
          <a:p>
            <a:endParaRPr lang="pt-B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pt-BR" sz="2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AULA 1. APRESENTAÇÃO DO CURSO</a:t>
            </a:r>
          </a:p>
          <a:p>
            <a:endParaRPr lang="pt-BR" sz="2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Espaço Reservado para Número de Slide 3">
            <a:extLst>
              <a:ext uri="{FF2B5EF4-FFF2-40B4-BE49-F238E27FC236}">
                <a16:creationId xmlns:a16="http://schemas.microsoft.com/office/drawing/2014/main" id="{5D7160E6-CF39-0447-8376-2A2547C1C7AF}"/>
              </a:ext>
            </a:extLst>
          </p:cNvPr>
          <p:cNvSpPr>
            <a:spLocks noGrp="1"/>
          </p:cNvSpPr>
          <p:nvPr>
            <p:ph type="sldNum" sz="quarter" idx="12"/>
          </p:nvPr>
        </p:nvSpPr>
        <p:spPr/>
        <p:txBody>
          <a:bodyPr/>
          <a:lstStyle/>
          <a:p>
            <a:fld id="{86E381C6-3CE7-354A-88D5-C98944E9A1C1}" type="slidenum">
              <a:rPr lang="pt-BR" smtClean="0"/>
              <a:t>1</a:t>
            </a:fld>
            <a:endParaRPr lang="pt-BR"/>
          </a:p>
        </p:txBody>
      </p:sp>
      <p:sp>
        <p:nvSpPr>
          <p:cNvPr id="5" name="CaixaDeTexto 4">
            <a:extLst>
              <a:ext uri="{FF2B5EF4-FFF2-40B4-BE49-F238E27FC236}">
                <a16:creationId xmlns:a16="http://schemas.microsoft.com/office/drawing/2014/main" id="{925D2EEF-3B20-A549-BAF5-AE36F0DB4AB4}"/>
              </a:ext>
            </a:extLst>
          </p:cNvPr>
          <p:cNvSpPr txBox="1"/>
          <p:nvPr/>
        </p:nvSpPr>
        <p:spPr>
          <a:xfrm>
            <a:off x="8363415" y="-33454"/>
            <a:ext cx="184731" cy="369332"/>
          </a:xfrm>
          <a:prstGeom prst="rect">
            <a:avLst/>
          </a:prstGeom>
          <a:noFill/>
        </p:spPr>
        <p:txBody>
          <a:bodyPr wrap="none" rtlCol="0">
            <a:spAutoFit/>
          </a:bodyPr>
          <a:lstStyle/>
          <a:p>
            <a:endParaRPr lang="pt-BR"/>
          </a:p>
        </p:txBody>
      </p:sp>
    </p:spTree>
    <p:extLst>
      <p:ext uri="{BB962C8B-B14F-4D97-AF65-F5344CB8AC3E}">
        <p14:creationId xmlns:p14="http://schemas.microsoft.com/office/powerpoint/2010/main" val="7347175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1E6C3C-5E5B-DF42-9373-9FF80915B117}"/>
              </a:ext>
            </a:extLst>
          </p:cNvPr>
          <p:cNvSpPr>
            <a:spLocks noGrp="1"/>
          </p:cNvSpPr>
          <p:nvPr>
            <p:ph type="title"/>
          </p:nvPr>
        </p:nvSpPr>
        <p:spPr/>
        <p:txBody>
          <a:bodyPr>
            <a:noAutofit/>
          </a:bodyPr>
          <a:lstStyle/>
          <a:p>
            <a:pPr algn="ctr"/>
            <a:r>
              <a:rPr lang="pt-BR" sz="2800" b="1" dirty="0">
                <a:latin typeface="Times New Roman" panose="02020603050405020304" pitchFamily="18" charset="0"/>
                <a:cs typeface="Times New Roman" panose="02020603050405020304" pitchFamily="18" charset="0"/>
              </a:rPr>
              <a:t>2. </a:t>
            </a:r>
            <a:r>
              <a:rPr lang="pt-BR" sz="2800" b="1" dirty="0">
                <a:effectLst/>
                <a:latin typeface="Times New Roman" panose="02020603050405020304" pitchFamily="18" charset="0"/>
                <a:cs typeface="Times New Roman" panose="02020603050405020304" pitchFamily="18" charset="0"/>
              </a:rPr>
              <a:t>No que se refere à epistemologia das ciências</a:t>
            </a:r>
            <a:br>
              <a:rPr lang="pt-BR" sz="2400" b="1" dirty="0">
                <a:latin typeface="Times New Roman" panose="02020603050405020304" pitchFamily="18" charset="0"/>
                <a:cs typeface="Times New Roman" panose="02020603050405020304" pitchFamily="18" charset="0"/>
              </a:rPr>
            </a:br>
            <a:endParaRPr lang="pt-BR" sz="2200" b="1" dirty="0">
              <a:latin typeface="Times New Roman" panose="02020603050405020304" pitchFamily="18" charset="0"/>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B6093104-218B-FD46-A607-40A5B71BAA25}"/>
              </a:ext>
            </a:extLst>
          </p:cNvPr>
          <p:cNvSpPr>
            <a:spLocks noGrp="1"/>
          </p:cNvSpPr>
          <p:nvPr>
            <p:ph idx="1"/>
          </p:nvPr>
        </p:nvSpPr>
        <p:spPr>
          <a:xfrm>
            <a:off x="838200" y="1825625"/>
            <a:ext cx="10515600" cy="4667250"/>
          </a:xfrm>
        </p:spPr>
        <p:txBody>
          <a:bodyPr>
            <a:noAutofit/>
          </a:bodyPr>
          <a:lstStyle/>
          <a:p>
            <a:pPr marL="342900" indent="-342900" algn="just">
              <a:lnSpc>
                <a:spcPct val="170000"/>
              </a:lnSpc>
              <a:buAutoNum type="arabicPeriod"/>
            </a:pPr>
            <a:r>
              <a:rPr lang="pt-BR" sz="100" dirty="0">
                <a:effectLst/>
                <a:latin typeface="Times New Roman" panose="02020603050405020304" pitchFamily="18" charset="0"/>
                <a:cs typeface="Times New Roman" panose="02020603050405020304" pitchFamily="18" charset="0"/>
              </a:rPr>
              <a:t>.</a:t>
            </a:r>
          </a:p>
          <a:p>
            <a:pPr lvl="1" algn="just">
              <a:lnSpc>
                <a:spcPct val="170000"/>
              </a:lnSpc>
            </a:pPr>
            <a:r>
              <a:rPr lang="pt-BR" sz="2000" dirty="0">
                <a:effectLst/>
                <a:latin typeface="Times New Roman" panose="02020603050405020304" pitchFamily="18" charset="0"/>
                <a:cs typeface="Times New Roman" panose="02020603050405020304" pitchFamily="18" charset="0"/>
              </a:rPr>
              <a:t>Kuhn, T. S. (1970). </a:t>
            </a:r>
            <a:r>
              <a:rPr lang="pt-BR" sz="2000" i="1" dirty="0">
                <a:effectLst/>
                <a:latin typeface="Times New Roman" panose="02020603050405020304" pitchFamily="18" charset="0"/>
                <a:cs typeface="Times New Roman" panose="02020603050405020304" pitchFamily="18" charset="0"/>
              </a:rPr>
              <a:t>A estrutura das revoluções científicas</a:t>
            </a:r>
            <a:r>
              <a:rPr lang="pt-BR" sz="2000" dirty="0">
                <a:effectLst/>
                <a:latin typeface="Times New Roman" panose="02020603050405020304" pitchFamily="18" charset="0"/>
                <a:cs typeface="Times New Roman" panose="02020603050405020304" pitchFamily="18" charset="0"/>
              </a:rPr>
              <a:t>. São Paulo: Perspectiva, 1975.</a:t>
            </a:r>
          </a:p>
          <a:p>
            <a:pPr marL="457200" lvl="1" indent="0" algn="just">
              <a:lnSpc>
                <a:spcPct val="170000"/>
              </a:lnSpc>
              <a:buNone/>
            </a:pPr>
            <a:r>
              <a:rPr lang="pt-BR" sz="2000" dirty="0">
                <a:latin typeface="Times New Roman" panose="02020603050405020304" pitchFamily="18" charset="0"/>
                <a:cs typeface="Times New Roman" panose="02020603050405020304" pitchFamily="18" charset="0"/>
              </a:rPr>
              <a:t>    </a:t>
            </a:r>
            <a:r>
              <a:rPr lang="pt-BR" sz="2000" dirty="0">
                <a:effectLst/>
                <a:latin typeface="Times New Roman" panose="02020603050405020304" pitchFamily="18" charset="0"/>
                <a:cs typeface="Times New Roman" panose="02020603050405020304" pitchFamily="18" charset="0"/>
              </a:rPr>
              <a:t>_________ (1977). </a:t>
            </a:r>
            <a:r>
              <a:rPr lang="pt-BR" sz="2000" i="1" dirty="0">
                <a:effectLst/>
                <a:latin typeface="Times New Roman" panose="02020603050405020304" pitchFamily="18" charset="0"/>
                <a:cs typeface="Times New Roman" panose="02020603050405020304" pitchFamily="18" charset="0"/>
              </a:rPr>
              <a:t>The </a:t>
            </a:r>
            <a:r>
              <a:rPr lang="pt-BR" sz="2000" i="1" dirty="0" err="1">
                <a:effectLst/>
                <a:latin typeface="Times New Roman" panose="02020603050405020304" pitchFamily="18" charset="0"/>
                <a:cs typeface="Times New Roman" panose="02020603050405020304" pitchFamily="18" charset="0"/>
              </a:rPr>
              <a:t>Essential</a:t>
            </a:r>
            <a:r>
              <a:rPr lang="pt-BR" sz="2000" i="1" dirty="0">
                <a:effectLst/>
                <a:latin typeface="Times New Roman" panose="02020603050405020304" pitchFamily="18" charset="0"/>
                <a:cs typeface="Times New Roman" panose="02020603050405020304" pitchFamily="18" charset="0"/>
              </a:rPr>
              <a:t> </a:t>
            </a:r>
            <a:r>
              <a:rPr lang="pt-BR" sz="2000" i="1" dirty="0" err="1">
                <a:effectLst/>
                <a:latin typeface="Times New Roman" panose="02020603050405020304" pitchFamily="18" charset="0"/>
                <a:cs typeface="Times New Roman" panose="02020603050405020304" pitchFamily="18" charset="0"/>
              </a:rPr>
              <a:t>Tension</a:t>
            </a:r>
            <a:r>
              <a:rPr lang="pt-BR" sz="2000" i="1" dirty="0">
                <a:effectLst/>
                <a:latin typeface="Times New Roman" panose="02020603050405020304" pitchFamily="18" charset="0"/>
                <a:cs typeface="Times New Roman" panose="02020603050405020304" pitchFamily="18" charset="0"/>
              </a:rPr>
              <a:t>: </a:t>
            </a:r>
            <a:r>
              <a:rPr lang="pt-BR" sz="2000" i="1" dirty="0" err="1">
                <a:effectLst/>
                <a:latin typeface="Times New Roman" panose="02020603050405020304" pitchFamily="18" charset="0"/>
                <a:cs typeface="Times New Roman" panose="02020603050405020304" pitchFamily="18" charset="0"/>
              </a:rPr>
              <a:t>Selected</a:t>
            </a:r>
            <a:r>
              <a:rPr lang="pt-BR" sz="2000" i="1" dirty="0">
                <a:effectLst/>
                <a:latin typeface="Times New Roman" panose="02020603050405020304" pitchFamily="18" charset="0"/>
                <a:cs typeface="Times New Roman" panose="02020603050405020304" pitchFamily="18" charset="0"/>
              </a:rPr>
              <a:t> </a:t>
            </a:r>
            <a:r>
              <a:rPr lang="pt-BR" sz="2000" i="1" dirty="0" err="1">
                <a:effectLst/>
                <a:latin typeface="Times New Roman" panose="02020603050405020304" pitchFamily="18" charset="0"/>
                <a:cs typeface="Times New Roman" panose="02020603050405020304" pitchFamily="18" charset="0"/>
              </a:rPr>
              <a:t>Studies</a:t>
            </a:r>
            <a:r>
              <a:rPr lang="pt-BR" sz="2000" i="1" dirty="0">
                <a:effectLst/>
                <a:latin typeface="Times New Roman" panose="02020603050405020304" pitchFamily="18" charset="0"/>
                <a:cs typeface="Times New Roman" panose="02020603050405020304" pitchFamily="18" charset="0"/>
              </a:rPr>
              <a:t> in </a:t>
            </a:r>
            <a:r>
              <a:rPr lang="pt-BR" sz="2000" i="1" dirty="0" err="1">
                <a:effectLst/>
                <a:latin typeface="Times New Roman" panose="02020603050405020304" pitchFamily="18" charset="0"/>
                <a:cs typeface="Times New Roman" panose="02020603050405020304" pitchFamily="18" charset="0"/>
              </a:rPr>
              <a:t>Scientific</a:t>
            </a:r>
            <a:r>
              <a:rPr lang="pt-BR" sz="2000" i="1" dirty="0">
                <a:effectLst/>
                <a:latin typeface="Times New Roman" panose="02020603050405020304" pitchFamily="18" charset="0"/>
                <a:cs typeface="Times New Roman" panose="02020603050405020304" pitchFamily="18" charset="0"/>
              </a:rPr>
              <a:t> </a:t>
            </a:r>
            <a:r>
              <a:rPr lang="pt-BR" sz="2000" i="1" dirty="0" err="1">
                <a:effectLst/>
                <a:latin typeface="Times New Roman" panose="02020603050405020304" pitchFamily="18" charset="0"/>
                <a:cs typeface="Times New Roman" panose="02020603050405020304" pitchFamily="18" charset="0"/>
              </a:rPr>
              <a:t>Tradition</a:t>
            </a:r>
            <a:r>
              <a:rPr lang="pt-BR" sz="2000" i="1" dirty="0">
                <a:effectLst/>
                <a:latin typeface="Times New Roman" panose="02020603050405020304" pitchFamily="18" charset="0"/>
                <a:cs typeface="Times New Roman" panose="02020603050405020304" pitchFamily="18" charset="0"/>
              </a:rPr>
              <a:t> </a:t>
            </a:r>
            <a:r>
              <a:rPr lang="pt-BR" sz="2000" i="1" dirty="0" err="1">
                <a:effectLst/>
                <a:latin typeface="Times New Roman" panose="02020603050405020304" pitchFamily="18" charset="0"/>
                <a:cs typeface="Times New Roman" panose="02020603050405020304" pitchFamily="18" charset="0"/>
              </a:rPr>
              <a:t>and</a:t>
            </a:r>
            <a:endParaRPr lang="pt-BR" sz="2000" i="1" dirty="0">
              <a:effectLst/>
              <a:latin typeface="Times New Roman" panose="02020603050405020304" pitchFamily="18" charset="0"/>
              <a:cs typeface="Times New Roman" panose="02020603050405020304" pitchFamily="18" charset="0"/>
            </a:endParaRPr>
          </a:p>
          <a:p>
            <a:pPr marL="457200" lvl="1" indent="0" algn="just">
              <a:lnSpc>
                <a:spcPct val="170000"/>
              </a:lnSpc>
              <a:buNone/>
            </a:pPr>
            <a:r>
              <a:rPr lang="pt-BR" sz="2000" i="1" dirty="0">
                <a:latin typeface="Times New Roman" panose="02020603050405020304" pitchFamily="18" charset="0"/>
                <a:cs typeface="Times New Roman" panose="02020603050405020304" pitchFamily="18" charset="0"/>
              </a:rPr>
              <a:t>			</a:t>
            </a:r>
            <a:r>
              <a:rPr lang="pt-BR" sz="2000" i="1" dirty="0">
                <a:effectLst/>
                <a:latin typeface="Times New Roman" panose="02020603050405020304" pitchFamily="18" charset="0"/>
                <a:cs typeface="Times New Roman" panose="02020603050405020304" pitchFamily="18" charset="0"/>
              </a:rPr>
              <a:t> </a:t>
            </a:r>
            <a:r>
              <a:rPr lang="pt-BR" sz="2000" i="1" dirty="0" err="1">
                <a:effectLst/>
                <a:latin typeface="Times New Roman" panose="02020603050405020304" pitchFamily="18" charset="0"/>
                <a:cs typeface="Times New Roman" panose="02020603050405020304" pitchFamily="18" charset="0"/>
              </a:rPr>
              <a:t>Change</a:t>
            </a:r>
            <a:r>
              <a:rPr lang="pt-BR" sz="2000" dirty="0">
                <a:effectLst/>
                <a:latin typeface="Times New Roman" panose="02020603050405020304" pitchFamily="18" charset="0"/>
                <a:cs typeface="Times New Roman" panose="02020603050405020304" pitchFamily="18" charset="0"/>
              </a:rPr>
              <a:t>. Chicago: </a:t>
            </a:r>
            <a:r>
              <a:rPr lang="pt-BR" sz="2000" dirty="0" err="1">
                <a:effectLst/>
                <a:latin typeface="Times New Roman" panose="02020603050405020304" pitchFamily="18" charset="0"/>
                <a:cs typeface="Times New Roman" panose="02020603050405020304" pitchFamily="18" charset="0"/>
              </a:rPr>
              <a:t>University</a:t>
            </a:r>
            <a:r>
              <a:rPr lang="pt-BR" sz="2000" dirty="0">
                <a:effectLst/>
                <a:latin typeface="Times New Roman" panose="02020603050405020304" pitchFamily="18" charset="0"/>
                <a:cs typeface="Times New Roman" panose="02020603050405020304" pitchFamily="18" charset="0"/>
              </a:rPr>
              <a:t> </a:t>
            </a:r>
            <a:r>
              <a:rPr lang="pt-BR" sz="2000" dirty="0" err="1">
                <a:effectLst/>
                <a:latin typeface="Times New Roman" panose="02020603050405020304" pitchFamily="18" charset="0"/>
                <a:cs typeface="Times New Roman" panose="02020603050405020304" pitchFamily="18" charset="0"/>
              </a:rPr>
              <a:t>Of</a:t>
            </a:r>
            <a:r>
              <a:rPr lang="pt-BR" sz="2000" dirty="0">
                <a:effectLst/>
                <a:latin typeface="Times New Roman" panose="02020603050405020304" pitchFamily="18" charset="0"/>
                <a:cs typeface="Times New Roman" panose="02020603050405020304" pitchFamily="18" charset="0"/>
              </a:rPr>
              <a:t> Chicago Press.</a:t>
            </a:r>
          </a:p>
          <a:p>
            <a:pPr marL="457200" lvl="1" indent="0" algn="just">
              <a:lnSpc>
                <a:spcPct val="170000"/>
              </a:lnSpc>
              <a:buNone/>
            </a:pPr>
            <a:r>
              <a:rPr lang="pt-BR" sz="2000" dirty="0">
                <a:latin typeface="Times New Roman" panose="02020603050405020304" pitchFamily="18" charset="0"/>
                <a:cs typeface="Times New Roman" panose="02020603050405020304" pitchFamily="18" charset="0"/>
              </a:rPr>
              <a:t>      </a:t>
            </a:r>
            <a:r>
              <a:rPr lang="pt-BR" sz="2000" dirty="0">
                <a:effectLst/>
                <a:latin typeface="Times New Roman" panose="02020603050405020304" pitchFamily="18" charset="0"/>
                <a:cs typeface="Times New Roman" panose="02020603050405020304" pitchFamily="18" charset="0"/>
              </a:rPr>
              <a:t>_________ (1977). </a:t>
            </a:r>
            <a:r>
              <a:rPr lang="pt-BR" sz="2000" i="1" dirty="0">
                <a:effectLst/>
                <a:latin typeface="Times New Roman" panose="02020603050405020304" pitchFamily="18" charset="0"/>
                <a:cs typeface="Times New Roman" panose="02020603050405020304" pitchFamily="18" charset="0"/>
              </a:rPr>
              <a:t>A tensão essencial</a:t>
            </a:r>
            <a:r>
              <a:rPr lang="pt-BR" sz="2000" dirty="0">
                <a:effectLst/>
                <a:latin typeface="Times New Roman" panose="02020603050405020304" pitchFamily="18" charset="0"/>
                <a:cs typeface="Times New Roman" panose="02020603050405020304" pitchFamily="18" charset="0"/>
              </a:rPr>
              <a:t>. Lisboa: Edições 70.</a:t>
            </a:r>
          </a:p>
          <a:p>
            <a:pPr marL="457200" lvl="1" indent="0" algn="just">
              <a:lnSpc>
                <a:spcPct val="170000"/>
              </a:lnSpc>
              <a:buNone/>
            </a:pPr>
            <a:r>
              <a:rPr lang="pt-BR" sz="2000" dirty="0">
                <a:latin typeface="Times New Roman" panose="02020603050405020304" pitchFamily="18" charset="0"/>
                <a:cs typeface="Times New Roman" panose="02020603050405020304" pitchFamily="18" charset="0"/>
              </a:rPr>
              <a:t>     </a:t>
            </a:r>
            <a:r>
              <a:rPr lang="pt-BR" sz="2000" dirty="0">
                <a:effectLst/>
                <a:latin typeface="Times New Roman" panose="02020603050405020304" pitchFamily="18" charset="0"/>
                <a:cs typeface="Times New Roman" panose="02020603050405020304" pitchFamily="18" charset="0"/>
              </a:rPr>
              <a:t>_________ (2000). </a:t>
            </a:r>
            <a:r>
              <a:rPr lang="pt-BR" sz="2000" i="1" dirty="0">
                <a:effectLst/>
                <a:latin typeface="Times New Roman" panose="02020603050405020304" pitchFamily="18" charset="0"/>
                <a:cs typeface="Times New Roman" panose="02020603050405020304" pitchFamily="18" charset="0"/>
              </a:rPr>
              <a:t>O caminho desde A estrutura. Ensaios Filosóficos, 1970-1993, com uma</a:t>
            </a:r>
          </a:p>
          <a:p>
            <a:pPr marL="457200" lvl="1" indent="0" algn="just">
              <a:lnSpc>
                <a:spcPct val="170000"/>
              </a:lnSpc>
              <a:buNone/>
            </a:pPr>
            <a:r>
              <a:rPr lang="pt-BR" sz="2000" i="1" dirty="0">
                <a:latin typeface="Times New Roman" panose="02020603050405020304" pitchFamily="18" charset="0"/>
                <a:cs typeface="Times New Roman" panose="02020603050405020304" pitchFamily="18" charset="0"/>
              </a:rPr>
              <a:t>			</a:t>
            </a:r>
            <a:r>
              <a:rPr lang="pt-BR" sz="2000" i="1" dirty="0">
                <a:effectLst/>
                <a:latin typeface="Times New Roman" panose="02020603050405020304" pitchFamily="18" charset="0"/>
                <a:cs typeface="Times New Roman" panose="02020603050405020304" pitchFamily="18" charset="0"/>
              </a:rPr>
              <a:t> Entrevista Autobiográfica</a:t>
            </a:r>
            <a:r>
              <a:rPr lang="pt-BR" sz="2000" dirty="0">
                <a:effectLst/>
                <a:latin typeface="Times New Roman" panose="02020603050405020304" pitchFamily="18" charset="0"/>
                <a:cs typeface="Times New Roman" panose="02020603050405020304" pitchFamily="18" charset="0"/>
              </a:rPr>
              <a:t>. São Paulo: Editora Unesp, 2006.</a:t>
            </a:r>
            <a:endParaRPr lang="pt-BR" sz="2000" dirty="0">
              <a:latin typeface="Times New Roman" panose="02020603050405020304" pitchFamily="18" charset="0"/>
              <a:cs typeface="Times New Roman" panose="02020603050405020304" pitchFamily="18" charset="0"/>
            </a:endParaRPr>
          </a:p>
        </p:txBody>
      </p:sp>
      <p:sp>
        <p:nvSpPr>
          <p:cNvPr id="4" name="Espaço Reservado para Número de Slide 3">
            <a:extLst>
              <a:ext uri="{FF2B5EF4-FFF2-40B4-BE49-F238E27FC236}">
                <a16:creationId xmlns:a16="http://schemas.microsoft.com/office/drawing/2014/main" id="{9F4B3B79-6A54-E541-A18E-C256BEE60BD3}"/>
              </a:ext>
            </a:extLst>
          </p:cNvPr>
          <p:cNvSpPr>
            <a:spLocks noGrp="1"/>
          </p:cNvSpPr>
          <p:nvPr>
            <p:ph type="sldNum" sz="quarter" idx="12"/>
          </p:nvPr>
        </p:nvSpPr>
        <p:spPr/>
        <p:txBody>
          <a:bodyPr/>
          <a:lstStyle/>
          <a:p>
            <a:fld id="{86E381C6-3CE7-354A-88D5-C98944E9A1C1}" type="slidenum">
              <a:rPr lang="pt-BR" smtClean="0"/>
              <a:t>10</a:t>
            </a:fld>
            <a:endParaRPr lang="pt-BR"/>
          </a:p>
        </p:txBody>
      </p:sp>
    </p:spTree>
    <p:extLst>
      <p:ext uri="{BB962C8B-B14F-4D97-AF65-F5344CB8AC3E}">
        <p14:creationId xmlns:p14="http://schemas.microsoft.com/office/powerpoint/2010/main" val="4122210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1E6C3C-5E5B-DF42-9373-9FF80915B117}"/>
              </a:ext>
            </a:extLst>
          </p:cNvPr>
          <p:cNvSpPr>
            <a:spLocks noGrp="1"/>
          </p:cNvSpPr>
          <p:nvPr>
            <p:ph type="title"/>
          </p:nvPr>
        </p:nvSpPr>
        <p:spPr/>
        <p:txBody>
          <a:bodyPr>
            <a:noAutofit/>
          </a:bodyPr>
          <a:lstStyle/>
          <a:p>
            <a:pPr algn="ctr">
              <a:lnSpc>
                <a:spcPct val="150000"/>
              </a:lnSpc>
            </a:pPr>
            <a:r>
              <a:rPr lang="pt-BR" sz="2400" b="1" dirty="0">
                <a:latin typeface="Times New Roman" panose="02020603050405020304" pitchFamily="18" charset="0"/>
                <a:cs typeface="Times New Roman" panose="02020603050405020304" pitchFamily="18" charset="0"/>
              </a:rPr>
              <a:t>3. </a:t>
            </a:r>
            <a:r>
              <a:rPr lang="pt-BR" sz="2400" b="1" dirty="0">
                <a:effectLst/>
                <a:latin typeface="Times New Roman" panose="02020603050405020304" pitchFamily="18" charset="0"/>
                <a:cs typeface="Times New Roman" panose="02020603050405020304" pitchFamily="18" charset="0"/>
              </a:rPr>
              <a:t>No que se refere a um proposta epistemológica para </a:t>
            </a:r>
            <a:r>
              <a:rPr lang="pt-BR" sz="2400" b="1" dirty="0">
                <a:latin typeface="Times New Roman" panose="02020603050405020304" pitchFamily="18" charset="0"/>
                <a:cs typeface="Times New Roman" panose="02020603050405020304" pitchFamily="18" charset="0"/>
              </a:rPr>
              <a:t>a comunicação </a:t>
            </a:r>
            <a:br>
              <a:rPr lang="pt-BR" sz="2400" b="1" dirty="0">
                <a:latin typeface="Times New Roman" panose="02020603050405020304" pitchFamily="18" charset="0"/>
                <a:cs typeface="Times New Roman" panose="02020603050405020304" pitchFamily="18" charset="0"/>
              </a:rPr>
            </a:br>
            <a:r>
              <a:rPr lang="pt-BR" sz="2400" b="1" dirty="0">
                <a:latin typeface="Times New Roman" panose="02020603050405020304" pitchFamily="18" charset="0"/>
                <a:cs typeface="Times New Roman" panose="02020603050405020304" pitchFamily="18" charset="0"/>
              </a:rPr>
              <a:t>entre sistemas teóricos-semânticos diferentes:</a:t>
            </a:r>
            <a:br>
              <a:rPr lang="pt-BR" sz="2400" b="1" dirty="0">
                <a:latin typeface="Times New Roman" panose="02020603050405020304" pitchFamily="18" charset="0"/>
                <a:cs typeface="Times New Roman" panose="02020603050405020304" pitchFamily="18" charset="0"/>
              </a:rPr>
            </a:br>
            <a:endParaRPr lang="pt-BR" sz="2200" b="1" dirty="0">
              <a:latin typeface="Times New Roman" panose="02020603050405020304" pitchFamily="18" charset="0"/>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B6093104-218B-FD46-A607-40A5B71BAA25}"/>
              </a:ext>
            </a:extLst>
          </p:cNvPr>
          <p:cNvSpPr>
            <a:spLocks noGrp="1"/>
          </p:cNvSpPr>
          <p:nvPr>
            <p:ph idx="1"/>
          </p:nvPr>
        </p:nvSpPr>
        <p:spPr>
          <a:xfrm>
            <a:off x="838200" y="1825625"/>
            <a:ext cx="10515600" cy="4667250"/>
          </a:xfrm>
        </p:spPr>
        <p:txBody>
          <a:bodyPr>
            <a:noAutofit/>
          </a:bodyPr>
          <a:lstStyle/>
          <a:p>
            <a:pPr marL="457200" indent="-457200" algn="just">
              <a:lnSpc>
                <a:spcPct val="170000"/>
              </a:lnSpc>
              <a:buAutoNum type="arabicPeriod"/>
            </a:pPr>
            <a:r>
              <a:rPr lang="pt-BR" sz="100" dirty="0">
                <a:latin typeface="Times New Roman" panose="02020603050405020304" pitchFamily="18" charset="0"/>
                <a:cs typeface="Times New Roman" panose="02020603050405020304" pitchFamily="18" charset="0"/>
              </a:rPr>
              <a:t>.</a:t>
            </a:r>
          </a:p>
          <a:p>
            <a:pPr marL="457200" indent="-457200" algn="just">
              <a:lnSpc>
                <a:spcPct val="170000"/>
              </a:lnSpc>
              <a:buAutoNum type="arabicPeriod"/>
            </a:pPr>
            <a:r>
              <a:rPr lang="pt-BR" sz="100" dirty="0">
                <a:effectLst/>
                <a:latin typeface="Times New Roman" panose="02020603050405020304" pitchFamily="18" charset="0"/>
                <a:cs typeface="Times New Roman" panose="02020603050405020304" pitchFamily="18" charset="0"/>
              </a:rPr>
              <a:t>.</a:t>
            </a:r>
          </a:p>
          <a:p>
            <a:pPr lvl="1" algn="just">
              <a:lnSpc>
                <a:spcPct val="170000"/>
              </a:lnSpc>
            </a:pPr>
            <a:r>
              <a:rPr lang="pt-BR" sz="2000" dirty="0" err="1">
                <a:effectLst/>
                <a:latin typeface="Times New Roman" panose="02020603050405020304" pitchFamily="18" charset="0"/>
                <a:cs typeface="Times New Roman" panose="02020603050405020304" pitchFamily="18" charset="0"/>
              </a:rPr>
              <a:t>Fulgencio</a:t>
            </a:r>
            <a:r>
              <a:rPr lang="pt-BR" sz="2000" dirty="0">
                <a:effectLst/>
                <a:latin typeface="Times New Roman" panose="02020603050405020304" pitchFamily="18" charset="0"/>
                <a:cs typeface="Times New Roman" panose="02020603050405020304" pitchFamily="18" charset="0"/>
              </a:rPr>
              <a:t>, L. (2020). </a:t>
            </a:r>
            <a:r>
              <a:rPr lang="pt-BR" sz="2000" dirty="0" err="1">
                <a:effectLst/>
                <a:latin typeface="Times New Roman" panose="02020603050405020304" pitchFamily="18" charset="0"/>
                <a:cs typeface="Times New Roman" panose="02020603050405020304" pitchFamily="18" charset="0"/>
              </a:rPr>
              <a:t>Incommensurability</a:t>
            </a:r>
            <a:r>
              <a:rPr lang="pt-BR" sz="2000" dirty="0">
                <a:effectLst/>
                <a:latin typeface="Times New Roman" panose="02020603050405020304" pitchFamily="18" charset="0"/>
                <a:cs typeface="Times New Roman" panose="02020603050405020304" pitchFamily="18" charset="0"/>
              </a:rPr>
              <a:t> </a:t>
            </a:r>
            <a:r>
              <a:rPr lang="pt-BR" sz="2000" dirty="0" err="1">
                <a:effectLst/>
                <a:latin typeface="Times New Roman" panose="02020603050405020304" pitchFamily="18" charset="0"/>
                <a:cs typeface="Times New Roman" panose="02020603050405020304" pitchFamily="18" charset="0"/>
              </a:rPr>
              <a:t>between</a:t>
            </a:r>
            <a:r>
              <a:rPr lang="pt-BR" sz="2000" dirty="0">
                <a:effectLst/>
                <a:latin typeface="Times New Roman" panose="02020603050405020304" pitchFamily="18" charset="0"/>
                <a:cs typeface="Times New Roman" panose="02020603050405020304" pitchFamily="18" charset="0"/>
              </a:rPr>
              <a:t> </a:t>
            </a:r>
            <a:r>
              <a:rPr lang="pt-BR" sz="2000" dirty="0" err="1">
                <a:effectLst/>
                <a:latin typeface="Times New Roman" panose="02020603050405020304" pitchFamily="18" charset="0"/>
                <a:cs typeface="Times New Roman" panose="02020603050405020304" pitchFamily="18" charset="0"/>
              </a:rPr>
              <a:t>paradigms</a:t>
            </a:r>
            <a:r>
              <a:rPr lang="pt-BR" sz="2000" dirty="0">
                <a:effectLst/>
                <a:latin typeface="Times New Roman" panose="02020603050405020304" pitchFamily="18" charset="0"/>
                <a:cs typeface="Times New Roman" panose="02020603050405020304" pitchFamily="18" charset="0"/>
              </a:rPr>
              <a:t>, </a:t>
            </a:r>
            <a:r>
              <a:rPr lang="pt-BR" sz="2000" dirty="0" err="1">
                <a:effectLst/>
                <a:latin typeface="Times New Roman" panose="02020603050405020304" pitchFamily="18" charset="0"/>
                <a:cs typeface="Times New Roman" panose="02020603050405020304" pitchFamily="18" charset="0"/>
              </a:rPr>
              <a:t>revolutions</a:t>
            </a:r>
            <a:r>
              <a:rPr lang="pt-BR" sz="2000" dirty="0">
                <a:effectLst/>
                <a:latin typeface="Times New Roman" panose="02020603050405020304" pitchFamily="18" charset="0"/>
                <a:cs typeface="Times New Roman" panose="02020603050405020304" pitchFamily="18" charset="0"/>
              </a:rPr>
              <a:t> </a:t>
            </a:r>
            <a:r>
              <a:rPr lang="pt-BR" sz="2000" dirty="0" err="1">
                <a:effectLst/>
                <a:latin typeface="Times New Roman" panose="02020603050405020304" pitchFamily="18" charset="0"/>
                <a:cs typeface="Times New Roman" panose="02020603050405020304" pitchFamily="18" charset="0"/>
              </a:rPr>
              <a:t>and</a:t>
            </a:r>
            <a:r>
              <a:rPr lang="pt-BR" sz="2000" dirty="0">
                <a:effectLst/>
                <a:latin typeface="Times New Roman" panose="02020603050405020304" pitchFamily="18" charset="0"/>
                <a:cs typeface="Times New Roman" panose="02020603050405020304" pitchFamily="18" charset="0"/>
              </a:rPr>
              <a:t> common </a:t>
            </a:r>
            <a:r>
              <a:rPr lang="pt-BR" sz="2000" dirty="0" err="1">
                <a:effectLst/>
                <a:latin typeface="Times New Roman" panose="02020603050405020304" pitchFamily="18" charset="0"/>
                <a:cs typeface="Times New Roman" panose="02020603050405020304" pitchFamily="18" charset="0"/>
              </a:rPr>
              <a:t>ground</a:t>
            </a:r>
            <a:r>
              <a:rPr lang="pt-BR" sz="2000" dirty="0">
                <a:effectLst/>
                <a:latin typeface="Times New Roman" panose="02020603050405020304" pitchFamily="18" charset="0"/>
                <a:cs typeface="Times New Roman" panose="02020603050405020304" pitchFamily="18" charset="0"/>
              </a:rPr>
              <a:t> in </a:t>
            </a:r>
            <a:r>
              <a:rPr lang="pt-BR" sz="2000" dirty="0" err="1">
                <a:effectLst/>
                <a:latin typeface="Times New Roman" panose="02020603050405020304" pitchFamily="18" charset="0"/>
                <a:cs typeface="Times New Roman" panose="02020603050405020304" pitchFamily="18" charset="0"/>
              </a:rPr>
              <a:t>the</a:t>
            </a:r>
            <a:r>
              <a:rPr lang="pt-BR" sz="2000" dirty="0">
                <a:effectLst/>
                <a:latin typeface="Times New Roman" panose="02020603050405020304" pitchFamily="18" charset="0"/>
                <a:cs typeface="Times New Roman" panose="02020603050405020304" pitchFamily="18" charset="0"/>
              </a:rPr>
              <a:t> </a:t>
            </a:r>
            <a:r>
              <a:rPr lang="pt-BR" sz="2000" dirty="0" err="1">
                <a:effectLst/>
                <a:latin typeface="Times New Roman" panose="02020603050405020304" pitchFamily="18" charset="0"/>
                <a:cs typeface="Times New Roman" panose="02020603050405020304" pitchFamily="18" charset="0"/>
              </a:rPr>
              <a:t>development</a:t>
            </a:r>
            <a:r>
              <a:rPr lang="pt-BR" sz="2000" dirty="0">
                <a:effectLst/>
                <a:latin typeface="Times New Roman" panose="02020603050405020304" pitchFamily="18" charset="0"/>
                <a:cs typeface="Times New Roman" panose="02020603050405020304" pitchFamily="18" charset="0"/>
              </a:rPr>
              <a:t> </a:t>
            </a:r>
            <a:r>
              <a:rPr lang="pt-BR" sz="2000" dirty="0" err="1">
                <a:effectLst/>
                <a:latin typeface="Times New Roman" panose="02020603050405020304" pitchFamily="18" charset="0"/>
                <a:cs typeface="Times New Roman" panose="02020603050405020304" pitchFamily="18" charset="0"/>
              </a:rPr>
              <a:t>of</a:t>
            </a:r>
            <a:r>
              <a:rPr lang="pt-BR" sz="2000" dirty="0">
                <a:effectLst/>
                <a:latin typeface="Times New Roman" panose="02020603050405020304" pitchFamily="18" charset="0"/>
                <a:cs typeface="Times New Roman" panose="02020603050405020304" pitchFamily="18" charset="0"/>
              </a:rPr>
              <a:t> </a:t>
            </a:r>
            <a:r>
              <a:rPr lang="pt-BR" sz="2000" dirty="0" err="1">
                <a:effectLst/>
                <a:latin typeface="Times New Roman" panose="02020603050405020304" pitchFamily="18" charset="0"/>
                <a:cs typeface="Times New Roman" panose="02020603050405020304" pitchFamily="18" charset="0"/>
              </a:rPr>
              <a:t>psychoanalysis</a:t>
            </a:r>
            <a:r>
              <a:rPr lang="pt-BR" sz="2000" dirty="0">
                <a:effectLst/>
                <a:latin typeface="Times New Roman" panose="02020603050405020304" pitchFamily="18" charset="0"/>
                <a:cs typeface="Times New Roman" panose="02020603050405020304" pitchFamily="18" charset="0"/>
              </a:rPr>
              <a:t> </a:t>
            </a:r>
            <a:r>
              <a:rPr lang="pt-BR" sz="2000" i="1" dirty="0">
                <a:effectLst/>
                <a:latin typeface="Times New Roman" panose="02020603050405020304" pitchFamily="18" charset="0"/>
                <a:cs typeface="Times New Roman" panose="02020603050405020304" pitchFamily="18" charset="0"/>
              </a:rPr>
              <a:t>The </a:t>
            </a:r>
            <a:r>
              <a:rPr lang="pt-BR" sz="2000" i="1" dirty="0" err="1">
                <a:effectLst/>
                <a:latin typeface="Times New Roman" panose="02020603050405020304" pitchFamily="18" charset="0"/>
                <a:cs typeface="Times New Roman" panose="02020603050405020304" pitchFamily="18" charset="0"/>
              </a:rPr>
              <a:t>International</a:t>
            </a:r>
            <a:r>
              <a:rPr lang="pt-BR" sz="2000" i="1" dirty="0">
                <a:effectLst/>
                <a:latin typeface="Times New Roman" panose="02020603050405020304" pitchFamily="18" charset="0"/>
                <a:cs typeface="Times New Roman" panose="02020603050405020304" pitchFamily="18" charset="0"/>
              </a:rPr>
              <a:t> </a:t>
            </a:r>
            <a:r>
              <a:rPr lang="pt-BR" sz="2000" i="1" dirty="0" err="1">
                <a:effectLst/>
                <a:latin typeface="Times New Roman" panose="02020603050405020304" pitchFamily="18" charset="0"/>
                <a:cs typeface="Times New Roman" panose="02020603050405020304" pitchFamily="18" charset="0"/>
              </a:rPr>
              <a:t>Journal</a:t>
            </a:r>
            <a:r>
              <a:rPr lang="pt-BR" sz="2000" i="1" dirty="0">
                <a:effectLst/>
                <a:latin typeface="Times New Roman" panose="02020603050405020304" pitchFamily="18" charset="0"/>
                <a:cs typeface="Times New Roman" panose="02020603050405020304" pitchFamily="18" charset="0"/>
              </a:rPr>
              <a:t> </a:t>
            </a:r>
            <a:r>
              <a:rPr lang="pt-BR" sz="2000" i="1" dirty="0" err="1">
                <a:effectLst/>
                <a:latin typeface="Times New Roman" panose="02020603050405020304" pitchFamily="18" charset="0"/>
                <a:cs typeface="Times New Roman" panose="02020603050405020304" pitchFamily="18" charset="0"/>
              </a:rPr>
              <a:t>of</a:t>
            </a:r>
            <a:r>
              <a:rPr lang="pt-BR" sz="2000" i="1" dirty="0">
                <a:effectLst/>
                <a:latin typeface="Times New Roman" panose="02020603050405020304" pitchFamily="18" charset="0"/>
                <a:cs typeface="Times New Roman" panose="02020603050405020304" pitchFamily="18" charset="0"/>
              </a:rPr>
              <a:t> </a:t>
            </a:r>
            <a:r>
              <a:rPr lang="pt-BR" sz="2000" i="1" dirty="0" err="1">
                <a:effectLst/>
                <a:latin typeface="Times New Roman" panose="02020603050405020304" pitchFamily="18" charset="0"/>
                <a:cs typeface="Times New Roman" panose="02020603050405020304" pitchFamily="18" charset="0"/>
              </a:rPr>
              <a:t>Psychoanalysis</a:t>
            </a:r>
            <a:r>
              <a:rPr lang="pt-BR" sz="2000" i="1" dirty="0">
                <a:effectLst/>
                <a:latin typeface="Times New Roman" panose="02020603050405020304" pitchFamily="18" charset="0"/>
                <a:cs typeface="Times New Roman" panose="02020603050405020304" pitchFamily="18" charset="0"/>
              </a:rPr>
              <a:t>, 101</a:t>
            </a:r>
            <a:r>
              <a:rPr lang="pt-BR" sz="2000" dirty="0">
                <a:effectLst/>
                <a:latin typeface="Times New Roman" panose="02020603050405020304" pitchFamily="18" charset="0"/>
                <a:cs typeface="Times New Roman" panose="02020603050405020304" pitchFamily="18" charset="0"/>
              </a:rPr>
              <a:t>(01), 13-41. doi:10.1080/00207578.2019.1686389</a:t>
            </a:r>
          </a:p>
          <a:p>
            <a:pPr marL="457200" lvl="1" indent="0" algn="just">
              <a:lnSpc>
                <a:spcPct val="170000"/>
              </a:lnSpc>
              <a:buNone/>
            </a:pPr>
            <a:r>
              <a:rPr lang="pt-BR" sz="2000" dirty="0">
                <a:latin typeface="Times New Roman" panose="02020603050405020304" pitchFamily="18" charset="0"/>
                <a:cs typeface="Times New Roman" panose="02020603050405020304" pitchFamily="18" charset="0"/>
              </a:rPr>
              <a:t>     ____ </a:t>
            </a:r>
            <a:r>
              <a:rPr lang="pt-BR" sz="2000" dirty="0">
                <a:effectLst/>
                <a:latin typeface="Times New Roman" panose="02020603050405020304" pitchFamily="18" charset="0"/>
                <a:cs typeface="Times New Roman" panose="02020603050405020304" pitchFamily="18" charset="0"/>
              </a:rPr>
              <a:t>(2021). Incomensurabilidade entre paradigmas, revoluções e </a:t>
            </a:r>
            <a:r>
              <a:rPr lang="pt-BR" sz="2000" i="1" dirty="0">
                <a:effectLst/>
                <a:latin typeface="Times New Roman" panose="02020603050405020304" pitchFamily="18" charset="0"/>
                <a:cs typeface="Times New Roman" panose="02020603050405020304" pitchFamily="18" charset="0"/>
              </a:rPr>
              <a:t>common </a:t>
            </a:r>
            <a:r>
              <a:rPr lang="pt-BR" sz="2000" i="1" dirty="0" err="1">
                <a:effectLst/>
                <a:latin typeface="Times New Roman" panose="02020603050405020304" pitchFamily="18" charset="0"/>
                <a:cs typeface="Times New Roman" panose="02020603050405020304" pitchFamily="18" charset="0"/>
              </a:rPr>
              <a:t>ground</a:t>
            </a:r>
            <a:r>
              <a:rPr lang="pt-BR" sz="2000" dirty="0">
                <a:effectLst/>
                <a:latin typeface="Times New Roman" panose="02020603050405020304" pitchFamily="18" charset="0"/>
                <a:cs typeface="Times New Roman" panose="02020603050405020304" pitchFamily="18" charset="0"/>
              </a:rPr>
              <a:t> no 	desenvolvimento da psicanálise In </a:t>
            </a:r>
            <a:r>
              <a:rPr lang="pt-BR" sz="2000" i="1" dirty="0">
                <a:effectLst/>
                <a:latin typeface="Times New Roman" panose="02020603050405020304" pitchFamily="18" charset="0"/>
                <a:cs typeface="Times New Roman" panose="02020603050405020304" pitchFamily="18" charset="0"/>
              </a:rPr>
              <a:t>Ensaios Sobre a constituição epistemológica do 	pensamento de Freud</a:t>
            </a:r>
            <a:r>
              <a:rPr lang="pt-BR" sz="2000" dirty="0">
                <a:effectLst/>
                <a:latin typeface="Times New Roman" panose="02020603050405020304" pitchFamily="18" charset="0"/>
                <a:cs typeface="Times New Roman" panose="02020603050405020304" pitchFamily="18" charset="0"/>
              </a:rPr>
              <a:t> (pp. 213-258). São Paulo: Edições </a:t>
            </a:r>
            <a:r>
              <a:rPr lang="pt-BR" sz="2000" dirty="0" err="1">
                <a:effectLst/>
                <a:latin typeface="Times New Roman" panose="02020603050405020304" pitchFamily="18" charset="0"/>
                <a:cs typeface="Times New Roman" panose="02020603050405020304" pitchFamily="18" charset="0"/>
              </a:rPr>
              <a:t>Concern</a:t>
            </a:r>
            <a:r>
              <a:rPr lang="pt-BR" sz="2000" dirty="0">
                <a:effectLst/>
                <a:latin typeface="Times New Roman" panose="02020603050405020304" pitchFamily="18" charset="0"/>
                <a:cs typeface="Times New Roman" panose="02020603050405020304" pitchFamily="18" charset="0"/>
              </a:rPr>
              <a:t>.</a:t>
            </a:r>
          </a:p>
        </p:txBody>
      </p:sp>
      <p:sp>
        <p:nvSpPr>
          <p:cNvPr id="4" name="Espaço Reservado para Número de Slide 3">
            <a:extLst>
              <a:ext uri="{FF2B5EF4-FFF2-40B4-BE49-F238E27FC236}">
                <a16:creationId xmlns:a16="http://schemas.microsoft.com/office/drawing/2014/main" id="{9F4B3B79-6A54-E541-A18E-C256BEE60BD3}"/>
              </a:ext>
            </a:extLst>
          </p:cNvPr>
          <p:cNvSpPr>
            <a:spLocks noGrp="1"/>
          </p:cNvSpPr>
          <p:nvPr>
            <p:ph type="sldNum" sz="quarter" idx="12"/>
          </p:nvPr>
        </p:nvSpPr>
        <p:spPr/>
        <p:txBody>
          <a:bodyPr/>
          <a:lstStyle/>
          <a:p>
            <a:fld id="{86E381C6-3CE7-354A-88D5-C98944E9A1C1}" type="slidenum">
              <a:rPr lang="pt-BR" smtClean="0"/>
              <a:t>11</a:t>
            </a:fld>
            <a:endParaRPr lang="pt-BR"/>
          </a:p>
        </p:txBody>
      </p:sp>
    </p:spTree>
    <p:extLst>
      <p:ext uri="{BB962C8B-B14F-4D97-AF65-F5344CB8AC3E}">
        <p14:creationId xmlns:p14="http://schemas.microsoft.com/office/powerpoint/2010/main" val="156320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C94F48-E547-2B47-B26A-48CF999EB86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6708083D-5925-6A47-9E01-1E3870BE08ED}"/>
              </a:ext>
            </a:extLst>
          </p:cNvPr>
          <p:cNvSpPr>
            <a:spLocks noGrp="1"/>
          </p:cNvSpPr>
          <p:nvPr>
            <p:ph idx="1"/>
          </p:nvPr>
        </p:nvSpPr>
        <p:spPr/>
        <p:txBody>
          <a:bodyPr/>
          <a:lstStyle/>
          <a:p>
            <a:endParaRPr lang="pt-BR"/>
          </a:p>
        </p:txBody>
      </p:sp>
      <p:sp>
        <p:nvSpPr>
          <p:cNvPr id="4" name="Espaço Reservado para Número de Slide 3">
            <a:extLst>
              <a:ext uri="{FF2B5EF4-FFF2-40B4-BE49-F238E27FC236}">
                <a16:creationId xmlns:a16="http://schemas.microsoft.com/office/drawing/2014/main" id="{7433CE99-0CB3-354E-9701-F15901B59B78}"/>
              </a:ext>
            </a:extLst>
          </p:cNvPr>
          <p:cNvSpPr>
            <a:spLocks noGrp="1"/>
          </p:cNvSpPr>
          <p:nvPr>
            <p:ph type="sldNum" sz="quarter" idx="12"/>
          </p:nvPr>
        </p:nvSpPr>
        <p:spPr/>
        <p:txBody>
          <a:bodyPr/>
          <a:lstStyle/>
          <a:p>
            <a:fld id="{86E381C6-3CE7-354A-88D5-C98944E9A1C1}" type="slidenum">
              <a:rPr lang="pt-BR" smtClean="0"/>
              <a:t>12</a:t>
            </a:fld>
            <a:endParaRPr lang="pt-BR"/>
          </a:p>
        </p:txBody>
      </p:sp>
    </p:spTree>
    <p:extLst>
      <p:ext uri="{BB962C8B-B14F-4D97-AF65-F5344CB8AC3E}">
        <p14:creationId xmlns:p14="http://schemas.microsoft.com/office/powerpoint/2010/main" val="12157780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34FD7E-6FD8-4D41-8A1F-D8201D56E17F}"/>
              </a:ext>
            </a:extLst>
          </p:cNvPr>
          <p:cNvSpPr>
            <a:spLocks noGrp="1"/>
          </p:cNvSpPr>
          <p:nvPr>
            <p:ph type="title"/>
          </p:nvPr>
        </p:nvSpPr>
        <p:spPr/>
        <p:txBody>
          <a:bodyPr>
            <a:normAutofit/>
          </a:bodyPr>
          <a:lstStyle/>
          <a:p>
            <a:pPr algn="ctr"/>
            <a:r>
              <a:rPr lang="pt-BR" sz="3600" b="1" dirty="0">
                <a:effectLst/>
                <a:latin typeface="AppleSystemUIFont"/>
                <a:ea typeface="Calibri" panose="020F0502020204030204" pitchFamily="34" charset="0"/>
                <a:cs typeface="AppleSystemUIFont"/>
              </a:rPr>
              <a:t>O que as neurociências procuram explicar? </a:t>
            </a:r>
            <a:br>
              <a:rPr lang="pt-BR" sz="3600" b="1" dirty="0">
                <a:effectLst/>
                <a:latin typeface="AppleSystemUIFont"/>
                <a:ea typeface="Calibri" panose="020F0502020204030204" pitchFamily="34" charset="0"/>
                <a:cs typeface="AppleSystemUIFont"/>
              </a:rPr>
            </a:br>
            <a:r>
              <a:rPr lang="pt-BR" sz="3600" b="1" dirty="0">
                <a:effectLst/>
                <a:latin typeface="AppleSystemUIFont"/>
                <a:ea typeface="Calibri" panose="020F0502020204030204" pitchFamily="34" charset="0"/>
                <a:cs typeface="AppleSystemUIFont"/>
              </a:rPr>
              <a:t>O que não podem explicar?</a:t>
            </a:r>
            <a:endParaRPr lang="pt-BR" dirty="0"/>
          </a:p>
        </p:txBody>
      </p:sp>
      <p:sp>
        <p:nvSpPr>
          <p:cNvPr id="3" name="Espaço Reservado para Conteúdo 2">
            <a:extLst>
              <a:ext uri="{FF2B5EF4-FFF2-40B4-BE49-F238E27FC236}">
                <a16:creationId xmlns:a16="http://schemas.microsoft.com/office/drawing/2014/main" id="{51D7B8ED-3618-D545-8390-0A2A1BD38D74}"/>
              </a:ext>
            </a:extLst>
          </p:cNvPr>
          <p:cNvSpPr>
            <a:spLocks noGrp="1"/>
          </p:cNvSpPr>
          <p:nvPr>
            <p:ph idx="1"/>
          </p:nvPr>
        </p:nvSpPr>
        <p:spPr/>
        <p:txBody>
          <a:bodyPr>
            <a:normAutofit fontScale="62500" lnSpcReduction="20000"/>
          </a:bodyPr>
          <a:lstStyle/>
          <a:p>
            <a:pPr algn="just">
              <a:lnSpc>
                <a:spcPct val="150000"/>
              </a:lnSpc>
            </a:pPr>
            <a:r>
              <a:rPr lang="pt-BR" sz="1800" dirty="0">
                <a:effectLst/>
                <a:latin typeface="AppleSystemUIFont"/>
                <a:ea typeface="Calibri" panose="020F0502020204030204" pitchFamily="34" charset="0"/>
                <a:cs typeface="AppleSystemUIFont"/>
              </a:rPr>
              <a:t>Toda ciência é definida por seus objetos, seus métodos e os objetivos que pretende atingir. Poderíamos agrupar estes três aspectos (objetos e/ou fenômenos, métodos e objetivos) dizendo, apoiados em Kuhn, que toda ciência tem seus problemas e suas soluções específicos, caracterizando um modo de apreender a realidade fenomênica. </a:t>
            </a:r>
            <a:r>
              <a:rPr lang="pt-BR" sz="1800" dirty="0">
                <a:solidFill>
                  <a:srgbClr val="000000"/>
                </a:solidFill>
                <a:effectLst/>
                <a:latin typeface="AppleSystemUIFont"/>
                <a:ea typeface="Calibri" panose="020F0502020204030204" pitchFamily="34" charset="0"/>
                <a:cs typeface="AppleSystemUIFont"/>
              </a:rPr>
              <a:t>Assim, podemos dizer que as neurociências procuram entender e explicar </a:t>
            </a:r>
            <a:r>
              <a:rPr lang="pt-BR" sz="1800" b="1" dirty="0">
                <a:solidFill>
                  <a:srgbClr val="000000"/>
                </a:solidFill>
                <a:effectLst/>
                <a:latin typeface="AppleSystemUIFont"/>
                <a:ea typeface="Calibri" panose="020F0502020204030204" pitchFamily="34" charset="0"/>
                <a:cs typeface="AppleSystemUIFont"/>
              </a:rPr>
              <a:t>todos os comportamentos e fatos mentais</a:t>
            </a:r>
            <a:r>
              <a:rPr lang="pt-BR" sz="1800" dirty="0">
                <a:solidFill>
                  <a:srgbClr val="000000"/>
                </a:solidFill>
                <a:effectLst/>
                <a:latin typeface="AppleSystemUIFont"/>
                <a:ea typeface="Calibri" panose="020F0502020204030204" pitchFamily="34" charset="0"/>
                <a:cs typeface="AppleSystemUIFont"/>
              </a:rPr>
              <a:t> pelos mecanismos e dinâmicas de funcionamento do </a:t>
            </a:r>
            <a:r>
              <a:rPr lang="pt-BR" sz="1800" b="1" dirty="0">
                <a:solidFill>
                  <a:srgbClr val="000000"/>
                </a:solidFill>
                <a:effectLst/>
                <a:latin typeface="AppleSystemUIFont"/>
                <a:ea typeface="Calibri" panose="020F0502020204030204" pitchFamily="34" charset="0"/>
                <a:cs typeface="AppleSystemUIFont"/>
              </a:rPr>
              <a:t>sistema nervoso</a:t>
            </a:r>
            <a:r>
              <a:rPr lang="pt-BR" sz="1800" dirty="0">
                <a:solidFill>
                  <a:srgbClr val="000000"/>
                </a:solidFill>
                <a:effectLst/>
                <a:latin typeface="AppleSystemUIFont"/>
                <a:ea typeface="Calibri" panose="020F0502020204030204" pitchFamily="34" charset="0"/>
                <a:cs typeface="AppleSystemUIFont"/>
              </a:rPr>
              <a:t> dos seres vivos que o tem.  </a:t>
            </a:r>
            <a:endParaRPr lang="pt-BR"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pt-BR" sz="1800" dirty="0">
                <a:solidFill>
                  <a:srgbClr val="000000"/>
                </a:solidFill>
                <a:effectLst/>
                <a:latin typeface="AppleSystemUIFont"/>
                <a:ea typeface="Calibri" panose="020F0502020204030204" pitchFamily="34" charset="0"/>
                <a:cs typeface="AppleSystemUIFont"/>
              </a:rPr>
              <a:t>As neurociências não tentam explicar a sensação subjetiva, não tentam explicar os sentidos e significados dos atos mentais ou comportamentos observáveis (incluindo aqui todos os sentimentos e outros atos psíquicos ou mentais que possam ser apreendidos direta ou indiretamente pelos métodos experimentais destas ciências), mas sim, os mecanismos neurais que são a base material necessária, contingente ou universal, de tudo o que advém da vida </a:t>
            </a:r>
            <a:r>
              <a:rPr lang="pt-BR" sz="1800" b="1" dirty="0">
                <a:solidFill>
                  <a:srgbClr val="000000"/>
                </a:solidFill>
                <a:effectLst/>
                <a:latin typeface="AppleSystemUIFont"/>
                <a:ea typeface="Calibri" panose="020F0502020204030204" pitchFamily="34" charset="0"/>
                <a:cs typeface="AppleSystemUIFont"/>
              </a:rPr>
              <a:t>mental, seja observável ou não.</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pt-BR" sz="1800" dirty="0">
                <a:effectLst/>
                <a:latin typeface="AppleSystemUIFont"/>
                <a:ea typeface="Calibri" panose="020F0502020204030204" pitchFamily="34" charset="0"/>
                <a:cs typeface="AppleSystemUIFont"/>
              </a:rPr>
              <a:t>As neurociências procuram, pois, explicar as relações de determinação do sistema nervoso, as relações de determinação entre todas as partes (com maior ou menor especificidade, dos neurônios e suas sinapses, às partes e funções cerebrais em ação sistêmica conjunta).</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pt-BR" sz="1800" dirty="0">
                <a:effectLst/>
                <a:latin typeface="AppleSystemUIFont"/>
                <a:ea typeface="Calibri" panose="020F0502020204030204" pitchFamily="34" charset="0"/>
                <a:cs typeface="AppleSystemUIFont"/>
              </a:rPr>
              <a:t>As neurociências não têm, pois, a capacidade de fornecer ou entender os sentidos e significados dados por cada indivíduo (seja em termos individuais seja em termos grupais e culturais) aos funcionamentos e dinâmicas neurais ou do sistema nervoso. Pode-se explicar, por exemplo, como o ser humano sente a dor em termos dos seus mecanismos neurais, mas não pode explicar qual o sentido que este ou aquele ser humano dá ao sentir uma dor, as neurociências não têm acesso ao modo (sentido e significado) como uma dor é </a:t>
            </a:r>
            <a:r>
              <a:rPr lang="pt-BR" sz="1800" dirty="0" err="1">
                <a:effectLst/>
                <a:latin typeface="AppleSystemUIFont"/>
                <a:ea typeface="Calibri" panose="020F0502020204030204" pitchFamily="34" charset="0"/>
                <a:cs typeface="AppleSystemUIFont"/>
              </a:rPr>
              <a:t>experienciada</a:t>
            </a:r>
            <a:r>
              <a:rPr lang="pt-BR" sz="1800" dirty="0">
                <a:effectLst/>
                <a:latin typeface="AppleSystemUIFont"/>
                <a:ea typeface="Calibri" panose="020F0502020204030204" pitchFamily="34" charset="0"/>
                <a:cs typeface="AppleSystemUIFont"/>
              </a:rPr>
              <a:t> por um indivíduo.</a:t>
            </a:r>
          </a:p>
          <a:p>
            <a:pPr algn="just">
              <a:lnSpc>
                <a:spcPct val="150000"/>
              </a:lnSpc>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pt-BR" sz="1800" dirty="0">
                <a:effectLst/>
                <a:latin typeface="Calibri" panose="020F0502020204030204" pitchFamily="34" charset="0"/>
                <a:ea typeface="Calibri" panose="020F0502020204030204" pitchFamily="34" charset="0"/>
                <a:cs typeface="Times New Roman" panose="02020603050405020304" pitchFamily="18" charset="0"/>
              </a:rPr>
              <a:t>O sistema nervoso corresponde a um complexo ..... </a:t>
            </a:r>
            <a:r>
              <a:rPr lang="pt-BR"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 eixo HPA, por exemplo, é fundamental e não se restringe ao cérebro… Os neurônios </a:t>
            </a:r>
            <a:r>
              <a:rPr lang="pt-BR" sz="1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interoceptivos</a:t>
            </a:r>
            <a:r>
              <a:rPr lang="pt-BR"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não mielinizados que adentram as </a:t>
            </a:r>
            <a:r>
              <a:rPr lang="pt-BR" sz="1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víceras</a:t>
            </a:r>
            <a:r>
              <a:rPr lang="pt-BR"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idem.</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ço Reservado para Número de Slide 3">
            <a:extLst>
              <a:ext uri="{FF2B5EF4-FFF2-40B4-BE49-F238E27FC236}">
                <a16:creationId xmlns:a16="http://schemas.microsoft.com/office/drawing/2014/main" id="{3AF3EF98-CE45-6E47-8D9D-05BB845FDB9E}"/>
              </a:ext>
            </a:extLst>
          </p:cNvPr>
          <p:cNvSpPr>
            <a:spLocks noGrp="1"/>
          </p:cNvSpPr>
          <p:nvPr>
            <p:ph type="sldNum" sz="quarter" idx="12"/>
          </p:nvPr>
        </p:nvSpPr>
        <p:spPr/>
        <p:txBody>
          <a:bodyPr/>
          <a:lstStyle/>
          <a:p>
            <a:fld id="{86E381C6-3CE7-354A-88D5-C98944E9A1C1}" type="slidenum">
              <a:rPr lang="pt-BR" smtClean="0"/>
              <a:t>13</a:t>
            </a:fld>
            <a:endParaRPr lang="pt-BR"/>
          </a:p>
        </p:txBody>
      </p:sp>
    </p:spTree>
    <p:extLst>
      <p:ext uri="{BB962C8B-B14F-4D97-AF65-F5344CB8AC3E}">
        <p14:creationId xmlns:p14="http://schemas.microsoft.com/office/powerpoint/2010/main" val="2517304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770C060-8D68-2C4D-ADB3-DB9D899B6BCC}"/>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76F1BF33-8C37-7843-99D9-C55EDC4405F6}"/>
              </a:ext>
            </a:extLst>
          </p:cNvPr>
          <p:cNvSpPr>
            <a:spLocks noGrp="1"/>
          </p:cNvSpPr>
          <p:nvPr>
            <p:ph idx="1"/>
          </p:nvPr>
        </p:nvSpPr>
        <p:spPr/>
        <p:txBody>
          <a:bodyPr/>
          <a:lstStyle/>
          <a:p>
            <a:endParaRPr lang="pt-BR"/>
          </a:p>
        </p:txBody>
      </p:sp>
      <p:sp>
        <p:nvSpPr>
          <p:cNvPr id="4" name="Espaço Reservado para Número de Slide 3">
            <a:extLst>
              <a:ext uri="{FF2B5EF4-FFF2-40B4-BE49-F238E27FC236}">
                <a16:creationId xmlns:a16="http://schemas.microsoft.com/office/drawing/2014/main" id="{FB451D96-8539-A54D-8F8C-1E892C993749}"/>
              </a:ext>
            </a:extLst>
          </p:cNvPr>
          <p:cNvSpPr>
            <a:spLocks noGrp="1"/>
          </p:cNvSpPr>
          <p:nvPr>
            <p:ph type="sldNum" sz="quarter" idx="12"/>
          </p:nvPr>
        </p:nvSpPr>
        <p:spPr/>
        <p:txBody>
          <a:bodyPr/>
          <a:lstStyle/>
          <a:p>
            <a:fld id="{86E381C6-3CE7-354A-88D5-C98944E9A1C1}" type="slidenum">
              <a:rPr lang="pt-BR" smtClean="0"/>
              <a:t>14</a:t>
            </a:fld>
            <a:endParaRPr lang="pt-BR"/>
          </a:p>
        </p:txBody>
      </p:sp>
    </p:spTree>
    <p:extLst>
      <p:ext uri="{BB962C8B-B14F-4D97-AF65-F5344CB8AC3E}">
        <p14:creationId xmlns:p14="http://schemas.microsoft.com/office/powerpoint/2010/main" val="10354401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CB0736-F938-7445-BFAC-975C65506295}"/>
              </a:ext>
            </a:extLst>
          </p:cNvPr>
          <p:cNvSpPr>
            <a:spLocks noGrp="1"/>
          </p:cNvSpPr>
          <p:nvPr>
            <p:ph type="title"/>
          </p:nvPr>
        </p:nvSpPr>
        <p:spPr/>
        <p:txBody>
          <a:bodyPr>
            <a:noAutofit/>
          </a:bodyPr>
          <a:lstStyle/>
          <a:p>
            <a:pPr algn="ctr"/>
            <a:r>
              <a:rPr lang="pt-BR" sz="3600" b="1" dirty="0">
                <a:latin typeface="Times New Roman" panose="02020603050405020304" pitchFamily="18" charset="0"/>
                <a:cs typeface="Times New Roman" panose="02020603050405020304" pitchFamily="18" charset="0"/>
              </a:rPr>
              <a:t>A relação e a comunicação entre as ciências</a:t>
            </a:r>
            <a:br>
              <a:rPr lang="pt-BR" sz="2400" b="1" dirty="0">
                <a:latin typeface="Times New Roman" panose="02020603050405020304" pitchFamily="18" charset="0"/>
                <a:cs typeface="Times New Roman" panose="02020603050405020304" pitchFamily="18" charset="0"/>
              </a:rPr>
            </a:br>
            <a:endParaRPr lang="pt-BR" sz="2400" b="1" dirty="0">
              <a:latin typeface="Times New Roman" panose="02020603050405020304" pitchFamily="18" charset="0"/>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1EDB8EF4-9D22-1C42-AD25-116A93F77D98}"/>
              </a:ext>
            </a:extLst>
          </p:cNvPr>
          <p:cNvSpPr>
            <a:spLocks noGrp="1"/>
          </p:cNvSpPr>
          <p:nvPr>
            <p:ph idx="1"/>
          </p:nvPr>
        </p:nvSpPr>
        <p:spPr/>
        <p:txBody>
          <a:bodyPr>
            <a:noAutofit/>
          </a:bodyPr>
          <a:lstStyle/>
          <a:p>
            <a:pPr lvl="1" algn="just">
              <a:lnSpc>
                <a:spcPct val="170000"/>
              </a:lnSpc>
            </a:pPr>
            <a:r>
              <a:rPr lang="pt-BR" sz="1700" dirty="0">
                <a:latin typeface="Times New Roman" panose="02020603050405020304" pitchFamily="18" charset="0"/>
                <a:cs typeface="Times New Roman" panose="02020603050405020304" pitchFamily="18" charset="0"/>
              </a:rPr>
              <a:t>Há uma discussão, desde </a:t>
            </a:r>
            <a:r>
              <a:rPr lang="pt-BR" sz="1700" b="1" dirty="0">
                <a:latin typeface="Times New Roman" panose="02020603050405020304" pitchFamily="18" charset="0"/>
                <a:cs typeface="Times New Roman" panose="02020603050405020304" pitchFamily="18" charset="0"/>
              </a:rPr>
              <a:t>Freud</a:t>
            </a:r>
            <a:r>
              <a:rPr lang="pt-BR" sz="1700" dirty="0">
                <a:latin typeface="Times New Roman" panose="02020603050405020304" pitchFamily="18" charset="0"/>
                <a:cs typeface="Times New Roman" panose="02020603050405020304" pitchFamily="18" charset="0"/>
              </a:rPr>
              <a:t> sobre a relação da psicanálise com outras ciências (1913j, parte 2; 1933a, Lição 33, Sobre Visão de mundo [</a:t>
            </a:r>
            <a:r>
              <a:rPr lang="pt-BR" sz="1700" b="1" i="1" u="none" strike="noStrike" dirty="0" err="1">
                <a:effectLst/>
                <a:latin typeface="Times New Roman" panose="02020603050405020304" pitchFamily="18" charset="0"/>
                <a:cs typeface="Times New Roman" panose="02020603050405020304" pitchFamily="18" charset="0"/>
              </a:rPr>
              <a:t>Weltanschauung</a:t>
            </a:r>
            <a:r>
              <a:rPr lang="pt-BR" sz="1700" dirty="0">
                <a:latin typeface="Times New Roman" panose="02020603050405020304" pitchFamily="18" charset="0"/>
                <a:cs typeface="Times New Roman" panose="02020603050405020304" pitchFamily="18" charset="0"/>
              </a:rPr>
              <a:t>]); sem que nenhuma se submeta a outra </a:t>
            </a:r>
          </a:p>
          <a:p>
            <a:pPr lvl="1" algn="just">
              <a:lnSpc>
                <a:spcPct val="170000"/>
              </a:lnSpc>
            </a:pPr>
            <a:r>
              <a:rPr lang="pt-BR" sz="1700" dirty="0">
                <a:latin typeface="Times New Roman" panose="02020603050405020304" pitchFamily="18" charset="0"/>
                <a:cs typeface="Times New Roman" panose="02020603050405020304" pitchFamily="18" charset="0"/>
              </a:rPr>
              <a:t>A posição de Freud quando associa saberes com semânticas teóricas distintas:</a:t>
            </a:r>
          </a:p>
          <a:p>
            <a:pPr lvl="2" algn="just">
              <a:lnSpc>
                <a:spcPct val="170000"/>
              </a:lnSpc>
            </a:pPr>
            <a:r>
              <a:rPr lang="pt-BR" sz="1700" dirty="0">
                <a:effectLst/>
                <a:latin typeface="Times New Roman" panose="02020603050405020304" pitchFamily="18" charset="0"/>
                <a:ea typeface="Times New Roman" panose="02020603050405020304" pitchFamily="18" charset="0"/>
              </a:rPr>
              <a:t>“É uma falha necessária dos trabalhos que tentam aplicar os pontos de vista da psicanálise aos temas das ciências do espírito a de oferecer tão pouco dos dois ao leitor. Assim se restringem a ter um caráter de </a:t>
            </a:r>
            <a:r>
              <a:rPr lang="pt-BR" sz="1700" b="1" dirty="0">
                <a:effectLst/>
                <a:latin typeface="Times New Roman" panose="02020603050405020304" pitchFamily="18" charset="0"/>
                <a:ea typeface="Times New Roman" panose="02020603050405020304" pitchFamily="18" charset="0"/>
              </a:rPr>
              <a:t>sugestões</a:t>
            </a:r>
            <a:r>
              <a:rPr lang="pt-BR" sz="1700" dirty="0">
                <a:effectLst/>
                <a:latin typeface="Times New Roman" panose="02020603050405020304" pitchFamily="18" charset="0"/>
                <a:ea typeface="Times New Roman" panose="02020603050405020304" pitchFamily="18" charset="0"/>
              </a:rPr>
              <a:t>; eles fazem ao especialista proposições que ele deverá tomar em consideração no seu trabalho”</a:t>
            </a:r>
            <a:r>
              <a:rPr lang="pt-BR" sz="1700" baseline="30000" dirty="0">
                <a:effectLst/>
                <a:latin typeface="Times New Roman" panose="02020603050405020304" pitchFamily="18" charset="0"/>
                <a:ea typeface="Times New Roman" panose="02020603050405020304" pitchFamily="18" charset="0"/>
              </a:rPr>
              <a:t> </a:t>
            </a:r>
            <a:r>
              <a:rPr lang="pt-BR" sz="1700" dirty="0">
                <a:effectLst/>
                <a:latin typeface="Times New Roman" panose="02020603050405020304" pitchFamily="18" charset="0"/>
                <a:ea typeface="Times New Roman" panose="02020603050405020304" pitchFamily="18" charset="0"/>
              </a:rPr>
              <a:t>(Freud, 1912x, p. 283)</a:t>
            </a:r>
            <a:endParaRPr lang="pt-BR" sz="1700" b="1" dirty="0">
              <a:latin typeface="Times New Roman" panose="02020603050405020304" pitchFamily="18" charset="0"/>
              <a:cs typeface="Times New Roman" panose="02020603050405020304" pitchFamily="18" charset="0"/>
            </a:endParaRPr>
          </a:p>
          <a:p>
            <a:pPr lvl="1" algn="just">
              <a:lnSpc>
                <a:spcPct val="170000"/>
              </a:lnSpc>
            </a:pPr>
            <a:r>
              <a:rPr lang="pt-BR" sz="1700" b="1" dirty="0">
                <a:latin typeface="Times New Roman" panose="02020603050405020304" pitchFamily="18" charset="0"/>
                <a:cs typeface="Times New Roman" panose="02020603050405020304" pitchFamily="18" charset="0"/>
              </a:rPr>
              <a:t>A relação e a comunicação entre as ciências se dá pelo caminho mútuo das SUGESTÕES que uma pode fazer a outra para que cada uma se desenvolva no seu próprio campo</a:t>
            </a:r>
            <a:endParaRPr lang="pt-BR" sz="1700" dirty="0">
              <a:effectLst/>
              <a:latin typeface="Times New Roman" panose="02020603050405020304" pitchFamily="18" charset="0"/>
              <a:ea typeface="Times New Roman" panose="02020603050405020304" pitchFamily="18" charset="0"/>
            </a:endParaRPr>
          </a:p>
        </p:txBody>
      </p:sp>
      <p:sp>
        <p:nvSpPr>
          <p:cNvPr id="4" name="Espaço Reservado para Número de Slide 3">
            <a:extLst>
              <a:ext uri="{FF2B5EF4-FFF2-40B4-BE49-F238E27FC236}">
                <a16:creationId xmlns:a16="http://schemas.microsoft.com/office/drawing/2014/main" id="{CF4D2564-99EF-E54A-81B5-DFE018078DAA}"/>
              </a:ext>
            </a:extLst>
          </p:cNvPr>
          <p:cNvSpPr>
            <a:spLocks noGrp="1"/>
          </p:cNvSpPr>
          <p:nvPr>
            <p:ph type="sldNum" sz="quarter" idx="12"/>
          </p:nvPr>
        </p:nvSpPr>
        <p:spPr/>
        <p:txBody>
          <a:bodyPr/>
          <a:lstStyle/>
          <a:p>
            <a:fld id="{86E381C6-3CE7-354A-88D5-C98944E9A1C1}" type="slidenum">
              <a:rPr lang="pt-BR" smtClean="0"/>
              <a:t>15</a:t>
            </a:fld>
            <a:endParaRPr lang="pt-BR"/>
          </a:p>
        </p:txBody>
      </p:sp>
    </p:spTree>
    <p:extLst>
      <p:ext uri="{BB962C8B-B14F-4D97-AF65-F5344CB8AC3E}">
        <p14:creationId xmlns:p14="http://schemas.microsoft.com/office/powerpoint/2010/main" val="39617323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76993C-FAB0-6F48-8994-A17E2290CF6D}"/>
              </a:ext>
            </a:extLst>
          </p:cNvPr>
          <p:cNvSpPr>
            <a:spLocks noGrp="1"/>
          </p:cNvSpPr>
          <p:nvPr>
            <p:ph type="title"/>
          </p:nvPr>
        </p:nvSpPr>
        <p:spPr/>
        <p:txBody>
          <a:bodyPr>
            <a:normAutofit/>
          </a:bodyPr>
          <a:lstStyle/>
          <a:p>
            <a:pPr algn="ctr"/>
            <a:r>
              <a:rPr lang="pt-BR" sz="32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itchFamily="2" charset="2"/>
              </a:rPr>
              <a:t></a:t>
            </a:r>
            <a:r>
              <a:rPr lang="pt-BR" sz="32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a:t>
            </a:r>
            <a:r>
              <a:rPr lang="pt-BR" sz="32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farà</a:t>
            </a:r>
            <a:r>
              <a:rPr lang="pt-BR" sz="32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per </a:t>
            </a:r>
            <a:r>
              <a:rPr lang="pt-BR" sz="32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sè</a:t>
            </a:r>
            <a:br>
              <a:rPr lang="pt-BR"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pt-BR"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p</a:t>
            </a:r>
            <a:r>
              <a:rPr lang="pt-BR" sz="3200" b="1" dirty="0">
                <a:latin typeface="Times New Roman" panose="02020603050405020304" pitchFamily="18" charset="0"/>
                <a:cs typeface="Times New Roman" panose="02020603050405020304" pitchFamily="18" charset="0"/>
              </a:rPr>
              <a:t>sicanálise e a biologia para Freud</a:t>
            </a:r>
          </a:p>
        </p:txBody>
      </p:sp>
      <p:sp>
        <p:nvSpPr>
          <p:cNvPr id="3" name="Espaço Reservado para Conteúdo 2">
            <a:extLst>
              <a:ext uri="{FF2B5EF4-FFF2-40B4-BE49-F238E27FC236}">
                <a16:creationId xmlns:a16="http://schemas.microsoft.com/office/drawing/2014/main" id="{0C4B5FD8-E97A-5B44-B067-2ED7ED6D5352}"/>
              </a:ext>
            </a:extLst>
          </p:cNvPr>
          <p:cNvSpPr>
            <a:spLocks noGrp="1"/>
          </p:cNvSpPr>
          <p:nvPr>
            <p:ph idx="1"/>
          </p:nvPr>
        </p:nvSpPr>
        <p:spPr/>
        <p:txBody>
          <a:bodyPr>
            <a:normAutofit lnSpcReduction="10000"/>
          </a:bodyPr>
          <a:lstStyle/>
          <a:p>
            <a:pPr algn="just">
              <a:lnSpc>
                <a:spcPct val="170000"/>
              </a:lnSpc>
            </a:pPr>
            <a:r>
              <a:rPr lang="pt-BR" sz="2400" dirty="0">
                <a:latin typeface="Times New Roman" panose="02020603050405020304" pitchFamily="18" charset="0"/>
                <a:cs typeface="Times New Roman" panose="02020603050405020304" pitchFamily="18" charset="0"/>
              </a:rPr>
              <a:t>A posição de Freud quando avalia a relação entre a psicanálise e a biologia e a </a:t>
            </a:r>
            <a:r>
              <a:rPr lang="pt-BR" sz="2400" dirty="0" err="1">
                <a:latin typeface="Times New Roman" panose="02020603050405020304" pitchFamily="18" charset="0"/>
                <a:cs typeface="Times New Roman" panose="02020603050405020304" pitchFamily="18" charset="0"/>
              </a:rPr>
              <a:t>anátomo</a:t>
            </a:r>
            <a:r>
              <a:rPr lang="pt-BR" sz="2400" dirty="0">
                <a:latin typeface="Times New Roman" panose="02020603050405020304" pitchFamily="18" charset="0"/>
                <a:cs typeface="Times New Roman" panose="02020603050405020304" pitchFamily="18" charset="0"/>
              </a:rPr>
              <a:t>-fisiologia dinâmica do cérebro:</a:t>
            </a:r>
          </a:p>
          <a:p>
            <a:pPr lvl="1" algn="just">
              <a:lnSpc>
                <a:spcPct val="170000"/>
              </a:lnSpc>
            </a:pPr>
            <a:r>
              <a:rPr lang="pt-BR" dirty="0">
                <a:solidFill>
                  <a:srgbClr val="000000"/>
                </a:solidFill>
                <a:effectLst/>
                <a:latin typeface="Times New Roman" panose="02020603050405020304" pitchFamily="18" charset="0"/>
                <a:ea typeface="Times New Roman" panose="02020603050405020304" pitchFamily="18" charset="0"/>
              </a:rPr>
              <a:t>“O que me parece mais sujeito à reflexão, é que a </a:t>
            </a:r>
            <a:r>
              <a:rPr lang="pt-BR" dirty="0" err="1">
                <a:solidFill>
                  <a:srgbClr val="000000"/>
                </a:solidFill>
                <a:effectLst/>
                <a:latin typeface="Times New Roman" panose="02020603050405020304" pitchFamily="18" charset="0"/>
                <a:ea typeface="Times New Roman" panose="02020603050405020304" pitchFamily="18" charset="0"/>
              </a:rPr>
              <a:t>Spielrein</a:t>
            </a:r>
            <a:r>
              <a:rPr lang="pt-BR" dirty="0">
                <a:solidFill>
                  <a:srgbClr val="000000"/>
                </a:solidFill>
                <a:effectLst/>
                <a:latin typeface="Times New Roman" panose="02020603050405020304" pitchFamily="18" charset="0"/>
                <a:ea typeface="Times New Roman" panose="02020603050405020304" pitchFamily="18" charset="0"/>
              </a:rPr>
              <a:t> quer subordinar o material psicológico a pontos de vista </a:t>
            </a:r>
            <a:r>
              <a:rPr lang="pt-BR" i="1" dirty="0">
                <a:solidFill>
                  <a:srgbClr val="000000"/>
                </a:solidFill>
                <a:effectLst/>
                <a:latin typeface="Times New Roman" panose="02020603050405020304" pitchFamily="18" charset="0"/>
                <a:ea typeface="Times New Roman" panose="02020603050405020304" pitchFamily="18" charset="0"/>
              </a:rPr>
              <a:t>biológicos</a:t>
            </a:r>
            <a:r>
              <a:rPr lang="pt-BR" dirty="0">
                <a:solidFill>
                  <a:srgbClr val="000000"/>
                </a:solidFill>
                <a:effectLst/>
                <a:latin typeface="Times New Roman" panose="02020603050405020304" pitchFamily="18" charset="0"/>
                <a:ea typeface="Times New Roman" panose="02020603050405020304" pitchFamily="18" charset="0"/>
              </a:rPr>
              <a:t>; esta dependência deve ser rejeitada tanto quanto a dependência filosófica, fisiológica ou da anatomia do cérebro. </a:t>
            </a:r>
            <a:r>
              <a:rPr lang="pt-BR" i="1" dirty="0">
                <a:solidFill>
                  <a:srgbClr val="000000"/>
                </a:solidFill>
                <a:effectLst/>
                <a:latin typeface="Times New Roman" panose="02020603050405020304" pitchFamily="18" charset="0"/>
                <a:ea typeface="Times New Roman" panose="02020603050405020304" pitchFamily="18" charset="0"/>
                <a:sym typeface="Symbol" pitchFamily="2" charset="2"/>
              </a:rPr>
              <a:t></a:t>
            </a:r>
            <a:r>
              <a:rPr lang="pt-BR" i="1" dirty="0">
                <a:solidFill>
                  <a:srgbClr val="000000"/>
                </a:solidFill>
                <a:effectLst/>
                <a:latin typeface="Times New Roman" panose="02020603050405020304" pitchFamily="18" charset="0"/>
                <a:ea typeface="Times New Roman" panose="02020603050405020304" pitchFamily="18" charset="0"/>
              </a:rPr>
              <a:t>A </a:t>
            </a:r>
            <a:r>
              <a:rPr lang="pt-BR" i="1" dirty="0" err="1">
                <a:solidFill>
                  <a:srgbClr val="000000"/>
                </a:solidFill>
                <a:effectLst/>
                <a:latin typeface="Times New Roman" panose="02020603050405020304" pitchFamily="18" charset="0"/>
                <a:ea typeface="Times New Roman" panose="02020603050405020304" pitchFamily="18" charset="0"/>
              </a:rPr>
              <a:t>farà</a:t>
            </a:r>
            <a:r>
              <a:rPr lang="pt-BR" i="1" dirty="0">
                <a:solidFill>
                  <a:srgbClr val="000000"/>
                </a:solidFill>
                <a:effectLst/>
                <a:latin typeface="Times New Roman" panose="02020603050405020304" pitchFamily="18" charset="0"/>
                <a:ea typeface="Times New Roman" panose="02020603050405020304" pitchFamily="18" charset="0"/>
              </a:rPr>
              <a:t> per </a:t>
            </a:r>
            <a:r>
              <a:rPr lang="pt-BR" i="1" dirty="0" err="1">
                <a:solidFill>
                  <a:srgbClr val="000000"/>
                </a:solidFill>
                <a:effectLst/>
                <a:latin typeface="Times New Roman" panose="02020603050405020304" pitchFamily="18" charset="0"/>
                <a:ea typeface="Times New Roman" panose="02020603050405020304" pitchFamily="18" charset="0"/>
              </a:rPr>
              <a:t>sè</a:t>
            </a:r>
            <a:r>
              <a:rPr lang="pt-BR" dirty="0">
                <a:solidFill>
                  <a:srgbClr val="000000"/>
                </a:solidFill>
                <a:effectLst/>
                <a:latin typeface="Times New Roman" panose="02020603050405020304" pitchFamily="18" charset="0"/>
                <a:ea typeface="Times New Roman" panose="02020603050405020304" pitchFamily="18" charset="0"/>
              </a:rPr>
              <a:t>”</a:t>
            </a:r>
            <a:r>
              <a:rPr lang="pt-BR" i="1" dirty="0">
                <a:solidFill>
                  <a:srgbClr val="FF0000"/>
                </a:solidFill>
                <a:effectLst/>
                <a:latin typeface="Times New Roman" panose="02020603050405020304" pitchFamily="18" charset="0"/>
                <a:ea typeface="Times New Roman" panose="02020603050405020304" pitchFamily="18" charset="0"/>
              </a:rPr>
              <a:t> </a:t>
            </a:r>
            <a:r>
              <a:rPr lang="pt-BR" dirty="0">
                <a:solidFill>
                  <a:srgbClr val="000000"/>
                </a:solidFill>
                <a:effectLst/>
                <a:latin typeface="Times New Roman" panose="02020603050405020304" pitchFamily="18" charset="0"/>
                <a:ea typeface="Times New Roman" panose="02020603050405020304" pitchFamily="18" charset="0"/>
              </a:rPr>
              <a:t>(Freud &amp; Jung, 1992, p. 589, carta de 30/novembro/1911)</a:t>
            </a:r>
            <a:r>
              <a:rPr lang="pt-BR" i="1" dirty="0">
                <a:solidFill>
                  <a:srgbClr val="FF0000"/>
                </a:solidFill>
                <a:effectLst/>
                <a:latin typeface="Times New Roman" panose="02020603050405020304" pitchFamily="18" charset="0"/>
                <a:ea typeface="Times New Roman" panose="02020603050405020304" pitchFamily="18" charset="0"/>
              </a:rPr>
              <a:t>. </a:t>
            </a:r>
          </a:p>
        </p:txBody>
      </p:sp>
      <p:sp>
        <p:nvSpPr>
          <p:cNvPr id="4" name="Espaço Reservado para Número de Slide 3">
            <a:extLst>
              <a:ext uri="{FF2B5EF4-FFF2-40B4-BE49-F238E27FC236}">
                <a16:creationId xmlns:a16="http://schemas.microsoft.com/office/drawing/2014/main" id="{0DB1B63D-FC7C-9C47-8C02-B7CAD415844A}"/>
              </a:ext>
            </a:extLst>
          </p:cNvPr>
          <p:cNvSpPr>
            <a:spLocks noGrp="1"/>
          </p:cNvSpPr>
          <p:nvPr>
            <p:ph type="sldNum" sz="quarter" idx="12"/>
          </p:nvPr>
        </p:nvSpPr>
        <p:spPr/>
        <p:txBody>
          <a:bodyPr/>
          <a:lstStyle/>
          <a:p>
            <a:fld id="{86E381C6-3CE7-354A-88D5-C98944E9A1C1}" type="slidenum">
              <a:rPr lang="pt-BR" smtClean="0"/>
              <a:t>16</a:t>
            </a:fld>
            <a:endParaRPr lang="pt-BR"/>
          </a:p>
        </p:txBody>
      </p:sp>
    </p:spTree>
    <p:extLst>
      <p:ext uri="{BB962C8B-B14F-4D97-AF65-F5344CB8AC3E}">
        <p14:creationId xmlns:p14="http://schemas.microsoft.com/office/powerpoint/2010/main" val="18707564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B390BF-9383-FF47-90B1-46A8CB08162E}"/>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38DD3F9-8148-DB4C-919D-790FBE8D6657}"/>
              </a:ext>
            </a:extLst>
          </p:cNvPr>
          <p:cNvSpPr>
            <a:spLocks noGrp="1"/>
          </p:cNvSpPr>
          <p:nvPr>
            <p:ph idx="1"/>
          </p:nvPr>
        </p:nvSpPr>
        <p:spPr/>
        <p:txBody>
          <a:bodyPr/>
          <a:lstStyle/>
          <a:p>
            <a:endParaRPr lang="pt-BR"/>
          </a:p>
        </p:txBody>
      </p:sp>
      <p:sp>
        <p:nvSpPr>
          <p:cNvPr id="4" name="Espaço Reservado para Número de Slide 3">
            <a:extLst>
              <a:ext uri="{FF2B5EF4-FFF2-40B4-BE49-F238E27FC236}">
                <a16:creationId xmlns:a16="http://schemas.microsoft.com/office/drawing/2014/main" id="{4D2459A8-8636-8B44-99FD-1A64513AAA2D}"/>
              </a:ext>
            </a:extLst>
          </p:cNvPr>
          <p:cNvSpPr>
            <a:spLocks noGrp="1"/>
          </p:cNvSpPr>
          <p:nvPr>
            <p:ph type="sldNum" sz="quarter" idx="12"/>
          </p:nvPr>
        </p:nvSpPr>
        <p:spPr/>
        <p:txBody>
          <a:bodyPr/>
          <a:lstStyle/>
          <a:p>
            <a:fld id="{86E381C6-3CE7-354A-88D5-C98944E9A1C1}" type="slidenum">
              <a:rPr lang="pt-BR" smtClean="0"/>
              <a:t>17</a:t>
            </a:fld>
            <a:endParaRPr lang="pt-BR"/>
          </a:p>
        </p:txBody>
      </p:sp>
    </p:spTree>
    <p:extLst>
      <p:ext uri="{BB962C8B-B14F-4D97-AF65-F5344CB8AC3E}">
        <p14:creationId xmlns:p14="http://schemas.microsoft.com/office/powerpoint/2010/main" val="3988215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52494F-974F-AE4F-90E6-A095C2386893}"/>
              </a:ext>
            </a:extLst>
          </p:cNvPr>
          <p:cNvSpPr>
            <a:spLocks noGrp="1"/>
          </p:cNvSpPr>
          <p:nvPr>
            <p:ph type="title"/>
          </p:nvPr>
        </p:nvSpPr>
        <p:spPr/>
        <p:txBody>
          <a:bodyPr>
            <a:normAutofit/>
          </a:bodyPr>
          <a:lstStyle/>
          <a:p>
            <a:br>
              <a:rPr lang="pt-BR" sz="2800" dirty="0">
                <a:latin typeface="Times New Roman" panose="02020603050405020304" pitchFamily="18" charset="0"/>
                <a:cs typeface="Times New Roman" panose="02020603050405020304" pitchFamily="18" charset="0"/>
              </a:rPr>
            </a:br>
            <a:r>
              <a:rPr lang="pt-BR" sz="2800" dirty="0">
                <a:latin typeface="Times New Roman" panose="02020603050405020304" pitchFamily="18" charset="0"/>
                <a:cs typeface="Times New Roman" panose="02020603050405020304" pitchFamily="18" charset="0"/>
              </a:rPr>
              <a:t>PROPOSTA. Neste curso vamos:</a:t>
            </a:r>
            <a:endParaRPr lang="pt-BR" sz="2800" dirty="0"/>
          </a:p>
        </p:txBody>
      </p:sp>
      <p:sp>
        <p:nvSpPr>
          <p:cNvPr id="3" name="Espaço Reservado para Conteúdo 2">
            <a:extLst>
              <a:ext uri="{FF2B5EF4-FFF2-40B4-BE49-F238E27FC236}">
                <a16:creationId xmlns:a16="http://schemas.microsoft.com/office/drawing/2014/main" id="{6C5A07DA-D800-5B41-B02F-D4DC7FB303B6}"/>
              </a:ext>
            </a:extLst>
          </p:cNvPr>
          <p:cNvSpPr>
            <a:spLocks noGrp="1"/>
          </p:cNvSpPr>
          <p:nvPr>
            <p:ph idx="1"/>
          </p:nvPr>
        </p:nvSpPr>
        <p:spPr/>
        <p:txBody>
          <a:bodyPr>
            <a:noAutofit/>
          </a:bodyPr>
          <a:lstStyle/>
          <a:p>
            <a:pPr marL="0" indent="0" algn="just">
              <a:lnSpc>
                <a:spcPct val="150000"/>
              </a:lnSpc>
              <a:buNone/>
            </a:pPr>
            <a:r>
              <a:rPr lang="pt-BR" sz="2000" dirty="0">
                <a:latin typeface="Times New Roman" panose="02020603050405020304" pitchFamily="18" charset="0"/>
                <a:cs typeface="Times New Roman" panose="02020603050405020304" pitchFamily="18" charset="0"/>
              </a:rPr>
              <a:t>Fazer uma breve referência a algumas das propostas de articulação entre a Psicanálise e as Neurociências, com 3 aulas iniciais, dedicadas, respectivamente: </a:t>
            </a:r>
          </a:p>
          <a:p>
            <a:pPr marL="0" indent="0" algn="just">
              <a:lnSpc>
                <a:spcPct val="150000"/>
              </a:lnSpc>
              <a:buNone/>
            </a:pPr>
            <a:endParaRPr lang="pt-BR" sz="2000" dirty="0">
              <a:latin typeface="Times New Roman" panose="02020603050405020304" pitchFamily="18" charset="0"/>
              <a:cs typeface="Times New Roman" panose="02020603050405020304" pitchFamily="18" charset="0"/>
            </a:endParaRPr>
          </a:p>
          <a:p>
            <a:pPr marL="1428750" lvl="2" indent="-514350" algn="just">
              <a:lnSpc>
                <a:spcPct val="150000"/>
              </a:lnSpc>
              <a:buAutoNum type="arabicPeriod"/>
            </a:pPr>
            <a:r>
              <a:rPr lang="pt-BR" dirty="0">
                <a:latin typeface="Times New Roman" panose="02020603050405020304" pitchFamily="18" charset="0"/>
                <a:cs typeface="Times New Roman" panose="02020603050405020304" pitchFamily="18" charset="0"/>
              </a:rPr>
              <a:t>Ao quadro epistemológico geral que fundamenta nosso estudo (Leopoldo </a:t>
            </a:r>
            <a:r>
              <a:rPr lang="pt-BR" dirty="0" err="1">
                <a:latin typeface="Times New Roman" panose="02020603050405020304" pitchFamily="18" charset="0"/>
                <a:cs typeface="Times New Roman" panose="02020603050405020304" pitchFamily="18" charset="0"/>
              </a:rPr>
              <a:t>Fulgencio</a:t>
            </a:r>
            <a:r>
              <a:rPr lang="pt-BR" dirty="0">
                <a:latin typeface="Times New Roman" panose="02020603050405020304" pitchFamily="18" charset="0"/>
                <a:cs typeface="Times New Roman" panose="02020603050405020304" pitchFamily="18" charset="0"/>
              </a:rPr>
              <a:t>); </a:t>
            </a:r>
          </a:p>
          <a:p>
            <a:pPr marL="1428750" lvl="2" indent="-514350" algn="just">
              <a:lnSpc>
                <a:spcPct val="150000"/>
              </a:lnSpc>
              <a:buAutoNum type="arabicPeriod"/>
            </a:pPr>
            <a:r>
              <a:rPr lang="pt-BR" dirty="0">
                <a:latin typeface="Times New Roman" panose="02020603050405020304" pitchFamily="18" charset="0"/>
                <a:cs typeface="Times New Roman" panose="02020603050405020304" pitchFamily="18" charset="0"/>
              </a:rPr>
              <a:t>Ao campo atual das neurociências e sua relação com a psicanálise (Elizabeth </a:t>
            </a:r>
            <a:r>
              <a:rPr lang="pt-BR" dirty="0" err="1">
                <a:latin typeface="Times New Roman" panose="02020603050405020304" pitchFamily="18" charset="0"/>
                <a:cs typeface="Times New Roman" panose="02020603050405020304" pitchFamily="18" charset="0"/>
              </a:rPr>
              <a:t>Shephard</a:t>
            </a:r>
            <a:r>
              <a:rPr lang="pt-BR" dirty="0">
                <a:latin typeface="Times New Roman" panose="02020603050405020304" pitchFamily="18" charset="0"/>
                <a:cs typeface="Times New Roman" panose="02020603050405020304" pitchFamily="18" charset="0"/>
              </a:rPr>
              <a:t>); </a:t>
            </a:r>
          </a:p>
          <a:p>
            <a:pPr marL="1428750" lvl="2" indent="-514350" algn="just">
              <a:lnSpc>
                <a:spcPct val="150000"/>
              </a:lnSpc>
              <a:buAutoNum type="arabicPeriod"/>
            </a:pPr>
            <a:r>
              <a:rPr lang="pt-BR" dirty="0">
                <a:latin typeface="Times New Roman" panose="02020603050405020304" pitchFamily="18" charset="0"/>
                <a:cs typeface="Times New Roman" panose="02020603050405020304" pitchFamily="18" charset="0"/>
              </a:rPr>
              <a:t>Ao campo de pesquisa “Psicanálise com Evidências” (Rogério Lerner). </a:t>
            </a:r>
          </a:p>
        </p:txBody>
      </p:sp>
      <p:sp>
        <p:nvSpPr>
          <p:cNvPr id="4" name="Espaço Reservado para Número de Slide 3">
            <a:extLst>
              <a:ext uri="{FF2B5EF4-FFF2-40B4-BE49-F238E27FC236}">
                <a16:creationId xmlns:a16="http://schemas.microsoft.com/office/drawing/2014/main" id="{A3A93DFA-E4F1-7D42-8283-59A767B366C4}"/>
              </a:ext>
            </a:extLst>
          </p:cNvPr>
          <p:cNvSpPr>
            <a:spLocks noGrp="1"/>
          </p:cNvSpPr>
          <p:nvPr>
            <p:ph type="sldNum" sz="quarter" idx="12"/>
          </p:nvPr>
        </p:nvSpPr>
        <p:spPr/>
        <p:txBody>
          <a:bodyPr/>
          <a:lstStyle/>
          <a:p>
            <a:fld id="{86E381C6-3CE7-354A-88D5-C98944E9A1C1}" type="slidenum">
              <a:rPr lang="pt-BR" smtClean="0"/>
              <a:t>18</a:t>
            </a:fld>
            <a:endParaRPr lang="pt-BR"/>
          </a:p>
        </p:txBody>
      </p:sp>
    </p:spTree>
    <p:extLst>
      <p:ext uri="{BB962C8B-B14F-4D97-AF65-F5344CB8AC3E}">
        <p14:creationId xmlns:p14="http://schemas.microsoft.com/office/powerpoint/2010/main" val="19307129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52494F-974F-AE4F-90E6-A095C2386893}"/>
              </a:ext>
            </a:extLst>
          </p:cNvPr>
          <p:cNvSpPr>
            <a:spLocks noGrp="1"/>
          </p:cNvSpPr>
          <p:nvPr>
            <p:ph type="title"/>
          </p:nvPr>
        </p:nvSpPr>
        <p:spPr/>
        <p:txBody>
          <a:bodyPr>
            <a:normAutofit/>
          </a:bodyPr>
          <a:lstStyle/>
          <a:p>
            <a:r>
              <a:rPr lang="pt-BR" sz="2800" dirty="0"/>
              <a:t>Em seguida, nos propomos a:</a:t>
            </a:r>
          </a:p>
        </p:txBody>
      </p:sp>
      <p:sp>
        <p:nvSpPr>
          <p:cNvPr id="3" name="Espaço Reservado para Conteúdo 2">
            <a:extLst>
              <a:ext uri="{FF2B5EF4-FFF2-40B4-BE49-F238E27FC236}">
                <a16:creationId xmlns:a16="http://schemas.microsoft.com/office/drawing/2014/main" id="{6C5A07DA-D800-5B41-B02F-D4DC7FB303B6}"/>
              </a:ext>
            </a:extLst>
          </p:cNvPr>
          <p:cNvSpPr>
            <a:spLocks noGrp="1"/>
          </p:cNvSpPr>
          <p:nvPr>
            <p:ph idx="1"/>
          </p:nvPr>
        </p:nvSpPr>
        <p:spPr/>
        <p:txBody>
          <a:bodyPr>
            <a:normAutofit/>
          </a:bodyPr>
          <a:lstStyle/>
          <a:p>
            <a:pPr marL="514350" indent="-514350" algn="just">
              <a:lnSpc>
                <a:spcPct val="150000"/>
              </a:lnSpc>
              <a:buAutoNum type="arabicPeriod"/>
            </a:pPr>
            <a:r>
              <a:rPr lang="pt-BR" sz="100" dirty="0">
                <a:latin typeface="Times New Roman" panose="02020603050405020304" pitchFamily="18" charset="0"/>
                <a:cs typeface="Times New Roman" panose="02020603050405020304" pitchFamily="18" charset="0"/>
              </a:rPr>
              <a:t>. </a:t>
            </a:r>
          </a:p>
          <a:p>
            <a:pPr marL="514350" indent="-514350" algn="just">
              <a:lnSpc>
                <a:spcPct val="150000"/>
              </a:lnSpc>
              <a:buAutoNum type="arabicPeriod"/>
            </a:pPr>
            <a:r>
              <a:rPr lang="pt-BR" sz="1800" dirty="0">
                <a:latin typeface="Times New Roman" panose="02020603050405020304" pitchFamily="18" charset="0"/>
                <a:cs typeface="Times New Roman" panose="02020603050405020304" pitchFamily="18" charset="0"/>
              </a:rPr>
              <a:t> Analisar uma das propostas no campo das neurociências, que apresenta uma compreensão de como o cérebro (SN) humano se desenvolveu e como ele funciona, em termos dos seus modos de processamento de informações (</a:t>
            </a:r>
            <a:r>
              <a:rPr lang="pt-BR" sz="1800" dirty="0" err="1">
                <a:latin typeface="Times New Roman" panose="02020603050405020304" pitchFamily="18" charset="0"/>
                <a:cs typeface="Times New Roman" panose="02020603050405020304" pitchFamily="18" charset="0"/>
              </a:rPr>
              <a:t>Nicolelis</a:t>
            </a:r>
            <a:r>
              <a:rPr lang="pt-BR" sz="1800" dirty="0">
                <a:latin typeface="Times New Roman" panose="02020603050405020304" pitchFamily="18" charset="0"/>
                <a:cs typeface="Times New Roman" panose="02020603050405020304" pitchFamily="18" charset="0"/>
              </a:rPr>
              <a:t>: </a:t>
            </a:r>
            <a:r>
              <a:rPr lang="pt-BR" sz="1800" i="1" dirty="0">
                <a:latin typeface="Times New Roman" panose="02020603050405020304" pitchFamily="18" charset="0"/>
                <a:cs typeface="Times New Roman" panose="02020603050405020304" pitchFamily="18" charset="0"/>
              </a:rPr>
              <a:t>O verdadeiro criador de tudo</a:t>
            </a:r>
            <a:r>
              <a:rPr lang="pt-BR" sz="1800" dirty="0">
                <a:latin typeface="Times New Roman" panose="02020603050405020304" pitchFamily="18" charset="0"/>
                <a:cs typeface="Times New Roman" panose="02020603050405020304" pitchFamily="18" charset="0"/>
              </a:rPr>
              <a:t>)</a:t>
            </a:r>
          </a:p>
          <a:p>
            <a:pPr marL="514350" indent="-514350" algn="just">
              <a:lnSpc>
                <a:spcPct val="150000"/>
              </a:lnSpc>
              <a:buAutoNum type="arabicPeriod"/>
            </a:pPr>
            <a:r>
              <a:rPr lang="pt-BR" sz="1800" dirty="0">
                <a:latin typeface="Times New Roman" panose="02020603050405020304" pitchFamily="18" charset="0"/>
                <a:cs typeface="Times New Roman" panose="02020603050405020304" pitchFamily="18" charset="0"/>
              </a:rPr>
              <a:t>Comentar, ao longo da apresentação do livro de </a:t>
            </a:r>
            <a:r>
              <a:rPr lang="pt-BR" sz="1800" dirty="0" err="1">
                <a:latin typeface="Times New Roman" panose="02020603050405020304" pitchFamily="18" charset="0"/>
                <a:cs typeface="Times New Roman" panose="02020603050405020304" pitchFamily="18" charset="0"/>
              </a:rPr>
              <a:t>Nicolelis</a:t>
            </a:r>
            <a:r>
              <a:rPr lang="pt-BR" sz="1800" dirty="0">
                <a:latin typeface="Times New Roman" panose="02020603050405020304" pitchFamily="18" charset="0"/>
                <a:cs typeface="Times New Roman" panose="02020603050405020304" pitchFamily="18" charset="0"/>
              </a:rPr>
              <a:t>, algumas relações que o livro suscitam em diálogo com a teoria do desenvolvimento emocional do ponto de vista de </a:t>
            </a:r>
            <a:r>
              <a:rPr lang="pt-BR" sz="1800" dirty="0" err="1">
                <a:latin typeface="Times New Roman" panose="02020603050405020304" pitchFamily="18" charset="0"/>
                <a:cs typeface="Times New Roman" panose="02020603050405020304" pitchFamily="18" charset="0"/>
              </a:rPr>
              <a:t>Winnicott</a:t>
            </a:r>
            <a:endParaRPr lang="pt-BR" sz="1800" dirty="0">
              <a:latin typeface="Times New Roman" panose="02020603050405020304" pitchFamily="18" charset="0"/>
              <a:cs typeface="Times New Roman" panose="02020603050405020304" pitchFamily="18" charset="0"/>
            </a:endParaRPr>
          </a:p>
          <a:p>
            <a:pPr marL="514350" indent="-514350" algn="just">
              <a:lnSpc>
                <a:spcPct val="150000"/>
              </a:lnSpc>
              <a:buAutoNum type="arabicPeriod"/>
            </a:pPr>
            <a:r>
              <a:rPr lang="pt-BR" sz="1800" dirty="0">
                <a:latin typeface="Times New Roman" panose="02020603050405020304" pitchFamily="18" charset="0"/>
                <a:cs typeface="Times New Roman" panose="02020603050405020304" pitchFamily="18" charset="0"/>
              </a:rPr>
              <a:t>Considerar, como </a:t>
            </a:r>
            <a:r>
              <a:rPr lang="pt-BR" sz="1800" i="1" dirty="0" err="1">
                <a:latin typeface="Times New Roman" panose="02020603050405020304" pitchFamily="18" charset="0"/>
                <a:cs typeface="Times New Roman" panose="02020603050405020304" pitchFamily="18" charset="0"/>
              </a:rPr>
              <a:t>telos</a:t>
            </a:r>
            <a:r>
              <a:rPr lang="pt-BR" sz="1800" dirty="0">
                <a:latin typeface="Times New Roman" panose="02020603050405020304" pitchFamily="18" charset="0"/>
                <a:cs typeface="Times New Roman" panose="02020603050405020304" pitchFamily="18" charset="0"/>
              </a:rPr>
              <a:t> de nossos esforços,  o quadro de nosso projeto “Psicanálise com evidências e </a:t>
            </a:r>
            <a:r>
              <a:rPr lang="pt-BR" sz="1800" dirty="0" err="1">
                <a:latin typeface="Times New Roman" panose="02020603050405020304" pitchFamily="18" charset="0"/>
                <a:cs typeface="Times New Roman" panose="02020603050405020304" pitchFamily="18" charset="0"/>
              </a:rPr>
              <a:t>perinatalidade</a:t>
            </a:r>
            <a:r>
              <a:rPr lang="pt-BR" sz="1800" dirty="0">
                <a:latin typeface="Times New Roman" panose="02020603050405020304" pitchFamily="18" charset="0"/>
                <a:cs typeface="Times New Roman" panose="02020603050405020304" pitchFamily="18" charset="0"/>
              </a:rPr>
              <a:t>”, visando propor pesquisas e produção de conhecimento que possa servir de fundamento, base e exemplo prático, para as políticas públicas de produção de saúde mental</a:t>
            </a:r>
          </a:p>
        </p:txBody>
      </p:sp>
      <p:sp>
        <p:nvSpPr>
          <p:cNvPr id="4" name="Espaço Reservado para Número de Slide 3">
            <a:extLst>
              <a:ext uri="{FF2B5EF4-FFF2-40B4-BE49-F238E27FC236}">
                <a16:creationId xmlns:a16="http://schemas.microsoft.com/office/drawing/2014/main" id="{A3A93DFA-E4F1-7D42-8283-59A767B366C4}"/>
              </a:ext>
            </a:extLst>
          </p:cNvPr>
          <p:cNvSpPr>
            <a:spLocks noGrp="1"/>
          </p:cNvSpPr>
          <p:nvPr>
            <p:ph type="sldNum" sz="quarter" idx="12"/>
          </p:nvPr>
        </p:nvSpPr>
        <p:spPr/>
        <p:txBody>
          <a:bodyPr/>
          <a:lstStyle/>
          <a:p>
            <a:fld id="{86E381C6-3CE7-354A-88D5-C98944E9A1C1}" type="slidenum">
              <a:rPr lang="pt-BR" smtClean="0"/>
              <a:t>19</a:t>
            </a:fld>
            <a:endParaRPr lang="pt-BR"/>
          </a:p>
        </p:txBody>
      </p:sp>
    </p:spTree>
    <p:extLst>
      <p:ext uri="{BB962C8B-B14F-4D97-AF65-F5344CB8AC3E}">
        <p14:creationId xmlns:p14="http://schemas.microsoft.com/office/powerpoint/2010/main" val="2389272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FA54720-326F-5644-A6E5-15D02258D1D6}"/>
              </a:ext>
            </a:extLst>
          </p:cNvPr>
          <p:cNvSpPr>
            <a:spLocks noGrp="1"/>
          </p:cNvSpPr>
          <p:nvPr>
            <p:ph type="title"/>
          </p:nvPr>
        </p:nvSpPr>
        <p:spPr/>
        <p:txBody>
          <a:bodyPr>
            <a:normAutofit/>
          </a:bodyPr>
          <a:lstStyle/>
          <a:p>
            <a:pPr algn="ctr"/>
            <a:r>
              <a:rPr lang="pt-BR"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OBJETIVOS</a:t>
            </a:r>
            <a:endParaRPr lang="pt-BR" sz="3600" dirty="0"/>
          </a:p>
        </p:txBody>
      </p:sp>
      <p:sp>
        <p:nvSpPr>
          <p:cNvPr id="3" name="Espaço Reservado para Conteúdo 2">
            <a:extLst>
              <a:ext uri="{FF2B5EF4-FFF2-40B4-BE49-F238E27FC236}">
                <a16:creationId xmlns:a16="http://schemas.microsoft.com/office/drawing/2014/main" id="{E2BD73D2-172B-BF45-9670-E9BE2B45908F}"/>
              </a:ext>
            </a:extLst>
          </p:cNvPr>
          <p:cNvSpPr>
            <a:spLocks noGrp="1"/>
          </p:cNvSpPr>
          <p:nvPr>
            <p:ph idx="1"/>
          </p:nvPr>
        </p:nvSpPr>
        <p:spPr/>
        <p:txBody>
          <a:bodyPr>
            <a:noAutofit/>
          </a:bodyPr>
          <a:lstStyle/>
          <a:p>
            <a:pPr algn="just">
              <a:lnSpc>
                <a:spcPct val="150000"/>
              </a:lnSpc>
              <a:spcBef>
                <a:spcPts val="600"/>
              </a:spcBef>
            </a:pPr>
            <a:r>
              <a:rPr lang="pt-BR" sz="1600" dirty="0">
                <a:solidFill>
                  <a:srgbClr val="000000"/>
                </a:solidFill>
                <a:effectLst/>
                <a:latin typeface="Times New Roman" panose="02020603050405020304" pitchFamily="18" charset="0"/>
                <a:ea typeface="MS Mincho" panose="02020609040205080304" pitchFamily="49" charset="-128"/>
                <a:cs typeface="Times New Roman" panose="02020603050405020304" pitchFamily="18" charset="0"/>
              </a:rPr>
              <a:t>Este curso corresponde ao desenvolvimento do estudo das teorias psicanalíticas do desenvolvimento, visando, agora, realizar uma ponte analítico-crítica com algumas das propostas que os neurocientistas têm feito na sua compreensão sobre o desenvolvimento do cérebro (e do sistema nervoso). </a:t>
            </a:r>
          </a:p>
          <a:p>
            <a:pPr lvl="1" algn="just">
              <a:lnSpc>
                <a:spcPct val="150000"/>
              </a:lnSpc>
              <a:spcBef>
                <a:spcPts val="600"/>
              </a:spcBef>
            </a:pPr>
            <a:r>
              <a:rPr lang="pt-BR" sz="1600" dirty="0">
                <a:solidFill>
                  <a:srgbClr val="000000"/>
                </a:solidFill>
                <a:latin typeface="Times New Roman" panose="02020603050405020304" pitchFamily="18" charset="0"/>
                <a:ea typeface="MS Mincho" panose="02020609040205080304" pitchFamily="49" charset="-128"/>
                <a:cs typeface="Times New Roman" panose="02020603050405020304" pitchFamily="18" charset="0"/>
              </a:rPr>
              <a:t>Do ponto de vista da psicanálise, </a:t>
            </a:r>
            <a:r>
              <a:rPr lang="pt-BR" sz="1600" dirty="0">
                <a:solidFill>
                  <a:srgbClr val="000000"/>
                </a:solidFill>
                <a:effectLst/>
                <a:latin typeface="Times New Roman" panose="02020603050405020304" pitchFamily="18" charset="0"/>
                <a:ea typeface="MS Mincho" panose="02020609040205080304" pitchFamily="49" charset="-128"/>
                <a:cs typeface="Times New Roman" panose="02020603050405020304" pitchFamily="18" charset="0"/>
              </a:rPr>
              <a:t>procuramos entender a origem,  a constituição da vida psíquica, bem como seus diversos tipos de organização e suas dinâmicas de funcionamento nas relações inter-humanas, tanto na saúde como nas suas manifestações psicopatológicas.</a:t>
            </a:r>
          </a:p>
          <a:p>
            <a:pPr lvl="1" algn="just">
              <a:lnSpc>
                <a:spcPct val="150000"/>
              </a:lnSpc>
              <a:spcBef>
                <a:spcPts val="600"/>
              </a:spcBef>
            </a:pPr>
            <a:r>
              <a:rPr lang="pt-BR" sz="1600" dirty="0">
                <a:solidFill>
                  <a:srgbClr val="000000"/>
                </a:solidFill>
                <a:latin typeface="Times New Roman" panose="02020603050405020304" pitchFamily="18" charset="0"/>
                <a:ea typeface="MS Mincho" panose="02020609040205080304" pitchFamily="49" charset="-128"/>
                <a:cs typeface="Times New Roman" panose="02020603050405020304" pitchFamily="18" charset="0"/>
              </a:rPr>
              <a:t>Do ponto de vista das neurociências, procuramos entender como o cérebro (e o sistema nervoso) se devolvem, como se organiza e como funciona, sendo a base orgânica para o funcionamento de toda a vida psíquica e dos relacionamentos </a:t>
            </a:r>
            <a:r>
              <a:rPr lang="pt-BR" sz="1600" dirty="0" err="1">
                <a:solidFill>
                  <a:srgbClr val="000000"/>
                </a:solidFill>
                <a:latin typeface="Times New Roman" panose="02020603050405020304" pitchFamily="18" charset="0"/>
                <a:ea typeface="MS Mincho" panose="02020609040205080304" pitchFamily="49" charset="-128"/>
                <a:cs typeface="Times New Roman" panose="02020603050405020304" pitchFamily="18" charset="0"/>
              </a:rPr>
              <a:t>inter-hunmanos</a:t>
            </a:r>
            <a:r>
              <a:rPr lang="pt-BR" sz="1600" dirty="0">
                <a:solidFill>
                  <a:srgbClr val="000000"/>
                </a:solidFill>
                <a:latin typeface="Times New Roman" panose="02020603050405020304" pitchFamily="18" charset="0"/>
                <a:ea typeface="MS Mincho" panose="02020609040205080304" pitchFamily="49" charset="-128"/>
                <a:cs typeface="Times New Roman" panose="02020603050405020304" pitchFamily="18" charset="0"/>
              </a:rPr>
              <a:t>, procurando, então, relacionar seu funcionamento dinâmico com as funções executivas e todo o funcionamento psíquico que caracterizam o ser humano, </a:t>
            </a:r>
            <a:r>
              <a:rPr lang="pt-BR" sz="1600" dirty="0">
                <a:solidFill>
                  <a:srgbClr val="000000"/>
                </a:solidFill>
                <a:effectLst/>
                <a:latin typeface="Times New Roman" panose="02020603050405020304" pitchFamily="18" charset="0"/>
                <a:ea typeface="MS Mincho" panose="02020609040205080304" pitchFamily="49" charset="-128"/>
                <a:cs typeface="Times New Roman" panose="02020603050405020304" pitchFamily="18" charset="0"/>
              </a:rPr>
              <a:t>tanto na saúde como nas suas manifestações psicopatológicas.</a:t>
            </a:r>
          </a:p>
        </p:txBody>
      </p:sp>
      <p:sp>
        <p:nvSpPr>
          <p:cNvPr id="4" name="Espaço Reservado para Número de Slide 3">
            <a:extLst>
              <a:ext uri="{FF2B5EF4-FFF2-40B4-BE49-F238E27FC236}">
                <a16:creationId xmlns:a16="http://schemas.microsoft.com/office/drawing/2014/main" id="{2DB4EFC0-A7CF-B346-A17D-2AD090BAC4E3}"/>
              </a:ext>
            </a:extLst>
          </p:cNvPr>
          <p:cNvSpPr>
            <a:spLocks noGrp="1"/>
          </p:cNvSpPr>
          <p:nvPr>
            <p:ph type="sldNum" sz="quarter" idx="12"/>
          </p:nvPr>
        </p:nvSpPr>
        <p:spPr/>
        <p:txBody>
          <a:bodyPr/>
          <a:lstStyle/>
          <a:p>
            <a:fld id="{86E381C6-3CE7-354A-88D5-C98944E9A1C1}" type="slidenum">
              <a:rPr lang="pt-BR" smtClean="0"/>
              <a:t>2</a:t>
            </a:fld>
            <a:endParaRPr lang="pt-BR"/>
          </a:p>
        </p:txBody>
      </p:sp>
    </p:spTree>
    <p:extLst>
      <p:ext uri="{BB962C8B-B14F-4D97-AF65-F5344CB8AC3E}">
        <p14:creationId xmlns:p14="http://schemas.microsoft.com/office/powerpoint/2010/main" val="2206117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7F0CAE-B5F3-9A4D-B686-9C826C1FB7A6}"/>
              </a:ext>
            </a:extLst>
          </p:cNvPr>
          <p:cNvSpPr>
            <a:spLocks noGrp="1"/>
          </p:cNvSpPr>
          <p:nvPr>
            <p:ph type="title"/>
          </p:nvPr>
        </p:nvSpPr>
        <p:spPr/>
        <p:txBody>
          <a:bodyPr>
            <a:normAutofit/>
          </a:bodyPr>
          <a:lstStyle/>
          <a:p>
            <a:pPr algn="ctr"/>
            <a:r>
              <a:rPr lang="pt-BR" sz="2800" b="1" dirty="0">
                <a:latin typeface="Times New Roman" panose="02020603050405020304" pitchFamily="18" charset="0"/>
                <a:cs typeface="Times New Roman" panose="02020603050405020304" pitchFamily="18" charset="0"/>
              </a:rPr>
              <a:t>1. Algumas pesquisas que estabelecem conexões </a:t>
            </a:r>
            <a:br>
              <a:rPr lang="pt-BR" sz="2800" b="1" dirty="0">
                <a:latin typeface="Times New Roman" panose="02020603050405020304" pitchFamily="18" charset="0"/>
                <a:cs typeface="Times New Roman" panose="02020603050405020304" pitchFamily="18" charset="0"/>
              </a:rPr>
            </a:br>
            <a:r>
              <a:rPr lang="pt-BR" sz="2800" b="1" dirty="0">
                <a:latin typeface="Times New Roman" panose="02020603050405020304" pitchFamily="18" charset="0"/>
                <a:cs typeface="Times New Roman" panose="02020603050405020304" pitchFamily="18" charset="0"/>
              </a:rPr>
              <a:t>entre </a:t>
            </a:r>
            <a:br>
              <a:rPr lang="pt-BR" sz="2800" b="1" dirty="0">
                <a:latin typeface="Times New Roman" panose="02020603050405020304" pitchFamily="18" charset="0"/>
                <a:cs typeface="Times New Roman" panose="02020603050405020304" pitchFamily="18" charset="0"/>
              </a:rPr>
            </a:br>
            <a:r>
              <a:rPr lang="pt-BR" sz="2800" b="1" dirty="0">
                <a:latin typeface="Times New Roman" panose="02020603050405020304" pitchFamily="18" charset="0"/>
                <a:cs typeface="Times New Roman" panose="02020603050405020304" pitchFamily="18" charset="0"/>
              </a:rPr>
              <a:t>as propostas da psicanálise e as descobertas das neurociência</a:t>
            </a:r>
          </a:p>
        </p:txBody>
      </p:sp>
      <p:sp>
        <p:nvSpPr>
          <p:cNvPr id="3" name="Espaço Reservado para Conteúdo 2">
            <a:extLst>
              <a:ext uri="{FF2B5EF4-FFF2-40B4-BE49-F238E27FC236}">
                <a16:creationId xmlns:a16="http://schemas.microsoft.com/office/drawing/2014/main" id="{CD41C89E-EF66-4D4F-9FC0-3D96F6609BD6}"/>
              </a:ext>
            </a:extLst>
          </p:cNvPr>
          <p:cNvSpPr>
            <a:spLocks noGrp="1"/>
          </p:cNvSpPr>
          <p:nvPr>
            <p:ph idx="1"/>
          </p:nvPr>
        </p:nvSpPr>
        <p:spPr/>
        <p:txBody>
          <a:bodyPr>
            <a:normAutofit fontScale="70000" lnSpcReduction="20000"/>
          </a:bodyPr>
          <a:lstStyle/>
          <a:p>
            <a:pPr algn="just">
              <a:lnSpc>
                <a:spcPct val="150000"/>
              </a:lnSpc>
            </a:pPr>
            <a:r>
              <a:rPr lang="pt-BR" sz="2000" b="1" dirty="0">
                <a:effectLst/>
                <a:latin typeface="Times New Roman" panose="02020603050405020304" pitchFamily="18" charset="0"/>
                <a:cs typeface="Times New Roman" panose="02020603050405020304" pitchFamily="18" charset="0"/>
              </a:rPr>
              <a:t>No campo das neurociências</a:t>
            </a:r>
            <a:r>
              <a:rPr lang="pt-BR" sz="2000" dirty="0">
                <a:effectLst/>
                <a:latin typeface="Times New Roman" panose="02020603050405020304" pitchFamily="18" charset="0"/>
                <a:cs typeface="Times New Roman" panose="02020603050405020304" pitchFamily="18" charset="0"/>
              </a:rPr>
              <a:t>, referindo-se à psicanálise, podemos citar: </a:t>
            </a:r>
          </a:p>
          <a:p>
            <a:pPr lvl="1" algn="just">
              <a:lnSpc>
                <a:spcPct val="150000"/>
              </a:lnSpc>
            </a:pPr>
            <a:r>
              <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rPr>
              <a:t>Cristina </a:t>
            </a:r>
            <a:r>
              <a:rPr lang="pt-BR" sz="2000" b="1" dirty="0" err="1">
                <a:effectLst/>
                <a:latin typeface="Times New Roman" panose="02020603050405020304" pitchFamily="18" charset="0"/>
                <a:ea typeface="Times New Roman" panose="02020603050405020304" pitchFamily="18" charset="0"/>
                <a:cs typeface="Times New Roman" panose="02020603050405020304" pitchFamily="18" charset="0"/>
              </a:rPr>
              <a:t>Alberini</a:t>
            </a:r>
            <a:r>
              <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20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(dedicou-se ao estudo da memória mostrando a dinâmica do </a:t>
            </a:r>
            <a:r>
              <a:rPr lang="pt-BR" sz="2000" i="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aprés</a:t>
            </a:r>
            <a:r>
              <a:rPr lang="pt-BR" sz="20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-coup </a:t>
            </a:r>
            <a:r>
              <a:rPr lang="pt-BR" sz="20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[com </a:t>
            </a:r>
            <a:r>
              <a:rPr lang="pt-BR" sz="200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opresnete</a:t>
            </a:r>
            <a:r>
              <a:rPr lang="pt-BR" sz="20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200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resignificando</a:t>
            </a:r>
            <a:r>
              <a:rPr lang="pt-BR" sz="20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 memória Passada])</a:t>
            </a: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lvl="1" algn="just">
              <a:lnSpc>
                <a:spcPct val="150000"/>
              </a:lnSpc>
            </a:pPr>
            <a:r>
              <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rPr>
              <a:t>Karl </a:t>
            </a:r>
            <a:r>
              <a:rPr lang="pt-BR" sz="2000" b="1" dirty="0" err="1">
                <a:effectLst/>
                <a:latin typeface="Times New Roman" panose="02020603050405020304" pitchFamily="18" charset="0"/>
                <a:ea typeface="Times New Roman" panose="02020603050405020304" pitchFamily="18" charset="0"/>
                <a:cs typeface="Times New Roman" panose="02020603050405020304" pitchFamily="18" charset="0"/>
              </a:rPr>
              <a:t>Friston</a:t>
            </a:r>
            <a:r>
              <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20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(mostrou que todas as funções cerebrais tem a necessidade </a:t>
            </a:r>
            <a:r>
              <a:rPr lang="pt-BR"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básica de minimizar a energia livre no sistema, segundo a lei da entropia; o que também foi uma consideração freudiana sobres os objetivos da vida psíquica</a:t>
            </a:r>
            <a:r>
              <a:rPr lang="pt-BR" sz="20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 codificação preditiva]</a:t>
            </a:r>
          </a:p>
          <a:p>
            <a:pPr lvl="1" algn="just">
              <a:lnSpc>
                <a:spcPct val="150000"/>
              </a:lnSpc>
            </a:pPr>
            <a:r>
              <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rPr>
              <a:t>Richard Lane </a:t>
            </a:r>
            <a:r>
              <a:rPr lang="pt-BR" sz="20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(dedicou-se ao estudo </a:t>
            </a:r>
            <a:r>
              <a:rPr lang="pt-BR"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da </a:t>
            </a:r>
            <a:r>
              <a:rPr lang="pt-BR" sz="20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memória afetiva, dos processos de repressão de conteúdos da memória [consciente] , colocando em foco a formação de dados e/ou din</a:t>
            </a:r>
            <a:r>
              <a:rPr lang="pt-BR"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âmicas </a:t>
            </a:r>
            <a:r>
              <a:rPr lang="pt-BR" sz="20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inconscientes no ser humano)</a:t>
            </a: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lvl="1" algn="just">
              <a:lnSpc>
                <a:spcPct val="150000"/>
              </a:lnSpc>
            </a:pPr>
            <a:r>
              <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rPr>
              <a:t>Georg </a:t>
            </a:r>
            <a:r>
              <a:rPr lang="pt-BR" sz="2000" b="1" dirty="0" err="1">
                <a:effectLst/>
                <a:latin typeface="Times New Roman" panose="02020603050405020304" pitchFamily="18" charset="0"/>
                <a:ea typeface="Times New Roman" panose="02020603050405020304" pitchFamily="18" charset="0"/>
                <a:cs typeface="Times New Roman" panose="02020603050405020304" pitchFamily="18" charset="0"/>
              </a:rPr>
              <a:t>Norhoff</a:t>
            </a:r>
            <a:r>
              <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20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pt-BR" sz="2000" dirty="0">
                <a:solidFill>
                  <a:srgbClr val="FF0000"/>
                </a:solidFill>
                <a:effectLst/>
                <a:latin typeface="Times New Roman" panose="02020603050405020304" pitchFamily="18" charset="0"/>
                <a:ea typeface="Times New Roman" panose="02020603050405020304" pitchFamily="18" charset="0"/>
              </a:rPr>
              <a:t>dedicou-se ao estudo das bases neurais do self e da consciência, fazendo aproximações e paralelos com as noções psicanalíticas que se referem:  a diferença entre a consciência e o inconsciente; a aproximação e paralelos com a </a:t>
            </a:r>
            <a:r>
              <a:rPr lang="pt-BR" sz="2000" dirty="0">
                <a:solidFill>
                  <a:srgbClr val="FF0000"/>
                </a:solidFill>
                <a:latin typeface="Times New Roman" panose="02020603050405020304" pitchFamily="18" charset="0"/>
                <a:ea typeface="Times New Roman" panose="02020603050405020304" pitchFamily="18" charset="0"/>
              </a:rPr>
              <a:t>noção</a:t>
            </a:r>
            <a:r>
              <a:rPr lang="pt-BR" sz="2000" dirty="0">
                <a:solidFill>
                  <a:srgbClr val="FF0000"/>
                </a:solidFill>
                <a:effectLst/>
                <a:latin typeface="Times New Roman" panose="02020603050405020304" pitchFamily="18" charset="0"/>
                <a:ea typeface="Times New Roman" panose="02020603050405020304" pitchFamily="18" charset="0"/>
              </a:rPr>
              <a:t> de aparelho psíquico ( e suas instâncias); e a consideração da noção de energia livre</a:t>
            </a:r>
            <a:r>
              <a:rPr lang="pt-BR" sz="20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lvl="1" algn="just">
              <a:lnSpc>
                <a:spcPct val="150000"/>
              </a:lnSpc>
            </a:pPr>
            <a:r>
              <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rPr>
              <a:t>Pierre </a:t>
            </a:r>
            <a:r>
              <a:rPr lang="pt-BR" sz="2000" b="1" dirty="0" err="1">
                <a:effectLst/>
                <a:latin typeface="Times New Roman" panose="02020603050405020304" pitchFamily="18" charset="0"/>
                <a:ea typeface="Times New Roman" panose="02020603050405020304" pitchFamily="18" charset="0"/>
                <a:cs typeface="Times New Roman" panose="02020603050405020304" pitchFamily="18" charset="0"/>
              </a:rPr>
              <a:t>Magistretti</a:t>
            </a:r>
            <a:r>
              <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20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(Dedicou-se ao estud</a:t>
            </a:r>
            <a:r>
              <a:rPr lang="pt-BR"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o </a:t>
            </a:r>
            <a:r>
              <a:rPr lang="pt-BR" sz="20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do metabolismo energético cerebral, colocando em evidência a capacidade do cérebro de reorganizar suas conexões em resposta a experiência, ou seja, a plasticidade neuronal; seus estudos podem ser considerados como fornecendo uma base biológica para conceitos psicanalíticos, como o inconsciente e a pulsão).</a:t>
            </a:r>
            <a:endParaRPr lang="pt-BR"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Espaço Reservado para Número de Slide 3">
            <a:extLst>
              <a:ext uri="{FF2B5EF4-FFF2-40B4-BE49-F238E27FC236}">
                <a16:creationId xmlns:a16="http://schemas.microsoft.com/office/drawing/2014/main" id="{3B9AD2BB-A34C-A24D-80AA-A2610B55ADFF}"/>
              </a:ext>
            </a:extLst>
          </p:cNvPr>
          <p:cNvSpPr>
            <a:spLocks noGrp="1"/>
          </p:cNvSpPr>
          <p:nvPr>
            <p:ph type="sldNum" sz="quarter" idx="12"/>
          </p:nvPr>
        </p:nvSpPr>
        <p:spPr/>
        <p:txBody>
          <a:bodyPr/>
          <a:lstStyle/>
          <a:p>
            <a:fld id="{86E381C6-3CE7-354A-88D5-C98944E9A1C1}" type="slidenum">
              <a:rPr lang="pt-BR" smtClean="0"/>
              <a:t>20</a:t>
            </a:fld>
            <a:endParaRPr lang="pt-BR"/>
          </a:p>
        </p:txBody>
      </p:sp>
    </p:spTree>
    <p:extLst>
      <p:ext uri="{BB962C8B-B14F-4D97-AF65-F5344CB8AC3E}">
        <p14:creationId xmlns:p14="http://schemas.microsoft.com/office/powerpoint/2010/main" val="16229626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7F0CAE-B5F3-9A4D-B686-9C826C1FB7A6}"/>
              </a:ext>
            </a:extLst>
          </p:cNvPr>
          <p:cNvSpPr>
            <a:spLocks noGrp="1"/>
          </p:cNvSpPr>
          <p:nvPr>
            <p:ph type="title"/>
          </p:nvPr>
        </p:nvSpPr>
        <p:spPr/>
        <p:txBody>
          <a:bodyPr>
            <a:normAutofit/>
          </a:bodyPr>
          <a:lstStyle/>
          <a:p>
            <a:pPr algn="ctr"/>
            <a:endParaRPr lang="pt-BR" sz="2800" b="1" dirty="0">
              <a:latin typeface="Times New Roman" panose="02020603050405020304" pitchFamily="18" charset="0"/>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CD41C89E-EF66-4D4F-9FC0-3D96F6609BD6}"/>
              </a:ext>
            </a:extLst>
          </p:cNvPr>
          <p:cNvSpPr>
            <a:spLocks noGrp="1"/>
          </p:cNvSpPr>
          <p:nvPr>
            <p:ph idx="1"/>
          </p:nvPr>
        </p:nvSpPr>
        <p:spPr/>
        <p:txBody>
          <a:bodyPr>
            <a:normAutofit fontScale="85000" lnSpcReduction="10000"/>
          </a:bodyPr>
          <a:lstStyle/>
          <a:p>
            <a:pPr algn="just">
              <a:lnSpc>
                <a:spcPct val="150000"/>
              </a:lnSpc>
            </a:pPr>
            <a:r>
              <a:rPr lang="pt-BR" sz="2000" b="1" dirty="0">
                <a:latin typeface="Times New Roman" panose="02020603050405020304" pitchFamily="18" charset="0"/>
                <a:cs typeface="Times New Roman" panose="02020603050405020304" pitchFamily="18" charset="0"/>
              </a:rPr>
              <a:t>No campo da psicanálise</a:t>
            </a:r>
            <a:r>
              <a:rPr lang="pt-BR" sz="2000" dirty="0">
                <a:latin typeface="Times New Roman" panose="02020603050405020304" pitchFamily="18" charset="0"/>
                <a:cs typeface="Times New Roman" panose="02020603050405020304" pitchFamily="18" charset="0"/>
              </a:rPr>
              <a:t>, podemos citar: </a:t>
            </a:r>
          </a:p>
          <a:p>
            <a:pPr lvl="1" algn="just">
              <a:lnSpc>
                <a:spcPct val="150000"/>
              </a:lnSpc>
            </a:pPr>
            <a:r>
              <a:rPr lang="pt-BR" sz="2000" b="1" dirty="0">
                <a:latin typeface="Times New Roman" panose="02020603050405020304" pitchFamily="18" charset="0"/>
                <a:cs typeface="Times New Roman" panose="02020603050405020304" pitchFamily="18" charset="0"/>
              </a:rPr>
              <a:t>Peter </a:t>
            </a:r>
            <a:r>
              <a:rPr lang="pt-BR" sz="2000" b="1" dirty="0" err="1">
                <a:latin typeface="Times New Roman" panose="02020603050405020304" pitchFamily="18" charset="0"/>
                <a:cs typeface="Times New Roman" panose="02020603050405020304" pitchFamily="18" charset="0"/>
              </a:rPr>
              <a:t>Fonagy</a:t>
            </a:r>
            <a:r>
              <a:rPr lang="pt-BR" sz="2000" b="1" dirty="0">
                <a:latin typeface="Times New Roman" panose="02020603050405020304" pitchFamily="18" charset="0"/>
                <a:cs typeface="Times New Roman" panose="02020603050405020304" pitchFamily="18" charset="0"/>
              </a:rPr>
              <a:t> </a:t>
            </a:r>
            <a:r>
              <a:rPr lang="pt-BR" sz="2000" dirty="0">
                <a:solidFill>
                  <a:srgbClr val="FF0000"/>
                </a:solidFill>
                <a:latin typeface="Times New Roman" panose="02020603050405020304" pitchFamily="18" charset="0"/>
                <a:cs typeface="Times New Roman" panose="02020603050405020304" pitchFamily="18" charset="0"/>
              </a:rPr>
              <a:t>(o apego, impulso biológico, como impulso básico, a mente e a mentalização, as neurociências dos afetos e os padrões de operação)</a:t>
            </a:r>
            <a:r>
              <a:rPr lang="pt-BR" sz="2000" dirty="0">
                <a:latin typeface="Times New Roman" panose="02020603050405020304" pitchFamily="18" charset="0"/>
                <a:cs typeface="Times New Roman" panose="02020603050405020304" pitchFamily="18" charset="0"/>
              </a:rPr>
              <a:t>, </a:t>
            </a:r>
          </a:p>
          <a:p>
            <a:pPr lvl="1" algn="just">
              <a:lnSpc>
                <a:spcPct val="150000"/>
              </a:lnSpc>
            </a:pPr>
            <a:r>
              <a:rPr lang="pt-BR" sz="2000" b="1" dirty="0">
                <a:latin typeface="Times New Roman" panose="02020603050405020304" pitchFamily="18" charset="0"/>
                <a:cs typeface="Times New Roman" panose="02020603050405020304" pitchFamily="18" charset="0"/>
              </a:rPr>
              <a:t>Daniel Stern; </a:t>
            </a:r>
            <a:r>
              <a:rPr lang="pt-BR" sz="2000" b="1" dirty="0" err="1">
                <a:latin typeface="Times New Roman" panose="02020603050405020304" pitchFamily="18" charset="0"/>
                <a:cs typeface="Times New Roman" panose="02020603050405020304" pitchFamily="18" charset="0"/>
              </a:rPr>
              <a:t>Bernand</a:t>
            </a:r>
            <a:r>
              <a:rPr lang="pt-BR" sz="2000" b="1" dirty="0">
                <a:latin typeface="Times New Roman" panose="02020603050405020304" pitchFamily="18" charset="0"/>
                <a:cs typeface="Times New Roman" panose="02020603050405020304" pitchFamily="18" charset="0"/>
              </a:rPr>
              <a:t> </a:t>
            </a:r>
            <a:r>
              <a:rPr lang="pt-BR" sz="2000" b="1" dirty="0" err="1">
                <a:latin typeface="Times New Roman" panose="02020603050405020304" pitchFamily="18" charset="0"/>
                <a:cs typeface="Times New Roman" panose="02020603050405020304" pitchFamily="18" charset="0"/>
              </a:rPr>
              <a:t>Golse</a:t>
            </a:r>
            <a:r>
              <a:rPr lang="pt-BR" sz="2000" dirty="0">
                <a:latin typeface="Times New Roman" panose="02020603050405020304" pitchFamily="18" charset="0"/>
                <a:cs typeface="Times New Roman" panose="02020603050405020304" pitchFamily="18" charset="0"/>
              </a:rPr>
              <a:t> (com propostas no campo do desenvolvimento e da </a:t>
            </a:r>
            <a:r>
              <a:rPr lang="pt-BR" sz="2000" dirty="0" err="1">
                <a:latin typeface="Times New Roman" panose="02020603050405020304" pitchFamily="18" charset="0"/>
                <a:cs typeface="Times New Roman" panose="02020603050405020304" pitchFamily="18" charset="0"/>
              </a:rPr>
              <a:t>perinatalidade</a:t>
            </a:r>
            <a:r>
              <a:rPr lang="pt-BR" sz="2000" dirty="0">
                <a:latin typeface="Times New Roman" panose="02020603050405020304" pitchFamily="18" charset="0"/>
                <a:cs typeface="Times New Roman" panose="02020603050405020304" pitchFamily="18" charset="0"/>
              </a:rPr>
              <a:t>, pensando processos vistos do ponto de vista da </a:t>
            </a:r>
            <a:r>
              <a:rPr lang="pt-BR" sz="2000" dirty="0" err="1">
                <a:latin typeface="Times New Roman" panose="02020603050405020304" pitchFamily="18" charset="0"/>
                <a:cs typeface="Times New Roman" panose="02020603050405020304" pitchFamily="18" charset="0"/>
              </a:rPr>
              <a:t>psianálise</a:t>
            </a:r>
            <a:r>
              <a:rPr lang="pt-BR" sz="2000" dirty="0">
                <a:latin typeface="Times New Roman" panose="02020603050405020304" pitchFamily="18" charset="0"/>
                <a:cs typeface="Times New Roman" panose="02020603050405020304" pitchFamily="18" charset="0"/>
              </a:rPr>
              <a:t>, das ciências cognitivas e das neurociências) </a:t>
            </a:r>
          </a:p>
          <a:p>
            <a:pPr lvl="1" algn="just">
              <a:lnSpc>
                <a:spcPct val="150000"/>
              </a:lnSpc>
            </a:pPr>
            <a:r>
              <a:rPr lang="pt-BR" sz="2000" b="1" dirty="0" err="1">
                <a:latin typeface="Times New Roman" panose="02020603050405020304" pitchFamily="18" charset="0"/>
                <a:cs typeface="Times New Roman" panose="02020603050405020304" pitchFamily="18" charset="0"/>
              </a:rPr>
              <a:t>Antonio</a:t>
            </a:r>
            <a:r>
              <a:rPr lang="pt-BR" sz="2000" b="1" dirty="0">
                <a:latin typeface="Times New Roman" panose="02020603050405020304" pitchFamily="18" charset="0"/>
                <a:cs typeface="Times New Roman" panose="02020603050405020304" pitchFamily="18" charset="0"/>
              </a:rPr>
              <a:t> </a:t>
            </a:r>
            <a:r>
              <a:rPr lang="pt-BR" sz="2000" b="1" dirty="0" err="1">
                <a:latin typeface="Times New Roman" panose="02020603050405020304" pitchFamily="18" charset="0"/>
                <a:cs typeface="Times New Roman" panose="02020603050405020304" pitchFamily="18" charset="0"/>
              </a:rPr>
              <a:t>Imbasciati</a:t>
            </a:r>
            <a:r>
              <a:rPr lang="pt-BR" sz="2000" b="1" dirty="0">
                <a:latin typeface="Times New Roman" panose="02020603050405020304" pitchFamily="18" charset="0"/>
                <a:cs typeface="Times New Roman" panose="02020603050405020304" pitchFamily="18" charset="0"/>
              </a:rPr>
              <a:t> </a:t>
            </a:r>
            <a:r>
              <a:rPr lang="pt-BR" sz="2000" dirty="0">
                <a:solidFill>
                  <a:srgbClr val="FF0000"/>
                </a:solidFill>
                <a:latin typeface="Times New Roman" panose="02020603050405020304" pitchFamily="18" charset="0"/>
                <a:cs typeface="Times New Roman" panose="02020603050405020304" pitchFamily="18" charset="0"/>
              </a:rPr>
              <a:t>(pensando os limites da consciências e a necessidade de ir além e construir uma nova metapsicologia, colocando a psicanálise como necessariamente transformada pelas neurociências)</a:t>
            </a:r>
          </a:p>
          <a:p>
            <a:pPr lvl="1" algn="just">
              <a:lnSpc>
                <a:spcPct val="150000"/>
              </a:lnSpc>
            </a:pPr>
            <a:r>
              <a:rPr lang="pt-BR" sz="2000" b="1" dirty="0">
                <a:solidFill>
                  <a:srgbClr val="000000"/>
                </a:solidFill>
                <a:effectLst/>
                <a:latin typeface="Times New Roman" panose="02020603050405020304" pitchFamily="18" charset="0"/>
                <a:cs typeface="Times New Roman" panose="02020603050405020304" pitchFamily="18" charset="0"/>
              </a:rPr>
              <a:t>Bezerra Jr., B. </a:t>
            </a:r>
            <a:r>
              <a:rPr lang="pt-BR" sz="2000" dirty="0">
                <a:solidFill>
                  <a:srgbClr val="000000"/>
                </a:solidFill>
                <a:effectLst/>
                <a:latin typeface="Times New Roman" panose="02020603050405020304" pitchFamily="18" charset="0"/>
                <a:cs typeface="Times New Roman" panose="02020603050405020304" pitchFamily="18" charset="0"/>
              </a:rPr>
              <a:t>(2024). </a:t>
            </a:r>
            <a:r>
              <a:rPr lang="pt-BR" sz="2000" dirty="0" err="1">
                <a:solidFill>
                  <a:srgbClr val="FF0000"/>
                </a:solidFill>
                <a:effectLst/>
                <a:latin typeface="Times New Roman" panose="02020603050405020304" pitchFamily="18" charset="0"/>
                <a:cs typeface="Times New Roman" panose="02020603050405020304" pitchFamily="18" charset="0"/>
              </a:rPr>
              <a:t>Winnicott</a:t>
            </a:r>
            <a:r>
              <a:rPr lang="pt-BR" sz="2000" dirty="0">
                <a:solidFill>
                  <a:srgbClr val="FF0000"/>
                </a:solidFill>
                <a:effectLst/>
                <a:latin typeface="Times New Roman" panose="02020603050405020304" pitchFamily="18" charset="0"/>
                <a:cs typeface="Times New Roman" panose="02020603050405020304" pitchFamily="18" charset="0"/>
              </a:rPr>
              <a:t> e </a:t>
            </a:r>
            <a:r>
              <a:rPr lang="pt-BR" sz="2000" dirty="0" err="1">
                <a:solidFill>
                  <a:srgbClr val="FF0000"/>
                </a:solidFill>
                <a:effectLst/>
                <a:latin typeface="Times New Roman" panose="02020603050405020304" pitchFamily="18" charset="0"/>
                <a:cs typeface="Times New Roman" panose="02020603050405020304" pitchFamily="18" charset="0"/>
              </a:rPr>
              <a:t>Friston</a:t>
            </a:r>
            <a:r>
              <a:rPr lang="pt-BR" sz="2000" dirty="0">
                <a:solidFill>
                  <a:srgbClr val="FF0000"/>
                </a:solidFill>
                <a:effectLst/>
                <a:latin typeface="Times New Roman" panose="02020603050405020304" pitchFamily="18" charset="0"/>
                <a:cs typeface="Times New Roman" panose="02020603050405020304" pitchFamily="18" charset="0"/>
              </a:rPr>
              <a:t>: notas preliminares para um possível diálogo. </a:t>
            </a:r>
            <a:r>
              <a:rPr lang="pt-BR" sz="2000" i="1" dirty="0">
                <a:solidFill>
                  <a:srgbClr val="FF0000"/>
                </a:solidFill>
                <a:effectLst/>
                <a:latin typeface="Times New Roman" panose="02020603050405020304" pitchFamily="18" charset="0"/>
                <a:cs typeface="Times New Roman" panose="02020603050405020304" pitchFamily="18" charset="0"/>
              </a:rPr>
              <a:t>Revista Rosa, 10</a:t>
            </a:r>
            <a:r>
              <a:rPr lang="pt-BR" sz="2000" dirty="0">
                <a:solidFill>
                  <a:srgbClr val="FF0000"/>
                </a:solidFill>
                <a:effectLst/>
                <a:latin typeface="Times New Roman" panose="02020603050405020304" pitchFamily="18" charset="0"/>
                <a:cs typeface="Times New Roman" panose="02020603050405020304" pitchFamily="18" charset="0"/>
              </a:rPr>
              <a:t>(1). </a:t>
            </a:r>
            <a:r>
              <a:rPr lang="pt-BR" sz="2000" dirty="0" err="1">
                <a:solidFill>
                  <a:srgbClr val="FF0000"/>
                </a:solidFill>
                <a:effectLst/>
                <a:latin typeface="Times New Roman" panose="02020603050405020304" pitchFamily="18" charset="0"/>
                <a:cs typeface="Times New Roman" panose="02020603050405020304" pitchFamily="18" charset="0"/>
              </a:rPr>
              <a:t>Retrieved</a:t>
            </a:r>
            <a:r>
              <a:rPr lang="pt-BR" sz="2000" dirty="0">
                <a:solidFill>
                  <a:srgbClr val="FF0000"/>
                </a:solidFill>
                <a:effectLst/>
                <a:latin typeface="Times New Roman" panose="02020603050405020304" pitchFamily="18" charset="0"/>
                <a:cs typeface="Times New Roman" panose="02020603050405020304" pitchFamily="18" charset="0"/>
              </a:rPr>
              <a:t> </a:t>
            </a:r>
            <a:r>
              <a:rPr lang="pt-BR" sz="2000" dirty="0" err="1">
                <a:solidFill>
                  <a:srgbClr val="FF0000"/>
                </a:solidFill>
                <a:effectLst/>
                <a:latin typeface="Times New Roman" panose="02020603050405020304" pitchFamily="18" charset="0"/>
                <a:cs typeface="Times New Roman" panose="02020603050405020304" pitchFamily="18" charset="0"/>
              </a:rPr>
              <a:t>from</a:t>
            </a:r>
            <a:r>
              <a:rPr lang="pt-BR" sz="2000" dirty="0">
                <a:solidFill>
                  <a:srgbClr val="FF0000"/>
                </a:solidFill>
                <a:effectLst/>
                <a:latin typeface="Times New Roman" panose="02020603050405020304" pitchFamily="18" charset="0"/>
                <a:cs typeface="Times New Roman" panose="02020603050405020304" pitchFamily="18" charset="0"/>
              </a:rPr>
              <a:t> </a:t>
            </a:r>
            <a:r>
              <a:rPr lang="pt-BR" sz="2000" dirty="0">
                <a:solidFill>
                  <a:srgbClr val="0563C1"/>
                </a:solidFill>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https://revistarosa.</a:t>
            </a:r>
            <a:r>
              <a:rPr lang="pt-BR" sz="2000" dirty="0">
                <a:solidFill>
                  <a:srgbClr val="FF0000"/>
                </a:solidFill>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com</a:t>
            </a:r>
            <a:endParaRPr lang="pt-BR" sz="2000" dirty="0">
              <a:solidFill>
                <a:srgbClr val="FF0000"/>
              </a:solidFill>
              <a:latin typeface="Times New Roman" panose="02020603050405020304" pitchFamily="18" charset="0"/>
              <a:cs typeface="Times New Roman" panose="02020603050405020304" pitchFamily="18" charset="0"/>
            </a:endParaRPr>
          </a:p>
        </p:txBody>
      </p:sp>
      <p:sp>
        <p:nvSpPr>
          <p:cNvPr id="4" name="Espaço Reservado para Número de Slide 3">
            <a:extLst>
              <a:ext uri="{FF2B5EF4-FFF2-40B4-BE49-F238E27FC236}">
                <a16:creationId xmlns:a16="http://schemas.microsoft.com/office/drawing/2014/main" id="{3B9AD2BB-A34C-A24D-80AA-A2610B55ADFF}"/>
              </a:ext>
            </a:extLst>
          </p:cNvPr>
          <p:cNvSpPr>
            <a:spLocks noGrp="1"/>
          </p:cNvSpPr>
          <p:nvPr>
            <p:ph type="sldNum" sz="quarter" idx="12"/>
          </p:nvPr>
        </p:nvSpPr>
        <p:spPr/>
        <p:txBody>
          <a:bodyPr/>
          <a:lstStyle/>
          <a:p>
            <a:fld id="{86E381C6-3CE7-354A-88D5-C98944E9A1C1}" type="slidenum">
              <a:rPr lang="pt-BR" smtClean="0"/>
              <a:t>21</a:t>
            </a:fld>
            <a:endParaRPr lang="pt-BR"/>
          </a:p>
        </p:txBody>
      </p:sp>
    </p:spTree>
    <p:extLst>
      <p:ext uri="{BB962C8B-B14F-4D97-AF65-F5344CB8AC3E}">
        <p14:creationId xmlns:p14="http://schemas.microsoft.com/office/powerpoint/2010/main" val="9323078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7F0CAE-B5F3-9A4D-B686-9C826C1FB7A6}"/>
              </a:ext>
            </a:extLst>
          </p:cNvPr>
          <p:cNvSpPr>
            <a:spLocks noGrp="1"/>
          </p:cNvSpPr>
          <p:nvPr>
            <p:ph type="title"/>
          </p:nvPr>
        </p:nvSpPr>
        <p:spPr/>
        <p:txBody>
          <a:bodyPr>
            <a:normAutofit/>
          </a:bodyPr>
          <a:lstStyle/>
          <a:p>
            <a:pPr algn="ctr"/>
            <a:endParaRPr lang="pt-BR" sz="2800" b="1" dirty="0">
              <a:latin typeface="Times New Roman" panose="02020603050405020304" pitchFamily="18" charset="0"/>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CD41C89E-EF66-4D4F-9FC0-3D96F6609BD6}"/>
              </a:ext>
            </a:extLst>
          </p:cNvPr>
          <p:cNvSpPr>
            <a:spLocks noGrp="1"/>
          </p:cNvSpPr>
          <p:nvPr>
            <p:ph idx="1"/>
          </p:nvPr>
        </p:nvSpPr>
        <p:spPr/>
        <p:txBody>
          <a:bodyPr>
            <a:normAutofit/>
          </a:bodyPr>
          <a:lstStyle/>
          <a:p>
            <a:pPr algn="just">
              <a:lnSpc>
                <a:spcPct val="150000"/>
              </a:lnSpc>
            </a:pPr>
            <a:r>
              <a:rPr lang="pt-BR" sz="2000" b="1" dirty="0">
                <a:latin typeface="Times New Roman" panose="02020603050405020304" pitchFamily="18" charset="0"/>
                <a:cs typeface="Times New Roman" panose="02020603050405020304" pitchFamily="18" charset="0"/>
              </a:rPr>
              <a:t>Num campo novo, amalgamando estas duas ciências, na proposta de uma </a:t>
            </a:r>
            <a:r>
              <a:rPr lang="pt-BR" sz="2000" b="1" dirty="0" err="1">
                <a:latin typeface="Times New Roman" panose="02020603050405020304" pitchFamily="18" charset="0"/>
                <a:cs typeface="Times New Roman" panose="02020603050405020304" pitchFamily="18" charset="0"/>
              </a:rPr>
              <a:t>neuropsicanálise</a:t>
            </a:r>
            <a:r>
              <a:rPr lang="pt-BR" sz="2000" b="1" dirty="0">
                <a:latin typeface="Times New Roman" panose="02020603050405020304" pitchFamily="18" charset="0"/>
                <a:cs typeface="Times New Roman" panose="02020603050405020304" pitchFamily="18" charset="0"/>
              </a:rPr>
              <a:t>, como uma </a:t>
            </a:r>
            <a:r>
              <a:rPr lang="pt-BR" sz="2000" b="1" dirty="0" err="1">
                <a:latin typeface="Times New Roman" panose="02020603050405020304" pitchFamily="18" charset="0"/>
                <a:cs typeface="Times New Roman" panose="02020603050405020304" pitchFamily="18" charset="0"/>
              </a:rPr>
              <a:t>redescrição</a:t>
            </a:r>
            <a:r>
              <a:rPr lang="pt-BR" sz="2000" b="1" dirty="0">
                <a:latin typeface="Times New Roman" panose="02020603050405020304" pitchFamily="18" charset="0"/>
                <a:cs typeface="Times New Roman" panose="02020603050405020304" pitchFamily="18" charset="0"/>
              </a:rPr>
              <a:t> da psicanálise</a:t>
            </a:r>
            <a:r>
              <a:rPr lang="pt-BR" sz="2000" dirty="0">
                <a:latin typeface="Times New Roman" panose="02020603050405020304" pitchFamily="18" charset="0"/>
                <a:cs typeface="Times New Roman" panose="02020603050405020304" pitchFamily="18" charset="0"/>
              </a:rPr>
              <a:t>: </a:t>
            </a:r>
          </a:p>
          <a:p>
            <a:pPr lvl="1" algn="just">
              <a:lnSpc>
                <a:spcPct val="150000"/>
              </a:lnSpc>
            </a:pPr>
            <a:r>
              <a:rPr lang="pt-BR" sz="2000" b="1" dirty="0">
                <a:latin typeface="Times New Roman" panose="02020603050405020304" pitchFamily="18" charset="0"/>
                <a:cs typeface="Times New Roman" panose="02020603050405020304" pitchFamily="18" charset="0"/>
              </a:rPr>
              <a:t>Mark </a:t>
            </a:r>
            <a:r>
              <a:rPr lang="pt-BR" sz="2000" b="1" dirty="0" err="1">
                <a:latin typeface="Times New Roman" panose="02020603050405020304" pitchFamily="18" charset="0"/>
                <a:cs typeface="Times New Roman" panose="02020603050405020304" pitchFamily="18" charset="0"/>
              </a:rPr>
              <a:t>Solms</a:t>
            </a:r>
            <a:r>
              <a:rPr lang="pt-BR" sz="2000" b="1" dirty="0">
                <a:latin typeface="Times New Roman" panose="02020603050405020304" pitchFamily="18" charset="0"/>
                <a:cs typeface="Times New Roman" panose="02020603050405020304" pitchFamily="18" charset="0"/>
              </a:rPr>
              <a:t> </a:t>
            </a:r>
            <a:r>
              <a:rPr lang="pt-BR" sz="2000" dirty="0">
                <a:solidFill>
                  <a:srgbClr val="FF0000"/>
                </a:solidFill>
                <a:latin typeface="Times New Roman" panose="02020603050405020304" pitchFamily="18" charset="0"/>
                <a:cs typeface="Times New Roman" panose="02020603050405020304" pitchFamily="18" charset="0"/>
              </a:rPr>
              <a:t>propõe</a:t>
            </a:r>
            <a:r>
              <a:rPr lang="pt-BR" sz="2000" dirty="0">
                <a:latin typeface="Times New Roman" panose="02020603050405020304" pitchFamily="18" charset="0"/>
                <a:cs typeface="Times New Roman" panose="02020603050405020304" pitchFamily="18" charset="0"/>
              </a:rPr>
              <a:t> </a:t>
            </a:r>
            <a:r>
              <a:rPr lang="pt-BR" sz="2000" dirty="0" err="1">
                <a:solidFill>
                  <a:srgbClr val="FF0000"/>
                </a:solidFill>
                <a:latin typeface="Times New Roman" panose="02020603050405020304" pitchFamily="18" charset="0"/>
                <a:cs typeface="Times New Roman" panose="02020603050405020304" pitchFamily="18" charset="0"/>
              </a:rPr>
              <a:t>redescrever</a:t>
            </a:r>
            <a:r>
              <a:rPr lang="pt-BR" sz="2000" dirty="0">
                <a:solidFill>
                  <a:srgbClr val="FF0000"/>
                </a:solidFill>
                <a:latin typeface="Times New Roman" panose="02020603050405020304" pitchFamily="18" charset="0"/>
                <a:cs typeface="Times New Roman" panose="02020603050405020304" pitchFamily="18" charset="0"/>
              </a:rPr>
              <a:t> os conceitos fundamentais da metapsicologia psicanalítica, reformulando-os com as descobertas das neurociências.</a:t>
            </a:r>
          </a:p>
        </p:txBody>
      </p:sp>
      <p:sp>
        <p:nvSpPr>
          <p:cNvPr id="4" name="Espaço Reservado para Número de Slide 3">
            <a:extLst>
              <a:ext uri="{FF2B5EF4-FFF2-40B4-BE49-F238E27FC236}">
                <a16:creationId xmlns:a16="http://schemas.microsoft.com/office/drawing/2014/main" id="{3B9AD2BB-A34C-A24D-80AA-A2610B55ADFF}"/>
              </a:ext>
            </a:extLst>
          </p:cNvPr>
          <p:cNvSpPr>
            <a:spLocks noGrp="1"/>
          </p:cNvSpPr>
          <p:nvPr>
            <p:ph type="sldNum" sz="quarter" idx="12"/>
          </p:nvPr>
        </p:nvSpPr>
        <p:spPr/>
        <p:txBody>
          <a:bodyPr/>
          <a:lstStyle/>
          <a:p>
            <a:fld id="{86E381C6-3CE7-354A-88D5-C98944E9A1C1}" type="slidenum">
              <a:rPr lang="pt-BR" smtClean="0"/>
              <a:t>22</a:t>
            </a:fld>
            <a:endParaRPr lang="pt-BR"/>
          </a:p>
        </p:txBody>
      </p:sp>
    </p:spTree>
    <p:extLst>
      <p:ext uri="{BB962C8B-B14F-4D97-AF65-F5344CB8AC3E}">
        <p14:creationId xmlns:p14="http://schemas.microsoft.com/office/powerpoint/2010/main" val="26845847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7F0CAE-B5F3-9A4D-B686-9C826C1FB7A6}"/>
              </a:ext>
            </a:extLst>
          </p:cNvPr>
          <p:cNvSpPr>
            <a:spLocks noGrp="1"/>
          </p:cNvSpPr>
          <p:nvPr>
            <p:ph type="title"/>
          </p:nvPr>
        </p:nvSpPr>
        <p:spPr/>
        <p:txBody>
          <a:bodyPr>
            <a:normAutofit/>
          </a:bodyPr>
          <a:lstStyle/>
          <a:p>
            <a:pPr algn="ctr"/>
            <a:r>
              <a:rPr lang="pt-BR" sz="2800" b="1" dirty="0">
                <a:latin typeface="Times New Roman" panose="02020603050405020304" pitchFamily="18" charset="0"/>
                <a:cs typeface="Times New Roman" panose="02020603050405020304" pitchFamily="18" charset="0"/>
              </a:rPr>
              <a:t>1. Algumas pesquisas que estabelecem conexões </a:t>
            </a:r>
            <a:br>
              <a:rPr lang="pt-BR" sz="2800" b="1" dirty="0">
                <a:latin typeface="Times New Roman" panose="02020603050405020304" pitchFamily="18" charset="0"/>
                <a:cs typeface="Times New Roman" panose="02020603050405020304" pitchFamily="18" charset="0"/>
              </a:rPr>
            </a:br>
            <a:r>
              <a:rPr lang="pt-BR" sz="2800" b="1" dirty="0">
                <a:latin typeface="Times New Roman" panose="02020603050405020304" pitchFamily="18" charset="0"/>
                <a:cs typeface="Times New Roman" panose="02020603050405020304" pitchFamily="18" charset="0"/>
              </a:rPr>
              <a:t>entre </a:t>
            </a:r>
            <a:br>
              <a:rPr lang="pt-BR" sz="2800" b="1" dirty="0">
                <a:latin typeface="Times New Roman" panose="02020603050405020304" pitchFamily="18" charset="0"/>
                <a:cs typeface="Times New Roman" panose="02020603050405020304" pitchFamily="18" charset="0"/>
              </a:rPr>
            </a:br>
            <a:r>
              <a:rPr lang="pt-BR" sz="2800" b="1" dirty="0">
                <a:latin typeface="Times New Roman" panose="02020603050405020304" pitchFamily="18" charset="0"/>
                <a:cs typeface="Times New Roman" panose="02020603050405020304" pitchFamily="18" charset="0"/>
              </a:rPr>
              <a:t>as propostas da psicanálise e as descobertas das neurociência</a:t>
            </a:r>
          </a:p>
        </p:txBody>
      </p:sp>
      <p:sp>
        <p:nvSpPr>
          <p:cNvPr id="3" name="Espaço Reservado para Conteúdo 2">
            <a:extLst>
              <a:ext uri="{FF2B5EF4-FFF2-40B4-BE49-F238E27FC236}">
                <a16:creationId xmlns:a16="http://schemas.microsoft.com/office/drawing/2014/main" id="{CD41C89E-EF66-4D4F-9FC0-3D96F6609BD6}"/>
              </a:ext>
            </a:extLst>
          </p:cNvPr>
          <p:cNvSpPr>
            <a:spLocks noGrp="1"/>
          </p:cNvSpPr>
          <p:nvPr>
            <p:ph idx="1"/>
          </p:nvPr>
        </p:nvSpPr>
        <p:spPr/>
        <p:txBody>
          <a:bodyPr>
            <a:noAutofit/>
          </a:bodyPr>
          <a:lstStyle/>
          <a:p>
            <a:pPr algn="just">
              <a:lnSpc>
                <a:spcPct val="150000"/>
              </a:lnSpc>
            </a:pPr>
            <a:r>
              <a:rPr lang="pt-BR" sz="800" b="1" dirty="0">
                <a:effectLst/>
                <a:latin typeface="Times New Roman" panose="02020603050405020304" pitchFamily="18" charset="0"/>
                <a:cs typeface="Times New Roman" panose="02020603050405020304" pitchFamily="18" charset="0"/>
              </a:rPr>
              <a:t>No campo das neurociências</a:t>
            </a:r>
            <a:r>
              <a:rPr lang="pt-BR" sz="800" dirty="0">
                <a:effectLst/>
                <a:latin typeface="Times New Roman" panose="02020603050405020304" pitchFamily="18" charset="0"/>
                <a:cs typeface="Times New Roman" panose="02020603050405020304" pitchFamily="18" charset="0"/>
              </a:rPr>
              <a:t>, referindo-se à psicanálise, podemos citar: </a:t>
            </a:r>
          </a:p>
          <a:p>
            <a:pPr lvl="1" algn="just">
              <a:lnSpc>
                <a:spcPct val="150000"/>
              </a:lnSpc>
            </a:pPr>
            <a:r>
              <a:rPr lang="pt-BR" sz="800" b="1" dirty="0">
                <a:effectLst/>
                <a:latin typeface="Times New Roman" panose="02020603050405020304" pitchFamily="18" charset="0"/>
                <a:ea typeface="Times New Roman" panose="02020603050405020304" pitchFamily="18" charset="0"/>
                <a:cs typeface="Times New Roman" panose="02020603050405020304" pitchFamily="18" charset="0"/>
              </a:rPr>
              <a:t>Cristina </a:t>
            </a:r>
            <a:r>
              <a:rPr lang="pt-BR" sz="800" b="1" dirty="0" err="1">
                <a:effectLst/>
                <a:latin typeface="Times New Roman" panose="02020603050405020304" pitchFamily="18" charset="0"/>
                <a:ea typeface="Times New Roman" panose="02020603050405020304" pitchFamily="18" charset="0"/>
                <a:cs typeface="Times New Roman" panose="02020603050405020304" pitchFamily="18" charset="0"/>
              </a:rPr>
              <a:t>Alberini</a:t>
            </a:r>
            <a:r>
              <a:rPr lang="pt-BR" sz="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(dedicou-se ao estudo da memória mostrando a dinâmica do </a:t>
            </a:r>
            <a:r>
              <a:rPr lang="pt-BR" sz="800" i="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aprés</a:t>
            </a:r>
            <a:r>
              <a:rPr lang="pt-BR" sz="8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-coup </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[com </a:t>
            </a:r>
            <a:r>
              <a:rPr lang="pt-BR" sz="80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opresnete</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80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resignificando</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 memória Passada])</a:t>
            </a:r>
            <a:r>
              <a:rPr lang="pt-BR" sz="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lvl="1" algn="just">
              <a:lnSpc>
                <a:spcPct val="150000"/>
              </a:lnSpc>
            </a:pPr>
            <a:r>
              <a:rPr lang="pt-BR" sz="800" b="1" dirty="0">
                <a:effectLst/>
                <a:latin typeface="Times New Roman" panose="02020603050405020304" pitchFamily="18" charset="0"/>
                <a:ea typeface="Times New Roman" panose="02020603050405020304" pitchFamily="18" charset="0"/>
                <a:cs typeface="Times New Roman" panose="02020603050405020304" pitchFamily="18" charset="0"/>
              </a:rPr>
              <a:t>Karl </a:t>
            </a:r>
            <a:r>
              <a:rPr lang="pt-BR" sz="800" b="1" dirty="0" err="1">
                <a:effectLst/>
                <a:latin typeface="Times New Roman" panose="02020603050405020304" pitchFamily="18" charset="0"/>
                <a:ea typeface="Times New Roman" panose="02020603050405020304" pitchFamily="18" charset="0"/>
                <a:cs typeface="Times New Roman" panose="02020603050405020304" pitchFamily="18" charset="0"/>
              </a:rPr>
              <a:t>Friston</a:t>
            </a:r>
            <a:r>
              <a:rPr lang="pt-BR" sz="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(mostrou que todas as funções cerebrais tem a necessidade </a:t>
            </a:r>
            <a:r>
              <a:rPr lang="pt-BR" sz="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básica de minimizar a energia livre no sistema, segundo a lei da entropia; o que também foi uma consideração freudiana sobres os objetivos da vida psíquica</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pt-BR" sz="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lvl="1" algn="just">
              <a:lnSpc>
                <a:spcPct val="150000"/>
              </a:lnSpc>
            </a:pPr>
            <a:r>
              <a:rPr lang="pt-BR" sz="800" b="1" dirty="0">
                <a:effectLst/>
                <a:latin typeface="Times New Roman" panose="02020603050405020304" pitchFamily="18" charset="0"/>
                <a:ea typeface="Times New Roman" panose="02020603050405020304" pitchFamily="18" charset="0"/>
                <a:cs typeface="Times New Roman" panose="02020603050405020304" pitchFamily="18" charset="0"/>
              </a:rPr>
              <a:t>Richard Lane </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(dedicou-se ao estudo </a:t>
            </a:r>
            <a:r>
              <a:rPr lang="pt-BR" sz="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da </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memória afetiva, dos processos de repressão de conteúdos da memória [consciente] , colocando em foco a formação de dados e/ou din</a:t>
            </a:r>
            <a:r>
              <a:rPr lang="pt-BR" sz="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âmicas </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inconscientes no ser humano)</a:t>
            </a:r>
            <a:r>
              <a:rPr lang="pt-BR" sz="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lvl="1" algn="just">
              <a:lnSpc>
                <a:spcPct val="150000"/>
              </a:lnSpc>
            </a:pPr>
            <a:r>
              <a:rPr lang="pt-BR" sz="800" b="1" dirty="0">
                <a:effectLst/>
                <a:latin typeface="Times New Roman" panose="02020603050405020304" pitchFamily="18" charset="0"/>
                <a:ea typeface="Times New Roman" panose="02020603050405020304" pitchFamily="18" charset="0"/>
                <a:cs typeface="Times New Roman" panose="02020603050405020304" pitchFamily="18" charset="0"/>
              </a:rPr>
              <a:t>Georg </a:t>
            </a:r>
            <a:r>
              <a:rPr lang="pt-BR" sz="800" b="1" dirty="0" err="1">
                <a:effectLst/>
                <a:latin typeface="Times New Roman" panose="02020603050405020304" pitchFamily="18" charset="0"/>
                <a:ea typeface="Times New Roman" panose="02020603050405020304" pitchFamily="18" charset="0"/>
                <a:cs typeface="Times New Roman" panose="02020603050405020304" pitchFamily="18" charset="0"/>
              </a:rPr>
              <a:t>Norhoff</a:t>
            </a:r>
            <a:r>
              <a:rPr lang="pt-BR" sz="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pt-BR" sz="800" dirty="0">
                <a:solidFill>
                  <a:srgbClr val="FF0000"/>
                </a:solidFill>
                <a:effectLst/>
                <a:latin typeface="Times New Roman" panose="02020603050405020304" pitchFamily="18" charset="0"/>
                <a:ea typeface="Times New Roman" panose="02020603050405020304" pitchFamily="18" charset="0"/>
              </a:rPr>
              <a:t>dedicou-se ao estudo das bases neurais do self e da consciência, fazendo aproximações e paralelos com as noções psicanalíticas que se referem:  a diferença entre a consciência e o inconsciente; a aproximação e paralelos com a </a:t>
            </a:r>
            <a:r>
              <a:rPr lang="pt-BR" sz="800" dirty="0">
                <a:solidFill>
                  <a:srgbClr val="FF0000"/>
                </a:solidFill>
                <a:latin typeface="Times New Roman" panose="02020603050405020304" pitchFamily="18" charset="0"/>
                <a:ea typeface="Times New Roman" panose="02020603050405020304" pitchFamily="18" charset="0"/>
              </a:rPr>
              <a:t>noção</a:t>
            </a:r>
            <a:r>
              <a:rPr lang="pt-BR" sz="800" dirty="0">
                <a:solidFill>
                  <a:srgbClr val="FF0000"/>
                </a:solidFill>
                <a:effectLst/>
                <a:latin typeface="Times New Roman" panose="02020603050405020304" pitchFamily="18" charset="0"/>
                <a:ea typeface="Times New Roman" panose="02020603050405020304" pitchFamily="18" charset="0"/>
              </a:rPr>
              <a:t> de aparelho psíquico ( e suas instâncias); e a consideração da noção de energia livre</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lvl="1" algn="just">
              <a:lnSpc>
                <a:spcPct val="150000"/>
              </a:lnSpc>
            </a:pPr>
            <a:r>
              <a:rPr lang="pt-BR" sz="800" b="1" dirty="0">
                <a:effectLst/>
                <a:latin typeface="Times New Roman" panose="02020603050405020304" pitchFamily="18" charset="0"/>
                <a:ea typeface="Times New Roman" panose="02020603050405020304" pitchFamily="18" charset="0"/>
                <a:cs typeface="Times New Roman" panose="02020603050405020304" pitchFamily="18" charset="0"/>
              </a:rPr>
              <a:t>Pierre </a:t>
            </a:r>
            <a:r>
              <a:rPr lang="pt-BR" sz="800" b="1" dirty="0" err="1">
                <a:effectLst/>
                <a:latin typeface="Times New Roman" panose="02020603050405020304" pitchFamily="18" charset="0"/>
                <a:ea typeface="Times New Roman" panose="02020603050405020304" pitchFamily="18" charset="0"/>
                <a:cs typeface="Times New Roman" panose="02020603050405020304" pitchFamily="18" charset="0"/>
              </a:rPr>
              <a:t>Magistretti</a:t>
            </a:r>
            <a:r>
              <a:rPr lang="pt-BR" sz="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(Dedicou-se ao estud</a:t>
            </a:r>
            <a:r>
              <a:rPr lang="pt-BR" sz="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o </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do metabolismo energético cerebral, colocando em evidência a capacidade do cérebro de reorganizar suas conexões em resposta a experiência, ou seja, a plasticidade neuronal; seus estudos podem ser considerados como fornecendo uma base biológica para conceitos psicanalíticos, como o inconsciente e a pulsão).</a:t>
            </a:r>
            <a:endParaRPr lang="pt-BR" sz="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pt-BR" sz="800" b="1" dirty="0">
                <a:latin typeface="Times New Roman" panose="02020603050405020304" pitchFamily="18" charset="0"/>
                <a:cs typeface="Times New Roman" panose="02020603050405020304" pitchFamily="18" charset="0"/>
              </a:rPr>
              <a:t>No campo da psicanálise</a:t>
            </a:r>
            <a:r>
              <a:rPr lang="pt-BR" sz="800" dirty="0">
                <a:latin typeface="Times New Roman" panose="02020603050405020304" pitchFamily="18" charset="0"/>
                <a:cs typeface="Times New Roman" panose="02020603050405020304" pitchFamily="18" charset="0"/>
              </a:rPr>
              <a:t>, podemos citar: </a:t>
            </a:r>
          </a:p>
          <a:p>
            <a:pPr lvl="1" algn="just">
              <a:lnSpc>
                <a:spcPct val="150000"/>
              </a:lnSpc>
            </a:pPr>
            <a:r>
              <a:rPr lang="pt-BR" sz="800" b="1" dirty="0">
                <a:latin typeface="Times New Roman" panose="02020603050405020304" pitchFamily="18" charset="0"/>
                <a:cs typeface="Times New Roman" panose="02020603050405020304" pitchFamily="18" charset="0"/>
              </a:rPr>
              <a:t>Peter </a:t>
            </a:r>
            <a:r>
              <a:rPr lang="pt-BR" sz="800" b="1" dirty="0" err="1">
                <a:latin typeface="Times New Roman" panose="02020603050405020304" pitchFamily="18" charset="0"/>
                <a:cs typeface="Times New Roman" panose="02020603050405020304" pitchFamily="18" charset="0"/>
              </a:rPr>
              <a:t>Fonagy</a:t>
            </a:r>
            <a:r>
              <a:rPr lang="pt-BR" sz="800" b="1" dirty="0">
                <a:latin typeface="Times New Roman" panose="02020603050405020304" pitchFamily="18" charset="0"/>
                <a:cs typeface="Times New Roman" panose="02020603050405020304" pitchFamily="18" charset="0"/>
              </a:rPr>
              <a:t> </a:t>
            </a:r>
            <a:r>
              <a:rPr lang="pt-BR" sz="800" dirty="0">
                <a:solidFill>
                  <a:srgbClr val="FF0000"/>
                </a:solidFill>
                <a:latin typeface="Times New Roman" panose="02020603050405020304" pitchFamily="18" charset="0"/>
                <a:cs typeface="Times New Roman" panose="02020603050405020304" pitchFamily="18" charset="0"/>
              </a:rPr>
              <a:t>(o apego, impulso biológico, como impulso básico, a mente e a mentalização, as neurociências dos afetos e os padrões de operação)</a:t>
            </a:r>
            <a:r>
              <a:rPr lang="pt-BR" sz="800" dirty="0">
                <a:latin typeface="Times New Roman" panose="02020603050405020304" pitchFamily="18" charset="0"/>
                <a:cs typeface="Times New Roman" panose="02020603050405020304" pitchFamily="18" charset="0"/>
              </a:rPr>
              <a:t>, </a:t>
            </a:r>
          </a:p>
          <a:p>
            <a:pPr lvl="1" algn="just">
              <a:lnSpc>
                <a:spcPct val="150000"/>
              </a:lnSpc>
            </a:pPr>
            <a:r>
              <a:rPr lang="pt-BR" sz="800" b="1" dirty="0">
                <a:latin typeface="Times New Roman" panose="02020603050405020304" pitchFamily="18" charset="0"/>
                <a:cs typeface="Times New Roman" panose="02020603050405020304" pitchFamily="18" charset="0"/>
              </a:rPr>
              <a:t>Daniel Stern; </a:t>
            </a:r>
            <a:r>
              <a:rPr lang="pt-BR" sz="800" b="1" dirty="0" err="1">
                <a:latin typeface="Times New Roman" panose="02020603050405020304" pitchFamily="18" charset="0"/>
                <a:cs typeface="Times New Roman" panose="02020603050405020304" pitchFamily="18" charset="0"/>
              </a:rPr>
              <a:t>Bernand</a:t>
            </a:r>
            <a:r>
              <a:rPr lang="pt-BR" sz="800" b="1" dirty="0">
                <a:latin typeface="Times New Roman" panose="02020603050405020304" pitchFamily="18" charset="0"/>
                <a:cs typeface="Times New Roman" panose="02020603050405020304" pitchFamily="18" charset="0"/>
              </a:rPr>
              <a:t> </a:t>
            </a:r>
            <a:r>
              <a:rPr lang="pt-BR" sz="800" b="1" dirty="0" err="1">
                <a:latin typeface="Times New Roman" panose="02020603050405020304" pitchFamily="18" charset="0"/>
                <a:cs typeface="Times New Roman" panose="02020603050405020304" pitchFamily="18" charset="0"/>
              </a:rPr>
              <a:t>Golse</a:t>
            </a:r>
            <a:r>
              <a:rPr lang="pt-BR" sz="800" dirty="0">
                <a:latin typeface="Times New Roman" panose="02020603050405020304" pitchFamily="18" charset="0"/>
                <a:cs typeface="Times New Roman" panose="02020603050405020304" pitchFamily="18" charset="0"/>
              </a:rPr>
              <a:t> (com propostas no campo do desenvolvimento e da </a:t>
            </a:r>
            <a:r>
              <a:rPr lang="pt-BR" sz="800" dirty="0" err="1">
                <a:latin typeface="Times New Roman" panose="02020603050405020304" pitchFamily="18" charset="0"/>
                <a:cs typeface="Times New Roman" panose="02020603050405020304" pitchFamily="18" charset="0"/>
              </a:rPr>
              <a:t>perinatalidade</a:t>
            </a:r>
            <a:r>
              <a:rPr lang="pt-BR" sz="800" dirty="0">
                <a:latin typeface="Times New Roman" panose="02020603050405020304" pitchFamily="18" charset="0"/>
                <a:cs typeface="Times New Roman" panose="02020603050405020304" pitchFamily="18" charset="0"/>
              </a:rPr>
              <a:t>, pensando processos vistos do ponto de vista da </a:t>
            </a:r>
            <a:r>
              <a:rPr lang="pt-BR" sz="800" dirty="0" err="1">
                <a:latin typeface="Times New Roman" panose="02020603050405020304" pitchFamily="18" charset="0"/>
                <a:cs typeface="Times New Roman" panose="02020603050405020304" pitchFamily="18" charset="0"/>
              </a:rPr>
              <a:t>psianálise</a:t>
            </a:r>
            <a:r>
              <a:rPr lang="pt-BR" sz="800" dirty="0">
                <a:latin typeface="Times New Roman" panose="02020603050405020304" pitchFamily="18" charset="0"/>
                <a:cs typeface="Times New Roman" panose="02020603050405020304" pitchFamily="18" charset="0"/>
              </a:rPr>
              <a:t>, das ciências cognitivas e das neurociências) </a:t>
            </a:r>
          </a:p>
          <a:p>
            <a:pPr lvl="1" algn="just">
              <a:lnSpc>
                <a:spcPct val="150000"/>
              </a:lnSpc>
            </a:pPr>
            <a:r>
              <a:rPr lang="pt-BR" sz="800" b="1" dirty="0" err="1">
                <a:latin typeface="Times New Roman" panose="02020603050405020304" pitchFamily="18" charset="0"/>
                <a:cs typeface="Times New Roman" panose="02020603050405020304" pitchFamily="18" charset="0"/>
              </a:rPr>
              <a:t>Antonio</a:t>
            </a:r>
            <a:r>
              <a:rPr lang="pt-BR" sz="800" b="1" dirty="0">
                <a:latin typeface="Times New Roman" panose="02020603050405020304" pitchFamily="18" charset="0"/>
                <a:cs typeface="Times New Roman" panose="02020603050405020304" pitchFamily="18" charset="0"/>
              </a:rPr>
              <a:t> </a:t>
            </a:r>
            <a:r>
              <a:rPr lang="pt-BR" sz="800" b="1" dirty="0" err="1">
                <a:latin typeface="Times New Roman" panose="02020603050405020304" pitchFamily="18" charset="0"/>
                <a:cs typeface="Times New Roman" panose="02020603050405020304" pitchFamily="18" charset="0"/>
              </a:rPr>
              <a:t>Imbasciati</a:t>
            </a:r>
            <a:r>
              <a:rPr lang="pt-BR" sz="800" b="1" dirty="0">
                <a:latin typeface="Times New Roman" panose="02020603050405020304" pitchFamily="18" charset="0"/>
                <a:cs typeface="Times New Roman" panose="02020603050405020304" pitchFamily="18" charset="0"/>
              </a:rPr>
              <a:t> </a:t>
            </a:r>
            <a:r>
              <a:rPr lang="pt-BR" sz="800" dirty="0">
                <a:solidFill>
                  <a:srgbClr val="FF0000"/>
                </a:solidFill>
                <a:latin typeface="Times New Roman" panose="02020603050405020304" pitchFamily="18" charset="0"/>
                <a:cs typeface="Times New Roman" panose="02020603050405020304" pitchFamily="18" charset="0"/>
              </a:rPr>
              <a:t>(pensando os limites da consciências e a necessidade de ir além e construir uma nova metapsicologia, colocando a psicanálise como necessariamente transformada pelas neurociências)</a:t>
            </a:r>
          </a:p>
          <a:p>
            <a:pPr lvl="1" algn="just">
              <a:lnSpc>
                <a:spcPct val="150000"/>
              </a:lnSpc>
            </a:pPr>
            <a:r>
              <a:rPr lang="pt-BR" sz="800" b="1" dirty="0">
                <a:solidFill>
                  <a:srgbClr val="000000"/>
                </a:solidFill>
                <a:effectLst/>
                <a:latin typeface="Times New Roman" panose="02020603050405020304" pitchFamily="18" charset="0"/>
                <a:cs typeface="Times New Roman" panose="02020603050405020304" pitchFamily="18" charset="0"/>
              </a:rPr>
              <a:t>Bezerra Jr., B. </a:t>
            </a:r>
            <a:r>
              <a:rPr lang="pt-BR" sz="800" dirty="0">
                <a:solidFill>
                  <a:srgbClr val="000000"/>
                </a:solidFill>
                <a:effectLst/>
                <a:latin typeface="Times New Roman" panose="02020603050405020304" pitchFamily="18" charset="0"/>
                <a:cs typeface="Times New Roman" panose="02020603050405020304" pitchFamily="18" charset="0"/>
              </a:rPr>
              <a:t>(2024). </a:t>
            </a:r>
            <a:r>
              <a:rPr lang="pt-BR" sz="800" dirty="0" err="1">
                <a:solidFill>
                  <a:srgbClr val="FF0000"/>
                </a:solidFill>
                <a:effectLst/>
                <a:latin typeface="Times New Roman" panose="02020603050405020304" pitchFamily="18" charset="0"/>
                <a:cs typeface="Times New Roman" panose="02020603050405020304" pitchFamily="18" charset="0"/>
              </a:rPr>
              <a:t>Winnicott</a:t>
            </a:r>
            <a:r>
              <a:rPr lang="pt-BR" sz="800" dirty="0">
                <a:solidFill>
                  <a:srgbClr val="FF0000"/>
                </a:solidFill>
                <a:effectLst/>
                <a:latin typeface="Times New Roman" panose="02020603050405020304" pitchFamily="18" charset="0"/>
                <a:cs typeface="Times New Roman" panose="02020603050405020304" pitchFamily="18" charset="0"/>
              </a:rPr>
              <a:t> e </a:t>
            </a:r>
            <a:r>
              <a:rPr lang="pt-BR" sz="800" dirty="0" err="1">
                <a:solidFill>
                  <a:srgbClr val="FF0000"/>
                </a:solidFill>
                <a:effectLst/>
                <a:latin typeface="Times New Roman" panose="02020603050405020304" pitchFamily="18" charset="0"/>
                <a:cs typeface="Times New Roman" panose="02020603050405020304" pitchFamily="18" charset="0"/>
              </a:rPr>
              <a:t>Friston</a:t>
            </a:r>
            <a:r>
              <a:rPr lang="pt-BR" sz="800" dirty="0">
                <a:solidFill>
                  <a:srgbClr val="FF0000"/>
                </a:solidFill>
                <a:effectLst/>
                <a:latin typeface="Times New Roman" panose="02020603050405020304" pitchFamily="18" charset="0"/>
                <a:cs typeface="Times New Roman" panose="02020603050405020304" pitchFamily="18" charset="0"/>
              </a:rPr>
              <a:t>: notas preliminares para um possível diálogo. </a:t>
            </a:r>
            <a:r>
              <a:rPr lang="pt-BR" sz="800" i="1" dirty="0">
                <a:solidFill>
                  <a:srgbClr val="FF0000"/>
                </a:solidFill>
                <a:effectLst/>
                <a:latin typeface="Times New Roman" panose="02020603050405020304" pitchFamily="18" charset="0"/>
                <a:cs typeface="Times New Roman" panose="02020603050405020304" pitchFamily="18" charset="0"/>
              </a:rPr>
              <a:t>Revista Rosa, 10</a:t>
            </a:r>
            <a:r>
              <a:rPr lang="pt-BR" sz="800" dirty="0">
                <a:solidFill>
                  <a:srgbClr val="FF0000"/>
                </a:solidFill>
                <a:effectLst/>
                <a:latin typeface="Times New Roman" panose="02020603050405020304" pitchFamily="18" charset="0"/>
                <a:cs typeface="Times New Roman" panose="02020603050405020304" pitchFamily="18" charset="0"/>
              </a:rPr>
              <a:t>(1). </a:t>
            </a:r>
            <a:r>
              <a:rPr lang="pt-BR" sz="800" dirty="0" err="1">
                <a:solidFill>
                  <a:srgbClr val="FF0000"/>
                </a:solidFill>
                <a:effectLst/>
                <a:latin typeface="Times New Roman" panose="02020603050405020304" pitchFamily="18" charset="0"/>
                <a:cs typeface="Times New Roman" panose="02020603050405020304" pitchFamily="18" charset="0"/>
              </a:rPr>
              <a:t>Retrieved</a:t>
            </a:r>
            <a:r>
              <a:rPr lang="pt-BR" sz="800" dirty="0">
                <a:solidFill>
                  <a:srgbClr val="FF0000"/>
                </a:solidFill>
                <a:effectLst/>
                <a:latin typeface="Times New Roman" panose="02020603050405020304" pitchFamily="18" charset="0"/>
                <a:cs typeface="Times New Roman" panose="02020603050405020304" pitchFamily="18" charset="0"/>
              </a:rPr>
              <a:t> </a:t>
            </a:r>
            <a:r>
              <a:rPr lang="pt-BR" sz="800" dirty="0" err="1">
                <a:solidFill>
                  <a:srgbClr val="FF0000"/>
                </a:solidFill>
                <a:effectLst/>
                <a:latin typeface="Times New Roman" panose="02020603050405020304" pitchFamily="18" charset="0"/>
                <a:cs typeface="Times New Roman" panose="02020603050405020304" pitchFamily="18" charset="0"/>
              </a:rPr>
              <a:t>from</a:t>
            </a:r>
            <a:r>
              <a:rPr lang="pt-BR" sz="800" dirty="0">
                <a:solidFill>
                  <a:srgbClr val="FF0000"/>
                </a:solidFill>
                <a:effectLst/>
                <a:latin typeface="Times New Roman" panose="02020603050405020304" pitchFamily="18" charset="0"/>
                <a:cs typeface="Times New Roman" panose="02020603050405020304" pitchFamily="18" charset="0"/>
              </a:rPr>
              <a:t> </a:t>
            </a:r>
            <a:r>
              <a:rPr lang="pt-BR" sz="800" dirty="0">
                <a:solidFill>
                  <a:srgbClr val="0563C1"/>
                </a:solidFill>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https://revistarosa.</a:t>
            </a:r>
            <a:r>
              <a:rPr lang="pt-BR" sz="800" dirty="0">
                <a:solidFill>
                  <a:srgbClr val="FF0000"/>
                </a:solidFill>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com</a:t>
            </a:r>
            <a:endParaRPr lang="pt-BR" sz="800" dirty="0">
              <a:solidFill>
                <a:srgbClr val="FF0000"/>
              </a:solidFill>
              <a:latin typeface="Times New Roman" panose="02020603050405020304" pitchFamily="18" charset="0"/>
              <a:cs typeface="Times New Roman" panose="02020603050405020304" pitchFamily="18" charset="0"/>
            </a:endParaRPr>
          </a:p>
          <a:p>
            <a:pPr algn="just">
              <a:lnSpc>
                <a:spcPct val="150000"/>
              </a:lnSpc>
            </a:pPr>
            <a:r>
              <a:rPr lang="pt-BR" sz="800" b="1" dirty="0">
                <a:latin typeface="Times New Roman" panose="02020603050405020304" pitchFamily="18" charset="0"/>
                <a:cs typeface="Times New Roman" panose="02020603050405020304" pitchFamily="18" charset="0"/>
              </a:rPr>
              <a:t>A </a:t>
            </a:r>
            <a:r>
              <a:rPr lang="pt-BR" sz="800" b="1" dirty="0" err="1">
                <a:latin typeface="Times New Roman" panose="02020603050405020304" pitchFamily="18" charset="0"/>
                <a:cs typeface="Times New Roman" panose="02020603050405020304" pitchFamily="18" charset="0"/>
              </a:rPr>
              <a:t>neuropsicanálise</a:t>
            </a:r>
            <a:r>
              <a:rPr lang="pt-BR" sz="800" b="1" dirty="0">
                <a:latin typeface="Times New Roman" panose="02020603050405020304" pitchFamily="18" charset="0"/>
                <a:cs typeface="Times New Roman" panose="02020603050405020304" pitchFamily="18" charset="0"/>
              </a:rPr>
              <a:t> como uma </a:t>
            </a:r>
            <a:r>
              <a:rPr lang="pt-BR" sz="800" b="1" dirty="0" err="1">
                <a:latin typeface="Times New Roman" panose="02020603050405020304" pitchFamily="18" charset="0"/>
                <a:cs typeface="Times New Roman" panose="02020603050405020304" pitchFamily="18" charset="0"/>
              </a:rPr>
              <a:t>redescrição</a:t>
            </a:r>
            <a:r>
              <a:rPr lang="pt-BR" sz="800" b="1" dirty="0">
                <a:latin typeface="Times New Roman" panose="02020603050405020304" pitchFamily="18" charset="0"/>
                <a:cs typeface="Times New Roman" panose="02020603050405020304" pitchFamily="18" charset="0"/>
              </a:rPr>
              <a:t> da psicanálise</a:t>
            </a:r>
            <a:r>
              <a:rPr lang="pt-BR" sz="800" dirty="0">
                <a:latin typeface="Times New Roman" panose="02020603050405020304" pitchFamily="18" charset="0"/>
                <a:cs typeface="Times New Roman" panose="02020603050405020304" pitchFamily="18" charset="0"/>
              </a:rPr>
              <a:t>: </a:t>
            </a:r>
          </a:p>
          <a:p>
            <a:pPr lvl="1" algn="just">
              <a:lnSpc>
                <a:spcPct val="150000"/>
              </a:lnSpc>
            </a:pPr>
            <a:r>
              <a:rPr lang="pt-BR" sz="800" b="1" dirty="0">
                <a:latin typeface="Times New Roman" panose="02020603050405020304" pitchFamily="18" charset="0"/>
                <a:cs typeface="Times New Roman" panose="02020603050405020304" pitchFamily="18" charset="0"/>
              </a:rPr>
              <a:t>Mark </a:t>
            </a:r>
            <a:r>
              <a:rPr lang="pt-BR" sz="800" b="1" dirty="0" err="1">
                <a:latin typeface="Times New Roman" panose="02020603050405020304" pitchFamily="18" charset="0"/>
                <a:cs typeface="Times New Roman" panose="02020603050405020304" pitchFamily="18" charset="0"/>
              </a:rPr>
              <a:t>Solms</a:t>
            </a:r>
            <a:r>
              <a:rPr lang="pt-BR" sz="800" b="1" dirty="0">
                <a:latin typeface="Times New Roman" panose="02020603050405020304" pitchFamily="18" charset="0"/>
                <a:cs typeface="Times New Roman" panose="02020603050405020304" pitchFamily="18" charset="0"/>
              </a:rPr>
              <a:t> </a:t>
            </a:r>
            <a:r>
              <a:rPr lang="pt-BR" sz="800" dirty="0">
                <a:latin typeface="Times New Roman" panose="02020603050405020304" pitchFamily="18" charset="0"/>
                <a:cs typeface="Times New Roman" panose="02020603050405020304" pitchFamily="18" charset="0"/>
              </a:rPr>
              <a:t>propõe </a:t>
            </a:r>
            <a:r>
              <a:rPr lang="pt-BR" sz="800" dirty="0" err="1">
                <a:solidFill>
                  <a:srgbClr val="FF0000"/>
                </a:solidFill>
                <a:latin typeface="Times New Roman" panose="02020603050405020304" pitchFamily="18" charset="0"/>
                <a:cs typeface="Times New Roman" panose="02020603050405020304" pitchFamily="18" charset="0"/>
              </a:rPr>
              <a:t>redescrever</a:t>
            </a:r>
            <a:r>
              <a:rPr lang="pt-BR" sz="800" dirty="0">
                <a:solidFill>
                  <a:srgbClr val="FF0000"/>
                </a:solidFill>
                <a:latin typeface="Times New Roman" panose="02020603050405020304" pitchFamily="18" charset="0"/>
                <a:cs typeface="Times New Roman" panose="02020603050405020304" pitchFamily="18" charset="0"/>
              </a:rPr>
              <a:t> os conceitos fundamentais da metapsicologia psicanalítica, reformulando-os com as descobertas das neurociências.</a:t>
            </a:r>
          </a:p>
        </p:txBody>
      </p:sp>
      <p:sp>
        <p:nvSpPr>
          <p:cNvPr id="4" name="Espaço Reservado para Número de Slide 3">
            <a:extLst>
              <a:ext uri="{FF2B5EF4-FFF2-40B4-BE49-F238E27FC236}">
                <a16:creationId xmlns:a16="http://schemas.microsoft.com/office/drawing/2014/main" id="{3B9AD2BB-A34C-A24D-80AA-A2610B55ADFF}"/>
              </a:ext>
            </a:extLst>
          </p:cNvPr>
          <p:cNvSpPr>
            <a:spLocks noGrp="1"/>
          </p:cNvSpPr>
          <p:nvPr>
            <p:ph type="sldNum" sz="quarter" idx="12"/>
          </p:nvPr>
        </p:nvSpPr>
        <p:spPr/>
        <p:txBody>
          <a:bodyPr/>
          <a:lstStyle/>
          <a:p>
            <a:fld id="{86E381C6-3CE7-354A-88D5-C98944E9A1C1}" type="slidenum">
              <a:rPr lang="pt-BR" smtClean="0"/>
              <a:t>23</a:t>
            </a:fld>
            <a:endParaRPr lang="pt-BR"/>
          </a:p>
        </p:txBody>
      </p:sp>
    </p:spTree>
    <p:extLst>
      <p:ext uri="{BB962C8B-B14F-4D97-AF65-F5344CB8AC3E}">
        <p14:creationId xmlns:p14="http://schemas.microsoft.com/office/powerpoint/2010/main" val="8052119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69A3F9-4E8E-7C41-A964-D612C909125C}"/>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61E322C8-D84B-A244-B23A-A0002845267B}"/>
              </a:ext>
            </a:extLst>
          </p:cNvPr>
          <p:cNvSpPr>
            <a:spLocks noGrp="1"/>
          </p:cNvSpPr>
          <p:nvPr>
            <p:ph idx="1"/>
          </p:nvPr>
        </p:nvSpPr>
        <p:spPr/>
        <p:txBody>
          <a:bodyPr/>
          <a:lstStyle/>
          <a:p>
            <a:endParaRPr lang="pt-BR" dirty="0">
              <a:solidFill>
                <a:srgbClr val="FF0000"/>
              </a:solidFill>
            </a:endParaRPr>
          </a:p>
          <a:p>
            <a:r>
              <a:rPr lang="pt-BR" dirty="0">
                <a:solidFill>
                  <a:srgbClr val="FF0000"/>
                </a:solidFill>
              </a:rPr>
              <a:t>O MATERIAL ABAIXO NÃO O SERÁ LIDO OU COMENTADO </a:t>
            </a:r>
          </a:p>
          <a:p>
            <a:r>
              <a:rPr lang="pt-BR" dirty="0">
                <a:solidFill>
                  <a:srgbClr val="FF0000"/>
                </a:solidFill>
              </a:rPr>
              <a:t>TRATA-SE DE UM CONJUNTO DE REFERÊNCIAS SINTÉTICAS INFORMANDO QUEM SÃO ESTES AUTORES  E QUAIS SUAS PROPOSTAS</a:t>
            </a:r>
          </a:p>
          <a:p>
            <a:r>
              <a:rPr lang="pt-BR" dirty="0">
                <a:solidFill>
                  <a:srgbClr val="FF0000"/>
                </a:solidFill>
              </a:rPr>
              <a:t>O MATERIAL FICA, COMO APOIO, PARA OS ALUNOS CONSULTAREM</a:t>
            </a:r>
          </a:p>
        </p:txBody>
      </p:sp>
      <p:sp>
        <p:nvSpPr>
          <p:cNvPr id="4" name="Espaço Reservado para Número de Slide 3">
            <a:extLst>
              <a:ext uri="{FF2B5EF4-FFF2-40B4-BE49-F238E27FC236}">
                <a16:creationId xmlns:a16="http://schemas.microsoft.com/office/drawing/2014/main" id="{FA7CF6F5-E4EF-DF48-89B9-D4B73D44C2BE}"/>
              </a:ext>
            </a:extLst>
          </p:cNvPr>
          <p:cNvSpPr>
            <a:spLocks noGrp="1"/>
          </p:cNvSpPr>
          <p:nvPr>
            <p:ph type="sldNum" sz="quarter" idx="12"/>
          </p:nvPr>
        </p:nvSpPr>
        <p:spPr/>
        <p:txBody>
          <a:bodyPr/>
          <a:lstStyle/>
          <a:p>
            <a:fld id="{86E381C6-3CE7-354A-88D5-C98944E9A1C1}" type="slidenum">
              <a:rPr lang="pt-BR" smtClean="0"/>
              <a:t>24</a:t>
            </a:fld>
            <a:endParaRPr lang="pt-BR"/>
          </a:p>
        </p:txBody>
      </p:sp>
    </p:spTree>
    <p:extLst>
      <p:ext uri="{BB962C8B-B14F-4D97-AF65-F5344CB8AC3E}">
        <p14:creationId xmlns:p14="http://schemas.microsoft.com/office/powerpoint/2010/main" val="25403146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CDB497-30D4-D444-B8EB-28877B292C32}"/>
              </a:ext>
            </a:extLst>
          </p:cNvPr>
          <p:cNvSpPr>
            <a:spLocks noGrp="1"/>
          </p:cNvSpPr>
          <p:nvPr>
            <p:ph type="title"/>
          </p:nvPr>
        </p:nvSpPr>
        <p:spPr/>
        <p:txBody>
          <a:bodyPr/>
          <a:lstStyle/>
          <a:p>
            <a:r>
              <a:rPr lang="pt-BR" sz="4400" b="1" dirty="0">
                <a:effectLst/>
                <a:latin typeface="Times New Roman" panose="02020603050405020304" pitchFamily="18" charset="0"/>
                <a:ea typeface="Times New Roman" panose="02020603050405020304" pitchFamily="18" charset="0"/>
                <a:cs typeface="Times New Roman" panose="02020603050405020304" pitchFamily="18" charset="0"/>
              </a:rPr>
              <a:t>Cristina M. </a:t>
            </a:r>
            <a:r>
              <a:rPr lang="pt-BR" sz="4400" b="1" dirty="0" err="1">
                <a:effectLst/>
                <a:latin typeface="Times New Roman" panose="02020603050405020304" pitchFamily="18" charset="0"/>
                <a:ea typeface="Times New Roman" panose="02020603050405020304" pitchFamily="18" charset="0"/>
                <a:cs typeface="Times New Roman" panose="02020603050405020304" pitchFamily="18" charset="0"/>
              </a:rPr>
              <a:t>Alberini</a:t>
            </a:r>
            <a:br>
              <a:rPr lang="pt-BR" sz="4400" dirty="0">
                <a:effectLst/>
                <a:latin typeface="Calibri" panose="020F0502020204030204" pitchFamily="34" charset="0"/>
                <a:ea typeface="Calibri" panose="020F0502020204030204" pitchFamily="34" charset="0"/>
                <a:cs typeface="Times New Roman" panose="02020603050405020304" pitchFamily="18" charset="0"/>
              </a:rPr>
            </a:br>
            <a:endParaRPr lang="pt-BR" dirty="0"/>
          </a:p>
        </p:txBody>
      </p:sp>
      <p:sp>
        <p:nvSpPr>
          <p:cNvPr id="3" name="Espaço Reservado para Conteúdo 2">
            <a:extLst>
              <a:ext uri="{FF2B5EF4-FFF2-40B4-BE49-F238E27FC236}">
                <a16:creationId xmlns:a16="http://schemas.microsoft.com/office/drawing/2014/main" id="{41E17718-F9E5-B943-9AF3-933B7CE14964}"/>
              </a:ext>
            </a:extLst>
          </p:cNvPr>
          <p:cNvSpPr>
            <a:spLocks noGrp="1"/>
          </p:cNvSpPr>
          <p:nvPr>
            <p:ph idx="1"/>
          </p:nvPr>
        </p:nvSpPr>
        <p:spPr/>
        <p:txBody>
          <a:bodyPr>
            <a:normAutofit fontScale="85000" lnSpcReduction="20000"/>
          </a:bodyPr>
          <a:lstStyle/>
          <a:p>
            <a:pPr algn="just">
              <a:lnSpc>
                <a:spcPct val="150000"/>
              </a:lnSpc>
            </a:pP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Cristina M. </a:t>
            </a: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Alberini</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é uma neurocientista italiana cujo foco de pesquisa está nos mecanismos biológicos da </a:t>
            </a:r>
            <a:r>
              <a:rPr lang="pt-BR" sz="1800" b="1" dirty="0">
                <a:effectLst/>
                <a:latin typeface="Times New Roman" panose="02020603050405020304" pitchFamily="18" charset="0"/>
                <a:ea typeface="Times New Roman" panose="02020603050405020304" pitchFamily="18" charset="0"/>
                <a:cs typeface="Times New Roman" panose="02020603050405020304" pitchFamily="18" charset="0"/>
              </a:rPr>
              <a:t>memória de longo prazo</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Atualmente, é professora no Center for Neural Science da New York </a:t>
            </a: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University</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pt-BR" sz="1800" b="1" dirty="0">
                <a:effectLst/>
                <a:latin typeface="Times New Roman" panose="02020603050405020304" pitchFamily="18" charset="0"/>
                <a:ea typeface="Times New Roman" panose="02020603050405020304" pitchFamily="18" charset="0"/>
                <a:cs typeface="Times New Roman" panose="02020603050405020304" pitchFamily="18" charset="0"/>
              </a:rPr>
              <a:t>Principais Publicações:</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SzPts val="1000"/>
              <a:buFont typeface="Symbol" pitchFamily="2" charset="2"/>
              <a:buChar char=""/>
              <a:tabLst>
                <a:tab pos="457200" algn="l"/>
              </a:tabLst>
            </a:pP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Alberini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C. M. (2023). IGF2 in memory, neurodevelopmental disorders, and neurodegenerative diseases. </a:t>
            </a:r>
            <a:r>
              <a:rPr lang="pt-BR" sz="1800" i="1" dirty="0" err="1">
                <a:effectLst/>
                <a:latin typeface="Times New Roman" panose="02020603050405020304" pitchFamily="18" charset="0"/>
                <a:ea typeface="Times New Roman" panose="02020603050405020304" pitchFamily="18" charset="0"/>
                <a:cs typeface="Times New Roman" panose="02020603050405020304" pitchFamily="18" charset="0"/>
              </a:rPr>
              <a:t>Trends</a:t>
            </a:r>
            <a:r>
              <a:rPr lang="pt-BR" sz="1800" i="1"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pt-BR" sz="1800" i="1" dirty="0" err="1">
                <a:effectLst/>
                <a:latin typeface="Times New Roman" panose="02020603050405020304" pitchFamily="18" charset="0"/>
                <a:ea typeface="Times New Roman" panose="02020603050405020304" pitchFamily="18" charset="0"/>
                <a:cs typeface="Times New Roman" panose="02020603050405020304" pitchFamily="18" charset="0"/>
              </a:rPr>
              <a:t>Neurosciences</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46(6), 488–502. </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50000"/>
              </a:lnSpc>
            </a:pPr>
            <a:r>
              <a:rPr lang="pt-BR" sz="1800" i="1" dirty="0">
                <a:effectLst/>
                <a:latin typeface="Times New Roman" panose="02020603050405020304" pitchFamily="18" charset="0"/>
                <a:ea typeface="Times New Roman" panose="02020603050405020304" pitchFamily="18" charset="0"/>
                <a:cs typeface="Times New Roman" panose="02020603050405020304" pitchFamily="18" charset="0"/>
              </a:rPr>
              <a:t>Contribuição:</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Este artigo revisa o papel do fator de crescimento semelhante à insulina 2 (IGF2) na memória, discutindo sua expressão e funções no cérebro, especialmente em processos de memória, e propondo um modelo conceitual para os mecanismos de ação do IGF2/IGF2R na saúde e em doenças neurológicas. </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SzPts val="1000"/>
              <a:buFont typeface="Symbol" pitchFamily="2" charset="2"/>
              <a:buChar char=""/>
              <a:tabLst>
                <a:tab pos="457200" algn="l"/>
              </a:tabLst>
            </a:pP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Pandey</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K</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Bessières</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B., </a:t>
            </a: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Sheng</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S. L., </a:t>
            </a: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Taranda</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J., </a:t>
            </a: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Osten</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P., </a:t>
            </a: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Sandovici</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I., </a:t>
            </a: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Constancia</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M., &amp; </a:t>
            </a: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Alberini</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C. M. (2023).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Neuronal activity drives IGF2 expression from pericytes to form long-term memory. </a:t>
            </a:r>
            <a:r>
              <a:rPr lang="pt-BR" sz="1800" i="1" dirty="0" err="1">
                <a:effectLst/>
                <a:latin typeface="Times New Roman" panose="02020603050405020304" pitchFamily="18" charset="0"/>
                <a:ea typeface="Times New Roman" panose="02020603050405020304" pitchFamily="18" charset="0"/>
                <a:cs typeface="Times New Roman" panose="02020603050405020304" pitchFamily="18" charset="0"/>
              </a:rPr>
              <a:t>Neuron</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111(23), 3819-3836. </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50000"/>
              </a:lnSpc>
            </a:pPr>
            <a:r>
              <a:rPr lang="pt-BR" sz="1800" i="1" dirty="0">
                <a:effectLst/>
                <a:latin typeface="Times New Roman" panose="02020603050405020304" pitchFamily="18" charset="0"/>
                <a:ea typeface="Times New Roman" panose="02020603050405020304" pitchFamily="18" charset="0"/>
                <a:cs typeface="Times New Roman" panose="02020603050405020304" pitchFamily="18" charset="0"/>
              </a:rPr>
              <a:t>Contribuição:</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Este estudo demonstra que a atividade neuronal induz a expressão de IGF2 por </a:t>
            </a: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pericitos</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células associadas aos vasos sanguíneos, o que é crucial para a formação da memória de longo prazo.</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
        <p:nvSpPr>
          <p:cNvPr id="4" name="Espaço Reservado para Número de Slide 3">
            <a:extLst>
              <a:ext uri="{FF2B5EF4-FFF2-40B4-BE49-F238E27FC236}">
                <a16:creationId xmlns:a16="http://schemas.microsoft.com/office/drawing/2014/main" id="{C670409C-1782-2943-B286-C72BC83186DC}"/>
              </a:ext>
            </a:extLst>
          </p:cNvPr>
          <p:cNvSpPr>
            <a:spLocks noGrp="1"/>
          </p:cNvSpPr>
          <p:nvPr>
            <p:ph type="sldNum" sz="quarter" idx="12"/>
          </p:nvPr>
        </p:nvSpPr>
        <p:spPr/>
        <p:txBody>
          <a:bodyPr/>
          <a:lstStyle/>
          <a:p>
            <a:fld id="{86E381C6-3CE7-354A-88D5-C98944E9A1C1}" type="slidenum">
              <a:rPr lang="pt-BR" smtClean="0"/>
              <a:t>25</a:t>
            </a:fld>
            <a:endParaRPr lang="pt-BR"/>
          </a:p>
        </p:txBody>
      </p:sp>
    </p:spTree>
    <p:extLst>
      <p:ext uri="{BB962C8B-B14F-4D97-AF65-F5344CB8AC3E}">
        <p14:creationId xmlns:p14="http://schemas.microsoft.com/office/powerpoint/2010/main" val="41292627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D0E793-42B3-D946-97FB-6318681E2A8F}"/>
              </a:ext>
            </a:extLst>
          </p:cNvPr>
          <p:cNvSpPr>
            <a:spLocks noGrp="1"/>
          </p:cNvSpPr>
          <p:nvPr>
            <p:ph type="title"/>
          </p:nvPr>
        </p:nvSpPr>
        <p:spPr/>
        <p:txBody>
          <a:bodyPr>
            <a:normAutofit/>
          </a:bodyPr>
          <a:lstStyle/>
          <a:p>
            <a:pPr algn="ctr"/>
            <a:r>
              <a:rPr lang="pt-BR" sz="3200" b="1" dirty="0">
                <a:effectLst/>
                <a:latin typeface="Times New Roman" panose="02020603050405020304" pitchFamily="18" charset="0"/>
                <a:ea typeface="Times New Roman" panose="02020603050405020304" pitchFamily="18" charset="0"/>
                <a:cs typeface="Times New Roman" panose="02020603050405020304" pitchFamily="18" charset="0"/>
              </a:rPr>
              <a:t>Relação com a Psicanálise</a:t>
            </a:r>
            <a:endParaRPr lang="pt-BR" sz="3200" dirty="0"/>
          </a:p>
        </p:txBody>
      </p:sp>
      <p:sp>
        <p:nvSpPr>
          <p:cNvPr id="3" name="Espaço Reservado para Conteúdo 2">
            <a:extLst>
              <a:ext uri="{FF2B5EF4-FFF2-40B4-BE49-F238E27FC236}">
                <a16:creationId xmlns:a16="http://schemas.microsoft.com/office/drawing/2014/main" id="{7D5906A0-4AB7-FB43-8DC7-53C03F64E451}"/>
              </a:ext>
            </a:extLst>
          </p:cNvPr>
          <p:cNvSpPr>
            <a:spLocks noGrp="1"/>
          </p:cNvSpPr>
          <p:nvPr>
            <p:ph idx="1"/>
          </p:nvPr>
        </p:nvSpPr>
        <p:spPr/>
        <p:txBody>
          <a:bodyPr>
            <a:normAutofit fontScale="77500" lnSpcReduction="20000"/>
          </a:bodyPr>
          <a:lstStyle/>
          <a:p>
            <a:pPr algn="just">
              <a:lnSpc>
                <a:spcPct val="160000"/>
              </a:lnSpc>
            </a:pP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Alberini</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tem investigado processos de memória, como a </a:t>
            </a: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reconsolidação</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a partir de formulações freudianas, integrando conceitos psicanalíticos em suas pesquisas </a:t>
            </a: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neurocientíficas</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60000"/>
              </a:lnSpc>
            </a:pPr>
            <a:r>
              <a:rPr lang="pt-BR"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Uma das principais formulações freudianas que </a:t>
            </a:r>
            <a:r>
              <a:rPr lang="pt-BR" sz="1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Alberini</a:t>
            </a:r>
            <a:r>
              <a:rPr lang="pt-BR"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relaciona ao seu trabalho é o conceito de </a:t>
            </a:r>
            <a:r>
              <a:rPr lang="pt-BR" sz="1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Nachträglichkeit</a:t>
            </a:r>
            <a:r>
              <a:rPr lang="pt-BR"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traduzido como "ação diferida" ou </a:t>
            </a:r>
            <a:r>
              <a:rPr lang="pt-BR" sz="1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pt-BR" sz="18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après</a:t>
            </a:r>
            <a:r>
              <a:rPr lang="pt-BR" sz="1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-coup". </a:t>
            </a:r>
            <a:r>
              <a:rPr lang="pt-BR"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Esse conceito refere-se à ideia de que experiências passadas podem adquirir novos significados à luz de eventos posteriores, resultando em uma reinterpretação ou reconstrução das memórias.</a:t>
            </a:r>
            <a:endParaRPr lang="pt-BR" sz="1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60000"/>
              </a:lnSpc>
            </a:pPr>
            <a:r>
              <a:rPr lang="pt-BR"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Alberini</a:t>
            </a: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propõe que o processo de </a:t>
            </a:r>
            <a:r>
              <a:rPr lang="pt-BR"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reconsolidação</a:t>
            </a: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da memória, no qual memórias previamente consolidadas tornam-se lábeis e suscetíveis a modificações quando reativadas, oferece uma base neurobiológica para o conceito de </a:t>
            </a:r>
            <a:r>
              <a:rPr lang="pt-BR"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Nachträglichkeit</a:t>
            </a: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Em outras palavras, ao reativar uma memória, ela pode ser atualizada ou alterada com novas informações ou experiências, refletindo a ideia freudiana de que o significado das experiências pode ser reformulado ao longo do tempo. Essa perspectiva sugere uma integração entre a psicanálise e a neurociência, onde conceitos psicanalíticos encontram correspondências em mecanismos neurobiológicos.</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60000"/>
              </a:lnSpc>
            </a:pP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Essa abordagem interdisciplinar não apenas enriquece a compreensão dos processos de memória, mas também abre caminhos para novas estratégias terapêuticas que consideram tanto os aspectos psicológicos quanto os biológicos da formação e modificação das memórias.</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
        <p:nvSpPr>
          <p:cNvPr id="4" name="Espaço Reservado para Número de Slide 3">
            <a:extLst>
              <a:ext uri="{FF2B5EF4-FFF2-40B4-BE49-F238E27FC236}">
                <a16:creationId xmlns:a16="http://schemas.microsoft.com/office/drawing/2014/main" id="{E5780C78-E136-E642-B085-286D2B488BAB}"/>
              </a:ext>
            </a:extLst>
          </p:cNvPr>
          <p:cNvSpPr>
            <a:spLocks noGrp="1"/>
          </p:cNvSpPr>
          <p:nvPr>
            <p:ph type="sldNum" sz="quarter" idx="12"/>
          </p:nvPr>
        </p:nvSpPr>
        <p:spPr/>
        <p:txBody>
          <a:bodyPr/>
          <a:lstStyle/>
          <a:p>
            <a:fld id="{86E381C6-3CE7-354A-88D5-C98944E9A1C1}" type="slidenum">
              <a:rPr lang="pt-BR" smtClean="0"/>
              <a:t>26</a:t>
            </a:fld>
            <a:endParaRPr lang="pt-BR"/>
          </a:p>
        </p:txBody>
      </p:sp>
    </p:spTree>
    <p:extLst>
      <p:ext uri="{BB962C8B-B14F-4D97-AF65-F5344CB8AC3E}">
        <p14:creationId xmlns:p14="http://schemas.microsoft.com/office/powerpoint/2010/main" val="30226169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A4E417-2E18-5D49-87EE-5F966F0751FA}"/>
              </a:ext>
            </a:extLst>
          </p:cNvPr>
          <p:cNvSpPr>
            <a:spLocks noGrp="1"/>
          </p:cNvSpPr>
          <p:nvPr>
            <p:ph type="title"/>
          </p:nvPr>
        </p:nvSpPr>
        <p:spPr/>
        <p:txBody>
          <a:bodyPr/>
          <a:lstStyle/>
          <a:p>
            <a:pPr algn="ctr"/>
            <a:r>
              <a:rPr lang="pt-BR" sz="4400" b="1" dirty="0">
                <a:effectLst/>
                <a:latin typeface="Times New Roman" panose="02020603050405020304" pitchFamily="18" charset="0"/>
                <a:ea typeface="Times New Roman" panose="02020603050405020304" pitchFamily="18" charset="0"/>
                <a:cs typeface="Times New Roman" panose="02020603050405020304" pitchFamily="18" charset="0"/>
              </a:rPr>
              <a:t>KARL FRISTON</a:t>
            </a:r>
            <a:br>
              <a:rPr lang="pt-BR" sz="4400" dirty="0">
                <a:effectLst/>
                <a:latin typeface="Calibri" panose="020F0502020204030204" pitchFamily="34" charset="0"/>
                <a:ea typeface="Calibri" panose="020F0502020204030204" pitchFamily="34" charset="0"/>
                <a:cs typeface="Times New Roman" panose="02020603050405020304" pitchFamily="18" charset="0"/>
              </a:rPr>
            </a:br>
            <a:endParaRPr lang="pt-BR" dirty="0"/>
          </a:p>
        </p:txBody>
      </p:sp>
      <p:sp>
        <p:nvSpPr>
          <p:cNvPr id="3" name="Espaço Reservado para Conteúdo 2">
            <a:extLst>
              <a:ext uri="{FF2B5EF4-FFF2-40B4-BE49-F238E27FC236}">
                <a16:creationId xmlns:a16="http://schemas.microsoft.com/office/drawing/2014/main" id="{576CAD7E-AC04-6D49-A628-CA461432CF00}"/>
              </a:ext>
            </a:extLst>
          </p:cNvPr>
          <p:cNvSpPr>
            <a:spLocks noGrp="1"/>
          </p:cNvSpPr>
          <p:nvPr>
            <p:ph idx="1"/>
          </p:nvPr>
        </p:nvSpPr>
        <p:spPr/>
        <p:txBody>
          <a:bodyPr/>
          <a:lstStyle/>
          <a:p>
            <a:pPr algn="just">
              <a:lnSpc>
                <a:spcPct val="150000"/>
              </a:lnSpc>
            </a:pP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Karl </a:t>
            </a: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Friston</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é um neurocientista e psiquiatra britânico, considerado um dos cientistas mais influentes em sua área. </a:t>
            </a:r>
          </a:p>
          <a:p>
            <a:pPr marL="342900" lvl="0" indent="-342900" algn="just">
              <a:lnSpc>
                <a:spcPct val="150000"/>
              </a:lnSpc>
              <a:buFont typeface="Symbol" pitchFamily="2" charset="2"/>
              <a:buChar char=""/>
            </a:pP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Ele é professor no </a:t>
            </a: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University</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College</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London e membro da Royal </a:t>
            </a: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Society</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342900" lvl="0" indent="-342900" algn="just">
              <a:lnSpc>
                <a:spcPct val="150000"/>
              </a:lnSpc>
              <a:buFont typeface="Symbol" pitchFamily="2" charset="2"/>
              <a:buChar char=""/>
            </a:pP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Friston</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é amplamente conhecido por seu trabalho inovador no desenvolvimento do </a:t>
            </a:r>
            <a:r>
              <a:rPr lang="pt-BR" sz="1800" b="1" i="1" dirty="0">
                <a:effectLst/>
                <a:latin typeface="Times New Roman" panose="02020603050405020304" pitchFamily="18" charset="0"/>
                <a:ea typeface="Times New Roman" panose="02020603050405020304" pitchFamily="18" charset="0"/>
                <a:cs typeface="Times New Roman" panose="02020603050405020304" pitchFamily="18" charset="0"/>
              </a:rPr>
              <a:t>modelo de codificação preditiva</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e do </a:t>
            </a:r>
            <a:r>
              <a:rPr lang="pt-BR" sz="1800" b="1" i="1" dirty="0">
                <a:effectLst/>
                <a:latin typeface="Times New Roman" panose="02020603050405020304" pitchFamily="18" charset="0"/>
                <a:ea typeface="Times New Roman" panose="02020603050405020304" pitchFamily="18" charset="0"/>
                <a:cs typeface="Times New Roman" panose="02020603050405020304" pitchFamily="18" charset="0"/>
              </a:rPr>
              <a:t>princípio da energia livre</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conceitos centrais na compreensão moderna do funcionamento cerebral, que conectam ideias da física e da biologia à neurociência e à psiquiatria. </a:t>
            </a:r>
          </a:p>
          <a:p>
            <a:pPr marL="342900" lvl="0" indent="-342900" algn="just">
              <a:lnSpc>
                <a:spcPct val="150000"/>
              </a:lnSpc>
              <a:buFont typeface="Symbol" pitchFamily="2" charset="2"/>
              <a:buChar char=""/>
            </a:pP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Ele é o criador de diversas ferramentas de imagem cerebral, como a análise de </a:t>
            </a:r>
            <a:r>
              <a:rPr lang="pt-BR" sz="1800" i="1" dirty="0">
                <a:effectLst/>
                <a:latin typeface="Times New Roman" panose="02020603050405020304" pitchFamily="18" charset="0"/>
                <a:ea typeface="Times New Roman" panose="02020603050405020304" pitchFamily="18" charset="0"/>
                <a:cs typeface="Times New Roman" panose="02020603050405020304" pitchFamily="18" charset="0"/>
              </a:rPr>
              <a:t>ressonância magnética funcional</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fMRI</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e a </a:t>
            </a:r>
            <a:r>
              <a:rPr lang="pt-BR" sz="1800" i="1" dirty="0">
                <a:effectLst/>
                <a:latin typeface="Times New Roman" panose="02020603050405020304" pitchFamily="18" charset="0"/>
                <a:ea typeface="Times New Roman" panose="02020603050405020304" pitchFamily="18" charset="0"/>
                <a:cs typeface="Times New Roman" panose="02020603050405020304" pitchFamily="18" charset="0"/>
              </a:rPr>
              <a:t>tomografia por emissão de pósitrons</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(PET), usadas para estudar o cérebro (SN) em atividade.</a:t>
            </a:r>
          </a:p>
          <a:p>
            <a:endParaRPr lang="pt-BR" dirty="0"/>
          </a:p>
        </p:txBody>
      </p:sp>
      <p:sp>
        <p:nvSpPr>
          <p:cNvPr id="4" name="Espaço Reservado para Número de Slide 3">
            <a:extLst>
              <a:ext uri="{FF2B5EF4-FFF2-40B4-BE49-F238E27FC236}">
                <a16:creationId xmlns:a16="http://schemas.microsoft.com/office/drawing/2014/main" id="{0F92E53B-F4D3-5A4C-BEE1-C87966AB468B}"/>
              </a:ext>
            </a:extLst>
          </p:cNvPr>
          <p:cNvSpPr>
            <a:spLocks noGrp="1"/>
          </p:cNvSpPr>
          <p:nvPr>
            <p:ph type="sldNum" sz="quarter" idx="12"/>
          </p:nvPr>
        </p:nvSpPr>
        <p:spPr/>
        <p:txBody>
          <a:bodyPr/>
          <a:lstStyle/>
          <a:p>
            <a:fld id="{86E381C6-3CE7-354A-88D5-C98944E9A1C1}" type="slidenum">
              <a:rPr lang="pt-BR" smtClean="0"/>
              <a:t>27</a:t>
            </a:fld>
            <a:endParaRPr lang="pt-BR"/>
          </a:p>
        </p:txBody>
      </p:sp>
    </p:spTree>
    <p:extLst>
      <p:ext uri="{BB962C8B-B14F-4D97-AF65-F5344CB8AC3E}">
        <p14:creationId xmlns:p14="http://schemas.microsoft.com/office/powerpoint/2010/main" val="9454180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20CD60-EBDB-0944-BA1B-F194ABB4F5F6}"/>
              </a:ext>
            </a:extLst>
          </p:cNvPr>
          <p:cNvSpPr>
            <a:spLocks noGrp="1"/>
          </p:cNvSpPr>
          <p:nvPr>
            <p:ph type="title"/>
          </p:nvPr>
        </p:nvSpPr>
        <p:spPr/>
        <p:txBody>
          <a:bodyPr/>
          <a:lstStyle/>
          <a:p>
            <a:pPr algn="ctr"/>
            <a:r>
              <a:rPr lang="pt-BR" sz="4400" b="1" dirty="0">
                <a:effectLst/>
                <a:latin typeface="Times New Roman" panose="02020603050405020304" pitchFamily="18" charset="0"/>
                <a:ea typeface="Times New Roman" panose="02020603050405020304" pitchFamily="18" charset="0"/>
              </a:rPr>
              <a:t>Principais Trabalhos e Contribuições</a:t>
            </a:r>
            <a:br>
              <a:rPr lang="pt-BR" sz="4400" b="1" dirty="0">
                <a:effectLst/>
                <a:latin typeface="Times New Roman" panose="02020603050405020304" pitchFamily="18" charset="0"/>
                <a:ea typeface="Times New Roman" panose="02020603050405020304" pitchFamily="18" charset="0"/>
              </a:rPr>
            </a:br>
            <a:endParaRPr lang="pt-BR" dirty="0"/>
          </a:p>
        </p:txBody>
      </p:sp>
      <p:sp>
        <p:nvSpPr>
          <p:cNvPr id="3" name="Espaço Reservado para Conteúdo 2">
            <a:extLst>
              <a:ext uri="{FF2B5EF4-FFF2-40B4-BE49-F238E27FC236}">
                <a16:creationId xmlns:a16="http://schemas.microsoft.com/office/drawing/2014/main" id="{C95123C3-C663-4149-BE1A-FEDAE1731F80}"/>
              </a:ext>
            </a:extLst>
          </p:cNvPr>
          <p:cNvSpPr>
            <a:spLocks noGrp="1"/>
          </p:cNvSpPr>
          <p:nvPr>
            <p:ph idx="1"/>
          </p:nvPr>
        </p:nvSpPr>
        <p:spPr/>
        <p:txBody>
          <a:bodyPr>
            <a:normAutofit fontScale="85000" lnSpcReduction="10000"/>
          </a:bodyPr>
          <a:lstStyle/>
          <a:p>
            <a:pPr marL="342900" lvl="0" indent="-342900" algn="just">
              <a:lnSpc>
                <a:spcPct val="150000"/>
              </a:lnSpc>
              <a:tabLst>
                <a:tab pos="457200" algn="l"/>
              </a:tabLst>
            </a:pPr>
            <a:r>
              <a:rPr lang="pt-BR" sz="1800" b="1" dirty="0">
                <a:effectLst/>
                <a:latin typeface="Times New Roman" panose="02020603050405020304" pitchFamily="18" charset="0"/>
                <a:ea typeface="Times New Roman" panose="02020603050405020304" pitchFamily="18" charset="0"/>
              </a:rPr>
              <a:t>Codificação Preditiva</a:t>
            </a:r>
            <a:r>
              <a:rPr lang="pt-BR" sz="1800" dirty="0">
                <a:effectLst/>
                <a:latin typeface="Times New Roman" panose="02020603050405020304" pitchFamily="18" charset="0"/>
                <a:ea typeface="Times New Roman" panose="02020603050405020304" pitchFamily="18" charset="0"/>
              </a:rPr>
              <a:t>: </a:t>
            </a:r>
            <a:r>
              <a:rPr lang="pt-BR" sz="1800" dirty="0" err="1">
                <a:effectLst/>
                <a:latin typeface="Times New Roman" panose="02020603050405020304" pitchFamily="18" charset="0"/>
                <a:ea typeface="Times New Roman" panose="02020603050405020304" pitchFamily="18" charset="0"/>
              </a:rPr>
              <a:t>Friston</a:t>
            </a:r>
            <a:r>
              <a:rPr lang="pt-BR" sz="1800" dirty="0">
                <a:effectLst/>
                <a:latin typeface="Times New Roman" panose="02020603050405020304" pitchFamily="18" charset="0"/>
                <a:ea typeface="Times New Roman" panose="02020603050405020304" pitchFamily="18" charset="0"/>
              </a:rPr>
              <a:t> propõe que o cérebro funciona como uma máquina de inferência, tentando constantemente prever o próximo estado do ambiente externo e interno com base nas informações sensoriais e em modelos mentais. Esse sistema de previsão permite ao cérebro otimizar respostas e ajustar comportamentos de acordo com as expectativas, minimizando erros de predição.</a:t>
            </a:r>
          </a:p>
          <a:p>
            <a:pPr marL="342900" lvl="0" indent="-342900" algn="just">
              <a:lnSpc>
                <a:spcPct val="150000"/>
              </a:lnSpc>
              <a:tabLst>
                <a:tab pos="457200" algn="l"/>
              </a:tabLst>
            </a:pPr>
            <a:r>
              <a:rPr lang="pt-BR" sz="1800" b="1" dirty="0">
                <a:effectLst/>
                <a:latin typeface="Times New Roman" panose="02020603050405020304" pitchFamily="18" charset="0"/>
                <a:ea typeface="Times New Roman" panose="02020603050405020304" pitchFamily="18" charset="0"/>
              </a:rPr>
              <a:t>Princípio da Energia Livre</a:t>
            </a:r>
            <a:r>
              <a:rPr lang="pt-BR" sz="1800" dirty="0">
                <a:effectLst/>
                <a:latin typeface="Times New Roman" panose="02020603050405020304" pitchFamily="18" charset="0"/>
                <a:ea typeface="Times New Roman" panose="02020603050405020304" pitchFamily="18" charset="0"/>
              </a:rPr>
              <a:t>: Esse conceito é uma das maiores contribuições de </a:t>
            </a:r>
            <a:r>
              <a:rPr lang="pt-BR" sz="1800" dirty="0" err="1">
                <a:effectLst/>
                <a:latin typeface="Times New Roman" panose="02020603050405020304" pitchFamily="18" charset="0"/>
                <a:ea typeface="Times New Roman" panose="02020603050405020304" pitchFamily="18" charset="0"/>
              </a:rPr>
              <a:t>Friston</a:t>
            </a:r>
            <a:r>
              <a:rPr lang="pt-BR" sz="1800" dirty="0">
                <a:effectLst/>
                <a:latin typeface="Times New Roman" panose="02020603050405020304" pitchFamily="18" charset="0"/>
                <a:ea typeface="Times New Roman" panose="02020603050405020304" pitchFamily="18" charset="0"/>
              </a:rPr>
              <a:t> e sugere que sistemas biológicos, como o cérebro, operam para minimizar a "energia livre" (uma medida de incerteza ou surpresa). Em termos práticos, isso significa que o cérebro faz ajustes contínuos para reduzir a diferença entre o que é esperado (baseado em modelos internos) e o que é </a:t>
            </a:r>
            <a:r>
              <a:rPr lang="pt-BR" sz="1800" dirty="0" err="1">
                <a:effectLst/>
                <a:latin typeface="Times New Roman" panose="02020603050405020304" pitchFamily="18" charset="0"/>
                <a:ea typeface="Times New Roman" panose="02020603050405020304" pitchFamily="18" charset="0"/>
              </a:rPr>
              <a:t>experienciado</a:t>
            </a:r>
            <a:r>
              <a:rPr lang="pt-BR" sz="1800" dirty="0">
                <a:effectLst/>
                <a:latin typeface="Times New Roman" panose="02020603050405020304" pitchFamily="18" charset="0"/>
                <a:ea typeface="Times New Roman" panose="02020603050405020304" pitchFamily="18" charset="0"/>
              </a:rPr>
              <a:t>. Esse processo seria um mecanismo central de auto-organização e adaptação dos seres vivos.</a:t>
            </a:r>
          </a:p>
          <a:p>
            <a:pPr marL="342900" lvl="0" indent="-342900" algn="just">
              <a:lnSpc>
                <a:spcPct val="150000"/>
              </a:lnSpc>
              <a:tabLst>
                <a:tab pos="457200" algn="l"/>
              </a:tabLst>
            </a:pPr>
            <a:r>
              <a:rPr lang="pt-BR" sz="1800" b="1" dirty="0">
                <a:effectLst/>
                <a:latin typeface="Times New Roman" panose="02020603050405020304" pitchFamily="18" charset="0"/>
                <a:ea typeface="Times New Roman" panose="02020603050405020304" pitchFamily="18" charset="0"/>
              </a:rPr>
              <a:t>Modelos Computacionais e </a:t>
            </a:r>
            <a:r>
              <a:rPr lang="pt-BR" sz="1800" b="1" dirty="0" err="1">
                <a:effectLst/>
                <a:latin typeface="Times New Roman" panose="02020603050405020304" pitchFamily="18" charset="0"/>
                <a:ea typeface="Times New Roman" panose="02020603050405020304" pitchFamily="18" charset="0"/>
              </a:rPr>
              <a:t>Neuroimagem</a:t>
            </a:r>
            <a:r>
              <a:rPr lang="pt-BR" sz="1800" dirty="0">
                <a:effectLst/>
                <a:latin typeface="Times New Roman" panose="02020603050405020304" pitchFamily="18" charset="0"/>
                <a:ea typeface="Times New Roman" panose="02020603050405020304" pitchFamily="18" charset="0"/>
              </a:rPr>
              <a:t>: </a:t>
            </a:r>
            <a:r>
              <a:rPr lang="pt-BR" sz="1800" dirty="0" err="1">
                <a:effectLst/>
                <a:latin typeface="Times New Roman" panose="02020603050405020304" pitchFamily="18" charset="0"/>
                <a:ea typeface="Times New Roman" panose="02020603050405020304" pitchFamily="18" charset="0"/>
              </a:rPr>
              <a:t>Friston</a:t>
            </a:r>
            <a:r>
              <a:rPr lang="pt-BR" sz="1800" dirty="0">
                <a:effectLst/>
                <a:latin typeface="Times New Roman" panose="02020603050405020304" pitchFamily="18" charset="0"/>
                <a:ea typeface="Times New Roman" panose="02020603050405020304" pitchFamily="18" charset="0"/>
              </a:rPr>
              <a:t> também contribuiu com ferramentas matemáticas e computacionais, como o software </a:t>
            </a:r>
            <a:r>
              <a:rPr lang="pt-BR" sz="1800" i="1" dirty="0" err="1">
                <a:effectLst/>
                <a:latin typeface="Times New Roman" panose="02020603050405020304" pitchFamily="18" charset="0"/>
                <a:ea typeface="Times New Roman" panose="02020603050405020304" pitchFamily="18" charset="0"/>
              </a:rPr>
              <a:t>Statistical</a:t>
            </a:r>
            <a:r>
              <a:rPr lang="pt-BR" sz="1800" i="1" dirty="0">
                <a:effectLst/>
                <a:latin typeface="Times New Roman" panose="02020603050405020304" pitchFamily="18" charset="0"/>
                <a:ea typeface="Times New Roman" panose="02020603050405020304" pitchFamily="18" charset="0"/>
              </a:rPr>
              <a:t> </a:t>
            </a:r>
            <a:r>
              <a:rPr lang="pt-BR" sz="1800" i="1" dirty="0" err="1">
                <a:effectLst/>
                <a:latin typeface="Times New Roman" panose="02020603050405020304" pitchFamily="18" charset="0"/>
                <a:ea typeface="Times New Roman" panose="02020603050405020304" pitchFamily="18" charset="0"/>
              </a:rPr>
              <a:t>Parametric</a:t>
            </a:r>
            <a:r>
              <a:rPr lang="pt-BR" sz="1800" i="1" dirty="0">
                <a:effectLst/>
                <a:latin typeface="Times New Roman" panose="02020603050405020304" pitchFamily="18" charset="0"/>
                <a:ea typeface="Times New Roman" panose="02020603050405020304" pitchFamily="18" charset="0"/>
              </a:rPr>
              <a:t> </a:t>
            </a:r>
            <a:r>
              <a:rPr lang="pt-BR" sz="1800" i="1" dirty="0" err="1">
                <a:effectLst/>
                <a:latin typeface="Times New Roman" panose="02020603050405020304" pitchFamily="18" charset="0"/>
                <a:ea typeface="Times New Roman" panose="02020603050405020304" pitchFamily="18" charset="0"/>
              </a:rPr>
              <a:t>Mapping</a:t>
            </a:r>
            <a:r>
              <a:rPr lang="pt-BR" sz="1800" i="1" dirty="0">
                <a:effectLst/>
                <a:latin typeface="Times New Roman" panose="02020603050405020304" pitchFamily="18" charset="0"/>
                <a:ea typeface="Times New Roman" panose="02020603050405020304" pitchFamily="18" charset="0"/>
              </a:rPr>
              <a:t> (SPM)</a:t>
            </a:r>
            <a:r>
              <a:rPr lang="pt-BR" sz="1800" dirty="0">
                <a:effectLst/>
                <a:latin typeface="Times New Roman" panose="02020603050405020304" pitchFamily="18" charset="0"/>
                <a:ea typeface="Times New Roman" panose="02020603050405020304" pitchFamily="18" charset="0"/>
              </a:rPr>
              <a:t>, amplamente utilizado para análise de dados de </a:t>
            </a:r>
            <a:r>
              <a:rPr lang="pt-BR" sz="1800" dirty="0" err="1">
                <a:effectLst/>
                <a:latin typeface="Times New Roman" panose="02020603050405020304" pitchFamily="18" charset="0"/>
                <a:ea typeface="Times New Roman" panose="02020603050405020304" pitchFamily="18" charset="0"/>
              </a:rPr>
              <a:t>neuroimagem</a:t>
            </a:r>
            <a:r>
              <a:rPr lang="pt-BR" sz="1800" dirty="0">
                <a:effectLst/>
                <a:latin typeface="Times New Roman" panose="02020603050405020304" pitchFamily="18" charset="0"/>
                <a:ea typeface="Times New Roman" panose="02020603050405020304" pitchFamily="18" charset="0"/>
              </a:rPr>
              <a:t>. Seu trabalho permite não apenas visualizar a atividade cerebral, mas também entender as interações entre diferentes áreas do cérebro em processos cognitivos e emocionais.</a:t>
            </a:r>
          </a:p>
          <a:p>
            <a:endParaRPr lang="pt-BR" dirty="0"/>
          </a:p>
        </p:txBody>
      </p:sp>
      <p:sp>
        <p:nvSpPr>
          <p:cNvPr id="4" name="Espaço Reservado para Número de Slide 3">
            <a:extLst>
              <a:ext uri="{FF2B5EF4-FFF2-40B4-BE49-F238E27FC236}">
                <a16:creationId xmlns:a16="http://schemas.microsoft.com/office/drawing/2014/main" id="{550F95E2-D78E-E647-8158-F8A6F12672A9}"/>
              </a:ext>
            </a:extLst>
          </p:cNvPr>
          <p:cNvSpPr>
            <a:spLocks noGrp="1"/>
          </p:cNvSpPr>
          <p:nvPr>
            <p:ph type="sldNum" sz="quarter" idx="12"/>
          </p:nvPr>
        </p:nvSpPr>
        <p:spPr/>
        <p:txBody>
          <a:bodyPr/>
          <a:lstStyle/>
          <a:p>
            <a:fld id="{86E381C6-3CE7-354A-88D5-C98944E9A1C1}" type="slidenum">
              <a:rPr lang="pt-BR" smtClean="0"/>
              <a:t>28</a:t>
            </a:fld>
            <a:endParaRPr lang="pt-BR"/>
          </a:p>
        </p:txBody>
      </p:sp>
    </p:spTree>
    <p:extLst>
      <p:ext uri="{BB962C8B-B14F-4D97-AF65-F5344CB8AC3E}">
        <p14:creationId xmlns:p14="http://schemas.microsoft.com/office/powerpoint/2010/main" val="18589821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1E2F2F-8CC3-694C-9AC9-1F03EEB9669D}"/>
              </a:ext>
            </a:extLst>
          </p:cNvPr>
          <p:cNvSpPr>
            <a:spLocks noGrp="1"/>
          </p:cNvSpPr>
          <p:nvPr>
            <p:ph type="title"/>
          </p:nvPr>
        </p:nvSpPr>
        <p:spPr/>
        <p:txBody>
          <a:bodyPr/>
          <a:lstStyle/>
          <a:p>
            <a:r>
              <a:rPr lang="pt-BR" sz="4400" b="1" dirty="0">
                <a:effectLst/>
                <a:latin typeface="Times New Roman" panose="02020603050405020304" pitchFamily="18" charset="0"/>
                <a:ea typeface="Times New Roman" panose="02020603050405020304" pitchFamily="18" charset="0"/>
              </a:rPr>
              <a:t>Principais Teses e </a:t>
            </a:r>
            <a:r>
              <a:rPr lang="pt-BR" sz="4400" b="1" dirty="0" err="1">
                <a:effectLst/>
                <a:latin typeface="Times New Roman" panose="02020603050405020304" pitchFamily="18" charset="0"/>
                <a:ea typeface="Times New Roman" panose="02020603050405020304" pitchFamily="18" charset="0"/>
              </a:rPr>
              <a:t>Idéias</a:t>
            </a:r>
            <a:br>
              <a:rPr lang="pt-BR" sz="4400" b="1" dirty="0">
                <a:effectLst/>
                <a:latin typeface="Times New Roman" panose="02020603050405020304" pitchFamily="18" charset="0"/>
                <a:ea typeface="Times New Roman" panose="02020603050405020304" pitchFamily="18" charset="0"/>
              </a:rPr>
            </a:br>
            <a:endParaRPr lang="pt-BR" dirty="0"/>
          </a:p>
        </p:txBody>
      </p:sp>
      <p:sp>
        <p:nvSpPr>
          <p:cNvPr id="3" name="Espaço Reservado para Conteúdo 2">
            <a:extLst>
              <a:ext uri="{FF2B5EF4-FFF2-40B4-BE49-F238E27FC236}">
                <a16:creationId xmlns:a16="http://schemas.microsoft.com/office/drawing/2014/main" id="{16BF5683-8489-4742-8BED-25C4365DC766}"/>
              </a:ext>
            </a:extLst>
          </p:cNvPr>
          <p:cNvSpPr>
            <a:spLocks noGrp="1"/>
          </p:cNvSpPr>
          <p:nvPr>
            <p:ph idx="1"/>
          </p:nvPr>
        </p:nvSpPr>
        <p:spPr/>
        <p:txBody>
          <a:bodyPr>
            <a:normAutofit fontScale="25000" lnSpcReduction="20000"/>
          </a:bodyPr>
          <a:lstStyle/>
          <a:p>
            <a:pPr algn="just">
              <a:lnSpc>
                <a:spcPct val="170000"/>
              </a:lnSpc>
            </a:pPr>
            <a:r>
              <a:rPr lang="pt-BR" sz="4800" b="1" dirty="0">
                <a:effectLst/>
                <a:latin typeface="Times New Roman" panose="02020603050405020304" pitchFamily="18" charset="0"/>
                <a:ea typeface="Times New Roman" panose="02020603050405020304" pitchFamily="18" charset="0"/>
              </a:rPr>
              <a:t>A tese central de </a:t>
            </a:r>
            <a:r>
              <a:rPr lang="pt-BR" sz="4800" b="1" dirty="0" err="1">
                <a:effectLst/>
                <a:latin typeface="Times New Roman" panose="02020603050405020304" pitchFamily="18" charset="0"/>
                <a:ea typeface="Times New Roman" panose="02020603050405020304" pitchFamily="18" charset="0"/>
              </a:rPr>
              <a:t>Friston</a:t>
            </a:r>
            <a:r>
              <a:rPr lang="pt-BR" sz="4800" b="1" dirty="0">
                <a:effectLst/>
                <a:latin typeface="Times New Roman" panose="02020603050405020304" pitchFamily="18" charset="0"/>
                <a:ea typeface="Times New Roman" panose="02020603050405020304" pitchFamily="18" charset="0"/>
              </a:rPr>
              <a:t> é a de que o cérebro humano opera de forma semelhante a uma máquina estatística de inferência, onde o objetivo é constantemente reduzir a surpresa e o erro na previsão de estados internos e externos. </a:t>
            </a:r>
            <a:r>
              <a:rPr lang="pt-BR" sz="4800" dirty="0">
                <a:effectLst/>
                <a:latin typeface="Times New Roman" panose="02020603050405020304" pitchFamily="18" charset="0"/>
                <a:ea typeface="Times New Roman" panose="02020603050405020304" pitchFamily="18" charset="0"/>
              </a:rPr>
              <a:t>Esse sistema funciona através da otimização e ajuste de modelos internos para antecipar e responder ao ambiente. </a:t>
            </a:r>
            <a:r>
              <a:rPr lang="pt-BR" sz="4800" b="1" dirty="0">
                <a:effectLst/>
                <a:latin typeface="Times New Roman" panose="02020603050405020304" pitchFamily="18" charset="0"/>
                <a:ea typeface="Times New Roman" panose="02020603050405020304" pitchFamily="18" charset="0"/>
              </a:rPr>
              <a:t>Para </a:t>
            </a:r>
            <a:r>
              <a:rPr lang="pt-BR" sz="4800" b="1" dirty="0" err="1">
                <a:effectLst/>
                <a:latin typeface="Times New Roman" panose="02020603050405020304" pitchFamily="18" charset="0"/>
                <a:ea typeface="Times New Roman" panose="02020603050405020304" pitchFamily="18" charset="0"/>
              </a:rPr>
              <a:t>Friston</a:t>
            </a:r>
            <a:r>
              <a:rPr lang="pt-BR" sz="4800" b="1" dirty="0">
                <a:effectLst/>
                <a:latin typeface="Times New Roman" panose="02020603050405020304" pitchFamily="18" charset="0"/>
                <a:ea typeface="Times New Roman" panose="02020603050405020304" pitchFamily="18" charset="0"/>
              </a:rPr>
              <a:t>, o funcionamento do cérebro se assemelha ao que seria uma "máquina de redução de surpresa" — o cérebro prevê eventos futuros e se ajusta para reduzir o impacto da incerteza sobre o organismo.</a:t>
            </a:r>
            <a:endParaRPr lang="pt-BR" sz="4800" dirty="0">
              <a:effectLst/>
              <a:latin typeface="Times New Roman" panose="02020603050405020304" pitchFamily="18" charset="0"/>
              <a:ea typeface="Times New Roman" panose="02020603050405020304" pitchFamily="18" charset="0"/>
            </a:endParaRPr>
          </a:p>
          <a:p>
            <a:pPr algn="just">
              <a:lnSpc>
                <a:spcPct val="170000"/>
              </a:lnSpc>
            </a:pPr>
            <a:r>
              <a:rPr lang="pt-BR" sz="4800" dirty="0">
                <a:effectLst/>
                <a:latin typeface="Times New Roman" panose="02020603050405020304" pitchFamily="18" charset="0"/>
                <a:ea typeface="Times New Roman" panose="02020603050405020304" pitchFamily="18" charset="0"/>
              </a:rPr>
              <a:t>Além disso, </a:t>
            </a:r>
            <a:r>
              <a:rPr lang="pt-BR" sz="4800" dirty="0" err="1">
                <a:effectLst/>
                <a:latin typeface="Times New Roman" panose="02020603050405020304" pitchFamily="18" charset="0"/>
                <a:ea typeface="Times New Roman" panose="02020603050405020304" pitchFamily="18" charset="0"/>
              </a:rPr>
              <a:t>Friston</a:t>
            </a:r>
            <a:r>
              <a:rPr lang="pt-BR" sz="4800" dirty="0">
                <a:effectLst/>
                <a:latin typeface="Times New Roman" panose="02020603050405020304" pitchFamily="18" charset="0"/>
                <a:ea typeface="Times New Roman" panose="02020603050405020304" pitchFamily="18" charset="0"/>
              </a:rPr>
              <a:t> propõe que essa minimização de incerteza é uma força motriz fundamental da vida: organismos vivos persistem ao otimizar a previsibilidade de suas interações com o ambiente, o que envolve tanto a adaptação biológica quanto os processos cognitivos e emocionais.</a:t>
            </a:r>
          </a:p>
          <a:p>
            <a:pPr marL="0" indent="0" algn="just">
              <a:lnSpc>
                <a:spcPct val="170000"/>
              </a:lnSpc>
              <a:buNone/>
            </a:pPr>
            <a:endParaRPr lang="pt-BR" sz="48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70000"/>
              </a:lnSpc>
              <a:buNone/>
            </a:pPr>
            <a:r>
              <a:rPr lang="pt-BR" sz="4800" b="1" dirty="0">
                <a:effectLst/>
                <a:latin typeface="Times New Roman" panose="02020603050405020304" pitchFamily="18" charset="0"/>
                <a:ea typeface="Times New Roman" panose="02020603050405020304" pitchFamily="18" charset="0"/>
                <a:cs typeface="Times New Roman" panose="02020603050405020304" pitchFamily="18" charset="0"/>
              </a:rPr>
              <a:t>Principais Publicações:</a:t>
            </a:r>
            <a:endParaRPr lang="pt-BR" sz="4800" b="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lnSpc>
                <a:spcPct val="170000"/>
              </a:lnSpc>
              <a:buNone/>
            </a:pPr>
            <a:r>
              <a:rPr lang="en-US" sz="4800" dirty="0" err="1">
                <a:effectLst/>
                <a:latin typeface="Times New Roman" panose="02020603050405020304" pitchFamily="18" charset="0"/>
                <a:ea typeface="Times New Roman" panose="02020603050405020304" pitchFamily="18" charset="0"/>
                <a:cs typeface="Times New Roman" panose="02020603050405020304" pitchFamily="18" charset="0"/>
              </a:rPr>
              <a:t>Friston</a:t>
            </a:r>
            <a:r>
              <a:rPr lang="en-US" sz="4800" dirty="0">
                <a:effectLst/>
                <a:latin typeface="Times New Roman" panose="02020603050405020304" pitchFamily="18" charset="0"/>
                <a:ea typeface="Times New Roman" panose="02020603050405020304" pitchFamily="18" charset="0"/>
                <a:cs typeface="Times New Roman" panose="02020603050405020304" pitchFamily="18" charset="0"/>
              </a:rPr>
              <a:t>, K. (2010). The free-energy principle: a unified brain theory? </a:t>
            </a:r>
            <a:r>
              <a:rPr lang="pt-BR" sz="4800" i="1" dirty="0" err="1">
                <a:effectLst/>
                <a:latin typeface="Times New Roman" panose="02020603050405020304" pitchFamily="18" charset="0"/>
                <a:ea typeface="Times New Roman" panose="02020603050405020304" pitchFamily="18" charset="0"/>
                <a:cs typeface="Times New Roman" panose="02020603050405020304" pitchFamily="18" charset="0"/>
              </a:rPr>
              <a:t>Nature</a:t>
            </a:r>
            <a:r>
              <a:rPr lang="pt-BR" sz="4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4800" i="1" dirty="0" err="1">
                <a:effectLst/>
                <a:latin typeface="Times New Roman" panose="02020603050405020304" pitchFamily="18" charset="0"/>
                <a:ea typeface="Times New Roman" panose="02020603050405020304" pitchFamily="18" charset="0"/>
                <a:cs typeface="Times New Roman" panose="02020603050405020304" pitchFamily="18" charset="0"/>
              </a:rPr>
              <a:t>Reviews</a:t>
            </a:r>
            <a:r>
              <a:rPr lang="pt-BR" sz="4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4800" i="1" dirty="0" err="1">
                <a:effectLst/>
                <a:latin typeface="Times New Roman" panose="02020603050405020304" pitchFamily="18" charset="0"/>
                <a:ea typeface="Times New Roman" panose="02020603050405020304" pitchFamily="18" charset="0"/>
                <a:cs typeface="Times New Roman" panose="02020603050405020304" pitchFamily="18" charset="0"/>
              </a:rPr>
              <a:t>Neuroscience</a:t>
            </a:r>
            <a:r>
              <a:rPr lang="pt-BR" sz="4800" dirty="0">
                <a:effectLst/>
                <a:latin typeface="Times New Roman" panose="02020603050405020304" pitchFamily="18" charset="0"/>
                <a:ea typeface="Times New Roman" panose="02020603050405020304" pitchFamily="18" charset="0"/>
                <a:cs typeface="Times New Roman" panose="02020603050405020304" pitchFamily="18" charset="0"/>
              </a:rPr>
              <a:t>, 11(2), 127-138.</a:t>
            </a:r>
            <a:endParaRPr lang="pt-BR" sz="4800" dirty="0">
              <a:effectLst/>
              <a:latin typeface="Calibri" panose="020F0502020204030204" pitchFamily="34" charset="0"/>
              <a:ea typeface="Calibri" panose="020F0502020204030204" pitchFamily="34" charset="0"/>
              <a:cs typeface="Times New Roman" panose="02020603050405020304" pitchFamily="18" charset="0"/>
            </a:endParaRPr>
          </a:p>
          <a:p>
            <a:pPr marL="914400" lvl="1" algn="just">
              <a:lnSpc>
                <a:spcPct val="170000"/>
              </a:lnSpc>
            </a:pPr>
            <a:r>
              <a:rPr lang="pt-BR" sz="4800" i="1" dirty="0">
                <a:effectLst/>
                <a:latin typeface="Times New Roman" panose="02020603050405020304" pitchFamily="18" charset="0"/>
                <a:ea typeface="Times New Roman" panose="02020603050405020304" pitchFamily="18" charset="0"/>
                <a:cs typeface="Times New Roman" panose="02020603050405020304" pitchFamily="18" charset="0"/>
              </a:rPr>
              <a:t>Contribuição:</a:t>
            </a:r>
            <a:r>
              <a:rPr lang="pt-BR" sz="4800" dirty="0">
                <a:effectLst/>
                <a:latin typeface="Times New Roman" panose="02020603050405020304" pitchFamily="18" charset="0"/>
                <a:ea typeface="Times New Roman" panose="02020603050405020304" pitchFamily="18" charset="0"/>
                <a:cs typeface="Times New Roman" panose="02020603050405020304" pitchFamily="18" charset="0"/>
              </a:rPr>
              <a:t> Este artigo propõe que o cérebro mantém um modelo do mundo para minimizar a energia livre, ou surpresa, unificando diversas funções cerebrais sob um princípio comum.</a:t>
            </a:r>
            <a:endParaRPr lang="pt-BR" sz="4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70000"/>
              </a:lnSpc>
              <a:buSzPts val="1000"/>
              <a:buNone/>
              <a:tabLst>
                <a:tab pos="457200" algn="l"/>
              </a:tabLst>
            </a:pPr>
            <a:r>
              <a:rPr lang="en-US" sz="4800" dirty="0" err="1">
                <a:effectLst/>
                <a:latin typeface="Times New Roman" panose="02020603050405020304" pitchFamily="18" charset="0"/>
                <a:ea typeface="Times New Roman" panose="02020603050405020304" pitchFamily="18" charset="0"/>
                <a:cs typeface="Times New Roman" panose="02020603050405020304" pitchFamily="18" charset="0"/>
              </a:rPr>
              <a:t>Friston</a:t>
            </a:r>
            <a:r>
              <a:rPr lang="en-US" sz="4800" dirty="0">
                <a:effectLst/>
                <a:latin typeface="Times New Roman" panose="02020603050405020304" pitchFamily="18" charset="0"/>
                <a:ea typeface="Times New Roman" panose="02020603050405020304" pitchFamily="18" charset="0"/>
                <a:cs typeface="Times New Roman" panose="02020603050405020304" pitchFamily="18" charset="0"/>
              </a:rPr>
              <a:t>, K., &amp; Stephan, K. E. (2007). Free-energy and the brain. </a:t>
            </a:r>
            <a:r>
              <a:rPr lang="pt-BR" sz="4800" i="1" dirty="0" err="1">
                <a:effectLst/>
                <a:latin typeface="Times New Roman" panose="02020603050405020304" pitchFamily="18" charset="0"/>
                <a:ea typeface="Times New Roman" panose="02020603050405020304" pitchFamily="18" charset="0"/>
                <a:cs typeface="Times New Roman" panose="02020603050405020304" pitchFamily="18" charset="0"/>
              </a:rPr>
              <a:t>Synthese</a:t>
            </a:r>
            <a:r>
              <a:rPr lang="pt-BR" sz="4800" dirty="0">
                <a:effectLst/>
                <a:latin typeface="Times New Roman" panose="02020603050405020304" pitchFamily="18" charset="0"/>
                <a:ea typeface="Times New Roman" panose="02020603050405020304" pitchFamily="18" charset="0"/>
                <a:cs typeface="Times New Roman" panose="02020603050405020304" pitchFamily="18" charset="0"/>
              </a:rPr>
              <a:t>, 159(3), 417-458.</a:t>
            </a:r>
            <a:endParaRPr lang="pt-BR" sz="4800" dirty="0">
              <a:latin typeface="Calibri" panose="020F0502020204030204" pitchFamily="34" charset="0"/>
              <a:ea typeface="Times New Roman" panose="02020603050405020304" pitchFamily="18" charset="0"/>
              <a:cs typeface="Times New Roman" panose="02020603050405020304" pitchFamily="18" charset="0"/>
            </a:endParaRPr>
          </a:p>
          <a:p>
            <a:pPr lvl="1" algn="just">
              <a:lnSpc>
                <a:spcPct val="170000"/>
              </a:lnSpc>
              <a:buSzPts val="1000"/>
              <a:tabLst>
                <a:tab pos="457200" algn="l"/>
              </a:tabLst>
            </a:pPr>
            <a:r>
              <a:rPr lang="pt-BR" sz="4800" i="1" dirty="0">
                <a:effectLst/>
                <a:latin typeface="Times New Roman" panose="02020603050405020304" pitchFamily="18" charset="0"/>
                <a:ea typeface="Times New Roman" panose="02020603050405020304" pitchFamily="18" charset="0"/>
                <a:cs typeface="Times New Roman" panose="02020603050405020304" pitchFamily="18" charset="0"/>
              </a:rPr>
              <a:t>Contribuição:</a:t>
            </a:r>
            <a:r>
              <a:rPr lang="pt-BR" sz="4800" dirty="0">
                <a:effectLst/>
                <a:latin typeface="Times New Roman" panose="02020603050405020304" pitchFamily="18" charset="0"/>
                <a:ea typeface="Times New Roman" panose="02020603050405020304" pitchFamily="18" charset="0"/>
                <a:cs typeface="Times New Roman" panose="02020603050405020304" pitchFamily="18" charset="0"/>
              </a:rPr>
              <a:t> Explora como o cérebro utiliza o Princípio da Energia Livre para inferir estados do mundo, relacionando percepção, ação e aprendizado.</a:t>
            </a:r>
            <a:endParaRPr lang="pt-BR" sz="4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pt-BR" dirty="0"/>
          </a:p>
        </p:txBody>
      </p:sp>
      <p:sp>
        <p:nvSpPr>
          <p:cNvPr id="4" name="Espaço Reservado para Número de Slide 3">
            <a:extLst>
              <a:ext uri="{FF2B5EF4-FFF2-40B4-BE49-F238E27FC236}">
                <a16:creationId xmlns:a16="http://schemas.microsoft.com/office/drawing/2014/main" id="{EBCF47EE-7D91-264C-8313-BF70484C07D5}"/>
              </a:ext>
            </a:extLst>
          </p:cNvPr>
          <p:cNvSpPr>
            <a:spLocks noGrp="1"/>
          </p:cNvSpPr>
          <p:nvPr>
            <p:ph type="sldNum" sz="quarter" idx="12"/>
          </p:nvPr>
        </p:nvSpPr>
        <p:spPr/>
        <p:txBody>
          <a:bodyPr/>
          <a:lstStyle/>
          <a:p>
            <a:fld id="{86E381C6-3CE7-354A-88D5-C98944E9A1C1}" type="slidenum">
              <a:rPr lang="pt-BR" smtClean="0"/>
              <a:t>29</a:t>
            </a:fld>
            <a:endParaRPr lang="pt-BR"/>
          </a:p>
        </p:txBody>
      </p:sp>
    </p:spTree>
    <p:extLst>
      <p:ext uri="{BB962C8B-B14F-4D97-AF65-F5344CB8AC3E}">
        <p14:creationId xmlns:p14="http://schemas.microsoft.com/office/powerpoint/2010/main" val="792543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51A845-5015-1849-862F-29D3700A518B}"/>
              </a:ext>
            </a:extLst>
          </p:cNvPr>
          <p:cNvSpPr>
            <a:spLocks noGrp="1"/>
          </p:cNvSpPr>
          <p:nvPr>
            <p:ph type="title"/>
          </p:nvPr>
        </p:nvSpPr>
        <p:spPr/>
        <p:txBody>
          <a:bodyPr>
            <a:normAutofit/>
          </a:bodyPr>
          <a:lstStyle/>
          <a:p>
            <a:pPr algn="ctr"/>
            <a:r>
              <a:rPr lang="pt-BR" sz="3200" b="1" dirty="0">
                <a:solidFill>
                  <a:srgbClr val="FF0000"/>
                </a:solidFill>
                <a:latin typeface="Times New Roman" panose="02020603050405020304" pitchFamily="18" charset="0"/>
                <a:cs typeface="Times New Roman" panose="02020603050405020304" pitchFamily="18" charset="0"/>
              </a:rPr>
              <a:t>Um curso que é um convite </a:t>
            </a:r>
            <a:br>
              <a:rPr lang="pt-BR" sz="3200" b="1" dirty="0">
                <a:solidFill>
                  <a:srgbClr val="FF0000"/>
                </a:solidFill>
                <a:latin typeface="Times New Roman" panose="02020603050405020304" pitchFamily="18" charset="0"/>
                <a:cs typeface="Times New Roman" panose="02020603050405020304" pitchFamily="18" charset="0"/>
              </a:rPr>
            </a:br>
            <a:r>
              <a:rPr lang="pt-BR" sz="3200" b="1" dirty="0">
                <a:solidFill>
                  <a:srgbClr val="FF0000"/>
                </a:solidFill>
                <a:latin typeface="Times New Roman" panose="02020603050405020304" pitchFamily="18" charset="0"/>
                <a:cs typeface="Times New Roman" panose="02020603050405020304" pitchFamily="18" charset="0"/>
              </a:rPr>
              <a:t>para a exploração, estudo e teste de hipóteses</a:t>
            </a:r>
          </a:p>
        </p:txBody>
      </p:sp>
      <p:sp>
        <p:nvSpPr>
          <p:cNvPr id="3" name="Espaço Reservado para Conteúdo 2">
            <a:extLst>
              <a:ext uri="{FF2B5EF4-FFF2-40B4-BE49-F238E27FC236}">
                <a16:creationId xmlns:a16="http://schemas.microsoft.com/office/drawing/2014/main" id="{E5027246-2625-2F4E-A1BE-88B38DF1D502}"/>
              </a:ext>
            </a:extLst>
          </p:cNvPr>
          <p:cNvSpPr>
            <a:spLocks noGrp="1"/>
          </p:cNvSpPr>
          <p:nvPr>
            <p:ph idx="1"/>
          </p:nvPr>
        </p:nvSpPr>
        <p:spPr/>
        <p:txBody>
          <a:bodyPr>
            <a:normAutofit fontScale="77500" lnSpcReduction="20000"/>
          </a:bodyPr>
          <a:lstStyle/>
          <a:p>
            <a:pPr algn="just">
              <a:lnSpc>
                <a:spcPct val="150000"/>
              </a:lnSpc>
              <a:spcBef>
                <a:spcPts val="600"/>
              </a:spcBef>
            </a:pPr>
            <a:r>
              <a:rPr lang="pt-BR" dirty="0">
                <a:solidFill>
                  <a:srgbClr val="000000"/>
                </a:solidFill>
                <a:latin typeface="Times New Roman" panose="02020603050405020304" pitchFamily="18" charset="0"/>
                <a:ea typeface="MS Mincho" panose="02020609040205080304" pitchFamily="49" charset="-128"/>
                <a:cs typeface="Times New Roman" panose="02020603050405020304" pitchFamily="18" charset="0"/>
              </a:rPr>
              <a:t>Este é um curso exploratório, de aproximação e articulação de duas ciências, próximas mas díspares, colhendo e levantando hipóteses (num horizonte de desenvolvimento de pesquisas do projeto “Psicanálise com evidências e </a:t>
            </a:r>
            <a:r>
              <a:rPr lang="pt-BR" dirty="0" err="1">
                <a:solidFill>
                  <a:srgbClr val="000000"/>
                </a:solidFill>
                <a:latin typeface="Times New Roman" panose="02020603050405020304" pitchFamily="18" charset="0"/>
                <a:ea typeface="MS Mincho" panose="02020609040205080304" pitchFamily="49" charset="-128"/>
                <a:cs typeface="Times New Roman" panose="02020603050405020304" pitchFamily="18" charset="0"/>
              </a:rPr>
              <a:t>Perinatalidade</a:t>
            </a:r>
            <a:r>
              <a:rPr lang="pt-BR" dirty="0">
                <a:solidFill>
                  <a:srgbClr val="000000"/>
                </a:solidFill>
                <a:latin typeface="Times New Roman" panose="02020603050405020304" pitchFamily="18" charset="0"/>
                <a:ea typeface="MS Mincho" panose="02020609040205080304" pitchFamily="49" charset="-128"/>
                <a:cs typeface="Times New Roman" panose="02020603050405020304" pitchFamily="18" charset="0"/>
              </a:rPr>
              <a:t>”, que visa produção do conhecimento que possa ser útil para gera ações objetiva e efetivas no campo sócio-político-clínico da saúde mental.</a:t>
            </a:r>
          </a:p>
          <a:p>
            <a:pPr algn="just">
              <a:lnSpc>
                <a:spcPct val="150000"/>
              </a:lnSpc>
              <a:spcBef>
                <a:spcPts val="600"/>
              </a:spcBef>
            </a:pPr>
            <a:r>
              <a:rPr lang="pt-BR" dirty="0">
                <a:solidFill>
                  <a:srgbClr val="000000"/>
                </a:solidFill>
                <a:latin typeface="Times New Roman" panose="02020603050405020304" pitchFamily="18" charset="0"/>
                <a:ea typeface="MS Mincho" panose="02020609040205080304" pitchFamily="49" charset="-128"/>
                <a:cs typeface="Times New Roman" panose="02020603050405020304" pitchFamily="18" charset="0"/>
              </a:rPr>
              <a:t>Neste sentido, trata-se muito mais de um curso que convida para a reflexão crítica do que um que ofereça soluções para os complexos problemas destas duas áreas, para a articulação consensual entre as duas áreas. Exigirá de nós e de vocês o trabalho de reflexão conjunta na apreciação do material que estaremos trazendo para pesquisa.</a:t>
            </a:r>
            <a:endParaRPr lang="pt-BR" dirty="0"/>
          </a:p>
          <a:p>
            <a:endParaRPr lang="pt-BR" dirty="0"/>
          </a:p>
        </p:txBody>
      </p:sp>
      <p:sp>
        <p:nvSpPr>
          <p:cNvPr id="4" name="Espaço Reservado para Número de Slide 3">
            <a:extLst>
              <a:ext uri="{FF2B5EF4-FFF2-40B4-BE49-F238E27FC236}">
                <a16:creationId xmlns:a16="http://schemas.microsoft.com/office/drawing/2014/main" id="{8443119C-C30D-864C-A37A-F5A1F710962F}"/>
              </a:ext>
            </a:extLst>
          </p:cNvPr>
          <p:cNvSpPr>
            <a:spLocks noGrp="1"/>
          </p:cNvSpPr>
          <p:nvPr>
            <p:ph type="sldNum" sz="quarter" idx="12"/>
          </p:nvPr>
        </p:nvSpPr>
        <p:spPr/>
        <p:txBody>
          <a:bodyPr/>
          <a:lstStyle/>
          <a:p>
            <a:fld id="{86E381C6-3CE7-354A-88D5-C98944E9A1C1}" type="slidenum">
              <a:rPr lang="pt-BR" smtClean="0"/>
              <a:t>3</a:t>
            </a:fld>
            <a:endParaRPr lang="pt-BR"/>
          </a:p>
        </p:txBody>
      </p:sp>
    </p:spTree>
    <p:extLst>
      <p:ext uri="{BB962C8B-B14F-4D97-AF65-F5344CB8AC3E}">
        <p14:creationId xmlns:p14="http://schemas.microsoft.com/office/powerpoint/2010/main" val="1145485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6B2D0C-B5B1-1849-ADA1-E6BE74EB6706}"/>
              </a:ext>
            </a:extLst>
          </p:cNvPr>
          <p:cNvSpPr>
            <a:spLocks noGrp="1"/>
          </p:cNvSpPr>
          <p:nvPr>
            <p:ph type="title"/>
          </p:nvPr>
        </p:nvSpPr>
        <p:spPr/>
        <p:txBody>
          <a:bodyPr/>
          <a:lstStyle/>
          <a:p>
            <a:r>
              <a:rPr lang="pt-BR" sz="4400" b="1" dirty="0">
                <a:effectLst/>
                <a:latin typeface="Times New Roman" panose="02020603050405020304" pitchFamily="18" charset="0"/>
                <a:ea typeface="Times New Roman" panose="02020603050405020304" pitchFamily="18" charset="0"/>
                <a:cs typeface="Times New Roman" panose="02020603050405020304" pitchFamily="18" charset="0"/>
              </a:rPr>
              <a:t>Relação com a Psicanálise:</a:t>
            </a:r>
            <a:br>
              <a:rPr lang="pt-BR" sz="4400" dirty="0">
                <a:effectLst/>
                <a:latin typeface="Calibri" panose="020F0502020204030204" pitchFamily="34" charset="0"/>
                <a:ea typeface="Calibri" panose="020F0502020204030204" pitchFamily="34" charset="0"/>
                <a:cs typeface="Times New Roman" panose="02020603050405020304" pitchFamily="18" charset="0"/>
              </a:rPr>
            </a:br>
            <a:endParaRPr lang="pt-BR" dirty="0"/>
          </a:p>
        </p:txBody>
      </p:sp>
      <p:sp>
        <p:nvSpPr>
          <p:cNvPr id="3" name="Espaço Reservado para Conteúdo 2">
            <a:extLst>
              <a:ext uri="{FF2B5EF4-FFF2-40B4-BE49-F238E27FC236}">
                <a16:creationId xmlns:a16="http://schemas.microsoft.com/office/drawing/2014/main" id="{BE638440-CE38-8648-8BAC-10FC16D8D1B3}"/>
              </a:ext>
            </a:extLst>
          </p:cNvPr>
          <p:cNvSpPr>
            <a:spLocks noGrp="1"/>
          </p:cNvSpPr>
          <p:nvPr>
            <p:ph idx="1"/>
          </p:nvPr>
        </p:nvSpPr>
        <p:spPr/>
        <p:txBody>
          <a:bodyPr>
            <a:normAutofit fontScale="62500" lnSpcReduction="20000"/>
          </a:bodyPr>
          <a:lstStyle/>
          <a:p>
            <a:pPr algn="just">
              <a:lnSpc>
                <a:spcPct val="160000"/>
              </a:lnSpc>
            </a:pPr>
            <a:r>
              <a:rPr lang="pt-BR"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Karl </a:t>
            </a:r>
            <a:r>
              <a:rPr lang="pt-BR" sz="1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Friston</a:t>
            </a:r>
            <a:r>
              <a:rPr lang="pt-BR"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renomado neurocientista britânico, </a:t>
            </a:r>
            <a:r>
              <a:rPr lang="pt-BR" sz="1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desenvolveu o Princípio da Energia Livre (</a:t>
            </a:r>
            <a:r>
              <a:rPr lang="pt-BR" sz="18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Free</a:t>
            </a:r>
            <a:r>
              <a:rPr lang="pt-BR" sz="1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Energy </a:t>
            </a:r>
            <a:r>
              <a:rPr lang="pt-BR" sz="18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Principle</a:t>
            </a:r>
            <a:r>
              <a:rPr lang="pt-BR" sz="1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pt-BR"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uma estrutura teórica que busca explicar como sistemas biológicos, incluindo o cérebro humano, mantêm sua organização e função ao minimizar a energia livre, ou seja, a diferença entre as previsões internas do sistema e os estímulos sensoriais recebidos</a:t>
            </a: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Essa abordagem tem sido relacionada a conceitos psicanalíticos propostos por Sigmund Freud, especialmente no que diz respeito aos processos mentais inconscientes e à dinâmica entre diferentes sistemas psíquicos.</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60000"/>
              </a:lnSpc>
            </a:pP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Uma das principais integrações propostas por </a:t>
            </a: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Friston</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é a analogia entre o Princípio da Energia Livre e os conceitos freudianos de </a:t>
            </a:r>
            <a:r>
              <a:rPr lang="pt-BR" sz="1800" b="1" dirty="0">
                <a:effectLst/>
                <a:latin typeface="Times New Roman" panose="02020603050405020304" pitchFamily="18" charset="0"/>
                <a:ea typeface="Times New Roman" panose="02020603050405020304" pitchFamily="18" charset="0"/>
                <a:cs typeface="Times New Roman" panose="02020603050405020304" pitchFamily="18" charset="0"/>
              </a:rPr>
              <a:t>processos primários e secundários</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Freud descreveu os processos primários como modos de funcionamento mental associados ao inconsciente, caracterizados por pensamento ilógico e atemporal, enquanto os processos secundários estão ligados ao pensamento consciente, lógico e organizado. </a:t>
            </a: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Friston</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sugere que esses processos podem ser entendidos em termos de </a:t>
            </a:r>
            <a:r>
              <a:rPr lang="pt-BR" sz="1800" b="1" dirty="0">
                <a:effectLst/>
                <a:latin typeface="Times New Roman" panose="02020603050405020304" pitchFamily="18" charset="0"/>
                <a:ea typeface="Times New Roman" panose="02020603050405020304" pitchFamily="18" charset="0"/>
                <a:cs typeface="Times New Roman" panose="02020603050405020304" pitchFamily="18" charset="0"/>
              </a:rPr>
              <a:t>diferentes modos de predição</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e processamento de erros no cérebro, conforme descrito pelo Princípio da Energia Livre. Essa perspectiva oferece uma ponte entre a psicanálise e a neurociência contemporânea, proporcionando uma compreensão mais profunda de como o cérebro processa informações e mantém a homeostase mental.</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60000"/>
              </a:lnSpc>
            </a:pPr>
            <a:r>
              <a:rPr lang="pt-BR" sz="1800" b="1" dirty="0">
                <a:effectLst/>
                <a:latin typeface="Times New Roman" panose="02020603050405020304" pitchFamily="18" charset="0"/>
                <a:ea typeface="Times New Roman" panose="02020603050405020304" pitchFamily="18" charset="0"/>
                <a:cs typeface="Times New Roman" panose="02020603050405020304" pitchFamily="18" charset="0"/>
              </a:rPr>
              <a:t>Além disso, </a:t>
            </a:r>
            <a:r>
              <a:rPr lang="pt-BR" sz="1800" b="1" dirty="0" err="1">
                <a:effectLst/>
                <a:latin typeface="Times New Roman" panose="02020603050405020304" pitchFamily="18" charset="0"/>
                <a:ea typeface="Times New Roman" panose="02020603050405020304" pitchFamily="18" charset="0"/>
                <a:cs typeface="Times New Roman" panose="02020603050405020304" pitchFamily="18" charset="0"/>
              </a:rPr>
              <a:t>Friston</a:t>
            </a:r>
            <a:r>
              <a:rPr lang="pt-BR" sz="1800" b="1" dirty="0">
                <a:effectLst/>
                <a:latin typeface="Times New Roman" panose="02020603050405020304" pitchFamily="18" charset="0"/>
                <a:ea typeface="Times New Roman" panose="02020603050405020304" pitchFamily="18" charset="0"/>
                <a:cs typeface="Times New Roman" panose="02020603050405020304" pitchFamily="18" charset="0"/>
              </a:rPr>
              <a:t> relaciona seu modelo ao conceito freudiano de princípio do prazer, que postula que o comportamento humano é motivado pela busca do prazer e pela </a:t>
            </a:r>
            <a:r>
              <a:rPr lang="pt-BR" sz="1800" b="1" dirty="0" err="1">
                <a:effectLst/>
                <a:latin typeface="Times New Roman" panose="02020603050405020304" pitchFamily="18" charset="0"/>
                <a:ea typeface="Times New Roman" panose="02020603050405020304" pitchFamily="18" charset="0"/>
                <a:cs typeface="Times New Roman" panose="02020603050405020304" pitchFamily="18" charset="0"/>
              </a:rPr>
              <a:t>evitação</a:t>
            </a:r>
            <a:r>
              <a:rPr lang="pt-BR" sz="1800" b="1" dirty="0">
                <a:effectLst/>
                <a:latin typeface="Times New Roman" panose="02020603050405020304" pitchFamily="18" charset="0"/>
                <a:ea typeface="Times New Roman" panose="02020603050405020304" pitchFamily="18" charset="0"/>
                <a:cs typeface="Times New Roman" panose="02020603050405020304" pitchFamily="18" charset="0"/>
              </a:rPr>
              <a:t> do desprazer. </a:t>
            </a: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 contexto do Princípio da Energia Livre, isso se traduz na tendência do cérebro de minimizar a surpresa ou o erro de predição, buscando estados que são mais previsíveis e, portanto, menos energeticamente custosos. Essa interpretação oferece uma visão contemporânea dos mecanismos subjacentes às motivações e comportamentos humanos, alinhando teorias psicanalíticas com modelos </a:t>
            </a:r>
            <a:r>
              <a:rPr lang="pt-BR"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neurocientíficos</a:t>
            </a: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atuais.</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60000"/>
              </a:lnSpc>
            </a:pP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Em suma, Karl </a:t>
            </a:r>
            <a:r>
              <a:rPr lang="pt-BR"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Friston</a:t>
            </a: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integra conceitos freudianos em seus modelos teóricos ao reinterpretar ideias psicanalíticas clássicas à luz de descobertas </a:t>
            </a:r>
            <a:r>
              <a:rPr lang="pt-BR"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neurocientíficas</a:t>
            </a: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contemporâneas, utilizando o Princípio da Energia Livre como uma estrutura unificadora para entender os processos mentais e comportamentais.</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
        <p:nvSpPr>
          <p:cNvPr id="4" name="Espaço Reservado para Número de Slide 3">
            <a:extLst>
              <a:ext uri="{FF2B5EF4-FFF2-40B4-BE49-F238E27FC236}">
                <a16:creationId xmlns:a16="http://schemas.microsoft.com/office/drawing/2014/main" id="{3160C1A1-3725-F64A-AFD9-B19526421316}"/>
              </a:ext>
            </a:extLst>
          </p:cNvPr>
          <p:cNvSpPr>
            <a:spLocks noGrp="1"/>
          </p:cNvSpPr>
          <p:nvPr>
            <p:ph type="sldNum" sz="quarter" idx="12"/>
          </p:nvPr>
        </p:nvSpPr>
        <p:spPr/>
        <p:txBody>
          <a:bodyPr/>
          <a:lstStyle/>
          <a:p>
            <a:fld id="{86E381C6-3CE7-354A-88D5-C98944E9A1C1}" type="slidenum">
              <a:rPr lang="pt-BR" smtClean="0"/>
              <a:t>30</a:t>
            </a:fld>
            <a:endParaRPr lang="pt-BR"/>
          </a:p>
        </p:txBody>
      </p:sp>
    </p:spTree>
    <p:extLst>
      <p:ext uri="{BB962C8B-B14F-4D97-AF65-F5344CB8AC3E}">
        <p14:creationId xmlns:p14="http://schemas.microsoft.com/office/powerpoint/2010/main" val="5271120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C5F361-FFA9-D44D-ABD6-5C8E710B2B39}"/>
              </a:ext>
            </a:extLst>
          </p:cNvPr>
          <p:cNvSpPr>
            <a:spLocks noGrp="1"/>
          </p:cNvSpPr>
          <p:nvPr>
            <p:ph type="title"/>
          </p:nvPr>
        </p:nvSpPr>
        <p:spPr/>
        <p:txBody>
          <a:bodyPr/>
          <a:lstStyle/>
          <a:p>
            <a:r>
              <a:rPr lang="pt-BR" sz="4400" b="1" dirty="0">
                <a:effectLst/>
                <a:latin typeface="Times New Roman" panose="02020603050405020304" pitchFamily="18" charset="0"/>
                <a:ea typeface="Times New Roman" panose="02020603050405020304" pitchFamily="18" charset="0"/>
                <a:cs typeface="Times New Roman" panose="02020603050405020304" pitchFamily="18" charset="0"/>
              </a:rPr>
              <a:t>Richard Lane</a:t>
            </a:r>
            <a:br>
              <a:rPr lang="pt-BR" sz="4400" dirty="0">
                <a:effectLst/>
                <a:latin typeface="Calibri" panose="020F0502020204030204" pitchFamily="34" charset="0"/>
                <a:ea typeface="Calibri" panose="020F0502020204030204" pitchFamily="34" charset="0"/>
                <a:cs typeface="Times New Roman" panose="02020603050405020304" pitchFamily="18" charset="0"/>
              </a:rPr>
            </a:br>
            <a:endParaRPr lang="pt-BR" dirty="0"/>
          </a:p>
        </p:txBody>
      </p:sp>
      <p:sp>
        <p:nvSpPr>
          <p:cNvPr id="3" name="Espaço Reservado para Conteúdo 2">
            <a:extLst>
              <a:ext uri="{FF2B5EF4-FFF2-40B4-BE49-F238E27FC236}">
                <a16:creationId xmlns:a16="http://schemas.microsoft.com/office/drawing/2014/main" id="{F28B1166-EA91-844C-970D-50B7AA822D25}"/>
              </a:ext>
            </a:extLst>
          </p:cNvPr>
          <p:cNvSpPr>
            <a:spLocks noGrp="1"/>
          </p:cNvSpPr>
          <p:nvPr>
            <p:ph idx="1"/>
          </p:nvPr>
        </p:nvSpPr>
        <p:spPr/>
        <p:txBody>
          <a:bodyPr>
            <a:normAutofit fontScale="92500" lnSpcReduction="10000"/>
          </a:bodyPr>
          <a:lstStyle/>
          <a:p>
            <a:pPr marL="0" indent="0">
              <a:lnSpc>
                <a:spcPct val="150000"/>
              </a:lnSpc>
              <a:buNone/>
            </a:pP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Richard Lane é um psiquiatra e neurocientista americano que estuda a interseção entre emoção, cognição e consciência.</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50000"/>
              </a:lnSpc>
              <a:buNone/>
            </a:pPr>
            <a:r>
              <a:rPr lang="pt-BR" sz="1800" b="1" dirty="0">
                <a:effectLst/>
                <a:latin typeface="Times New Roman" panose="02020603050405020304" pitchFamily="18" charset="0"/>
                <a:ea typeface="Times New Roman" panose="02020603050405020304" pitchFamily="18" charset="0"/>
                <a:cs typeface="Times New Roman" panose="02020603050405020304" pitchFamily="18" charset="0"/>
              </a:rPr>
              <a:t>Principais Publicações:</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buSzPts val="1000"/>
              <a:buFont typeface="Symbol" pitchFamily="2" charset="2"/>
              <a:buChar char=""/>
              <a:tabLst>
                <a:tab pos="457200"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Lane, R. D., &amp; Nadel, L. (Eds.). (2000).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Cognitive Neuroscience of Emotion</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Oxford University Press.</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914400" lvl="1">
              <a:lnSpc>
                <a:spcPct val="150000"/>
              </a:lnSpc>
            </a:pPr>
            <a:r>
              <a:rPr lang="pt-BR" sz="1400" i="1" dirty="0">
                <a:effectLst/>
                <a:latin typeface="Times New Roman" panose="02020603050405020304" pitchFamily="18" charset="0"/>
                <a:ea typeface="Times New Roman" panose="02020603050405020304" pitchFamily="18" charset="0"/>
                <a:cs typeface="Times New Roman" panose="02020603050405020304" pitchFamily="18" charset="0"/>
              </a:rPr>
              <a:t>Contribuição:</a:t>
            </a:r>
            <a:r>
              <a:rPr lang="pt-BR" sz="1400" dirty="0">
                <a:effectLst/>
                <a:latin typeface="Times New Roman" panose="02020603050405020304" pitchFamily="18" charset="0"/>
                <a:ea typeface="Times New Roman" panose="02020603050405020304" pitchFamily="18" charset="0"/>
                <a:cs typeface="Times New Roman" panose="02020603050405020304" pitchFamily="18" charset="0"/>
              </a:rPr>
              <a:t> Este livro compila pesquisas sobre as bases neurais das emoções, oferecendo insights sobre como emoções são processadas no cérebro.</a:t>
            </a: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buSzPts val="1000"/>
              <a:buFont typeface="Symbol" pitchFamily="2" charset="2"/>
              <a:buChar char=""/>
              <a:tabLst>
                <a:tab pos="457200"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Lane, R. D., et al. (1997). The neural correlates of emotional awareness: Evidence from lesion and intracranial electrophysiological studies. </a:t>
            </a:r>
            <a:r>
              <a:rPr lang="pt-BR" sz="1800" i="1" dirty="0" err="1">
                <a:effectLst/>
                <a:latin typeface="Times New Roman" panose="02020603050405020304" pitchFamily="18" charset="0"/>
                <a:ea typeface="Times New Roman" panose="02020603050405020304" pitchFamily="18" charset="0"/>
                <a:cs typeface="Times New Roman" panose="02020603050405020304" pitchFamily="18" charset="0"/>
              </a:rPr>
              <a:t>Consciousness</a:t>
            </a:r>
            <a:r>
              <a:rPr lang="pt-BR"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800" i="1" dirty="0" err="1">
                <a:effectLst/>
                <a:latin typeface="Times New Roman" panose="02020603050405020304" pitchFamily="18" charset="0"/>
                <a:ea typeface="Times New Roman" panose="02020603050405020304" pitchFamily="18" charset="0"/>
                <a:cs typeface="Times New Roman" panose="02020603050405020304" pitchFamily="18" charset="0"/>
              </a:rPr>
              <a:t>and</a:t>
            </a:r>
            <a:r>
              <a:rPr lang="pt-BR"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800" i="1" dirty="0" err="1">
                <a:effectLst/>
                <a:latin typeface="Times New Roman" panose="02020603050405020304" pitchFamily="18" charset="0"/>
                <a:ea typeface="Times New Roman" panose="02020603050405020304" pitchFamily="18" charset="0"/>
                <a:cs typeface="Times New Roman" panose="02020603050405020304" pitchFamily="18" charset="0"/>
              </a:rPr>
              <a:t>Cognition</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6(4), 363-371.</a:t>
            </a:r>
            <a:endParaRPr lang="pt-BR" sz="18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50000"/>
              </a:lnSpc>
              <a:buSzPts val="1000"/>
              <a:buFont typeface="Symbol" pitchFamily="2" charset="2"/>
              <a:buChar char=""/>
              <a:tabLst>
                <a:tab pos="457200" algn="l"/>
              </a:tabLst>
            </a:pPr>
            <a:endParaRPr lang="pt-BR" sz="1800" i="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50000"/>
              </a:lnSpc>
              <a:buSzPts val="1000"/>
              <a:buFont typeface="Symbol" pitchFamily="2" charset="2"/>
              <a:buChar char=""/>
              <a:tabLst>
                <a:tab pos="457200" algn="l"/>
              </a:tabLst>
            </a:pPr>
            <a:r>
              <a:rPr lang="pt-BR" sz="1800" i="1" dirty="0">
                <a:effectLst/>
                <a:latin typeface="Times New Roman" panose="02020603050405020304" pitchFamily="18" charset="0"/>
                <a:ea typeface="Times New Roman" panose="02020603050405020304" pitchFamily="18" charset="0"/>
                <a:cs typeface="Times New Roman" panose="02020603050405020304" pitchFamily="18" charset="0"/>
              </a:rPr>
              <a:t>Contribuição:</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Identifica regiões cerebrais associadas à consciência emocional, contribuindo para a compreensão de como o cérebro processa emoções conscientes.</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ço Reservado para Número de Slide 3">
            <a:extLst>
              <a:ext uri="{FF2B5EF4-FFF2-40B4-BE49-F238E27FC236}">
                <a16:creationId xmlns:a16="http://schemas.microsoft.com/office/drawing/2014/main" id="{6962C473-819D-984D-BED5-1B56406EA914}"/>
              </a:ext>
            </a:extLst>
          </p:cNvPr>
          <p:cNvSpPr>
            <a:spLocks noGrp="1"/>
          </p:cNvSpPr>
          <p:nvPr>
            <p:ph type="sldNum" sz="quarter" idx="12"/>
          </p:nvPr>
        </p:nvSpPr>
        <p:spPr/>
        <p:txBody>
          <a:bodyPr/>
          <a:lstStyle/>
          <a:p>
            <a:fld id="{86E381C6-3CE7-354A-88D5-C98944E9A1C1}" type="slidenum">
              <a:rPr lang="pt-BR" smtClean="0"/>
              <a:t>31</a:t>
            </a:fld>
            <a:endParaRPr lang="pt-BR"/>
          </a:p>
        </p:txBody>
      </p:sp>
    </p:spTree>
    <p:extLst>
      <p:ext uri="{BB962C8B-B14F-4D97-AF65-F5344CB8AC3E}">
        <p14:creationId xmlns:p14="http://schemas.microsoft.com/office/powerpoint/2010/main" val="4959623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34F124-B438-C941-B453-5A19F99DC396}"/>
              </a:ext>
            </a:extLst>
          </p:cNvPr>
          <p:cNvSpPr>
            <a:spLocks noGrp="1"/>
          </p:cNvSpPr>
          <p:nvPr>
            <p:ph type="title"/>
          </p:nvPr>
        </p:nvSpPr>
        <p:spPr/>
        <p:txBody>
          <a:bodyPr/>
          <a:lstStyle/>
          <a:p>
            <a:r>
              <a:rPr lang="pt-BR" sz="4400" b="1" dirty="0">
                <a:effectLst/>
                <a:latin typeface="Times New Roman" panose="02020603050405020304" pitchFamily="18" charset="0"/>
                <a:ea typeface="Times New Roman" panose="02020603050405020304" pitchFamily="18" charset="0"/>
                <a:cs typeface="Times New Roman" panose="02020603050405020304" pitchFamily="18" charset="0"/>
              </a:rPr>
              <a:t>Relação com a Psicanálise</a:t>
            </a:r>
            <a:endParaRPr lang="pt-BR" dirty="0"/>
          </a:p>
        </p:txBody>
      </p:sp>
      <p:sp>
        <p:nvSpPr>
          <p:cNvPr id="3" name="Espaço Reservado para Conteúdo 2">
            <a:extLst>
              <a:ext uri="{FF2B5EF4-FFF2-40B4-BE49-F238E27FC236}">
                <a16:creationId xmlns:a16="http://schemas.microsoft.com/office/drawing/2014/main" id="{04E7088F-6633-7841-B216-E7A825D0B5D3}"/>
              </a:ext>
            </a:extLst>
          </p:cNvPr>
          <p:cNvSpPr>
            <a:spLocks noGrp="1"/>
          </p:cNvSpPr>
          <p:nvPr>
            <p:ph idx="1"/>
          </p:nvPr>
        </p:nvSpPr>
        <p:spPr/>
        <p:txBody>
          <a:bodyPr>
            <a:normAutofit fontScale="62500" lnSpcReduction="20000"/>
          </a:bodyPr>
          <a:lstStyle/>
          <a:p>
            <a:pPr algn="just">
              <a:lnSpc>
                <a:spcPct val="160000"/>
              </a:lnSpc>
            </a:pPr>
            <a:r>
              <a:rPr lang="pt-BR" sz="1900" dirty="0">
                <a:effectLst/>
                <a:latin typeface="Times New Roman" panose="02020603050405020304" pitchFamily="18" charset="0"/>
                <a:ea typeface="Times New Roman" panose="02020603050405020304" pitchFamily="18" charset="0"/>
                <a:cs typeface="Times New Roman" panose="02020603050405020304" pitchFamily="18" charset="0"/>
              </a:rPr>
              <a:t>Lane tem explorado processos de memória e emoção a partir de formulações freudianas, contribuindo para a integração entre neurociência e psicanálise. </a:t>
            </a:r>
            <a:endParaRPr lang="pt-BR" sz="19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60000"/>
              </a:lnSpc>
            </a:pPr>
            <a:r>
              <a:rPr lang="pt-BR"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Richard Lane, psiquiatra e neurocientista, tem explorado os processos de memória e emoção à luz de formulações freudianas, contribuindo para a integração entre neurociência e psicanálise.</a:t>
            </a:r>
            <a:r>
              <a:rPr lang="pt-BR" sz="19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Especificamente, Lane foca no conceito de memória emocional e em como experiências emocionais são processadas e armazenadas no cérebro, influenciando o comportamento e a saúde mental.</a:t>
            </a:r>
            <a:endParaRPr lang="pt-BR" sz="19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60000"/>
              </a:lnSpc>
            </a:pPr>
            <a:r>
              <a:rPr lang="pt-BR" sz="19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Freud postulou que memórias de experiências emocionais, especialmente traumáticas, podem ser reprimidas no inconsciente, afetando o comportamento e o estado emocional sem que o indivíduo tenha consciência disso. </a:t>
            </a:r>
            <a:r>
              <a:rPr lang="pt-BR"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Lane investiga como essas memórias emocionais são codificadas no cérebro, particularmente no sistema límbico, que inclui estruturas como a amígdala e o hipocampo. </a:t>
            </a:r>
            <a:r>
              <a:rPr lang="pt-BR" sz="19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Ele examina como essas memórias podem ser acessadas e modificadas, tanto por meio de processos terapêuticos quanto por intervenções </a:t>
            </a:r>
            <a:r>
              <a:rPr lang="pt-BR" sz="19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neurocientíficas</a:t>
            </a:r>
            <a:r>
              <a:rPr lang="pt-BR" sz="19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pt-BR" sz="19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60000"/>
              </a:lnSpc>
            </a:pPr>
            <a:r>
              <a:rPr lang="pt-BR" sz="19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integração proposta por Lane envolve correlacionar os mecanismos neurobiológicos de processamento e armazenamento de memórias emocionais com os conceitos psicanalíticos de </a:t>
            </a:r>
            <a:r>
              <a:rPr lang="pt-BR" sz="19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repressão e inconsciente. </a:t>
            </a:r>
            <a:r>
              <a:rPr lang="pt-BR"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Ao fazer isso, ele busca criar uma ponte entre a compreensão subjetiva das experiências emocionais, conforme explorado pela psicanálise, e os correlatos objetivos observados na neurociência. Essa abordagem visa enriquecer tanto a teoria quanto a prática clínica, oferecendo uma compreensão mais holística de como memórias emocionais influenciam o comportamento humano e como intervenções podem ser desenvolvidas para tratar distúrbios relacionados à memória e emoção.</a:t>
            </a:r>
            <a:endParaRPr lang="pt-BR" sz="19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
        <p:nvSpPr>
          <p:cNvPr id="4" name="Espaço Reservado para Número de Slide 3">
            <a:extLst>
              <a:ext uri="{FF2B5EF4-FFF2-40B4-BE49-F238E27FC236}">
                <a16:creationId xmlns:a16="http://schemas.microsoft.com/office/drawing/2014/main" id="{28073C15-0110-2149-A458-F0542CB0AB9C}"/>
              </a:ext>
            </a:extLst>
          </p:cNvPr>
          <p:cNvSpPr>
            <a:spLocks noGrp="1"/>
          </p:cNvSpPr>
          <p:nvPr>
            <p:ph type="sldNum" sz="quarter" idx="12"/>
          </p:nvPr>
        </p:nvSpPr>
        <p:spPr/>
        <p:txBody>
          <a:bodyPr/>
          <a:lstStyle/>
          <a:p>
            <a:fld id="{86E381C6-3CE7-354A-88D5-C98944E9A1C1}" type="slidenum">
              <a:rPr lang="pt-BR" smtClean="0"/>
              <a:t>32</a:t>
            </a:fld>
            <a:endParaRPr lang="pt-BR"/>
          </a:p>
        </p:txBody>
      </p:sp>
    </p:spTree>
    <p:extLst>
      <p:ext uri="{BB962C8B-B14F-4D97-AF65-F5344CB8AC3E}">
        <p14:creationId xmlns:p14="http://schemas.microsoft.com/office/powerpoint/2010/main" val="16446890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11F43B-C848-354C-A715-42C390A0A118}"/>
              </a:ext>
            </a:extLst>
          </p:cNvPr>
          <p:cNvSpPr>
            <a:spLocks noGrp="1"/>
          </p:cNvSpPr>
          <p:nvPr>
            <p:ph type="title"/>
          </p:nvPr>
        </p:nvSpPr>
        <p:spPr/>
        <p:txBody>
          <a:bodyPr/>
          <a:lstStyle/>
          <a:p>
            <a:r>
              <a:rPr lang="pt-BR" sz="4400" b="1" dirty="0">
                <a:effectLst/>
                <a:latin typeface="Times New Roman" panose="02020603050405020304" pitchFamily="18" charset="0"/>
                <a:ea typeface="Times New Roman" panose="02020603050405020304" pitchFamily="18" charset="0"/>
                <a:cs typeface="Times New Roman" panose="02020603050405020304" pitchFamily="18" charset="0"/>
              </a:rPr>
              <a:t>Georg </a:t>
            </a:r>
            <a:r>
              <a:rPr lang="pt-BR" sz="4400" b="1" dirty="0" err="1">
                <a:effectLst/>
                <a:latin typeface="Times New Roman" panose="02020603050405020304" pitchFamily="18" charset="0"/>
                <a:ea typeface="Times New Roman" panose="02020603050405020304" pitchFamily="18" charset="0"/>
                <a:cs typeface="Times New Roman" panose="02020603050405020304" pitchFamily="18" charset="0"/>
              </a:rPr>
              <a:t>Northoff</a:t>
            </a:r>
            <a:endParaRPr lang="pt-BR" dirty="0"/>
          </a:p>
        </p:txBody>
      </p:sp>
      <p:sp>
        <p:nvSpPr>
          <p:cNvPr id="3" name="Espaço Reservado para Conteúdo 2">
            <a:extLst>
              <a:ext uri="{FF2B5EF4-FFF2-40B4-BE49-F238E27FC236}">
                <a16:creationId xmlns:a16="http://schemas.microsoft.com/office/drawing/2014/main" id="{8A6360B5-1D02-5840-B7C5-DC9B327AF867}"/>
              </a:ext>
            </a:extLst>
          </p:cNvPr>
          <p:cNvSpPr>
            <a:spLocks noGrp="1"/>
          </p:cNvSpPr>
          <p:nvPr>
            <p:ph idx="1"/>
          </p:nvPr>
        </p:nvSpPr>
        <p:spPr/>
        <p:txBody>
          <a:bodyPr>
            <a:normAutofit fontScale="70000" lnSpcReduction="20000"/>
          </a:bodyPr>
          <a:lstStyle/>
          <a:p>
            <a:pPr marL="0" indent="0">
              <a:lnSpc>
                <a:spcPct val="160000"/>
              </a:lnSpc>
              <a:buNone/>
            </a:pP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Georg </a:t>
            </a:r>
            <a:r>
              <a:rPr lang="pt-BR" sz="2000" dirty="0" err="1">
                <a:effectLst/>
                <a:latin typeface="Times New Roman" panose="02020603050405020304" pitchFamily="18" charset="0"/>
                <a:ea typeface="Times New Roman" panose="02020603050405020304" pitchFamily="18" charset="0"/>
                <a:cs typeface="Times New Roman" panose="02020603050405020304" pitchFamily="18" charset="0"/>
              </a:rPr>
              <a:t>Northoff</a:t>
            </a: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 é um neurocientista e filósofo alemão que investiga a relação entre cérebro e mente, especialmente em estados de repouso cerebral.</a:t>
            </a:r>
            <a:endParaRPr lang="pt-BR" sz="20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60000"/>
              </a:lnSpc>
              <a:buNone/>
            </a:pPr>
            <a:endPar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nSpc>
                <a:spcPct val="160000"/>
              </a:lnSpc>
              <a:buNone/>
            </a:pPr>
            <a:r>
              <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rPr>
              <a:t>Principais Publicações:</a:t>
            </a:r>
            <a:endParaRPr lang="pt-B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60000"/>
              </a:lnSpc>
              <a:buSzPts val="1000"/>
              <a:buFont typeface="Symbol" pitchFamily="2" charset="2"/>
              <a:buChar char=""/>
              <a:tabLst>
                <a:tab pos="457200" algn="l"/>
              </a:tabLst>
            </a:pP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Northoff</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G. (2014). </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Unlocking the Brain: Volume 1: Coding</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Oxford </a:t>
            </a:r>
            <a:r>
              <a:rPr lang="pt-BR" sz="2000" dirty="0" err="1">
                <a:effectLst/>
                <a:latin typeface="Times New Roman" panose="02020603050405020304" pitchFamily="18" charset="0"/>
                <a:ea typeface="Times New Roman" panose="02020603050405020304" pitchFamily="18" charset="0"/>
                <a:cs typeface="Times New Roman" panose="02020603050405020304" pitchFamily="18" charset="0"/>
              </a:rPr>
              <a:t>University</a:t>
            </a: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 Press.</a:t>
            </a:r>
            <a:endParaRPr lang="pt-BR" sz="20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60000"/>
              </a:lnSpc>
            </a:pPr>
            <a:r>
              <a:rPr lang="pt-BR" sz="2000" i="1" dirty="0">
                <a:effectLst/>
                <a:latin typeface="Times New Roman" panose="02020603050405020304" pitchFamily="18" charset="0"/>
                <a:ea typeface="Times New Roman" panose="02020603050405020304" pitchFamily="18" charset="0"/>
                <a:cs typeface="Times New Roman" panose="02020603050405020304" pitchFamily="18" charset="0"/>
              </a:rPr>
              <a:t>Contribuição:</a:t>
            </a: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 Propõe uma teoria sobre como o cérebro codifica informações, relacionando processos neurais a estados mentais.</a:t>
            </a:r>
            <a:endParaRPr lang="pt-B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60000"/>
              </a:lnSpc>
              <a:buSzPts val="1000"/>
              <a:buFont typeface="Symbol" pitchFamily="2" charset="2"/>
              <a:buChar char=""/>
              <a:tabLst>
                <a:tab pos="457200" algn="l"/>
              </a:tabLst>
            </a:pP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Northoff</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G., &amp;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Bermpohl</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F. (2004). Cortical midline structures and the self. </a:t>
            </a:r>
            <a:r>
              <a:rPr lang="pt-BR" sz="2000" i="1" dirty="0" err="1">
                <a:effectLst/>
                <a:latin typeface="Times New Roman" panose="02020603050405020304" pitchFamily="18" charset="0"/>
                <a:ea typeface="Times New Roman" panose="02020603050405020304" pitchFamily="18" charset="0"/>
                <a:cs typeface="Times New Roman" panose="02020603050405020304" pitchFamily="18" charset="0"/>
              </a:rPr>
              <a:t>Trends</a:t>
            </a:r>
            <a:r>
              <a:rPr lang="pt-BR" sz="2000" i="1"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pt-BR" sz="2000" i="1" dirty="0" err="1">
                <a:effectLst/>
                <a:latin typeface="Times New Roman" panose="02020603050405020304" pitchFamily="18" charset="0"/>
                <a:ea typeface="Times New Roman" panose="02020603050405020304" pitchFamily="18" charset="0"/>
                <a:cs typeface="Times New Roman" panose="02020603050405020304" pitchFamily="18" charset="0"/>
              </a:rPr>
              <a:t>Cognitive</a:t>
            </a:r>
            <a:r>
              <a:rPr lang="pt-BR"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2000" i="1" dirty="0" err="1">
                <a:effectLst/>
                <a:latin typeface="Times New Roman" panose="02020603050405020304" pitchFamily="18" charset="0"/>
                <a:ea typeface="Times New Roman" panose="02020603050405020304" pitchFamily="18" charset="0"/>
                <a:cs typeface="Times New Roman" panose="02020603050405020304" pitchFamily="18" charset="0"/>
              </a:rPr>
              <a:t>Sciences</a:t>
            </a: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 8(3), 102-107.</a:t>
            </a:r>
            <a:endParaRPr lang="pt-BR" sz="20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60000"/>
              </a:lnSpc>
            </a:pPr>
            <a:r>
              <a:rPr lang="pt-BR" sz="2000" i="1" dirty="0">
                <a:effectLst/>
                <a:latin typeface="Times New Roman" panose="02020603050405020304" pitchFamily="18" charset="0"/>
                <a:ea typeface="Times New Roman" panose="02020603050405020304" pitchFamily="18" charset="0"/>
                <a:cs typeface="Times New Roman" panose="02020603050405020304" pitchFamily="18" charset="0"/>
              </a:rPr>
              <a:t>Contribuição:</a:t>
            </a: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 Discute o papel das estruturas de linha média cortical na percepção do self, oferecendo insights sobre a base neural da autoconsciência.</a:t>
            </a:r>
            <a:endParaRPr lang="pt-BR"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60000"/>
              </a:lnSpc>
            </a:pPr>
            <a:r>
              <a:rPr lang="pt-BR" sz="2000" dirty="0" err="1">
                <a:effectLst/>
                <a:latin typeface="Times New Roman" panose="02020603050405020304" pitchFamily="18" charset="0"/>
                <a:ea typeface="Times New Roman" panose="02020603050405020304" pitchFamily="18" charset="0"/>
                <a:cs typeface="Times New Roman" panose="02020603050405020304" pitchFamily="18" charset="0"/>
              </a:rPr>
              <a:t>Northoff</a:t>
            </a: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 investiga a base neural do self e da consciência, temas centrais na psicanálise, buscando conectar conceitos psicanalíticos com dados </a:t>
            </a:r>
            <a:r>
              <a:rPr lang="pt-BR" sz="2000" dirty="0" err="1">
                <a:effectLst/>
                <a:latin typeface="Times New Roman" panose="02020603050405020304" pitchFamily="18" charset="0"/>
                <a:ea typeface="Times New Roman" panose="02020603050405020304" pitchFamily="18" charset="0"/>
                <a:cs typeface="Times New Roman" panose="02020603050405020304" pitchFamily="18" charset="0"/>
              </a:rPr>
              <a:t>neurocientíficos</a:t>
            </a: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t-BR"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
        <p:nvSpPr>
          <p:cNvPr id="4" name="Espaço Reservado para Número de Slide 3">
            <a:extLst>
              <a:ext uri="{FF2B5EF4-FFF2-40B4-BE49-F238E27FC236}">
                <a16:creationId xmlns:a16="http://schemas.microsoft.com/office/drawing/2014/main" id="{8D284C68-98ED-1C44-8F98-17F9EDA741DF}"/>
              </a:ext>
            </a:extLst>
          </p:cNvPr>
          <p:cNvSpPr>
            <a:spLocks noGrp="1"/>
          </p:cNvSpPr>
          <p:nvPr>
            <p:ph type="sldNum" sz="quarter" idx="12"/>
          </p:nvPr>
        </p:nvSpPr>
        <p:spPr/>
        <p:txBody>
          <a:bodyPr/>
          <a:lstStyle/>
          <a:p>
            <a:fld id="{86E381C6-3CE7-354A-88D5-C98944E9A1C1}" type="slidenum">
              <a:rPr lang="pt-BR" smtClean="0"/>
              <a:t>33</a:t>
            </a:fld>
            <a:endParaRPr lang="pt-BR"/>
          </a:p>
        </p:txBody>
      </p:sp>
    </p:spTree>
    <p:extLst>
      <p:ext uri="{BB962C8B-B14F-4D97-AF65-F5344CB8AC3E}">
        <p14:creationId xmlns:p14="http://schemas.microsoft.com/office/powerpoint/2010/main" val="23001524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A6967E-2DCB-ED4A-8437-482D91D7CD07}"/>
              </a:ext>
            </a:extLst>
          </p:cNvPr>
          <p:cNvSpPr>
            <a:spLocks noGrp="1"/>
          </p:cNvSpPr>
          <p:nvPr>
            <p:ph type="title"/>
          </p:nvPr>
        </p:nvSpPr>
        <p:spPr/>
        <p:txBody>
          <a:bodyPr/>
          <a:lstStyle/>
          <a:p>
            <a:r>
              <a:rPr lang="pt-BR" b="1" dirty="0"/>
              <a:t>Relação com a psicanálise</a:t>
            </a:r>
          </a:p>
        </p:txBody>
      </p:sp>
      <p:sp>
        <p:nvSpPr>
          <p:cNvPr id="3" name="Espaço Reservado para Conteúdo 2">
            <a:extLst>
              <a:ext uri="{FF2B5EF4-FFF2-40B4-BE49-F238E27FC236}">
                <a16:creationId xmlns:a16="http://schemas.microsoft.com/office/drawing/2014/main" id="{3136DB53-F231-D144-9EC5-0EC868D1760D}"/>
              </a:ext>
            </a:extLst>
          </p:cNvPr>
          <p:cNvSpPr>
            <a:spLocks noGrp="1"/>
          </p:cNvSpPr>
          <p:nvPr>
            <p:ph idx="1"/>
          </p:nvPr>
        </p:nvSpPr>
        <p:spPr/>
        <p:txBody>
          <a:bodyPr>
            <a:normAutofit fontScale="85000" lnSpcReduction="10000"/>
          </a:bodyPr>
          <a:lstStyle/>
          <a:p>
            <a:pPr algn="just">
              <a:lnSpc>
                <a:spcPct val="150000"/>
              </a:lnSpc>
            </a:pPr>
            <a:r>
              <a:rPr lang="pt-BR" sz="1800" dirty="0">
                <a:solidFill>
                  <a:srgbClr val="000000"/>
                </a:solidFill>
                <a:effectLst/>
                <a:latin typeface="Times New Roman" panose="02020603050405020304" pitchFamily="18" charset="0"/>
                <a:ea typeface="Times New Roman" panose="02020603050405020304" pitchFamily="18" charset="0"/>
              </a:rPr>
              <a:t>Georg </a:t>
            </a:r>
            <a:r>
              <a:rPr lang="pt-BR" sz="1800" dirty="0" err="1">
                <a:solidFill>
                  <a:srgbClr val="000000"/>
                </a:solidFill>
                <a:effectLst/>
                <a:latin typeface="Times New Roman" panose="02020603050405020304" pitchFamily="18" charset="0"/>
                <a:ea typeface="Times New Roman" panose="02020603050405020304" pitchFamily="18" charset="0"/>
              </a:rPr>
              <a:t>Northoff</a:t>
            </a:r>
            <a:r>
              <a:rPr lang="pt-BR" sz="1800" dirty="0">
                <a:solidFill>
                  <a:srgbClr val="000000"/>
                </a:solidFill>
                <a:effectLst/>
                <a:latin typeface="Times New Roman" panose="02020603050405020304" pitchFamily="18" charset="0"/>
                <a:ea typeface="Times New Roman" panose="02020603050405020304" pitchFamily="18" charset="0"/>
              </a:rPr>
              <a:t>, psiquiatra, neurocientista e filósofo, dedica-se ao estudo das bases neurais do self e da consciência, duas noções centrais na teoria psicanalítica. </a:t>
            </a:r>
          </a:p>
          <a:p>
            <a:pPr algn="just">
              <a:lnSpc>
                <a:spcPct val="150000"/>
              </a:lnSpc>
            </a:pPr>
            <a:r>
              <a:rPr lang="pt-BR" sz="1800" dirty="0">
                <a:solidFill>
                  <a:srgbClr val="000000"/>
                </a:solidFill>
                <a:effectLst/>
                <a:latin typeface="Times New Roman" panose="02020603050405020304" pitchFamily="18" charset="0"/>
                <a:ea typeface="Times New Roman" panose="02020603050405020304" pitchFamily="18" charset="0"/>
              </a:rPr>
              <a:t>Ele propõe uma conexão inovadora entre conceitos psicanalíticos, especialmente de Freud, e descobertas </a:t>
            </a:r>
            <a:r>
              <a:rPr lang="pt-BR" sz="1800" dirty="0" err="1">
                <a:solidFill>
                  <a:srgbClr val="000000"/>
                </a:solidFill>
                <a:effectLst/>
                <a:latin typeface="Times New Roman" panose="02020603050405020304" pitchFamily="18" charset="0"/>
                <a:ea typeface="Times New Roman" panose="02020603050405020304" pitchFamily="18" charset="0"/>
              </a:rPr>
              <a:t>neurocientíficas</a:t>
            </a:r>
            <a:r>
              <a:rPr lang="pt-BR" sz="1800" dirty="0">
                <a:solidFill>
                  <a:srgbClr val="000000"/>
                </a:solidFill>
                <a:effectLst/>
                <a:latin typeface="Times New Roman" panose="02020603050405020304" pitchFamily="18" charset="0"/>
                <a:ea typeface="Times New Roman" panose="02020603050405020304" pitchFamily="18" charset="0"/>
              </a:rPr>
              <a:t> contemporâneas. Mais especificamente, </a:t>
            </a:r>
            <a:r>
              <a:rPr lang="pt-BR" sz="1800" dirty="0" err="1">
                <a:solidFill>
                  <a:srgbClr val="000000"/>
                </a:solidFill>
                <a:effectLst/>
                <a:latin typeface="Times New Roman" panose="02020603050405020304" pitchFamily="18" charset="0"/>
                <a:ea typeface="Times New Roman" panose="02020603050405020304" pitchFamily="18" charset="0"/>
              </a:rPr>
              <a:t>Northoff</a:t>
            </a:r>
            <a:r>
              <a:rPr lang="pt-BR" sz="1800" dirty="0">
                <a:solidFill>
                  <a:srgbClr val="000000"/>
                </a:solidFill>
                <a:effectLst/>
                <a:latin typeface="Times New Roman" panose="02020603050405020304" pitchFamily="18" charset="0"/>
                <a:ea typeface="Times New Roman" panose="02020603050405020304" pitchFamily="18" charset="0"/>
              </a:rPr>
              <a:t> estabelece um diálogo entre o conceito freudiano de </a:t>
            </a:r>
            <a:r>
              <a:rPr lang="pt-BR" sz="1800" b="1" dirty="0">
                <a:solidFill>
                  <a:srgbClr val="000000"/>
                </a:solidFill>
                <a:effectLst/>
                <a:latin typeface="Times New Roman" panose="02020603050405020304" pitchFamily="18" charset="0"/>
                <a:ea typeface="Times New Roman" panose="02020603050405020304" pitchFamily="18" charset="0"/>
              </a:rPr>
              <a:t>aparelho psíquico</a:t>
            </a:r>
            <a:r>
              <a:rPr lang="pt-BR" sz="1800" dirty="0">
                <a:solidFill>
                  <a:srgbClr val="000000"/>
                </a:solidFill>
                <a:effectLst/>
                <a:latin typeface="Times New Roman" panose="02020603050405020304" pitchFamily="18" charset="0"/>
                <a:ea typeface="Times New Roman" panose="02020603050405020304" pitchFamily="18" charset="0"/>
              </a:rPr>
              <a:t> (id, ego e superego), a </a:t>
            </a:r>
            <a:r>
              <a:rPr lang="pt-BR" sz="1800" b="1" dirty="0">
                <a:solidFill>
                  <a:srgbClr val="000000"/>
                </a:solidFill>
                <a:effectLst/>
                <a:latin typeface="Times New Roman" panose="02020603050405020304" pitchFamily="18" charset="0"/>
                <a:ea typeface="Times New Roman" panose="02020603050405020304" pitchFamily="18" charset="0"/>
              </a:rPr>
              <a:t>distinção entre consciente e inconsciente</a:t>
            </a:r>
            <a:r>
              <a:rPr lang="pt-BR" sz="1800" dirty="0">
                <a:solidFill>
                  <a:srgbClr val="000000"/>
                </a:solidFill>
                <a:effectLst/>
                <a:latin typeface="Times New Roman" panose="02020603050405020304" pitchFamily="18" charset="0"/>
                <a:ea typeface="Times New Roman" panose="02020603050405020304" pitchFamily="18" charset="0"/>
              </a:rPr>
              <a:t> e o conceito de </a:t>
            </a:r>
            <a:r>
              <a:rPr lang="pt-BR" sz="1800" b="1" dirty="0">
                <a:solidFill>
                  <a:srgbClr val="000000"/>
                </a:solidFill>
                <a:effectLst/>
                <a:latin typeface="Times New Roman" panose="02020603050405020304" pitchFamily="18" charset="0"/>
                <a:ea typeface="Times New Roman" panose="02020603050405020304" pitchFamily="18" charset="0"/>
              </a:rPr>
              <a:t>energia psíquica</a:t>
            </a:r>
            <a:r>
              <a:rPr lang="pt-BR" sz="1800" dirty="0">
                <a:solidFill>
                  <a:srgbClr val="000000"/>
                </a:solidFill>
                <a:effectLst/>
                <a:latin typeface="Times New Roman" panose="02020603050405020304" pitchFamily="18" charset="0"/>
                <a:ea typeface="Times New Roman" panose="02020603050405020304" pitchFamily="18" charset="0"/>
              </a:rPr>
              <a:t> com as noções </a:t>
            </a:r>
            <a:r>
              <a:rPr lang="pt-BR" sz="1800" dirty="0" err="1">
                <a:solidFill>
                  <a:srgbClr val="000000"/>
                </a:solidFill>
                <a:effectLst/>
                <a:latin typeface="Times New Roman" panose="02020603050405020304" pitchFamily="18" charset="0"/>
                <a:ea typeface="Times New Roman" panose="02020603050405020304" pitchFamily="18" charset="0"/>
              </a:rPr>
              <a:t>neurocientíficas</a:t>
            </a:r>
            <a:r>
              <a:rPr lang="pt-BR" sz="1800" dirty="0">
                <a:solidFill>
                  <a:srgbClr val="000000"/>
                </a:solidFill>
                <a:effectLst/>
                <a:latin typeface="Times New Roman" panose="02020603050405020304" pitchFamily="18" charset="0"/>
                <a:ea typeface="Times New Roman" panose="02020603050405020304" pitchFamily="18" charset="0"/>
              </a:rPr>
              <a:t> de processamento de informações no cérebro.</a:t>
            </a:r>
            <a:endParaRPr lang="pt-BR" sz="1800" dirty="0">
              <a:effectLst/>
              <a:latin typeface="Times New Roman" panose="02020603050405020304" pitchFamily="18" charset="0"/>
              <a:ea typeface="Times New Roman" panose="02020603050405020304" pitchFamily="18" charset="0"/>
            </a:endParaRPr>
          </a:p>
          <a:p>
            <a:pPr algn="just">
              <a:lnSpc>
                <a:spcPct val="150000"/>
              </a:lnSpc>
              <a:spcBef>
                <a:spcPts val="200"/>
              </a:spcBef>
            </a:pPr>
            <a:endParaRPr lang="pt-BR" sz="1800" b="0" dirty="0">
              <a:solidFill>
                <a:srgbClr val="000000"/>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algn="just">
              <a:lnSpc>
                <a:spcPct val="150000"/>
              </a:lnSpc>
              <a:spcBef>
                <a:spcPts val="200"/>
              </a:spcBef>
            </a:pPr>
            <a:r>
              <a:rPr lang="pt-BR" sz="1800" b="0" dirty="0">
                <a:solidFill>
                  <a:srgbClr val="000000"/>
                </a:solidFill>
                <a:effectLst/>
                <a:latin typeface="Calibri Light" panose="020F0302020204030204" pitchFamily="34" charset="0"/>
                <a:ea typeface="Times New Roman" panose="02020603050405020304" pitchFamily="18" charset="0"/>
                <a:cs typeface="Times New Roman" panose="02020603050405020304" pitchFamily="18" charset="0"/>
              </a:rPr>
              <a:t>Resumo</a:t>
            </a:r>
            <a:endParaRPr lang="pt-BR" sz="18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algn="just">
              <a:lnSpc>
                <a:spcPct val="150000"/>
              </a:lnSpc>
            </a:pPr>
            <a:r>
              <a:rPr lang="pt-BR" sz="1800" dirty="0">
                <a:solidFill>
                  <a:srgbClr val="000000"/>
                </a:solidFill>
                <a:effectLst/>
                <a:latin typeface="Times New Roman" panose="02020603050405020304" pitchFamily="18" charset="0"/>
                <a:ea typeface="Times New Roman" panose="02020603050405020304" pitchFamily="18" charset="0"/>
              </a:rPr>
              <a:t>Georg </a:t>
            </a:r>
            <a:r>
              <a:rPr lang="pt-BR" sz="1800" dirty="0" err="1">
                <a:solidFill>
                  <a:srgbClr val="000000"/>
                </a:solidFill>
                <a:effectLst/>
                <a:latin typeface="Times New Roman" panose="02020603050405020304" pitchFamily="18" charset="0"/>
                <a:ea typeface="Times New Roman" panose="02020603050405020304" pitchFamily="18" charset="0"/>
              </a:rPr>
              <a:t>Northoff</a:t>
            </a:r>
            <a:r>
              <a:rPr lang="pt-BR" sz="1800" dirty="0">
                <a:solidFill>
                  <a:srgbClr val="000000"/>
                </a:solidFill>
                <a:effectLst/>
                <a:latin typeface="Times New Roman" panose="02020603050405020304" pitchFamily="18" charset="0"/>
                <a:ea typeface="Times New Roman" panose="02020603050405020304" pitchFamily="18" charset="0"/>
              </a:rPr>
              <a:t> propõe que os conceitos freudianos de id, ego, superego, consciente, inconsciente e self possuem </a:t>
            </a:r>
            <a:r>
              <a:rPr lang="pt-BR" sz="1800" b="1" dirty="0">
                <a:solidFill>
                  <a:srgbClr val="000000"/>
                </a:solidFill>
                <a:effectLst/>
                <a:latin typeface="Times New Roman" panose="02020603050405020304" pitchFamily="18" charset="0"/>
                <a:ea typeface="Times New Roman" panose="02020603050405020304" pitchFamily="18" charset="0"/>
              </a:rPr>
              <a:t>correspondências neurobiológicas</a:t>
            </a:r>
            <a:r>
              <a:rPr lang="pt-BR" sz="1800" dirty="0">
                <a:solidFill>
                  <a:srgbClr val="000000"/>
                </a:solidFill>
                <a:effectLst/>
                <a:latin typeface="Times New Roman" panose="02020603050405020304" pitchFamily="18" charset="0"/>
                <a:ea typeface="Times New Roman" panose="02020603050405020304" pitchFamily="18" charset="0"/>
              </a:rPr>
              <a:t> no funcionamento do cérebro. A partir da noção de </a:t>
            </a:r>
            <a:r>
              <a:rPr lang="pt-BR" sz="1800" b="1" dirty="0">
                <a:solidFill>
                  <a:srgbClr val="000000"/>
                </a:solidFill>
                <a:effectLst/>
                <a:latin typeface="Times New Roman" panose="02020603050405020304" pitchFamily="18" charset="0"/>
                <a:ea typeface="Times New Roman" panose="02020603050405020304" pitchFamily="18" charset="0"/>
              </a:rPr>
              <a:t>atividade espontânea basal</a:t>
            </a:r>
            <a:r>
              <a:rPr lang="pt-BR" sz="1800" dirty="0">
                <a:solidFill>
                  <a:srgbClr val="000000"/>
                </a:solidFill>
                <a:effectLst/>
                <a:latin typeface="Times New Roman" panose="02020603050405020304" pitchFamily="18" charset="0"/>
                <a:ea typeface="Times New Roman" panose="02020603050405020304" pitchFamily="18" charset="0"/>
              </a:rPr>
              <a:t> e da </a:t>
            </a:r>
            <a:r>
              <a:rPr lang="pt-BR" sz="1800" b="1" dirty="0">
                <a:solidFill>
                  <a:srgbClr val="000000"/>
                </a:solidFill>
                <a:effectLst/>
                <a:latin typeface="Times New Roman" panose="02020603050405020304" pitchFamily="18" charset="0"/>
                <a:ea typeface="Times New Roman" panose="02020603050405020304" pitchFamily="18" charset="0"/>
              </a:rPr>
              <a:t>Default </a:t>
            </a:r>
            <a:r>
              <a:rPr lang="pt-BR" sz="1800" b="1" dirty="0" err="1">
                <a:solidFill>
                  <a:srgbClr val="000000"/>
                </a:solidFill>
                <a:effectLst/>
                <a:latin typeface="Times New Roman" panose="02020603050405020304" pitchFamily="18" charset="0"/>
                <a:ea typeface="Times New Roman" panose="02020603050405020304" pitchFamily="18" charset="0"/>
              </a:rPr>
              <a:t>Mode</a:t>
            </a:r>
            <a:r>
              <a:rPr lang="pt-BR" sz="1800" b="1" dirty="0">
                <a:solidFill>
                  <a:srgbClr val="000000"/>
                </a:solidFill>
                <a:effectLst/>
                <a:latin typeface="Times New Roman" panose="02020603050405020304" pitchFamily="18" charset="0"/>
                <a:ea typeface="Times New Roman" panose="02020603050405020304" pitchFamily="18" charset="0"/>
              </a:rPr>
              <a:t> Network</a:t>
            </a:r>
            <a:r>
              <a:rPr lang="pt-BR" sz="1800" dirty="0">
                <a:solidFill>
                  <a:srgbClr val="000000"/>
                </a:solidFill>
                <a:effectLst/>
                <a:latin typeface="Times New Roman" panose="02020603050405020304" pitchFamily="18" charset="0"/>
                <a:ea typeface="Times New Roman" panose="02020603050405020304" pitchFamily="18" charset="0"/>
              </a:rPr>
              <a:t>, ele oferece uma ponte entre psicanálise e neurociência, permitindo uma atualização e uma reinterpretação dos conceitos freudianos no contexto das teorias contemporâneas sobre o cérebro, o self e a consciência.</a:t>
            </a:r>
            <a:endParaRPr lang="pt-BR" sz="1800" dirty="0">
              <a:effectLst/>
              <a:latin typeface="Times New Roman" panose="02020603050405020304" pitchFamily="18" charset="0"/>
              <a:ea typeface="Times New Roman" panose="02020603050405020304" pitchFamily="18" charset="0"/>
            </a:endParaRPr>
          </a:p>
          <a:p>
            <a:endParaRPr lang="pt-BR" dirty="0"/>
          </a:p>
        </p:txBody>
      </p:sp>
      <p:sp>
        <p:nvSpPr>
          <p:cNvPr id="4" name="Espaço Reservado para Número de Slide 3">
            <a:extLst>
              <a:ext uri="{FF2B5EF4-FFF2-40B4-BE49-F238E27FC236}">
                <a16:creationId xmlns:a16="http://schemas.microsoft.com/office/drawing/2014/main" id="{64964DC5-57E8-7343-9BFD-36FFFDF4EA09}"/>
              </a:ext>
            </a:extLst>
          </p:cNvPr>
          <p:cNvSpPr>
            <a:spLocks noGrp="1"/>
          </p:cNvSpPr>
          <p:nvPr>
            <p:ph type="sldNum" sz="quarter" idx="12"/>
          </p:nvPr>
        </p:nvSpPr>
        <p:spPr/>
        <p:txBody>
          <a:bodyPr/>
          <a:lstStyle/>
          <a:p>
            <a:fld id="{86E381C6-3CE7-354A-88D5-C98944E9A1C1}" type="slidenum">
              <a:rPr lang="pt-BR" smtClean="0"/>
              <a:t>34</a:t>
            </a:fld>
            <a:endParaRPr lang="pt-BR"/>
          </a:p>
        </p:txBody>
      </p:sp>
    </p:spTree>
    <p:extLst>
      <p:ext uri="{BB962C8B-B14F-4D97-AF65-F5344CB8AC3E}">
        <p14:creationId xmlns:p14="http://schemas.microsoft.com/office/powerpoint/2010/main" val="8230172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2D098C-ECE2-9A41-BF69-CA8E697D161C}"/>
              </a:ext>
            </a:extLst>
          </p:cNvPr>
          <p:cNvSpPr>
            <a:spLocks noGrp="1"/>
          </p:cNvSpPr>
          <p:nvPr>
            <p:ph type="title"/>
          </p:nvPr>
        </p:nvSpPr>
        <p:spPr/>
        <p:txBody>
          <a:bodyPr/>
          <a:lstStyle/>
          <a:p>
            <a:r>
              <a:rPr lang="pt-BR" sz="4400" b="1" dirty="0">
                <a:effectLst/>
                <a:latin typeface="Times New Roman" panose="02020603050405020304" pitchFamily="18" charset="0"/>
                <a:ea typeface="Times New Roman" panose="02020603050405020304" pitchFamily="18" charset="0"/>
                <a:cs typeface="Times New Roman" panose="02020603050405020304" pitchFamily="18" charset="0"/>
              </a:rPr>
              <a:t>Pierre </a:t>
            </a:r>
            <a:r>
              <a:rPr lang="pt-BR" sz="4400" b="1" dirty="0" err="1">
                <a:effectLst/>
                <a:latin typeface="Times New Roman" panose="02020603050405020304" pitchFamily="18" charset="0"/>
                <a:ea typeface="Times New Roman" panose="02020603050405020304" pitchFamily="18" charset="0"/>
                <a:cs typeface="Times New Roman" panose="02020603050405020304" pitchFamily="18" charset="0"/>
              </a:rPr>
              <a:t>Magistretti</a:t>
            </a:r>
            <a:br>
              <a:rPr lang="pt-BR" sz="4400" dirty="0">
                <a:effectLst/>
                <a:latin typeface="Calibri" panose="020F0502020204030204" pitchFamily="34" charset="0"/>
                <a:ea typeface="Calibri" panose="020F0502020204030204" pitchFamily="34" charset="0"/>
                <a:cs typeface="Times New Roman" panose="02020603050405020304" pitchFamily="18" charset="0"/>
              </a:rPr>
            </a:br>
            <a:endParaRPr lang="pt-BR" dirty="0"/>
          </a:p>
        </p:txBody>
      </p:sp>
      <p:sp>
        <p:nvSpPr>
          <p:cNvPr id="3" name="Espaço Reservado para Conteúdo 2">
            <a:extLst>
              <a:ext uri="{FF2B5EF4-FFF2-40B4-BE49-F238E27FC236}">
                <a16:creationId xmlns:a16="http://schemas.microsoft.com/office/drawing/2014/main" id="{5B970062-05C7-6C4F-9700-A742A869253D}"/>
              </a:ext>
            </a:extLst>
          </p:cNvPr>
          <p:cNvSpPr>
            <a:spLocks noGrp="1"/>
          </p:cNvSpPr>
          <p:nvPr>
            <p:ph idx="1"/>
          </p:nvPr>
        </p:nvSpPr>
        <p:spPr/>
        <p:txBody>
          <a:bodyPr/>
          <a:lstStyle/>
          <a:p>
            <a:pPr>
              <a:lnSpc>
                <a:spcPct val="150000"/>
              </a:lnSpc>
            </a:pP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Pierre </a:t>
            </a:r>
            <a:r>
              <a:rPr lang="pt-BR" sz="2000" dirty="0" err="1">
                <a:effectLst/>
                <a:latin typeface="Times New Roman" panose="02020603050405020304" pitchFamily="18" charset="0"/>
                <a:ea typeface="Times New Roman" panose="02020603050405020304" pitchFamily="18" charset="0"/>
                <a:cs typeface="Times New Roman" panose="02020603050405020304" pitchFamily="18" charset="0"/>
              </a:rPr>
              <a:t>Magistretti</a:t>
            </a: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 é um neurocientista suíço que estuda o metabolismo cerebral e a função dos </a:t>
            </a:r>
            <a:r>
              <a:rPr lang="pt-BR" sz="2000" dirty="0" err="1">
                <a:effectLst/>
                <a:latin typeface="Times New Roman" panose="02020603050405020304" pitchFamily="18" charset="0"/>
                <a:ea typeface="Times New Roman" panose="02020603050405020304" pitchFamily="18" charset="0"/>
                <a:cs typeface="Times New Roman" panose="02020603050405020304" pitchFamily="18" charset="0"/>
              </a:rPr>
              <a:t>astrócitos</a:t>
            </a: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t-BR"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pPr>
            <a:r>
              <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rPr>
              <a:t>Principais Publicações:</a:t>
            </a:r>
            <a:endParaRPr lang="pt-B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buSzPts val="1000"/>
              <a:buFont typeface="Symbol" pitchFamily="2" charset="2"/>
              <a:buChar char=""/>
              <a:tabLst>
                <a:tab pos="457200" algn="l"/>
              </a:tabLst>
            </a:pP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Magistretti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P. J., &amp;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Allaman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I. (2015). A cellular perspective on brain energy metabolism and functional imaging. </a:t>
            </a:r>
            <a:r>
              <a:rPr lang="pt-BR" sz="2000" i="1" dirty="0" err="1">
                <a:effectLst/>
                <a:latin typeface="Times New Roman" panose="02020603050405020304" pitchFamily="18" charset="0"/>
                <a:ea typeface="Times New Roman" panose="02020603050405020304" pitchFamily="18" charset="0"/>
                <a:cs typeface="Times New Roman" panose="02020603050405020304" pitchFamily="18" charset="0"/>
              </a:rPr>
              <a:t>Neuron</a:t>
            </a: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 86(4), 883-901.</a:t>
            </a:r>
            <a:endParaRPr lang="pt-BR" sz="20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50000"/>
              </a:lnSpc>
            </a:pPr>
            <a:r>
              <a:rPr lang="pt-BR" sz="2000" i="1" dirty="0">
                <a:effectLst/>
                <a:latin typeface="Times New Roman" panose="02020603050405020304" pitchFamily="18" charset="0"/>
                <a:ea typeface="Times New Roman" panose="02020603050405020304" pitchFamily="18" charset="0"/>
                <a:cs typeface="Times New Roman" panose="02020603050405020304" pitchFamily="18" charset="0"/>
              </a:rPr>
              <a:t>Contribuição:</a:t>
            </a: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 Revisa como células cerebrais, especialmente </a:t>
            </a:r>
            <a:r>
              <a:rPr lang="pt-BR" sz="2000" dirty="0" err="1">
                <a:effectLst/>
                <a:latin typeface="Times New Roman" panose="02020603050405020304" pitchFamily="18" charset="0"/>
                <a:ea typeface="Times New Roman" panose="02020603050405020304" pitchFamily="18" charset="0"/>
                <a:cs typeface="Times New Roman" panose="02020603050405020304" pitchFamily="18" charset="0"/>
              </a:rPr>
              <a:t>astrócitos</a:t>
            </a: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 contribuem para o metabolismo energético e como isso se reflete em imagens funcionais do cérebro.</a:t>
            </a:r>
            <a:endParaRPr lang="pt-BR"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
        <p:nvSpPr>
          <p:cNvPr id="4" name="Espaço Reservado para Número de Slide 3">
            <a:extLst>
              <a:ext uri="{FF2B5EF4-FFF2-40B4-BE49-F238E27FC236}">
                <a16:creationId xmlns:a16="http://schemas.microsoft.com/office/drawing/2014/main" id="{1D1886E0-E6BB-3541-B6CA-3F38D04EBF1C}"/>
              </a:ext>
            </a:extLst>
          </p:cNvPr>
          <p:cNvSpPr>
            <a:spLocks noGrp="1"/>
          </p:cNvSpPr>
          <p:nvPr>
            <p:ph type="sldNum" sz="quarter" idx="12"/>
          </p:nvPr>
        </p:nvSpPr>
        <p:spPr/>
        <p:txBody>
          <a:bodyPr/>
          <a:lstStyle/>
          <a:p>
            <a:fld id="{86E381C6-3CE7-354A-88D5-C98944E9A1C1}" type="slidenum">
              <a:rPr lang="pt-BR" smtClean="0"/>
              <a:t>35</a:t>
            </a:fld>
            <a:endParaRPr lang="pt-BR"/>
          </a:p>
        </p:txBody>
      </p:sp>
    </p:spTree>
    <p:extLst>
      <p:ext uri="{BB962C8B-B14F-4D97-AF65-F5344CB8AC3E}">
        <p14:creationId xmlns:p14="http://schemas.microsoft.com/office/powerpoint/2010/main" val="8970433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080DA4-14C3-1D49-9C23-CC073FB2E793}"/>
              </a:ext>
            </a:extLst>
          </p:cNvPr>
          <p:cNvSpPr>
            <a:spLocks noGrp="1"/>
          </p:cNvSpPr>
          <p:nvPr>
            <p:ph type="title"/>
          </p:nvPr>
        </p:nvSpPr>
        <p:spPr/>
        <p:txBody>
          <a:bodyPr>
            <a:normAutofit/>
          </a:bodyPr>
          <a:lstStyle/>
          <a:p>
            <a:pPr algn="ctr"/>
            <a:r>
              <a:rPr lang="pt-BR" sz="3200" b="1" dirty="0"/>
              <a:t>Relação de Pierre </a:t>
            </a:r>
            <a:r>
              <a:rPr lang="pt-BR" sz="3200" b="1" dirty="0" err="1"/>
              <a:t>Magistretti</a:t>
            </a:r>
            <a:r>
              <a:rPr lang="pt-BR" sz="3200" b="1" dirty="0"/>
              <a:t> com a Psicanálise</a:t>
            </a:r>
          </a:p>
        </p:txBody>
      </p:sp>
      <p:sp>
        <p:nvSpPr>
          <p:cNvPr id="3" name="Espaço Reservado para Conteúdo 2">
            <a:extLst>
              <a:ext uri="{FF2B5EF4-FFF2-40B4-BE49-F238E27FC236}">
                <a16:creationId xmlns:a16="http://schemas.microsoft.com/office/drawing/2014/main" id="{266AB056-8821-A04B-A652-9D569180B364}"/>
              </a:ext>
            </a:extLst>
          </p:cNvPr>
          <p:cNvSpPr>
            <a:spLocks noGrp="1"/>
          </p:cNvSpPr>
          <p:nvPr>
            <p:ph idx="1"/>
          </p:nvPr>
        </p:nvSpPr>
        <p:spPr/>
        <p:txBody>
          <a:bodyPr>
            <a:normAutofit fontScale="55000" lnSpcReduction="20000"/>
          </a:bodyPr>
          <a:lstStyle/>
          <a:p>
            <a:pPr algn="just">
              <a:lnSpc>
                <a:spcPct val="170000"/>
              </a:lnSpc>
            </a:pP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Pierre </a:t>
            </a:r>
            <a:r>
              <a:rPr lang="pt-BR" sz="2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Magistretti</a:t>
            </a: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neurocientista suíço, é reconhecido por suas contribuições ao entendimento do metabolismo energético cerebral, especialmente no papel das células </a:t>
            </a:r>
            <a:r>
              <a:rPr lang="pt-BR" sz="2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gliais</a:t>
            </a: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como os </a:t>
            </a:r>
            <a:r>
              <a:rPr lang="pt-BR" sz="2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astrócitos</a:t>
            </a: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 regulação da energia no cérebro. Seu trabalho destaca a cooperação metabólica entre neurônios e </a:t>
            </a:r>
            <a:r>
              <a:rPr lang="pt-BR" sz="2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astrócitos</a:t>
            </a: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fundamental para a atividade sináptica e a plasticidade neuronal.</a:t>
            </a:r>
            <a:endParaRPr lang="pt-BR"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70000"/>
              </a:lnSpc>
            </a:pP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Em colaboração com o psicanalista François </a:t>
            </a:r>
            <a:r>
              <a:rPr lang="pt-BR" sz="2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Ansermet</a:t>
            </a: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2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Magistretti</a:t>
            </a: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2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coautorou</a:t>
            </a: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 livro "À </a:t>
            </a:r>
            <a:r>
              <a:rPr lang="pt-BR" sz="2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chacun</a:t>
            </a: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2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son</a:t>
            </a: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2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cerveau</a:t>
            </a: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2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Plasticité</a:t>
            </a: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2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neuronale</a:t>
            </a: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et </a:t>
            </a:r>
            <a:r>
              <a:rPr lang="pt-BR" sz="2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inconscient</a:t>
            </a: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 cada um seu cérebro: Plasticidade neuronal e inconsciente"), onde exploram a interseção entre neurociência e psicanálise. Eles propõem que a </a:t>
            </a:r>
            <a:r>
              <a:rPr lang="pt-BR" sz="2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plasticidade neuronal</a:t>
            </a: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capacidade do cérebro de reorganizar suas conexões em resposta a experiências—serve como ponto de convergência entre as duas disciplinas. Essa plasticidade permite que experiências individuais deixem marcas duradouras no cérebro, alinhando-se com a visão psicanalítica de que vivências moldam o inconsciente.</a:t>
            </a:r>
            <a:endParaRPr lang="pt-BR"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70000"/>
              </a:lnSpc>
            </a:pPr>
            <a:r>
              <a:rPr lang="pt-BR" sz="220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Magistretti</a:t>
            </a:r>
            <a:r>
              <a:rPr lang="pt-BR" sz="2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e </a:t>
            </a:r>
            <a:r>
              <a:rPr lang="pt-BR" sz="220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Ansermet</a:t>
            </a:r>
            <a:r>
              <a:rPr lang="pt-BR" sz="2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sugerem que a plasticidade neuronal fornece uma base biológica para conceitos psicanalíticos, como o inconsciente e a pulsão. </a:t>
            </a: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Eles argumentam que as experiências subjetivas podem influenciar a estrutura e a função cerebrais, estabelecendo uma ponte entre processos biológicos e fenômenos psíquicos. Essa perspectiva oferece uma compreensão integrada de como experiências pessoais podem moldar tanto a mente quanto o cérebro, promovendo um diálogo frutífero entre neurociência e psicanálise.</a:t>
            </a:r>
            <a:endParaRPr lang="pt-BR"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70000"/>
              </a:lnSpc>
            </a:pP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Em resumo, o trabalho de Pierre </a:t>
            </a:r>
            <a:r>
              <a:rPr lang="pt-BR" sz="2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Magistretti</a:t>
            </a: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articula-se com a psicanálise ao propor que a plasticidade neuronal é o mecanismo pelo qual experiências individuais influenciam o inconsciente, fornecendo uma base neurobiológica para conceitos psicanalíticos e promovendo uma integração entre as duas disciplinas.</a:t>
            </a:r>
            <a:endParaRPr lang="pt-BR"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
        <p:nvSpPr>
          <p:cNvPr id="4" name="Espaço Reservado para Número de Slide 3">
            <a:extLst>
              <a:ext uri="{FF2B5EF4-FFF2-40B4-BE49-F238E27FC236}">
                <a16:creationId xmlns:a16="http://schemas.microsoft.com/office/drawing/2014/main" id="{1E2AABC3-8162-B347-9F4F-DEAB04EA999B}"/>
              </a:ext>
            </a:extLst>
          </p:cNvPr>
          <p:cNvSpPr>
            <a:spLocks noGrp="1"/>
          </p:cNvSpPr>
          <p:nvPr>
            <p:ph type="sldNum" sz="quarter" idx="12"/>
          </p:nvPr>
        </p:nvSpPr>
        <p:spPr/>
        <p:txBody>
          <a:bodyPr/>
          <a:lstStyle/>
          <a:p>
            <a:fld id="{86E381C6-3CE7-354A-88D5-C98944E9A1C1}" type="slidenum">
              <a:rPr lang="pt-BR" smtClean="0"/>
              <a:t>36</a:t>
            </a:fld>
            <a:endParaRPr lang="pt-BR"/>
          </a:p>
        </p:txBody>
      </p:sp>
    </p:spTree>
    <p:extLst>
      <p:ext uri="{BB962C8B-B14F-4D97-AF65-F5344CB8AC3E}">
        <p14:creationId xmlns:p14="http://schemas.microsoft.com/office/powerpoint/2010/main" val="3216895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7F0CAE-B5F3-9A4D-B686-9C826C1FB7A6}"/>
              </a:ext>
            </a:extLst>
          </p:cNvPr>
          <p:cNvSpPr>
            <a:spLocks noGrp="1"/>
          </p:cNvSpPr>
          <p:nvPr>
            <p:ph type="title"/>
          </p:nvPr>
        </p:nvSpPr>
        <p:spPr/>
        <p:txBody>
          <a:bodyPr>
            <a:noAutofit/>
          </a:bodyPr>
          <a:lstStyle/>
          <a:p>
            <a:pPr algn="ctr">
              <a:lnSpc>
                <a:spcPct val="150000"/>
              </a:lnSpc>
            </a:pPr>
            <a:r>
              <a:rPr lang="pt-BR" sz="3200" b="1" dirty="0">
                <a:latin typeface="Times New Roman" panose="02020603050405020304" pitchFamily="18" charset="0"/>
                <a:cs typeface="Times New Roman" panose="02020603050405020304" pitchFamily="18" charset="0"/>
              </a:rPr>
              <a:t>No campo da psicanálise, referindo-se às neurociências, podemos citar:</a:t>
            </a:r>
            <a:endParaRPr lang="pt-BR" sz="3200" b="1" dirty="0">
              <a:solidFill>
                <a:srgbClr val="FF0000"/>
              </a:solidFill>
              <a:latin typeface="Times New Roman" panose="02020603050405020304" pitchFamily="18" charset="0"/>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CD41C89E-EF66-4D4F-9FC0-3D96F6609BD6}"/>
              </a:ext>
            </a:extLst>
          </p:cNvPr>
          <p:cNvSpPr>
            <a:spLocks noGrp="1"/>
          </p:cNvSpPr>
          <p:nvPr>
            <p:ph idx="1"/>
          </p:nvPr>
        </p:nvSpPr>
        <p:spPr/>
        <p:txBody>
          <a:bodyPr>
            <a:normAutofit fontScale="70000" lnSpcReduction="20000"/>
          </a:bodyPr>
          <a:lstStyle/>
          <a:p>
            <a:pPr algn="just">
              <a:lnSpc>
                <a:spcPct val="150000"/>
              </a:lnSpc>
            </a:pPr>
            <a:r>
              <a:rPr lang="pt-BR" b="1" dirty="0">
                <a:latin typeface="Times New Roman" panose="02020603050405020304" pitchFamily="18" charset="0"/>
                <a:cs typeface="Times New Roman" panose="02020603050405020304" pitchFamily="18" charset="0"/>
              </a:rPr>
              <a:t>Peter </a:t>
            </a:r>
            <a:r>
              <a:rPr lang="pt-BR" b="1" dirty="0" err="1">
                <a:latin typeface="Times New Roman" panose="02020603050405020304" pitchFamily="18" charset="0"/>
                <a:cs typeface="Times New Roman" panose="02020603050405020304" pitchFamily="18" charset="0"/>
              </a:rPr>
              <a:t>Fonagy</a:t>
            </a:r>
            <a:r>
              <a:rPr lang="pt-BR" b="1" dirty="0">
                <a:latin typeface="Times New Roman" panose="02020603050405020304" pitchFamily="18" charset="0"/>
                <a:cs typeface="Times New Roman" panose="02020603050405020304" pitchFamily="18" charset="0"/>
              </a:rPr>
              <a:t> </a:t>
            </a:r>
            <a:r>
              <a:rPr lang="pt-BR" dirty="0">
                <a:solidFill>
                  <a:srgbClr val="FF0000"/>
                </a:solidFill>
                <a:latin typeface="Times New Roman" panose="02020603050405020304" pitchFamily="18" charset="0"/>
                <a:cs typeface="Times New Roman" panose="02020603050405020304" pitchFamily="18" charset="0"/>
              </a:rPr>
              <a:t>(o apego, impulso biológico, como impulso básico; a mente e a mentalização; as neurociências dos afetos e os padrões de operação)</a:t>
            </a:r>
            <a:r>
              <a:rPr lang="pt-BR" dirty="0">
                <a:latin typeface="Times New Roman" panose="02020603050405020304" pitchFamily="18" charset="0"/>
                <a:cs typeface="Times New Roman" panose="02020603050405020304" pitchFamily="18" charset="0"/>
              </a:rPr>
              <a:t>, </a:t>
            </a:r>
          </a:p>
          <a:p>
            <a:pPr algn="just">
              <a:lnSpc>
                <a:spcPct val="150000"/>
              </a:lnSpc>
            </a:pPr>
            <a:r>
              <a:rPr lang="pt-BR" b="1" dirty="0" err="1">
                <a:latin typeface="Times New Roman" panose="02020603050405020304" pitchFamily="18" charset="0"/>
                <a:cs typeface="Times New Roman" panose="02020603050405020304" pitchFamily="18" charset="0"/>
              </a:rPr>
              <a:t>Antonio</a:t>
            </a:r>
            <a:r>
              <a:rPr lang="pt-BR" b="1" dirty="0">
                <a:latin typeface="Times New Roman" panose="02020603050405020304" pitchFamily="18" charset="0"/>
                <a:cs typeface="Times New Roman" panose="02020603050405020304" pitchFamily="18" charset="0"/>
              </a:rPr>
              <a:t> </a:t>
            </a:r>
            <a:r>
              <a:rPr lang="pt-BR" b="1" dirty="0" err="1">
                <a:latin typeface="Times New Roman" panose="02020603050405020304" pitchFamily="18" charset="0"/>
                <a:cs typeface="Times New Roman" panose="02020603050405020304" pitchFamily="18" charset="0"/>
              </a:rPr>
              <a:t>Imbasciati</a:t>
            </a:r>
            <a:r>
              <a:rPr lang="pt-BR" b="1" dirty="0">
                <a:latin typeface="Times New Roman" panose="02020603050405020304" pitchFamily="18" charset="0"/>
                <a:cs typeface="Times New Roman" panose="02020603050405020304" pitchFamily="18" charset="0"/>
              </a:rPr>
              <a:t> </a:t>
            </a:r>
            <a:r>
              <a:rPr lang="pt-BR" dirty="0">
                <a:solidFill>
                  <a:srgbClr val="FF0000"/>
                </a:solidFill>
                <a:latin typeface="Times New Roman" panose="02020603050405020304" pitchFamily="18" charset="0"/>
                <a:cs typeface="Times New Roman" panose="02020603050405020304" pitchFamily="18" charset="0"/>
              </a:rPr>
              <a:t>(os limites da consciência, a necessidade de ir além e construir uma nova metapsicologia)</a:t>
            </a:r>
          </a:p>
          <a:p>
            <a:pPr algn="just">
              <a:lnSpc>
                <a:spcPct val="150000"/>
              </a:lnSpc>
            </a:pPr>
            <a:r>
              <a:rPr lang="pt-BR" b="1" dirty="0">
                <a:latin typeface="Times New Roman" panose="02020603050405020304" pitchFamily="18" charset="0"/>
                <a:cs typeface="Times New Roman" panose="02020603050405020304" pitchFamily="18" charset="0"/>
              </a:rPr>
              <a:t>Daniel Stern </a:t>
            </a:r>
            <a:r>
              <a:rPr lang="pt-BR" dirty="0">
                <a:solidFill>
                  <a:srgbClr val="FF0000"/>
                </a:solidFill>
                <a:latin typeface="Times New Roman" panose="02020603050405020304" pitchFamily="18" charset="0"/>
                <a:cs typeface="Times New Roman" panose="02020603050405020304" pitchFamily="18" charset="0"/>
              </a:rPr>
              <a:t>(Teoria do desenvolvimento dos sensos do self; psicanálise [Klein, Mahler, </a:t>
            </a:r>
            <a:r>
              <a:rPr lang="pt-BR" dirty="0" err="1">
                <a:solidFill>
                  <a:srgbClr val="FF0000"/>
                </a:solidFill>
                <a:latin typeface="Times New Roman" panose="02020603050405020304" pitchFamily="18" charset="0"/>
                <a:cs typeface="Times New Roman" panose="02020603050405020304" pitchFamily="18" charset="0"/>
              </a:rPr>
              <a:t>Winnicott</a:t>
            </a:r>
            <a:r>
              <a:rPr lang="pt-BR" dirty="0">
                <a:solidFill>
                  <a:srgbClr val="FF0000"/>
                </a:solidFill>
                <a:latin typeface="Times New Roman" panose="02020603050405020304" pitchFamily="18" charset="0"/>
                <a:cs typeface="Times New Roman" panose="02020603050405020304" pitchFamily="18" charset="0"/>
              </a:rPr>
              <a:t>], psicologia do desenvolvimento [Piaget, Vygotsky, outros], teoria do apego, neurociências)</a:t>
            </a:r>
          </a:p>
          <a:p>
            <a:pPr algn="just">
              <a:lnSpc>
                <a:spcPct val="150000"/>
              </a:lnSpc>
            </a:pPr>
            <a:r>
              <a:rPr lang="pt-BR" b="1" dirty="0">
                <a:latin typeface="Times New Roman" panose="02020603050405020304" pitchFamily="18" charset="0"/>
                <a:cs typeface="Times New Roman" panose="02020603050405020304" pitchFamily="18" charset="0"/>
              </a:rPr>
              <a:t>Bernard </a:t>
            </a:r>
            <a:r>
              <a:rPr lang="pt-BR" b="1" dirty="0" err="1">
                <a:latin typeface="Times New Roman" panose="02020603050405020304" pitchFamily="18" charset="0"/>
                <a:cs typeface="Times New Roman" panose="02020603050405020304" pitchFamily="18" charset="0"/>
              </a:rPr>
              <a:t>Golse</a:t>
            </a:r>
            <a:r>
              <a:rPr lang="pt-BR" b="1" dirty="0">
                <a:latin typeface="Times New Roman" panose="02020603050405020304" pitchFamily="18" charset="0"/>
                <a:cs typeface="Times New Roman" panose="02020603050405020304" pitchFamily="18" charset="0"/>
              </a:rPr>
              <a:t> </a:t>
            </a:r>
            <a:r>
              <a:rPr lang="pt-BR" dirty="0">
                <a:solidFill>
                  <a:srgbClr val="FF0000"/>
                </a:solidFill>
                <a:latin typeface="Times New Roman" panose="02020603050405020304" pitchFamily="18" charset="0"/>
                <a:cs typeface="Times New Roman" panose="02020603050405020304" pitchFamily="18" charset="0"/>
              </a:rPr>
              <a:t>(Psicopatologia Perinatal; Psicanálise [francesa], apego, neurociências, antropologia)</a:t>
            </a:r>
          </a:p>
        </p:txBody>
      </p:sp>
      <p:sp>
        <p:nvSpPr>
          <p:cNvPr id="4" name="Espaço Reservado para Número de Slide 3">
            <a:extLst>
              <a:ext uri="{FF2B5EF4-FFF2-40B4-BE49-F238E27FC236}">
                <a16:creationId xmlns:a16="http://schemas.microsoft.com/office/drawing/2014/main" id="{3B9AD2BB-A34C-A24D-80AA-A2610B55ADFF}"/>
              </a:ext>
            </a:extLst>
          </p:cNvPr>
          <p:cNvSpPr>
            <a:spLocks noGrp="1"/>
          </p:cNvSpPr>
          <p:nvPr>
            <p:ph type="sldNum" sz="quarter" idx="12"/>
          </p:nvPr>
        </p:nvSpPr>
        <p:spPr/>
        <p:txBody>
          <a:bodyPr/>
          <a:lstStyle/>
          <a:p>
            <a:fld id="{86E381C6-3CE7-354A-88D5-C98944E9A1C1}" type="slidenum">
              <a:rPr lang="pt-BR" smtClean="0"/>
              <a:t>37</a:t>
            </a:fld>
            <a:endParaRPr lang="pt-BR"/>
          </a:p>
        </p:txBody>
      </p:sp>
    </p:spTree>
    <p:extLst>
      <p:ext uri="{BB962C8B-B14F-4D97-AF65-F5344CB8AC3E}">
        <p14:creationId xmlns:p14="http://schemas.microsoft.com/office/powerpoint/2010/main" val="11367500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3C917B-A83A-AD43-9287-E19A2ADFDC00}"/>
              </a:ext>
            </a:extLst>
          </p:cNvPr>
          <p:cNvSpPr>
            <a:spLocks noGrp="1"/>
          </p:cNvSpPr>
          <p:nvPr>
            <p:ph type="title"/>
          </p:nvPr>
        </p:nvSpPr>
        <p:spPr/>
        <p:txBody>
          <a:bodyPr/>
          <a:lstStyle/>
          <a:p>
            <a:pPr algn="ctr"/>
            <a:r>
              <a:rPr lang="pt-BR" sz="4400" b="1" dirty="0">
                <a:effectLst/>
                <a:latin typeface="Times New Roman" panose="02020603050405020304" pitchFamily="18" charset="0"/>
                <a:ea typeface="Times New Roman" panose="02020603050405020304" pitchFamily="18" charset="0"/>
                <a:cs typeface="Times New Roman" panose="02020603050405020304" pitchFamily="18" charset="0"/>
              </a:rPr>
              <a:t>Peter </a:t>
            </a:r>
            <a:r>
              <a:rPr lang="pt-BR" sz="4400" b="1" dirty="0" err="1">
                <a:effectLst/>
                <a:latin typeface="Times New Roman" panose="02020603050405020304" pitchFamily="18" charset="0"/>
                <a:ea typeface="Times New Roman" panose="02020603050405020304" pitchFamily="18" charset="0"/>
                <a:cs typeface="Times New Roman" panose="02020603050405020304" pitchFamily="18" charset="0"/>
              </a:rPr>
              <a:t>Fonagy</a:t>
            </a:r>
            <a:endParaRPr lang="pt-BR" b="1" dirty="0"/>
          </a:p>
        </p:txBody>
      </p:sp>
      <p:sp>
        <p:nvSpPr>
          <p:cNvPr id="3" name="Espaço Reservado para Conteúdo 2">
            <a:extLst>
              <a:ext uri="{FF2B5EF4-FFF2-40B4-BE49-F238E27FC236}">
                <a16:creationId xmlns:a16="http://schemas.microsoft.com/office/drawing/2014/main" id="{C244CBF0-8B16-4D4D-9C5F-6FA68E542923}"/>
              </a:ext>
            </a:extLst>
          </p:cNvPr>
          <p:cNvSpPr>
            <a:spLocks noGrp="1"/>
          </p:cNvSpPr>
          <p:nvPr>
            <p:ph idx="1"/>
          </p:nvPr>
        </p:nvSpPr>
        <p:spPr/>
        <p:txBody>
          <a:bodyPr>
            <a:normAutofit fontScale="77500" lnSpcReduction="20000"/>
          </a:bodyPr>
          <a:lstStyle/>
          <a:p>
            <a:pPr algn="just">
              <a:lnSpc>
                <a:spcPct val="170000"/>
              </a:lnSpc>
            </a:pPr>
            <a:r>
              <a:rPr lang="pt-BR" sz="2500" b="1" dirty="0">
                <a:effectLst/>
                <a:latin typeface="Times New Roman" panose="02020603050405020304" pitchFamily="18" charset="0"/>
                <a:ea typeface="Times New Roman" panose="02020603050405020304" pitchFamily="18" charset="0"/>
                <a:cs typeface="Times New Roman" panose="02020603050405020304" pitchFamily="18" charset="0"/>
              </a:rPr>
              <a:t>Peter </a:t>
            </a:r>
            <a:r>
              <a:rPr lang="pt-BR" sz="2500" b="1" dirty="0" err="1">
                <a:effectLst/>
                <a:latin typeface="Times New Roman" panose="02020603050405020304" pitchFamily="18" charset="0"/>
                <a:ea typeface="Times New Roman" panose="02020603050405020304" pitchFamily="18" charset="0"/>
                <a:cs typeface="Times New Roman" panose="02020603050405020304" pitchFamily="18" charset="0"/>
              </a:rPr>
              <a:t>Fonagy</a:t>
            </a:r>
            <a:r>
              <a:rPr lang="pt-BR" sz="2500" dirty="0">
                <a:effectLst/>
                <a:latin typeface="Times New Roman" panose="02020603050405020304" pitchFamily="18" charset="0"/>
                <a:ea typeface="Times New Roman" panose="02020603050405020304" pitchFamily="18" charset="0"/>
                <a:cs typeface="Times New Roman" panose="02020603050405020304" pitchFamily="18" charset="0"/>
              </a:rPr>
              <a:t>, psicanalista e pesquisador britânico, é amplamente reconhecido por seu trabalho inovador na psicanálise contemporânea, particularmente em sua integração com a psicologia do desenvolvimento e as neurociências. Suas contribuições se concentram em várias áreas. Peter </a:t>
            </a:r>
            <a:r>
              <a:rPr lang="pt-BR" sz="2500" dirty="0" err="1">
                <a:effectLst/>
                <a:latin typeface="Times New Roman" panose="02020603050405020304" pitchFamily="18" charset="0"/>
                <a:ea typeface="Times New Roman" panose="02020603050405020304" pitchFamily="18" charset="0"/>
                <a:cs typeface="Times New Roman" panose="02020603050405020304" pitchFamily="18" charset="0"/>
              </a:rPr>
              <a:t>Fonagy</a:t>
            </a:r>
            <a:r>
              <a:rPr lang="pt-BR" sz="2500" dirty="0">
                <a:effectLst/>
                <a:latin typeface="Times New Roman" panose="02020603050405020304" pitchFamily="18" charset="0"/>
                <a:ea typeface="Times New Roman" panose="02020603050405020304" pitchFamily="18" charset="0"/>
                <a:cs typeface="Times New Roman" panose="02020603050405020304" pitchFamily="18" charset="0"/>
              </a:rPr>
              <a:t> argumenta que a psicanálise pode ser fortalecida ao integrar achados da psicologia do desenvolvimento. Ele utiliza conceitos como apego e regulação emocional para repensar e modernizar as teorias psicanalíticas clássicas. Proposta:</a:t>
            </a:r>
            <a:r>
              <a:rPr lang="pt-BR" sz="2500" dirty="0">
                <a:latin typeface="Times New Roman" panose="02020603050405020304" pitchFamily="18" charset="0"/>
                <a:ea typeface="Times New Roman" panose="02020603050405020304" pitchFamily="18" charset="0"/>
                <a:cs typeface="Times New Roman" panose="02020603050405020304" pitchFamily="18" charset="0"/>
              </a:rPr>
              <a:t> </a:t>
            </a:r>
            <a:r>
              <a:rPr lang="pt-BR" sz="2500" dirty="0" err="1">
                <a:effectLst/>
                <a:latin typeface="Times New Roman" panose="02020603050405020304" pitchFamily="18" charset="0"/>
                <a:ea typeface="Times New Roman" panose="02020603050405020304" pitchFamily="18" charset="0"/>
                <a:cs typeface="Times New Roman" panose="02020603050405020304" pitchFamily="18" charset="0"/>
              </a:rPr>
              <a:t>Fonagy</a:t>
            </a:r>
            <a:r>
              <a:rPr lang="pt-BR" sz="2500" dirty="0">
                <a:effectLst/>
                <a:latin typeface="Times New Roman" panose="02020603050405020304" pitchFamily="18" charset="0"/>
                <a:ea typeface="Times New Roman" panose="02020603050405020304" pitchFamily="18" charset="0"/>
                <a:cs typeface="Times New Roman" panose="02020603050405020304" pitchFamily="18" charset="0"/>
              </a:rPr>
              <a:t> propõe que a capacidade de mentalização, ou seja, de compreender os estados mentais próprios e dos outros, é fundamental para o desenvolvimento emocional e para a saúde mental.</a:t>
            </a:r>
            <a:r>
              <a:rPr lang="pt-BR" sz="2500" dirty="0">
                <a:latin typeface="Times New Roman" panose="02020603050405020304" pitchFamily="18" charset="0"/>
                <a:ea typeface="Times New Roman" panose="02020603050405020304" pitchFamily="18" charset="0"/>
                <a:cs typeface="Times New Roman" panose="02020603050405020304" pitchFamily="18" charset="0"/>
              </a:rPr>
              <a:t> </a:t>
            </a:r>
            <a:r>
              <a:rPr lang="pt-BR" sz="2500" dirty="0">
                <a:effectLst/>
                <a:latin typeface="Times New Roman" panose="02020603050405020304" pitchFamily="18" charset="0"/>
                <a:ea typeface="Times New Roman" panose="02020603050405020304" pitchFamily="18" charset="0"/>
                <a:cs typeface="Times New Roman" panose="02020603050405020304" pitchFamily="18" charset="0"/>
              </a:rPr>
              <a:t>A mentalização se desenvolve na infância, particularmente em relações de apego seguras, onde o cuidador ajuda a criança a interpretar e regular seus estados emocionais</a:t>
            </a:r>
            <a:endParaRPr lang="pt-BR" sz="2500" dirty="0">
              <a:latin typeface="Times New Roman" panose="02020603050405020304" pitchFamily="18" charset="0"/>
              <a:cs typeface="Times New Roman" panose="02020603050405020304" pitchFamily="18" charset="0"/>
            </a:endParaRPr>
          </a:p>
          <a:p>
            <a:pPr lvl="1"/>
            <a:endParaRPr lang="pt-BR" dirty="0"/>
          </a:p>
        </p:txBody>
      </p:sp>
      <p:sp>
        <p:nvSpPr>
          <p:cNvPr id="4" name="Espaço Reservado para Número de Slide 3">
            <a:extLst>
              <a:ext uri="{FF2B5EF4-FFF2-40B4-BE49-F238E27FC236}">
                <a16:creationId xmlns:a16="http://schemas.microsoft.com/office/drawing/2014/main" id="{0A556054-6833-1A48-8219-324E80E5E115}"/>
              </a:ext>
            </a:extLst>
          </p:cNvPr>
          <p:cNvSpPr>
            <a:spLocks noGrp="1"/>
          </p:cNvSpPr>
          <p:nvPr>
            <p:ph type="sldNum" sz="quarter" idx="12"/>
          </p:nvPr>
        </p:nvSpPr>
        <p:spPr/>
        <p:txBody>
          <a:bodyPr/>
          <a:lstStyle/>
          <a:p>
            <a:fld id="{86E381C6-3CE7-354A-88D5-C98944E9A1C1}" type="slidenum">
              <a:rPr lang="pt-BR" smtClean="0"/>
              <a:t>38</a:t>
            </a:fld>
            <a:endParaRPr lang="pt-BR"/>
          </a:p>
        </p:txBody>
      </p:sp>
    </p:spTree>
    <p:extLst>
      <p:ext uri="{BB962C8B-B14F-4D97-AF65-F5344CB8AC3E}">
        <p14:creationId xmlns:p14="http://schemas.microsoft.com/office/powerpoint/2010/main" val="11223159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340455-C4B9-864B-BDB9-E554B007186B}"/>
              </a:ext>
            </a:extLst>
          </p:cNvPr>
          <p:cNvSpPr>
            <a:spLocks noGrp="1"/>
          </p:cNvSpPr>
          <p:nvPr>
            <p:ph type="title"/>
          </p:nvPr>
        </p:nvSpPr>
        <p:spPr/>
        <p:txBody>
          <a:bodyPr/>
          <a:lstStyle/>
          <a:p>
            <a:r>
              <a:rPr lang="pt-BR" sz="4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Principais Obras de Peter </a:t>
            </a:r>
            <a:r>
              <a:rPr lang="pt-BR" sz="4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Fonagy</a:t>
            </a:r>
            <a:endParaRPr lang="pt-BR" dirty="0"/>
          </a:p>
        </p:txBody>
      </p:sp>
      <p:sp>
        <p:nvSpPr>
          <p:cNvPr id="3" name="Espaço Reservado para Conteúdo 2">
            <a:extLst>
              <a:ext uri="{FF2B5EF4-FFF2-40B4-BE49-F238E27FC236}">
                <a16:creationId xmlns:a16="http://schemas.microsoft.com/office/drawing/2014/main" id="{8013B042-4E03-B24A-94E4-0440120D42F4}"/>
              </a:ext>
            </a:extLst>
          </p:cNvPr>
          <p:cNvSpPr>
            <a:spLocks noGrp="1"/>
          </p:cNvSpPr>
          <p:nvPr>
            <p:ph idx="1"/>
          </p:nvPr>
        </p:nvSpPr>
        <p:spPr/>
        <p:txBody>
          <a:bodyPr>
            <a:normAutofit fontScale="92500" lnSpcReduction="20000"/>
          </a:bodyPr>
          <a:lstStyle/>
          <a:p>
            <a:pPr marL="342900" lvl="0" indent="-342900">
              <a:buFont typeface="+mj-lt"/>
              <a:buAutoNum type="arabicPeriod"/>
              <a:tabLst>
                <a:tab pos="457200" algn="l"/>
              </a:tabLst>
            </a:pPr>
            <a:r>
              <a:rPr lang="en-US"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Affect Regulation, Mentalization, and the Development of the Self</a:t>
            </a:r>
            <a:r>
              <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(1991, com </a:t>
            </a:r>
            <a:r>
              <a:rPr lang="en-US" sz="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György</a:t>
            </a:r>
            <a:r>
              <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Gergely, Elliot L. Jurist e Mary Target)</a:t>
            </a:r>
            <a:endParaRPr lang="pt-BR"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pt-B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Este livro seminal apresenta o conceito de mentalização e explora como a capacidade de refletir sobre os próprios estados mentais e os de outros é fundamental para o desenvolvimento do self.</a:t>
            </a:r>
            <a:endParaRPr lang="pt-BR"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pt-B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Discute o papel da regulação afetiva na infância e a importância do ambiente de cuidado para o desenvolvimento saudável.</a:t>
            </a:r>
            <a:endParaRPr lang="pt-BR"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eriod"/>
              <a:tabLst>
                <a:tab pos="457200" algn="l"/>
              </a:tabLst>
            </a:pPr>
            <a:r>
              <a:rPr lang="en-US"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What Works for Whom? A Critical Review of Psychotherapy Research</a:t>
            </a:r>
            <a:r>
              <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(2005, com Anthony Roth)</a:t>
            </a:r>
            <a:endParaRPr lang="pt-BR"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pt-B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Um guia abrangente que analisa a eficácia de diferentes abordagens psicoterapêuticas para uma ampla gama de transtornos psicológicos.</a:t>
            </a:r>
            <a:endParaRPr lang="pt-BR"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pt-B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Este livro é considerado essencial para compreender a psicoterapia baseada em evidências e as indicações clínicas para diferentes tipos de terapia.</a:t>
            </a:r>
            <a:endParaRPr lang="pt-BR"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eriod"/>
              <a:tabLst>
                <a:tab pos="457200" algn="l"/>
              </a:tabLst>
            </a:pPr>
            <a:r>
              <a:rPr lang="en-US"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Mentalization-Based Treatment for Borderline Personality Disorder: A Practical Guide</a:t>
            </a:r>
            <a:r>
              <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(2006, com Anthony Bateman)</a:t>
            </a:r>
            <a:endParaRPr lang="pt-BR"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pt-B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Apresenta a Terapia Baseada em Mentalização (MBT), um modelo específico para o tratamento do transtorno de personalidade </a:t>
            </a:r>
            <a:r>
              <a:rPr lang="pt-BR" sz="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borderline</a:t>
            </a:r>
            <a:r>
              <a:rPr lang="pt-B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pt-BR"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pt-B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 livro é amplamente utilizado por clínicos e apresenta técnicas práticas e diretrizes para implementar a MBT.</a:t>
            </a:r>
            <a:endParaRPr lang="pt-BR"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eriod"/>
              <a:tabLst>
                <a:tab pos="457200" algn="l"/>
              </a:tabLst>
            </a:pPr>
            <a:r>
              <a:rPr lang="pt-BR" sz="1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Psychoanalysis</a:t>
            </a:r>
            <a:r>
              <a:rPr lang="pt-BR"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a:t>
            </a:r>
            <a:r>
              <a:rPr lang="pt-BR"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Attachment</a:t>
            </a:r>
            <a:r>
              <a:rPr lang="pt-BR"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Theory</a:t>
            </a:r>
            <a:r>
              <a:rPr lang="pt-B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(2001)</a:t>
            </a:r>
            <a:endParaRPr lang="pt-BR"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pt-B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Explora as interseções entre psicanálise e teoria do apego, destacando como a última pode enriquecer as práticas psicanalíticas contemporâneas.</a:t>
            </a:r>
            <a:endParaRPr lang="pt-BR"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pt-B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 livro investiga como as experiências precoces de apego moldam os padrões de relacionamento e saúde mental.</a:t>
            </a:r>
            <a:endParaRPr lang="pt-BR"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eriod"/>
              <a:tabLst>
                <a:tab pos="457200" algn="l"/>
              </a:tabLst>
            </a:pPr>
            <a:r>
              <a:rPr lang="en-US"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Mentalization-Based Treatment for Children: A Time-Limited Approach</a:t>
            </a:r>
            <a:r>
              <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(2012, com </a:t>
            </a:r>
            <a:r>
              <a:rPr lang="en-US" sz="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Eia</a:t>
            </a:r>
            <a:r>
              <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Asen</a:t>
            </a:r>
            <a:r>
              <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pt-BR"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pt-B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Este trabalho adapta os princípios da MBT para o tratamento de crianças e adolescentes.</a:t>
            </a:r>
            <a:endParaRPr lang="pt-BR"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pt-B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Inclui discussões sobre como promover a capacidade de mentalização em contextos familiares e escolares.</a:t>
            </a:r>
            <a:endParaRPr lang="pt-BR"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eriod"/>
              <a:tabLst>
                <a:tab pos="457200" algn="l"/>
              </a:tabLst>
            </a:pPr>
            <a:r>
              <a:rPr lang="en-US"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Development of the Unconscious Mind</a:t>
            </a:r>
            <a:r>
              <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(2015, com Elizabeth Allison e outros)</a:t>
            </a:r>
            <a:endParaRPr lang="pt-BR"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pt-B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Examina o desenvolvimento do inconsciente, explorando como a teoria psicanalítica e a neurociência convergem para explicar processos inconscientes.</a:t>
            </a:r>
            <a:endParaRPr lang="pt-BR"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eriod"/>
              <a:tabLst>
                <a:tab pos="457200" algn="l"/>
              </a:tabLst>
            </a:pPr>
            <a:r>
              <a:rPr lang="en-US"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Handbook of Mentalization-Based Treatment</a:t>
            </a:r>
            <a:r>
              <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(2006, com outros </a:t>
            </a:r>
            <a:r>
              <a:rPr lang="en-US" sz="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colaboradores</a:t>
            </a:r>
            <a:r>
              <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pt-BR" sz="12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r>
              <a:rPr lang="pt-BR" sz="1200" dirty="0">
                <a:solidFill>
                  <a:srgbClr val="000000"/>
                </a:solidFill>
                <a:effectLst/>
                <a:latin typeface="Times New Roman" panose="02020603050405020304" pitchFamily="18" charset="0"/>
                <a:ea typeface="Times New Roman" panose="02020603050405020304" pitchFamily="18" charset="0"/>
              </a:rPr>
              <a:t>Um guia abrangente para a aplicação da MBT em diferentes contextos clínicos, incluindo saúde mental infantil, intervenções familiares e ambientes comunitários</a:t>
            </a:r>
            <a:r>
              <a:rPr lang="pt-BR" dirty="0">
                <a:effectLst/>
              </a:rPr>
              <a:t> </a:t>
            </a:r>
            <a:endParaRPr lang="pt-BR" dirty="0"/>
          </a:p>
        </p:txBody>
      </p:sp>
      <p:sp>
        <p:nvSpPr>
          <p:cNvPr id="4" name="Espaço Reservado para Número de Slide 3">
            <a:extLst>
              <a:ext uri="{FF2B5EF4-FFF2-40B4-BE49-F238E27FC236}">
                <a16:creationId xmlns:a16="http://schemas.microsoft.com/office/drawing/2014/main" id="{3238F832-5395-4D4C-8F8E-264A39F2E697}"/>
              </a:ext>
            </a:extLst>
          </p:cNvPr>
          <p:cNvSpPr>
            <a:spLocks noGrp="1"/>
          </p:cNvSpPr>
          <p:nvPr>
            <p:ph type="sldNum" sz="quarter" idx="12"/>
          </p:nvPr>
        </p:nvSpPr>
        <p:spPr/>
        <p:txBody>
          <a:bodyPr/>
          <a:lstStyle/>
          <a:p>
            <a:fld id="{86E381C6-3CE7-354A-88D5-C98944E9A1C1}" type="slidenum">
              <a:rPr lang="pt-BR" smtClean="0"/>
              <a:t>39</a:t>
            </a:fld>
            <a:endParaRPr lang="pt-BR"/>
          </a:p>
        </p:txBody>
      </p:sp>
    </p:spTree>
    <p:extLst>
      <p:ext uri="{BB962C8B-B14F-4D97-AF65-F5344CB8AC3E}">
        <p14:creationId xmlns:p14="http://schemas.microsoft.com/office/powerpoint/2010/main" val="149477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A166EA-7E88-1B4B-AFF4-37BC2565AD7D}"/>
              </a:ext>
            </a:extLst>
          </p:cNvPr>
          <p:cNvSpPr>
            <a:spLocks noGrp="1"/>
          </p:cNvSpPr>
          <p:nvPr>
            <p:ph type="title"/>
          </p:nvPr>
        </p:nvSpPr>
        <p:spPr/>
        <p:txBody>
          <a:bodyPr>
            <a:normAutofit/>
          </a:bodyPr>
          <a:lstStyle/>
          <a:p>
            <a:pPr algn="ctr"/>
            <a:r>
              <a:rPr lang="pt-BR" sz="3200" b="1" dirty="0">
                <a:effectLst/>
                <a:latin typeface="Helvetica Neue" panose="02000503000000020004" pitchFamily="2" charset="0"/>
              </a:rPr>
              <a:t>As relações entre </a:t>
            </a:r>
            <a:br>
              <a:rPr lang="pt-BR" sz="3200" b="1" dirty="0">
                <a:effectLst/>
                <a:latin typeface="Helvetica Neue" panose="02000503000000020004" pitchFamily="2" charset="0"/>
              </a:rPr>
            </a:br>
            <a:r>
              <a:rPr lang="pt-BR" sz="3200" b="1" dirty="0">
                <a:effectLst/>
                <a:latin typeface="Helvetica Neue" panose="02000503000000020004" pitchFamily="2" charset="0"/>
              </a:rPr>
              <a:t>A Psicanálise e As Neurociências</a:t>
            </a:r>
            <a:endParaRPr lang="pt-BR" sz="3200" dirty="0"/>
          </a:p>
        </p:txBody>
      </p:sp>
      <p:sp>
        <p:nvSpPr>
          <p:cNvPr id="3" name="Espaço Reservado para Conteúdo 2">
            <a:extLst>
              <a:ext uri="{FF2B5EF4-FFF2-40B4-BE49-F238E27FC236}">
                <a16:creationId xmlns:a16="http://schemas.microsoft.com/office/drawing/2014/main" id="{3B8B331A-E398-424B-AB20-FE5E4596EBC6}"/>
              </a:ext>
            </a:extLst>
          </p:cNvPr>
          <p:cNvSpPr>
            <a:spLocks noGrp="1"/>
          </p:cNvSpPr>
          <p:nvPr>
            <p:ph idx="1"/>
          </p:nvPr>
        </p:nvSpPr>
        <p:spPr/>
        <p:txBody>
          <a:bodyPr>
            <a:noAutofit/>
          </a:bodyPr>
          <a:lstStyle/>
          <a:p>
            <a:pPr algn="just">
              <a:lnSpc>
                <a:spcPct val="160000"/>
              </a:lnSpc>
            </a:pPr>
            <a:r>
              <a:rPr lang="pt-BR" sz="1800" dirty="0">
                <a:effectLst/>
                <a:latin typeface="Times New Roman" panose="02020603050405020304" pitchFamily="18" charset="0"/>
                <a:cs typeface="Times New Roman" panose="02020603050405020304" pitchFamily="18" charset="0"/>
              </a:rPr>
              <a:t>Diversas tem sido as </a:t>
            </a:r>
            <a:r>
              <a:rPr lang="pt-BR" sz="1800" dirty="0">
                <a:latin typeface="Times New Roman" panose="02020603050405020304" pitchFamily="18" charset="0"/>
                <a:cs typeface="Times New Roman" panose="02020603050405020304" pitchFamily="18" charset="0"/>
              </a:rPr>
              <a:t>as avaliações e propostas da relação </a:t>
            </a:r>
            <a:r>
              <a:rPr lang="pt-BR" sz="1800" dirty="0">
                <a:effectLst/>
                <a:latin typeface="Times New Roman" panose="02020603050405020304" pitchFamily="18" charset="0"/>
                <a:cs typeface="Times New Roman" panose="02020603050405020304" pitchFamily="18" charset="0"/>
              </a:rPr>
              <a:t>entre as duas disciplinas.</a:t>
            </a:r>
          </a:p>
          <a:p>
            <a:pPr lvl="1" algn="just">
              <a:lnSpc>
                <a:spcPct val="160000"/>
              </a:lnSpc>
            </a:pPr>
            <a:r>
              <a:rPr lang="pt-BR" sz="1800" dirty="0">
                <a:latin typeface="Times New Roman" panose="02020603050405020304" pitchFamily="18" charset="0"/>
                <a:cs typeface="Times New Roman" panose="02020603050405020304" pitchFamily="18" charset="0"/>
              </a:rPr>
              <a:t>Alguns as consideram </a:t>
            </a:r>
            <a:r>
              <a:rPr lang="pt-BR" sz="1800" b="1" dirty="0">
                <a:latin typeface="Times New Roman" panose="02020603050405020304" pitchFamily="18" charset="0"/>
                <a:cs typeface="Times New Roman" panose="02020603050405020304" pitchFamily="18" charset="0"/>
              </a:rPr>
              <a:t>incomensuráveis</a:t>
            </a:r>
            <a:r>
              <a:rPr lang="pt-BR" sz="1800" dirty="0">
                <a:latin typeface="Times New Roman" panose="02020603050405020304" pitchFamily="18" charset="0"/>
                <a:cs typeface="Times New Roman" panose="02020603050405020304" pitchFamily="18" charset="0"/>
              </a:rPr>
              <a:t> e/ou tratando de realidades e fenômenos diferentes, sem benefício mutuo, considerando que elas têm problemas, objetos, métodos e objetivos diferentes</a:t>
            </a:r>
          </a:p>
          <a:p>
            <a:pPr lvl="1" algn="just">
              <a:lnSpc>
                <a:spcPct val="160000"/>
              </a:lnSpc>
            </a:pPr>
            <a:r>
              <a:rPr lang="pt-BR" sz="1800" dirty="0">
                <a:effectLst/>
                <a:latin typeface="Times New Roman" panose="02020603050405020304" pitchFamily="18" charset="0"/>
                <a:cs typeface="Times New Roman" panose="02020603050405020304" pitchFamily="18" charset="0"/>
              </a:rPr>
              <a:t>Outros, reconhecendo </a:t>
            </a:r>
            <a:r>
              <a:rPr lang="pt-BR" sz="1800" b="1" dirty="0">
                <a:effectLst/>
                <a:latin typeface="Times New Roman" panose="02020603050405020304" pitchFamily="18" charset="0"/>
                <a:cs typeface="Times New Roman" panose="02020603050405020304" pitchFamily="18" charset="0"/>
              </a:rPr>
              <a:t>proximidades e distâncias</a:t>
            </a:r>
            <a:r>
              <a:rPr lang="pt-BR" sz="1800" dirty="0">
                <a:effectLst/>
                <a:latin typeface="Times New Roman" panose="02020603050405020304" pitchFamily="18" charset="0"/>
                <a:cs typeface="Times New Roman" panose="02020603050405020304" pitchFamily="18" charset="0"/>
              </a:rPr>
              <a:t>, consideram a possibilidade de </a:t>
            </a:r>
            <a:r>
              <a:rPr lang="pt-BR" sz="1800" b="1" dirty="0">
                <a:effectLst/>
                <a:latin typeface="Times New Roman" panose="02020603050405020304" pitchFamily="18" charset="0"/>
                <a:cs typeface="Times New Roman" panose="02020603050405020304" pitchFamily="18" charset="0"/>
              </a:rPr>
              <a:t>diálogo</a:t>
            </a:r>
            <a:r>
              <a:rPr lang="pt-BR" sz="1800" dirty="0">
                <a:effectLst/>
                <a:latin typeface="Times New Roman" panose="02020603050405020304" pitchFamily="18" charset="0"/>
                <a:cs typeface="Times New Roman" panose="02020603050405020304" pitchFamily="18" charset="0"/>
              </a:rPr>
              <a:t> e desenvolvimentos mútuos, mas diferenciando seus </a:t>
            </a:r>
            <a:r>
              <a:rPr lang="pt-BR" sz="1800" dirty="0">
                <a:latin typeface="Times New Roman" panose="02020603050405020304" pitchFamily="18" charset="0"/>
                <a:cs typeface="Times New Roman" panose="02020603050405020304" pitchFamily="18" charset="0"/>
              </a:rPr>
              <a:t>métodos, problemas e campos de entendimento e ação</a:t>
            </a:r>
          </a:p>
          <a:p>
            <a:pPr lvl="1" algn="just">
              <a:lnSpc>
                <a:spcPct val="160000"/>
              </a:lnSpc>
            </a:pPr>
            <a:r>
              <a:rPr lang="pt-BR" sz="1800" dirty="0">
                <a:effectLst/>
                <a:latin typeface="Times New Roman" panose="02020603050405020304" pitchFamily="18" charset="0"/>
                <a:cs typeface="Times New Roman" panose="02020603050405020304" pitchFamily="18" charset="0"/>
              </a:rPr>
              <a:t>Outros, ainda, </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propõe uma </a:t>
            </a:r>
            <a:r>
              <a:rPr lang="pt-BR" sz="1800" b="1" dirty="0">
                <a:effectLst/>
                <a:latin typeface="Times New Roman" panose="02020603050405020304" pitchFamily="18" charset="0"/>
                <a:ea typeface="Times New Roman" panose="02020603050405020304" pitchFamily="18" charset="0"/>
                <a:cs typeface="Times New Roman" panose="02020603050405020304" pitchFamily="18" charset="0"/>
              </a:rPr>
              <a:t>conexão íntima </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entre a psicanálise e a neurociência, argumentando que ambas abordagens tratam do mesmo fenômeno sob diferentes perspectivas: a mente e o Cérebro (SN) . O que levaria à </a:t>
            </a: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redescrição</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da </a:t>
            </a: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psicanálsie</a:t>
            </a:r>
            <a:r>
              <a:rPr lang="pt-BR" sz="1800" dirty="0">
                <a:effectLst/>
                <a:latin typeface="Times New Roman" panose="02020603050405020304" pitchFamily="18" charset="0"/>
                <a:ea typeface="Times New Roman" panose="02020603050405020304" pitchFamily="18" charset="0"/>
                <a:cs typeface="Times New Roman" panose="02020603050405020304" pitchFamily="18" charset="0"/>
              </a:rPr>
              <a:t> e a constituição de uma </a:t>
            </a:r>
            <a:r>
              <a:rPr lang="pt-BR" sz="1800" dirty="0" err="1">
                <a:effectLst/>
                <a:latin typeface="Times New Roman" panose="02020603050405020304" pitchFamily="18" charset="0"/>
                <a:ea typeface="Times New Roman" panose="02020603050405020304" pitchFamily="18" charset="0"/>
                <a:cs typeface="Times New Roman" panose="02020603050405020304" pitchFamily="18" charset="0"/>
              </a:rPr>
              <a:t>Neuropsicanálise</a:t>
            </a:r>
            <a:endParaRPr lang="pt-BR" sz="1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Espaço Reservado para Número de Slide 3">
            <a:extLst>
              <a:ext uri="{FF2B5EF4-FFF2-40B4-BE49-F238E27FC236}">
                <a16:creationId xmlns:a16="http://schemas.microsoft.com/office/drawing/2014/main" id="{7BC20E69-ACD8-DE41-903D-4C18D64FEEEC}"/>
              </a:ext>
            </a:extLst>
          </p:cNvPr>
          <p:cNvSpPr>
            <a:spLocks noGrp="1"/>
          </p:cNvSpPr>
          <p:nvPr>
            <p:ph type="sldNum" sz="quarter" idx="12"/>
          </p:nvPr>
        </p:nvSpPr>
        <p:spPr/>
        <p:txBody>
          <a:bodyPr/>
          <a:lstStyle/>
          <a:p>
            <a:fld id="{86E381C6-3CE7-354A-88D5-C98944E9A1C1}" type="slidenum">
              <a:rPr lang="pt-BR" smtClean="0"/>
              <a:t>4</a:t>
            </a:fld>
            <a:endParaRPr lang="pt-BR"/>
          </a:p>
        </p:txBody>
      </p:sp>
    </p:spTree>
    <p:extLst>
      <p:ext uri="{BB962C8B-B14F-4D97-AF65-F5344CB8AC3E}">
        <p14:creationId xmlns:p14="http://schemas.microsoft.com/office/powerpoint/2010/main" val="841971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3C917B-A83A-AD43-9287-E19A2ADFDC00}"/>
              </a:ext>
            </a:extLst>
          </p:cNvPr>
          <p:cNvSpPr>
            <a:spLocks noGrp="1"/>
          </p:cNvSpPr>
          <p:nvPr>
            <p:ph type="title"/>
          </p:nvPr>
        </p:nvSpPr>
        <p:spPr/>
        <p:txBody>
          <a:bodyPr/>
          <a:lstStyle/>
          <a:p>
            <a:pPr algn="ctr"/>
            <a:r>
              <a:rPr lang="pt-BR" sz="4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Antonio</a:t>
            </a:r>
            <a:r>
              <a:rPr lang="pt-BR" sz="4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4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Imbasciati</a:t>
            </a:r>
            <a:endParaRPr lang="pt-BR" b="1" dirty="0"/>
          </a:p>
        </p:txBody>
      </p:sp>
      <p:sp>
        <p:nvSpPr>
          <p:cNvPr id="3" name="Espaço Reservado para Conteúdo 2">
            <a:extLst>
              <a:ext uri="{FF2B5EF4-FFF2-40B4-BE49-F238E27FC236}">
                <a16:creationId xmlns:a16="http://schemas.microsoft.com/office/drawing/2014/main" id="{C244CBF0-8B16-4D4D-9C5F-6FA68E542923}"/>
              </a:ext>
            </a:extLst>
          </p:cNvPr>
          <p:cNvSpPr>
            <a:spLocks noGrp="1"/>
          </p:cNvSpPr>
          <p:nvPr>
            <p:ph idx="1"/>
          </p:nvPr>
        </p:nvSpPr>
        <p:spPr/>
        <p:txBody>
          <a:bodyPr>
            <a:normAutofit fontScale="70000" lnSpcReduction="20000"/>
          </a:bodyPr>
          <a:lstStyle/>
          <a:p>
            <a:pPr algn="just">
              <a:lnSpc>
                <a:spcPct val="170000"/>
              </a:lnSpc>
            </a:pPr>
            <a:r>
              <a:rPr lang="pt-BR" sz="25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Antonio</a:t>
            </a:r>
            <a:r>
              <a:rPr lang="pt-BR" sz="25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25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Imbasciati</a:t>
            </a:r>
            <a:r>
              <a:rPr lang="pt-BR" sz="25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2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é um destacado psicanalista, psicoterapeuta e sexólogo italiano, nascido em Pisa em 9 de maio de 1936. Atualmente, é professor emérito de Psicologia Clínica na Faculdade de Medicina e Cirurgia da Universidade de Brescia. É membro efetivo e analista </a:t>
            </a:r>
            <a:r>
              <a:rPr lang="pt-BR" sz="25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didata</a:t>
            </a:r>
            <a:r>
              <a:rPr lang="pt-BR" sz="2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da Sociedade Psicanalítica Italiana (SPI) e da Associação Psicanalítica Internacional (IPA). </a:t>
            </a:r>
            <a:r>
              <a:rPr lang="pt-BR" sz="25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Antonio</a:t>
            </a:r>
            <a:r>
              <a:rPr lang="pt-BR" sz="25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25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Imbasciati</a:t>
            </a:r>
            <a:r>
              <a:rPr lang="pt-BR" sz="25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pt-BR" sz="2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é amplamente conhecido por sua abordagem integrativa entre a psicanálise, a psicologia do desenvolvimento e a neurociência. Suas ideias centram-se na atualização da psicanálise à luz dos avanços científicos e no diálogo interdisciplinar. </a:t>
            </a:r>
            <a:r>
              <a:rPr lang="pt-BR" sz="25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Imbasciati</a:t>
            </a:r>
            <a:r>
              <a:rPr lang="pt-BR" sz="2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adota uma perspectiva em que a mente é uma função emergente do "</a:t>
            </a:r>
            <a:r>
              <a:rPr lang="pt-BR" sz="25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bodybrain</a:t>
            </a:r>
            <a:r>
              <a:rPr lang="pt-BR" sz="2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(cérebro-corpo), destacando que o psiquismo surge das interações entre processos neurobiológicos, corporais e relacionais. Ele defende que a mente não é uma entidade separada, mas um epifenômeno das interações entre o corpo, o cérebro e o ambiente.</a:t>
            </a:r>
          </a:p>
          <a:p>
            <a:pPr lvl="1"/>
            <a:endParaRPr lang="pt-BR" dirty="0"/>
          </a:p>
        </p:txBody>
      </p:sp>
      <p:sp>
        <p:nvSpPr>
          <p:cNvPr id="4" name="Espaço Reservado para Número de Slide 3">
            <a:extLst>
              <a:ext uri="{FF2B5EF4-FFF2-40B4-BE49-F238E27FC236}">
                <a16:creationId xmlns:a16="http://schemas.microsoft.com/office/drawing/2014/main" id="{0A556054-6833-1A48-8219-324E80E5E115}"/>
              </a:ext>
            </a:extLst>
          </p:cNvPr>
          <p:cNvSpPr>
            <a:spLocks noGrp="1"/>
          </p:cNvSpPr>
          <p:nvPr>
            <p:ph type="sldNum" sz="quarter" idx="12"/>
          </p:nvPr>
        </p:nvSpPr>
        <p:spPr/>
        <p:txBody>
          <a:bodyPr/>
          <a:lstStyle/>
          <a:p>
            <a:fld id="{86E381C6-3CE7-354A-88D5-C98944E9A1C1}" type="slidenum">
              <a:rPr lang="pt-BR" smtClean="0"/>
              <a:t>40</a:t>
            </a:fld>
            <a:endParaRPr lang="pt-BR"/>
          </a:p>
        </p:txBody>
      </p:sp>
    </p:spTree>
    <p:extLst>
      <p:ext uri="{BB962C8B-B14F-4D97-AF65-F5344CB8AC3E}">
        <p14:creationId xmlns:p14="http://schemas.microsoft.com/office/powerpoint/2010/main" val="36984230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7B28D3-66AA-7E48-8032-A15FDA008C02}"/>
              </a:ext>
            </a:extLst>
          </p:cNvPr>
          <p:cNvSpPr>
            <a:spLocks noGrp="1"/>
          </p:cNvSpPr>
          <p:nvPr>
            <p:ph type="title"/>
          </p:nvPr>
        </p:nvSpPr>
        <p:spPr/>
        <p:txBody>
          <a:bodyPr>
            <a:normAutofit/>
          </a:bodyPr>
          <a:lstStyle/>
          <a:p>
            <a:pPr algn="ctr"/>
            <a:r>
              <a:rPr lang="pt-BR"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Contribuições e Propostas de </a:t>
            </a:r>
            <a:r>
              <a:rPr lang="pt-BR"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Antonio</a:t>
            </a:r>
            <a:r>
              <a:rPr lang="pt-BR"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Imbasciati</a:t>
            </a:r>
            <a:endParaRPr lang="pt-BR" dirty="0"/>
          </a:p>
        </p:txBody>
      </p:sp>
      <p:sp>
        <p:nvSpPr>
          <p:cNvPr id="3" name="Espaço Reservado para Conteúdo 2">
            <a:extLst>
              <a:ext uri="{FF2B5EF4-FFF2-40B4-BE49-F238E27FC236}">
                <a16:creationId xmlns:a16="http://schemas.microsoft.com/office/drawing/2014/main" id="{F56E2C3D-070E-3843-A13B-51BF45A051B5}"/>
              </a:ext>
            </a:extLst>
          </p:cNvPr>
          <p:cNvSpPr>
            <a:spLocks noGrp="1"/>
          </p:cNvSpPr>
          <p:nvPr>
            <p:ph idx="1"/>
          </p:nvPr>
        </p:nvSpPr>
        <p:spPr/>
        <p:txBody>
          <a:bodyPr>
            <a:normAutofit fontScale="85000" lnSpcReduction="10000"/>
          </a:bodyPr>
          <a:lstStyle/>
          <a:p>
            <a:pPr algn="just">
              <a:lnSpc>
                <a:spcPct val="150000"/>
              </a:lnSpc>
            </a:pPr>
            <a:r>
              <a:rPr lang="pt-BR" sz="19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Imbasciati</a:t>
            </a:r>
            <a:r>
              <a:rPr lang="pt-BR"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é reconhecido por integrar a psicanálise com as neurociências, buscando uma compreensão mais abrangente da mente humana. Sua "Teoria do </a:t>
            </a:r>
            <a:r>
              <a:rPr lang="pt-BR" sz="19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Protomental</a:t>
            </a:r>
            <a:r>
              <a:rPr lang="pt-BR"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propõe que as bases da mente são construídas a partir de interações precoces e experiências sensoriais, enfatizando a importância das relações iniciais no desenvolvimento mental. </a:t>
            </a:r>
            <a:endParaRPr lang="pt-BR" sz="19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pt-BR"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Além disso, ele critica a dicotomia tradicional entre mente e corpo, propondo uma visão unificada denominada "</a:t>
            </a:r>
            <a:r>
              <a:rPr lang="pt-BR" sz="19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bodybrainmind</a:t>
            </a:r>
            <a:r>
              <a:rPr lang="pt-BR"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que considera a mente e o cérebro como uma unidade funcional integrada. </a:t>
            </a:r>
            <a:endParaRPr lang="pt-BR" sz="19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pt-BR" sz="19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Imbasciati</a:t>
            </a:r>
            <a:r>
              <a:rPr lang="pt-BR"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também destaca a importância da memória na formação do inconsciente, sugerindo que as experiências precoces moldam as estruturas mentais profundas que influenciam o comportamento e os processos cognitivos ao longo da vida. </a:t>
            </a:r>
            <a:endParaRPr lang="pt-BR" sz="19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pt-BR"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Seu trabalho tem sido fundamental para aproximar a psicanálise das descobertas contemporâneas das neurociências, promovendo um diálogo interdisciplinar que enriquece ambas as áreas e oferece novas perspectivas sobre o funcionamento da mente humana.</a:t>
            </a:r>
            <a:endParaRPr lang="pt-BR" sz="19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pt-BR" dirty="0"/>
          </a:p>
        </p:txBody>
      </p:sp>
      <p:sp>
        <p:nvSpPr>
          <p:cNvPr id="4" name="Espaço Reservado para Número de Slide 3">
            <a:extLst>
              <a:ext uri="{FF2B5EF4-FFF2-40B4-BE49-F238E27FC236}">
                <a16:creationId xmlns:a16="http://schemas.microsoft.com/office/drawing/2014/main" id="{F6FB220F-E44C-A34A-A945-0A090DEEF5CD}"/>
              </a:ext>
            </a:extLst>
          </p:cNvPr>
          <p:cNvSpPr>
            <a:spLocks noGrp="1"/>
          </p:cNvSpPr>
          <p:nvPr>
            <p:ph type="sldNum" sz="quarter" idx="12"/>
          </p:nvPr>
        </p:nvSpPr>
        <p:spPr/>
        <p:txBody>
          <a:bodyPr/>
          <a:lstStyle/>
          <a:p>
            <a:fld id="{86E381C6-3CE7-354A-88D5-C98944E9A1C1}" type="slidenum">
              <a:rPr lang="pt-BR" smtClean="0"/>
              <a:t>41</a:t>
            </a:fld>
            <a:endParaRPr lang="pt-BR"/>
          </a:p>
        </p:txBody>
      </p:sp>
    </p:spTree>
    <p:extLst>
      <p:ext uri="{BB962C8B-B14F-4D97-AF65-F5344CB8AC3E}">
        <p14:creationId xmlns:p14="http://schemas.microsoft.com/office/powerpoint/2010/main" val="4761989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454D68-18B6-E541-A8FF-25126DD91C41}"/>
              </a:ext>
            </a:extLst>
          </p:cNvPr>
          <p:cNvSpPr>
            <a:spLocks noGrp="1"/>
          </p:cNvSpPr>
          <p:nvPr>
            <p:ph type="title"/>
          </p:nvPr>
        </p:nvSpPr>
        <p:spPr/>
        <p:txBody>
          <a:bodyPr>
            <a:normAutofit/>
          </a:bodyPr>
          <a:lstStyle/>
          <a:p>
            <a:pPr algn="ctr"/>
            <a:r>
              <a:rPr lang="pt-BR"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Principais Obras de </a:t>
            </a:r>
            <a:r>
              <a:rPr lang="pt-BR" sz="3200" b="1" dirty="0" err="1">
                <a:latin typeface="Times New Roman" panose="02020603050405020304" pitchFamily="18" charset="0"/>
                <a:cs typeface="Times New Roman" panose="02020603050405020304" pitchFamily="18" charset="0"/>
              </a:rPr>
              <a:t>Antonio</a:t>
            </a:r>
            <a:r>
              <a:rPr lang="pt-BR" sz="3200" b="1" dirty="0">
                <a:latin typeface="Times New Roman" panose="02020603050405020304" pitchFamily="18" charset="0"/>
                <a:cs typeface="Times New Roman" panose="02020603050405020304" pitchFamily="18" charset="0"/>
              </a:rPr>
              <a:t> </a:t>
            </a:r>
            <a:r>
              <a:rPr lang="pt-BR" sz="3200" b="1" dirty="0" err="1">
                <a:latin typeface="Times New Roman" panose="02020603050405020304" pitchFamily="18" charset="0"/>
                <a:cs typeface="Times New Roman" panose="02020603050405020304" pitchFamily="18" charset="0"/>
              </a:rPr>
              <a:t>Imbasciati</a:t>
            </a:r>
            <a:br>
              <a:rPr lang="pt-BR" sz="3200" b="1" dirty="0">
                <a:latin typeface="Times New Roman" panose="02020603050405020304" pitchFamily="18" charset="0"/>
                <a:cs typeface="Times New Roman" panose="02020603050405020304" pitchFamily="18" charset="0"/>
              </a:rPr>
            </a:br>
            <a:r>
              <a:rPr lang="pt-BR" sz="3200" b="1" dirty="0">
                <a:latin typeface="Times New Roman" panose="02020603050405020304" pitchFamily="18" charset="0"/>
                <a:cs typeface="Times New Roman" panose="02020603050405020304" pitchFamily="18" charset="0"/>
              </a:rPr>
              <a:t>site:  </a:t>
            </a:r>
            <a:r>
              <a:rPr lang="pt-BR" sz="3200" b="1" dirty="0" err="1">
                <a:latin typeface="Times New Roman" panose="02020603050405020304" pitchFamily="18" charset="0"/>
                <a:cs typeface="Times New Roman" panose="02020603050405020304" pitchFamily="18" charset="0"/>
              </a:rPr>
              <a:t>www.imbasciati.com</a:t>
            </a:r>
            <a:endParaRPr lang="pt-BR" sz="3200" b="1" dirty="0">
              <a:latin typeface="Times New Roman" panose="02020603050405020304" pitchFamily="18" charset="0"/>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159BA136-B17C-6842-91D9-374675BFE5EC}"/>
              </a:ext>
            </a:extLst>
          </p:cNvPr>
          <p:cNvSpPr>
            <a:spLocks noGrp="1"/>
          </p:cNvSpPr>
          <p:nvPr>
            <p:ph idx="1"/>
          </p:nvPr>
        </p:nvSpPr>
        <p:spPr/>
        <p:txBody>
          <a:bodyPr/>
          <a:lstStyle/>
          <a:p>
            <a:pPr>
              <a:lnSpc>
                <a:spcPct val="150000"/>
              </a:lnSpc>
            </a:pP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Autor prolífico, </a:t>
            </a:r>
            <a:r>
              <a:rPr lang="pt-BR"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Imbasciati</a:t>
            </a: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publicou mais de 70 livros e cerca de 400 trabalhos científicos. Algumas de suas obras mais relevantes incluem:</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buSzPts val="1000"/>
              <a:buFont typeface="Symbol" pitchFamily="2" charset="2"/>
              <a:buChar char=""/>
              <a:tabLst>
                <a:tab pos="457200" algn="l"/>
              </a:tabLst>
            </a:pPr>
            <a:r>
              <a:rPr lang="pt-BR"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"Afeto e Representação" (1991):</a:t>
            </a: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Explora a interseção entre processos afetivos e cognitivos, propondo uma psicanálise dos processos cognitivos. </a:t>
            </a:r>
            <a:endParaRPr lang="pt-B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buSzPts val="1000"/>
              <a:buFont typeface="Symbol" pitchFamily="2" charset="2"/>
              <a:buChar char=""/>
              <a:tabLst>
                <a:tab pos="457200" algn="l"/>
              </a:tabLst>
            </a:pPr>
            <a:r>
              <a:rPr lang="pt-BR"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"Nascimento e Construção da Mente" (2003):</a:t>
            </a: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Aborda o desenvolvimento mental desde os primeiros estágios da vida, enfatizando a importância das interações iniciais. </a:t>
            </a:r>
            <a:endParaRPr lang="pt-B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buSzPts val="1000"/>
              <a:buFont typeface="Symbol" pitchFamily="2" charset="2"/>
              <a:buChar char=""/>
              <a:tabLst>
                <a:tab pos="457200" algn="l"/>
              </a:tabLst>
            </a:pPr>
            <a:r>
              <a:rPr lang="pt-BR"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"Consciente, Inconsciente e Memória: Cinco Ensaios Entre a Psicanálise e as Neurociências" (2012):</a:t>
            </a: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Analisa as relações entre psicanálise e neurociências, discutindo conceitos como consciência, memória e inconsciente. </a:t>
            </a:r>
            <a:endParaRPr lang="pt-BR"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
        <p:nvSpPr>
          <p:cNvPr id="4" name="Espaço Reservado para Número de Slide 3">
            <a:extLst>
              <a:ext uri="{FF2B5EF4-FFF2-40B4-BE49-F238E27FC236}">
                <a16:creationId xmlns:a16="http://schemas.microsoft.com/office/drawing/2014/main" id="{6D00A445-E569-C74F-ADB7-73364E84F6B0}"/>
              </a:ext>
            </a:extLst>
          </p:cNvPr>
          <p:cNvSpPr>
            <a:spLocks noGrp="1"/>
          </p:cNvSpPr>
          <p:nvPr>
            <p:ph type="sldNum" sz="quarter" idx="12"/>
          </p:nvPr>
        </p:nvSpPr>
        <p:spPr/>
        <p:txBody>
          <a:bodyPr/>
          <a:lstStyle/>
          <a:p>
            <a:fld id="{86E381C6-3CE7-354A-88D5-C98944E9A1C1}" type="slidenum">
              <a:rPr lang="pt-BR" smtClean="0"/>
              <a:t>42</a:t>
            </a:fld>
            <a:endParaRPr lang="pt-BR"/>
          </a:p>
        </p:txBody>
      </p:sp>
    </p:spTree>
    <p:extLst>
      <p:ext uri="{BB962C8B-B14F-4D97-AF65-F5344CB8AC3E}">
        <p14:creationId xmlns:p14="http://schemas.microsoft.com/office/powerpoint/2010/main" val="29343465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FDE191-FD50-7B4C-A000-4AB116A1E8B5}"/>
              </a:ext>
            </a:extLst>
          </p:cNvPr>
          <p:cNvSpPr>
            <a:spLocks noGrp="1"/>
          </p:cNvSpPr>
          <p:nvPr>
            <p:ph type="title"/>
          </p:nvPr>
        </p:nvSpPr>
        <p:spPr/>
        <p:txBody>
          <a:bodyPr/>
          <a:lstStyle/>
          <a:p>
            <a:r>
              <a:rPr lang="pt-BR" b="0" i="0" u="none" strike="noStrike" dirty="0">
                <a:solidFill>
                  <a:srgbClr val="000000"/>
                </a:solidFill>
                <a:effectLst/>
                <a:latin typeface="-webkit-standard"/>
              </a:rPr>
              <a:t>Daniel N. Stern (1934–2012)</a:t>
            </a:r>
            <a:endParaRPr lang="pt-BR" dirty="0"/>
          </a:p>
        </p:txBody>
      </p:sp>
      <p:sp>
        <p:nvSpPr>
          <p:cNvPr id="3" name="Espaço Reservado para Conteúdo 2">
            <a:extLst>
              <a:ext uri="{FF2B5EF4-FFF2-40B4-BE49-F238E27FC236}">
                <a16:creationId xmlns:a16="http://schemas.microsoft.com/office/drawing/2014/main" id="{07F8D364-7D1A-AE4C-A2E2-C94E339C0026}"/>
              </a:ext>
            </a:extLst>
          </p:cNvPr>
          <p:cNvSpPr>
            <a:spLocks noGrp="1"/>
          </p:cNvSpPr>
          <p:nvPr>
            <p:ph idx="1"/>
          </p:nvPr>
        </p:nvSpPr>
        <p:spPr/>
        <p:txBody>
          <a:bodyPr>
            <a:normAutofit fontScale="62500" lnSpcReduction="20000"/>
          </a:bodyPr>
          <a:lstStyle/>
          <a:p>
            <a:pPr algn="just">
              <a:lnSpc>
                <a:spcPct val="160000"/>
              </a:lnSpc>
            </a:pPr>
            <a:r>
              <a:rPr lang="pt-BR" b="0" i="0" u="none" strike="noStrike" dirty="0">
                <a:solidFill>
                  <a:srgbClr val="000000"/>
                </a:solidFill>
                <a:effectLst/>
                <a:latin typeface="-webkit-standard"/>
              </a:rPr>
              <a:t>Psicanalista e pesquisador do desenvolvimento infantil, reconhecido por suas investigações sobre a formação do self e a intersubjetividade. Ele combinou observações empíricas do desenvolvimento infantil com formulações teóricas da psicanálise, enfatizando a experiência subjetiva do bebê e sua interação com os cuidadores.</a:t>
            </a:r>
          </a:p>
          <a:p>
            <a:pPr algn="just">
              <a:lnSpc>
                <a:spcPct val="160000"/>
              </a:lnSpc>
            </a:pPr>
            <a:r>
              <a:rPr lang="pt-BR" b="0" i="0" u="none" strike="noStrike" dirty="0">
                <a:solidFill>
                  <a:srgbClr val="000000"/>
                </a:solidFill>
                <a:effectLst/>
                <a:latin typeface="-webkit-standard"/>
              </a:rPr>
              <a:t>Tem contribuições para o campo do desenvolvimento </a:t>
            </a:r>
            <a:r>
              <a:rPr lang="pt-BR" b="0" i="0" u="none" strike="noStrike" dirty="0" err="1">
                <a:solidFill>
                  <a:srgbClr val="000000"/>
                </a:solidFill>
                <a:effectLst/>
                <a:latin typeface="-webkit-standard"/>
              </a:rPr>
              <a:t>sócio-emocional</a:t>
            </a:r>
            <a:r>
              <a:rPr lang="pt-BR" dirty="0">
                <a:solidFill>
                  <a:srgbClr val="000000"/>
                </a:solidFill>
                <a:latin typeface="-webkit-standard"/>
              </a:rPr>
              <a:t> (com a proposta de uma Teoria do desenvolvimento dos sensos do self, ao longo de toda a vida do ser humano); para o campo de observação de bebês (técnica da microfilmagem); </a:t>
            </a:r>
            <a:r>
              <a:rPr lang="pt-BR" b="0" i="0" u="none" strike="noStrike" dirty="0">
                <a:solidFill>
                  <a:srgbClr val="000000"/>
                </a:solidFill>
                <a:effectLst/>
                <a:latin typeface="-webkit-standard"/>
              </a:rPr>
              <a:t>enfatizou a importância do contato emocional e da regulação afetiva na relação mãe-bebê; e propôs modificações significativas </a:t>
            </a:r>
            <a:r>
              <a:rPr lang="pt-BR" dirty="0">
                <a:solidFill>
                  <a:srgbClr val="000000"/>
                </a:solidFill>
                <a:latin typeface="-webkit-standard"/>
              </a:rPr>
              <a:t>nas práticas psicoterápicas com famílias, mães-bebês, como também na psicoterapia psicanalítica de um modo geral (cf. Grupo de Boston)</a:t>
            </a:r>
            <a:endParaRPr lang="pt-BR" b="0" i="0" u="none" strike="noStrike" dirty="0">
              <a:solidFill>
                <a:srgbClr val="000000"/>
              </a:solidFill>
              <a:effectLst/>
              <a:latin typeface="-webkit-standard"/>
            </a:endParaRPr>
          </a:p>
          <a:p>
            <a:endParaRPr lang="pt-BR" dirty="0"/>
          </a:p>
        </p:txBody>
      </p:sp>
      <p:sp>
        <p:nvSpPr>
          <p:cNvPr id="4" name="Espaço Reservado para Número de Slide 3">
            <a:extLst>
              <a:ext uri="{FF2B5EF4-FFF2-40B4-BE49-F238E27FC236}">
                <a16:creationId xmlns:a16="http://schemas.microsoft.com/office/drawing/2014/main" id="{7E7951DF-E1C6-AE48-88AA-5EB081A33A6C}"/>
              </a:ext>
            </a:extLst>
          </p:cNvPr>
          <p:cNvSpPr>
            <a:spLocks noGrp="1"/>
          </p:cNvSpPr>
          <p:nvPr>
            <p:ph type="sldNum" sz="quarter" idx="12"/>
          </p:nvPr>
        </p:nvSpPr>
        <p:spPr/>
        <p:txBody>
          <a:bodyPr/>
          <a:lstStyle/>
          <a:p>
            <a:fld id="{86E381C6-3CE7-354A-88D5-C98944E9A1C1}" type="slidenum">
              <a:rPr lang="pt-BR" smtClean="0"/>
              <a:t>43</a:t>
            </a:fld>
            <a:endParaRPr lang="pt-BR"/>
          </a:p>
        </p:txBody>
      </p:sp>
    </p:spTree>
    <p:extLst>
      <p:ext uri="{BB962C8B-B14F-4D97-AF65-F5344CB8AC3E}">
        <p14:creationId xmlns:p14="http://schemas.microsoft.com/office/powerpoint/2010/main" val="40385284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9BEFE9-BBB8-4842-8C6F-4D1229C4D856}"/>
              </a:ext>
            </a:extLst>
          </p:cNvPr>
          <p:cNvSpPr>
            <a:spLocks noGrp="1"/>
          </p:cNvSpPr>
          <p:nvPr>
            <p:ph type="title"/>
          </p:nvPr>
        </p:nvSpPr>
        <p:spPr/>
        <p:txBody>
          <a:bodyPr/>
          <a:lstStyle/>
          <a:p>
            <a:r>
              <a:rPr lang="pt-BR" b="1" i="0" u="none" strike="noStrike" dirty="0">
                <a:solidFill>
                  <a:srgbClr val="000000"/>
                </a:solidFill>
                <a:effectLst/>
              </a:rPr>
              <a:t>Principais Contribuições</a:t>
            </a:r>
            <a:br>
              <a:rPr lang="pt-BR" b="1" i="0" u="none" strike="noStrike" dirty="0">
                <a:solidFill>
                  <a:srgbClr val="000000"/>
                </a:solidFill>
                <a:effectLst/>
              </a:rPr>
            </a:br>
            <a:endParaRPr lang="pt-BR" dirty="0"/>
          </a:p>
        </p:txBody>
      </p:sp>
      <p:sp>
        <p:nvSpPr>
          <p:cNvPr id="3" name="Espaço Reservado para Conteúdo 2">
            <a:extLst>
              <a:ext uri="{FF2B5EF4-FFF2-40B4-BE49-F238E27FC236}">
                <a16:creationId xmlns:a16="http://schemas.microsoft.com/office/drawing/2014/main" id="{1A89FE0B-C565-774A-B226-D55D8F65648F}"/>
              </a:ext>
            </a:extLst>
          </p:cNvPr>
          <p:cNvSpPr>
            <a:spLocks noGrp="1"/>
          </p:cNvSpPr>
          <p:nvPr>
            <p:ph idx="1"/>
          </p:nvPr>
        </p:nvSpPr>
        <p:spPr/>
        <p:txBody>
          <a:bodyPr>
            <a:normAutofit fontScale="55000" lnSpcReduction="20000"/>
          </a:bodyPr>
          <a:lstStyle/>
          <a:p>
            <a:pPr algn="l">
              <a:buFont typeface="+mj-lt"/>
              <a:buAutoNum type="arabicPeriod"/>
            </a:pPr>
            <a:r>
              <a:rPr lang="pt-BR" b="1" i="0" u="none" strike="noStrike" dirty="0">
                <a:solidFill>
                  <a:srgbClr val="000000"/>
                </a:solidFill>
                <a:effectLst/>
              </a:rPr>
              <a:t>A Formação do Self</a:t>
            </a:r>
            <a:br>
              <a:rPr lang="pt-BR" b="0" i="0" u="none" strike="noStrike" dirty="0">
                <a:solidFill>
                  <a:srgbClr val="000000"/>
                </a:solidFill>
                <a:effectLst/>
              </a:rPr>
            </a:br>
            <a:r>
              <a:rPr lang="pt-BR" b="0" i="0" u="none" strike="noStrike" dirty="0">
                <a:solidFill>
                  <a:srgbClr val="000000"/>
                </a:solidFill>
                <a:effectLst/>
              </a:rPr>
              <a:t>Stern reformulou a compreensão do desenvolvimento infantil, introduzindo a ideia de que o self emerge progressivamente a partir de interações sociais, em vez de ser uma estrutura unificada desde o nascimento. Ele descreveu diferentes "sentidos do self" que surgem em fases do desenvolvimento:</a:t>
            </a:r>
          </a:p>
          <a:p>
            <a:pPr marL="742950" lvl="1" indent="-285750" algn="l">
              <a:buFont typeface="+mj-lt"/>
              <a:buAutoNum type="arabicPeriod"/>
            </a:pPr>
            <a:r>
              <a:rPr lang="pt-BR" b="1" i="0" u="none" strike="noStrike" dirty="0">
                <a:solidFill>
                  <a:srgbClr val="000000"/>
                </a:solidFill>
                <a:effectLst/>
              </a:rPr>
              <a:t>Self emergente</a:t>
            </a:r>
            <a:r>
              <a:rPr lang="pt-BR" b="0" i="0" u="none" strike="noStrike" dirty="0">
                <a:solidFill>
                  <a:srgbClr val="000000"/>
                </a:solidFill>
                <a:effectLst/>
              </a:rPr>
              <a:t> (desde o nascimento)</a:t>
            </a:r>
          </a:p>
          <a:p>
            <a:pPr marL="742950" lvl="1" indent="-285750" algn="l">
              <a:buFont typeface="+mj-lt"/>
              <a:buAutoNum type="arabicPeriod"/>
            </a:pPr>
            <a:r>
              <a:rPr lang="pt-BR" b="1" i="0" u="none" strike="noStrike" dirty="0">
                <a:solidFill>
                  <a:srgbClr val="000000"/>
                </a:solidFill>
                <a:effectLst/>
              </a:rPr>
              <a:t>Self nuclear</a:t>
            </a:r>
            <a:r>
              <a:rPr lang="pt-BR" b="0" i="0" u="none" strike="noStrike" dirty="0">
                <a:solidFill>
                  <a:srgbClr val="000000"/>
                </a:solidFill>
                <a:effectLst/>
              </a:rPr>
              <a:t> (por volta de 2 meses)</a:t>
            </a:r>
          </a:p>
          <a:p>
            <a:pPr marL="742950" lvl="1" indent="-285750" algn="l">
              <a:buFont typeface="+mj-lt"/>
              <a:buAutoNum type="arabicPeriod"/>
            </a:pPr>
            <a:r>
              <a:rPr lang="pt-BR" b="1" i="0" u="none" strike="noStrike" dirty="0">
                <a:solidFill>
                  <a:srgbClr val="000000"/>
                </a:solidFill>
                <a:effectLst/>
              </a:rPr>
              <a:t>Self subjetivo</a:t>
            </a:r>
            <a:r>
              <a:rPr lang="pt-BR" b="0" i="0" u="none" strike="noStrike" dirty="0">
                <a:solidFill>
                  <a:srgbClr val="000000"/>
                </a:solidFill>
                <a:effectLst/>
              </a:rPr>
              <a:t> (por volta de 7-9 meses)</a:t>
            </a:r>
          </a:p>
          <a:p>
            <a:pPr marL="742950" lvl="1" indent="-285750" algn="l">
              <a:buFont typeface="+mj-lt"/>
              <a:buAutoNum type="arabicPeriod"/>
            </a:pPr>
            <a:r>
              <a:rPr lang="pt-BR" b="1" i="0" u="none" strike="noStrike" dirty="0">
                <a:solidFill>
                  <a:srgbClr val="000000"/>
                </a:solidFill>
                <a:effectLst/>
              </a:rPr>
              <a:t>Self verbal</a:t>
            </a:r>
            <a:r>
              <a:rPr lang="pt-BR" b="0" i="0" u="none" strike="noStrike" dirty="0">
                <a:solidFill>
                  <a:srgbClr val="000000"/>
                </a:solidFill>
                <a:effectLst/>
              </a:rPr>
              <a:t> (por volta de 15 meses)</a:t>
            </a:r>
          </a:p>
          <a:p>
            <a:pPr marL="742950" lvl="1" indent="-285750" algn="l">
              <a:buFont typeface="+mj-lt"/>
              <a:buAutoNum type="arabicPeriod"/>
            </a:pPr>
            <a:r>
              <a:rPr lang="pt-BR" b="1" i="0" u="none" strike="noStrike" dirty="0">
                <a:solidFill>
                  <a:srgbClr val="000000"/>
                </a:solidFill>
                <a:effectLst/>
              </a:rPr>
              <a:t>Self narrativo</a:t>
            </a:r>
            <a:r>
              <a:rPr lang="pt-BR" b="0" i="0" u="none" strike="noStrike" dirty="0">
                <a:solidFill>
                  <a:srgbClr val="000000"/>
                </a:solidFill>
                <a:effectLst/>
              </a:rPr>
              <a:t> (a partir de 3 anos)</a:t>
            </a:r>
          </a:p>
          <a:p>
            <a:pPr algn="l">
              <a:buFont typeface="+mj-lt"/>
              <a:buAutoNum type="arabicPeriod"/>
            </a:pPr>
            <a:r>
              <a:rPr lang="pt-BR" b="1" i="0" u="none" strike="noStrike" dirty="0">
                <a:solidFill>
                  <a:srgbClr val="000000"/>
                </a:solidFill>
                <a:effectLst/>
              </a:rPr>
              <a:t>A Experiência do Bebê</a:t>
            </a:r>
            <a:br>
              <a:rPr lang="pt-BR" b="0" i="0" u="none" strike="noStrike" dirty="0">
                <a:solidFill>
                  <a:srgbClr val="000000"/>
                </a:solidFill>
                <a:effectLst/>
              </a:rPr>
            </a:br>
            <a:r>
              <a:rPr lang="pt-BR" b="0" i="0" u="none" strike="noStrike" dirty="0">
                <a:solidFill>
                  <a:srgbClr val="000000"/>
                </a:solidFill>
                <a:effectLst/>
              </a:rPr>
              <a:t>Ele criticou as abordagens que descreviam o bebê como uma entidade isolada e defendeu que a experiência do bebê deve ser compreendida como intersubjetiva desde os primeiros momentos de vida.</a:t>
            </a:r>
          </a:p>
          <a:p>
            <a:pPr algn="l">
              <a:buFont typeface="+mj-lt"/>
              <a:buAutoNum type="arabicPeriod"/>
            </a:pPr>
            <a:r>
              <a:rPr lang="pt-BR" b="1" i="0" u="none" strike="noStrike" dirty="0">
                <a:solidFill>
                  <a:srgbClr val="000000"/>
                </a:solidFill>
                <a:effectLst/>
              </a:rPr>
              <a:t>Intersubjetividade</a:t>
            </a:r>
            <a:br>
              <a:rPr lang="pt-BR" b="0" i="0" u="none" strike="noStrike" dirty="0">
                <a:solidFill>
                  <a:srgbClr val="000000"/>
                </a:solidFill>
                <a:effectLst/>
              </a:rPr>
            </a:br>
            <a:r>
              <a:rPr lang="pt-BR" b="0" i="0" u="none" strike="noStrike" dirty="0">
                <a:solidFill>
                  <a:srgbClr val="000000"/>
                </a:solidFill>
                <a:effectLst/>
              </a:rPr>
              <a:t>Inspirado pela psicologia do desenvolvimento e pela fenomenologia, Stern enfatizou a importância do contato emocional e da regulação afetiva na relação mãe-bebê. Seu conceito de </a:t>
            </a:r>
            <a:r>
              <a:rPr lang="pt-BR" b="1" i="0" u="none" strike="noStrike" dirty="0">
                <a:solidFill>
                  <a:srgbClr val="000000"/>
                </a:solidFill>
                <a:effectLst/>
              </a:rPr>
              <a:t>"ajuste afetivo"</a:t>
            </a:r>
            <a:r>
              <a:rPr lang="pt-BR" b="0" i="0" u="none" strike="noStrike" dirty="0">
                <a:solidFill>
                  <a:srgbClr val="000000"/>
                </a:solidFill>
                <a:effectLst/>
              </a:rPr>
              <a:t> influenciou profundamente o estudo das relações precoces.</a:t>
            </a:r>
          </a:p>
          <a:p>
            <a:pPr algn="l">
              <a:buFont typeface="+mj-lt"/>
              <a:buAutoNum type="arabicPeriod"/>
            </a:pPr>
            <a:r>
              <a:rPr lang="pt-BR" b="1" i="0" u="none" strike="noStrike" dirty="0">
                <a:solidFill>
                  <a:srgbClr val="000000"/>
                </a:solidFill>
                <a:effectLst/>
              </a:rPr>
              <a:t>Psicanálise e Psicoterapia</a:t>
            </a:r>
            <a:br>
              <a:rPr lang="pt-BR" b="0" i="0" u="none" strike="noStrike" dirty="0">
                <a:solidFill>
                  <a:srgbClr val="000000"/>
                </a:solidFill>
                <a:effectLst/>
              </a:rPr>
            </a:br>
            <a:r>
              <a:rPr lang="pt-BR" b="0" i="0" u="none" strike="noStrike" dirty="0">
                <a:solidFill>
                  <a:srgbClr val="000000"/>
                </a:solidFill>
                <a:effectLst/>
              </a:rPr>
              <a:t>Seu trabalho teve implicações diretas para a prática clínica, sugerindo que a mudança na psicoterapia ocorre através de "momentos presentes" compartilhados entre terapeuta e paciente, que possibilitam reorganizações emocionais e cognitivas.</a:t>
            </a:r>
          </a:p>
          <a:p>
            <a:endParaRPr lang="pt-BR" dirty="0"/>
          </a:p>
        </p:txBody>
      </p:sp>
      <p:sp>
        <p:nvSpPr>
          <p:cNvPr id="4" name="Espaço Reservado para Número de Slide 3">
            <a:extLst>
              <a:ext uri="{FF2B5EF4-FFF2-40B4-BE49-F238E27FC236}">
                <a16:creationId xmlns:a16="http://schemas.microsoft.com/office/drawing/2014/main" id="{3CFB3B9C-C365-B147-BC69-A152C307845C}"/>
              </a:ext>
            </a:extLst>
          </p:cNvPr>
          <p:cNvSpPr>
            <a:spLocks noGrp="1"/>
          </p:cNvSpPr>
          <p:nvPr>
            <p:ph type="sldNum" sz="quarter" idx="12"/>
          </p:nvPr>
        </p:nvSpPr>
        <p:spPr/>
        <p:txBody>
          <a:bodyPr/>
          <a:lstStyle/>
          <a:p>
            <a:fld id="{86E381C6-3CE7-354A-88D5-C98944E9A1C1}" type="slidenum">
              <a:rPr lang="pt-BR" smtClean="0"/>
              <a:t>44</a:t>
            </a:fld>
            <a:endParaRPr lang="pt-BR"/>
          </a:p>
        </p:txBody>
      </p:sp>
    </p:spTree>
    <p:extLst>
      <p:ext uri="{BB962C8B-B14F-4D97-AF65-F5344CB8AC3E}">
        <p14:creationId xmlns:p14="http://schemas.microsoft.com/office/powerpoint/2010/main" val="4237924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4329420-2B7E-8849-B9B3-927FA5AE4FAD}"/>
              </a:ext>
            </a:extLst>
          </p:cNvPr>
          <p:cNvSpPr>
            <a:spLocks noGrp="1"/>
          </p:cNvSpPr>
          <p:nvPr>
            <p:ph type="title"/>
          </p:nvPr>
        </p:nvSpPr>
        <p:spPr/>
        <p:txBody>
          <a:bodyPr/>
          <a:lstStyle/>
          <a:p>
            <a:r>
              <a:rPr lang="pt-BR" b="1" i="0" u="none" strike="noStrike" dirty="0">
                <a:solidFill>
                  <a:srgbClr val="000000"/>
                </a:solidFill>
                <a:effectLst/>
              </a:rPr>
              <a:t>Principais Influências</a:t>
            </a:r>
            <a:endParaRPr lang="pt-BR" dirty="0"/>
          </a:p>
        </p:txBody>
      </p:sp>
      <p:sp>
        <p:nvSpPr>
          <p:cNvPr id="3" name="Espaço Reservado para Conteúdo 2">
            <a:extLst>
              <a:ext uri="{FF2B5EF4-FFF2-40B4-BE49-F238E27FC236}">
                <a16:creationId xmlns:a16="http://schemas.microsoft.com/office/drawing/2014/main" id="{9B56E72A-CA8C-CB42-9C64-2219495D03F4}"/>
              </a:ext>
            </a:extLst>
          </p:cNvPr>
          <p:cNvSpPr>
            <a:spLocks noGrp="1"/>
          </p:cNvSpPr>
          <p:nvPr>
            <p:ph idx="1"/>
          </p:nvPr>
        </p:nvSpPr>
        <p:spPr/>
        <p:txBody>
          <a:bodyPr>
            <a:normAutofit fontScale="92500" lnSpcReduction="10000"/>
          </a:bodyPr>
          <a:lstStyle/>
          <a:p>
            <a:pPr algn="l">
              <a:buFont typeface="Arial" panose="020B0604020202020204" pitchFamily="34" charset="0"/>
              <a:buChar char="•"/>
            </a:pPr>
            <a:r>
              <a:rPr lang="pt-BR" b="1" i="0" u="none" strike="noStrike" dirty="0">
                <a:solidFill>
                  <a:srgbClr val="000000"/>
                </a:solidFill>
                <a:effectLst/>
              </a:rPr>
              <a:t>John </a:t>
            </a:r>
            <a:r>
              <a:rPr lang="pt-BR" b="1" i="0" u="none" strike="noStrike" dirty="0" err="1">
                <a:solidFill>
                  <a:srgbClr val="000000"/>
                </a:solidFill>
                <a:effectLst/>
              </a:rPr>
              <a:t>Bowlby</a:t>
            </a:r>
            <a:r>
              <a:rPr lang="pt-BR" b="1" i="0" u="none" strike="noStrike" dirty="0">
                <a:solidFill>
                  <a:srgbClr val="000000"/>
                </a:solidFill>
                <a:effectLst/>
              </a:rPr>
              <a:t> e a Teoria do Apego</a:t>
            </a:r>
            <a:r>
              <a:rPr lang="pt-BR" b="0" i="0" u="none" strike="noStrike" dirty="0">
                <a:solidFill>
                  <a:srgbClr val="000000"/>
                </a:solidFill>
                <a:effectLst/>
              </a:rPr>
              <a:t> → Influência sobre a importância da relação mãe-bebê.</a:t>
            </a:r>
          </a:p>
          <a:p>
            <a:pPr algn="l">
              <a:buFont typeface="Arial" panose="020B0604020202020204" pitchFamily="34" charset="0"/>
              <a:buChar char="•"/>
            </a:pPr>
            <a:r>
              <a:rPr lang="pt-BR" b="1" i="0" u="none" strike="noStrike" dirty="0">
                <a:solidFill>
                  <a:srgbClr val="000000"/>
                </a:solidFill>
                <a:effectLst/>
              </a:rPr>
              <a:t>Donald </a:t>
            </a:r>
            <a:r>
              <a:rPr lang="pt-BR" b="1" i="0" u="none" strike="noStrike" dirty="0" err="1">
                <a:solidFill>
                  <a:srgbClr val="000000"/>
                </a:solidFill>
                <a:effectLst/>
              </a:rPr>
              <a:t>Winnicott</a:t>
            </a:r>
            <a:r>
              <a:rPr lang="pt-BR" b="0" i="0" u="none" strike="noStrike" dirty="0">
                <a:solidFill>
                  <a:srgbClr val="000000"/>
                </a:solidFill>
                <a:effectLst/>
              </a:rPr>
              <a:t> → Contribuição para a noção de intersubjetividade e </a:t>
            </a:r>
            <a:r>
              <a:rPr lang="pt-BR" b="0" i="0" u="none" strike="noStrike" dirty="0" err="1">
                <a:solidFill>
                  <a:srgbClr val="000000"/>
                </a:solidFill>
                <a:effectLst/>
              </a:rPr>
              <a:t>transicionalidade</a:t>
            </a:r>
            <a:r>
              <a:rPr lang="pt-BR" b="0" i="0" u="none" strike="noStrike" dirty="0">
                <a:solidFill>
                  <a:srgbClr val="000000"/>
                </a:solidFill>
                <a:effectLst/>
              </a:rPr>
              <a:t>.</a:t>
            </a:r>
          </a:p>
          <a:p>
            <a:pPr algn="l">
              <a:buFont typeface="Arial" panose="020B0604020202020204" pitchFamily="34" charset="0"/>
              <a:buChar char="•"/>
            </a:pPr>
            <a:r>
              <a:rPr lang="pt-BR" b="1" i="0" u="none" strike="noStrike" dirty="0">
                <a:solidFill>
                  <a:srgbClr val="000000"/>
                </a:solidFill>
                <a:effectLst/>
              </a:rPr>
              <a:t>Jean Piaget</a:t>
            </a:r>
            <a:r>
              <a:rPr lang="pt-BR" b="0" i="0" u="none" strike="noStrike" dirty="0">
                <a:solidFill>
                  <a:srgbClr val="000000"/>
                </a:solidFill>
                <a:effectLst/>
              </a:rPr>
              <a:t> → Influência na construção do desenvolvimento cognitivo da criança.</a:t>
            </a:r>
          </a:p>
          <a:p>
            <a:pPr algn="l">
              <a:buFont typeface="Arial" panose="020B0604020202020204" pitchFamily="34" charset="0"/>
              <a:buChar char="•"/>
            </a:pPr>
            <a:r>
              <a:rPr lang="pt-BR" b="1" i="0" u="none" strike="noStrike" dirty="0">
                <a:solidFill>
                  <a:srgbClr val="000000"/>
                </a:solidFill>
                <a:effectLst/>
              </a:rPr>
              <a:t>Maurice Merleau-Ponty</a:t>
            </a:r>
            <a:r>
              <a:rPr lang="pt-BR" b="0" i="0" u="none" strike="noStrike" dirty="0">
                <a:solidFill>
                  <a:srgbClr val="000000"/>
                </a:solidFill>
                <a:effectLst/>
              </a:rPr>
              <a:t> → Inspiração fenomenológica para a compreensão da experiência do bebê.</a:t>
            </a:r>
          </a:p>
          <a:p>
            <a:pPr algn="l">
              <a:buFont typeface="Arial" panose="020B0604020202020204" pitchFamily="34" charset="0"/>
              <a:buChar char="•"/>
            </a:pPr>
            <a:r>
              <a:rPr lang="pt-BR" b="1" i="0" u="none" strike="noStrike" dirty="0">
                <a:solidFill>
                  <a:srgbClr val="000000"/>
                </a:solidFill>
                <a:effectLst/>
              </a:rPr>
              <a:t>Neurociências</a:t>
            </a:r>
            <a:r>
              <a:rPr lang="pt-BR" b="0" i="0" u="none" strike="noStrike" dirty="0">
                <a:solidFill>
                  <a:srgbClr val="000000"/>
                </a:solidFill>
                <a:effectLst/>
              </a:rPr>
              <a:t> → Stern integrou dados da neurociência afetiva, sugerindo que processos neurobiológicos sustentam a formação do self e a intersubjetividade.</a:t>
            </a:r>
          </a:p>
          <a:p>
            <a:endParaRPr lang="pt-BR" dirty="0"/>
          </a:p>
        </p:txBody>
      </p:sp>
      <p:sp>
        <p:nvSpPr>
          <p:cNvPr id="4" name="Espaço Reservado para Número de Slide 3">
            <a:extLst>
              <a:ext uri="{FF2B5EF4-FFF2-40B4-BE49-F238E27FC236}">
                <a16:creationId xmlns:a16="http://schemas.microsoft.com/office/drawing/2014/main" id="{D5EBDB4F-8838-9F4B-A160-3A88768149A7}"/>
              </a:ext>
            </a:extLst>
          </p:cNvPr>
          <p:cNvSpPr>
            <a:spLocks noGrp="1"/>
          </p:cNvSpPr>
          <p:nvPr>
            <p:ph type="sldNum" sz="quarter" idx="12"/>
          </p:nvPr>
        </p:nvSpPr>
        <p:spPr/>
        <p:txBody>
          <a:bodyPr/>
          <a:lstStyle/>
          <a:p>
            <a:fld id="{86E381C6-3CE7-354A-88D5-C98944E9A1C1}" type="slidenum">
              <a:rPr lang="pt-BR" smtClean="0"/>
              <a:t>45</a:t>
            </a:fld>
            <a:endParaRPr lang="pt-BR"/>
          </a:p>
        </p:txBody>
      </p:sp>
    </p:spTree>
    <p:extLst>
      <p:ext uri="{BB962C8B-B14F-4D97-AF65-F5344CB8AC3E}">
        <p14:creationId xmlns:p14="http://schemas.microsoft.com/office/powerpoint/2010/main" val="144236542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C90711-0BED-CD42-8EC0-9232E6AF7263}"/>
              </a:ext>
            </a:extLst>
          </p:cNvPr>
          <p:cNvSpPr>
            <a:spLocks noGrp="1"/>
          </p:cNvSpPr>
          <p:nvPr>
            <p:ph type="title"/>
          </p:nvPr>
        </p:nvSpPr>
        <p:spPr/>
        <p:txBody>
          <a:bodyPr/>
          <a:lstStyle/>
          <a:p>
            <a:r>
              <a:rPr lang="pt-BR" b="1" i="0" u="none" strike="noStrike" dirty="0">
                <a:solidFill>
                  <a:srgbClr val="000000"/>
                </a:solidFill>
                <a:effectLst/>
              </a:rPr>
              <a:t>O Lugar das Neurociências nas Suas Propostas</a:t>
            </a:r>
            <a:br>
              <a:rPr lang="pt-BR" b="1" i="0" u="none" strike="noStrike" dirty="0">
                <a:solidFill>
                  <a:srgbClr val="000000"/>
                </a:solidFill>
                <a:effectLst/>
              </a:rPr>
            </a:br>
            <a:endParaRPr lang="pt-BR" dirty="0"/>
          </a:p>
        </p:txBody>
      </p:sp>
      <p:sp>
        <p:nvSpPr>
          <p:cNvPr id="3" name="Espaço Reservado para Conteúdo 2">
            <a:extLst>
              <a:ext uri="{FF2B5EF4-FFF2-40B4-BE49-F238E27FC236}">
                <a16:creationId xmlns:a16="http://schemas.microsoft.com/office/drawing/2014/main" id="{E9DDCC3D-95E2-FB4E-BB20-8F12FE8573B3}"/>
              </a:ext>
            </a:extLst>
          </p:cNvPr>
          <p:cNvSpPr>
            <a:spLocks noGrp="1"/>
          </p:cNvSpPr>
          <p:nvPr>
            <p:ph idx="1"/>
          </p:nvPr>
        </p:nvSpPr>
        <p:spPr/>
        <p:txBody>
          <a:bodyPr/>
          <a:lstStyle/>
          <a:p>
            <a:pPr algn="just">
              <a:lnSpc>
                <a:spcPct val="150000"/>
              </a:lnSpc>
            </a:pPr>
            <a:r>
              <a:rPr lang="pt-BR" b="0" i="0" u="none" strike="noStrike" dirty="0">
                <a:solidFill>
                  <a:srgbClr val="000000"/>
                </a:solidFill>
                <a:effectLst/>
                <a:latin typeface="Times New Roman" panose="02020603050405020304" pitchFamily="18" charset="0"/>
                <a:cs typeface="Times New Roman" panose="02020603050405020304" pitchFamily="18" charset="0"/>
              </a:rPr>
              <a:t>Stern foi um dos primeiros psicanalistas a integrar descobertas </a:t>
            </a:r>
            <a:r>
              <a:rPr lang="pt-BR" b="0" i="0" u="none" strike="noStrike" dirty="0" err="1">
                <a:solidFill>
                  <a:srgbClr val="000000"/>
                </a:solidFill>
                <a:effectLst/>
                <a:latin typeface="Times New Roman" panose="02020603050405020304" pitchFamily="18" charset="0"/>
                <a:cs typeface="Times New Roman" panose="02020603050405020304" pitchFamily="18" charset="0"/>
              </a:rPr>
              <a:t>neurocientíficas</a:t>
            </a:r>
            <a:r>
              <a:rPr lang="pt-BR" b="0" i="0" u="none" strike="noStrike" dirty="0">
                <a:solidFill>
                  <a:srgbClr val="000000"/>
                </a:solidFill>
                <a:effectLst/>
                <a:latin typeface="Times New Roman" panose="02020603050405020304" pitchFamily="18" charset="0"/>
                <a:cs typeface="Times New Roman" panose="02020603050405020304" pitchFamily="18" charset="0"/>
              </a:rPr>
              <a:t> ao estudo do desenvolvimento emocional. </a:t>
            </a:r>
          </a:p>
          <a:p>
            <a:pPr algn="just">
              <a:lnSpc>
                <a:spcPct val="150000"/>
              </a:lnSpc>
            </a:pPr>
            <a:r>
              <a:rPr lang="pt-BR" b="0" i="0" u="none" strike="noStrike" dirty="0">
                <a:solidFill>
                  <a:srgbClr val="000000"/>
                </a:solidFill>
                <a:effectLst/>
                <a:latin typeface="Times New Roman" panose="02020603050405020304" pitchFamily="18" charset="0"/>
                <a:cs typeface="Times New Roman" panose="02020603050405020304" pitchFamily="18" charset="0"/>
              </a:rPr>
              <a:t>Ele se interessou especialmente pelo papel das memórias implícitas no desenvolvimento da identidade e pela regulação emocional no cérebro. </a:t>
            </a:r>
          </a:p>
          <a:p>
            <a:pPr algn="just">
              <a:lnSpc>
                <a:spcPct val="150000"/>
              </a:lnSpc>
            </a:pPr>
            <a:r>
              <a:rPr lang="pt-BR" b="0" i="0" u="none" strike="noStrike" dirty="0">
                <a:solidFill>
                  <a:srgbClr val="000000"/>
                </a:solidFill>
                <a:effectLst/>
                <a:latin typeface="Times New Roman" panose="02020603050405020304" pitchFamily="18" charset="0"/>
                <a:cs typeface="Times New Roman" panose="02020603050405020304" pitchFamily="18" charset="0"/>
              </a:rPr>
              <a:t>Seus trabalhos apontam que as interações precoces esculpem circuitos neurais, influenciando padrões de relacionamento ao longo da vida.</a:t>
            </a:r>
          </a:p>
          <a:p>
            <a:endParaRPr lang="pt-BR" dirty="0"/>
          </a:p>
        </p:txBody>
      </p:sp>
      <p:sp>
        <p:nvSpPr>
          <p:cNvPr id="4" name="Espaço Reservado para Número de Slide 3">
            <a:extLst>
              <a:ext uri="{FF2B5EF4-FFF2-40B4-BE49-F238E27FC236}">
                <a16:creationId xmlns:a16="http://schemas.microsoft.com/office/drawing/2014/main" id="{B0F68239-8469-7640-96A8-E8530D0554CE}"/>
              </a:ext>
            </a:extLst>
          </p:cNvPr>
          <p:cNvSpPr>
            <a:spLocks noGrp="1"/>
          </p:cNvSpPr>
          <p:nvPr>
            <p:ph type="sldNum" sz="quarter" idx="12"/>
          </p:nvPr>
        </p:nvSpPr>
        <p:spPr/>
        <p:txBody>
          <a:bodyPr/>
          <a:lstStyle/>
          <a:p>
            <a:fld id="{86E381C6-3CE7-354A-88D5-C98944E9A1C1}" type="slidenum">
              <a:rPr lang="pt-BR" smtClean="0"/>
              <a:t>46</a:t>
            </a:fld>
            <a:endParaRPr lang="pt-BR"/>
          </a:p>
        </p:txBody>
      </p:sp>
    </p:spTree>
    <p:extLst>
      <p:ext uri="{BB962C8B-B14F-4D97-AF65-F5344CB8AC3E}">
        <p14:creationId xmlns:p14="http://schemas.microsoft.com/office/powerpoint/2010/main" val="16868757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F569084-0F12-0446-B452-E410C4A78281}"/>
              </a:ext>
            </a:extLst>
          </p:cNvPr>
          <p:cNvSpPr>
            <a:spLocks noGrp="1"/>
          </p:cNvSpPr>
          <p:nvPr>
            <p:ph type="title"/>
          </p:nvPr>
        </p:nvSpPr>
        <p:spPr/>
        <p:txBody>
          <a:bodyPr/>
          <a:lstStyle/>
          <a:p>
            <a:r>
              <a:rPr lang="pt-BR" b="1" i="0" u="none" strike="noStrike" dirty="0">
                <a:solidFill>
                  <a:srgbClr val="000000"/>
                </a:solidFill>
                <a:effectLst/>
              </a:rPr>
              <a:t>Principais Livros</a:t>
            </a:r>
            <a:endParaRPr lang="pt-BR" dirty="0"/>
          </a:p>
        </p:txBody>
      </p:sp>
      <p:sp>
        <p:nvSpPr>
          <p:cNvPr id="3" name="Espaço Reservado para Conteúdo 2">
            <a:extLst>
              <a:ext uri="{FF2B5EF4-FFF2-40B4-BE49-F238E27FC236}">
                <a16:creationId xmlns:a16="http://schemas.microsoft.com/office/drawing/2014/main" id="{4B6EA507-9CBB-394F-BD6E-B185A9964970}"/>
              </a:ext>
            </a:extLst>
          </p:cNvPr>
          <p:cNvSpPr>
            <a:spLocks noGrp="1"/>
          </p:cNvSpPr>
          <p:nvPr>
            <p:ph idx="1"/>
          </p:nvPr>
        </p:nvSpPr>
        <p:spPr/>
        <p:txBody>
          <a:bodyPr>
            <a:normAutofit fontScale="47500" lnSpcReduction="20000"/>
          </a:bodyPr>
          <a:lstStyle/>
          <a:p>
            <a:pPr algn="just">
              <a:lnSpc>
                <a:spcPct val="170000"/>
              </a:lnSpc>
              <a:buFont typeface="+mj-lt"/>
              <a:buAutoNum type="arabicPeriod"/>
            </a:pPr>
            <a:r>
              <a:rPr lang="pt-BR" b="1" i="0" u="none" strike="noStrike" dirty="0">
                <a:solidFill>
                  <a:srgbClr val="000000"/>
                </a:solidFill>
                <a:effectLst/>
                <a:latin typeface="Times New Roman" panose="02020603050405020304" pitchFamily="18" charset="0"/>
                <a:cs typeface="Times New Roman" panose="02020603050405020304" pitchFamily="18" charset="0"/>
              </a:rPr>
              <a:t>Stern, D. N. (1985).</a:t>
            </a:r>
            <a:r>
              <a:rPr lang="pt-BR" b="0" i="0"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a:solidFill>
                  <a:srgbClr val="000000"/>
                </a:solidFill>
                <a:effectLst/>
                <a:latin typeface="Times New Roman" panose="02020603050405020304" pitchFamily="18" charset="0"/>
                <a:cs typeface="Times New Roman" panose="02020603050405020304" pitchFamily="18" charset="0"/>
              </a:rPr>
              <a:t>The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Interpersonal</a:t>
            </a:r>
            <a:r>
              <a:rPr lang="pt-BR" b="0" i="1" u="none" strike="noStrike" dirty="0">
                <a:solidFill>
                  <a:srgbClr val="000000"/>
                </a:solidFill>
                <a:effectLst/>
                <a:latin typeface="Times New Roman" panose="02020603050405020304" pitchFamily="18" charset="0"/>
                <a:cs typeface="Times New Roman" panose="02020603050405020304" pitchFamily="18" charset="0"/>
              </a:rPr>
              <a:t> World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of</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the</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Infant</a:t>
            </a:r>
            <a:r>
              <a:rPr lang="pt-BR" b="0" i="1" u="none" strike="noStrike" dirty="0">
                <a:solidFill>
                  <a:srgbClr val="000000"/>
                </a:solidFill>
                <a:effectLst/>
                <a:latin typeface="Times New Roman" panose="02020603050405020304" pitchFamily="18" charset="0"/>
                <a:cs typeface="Times New Roman" panose="02020603050405020304" pitchFamily="18" charset="0"/>
              </a:rPr>
              <a:t>: A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View</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from</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Psychoanalysis</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and</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Developmental</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Psychology</a:t>
            </a:r>
            <a:r>
              <a:rPr lang="pt-BR" b="0" i="1" u="none" strike="noStrike" dirty="0">
                <a:solidFill>
                  <a:srgbClr val="000000"/>
                </a:solidFill>
                <a:effectLst/>
                <a:latin typeface="Times New Roman" panose="02020603050405020304" pitchFamily="18" charset="0"/>
                <a:cs typeface="Times New Roman" panose="02020603050405020304" pitchFamily="18" charset="0"/>
              </a:rPr>
              <a:t>.</a:t>
            </a:r>
            <a:r>
              <a:rPr lang="pt-BR" b="0" i="0" u="none" strike="noStrike" dirty="0">
                <a:solidFill>
                  <a:srgbClr val="000000"/>
                </a:solidFill>
                <a:effectLst/>
                <a:latin typeface="Times New Roman" panose="02020603050405020304" pitchFamily="18" charset="0"/>
                <a:cs typeface="Times New Roman" panose="02020603050405020304" pitchFamily="18" charset="0"/>
              </a:rPr>
              <a:t> New York: Basic Books.</a:t>
            </a:r>
          </a:p>
          <a:p>
            <a:pPr marL="457200" lvl="1" indent="0" algn="just">
              <a:lnSpc>
                <a:spcPct val="170000"/>
              </a:lnSpc>
              <a:buNone/>
            </a:pPr>
            <a:r>
              <a:rPr lang="pt-BR" b="0" i="0" u="none" strike="noStrike" dirty="0">
                <a:solidFill>
                  <a:srgbClr val="000000"/>
                </a:solidFill>
                <a:effectLst/>
                <a:latin typeface="Times New Roman" panose="02020603050405020304" pitchFamily="18" charset="0"/>
                <a:cs typeface="Times New Roman" panose="02020603050405020304" pitchFamily="18" charset="0"/>
              </a:rPr>
              <a:t>* Um clássico que reformulou a teoria do desenvolvimento do self.</a:t>
            </a:r>
          </a:p>
          <a:p>
            <a:pPr algn="just">
              <a:lnSpc>
                <a:spcPct val="170000"/>
              </a:lnSpc>
              <a:buFont typeface="+mj-lt"/>
              <a:buAutoNum type="arabicPeriod"/>
            </a:pPr>
            <a:r>
              <a:rPr lang="pt-BR" b="1" i="0" u="none" strike="noStrike" dirty="0">
                <a:solidFill>
                  <a:srgbClr val="000000"/>
                </a:solidFill>
                <a:effectLst/>
                <a:latin typeface="Times New Roman" panose="02020603050405020304" pitchFamily="18" charset="0"/>
                <a:cs typeface="Times New Roman" panose="02020603050405020304" pitchFamily="18" charset="0"/>
              </a:rPr>
              <a:t>Stern, D. N. (1995).</a:t>
            </a:r>
            <a:r>
              <a:rPr lang="pt-BR" b="0" i="0"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a:solidFill>
                  <a:srgbClr val="000000"/>
                </a:solidFill>
                <a:effectLst/>
                <a:latin typeface="Times New Roman" panose="02020603050405020304" pitchFamily="18" charset="0"/>
                <a:cs typeface="Times New Roman" panose="02020603050405020304" pitchFamily="18" charset="0"/>
              </a:rPr>
              <a:t>The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Motherhood</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Constellation</a:t>
            </a:r>
            <a:r>
              <a:rPr lang="pt-BR" b="0" i="1" u="none" strike="noStrike" dirty="0">
                <a:solidFill>
                  <a:srgbClr val="000000"/>
                </a:solidFill>
                <a:effectLst/>
                <a:latin typeface="Times New Roman" panose="02020603050405020304" pitchFamily="18" charset="0"/>
                <a:cs typeface="Times New Roman" panose="02020603050405020304" pitchFamily="18" charset="0"/>
              </a:rPr>
              <a:t>: A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Unified</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View</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of</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Parent-Infant</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Psychotherapy</a:t>
            </a:r>
            <a:r>
              <a:rPr lang="pt-BR" b="0" i="1" u="none" strike="noStrike" dirty="0">
                <a:solidFill>
                  <a:srgbClr val="000000"/>
                </a:solidFill>
                <a:effectLst/>
                <a:latin typeface="Times New Roman" panose="02020603050405020304" pitchFamily="18" charset="0"/>
                <a:cs typeface="Times New Roman" panose="02020603050405020304" pitchFamily="18" charset="0"/>
              </a:rPr>
              <a:t>.</a:t>
            </a:r>
            <a:r>
              <a:rPr lang="pt-BR" b="0" i="0" u="none" strike="noStrike" dirty="0">
                <a:solidFill>
                  <a:srgbClr val="000000"/>
                </a:solidFill>
                <a:effectLst/>
                <a:latin typeface="Times New Roman" panose="02020603050405020304" pitchFamily="18" charset="0"/>
                <a:cs typeface="Times New Roman" panose="02020603050405020304" pitchFamily="18" charset="0"/>
              </a:rPr>
              <a:t> New York: Basic Books.</a:t>
            </a:r>
          </a:p>
          <a:p>
            <a:pPr marL="457200" lvl="1" indent="0" algn="just">
              <a:lnSpc>
                <a:spcPct val="170000"/>
              </a:lnSpc>
              <a:buNone/>
            </a:pPr>
            <a:r>
              <a:rPr lang="pt-BR" b="0" i="0" u="none" strike="noStrike" dirty="0">
                <a:solidFill>
                  <a:srgbClr val="000000"/>
                </a:solidFill>
                <a:effectLst/>
                <a:latin typeface="Times New Roman" panose="02020603050405020304" pitchFamily="18" charset="0"/>
                <a:cs typeface="Times New Roman" panose="02020603050405020304" pitchFamily="18" charset="0"/>
              </a:rPr>
              <a:t>* Explora as mudanças emocionais e </a:t>
            </a:r>
            <a:r>
              <a:rPr lang="pt-BR" b="0" i="0" u="none" strike="noStrike" dirty="0" err="1">
                <a:solidFill>
                  <a:srgbClr val="000000"/>
                </a:solidFill>
                <a:effectLst/>
                <a:latin typeface="Times New Roman" panose="02020603050405020304" pitchFamily="18" charset="0"/>
                <a:cs typeface="Times New Roman" panose="02020603050405020304" pitchFamily="18" charset="0"/>
              </a:rPr>
              <a:t>identitárias</a:t>
            </a:r>
            <a:r>
              <a:rPr lang="pt-BR" b="0" i="0" u="none" strike="noStrike" dirty="0">
                <a:solidFill>
                  <a:srgbClr val="000000"/>
                </a:solidFill>
                <a:effectLst/>
                <a:latin typeface="Times New Roman" panose="02020603050405020304" pitchFamily="18" charset="0"/>
                <a:cs typeface="Times New Roman" panose="02020603050405020304" pitchFamily="18" charset="0"/>
              </a:rPr>
              <a:t> da maternidade.</a:t>
            </a:r>
          </a:p>
          <a:p>
            <a:pPr algn="just">
              <a:lnSpc>
                <a:spcPct val="170000"/>
              </a:lnSpc>
              <a:buFont typeface="+mj-lt"/>
              <a:buAutoNum type="arabicPeriod"/>
            </a:pPr>
            <a:r>
              <a:rPr lang="pt-BR" b="1" i="0" u="none" strike="noStrike" dirty="0">
                <a:solidFill>
                  <a:srgbClr val="000000"/>
                </a:solidFill>
                <a:effectLst/>
                <a:latin typeface="Times New Roman" panose="02020603050405020304" pitchFamily="18" charset="0"/>
                <a:cs typeface="Times New Roman" panose="02020603050405020304" pitchFamily="18" charset="0"/>
              </a:rPr>
              <a:t>Stern, D. N. (2004).</a:t>
            </a:r>
            <a:r>
              <a:rPr lang="pt-BR" b="0" i="0"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a:solidFill>
                  <a:srgbClr val="000000"/>
                </a:solidFill>
                <a:effectLst/>
                <a:latin typeface="Times New Roman" panose="02020603050405020304" pitchFamily="18" charset="0"/>
                <a:cs typeface="Times New Roman" panose="02020603050405020304" pitchFamily="18" charset="0"/>
              </a:rPr>
              <a:t>The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Present</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Moment</a:t>
            </a:r>
            <a:r>
              <a:rPr lang="pt-BR" b="0" i="1" u="none" strike="noStrike" dirty="0">
                <a:solidFill>
                  <a:srgbClr val="000000"/>
                </a:solidFill>
                <a:effectLst/>
                <a:latin typeface="Times New Roman" panose="02020603050405020304" pitchFamily="18" charset="0"/>
                <a:cs typeface="Times New Roman" panose="02020603050405020304" pitchFamily="18" charset="0"/>
              </a:rPr>
              <a:t> in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Psychotherapy</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and</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Everyday</a:t>
            </a:r>
            <a:r>
              <a:rPr lang="pt-BR" b="0" i="1" u="none" strike="noStrike" dirty="0">
                <a:solidFill>
                  <a:srgbClr val="000000"/>
                </a:solidFill>
                <a:effectLst/>
                <a:latin typeface="Times New Roman" panose="02020603050405020304" pitchFamily="18" charset="0"/>
                <a:cs typeface="Times New Roman" panose="02020603050405020304" pitchFamily="18" charset="0"/>
              </a:rPr>
              <a:t> Life.</a:t>
            </a:r>
            <a:r>
              <a:rPr lang="pt-BR" b="0" i="0" u="none" strike="noStrike" dirty="0">
                <a:solidFill>
                  <a:srgbClr val="000000"/>
                </a:solidFill>
                <a:effectLst/>
                <a:latin typeface="Times New Roman" panose="02020603050405020304" pitchFamily="18" charset="0"/>
                <a:cs typeface="Times New Roman" panose="02020603050405020304" pitchFamily="18" charset="0"/>
              </a:rPr>
              <a:t> New York: W. W. Norton &amp; </a:t>
            </a:r>
            <a:r>
              <a:rPr lang="pt-BR" b="0" i="0" u="none" strike="noStrike" dirty="0" err="1">
                <a:solidFill>
                  <a:srgbClr val="000000"/>
                </a:solidFill>
                <a:effectLst/>
                <a:latin typeface="Times New Roman" panose="02020603050405020304" pitchFamily="18" charset="0"/>
                <a:cs typeface="Times New Roman" panose="02020603050405020304" pitchFamily="18" charset="0"/>
              </a:rPr>
              <a:t>Company</a:t>
            </a:r>
            <a:r>
              <a:rPr lang="pt-BR" b="0" i="0" u="none" strike="noStrike" dirty="0">
                <a:solidFill>
                  <a:srgbClr val="000000"/>
                </a:solidFill>
                <a:effectLst/>
                <a:latin typeface="Times New Roman" panose="02020603050405020304" pitchFamily="18" charset="0"/>
                <a:cs typeface="Times New Roman" panose="02020603050405020304" pitchFamily="18" charset="0"/>
              </a:rPr>
              <a:t>.</a:t>
            </a:r>
          </a:p>
          <a:p>
            <a:pPr marL="457200" lvl="1" indent="0" algn="just">
              <a:lnSpc>
                <a:spcPct val="170000"/>
              </a:lnSpc>
              <a:buNone/>
            </a:pPr>
            <a:r>
              <a:rPr lang="pt-BR" b="0" i="0" u="none" strike="noStrike" dirty="0">
                <a:solidFill>
                  <a:srgbClr val="000000"/>
                </a:solidFill>
                <a:effectLst/>
                <a:latin typeface="Times New Roman" panose="02020603050405020304" pitchFamily="18" charset="0"/>
                <a:cs typeface="Times New Roman" panose="02020603050405020304" pitchFamily="18" charset="0"/>
              </a:rPr>
              <a:t>* Analisa como experiências emocionais intensas podem gerar transformações terapêuticas.</a:t>
            </a:r>
          </a:p>
          <a:p>
            <a:pPr algn="just">
              <a:lnSpc>
                <a:spcPct val="170000"/>
              </a:lnSpc>
              <a:buFont typeface="+mj-lt"/>
              <a:buAutoNum type="arabicPeriod"/>
            </a:pPr>
            <a:r>
              <a:rPr lang="pt-BR" b="1" i="0" u="none" strike="noStrike" dirty="0">
                <a:solidFill>
                  <a:srgbClr val="000000"/>
                </a:solidFill>
                <a:effectLst/>
                <a:latin typeface="Times New Roman" panose="02020603050405020304" pitchFamily="18" charset="0"/>
                <a:cs typeface="Times New Roman" panose="02020603050405020304" pitchFamily="18" charset="0"/>
              </a:rPr>
              <a:t>Stern, D. N., et al. (1998).</a:t>
            </a:r>
            <a:r>
              <a:rPr lang="pt-BR" b="0" i="0"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a:solidFill>
                  <a:srgbClr val="000000"/>
                </a:solidFill>
                <a:effectLst/>
                <a:latin typeface="Times New Roman" panose="02020603050405020304" pitchFamily="18" charset="0"/>
                <a:cs typeface="Times New Roman" panose="02020603050405020304" pitchFamily="18" charset="0"/>
              </a:rPr>
              <a:t>Non-</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Interpretive</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Mechanisms</a:t>
            </a:r>
            <a:r>
              <a:rPr lang="pt-BR" b="0" i="1" u="none" strike="noStrike" dirty="0">
                <a:solidFill>
                  <a:srgbClr val="000000"/>
                </a:solidFill>
                <a:effectLst/>
                <a:latin typeface="Times New Roman" panose="02020603050405020304" pitchFamily="18" charset="0"/>
                <a:cs typeface="Times New Roman" panose="02020603050405020304" pitchFamily="18" charset="0"/>
              </a:rPr>
              <a:t> in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Psychoanalytic</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Therapy</a:t>
            </a:r>
            <a:r>
              <a:rPr lang="pt-BR" b="0" i="1" u="none" strike="noStrike" dirty="0">
                <a:solidFill>
                  <a:srgbClr val="000000"/>
                </a:solidFill>
                <a:effectLst/>
                <a:latin typeface="Times New Roman" panose="02020603050405020304" pitchFamily="18" charset="0"/>
                <a:cs typeface="Times New Roman" panose="02020603050405020304" pitchFamily="18" charset="0"/>
              </a:rPr>
              <a:t>: The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Something</a:t>
            </a:r>
            <a:r>
              <a:rPr lang="pt-BR" b="0" i="1" u="none" strike="noStrike" dirty="0">
                <a:solidFill>
                  <a:srgbClr val="000000"/>
                </a:solidFill>
                <a:effectLst/>
                <a:latin typeface="Times New Roman" panose="02020603050405020304" pitchFamily="18" charset="0"/>
                <a:cs typeface="Times New Roman" panose="02020603050405020304" pitchFamily="18" charset="0"/>
              </a:rPr>
              <a:t> More"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than</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Interpretation</a:t>
            </a:r>
            <a:r>
              <a:rPr lang="pt-BR" b="0" i="1" u="none" strike="noStrike" dirty="0">
                <a:solidFill>
                  <a:srgbClr val="000000"/>
                </a:solidFill>
                <a:effectLst/>
                <a:latin typeface="Times New Roman" panose="02020603050405020304" pitchFamily="18" charset="0"/>
                <a:cs typeface="Times New Roman" panose="02020603050405020304" pitchFamily="18" charset="0"/>
              </a:rPr>
              <a:t>.</a:t>
            </a:r>
            <a:r>
              <a:rPr lang="pt-BR" b="0" i="0" u="none" strike="noStrike" dirty="0">
                <a:solidFill>
                  <a:srgbClr val="000000"/>
                </a:solidFill>
                <a:effectLst/>
                <a:latin typeface="Times New Roman" panose="02020603050405020304" pitchFamily="18" charset="0"/>
                <a:cs typeface="Times New Roman" panose="02020603050405020304" pitchFamily="18" charset="0"/>
              </a:rPr>
              <a:t> New York: </a:t>
            </a:r>
            <a:r>
              <a:rPr lang="pt-BR" b="0" i="0" u="none" strike="noStrike" dirty="0" err="1">
                <a:solidFill>
                  <a:srgbClr val="000000"/>
                </a:solidFill>
                <a:effectLst/>
                <a:latin typeface="Times New Roman" panose="02020603050405020304" pitchFamily="18" charset="0"/>
                <a:cs typeface="Times New Roman" panose="02020603050405020304" pitchFamily="18" charset="0"/>
              </a:rPr>
              <a:t>International</a:t>
            </a:r>
            <a:r>
              <a:rPr lang="pt-BR" b="0" i="0" u="none" strike="noStrike" dirty="0">
                <a:solidFill>
                  <a:srgbClr val="000000"/>
                </a:solidFill>
                <a:effectLst/>
                <a:latin typeface="Times New Roman" panose="02020603050405020304" pitchFamily="18" charset="0"/>
                <a:cs typeface="Times New Roman" panose="02020603050405020304" pitchFamily="18" charset="0"/>
              </a:rPr>
              <a:t> </a:t>
            </a:r>
            <a:r>
              <a:rPr lang="pt-BR" b="0" i="0" u="none" strike="noStrike" dirty="0" err="1">
                <a:solidFill>
                  <a:srgbClr val="000000"/>
                </a:solidFill>
                <a:effectLst/>
                <a:latin typeface="Times New Roman" panose="02020603050405020304" pitchFamily="18" charset="0"/>
                <a:cs typeface="Times New Roman" panose="02020603050405020304" pitchFamily="18" charset="0"/>
              </a:rPr>
              <a:t>Universities</a:t>
            </a:r>
            <a:r>
              <a:rPr lang="pt-BR" b="0" i="0" u="none" strike="noStrike" dirty="0">
                <a:solidFill>
                  <a:srgbClr val="000000"/>
                </a:solidFill>
                <a:effectLst/>
                <a:latin typeface="Times New Roman" panose="02020603050405020304" pitchFamily="18" charset="0"/>
                <a:cs typeface="Times New Roman" panose="02020603050405020304" pitchFamily="18" charset="0"/>
              </a:rPr>
              <a:t> Press.</a:t>
            </a:r>
          </a:p>
          <a:p>
            <a:pPr marL="457200" lvl="1" indent="0" algn="just">
              <a:lnSpc>
                <a:spcPct val="170000"/>
              </a:lnSpc>
              <a:buNone/>
            </a:pPr>
            <a:r>
              <a:rPr lang="pt-BR" b="0" i="0" u="none" strike="noStrike" dirty="0">
                <a:solidFill>
                  <a:srgbClr val="000000"/>
                </a:solidFill>
                <a:effectLst/>
                <a:latin typeface="Times New Roman" panose="02020603050405020304" pitchFamily="18" charset="0"/>
                <a:cs typeface="Times New Roman" panose="02020603050405020304" pitchFamily="18" charset="0"/>
              </a:rPr>
              <a:t>* Discute processos terapêuticos que transcendem a interpretação verbal.</a:t>
            </a:r>
          </a:p>
          <a:p>
            <a:pPr algn="just">
              <a:lnSpc>
                <a:spcPct val="170000"/>
              </a:lnSpc>
              <a:buFont typeface="+mj-lt"/>
              <a:buAutoNum type="arabicPeriod"/>
            </a:pPr>
            <a:r>
              <a:rPr lang="pt-BR" b="1" i="0" u="none" strike="noStrike" dirty="0">
                <a:solidFill>
                  <a:srgbClr val="000000"/>
                </a:solidFill>
                <a:effectLst/>
                <a:latin typeface="Times New Roman" panose="02020603050405020304" pitchFamily="18" charset="0"/>
                <a:cs typeface="Times New Roman" panose="02020603050405020304" pitchFamily="18" charset="0"/>
              </a:rPr>
              <a:t>Stern, D. N. (2010).</a:t>
            </a:r>
            <a:r>
              <a:rPr lang="pt-BR" b="0" i="0"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Forms</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of</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Vitality</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Exploring</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Dynamic</a:t>
            </a:r>
            <a:r>
              <a:rPr lang="pt-BR" b="0" i="1" u="none" strike="noStrike" dirty="0">
                <a:solidFill>
                  <a:srgbClr val="000000"/>
                </a:solidFill>
                <a:effectLst/>
                <a:latin typeface="Times New Roman" panose="02020603050405020304" pitchFamily="18" charset="0"/>
                <a:cs typeface="Times New Roman" panose="02020603050405020304" pitchFamily="18" charset="0"/>
              </a:rPr>
              <a:t> Experience in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Psychology</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the</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Arts</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Psychotherapy</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and</a:t>
            </a:r>
            <a:r>
              <a:rPr lang="pt-BR" b="0" i="1" u="none" strike="noStrike" dirty="0">
                <a:solidFill>
                  <a:srgbClr val="000000"/>
                </a:solidFill>
                <a:effectLst/>
                <a:latin typeface="Times New Roman" panose="02020603050405020304" pitchFamily="18" charset="0"/>
                <a:cs typeface="Times New Roman" panose="02020603050405020304" pitchFamily="18" charset="0"/>
              </a:rPr>
              <a:t> </a:t>
            </a:r>
            <a:r>
              <a:rPr lang="pt-BR" b="0" i="1" u="none" strike="noStrike" dirty="0" err="1">
                <a:solidFill>
                  <a:srgbClr val="000000"/>
                </a:solidFill>
                <a:effectLst/>
                <a:latin typeface="Times New Roman" panose="02020603050405020304" pitchFamily="18" charset="0"/>
                <a:cs typeface="Times New Roman" panose="02020603050405020304" pitchFamily="18" charset="0"/>
              </a:rPr>
              <a:t>Development</a:t>
            </a:r>
            <a:r>
              <a:rPr lang="pt-BR" b="0" i="1" u="none" strike="noStrike" dirty="0">
                <a:solidFill>
                  <a:srgbClr val="000000"/>
                </a:solidFill>
                <a:effectLst/>
                <a:latin typeface="Times New Roman" panose="02020603050405020304" pitchFamily="18" charset="0"/>
                <a:cs typeface="Times New Roman" panose="02020603050405020304" pitchFamily="18" charset="0"/>
              </a:rPr>
              <a:t>.</a:t>
            </a:r>
            <a:r>
              <a:rPr lang="pt-BR" b="0" i="0" u="none" strike="noStrike" dirty="0">
                <a:solidFill>
                  <a:srgbClr val="000000"/>
                </a:solidFill>
                <a:effectLst/>
                <a:latin typeface="Times New Roman" panose="02020603050405020304" pitchFamily="18" charset="0"/>
                <a:cs typeface="Times New Roman" panose="02020603050405020304" pitchFamily="18" charset="0"/>
              </a:rPr>
              <a:t> Oxford: Oxford </a:t>
            </a:r>
            <a:r>
              <a:rPr lang="pt-BR" b="0" i="0" u="none" strike="noStrike" dirty="0" err="1">
                <a:solidFill>
                  <a:srgbClr val="000000"/>
                </a:solidFill>
                <a:effectLst/>
                <a:latin typeface="Times New Roman" panose="02020603050405020304" pitchFamily="18" charset="0"/>
                <a:cs typeface="Times New Roman" panose="02020603050405020304" pitchFamily="18" charset="0"/>
              </a:rPr>
              <a:t>University</a:t>
            </a:r>
            <a:r>
              <a:rPr lang="pt-BR" b="0" i="0" u="none" strike="noStrike" dirty="0">
                <a:solidFill>
                  <a:srgbClr val="000000"/>
                </a:solidFill>
                <a:effectLst/>
                <a:latin typeface="Times New Roman" panose="02020603050405020304" pitchFamily="18" charset="0"/>
                <a:cs typeface="Times New Roman" panose="02020603050405020304" pitchFamily="18" charset="0"/>
              </a:rPr>
              <a:t> Press.</a:t>
            </a:r>
          </a:p>
          <a:p>
            <a:pPr marL="457200" lvl="1" indent="0" algn="just">
              <a:lnSpc>
                <a:spcPct val="170000"/>
              </a:lnSpc>
              <a:buNone/>
            </a:pPr>
            <a:r>
              <a:rPr lang="pt-BR" b="0" i="0" u="none" strike="noStrike" dirty="0">
                <a:solidFill>
                  <a:srgbClr val="000000"/>
                </a:solidFill>
                <a:effectLst/>
                <a:latin typeface="Times New Roman" panose="02020603050405020304" pitchFamily="18" charset="0"/>
                <a:cs typeface="Times New Roman" panose="02020603050405020304" pitchFamily="18" charset="0"/>
              </a:rPr>
              <a:t>* Examina como os ritmos e dinâmicas da experiência moldam a subjetividade.</a:t>
            </a:r>
          </a:p>
          <a:p>
            <a:endParaRPr lang="pt-BR" dirty="0"/>
          </a:p>
        </p:txBody>
      </p:sp>
      <p:sp>
        <p:nvSpPr>
          <p:cNvPr id="4" name="Espaço Reservado para Número de Slide 3">
            <a:extLst>
              <a:ext uri="{FF2B5EF4-FFF2-40B4-BE49-F238E27FC236}">
                <a16:creationId xmlns:a16="http://schemas.microsoft.com/office/drawing/2014/main" id="{05D74516-D3F8-094A-9E71-53B16A5D516F}"/>
              </a:ext>
            </a:extLst>
          </p:cNvPr>
          <p:cNvSpPr>
            <a:spLocks noGrp="1"/>
          </p:cNvSpPr>
          <p:nvPr>
            <p:ph type="sldNum" sz="quarter" idx="12"/>
          </p:nvPr>
        </p:nvSpPr>
        <p:spPr/>
        <p:txBody>
          <a:bodyPr/>
          <a:lstStyle/>
          <a:p>
            <a:fld id="{86E381C6-3CE7-354A-88D5-C98944E9A1C1}" type="slidenum">
              <a:rPr lang="pt-BR" smtClean="0"/>
              <a:t>47</a:t>
            </a:fld>
            <a:endParaRPr lang="pt-BR"/>
          </a:p>
        </p:txBody>
      </p:sp>
    </p:spTree>
    <p:extLst>
      <p:ext uri="{BB962C8B-B14F-4D97-AF65-F5344CB8AC3E}">
        <p14:creationId xmlns:p14="http://schemas.microsoft.com/office/powerpoint/2010/main" val="247777046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368EB4-A8A5-364A-BC1A-85CE5EFBDAA7}"/>
              </a:ext>
            </a:extLst>
          </p:cNvPr>
          <p:cNvSpPr>
            <a:spLocks noGrp="1"/>
          </p:cNvSpPr>
          <p:nvPr>
            <p:ph type="title"/>
          </p:nvPr>
        </p:nvSpPr>
        <p:spPr/>
        <p:txBody>
          <a:bodyPr/>
          <a:lstStyle/>
          <a:p>
            <a:r>
              <a:rPr lang="pt-BR" b="0" i="0" u="none" strike="noStrike" dirty="0">
                <a:solidFill>
                  <a:srgbClr val="000000"/>
                </a:solidFill>
                <a:effectLst/>
                <a:latin typeface="-webkit-standard"/>
              </a:rPr>
              <a:t>Bernard </a:t>
            </a:r>
            <a:r>
              <a:rPr lang="pt-BR" b="0" i="0" u="none" strike="noStrike" dirty="0" err="1">
                <a:solidFill>
                  <a:srgbClr val="000000"/>
                </a:solidFill>
                <a:effectLst/>
                <a:latin typeface="-webkit-standard"/>
              </a:rPr>
              <a:t>Golse</a:t>
            </a:r>
            <a:endParaRPr lang="pt-BR" dirty="0"/>
          </a:p>
        </p:txBody>
      </p:sp>
      <p:sp>
        <p:nvSpPr>
          <p:cNvPr id="3" name="Espaço Reservado para Conteúdo 2">
            <a:extLst>
              <a:ext uri="{FF2B5EF4-FFF2-40B4-BE49-F238E27FC236}">
                <a16:creationId xmlns:a16="http://schemas.microsoft.com/office/drawing/2014/main" id="{11292A98-1A85-7E46-B32C-1FFD08E8B8FA}"/>
              </a:ext>
            </a:extLst>
          </p:cNvPr>
          <p:cNvSpPr>
            <a:spLocks noGrp="1"/>
          </p:cNvSpPr>
          <p:nvPr>
            <p:ph idx="1"/>
          </p:nvPr>
        </p:nvSpPr>
        <p:spPr/>
        <p:txBody>
          <a:bodyPr>
            <a:normAutofit lnSpcReduction="10000"/>
          </a:bodyPr>
          <a:lstStyle/>
          <a:p>
            <a:pPr algn="just">
              <a:lnSpc>
                <a:spcPct val="150000"/>
              </a:lnSpc>
            </a:pPr>
            <a:r>
              <a:rPr lang="pt-BR" dirty="0">
                <a:solidFill>
                  <a:srgbClr val="000000"/>
                </a:solidFill>
                <a:latin typeface="-webkit-standard"/>
              </a:rPr>
              <a:t>P</a:t>
            </a:r>
            <a:r>
              <a:rPr lang="pt-BR" b="0" i="0" u="none" strike="noStrike" dirty="0">
                <a:solidFill>
                  <a:srgbClr val="000000"/>
                </a:solidFill>
                <a:effectLst/>
                <a:latin typeface="-webkit-standard"/>
              </a:rPr>
              <a:t>sicanalista e psiquiatra infantil francês, conhecido por suas pesquisas sobre desenvolvimento precoce, autismo e a relação entre psicanálise e neurociências. </a:t>
            </a:r>
          </a:p>
          <a:p>
            <a:pPr algn="just">
              <a:lnSpc>
                <a:spcPct val="150000"/>
              </a:lnSpc>
            </a:pPr>
            <a:r>
              <a:rPr lang="pt-BR" b="0" i="0" u="none" strike="noStrike" dirty="0">
                <a:solidFill>
                  <a:srgbClr val="000000"/>
                </a:solidFill>
                <a:effectLst/>
                <a:latin typeface="-webkit-standard"/>
              </a:rPr>
              <a:t>Professor de psiquiatria infantil na Universidade Paris-Descartes e chefe do serviço de </a:t>
            </a:r>
            <a:r>
              <a:rPr lang="pt-BR" b="0" i="0" u="none" strike="noStrike" dirty="0" err="1">
                <a:solidFill>
                  <a:srgbClr val="000000"/>
                </a:solidFill>
                <a:effectLst/>
                <a:latin typeface="-webkit-standard"/>
              </a:rPr>
              <a:t>pedopsiquiatria</a:t>
            </a:r>
            <a:r>
              <a:rPr lang="pt-BR" b="0" i="0" u="none" strike="noStrike" dirty="0">
                <a:solidFill>
                  <a:srgbClr val="000000"/>
                </a:solidFill>
                <a:effectLst/>
                <a:latin typeface="-webkit-standard"/>
              </a:rPr>
              <a:t> do Hospital </a:t>
            </a:r>
            <a:r>
              <a:rPr lang="pt-BR" b="0" i="0" u="none" strike="noStrike" dirty="0" err="1">
                <a:solidFill>
                  <a:srgbClr val="000000"/>
                </a:solidFill>
                <a:effectLst/>
                <a:latin typeface="-webkit-standard"/>
              </a:rPr>
              <a:t>Necker</a:t>
            </a:r>
            <a:r>
              <a:rPr lang="pt-BR" b="0" i="0" u="none" strike="noStrike" dirty="0">
                <a:solidFill>
                  <a:srgbClr val="000000"/>
                </a:solidFill>
                <a:effectLst/>
                <a:latin typeface="-webkit-standard"/>
              </a:rPr>
              <a:t>-Enfants </a:t>
            </a:r>
            <a:r>
              <a:rPr lang="pt-BR" b="0" i="0" u="none" strike="noStrike" dirty="0" err="1">
                <a:solidFill>
                  <a:srgbClr val="000000"/>
                </a:solidFill>
                <a:effectLst/>
                <a:latin typeface="-webkit-standard"/>
              </a:rPr>
              <a:t>Malades</a:t>
            </a:r>
            <a:r>
              <a:rPr lang="pt-BR" b="0" i="0" u="none" strike="noStrike" dirty="0">
                <a:solidFill>
                  <a:srgbClr val="000000"/>
                </a:solidFill>
                <a:effectLst/>
                <a:latin typeface="-webkit-standard"/>
              </a:rPr>
              <a:t>, </a:t>
            </a:r>
            <a:r>
              <a:rPr lang="pt-BR" b="0" i="0" u="none" strike="noStrike" dirty="0" err="1">
                <a:solidFill>
                  <a:srgbClr val="000000"/>
                </a:solidFill>
                <a:effectLst/>
                <a:latin typeface="-webkit-standard"/>
              </a:rPr>
              <a:t>Golse</a:t>
            </a:r>
            <a:r>
              <a:rPr lang="pt-BR" b="0" i="0" u="none" strike="noStrike" dirty="0">
                <a:solidFill>
                  <a:srgbClr val="000000"/>
                </a:solidFill>
                <a:effectLst/>
                <a:latin typeface="-webkit-standard"/>
              </a:rPr>
              <a:t> tem uma abordagem que integra psicanálise, psicopatologia e </a:t>
            </a:r>
            <a:r>
              <a:rPr lang="pt-BR" b="0" i="0" u="none" strike="noStrike" dirty="0" err="1">
                <a:solidFill>
                  <a:srgbClr val="000000"/>
                </a:solidFill>
                <a:effectLst/>
                <a:latin typeface="-webkit-standard"/>
              </a:rPr>
              <a:t>neurodesenvolvimento</a:t>
            </a:r>
            <a:r>
              <a:rPr lang="pt-BR" b="0" i="0" u="none" strike="noStrike" dirty="0">
                <a:solidFill>
                  <a:srgbClr val="000000"/>
                </a:solidFill>
                <a:effectLst/>
                <a:latin typeface="-webkit-standard"/>
              </a:rPr>
              <a:t>.</a:t>
            </a:r>
            <a:endParaRPr lang="pt-BR" dirty="0"/>
          </a:p>
        </p:txBody>
      </p:sp>
      <p:sp>
        <p:nvSpPr>
          <p:cNvPr id="4" name="Espaço Reservado para Número de Slide 3">
            <a:extLst>
              <a:ext uri="{FF2B5EF4-FFF2-40B4-BE49-F238E27FC236}">
                <a16:creationId xmlns:a16="http://schemas.microsoft.com/office/drawing/2014/main" id="{72B45716-D90A-C841-A701-C3D896BE72FA}"/>
              </a:ext>
            </a:extLst>
          </p:cNvPr>
          <p:cNvSpPr>
            <a:spLocks noGrp="1"/>
          </p:cNvSpPr>
          <p:nvPr>
            <p:ph type="sldNum" sz="quarter" idx="12"/>
          </p:nvPr>
        </p:nvSpPr>
        <p:spPr/>
        <p:txBody>
          <a:bodyPr/>
          <a:lstStyle/>
          <a:p>
            <a:fld id="{86E381C6-3CE7-354A-88D5-C98944E9A1C1}" type="slidenum">
              <a:rPr lang="pt-BR" smtClean="0"/>
              <a:t>48</a:t>
            </a:fld>
            <a:endParaRPr lang="pt-BR"/>
          </a:p>
        </p:txBody>
      </p:sp>
    </p:spTree>
    <p:extLst>
      <p:ext uri="{BB962C8B-B14F-4D97-AF65-F5344CB8AC3E}">
        <p14:creationId xmlns:p14="http://schemas.microsoft.com/office/powerpoint/2010/main" val="6071845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0AA5EF-5D94-2A4C-8B40-819ECA692785}"/>
              </a:ext>
            </a:extLst>
          </p:cNvPr>
          <p:cNvSpPr>
            <a:spLocks noGrp="1"/>
          </p:cNvSpPr>
          <p:nvPr>
            <p:ph type="title"/>
          </p:nvPr>
        </p:nvSpPr>
        <p:spPr/>
        <p:txBody>
          <a:bodyPr/>
          <a:lstStyle/>
          <a:p>
            <a:r>
              <a:rPr lang="pt-BR" b="1" i="0" u="none" strike="noStrike" dirty="0">
                <a:solidFill>
                  <a:srgbClr val="000000"/>
                </a:solidFill>
                <a:effectLst/>
              </a:rPr>
              <a:t>Principais Contribuições</a:t>
            </a:r>
            <a:endParaRPr lang="pt-BR" dirty="0"/>
          </a:p>
        </p:txBody>
      </p:sp>
      <p:sp>
        <p:nvSpPr>
          <p:cNvPr id="3" name="Espaço Reservado para Conteúdo 2">
            <a:extLst>
              <a:ext uri="{FF2B5EF4-FFF2-40B4-BE49-F238E27FC236}">
                <a16:creationId xmlns:a16="http://schemas.microsoft.com/office/drawing/2014/main" id="{204A0FFE-2500-FC41-B528-D5BF7B78B54C}"/>
              </a:ext>
            </a:extLst>
          </p:cNvPr>
          <p:cNvSpPr>
            <a:spLocks noGrp="1"/>
          </p:cNvSpPr>
          <p:nvPr>
            <p:ph idx="1"/>
          </p:nvPr>
        </p:nvSpPr>
        <p:spPr/>
        <p:txBody>
          <a:bodyPr>
            <a:normAutofit fontScale="55000" lnSpcReduction="20000"/>
          </a:bodyPr>
          <a:lstStyle/>
          <a:p>
            <a:pPr algn="l">
              <a:buFont typeface="+mj-lt"/>
              <a:buAutoNum type="arabicPeriod"/>
            </a:pPr>
            <a:r>
              <a:rPr lang="pt-BR" b="1" i="0" u="none" strike="noStrike" dirty="0">
                <a:solidFill>
                  <a:srgbClr val="000000"/>
                </a:solidFill>
                <a:effectLst/>
              </a:rPr>
              <a:t>Autismo e Desenvolvimento Psíquico</a:t>
            </a:r>
            <a:endParaRPr lang="pt-BR" b="0" i="0" u="none" strike="noStrike" dirty="0">
              <a:solidFill>
                <a:srgbClr val="000000"/>
              </a:solidFill>
              <a:effectLst/>
            </a:endParaRPr>
          </a:p>
          <a:p>
            <a:pPr marL="742950" lvl="1" indent="-285750" algn="l">
              <a:buFont typeface="+mj-lt"/>
              <a:buAutoNum type="arabicPeriod"/>
            </a:pPr>
            <a:r>
              <a:rPr lang="pt-BR" b="0" i="0" u="none" strike="noStrike" dirty="0" err="1">
                <a:solidFill>
                  <a:srgbClr val="000000"/>
                </a:solidFill>
                <a:effectLst/>
              </a:rPr>
              <a:t>Golse</a:t>
            </a:r>
            <a:r>
              <a:rPr lang="pt-BR" b="0" i="0" u="none" strike="noStrike" dirty="0">
                <a:solidFill>
                  <a:srgbClr val="000000"/>
                </a:solidFill>
                <a:effectLst/>
              </a:rPr>
              <a:t> reformulou a compreensão do autismo, propondo que ele não é apenas um transtorno do desenvolvimento neurobiológico, mas também uma perturbação da constituição do psiquismo e da intersubjetividade.</a:t>
            </a:r>
          </a:p>
          <a:p>
            <a:pPr marL="742950" lvl="1" indent="-285750" algn="l">
              <a:buFont typeface="+mj-lt"/>
              <a:buAutoNum type="arabicPeriod"/>
            </a:pPr>
            <a:r>
              <a:rPr lang="pt-BR" b="0" i="0" u="none" strike="noStrike" dirty="0">
                <a:solidFill>
                  <a:srgbClr val="000000"/>
                </a:solidFill>
                <a:effectLst/>
              </a:rPr>
              <a:t>Enfatiza a importância da relação precoce entre a criança e o ambiente afetivo para o desenvolvimento da comunicação e da simbolização.</a:t>
            </a:r>
          </a:p>
          <a:p>
            <a:pPr algn="l">
              <a:buFont typeface="+mj-lt"/>
              <a:buAutoNum type="arabicPeriod"/>
            </a:pPr>
            <a:r>
              <a:rPr lang="pt-BR" b="1" i="0" u="none" strike="noStrike" dirty="0">
                <a:solidFill>
                  <a:srgbClr val="000000"/>
                </a:solidFill>
                <a:effectLst/>
              </a:rPr>
              <a:t>Continuidade Entre </a:t>
            </a:r>
            <a:r>
              <a:rPr lang="pt-BR" b="1" i="0" u="none" strike="noStrike" dirty="0" err="1">
                <a:solidFill>
                  <a:srgbClr val="000000"/>
                </a:solidFill>
                <a:effectLst/>
              </a:rPr>
              <a:t>Neurodesenvolvimento</a:t>
            </a:r>
            <a:r>
              <a:rPr lang="pt-BR" b="1" i="0" u="none" strike="noStrike" dirty="0">
                <a:solidFill>
                  <a:srgbClr val="000000"/>
                </a:solidFill>
                <a:effectLst/>
              </a:rPr>
              <a:t> e Psicanálise</a:t>
            </a:r>
            <a:endParaRPr lang="pt-BR" b="0" i="0" u="none" strike="noStrike" dirty="0">
              <a:solidFill>
                <a:srgbClr val="000000"/>
              </a:solidFill>
              <a:effectLst/>
            </a:endParaRPr>
          </a:p>
          <a:p>
            <a:pPr marL="742950" lvl="1" indent="-285750" algn="l">
              <a:buFont typeface="+mj-lt"/>
              <a:buAutoNum type="arabicPeriod"/>
            </a:pPr>
            <a:r>
              <a:rPr lang="pt-BR" b="0" i="0" u="none" strike="noStrike" dirty="0">
                <a:solidFill>
                  <a:srgbClr val="000000"/>
                </a:solidFill>
                <a:effectLst/>
              </a:rPr>
              <a:t>Considera que o psiquismo não se constrói apenas com base na linguagem e nas relações, mas também em processos neurobiológicos.</a:t>
            </a:r>
          </a:p>
          <a:p>
            <a:pPr marL="742950" lvl="1" indent="-285750" algn="l">
              <a:buFont typeface="+mj-lt"/>
              <a:buAutoNum type="arabicPeriod"/>
            </a:pPr>
            <a:r>
              <a:rPr lang="pt-BR" b="0" i="0" u="none" strike="noStrike" dirty="0">
                <a:solidFill>
                  <a:srgbClr val="000000"/>
                </a:solidFill>
                <a:effectLst/>
              </a:rPr>
              <a:t>Trabalha a ideia de que a psicanálise pode dialogar com as neurociências para compreender o desenvolvimento infantil e os transtornos precoces.</a:t>
            </a:r>
          </a:p>
          <a:p>
            <a:pPr algn="l">
              <a:buFont typeface="+mj-lt"/>
              <a:buAutoNum type="arabicPeriod"/>
            </a:pPr>
            <a:r>
              <a:rPr lang="pt-BR" b="1" i="0" u="none" strike="noStrike" dirty="0">
                <a:solidFill>
                  <a:srgbClr val="000000"/>
                </a:solidFill>
                <a:effectLst/>
              </a:rPr>
              <a:t>Teoria do Vinculo e da Intersubjetividade</a:t>
            </a:r>
            <a:endParaRPr lang="pt-BR" b="0" i="0" u="none" strike="noStrike" dirty="0">
              <a:solidFill>
                <a:srgbClr val="000000"/>
              </a:solidFill>
              <a:effectLst/>
            </a:endParaRPr>
          </a:p>
          <a:p>
            <a:pPr marL="742950" lvl="1" indent="-285750" algn="l">
              <a:buFont typeface="+mj-lt"/>
              <a:buAutoNum type="arabicPeriod"/>
            </a:pPr>
            <a:r>
              <a:rPr lang="pt-BR" b="0" i="0" u="none" strike="noStrike" dirty="0">
                <a:solidFill>
                  <a:srgbClr val="000000"/>
                </a:solidFill>
                <a:effectLst/>
              </a:rPr>
              <a:t>Influenciado por John </a:t>
            </a:r>
            <a:r>
              <a:rPr lang="pt-BR" b="0" i="0" u="none" strike="noStrike" dirty="0" err="1">
                <a:solidFill>
                  <a:srgbClr val="000000"/>
                </a:solidFill>
                <a:effectLst/>
              </a:rPr>
              <a:t>Bowlby</a:t>
            </a:r>
            <a:r>
              <a:rPr lang="pt-BR" b="0" i="0" u="none" strike="noStrike" dirty="0">
                <a:solidFill>
                  <a:srgbClr val="000000"/>
                </a:solidFill>
                <a:effectLst/>
              </a:rPr>
              <a:t>, Donald </a:t>
            </a:r>
            <a:r>
              <a:rPr lang="pt-BR" b="0" i="0" u="none" strike="noStrike" dirty="0" err="1">
                <a:solidFill>
                  <a:srgbClr val="000000"/>
                </a:solidFill>
                <a:effectLst/>
              </a:rPr>
              <a:t>Winnicott</a:t>
            </a:r>
            <a:r>
              <a:rPr lang="pt-BR" b="0" i="0" u="none" strike="noStrike" dirty="0">
                <a:solidFill>
                  <a:srgbClr val="000000"/>
                </a:solidFill>
                <a:effectLst/>
              </a:rPr>
              <a:t> e Daniel Stern, </a:t>
            </a:r>
            <a:r>
              <a:rPr lang="pt-BR" b="0" i="0" u="none" strike="noStrike" dirty="0" err="1">
                <a:solidFill>
                  <a:srgbClr val="000000"/>
                </a:solidFill>
                <a:effectLst/>
              </a:rPr>
              <a:t>Golse</a:t>
            </a:r>
            <a:r>
              <a:rPr lang="pt-BR" b="0" i="0" u="none" strike="noStrike" dirty="0">
                <a:solidFill>
                  <a:srgbClr val="000000"/>
                </a:solidFill>
                <a:effectLst/>
              </a:rPr>
              <a:t> enfatiza que a constituição do psiquismo infantil passa por trocas afetivas e processos de regulação emocional mediados pela interação com os cuidadores.</a:t>
            </a:r>
          </a:p>
          <a:p>
            <a:pPr marL="742950" lvl="1" indent="-285750" algn="l">
              <a:buFont typeface="+mj-lt"/>
              <a:buAutoNum type="arabicPeriod"/>
            </a:pPr>
            <a:r>
              <a:rPr lang="pt-BR" b="0" i="0" u="none" strike="noStrike" dirty="0">
                <a:solidFill>
                  <a:srgbClr val="000000"/>
                </a:solidFill>
                <a:effectLst/>
              </a:rPr>
              <a:t>Introduz a noção de um </a:t>
            </a:r>
            <a:r>
              <a:rPr lang="pt-BR" b="1" i="0" u="none" strike="noStrike" dirty="0">
                <a:solidFill>
                  <a:srgbClr val="000000"/>
                </a:solidFill>
                <a:effectLst/>
              </a:rPr>
              <a:t>“</a:t>
            </a:r>
            <a:r>
              <a:rPr lang="pt-BR" b="1" i="0" u="none" strike="noStrike" dirty="0" err="1">
                <a:solidFill>
                  <a:srgbClr val="000000"/>
                </a:solidFill>
                <a:effectLst/>
              </a:rPr>
              <a:t>pré</a:t>
            </a:r>
            <a:r>
              <a:rPr lang="pt-BR" b="1" i="0" u="none" strike="noStrike" dirty="0">
                <a:solidFill>
                  <a:srgbClr val="000000"/>
                </a:solidFill>
                <a:effectLst/>
              </a:rPr>
              <a:t>-vínculo”</a:t>
            </a:r>
            <a:r>
              <a:rPr lang="pt-BR" b="0" i="0" u="none" strike="noStrike" dirty="0">
                <a:solidFill>
                  <a:srgbClr val="000000"/>
                </a:solidFill>
                <a:effectLst/>
              </a:rPr>
              <a:t> na relação entre mãe e bebê, que antecede o apego propriamente dito.</a:t>
            </a:r>
          </a:p>
          <a:p>
            <a:pPr algn="l">
              <a:buFont typeface="+mj-lt"/>
              <a:buAutoNum type="arabicPeriod"/>
            </a:pPr>
            <a:r>
              <a:rPr lang="pt-BR" b="1" i="0" u="none" strike="noStrike" dirty="0">
                <a:solidFill>
                  <a:srgbClr val="000000"/>
                </a:solidFill>
                <a:effectLst/>
              </a:rPr>
              <a:t>Desenvolvimento do Pensamento Simbólico</a:t>
            </a:r>
            <a:endParaRPr lang="pt-BR" b="0" i="0" u="none" strike="noStrike" dirty="0">
              <a:solidFill>
                <a:srgbClr val="000000"/>
              </a:solidFill>
              <a:effectLst/>
            </a:endParaRPr>
          </a:p>
          <a:p>
            <a:pPr marL="742950" lvl="1" indent="-285750" algn="l">
              <a:buFont typeface="+mj-lt"/>
              <a:buAutoNum type="arabicPeriod"/>
            </a:pPr>
            <a:r>
              <a:rPr lang="pt-BR" b="0" i="0" u="none" strike="noStrike" dirty="0">
                <a:solidFill>
                  <a:srgbClr val="000000"/>
                </a:solidFill>
                <a:effectLst/>
              </a:rPr>
              <a:t>Explora a gênese do pensamento simbólico na criança e sua relação com os processos emocionais primitivos.</a:t>
            </a:r>
          </a:p>
          <a:p>
            <a:pPr marL="742950" lvl="1" indent="-285750" algn="l">
              <a:buFont typeface="+mj-lt"/>
              <a:buAutoNum type="arabicPeriod"/>
            </a:pPr>
            <a:r>
              <a:rPr lang="pt-BR" b="0" i="0" u="none" strike="noStrike" dirty="0">
                <a:solidFill>
                  <a:srgbClr val="000000"/>
                </a:solidFill>
                <a:effectLst/>
              </a:rPr>
              <a:t>Estuda como déficits nesse desenvolvimento podem estar na base de distúrbios graves da infância, como o autismo.</a:t>
            </a:r>
          </a:p>
          <a:p>
            <a:pPr algn="l">
              <a:buFont typeface="+mj-lt"/>
              <a:buAutoNum type="arabicPeriod"/>
            </a:pPr>
            <a:r>
              <a:rPr lang="pt-BR" b="1" i="0" u="none" strike="noStrike" dirty="0">
                <a:solidFill>
                  <a:srgbClr val="000000"/>
                </a:solidFill>
                <a:effectLst/>
              </a:rPr>
              <a:t>A Clínica do Bebê e a Observação Direta</a:t>
            </a:r>
            <a:endParaRPr lang="pt-BR" b="0" i="0" u="none" strike="noStrike" dirty="0">
              <a:solidFill>
                <a:srgbClr val="000000"/>
              </a:solidFill>
              <a:effectLst/>
            </a:endParaRPr>
          </a:p>
          <a:p>
            <a:pPr marL="742950" lvl="1" indent="-285750" algn="l">
              <a:buFont typeface="+mj-lt"/>
              <a:buAutoNum type="arabicPeriod"/>
            </a:pPr>
            <a:r>
              <a:rPr lang="pt-BR" b="0" i="0" u="none" strike="noStrike" dirty="0">
                <a:solidFill>
                  <a:srgbClr val="000000"/>
                </a:solidFill>
                <a:effectLst/>
              </a:rPr>
              <a:t>Defende a necessidade de uma escuta psicanalítica do bebê, aliada à observação clínica rigorosa, para compreender os primeiros sinais de psicopatologia.</a:t>
            </a:r>
          </a:p>
          <a:p>
            <a:pPr marL="742950" lvl="1" indent="-285750" algn="l">
              <a:buFont typeface="+mj-lt"/>
              <a:buAutoNum type="arabicPeriod"/>
            </a:pPr>
            <a:r>
              <a:rPr lang="pt-BR" b="0" i="0" u="none" strike="noStrike" dirty="0">
                <a:solidFill>
                  <a:srgbClr val="000000"/>
                </a:solidFill>
                <a:effectLst/>
              </a:rPr>
              <a:t>Desenvolveu abordagens terapêuticas para bebês em sofrimento psíquico, destacando o papel da intervenção precoce.</a:t>
            </a:r>
          </a:p>
          <a:p>
            <a:endParaRPr lang="pt-BR" dirty="0"/>
          </a:p>
        </p:txBody>
      </p:sp>
      <p:sp>
        <p:nvSpPr>
          <p:cNvPr id="4" name="Espaço Reservado para Número de Slide 3">
            <a:extLst>
              <a:ext uri="{FF2B5EF4-FFF2-40B4-BE49-F238E27FC236}">
                <a16:creationId xmlns:a16="http://schemas.microsoft.com/office/drawing/2014/main" id="{006D8D8D-462B-6C4E-B831-A9F21DD4E068}"/>
              </a:ext>
            </a:extLst>
          </p:cNvPr>
          <p:cNvSpPr>
            <a:spLocks noGrp="1"/>
          </p:cNvSpPr>
          <p:nvPr>
            <p:ph type="sldNum" sz="quarter" idx="12"/>
          </p:nvPr>
        </p:nvSpPr>
        <p:spPr/>
        <p:txBody>
          <a:bodyPr/>
          <a:lstStyle/>
          <a:p>
            <a:fld id="{86E381C6-3CE7-354A-88D5-C98944E9A1C1}" type="slidenum">
              <a:rPr lang="pt-BR" smtClean="0"/>
              <a:t>49</a:t>
            </a:fld>
            <a:endParaRPr lang="pt-BR"/>
          </a:p>
        </p:txBody>
      </p:sp>
    </p:spTree>
    <p:extLst>
      <p:ext uri="{BB962C8B-B14F-4D97-AF65-F5344CB8AC3E}">
        <p14:creationId xmlns:p14="http://schemas.microsoft.com/office/powerpoint/2010/main" val="473433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756761-1B76-5E46-AFA8-046EB375DB90}"/>
              </a:ext>
            </a:extLst>
          </p:cNvPr>
          <p:cNvSpPr>
            <a:spLocks noGrp="1"/>
          </p:cNvSpPr>
          <p:nvPr>
            <p:ph type="title"/>
          </p:nvPr>
        </p:nvSpPr>
        <p:spPr/>
        <p:txBody>
          <a:bodyPr>
            <a:noAutofit/>
          </a:bodyPr>
          <a:lstStyle/>
          <a:p>
            <a:pPr algn="ctr"/>
            <a:r>
              <a:rPr lang="pt-BR" sz="2000" b="1" dirty="0">
                <a:latin typeface="Times New Roman" panose="02020603050405020304" pitchFamily="18" charset="0"/>
                <a:cs typeface="Times New Roman" panose="02020603050405020304" pitchFamily="18" charset="0"/>
              </a:rPr>
              <a:t>DIFERENTES SABERES TÊM OU NÃO</a:t>
            </a:r>
            <a:br>
              <a:rPr lang="pt-BR" sz="2000" b="1" dirty="0">
                <a:latin typeface="Times New Roman" panose="02020603050405020304" pitchFamily="18" charset="0"/>
                <a:cs typeface="Times New Roman" panose="02020603050405020304" pitchFamily="18" charset="0"/>
              </a:rPr>
            </a:br>
            <a:r>
              <a:rPr lang="pt-BR" sz="2000" b="1" dirty="0">
                <a:latin typeface="Times New Roman" panose="02020603050405020304" pitchFamily="18" charset="0"/>
                <a:cs typeface="Times New Roman" panose="02020603050405020304" pitchFamily="18" charset="0"/>
              </a:rPr>
              <a:t> </a:t>
            </a:r>
            <a:br>
              <a:rPr lang="pt-BR" sz="2000" b="1" dirty="0">
                <a:latin typeface="Times New Roman" panose="02020603050405020304" pitchFamily="18" charset="0"/>
                <a:cs typeface="Times New Roman" panose="02020603050405020304" pitchFamily="18" charset="0"/>
              </a:rPr>
            </a:br>
            <a:r>
              <a:rPr lang="pt-BR" sz="2000" b="1" dirty="0">
                <a:latin typeface="Times New Roman" panose="02020603050405020304" pitchFamily="18" charset="0"/>
                <a:cs typeface="Times New Roman" panose="02020603050405020304" pitchFamily="18" charset="0"/>
              </a:rPr>
              <a:t>OS MESMOS OBJETOS, PROBLEMAS, MÉTODOS,</a:t>
            </a:r>
            <a:br>
              <a:rPr lang="pt-BR" sz="2000" b="1" dirty="0">
                <a:latin typeface="Times New Roman" panose="02020603050405020304" pitchFamily="18" charset="0"/>
                <a:cs typeface="Times New Roman" panose="02020603050405020304" pitchFamily="18" charset="0"/>
              </a:rPr>
            </a:br>
            <a:r>
              <a:rPr lang="pt-BR" sz="2000" b="1" dirty="0">
                <a:latin typeface="Times New Roman" panose="02020603050405020304" pitchFamily="18" charset="0"/>
                <a:cs typeface="Times New Roman" panose="02020603050405020304" pitchFamily="18" charset="0"/>
              </a:rPr>
              <a:t> </a:t>
            </a:r>
            <a:br>
              <a:rPr lang="pt-BR" sz="2000" b="1" dirty="0">
                <a:latin typeface="Times New Roman" panose="02020603050405020304" pitchFamily="18" charset="0"/>
                <a:cs typeface="Times New Roman" panose="02020603050405020304" pitchFamily="18" charset="0"/>
              </a:rPr>
            </a:br>
            <a:r>
              <a:rPr lang="pt-BR" sz="2000" b="1" dirty="0">
                <a:latin typeface="Times New Roman" panose="02020603050405020304" pitchFamily="18" charset="0"/>
                <a:cs typeface="Times New Roman" panose="02020603050405020304" pitchFamily="18" charset="0"/>
              </a:rPr>
              <a:t>SOLUÇÕES E APLICABILIDADE? </a:t>
            </a:r>
            <a:endParaRPr lang="pt-BR" sz="2000" dirty="0"/>
          </a:p>
        </p:txBody>
      </p:sp>
      <p:sp>
        <p:nvSpPr>
          <p:cNvPr id="3" name="Espaço Reservado para Conteúdo 2">
            <a:extLst>
              <a:ext uri="{FF2B5EF4-FFF2-40B4-BE49-F238E27FC236}">
                <a16:creationId xmlns:a16="http://schemas.microsoft.com/office/drawing/2014/main" id="{4A1A34F5-E10A-1648-8756-D080DF099D65}"/>
              </a:ext>
            </a:extLst>
          </p:cNvPr>
          <p:cNvSpPr>
            <a:spLocks noGrp="1"/>
          </p:cNvSpPr>
          <p:nvPr>
            <p:ph idx="1"/>
          </p:nvPr>
        </p:nvSpPr>
        <p:spPr/>
        <p:txBody>
          <a:bodyPr/>
          <a:lstStyle/>
          <a:p>
            <a:pPr algn="just">
              <a:lnSpc>
                <a:spcPct val="150000"/>
              </a:lnSpc>
            </a:pPr>
            <a:endParaRPr lang="pt-BR" dirty="0">
              <a:latin typeface="Times New Roman" panose="02020603050405020304" pitchFamily="18" charset="0"/>
              <a:cs typeface="Times New Roman" panose="02020603050405020304" pitchFamily="18" charset="0"/>
            </a:endParaRPr>
          </a:p>
          <a:p>
            <a:pPr algn="just">
              <a:lnSpc>
                <a:spcPct val="150000"/>
              </a:lnSpc>
            </a:pPr>
            <a:r>
              <a:rPr lang="pt-BR" dirty="0">
                <a:latin typeface="Times New Roman" panose="02020603050405020304" pitchFamily="18" charset="0"/>
                <a:cs typeface="Times New Roman" panose="02020603050405020304" pitchFamily="18" charset="0"/>
              </a:rPr>
              <a:t>Os mesmos termos (alma, psique, mente, apego, inconsciente, consciente, modelos internos operantes, fantasias, drive, </a:t>
            </a:r>
            <a:r>
              <a:rPr lang="pt-BR" dirty="0" err="1">
                <a:latin typeface="Times New Roman" panose="02020603050405020304" pitchFamily="18" charset="0"/>
                <a:cs typeface="Times New Roman" panose="02020603050405020304" pitchFamily="18" charset="0"/>
              </a:rPr>
              <a:t>Trieb</a:t>
            </a:r>
            <a:r>
              <a:rPr lang="pt-BR" dirty="0">
                <a:latin typeface="Times New Roman" panose="02020603050405020304" pitchFamily="18" charset="0"/>
                <a:cs typeface="Times New Roman" panose="02020603050405020304" pitchFamily="18" charset="0"/>
              </a:rPr>
              <a:t> etc.) dizem ou não respeito aos mesmos fenômenos, mais ainda, são ou não os mesmos problemas?</a:t>
            </a:r>
          </a:p>
          <a:p>
            <a:endParaRPr lang="pt-BR" dirty="0"/>
          </a:p>
        </p:txBody>
      </p:sp>
      <p:sp>
        <p:nvSpPr>
          <p:cNvPr id="4" name="Espaço Reservado para Número de Slide 3">
            <a:extLst>
              <a:ext uri="{FF2B5EF4-FFF2-40B4-BE49-F238E27FC236}">
                <a16:creationId xmlns:a16="http://schemas.microsoft.com/office/drawing/2014/main" id="{03ADBB1A-4052-7A46-BCB2-B1FB57E9A4C7}"/>
              </a:ext>
            </a:extLst>
          </p:cNvPr>
          <p:cNvSpPr>
            <a:spLocks noGrp="1"/>
          </p:cNvSpPr>
          <p:nvPr>
            <p:ph type="sldNum" sz="quarter" idx="12"/>
          </p:nvPr>
        </p:nvSpPr>
        <p:spPr/>
        <p:txBody>
          <a:bodyPr/>
          <a:lstStyle/>
          <a:p>
            <a:fld id="{86E381C6-3CE7-354A-88D5-C98944E9A1C1}" type="slidenum">
              <a:rPr lang="pt-BR" smtClean="0"/>
              <a:t>5</a:t>
            </a:fld>
            <a:endParaRPr lang="pt-BR"/>
          </a:p>
        </p:txBody>
      </p:sp>
    </p:spTree>
    <p:extLst>
      <p:ext uri="{BB962C8B-B14F-4D97-AF65-F5344CB8AC3E}">
        <p14:creationId xmlns:p14="http://schemas.microsoft.com/office/powerpoint/2010/main" val="146259164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666026-3282-C14A-89F4-12186A0EC0B4}"/>
              </a:ext>
            </a:extLst>
          </p:cNvPr>
          <p:cNvSpPr>
            <a:spLocks noGrp="1"/>
          </p:cNvSpPr>
          <p:nvPr>
            <p:ph type="title"/>
          </p:nvPr>
        </p:nvSpPr>
        <p:spPr/>
        <p:txBody>
          <a:bodyPr/>
          <a:lstStyle/>
          <a:p>
            <a:r>
              <a:rPr lang="pt-BR" b="1" i="0" u="none" strike="noStrike" dirty="0">
                <a:solidFill>
                  <a:srgbClr val="000000"/>
                </a:solidFill>
                <a:effectLst/>
              </a:rPr>
              <a:t>Principais Influências</a:t>
            </a:r>
            <a:endParaRPr lang="pt-BR" dirty="0"/>
          </a:p>
        </p:txBody>
      </p:sp>
      <p:sp>
        <p:nvSpPr>
          <p:cNvPr id="3" name="Espaço Reservado para Conteúdo 2">
            <a:extLst>
              <a:ext uri="{FF2B5EF4-FFF2-40B4-BE49-F238E27FC236}">
                <a16:creationId xmlns:a16="http://schemas.microsoft.com/office/drawing/2014/main" id="{EC114693-2678-614D-83FF-4014D0F36E72}"/>
              </a:ext>
            </a:extLst>
          </p:cNvPr>
          <p:cNvSpPr>
            <a:spLocks noGrp="1"/>
          </p:cNvSpPr>
          <p:nvPr>
            <p:ph idx="1"/>
          </p:nvPr>
        </p:nvSpPr>
        <p:spPr/>
        <p:txBody>
          <a:bodyPr/>
          <a:lstStyle/>
          <a:p>
            <a:pPr algn="l">
              <a:buFont typeface="Arial" panose="020B0604020202020204" pitchFamily="34" charset="0"/>
              <a:buChar char="•"/>
            </a:pPr>
            <a:r>
              <a:rPr lang="pt-BR" b="1" i="0" u="none" strike="noStrike" dirty="0">
                <a:solidFill>
                  <a:srgbClr val="000000"/>
                </a:solidFill>
                <a:effectLst/>
              </a:rPr>
              <a:t>Donald </a:t>
            </a:r>
            <a:r>
              <a:rPr lang="pt-BR" b="1" i="0" u="none" strike="noStrike" dirty="0" err="1">
                <a:solidFill>
                  <a:srgbClr val="000000"/>
                </a:solidFill>
                <a:effectLst/>
              </a:rPr>
              <a:t>Winnicott</a:t>
            </a:r>
            <a:r>
              <a:rPr lang="pt-BR" b="0" i="0" u="none" strike="noStrike" dirty="0">
                <a:solidFill>
                  <a:srgbClr val="000000"/>
                </a:solidFill>
                <a:effectLst/>
              </a:rPr>
              <a:t> → Teoria do ambiente facilitador e da relação mãe-bebê.</a:t>
            </a:r>
          </a:p>
          <a:p>
            <a:pPr algn="l">
              <a:buFont typeface="Arial" panose="020B0604020202020204" pitchFamily="34" charset="0"/>
              <a:buChar char="•"/>
            </a:pPr>
            <a:r>
              <a:rPr lang="pt-BR" b="1" i="0" u="none" strike="noStrike" dirty="0">
                <a:solidFill>
                  <a:srgbClr val="000000"/>
                </a:solidFill>
                <a:effectLst/>
              </a:rPr>
              <a:t>John </a:t>
            </a:r>
            <a:r>
              <a:rPr lang="pt-BR" b="1" i="0" u="none" strike="noStrike" dirty="0" err="1">
                <a:solidFill>
                  <a:srgbClr val="000000"/>
                </a:solidFill>
                <a:effectLst/>
              </a:rPr>
              <a:t>Bowlby</a:t>
            </a:r>
            <a:r>
              <a:rPr lang="pt-BR" b="0" i="0" u="none" strike="noStrike" dirty="0">
                <a:solidFill>
                  <a:srgbClr val="000000"/>
                </a:solidFill>
                <a:effectLst/>
              </a:rPr>
              <a:t> → Teoria do apego e desenvolvimento </a:t>
            </a:r>
            <a:r>
              <a:rPr lang="pt-BR" b="0" i="0" u="none" strike="noStrike" dirty="0" err="1">
                <a:solidFill>
                  <a:srgbClr val="000000"/>
                </a:solidFill>
                <a:effectLst/>
              </a:rPr>
              <a:t>socioafetivo</a:t>
            </a:r>
            <a:r>
              <a:rPr lang="pt-BR" b="0" i="0" u="none" strike="noStrike" dirty="0">
                <a:solidFill>
                  <a:srgbClr val="000000"/>
                </a:solidFill>
                <a:effectLst/>
              </a:rPr>
              <a:t>.</a:t>
            </a:r>
          </a:p>
          <a:p>
            <a:pPr algn="l">
              <a:buFont typeface="Arial" panose="020B0604020202020204" pitchFamily="34" charset="0"/>
              <a:buChar char="•"/>
            </a:pPr>
            <a:r>
              <a:rPr lang="pt-BR" b="1" i="0" u="none" strike="noStrike" dirty="0">
                <a:solidFill>
                  <a:srgbClr val="000000"/>
                </a:solidFill>
                <a:effectLst/>
              </a:rPr>
              <a:t>Daniel Stern</a:t>
            </a:r>
            <a:r>
              <a:rPr lang="pt-BR" b="0" i="0" u="none" strike="noStrike" dirty="0">
                <a:solidFill>
                  <a:srgbClr val="000000"/>
                </a:solidFill>
                <a:effectLst/>
              </a:rPr>
              <a:t> → Formação do self e intersubjetividade.</a:t>
            </a:r>
          </a:p>
          <a:p>
            <a:pPr algn="l">
              <a:buFont typeface="Arial" panose="020B0604020202020204" pitchFamily="34" charset="0"/>
              <a:buChar char="•"/>
            </a:pPr>
            <a:r>
              <a:rPr lang="pt-BR" b="1" i="0" u="none" strike="noStrike" dirty="0">
                <a:solidFill>
                  <a:srgbClr val="000000"/>
                </a:solidFill>
                <a:effectLst/>
              </a:rPr>
              <a:t>Serge </a:t>
            </a:r>
            <a:r>
              <a:rPr lang="pt-BR" b="1" i="0" u="none" strike="noStrike" dirty="0" err="1">
                <a:solidFill>
                  <a:srgbClr val="000000"/>
                </a:solidFill>
                <a:effectLst/>
              </a:rPr>
              <a:t>Lebovici</a:t>
            </a:r>
            <a:r>
              <a:rPr lang="pt-BR" b="0" i="0" u="none" strike="noStrike" dirty="0">
                <a:solidFill>
                  <a:srgbClr val="000000"/>
                </a:solidFill>
                <a:effectLst/>
              </a:rPr>
              <a:t> → Psicanálise do bebê e psicopatologia do desenvolvimento.</a:t>
            </a:r>
          </a:p>
          <a:p>
            <a:pPr algn="l">
              <a:buFont typeface="Arial" panose="020B0604020202020204" pitchFamily="34" charset="0"/>
              <a:buChar char="•"/>
            </a:pPr>
            <a:r>
              <a:rPr lang="pt-BR" b="1" i="0" u="none" strike="noStrike" dirty="0">
                <a:solidFill>
                  <a:srgbClr val="000000"/>
                </a:solidFill>
                <a:effectLst/>
              </a:rPr>
              <a:t>Neurociências</a:t>
            </a:r>
            <a:r>
              <a:rPr lang="pt-BR" b="0" i="0" u="none" strike="noStrike" dirty="0">
                <a:solidFill>
                  <a:srgbClr val="000000"/>
                </a:solidFill>
                <a:effectLst/>
              </a:rPr>
              <a:t> → </a:t>
            </a:r>
            <a:r>
              <a:rPr lang="pt-BR" b="0" i="0" u="none" strike="noStrike" dirty="0" err="1">
                <a:solidFill>
                  <a:srgbClr val="000000"/>
                </a:solidFill>
                <a:effectLst/>
              </a:rPr>
              <a:t>Golse</a:t>
            </a:r>
            <a:r>
              <a:rPr lang="pt-BR" b="0" i="0" u="none" strike="noStrike" dirty="0">
                <a:solidFill>
                  <a:srgbClr val="000000"/>
                </a:solidFill>
                <a:effectLst/>
              </a:rPr>
              <a:t> dialoga com os avanços em </a:t>
            </a:r>
            <a:r>
              <a:rPr lang="pt-BR" b="0" i="0" u="none" strike="noStrike" dirty="0" err="1">
                <a:solidFill>
                  <a:srgbClr val="000000"/>
                </a:solidFill>
                <a:effectLst/>
              </a:rPr>
              <a:t>neurodesenvolvimento</a:t>
            </a:r>
            <a:r>
              <a:rPr lang="pt-BR" b="0" i="0" u="none" strike="noStrike" dirty="0">
                <a:solidFill>
                  <a:srgbClr val="000000"/>
                </a:solidFill>
                <a:effectLst/>
              </a:rPr>
              <a:t>, especialmente no campo do autismo.</a:t>
            </a:r>
          </a:p>
          <a:p>
            <a:endParaRPr lang="pt-BR" dirty="0"/>
          </a:p>
        </p:txBody>
      </p:sp>
      <p:sp>
        <p:nvSpPr>
          <p:cNvPr id="4" name="Espaço Reservado para Número de Slide 3">
            <a:extLst>
              <a:ext uri="{FF2B5EF4-FFF2-40B4-BE49-F238E27FC236}">
                <a16:creationId xmlns:a16="http://schemas.microsoft.com/office/drawing/2014/main" id="{F652B946-D52D-0942-A4C7-D1E5066ED911}"/>
              </a:ext>
            </a:extLst>
          </p:cNvPr>
          <p:cNvSpPr>
            <a:spLocks noGrp="1"/>
          </p:cNvSpPr>
          <p:nvPr>
            <p:ph type="sldNum" sz="quarter" idx="12"/>
          </p:nvPr>
        </p:nvSpPr>
        <p:spPr/>
        <p:txBody>
          <a:bodyPr/>
          <a:lstStyle/>
          <a:p>
            <a:fld id="{86E381C6-3CE7-354A-88D5-C98944E9A1C1}" type="slidenum">
              <a:rPr lang="pt-BR" smtClean="0"/>
              <a:t>50</a:t>
            </a:fld>
            <a:endParaRPr lang="pt-BR"/>
          </a:p>
        </p:txBody>
      </p:sp>
    </p:spTree>
    <p:extLst>
      <p:ext uri="{BB962C8B-B14F-4D97-AF65-F5344CB8AC3E}">
        <p14:creationId xmlns:p14="http://schemas.microsoft.com/office/powerpoint/2010/main" val="325549006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BE2297-D2DF-4046-98DD-A6A1D51E45F4}"/>
              </a:ext>
            </a:extLst>
          </p:cNvPr>
          <p:cNvSpPr>
            <a:spLocks noGrp="1"/>
          </p:cNvSpPr>
          <p:nvPr>
            <p:ph type="title"/>
          </p:nvPr>
        </p:nvSpPr>
        <p:spPr/>
        <p:txBody>
          <a:bodyPr/>
          <a:lstStyle/>
          <a:p>
            <a:r>
              <a:rPr lang="pt-BR" b="1" i="0" u="none" strike="noStrike" dirty="0">
                <a:solidFill>
                  <a:srgbClr val="000000"/>
                </a:solidFill>
                <a:effectLst/>
              </a:rPr>
              <a:t>O Lugar das Neurociências nas Suas Propostas</a:t>
            </a:r>
            <a:endParaRPr lang="pt-BR" dirty="0"/>
          </a:p>
        </p:txBody>
      </p:sp>
      <p:sp>
        <p:nvSpPr>
          <p:cNvPr id="3" name="Espaço Reservado para Conteúdo 2">
            <a:extLst>
              <a:ext uri="{FF2B5EF4-FFF2-40B4-BE49-F238E27FC236}">
                <a16:creationId xmlns:a16="http://schemas.microsoft.com/office/drawing/2014/main" id="{24B02CE3-E6F4-DB4E-B458-F7E3364031BE}"/>
              </a:ext>
            </a:extLst>
          </p:cNvPr>
          <p:cNvSpPr>
            <a:spLocks noGrp="1"/>
          </p:cNvSpPr>
          <p:nvPr>
            <p:ph idx="1"/>
          </p:nvPr>
        </p:nvSpPr>
        <p:spPr/>
        <p:txBody>
          <a:bodyPr>
            <a:normAutofit fontScale="85000" lnSpcReduction="10000"/>
          </a:bodyPr>
          <a:lstStyle/>
          <a:p>
            <a:pPr algn="just">
              <a:lnSpc>
                <a:spcPct val="150000"/>
              </a:lnSpc>
            </a:pPr>
            <a:r>
              <a:rPr lang="pt-BR" b="0" i="0" u="none" strike="noStrike" dirty="0" err="1">
                <a:solidFill>
                  <a:srgbClr val="000000"/>
                </a:solidFill>
                <a:effectLst/>
              </a:rPr>
              <a:t>Golse</a:t>
            </a:r>
            <a:r>
              <a:rPr lang="pt-BR" b="0" i="0" u="none" strike="noStrike" dirty="0">
                <a:solidFill>
                  <a:srgbClr val="000000"/>
                </a:solidFill>
                <a:effectLst/>
              </a:rPr>
              <a:t> defende um diálogo estreito entre psicanálise e neurociências, reconhecendo que a construção do psiquismo passa por processos neurobiológicos fundamentais. </a:t>
            </a:r>
          </a:p>
          <a:p>
            <a:pPr algn="just">
              <a:lnSpc>
                <a:spcPct val="150000"/>
              </a:lnSpc>
            </a:pPr>
            <a:r>
              <a:rPr lang="pt-BR" b="0" i="0" u="none" strike="noStrike" dirty="0">
                <a:solidFill>
                  <a:srgbClr val="000000"/>
                </a:solidFill>
                <a:effectLst/>
              </a:rPr>
              <a:t>Ele trabalha com a ideia de que o psiquismo infantil se estrutura em um contínuo entre os aspectos biológicos e as trocas afetivas com o ambiente.</a:t>
            </a:r>
          </a:p>
          <a:p>
            <a:pPr algn="just">
              <a:lnSpc>
                <a:spcPct val="150000"/>
              </a:lnSpc>
            </a:pPr>
            <a:r>
              <a:rPr lang="pt-BR" b="0" i="0" u="none" strike="noStrike" dirty="0">
                <a:solidFill>
                  <a:srgbClr val="000000"/>
                </a:solidFill>
                <a:effectLst/>
              </a:rPr>
              <a:t>Em suas pesquisas sobre autismo, </a:t>
            </a:r>
            <a:r>
              <a:rPr lang="pt-BR" b="0" i="0" u="none" strike="noStrike" dirty="0" err="1">
                <a:solidFill>
                  <a:srgbClr val="000000"/>
                </a:solidFill>
                <a:effectLst/>
              </a:rPr>
              <a:t>Golse</a:t>
            </a:r>
            <a:r>
              <a:rPr lang="pt-BR" b="0" i="0" u="none" strike="noStrike" dirty="0">
                <a:solidFill>
                  <a:srgbClr val="000000"/>
                </a:solidFill>
                <a:effectLst/>
              </a:rPr>
              <a:t> aponta que há um déficit na articulação entre as dimensões neurobiológicas e a capacidade simbólica da criança.</a:t>
            </a:r>
          </a:p>
          <a:p>
            <a:endParaRPr lang="pt-BR" dirty="0"/>
          </a:p>
        </p:txBody>
      </p:sp>
      <p:sp>
        <p:nvSpPr>
          <p:cNvPr id="4" name="Espaço Reservado para Número de Slide 3">
            <a:extLst>
              <a:ext uri="{FF2B5EF4-FFF2-40B4-BE49-F238E27FC236}">
                <a16:creationId xmlns:a16="http://schemas.microsoft.com/office/drawing/2014/main" id="{468300D2-5F59-8949-BD6B-E94D594D8351}"/>
              </a:ext>
            </a:extLst>
          </p:cNvPr>
          <p:cNvSpPr>
            <a:spLocks noGrp="1"/>
          </p:cNvSpPr>
          <p:nvPr>
            <p:ph type="sldNum" sz="quarter" idx="12"/>
          </p:nvPr>
        </p:nvSpPr>
        <p:spPr/>
        <p:txBody>
          <a:bodyPr/>
          <a:lstStyle/>
          <a:p>
            <a:fld id="{86E381C6-3CE7-354A-88D5-C98944E9A1C1}" type="slidenum">
              <a:rPr lang="pt-BR" smtClean="0"/>
              <a:t>51</a:t>
            </a:fld>
            <a:endParaRPr lang="pt-BR"/>
          </a:p>
        </p:txBody>
      </p:sp>
    </p:spTree>
    <p:extLst>
      <p:ext uri="{BB962C8B-B14F-4D97-AF65-F5344CB8AC3E}">
        <p14:creationId xmlns:p14="http://schemas.microsoft.com/office/powerpoint/2010/main" val="179893355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AF5CB4-8CE0-CF46-BF24-27B4139A9DC1}"/>
              </a:ext>
            </a:extLst>
          </p:cNvPr>
          <p:cNvSpPr>
            <a:spLocks noGrp="1"/>
          </p:cNvSpPr>
          <p:nvPr>
            <p:ph type="title"/>
          </p:nvPr>
        </p:nvSpPr>
        <p:spPr/>
        <p:txBody>
          <a:bodyPr/>
          <a:lstStyle/>
          <a:p>
            <a:r>
              <a:rPr lang="pt-BR" b="1" i="0" u="none" strike="noStrike" dirty="0">
                <a:solidFill>
                  <a:srgbClr val="000000"/>
                </a:solidFill>
                <a:effectLst/>
              </a:rPr>
              <a:t>Principais Livros</a:t>
            </a:r>
            <a:br>
              <a:rPr lang="pt-BR" b="1" i="0" u="none" strike="noStrike" dirty="0">
                <a:solidFill>
                  <a:srgbClr val="000000"/>
                </a:solidFill>
                <a:effectLst/>
              </a:rPr>
            </a:br>
            <a:endParaRPr lang="pt-BR" dirty="0"/>
          </a:p>
        </p:txBody>
      </p:sp>
      <p:sp>
        <p:nvSpPr>
          <p:cNvPr id="3" name="Espaço Reservado para Conteúdo 2">
            <a:extLst>
              <a:ext uri="{FF2B5EF4-FFF2-40B4-BE49-F238E27FC236}">
                <a16:creationId xmlns:a16="http://schemas.microsoft.com/office/drawing/2014/main" id="{47CE2859-09E9-FC4A-AE21-38FF10E9F753}"/>
              </a:ext>
            </a:extLst>
          </p:cNvPr>
          <p:cNvSpPr>
            <a:spLocks noGrp="1"/>
          </p:cNvSpPr>
          <p:nvPr>
            <p:ph idx="1"/>
          </p:nvPr>
        </p:nvSpPr>
        <p:spPr/>
        <p:txBody>
          <a:bodyPr>
            <a:normAutofit fontScale="55000" lnSpcReduction="20000"/>
          </a:bodyPr>
          <a:lstStyle/>
          <a:p>
            <a:pPr algn="l">
              <a:lnSpc>
                <a:spcPct val="170000"/>
              </a:lnSpc>
              <a:buFont typeface="+mj-lt"/>
              <a:buAutoNum type="arabicPeriod"/>
            </a:pPr>
            <a:r>
              <a:rPr lang="pt-BR" b="1" i="0" u="none" strike="noStrike" dirty="0" err="1">
                <a:solidFill>
                  <a:srgbClr val="000000"/>
                </a:solidFill>
                <a:effectLst/>
              </a:rPr>
              <a:t>Golse</a:t>
            </a:r>
            <a:r>
              <a:rPr lang="pt-BR" b="1" i="0" u="none" strike="noStrike" dirty="0">
                <a:solidFill>
                  <a:srgbClr val="000000"/>
                </a:solidFill>
                <a:effectLst/>
              </a:rPr>
              <a:t>, B. (1998).</a:t>
            </a:r>
            <a:r>
              <a:rPr lang="pt-BR" b="0" i="0" u="none" strike="noStrike" dirty="0">
                <a:solidFill>
                  <a:srgbClr val="000000"/>
                </a:solidFill>
                <a:effectLst/>
              </a:rPr>
              <a:t> </a:t>
            </a:r>
            <a:r>
              <a:rPr lang="pt-BR" b="0" i="1" u="none" strike="noStrike" dirty="0" err="1">
                <a:solidFill>
                  <a:srgbClr val="000000"/>
                </a:solidFill>
                <a:effectLst/>
              </a:rPr>
              <a:t>L'attachement</a:t>
            </a:r>
            <a:r>
              <a:rPr lang="pt-BR" b="0" i="1" u="none" strike="noStrike" dirty="0">
                <a:solidFill>
                  <a:srgbClr val="000000"/>
                </a:solidFill>
                <a:effectLst/>
              </a:rPr>
              <a:t>: </a:t>
            </a:r>
            <a:r>
              <a:rPr lang="pt-BR" b="0" i="1" u="none" strike="noStrike" dirty="0" err="1">
                <a:solidFill>
                  <a:srgbClr val="000000"/>
                </a:solidFill>
                <a:effectLst/>
              </a:rPr>
              <a:t>Un</a:t>
            </a:r>
            <a:r>
              <a:rPr lang="pt-BR" b="0" i="1" u="none" strike="noStrike" dirty="0">
                <a:solidFill>
                  <a:srgbClr val="000000"/>
                </a:solidFill>
                <a:effectLst/>
              </a:rPr>
              <a:t> </a:t>
            </a:r>
            <a:r>
              <a:rPr lang="pt-BR" b="0" i="1" u="none" strike="noStrike" dirty="0" err="1">
                <a:solidFill>
                  <a:srgbClr val="000000"/>
                </a:solidFill>
                <a:effectLst/>
              </a:rPr>
              <a:t>lien</a:t>
            </a:r>
            <a:r>
              <a:rPr lang="pt-BR" b="0" i="1" u="none" strike="noStrike" dirty="0">
                <a:solidFill>
                  <a:srgbClr val="000000"/>
                </a:solidFill>
                <a:effectLst/>
              </a:rPr>
              <a:t> vital.</a:t>
            </a:r>
            <a:r>
              <a:rPr lang="pt-BR" b="0" i="0" u="none" strike="noStrike" dirty="0">
                <a:solidFill>
                  <a:srgbClr val="000000"/>
                </a:solidFill>
                <a:effectLst/>
              </a:rPr>
              <a:t> Paris: </a:t>
            </a:r>
            <a:r>
              <a:rPr lang="pt-BR" b="0" i="0" u="none" strike="noStrike" dirty="0" err="1">
                <a:solidFill>
                  <a:srgbClr val="000000"/>
                </a:solidFill>
                <a:effectLst/>
              </a:rPr>
              <a:t>Odile</a:t>
            </a:r>
            <a:r>
              <a:rPr lang="pt-BR" b="0" i="0" u="none" strike="noStrike" dirty="0">
                <a:solidFill>
                  <a:srgbClr val="000000"/>
                </a:solidFill>
                <a:effectLst/>
              </a:rPr>
              <a:t> Jacob.</a:t>
            </a:r>
          </a:p>
          <a:p>
            <a:pPr marL="457200" lvl="1" indent="0" algn="l">
              <a:lnSpc>
                <a:spcPct val="170000"/>
              </a:lnSpc>
              <a:buNone/>
            </a:pPr>
            <a:r>
              <a:rPr lang="pt-BR" b="0" i="0" u="none" strike="noStrike" dirty="0">
                <a:solidFill>
                  <a:srgbClr val="000000"/>
                </a:solidFill>
                <a:effectLst/>
              </a:rPr>
              <a:t>* Aborda a teoria do apego e sua relação com a psicanálise e o desenvolvimento infantil.</a:t>
            </a:r>
          </a:p>
          <a:p>
            <a:pPr algn="l">
              <a:lnSpc>
                <a:spcPct val="170000"/>
              </a:lnSpc>
              <a:buFont typeface="+mj-lt"/>
              <a:buAutoNum type="arabicPeriod"/>
            </a:pPr>
            <a:r>
              <a:rPr lang="pt-BR" b="1" i="0" u="none" strike="noStrike" dirty="0" err="1">
                <a:solidFill>
                  <a:srgbClr val="000000"/>
                </a:solidFill>
                <a:effectLst/>
              </a:rPr>
              <a:t>Golse</a:t>
            </a:r>
            <a:r>
              <a:rPr lang="pt-BR" b="1" i="0" u="none" strike="noStrike" dirty="0">
                <a:solidFill>
                  <a:srgbClr val="000000"/>
                </a:solidFill>
                <a:effectLst/>
              </a:rPr>
              <a:t>, B. (2006).</a:t>
            </a:r>
            <a:r>
              <a:rPr lang="pt-BR" b="0" i="0" u="none" strike="noStrike" dirty="0">
                <a:solidFill>
                  <a:srgbClr val="000000"/>
                </a:solidFill>
                <a:effectLst/>
              </a:rPr>
              <a:t> </a:t>
            </a:r>
            <a:r>
              <a:rPr lang="pt-BR" b="0" i="1" u="none" strike="noStrike" dirty="0" err="1">
                <a:solidFill>
                  <a:srgbClr val="000000"/>
                </a:solidFill>
                <a:effectLst/>
              </a:rPr>
              <a:t>Devenir</a:t>
            </a:r>
            <a:r>
              <a:rPr lang="pt-BR" b="0" i="1" u="none" strike="noStrike" dirty="0">
                <a:solidFill>
                  <a:srgbClr val="000000"/>
                </a:solidFill>
                <a:effectLst/>
              </a:rPr>
              <a:t> </a:t>
            </a:r>
            <a:r>
              <a:rPr lang="pt-BR" b="0" i="1" u="none" strike="noStrike" dirty="0" err="1">
                <a:solidFill>
                  <a:srgbClr val="000000"/>
                </a:solidFill>
                <a:effectLst/>
              </a:rPr>
              <a:t>des</a:t>
            </a:r>
            <a:r>
              <a:rPr lang="pt-BR" b="0" i="1" u="none" strike="noStrike" dirty="0">
                <a:solidFill>
                  <a:srgbClr val="000000"/>
                </a:solidFill>
                <a:effectLst/>
              </a:rPr>
              <a:t> </a:t>
            </a:r>
            <a:r>
              <a:rPr lang="pt-BR" b="0" i="1" u="none" strike="noStrike" dirty="0" err="1">
                <a:solidFill>
                  <a:srgbClr val="000000"/>
                </a:solidFill>
                <a:effectLst/>
              </a:rPr>
              <a:t>bébés</a:t>
            </a:r>
            <a:r>
              <a:rPr lang="pt-BR" b="0" i="1" u="none" strike="noStrike" dirty="0">
                <a:solidFill>
                  <a:srgbClr val="000000"/>
                </a:solidFill>
                <a:effectLst/>
              </a:rPr>
              <a:t>: Entre </a:t>
            </a:r>
            <a:r>
              <a:rPr lang="pt-BR" b="0" i="1" u="none" strike="noStrike" dirty="0" err="1">
                <a:solidFill>
                  <a:srgbClr val="000000"/>
                </a:solidFill>
                <a:effectLst/>
              </a:rPr>
              <a:t>neurosciences</a:t>
            </a:r>
            <a:r>
              <a:rPr lang="pt-BR" b="0" i="1" u="none" strike="noStrike" dirty="0">
                <a:solidFill>
                  <a:srgbClr val="000000"/>
                </a:solidFill>
                <a:effectLst/>
              </a:rPr>
              <a:t> et </a:t>
            </a:r>
            <a:r>
              <a:rPr lang="pt-BR" b="0" i="1" u="none" strike="noStrike" dirty="0" err="1">
                <a:solidFill>
                  <a:srgbClr val="000000"/>
                </a:solidFill>
                <a:effectLst/>
              </a:rPr>
              <a:t>psychanalyse</a:t>
            </a:r>
            <a:r>
              <a:rPr lang="pt-BR" b="0" i="1" u="none" strike="noStrike" dirty="0">
                <a:solidFill>
                  <a:srgbClr val="000000"/>
                </a:solidFill>
                <a:effectLst/>
              </a:rPr>
              <a:t>.</a:t>
            </a:r>
            <a:r>
              <a:rPr lang="pt-BR" b="0" i="0" u="none" strike="noStrike" dirty="0">
                <a:solidFill>
                  <a:srgbClr val="000000"/>
                </a:solidFill>
                <a:effectLst/>
              </a:rPr>
              <a:t> Paris: PUF.</a:t>
            </a:r>
          </a:p>
          <a:p>
            <a:pPr marL="457200" lvl="1" indent="0" algn="l">
              <a:lnSpc>
                <a:spcPct val="170000"/>
              </a:lnSpc>
              <a:buNone/>
            </a:pPr>
            <a:r>
              <a:rPr lang="pt-BR" b="0" i="0" u="none" strike="noStrike" dirty="0">
                <a:solidFill>
                  <a:srgbClr val="000000"/>
                </a:solidFill>
                <a:effectLst/>
              </a:rPr>
              <a:t>* Explora o desenvolvimento psíquico do bebê e sua relação com as descobertas </a:t>
            </a:r>
            <a:r>
              <a:rPr lang="pt-BR" b="0" i="0" u="none" strike="noStrike" dirty="0" err="1">
                <a:solidFill>
                  <a:srgbClr val="000000"/>
                </a:solidFill>
                <a:effectLst/>
              </a:rPr>
              <a:t>neurocientíficas</a:t>
            </a:r>
            <a:r>
              <a:rPr lang="pt-BR" b="0" i="0" u="none" strike="noStrike" dirty="0">
                <a:solidFill>
                  <a:srgbClr val="000000"/>
                </a:solidFill>
                <a:effectLst/>
              </a:rPr>
              <a:t>.</a:t>
            </a:r>
          </a:p>
          <a:p>
            <a:pPr algn="l">
              <a:lnSpc>
                <a:spcPct val="170000"/>
              </a:lnSpc>
              <a:buFont typeface="+mj-lt"/>
              <a:buAutoNum type="arabicPeriod"/>
            </a:pPr>
            <a:r>
              <a:rPr lang="pt-BR" b="1" i="0" u="none" strike="noStrike" dirty="0" err="1">
                <a:solidFill>
                  <a:srgbClr val="000000"/>
                </a:solidFill>
                <a:effectLst/>
              </a:rPr>
              <a:t>Golse</a:t>
            </a:r>
            <a:r>
              <a:rPr lang="pt-BR" b="1" i="0" u="none" strike="noStrike" dirty="0">
                <a:solidFill>
                  <a:srgbClr val="000000"/>
                </a:solidFill>
                <a:effectLst/>
              </a:rPr>
              <a:t>, B. (2011).</a:t>
            </a:r>
            <a:r>
              <a:rPr lang="pt-BR" b="0" i="0" u="none" strike="noStrike" dirty="0">
                <a:solidFill>
                  <a:srgbClr val="000000"/>
                </a:solidFill>
                <a:effectLst/>
              </a:rPr>
              <a:t> </a:t>
            </a:r>
            <a:r>
              <a:rPr lang="pt-BR" b="0" i="1" u="none" strike="noStrike" dirty="0" err="1">
                <a:solidFill>
                  <a:srgbClr val="000000"/>
                </a:solidFill>
                <a:effectLst/>
              </a:rPr>
              <a:t>L’autisme</a:t>
            </a:r>
            <a:r>
              <a:rPr lang="pt-BR" b="0" i="1" u="none" strike="noStrike" dirty="0">
                <a:solidFill>
                  <a:srgbClr val="000000"/>
                </a:solidFill>
                <a:effectLst/>
              </a:rPr>
              <a:t>: Une </a:t>
            </a:r>
            <a:r>
              <a:rPr lang="pt-BR" b="0" i="1" u="none" strike="noStrike" dirty="0" err="1">
                <a:solidFill>
                  <a:srgbClr val="000000"/>
                </a:solidFill>
                <a:effectLst/>
              </a:rPr>
              <a:t>autre</a:t>
            </a:r>
            <a:r>
              <a:rPr lang="pt-BR" b="0" i="1" u="none" strike="noStrike" dirty="0">
                <a:solidFill>
                  <a:srgbClr val="000000"/>
                </a:solidFill>
                <a:effectLst/>
              </a:rPr>
              <a:t> </a:t>
            </a:r>
            <a:r>
              <a:rPr lang="pt-BR" b="0" i="1" u="none" strike="noStrike" dirty="0" err="1">
                <a:solidFill>
                  <a:srgbClr val="000000"/>
                </a:solidFill>
                <a:effectLst/>
              </a:rPr>
              <a:t>intelligence</a:t>
            </a:r>
            <a:r>
              <a:rPr lang="pt-BR" b="0" i="1" u="none" strike="noStrike" dirty="0">
                <a:solidFill>
                  <a:srgbClr val="000000"/>
                </a:solidFill>
                <a:effectLst/>
              </a:rPr>
              <a:t>.</a:t>
            </a:r>
            <a:r>
              <a:rPr lang="pt-BR" b="0" i="0" u="none" strike="noStrike" dirty="0">
                <a:solidFill>
                  <a:srgbClr val="000000"/>
                </a:solidFill>
                <a:effectLst/>
              </a:rPr>
              <a:t> Paris: </a:t>
            </a:r>
            <a:r>
              <a:rPr lang="pt-BR" b="0" i="0" u="none" strike="noStrike" dirty="0" err="1">
                <a:solidFill>
                  <a:srgbClr val="000000"/>
                </a:solidFill>
                <a:effectLst/>
              </a:rPr>
              <a:t>Érès</a:t>
            </a:r>
            <a:r>
              <a:rPr lang="pt-BR" b="0" i="0" u="none" strike="noStrike" dirty="0">
                <a:solidFill>
                  <a:srgbClr val="000000"/>
                </a:solidFill>
                <a:effectLst/>
              </a:rPr>
              <a:t>.</a:t>
            </a:r>
          </a:p>
          <a:p>
            <a:pPr marL="457200" lvl="1" indent="0" algn="l">
              <a:lnSpc>
                <a:spcPct val="170000"/>
              </a:lnSpc>
              <a:buNone/>
            </a:pPr>
            <a:r>
              <a:rPr lang="pt-BR" b="0" i="0" u="none" strike="noStrike" dirty="0">
                <a:solidFill>
                  <a:srgbClr val="000000"/>
                </a:solidFill>
                <a:effectLst/>
              </a:rPr>
              <a:t>* Discussão sobre autismo como um modo diferente de funcionamento psíquico, indo além das explicações estritamente neurobiológicas.</a:t>
            </a:r>
          </a:p>
          <a:p>
            <a:pPr algn="l">
              <a:lnSpc>
                <a:spcPct val="170000"/>
              </a:lnSpc>
              <a:buFont typeface="+mj-lt"/>
              <a:buAutoNum type="arabicPeriod"/>
            </a:pPr>
            <a:r>
              <a:rPr lang="pt-BR" b="1" i="0" u="none" strike="noStrike" dirty="0" err="1">
                <a:solidFill>
                  <a:srgbClr val="000000"/>
                </a:solidFill>
                <a:effectLst/>
              </a:rPr>
              <a:t>Golse</a:t>
            </a:r>
            <a:r>
              <a:rPr lang="pt-BR" b="1" i="0" u="none" strike="noStrike" dirty="0">
                <a:solidFill>
                  <a:srgbClr val="000000"/>
                </a:solidFill>
                <a:effectLst/>
              </a:rPr>
              <a:t>, B. &amp; </a:t>
            </a:r>
            <a:r>
              <a:rPr lang="pt-BR" b="1" i="0" u="none" strike="noStrike" dirty="0" err="1">
                <a:solidFill>
                  <a:srgbClr val="000000"/>
                </a:solidFill>
                <a:effectLst/>
              </a:rPr>
              <a:t>Missonnier</a:t>
            </a:r>
            <a:r>
              <a:rPr lang="pt-BR" b="1" i="0" u="none" strike="noStrike" dirty="0">
                <a:solidFill>
                  <a:srgbClr val="000000"/>
                </a:solidFill>
                <a:effectLst/>
              </a:rPr>
              <a:t>, S. (2012).</a:t>
            </a:r>
            <a:r>
              <a:rPr lang="pt-BR" b="0" i="0" u="none" strike="noStrike" dirty="0">
                <a:solidFill>
                  <a:srgbClr val="000000"/>
                </a:solidFill>
                <a:effectLst/>
              </a:rPr>
              <a:t> </a:t>
            </a:r>
            <a:r>
              <a:rPr lang="pt-BR" b="0" i="1" u="none" strike="noStrike" dirty="0" err="1">
                <a:solidFill>
                  <a:srgbClr val="000000"/>
                </a:solidFill>
                <a:effectLst/>
              </a:rPr>
              <a:t>Pré-autisme</a:t>
            </a:r>
            <a:r>
              <a:rPr lang="pt-BR" b="0" i="1" u="none" strike="noStrike" dirty="0">
                <a:solidFill>
                  <a:srgbClr val="000000"/>
                </a:solidFill>
                <a:effectLst/>
              </a:rPr>
              <a:t> et </a:t>
            </a:r>
            <a:r>
              <a:rPr lang="pt-BR" b="0" i="1" u="none" strike="noStrike" dirty="0" err="1">
                <a:solidFill>
                  <a:srgbClr val="000000"/>
                </a:solidFill>
                <a:effectLst/>
              </a:rPr>
              <a:t>troubles</a:t>
            </a:r>
            <a:r>
              <a:rPr lang="pt-BR" b="0" i="1" u="none" strike="noStrike" dirty="0">
                <a:solidFill>
                  <a:srgbClr val="000000"/>
                </a:solidFill>
                <a:effectLst/>
              </a:rPr>
              <a:t> de </a:t>
            </a:r>
            <a:r>
              <a:rPr lang="pt-BR" b="0" i="1" u="none" strike="noStrike" dirty="0" err="1">
                <a:solidFill>
                  <a:srgbClr val="000000"/>
                </a:solidFill>
                <a:effectLst/>
              </a:rPr>
              <a:t>la</a:t>
            </a:r>
            <a:r>
              <a:rPr lang="pt-BR" b="0" i="1" u="none" strike="noStrike" dirty="0">
                <a:solidFill>
                  <a:srgbClr val="000000"/>
                </a:solidFill>
                <a:effectLst/>
              </a:rPr>
              <a:t> </a:t>
            </a:r>
            <a:r>
              <a:rPr lang="pt-BR" b="0" i="1" u="none" strike="noStrike" dirty="0" err="1">
                <a:solidFill>
                  <a:srgbClr val="000000"/>
                </a:solidFill>
                <a:effectLst/>
              </a:rPr>
              <a:t>parentalité</a:t>
            </a:r>
            <a:r>
              <a:rPr lang="pt-BR" b="0" i="1" u="none" strike="noStrike" dirty="0">
                <a:solidFill>
                  <a:srgbClr val="000000"/>
                </a:solidFill>
                <a:effectLst/>
              </a:rPr>
              <a:t>.</a:t>
            </a:r>
            <a:r>
              <a:rPr lang="pt-BR" b="0" i="0" u="none" strike="noStrike" dirty="0">
                <a:solidFill>
                  <a:srgbClr val="000000"/>
                </a:solidFill>
                <a:effectLst/>
              </a:rPr>
              <a:t> Paris: </a:t>
            </a:r>
            <a:r>
              <a:rPr lang="pt-BR" b="0" i="0" u="none" strike="noStrike" dirty="0" err="1">
                <a:solidFill>
                  <a:srgbClr val="000000"/>
                </a:solidFill>
                <a:effectLst/>
              </a:rPr>
              <a:t>Dunod</a:t>
            </a:r>
            <a:r>
              <a:rPr lang="pt-BR" b="0" i="0" u="none" strike="noStrike" dirty="0">
                <a:solidFill>
                  <a:srgbClr val="000000"/>
                </a:solidFill>
                <a:effectLst/>
              </a:rPr>
              <a:t>.</a:t>
            </a:r>
          </a:p>
          <a:p>
            <a:pPr marL="457200" lvl="1" indent="0" algn="l">
              <a:lnSpc>
                <a:spcPct val="170000"/>
              </a:lnSpc>
              <a:buNone/>
            </a:pPr>
            <a:r>
              <a:rPr lang="pt-BR" b="0" i="0" u="none" strike="noStrike" dirty="0">
                <a:solidFill>
                  <a:srgbClr val="000000"/>
                </a:solidFill>
                <a:effectLst/>
              </a:rPr>
              <a:t>* Examina as origens do autismo e os desafios da </a:t>
            </a:r>
            <a:r>
              <a:rPr lang="pt-BR" b="0" i="0" u="none" strike="noStrike" dirty="0" err="1">
                <a:solidFill>
                  <a:srgbClr val="000000"/>
                </a:solidFill>
                <a:effectLst/>
              </a:rPr>
              <a:t>parentalidade</a:t>
            </a:r>
            <a:r>
              <a:rPr lang="pt-BR" b="0" i="0" u="none" strike="noStrike" dirty="0">
                <a:solidFill>
                  <a:srgbClr val="000000"/>
                </a:solidFill>
                <a:effectLst/>
              </a:rPr>
              <a:t> em casos de transtornos precoces.</a:t>
            </a:r>
          </a:p>
          <a:p>
            <a:pPr algn="l">
              <a:lnSpc>
                <a:spcPct val="170000"/>
              </a:lnSpc>
              <a:buFont typeface="+mj-lt"/>
              <a:buAutoNum type="arabicPeriod"/>
            </a:pPr>
            <a:r>
              <a:rPr lang="pt-BR" b="1" i="0" u="none" strike="noStrike" dirty="0" err="1">
                <a:solidFill>
                  <a:srgbClr val="000000"/>
                </a:solidFill>
                <a:effectLst/>
              </a:rPr>
              <a:t>Golse</a:t>
            </a:r>
            <a:r>
              <a:rPr lang="pt-BR" b="1" i="0" u="none" strike="noStrike" dirty="0">
                <a:solidFill>
                  <a:srgbClr val="000000"/>
                </a:solidFill>
                <a:effectLst/>
              </a:rPr>
              <a:t>, B. (2017).</a:t>
            </a:r>
            <a:r>
              <a:rPr lang="pt-BR" b="0" i="0" u="none" strike="noStrike" dirty="0">
                <a:solidFill>
                  <a:srgbClr val="000000"/>
                </a:solidFill>
                <a:effectLst/>
              </a:rPr>
              <a:t> </a:t>
            </a:r>
            <a:r>
              <a:rPr lang="pt-BR" b="0" i="1" u="none" strike="noStrike" dirty="0" err="1">
                <a:solidFill>
                  <a:srgbClr val="000000"/>
                </a:solidFill>
                <a:effectLst/>
              </a:rPr>
              <a:t>Les</a:t>
            </a:r>
            <a:r>
              <a:rPr lang="pt-BR" b="0" i="1" u="none" strike="noStrike" dirty="0">
                <a:solidFill>
                  <a:srgbClr val="000000"/>
                </a:solidFill>
                <a:effectLst/>
              </a:rPr>
              <a:t> </a:t>
            </a:r>
            <a:r>
              <a:rPr lang="pt-BR" b="0" i="1" u="none" strike="noStrike" dirty="0" err="1">
                <a:solidFill>
                  <a:srgbClr val="000000"/>
                </a:solidFill>
                <a:effectLst/>
              </a:rPr>
              <a:t>prémisses</a:t>
            </a:r>
            <a:r>
              <a:rPr lang="pt-BR" b="0" i="1" u="none" strike="noStrike" dirty="0">
                <a:solidFill>
                  <a:srgbClr val="000000"/>
                </a:solidFill>
                <a:effectLst/>
              </a:rPr>
              <a:t> de </a:t>
            </a:r>
            <a:r>
              <a:rPr lang="pt-BR" b="0" i="1" u="none" strike="noStrike" dirty="0" err="1">
                <a:solidFill>
                  <a:srgbClr val="000000"/>
                </a:solidFill>
                <a:effectLst/>
              </a:rPr>
              <a:t>la</a:t>
            </a:r>
            <a:r>
              <a:rPr lang="pt-BR" b="0" i="1" u="none" strike="noStrike" dirty="0">
                <a:solidFill>
                  <a:srgbClr val="000000"/>
                </a:solidFill>
                <a:effectLst/>
              </a:rPr>
              <a:t> </a:t>
            </a:r>
            <a:r>
              <a:rPr lang="pt-BR" b="0" i="1" u="none" strike="noStrike" dirty="0" err="1">
                <a:solidFill>
                  <a:srgbClr val="000000"/>
                </a:solidFill>
                <a:effectLst/>
              </a:rPr>
              <a:t>symbolisation</a:t>
            </a:r>
            <a:r>
              <a:rPr lang="pt-BR" b="0" i="1" u="none" strike="noStrike" dirty="0">
                <a:solidFill>
                  <a:srgbClr val="000000"/>
                </a:solidFill>
                <a:effectLst/>
              </a:rPr>
              <a:t> chez </a:t>
            </a:r>
            <a:r>
              <a:rPr lang="pt-BR" b="0" i="1" u="none" strike="noStrike" dirty="0" err="1">
                <a:solidFill>
                  <a:srgbClr val="000000"/>
                </a:solidFill>
                <a:effectLst/>
              </a:rPr>
              <a:t>le</a:t>
            </a:r>
            <a:r>
              <a:rPr lang="pt-BR" b="0" i="1" u="none" strike="noStrike" dirty="0">
                <a:solidFill>
                  <a:srgbClr val="000000"/>
                </a:solidFill>
                <a:effectLst/>
              </a:rPr>
              <a:t> </a:t>
            </a:r>
            <a:r>
              <a:rPr lang="pt-BR" b="0" i="1" u="none" strike="noStrike" dirty="0" err="1">
                <a:solidFill>
                  <a:srgbClr val="000000"/>
                </a:solidFill>
                <a:effectLst/>
              </a:rPr>
              <a:t>bébé</a:t>
            </a:r>
            <a:r>
              <a:rPr lang="pt-BR" b="0" i="1" u="none" strike="noStrike" dirty="0">
                <a:solidFill>
                  <a:srgbClr val="000000"/>
                </a:solidFill>
                <a:effectLst/>
              </a:rPr>
              <a:t>.</a:t>
            </a:r>
            <a:r>
              <a:rPr lang="pt-BR" b="0" i="0" u="none" strike="noStrike" dirty="0">
                <a:solidFill>
                  <a:srgbClr val="000000"/>
                </a:solidFill>
                <a:effectLst/>
              </a:rPr>
              <a:t> Paris: </a:t>
            </a:r>
            <a:r>
              <a:rPr lang="pt-BR" b="0" i="0" u="none" strike="noStrike" dirty="0" err="1">
                <a:solidFill>
                  <a:srgbClr val="000000"/>
                </a:solidFill>
                <a:effectLst/>
              </a:rPr>
              <a:t>Érès</a:t>
            </a:r>
            <a:r>
              <a:rPr lang="pt-BR" b="0" i="0" u="none" strike="noStrike" dirty="0">
                <a:solidFill>
                  <a:srgbClr val="000000"/>
                </a:solidFill>
                <a:effectLst/>
              </a:rPr>
              <a:t>.</a:t>
            </a:r>
          </a:p>
          <a:p>
            <a:pPr marL="457200" lvl="1" indent="0" algn="l">
              <a:lnSpc>
                <a:spcPct val="170000"/>
              </a:lnSpc>
              <a:buNone/>
            </a:pPr>
            <a:r>
              <a:rPr lang="pt-BR" b="0" i="0" u="none" strike="noStrike" dirty="0">
                <a:solidFill>
                  <a:srgbClr val="000000"/>
                </a:solidFill>
                <a:effectLst/>
              </a:rPr>
              <a:t>* Estuda o início do processo de simbolização na infância e sua relação com a intersubjetividade.</a:t>
            </a:r>
          </a:p>
          <a:p>
            <a:endParaRPr lang="pt-BR" dirty="0"/>
          </a:p>
        </p:txBody>
      </p:sp>
      <p:sp>
        <p:nvSpPr>
          <p:cNvPr id="4" name="Espaço Reservado para Número de Slide 3">
            <a:extLst>
              <a:ext uri="{FF2B5EF4-FFF2-40B4-BE49-F238E27FC236}">
                <a16:creationId xmlns:a16="http://schemas.microsoft.com/office/drawing/2014/main" id="{49EB6C7F-E198-DA44-A1F7-81B986B8D82F}"/>
              </a:ext>
            </a:extLst>
          </p:cNvPr>
          <p:cNvSpPr>
            <a:spLocks noGrp="1"/>
          </p:cNvSpPr>
          <p:nvPr>
            <p:ph type="sldNum" sz="quarter" idx="12"/>
          </p:nvPr>
        </p:nvSpPr>
        <p:spPr/>
        <p:txBody>
          <a:bodyPr/>
          <a:lstStyle/>
          <a:p>
            <a:fld id="{86E381C6-3CE7-354A-88D5-C98944E9A1C1}" type="slidenum">
              <a:rPr lang="pt-BR" smtClean="0"/>
              <a:t>52</a:t>
            </a:fld>
            <a:endParaRPr lang="pt-BR"/>
          </a:p>
        </p:txBody>
      </p:sp>
    </p:spTree>
    <p:extLst>
      <p:ext uri="{BB962C8B-B14F-4D97-AF65-F5344CB8AC3E}">
        <p14:creationId xmlns:p14="http://schemas.microsoft.com/office/powerpoint/2010/main" val="377539504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0B3DBD-5BB9-E244-B9D2-6AEA00622AF8}"/>
              </a:ext>
            </a:extLst>
          </p:cNvPr>
          <p:cNvSpPr>
            <a:spLocks noGrp="1"/>
          </p:cNvSpPr>
          <p:nvPr>
            <p:ph type="title"/>
          </p:nvPr>
        </p:nvSpPr>
        <p:spPr/>
        <p:txBody>
          <a:bodyPr>
            <a:normAutofit/>
          </a:bodyPr>
          <a:lstStyle/>
          <a:p>
            <a:pPr algn="ctr"/>
            <a:r>
              <a:rPr lang="pt-BR" sz="4400" b="1" dirty="0" err="1">
                <a:solidFill>
                  <a:srgbClr val="000000"/>
                </a:solidFill>
                <a:effectLst/>
                <a:latin typeface="Times New Roman" panose="02020603050405020304" pitchFamily="18" charset="0"/>
                <a:cs typeface="Times New Roman" panose="02020603050405020304" pitchFamily="18" charset="0"/>
              </a:rPr>
              <a:t>Benilton</a:t>
            </a:r>
            <a:r>
              <a:rPr lang="pt-BR" sz="4400" b="1" dirty="0">
                <a:solidFill>
                  <a:srgbClr val="000000"/>
                </a:solidFill>
                <a:effectLst/>
                <a:latin typeface="Times New Roman" panose="02020603050405020304" pitchFamily="18" charset="0"/>
                <a:cs typeface="Times New Roman" panose="02020603050405020304" pitchFamily="18" charset="0"/>
              </a:rPr>
              <a:t> Bezerra Jr. </a:t>
            </a:r>
            <a:br>
              <a:rPr lang="pt-BR" sz="4400" dirty="0">
                <a:solidFill>
                  <a:srgbClr val="FF0000"/>
                </a:solidFill>
                <a:latin typeface="Times New Roman" panose="02020603050405020304" pitchFamily="18" charset="0"/>
                <a:cs typeface="Times New Roman" panose="02020603050405020304" pitchFamily="18" charset="0"/>
              </a:rPr>
            </a:br>
            <a:endParaRPr lang="pt-BR" dirty="0"/>
          </a:p>
        </p:txBody>
      </p:sp>
      <p:sp>
        <p:nvSpPr>
          <p:cNvPr id="3" name="Espaço Reservado para Conteúdo 2">
            <a:extLst>
              <a:ext uri="{FF2B5EF4-FFF2-40B4-BE49-F238E27FC236}">
                <a16:creationId xmlns:a16="http://schemas.microsoft.com/office/drawing/2014/main" id="{372FF22D-37DB-234C-96C4-61AAA9CA2DCC}"/>
              </a:ext>
            </a:extLst>
          </p:cNvPr>
          <p:cNvSpPr>
            <a:spLocks noGrp="1"/>
          </p:cNvSpPr>
          <p:nvPr>
            <p:ph idx="1"/>
          </p:nvPr>
        </p:nvSpPr>
        <p:spPr/>
        <p:txBody>
          <a:bodyPr>
            <a:normAutofit fontScale="85000" lnSpcReduction="10000"/>
          </a:bodyPr>
          <a:lstStyle/>
          <a:p>
            <a:pPr algn="just">
              <a:lnSpc>
                <a:spcPct val="150000"/>
              </a:lnSpc>
            </a:pPr>
            <a:r>
              <a:rPr lang="pt-BR" b="0" i="0" u="none" strike="noStrike" dirty="0" err="1">
                <a:solidFill>
                  <a:srgbClr val="474747"/>
                </a:solidFill>
                <a:effectLst/>
                <a:latin typeface="Times New Roman" panose="02020603050405020304" pitchFamily="18" charset="0"/>
                <a:cs typeface="Times New Roman" panose="02020603050405020304" pitchFamily="18" charset="0"/>
              </a:rPr>
              <a:t>Benilton</a:t>
            </a:r>
            <a:r>
              <a:rPr lang="pt-BR" b="0" i="0" u="none" strike="noStrike" dirty="0">
                <a:solidFill>
                  <a:srgbClr val="474747"/>
                </a:solidFill>
                <a:effectLst/>
                <a:latin typeface="Times New Roman" panose="02020603050405020304" pitchFamily="18" charset="0"/>
                <a:cs typeface="Times New Roman" panose="02020603050405020304" pitchFamily="18" charset="0"/>
              </a:rPr>
              <a:t> Bezerra Jr. é um médico brasileiro, professor adjunto no Instituto de Medicina Social da Universidade do Estado do Rio de Janeiro, membro da direção da ONG Casa da Árvore. </a:t>
            </a:r>
            <a:r>
              <a:rPr lang="pt-BR" b="0" i="0" u="none" strike="noStrike" dirty="0" err="1">
                <a:solidFill>
                  <a:srgbClr val="474747"/>
                </a:solidFill>
                <a:effectLst/>
                <a:latin typeface="Times New Roman" panose="02020603050405020304" pitchFamily="18" charset="0"/>
                <a:cs typeface="Times New Roman" panose="02020603050405020304" pitchFamily="18" charset="0"/>
              </a:rPr>
              <a:t>Benilton</a:t>
            </a:r>
            <a:r>
              <a:rPr lang="pt-BR" b="0" i="0" u="none" strike="noStrike" dirty="0">
                <a:solidFill>
                  <a:srgbClr val="474747"/>
                </a:solidFill>
                <a:effectLst/>
                <a:latin typeface="Times New Roman" panose="02020603050405020304" pitchFamily="18" charset="0"/>
                <a:cs typeface="Times New Roman" panose="02020603050405020304" pitchFamily="18" charset="0"/>
              </a:rPr>
              <a:t> tem se dedicado à pesquisa sobre as Ciências do Mental e identidades culturais.</a:t>
            </a:r>
            <a:endParaRPr lang="pt-BR" sz="2800" b="1" dirty="0">
              <a:solidFill>
                <a:srgbClr val="000000"/>
              </a:solidFill>
              <a:effectLst/>
              <a:latin typeface="Times New Roman" panose="02020603050405020304" pitchFamily="18" charset="0"/>
              <a:cs typeface="Times New Roman" panose="02020603050405020304" pitchFamily="18" charset="0"/>
            </a:endParaRPr>
          </a:p>
          <a:p>
            <a:pPr>
              <a:lnSpc>
                <a:spcPct val="150000"/>
              </a:lnSpc>
            </a:pPr>
            <a:endParaRPr lang="pt-BR" b="1" dirty="0">
              <a:solidFill>
                <a:srgbClr val="000000"/>
              </a:solidFill>
              <a:latin typeface="Times New Roman" panose="02020603050405020304" pitchFamily="18" charset="0"/>
              <a:cs typeface="Times New Roman" panose="02020603050405020304" pitchFamily="18" charset="0"/>
            </a:endParaRPr>
          </a:p>
          <a:p>
            <a:pPr>
              <a:lnSpc>
                <a:spcPct val="150000"/>
              </a:lnSpc>
            </a:pPr>
            <a:r>
              <a:rPr lang="pt-BR" sz="2800" b="1" dirty="0">
                <a:solidFill>
                  <a:srgbClr val="000000"/>
                </a:solidFill>
                <a:effectLst/>
                <a:latin typeface="Times New Roman" panose="02020603050405020304" pitchFamily="18" charset="0"/>
                <a:cs typeface="Times New Roman" panose="02020603050405020304" pitchFamily="18" charset="0"/>
              </a:rPr>
              <a:t>Bezerra Jr., B. </a:t>
            </a:r>
            <a:r>
              <a:rPr lang="pt-BR" sz="2800" dirty="0">
                <a:solidFill>
                  <a:srgbClr val="000000"/>
                </a:solidFill>
                <a:effectLst/>
                <a:latin typeface="Times New Roman" panose="02020603050405020304" pitchFamily="18" charset="0"/>
                <a:cs typeface="Times New Roman" panose="02020603050405020304" pitchFamily="18" charset="0"/>
              </a:rPr>
              <a:t>(2024). </a:t>
            </a:r>
            <a:r>
              <a:rPr lang="pt-BR" sz="2800" dirty="0" err="1">
                <a:solidFill>
                  <a:srgbClr val="000000"/>
                </a:solidFill>
                <a:effectLst/>
                <a:latin typeface="Times New Roman" panose="02020603050405020304" pitchFamily="18" charset="0"/>
                <a:cs typeface="Times New Roman" panose="02020603050405020304" pitchFamily="18" charset="0"/>
              </a:rPr>
              <a:t>Winnicott</a:t>
            </a:r>
            <a:r>
              <a:rPr lang="pt-BR" sz="2800" dirty="0">
                <a:solidFill>
                  <a:srgbClr val="000000"/>
                </a:solidFill>
                <a:effectLst/>
                <a:latin typeface="Times New Roman" panose="02020603050405020304" pitchFamily="18" charset="0"/>
                <a:cs typeface="Times New Roman" panose="02020603050405020304" pitchFamily="18" charset="0"/>
              </a:rPr>
              <a:t> e </a:t>
            </a:r>
            <a:r>
              <a:rPr lang="pt-BR" sz="2800" dirty="0" err="1">
                <a:solidFill>
                  <a:srgbClr val="000000"/>
                </a:solidFill>
                <a:effectLst/>
                <a:latin typeface="Times New Roman" panose="02020603050405020304" pitchFamily="18" charset="0"/>
                <a:cs typeface="Times New Roman" panose="02020603050405020304" pitchFamily="18" charset="0"/>
              </a:rPr>
              <a:t>Friston</a:t>
            </a:r>
            <a:r>
              <a:rPr lang="pt-BR" sz="2800" dirty="0">
                <a:solidFill>
                  <a:srgbClr val="000000"/>
                </a:solidFill>
                <a:effectLst/>
                <a:latin typeface="Times New Roman" panose="02020603050405020304" pitchFamily="18" charset="0"/>
                <a:cs typeface="Times New Roman" panose="02020603050405020304" pitchFamily="18" charset="0"/>
              </a:rPr>
              <a:t>: notas preliminares para um possível diálogo. </a:t>
            </a:r>
            <a:r>
              <a:rPr lang="pt-BR" sz="2800" i="1" dirty="0">
                <a:solidFill>
                  <a:srgbClr val="000000"/>
                </a:solidFill>
                <a:effectLst/>
                <a:latin typeface="Times New Roman" panose="02020603050405020304" pitchFamily="18" charset="0"/>
                <a:cs typeface="Times New Roman" panose="02020603050405020304" pitchFamily="18" charset="0"/>
              </a:rPr>
              <a:t>Revista Rosa, 10</a:t>
            </a:r>
            <a:r>
              <a:rPr lang="pt-BR" sz="2800" dirty="0">
                <a:solidFill>
                  <a:srgbClr val="000000"/>
                </a:solidFill>
                <a:effectLst/>
                <a:latin typeface="Times New Roman" panose="02020603050405020304" pitchFamily="18" charset="0"/>
                <a:cs typeface="Times New Roman" panose="02020603050405020304" pitchFamily="18" charset="0"/>
              </a:rPr>
              <a:t>(1). </a:t>
            </a:r>
            <a:r>
              <a:rPr lang="pt-BR" sz="2800" dirty="0" err="1">
                <a:solidFill>
                  <a:srgbClr val="000000"/>
                </a:solidFill>
                <a:effectLst/>
                <a:latin typeface="Times New Roman" panose="02020603050405020304" pitchFamily="18" charset="0"/>
                <a:cs typeface="Times New Roman" panose="02020603050405020304" pitchFamily="18" charset="0"/>
              </a:rPr>
              <a:t>Retrieved</a:t>
            </a:r>
            <a:r>
              <a:rPr lang="pt-BR" sz="2800" dirty="0">
                <a:solidFill>
                  <a:srgbClr val="000000"/>
                </a:solidFill>
                <a:effectLst/>
                <a:latin typeface="Times New Roman" panose="02020603050405020304" pitchFamily="18" charset="0"/>
                <a:cs typeface="Times New Roman" panose="02020603050405020304" pitchFamily="18" charset="0"/>
              </a:rPr>
              <a:t> </a:t>
            </a:r>
            <a:r>
              <a:rPr lang="pt-BR" sz="2800" dirty="0" err="1">
                <a:solidFill>
                  <a:srgbClr val="000000"/>
                </a:solidFill>
                <a:effectLst/>
                <a:latin typeface="Times New Roman" panose="02020603050405020304" pitchFamily="18" charset="0"/>
                <a:cs typeface="Times New Roman" panose="02020603050405020304" pitchFamily="18" charset="0"/>
              </a:rPr>
              <a:t>from</a:t>
            </a:r>
            <a:r>
              <a:rPr lang="pt-BR" sz="2800" dirty="0">
                <a:solidFill>
                  <a:srgbClr val="000000"/>
                </a:solidFill>
                <a:effectLst/>
                <a:latin typeface="Times New Roman" panose="02020603050405020304" pitchFamily="18" charset="0"/>
                <a:cs typeface="Times New Roman" panose="02020603050405020304" pitchFamily="18" charset="0"/>
              </a:rPr>
              <a:t> </a:t>
            </a:r>
            <a:r>
              <a:rPr lang="pt-BR" sz="2800" dirty="0">
                <a:solidFill>
                  <a:srgbClr val="000000"/>
                </a:solidFill>
                <a:effectLst/>
                <a:latin typeface="Times New Roman" panose="02020603050405020304" pitchFamily="18" charset="0"/>
                <a:cs typeface="Times New Roman" panose="02020603050405020304" pitchFamily="18" charset="0"/>
                <a:hlinkClick r:id="rId2"/>
              </a:rPr>
              <a:t>https://revistarosa.com</a:t>
            </a:r>
            <a:endParaRPr lang="pt-BR" sz="2800" dirty="0">
              <a:solidFill>
                <a:srgbClr val="FF0000"/>
              </a:solidFill>
              <a:latin typeface="Times New Roman" panose="02020603050405020304" pitchFamily="18" charset="0"/>
              <a:cs typeface="Times New Roman" panose="02020603050405020304" pitchFamily="18" charset="0"/>
            </a:endParaRPr>
          </a:p>
          <a:p>
            <a:endParaRPr lang="pt-BR" dirty="0"/>
          </a:p>
        </p:txBody>
      </p:sp>
      <p:sp>
        <p:nvSpPr>
          <p:cNvPr id="4" name="Espaço Reservado para Número de Slide 3">
            <a:extLst>
              <a:ext uri="{FF2B5EF4-FFF2-40B4-BE49-F238E27FC236}">
                <a16:creationId xmlns:a16="http://schemas.microsoft.com/office/drawing/2014/main" id="{772B3FDC-4E39-0A48-A1CC-48591E297921}"/>
              </a:ext>
            </a:extLst>
          </p:cNvPr>
          <p:cNvSpPr>
            <a:spLocks noGrp="1"/>
          </p:cNvSpPr>
          <p:nvPr>
            <p:ph type="sldNum" sz="quarter" idx="12"/>
          </p:nvPr>
        </p:nvSpPr>
        <p:spPr/>
        <p:txBody>
          <a:bodyPr/>
          <a:lstStyle/>
          <a:p>
            <a:fld id="{86E381C6-3CE7-354A-88D5-C98944E9A1C1}" type="slidenum">
              <a:rPr lang="pt-BR" smtClean="0"/>
              <a:t>53</a:t>
            </a:fld>
            <a:endParaRPr lang="pt-BR"/>
          </a:p>
        </p:txBody>
      </p:sp>
    </p:spTree>
    <p:extLst>
      <p:ext uri="{BB962C8B-B14F-4D97-AF65-F5344CB8AC3E}">
        <p14:creationId xmlns:p14="http://schemas.microsoft.com/office/powerpoint/2010/main" val="349924660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6EFD2E-CA9A-1E49-AB0F-3C5A09451603}"/>
              </a:ext>
            </a:extLst>
          </p:cNvPr>
          <p:cNvSpPr>
            <a:spLocks noGrp="1"/>
          </p:cNvSpPr>
          <p:nvPr>
            <p:ph type="title"/>
          </p:nvPr>
        </p:nvSpPr>
        <p:spPr/>
        <p:txBody>
          <a:bodyPr>
            <a:normAutofit/>
          </a:bodyPr>
          <a:lstStyle/>
          <a:p>
            <a:r>
              <a:rPr lang="pt-BR"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Contribuições e Propostas de </a:t>
            </a:r>
            <a:r>
              <a:rPr lang="pt-BR"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Bennilton</a:t>
            </a:r>
            <a:r>
              <a:rPr lang="pt-BR"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Bezerra Jr.</a:t>
            </a:r>
            <a:endParaRPr lang="pt-BR" sz="3600" dirty="0"/>
          </a:p>
        </p:txBody>
      </p:sp>
      <p:sp>
        <p:nvSpPr>
          <p:cNvPr id="3" name="Espaço Reservado para Conteúdo 2">
            <a:extLst>
              <a:ext uri="{FF2B5EF4-FFF2-40B4-BE49-F238E27FC236}">
                <a16:creationId xmlns:a16="http://schemas.microsoft.com/office/drawing/2014/main" id="{2D0EB5B5-D7F0-3B4C-A8A6-847B385819A0}"/>
              </a:ext>
            </a:extLst>
          </p:cNvPr>
          <p:cNvSpPr>
            <a:spLocks noGrp="1"/>
          </p:cNvSpPr>
          <p:nvPr>
            <p:ph idx="1"/>
          </p:nvPr>
        </p:nvSpPr>
        <p:spPr/>
        <p:txBody>
          <a:bodyPr>
            <a:normAutofit fontScale="92500"/>
          </a:bodyPr>
          <a:lstStyle/>
          <a:p>
            <a:pPr algn="just">
              <a:lnSpc>
                <a:spcPct val="150000"/>
              </a:lnSpc>
            </a:pPr>
            <a:r>
              <a:rPr lang="pt-BR" sz="2200" dirty="0">
                <a:latin typeface="Times New Roman" panose="02020603050405020304" pitchFamily="18" charset="0"/>
                <a:cs typeface="Times New Roman" panose="02020603050405020304" pitchFamily="18" charset="0"/>
              </a:rPr>
              <a:t>Apesar de que parte da comunidade de psicanalistas achem infrutífero o diálogo entre psicanálise e neurociências (em função da sua diferença de </a:t>
            </a:r>
            <a:r>
              <a:rPr lang="pt-BR" sz="2200" dirty="0" err="1">
                <a:latin typeface="Times New Roman" panose="02020603050405020304" pitchFamily="18" charset="0"/>
                <a:cs typeface="Times New Roman" panose="02020603050405020304" pitchFamily="18" charset="0"/>
              </a:rPr>
              <a:t>objeto,métodos</a:t>
            </a:r>
            <a:r>
              <a:rPr lang="pt-BR" sz="2200" dirty="0">
                <a:latin typeface="Times New Roman" panose="02020603050405020304" pitchFamily="18" charset="0"/>
                <a:cs typeface="Times New Roman" panose="02020603050405020304" pitchFamily="18" charset="0"/>
              </a:rPr>
              <a:t> e objetivos), </a:t>
            </a:r>
            <a:r>
              <a:rPr lang="pt-BR" sz="2200" b="1" dirty="0">
                <a:latin typeface="Times New Roman" panose="02020603050405020304" pitchFamily="18" charset="0"/>
                <a:cs typeface="Times New Roman" panose="02020603050405020304" pitchFamily="18" charset="0"/>
              </a:rPr>
              <a:t>h</a:t>
            </a:r>
            <a:r>
              <a:rPr lang="pt-BR" sz="2200" b="1" dirty="0">
                <a:effectLst/>
                <a:latin typeface="Times New Roman" panose="02020603050405020304" pitchFamily="18" charset="0"/>
                <a:ea typeface="Times New Roman" panose="02020603050405020304" pitchFamily="18" charset="0"/>
                <a:cs typeface="Times New Roman" panose="02020603050405020304" pitchFamily="18" charset="0"/>
              </a:rPr>
              <a:t>á, no entanto, vertentes da psicanálise que veem o diálogo entre os dois campos com bons olhos.</a:t>
            </a:r>
            <a:r>
              <a:rPr lang="pt-BR" sz="22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342900" lvl="0" indent="-342900" algn="just">
              <a:lnSpc>
                <a:spcPct val="150000"/>
              </a:lnSpc>
              <a:buFont typeface="Symbol" pitchFamily="2" charset="2"/>
              <a:buChar char=""/>
            </a:pP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Como, na verdade, só temos acesso às realidades que cada descrição teórica constitui com suas tramas conceituais particulares, nenhuma abordagem da experiência psíquica consegue espelhar ou descrever exaustivamente essa realidade subjacente, anterior a qualquer descrição. </a:t>
            </a:r>
            <a:r>
              <a:rPr lang="pt-BR" sz="2200" b="1" dirty="0">
                <a:effectLst/>
                <a:latin typeface="Times New Roman" panose="02020603050405020304" pitchFamily="18" charset="0"/>
                <a:ea typeface="Times New Roman" panose="02020603050405020304" pitchFamily="18" charset="0"/>
                <a:cs typeface="Times New Roman" panose="02020603050405020304" pitchFamily="18" charset="0"/>
              </a:rPr>
              <a:t>Por isso, o diálogo entre descrições diversas é não só possível, mas também desejável. Vistos desse ângulo, processos psíquicos e atividade cerebral não seriam coisas independentes uma da outra, mas aspectos diferentes e complementares de um mesmo fenômeno. </a:t>
            </a:r>
          </a:p>
          <a:p>
            <a:pPr marL="0" lvl="0" indent="0" algn="just">
              <a:lnSpc>
                <a:spcPts val="1920"/>
              </a:lnSpc>
              <a:buNone/>
            </a:pPr>
            <a:endParaRPr lang="pt-BR"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pt-BR"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pt-BR" dirty="0"/>
          </a:p>
        </p:txBody>
      </p:sp>
      <p:sp>
        <p:nvSpPr>
          <p:cNvPr id="4" name="Espaço Reservado para Número de Slide 3">
            <a:extLst>
              <a:ext uri="{FF2B5EF4-FFF2-40B4-BE49-F238E27FC236}">
                <a16:creationId xmlns:a16="http://schemas.microsoft.com/office/drawing/2014/main" id="{AF161A2F-8B90-6349-A67C-1FEBC274C6D9}"/>
              </a:ext>
            </a:extLst>
          </p:cNvPr>
          <p:cNvSpPr>
            <a:spLocks noGrp="1"/>
          </p:cNvSpPr>
          <p:nvPr>
            <p:ph type="sldNum" sz="quarter" idx="12"/>
          </p:nvPr>
        </p:nvSpPr>
        <p:spPr/>
        <p:txBody>
          <a:bodyPr/>
          <a:lstStyle/>
          <a:p>
            <a:fld id="{86E381C6-3CE7-354A-88D5-C98944E9A1C1}" type="slidenum">
              <a:rPr lang="pt-BR" smtClean="0"/>
              <a:t>54</a:t>
            </a:fld>
            <a:endParaRPr lang="pt-BR"/>
          </a:p>
        </p:txBody>
      </p:sp>
    </p:spTree>
    <p:extLst>
      <p:ext uri="{BB962C8B-B14F-4D97-AF65-F5344CB8AC3E}">
        <p14:creationId xmlns:p14="http://schemas.microsoft.com/office/powerpoint/2010/main" val="339415389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718707-370A-074D-9B1B-A0D1D5F96270}"/>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5C7D2286-242C-0E4B-B650-8F708594785B}"/>
              </a:ext>
            </a:extLst>
          </p:cNvPr>
          <p:cNvSpPr>
            <a:spLocks noGrp="1"/>
          </p:cNvSpPr>
          <p:nvPr>
            <p:ph idx="1"/>
          </p:nvPr>
        </p:nvSpPr>
        <p:spPr/>
        <p:txBody>
          <a:bodyPr>
            <a:normAutofit fontScale="92500"/>
          </a:bodyPr>
          <a:lstStyle/>
          <a:p>
            <a:pPr algn="just">
              <a:lnSpc>
                <a:spcPct val="150000"/>
              </a:lnSpc>
            </a:pP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Esta perspectiva contorna os impasses do dualismo </a:t>
            </a:r>
            <a:r>
              <a:rPr lang="pt-BR" sz="2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substancialista</a:t>
            </a: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(que separa ontologicamente a mente e o cérebro) e do reducionismo </a:t>
            </a:r>
            <a:r>
              <a:rPr lang="pt-BR" sz="2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eliminativista</a:t>
            </a: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(que propõe explicar os fenômenos psíquicos apenas pela atividade cerebral), abrindo caminho para a colaboração entre psicanálise e neurociências com vistas a uma elucidação mais complexa dos fenômenos psíquicos, </a:t>
            </a:r>
          </a:p>
          <a:p>
            <a:pPr algn="just">
              <a:lnSpc>
                <a:spcPct val="150000"/>
              </a:lnSpc>
            </a:pPr>
            <a:r>
              <a:rPr lang="pt-BR"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sobretudo diante dos desafios teóricos e práticos impostos pela clínica, especialmente a que lida com quadros patológicos graves e complexos, como as experiências traumáticas, o autismo, a esquizofrenia, em que o entrelaçamento de fatores subjetivos e mecanismos biológicos tem um papel crucial.</a:t>
            </a:r>
            <a:endParaRPr lang="pt-BR"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pt-BR" dirty="0"/>
          </a:p>
        </p:txBody>
      </p:sp>
      <p:sp>
        <p:nvSpPr>
          <p:cNvPr id="4" name="Espaço Reservado para Número de Slide 3">
            <a:extLst>
              <a:ext uri="{FF2B5EF4-FFF2-40B4-BE49-F238E27FC236}">
                <a16:creationId xmlns:a16="http://schemas.microsoft.com/office/drawing/2014/main" id="{EB10B8BB-4C24-0941-A410-530EF6FD34F4}"/>
              </a:ext>
            </a:extLst>
          </p:cNvPr>
          <p:cNvSpPr>
            <a:spLocks noGrp="1"/>
          </p:cNvSpPr>
          <p:nvPr>
            <p:ph type="sldNum" sz="quarter" idx="12"/>
          </p:nvPr>
        </p:nvSpPr>
        <p:spPr/>
        <p:txBody>
          <a:bodyPr/>
          <a:lstStyle/>
          <a:p>
            <a:fld id="{86E381C6-3CE7-354A-88D5-C98944E9A1C1}" type="slidenum">
              <a:rPr lang="pt-BR" smtClean="0"/>
              <a:t>55</a:t>
            </a:fld>
            <a:endParaRPr lang="pt-BR"/>
          </a:p>
        </p:txBody>
      </p:sp>
    </p:spTree>
    <p:extLst>
      <p:ext uri="{BB962C8B-B14F-4D97-AF65-F5344CB8AC3E}">
        <p14:creationId xmlns:p14="http://schemas.microsoft.com/office/powerpoint/2010/main" val="159747004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567678-D9CF-0F40-896E-1DC66C178EFE}"/>
              </a:ext>
            </a:extLst>
          </p:cNvPr>
          <p:cNvSpPr>
            <a:spLocks noGrp="1"/>
          </p:cNvSpPr>
          <p:nvPr>
            <p:ph type="title"/>
          </p:nvPr>
        </p:nvSpPr>
        <p:spPr/>
        <p:txBody>
          <a:bodyPr/>
          <a:lstStyle/>
          <a:p>
            <a:pPr algn="ctr"/>
            <a:r>
              <a:rPr lang="pt-BR" sz="1800" b="1" dirty="0">
                <a:effectLst/>
                <a:latin typeface="Times New Roman" panose="02020603050405020304" pitchFamily="18" charset="0"/>
                <a:ea typeface="Times New Roman" panose="02020603050405020304" pitchFamily="18" charset="0"/>
                <a:cs typeface="Times New Roman" panose="02020603050405020304" pitchFamily="18" charset="0"/>
              </a:rPr>
              <a:t>NÃO HÁ REDUCIONISMO DE NENHUMA DAS PARTES</a:t>
            </a:r>
            <a:endParaRPr lang="pt-BR" dirty="0"/>
          </a:p>
        </p:txBody>
      </p:sp>
      <p:sp>
        <p:nvSpPr>
          <p:cNvPr id="3" name="Espaço Reservado para Conteúdo 2">
            <a:extLst>
              <a:ext uri="{FF2B5EF4-FFF2-40B4-BE49-F238E27FC236}">
                <a16:creationId xmlns:a16="http://schemas.microsoft.com/office/drawing/2014/main" id="{A40742B5-522A-1E4E-A9AF-06FEF71F339B}"/>
              </a:ext>
            </a:extLst>
          </p:cNvPr>
          <p:cNvSpPr>
            <a:spLocks noGrp="1"/>
          </p:cNvSpPr>
          <p:nvPr>
            <p:ph idx="1"/>
          </p:nvPr>
        </p:nvSpPr>
        <p:spPr/>
        <p:txBody>
          <a:bodyPr>
            <a:normAutofit fontScale="92500"/>
          </a:bodyPr>
          <a:lstStyle/>
          <a:p>
            <a:pPr marL="342900" lvl="0" indent="-342900" algn="just">
              <a:lnSpc>
                <a:spcPct val="150000"/>
              </a:lnSpc>
              <a:buFont typeface="Symbol" pitchFamily="2" charset="2"/>
              <a:buChar char=""/>
            </a:pPr>
            <a:r>
              <a:rPr lang="pt-BR"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Os fenômenos psíquicos não podem efetivamente ser reduzidos a mecanismos biológicos, porque o sujeito e a experiência subjetiva não estão localizados em áreas ou funções específicas do cérebro. </a:t>
            </a:r>
            <a:endParaRPr lang="pt-BR"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Symbol" pitchFamily="2" charset="2"/>
              <a:buChar char=""/>
            </a:pPr>
            <a:r>
              <a:rPr lang="pt-BR"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vida psíquica emerge do funcionamento holístico do cérebro, que está inserido num organismo que, por sua vez, está situado e age no mundo — que é físico, vital e simbólico ao mesmo tempo. </a:t>
            </a:r>
            <a:endParaRPr lang="pt-BR"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Symbol" pitchFamily="2" charset="2"/>
              <a:buChar char=""/>
            </a:pPr>
            <a:r>
              <a:rPr lang="pt-BR"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Como diz René </a:t>
            </a:r>
            <a:r>
              <a:rPr lang="pt-BR"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Roussillon</a:t>
            </a:r>
            <a:r>
              <a:rPr lang="pt-BR"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(2014) in </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https://reneroussillon.com/wpcontent/uploads/2014/08/roussillon_research_exploration.pdf</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solidFill>
                  <a:srgbClr val="000000"/>
                </a:solidFill>
                <a:effectLst/>
                <a:latin typeface="Cambria Math" panose="02040503050406030204" pitchFamily="18" charset="0"/>
                <a:ea typeface="Times New Roman" panose="02020603050405020304" pitchFamily="18" charset="0"/>
                <a:cs typeface="Cambria Math" panose="02040503050406030204" pitchFamily="18" charset="0"/>
                <a:hlinkClick r:id="rId3"/>
              </a:rPr>
              <a:t>↺</a:t>
            </a:r>
            <a:endParaRPr lang="pt-BR"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50000"/>
              </a:lnSpc>
              <a:buFont typeface="Courier New" panose="02070309020205020404" pitchFamily="49" charset="0"/>
              <a:buChar char="o"/>
            </a:pPr>
            <a:r>
              <a:rPr lang="pt-BR"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psicanálise lida com a representação das experiências subjetivas, mas essas representações são obviamente mediadas por processos biológicos, por isso a interlocução entre disciplinas tão diferentes é necessária. </a:t>
            </a:r>
            <a:endParaRPr lang="pt-BR"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p:txBody>
      </p:sp>
      <p:sp>
        <p:nvSpPr>
          <p:cNvPr id="4" name="Espaço Reservado para Número de Slide 3">
            <a:extLst>
              <a:ext uri="{FF2B5EF4-FFF2-40B4-BE49-F238E27FC236}">
                <a16:creationId xmlns:a16="http://schemas.microsoft.com/office/drawing/2014/main" id="{CCE3E4EA-880F-A541-A85D-FF6CEF082323}"/>
              </a:ext>
            </a:extLst>
          </p:cNvPr>
          <p:cNvSpPr>
            <a:spLocks noGrp="1"/>
          </p:cNvSpPr>
          <p:nvPr>
            <p:ph type="sldNum" sz="quarter" idx="12"/>
          </p:nvPr>
        </p:nvSpPr>
        <p:spPr/>
        <p:txBody>
          <a:bodyPr/>
          <a:lstStyle/>
          <a:p>
            <a:fld id="{86E381C6-3CE7-354A-88D5-C98944E9A1C1}" type="slidenum">
              <a:rPr lang="pt-BR" smtClean="0"/>
              <a:t>56</a:t>
            </a:fld>
            <a:endParaRPr lang="pt-BR"/>
          </a:p>
        </p:txBody>
      </p:sp>
    </p:spTree>
    <p:extLst>
      <p:ext uri="{BB962C8B-B14F-4D97-AF65-F5344CB8AC3E}">
        <p14:creationId xmlns:p14="http://schemas.microsoft.com/office/powerpoint/2010/main" val="129722480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01956A-419F-B248-A23E-4CC1C8811616}"/>
              </a:ext>
            </a:extLst>
          </p:cNvPr>
          <p:cNvSpPr>
            <a:spLocks noGrp="1"/>
          </p:cNvSpPr>
          <p:nvPr>
            <p:ph type="title"/>
          </p:nvPr>
        </p:nvSpPr>
        <p:spPr/>
        <p:txBody>
          <a:bodyPr>
            <a:normAutofit/>
          </a:bodyPr>
          <a:lstStyle/>
          <a:p>
            <a:pPr algn="ctr"/>
            <a:r>
              <a:rPr lang="pt-BR" sz="2800" b="1" dirty="0" err="1">
                <a:latin typeface="Times New Roman" panose="02020603050405020304" pitchFamily="18" charset="0"/>
                <a:cs typeface="Times New Roman" panose="02020603050405020304" pitchFamily="18" charset="0"/>
              </a:rPr>
              <a:t>Benilton</a:t>
            </a:r>
            <a:r>
              <a:rPr lang="pt-BR" sz="2800" b="1" dirty="0">
                <a:latin typeface="Times New Roman" panose="02020603050405020304" pitchFamily="18" charset="0"/>
                <a:cs typeface="Times New Roman" panose="02020603050405020304" pitchFamily="18" charset="0"/>
              </a:rPr>
              <a:t> </a:t>
            </a:r>
            <a:r>
              <a:rPr lang="pt-BR" sz="2800" b="1" dirty="0" err="1">
                <a:latin typeface="Times New Roman" panose="02020603050405020304" pitchFamily="18" charset="0"/>
                <a:cs typeface="Times New Roman" panose="02020603050405020304" pitchFamily="18" charset="0"/>
              </a:rPr>
              <a:t>Bezzerra</a:t>
            </a:r>
            <a:r>
              <a:rPr lang="pt-BR" sz="2800" b="1" dirty="0">
                <a:latin typeface="Times New Roman" panose="02020603050405020304" pitchFamily="18" charset="0"/>
                <a:cs typeface="Times New Roman" panose="02020603050405020304" pitchFamily="18" charset="0"/>
              </a:rPr>
              <a:t> Jr propõe retomar a relação </a:t>
            </a:r>
            <a:r>
              <a:rPr lang="pt-BR" sz="2800" b="1" dirty="0" err="1">
                <a:latin typeface="Times New Roman" panose="02020603050405020304" pitchFamily="18" charset="0"/>
                <a:cs typeface="Times New Roman" panose="02020603050405020304" pitchFamily="18" charset="0"/>
              </a:rPr>
              <a:t>Friston</a:t>
            </a:r>
            <a:r>
              <a:rPr lang="pt-BR" sz="2800" b="1" dirty="0">
                <a:latin typeface="Times New Roman" panose="02020603050405020304" pitchFamily="18" charset="0"/>
                <a:cs typeface="Times New Roman" panose="02020603050405020304" pitchFamily="18" charset="0"/>
              </a:rPr>
              <a:t> &amp; Freud</a:t>
            </a:r>
          </a:p>
        </p:txBody>
      </p:sp>
      <p:sp>
        <p:nvSpPr>
          <p:cNvPr id="3" name="Espaço Reservado para Conteúdo 2">
            <a:extLst>
              <a:ext uri="{FF2B5EF4-FFF2-40B4-BE49-F238E27FC236}">
                <a16:creationId xmlns:a16="http://schemas.microsoft.com/office/drawing/2014/main" id="{037E5CAE-3E2B-B443-AEA5-B7CC05C663EB}"/>
              </a:ext>
            </a:extLst>
          </p:cNvPr>
          <p:cNvSpPr>
            <a:spLocks noGrp="1"/>
          </p:cNvSpPr>
          <p:nvPr>
            <p:ph idx="1"/>
          </p:nvPr>
        </p:nvSpPr>
        <p:spPr/>
        <p:txBody>
          <a:bodyPr/>
          <a:lstStyle/>
          <a:p>
            <a:r>
              <a:rPr lang="pt-BR" dirty="0"/>
              <a:t>Princípio da energia livre</a:t>
            </a:r>
          </a:p>
          <a:p>
            <a:r>
              <a:rPr lang="pt-BR" dirty="0"/>
              <a:t>Lei da entropia, 2ª lei da termodinâmica</a:t>
            </a:r>
          </a:p>
          <a:p>
            <a:pPr algn="just"/>
            <a:r>
              <a:rPr lang="pt-BR" sz="1800" dirty="0" err="1">
                <a:effectLst/>
                <a:latin typeface="Times New Roman" panose="02020603050405020304" pitchFamily="18" charset="0"/>
                <a:ea typeface="Times New Roman" panose="02020603050405020304" pitchFamily="18" charset="0"/>
              </a:rPr>
              <a:t>Friston</a:t>
            </a:r>
            <a:r>
              <a:rPr lang="pt-BR" sz="1800" dirty="0">
                <a:effectLst/>
                <a:latin typeface="Times New Roman" panose="02020603050405020304" pitchFamily="18" charset="0"/>
                <a:ea typeface="Times New Roman" panose="02020603050405020304" pitchFamily="18" charset="0"/>
              </a:rPr>
              <a:t>, em alguns de seus trabalhos e entrevistas, faz referência ao pensamento freudiano, especialmente ao conceito de “Princípio do Prazer”. Ele vê uma conexão entre a ideia freudiana de que o organismo procura reduzir o desconforto ou tensão (ligado ao princípio do prazer) e seu próprio modelo, onde o cérebro busca minimizar a surpresa ou energia livre. Ambos os modelos sugerem que o organismo se estrutura de forma a buscar equilíbrio e reduzir estímulos que possam causar desconforto ou incerteza.</a:t>
            </a:r>
          </a:p>
          <a:p>
            <a:pPr algn="just"/>
            <a:r>
              <a:rPr lang="pt-BR" sz="1800" dirty="0">
                <a:effectLst/>
                <a:latin typeface="Times New Roman" panose="02020603050405020304" pitchFamily="18" charset="0"/>
                <a:ea typeface="Times New Roman" panose="02020603050405020304" pitchFamily="18" charset="0"/>
              </a:rPr>
              <a:t>Outro ponto de interseção entre </a:t>
            </a:r>
            <a:r>
              <a:rPr lang="pt-BR" sz="1800" dirty="0" err="1">
                <a:effectLst/>
                <a:latin typeface="Times New Roman" panose="02020603050405020304" pitchFamily="18" charset="0"/>
                <a:ea typeface="Times New Roman" panose="02020603050405020304" pitchFamily="18" charset="0"/>
              </a:rPr>
              <a:t>Friston</a:t>
            </a:r>
            <a:r>
              <a:rPr lang="pt-BR" sz="1800" dirty="0">
                <a:effectLst/>
                <a:latin typeface="Times New Roman" panose="02020603050405020304" pitchFamily="18" charset="0"/>
                <a:ea typeface="Times New Roman" panose="02020603050405020304" pitchFamily="18" charset="0"/>
              </a:rPr>
              <a:t> e Freud é o conceito de “inconsciente”. </a:t>
            </a:r>
            <a:r>
              <a:rPr lang="pt-BR" sz="1800" b="1" dirty="0" err="1">
                <a:effectLst/>
                <a:latin typeface="Times New Roman" panose="02020603050405020304" pitchFamily="18" charset="0"/>
                <a:ea typeface="Times New Roman" panose="02020603050405020304" pitchFamily="18" charset="0"/>
              </a:rPr>
              <a:t>Friston</a:t>
            </a:r>
            <a:r>
              <a:rPr lang="pt-BR" sz="1800" b="1" dirty="0">
                <a:effectLst/>
                <a:latin typeface="Times New Roman" panose="02020603050405020304" pitchFamily="18" charset="0"/>
                <a:ea typeface="Times New Roman" panose="02020603050405020304" pitchFamily="18" charset="0"/>
              </a:rPr>
              <a:t> sugere que a maior parte da atividade de previsão e codificação ocorre de forma inconsciente, uma ideia próxima à noção freudiana de que muitos processos psíquicos se desenvolvem fora da consciência. </a:t>
            </a:r>
            <a:r>
              <a:rPr lang="pt-BR" sz="1800" dirty="0">
                <a:effectLst/>
                <a:latin typeface="Times New Roman" panose="02020603050405020304" pitchFamily="18" charset="0"/>
                <a:ea typeface="Times New Roman" panose="02020603050405020304" pitchFamily="18" charset="0"/>
              </a:rPr>
              <a:t>Assim, </a:t>
            </a:r>
            <a:r>
              <a:rPr lang="pt-BR" sz="1800" dirty="0" err="1">
                <a:effectLst/>
                <a:latin typeface="Times New Roman" panose="02020603050405020304" pitchFamily="18" charset="0"/>
                <a:ea typeface="Times New Roman" panose="02020603050405020304" pitchFamily="18" charset="0"/>
              </a:rPr>
              <a:t>Friston</a:t>
            </a:r>
            <a:r>
              <a:rPr lang="pt-BR" sz="1800" dirty="0">
                <a:effectLst/>
                <a:latin typeface="Times New Roman" panose="02020603050405020304" pitchFamily="18" charset="0"/>
                <a:ea typeface="Times New Roman" panose="02020603050405020304" pitchFamily="18" charset="0"/>
              </a:rPr>
              <a:t> estabelece um paralelo entre o inconsciente freudiano e os modelos preditivos inconscientes do cérebro, onde ambos funcionariam para regular estados internos e proteger o organismo da “surpresa” ou do desconforto.</a:t>
            </a:r>
          </a:p>
          <a:p>
            <a:endParaRPr lang="pt-BR" dirty="0"/>
          </a:p>
        </p:txBody>
      </p:sp>
      <p:sp>
        <p:nvSpPr>
          <p:cNvPr id="4" name="Espaço Reservado para Número de Slide 3">
            <a:extLst>
              <a:ext uri="{FF2B5EF4-FFF2-40B4-BE49-F238E27FC236}">
                <a16:creationId xmlns:a16="http://schemas.microsoft.com/office/drawing/2014/main" id="{92E5140E-1692-544D-A266-D876F1B16BFD}"/>
              </a:ext>
            </a:extLst>
          </p:cNvPr>
          <p:cNvSpPr>
            <a:spLocks noGrp="1"/>
          </p:cNvSpPr>
          <p:nvPr>
            <p:ph type="sldNum" sz="quarter" idx="12"/>
          </p:nvPr>
        </p:nvSpPr>
        <p:spPr/>
        <p:txBody>
          <a:bodyPr/>
          <a:lstStyle/>
          <a:p>
            <a:fld id="{86E381C6-3CE7-354A-88D5-C98944E9A1C1}" type="slidenum">
              <a:rPr lang="pt-BR" smtClean="0"/>
              <a:t>57</a:t>
            </a:fld>
            <a:endParaRPr lang="pt-BR"/>
          </a:p>
        </p:txBody>
      </p:sp>
    </p:spTree>
    <p:extLst>
      <p:ext uri="{BB962C8B-B14F-4D97-AF65-F5344CB8AC3E}">
        <p14:creationId xmlns:p14="http://schemas.microsoft.com/office/powerpoint/2010/main" val="10776537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9E0DA5-3F1F-7F42-B46F-8BC89F7A49BB}"/>
              </a:ext>
            </a:extLst>
          </p:cNvPr>
          <p:cNvSpPr>
            <a:spLocks noGrp="1"/>
          </p:cNvSpPr>
          <p:nvPr>
            <p:ph type="title"/>
          </p:nvPr>
        </p:nvSpPr>
        <p:spPr/>
        <p:txBody>
          <a:bodyPr/>
          <a:lstStyle/>
          <a:p>
            <a:r>
              <a:rPr lang="pt-BR" dirty="0"/>
              <a:t>Diz </a:t>
            </a:r>
            <a:r>
              <a:rPr lang="pt-BR" dirty="0" err="1"/>
              <a:t>Bezzerra</a:t>
            </a:r>
            <a:r>
              <a:rPr lang="pt-BR" dirty="0"/>
              <a:t>:</a:t>
            </a:r>
          </a:p>
        </p:txBody>
      </p:sp>
      <p:sp>
        <p:nvSpPr>
          <p:cNvPr id="3" name="Espaço Reservado para Conteúdo 2">
            <a:extLst>
              <a:ext uri="{FF2B5EF4-FFF2-40B4-BE49-F238E27FC236}">
                <a16:creationId xmlns:a16="http://schemas.microsoft.com/office/drawing/2014/main" id="{FE7C7596-4F00-D549-8880-0CBFBEB6EDD8}"/>
              </a:ext>
            </a:extLst>
          </p:cNvPr>
          <p:cNvSpPr>
            <a:spLocks noGrp="1"/>
          </p:cNvSpPr>
          <p:nvPr>
            <p:ph idx="1"/>
          </p:nvPr>
        </p:nvSpPr>
        <p:spPr/>
        <p:txBody>
          <a:bodyPr>
            <a:normAutofit fontScale="92500"/>
          </a:bodyPr>
          <a:lstStyle/>
          <a:p>
            <a:pPr algn="just">
              <a:lnSpc>
                <a:spcPct val="150000"/>
              </a:lnSpc>
            </a:pPr>
            <a:r>
              <a:rPr lang="pt-BR"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Friston</a:t>
            </a: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fala do cérebro e das relações dinâmicas do organismo com o meio, num quadro naturalista que torna mais imediatamente possível sua articulação com ideias sobre aparelho e realidade psíquica de Freud, enquanto </a:t>
            </a:r>
            <a:r>
              <a:rPr lang="pt-BR"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Winnicott</a:t>
            </a: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descreve a experiência psíquica a partir de noções como </a:t>
            </a:r>
            <a:r>
              <a:rPr lang="pt-BR" sz="1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 elaboração imaginativa do campo sensorial, a área de ilusão, a tendência inata à integração, o ser como base da experiência criativa e espontânea</a:t>
            </a: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 outras, que criam um campo conceitual que mescla a consideração ao movimento vital e uma atenção à dimensão fenomenológica da experiência, tornando desafiadora sua articulação com o naturalismo </a:t>
            </a:r>
            <a:r>
              <a:rPr lang="pt-BR"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fristoniano</a:t>
            </a: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dirty="0"/>
          </a:p>
          <a:p>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partir deste ponto levantarei algumas aproximações possíveis — na verdade, setas indicando um eventual caminho de aprofundamento, aperitivos para uma degustação mais aprimorada posterior — aludindo a algumas noções centrais do pensamento </a:t>
            </a:r>
            <a:r>
              <a:rPr lang="pt-BR"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winnicottiano</a:t>
            </a: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sugerindo como podem talvez ser cotejadas com conceitos </a:t>
            </a:r>
            <a:r>
              <a:rPr lang="pt-BR"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fristonianos</a:t>
            </a: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mas também aludindo a como as ideias do psicanalista podem iluminar de maneira diferente as hipóteses do neurocientista.</a:t>
            </a:r>
            <a:endParaRPr lang="pt-BR"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pt-BR" dirty="0"/>
          </a:p>
        </p:txBody>
      </p:sp>
      <p:sp>
        <p:nvSpPr>
          <p:cNvPr id="4" name="Espaço Reservado para Número de Slide 3">
            <a:extLst>
              <a:ext uri="{FF2B5EF4-FFF2-40B4-BE49-F238E27FC236}">
                <a16:creationId xmlns:a16="http://schemas.microsoft.com/office/drawing/2014/main" id="{6A416912-5F36-4B4C-822F-EE660EDEE67F}"/>
              </a:ext>
            </a:extLst>
          </p:cNvPr>
          <p:cNvSpPr>
            <a:spLocks noGrp="1"/>
          </p:cNvSpPr>
          <p:nvPr>
            <p:ph type="sldNum" sz="quarter" idx="12"/>
          </p:nvPr>
        </p:nvSpPr>
        <p:spPr/>
        <p:txBody>
          <a:bodyPr/>
          <a:lstStyle/>
          <a:p>
            <a:fld id="{86E381C6-3CE7-354A-88D5-C98944E9A1C1}" type="slidenum">
              <a:rPr lang="pt-BR" smtClean="0"/>
              <a:t>58</a:t>
            </a:fld>
            <a:endParaRPr lang="pt-BR"/>
          </a:p>
        </p:txBody>
      </p:sp>
    </p:spTree>
    <p:extLst>
      <p:ext uri="{BB962C8B-B14F-4D97-AF65-F5344CB8AC3E}">
        <p14:creationId xmlns:p14="http://schemas.microsoft.com/office/powerpoint/2010/main" val="212588763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F226A7-12C4-1E49-9E3C-52F60C5E6B67}"/>
              </a:ext>
            </a:extLst>
          </p:cNvPr>
          <p:cNvSpPr>
            <a:spLocks noGrp="1"/>
          </p:cNvSpPr>
          <p:nvPr>
            <p:ph type="title"/>
          </p:nvPr>
        </p:nvSpPr>
        <p:spPr/>
        <p:txBody>
          <a:bodyPr>
            <a:normAutofit/>
          </a:bodyPr>
          <a:lstStyle/>
          <a:p>
            <a:pPr algn="just"/>
            <a:r>
              <a:rPr lang="pt-BR" sz="2400" dirty="0" err="1">
                <a:latin typeface="Times New Roman" panose="02020603050405020304" pitchFamily="18" charset="0"/>
                <a:cs typeface="Times New Roman" panose="02020603050405020304" pitchFamily="18" charset="0"/>
              </a:rPr>
              <a:t>Bezzerra</a:t>
            </a:r>
            <a:r>
              <a:rPr lang="pt-BR" sz="2400" dirty="0">
                <a:latin typeface="Times New Roman" panose="02020603050405020304" pitchFamily="18" charset="0"/>
                <a:cs typeface="Times New Roman" panose="02020603050405020304" pitchFamily="18" charset="0"/>
              </a:rPr>
              <a:t> procura explicações </a:t>
            </a:r>
            <a:r>
              <a:rPr lang="pt-BR" sz="2400" dirty="0" err="1">
                <a:latin typeface="Times New Roman" panose="02020603050405020304" pitchFamily="18" charset="0"/>
                <a:cs typeface="Times New Roman" panose="02020603050405020304" pitchFamily="18" charset="0"/>
              </a:rPr>
              <a:t>metapsicológicas</a:t>
            </a:r>
            <a:r>
              <a:rPr lang="pt-BR" sz="2400" dirty="0">
                <a:latin typeface="Times New Roman" panose="02020603050405020304" pitchFamily="18" charset="0"/>
                <a:cs typeface="Times New Roman" panose="02020603050405020304" pitchFamily="18" charset="0"/>
              </a:rPr>
              <a:t>, apoiado nas neurociências, para o desenvolvimento do self, os processos de integração, e as projeções operativas na administração do mundo</a:t>
            </a:r>
            <a:endParaRPr lang="pt-BR" sz="2400" dirty="0"/>
          </a:p>
        </p:txBody>
      </p:sp>
      <p:sp>
        <p:nvSpPr>
          <p:cNvPr id="3" name="Espaço Reservado para Conteúdo 2">
            <a:extLst>
              <a:ext uri="{FF2B5EF4-FFF2-40B4-BE49-F238E27FC236}">
                <a16:creationId xmlns:a16="http://schemas.microsoft.com/office/drawing/2014/main" id="{15AB71E5-E34A-2845-B8DB-2295AFD4486A}"/>
              </a:ext>
            </a:extLst>
          </p:cNvPr>
          <p:cNvSpPr>
            <a:spLocks noGrp="1"/>
          </p:cNvSpPr>
          <p:nvPr>
            <p:ph idx="1"/>
          </p:nvPr>
        </p:nvSpPr>
        <p:spPr/>
        <p:txBody>
          <a:bodyPr>
            <a:normAutofit lnSpcReduction="10000"/>
          </a:bodyPr>
          <a:lstStyle/>
          <a:p>
            <a:pPr>
              <a:lnSpc>
                <a:spcPct val="150000"/>
              </a:lnSpc>
            </a:pPr>
            <a:r>
              <a:rPr lang="pt-BR" sz="2400" dirty="0">
                <a:effectLst/>
                <a:latin typeface="Times New Roman" panose="02020603050405020304" pitchFamily="18" charset="0"/>
                <a:ea typeface="Times New Roman" panose="02020603050405020304" pitchFamily="18" charset="0"/>
                <a:cs typeface="Times New Roman" panose="02020603050405020304" pitchFamily="18" charset="0"/>
              </a:rPr>
              <a:t>A centralidade do ambiente e a função materna</a:t>
            </a:r>
            <a:endParaRPr lang="pt-BR"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pt-BR" sz="2400" dirty="0">
                <a:effectLst/>
                <a:latin typeface="Times New Roman" panose="02020603050405020304" pitchFamily="18" charset="0"/>
                <a:ea typeface="Times New Roman" panose="02020603050405020304" pitchFamily="18" charset="0"/>
                <a:cs typeface="Times New Roman" panose="02020603050405020304" pitchFamily="18" charset="0"/>
              </a:rPr>
              <a:t>Mãe-ambiente e Mãe-Objeto </a:t>
            </a:r>
          </a:p>
          <a:p>
            <a:pPr>
              <a:lnSpc>
                <a:spcPct val="150000"/>
              </a:lnSpc>
            </a:pPr>
            <a:r>
              <a:rPr lang="pt-BR" sz="2400" dirty="0" err="1">
                <a:latin typeface="Times New Roman" panose="02020603050405020304" pitchFamily="18" charset="0"/>
                <a:cs typeface="Times New Roman" panose="02020603050405020304" pitchFamily="18" charset="0"/>
              </a:rPr>
              <a:t>Transicionalidade</a:t>
            </a:r>
            <a:r>
              <a:rPr lang="pt-BR" sz="2400" dirty="0">
                <a:latin typeface="Times New Roman" panose="02020603050405020304" pitchFamily="18" charset="0"/>
                <a:cs typeface="Times New Roman" panose="02020603050405020304" pitchFamily="18" charset="0"/>
              </a:rPr>
              <a:t>, </a:t>
            </a:r>
            <a:r>
              <a:rPr lang="pt-BR" sz="2400" kern="1800" dirty="0">
                <a:effectLst/>
                <a:latin typeface="Times New Roman" panose="02020603050405020304" pitchFamily="18" charset="0"/>
                <a:ea typeface="Times New Roman" panose="02020603050405020304" pitchFamily="18" charset="0"/>
                <a:cs typeface="Times New Roman" panose="02020603050405020304" pitchFamily="18" charset="0"/>
              </a:rPr>
              <a:t>Espaço potencial e flexibilidade preditiva</a:t>
            </a:r>
            <a:endParaRPr lang="pt-BR"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pt-BR" sz="2400" dirty="0">
                <a:latin typeface="Times New Roman" panose="02020603050405020304" pitchFamily="18" charset="0"/>
                <a:cs typeface="Times New Roman" panose="02020603050405020304" pitchFamily="18" charset="0"/>
              </a:rPr>
              <a:t>Inserção da teoria do apego na reflexão sobre as relação entre as neurociências e a psicanálise</a:t>
            </a:r>
          </a:p>
          <a:p>
            <a:pPr>
              <a:lnSpc>
                <a:spcPct val="150000"/>
              </a:lnSpc>
            </a:pPr>
            <a:r>
              <a:rPr lang="pt-BR" sz="2400" kern="1800" dirty="0">
                <a:effectLst/>
                <a:latin typeface="Times New Roman" panose="02020603050405020304" pitchFamily="18" charset="0"/>
                <a:ea typeface="Times New Roman" panose="02020603050405020304" pitchFamily="18" charset="0"/>
                <a:cs typeface="Times New Roman" panose="02020603050405020304" pitchFamily="18" charset="0"/>
              </a:rPr>
              <a:t>O falso </a:t>
            </a:r>
            <a:r>
              <a:rPr lang="pt-BR" sz="2400" i="1" kern="1800" dirty="0">
                <a:effectLst/>
                <a:latin typeface="Times New Roman" panose="02020603050405020304" pitchFamily="18" charset="0"/>
                <a:ea typeface="Times New Roman" panose="02020603050405020304" pitchFamily="18" charset="0"/>
                <a:cs typeface="Times New Roman" panose="02020603050405020304" pitchFamily="18" charset="0"/>
              </a:rPr>
              <a:t>self</a:t>
            </a:r>
            <a:r>
              <a:rPr lang="pt-BR" sz="2400" kern="1800" dirty="0">
                <a:effectLst/>
                <a:latin typeface="Times New Roman" panose="02020603050405020304" pitchFamily="18" charset="0"/>
                <a:ea typeface="Times New Roman" panose="02020603050405020304" pitchFamily="18" charset="0"/>
                <a:cs typeface="Times New Roman" panose="02020603050405020304" pitchFamily="18" charset="0"/>
              </a:rPr>
              <a:t> e o erro de previsão</a:t>
            </a:r>
            <a:endParaRPr lang="pt-BR"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pt-BR" sz="2400" kern="1800" dirty="0">
                <a:effectLst/>
                <a:latin typeface="Times New Roman" panose="02020603050405020304" pitchFamily="18" charset="0"/>
                <a:ea typeface="Times New Roman" panose="02020603050405020304" pitchFamily="18" charset="0"/>
                <a:cs typeface="Times New Roman" panose="02020603050405020304" pitchFamily="18" charset="0"/>
              </a:rPr>
              <a:t>Integração e desintegração</a:t>
            </a:r>
            <a:endParaRPr lang="pt-BR"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pt-BR" dirty="0"/>
          </a:p>
        </p:txBody>
      </p:sp>
      <p:sp>
        <p:nvSpPr>
          <p:cNvPr id="4" name="Espaço Reservado para Número de Slide 3">
            <a:extLst>
              <a:ext uri="{FF2B5EF4-FFF2-40B4-BE49-F238E27FC236}">
                <a16:creationId xmlns:a16="http://schemas.microsoft.com/office/drawing/2014/main" id="{C05E5B5D-BCBB-A149-A6C6-9ED219A12E82}"/>
              </a:ext>
            </a:extLst>
          </p:cNvPr>
          <p:cNvSpPr>
            <a:spLocks noGrp="1"/>
          </p:cNvSpPr>
          <p:nvPr>
            <p:ph type="sldNum" sz="quarter" idx="12"/>
          </p:nvPr>
        </p:nvSpPr>
        <p:spPr/>
        <p:txBody>
          <a:bodyPr/>
          <a:lstStyle/>
          <a:p>
            <a:fld id="{86E381C6-3CE7-354A-88D5-C98944E9A1C1}" type="slidenum">
              <a:rPr lang="pt-BR" smtClean="0"/>
              <a:t>59</a:t>
            </a:fld>
            <a:endParaRPr lang="pt-BR"/>
          </a:p>
        </p:txBody>
      </p:sp>
    </p:spTree>
    <p:extLst>
      <p:ext uri="{BB962C8B-B14F-4D97-AF65-F5344CB8AC3E}">
        <p14:creationId xmlns:p14="http://schemas.microsoft.com/office/powerpoint/2010/main" val="3665238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1081E3-8BE2-6B42-8F40-6C21E665FF82}"/>
              </a:ext>
            </a:extLst>
          </p:cNvPr>
          <p:cNvSpPr>
            <a:spLocks noGrp="1"/>
          </p:cNvSpPr>
          <p:nvPr>
            <p:ph type="title"/>
          </p:nvPr>
        </p:nvSpPr>
        <p:spPr/>
        <p:txBody>
          <a:bodyPr>
            <a:normAutofit/>
          </a:bodyPr>
          <a:lstStyle/>
          <a:p>
            <a:pPr algn="ctr"/>
            <a:r>
              <a:rPr lang="pt-BR" sz="3600" b="1" dirty="0">
                <a:latin typeface="Times New Roman" panose="02020603050405020304" pitchFamily="18" charset="0"/>
                <a:cs typeface="Times New Roman" panose="02020603050405020304" pitchFamily="18" charset="0"/>
              </a:rPr>
              <a:t>O problema da relação entre os saberes, </a:t>
            </a:r>
            <a:br>
              <a:rPr lang="pt-BR" sz="3600" b="1" dirty="0">
                <a:latin typeface="Times New Roman" panose="02020603050405020304" pitchFamily="18" charset="0"/>
                <a:cs typeface="Times New Roman" panose="02020603050405020304" pitchFamily="18" charset="0"/>
              </a:rPr>
            </a:br>
            <a:r>
              <a:rPr lang="pt-BR" sz="3600" b="1" dirty="0">
                <a:latin typeface="Times New Roman" panose="02020603050405020304" pitchFamily="18" charset="0"/>
                <a:cs typeface="Times New Roman" panose="02020603050405020304" pitchFamily="18" charset="0"/>
              </a:rPr>
              <a:t>entre as ciências</a:t>
            </a:r>
          </a:p>
        </p:txBody>
      </p:sp>
      <p:sp>
        <p:nvSpPr>
          <p:cNvPr id="3" name="Espaço Reservado para Conteúdo 2">
            <a:extLst>
              <a:ext uri="{FF2B5EF4-FFF2-40B4-BE49-F238E27FC236}">
                <a16:creationId xmlns:a16="http://schemas.microsoft.com/office/drawing/2014/main" id="{E722234B-9544-B941-9088-5071D2D96A28}"/>
              </a:ext>
            </a:extLst>
          </p:cNvPr>
          <p:cNvSpPr>
            <a:spLocks noGrp="1"/>
          </p:cNvSpPr>
          <p:nvPr>
            <p:ph idx="1"/>
          </p:nvPr>
        </p:nvSpPr>
        <p:spPr/>
        <p:txBody>
          <a:bodyPr>
            <a:noAutofit/>
          </a:bodyPr>
          <a:lstStyle/>
          <a:p>
            <a:pPr>
              <a:lnSpc>
                <a:spcPct val="160000"/>
              </a:lnSpc>
            </a:pPr>
            <a:r>
              <a:rPr lang="pt-BR" sz="1300" dirty="0"/>
              <a:t>Filosofia ~ Ciências </a:t>
            </a:r>
            <a:r>
              <a:rPr lang="pt-BR" sz="1300" dirty="0">
                <a:sym typeface="Wingdings" pitchFamily="2" charset="2"/>
              </a:rPr>
              <a:t> Filosofia  ciências humanas (psicologia, sociologia, antropologia...)</a:t>
            </a:r>
            <a:endParaRPr lang="pt-BR" sz="1300" dirty="0"/>
          </a:p>
          <a:p>
            <a:pPr>
              <a:lnSpc>
                <a:spcPct val="160000"/>
              </a:lnSpc>
            </a:pPr>
            <a:r>
              <a:rPr lang="pt-BR" sz="1300" dirty="0">
                <a:sym typeface="Wingdings" pitchFamily="2" charset="2"/>
              </a:rPr>
              <a:t>A relação entre a arte, a religião e as ciências (do espírito ~ da natureza; da natureza ~humanas; exatas e/ou duras ~sociais)</a:t>
            </a:r>
          </a:p>
          <a:p>
            <a:pPr>
              <a:lnSpc>
                <a:spcPct val="160000"/>
              </a:lnSpc>
            </a:pPr>
            <a:r>
              <a:rPr lang="pt-BR" sz="1300" dirty="0">
                <a:sym typeface="Wingdings" pitchFamily="2" charset="2"/>
              </a:rPr>
              <a:t>A relação entre as ciências entre si   Alquimia ~ Química; Biologia ~ Medicina; Macro Física ~ Micro Física</a:t>
            </a:r>
          </a:p>
          <a:p>
            <a:pPr>
              <a:lnSpc>
                <a:spcPct val="160000"/>
              </a:lnSpc>
            </a:pPr>
            <a:endParaRPr lang="pt-BR" sz="1300" dirty="0">
              <a:sym typeface="Wingdings" pitchFamily="2" charset="2"/>
            </a:endParaRPr>
          </a:p>
          <a:p>
            <a:pPr>
              <a:lnSpc>
                <a:spcPct val="160000"/>
              </a:lnSpc>
            </a:pPr>
            <a:r>
              <a:rPr lang="pt-BR" sz="1300" dirty="0">
                <a:sym typeface="Wingdings" pitchFamily="2" charset="2"/>
              </a:rPr>
              <a:t>Problemas ou objetos com o mesmo nome (o homem, o amor, o sofrimento, a dor, a felicidade, a maldade, a agressividade, a mente, o comportamento, o inconsciente, o apego etc.) parecem ser os mesmos e são, não obstante, tão diferentes em cada uma destas perspectivas</a:t>
            </a:r>
          </a:p>
          <a:p>
            <a:pPr>
              <a:lnSpc>
                <a:spcPct val="160000"/>
              </a:lnSpc>
            </a:pPr>
            <a:endParaRPr lang="pt-BR" sz="1300" dirty="0">
              <a:sym typeface="Wingdings" pitchFamily="2" charset="2"/>
            </a:endParaRPr>
          </a:p>
          <a:p>
            <a:pPr>
              <a:lnSpc>
                <a:spcPct val="160000"/>
              </a:lnSpc>
            </a:pPr>
            <a:r>
              <a:rPr lang="pt-BR" sz="1300" dirty="0">
                <a:sym typeface="Wingdings" pitchFamily="2" charset="2"/>
              </a:rPr>
              <a:t>O mesmo ocorre com a Psicanálise e as Neurociências, dado que ambas parecem se ocupar da mente, mental </a:t>
            </a:r>
            <a:r>
              <a:rPr lang="pt-BR" sz="1300" dirty="0" err="1">
                <a:sym typeface="Wingdings" pitchFamily="2" charset="2"/>
              </a:rPr>
              <a:t>life</a:t>
            </a:r>
            <a:r>
              <a:rPr lang="pt-BR" sz="1300" dirty="0">
                <a:sym typeface="Wingdings" pitchFamily="2" charset="2"/>
              </a:rPr>
              <a:t>, psique ou vida psíquica</a:t>
            </a:r>
          </a:p>
          <a:p>
            <a:pPr lvl="1">
              <a:lnSpc>
                <a:spcPct val="160000"/>
              </a:lnSpc>
            </a:pPr>
            <a:r>
              <a:rPr lang="pt-BR" sz="1300" dirty="0">
                <a:sym typeface="Wingdings" pitchFamily="2" charset="2"/>
              </a:rPr>
              <a:t>A psicanálise se ocupa do funcionamento da psique (</a:t>
            </a:r>
            <a:r>
              <a:rPr lang="pt-BR" sz="1300" dirty="0" err="1">
                <a:sym typeface="Wingdings" pitchFamily="2" charset="2"/>
              </a:rPr>
              <a:t>Seele</a:t>
            </a:r>
            <a:r>
              <a:rPr lang="pt-BR" sz="1300" dirty="0">
                <a:sym typeface="Wingdings" pitchFamily="2" charset="2"/>
              </a:rPr>
              <a:t>, mental </a:t>
            </a:r>
            <a:r>
              <a:rPr lang="pt-BR" sz="1300" dirty="0" err="1">
                <a:sym typeface="Wingdings" pitchFamily="2" charset="2"/>
              </a:rPr>
              <a:t>life</a:t>
            </a:r>
            <a:r>
              <a:rPr lang="pt-BR" sz="1300" dirty="0">
                <a:sym typeface="Wingdings" pitchFamily="2" charset="2"/>
              </a:rPr>
              <a:t>), em termos psicológicos, para ações psicoterápicas</a:t>
            </a:r>
          </a:p>
          <a:p>
            <a:pPr lvl="1">
              <a:lnSpc>
                <a:spcPct val="160000"/>
              </a:lnSpc>
            </a:pPr>
            <a:r>
              <a:rPr lang="pt-BR" sz="1300" dirty="0">
                <a:sym typeface="Wingdings" pitchFamily="2" charset="2"/>
              </a:rPr>
              <a:t>As neurociências se ocupam do funcionamento do cérebro (e do sistema nervoso), base e fundamento do funcionamento da mente, para fins de entendimento e de ação clínica </a:t>
            </a:r>
          </a:p>
        </p:txBody>
      </p:sp>
      <p:sp>
        <p:nvSpPr>
          <p:cNvPr id="4" name="Espaço Reservado para Número de Slide 3">
            <a:extLst>
              <a:ext uri="{FF2B5EF4-FFF2-40B4-BE49-F238E27FC236}">
                <a16:creationId xmlns:a16="http://schemas.microsoft.com/office/drawing/2014/main" id="{ADE3299F-308C-AC43-AE72-130D28083F6D}"/>
              </a:ext>
            </a:extLst>
          </p:cNvPr>
          <p:cNvSpPr>
            <a:spLocks noGrp="1"/>
          </p:cNvSpPr>
          <p:nvPr>
            <p:ph type="sldNum" sz="quarter" idx="12"/>
          </p:nvPr>
        </p:nvSpPr>
        <p:spPr/>
        <p:txBody>
          <a:bodyPr/>
          <a:lstStyle/>
          <a:p>
            <a:fld id="{86E381C6-3CE7-354A-88D5-C98944E9A1C1}" type="slidenum">
              <a:rPr lang="pt-BR" smtClean="0"/>
              <a:t>6</a:t>
            </a:fld>
            <a:endParaRPr lang="pt-BR"/>
          </a:p>
        </p:txBody>
      </p:sp>
    </p:spTree>
    <p:extLst>
      <p:ext uri="{BB962C8B-B14F-4D97-AF65-F5344CB8AC3E}">
        <p14:creationId xmlns:p14="http://schemas.microsoft.com/office/powerpoint/2010/main" val="270535966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7BFF8F-AC86-A340-9E3A-B78A88661107}"/>
              </a:ext>
            </a:extLst>
          </p:cNvPr>
          <p:cNvSpPr>
            <a:spLocks noGrp="1"/>
          </p:cNvSpPr>
          <p:nvPr>
            <p:ph type="title"/>
          </p:nvPr>
        </p:nvSpPr>
        <p:spPr/>
        <p:txBody>
          <a:bodyPr/>
          <a:lstStyle/>
          <a:p>
            <a:r>
              <a:rPr lang="pt-BR" sz="4400"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Encaminhamento</a:t>
            </a:r>
            <a:endParaRPr lang="pt-BR" dirty="0"/>
          </a:p>
        </p:txBody>
      </p:sp>
      <p:sp>
        <p:nvSpPr>
          <p:cNvPr id="3" name="Espaço Reservado para Conteúdo 2">
            <a:extLst>
              <a:ext uri="{FF2B5EF4-FFF2-40B4-BE49-F238E27FC236}">
                <a16:creationId xmlns:a16="http://schemas.microsoft.com/office/drawing/2014/main" id="{F243C935-3A5D-3440-A814-DC1CB22754AE}"/>
              </a:ext>
            </a:extLst>
          </p:cNvPr>
          <p:cNvSpPr>
            <a:spLocks noGrp="1"/>
          </p:cNvSpPr>
          <p:nvPr>
            <p:ph idx="1"/>
          </p:nvPr>
        </p:nvSpPr>
        <p:spPr/>
        <p:txBody>
          <a:bodyPr/>
          <a:lstStyle/>
          <a:p>
            <a:pPr marL="342900" lvl="0" indent="-342900" algn="just">
              <a:lnSpc>
                <a:spcPct val="150000"/>
              </a:lnSpc>
              <a:buFont typeface="Symbol" pitchFamily="2" charset="2"/>
              <a:buChar char=""/>
            </a:pPr>
            <a:r>
              <a:rPr lang="pt-BR"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Essas observações apenas aludem a alguns pontos iniciais que podem se mostrar interessantes se explorados num eventual diálogo entre esses autores visando elucidar facetas diversas, mas complementares, dos centros de gravidade em torno dos quais se organiza a experiência humana — a constituição do psiquismo, a regulação da vida subjetiva, as estratégias de enfrentamento da angústia diante da incerteza essencial e dos paradoxos da realidade humana. </a:t>
            </a:r>
            <a:endParaRPr lang="pt-B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50000"/>
              </a:lnSpc>
              <a:buFont typeface="Symbol" pitchFamily="2" charset="2"/>
              <a:buChar char=""/>
            </a:pPr>
            <a:r>
              <a:rPr lang="pt-BR"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 se mostrar pertinente, esse esforço pode resultar, não na tradução ou comprovação de um campo pelo outro, mas numa interpelação fértil que aponte para as inevitáveis lacunas e insuficiências inerentes às fronteiras epistêmicas de cada campo, contribuindo para seu desenvolvimento.</a:t>
            </a:r>
            <a:endParaRPr lang="pt-B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pt-BR" dirty="0"/>
          </a:p>
        </p:txBody>
      </p:sp>
      <p:sp>
        <p:nvSpPr>
          <p:cNvPr id="4" name="Espaço Reservado para Número de Slide 3">
            <a:extLst>
              <a:ext uri="{FF2B5EF4-FFF2-40B4-BE49-F238E27FC236}">
                <a16:creationId xmlns:a16="http://schemas.microsoft.com/office/drawing/2014/main" id="{868A2F25-09B0-794D-B17F-A2CB8D59437E}"/>
              </a:ext>
            </a:extLst>
          </p:cNvPr>
          <p:cNvSpPr>
            <a:spLocks noGrp="1"/>
          </p:cNvSpPr>
          <p:nvPr>
            <p:ph type="sldNum" sz="quarter" idx="12"/>
          </p:nvPr>
        </p:nvSpPr>
        <p:spPr/>
        <p:txBody>
          <a:bodyPr/>
          <a:lstStyle/>
          <a:p>
            <a:fld id="{86E381C6-3CE7-354A-88D5-C98944E9A1C1}" type="slidenum">
              <a:rPr lang="pt-BR" smtClean="0"/>
              <a:t>60</a:t>
            </a:fld>
            <a:endParaRPr lang="pt-BR"/>
          </a:p>
        </p:txBody>
      </p:sp>
    </p:spTree>
    <p:extLst>
      <p:ext uri="{BB962C8B-B14F-4D97-AF65-F5344CB8AC3E}">
        <p14:creationId xmlns:p14="http://schemas.microsoft.com/office/powerpoint/2010/main" val="52846171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7F0CAE-B5F3-9A4D-B686-9C826C1FB7A6}"/>
              </a:ext>
            </a:extLst>
          </p:cNvPr>
          <p:cNvSpPr>
            <a:spLocks noGrp="1"/>
          </p:cNvSpPr>
          <p:nvPr>
            <p:ph type="title"/>
          </p:nvPr>
        </p:nvSpPr>
        <p:spPr/>
        <p:txBody>
          <a:bodyPr>
            <a:normAutofit/>
          </a:bodyPr>
          <a:lstStyle/>
          <a:p>
            <a:pPr algn="ctr"/>
            <a:r>
              <a:rPr lang="pt-BR"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Mark </a:t>
            </a:r>
            <a:r>
              <a:rPr lang="pt-BR"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Solms</a:t>
            </a:r>
            <a:endParaRPr lang="pt-BR" sz="3200" b="1" dirty="0">
              <a:latin typeface="Times New Roman" panose="02020603050405020304" pitchFamily="18" charset="0"/>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CD41C89E-EF66-4D4F-9FC0-3D96F6609BD6}"/>
              </a:ext>
            </a:extLst>
          </p:cNvPr>
          <p:cNvSpPr>
            <a:spLocks noGrp="1"/>
          </p:cNvSpPr>
          <p:nvPr>
            <p:ph idx="1"/>
          </p:nvPr>
        </p:nvSpPr>
        <p:spPr/>
        <p:txBody>
          <a:bodyPr>
            <a:normAutofit lnSpcReduction="10000"/>
          </a:bodyPr>
          <a:lstStyle/>
          <a:p>
            <a:pPr algn="just">
              <a:lnSpc>
                <a:spcPct val="150000"/>
              </a:lnSpc>
            </a:pPr>
            <a:r>
              <a:rPr lang="pt-BR"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Mark </a:t>
            </a:r>
            <a:r>
              <a:rPr lang="pt-BR"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Solms</a:t>
            </a:r>
            <a:r>
              <a:rPr lang="pt-BR"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é um psicanalista e </a:t>
            </a:r>
            <a:r>
              <a:rPr lang="pt-BR"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neuropsicólogo</a:t>
            </a:r>
            <a:r>
              <a:rPr lang="pt-BR"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sul-africano, nascido em 17 de julho de 1961 em </a:t>
            </a:r>
            <a:r>
              <a:rPr lang="pt-BR"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Lüderitz</a:t>
            </a:r>
            <a:r>
              <a:rPr lang="pt-BR"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Namíbia. Atualmente, ocupa a cadeira de </a:t>
            </a:r>
            <a:r>
              <a:rPr lang="pt-BR"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Neuropsicologia</a:t>
            </a:r>
            <a:r>
              <a:rPr lang="pt-BR"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 Universidade da Cidade do Cabo e no Hospital </a:t>
            </a:r>
            <a:r>
              <a:rPr lang="pt-BR"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Groote</a:t>
            </a:r>
            <a:r>
              <a:rPr lang="pt-BR"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Schuur</a:t>
            </a:r>
            <a:r>
              <a:rPr lang="pt-BR"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além de presidir a Associação Psicanalítica Sul-Africana. </a:t>
            </a:r>
          </a:p>
          <a:p>
            <a:pPr algn="just">
              <a:lnSpc>
                <a:spcPct val="150000"/>
              </a:lnSpc>
            </a:pPr>
            <a:r>
              <a:rPr lang="pt-BR" sz="1900" dirty="0">
                <a:effectLst/>
                <a:latin typeface="Times New Roman" panose="02020603050405020304" pitchFamily="18" charset="0"/>
                <a:ea typeface="Times New Roman" panose="02020603050405020304" pitchFamily="18" charset="0"/>
                <a:cs typeface="Times New Roman" panose="02020603050405020304" pitchFamily="18" charset="0"/>
              </a:rPr>
              <a:t>Mark </a:t>
            </a:r>
            <a:r>
              <a:rPr lang="pt-BR" sz="1900" dirty="0" err="1">
                <a:effectLst/>
                <a:latin typeface="Times New Roman" panose="02020603050405020304" pitchFamily="18" charset="0"/>
                <a:ea typeface="Times New Roman" panose="02020603050405020304" pitchFamily="18" charset="0"/>
                <a:cs typeface="Times New Roman" panose="02020603050405020304" pitchFamily="18" charset="0"/>
              </a:rPr>
              <a:t>Solms</a:t>
            </a:r>
            <a:r>
              <a:rPr lang="pt-BR" sz="1900" dirty="0">
                <a:effectLst/>
                <a:latin typeface="Times New Roman" panose="02020603050405020304" pitchFamily="18" charset="0"/>
                <a:ea typeface="Times New Roman" panose="02020603050405020304" pitchFamily="18" charset="0"/>
                <a:cs typeface="Times New Roman" panose="02020603050405020304" pitchFamily="18" charset="0"/>
              </a:rPr>
              <a:t> propõe uma conexão íntima entre a psicanálise e a neurociência, argumentando que ambas abordagens tratam do mesmo fenômeno sob diferentes perspectivas: a mente e o cérebro. </a:t>
            </a:r>
          </a:p>
          <a:p>
            <a:pPr algn="just">
              <a:lnSpc>
                <a:spcPct val="150000"/>
              </a:lnSpc>
            </a:pPr>
            <a:r>
              <a:rPr lang="pt-BR" sz="1900" dirty="0">
                <a:effectLst/>
                <a:latin typeface="Times New Roman" panose="02020603050405020304" pitchFamily="18" charset="0"/>
                <a:ea typeface="Times New Roman" panose="02020603050405020304" pitchFamily="18" charset="0"/>
                <a:cs typeface="Times New Roman" panose="02020603050405020304" pitchFamily="18" charset="0"/>
              </a:rPr>
              <a:t>Ele busca explicar conceitos psicanalíticos tradicionais, como inconsciente, pulsão e representação, à luz das descobertas </a:t>
            </a:r>
            <a:r>
              <a:rPr lang="pt-BR" sz="1900" dirty="0" err="1">
                <a:effectLst/>
                <a:latin typeface="Times New Roman" panose="02020603050405020304" pitchFamily="18" charset="0"/>
                <a:ea typeface="Times New Roman" panose="02020603050405020304" pitchFamily="18" charset="0"/>
                <a:cs typeface="Times New Roman" panose="02020603050405020304" pitchFamily="18" charset="0"/>
              </a:rPr>
              <a:t>neurocientíficas</a:t>
            </a:r>
            <a:r>
              <a:rPr lang="pt-BR" sz="19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50000"/>
              </a:lnSpc>
            </a:pPr>
            <a:r>
              <a:rPr lang="pt-BR" sz="1900" dirty="0">
                <a:effectLst/>
                <a:latin typeface="Times New Roman" panose="02020603050405020304" pitchFamily="18" charset="0"/>
                <a:ea typeface="Times New Roman" panose="02020603050405020304" pitchFamily="18" charset="0"/>
                <a:cs typeface="Times New Roman" panose="02020603050405020304" pitchFamily="18" charset="0"/>
              </a:rPr>
              <a:t>Uma das contribuições mais relevantes de </a:t>
            </a:r>
            <a:r>
              <a:rPr lang="pt-BR" sz="1900" dirty="0" err="1">
                <a:effectLst/>
                <a:latin typeface="Times New Roman" panose="02020603050405020304" pitchFamily="18" charset="0"/>
                <a:ea typeface="Times New Roman" panose="02020603050405020304" pitchFamily="18" charset="0"/>
                <a:cs typeface="Times New Roman" panose="02020603050405020304" pitchFamily="18" charset="0"/>
              </a:rPr>
              <a:t>Solms</a:t>
            </a:r>
            <a:r>
              <a:rPr lang="pt-BR" sz="1900" dirty="0">
                <a:effectLst/>
                <a:latin typeface="Times New Roman" panose="02020603050405020304" pitchFamily="18" charset="0"/>
                <a:ea typeface="Times New Roman" panose="02020603050405020304" pitchFamily="18" charset="0"/>
                <a:cs typeface="Times New Roman" panose="02020603050405020304" pitchFamily="18" charset="0"/>
              </a:rPr>
              <a:t> é sua tentativa de localizar os substratos neurais da consciência e integrar aspectos subjetivos e objetivos da experiência humana.</a:t>
            </a:r>
          </a:p>
          <a:p>
            <a:pPr algn="just">
              <a:lnSpc>
                <a:spcPct val="150000"/>
              </a:lnSpc>
            </a:pPr>
            <a:endParaRPr lang="pt-BR" sz="1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endParaRPr lang="pt-BR" dirty="0">
              <a:solidFill>
                <a:srgbClr val="FF0000"/>
              </a:solidFill>
              <a:latin typeface="Times New Roman" panose="02020603050405020304" pitchFamily="18" charset="0"/>
              <a:cs typeface="Times New Roman" panose="02020603050405020304" pitchFamily="18" charset="0"/>
            </a:endParaRPr>
          </a:p>
        </p:txBody>
      </p:sp>
      <p:sp>
        <p:nvSpPr>
          <p:cNvPr id="4" name="Espaço Reservado para Número de Slide 3">
            <a:extLst>
              <a:ext uri="{FF2B5EF4-FFF2-40B4-BE49-F238E27FC236}">
                <a16:creationId xmlns:a16="http://schemas.microsoft.com/office/drawing/2014/main" id="{3B9AD2BB-A34C-A24D-80AA-A2610B55ADFF}"/>
              </a:ext>
            </a:extLst>
          </p:cNvPr>
          <p:cNvSpPr>
            <a:spLocks noGrp="1"/>
          </p:cNvSpPr>
          <p:nvPr>
            <p:ph type="sldNum" sz="quarter" idx="12"/>
          </p:nvPr>
        </p:nvSpPr>
        <p:spPr/>
        <p:txBody>
          <a:bodyPr/>
          <a:lstStyle/>
          <a:p>
            <a:fld id="{86E381C6-3CE7-354A-88D5-C98944E9A1C1}" type="slidenum">
              <a:rPr lang="pt-BR" smtClean="0"/>
              <a:t>61</a:t>
            </a:fld>
            <a:endParaRPr lang="pt-BR"/>
          </a:p>
        </p:txBody>
      </p:sp>
    </p:spTree>
    <p:extLst>
      <p:ext uri="{BB962C8B-B14F-4D97-AF65-F5344CB8AC3E}">
        <p14:creationId xmlns:p14="http://schemas.microsoft.com/office/powerpoint/2010/main" val="193469605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D7B2B8-5FFE-F84C-ABE7-4621498D0F79}"/>
              </a:ext>
            </a:extLst>
          </p:cNvPr>
          <p:cNvSpPr>
            <a:spLocks noGrp="1"/>
          </p:cNvSpPr>
          <p:nvPr>
            <p:ph type="title"/>
          </p:nvPr>
        </p:nvSpPr>
        <p:spPr/>
        <p:txBody>
          <a:bodyPr/>
          <a:lstStyle/>
          <a:p>
            <a:pPr algn="ctr"/>
            <a:r>
              <a:rPr lang="pt-BR" sz="4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Principais Publicações de </a:t>
            </a:r>
            <a:r>
              <a:rPr lang="pt-BR" b="1" dirty="0">
                <a:latin typeface="Times New Roman" panose="02020603050405020304" pitchFamily="18" charset="0"/>
                <a:cs typeface="Times New Roman" panose="02020603050405020304" pitchFamily="18" charset="0"/>
              </a:rPr>
              <a:t>Mark </a:t>
            </a:r>
            <a:r>
              <a:rPr lang="pt-BR" b="1" dirty="0" err="1">
                <a:latin typeface="Times New Roman" panose="02020603050405020304" pitchFamily="18" charset="0"/>
                <a:cs typeface="Times New Roman" panose="02020603050405020304" pitchFamily="18" charset="0"/>
              </a:rPr>
              <a:t>Solms</a:t>
            </a:r>
            <a:endParaRPr lang="pt-BR" b="1" dirty="0">
              <a:latin typeface="Times New Roman" panose="02020603050405020304" pitchFamily="18" charset="0"/>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F0593749-A6BC-D347-8C43-C642159F9CC5}"/>
              </a:ext>
            </a:extLst>
          </p:cNvPr>
          <p:cNvSpPr>
            <a:spLocks noGrp="1"/>
          </p:cNvSpPr>
          <p:nvPr>
            <p:ph idx="1"/>
          </p:nvPr>
        </p:nvSpPr>
        <p:spPr/>
        <p:txBody>
          <a:bodyPr>
            <a:normAutofit fontScale="85000" lnSpcReduction="10000"/>
          </a:bodyPr>
          <a:lstStyle/>
          <a:p>
            <a:pPr algn="just">
              <a:lnSpc>
                <a:spcPct val="160000"/>
              </a:lnSpc>
            </a:pPr>
            <a:r>
              <a:rPr lang="pt-BR" sz="19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a:t>
            </a:r>
            <a:r>
              <a:rPr lang="pt-BR" sz="19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Neuropsychology</a:t>
            </a:r>
            <a:r>
              <a:rPr lang="pt-BR" sz="19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9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of</a:t>
            </a:r>
            <a:r>
              <a:rPr lang="pt-BR" sz="19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9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Dreams</a:t>
            </a:r>
            <a:r>
              <a:rPr lang="pt-BR" sz="19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9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(1997):</a:t>
            </a:r>
            <a:r>
              <a:rPr lang="pt-BR"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Uma contribuição significativa que explora os fundamentos neuropsicológicos dos sonhos. </a:t>
            </a:r>
            <a:endParaRPr lang="pt-BR" sz="19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60000"/>
              </a:lnSpc>
            </a:pPr>
            <a:r>
              <a:rPr lang="pt-BR" sz="19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a:t>
            </a:r>
            <a:r>
              <a:rPr lang="pt-BR" sz="19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Brain</a:t>
            </a:r>
            <a:r>
              <a:rPr lang="pt-BR" sz="19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9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a:t>
            </a:r>
            <a:r>
              <a:rPr lang="pt-BR" sz="19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9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a:t>
            </a:r>
            <a:r>
              <a:rPr lang="pt-BR" sz="19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9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Inner</a:t>
            </a:r>
            <a:r>
              <a:rPr lang="pt-BR" sz="19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World </a:t>
            </a:r>
            <a:r>
              <a:rPr lang="pt-BR" sz="19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(2002), coautoria com Oliver </a:t>
            </a:r>
            <a:r>
              <a:rPr lang="pt-BR" sz="19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Turnbull</a:t>
            </a:r>
            <a:r>
              <a:rPr lang="pt-BR" sz="19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pt-BR"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Este best-seller, traduzido para 13 idiomas, oferece uma introdução à neurociência da experiência subjetiva. </a:t>
            </a:r>
          </a:p>
          <a:p>
            <a:pPr algn="just">
              <a:lnSpc>
                <a:spcPct val="160000"/>
              </a:lnSpc>
            </a:pPr>
            <a:r>
              <a:rPr lang="pt-BR" sz="19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a:t>
            </a:r>
            <a:r>
              <a:rPr lang="pt-BR" sz="19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Hidden</a:t>
            </a:r>
            <a:r>
              <a:rPr lang="pt-BR" sz="19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Spring: A </a:t>
            </a:r>
            <a:r>
              <a:rPr lang="pt-BR" sz="19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Journey</a:t>
            </a:r>
            <a:r>
              <a:rPr lang="pt-BR" sz="19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9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a:t>
            </a:r>
            <a:r>
              <a:rPr lang="pt-BR" sz="19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9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a:t>
            </a:r>
            <a:r>
              <a:rPr lang="pt-BR" sz="19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9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Source</a:t>
            </a:r>
            <a:r>
              <a:rPr lang="pt-BR" sz="19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9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of</a:t>
            </a:r>
            <a:r>
              <a:rPr lang="pt-BR" sz="19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9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Consciousness</a:t>
            </a:r>
            <a:r>
              <a:rPr lang="pt-BR" sz="19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9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(2021):</a:t>
            </a:r>
            <a:r>
              <a:rPr lang="pt-BR"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Aborda o complexo problema da consciência, propondo novas perspectivas sobre sua origem. </a:t>
            </a:r>
          </a:p>
          <a:p>
            <a:pPr lvl="1" algn="just">
              <a:lnSpc>
                <a:spcPct val="160000"/>
              </a:lnSpc>
            </a:pPr>
            <a:r>
              <a:rPr lang="pt-BR" sz="19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 fonte oculta: uma jornada até a origem da consciência </a:t>
            </a:r>
            <a:r>
              <a:rPr lang="pt-BR" sz="19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(2024). São Paulo: Martins Fontes.</a:t>
            </a:r>
          </a:p>
          <a:p>
            <a:pPr marL="457200" lvl="1" indent="0" algn="just">
              <a:lnSpc>
                <a:spcPct val="160000"/>
              </a:lnSpc>
              <a:buNone/>
            </a:pPr>
            <a:endParaRPr lang="pt-BR"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60000"/>
              </a:lnSpc>
            </a:pPr>
            <a:r>
              <a:rPr lang="pt-BR" sz="19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Revised</a:t>
            </a:r>
            <a:r>
              <a:rPr lang="pt-BR" sz="19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Standard </a:t>
            </a:r>
            <a:r>
              <a:rPr lang="pt-BR" sz="19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Edition</a:t>
            </a:r>
            <a:r>
              <a:rPr lang="pt-BR" sz="19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(2024). </a:t>
            </a:r>
            <a:r>
              <a:rPr lang="pt-BR" sz="19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Solms</a:t>
            </a:r>
            <a:r>
              <a:rPr lang="pt-BR"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liderou a revisão e tradução da "Edição Padrão Revisada das Obras Psicológicas Completas de Sigmund Freud", buscando corrigir erros e restaurar a essência dos textos originais.</a:t>
            </a:r>
          </a:p>
          <a:p>
            <a:pPr algn="just">
              <a:lnSpc>
                <a:spcPct val="160000"/>
              </a:lnSpc>
            </a:pPr>
            <a:endParaRPr lang="pt-BR"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Espaço Reservado para Número de Slide 3">
            <a:extLst>
              <a:ext uri="{FF2B5EF4-FFF2-40B4-BE49-F238E27FC236}">
                <a16:creationId xmlns:a16="http://schemas.microsoft.com/office/drawing/2014/main" id="{8BD50196-8635-9C4A-A20C-67B495ED99DE}"/>
              </a:ext>
            </a:extLst>
          </p:cNvPr>
          <p:cNvSpPr>
            <a:spLocks noGrp="1"/>
          </p:cNvSpPr>
          <p:nvPr>
            <p:ph type="sldNum" sz="quarter" idx="12"/>
          </p:nvPr>
        </p:nvSpPr>
        <p:spPr/>
        <p:txBody>
          <a:bodyPr/>
          <a:lstStyle/>
          <a:p>
            <a:fld id="{86E381C6-3CE7-354A-88D5-C98944E9A1C1}" type="slidenum">
              <a:rPr lang="pt-BR" smtClean="0"/>
              <a:t>62</a:t>
            </a:fld>
            <a:endParaRPr lang="pt-BR"/>
          </a:p>
        </p:txBody>
      </p:sp>
    </p:spTree>
    <p:extLst>
      <p:ext uri="{BB962C8B-B14F-4D97-AF65-F5344CB8AC3E}">
        <p14:creationId xmlns:p14="http://schemas.microsoft.com/office/powerpoint/2010/main" val="66749803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2FBE66-F615-A748-880E-6EA0575441F8}"/>
              </a:ext>
            </a:extLst>
          </p:cNvPr>
          <p:cNvSpPr>
            <a:spLocks noGrp="1"/>
          </p:cNvSpPr>
          <p:nvPr>
            <p:ph type="title"/>
          </p:nvPr>
        </p:nvSpPr>
        <p:spPr/>
        <p:txBody>
          <a:bodyPr/>
          <a:lstStyle/>
          <a:p>
            <a:r>
              <a:rPr lang="pt-BR" sz="4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Principais Contribuições e Propostas</a:t>
            </a:r>
            <a:endParaRPr lang="pt-BR" dirty="0"/>
          </a:p>
        </p:txBody>
      </p:sp>
      <p:sp>
        <p:nvSpPr>
          <p:cNvPr id="3" name="Espaço Reservado para Conteúdo 2">
            <a:extLst>
              <a:ext uri="{FF2B5EF4-FFF2-40B4-BE49-F238E27FC236}">
                <a16:creationId xmlns:a16="http://schemas.microsoft.com/office/drawing/2014/main" id="{777E09D7-9062-4E43-898E-0971F14F28D0}"/>
              </a:ext>
            </a:extLst>
          </p:cNvPr>
          <p:cNvSpPr>
            <a:spLocks noGrp="1"/>
          </p:cNvSpPr>
          <p:nvPr>
            <p:ph idx="1"/>
          </p:nvPr>
        </p:nvSpPr>
        <p:spPr/>
        <p:txBody>
          <a:bodyPr>
            <a:noAutofit/>
          </a:bodyPr>
          <a:lstStyle/>
          <a:p>
            <a:pPr algn="just">
              <a:lnSpc>
                <a:spcPct val="170000"/>
              </a:lnSpc>
            </a:pPr>
            <a:r>
              <a:rPr lang="pt-BR"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Pesquisa sobre Mecanismos dos Sonhos:</a:t>
            </a:r>
            <a:r>
              <a:rPr lang="pt-BR"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Seus estudos identificaram as bases cerebrais dos sonhos, desafiando a visão tradicional de que o sono REM é essencial para a atividade onírica. </a:t>
            </a:r>
          </a:p>
          <a:p>
            <a:pPr algn="just">
              <a:lnSpc>
                <a:spcPct val="170000"/>
              </a:lnSpc>
            </a:pPr>
            <a:r>
              <a:rPr lang="pt-BR" sz="2400" dirty="0">
                <a:solidFill>
                  <a:srgbClr val="FF0000"/>
                </a:solidFill>
                <a:latin typeface="Times New Roman" panose="02020603050405020304" pitchFamily="18" charset="0"/>
                <a:cs typeface="Times New Roman" panose="02020603050405020304" pitchFamily="18" charset="0"/>
              </a:rPr>
              <a:t>Mark </a:t>
            </a:r>
            <a:r>
              <a:rPr lang="pt-BR" sz="2400" dirty="0" err="1">
                <a:solidFill>
                  <a:srgbClr val="FF0000"/>
                </a:solidFill>
                <a:latin typeface="Times New Roman" panose="02020603050405020304" pitchFamily="18" charset="0"/>
                <a:cs typeface="Times New Roman" panose="02020603050405020304" pitchFamily="18" charset="0"/>
              </a:rPr>
              <a:t>Solms</a:t>
            </a:r>
            <a:r>
              <a:rPr lang="pt-BR" sz="2400" dirty="0">
                <a:solidFill>
                  <a:srgbClr val="FF0000"/>
                </a:solidFill>
                <a:latin typeface="Times New Roman" panose="02020603050405020304" pitchFamily="18" charset="0"/>
                <a:cs typeface="Times New Roman" panose="02020603050405020304" pitchFamily="18" charset="0"/>
              </a:rPr>
              <a:t> propõe reformular a psicanálise como ciência (a </a:t>
            </a:r>
            <a:r>
              <a:rPr lang="pt-BR" sz="2400" dirty="0" err="1">
                <a:solidFill>
                  <a:srgbClr val="FF0000"/>
                </a:solidFill>
                <a:latin typeface="Times New Roman" panose="02020603050405020304" pitchFamily="18" charset="0"/>
                <a:cs typeface="Times New Roman" panose="02020603050405020304" pitchFamily="18" charset="0"/>
              </a:rPr>
              <a:t>neuropsicanálise</a:t>
            </a:r>
            <a:r>
              <a:rPr lang="pt-BR" sz="2400" dirty="0">
                <a:solidFill>
                  <a:srgbClr val="FF0000"/>
                </a:solidFill>
                <a:latin typeface="Times New Roman" panose="02020603050405020304" pitchFamily="18" charset="0"/>
                <a:cs typeface="Times New Roman" panose="02020603050405020304" pitchFamily="18" charset="0"/>
              </a:rPr>
              <a:t>): ele procura </a:t>
            </a:r>
            <a:r>
              <a:rPr lang="pt-BR" sz="2400" dirty="0" err="1">
                <a:solidFill>
                  <a:srgbClr val="FF0000"/>
                </a:solidFill>
                <a:latin typeface="Times New Roman" panose="02020603050405020304" pitchFamily="18" charset="0"/>
                <a:cs typeface="Times New Roman" panose="02020603050405020304" pitchFamily="18" charset="0"/>
              </a:rPr>
              <a:t>redescrever</a:t>
            </a:r>
            <a:r>
              <a:rPr lang="pt-BR" sz="2400" dirty="0">
                <a:solidFill>
                  <a:srgbClr val="FF0000"/>
                </a:solidFill>
                <a:latin typeface="Times New Roman" panose="02020603050405020304" pitchFamily="18" charset="0"/>
                <a:cs typeface="Times New Roman" panose="02020603050405020304" pitchFamily="18" charset="0"/>
              </a:rPr>
              <a:t> os conceitos fundamentais da metapsicologia psicanalítica (especialmente os drives), reformulando-os com as descobertas das neurociências</a:t>
            </a:r>
          </a:p>
          <a:p>
            <a:pPr algn="just">
              <a:lnSpc>
                <a:spcPct val="170000"/>
              </a:lnSpc>
            </a:pPr>
            <a:endParaRPr lang="pt-BR"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Espaço Reservado para Número de Slide 3">
            <a:extLst>
              <a:ext uri="{FF2B5EF4-FFF2-40B4-BE49-F238E27FC236}">
                <a16:creationId xmlns:a16="http://schemas.microsoft.com/office/drawing/2014/main" id="{9BE1C9BD-B529-914C-8DB7-587B42C98049}"/>
              </a:ext>
            </a:extLst>
          </p:cNvPr>
          <p:cNvSpPr>
            <a:spLocks noGrp="1"/>
          </p:cNvSpPr>
          <p:nvPr>
            <p:ph type="sldNum" sz="quarter" idx="12"/>
          </p:nvPr>
        </p:nvSpPr>
        <p:spPr/>
        <p:txBody>
          <a:bodyPr/>
          <a:lstStyle/>
          <a:p>
            <a:fld id="{86E381C6-3CE7-354A-88D5-C98944E9A1C1}" type="slidenum">
              <a:rPr lang="pt-BR" smtClean="0"/>
              <a:t>63</a:t>
            </a:fld>
            <a:endParaRPr lang="pt-BR"/>
          </a:p>
        </p:txBody>
      </p:sp>
    </p:spTree>
    <p:extLst>
      <p:ext uri="{BB962C8B-B14F-4D97-AF65-F5344CB8AC3E}">
        <p14:creationId xmlns:p14="http://schemas.microsoft.com/office/powerpoint/2010/main" val="165818475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2FBE66-F615-A748-880E-6EA0575441F8}"/>
              </a:ext>
            </a:extLst>
          </p:cNvPr>
          <p:cNvSpPr>
            <a:spLocks noGrp="1"/>
          </p:cNvSpPr>
          <p:nvPr>
            <p:ph type="title"/>
          </p:nvPr>
        </p:nvSpPr>
        <p:spPr/>
        <p:txBody>
          <a:bodyPr/>
          <a:lstStyle/>
          <a:p>
            <a:r>
              <a:rPr lang="pt-BR" sz="4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proposta de uma </a:t>
            </a:r>
            <a:r>
              <a:rPr lang="pt-BR" sz="4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Neuropsicanálise</a:t>
            </a:r>
            <a:r>
              <a:rPr lang="pt-BR" sz="4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pt-BR" dirty="0"/>
          </a:p>
        </p:txBody>
      </p:sp>
      <p:sp>
        <p:nvSpPr>
          <p:cNvPr id="3" name="Espaço Reservado para Conteúdo 2">
            <a:extLst>
              <a:ext uri="{FF2B5EF4-FFF2-40B4-BE49-F238E27FC236}">
                <a16:creationId xmlns:a16="http://schemas.microsoft.com/office/drawing/2014/main" id="{777E09D7-9062-4E43-898E-0971F14F28D0}"/>
              </a:ext>
            </a:extLst>
          </p:cNvPr>
          <p:cNvSpPr>
            <a:spLocks noGrp="1"/>
          </p:cNvSpPr>
          <p:nvPr>
            <p:ph idx="1"/>
          </p:nvPr>
        </p:nvSpPr>
        <p:spPr>
          <a:xfrm>
            <a:off x="838200" y="1825624"/>
            <a:ext cx="10515600" cy="4530725"/>
          </a:xfrm>
        </p:spPr>
        <p:txBody>
          <a:bodyPr>
            <a:noAutofit/>
          </a:bodyPr>
          <a:lstStyle/>
          <a:p>
            <a:pPr algn="just">
              <a:lnSpc>
                <a:spcPct val="170000"/>
              </a:lnSpc>
            </a:pPr>
            <a:r>
              <a:rPr lang="pt-B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Em 2000, </a:t>
            </a:r>
            <a:r>
              <a:rPr lang="pt-BR"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Solms</a:t>
            </a:r>
            <a:r>
              <a:rPr lang="pt-B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fundou a Sociedade Internacional de </a:t>
            </a:r>
            <a:r>
              <a:rPr lang="pt-BR"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Neuropsicanálise</a:t>
            </a:r>
            <a:r>
              <a:rPr lang="pt-B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promovendo a integração entre psicanálise e neurociência. </a:t>
            </a:r>
            <a:r>
              <a:rPr lang="pt-BR"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Ele propões modificações radicais nos modos de entender os drives fundamentais e nos modelos </a:t>
            </a:r>
            <a:r>
              <a:rPr lang="pt-BR" sz="16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metpasicológicos</a:t>
            </a:r>
            <a:r>
              <a:rPr lang="pt-BR"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que descrevem a vida psíquica</a:t>
            </a:r>
            <a:endParaRPr lang="pt-BR"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lvl="1" algn="just">
              <a:lnSpc>
                <a:spcPct val="170000"/>
              </a:lnSpc>
            </a:pPr>
            <a:r>
              <a:rPr lang="pt-BR" sz="1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Revisão da teoria dos impulsos </a:t>
            </a:r>
          </a:p>
          <a:p>
            <a:pPr lvl="2" algn="just">
              <a:lnSpc>
                <a:spcPct val="170000"/>
              </a:lnSpc>
            </a:pPr>
            <a:r>
              <a:rPr lang="pt-B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sym typeface="Wingdings" pitchFamily="2" charset="2"/>
              </a:rPr>
              <a:t>substituição das pulsões por outros drives neurobiológicos (ao menos sete [</a:t>
            </a:r>
            <a:r>
              <a:rPr lang="pt-BR"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sym typeface="Wingdings" pitchFamily="2" charset="2"/>
              </a:rPr>
              <a:t>Panksepp</a:t>
            </a:r>
            <a:r>
              <a:rPr lang="pt-B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sym typeface="Wingdings" pitchFamily="2" charset="2"/>
              </a:rPr>
              <a:t>: </a:t>
            </a:r>
            <a:r>
              <a:rPr lang="pt-BR" sz="1600" dirty="0">
                <a:solidFill>
                  <a:srgbClr val="211D1E"/>
                </a:solidFill>
                <a:effectLst/>
                <a:latin typeface="Times New Roman" panose="02020603050405020304" pitchFamily="18" charset="0"/>
                <a:cs typeface="Times New Roman" panose="02020603050405020304" pitchFamily="18" charset="0"/>
              </a:rPr>
              <a:t>busca, excitação, raiva, medo, desamparo/desolação, cuidar e brincar]... Ao que parece, todos eles em função do objetivo essencial de todo ser </a:t>
            </a:r>
            <a:r>
              <a:rPr lang="pt-BR" sz="1600" dirty="0">
                <a:solidFill>
                  <a:srgbClr val="211D1E"/>
                </a:solidFill>
                <a:latin typeface="Times New Roman" panose="02020603050405020304" pitchFamily="18" charset="0"/>
                <a:cs typeface="Times New Roman" panose="02020603050405020304" pitchFamily="18" charset="0"/>
              </a:rPr>
              <a:t>vivo: a sobrevivência e a perpetuação dos sistemas vivos</a:t>
            </a:r>
            <a:r>
              <a:rPr lang="pt-BR" sz="1600" dirty="0">
                <a:solidFill>
                  <a:srgbClr val="211D1E"/>
                </a:solidFill>
                <a:effectLst/>
                <a:latin typeface="Times New Roman" panose="02020603050405020304" pitchFamily="18" charset="0"/>
                <a:cs typeface="Times New Roman" panose="02020603050405020304" pitchFamily="18" charset="0"/>
              </a:rPr>
              <a:t>)</a:t>
            </a:r>
            <a:endParaRPr lang="pt-BR" sz="1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1" algn="just">
              <a:lnSpc>
                <a:spcPct val="170000"/>
              </a:lnSpc>
            </a:pPr>
            <a:r>
              <a:rPr lang="pt-BR" sz="1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Revisão da teoria do inconsciente </a:t>
            </a:r>
          </a:p>
          <a:p>
            <a:pPr lvl="2" algn="just">
              <a:lnSpc>
                <a:spcPct val="170000"/>
              </a:lnSpc>
            </a:pPr>
            <a:r>
              <a:rPr lang="pt-BR"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sym typeface="Wingdings" pitchFamily="2" charset="2"/>
              </a:rPr>
              <a:t>reformulação das tópicas e consideração do inconsciente como </a:t>
            </a:r>
            <a:r>
              <a:rPr lang="pt-BR" sz="1600" dirty="0">
                <a:solidFill>
                  <a:srgbClr val="211D1E"/>
                </a:solidFill>
                <a:effectLst/>
                <a:latin typeface="Times New Roman" panose="02020603050405020304" pitchFamily="18" charset="0"/>
                <a:cs typeface="Times New Roman" panose="02020603050405020304" pitchFamily="18" charset="0"/>
              </a:rPr>
              <a:t>um sistema de </a:t>
            </a:r>
            <a:r>
              <a:rPr lang="pt-BR" sz="1600" i="1" dirty="0">
                <a:solidFill>
                  <a:srgbClr val="211D1E"/>
                </a:solidFill>
                <a:effectLst/>
                <a:latin typeface="Times New Roman" panose="02020603050405020304" pitchFamily="18" charset="0"/>
                <a:cs typeface="Times New Roman" panose="02020603050405020304" pitchFamily="18" charset="0"/>
              </a:rPr>
              <a:t>memória </a:t>
            </a:r>
          </a:p>
          <a:p>
            <a:pPr lvl="2" algn="just">
              <a:lnSpc>
                <a:spcPct val="170000"/>
              </a:lnSpc>
            </a:pPr>
            <a:r>
              <a:rPr lang="pt-BR" sz="1600" dirty="0">
                <a:solidFill>
                  <a:srgbClr val="211D1E"/>
                </a:solidFill>
                <a:effectLst/>
                <a:latin typeface="Times New Roman" panose="02020603050405020304" pitchFamily="18" charset="0"/>
                <a:cs typeface="Times New Roman" panose="02020603050405020304" pitchFamily="18" charset="0"/>
                <a:sym typeface="Wingdings" pitchFamily="2" charset="2"/>
              </a:rPr>
              <a:t>consideração do </a:t>
            </a:r>
            <a:r>
              <a:rPr lang="pt-BR" sz="1600" dirty="0">
                <a:solidFill>
                  <a:srgbClr val="211D1E"/>
                </a:solidFill>
                <a:effectLst/>
                <a:latin typeface="Times New Roman" panose="02020603050405020304" pitchFamily="18" charset="0"/>
                <a:cs typeface="Times New Roman" panose="02020603050405020304" pitchFamily="18" charset="0"/>
              </a:rPr>
              <a:t>id como sendo a fonte de nossos </a:t>
            </a:r>
            <a:r>
              <a:rPr lang="pt-BR" sz="1600" i="1" dirty="0">
                <a:solidFill>
                  <a:srgbClr val="211D1E"/>
                </a:solidFill>
                <a:effectLst/>
                <a:latin typeface="Times New Roman" panose="02020603050405020304" pitchFamily="18" charset="0"/>
                <a:cs typeface="Times New Roman" panose="02020603050405020304" pitchFamily="18" charset="0"/>
              </a:rPr>
              <a:t>impulsos</a:t>
            </a:r>
            <a:r>
              <a:rPr lang="pt-BR" sz="1600" dirty="0">
                <a:solidFill>
                  <a:srgbClr val="211D1E"/>
                </a:solidFill>
                <a:effectLst/>
                <a:latin typeface="Times New Roman" panose="02020603050405020304" pitchFamily="18" charset="0"/>
                <a:cs typeface="Times New Roman" panose="02020603050405020304" pitchFamily="18" charset="0"/>
              </a:rPr>
              <a:t>. </a:t>
            </a:r>
            <a:endParaRPr lang="pt-BR"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Espaço Reservado para Número de Slide 3">
            <a:extLst>
              <a:ext uri="{FF2B5EF4-FFF2-40B4-BE49-F238E27FC236}">
                <a16:creationId xmlns:a16="http://schemas.microsoft.com/office/drawing/2014/main" id="{9BE1C9BD-B529-914C-8DB7-587B42C98049}"/>
              </a:ext>
            </a:extLst>
          </p:cNvPr>
          <p:cNvSpPr>
            <a:spLocks noGrp="1"/>
          </p:cNvSpPr>
          <p:nvPr>
            <p:ph type="sldNum" sz="quarter" idx="12"/>
          </p:nvPr>
        </p:nvSpPr>
        <p:spPr/>
        <p:txBody>
          <a:bodyPr/>
          <a:lstStyle/>
          <a:p>
            <a:fld id="{86E381C6-3CE7-354A-88D5-C98944E9A1C1}" type="slidenum">
              <a:rPr lang="pt-BR" smtClean="0"/>
              <a:t>64</a:t>
            </a:fld>
            <a:endParaRPr lang="pt-BR"/>
          </a:p>
        </p:txBody>
      </p:sp>
    </p:spTree>
    <p:extLst>
      <p:ext uri="{BB962C8B-B14F-4D97-AF65-F5344CB8AC3E}">
        <p14:creationId xmlns:p14="http://schemas.microsoft.com/office/powerpoint/2010/main" val="252700715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7F0CAE-B5F3-9A4D-B686-9C826C1FB7A6}"/>
              </a:ext>
            </a:extLst>
          </p:cNvPr>
          <p:cNvSpPr>
            <a:spLocks noGrp="1"/>
          </p:cNvSpPr>
          <p:nvPr>
            <p:ph type="title"/>
          </p:nvPr>
        </p:nvSpPr>
        <p:spPr/>
        <p:txBody>
          <a:bodyPr>
            <a:normAutofit/>
          </a:bodyPr>
          <a:lstStyle/>
          <a:p>
            <a:pPr algn="ctr"/>
            <a:r>
              <a:rPr lang="pt-BR" sz="2800" b="1" dirty="0">
                <a:latin typeface="Times New Roman" panose="02020603050405020304" pitchFamily="18" charset="0"/>
                <a:cs typeface="Times New Roman" panose="02020603050405020304" pitchFamily="18" charset="0"/>
              </a:rPr>
              <a:t>1. Algumas pesquisas que estabelecem conexões </a:t>
            </a:r>
            <a:br>
              <a:rPr lang="pt-BR" sz="2800" b="1" dirty="0">
                <a:latin typeface="Times New Roman" panose="02020603050405020304" pitchFamily="18" charset="0"/>
                <a:cs typeface="Times New Roman" panose="02020603050405020304" pitchFamily="18" charset="0"/>
              </a:rPr>
            </a:br>
            <a:r>
              <a:rPr lang="pt-BR" sz="2800" b="1" dirty="0">
                <a:latin typeface="Times New Roman" panose="02020603050405020304" pitchFamily="18" charset="0"/>
                <a:cs typeface="Times New Roman" panose="02020603050405020304" pitchFamily="18" charset="0"/>
              </a:rPr>
              <a:t>entre </a:t>
            </a:r>
            <a:br>
              <a:rPr lang="pt-BR" sz="2800" b="1" dirty="0">
                <a:latin typeface="Times New Roman" panose="02020603050405020304" pitchFamily="18" charset="0"/>
                <a:cs typeface="Times New Roman" panose="02020603050405020304" pitchFamily="18" charset="0"/>
              </a:rPr>
            </a:br>
            <a:r>
              <a:rPr lang="pt-BR" sz="2800" b="1" dirty="0">
                <a:latin typeface="Times New Roman" panose="02020603050405020304" pitchFamily="18" charset="0"/>
                <a:cs typeface="Times New Roman" panose="02020603050405020304" pitchFamily="18" charset="0"/>
              </a:rPr>
              <a:t>as propostas da psicanálise e as descobertas das neurociência</a:t>
            </a:r>
          </a:p>
        </p:txBody>
      </p:sp>
      <p:sp>
        <p:nvSpPr>
          <p:cNvPr id="3" name="Espaço Reservado para Conteúdo 2">
            <a:extLst>
              <a:ext uri="{FF2B5EF4-FFF2-40B4-BE49-F238E27FC236}">
                <a16:creationId xmlns:a16="http://schemas.microsoft.com/office/drawing/2014/main" id="{CD41C89E-EF66-4D4F-9FC0-3D96F6609BD6}"/>
              </a:ext>
            </a:extLst>
          </p:cNvPr>
          <p:cNvSpPr>
            <a:spLocks noGrp="1"/>
          </p:cNvSpPr>
          <p:nvPr>
            <p:ph idx="1"/>
          </p:nvPr>
        </p:nvSpPr>
        <p:spPr/>
        <p:txBody>
          <a:bodyPr>
            <a:noAutofit/>
          </a:bodyPr>
          <a:lstStyle/>
          <a:p>
            <a:pPr algn="just">
              <a:lnSpc>
                <a:spcPct val="150000"/>
              </a:lnSpc>
            </a:pPr>
            <a:r>
              <a:rPr lang="pt-BR" sz="800" b="1" dirty="0">
                <a:effectLst/>
                <a:latin typeface="Times New Roman" panose="02020603050405020304" pitchFamily="18" charset="0"/>
                <a:cs typeface="Times New Roman" panose="02020603050405020304" pitchFamily="18" charset="0"/>
              </a:rPr>
              <a:t>No campo das neurociências</a:t>
            </a:r>
            <a:r>
              <a:rPr lang="pt-BR" sz="800" dirty="0">
                <a:effectLst/>
                <a:latin typeface="Times New Roman" panose="02020603050405020304" pitchFamily="18" charset="0"/>
                <a:cs typeface="Times New Roman" panose="02020603050405020304" pitchFamily="18" charset="0"/>
              </a:rPr>
              <a:t>, referindo-se à psicanálise, podemos citar: </a:t>
            </a:r>
          </a:p>
          <a:p>
            <a:pPr lvl="1" algn="just">
              <a:lnSpc>
                <a:spcPct val="150000"/>
              </a:lnSpc>
            </a:pPr>
            <a:r>
              <a:rPr lang="pt-BR" sz="800" b="1" dirty="0">
                <a:effectLst/>
                <a:latin typeface="Times New Roman" panose="02020603050405020304" pitchFamily="18" charset="0"/>
                <a:ea typeface="Times New Roman" panose="02020603050405020304" pitchFamily="18" charset="0"/>
                <a:cs typeface="Times New Roman" panose="02020603050405020304" pitchFamily="18" charset="0"/>
              </a:rPr>
              <a:t>Cristina </a:t>
            </a:r>
            <a:r>
              <a:rPr lang="pt-BR" sz="800" b="1" dirty="0" err="1">
                <a:effectLst/>
                <a:latin typeface="Times New Roman" panose="02020603050405020304" pitchFamily="18" charset="0"/>
                <a:ea typeface="Times New Roman" panose="02020603050405020304" pitchFamily="18" charset="0"/>
                <a:cs typeface="Times New Roman" panose="02020603050405020304" pitchFamily="18" charset="0"/>
              </a:rPr>
              <a:t>Alberini</a:t>
            </a:r>
            <a:r>
              <a:rPr lang="pt-BR" sz="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(dedicou-se ao estudo da memória mostrando a dinâmica do </a:t>
            </a:r>
            <a:r>
              <a:rPr lang="pt-BR" sz="800" i="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aprés</a:t>
            </a:r>
            <a:r>
              <a:rPr lang="pt-BR" sz="8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-coup </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[com </a:t>
            </a:r>
            <a:r>
              <a:rPr lang="pt-BR" sz="80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opresnete</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80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resignificando</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 memória Passada])</a:t>
            </a:r>
            <a:r>
              <a:rPr lang="pt-BR" sz="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lvl="1" algn="just">
              <a:lnSpc>
                <a:spcPct val="150000"/>
              </a:lnSpc>
            </a:pPr>
            <a:r>
              <a:rPr lang="pt-BR" sz="800" b="1" dirty="0">
                <a:effectLst/>
                <a:latin typeface="Times New Roman" panose="02020603050405020304" pitchFamily="18" charset="0"/>
                <a:ea typeface="Times New Roman" panose="02020603050405020304" pitchFamily="18" charset="0"/>
                <a:cs typeface="Times New Roman" panose="02020603050405020304" pitchFamily="18" charset="0"/>
              </a:rPr>
              <a:t>Karl </a:t>
            </a:r>
            <a:r>
              <a:rPr lang="pt-BR" sz="800" b="1" dirty="0" err="1">
                <a:effectLst/>
                <a:latin typeface="Times New Roman" panose="02020603050405020304" pitchFamily="18" charset="0"/>
                <a:ea typeface="Times New Roman" panose="02020603050405020304" pitchFamily="18" charset="0"/>
                <a:cs typeface="Times New Roman" panose="02020603050405020304" pitchFamily="18" charset="0"/>
              </a:rPr>
              <a:t>Friston</a:t>
            </a:r>
            <a:r>
              <a:rPr lang="pt-BR" sz="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(mostrou que todas as funções cerebrais tem a necessidade </a:t>
            </a:r>
            <a:r>
              <a:rPr lang="pt-BR" sz="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básica de minimizar a energia livre no sistema, segundo a lei da entropia; o que também foi uma consideração freudiana sobres os objetivos da vida psíquica</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 codificação preditiva]</a:t>
            </a:r>
          </a:p>
          <a:p>
            <a:pPr lvl="1" algn="just">
              <a:lnSpc>
                <a:spcPct val="150000"/>
              </a:lnSpc>
            </a:pPr>
            <a:r>
              <a:rPr lang="pt-BR" sz="800" b="1" dirty="0">
                <a:effectLst/>
                <a:latin typeface="Times New Roman" panose="02020603050405020304" pitchFamily="18" charset="0"/>
                <a:ea typeface="Times New Roman" panose="02020603050405020304" pitchFamily="18" charset="0"/>
                <a:cs typeface="Times New Roman" panose="02020603050405020304" pitchFamily="18" charset="0"/>
              </a:rPr>
              <a:t>Richard Lane </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(dedicou-se ao estudo </a:t>
            </a:r>
            <a:r>
              <a:rPr lang="pt-BR" sz="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da </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memória afetiva, dos processos de repressão de conteúdos da memória [consciente] , colocando em foco a formação de dados e/ou din</a:t>
            </a:r>
            <a:r>
              <a:rPr lang="pt-BR" sz="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âmicas </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inconscientes no ser humano)</a:t>
            </a:r>
            <a:r>
              <a:rPr lang="pt-BR" sz="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lvl="1" algn="just">
              <a:lnSpc>
                <a:spcPct val="150000"/>
              </a:lnSpc>
            </a:pPr>
            <a:r>
              <a:rPr lang="pt-BR" sz="800" b="1" dirty="0">
                <a:effectLst/>
                <a:latin typeface="Times New Roman" panose="02020603050405020304" pitchFamily="18" charset="0"/>
                <a:ea typeface="Times New Roman" panose="02020603050405020304" pitchFamily="18" charset="0"/>
                <a:cs typeface="Times New Roman" panose="02020603050405020304" pitchFamily="18" charset="0"/>
              </a:rPr>
              <a:t>Georg </a:t>
            </a:r>
            <a:r>
              <a:rPr lang="pt-BR" sz="800" b="1" dirty="0" err="1">
                <a:effectLst/>
                <a:latin typeface="Times New Roman" panose="02020603050405020304" pitchFamily="18" charset="0"/>
                <a:ea typeface="Times New Roman" panose="02020603050405020304" pitchFamily="18" charset="0"/>
                <a:cs typeface="Times New Roman" panose="02020603050405020304" pitchFamily="18" charset="0"/>
              </a:rPr>
              <a:t>Norhoff</a:t>
            </a:r>
            <a:r>
              <a:rPr lang="pt-BR" sz="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pt-BR" sz="800" dirty="0">
                <a:solidFill>
                  <a:srgbClr val="FF0000"/>
                </a:solidFill>
                <a:effectLst/>
                <a:latin typeface="Times New Roman" panose="02020603050405020304" pitchFamily="18" charset="0"/>
                <a:ea typeface="Times New Roman" panose="02020603050405020304" pitchFamily="18" charset="0"/>
              </a:rPr>
              <a:t>dedicou-se ao estudo das bases neurais do self e da consciência, fazendo aproximações e paralelos com as noções psicanalíticas que se referem:  a diferença entre a consciência e o inconsciente; a aproximação e paralelos com a </a:t>
            </a:r>
            <a:r>
              <a:rPr lang="pt-BR" sz="800" dirty="0">
                <a:solidFill>
                  <a:srgbClr val="FF0000"/>
                </a:solidFill>
                <a:latin typeface="Times New Roman" panose="02020603050405020304" pitchFamily="18" charset="0"/>
                <a:ea typeface="Times New Roman" panose="02020603050405020304" pitchFamily="18" charset="0"/>
              </a:rPr>
              <a:t>noção</a:t>
            </a:r>
            <a:r>
              <a:rPr lang="pt-BR" sz="800" dirty="0">
                <a:solidFill>
                  <a:srgbClr val="FF0000"/>
                </a:solidFill>
                <a:effectLst/>
                <a:latin typeface="Times New Roman" panose="02020603050405020304" pitchFamily="18" charset="0"/>
                <a:ea typeface="Times New Roman" panose="02020603050405020304" pitchFamily="18" charset="0"/>
              </a:rPr>
              <a:t> de aparelho psíquico ( e suas instâncias); e a consideração da noção de energia livre</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lvl="1" algn="just">
              <a:lnSpc>
                <a:spcPct val="150000"/>
              </a:lnSpc>
            </a:pPr>
            <a:r>
              <a:rPr lang="pt-BR" sz="800" b="1" dirty="0">
                <a:effectLst/>
                <a:latin typeface="Times New Roman" panose="02020603050405020304" pitchFamily="18" charset="0"/>
                <a:ea typeface="Times New Roman" panose="02020603050405020304" pitchFamily="18" charset="0"/>
                <a:cs typeface="Times New Roman" panose="02020603050405020304" pitchFamily="18" charset="0"/>
              </a:rPr>
              <a:t>Pierre </a:t>
            </a:r>
            <a:r>
              <a:rPr lang="pt-BR" sz="800" b="1" dirty="0" err="1">
                <a:effectLst/>
                <a:latin typeface="Times New Roman" panose="02020603050405020304" pitchFamily="18" charset="0"/>
                <a:ea typeface="Times New Roman" panose="02020603050405020304" pitchFamily="18" charset="0"/>
                <a:cs typeface="Times New Roman" panose="02020603050405020304" pitchFamily="18" charset="0"/>
              </a:rPr>
              <a:t>Magistretti</a:t>
            </a:r>
            <a:r>
              <a:rPr lang="pt-BR" sz="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(Dedicou-se ao estud</a:t>
            </a:r>
            <a:r>
              <a:rPr lang="pt-BR" sz="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o </a:t>
            </a:r>
            <a:r>
              <a:rPr lang="pt-BR" sz="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do metabolismo energético cerebral, colocando em evidência a capacidade do cérebro de reorganizar suas conexões em resposta a experiência, ou seja, a plasticidade neuronal; seus estudos podem ser considerados como fornecendo uma base biológica para conceitos psicanalíticos, como o inconsciente e a pulsão).</a:t>
            </a:r>
            <a:endParaRPr lang="pt-BR" sz="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pt-BR" sz="800" b="1" dirty="0">
                <a:latin typeface="Times New Roman" panose="02020603050405020304" pitchFamily="18" charset="0"/>
                <a:cs typeface="Times New Roman" panose="02020603050405020304" pitchFamily="18" charset="0"/>
              </a:rPr>
              <a:t>No campo da psicanálise</a:t>
            </a:r>
            <a:r>
              <a:rPr lang="pt-BR" sz="800" dirty="0">
                <a:latin typeface="Times New Roman" panose="02020603050405020304" pitchFamily="18" charset="0"/>
                <a:cs typeface="Times New Roman" panose="02020603050405020304" pitchFamily="18" charset="0"/>
              </a:rPr>
              <a:t>, podemos citar: </a:t>
            </a:r>
          </a:p>
          <a:p>
            <a:pPr lvl="1" algn="just">
              <a:lnSpc>
                <a:spcPct val="150000"/>
              </a:lnSpc>
            </a:pPr>
            <a:r>
              <a:rPr lang="pt-BR" sz="800" b="1" dirty="0">
                <a:latin typeface="Times New Roman" panose="02020603050405020304" pitchFamily="18" charset="0"/>
                <a:cs typeface="Times New Roman" panose="02020603050405020304" pitchFamily="18" charset="0"/>
              </a:rPr>
              <a:t>Peter </a:t>
            </a:r>
            <a:r>
              <a:rPr lang="pt-BR" sz="800" b="1" dirty="0" err="1">
                <a:latin typeface="Times New Roman" panose="02020603050405020304" pitchFamily="18" charset="0"/>
                <a:cs typeface="Times New Roman" panose="02020603050405020304" pitchFamily="18" charset="0"/>
              </a:rPr>
              <a:t>Fonagy</a:t>
            </a:r>
            <a:r>
              <a:rPr lang="pt-BR" sz="800" b="1" dirty="0">
                <a:latin typeface="Times New Roman" panose="02020603050405020304" pitchFamily="18" charset="0"/>
                <a:cs typeface="Times New Roman" panose="02020603050405020304" pitchFamily="18" charset="0"/>
              </a:rPr>
              <a:t> </a:t>
            </a:r>
            <a:r>
              <a:rPr lang="pt-BR" sz="800" dirty="0">
                <a:solidFill>
                  <a:srgbClr val="FF0000"/>
                </a:solidFill>
                <a:latin typeface="Times New Roman" panose="02020603050405020304" pitchFamily="18" charset="0"/>
                <a:cs typeface="Times New Roman" panose="02020603050405020304" pitchFamily="18" charset="0"/>
              </a:rPr>
              <a:t>(o apego, impulso biológico, como impulso básico, a mente e a mentalização, as neurociências dos afetos e os padrões de operação)</a:t>
            </a:r>
            <a:r>
              <a:rPr lang="pt-BR" sz="800" dirty="0">
                <a:latin typeface="Times New Roman" panose="02020603050405020304" pitchFamily="18" charset="0"/>
                <a:cs typeface="Times New Roman" panose="02020603050405020304" pitchFamily="18" charset="0"/>
              </a:rPr>
              <a:t>, </a:t>
            </a:r>
          </a:p>
          <a:p>
            <a:pPr lvl="1" algn="just">
              <a:lnSpc>
                <a:spcPct val="150000"/>
              </a:lnSpc>
            </a:pPr>
            <a:r>
              <a:rPr lang="pt-BR" sz="800" b="1" dirty="0">
                <a:latin typeface="Times New Roman" panose="02020603050405020304" pitchFamily="18" charset="0"/>
                <a:cs typeface="Times New Roman" panose="02020603050405020304" pitchFamily="18" charset="0"/>
              </a:rPr>
              <a:t>Daniel Stern; </a:t>
            </a:r>
            <a:r>
              <a:rPr lang="pt-BR" sz="800" b="1" dirty="0" err="1">
                <a:latin typeface="Times New Roman" panose="02020603050405020304" pitchFamily="18" charset="0"/>
                <a:cs typeface="Times New Roman" panose="02020603050405020304" pitchFamily="18" charset="0"/>
              </a:rPr>
              <a:t>Bernand</a:t>
            </a:r>
            <a:r>
              <a:rPr lang="pt-BR" sz="800" b="1" dirty="0">
                <a:latin typeface="Times New Roman" panose="02020603050405020304" pitchFamily="18" charset="0"/>
                <a:cs typeface="Times New Roman" panose="02020603050405020304" pitchFamily="18" charset="0"/>
              </a:rPr>
              <a:t> </a:t>
            </a:r>
            <a:r>
              <a:rPr lang="pt-BR" sz="800" b="1" dirty="0" err="1">
                <a:latin typeface="Times New Roman" panose="02020603050405020304" pitchFamily="18" charset="0"/>
                <a:cs typeface="Times New Roman" panose="02020603050405020304" pitchFamily="18" charset="0"/>
              </a:rPr>
              <a:t>Golse</a:t>
            </a:r>
            <a:r>
              <a:rPr lang="pt-BR" sz="800" dirty="0">
                <a:latin typeface="Times New Roman" panose="02020603050405020304" pitchFamily="18" charset="0"/>
                <a:cs typeface="Times New Roman" panose="02020603050405020304" pitchFamily="18" charset="0"/>
              </a:rPr>
              <a:t> (com propostas no campo do desenvolvimento e da </a:t>
            </a:r>
            <a:r>
              <a:rPr lang="pt-BR" sz="800" dirty="0" err="1">
                <a:latin typeface="Times New Roman" panose="02020603050405020304" pitchFamily="18" charset="0"/>
                <a:cs typeface="Times New Roman" panose="02020603050405020304" pitchFamily="18" charset="0"/>
              </a:rPr>
              <a:t>perinatalidade</a:t>
            </a:r>
            <a:r>
              <a:rPr lang="pt-BR" sz="800" dirty="0">
                <a:latin typeface="Times New Roman" panose="02020603050405020304" pitchFamily="18" charset="0"/>
                <a:cs typeface="Times New Roman" panose="02020603050405020304" pitchFamily="18" charset="0"/>
              </a:rPr>
              <a:t>, pensando processos vistos do ponto de vista da </a:t>
            </a:r>
            <a:r>
              <a:rPr lang="pt-BR" sz="800" dirty="0" err="1">
                <a:latin typeface="Times New Roman" panose="02020603050405020304" pitchFamily="18" charset="0"/>
                <a:cs typeface="Times New Roman" panose="02020603050405020304" pitchFamily="18" charset="0"/>
              </a:rPr>
              <a:t>psianálise</a:t>
            </a:r>
            <a:r>
              <a:rPr lang="pt-BR" sz="800" dirty="0">
                <a:latin typeface="Times New Roman" panose="02020603050405020304" pitchFamily="18" charset="0"/>
                <a:cs typeface="Times New Roman" panose="02020603050405020304" pitchFamily="18" charset="0"/>
              </a:rPr>
              <a:t>, das ciências cognitivas e das neurociências) </a:t>
            </a:r>
          </a:p>
          <a:p>
            <a:pPr lvl="1" algn="just">
              <a:lnSpc>
                <a:spcPct val="150000"/>
              </a:lnSpc>
            </a:pPr>
            <a:r>
              <a:rPr lang="pt-BR" sz="800" b="1" dirty="0" err="1">
                <a:latin typeface="Times New Roman" panose="02020603050405020304" pitchFamily="18" charset="0"/>
                <a:cs typeface="Times New Roman" panose="02020603050405020304" pitchFamily="18" charset="0"/>
              </a:rPr>
              <a:t>Antonio</a:t>
            </a:r>
            <a:r>
              <a:rPr lang="pt-BR" sz="800" b="1" dirty="0">
                <a:latin typeface="Times New Roman" panose="02020603050405020304" pitchFamily="18" charset="0"/>
                <a:cs typeface="Times New Roman" panose="02020603050405020304" pitchFamily="18" charset="0"/>
              </a:rPr>
              <a:t> </a:t>
            </a:r>
            <a:r>
              <a:rPr lang="pt-BR" sz="800" b="1" dirty="0" err="1">
                <a:latin typeface="Times New Roman" panose="02020603050405020304" pitchFamily="18" charset="0"/>
                <a:cs typeface="Times New Roman" panose="02020603050405020304" pitchFamily="18" charset="0"/>
              </a:rPr>
              <a:t>Imbasciati</a:t>
            </a:r>
            <a:r>
              <a:rPr lang="pt-BR" sz="800" b="1" dirty="0">
                <a:latin typeface="Times New Roman" panose="02020603050405020304" pitchFamily="18" charset="0"/>
                <a:cs typeface="Times New Roman" panose="02020603050405020304" pitchFamily="18" charset="0"/>
              </a:rPr>
              <a:t> </a:t>
            </a:r>
            <a:r>
              <a:rPr lang="pt-BR" sz="800" dirty="0">
                <a:solidFill>
                  <a:srgbClr val="FF0000"/>
                </a:solidFill>
                <a:latin typeface="Times New Roman" panose="02020603050405020304" pitchFamily="18" charset="0"/>
                <a:cs typeface="Times New Roman" panose="02020603050405020304" pitchFamily="18" charset="0"/>
              </a:rPr>
              <a:t>(pensando os limites da consciências e a necessidade de ir além e construir uma nova metapsicologia, colocando a psicanálise como necessariamente transformada pelas neurociências)</a:t>
            </a:r>
          </a:p>
          <a:p>
            <a:pPr lvl="1" algn="just">
              <a:lnSpc>
                <a:spcPct val="150000"/>
              </a:lnSpc>
            </a:pPr>
            <a:r>
              <a:rPr lang="pt-BR" sz="800" b="1" dirty="0">
                <a:solidFill>
                  <a:srgbClr val="000000"/>
                </a:solidFill>
                <a:effectLst/>
                <a:latin typeface="Times New Roman" panose="02020603050405020304" pitchFamily="18" charset="0"/>
                <a:cs typeface="Times New Roman" panose="02020603050405020304" pitchFamily="18" charset="0"/>
              </a:rPr>
              <a:t>Bezerra Jr., B. </a:t>
            </a:r>
            <a:r>
              <a:rPr lang="pt-BR" sz="800" dirty="0">
                <a:solidFill>
                  <a:srgbClr val="000000"/>
                </a:solidFill>
                <a:effectLst/>
                <a:latin typeface="Times New Roman" panose="02020603050405020304" pitchFamily="18" charset="0"/>
                <a:cs typeface="Times New Roman" panose="02020603050405020304" pitchFamily="18" charset="0"/>
              </a:rPr>
              <a:t>(2024). </a:t>
            </a:r>
            <a:r>
              <a:rPr lang="pt-BR" sz="800" dirty="0" err="1">
                <a:solidFill>
                  <a:srgbClr val="FF0000"/>
                </a:solidFill>
                <a:effectLst/>
                <a:latin typeface="Times New Roman" panose="02020603050405020304" pitchFamily="18" charset="0"/>
                <a:cs typeface="Times New Roman" panose="02020603050405020304" pitchFamily="18" charset="0"/>
              </a:rPr>
              <a:t>Winnicott</a:t>
            </a:r>
            <a:r>
              <a:rPr lang="pt-BR" sz="800" dirty="0">
                <a:solidFill>
                  <a:srgbClr val="FF0000"/>
                </a:solidFill>
                <a:effectLst/>
                <a:latin typeface="Times New Roman" panose="02020603050405020304" pitchFamily="18" charset="0"/>
                <a:cs typeface="Times New Roman" panose="02020603050405020304" pitchFamily="18" charset="0"/>
              </a:rPr>
              <a:t> e </a:t>
            </a:r>
            <a:r>
              <a:rPr lang="pt-BR" sz="800" dirty="0" err="1">
                <a:solidFill>
                  <a:srgbClr val="FF0000"/>
                </a:solidFill>
                <a:effectLst/>
                <a:latin typeface="Times New Roman" panose="02020603050405020304" pitchFamily="18" charset="0"/>
                <a:cs typeface="Times New Roman" panose="02020603050405020304" pitchFamily="18" charset="0"/>
              </a:rPr>
              <a:t>Friston</a:t>
            </a:r>
            <a:r>
              <a:rPr lang="pt-BR" sz="800" dirty="0">
                <a:solidFill>
                  <a:srgbClr val="FF0000"/>
                </a:solidFill>
                <a:effectLst/>
                <a:latin typeface="Times New Roman" panose="02020603050405020304" pitchFamily="18" charset="0"/>
                <a:cs typeface="Times New Roman" panose="02020603050405020304" pitchFamily="18" charset="0"/>
              </a:rPr>
              <a:t>: notas preliminares para um possível diálogo. </a:t>
            </a:r>
            <a:r>
              <a:rPr lang="pt-BR" sz="800" i="1" dirty="0">
                <a:solidFill>
                  <a:srgbClr val="FF0000"/>
                </a:solidFill>
                <a:effectLst/>
                <a:latin typeface="Times New Roman" panose="02020603050405020304" pitchFamily="18" charset="0"/>
                <a:cs typeface="Times New Roman" panose="02020603050405020304" pitchFamily="18" charset="0"/>
              </a:rPr>
              <a:t>Revista Rosa, 10</a:t>
            </a:r>
            <a:r>
              <a:rPr lang="pt-BR" sz="800" dirty="0">
                <a:solidFill>
                  <a:srgbClr val="FF0000"/>
                </a:solidFill>
                <a:effectLst/>
                <a:latin typeface="Times New Roman" panose="02020603050405020304" pitchFamily="18" charset="0"/>
                <a:cs typeface="Times New Roman" panose="02020603050405020304" pitchFamily="18" charset="0"/>
              </a:rPr>
              <a:t>(1). </a:t>
            </a:r>
            <a:r>
              <a:rPr lang="pt-BR" sz="800" dirty="0" err="1">
                <a:solidFill>
                  <a:srgbClr val="FF0000"/>
                </a:solidFill>
                <a:effectLst/>
                <a:latin typeface="Times New Roman" panose="02020603050405020304" pitchFamily="18" charset="0"/>
                <a:cs typeface="Times New Roman" panose="02020603050405020304" pitchFamily="18" charset="0"/>
              </a:rPr>
              <a:t>Retrieved</a:t>
            </a:r>
            <a:r>
              <a:rPr lang="pt-BR" sz="800" dirty="0">
                <a:solidFill>
                  <a:srgbClr val="FF0000"/>
                </a:solidFill>
                <a:effectLst/>
                <a:latin typeface="Times New Roman" panose="02020603050405020304" pitchFamily="18" charset="0"/>
                <a:cs typeface="Times New Roman" panose="02020603050405020304" pitchFamily="18" charset="0"/>
              </a:rPr>
              <a:t> </a:t>
            </a:r>
            <a:r>
              <a:rPr lang="pt-BR" sz="800" dirty="0" err="1">
                <a:solidFill>
                  <a:srgbClr val="FF0000"/>
                </a:solidFill>
                <a:effectLst/>
                <a:latin typeface="Times New Roman" panose="02020603050405020304" pitchFamily="18" charset="0"/>
                <a:cs typeface="Times New Roman" panose="02020603050405020304" pitchFamily="18" charset="0"/>
              </a:rPr>
              <a:t>from</a:t>
            </a:r>
            <a:r>
              <a:rPr lang="pt-BR" sz="800" dirty="0">
                <a:solidFill>
                  <a:srgbClr val="FF0000"/>
                </a:solidFill>
                <a:effectLst/>
                <a:latin typeface="Times New Roman" panose="02020603050405020304" pitchFamily="18" charset="0"/>
                <a:cs typeface="Times New Roman" panose="02020603050405020304" pitchFamily="18" charset="0"/>
              </a:rPr>
              <a:t> </a:t>
            </a:r>
            <a:r>
              <a:rPr lang="pt-BR" sz="800" dirty="0">
                <a:solidFill>
                  <a:srgbClr val="0563C1"/>
                </a:solidFill>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https://revistarosa.</a:t>
            </a:r>
            <a:r>
              <a:rPr lang="pt-BR" sz="800" dirty="0">
                <a:solidFill>
                  <a:srgbClr val="FF0000"/>
                </a:solidFill>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com</a:t>
            </a:r>
            <a:endParaRPr lang="pt-BR" sz="800" dirty="0">
              <a:solidFill>
                <a:srgbClr val="FF0000"/>
              </a:solidFill>
              <a:latin typeface="Times New Roman" panose="02020603050405020304" pitchFamily="18" charset="0"/>
              <a:cs typeface="Times New Roman" panose="02020603050405020304" pitchFamily="18" charset="0"/>
            </a:endParaRPr>
          </a:p>
          <a:p>
            <a:pPr algn="just">
              <a:lnSpc>
                <a:spcPct val="150000"/>
              </a:lnSpc>
            </a:pPr>
            <a:r>
              <a:rPr lang="pt-BR" sz="800" b="1" dirty="0">
                <a:latin typeface="Times New Roman" panose="02020603050405020304" pitchFamily="18" charset="0"/>
                <a:cs typeface="Times New Roman" panose="02020603050405020304" pitchFamily="18" charset="0"/>
              </a:rPr>
              <a:t>A </a:t>
            </a:r>
            <a:r>
              <a:rPr lang="pt-BR" sz="800" b="1" dirty="0" err="1">
                <a:latin typeface="Times New Roman" panose="02020603050405020304" pitchFamily="18" charset="0"/>
                <a:cs typeface="Times New Roman" panose="02020603050405020304" pitchFamily="18" charset="0"/>
              </a:rPr>
              <a:t>neuropsicanálise</a:t>
            </a:r>
            <a:r>
              <a:rPr lang="pt-BR" sz="800" b="1" dirty="0">
                <a:latin typeface="Times New Roman" panose="02020603050405020304" pitchFamily="18" charset="0"/>
                <a:cs typeface="Times New Roman" panose="02020603050405020304" pitchFamily="18" charset="0"/>
              </a:rPr>
              <a:t> como uma </a:t>
            </a:r>
            <a:r>
              <a:rPr lang="pt-BR" sz="800" b="1" dirty="0" err="1">
                <a:latin typeface="Times New Roman" panose="02020603050405020304" pitchFamily="18" charset="0"/>
                <a:cs typeface="Times New Roman" panose="02020603050405020304" pitchFamily="18" charset="0"/>
              </a:rPr>
              <a:t>redescrição</a:t>
            </a:r>
            <a:r>
              <a:rPr lang="pt-BR" sz="800" b="1" dirty="0">
                <a:latin typeface="Times New Roman" panose="02020603050405020304" pitchFamily="18" charset="0"/>
                <a:cs typeface="Times New Roman" panose="02020603050405020304" pitchFamily="18" charset="0"/>
              </a:rPr>
              <a:t> da psicanálise</a:t>
            </a:r>
            <a:r>
              <a:rPr lang="pt-BR" sz="800" dirty="0">
                <a:latin typeface="Times New Roman" panose="02020603050405020304" pitchFamily="18" charset="0"/>
                <a:cs typeface="Times New Roman" panose="02020603050405020304" pitchFamily="18" charset="0"/>
              </a:rPr>
              <a:t>: </a:t>
            </a:r>
          </a:p>
          <a:p>
            <a:pPr lvl="1" algn="just">
              <a:lnSpc>
                <a:spcPct val="150000"/>
              </a:lnSpc>
            </a:pPr>
            <a:r>
              <a:rPr lang="pt-BR" sz="800" b="1" dirty="0">
                <a:latin typeface="Times New Roman" panose="02020603050405020304" pitchFamily="18" charset="0"/>
                <a:cs typeface="Times New Roman" panose="02020603050405020304" pitchFamily="18" charset="0"/>
              </a:rPr>
              <a:t>Mark </a:t>
            </a:r>
            <a:r>
              <a:rPr lang="pt-BR" sz="800" b="1" dirty="0" err="1">
                <a:latin typeface="Times New Roman" panose="02020603050405020304" pitchFamily="18" charset="0"/>
                <a:cs typeface="Times New Roman" panose="02020603050405020304" pitchFamily="18" charset="0"/>
              </a:rPr>
              <a:t>Solms</a:t>
            </a:r>
            <a:r>
              <a:rPr lang="pt-BR" sz="800" b="1" dirty="0">
                <a:latin typeface="Times New Roman" panose="02020603050405020304" pitchFamily="18" charset="0"/>
                <a:cs typeface="Times New Roman" panose="02020603050405020304" pitchFamily="18" charset="0"/>
              </a:rPr>
              <a:t> </a:t>
            </a:r>
            <a:r>
              <a:rPr lang="pt-BR" sz="800" dirty="0">
                <a:latin typeface="Times New Roman" panose="02020603050405020304" pitchFamily="18" charset="0"/>
                <a:cs typeface="Times New Roman" panose="02020603050405020304" pitchFamily="18" charset="0"/>
              </a:rPr>
              <a:t>propõe </a:t>
            </a:r>
            <a:r>
              <a:rPr lang="pt-BR" sz="800" dirty="0" err="1">
                <a:solidFill>
                  <a:srgbClr val="FF0000"/>
                </a:solidFill>
                <a:latin typeface="Times New Roman" panose="02020603050405020304" pitchFamily="18" charset="0"/>
                <a:cs typeface="Times New Roman" panose="02020603050405020304" pitchFamily="18" charset="0"/>
              </a:rPr>
              <a:t>redescrever</a:t>
            </a:r>
            <a:r>
              <a:rPr lang="pt-BR" sz="800" dirty="0">
                <a:solidFill>
                  <a:srgbClr val="FF0000"/>
                </a:solidFill>
                <a:latin typeface="Times New Roman" panose="02020603050405020304" pitchFamily="18" charset="0"/>
                <a:cs typeface="Times New Roman" panose="02020603050405020304" pitchFamily="18" charset="0"/>
              </a:rPr>
              <a:t> os conceitos fundamentais da metapsicologia psicanalítica, reformulando-os com as descobertas das neurociências.</a:t>
            </a:r>
          </a:p>
        </p:txBody>
      </p:sp>
      <p:sp>
        <p:nvSpPr>
          <p:cNvPr id="4" name="Espaço Reservado para Número de Slide 3">
            <a:extLst>
              <a:ext uri="{FF2B5EF4-FFF2-40B4-BE49-F238E27FC236}">
                <a16:creationId xmlns:a16="http://schemas.microsoft.com/office/drawing/2014/main" id="{3B9AD2BB-A34C-A24D-80AA-A2610B55ADFF}"/>
              </a:ext>
            </a:extLst>
          </p:cNvPr>
          <p:cNvSpPr>
            <a:spLocks noGrp="1"/>
          </p:cNvSpPr>
          <p:nvPr>
            <p:ph type="sldNum" sz="quarter" idx="12"/>
          </p:nvPr>
        </p:nvSpPr>
        <p:spPr/>
        <p:txBody>
          <a:bodyPr/>
          <a:lstStyle/>
          <a:p>
            <a:fld id="{86E381C6-3CE7-354A-88D5-C98944E9A1C1}" type="slidenum">
              <a:rPr lang="pt-BR" smtClean="0"/>
              <a:t>65</a:t>
            </a:fld>
            <a:endParaRPr lang="pt-BR"/>
          </a:p>
        </p:txBody>
      </p:sp>
    </p:spTree>
    <p:extLst>
      <p:ext uri="{BB962C8B-B14F-4D97-AF65-F5344CB8AC3E}">
        <p14:creationId xmlns:p14="http://schemas.microsoft.com/office/powerpoint/2010/main" val="325140992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67ABA8-D9FB-A446-8DAF-8CB262C0F9C3}"/>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9566E30-BF04-B24E-8C7D-A67275BFAECF}"/>
              </a:ext>
            </a:extLst>
          </p:cNvPr>
          <p:cNvSpPr>
            <a:spLocks noGrp="1"/>
          </p:cNvSpPr>
          <p:nvPr>
            <p:ph idx="1"/>
          </p:nvPr>
        </p:nvSpPr>
        <p:spPr/>
        <p:txBody>
          <a:bodyPr/>
          <a:lstStyle/>
          <a:p>
            <a:r>
              <a:rPr lang="pt-BR" dirty="0">
                <a:solidFill>
                  <a:srgbClr val="FF0000"/>
                </a:solidFill>
              </a:rPr>
              <a:t>FIM DO MATERIAL DE APOIO</a:t>
            </a:r>
          </a:p>
        </p:txBody>
      </p:sp>
      <p:sp>
        <p:nvSpPr>
          <p:cNvPr id="4" name="Espaço Reservado para Número de Slide 3">
            <a:extLst>
              <a:ext uri="{FF2B5EF4-FFF2-40B4-BE49-F238E27FC236}">
                <a16:creationId xmlns:a16="http://schemas.microsoft.com/office/drawing/2014/main" id="{FD0FA9DC-2F4A-EC45-B832-01F158A13AF1}"/>
              </a:ext>
            </a:extLst>
          </p:cNvPr>
          <p:cNvSpPr>
            <a:spLocks noGrp="1"/>
          </p:cNvSpPr>
          <p:nvPr>
            <p:ph type="sldNum" sz="quarter" idx="12"/>
          </p:nvPr>
        </p:nvSpPr>
        <p:spPr/>
        <p:txBody>
          <a:bodyPr/>
          <a:lstStyle/>
          <a:p>
            <a:fld id="{86E381C6-3CE7-354A-88D5-C98944E9A1C1}" type="slidenum">
              <a:rPr lang="pt-BR" smtClean="0"/>
              <a:t>66</a:t>
            </a:fld>
            <a:endParaRPr lang="pt-BR"/>
          </a:p>
        </p:txBody>
      </p:sp>
    </p:spTree>
    <p:extLst>
      <p:ext uri="{BB962C8B-B14F-4D97-AF65-F5344CB8AC3E}">
        <p14:creationId xmlns:p14="http://schemas.microsoft.com/office/powerpoint/2010/main" val="240373091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1C9FC7-7D59-894F-A9CE-79249276BD80}"/>
              </a:ext>
            </a:extLst>
          </p:cNvPr>
          <p:cNvSpPr>
            <a:spLocks noGrp="1"/>
          </p:cNvSpPr>
          <p:nvPr>
            <p:ph type="title"/>
          </p:nvPr>
        </p:nvSpPr>
        <p:spPr/>
        <p:txBody>
          <a:bodyPr>
            <a:normAutofit/>
          </a:bodyPr>
          <a:lstStyle/>
          <a:p>
            <a:pPr algn="ctr"/>
            <a:r>
              <a:rPr lang="pt-BR" sz="3200" b="1" dirty="0">
                <a:latin typeface="Times New Roman" panose="02020603050405020304" pitchFamily="18" charset="0"/>
                <a:cs typeface="Times New Roman" panose="02020603050405020304" pitchFamily="18" charset="0"/>
              </a:rPr>
              <a:t>Os objetos e os problemas </a:t>
            </a:r>
            <a:br>
              <a:rPr lang="pt-BR" sz="3200" b="1" dirty="0">
                <a:latin typeface="Times New Roman" panose="02020603050405020304" pitchFamily="18" charset="0"/>
                <a:cs typeface="Times New Roman" panose="02020603050405020304" pitchFamily="18" charset="0"/>
              </a:rPr>
            </a:br>
            <a:r>
              <a:rPr lang="pt-BR" sz="3200" b="1" dirty="0">
                <a:latin typeface="Times New Roman" panose="02020603050405020304" pitchFamily="18" charset="0"/>
                <a:cs typeface="Times New Roman" panose="02020603050405020304" pitchFamily="18" charset="0"/>
              </a:rPr>
              <a:t>da Psicanálise e das Neurociências</a:t>
            </a:r>
          </a:p>
        </p:txBody>
      </p:sp>
      <p:sp>
        <p:nvSpPr>
          <p:cNvPr id="3" name="Espaço Reservado para Conteúdo 2">
            <a:extLst>
              <a:ext uri="{FF2B5EF4-FFF2-40B4-BE49-F238E27FC236}">
                <a16:creationId xmlns:a16="http://schemas.microsoft.com/office/drawing/2014/main" id="{DE40B08D-6F08-4D4A-9016-0040D013691C}"/>
              </a:ext>
            </a:extLst>
          </p:cNvPr>
          <p:cNvSpPr>
            <a:spLocks noGrp="1"/>
          </p:cNvSpPr>
          <p:nvPr>
            <p:ph idx="1"/>
          </p:nvPr>
        </p:nvSpPr>
        <p:spPr/>
        <p:txBody>
          <a:bodyPr>
            <a:normAutofit fontScale="77500" lnSpcReduction="20000"/>
          </a:bodyPr>
          <a:lstStyle/>
          <a:p>
            <a:pPr algn="just">
              <a:lnSpc>
                <a:spcPct val="150000"/>
              </a:lnSpc>
            </a:pPr>
            <a:r>
              <a:rPr lang="pt-BR" dirty="0">
                <a:latin typeface="Times New Roman" panose="02020603050405020304" pitchFamily="18" charset="0"/>
                <a:cs typeface="Times New Roman" panose="02020603050405020304" pitchFamily="18" charset="0"/>
              </a:rPr>
              <a:t>A psicanálise tem como objeto a vida psíquica (</a:t>
            </a:r>
            <a:r>
              <a:rPr lang="pt-BR" i="1" dirty="0" err="1">
                <a:latin typeface="Times New Roman" panose="02020603050405020304" pitchFamily="18" charset="0"/>
                <a:cs typeface="Times New Roman" panose="02020603050405020304" pitchFamily="18" charset="0"/>
              </a:rPr>
              <a:t>Seele</a:t>
            </a:r>
            <a:r>
              <a:rPr lang="pt-BR" dirty="0">
                <a:latin typeface="Times New Roman" panose="02020603050405020304" pitchFamily="18" charset="0"/>
                <a:cs typeface="Times New Roman" panose="02020603050405020304" pitchFamily="18" charset="0"/>
              </a:rPr>
              <a:t>, </a:t>
            </a:r>
            <a:r>
              <a:rPr lang="pt-BR" i="1" dirty="0">
                <a:latin typeface="Times New Roman" panose="02020603050405020304" pitchFamily="18" charset="0"/>
                <a:cs typeface="Times New Roman" panose="02020603050405020304" pitchFamily="18" charset="0"/>
              </a:rPr>
              <a:t>mental </a:t>
            </a:r>
            <a:r>
              <a:rPr lang="pt-BR" i="1" dirty="0" err="1">
                <a:latin typeface="Times New Roman" panose="02020603050405020304" pitchFamily="18" charset="0"/>
                <a:cs typeface="Times New Roman" panose="02020603050405020304" pitchFamily="18" charset="0"/>
              </a:rPr>
              <a:t>life</a:t>
            </a:r>
            <a:r>
              <a:rPr lang="pt-BR" dirty="0">
                <a:latin typeface="Times New Roman" panose="02020603050405020304" pitchFamily="18" charset="0"/>
                <a:cs typeface="Times New Roman" panose="02020603050405020304" pitchFamily="18" charset="0"/>
              </a:rPr>
              <a:t>) enquanto determinada e sendo, por excelência, determinada pela relação entre seus elementos inconscientes. Seu método de pesquisa é clínico, obtendo dados subjetivos.</a:t>
            </a:r>
          </a:p>
          <a:p>
            <a:pPr algn="just">
              <a:lnSpc>
                <a:spcPct val="150000"/>
              </a:lnSpc>
            </a:pPr>
            <a:r>
              <a:rPr lang="pt-BR" dirty="0">
                <a:latin typeface="Times New Roman" panose="02020603050405020304" pitchFamily="18" charset="0"/>
                <a:cs typeface="Times New Roman" panose="02020603050405020304" pitchFamily="18" charset="0"/>
              </a:rPr>
              <a:t>As neurociências têm como objeto o Cérebro (SN)  e seu funcionamento dinâmico, que são o substrato orgânico biológico, </a:t>
            </a:r>
            <a:r>
              <a:rPr lang="pt-BR" dirty="0" err="1">
                <a:latin typeface="Times New Roman" panose="02020603050405020304" pitchFamily="18" charset="0"/>
                <a:cs typeface="Times New Roman" panose="02020603050405020304" pitchFamily="18" charset="0"/>
              </a:rPr>
              <a:t>anatomo</a:t>
            </a:r>
            <a:r>
              <a:rPr lang="pt-BR" dirty="0">
                <a:latin typeface="Times New Roman" panose="02020603050405020304" pitchFamily="18" charset="0"/>
                <a:cs typeface="Times New Roman" panose="02020603050405020304" pitchFamily="18" charset="0"/>
              </a:rPr>
              <a:t>-fisiológico, da vida psíquica (a mente). Seu método de pesquisa é empírico-experimental, obtendo dados objetivos.</a:t>
            </a:r>
          </a:p>
          <a:p>
            <a:pPr algn="just">
              <a:lnSpc>
                <a:spcPct val="150000"/>
              </a:lnSpc>
            </a:pPr>
            <a:r>
              <a:rPr lang="pt-BR" dirty="0">
                <a:latin typeface="Times New Roman" panose="02020603050405020304" pitchFamily="18" charset="0"/>
                <a:cs typeface="Times New Roman" panose="02020603050405020304" pitchFamily="18" charset="0"/>
              </a:rPr>
              <a:t>Nas duas perspectivas temos propostas de compreensão sobre o relacionamento do corpo com a psique, do Cérebro (SN) com a mente. O que tem sido objeto de análise e discursão também no campo da filosofia. </a:t>
            </a:r>
          </a:p>
        </p:txBody>
      </p:sp>
      <p:sp>
        <p:nvSpPr>
          <p:cNvPr id="4" name="Espaço Reservado para Número de Slide 3">
            <a:extLst>
              <a:ext uri="{FF2B5EF4-FFF2-40B4-BE49-F238E27FC236}">
                <a16:creationId xmlns:a16="http://schemas.microsoft.com/office/drawing/2014/main" id="{D4EFD30D-8DAA-C040-9DE4-E3817B77B85B}"/>
              </a:ext>
            </a:extLst>
          </p:cNvPr>
          <p:cNvSpPr>
            <a:spLocks noGrp="1"/>
          </p:cNvSpPr>
          <p:nvPr>
            <p:ph type="sldNum" sz="quarter" idx="12"/>
          </p:nvPr>
        </p:nvSpPr>
        <p:spPr/>
        <p:txBody>
          <a:bodyPr/>
          <a:lstStyle/>
          <a:p>
            <a:fld id="{86E381C6-3CE7-354A-88D5-C98944E9A1C1}" type="slidenum">
              <a:rPr lang="pt-BR" smtClean="0"/>
              <a:t>67</a:t>
            </a:fld>
            <a:endParaRPr lang="pt-BR"/>
          </a:p>
        </p:txBody>
      </p:sp>
    </p:spTree>
    <p:extLst>
      <p:ext uri="{BB962C8B-B14F-4D97-AF65-F5344CB8AC3E}">
        <p14:creationId xmlns:p14="http://schemas.microsoft.com/office/powerpoint/2010/main" val="320737588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05614B-CEE4-A44F-9125-54D30490D633}"/>
              </a:ext>
            </a:extLst>
          </p:cNvPr>
          <p:cNvSpPr>
            <a:spLocks noGrp="1"/>
          </p:cNvSpPr>
          <p:nvPr>
            <p:ph type="title"/>
          </p:nvPr>
        </p:nvSpPr>
        <p:spPr/>
        <p:txBody>
          <a:bodyPr>
            <a:normAutofit fontScale="90000"/>
          </a:bodyPr>
          <a:lstStyle/>
          <a:p>
            <a:pPr algn="ctr"/>
            <a:br>
              <a:rPr lang="pt-BR" sz="4400" b="1" dirty="0">
                <a:latin typeface="Times New Roman" panose="02020603050405020304" pitchFamily="18" charset="0"/>
                <a:ea typeface="Times New Roman" panose="02020603050405020304" pitchFamily="18" charset="0"/>
                <a:cs typeface="Times New Roman" panose="02020603050405020304" pitchFamily="18" charset="0"/>
              </a:rPr>
            </a:br>
            <a:r>
              <a:rPr lang="pt-BR" sz="3100" b="1" dirty="0">
                <a:latin typeface="Times New Roman" panose="02020603050405020304" pitchFamily="18" charset="0"/>
                <a:ea typeface="Times New Roman" panose="02020603050405020304" pitchFamily="18" charset="0"/>
                <a:cs typeface="Times New Roman" panose="02020603050405020304" pitchFamily="18" charset="0"/>
              </a:rPr>
              <a:t>A RELAÇÃO ENTRE O CORPO E A ALMA</a:t>
            </a:r>
            <a:br>
              <a:rPr lang="pt-BR" sz="3100" b="1" dirty="0">
                <a:latin typeface="Times New Roman" panose="02020603050405020304" pitchFamily="18" charset="0"/>
                <a:ea typeface="Times New Roman" panose="02020603050405020304" pitchFamily="18" charset="0"/>
                <a:cs typeface="Times New Roman" panose="02020603050405020304" pitchFamily="18" charset="0"/>
              </a:rPr>
            </a:br>
            <a:br>
              <a:rPr lang="pt-BR" sz="4400" dirty="0">
                <a:latin typeface="Times New Roman" panose="02020603050405020304" pitchFamily="18" charset="0"/>
                <a:ea typeface="Times New Roman" panose="02020603050405020304" pitchFamily="18" charset="0"/>
                <a:cs typeface="Times New Roman" panose="02020603050405020304" pitchFamily="18" charset="0"/>
              </a:rPr>
            </a:br>
            <a:endParaRPr lang="pt-BR" b="1" dirty="0"/>
          </a:p>
        </p:txBody>
      </p:sp>
      <p:sp>
        <p:nvSpPr>
          <p:cNvPr id="3" name="Espaço Reservado para Conteúdo 2">
            <a:extLst>
              <a:ext uri="{FF2B5EF4-FFF2-40B4-BE49-F238E27FC236}">
                <a16:creationId xmlns:a16="http://schemas.microsoft.com/office/drawing/2014/main" id="{689B9EB0-2817-0C4A-9781-6659C6B4EE7F}"/>
              </a:ext>
            </a:extLst>
          </p:cNvPr>
          <p:cNvSpPr>
            <a:spLocks noGrp="1"/>
          </p:cNvSpPr>
          <p:nvPr>
            <p:ph idx="1"/>
          </p:nvPr>
        </p:nvSpPr>
        <p:spPr/>
        <p:txBody>
          <a:bodyPr>
            <a:noAutofit/>
          </a:bodyPr>
          <a:lstStyle/>
          <a:p>
            <a:pPr marL="0" indent="0" algn="just">
              <a:lnSpc>
                <a:spcPct val="150000"/>
              </a:lnSpc>
              <a:buNone/>
            </a:pPr>
            <a:r>
              <a:rPr lang="pt-BR" sz="2000" b="1" dirty="0">
                <a:latin typeface="Times New Roman" panose="02020603050405020304" pitchFamily="18" charset="0"/>
                <a:ea typeface="Times New Roman" panose="02020603050405020304" pitchFamily="18" charset="0"/>
                <a:cs typeface="Times New Roman" panose="02020603050405020304" pitchFamily="18" charset="0"/>
              </a:rPr>
              <a:t>Na história da filosofia, temos duas perspectivas clássicas</a:t>
            </a:r>
          </a:p>
          <a:p>
            <a:pPr algn="just">
              <a:lnSpc>
                <a:spcPct val="150000"/>
              </a:lnSpc>
            </a:pPr>
            <a:r>
              <a:rPr lang="pt-BR" sz="2000" b="1" dirty="0">
                <a:latin typeface="Times New Roman" panose="02020603050405020304" pitchFamily="18" charset="0"/>
                <a:ea typeface="Times New Roman" panose="02020603050405020304" pitchFamily="18" charset="0"/>
                <a:cs typeface="Times New Roman" panose="02020603050405020304" pitchFamily="18" charset="0"/>
              </a:rPr>
              <a:t>Dualismo psicofísico </a:t>
            </a:r>
            <a:r>
              <a:rPr lang="pt-BR" sz="2000" dirty="0">
                <a:latin typeface="Times New Roman" panose="02020603050405020304" pitchFamily="18" charset="0"/>
                <a:ea typeface="Times New Roman" panose="02020603050405020304" pitchFamily="18" charset="0"/>
                <a:cs typeface="Times New Roman" panose="02020603050405020304" pitchFamily="18" charset="0"/>
              </a:rPr>
              <a:t>(Descartes), no qual a substância extensa e a pensante são consideradas duas substâncias diferentes,  que se relacionam em termos de atividade e passividade em relação inversa uma com a outra: quando a alma age o corpo padece; e vice-versa. </a:t>
            </a:r>
          </a:p>
          <a:p>
            <a:pPr algn="just">
              <a:lnSpc>
                <a:spcPct val="150000"/>
              </a:lnSpc>
            </a:pPr>
            <a:r>
              <a:rPr lang="pt-BR" sz="2000" b="1" dirty="0">
                <a:latin typeface="Times New Roman" panose="02020603050405020304" pitchFamily="18" charset="0"/>
                <a:ea typeface="Times New Roman" panose="02020603050405020304" pitchFamily="18" charset="0"/>
                <a:cs typeface="Times New Roman" panose="02020603050405020304" pitchFamily="18" charset="0"/>
              </a:rPr>
              <a:t>Paralelismo psicofísico </a:t>
            </a:r>
            <a:r>
              <a:rPr lang="pt-BR" sz="2000" dirty="0">
                <a:latin typeface="Times New Roman" panose="02020603050405020304" pitchFamily="18" charset="0"/>
                <a:ea typeface="Times New Roman" panose="02020603050405020304" pitchFamily="18" charset="0"/>
                <a:cs typeface="Times New Roman" panose="02020603050405020304" pitchFamily="18" charset="0"/>
              </a:rPr>
              <a:t>(Espinosa)</a:t>
            </a:r>
            <a:r>
              <a:rPr lang="pt-BR"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ea typeface="Times New Roman" panose="02020603050405020304" pitchFamily="18" charset="0"/>
                <a:cs typeface="Times New Roman" panose="02020603050405020304" pitchFamily="18" charset="0"/>
              </a:rPr>
              <a:t>partindo de um monismo, o</a:t>
            </a:r>
            <a:r>
              <a:rPr lang="pt-BR"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ea typeface="Times New Roman" panose="02020603050405020304" pitchFamily="18" charset="0"/>
                <a:cs typeface="Times New Roman" panose="02020603050405020304" pitchFamily="18" charset="0"/>
              </a:rPr>
              <a:t>corpo e alma são dois modos de ver a mesma e única substância: quando a alma é ativa, o corpo também; e quando a alma é passiva, o corpo também. Apaixonar-se de copo e alma; alegrar-se de corpo e alma; resfriar-se de corpo e alma. </a:t>
            </a:r>
            <a:r>
              <a:rPr lang="pt-BR" sz="2000" dirty="0" err="1">
                <a:latin typeface="Times New Roman" panose="02020603050405020304" pitchFamily="18" charset="0"/>
                <a:ea typeface="Times New Roman" panose="02020603050405020304" pitchFamily="18" charset="0"/>
                <a:cs typeface="Times New Roman" panose="02020603050405020304" pitchFamily="18" charset="0"/>
              </a:rPr>
              <a:t>uas</a:t>
            </a:r>
            <a:r>
              <a:rPr lang="pt-BR" sz="2000" dirty="0">
                <a:latin typeface="Times New Roman" panose="02020603050405020304" pitchFamily="18" charset="0"/>
                <a:ea typeface="Times New Roman" panose="02020603050405020304" pitchFamily="18" charset="0"/>
                <a:cs typeface="Times New Roman" panose="02020603050405020304" pitchFamily="18" charset="0"/>
              </a:rPr>
              <a:t> perspectivas diferentes de uma mesma realidade</a:t>
            </a:r>
          </a:p>
          <a:p>
            <a:pPr marL="457200" lvl="1" indent="0">
              <a:lnSpc>
                <a:spcPct val="150000"/>
              </a:lnSpc>
              <a:buNone/>
            </a:pPr>
            <a:endParaRPr lang="pt-BR" sz="2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Espaço Reservado para Número de Slide 3">
            <a:extLst>
              <a:ext uri="{FF2B5EF4-FFF2-40B4-BE49-F238E27FC236}">
                <a16:creationId xmlns:a16="http://schemas.microsoft.com/office/drawing/2014/main" id="{97F1F753-942C-C541-B96C-DA83B7DAD6DB}"/>
              </a:ext>
            </a:extLst>
          </p:cNvPr>
          <p:cNvSpPr>
            <a:spLocks noGrp="1"/>
          </p:cNvSpPr>
          <p:nvPr>
            <p:ph type="sldNum" sz="quarter" idx="12"/>
          </p:nvPr>
        </p:nvSpPr>
        <p:spPr/>
        <p:txBody>
          <a:bodyPr/>
          <a:lstStyle/>
          <a:p>
            <a:fld id="{86E381C6-3CE7-354A-88D5-C98944E9A1C1}" type="slidenum">
              <a:rPr lang="pt-BR" smtClean="0"/>
              <a:t>68</a:t>
            </a:fld>
            <a:endParaRPr lang="pt-BR"/>
          </a:p>
        </p:txBody>
      </p:sp>
    </p:spTree>
    <p:extLst>
      <p:ext uri="{BB962C8B-B14F-4D97-AF65-F5344CB8AC3E}">
        <p14:creationId xmlns:p14="http://schemas.microsoft.com/office/powerpoint/2010/main" val="264462053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3734EE-0367-C746-809C-9292CCB13630}"/>
              </a:ext>
            </a:extLst>
          </p:cNvPr>
          <p:cNvSpPr>
            <a:spLocks noGrp="1"/>
          </p:cNvSpPr>
          <p:nvPr>
            <p:ph type="title"/>
          </p:nvPr>
        </p:nvSpPr>
        <p:spPr/>
        <p:txBody>
          <a:bodyPr>
            <a:normAutofit/>
          </a:bodyPr>
          <a:lstStyle/>
          <a:p>
            <a:pPr algn="ctr"/>
            <a:r>
              <a:rPr lang="pt-BR" sz="2800" b="1" dirty="0">
                <a:latin typeface="Times New Roman" panose="02020603050405020304" pitchFamily="18" charset="0"/>
                <a:cs typeface="Times New Roman" panose="02020603050405020304" pitchFamily="18" charset="0"/>
              </a:rPr>
              <a:t>O PROBLEMA DA RELAÇÃO ENTRE </a:t>
            </a:r>
            <a:br>
              <a:rPr lang="pt-BR" sz="2800" b="1" dirty="0">
                <a:latin typeface="Times New Roman" panose="02020603050405020304" pitchFamily="18" charset="0"/>
                <a:cs typeface="Times New Roman" panose="02020603050405020304" pitchFamily="18" charset="0"/>
              </a:rPr>
            </a:br>
            <a:br>
              <a:rPr lang="pt-BR" sz="2800" b="1" dirty="0">
                <a:latin typeface="Times New Roman" panose="02020603050405020304" pitchFamily="18" charset="0"/>
                <a:cs typeface="Times New Roman" panose="02020603050405020304" pitchFamily="18" charset="0"/>
              </a:rPr>
            </a:br>
            <a:r>
              <a:rPr lang="pt-BR" sz="2800" b="1" dirty="0">
                <a:latin typeface="Times New Roman" panose="02020603050405020304" pitchFamily="18" charset="0"/>
                <a:cs typeface="Times New Roman" panose="02020603050405020304" pitchFamily="18" charset="0"/>
              </a:rPr>
              <a:t>A PSICANÁLISE E AS NEUROCIÊNCIAS</a:t>
            </a:r>
          </a:p>
        </p:txBody>
      </p:sp>
      <p:sp>
        <p:nvSpPr>
          <p:cNvPr id="3" name="Espaço Reservado para Conteúdo 2">
            <a:extLst>
              <a:ext uri="{FF2B5EF4-FFF2-40B4-BE49-F238E27FC236}">
                <a16:creationId xmlns:a16="http://schemas.microsoft.com/office/drawing/2014/main" id="{3AE728C8-DF96-114F-B270-1CFEA70116D5}"/>
              </a:ext>
            </a:extLst>
          </p:cNvPr>
          <p:cNvSpPr>
            <a:spLocks noGrp="1"/>
          </p:cNvSpPr>
          <p:nvPr>
            <p:ph idx="1"/>
          </p:nvPr>
        </p:nvSpPr>
        <p:spPr/>
        <p:txBody>
          <a:bodyPr>
            <a:normAutofit fontScale="77500" lnSpcReduction="20000"/>
          </a:bodyPr>
          <a:lstStyle/>
          <a:p>
            <a:pPr algn="just">
              <a:lnSpc>
                <a:spcPct val="150000"/>
              </a:lnSpc>
            </a:pPr>
            <a:r>
              <a:rPr lang="pt-BR" sz="2100" dirty="0">
                <a:effectLst/>
                <a:latin typeface="Times New Roman" panose="02020603050405020304" pitchFamily="18" charset="0"/>
                <a:ea typeface="Times New Roman" panose="02020603050405020304" pitchFamily="18" charset="0"/>
                <a:cs typeface="Times New Roman" panose="02020603050405020304" pitchFamily="18" charset="0"/>
              </a:rPr>
              <a:t>De um lado, muitos psicanalistas resistem à aproximação com as neurociências porque consideram que a psicanálise se ocupa dos fenômenos subjetivos que emergem dos substratos e mecanismos biológicos, mas não correspondem a estes substratos e mecanismos. Estes </a:t>
            </a:r>
            <a:r>
              <a:rPr lang="pt-BR" sz="2100" dirty="0">
                <a:latin typeface="Times New Roman" panose="02020603050405020304" pitchFamily="18" charset="0"/>
                <a:cs typeface="Times New Roman" panose="02020603050405020304" pitchFamily="18" charset="0"/>
              </a:rPr>
              <a:t>defendem a irredutibilidade radical destas ciências e a impossibilidade ou a inutilidade de diálogo entre estas ciências. </a:t>
            </a:r>
          </a:p>
          <a:p>
            <a:pPr algn="just">
              <a:lnSpc>
                <a:spcPct val="150000"/>
              </a:lnSpc>
            </a:pPr>
            <a:r>
              <a:rPr lang="pt-BR" sz="2100" dirty="0">
                <a:latin typeface="Times New Roman" panose="02020603050405020304" pitchFamily="18" charset="0"/>
                <a:cs typeface="Times New Roman" panose="02020603050405020304" pitchFamily="18" charset="0"/>
              </a:rPr>
              <a:t>Outros defendem que uma pode iluminar ou interferir no desenvolvimento da outra. Há que se saber como, em termos epistemológicos e metodológicos.</a:t>
            </a:r>
          </a:p>
          <a:p>
            <a:pPr algn="just">
              <a:lnSpc>
                <a:spcPct val="150000"/>
              </a:lnSpc>
            </a:pPr>
            <a:r>
              <a:rPr lang="pt-BR" sz="2100" dirty="0">
                <a:latin typeface="Times New Roman" panose="02020603050405020304" pitchFamily="18" charset="0"/>
                <a:cs typeface="Times New Roman" panose="02020603050405020304" pitchFamily="18" charset="0"/>
              </a:rPr>
              <a:t>E há, ainda, que defenda a criação de uma ciência nova: a </a:t>
            </a:r>
            <a:r>
              <a:rPr lang="pt-BR" sz="2100" dirty="0" err="1">
                <a:latin typeface="Times New Roman" panose="02020603050405020304" pitchFamily="18" charset="0"/>
                <a:cs typeface="Times New Roman" panose="02020603050405020304" pitchFamily="18" charset="0"/>
              </a:rPr>
              <a:t>neuropsicanálise</a:t>
            </a:r>
            <a:endParaRPr lang="pt-BR" sz="2100" dirty="0">
              <a:latin typeface="Times New Roman" panose="02020603050405020304" pitchFamily="18" charset="0"/>
              <a:cs typeface="Times New Roman" panose="02020603050405020304" pitchFamily="18" charset="0"/>
            </a:endParaRPr>
          </a:p>
          <a:p>
            <a:pPr algn="just">
              <a:lnSpc>
                <a:spcPct val="150000"/>
              </a:lnSpc>
            </a:pPr>
            <a:r>
              <a:rPr lang="pt-BR" sz="2100" b="1" dirty="0">
                <a:latin typeface="Times New Roman" panose="02020603050405020304" pitchFamily="18" charset="0"/>
                <a:cs typeface="Times New Roman" panose="02020603050405020304" pitchFamily="18" charset="0"/>
              </a:rPr>
              <a:t>Vamos suspender o julgamento:</a:t>
            </a:r>
          </a:p>
          <a:p>
            <a:pPr lvl="1" algn="just">
              <a:lnSpc>
                <a:spcPct val="150000"/>
              </a:lnSpc>
            </a:pPr>
            <a:r>
              <a:rPr lang="pt-BR" sz="2100" b="1" dirty="0">
                <a:effectLst/>
                <a:latin typeface="Times New Roman" panose="02020603050405020304" pitchFamily="18" charset="0"/>
                <a:cs typeface="Times New Roman" panose="02020603050405020304" pitchFamily="18" charset="0"/>
              </a:rPr>
              <a:t>Não nos caberá, agora, tomar uma posição, mas sim seguir o campo das aproxima</a:t>
            </a:r>
            <a:r>
              <a:rPr lang="pt-BR" sz="2100" b="1" dirty="0">
                <a:latin typeface="Times New Roman" panose="02020603050405020304" pitchFamily="18" charset="0"/>
                <a:cs typeface="Times New Roman" panose="02020603050405020304" pitchFamily="18" charset="0"/>
              </a:rPr>
              <a:t>ções analógicas, entendendo uma e outra proposta de um ou outro campo. Talvez, ao final, tenhamos material crítico para fazermos a nossa própria avaliação.</a:t>
            </a:r>
            <a:endParaRPr lang="pt-BR" sz="2100" b="1" dirty="0">
              <a:effectLst/>
              <a:latin typeface="Times New Roman" panose="02020603050405020304" pitchFamily="18" charset="0"/>
              <a:cs typeface="Times New Roman" panose="02020603050405020304" pitchFamily="18" charset="0"/>
            </a:endParaRPr>
          </a:p>
          <a:p>
            <a:endParaRPr lang="pt-BR"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pt-BR" dirty="0"/>
          </a:p>
        </p:txBody>
      </p:sp>
      <p:sp>
        <p:nvSpPr>
          <p:cNvPr id="4" name="Espaço Reservado para Número de Slide 3">
            <a:extLst>
              <a:ext uri="{FF2B5EF4-FFF2-40B4-BE49-F238E27FC236}">
                <a16:creationId xmlns:a16="http://schemas.microsoft.com/office/drawing/2014/main" id="{1201549B-E160-E747-A967-7157DF31647A}"/>
              </a:ext>
            </a:extLst>
          </p:cNvPr>
          <p:cNvSpPr>
            <a:spLocks noGrp="1"/>
          </p:cNvSpPr>
          <p:nvPr>
            <p:ph type="sldNum" sz="quarter" idx="12"/>
          </p:nvPr>
        </p:nvSpPr>
        <p:spPr/>
        <p:txBody>
          <a:bodyPr/>
          <a:lstStyle/>
          <a:p>
            <a:fld id="{86E381C6-3CE7-354A-88D5-C98944E9A1C1}" type="slidenum">
              <a:rPr lang="pt-BR" smtClean="0"/>
              <a:t>69</a:t>
            </a:fld>
            <a:endParaRPr lang="pt-BR"/>
          </a:p>
        </p:txBody>
      </p:sp>
    </p:spTree>
    <p:extLst>
      <p:ext uri="{BB962C8B-B14F-4D97-AF65-F5344CB8AC3E}">
        <p14:creationId xmlns:p14="http://schemas.microsoft.com/office/powerpoint/2010/main" val="25544595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146788-BCB7-CE4C-9875-1218ED6A3901}"/>
              </a:ext>
            </a:extLst>
          </p:cNvPr>
          <p:cNvSpPr>
            <a:spLocks noGrp="1"/>
          </p:cNvSpPr>
          <p:nvPr>
            <p:ph type="title"/>
          </p:nvPr>
        </p:nvSpPr>
        <p:spPr/>
        <p:txBody>
          <a:bodyPr>
            <a:normAutofit/>
          </a:bodyPr>
          <a:lstStyle/>
          <a:p>
            <a:pPr algn="ctr"/>
            <a:r>
              <a:rPr lang="pt-BR" sz="3200" b="1" dirty="0">
                <a:latin typeface="Times New Roman" panose="02020603050405020304" pitchFamily="18" charset="0"/>
                <a:cs typeface="Times New Roman" panose="02020603050405020304" pitchFamily="18" charset="0"/>
              </a:rPr>
              <a:t>História e Epistemologia das ciências</a:t>
            </a:r>
          </a:p>
        </p:txBody>
      </p:sp>
      <p:sp>
        <p:nvSpPr>
          <p:cNvPr id="3" name="Espaço Reservado para Conteúdo 2">
            <a:extLst>
              <a:ext uri="{FF2B5EF4-FFF2-40B4-BE49-F238E27FC236}">
                <a16:creationId xmlns:a16="http://schemas.microsoft.com/office/drawing/2014/main" id="{9E83B103-C2BB-6240-96E7-BEC10871F57A}"/>
              </a:ext>
            </a:extLst>
          </p:cNvPr>
          <p:cNvSpPr>
            <a:spLocks noGrp="1"/>
          </p:cNvSpPr>
          <p:nvPr>
            <p:ph idx="1"/>
          </p:nvPr>
        </p:nvSpPr>
        <p:spPr/>
        <p:txBody>
          <a:bodyPr>
            <a:noAutofit/>
          </a:bodyPr>
          <a:lstStyle/>
          <a:p>
            <a:pPr algn="just">
              <a:lnSpc>
                <a:spcPct val="150000"/>
              </a:lnSpc>
            </a:pPr>
            <a:r>
              <a:rPr lang="pt-BR" sz="2000" dirty="0">
                <a:latin typeface="Times New Roman" panose="02020603050405020304" pitchFamily="18" charset="0"/>
                <a:cs typeface="Times New Roman" panose="02020603050405020304" pitchFamily="18" charset="0"/>
              </a:rPr>
              <a:t>No campo da epistemologia das ciências, temos já uma história significativa de autores que abordaram o problema do desenvolvimento das ciências e da relação entre elas, bem como do problema do diálogo entre modelos semânticos-teóricos diferentes : </a:t>
            </a:r>
          </a:p>
          <a:p>
            <a:pPr lvl="1" algn="just">
              <a:lnSpc>
                <a:spcPct val="150000"/>
              </a:lnSpc>
            </a:pP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René Descartes (1596–1650)</a:t>
            </a:r>
            <a:r>
              <a:rPr lang="pt-BR" sz="2000" dirty="0">
                <a:latin typeface="Times New Roman" panose="02020603050405020304" pitchFamily="18" charset="0"/>
                <a:cs typeface="Times New Roman" panose="02020603050405020304" pitchFamily="18" charset="0"/>
              </a:rPr>
              <a:t>, David Hume (1713-1784), Baruch Espinoza (1632-1677), </a:t>
            </a: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Francis Bacon (1561–1626)</a:t>
            </a:r>
            <a:r>
              <a:rPr lang="pt-BR" sz="2000" dirty="0">
                <a:latin typeface="Times New Roman" panose="02020603050405020304" pitchFamily="18" charset="0"/>
                <a:cs typeface="Times New Roman" panose="02020603050405020304" pitchFamily="18" charset="0"/>
              </a:rPr>
              <a:t>, </a:t>
            </a: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Immanuel Kant (1724–1804)</a:t>
            </a:r>
            <a:r>
              <a:rPr lang="pt-BR" sz="2000" dirty="0">
                <a:latin typeface="Times New Roman" panose="02020603050405020304" pitchFamily="18" charset="0"/>
                <a:ea typeface="Times New Roman" panose="02020603050405020304" pitchFamily="18" charset="0"/>
                <a:cs typeface="Times New Roman" panose="02020603050405020304" pitchFamily="18" charset="0"/>
              </a:rPr>
              <a:t>; </a:t>
            </a: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Auguste Comte (1798–1857)</a:t>
            </a:r>
            <a:endParaRPr lang="pt-BR" sz="2000" dirty="0">
              <a:latin typeface="Times New Roman" panose="02020603050405020304" pitchFamily="18" charset="0"/>
              <a:cs typeface="Times New Roman" panose="02020603050405020304" pitchFamily="18" charset="0"/>
            </a:endParaRPr>
          </a:p>
          <a:p>
            <a:pPr lvl="1" algn="just">
              <a:lnSpc>
                <a:spcPct val="150000"/>
              </a:lnSpc>
            </a:pPr>
            <a:r>
              <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rPr>
              <a:t>Karl Popper (1902–1994)</a:t>
            </a:r>
            <a:r>
              <a:rPr lang="pt-BR" sz="2000" b="1" dirty="0">
                <a:latin typeface="Times New Roman" panose="02020603050405020304" pitchFamily="18" charset="0"/>
                <a:cs typeface="Times New Roman" panose="02020603050405020304" pitchFamily="18" charset="0"/>
              </a:rPr>
              <a:t>, </a:t>
            </a:r>
            <a:r>
              <a:rPr lang="pt-BR" sz="2000" b="1" dirty="0">
                <a:effectLst/>
                <a:latin typeface="Times New Roman" panose="02020603050405020304" pitchFamily="18" charset="0"/>
                <a:ea typeface="Times New Roman" panose="02020603050405020304" pitchFamily="18" charset="0"/>
                <a:cs typeface="Times New Roman" panose="02020603050405020304" pitchFamily="18" charset="0"/>
              </a:rPr>
              <a:t>Thomas Kuhn (1922–1996)</a:t>
            </a:r>
            <a:r>
              <a:rPr lang="pt-BR" sz="2000" b="1" dirty="0">
                <a:latin typeface="Times New Roman" panose="02020603050405020304" pitchFamily="18" charset="0"/>
                <a:cs typeface="Times New Roman" panose="02020603050405020304" pitchFamily="18" charset="0"/>
              </a:rPr>
              <a:t>, </a:t>
            </a:r>
          </a:p>
          <a:p>
            <a:pPr lvl="1" algn="just">
              <a:lnSpc>
                <a:spcPct val="150000"/>
              </a:lnSpc>
            </a:pP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Paul </a:t>
            </a:r>
            <a:r>
              <a:rPr lang="pt-BR" sz="2000" dirty="0" err="1">
                <a:effectLst/>
                <a:latin typeface="Times New Roman" panose="02020603050405020304" pitchFamily="18" charset="0"/>
                <a:ea typeface="Times New Roman" panose="02020603050405020304" pitchFamily="18" charset="0"/>
                <a:cs typeface="Times New Roman" panose="02020603050405020304" pitchFamily="18" charset="0"/>
              </a:rPr>
              <a:t>Feyerabend</a:t>
            </a: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 (1924–1994) [anarquismo epistemológico] , Edgar </a:t>
            </a:r>
            <a:r>
              <a:rPr lang="pt-BR" sz="2000" dirty="0" err="1">
                <a:effectLst/>
                <a:latin typeface="Times New Roman" panose="02020603050405020304" pitchFamily="18" charset="0"/>
                <a:ea typeface="Times New Roman" panose="02020603050405020304" pitchFamily="18" charset="0"/>
                <a:cs typeface="Times New Roman" panose="02020603050405020304" pitchFamily="18" charset="0"/>
              </a:rPr>
              <a:t>Morin</a:t>
            </a:r>
            <a:r>
              <a:rPr lang="pt-BR" sz="2000" dirty="0">
                <a:effectLst/>
                <a:latin typeface="Times New Roman" panose="02020603050405020304" pitchFamily="18" charset="0"/>
                <a:ea typeface="Times New Roman" panose="02020603050405020304" pitchFamily="18" charset="0"/>
                <a:cs typeface="Times New Roman" panose="02020603050405020304" pitchFamily="18" charset="0"/>
              </a:rPr>
              <a:t> (1921–2021) [pensamento complexo]</a:t>
            </a:r>
            <a:r>
              <a:rPr lang="pt-BR" sz="2000" dirty="0">
                <a:effectLst/>
                <a:latin typeface="Times New Roman" panose="02020603050405020304" pitchFamily="18" charset="0"/>
                <a:cs typeface="Times New Roman" panose="02020603050405020304" pitchFamily="18" charset="0"/>
              </a:rPr>
              <a:t>  </a:t>
            </a:r>
            <a:endParaRPr lang="pt-BR" sz="2000" dirty="0">
              <a:latin typeface="Times New Roman" panose="02020603050405020304" pitchFamily="18" charset="0"/>
              <a:cs typeface="Times New Roman" panose="02020603050405020304" pitchFamily="18" charset="0"/>
            </a:endParaRPr>
          </a:p>
        </p:txBody>
      </p:sp>
      <p:sp>
        <p:nvSpPr>
          <p:cNvPr id="4" name="Espaço Reservado para Número de Slide 3">
            <a:extLst>
              <a:ext uri="{FF2B5EF4-FFF2-40B4-BE49-F238E27FC236}">
                <a16:creationId xmlns:a16="http://schemas.microsoft.com/office/drawing/2014/main" id="{2ECE4496-86B3-2448-BA0A-BAE1611007F6}"/>
              </a:ext>
            </a:extLst>
          </p:cNvPr>
          <p:cNvSpPr>
            <a:spLocks noGrp="1"/>
          </p:cNvSpPr>
          <p:nvPr>
            <p:ph type="sldNum" sz="quarter" idx="12"/>
          </p:nvPr>
        </p:nvSpPr>
        <p:spPr/>
        <p:txBody>
          <a:bodyPr/>
          <a:lstStyle/>
          <a:p>
            <a:fld id="{86E381C6-3CE7-354A-88D5-C98944E9A1C1}" type="slidenum">
              <a:rPr lang="pt-BR" smtClean="0"/>
              <a:t>7</a:t>
            </a:fld>
            <a:endParaRPr lang="pt-BR"/>
          </a:p>
        </p:txBody>
      </p:sp>
    </p:spTree>
    <p:extLst>
      <p:ext uri="{BB962C8B-B14F-4D97-AF65-F5344CB8AC3E}">
        <p14:creationId xmlns:p14="http://schemas.microsoft.com/office/powerpoint/2010/main" val="113633967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61A37-A95D-0A42-B5E0-2F3807047BE8}"/>
              </a:ext>
            </a:extLst>
          </p:cNvPr>
          <p:cNvSpPr>
            <a:spLocks noGrp="1"/>
          </p:cNvSpPr>
          <p:nvPr>
            <p:ph type="title"/>
          </p:nvPr>
        </p:nvSpPr>
        <p:spPr/>
        <p:txBody>
          <a:bodyPr>
            <a:normAutofit fontScale="90000"/>
          </a:bodyPr>
          <a:lstStyle/>
          <a:p>
            <a:pPr algn="ctr"/>
            <a:r>
              <a:rPr lang="pt-BR" sz="2400" b="1" dirty="0">
                <a:latin typeface="Times New Roman" panose="02020603050405020304" pitchFamily="18" charset="0"/>
                <a:cs typeface="Times New Roman" panose="02020603050405020304" pitchFamily="18" charset="0"/>
              </a:rPr>
              <a:t>Temos duas ciências, duas semânticas, objetos diferentes </a:t>
            </a:r>
            <a:br>
              <a:rPr lang="pt-BR" sz="2400" b="1" dirty="0">
                <a:latin typeface="Times New Roman" panose="02020603050405020304" pitchFamily="18" charset="0"/>
                <a:cs typeface="Times New Roman" panose="02020603050405020304" pitchFamily="18" charset="0"/>
              </a:rPr>
            </a:br>
            <a:r>
              <a:rPr lang="pt-BR" sz="2400" b="1" dirty="0">
                <a:latin typeface="Times New Roman" panose="02020603050405020304" pitchFamily="18" charset="0"/>
                <a:cs typeface="Times New Roman" panose="02020603050405020304" pitchFamily="18" charset="0"/>
              </a:rPr>
              <a:t>(ou, ao mesmos, modos diferentes de abordar seus objetos), </a:t>
            </a:r>
            <a:br>
              <a:rPr lang="pt-BR" sz="2400" b="1" dirty="0">
                <a:latin typeface="Times New Roman" panose="02020603050405020304" pitchFamily="18" charset="0"/>
                <a:cs typeface="Times New Roman" panose="02020603050405020304" pitchFamily="18" charset="0"/>
              </a:rPr>
            </a:br>
            <a:r>
              <a:rPr lang="pt-BR" sz="2400" b="1" dirty="0">
                <a:latin typeface="Times New Roman" panose="02020603050405020304" pitchFamily="18" charset="0"/>
                <a:cs typeface="Times New Roman" panose="02020603050405020304" pitchFamily="18" charset="0"/>
              </a:rPr>
              <a:t>métodos de pesquisa diferentes.</a:t>
            </a:r>
            <a:br>
              <a:rPr lang="pt-BR" sz="2400" b="1" dirty="0">
                <a:latin typeface="Times New Roman" panose="02020603050405020304" pitchFamily="18" charset="0"/>
                <a:cs typeface="Times New Roman" panose="02020603050405020304" pitchFamily="18" charset="0"/>
              </a:rPr>
            </a:br>
            <a:r>
              <a:rPr lang="pt-BR" sz="2400" b="1" dirty="0">
                <a:latin typeface="Times New Roman" panose="02020603050405020304" pitchFamily="18" charset="0"/>
                <a:cs typeface="Times New Roman" panose="02020603050405020304" pitchFamily="18" charset="0"/>
              </a:rPr>
              <a:t>Talvez, problemas e soluções diferentes.</a:t>
            </a:r>
            <a:endParaRPr lang="pt-BR" sz="2200" b="1" dirty="0">
              <a:latin typeface="Times New Roman" panose="02020603050405020304" pitchFamily="18" charset="0"/>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6BF5D7C2-32F8-0F41-810A-8D9A9C95D9D3}"/>
              </a:ext>
            </a:extLst>
          </p:cNvPr>
          <p:cNvSpPr>
            <a:spLocks noGrp="1"/>
          </p:cNvSpPr>
          <p:nvPr>
            <p:ph idx="1"/>
          </p:nvPr>
        </p:nvSpPr>
        <p:spPr/>
        <p:txBody>
          <a:bodyPr>
            <a:normAutofit fontScale="77500" lnSpcReduction="20000"/>
          </a:bodyPr>
          <a:lstStyle/>
          <a:p>
            <a:pPr algn="just">
              <a:lnSpc>
                <a:spcPct val="160000"/>
              </a:lnSpc>
            </a:pPr>
            <a:r>
              <a:rPr lang="pt-BR" dirty="0">
                <a:effectLst/>
                <a:latin typeface="Times New Roman" panose="02020603050405020304" pitchFamily="18" charset="0"/>
                <a:cs typeface="Times New Roman" panose="02020603050405020304" pitchFamily="18" charset="0"/>
              </a:rPr>
              <a:t>Não obstante, são duas ciências distintas, como problemas distintos, com distintos métodos de pesquisa, de apreensão de dados e de interpretação dos fenômenos. </a:t>
            </a:r>
          </a:p>
          <a:p>
            <a:pPr algn="just">
              <a:lnSpc>
                <a:spcPct val="160000"/>
              </a:lnSpc>
            </a:pPr>
            <a:r>
              <a:rPr lang="pt-BR" dirty="0">
                <a:latin typeface="Times New Roman" panose="02020603050405020304" pitchFamily="18" charset="0"/>
                <a:cs typeface="Times New Roman" panose="02020603050405020304" pitchFamily="18" charset="0"/>
              </a:rPr>
              <a:t>Sendo duas ciências com problemas, métodos de pesquisa, modo de solucionar problemas e uma linguagem (uma semântica) diferentes, temos, então, que estabelecer procedimentos que possam possibilitar a comunicação, o diálogo, as aproximações e a contribuição mútuas.</a:t>
            </a:r>
          </a:p>
          <a:p>
            <a:pPr algn="just">
              <a:lnSpc>
                <a:spcPct val="160000"/>
              </a:lnSpc>
            </a:pPr>
            <a:r>
              <a:rPr lang="pt-BR" dirty="0">
                <a:latin typeface="Times New Roman" panose="02020603050405020304" pitchFamily="18" charset="0"/>
                <a:cs typeface="Times New Roman" panose="02020603050405020304" pitchFamily="18" charset="0"/>
              </a:rPr>
              <a:t>Se cada uma destas ciências é um tipo de língua diferente, estamos num tipo de Babel, e precisamos estabelecer um modo de comunicação seguro.</a:t>
            </a:r>
          </a:p>
          <a:p>
            <a:pPr marL="0" indent="0">
              <a:buNone/>
            </a:pPr>
            <a:endParaRPr lang="pt-BR" dirty="0"/>
          </a:p>
        </p:txBody>
      </p:sp>
      <p:sp>
        <p:nvSpPr>
          <p:cNvPr id="4" name="Espaço Reservado para Número de Slide 3">
            <a:extLst>
              <a:ext uri="{FF2B5EF4-FFF2-40B4-BE49-F238E27FC236}">
                <a16:creationId xmlns:a16="http://schemas.microsoft.com/office/drawing/2014/main" id="{5C4A4BF2-2519-FC40-9649-413AA057ABC4}"/>
              </a:ext>
            </a:extLst>
          </p:cNvPr>
          <p:cNvSpPr>
            <a:spLocks noGrp="1"/>
          </p:cNvSpPr>
          <p:nvPr>
            <p:ph type="sldNum" sz="quarter" idx="12"/>
          </p:nvPr>
        </p:nvSpPr>
        <p:spPr/>
        <p:txBody>
          <a:bodyPr/>
          <a:lstStyle/>
          <a:p>
            <a:fld id="{86E381C6-3CE7-354A-88D5-C98944E9A1C1}" type="slidenum">
              <a:rPr lang="pt-BR" smtClean="0"/>
              <a:t>70</a:t>
            </a:fld>
            <a:endParaRPr lang="pt-BR"/>
          </a:p>
        </p:txBody>
      </p:sp>
    </p:spTree>
    <p:extLst>
      <p:ext uri="{BB962C8B-B14F-4D97-AF65-F5344CB8AC3E}">
        <p14:creationId xmlns:p14="http://schemas.microsoft.com/office/powerpoint/2010/main" val="161059258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4C6C07-3CB1-9845-AF3D-6CD3C5953BF8}"/>
              </a:ext>
            </a:extLst>
          </p:cNvPr>
          <p:cNvSpPr>
            <a:spLocks noGrp="1"/>
          </p:cNvSpPr>
          <p:nvPr>
            <p:ph type="title"/>
          </p:nvPr>
        </p:nvSpPr>
        <p:spPr/>
        <p:txBody>
          <a:bodyPr>
            <a:noAutofit/>
          </a:bodyPr>
          <a:lstStyle/>
          <a:p>
            <a:pPr algn="ctr"/>
            <a:br>
              <a:rPr lang="pt-BR" sz="1800" i="1" dirty="0">
                <a:effectLst/>
                <a:latin typeface="Times"/>
              </a:rPr>
            </a:br>
            <a:r>
              <a:rPr lang="pt-BR" sz="3200" b="1" i="1" dirty="0">
                <a:effectLst/>
                <a:latin typeface="Times New Roman" panose="02020603050405020304" pitchFamily="18" charset="0"/>
                <a:cs typeface="Times New Roman" panose="02020603050405020304" pitchFamily="18" charset="0"/>
              </a:rPr>
              <a:t>A Babel </a:t>
            </a:r>
            <a:r>
              <a:rPr lang="pt-BR" sz="3200" b="1" i="1" dirty="0">
                <a:latin typeface="Times New Roman" panose="02020603050405020304" pitchFamily="18" charset="0"/>
                <a:cs typeface="Times New Roman" panose="02020603050405020304" pitchFamily="18" charset="0"/>
              </a:rPr>
              <a:t>do conhecimento</a:t>
            </a:r>
            <a:br>
              <a:rPr lang="pt-BR" sz="3200" b="1" dirty="0">
                <a:latin typeface="Times"/>
              </a:rPr>
            </a:br>
            <a:endParaRPr lang="pt-BR" sz="3200" b="1" dirty="0"/>
          </a:p>
        </p:txBody>
      </p:sp>
      <p:sp>
        <p:nvSpPr>
          <p:cNvPr id="3" name="Espaço Reservado para Conteúdo 2">
            <a:extLst>
              <a:ext uri="{FF2B5EF4-FFF2-40B4-BE49-F238E27FC236}">
                <a16:creationId xmlns:a16="http://schemas.microsoft.com/office/drawing/2014/main" id="{E81DCEDA-806F-2F42-9941-A6377CB4DD50}"/>
              </a:ext>
            </a:extLst>
          </p:cNvPr>
          <p:cNvSpPr>
            <a:spLocks noGrp="1"/>
          </p:cNvSpPr>
          <p:nvPr>
            <p:ph idx="1"/>
          </p:nvPr>
        </p:nvSpPr>
        <p:spPr/>
        <p:txBody>
          <a:bodyPr>
            <a:normAutofit lnSpcReduction="10000"/>
          </a:bodyPr>
          <a:lstStyle/>
          <a:p>
            <a:pPr algn="just">
              <a:lnSpc>
                <a:spcPct val="150000"/>
              </a:lnSpc>
            </a:pPr>
            <a:r>
              <a:rPr lang="pt-BR" dirty="0">
                <a:effectLst/>
                <a:latin typeface="Times New Roman" panose="02020603050405020304" pitchFamily="18" charset="0"/>
                <a:cs typeface="Times New Roman" panose="02020603050405020304" pitchFamily="18" charset="0"/>
              </a:rPr>
              <a:t>“No estado atual do conhecimento, não há acordo sobre a teoria do desenvolvimento. A criança observada por </a:t>
            </a:r>
            <a:r>
              <a:rPr lang="pt-BR" dirty="0" err="1">
                <a:effectLst/>
                <a:latin typeface="Times New Roman" panose="02020603050405020304" pitchFamily="18" charset="0"/>
                <a:cs typeface="Times New Roman" panose="02020603050405020304" pitchFamily="18" charset="0"/>
              </a:rPr>
              <a:t>Spitz</a:t>
            </a:r>
            <a:r>
              <a:rPr lang="pt-BR" dirty="0">
                <a:effectLst/>
                <a:latin typeface="Times New Roman" panose="02020603050405020304" pitchFamily="18" charset="0"/>
                <a:cs typeface="Times New Roman" panose="02020603050405020304" pitchFamily="18" charset="0"/>
              </a:rPr>
              <a:t>, Margaret Mahler, Daniel Stern, Esther </a:t>
            </a:r>
            <a:r>
              <a:rPr lang="pt-BR" dirty="0" err="1">
                <a:effectLst/>
                <a:latin typeface="Times New Roman" panose="02020603050405020304" pitchFamily="18" charset="0"/>
                <a:cs typeface="Times New Roman" panose="02020603050405020304" pitchFamily="18" charset="0"/>
              </a:rPr>
              <a:t>Bick</a:t>
            </a:r>
            <a:r>
              <a:rPr lang="pt-BR" dirty="0">
                <a:effectLst/>
                <a:latin typeface="Times New Roman" panose="02020603050405020304" pitchFamily="18" charset="0"/>
                <a:cs typeface="Times New Roman" panose="02020603050405020304" pitchFamily="18" charset="0"/>
              </a:rPr>
              <a:t>, </a:t>
            </a:r>
            <a:r>
              <a:rPr lang="pt-BR" dirty="0" err="1">
                <a:effectLst/>
                <a:latin typeface="Times New Roman" panose="02020603050405020304" pitchFamily="18" charset="0"/>
                <a:cs typeface="Times New Roman" panose="02020603050405020304" pitchFamily="18" charset="0"/>
              </a:rPr>
              <a:t>Lebovici</a:t>
            </a:r>
            <a:r>
              <a:rPr lang="pt-BR" dirty="0">
                <a:effectLst/>
                <a:latin typeface="Times New Roman" panose="02020603050405020304" pitchFamily="18" charset="0"/>
                <a:cs typeface="Times New Roman" panose="02020603050405020304" pitchFamily="18" charset="0"/>
              </a:rPr>
              <a:t>, </a:t>
            </a:r>
            <a:r>
              <a:rPr lang="pt-BR" dirty="0" err="1">
                <a:effectLst/>
                <a:latin typeface="Times New Roman" panose="02020603050405020304" pitchFamily="18" charset="0"/>
                <a:cs typeface="Times New Roman" panose="02020603050405020304" pitchFamily="18" charset="0"/>
              </a:rPr>
              <a:t>Emde</a:t>
            </a:r>
            <a:r>
              <a:rPr lang="pt-BR" dirty="0">
                <a:effectLst/>
                <a:latin typeface="Times New Roman" panose="02020603050405020304" pitchFamily="18" charset="0"/>
                <a:cs typeface="Times New Roman" panose="02020603050405020304" pitchFamily="18" charset="0"/>
              </a:rPr>
              <a:t> ou </a:t>
            </a:r>
            <a:r>
              <a:rPr lang="pt-BR" dirty="0" err="1">
                <a:effectLst/>
                <a:latin typeface="Times New Roman" panose="02020603050405020304" pitchFamily="18" charset="0"/>
                <a:cs typeface="Times New Roman" panose="02020603050405020304" pitchFamily="18" charset="0"/>
              </a:rPr>
              <a:t>Winnicott</a:t>
            </a:r>
            <a:r>
              <a:rPr lang="pt-BR" dirty="0">
                <a:effectLst/>
                <a:latin typeface="Times New Roman" panose="02020603050405020304" pitchFamily="18" charset="0"/>
                <a:cs typeface="Times New Roman" panose="02020603050405020304" pitchFamily="18" charset="0"/>
              </a:rPr>
              <a:t>, n</a:t>
            </a:r>
            <a:r>
              <a:rPr lang="pt-BR" dirty="0">
                <a:latin typeface="Times New Roman" panose="02020603050405020304" pitchFamily="18" charset="0"/>
                <a:cs typeface="Times New Roman" panose="02020603050405020304" pitchFamily="18" charset="0"/>
              </a:rPr>
              <a:t>ã</a:t>
            </a:r>
            <a:r>
              <a:rPr lang="pt-BR" dirty="0">
                <a:effectLst/>
                <a:latin typeface="Times New Roman" panose="02020603050405020304" pitchFamily="18" charset="0"/>
                <a:cs typeface="Times New Roman" panose="02020603050405020304" pitchFamily="18" charset="0"/>
              </a:rPr>
              <a:t>o </a:t>
            </a:r>
            <a:r>
              <a:rPr lang="pt-BR" dirty="0">
                <a:latin typeface="Times New Roman" panose="02020603050405020304" pitchFamily="18" charset="0"/>
                <a:cs typeface="Times New Roman" panose="02020603050405020304" pitchFamily="18" charset="0"/>
              </a:rPr>
              <a:t>é</a:t>
            </a:r>
            <a:r>
              <a:rPr lang="pt-BR" dirty="0">
                <a:effectLst/>
                <a:latin typeface="Times New Roman" panose="02020603050405020304" pitchFamily="18" charset="0"/>
                <a:cs typeface="Times New Roman" panose="02020603050405020304" pitchFamily="18" charset="0"/>
              </a:rPr>
              <a:t> a mesma criança, e os resultados são significativamente diferentes de um pesquisador para outro”. </a:t>
            </a:r>
            <a:r>
              <a:rPr lang="pt-BR" sz="1200" dirty="0">
                <a:effectLst/>
                <a:latin typeface="Times New Roman" panose="02020603050405020304" pitchFamily="18" charset="0"/>
                <a:cs typeface="Times New Roman" panose="02020603050405020304" pitchFamily="18" charset="0"/>
              </a:rPr>
              <a:t>(</a:t>
            </a:r>
            <a:r>
              <a:rPr lang="pt-BR" sz="1200" dirty="0">
                <a:effectLst/>
                <a:latin typeface="Times"/>
              </a:rPr>
              <a:t>Green, A. (2003). The </a:t>
            </a:r>
            <a:r>
              <a:rPr lang="pt-BR" sz="1200" dirty="0" err="1">
                <a:effectLst/>
                <a:latin typeface="Times"/>
              </a:rPr>
              <a:t>pluralism</a:t>
            </a:r>
            <a:r>
              <a:rPr lang="pt-BR" sz="1200" dirty="0">
                <a:effectLst/>
                <a:latin typeface="Times"/>
              </a:rPr>
              <a:t> </a:t>
            </a:r>
            <a:r>
              <a:rPr lang="pt-BR" sz="1200" dirty="0" err="1">
                <a:effectLst/>
                <a:latin typeface="Times"/>
              </a:rPr>
              <a:t>of</a:t>
            </a:r>
            <a:r>
              <a:rPr lang="pt-BR" sz="1200" dirty="0">
                <a:effectLst/>
                <a:latin typeface="Times"/>
              </a:rPr>
              <a:t> </a:t>
            </a:r>
            <a:r>
              <a:rPr lang="pt-BR" sz="1200" dirty="0" err="1">
                <a:effectLst/>
                <a:latin typeface="Times"/>
              </a:rPr>
              <a:t>sciences</a:t>
            </a:r>
            <a:r>
              <a:rPr lang="pt-BR" sz="1200" dirty="0">
                <a:effectLst/>
                <a:latin typeface="Times"/>
              </a:rPr>
              <a:t> </a:t>
            </a:r>
            <a:r>
              <a:rPr lang="pt-BR" sz="1200" dirty="0" err="1">
                <a:effectLst/>
                <a:latin typeface="Times"/>
              </a:rPr>
              <a:t>and</a:t>
            </a:r>
            <a:r>
              <a:rPr lang="pt-BR" sz="1200" dirty="0">
                <a:effectLst/>
                <a:latin typeface="Times"/>
              </a:rPr>
              <a:t> </a:t>
            </a:r>
            <a:r>
              <a:rPr lang="pt-BR" sz="1200" dirty="0" err="1">
                <a:effectLst/>
                <a:latin typeface="Times"/>
              </a:rPr>
              <a:t>psychoanalytic</a:t>
            </a:r>
            <a:r>
              <a:rPr lang="pt-BR" sz="1200" dirty="0">
                <a:latin typeface="Times"/>
              </a:rPr>
              <a:t> </a:t>
            </a:r>
            <a:r>
              <a:rPr lang="pt-BR" sz="1200" dirty="0" err="1">
                <a:effectLst/>
                <a:latin typeface="Times"/>
              </a:rPr>
              <a:t>thinking</a:t>
            </a:r>
            <a:r>
              <a:rPr lang="pt-BR" sz="1200" dirty="0">
                <a:effectLst/>
                <a:latin typeface="Times"/>
              </a:rPr>
              <a:t>. In M. </a:t>
            </a:r>
            <a:r>
              <a:rPr lang="pt-BR" sz="1200" dirty="0" err="1">
                <a:effectLst/>
                <a:latin typeface="Times"/>
              </a:rPr>
              <a:t>Leuzinger-Bohleber</a:t>
            </a:r>
            <a:r>
              <a:rPr lang="pt-BR" sz="1200" dirty="0">
                <a:effectLst/>
                <a:latin typeface="Times"/>
              </a:rPr>
              <a:t>, A. U. </a:t>
            </a:r>
            <a:r>
              <a:rPr lang="pt-BR" sz="1200" dirty="0" err="1">
                <a:effectLst/>
                <a:latin typeface="Times"/>
              </a:rPr>
              <a:t>Dreher</a:t>
            </a:r>
            <a:r>
              <a:rPr lang="pt-BR" sz="1200" dirty="0">
                <a:effectLst/>
                <a:latin typeface="Times"/>
              </a:rPr>
              <a:t> &amp; J. </a:t>
            </a:r>
            <a:r>
              <a:rPr lang="pt-BR" sz="1200" dirty="0" err="1">
                <a:effectLst/>
                <a:latin typeface="Times"/>
              </a:rPr>
              <a:t>Canestri</a:t>
            </a:r>
            <a:r>
              <a:rPr lang="pt-BR" sz="1200" dirty="0">
                <a:latin typeface="Times"/>
              </a:rPr>
              <a:t> </a:t>
            </a:r>
            <a:r>
              <a:rPr lang="pt-BR" sz="1200" dirty="0">
                <a:effectLst/>
                <a:latin typeface="Times"/>
              </a:rPr>
              <a:t>(Eds.). </a:t>
            </a:r>
            <a:r>
              <a:rPr lang="pt-BR" sz="1200" dirty="0" err="1">
                <a:effectLst/>
                <a:latin typeface="Times"/>
              </a:rPr>
              <a:t>Pluralism</a:t>
            </a:r>
            <a:r>
              <a:rPr lang="pt-BR" sz="1200" dirty="0">
                <a:effectLst/>
                <a:latin typeface="Times"/>
              </a:rPr>
              <a:t> </a:t>
            </a:r>
            <a:r>
              <a:rPr lang="pt-BR" sz="1200" dirty="0" err="1">
                <a:effectLst/>
                <a:latin typeface="Times"/>
              </a:rPr>
              <a:t>and</a:t>
            </a:r>
            <a:r>
              <a:rPr lang="pt-BR" sz="1200" dirty="0">
                <a:effectLst/>
                <a:latin typeface="Times"/>
              </a:rPr>
              <a:t> </a:t>
            </a:r>
            <a:r>
              <a:rPr lang="pt-BR" sz="1200" dirty="0" err="1">
                <a:effectLst/>
                <a:latin typeface="Times"/>
              </a:rPr>
              <a:t>unity</a:t>
            </a:r>
            <a:r>
              <a:rPr lang="pt-BR" sz="1200" dirty="0">
                <a:effectLst/>
                <a:latin typeface="Times"/>
              </a:rPr>
              <a:t>? </a:t>
            </a:r>
            <a:r>
              <a:rPr lang="pt-BR" sz="1200" dirty="0" err="1">
                <a:effectLst/>
                <a:latin typeface="Times"/>
              </a:rPr>
              <a:t>Methods</a:t>
            </a:r>
            <a:r>
              <a:rPr lang="pt-BR" sz="1200" dirty="0">
                <a:effectLst/>
                <a:latin typeface="Times"/>
              </a:rPr>
              <a:t> </a:t>
            </a:r>
            <a:r>
              <a:rPr lang="pt-BR" sz="1200" dirty="0" err="1">
                <a:effectLst/>
                <a:latin typeface="Times"/>
              </a:rPr>
              <a:t>of</a:t>
            </a:r>
            <a:r>
              <a:rPr lang="pt-BR" sz="1200" dirty="0">
                <a:effectLst/>
                <a:latin typeface="Times"/>
              </a:rPr>
              <a:t> </a:t>
            </a:r>
            <a:r>
              <a:rPr lang="pt-BR" sz="1200" dirty="0" err="1">
                <a:effectLst/>
                <a:latin typeface="Times"/>
              </a:rPr>
              <a:t>research</a:t>
            </a:r>
            <a:r>
              <a:rPr lang="pt-BR" sz="1200" dirty="0">
                <a:effectLst/>
                <a:latin typeface="Times"/>
              </a:rPr>
              <a:t> in </a:t>
            </a:r>
            <a:r>
              <a:rPr lang="pt-BR" sz="1200" dirty="0" err="1">
                <a:effectLst/>
                <a:latin typeface="Times"/>
              </a:rPr>
              <a:t>psychoanalysis</a:t>
            </a:r>
            <a:r>
              <a:rPr lang="pt-BR" sz="1200" dirty="0">
                <a:latin typeface="Times"/>
              </a:rPr>
              <a:t> </a:t>
            </a:r>
            <a:r>
              <a:rPr lang="pt-BR" sz="1200" dirty="0">
                <a:effectLst/>
                <a:latin typeface="Times"/>
              </a:rPr>
              <a:t>(pp. 26-44). London: </a:t>
            </a:r>
            <a:r>
              <a:rPr lang="pt-BR" sz="1200" dirty="0" err="1">
                <a:effectLst/>
                <a:latin typeface="Times"/>
              </a:rPr>
              <a:t>International</a:t>
            </a:r>
            <a:r>
              <a:rPr lang="pt-BR" sz="1200" dirty="0">
                <a:effectLst/>
                <a:latin typeface="Times"/>
              </a:rPr>
              <a:t> </a:t>
            </a:r>
            <a:r>
              <a:rPr lang="pt-BR" sz="1200" dirty="0" err="1">
                <a:effectLst/>
                <a:latin typeface="Times"/>
              </a:rPr>
              <a:t>Psychoanalytical</a:t>
            </a:r>
            <a:r>
              <a:rPr lang="pt-BR" sz="1200" dirty="0">
                <a:latin typeface="Times"/>
              </a:rPr>
              <a:t> </a:t>
            </a:r>
            <a:r>
              <a:rPr lang="pt-BR" sz="1200" dirty="0" err="1">
                <a:effectLst/>
                <a:latin typeface="Times"/>
              </a:rPr>
              <a:t>Association</a:t>
            </a:r>
            <a:r>
              <a:rPr lang="pt-BR" sz="1200" dirty="0">
                <a:latin typeface="Times New Roman" panose="02020603050405020304" pitchFamily="18" charset="0"/>
                <a:cs typeface="Times New Roman" panose="02020603050405020304" pitchFamily="18" charset="0"/>
              </a:rPr>
              <a:t>; p. 42)</a:t>
            </a:r>
          </a:p>
          <a:p>
            <a:pPr algn="just">
              <a:lnSpc>
                <a:spcPct val="150000"/>
              </a:lnSpc>
            </a:pPr>
            <a:r>
              <a:rPr lang="pt-BR" dirty="0">
                <a:effectLst/>
                <a:latin typeface="Times New Roman" panose="02020603050405020304" pitchFamily="18" charset="0"/>
                <a:cs typeface="Times New Roman" panose="02020603050405020304" pitchFamily="18" charset="0"/>
              </a:rPr>
              <a:t>O mesmo pode ser dito para a “criança observada” nas neurociências.</a:t>
            </a:r>
          </a:p>
          <a:p>
            <a:endParaRPr lang="pt-BR" dirty="0">
              <a:effectLst/>
              <a:latin typeface="Times"/>
            </a:endParaRPr>
          </a:p>
          <a:p>
            <a:endParaRPr lang="pt-BR" dirty="0"/>
          </a:p>
        </p:txBody>
      </p:sp>
      <p:sp>
        <p:nvSpPr>
          <p:cNvPr id="4" name="Espaço Reservado para Número de Slide 3">
            <a:extLst>
              <a:ext uri="{FF2B5EF4-FFF2-40B4-BE49-F238E27FC236}">
                <a16:creationId xmlns:a16="http://schemas.microsoft.com/office/drawing/2014/main" id="{EA16C041-7E85-8247-88AD-55A163F7FBA3}"/>
              </a:ext>
            </a:extLst>
          </p:cNvPr>
          <p:cNvSpPr>
            <a:spLocks noGrp="1"/>
          </p:cNvSpPr>
          <p:nvPr>
            <p:ph type="sldNum" sz="quarter" idx="12"/>
          </p:nvPr>
        </p:nvSpPr>
        <p:spPr/>
        <p:txBody>
          <a:bodyPr/>
          <a:lstStyle/>
          <a:p>
            <a:fld id="{86E381C6-3CE7-354A-88D5-C98944E9A1C1}" type="slidenum">
              <a:rPr lang="pt-BR" smtClean="0"/>
              <a:t>71</a:t>
            </a:fld>
            <a:endParaRPr lang="pt-BR"/>
          </a:p>
        </p:txBody>
      </p:sp>
    </p:spTree>
    <p:extLst>
      <p:ext uri="{BB962C8B-B14F-4D97-AF65-F5344CB8AC3E}">
        <p14:creationId xmlns:p14="http://schemas.microsoft.com/office/powerpoint/2010/main" val="24667247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4C6C07-3CB1-9845-AF3D-6CD3C5953BF8}"/>
              </a:ext>
            </a:extLst>
          </p:cNvPr>
          <p:cNvSpPr>
            <a:spLocks noGrp="1"/>
          </p:cNvSpPr>
          <p:nvPr>
            <p:ph type="title"/>
          </p:nvPr>
        </p:nvSpPr>
        <p:spPr/>
        <p:txBody>
          <a:bodyPr>
            <a:noAutofit/>
          </a:bodyPr>
          <a:lstStyle/>
          <a:p>
            <a:pPr algn="ctr"/>
            <a:br>
              <a:rPr lang="pt-BR" sz="2000" b="1" i="1" dirty="0">
                <a:effectLst/>
                <a:latin typeface="Times New Roman" panose="02020603050405020304" pitchFamily="18" charset="0"/>
                <a:cs typeface="Times New Roman" panose="02020603050405020304" pitchFamily="18" charset="0"/>
              </a:rPr>
            </a:br>
            <a:r>
              <a:rPr lang="pt-BR" sz="3200" b="1" dirty="0">
                <a:effectLst/>
                <a:latin typeface="Times New Roman" panose="02020603050405020304" pitchFamily="18" charset="0"/>
                <a:cs typeface="Times New Roman" panose="02020603050405020304" pitchFamily="18" charset="0"/>
              </a:rPr>
              <a:t>Kant e a  Ética da Terminologia</a:t>
            </a:r>
            <a:br>
              <a:rPr lang="pt-BR" sz="3200" b="1" dirty="0">
                <a:latin typeface="Times"/>
              </a:rPr>
            </a:br>
            <a:endParaRPr lang="pt-BR" sz="3200" b="1" dirty="0"/>
          </a:p>
        </p:txBody>
      </p:sp>
      <p:sp>
        <p:nvSpPr>
          <p:cNvPr id="3" name="Espaço Reservado para Conteúdo 2">
            <a:extLst>
              <a:ext uri="{FF2B5EF4-FFF2-40B4-BE49-F238E27FC236}">
                <a16:creationId xmlns:a16="http://schemas.microsoft.com/office/drawing/2014/main" id="{E81DCEDA-806F-2F42-9941-A6377CB4DD50}"/>
              </a:ext>
            </a:extLst>
          </p:cNvPr>
          <p:cNvSpPr>
            <a:spLocks noGrp="1"/>
          </p:cNvSpPr>
          <p:nvPr>
            <p:ph idx="1"/>
          </p:nvPr>
        </p:nvSpPr>
        <p:spPr/>
        <p:txBody>
          <a:bodyPr>
            <a:normAutofit lnSpcReduction="10000"/>
          </a:bodyPr>
          <a:lstStyle/>
          <a:p>
            <a:pPr algn="just">
              <a:lnSpc>
                <a:spcPct val="150000"/>
              </a:lnSpc>
            </a:pPr>
            <a:r>
              <a:rPr lang="pt-BR" dirty="0">
                <a:effectLst/>
                <a:latin typeface="Times New Roman" panose="02020603050405020304" pitchFamily="18" charset="0"/>
                <a:cs typeface="Times New Roman" panose="02020603050405020304" pitchFamily="18" charset="0"/>
              </a:rPr>
              <a:t>“É já grande e necessária prova de inteligência ou perspicácia saber o que se deve perguntar de modo racional. Pois que se a pergunta é em si disparatada e exige respostas desnecessárias tem o inconveniente, além de envergonhar quem a formula, de por vezes ainda suscitar no incauto ouvinte respostas absurdas, apresentando assim o ridículo espetáculo de duas pessoas, das quais (como os antigos diziam) uma ordenha o bode enquanto a outra apara com uma peneira”.</a:t>
            </a:r>
            <a:r>
              <a:rPr lang="pt-BR" dirty="0">
                <a:latin typeface="Times New Roman" panose="02020603050405020304" pitchFamily="18" charset="0"/>
                <a:cs typeface="Times New Roman" panose="02020603050405020304" pitchFamily="18" charset="0"/>
              </a:rPr>
              <a:t> </a:t>
            </a: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(Kant 1787, CRP, B82)</a:t>
            </a:r>
            <a:r>
              <a:rPr lang="pt-BR" dirty="0">
                <a:effectLst/>
                <a:latin typeface="Times New Roman" panose="02020603050405020304" pitchFamily="18" charset="0"/>
                <a:cs typeface="Times New Roman" panose="02020603050405020304" pitchFamily="18" charset="0"/>
              </a:rPr>
              <a:t> </a:t>
            </a:r>
          </a:p>
          <a:p>
            <a:endParaRPr lang="pt-BR" dirty="0">
              <a:effectLst/>
              <a:latin typeface="Times"/>
            </a:endParaRPr>
          </a:p>
          <a:p>
            <a:endParaRPr lang="pt-BR" dirty="0"/>
          </a:p>
        </p:txBody>
      </p:sp>
      <p:sp>
        <p:nvSpPr>
          <p:cNvPr id="4" name="Espaço Reservado para Número de Slide 3">
            <a:extLst>
              <a:ext uri="{FF2B5EF4-FFF2-40B4-BE49-F238E27FC236}">
                <a16:creationId xmlns:a16="http://schemas.microsoft.com/office/drawing/2014/main" id="{EA16C041-7E85-8247-88AD-55A163F7FBA3}"/>
              </a:ext>
            </a:extLst>
          </p:cNvPr>
          <p:cNvSpPr>
            <a:spLocks noGrp="1"/>
          </p:cNvSpPr>
          <p:nvPr>
            <p:ph type="sldNum" sz="quarter" idx="12"/>
          </p:nvPr>
        </p:nvSpPr>
        <p:spPr/>
        <p:txBody>
          <a:bodyPr/>
          <a:lstStyle/>
          <a:p>
            <a:fld id="{86E381C6-3CE7-354A-88D5-C98944E9A1C1}" type="slidenum">
              <a:rPr lang="pt-BR" smtClean="0"/>
              <a:t>72</a:t>
            </a:fld>
            <a:endParaRPr lang="pt-BR"/>
          </a:p>
        </p:txBody>
      </p:sp>
    </p:spTree>
    <p:extLst>
      <p:ext uri="{BB962C8B-B14F-4D97-AF65-F5344CB8AC3E}">
        <p14:creationId xmlns:p14="http://schemas.microsoft.com/office/powerpoint/2010/main" val="317748051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CFF2F8-6658-3044-ACCF-CA6E583DF7B9}"/>
              </a:ext>
            </a:extLst>
          </p:cNvPr>
          <p:cNvSpPr>
            <a:spLocks noGrp="1"/>
          </p:cNvSpPr>
          <p:nvPr>
            <p:ph type="title"/>
          </p:nvPr>
        </p:nvSpPr>
        <p:spPr/>
        <p:txBody>
          <a:bodyPr>
            <a:noAutofit/>
          </a:bodyPr>
          <a:lstStyle/>
          <a:p>
            <a:pPr algn="ctr"/>
            <a:r>
              <a:rPr lang="pt-BR" sz="3200" b="1" dirty="0">
                <a:latin typeface="Times New Roman" panose="02020603050405020304" pitchFamily="18" charset="0"/>
                <a:cs typeface="Times New Roman" panose="02020603050405020304" pitchFamily="18" charset="0"/>
              </a:rPr>
              <a:t>Princípios epistemológicos e metodológicos </a:t>
            </a:r>
            <a:br>
              <a:rPr lang="pt-BR" sz="3200" b="1" dirty="0">
                <a:latin typeface="Times New Roman" panose="02020603050405020304" pitchFamily="18" charset="0"/>
                <a:cs typeface="Times New Roman" panose="02020603050405020304" pitchFamily="18" charset="0"/>
              </a:rPr>
            </a:br>
            <a:r>
              <a:rPr lang="pt-BR" sz="3200" b="1" dirty="0">
                <a:latin typeface="Times New Roman" panose="02020603050405020304" pitchFamily="18" charset="0"/>
                <a:cs typeface="Times New Roman" panose="02020603050405020304" pitchFamily="18" charset="0"/>
              </a:rPr>
              <a:t>para o diálogo entre </a:t>
            </a:r>
            <a:br>
              <a:rPr lang="pt-BR" sz="3200" b="1" dirty="0">
                <a:latin typeface="Times New Roman" panose="02020603050405020304" pitchFamily="18" charset="0"/>
                <a:cs typeface="Times New Roman" panose="02020603050405020304" pitchFamily="18" charset="0"/>
              </a:rPr>
            </a:br>
            <a:r>
              <a:rPr lang="pt-BR" sz="3200" b="1" dirty="0">
                <a:latin typeface="Times New Roman" panose="02020603050405020304" pitchFamily="18" charset="0"/>
                <a:cs typeface="Times New Roman" panose="02020603050405020304" pitchFamily="18" charset="0"/>
              </a:rPr>
              <a:t>saberes semântico-teóricos diferentes</a:t>
            </a:r>
          </a:p>
        </p:txBody>
      </p:sp>
      <p:sp>
        <p:nvSpPr>
          <p:cNvPr id="3" name="Espaço Reservado para Conteúdo 2">
            <a:extLst>
              <a:ext uri="{FF2B5EF4-FFF2-40B4-BE49-F238E27FC236}">
                <a16:creationId xmlns:a16="http://schemas.microsoft.com/office/drawing/2014/main" id="{C199112F-36F1-954D-875C-F4941419CBD0}"/>
              </a:ext>
            </a:extLst>
          </p:cNvPr>
          <p:cNvSpPr>
            <a:spLocks noGrp="1"/>
          </p:cNvSpPr>
          <p:nvPr>
            <p:ph idx="1"/>
          </p:nvPr>
        </p:nvSpPr>
        <p:spPr/>
        <p:txBody>
          <a:bodyPr>
            <a:normAutofit fontScale="55000" lnSpcReduction="20000"/>
          </a:bodyPr>
          <a:lstStyle/>
          <a:p>
            <a:pPr algn="just">
              <a:lnSpc>
                <a:spcPct val="170000"/>
              </a:lnSpc>
            </a:pPr>
            <a:r>
              <a:rPr lang="pt-BR" dirty="0"/>
              <a:t>Cada ciência tem um sistema que torna possível enunciar e resolver problemas, constituindo um mundo fenomenológico próprio: no dizer de Thomas </a:t>
            </a:r>
            <a:r>
              <a:rPr lang="pt-BR" dirty="0" err="1"/>
              <a:t>Khun</a:t>
            </a:r>
            <a:r>
              <a:rPr lang="pt-BR" dirty="0"/>
              <a:t>, cada ciência tem um paradigma</a:t>
            </a:r>
          </a:p>
          <a:p>
            <a:pPr algn="just">
              <a:lnSpc>
                <a:spcPct val="170000"/>
              </a:lnSpc>
            </a:pPr>
            <a:r>
              <a:rPr lang="pt-BR" dirty="0"/>
              <a:t>Antes de nos dedicarmos ao diálogo, é necessário entender a língua que é praticada em cada disciplina</a:t>
            </a:r>
          </a:p>
          <a:p>
            <a:pPr algn="just">
              <a:lnSpc>
                <a:spcPct val="170000"/>
              </a:lnSpc>
            </a:pPr>
            <a:r>
              <a:rPr lang="pt-BR" dirty="0"/>
              <a:t>Depois, é necessário um trabalho de esclarecimento semântico-teórico-fenomenológico dos termos e conceitos utilizados em cada área (paradigma ou disciplina), identificando os conceitos, seus sentidos e seus referentes</a:t>
            </a:r>
          </a:p>
          <a:p>
            <a:pPr algn="just">
              <a:lnSpc>
                <a:spcPct val="170000"/>
              </a:lnSpc>
            </a:pPr>
            <a:r>
              <a:rPr lang="pt-BR" dirty="0"/>
              <a:t>Em seguida, na comunicação e diálogo entre disciplinas, respeitar-se uma ética da terminologia</a:t>
            </a:r>
          </a:p>
          <a:p>
            <a:pPr algn="just">
              <a:lnSpc>
                <a:spcPct val="170000"/>
              </a:lnSpc>
            </a:pPr>
            <a:r>
              <a:rPr lang="pt-BR" dirty="0"/>
              <a:t>Esta ética da terminologia e a distinção entre paradigmas estão colocadas para garantir que cada área se desenvolva em seu próprio campo</a:t>
            </a:r>
          </a:p>
          <a:p>
            <a:pPr algn="just">
              <a:lnSpc>
                <a:spcPct val="170000"/>
              </a:lnSpc>
            </a:pPr>
            <a:r>
              <a:rPr lang="pt-BR" dirty="0"/>
              <a:t>Cada disciplina deve desenvolver-se no seu campo, com sugestões advindas de outras áreas, mas mantendo-se no seu campo semântico, metodológico e de práticas específicas de cada uma delas.</a:t>
            </a:r>
          </a:p>
        </p:txBody>
      </p:sp>
      <p:sp>
        <p:nvSpPr>
          <p:cNvPr id="4" name="Espaço Reservado para Número de Slide 3">
            <a:extLst>
              <a:ext uri="{FF2B5EF4-FFF2-40B4-BE49-F238E27FC236}">
                <a16:creationId xmlns:a16="http://schemas.microsoft.com/office/drawing/2014/main" id="{7E70CDBC-96DC-C348-AE81-3E7DC469BEB2}"/>
              </a:ext>
            </a:extLst>
          </p:cNvPr>
          <p:cNvSpPr>
            <a:spLocks noGrp="1"/>
          </p:cNvSpPr>
          <p:nvPr>
            <p:ph type="sldNum" sz="quarter" idx="12"/>
          </p:nvPr>
        </p:nvSpPr>
        <p:spPr/>
        <p:txBody>
          <a:bodyPr/>
          <a:lstStyle/>
          <a:p>
            <a:fld id="{86E381C6-3CE7-354A-88D5-C98944E9A1C1}" type="slidenum">
              <a:rPr lang="pt-BR" smtClean="0"/>
              <a:t>73</a:t>
            </a:fld>
            <a:endParaRPr lang="pt-BR"/>
          </a:p>
        </p:txBody>
      </p:sp>
    </p:spTree>
    <p:extLst>
      <p:ext uri="{BB962C8B-B14F-4D97-AF65-F5344CB8AC3E}">
        <p14:creationId xmlns:p14="http://schemas.microsoft.com/office/powerpoint/2010/main" val="48320153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6610CE-E35A-734F-8841-A953D5A047D6}"/>
              </a:ext>
            </a:extLst>
          </p:cNvPr>
          <p:cNvSpPr>
            <a:spLocks noGrp="1"/>
          </p:cNvSpPr>
          <p:nvPr>
            <p:ph type="title"/>
          </p:nvPr>
        </p:nvSpPr>
        <p:spPr/>
        <p:txBody>
          <a:bodyPr/>
          <a:lstStyle/>
          <a:p>
            <a:endParaRPr lang="pt-BR" dirty="0"/>
          </a:p>
        </p:txBody>
      </p:sp>
      <p:sp>
        <p:nvSpPr>
          <p:cNvPr id="3" name="Espaço Reservado para Conteúdo 2">
            <a:extLst>
              <a:ext uri="{FF2B5EF4-FFF2-40B4-BE49-F238E27FC236}">
                <a16:creationId xmlns:a16="http://schemas.microsoft.com/office/drawing/2014/main" id="{1AF5568A-B87C-094C-9485-D0963CCA1536}"/>
              </a:ext>
            </a:extLst>
          </p:cNvPr>
          <p:cNvSpPr>
            <a:spLocks noGrp="1"/>
          </p:cNvSpPr>
          <p:nvPr>
            <p:ph idx="1"/>
          </p:nvPr>
        </p:nvSpPr>
        <p:spPr/>
        <p:txBody>
          <a:bodyPr>
            <a:normAutofit/>
          </a:bodyPr>
          <a:lstStyle/>
          <a:p>
            <a:pPr marL="0" indent="0" algn="ctr">
              <a:lnSpc>
                <a:spcPct val="150000"/>
              </a:lnSpc>
              <a:buNone/>
            </a:pPr>
            <a:endParaRPr lang="pt-BR" b="1" dirty="0">
              <a:latin typeface="Times New Roman" panose="02020603050405020304" pitchFamily="18" charset="0"/>
              <a:cs typeface="Times New Roman" panose="02020603050405020304" pitchFamily="18" charset="0"/>
            </a:endParaRPr>
          </a:p>
          <a:p>
            <a:pPr marL="0" indent="0" algn="ctr">
              <a:lnSpc>
                <a:spcPct val="150000"/>
              </a:lnSpc>
              <a:buNone/>
            </a:pPr>
            <a:r>
              <a:rPr lang="pt-BR" b="1" dirty="0">
                <a:latin typeface="Times New Roman" panose="02020603050405020304" pitchFamily="18" charset="0"/>
                <a:cs typeface="Times New Roman" panose="02020603050405020304" pitchFamily="18" charset="0"/>
              </a:rPr>
              <a:t>A NOÇÃO DE PARADIGNA, DE THOMAS S. KUHN, </a:t>
            </a:r>
          </a:p>
          <a:p>
            <a:pPr marL="0" indent="0" algn="ctr">
              <a:lnSpc>
                <a:spcPct val="150000"/>
              </a:lnSpc>
              <a:buNone/>
            </a:pPr>
            <a:r>
              <a:rPr lang="pt-BR" b="1" dirty="0">
                <a:latin typeface="Times New Roman" panose="02020603050405020304" pitchFamily="18" charset="0"/>
                <a:cs typeface="Times New Roman" panose="02020603050405020304" pitchFamily="18" charset="0"/>
              </a:rPr>
              <a:t>COMO INSTRUMENTO CONCEITUAL PARA A ANÁLISE </a:t>
            </a:r>
          </a:p>
          <a:p>
            <a:pPr marL="0" indent="0" algn="ctr">
              <a:lnSpc>
                <a:spcPct val="150000"/>
              </a:lnSpc>
              <a:buNone/>
            </a:pPr>
            <a:r>
              <a:rPr lang="pt-BR" b="1" dirty="0">
                <a:latin typeface="Times New Roman" panose="02020603050405020304" pitchFamily="18" charset="0"/>
                <a:cs typeface="Times New Roman" panose="02020603050405020304" pitchFamily="18" charset="0"/>
              </a:rPr>
              <a:t>DA ESTRUTURA EPISTEMOLÓGICA DAS CIÊNCIAS</a:t>
            </a:r>
          </a:p>
        </p:txBody>
      </p:sp>
      <p:sp>
        <p:nvSpPr>
          <p:cNvPr id="4" name="Espaço Reservado para Número de Slide 3">
            <a:extLst>
              <a:ext uri="{FF2B5EF4-FFF2-40B4-BE49-F238E27FC236}">
                <a16:creationId xmlns:a16="http://schemas.microsoft.com/office/drawing/2014/main" id="{28FD9CB1-DF85-DD41-B755-D2DB9F3DF1E7}"/>
              </a:ext>
            </a:extLst>
          </p:cNvPr>
          <p:cNvSpPr>
            <a:spLocks noGrp="1"/>
          </p:cNvSpPr>
          <p:nvPr>
            <p:ph type="sldNum" sz="quarter" idx="12"/>
          </p:nvPr>
        </p:nvSpPr>
        <p:spPr/>
        <p:txBody>
          <a:bodyPr/>
          <a:lstStyle/>
          <a:p>
            <a:fld id="{86E381C6-3CE7-354A-88D5-C98944E9A1C1}" type="slidenum">
              <a:rPr lang="pt-BR" smtClean="0"/>
              <a:t>74</a:t>
            </a:fld>
            <a:endParaRPr lang="pt-BR"/>
          </a:p>
        </p:txBody>
      </p:sp>
    </p:spTree>
    <p:extLst>
      <p:ext uri="{BB962C8B-B14F-4D97-AF65-F5344CB8AC3E}">
        <p14:creationId xmlns:p14="http://schemas.microsoft.com/office/powerpoint/2010/main" val="285476625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EA2415-685C-CF4C-A731-4B0A60257F92}"/>
              </a:ext>
            </a:extLst>
          </p:cNvPr>
          <p:cNvSpPr>
            <a:spLocks noGrp="1"/>
          </p:cNvSpPr>
          <p:nvPr>
            <p:ph type="title"/>
          </p:nvPr>
        </p:nvSpPr>
        <p:spPr/>
        <p:txBody>
          <a:bodyPr>
            <a:normAutofit/>
          </a:bodyPr>
          <a:lstStyle/>
          <a:p>
            <a:pPr algn="ctr"/>
            <a:r>
              <a:rPr lang="pt-BR" sz="3200" b="1" dirty="0">
                <a:latin typeface="Times New Roman" panose="02020603050405020304" pitchFamily="18" charset="0"/>
                <a:cs typeface="Times New Roman" panose="02020603050405020304" pitchFamily="18" charset="0"/>
              </a:rPr>
              <a:t>A noção de Paradigma de Thomas S. Kuhn</a:t>
            </a:r>
            <a:endParaRPr lang="pt-BR" b="1" dirty="0">
              <a:latin typeface="Times New Roman" panose="02020603050405020304" pitchFamily="18" charset="0"/>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FA588944-95E3-3A4C-84CF-592F2CB8C627}"/>
              </a:ext>
            </a:extLst>
          </p:cNvPr>
          <p:cNvSpPr>
            <a:spLocks noGrp="1"/>
          </p:cNvSpPr>
          <p:nvPr>
            <p:ph idx="1"/>
          </p:nvPr>
        </p:nvSpPr>
        <p:spPr/>
        <p:txBody>
          <a:bodyPr>
            <a:normAutofit lnSpcReduction="10000"/>
          </a:bodyPr>
          <a:lstStyle/>
          <a:p>
            <a:pPr>
              <a:lnSpc>
                <a:spcPct val="150000"/>
              </a:lnSpc>
            </a:pP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noção de </a:t>
            </a:r>
            <a:r>
              <a:rPr lang="pt-BR" sz="1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paradigma</a:t>
            </a: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apresentada por Thomas Kuhn no seu </a:t>
            </a:r>
            <a:r>
              <a:rPr lang="pt-BR" sz="1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estrutura das revoluções científicas</a:t>
            </a:r>
            <a:r>
              <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(1970), procura mostrar que </a:t>
            </a:r>
            <a:r>
              <a:rPr lang="pt-B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toda ciência tem uma série de características estruturais que fornecem os elementos a partir dos quais seus problemas são enunciados e as soluções encaminhadas, de modo que, dado um determinado campo de problemas, a ciência e o cientista funcionam como solucionadores de quebra-cabeças de determinado tipo. </a:t>
            </a:r>
            <a:endParaRPr lang="pt-B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pPr>
            <a:r>
              <a:rPr lang="pt-B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Kuhn denominou </a:t>
            </a:r>
            <a:r>
              <a:rPr lang="pt-BR" sz="18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paradigma</a:t>
            </a:r>
            <a:r>
              <a:rPr lang="pt-B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ou </a:t>
            </a:r>
            <a:r>
              <a:rPr lang="pt-BR" sz="18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matriz paradigmática </a:t>
            </a:r>
            <a:r>
              <a:rPr lang="pt-B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(1970, 1977, 2000) a esse conjunto de elementos estruturais que, compartilhados por uma determinada comunidade, enuncia e resolve problemas (empíricos e teóricos) de uma determinada maneira ou num determinado quadro. </a:t>
            </a:r>
          </a:p>
          <a:p>
            <a:pPr>
              <a:lnSpc>
                <a:spcPct val="150000"/>
              </a:lnSpc>
            </a:pPr>
            <a:r>
              <a:rPr lang="pt-B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Essa matriz é composta, principalmente, pelas seguintes variáveis: problemas </a:t>
            </a:r>
            <a:r>
              <a:rPr lang="pt-BR" sz="18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exemplares</a:t>
            </a:r>
            <a:r>
              <a:rPr lang="pt-B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pt-BR" sz="18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generalizações</a:t>
            </a:r>
            <a:r>
              <a:rPr lang="pt-B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simbólicas, </a:t>
            </a:r>
            <a:r>
              <a:rPr lang="pt-BR" sz="18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modelos metafísicos</a:t>
            </a:r>
            <a:r>
              <a:rPr lang="pt-B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e </a:t>
            </a:r>
            <a:r>
              <a:rPr lang="pt-BR" sz="18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valores</a:t>
            </a:r>
            <a:r>
              <a:rPr lang="pt-B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(teóricos e práticos).</a:t>
            </a:r>
            <a:r>
              <a:rPr lang="pt-BR" dirty="0">
                <a:effectLst/>
                <a:latin typeface="Times New Roman" panose="02020603050405020304" pitchFamily="18" charset="0"/>
                <a:cs typeface="Times New Roman" panose="02020603050405020304" pitchFamily="18" charset="0"/>
              </a:rPr>
              <a:t> </a:t>
            </a:r>
            <a:endParaRPr lang="pt-BR" dirty="0">
              <a:latin typeface="Times New Roman" panose="02020603050405020304" pitchFamily="18" charset="0"/>
              <a:cs typeface="Times New Roman" panose="02020603050405020304" pitchFamily="18" charset="0"/>
            </a:endParaRPr>
          </a:p>
        </p:txBody>
      </p:sp>
      <p:sp>
        <p:nvSpPr>
          <p:cNvPr id="4" name="Espaço Reservado para Número de Slide 3">
            <a:extLst>
              <a:ext uri="{FF2B5EF4-FFF2-40B4-BE49-F238E27FC236}">
                <a16:creationId xmlns:a16="http://schemas.microsoft.com/office/drawing/2014/main" id="{1B2DE426-FFB0-4142-9462-C7F09F98CCC9}"/>
              </a:ext>
            </a:extLst>
          </p:cNvPr>
          <p:cNvSpPr>
            <a:spLocks noGrp="1"/>
          </p:cNvSpPr>
          <p:nvPr>
            <p:ph type="sldNum" sz="quarter" idx="12"/>
          </p:nvPr>
        </p:nvSpPr>
        <p:spPr/>
        <p:txBody>
          <a:bodyPr/>
          <a:lstStyle/>
          <a:p>
            <a:fld id="{86E381C6-3CE7-354A-88D5-C98944E9A1C1}" type="slidenum">
              <a:rPr lang="pt-BR" smtClean="0"/>
              <a:t>75</a:t>
            </a:fld>
            <a:endParaRPr lang="pt-BR"/>
          </a:p>
        </p:txBody>
      </p:sp>
    </p:spTree>
    <p:extLst>
      <p:ext uri="{BB962C8B-B14F-4D97-AF65-F5344CB8AC3E}">
        <p14:creationId xmlns:p14="http://schemas.microsoft.com/office/powerpoint/2010/main" val="398525158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759863-0FF3-7541-AAE7-AC27E56D77C7}"/>
              </a:ext>
            </a:extLst>
          </p:cNvPr>
          <p:cNvSpPr>
            <a:spLocks noGrp="1"/>
          </p:cNvSpPr>
          <p:nvPr>
            <p:ph type="title"/>
          </p:nvPr>
        </p:nvSpPr>
        <p:spPr/>
        <p:txBody>
          <a:bodyPr>
            <a:normAutofit/>
          </a:bodyPr>
          <a:lstStyle/>
          <a:p>
            <a:pPr algn="ctr"/>
            <a:r>
              <a:rPr lang="pt-BR" sz="2800" b="1" dirty="0">
                <a:effectLst/>
                <a:latin typeface="Times New Roman" panose="02020603050405020304" pitchFamily="18" charset="0"/>
                <a:ea typeface="Times New Roman" panose="02020603050405020304" pitchFamily="18" charset="0"/>
                <a:cs typeface="Times New Roman" panose="02020603050405020304" pitchFamily="18" charset="0"/>
              </a:rPr>
              <a:t>Caracterização dos Elementos de um Paradigma </a:t>
            </a:r>
            <a:br>
              <a:rPr lang="pt-BR" sz="2800" b="1" dirty="0">
                <a:effectLst/>
                <a:latin typeface="Times New Roman" panose="02020603050405020304" pitchFamily="18" charset="0"/>
                <a:ea typeface="Times New Roman" panose="02020603050405020304" pitchFamily="18" charset="0"/>
                <a:cs typeface="Times New Roman" panose="02020603050405020304" pitchFamily="18" charset="0"/>
              </a:rPr>
            </a:br>
            <a:r>
              <a:rPr lang="pt-BR" sz="2800" b="1" dirty="0">
                <a:effectLst/>
                <a:latin typeface="Times New Roman" panose="02020603050405020304" pitchFamily="18" charset="0"/>
                <a:ea typeface="Times New Roman" panose="02020603050405020304" pitchFamily="18" charset="0"/>
                <a:cs typeface="Times New Roman" panose="02020603050405020304" pitchFamily="18" charset="0"/>
              </a:rPr>
              <a:t>ou de uma Matriz </a:t>
            </a:r>
            <a:r>
              <a:rPr lang="pt-BR" sz="2800" b="1" dirty="0">
                <a:latin typeface="Times New Roman" panose="02020603050405020304" pitchFamily="18" charset="0"/>
                <a:ea typeface="Times New Roman" panose="02020603050405020304" pitchFamily="18" charset="0"/>
                <a:cs typeface="Times New Roman" panose="02020603050405020304" pitchFamily="18" charset="0"/>
              </a:rPr>
              <a:t>P</a:t>
            </a:r>
            <a:r>
              <a:rPr lang="pt-BR" sz="2800" b="1" dirty="0">
                <a:effectLst/>
                <a:latin typeface="Times New Roman" panose="02020603050405020304" pitchFamily="18" charset="0"/>
                <a:ea typeface="Times New Roman" panose="02020603050405020304" pitchFamily="18" charset="0"/>
                <a:cs typeface="Times New Roman" panose="02020603050405020304" pitchFamily="18" charset="0"/>
              </a:rPr>
              <a:t>aradigmática </a:t>
            </a:r>
            <a:endParaRPr lang="pt-BR" sz="2800" b="1" dirty="0">
              <a:latin typeface="Times New Roman" panose="02020603050405020304" pitchFamily="18" charset="0"/>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2A699110-CF31-2F47-BE54-DBD5BF27837F}"/>
              </a:ext>
            </a:extLst>
          </p:cNvPr>
          <p:cNvSpPr>
            <a:spLocks noGrp="1"/>
          </p:cNvSpPr>
          <p:nvPr>
            <p:ph idx="1"/>
          </p:nvPr>
        </p:nvSpPr>
        <p:spPr/>
        <p:txBody>
          <a:bodyPr>
            <a:noAutofit/>
          </a:bodyPr>
          <a:lstStyle/>
          <a:p>
            <a:pPr marL="342900" indent="-342900" algn="just">
              <a:lnSpc>
                <a:spcPct val="150000"/>
              </a:lnSpc>
              <a:buFont typeface="+mj-lt"/>
              <a:buAutoNum type="arabicPeriod"/>
              <a:tabLst>
                <a:tab pos="457200" algn="l"/>
              </a:tabLst>
            </a:pPr>
            <a:r>
              <a:rPr lang="pt-BR" sz="1300" b="1" dirty="0">
                <a:effectLst/>
                <a:latin typeface="Times New Roman" panose="02020603050405020304" pitchFamily="18" charset="0"/>
                <a:ea typeface="Times New Roman" panose="02020603050405020304" pitchFamily="18" charset="0"/>
                <a:cs typeface="Times New Roman" panose="02020603050405020304" pitchFamily="18" charset="0"/>
              </a:rPr>
              <a:t>Exemplares: </a:t>
            </a:r>
            <a:r>
              <a:rPr lang="pt-BR" sz="1300" dirty="0">
                <a:effectLst/>
                <a:latin typeface="Times New Roman" panose="02020603050405020304" pitchFamily="18" charset="0"/>
                <a:ea typeface="Times New Roman" panose="02020603050405020304" pitchFamily="18" charset="0"/>
                <a:cs typeface="Times New Roman" panose="02020603050405020304" pitchFamily="18" charset="0"/>
              </a:rPr>
              <a:t>Casos específicos ou soluções de problemas que servem como modelo para lidar com novos problemas. Os exemplares são casos concretos que ensinam aos cientistas como trabalhar dentro do paradigma</a:t>
            </a:r>
            <a:endParaRPr lang="pt-BR" sz="13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lnSpc>
                <a:spcPct val="150000"/>
              </a:lnSpc>
              <a:buFont typeface="+mj-lt"/>
              <a:buAutoNum type="arabicPeriod"/>
              <a:tabLst>
                <a:tab pos="457200" algn="l"/>
              </a:tabLst>
            </a:pPr>
            <a:r>
              <a:rPr lang="pt-BR" sz="1300" b="1" dirty="0">
                <a:effectLst/>
                <a:latin typeface="Times New Roman" panose="02020603050405020304" pitchFamily="18" charset="0"/>
                <a:ea typeface="Times New Roman" panose="02020603050405020304" pitchFamily="18" charset="0"/>
                <a:cs typeface="Times New Roman" panose="02020603050405020304" pitchFamily="18" charset="0"/>
              </a:rPr>
              <a:t>Generalizações Simbólicas: </a:t>
            </a:r>
            <a:r>
              <a:rPr lang="pt-BR" sz="1300" dirty="0">
                <a:effectLst/>
                <a:latin typeface="Times New Roman" panose="02020603050405020304" pitchFamily="18" charset="0"/>
                <a:ea typeface="Times New Roman" panose="02020603050405020304" pitchFamily="18" charset="0"/>
                <a:cs typeface="Times New Roman" panose="02020603050405020304" pitchFamily="18" charset="0"/>
              </a:rPr>
              <a:t>Leis, equações ou afirmações que são aceitas como válidas dentro do paradigma. Essas generalizações fornecem um modelo consistente para descrever os fenômenos e orientar a resolução de problemas dentro do paradigma. Essas crenças estruturam a forma como os cientistas concebem a natureza da realidade que estudam. A</a:t>
            </a:r>
            <a:r>
              <a:rPr lang="pt-BR" sz="1300" dirty="0">
                <a:solidFill>
                  <a:srgbClr val="000000"/>
                </a:solidFill>
                <a:effectLst/>
                <a:latin typeface="Times New Roman" panose="02020603050405020304" pitchFamily="18" charset="0"/>
                <a:ea typeface="Calibri" panose="020F0502020204030204" pitchFamily="34" charset="0"/>
              </a:rPr>
              <a:t> </a:t>
            </a:r>
            <a:r>
              <a:rPr lang="pt-BR" sz="1300" i="1" dirty="0">
                <a:solidFill>
                  <a:srgbClr val="000000"/>
                </a:solidFill>
                <a:effectLst/>
                <a:latin typeface="Times New Roman" panose="02020603050405020304" pitchFamily="18" charset="0"/>
                <a:ea typeface="Calibri" panose="020F0502020204030204" pitchFamily="34" charset="0"/>
              </a:rPr>
              <a:t>generalização simbólica</a:t>
            </a:r>
            <a:r>
              <a:rPr lang="pt-BR" sz="1300" dirty="0">
                <a:solidFill>
                  <a:srgbClr val="000000"/>
                </a:solidFill>
                <a:effectLst/>
                <a:latin typeface="Times New Roman" panose="02020603050405020304" pitchFamily="18" charset="0"/>
                <a:ea typeface="Calibri" panose="020F0502020204030204" pitchFamily="34" charset="0"/>
              </a:rPr>
              <a:t> ou teoria geral corresponde a uma formulação relativamente simples e sintética que serviria, com seus ajustes, a todos os casos.</a:t>
            </a:r>
            <a:endParaRPr lang="pt-BR"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50000"/>
              </a:lnSpc>
              <a:buFont typeface="+mj-lt"/>
              <a:buAutoNum type="arabicPeriod"/>
              <a:tabLst>
                <a:tab pos="457200" algn="l"/>
              </a:tabLst>
            </a:pPr>
            <a:r>
              <a:rPr lang="pt-BR" sz="1300" b="1" dirty="0">
                <a:effectLst/>
                <a:latin typeface="Times New Roman" panose="02020603050405020304" pitchFamily="18" charset="0"/>
                <a:ea typeface="Times New Roman" panose="02020603050405020304" pitchFamily="18" charset="0"/>
                <a:cs typeface="Times New Roman" panose="02020603050405020304" pitchFamily="18" charset="0"/>
              </a:rPr>
              <a:t>Modelos metafísicos. Compromissos Ontológicos e Metafísicos: </a:t>
            </a:r>
            <a:r>
              <a:rPr lang="pt-BR" sz="1300" dirty="0">
                <a:effectLst/>
                <a:latin typeface="Times New Roman" panose="02020603050405020304" pitchFamily="18" charset="0"/>
                <a:ea typeface="Times New Roman" panose="02020603050405020304" pitchFamily="18" charset="0"/>
                <a:cs typeface="Times New Roman" panose="02020603050405020304" pitchFamily="18" charset="0"/>
              </a:rPr>
              <a:t>Premissas sobre a natureza da realidade.</a:t>
            </a:r>
            <a:r>
              <a:rPr lang="pt-BR" sz="1300" dirty="0">
                <a:latin typeface="Times New Roman" panose="02020603050405020304" pitchFamily="18" charset="0"/>
                <a:ea typeface="Times New Roman" panose="02020603050405020304" pitchFamily="18" charset="0"/>
                <a:cs typeface="Times New Roman" panose="02020603050405020304" pitchFamily="18" charset="0"/>
              </a:rPr>
              <a:t> </a:t>
            </a:r>
            <a:r>
              <a:rPr lang="pt-BR" sz="1300" b="1" dirty="0">
                <a:effectLst/>
                <a:latin typeface="Times New Roman" panose="02020603050405020304" pitchFamily="18" charset="0"/>
                <a:ea typeface="Times New Roman" panose="02020603050405020304" pitchFamily="18" charset="0"/>
                <a:cs typeface="Times New Roman" panose="02020603050405020304" pitchFamily="18" charset="0"/>
              </a:rPr>
              <a:t>O</a:t>
            </a:r>
            <a:r>
              <a:rPr lang="pt-BR"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pt-BR" sz="13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modelo metafísico</a:t>
            </a:r>
            <a:r>
              <a:rPr lang="pt-BR"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corresponde a uma concepção sobre como o mundo ou o objeto em questão está estruturado, por exemplo, na física newtoniana, a definição distinta entre matéria e onda, a concepção de tempo e espaço absolutos, a consideração que são as forças que estão na origem dos movimentos etc., são modelos que servem para auxiliar a organização e sistematização dos dados empíricos; </a:t>
            </a:r>
          </a:p>
          <a:p>
            <a:pPr marL="342900" indent="-342900" algn="just">
              <a:lnSpc>
                <a:spcPct val="150000"/>
              </a:lnSpc>
              <a:buFont typeface="+mj-lt"/>
              <a:buAutoNum type="arabicPeriod"/>
              <a:tabLst>
                <a:tab pos="457200" algn="l"/>
              </a:tabLst>
            </a:pPr>
            <a:r>
              <a:rPr lang="pt-BR" sz="1300" b="1" dirty="0">
                <a:effectLst/>
                <a:latin typeface="Times New Roman" panose="02020603050405020304" pitchFamily="18" charset="0"/>
                <a:ea typeface="Times New Roman" panose="02020603050405020304" pitchFamily="18" charset="0"/>
                <a:cs typeface="Times New Roman" panose="02020603050405020304" pitchFamily="18" charset="0"/>
              </a:rPr>
              <a:t>Valores Compartilhados: </a:t>
            </a:r>
            <a:r>
              <a:rPr lang="pt-BR" sz="1300" dirty="0" err="1">
                <a:effectLst/>
                <a:latin typeface="Times New Roman" panose="02020603050405020304" pitchFamily="18" charset="0"/>
                <a:ea typeface="Times New Roman" panose="02020603050405020304" pitchFamily="18" charset="0"/>
                <a:cs typeface="Times New Roman" panose="02020603050405020304" pitchFamily="18" charset="0"/>
              </a:rPr>
              <a:t>Criteriologias</a:t>
            </a:r>
            <a:r>
              <a:rPr lang="pt-BR" sz="1300" dirty="0">
                <a:effectLst/>
                <a:latin typeface="Times New Roman" panose="02020603050405020304" pitchFamily="18" charset="0"/>
                <a:ea typeface="Times New Roman" panose="02020603050405020304" pitchFamily="18" charset="0"/>
                <a:cs typeface="Times New Roman" panose="02020603050405020304" pitchFamily="18" charset="0"/>
              </a:rPr>
              <a:t> para avaliar teorias ou experimentos, como simplicidade e precisão. Esses valores ajudam os cientistas a escolher entre teorias concorrentes. São </a:t>
            </a:r>
            <a:r>
              <a:rPr lang="pt-BR" sz="13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a:t>
            </a:r>
            <a:r>
              <a:rPr lang="pt-BR" sz="1300" dirty="0">
                <a:solidFill>
                  <a:srgbClr val="000000"/>
                </a:solidFill>
                <a:effectLst/>
                <a:latin typeface="Times New Roman" panose="02020603050405020304" pitchFamily="18" charset="0"/>
                <a:ea typeface="Calibri" panose="020F0502020204030204" pitchFamily="34" charset="0"/>
              </a:rPr>
              <a:t>alores práticos e teóricos, que dão um certo </a:t>
            </a:r>
            <a:r>
              <a:rPr lang="pt-BR" sz="1300" i="1" dirty="0" err="1">
                <a:solidFill>
                  <a:srgbClr val="000000"/>
                </a:solidFill>
                <a:effectLst/>
                <a:latin typeface="Times New Roman" panose="02020603050405020304" pitchFamily="18" charset="0"/>
                <a:ea typeface="Calibri" panose="020F0502020204030204" pitchFamily="34" charset="0"/>
              </a:rPr>
              <a:t>telos</a:t>
            </a:r>
            <a:r>
              <a:rPr lang="pt-BR" sz="1300" dirty="0">
                <a:solidFill>
                  <a:srgbClr val="000000"/>
                </a:solidFill>
                <a:effectLst/>
                <a:latin typeface="Times New Roman" panose="02020603050405020304" pitchFamily="18" charset="0"/>
                <a:ea typeface="Calibri" panose="020F0502020204030204" pitchFamily="34" charset="0"/>
              </a:rPr>
              <a:t> às pesquisas e servem da direcionar os processos de descobertas, tais como </a:t>
            </a:r>
            <a:r>
              <a:rPr lang="pt-BR" sz="1300" i="1" dirty="0">
                <a:solidFill>
                  <a:srgbClr val="000000"/>
                </a:solidFill>
                <a:effectLst/>
                <a:latin typeface="Times New Roman" panose="02020603050405020304" pitchFamily="18" charset="0"/>
                <a:ea typeface="Calibri" panose="020F0502020204030204" pitchFamily="34" charset="0"/>
              </a:rPr>
              <a:t>predições quantitativas são preferíveis às qualitativas</a:t>
            </a:r>
            <a:r>
              <a:rPr lang="pt-BR" sz="1300" dirty="0">
                <a:solidFill>
                  <a:srgbClr val="000000"/>
                </a:solidFill>
                <a:effectLst/>
                <a:latin typeface="Times New Roman" panose="02020603050405020304" pitchFamily="18" charset="0"/>
                <a:ea typeface="Calibri" panose="020F0502020204030204" pitchFamily="34" charset="0"/>
              </a:rPr>
              <a:t>, deve-se procurar forças para explicar os movimentos etc.</a:t>
            </a:r>
            <a:r>
              <a:rPr lang="pt-BR" sz="1300" dirty="0">
                <a:effectLst/>
              </a:rPr>
              <a:t> </a:t>
            </a:r>
          </a:p>
          <a:p>
            <a:pPr marL="342900" indent="-342900" algn="just">
              <a:lnSpc>
                <a:spcPct val="150000"/>
              </a:lnSpc>
              <a:buFont typeface="+mj-lt"/>
              <a:buAutoNum type="arabicPeriod"/>
              <a:tabLst>
                <a:tab pos="457200" algn="l"/>
              </a:tabLst>
            </a:pPr>
            <a:endParaRPr lang="pt-BR" sz="1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lvl="0" indent="0">
              <a:lnSpc>
                <a:spcPct val="150000"/>
              </a:lnSpc>
              <a:buNone/>
              <a:tabLst>
                <a:tab pos="457200" algn="l"/>
              </a:tabLst>
            </a:pPr>
            <a:endParaRPr lang="pt-BR"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Espaço Reservado para Número de Slide 3">
            <a:extLst>
              <a:ext uri="{FF2B5EF4-FFF2-40B4-BE49-F238E27FC236}">
                <a16:creationId xmlns:a16="http://schemas.microsoft.com/office/drawing/2014/main" id="{45459A3B-0414-204A-B06F-337AF53B52E7}"/>
              </a:ext>
            </a:extLst>
          </p:cNvPr>
          <p:cNvSpPr>
            <a:spLocks noGrp="1"/>
          </p:cNvSpPr>
          <p:nvPr>
            <p:ph type="sldNum" sz="quarter" idx="12"/>
          </p:nvPr>
        </p:nvSpPr>
        <p:spPr/>
        <p:txBody>
          <a:bodyPr/>
          <a:lstStyle/>
          <a:p>
            <a:fld id="{86E381C6-3CE7-354A-88D5-C98944E9A1C1}" type="slidenum">
              <a:rPr lang="pt-BR" smtClean="0"/>
              <a:t>76</a:t>
            </a:fld>
            <a:endParaRPr lang="pt-BR"/>
          </a:p>
        </p:txBody>
      </p:sp>
    </p:spTree>
    <p:extLst>
      <p:ext uri="{BB962C8B-B14F-4D97-AF65-F5344CB8AC3E}">
        <p14:creationId xmlns:p14="http://schemas.microsoft.com/office/powerpoint/2010/main" val="302540506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8CDFE1-1DD1-ED46-B207-2BB7C4A1006F}"/>
              </a:ext>
            </a:extLst>
          </p:cNvPr>
          <p:cNvSpPr>
            <a:spLocks noGrp="1"/>
          </p:cNvSpPr>
          <p:nvPr>
            <p:ph type="title"/>
          </p:nvPr>
        </p:nvSpPr>
        <p:spPr/>
        <p:txBody>
          <a:bodyPr>
            <a:normAutofit/>
          </a:bodyPr>
          <a:lstStyle/>
          <a:p>
            <a:pPr algn="ctr"/>
            <a:r>
              <a:rPr lang="pt-BR" sz="3200" b="1" dirty="0">
                <a:latin typeface="Times New Roman" panose="02020603050405020304" pitchFamily="18" charset="0"/>
                <a:cs typeface="Times New Roman" panose="02020603050405020304" pitchFamily="18" charset="0"/>
              </a:rPr>
              <a:t>A questão do método</a:t>
            </a:r>
            <a:br>
              <a:rPr lang="pt-BR" sz="3200" b="1" dirty="0">
                <a:latin typeface="Times New Roman" panose="02020603050405020304" pitchFamily="18" charset="0"/>
                <a:cs typeface="Times New Roman" panose="02020603050405020304" pitchFamily="18" charset="0"/>
              </a:rPr>
            </a:br>
            <a:r>
              <a:rPr lang="pt-BR" sz="3200" b="1" dirty="0">
                <a:latin typeface="Times New Roman" panose="02020603050405020304" pitchFamily="18" charset="0"/>
                <a:cs typeface="Times New Roman" panose="02020603050405020304" pitchFamily="18" charset="0"/>
              </a:rPr>
              <a:t>O valor Heurístico</a:t>
            </a:r>
          </a:p>
        </p:txBody>
      </p:sp>
      <p:sp>
        <p:nvSpPr>
          <p:cNvPr id="3" name="Espaço Reservado para Conteúdo 2">
            <a:extLst>
              <a:ext uri="{FF2B5EF4-FFF2-40B4-BE49-F238E27FC236}">
                <a16:creationId xmlns:a16="http://schemas.microsoft.com/office/drawing/2014/main" id="{B22B6622-690D-1B44-9350-FC8C56AD7ADB}"/>
              </a:ext>
            </a:extLst>
          </p:cNvPr>
          <p:cNvSpPr>
            <a:spLocks noGrp="1"/>
          </p:cNvSpPr>
          <p:nvPr>
            <p:ph idx="1"/>
          </p:nvPr>
        </p:nvSpPr>
        <p:spPr/>
        <p:txBody>
          <a:bodyPr>
            <a:normAutofit/>
          </a:bodyPr>
          <a:lstStyle/>
          <a:p>
            <a:pPr marL="0" indent="0" algn="just">
              <a:lnSpc>
                <a:spcPct val="150000"/>
              </a:lnSpc>
              <a:buNone/>
            </a:pPr>
            <a:r>
              <a:rPr lang="pt-BR" sz="2000" dirty="0">
                <a:latin typeface="Times New Roman" panose="02020603050405020304" pitchFamily="18" charset="0"/>
                <a:cs typeface="Times New Roman" panose="02020603050405020304" pitchFamily="18" charset="0"/>
              </a:rPr>
              <a:t>5. </a:t>
            </a:r>
            <a:r>
              <a:rPr lang="pt-BR" sz="2000" b="1" dirty="0">
                <a:latin typeface="Times New Roman" panose="02020603050405020304" pitchFamily="18" charset="0"/>
                <a:cs typeface="Times New Roman" panose="02020603050405020304" pitchFamily="18" charset="0"/>
              </a:rPr>
              <a:t>Método</a:t>
            </a:r>
            <a:r>
              <a:rPr lang="pt-BR" sz="2000" dirty="0">
                <a:latin typeface="Times New Roman" panose="02020603050405020304" pitchFamily="18" charset="0"/>
                <a:cs typeface="Times New Roman" panose="02020603050405020304" pitchFamily="18" charset="0"/>
              </a:rPr>
              <a:t>. Toda ciência tem o seu modo de enunciar e resolver seus problemas, bem como de que maneira apreende (observa) os fenômenos, agrupa-os e os coloca em sistemas, de que maneira desenvolve suas pesquisas e elabora suas teorias. Ou seja, poderíamos considerar estes aspectos como sendo O Método usado por uma ciência; ou seja, o caminho para a produção do conhecimento.</a:t>
            </a:r>
          </a:p>
          <a:p>
            <a:pPr lvl="1" algn="just">
              <a:lnSpc>
                <a:spcPct val="150000"/>
              </a:lnSpc>
            </a:pPr>
            <a:r>
              <a:rPr lang="pt-BR" sz="1600" dirty="0">
                <a:latin typeface="Times New Roman" panose="02020603050405020304" pitchFamily="18" charset="0"/>
                <a:cs typeface="Times New Roman" panose="02020603050405020304" pitchFamily="18" charset="0"/>
              </a:rPr>
              <a:t>Neste sentido, poderíamos incluir este elemento como mais uma das características do paradigma ou da matriz paradigmática. </a:t>
            </a:r>
          </a:p>
          <a:p>
            <a:pPr marL="0" indent="0" algn="just">
              <a:lnSpc>
                <a:spcPct val="150000"/>
              </a:lnSpc>
              <a:buNone/>
            </a:pPr>
            <a:r>
              <a:rPr lang="pt-BR" sz="2000" dirty="0">
                <a:latin typeface="Times New Roman" panose="02020603050405020304" pitchFamily="18" charset="0"/>
                <a:cs typeface="Times New Roman" panose="02020603050405020304" pitchFamily="18" charset="0"/>
              </a:rPr>
              <a:t>6. </a:t>
            </a:r>
            <a:r>
              <a:rPr lang="pt-BR" sz="2000" b="1" dirty="0">
                <a:latin typeface="Times New Roman" panose="02020603050405020304" pitchFamily="18" charset="0"/>
                <a:cs typeface="Times New Roman" panose="02020603050405020304" pitchFamily="18" charset="0"/>
              </a:rPr>
              <a:t>Valor Heurístico</a:t>
            </a:r>
            <a:r>
              <a:rPr lang="pt-BR" sz="2000" dirty="0">
                <a:latin typeface="Times New Roman" panose="02020603050405020304" pitchFamily="18" charset="0"/>
                <a:cs typeface="Times New Roman" panose="02020603050405020304" pitchFamily="18" charset="0"/>
              </a:rPr>
              <a:t>. Toda ciência é aplicável a um determinado campo, determinado conjunto de problemas, ao mesmo tempo que tem limites a serem reconhecidos, especificando para que ela serve e para que ela é um instrumento inadequado. </a:t>
            </a:r>
          </a:p>
        </p:txBody>
      </p:sp>
      <p:sp>
        <p:nvSpPr>
          <p:cNvPr id="4" name="Espaço Reservado para Número de Slide 3">
            <a:extLst>
              <a:ext uri="{FF2B5EF4-FFF2-40B4-BE49-F238E27FC236}">
                <a16:creationId xmlns:a16="http://schemas.microsoft.com/office/drawing/2014/main" id="{5038089F-29F6-6A4D-966D-FCBFB239256D}"/>
              </a:ext>
            </a:extLst>
          </p:cNvPr>
          <p:cNvSpPr>
            <a:spLocks noGrp="1"/>
          </p:cNvSpPr>
          <p:nvPr>
            <p:ph type="sldNum" sz="quarter" idx="12"/>
          </p:nvPr>
        </p:nvSpPr>
        <p:spPr/>
        <p:txBody>
          <a:bodyPr/>
          <a:lstStyle/>
          <a:p>
            <a:fld id="{86E381C6-3CE7-354A-88D5-C98944E9A1C1}" type="slidenum">
              <a:rPr lang="pt-BR" smtClean="0"/>
              <a:t>77</a:t>
            </a:fld>
            <a:endParaRPr lang="pt-BR"/>
          </a:p>
        </p:txBody>
      </p:sp>
    </p:spTree>
    <p:extLst>
      <p:ext uri="{BB962C8B-B14F-4D97-AF65-F5344CB8AC3E}">
        <p14:creationId xmlns:p14="http://schemas.microsoft.com/office/powerpoint/2010/main" val="96843993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759863-0FF3-7541-AAE7-AC27E56D77C7}"/>
              </a:ext>
            </a:extLst>
          </p:cNvPr>
          <p:cNvSpPr>
            <a:spLocks noGrp="1"/>
          </p:cNvSpPr>
          <p:nvPr>
            <p:ph type="title"/>
          </p:nvPr>
        </p:nvSpPr>
        <p:spPr/>
        <p:txBody>
          <a:bodyPr>
            <a:normAutofit/>
          </a:bodyPr>
          <a:lstStyle/>
          <a:p>
            <a:pPr algn="ctr"/>
            <a:r>
              <a:rPr lang="pt-BR" sz="2800" b="1" dirty="0">
                <a:solidFill>
                  <a:srgbClr val="000000"/>
                </a:solidFill>
                <a:effectLst/>
                <a:latin typeface="Times New Roman" panose="02020603050405020304" pitchFamily="18" charset="0"/>
                <a:ea typeface="Calibri" panose="020F0502020204030204" pitchFamily="34" charset="0"/>
              </a:rPr>
              <a:t>Como seria o paradigma </a:t>
            </a:r>
            <a:r>
              <a:rPr lang="pt-BR" sz="2800" b="1" dirty="0">
                <a:solidFill>
                  <a:srgbClr val="000000"/>
                </a:solidFill>
                <a:latin typeface="Times New Roman" panose="02020603050405020304" pitchFamily="18" charset="0"/>
                <a:ea typeface="Calibri" panose="020F0502020204030204" pitchFamily="34" charset="0"/>
              </a:rPr>
              <a:t>da Física (newtoniana e einsteiniana)? </a:t>
            </a:r>
            <a:endParaRPr lang="pt-BR" sz="2800" b="1" dirty="0">
              <a:latin typeface="Times New Roman" panose="02020603050405020304" pitchFamily="18" charset="0"/>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2A699110-CF31-2F47-BE54-DBD5BF27837F}"/>
              </a:ext>
            </a:extLst>
          </p:cNvPr>
          <p:cNvSpPr>
            <a:spLocks noGrp="1"/>
          </p:cNvSpPr>
          <p:nvPr>
            <p:ph idx="1"/>
          </p:nvPr>
        </p:nvSpPr>
        <p:spPr/>
        <p:txBody>
          <a:bodyPr>
            <a:noAutofit/>
          </a:bodyPr>
          <a:lstStyle/>
          <a:p>
            <a:pPr marL="342900" indent="-342900" algn="just">
              <a:lnSpc>
                <a:spcPct val="150000"/>
              </a:lnSpc>
              <a:buFont typeface="+mj-lt"/>
              <a:buAutoNum type="arabicPeriod"/>
              <a:tabLst>
                <a:tab pos="457200" algn="l"/>
              </a:tabLst>
            </a:pPr>
            <a:r>
              <a:rPr lang="pt-BR" sz="1400" b="1" dirty="0">
                <a:effectLst/>
                <a:latin typeface="Times New Roman" panose="02020603050405020304" pitchFamily="18" charset="0"/>
                <a:ea typeface="Times New Roman" panose="02020603050405020304" pitchFamily="18" charset="0"/>
                <a:cs typeface="Times New Roman" panose="02020603050405020304" pitchFamily="18" charset="0"/>
              </a:rPr>
              <a:t>Exemplares: </a:t>
            </a:r>
            <a:r>
              <a:rPr lang="pt-BR" sz="1400" dirty="0">
                <a:effectLst/>
                <a:latin typeface="Times New Roman" panose="02020603050405020304" pitchFamily="18" charset="0"/>
                <a:ea typeface="Times New Roman" panose="02020603050405020304" pitchFamily="18" charset="0"/>
                <a:cs typeface="Times New Roman" panose="02020603050405020304" pitchFamily="18" charset="0"/>
              </a:rPr>
              <a:t>Casos específicos ou soluções de problemas que servem como modelo para lidar com novos problemas. Os exemplares são casos concretos que ensinam aos cientistas como trabalhar dentro do paradigma</a:t>
            </a:r>
          </a:p>
          <a:p>
            <a:pPr marL="742950" lvl="1" indent="-285750">
              <a:lnSpc>
                <a:spcPct val="150000"/>
              </a:lnSpc>
              <a:buSzPts val="1000"/>
              <a:buFont typeface="Courier New" panose="02070309020205020404" pitchFamily="49" charset="0"/>
              <a:buChar char="o"/>
              <a:tabLst>
                <a:tab pos="914400" algn="l"/>
              </a:tabLst>
            </a:pPr>
            <a:r>
              <a:rPr lang="pt-BR" sz="1400" b="1" dirty="0">
                <a:effectLst/>
                <a:latin typeface="Times New Roman" panose="02020603050405020304" pitchFamily="18" charset="0"/>
                <a:ea typeface="Times New Roman" panose="02020603050405020304" pitchFamily="18" charset="0"/>
                <a:cs typeface="Times New Roman" panose="02020603050405020304" pitchFamily="18" charset="0"/>
              </a:rPr>
              <a:t>A explicação de órbitas planetárias no modelo heliocêntrico de Kepler, que serviu como exemplo para o desenvolvimento da física celestial.</a:t>
            </a:r>
          </a:p>
          <a:p>
            <a:pPr marL="742950" lvl="1" indent="-285750">
              <a:lnSpc>
                <a:spcPct val="150000"/>
              </a:lnSpc>
              <a:buSzPts val="1000"/>
              <a:buFont typeface="Courier New" panose="02070309020205020404" pitchFamily="49" charset="0"/>
              <a:buChar char="o"/>
              <a:tabLst>
                <a:tab pos="914400" algn="l"/>
              </a:tabLst>
            </a:pPr>
            <a:r>
              <a:rPr lang="pt-BR" sz="1400" b="1" dirty="0">
                <a:effectLst/>
                <a:latin typeface="Times New Roman" panose="02020603050405020304" pitchFamily="18" charset="0"/>
                <a:ea typeface="Calibri" panose="020F0502020204030204" pitchFamily="34" charset="0"/>
                <a:cs typeface="Times New Roman" panose="02020603050405020304" pitchFamily="18" charset="0"/>
              </a:rPr>
              <a:t>O plano inclinado em Newton.</a:t>
            </a:r>
            <a:endParaRPr lang="pt-BR" sz="1400" b="1" dirty="0">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lnSpc>
                <a:spcPct val="150000"/>
              </a:lnSpc>
              <a:buFont typeface="+mj-lt"/>
              <a:buAutoNum type="arabicPeriod"/>
              <a:tabLst>
                <a:tab pos="457200" algn="l"/>
              </a:tabLst>
            </a:pPr>
            <a:r>
              <a:rPr lang="pt-BR" sz="1400" b="1" dirty="0">
                <a:effectLst/>
                <a:latin typeface="Times New Roman" panose="02020603050405020304" pitchFamily="18" charset="0"/>
                <a:ea typeface="Times New Roman" panose="02020603050405020304" pitchFamily="18" charset="0"/>
                <a:cs typeface="Times New Roman" panose="02020603050405020304" pitchFamily="18" charset="0"/>
              </a:rPr>
              <a:t>Generalizações Simbólicas: </a:t>
            </a:r>
            <a:r>
              <a:rPr lang="pt-BR" sz="1400" dirty="0">
                <a:effectLst/>
                <a:latin typeface="Times New Roman" panose="02020603050405020304" pitchFamily="18" charset="0"/>
                <a:ea typeface="Times New Roman" panose="02020603050405020304" pitchFamily="18" charset="0"/>
                <a:cs typeface="Times New Roman" panose="02020603050405020304" pitchFamily="18" charset="0"/>
              </a:rPr>
              <a:t>Leis, equações ou afirmações que são aceitas como válidas dentro do paradigma. Essas generalizações fornecem um modelo consistente para descrever os fenômenos e orientar a resolução de problemas dentro do paradigma. Essas crenças estruturam a forma como os cientistas concebem a natureza da realidade que estudam. A</a:t>
            </a:r>
            <a:r>
              <a:rPr lang="pt-BR"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pt-BR" sz="1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generalização simbólica</a:t>
            </a:r>
            <a:r>
              <a:rPr lang="pt-BR"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ou teoria geral corresponde a uma formulação relativamente simples e sintética que serviria, com seus ajustes, a todos os casos.</a:t>
            </a:r>
          </a:p>
          <a:p>
            <a:pPr lvl="1" algn="just">
              <a:lnSpc>
                <a:spcPct val="150000"/>
              </a:lnSpc>
              <a:tabLst>
                <a:tab pos="457200" algn="l"/>
              </a:tabLst>
            </a:pPr>
            <a:r>
              <a:rPr lang="pt-BR"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a:t>
            </a:r>
            <a:r>
              <a:rPr lang="pt-BR"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 física de Newton temos, por exemplo,  “</a:t>
            </a:r>
            <a:r>
              <a:rPr lang="pt-BR" sz="1400" b="1"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a:t>
            </a:r>
            <a:r>
              <a:rPr lang="pt-BR" sz="14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pt-BR" sz="1400" b="1"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a:t>
            </a:r>
            <a:r>
              <a:rPr lang="pt-BR"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p>
          <a:p>
            <a:pPr lvl="1" algn="just">
              <a:lnSpc>
                <a:spcPct val="150000"/>
              </a:lnSpc>
              <a:tabLst>
                <a:tab pos="457200" algn="l"/>
              </a:tabLst>
            </a:pPr>
            <a:r>
              <a:rPr lang="pt-BR"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Na física relativista de Einstein: “E=m.c2”</a:t>
            </a:r>
            <a:endParaRPr lang="pt-BR"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Espaço Reservado para Número de Slide 3">
            <a:extLst>
              <a:ext uri="{FF2B5EF4-FFF2-40B4-BE49-F238E27FC236}">
                <a16:creationId xmlns:a16="http://schemas.microsoft.com/office/drawing/2014/main" id="{45459A3B-0414-204A-B06F-337AF53B52E7}"/>
              </a:ext>
            </a:extLst>
          </p:cNvPr>
          <p:cNvSpPr>
            <a:spLocks noGrp="1"/>
          </p:cNvSpPr>
          <p:nvPr>
            <p:ph type="sldNum" sz="quarter" idx="12"/>
          </p:nvPr>
        </p:nvSpPr>
        <p:spPr/>
        <p:txBody>
          <a:bodyPr/>
          <a:lstStyle/>
          <a:p>
            <a:fld id="{86E381C6-3CE7-354A-88D5-C98944E9A1C1}" type="slidenum">
              <a:rPr lang="pt-BR" smtClean="0"/>
              <a:t>78</a:t>
            </a:fld>
            <a:endParaRPr lang="pt-BR"/>
          </a:p>
        </p:txBody>
      </p:sp>
    </p:spTree>
    <p:extLst>
      <p:ext uri="{BB962C8B-B14F-4D97-AF65-F5344CB8AC3E}">
        <p14:creationId xmlns:p14="http://schemas.microsoft.com/office/powerpoint/2010/main" val="126149175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759863-0FF3-7541-AAE7-AC27E56D77C7}"/>
              </a:ext>
            </a:extLst>
          </p:cNvPr>
          <p:cNvSpPr>
            <a:spLocks noGrp="1"/>
          </p:cNvSpPr>
          <p:nvPr>
            <p:ph type="title"/>
          </p:nvPr>
        </p:nvSpPr>
        <p:spPr/>
        <p:txBody>
          <a:bodyPr>
            <a:normAutofit/>
          </a:bodyPr>
          <a:lstStyle/>
          <a:p>
            <a:pPr algn="just"/>
            <a:endParaRPr lang="pt-BR" sz="2800" b="1" dirty="0">
              <a:latin typeface="Times New Roman" panose="02020603050405020304" pitchFamily="18" charset="0"/>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2A699110-CF31-2F47-BE54-DBD5BF27837F}"/>
              </a:ext>
            </a:extLst>
          </p:cNvPr>
          <p:cNvSpPr>
            <a:spLocks noGrp="1"/>
          </p:cNvSpPr>
          <p:nvPr>
            <p:ph idx="1"/>
          </p:nvPr>
        </p:nvSpPr>
        <p:spPr/>
        <p:txBody>
          <a:bodyPr>
            <a:noAutofit/>
          </a:bodyPr>
          <a:lstStyle/>
          <a:p>
            <a:pPr marL="342900" indent="-342900" algn="just">
              <a:lnSpc>
                <a:spcPct val="150000"/>
              </a:lnSpc>
              <a:buAutoNum type="arabicPeriod"/>
              <a:tabLst>
                <a:tab pos="457200" algn="l"/>
              </a:tabLst>
            </a:pPr>
            <a:r>
              <a:rPr lang="pt-BR" sz="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indent="-342900" algn="just">
              <a:lnSpc>
                <a:spcPct val="150000"/>
              </a:lnSpc>
              <a:buAutoNum type="arabicPeriod"/>
              <a:tabLst>
                <a:tab pos="457200" algn="l"/>
              </a:tabLst>
            </a:pPr>
            <a:r>
              <a:rPr lang="pt-BR" sz="100" dirty="0">
                <a:latin typeface="Times New Roman" panose="02020603050405020304" pitchFamily="18" charset="0"/>
                <a:ea typeface="Calibri" panose="020F0502020204030204" pitchFamily="34" charset="0"/>
                <a:cs typeface="Times New Roman" panose="02020603050405020304" pitchFamily="18" charset="0"/>
              </a:rPr>
              <a:t>.</a:t>
            </a:r>
            <a:endParaRPr lang="pt-BR" sz="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50000"/>
              </a:lnSpc>
              <a:buFont typeface="+mj-lt"/>
              <a:buAutoNum type="arabicPeriod"/>
              <a:tabLst>
                <a:tab pos="457200" algn="l"/>
              </a:tabLst>
            </a:pPr>
            <a:r>
              <a:rPr lang="pt-BR" sz="1400" b="1" dirty="0">
                <a:effectLst/>
                <a:latin typeface="Times New Roman" panose="02020603050405020304" pitchFamily="18" charset="0"/>
                <a:ea typeface="Times New Roman" panose="02020603050405020304" pitchFamily="18" charset="0"/>
                <a:cs typeface="Times New Roman" panose="02020603050405020304" pitchFamily="18" charset="0"/>
              </a:rPr>
              <a:t>Modelos metafísicos. Compromissos Ontológicos e Metafísicos: </a:t>
            </a:r>
            <a:r>
              <a:rPr lang="pt-BR" sz="1400" dirty="0">
                <a:effectLst/>
                <a:latin typeface="Times New Roman" panose="02020603050405020304" pitchFamily="18" charset="0"/>
                <a:ea typeface="Times New Roman" panose="02020603050405020304" pitchFamily="18" charset="0"/>
                <a:cs typeface="Times New Roman" panose="02020603050405020304" pitchFamily="18" charset="0"/>
              </a:rPr>
              <a:t>Premissas sobre a natureza da realidade.</a:t>
            </a:r>
            <a:r>
              <a:rPr lang="pt-BR" sz="1400" dirty="0">
                <a:latin typeface="Times New Roman" panose="02020603050405020304" pitchFamily="18" charset="0"/>
                <a:ea typeface="Times New Roman" panose="02020603050405020304" pitchFamily="18" charset="0"/>
                <a:cs typeface="Times New Roman" panose="02020603050405020304" pitchFamily="18" charset="0"/>
              </a:rPr>
              <a:t> </a:t>
            </a:r>
            <a:r>
              <a:rPr lang="pt-BR" sz="1400" b="1" dirty="0">
                <a:effectLst/>
                <a:latin typeface="Times New Roman" panose="02020603050405020304" pitchFamily="18" charset="0"/>
                <a:ea typeface="Times New Roman" panose="02020603050405020304" pitchFamily="18" charset="0"/>
                <a:cs typeface="Times New Roman" panose="02020603050405020304" pitchFamily="18" charset="0"/>
              </a:rPr>
              <a:t>O</a:t>
            </a:r>
            <a:r>
              <a:rPr lang="pt-BR"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pt-BR" sz="1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modelo metafísico</a:t>
            </a:r>
            <a:r>
              <a:rPr lang="pt-BR"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corresponde a uma concepção sobre como o mundo ou o objeto em questão está estruturado, por exemplo, na física newtoniana, a definição distinta entre matéria e onda, a concepção de tempo e espaço absolutos, a consideração que são as forças que estão na origem dos movimentos etc., são modelos que servem para auxiliar a organização e sistematização dos dados empíricos; </a:t>
            </a:r>
          </a:p>
          <a:p>
            <a:pPr lvl="1" algn="just">
              <a:lnSpc>
                <a:spcPct val="150000"/>
              </a:lnSpc>
              <a:tabLst>
                <a:tab pos="457200" algn="l"/>
              </a:tabLst>
            </a:pPr>
            <a:r>
              <a:rPr lang="pt-BR" sz="1400" b="1" dirty="0">
                <a:effectLst/>
                <a:latin typeface="Times New Roman" panose="02020603050405020304" pitchFamily="18" charset="0"/>
                <a:ea typeface="Times New Roman" panose="02020603050405020304" pitchFamily="18" charset="0"/>
                <a:cs typeface="Times New Roman" panose="02020603050405020304" pitchFamily="18" charset="0"/>
              </a:rPr>
              <a:t>No paradigma newtoniano, o universo é visto como um sistema mecânico-dinâmico, regido por leis determinísticas. O tempo e espaço são dados absolutos, tal como </a:t>
            </a:r>
            <a:r>
              <a:rPr lang="pt-BR" sz="1400" b="1" i="1" dirty="0">
                <a:effectLst/>
                <a:latin typeface="Times New Roman" panose="02020603050405020304" pitchFamily="18" charset="0"/>
                <a:ea typeface="Times New Roman" panose="02020603050405020304" pitchFamily="18" charset="0"/>
                <a:cs typeface="Times New Roman" panose="02020603050405020304" pitchFamily="18" charset="0"/>
              </a:rPr>
              <a:t>a </a:t>
            </a:r>
            <a:r>
              <a:rPr lang="pt-BR" sz="1400" b="1" i="1" dirty="0" err="1">
                <a:effectLst/>
                <a:latin typeface="Times New Roman" panose="02020603050405020304" pitchFamily="18" charset="0"/>
                <a:ea typeface="Times New Roman" panose="02020603050405020304" pitchFamily="18" charset="0"/>
                <a:cs typeface="Times New Roman" panose="02020603050405020304" pitchFamily="18" charset="0"/>
              </a:rPr>
              <a:t>prioris</a:t>
            </a:r>
            <a:r>
              <a:rPr lang="pt-BR" sz="1400" b="1" dirty="0">
                <a:effectLst/>
                <a:latin typeface="Times New Roman" panose="02020603050405020304" pitchFamily="18" charset="0"/>
                <a:ea typeface="Times New Roman" panose="02020603050405020304" pitchFamily="18" charset="0"/>
                <a:cs typeface="Times New Roman" panose="02020603050405020304" pitchFamily="18" charset="0"/>
              </a:rPr>
              <a:t>. As forças fundamentais são as forças de atração e repulsão. Matéria e energia são “substâncias</a:t>
            </a:r>
            <a:r>
              <a:rPr lang="pt-BR" sz="1400" b="1" dirty="0">
                <a:latin typeface="Times New Roman" panose="02020603050405020304" pitchFamily="18" charset="0"/>
                <a:ea typeface="Times New Roman" panose="02020603050405020304" pitchFamily="18" charset="0"/>
                <a:cs typeface="Times New Roman" panose="02020603050405020304" pitchFamily="18" charset="0"/>
              </a:rPr>
              <a:t>’ diferentes</a:t>
            </a:r>
            <a:endParaRPr lang="pt-BR"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lvl="1" algn="just">
              <a:lnSpc>
                <a:spcPct val="150000"/>
              </a:lnSpc>
              <a:tabLst>
                <a:tab pos="457200" algn="l"/>
              </a:tabLst>
            </a:pPr>
            <a:r>
              <a:rPr lang="pt-BR" sz="1400" b="1" dirty="0">
                <a:effectLst/>
                <a:latin typeface="Times New Roman" panose="02020603050405020304" pitchFamily="18" charset="0"/>
                <a:ea typeface="Times New Roman" panose="02020603050405020304" pitchFamily="18" charset="0"/>
                <a:cs typeface="Times New Roman" panose="02020603050405020304" pitchFamily="18" charset="0"/>
              </a:rPr>
              <a:t>No paradigma einsteiniano, o universo também é visto como um sistema mecânico-dinâmico, regido por leis determinísticas. O tempo e espaço não são dados absolutos. As forças fundamentais são as forças de atração e repulsão. Matéria e energia são uma mesma substância.</a:t>
            </a:r>
            <a:endParaRPr lang="pt-BR"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lvl="0" indent="0">
              <a:lnSpc>
                <a:spcPct val="150000"/>
              </a:lnSpc>
              <a:buNone/>
              <a:tabLst>
                <a:tab pos="457200" algn="l"/>
              </a:tabLst>
            </a:pPr>
            <a:endParaRPr lang="pt-BR"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Espaço Reservado para Número de Slide 3">
            <a:extLst>
              <a:ext uri="{FF2B5EF4-FFF2-40B4-BE49-F238E27FC236}">
                <a16:creationId xmlns:a16="http://schemas.microsoft.com/office/drawing/2014/main" id="{45459A3B-0414-204A-B06F-337AF53B52E7}"/>
              </a:ext>
            </a:extLst>
          </p:cNvPr>
          <p:cNvSpPr>
            <a:spLocks noGrp="1"/>
          </p:cNvSpPr>
          <p:nvPr>
            <p:ph type="sldNum" sz="quarter" idx="12"/>
          </p:nvPr>
        </p:nvSpPr>
        <p:spPr/>
        <p:txBody>
          <a:bodyPr/>
          <a:lstStyle/>
          <a:p>
            <a:fld id="{86E381C6-3CE7-354A-88D5-C98944E9A1C1}" type="slidenum">
              <a:rPr lang="pt-BR" smtClean="0"/>
              <a:t>79</a:t>
            </a:fld>
            <a:endParaRPr lang="pt-BR"/>
          </a:p>
        </p:txBody>
      </p:sp>
    </p:spTree>
    <p:extLst>
      <p:ext uri="{BB962C8B-B14F-4D97-AF65-F5344CB8AC3E}">
        <p14:creationId xmlns:p14="http://schemas.microsoft.com/office/powerpoint/2010/main" val="1254841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1E6C3C-5E5B-DF42-9373-9FF80915B117}"/>
              </a:ext>
            </a:extLst>
          </p:cNvPr>
          <p:cNvSpPr>
            <a:spLocks noGrp="1"/>
          </p:cNvSpPr>
          <p:nvPr>
            <p:ph type="title"/>
          </p:nvPr>
        </p:nvSpPr>
        <p:spPr/>
        <p:txBody>
          <a:bodyPr>
            <a:noAutofit/>
          </a:bodyPr>
          <a:lstStyle/>
          <a:p>
            <a:r>
              <a:rPr lang="pt-BR" sz="1900" b="1" dirty="0">
                <a:latin typeface="Times New Roman" panose="02020603050405020304" pitchFamily="18" charset="0"/>
                <a:cs typeface="Times New Roman" panose="02020603050405020304" pitchFamily="18" charset="0"/>
              </a:rPr>
              <a:t>Este curso não é, no entanto, de epistemologia das ciências, mas depende de uma epistemologia, </a:t>
            </a:r>
            <a:br>
              <a:rPr lang="pt-BR" sz="1900" b="1" dirty="0">
                <a:latin typeface="Times New Roman" panose="02020603050405020304" pitchFamily="18" charset="0"/>
                <a:cs typeface="Times New Roman" panose="02020603050405020304" pitchFamily="18" charset="0"/>
              </a:rPr>
            </a:br>
            <a:br>
              <a:rPr lang="pt-BR" sz="1900" b="1" dirty="0">
                <a:latin typeface="Times New Roman" panose="02020603050405020304" pitchFamily="18" charset="0"/>
                <a:cs typeface="Times New Roman" panose="02020603050405020304" pitchFamily="18" charset="0"/>
              </a:rPr>
            </a:br>
            <a:r>
              <a:rPr lang="pt-BR" sz="1900" b="1" dirty="0">
                <a:latin typeface="Times New Roman" panose="02020603050405020304" pitchFamily="18" charset="0"/>
                <a:cs typeface="Times New Roman" panose="02020603050405020304" pitchFamily="18" charset="0"/>
              </a:rPr>
              <a:t>depende de um posicionamento a partir do qual as ciências e a relação entre elas serão analisados. </a:t>
            </a:r>
          </a:p>
        </p:txBody>
      </p:sp>
      <p:sp>
        <p:nvSpPr>
          <p:cNvPr id="3" name="Espaço Reservado para Conteúdo 2">
            <a:extLst>
              <a:ext uri="{FF2B5EF4-FFF2-40B4-BE49-F238E27FC236}">
                <a16:creationId xmlns:a16="http://schemas.microsoft.com/office/drawing/2014/main" id="{B6093104-218B-FD46-A607-40A5B71BAA25}"/>
              </a:ext>
            </a:extLst>
          </p:cNvPr>
          <p:cNvSpPr>
            <a:spLocks noGrp="1"/>
          </p:cNvSpPr>
          <p:nvPr>
            <p:ph idx="1"/>
          </p:nvPr>
        </p:nvSpPr>
        <p:spPr>
          <a:xfrm>
            <a:off x="838200" y="1825625"/>
            <a:ext cx="10515600" cy="4667250"/>
          </a:xfrm>
        </p:spPr>
        <p:txBody>
          <a:bodyPr>
            <a:noAutofit/>
          </a:bodyPr>
          <a:lstStyle/>
          <a:p>
            <a:pPr marL="0" indent="0" algn="just">
              <a:lnSpc>
                <a:spcPct val="170000"/>
              </a:lnSpc>
              <a:buNone/>
            </a:pPr>
            <a:r>
              <a:rPr lang="pt-BR" sz="2400" b="1" dirty="0">
                <a:latin typeface="Times New Roman" panose="02020603050405020304" pitchFamily="18" charset="0"/>
                <a:cs typeface="Times New Roman" panose="02020603050405020304" pitchFamily="18" charset="0"/>
              </a:rPr>
              <a:t>Seguiremos as seguintes referências epistemológicas: </a:t>
            </a:r>
          </a:p>
          <a:p>
            <a:pPr lvl="1" algn="just">
              <a:lnSpc>
                <a:spcPct val="170000"/>
              </a:lnSpc>
              <a:buAutoNum type="arabicPeriod"/>
            </a:pPr>
            <a:r>
              <a:rPr lang="pt-BR" b="1" dirty="0">
                <a:latin typeface="Times New Roman" panose="02020603050405020304" pitchFamily="18" charset="0"/>
                <a:cs typeface="Times New Roman" panose="02020603050405020304" pitchFamily="18" charset="0"/>
              </a:rPr>
              <a:t> O kantismo de Freud e a explicitação do  </a:t>
            </a:r>
            <a:r>
              <a:rPr lang="pt-BR" b="1" dirty="0">
                <a:latin typeface="Times New Roman" panose="02020603050405020304" pitchFamily="18" charset="0"/>
                <a:cs typeface="Times New Roman" panose="02020603050405020304" pitchFamily="18" charset="0"/>
                <a:sym typeface="Wingdings" pitchFamily="2" charset="2"/>
              </a:rPr>
              <a:t>Programa de Pesquisa kantiano </a:t>
            </a:r>
            <a:r>
              <a:rPr lang="pt-BR" b="1" i="1" dirty="0">
                <a:latin typeface="Times New Roman" panose="02020603050405020304" pitchFamily="18" charset="0"/>
                <a:cs typeface="Times New Roman" panose="02020603050405020304" pitchFamily="18" charset="0"/>
                <a:sym typeface="Wingdings" pitchFamily="2" charset="2"/>
              </a:rPr>
              <a:t>a priori </a:t>
            </a:r>
            <a:r>
              <a:rPr lang="pt-BR" b="1" dirty="0">
                <a:latin typeface="Times New Roman" panose="02020603050405020304" pitchFamily="18" charset="0"/>
                <a:cs typeface="Times New Roman" panose="02020603050405020304" pitchFamily="18" charset="0"/>
                <a:sym typeface="Wingdings" pitchFamily="2" charset="2"/>
              </a:rPr>
              <a:t>para as ciências da Natureza</a:t>
            </a:r>
          </a:p>
          <a:p>
            <a:pPr lvl="1" algn="just">
              <a:lnSpc>
                <a:spcPct val="170000"/>
              </a:lnSpc>
              <a:buAutoNum type="arabicPeriod"/>
            </a:pPr>
            <a:r>
              <a:rPr lang="pt-BR" b="1" dirty="0">
                <a:effectLst/>
                <a:latin typeface="Times New Roman" panose="02020603050405020304" pitchFamily="18" charset="0"/>
                <a:cs typeface="Times New Roman" panose="02020603050405020304" pitchFamily="18" charset="0"/>
                <a:sym typeface="Wingdings" pitchFamily="2" charset="2"/>
              </a:rPr>
              <a:t> </a:t>
            </a:r>
            <a:r>
              <a:rPr lang="pt-BR" b="1" dirty="0">
                <a:effectLst/>
                <a:latin typeface="Times New Roman" panose="02020603050405020304" pitchFamily="18" charset="0"/>
                <a:cs typeface="Times New Roman" panose="02020603050405020304" pitchFamily="18" charset="0"/>
              </a:rPr>
              <a:t>Princípios de história e epistemológica das ciência </a:t>
            </a:r>
          </a:p>
          <a:p>
            <a:pPr lvl="1" algn="just">
              <a:lnSpc>
                <a:spcPct val="170000"/>
              </a:lnSpc>
              <a:buAutoNum type="arabicPeriod"/>
            </a:pPr>
            <a:r>
              <a:rPr lang="pt-BR" b="1" dirty="0">
                <a:latin typeface="Times New Roman" panose="02020603050405020304" pitchFamily="18" charset="0"/>
                <a:cs typeface="Times New Roman" panose="02020603050405020304" pitchFamily="18" charset="0"/>
              </a:rPr>
              <a:t> </a:t>
            </a:r>
            <a:r>
              <a:rPr lang="pt-BR" b="1" dirty="0">
                <a:effectLst/>
                <a:latin typeface="Times New Roman" panose="02020603050405020304" pitchFamily="18" charset="0"/>
                <a:cs typeface="Times New Roman" panose="02020603050405020304" pitchFamily="18" charset="0"/>
              </a:rPr>
              <a:t>Proposta epistemológica para </a:t>
            </a:r>
            <a:r>
              <a:rPr lang="pt-BR" b="1" dirty="0">
                <a:latin typeface="Times New Roman" panose="02020603050405020304" pitchFamily="18" charset="0"/>
                <a:cs typeface="Times New Roman" panose="02020603050405020304" pitchFamily="18" charset="0"/>
              </a:rPr>
              <a:t>a comunicação entre sistemas teóricos-semânticos diferentes</a:t>
            </a:r>
            <a:endParaRPr lang="pt-BR" b="1" dirty="0">
              <a:latin typeface="Times New Roman" panose="02020603050405020304" pitchFamily="18" charset="0"/>
              <a:cs typeface="Times New Roman" panose="02020603050405020304" pitchFamily="18" charset="0"/>
              <a:sym typeface="Wingdings" pitchFamily="2" charset="2"/>
            </a:endParaRPr>
          </a:p>
        </p:txBody>
      </p:sp>
      <p:sp>
        <p:nvSpPr>
          <p:cNvPr id="4" name="Espaço Reservado para Número de Slide 3">
            <a:extLst>
              <a:ext uri="{FF2B5EF4-FFF2-40B4-BE49-F238E27FC236}">
                <a16:creationId xmlns:a16="http://schemas.microsoft.com/office/drawing/2014/main" id="{9F4B3B79-6A54-E541-A18E-C256BEE60BD3}"/>
              </a:ext>
            </a:extLst>
          </p:cNvPr>
          <p:cNvSpPr>
            <a:spLocks noGrp="1"/>
          </p:cNvSpPr>
          <p:nvPr>
            <p:ph type="sldNum" sz="quarter" idx="12"/>
          </p:nvPr>
        </p:nvSpPr>
        <p:spPr/>
        <p:txBody>
          <a:bodyPr/>
          <a:lstStyle/>
          <a:p>
            <a:fld id="{86E381C6-3CE7-354A-88D5-C98944E9A1C1}" type="slidenum">
              <a:rPr lang="pt-BR" smtClean="0"/>
              <a:t>8</a:t>
            </a:fld>
            <a:endParaRPr lang="pt-BR"/>
          </a:p>
        </p:txBody>
      </p:sp>
    </p:spTree>
    <p:extLst>
      <p:ext uri="{BB962C8B-B14F-4D97-AF65-F5344CB8AC3E}">
        <p14:creationId xmlns:p14="http://schemas.microsoft.com/office/powerpoint/2010/main" val="372067783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759863-0FF3-7541-AAE7-AC27E56D77C7}"/>
              </a:ext>
            </a:extLst>
          </p:cNvPr>
          <p:cNvSpPr>
            <a:spLocks noGrp="1"/>
          </p:cNvSpPr>
          <p:nvPr>
            <p:ph type="title"/>
          </p:nvPr>
        </p:nvSpPr>
        <p:spPr/>
        <p:txBody>
          <a:bodyPr>
            <a:normAutofit/>
          </a:bodyPr>
          <a:lstStyle/>
          <a:p>
            <a:pPr algn="just"/>
            <a:endParaRPr lang="pt-BR" sz="2800" b="1" dirty="0">
              <a:latin typeface="Times New Roman" panose="02020603050405020304" pitchFamily="18" charset="0"/>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2A699110-CF31-2F47-BE54-DBD5BF27837F}"/>
              </a:ext>
            </a:extLst>
          </p:cNvPr>
          <p:cNvSpPr>
            <a:spLocks noGrp="1"/>
          </p:cNvSpPr>
          <p:nvPr>
            <p:ph idx="1"/>
          </p:nvPr>
        </p:nvSpPr>
        <p:spPr/>
        <p:txBody>
          <a:bodyPr>
            <a:noAutofit/>
          </a:bodyPr>
          <a:lstStyle/>
          <a:p>
            <a:pPr marL="342900" indent="-342900" algn="just">
              <a:lnSpc>
                <a:spcPct val="100000"/>
              </a:lnSpc>
              <a:buAutoNum type="arabicPeriod"/>
              <a:tabLst>
                <a:tab pos="457200" algn="l"/>
              </a:tabLst>
            </a:pPr>
            <a:r>
              <a:rPr lang="pt-BR" sz="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indent="-342900" algn="just">
              <a:lnSpc>
                <a:spcPct val="100000"/>
              </a:lnSpc>
              <a:buAutoNum type="arabicPeriod"/>
              <a:tabLst>
                <a:tab pos="457200" algn="l"/>
              </a:tabLst>
            </a:pPr>
            <a:r>
              <a:rPr lang="pt-BR" sz="100" dirty="0">
                <a:latin typeface="Times New Roman" panose="02020603050405020304" pitchFamily="18" charset="0"/>
                <a:ea typeface="Calibri" panose="020F0502020204030204" pitchFamily="34" charset="0"/>
                <a:cs typeface="Times New Roman" panose="02020603050405020304" pitchFamily="18" charset="0"/>
              </a:rPr>
              <a:t>.</a:t>
            </a:r>
            <a:endParaRPr lang="pt-BR" sz="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00000"/>
              </a:lnSpc>
              <a:buFont typeface="+mj-lt"/>
              <a:buAutoNum type="arabicPeriod"/>
              <a:tabLst>
                <a:tab pos="457200" algn="l"/>
              </a:tabLst>
            </a:pPr>
            <a:r>
              <a:rPr lang="pt-BR" sz="100" b="1" dirty="0">
                <a:latin typeface="Times New Roman" panose="02020603050405020304" pitchFamily="18" charset="0"/>
                <a:ea typeface="Times New Roman" panose="02020603050405020304" pitchFamily="18" charset="0"/>
                <a:cs typeface="Times New Roman" panose="02020603050405020304" pitchFamily="18" charset="0"/>
              </a:rPr>
              <a:t>/</a:t>
            </a:r>
          </a:p>
          <a:p>
            <a:pPr marL="342900" indent="-342900" algn="just">
              <a:lnSpc>
                <a:spcPct val="150000"/>
              </a:lnSpc>
              <a:buFont typeface="+mj-lt"/>
              <a:buAutoNum type="arabicPeriod"/>
              <a:tabLst>
                <a:tab pos="457200" algn="l"/>
              </a:tabLst>
            </a:pPr>
            <a:r>
              <a:rPr lang="pt-BR" sz="1200" b="1" dirty="0">
                <a:effectLst/>
                <a:latin typeface="Times New Roman" panose="02020603050405020304" pitchFamily="18" charset="0"/>
                <a:ea typeface="Times New Roman" panose="02020603050405020304" pitchFamily="18" charset="0"/>
                <a:cs typeface="Times New Roman" panose="02020603050405020304" pitchFamily="18" charset="0"/>
              </a:rPr>
              <a:t>Valores Compartilhados: </a:t>
            </a:r>
            <a:r>
              <a:rPr lang="pt-BR" sz="1200" dirty="0" err="1">
                <a:effectLst/>
                <a:latin typeface="Times New Roman" panose="02020603050405020304" pitchFamily="18" charset="0"/>
                <a:ea typeface="Times New Roman" panose="02020603050405020304" pitchFamily="18" charset="0"/>
                <a:cs typeface="Times New Roman" panose="02020603050405020304" pitchFamily="18" charset="0"/>
              </a:rPr>
              <a:t>Criteriologias</a:t>
            </a:r>
            <a:r>
              <a:rPr lang="pt-BR" sz="1200" dirty="0">
                <a:effectLst/>
                <a:latin typeface="Times New Roman" panose="02020603050405020304" pitchFamily="18" charset="0"/>
                <a:ea typeface="Times New Roman" panose="02020603050405020304" pitchFamily="18" charset="0"/>
                <a:cs typeface="Times New Roman" panose="02020603050405020304" pitchFamily="18" charset="0"/>
              </a:rPr>
              <a:t> para avaliar teorias ou experimentos, como simplicidade e precisão. Esses valores ajudam os cientistas a escolher entre teorias concorrentes. São </a:t>
            </a:r>
            <a:r>
              <a:rPr lang="pt-BR"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a:t>
            </a:r>
            <a:r>
              <a:rPr lang="pt-BR" sz="1200" dirty="0">
                <a:solidFill>
                  <a:srgbClr val="000000"/>
                </a:solidFill>
                <a:effectLst/>
                <a:latin typeface="Times New Roman" panose="02020603050405020304" pitchFamily="18" charset="0"/>
                <a:ea typeface="Calibri" panose="020F0502020204030204" pitchFamily="34" charset="0"/>
              </a:rPr>
              <a:t>alores práticos e teóricos, que dão um certo </a:t>
            </a:r>
            <a:r>
              <a:rPr lang="pt-BR" sz="1200" i="1" dirty="0" err="1">
                <a:solidFill>
                  <a:srgbClr val="000000"/>
                </a:solidFill>
                <a:effectLst/>
                <a:latin typeface="Times New Roman" panose="02020603050405020304" pitchFamily="18" charset="0"/>
                <a:ea typeface="Calibri" panose="020F0502020204030204" pitchFamily="34" charset="0"/>
              </a:rPr>
              <a:t>telos</a:t>
            </a:r>
            <a:r>
              <a:rPr lang="pt-BR" sz="1200" dirty="0">
                <a:solidFill>
                  <a:srgbClr val="000000"/>
                </a:solidFill>
                <a:effectLst/>
                <a:latin typeface="Times New Roman" panose="02020603050405020304" pitchFamily="18" charset="0"/>
                <a:ea typeface="Calibri" panose="020F0502020204030204" pitchFamily="34" charset="0"/>
              </a:rPr>
              <a:t> às pesquisas e servem da direcionar os processos de descobertas, tais como </a:t>
            </a:r>
            <a:r>
              <a:rPr lang="pt-BR" sz="1200" i="1" dirty="0">
                <a:solidFill>
                  <a:srgbClr val="000000"/>
                </a:solidFill>
                <a:effectLst/>
                <a:latin typeface="Times New Roman" panose="02020603050405020304" pitchFamily="18" charset="0"/>
                <a:ea typeface="Calibri" panose="020F0502020204030204" pitchFamily="34" charset="0"/>
              </a:rPr>
              <a:t>predições quantitativas são preferíveis às qualitativas</a:t>
            </a:r>
            <a:r>
              <a:rPr lang="pt-BR" sz="1200" dirty="0">
                <a:solidFill>
                  <a:srgbClr val="000000"/>
                </a:solidFill>
                <a:effectLst/>
                <a:latin typeface="Times New Roman" panose="02020603050405020304" pitchFamily="18" charset="0"/>
                <a:ea typeface="Calibri" panose="020F0502020204030204" pitchFamily="34" charset="0"/>
              </a:rPr>
              <a:t>, deve-se procurar forças para explicar os movimentos etc.</a:t>
            </a:r>
            <a:r>
              <a:rPr lang="pt-BR" sz="1200" dirty="0">
                <a:effectLst/>
              </a:rPr>
              <a:t> </a:t>
            </a:r>
          </a:p>
          <a:p>
            <a:pPr marL="800100" lvl="1" indent="-342900">
              <a:lnSpc>
                <a:spcPct val="150000"/>
              </a:lnSpc>
              <a:tabLst>
                <a:tab pos="457200" algn="l"/>
              </a:tabLst>
            </a:pPr>
            <a:r>
              <a:rPr lang="pt-BR" sz="1200" dirty="0">
                <a:effectLst/>
                <a:latin typeface="Times New Roman" panose="02020603050405020304" pitchFamily="18" charset="0"/>
                <a:ea typeface="Times New Roman" panose="02020603050405020304" pitchFamily="18" charset="0"/>
                <a:cs typeface="Times New Roman" panose="02020603050405020304" pitchFamily="18" charset="0"/>
              </a:rPr>
              <a:t>A simplicidade das leis e dos entendimentos</a:t>
            </a:r>
            <a:endParaRPr lang="pt-BR" sz="12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tabLst>
                <a:tab pos="457200" algn="l"/>
              </a:tabLst>
            </a:pPr>
            <a:r>
              <a:rPr lang="pt-BR" sz="1200" dirty="0">
                <a:effectLst/>
                <a:latin typeface="Times New Roman" panose="02020603050405020304" pitchFamily="18" charset="0"/>
                <a:ea typeface="Times New Roman" panose="02020603050405020304" pitchFamily="18" charset="0"/>
                <a:cs typeface="Times New Roman" panose="02020603050405020304" pitchFamily="18" charset="0"/>
              </a:rPr>
              <a:t>A precisão do conhecimento e sua realidade objetiva, o que implica na sua capacidade de previsibilidade</a:t>
            </a:r>
            <a:endParaRPr lang="pt-BR" sz="12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tabLst>
                <a:tab pos="457200" algn="l"/>
              </a:tabLst>
            </a:pPr>
            <a:r>
              <a:rPr lang="pt-BR" sz="1200" dirty="0">
                <a:effectLst/>
                <a:latin typeface="Times New Roman" panose="02020603050405020304" pitchFamily="18" charset="0"/>
                <a:ea typeface="Times New Roman" panose="02020603050405020304" pitchFamily="18" charset="0"/>
                <a:cs typeface="Times New Roman" panose="02020603050405020304" pitchFamily="18" charset="0"/>
              </a:rPr>
              <a:t>A consistência do conhecimento, levando-se em conta a história e a atualidade do conhecimento na área em que esta ciência (ou paradigma) atua</a:t>
            </a:r>
            <a:endParaRPr lang="pt-BR" sz="12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tabLst>
                <a:tab pos="457200" algn="l"/>
              </a:tabLst>
            </a:pPr>
            <a:r>
              <a:rPr lang="pt-BR" sz="1200" dirty="0">
                <a:effectLst/>
                <a:latin typeface="Times New Roman" panose="02020603050405020304" pitchFamily="18" charset="0"/>
                <a:ea typeface="Times New Roman" panose="02020603050405020304" pitchFamily="18" charset="0"/>
                <a:cs typeface="Times New Roman" panose="02020603050405020304" pitchFamily="18" charset="0"/>
              </a:rPr>
              <a:t>A amplitude das leis (ou seja, opondo-se a lei </a:t>
            </a:r>
            <a:r>
              <a:rPr lang="pt-BR" sz="1200" i="1" dirty="0">
                <a:effectLst/>
                <a:latin typeface="Times New Roman" panose="02020603050405020304" pitchFamily="18" charset="0"/>
                <a:ea typeface="Times New Roman" panose="02020603050405020304" pitchFamily="18" charset="0"/>
                <a:cs typeface="Times New Roman" panose="02020603050405020304" pitchFamily="18" charset="0"/>
              </a:rPr>
              <a:t>ad hoc</a:t>
            </a:r>
            <a:r>
              <a:rPr lang="pt-BR" sz="1200" dirty="0">
                <a:effectLst/>
                <a:latin typeface="Times New Roman" panose="02020603050405020304" pitchFamily="18" charset="0"/>
                <a:ea typeface="Times New Roman" panose="02020603050405020304" pitchFamily="18" charset="0"/>
                <a:cs typeface="Times New Roman" panose="02020603050405020304" pitchFamily="18" charset="0"/>
              </a:rPr>
              <a:t>) e a aplicabilidade do conhecimento para além do ponto específico para o qual foi elaborado</a:t>
            </a:r>
            <a:endParaRPr lang="pt-BR" sz="12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tabLst>
                <a:tab pos="457200" algn="l"/>
              </a:tabLst>
            </a:pPr>
            <a:r>
              <a:rPr lang="pt-BR" sz="1200" dirty="0">
                <a:effectLst/>
                <a:latin typeface="Times New Roman" panose="02020603050405020304" pitchFamily="18" charset="0"/>
                <a:ea typeface="Times New Roman" panose="02020603050405020304" pitchFamily="18" charset="0"/>
                <a:cs typeface="Times New Roman" panose="02020603050405020304" pitchFamily="18" charset="0"/>
              </a:rPr>
              <a:t>A fecundidade do conhecimento para outros fenômenos da mesma área, bem como a fecundidade da perspectiva para outros objetos de outras áreas</a:t>
            </a:r>
            <a:endParaRPr lang="pt-BR" sz="1200"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nSpc>
                <a:spcPct val="150000"/>
              </a:lnSpc>
              <a:tabLst>
                <a:tab pos="457200" algn="l"/>
              </a:tabLst>
            </a:pPr>
            <a:r>
              <a:rPr lang="pt-BR" sz="1200" b="1" dirty="0">
                <a:effectLst/>
                <a:latin typeface="Times New Roman" panose="02020603050405020304" pitchFamily="18" charset="0"/>
                <a:ea typeface="Times New Roman" panose="02020603050405020304" pitchFamily="18" charset="0"/>
                <a:cs typeface="Times New Roman" panose="02020603050405020304" pitchFamily="18" charset="0"/>
              </a:rPr>
              <a:t>Exemplo: A preferência por teorias mais simples e elegantes, como a Lei da Gravitação Universal de Newton, em vez de teorias mais complexas</a:t>
            </a:r>
          </a:p>
          <a:p>
            <a:pPr>
              <a:lnSpc>
                <a:spcPct val="150000"/>
              </a:lnSpc>
              <a:tabLst>
                <a:tab pos="457200" algn="l"/>
              </a:tabLst>
            </a:pPr>
            <a:r>
              <a:rPr lang="pt-BR" sz="1600" dirty="0">
                <a:effectLst/>
                <a:latin typeface="Times New Roman" panose="02020603050405020304" pitchFamily="18" charset="0"/>
                <a:ea typeface="Times New Roman" panose="02020603050405020304" pitchFamily="18" charset="0"/>
                <a:cs typeface="Times New Roman" panose="02020603050405020304" pitchFamily="18" charset="0"/>
              </a:rPr>
              <a:t>5. </a:t>
            </a:r>
            <a:r>
              <a:rPr lang="pt-BR" sz="1600" b="1" dirty="0">
                <a:effectLst/>
                <a:latin typeface="Times New Roman" panose="02020603050405020304" pitchFamily="18" charset="0"/>
                <a:ea typeface="Times New Roman" panose="02020603050405020304" pitchFamily="18" charset="0"/>
                <a:cs typeface="Times New Roman" panose="02020603050405020304" pitchFamily="18" charset="0"/>
              </a:rPr>
              <a:t>Método</a:t>
            </a:r>
            <a:r>
              <a:rPr lang="pt-BR" sz="1600" dirty="0">
                <a:effectLst/>
                <a:latin typeface="Times New Roman" panose="02020603050405020304" pitchFamily="18" charset="0"/>
                <a:ea typeface="Times New Roman" panose="02020603050405020304" pitchFamily="18" charset="0"/>
                <a:cs typeface="Times New Roman" panose="02020603050405020304" pitchFamily="18" charset="0"/>
              </a:rPr>
              <a:t>. O caminho para a produção do conhecimento. </a:t>
            </a:r>
            <a:r>
              <a:rPr lang="pt-BR" sz="1600" b="1" dirty="0">
                <a:effectLst/>
                <a:latin typeface="Times New Roman" panose="02020603050405020304" pitchFamily="18" charset="0"/>
                <a:ea typeface="Times New Roman" panose="02020603050405020304" pitchFamily="18" charset="0"/>
                <a:cs typeface="Times New Roman" panose="02020603050405020304" pitchFamily="18" charset="0"/>
              </a:rPr>
              <a:t>O método de pesquisa empírica</a:t>
            </a:r>
          </a:p>
          <a:p>
            <a:pPr>
              <a:lnSpc>
                <a:spcPct val="150000"/>
              </a:lnSpc>
              <a:tabLst>
                <a:tab pos="457200" algn="l"/>
              </a:tabLst>
            </a:pPr>
            <a:r>
              <a:rPr lang="pt-BR" sz="1600" b="1" dirty="0">
                <a:latin typeface="Times New Roman" panose="02020603050405020304" pitchFamily="18" charset="0"/>
                <a:ea typeface="Times New Roman" panose="02020603050405020304" pitchFamily="18" charset="0"/>
                <a:cs typeface="Times New Roman" panose="02020603050405020304" pitchFamily="18" charset="0"/>
              </a:rPr>
              <a:t>6. Valor Heurístico. </a:t>
            </a:r>
            <a:r>
              <a:rPr lang="pt-BR" sz="1600" dirty="0">
                <a:latin typeface="Times New Roman" panose="02020603050405020304" pitchFamily="18" charset="0"/>
                <a:ea typeface="Times New Roman" panose="02020603050405020304" pitchFamily="18" charset="0"/>
                <a:cs typeface="Times New Roman" panose="02020603050405020304" pitchFamily="18" charset="0"/>
              </a:rPr>
              <a:t>Útil para a explicar os movimentos da natureza. Inadequada para explicar o mundo subjetivo</a:t>
            </a:r>
            <a:endParaRPr lang="pt-B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a:lnSpc>
                <a:spcPct val="150000"/>
              </a:lnSpc>
              <a:buNone/>
              <a:tabLst>
                <a:tab pos="457200" algn="l"/>
              </a:tabLst>
            </a:pPr>
            <a:endParaRPr lang="pt-BR"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Espaço Reservado para Número de Slide 3">
            <a:extLst>
              <a:ext uri="{FF2B5EF4-FFF2-40B4-BE49-F238E27FC236}">
                <a16:creationId xmlns:a16="http://schemas.microsoft.com/office/drawing/2014/main" id="{45459A3B-0414-204A-B06F-337AF53B52E7}"/>
              </a:ext>
            </a:extLst>
          </p:cNvPr>
          <p:cNvSpPr>
            <a:spLocks noGrp="1"/>
          </p:cNvSpPr>
          <p:nvPr>
            <p:ph type="sldNum" sz="quarter" idx="12"/>
          </p:nvPr>
        </p:nvSpPr>
        <p:spPr/>
        <p:txBody>
          <a:bodyPr/>
          <a:lstStyle/>
          <a:p>
            <a:fld id="{86E381C6-3CE7-354A-88D5-C98944E9A1C1}" type="slidenum">
              <a:rPr lang="pt-BR" smtClean="0"/>
              <a:t>80</a:t>
            </a:fld>
            <a:endParaRPr lang="pt-BR"/>
          </a:p>
        </p:txBody>
      </p:sp>
    </p:spTree>
    <p:extLst>
      <p:ext uri="{BB962C8B-B14F-4D97-AF65-F5344CB8AC3E}">
        <p14:creationId xmlns:p14="http://schemas.microsoft.com/office/powerpoint/2010/main" val="392043162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A166EA-7E88-1B4B-AFF4-37BC2565AD7D}"/>
              </a:ext>
            </a:extLst>
          </p:cNvPr>
          <p:cNvSpPr>
            <a:spLocks noGrp="1"/>
          </p:cNvSpPr>
          <p:nvPr>
            <p:ph type="title"/>
          </p:nvPr>
        </p:nvSpPr>
        <p:spPr/>
        <p:txBody>
          <a:bodyPr>
            <a:normAutofit/>
          </a:bodyPr>
          <a:lstStyle/>
          <a:p>
            <a:pPr algn="ctr"/>
            <a:r>
              <a:rPr lang="pt-BR" sz="2800" b="1" dirty="0">
                <a:latin typeface="Times New Roman" panose="02020603050405020304" pitchFamily="18" charset="0"/>
                <a:cs typeface="Times New Roman" panose="02020603050405020304" pitchFamily="18" charset="0"/>
              </a:rPr>
              <a:t>A PSICANÁLISE E SEUS PARADGIMAS </a:t>
            </a:r>
          </a:p>
        </p:txBody>
      </p:sp>
      <p:sp>
        <p:nvSpPr>
          <p:cNvPr id="3" name="Espaço Reservado para Conteúdo 2">
            <a:extLst>
              <a:ext uri="{FF2B5EF4-FFF2-40B4-BE49-F238E27FC236}">
                <a16:creationId xmlns:a16="http://schemas.microsoft.com/office/drawing/2014/main" id="{3B8B331A-E398-424B-AB20-FE5E4596EBC6}"/>
              </a:ext>
            </a:extLst>
          </p:cNvPr>
          <p:cNvSpPr>
            <a:spLocks noGrp="1"/>
          </p:cNvSpPr>
          <p:nvPr>
            <p:ph idx="1"/>
          </p:nvPr>
        </p:nvSpPr>
        <p:spPr>
          <a:xfrm>
            <a:off x="838200" y="1825624"/>
            <a:ext cx="10515600" cy="4458797"/>
          </a:xfrm>
        </p:spPr>
        <p:txBody>
          <a:bodyPr>
            <a:noAutofit/>
          </a:bodyPr>
          <a:lstStyle/>
          <a:p>
            <a:pPr marL="0" indent="0" algn="just">
              <a:lnSpc>
                <a:spcPct val="160000"/>
              </a:lnSpc>
              <a:buNone/>
            </a:pPr>
            <a:r>
              <a:rPr lang="pt-BR" sz="1600" b="1" dirty="0">
                <a:effectLst/>
                <a:latin typeface="Helvetica Neue" panose="02000503000000020004" pitchFamily="2" charset="0"/>
              </a:rPr>
              <a:t>O que é a Psicanálise? </a:t>
            </a:r>
            <a:endParaRPr lang="pt-BR" sz="1600" b="1" dirty="0">
              <a:effectLst/>
              <a:latin typeface="Times New Roman" panose="02020603050405020304" pitchFamily="18" charset="0"/>
              <a:cs typeface="Times New Roman" panose="02020603050405020304" pitchFamily="18" charset="0"/>
            </a:endParaRPr>
          </a:p>
          <a:p>
            <a:pPr algn="just">
              <a:lnSpc>
                <a:spcPct val="160000"/>
              </a:lnSpc>
            </a:pPr>
            <a:r>
              <a:rPr lang="pt-BR" sz="1600" b="1" dirty="0">
                <a:effectLst/>
                <a:latin typeface="Times New Roman" panose="02020603050405020304" pitchFamily="18" charset="0"/>
                <a:cs typeface="Times New Roman" panose="02020603050405020304" pitchFamily="18" charset="0"/>
              </a:rPr>
              <a:t>A psicanálise talvez seja a mais complexa das propostas de compreensão  da vida psíquica do ser humano.</a:t>
            </a:r>
          </a:p>
          <a:p>
            <a:pPr lvl="1" algn="just">
              <a:lnSpc>
                <a:spcPct val="160000"/>
              </a:lnSpc>
            </a:pPr>
            <a:r>
              <a:rPr lang="pt-BR" sz="1600" b="1" dirty="0">
                <a:latin typeface="Times New Roman" panose="02020603050405020304" pitchFamily="18" charset="0"/>
                <a:cs typeface="Times New Roman" panose="02020603050405020304" pitchFamily="18" charset="0"/>
                <a:sym typeface="Wingdings" pitchFamily="2" charset="2"/>
              </a:rPr>
              <a:t>Seu ponto de partida</a:t>
            </a:r>
            <a:r>
              <a:rPr lang="pt-BR" sz="1600" dirty="0">
                <a:latin typeface="Times New Roman" panose="02020603050405020304" pitchFamily="18" charset="0"/>
                <a:cs typeface="Times New Roman" panose="02020603050405020304" pitchFamily="18" charset="0"/>
                <a:sym typeface="Wingdings" pitchFamily="2" charset="2"/>
              </a:rPr>
              <a:t>: sintomas psicogênicos (com a consideração de que estes são gerados por dinâmicas e conflitos inconscientes, advindos da vida relacional-afetiva do ser humano)</a:t>
            </a:r>
          </a:p>
          <a:p>
            <a:pPr lvl="1" algn="just">
              <a:lnSpc>
                <a:spcPct val="160000"/>
              </a:lnSpc>
            </a:pPr>
            <a:r>
              <a:rPr lang="pt-BR" sz="1600" b="1" dirty="0">
                <a:latin typeface="Times New Roman" panose="02020603050405020304" pitchFamily="18" charset="0"/>
                <a:cs typeface="Times New Roman" panose="02020603050405020304" pitchFamily="18" charset="0"/>
                <a:sym typeface="Wingdings" pitchFamily="2" charset="2"/>
              </a:rPr>
              <a:t>Seu objetivo primeiro</a:t>
            </a:r>
            <a:r>
              <a:rPr lang="pt-BR" sz="1600" dirty="0">
                <a:latin typeface="Times New Roman" panose="02020603050405020304" pitchFamily="18" charset="0"/>
                <a:cs typeface="Times New Roman" panose="02020603050405020304" pitchFamily="18" charset="0"/>
                <a:sym typeface="Wingdings" pitchFamily="2" charset="2"/>
              </a:rPr>
              <a:t>: ser um método de tratamento </a:t>
            </a:r>
          </a:p>
          <a:p>
            <a:pPr lvl="1" algn="just">
              <a:lnSpc>
                <a:spcPct val="160000"/>
              </a:lnSpc>
            </a:pPr>
            <a:r>
              <a:rPr lang="pt-BR" sz="1600" b="1" dirty="0">
                <a:latin typeface="Times New Roman" panose="02020603050405020304" pitchFamily="18" charset="0"/>
                <a:cs typeface="Times New Roman" panose="02020603050405020304" pitchFamily="18" charset="0"/>
                <a:sym typeface="Wingdings" pitchFamily="2" charset="2"/>
              </a:rPr>
              <a:t>Os problemas da psicanálise </a:t>
            </a:r>
            <a:r>
              <a:rPr lang="pt-BR" sz="1600" dirty="0">
                <a:latin typeface="Times New Roman" panose="02020603050405020304" pitchFamily="18" charset="0"/>
                <a:cs typeface="Times New Roman" panose="02020603050405020304" pitchFamily="18" charset="0"/>
                <a:sym typeface="Wingdings" pitchFamily="2" charset="2"/>
              </a:rPr>
              <a:t>dizem respeito ao funcionamento da vida psíquica, e da possibilidade de ação-transformação das suas dinâmicas ( por meios psicológicos) </a:t>
            </a:r>
          </a:p>
          <a:p>
            <a:pPr lvl="1" algn="just">
              <a:lnSpc>
                <a:spcPct val="160000"/>
              </a:lnSpc>
            </a:pPr>
            <a:r>
              <a:rPr lang="pt-BR" sz="1600" b="1" dirty="0">
                <a:latin typeface="Times New Roman" panose="02020603050405020304" pitchFamily="18" charset="0"/>
                <a:cs typeface="Times New Roman" panose="02020603050405020304" pitchFamily="18" charset="0"/>
                <a:sym typeface="Wingdings" pitchFamily="2" charset="2"/>
              </a:rPr>
              <a:t>Sua aplicação e seu desenvolvimento, teórico e prático, </a:t>
            </a:r>
            <a:r>
              <a:rPr lang="pt-BR" sz="1600" dirty="0">
                <a:latin typeface="Times New Roman" panose="02020603050405020304" pitchFamily="18" charset="0"/>
                <a:cs typeface="Times New Roman" panose="02020603050405020304" pitchFamily="18" charset="0"/>
                <a:sym typeface="Wingdings" pitchFamily="2" charset="2"/>
              </a:rPr>
              <a:t>levou à compreensão de como o psiquismo se organiza (seja na saúde, seja em termos patológicos), tanto em termos individuais quanto em termos grupais ou sociais</a:t>
            </a:r>
          </a:p>
          <a:p>
            <a:pPr lvl="1" algn="just">
              <a:lnSpc>
                <a:spcPct val="160000"/>
              </a:lnSpc>
            </a:pPr>
            <a:r>
              <a:rPr lang="pt-BR" sz="1600" b="1" dirty="0">
                <a:latin typeface="Times New Roman" panose="02020603050405020304" pitchFamily="18" charset="0"/>
                <a:cs typeface="Times New Roman" panose="02020603050405020304" pitchFamily="18" charset="0"/>
                <a:sym typeface="Wingdings" pitchFamily="2" charset="2"/>
              </a:rPr>
              <a:t>Cientificidade</a:t>
            </a:r>
            <a:r>
              <a:rPr lang="pt-BR" sz="1600" dirty="0">
                <a:latin typeface="Times New Roman" panose="02020603050405020304" pitchFamily="18" charset="0"/>
                <a:cs typeface="Times New Roman" panose="02020603050405020304" pitchFamily="18" charset="0"/>
                <a:sym typeface="Wingdings" pitchFamily="2" charset="2"/>
              </a:rPr>
              <a:t>: Ciência Natural; Prática ou </a:t>
            </a:r>
            <a:r>
              <a:rPr lang="pt-BR" sz="1600" dirty="0" err="1">
                <a:latin typeface="Times New Roman" panose="02020603050405020304" pitchFamily="18" charset="0"/>
                <a:cs typeface="Times New Roman" panose="02020603050405020304" pitchFamily="18" charset="0"/>
                <a:sym typeface="Wingdings" pitchFamily="2" charset="2"/>
              </a:rPr>
              <a:t>ciênciahermenêutica</a:t>
            </a:r>
            <a:r>
              <a:rPr lang="pt-BR" sz="1600" dirty="0">
                <a:latin typeface="Times New Roman" panose="02020603050405020304" pitchFamily="18" charset="0"/>
                <a:cs typeface="Times New Roman" panose="02020603050405020304" pitchFamily="18" charset="0"/>
                <a:sym typeface="Wingdings" pitchFamily="2" charset="2"/>
              </a:rPr>
              <a:t>; Psicologia fenomenológica-existencialista</a:t>
            </a:r>
          </a:p>
        </p:txBody>
      </p:sp>
      <p:sp>
        <p:nvSpPr>
          <p:cNvPr id="4" name="Espaço Reservado para Número de Slide 3">
            <a:extLst>
              <a:ext uri="{FF2B5EF4-FFF2-40B4-BE49-F238E27FC236}">
                <a16:creationId xmlns:a16="http://schemas.microsoft.com/office/drawing/2014/main" id="{7BC20E69-ACD8-DE41-903D-4C18D64FEEEC}"/>
              </a:ext>
            </a:extLst>
          </p:cNvPr>
          <p:cNvSpPr>
            <a:spLocks noGrp="1"/>
          </p:cNvSpPr>
          <p:nvPr>
            <p:ph type="sldNum" sz="quarter" idx="12"/>
          </p:nvPr>
        </p:nvSpPr>
        <p:spPr/>
        <p:txBody>
          <a:bodyPr/>
          <a:lstStyle/>
          <a:p>
            <a:fld id="{86E381C6-3CE7-354A-88D5-C98944E9A1C1}" type="slidenum">
              <a:rPr lang="pt-BR" smtClean="0"/>
              <a:t>81</a:t>
            </a:fld>
            <a:endParaRPr lang="pt-BR"/>
          </a:p>
        </p:txBody>
      </p:sp>
    </p:spTree>
    <p:extLst>
      <p:ext uri="{BB962C8B-B14F-4D97-AF65-F5344CB8AC3E}">
        <p14:creationId xmlns:p14="http://schemas.microsoft.com/office/powerpoint/2010/main" val="322315205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A166EA-7E88-1B4B-AFF4-37BC2565AD7D}"/>
              </a:ext>
            </a:extLst>
          </p:cNvPr>
          <p:cNvSpPr>
            <a:spLocks noGrp="1"/>
          </p:cNvSpPr>
          <p:nvPr>
            <p:ph type="title"/>
          </p:nvPr>
        </p:nvSpPr>
        <p:spPr/>
        <p:txBody>
          <a:bodyPr>
            <a:normAutofit/>
          </a:bodyPr>
          <a:lstStyle/>
          <a:p>
            <a:pPr algn="ctr"/>
            <a:endParaRPr lang="pt-BR" sz="2800" dirty="0">
              <a:solidFill>
                <a:srgbClr val="FF0000"/>
              </a:solidFill>
            </a:endParaRPr>
          </a:p>
        </p:txBody>
      </p:sp>
      <p:sp>
        <p:nvSpPr>
          <p:cNvPr id="3" name="Espaço Reservado para Conteúdo 2">
            <a:extLst>
              <a:ext uri="{FF2B5EF4-FFF2-40B4-BE49-F238E27FC236}">
                <a16:creationId xmlns:a16="http://schemas.microsoft.com/office/drawing/2014/main" id="{3B8B331A-E398-424B-AB20-FE5E4596EBC6}"/>
              </a:ext>
            </a:extLst>
          </p:cNvPr>
          <p:cNvSpPr>
            <a:spLocks noGrp="1"/>
          </p:cNvSpPr>
          <p:nvPr>
            <p:ph idx="1"/>
          </p:nvPr>
        </p:nvSpPr>
        <p:spPr>
          <a:xfrm>
            <a:off x="838200" y="1825624"/>
            <a:ext cx="10515600" cy="4458797"/>
          </a:xfrm>
        </p:spPr>
        <p:txBody>
          <a:bodyPr>
            <a:noAutofit/>
          </a:bodyPr>
          <a:lstStyle/>
          <a:p>
            <a:pPr algn="just">
              <a:lnSpc>
                <a:spcPct val="160000"/>
              </a:lnSpc>
            </a:pPr>
            <a:r>
              <a:rPr lang="pt-BR" sz="1500" dirty="0">
                <a:latin typeface="Times New Roman" panose="02020603050405020304" pitchFamily="18" charset="0"/>
                <a:cs typeface="Times New Roman" panose="02020603050405020304" pitchFamily="18" charset="0"/>
              </a:rPr>
              <a:t>Ela é um procedimento de pesquisa, um método de tratamento e uma ciência</a:t>
            </a:r>
          </a:p>
          <a:p>
            <a:pPr algn="just">
              <a:lnSpc>
                <a:spcPct val="160000"/>
              </a:lnSpc>
            </a:pPr>
            <a:r>
              <a:rPr lang="pt-BR" sz="1500" dirty="0">
                <a:effectLst/>
                <a:latin typeface="Times New Roman" panose="02020603050405020304" pitchFamily="18" charset="0"/>
                <a:cs typeface="Times New Roman" panose="02020603050405020304" pitchFamily="18" charset="0"/>
              </a:rPr>
              <a:t>Seus fundamentos empíricos, o </a:t>
            </a:r>
            <a:r>
              <a:rPr lang="pt-BR" sz="1500" i="1" dirty="0" err="1">
                <a:effectLst/>
                <a:latin typeface="Times New Roman" panose="02020603050405020304" pitchFamily="18" charset="0"/>
                <a:cs typeface="Times New Roman" panose="02020603050405020304" pitchFamily="18" charset="0"/>
              </a:rPr>
              <a:t>commun</a:t>
            </a:r>
            <a:r>
              <a:rPr lang="pt-BR" sz="1500" i="1" dirty="0">
                <a:effectLst/>
                <a:latin typeface="Times New Roman" panose="02020603050405020304" pitchFamily="18" charset="0"/>
                <a:cs typeface="Times New Roman" panose="02020603050405020304" pitchFamily="18" charset="0"/>
              </a:rPr>
              <a:t> </a:t>
            </a:r>
            <a:r>
              <a:rPr lang="pt-BR" sz="1500" i="1" dirty="0" err="1">
                <a:effectLst/>
                <a:latin typeface="Times New Roman" panose="02020603050405020304" pitchFamily="18" charset="0"/>
                <a:cs typeface="Times New Roman" panose="02020603050405020304" pitchFamily="18" charset="0"/>
              </a:rPr>
              <a:t>ground</a:t>
            </a:r>
            <a:r>
              <a:rPr lang="pt-BR" sz="1500" i="1" dirty="0">
                <a:effectLst/>
                <a:latin typeface="Times New Roman" panose="02020603050405020304" pitchFamily="18" charset="0"/>
                <a:cs typeface="Times New Roman" panose="02020603050405020304" pitchFamily="18" charset="0"/>
              </a:rPr>
              <a:t> </a:t>
            </a:r>
            <a:r>
              <a:rPr lang="pt-BR" sz="1500" dirty="0">
                <a:effectLst/>
                <a:latin typeface="Times New Roman" panose="02020603050405020304" pitchFamily="18" charset="0"/>
                <a:cs typeface="Times New Roman" panose="02020603050405020304" pitchFamily="18" charset="0"/>
              </a:rPr>
              <a:t>dos psicanalistas é comporto por: </a:t>
            </a:r>
            <a:r>
              <a:rPr lang="pt-BR" sz="1500" b="1" dirty="0">
                <a:effectLst/>
                <a:latin typeface="Times New Roman" panose="02020603050405020304" pitchFamily="18" charset="0"/>
                <a:cs typeface="Times New Roman" panose="02020603050405020304" pitchFamily="18" charset="0"/>
              </a:rPr>
              <a:t>inconsciente, sexualidade, complexo édipo, transferência, resistência</a:t>
            </a:r>
          </a:p>
          <a:p>
            <a:pPr algn="just">
              <a:lnSpc>
                <a:spcPct val="160000"/>
              </a:lnSpc>
            </a:pPr>
            <a:r>
              <a:rPr lang="pt-BR" sz="1500" dirty="0">
                <a:latin typeface="Times New Roman" panose="02020603050405020304" pitchFamily="18" charset="0"/>
                <a:cs typeface="Times New Roman" panose="02020603050405020304" pitchFamily="18" charset="0"/>
              </a:rPr>
              <a:t>A psicanálise tem um conjunto de conceitos </a:t>
            </a:r>
            <a:r>
              <a:rPr lang="pt-BR" sz="1500" dirty="0">
                <a:effectLst/>
                <a:latin typeface="Times New Roman" panose="02020603050405020304" pitchFamily="18" charset="0"/>
                <a:cs typeface="Times New Roman" panose="02020603050405020304" pitchFamily="18" charset="0"/>
              </a:rPr>
              <a:t> que serve como construções auxiliares, metáforas, ideias abstratas, especulações, que servem como modelos, esquemas e conceitos reguladores, para a observação, agrupamento, sistematização, pesquisa e descrição dos fenômenos e suas relações. Freud os chama de conceitos </a:t>
            </a:r>
            <a:r>
              <a:rPr lang="pt-BR" sz="1500" dirty="0" err="1">
                <a:effectLst/>
                <a:latin typeface="Times New Roman" panose="02020603050405020304" pitchFamily="18" charset="0"/>
                <a:cs typeface="Times New Roman" panose="02020603050405020304" pitchFamily="18" charset="0"/>
              </a:rPr>
              <a:t>metapsicológicos</a:t>
            </a:r>
            <a:r>
              <a:rPr lang="pt-BR" sz="1500" dirty="0">
                <a:effectLst/>
                <a:latin typeface="Times New Roman" panose="02020603050405020304" pitchFamily="18" charset="0"/>
                <a:cs typeface="Times New Roman" panose="02020603050405020304" pitchFamily="18" charset="0"/>
              </a:rPr>
              <a:t>, eles fazem parte da superestrutura especulativa da psicanálise, sempre possível de ser substituída: </a:t>
            </a:r>
          </a:p>
          <a:p>
            <a:pPr lvl="1" algn="just">
              <a:lnSpc>
                <a:spcPct val="160000"/>
              </a:lnSpc>
            </a:pPr>
            <a:r>
              <a:rPr lang="pt-BR" sz="1500" dirty="0">
                <a:latin typeface="Times New Roman" panose="02020603050405020304" pitchFamily="18" charset="0"/>
                <a:cs typeface="Times New Roman" panose="02020603050405020304" pitchFamily="18" charset="0"/>
              </a:rPr>
              <a:t>Ponto de vista dinâmico (forças psíquicas em conflito, sempre duas básicas): </a:t>
            </a:r>
          </a:p>
          <a:p>
            <a:pPr lvl="1" algn="just">
              <a:lnSpc>
                <a:spcPct val="160000"/>
              </a:lnSpc>
            </a:pPr>
            <a:r>
              <a:rPr lang="pt-BR" sz="1500" dirty="0">
                <a:effectLst/>
                <a:latin typeface="Times New Roman" panose="02020603050405020304" pitchFamily="18" charset="0"/>
                <a:cs typeface="Times New Roman" panose="02020603050405020304" pitchFamily="18" charset="0"/>
              </a:rPr>
              <a:t>Ponto de vista econômico (libido, quantum de energia, energia psíquica)</a:t>
            </a:r>
          </a:p>
          <a:p>
            <a:pPr lvl="1" algn="just">
              <a:lnSpc>
                <a:spcPct val="160000"/>
              </a:lnSpc>
            </a:pPr>
            <a:r>
              <a:rPr lang="pt-BR" sz="1500" dirty="0">
                <a:latin typeface="Times New Roman" panose="02020603050405020304" pitchFamily="18" charset="0"/>
                <a:cs typeface="Times New Roman" panose="02020603050405020304" pitchFamily="18" charset="0"/>
              </a:rPr>
              <a:t>Ponto de vista tópico: </a:t>
            </a:r>
            <a:r>
              <a:rPr lang="pt-BR" sz="1500" dirty="0">
                <a:effectLst/>
                <a:latin typeface="Times New Roman" panose="02020603050405020304" pitchFamily="18" charset="0"/>
                <a:cs typeface="Times New Roman" panose="02020603050405020304" pitchFamily="18" charset="0"/>
              </a:rPr>
              <a:t>primeira tópica (</a:t>
            </a:r>
            <a:r>
              <a:rPr lang="pt-BR" sz="1500" dirty="0" err="1">
                <a:effectLst/>
                <a:latin typeface="Times New Roman" panose="02020603050405020304" pitchFamily="18" charset="0"/>
                <a:cs typeface="Times New Roman" panose="02020603050405020304" pitchFamily="18" charset="0"/>
              </a:rPr>
              <a:t>Ics</a:t>
            </a:r>
            <a:r>
              <a:rPr lang="pt-BR" sz="1500" dirty="0">
                <a:effectLst/>
                <a:latin typeface="Times New Roman" panose="02020603050405020304" pitchFamily="18" charset="0"/>
                <a:cs typeface="Times New Roman" panose="02020603050405020304" pitchFamily="18" charset="0"/>
              </a:rPr>
              <a:t>, </a:t>
            </a:r>
            <a:r>
              <a:rPr lang="pt-BR" sz="1500" dirty="0" err="1">
                <a:effectLst/>
                <a:latin typeface="Times New Roman" panose="02020603050405020304" pitchFamily="18" charset="0"/>
                <a:cs typeface="Times New Roman" panose="02020603050405020304" pitchFamily="18" charset="0"/>
              </a:rPr>
              <a:t>Pcs-Cs</a:t>
            </a:r>
            <a:r>
              <a:rPr lang="pt-BR" sz="1500" dirty="0">
                <a:effectLst/>
                <a:latin typeface="Times New Roman" panose="02020603050405020304" pitchFamily="18" charset="0"/>
                <a:cs typeface="Times New Roman" panose="02020603050405020304" pitchFamily="18" charset="0"/>
              </a:rPr>
              <a:t>, </a:t>
            </a:r>
            <a:r>
              <a:rPr lang="pt-BR" sz="1500" dirty="0" err="1">
                <a:effectLst/>
                <a:latin typeface="Times New Roman" panose="02020603050405020304" pitchFamily="18" charset="0"/>
                <a:cs typeface="Times New Roman" panose="02020603050405020304" pitchFamily="18" charset="0"/>
              </a:rPr>
              <a:t>Cs</a:t>
            </a:r>
            <a:r>
              <a:rPr lang="pt-BR" sz="1500" dirty="0">
                <a:effectLst/>
                <a:latin typeface="Times New Roman" panose="02020603050405020304" pitchFamily="18" charset="0"/>
                <a:cs typeface="Times New Roman" panose="02020603050405020304" pitchFamily="18" charset="0"/>
              </a:rPr>
              <a:t>), segunda tópica (Id, Ego, Superego)</a:t>
            </a:r>
          </a:p>
        </p:txBody>
      </p:sp>
      <p:sp>
        <p:nvSpPr>
          <p:cNvPr id="4" name="Espaço Reservado para Número de Slide 3">
            <a:extLst>
              <a:ext uri="{FF2B5EF4-FFF2-40B4-BE49-F238E27FC236}">
                <a16:creationId xmlns:a16="http://schemas.microsoft.com/office/drawing/2014/main" id="{7BC20E69-ACD8-DE41-903D-4C18D64FEEEC}"/>
              </a:ext>
            </a:extLst>
          </p:cNvPr>
          <p:cNvSpPr>
            <a:spLocks noGrp="1"/>
          </p:cNvSpPr>
          <p:nvPr>
            <p:ph type="sldNum" sz="quarter" idx="12"/>
          </p:nvPr>
        </p:nvSpPr>
        <p:spPr/>
        <p:txBody>
          <a:bodyPr/>
          <a:lstStyle/>
          <a:p>
            <a:fld id="{86E381C6-3CE7-354A-88D5-C98944E9A1C1}" type="slidenum">
              <a:rPr lang="pt-BR" smtClean="0"/>
              <a:t>82</a:t>
            </a:fld>
            <a:endParaRPr lang="pt-BR"/>
          </a:p>
        </p:txBody>
      </p:sp>
    </p:spTree>
    <p:extLst>
      <p:ext uri="{BB962C8B-B14F-4D97-AF65-F5344CB8AC3E}">
        <p14:creationId xmlns:p14="http://schemas.microsoft.com/office/powerpoint/2010/main" val="424215883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759863-0FF3-7541-AAE7-AC27E56D77C7}"/>
              </a:ext>
            </a:extLst>
          </p:cNvPr>
          <p:cNvSpPr>
            <a:spLocks noGrp="1"/>
          </p:cNvSpPr>
          <p:nvPr>
            <p:ph type="title"/>
          </p:nvPr>
        </p:nvSpPr>
        <p:spPr/>
        <p:txBody>
          <a:bodyPr>
            <a:normAutofit fontScale="90000"/>
          </a:bodyPr>
          <a:lstStyle/>
          <a:p>
            <a:pPr algn="ctr"/>
            <a:r>
              <a:rPr lang="pt-BR" sz="2800" b="1" dirty="0">
                <a:effectLst/>
                <a:latin typeface="Times New Roman" panose="02020603050405020304" pitchFamily="18" charset="0"/>
                <a:ea typeface="Calibri" panose="020F0502020204030204" pitchFamily="34" charset="0"/>
              </a:rPr>
              <a:t>A MATRIZ PARADIGMÁTICA </a:t>
            </a:r>
            <a:br>
              <a:rPr lang="pt-BR" sz="2800" b="1" dirty="0">
                <a:effectLst/>
                <a:latin typeface="Times New Roman" panose="02020603050405020304" pitchFamily="18" charset="0"/>
                <a:ea typeface="Calibri" panose="020F0502020204030204" pitchFamily="34" charset="0"/>
              </a:rPr>
            </a:br>
            <a:r>
              <a:rPr lang="pt-BR" sz="2800" b="1" dirty="0">
                <a:effectLst/>
                <a:latin typeface="Times New Roman" panose="02020603050405020304" pitchFamily="18" charset="0"/>
                <a:ea typeface="Calibri" panose="020F0502020204030204" pitchFamily="34" charset="0"/>
              </a:rPr>
              <a:t>DO PONTO DE VISTA</a:t>
            </a:r>
            <a:br>
              <a:rPr lang="pt-BR" sz="2800" b="1" dirty="0">
                <a:effectLst/>
                <a:latin typeface="Times New Roman" panose="02020603050405020304" pitchFamily="18" charset="0"/>
                <a:ea typeface="Calibri" panose="020F0502020204030204" pitchFamily="34" charset="0"/>
              </a:rPr>
            </a:br>
            <a:r>
              <a:rPr lang="pt-BR" sz="2800" b="1" dirty="0">
                <a:effectLst/>
                <a:latin typeface="Times New Roman" panose="02020603050405020304" pitchFamily="18" charset="0"/>
                <a:ea typeface="Calibri" panose="020F0502020204030204" pitchFamily="34" charset="0"/>
              </a:rPr>
              <a:t>DA PSICANÁLISE </a:t>
            </a:r>
            <a:br>
              <a:rPr lang="pt-BR" sz="2800" b="1" dirty="0">
                <a:solidFill>
                  <a:srgbClr val="FF0000"/>
                </a:solidFill>
                <a:effectLst/>
                <a:latin typeface="Times New Roman" panose="02020603050405020304" pitchFamily="18" charset="0"/>
                <a:ea typeface="Calibri" panose="020F0502020204030204" pitchFamily="34" charset="0"/>
              </a:rPr>
            </a:br>
            <a:endParaRPr lang="pt-BR" sz="2800" b="1" dirty="0">
              <a:solidFill>
                <a:srgbClr val="FF0000"/>
              </a:solidFill>
              <a:latin typeface="Times New Roman" panose="02020603050405020304" pitchFamily="18" charset="0"/>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2A699110-CF31-2F47-BE54-DBD5BF27837F}"/>
              </a:ext>
            </a:extLst>
          </p:cNvPr>
          <p:cNvSpPr>
            <a:spLocks noGrp="1"/>
          </p:cNvSpPr>
          <p:nvPr>
            <p:ph idx="1"/>
          </p:nvPr>
        </p:nvSpPr>
        <p:spPr/>
        <p:txBody>
          <a:bodyPr>
            <a:noAutofit/>
          </a:bodyPr>
          <a:lstStyle/>
          <a:p>
            <a:pPr marL="342900" indent="-342900" algn="just">
              <a:lnSpc>
                <a:spcPct val="150000"/>
              </a:lnSpc>
              <a:buFont typeface="+mj-lt"/>
              <a:buAutoNum type="arabicPeriod"/>
              <a:tabLst>
                <a:tab pos="457200" algn="l"/>
              </a:tabLst>
            </a:pPr>
            <a:r>
              <a:rPr lang="pt-BR" sz="1400" b="1" dirty="0">
                <a:effectLst/>
                <a:latin typeface="Times New Roman" panose="02020603050405020304" pitchFamily="18" charset="0"/>
                <a:ea typeface="Times New Roman" panose="02020603050405020304" pitchFamily="18" charset="0"/>
                <a:cs typeface="Times New Roman" panose="02020603050405020304" pitchFamily="18" charset="0"/>
              </a:rPr>
              <a:t>Exemplares: </a:t>
            </a:r>
            <a:r>
              <a:rPr lang="pt-BR" sz="1400" dirty="0">
                <a:effectLst/>
                <a:latin typeface="Times New Roman" panose="02020603050405020304" pitchFamily="18" charset="0"/>
                <a:ea typeface="Times New Roman" panose="02020603050405020304" pitchFamily="18" charset="0"/>
                <a:cs typeface="Times New Roman" panose="02020603050405020304" pitchFamily="18" charset="0"/>
              </a:rPr>
              <a:t>Casos específicos ou soluções de problemas que servem como modelo para lidar com novos problemas. Os exemplares são casos concretos que ensinam aos cientistas como trabalhar dentro do paradigma</a:t>
            </a:r>
          </a:p>
          <a:p>
            <a:pPr marL="742950" lvl="1" indent="-285750">
              <a:lnSpc>
                <a:spcPct val="150000"/>
              </a:lnSpc>
              <a:buSzPts val="1000"/>
              <a:buFont typeface="Courier New" panose="02070309020205020404" pitchFamily="49" charset="0"/>
              <a:buChar char="o"/>
              <a:tabLst>
                <a:tab pos="914400" algn="l"/>
              </a:tabLst>
            </a:pPr>
            <a:r>
              <a:rPr lang="pt-BR" sz="1400" b="1" dirty="0">
                <a:latin typeface="Times New Roman" panose="02020603050405020304" pitchFamily="18" charset="0"/>
                <a:ea typeface="Calibri" panose="020F0502020204030204" pitchFamily="34" charset="0"/>
                <a:cs typeface="Times New Roman" panose="02020603050405020304" pitchFamily="18" charset="0"/>
              </a:rPr>
              <a:t>Em Freud: o ato falho			</a:t>
            </a:r>
            <a:r>
              <a:rPr lang="pt-BR" sz="1400" b="1" dirty="0">
                <a:latin typeface="Times New Roman" panose="02020603050405020304" pitchFamily="18" charset="0"/>
                <a:ea typeface="Calibri" panose="020F0502020204030204" pitchFamily="34" charset="0"/>
                <a:cs typeface="Times New Roman" panose="02020603050405020304" pitchFamily="18" charset="0"/>
                <a:sym typeface="Wingdings" pitchFamily="2" charset="2"/>
              </a:rPr>
              <a:t> modelo: a criança na cama dos pais</a:t>
            </a:r>
            <a:endParaRPr lang="pt-BR" sz="1400" b="1" dirty="0">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nSpc>
                <a:spcPct val="150000"/>
              </a:lnSpc>
              <a:buSzPts val="1000"/>
              <a:buFont typeface="Courier New" panose="02070309020205020404" pitchFamily="49" charset="0"/>
              <a:buChar char="o"/>
              <a:tabLst>
                <a:tab pos="914400" algn="l"/>
              </a:tabLst>
            </a:pPr>
            <a:r>
              <a:rPr lang="pt-BR" sz="1400" b="1" dirty="0">
                <a:effectLst/>
                <a:latin typeface="Times New Roman" panose="02020603050405020304" pitchFamily="18" charset="0"/>
                <a:ea typeface="Calibri" panose="020F0502020204030204" pitchFamily="34" charset="0"/>
                <a:cs typeface="Times New Roman" panose="02020603050405020304" pitchFamily="18" charset="0"/>
              </a:rPr>
              <a:t>Em </a:t>
            </a:r>
            <a:r>
              <a:rPr lang="pt-BR" sz="1400" b="1" dirty="0" err="1">
                <a:effectLst/>
                <a:latin typeface="Times New Roman" panose="02020603050405020304" pitchFamily="18" charset="0"/>
                <a:ea typeface="Calibri" panose="020F0502020204030204" pitchFamily="34" charset="0"/>
                <a:cs typeface="Times New Roman" panose="02020603050405020304" pitchFamily="18" charset="0"/>
              </a:rPr>
              <a:t>Winnicott</a:t>
            </a:r>
            <a:r>
              <a:rPr lang="pt-BR" sz="1400" b="1" dirty="0">
                <a:effectLst/>
                <a:latin typeface="Times New Roman" panose="02020603050405020304" pitchFamily="18" charset="0"/>
                <a:ea typeface="Calibri" panose="020F0502020204030204" pitchFamily="34" charset="0"/>
                <a:cs typeface="Times New Roman" panose="02020603050405020304" pitchFamily="18" charset="0"/>
              </a:rPr>
              <a:t>: a atividade de brincar		</a:t>
            </a:r>
            <a:r>
              <a:rPr lang="pt-BR" sz="1400" b="1" dirty="0">
                <a:effectLst/>
                <a:latin typeface="Times New Roman" panose="02020603050405020304" pitchFamily="18" charset="0"/>
                <a:ea typeface="Calibri" panose="020F0502020204030204" pitchFamily="34" charset="0"/>
                <a:cs typeface="Times New Roman" panose="02020603050405020304" pitchFamily="18" charset="0"/>
                <a:sym typeface="Wingdings" pitchFamily="2" charset="2"/>
              </a:rPr>
              <a:t> modelo: o bebê no colo da mãe</a:t>
            </a:r>
            <a:endParaRPr lang="pt-BR" sz="14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50000"/>
              </a:lnSpc>
              <a:buFont typeface="+mj-lt"/>
              <a:buAutoNum type="arabicPeriod"/>
              <a:tabLst>
                <a:tab pos="457200" algn="l"/>
              </a:tabLst>
            </a:pPr>
            <a:r>
              <a:rPr lang="pt-BR" sz="1400" b="1" dirty="0">
                <a:effectLst/>
                <a:latin typeface="Times New Roman" panose="02020603050405020304" pitchFamily="18" charset="0"/>
                <a:ea typeface="Times New Roman" panose="02020603050405020304" pitchFamily="18" charset="0"/>
                <a:cs typeface="Times New Roman" panose="02020603050405020304" pitchFamily="18" charset="0"/>
              </a:rPr>
              <a:t>Generalizações Simbólicas: </a:t>
            </a:r>
            <a:r>
              <a:rPr lang="pt-BR" sz="1400" dirty="0">
                <a:effectLst/>
                <a:latin typeface="Times New Roman" panose="02020603050405020304" pitchFamily="18" charset="0"/>
                <a:ea typeface="Times New Roman" panose="02020603050405020304" pitchFamily="18" charset="0"/>
                <a:cs typeface="Times New Roman" panose="02020603050405020304" pitchFamily="18" charset="0"/>
              </a:rPr>
              <a:t>Leis, equações ou afirmações que são aceitas como válidas dentro do paradigma. Essas generalizações fornecem um modelo consistente para descrever os fenômenos e orientar a resolução de problemas dentro do paradigma. Essas crenças estruturam a forma como os cientistas concebem a natureza da realidade que estudam. A</a:t>
            </a:r>
            <a:r>
              <a:rPr lang="pt-BR"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pt-BR" sz="1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generalização simbólica</a:t>
            </a:r>
            <a:r>
              <a:rPr lang="pt-BR"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ou teoria geral corresponde a uma formulação relativamente simples e sintética que serviria, com seus ajustes, a todos os casos.</a:t>
            </a:r>
          </a:p>
          <a:p>
            <a:pPr lvl="1" algn="just">
              <a:lnSpc>
                <a:spcPct val="150000"/>
              </a:lnSpc>
              <a:tabLst>
                <a:tab pos="457200" algn="l"/>
              </a:tabLst>
            </a:pPr>
            <a:r>
              <a:rPr lang="pt-BR"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Na psicanálise não temos equações simbólicas, mas </a:t>
            </a:r>
            <a:r>
              <a:rPr lang="pt-BR" sz="1400"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Teorias Gerais Guia</a:t>
            </a:r>
            <a:r>
              <a:rPr lang="pt-BR"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lvl="2" algn="just">
              <a:lnSpc>
                <a:spcPct val="150000"/>
              </a:lnSpc>
              <a:tabLst>
                <a:tab pos="457200" algn="l"/>
              </a:tabLst>
            </a:pPr>
            <a:r>
              <a:rPr lang="pt-BR"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Em Freud: a Teoria do Desenvolvimento da Sexualidade</a:t>
            </a:r>
          </a:p>
          <a:p>
            <a:pPr lvl="2" algn="just">
              <a:lnSpc>
                <a:spcPct val="150000"/>
              </a:lnSpc>
              <a:tabLst>
                <a:tab pos="457200" algn="l"/>
              </a:tabLst>
            </a:pPr>
            <a:r>
              <a:rPr lang="pt-BR"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Em </a:t>
            </a:r>
            <a:r>
              <a:rPr lang="pt-BR" sz="14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Winnicott</a:t>
            </a:r>
            <a:r>
              <a:rPr lang="pt-BR"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Teoria do </a:t>
            </a:r>
            <a:r>
              <a:rPr lang="pt-BR" sz="14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Desenvoolvimento</a:t>
            </a:r>
            <a:r>
              <a:rPr lang="pt-BR"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da dependência; ou Teoria do Desenvolvimento do SER</a:t>
            </a:r>
          </a:p>
        </p:txBody>
      </p:sp>
      <p:sp>
        <p:nvSpPr>
          <p:cNvPr id="4" name="Espaço Reservado para Número de Slide 3">
            <a:extLst>
              <a:ext uri="{FF2B5EF4-FFF2-40B4-BE49-F238E27FC236}">
                <a16:creationId xmlns:a16="http://schemas.microsoft.com/office/drawing/2014/main" id="{45459A3B-0414-204A-B06F-337AF53B52E7}"/>
              </a:ext>
            </a:extLst>
          </p:cNvPr>
          <p:cNvSpPr>
            <a:spLocks noGrp="1"/>
          </p:cNvSpPr>
          <p:nvPr>
            <p:ph type="sldNum" sz="quarter" idx="12"/>
          </p:nvPr>
        </p:nvSpPr>
        <p:spPr/>
        <p:txBody>
          <a:bodyPr/>
          <a:lstStyle/>
          <a:p>
            <a:fld id="{86E381C6-3CE7-354A-88D5-C98944E9A1C1}" type="slidenum">
              <a:rPr lang="pt-BR" smtClean="0"/>
              <a:t>83</a:t>
            </a:fld>
            <a:endParaRPr lang="pt-BR"/>
          </a:p>
        </p:txBody>
      </p:sp>
    </p:spTree>
    <p:extLst>
      <p:ext uri="{BB962C8B-B14F-4D97-AF65-F5344CB8AC3E}">
        <p14:creationId xmlns:p14="http://schemas.microsoft.com/office/powerpoint/2010/main" val="252446012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759863-0FF3-7541-AAE7-AC27E56D77C7}"/>
              </a:ext>
            </a:extLst>
          </p:cNvPr>
          <p:cNvSpPr>
            <a:spLocks noGrp="1"/>
          </p:cNvSpPr>
          <p:nvPr>
            <p:ph type="title"/>
          </p:nvPr>
        </p:nvSpPr>
        <p:spPr/>
        <p:txBody>
          <a:bodyPr>
            <a:normAutofit/>
          </a:bodyPr>
          <a:lstStyle/>
          <a:p>
            <a:pPr algn="just"/>
            <a:endParaRPr lang="pt-BR" sz="2800" b="1" dirty="0">
              <a:latin typeface="Times New Roman" panose="02020603050405020304" pitchFamily="18" charset="0"/>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2A699110-CF31-2F47-BE54-DBD5BF27837F}"/>
              </a:ext>
            </a:extLst>
          </p:cNvPr>
          <p:cNvSpPr>
            <a:spLocks noGrp="1"/>
          </p:cNvSpPr>
          <p:nvPr>
            <p:ph idx="1"/>
          </p:nvPr>
        </p:nvSpPr>
        <p:spPr/>
        <p:txBody>
          <a:bodyPr>
            <a:noAutofit/>
          </a:bodyPr>
          <a:lstStyle/>
          <a:p>
            <a:pPr marL="342900" indent="-342900" algn="just">
              <a:lnSpc>
                <a:spcPct val="150000"/>
              </a:lnSpc>
              <a:buAutoNum type="arabicPeriod"/>
              <a:tabLst>
                <a:tab pos="457200" algn="l"/>
              </a:tabLst>
            </a:pPr>
            <a:r>
              <a:rPr lang="pt-BR" sz="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indent="-342900" algn="just">
              <a:lnSpc>
                <a:spcPct val="150000"/>
              </a:lnSpc>
              <a:buAutoNum type="arabicPeriod"/>
              <a:tabLst>
                <a:tab pos="457200" algn="l"/>
              </a:tabLst>
            </a:pPr>
            <a:r>
              <a:rPr lang="pt-BR" sz="100" dirty="0">
                <a:latin typeface="Times New Roman" panose="02020603050405020304" pitchFamily="18" charset="0"/>
                <a:ea typeface="Calibri" panose="020F0502020204030204" pitchFamily="34" charset="0"/>
                <a:cs typeface="Times New Roman" panose="02020603050405020304" pitchFamily="18" charset="0"/>
              </a:rPr>
              <a:t>.</a:t>
            </a:r>
            <a:endParaRPr lang="pt-BR" sz="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50000"/>
              </a:lnSpc>
              <a:buFont typeface="+mj-lt"/>
              <a:buAutoNum type="arabicPeriod"/>
              <a:tabLst>
                <a:tab pos="457200" algn="l"/>
              </a:tabLst>
            </a:pPr>
            <a:r>
              <a:rPr lang="pt-BR" sz="1400" b="1" dirty="0">
                <a:effectLst/>
                <a:latin typeface="Times New Roman" panose="02020603050405020304" pitchFamily="18" charset="0"/>
                <a:ea typeface="Times New Roman" panose="02020603050405020304" pitchFamily="18" charset="0"/>
                <a:cs typeface="Times New Roman" panose="02020603050405020304" pitchFamily="18" charset="0"/>
              </a:rPr>
              <a:t>Modelos metafísicos. Compromissos Ontológicos e Metafísicos: </a:t>
            </a:r>
            <a:r>
              <a:rPr lang="pt-BR" sz="1400" dirty="0">
                <a:effectLst/>
                <a:latin typeface="Times New Roman" panose="02020603050405020304" pitchFamily="18" charset="0"/>
                <a:ea typeface="Times New Roman" panose="02020603050405020304" pitchFamily="18" charset="0"/>
                <a:cs typeface="Times New Roman" panose="02020603050405020304" pitchFamily="18" charset="0"/>
              </a:rPr>
              <a:t>Premissas sobre a natureza da realidade.</a:t>
            </a:r>
            <a:r>
              <a:rPr lang="pt-BR" sz="1400" dirty="0">
                <a:latin typeface="Times New Roman" panose="02020603050405020304" pitchFamily="18" charset="0"/>
                <a:ea typeface="Times New Roman" panose="02020603050405020304" pitchFamily="18" charset="0"/>
                <a:cs typeface="Times New Roman" panose="02020603050405020304" pitchFamily="18" charset="0"/>
              </a:rPr>
              <a:t> </a:t>
            </a:r>
            <a:r>
              <a:rPr lang="pt-BR" sz="1400" b="1" dirty="0">
                <a:effectLst/>
                <a:latin typeface="Times New Roman" panose="02020603050405020304" pitchFamily="18" charset="0"/>
                <a:ea typeface="Times New Roman" panose="02020603050405020304" pitchFamily="18" charset="0"/>
                <a:cs typeface="Times New Roman" panose="02020603050405020304" pitchFamily="18" charset="0"/>
              </a:rPr>
              <a:t>O</a:t>
            </a:r>
            <a:r>
              <a:rPr lang="pt-BR"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pt-BR" sz="1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modelo metafísico</a:t>
            </a:r>
            <a:r>
              <a:rPr lang="pt-BR"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corresponde a uma concepção sobre como o mundo ou o objeto em questão está estruturado, por exemplo, na física newtoniana, a definição distinta entre matéria e onda, a concepção de tempo e espaço absolutos, a consideração que são as forças que estão na origem dos movimentos etc., são modelos que servem para auxiliar a organização e sistematização dos dados empíricos; </a:t>
            </a:r>
          </a:p>
          <a:p>
            <a:pPr lvl="1" algn="just">
              <a:lnSpc>
                <a:spcPct val="150000"/>
              </a:lnSpc>
              <a:tabLst>
                <a:tab pos="457200" algn="l"/>
              </a:tabLst>
            </a:pPr>
            <a:r>
              <a:rPr lang="pt-BR" sz="1400" b="1" dirty="0">
                <a:effectLst/>
                <a:latin typeface="Times New Roman" panose="02020603050405020304" pitchFamily="18" charset="0"/>
                <a:ea typeface="Times New Roman" panose="02020603050405020304" pitchFamily="18" charset="0"/>
                <a:cs typeface="Times New Roman" panose="02020603050405020304" pitchFamily="18" charset="0"/>
              </a:rPr>
              <a:t>Para Freud, a psicanálise é uma ciência da natureza. A vida psíquica (</a:t>
            </a:r>
            <a:r>
              <a:rPr lang="pt-BR" sz="1400" b="1" i="1" dirty="0" err="1">
                <a:effectLst/>
                <a:latin typeface="Times New Roman" panose="02020603050405020304" pitchFamily="18" charset="0"/>
                <a:ea typeface="Times New Roman" panose="02020603050405020304" pitchFamily="18" charset="0"/>
                <a:cs typeface="Times New Roman" panose="02020603050405020304" pitchFamily="18" charset="0"/>
              </a:rPr>
              <a:t>Seele</a:t>
            </a:r>
            <a:r>
              <a:rPr lang="pt-BR" sz="1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400" b="1" i="1" dirty="0">
                <a:effectLst/>
                <a:latin typeface="Times New Roman" panose="02020603050405020304" pitchFamily="18" charset="0"/>
                <a:ea typeface="Times New Roman" panose="02020603050405020304" pitchFamily="18" charset="0"/>
                <a:cs typeface="Times New Roman" panose="02020603050405020304" pitchFamily="18" charset="0"/>
              </a:rPr>
              <a:t>Mental Life</a:t>
            </a:r>
            <a:r>
              <a:rPr lang="pt-BR" sz="1400" b="1" dirty="0">
                <a:effectLst/>
                <a:latin typeface="Times New Roman" panose="02020603050405020304" pitchFamily="18" charset="0"/>
                <a:ea typeface="Times New Roman" panose="02020603050405020304" pitchFamily="18" charset="0"/>
                <a:cs typeface="Times New Roman" panose="02020603050405020304" pitchFamily="18" charset="0"/>
              </a:rPr>
              <a:t>) é pensada </a:t>
            </a:r>
            <a:r>
              <a:rPr lang="pt-BR" sz="1400" b="1" i="1" dirty="0">
                <a:effectLst/>
                <a:latin typeface="Times New Roman" panose="02020603050405020304" pitchFamily="18" charset="0"/>
                <a:ea typeface="Times New Roman" panose="02020603050405020304" pitchFamily="18" charset="0"/>
                <a:cs typeface="Times New Roman" panose="02020603050405020304" pitchFamily="18" charset="0"/>
              </a:rPr>
              <a:t>como se </a:t>
            </a:r>
            <a:r>
              <a:rPr lang="pt-BR" sz="1400" b="1" dirty="0">
                <a:effectLst/>
                <a:latin typeface="Times New Roman" panose="02020603050405020304" pitchFamily="18" charset="0"/>
                <a:ea typeface="Times New Roman" panose="02020603050405020304" pitchFamily="18" charset="0"/>
                <a:cs typeface="Times New Roman" panose="02020603050405020304" pitchFamily="18" charset="0"/>
              </a:rPr>
              <a:t>fosse um aparelho (psíquico) com suas partes (ou instâncias), movido por forças (</a:t>
            </a:r>
            <a:r>
              <a:rPr lang="pt-BR" sz="1400" b="1" i="1" dirty="0" err="1">
                <a:effectLst/>
                <a:latin typeface="Times New Roman" panose="02020603050405020304" pitchFamily="18" charset="0"/>
                <a:ea typeface="Times New Roman" panose="02020603050405020304" pitchFamily="18" charset="0"/>
                <a:cs typeface="Times New Roman" panose="02020603050405020304" pitchFamily="18" charset="0"/>
              </a:rPr>
              <a:t>Triebe</a:t>
            </a:r>
            <a:r>
              <a:rPr lang="pt-BR" sz="1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400" b="1" i="1" dirty="0">
                <a:effectLst/>
                <a:latin typeface="Times New Roman" panose="02020603050405020304" pitchFamily="18" charset="0"/>
                <a:ea typeface="Times New Roman" panose="02020603050405020304" pitchFamily="18" charset="0"/>
                <a:cs typeface="Times New Roman" panose="02020603050405020304" pitchFamily="18" charset="0"/>
              </a:rPr>
              <a:t>drives</a:t>
            </a:r>
            <a:r>
              <a:rPr lang="pt-BR" sz="1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1400" b="1" i="1" dirty="0">
                <a:effectLst/>
                <a:latin typeface="Times New Roman" panose="02020603050405020304" pitchFamily="18" charset="0"/>
                <a:ea typeface="Times New Roman" panose="02020603050405020304" pitchFamily="18" charset="0"/>
                <a:cs typeface="Times New Roman" panose="02020603050405020304" pitchFamily="18" charset="0"/>
              </a:rPr>
              <a:t>pulsões</a:t>
            </a:r>
            <a:r>
              <a:rPr lang="pt-BR" sz="1400" b="1" dirty="0">
                <a:effectLst/>
                <a:latin typeface="Times New Roman" panose="02020603050405020304" pitchFamily="18" charset="0"/>
                <a:ea typeface="Times New Roman" panose="02020603050405020304" pitchFamily="18" charset="0"/>
                <a:cs typeface="Times New Roman" panose="02020603050405020304" pitchFamily="18" charset="0"/>
              </a:rPr>
              <a:t>) e energias (libido, </a:t>
            </a:r>
            <a:r>
              <a:rPr lang="pt-BR" sz="1400" b="1" i="1" dirty="0">
                <a:effectLst/>
                <a:latin typeface="Times New Roman" panose="02020603050405020304" pitchFamily="18" charset="0"/>
                <a:ea typeface="Times New Roman" panose="02020603050405020304" pitchFamily="18" charset="0"/>
                <a:cs typeface="Times New Roman" panose="02020603050405020304" pitchFamily="18" charset="0"/>
              </a:rPr>
              <a:t>quantum</a:t>
            </a:r>
            <a:r>
              <a:rPr lang="pt-BR" sz="1400" b="1" dirty="0">
                <a:effectLst/>
                <a:latin typeface="Times New Roman" panose="02020603050405020304" pitchFamily="18" charset="0"/>
                <a:ea typeface="Times New Roman" panose="02020603050405020304" pitchFamily="18" charset="0"/>
                <a:cs typeface="Times New Roman" panose="02020603050405020304" pitchFamily="18" charset="0"/>
              </a:rPr>
              <a:t> de afeto)</a:t>
            </a:r>
          </a:p>
          <a:p>
            <a:pPr lvl="1" algn="just">
              <a:lnSpc>
                <a:spcPct val="150000"/>
              </a:lnSpc>
              <a:tabLst>
                <a:tab pos="457200" algn="l"/>
              </a:tabLst>
            </a:pPr>
            <a:r>
              <a:rPr lang="pt-BR" sz="1400" b="1" dirty="0">
                <a:latin typeface="Times New Roman" panose="02020603050405020304" pitchFamily="18" charset="0"/>
                <a:ea typeface="Times New Roman" panose="02020603050405020304" pitchFamily="18" charset="0"/>
                <a:cs typeface="Times New Roman" panose="02020603050405020304" pitchFamily="18" charset="0"/>
              </a:rPr>
              <a:t>Para </a:t>
            </a:r>
            <a:r>
              <a:rPr lang="pt-BR" sz="1400" b="1" dirty="0" err="1">
                <a:latin typeface="Times New Roman" panose="02020603050405020304" pitchFamily="18" charset="0"/>
                <a:ea typeface="Times New Roman" panose="02020603050405020304" pitchFamily="18" charset="0"/>
                <a:cs typeface="Times New Roman" panose="02020603050405020304" pitchFamily="18" charset="0"/>
              </a:rPr>
              <a:t>Winnicott</a:t>
            </a:r>
            <a:r>
              <a:rPr lang="pt-BR" sz="1400" b="1" dirty="0">
                <a:latin typeface="Times New Roman" panose="02020603050405020304" pitchFamily="18" charset="0"/>
                <a:ea typeface="Times New Roman" panose="02020603050405020304" pitchFamily="18" charset="0"/>
                <a:cs typeface="Times New Roman" panose="02020603050405020304" pitchFamily="18" charset="0"/>
              </a:rPr>
              <a:t>, a psicanálise é uma ciência que se ocupa da natureza humana, considerada na sua especificidade como algo diferente dos entes naturais. Esta Natureza Humana tem como essência e </a:t>
            </a:r>
            <a:r>
              <a:rPr lang="pt-BR" sz="1400" b="1" i="1" dirty="0" err="1">
                <a:latin typeface="Times New Roman" panose="02020603050405020304" pitchFamily="18" charset="0"/>
                <a:ea typeface="Times New Roman" panose="02020603050405020304" pitchFamily="18" charset="0"/>
                <a:cs typeface="Times New Roman" panose="02020603050405020304" pitchFamily="18" charset="0"/>
              </a:rPr>
              <a:t>telos</a:t>
            </a:r>
            <a:r>
              <a:rPr lang="pt-BR" sz="1400" b="1" dirty="0">
                <a:latin typeface="Times New Roman" panose="02020603050405020304" pitchFamily="18" charset="0"/>
                <a:ea typeface="Times New Roman" panose="02020603050405020304" pitchFamily="18" charset="0"/>
                <a:cs typeface="Times New Roman" panose="02020603050405020304" pitchFamily="18" charset="0"/>
              </a:rPr>
              <a:t> ser e continuar a ser. O desenvolvimento </a:t>
            </a:r>
            <a:r>
              <a:rPr lang="pt-BR" sz="1400" b="1" dirty="0" err="1">
                <a:latin typeface="Times New Roman" panose="02020603050405020304" pitchFamily="18" charset="0"/>
                <a:ea typeface="Times New Roman" panose="02020603050405020304" pitchFamily="18" charset="0"/>
                <a:cs typeface="Times New Roman" panose="02020603050405020304" pitchFamily="18" charset="0"/>
              </a:rPr>
              <a:t>sócio-emocional</a:t>
            </a:r>
            <a:r>
              <a:rPr lang="pt-BR" sz="1400" b="1" dirty="0">
                <a:latin typeface="Times New Roman" panose="02020603050405020304" pitchFamily="18" charset="0"/>
                <a:ea typeface="Times New Roman" panose="02020603050405020304" pitchFamily="18" charset="0"/>
                <a:cs typeface="Times New Roman" panose="02020603050405020304" pitchFamily="18" charset="0"/>
              </a:rPr>
              <a:t> segue duas linhas: a do ser (ou do ego) e a da vida instintual (ou do id). No ponto de vista de </a:t>
            </a:r>
            <a:r>
              <a:rPr lang="pt-BR" sz="1400" b="1" dirty="0" err="1">
                <a:latin typeface="Times New Roman" panose="02020603050405020304" pitchFamily="18" charset="0"/>
                <a:ea typeface="Times New Roman" panose="02020603050405020304" pitchFamily="18" charset="0"/>
                <a:cs typeface="Times New Roman" panose="02020603050405020304" pitchFamily="18" charset="0"/>
              </a:rPr>
              <a:t>Fulgencio</a:t>
            </a:r>
            <a:r>
              <a:rPr lang="pt-BR" sz="1400" b="1" dirty="0">
                <a:latin typeface="Times New Roman" panose="02020603050405020304" pitchFamily="18" charset="0"/>
                <a:ea typeface="Times New Roman" panose="02020603050405020304" pitchFamily="18" charset="0"/>
                <a:cs typeface="Times New Roman" panose="02020603050405020304" pitchFamily="18" charset="0"/>
              </a:rPr>
              <a:t> a psicanálise, com </a:t>
            </a:r>
            <a:r>
              <a:rPr lang="pt-BR" sz="1400" b="1" dirty="0" err="1">
                <a:latin typeface="Times New Roman" panose="02020603050405020304" pitchFamily="18" charset="0"/>
                <a:ea typeface="Times New Roman" panose="02020603050405020304" pitchFamily="18" charset="0"/>
                <a:cs typeface="Times New Roman" panose="02020603050405020304" pitchFamily="18" charset="0"/>
              </a:rPr>
              <a:t>Winnicott</a:t>
            </a:r>
            <a:r>
              <a:rPr lang="pt-BR" sz="1400" b="1" dirty="0">
                <a:latin typeface="Times New Roman" panose="02020603050405020304" pitchFamily="18" charset="0"/>
                <a:ea typeface="Times New Roman" panose="02020603050405020304" pitchFamily="18" charset="0"/>
                <a:cs typeface="Times New Roman" panose="02020603050405020304" pitchFamily="18" charset="0"/>
              </a:rPr>
              <a:t>, pode ser considerada coo a realização do projeto de psicologia científica enunciado e esperado pelo existencialismo moderno, pela fenomenologia e pela analítica existencial</a:t>
            </a:r>
            <a:endParaRPr lang="pt-BR"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Espaço Reservado para Número de Slide 3">
            <a:extLst>
              <a:ext uri="{FF2B5EF4-FFF2-40B4-BE49-F238E27FC236}">
                <a16:creationId xmlns:a16="http://schemas.microsoft.com/office/drawing/2014/main" id="{45459A3B-0414-204A-B06F-337AF53B52E7}"/>
              </a:ext>
            </a:extLst>
          </p:cNvPr>
          <p:cNvSpPr>
            <a:spLocks noGrp="1"/>
          </p:cNvSpPr>
          <p:nvPr>
            <p:ph type="sldNum" sz="quarter" idx="12"/>
          </p:nvPr>
        </p:nvSpPr>
        <p:spPr/>
        <p:txBody>
          <a:bodyPr/>
          <a:lstStyle/>
          <a:p>
            <a:fld id="{86E381C6-3CE7-354A-88D5-C98944E9A1C1}" type="slidenum">
              <a:rPr lang="pt-BR" smtClean="0"/>
              <a:t>84</a:t>
            </a:fld>
            <a:endParaRPr lang="pt-BR"/>
          </a:p>
        </p:txBody>
      </p:sp>
    </p:spTree>
    <p:extLst>
      <p:ext uri="{BB962C8B-B14F-4D97-AF65-F5344CB8AC3E}">
        <p14:creationId xmlns:p14="http://schemas.microsoft.com/office/powerpoint/2010/main" val="131453810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759863-0FF3-7541-AAE7-AC27E56D77C7}"/>
              </a:ext>
            </a:extLst>
          </p:cNvPr>
          <p:cNvSpPr>
            <a:spLocks noGrp="1"/>
          </p:cNvSpPr>
          <p:nvPr>
            <p:ph type="title"/>
          </p:nvPr>
        </p:nvSpPr>
        <p:spPr/>
        <p:txBody>
          <a:bodyPr>
            <a:normAutofit/>
          </a:bodyPr>
          <a:lstStyle/>
          <a:p>
            <a:pPr algn="just"/>
            <a:endParaRPr lang="pt-BR" sz="2800" b="1" dirty="0">
              <a:latin typeface="Times New Roman" panose="02020603050405020304" pitchFamily="18" charset="0"/>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2A699110-CF31-2F47-BE54-DBD5BF27837F}"/>
              </a:ext>
            </a:extLst>
          </p:cNvPr>
          <p:cNvSpPr>
            <a:spLocks noGrp="1"/>
          </p:cNvSpPr>
          <p:nvPr>
            <p:ph idx="1"/>
          </p:nvPr>
        </p:nvSpPr>
        <p:spPr/>
        <p:txBody>
          <a:bodyPr>
            <a:noAutofit/>
          </a:bodyPr>
          <a:lstStyle/>
          <a:p>
            <a:pPr marL="342900" indent="-342900" algn="just">
              <a:lnSpc>
                <a:spcPct val="100000"/>
              </a:lnSpc>
              <a:buAutoNum type="arabicPeriod"/>
              <a:tabLst>
                <a:tab pos="457200" algn="l"/>
              </a:tabLst>
            </a:pPr>
            <a:r>
              <a:rPr lang="pt-BR" sz="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indent="-342900" algn="just">
              <a:lnSpc>
                <a:spcPct val="100000"/>
              </a:lnSpc>
              <a:buAutoNum type="arabicPeriod"/>
              <a:tabLst>
                <a:tab pos="457200" algn="l"/>
              </a:tabLst>
            </a:pPr>
            <a:r>
              <a:rPr lang="pt-BR" sz="100" dirty="0">
                <a:latin typeface="Times New Roman" panose="02020603050405020304" pitchFamily="18" charset="0"/>
                <a:ea typeface="Calibri" panose="020F0502020204030204" pitchFamily="34" charset="0"/>
                <a:cs typeface="Times New Roman" panose="02020603050405020304" pitchFamily="18" charset="0"/>
              </a:rPr>
              <a:t>.</a:t>
            </a:r>
            <a:endParaRPr lang="pt-BR" sz="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00000"/>
              </a:lnSpc>
              <a:buFont typeface="+mj-lt"/>
              <a:buAutoNum type="arabicPeriod"/>
              <a:tabLst>
                <a:tab pos="457200" algn="l"/>
              </a:tabLst>
            </a:pPr>
            <a:r>
              <a:rPr lang="pt-BR" sz="100" b="1" dirty="0">
                <a:latin typeface="Times New Roman" panose="02020603050405020304" pitchFamily="18" charset="0"/>
                <a:ea typeface="Times New Roman" panose="02020603050405020304" pitchFamily="18" charset="0"/>
                <a:cs typeface="Times New Roman" panose="02020603050405020304" pitchFamily="18" charset="0"/>
              </a:rPr>
              <a:t>/</a:t>
            </a:r>
          </a:p>
          <a:p>
            <a:pPr marL="342900" indent="-342900" algn="just">
              <a:lnSpc>
                <a:spcPct val="150000"/>
              </a:lnSpc>
              <a:buFont typeface="+mj-lt"/>
              <a:buAutoNum type="arabicPeriod"/>
              <a:tabLst>
                <a:tab pos="457200" algn="l"/>
              </a:tabLst>
            </a:pPr>
            <a:r>
              <a:rPr lang="pt-BR" sz="1200" b="1" dirty="0">
                <a:effectLst/>
                <a:latin typeface="Times New Roman" panose="02020603050405020304" pitchFamily="18" charset="0"/>
                <a:ea typeface="Times New Roman" panose="02020603050405020304" pitchFamily="18" charset="0"/>
                <a:cs typeface="Times New Roman" panose="02020603050405020304" pitchFamily="18" charset="0"/>
              </a:rPr>
              <a:t>Valores Compartilhados: </a:t>
            </a:r>
            <a:r>
              <a:rPr lang="pt-BR" sz="1200" dirty="0" err="1">
                <a:effectLst/>
                <a:latin typeface="Times New Roman" panose="02020603050405020304" pitchFamily="18" charset="0"/>
                <a:ea typeface="Times New Roman" panose="02020603050405020304" pitchFamily="18" charset="0"/>
                <a:cs typeface="Times New Roman" panose="02020603050405020304" pitchFamily="18" charset="0"/>
              </a:rPr>
              <a:t>Criteriologias</a:t>
            </a:r>
            <a:r>
              <a:rPr lang="pt-BR" sz="1200" dirty="0">
                <a:effectLst/>
                <a:latin typeface="Times New Roman" panose="02020603050405020304" pitchFamily="18" charset="0"/>
                <a:ea typeface="Times New Roman" panose="02020603050405020304" pitchFamily="18" charset="0"/>
                <a:cs typeface="Times New Roman" panose="02020603050405020304" pitchFamily="18" charset="0"/>
              </a:rPr>
              <a:t> para avaliar teorias ou experimentos, como simplicidade e precisão. Esses valores ajudam os cientistas a escolher entre teorias concorrentes. São </a:t>
            </a:r>
            <a:r>
              <a:rPr lang="pt-BR"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a:t>
            </a:r>
            <a:r>
              <a:rPr lang="pt-B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alores práticos e teóricos, que dão um certo </a:t>
            </a:r>
            <a:r>
              <a:rPr lang="pt-BR" sz="12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telos</a:t>
            </a:r>
            <a:r>
              <a:rPr lang="pt-B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às pesquisas e servem da direcionar os processos de descobertas, tais como </a:t>
            </a:r>
            <a:r>
              <a:rPr lang="pt-BR" sz="12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predições quantitativas são preferíveis às qualitativas</a:t>
            </a:r>
            <a:r>
              <a:rPr lang="pt-B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deve-se procurar forças para explicar os movimentos etc.</a:t>
            </a:r>
            <a:r>
              <a:rPr lang="pt-BR" sz="1200" dirty="0">
                <a:effectLst/>
                <a:latin typeface="Times New Roman" panose="02020603050405020304" pitchFamily="18" charset="0"/>
                <a:cs typeface="Times New Roman" panose="02020603050405020304" pitchFamily="18" charset="0"/>
              </a:rPr>
              <a:t> </a:t>
            </a:r>
          </a:p>
          <a:p>
            <a:pPr marL="800100" lvl="1" indent="-342900">
              <a:lnSpc>
                <a:spcPct val="150000"/>
              </a:lnSpc>
              <a:tabLst>
                <a:tab pos="457200" algn="l"/>
              </a:tabLst>
            </a:pPr>
            <a:r>
              <a:rPr lang="pt-BR" sz="1200" dirty="0">
                <a:effectLst/>
                <a:latin typeface="Times New Roman" panose="02020603050405020304" pitchFamily="18" charset="0"/>
                <a:ea typeface="Times New Roman" panose="02020603050405020304" pitchFamily="18" charset="0"/>
                <a:cs typeface="Times New Roman" panose="02020603050405020304" pitchFamily="18" charset="0"/>
              </a:rPr>
              <a:t>A simplicidade das leis e dos entendimentos</a:t>
            </a:r>
            <a:endParaRPr lang="pt-B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ct val="150000"/>
              </a:lnSpc>
              <a:tabLst>
                <a:tab pos="457200" algn="l"/>
              </a:tabLst>
            </a:pPr>
            <a:r>
              <a:rPr lang="pt-BR" sz="1200" dirty="0">
                <a:effectLst/>
                <a:latin typeface="Times New Roman" panose="02020603050405020304" pitchFamily="18" charset="0"/>
                <a:ea typeface="Times New Roman" panose="02020603050405020304" pitchFamily="18" charset="0"/>
                <a:cs typeface="Times New Roman" panose="02020603050405020304" pitchFamily="18" charset="0"/>
              </a:rPr>
              <a:t>A consistência do conhecimento, levando-se em conta a história e a atualidade do conhecimento na área em que esta ciência (ou paradigma) atua</a:t>
            </a:r>
            <a:endParaRPr lang="pt-B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ct val="150000"/>
              </a:lnSpc>
              <a:tabLst>
                <a:tab pos="457200" algn="l"/>
              </a:tabLst>
            </a:pPr>
            <a:r>
              <a:rPr lang="pt-BR" sz="1200" dirty="0">
                <a:effectLst/>
                <a:latin typeface="Times New Roman" panose="02020603050405020304" pitchFamily="18" charset="0"/>
                <a:ea typeface="Times New Roman" panose="02020603050405020304" pitchFamily="18" charset="0"/>
                <a:cs typeface="Times New Roman" panose="02020603050405020304" pitchFamily="18" charset="0"/>
              </a:rPr>
              <a:t>A amplitude das leis (ou seja, opondo-se a lei </a:t>
            </a:r>
            <a:r>
              <a:rPr lang="pt-BR" sz="1200" i="1" dirty="0">
                <a:effectLst/>
                <a:latin typeface="Times New Roman" panose="02020603050405020304" pitchFamily="18" charset="0"/>
                <a:ea typeface="Times New Roman" panose="02020603050405020304" pitchFamily="18" charset="0"/>
                <a:cs typeface="Times New Roman" panose="02020603050405020304" pitchFamily="18" charset="0"/>
              </a:rPr>
              <a:t>ad hoc</a:t>
            </a:r>
            <a:r>
              <a:rPr lang="pt-BR" sz="1200" dirty="0">
                <a:effectLst/>
                <a:latin typeface="Times New Roman" panose="02020603050405020304" pitchFamily="18" charset="0"/>
                <a:ea typeface="Times New Roman" panose="02020603050405020304" pitchFamily="18" charset="0"/>
                <a:cs typeface="Times New Roman" panose="02020603050405020304" pitchFamily="18" charset="0"/>
              </a:rPr>
              <a:t>) e a aplicabilidade do conhecimento para além do ponto específico para o qual foi elaborado</a:t>
            </a:r>
            <a:endParaRPr lang="pt-BR"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ct val="150000"/>
              </a:lnSpc>
              <a:tabLst>
                <a:tab pos="457200" algn="l"/>
              </a:tabLst>
            </a:pPr>
            <a:r>
              <a:rPr lang="pt-BR" sz="1200" dirty="0">
                <a:effectLst/>
                <a:latin typeface="Times New Roman" panose="02020603050405020304" pitchFamily="18" charset="0"/>
                <a:ea typeface="Times New Roman" panose="02020603050405020304" pitchFamily="18" charset="0"/>
                <a:cs typeface="Times New Roman" panose="02020603050405020304" pitchFamily="18" charset="0"/>
              </a:rPr>
              <a:t>A fecundidade do conhecimento para outros fenômenos da mesma área, bem como a fecundidade da perspectiva para outros objetos de outras áreas</a:t>
            </a:r>
            <a:endParaRPr lang="pt-BR" sz="1200"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nSpc>
                <a:spcPct val="150000"/>
              </a:lnSpc>
              <a:tabLst>
                <a:tab pos="457200" algn="l"/>
              </a:tabLst>
            </a:pPr>
            <a:r>
              <a:rPr lang="pt-BR" sz="1200" b="1" dirty="0">
                <a:effectLst/>
                <a:latin typeface="Times New Roman" panose="02020603050405020304" pitchFamily="18" charset="0"/>
                <a:ea typeface="Times New Roman" panose="02020603050405020304" pitchFamily="18" charset="0"/>
                <a:cs typeface="Times New Roman" panose="02020603050405020304" pitchFamily="18" charset="0"/>
              </a:rPr>
              <a:t>Na psicanálise, seja em Freud seja em </a:t>
            </a:r>
            <a:r>
              <a:rPr lang="pt-BR" sz="1200" b="1" dirty="0" err="1">
                <a:effectLst/>
                <a:latin typeface="Times New Roman" panose="02020603050405020304" pitchFamily="18" charset="0"/>
                <a:ea typeface="Times New Roman" panose="02020603050405020304" pitchFamily="18" charset="0"/>
                <a:cs typeface="Times New Roman" panose="02020603050405020304" pitchFamily="18" charset="0"/>
              </a:rPr>
              <a:t>Winnicott</a:t>
            </a:r>
            <a:r>
              <a:rPr lang="pt-BR" sz="1200" b="1" dirty="0">
                <a:effectLst/>
                <a:latin typeface="Times New Roman" panose="02020603050405020304" pitchFamily="18" charset="0"/>
                <a:ea typeface="Times New Roman" panose="02020603050405020304" pitchFamily="18" charset="0"/>
                <a:cs typeface="Times New Roman" panose="02020603050405020304" pitchFamily="18" charset="0"/>
              </a:rPr>
              <a:t>, quase todos estes valores são reiterados, com </a:t>
            </a:r>
            <a:r>
              <a:rPr lang="pt-BR" sz="1200" b="1" dirty="0" err="1">
                <a:effectLst/>
                <a:latin typeface="Times New Roman" panose="02020603050405020304" pitchFamily="18" charset="0"/>
                <a:ea typeface="Times New Roman" panose="02020603050405020304" pitchFamily="18" charset="0"/>
                <a:cs typeface="Times New Roman" panose="02020603050405020304" pitchFamily="18" charset="0"/>
              </a:rPr>
              <a:t>excessão</a:t>
            </a:r>
            <a:r>
              <a:rPr lang="pt-BR" sz="1200" b="1" dirty="0">
                <a:effectLst/>
                <a:latin typeface="Times New Roman" panose="02020603050405020304" pitchFamily="18" charset="0"/>
                <a:ea typeface="Times New Roman" panose="02020603050405020304" pitchFamily="18" charset="0"/>
                <a:cs typeface="Times New Roman" panose="02020603050405020304" pitchFamily="18" charset="0"/>
              </a:rPr>
              <a:t> da procura por dados objetivos, dado que a psicanálise (como </a:t>
            </a:r>
            <a:r>
              <a:rPr lang="pt-BR" sz="1200" b="1" dirty="0">
                <a:latin typeface="Times New Roman" panose="02020603050405020304" pitchFamily="18" charset="0"/>
                <a:ea typeface="Times New Roman" panose="02020603050405020304" pitchFamily="18" charset="0"/>
                <a:cs typeface="Times New Roman" panose="02020603050405020304" pitchFamily="18" charset="0"/>
              </a:rPr>
              <a:t>quase todo conhecimento clínico) advém da subjetividade do paciente e do psicoterapeuta; logo renunciaremos o valor</a:t>
            </a:r>
          </a:p>
          <a:p>
            <a:pPr marL="1257300" lvl="2" indent="-342900">
              <a:lnSpc>
                <a:spcPct val="150000"/>
              </a:lnSpc>
              <a:tabLst>
                <a:tab pos="457200" algn="l"/>
              </a:tabLst>
            </a:pPr>
            <a:r>
              <a:rPr lang="pt-BR" sz="1200" dirty="0">
                <a:effectLst/>
                <a:latin typeface="Times New Roman" panose="02020603050405020304" pitchFamily="18" charset="0"/>
                <a:ea typeface="Times New Roman" panose="02020603050405020304" pitchFamily="18" charset="0"/>
                <a:cs typeface="Times New Roman" panose="02020603050405020304" pitchFamily="18" charset="0"/>
              </a:rPr>
              <a:t>Valor: A precisão do conhecimento e sua realidade subjetiva,</a:t>
            </a:r>
            <a:endParaRPr lang="pt-BR" sz="1200" b="1"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nSpc>
                <a:spcPct val="150000"/>
              </a:lnSpc>
              <a:tabLst>
                <a:tab pos="457200" algn="l"/>
              </a:tabLst>
            </a:pPr>
            <a:r>
              <a:rPr lang="pt-BR" sz="1200" b="1" dirty="0">
                <a:latin typeface="Times New Roman" panose="02020603050405020304" pitchFamily="18" charset="0"/>
                <a:ea typeface="Times New Roman" panose="02020603050405020304" pitchFamily="18" charset="0"/>
                <a:cs typeface="Times New Roman" panose="02020603050405020304" pitchFamily="18" charset="0"/>
              </a:rPr>
              <a:t>Além disso, a psicanálise não é adequada para fazer previsões, ainda que trabalhe no sentido da </a:t>
            </a:r>
            <a:r>
              <a:rPr lang="pt-BR" sz="1200" b="1" dirty="0" err="1">
                <a:latin typeface="Times New Roman" panose="02020603050405020304" pitchFamily="18" charset="0"/>
                <a:ea typeface="Times New Roman" panose="02020603050405020304" pitchFamily="18" charset="0"/>
                <a:cs typeface="Times New Roman" panose="02020603050405020304" pitchFamily="18" charset="0"/>
              </a:rPr>
              <a:t>retrodição</a:t>
            </a:r>
            <a:r>
              <a:rPr lang="pt-BR" sz="1200" b="1" dirty="0">
                <a:latin typeface="Times New Roman" panose="02020603050405020304" pitchFamily="18" charset="0"/>
                <a:ea typeface="Times New Roman" panose="02020603050405020304" pitchFamily="18" charset="0"/>
                <a:cs typeface="Times New Roman" panose="02020603050405020304" pitchFamily="18" charset="0"/>
              </a:rPr>
              <a:t> das causas que levaram até uma organização </a:t>
            </a:r>
            <a:r>
              <a:rPr lang="pt-BR" sz="1200" b="1" dirty="0" err="1">
                <a:latin typeface="Times New Roman" panose="02020603050405020304" pitchFamily="18" charset="0"/>
                <a:ea typeface="Times New Roman" panose="02020603050405020304" pitchFamily="18" charset="0"/>
                <a:cs typeface="Times New Roman" panose="02020603050405020304" pitchFamily="18" charset="0"/>
              </a:rPr>
              <a:t>psico-afetiva</a:t>
            </a:r>
            <a:r>
              <a:rPr lang="pt-BR" sz="1200" b="1" dirty="0">
                <a:latin typeface="Times New Roman" panose="02020603050405020304" pitchFamily="18" charset="0"/>
                <a:ea typeface="Times New Roman" panose="02020603050405020304" pitchFamily="18" charset="0"/>
                <a:cs typeface="Times New Roman" panose="02020603050405020304" pitchFamily="18" charset="0"/>
              </a:rPr>
              <a:t>, até um sintoma etc. </a:t>
            </a:r>
          </a:p>
          <a:p>
            <a:pPr marL="1257300" lvl="2" indent="-342900">
              <a:lnSpc>
                <a:spcPct val="150000"/>
              </a:lnSpc>
              <a:tabLst>
                <a:tab pos="457200" algn="l"/>
              </a:tabLst>
            </a:pPr>
            <a:endParaRPr lang="pt-BR"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tabLst>
                <a:tab pos="457200" algn="l"/>
              </a:tabLst>
            </a:pPr>
            <a:endParaRPr lang="pt-B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a:lnSpc>
                <a:spcPct val="150000"/>
              </a:lnSpc>
              <a:buNone/>
              <a:tabLst>
                <a:tab pos="457200" algn="l"/>
              </a:tabLst>
            </a:pPr>
            <a:endParaRPr lang="pt-BR"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Espaço Reservado para Número de Slide 3">
            <a:extLst>
              <a:ext uri="{FF2B5EF4-FFF2-40B4-BE49-F238E27FC236}">
                <a16:creationId xmlns:a16="http://schemas.microsoft.com/office/drawing/2014/main" id="{45459A3B-0414-204A-B06F-337AF53B52E7}"/>
              </a:ext>
            </a:extLst>
          </p:cNvPr>
          <p:cNvSpPr>
            <a:spLocks noGrp="1"/>
          </p:cNvSpPr>
          <p:nvPr>
            <p:ph type="sldNum" sz="quarter" idx="12"/>
          </p:nvPr>
        </p:nvSpPr>
        <p:spPr/>
        <p:txBody>
          <a:bodyPr/>
          <a:lstStyle/>
          <a:p>
            <a:fld id="{86E381C6-3CE7-354A-88D5-C98944E9A1C1}" type="slidenum">
              <a:rPr lang="pt-BR" smtClean="0"/>
              <a:t>85</a:t>
            </a:fld>
            <a:endParaRPr lang="pt-BR"/>
          </a:p>
        </p:txBody>
      </p:sp>
    </p:spTree>
    <p:extLst>
      <p:ext uri="{BB962C8B-B14F-4D97-AF65-F5344CB8AC3E}">
        <p14:creationId xmlns:p14="http://schemas.microsoft.com/office/powerpoint/2010/main" val="224382316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32EACC-8E1A-654E-ABDE-A6CD88F4812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123EDB6-B7BB-F64C-A7B4-50F4D9A36114}"/>
              </a:ext>
            </a:extLst>
          </p:cNvPr>
          <p:cNvSpPr>
            <a:spLocks noGrp="1"/>
          </p:cNvSpPr>
          <p:nvPr>
            <p:ph idx="1"/>
          </p:nvPr>
        </p:nvSpPr>
        <p:spPr/>
        <p:txBody>
          <a:bodyPr>
            <a:normAutofit/>
          </a:bodyPr>
          <a:lstStyle/>
          <a:p>
            <a:pPr>
              <a:lnSpc>
                <a:spcPct val="150000"/>
              </a:lnSpc>
              <a:tabLst>
                <a:tab pos="457200" algn="l"/>
              </a:tabLst>
            </a:pPr>
            <a:r>
              <a:rPr lang="pt-BR" sz="2800" dirty="0">
                <a:effectLst/>
                <a:latin typeface="Times New Roman" panose="02020603050405020304" pitchFamily="18" charset="0"/>
                <a:ea typeface="Times New Roman" panose="02020603050405020304" pitchFamily="18" charset="0"/>
                <a:cs typeface="Times New Roman" panose="02020603050405020304" pitchFamily="18" charset="0"/>
              </a:rPr>
              <a:t>5. </a:t>
            </a:r>
            <a:r>
              <a:rPr lang="pt-BR" sz="2800" b="1" dirty="0">
                <a:effectLst/>
                <a:latin typeface="Times New Roman" panose="02020603050405020304" pitchFamily="18" charset="0"/>
                <a:ea typeface="Times New Roman" panose="02020603050405020304" pitchFamily="18" charset="0"/>
                <a:cs typeface="Times New Roman" panose="02020603050405020304" pitchFamily="18" charset="0"/>
              </a:rPr>
              <a:t>Método</a:t>
            </a:r>
            <a:r>
              <a:rPr lang="pt-BR" sz="2800" dirty="0">
                <a:effectLst/>
                <a:latin typeface="Times New Roman" panose="02020603050405020304" pitchFamily="18" charset="0"/>
                <a:ea typeface="Times New Roman" panose="02020603050405020304" pitchFamily="18" charset="0"/>
                <a:cs typeface="Times New Roman" panose="02020603050405020304" pitchFamily="18" charset="0"/>
              </a:rPr>
              <a:t>. O caminho para a produção do conhecimento. </a:t>
            </a:r>
          </a:p>
          <a:p>
            <a:pPr lvl="1">
              <a:lnSpc>
                <a:spcPct val="150000"/>
              </a:lnSpc>
              <a:tabLst>
                <a:tab pos="457200" algn="l"/>
              </a:tabLst>
            </a:pPr>
            <a:r>
              <a:rPr lang="pt-BR" dirty="0">
                <a:effectLst/>
                <a:latin typeface="Times New Roman" panose="02020603050405020304" pitchFamily="18" charset="0"/>
                <a:ea typeface="Times New Roman" panose="02020603050405020304" pitchFamily="18" charset="0"/>
                <a:cs typeface="Times New Roman" panose="02020603050405020304" pitchFamily="18" charset="0"/>
              </a:rPr>
              <a:t>Temos que diferenciar duas perspectiva com métodos diferentes:</a:t>
            </a:r>
          </a:p>
          <a:p>
            <a:pPr lvl="2">
              <a:lnSpc>
                <a:spcPct val="150000"/>
              </a:lnSpc>
              <a:tabLst>
                <a:tab pos="457200" algn="l"/>
              </a:tabLst>
            </a:pPr>
            <a:r>
              <a:rPr lang="pt-BR" b="1" dirty="0">
                <a:effectLst/>
                <a:latin typeface="Times New Roman" panose="02020603050405020304" pitchFamily="18" charset="0"/>
                <a:ea typeface="Times New Roman" panose="02020603050405020304" pitchFamily="18" charset="0"/>
                <a:cs typeface="Times New Roman" panose="02020603050405020304" pitchFamily="18" charset="0"/>
              </a:rPr>
              <a:t>No que se refere </a:t>
            </a:r>
            <a:r>
              <a:rPr lang="pt-BR" b="1" dirty="0">
                <a:latin typeface="Times New Roman" panose="02020603050405020304" pitchFamily="18" charset="0"/>
                <a:ea typeface="Times New Roman" panose="02020603050405020304" pitchFamily="18" charset="0"/>
                <a:cs typeface="Times New Roman" panose="02020603050405020304" pitchFamily="18" charset="0"/>
              </a:rPr>
              <a:t>à sua aplicabilidade como método de tratamento psicoterápico. O método de tratamento psicanalítico (setting, divã, associação livre, transferência, entendimento e experiência). O conhecimento produzido visa fortalecer o paciente para que possa viver consigo e com os outros</a:t>
            </a:r>
          </a:p>
          <a:p>
            <a:pPr lvl="2">
              <a:lnSpc>
                <a:spcPct val="150000"/>
              </a:lnSpc>
              <a:tabLst>
                <a:tab pos="457200" algn="l"/>
              </a:tabLst>
            </a:pPr>
            <a:r>
              <a:rPr lang="pt-BR" b="1" dirty="0">
                <a:effectLst/>
                <a:latin typeface="Times New Roman" panose="02020603050405020304" pitchFamily="18" charset="0"/>
                <a:ea typeface="Times New Roman" panose="02020603050405020304" pitchFamily="18" charset="0"/>
                <a:cs typeface="Times New Roman" panose="02020603050405020304" pitchFamily="18" charset="0"/>
              </a:rPr>
              <a:t>No que se refere à elaboração da teoria: sistematização dos dados subjetivos, na elaboração de teorias gerais</a:t>
            </a:r>
            <a:endParaRPr lang="pt-BR"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Espaço Reservado para Número de Slide 3">
            <a:extLst>
              <a:ext uri="{FF2B5EF4-FFF2-40B4-BE49-F238E27FC236}">
                <a16:creationId xmlns:a16="http://schemas.microsoft.com/office/drawing/2014/main" id="{B2A447F3-B1E6-0243-9662-57912A92D34C}"/>
              </a:ext>
            </a:extLst>
          </p:cNvPr>
          <p:cNvSpPr>
            <a:spLocks noGrp="1"/>
          </p:cNvSpPr>
          <p:nvPr>
            <p:ph type="sldNum" sz="quarter" idx="12"/>
          </p:nvPr>
        </p:nvSpPr>
        <p:spPr/>
        <p:txBody>
          <a:bodyPr/>
          <a:lstStyle/>
          <a:p>
            <a:fld id="{86E381C6-3CE7-354A-88D5-C98944E9A1C1}" type="slidenum">
              <a:rPr lang="pt-BR" smtClean="0"/>
              <a:t>86</a:t>
            </a:fld>
            <a:endParaRPr lang="pt-BR"/>
          </a:p>
        </p:txBody>
      </p:sp>
    </p:spTree>
    <p:extLst>
      <p:ext uri="{BB962C8B-B14F-4D97-AF65-F5344CB8AC3E}">
        <p14:creationId xmlns:p14="http://schemas.microsoft.com/office/powerpoint/2010/main" val="195627742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26F723-B230-2048-8D09-BB37DFA892A0}"/>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71D7C6FE-06B5-D74E-BC35-A5D3BFA75D08}"/>
              </a:ext>
            </a:extLst>
          </p:cNvPr>
          <p:cNvSpPr>
            <a:spLocks noGrp="1"/>
          </p:cNvSpPr>
          <p:nvPr>
            <p:ph idx="1"/>
          </p:nvPr>
        </p:nvSpPr>
        <p:spPr/>
        <p:txBody>
          <a:bodyPr/>
          <a:lstStyle/>
          <a:p>
            <a:pPr marL="0" indent="0">
              <a:buNone/>
            </a:pPr>
            <a:r>
              <a:rPr lang="pt-BR" sz="2800" b="1" dirty="0">
                <a:latin typeface="Times New Roman" panose="02020603050405020304" pitchFamily="18" charset="0"/>
                <a:ea typeface="Times New Roman" panose="02020603050405020304" pitchFamily="18" charset="0"/>
                <a:cs typeface="Times New Roman" panose="02020603050405020304" pitchFamily="18" charset="0"/>
              </a:rPr>
              <a:t>6. Valor Heurístico. </a:t>
            </a:r>
          </a:p>
          <a:p>
            <a:pPr lvl="1"/>
            <a:r>
              <a:rPr lang="pt-BR" dirty="0">
                <a:latin typeface="Times New Roman" panose="02020603050405020304" pitchFamily="18" charset="0"/>
                <a:ea typeface="Times New Roman" panose="02020603050405020304" pitchFamily="18" charset="0"/>
                <a:cs typeface="Times New Roman" panose="02020603050405020304" pitchFamily="18" charset="0"/>
              </a:rPr>
              <a:t>A psicanálise tem utilidade clínica delimitada</a:t>
            </a:r>
          </a:p>
          <a:p>
            <a:pPr lvl="1"/>
            <a:r>
              <a:rPr lang="pt-BR" dirty="0">
                <a:latin typeface="Times New Roman" panose="02020603050405020304" pitchFamily="18" charset="0"/>
                <a:ea typeface="Times New Roman" panose="02020603050405020304" pitchFamily="18" charset="0"/>
                <a:cs typeface="Times New Roman" panose="02020603050405020304" pitchFamily="18" charset="0"/>
              </a:rPr>
              <a:t>A psicanálise não serve para tudo (não é um panegírico)</a:t>
            </a:r>
          </a:p>
          <a:p>
            <a:pPr lvl="1"/>
            <a:r>
              <a:rPr lang="pt-BR" dirty="0">
                <a:latin typeface="Times New Roman" panose="02020603050405020304" pitchFamily="18" charset="0"/>
                <a:ea typeface="Times New Roman" panose="02020603050405020304" pitchFamily="18" charset="0"/>
                <a:cs typeface="Times New Roman" panose="02020603050405020304" pitchFamily="18" charset="0"/>
              </a:rPr>
              <a:t>A psicanálise não é uma filosofia</a:t>
            </a:r>
          </a:p>
          <a:p>
            <a:pPr lvl="1"/>
            <a:r>
              <a:rPr lang="pt-BR" dirty="0">
                <a:latin typeface="Times New Roman" panose="02020603050405020304" pitchFamily="18" charset="0"/>
                <a:ea typeface="Times New Roman" panose="02020603050405020304" pitchFamily="18" charset="0"/>
                <a:cs typeface="Times New Roman" panose="02020603050405020304" pitchFamily="18" charset="0"/>
              </a:rPr>
              <a:t>A psicanálise não é arte</a:t>
            </a:r>
          </a:p>
          <a:p>
            <a:pPr lvl="1"/>
            <a:r>
              <a:rPr lang="pt-BR" dirty="0">
                <a:latin typeface="Times New Roman" panose="02020603050405020304" pitchFamily="18" charset="0"/>
                <a:ea typeface="Times New Roman" panose="02020603050405020304" pitchFamily="18" charset="0"/>
                <a:cs typeface="Times New Roman" panose="02020603050405020304" pitchFamily="18" charset="0"/>
              </a:rPr>
              <a:t>A psicanálise fornece uma teoria da cultura</a:t>
            </a:r>
          </a:p>
          <a:p>
            <a:pPr lvl="1"/>
            <a:r>
              <a:rPr lang="pt-BR" dirty="0">
                <a:latin typeface="Times New Roman" panose="02020603050405020304" pitchFamily="18" charset="0"/>
                <a:ea typeface="Times New Roman" panose="02020603050405020304" pitchFamily="18" charset="0"/>
                <a:cs typeface="Times New Roman" panose="02020603050405020304" pitchFamily="18" charset="0"/>
              </a:rPr>
              <a:t>A psicanálise não é sociologia</a:t>
            </a:r>
          </a:p>
          <a:p>
            <a:pPr lvl="1"/>
            <a:r>
              <a:rPr lang="pt-BR" dirty="0">
                <a:latin typeface="Times New Roman" panose="02020603050405020304" pitchFamily="18" charset="0"/>
                <a:ea typeface="Times New Roman" panose="02020603050405020304" pitchFamily="18" charset="0"/>
                <a:cs typeface="Times New Roman" panose="02020603050405020304" pitchFamily="18" charset="0"/>
              </a:rPr>
              <a:t>A psicanálise não é antropologia </a:t>
            </a:r>
          </a:p>
          <a:p>
            <a:pPr lvl="1"/>
            <a:r>
              <a:rPr lang="pt-BR" dirty="0"/>
              <a:t>Etc...</a:t>
            </a:r>
          </a:p>
        </p:txBody>
      </p:sp>
      <p:sp>
        <p:nvSpPr>
          <p:cNvPr id="4" name="Espaço Reservado para Número de Slide 3">
            <a:extLst>
              <a:ext uri="{FF2B5EF4-FFF2-40B4-BE49-F238E27FC236}">
                <a16:creationId xmlns:a16="http://schemas.microsoft.com/office/drawing/2014/main" id="{FED46065-4210-D240-8D80-0CBD5C4FC49E}"/>
              </a:ext>
            </a:extLst>
          </p:cNvPr>
          <p:cNvSpPr>
            <a:spLocks noGrp="1"/>
          </p:cNvSpPr>
          <p:nvPr>
            <p:ph type="sldNum" sz="quarter" idx="12"/>
          </p:nvPr>
        </p:nvSpPr>
        <p:spPr/>
        <p:txBody>
          <a:bodyPr/>
          <a:lstStyle/>
          <a:p>
            <a:fld id="{86E381C6-3CE7-354A-88D5-C98944E9A1C1}" type="slidenum">
              <a:rPr lang="pt-BR" smtClean="0"/>
              <a:t>87</a:t>
            </a:fld>
            <a:endParaRPr lang="pt-BR"/>
          </a:p>
        </p:txBody>
      </p:sp>
    </p:spTree>
    <p:extLst>
      <p:ext uri="{BB962C8B-B14F-4D97-AF65-F5344CB8AC3E}">
        <p14:creationId xmlns:p14="http://schemas.microsoft.com/office/powerpoint/2010/main" val="107403157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B4AF88-162F-B84A-920A-31FF7FBE5FB9}"/>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D33AF5E7-63BC-6448-B873-0A7FC347799E}"/>
              </a:ext>
            </a:extLst>
          </p:cNvPr>
          <p:cNvSpPr>
            <a:spLocks noGrp="1"/>
          </p:cNvSpPr>
          <p:nvPr>
            <p:ph idx="1"/>
          </p:nvPr>
        </p:nvSpPr>
        <p:spPr/>
        <p:txBody>
          <a:bodyPr>
            <a:normAutofit/>
          </a:bodyPr>
          <a:lstStyle/>
          <a:p>
            <a:pPr marL="0" indent="0">
              <a:lnSpc>
                <a:spcPct val="150000"/>
              </a:lnSpc>
              <a:buNone/>
            </a:pPr>
            <a:r>
              <a:rPr lang="pt-BR" sz="2200" dirty="0"/>
              <a:t>VAMOS, AGORA, NAS PRÓXIMAS AULAS NOS DEDICAR A DAR UMA MAIOR ESPECIFICIDADE A DOIS CAMPOS DE PESQUISA:</a:t>
            </a:r>
          </a:p>
          <a:p>
            <a:pPr marL="0" indent="0">
              <a:lnSpc>
                <a:spcPct val="150000"/>
              </a:lnSpc>
              <a:buNone/>
            </a:pPr>
            <a:endParaRPr lang="pt-BR" sz="2200" dirty="0"/>
          </a:p>
          <a:p>
            <a:pPr lvl="1">
              <a:lnSpc>
                <a:spcPct val="150000"/>
              </a:lnSpc>
            </a:pPr>
            <a:r>
              <a:rPr lang="pt-BR" sz="2200" dirty="0"/>
              <a:t>O DAS NEUROCIÊNCIAS, com uma aula da Prof. Dr. Elizabeth </a:t>
            </a:r>
            <a:r>
              <a:rPr lang="pt-BR" sz="2200" dirty="0" err="1"/>
              <a:t>Shephard</a:t>
            </a:r>
            <a:endParaRPr lang="pt-BR" sz="2200" dirty="0"/>
          </a:p>
          <a:p>
            <a:pPr lvl="1">
              <a:lnSpc>
                <a:spcPct val="150000"/>
              </a:lnSpc>
            </a:pPr>
            <a:endParaRPr lang="pt-BR" sz="2200" dirty="0"/>
          </a:p>
          <a:p>
            <a:pPr lvl="1">
              <a:lnSpc>
                <a:spcPct val="150000"/>
              </a:lnSpc>
            </a:pPr>
            <a:r>
              <a:rPr lang="pt-BR" sz="2200" dirty="0"/>
              <a:t>O DA PSICANÁLSIE COM EVIDÊNCIAS, com uma aula do Prof. Dr. Rogério Lerner</a:t>
            </a:r>
          </a:p>
        </p:txBody>
      </p:sp>
      <p:sp>
        <p:nvSpPr>
          <p:cNvPr id="4" name="Espaço Reservado para Número de Slide 3">
            <a:extLst>
              <a:ext uri="{FF2B5EF4-FFF2-40B4-BE49-F238E27FC236}">
                <a16:creationId xmlns:a16="http://schemas.microsoft.com/office/drawing/2014/main" id="{7B4179CA-AD1C-0543-8FB2-FEEE37D21511}"/>
              </a:ext>
            </a:extLst>
          </p:cNvPr>
          <p:cNvSpPr>
            <a:spLocks noGrp="1"/>
          </p:cNvSpPr>
          <p:nvPr>
            <p:ph type="sldNum" sz="quarter" idx="12"/>
          </p:nvPr>
        </p:nvSpPr>
        <p:spPr/>
        <p:txBody>
          <a:bodyPr/>
          <a:lstStyle/>
          <a:p>
            <a:fld id="{86E381C6-3CE7-354A-88D5-C98944E9A1C1}" type="slidenum">
              <a:rPr lang="pt-BR" smtClean="0"/>
              <a:t>88</a:t>
            </a:fld>
            <a:endParaRPr lang="pt-BR"/>
          </a:p>
        </p:txBody>
      </p:sp>
    </p:spTree>
    <p:extLst>
      <p:ext uri="{BB962C8B-B14F-4D97-AF65-F5344CB8AC3E}">
        <p14:creationId xmlns:p14="http://schemas.microsoft.com/office/powerpoint/2010/main" val="277367120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B0D696-4BBA-BE4E-885F-1F3F6237269B}"/>
              </a:ext>
            </a:extLst>
          </p:cNvPr>
          <p:cNvSpPr>
            <a:spLocks noGrp="1"/>
          </p:cNvSpPr>
          <p:nvPr>
            <p:ph type="title"/>
          </p:nvPr>
        </p:nvSpPr>
        <p:spPr/>
        <p:txBody>
          <a:bodyPr>
            <a:normAutofit/>
          </a:bodyPr>
          <a:lstStyle/>
          <a:p>
            <a:r>
              <a:rPr lang="pt-BR" sz="2800" dirty="0">
                <a:latin typeface="Times New Roman" panose="02020603050405020304" pitchFamily="18" charset="0"/>
                <a:cs typeface="Times New Roman" panose="02020603050405020304" pitchFamily="18" charset="0"/>
              </a:rPr>
              <a:t>Depois destas aulas, que dão o quadro geral e determinadas perspectivas de orientação para nosso estudo, teremos as seguintes aulas:</a:t>
            </a:r>
          </a:p>
        </p:txBody>
      </p:sp>
      <p:sp>
        <p:nvSpPr>
          <p:cNvPr id="3" name="Espaço Reservado para Conteúdo 2">
            <a:extLst>
              <a:ext uri="{FF2B5EF4-FFF2-40B4-BE49-F238E27FC236}">
                <a16:creationId xmlns:a16="http://schemas.microsoft.com/office/drawing/2014/main" id="{31454B8A-DE67-C945-9B41-FC8A4AFA2A38}"/>
              </a:ext>
            </a:extLst>
          </p:cNvPr>
          <p:cNvSpPr>
            <a:spLocks noGrp="1"/>
          </p:cNvSpPr>
          <p:nvPr>
            <p:ph idx="1"/>
          </p:nvPr>
        </p:nvSpPr>
        <p:spPr/>
        <p:txBody>
          <a:bodyPr/>
          <a:lstStyle/>
          <a:p>
            <a:pPr>
              <a:lnSpc>
                <a:spcPct val="150000"/>
              </a:lnSpc>
            </a:pPr>
            <a:r>
              <a:rPr lang="pt-BR" dirty="0"/>
              <a:t>AULA 02. AS NEUROCIÊNCIAS E SEUS PARDIGMAS </a:t>
            </a:r>
          </a:p>
          <a:p>
            <a:pPr>
              <a:lnSpc>
                <a:spcPct val="150000"/>
              </a:lnSpc>
            </a:pPr>
            <a:r>
              <a:rPr lang="pt-BR" dirty="0"/>
              <a:t>AULA 03. PSICANÁLISE COM EVIDÊNCIAS</a:t>
            </a:r>
          </a:p>
          <a:p>
            <a:pPr>
              <a:lnSpc>
                <a:spcPct val="150000"/>
              </a:lnSpc>
            </a:pPr>
            <a:r>
              <a:rPr lang="pt-BR" dirty="0"/>
              <a:t>AULA 04. INTRODUÇÃO À LEITURA DO LIVRO DE MIGUEL NICOLELIS </a:t>
            </a:r>
          </a:p>
          <a:p>
            <a:pPr>
              <a:lnSpc>
                <a:spcPct val="150000"/>
              </a:lnSpc>
            </a:pPr>
            <a:r>
              <a:rPr lang="pt-BR" dirty="0"/>
              <a:t>AULAS DE 05 A 11. ANÁLISE DE CADA UM DOS CAPÍTULOS (do 1º  ao 7º ) DO LIVRO DE NICOLELIS</a:t>
            </a:r>
          </a:p>
        </p:txBody>
      </p:sp>
      <p:sp>
        <p:nvSpPr>
          <p:cNvPr id="4" name="Espaço Reservado para Número de Slide 3">
            <a:extLst>
              <a:ext uri="{FF2B5EF4-FFF2-40B4-BE49-F238E27FC236}">
                <a16:creationId xmlns:a16="http://schemas.microsoft.com/office/drawing/2014/main" id="{4B7619B4-3ABF-704E-94C1-DB703FADEEED}"/>
              </a:ext>
            </a:extLst>
          </p:cNvPr>
          <p:cNvSpPr>
            <a:spLocks noGrp="1"/>
          </p:cNvSpPr>
          <p:nvPr>
            <p:ph type="sldNum" sz="quarter" idx="12"/>
          </p:nvPr>
        </p:nvSpPr>
        <p:spPr/>
        <p:txBody>
          <a:bodyPr/>
          <a:lstStyle/>
          <a:p>
            <a:fld id="{86E381C6-3CE7-354A-88D5-C98944E9A1C1}" type="slidenum">
              <a:rPr lang="pt-BR" smtClean="0"/>
              <a:t>89</a:t>
            </a:fld>
            <a:endParaRPr lang="pt-BR"/>
          </a:p>
        </p:txBody>
      </p:sp>
    </p:spTree>
    <p:extLst>
      <p:ext uri="{BB962C8B-B14F-4D97-AF65-F5344CB8AC3E}">
        <p14:creationId xmlns:p14="http://schemas.microsoft.com/office/powerpoint/2010/main" val="855299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1E6C3C-5E5B-DF42-9373-9FF80915B117}"/>
              </a:ext>
            </a:extLst>
          </p:cNvPr>
          <p:cNvSpPr>
            <a:spLocks noGrp="1"/>
          </p:cNvSpPr>
          <p:nvPr>
            <p:ph type="title"/>
          </p:nvPr>
        </p:nvSpPr>
        <p:spPr/>
        <p:txBody>
          <a:bodyPr>
            <a:noAutofit/>
          </a:bodyPr>
          <a:lstStyle/>
          <a:p>
            <a:pPr algn="ctr">
              <a:lnSpc>
                <a:spcPct val="100000"/>
              </a:lnSpc>
              <a:buAutoNum type="arabicPeriod"/>
            </a:pPr>
            <a:r>
              <a:rPr lang="pt-BR" sz="2800" b="1" dirty="0">
                <a:latin typeface="Times New Roman" panose="02020603050405020304" pitchFamily="18" charset="0"/>
                <a:cs typeface="Times New Roman" panose="02020603050405020304" pitchFamily="18" charset="0"/>
              </a:rPr>
              <a:t> No que se refere ao kantismo de Freud </a:t>
            </a:r>
            <a:br>
              <a:rPr lang="pt-BR" sz="2800" b="1" dirty="0">
                <a:latin typeface="Times New Roman" panose="02020603050405020304" pitchFamily="18" charset="0"/>
                <a:cs typeface="Times New Roman" panose="02020603050405020304" pitchFamily="18" charset="0"/>
              </a:rPr>
            </a:br>
            <a:r>
              <a:rPr lang="pt-BR" sz="2800" b="1" dirty="0">
                <a:latin typeface="Times New Roman" panose="02020603050405020304" pitchFamily="18" charset="0"/>
                <a:cs typeface="Times New Roman" panose="02020603050405020304" pitchFamily="18" charset="0"/>
              </a:rPr>
              <a:t>e a explicitação do  </a:t>
            </a:r>
            <a:r>
              <a:rPr lang="pt-BR" sz="2800" b="1" dirty="0">
                <a:latin typeface="Times New Roman" panose="02020603050405020304" pitchFamily="18" charset="0"/>
                <a:cs typeface="Times New Roman" panose="02020603050405020304" pitchFamily="18" charset="0"/>
                <a:sym typeface="Wingdings" pitchFamily="2" charset="2"/>
              </a:rPr>
              <a:t>Programa kantiano de Pesquisa </a:t>
            </a:r>
            <a:r>
              <a:rPr lang="pt-BR" sz="2800" b="1" i="1" dirty="0">
                <a:latin typeface="Times New Roman" panose="02020603050405020304" pitchFamily="18" charset="0"/>
                <a:cs typeface="Times New Roman" panose="02020603050405020304" pitchFamily="18" charset="0"/>
                <a:sym typeface="Wingdings" pitchFamily="2" charset="2"/>
              </a:rPr>
              <a:t>a priori</a:t>
            </a:r>
            <a:r>
              <a:rPr lang="pt-BR" sz="2800" b="1" dirty="0">
                <a:latin typeface="Times New Roman" panose="02020603050405020304" pitchFamily="18" charset="0"/>
                <a:cs typeface="Times New Roman" panose="02020603050405020304" pitchFamily="18" charset="0"/>
                <a:sym typeface="Wingdings" pitchFamily="2" charset="2"/>
              </a:rPr>
              <a:t> </a:t>
            </a:r>
            <a:br>
              <a:rPr lang="pt-BR" sz="2800" b="1" dirty="0">
                <a:latin typeface="Times New Roman" panose="02020603050405020304" pitchFamily="18" charset="0"/>
                <a:cs typeface="Times New Roman" panose="02020603050405020304" pitchFamily="18" charset="0"/>
                <a:sym typeface="Wingdings" pitchFamily="2" charset="2"/>
              </a:rPr>
            </a:br>
            <a:r>
              <a:rPr lang="pt-BR" sz="2800" b="1" dirty="0">
                <a:latin typeface="Times New Roman" panose="02020603050405020304" pitchFamily="18" charset="0"/>
                <a:cs typeface="Times New Roman" panose="02020603050405020304" pitchFamily="18" charset="0"/>
                <a:sym typeface="Wingdings" pitchFamily="2" charset="2"/>
              </a:rPr>
              <a:t>para as ciências da Natureza</a:t>
            </a:r>
          </a:p>
        </p:txBody>
      </p:sp>
      <p:sp>
        <p:nvSpPr>
          <p:cNvPr id="3" name="Espaço Reservado para Conteúdo 2">
            <a:extLst>
              <a:ext uri="{FF2B5EF4-FFF2-40B4-BE49-F238E27FC236}">
                <a16:creationId xmlns:a16="http://schemas.microsoft.com/office/drawing/2014/main" id="{B6093104-218B-FD46-A607-40A5B71BAA25}"/>
              </a:ext>
            </a:extLst>
          </p:cNvPr>
          <p:cNvSpPr>
            <a:spLocks noGrp="1"/>
          </p:cNvSpPr>
          <p:nvPr>
            <p:ph idx="1"/>
          </p:nvPr>
        </p:nvSpPr>
        <p:spPr>
          <a:xfrm>
            <a:off x="838200" y="1825625"/>
            <a:ext cx="10515600" cy="4667250"/>
          </a:xfrm>
        </p:spPr>
        <p:txBody>
          <a:bodyPr>
            <a:noAutofit/>
          </a:bodyPr>
          <a:lstStyle/>
          <a:p>
            <a:pPr>
              <a:lnSpc>
                <a:spcPct val="150000"/>
              </a:lnSpc>
            </a:pPr>
            <a:r>
              <a:rPr lang="pt-BR" sz="1600" dirty="0">
                <a:effectLst/>
                <a:latin typeface="Times New Roman" panose="02020603050405020304" pitchFamily="18" charset="0"/>
                <a:cs typeface="Times New Roman" panose="02020603050405020304" pitchFamily="18" charset="0"/>
              </a:rPr>
              <a:t>Kant, I. (1787). </a:t>
            </a:r>
            <a:r>
              <a:rPr lang="pt-BR" sz="1600" i="1" dirty="0">
                <a:effectLst/>
                <a:latin typeface="Times New Roman" panose="02020603050405020304" pitchFamily="18" charset="0"/>
                <a:cs typeface="Times New Roman" panose="02020603050405020304" pitchFamily="18" charset="0"/>
              </a:rPr>
              <a:t>Crítica da razão pura. 1. ed. 1781 (A) e 2. ed. 1787 (</a:t>
            </a:r>
            <a:r>
              <a:rPr lang="pt-BR" sz="1600" i="1" dirty="0" err="1">
                <a:effectLst/>
                <a:latin typeface="Times New Roman" panose="02020603050405020304" pitchFamily="18" charset="0"/>
                <a:cs typeface="Times New Roman" panose="02020603050405020304" pitchFamily="18" charset="0"/>
              </a:rPr>
              <a:t>B</a:t>
            </a:r>
            <a:r>
              <a:rPr lang="pt-BR" sz="1600" i="1" dirty="0">
                <a:effectLst/>
                <a:latin typeface="Times New Roman" panose="02020603050405020304" pitchFamily="18" charset="0"/>
                <a:cs typeface="Times New Roman" panose="02020603050405020304" pitchFamily="18" charset="0"/>
              </a:rPr>
              <a:t>)</a:t>
            </a:r>
            <a:r>
              <a:rPr lang="pt-BR" sz="1600" dirty="0">
                <a:effectLst/>
                <a:latin typeface="Times New Roman" panose="02020603050405020304" pitchFamily="18" charset="0"/>
                <a:cs typeface="Times New Roman" panose="02020603050405020304" pitchFamily="18" charset="0"/>
              </a:rPr>
              <a:t>. Lisboa: Fundação </a:t>
            </a:r>
            <a:r>
              <a:rPr lang="pt-BR" sz="1600" dirty="0" err="1">
                <a:effectLst/>
                <a:latin typeface="Times New Roman" panose="02020603050405020304" pitchFamily="18" charset="0"/>
                <a:cs typeface="Times New Roman" panose="02020603050405020304" pitchFamily="18" charset="0"/>
              </a:rPr>
              <a:t>Calouste</a:t>
            </a:r>
            <a:r>
              <a:rPr lang="pt-BR" sz="1600" dirty="0">
                <a:effectLst/>
                <a:latin typeface="Times New Roman" panose="02020603050405020304" pitchFamily="18" charset="0"/>
                <a:cs typeface="Times New Roman" panose="02020603050405020304" pitchFamily="18" charset="0"/>
              </a:rPr>
              <a:t> </a:t>
            </a:r>
            <a:r>
              <a:rPr lang="pt-BR" sz="1600" dirty="0" err="1">
                <a:effectLst/>
                <a:latin typeface="Times New Roman" panose="02020603050405020304" pitchFamily="18" charset="0"/>
                <a:cs typeface="Times New Roman" panose="02020603050405020304" pitchFamily="18" charset="0"/>
              </a:rPr>
              <a:t>Gulbenkian</a:t>
            </a:r>
            <a:r>
              <a:rPr lang="pt-BR" sz="1600" dirty="0">
                <a:effectLst/>
                <a:latin typeface="Times New Roman" panose="02020603050405020304" pitchFamily="18" charset="0"/>
                <a:cs typeface="Times New Roman" panose="02020603050405020304" pitchFamily="18" charset="0"/>
              </a:rPr>
              <a:t>, 1997.</a:t>
            </a:r>
          </a:p>
          <a:p>
            <a:pPr marL="0" indent="0">
              <a:lnSpc>
                <a:spcPct val="150000"/>
              </a:lnSpc>
              <a:buNone/>
            </a:pPr>
            <a:r>
              <a:rPr lang="pt-BR" sz="1600" dirty="0">
                <a:latin typeface="Times New Roman" panose="02020603050405020304" pitchFamily="18" charset="0"/>
                <a:cs typeface="Times New Roman" panose="02020603050405020304" pitchFamily="18" charset="0"/>
              </a:rPr>
              <a:t>    _______ </a:t>
            </a:r>
            <a:r>
              <a:rPr lang="pt-BR" sz="1600" dirty="0">
                <a:effectLst/>
                <a:latin typeface="Times New Roman" panose="02020603050405020304" pitchFamily="18" charset="0"/>
                <a:cs typeface="Times New Roman" panose="02020603050405020304" pitchFamily="18" charset="0"/>
              </a:rPr>
              <a:t>(1786). </a:t>
            </a:r>
            <a:r>
              <a:rPr lang="pt-BR" sz="1600" i="1" dirty="0">
                <a:effectLst/>
                <a:latin typeface="Times New Roman" panose="02020603050405020304" pitchFamily="18" charset="0"/>
                <a:cs typeface="Times New Roman" panose="02020603050405020304" pitchFamily="18" charset="0"/>
              </a:rPr>
              <a:t>Princípios Metafísicos Da Ciência da Natureza</a:t>
            </a:r>
            <a:r>
              <a:rPr lang="pt-BR" sz="1600" dirty="0">
                <a:effectLst/>
                <a:latin typeface="Times New Roman" panose="02020603050405020304" pitchFamily="18" charset="0"/>
                <a:cs typeface="Times New Roman" panose="02020603050405020304" pitchFamily="18" charset="0"/>
              </a:rPr>
              <a:t>. Lisboa: Edições 70, 1990.</a:t>
            </a:r>
          </a:p>
          <a:p>
            <a:pPr>
              <a:lnSpc>
                <a:spcPct val="150000"/>
              </a:lnSpc>
            </a:pPr>
            <a:r>
              <a:rPr lang="pt-BR" sz="1600" dirty="0" err="1">
                <a:effectLst/>
                <a:latin typeface="Times New Roman" panose="02020603050405020304" pitchFamily="18" charset="0"/>
                <a:cs typeface="Times New Roman" panose="02020603050405020304" pitchFamily="18" charset="0"/>
              </a:rPr>
              <a:t>Loparic</a:t>
            </a:r>
            <a:r>
              <a:rPr lang="pt-BR" sz="1600" dirty="0">
                <a:effectLst/>
                <a:latin typeface="Times New Roman" panose="02020603050405020304" pitchFamily="18" charset="0"/>
                <a:cs typeface="Times New Roman" panose="02020603050405020304" pitchFamily="18" charset="0"/>
              </a:rPr>
              <a:t>, </a:t>
            </a:r>
            <a:r>
              <a:rPr lang="pt-BR" sz="1600" dirty="0" err="1">
                <a:effectLst/>
                <a:latin typeface="Times New Roman" panose="02020603050405020304" pitchFamily="18" charset="0"/>
                <a:cs typeface="Times New Roman" panose="02020603050405020304" pitchFamily="18" charset="0"/>
              </a:rPr>
              <a:t>Z</a:t>
            </a:r>
            <a:r>
              <a:rPr lang="pt-BR" sz="1600" dirty="0">
                <a:effectLst/>
                <a:latin typeface="Times New Roman" panose="02020603050405020304" pitchFamily="18" charset="0"/>
                <a:cs typeface="Times New Roman" panose="02020603050405020304" pitchFamily="18" charset="0"/>
              </a:rPr>
              <a:t>. (2000). </a:t>
            </a:r>
            <a:r>
              <a:rPr lang="pt-BR" sz="1600" i="1" dirty="0">
                <a:effectLst/>
                <a:latin typeface="Times New Roman" panose="02020603050405020304" pitchFamily="18" charset="0"/>
                <a:cs typeface="Times New Roman" panose="02020603050405020304" pitchFamily="18" charset="0"/>
              </a:rPr>
              <a:t>A semântica transcendental de Kant</a:t>
            </a:r>
            <a:r>
              <a:rPr lang="pt-BR" sz="1600" dirty="0">
                <a:effectLst/>
                <a:latin typeface="Times New Roman" panose="02020603050405020304" pitchFamily="18" charset="0"/>
                <a:cs typeface="Times New Roman" panose="02020603050405020304" pitchFamily="18" charset="0"/>
              </a:rPr>
              <a:t>. Campinas: CLE.</a:t>
            </a:r>
          </a:p>
          <a:p>
            <a:pPr marL="0" indent="0">
              <a:lnSpc>
                <a:spcPct val="150000"/>
              </a:lnSpc>
              <a:buNone/>
            </a:pPr>
            <a:r>
              <a:rPr lang="pt-BR" sz="1600" dirty="0">
                <a:latin typeface="Times New Roman" panose="02020603050405020304" pitchFamily="18" charset="0"/>
                <a:cs typeface="Times New Roman" panose="02020603050405020304" pitchFamily="18" charset="0"/>
              </a:rPr>
              <a:t>     _________ </a:t>
            </a:r>
            <a:r>
              <a:rPr lang="pt-BR" sz="1600" dirty="0">
                <a:effectLst/>
                <a:latin typeface="Times New Roman" panose="02020603050405020304" pitchFamily="18" charset="0"/>
                <a:cs typeface="Times New Roman" panose="02020603050405020304" pitchFamily="18" charset="0"/>
              </a:rPr>
              <a:t>(2003). As duas metafísicas de Kant. </a:t>
            </a:r>
            <a:r>
              <a:rPr lang="pt-BR" sz="1600" i="1" dirty="0">
                <a:effectLst/>
                <a:latin typeface="Times New Roman" panose="02020603050405020304" pitchFamily="18" charset="0"/>
                <a:cs typeface="Times New Roman" panose="02020603050405020304" pitchFamily="18" charset="0"/>
              </a:rPr>
              <a:t>Kant e-</a:t>
            </a:r>
            <a:r>
              <a:rPr lang="pt-BR" sz="1600" i="1" dirty="0" err="1">
                <a:effectLst/>
                <a:latin typeface="Times New Roman" panose="02020603050405020304" pitchFamily="18" charset="0"/>
                <a:cs typeface="Times New Roman" panose="02020603050405020304" pitchFamily="18" charset="0"/>
              </a:rPr>
              <a:t>Prints</a:t>
            </a:r>
            <a:r>
              <a:rPr lang="pt-BR" sz="1600" i="1" dirty="0">
                <a:effectLst/>
                <a:latin typeface="Times New Roman" panose="02020603050405020304" pitchFamily="18" charset="0"/>
                <a:cs typeface="Times New Roman" panose="02020603050405020304" pitchFamily="18" charset="0"/>
              </a:rPr>
              <a:t>, 2</a:t>
            </a:r>
            <a:r>
              <a:rPr lang="pt-BR" sz="1600" dirty="0">
                <a:effectLst/>
                <a:latin typeface="Times New Roman" panose="02020603050405020304" pitchFamily="18" charset="0"/>
                <a:cs typeface="Times New Roman" panose="02020603050405020304" pitchFamily="18" charset="0"/>
              </a:rPr>
              <a:t>(5). </a:t>
            </a:r>
          </a:p>
          <a:p>
            <a:pPr marL="0" indent="0">
              <a:lnSpc>
                <a:spcPct val="150000"/>
              </a:lnSpc>
              <a:buNone/>
            </a:pPr>
            <a:r>
              <a:rPr lang="pt-BR" sz="1600" dirty="0">
                <a:latin typeface="Times New Roman" panose="02020603050405020304" pitchFamily="18" charset="0"/>
                <a:cs typeface="Times New Roman" panose="02020603050405020304" pitchFamily="18" charset="0"/>
              </a:rPr>
              <a:t>     </a:t>
            </a:r>
            <a:r>
              <a:rPr lang="pt-BR" sz="1600" dirty="0" err="1">
                <a:effectLst/>
                <a:latin typeface="Times New Roman" panose="02020603050405020304" pitchFamily="18" charset="0"/>
                <a:cs typeface="Times New Roman" panose="02020603050405020304" pitchFamily="18" charset="0"/>
              </a:rPr>
              <a:t>Retrieved</a:t>
            </a:r>
            <a:r>
              <a:rPr lang="pt-BR" sz="1600" dirty="0">
                <a:effectLst/>
                <a:latin typeface="Times New Roman" panose="02020603050405020304" pitchFamily="18" charset="0"/>
                <a:cs typeface="Times New Roman" panose="02020603050405020304" pitchFamily="18" charset="0"/>
              </a:rPr>
              <a:t> </a:t>
            </a:r>
            <a:r>
              <a:rPr lang="pt-BR" sz="1600" dirty="0" err="1">
                <a:effectLst/>
                <a:latin typeface="Times New Roman" panose="02020603050405020304" pitchFamily="18" charset="0"/>
                <a:cs typeface="Times New Roman" panose="02020603050405020304" pitchFamily="18" charset="0"/>
              </a:rPr>
              <a:t>from</a:t>
            </a:r>
            <a:r>
              <a:rPr lang="pt-BR" sz="1600" dirty="0">
                <a:latin typeface="Times New Roman" panose="02020603050405020304" pitchFamily="18" charset="0"/>
                <a:cs typeface="Times New Roman" panose="02020603050405020304" pitchFamily="18" charset="0"/>
              </a:rPr>
              <a:t>    </a:t>
            </a:r>
            <a:r>
              <a:rPr lang="pt-BR" sz="1600" dirty="0">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www.cle.unicamp.br/kant-e-prints</a:t>
            </a:r>
            <a:endParaRPr lang="pt-BR" sz="1600" dirty="0">
              <a:latin typeface="Times New Roman" panose="02020603050405020304" pitchFamily="18" charset="0"/>
              <a:cs typeface="Times New Roman" panose="02020603050405020304" pitchFamily="18" charset="0"/>
              <a:sym typeface="Wingdings" pitchFamily="2" charset="2"/>
            </a:endParaRPr>
          </a:p>
          <a:p>
            <a:pPr>
              <a:lnSpc>
                <a:spcPct val="150000"/>
              </a:lnSpc>
            </a:pPr>
            <a:r>
              <a:rPr lang="pt-BR" sz="1600" dirty="0" err="1">
                <a:effectLst/>
                <a:latin typeface="Times New Roman" panose="02020603050405020304" pitchFamily="18" charset="0"/>
                <a:cs typeface="Times New Roman" panose="02020603050405020304" pitchFamily="18" charset="0"/>
              </a:rPr>
              <a:t>Fulgencio</a:t>
            </a:r>
            <a:r>
              <a:rPr lang="pt-BR" sz="1600" dirty="0">
                <a:effectLst/>
                <a:latin typeface="Times New Roman" panose="02020603050405020304" pitchFamily="18" charset="0"/>
                <a:cs typeface="Times New Roman" panose="02020603050405020304" pitchFamily="18" charset="0"/>
              </a:rPr>
              <a:t>, L. (2008). </a:t>
            </a:r>
            <a:r>
              <a:rPr lang="pt-BR" sz="1600" i="1" dirty="0">
                <a:effectLst/>
                <a:latin typeface="Times New Roman" panose="02020603050405020304" pitchFamily="18" charset="0"/>
                <a:cs typeface="Times New Roman" panose="02020603050405020304" pitchFamily="18" charset="0"/>
              </a:rPr>
              <a:t>O método especulativo em Freud</a:t>
            </a:r>
            <a:r>
              <a:rPr lang="pt-BR" sz="1600" dirty="0">
                <a:effectLst/>
                <a:latin typeface="Times New Roman" panose="02020603050405020304" pitchFamily="18" charset="0"/>
                <a:cs typeface="Times New Roman" panose="02020603050405020304" pitchFamily="18" charset="0"/>
              </a:rPr>
              <a:t>. São Paulo: EDUC</a:t>
            </a:r>
            <a:r>
              <a:rPr lang="pt-BR" sz="1600" dirty="0">
                <a:latin typeface="Times New Roman" panose="02020603050405020304" pitchFamily="18" charset="0"/>
                <a:cs typeface="Times New Roman" panose="02020603050405020304" pitchFamily="18" charset="0"/>
              </a:rPr>
              <a:t>.</a:t>
            </a:r>
          </a:p>
          <a:p>
            <a:pPr marL="0" indent="0">
              <a:lnSpc>
                <a:spcPct val="150000"/>
              </a:lnSpc>
              <a:buNone/>
            </a:pPr>
            <a:r>
              <a:rPr lang="pt-BR" sz="1600" dirty="0">
                <a:effectLst/>
                <a:latin typeface="Times New Roman" panose="02020603050405020304" pitchFamily="18" charset="0"/>
                <a:cs typeface="Times New Roman" panose="02020603050405020304" pitchFamily="18" charset="0"/>
              </a:rPr>
              <a:t>     _______ (2018). As especulações </a:t>
            </a:r>
            <a:r>
              <a:rPr lang="pt-BR" sz="1600" dirty="0" err="1">
                <a:effectLst/>
                <a:latin typeface="Times New Roman" panose="02020603050405020304" pitchFamily="18" charset="0"/>
                <a:cs typeface="Times New Roman" panose="02020603050405020304" pitchFamily="18" charset="0"/>
              </a:rPr>
              <a:t>metapsicológicas</a:t>
            </a:r>
            <a:r>
              <a:rPr lang="pt-BR" sz="1600" dirty="0">
                <a:effectLst/>
                <a:latin typeface="Times New Roman" panose="02020603050405020304" pitchFamily="18" charset="0"/>
                <a:cs typeface="Times New Roman" panose="02020603050405020304" pitchFamily="18" charset="0"/>
              </a:rPr>
              <a:t> de Freud. </a:t>
            </a:r>
          </a:p>
          <a:p>
            <a:pPr marL="0" indent="0">
              <a:lnSpc>
                <a:spcPct val="150000"/>
              </a:lnSpc>
              <a:buNone/>
            </a:pPr>
            <a:r>
              <a:rPr lang="pt-BR" sz="1600" dirty="0">
                <a:latin typeface="Times New Roman" panose="02020603050405020304" pitchFamily="18" charset="0"/>
                <a:cs typeface="Times New Roman" panose="02020603050405020304" pitchFamily="18" charset="0"/>
              </a:rPr>
              <a:t>  	</a:t>
            </a:r>
            <a:r>
              <a:rPr lang="pt-BR" sz="1600" dirty="0">
                <a:effectLst/>
                <a:latin typeface="Times New Roman" panose="02020603050405020304" pitchFamily="18" charset="0"/>
                <a:cs typeface="Times New Roman" panose="02020603050405020304" pitchFamily="18" charset="0"/>
              </a:rPr>
              <a:t>In L. </a:t>
            </a:r>
            <a:r>
              <a:rPr lang="pt-BR" sz="1600" dirty="0" err="1">
                <a:effectLst/>
                <a:latin typeface="Times New Roman" panose="02020603050405020304" pitchFamily="18" charset="0"/>
                <a:cs typeface="Times New Roman" panose="02020603050405020304" pitchFamily="18" charset="0"/>
              </a:rPr>
              <a:t>Fulgencio</a:t>
            </a:r>
            <a:r>
              <a:rPr lang="pt-BR" sz="1600" dirty="0">
                <a:effectLst/>
                <a:latin typeface="Times New Roman" panose="02020603050405020304" pitchFamily="18" charset="0"/>
                <a:cs typeface="Times New Roman" panose="02020603050405020304" pitchFamily="18" charset="0"/>
              </a:rPr>
              <a:t> (Ed.), </a:t>
            </a:r>
            <a:r>
              <a:rPr lang="pt-BR" sz="1600" i="1" dirty="0">
                <a:effectLst/>
                <a:latin typeface="Times New Roman" panose="02020603050405020304" pitchFamily="18" charset="0"/>
                <a:cs typeface="Times New Roman" panose="02020603050405020304" pitchFamily="18" charset="0"/>
              </a:rPr>
              <a:t>A Bruxa Metapsicologia e seus destinos</a:t>
            </a:r>
            <a:r>
              <a:rPr lang="pt-BR" sz="1600" dirty="0">
                <a:effectLst/>
                <a:latin typeface="Times New Roman" panose="02020603050405020304" pitchFamily="18" charset="0"/>
                <a:cs typeface="Times New Roman" panose="02020603050405020304" pitchFamily="18" charset="0"/>
              </a:rPr>
              <a:t> (pp. 33-74). São </a:t>
            </a:r>
            <a:r>
              <a:rPr lang="pt-BR" sz="1600" dirty="0" err="1">
                <a:effectLst/>
                <a:latin typeface="Times New Roman" panose="02020603050405020304" pitchFamily="18" charset="0"/>
                <a:cs typeface="Times New Roman" panose="02020603050405020304" pitchFamily="18" charset="0"/>
              </a:rPr>
              <a:t>Paulo:Blucher</a:t>
            </a:r>
            <a:r>
              <a:rPr lang="pt-BR" sz="1600" dirty="0">
                <a:effectLst/>
                <a:latin typeface="Times New Roman" panose="02020603050405020304" pitchFamily="18" charset="0"/>
                <a:cs typeface="Times New Roman" panose="02020603050405020304" pitchFamily="18" charset="0"/>
              </a:rPr>
              <a:t>.</a:t>
            </a:r>
            <a:endParaRPr lang="pt-BR" sz="1600" dirty="0">
              <a:latin typeface="Times New Roman" panose="02020603050405020304" pitchFamily="18" charset="0"/>
              <a:cs typeface="Times New Roman" panose="02020603050405020304" pitchFamily="18" charset="0"/>
              <a:sym typeface="Wingdings" pitchFamily="2" charset="2"/>
            </a:endParaRPr>
          </a:p>
        </p:txBody>
      </p:sp>
      <p:sp>
        <p:nvSpPr>
          <p:cNvPr id="4" name="Espaço Reservado para Número de Slide 3">
            <a:extLst>
              <a:ext uri="{FF2B5EF4-FFF2-40B4-BE49-F238E27FC236}">
                <a16:creationId xmlns:a16="http://schemas.microsoft.com/office/drawing/2014/main" id="{9F4B3B79-6A54-E541-A18E-C256BEE60BD3}"/>
              </a:ext>
            </a:extLst>
          </p:cNvPr>
          <p:cNvSpPr>
            <a:spLocks noGrp="1"/>
          </p:cNvSpPr>
          <p:nvPr>
            <p:ph type="sldNum" sz="quarter" idx="12"/>
          </p:nvPr>
        </p:nvSpPr>
        <p:spPr/>
        <p:txBody>
          <a:bodyPr/>
          <a:lstStyle/>
          <a:p>
            <a:fld id="{86E381C6-3CE7-354A-88D5-C98944E9A1C1}" type="slidenum">
              <a:rPr lang="pt-BR" smtClean="0"/>
              <a:t>9</a:t>
            </a:fld>
            <a:endParaRPr lang="pt-BR" dirty="0"/>
          </a:p>
        </p:txBody>
      </p:sp>
    </p:spTree>
    <p:extLst>
      <p:ext uri="{BB962C8B-B14F-4D97-AF65-F5344CB8AC3E}">
        <p14:creationId xmlns:p14="http://schemas.microsoft.com/office/powerpoint/2010/main" val="3788372628"/>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11168</TotalTime>
  <Words>13310</Words>
  <Application>Microsoft Macintosh PowerPoint</Application>
  <PresentationFormat>Widescreen</PresentationFormat>
  <Paragraphs>600</Paragraphs>
  <Slides>89</Slides>
  <Notes>0</Notes>
  <HiddenSlides>0</HiddenSlides>
  <MMClips>0</MMClips>
  <ScaleCrop>false</ScaleCrop>
  <HeadingPairs>
    <vt:vector size="6" baseType="variant">
      <vt:variant>
        <vt:lpstr>Fontes usadas</vt:lpstr>
      </vt:variant>
      <vt:variant>
        <vt:i4>11</vt:i4>
      </vt:variant>
      <vt:variant>
        <vt:lpstr>Tema</vt:lpstr>
      </vt:variant>
      <vt:variant>
        <vt:i4>1</vt:i4>
      </vt:variant>
      <vt:variant>
        <vt:lpstr>Títulos de slides</vt:lpstr>
      </vt:variant>
      <vt:variant>
        <vt:i4>89</vt:i4>
      </vt:variant>
    </vt:vector>
  </HeadingPairs>
  <TitlesOfParts>
    <vt:vector size="101" baseType="lpstr">
      <vt:lpstr>-webkit-standard</vt:lpstr>
      <vt:lpstr>AppleSystemUIFont</vt:lpstr>
      <vt:lpstr>Arial</vt:lpstr>
      <vt:lpstr>Calibri</vt:lpstr>
      <vt:lpstr>Calibri Light</vt:lpstr>
      <vt:lpstr>Cambria Math</vt:lpstr>
      <vt:lpstr>Courier New</vt:lpstr>
      <vt:lpstr>Helvetica Neue</vt:lpstr>
      <vt:lpstr>Symbol</vt:lpstr>
      <vt:lpstr>Times</vt:lpstr>
      <vt:lpstr>Times New Roman</vt:lpstr>
      <vt:lpstr>Tema do Office</vt:lpstr>
      <vt:lpstr>Psicanálise &amp; Desenvolvimento X Psicanálise e Neurociências  Disciplina ministrada no Programa de Pós-Graduação em Psicologia da Educação, do Desenvolvimento e da Personalidade  no Instituto de Psicologia da Universidade de São Paulo Primeiro Semestre de 2025 </vt:lpstr>
      <vt:lpstr>OBJETIVOS</vt:lpstr>
      <vt:lpstr>Um curso que é um convite  para a exploração, estudo e teste de hipóteses</vt:lpstr>
      <vt:lpstr>As relações entre  A Psicanálise e As Neurociências</vt:lpstr>
      <vt:lpstr>DIFERENTES SABERES TÊM OU NÃO   OS MESMOS OBJETOS, PROBLEMAS, MÉTODOS,   SOLUÇÕES E APLICABILIDADE? </vt:lpstr>
      <vt:lpstr>O problema da relação entre os saberes,  entre as ciências</vt:lpstr>
      <vt:lpstr>História e Epistemologia das ciências</vt:lpstr>
      <vt:lpstr>Este curso não é, no entanto, de epistemologia das ciências, mas depende de uma epistemologia,   depende de um posicionamento a partir do qual as ciências e a relação entre elas serão analisados. </vt:lpstr>
      <vt:lpstr> No que se refere ao kantismo de Freud  e a explicitação do  Programa kantiano de Pesquisa a priori  para as ciências da Natureza</vt:lpstr>
      <vt:lpstr>2. No que se refere à epistemologia das ciências </vt:lpstr>
      <vt:lpstr>3. No que se refere a um proposta epistemológica para a comunicação  entre sistemas teóricos-semânticos diferentes: </vt:lpstr>
      <vt:lpstr>Apresentação do PowerPoint</vt:lpstr>
      <vt:lpstr>O que as neurociências procuram explicar?  O que não podem explicar?</vt:lpstr>
      <vt:lpstr>Apresentação do PowerPoint</vt:lpstr>
      <vt:lpstr>A relação e a comunicação entre as ciências </vt:lpstr>
      <vt:lpstr>A farà per sè A psicanálise e a biologia para Freud</vt:lpstr>
      <vt:lpstr>Apresentação do PowerPoint</vt:lpstr>
      <vt:lpstr> PROPOSTA. Neste curso vamos:</vt:lpstr>
      <vt:lpstr>Em seguida, nos propomos a:</vt:lpstr>
      <vt:lpstr>1. Algumas pesquisas que estabelecem conexões  entre  as propostas da psicanálise e as descobertas das neurociência</vt:lpstr>
      <vt:lpstr>Apresentação do PowerPoint</vt:lpstr>
      <vt:lpstr>Apresentação do PowerPoint</vt:lpstr>
      <vt:lpstr>1. Algumas pesquisas que estabelecem conexões  entre  as propostas da psicanálise e as descobertas das neurociência</vt:lpstr>
      <vt:lpstr>Apresentação do PowerPoint</vt:lpstr>
      <vt:lpstr>Cristina M. Alberini </vt:lpstr>
      <vt:lpstr>Relação com a Psicanálise</vt:lpstr>
      <vt:lpstr>KARL FRISTON </vt:lpstr>
      <vt:lpstr>Principais Trabalhos e Contribuições </vt:lpstr>
      <vt:lpstr>Principais Teses e Idéias </vt:lpstr>
      <vt:lpstr>Relação com a Psicanálise: </vt:lpstr>
      <vt:lpstr>Richard Lane </vt:lpstr>
      <vt:lpstr>Relação com a Psicanálise</vt:lpstr>
      <vt:lpstr>Georg Northoff</vt:lpstr>
      <vt:lpstr>Relação com a psicanálise</vt:lpstr>
      <vt:lpstr>Pierre Magistretti </vt:lpstr>
      <vt:lpstr>Relação de Pierre Magistretti com a Psicanálise</vt:lpstr>
      <vt:lpstr>No campo da psicanálise, referindo-se às neurociências, podemos citar:</vt:lpstr>
      <vt:lpstr>Peter Fonagy</vt:lpstr>
      <vt:lpstr>Principais Obras de Peter Fonagy</vt:lpstr>
      <vt:lpstr>Antonio Imbasciati</vt:lpstr>
      <vt:lpstr>Contribuições e Propostas de Antonio Imbasciati</vt:lpstr>
      <vt:lpstr>Principais Obras de Antonio Imbasciati site:  www.imbasciati.com</vt:lpstr>
      <vt:lpstr>Daniel N. Stern (1934–2012)</vt:lpstr>
      <vt:lpstr>Principais Contribuições </vt:lpstr>
      <vt:lpstr>Principais Influências</vt:lpstr>
      <vt:lpstr>O Lugar das Neurociências nas Suas Propostas </vt:lpstr>
      <vt:lpstr>Principais Livros</vt:lpstr>
      <vt:lpstr>Bernard Golse</vt:lpstr>
      <vt:lpstr>Principais Contribuições</vt:lpstr>
      <vt:lpstr>Principais Influências</vt:lpstr>
      <vt:lpstr>O Lugar das Neurociências nas Suas Propostas</vt:lpstr>
      <vt:lpstr>Principais Livros </vt:lpstr>
      <vt:lpstr>Benilton Bezerra Jr.  </vt:lpstr>
      <vt:lpstr>Contribuições e Propostas de Bennilton Bezerra Jr.</vt:lpstr>
      <vt:lpstr>Apresentação do PowerPoint</vt:lpstr>
      <vt:lpstr>NÃO HÁ REDUCIONISMO DE NENHUMA DAS PARTES</vt:lpstr>
      <vt:lpstr>Benilton Bezzerra Jr propõe retomar a relação Friston &amp; Freud</vt:lpstr>
      <vt:lpstr>Diz Bezzerra:</vt:lpstr>
      <vt:lpstr>Bezzerra procura explicações metapsicológicas, apoiado nas neurociências, para o desenvolvimento do self, os processos de integração, e as projeções operativas na administração do mundo</vt:lpstr>
      <vt:lpstr>Encaminhamento</vt:lpstr>
      <vt:lpstr>Mark Solms</vt:lpstr>
      <vt:lpstr>Principais Publicações de Mark Solms</vt:lpstr>
      <vt:lpstr>Principais Contribuições e Propostas</vt:lpstr>
      <vt:lpstr>A proposta de uma Neuropsicanálise </vt:lpstr>
      <vt:lpstr>1. Algumas pesquisas que estabelecem conexões  entre  as propostas da psicanálise e as descobertas das neurociência</vt:lpstr>
      <vt:lpstr>Apresentação do PowerPoint</vt:lpstr>
      <vt:lpstr>Os objetos e os problemas  da Psicanálise e das Neurociências</vt:lpstr>
      <vt:lpstr> A RELAÇÃO ENTRE O CORPO E A ALMA  </vt:lpstr>
      <vt:lpstr>O PROBLEMA DA RELAÇÃO ENTRE   A PSICANÁLISE E AS NEUROCIÊNCIAS</vt:lpstr>
      <vt:lpstr>Temos duas ciências, duas semânticas, objetos diferentes  (ou, ao mesmos, modos diferentes de abordar seus objetos),  métodos de pesquisa diferentes. Talvez, problemas e soluções diferentes.</vt:lpstr>
      <vt:lpstr> A Babel do conhecimento </vt:lpstr>
      <vt:lpstr> Kant e a  Ética da Terminologia </vt:lpstr>
      <vt:lpstr>Princípios epistemológicos e metodológicos  para o diálogo entre  saberes semântico-teóricos diferentes</vt:lpstr>
      <vt:lpstr>Apresentação do PowerPoint</vt:lpstr>
      <vt:lpstr>A noção de Paradigma de Thomas S. Kuhn</vt:lpstr>
      <vt:lpstr>Caracterização dos Elementos de um Paradigma  ou de uma Matriz Paradigmática </vt:lpstr>
      <vt:lpstr>A questão do método O valor Heurístico</vt:lpstr>
      <vt:lpstr>Como seria o paradigma da Física (newtoniana e einsteiniana)? </vt:lpstr>
      <vt:lpstr>Apresentação do PowerPoint</vt:lpstr>
      <vt:lpstr>Apresentação do PowerPoint</vt:lpstr>
      <vt:lpstr>A PSICANÁLISE E SEUS PARADGIMAS </vt:lpstr>
      <vt:lpstr>Apresentação do PowerPoint</vt:lpstr>
      <vt:lpstr>A MATRIZ PARADIGMÁTICA  DO PONTO DE VISTA DA PSICANÁLISE  </vt:lpstr>
      <vt:lpstr>Apresentação do PowerPoint</vt:lpstr>
      <vt:lpstr>Apresentação do PowerPoint</vt:lpstr>
      <vt:lpstr>Apresentação do PowerPoint</vt:lpstr>
      <vt:lpstr>Apresentação do PowerPoint</vt:lpstr>
      <vt:lpstr>Apresentação do PowerPoint</vt:lpstr>
      <vt:lpstr>Depois destas aulas, que dão o quadro geral e determinadas perspectivas de orientação para nosso estudo, teremos as seguintes aulas: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Psicanálise &amp; Desenvolvimento X Psicanálise e Neurociências </dc:title>
  <dc:creator>Leopoldo Fulgencio</dc:creator>
  <cp:lastModifiedBy>Leopoldo Fulgencio</cp:lastModifiedBy>
  <cp:revision>92</cp:revision>
  <dcterms:created xsi:type="dcterms:W3CDTF">2024-10-28T19:05:48Z</dcterms:created>
  <dcterms:modified xsi:type="dcterms:W3CDTF">2025-02-12T00:45:21Z</dcterms:modified>
</cp:coreProperties>
</file>