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45"/>
  </p:notesMasterIdLst>
  <p:sldIdLst>
    <p:sldId id="310" r:id="rId2"/>
    <p:sldId id="257" r:id="rId3"/>
    <p:sldId id="259" r:id="rId4"/>
    <p:sldId id="260" r:id="rId5"/>
    <p:sldId id="262" r:id="rId6"/>
    <p:sldId id="266" r:id="rId7"/>
    <p:sldId id="312" r:id="rId8"/>
    <p:sldId id="301" r:id="rId9"/>
    <p:sldId id="311" r:id="rId10"/>
    <p:sldId id="313" r:id="rId11"/>
    <p:sldId id="308" r:id="rId12"/>
    <p:sldId id="298" r:id="rId13"/>
    <p:sldId id="296" r:id="rId14"/>
    <p:sldId id="297" r:id="rId15"/>
    <p:sldId id="303" r:id="rId16"/>
    <p:sldId id="261" r:id="rId17"/>
    <p:sldId id="299" r:id="rId18"/>
    <p:sldId id="263" r:id="rId19"/>
    <p:sldId id="306" r:id="rId20"/>
    <p:sldId id="304" r:id="rId21"/>
    <p:sldId id="305" r:id="rId22"/>
    <p:sldId id="302" r:id="rId23"/>
    <p:sldId id="309" r:id="rId24"/>
    <p:sldId id="307" r:id="rId25"/>
    <p:sldId id="300" r:id="rId26"/>
    <p:sldId id="359" r:id="rId27"/>
    <p:sldId id="360" r:id="rId28"/>
    <p:sldId id="267" r:id="rId29"/>
    <p:sldId id="368" r:id="rId30"/>
    <p:sldId id="369" r:id="rId31"/>
    <p:sldId id="370" r:id="rId32"/>
    <p:sldId id="265" r:id="rId33"/>
    <p:sldId id="372" r:id="rId34"/>
    <p:sldId id="380" r:id="rId35"/>
    <p:sldId id="381" r:id="rId36"/>
    <p:sldId id="382" r:id="rId37"/>
    <p:sldId id="373" r:id="rId38"/>
    <p:sldId id="374" r:id="rId39"/>
    <p:sldId id="375" r:id="rId40"/>
    <p:sldId id="376" r:id="rId41"/>
    <p:sldId id="377" r:id="rId42"/>
    <p:sldId id="378" r:id="rId43"/>
    <p:sldId id="371" r:id="rId44"/>
  </p:sldIdLst>
  <p:sldSz cx="9144000" cy="5143500" type="screen16x9"/>
  <p:notesSz cx="6858000" cy="9144000"/>
  <p:embeddedFontLst>
    <p:embeddedFont>
      <p:font typeface="Book Antiqua" panose="020406020503050303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Mali" panose="020B0604020202020204" charset="-34"/>
      <p:regular r:id="rId54"/>
      <p:bold r:id="rId55"/>
      <p:italic r:id="rId56"/>
      <p:boldItalic r:id="rId57"/>
    </p:embeddedFont>
    <p:embeddedFont>
      <p:font typeface="Mali SemiBold" panose="020B0604020202020204" charset="-34"/>
      <p:regular r:id="rId58"/>
      <p:bold r:id="rId59"/>
      <p:italic r:id="rId60"/>
      <p:boldItalic r:id="rId61"/>
    </p:embeddedFont>
    <p:embeddedFont>
      <p:font typeface="Nunito" pitchFamily="2" charset="0"/>
      <p:regular r:id="rId62"/>
      <p:bold r:id="rId63"/>
      <p:italic r:id="rId64"/>
      <p:boldItalic r:id="rId65"/>
    </p:embeddedFont>
    <p:embeddedFont>
      <p:font typeface="Nunito Light" pitchFamily="2" charset="0"/>
      <p:regular r:id="rId66"/>
      <p:bold r:id="rId67"/>
      <p:italic r:id="rId68"/>
      <p:boldItalic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Galheigo" initials="SG" lastIdx="1" clrIdx="0">
    <p:extLst>
      <p:ext uri="{19B8F6BF-5375-455C-9EA6-DF929625EA0E}">
        <p15:presenceInfo xmlns:p15="http://schemas.microsoft.com/office/powerpoint/2012/main" userId="35863d5518d66f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3208F0-AD8F-4053-A8EF-DEC011EDB4A5}">
  <a:tblStyle styleId="{0C3208F0-AD8F-4053-A8EF-DEC011EDB4A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160D98-0977-4DE6-BF6C-5D77E9B9BDF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font" Target="fonts/font2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72"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font" Target="fonts/font2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font" Target="fonts/font2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5.fntdata"/><Relationship Id="rId55" Type="http://schemas.openxmlformats.org/officeDocument/2006/relationships/font" Target="fonts/font10.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046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12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61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7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10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47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419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58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670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93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529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0"/>
        <p:cNvGrpSpPr/>
        <p:nvPr/>
      </p:nvGrpSpPr>
      <p:grpSpPr>
        <a:xfrm>
          <a:off x="0" y="0"/>
          <a:ext cx="0" cy="0"/>
          <a:chOff x="0" y="0"/>
          <a:chExt cx="0" cy="0"/>
        </a:xfrm>
      </p:grpSpPr>
      <p:sp>
        <p:nvSpPr>
          <p:cNvPr id="61" name="Google Shape;61;p3"/>
          <p:cNvSpPr txBox="1">
            <a:spLocks noGrp="1"/>
          </p:cNvSpPr>
          <p:nvPr>
            <p:ph type="ctrTitle"/>
          </p:nvPr>
        </p:nvSpPr>
        <p:spPr>
          <a:xfrm>
            <a:off x="752800" y="440350"/>
            <a:ext cx="7485900" cy="1159800"/>
          </a:xfrm>
          <a:prstGeom prst="rect">
            <a:avLst/>
          </a:prstGeom>
        </p:spPr>
        <p:txBody>
          <a:bodyPr spcFirstLastPara="1" wrap="square" lIns="0" tIns="0" rIns="0" bIns="0" anchor="b" anchorCtr="0">
            <a:noAutofit/>
          </a:bodyPr>
          <a:lstStyle>
            <a:lvl1pPr lvl="0" rtl="0">
              <a:spcBef>
                <a:spcPts val="0"/>
              </a:spcBef>
              <a:spcAft>
                <a:spcPts val="0"/>
              </a:spcAft>
              <a:buSzPts val="4600"/>
              <a:buNone/>
              <a:defRPr sz="4600"/>
            </a:lvl1pPr>
            <a:lvl2pPr lvl="1" rtl="0">
              <a:spcBef>
                <a:spcPts val="0"/>
              </a:spcBef>
              <a:spcAft>
                <a:spcPts val="0"/>
              </a:spcAft>
              <a:buSzPts val="4600"/>
              <a:buNone/>
              <a:defRPr sz="4600"/>
            </a:lvl2pPr>
            <a:lvl3pPr lvl="2" rtl="0">
              <a:spcBef>
                <a:spcPts val="0"/>
              </a:spcBef>
              <a:spcAft>
                <a:spcPts val="0"/>
              </a:spcAft>
              <a:buSzPts val="4600"/>
              <a:buNone/>
              <a:defRPr sz="4600"/>
            </a:lvl3pPr>
            <a:lvl4pPr lvl="3" rtl="0">
              <a:spcBef>
                <a:spcPts val="0"/>
              </a:spcBef>
              <a:spcAft>
                <a:spcPts val="0"/>
              </a:spcAft>
              <a:buSzPts val="4600"/>
              <a:buNone/>
              <a:defRPr sz="4600"/>
            </a:lvl4pPr>
            <a:lvl5pPr lvl="4" rtl="0">
              <a:spcBef>
                <a:spcPts val="0"/>
              </a:spcBef>
              <a:spcAft>
                <a:spcPts val="0"/>
              </a:spcAft>
              <a:buSzPts val="4600"/>
              <a:buNone/>
              <a:defRPr sz="4600"/>
            </a:lvl5pPr>
            <a:lvl6pPr lvl="5" rtl="0">
              <a:spcBef>
                <a:spcPts val="0"/>
              </a:spcBef>
              <a:spcAft>
                <a:spcPts val="0"/>
              </a:spcAft>
              <a:buSzPts val="4600"/>
              <a:buNone/>
              <a:defRPr sz="4600"/>
            </a:lvl6pPr>
            <a:lvl7pPr lvl="6" rtl="0">
              <a:spcBef>
                <a:spcPts val="0"/>
              </a:spcBef>
              <a:spcAft>
                <a:spcPts val="0"/>
              </a:spcAft>
              <a:buSzPts val="4600"/>
              <a:buNone/>
              <a:defRPr sz="4600"/>
            </a:lvl7pPr>
            <a:lvl8pPr lvl="7" rtl="0">
              <a:spcBef>
                <a:spcPts val="0"/>
              </a:spcBef>
              <a:spcAft>
                <a:spcPts val="0"/>
              </a:spcAft>
              <a:buSzPts val="4600"/>
              <a:buNone/>
              <a:defRPr sz="4600"/>
            </a:lvl8pPr>
            <a:lvl9pPr lvl="8" rtl="0">
              <a:spcBef>
                <a:spcPts val="0"/>
              </a:spcBef>
              <a:spcAft>
                <a:spcPts val="0"/>
              </a:spcAft>
              <a:buSzPts val="4600"/>
              <a:buNone/>
              <a:defRPr sz="4600"/>
            </a:lvl9pPr>
          </a:lstStyle>
          <a:p>
            <a:endParaRPr/>
          </a:p>
        </p:txBody>
      </p:sp>
      <p:sp>
        <p:nvSpPr>
          <p:cNvPr id="62" name="Google Shape;62;p3"/>
          <p:cNvSpPr txBox="1">
            <a:spLocks noGrp="1"/>
          </p:cNvSpPr>
          <p:nvPr>
            <p:ph type="subTitle" idx="1"/>
          </p:nvPr>
        </p:nvSpPr>
        <p:spPr>
          <a:xfrm>
            <a:off x="752800" y="1697054"/>
            <a:ext cx="7485900" cy="784800"/>
          </a:xfrm>
          <a:prstGeom prst="rect">
            <a:avLst/>
          </a:prstGeom>
        </p:spPr>
        <p:txBody>
          <a:bodyPr spcFirstLastPara="1" wrap="square" lIns="0" tIns="0" rIns="0" bIns="0" anchor="t" anchorCtr="0">
            <a:noAutofit/>
          </a:bodyPr>
          <a:lstStyle>
            <a:lvl1pPr lvl="0" rtl="0">
              <a:spcBef>
                <a:spcPts val="0"/>
              </a:spcBef>
              <a:spcAft>
                <a:spcPts val="0"/>
              </a:spcAft>
              <a:buSzPts val="1400"/>
              <a:buNone/>
              <a:defRPr>
                <a:solidFill>
                  <a:schemeClr val="accent5"/>
                </a:solidFill>
              </a:defRPr>
            </a:lvl1pPr>
            <a:lvl2pPr lvl="1" rtl="0">
              <a:spcBef>
                <a:spcPts val="1000"/>
              </a:spcBef>
              <a:spcAft>
                <a:spcPts val="0"/>
              </a:spcAft>
              <a:buSzPts val="3000"/>
              <a:buNone/>
              <a:defRPr sz="3000">
                <a:solidFill>
                  <a:schemeClr val="accent5"/>
                </a:solidFill>
              </a:defRPr>
            </a:lvl2pPr>
            <a:lvl3pPr lvl="2" rtl="0">
              <a:spcBef>
                <a:spcPts val="1000"/>
              </a:spcBef>
              <a:spcAft>
                <a:spcPts val="0"/>
              </a:spcAft>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grpSp>
        <p:nvGrpSpPr>
          <p:cNvPr id="63" name="Google Shape;63;p3"/>
          <p:cNvGrpSpPr/>
          <p:nvPr/>
        </p:nvGrpSpPr>
        <p:grpSpPr>
          <a:xfrm>
            <a:off x="3409171" y="2429676"/>
            <a:ext cx="5318543" cy="7882145"/>
            <a:chOff x="3485371" y="1424851"/>
            <a:chExt cx="5318543" cy="7882145"/>
          </a:xfrm>
        </p:grpSpPr>
        <p:grpSp>
          <p:nvGrpSpPr>
            <p:cNvPr id="64" name="Google Shape;64;p3"/>
            <p:cNvGrpSpPr/>
            <p:nvPr/>
          </p:nvGrpSpPr>
          <p:grpSpPr>
            <a:xfrm>
              <a:off x="3485371" y="1958251"/>
              <a:ext cx="468816" cy="7120145"/>
              <a:chOff x="1447800" y="152400"/>
              <a:chExt cx="318597" cy="4838699"/>
            </a:xfrm>
          </p:grpSpPr>
          <p:sp>
            <p:nvSpPr>
              <p:cNvPr id="65" name="Google Shape;65;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 name="Google Shape;66;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 name="Google Shape;67;p3"/>
            <p:cNvGrpSpPr/>
            <p:nvPr/>
          </p:nvGrpSpPr>
          <p:grpSpPr>
            <a:xfrm>
              <a:off x="3808592" y="1577251"/>
              <a:ext cx="468816" cy="7120145"/>
              <a:chOff x="1600200" y="152400"/>
              <a:chExt cx="318597" cy="4838699"/>
            </a:xfrm>
          </p:grpSpPr>
          <p:sp>
            <p:nvSpPr>
              <p:cNvPr id="68" name="Google Shape;68;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 name="Google Shape;69;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0" name="Google Shape;70;p3"/>
            <p:cNvGrpSpPr/>
            <p:nvPr/>
          </p:nvGrpSpPr>
          <p:grpSpPr>
            <a:xfrm>
              <a:off x="4131812" y="2186851"/>
              <a:ext cx="468816" cy="7120145"/>
              <a:chOff x="533400" y="152400"/>
              <a:chExt cx="318597" cy="4838699"/>
            </a:xfrm>
          </p:grpSpPr>
          <p:sp>
            <p:nvSpPr>
              <p:cNvPr id="71" name="Google Shape;71;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 name="Google Shape;72;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3" name="Google Shape;73;p3"/>
            <p:cNvGrpSpPr/>
            <p:nvPr/>
          </p:nvGrpSpPr>
          <p:grpSpPr>
            <a:xfrm>
              <a:off x="4455033" y="1729651"/>
              <a:ext cx="468816" cy="7120145"/>
              <a:chOff x="685800" y="152400"/>
              <a:chExt cx="318597" cy="4838699"/>
            </a:xfrm>
          </p:grpSpPr>
          <p:sp>
            <p:nvSpPr>
              <p:cNvPr id="74" name="Google Shape;74;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 name="Google Shape;75;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6" name="Google Shape;76;p3"/>
            <p:cNvGrpSpPr/>
            <p:nvPr/>
          </p:nvGrpSpPr>
          <p:grpSpPr>
            <a:xfrm>
              <a:off x="4778254" y="1424851"/>
              <a:ext cx="468816" cy="7120145"/>
              <a:chOff x="838200" y="152400"/>
              <a:chExt cx="318597" cy="4838699"/>
            </a:xfrm>
          </p:grpSpPr>
          <p:sp>
            <p:nvSpPr>
              <p:cNvPr id="77" name="Google Shape;77;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8" name="Google Shape;78;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9" name="Google Shape;79;p3"/>
            <p:cNvGrpSpPr/>
            <p:nvPr/>
          </p:nvGrpSpPr>
          <p:grpSpPr>
            <a:xfrm>
              <a:off x="5101474" y="1882051"/>
              <a:ext cx="468816" cy="7120145"/>
              <a:chOff x="990600" y="152400"/>
              <a:chExt cx="318597" cy="4838699"/>
            </a:xfrm>
          </p:grpSpPr>
          <p:sp>
            <p:nvSpPr>
              <p:cNvPr id="80" name="Google Shape;80;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1" name="Google Shape;81;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82" name="Google Shape;82;p3"/>
            <p:cNvGrpSpPr/>
            <p:nvPr/>
          </p:nvGrpSpPr>
          <p:grpSpPr>
            <a:xfrm>
              <a:off x="5424695" y="1729651"/>
              <a:ext cx="468816" cy="7120145"/>
              <a:chOff x="3663063" y="152400"/>
              <a:chExt cx="318597" cy="4838699"/>
            </a:xfrm>
          </p:grpSpPr>
          <p:sp>
            <p:nvSpPr>
              <p:cNvPr id="83" name="Google Shape;83;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4" name="Google Shape;84;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85" name="Google Shape;85;p3"/>
            <p:cNvGrpSpPr/>
            <p:nvPr/>
          </p:nvGrpSpPr>
          <p:grpSpPr>
            <a:xfrm>
              <a:off x="5747916" y="2034451"/>
              <a:ext cx="468816" cy="7120145"/>
              <a:chOff x="1295400" y="152400"/>
              <a:chExt cx="318597" cy="4838699"/>
            </a:xfrm>
          </p:grpSpPr>
          <p:sp>
            <p:nvSpPr>
              <p:cNvPr id="86" name="Google Shape;86;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7" name="Google Shape;87;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88" name="Google Shape;88;p3"/>
            <p:cNvGrpSpPr/>
            <p:nvPr/>
          </p:nvGrpSpPr>
          <p:grpSpPr>
            <a:xfrm>
              <a:off x="6072553" y="1958251"/>
              <a:ext cx="468816" cy="7120145"/>
              <a:chOff x="1447800" y="152400"/>
              <a:chExt cx="318597" cy="4838699"/>
            </a:xfrm>
          </p:grpSpPr>
          <p:sp>
            <p:nvSpPr>
              <p:cNvPr id="89" name="Google Shape;89;p3"/>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0" name="Google Shape;90;p3"/>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91" name="Google Shape;91;p3"/>
            <p:cNvGrpSpPr/>
            <p:nvPr/>
          </p:nvGrpSpPr>
          <p:grpSpPr>
            <a:xfrm>
              <a:off x="6395774" y="1653451"/>
              <a:ext cx="468816" cy="7120145"/>
              <a:chOff x="1600200" y="152400"/>
              <a:chExt cx="318597" cy="4838699"/>
            </a:xfrm>
          </p:grpSpPr>
          <p:sp>
            <p:nvSpPr>
              <p:cNvPr id="92" name="Google Shape;92;p3"/>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3" name="Google Shape;93;p3"/>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94" name="Google Shape;94;p3"/>
            <p:cNvGrpSpPr/>
            <p:nvPr/>
          </p:nvGrpSpPr>
          <p:grpSpPr>
            <a:xfrm>
              <a:off x="6718994" y="1424851"/>
              <a:ext cx="468816" cy="7120145"/>
              <a:chOff x="533400" y="152400"/>
              <a:chExt cx="318597" cy="4838699"/>
            </a:xfrm>
          </p:grpSpPr>
          <p:sp>
            <p:nvSpPr>
              <p:cNvPr id="95" name="Google Shape;95;p3"/>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6" name="Google Shape;96;p3"/>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97" name="Google Shape;97;p3"/>
            <p:cNvGrpSpPr/>
            <p:nvPr/>
          </p:nvGrpSpPr>
          <p:grpSpPr>
            <a:xfrm>
              <a:off x="7042215" y="1501051"/>
              <a:ext cx="468816" cy="7120145"/>
              <a:chOff x="685800" y="152400"/>
              <a:chExt cx="318597" cy="4838699"/>
            </a:xfrm>
          </p:grpSpPr>
          <p:sp>
            <p:nvSpPr>
              <p:cNvPr id="98" name="Google Shape;98;p3"/>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99" name="Google Shape;99;p3"/>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00" name="Google Shape;100;p3"/>
            <p:cNvGrpSpPr/>
            <p:nvPr/>
          </p:nvGrpSpPr>
          <p:grpSpPr>
            <a:xfrm>
              <a:off x="7365436" y="1882051"/>
              <a:ext cx="468816" cy="7120145"/>
              <a:chOff x="838200" y="152400"/>
              <a:chExt cx="318597" cy="4838699"/>
            </a:xfrm>
          </p:grpSpPr>
          <p:sp>
            <p:nvSpPr>
              <p:cNvPr id="101" name="Google Shape;101;p3"/>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2" name="Google Shape;102;p3"/>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03" name="Google Shape;103;p3"/>
            <p:cNvGrpSpPr/>
            <p:nvPr/>
          </p:nvGrpSpPr>
          <p:grpSpPr>
            <a:xfrm>
              <a:off x="7688656" y="1424851"/>
              <a:ext cx="468816" cy="7120145"/>
              <a:chOff x="990600" y="152400"/>
              <a:chExt cx="318597" cy="4838699"/>
            </a:xfrm>
          </p:grpSpPr>
          <p:sp>
            <p:nvSpPr>
              <p:cNvPr id="104" name="Google Shape;104;p3"/>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5" name="Google Shape;105;p3"/>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06" name="Google Shape;106;p3"/>
            <p:cNvGrpSpPr/>
            <p:nvPr/>
          </p:nvGrpSpPr>
          <p:grpSpPr>
            <a:xfrm>
              <a:off x="8011877" y="2186851"/>
              <a:ext cx="468816" cy="7120145"/>
              <a:chOff x="3663063" y="152400"/>
              <a:chExt cx="318597" cy="4838699"/>
            </a:xfrm>
          </p:grpSpPr>
          <p:sp>
            <p:nvSpPr>
              <p:cNvPr id="107" name="Google Shape;107;p3"/>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8" name="Google Shape;108;p3"/>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09" name="Google Shape;109;p3"/>
            <p:cNvGrpSpPr/>
            <p:nvPr/>
          </p:nvGrpSpPr>
          <p:grpSpPr>
            <a:xfrm>
              <a:off x="8335098" y="1805851"/>
              <a:ext cx="468816" cy="7120145"/>
              <a:chOff x="1295400" y="152400"/>
              <a:chExt cx="318597" cy="4838699"/>
            </a:xfrm>
          </p:grpSpPr>
          <p:sp>
            <p:nvSpPr>
              <p:cNvPr id="110" name="Google Shape;110;p3"/>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1" name="Google Shape;111;p3"/>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616CA0-919D-4A49-9C8A-62FDFB3A5183}"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3"/>
        <p:cNvGrpSpPr/>
        <p:nvPr/>
      </p:nvGrpSpPr>
      <p:grpSpPr>
        <a:xfrm>
          <a:off x="0" y="0"/>
          <a:ext cx="0" cy="0"/>
          <a:chOff x="0" y="0"/>
          <a:chExt cx="0" cy="0"/>
        </a:xfrm>
      </p:grpSpPr>
      <p:sp>
        <p:nvSpPr>
          <p:cNvPr id="164" name="Google Shape;164;p5"/>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6" name="Google Shape;166;p5"/>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lvl1pPr marL="457200" lvl="0" indent="-317500">
              <a:spcBef>
                <a:spcPts val="600"/>
              </a:spcBef>
              <a:spcAft>
                <a:spcPts val="0"/>
              </a:spcAft>
              <a:buSzPts val="1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167" name="Google Shape;167;p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168" name="Google Shape;168;p5"/>
          <p:cNvGrpSpPr/>
          <p:nvPr/>
        </p:nvGrpSpPr>
        <p:grpSpPr>
          <a:xfrm>
            <a:off x="8004404" y="417297"/>
            <a:ext cx="3529549" cy="4525764"/>
            <a:chOff x="8004404" y="372498"/>
            <a:chExt cx="3529549" cy="4525764"/>
          </a:xfrm>
        </p:grpSpPr>
        <p:grpSp>
          <p:nvGrpSpPr>
            <p:cNvPr id="169" name="Google Shape;169;p5"/>
            <p:cNvGrpSpPr/>
            <p:nvPr/>
          </p:nvGrpSpPr>
          <p:grpSpPr>
            <a:xfrm rot="-5400000" flipH="1">
              <a:off x="8541351" y="-164449"/>
              <a:ext cx="2227938" cy="3301831"/>
              <a:chOff x="3485371" y="1424851"/>
              <a:chExt cx="5318543" cy="7882145"/>
            </a:xfrm>
          </p:grpSpPr>
          <p:grpSp>
            <p:nvGrpSpPr>
              <p:cNvPr id="170" name="Google Shape;170;p5"/>
              <p:cNvGrpSpPr/>
              <p:nvPr/>
            </p:nvGrpSpPr>
            <p:grpSpPr>
              <a:xfrm>
                <a:off x="3485371" y="1958251"/>
                <a:ext cx="468816" cy="7120145"/>
                <a:chOff x="1447800" y="152400"/>
                <a:chExt cx="318597" cy="4838699"/>
              </a:xfrm>
            </p:grpSpPr>
            <p:sp>
              <p:nvSpPr>
                <p:cNvPr id="171" name="Google Shape;171;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2" name="Google Shape;172;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73" name="Google Shape;173;p5"/>
              <p:cNvGrpSpPr/>
              <p:nvPr/>
            </p:nvGrpSpPr>
            <p:grpSpPr>
              <a:xfrm>
                <a:off x="3808592" y="1577251"/>
                <a:ext cx="468816" cy="7120145"/>
                <a:chOff x="1600200" y="152400"/>
                <a:chExt cx="318597" cy="4838699"/>
              </a:xfrm>
            </p:grpSpPr>
            <p:sp>
              <p:nvSpPr>
                <p:cNvPr id="174" name="Google Shape;174;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5" name="Google Shape;175;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76" name="Google Shape;176;p5"/>
              <p:cNvGrpSpPr/>
              <p:nvPr/>
            </p:nvGrpSpPr>
            <p:grpSpPr>
              <a:xfrm>
                <a:off x="4131812" y="2186851"/>
                <a:ext cx="468816" cy="7120145"/>
                <a:chOff x="533400" y="152400"/>
                <a:chExt cx="318597" cy="4838699"/>
              </a:xfrm>
            </p:grpSpPr>
            <p:sp>
              <p:nvSpPr>
                <p:cNvPr id="177" name="Google Shape;177;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8" name="Google Shape;178;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79" name="Google Shape;179;p5"/>
              <p:cNvGrpSpPr/>
              <p:nvPr/>
            </p:nvGrpSpPr>
            <p:grpSpPr>
              <a:xfrm>
                <a:off x="4455033" y="1729651"/>
                <a:ext cx="468816" cy="7120145"/>
                <a:chOff x="685800" y="152400"/>
                <a:chExt cx="318597" cy="4838699"/>
              </a:xfrm>
            </p:grpSpPr>
            <p:sp>
              <p:nvSpPr>
                <p:cNvPr id="180" name="Google Shape;180;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1" name="Google Shape;181;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82" name="Google Shape;182;p5"/>
              <p:cNvGrpSpPr/>
              <p:nvPr/>
            </p:nvGrpSpPr>
            <p:grpSpPr>
              <a:xfrm>
                <a:off x="4778254" y="1424851"/>
                <a:ext cx="468816" cy="7120145"/>
                <a:chOff x="838200" y="152400"/>
                <a:chExt cx="318597" cy="4838699"/>
              </a:xfrm>
            </p:grpSpPr>
            <p:sp>
              <p:nvSpPr>
                <p:cNvPr id="183" name="Google Shape;183;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4" name="Google Shape;184;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85" name="Google Shape;185;p5"/>
              <p:cNvGrpSpPr/>
              <p:nvPr/>
            </p:nvGrpSpPr>
            <p:grpSpPr>
              <a:xfrm>
                <a:off x="5101474" y="1882051"/>
                <a:ext cx="468816" cy="7120145"/>
                <a:chOff x="990600" y="152400"/>
                <a:chExt cx="318597" cy="4838699"/>
              </a:xfrm>
            </p:grpSpPr>
            <p:sp>
              <p:nvSpPr>
                <p:cNvPr id="186" name="Google Shape;186;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87" name="Google Shape;187;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88" name="Google Shape;188;p5"/>
              <p:cNvGrpSpPr/>
              <p:nvPr/>
            </p:nvGrpSpPr>
            <p:grpSpPr>
              <a:xfrm>
                <a:off x="5424695" y="1729651"/>
                <a:ext cx="468816" cy="7120145"/>
                <a:chOff x="3663063" y="152400"/>
                <a:chExt cx="318597" cy="4838699"/>
              </a:xfrm>
            </p:grpSpPr>
            <p:sp>
              <p:nvSpPr>
                <p:cNvPr id="189" name="Google Shape;189;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0" name="Google Shape;190;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91" name="Google Shape;191;p5"/>
              <p:cNvGrpSpPr/>
              <p:nvPr/>
            </p:nvGrpSpPr>
            <p:grpSpPr>
              <a:xfrm>
                <a:off x="5929821" y="2034451"/>
                <a:ext cx="468816" cy="7120145"/>
                <a:chOff x="1419019" y="152400"/>
                <a:chExt cx="318597" cy="4838699"/>
              </a:xfrm>
            </p:grpSpPr>
            <p:sp>
              <p:nvSpPr>
                <p:cNvPr id="192" name="Google Shape;192;p5"/>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3" name="Google Shape;193;p5"/>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194" name="Google Shape;194;p5"/>
              <p:cNvGrpSpPr/>
              <p:nvPr/>
            </p:nvGrpSpPr>
            <p:grpSpPr>
              <a:xfrm>
                <a:off x="6395774" y="1653451"/>
                <a:ext cx="468816" cy="7120145"/>
                <a:chOff x="1600200" y="152400"/>
                <a:chExt cx="318597" cy="4838699"/>
              </a:xfrm>
            </p:grpSpPr>
            <p:sp>
              <p:nvSpPr>
                <p:cNvPr id="195" name="Google Shape;195;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6" name="Google Shape;196;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97" name="Google Shape;197;p5"/>
              <p:cNvGrpSpPr/>
              <p:nvPr/>
            </p:nvGrpSpPr>
            <p:grpSpPr>
              <a:xfrm>
                <a:off x="6718994" y="1424851"/>
                <a:ext cx="468816" cy="7120145"/>
                <a:chOff x="533400" y="152400"/>
                <a:chExt cx="318597" cy="4838699"/>
              </a:xfrm>
            </p:grpSpPr>
            <p:sp>
              <p:nvSpPr>
                <p:cNvPr id="198" name="Google Shape;198;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99" name="Google Shape;199;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00" name="Google Shape;200;p5"/>
              <p:cNvGrpSpPr/>
              <p:nvPr/>
            </p:nvGrpSpPr>
            <p:grpSpPr>
              <a:xfrm>
                <a:off x="7042215" y="1501051"/>
                <a:ext cx="468816" cy="7120145"/>
                <a:chOff x="685800" y="152400"/>
                <a:chExt cx="318597" cy="4838699"/>
              </a:xfrm>
            </p:grpSpPr>
            <p:sp>
              <p:nvSpPr>
                <p:cNvPr id="201" name="Google Shape;201;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2" name="Google Shape;202;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03" name="Google Shape;203;p5"/>
              <p:cNvGrpSpPr/>
              <p:nvPr/>
            </p:nvGrpSpPr>
            <p:grpSpPr>
              <a:xfrm>
                <a:off x="7365436" y="1882051"/>
                <a:ext cx="468816" cy="7120145"/>
                <a:chOff x="838200" y="152400"/>
                <a:chExt cx="318597" cy="4838699"/>
              </a:xfrm>
            </p:grpSpPr>
            <p:sp>
              <p:nvSpPr>
                <p:cNvPr id="204" name="Google Shape;204;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5" name="Google Shape;205;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06" name="Google Shape;206;p5"/>
              <p:cNvGrpSpPr/>
              <p:nvPr/>
            </p:nvGrpSpPr>
            <p:grpSpPr>
              <a:xfrm>
                <a:off x="8011877" y="2186851"/>
                <a:ext cx="468816" cy="7120145"/>
                <a:chOff x="3663063" y="152400"/>
                <a:chExt cx="318597" cy="4838699"/>
              </a:xfrm>
            </p:grpSpPr>
            <p:sp>
              <p:nvSpPr>
                <p:cNvPr id="207" name="Google Shape;207;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8" name="Google Shape;208;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09" name="Google Shape;209;p5"/>
              <p:cNvGrpSpPr/>
              <p:nvPr/>
            </p:nvGrpSpPr>
            <p:grpSpPr>
              <a:xfrm>
                <a:off x="8335098" y="1805851"/>
                <a:ext cx="468816" cy="7120145"/>
                <a:chOff x="1295400" y="152400"/>
                <a:chExt cx="318597" cy="4838699"/>
              </a:xfrm>
            </p:grpSpPr>
            <p:sp>
              <p:nvSpPr>
                <p:cNvPr id="210" name="Google Shape;210;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1" name="Google Shape;211;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212" name="Google Shape;212;p5"/>
            <p:cNvGrpSpPr/>
            <p:nvPr/>
          </p:nvGrpSpPr>
          <p:grpSpPr>
            <a:xfrm rot="-5400000" flipH="1">
              <a:off x="9848714" y="1201031"/>
              <a:ext cx="196383" cy="2982574"/>
              <a:chOff x="1447800" y="152400"/>
              <a:chExt cx="318597" cy="4838699"/>
            </a:xfrm>
          </p:grpSpPr>
          <p:sp>
            <p:nvSpPr>
              <p:cNvPr id="213" name="Google Shape;213;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4" name="Google Shape;214;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15" name="Google Shape;215;p5"/>
            <p:cNvGrpSpPr/>
            <p:nvPr/>
          </p:nvGrpSpPr>
          <p:grpSpPr>
            <a:xfrm rot="-5400000" flipH="1">
              <a:off x="9689113" y="1336426"/>
              <a:ext cx="196383" cy="2982574"/>
              <a:chOff x="1600200" y="152400"/>
              <a:chExt cx="318597" cy="4838699"/>
            </a:xfrm>
          </p:grpSpPr>
          <p:sp>
            <p:nvSpPr>
              <p:cNvPr id="216" name="Google Shape;216;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17" name="Google Shape;217;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18" name="Google Shape;218;p5"/>
            <p:cNvGrpSpPr/>
            <p:nvPr/>
          </p:nvGrpSpPr>
          <p:grpSpPr>
            <a:xfrm rot="-5400000" flipH="1">
              <a:off x="9944475" y="1471836"/>
              <a:ext cx="196383" cy="2982574"/>
              <a:chOff x="533400" y="152400"/>
              <a:chExt cx="318597" cy="4838699"/>
            </a:xfrm>
          </p:grpSpPr>
          <p:sp>
            <p:nvSpPr>
              <p:cNvPr id="219" name="Google Shape;219;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0" name="Google Shape;220;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21" name="Google Shape;221;p5"/>
            <p:cNvGrpSpPr/>
            <p:nvPr/>
          </p:nvGrpSpPr>
          <p:grpSpPr>
            <a:xfrm rot="-5400000" flipH="1">
              <a:off x="9752954" y="1607231"/>
              <a:ext cx="196383" cy="2982574"/>
              <a:chOff x="685800" y="152400"/>
              <a:chExt cx="318597" cy="4838699"/>
            </a:xfrm>
          </p:grpSpPr>
          <p:sp>
            <p:nvSpPr>
              <p:cNvPr id="222" name="Google Shape;222;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3" name="Google Shape;223;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24" name="Google Shape;224;p5"/>
            <p:cNvGrpSpPr/>
            <p:nvPr/>
          </p:nvGrpSpPr>
          <p:grpSpPr>
            <a:xfrm rot="-5400000" flipH="1">
              <a:off x="9816794" y="1954222"/>
              <a:ext cx="196383" cy="2982574"/>
              <a:chOff x="990600" y="152400"/>
              <a:chExt cx="318597" cy="4838699"/>
            </a:xfrm>
          </p:grpSpPr>
          <p:sp>
            <p:nvSpPr>
              <p:cNvPr id="225" name="Google Shape;225;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6" name="Google Shape;226;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27" name="Google Shape;227;p5"/>
            <p:cNvGrpSpPr/>
            <p:nvPr/>
          </p:nvGrpSpPr>
          <p:grpSpPr>
            <a:xfrm rot="-5400000" flipH="1">
              <a:off x="9752954" y="2089589"/>
              <a:ext cx="196383" cy="2982574"/>
              <a:chOff x="3663063" y="152400"/>
              <a:chExt cx="318597" cy="4838699"/>
            </a:xfrm>
          </p:grpSpPr>
          <p:sp>
            <p:nvSpPr>
              <p:cNvPr id="228" name="Google Shape;228;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9" name="Google Shape;229;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30" name="Google Shape;230;p5"/>
            <p:cNvGrpSpPr/>
            <p:nvPr/>
          </p:nvGrpSpPr>
          <p:grpSpPr>
            <a:xfrm rot="-5400000" flipH="1">
              <a:off x="9880634" y="2225013"/>
              <a:ext cx="196383" cy="2982574"/>
              <a:chOff x="1295400" y="152400"/>
              <a:chExt cx="318597" cy="4838699"/>
            </a:xfrm>
          </p:grpSpPr>
          <p:sp>
            <p:nvSpPr>
              <p:cNvPr id="231" name="Google Shape;231;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2" name="Google Shape;232;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233" name="Google Shape;233;p5"/>
            <p:cNvGrpSpPr/>
            <p:nvPr/>
          </p:nvGrpSpPr>
          <p:grpSpPr>
            <a:xfrm rot="-5400000" flipH="1">
              <a:off x="9848714" y="2361002"/>
              <a:ext cx="196383" cy="2982574"/>
              <a:chOff x="1447800" y="152400"/>
              <a:chExt cx="318597" cy="4838699"/>
            </a:xfrm>
          </p:grpSpPr>
          <p:sp>
            <p:nvSpPr>
              <p:cNvPr id="234" name="Google Shape;234;p5"/>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5" name="Google Shape;235;p5"/>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236" name="Google Shape;236;p5"/>
            <p:cNvGrpSpPr/>
            <p:nvPr/>
          </p:nvGrpSpPr>
          <p:grpSpPr>
            <a:xfrm rot="-5400000" flipH="1">
              <a:off x="9721033" y="2496397"/>
              <a:ext cx="196383" cy="2982574"/>
              <a:chOff x="1600200" y="152400"/>
              <a:chExt cx="318597" cy="4838699"/>
            </a:xfrm>
          </p:grpSpPr>
          <p:sp>
            <p:nvSpPr>
              <p:cNvPr id="237" name="Google Shape;237;p5"/>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8" name="Google Shape;238;p5"/>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239" name="Google Shape;239;p5"/>
            <p:cNvGrpSpPr/>
            <p:nvPr/>
          </p:nvGrpSpPr>
          <p:grpSpPr>
            <a:xfrm rot="-5400000" flipH="1">
              <a:off x="9625273" y="2631806"/>
              <a:ext cx="196383" cy="2982574"/>
              <a:chOff x="533400" y="152400"/>
              <a:chExt cx="318597" cy="4838699"/>
            </a:xfrm>
          </p:grpSpPr>
          <p:sp>
            <p:nvSpPr>
              <p:cNvPr id="240" name="Google Shape;240;p5"/>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1" name="Google Shape;241;p5"/>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42" name="Google Shape;242;p5"/>
            <p:cNvGrpSpPr/>
            <p:nvPr/>
          </p:nvGrpSpPr>
          <p:grpSpPr>
            <a:xfrm rot="-5400000" flipH="1">
              <a:off x="9657193" y="2767202"/>
              <a:ext cx="196383" cy="2982574"/>
              <a:chOff x="685800" y="152400"/>
              <a:chExt cx="318597" cy="4838699"/>
            </a:xfrm>
          </p:grpSpPr>
          <p:sp>
            <p:nvSpPr>
              <p:cNvPr id="243" name="Google Shape;243;p5"/>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4" name="Google Shape;244;p5"/>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5" name="Google Shape;245;p5"/>
            <p:cNvGrpSpPr/>
            <p:nvPr/>
          </p:nvGrpSpPr>
          <p:grpSpPr>
            <a:xfrm rot="-5400000" flipH="1">
              <a:off x="9816794" y="2902597"/>
              <a:ext cx="196383" cy="2982574"/>
              <a:chOff x="838200" y="152400"/>
              <a:chExt cx="318597" cy="4838699"/>
            </a:xfrm>
          </p:grpSpPr>
          <p:sp>
            <p:nvSpPr>
              <p:cNvPr id="246" name="Google Shape;246;p5"/>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47" name="Google Shape;247;p5"/>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48" name="Google Shape;248;p5"/>
            <p:cNvGrpSpPr/>
            <p:nvPr/>
          </p:nvGrpSpPr>
          <p:grpSpPr>
            <a:xfrm rot="-5400000" flipH="1">
              <a:off x="9625273" y="3037992"/>
              <a:ext cx="196383" cy="2982574"/>
              <a:chOff x="990600" y="152400"/>
              <a:chExt cx="318597" cy="4838699"/>
            </a:xfrm>
          </p:grpSpPr>
          <p:sp>
            <p:nvSpPr>
              <p:cNvPr id="249" name="Google Shape;249;p5"/>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0" name="Google Shape;250;p5"/>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251" name="Google Shape;251;p5"/>
            <p:cNvGrpSpPr/>
            <p:nvPr/>
          </p:nvGrpSpPr>
          <p:grpSpPr>
            <a:xfrm rot="-5400000" flipH="1">
              <a:off x="9944475" y="3173359"/>
              <a:ext cx="196383" cy="2982574"/>
              <a:chOff x="3663063" y="152400"/>
              <a:chExt cx="318597" cy="4838699"/>
            </a:xfrm>
          </p:grpSpPr>
          <p:sp>
            <p:nvSpPr>
              <p:cNvPr id="252" name="Google Shape;252;p5"/>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3" name="Google Shape;253;p5"/>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254" name="Google Shape;254;p5"/>
            <p:cNvGrpSpPr/>
            <p:nvPr/>
          </p:nvGrpSpPr>
          <p:grpSpPr>
            <a:xfrm rot="-5400000" flipH="1">
              <a:off x="9784874" y="3308783"/>
              <a:ext cx="196383" cy="2982574"/>
              <a:chOff x="1295400" y="152400"/>
              <a:chExt cx="318597" cy="4838699"/>
            </a:xfrm>
          </p:grpSpPr>
          <p:sp>
            <p:nvSpPr>
              <p:cNvPr id="255" name="Google Shape;255;p5"/>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56" name="Google Shape;256;p5"/>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 image">
  <p:cSld name="TITLE_AND_BODY_1">
    <p:bg>
      <p:bgPr>
        <a:solidFill>
          <a:schemeClr val="dk1"/>
        </a:solidFill>
        <a:effectLst/>
      </p:bgPr>
    </p:bg>
    <p:spTree>
      <p:nvGrpSpPr>
        <p:cNvPr id="1" name="Shape 257"/>
        <p:cNvGrpSpPr/>
        <p:nvPr/>
      </p:nvGrpSpPr>
      <p:grpSpPr>
        <a:xfrm>
          <a:off x="0" y="0"/>
          <a:ext cx="0" cy="0"/>
          <a:chOff x="0" y="0"/>
          <a:chExt cx="0" cy="0"/>
        </a:xfrm>
      </p:grpSpPr>
      <p:pic>
        <p:nvPicPr>
          <p:cNvPr id="258" name="Google Shape;258;p6"/>
          <p:cNvPicPr preferRelativeResize="0"/>
          <p:nvPr/>
        </p:nvPicPr>
        <p:blipFill rotWithShape="1">
          <a:blip r:embed="rId2">
            <a:alphaModFix/>
          </a:blip>
          <a:srcRect r="50097"/>
          <a:stretch/>
        </p:blipFill>
        <p:spPr>
          <a:xfrm>
            <a:off x="0" y="0"/>
            <a:ext cx="4563024" cy="5143500"/>
          </a:xfrm>
          <a:prstGeom prst="rect">
            <a:avLst/>
          </a:prstGeom>
          <a:noFill/>
          <a:ln>
            <a:noFill/>
          </a:ln>
          <a:effectLst>
            <a:outerShdw blurRad="114300" dist="9525" algn="bl" rotWithShape="0">
              <a:schemeClr val="dk1">
                <a:alpha val="30000"/>
              </a:schemeClr>
            </a:outerShdw>
          </a:effectLst>
        </p:spPr>
      </p:pic>
      <p:sp>
        <p:nvSpPr>
          <p:cNvPr id="259" name="Google Shape;259;p6"/>
          <p:cNvSpPr/>
          <p:nvPr/>
        </p:nvSpPr>
        <p:spPr>
          <a:xfrm rot="197195">
            <a:off x="267937" y="14512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txBox="1">
            <a:spLocks noGrp="1"/>
          </p:cNvSpPr>
          <p:nvPr>
            <p:ph type="title"/>
          </p:nvPr>
        </p:nvSpPr>
        <p:spPr>
          <a:xfrm>
            <a:off x="524200" y="983900"/>
            <a:ext cx="3446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6"/>
          <p:cNvSpPr txBox="1">
            <a:spLocks noGrp="1"/>
          </p:cNvSpPr>
          <p:nvPr>
            <p:ph type="body" idx="1"/>
          </p:nvPr>
        </p:nvSpPr>
        <p:spPr>
          <a:xfrm>
            <a:off x="524200" y="1809750"/>
            <a:ext cx="3446100" cy="26217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262" name="Google Shape;262;p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grpSp>
        <p:nvGrpSpPr>
          <p:cNvPr id="263" name="Google Shape;263;p6"/>
          <p:cNvGrpSpPr/>
          <p:nvPr/>
        </p:nvGrpSpPr>
        <p:grpSpPr>
          <a:xfrm>
            <a:off x="8004404" y="417297"/>
            <a:ext cx="3529549" cy="4525764"/>
            <a:chOff x="8004404" y="372498"/>
            <a:chExt cx="3529549" cy="4525764"/>
          </a:xfrm>
        </p:grpSpPr>
        <p:grpSp>
          <p:nvGrpSpPr>
            <p:cNvPr id="264" name="Google Shape;264;p6"/>
            <p:cNvGrpSpPr/>
            <p:nvPr/>
          </p:nvGrpSpPr>
          <p:grpSpPr>
            <a:xfrm rot="-5400000" flipH="1">
              <a:off x="8541351" y="-164449"/>
              <a:ext cx="2227938" cy="3301831"/>
              <a:chOff x="3485371" y="1424851"/>
              <a:chExt cx="5318543" cy="7882145"/>
            </a:xfrm>
          </p:grpSpPr>
          <p:grpSp>
            <p:nvGrpSpPr>
              <p:cNvPr id="265" name="Google Shape;265;p6"/>
              <p:cNvGrpSpPr/>
              <p:nvPr/>
            </p:nvGrpSpPr>
            <p:grpSpPr>
              <a:xfrm>
                <a:off x="3485371" y="1958251"/>
                <a:ext cx="468816" cy="7120145"/>
                <a:chOff x="1447800" y="152400"/>
                <a:chExt cx="318597" cy="4838699"/>
              </a:xfrm>
            </p:grpSpPr>
            <p:sp>
              <p:nvSpPr>
                <p:cNvPr id="266" name="Google Shape;266;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7" name="Google Shape;267;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268" name="Google Shape;268;p6"/>
              <p:cNvGrpSpPr/>
              <p:nvPr/>
            </p:nvGrpSpPr>
            <p:grpSpPr>
              <a:xfrm>
                <a:off x="3808592" y="1577251"/>
                <a:ext cx="468816" cy="7120145"/>
                <a:chOff x="1600200" y="152400"/>
                <a:chExt cx="318597" cy="4838699"/>
              </a:xfrm>
            </p:grpSpPr>
            <p:sp>
              <p:nvSpPr>
                <p:cNvPr id="269" name="Google Shape;269;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0" name="Google Shape;270;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71" name="Google Shape;271;p6"/>
              <p:cNvGrpSpPr/>
              <p:nvPr/>
            </p:nvGrpSpPr>
            <p:grpSpPr>
              <a:xfrm>
                <a:off x="4131812" y="2186851"/>
                <a:ext cx="468816" cy="7120145"/>
                <a:chOff x="533400" y="152400"/>
                <a:chExt cx="318597" cy="4838699"/>
              </a:xfrm>
            </p:grpSpPr>
            <p:sp>
              <p:nvSpPr>
                <p:cNvPr id="272" name="Google Shape;272;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3" name="Google Shape;273;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74" name="Google Shape;274;p6"/>
              <p:cNvGrpSpPr/>
              <p:nvPr/>
            </p:nvGrpSpPr>
            <p:grpSpPr>
              <a:xfrm>
                <a:off x="4455033" y="1729651"/>
                <a:ext cx="468816" cy="7120145"/>
                <a:chOff x="685800" y="152400"/>
                <a:chExt cx="318597" cy="4838699"/>
              </a:xfrm>
            </p:grpSpPr>
            <p:sp>
              <p:nvSpPr>
                <p:cNvPr id="275" name="Google Shape;275;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6" name="Google Shape;276;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77" name="Google Shape;277;p6"/>
              <p:cNvGrpSpPr/>
              <p:nvPr/>
            </p:nvGrpSpPr>
            <p:grpSpPr>
              <a:xfrm>
                <a:off x="4778254" y="1424851"/>
                <a:ext cx="468816" cy="7120145"/>
                <a:chOff x="838200" y="152400"/>
                <a:chExt cx="318597" cy="4838699"/>
              </a:xfrm>
            </p:grpSpPr>
            <p:sp>
              <p:nvSpPr>
                <p:cNvPr id="278" name="Google Shape;278;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79" name="Google Shape;279;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280" name="Google Shape;280;p6"/>
              <p:cNvGrpSpPr/>
              <p:nvPr/>
            </p:nvGrpSpPr>
            <p:grpSpPr>
              <a:xfrm>
                <a:off x="5101474" y="1882051"/>
                <a:ext cx="468816" cy="7120145"/>
                <a:chOff x="990600" y="152400"/>
                <a:chExt cx="318597" cy="4838699"/>
              </a:xfrm>
            </p:grpSpPr>
            <p:sp>
              <p:nvSpPr>
                <p:cNvPr id="281" name="Google Shape;281;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2" name="Google Shape;282;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283" name="Google Shape;283;p6"/>
              <p:cNvGrpSpPr/>
              <p:nvPr/>
            </p:nvGrpSpPr>
            <p:grpSpPr>
              <a:xfrm>
                <a:off x="5424695" y="1729651"/>
                <a:ext cx="468816" cy="7120145"/>
                <a:chOff x="3663063" y="152400"/>
                <a:chExt cx="318597" cy="4838699"/>
              </a:xfrm>
            </p:grpSpPr>
            <p:sp>
              <p:nvSpPr>
                <p:cNvPr id="284" name="Google Shape;284;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5" name="Google Shape;285;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286" name="Google Shape;286;p6"/>
              <p:cNvGrpSpPr/>
              <p:nvPr/>
            </p:nvGrpSpPr>
            <p:grpSpPr>
              <a:xfrm>
                <a:off x="5929821" y="2034451"/>
                <a:ext cx="468816" cy="7120145"/>
                <a:chOff x="1419019" y="152400"/>
                <a:chExt cx="318597" cy="4838699"/>
              </a:xfrm>
            </p:grpSpPr>
            <p:sp>
              <p:nvSpPr>
                <p:cNvPr id="287" name="Google Shape;287;p6"/>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88" name="Google Shape;288;p6"/>
                <p:cNvPicPr preferRelativeResize="0"/>
                <p:nvPr/>
              </p:nvPicPr>
              <p:blipFill>
                <a:blip r:embed="rId3">
                  <a:alphaModFix/>
                </a:blip>
                <a:stretch>
                  <a:fillRect/>
                </a:stretch>
              </p:blipFill>
              <p:spPr>
                <a:xfrm>
                  <a:off x="1419019" y="152400"/>
                  <a:ext cx="318597" cy="4838699"/>
                </a:xfrm>
                <a:prstGeom prst="rect">
                  <a:avLst/>
                </a:prstGeom>
                <a:noFill/>
                <a:ln>
                  <a:noFill/>
                </a:ln>
              </p:spPr>
            </p:pic>
          </p:grpSp>
          <p:grpSp>
            <p:nvGrpSpPr>
              <p:cNvPr id="289" name="Google Shape;289;p6"/>
              <p:cNvGrpSpPr/>
              <p:nvPr/>
            </p:nvGrpSpPr>
            <p:grpSpPr>
              <a:xfrm>
                <a:off x="6395774" y="1653451"/>
                <a:ext cx="468816" cy="7120145"/>
                <a:chOff x="1600200" y="152400"/>
                <a:chExt cx="318597" cy="4838699"/>
              </a:xfrm>
            </p:grpSpPr>
            <p:sp>
              <p:nvSpPr>
                <p:cNvPr id="290" name="Google Shape;290;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1" name="Google Shape;291;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292" name="Google Shape;292;p6"/>
              <p:cNvGrpSpPr/>
              <p:nvPr/>
            </p:nvGrpSpPr>
            <p:grpSpPr>
              <a:xfrm>
                <a:off x="6718994" y="1424851"/>
                <a:ext cx="468816" cy="7120145"/>
                <a:chOff x="533400" y="152400"/>
                <a:chExt cx="318597" cy="4838699"/>
              </a:xfrm>
            </p:grpSpPr>
            <p:sp>
              <p:nvSpPr>
                <p:cNvPr id="293" name="Google Shape;293;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4" name="Google Shape;294;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295" name="Google Shape;295;p6"/>
              <p:cNvGrpSpPr/>
              <p:nvPr/>
            </p:nvGrpSpPr>
            <p:grpSpPr>
              <a:xfrm>
                <a:off x="7042215" y="1501051"/>
                <a:ext cx="468816" cy="7120145"/>
                <a:chOff x="685800" y="152400"/>
                <a:chExt cx="318597" cy="4838699"/>
              </a:xfrm>
            </p:grpSpPr>
            <p:sp>
              <p:nvSpPr>
                <p:cNvPr id="296" name="Google Shape;296;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7" name="Google Shape;297;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298" name="Google Shape;298;p6"/>
              <p:cNvGrpSpPr/>
              <p:nvPr/>
            </p:nvGrpSpPr>
            <p:grpSpPr>
              <a:xfrm>
                <a:off x="7365436" y="1882051"/>
                <a:ext cx="468816" cy="7120145"/>
                <a:chOff x="838200" y="152400"/>
                <a:chExt cx="318597" cy="4838699"/>
              </a:xfrm>
            </p:grpSpPr>
            <p:sp>
              <p:nvSpPr>
                <p:cNvPr id="299" name="Google Shape;299;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0" name="Google Shape;300;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01" name="Google Shape;301;p6"/>
              <p:cNvGrpSpPr/>
              <p:nvPr/>
            </p:nvGrpSpPr>
            <p:grpSpPr>
              <a:xfrm>
                <a:off x="8011877" y="2186851"/>
                <a:ext cx="468816" cy="7120145"/>
                <a:chOff x="3663063" y="152400"/>
                <a:chExt cx="318597" cy="4838699"/>
              </a:xfrm>
            </p:grpSpPr>
            <p:sp>
              <p:nvSpPr>
                <p:cNvPr id="302" name="Google Shape;302;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3" name="Google Shape;303;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04" name="Google Shape;304;p6"/>
              <p:cNvGrpSpPr/>
              <p:nvPr/>
            </p:nvGrpSpPr>
            <p:grpSpPr>
              <a:xfrm>
                <a:off x="8335098" y="1805851"/>
                <a:ext cx="468816" cy="7120145"/>
                <a:chOff x="1295400" y="152400"/>
                <a:chExt cx="318597" cy="4838699"/>
              </a:xfrm>
            </p:grpSpPr>
            <p:sp>
              <p:nvSpPr>
                <p:cNvPr id="305" name="Google Shape;305;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6" name="Google Shape;306;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grpSp>
          <p:nvGrpSpPr>
            <p:cNvPr id="307" name="Google Shape;307;p6"/>
            <p:cNvGrpSpPr/>
            <p:nvPr/>
          </p:nvGrpSpPr>
          <p:grpSpPr>
            <a:xfrm rot="-5400000" flipH="1">
              <a:off x="9848714" y="1201031"/>
              <a:ext cx="196383" cy="2982574"/>
              <a:chOff x="1447800" y="152400"/>
              <a:chExt cx="318597" cy="4838699"/>
            </a:xfrm>
          </p:grpSpPr>
          <p:sp>
            <p:nvSpPr>
              <p:cNvPr id="308" name="Google Shape;308;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09" name="Google Shape;309;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10" name="Google Shape;310;p6"/>
            <p:cNvGrpSpPr/>
            <p:nvPr/>
          </p:nvGrpSpPr>
          <p:grpSpPr>
            <a:xfrm rot="-5400000" flipH="1">
              <a:off x="9689113" y="1336426"/>
              <a:ext cx="196383" cy="2982574"/>
              <a:chOff x="1600200" y="152400"/>
              <a:chExt cx="318597" cy="4838699"/>
            </a:xfrm>
          </p:grpSpPr>
          <p:sp>
            <p:nvSpPr>
              <p:cNvPr id="311" name="Google Shape;311;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2" name="Google Shape;312;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13" name="Google Shape;313;p6"/>
            <p:cNvGrpSpPr/>
            <p:nvPr/>
          </p:nvGrpSpPr>
          <p:grpSpPr>
            <a:xfrm rot="-5400000" flipH="1">
              <a:off x="9944475" y="1471836"/>
              <a:ext cx="196383" cy="2982574"/>
              <a:chOff x="533400" y="152400"/>
              <a:chExt cx="318597" cy="4838699"/>
            </a:xfrm>
          </p:grpSpPr>
          <p:sp>
            <p:nvSpPr>
              <p:cNvPr id="314" name="Google Shape;314;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5" name="Google Shape;315;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16" name="Google Shape;316;p6"/>
            <p:cNvGrpSpPr/>
            <p:nvPr/>
          </p:nvGrpSpPr>
          <p:grpSpPr>
            <a:xfrm rot="-5400000" flipH="1">
              <a:off x="9752954" y="1607231"/>
              <a:ext cx="196383" cy="2982574"/>
              <a:chOff x="685800" y="152400"/>
              <a:chExt cx="318597" cy="4838699"/>
            </a:xfrm>
          </p:grpSpPr>
          <p:sp>
            <p:nvSpPr>
              <p:cNvPr id="317" name="Google Shape;317;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18" name="Google Shape;318;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19" name="Google Shape;319;p6"/>
            <p:cNvGrpSpPr/>
            <p:nvPr/>
          </p:nvGrpSpPr>
          <p:grpSpPr>
            <a:xfrm rot="-5400000" flipH="1">
              <a:off x="9816794" y="1954222"/>
              <a:ext cx="196383" cy="2982574"/>
              <a:chOff x="990600" y="152400"/>
              <a:chExt cx="318597" cy="4838699"/>
            </a:xfrm>
          </p:grpSpPr>
          <p:sp>
            <p:nvSpPr>
              <p:cNvPr id="320" name="Google Shape;320;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1" name="Google Shape;321;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22" name="Google Shape;322;p6"/>
            <p:cNvGrpSpPr/>
            <p:nvPr/>
          </p:nvGrpSpPr>
          <p:grpSpPr>
            <a:xfrm rot="-5400000" flipH="1">
              <a:off x="9752954" y="2089589"/>
              <a:ext cx="196383" cy="2982574"/>
              <a:chOff x="3663063" y="152400"/>
              <a:chExt cx="318597" cy="4838699"/>
            </a:xfrm>
          </p:grpSpPr>
          <p:sp>
            <p:nvSpPr>
              <p:cNvPr id="323" name="Google Shape;323;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4" name="Google Shape;324;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25" name="Google Shape;325;p6"/>
            <p:cNvGrpSpPr/>
            <p:nvPr/>
          </p:nvGrpSpPr>
          <p:grpSpPr>
            <a:xfrm rot="-5400000" flipH="1">
              <a:off x="9880634" y="2225013"/>
              <a:ext cx="196383" cy="2982574"/>
              <a:chOff x="1295400" y="152400"/>
              <a:chExt cx="318597" cy="4838699"/>
            </a:xfrm>
          </p:grpSpPr>
          <p:sp>
            <p:nvSpPr>
              <p:cNvPr id="326" name="Google Shape;326;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7" name="Google Shape;327;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nvGrpSpPr>
            <p:cNvPr id="328" name="Google Shape;328;p6"/>
            <p:cNvGrpSpPr/>
            <p:nvPr/>
          </p:nvGrpSpPr>
          <p:grpSpPr>
            <a:xfrm rot="-5400000" flipH="1">
              <a:off x="9848714" y="2361002"/>
              <a:ext cx="196383" cy="2982574"/>
              <a:chOff x="1447800" y="152400"/>
              <a:chExt cx="318597" cy="4838699"/>
            </a:xfrm>
          </p:grpSpPr>
          <p:sp>
            <p:nvSpPr>
              <p:cNvPr id="329" name="Google Shape;329;p6"/>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0" name="Google Shape;330;p6"/>
              <p:cNvPicPr preferRelativeResize="0"/>
              <p:nvPr/>
            </p:nvPicPr>
            <p:blipFill>
              <a:blip r:embed="rId3">
                <a:alphaModFix/>
              </a:blip>
              <a:stretch>
                <a:fillRect/>
              </a:stretch>
            </p:blipFill>
            <p:spPr>
              <a:xfrm>
                <a:off x="1447800" y="152400"/>
                <a:ext cx="318597" cy="4838699"/>
              </a:xfrm>
              <a:prstGeom prst="rect">
                <a:avLst/>
              </a:prstGeom>
              <a:noFill/>
              <a:ln>
                <a:noFill/>
              </a:ln>
            </p:spPr>
          </p:pic>
        </p:grpSp>
        <p:grpSp>
          <p:nvGrpSpPr>
            <p:cNvPr id="331" name="Google Shape;331;p6"/>
            <p:cNvGrpSpPr/>
            <p:nvPr/>
          </p:nvGrpSpPr>
          <p:grpSpPr>
            <a:xfrm rot="-5400000" flipH="1">
              <a:off x="9721033" y="2496397"/>
              <a:ext cx="196383" cy="2982574"/>
              <a:chOff x="1600200" y="152400"/>
              <a:chExt cx="318597" cy="4838699"/>
            </a:xfrm>
          </p:grpSpPr>
          <p:sp>
            <p:nvSpPr>
              <p:cNvPr id="332" name="Google Shape;332;p6"/>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3" name="Google Shape;333;p6"/>
              <p:cNvPicPr preferRelativeResize="0"/>
              <p:nvPr/>
            </p:nvPicPr>
            <p:blipFill>
              <a:blip r:embed="rId3">
                <a:alphaModFix/>
              </a:blip>
              <a:stretch>
                <a:fillRect/>
              </a:stretch>
            </p:blipFill>
            <p:spPr>
              <a:xfrm>
                <a:off x="1600200" y="152400"/>
                <a:ext cx="318597" cy="4838699"/>
              </a:xfrm>
              <a:prstGeom prst="rect">
                <a:avLst/>
              </a:prstGeom>
              <a:noFill/>
              <a:ln>
                <a:noFill/>
              </a:ln>
            </p:spPr>
          </p:pic>
        </p:grpSp>
        <p:grpSp>
          <p:nvGrpSpPr>
            <p:cNvPr id="334" name="Google Shape;334;p6"/>
            <p:cNvGrpSpPr/>
            <p:nvPr/>
          </p:nvGrpSpPr>
          <p:grpSpPr>
            <a:xfrm rot="-5400000" flipH="1">
              <a:off x="9625273" y="2631806"/>
              <a:ext cx="196383" cy="2982574"/>
              <a:chOff x="533400" y="152400"/>
              <a:chExt cx="318597" cy="4838699"/>
            </a:xfrm>
          </p:grpSpPr>
          <p:sp>
            <p:nvSpPr>
              <p:cNvPr id="335" name="Google Shape;335;p6"/>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6" name="Google Shape;336;p6"/>
              <p:cNvPicPr preferRelativeResize="0"/>
              <p:nvPr/>
            </p:nvPicPr>
            <p:blipFill>
              <a:blip r:embed="rId3">
                <a:alphaModFix/>
              </a:blip>
              <a:stretch>
                <a:fillRect/>
              </a:stretch>
            </p:blipFill>
            <p:spPr>
              <a:xfrm>
                <a:off x="533400" y="152400"/>
                <a:ext cx="318597" cy="4838699"/>
              </a:xfrm>
              <a:prstGeom prst="rect">
                <a:avLst/>
              </a:prstGeom>
              <a:noFill/>
              <a:ln>
                <a:noFill/>
              </a:ln>
            </p:spPr>
          </p:pic>
        </p:grpSp>
        <p:grpSp>
          <p:nvGrpSpPr>
            <p:cNvPr id="337" name="Google Shape;337;p6"/>
            <p:cNvGrpSpPr/>
            <p:nvPr/>
          </p:nvGrpSpPr>
          <p:grpSpPr>
            <a:xfrm rot="-5400000" flipH="1">
              <a:off x="9657193" y="2767202"/>
              <a:ext cx="196383" cy="2982574"/>
              <a:chOff x="685800" y="152400"/>
              <a:chExt cx="318597" cy="4838699"/>
            </a:xfrm>
          </p:grpSpPr>
          <p:sp>
            <p:nvSpPr>
              <p:cNvPr id="338" name="Google Shape;338;p6"/>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9" name="Google Shape;339;p6"/>
              <p:cNvPicPr preferRelativeResize="0"/>
              <p:nvPr/>
            </p:nvPicPr>
            <p:blipFill>
              <a:blip r:embed="rId3">
                <a:alphaModFix/>
              </a:blip>
              <a:stretch>
                <a:fillRect/>
              </a:stretch>
            </p:blipFill>
            <p:spPr>
              <a:xfrm>
                <a:off x="685800" y="152400"/>
                <a:ext cx="318597" cy="4838699"/>
              </a:xfrm>
              <a:prstGeom prst="rect">
                <a:avLst/>
              </a:prstGeom>
              <a:noFill/>
              <a:ln>
                <a:noFill/>
              </a:ln>
            </p:spPr>
          </p:pic>
        </p:grpSp>
        <p:grpSp>
          <p:nvGrpSpPr>
            <p:cNvPr id="340" name="Google Shape;340;p6"/>
            <p:cNvGrpSpPr/>
            <p:nvPr/>
          </p:nvGrpSpPr>
          <p:grpSpPr>
            <a:xfrm rot="-5400000" flipH="1">
              <a:off x="9816794" y="2902597"/>
              <a:ext cx="196383" cy="2982574"/>
              <a:chOff x="838200" y="152400"/>
              <a:chExt cx="318597" cy="4838699"/>
            </a:xfrm>
          </p:grpSpPr>
          <p:sp>
            <p:nvSpPr>
              <p:cNvPr id="341" name="Google Shape;341;p6"/>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2" name="Google Shape;342;p6"/>
              <p:cNvPicPr preferRelativeResize="0"/>
              <p:nvPr/>
            </p:nvPicPr>
            <p:blipFill>
              <a:blip r:embed="rId3">
                <a:alphaModFix/>
              </a:blip>
              <a:stretch>
                <a:fillRect/>
              </a:stretch>
            </p:blipFill>
            <p:spPr>
              <a:xfrm>
                <a:off x="838200" y="152400"/>
                <a:ext cx="318597" cy="4838699"/>
              </a:xfrm>
              <a:prstGeom prst="rect">
                <a:avLst/>
              </a:prstGeom>
              <a:noFill/>
              <a:ln>
                <a:noFill/>
              </a:ln>
            </p:spPr>
          </p:pic>
        </p:grpSp>
        <p:grpSp>
          <p:nvGrpSpPr>
            <p:cNvPr id="343" name="Google Shape;343;p6"/>
            <p:cNvGrpSpPr/>
            <p:nvPr/>
          </p:nvGrpSpPr>
          <p:grpSpPr>
            <a:xfrm rot="-5400000" flipH="1">
              <a:off x="9625273" y="3037992"/>
              <a:ext cx="196383" cy="2982574"/>
              <a:chOff x="990600" y="152400"/>
              <a:chExt cx="318597" cy="4838699"/>
            </a:xfrm>
          </p:grpSpPr>
          <p:sp>
            <p:nvSpPr>
              <p:cNvPr id="344" name="Google Shape;344;p6"/>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5" name="Google Shape;345;p6"/>
              <p:cNvPicPr preferRelativeResize="0"/>
              <p:nvPr/>
            </p:nvPicPr>
            <p:blipFill>
              <a:blip r:embed="rId3">
                <a:alphaModFix/>
              </a:blip>
              <a:stretch>
                <a:fillRect/>
              </a:stretch>
            </p:blipFill>
            <p:spPr>
              <a:xfrm>
                <a:off x="990600" y="152400"/>
                <a:ext cx="318597" cy="4838699"/>
              </a:xfrm>
              <a:prstGeom prst="rect">
                <a:avLst/>
              </a:prstGeom>
              <a:noFill/>
              <a:ln>
                <a:noFill/>
              </a:ln>
            </p:spPr>
          </p:pic>
        </p:grpSp>
        <p:grpSp>
          <p:nvGrpSpPr>
            <p:cNvPr id="346" name="Google Shape;346;p6"/>
            <p:cNvGrpSpPr/>
            <p:nvPr/>
          </p:nvGrpSpPr>
          <p:grpSpPr>
            <a:xfrm rot="-5400000" flipH="1">
              <a:off x="9944475" y="3173359"/>
              <a:ext cx="196383" cy="2982574"/>
              <a:chOff x="3663063" y="152400"/>
              <a:chExt cx="318597" cy="4838699"/>
            </a:xfrm>
          </p:grpSpPr>
          <p:sp>
            <p:nvSpPr>
              <p:cNvPr id="347" name="Google Shape;347;p6"/>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48" name="Google Shape;348;p6"/>
              <p:cNvPicPr preferRelativeResize="0"/>
              <p:nvPr/>
            </p:nvPicPr>
            <p:blipFill>
              <a:blip r:embed="rId3">
                <a:alphaModFix/>
              </a:blip>
              <a:stretch>
                <a:fillRect/>
              </a:stretch>
            </p:blipFill>
            <p:spPr>
              <a:xfrm>
                <a:off x="3663063" y="152400"/>
                <a:ext cx="318597" cy="4838699"/>
              </a:xfrm>
              <a:prstGeom prst="rect">
                <a:avLst/>
              </a:prstGeom>
              <a:noFill/>
              <a:ln>
                <a:noFill/>
              </a:ln>
            </p:spPr>
          </p:pic>
        </p:grpSp>
        <p:grpSp>
          <p:nvGrpSpPr>
            <p:cNvPr id="349" name="Google Shape;349;p6"/>
            <p:cNvGrpSpPr/>
            <p:nvPr/>
          </p:nvGrpSpPr>
          <p:grpSpPr>
            <a:xfrm rot="-5400000" flipH="1">
              <a:off x="9784874" y="3308783"/>
              <a:ext cx="196383" cy="2982574"/>
              <a:chOff x="1295400" y="152400"/>
              <a:chExt cx="318597" cy="4838699"/>
            </a:xfrm>
          </p:grpSpPr>
          <p:sp>
            <p:nvSpPr>
              <p:cNvPr id="350" name="Google Shape;350;p6"/>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1" name="Google Shape;351;p6"/>
              <p:cNvPicPr preferRelativeResize="0"/>
              <p:nvPr/>
            </p:nvPicPr>
            <p:blipFill>
              <a:blip r:embed="rId3">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9" name="Google Shape;449;p8"/>
          <p:cNvSpPr txBox="1">
            <a:spLocks noGrp="1"/>
          </p:cNvSpPr>
          <p:nvPr>
            <p:ph type="body" idx="1"/>
          </p:nvPr>
        </p:nvSpPr>
        <p:spPr>
          <a:xfrm>
            <a:off x="829000"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0" name="Google Shape;450;p8"/>
          <p:cNvSpPr txBox="1">
            <a:spLocks noGrp="1"/>
          </p:cNvSpPr>
          <p:nvPr>
            <p:ph type="body" idx="2"/>
          </p:nvPr>
        </p:nvSpPr>
        <p:spPr>
          <a:xfrm>
            <a:off x="3257803"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1" name="Google Shape;451;p8"/>
          <p:cNvSpPr txBox="1">
            <a:spLocks noGrp="1"/>
          </p:cNvSpPr>
          <p:nvPr>
            <p:ph type="body" idx="3"/>
          </p:nvPr>
        </p:nvSpPr>
        <p:spPr>
          <a:xfrm>
            <a:off x="5686607"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452" name="Google Shape;452;p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453" name="Google Shape;453;p8"/>
          <p:cNvGrpSpPr/>
          <p:nvPr/>
        </p:nvGrpSpPr>
        <p:grpSpPr>
          <a:xfrm>
            <a:off x="8004404" y="417297"/>
            <a:ext cx="3529549" cy="4525764"/>
            <a:chOff x="8004404" y="372498"/>
            <a:chExt cx="3529549" cy="4525764"/>
          </a:xfrm>
        </p:grpSpPr>
        <p:grpSp>
          <p:nvGrpSpPr>
            <p:cNvPr id="454" name="Google Shape;454;p8"/>
            <p:cNvGrpSpPr/>
            <p:nvPr/>
          </p:nvGrpSpPr>
          <p:grpSpPr>
            <a:xfrm rot="-5400000" flipH="1">
              <a:off x="8541351" y="-164449"/>
              <a:ext cx="2227938" cy="3301831"/>
              <a:chOff x="3485371" y="1424851"/>
              <a:chExt cx="5318543" cy="7882145"/>
            </a:xfrm>
          </p:grpSpPr>
          <p:grpSp>
            <p:nvGrpSpPr>
              <p:cNvPr id="455" name="Google Shape;455;p8"/>
              <p:cNvGrpSpPr/>
              <p:nvPr/>
            </p:nvGrpSpPr>
            <p:grpSpPr>
              <a:xfrm>
                <a:off x="3485371" y="1958251"/>
                <a:ext cx="468816" cy="7120145"/>
                <a:chOff x="1447800" y="152400"/>
                <a:chExt cx="318597" cy="4838699"/>
              </a:xfrm>
            </p:grpSpPr>
            <p:sp>
              <p:nvSpPr>
                <p:cNvPr id="456" name="Google Shape;456;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57" name="Google Shape;457;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58" name="Google Shape;458;p8"/>
              <p:cNvGrpSpPr/>
              <p:nvPr/>
            </p:nvGrpSpPr>
            <p:grpSpPr>
              <a:xfrm>
                <a:off x="3808592" y="1577251"/>
                <a:ext cx="468816" cy="7120145"/>
                <a:chOff x="1600200" y="152400"/>
                <a:chExt cx="318597" cy="4838699"/>
              </a:xfrm>
            </p:grpSpPr>
            <p:sp>
              <p:nvSpPr>
                <p:cNvPr id="459" name="Google Shape;459;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0" name="Google Shape;460;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61" name="Google Shape;461;p8"/>
              <p:cNvGrpSpPr/>
              <p:nvPr/>
            </p:nvGrpSpPr>
            <p:grpSpPr>
              <a:xfrm>
                <a:off x="4131812" y="2186851"/>
                <a:ext cx="468816" cy="7120145"/>
                <a:chOff x="533400" y="152400"/>
                <a:chExt cx="318597" cy="4838699"/>
              </a:xfrm>
            </p:grpSpPr>
            <p:sp>
              <p:nvSpPr>
                <p:cNvPr id="462" name="Google Shape;462;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3" name="Google Shape;463;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64" name="Google Shape;464;p8"/>
              <p:cNvGrpSpPr/>
              <p:nvPr/>
            </p:nvGrpSpPr>
            <p:grpSpPr>
              <a:xfrm>
                <a:off x="4455033" y="1729651"/>
                <a:ext cx="468816" cy="7120145"/>
                <a:chOff x="685800" y="152400"/>
                <a:chExt cx="318597" cy="4838699"/>
              </a:xfrm>
            </p:grpSpPr>
            <p:sp>
              <p:nvSpPr>
                <p:cNvPr id="465" name="Google Shape;465;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6" name="Google Shape;466;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67" name="Google Shape;467;p8"/>
              <p:cNvGrpSpPr/>
              <p:nvPr/>
            </p:nvGrpSpPr>
            <p:grpSpPr>
              <a:xfrm>
                <a:off x="4778254" y="1424851"/>
                <a:ext cx="468816" cy="7120145"/>
                <a:chOff x="838200" y="152400"/>
                <a:chExt cx="318597" cy="4838699"/>
              </a:xfrm>
            </p:grpSpPr>
            <p:sp>
              <p:nvSpPr>
                <p:cNvPr id="468" name="Google Shape;468;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69" name="Google Shape;469;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70" name="Google Shape;470;p8"/>
              <p:cNvGrpSpPr/>
              <p:nvPr/>
            </p:nvGrpSpPr>
            <p:grpSpPr>
              <a:xfrm>
                <a:off x="5101474" y="1882051"/>
                <a:ext cx="468816" cy="7120145"/>
                <a:chOff x="990600" y="152400"/>
                <a:chExt cx="318597" cy="4838699"/>
              </a:xfrm>
            </p:grpSpPr>
            <p:sp>
              <p:nvSpPr>
                <p:cNvPr id="471" name="Google Shape;471;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2" name="Google Shape;472;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73" name="Google Shape;473;p8"/>
              <p:cNvGrpSpPr/>
              <p:nvPr/>
            </p:nvGrpSpPr>
            <p:grpSpPr>
              <a:xfrm>
                <a:off x="5424695" y="1729651"/>
                <a:ext cx="468816" cy="7120145"/>
                <a:chOff x="3663063" y="152400"/>
                <a:chExt cx="318597" cy="4838699"/>
              </a:xfrm>
            </p:grpSpPr>
            <p:sp>
              <p:nvSpPr>
                <p:cNvPr id="474" name="Google Shape;474;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5" name="Google Shape;475;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76" name="Google Shape;476;p8"/>
              <p:cNvGrpSpPr/>
              <p:nvPr/>
            </p:nvGrpSpPr>
            <p:grpSpPr>
              <a:xfrm>
                <a:off x="5929821" y="2034451"/>
                <a:ext cx="468816" cy="7120145"/>
                <a:chOff x="1419019" y="152400"/>
                <a:chExt cx="318597" cy="4838699"/>
              </a:xfrm>
            </p:grpSpPr>
            <p:sp>
              <p:nvSpPr>
                <p:cNvPr id="477" name="Google Shape;477;p8"/>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8" name="Google Shape;478;p8"/>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479" name="Google Shape;479;p8"/>
              <p:cNvGrpSpPr/>
              <p:nvPr/>
            </p:nvGrpSpPr>
            <p:grpSpPr>
              <a:xfrm>
                <a:off x="6395774" y="1653451"/>
                <a:ext cx="468816" cy="7120145"/>
                <a:chOff x="1600200" y="152400"/>
                <a:chExt cx="318597" cy="4838699"/>
              </a:xfrm>
            </p:grpSpPr>
            <p:sp>
              <p:nvSpPr>
                <p:cNvPr id="480" name="Google Shape;480;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1" name="Google Shape;481;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82" name="Google Shape;482;p8"/>
              <p:cNvGrpSpPr/>
              <p:nvPr/>
            </p:nvGrpSpPr>
            <p:grpSpPr>
              <a:xfrm>
                <a:off x="6718994" y="1424851"/>
                <a:ext cx="468816" cy="7120145"/>
                <a:chOff x="533400" y="152400"/>
                <a:chExt cx="318597" cy="4838699"/>
              </a:xfrm>
            </p:grpSpPr>
            <p:sp>
              <p:nvSpPr>
                <p:cNvPr id="483" name="Google Shape;483;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4" name="Google Shape;484;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85" name="Google Shape;485;p8"/>
              <p:cNvGrpSpPr/>
              <p:nvPr/>
            </p:nvGrpSpPr>
            <p:grpSpPr>
              <a:xfrm>
                <a:off x="7042215" y="1501051"/>
                <a:ext cx="468816" cy="7120145"/>
                <a:chOff x="685800" y="152400"/>
                <a:chExt cx="318597" cy="4838699"/>
              </a:xfrm>
            </p:grpSpPr>
            <p:sp>
              <p:nvSpPr>
                <p:cNvPr id="486" name="Google Shape;486;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87" name="Google Shape;487;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8" name="Google Shape;488;p8"/>
              <p:cNvGrpSpPr/>
              <p:nvPr/>
            </p:nvGrpSpPr>
            <p:grpSpPr>
              <a:xfrm>
                <a:off x="7365436" y="1882051"/>
                <a:ext cx="468816" cy="7120145"/>
                <a:chOff x="838200" y="152400"/>
                <a:chExt cx="318597" cy="4838699"/>
              </a:xfrm>
            </p:grpSpPr>
            <p:sp>
              <p:nvSpPr>
                <p:cNvPr id="489" name="Google Shape;489;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0" name="Google Shape;490;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91" name="Google Shape;491;p8"/>
              <p:cNvGrpSpPr/>
              <p:nvPr/>
            </p:nvGrpSpPr>
            <p:grpSpPr>
              <a:xfrm>
                <a:off x="8011877" y="2186851"/>
                <a:ext cx="468816" cy="7120145"/>
                <a:chOff x="3663063" y="152400"/>
                <a:chExt cx="318597" cy="4838699"/>
              </a:xfrm>
            </p:grpSpPr>
            <p:sp>
              <p:nvSpPr>
                <p:cNvPr id="492" name="Google Shape;492;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3" name="Google Shape;493;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94" name="Google Shape;494;p8"/>
              <p:cNvGrpSpPr/>
              <p:nvPr/>
            </p:nvGrpSpPr>
            <p:grpSpPr>
              <a:xfrm>
                <a:off x="8335098" y="1805851"/>
                <a:ext cx="468816" cy="7120145"/>
                <a:chOff x="1295400" y="152400"/>
                <a:chExt cx="318597" cy="4838699"/>
              </a:xfrm>
            </p:grpSpPr>
            <p:sp>
              <p:nvSpPr>
                <p:cNvPr id="495" name="Google Shape;495;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6" name="Google Shape;496;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97" name="Google Shape;497;p8"/>
            <p:cNvGrpSpPr/>
            <p:nvPr/>
          </p:nvGrpSpPr>
          <p:grpSpPr>
            <a:xfrm rot="-5400000" flipH="1">
              <a:off x="9848714" y="1201031"/>
              <a:ext cx="196383" cy="2982574"/>
              <a:chOff x="1447800" y="152400"/>
              <a:chExt cx="318597" cy="4838699"/>
            </a:xfrm>
          </p:grpSpPr>
          <p:sp>
            <p:nvSpPr>
              <p:cNvPr id="498" name="Google Shape;498;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99" name="Google Shape;499;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00" name="Google Shape;500;p8"/>
            <p:cNvGrpSpPr/>
            <p:nvPr/>
          </p:nvGrpSpPr>
          <p:grpSpPr>
            <a:xfrm rot="-5400000" flipH="1">
              <a:off x="9689113" y="1336426"/>
              <a:ext cx="196383" cy="2982574"/>
              <a:chOff x="1600200" y="152400"/>
              <a:chExt cx="318597" cy="4838699"/>
            </a:xfrm>
          </p:grpSpPr>
          <p:sp>
            <p:nvSpPr>
              <p:cNvPr id="501" name="Google Shape;501;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2" name="Google Shape;502;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03" name="Google Shape;503;p8"/>
            <p:cNvGrpSpPr/>
            <p:nvPr/>
          </p:nvGrpSpPr>
          <p:grpSpPr>
            <a:xfrm rot="-5400000" flipH="1">
              <a:off x="9944475" y="1471836"/>
              <a:ext cx="196383" cy="2982574"/>
              <a:chOff x="533400" y="152400"/>
              <a:chExt cx="318597" cy="4838699"/>
            </a:xfrm>
          </p:grpSpPr>
          <p:sp>
            <p:nvSpPr>
              <p:cNvPr id="504" name="Google Shape;504;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5" name="Google Shape;505;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06" name="Google Shape;506;p8"/>
            <p:cNvGrpSpPr/>
            <p:nvPr/>
          </p:nvGrpSpPr>
          <p:grpSpPr>
            <a:xfrm rot="-5400000" flipH="1">
              <a:off x="9752954" y="1607231"/>
              <a:ext cx="196383" cy="2982574"/>
              <a:chOff x="685800" y="152400"/>
              <a:chExt cx="318597" cy="4838699"/>
            </a:xfrm>
          </p:grpSpPr>
          <p:sp>
            <p:nvSpPr>
              <p:cNvPr id="507" name="Google Shape;507;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8" name="Google Shape;508;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09" name="Google Shape;509;p8"/>
            <p:cNvGrpSpPr/>
            <p:nvPr/>
          </p:nvGrpSpPr>
          <p:grpSpPr>
            <a:xfrm rot="-5400000" flipH="1">
              <a:off x="9816794" y="1954222"/>
              <a:ext cx="196383" cy="2982574"/>
              <a:chOff x="990600" y="152400"/>
              <a:chExt cx="318597" cy="4838699"/>
            </a:xfrm>
          </p:grpSpPr>
          <p:sp>
            <p:nvSpPr>
              <p:cNvPr id="510" name="Google Shape;510;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1" name="Google Shape;511;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12" name="Google Shape;512;p8"/>
            <p:cNvGrpSpPr/>
            <p:nvPr/>
          </p:nvGrpSpPr>
          <p:grpSpPr>
            <a:xfrm rot="-5400000" flipH="1">
              <a:off x="9752954" y="2089589"/>
              <a:ext cx="196383" cy="2982574"/>
              <a:chOff x="3663063" y="152400"/>
              <a:chExt cx="318597" cy="4838699"/>
            </a:xfrm>
          </p:grpSpPr>
          <p:sp>
            <p:nvSpPr>
              <p:cNvPr id="513" name="Google Shape;513;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4" name="Google Shape;514;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15" name="Google Shape;515;p8"/>
            <p:cNvGrpSpPr/>
            <p:nvPr/>
          </p:nvGrpSpPr>
          <p:grpSpPr>
            <a:xfrm rot="-5400000" flipH="1">
              <a:off x="9880634" y="2225013"/>
              <a:ext cx="196383" cy="2982574"/>
              <a:chOff x="1295400" y="152400"/>
              <a:chExt cx="318597" cy="4838699"/>
            </a:xfrm>
          </p:grpSpPr>
          <p:sp>
            <p:nvSpPr>
              <p:cNvPr id="516" name="Google Shape;516;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17" name="Google Shape;517;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518" name="Google Shape;518;p8"/>
            <p:cNvGrpSpPr/>
            <p:nvPr/>
          </p:nvGrpSpPr>
          <p:grpSpPr>
            <a:xfrm rot="-5400000" flipH="1">
              <a:off x="9848714" y="2361002"/>
              <a:ext cx="196383" cy="2982574"/>
              <a:chOff x="1447800" y="152400"/>
              <a:chExt cx="318597" cy="4838699"/>
            </a:xfrm>
          </p:grpSpPr>
          <p:sp>
            <p:nvSpPr>
              <p:cNvPr id="519" name="Google Shape;519;p8"/>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0" name="Google Shape;520;p8"/>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21" name="Google Shape;521;p8"/>
            <p:cNvGrpSpPr/>
            <p:nvPr/>
          </p:nvGrpSpPr>
          <p:grpSpPr>
            <a:xfrm rot="-5400000" flipH="1">
              <a:off x="9721033" y="2496397"/>
              <a:ext cx="196383" cy="2982574"/>
              <a:chOff x="1600200" y="152400"/>
              <a:chExt cx="318597" cy="4838699"/>
            </a:xfrm>
          </p:grpSpPr>
          <p:sp>
            <p:nvSpPr>
              <p:cNvPr id="522" name="Google Shape;522;p8"/>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3" name="Google Shape;523;p8"/>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24" name="Google Shape;524;p8"/>
            <p:cNvGrpSpPr/>
            <p:nvPr/>
          </p:nvGrpSpPr>
          <p:grpSpPr>
            <a:xfrm rot="-5400000" flipH="1">
              <a:off x="9625273" y="2631806"/>
              <a:ext cx="196383" cy="2982574"/>
              <a:chOff x="533400" y="152400"/>
              <a:chExt cx="318597" cy="4838699"/>
            </a:xfrm>
          </p:grpSpPr>
          <p:sp>
            <p:nvSpPr>
              <p:cNvPr id="525" name="Google Shape;525;p8"/>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6" name="Google Shape;526;p8"/>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27" name="Google Shape;527;p8"/>
            <p:cNvGrpSpPr/>
            <p:nvPr/>
          </p:nvGrpSpPr>
          <p:grpSpPr>
            <a:xfrm rot="-5400000" flipH="1">
              <a:off x="9657193" y="2767202"/>
              <a:ext cx="196383" cy="2982574"/>
              <a:chOff x="685800" y="152400"/>
              <a:chExt cx="318597" cy="4838699"/>
            </a:xfrm>
          </p:grpSpPr>
          <p:sp>
            <p:nvSpPr>
              <p:cNvPr id="528" name="Google Shape;528;p8"/>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29" name="Google Shape;529;p8"/>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30" name="Google Shape;530;p8"/>
            <p:cNvGrpSpPr/>
            <p:nvPr/>
          </p:nvGrpSpPr>
          <p:grpSpPr>
            <a:xfrm rot="-5400000" flipH="1">
              <a:off x="9816794" y="2902597"/>
              <a:ext cx="196383" cy="2982574"/>
              <a:chOff x="838200" y="152400"/>
              <a:chExt cx="318597" cy="4838699"/>
            </a:xfrm>
          </p:grpSpPr>
          <p:sp>
            <p:nvSpPr>
              <p:cNvPr id="531" name="Google Shape;531;p8"/>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2" name="Google Shape;532;p8"/>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33" name="Google Shape;533;p8"/>
            <p:cNvGrpSpPr/>
            <p:nvPr/>
          </p:nvGrpSpPr>
          <p:grpSpPr>
            <a:xfrm rot="-5400000" flipH="1">
              <a:off x="9625273" y="3037992"/>
              <a:ext cx="196383" cy="2982574"/>
              <a:chOff x="990600" y="152400"/>
              <a:chExt cx="318597" cy="4838699"/>
            </a:xfrm>
          </p:grpSpPr>
          <p:sp>
            <p:nvSpPr>
              <p:cNvPr id="534" name="Google Shape;534;p8"/>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5" name="Google Shape;535;p8"/>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36" name="Google Shape;536;p8"/>
            <p:cNvGrpSpPr/>
            <p:nvPr/>
          </p:nvGrpSpPr>
          <p:grpSpPr>
            <a:xfrm rot="-5400000" flipH="1">
              <a:off x="9944475" y="3173359"/>
              <a:ext cx="196383" cy="2982574"/>
              <a:chOff x="3663063" y="152400"/>
              <a:chExt cx="318597" cy="4838699"/>
            </a:xfrm>
          </p:grpSpPr>
          <p:sp>
            <p:nvSpPr>
              <p:cNvPr id="537" name="Google Shape;537;p8"/>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8" name="Google Shape;538;p8"/>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39" name="Google Shape;539;p8"/>
            <p:cNvGrpSpPr/>
            <p:nvPr/>
          </p:nvGrpSpPr>
          <p:grpSpPr>
            <a:xfrm rot="-5400000" flipH="1">
              <a:off x="9784874" y="3308783"/>
              <a:ext cx="196383" cy="2982574"/>
              <a:chOff x="1295400" y="152400"/>
              <a:chExt cx="318597" cy="4838699"/>
            </a:xfrm>
          </p:grpSpPr>
          <p:sp>
            <p:nvSpPr>
              <p:cNvPr id="540" name="Google Shape;540;p8"/>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41" name="Google Shape;541;p8"/>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542" name="Google Shape;542;p8"/>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3"/>
        <p:cNvGrpSpPr/>
        <p:nvPr/>
      </p:nvGrpSpPr>
      <p:grpSpPr>
        <a:xfrm>
          <a:off x="0" y="0"/>
          <a:ext cx="0" cy="0"/>
          <a:chOff x="0" y="0"/>
          <a:chExt cx="0" cy="0"/>
        </a:xfrm>
      </p:grpSpPr>
      <p:sp>
        <p:nvSpPr>
          <p:cNvPr id="544" name="Google Shape;544;p9"/>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5" name="Google Shape;545;p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546" name="Google Shape;546;p9"/>
          <p:cNvGrpSpPr/>
          <p:nvPr/>
        </p:nvGrpSpPr>
        <p:grpSpPr>
          <a:xfrm>
            <a:off x="8004404" y="417297"/>
            <a:ext cx="3529549" cy="4525764"/>
            <a:chOff x="8004404" y="372498"/>
            <a:chExt cx="3529549" cy="4525764"/>
          </a:xfrm>
        </p:grpSpPr>
        <p:grpSp>
          <p:nvGrpSpPr>
            <p:cNvPr id="547" name="Google Shape;547;p9"/>
            <p:cNvGrpSpPr/>
            <p:nvPr/>
          </p:nvGrpSpPr>
          <p:grpSpPr>
            <a:xfrm rot="-5400000" flipH="1">
              <a:off x="8541351" y="-164449"/>
              <a:ext cx="2227938" cy="3301831"/>
              <a:chOff x="3485371" y="1424851"/>
              <a:chExt cx="5318543" cy="7882145"/>
            </a:xfrm>
          </p:grpSpPr>
          <p:grpSp>
            <p:nvGrpSpPr>
              <p:cNvPr id="548" name="Google Shape;548;p9"/>
              <p:cNvGrpSpPr/>
              <p:nvPr/>
            </p:nvGrpSpPr>
            <p:grpSpPr>
              <a:xfrm>
                <a:off x="3485371" y="1958251"/>
                <a:ext cx="468816" cy="7120145"/>
                <a:chOff x="1447800" y="152400"/>
                <a:chExt cx="318597" cy="4838699"/>
              </a:xfrm>
            </p:grpSpPr>
            <p:sp>
              <p:nvSpPr>
                <p:cNvPr id="549" name="Google Shape;549;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0" name="Google Shape;550;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51" name="Google Shape;551;p9"/>
              <p:cNvGrpSpPr/>
              <p:nvPr/>
            </p:nvGrpSpPr>
            <p:grpSpPr>
              <a:xfrm>
                <a:off x="3808592" y="1577251"/>
                <a:ext cx="468816" cy="7120145"/>
                <a:chOff x="1600200" y="152400"/>
                <a:chExt cx="318597" cy="4838699"/>
              </a:xfrm>
            </p:grpSpPr>
            <p:sp>
              <p:nvSpPr>
                <p:cNvPr id="552" name="Google Shape;552;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3" name="Google Shape;553;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54" name="Google Shape;554;p9"/>
              <p:cNvGrpSpPr/>
              <p:nvPr/>
            </p:nvGrpSpPr>
            <p:grpSpPr>
              <a:xfrm>
                <a:off x="4131812" y="2186851"/>
                <a:ext cx="468816" cy="7120145"/>
                <a:chOff x="533400" y="152400"/>
                <a:chExt cx="318597" cy="4838699"/>
              </a:xfrm>
            </p:grpSpPr>
            <p:sp>
              <p:nvSpPr>
                <p:cNvPr id="555" name="Google Shape;555;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6" name="Google Shape;556;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57" name="Google Shape;557;p9"/>
              <p:cNvGrpSpPr/>
              <p:nvPr/>
            </p:nvGrpSpPr>
            <p:grpSpPr>
              <a:xfrm>
                <a:off x="4455033" y="1729651"/>
                <a:ext cx="468816" cy="7120145"/>
                <a:chOff x="685800" y="152400"/>
                <a:chExt cx="318597" cy="4838699"/>
              </a:xfrm>
            </p:grpSpPr>
            <p:sp>
              <p:nvSpPr>
                <p:cNvPr id="558" name="Google Shape;558;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59" name="Google Shape;559;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60" name="Google Shape;560;p9"/>
              <p:cNvGrpSpPr/>
              <p:nvPr/>
            </p:nvGrpSpPr>
            <p:grpSpPr>
              <a:xfrm>
                <a:off x="4778254" y="1424851"/>
                <a:ext cx="468816" cy="7120145"/>
                <a:chOff x="838200" y="152400"/>
                <a:chExt cx="318597" cy="4838699"/>
              </a:xfrm>
            </p:grpSpPr>
            <p:sp>
              <p:nvSpPr>
                <p:cNvPr id="561" name="Google Shape;561;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2" name="Google Shape;562;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63" name="Google Shape;563;p9"/>
              <p:cNvGrpSpPr/>
              <p:nvPr/>
            </p:nvGrpSpPr>
            <p:grpSpPr>
              <a:xfrm>
                <a:off x="5101474" y="1882051"/>
                <a:ext cx="468816" cy="7120145"/>
                <a:chOff x="990600" y="152400"/>
                <a:chExt cx="318597" cy="4838699"/>
              </a:xfrm>
            </p:grpSpPr>
            <p:sp>
              <p:nvSpPr>
                <p:cNvPr id="564" name="Google Shape;564;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5" name="Google Shape;565;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66" name="Google Shape;566;p9"/>
              <p:cNvGrpSpPr/>
              <p:nvPr/>
            </p:nvGrpSpPr>
            <p:grpSpPr>
              <a:xfrm>
                <a:off x="5424695" y="1729651"/>
                <a:ext cx="468816" cy="7120145"/>
                <a:chOff x="3663063" y="152400"/>
                <a:chExt cx="318597" cy="4838699"/>
              </a:xfrm>
            </p:grpSpPr>
            <p:sp>
              <p:nvSpPr>
                <p:cNvPr id="567" name="Google Shape;567;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8" name="Google Shape;568;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69" name="Google Shape;569;p9"/>
              <p:cNvGrpSpPr/>
              <p:nvPr/>
            </p:nvGrpSpPr>
            <p:grpSpPr>
              <a:xfrm>
                <a:off x="5929821" y="2034451"/>
                <a:ext cx="468816" cy="7120145"/>
                <a:chOff x="1419019" y="152400"/>
                <a:chExt cx="318597" cy="4838699"/>
              </a:xfrm>
            </p:grpSpPr>
            <p:sp>
              <p:nvSpPr>
                <p:cNvPr id="570" name="Google Shape;570;p9"/>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1" name="Google Shape;571;p9"/>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572" name="Google Shape;572;p9"/>
              <p:cNvGrpSpPr/>
              <p:nvPr/>
            </p:nvGrpSpPr>
            <p:grpSpPr>
              <a:xfrm>
                <a:off x="6395774" y="1653451"/>
                <a:ext cx="468816" cy="7120145"/>
                <a:chOff x="1600200" y="152400"/>
                <a:chExt cx="318597" cy="4838699"/>
              </a:xfrm>
            </p:grpSpPr>
            <p:sp>
              <p:nvSpPr>
                <p:cNvPr id="573" name="Google Shape;573;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4" name="Google Shape;574;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75" name="Google Shape;575;p9"/>
              <p:cNvGrpSpPr/>
              <p:nvPr/>
            </p:nvGrpSpPr>
            <p:grpSpPr>
              <a:xfrm>
                <a:off x="6718994" y="1424851"/>
                <a:ext cx="468816" cy="7120145"/>
                <a:chOff x="533400" y="152400"/>
                <a:chExt cx="318597" cy="4838699"/>
              </a:xfrm>
            </p:grpSpPr>
            <p:sp>
              <p:nvSpPr>
                <p:cNvPr id="576" name="Google Shape;576;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77" name="Google Shape;577;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78" name="Google Shape;578;p9"/>
              <p:cNvGrpSpPr/>
              <p:nvPr/>
            </p:nvGrpSpPr>
            <p:grpSpPr>
              <a:xfrm>
                <a:off x="7042215" y="1501051"/>
                <a:ext cx="468816" cy="7120145"/>
                <a:chOff x="685800" y="152400"/>
                <a:chExt cx="318597" cy="4838699"/>
              </a:xfrm>
            </p:grpSpPr>
            <p:sp>
              <p:nvSpPr>
                <p:cNvPr id="579" name="Google Shape;579;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0" name="Google Shape;580;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581" name="Google Shape;581;p9"/>
              <p:cNvGrpSpPr/>
              <p:nvPr/>
            </p:nvGrpSpPr>
            <p:grpSpPr>
              <a:xfrm>
                <a:off x="7365436" y="1882051"/>
                <a:ext cx="468816" cy="7120145"/>
                <a:chOff x="838200" y="152400"/>
                <a:chExt cx="318597" cy="4838699"/>
              </a:xfrm>
            </p:grpSpPr>
            <p:sp>
              <p:nvSpPr>
                <p:cNvPr id="582" name="Google Shape;582;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3" name="Google Shape;583;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84" name="Google Shape;584;p9"/>
              <p:cNvGrpSpPr/>
              <p:nvPr/>
            </p:nvGrpSpPr>
            <p:grpSpPr>
              <a:xfrm>
                <a:off x="8011877" y="2186851"/>
                <a:ext cx="468816" cy="7120145"/>
                <a:chOff x="3663063" y="152400"/>
                <a:chExt cx="318597" cy="4838699"/>
              </a:xfrm>
            </p:grpSpPr>
            <p:sp>
              <p:nvSpPr>
                <p:cNvPr id="585" name="Google Shape;585;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6" name="Google Shape;586;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87" name="Google Shape;587;p9"/>
              <p:cNvGrpSpPr/>
              <p:nvPr/>
            </p:nvGrpSpPr>
            <p:grpSpPr>
              <a:xfrm>
                <a:off x="8335098" y="1805851"/>
                <a:ext cx="468816" cy="7120145"/>
                <a:chOff x="1295400" y="152400"/>
                <a:chExt cx="318597" cy="4838699"/>
              </a:xfrm>
            </p:grpSpPr>
            <p:sp>
              <p:nvSpPr>
                <p:cNvPr id="588" name="Google Shape;588;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89" name="Google Shape;589;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590" name="Google Shape;590;p9"/>
            <p:cNvGrpSpPr/>
            <p:nvPr/>
          </p:nvGrpSpPr>
          <p:grpSpPr>
            <a:xfrm rot="-5400000" flipH="1">
              <a:off x="9848714" y="1201031"/>
              <a:ext cx="196383" cy="2982574"/>
              <a:chOff x="1447800" y="152400"/>
              <a:chExt cx="318597" cy="4838699"/>
            </a:xfrm>
          </p:grpSpPr>
          <p:sp>
            <p:nvSpPr>
              <p:cNvPr id="591" name="Google Shape;591;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2" name="Google Shape;592;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593" name="Google Shape;593;p9"/>
            <p:cNvGrpSpPr/>
            <p:nvPr/>
          </p:nvGrpSpPr>
          <p:grpSpPr>
            <a:xfrm rot="-5400000" flipH="1">
              <a:off x="9689113" y="1336426"/>
              <a:ext cx="196383" cy="2982574"/>
              <a:chOff x="1600200" y="152400"/>
              <a:chExt cx="318597" cy="4838699"/>
            </a:xfrm>
          </p:grpSpPr>
          <p:sp>
            <p:nvSpPr>
              <p:cNvPr id="594" name="Google Shape;594;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5" name="Google Shape;595;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596" name="Google Shape;596;p9"/>
            <p:cNvGrpSpPr/>
            <p:nvPr/>
          </p:nvGrpSpPr>
          <p:grpSpPr>
            <a:xfrm rot="-5400000" flipH="1">
              <a:off x="9944475" y="1471836"/>
              <a:ext cx="196383" cy="2982574"/>
              <a:chOff x="533400" y="152400"/>
              <a:chExt cx="318597" cy="4838699"/>
            </a:xfrm>
          </p:grpSpPr>
          <p:sp>
            <p:nvSpPr>
              <p:cNvPr id="597" name="Google Shape;597;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8" name="Google Shape;598;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599" name="Google Shape;599;p9"/>
            <p:cNvGrpSpPr/>
            <p:nvPr/>
          </p:nvGrpSpPr>
          <p:grpSpPr>
            <a:xfrm rot="-5400000" flipH="1">
              <a:off x="9752954" y="1607231"/>
              <a:ext cx="196383" cy="2982574"/>
              <a:chOff x="685800" y="152400"/>
              <a:chExt cx="318597" cy="4838699"/>
            </a:xfrm>
          </p:grpSpPr>
          <p:sp>
            <p:nvSpPr>
              <p:cNvPr id="600" name="Google Shape;600;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1" name="Google Shape;601;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02" name="Google Shape;602;p9"/>
            <p:cNvGrpSpPr/>
            <p:nvPr/>
          </p:nvGrpSpPr>
          <p:grpSpPr>
            <a:xfrm rot="-5400000" flipH="1">
              <a:off x="9816794" y="1954222"/>
              <a:ext cx="196383" cy="2982574"/>
              <a:chOff x="990600" y="152400"/>
              <a:chExt cx="318597" cy="4838699"/>
            </a:xfrm>
          </p:grpSpPr>
          <p:sp>
            <p:nvSpPr>
              <p:cNvPr id="603" name="Google Shape;603;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4" name="Google Shape;604;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05" name="Google Shape;605;p9"/>
            <p:cNvGrpSpPr/>
            <p:nvPr/>
          </p:nvGrpSpPr>
          <p:grpSpPr>
            <a:xfrm rot="-5400000" flipH="1">
              <a:off x="9752954" y="2089589"/>
              <a:ext cx="196383" cy="2982574"/>
              <a:chOff x="3663063" y="152400"/>
              <a:chExt cx="318597" cy="4838699"/>
            </a:xfrm>
          </p:grpSpPr>
          <p:sp>
            <p:nvSpPr>
              <p:cNvPr id="606" name="Google Shape;606;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07" name="Google Shape;607;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08" name="Google Shape;608;p9"/>
            <p:cNvGrpSpPr/>
            <p:nvPr/>
          </p:nvGrpSpPr>
          <p:grpSpPr>
            <a:xfrm rot="-5400000" flipH="1">
              <a:off x="9880634" y="2225013"/>
              <a:ext cx="196383" cy="2982574"/>
              <a:chOff x="1295400" y="152400"/>
              <a:chExt cx="318597" cy="4838699"/>
            </a:xfrm>
          </p:grpSpPr>
          <p:sp>
            <p:nvSpPr>
              <p:cNvPr id="609" name="Google Shape;609;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0" name="Google Shape;610;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611" name="Google Shape;611;p9"/>
            <p:cNvGrpSpPr/>
            <p:nvPr/>
          </p:nvGrpSpPr>
          <p:grpSpPr>
            <a:xfrm rot="-5400000" flipH="1">
              <a:off x="9848714" y="2361002"/>
              <a:ext cx="196383" cy="2982574"/>
              <a:chOff x="1447800" y="152400"/>
              <a:chExt cx="318597" cy="4838699"/>
            </a:xfrm>
          </p:grpSpPr>
          <p:sp>
            <p:nvSpPr>
              <p:cNvPr id="612" name="Google Shape;612;p9"/>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3" name="Google Shape;613;p9"/>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14" name="Google Shape;614;p9"/>
            <p:cNvGrpSpPr/>
            <p:nvPr/>
          </p:nvGrpSpPr>
          <p:grpSpPr>
            <a:xfrm rot="-5400000" flipH="1">
              <a:off x="9721033" y="2496397"/>
              <a:ext cx="196383" cy="2982574"/>
              <a:chOff x="1600200" y="152400"/>
              <a:chExt cx="318597" cy="4838699"/>
            </a:xfrm>
          </p:grpSpPr>
          <p:sp>
            <p:nvSpPr>
              <p:cNvPr id="615" name="Google Shape;615;p9"/>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6" name="Google Shape;616;p9"/>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17" name="Google Shape;617;p9"/>
            <p:cNvGrpSpPr/>
            <p:nvPr/>
          </p:nvGrpSpPr>
          <p:grpSpPr>
            <a:xfrm rot="-5400000" flipH="1">
              <a:off x="9625273" y="2631806"/>
              <a:ext cx="196383" cy="2982574"/>
              <a:chOff x="533400" y="152400"/>
              <a:chExt cx="318597" cy="4838699"/>
            </a:xfrm>
          </p:grpSpPr>
          <p:sp>
            <p:nvSpPr>
              <p:cNvPr id="618" name="Google Shape;618;p9"/>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19" name="Google Shape;619;p9"/>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20" name="Google Shape;620;p9"/>
            <p:cNvGrpSpPr/>
            <p:nvPr/>
          </p:nvGrpSpPr>
          <p:grpSpPr>
            <a:xfrm rot="-5400000" flipH="1">
              <a:off x="9657193" y="2767202"/>
              <a:ext cx="196383" cy="2982574"/>
              <a:chOff x="685800" y="152400"/>
              <a:chExt cx="318597" cy="4838699"/>
            </a:xfrm>
          </p:grpSpPr>
          <p:sp>
            <p:nvSpPr>
              <p:cNvPr id="621" name="Google Shape;621;p9"/>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2" name="Google Shape;622;p9"/>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23" name="Google Shape;623;p9"/>
            <p:cNvGrpSpPr/>
            <p:nvPr/>
          </p:nvGrpSpPr>
          <p:grpSpPr>
            <a:xfrm rot="-5400000" flipH="1">
              <a:off x="9816794" y="2902597"/>
              <a:ext cx="196383" cy="2982574"/>
              <a:chOff x="838200" y="152400"/>
              <a:chExt cx="318597" cy="4838699"/>
            </a:xfrm>
          </p:grpSpPr>
          <p:sp>
            <p:nvSpPr>
              <p:cNvPr id="624" name="Google Shape;624;p9"/>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5" name="Google Shape;625;p9"/>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26" name="Google Shape;626;p9"/>
            <p:cNvGrpSpPr/>
            <p:nvPr/>
          </p:nvGrpSpPr>
          <p:grpSpPr>
            <a:xfrm rot="-5400000" flipH="1">
              <a:off x="9625273" y="3037992"/>
              <a:ext cx="196383" cy="2982574"/>
              <a:chOff x="990600" y="152400"/>
              <a:chExt cx="318597" cy="4838699"/>
            </a:xfrm>
          </p:grpSpPr>
          <p:sp>
            <p:nvSpPr>
              <p:cNvPr id="627" name="Google Shape;627;p9"/>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28" name="Google Shape;628;p9"/>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29" name="Google Shape;629;p9"/>
            <p:cNvGrpSpPr/>
            <p:nvPr/>
          </p:nvGrpSpPr>
          <p:grpSpPr>
            <a:xfrm rot="-5400000" flipH="1">
              <a:off x="9944475" y="3173359"/>
              <a:ext cx="196383" cy="2982574"/>
              <a:chOff x="3663063" y="152400"/>
              <a:chExt cx="318597" cy="4838699"/>
            </a:xfrm>
          </p:grpSpPr>
          <p:sp>
            <p:nvSpPr>
              <p:cNvPr id="630" name="Google Shape;630;p9"/>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1" name="Google Shape;631;p9"/>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32" name="Google Shape;632;p9"/>
            <p:cNvGrpSpPr/>
            <p:nvPr/>
          </p:nvGrpSpPr>
          <p:grpSpPr>
            <a:xfrm rot="-5400000" flipH="1">
              <a:off x="9784874" y="3308783"/>
              <a:ext cx="196383" cy="2982574"/>
              <a:chOff x="1295400" y="152400"/>
              <a:chExt cx="318597" cy="4838699"/>
            </a:xfrm>
          </p:grpSpPr>
          <p:sp>
            <p:nvSpPr>
              <p:cNvPr id="633" name="Google Shape;633;p9"/>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34" name="Google Shape;634;p9"/>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635" name="Google Shape;635;p9"/>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pencil - Dark paper">
  <p:cSld name="BLANK_1_1_1">
    <p:bg>
      <p:bgPr>
        <a:solidFill>
          <a:schemeClr val="accent5"/>
        </a:solidFill>
        <a:effectLst/>
      </p:bgPr>
    </p:bg>
    <p:spTree>
      <p:nvGrpSpPr>
        <p:cNvPr id="1" name="Shape 760"/>
        <p:cNvGrpSpPr/>
        <p:nvPr/>
      </p:nvGrpSpPr>
      <p:grpSpPr>
        <a:xfrm>
          <a:off x="0" y="0"/>
          <a:ext cx="0" cy="0"/>
          <a:chOff x="0" y="0"/>
          <a:chExt cx="0" cy="0"/>
        </a:xfrm>
      </p:grpSpPr>
      <p:pic>
        <p:nvPicPr>
          <p:cNvPr id="761" name="Google Shape;761;p14"/>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762" name="Google Shape;762;p1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60" r:id="rId9"/>
    <p:sldLayoutId id="2147483662"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8BB9-06F8-42A1-AE40-EEC23ECE1E6F}"/>
              </a:ext>
            </a:extLst>
          </p:cNvPr>
          <p:cNvSpPr>
            <a:spLocks noGrp="1"/>
          </p:cNvSpPr>
          <p:nvPr>
            <p:ph type="ctrTitle"/>
          </p:nvPr>
        </p:nvSpPr>
        <p:spPr>
          <a:xfrm>
            <a:off x="752799" y="440350"/>
            <a:ext cx="7987163" cy="1159800"/>
          </a:xfrm>
        </p:spPr>
        <p:txBody>
          <a:bodyPr/>
          <a:lstStyle/>
          <a:p>
            <a:r>
              <a:rPr lang="en" sz="2800" dirty="0"/>
              <a:t>A atuação do terapeuta ocupacional junto à criança e ao adolescente em situação de adoecimento e hospitalização</a:t>
            </a:r>
            <a:endParaRPr lang="pt-BR" sz="2800" dirty="0"/>
          </a:p>
        </p:txBody>
      </p:sp>
      <p:sp>
        <p:nvSpPr>
          <p:cNvPr id="3" name="Subtítulo 2">
            <a:extLst>
              <a:ext uri="{FF2B5EF4-FFF2-40B4-BE49-F238E27FC236}">
                <a16:creationId xmlns:a16="http://schemas.microsoft.com/office/drawing/2014/main" id="{9D0FDC1F-4D75-4320-AAB5-7767B5ED620C}"/>
              </a:ext>
            </a:extLst>
          </p:cNvPr>
          <p:cNvSpPr>
            <a:spLocks noGrp="1"/>
          </p:cNvSpPr>
          <p:nvPr>
            <p:ph type="subTitle" idx="1"/>
          </p:nvPr>
        </p:nvSpPr>
        <p:spPr>
          <a:xfrm>
            <a:off x="113414" y="1697053"/>
            <a:ext cx="8867553" cy="1017793"/>
          </a:xfrm>
        </p:spPr>
        <p:txBody>
          <a:bodyPr/>
          <a:lstStyle/>
          <a:p>
            <a:pPr algn="r"/>
            <a:r>
              <a:rPr lang="pt-BR" dirty="0"/>
              <a:t>Sandra Galheigo, Andrea Amparo Angeli e </a:t>
            </a:r>
          </a:p>
          <a:p>
            <a:pPr algn="r"/>
            <a:r>
              <a:rPr lang="pt-BR" dirty="0"/>
              <a:t>Claudia Pellegrini Braga</a:t>
            </a:r>
          </a:p>
          <a:p>
            <a:r>
              <a:rPr lang="pt-BR" dirty="0"/>
              <a:t>ACCALANTO</a:t>
            </a:r>
          </a:p>
        </p:txBody>
      </p:sp>
    </p:spTree>
    <p:extLst>
      <p:ext uri="{BB962C8B-B14F-4D97-AF65-F5344CB8AC3E}">
        <p14:creationId xmlns:p14="http://schemas.microsoft.com/office/powerpoint/2010/main" val="4149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80074354-B4AD-4C1D-8FE6-0369DAFDA202}"/>
              </a:ext>
            </a:extLst>
          </p:cNvPr>
          <p:cNvSpPr>
            <a:spLocks noGrp="1"/>
          </p:cNvSpPr>
          <p:nvPr>
            <p:ph type="body" idx="1"/>
          </p:nvPr>
        </p:nvSpPr>
        <p:spPr>
          <a:xfrm>
            <a:off x="382432" y="569284"/>
            <a:ext cx="3446100" cy="4413842"/>
          </a:xfrm>
        </p:spPr>
        <p:txBody>
          <a:bodyPr/>
          <a:lstStyle/>
          <a:p>
            <a:pPr algn="l"/>
            <a:r>
              <a:rPr lang="pt-BR" sz="1400" b="0" i="0" u="none" strike="noStrike" baseline="0" dirty="0">
                <a:latin typeface="Humanist531BT-RomanA"/>
              </a:rPr>
              <a:t>No encontro entre terapeuta e sujeito do cuidado, a atenção e o acolhimento eram gestos em direção ao outro, promovendo uma relação que se desdobrava em um processo atravessado por delicadezas. </a:t>
            </a:r>
          </a:p>
          <a:p>
            <a:pPr algn="l"/>
            <a:r>
              <a:rPr lang="pt-BR" sz="1400" b="0" i="0" u="none" strike="noStrike" baseline="0" dirty="0">
                <a:latin typeface="Humanist531BT-RomanA"/>
              </a:rPr>
              <a:t>Delicadeza e disponibilidade para o encontro, no aproximar-se e no receber o outro, na localização e invenção de recursos e seus usos. </a:t>
            </a:r>
          </a:p>
          <a:p>
            <a:pPr algn="l"/>
            <a:r>
              <a:rPr lang="pt-BR" sz="1400" b="0" i="0" u="none" strike="noStrike" baseline="0" dirty="0">
                <a:latin typeface="Humanist531BT-RomanA"/>
              </a:rPr>
              <a:t>No decorrer das ações de contar histórias, para promovermos uma </a:t>
            </a:r>
            <a:r>
              <a:rPr lang="pt-BR" sz="1400" b="0" i="0" u="none" strike="noStrike" baseline="0" dirty="0" err="1">
                <a:latin typeface="Humanist531BT-RomanA"/>
              </a:rPr>
              <a:t>grupalidade</a:t>
            </a:r>
            <a:r>
              <a:rPr lang="pt-BR" sz="1400" b="0" i="0" u="none" strike="noStrike" baseline="0" dirty="0">
                <a:latin typeface="Humanist531BT-RomanA"/>
              </a:rPr>
              <a:t> entre sujeitos que pouco se conheciam, de forma a tecer uma coletividade, necessitamos de ferramentas específicas, dentre elas, os ritos de começo. </a:t>
            </a:r>
          </a:p>
          <a:p>
            <a:pPr marL="101600" indent="0" algn="r">
              <a:buNone/>
            </a:pPr>
            <a:r>
              <a:rPr lang="pt-BR" sz="1050" dirty="0">
                <a:solidFill>
                  <a:schemeClr val="accent4">
                    <a:lumMod val="50000"/>
                  </a:schemeClr>
                </a:solidFill>
                <a:latin typeface="Humanist531BT-RomanA"/>
              </a:rPr>
              <a:t>Angeli, </a:t>
            </a:r>
            <a:r>
              <a:rPr lang="pt-BR" sz="1050" dirty="0" err="1">
                <a:solidFill>
                  <a:schemeClr val="accent4">
                    <a:lumMod val="50000"/>
                  </a:schemeClr>
                </a:solidFill>
                <a:latin typeface="Humanist531BT-RomanA"/>
              </a:rPr>
              <a:t>Luvizaro</a:t>
            </a:r>
            <a:r>
              <a:rPr lang="pt-BR" sz="1050" dirty="0">
                <a:solidFill>
                  <a:schemeClr val="accent4">
                    <a:lumMod val="50000"/>
                  </a:schemeClr>
                </a:solidFill>
                <a:latin typeface="Humanist531BT-RomanA"/>
              </a:rPr>
              <a:t>; Galheigo, 2012</a:t>
            </a:r>
            <a:endParaRPr lang="pt-BR" sz="1400" dirty="0"/>
          </a:p>
        </p:txBody>
      </p:sp>
      <p:sp>
        <p:nvSpPr>
          <p:cNvPr id="4" name="Espaço Reservado para Número de Slide 3">
            <a:extLst>
              <a:ext uri="{FF2B5EF4-FFF2-40B4-BE49-F238E27FC236}">
                <a16:creationId xmlns:a16="http://schemas.microsoft.com/office/drawing/2014/main" id="{6E2207C1-0C94-4159-8D04-D06424BFFE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10</a:t>
            </a:fld>
            <a:endParaRPr lang="pt-BR"/>
          </a:p>
        </p:txBody>
      </p:sp>
      <p:sp>
        <p:nvSpPr>
          <p:cNvPr id="6" name="CaixaDeTexto 5">
            <a:extLst>
              <a:ext uri="{FF2B5EF4-FFF2-40B4-BE49-F238E27FC236}">
                <a16:creationId xmlns:a16="http://schemas.microsoft.com/office/drawing/2014/main" id="{87CA51E6-43F9-4B90-9216-A00EFBD2B522}"/>
              </a:ext>
            </a:extLst>
          </p:cNvPr>
          <p:cNvSpPr txBox="1"/>
          <p:nvPr/>
        </p:nvSpPr>
        <p:spPr>
          <a:xfrm>
            <a:off x="4657060" y="399979"/>
            <a:ext cx="3366978" cy="3539430"/>
          </a:xfrm>
          <a:prstGeom prst="rect">
            <a:avLst/>
          </a:prstGeom>
          <a:noFill/>
        </p:spPr>
        <p:txBody>
          <a:bodyPr wrap="square">
            <a:spAutoFit/>
          </a:bodyPr>
          <a:lstStyle/>
          <a:p>
            <a:pPr algn="l"/>
            <a:r>
              <a:rPr lang="pt-BR" sz="1400" b="0" i="0" u="none" strike="noStrike" baseline="0" dirty="0">
                <a:solidFill>
                  <a:schemeClr val="accent6">
                    <a:lumMod val="60000"/>
                    <a:lumOff val="40000"/>
                  </a:schemeClr>
                </a:solidFill>
                <a:latin typeface="Humanist531BT-RomanA"/>
              </a:rPr>
              <a:t>Assim, nos momentos iniciais da oficina, havia uma tensão no ar. Afinal, alguns participantes nem conheciam o</a:t>
            </a:r>
          </a:p>
          <a:p>
            <a:pPr algn="l"/>
            <a:r>
              <a:rPr lang="pt-BR" sz="1400" b="0" i="0" u="none" strike="noStrike" baseline="0" dirty="0">
                <a:solidFill>
                  <a:schemeClr val="accent6">
                    <a:lumMod val="60000"/>
                    <a:lumOff val="40000"/>
                  </a:schemeClr>
                </a:solidFill>
                <a:latin typeface="Humanist531BT-RomanA"/>
              </a:rPr>
              <a:t>ambiente do hospital; alguns nem sequer haviam saído do quarto até então. </a:t>
            </a:r>
          </a:p>
          <a:p>
            <a:pPr algn="l"/>
            <a:endParaRPr lang="pt-BR" dirty="0">
              <a:solidFill>
                <a:schemeClr val="accent6">
                  <a:lumMod val="60000"/>
                  <a:lumOff val="40000"/>
                </a:schemeClr>
              </a:solidFill>
              <a:latin typeface="Humanist531BT-RomanA"/>
            </a:endParaRPr>
          </a:p>
          <a:p>
            <a:pPr algn="l"/>
            <a:r>
              <a:rPr lang="pt-BR" sz="1400" b="0" i="0" u="none" strike="noStrike" baseline="0" dirty="0">
                <a:solidFill>
                  <a:schemeClr val="accent6">
                    <a:lumMod val="60000"/>
                    <a:lumOff val="40000"/>
                  </a:schemeClr>
                </a:solidFill>
                <a:latin typeface="Humanist531BT-RomanA"/>
              </a:rPr>
              <a:t>A instauração de um</a:t>
            </a:r>
          </a:p>
          <a:p>
            <a:pPr algn="l"/>
            <a:r>
              <a:rPr lang="pt-BR" sz="1400" b="0" i="0" u="none" strike="noStrike" baseline="0" dirty="0">
                <a:solidFill>
                  <a:schemeClr val="accent6">
                    <a:lumMod val="60000"/>
                    <a:lumOff val="40000"/>
                  </a:schemeClr>
                </a:solidFill>
                <a:latin typeface="Humanist531BT-RomanA"/>
              </a:rPr>
              <a:t>espaço-tempo para a história acontecer era o que inaugurava um lugar de conversa entre os sujeitos e</a:t>
            </a:r>
          </a:p>
          <a:p>
            <a:pPr algn="l"/>
            <a:r>
              <a:rPr lang="pt-BR" sz="1400" b="0" i="0" u="none" strike="noStrike" baseline="0" dirty="0">
                <a:solidFill>
                  <a:schemeClr val="accent6">
                    <a:lumMod val="60000"/>
                    <a:lumOff val="40000"/>
                  </a:schemeClr>
                </a:solidFill>
                <a:latin typeface="Humanist531BT-RomanA"/>
              </a:rPr>
              <a:t>as “coisas do hospital”. </a:t>
            </a:r>
          </a:p>
          <a:p>
            <a:pPr algn="l"/>
            <a:endParaRPr lang="pt-BR" dirty="0">
              <a:solidFill>
                <a:schemeClr val="accent6">
                  <a:lumMod val="60000"/>
                  <a:lumOff val="40000"/>
                </a:schemeClr>
              </a:solidFill>
              <a:latin typeface="Humanist531BT-RomanA"/>
            </a:endParaRPr>
          </a:p>
          <a:p>
            <a:pPr algn="l"/>
            <a:r>
              <a:rPr lang="pt-BR" sz="1400" b="0" i="0" u="none" strike="noStrike" baseline="0" dirty="0">
                <a:solidFill>
                  <a:schemeClr val="accent6">
                    <a:lumMod val="60000"/>
                    <a:lumOff val="40000"/>
                  </a:schemeClr>
                </a:solidFill>
                <a:latin typeface="Humanist531BT-RomanA"/>
              </a:rPr>
              <a:t>Algumas vezes, cantava-se, em outros momentos, movimentava-se um tecido,</a:t>
            </a:r>
          </a:p>
          <a:p>
            <a:pPr algn="l"/>
            <a:r>
              <a:rPr lang="pt-BR" sz="1400" b="0" i="0" u="none" strike="noStrike" baseline="0" dirty="0">
                <a:solidFill>
                  <a:schemeClr val="accent6">
                    <a:lumMod val="60000"/>
                    <a:lumOff val="40000"/>
                  </a:schemeClr>
                </a:solidFill>
                <a:latin typeface="Humanist531BT-RomanA"/>
              </a:rPr>
              <a:t>tocava-se um instrumento ou fazia-se um gesto que produzia uma marca.</a:t>
            </a:r>
            <a:endParaRPr lang="pt-BR" sz="1400" dirty="0">
              <a:solidFill>
                <a:schemeClr val="accent6">
                  <a:lumMod val="60000"/>
                  <a:lumOff val="40000"/>
                </a:schemeClr>
              </a:solidFill>
            </a:endParaRPr>
          </a:p>
        </p:txBody>
      </p:sp>
      <p:sp>
        <p:nvSpPr>
          <p:cNvPr id="8" name="CaixaDeTexto 7">
            <a:extLst>
              <a:ext uri="{FF2B5EF4-FFF2-40B4-BE49-F238E27FC236}">
                <a16:creationId xmlns:a16="http://schemas.microsoft.com/office/drawing/2014/main" id="{A4E49D0F-8D6E-48BA-A191-B3341A289323}"/>
              </a:ext>
            </a:extLst>
          </p:cNvPr>
          <p:cNvSpPr txBox="1"/>
          <p:nvPr/>
        </p:nvSpPr>
        <p:spPr>
          <a:xfrm>
            <a:off x="5117805" y="4517349"/>
            <a:ext cx="3009012" cy="307777"/>
          </a:xfrm>
          <a:prstGeom prst="rect">
            <a:avLst/>
          </a:prstGeom>
          <a:noFill/>
        </p:spPr>
        <p:txBody>
          <a:bodyPr wrap="square">
            <a:spAutoFit/>
          </a:bodyPr>
          <a:lstStyle/>
          <a:p>
            <a:pPr marL="101600" indent="0" algn="r">
              <a:buNone/>
            </a:pPr>
            <a:r>
              <a:rPr lang="pt-BR" sz="1400" dirty="0">
                <a:solidFill>
                  <a:schemeClr val="accent6">
                    <a:lumMod val="60000"/>
                    <a:lumOff val="40000"/>
                  </a:schemeClr>
                </a:solidFill>
                <a:latin typeface="Humanist531BT-RomanA"/>
              </a:rPr>
              <a:t>Angeli, </a:t>
            </a:r>
            <a:r>
              <a:rPr lang="pt-BR" sz="1400" dirty="0" err="1">
                <a:solidFill>
                  <a:schemeClr val="accent6">
                    <a:lumMod val="60000"/>
                    <a:lumOff val="40000"/>
                  </a:schemeClr>
                </a:solidFill>
                <a:latin typeface="Humanist531BT-RomanA"/>
              </a:rPr>
              <a:t>Luvizaro</a:t>
            </a:r>
            <a:r>
              <a:rPr lang="pt-BR" sz="1400" dirty="0">
                <a:solidFill>
                  <a:schemeClr val="accent6">
                    <a:lumMod val="60000"/>
                    <a:lumOff val="40000"/>
                  </a:schemeClr>
                </a:solidFill>
                <a:latin typeface="Humanist531BT-RomanA"/>
              </a:rPr>
              <a:t>; Galheigo, 2012</a:t>
            </a:r>
            <a:endParaRPr lang="pt-BR" sz="2000" dirty="0">
              <a:solidFill>
                <a:schemeClr val="accent6">
                  <a:lumMod val="60000"/>
                  <a:lumOff val="40000"/>
                </a:schemeClr>
              </a:solidFill>
            </a:endParaRPr>
          </a:p>
        </p:txBody>
      </p:sp>
    </p:spTree>
    <p:extLst>
      <p:ext uri="{BB962C8B-B14F-4D97-AF65-F5344CB8AC3E}">
        <p14:creationId xmlns:p14="http://schemas.microsoft.com/office/powerpoint/2010/main" val="160875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383392" y="205562"/>
            <a:ext cx="5838300" cy="4108752"/>
          </a:xfrm>
          <a:prstGeom prst="rect">
            <a:avLst/>
          </a:prstGeom>
        </p:spPr>
        <p:txBody>
          <a:bodyPr spcFirstLastPara="1" wrap="square" lIns="0" tIns="0" rIns="0" bIns="0" anchor="ctr" anchorCtr="0">
            <a:noAutofit/>
          </a:bodyPr>
          <a:lstStyle/>
          <a:p>
            <a:pPr marL="215900" marR="215900" indent="450215" algn="just">
              <a:lnSpc>
                <a:spcPct val="150000"/>
              </a:lnSpc>
              <a:spcBef>
                <a:spcPts val="600"/>
              </a:spcBef>
              <a:spcAft>
                <a:spcPts val="600"/>
              </a:spcAft>
            </a:pPr>
            <a:r>
              <a:rPr lang="en" sz="1200" dirty="0"/>
              <a:t>“</a:t>
            </a:r>
            <a:r>
              <a:rPr lang="pt-BR" sz="1200" dirty="0">
                <a:effectLst/>
                <a:latin typeface="Book Antiqua" panose="02040602050305030304" pitchFamily="18" charset="0"/>
                <a:ea typeface="Times New Roman" panose="02020603050405020304" pitchFamily="18" charset="0"/>
              </a:rPr>
              <a:t>Temos, assim, a constituição de um fazer clínico que atua nas manifestações e descontinuidades da cotidianidade ocasionadas por situações diversas. Mas, sobretudo, o desenho de uma clínica que se produz no encontro entre sujeitos e diferentes matérias de modo que a saúde seja afirmada como um constante movimento de invenção de si e do mundo. (</a:t>
            </a:r>
            <a:r>
              <a:rPr lang="pt-BR" sz="1200" dirty="0">
                <a:latin typeface="Book Antiqua" panose="02040602050305030304" pitchFamily="18" charset="0"/>
              </a:rPr>
              <a:t>ANGELI; GALHEIGO, 2008)</a:t>
            </a:r>
            <a:endParaRPr lang="pt-BR" sz="1200" dirty="0">
              <a:effectLst/>
              <a:latin typeface="Book Antiqua" panose="02040602050305030304" pitchFamily="18" charset="0"/>
              <a:ea typeface="Times New Roman" panose="02020603050405020304" pitchFamily="18" charset="0"/>
            </a:endParaRPr>
          </a:p>
          <a:p>
            <a:pPr marL="215900" marR="215900" indent="450215" algn="just">
              <a:lnSpc>
                <a:spcPct val="150000"/>
              </a:lnSpc>
              <a:spcBef>
                <a:spcPts val="600"/>
              </a:spcBef>
              <a:spcAft>
                <a:spcPts val="600"/>
              </a:spcAft>
            </a:pPr>
            <a:endParaRPr lang="pt-BR" sz="1200" dirty="0">
              <a:effectLst/>
              <a:latin typeface="Book Antiqua" panose="02040602050305030304" pitchFamily="18" charset="0"/>
              <a:ea typeface="Times New Roman" panose="02020603050405020304" pitchFamily="18" charset="0"/>
            </a:endParaRPr>
          </a:p>
          <a:p>
            <a:pPr marL="177800" indent="-127000" algn="l">
              <a:lnSpc>
                <a:spcPct val="150000"/>
              </a:lnSpc>
            </a:pPr>
            <a:r>
              <a:rPr lang="pt-BR" sz="1200" dirty="0">
                <a:latin typeface="Book Antiqua" panose="02040602050305030304" pitchFamily="18" charset="0"/>
              </a:rPr>
              <a:t>Neste sentido, novas estratégias começam a se desenvolver de forma a resgatar para o sujeito o lugar de protagonista das ações em saúde, e a desenvolver uma cotidianidade diferenciada nos ambientes hospitalares que reinscreva o processo de adoecimento como parte integrante da vida: percursos que evitem uma cisão entre saúde e doença, internação e vida cotidiana. (Angeli, </a:t>
            </a:r>
            <a:r>
              <a:rPr lang="pt-BR" sz="1200" dirty="0" err="1">
                <a:latin typeface="Book Antiqua" panose="02040602050305030304" pitchFamily="18" charset="0"/>
              </a:rPr>
              <a:t>Luvizaro</a:t>
            </a:r>
            <a:r>
              <a:rPr lang="pt-BR" sz="1200" dirty="0">
                <a:latin typeface="Book Antiqua" panose="02040602050305030304" pitchFamily="18" charset="0"/>
              </a:rPr>
              <a:t>, Galheigo 2012).</a:t>
            </a:r>
          </a:p>
          <a:p>
            <a:pPr marL="215900" marR="215900" indent="450215" algn="just">
              <a:lnSpc>
                <a:spcPct val="150000"/>
              </a:lnSpc>
              <a:spcBef>
                <a:spcPts val="600"/>
              </a:spcBef>
              <a:spcAft>
                <a:spcPts val="600"/>
              </a:spcAft>
            </a:pPr>
            <a:endParaRPr lang="pt-BR" sz="1200" dirty="0">
              <a:effectLst/>
              <a:latin typeface="Times New Roman" panose="02020603050405020304" pitchFamily="18" charset="0"/>
              <a:ea typeface="Times New Roman" panose="02020603050405020304" pitchFamily="18" charset="0"/>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8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20437" y="382714"/>
            <a:ext cx="8423563"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2</a:t>
            </a:r>
            <a:r>
              <a:rPr lang="en" sz="1800" dirty="0"/>
              <a:t>.</a:t>
            </a:r>
            <a:r>
              <a:rPr lang="en" sz="4000" dirty="0"/>
              <a:t> A história de Joana e Josias </a:t>
            </a:r>
            <a:endParaRPr sz="4000" dirty="0"/>
          </a:p>
        </p:txBody>
      </p:sp>
      <p:sp>
        <p:nvSpPr>
          <p:cNvPr id="792" name="Google Shape;792;p18"/>
          <p:cNvSpPr txBox="1">
            <a:spLocks noGrp="1"/>
          </p:cNvSpPr>
          <p:nvPr>
            <p:ph type="subTitle" idx="1"/>
          </p:nvPr>
        </p:nvSpPr>
        <p:spPr>
          <a:xfrm>
            <a:off x="1339698" y="1697050"/>
            <a:ext cx="6752700"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pt-BR" dirty="0"/>
              <a:t>Encontros mãe-bebê/criança</a:t>
            </a:r>
            <a:endParaRPr dirty="0"/>
          </a:p>
        </p:txBody>
      </p:sp>
      <p:grpSp>
        <p:nvGrpSpPr>
          <p:cNvPr id="793" name="Google Shape;793;p18"/>
          <p:cNvGrpSpPr/>
          <p:nvPr/>
        </p:nvGrpSpPr>
        <p:grpSpPr>
          <a:xfrm rot="5400000">
            <a:off x="578449" y="951943"/>
            <a:ext cx="713322" cy="674775"/>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6697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652850" y="127279"/>
            <a:ext cx="5838300" cy="5100183"/>
          </a:xfrm>
          <a:prstGeom prst="rect">
            <a:avLst/>
          </a:prstGeom>
        </p:spPr>
        <p:txBody>
          <a:bodyPr spcFirstLastPara="1" wrap="square" lIns="0" tIns="0" rIns="0" bIns="0" anchor="ctr" anchorCtr="0">
            <a:noAutofit/>
          </a:bodyPr>
          <a:lstStyle/>
          <a:p>
            <a:pPr marL="215900" marR="215900" indent="450215">
              <a:lnSpc>
                <a:spcPct val="150000"/>
              </a:lnSpc>
              <a:spcBef>
                <a:spcPts val="600"/>
              </a:spcBef>
              <a:spcAft>
                <a:spcPts val="600"/>
              </a:spcAft>
            </a:pPr>
            <a:r>
              <a:rPr lang="en" sz="1200" dirty="0"/>
              <a:t>“</a:t>
            </a:r>
            <a:r>
              <a:rPr lang="pt-BR" sz="1200" i="1" dirty="0">
                <a:effectLst/>
                <a:latin typeface="Book Antiqua" panose="02040602050305030304" pitchFamily="18" charset="0"/>
                <a:ea typeface="Times New Roman" panose="02020603050405020304" pitchFamily="18" charset="0"/>
                <a:cs typeface="Arial" panose="020B0604020202020204" pitchFamily="34" charset="0"/>
              </a:rPr>
              <a:t>Joana era tão pequenina que quase cabia por entre a mão e o antebraço de sua mãe. Chegara ao hospital por desnutrição, refluxos e pneumonia. Sua fraqueza e magreza assustavam a todos da equipe. Como sobreviveria? Sua mãe, mulher simples e de poucas palavras, não compreendia o que a equipe dizia. Não sabíamos ao certo se amamentava, se dava leite e que leite...até que ficou claro, era o leite, que estivesse disponível na casa para todos, que ela ingeria, em seus dois meses de vida. </a:t>
            </a:r>
          </a:p>
          <a:p>
            <a:pPr marL="215900" marR="215900" indent="450215">
              <a:lnSpc>
                <a:spcPct val="150000"/>
              </a:lnSpc>
              <a:spcBef>
                <a:spcPts val="600"/>
              </a:spcBef>
              <a:spcAft>
                <a:spcPts val="600"/>
              </a:spcAft>
            </a:pPr>
            <a:r>
              <a:rPr lang="pt-BR" sz="1200" i="1" dirty="0">
                <a:effectLst/>
                <a:latin typeface="Book Antiqua" panose="02040602050305030304" pitchFamily="18" charset="0"/>
                <a:ea typeface="Times New Roman" panose="02020603050405020304" pitchFamily="18" charset="0"/>
                <a:cs typeface="Arial" panose="020B0604020202020204" pitchFamily="34" charset="0"/>
              </a:rPr>
              <a:t>Com mãos grossas e gestos rápidos aquela mulher buscava cuidar de sua cria. Tinha muitos outros em casa, pequenos que cuidavam de pequenos enquanto o pai trabalhava. E a desnutrição e a febre da bebê... por onde cuidar daquelas duas? </a:t>
            </a:r>
          </a:p>
          <a:p>
            <a:pPr marL="215900" marR="215900" indent="450215">
              <a:lnSpc>
                <a:spcPct val="150000"/>
              </a:lnSpc>
              <a:spcBef>
                <a:spcPts val="600"/>
              </a:spcBef>
              <a:spcAft>
                <a:spcPts val="600"/>
              </a:spcAft>
            </a:pPr>
            <a:r>
              <a:rPr lang="pt-BR" sz="1200" i="1" dirty="0">
                <a:effectLst/>
                <a:latin typeface="Book Antiqua" panose="02040602050305030304" pitchFamily="18" charset="0"/>
                <a:ea typeface="Times New Roman" panose="02020603050405020304" pitchFamily="18" charset="0"/>
                <a:cs typeface="Arial" panose="020B0604020202020204" pitchFamily="34" charset="0"/>
              </a:rPr>
              <a:t>Uma conversa descontraída e calma permitiu uma aproximação entre nós. A criança dormia dia e noite e, aos poucos, com a mãe uma acolhida era possível. E desta escuta, um vínculo. Um vínculo que permitia um tanto de delicadeza e da invenção de outros modos de cuidar da pequenina. Ela podia segurar as mãos da filha e cantar, ela podia mostrar as bolinhas coloridas e barulhentas e rir. E sair de um encolhimento e de um cansaço para a oferta de um colo para a bebe e uma fala que entoava a volta pra casa, que desejava seu ganhar peso e sua vitalidade</a:t>
            </a:r>
            <a:r>
              <a:rPr lang="en" sz="1200" dirty="0"/>
              <a:t>.” </a:t>
            </a:r>
            <a:r>
              <a:rPr lang="pt-BR" sz="1200" dirty="0">
                <a:effectLst/>
                <a:latin typeface="Book Antiqua" panose="02040602050305030304" pitchFamily="18" charset="0"/>
                <a:ea typeface="Times New Roman" panose="02020603050405020304" pitchFamily="18" charset="0"/>
              </a:rPr>
              <a:t>(</a:t>
            </a:r>
            <a:r>
              <a:rPr lang="pt-BR" sz="1200" dirty="0">
                <a:latin typeface="Book Antiqua" panose="02040602050305030304" pitchFamily="18" charset="0"/>
              </a:rPr>
              <a:t>ANGELI; GALHEIGO, 2008)</a:t>
            </a:r>
            <a:endParaRPr sz="1200" dirty="0"/>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02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752086" y="645042"/>
            <a:ext cx="5838300" cy="3685953"/>
          </a:xfrm>
          <a:prstGeom prst="rect">
            <a:avLst/>
          </a:prstGeom>
        </p:spPr>
        <p:txBody>
          <a:bodyPr spcFirstLastPara="1" wrap="square" lIns="0" tIns="0" rIns="0" bIns="0" anchor="ctr" anchorCtr="0">
            <a:noAutofit/>
          </a:bodyPr>
          <a:lstStyle/>
          <a:p>
            <a:pPr>
              <a:lnSpc>
                <a:spcPct val="115000"/>
              </a:lnSpc>
              <a:spcAft>
                <a:spcPts val="1000"/>
              </a:spcAft>
            </a:pPr>
            <a:r>
              <a:rPr lang="en" sz="1200" i="1" dirty="0">
                <a:latin typeface="Book Antiqua" panose="02040602050305030304" pitchFamily="18" charset="0"/>
                <a:cs typeface="Arial" panose="020B0604020202020204" pitchFamily="34" charset="0"/>
              </a:rPr>
              <a:t>“</a:t>
            </a:r>
            <a:r>
              <a:rPr lang="pt-BR" sz="1200" i="1" dirty="0">
                <a:latin typeface="Book Antiqua" panose="02040602050305030304" pitchFamily="18" charset="0"/>
                <a:cs typeface="Arial" panose="020B0604020202020204" pitchFamily="34" charset="0"/>
              </a:rPr>
              <a:t>Josias está internado em uma enfermaria pediátrica em hospital de média complexidade. Tem dois anos e meio e foi internado devido à desnutrição, anemia e dor gástrica. Josias não está em oxigenoterapia nem se encontra em restrição de contato. A terapeuta ocupacional, observando a interação de Josias e sua mãe, constata que Josias mostra-se hipoativo, com repertório lúdico limitado e leve atraso no desenvolvimento. </a:t>
            </a:r>
          </a:p>
          <a:p>
            <a:pPr>
              <a:lnSpc>
                <a:spcPct val="115000"/>
              </a:lnSpc>
              <a:spcAft>
                <a:spcPts val="1000"/>
              </a:spcAft>
            </a:pPr>
            <a:r>
              <a:rPr lang="pt-BR" sz="1200" i="1" dirty="0">
                <a:latin typeface="Book Antiqua" panose="02040602050305030304" pitchFamily="18" charset="0"/>
                <a:cs typeface="Arial" panose="020B0604020202020204" pitchFamily="34" charset="0"/>
              </a:rPr>
              <a:t>Na hora da alimentação percebe que Josias recusa o alimento de forma bastante enfática, trancando a boca e virando o rosto. Sua mãe tem 18 anos e mostra um limitado repertório de cuidados: deixa-o na cama,  acalantando-o pouco nos momentos de desconforto; interage pouco corporalmente e ludicamente com o filho; desiste logo da alimentação quando a criança recusa o alimento. </a:t>
            </a:r>
          </a:p>
          <a:p>
            <a:pPr>
              <a:lnSpc>
                <a:spcPct val="115000"/>
              </a:lnSpc>
              <a:spcAft>
                <a:spcPts val="1000"/>
              </a:spcAft>
            </a:pPr>
            <a:r>
              <a:rPr lang="pt-BR" sz="1200" i="1" dirty="0">
                <a:latin typeface="Book Antiqua" panose="02040602050305030304" pitchFamily="18" charset="0"/>
                <a:cs typeface="Arial" panose="020B0604020202020204" pitchFamily="34" charset="0"/>
              </a:rPr>
              <a:t>No relacionamento com os profissionais de saúde, com as demais crianças e cuidadores do quarto, a mãe de Josias revela uma comunicação empobrecida e algum embotamento afetivo. Observa-se que a recusa de alimento pelo menino causa importante impacto nas demais mães e no técnico de enfermagem de referência, que buscam forçar a oferta do alimento isolando o menino de sua mãe.  </a:t>
            </a:r>
            <a:endParaRPr sz="1200" i="1" dirty="0">
              <a:latin typeface="Book Antiqua" panose="02040602050305030304" pitchFamily="18" charset="0"/>
              <a:cs typeface="Arial" panose="020B0604020202020204" pitchFamily="34" charset="0"/>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34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685800" y="1288473"/>
            <a:ext cx="7772400" cy="236906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Compreender as necessidades de cuidado da criança, da mãe, da relação mãe-bebê/criança…</a:t>
            </a:r>
            <a:endParaRPr sz="3200" dirty="0"/>
          </a:p>
        </p:txBody>
      </p:sp>
      <p:sp>
        <p:nvSpPr>
          <p:cNvPr id="816" name="Google Shape;816;p21"/>
          <p:cNvSpPr/>
          <p:nvPr/>
        </p:nvSpPr>
        <p:spPr>
          <a:xfrm>
            <a:off x="4572925" y="788456"/>
            <a:ext cx="1635277" cy="16570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21"/>
          <p:cNvSpPr/>
          <p:nvPr/>
        </p:nvSpPr>
        <p:spPr>
          <a:xfrm rot="1473133">
            <a:off x="3086068" y="1615827"/>
            <a:ext cx="956077" cy="93132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21"/>
          <p:cNvSpPr/>
          <p:nvPr/>
        </p:nvSpPr>
        <p:spPr>
          <a:xfrm>
            <a:off x="4256643" y="630100"/>
            <a:ext cx="418605" cy="40677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21"/>
          <p:cNvSpPr/>
          <p:nvPr/>
        </p:nvSpPr>
        <p:spPr>
          <a:xfrm rot="2486979">
            <a:off x="3987467" y="2475729"/>
            <a:ext cx="297803" cy="28938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168040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0"/>
          <p:cNvSpPr txBox="1">
            <a:spLocks noGrp="1"/>
          </p:cNvSpPr>
          <p:nvPr>
            <p:ph type="title"/>
          </p:nvPr>
        </p:nvSpPr>
        <p:spPr>
          <a:xfrm>
            <a:off x="453316" y="399979"/>
            <a:ext cx="7988935"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Por onde começar? Escuta, acolhimento …</a:t>
            </a:r>
            <a:endParaRPr dirty="0"/>
          </a:p>
        </p:txBody>
      </p:sp>
      <p:sp>
        <p:nvSpPr>
          <p:cNvPr id="808" name="Google Shape;808;p20"/>
          <p:cNvSpPr txBox="1">
            <a:spLocks noGrp="1"/>
          </p:cNvSpPr>
          <p:nvPr>
            <p:ph type="body" idx="1"/>
          </p:nvPr>
        </p:nvSpPr>
        <p:spPr>
          <a:xfrm>
            <a:off x="829000" y="1352549"/>
            <a:ext cx="6902100" cy="3341400"/>
          </a:xfrm>
          <a:prstGeom prst="rect">
            <a:avLst/>
          </a:prstGeom>
        </p:spPr>
        <p:txBody>
          <a:bodyPr spcFirstLastPara="1" wrap="square" lIns="0" tIns="0" rIns="0" bIns="0" anchor="t" anchorCtr="0">
            <a:noAutofit/>
          </a:bodyPr>
          <a:lstStyle/>
          <a:p>
            <a:pPr>
              <a:lnSpc>
                <a:spcPct val="115000"/>
              </a:lnSpc>
              <a:spcAft>
                <a:spcPts val="10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a) avaliação da situação-problema envolvendo a criança, seus pais e rede social, a ambiência hospitalar e os trabalhadores de saúde da enfermaria</a:t>
            </a:r>
            <a:r>
              <a:rPr lang="pt-BR" sz="1800" dirty="0">
                <a:effectLst/>
                <a:latin typeface="Calibri" panose="020F0502020204030204" pitchFamily="34" charset="0"/>
                <a:ea typeface="Calibri" panose="020F0502020204030204" pitchFamily="34" charset="0"/>
                <a:cs typeface="Arial" panose="020B0604020202020204" pitchFamily="34" charset="0"/>
              </a:rPr>
              <a:t>;</a:t>
            </a:r>
          </a:p>
          <a:p>
            <a:pPr>
              <a:lnSpc>
                <a:spcPct val="115000"/>
              </a:lnSpc>
              <a:spcAft>
                <a:spcPts val="10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b)</a:t>
            </a:r>
            <a:r>
              <a:rPr lang="pt-BR" sz="1800" dirty="0">
                <a:effectLst/>
                <a:latin typeface="Calibri" panose="020F0502020204030204" pitchFamily="34" charset="0"/>
                <a:ea typeface="Calibri" panose="020F0502020204030204" pitchFamily="34" charset="0"/>
                <a:cs typeface="Arial" panose="020B0604020202020204" pitchFamily="34" charset="0"/>
              </a:rPr>
              <a:t> objetivos da atenção proposta e projeto terapêutico quanto às ações a serem desenvolvidas; </a:t>
            </a:r>
          </a:p>
          <a:p>
            <a:pPr>
              <a:lnSpc>
                <a:spcPct val="115000"/>
              </a:lnSpc>
              <a:spcAft>
                <a:spcPts val="10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1800" dirty="0">
                <a:effectLst/>
                <a:latin typeface="Calibri" panose="020F0502020204030204" pitchFamily="34" charset="0"/>
                <a:ea typeface="Calibri" panose="020F0502020204030204" pitchFamily="34" charset="0"/>
                <a:cs typeface="Arial" panose="020B0604020202020204" pitchFamily="34" charset="0"/>
              </a:rPr>
              <a:t>c) resultados esperados.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9" name="Google Shape;809;p2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FB51E-5A0D-442A-A357-4669FE91A492}"/>
              </a:ext>
            </a:extLst>
          </p:cNvPr>
          <p:cNvSpPr>
            <a:spLocks noGrp="1"/>
          </p:cNvSpPr>
          <p:nvPr>
            <p:ph type="title"/>
          </p:nvPr>
        </p:nvSpPr>
        <p:spPr>
          <a:xfrm>
            <a:off x="829000" y="526700"/>
            <a:ext cx="7478572" cy="460500"/>
          </a:xfrm>
        </p:spPr>
        <p:txBody>
          <a:bodyPr/>
          <a:lstStyle/>
          <a:p>
            <a:r>
              <a:rPr lang="en" dirty="0"/>
              <a:t>Por onde começar? Observação e escuta</a:t>
            </a:r>
            <a:endParaRPr lang="pt-BR" dirty="0"/>
          </a:p>
        </p:txBody>
      </p:sp>
      <p:sp>
        <p:nvSpPr>
          <p:cNvPr id="3" name="Espaço Reservado para Texto 2">
            <a:extLst>
              <a:ext uri="{FF2B5EF4-FFF2-40B4-BE49-F238E27FC236}">
                <a16:creationId xmlns:a16="http://schemas.microsoft.com/office/drawing/2014/main" id="{80A63BE1-DB62-4FE9-91EE-770BAF5495EF}"/>
              </a:ext>
            </a:extLst>
          </p:cNvPr>
          <p:cNvSpPr>
            <a:spLocks noGrp="1"/>
          </p:cNvSpPr>
          <p:nvPr>
            <p:ph type="body" idx="1"/>
          </p:nvPr>
        </p:nvSpPr>
        <p:spPr>
          <a:xfrm>
            <a:off x="311888" y="1352550"/>
            <a:ext cx="3734612" cy="3420900"/>
          </a:xfrm>
        </p:spPr>
        <p:txBody>
          <a:bodyPr/>
          <a:lstStyle/>
          <a:p>
            <a:r>
              <a:rPr lang="pt-BR" sz="1400" dirty="0">
                <a:effectLst/>
                <a:latin typeface="Book Antiqua" panose="02040602050305030304" pitchFamily="18" charset="0"/>
                <a:ea typeface="Times New Roman" panose="02020603050405020304" pitchFamily="18" charset="0"/>
                <a:cs typeface="Arial" panose="020B0604020202020204" pitchFamily="34" charset="0"/>
              </a:rPr>
              <a:t>Visa uma dimensão de escuta e de acolhimento a uma combinação de condições individuais e sociais, dentre as quais, a da precariedade do acesso às políticas sociais e de saúde que contribuem para o agravamento da qualidade de vida e saúde dos sujeitos. </a:t>
            </a:r>
          </a:p>
          <a:p>
            <a:endParaRPr lang="pt-BR" sz="1400" dirty="0">
              <a:effectLst/>
              <a:latin typeface="Book Antiqua" panose="02040602050305030304" pitchFamily="18" charset="0"/>
              <a:ea typeface="Times New Roman" panose="02020603050405020304" pitchFamily="18" charset="0"/>
              <a:cs typeface="Arial" panose="020B0604020202020204" pitchFamily="34" charset="0"/>
            </a:endParaRPr>
          </a:p>
          <a:p>
            <a:r>
              <a:rPr lang="pt-BR" sz="1400" dirty="0">
                <a:effectLst/>
                <a:latin typeface="Book Antiqua" panose="02040602050305030304" pitchFamily="18" charset="0"/>
                <a:ea typeface="Times New Roman" panose="02020603050405020304" pitchFamily="18" charset="0"/>
                <a:cs typeface="Arial" panose="020B0604020202020204" pitchFamily="34" charset="0"/>
              </a:rPr>
              <a:t>Busca-se, portanto, desenvolver ações de promoção à saúde que trabalhem a educação e a saúde numa dimensão ampliada. </a:t>
            </a:r>
            <a:endParaRPr lang="pt-BR" sz="1800" dirty="0"/>
          </a:p>
        </p:txBody>
      </p:sp>
      <p:sp>
        <p:nvSpPr>
          <p:cNvPr id="4" name="Espaço Reservado para Texto 3">
            <a:extLst>
              <a:ext uri="{FF2B5EF4-FFF2-40B4-BE49-F238E27FC236}">
                <a16:creationId xmlns:a16="http://schemas.microsoft.com/office/drawing/2014/main" id="{2E4853C4-1A40-4660-9262-66EC9A51D916}"/>
              </a:ext>
            </a:extLst>
          </p:cNvPr>
          <p:cNvSpPr>
            <a:spLocks noGrp="1"/>
          </p:cNvSpPr>
          <p:nvPr>
            <p:ph type="body" idx="2"/>
          </p:nvPr>
        </p:nvSpPr>
        <p:spPr>
          <a:xfrm>
            <a:off x="4513595" y="1352550"/>
            <a:ext cx="3475000" cy="3420900"/>
          </a:xfrm>
        </p:spPr>
        <p:txBody>
          <a:bodyPr/>
          <a:lstStyle/>
          <a:p>
            <a:r>
              <a:rPr lang="pt-BR" sz="1400" dirty="0">
                <a:effectLst/>
                <a:latin typeface="Book Antiqua" panose="02040602050305030304" pitchFamily="18" charset="0"/>
                <a:ea typeface="Times New Roman" panose="02020603050405020304" pitchFamily="18" charset="0"/>
                <a:cs typeface="Arial" panose="020B0604020202020204" pitchFamily="34" charset="0"/>
              </a:rPr>
              <a:t>Por um lado, essa perspectiva aborda a ampliação dos repertórios de cuidado de pais/mãe/cuidadores, visando favorecer a atenção às necessidades físicas e emocionais do bebê, o estabelecimento do vínculo, de relações afetivas e de seu desenvolvimento pleno. </a:t>
            </a:r>
          </a:p>
          <a:p>
            <a:endParaRPr lang="pt-BR" sz="1400" dirty="0">
              <a:latin typeface="Book Antiqua" panose="02040602050305030304" pitchFamily="18" charset="0"/>
              <a:ea typeface="Times New Roman" panose="02020603050405020304" pitchFamily="18" charset="0"/>
              <a:cs typeface="Arial" panose="020B0604020202020204" pitchFamily="34" charset="0"/>
            </a:endParaRPr>
          </a:p>
          <a:p>
            <a:r>
              <a:rPr lang="pt-BR" sz="1400" dirty="0">
                <a:effectLst/>
                <a:latin typeface="Book Antiqua" panose="02040602050305030304" pitchFamily="18" charset="0"/>
                <a:ea typeface="Times New Roman" panose="02020603050405020304" pitchFamily="18" charset="0"/>
                <a:cs typeface="Arial" panose="020B0604020202020204" pitchFamily="34" charset="0"/>
              </a:rPr>
              <a:t>Por outro, busca trabalhar mães/pais e cuidadores no sentido da apropriação da gestão da vida e do acesso à rede de suporte. </a:t>
            </a:r>
            <a:endParaRPr lang="pt-BR" sz="1400" dirty="0">
              <a:effectLst/>
              <a:latin typeface="Times New Roman" panose="02020603050405020304" pitchFamily="18" charset="0"/>
              <a:ea typeface="Times New Roman" panose="02020603050405020304" pitchFamily="18" charset="0"/>
            </a:endParaRPr>
          </a:p>
          <a:p>
            <a:endParaRPr lang="pt-BR" sz="1400" dirty="0"/>
          </a:p>
        </p:txBody>
      </p:sp>
      <p:sp>
        <p:nvSpPr>
          <p:cNvPr id="5" name="Espaço Reservado para Número de Slide 4">
            <a:extLst>
              <a:ext uri="{FF2B5EF4-FFF2-40B4-BE49-F238E27FC236}">
                <a16:creationId xmlns:a16="http://schemas.microsoft.com/office/drawing/2014/main" id="{8809BEAA-BF63-4B6E-8624-5649E59B95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17</a:t>
            </a:fld>
            <a:endParaRPr lang="pt-BR"/>
          </a:p>
        </p:txBody>
      </p:sp>
      <p:sp>
        <p:nvSpPr>
          <p:cNvPr id="6" name="CaixaDeTexto 5">
            <a:extLst>
              <a:ext uri="{FF2B5EF4-FFF2-40B4-BE49-F238E27FC236}">
                <a16:creationId xmlns:a16="http://schemas.microsoft.com/office/drawing/2014/main" id="{A7E6E72F-C1CD-4835-8F06-9D2743C325E8}"/>
              </a:ext>
            </a:extLst>
          </p:cNvPr>
          <p:cNvSpPr txBox="1"/>
          <p:nvPr/>
        </p:nvSpPr>
        <p:spPr>
          <a:xfrm>
            <a:off x="2996609" y="4617506"/>
            <a:ext cx="5766390" cy="307777"/>
          </a:xfrm>
          <a:prstGeom prst="rect">
            <a:avLst/>
          </a:prstGeom>
          <a:noFill/>
        </p:spPr>
        <p:txBody>
          <a:bodyPr wrap="square">
            <a:spAutoFit/>
          </a:bodyPr>
          <a:lstStyle/>
          <a:p>
            <a:r>
              <a:rPr lang="pt-BR" sz="1400" dirty="0">
                <a:effectLst/>
                <a:latin typeface="Book Antiqua" panose="02040602050305030304" pitchFamily="18" charset="0"/>
                <a:ea typeface="Times New Roman" panose="02020603050405020304" pitchFamily="18" charset="0"/>
              </a:rPr>
              <a:t>(</a:t>
            </a:r>
            <a:r>
              <a:rPr lang="pt-BR" sz="1400" dirty="0">
                <a:latin typeface="Book Antiqua" panose="02040602050305030304" pitchFamily="18" charset="0"/>
              </a:rPr>
              <a:t>ANGELI; GALHEIGO, 2008)</a:t>
            </a:r>
            <a:endParaRPr lang="pt-BR" dirty="0"/>
          </a:p>
        </p:txBody>
      </p:sp>
    </p:spTree>
    <p:extLst>
      <p:ext uri="{BB962C8B-B14F-4D97-AF65-F5344CB8AC3E}">
        <p14:creationId xmlns:p14="http://schemas.microsoft.com/office/powerpoint/2010/main" val="334288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2"/>
          <p:cNvSpPr txBox="1">
            <a:spLocks noGrp="1"/>
          </p:cNvSpPr>
          <p:nvPr>
            <p:ph type="body" idx="1"/>
          </p:nvPr>
        </p:nvSpPr>
        <p:spPr>
          <a:xfrm>
            <a:off x="467833" y="1196606"/>
            <a:ext cx="3657599" cy="3420900"/>
          </a:xfrm>
          <a:prstGeom prst="rect">
            <a:avLst/>
          </a:prstGeom>
        </p:spPr>
        <p:txBody>
          <a:bodyPr spcFirstLastPara="1" wrap="square" lIns="0" tIns="0" rIns="0" bIns="0" anchor="t" anchorCtr="0">
            <a:noAutofit/>
          </a:bodyPr>
          <a:lstStyle/>
          <a:p>
            <a:pPr marL="215900" marR="215900" indent="450215" algn="just">
              <a:lnSpc>
                <a:spcPct val="150000"/>
              </a:lnSpc>
              <a:spcBef>
                <a:spcPts val="600"/>
              </a:spcBef>
              <a:spcAft>
                <a:spcPts val="600"/>
              </a:spcAft>
              <a:tabLst>
                <a:tab pos="457200" algn="l"/>
              </a:tabLst>
            </a:pPr>
            <a:r>
              <a:rPr lang="pt-BR" sz="1200" dirty="0">
                <a:effectLst/>
                <a:latin typeface="Book Antiqua" panose="02040602050305030304" pitchFamily="18" charset="0"/>
                <a:ea typeface="Times New Roman" panose="02020603050405020304" pitchFamily="18" charset="0"/>
                <a:cs typeface="Arial" panose="020B0604020202020204" pitchFamily="34" charset="0"/>
              </a:rPr>
              <a:t>Trata-se de </a:t>
            </a:r>
            <a:r>
              <a:rPr lang="pt-BR" sz="1200" i="1" dirty="0">
                <a:effectLst/>
                <a:latin typeface="Book Antiqua" panose="02040602050305030304" pitchFamily="18" charset="0"/>
                <a:ea typeface="Times New Roman" panose="02020603050405020304" pitchFamily="18" charset="0"/>
                <a:cs typeface="Arial" panose="020B0604020202020204" pitchFamily="34" charset="0"/>
              </a:rPr>
              <a:t>acompanhar</a:t>
            </a:r>
            <a:r>
              <a:rPr lang="pt-BR" sz="1200" dirty="0">
                <a:effectLst/>
                <a:latin typeface="Book Antiqua" panose="02040602050305030304" pitchFamily="18" charset="0"/>
                <a:ea typeface="Times New Roman" panose="02020603050405020304" pitchFamily="18" charset="0"/>
                <a:cs typeface="Arial" panose="020B0604020202020204" pitchFamily="34" charset="0"/>
              </a:rPr>
              <a:t> os processos de saúde e doença e buscar estratégias conjuntas que possibilitem uma melhor apropriação nos cuidados de si, na invenção de outros modos de ser, de fazer e de estar no mundo. O quê implica no exercício de um olhar caleidoscópio, que garanta ao sujeito e sua rede social, serem compreendidos e cuidados a partir da escuta de suas necessidades, evitando-se assim abordagens centradas na doença e em procedimentos de cura (Galheigo e Angeli, 2007). </a:t>
            </a:r>
            <a:endParaRPr sz="1200" dirty="0"/>
          </a:p>
        </p:txBody>
      </p:sp>
      <p:sp>
        <p:nvSpPr>
          <p:cNvPr id="826" name="Google Shape;826;p22"/>
          <p:cNvSpPr txBox="1">
            <a:spLocks noGrp="1"/>
          </p:cNvSpPr>
          <p:nvPr>
            <p:ph type="title"/>
          </p:nvPr>
        </p:nvSpPr>
        <p:spPr>
          <a:xfrm>
            <a:off x="467833" y="127279"/>
            <a:ext cx="7648353" cy="85992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Por onde começar? Observação e escuta</a:t>
            </a:r>
            <a:endParaRPr dirty="0"/>
          </a:p>
        </p:txBody>
      </p:sp>
      <p:sp>
        <p:nvSpPr>
          <p:cNvPr id="827" name="Google Shape;827;p22"/>
          <p:cNvSpPr txBox="1">
            <a:spLocks noGrp="1"/>
          </p:cNvSpPr>
          <p:nvPr>
            <p:ph type="body" idx="2"/>
          </p:nvPr>
        </p:nvSpPr>
        <p:spPr>
          <a:xfrm>
            <a:off x="4572000" y="1196606"/>
            <a:ext cx="3657598" cy="3420900"/>
          </a:xfrm>
          <a:prstGeom prst="rect">
            <a:avLst/>
          </a:prstGeom>
        </p:spPr>
        <p:txBody>
          <a:bodyPr spcFirstLastPara="1" wrap="square" lIns="0" tIns="0" rIns="0" bIns="0" anchor="t" anchorCtr="0">
            <a:noAutofit/>
          </a:bodyPr>
          <a:lstStyle/>
          <a:p>
            <a:pPr marL="215900" marR="215900" indent="450215" algn="just">
              <a:lnSpc>
                <a:spcPct val="150000"/>
              </a:lnSpc>
              <a:spcBef>
                <a:spcPts val="600"/>
              </a:spcBef>
              <a:spcAft>
                <a:spcPts val="600"/>
              </a:spcAft>
              <a:tabLst>
                <a:tab pos="457200" algn="l"/>
              </a:tabLst>
            </a:pPr>
            <a:r>
              <a:rPr lang="pt-BR" sz="1200" dirty="0">
                <a:effectLst/>
                <a:latin typeface="Book Antiqua" panose="02040602050305030304" pitchFamily="18" charset="0"/>
                <a:ea typeface="Times New Roman" panose="02020603050405020304" pitchFamily="18" charset="0"/>
                <a:cs typeface="Arial" panose="020B0604020202020204" pitchFamily="34" charset="0"/>
              </a:rPr>
              <a:t>Uma abordagem que requer uma combinação do uso de recursos tecnológicos com uma perspectiva humanizadora que, juntos, possibilitem a melhora e o prolongamento da vida em um ambiente de conforto, segurança, escuta e acolhimento. Como afirmam Cecílio e </a:t>
            </a:r>
            <a:r>
              <a:rPr lang="pt-BR" sz="1200" dirty="0" err="1">
                <a:effectLst/>
                <a:latin typeface="Book Antiqua" panose="02040602050305030304" pitchFamily="18" charset="0"/>
                <a:ea typeface="Times New Roman" panose="02020603050405020304" pitchFamily="18" charset="0"/>
                <a:cs typeface="Arial" panose="020B0604020202020204" pitchFamily="34" charset="0"/>
              </a:rPr>
              <a:t>Mehry</a:t>
            </a:r>
            <a:r>
              <a:rPr lang="pt-BR" sz="1200" dirty="0">
                <a:effectLst/>
                <a:latin typeface="Book Antiqua" panose="02040602050305030304" pitchFamily="18" charset="0"/>
                <a:ea typeface="Times New Roman" panose="02020603050405020304" pitchFamily="18" charset="0"/>
                <a:cs typeface="Arial" panose="020B0604020202020204" pitchFamily="34" charset="0"/>
              </a:rPr>
              <a:t>, </a:t>
            </a:r>
            <a:endParaRPr lang="pt-BR" sz="1200" dirty="0">
              <a:effectLst/>
              <a:latin typeface="Times New Roman" panose="02020603050405020304" pitchFamily="18" charset="0"/>
              <a:ea typeface="Times New Roman" panose="02020603050405020304" pitchFamily="18" charset="0"/>
            </a:endParaRPr>
          </a:p>
          <a:p>
            <a:pPr marL="215900" marR="215900" indent="450215" algn="just">
              <a:lnSpc>
                <a:spcPct val="150000"/>
              </a:lnSpc>
              <a:spcBef>
                <a:spcPts val="600"/>
              </a:spcBef>
              <a:spcAft>
                <a:spcPts val="600"/>
              </a:spcAft>
            </a:pPr>
            <a:r>
              <a:rPr lang="pt-BR" sz="1200" i="1" dirty="0">
                <a:effectLst/>
                <a:latin typeface="Book Antiqua" panose="02040602050305030304" pitchFamily="18" charset="0"/>
                <a:ea typeface="Times New Roman" panose="02020603050405020304" pitchFamily="18" charset="0"/>
                <a:cs typeface="Arial" panose="020B0604020202020204" pitchFamily="34" charset="0"/>
              </a:rPr>
              <a:t>“’Tecnologia’ e ‘Humanização’ combinadas, no desafio de adotar o ‘lugar’ do paciente e suas necessidades singulares como ponto de partida de qualquer intervenção hospitalar”.</a:t>
            </a:r>
            <a:r>
              <a:rPr lang="pt-BR" sz="1200" dirty="0">
                <a:effectLst/>
                <a:latin typeface="Book Antiqua" panose="02040602050305030304" pitchFamily="18" charset="0"/>
                <a:ea typeface="Times New Roman" panose="02020603050405020304" pitchFamily="18" charset="0"/>
                <a:cs typeface="Arial" panose="020B0604020202020204" pitchFamily="34" charset="0"/>
              </a:rPr>
              <a:t> (2003: p.233).</a:t>
            </a:r>
            <a:endParaRPr lang="pt-BR" sz="1200" dirty="0">
              <a:effectLst/>
              <a:latin typeface="Times New Roman" panose="02020603050405020304" pitchFamily="18" charset="0"/>
              <a:ea typeface="Times New Roman" panose="02020603050405020304" pitchFamily="18" charset="0"/>
            </a:endParaRPr>
          </a:p>
          <a:p>
            <a:pPr marL="0" lvl="0" indent="0" algn="l" rtl="0">
              <a:spcBef>
                <a:spcPts val="600"/>
              </a:spcBef>
              <a:spcAft>
                <a:spcPts val="0"/>
              </a:spcAft>
              <a:buNone/>
            </a:pPr>
            <a:endParaRPr sz="1200" dirty="0"/>
          </a:p>
        </p:txBody>
      </p:sp>
      <p:sp>
        <p:nvSpPr>
          <p:cNvPr id="828" name="Google Shape;828;p22"/>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7" name="CaixaDeTexto 6">
            <a:extLst>
              <a:ext uri="{FF2B5EF4-FFF2-40B4-BE49-F238E27FC236}">
                <a16:creationId xmlns:a16="http://schemas.microsoft.com/office/drawing/2014/main" id="{32B2C989-97F3-4E05-BFCD-DFCD7BFACB68}"/>
              </a:ext>
            </a:extLst>
          </p:cNvPr>
          <p:cNvSpPr txBox="1"/>
          <p:nvPr/>
        </p:nvSpPr>
        <p:spPr>
          <a:xfrm>
            <a:off x="2996609" y="4617506"/>
            <a:ext cx="5766390" cy="307777"/>
          </a:xfrm>
          <a:prstGeom prst="rect">
            <a:avLst/>
          </a:prstGeom>
          <a:noFill/>
        </p:spPr>
        <p:txBody>
          <a:bodyPr wrap="square">
            <a:spAutoFit/>
          </a:bodyPr>
          <a:lstStyle/>
          <a:p>
            <a:r>
              <a:rPr lang="pt-BR" sz="1400" dirty="0">
                <a:effectLst/>
                <a:latin typeface="Book Antiqua" panose="02040602050305030304" pitchFamily="18" charset="0"/>
                <a:ea typeface="Times New Roman" panose="02020603050405020304" pitchFamily="18" charset="0"/>
              </a:rPr>
              <a:t>(</a:t>
            </a:r>
            <a:r>
              <a:rPr lang="pt-BR" sz="1400" dirty="0">
                <a:latin typeface="Book Antiqua" panose="02040602050305030304" pitchFamily="18" charset="0"/>
              </a:rPr>
              <a:t>ANGELI; GALHEIGO, 2008)</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720437" y="382714"/>
            <a:ext cx="8423563"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3</a:t>
            </a:r>
            <a:r>
              <a:rPr lang="en" sz="1800" dirty="0"/>
              <a:t>.</a:t>
            </a:r>
            <a:r>
              <a:rPr lang="en" sz="4000" dirty="0"/>
              <a:t> A história de Carlos e Carla  </a:t>
            </a:r>
            <a:endParaRPr sz="4000" dirty="0"/>
          </a:p>
        </p:txBody>
      </p:sp>
      <p:sp>
        <p:nvSpPr>
          <p:cNvPr id="792" name="Google Shape;792;p18"/>
          <p:cNvSpPr txBox="1">
            <a:spLocks noGrp="1"/>
          </p:cNvSpPr>
          <p:nvPr>
            <p:ph type="subTitle" idx="1"/>
          </p:nvPr>
        </p:nvSpPr>
        <p:spPr>
          <a:xfrm>
            <a:off x="1233686" y="1564975"/>
            <a:ext cx="7598425"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pt-BR" dirty="0"/>
              <a:t>Atenção singular para necessidades mais complexas de cuidado</a:t>
            </a:r>
            <a:endParaRPr dirty="0"/>
          </a:p>
        </p:txBody>
      </p:sp>
      <p:grpSp>
        <p:nvGrpSpPr>
          <p:cNvPr id="793" name="Google Shape;793;p18"/>
          <p:cNvGrpSpPr/>
          <p:nvPr/>
        </p:nvGrpSpPr>
        <p:grpSpPr>
          <a:xfrm rot="5400000">
            <a:off x="578449" y="951943"/>
            <a:ext cx="713322" cy="674775"/>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6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6"/>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Objetivos da aula</a:t>
            </a:r>
            <a:endParaRPr dirty="0"/>
          </a:p>
        </p:txBody>
      </p:sp>
      <p:sp>
        <p:nvSpPr>
          <p:cNvPr id="778" name="Google Shape;778;p1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Espaço Reservado para Texto 2">
            <a:extLst>
              <a:ext uri="{FF2B5EF4-FFF2-40B4-BE49-F238E27FC236}">
                <a16:creationId xmlns:a16="http://schemas.microsoft.com/office/drawing/2014/main" id="{36F1E3D9-F9F6-42F4-97D1-BD6800CB0108}"/>
              </a:ext>
            </a:extLst>
          </p:cNvPr>
          <p:cNvSpPr>
            <a:spLocks noGrp="1"/>
          </p:cNvSpPr>
          <p:nvPr>
            <p:ph type="body" idx="2"/>
          </p:nvPr>
        </p:nvSpPr>
        <p:spPr>
          <a:xfrm>
            <a:off x="437165" y="1195899"/>
            <a:ext cx="7912937" cy="3539133"/>
          </a:xfrm>
        </p:spPr>
        <p:txBody>
          <a:bodyPr/>
          <a:lstStyle/>
          <a:p>
            <a:r>
              <a:rPr lang="pt-BR" dirty="0"/>
              <a:t>A história de João e Maria: encontros breves, intensos e acolhedores</a:t>
            </a:r>
          </a:p>
          <a:p>
            <a:r>
              <a:rPr lang="pt-BR" dirty="0"/>
              <a:t>A história de Joana e Josias: encontros  mãe-bebê/criança</a:t>
            </a:r>
          </a:p>
          <a:p>
            <a:r>
              <a:rPr lang="pt-BR" dirty="0"/>
              <a:t>A história de Carlos e Carla: atenção singular para necessidades mais complexas de cuidado</a:t>
            </a:r>
          </a:p>
          <a:p>
            <a:r>
              <a:rPr lang="pt-BR" dirty="0"/>
              <a:t>Retomar os modos de cuidar em Luís Figueiredo</a:t>
            </a:r>
          </a:p>
          <a:p>
            <a:r>
              <a:rPr lang="pt-BR" dirty="0"/>
              <a:t>Apresentar a ação da Terapia Ocupacional a partir das necessidades de cuidado identificadas em uma enfermaria pediátrica.</a:t>
            </a:r>
          </a:p>
          <a:p>
            <a:endParaRPr lang="pt-BR" dirty="0"/>
          </a:p>
          <a:p>
            <a:endParaRPr lang="pt-BR" dirty="0"/>
          </a:p>
          <a:p>
            <a:endParaRPr lang="pt-BR" dirty="0"/>
          </a:p>
          <a:p>
            <a:endParaRPr lang="pt-BR" dirty="0"/>
          </a:p>
          <a:p>
            <a:endParaRPr lang="pt-BR" dirty="0"/>
          </a:p>
          <a:p>
            <a:endParaRPr lang="pt-BR" dirty="0"/>
          </a:p>
          <a:p>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162493" y="311888"/>
            <a:ext cx="7137991" cy="4720856"/>
          </a:xfrm>
          <a:prstGeom prst="rect">
            <a:avLst/>
          </a:prstGeom>
        </p:spPr>
        <p:txBody>
          <a:bodyPr spcFirstLastPara="1" wrap="square" lIns="0" tIns="0" rIns="0" bIns="0" anchor="ctr" anchorCtr="0">
            <a:noAutofit/>
          </a:bodyPr>
          <a:lstStyle/>
          <a:p>
            <a:pPr marL="215900" marR="215900" indent="450215">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cs typeface="Arial" panose="020B0604020202020204" pitchFamily="34" charset="0"/>
              </a:rPr>
              <a:t>Carlos  habita a enfermaria, há 9 meses, vivenciando uma situação de adoecimento respiratório grave, realizou 5 traqueostomias até que a cânula se fixasse de modo mais adequado, enfrentou infecções de várias bactérias respiratórias, convivendo com as dificuldades motoras oriundas de sua paralisia cerebral. Enfrentou a ausência de sua produção sonora, e de suas vocalizações por conta da traqueostomia. Não pôde mais se ouvir. Sua cadeira de rodas foi ficando pequena diante de seu crescimento ao longo do tempo de internação e, por diversas razões, passa boa parte do tempo no leito. </a:t>
            </a:r>
          </a:p>
          <a:p>
            <a:pPr marL="215900" marR="215900" indent="450215">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cs typeface="Arial" panose="020B0604020202020204" pitchFamily="34" charset="0"/>
              </a:rPr>
              <a:t>Sua mãe vive um processo de adoecimento, mas recentemente, voltou a trabalhar. Ele passa boa parte do tempo sozinho há alguns meses. A gravidade de sua situação reverbera nos rostos dos profissionais que o atendem e no dos familiares/cuidadores de outras crianças que se envolvem no cuidado com ele. A cada encontro com ele nos vemos diante da invenção de estratégias de cuidado novas. Utilizando recursos que se desdobram do contar estórias, cuidar da ambiência de seu quarto, acolher a mãe, massagens à indicação de órteses.  </a:t>
            </a:r>
          </a:p>
          <a:p>
            <a:pPr marL="215900" marR="215900" indent="450215">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cs typeface="Arial" panose="020B0604020202020204" pitchFamily="34" charset="0"/>
              </a:rPr>
              <a:t>Transitamos pela escuta de suas necessidades expressas não verbalmente, buscando acolhê-lo de modo a possibilitar variações em seu cotidiano, há muito já cerceado de experiências pelo longo tempo de internação e repleto de procedimentos e dores. </a:t>
            </a:r>
            <a:r>
              <a:rPr lang="en" sz="1200" dirty="0"/>
              <a:t>.” </a:t>
            </a:r>
            <a:r>
              <a:rPr lang="pt-BR" sz="1200" dirty="0">
                <a:effectLst/>
                <a:latin typeface="Book Antiqua" panose="02040602050305030304" pitchFamily="18" charset="0"/>
                <a:ea typeface="Times New Roman" panose="02020603050405020304" pitchFamily="18" charset="0"/>
              </a:rPr>
              <a:t>(</a:t>
            </a:r>
            <a:r>
              <a:rPr lang="pt-BR" sz="1200" dirty="0">
                <a:latin typeface="Book Antiqua" panose="02040602050305030304" pitchFamily="18" charset="0"/>
              </a:rPr>
              <a:t>ANGELI; GALHEIGO, 2008)</a:t>
            </a:r>
            <a:endParaRPr sz="1200" dirty="0"/>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38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003004" y="333153"/>
            <a:ext cx="7137991" cy="4720856"/>
          </a:xfrm>
          <a:prstGeom prst="rect">
            <a:avLst/>
          </a:prstGeom>
        </p:spPr>
        <p:txBody>
          <a:bodyPr spcFirstLastPara="1" wrap="square" lIns="0" tIns="0" rIns="0" bIns="0" anchor="ctr" anchorCtr="0">
            <a:noAutofit/>
          </a:bodyPr>
          <a:lstStyle/>
          <a:p>
            <a:pPr>
              <a:lnSpc>
                <a:spcPct val="115000"/>
              </a:lnSpc>
              <a:spcAft>
                <a:spcPts val="1000"/>
              </a:spcAft>
            </a:pPr>
            <a:r>
              <a:rPr lang="pt-BR" sz="1200" dirty="0">
                <a:latin typeface="Book Antiqua" panose="02040602050305030304" pitchFamily="18" charset="0"/>
                <a:cs typeface="Arial" panose="020B0604020202020204" pitchFamily="34" charset="0"/>
              </a:rPr>
              <a:t>Carla tem 2 anos e meio e diagnóstico de amiotrofia espinhal do tipo I. Com um ano de idade seu caso evoluiu rapidamente para a necessidade de suporte ventilatório mecânico não invasivo (tipo BIPAP com uso de máscara). Carla já passou por inúmeras internações. A internação atual, em enfermaria e UTI pediátricas em hospital de média complexidade, foi devido ao agravamento de seu quadro respiratório, que resultou na necessidade de ventilação mecânica invasiva por meio de traqueostomia. </a:t>
            </a:r>
          </a:p>
          <a:p>
            <a:pPr>
              <a:lnSpc>
                <a:spcPct val="115000"/>
              </a:lnSpc>
              <a:spcAft>
                <a:spcPts val="1000"/>
              </a:spcAft>
            </a:pPr>
            <a:r>
              <a:rPr lang="pt-BR" sz="1200" dirty="0">
                <a:latin typeface="Book Antiqua" panose="02040602050305030304" pitchFamily="18" charset="0"/>
                <a:cs typeface="Arial" panose="020B0604020202020204" pitchFamily="34" charset="0"/>
              </a:rPr>
              <a:t>Sua família, mesmo consciente da gravidade de seu caso, sofreu fortemente o impacto de mais uma perda. Carla é hipotônica, nunca chegou a desenvolver a capacidade de sentar sem apoio, tendo perdido toda movimentação ativa, exceto alguns poucos movimentos de mão (leve flexão e extensão de punho e um fraco movimento de preensão na mão esquerda). </a:t>
            </a:r>
          </a:p>
          <a:p>
            <a:pPr>
              <a:lnSpc>
                <a:spcPct val="115000"/>
              </a:lnSpc>
              <a:spcAft>
                <a:spcPts val="1000"/>
              </a:spcAft>
            </a:pPr>
            <a:r>
              <a:rPr lang="pt-BR" sz="1200" dirty="0">
                <a:latin typeface="Book Antiqua" panose="02040602050305030304" pitchFamily="18" charset="0"/>
                <a:cs typeface="Arial" panose="020B0604020202020204" pitchFamily="34" charset="0"/>
              </a:rPr>
              <a:t>Permanece continuamente no leito, mas com bom estado trófico da pele, dado o intenso e cuidadoso acompanhamento de seus pais e irmãos. Cedo apresentou dificuldades na alimentação e, atualmente, alimenta-se via gastrostomia. Não fala, mas comunica-se ativamente pelos olhos, demonstrando satisfação em ouvir histórias em livros grandes e com fotos bem coloridas assim como em assistir desenhos animados. Seu prognóstico é reservado e a previsão é que tenha poucos anos de vida.  Carla é elegível para internação domiciliar e sua casa e família estão sendo preparadas para esse fim. A terapeuta ocupacional que a acompanha na enfermaria, vai acompanhá-la também no programa de atendimento domiciliar. </a:t>
            </a: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684876" y="1616980"/>
            <a:ext cx="7772400" cy="236906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pt-BR" sz="1800" dirty="0">
                <a:effectLst/>
                <a:latin typeface="Arial" panose="020B0604020202020204" pitchFamily="34" charset="0"/>
                <a:ea typeface="Calibri" panose="020F0502020204030204" pitchFamily="34" charset="0"/>
                <a:cs typeface="Times New Roman" panose="02020603050405020304" pitchFamily="18" charset="0"/>
              </a:rPr>
              <a:t>Crianças e adolescentes cujas condições de saúde são marcadas pela </a:t>
            </a:r>
            <a:r>
              <a:rPr lang="pt-BR" sz="18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intensidade</a:t>
            </a:r>
            <a:r>
              <a:rPr lang="pt-BR" sz="1800" dirty="0">
                <a:effectLst/>
                <a:latin typeface="Arial" panose="020B0604020202020204" pitchFamily="34" charset="0"/>
                <a:ea typeface="Calibri" panose="020F0502020204030204" pitchFamily="34" charset="0"/>
                <a:cs typeface="Times New Roman" panose="02020603050405020304" pitchFamily="18" charset="0"/>
              </a:rPr>
              <a:t>, </a:t>
            </a:r>
            <a:r>
              <a:rPr lang="pt-BR" sz="18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cronicidade</a:t>
            </a:r>
            <a:r>
              <a:rPr lang="pt-BR" sz="1800" dirty="0">
                <a:effectLst/>
                <a:latin typeface="Arial" panose="020B0604020202020204" pitchFamily="34" charset="0"/>
                <a:ea typeface="Calibri" panose="020F0502020204030204" pitchFamily="34" charset="0"/>
                <a:cs typeface="Times New Roman" panose="02020603050405020304" pitchFamily="18" charset="0"/>
              </a:rPr>
              <a:t> ou </a:t>
            </a:r>
            <a:r>
              <a:rPr lang="pt-BR" sz="1800" dirty="0">
                <a:solidFill>
                  <a:schemeClr val="bg2">
                    <a:lumMod val="75000"/>
                  </a:schemeClr>
                </a:solidFill>
                <a:effectLst/>
                <a:latin typeface="Arial" panose="020B0604020202020204" pitchFamily="34" charset="0"/>
                <a:ea typeface="Calibri" panose="020F0502020204030204" pitchFamily="34" charset="0"/>
                <a:cs typeface="Times New Roman" panose="02020603050405020304" pitchFamily="18" charset="0"/>
              </a:rPr>
              <a:t>gravidade</a:t>
            </a:r>
            <a:r>
              <a:rPr lang="pt-BR" sz="1800" dirty="0">
                <a:effectLst/>
                <a:latin typeface="Arial" panose="020B0604020202020204" pitchFamily="34" charset="0"/>
                <a:ea typeface="Calibri" panose="020F0502020204030204" pitchFamily="34" charset="0"/>
                <a:cs typeface="Times New Roman" panose="02020603050405020304" pitchFamily="18" charset="0"/>
              </a:rPr>
              <a:t> dos acometimentos que sofrem. Necessidade de intervenções particularizadas com grau elevado de planejamento, dadas a especificidade e a complexidade de sua condição. </a:t>
            </a:r>
            <a:endParaRPr sz="3200" dirty="0"/>
          </a:p>
        </p:txBody>
      </p:sp>
      <p:sp>
        <p:nvSpPr>
          <p:cNvPr id="816" name="Google Shape;816;p21"/>
          <p:cNvSpPr/>
          <p:nvPr/>
        </p:nvSpPr>
        <p:spPr>
          <a:xfrm>
            <a:off x="4572925" y="788456"/>
            <a:ext cx="1635277" cy="16570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21"/>
          <p:cNvSpPr/>
          <p:nvPr/>
        </p:nvSpPr>
        <p:spPr>
          <a:xfrm rot="1473133">
            <a:off x="3086068" y="1615827"/>
            <a:ext cx="956077" cy="93132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21"/>
          <p:cNvSpPr/>
          <p:nvPr/>
        </p:nvSpPr>
        <p:spPr>
          <a:xfrm>
            <a:off x="4256643" y="630100"/>
            <a:ext cx="418605" cy="40677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21"/>
          <p:cNvSpPr/>
          <p:nvPr/>
        </p:nvSpPr>
        <p:spPr>
          <a:xfrm rot="2486979">
            <a:off x="3987467" y="2475729"/>
            <a:ext cx="297803" cy="28938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58298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34DF7D87-E535-452B-BDA9-AED19FFC627F}"/>
              </a:ext>
            </a:extLst>
          </p:cNvPr>
          <p:cNvSpPr>
            <a:spLocks noGrp="1"/>
          </p:cNvSpPr>
          <p:nvPr>
            <p:ph type="body" idx="1"/>
          </p:nvPr>
        </p:nvSpPr>
        <p:spPr/>
        <p:txBody>
          <a:bodyPr/>
          <a:lstStyle/>
          <a:p>
            <a:pPr indent="450215">
              <a:lnSpc>
                <a:spcPct val="150000"/>
              </a:lnSpc>
              <a:spcAft>
                <a:spcPts val="1000"/>
              </a:spcAft>
            </a:pPr>
            <a:r>
              <a:rPr lang="pt-BR" sz="1400" dirty="0">
                <a:latin typeface="Book Antiqua" panose="02040602050305030304" pitchFamily="18" charset="0"/>
                <a:cs typeface="Arial" panose="020B0604020202020204" pitchFamily="34" charset="0"/>
              </a:rPr>
              <a:t>Conhecer, acolher as necessidades das crianças/adolescentes, de seus pais e cuidadores, resgatando sua cotidianidade e atividade geral, visando à redução dos efeitos adversos do adoecimento e da hospitalização. </a:t>
            </a:r>
          </a:p>
        </p:txBody>
      </p:sp>
      <p:sp>
        <p:nvSpPr>
          <p:cNvPr id="4" name="Espaço Reservado para Texto 3">
            <a:extLst>
              <a:ext uri="{FF2B5EF4-FFF2-40B4-BE49-F238E27FC236}">
                <a16:creationId xmlns:a16="http://schemas.microsoft.com/office/drawing/2014/main" id="{BC90E598-D40B-41D6-B393-8320D17BB234}"/>
              </a:ext>
            </a:extLst>
          </p:cNvPr>
          <p:cNvSpPr>
            <a:spLocks noGrp="1"/>
          </p:cNvSpPr>
          <p:nvPr>
            <p:ph type="body" idx="2"/>
          </p:nvPr>
        </p:nvSpPr>
        <p:spPr/>
        <p:txBody>
          <a:bodyPr/>
          <a:lstStyle/>
          <a:p>
            <a:pPr indent="450215">
              <a:lnSpc>
                <a:spcPct val="150000"/>
              </a:lnSpc>
              <a:spcAft>
                <a:spcPts val="1000"/>
              </a:spcAft>
            </a:pPr>
            <a:r>
              <a:rPr lang="pt-BR" sz="1400" dirty="0">
                <a:latin typeface="Book Antiqua" panose="02040602050305030304" pitchFamily="18" charset="0"/>
                <a:cs typeface="Arial" panose="020B0604020202020204" pitchFamily="34" charset="0"/>
              </a:rPr>
              <a:t>Através de metodologias apropriadas e fazendo uso de um repertório variado de atividades que envolvam participação ativa, assistida ou passiva da criança, busca-se favorecer a recuperação da saúde e a manutenção de uma vida de qualidade. Propõe-se também a promoção da ambiência em consonância com a Política Nacional de Humanização.</a:t>
            </a:r>
          </a:p>
        </p:txBody>
      </p:sp>
      <p:sp>
        <p:nvSpPr>
          <p:cNvPr id="5" name="Espaço Reservado para Número de Slide 4">
            <a:extLst>
              <a:ext uri="{FF2B5EF4-FFF2-40B4-BE49-F238E27FC236}">
                <a16:creationId xmlns:a16="http://schemas.microsoft.com/office/drawing/2014/main" id="{BE29EBC6-1E9F-4DA8-AE96-AFF907BB15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23</a:t>
            </a:fld>
            <a:endParaRPr lang="pt-BR"/>
          </a:p>
        </p:txBody>
      </p:sp>
      <p:sp>
        <p:nvSpPr>
          <p:cNvPr id="6" name="Título 3">
            <a:extLst>
              <a:ext uri="{FF2B5EF4-FFF2-40B4-BE49-F238E27FC236}">
                <a16:creationId xmlns:a16="http://schemas.microsoft.com/office/drawing/2014/main" id="{0E394D89-B2AE-4AB5-9BB5-AEEC71A5AC2C}"/>
              </a:ext>
            </a:extLst>
          </p:cNvPr>
          <p:cNvSpPr>
            <a:spLocks noGrp="1"/>
          </p:cNvSpPr>
          <p:nvPr>
            <p:ph type="title"/>
          </p:nvPr>
        </p:nvSpPr>
        <p:spPr>
          <a:xfrm>
            <a:off x="828674" y="527050"/>
            <a:ext cx="7585223" cy="460375"/>
          </a:xfrm>
        </p:spPr>
        <p:txBody>
          <a:bodyPr/>
          <a:lstStyle/>
          <a:p>
            <a:r>
              <a:rPr lang="pt-BR" dirty="0"/>
              <a:t>Necessidades mais complexas de cuidado</a:t>
            </a:r>
          </a:p>
        </p:txBody>
      </p:sp>
      <p:sp>
        <p:nvSpPr>
          <p:cNvPr id="8" name="CaixaDeTexto 7">
            <a:extLst>
              <a:ext uri="{FF2B5EF4-FFF2-40B4-BE49-F238E27FC236}">
                <a16:creationId xmlns:a16="http://schemas.microsoft.com/office/drawing/2014/main" id="{A743D592-650E-4243-BC90-6C956C307216}"/>
              </a:ext>
            </a:extLst>
          </p:cNvPr>
          <p:cNvSpPr txBox="1"/>
          <p:nvPr/>
        </p:nvSpPr>
        <p:spPr>
          <a:xfrm>
            <a:off x="1508051" y="4308673"/>
            <a:ext cx="5766390" cy="307777"/>
          </a:xfrm>
          <a:prstGeom prst="rect">
            <a:avLst/>
          </a:prstGeom>
          <a:noFill/>
        </p:spPr>
        <p:txBody>
          <a:bodyPr wrap="square">
            <a:spAutoFit/>
          </a:bodyPr>
          <a:lstStyle/>
          <a:p>
            <a:r>
              <a:rPr lang="pt-BR" sz="1400" dirty="0">
                <a:latin typeface="Book Antiqua" panose="02040602050305030304" pitchFamily="18" charset="0"/>
              </a:rPr>
              <a:t>GALHEIGO, ANGELI, 2008</a:t>
            </a:r>
            <a:endParaRPr lang="pt-BR" dirty="0"/>
          </a:p>
        </p:txBody>
      </p:sp>
    </p:spTree>
    <p:extLst>
      <p:ext uri="{BB962C8B-B14F-4D97-AF65-F5344CB8AC3E}">
        <p14:creationId xmlns:p14="http://schemas.microsoft.com/office/powerpoint/2010/main" val="1256326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34DF7D87-E535-452B-BDA9-AED19FFC627F}"/>
              </a:ext>
            </a:extLst>
          </p:cNvPr>
          <p:cNvSpPr>
            <a:spLocks noGrp="1"/>
          </p:cNvSpPr>
          <p:nvPr>
            <p:ph type="body" idx="1"/>
          </p:nvPr>
        </p:nvSpPr>
        <p:spPr/>
        <p:txBody>
          <a:bodyPr/>
          <a:lstStyle/>
          <a:p>
            <a:r>
              <a:rPr lang="pt-BR" sz="1400" dirty="0">
                <a:latin typeface="Book Antiqua" panose="02040602050305030304" pitchFamily="18" charset="0"/>
                <a:ea typeface="Times New Roman" panose="02020603050405020304" pitchFamily="18" charset="0"/>
                <a:cs typeface="Arial" panose="020B0604020202020204" pitchFamily="34" charset="0"/>
              </a:rPr>
              <a:t>A</a:t>
            </a:r>
            <a:r>
              <a:rPr lang="pt-BR" sz="1400" dirty="0">
                <a:effectLst/>
                <a:latin typeface="Book Antiqua" panose="02040602050305030304" pitchFamily="18" charset="0"/>
                <a:ea typeface="Times New Roman" panose="02020603050405020304" pitchFamily="18" charset="0"/>
                <a:cs typeface="Arial" panose="020B0604020202020204" pitchFamily="34" charset="0"/>
              </a:rPr>
              <a:t>companhamento de crianças e adolescentes que necessitem de cuidados especiais e de tecnologias mais densas de cuidado;</a:t>
            </a:r>
          </a:p>
          <a:p>
            <a:endParaRPr lang="pt-BR" sz="1400" dirty="0">
              <a:effectLst/>
              <a:latin typeface="Book Antiqua" panose="02040602050305030304" pitchFamily="18" charset="0"/>
              <a:ea typeface="Times New Roman" panose="02020603050405020304" pitchFamily="18" charset="0"/>
              <a:cs typeface="Arial" panose="020B0604020202020204" pitchFamily="34" charset="0"/>
            </a:endParaRPr>
          </a:p>
          <a:p>
            <a:r>
              <a:rPr lang="pt-BR" sz="1400" dirty="0">
                <a:latin typeface="Book Antiqua" panose="02040602050305030304" pitchFamily="18" charset="0"/>
                <a:ea typeface="Times New Roman" panose="02020603050405020304" pitchFamily="18" charset="0"/>
                <a:cs typeface="Arial" panose="020B0604020202020204" pitchFamily="34" charset="0"/>
              </a:rPr>
              <a:t>A</a:t>
            </a:r>
            <a:r>
              <a:rPr lang="pt-BR" sz="1400" dirty="0">
                <a:effectLst/>
                <a:latin typeface="Book Antiqua" panose="02040602050305030304" pitchFamily="18" charset="0"/>
                <a:ea typeface="Times New Roman" panose="02020603050405020304" pitchFamily="18" charset="0"/>
                <a:cs typeface="Arial" panose="020B0604020202020204" pitchFamily="34" charset="0"/>
              </a:rPr>
              <a:t>colhimento das necessidades, identificação das metodologias apropriadas e realização de ações que favoreçam a recuperação da saúde e da manutenção de uma vida de qualidade;</a:t>
            </a:r>
            <a:endParaRPr lang="pt-BR" sz="1400" dirty="0"/>
          </a:p>
        </p:txBody>
      </p:sp>
      <p:sp>
        <p:nvSpPr>
          <p:cNvPr id="4" name="Espaço Reservado para Texto 3">
            <a:extLst>
              <a:ext uri="{FF2B5EF4-FFF2-40B4-BE49-F238E27FC236}">
                <a16:creationId xmlns:a16="http://schemas.microsoft.com/office/drawing/2014/main" id="{BC90E598-D40B-41D6-B393-8320D17BB234}"/>
              </a:ext>
            </a:extLst>
          </p:cNvPr>
          <p:cNvSpPr>
            <a:spLocks noGrp="1"/>
          </p:cNvSpPr>
          <p:nvPr>
            <p:ph type="body" idx="2"/>
          </p:nvPr>
        </p:nvSpPr>
        <p:spPr/>
        <p:txBody>
          <a:bodyPr/>
          <a:lstStyle/>
          <a:p>
            <a:r>
              <a:rPr lang="pt-BR" sz="1400" dirty="0">
                <a:effectLst/>
                <a:latin typeface="Book Antiqua" panose="02040602050305030304" pitchFamily="18" charset="0"/>
                <a:ea typeface="Times New Roman" panose="02020603050405020304" pitchFamily="18" charset="0"/>
                <a:cs typeface="Arial" panose="020B0604020202020204" pitchFamily="34" charset="0"/>
              </a:rPr>
              <a:t>Destina-se àquelas situações em que a cronicidade ou a gravidade das condições de saúde da criança e do adolescente requer intervenções planejadas e controladas, com grau mais elevado de especificidade e complexidade. </a:t>
            </a:r>
          </a:p>
          <a:p>
            <a:endParaRPr lang="pt-BR" sz="1400" dirty="0">
              <a:effectLst/>
              <a:latin typeface="Book Antiqua" panose="02040602050305030304" pitchFamily="18" charset="0"/>
              <a:ea typeface="Times New Roman" panose="02020603050405020304" pitchFamily="18" charset="0"/>
              <a:cs typeface="Arial" panose="020B0604020202020204" pitchFamily="34" charset="0"/>
            </a:endParaRPr>
          </a:p>
          <a:p>
            <a:r>
              <a:rPr lang="pt-BR" sz="1400" dirty="0">
                <a:effectLst/>
                <a:latin typeface="Book Antiqua" panose="02040602050305030304" pitchFamily="18" charset="0"/>
                <a:ea typeface="Times New Roman" panose="02020603050405020304" pitchFamily="18" charset="0"/>
                <a:cs typeface="Arial" panose="020B0604020202020204" pitchFamily="34" charset="0"/>
              </a:rPr>
              <a:t>Destina-se igualmente a situações que demandem uma construção mais estruturada da rede de cuidados e do acesso mais intenso às demais redes sociais de suporte.  </a:t>
            </a:r>
            <a:endParaRPr lang="pt-BR" sz="1400" dirty="0">
              <a:effectLst/>
              <a:latin typeface="Times New Roman" panose="02020603050405020304" pitchFamily="18" charset="0"/>
              <a:ea typeface="Times New Roman" panose="02020603050405020304" pitchFamily="18" charset="0"/>
            </a:endParaRPr>
          </a:p>
          <a:p>
            <a:endParaRPr lang="pt-BR" sz="1400" dirty="0"/>
          </a:p>
        </p:txBody>
      </p:sp>
      <p:sp>
        <p:nvSpPr>
          <p:cNvPr id="5" name="Espaço Reservado para Número de Slide 4">
            <a:extLst>
              <a:ext uri="{FF2B5EF4-FFF2-40B4-BE49-F238E27FC236}">
                <a16:creationId xmlns:a16="http://schemas.microsoft.com/office/drawing/2014/main" id="{BE29EBC6-1E9F-4DA8-AE96-AFF907BB15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24</a:t>
            </a:fld>
            <a:endParaRPr lang="pt-BR"/>
          </a:p>
        </p:txBody>
      </p:sp>
      <p:sp>
        <p:nvSpPr>
          <p:cNvPr id="6" name="Título 3">
            <a:extLst>
              <a:ext uri="{FF2B5EF4-FFF2-40B4-BE49-F238E27FC236}">
                <a16:creationId xmlns:a16="http://schemas.microsoft.com/office/drawing/2014/main" id="{413F32D9-D6A7-4359-97E3-D41AC88270B7}"/>
              </a:ext>
            </a:extLst>
          </p:cNvPr>
          <p:cNvSpPr>
            <a:spLocks noGrp="1"/>
          </p:cNvSpPr>
          <p:nvPr>
            <p:ph type="title"/>
          </p:nvPr>
        </p:nvSpPr>
        <p:spPr>
          <a:xfrm>
            <a:off x="828675" y="527050"/>
            <a:ext cx="7613576" cy="460375"/>
          </a:xfrm>
        </p:spPr>
        <p:txBody>
          <a:bodyPr/>
          <a:lstStyle/>
          <a:p>
            <a:r>
              <a:rPr lang="pt-BR" dirty="0"/>
              <a:t>Necessidades mais complexas de cuidado</a:t>
            </a:r>
          </a:p>
        </p:txBody>
      </p:sp>
      <p:sp>
        <p:nvSpPr>
          <p:cNvPr id="8" name="CaixaDeTexto 7">
            <a:extLst>
              <a:ext uri="{FF2B5EF4-FFF2-40B4-BE49-F238E27FC236}">
                <a16:creationId xmlns:a16="http://schemas.microsoft.com/office/drawing/2014/main" id="{FFFA13B7-C950-4788-A3F4-2410A9C14DF3}"/>
              </a:ext>
            </a:extLst>
          </p:cNvPr>
          <p:cNvSpPr txBox="1"/>
          <p:nvPr/>
        </p:nvSpPr>
        <p:spPr>
          <a:xfrm>
            <a:off x="1163305" y="4396244"/>
            <a:ext cx="5766390" cy="307777"/>
          </a:xfrm>
          <a:prstGeom prst="rect">
            <a:avLst/>
          </a:prstGeom>
          <a:noFill/>
        </p:spPr>
        <p:txBody>
          <a:bodyPr wrap="square">
            <a:spAutoFit/>
          </a:bodyPr>
          <a:lstStyle/>
          <a:p>
            <a:r>
              <a:rPr lang="pt-BR" sz="1400" dirty="0">
                <a:latin typeface="Book Antiqua" panose="02040602050305030304" pitchFamily="18" charset="0"/>
              </a:rPr>
              <a:t>GALHEIGO, ANGELI, 2008</a:t>
            </a:r>
            <a:endParaRPr lang="pt-BR" dirty="0"/>
          </a:p>
        </p:txBody>
      </p:sp>
    </p:spTree>
    <p:extLst>
      <p:ext uri="{BB962C8B-B14F-4D97-AF65-F5344CB8AC3E}">
        <p14:creationId xmlns:p14="http://schemas.microsoft.com/office/powerpoint/2010/main" val="371839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AF5B85-4462-4937-8C86-AA1178A2A97D}"/>
              </a:ext>
            </a:extLst>
          </p:cNvPr>
          <p:cNvSpPr>
            <a:spLocks noGrp="1"/>
          </p:cNvSpPr>
          <p:nvPr>
            <p:ph type="title"/>
          </p:nvPr>
        </p:nvSpPr>
        <p:spPr>
          <a:xfrm>
            <a:off x="829000" y="526700"/>
            <a:ext cx="7443130" cy="460500"/>
          </a:xfrm>
        </p:spPr>
        <p:txBody>
          <a:bodyPr/>
          <a:lstStyle/>
          <a:p>
            <a:r>
              <a:rPr lang="pt-BR" dirty="0"/>
              <a:t>Necessidades mais complexas de cuidado</a:t>
            </a:r>
          </a:p>
        </p:txBody>
      </p:sp>
      <p:sp>
        <p:nvSpPr>
          <p:cNvPr id="5" name="Espaço Reservado para Texto 4">
            <a:extLst>
              <a:ext uri="{FF2B5EF4-FFF2-40B4-BE49-F238E27FC236}">
                <a16:creationId xmlns:a16="http://schemas.microsoft.com/office/drawing/2014/main" id="{DBDDAEE0-05C4-4D4F-ABB2-D6C570C642CC}"/>
              </a:ext>
            </a:extLst>
          </p:cNvPr>
          <p:cNvSpPr>
            <a:spLocks noGrp="1"/>
          </p:cNvSpPr>
          <p:nvPr>
            <p:ph type="body" idx="1"/>
          </p:nvPr>
        </p:nvSpPr>
        <p:spPr>
          <a:xfrm>
            <a:off x="248093" y="1352550"/>
            <a:ext cx="2835349" cy="3420900"/>
          </a:xfrm>
        </p:spPr>
        <p:txBody>
          <a:bodyPr/>
          <a:lstStyle/>
          <a:p>
            <a:r>
              <a:rPr lang="pt-BR" sz="1400" dirty="0">
                <a:solidFill>
                  <a:schemeClr val="bg2">
                    <a:lumMod val="75000"/>
                  </a:schemeClr>
                </a:solidFill>
                <a:effectLst/>
                <a:latin typeface="Arial" panose="020B0604020202020204" pitchFamily="34" charset="0"/>
                <a:ea typeface="Calibri" panose="020F0502020204030204" pitchFamily="34" charset="0"/>
                <a:cs typeface="Times New Roman" panose="02020603050405020304" pitchFamily="18" charset="0"/>
              </a:rPr>
              <a:t>transtornos significativos no desenvolvimento neuropsicomotor ou em situações clínicas que provoquem o não favorecimento deste, e que necessitem de adaptações e cuidados especializados;</a:t>
            </a:r>
          </a:p>
          <a:p>
            <a:r>
              <a:rPr lang="pt-BR" sz="1400"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dificuldades ou impedimentos na realização de atividades de auto cuidado e de seus interesses ou necessidades cotidianas, demonstrando dificuldade, ausência ou perda de autonomia.</a:t>
            </a:r>
            <a:endParaRPr lang="pt-BR" sz="14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400" dirty="0"/>
          </a:p>
        </p:txBody>
      </p:sp>
      <p:sp>
        <p:nvSpPr>
          <p:cNvPr id="6" name="Espaço Reservado para Texto 5">
            <a:extLst>
              <a:ext uri="{FF2B5EF4-FFF2-40B4-BE49-F238E27FC236}">
                <a16:creationId xmlns:a16="http://schemas.microsoft.com/office/drawing/2014/main" id="{448A120B-6E1E-4458-9DA2-87CA26E5B113}"/>
              </a:ext>
            </a:extLst>
          </p:cNvPr>
          <p:cNvSpPr>
            <a:spLocks noGrp="1"/>
          </p:cNvSpPr>
          <p:nvPr>
            <p:ph type="body" idx="2"/>
          </p:nvPr>
        </p:nvSpPr>
        <p:spPr>
          <a:xfrm>
            <a:off x="3083442" y="1352550"/>
            <a:ext cx="2603163" cy="3420900"/>
          </a:xfrm>
        </p:spPr>
        <p:txBody>
          <a:bodyPr/>
          <a:lstStyle/>
          <a:p>
            <a:r>
              <a:rPr lang="pt-BR" sz="1400" dirty="0">
                <a:solidFill>
                  <a:schemeClr val="tx2">
                    <a:lumMod val="75000"/>
                  </a:schemeClr>
                </a:solidFill>
                <a:effectLst/>
                <a:latin typeface="Arial" panose="020B0604020202020204" pitchFamily="34" charset="0"/>
                <a:ea typeface="Calibri" panose="020F0502020204030204" pitchFamily="34" charset="0"/>
              </a:rPr>
              <a:t>restrição de contato e não possam circular pela enfermaria, tendo que ficar restritas ao leito ou ao quarto, configurando-se uma situação de isolamento;</a:t>
            </a:r>
          </a:p>
          <a:p>
            <a:r>
              <a:rPr lang="pt-BR" sz="1400" dirty="0">
                <a:solidFill>
                  <a:schemeClr val="accent6">
                    <a:lumMod val="75000"/>
                  </a:schemeClr>
                </a:solidFill>
                <a:latin typeface="Arial" panose="020B0604020202020204" pitchFamily="34" charset="0"/>
                <a:ea typeface="Calibri" panose="020F0502020204030204" pitchFamily="34" charset="0"/>
              </a:rPr>
              <a:t>quadro de sofrimento psíquico demonstrando apatia, medo excessivo, por situações de dor, labilidade emocional, dificuldade no relacionamento com a família e/ou equipe de cuidado;</a:t>
            </a:r>
            <a:endParaRPr lang="pt-BR" sz="1400" dirty="0">
              <a:solidFill>
                <a:schemeClr val="accent6">
                  <a:lumMod val="75000"/>
                </a:schemeClr>
              </a:solidFill>
            </a:endParaRPr>
          </a:p>
          <a:p>
            <a:endParaRPr lang="pt-BR" sz="1400" dirty="0"/>
          </a:p>
        </p:txBody>
      </p:sp>
      <p:sp>
        <p:nvSpPr>
          <p:cNvPr id="7" name="Espaço Reservado para Texto 6">
            <a:extLst>
              <a:ext uri="{FF2B5EF4-FFF2-40B4-BE49-F238E27FC236}">
                <a16:creationId xmlns:a16="http://schemas.microsoft.com/office/drawing/2014/main" id="{8F615B49-8825-4CF0-B951-B597C80C2D81}"/>
              </a:ext>
            </a:extLst>
          </p:cNvPr>
          <p:cNvSpPr>
            <a:spLocks noGrp="1"/>
          </p:cNvSpPr>
          <p:nvPr>
            <p:ph type="body" idx="3"/>
          </p:nvPr>
        </p:nvSpPr>
        <p:spPr>
          <a:xfrm>
            <a:off x="5686606" y="1281667"/>
            <a:ext cx="2835348" cy="3420900"/>
          </a:xfrm>
        </p:spPr>
        <p:txBody>
          <a:bodyPr/>
          <a:lstStyle/>
          <a:p>
            <a:r>
              <a:rPr lang="pt-BR" sz="1400" dirty="0">
                <a:solidFill>
                  <a:schemeClr val="accent4">
                    <a:lumMod val="75000"/>
                  </a:schemeClr>
                </a:solidFill>
                <a:latin typeface="Arial" panose="020B0604020202020204" pitchFamily="34" charset="0"/>
                <a:ea typeface="Calibri" panose="020F0502020204030204" pitchFamily="34" charset="0"/>
                <a:cs typeface="Times New Roman" panose="02020603050405020304" pitchFamily="18" charset="0"/>
              </a:rPr>
              <a:t>n</a:t>
            </a:r>
            <a:r>
              <a:rPr lang="pt-BR" sz="14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ecessidade de cuidados especiais no seu </a:t>
            </a:r>
            <a:r>
              <a:rPr lang="pt-BR" sz="1400" dirty="0" err="1">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pré</a:t>
            </a:r>
            <a:r>
              <a:rPr lang="pt-BR" sz="1400" dirty="0">
                <a:solidFill>
                  <a:schemeClr val="accent4">
                    <a:lumMod val="75000"/>
                  </a:schemeClr>
                </a:solidFill>
                <a:effectLst/>
                <a:latin typeface="Arial" panose="020B0604020202020204" pitchFamily="34" charset="0"/>
                <a:ea typeface="Calibri" panose="020F0502020204030204" pitchFamily="34" charset="0"/>
                <a:cs typeface="Times New Roman" panose="02020603050405020304" pitchFamily="18" charset="0"/>
              </a:rPr>
              <a:t> e pós cirúrgico ou de orientação e acompanhamento pós-alta;</a:t>
            </a:r>
            <a:endParaRPr lang="pt-BR" sz="14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sz="1400" dirty="0">
              <a:latin typeface="Arial" panose="020B0604020202020204" pitchFamily="34" charset="0"/>
              <a:ea typeface="Calibri" panose="020F0502020204030204" pitchFamily="34" charset="0"/>
            </a:endParaRPr>
          </a:p>
          <a:p>
            <a:r>
              <a:rPr lang="pt-BR" sz="1400" dirty="0">
                <a:solidFill>
                  <a:schemeClr val="accent2">
                    <a:lumMod val="75000"/>
                  </a:schemeClr>
                </a:solidFill>
                <a:latin typeface="Arial" panose="020B0604020202020204" pitchFamily="34" charset="0"/>
                <a:ea typeface="Calibri" panose="020F0502020204030204" pitchFamily="34" charset="0"/>
              </a:rPr>
              <a:t>n</a:t>
            </a:r>
            <a:r>
              <a:rPr lang="pt-BR" sz="1400" dirty="0">
                <a:solidFill>
                  <a:schemeClr val="accent2">
                    <a:lumMod val="75000"/>
                  </a:schemeClr>
                </a:solidFill>
                <a:effectLst/>
                <a:latin typeface="Arial" panose="020B0604020202020204" pitchFamily="34" charset="0"/>
                <a:ea typeface="Calibri" panose="020F0502020204030204" pitchFamily="34" charset="0"/>
              </a:rPr>
              <a:t>ecessidade de cuidados especiais, dada a cronicidade e gravidade de suas condições de saúde, podendo envolver a presença de quadro de </a:t>
            </a:r>
            <a:r>
              <a:rPr lang="pt-BR" sz="1400"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deficiência grave, problemas cardiorrespiratórios, síndromes genéticas ou doenças progressivas</a:t>
            </a:r>
            <a:endParaRPr lang="pt-BR" sz="1000" dirty="0">
              <a:solidFill>
                <a:schemeClr val="accent2">
                  <a:lumMod val="75000"/>
                </a:schemeClr>
              </a:solidFill>
            </a:endParaRPr>
          </a:p>
        </p:txBody>
      </p:sp>
      <p:sp>
        <p:nvSpPr>
          <p:cNvPr id="9" name="CaixaDeTexto 8">
            <a:extLst>
              <a:ext uri="{FF2B5EF4-FFF2-40B4-BE49-F238E27FC236}">
                <a16:creationId xmlns:a16="http://schemas.microsoft.com/office/drawing/2014/main" id="{BDA31132-D310-4BBB-8A23-4079FD7992F0}"/>
              </a:ext>
            </a:extLst>
          </p:cNvPr>
          <p:cNvSpPr txBox="1"/>
          <p:nvPr/>
        </p:nvSpPr>
        <p:spPr>
          <a:xfrm>
            <a:off x="4903381" y="4773450"/>
            <a:ext cx="5766390" cy="307777"/>
          </a:xfrm>
          <a:prstGeom prst="rect">
            <a:avLst/>
          </a:prstGeom>
          <a:noFill/>
        </p:spPr>
        <p:txBody>
          <a:bodyPr wrap="square">
            <a:spAutoFit/>
          </a:bodyPr>
          <a:lstStyle/>
          <a:p>
            <a:r>
              <a:rPr lang="pt-BR" sz="1400" dirty="0">
                <a:latin typeface="Book Antiqua" panose="02040602050305030304" pitchFamily="18" charset="0"/>
              </a:rPr>
              <a:t>GALHEIGO, ANGELI, 2008</a:t>
            </a:r>
            <a:endParaRPr lang="pt-BR" dirty="0"/>
          </a:p>
        </p:txBody>
      </p:sp>
    </p:spTree>
    <p:extLst>
      <p:ext uri="{BB962C8B-B14F-4D97-AF65-F5344CB8AC3E}">
        <p14:creationId xmlns:p14="http://schemas.microsoft.com/office/powerpoint/2010/main" val="1376969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6DE323-7BB0-4FB9-AAC2-C1816BCED739}"/>
              </a:ext>
            </a:extLst>
          </p:cNvPr>
          <p:cNvSpPr>
            <a:spLocks noGrp="1"/>
          </p:cNvSpPr>
          <p:nvPr>
            <p:ph type="title"/>
          </p:nvPr>
        </p:nvSpPr>
        <p:spPr/>
        <p:txBody>
          <a:bodyPr/>
          <a:lstStyle/>
          <a:p>
            <a:r>
              <a:rPr lang="pt-BR" dirty="0"/>
              <a:t>As faces do cuidar</a:t>
            </a:r>
          </a:p>
        </p:txBody>
      </p:sp>
      <p:pic>
        <p:nvPicPr>
          <p:cNvPr id="6" name="Espaço Reservado para Imagem 5" descr="Uma imagem contendo Mapa&#10;&#10;Descrição gerada automaticamente">
            <a:extLst>
              <a:ext uri="{FF2B5EF4-FFF2-40B4-BE49-F238E27FC236}">
                <a16:creationId xmlns:a16="http://schemas.microsoft.com/office/drawing/2014/main" id="{0EC365CE-669A-468E-A52F-5D09D5ACD1A3}"/>
              </a:ext>
            </a:extLst>
          </p:cNvPr>
          <p:cNvPicPr>
            <a:picLocks noGrp="1" noChangeAspect="1"/>
          </p:cNvPicPr>
          <p:nvPr>
            <p:ph type="pic" idx="1"/>
          </p:nvPr>
        </p:nvPicPr>
        <p:blipFill>
          <a:blip r:embed="rId2"/>
          <a:srcRect t="20717" b="20717"/>
          <a:stretch>
            <a:fillRect/>
          </a:stretch>
        </p:blipFill>
        <p:spPr/>
      </p:pic>
      <p:sp>
        <p:nvSpPr>
          <p:cNvPr id="4" name="Espaço Reservado para Texto 3">
            <a:extLst>
              <a:ext uri="{FF2B5EF4-FFF2-40B4-BE49-F238E27FC236}">
                <a16:creationId xmlns:a16="http://schemas.microsoft.com/office/drawing/2014/main" id="{A9F938A7-B314-4070-A5C5-1B92F3B1AE8E}"/>
              </a:ext>
            </a:extLst>
          </p:cNvPr>
          <p:cNvSpPr>
            <a:spLocks noGrp="1"/>
          </p:cNvSpPr>
          <p:nvPr>
            <p:ph type="body" sz="half" idx="2"/>
          </p:nvPr>
        </p:nvSpPr>
        <p:spPr/>
        <p:txBody>
          <a:bodyPr/>
          <a:lstStyle/>
          <a:p>
            <a:pPr algn="ctr"/>
            <a:r>
              <a:rPr lang="pt-BR" dirty="0"/>
              <a:t>Luís Claudio Figueiredo</a:t>
            </a:r>
          </a:p>
        </p:txBody>
      </p:sp>
    </p:spTree>
    <p:extLst>
      <p:ext uri="{BB962C8B-B14F-4D97-AF65-F5344CB8AC3E}">
        <p14:creationId xmlns:p14="http://schemas.microsoft.com/office/powerpoint/2010/main" val="4056018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0748-CE6B-4770-AEF7-42DD94DA833A}"/>
              </a:ext>
            </a:extLst>
          </p:cNvPr>
          <p:cNvSpPr>
            <a:spLocks noGrp="1"/>
          </p:cNvSpPr>
          <p:nvPr>
            <p:ph type="title"/>
          </p:nvPr>
        </p:nvSpPr>
        <p:spPr>
          <a:xfrm>
            <a:off x="829000" y="526700"/>
            <a:ext cx="6902100" cy="460500"/>
          </a:xfrm>
        </p:spPr>
        <p:txBody>
          <a:bodyPr wrap="square" anchor="b">
            <a:normAutofit/>
          </a:bodyPr>
          <a:lstStyle/>
          <a:p>
            <a:r>
              <a:rPr lang="pt-BR" dirty="0"/>
              <a:t>O cuidado  e a produção de sentido</a:t>
            </a:r>
          </a:p>
        </p:txBody>
      </p:sp>
      <p:sp>
        <p:nvSpPr>
          <p:cNvPr id="3" name="Espaço Reservado para Conteúdo 2">
            <a:extLst>
              <a:ext uri="{FF2B5EF4-FFF2-40B4-BE49-F238E27FC236}">
                <a16:creationId xmlns:a16="http://schemas.microsoft.com/office/drawing/2014/main" id="{CC5B2A56-D1F9-4AAB-9CBB-4ED4DA820662}"/>
              </a:ext>
            </a:extLst>
          </p:cNvPr>
          <p:cNvSpPr>
            <a:spLocks noGrp="1"/>
          </p:cNvSpPr>
          <p:nvPr>
            <p:ph type="body" idx="1"/>
          </p:nvPr>
        </p:nvSpPr>
        <p:spPr>
          <a:xfrm>
            <a:off x="829000" y="1352549"/>
            <a:ext cx="6902100" cy="3341400"/>
          </a:xfrm>
        </p:spPr>
        <p:txBody>
          <a:bodyPr wrap="square" anchor="t">
            <a:normAutofit lnSpcReduction="10000"/>
          </a:bodyPr>
          <a:lstStyle/>
          <a:p>
            <a:pPr>
              <a:lnSpc>
                <a:spcPct val="90000"/>
              </a:lnSpc>
            </a:pPr>
            <a:r>
              <a:rPr lang="pt-BR" sz="2000" dirty="0"/>
              <a:t>O cuidado  - com o outro e consigo –como forma de permitir ou facilitar que se crie e forme um sentido humano.</a:t>
            </a:r>
            <a:endParaRPr lang="pt-BR" sz="2000"/>
          </a:p>
          <a:p>
            <a:pPr>
              <a:lnSpc>
                <a:spcPct val="90000"/>
              </a:lnSpc>
            </a:pPr>
            <a:endParaRPr lang="pt-BR" sz="2000"/>
          </a:p>
          <a:p>
            <a:pPr>
              <a:lnSpc>
                <a:spcPct val="90000"/>
              </a:lnSpc>
            </a:pPr>
            <a:r>
              <a:rPr lang="pt-BR" sz="2000" dirty="0"/>
              <a:t>Este fazer sentido – seja o atraso da mãe, seja a presença de um estranho ( o médico, por exemplo), seja uma doença, etc. Se dá e é requerido em oposição aos excessos traumáticos que uma vida, (...) comporta.</a:t>
            </a:r>
            <a:endParaRPr lang="pt-BR" sz="2000"/>
          </a:p>
          <a:p>
            <a:pPr>
              <a:lnSpc>
                <a:spcPct val="90000"/>
              </a:lnSpc>
            </a:pPr>
            <a:endParaRPr lang="pt-BR" sz="2000"/>
          </a:p>
          <a:p>
            <a:pPr>
              <a:lnSpc>
                <a:spcPct val="90000"/>
              </a:lnSpc>
            </a:pPr>
            <a:r>
              <a:rPr lang="pt-BR" sz="2000" dirty="0"/>
              <a:t>Fazer sentido – constituir para o sujeito uma experiência integrada, uma experiência de integração. </a:t>
            </a:r>
            <a:endParaRPr lang="pt-BR" sz="2000"/>
          </a:p>
        </p:txBody>
      </p:sp>
      <p:sp>
        <p:nvSpPr>
          <p:cNvPr id="8" name="Slide Number Placeholder 3">
            <a:extLst>
              <a:ext uri="{FF2B5EF4-FFF2-40B4-BE49-F238E27FC236}">
                <a16:creationId xmlns:a16="http://schemas.microsoft.com/office/drawing/2014/main" id="{ED783CC4-E440-4931-A09C-773A53E390A0}"/>
              </a:ext>
            </a:extLst>
          </p:cNvPr>
          <p:cNvSpPr>
            <a:spLocks noGrp="1"/>
          </p:cNvSpPr>
          <p:nvPr>
            <p:ph type="sldNum" idx="12"/>
          </p:nvPr>
        </p:nvSpPr>
        <p:spPr>
          <a:xfrm>
            <a:off x="8665029" y="127279"/>
            <a:ext cx="326700" cy="2727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27</a:t>
            </a:fld>
            <a:endParaRPr lang="en"/>
          </a:p>
        </p:txBody>
      </p:sp>
    </p:spTree>
    <p:extLst>
      <p:ext uri="{BB962C8B-B14F-4D97-AF65-F5344CB8AC3E}">
        <p14:creationId xmlns:p14="http://schemas.microsoft.com/office/powerpoint/2010/main" val="381802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26"/>
          <p:cNvSpPr txBox="1">
            <a:spLocks noGrp="1"/>
          </p:cNvSpPr>
          <p:nvPr>
            <p:ph type="title"/>
          </p:nvPr>
        </p:nvSpPr>
        <p:spPr>
          <a:xfrm>
            <a:off x="829000" y="526700"/>
            <a:ext cx="1977995"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Modos de </a:t>
            </a:r>
            <a:br>
              <a:rPr lang="en" dirty="0"/>
            </a:br>
            <a:r>
              <a:rPr lang="en" dirty="0"/>
              <a:t>cuidar</a:t>
            </a:r>
            <a:endParaRPr dirty="0"/>
          </a:p>
        </p:txBody>
      </p:sp>
      <p:sp>
        <p:nvSpPr>
          <p:cNvPr id="856" name="Google Shape;856;p26"/>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cxnSp>
        <p:nvCxnSpPr>
          <p:cNvPr id="857" name="Google Shape;857;p26"/>
          <p:cNvCxnSpPr>
            <a:stCxn id="858" idx="6"/>
            <a:endCxn id="859" idx="2"/>
          </p:cNvCxnSpPr>
          <p:nvPr/>
        </p:nvCxnSpPr>
        <p:spPr>
          <a:xfrm>
            <a:off x="2191275" y="2972550"/>
            <a:ext cx="702300" cy="936000"/>
          </a:xfrm>
          <a:prstGeom prst="bentConnector3">
            <a:avLst>
              <a:gd name="adj1" fmla="val 49995"/>
            </a:avLst>
          </a:prstGeom>
          <a:noFill/>
          <a:ln w="9525" cap="flat" cmpd="sng">
            <a:solidFill>
              <a:schemeClr val="dk1"/>
            </a:solidFill>
            <a:prstDash val="dash"/>
            <a:round/>
            <a:headEnd type="none" w="sm" len="sm"/>
            <a:tailEnd type="none" w="sm" len="sm"/>
          </a:ln>
        </p:spPr>
      </p:cxnSp>
      <p:cxnSp>
        <p:nvCxnSpPr>
          <p:cNvPr id="860" name="Google Shape;860;p26"/>
          <p:cNvCxnSpPr>
            <a:stCxn id="858" idx="6"/>
            <a:endCxn id="861" idx="2"/>
          </p:cNvCxnSpPr>
          <p:nvPr/>
        </p:nvCxnSpPr>
        <p:spPr>
          <a:xfrm rot="10800000" flipH="1">
            <a:off x="2191275" y="2036550"/>
            <a:ext cx="702300" cy="936000"/>
          </a:xfrm>
          <a:prstGeom prst="bentConnector3">
            <a:avLst>
              <a:gd name="adj1" fmla="val 49995"/>
            </a:avLst>
          </a:prstGeom>
          <a:noFill/>
          <a:ln w="9525" cap="flat" cmpd="sng">
            <a:solidFill>
              <a:schemeClr val="dk1"/>
            </a:solidFill>
            <a:prstDash val="dash"/>
            <a:round/>
            <a:headEnd type="none" w="sm" len="sm"/>
            <a:tailEnd type="none" w="sm" len="sm"/>
          </a:ln>
        </p:spPr>
      </p:cxnSp>
      <p:cxnSp>
        <p:nvCxnSpPr>
          <p:cNvPr id="862" name="Google Shape;862;p26"/>
          <p:cNvCxnSpPr>
            <a:cxnSpLocks/>
            <a:stCxn id="863" idx="3"/>
            <a:endCxn id="864" idx="2"/>
          </p:cNvCxnSpPr>
          <p:nvPr/>
        </p:nvCxnSpPr>
        <p:spPr>
          <a:xfrm rot="10800000" flipH="1">
            <a:off x="4249800" y="1579350"/>
            <a:ext cx="586200" cy="457200"/>
          </a:xfrm>
          <a:prstGeom prst="bentConnector3">
            <a:avLst>
              <a:gd name="adj1" fmla="val 50000"/>
            </a:avLst>
          </a:prstGeom>
          <a:noFill/>
          <a:ln w="9525" cap="flat" cmpd="sng">
            <a:solidFill>
              <a:schemeClr val="dk1"/>
            </a:solidFill>
            <a:prstDash val="dash"/>
            <a:round/>
            <a:headEnd type="none" w="sm" len="sm"/>
            <a:tailEnd type="none" w="sm" len="sm"/>
          </a:ln>
        </p:spPr>
      </p:cxnSp>
      <p:cxnSp>
        <p:nvCxnSpPr>
          <p:cNvPr id="865" name="Google Shape;865;p26"/>
          <p:cNvCxnSpPr>
            <a:stCxn id="863" idx="3"/>
            <a:endCxn id="866" idx="2"/>
          </p:cNvCxnSpPr>
          <p:nvPr/>
        </p:nvCxnSpPr>
        <p:spPr>
          <a:xfrm>
            <a:off x="4249800" y="2036550"/>
            <a:ext cx="586200" cy="442500"/>
          </a:xfrm>
          <a:prstGeom prst="bentConnector3">
            <a:avLst>
              <a:gd name="adj1" fmla="val 50000"/>
            </a:avLst>
          </a:prstGeom>
          <a:noFill/>
          <a:ln w="9525" cap="flat" cmpd="sng">
            <a:solidFill>
              <a:schemeClr val="dk1"/>
            </a:solidFill>
            <a:prstDash val="dash"/>
            <a:round/>
            <a:headEnd type="none" w="sm" len="sm"/>
            <a:tailEnd type="none" w="sm" len="sm"/>
          </a:ln>
        </p:spPr>
      </p:cxnSp>
      <p:cxnSp>
        <p:nvCxnSpPr>
          <p:cNvPr id="867" name="Google Shape;867;p26"/>
          <p:cNvCxnSpPr>
            <a:stCxn id="868" idx="3"/>
            <a:endCxn id="869" idx="2"/>
          </p:cNvCxnSpPr>
          <p:nvPr/>
        </p:nvCxnSpPr>
        <p:spPr>
          <a:xfrm rot="10800000" flipH="1">
            <a:off x="4249800" y="3451350"/>
            <a:ext cx="586200" cy="457200"/>
          </a:xfrm>
          <a:prstGeom prst="bentConnector3">
            <a:avLst>
              <a:gd name="adj1" fmla="val 50000"/>
            </a:avLst>
          </a:prstGeom>
          <a:noFill/>
          <a:ln w="9525" cap="flat" cmpd="sng">
            <a:solidFill>
              <a:schemeClr val="dk1"/>
            </a:solidFill>
            <a:prstDash val="dash"/>
            <a:round/>
            <a:headEnd type="none" w="sm" len="sm"/>
            <a:tailEnd type="none" w="sm" len="sm"/>
          </a:ln>
        </p:spPr>
      </p:cxnSp>
      <p:cxnSp>
        <p:nvCxnSpPr>
          <p:cNvPr id="870" name="Google Shape;870;p26"/>
          <p:cNvCxnSpPr>
            <a:stCxn id="868" idx="3"/>
            <a:endCxn id="871" idx="2"/>
          </p:cNvCxnSpPr>
          <p:nvPr/>
        </p:nvCxnSpPr>
        <p:spPr>
          <a:xfrm>
            <a:off x="4249800" y="3908550"/>
            <a:ext cx="586200" cy="457200"/>
          </a:xfrm>
          <a:prstGeom prst="bentConnector3">
            <a:avLst>
              <a:gd name="adj1" fmla="val 50000"/>
            </a:avLst>
          </a:prstGeom>
          <a:noFill/>
          <a:ln w="9525" cap="flat" cmpd="sng">
            <a:solidFill>
              <a:schemeClr val="dk1"/>
            </a:solidFill>
            <a:prstDash val="dash"/>
            <a:round/>
            <a:headEnd type="none" w="sm" len="sm"/>
            <a:tailEnd type="none" w="sm" len="sm"/>
          </a:ln>
        </p:spPr>
      </p:cxnSp>
      <p:grpSp>
        <p:nvGrpSpPr>
          <p:cNvPr id="872" name="Google Shape;872;p26"/>
          <p:cNvGrpSpPr/>
          <p:nvPr/>
        </p:nvGrpSpPr>
        <p:grpSpPr>
          <a:xfrm>
            <a:off x="4836000" y="1419750"/>
            <a:ext cx="1356300" cy="319200"/>
            <a:chOff x="5592550" y="1018950"/>
            <a:chExt cx="1356300" cy="319200"/>
          </a:xfrm>
        </p:grpSpPr>
        <p:sp>
          <p:nvSpPr>
            <p:cNvPr id="873" name="Google Shape;873;p26"/>
            <p:cNvSpPr/>
            <p:nvPr/>
          </p:nvSpPr>
          <p:spPr>
            <a:xfrm>
              <a:off x="5766550" y="1018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Nunito"/>
                  <a:ea typeface="Nunito"/>
                  <a:cs typeface="Nunito"/>
                  <a:sym typeface="Nunito"/>
                </a:rPr>
                <a:t>Sustentar</a:t>
              </a:r>
              <a:endParaRPr sz="1100" dirty="0">
                <a:solidFill>
                  <a:schemeClr val="dk1"/>
                </a:solidFill>
                <a:latin typeface="Nunito"/>
                <a:ea typeface="Nunito"/>
                <a:cs typeface="Nunito"/>
                <a:sym typeface="Nunito"/>
              </a:endParaRPr>
            </a:p>
          </p:txBody>
        </p:sp>
        <p:sp>
          <p:nvSpPr>
            <p:cNvPr id="864" name="Google Shape;864;p26"/>
            <p:cNvSpPr/>
            <p:nvPr/>
          </p:nvSpPr>
          <p:spPr>
            <a:xfrm>
              <a:off x="5592550" y="1091550"/>
              <a:ext cx="174000" cy="174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74" name="Google Shape;874;p26"/>
          <p:cNvGrpSpPr/>
          <p:nvPr/>
        </p:nvGrpSpPr>
        <p:grpSpPr>
          <a:xfrm>
            <a:off x="2893500" y="1876950"/>
            <a:ext cx="1356300" cy="319200"/>
            <a:chOff x="3650050" y="1476150"/>
            <a:chExt cx="1356300" cy="319200"/>
          </a:xfrm>
        </p:grpSpPr>
        <p:sp>
          <p:nvSpPr>
            <p:cNvPr id="863" name="Google Shape;863;p26"/>
            <p:cNvSpPr/>
            <p:nvPr/>
          </p:nvSpPr>
          <p:spPr>
            <a:xfrm>
              <a:off x="3824050" y="1476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solidFill>
                    <a:schemeClr val="dk1"/>
                  </a:solidFill>
                  <a:latin typeface="Nunito"/>
                  <a:ea typeface="Nunito"/>
                  <a:cs typeface="Nunito"/>
                  <a:sym typeface="Nunito"/>
                </a:rPr>
                <a:t>Presença implicada</a:t>
              </a:r>
              <a:endParaRPr sz="1100" b="1" dirty="0">
                <a:solidFill>
                  <a:schemeClr val="dk1"/>
                </a:solidFill>
                <a:latin typeface="Nunito"/>
                <a:ea typeface="Nunito"/>
                <a:cs typeface="Nunito"/>
                <a:sym typeface="Nunito"/>
              </a:endParaRPr>
            </a:p>
          </p:txBody>
        </p:sp>
        <p:sp>
          <p:nvSpPr>
            <p:cNvPr id="861" name="Google Shape;861;p26"/>
            <p:cNvSpPr/>
            <p:nvPr/>
          </p:nvSpPr>
          <p:spPr>
            <a:xfrm>
              <a:off x="3650050" y="1548750"/>
              <a:ext cx="174000" cy="17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75" name="Google Shape;875;p26"/>
          <p:cNvGrpSpPr/>
          <p:nvPr/>
        </p:nvGrpSpPr>
        <p:grpSpPr>
          <a:xfrm>
            <a:off x="829000" y="2812950"/>
            <a:ext cx="1362275" cy="319200"/>
            <a:chOff x="1596750" y="2412150"/>
            <a:chExt cx="1362275" cy="319200"/>
          </a:xfrm>
        </p:grpSpPr>
        <p:sp>
          <p:nvSpPr>
            <p:cNvPr id="876" name="Google Shape;876;p26"/>
            <p:cNvSpPr/>
            <p:nvPr/>
          </p:nvSpPr>
          <p:spPr>
            <a:xfrm>
              <a:off x="1596750" y="2412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100" dirty="0">
                  <a:solidFill>
                    <a:schemeClr val="dk1"/>
                  </a:solidFill>
                  <a:latin typeface="Nunito"/>
                  <a:ea typeface="Nunito"/>
                  <a:cs typeface="Nunito"/>
                  <a:sym typeface="Nunito"/>
                </a:rPr>
                <a:t>Modos de cuidar </a:t>
              </a:r>
              <a:endParaRPr sz="1100" dirty="0">
                <a:solidFill>
                  <a:schemeClr val="dk1"/>
                </a:solidFill>
                <a:latin typeface="Nunito"/>
                <a:ea typeface="Nunito"/>
                <a:cs typeface="Nunito"/>
                <a:sym typeface="Nunito"/>
              </a:endParaRPr>
            </a:p>
          </p:txBody>
        </p:sp>
        <p:sp>
          <p:nvSpPr>
            <p:cNvPr id="858" name="Google Shape;858;p26"/>
            <p:cNvSpPr/>
            <p:nvPr/>
          </p:nvSpPr>
          <p:spPr>
            <a:xfrm>
              <a:off x="2785025" y="2484750"/>
              <a:ext cx="174000" cy="17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77" name="Google Shape;877;p26"/>
          <p:cNvGrpSpPr/>
          <p:nvPr/>
        </p:nvGrpSpPr>
        <p:grpSpPr>
          <a:xfrm>
            <a:off x="2893500" y="3748950"/>
            <a:ext cx="1356300" cy="319200"/>
            <a:chOff x="3650050" y="3348150"/>
            <a:chExt cx="1356300" cy="319200"/>
          </a:xfrm>
        </p:grpSpPr>
        <p:sp>
          <p:nvSpPr>
            <p:cNvPr id="868" name="Google Shape;868;p26"/>
            <p:cNvSpPr/>
            <p:nvPr/>
          </p:nvSpPr>
          <p:spPr>
            <a:xfrm>
              <a:off x="3824050" y="3348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b="1" dirty="0">
                  <a:solidFill>
                    <a:schemeClr val="dk1"/>
                  </a:solidFill>
                  <a:latin typeface="Nunito"/>
                  <a:ea typeface="Nunito"/>
                  <a:cs typeface="Nunito"/>
                  <a:sym typeface="Nunito"/>
                </a:rPr>
                <a:t>Presença em reserva </a:t>
              </a:r>
              <a:endParaRPr sz="1100" b="1" dirty="0">
                <a:solidFill>
                  <a:schemeClr val="dk1"/>
                </a:solidFill>
                <a:latin typeface="Nunito"/>
                <a:ea typeface="Nunito"/>
                <a:cs typeface="Nunito"/>
                <a:sym typeface="Nunito"/>
              </a:endParaRPr>
            </a:p>
          </p:txBody>
        </p:sp>
        <p:sp>
          <p:nvSpPr>
            <p:cNvPr id="859" name="Google Shape;859;p26"/>
            <p:cNvSpPr/>
            <p:nvPr/>
          </p:nvSpPr>
          <p:spPr>
            <a:xfrm>
              <a:off x="3650050" y="3420750"/>
              <a:ext cx="174000" cy="174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78" name="Google Shape;878;p26"/>
          <p:cNvGrpSpPr/>
          <p:nvPr/>
        </p:nvGrpSpPr>
        <p:grpSpPr>
          <a:xfrm>
            <a:off x="4836000" y="2334150"/>
            <a:ext cx="1356300" cy="319200"/>
            <a:chOff x="5592550" y="1933350"/>
            <a:chExt cx="1356300" cy="319200"/>
          </a:xfrm>
        </p:grpSpPr>
        <p:sp>
          <p:nvSpPr>
            <p:cNvPr id="879" name="Google Shape;879;p26"/>
            <p:cNvSpPr/>
            <p:nvPr/>
          </p:nvSpPr>
          <p:spPr>
            <a:xfrm>
              <a:off x="5766550" y="1933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Nunito"/>
                  <a:ea typeface="Nunito"/>
                  <a:cs typeface="Nunito"/>
                  <a:sym typeface="Nunito"/>
                </a:rPr>
                <a:t>Interpelar</a:t>
              </a:r>
              <a:endParaRPr sz="1100" dirty="0">
                <a:solidFill>
                  <a:schemeClr val="dk1"/>
                </a:solidFill>
                <a:latin typeface="Nunito"/>
                <a:ea typeface="Nunito"/>
                <a:cs typeface="Nunito"/>
                <a:sym typeface="Nunito"/>
              </a:endParaRPr>
            </a:p>
          </p:txBody>
        </p:sp>
        <p:sp>
          <p:nvSpPr>
            <p:cNvPr id="866" name="Google Shape;866;p26"/>
            <p:cNvSpPr/>
            <p:nvPr/>
          </p:nvSpPr>
          <p:spPr>
            <a:xfrm>
              <a:off x="5592550" y="1991250"/>
              <a:ext cx="174000" cy="174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80" name="Google Shape;880;p26"/>
          <p:cNvGrpSpPr/>
          <p:nvPr/>
        </p:nvGrpSpPr>
        <p:grpSpPr>
          <a:xfrm>
            <a:off x="4836000" y="3291750"/>
            <a:ext cx="2670586" cy="319200"/>
            <a:chOff x="5592550" y="2890950"/>
            <a:chExt cx="2670586" cy="319200"/>
          </a:xfrm>
        </p:grpSpPr>
        <p:sp>
          <p:nvSpPr>
            <p:cNvPr id="881" name="Google Shape;881;p26"/>
            <p:cNvSpPr/>
            <p:nvPr/>
          </p:nvSpPr>
          <p:spPr>
            <a:xfrm>
              <a:off x="5766550" y="2890950"/>
              <a:ext cx="2496586" cy="319200"/>
            </a:xfrm>
            <a:prstGeom prst="roundRect">
              <a:avLst>
                <a:gd name="adj" fmla="val 16667"/>
              </a:avLst>
            </a:prstGeom>
            <a:noFill/>
            <a:ln>
              <a:noFill/>
            </a:ln>
          </p:spPr>
          <p:txBody>
            <a:bodyPr spcFirstLastPara="1" wrap="square" lIns="91425" tIns="91425" rIns="91425" bIns="91425" anchor="ctr" anchorCtr="0">
              <a:noAutofit/>
            </a:bodyPr>
            <a:lstStyle/>
            <a:p>
              <a:pPr lvl="1">
                <a:lnSpc>
                  <a:spcPct val="90000"/>
                </a:lnSpc>
              </a:pPr>
              <a:r>
                <a:rPr lang="pt-BR" sz="1100" b="1" i="0" u="none" strike="noStrike" cap="none" dirty="0">
                  <a:latin typeface="Nunito Light"/>
                  <a:ea typeface="Nunito Light"/>
                  <a:cs typeface="Nunito Light"/>
                  <a:sym typeface="Nunito Light"/>
                </a:rPr>
                <a:t>abrir espaço, ausentando-se, mas conservando-se em reserva</a:t>
              </a:r>
            </a:p>
          </p:txBody>
        </p:sp>
        <p:sp>
          <p:nvSpPr>
            <p:cNvPr id="869" name="Google Shape;869;p26"/>
            <p:cNvSpPr/>
            <p:nvPr/>
          </p:nvSpPr>
          <p:spPr>
            <a:xfrm>
              <a:off x="5592550" y="2963550"/>
              <a:ext cx="174000" cy="17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882" name="Google Shape;882;p26"/>
          <p:cNvGrpSpPr/>
          <p:nvPr/>
        </p:nvGrpSpPr>
        <p:grpSpPr>
          <a:xfrm>
            <a:off x="4836000" y="4206150"/>
            <a:ext cx="3237656" cy="319200"/>
            <a:chOff x="5592550" y="3805350"/>
            <a:chExt cx="3237656" cy="319200"/>
          </a:xfrm>
        </p:grpSpPr>
        <p:sp>
          <p:nvSpPr>
            <p:cNvPr id="883" name="Google Shape;883;p26"/>
            <p:cNvSpPr/>
            <p:nvPr/>
          </p:nvSpPr>
          <p:spPr>
            <a:xfrm>
              <a:off x="5766550" y="3805350"/>
              <a:ext cx="3063656"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100" b="0" i="0" u="none" strike="noStrike" cap="none" dirty="0">
                  <a:latin typeface="Nunito Light"/>
                  <a:ea typeface="Nunito Light"/>
                  <a:cs typeface="Nunito Light"/>
                  <a:sym typeface="Nunito Light"/>
                </a:rPr>
                <a:t>malefícios da implicação pura - os extravios e excessos das funções cuidadoras</a:t>
              </a:r>
              <a:endParaRPr sz="1100" dirty="0">
                <a:solidFill>
                  <a:schemeClr val="dk1"/>
                </a:solidFill>
                <a:latin typeface="Nunito"/>
                <a:ea typeface="Nunito"/>
                <a:cs typeface="Nunito"/>
                <a:sym typeface="Nunito"/>
              </a:endParaRPr>
            </a:p>
          </p:txBody>
        </p:sp>
        <p:sp>
          <p:nvSpPr>
            <p:cNvPr id="871" name="Google Shape;871;p26"/>
            <p:cNvSpPr/>
            <p:nvPr/>
          </p:nvSpPr>
          <p:spPr>
            <a:xfrm>
              <a:off x="5592550" y="3877950"/>
              <a:ext cx="174000" cy="17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35" name="Google Shape;880;p26">
            <a:extLst>
              <a:ext uri="{FF2B5EF4-FFF2-40B4-BE49-F238E27FC236}">
                <a16:creationId xmlns:a16="http://schemas.microsoft.com/office/drawing/2014/main" id="{69939534-79CD-4FED-B66F-FB725857F077}"/>
              </a:ext>
            </a:extLst>
          </p:cNvPr>
          <p:cNvGrpSpPr/>
          <p:nvPr/>
        </p:nvGrpSpPr>
        <p:grpSpPr>
          <a:xfrm>
            <a:off x="4836000" y="1702649"/>
            <a:ext cx="1356300" cy="319200"/>
            <a:chOff x="5592550" y="2890950"/>
            <a:chExt cx="1356300" cy="319200"/>
          </a:xfrm>
        </p:grpSpPr>
        <p:sp>
          <p:nvSpPr>
            <p:cNvPr id="36" name="Google Shape;881;p26">
              <a:extLst>
                <a:ext uri="{FF2B5EF4-FFF2-40B4-BE49-F238E27FC236}">
                  <a16:creationId xmlns:a16="http://schemas.microsoft.com/office/drawing/2014/main" id="{29DC6797-B47D-4427-83AA-E13FFAD27FFC}"/>
                </a:ext>
              </a:extLst>
            </p:cNvPr>
            <p:cNvSpPr/>
            <p:nvPr/>
          </p:nvSpPr>
          <p:spPr>
            <a:xfrm>
              <a:off x="5766550" y="2890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Nunito"/>
                  <a:ea typeface="Nunito"/>
                  <a:cs typeface="Nunito"/>
                  <a:sym typeface="Nunito"/>
                </a:rPr>
                <a:t>Conter</a:t>
              </a:r>
              <a:endParaRPr sz="1100" dirty="0">
                <a:solidFill>
                  <a:schemeClr val="dk1"/>
                </a:solidFill>
                <a:latin typeface="Nunito"/>
                <a:ea typeface="Nunito"/>
                <a:cs typeface="Nunito"/>
                <a:sym typeface="Nunito"/>
              </a:endParaRPr>
            </a:p>
          </p:txBody>
        </p:sp>
        <p:sp>
          <p:nvSpPr>
            <p:cNvPr id="37" name="Google Shape;869;p26">
              <a:extLst>
                <a:ext uri="{FF2B5EF4-FFF2-40B4-BE49-F238E27FC236}">
                  <a16:creationId xmlns:a16="http://schemas.microsoft.com/office/drawing/2014/main" id="{736B4523-70F9-45AC-90F9-10499C66136F}"/>
                </a:ext>
              </a:extLst>
            </p:cNvPr>
            <p:cNvSpPr/>
            <p:nvPr/>
          </p:nvSpPr>
          <p:spPr>
            <a:xfrm>
              <a:off x="5592550" y="2963550"/>
              <a:ext cx="174000" cy="174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38" name="Google Shape;882;p26">
            <a:extLst>
              <a:ext uri="{FF2B5EF4-FFF2-40B4-BE49-F238E27FC236}">
                <a16:creationId xmlns:a16="http://schemas.microsoft.com/office/drawing/2014/main" id="{9C76871F-4E7B-43F3-A127-C96C329456EE}"/>
              </a:ext>
            </a:extLst>
          </p:cNvPr>
          <p:cNvGrpSpPr/>
          <p:nvPr/>
        </p:nvGrpSpPr>
        <p:grpSpPr>
          <a:xfrm>
            <a:off x="4835925" y="2003908"/>
            <a:ext cx="1356300" cy="319200"/>
            <a:chOff x="5592550" y="3805350"/>
            <a:chExt cx="1356300" cy="319200"/>
          </a:xfrm>
        </p:grpSpPr>
        <p:sp>
          <p:nvSpPr>
            <p:cNvPr id="39" name="Google Shape;883;p26">
              <a:extLst>
                <a:ext uri="{FF2B5EF4-FFF2-40B4-BE49-F238E27FC236}">
                  <a16:creationId xmlns:a16="http://schemas.microsoft.com/office/drawing/2014/main" id="{85230F73-2E95-4872-BDFD-E0528A1833A8}"/>
                </a:ext>
              </a:extLst>
            </p:cNvPr>
            <p:cNvSpPr/>
            <p:nvPr/>
          </p:nvSpPr>
          <p:spPr>
            <a:xfrm>
              <a:off x="5766550" y="3805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dk1"/>
                  </a:solidFill>
                  <a:latin typeface="Nunito"/>
                  <a:ea typeface="Nunito"/>
                  <a:cs typeface="Nunito"/>
                  <a:sym typeface="Nunito"/>
                </a:rPr>
                <a:t>R</a:t>
              </a:r>
              <a:r>
                <a:rPr lang="pt-BR" sz="1100" dirty="0">
                  <a:solidFill>
                    <a:schemeClr val="dk1"/>
                  </a:solidFill>
                  <a:latin typeface="Nunito"/>
                  <a:ea typeface="Nunito"/>
                  <a:cs typeface="Nunito"/>
                  <a:sym typeface="Nunito"/>
                </a:rPr>
                <a:t>e</a:t>
              </a:r>
              <a:r>
                <a:rPr lang="en" sz="1100" dirty="0">
                  <a:solidFill>
                    <a:schemeClr val="dk1"/>
                  </a:solidFill>
                  <a:latin typeface="Nunito"/>
                  <a:ea typeface="Nunito"/>
                  <a:cs typeface="Nunito"/>
                  <a:sym typeface="Nunito"/>
                </a:rPr>
                <a:t>conhecer </a:t>
              </a:r>
              <a:endParaRPr sz="1100" dirty="0">
                <a:solidFill>
                  <a:schemeClr val="dk1"/>
                </a:solidFill>
                <a:latin typeface="Nunito"/>
                <a:ea typeface="Nunito"/>
                <a:cs typeface="Nunito"/>
                <a:sym typeface="Nunito"/>
              </a:endParaRPr>
            </a:p>
          </p:txBody>
        </p:sp>
        <p:sp>
          <p:nvSpPr>
            <p:cNvPr id="40" name="Google Shape;871;p26">
              <a:extLst>
                <a:ext uri="{FF2B5EF4-FFF2-40B4-BE49-F238E27FC236}">
                  <a16:creationId xmlns:a16="http://schemas.microsoft.com/office/drawing/2014/main" id="{28A004A2-8C57-4D00-A87B-443ACA05D7A2}"/>
                </a:ext>
              </a:extLst>
            </p:cNvPr>
            <p:cNvSpPr/>
            <p:nvPr/>
          </p:nvSpPr>
          <p:spPr>
            <a:xfrm>
              <a:off x="5592550" y="3877950"/>
              <a:ext cx="174000" cy="174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grpSp>
        <p:nvGrpSpPr>
          <p:cNvPr id="43" name="Google Shape;878;p26">
            <a:extLst>
              <a:ext uri="{FF2B5EF4-FFF2-40B4-BE49-F238E27FC236}">
                <a16:creationId xmlns:a16="http://schemas.microsoft.com/office/drawing/2014/main" id="{EFE822E0-BD49-4876-89A4-19BC39A5E841}"/>
              </a:ext>
            </a:extLst>
          </p:cNvPr>
          <p:cNvGrpSpPr/>
          <p:nvPr/>
        </p:nvGrpSpPr>
        <p:grpSpPr>
          <a:xfrm>
            <a:off x="4835925" y="3814350"/>
            <a:ext cx="3829104" cy="319200"/>
            <a:chOff x="5592550" y="1933350"/>
            <a:chExt cx="3829104" cy="319200"/>
          </a:xfrm>
        </p:grpSpPr>
        <p:sp>
          <p:nvSpPr>
            <p:cNvPr id="44" name="Google Shape;879;p26">
              <a:extLst>
                <a:ext uri="{FF2B5EF4-FFF2-40B4-BE49-F238E27FC236}">
                  <a16:creationId xmlns:a16="http://schemas.microsoft.com/office/drawing/2014/main" id="{25BB49BD-77FA-4EA3-B6F4-2BD336057C8C}"/>
                </a:ext>
              </a:extLst>
            </p:cNvPr>
            <p:cNvSpPr/>
            <p:nvPr/>
          </p:nvSpPr>
          <p:spPr>
            <a:xfrm>
              <a:off x="5766550" y="1933350"/>
              <a:ext cx="3655104" cy="319200"/>
            </a:xfrm>
            <a:prstGeom prst="roundRect">
              <a:avLst>
                <a:gd name="adj" fmla="val 16667"/>
              </a:avLst>
            </a:prstGeom>
            <a:noFill/>
            <a:ln>
              <a:noFill/>
            </a:ln>
          </p:spPr>
          <p:txBody>
            <a:bodyPr spcFirstLastPara="1" wrap="square" lIns="91425" tIns="91425" rIns="91425" bIns="91425" anchor="ctr" anchorCtr="0">
              <a:noAutofit/>
            </a:bodyPr>
            <a:lstStyle/>
            <a:p>
              <a:r>
                <a:rPr lang="pt-BR" sz="1100" b="0" i="0" u="none" strike="noStrike" cap="none" dirty="0">
                  <a:latin typeface="Nunito Light"/>
                  <a:ea typeface="Nunito Light"/>
                  <a:cs typeface="Nunito Light"/>
                  <a:sym typeface="Nunito Light"/>
                </a:rPr>
                <a:t>insuficiência da pura reserva, entendida como neutralidade indiferença e silêncio </a:t>
              </a:r>
            </a:p>
            <a:p>
              <a:r>
                <a:rPr lang="pt-BR" sz="1100" b="0" i="0" u="none" strike="noStrike" cap="none" dirty="0">
                  <a:latin typeface="Nunito Light"/>
                  <a:ea typeface="Nunito Light"/>
                  <a:cs typeface="Nunito Light"/>
                  <a:sym typeface="Nunito Light"/>
                </a:rPr>
                <a:t>(na vida ou em qualquer experiência de cuidado).</a:t>
              </a:r>
            </a:p>
            <a:p>
              <a:pPr marL="0" lvl="0" indent="0" algn="l" rtl="0">
                <a:spcBef>
                  <a:spcPts val="0"/>
                </a:spcBef>
                <a:spcAft>
                  <a:spcPts val="0"/>
                </a:spcAft>
                <a:buNone/>
              </a:pPr>
              <a:endParaRPr sz="1100" dirty="0">
                <a:solidFill>
                  <a:schemeClr val="dk1"/>
                </a:solidFill>
                <a:latin typeface="Nunito"/>
                <a:ea typeface="Nunito"/>
                <a:cs typeface="Nunito"/>
                <a:sym typeface="Nunito"/>
              </a:endParaRPr>
            </a:p>
          </p:txBody>
        </p:sp>
        <p:sp>
          <p:nvSpPr>
            <p:cNvPr id="45" name="Google Shape;866;p26">
              <a:extLst>
                <a:ext uri="{FF2B5EF4-FFF2-40B4-BE49-F238E27FC236}">
                  <a16:creationId xmlns:a16="http://schemas.microsoft.com/office/drawing/2014/main" id="{F53953C6-1519-425B-BA65-72CFA7DCAAAD}"/>
                </a:ext>
              </a:extLst>
            </p:cNvPr>
            <p:cNvSpPr/>
            <p:nvPr/>
          </p:nvSpPr>
          <p:spPr>
            <a:xfrm>
              <a:off x="5592550" y="1991250"/>
              <a:ext cx="174000" cy="174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grpSp>
      <p:sp>
        <p:nvSpPr>
          <p:cNvPr id="47" name="CaixaDeTexto 46">
            <a:extLst>
              <a:ext uri="{FF2B5EF4-FFF2-40B4-BE49-F238E27FC236}">
                <a16:creationId xmlns:a16="http://schemas.microsoft.com/office/drawing/2014/main" id="{2599A2B9-3F49-4EDE-AD01-198BB6B2F390}"/>
              </a:ext>
            </a:extLst>
          </p:cNvPr>
          <p:cNvSpPr txBox="1"/>
          <p:nvPr/>
        </p:nvSpPr>
        <p:spPr>
          <a:xfrm>
            <a:off x="6205726" y="530827"/>
            <a:ext cx="1699300" cy="523220"/>
          </a:xfrm>
          <a:prstGeom prst="rect">
            <a:avLst/>
          </a:prstGeom>
          <a:noFill/>
        </p:spPr>
        <p:txBody>
          <a:bodyPr wrap="square">
            <a:spAutoFit/>
          </a:bodyPr>
          <a:lstStyle/>
          <a:p>
            <a:br>
              <a:rPr lang="pt-BR" dirty="0"/>
            </a:br>
            <a:endParaRPr lang="pt-BR" dirty="0"/>
          </a:p>
        </p:txBody>
      </p:sp>
      <p:sp>
        <p:nvSpPr>
          <p:cNvPr id="4" name="Balão de Pensamento: Nuvem 3">
            <a:extLst>
              <a:ext uri="{FF2B5EF4-FFF2-40B4-BE49-F238E27FC236}">
                <a16:creationId xmlns:a16="http://schemas.microsoft.com/office/drawing/2014/main" id="{EF45B96F-F407-4601-A07D-347A673156A8}"/>
              </a:ext>
            </a:extLst>
          </p:cNvPr>
          <p:cNvSpPr/>
          <p:nvPr/>
        </p:nvSpPr>
        <p:spPr>
          <a:xfrm>
            <a:off x="2656379" y="77249"/>
            <a:ext cx="4991974" cy="1172124"/>
          </a:xfrm>
          <a:prstGeom prst="cloudCallout">
            <a:avLst>
              <a:gd name="adj1" fmla="val -28643"/>
              <a:gd name="adj2" fmla="val 99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Segurando, hospedando, agasalhando, alimentando e sonhando dos modos mais concretos até os mais sutis.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0748-CE6B-4770-AEF7-42DD94DA833A}"/>
              </a:ext>
            </a:extLst>
          </p:cNvPr>
          <p:cNvSpPr>
            <a:spLocks noGrp="1"/>
          </p:cNvSpPr>
          <p:nvPr>
            <p:ph type="title"/>
          </p:nvPr>
        </p:nvSpPr>
        <p:spPr>
          <a:xfrm>
            <a:off x="829000" y="526700"/>
            <a:ext cx="6902100" cy="460500"/>
          </a:xfrm>
        </p:spPr>
        <p:txBody>
          <a:bodyPr wrap="square" anchor="b">
            <a:normAutofit fontScale="90000"/>
          </a:bodyPr>
          <a:lstStyle/>
          <a:p>
            <a:pPr algn="r"/>
            <a:r>
              <a:rPr lang="pt-BR" sz="2800" dirty="0"/>
              <a:t>A dimensão ética : modos de cuidar  </a:t>
            </a:r>
            <a:br>
              <a:rPr lang="pt-BR" sz="2800" dirty="0"/>
            </a:br>
            <a:r>
              <a:rPr lang="pt-B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Em uma presença implicada</a:t>
            </a:r>
            <a:endParaRPr lang="pt-BR" dirty="0"/>
          </a:p>
        </p:txBody>
      </p:sp>
      <p:sp>
        <p:nvSpPr>
          <p:cNvPr id="3" name="Espaço Reservado para Conteúdo 2">
            <a:extLst>
              <a:ext uri="{FF2B5EF4-FFF2-40B4-BE49-F238E27FC236}">
                <a16:creationId xmlns:a16="http://schemas.microsoft.com/office/drawing/2014/main" id="{CC5B2A56-D1F9-4AAB-9CBB-4ED4DA820662}"/>
              </a:ext>
            </a:extLst>
          </p:cNvPr>
          <p:cNvSpPr>
            <a:spLocks noGrp="1"/>
          </p:cNvSpPr>
          <p:nvPr>
            <p:ph type="body" idx="1"/>
          </p:nvPr>
        </p:nvSpPr>
        <p:spPr>
          <a:xfrm>
            <a:off x="750419" y="1131093"/>
            <a:ext cx="7656390" cy="3887474"/>
          </a:xfrm>
        </p:spPr>
        <p:txBody>
          <a:bodyPr wrap="square" anchor="t">
            <a:noAutofit/>
          </a:bodyPr>
          <a:lstStyle/>
          <a:p>
            <a:pPr marL="0" lvl="1" indent="0">
              <a:spcBef>
                <a:spcPts val="0"/>
              </a:spcBef>
              <a:buNone/>
            </a:pPr>
            <a:r>
              <a:rPr lang="pt-BR" sz="1400" b="1" dirty="0">
                <a:latin typeface="Verdana" panose="020B0604030504040204" pitchFamily="34" charset="0"/>
                <a:ea typeface="Verdana" panose="020B0604030504040204" pitchFamily="34" charset="0"/>
                <a:cs typeface="Verdana" panose="020B0604030504040204" pitchFamily="34" charset="0"/>
              </a:rPr>
              <a:t>Sustentar </a:t>
            </a:r>
          </a:p>
          <a:p>
            <a:pPr marL="538163" lvl="2" indent="-176213">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Sustentação - holding (acolhimento) (Winnicott) </a:t>
            </a:r>
          </a:p>
          <a:p>
            <a:pPr marL="538163" lvl="2" indent="-176213">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garantia de continuidade ––- ambiente suficientemente bom </a:t>
            </a:r>
          </a:p>
          <a:p>
            <a:pPr marL="538163" lvl="2" indent="-176213">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“Segura a barra” – famílias, grupos, instituições oferecem holding ao longo da vida</a:t>
            </a:r>
          </a:p>
          <a:p>
            <a:pPr marL="0" lvl="2" indent="0">
              <a:spcBef>
                <a:spcPts val="0"/>
              </a:spcBef>
              <a:buNone/>
            </a:pPr>
            <a:endParaRPr lang="pt-BR" sz="1400" b="1" dirty="0">
              <a:latin typeface="Verdana" panose="020B0604030504040204" pitchFamily="34" charset="0"/>
              <a:ea typeface="Verdana" panose="020B0604030504040204" pitchFamily="34" charset="0"/>
              <a:cs typeface="Verdana" panose="020B0604030504040204" pitchFamily="34" charset="0"/>
            </a:endParaRPr>
          </a:p>
          <a:p>
            <a:pPr marL="0" lvl="2" indent="0">
              <a:spcBef>
                <a:spcPts val="0"/>
              </a:spcBef>
              <a:buNone/>
            </a:pPr>
            <a:r>
              <a:rPr lang="pt-BR" sz="1400" b="1" dirty="0">
                <a:latin typeface="Verdana" panose="020B0604030504040204" pitchFamily="34" charset="0"/>
                <a:ea typeface="Verdana" panose="020B0604030504040204" pitchFamily="34" charset="0"/>
                <a:cs typeface="Verdana" panose="020B0604030504040204" pitchFamily="34" charset="0"/>
              </a:rPr>
              <a:t>Conter</a:t>
            </a:r>
            <a:r>
              <a:rPr lang="pt-BR" sz="1400" dirty="0">
                <a:latin typeface="Verdana" panose="020B0604030504040204" pitchFamily="34" charset="0"/>
                <a:ea typeface="Verdana" panose="020B0604030504040204" pitchFamily="34" charset="0"/>
                <a:cs typeface="Verdana" panose="020B0604030504040204" pitchFamily="34" charset="0"/>
              </a:rPr>
              <a:t> </a:t>
            </a:r>
          </a:p>
          <a:p>
            <a:pPr marL="446088" lvl="1" indent="-84138">
              <a:spcBef>
                <a:spcPts val="0"/>
              </a:spcBef>
            </a:pPr>
            <a:r>
              <a:rPr lang="pt-BR" sz="1400" dirty="0">
                <a:latin typeface="Verdana" panose="020B0604030504040204" pitchFamily="34" charset="0"/>
                <a:ea typeface="Verdana" panose="020B0604030504040204" pitchFamily="34" charset="0"/>
              </a:rPr>
              <a:t>  continência (</a:t>
            </a:r>
            <a:r>
              <a:rPr lang="pt-BR" sz="1400" dirty="0" err="1">
                <a:latin typeface="Verdana" panose="020B0604030504040204" pitchFamily="34" charset="0"/>
                <a:ea typeface="Verdana" panose="020B0604030504040204" pitchFamily="34" charset="0"/>
              </a:rPr>
              <a:t>Bion</a:t>
            </a:r>
            <a:r>
              <a:rPr lang="pt-BR" sz="1400" dirty="0">
                <a:latin typeface="Verdana" panose="020B0604030504040204" pitchFamily="34" charset="0"/>
                <a:ea typeface="Verdana" panose="020B0604030504040204" pitchFamily="34" charset="0"/>
              </a:rPr>
              <a:t>) – condições para crescer, expandir, transformar</a:t>
            </a:r>
          </a:p>
          <a:p>
            <a:pPr marL="308610" lvl="1" indent="0">
              <a:buNone/>
            </a:pPr>
            <a:r>
              <a:rPr lang="pt-BR" sz="1400" dirty="0">
                <a:latin typeface="Verdana" panose="020B0604030504040204" pitchFamily="34" charset="0"/>
                <a:ea typeface="Verdana" panose="020B0604030504040204" pitchFamily="34" charset="0"/>
                <a:cs typeface="Verdana" panose="020B0604030504040204" pitchFamily="34" charset="0"/>
              </a:rPr>
              <a:t> </a:t>
            </a:r>
            <a:r>
              <a:rPr lang="pt-BR" sz="1200" dirty="0">
                <a:latin typeface="Verdana" panose="020B0604030504040204" pitchFamily="34" charset="0"/>
                <a:ea typeface="Verdana" panose="020B0604030504040204" pitchFamily="34" charset="0"/>
                <a:cs typeface="Verdana" panose="020B0604030504040204" pitchFamily="34" charset="0"/>
              </a:rPr>
              <a:t>Precisamos do outro para nos dar continência </a:t>
            </a:r>
            <a:r>
              <a:rPr lang="pt-BR" sz="12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o outro é que quem pode nos oferecer condições e vias para transformação</a:t>
            </a:r>
            <a:r>
              <a:rPr lang="pt-BR" sz="1200" dirty="0">
                <a:latin typeface="Verdana" panose="020B0604030504040204" pitchFamily="34" charset="0"/>
                <a:ea typeface="Verdana" panose="020B0604030504040204" pitchFamily="34" charset="0"/>
                <a:cs typeface="Verdana" panose="020B0604030504040204" pitchFamily="34" charset="0"/>
              </a:rPr>
              <a:t> por exemplo uma obra artística, um filme, um bom romance, poesias, são extremamente capazes de conter nossas angústias, nossos desejos e obrigações, nossas curiosidades e nossos medos. </a:t>
            </a:r>
          </a:p>
          <a:p>
            <a:pPr marL="308610" lvl="1" indent="0">
              <a:buNone/>
            </a:pPr>
            <a:r>
              <a:rPr lang="pt-BR" sz="12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as histórias infantis ajudam a criança nomear entender aceitar e tolerar muitos elementos de sua vida corporal e mental primitiva</a:t>
            </a:r>
            <a:r>
              <a:rPr lang="pt-BR" sz="1200" dirty="0">
                <a:latin typeface="Verdana" panose="020B0604030504040204" pitchFamily="34" charset="0"/>
                <a:ea typeface="Verdana" panose="020B0604030504040204" pitchFamily="34" charset="0"/>
                <a:cs typeface="Verdana" panose="020B0604030504040204" pitchFamily="34" charset="0"/>
              </a:rPr>
              <a:t>. Esta é a base para sua transformação e crescimento emocional. </a:t>
            </a:r>
          </a:p>
          <a:p>
            <a:pPr marL="308610" lvl="1" indent="0">
              <a:buNone/>
            </a:pPr>
            <a:r>
              <a:rPr lang="pt-BR" sz="12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Essa capacidade de transformação corresponde a capacidade de sonhar ,</a:t>
            </a:r>
            <a:r>
              <a:rPr lang="pt-BR" sz="1200" dirty="0">
                <a:latin typeface="Verdana" panose="020B0604030504040204" pitchFamily="34" charset="0"/>
                <a:ea typeface="Verdana" panose="020B0604030504040204" pitchFamily="34" charset="0"/>
                <a:cs typeface="Verdana" panose="020B0604030504040204" pitchFamily="34" charset="0"/>
              </a:rPr>
              <a:t>mas também grupos instituições e indivíduos isolados podem nos ajudar nessas transformações ajudando a sonhar ajudando da forma colorido palavra e voz aos extratos mais profundos.</a:t>
            </a:r>
            <a:endParaRPr lang="pt-BR"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3">
            <a:extLst>
              <a:ext uri="{FF2B5EF4-FFF2-40B4-BE49-F238E27FC236}">
                <a16:creationId xmlns:a16="http://schemas.microsoft.com/office/drawing/2014/main" id="{ED783CC4-E440-4931-A09C-773A53E390A0}"/>
              </a:ext>
            </a:extLst>
          </p:cNvPr>
          <p:cNvSpPr>
            <a:spLocks noGrp="1"/>
          </p:cNvSpPr>
          <p:nvPr>
            <p:ph type="sldNum" idx="12"/>
          </p:nvPr>
        </p:nvSpPr>
        <p:spPr>
          <a:xfrm>
            <a:off x="8665029" y="127279"/>
            <a:ext cx="326700" cy="2727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29</a:t>
            </a:fld>
            <a:endParaRPr lang="en"/>
          </a:p>
        </p:txBody>
      </p:sp>
    </p:spTree>
    <p:extLst>
      <p:ext uri="{BB962C8B-B14F-4D97-AF65-F5344CB8AC3E}">
        <p14:creationId xmlns:p14="http://schemas.microsoft.com/office/powerpoint/2010/main" val="305360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8"/>
          <p:cNvSpPr txBox="1">
            <a:spLocks noGrp="1"/>
          </p:cNvSpPr>
          <p:nvPr>
            <p:ph type="ctrTitle"/>
          </p:nvPr>
        </p:nvSpPr>
        <p:spPr>
          <a:xfrm>
            <a:off x="678873" y="433422"/>
            <a:ext cx="8465127"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1</a:t>
            </a:r>
            <a:r>
              <a:rPr lang="en" sz="2400" dirty="0"/>
              <a:t>.</a:t>
            </a:r>
            <a:r>
              <a:rPr lang="en" dirty="0"/>
              <a:t> A história de João e Maria  </a:t>
            </a:r>
            <a:endParaRPr dirty="0"/>
          </a:p>
        </p:txBody>
      </p:sp>
      <p:sp>
        <p:nvSpPr>
          <p:cNvPr id="792" name="Google Shape;792;p18"/>
          <p:cNvSpPr txBox="1">
            <a:spLocks noGrp="1"/>
          </p:cNvSpPr>
          <p:nvPr>
            <p:ph type="subTitle" idx="1"/>
          </p:nvPr>
        </p:nvSpPr>
        <p:spPr>
          <a:xfrm>
            <a:off x="1339698" y="1697050"/>
            <a:ext cx="6752700" cy="7848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a:t>Encontros breves, intensos e acolhedores</a:t>
            </a:r>
            <a:endParaRPr dirty="0"/>
          </a:p>
        </p:txBody>
      </p:sp>
      <p:grpSp>
        <p:nvGrpSpPr>
          <p:cNvPr id="793" name="Google Shape;793;p18"/>
          <p:cNvGrpSpPr/>
          <p:nvPr/>
        </p:nvGrpSpPr>
        <p:grpSpPr>
          <a:xfrm rot="5400000">
            <a:off x="578449" y="951943"/>
            <a:ext cx="713322" cy="674775"/>
            <a:chOff x="1349350" y="2760598"/>
            <a:chExt cx="771075" cy="729408"/>
          </a:xfrm>
        </p:grpSpPr>
        <p:sp>
          <p:nvSpPr>
            <p:cNvPr id="794" name="Google Shape;794;p18"/>
            <p:cNvSpPr/>
            <p:nvPr/>
          </p:nvSpPr>
          <p:spPr>
            <a:xfrm>
              <a:off x="1349350" y="2963403"/>
              <a:ext cx="771066" cy="526603"/>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rot="10800000">
              <a:off x="1373630" y="2760598"/>
              <a:ext cx="746795" cy="510027"/>
            </a:xfrm>
            <a:custGeom>
              <a:avLst/>
              <a:gdLst/>
              <a:ahLst/>
              <a:cxnLst/>
              <a:rect l="l" t="t" r="r" b="b"/>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0748-CE6B-4770-AEF7-42DD94DA833A}"/>
              </a:ext>
            </a:extLst>
          </p:cNvPr>
          <p:cNvSpPr>
            <a:spLocks noGrp="1"/>
          </p:cNvSpPr>
          <p:nvPr>
            <p:ph type="title"/>
          </p:nvPr>
        </p:nvSpPr>
        <p:spPr>
          <a:xfrm>
            <a:off x="829000" y="526700"/>
            <a:ext cx="6902100" cy="460500"/>
          </a:xfrm>
        </p:spPr>
        <p:txBody>
          <a:bodyPr wrap="square" anchor="b">
            <a:normAutofit fontScale="90000"/>
          </a:bodyPr>
          <a:lstStyle/>
          <a:p>
            <a:pPr algn="r"/>
            <a:r>
              <a:rPr lang="pt-BR" sz="2800" dirty="0"/>
              <a:t>A dimensão ética : modos de cuidar  </a:t>
            </a:r>
            <a:br>
              <a:rPr lang="pt-BR" sz="2800" dirty="0"/>
            </a:br>
            <a:r>
              <a:rPr lang="pt-B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Em uma presença implicada</a:t>
            </a:r>
            <a:endParaRPr lang="pt-BR" dirty="0"/>
          </a:p>
        </p:txBody>
      </p:sp>
      <p:sp>
        <p:nvSpPr>
          <p:cNvPr id="3" name="Espaço Reservado para Conteúdo 2">
            <a:extLst>
              <a:ext uri="{FF2B5EF4-FFF2-40B4-BE49-F238E27FC236}">
                <a16:creationId xmlns:a16="http://schemas.microsoft.com/office/drawing/2014/main" id="{CC5B2A56-D1F9-4AAB-9CBB-4ED4DA820662}"/>
              </a:ext>
            </a:extLst>
          </p:cNvPr>
          <p:cNvSpPr>
            <a:spLocks noGrp="1"/>
          </p:cNvSpPr>
          <p:nvPr>
            <p:ph type="body" idx="1"/>
          </p:nvPr>
        </p:nvSpPr>
        <p:spPr>
          <a:xfrm>
            <a:off x="333153" y="1131093"/>
            <a:ext cx="8073656" cy="3887474"/>
          </a:xfrm>
        </p:spPr>
        <p:txBody>
          <a:bodyPr wrap="square" anchor="t">
            <a:noAutofit/>
          </a:bodyPr>
          <a:lstStyle/>
          <a:p>
            <a:pPr marL="96012" lvl="1" indent="0">
              <a:spcBef>
                <a:spcPts val="0"/>
              </a:spcBef>
              <a:buNone/>
            </a:pPr>
            <a:r>
              <a:rPr lang="pt-BR" sz="1400" b="1" dirty="0">
                <a:latin typeface="Verdana" panose="020B0604030504040204" pitchFamily="34" charset="0"/>
                <a:ea typeface="Verdana" panose="020B0604030504040204" pitchFamily="34" charset="0"/>
                <a:cs typeface="Verdana" panose="020B0604030504040204" pitchFamily="34" charset="0"/>
              </a:rPr>
              <a:t>Reconhecer</a:t>
            </a:r>
            <a:r>
              <a:rPr lang="pt-BR" sz="1400" dirty="0">
                <a:latin typeface="Verdana" panose="020B0604030504040204" pitchFamily="34" charset="0"/>
                <a:ea typeface="Verdana" panose="020B0604030504040204" pitchFamily="34" charset="0"/>
                <a:cs typeface="Verdana" panose="020B0604030504040204" pitchFamily="34" charset="0"/>
              </a:rPr>
              <a:t>  </a:t>
            </a:r>
          </a:p>
          <a:p>
            <a:pPr marL="96012" lvl="1" indent="0">
              <a:spcBef>
                <a:spcPts val="0"/>
              </a:spcBef>
              <a:buNone/>
            </a:pPr>
            <a:endParaRPr lang="pt-BR" sz="1400" dirty="0">
              <a:latin typeface="Verdana" panose="020B0604030504040204" pitchFamily="34" charset="0"/>
              <a:ea typeface="Verdana" panose="020B0604030504040204" pitchFamily="34" charset="0"/>
              <a:cs typeface="Verdana" panose="020B0604030504040204" pitchFamily="34" charset="0"/>
            </a:endParaRPr>
          </a:p>
          <a:p>
            <a:pPr marL="14288" lvl="1" indent="255588">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pode ser desdobrável em dois níveis: o de </a:t>
            </a:r>
            <a:r>
              <a:rPr lang="pt-BR" sz="14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testemunhar</a:t>
            </a:r>
            <a:r>
              <a:rPr lang="pt-BR" sz="1400" dirty="0">
                <a:latin typeface="Verdana" panose="020B0604030504040204" pitchFamily="34" charset="0"/>
                <a:ea typeface="Verdana" panose="020B0604030504040204" pitchFamily="34" charset="0"/>
                <a:cs typeface="Verdana" panose="020B0604030504040204" pitchFamily="34" charset="0"/>
              </a:rPr>
              <a:t> e o de </a:t>
            </a:r>
            <a:r>
              <a:rPr lang="pt-BR" sz="14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refletir/espelhar</a:t>
            </a:r>
          </a:p>
          <a:p>
            <a:pPr lvl="1">
              <a:spcBef>
                <a:spcPts val="0"/>
              </a:spcBef>
            </a:pPr>
            <a:endParaRPr lang="pt-BR" sz="140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o espelhamento que não inclua o autêntico testemunho não poderá efetivar a tarefa de reconhecimento, criando imagens falseadas e alienantes.</a:t>
            </a:r>
          </a:p>
          <a:p>
            <a:pPr lvl="1">
              <a:spcBef>
                <a:spcPts val="0"/>
              </a:spcBef>
            </a:pPr>
            <a:endParaRPr lang="pt-BR" sz="140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endParaRPr lang="pt-BR" sz="140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pt-BR" sz="1400" dirty="0">
                <a:latin typeface="Verdana" panose="020B0604030504040204" pitchFamily="34" charset="0"/>
                <a:ea typeface="Verdana" panose="020B0604030504040204" pitchFamily="34" charset="0"/>
                <a:cs typeface="Verdana" panose="020B0604030504040204" pitchFamily="34" charset="0"/>
              </a:rPr>
              <a:t>Cuidar, às vezes, é basicamente ser capaz de prestar atenção e reconhecer o objeto dos cuidados no que ele tem de próprio e singular dando disso testemunho e se possível levando de volta ao sujeito sua própria imagem.</a:t>
            </a:r>
          </a:p>
        </p:txBody>
      </p:sp>
      <p:sp>
        <p:nvSpPr>
          <p:cNvPr id="8" name="Slide Number Placeholder 3">
            <a:extLst>
              <a:ext uri="{FF2B5EF4-FFF2-40B4-BE49-F238E27FC236}">
                <a16:creationId xmlns:a16="http://schemas.microsoft.com/office/drawing/2014/main" id="{ED783CC4-E440-4931-A09C-773A53E390A0}"/>
              </a:ext>
            </a:extLst>
          </p:cNvPr>
          <p:cNvSpPr>
            <a:spLocks noGrp="1"/>
          </p:cNvSpPr>
          <p:nvPr>
            <p:ph type="sldNum" idx="12"/>
          </p:nvPr>
        </p:nvSpPr>
        <p:spPr>
          <a:xfrm>
            <a:off x="8665029" y="127279"/>
            <a:ext cx="326700" cy="2727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30</a:t>
            </a:fld>
            <a:endParaRPr lang="en"/>
          </a:p>
        </p:txBody>
      </p:sp>
    </p:spTree>
    <p:extLst>
      <p:ext uri="{BB962C8B-B14F-4D97-AF65-F5344CB8AC3E}">
        <p14:creationId xmlns:p14="http://schemas.microsoft.com/office/powerpoint/2010/main" val="419895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0748-CE6B-4770-AEF7-42DD94DA833A}"/>
              </a:ext>
            </a:extLst>
          </p:cNvPr>
          <p:cNvSpPr>
            <a:spLocks noGrp="1"/>
          </p:cNvSpPr>
          <p:nvPr>
            <p:ph type="title"/>
          </p:nvPr>
        </p:nvSpPr>
        <p:spPr>
          <a:xfrm>
            <a:off x="829000" y="526700"/>
            <a:ext cx="6902100" cy="460500"/>
          </a:xfrm>
        </p:spPr>
        <p:txBody>
          <a:bodyPr wrap="square" anchor="b">
            <a:normAutofit fontScale="90000"/>
          </a:bodyPr>
          <a:lstStyle/>
          <a:p>
            <a:pPr algn="r"/>
            <a:r>
              <a:rPr lang="pt-BR" sz="2800" dirty="0"/>
              <a:t>A dimensão ética : modos de cuidar  </a:t>
            </a:r>
            <a:br>
              <a:rPr lang="pt-BR" sz="2800" dirty="0"/>
            </a:br>
            <a:r>
              <a:rPr lang="pt-B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Em uma presença implicada</a:t>
            </a:r>
            <a:endParaRPr lang="pt-BR" dirty="0"/>
          </a:p>
        </p:txBody>
      </p:sp>
      <p:sp>
        <p:nvSpPr>
          <p:cNvPr id="3" name="Espaço Reservado para Conteúdo 2">
            <a:extLst>
              <a:ext uri="{FF2B5EF4-FFF2-40B4-BE49-F238E27FC236}">
                <a16:creationId xmlns:a16="http://schemas.microsoft.com/office/drawing/2014/main" id="{CC5B2A56-D1F9-4AAB-9CBB-4ED4DA820662}"/>
              </a:ext>
            </a:extLst>
          </p:cNvPr>
          <p:cNvSpPr>
            <a:spLocks noGrp="1"/>
          </p:cNvSpPr>
          <p:nvPr>
            <p:ph type="body" idx="1"/>
          </p:nvPr>
        </p:nvSpPr>
        <p:spPr>
          <a:xfrm>
            <a:off x="333153" y="1131093"/>
            <a:ext cx="8073656" cy="3887474"/>
          </a:xfrm>
        </p:spPr>
        <p:txBody>
          <a:bodyPr wrap="square" anchor="t">
            <a:noAutofit/>
          </a:bodyPr>
          <a:lstStyle/>
          <a:p>
            <a:pPr marL="139700" indent="0">
              <a:buNone/>
            </a:pPr>
            <a:r>
              <a:rPr lang="pt-BR" sz="1400" b="1" dirty="0">
                <a:latin typeface="Verdana" panose="020B0604030504040204" pitchFamily="34" charset="0"/>
                <a:ea typeface="Verdana" panose="020B0604030504040204" pitchFamily="34" charset="0"/>
                <a:cs typeface="Verdana" panose="020B0604030504040204" pitchFamily="34" charset="0"/>
              </a:rPr>
              <a:t>Interpelar e reclamar </a:t>
            </a:r>
            <a:endParaRPr lang="pt-BR" sz="1400" dirty="0">
              <a:latin typeface="Verdana" panose="020B0604030504040204" pitchFamily="34" charset="0"/>
              <a:ea typeface="Verdana" panose="020B0604030504040204" pitchFamily="34" charset="0"/>
              <a:cs typeface="Verdana" panose="020B0604030504040204" pitchFamily="34" charset="0"/>
            </a:endParaRPr>
          </a:p>
          <a:p>
            <a:endParaRPr lang="pt-BR" sz="1400" dirty="0">
              <a:latin typeface="Verdana" panose="020B0604030504040204" pitchFamily="34" charset="0"/>
              <a:ea typeface="Verdana" panose="020B0604030504040204" pitchFamily="34" charset="0"/>
              <a:cs typeface="Verdana" panose="020B0604030504040204" pitchFamily="34" charset="0"/>
            </a:endParaRPr>
          </a:p>
          <a:p>
            <a:r>
              <a:rPr lang="pt-BR" sz="1400" dirty="0">
                <a:latin typeface="Verdana" panose="020B0604030504040204" pitchFamily="34" charset="0"/>
                <a:ea typeface="Verdana" panose="020B0604030504040204" pitchFamily="34" charset="0"/>
                <a:cs typeface="Verdana" panose="020B0604030504040204" pitchFamily="34" charset="0"/>
              </a:rPr>
              <a:t>Um modo aparentemente casual de intimar ocorre quando </a:t>
            </a:r>
            <a:r>
              <a:rPr lang="pt-BR" sz="1400"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rPr>
              <a:t>damos um nome ou um apelido a alguém</a:t>
            </a:r>
            <a:r>
              <a:rPr lang="pt-BR" sz="1400" dirty="0">
                <a:latin typeface="Verdana" panose="020B0604030504040204" pitchFamily="34" charset="0"/>
                <a:ea typeface="Verdana" panose="020B0604030504040204" pitchFamily="34" charset="0"/>
                <a:cs typeface="Verdana" panose="020B0604030504040204" pitchFamily="34" charset="0"/>
              </a:rPr>
              <a:t>. Isto é, </a:t>
            </a:r>
            <a:r>
              <a:rPr lang="pt-BR" sz="1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levamos o sujeito a responder pelo seu nome, pela sua pessoa por sua existência.</a:t>
            </a:r>
            <a:r>
              <a:rPr lang="pt-BR" sz="1400" dirty="0">
                <a:latin typeface="Verdana" panose="020B0604030504040204" pitchFamily="34" charset="0"/>
                <a:ea typeface="Verdana" panose="020B0604030504040204" pitchFamily="34" charset="0"/>
                <a:cs typeface="Verdana" panose="020B0604030504040204" pitchFamily="34" charset="0"/>
              </a:rPr>
              <a:t> A isto corresponde a função de excitar </a:t>
            </a:r>
            <a:r>
              <a:rPr lang="pt-BR" sz="1400" u="sng" dirty="0">
                <a:latin typeface="Verdana" panose="020B0604030504040204" pitchFamily="34" charset="0"/>
                <a:ea typeface="Verdana" panose="020B0604030504040204" pitchFamily="34" charset="0"/>
                <a:cs typeface="Verdana" panose="020B0604030504040204" pitchFamily="34" charset="0"/>
              </a:rPr>
              <a:t>“chamar para fora”, “chamar as falas”.</a:t>
            </a:r>
          </a:p>
          <a:p>
            <a:endParaRPr lang="pt-BR" sz="1400" u="sng" dirty="0">
              <a:latin typeface="Verdana" panose="020B0604030504040204" pitchFamily="34" charset="0"/>
              <a:ea typeface="Verdana" panose="020B0604030504040204" pitchFamily="34" charset="0"/>
              <a:cs typeface="Verdana" panose="020B0604030504040204" pitchFamily="34" charset="0"/>
            </a:endParaRPr>
          </a:p>
          <a:p>
            <a:r>
              <a:rPr lang="pt-BR" sz="1400" dirty="0">
                <a:latin typeface="Verdana" panose="020B0604030504040204" pitchFamily="34" charset="0"/>
                <a:ea typeface="Verdana" panose="020B0604030504040204" pitchFamily="34" charset="0"/>
                <a:cs typeface="Verdana" panose="020B0604030504040204" pitchFamily="34" charset="0"/>
              </a:rPr>
              <a:t>Além disso, o outro que interpela e reclama funciona </a:t>
            </a:r>
            <a:r>
              <a:rPr lang="pt-BR" sz="14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como agente do confronto e do limite, fazendo com que o sujeito entre em contato com os fatos da existência, a morte, a finitude, alteridade e a lei.</a:t>
            </a:r>
          </a:p>
          <a:p>
            <a:endParaRPr lang="pt-BR" sz="1400" dirty="0">
              <a:latin typeface="Verdana" panose="020B0604030504040204" pitchFamily="34" charset="0"/>
              <a:ea typeface="Verdana" panose="020B0604030504040204" pitchFamily="34" charset="0"/>
              <a:cs typeface="Verdana" panose="020B0604030504040204" pitchFamily="34" charset="0"/>
            </a:endParaRPr>
          </a:p>
          <a:p>
            <a:r>
              <a:rPr lang="pt-BR" sz="1400" dirty="0">
                <a:latin typeface="Verdana" panose="020B0604030504040204" pitchFamily="34" charset="0"/>
                <a:ea typeface="Verdana" panose="020B0604030504040204" pitchFamily="34" charset="0"/>
                <a:cs typeface="Verdana" panose="020B0604030504040204" pitchFamily="34" charset="0"/>
              </a:rPr>
              <a:t>Ambas as funções de “chamar a vida”,  “chamar as falas”,  “chamar a ordem” são tão necessárias aos processos de constituição psíquica, quanto as funções do acolhimento e do reconhecimento.</a:t>
            </a:r>
          </a:p>
          <a:p>
            <a:pPr marL="139700" indent="0">
              <a:buNone/>
            </a:pPr>
            <a:br>
              <a:rPr lang="pt-BR" sz="1400" dirty="0">
                <a:latin typeface="Verdana" panose="020B0604030504040204" pitchFamily="34" charset="0"/>
                <a:ea typeface="Verdana" panose="020B0604030504040204" pitchFamily="34" charset="0"/>
                <a:cs typeface="Verdana" panose="020B0604030504040204" pitchFamily="34" charset="0"/>
              </a:rPr>
            </a:br>
            <a:endParaRPr lang="pt-BR"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3">
            <a:extLst>
              <a:ext uri="{FF2B5EF4-FFF2-40B4-BE49-F238E27FC236}">
                <a16:creationId xmlns:a16="http://schemas.microsoft.com/office/drawing/2014/main" id="{ED783CC4-E440-4931-A09C-773A53E390A0}"/>
              </a:ext>
            </a:extLst>
          </p:cNvPr>
          <p:cNvSpPr>
            <a:spLocks noGrp="1"/>
          </p:cNvSpPr>
          <p:nvPr>
            <p:ph type="sldNum" idx="12"/>
          </p:nvPr>
        </p:nvSpPr>
        <p:spPr>
          <a:xfrm>
            <a:off x="8665029" y="127279"/>
            <a:ext cx="326700" cy="272700"/>
          </a:xfrm>
        </p:spPr>
        <p:txBody>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31</a:t>
            </a:fld>
            <a:endParaRPr lang="en"/>
          </a:p>
        </p:txBody>
      </p:sp>
    </p:spTree>
    <p:extLst>
      <p:ext uri="{BB962C8B-B14F-4D97-AF65-F5344CB8AC3E}">
        <p14:creationId xmlns:p14="http://schemas.microsoft.com/office/powerpoint/2010/main" val="755365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1"/>
        <p:cNvGrpSpPr/>
        <p:nvPr/>
      </p:nvGrpSpPr>
      <p:grpSpPr>
        <a:xfrm>
          <a:off x="0" y="0"/>
          <a:ext cx="0" cy="0"/>
          <a:chOff x="0" y="0"/>
          <a:chExt cx="0" cy="0"/>
        </a:xfrm>
      </p:grpSpPr>
      <p:sp>
        <p:nvSpPr>
          <p:cNvPr id="842" name="Google Shape;842;p24"/>
          <p:cNvSpPr txBox="1">
            <a:spLocks noGrp="1"/>
          </p:cNvSpPr>
          <p:nvPr>
            <p:ph type="title"/>
          </p:nvPr>
        </p:nvSpPr>
        <p:spPr>
          <a:xfrm>
            <a:off x="524200" y="983900"/>
            <a:ext cx="3969828" cy="46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t-BR" dirty="0"/>
              <a:t>A potência do lúdico</a:t>
            </a:r>
            <a:endParaRPr dirty="0"/>
          </a:p>
        </p:txBody>
      </p:sp>
      <p:sp>
        <p:nvSpPr>
          <p:cNvPr id="843" name="Google Shape;843;p24"/>
          <p:cNvSpPr txBox="1">
            <a:spLocks noGrp="1"/>
          </p:cNvSpPr>
          <p:nvPr>
            <p:ph type="body" idx="1"/>
          </p:nvPr>
        </p:nvSpPr>
        <p:spPr>
          <a:xfrm>
            <a:off x="106326" y="1537899"/>
            <a:ext cx="4465674" cy="3431049"/>
          </a:xfrm>
          <a:prstGeom prst="rect">
            <a:avLst/>
          </a:prstGeom>
        </p:spPr>
        <p:txBody>
          <a:bodyPr spcFirstLastPara="1" wrap="square" lIns="0" tIns="0" rIns="0" bIns="0" anchor="t" anchorCtr="0">
            <a:noAutofit/>
          </a:bodyPr>
          <a:lstStyle/>
          <a:p>
            <a:pPr algn="l"/>
            <a:r>
              <a:rPr lang="pt-BR" sz="1400" b="0" i="0" u="none" strike="noStrike" baseline="0" dirty="0">
                <a:latin typeface="Humanist531BT-RomanA"/>
              </a:rPr>
              <a:t>Acreditamos que explorar as atividades lúdicas e o que pode ser chamado de tecnologias leves contribui para a produção de cuidados em terapia ocupacional no ambiente hospitalar, em consonância com os princípios da integralidade e da humanização do cuidado. </a:t>
            </a:r>
          </a:p>
          <a:p>
            <a:pPr algn="l"/>
            <a:endParaRPr lang="pt-BR" sz="1400" b="0" i="0" u="none" strike="noStrike" baseline="0" dirty="0">
              <a:latin typeface="Humanist531BT-RomanA"/>
            </a:endParaRPr>
          </a:p>
          <a:p>
            <a:pPr algn="l"/>
            <a:r>
              <a:rPr lang="pt-BR" sz="1400" b="0" i="0" u="none" strike="noStrike" baseline="0" dirty="0">
                <a:latin typeface="Humanist531BT-RomanA"/>
              </a:rPr>
              <a:t>São experiências que suscitam reflexões acerca das sutilezas e delicadezas do trabalho terapêutico ocupacional em um dispositivo de atenção à saúde, em que a vida está em seu estado de alerta máximo, no fio de seus limites, e onde, muitas vezes, o profissional se depara com a impotência devido à vulnerabilidade das condições de saúde e de adoecimento dos sujeitos.</a:t>
            </a:r>
            <a:endParaRPr sz="1400" dirty="0"/>
          </a:p>
        </p:txBody>
      </p:sp>
      <p:sp>
        <p:nvSpPr>
          <p:cNvPr id="844" name="Google Shape;844;p2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E353E-0F30-B733-8479-E0150546C113}"/>
              </a:ext>
            </a:extLst>
          </p:cNvPr>
          <p:cNvSpPr>
            <a:spLocks noGrp="1"/>
          </p:cNvSpPr>
          <p:nvPr>
            <p:ph type="title"/>
          </p:nvPr>
        </p:nvSpPr>
        <p:spPr>
          <a:xfrm>
            <a:off x="524200" y="224971"/>
            <a:ext cx="3446100" cy="1219429"/>
          </a:xfrm>
        </p:spPr>
        <p:txBody>
          <a:bodyPr/>
          <a:lstStyle/>
          <a:p>
            <a:pPr algn="r"/>
            <a:r>
              <a:rPr lang="pt-BR" sz="1800" b="1" i="0" u="none" strike="noStrike" baseline="0" dirty="0">
                <a:latin typeface="TimesNewRomanPS-BoldMT"/>
              </a:rPr>
              <a:t>Necessidades de cuidados de crianças e adolescentes em cenários hospitalares: a ética do cuidado para a produção de vida</a:t>
            </a:r>
            <a:br>
              <a:rPr lang="pt-BR" sz="1800" b="1" i="0" u="none" strike="noStrike" baseline="0" dirty="0">
                <a:latin typeface="TimesNewRomanPS-BoldMT"/>
              </a:rPr>
            </a:br>
            <a:r>
              <a:rPr lang="pt-BR" sz="1100" i="0" u="none" strike="noStrike" baseline="0" dirty="0">
                <a:latin typeface="TimesNewRomanPS-BoldMT"/>
              </a:rPr>
              <a:t>(Braga et al, 2022)</a:t>
            </a:r>
            <a:endParaRPr lang="pt-BR" sz="1800" dirty="0"/>
          </a:p>
        </p:txBody>
      </p:sp>
      <p:sp>
        <p:nvSpPr>
          <p:cNvPr id="3" name="Espaço Reservado para Texto 2">
            <a:extLst>
              <a:ext uri="{FF2B5EF4-FFF2-40B4-BE49-F238E27FC236}">
                <a16:creationId xmlns:a16="http://schemas.microsoft.com/office/drawing/2014/main" id="{7F6D8D91-CA69-BEE9-A0DC-0F42281994A2}"/>
              </a:ext>
            </a:extLst>
          </p:cNvPr>
          <p:cNvSpPr>
            <a:spLocks noGrp="1"/>
          </p:cNvSpPr>
          <p:nvPr>
            <p:ph type="body" idx="1"/>
          </p:nvPr>
        </p:nvSpPr>
        <p:spPr>
          <a:xfrm>
            <a:off x="524200" y="1809750"/>
            <a:ext cx="3446100" cy="2979964"/>
          </a:xfrm>
        </p:spPr>
        <p:txBody>
          <a:bodyPr/>
          <a:lstStyle/>
          <a:p>
            <a:pPr marL="101600" indent="0" algn="l">
              <a:buNone/>
            </a:pPr>
            <a:r>
              <a:rPr lang="pt-BR" sz="1400" b="0" i="0" u="none" strike="noStrike" baseline="0" dirty="0">
                <a:latin typeface="TimesNewRomanPSMT"/>
              </a:rPr>
              <a:t>Reconhecendo as descontinuidades provocadas nos cotidianos de vida - compostos de necessidades, valores e relações - quando se dá uma situação de hospitalização, é preciso exercitar uma prática de cuidado que envolva a recomposição dos modos de estar e fazer singulares e coletivos no cenário hospitalar, com uma ressignificação do cotidiano naquele momento e espaço de vida. Tal postura parte do posicionamento de que um trabalho crítico deve acontecer no encontro entre as necessidades singulares e coletivas. (Braga et al 2022, p. 3)</a:t>
            </a:r>
            <a:endParaRPr lang="pt-BR" sz="1600" dirty="0"/>
          </a:p>
        </p:txBody>
      </p:sp>
      <p:sp>
        <p:nvSpPr>
          <p:cNvPr id="4" name="Espaço Reservado para Número de Slide 3">
            <a:extLst>
              <a:ext uri="{FF2B5EF4-FFF2-40B4-BE49-F238E27FC236}">
                <a16:creationId xmlns:a16="http://schemas.microsoft.com/office/drawing/2014/main" id="{EA2FFB99-3E93-1C51-17BA-F9B92E5EB6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33</a:t>
            </a:fld>
            <a:endParaRPr lang="pt-BR"/>
          </a:p>
        </p:txBody>
      </p:sp>
    </p:spTree>
    <p:extLst>
      <p:ext uri="{BB962C8B-B14F-4D97-AF65-F5344CB8AC3E}">
        <p14:creationId xmlns:p14="http://schemas.microsoft.com/office/powerpoint/2010/main" val="1585653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67A50-9D11-B5C9-4BCE-FC3B218241BC}"/>
              </a:ext>
            </a:extLst>
          </p:cNvPr>
          <p:cNvSpPr>
            <a:spLocks noGrp="1"/>
          </p:cNvSpPr>
          <p:nvPr>
            <p:ph type="title"/>
          </p:nvPr>
        </p:nvSpPr>
        <p:spPr/>
        <p:txBody>
          <a:bodyPr/>
          <a:lstStyle/>
          <a:p>
            <a:r>
              <a:rPr lang="pt-BR" sz="1600" dirty="0">
                <a:effectLst/>
              </a:rPr>
              <a:t>Impactos da situação de adoecimento</a:t>
            </a:r>
            <a:endParaRPr lang="pt-BR" sz="6000" dirty="0"/>
          </a:p>
        </p:txBody>
      </p:sp>
      <p:sp>
        <p:nvSpPr>
          <p:cNvPr id="3" name="Espaço Reservado para Número de Slide 2">
            <a:extLst>
              <a:ext uri="{FF2B5EF4-FFF2-40B4-BE49-F238E27FC236}">
                <a16:creationId xmlns:a16="http://schemas.microsoft.com/office/drawing/2014/main" id="{910EDF94-7470-8CAF-54E6-5B17C5402F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34</a:t>
            </a:fld>
            <a:endParaRPr lang="pt-BR"/>
          </a:p>
        </p:txBody>
      </p:sp>
      <p:graphicFrame>
        <p:nvGraphicFramePr>
          <p:cNvPr id="4" name="Tabela 3">
            <a:extLst>
              <a:ext uri="{FF2B5EF4-FFF2-40B4-BE49-F238E27FC236}">
                <a16:creationId xmlns:a16="http://schemas.microsoft.com/office/drawing/2014/main" id="{5D03A779-7A57-780E-7285-0076D77A1B25}"/>
              </a:ext>
            </a:extLst>
          </p:cNvPr>
          <p:cNvGraphicFramePr>
            <a:graphicFrameLocks noGrp="1"/>
          </p:cNvGraphicFramePr>
          <p:nvPr>
            <p:extLst>
              <p:ext uri="{D42A27DB-BD31-4B8C-83A1-F6EECF244321}">
                <p14:modId xmlns:p14="http://schemas.microsoft.com/office/powerpoint/2010/main" val="1096047795"/>
              </p:ext>
            </p:extLst>
          </p:nvPr>
        </p:nvGraphicFramePr>
        <p:xfrm>
          <a:off x="383709" y="1155746"/>
          <a:ext cx="7553000" cy="3511431"/>
        </p:xfrm>
        <a:graphic>
          <a:graphicData uri="http://schemas.openxmlformats.org/drawingml/2006/table">
            <a:tbl>
              <a:tblPr firstRow="1" firstCol="1" bandRow="1">
                <a:tableStyleId>{0C3208F0-AD8F-4053-A8EF-DEC011EDB4A5}</a:tableStyleId>
              </a:tblPr>
              <a:tblGrid>
                <a:gridCol w="1660200">
                  <a:extLst>
                    <a:ext uri="{9D8B030D-6E8A-4147-A177-3AD203B41FA5}">
                      <a16:colId xmlns:a16="http://schemas.microsoft.com/office/drawing/2014/main" val="4046761105"/>
                    </a:ext>
                  </a:extLst>
                </a:gridCol>
                <a:gridCol w="5892800">
                  <a:extLst>
                    <a:ext uri="{9D8B030D-6E8A-4147-A177-3AD203B41FA5}">
                      <a16:colId xmlns:a16="http://schemas.microsoft.com/office/drawing/2014/main" val="2338258438"/>
                    </a:ext>
                  </a:extLst>
                </a:gridCol>
              </a:tblGrid>
              <a:tr h="367226">
                <a:tc rowSpan="3">
                  <a:txBody>
                    <a:bodyPr/>
                    <a:lstStyle/>
                    <a:p>
                      <a:pPr marL="0" indent="0" algn="l">
                        <a:lnSpc>
                          <a:spcPct val="200000"/>
                        </a:lnSpc>
                      </a:pPr>
                      <a:r>
                        <a:rPr lang="pt-BR" sz="1200" b="1" dirty="0">
                          <a:effectLst/>
                        </a:rPr>
                        <a:t>Apropriação do processo de adoecimento</a:t>
                      </a:r>
                      <a:endParaRPr lang="pt-B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solidFill>
                      <a:schemeClr val="tx1">
                        <a:lumMod val="40000"/>
                        <a:lumOff val="60000"/>
                      </a:schemeClr>
                    </a:solidFill>
                  </a:tcPr>
                </a:tc>
                <a:tc>
                  <a:txBody>
                    <a:bodyPr/>
                    <a:lstStyle/>
                    <a:p>
                      <a:pPr marL="0" indent="0" algn="l">
                        <a:lnSpc>
                          <a:spcPct val="150000"/>
                        </a:lnSpc>
                      </a:pPr>
                      <a:r>
                        <a:rPr lang="pt-BR" sz="1200" dirty="0">
                          <a:effectLst/>
                        </a:rPr>
                        <a:t>“Ela manifestava medo e tinha dificuldade para relaxar seu corpo”</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1206709548"/>
                  </a:ext>
                </a:extLst>
              </a:tr>
              <a:tr h="495744">
                <a:tc vMerge="1">
                  <a:txBody>
                    <a:bodyPr/>
                    <a:lstStyle/>
                    <a:p>
                      <a:endParaRPr lang="pt-BR"/>
                    </a:p>
                  </a:txBody>
                  <a:tcPr/>
                </a:tc>
                <a:tc>
                  <a:txBody>
                    <a:bodyPr/>
                    <a:lstStyle/>
                    <a:p>
                      <a:pPr marL="0" indent="0" algn="l">
                        <a:lnSpc>
                          <a:spcPct val="150000"/>
                        </a:lnSpc>
                      </a:pPr>
                      <a:r>
                        <a:rPr lang="pt-BR" sz="1200" dirty="0">
                          <a:effectLst/>
                        </a:rPr>
                        <a:t>“(..) respondeu que as vezes pensa que deve ficar no hospital ‘porque só assim vão descobrir se eu tenho mesmo alguma coisa’”</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1339926797"/>
                  </a:ext>
                </a:extLst>
              </a:tr>
              <a:tr h="752778">
                <a:tc vMerge="1">
                  <a:txBody>
                    <a:bodyPr/>
                    <a:lstStyle/>
                    <a:p>
                      <a:endParaRPr lang="pt-BR"/>
                    </a:p>
                  </a:txBody>
                  <a:tcPr/>
                </a:tc>
                <a:tc>
                  <a:txBody>
                    <a:bodyPr/>
                    <a:lstStyle/>
                    <a:p>
                      <a:pPr marL="0" indent="0" algn="l">
                        <a:lnSpc>
                          <a:spcPct val="150000"/>
                        </a:lnSpc>
                      </a:pPr>
                      <a:r>
                        <a:rPr lang="pt-BR" sz="1200" dirty="0">
                          <a:effectLst/>
                        </a:rPr>
                        <a:t>“Mostra-se muito assustado, amedrontado, estando em uma postura um tanto quanto assujeitada em relação ao processo/falta de repertório de estratégias p/ o enfrentamento do processo de hospitalização/passivo”</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3470166162"/>
                  </a:ext>
                </a:extLst>
              </a:tr>
              <a:tr h="495744">
                <a:tc rowSpan="3">
                  <a:txBody>
                    <a:bodyPr/>
                    <a:lstStyle/>
                    <a:p>
                      <a:pPr marL="0" indent="0" algn="l">
                        <a:lnSpc>
                          <a:spcPct val="200000"/>
                        </a:lnSpc>
                      </a:pPr>
                      <a:r>
                        <a:rPr lang="pt-BR" sz="1200" b="1" dirty="0">
                          <a:effectLst/>
                        </a:rPr>
                        <a:t>Apropriação dos procedimentos e práticas realizados pela equipe</a:t>
                      </a:r>
                      <a:endParaRPr lang="pt-B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solidFill>
                      <a:schemeClr val="tx1">
                        <a:lumMod val="40000"/>
                        <a:lumOff val="60000"/>
                      </a:schemeClr>
                    </a:solidFill>
                  </a:tcPr>
                </a:tc>
                <a:tc>
                  <a:txBody>
                    <a:bodyPr/>
                    <a:lstStyle/>
                    <a:p>
                      <a:pPr marL="0" indent="0" algn="l">
                        <a:lnSpc>
                          <a:spcPct val="150000"/>
                        </a:lnSpc>
                      </a:pPr>
                      <a:r>
                        <a:rPr lang="pt-BR" sz="1200" dirty="0">
                          <a:effectLst/>
                        </a:rPr>
                        <a:t>“Mostra-se assustado com aproximações iniciais. Segundo o pai, se deve ao fato dos inúmeros procedimentos que vem sofrendo”</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1581027573"/>
                  </a:ext>
                </a:extLst>
              </a:tr>
              <a:tr h="752778">
                <a:tc vMerge="1">
                  <a:txBody>
                    <a:bodyPr/>
                    <a:lstStyle/>
                    <a:p>
                      <a:endParaRPr lang="pt-BR"/>
                    </a:p>
                  </a:txBody>
                  <a:tcPr/>
                </a:tc>
                <a:tc>
                  <a:txBody>
                    <a:bodyPr/>
                    <a:lstStyle/>
                    <a:p>
                      <a:pPr marL="0" indent="0" algn="l">
                        <a:lnSpc>
                          <a:spcPct val="150000"/>
                        </a:lnSpc>
                      </a:pPr>
                      <a:r>
                        <a:rPr lang="pt-BR" sz="1200" dirty="0">
                          <a:effectLst/>
                        </a:rPr>
                        <a:t>“C. mostrou-se angustiada, pois a residente de cirurgia havia dito de forma pouco sensível e confusa para ela que seria necessário que a ‘abrisse para limpar’, o que deixou C angustiada e amedrontada”</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1685818155"/>
                  </a:ext>
                </a:extLst>
              </a:tr>
              <a:tr h="367226">
                <a:tc vMerge="1">
                  <a:txBody>
                    <a:bodyPr/>
                    <a:lstStyle/>
                    <a:p>
                      <a:endParaRPr lang="pt-BR"/>
                    </a:p>
                  </a:txBody>
                  <a:tcPr/>
                </a:tc>
                <a:tc>
                  <a:txBody>
                    <a:bodyPr/>
                    <a:lstStyle/>
                    <a:p>
                      <a:pPr marL="0" indent="0" algn="l">
                        <a:lnSpc>
                          <a:spcPct val="150000"/>
                        </a:lnSpc>
                      </a:pPr>
                      <a:r>
                        <a:rPr lang="pt-BR" sz="1200" dirty="0">
                          <a:effectLst/>
                        </a:rPr>
                        <a:t>“Mostra-se com medo dos acessos e anteriormente com receio e medo do dreno em seu corpo”</a:t>
                      </a:r>
                      <a:endParaRPr lang="pt-B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0825" marR="20825" marT="0" marB="0" anchor="ctr"/>
                </a:tc>
                <a:extLst>
                  <a:ext uri="{0D108BD9-81ED-4DB2-BD59-A6C34878D82A}">
                    <a16:rowId xmlns:a16="http://schemas.microsoft.com/office/drawing/2014/main" val="3843138761"/>
                  </a:ext>
                </a:extLst>
              </a:tr>
            </a:tbl>
          </a:graphicData>
        </a:graphic>
      </p:graphicFrame>
      <p:sp>
        <p:nvSpPr>
          <p:cNvPr id="6" name="CaixaDeTexto 5">
            <a:extLst>
              <a:ext uri="{FF2B5EF4-FFF2-40B4-BE49-F238E27FC236}">
                <a16:creationId xmlns:a16="http://schemas.microsoft.com/office/drawing/2014/main" id="{AAF9951C-F186-13BF-8E4B-35123DE11A12}"/>
              </a:ext>
            </a:extLst>
          </p:cNvPr>
          <p:cNvSpPr txBox="1"/>
          <p:nvPr/>
        </p:nvSpPr>
        <p:spPr>
          <a:xfrm>
            <a:off x="6663381" y="4835723"/>
            <a:ext cx="5764426" cy="307777"/>
          </a:xfrm>
          <a:prstGeom prst="rect">
            <a:avLst/>
          </a:prstGeom>
          <a:noFill/>
        </p:spPr>
        <p:txBody>
          <a:bodyPr wrap="square">
            <a:spAutoFit/>
          </a:bodyPr>
          <a:lstStyle/>
          <a:p>
            <a:r>
              <a:rPr lang="pt-BR" sz="1400" b="0" i="0" u="none" strike="noStrike" baseline="0" dirty="0">
                <a:latin typeface="TimesNewRomanPSMT"/>
              </a:rPr>
              <a:t>(Braga et al 2022, p. 4)</a:t>
            </a:r>
            <a:endParaRPr lang="pt-BR" dirty="0"/>
          </a:p>
        </p:txBody>
      </p:sp>
    </p:spTree>
    <p:extLst>
      <p:ext uri="{BB962C8B-B14F-4D97-AF65-F5344CB8AC3E}">
        <p14:creationId xmlns:p14="http://schemas.microsoft.com/office/powerpoint/2010/main" val="422551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AFD84-AFAB-33F1-6ED6-195EBAB78C31}"/>
              </a:ext>
            </a:extLst>
          </p:cNvPr>
          <p:cNvSpPr>
            <a:spLocks noGrp="1"/>
          </p:cNvSpPr>
          <p:nvPr>
            <p:ph type="title"/>
          </p:nvPr>
        </p:nvSpPr>
        <p:spPr>
          <a:xfrm>
            <a:off x="575000" y="345272"/>
            <a:ext cx="6902100" cy="460500"/>
          </a:xfrm>
        </p:spPr>
        <p:txBody>
          <a:bodyPr/>
          <a:lstStyle/>
          <a:p>
            <a:r>
              <a:rPr lang="pt-BR" sz="1600" dirty="0"/>
              <a:t>Impactos da situação de hospitalização</a:t>
            </a:r>
          </a:p>
        </p:txBody>
      </p:sp>
      <p:sp>
        <p:nvSpPr>
          <p:cNvPr id="3" name="Espaço Reservado para Número de Slide 2">
            <a:extLst>
              <a:ext uri="{FF2B5EF4-FFF2-40B4-BE49-F238E27FC236}">
                <a16:creationId xmlns:a16="http://schemas.microsoft.com/office/drawing/2014/main" id="{C942783D-B185-3665-6679-08F4DFBF32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35</a:t>
            </a:fld>
            <a:endParaRPr lang="pt-BR"/>
          </a:p>
        </p:txBody>
      </p:sp>
      <p:graphicFrame>
        <p:nvGraphicFramePr>
          <p:cNvPr id="4" name="Tabela 3">
            <a:extLst>
              <a:ext uri="{FF2B5EF4-FFF2-40B4-BE49-F238E27FC236}">
                <a16:creationId xmlns:a16="http://schemas.microsoft.com/office/drawing/2014/main" id="{30309DFD-161E-29B7-6634-3C331E836B06}"/>
              </a:ext>
            </a:extLst>
          </p:cNvPr>
          <p:cNvGraphicFramePr>
            <a:graphicFrameLocks noGrp="1"/>
          </p:cNvGraphicFramePr>
          <p:nvPr>
            <p:extLst>
              <p:ext uri="{D42A27DB-BD31-4B8C-83A1-F6EECF244321}">
                <p14:modId xmlns:p14="http://schemas.microsoft.com/office/powerpoint/2010/main" val="694969665"/>
              </p:ext>
            </p:extLst>
          </p:nvPr>
        </p:nvGraphicFramePr>
        <p:xfrm>
          <a:off x="239486" y="867156"/>
          <a:ext cx="8229600" cy="4276344"/>
        </p:xfrm>
        <a:graphic>
          <a:graphicData uri="http://schemas.openxmlformats.org/drawingml/2006/table">
            <a:tbl>
              <a:tblPr firstRow="1" firstCol="1" bandRow="1">
                <a:tableStyleId>{0C3208F0-AD8F-4053-A8EF-DEC011EDB4A5}</a:tableStyleId>
              </a:tblPr>
              <a:tblGrid>
                <a:gridCol w="2113659">
                  <a:extLst>
                    <a:ext uri="{9D8B030D-6E8A-4147-A177-3AD203B41FA5}">
                      <a16:colId xmlns:a16="http://schemas.microsoft.com/office/drawing/2014/main" val="3227847851"/>
                    </a:ext>
                  </a:extLst>
                </a:gridCol>
                <a:gridCol w="6115941">
                  <a:extLst>
                    <a:ext uri="{9D8B030D-6E8A-4147-A177-3AD203B41FA5}">
                      <a16:colId xmlns:a16="http://schemas.microsoft.com/office/drawing/2014/main" val="2625053807"/>
                    </a:ext>
                  </a:extLst>
                </a:gridCol>
              </a:tblGrid>
              <a:tr h="295723">
                <a:tc rowSpan="3">
                  <a:txBody>
                    <a:bodyPr/>
                    <a:lstStyle/>
                    <a:p>
                      <a:pPr indent="0" algn="l">
                        <a:lnSpc>
                          <a:spcPct val="150000"/>
                        </a:lnSpc>
                      </a:pPr>
                      <a:r>
                        <a:rPr lang="pt-BR" sz="1000" b="1" dirty="0">
                          <a:effectLst/>
                        </a:rPr>
                        <a:t>Apropriação crítica e reflexiva da rotina e do espaço institucional</a:t>
                      </a:r>
                      <a:endParaRPr lang="pt-B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solidFill>
                      <a:schemeClr val="accent6">
                        <a:lumMod val="60000"/>
                        <a:lumOff val="40000"/>
                      </a:schemeClr>
                    </a:solidFill>
                  </a:tcPr>
                </a:tc>
                <a:tc>
                  <a:txBody>
                    <a:bodyPr/>
                    <a:lstStyle/>
                    <a:p>
                      <a:pPr indent="0" algn="l">
                        <a:lnSpc>
                          <a:spcPct val="150000"/>
                        </a:lnSpc>
                      </a:pPr>
                      <a:r>
                        <a:rPr lang="pt-BR" sz="1000" dirty="0">
                          <a:effectLst/>
                        </a:rPr>
                        <a:t>“Consideramos a necessidade de atendimento para que ele pudesse sentar e mesmo que de cadeira de rodas conhecer os espaços do hospital”</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1895856811"/>
                  </a:ext>
                </a:extLst>
              </a:tr>
              <a:tr h="295723">
                <a:tc vMerge="1">
                  <a:txBody>
                    <a:bodyPr/>
                    <a:lstStyle/>
                    <a:p>
                      <a:endParaRPr lang="pt-BR"/>
                    </a:p>
                  </a:txBody>
                  <a:tcPr/>
                </a:tc>
                <a:tc>
                  <a:txBody>
                    <a:bodyPr/>
                    <a:lstStyle/>
                    <a:p>
                      <a:pPr indent="0" algn="l">
                        <a:lnSpc>
                          <a:spcPct val="150000"/>
                        </a:lnSpc>
                      </a:pPr>
                      <a:r>
                        <a:rPr lang="pt-BR" sz="1000">
                          <a:effectLst/>
                        </a:rPr>
                        <a:t>“Avalio que sua irritabilidade se deve à dor que refere, mas principalmente ao medo e à arbitrariedade das regras impostas pela situação de hospitalização”</a:t>
                      </a:r>
                      <a:endParaRPr lang="pt-B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385433827"/>
                  </a:ext>
                </a:extLst>
              </a:tr>
              <a:tr h="192229">
                <a:tc vMerge="1">
                  <a:txBody>
                    <a:bodyPr/>
                    <a:lstStyle/>
                    <a:p>
                      <a:endParaRPr lang="pt-BR"/>
                    </a:p>
                  </a:txBody>
                  <a:tcPr/>
                </a:tc>
                <a:tc>
                  <a:txBody>
                    <a:bodyPr/>
                    <a:lstStyle/>
                    <a:p>
                      <a:pPr indent="0" algn="l">
                        <a:lnSpc>
                          <a:spcPct val="150000"/>
                        </a:lnSpc>
                      </a:pPr>
                      <a:r>
                        <a:rPr lang="pt-BR" sz="1000">
                          <a:effectLst/>
                        </a:rPr>
                        <a:t>“As duas pareciam não compreender o motivo da não permissão da visita”</a:t>
                      </a:r>
                      <a:endParaRPr lang="pt-B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3998220423"/>
                  </a:ext>
                </a:extLst>
              </a:tr>
              <a:tr h="295723">
                <a:tc rowSpan="3">
                  <a:txBody>
                    <a:bodyPr/>
                    <a:lstStyle/>
                    <a:p>
                      <a:pPr indent="0" algn="l">
                        <a:lnSpc>
                          <a:spcPct val="150000"/>
                        </a:lnSpc>
                      </a:pPr>
                      <a:r>
                        <a:rPr lang="pt-BR" sz="1000" b="1" dirty="0">
                          <a:effectLst/>
                        </a:rPr>
                        <a:t>Ressignificação da relação com os profissionais</a:t>
                      </a:r>
                      <a:endParaRPr lang="pt-B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solidFill>
                      <a:schemeClr val="accent6">
                        <a:lumMod val="60000"/>
                        <a:lumOff val="40000"/>
                      </a:schemeClr>
                    </a:solidFill>
                  </a:tcPr>
                </a:tc>
                <a:tc>
                  <a:txBody>
                    <a:bodyPr/>
                    <a:lstStyle/>
                    <a:p>
                      <a:pPr indent="0" algn="l">
                        <a:lnSpc>
                          <a:spcPct val="150000"/>
                        </a:lnSpc>
                      </a:pPr>
                      <a:r>
                        <a:rPr lang="pt-BR" sz="1000">
                          <a:effectLst/>
                        </a:rPr>
                        <a:t>“Assustado não apenas com os procedimentos, mas também com os profissionais (chora e pede colo ao ver que alguém está entrando no quarto)”</a:t>
                      </a:r>
                      <a:endParaRPr lang="pt-B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1108738221"/>
                  </a:ext>
                </a:extLst>
              </a:tr>
              <a:tr h="295723">
                <a:tc vMerge="1">
                  <a:txBody>
                    <a:bodyPr/>
                    <a:lstStyle/>
                    <a:p>
                      <a:endParaRPr lang="pt-BR"/>
                    </a:p>
                  </a:txBody>
                  <a:tcPr/>
                </a:tc>
                <a:tc>
                  <a:txBody>
                    <a:bodyPr/>
                    <a:lstStyle/>
                    <a:p>
                      <a:pPr indent="0" algn="l">
                        <a:lnSpc>
                          <a:spcPct val="150000"/>
                        </a:lnSpc>
                      </a:pPr>
                      <a:r>
                        <a:rPr lang="pt-BR" sz="1000" dirty="0">
                          <a:effectLst/>
                        </a:rPr>
                        <a:t>“Em um primeiro momento não permitiu muita aproximação/evitou olhar-nos, sua mãe relatou o medo do avental e das roupas brancas”</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586082661"/>
                  </a:ext>
                </a:extLst>
              </a:tr>
              <a:tr h="192229">
                <a:tc vMerge="1">
                  <a:txBody>
                    <a:bodyPr/>
                    <a:lstStyle/>
                    <a:p>
                      <a:endParaRPr lang="pt-BR"/>
                    </a:p>
                  </a:txBody>
                  <a:tcPr/>
                </a:tc>
                <a:tc>
                  <a:txBody>
                    <a:bodyPr/>
                    <a:lstStyle/>
                    <a:p>
                      <a:pPr indent="0" algn="l">
                        <a:lnSpc>
                          <a:spcPct val="150000"/>
                        </a:lnSpc>
                      </a:pPr>
                      <a:r>
                        <a:rPr lang="pt-BR" sz="1000" dirty="0">
                          <a:effectLst/>
                        </a:rPr>
                        <a:t>“A criança prestou atenção nela (mãe) e se cobria para responder as minhas perguntas”</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789726798"/>
                  </a:ext>
                </a:extLst>
              </a:tr>
              <a:tr h="295723">
                <a:tc rowSpan="3">
                  <a:txBody>
                    <a:bodyPr/>
                    <a:lstStyle/>
                    <a:p>
                      <a:pPr indent="0" algn="l">
                        <a:lnSpc>
                          <a:spcPct val="150000"/>
                        </a:lnSpc>
                      </a:pPr>
                      <a:r>
                        <a:rPr lang="pt-BR" sz="1000" b="1" dirty="0">
                          <a:effectLst/>
                        </a:rPr>
                        <a:t>Retomada e legitimação de elementos do cotidiano da vida</a:t>
                      </a:r>
                      <a:endParaRPr lang="pt-B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solidFill>
                      <a:schemeClr val="accent6">
                        <a:lumMod val="60000"/>
                        <a:lumOff val="40000"/>
                      </a:schemeClr>
                    </a:solidFill>
                  </a:tcPr>
                </a:tc>
                <a:tc>
                  <a:txBody>
                    <a:bodyPr/>
                    <a:lstStyle/>
                    <a:p>
                      <a:pPr indent="0" algn="l">
                        <a:lnSpc>
                          <a:spcPct val="150000"/>
                        </a:lnSpc>
                      </a:pPr>
                      <a:r>
                        <a:rPr lang="pt-BR" sz="1000" dirty="0">
                          <a:effectLst/>
                        </a:rPr>
                        <a:t>“Ausência de objetos e momentos lúdicos na enfermaria, de acordo com o que foi observado e apontado pela mãe”</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3286772646"/>
                  </a:ext>
                </a:extLst>
              </a:tr>
              <a:tr h="192229">
                <a:tc vMerge="1">
                  <a:txBody>
                    <a:bodyPr/>
                    <a:lstStyle/>
                    <a:p>
                      <a:endParaRPr lang="pt-BR"/>
                    </a:p>
                  </a:txBody>
                  <a:tcPr/>
                </a:tc>
                <a:tc>
                  <a:txBody>
                    <a:bodyPr/>
                    <a:lstStyle/>
                    <a:p>
                      <a:pPr indent="0" algn="l">
                        <a:lnSpc>
                          <a:spcPct val="150000"/>
                        </a:lnSpc>
                      </a:pPr>
                      <a:r>
                        <a:rPr lang="pt-BR" sz="1000" dirty="0">
                          <a:effectLst/>
                        </a:rPr>
                        <a:t>“Expressa o desejo de se locomover e explorar, mas precisa que alguém a acompanhe e convide”</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3683870745"/>
                  </a:ext>
                </a:extLst>
              </a:tr>
              <a:tr h="606203">
                <a:tc vMerge="1">
                  <a:txBody>
                    <a:bodyPr/>
                    <a:lstStyle/>
                    <a:p>
                      <a:endParaRPr lang="pt-BR"/>
                    </a:p>
                  </a:txBody>
                  <a:tcPr/>
                </a:tc>
                <a:tc>
                  <a:txBody>
                    <a:bodyPr/>
                    <a:lstStyle/>
                    <a:p>
                      <a:pPr indent="0" algn="l">
                        <a:lnSpc>
                          <a:spcPct val="150000"/>
                        </a:lnSpc>
                      </a:pPr>
                      <a:r>
                        <a:rPr lang="pt-BR" sz="1000" dirty="0">
                          <a:effectLst/>
                        </a:rPr>
                        <a:t>“Os recursos lúdicos disponíveis parecem precários, sendo importante uma atuação para complexificar esse cenário, aumentando o repertório de brincadeiras, e ampliando as possibilidades em seu cotidiano hospitalar, uma vez que ela se encontra sozinha no quarto com sua mãe”</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2063632169"/>
                  </a:ext>
                </a:extLst>
              </a:tr>
              <a:tr h="295723">
                <a:tc rowSpan="3">
                  <a:txBody>
                    <a:bodyPr/>
                    <a:lstStyle/>
                    <a:p>
                      <a:pPr indent="0" algn="l">
                        <a:lnSpc>
                          <a:spcPct val="150000"/>
                        </a:lnSpc>
                      </a:pPr>
                      <a:r>
                        <a:rPr lang="pt-BR" sz="1000" b="1" dirty="0">
                          <a:effectLst/>
                        </a:rPr>
                        <a:t>Ampliação e fortalecimento do repertório de cuidado</a:t>
                      </a:r>
                      <a:endParaRPr lang="pt-B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solidFill>
                      <a:schemeClr val="accent6">
                        <a:lumMod val="60000"/>
                        <a:lumOff val="40000"/>
                      </a:schemeClr>
                    </a:solidFill>
                  </a:tcPr>
                </a:tc>
                <a:tc>
                  <a:txBody>
                    <a:bodyPr/>
                    <a:lstStyle/>
                    <a:p>
                      <a:pPr indent="0" algn="l">
                        <a:lnSpc>
                          <a:spcPct val="150000"/>
                        </a:lnSpc>
                      </a:pPr>
                      <a:r>
                        <a:rPr lang="pt-BR" sz="1000" dirty="0">
                          <a:effectLst/>
                        </a:rPr>
                        <a:t>“Momentos de apatia c/ alguns membros da equipe: ‘Elas (enfermeiras) acham que eu (mãe) cuido/faço errado’”</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3512014575"/>
                  </a:ext>
                </a:extLst>
              </a:tr>
              <a:tr h="192229">
                <a:tc vMerge="1">
                  <a:txBody>
                    <a:bodyPr/>
                    <a:lstStyle/>
                    <a:p>
                      <a:endParaRPr lang="pt-BR"/>
                    </a:p>
                  </a:txBody>
                  <a:tcPr/>
                </a:tc>
                <a:tc>
                  <a:txBody>
                    <a:bodyPr/>
                    <a:lstStyle/>
                    <a:p>
                      <a:pPr indent="0" algn="l">
                        <a:lnSpc>
                          <a:spcPct val="150000"/>
                        </a:lnSpc>
                      </a:pPr>
                      <a:r>
                        <a:rPr lang="pt-BR" sz="1000" dirty="0">
                          <a:effectLst/>
                        </a:rPr>
                        <a:t>“Mãe reclama de falta de comunicação com a equipe e tem questionamentos sobre os medicamentos”</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1839169531"/>
                  </a:ext>
                </a:extLst>
              </a:tr>
              <a:tr h="192229">
                <a:tc vMerge="1">
                  <a:txBody>
                    <a:bodyPr/>
                    <a:lstStyle/>
                    <a:p>
                      <a:endParaRPr lang="pt-BR"/>
                    </a:p>
                  </a:txBody>
                  <a:tcPr/>
                </a:tc>
                <a:tc>
                  <a:txBody>
                    <a:bodyPr/>
                    <a:lstStyle/>
                    <a:p>
                      <a:pPr indent="0" algn="l">
                        <a:lnSpc>
                          <a:spcPct val="150000"/>
                        </a:lnSpc>
                      </a:pPr>
                      <a:r>
                        <a:rPr lang="pt-BR" sz="1000" dirty="0">
                          <a:effectLst/>
                        </a:rPr>
                        <a:t>“Não conhece todos os profissionais que atendem seu filho”</a:t>
                      </a:r>
                      <a:endParaRPr lang="pt-B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770" marR="16770" marT="0" marB="0" anchor="ctr"/>
                </a:tc>
                <a:extLst>
                  <a:ext uri="{0D108BD9-81ED-4DB2-BD59-A6C34878D82A}">
                    <a16:rowId xmlns:a16="http://schemas.microsoft.com/office/drawing/2014/main" val="753364844"/>
                  </a:ext>
                </a:extLst>
              </a:tr>
            </a:tbl>
          </a:graphicData>
        </a:graphic>
      </p:graphicFrame>
      <p:sp>
        <p:nvSpPr>
          <p:cNvPr id="6" name="CaixaDeTexto 5">
            <a:extLst>
              <a:ext uri="{FF2B5EF4-FFF2-40B4-BE49-F238E27FC236}">
                <a16:creationId xmlns:a16="http://schemas.microsoft.com/office/drawing/2014/main" id="{4A56B23E-D5B2-B966-77B1-1F1BBDAD0910}"/>
              </a:ext>
            </a:extLst>
          </p:cNvPr>
          <p:cNvSpPr txBox="1"/>
          <p:nvPr/>
        </p:nvSpPr>
        <p:spPr>
          <a:xfrm>
            <a:off x="6261787" y="528687"/>
            <a:ext cx="5764426" cy="307777"/>
          </a:xfrm>
          <a:prstGeom prst="rect">
            <a:avLst/>
          </a:prstGeom>
          <a:noFill/>
        </p:spPr>
        <p:txBody>
          <a:bodyPr wrap="square">
            <a:spAutoFit/>
          </a:bodyPr>
          <a:lstStyle/>
          <a:p>
            <a:r>
              <a:rPr lang="pt-BR" sz="1400" b="0" i="0" u="none" strike="noStrike" baseline="0" dirty="0">
                <a:latin typeface="TimesNewRomanPSMT"/>
              </a:rPr>
              <a:t>(Braga et al 2022, p. 4)</a:t>
            </a:r>
            <a:endParaRPr lang="pt-BR" dirty="0"/>
          </a:p>
        </p:txBody>
      </p:sp>
    </p:spTree>
    <p:extLst>
      <p:ext uri="{BB962C8B-B14F-4D97-AF65-F5344CB8AC3E}">
        <p14:creationId xmlns:p14="http://schemas.microsoft.com/office/powerpoint/2010/main" val="2466586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52BACD-4F0F-60A6-58C3-487346554926}"/>
              </a:ext>
            </a:extLst>
          </p:cNvPr>
          <p:cNvSpPr>
            <a:spLocks noGrp="1"/>
          </p:cNvSpPr>
          <p:nvPr>
            <p:ph type="title"/>
          </p:nvPr>
        </p:nvSpPr>
        <p:spPr>
          <a:xfrm>
            <a:off x="589514" y="399979"/>
            <a:ext cx="6902100" cy="460500"/>
          </a:xfrm>
        </p:spPr>
        <p:txBody>
          <a:bodyPr/>
          <a:lstStyle/>
          <a:p>
            <a:r>
              <a:rPr lang="pt-BR" sz="1600" dirty="0"/>
              <a:t>Impactos nas redes sociais, de serviço e de suporte</a:t>
            </a:r>
          </a:p>
        </p:txBody>
      </p:sp>
      <p:sp>
        <p:nvSpPr>
          <p:cNvPr id="3" name="Espaço Reservado para Número de Slide 2">
            <a:extLst>
              <a:ext uri="{FF2B5EF4-FFF2-40B4-BE49-F238E27FC236}">
                <a16:creationId xmlns:a16="http://schemas.microsoft.com/office/drawing/2014/main" id="{F213522A-E65E-C832-25B2-4B7969FAD1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36</a:t>
            </a:fld>
            <a:endParaRPr lang="pt-BR"/>
          </a:p>
        </p:txBody>
      </p:sp>
      <p:graphicFrame>
        <p:nvGraphicFramePr>
          <p:cNvPr id="4" name="Tabela 3">
            <a:extLst>
              <a:ext uri="{FF2B5EF4-FFF2-40B4-BE49-F238E27FC236}">
                <a16:creationId xmlns:a16="http://schemas.microsoft.com/office/drawing/2014/main" id="{0956B80C-3B02-48C6-1505-AEB50FE05BC8}"/>
              </a:ext>
            </a:extLst>
          </p:cNvPr>
          <p:cNvGraphicFramePr>
            <a:graphicFrameLocks noGrp="1"/>
          </p:cNvGraphicFramePr>
          <p:nvPr>
            <p:extLst>
              <p:ext uri="{D42A27DB-BD31-4B8C-83A1-F6EECF244321}">
                <p14:modId xmlns:p14="http://schemas.microsoft.com/office/powerpoint/2010/main" val="3682987079"/>
              </p:ext>
            </p:extLst>
          </p:nvPr>
        </p:nvGraphicFramePr>
        <p:xfrm>
          <a:off x="631371" y="1129062"/>
          <a:ext cx="7525658" cy="3901186"/>
        </p:xfrm>
        <a:graphic>
          <a:graphicData uri="http://schemas.openxmlformats.org/drawingml/2006/table">
            <a:tbl>
              <a:tblPr firstRow="1" firstCol="1" bandRow="1">
                <a:tableStyleId>{0C3208F0-AD8F-4053-A8EF-DEC011EDB4A5}</a:tableStyleId>
              </a:tblPr>
              <a:tblGrid>
                <a:gridCol w="1865086">
                  <a:extLst>
                    <a:ext uri="{9D8B030D-6E8A-4147-A177-3AD203B41FA5}">
                      <a16:colId xmlns:a16="http://schemas.microsoft.com/office/drawing/2014/main" val="4015064898"/>
                    </a:ext>
                  </a:extLst>
                </a:gridCol>
                <a:gridCol w="5660572">
                  <a:extLst>
                    <a:ext uri="{9D8B030D-6E8A-4147-A177-3AD203B41FA5}">
                      <a16:colId xmlns:a16="http://schemas.microsoft.com/office/drawing/2014/main" val="4215093157"/>
                    </a:ext>
                  </a:extLst>
                </a:gridCol>
              </a:tblGrid>
              <a:tr h="417711">
                <a:tc rowSpan="2">
                  <a:txBody>
                    <a:bodyPr/>
                    <a:lstStyle/>
                    <a:p>
                      <a:pPr indent="0" algn="l">
                        <a:lnSpc>
                          <a:spcPct val="150000"/>
                        </a:lnSpc>
                      </a:pPr>
                      <a:r>
                        <a:rPr lang="pt-BR" sz="1100" b="1" dirty="0">
                          <a:effectLst/>
                        </a:rPr>
                        <a:t>Fortalecimento do vínculo com cuidadores</a:t>
                      </a:r>
                      <a:endParaRPr lang="pt-B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solidFill>
                      <a:schemeClr val="bg2">
                        <a:lumMod val="40000"/>
                        <a:lumOff val="60000"/>
                      </a:schemeClr>
                    </a:solidFill>
                  </a:tcPr>
                </a:tc>
                <a:tc>
                  <a:txBody>
                    <a:bodyPr/>
                    <a:lstStyle/>
                    <a:p>
                      <a:pPr indent="0" algn="l">
                        <a:lnSpc>
                          <a:spcPct val="150000"/>
                        </a:lnSpc>
                      </a:pPr>
                      <a:r>
                        <a:rPr lang="pt-BR" sz="1100">
                          <a:effectLst/>
                        </a:rPr>
                        <a:t>“Resgatar o repertório de brincadeiras com a mãe, trabalhar a interação com a criança e a forma de olhar o filho internado”</a:t>
                      </a:r>
                      <a:endParaRPr lang="pt-B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3682300517"/>
                  </a:ext>
                </a:extLst>
              </a:tr>
              <a:tr h="417711">
                <a:tc vMerge="1">
                  <a:txBody>
                    <a:bodyPr/>
                    <a:lstStyle/>
                    <a:p>
                      <a:endParaRPr lang="pt-BR"/>
                    </a:p>
                  </a:txBody>
                  <a:tcPr/>
                </a:tc>
                <a:tc>
                  <a:txBody>
                    <a:bodyPr/>
                    <a:lstStyle/>
                    <a:p>
                      <a:pPr indent="0" algn="l">
                        <a:lnSpc>
                          <a:spcPct val="150000"/>
                        </a:lnSpc>
                      </a:pPr>
                      <a:r>
                        <a:rPr lang="pt-BR" sz="1100">
                          <a:effectLst/>
                        </a:rPr>
                        <a:t>“Em seu leito não havia nenhum brinquedo e aparentemente sua mãe apresenta dificuldade em reconhecê-lo como alguém que brinca”</a:t>
                      </a:r>
                      <a:endParaRPr lang="pt-B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585702404"/>
                  </a:ext>
                </a:extLst>
              </a:tr>
              <a:tr h="417711">
                <a:tc rowSpan="3">
                  <a:txBody>
                    <a:bodyPr/>
                    <a:lstStyle/>
                    <a:p>
                      <a:pPr indent="0" algn="l">
                        <a:lnSpc>
                          <a:spcPct val="150000"/>
                        </a:lnSpc>
                      </a:pPr>
                      <a:r>
                        <a:rPr lang="pt-BR" sz="1100" b="1" dirty="0">
                          <a:effectLst/>
                        </a:rPr>
                        <a:t>Agenciamento de uma rede de sustentabilidade relacional</a:t>
                      </a:r>
                      <a:endParaRPr lang="pt-B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solidFill>
                      <a:schemeClr val="bg2">
                        <a:lumMod val="40000"/>
                        <a:lumOff val="60000"/>
                      </a:schemeClr>
                    </a:solidFill>
                  </a:tcPr>
                </a:tc>
                <a:tc>
                  <a:txBody>
                    <a:bodyPr/>
                    <a:lstStyle/>
                    <a:p>
                      <a:pPr indent="0" algn="l">
                        <a:lnSpc>
                          <a:spcPct val="150000"/>
                        </a:lnSpc>
                      </a:pPr>
                      <a:r>
                        <a:rPr lang="pt-BR" sz="1100">
                          <a:effectLst/>
                        </a:rPr>
                        <a:t>“Está sozinho no hospital, pois sua mãe trabalha....parecia estar materialmente apropriado do espaço, mas ainda sem uma teia de relações”</a:t>
                      </a:r>
                      <a:endParaRPr lang="pt-B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25144532"/>
                  </a:ext>
                </a:extLst>
              </a:tr>
              <a:tr h="563896">
                <a:tc vMerge="1">
                  <a:txBody>
                    <a:bodyPr/>
                    <a:lstStyle/>
                    <a:p>
                      <a:endParaRPr lang="pt-BR"/>
                    </a:p>
                  </a:txBody>
                  <a:tcPr/>
                </a:tc>
                <a:tc>
                  <a:txBody>
                    <a:bodyPr/>
                    <a:lstStyle/>
                    <a:p>
                      <a:pPr indent="0" algn="l">
                        <a:lnSpc>
                          <a:spcPct val="150000"/>
                        </a:lnSpc>
                      </a:pPr>
                      <a:r>
                        <a:rPr lang="pt-BR" sz="1100" dirty="0">
                          <a:effectLst/>
                        </a:rPr>
                        <a:t>“E. está sozinho e sem ter com que compartilhar o que sente em relação à hospitalização. Importante a inclusão em brincadeiras grupais para que ele tenha suporte na elaboração do processo de hospitalização”</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1101056353"/>
                  </a:ext>
                </a:extLst>
              </a:tr>
              <a:tr h="563896">
                <a:tc vMerge="1">
                  <a:txBody>
                    <a:bodyPr/>
                    <a:lstStyle/>
                    <a:p>
                      <a:endParaRPr lang="pt-BR"/>
                    </a:p>
                  </a:txBody>
                  <a:tcPr/>
                </a:tc>
                <a:tc>
                  <a:txBody>
                    <a:bodyPr/>
                    <a:lstStyle/>
                    <a:p>
                      <a:pPr indent="0" algn="l">
                        <a:lnSpc>
                          <a:spcPct val="150000"/>
                        </a:lnSpc>
                      </a:pPr>
                      <a:r>
                        <a:rPr lang="pt-BR" sz="1100" dirty="0">
                          <a:effectLst/>
                        </a:rPr>
                        <a:t>“Parece necessário construir uma rede relacional e de suporte/(mãe) construir uma rede relacional e de suporte, para que ela possa compartilhar e ouvir a experiência de outras famílias”</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208765473"/>
                  </a:ext>
                </a:extLst>
              </a:tr>
              <a:tr h="417711">
                <a:tc rowSpan="3">
                  <a:txBody>
                    <a:bodyPr/>
                    <a:lstStyle/>
                    <a:p>
                      <a:pPr indent="0" algn="l">
                        <a:lnSpc>
                          <a:spcPct val="150000"/>
                        </a:lnSpc>
                      </a:pPr>
                      <a:r>
                        <a:rPr lang="pt-BR" sz="1100" b="1" dirty="0">
                          <a:effectLst/>
                        </a:rPr>
                        <a:t>Agenciamento de uma rede de suporte e de serviços</a:t>
                      </a:r>
                      <a:endParaRPr lang="pt-B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solidFill>
                      <a:schemeClr val="bg2">
                        <a:lumMod val="40000"/>
                        <a:lumOff val="60000"/>
                      </a:schemeClr>
                    </a:solidFill>
                  </a:tcPr>
                </a:tc>
                <a:tc>
                  <a:txBody>
                    <a:bodyPr/>
                    <a:lstStyle/>
                    <a:p>
                      <a:pPr indent="0" algn="l">
                        <a:lnSpc>
                          <a:spcPct val="150000"/>
                        </a:lnSpc>
                      </a:pPr>
                      <a:r>
                        <a:rPr lang="pt-BR" sz="1100" dirty="0">
                          <a:effectLst/>
                        </a:rPr>
                        <a:t>“Avalia-se como importante o contato com a UBS da família para a continuidade do apoio ao fortalecimento de suas redes sociais de suporte”</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2683795704"/>
                  </a:ext>
                </a:extLst>
              </a:tr>
              <a:tr h="271526">
                <a:tc vMerge="1">
                  <a:txBody>
                    <a:bodyPr/>
                    <a:lstStyle/>
                    <a:p>
                      <a:endParaRPr lang="pt-BR"/>
                    </a:p>
                  </a:txBody>
                  <a:tcPr/>
                </a:tc>
                <a:tc>
                  <a:txBody>
                    <a:bodyPr/>
                    <a:lstStyle/>
                    <a:p>
                      <a:pPr indent="0" algn="l">
                        <a:lnSpc>
                          <a:spcPct val="150000"/>
                        </a:lnSpc>
                      </a:pPr>
                      <a:r>
                        <a:rPr lang="pt-BR" sz="1100" dirty="0">
                          <a:effectLst/>
                        </a:rPr>
                        <a:t>“Pedido de interconsulta para o ambulatório de Terapia ocupacional em reabilitação física”</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897829964"/>
                  </a:ext>
                </a:extLst>
              </a:tr>
              <a:tr h="271526">
                <a:tc vMerge="1">
                  <a:txBody>
                    <a:bodyPr/>
                    <a:lstStyle/>
                    <a:p>
                      <a:endParaRPr lang="pt-BR"/>
                    </a:p>
                  </a:txBody>
                  <a:tcPr/>
                </a:tc>
                <a:tc>
                  <a:txBody>
                    <a:bodyPr/>
                    <a:lstStyle/>
                    <a:p>
                      <a:pPr indent="0" algn="l">
                        <a:lnSpc>
                          <a:spcPct val="150000"/>
                        </a:lnSpc>
                      </a:pPr>
                      <a:r>
                        <a:rPr lang="pt-BR" sz="1100" dirty="0">
                          <a:effectLst/>
                        </a:rPr>
                        <a:t>“Seria importante a articulação c/ outros serviços que deem suporte à família após a alta”</a:t>
                      </a:r>
                      <a:endParaRPr lang="pt-B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687" marR="23687" marT="0" marB="0" anchor="ctr"/>
                </a:tc>
                <a:extLst>
                  <a:ext uri="{0D108BD9-81ED-4DB2-BD59-A6C34878D82A}">
                    <a16:rowId xmlns:a16="http://schemas.microsoft.com/office/drawing/2014/main" val="1180258225"/>
                  </a:ext>
                </a:extLst>
              </a:tr>
            </a:tbl>
          </a:graphicData>
        </a:graphic>
      </p:graphicFrame>
      <p:sp>
        <p:nvSpPr>
          <p:cNvPr id="6" name="CaixaDeTexto 5">
            <a:extLst>
              <a:ext uri="{FF2B5EF4-FFF2-40B4-BE49-F238E27FC236}">
                <a16:creationId xmlns:a16="http://schemas.microsoft.com/office/drawing/2014/main" id="{AC2F54DE-0371-DE62-72A8-1ADC4DCCAED7}"/>
              </a:ext>
            </a:extLst>
          </p:cNvPr>
          <p:cNvSpPr txBox="1"/>
          <p:nvPr/>
        </p:nvSpPr>
        <p:spPr>
          <a:xfrm>
            <a:off x="6261787" y="686993"/>
            <a:ext cx="5764426" cy="307777"/>
          </a:xfrm>
          <a:prstGeom prst="rect">
            <a:avLst/>
          </a:prstGeom>
          <a:noFill/>
        </p:spPr>
        <p:txBody>
          <a:bodyPr wrap="square">
            <a:spAutoFit/>
          </a:bodyPr>
          <a:lstStyle/>
          <a:p>
            <a:r>
              <a:rPr lang="pt-BR" sz="1400" b="0" i="0" u="none" strike="noStrike" baseline="0" dirty="0">
                <a:latin typeface="TimesNewRomanPSMT"/>
              </a:rPr>
              <a:t>(Braga et al 2022, p. 5)</a:t>
            </a:r>
            <a:endParaRPr lang="pt-BR" dirty="0"/>
          </a:p>
        </p:txBody>
      </p:sp>
    </p:spTree>
    <p:extLst>
      <p:ext uri="{BB962C8B-B14F-4D97-AF65-F5344CB8AC3E}">
        <p14:creationId xmlns:p14="http://schemas.microsoft.com/office/powerpoint/2010/main" val="363482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D9762-26AD-6A5D-EF96-8CE36F115912}"/>
              </a:ext>
            </a:extLst>
          </p:cNvPr>
          <p:cNvSpPr>
            <a:spLocks noGrp="1"/>
          </p:cNvSpPr>
          <p:nvPr>
            <p:ph type="title"/>
          </p:nvPr>
        </p:nvSpPr>
        <p:spPr>
          <a:xfrm>
            <a:off x="828999" y="127279"/>
            <a:ext cx="7585535" cy="859921"/>
          </a:xfrm>
        </p:spPr>
        <p:txBody>
          <a:bodyPr/>
          <a:lstStyle/>
          <a:p>
            <a:r>
              <a:rPr lang="pt-BR" sz="1800" b="1" i="0" u="none" strike="noStrike" baseline="0" dirty="0">
                <a:latin typeface="TimesNewRomanPS-BoldMT"/>
              </a:rPr>
              <a:t>Primeiro eixo: necessidades de bebês, crianças e adolescentes e seus cuidadores relacionadas às condições adversas colocadas pela hospitalização e adoecimento</a:t>
            </a:r>
            <a:endParaRPr lang="pt-BR" dirty="0"/>
          </a:p>
        </p:txBody>
      </p:sp>
      <p:sp>
        <p:nvSpPr>
          <p:cNvPr id="3" name="Espaço Reservado para Texto 2">
            <a:extLst>
              <a:ext uri="{FF2B5EF4-FFF2-40B4-BE49-F238E27FC236}">
                <a16:creationId xmlns:a16="http://schemas.microsoft.com/office/drawing/2014/main" id="{E2D614EA-41B7-FCB5-6312-E6CC21A0F51D}"/>
              </a:ext>
            </a:extLst>
          </p:cNvPr>
          <p:cNvSpPr>
            <a:spLocks noGrp="1"/>
          </p:cNvSpPr>
          <p:nvPr>
            <p:ph type="body" idx="1"/>
          </p:nvPr>
        </p:nvSpPr>
        <p:spPr>
          <a:xfrm>
            <a:off x="828999" y="1352549"/>
            <a:ext cx="7184843" cy="3341400"/>
          </a:xfrm>
        </p:spPr>
        <p:txBody>
          <a:bodyPr/>
          <a:lstStyle/>
          <a:p>
            <a:pPr algn="l"/>
            <a:r>
              <a:rPr lang="pt-BR" sz="1800" b="0" i="0" u="none" strike="noStrike" baseline="0" dirty="0">
                <a:latin typeface="TimesNewRomanPSMT"/>
              </a:rPr>
              <a:t>O primeiro eixo trata das necessidades específicas de crianças, bebês e adolescentes relacionadas ao próprio processo de adoecimento e ao modo como se relaciona cada sujeito com as condições adversas e impactos ocasionados pela situação de hospitalização. Em linhas gerais, considerando as propostas de atenção desenvolvidas a partir das perspectivas da integralidade e da humanização, entendemos que essas necessidades se referem à produção de um cuidado mais focalizado, com a construção de projetos de atenção singulares e o agenciamento de redes de sustentabilidade relacional entre os diferentes sujeitos que circulam na instituição enquanto estratégias de cuidado. Para essas estratégias serem desenvolvidas é fundamental a ideia de que o sujeito é protagonista de seu processo saúde-doença e de vida.</a:t>
            </a:r>
            <a:endParaRPr lang="pt-BR" dirty="0"/>
          </a:p>
        </p:txBody>
      </p:sp>
      <p:sp>
        <p:nvSpPr>
          <p:cNvPr id="4" name="Espaço Reservado para Número de Slide 3">
            <a:extLst>
              <a:ext uri="{FF2B5EF4-FFF2-40B4-BE49-F238E27FC236}">
                <a16:creationId xmlns:a16="http://schemas.microsoft.com/office/drawing/2014/main" id="{16B837CC-9568-9A0C-8282-787B2DEC2C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37</a:t>
            </a:fld>
            <a:endParaRPr lang="pt-BR"/>
          </a:p>
        </p:txBody>
      </p:sp>
      <p:sp>
        <p:nvSpPr>
          <p:cNvPr id="6" name="CaixaDeTexto 5">
            <a:extLst>
              <a:ext uri="{FF2B5EF4-FFF2-40B4-BE49-F238E27FC236}">
                <a16:creationId xmlns:a16="http://schemas.microsoft.com/office/drawing/2014/main" id="{76D4AD91-4F83-BDDC-D15B-4C0DE0B23CA3}"/>
              </a:ext>
            </a:extLst>
          </p:cNvPr>
          <p:cNvSpPr txBox="1"/>
          <p:nvPr/>
        </p:nvSpPr>
        <p:spPr>
          <a:xfrm>
            <a:off x="5931733" y="4708444"/>
            <a:ext cx="2011060"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6)</a:t>
            </a:r>
            <a:endParaRPr lang="pt-BR" dirty="0">
              <a:solidFill>
                <a:schemeClr val="tx1">
                  <a:lumMod val="50000"/>
                </a:schemeClr>
              </a:solidFill>
            </a:endParaRPr>
          </a:p>
        </p:txBody>
      </p:sp>
    </p:spTree>
    <p:extLst>
      <p:ext uri="{BB962C8B-B14F-4D97-AF65-F5344CB8AC3E}">
        <p14:creationId xmlns:p14="http://schemas.microsoft.com/office/powerpoint/2010/main" val="268792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F6702C34-F96D-FE8A-5533-349FA843307B}"/>
              </a:ext>
            </a:extLst>
          </p:cNvPr>
          <p:cNvSpPr>
            <a:spLocks noGrp="1"/>
          </p:cNvSpPr>
          <p:nvPr>
            <p:ph type="body" idx="1"/>
          </p:nvPr>
        </p:nvSpPr>
        <p:spPr>
          <a:xfrm>
            <a:off x="685162" y="399979"/>
            <a:ext cx="7410874" cy="4500794"/>
          </a:xfrm>
        </p:spPr>
        <p:txBody>
          <a:bodyPr/>
          <a:lstStyle/>
          <a:p>
            <a:pPr algn="l"/>
            <a:r>
              <a:rPr lang="pt-BR" sz="1800" b="0" i="0" u="none" strike="noStrike" baseline="0" dirty="0">
                <a:latin typeface="TimesNewRomanPSMT"/>
              </a:rPr>
              <a:t>A questão aqui é como o sujeito pode se apropriar de seu processo. Apropriar-se de si, da experiência de adoecimento e de hospitalização não é o mesmo que aprender diagnósticos, técnicas e procedimentos – um entendimento desse tipo poderia significar a criação de um procedimento padrão para todos os sujeitos da atenção, independente do que esses apresentam, de fato, como necessidade. Se este aprendizado fizer sentido para o sujeito, até pode ser uma via de compreensão do processo de adoecimento e de recuperação, mas, para além disso, a apropriação de si e do próprio processo remete às possibilidades de os sujeitos criarem narrativas afetivas sobre si e sua história, construindo sentidos próprios para aquela experiência e  possibilidades de exercitarem o cuidado de si. Inclusive, tais narrativas podem coincidir com aquelas apresentadas pela equipe ou não, como com frequência acontece com crianças que criam histórias e dotam de significados diversos a experiência de hospitalização e adoecimento a partir de seus recursos e linguagens.</a:t>
            </a:r>
            <a:endParaRPr lang="pt-BR" dirty="0"/>
          </a:p>
        </p:txBody>
      </p:sp>
      <p:sp>
        <p:nvSpPr>
          <p:cNvPr id="4" name="Espaço Reservado para Número de Slide 3">
            <a:extLst>
              <a:ext uri="{FF2B5EF4-FFF2-40B4-BE49-F238E27FC236}">
                <a16:creationId xmlns:a16="http://schemas.microsoft.com/office/drawing/2014/main" id="{AB783CAD-EF03-F103-5AB8-0B05481B9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38</a:t>
            </a:fld>
            <a:endParaRPr lang="pt-BR"/>
          </a:p>
        </p:txBody>
      </p:sp>
      <p:sp>
        <p:nvSpPr>
          <p:cNvPr id="6" name="CaixaDeTexto 5">
            <a:extLst>
              <a:ext uri="{FF2B5EF4-FFF2-40B4-BE49-F238E27FC236}">
                <a16:creationId xmlns:a16="http://schemas.microsoft.com/office/drawing/2014/main" id="{12409F8D-B5A8-6F9E-ACC3-BA5C9CC1FA04}"/>
              </a:ext>
            </a:extLst>
          </p:cNvPr>
          <p:cNvSpPr txBox="1"/>
          <p:nvPr/>
        </p:nvSpPr>
        <p:spPr>
          <a:xfrm>
            <a:off x="5890546" y="4534939"/>
            <a:ext cx="5764426"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6)</a:t>
            </a:r>
            <a:endParaRPr lang="pt-BR" dirty="0">
              <a:solidFill>
                <a:schemeClr val="tx1">
                  <a:lumMod val="50000"/>
                </a:schemeClr>
              </a:solidFill>
            </a:endParaRPr>
          </a:p>
        </p:txBody>
      </p:sp>
    </p:spTree>
    <p:extLst>
      <p:ext uri="{BB962C8B-B14F-4D97-AF65-F5344CB8AC3E}">
        <p14:creationId xmlns:p14="http://schemas.microsoft.com/office/powerpoint/2010/main" val="145519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BDD9E-B2B3-2E18-2145-BF155B21ADFD}"/>
              </a:ext>
            </a:extLst>
          </p:cNvPr>
          <p:cNvSpPr>
            <a:spLocks noGrp="1"/>
          </p:cNvSpPr>
          <p:nvPr>
            <p:ph type="title"/>
          </p:nvPr>
        </p:nvSpPr>
        <p:spPr/>
        <p:txBody>
          <a:bodyPr/>
          <a:lstStyle/>
          <a:p>
            <a:r>
              <a:rPr lang="pt-BR" sz="1800" b="1" i="0" u="none" strike="noStrike" baseline="0" dirty="0">
                <a:latin typeface="TimesNewRomanPS-BoldMT"/>
              </a:rPr>
              <a:t>Segundo eixo: necessidades de um coletivo relacionadas às</a:t>
            </a:r>
            <a:br>
              <a:rPr lang="pt-BR" sz="1800" b="1" i="0" u="none" strike="noStrike" baseline="0" dirty="0">
                <a:latin typeface="TimesNewRomanPS-BoldMT"/>
              </a:rPr>
            </a:br>
            <a:r>
              <a:rPr lang="pt-BR" sz="1800" b="1" i="0" u="none" strike="noStrike" baseline="0" dirty="0">
                <a:latin typeface="TimesNewRomanPS-BoldMT"/>
              </a:rPr>
              <a:t>condições adversas colocadas pelo cotidiano institucional</a:t>
            </a:r>
            <a:endParaRPr lang="pt-BR" dirty="0"/>
          </a:p>
        </p:txBody>
      </p:sp>
      <p:sp>
        <p:nvSpPr>
          <p:cNvPr id="3" name="Espaço Reservado para Texto 2">
            <a:extLst>
              <a:ext uri="{FF2B5EF4-FFF2-40B4-BE49-F238E27FC236}">
                <a16:creationId xmlns:a16="http://schemas.microsoft.com/office/drawing/2014/main" id="{F517DED3-3C2F-DBDE-051F-961B22986A89}"/>
              </a:ext>
            </a:extLst>
          </p:cNvPr>
          <p:cNvSpPr>
            <a:spLocks noGrp="1"/>
          </p:cNvSpPr>
          <p:nvPr>
            <p:ph type="body" idx="1"/>
          </p:nvPr>
        </p:nvSpPr>
        <p:spPr>
          <a:xfrm>
            <a:off x="166913" y="1352549"/>
            <a:ext cx="7982857" cy="3341400"/>
          </a:xfrm>
        </p:spPr>
        <p:txBody>
          <a:bodyPr/>
          <a:lstStyle/>
          <a:p>
            <a:pPr algn="l"/>
            <a:r>
              <a:rPr lang="pt-BR" sz="1800" b="0" i="0" u="none" strike="noStrike" baseline="0" dirty="0">
                <a:latin typeface="TimesNewRomanPSMT"/>
              </a:rPr>
              <a:t>O segundo eixo trata da discussão de um conjunto de necessidades que se coloca para um coletivo de sujeitos. A partir da análise dos registros, é preciso reconhecer que essas necessidades, de certo modo, são produção do próprio cotidiano institucional, por isso tende a abranger diferentes sujeitos; a questão aqui é que a própria instituição, por meio de sua lógica, pode ser produtora de sofrimentos e adversidades para os sujeitos. Assim, de certo modo, trata-se de um conjunto de necessidades apresentadas pelos sujeitos em situação de hospitalização, mas que são criadas pela própria instituição hospitalar, já que esta, de modo geral, se constitui em uma lógica disciplinar e normativa, com uma perspectiva biomédica hegemônica em que a atenção, objetificada em uma doença, é procedimental fragmentada. Portanto, o que esse eixo de discussão estabelece é a indispensabilidade de transformar a própria instituição.</a:t>
            </a:r>
            <a:endParaRPr lang="pt-BR" dirty="0"/>
          </a:p>
        </p:txBody>
      </p:sp>
      <p:sp>
        <p:nvSpPr>
          <p:cNvPr id="4" name="Espaço Reservado para Número de Slide 3">
            <a:extLst>
              <a:ext uri="{FF2B5EF4-FFF2-40B4-BE49-F238E27FC236}">
                <a16:creationId xmlns:a16="http://schemas.microsoft.com/office/drawing/2014/main" id="{9944D92E-6BA7-7DED-BF68-B349A06F99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39</a:t>
            </a:fld>
            <a:endParaRPr lang="pt-BR"/>
          </a:p>
        </p:txBody>
      </p:sp>
      <p:sp>
        <p:nvSpPr>
          <p:cNvPr id="6" name="CaixaDeTexto 5">
            <a:extLst>
              <a:ext uri="{FF2B5EF4-FFF2-40B4-BE49-F238E27FC236}">
                <a16:creationId xmlns:a16="http://schemas.microsoft.com/office/drawing/2014/main" id="{7D5A9FB7-FFC3-C02B-22FC-3041C71FC4B7}"/>
              </a:ext>
            </a:extLst>
          </p:cNvPr>
          <p:cNvSpPr txBox="1"/>
          <p:nvPr/>
        </p:nvSpPr>
        <p:spPr>
          <a:xfrm>
            <a:off x="5782816" y="4751521"/>
            <a:ext cx="5764426"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7)</a:t>
            </a:r>
            <a:endParaRPr lang="pt-BR" dirty="0">
              <a:solidFill>
                <a:schemeClr val="tx1">
                  <a:lumMod val="50000"/>
                </a:schemeClr>
              </a:solidFill>
            </a:endParaRPr>
          </a:p>
        </p:txBody>
      </p:sp>
    </p:spTree>
    <p:extLst>
      <p:ext uri="{BB962C8B-B14F-4D97-AF65-F5344CB8AC3E}">
        <p14:creationId xmlns:p14="http://schemas.microsoft.com/office/powerpoint/2010/main" val="132249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709120" y="798116"/>
            <a:ext cx="5838300" cy="4108752"/>
          </a:xfrm>
          <a:prstGeom prst="rect">
            <a:avLst/>
          </a:prstGeom>
        </p:spPr>
        <p:txBody>
          <a:bodyPr spcFirstLastPara="1" wrap="square" lIns="0" tIns="0" rIns="0" bIns="0" anchor="ctr" anchorCtr="0">
            <a:noAutofit/>
          </a:bodyPr>
          <a:lstStyle/>
          <a:p>
            <a:pPr marL="0" indent="0">
              <a:spcAft>
                <a:spcPts val="1000"/>
              </a:spcAft>
              <a:buNone/>
            </a:pPr>
            <a:r>
              <a:rPr lang="en" sz="1400" dirty="0"/>
              <a:t>“</a:t>
            </a:r>
            <a:r>
              <a:rPr lang="pt-BR" sz="1400" dirty="0">
                <a:effectLst/>
                <a:latin typeface="Calibri" panose="020F0502020204030204" pitchFamily="34" charset="0"/>
                <a:ea typeface="Calibri" panose="020F0502020204030204" pitchFamily="34" charset="0"/>
                <a:cs typeface="Times New Roman" panose="02020603050405020304" pitchFamily="18" charset="0"/>
              </a:rPr>
              <a:t>João está internado em uma enfermaria pediátrica no hospital de média complexidade. Tem 8 anos e sofreu fratura de fêmur devido a um atropelamento, tendo sido submetido à cirurgia, com expectativa inicial de alta em sete dias. No </a:t>
            </a:r>
            <a:r>
              <a:rPr lang="pt-BR" sz="1400" dirty="0">
                <a:latin typeface="Calibri" panose="020F0502020204030204" pitchFamily="34" charset="0"/>
                <a:ea typeface="Calibri" panose="020F0502020204030204" pitchFamily="34" charset="0"/>
                <a:cs typeface="Times New Roman" panose="02020603050405020304" pitchFamily="18" charset="0"/>
              </a:rPr>
              <a:t>contato com a terapeuta, q</a:t>
            </a:r>
            <a:r>
              <a:rPr lang="pt-BR" sz="1400" dirty="0">
                <a:effectLst/>
                <a:latin typeface="Calibri" panose="020F0502020204030204" pitchFamily="34" charset="0"/>
                <a:ea typeface="Calibri" panose="020F0502020204030204" pitchFamily="34" charset="0"/>
                <a:cs typeface="Times New Roman" panose="02020603050405020304" pitchFamily="18" charset="0"/>
              </a:rPr>
              <a:t>ueixa-se de dor, mostra-se assustado </a:t>
            </a:r>
            <a:r>
              <a:rPr lang="pt-BR" sz="1400" dirty="0">
                <a:latin typeface="Calibri" panose="020F0502020204030204" pitchFamily="34" charset="0"/>
                <a:ea typeface="Calibri" panose="020F0502020204030204" pitchFamily="34" charset="0"/>
                <a:cs typeface="Times New Roman" panose="02020603050405020304" pitchFamily="18" charset="0"/>
              </a:rPr>
              <a:t>em relação à experiência </a:t>
            </a:r>
            <a:r>
              <a:rPr lang="pt-BR" sz="1400" dirty="0">
                <a:effectLst/>
                <a:latin typeface="Calibri" panose="020F0502020204030204" pitchFamily="34" charset="0"/>
                <a:ea typeface="Calibri" panose="020F0502020204030204" pitchFamily="34" charset="0"/>
                <a:cs typeface="Times New Roman" panose="02020603050405020304" pitchFamily="18" charset="0"/>
              </a:rPr>
              <a:t>do atropelamento, diz-se cansado. </a:t>
            </a:r>
          </a:p>
          <a:p>
            <a:pPr marL="0" indent="0">
              <a:spcAft>
                <a:spcPts val="1000"/>
              </a:spcAft>
              <a:buNone/>
            </a:pPr>
            <a:r>
              <a:rPr lang="pt-BR" sz="1400" dirty="0">
                <a:effectLst/>
                <a:latin typeface="Calibri" panose="020F0502020204030204" pitchFamily="34" charset="0"/>
                <a:ea typeface="Calibri" panose="020F0502020204030204" pitchFamily="34" charset="0"/>
                <a:cs typeface="Times New Roman" panose="02020603050405020304" pitchFamily="18" charset="0"/>
              </a:rPr>
              <a:t>É acompanhado por sua mãe durante o dia e pela tia durante a noite, já que sua mãe, viúva, trabalha no período noturno como cuidadora de um idoso acamado. No prontuário constata-se que João já teve duas outras internações nesse hospital no prazo de dois anos devido a acidentes: a quebra de um braço pela queda de um tanque de lavar roupa onde balançava e, escoriações e contusão cerebral pela queda da laje onde brincava. João cursa a 2ª série do ensino fundamental e, segundo sua mãe, apresenta dificuldades escolares, sendo chamada constantemente à escola por queixas relativas ao comportamento da criança. Segundo sua mãe: João é uma espoleta</a:t>
            </a:r>
            <a:r>
              <a:rPr lang="en" sz="1400" dirty="0"/>
              <a:t>.”</a:t>
            </a:r>
            <a:endParaRPr sz="1400" dirty="0"/>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1AB6350D-1410-6756-8769-82D74AA992E3}"/>
              </a:ext>
            </a:extLst>
          </p:cNvPr>
          <p:cNvSpPr>
            <a:spLocks noGrp="1"/>
          </p:cNvSpPr>
          <p:nvPr>
            <p:ph type="body" idx="1"/>
          </p:nvPr>
        </p:nvSpPr>
        <p:spPr>
          <a:xfrm>
            <a:off x="0" y="670376"/>
            <a:ext cx="8280400" cy="4473123"/>
          </a:xfrm>
        </p:spPr>
        <p:txBody>
          <a:bodyPr/>
          <a:lstStyle/>
          <a:p>
            <a:pPr algn="l"/>
            <a:r>
              <a:rPr lang="pt-BR" sz="1800" b="0" i="0" u="none" strike="noStrike" baseline="0" dirty="0">
                <a:latin typeface="TimesNewRomanPSMT"/>
              </a:rPr>
              <a:t>O reconhecimento dessas necessidades e, mais do que isso, a compreensão de que é a própria instituição com sua lógica, perspectiva hegemônica e na relação com os sujeitos que produz essas necessidades, invoca a importância da transformação dos modos de relação e das perspectivas dos papeis sociais estabelecidos hegemonicamente, tal como assinalado pela PNH e coloca a necessidade da integralidade do cuidado como horizonte. Aqui, é notável a articulação entre ambas perspectivas, já que a integralidade emerge das práticas e do encontro com o outro em suas diferenças, com o acolhimento das necessidades e sofrimentos dos sujeitos e produção de respostas que potencializem a vida, ampliando a autonomia e o protagonismo dos sujeitos em relação aos seus processos saúde-doença; a integralidade como horizonte requer a transformação das relações e construção de interações democráticas entre os diferentes atores envolvidos nos processos e situações. Nessas bases, pode ter lugar uma produção de cuidado que busque resgatar aos sujeitos usuários dos serviços o seu lugar de protagonista nas ações em saúde e que crie uma cotidianidade que amplie a compreensão de cuidado a partir de uma dimensão ética.</a:t>
            </a:r>
            <a:endParaRPr lang="pt-BR" dirty="0"/>
          </a:p>
        </p:txBody>
      </p:sp>
      <p:sp>
        <p:nvSpPr>
          <p:cNvPr id="4" name="Espaço Reservado para Número de Slide 3">
            <a:extLst>
              <a:ext uri="{FF2B5EF4-FFF2-40B4-BE49-F238E27FC236}">
                <a16:creationId xmlns:a16="http://schemas.microsoft.com/office/drawing/2014/main" id="{E3B3B47C-1DE9-09AE-060F-3DF146BA32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40</a:t>
            </a:fld>
            <a:endParaRPr lang="pt-BR"/>
          </a:p>
        </p:txBody>
      </p:sp>
      <p:sp>
        <p:nvSpPr>
          <p:cNvPr id="6" name="CaixaDeTexto 5">
            <a:extLst>
              <a:ext uri="{FF2B5EF4-FFF2-40B4-BE49-F238E27FC236}">
                <a16:creationId xmlns:a16="http://schemas.microsoft.com/office/drawing/2014/main" id="{6DF34933-55E4-9DAD-D955-5ABD0C34CB05}"/>
              </a:ext>
            </a:extLst>
          </p:cNvPr>
          <p:cNvSpPr txBox="1"/>
          <p:nvPr/>
        </p:nvSpPr>
        <p:spPr>
          <a:xfrm>
            <a:off x="5662484" y="4835722"/>
            <a:ext cx="5764426"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7-8)</a:t>
            </a:r>
            <a:endParaRPr lang="pt-BR" dirty="0">
              <a:solidFill>
                <a:schemeClr val="tx1">
                  <a:lumMod val="50000"/>
                </a:schemeClr>
              </a:solidFill>
            </a:endParaRPr>
          </a:p>
        </p:txBody>
      </p:sp>
    </p:spTree>
    <p:extLst>
      <p:ext uri="{BB962C8B-B14F-4D97-AF65-F5344CB8AC3E}">
        <p14:creationId xmlns:p14="http://schemas.microsoft.com/office/powerpoint/2010/main" val="2683284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CFBC9-4D5C-B851-6467-E3DEF5EB994E}"/>
              </a:ext>
            </a:extLst>
          </p:cNvPr>
          <p:cNvSpPr>
            <a:spLocks noGrp="1"/>
          </p:cNvSpPr>
          <p:nvPr>
            <p:ph type="title"/>
          </p:nvPr>
        </p:nvSpPr>
        <p:spPr/>
        <p:txBody>
          <a:bodyPr/>
          <a:lstStyle/>
          <a:p>
            <a:r>
              <a:rPr lang="pt-BR" sz="1800" b="1" i="0" u="none" strike="noStrike" baseline="0" dirty="0">
                <a:latin typeface="TimesNewRomanPS-BoldMT"/>
              </a:rPr>
              <a:t>Terceiro eixo: necessidades que se colocam para além</a:t>
            </a:r>
            <a:br>
              <a:rPr lang="pt-BR" sz="1800" b="1" i="0" u="none" strike="noStrike" baseline="0" dirty="0">
                <a:latin typeface="TimesNewRomanPS-BoldMT"/>
              </a:rPr>
            </a:br>
            <a:r>
              <a:rPr lang="pt-BR" sz="1800" b="1" i="0" u="none" strike="noStrike" baseline="0" dirty="0">
                <a:latin typeface="TimesNewRomanPS-BoldMT"/>
              </a:rPr>
              <a:t>do cenário hospitalar</a:t>
            </a:r>
            <a:endParaRPr lang="pt-BR" dirty="0"/>
          </a:p>
        </p:txBody>
      </p:sp>
      <p:sp>
        <p:nvSpPr>
          <p:cNvPr id="3" name="Espaço Reservado para Texto 2">
            <a:extLst>
              <a:ext uri="{FF2B5EF4-FFF2-40B4-BE49-F238E27FC236}">
                <a16:creationId xmlns:a16="http://schemas.microsoft.com/office/drawing/2014/main" id="{B22303E4-7B6F-3148-5C6F-578F1869820D}"/>
              </a:ext>
            </a:extLst>
          </p:cNvPr>
          <p:cNvSpPr>
            <a:spLocks noGrp="1"/>
          </p:cNvSpPr>
          <p:nvPr>
            <p:ph type="body" idx="1"/>
          </p:nvPr>
        </p:nvSpPr>
        <p:spPr>
          <a:xfrm>
            <a:off x="16969" y="1131299"/>
            <a:ext cx="8526162" cy="3793277"/>
          </a:xfrm>
        </p:spPr>
        <p:txBody>
          <a:bodyPr/>
          <a:lstStyle/>
          <a:p>
            <a:pPr algn="l"/>
            <a:r>
              <a:rPr lang="pt-BR" sz="1800" b="0" i="0" u="none" strike="noStrike" baseline="0" dirty="0">
                <a:latin typeface="TimesNewRomanPSMT"/>
              </a:rPr>
              <a:t>O terceiro eixo de discussão contempla as necessidades que se apresentam para além das possibilidades de cuidado da instituição hospitalar, seja pela própria função da instituição e seu lugar específico na rede de serviços, seja pelos limites que a instituição hospitalar apresenta na produção de cuidados.</a:t>
            </a:r>
          </a:p>
          <a:p>
            <a:pPr algn="l"/>
            <a:r>
              <a:rPr lang="pt-BR" sz="1800" b="0" i="0" u="none" strike="noStrike" baseline="0" dirty="0">
                <a:latin typeface="TimesNewRomanPSMT"/>
              </a:rPr>
              <a:t>Acerca disso, importante afirmar que, enquanto princípio, a integralidade implica em uma dupla dimensão. Primeiro, como já assinalado, que as ações desenvolvidas no campo da saúde estejam relacionadas com a compreensão do usuário de serviços a partir de sua complexidade de demandas, necessidades, desejos e sofrimentos, em uma compreensão integral a dinâmica da situação trazida pelo sujeito. Mas ainda, que as ações sejam desenvolvidas com os demais serviços e programas, construindo a integralidade das ações em rede e em ações articuladas e continuadas nos âmbitos individual e coletivo. Assim, esse eixo trata dessa importante dimensão da perspectiva da integralidade.</a:t>
            </a:r>
            <a:endParaRPr lang="pt-BR" dirty="0"/>
          </a:p>
        </p:txBody>
      </p:sp>
      <p:sp>
        <p:nvSpPr>
          <p:cNvPr id="4" name="Espaço Reservado para Número de Slide 3">
            <a:extLst>
              <a:ext uri="{FF2B5EF4-FFF2-40B4-BE49-F238E27FC236}">
                <a16:creationId xmlns:a16="http://schemas.microsoft.com/office/drawing/2014/main" id="{96B7A6DB-9E8A-8323-4E69-D760638B58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41</a:t>
            </a:fld>
            <a:endParaRPr lang="pt-BR"/>
          </a:p>
        </p:txBody>
      </p:sp>
      <p:sp>
        <p:nvSpPr>
          <p:cNvPr id="6" name="CaixaDeTexto 5">
            <a:extLst>
              <a:ext uri="{FF2B5EF4-FFF2-40B4-BE49-F238E27FC236}">
                <a16:creationId xmlns:a16="http://schemas.microsoft.com/office/drawing/2014/main" id="{124AD4DB-8924-24D6-D483-6BE31811D851}"/>
              </a:ext>
            </a:extLst>
          </p:cNvPr>
          <p:cNvSpPr txBox="1"/>
          <p:nvPr/>
        </p:nvSpPr>
        <p:spPr>
          <a:xfrm>
            <a:off x="5946166" y="4616800"/>
            <a:ext cx="5764426"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8)</a:t>
            </a:r>
            <a:endParaRPr lang="pt-BR" dirty="0">
              <a:solidFill>
                <a:schemeClr val="tx1">
                  <a:lumMod val="50000"/>
                </a:schemeClr>
              </a:solidFill>
            </a:endParaRPr>
          </a:p>
        </p:txBody>
      </p:sp>
    </p:spTree>
    <p:extLst>
      <p:ext uri="{BB962C8B-B14F-4D97-AF65-F5344CB8AC3E}">
        <p14:creationId xmlns:p14="http://schemas.microsoft.com/office/powerpoint/2010/main" val="166329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22DE7D4-4744-0A10-58D4-AEF8C61641DC}"/>
              </a:ext>
            </a:extLst>
          </p:cNvPr>
          <p:cNvSpPr>
            <a:spLocks noGrp="1"/>
          </p:cNvSpPr>
          <p:nvPr>
            <p:ph type="body" idx="1"/>
          </p:nvPr>
        </p:nvSpPr>
        <p:spPr>
          <a:xfrm>
            <a:off x="741914" y="1134834"/>
            <a:ext cx="6902100" cy="3341400"/>
          </a:xfrm>
        </p:spPr>
        <p:txBody>
          <a:bodyPr/>
          <a:lstStyle/>
          <a:p>
            <a:pPr algn="l"/>
            <a:r>
              <a:rPr lang="pt-BR" sz="1800" b="0" i="0" u="none" strike="noStrike" baseline="0" dirty="0">
                <a:latin typeface="TimesNewRomanPSMT"/>
              </a:rPr>
              <a:t>Nas situações em que se mostrava necessário a continuidade da atenção em decorrência do adoecimento que acarretou a hospitalização, os registros indicaram que era padrão a articulação com a rede de serviços por parte da instituição; não é possível afirmar, no entanto, se tal articulação significava a produção de encaminhamentos qualificados e responsáveis. Ainda, notou-se que nas situações em que o sujeito da atenção apresentava alguma outra condição que demandaria um cuidado continuado, como a necessidade de reabilitação física, era realizado o encaminhamento para um serviço da rede.</a:t>
            </a:r>
            <a:endParaRPr lang="pt-BR" dirty="0"/>
          </a:p>
        </p:txBody>
      </p:sp>
      <p:sp>
        <p:nvSpPr>
          <p:cNvPr id="4" name="Espaço Reservado para Número de Slide 3">
            <a:extLst>
              <a:ext uri="{FF2B5EF4-FFF2-40B4-BE49-F238E27FC236}">
                <a16:creationId xmlns:a16="http://schemas.microsoft.com/office/drawing/2014/main" id="{98C2556A-2698-B9DA-8AAE-3A7241315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42</a:t>
            </a:fld>
            <a:endParaRPr lang="pt-BR"/>
          </a:p>
        </p:txBody>
      </p:sp>
      <p:sp>
        <p:nvSpPr>
          <p:cNvPr id="6" name="CaixaDeTexto 5">
            <a:extLst>
              <a:ext uri="{FF2B5EF4-FFF2-40B4-BE49-F238E27FC236}">
                <a16:creationId xmlns:a16="http://schemas.microsoft.com/office/drawing/2014/main" id="{4EFC4A2A-E30B-8E9A-4D29-B3F0E0AA611F}"/>
              </a:ext>
            </a:extLst>
          </p:cNvPr>
          <p:cNvSpPr txBox="1"/>
          <p:nvPr/>
        </p:nvSpPr>
        <p:spPr>
          <a:xfrm>
            <a:off x="4761801" y="4476234"/>
            <a:ext cx="5764426" cy="307777"/>
          </a:xfrm>
          <a:prstGeom prst="rect">
            <a:avLst/>
          </a:prstGeom>
          <a:noFill/>
        </p:spPr>
        <p:txBody>
          <a:bodyPr wrap="square">
            <a:spAutoFit/>
          </a:bodyPr>
          <a:lstStyle/>
          <a:p>
            <a:r>
              <a:rPr lang="pt-BR" sz="1400" b="0" i="0" u="none" strike="noStrike" baseline="0" dirty="0">
                <a:solidFill>
                  <a:schemeClr val="tx1">
                    <a:lumMod val="50000"/>
                  </a:schemeClr>
                </a:solidFill>
                <a:latin typeface="TimesNewRomanPSMT"/>
              </a:rPr>
              <a:t>(Braga et al 2022, p. 8)</a:t>
            </a:r>
            <a:endParaRPr lang="pt-BR" dirty="0">
              <a:solidFill>
                <a:schemeClr val="tx1">
                  <a:lumMod val="50000"/>
                </a:schemeClr>
              </a:solidFill>
            </a:endParaRPr>
          </a:p>
        </p:txBody>
      </p:sp>
    </p:spTree>
    <p:extLst>
      <p:ext uri="{BB962C8B-B14F-4D97-AF65-F5344CB8AC3E}">
        <p14:creationId xmlns:p14="http://schemas.microsoft.com/office/powerpoint/2010/main" val="890485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29464-640D-4253-BEB9-4D813B9208EB}"/>
              </a:ext>
            </a:extLst>
          </p:cNvPr>
          <p:cNvSpPr>
            <a:spLocks noGrp="1"/>
          </p:cNvSpPr>
          <p:nvPr>
            <p:ph type="title"/>
          </p:nvPr>
        </p:nvSpPr>
        <p:spPr>
          <a:xfrm>
            <a:off x="408085" y="399979"/>
            <a:ext cx="4577571" cy="863153"/>
          </a:xfrm>
        </p:spPr>
        <p:txBody>
          <a:bodyPr/>
          <a:lstStyle/>
          <a:p>
            <a:r>
              <a:rPr lang="pt-BR" dirty="0"/>
              <a:t>Referências  bibliográficas </a:t>
            </a:r>
          </a:p>
        </p:txBody>
      </p:sp>
      <p:sp>
        <p:nvSpPr>
          <p:cNvPr id="3" name="Espaço Reservado para Texto 2">
            <a:extLst>
              <a:ext uri="{FF2B5EF4-FFF2-40B4-BE49-F238E27FC236}">
                <a16:creationId xmlns:a16="http://schemas.microsoft.com/office/drawing/2014/main" id="{F9F0F555-BB32-4A29-8DCD-9CF2445BF83B}"/>
              </a:ext>
            </a:extLst>
          </p:cNvPr>
          <p:cNvSpPr>
            <a:spLocks noGrp="1"/>
          </p:cNvSpPr>
          <p:nvPr>
            <p:ph type="body" idx="1"/>
          </p:nvPr>
        </p:nvSpPr>
        <p:spPr>
          <a:xfrm>
            <a:off x="272325" y="1540391"/>
            <a:ext cx="6600189" cy="3603109"/>
          </a:xfrm>
          <a:solidFill>
            <a:schemeClr val="accent1">
              <a:lumMod val="20000"/>
              <a:lumOff val="80000"/>
            </a:schemeClr>
          </a:solidFill>
        </p:spPr>
        <p:txBody>
          <a:bodyPr/>
          <a:lstStyle/>
          <a:p>
            <a:pPr marL="215900" marR="215900" indent="230188">
              <a:lnSpc>
                <a:spcPct val="150000"/>
              </a:lnSpc>
              <a:spcBef>
                <a:spcPts val="600"/>
              </a:spcBef>
              <a:spcAft>
                <a:spcPts val="600"/>
              </a:spcAft>
            </a:pPr>
            <a:r>
              <a:rPr lang="pt-BR" sz="900" dirty="0">
                <a:latin typeface="Book Antiqua" panose="02040602050305030304" pitchFamily="18" charset="0"/>
              </a:rPr>
              <a:t>ANGELI, A. A.; GALHEIGO, S.M. Mesa redonda: As ações da Terapia Ocupacional nos níveis primário, secundário e terciário do SUS: O Projeto ACCALANTO. </a:t>
            </a:r>
            <a:r>
              <a:rPr lang="pt-BR" sz="900" b="1" dirty="0">
                <a:latin typeface="Book Antiqua" panose="02040602050305030304" pitchFamily="18" charset="0"/>
              </a:rPr>
              <a:t>Semana de estudos de Terapia Ocupacional do Centro Universitário São Camilo</a:t>
            </a:r>
            <a:r>
              <a:rPr lang="pt-BR" sz="900" dirty="0">
                <a:latin typeface="Book Antiqua" panose="02040602050305030304" pitchFamily="18" charset="0"/>
              </a:rPr>
              <a:t>/05 novembro de 2008.</a:t>
            </a:r>
          </a:p>
          <a:p>
            <a:pPr marL="215900" marR="215900" indent="230188">
              <a:lnSpc>
                <a:spcPct val="150000"/>
              </a:lnSpc>
              <a:spcAft>
                <a:spcPts val="600"/>
              </a:spcAft>
            </a:pPr>
            <a:r>
              <a:rPr lang="pt-BR" sz="900" dirty="0">
                <a:latin typeface="Book Antiqua" panose="02040602050305030304" pitchFamily="18" charset="0"/>
              </a:rPr>
              <a:t>ANGELI, A. A. C., LUVIZARO, N., GALHEIGO, S. M. O Cotidiano, O Lúdico E As Redes Relacionais: A Artesania Do Cuidar Em Terapia Ocupacional No Hospital</a:t>
            </a:r>
            <a:r>
              <a:rPr lang="pt-BR" sz="900" b="1" dirty="0">
                <a:latin typeface="Book Antiqua" panose="02040602050305030304" pitchFamily="18" charset="0"/>
              </a:rPr>
              <a:t>. </a:t>
            </a:r>
            <a:r>
              <a:rPr lang="en-US" sz="900" b="1" dirty="0">
                <a:latin typeface="Book Antiqua" panose="02040602050305030304" pitchFamily="18" charset="0"/>
              </a:rPr>
              <a:t>Interface – </a:t>
            </a:r>
            <a:r>
              <a:rPr lang="en-US" sz="900" b="1" dirty="0" err="1">
                <a:latin typeface="Book Antiqua" panose="02040602050305030304" pitchFamily="18" charset="0"/>
              </a:rPr>
              <a:t>Comunic</a:t>
            </a:r>
            <a:r>
              <a:rPr lang="en-US" sz="900" b="1" dirty="0">
                <a:latin typeface="Book Antiqua" panose="02040602050305030304" pitchFamily="18" charset="0"/>
              </a:rPr>
              <a:t>., </a:t>
            </a:r>
            <a:r>
              <a:rPr lang="en-US" sz="900" b="1" dirty="0" err="1">
                <a:latin typeface="Book Antiqua" panose="02040602050305030304" pitchFamily="18" charset="0"/>
              </a:rPr>
              <a:t>Saúde</a:t>
            </a:r>
            <a:r>
              <a:rPr lang="en-US" sz="900" b="1" dirty="0">
                <a:latin typeface="Book Antiqua" panose="02040602050305030304" pitchFamily="18" charset="0"/>
              </a:rPr>
              <a:t>, </a:t>
            </a:r>
            <a:r>
              <a:rPr lang="en-US" sz="900" b="1" dirty="0" err="1">
                <a:latin typeface="Book Antiqua" panose="02040602050305030304" pitchFamily="18" charset="0"/>
              </a:rPr>
              <a:t>Educação</a:t>
            </a:r>
            <a:r>
              <a:rPr lang="en-US" sz="900" dirty="0">
                <a:latin typeface="Book Antiqua" panose="02040602050305030304" pitchFamily="18" charset="0"/>
              </a:rPr>
              <a:t>, v.16, n.40, p. 261-272, 2012.</a:t>
            </a:r>
          </a:p>
          <a:p>
            <a:pPr marL="215900" marR="215900" indent="230188">
              <a:lnSpc>
                <a:spcPct val="150000"/>
              </a:lnSpc>
              <a:spcAft>
                <a:spcPts val="600"/>
              </a:spcAft>
            </a:pPr>
            <a:r>
              <a:rPr lang="pt-BR" sz="900" dirty="0">
                <a:latin typeface="Book Antiqua" panose="02040602050305030304" pitchFamily="18" charset="0"/>
              </a:rPr>
              <a:t>BRAGA, C. P. ., SILVA, G. M. ., SILVA, R. F. da ., ROMUALDO, J. C. ., &amp; GALHEIGO, S. M. . (2022). Necessidades de cuidados de crianças e adolescentes em cenários hospitalares: a ética do cuidado para a produção de vida . </a:t>
            </a:r>
            <a:r>
              <a:rPr lang="pt-BR" sz="900" b="1" dirty="0">
                <a:latin typeface="Book Antiqua" panose="02040602050305030304" pitchFamily="18" charset="0"/>
              </a:rPr>
              <a:t>Revista De Terapia Ocupacional Da Universidade De São Paulo</a:t>
            </a:r>
            <a:r>
              <a:rPr lang="pt-BR" sz="900" dirty="0">
                <a:latin typeface="Book Antiqua" panose="02040602050305030304" pitchFamily="18" charset="0"/>
              </a:rPr>
              <a:t>, 32(1-3), e204810.</a:t>
            </a:r>
          </a:p>
          <a:p>
            <a:pPr marL="215900" marR="215900" indent="230188">
              <a:lnSpc>
                <a:spcPct val="150000"/>
              </a:lnSpc>
              <a:spcAft>
                <a:spcPts val="600"/>
              </a:spcAft>
            </a:pPr>
            <a:r>
              <a:rPr lang="pt-BR" sz="900" dirty="0">
                <a:latin typeface="Book Antiqua" panose="02040602050305030304" pitchFamily="18" charset="0"/>
              </a:rPr>
              <a:t>FIGUEIREDO, L. As diversas faces do cuidar: considerações sobre a clínica e a cultura. In: MAIA, M. Por uma ética do cuidado. Rio de Janeiro: </a:t>
            </a:r>
            <a:r>
              <a:rPr lang="pt-BR" sz="900" dirty="0" err="1">
                <a:latin typeface="Book Antiqua" panose="02040602050305030304" pitchFamily="18" charset="0"/>
              </a:rPr>
              <a:t>Garamond</a:t>
            </a:r>
            <a:r>
              <a:rPr lang="pt-BR" sz="900" dirty="0">
                <a:latin typeface="Book Antiqua" panose="02040602050305030304" pitchFamily="18" charset="0"/>
              </a:rPr>
              <a:t>, 2009.</a:t>
            </a:r>
          </a:p>
          <a:p>
            <a:pPr marL="215900" marR="215900" indent="146050">
              <a:lnSpc>
                <a:spcPct val="150000"/>
              </a:lnSpc>
              <a:spcBef>
                <a:spcPts val="600"/>
              </a:spcBef>
              <a:spcAft>
                <a:spcPts val="600"/>
              </a:spcAft>
            </a:pPr>
            <a:r>
              <a:rPr lang="pt-BR" sz="900" dirty="0">
                <a:latin typeface="Book Antiqua" panose="02040602050305030304" pitchFamily="18" charset="0"/>
              </a:rPr>
              <a:t>GALHEIGO, S. M., ANGELI, A. A. C., Terapia Ocupacional e o cuidado integral a saúde de crianças e adolescentes: a construção do Projeto ACCALANTO. </a:t>
            </a:r>
            <a:r>
              <a:rPr lang="pt-BR" sz="900" b="1" dirty="0">
                <a:latin typeface="Book Antiqua" panose="02040602050305030304" pitchFamily="18" charset="0"/>
              </a:rPr>
              <a:t>Revista de Terapia Ocupacional da USP</a:t>
            </a:r>
            <a:r>
              <a:rPr lang="pt-BR" sz="900" dirty="0">
                <a:latin typeface="Book Antiqua" panose="02040602050305030304" pitchFamily="18" charset="0"/>
              </a:rPr>
              <a:t>, v.19, n.3, p. 137-143, 2008</a:t>
            </a:r>
          </a:p>
          <a:p>
            <a:pPr marL="215900" marR="215900" indent="450215">
              <a:lnSpc>
                <a:spcPct val="150000"/>
              </a:lnSpc>
              <a:spcBef>
                <a:spcPts val="600"/>
              </a:spcBef>
              <a:spcAft>
                <a:spcPts val="600"/>
              </a:spcAft>
            </a:pPr>
            <a:endParaRPr lang="pt-BR" sz="900" b="1" dirty="0">
              <a:latin typeface="Book Antiqua" panose="02040602050305030304" pitchFamily="18" charset="0"/>
            </a:endParaRPr>
          </a:p>
          <a:p>
            <a:endParaRPr lang="pt-BR" sz="900" dirty="0"/>
          </a:p>
        </p:txBody>
      </p:sp>
      <p:sp>
        <p:nvSpPr>
          <p:cNvPr id="4" name="Espaço Reservado para Número de Slide 3">
            <a:extLst>
              <a:ext uri="{FF2B5EF4-FFF2-40B4-BE49-F238E27FC236}">
                <a16:creationId xmlns:a16="http://schemas.microsoft.com/office/drawing/2014/main" id="{0CCCBA8E-A7A8-40C6-9CF1-2E518AD6D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43</a:t>
            </a:fld>
            <a:endParaRPr lang="pt-BR"/>
          </a:p>
        </p:txBody>
      </p:sp>
    </p:spTree>
    <p:extLst>
      <p:ext uri="{BB962C8B-B14F-4D97-AF65-F5344CB8AC3E}">
        <p14:creationId xmlns:p14="http://schemas.microsoft.com/office/powerpoint/2010/main" val="395608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1"/>
          <p:cNvSpPr txBox="1">
            <a:spLocks noGrp="1"/>
          </p:cNvSpPr>
          <p:nvPr>
            <p:ph type="ctrTitle" idx="4294967295"/>
          </p:nvPr>
        </p:nvSpPr>
        <p:spPr>
          <a:xfrm>
            <a:off x="684876" y="1711037"/>
            <a:ext cx="7772400" cy="2369069"/>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Compreender as necessidades de cuidado da criança e do adolescente no contexto da hospitalização</a:t>
            </a:r>
            <a:endParaRPr sz="3200" dirty="0"/>
          </a:p>
        </p:txBody>
      </p:sp>
      <p:sp>
        <p:nvSpPr>
          <p:cNvPr id="816" name="Google Shape;816;p21"/>
          <p:cNvSpPr/>
          <p:nvPr/>
        </p:nvSpPr>
        <p:spPr>
          <a:xfrm>
            <a:off x="4572925" y="788456"/>
            <a:ext cx="1635277" cy="165704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7" name="Google Shape;817;p21"/>
          <p:cNvSpPr/>
          <p:nvPr/>
        </p:nvSpPr>
        <p:spPr>
          <a:xfrm rot="1473133">
            <a:off x="3086068" y="1615827"/>
            <a:ext cx="956077" cy="93132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8" name="Google Shape;818;p21"/>
          <p:cNvSpPr/>
          <p:nvPr/>
        </p:nvSpPr>
        <p:spPr>
          <a:xfrm>
            <a:off x="4256643" y="630100"/>
            <a:ext cx="418605" cy="406776"/>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19" name="Google Shape;819;p21"/>
          <p:cNvSpPr/>
          <p:nvPr/>
        </p:nvSpPr>
        <p:spPr>
          <a:xfrm rot="2486979">
            <a:off x="3987467" y="2475729"/>
            <a:ext cx="297803" cy="28938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820" name="Google Shape;820;p2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8"/>
        <p:cNvGrpSpPr/>
        <p:nvPr/>
      </p:nvGrpSpPr>
      <p:grpSpPr>
        <a:xfrm>
          <a:off x="0" y="0"/>
          <a:ext cx="0" cy="0"/>
          <a:chOff x="0" y="0"/>
          <a:chExt cx="0" cy="0"/>
        </a:xfrm>
      </p:grpSpPr>
      <p:sp>
        <p:nvSpPr>
          <p:cNvPr id="849" name="Google Shape;849;p25"/>
          <p:cNvSpPr txBox="1">
            <a:spLocks noGrp="1"/>
          </p:cNvSpPr>
          <p:nvPr>
            <p:ph type="title" idx="4294967295"/>
          </p:nvPr>
        </p:nvSpPr>
        <p:spPr>
          <a:xfrm>
            <a:off x="412750" y="400799"/>
            <a:ext cx="4754100" cy="142107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pt-BR" sz="2400" dirty="0">
                <a:highlight>
                  <a:schemeClr val="accent6"/>
                </a:highlight>
              </a:rPr>
              <a:t>Favorecer a uma cotidianidade diferenciada durante a estadia no hospital </a:t>
            </a:r>
            <a:endParaRPr sz="2400" dirty="0">
              <a:highlight>
                <a:schemeClr val="accent6"/>
              </a:highlight>
            </a:endParaRPr>
          </a:p>
        </p:txBody>
      </p:sp>
      <p:sp>
        <p:nvSpPr>
          <p:cNvPr id="850" name="Google Shape;850;p2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8"/>
        <p:cNvGrpSpPr/>
        <p:nvPr/>
      </p:nvGrpSpPr>
      <p:grpSpPr>
        <a:xfrm>
          <a:off x="0" y="0"/>
          <a:ext cx="0" cy="0"/>
          <a:chOff x="0" y="0"/>
          <a:chExt cx="0" cy="0"/>
        </a:xfrm>
      </p:grpSpPr>
      <p:sp>
        <p:nvSpPr>
          <p:cNvPr id="849" name="Google Shape;849;p25"/>
          <p:cNvSpPr txBox="1">
            <a:spLocks noGrp="1"/>
          </p:cNvSpPr>
          <p:nvPr>
            <p:ph type="title" idx="4294967295"/>
          </p:nvPr>
        </p:nvSpPr>
        <p:spPr>
          <a:xfrm>
            <a:off x="318655" y="111622"/>
            <a:ext cx="6795654" cy="142107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pt-BR" sz="2400" dirty="0">
                <a:highlight>
                  <a:schemeClr val="accent6"/>
                </a:highlight>
              </a:rPr>
              <a:t>Favorecer a uma cotidianidade diferenciada durante a estadia no hospital </a:t>
            </a:r>
            <a:endParaRPr sz="2400" dirty="0">
              <a:highlight>
                <a:schemeClr val="accent6"/>
              </a:highlight>
            </a:endParaRPr>
          </a:p>
        </p:txBody>
      </p:sp>
      <p:sp>
        <p:nvSpPr>
          <p:cNvPr id="850" name="Google Shape;850;p25"/>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 name="CaixaDeTexto 4">
            <a:extLst>
              <a:ext uri="{FF2B5EF4-FFF2-40B4-BE49-F238E27FC236}">
                <a16:creationId xmlns:a16="http://schemas.microsoft.com/office/drawing/2014/main" id="{C6A427EE-1A2D-4692-AB82-1E3F9A93B520}"/>
              </a:ext>
            </a:extLst>
          </p:cNvPr>
          <p:cNvSpPr txBox="1"/>
          <p:nvPr/>
        </p:nvSpPr>
        <p:spPr>
          <a:xfrm>
            <a:off x="83128" y="822158"/>
            <a:ext cx="3546763" cy="3323987"/>
          </a:xfrm>
          <a:prstGeom prst="rect">
            <a:avLst/>
          </a:prstGeom>
          <a:solidFill>
            <a:schemeClr val="accent4">
              <a:lumMod val="60000"/>
              <a:lumOff val="40000"/>
            </a:schemeClr>
          </a:solidFill>
        </p:spPr>
        <p:txBody>
          <a:bodyPr wrap="square">
            <a:spAutoFit/>
          </a:bodyPr>
          <a:lstStyle/>
          <a:p>
            <a:pPr algn="l"/>
            <a:r>
              <a:rPr lang="pt-BR" sz="1400" b="0" i="0" u="none" strike="noStrike" baseline="0" dirty="0">
                <a:solidFill>
                  <a:schemeClr val="accent4">
                    <a:lumMod val="50000"/>
                  </a:schemeClr>
                </a:solidFill>
                <a:latin typeface="Humanist531BT-RomanA"/>
              </a:rPr>
              <a:t>A brincadeira é a língua com a qual a criança se comunica e constitui seu cotidiano, explora o corpo, os objetos, a expressão, as ações, de modo a colocar em jogo seus sentidos dados, refazer trajetos e histórias. Tece brincando, portanto, o seu dia a dia. É por meio da experimentação desta língua que o</a:t>
            </a:r>
          </a:p>
          <a:p>
            <a:pPr algn="l"/>
            <a:r>
              <a:rPr lang="pt-BR" sz="1400" b="0" i="0" u="none" strike="noStrike" baseline="0" dirty="0">
                <a:solidFill>
                  <a:schemeClr val="accent4">
                    <a:lumMod val="50000"/>
                  </a:schemeClr>
                </a:solidFill>
                <a:latin typeface="Humanist531BT-RomanA"/>
              </a:rPr>
              <a:t>cuidado em saúde pode vir a acontecer de modo que crianças e adolescentes possam ser protagonistas de seu processo saúde-doença, apropriando-se de sua condição de modo afirmativo, não como vítima dos acontecimentos, mas como oportunidade de reinvenção de si e de seu lugar no mundo.</a:t>
            </a:r>
          </a:p>
          <a:p>
            <a:pPr algn="l"/>
            <a:r>
              <a:rPr lang="pt-BR" dirty="0">
                <a:solidFill>
                  <a:schemeClr val="accent4">
                    <a:lumMod val="50000"/>
                  </a:schemeClr>
                </a:solidFill>
                <a:latin typeface="Humanist531BT-RomanA"/>
              </a:rPr>
              <a:t>(Angeli, </a:t>
            </a:r>
            <a:r>
              <a:rPr lang="pt-BR" dirty="0" err="1">
                <a:solidFill>
                  <a:schemeClr val="accent4">
                    <a:lumMod val="50000"/>
                  </a:schemeClr>
                </a:solidFill>
                <a:latin typeface="Humanist531BT-RomanA"/>
              </a:rPr>
              <a:t>Luvizaro</a:t>
            </a:r>
            <a:r>
              <a:rPr lang="pt-BR" dirty="0">
                <a:solidFill>
                  <a:schemeClr val="accent4">
                    <a:lumMod val="50000"/>
                  </a:schemeClr>
                </a:solidFill>
                <a:latin typeface="Humanist531BT-RomanA"/>
              </a:rPr>
              <a:t>; Galheigo, 2012, p. 262)</a:t>
            </a:r>
            <a:endParaRPr lang="pt-BR" dirty="0">
              <a:solidFill>
                <a:schemeClr val="accent4">
                  <a:lumMod val="50000"/>
                </a:schemeClr>
              </a:solidFill>
            </a:endParaRPr>
          </a:p>
        </p:txBody>
      </p:sp>
    </p:spTree>
    <p:extLst>
      <p:ext uri="{BB962C8B-B14F-4D97-AF65-F5344CB8AC3E}">
        <p14:creationId xmlns:p14="http://schemas.microsoft.com/office/powerpoint/2010/main" val="162759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368056" y="399979"/>
            <a:ext cx="6705600" cy="4630261"/>
          </a:xfrm>
          <a:prstGeom prst="rect">
            <a:avLst/>
          </a:prstGeom>
        </p:spPr>
        <p:txBody>
          <a:bodyPr spcFirstLastPara="1" wrap="square" lIns="0" tIns="0" rIns="0" bIns="0" anchor="ctr" anchorCtr="0">
            <a:noAutofit/>
          </a:bodyPr>
          <a:lstStyle/>
          <a:p>
            <a:pPr marL="215900" marR="215900" indent="450215" algn="just">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rPr>
              <a:t>A intervenção pode ser acompanhar uma adolescente até o computador e auxilia-la a conversar com suas amigas pelo Facebook ou levar uma criança até a brinquedoteca.</a:t>
            </a:r>
          </a:p>
          <a:p>
            <a:pPr marL="215900" marR="215900" indent="450215" algn="just">
              <a:lnSpc>
                <a:spcPct val="150000"/>
              </a:lnSpc>
              <a:spcBef>
                <a:spcPts val="600"/>
              </a:spcBef>
              <a:spcAft>
                <a:spcPts val="600"/>
              </a:spcAft>
            </a:pPr>
            <a:r>
              <a:rPr lang="pt-BR" sz="1200" dirty="0">
                <a:latin typeface="Book Antiqua" panose="02040602050305030304" pitchFamily="18" charset="0"/>
                <a:ea typeface="Times New Roman" panose="02020603050405020304" pitchFamily="18" charset="0"/>
              </a:rPr>
              <a:t>Pode ser realizar</a:t>
            </a:r>
            <a:r>
              <a:rPr lang="pt-BR" sz="1200" dirty="0">
                <a:effectLst/>
                <a:latin typeface="Book Antiqua" panose="02040602050305030304" pitchFamily="18" charset="0"/>
                <a:ea typeface="Times New Roman" panose="02020603050405020304" pitchFamily="18" charset="0"/>
              </a:rPr>
              <a:t> manipulações que inibam reflexos e permitam a brincadeira. </a:t>
            </a:r>
          </a:p>
          <a:p>
            <a:pPr marL="215900" marR="215900" indent="450215" algn="just">
              <a:lnSpc>
                <a:spcPct val="150000"/>
              </a:lnSpc>
              <a:spcBef>
                <a:spcPts val="600"/>
              </a:spcBef>
              <a:spcAft>
                <a:spcPts val="600"/>
              </a:spcAft>
            </a:pPr>
            <a:r>
              <a:rPr lang="pt-BR" sz="1200" dirty="0">
                <a:latin typeface="Book Antiqua" panose="02040602050305030304" pitchFamily="18" charset="0"/>
                <a:ea typeface="Times New Roman" panose="02020603050405020304" pitchFamily="18" charset="0"/>
              </a:rPr>
              <a:t>O</a:t>
            </a:r>
            <a:r>
              <a:rPr lang="pt-BR" sz="1200" dirty="0">
                <a:effectLst/>
                <a:latin typeface="Book Antiqua" panose="02040602050305030304" pitchFamily="18" charset="0"/>
                <a:ea typeface="Times New Roman" panose="02020603050405020304" pitchFamily="18" charset="0"/>
              </a:rPr>
              <a:t>u, ainda, conversas acerca dos procedimentos pelos quais vão passar – como no caso de cirurgias. </a:t>
            </a:r>
          </a:p>
          <a:p>
            <a:pPr marL="215900" marR="215900" indent="450215" algn="just">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rPr>
              <a:t>Em outras, pode ser realizar pequenos passeios pela enfermaria e estabelecer contatos com as demais crianças, inventando uma estória com </a:t>
            </a:r>
            <a:r>
              <a:rPr lang="pt-BR" sz="1200" dirty="0" err="1">
                <a:effectLst/>
                <a:latin typeface="Book Antiqua" panose="02040602050305030304" pitchFamily="18" charset="0"/>
                <a:ea typeface="Times New Roman" panose="02020603050405020304" pitchFamily="18" charset="0"/>
              </a:rPr>
              <a:t>dedoches</a:t>
            </a:r>
            <a:r>
              <a:rPr lang="pt-BR" sz="1200" dirty="0">
                <a:effectLst/>
                <a:latin typeface="Book Antiqua" panose="0204060205030503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a:p>
            <a:pPr marL="215900" marR="215900" indent="450215" algn="just">
              <a:lnSpc>
                <a:spcPct val="150000"/>
              </a:lnSpc>
              <a:spcBef>
                <a:spcPts val="600"/>
              </a:spcBef>
              <a:spcAft>
                <a:spcPts val="600"/>
              </a:spcAft>
            </a:pPr>
            <a:r>
              <a:rPr lang="pt-BR" sz="1200" dirty="0">
                <a:effectLst/>
                <a:latin typeface="Book Antiqua" panose="02040602050305030304" pitchFamily="18" charset="0"/>
                <a:ea typeface="Times New Roman" panose="02020603050405020304" pitchFamily="18" charset="0"/>
              </a:rPr>
              <a:t>Algumas perguntas parecem nos guiar neste percurso: Com o que aquela vida está se conectando? Que redes ou ausência delas compõem aquele território existencial? Que é que se faz com aquilo que lhe acontece? Como se expressa aquela vida em seus modos de ser, fazer e estar no mundo? (</a:t>
            </a:r>
            <a:r>
              <a:rPr lang="pt-BR" sz="1200" dirty="0">
                <a:latin typeface="Book Antiqua" panose="02040602050305030304" pitchFamily="18" charset="0"/>
              </a:rPr>
              <a:t>ANGELI; GALHEIGO, 2008)</a:t>
            </a:r>
            <a:endParaRPr lang="pt-BR" sz="1200" dirty="0">
              <a:effectLst/>
              <a:latin typeface="Times New Roman" panose="02020603050405020304" pitchFamily="18" charset="0"/>
              <a:ea typeface="Times New Roman" panose="02020603050405020304" pitchFamily="18" charset="0"/>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802" name="Google Shape;802;p19"/>
          <p:cNvSpPr/>
          <p:nvPr/>
        </p:nvSpPr>
        <p:spPr>
          <a:xfrm rot="10800000">
            <a:off x="4868642" y="292117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48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7E14ED2-9672-4B9C-86E6-F439B3B359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pt-BR" smtClean="0"/>
              <a:t>9</a:t>
            </a:fld>
            <a:endParaRPr lang="pt-BR"/>
          </a:p>
        </p:txBody>
      </p:sp>
      <p:sp>
        <p:nvSpPr>
          <p:cNvPr id="4" name="CaixaDeTexto 3">
            <a:extLst>
              <a:ext uri="{FF2B5EF4-FFF2-40B4-BE49-F238E27FC236}">
                <a16:creationId xmlns:a16="http://schemas.microsoft.com/office/drawing/2014/main" id="{A58E951D-E7C9-44FD-B22E-32779A971267}"/>
              </a:ext>
            </a:extLst>
          </p:cNvPr>
          <p:cNvSpPr txBox="1"/>
          <p:nvPr/>
        </p:nvSpPr>
        <p:spPr>
          <a:xfrm>
            <a:off x="940991" y="322414"/>
            <a:ext cx="5403273" cy="4616648"/>
          </a:xfrm>
          <a:prstGeom prst="rect">
            <a:avLst/>
          </a:prstGeom>
          <a:noFill/>
        </p:spPr>
        <p:txBody>
          <a:bodyPr wrap="square">
            <a:spAutoFit/>
          </a:bodyPr>
          <a:lstStyle/>
          <a:p>
            <a:pPr algn="l"/>
            <a:r>
              <a:rPr lang="pt-BR" sz="1400" b="0" i="0" u="none" strike="noStrike" baseline="0" dirty="0">
                <a:solidFill>
                  <a:schemeClr val="accent6">
                    <a:lumMod val="60000"/>
                    <a:lumOff val="40000"/>
                  </a:schemeClr>
                </a:solidFill>
                <a:latin typeface="Humanist531BT-RomanA"/>
              </a:rPr>
              <a:t>Contar histórias. Como é que se conta uma história? O que acontece quando um livro se abre, se narra um evento, se fazem imagens com as palavras, objetos, gestos? Qual sua relação com a produção de saúde?</a:t>
            </a:r>
          </a:p>
          <a:p>
            <a:pPr algn="l"/>
            <a:endParaRPr lang="pt-BR" sz="1400" b="0" i="0" u="none" strike="noStrike" baseline="0" dirty="0">
              <a:solidFill>
                <a:schemeClr val="accent6">
                  <a:lumMod val="60000"/>
                  <a:lumOff val="40000"/>
                </a:schemeClr>
              </a:solidFill>
              <a:latin typeface="Humanist531BT-RomanA"/>
            </a:endParaRPr>
          </a:p>
          <a:p>
            <a:pPr algn="l"/>
            <a:r>
              <a:rPr lang="pt-BR" sz="1400" b="0" i="0" u="none" strike="noStrike" baseline="0" dirty="0">
                <a:solidFill>
                  <a:schemeClr val="accent6">
                    <a:lumMod val="60000"/>
                    <a:lumOff val="40000"/>
                  </a:schemeClr>
                </a:solidFill>
                <a:latin typeface="Humanist531BT-RomanA"/>
              </a:rPr>
              <a:t>A oficina de contação de histórias tornou-se uma estratégia importante do ACCALANTO no atendimento às crianças, aos adolescentes e seus cuidadores, usando, para este fim, o espaço da brinquedoteca e áreas de convivência da enfermaria. </a:t>
            </a:r>
          </a:p>
          <a:p>
            <a:pPr algn="l"/>
            <a:endParaRPr lang="pt-BR" dirty="0">
              <a:solidFill>
                <a:schemeClr val="accent6">
                  <a:lumMod val="60000"/>
                  <a:lumOff val="40000"/>
                </a:schemeClr>
              </a:solidFill>
              <a:latin typeface="Humanist531BT-RomanA"/>
            </a:endParaRPr>
          </a:p>
          <a:p>
            <a:pPr algn="l"/>
            <a:r>
              <a:rPr lang="pt-BR" sz="1400" b="0" i="0" u="none" strike="noStrike" baseline="0" dirty="0">
                <a:solidFill>
                  <a:schemeClr val="accent6">
                    <a:lumMod val="60000"/>
                    <a:lumOff val="40000"/>
                  </a:schemeClr>
                </a:solidFill>
                <a:latin typeface="Humanist531BT-RomanA"/>
              </a:rPr>
              <a:t>O trabalho tinha como metodologia a construção de uma ambiência - lugar objetivo e simbólico onde elementos diversos (brinquedos, objetos, histórias, jogos) eram colocados e distribuídos para que a ação pudesse acontecer - e de um estado de prontidão do terapeuta ocupacional. </a:t>
            </a:r>
          </a:p>
          <a:p>
            <a:pPr algn="l"/>
            <a:endParaRPr lang="pt-BR" dirty="0">
              <a:solidFill>
                <a:schemeClr val="accent6">
                  <a:lumMod val="60000"/>
                  <a:lumOff val="40000"/>
                </a:schemeClr>
              </a:solidFill>
              <a:latin typeface="Humanist531BT-RomanA"/>
            </a:endParaRPr>
          </a:p>
          <a:p>
            <a:pPr algn="l"/>
            <a:r>
              <a:rPr lang="pt-BR" sz="1400" b="0" i="0" u="none" strike="noStrike" baseline="0" dirty="0">
                <a:solidFill>
                  <a:schemeClr val="accent6">
                    <a:lumMod val="60000"/>
                    <a:lumOff val="40000"/>
                  </a:schemeClr>
                </a:solidFill>
                <a:latin typeface="Humanist531BT-RomanA"/>
              </a:rPr>
              <a:t>Este devia acolher o acaso, o inusitado e a necessidade de improvisar no contato com diferentes elementos e sujeitos. De posse do ato de contar histórias, e de ter “histórias na manga”, reuníamos o grupo na enfermaria, mobilizando-o a participar de uma ação lúdica, mas que também fazia parte da cultura – ouvir história, contar, cantar músicas, encenar... (</a:t>
            </a:r>
            <a:r>
              <a:rPr lang="pt-BR" dirty="0">
                <a:solidFill>
                  <a:schemeClr val="accent6">
                    <a:lumMod val="60000"/>
                    <a:lumOff val="40000"/>
                  </a:schemeClr>
                </a:solidFill>
                <a:latin typeface="Humanist531BT-RomanA"/>
              </a:rPr>
              <a:t>Angeli, </a:t>
            </a:r>
            <a:r>
              <a:rPr lang="pt-BR" dirty="0" err="1">
                <a:solidFill>
                  <a:schemeClr val="accent6">
                    <a:lumMod val="60000"/>
                    <a:lumOff val="40000"/>
                  </a:schemeClr>
                </a:solidFill>
                <a:latin typeface="Humanist531BT-RomanA"/>
              </a:rPr>
              <a:t>Luvizaro</a:t>
            </a:r>
            <a:r>
              <a:rPr lang="pt-BR" dirty="0">
                <a:solidFill>
                  <a:schemeClr val="accent6">
                    <a:lumMod val="60000"/>
                    <a:lumOff val="40000"/>
                  </a:schemeClr>
                </a:solidFill>
                <a:latin typeface="Humanist531BT-RomanA"/>
              </a:rPr>
              <a:t>; Galheigo, 2012)</a:t>
            </a:r>
            <a:endParaRPr lang="pt-BR" dirty="0">
              <a:solidFill>
                <a:schemeClr val="accent6">
                  <a:lumMod val="60000"/>
                  <a:lumOff val="40000"/>
                </a:schemeClr>
              </a:solidFill>
            </a:endParaRPr>
          </a:p>
        </p:txBody>
      </p:sp>
      <p:sp>
        <p:nvSpPr>
          <p:cNvPr id="6" name="CaixaDeTexto 5">
            <a:extLst>
              <a:ext uri="{FF2B5EF4-FFF2-40B4-BE49-F238E27FC236}">
                <a16:creationId xmlns:a16="http://schemas.microsoft.com/office/drawing/2014/main" id="{FB7E1C76-52C8-431E-AE14-B63D6C623D34}"/>
              </a:ext>
            </a:extLst>
          </p:cNvPr>
          <p:cNvSpPr txBox="1"/>
          <p:nvPr/>
        </p:nvSpPr>
        <p:spPr>
          <a:xfrm>
            <a:off x="6880698" y="613616"/>
            <a:ext cx="1905000" cy="3754874"/>
          </a:xfrm>
          <a:prstGeom prst="rect">
            <a:avLst/>
          </a:prstGeom>
          <a:solidFill>
            <a:schemeClr val="accent6">
              <a:lumMod val="75000"/>
            </a:schemeClr>
          </a:solidFill>
        </p:spPr>
        <p:txBody>
          <a:bodyPr wrap="square">
            <a:spAutoFit/>
          </a:bodyPr>
          <a:lstStyle/>
          <a:p>
            <a:pPr algn="l"/>
            <a:r>
              <a:rPr lang="pt-BR" sz="1400" b="0" i="0" u="none" strike="noStrike" baseline="0" dirty="0">
                <a:latin typeface="Humanist531BT-RomanA"/>
              </a:rPr>
              <a:t>Era a chapeuzinho amarelo.</a:t>
            </a:r>
          </a:p>
          <a:p>
            <a:pPr algn="l"/>
            <a:r>
              <a:rPr lang="pt-BR" sz="1400" b="0" i="0" u="none" strike="noStrike" baseline="0" dirty="0">
                <a:latin typeface="Humanist531BT-RomanA"/>
              </a:rPr>
              <a:t>Amarelada de medo.</a:t>
            </a:r>
          </a:p>
          <a:p>
            <a:pPr algn="l"/>
            <a:r>
              <a:rPr lang="pt-BR" sz="1400" b="0" i="0" u="none" strike="noStrike" baseline="0" dirty="0">
                <a:latin typeface="Humanist531BT-RomanA"/>
              </a:rPr>
              <a:t>Tinha medo de tudo,</a:t>
            </a:r>
          </a:p>
          <a:p>
            <a:pPr algn="l"/>
            <a:r>
              <a:rPr lang="pt-BR" sz="1400" b="0" i="0" u="none" strike="noStrike" baseline="0" dirty="0">
                <a:latin typeface="Humanist531BT-RomanA"/>
              </a:rPr>
              <a:t>aquela chapeuzinho.</a:t>
            </a:r>
          </a:p>
          <a:p>
            <a:pPr algn="l"/>
            <a:r>
              <a:rPr lang="pt-BR" sz="1400" b="0" i="0" u="none" strike="noStrike" baseline="0" dirty="0">
                <a:latin typeface="Humanist531BT-RomanA"/>
              </a:rPr>
              <a:t>Já não ria.</a:t>
            </a:r>
          </a:p>
          <a:p>
            <a:pPr algn="l"/>
            <a:r>
              <a:rPr lang="pt-BR" sz="1400" b="0" i="0" u="none" strike="noStrike" baseline="0" dirty="0">
                <a:latin typeface="Humanist531BT-RomanA"/>
              </a:rPr>
              <a:t>Em festa não aparecia.</a:t>
            </a:r>
          </a:p>
          <a:p>
            <a:pPr algn="l"/>
            <a:r>
              <a:rPr lang="pt-BR" sz="1400" b="0" i="0" u="none" strike="noStrike" baseline="0" dirty="0">
                <a:latin typeface="Humanist531BT-RomanA"/>
              </a:rPr>
              <a:t>Não subia escada</a:t>
            </a:r>
          </a:p>
          <a:p>
            <a:pPr algn="l"/>
            <a:r>
              <a:rPr lang="pt-BR" sz="1400" b="0" i="0" u="none" strike="noStrike" baseline="0" dirty="0">
                <a:latin typeface="Humanist531BT-RomanA"/>
              </a:rPr>
              <a:t>nem descia.</a:t>
            </a:r>
          </a:p>
          <a:p>
            <a:pPr algn="l"/>
            <a:r>
              <a:rPr lang="pt-BR" sz="1400" b="0" i="0" u="none" strike="noStrike" baseline="0" dirty="0">
                <a:latin typeface="Humanist531BT-RomanA"/>
              </a:rPr>
              <a:t>Não estava resfriada</a:t>
            </a:r>
          </a:p>
          <a:p>
            <a:pPr algn="l"/>
            <a:r>
              <a:rPr lang="pt-BR" sz="1400" b="0" i="0" u="none" strike="noStrike" baseline="0" dirty="0">
                <a:latin typeface="Humanist531BT-RomanA"/>
              </a:rPr>
              <a:t>mas tossia.</a:t>
            </a:r>
          </a:p>
          <a:p>
            <a:pPr algn="l"/>
            <a:r>
              <a:rPr lang="pt-BR" sz="1400" b="0" i="0" u="none" strike="noStrike" baseline="0" dirty="0">
                <a:latin typeface="Humanist531BT-RomanA"/>
              </a:rPr>
              <a:t>Ouvia conto de fada</a:t>
            </a:r>
          </a:p>
          <a:p>
            <a:pPr algn="l"/>
            <a:r>
              <a:rPr lang="pt-BR" sz="1400" b="0" i="0" u="none" strike="noStrike" baseline="0" dirty="0">
                <a:latin typeface="Humanist531BT-RomanA"/>
              </a:rPr>
              <a:t>e estremecia.</a:t>
            </a:r>
          </a:p>
          <a:p>
            <a:pPr algn="l"/>
            <a:r>
              <a:rPr lang="pt-BR" sz="1400" b="0" i="0" u="none" strike="noStrike" baseline="0" dirty="0">
                <a:latin typeface="Humanist531BT-RomanA"/>
              </a:rPr>
              <a:t>Não brincava mais de nada, nem de amarelinha.</a:t>
            </a:r>
          </a:p>
          <a:p>
            <a:pPr algn="l"/>
            <a:r>
              <a:rPr lang="pt-BR" sz="1400" b="0" i="0" u="none" strike="noStrike" baseline="0" dirty="0">
                <a:latin typeface="Humanist531BT-RomanA"/>
              </a:rPr>
              <a:t>(Buarque, 2006, s/p)</a:t>
            </a:r>
            <a:endParaRPr lang="pt-BR" dirty="0"/>
          </a:p>
        </p:txBody>
      </p:sp>
    </p:spTree>
    <p:extLst>
      <p:ext uri="{BB962C8B-B14F-4D97-AF65-F5344CB8AC3E}">
        <p14:creationId xmlns:p14="http://schemas.microsoft.com/office/powerpoint/2010/main" val="3374682859"/>
      </p:ext>
    </p:extLst>
  </p:cSld>
  <p:clrMapOvr>
    <a:masterClrMapping/>
  </p:clrMapOvr>
</p:sld>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5994</Words>
  <Application>Microsoft Office PowerPoint</Application>
  <PresentationFormat>Apresentação na tela (16:9)</PresentationFormat>
  <Paragraphs>283</Paragraphs>
  <Slides>43</Slides>
  <Notes>20</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43</vt:i4>
      </vt:variant>
    </vt:vector>
  </HeadingPairs>
  <TitlesOfParts>
    <vt:vector size="56" baseType="lpstr">
      <vt:lpstr>Humanist531BT-RomanA</vt:lpstr>
      <vt:lpstr>Mali SemiBold</vt:lpstr>
      <vt:lpstr>Verdana</vt:lpstr>
      <vt:lpstr>Calibri</vt:lpstr>
      <vt:lpstr>Nunito Light</vt:lpstr>
      <vt:lpstr>Nunito</vt:lpstr>
      <vt:lpstr>TimesNewRomanPS-BoldMT</vt:lpstr>
      <vt:lpstr>TimesNewRomanPSMT</vt:lpstr>
      <vt:lpstr>Mali</vt:lpstr>
      <vt:lpstr>Book Antiqua</vt:lpstr>
      <vt:lpstr>Arial</vt:lpstr>
      <vt:lpstr>Times New Roman</vt:lpstr>
      <vt:lpstr>Ely template</vt:lpstr>
      <vt:lpstr>A atuação do terapeuta ocupacional junto à criança e ao adolescente em situação de adoecimento e hospitalização</vt:lpstr>
      <vt:lpstr>Objetivos da aula</vt:lpstr>
      <vt:lpstr>1. A história de João e Maria  </vt:lpstr>
      <vt:lpstr>Apresentação do PowerPoint</vt:lpstr>
      <vt:lpstr>Compreender as necessidades de cuidado da criança e do adolescente no contexto da hospitalização</vt:lpstr>
      <vt:lpstr>Favorecer a uma cotidianidade diferenciada durante a estadia no hospital </vt:lpstr>
      <vt:lpstr>Favorecer a uma cotidianidade diferenciada durante a estadia no hospital </vt:lpstr>
      <vt:lpstr>Apresentação do PowerPoint</vt:lpstr>
      <vt:lpstr>Apresentação do PowerPoint</vt:lpstr>
      <vt:lpstr>Apresentação do PowerPoint</vt:lpstr>
      <vt:lpstr>Apresentação do PowerPoint</vt:lpstr>
      <vt:lpstr>2. A história de Joana e Josias </vt:lpstr>
      <vt:lpstr>Apresentação do PowerPoint</vt:lpstr>
      <vt:lpstr>Apresentação do PowerPoint</vt:lpstr>
      <vt:lpstr>Compreender as necessidades de cuidado da criança, da mãe, da relação mãe-bebê/criança…</vt:lpstr>
      <vt:lpstr>Por onde começar? Escuta, acolhimento …</vt:lpstr>
      <vt:lpstr>Por onde começar? Observação e escuta</vt:lpstr>
      <vt:lpstr>Por onde começar? Observação e escuta</vt:lpstr>
      <vt:lpstr>3. A história de Carlos e Carla  </vt:lpstr>
      <vt:lpstr>Apresentação do PowerPoint</vt:lpstr>
      <vt:lpstr>Apresentação do PowerPoint</vt:lpstr>
      <vt:lpstr>Crianças e adolescentes cujas condições de saúde são marcadas pela intensidade, cronicidade ou gravidade dos acometimentos que sofrem. Necessidade de intervenções particularizadas com grau elevado de planejamento, dadas a especificidade e a complexidade de sua condição. </vt:lpstr>
      <vt:lpstr>Necessidades mais complexas de cuidado</vt:lpstr>
      <vt:lpstr>Necessidades mais complexas de cuidado</vt:lpstr>
      <vt:lpstr>Necessidades mais complexas de cuidado</vt:lpstr>
      <vt:lpstr>As faces do cuidar</vt:lpstr>
      <vt:lpstr>O cuidado  e a produção de sentido</vt:lpstr>
      <vt:lpstr>Modos de  cuidar</vt:lpstr>
      <vt:lpstr>A dimensão ética : modos de cuidar   Em uma presença implicada</vt:lpstr>
      <vt:lpstr>A dimensão ética : modos de cuidar   Em uma presença implicada</vt:lpstr>
      <vt:lpstr>A dimensão ética : modos de cuidar   Em uma presença implicada</vt:lpstr>
      <vt:lpstr>A potência do lúdico</vt:lpstr>
      <vt:lpstr>Necessidades de cuidados de crianças e adolescentes em cenários hospitalares: a ética do cuidado para a produção de vida (Braga et al, 2022)</vt:lpstr>
      <vt:lpstr>Impactos da situação de adoecimento</vt:lpstr>
      <vt:lpstr>Impactos da situação de hospitalização</vt:lpstr>
      <vt:lpstr>Impactos nas redes sociais, de serviço e de suporte</vt:lpstr>
      <vt:lpstr>Primeiro eixo: necessidades de bebês, crianças e adolescentes e seus cuidadores relacionadas às condições adversas colocadas pela hospitalização e adoecimento</vt:lpstr>
      <vt:lpstr>Apresentação do PowerPoint</vt:lpstr>
      <vt:lpstr>Segundo eixo: necessidades de um coletivo relacionadas às condições adversas colocadas pelo cotidiano institucional</vt:lpstr>
      <vt:lpstr>Apresentação do PowerPoint</vt:lpstr>
      <vt:lpstr>Terceiro eixo: necessidades que se colocam para além do cenário hospitalar</vt:lpstr>
      <vt:lpstr>Apresentação do PowerPoint</vt:lpstr>
      <vt:lpstr>Referências  bibliográficas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atuação do terapeuta ocupacional junto ao neonato, a criança e o adolescente</dc:title>
  <dc:creator>Sandra Galheigo</dc:creator>
  <cp:lastModifiedBy>Sandra Galheigo</cp:lastModifiedBy>
  <cp:revision>30</cp:revision>
  <dcterms:modified xsi:type="dcterms:W3CDTF">2023-11-08T23:36:23Z</dcterms:modified>
</cp:coreProperties>
</file>