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72" r:id="rId2"/>
    <p:sldId id="274" r:id="rId3"/>
    <p:sldId id="273" r:id="rId4"/>
    <p:sldId id="276" r:id="rId5"/>
    <p:sldId id="297" r:id="rId6"/>
    <p:sldId id="29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4" r:id="rId22"/>
    <p:sldId id="295" r:id="rId23"/>
    <p:sldId id="300" r:id="rId24"/>
    <p:sldId id="301" r:id="rId25"/>
    <p:sldId id="302" r:id="rId26"/>
    <p:sldId id="305" r:id="rId27"/>
    <p:sldId id="303" r:id="rId28"/>
    <p:sldId id="304" r:id="rId29"/>
    <p:sldId id="306" r:id="rId30"/>
    <p:sldId id="307" r:id="rId31"/>
    <p:sldId id="291" r:id="rId32"/>
    <p:sldId id="298" r:id="rId33"/>
    <p:sldId id="299" r:id="rId34"/>
    <p:sldId id="308" r:id="rId35"/>
    <p:sldId id="309" r:id="rId36"/>
    <p:sldId id="310" r:id="rId37"/>
    <p:sldId id="311" r:id="rId38"/>
    <p:sldId id="312" r:id="rId39"/>
    <p:sldId id="313" r:id="rId40"/>
    <p:sldId id="316" r:id="rId41"/>
    <p:sldId id="317" r:id="rId42"/>
    <p:sldId id="314" r:id="rId43"/>
    <p:sldId id="315" r:id="rId44"/>
    <p:sldId id="318" r:id="rId45"/>
    <p:sldId id="321" r:id="rId46"/>
    <p:sldId id="319" r:id="rId47"/>
    <p:sldId id="320" r:id="rId48"/>
    <p:sldId id="322" r:id="rId49"/>
    <p:sldId id="344" r:id="rId50"/>
    <p:sldId id="345" r:id="rId51"/>
    <p:sldId id="325" r:id="rId52"/>
    <p:sldId id="323" r:id="rId53"/>
    <p:sldId id="324" r:id="rId54"/>
    <p:sldId id="326" r:id="rId55"/>
    <p:sldId id="327" r:id="rId56"/>
    <p:sldId id="328" r:id="rId57"/>
    <p:sldId id="329" r:id="rId58"/>
    <p:sldId id="334" r:id="rId59"/>
    <p:sldId id="330" r:id="rId60"/>
    <p:sldId id="331" r:id="rId61"/>
    <p:sldId id="332" r:id="rId62"/>
    <p:sldId id="333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82" autoAdjust="0"/>
  </p:normalViewPr>
  <p:slideViewPr>
    <p:cSldViewPr snapToGrid="0" snapToObjects="1">
      <p:cViewPr>
        <p:scale>
          <a:sx n="80" d="100"/>
          <a:sy n="80" d="100"/>
        </p:scale>
        <p:origin x="-149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B3A6-A1AE-0741-B793-97B4EAC5FA3A}" type="datetimeFigureOut">
              <a:rPr lang="en-US" smtClean="0"/>
              <a:t>01/11/15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FE17-4464-D24E-BC6E-F2918163521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36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8EA-5368-4D08-B55C-4E3A02B71D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8EA-5368-4D08-B55C-4E3A02B71D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8EA-5368-4D08-B55C-4E3A02B71D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8EA-5368-4D08-B55C-4E3A02B71D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8EA-5368-4D08-B55C-4E3A02B71D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01/11/15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73BD99EE-0E82-6440-A4DE-6E50F338CEDB}" type="datetimeFigureOut">
              <a:rPr lang="en-US" smtClean="0"/>
              <a:pPr/>
              <a:t>01/11/15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476EC96B-1AB8-9C43-B6CA-6537DC687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0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0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0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Preços</a:t>
            </a:r>
            <a:r>
              <a:rPr lang="en-US" dirty="0" smtClean="0"/>
              <a:t> e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Poluição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Kolstad</a:t>
            </a:r>
            <a:endParaRPr lang="en-US" dirty="0" smtClean="0"/>
          </a:p>
          <a:p>
            <a:r>
              <a:rPr lang="en-US" dirty="0" err="1" smtClean="0"/>
              <a:t>Capítulo</a:t>
            </a:r>
            <a:r>
              <a:rPr lang="en-US" dirty="0" smtClean="0"/>
              <a:t>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Taxas e Externalidades</a:t>
            </a:r>
            <a:br>
              <a:rPr lang="pt-BR" dirty="0" smtClean="0"/>
            </a:br>
            <a:r>
              <a:rPr lang="pt-BR" dirty="0" smtClean="0"/>
              <a:t>Aplicação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Taxa de congestão de Londres: taxa e multa para carros que circulam na área central.</a:t>
            </a:r>
          </a:p>
          <a:p>
            <a:r>
              <a:rPr lang="pt-BR" sz="2800" dirty="0" smtClean="0"/>
              <a:t>Alemanha e Bélgica: imposto sobre bens descartáveis.</a:t>
            </a:r>
          </a:p>
          <a:p>
            <a:r>
              <a:rPr lang="pt-BR" sz="2800" dirty="0" smtClean="0"/>
              <a:t>Suécia: imposto sobre emissão de enxofre.</a:t>
            </a:r>
          </a:p>
          <a:p>
            <a:r>
              <a:rPr lang="pt-BR" sz="2800" dirty="0" smtClean="0"/>
              <a:t>Desconto no IPVA para veículos híbridos e elétricos (SP, RJ, MS – isenção em outros 7 estados). Liberação do rodízio na cidade de São Paulo.</a:t>
            </a:r>
          </a:p>
        </p:txBody>
      </p:sp>
    </p:spTree>
    <p:extLst>
      <p:ext uri="{BB962C8B-B14F-4D97-AF65-F5344CB8AC3E}">
        <p14:creationId xmlns:p14="http://schemas.microsoft.com/office/powerpoint/2010/main" val="303210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8"/>
            <a:ext cx="8229600" cy="1143000"/>
          </a:xfrm>
        </p:spPr>
        <p:txBody>
          <a:bodyPr/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450"/>
            <a:ext cx="8229600" cy="4525963"/>
          </a:xfrm>
        </p:spPr>
        <p:txBody>
          <a:bodyPr/>
          <a:lstStyle/>
          <a:p>
            <a:r>
              <a:rPr lang="pt-BR" dirty="0" smtClean="0"/>
              <a:t>Problema: escolha de imposto por unidade de poluição que induza a poluição ótima </a:t>
            </a:r>
            <a:r>
              <a:rPr lang="pt-BR" i="1" dirty="0" err="1" smtClean="0"/>
              <a:t>x</a:t>
            </a:r>
            <a:r>
              <a:rPr lang="pt-BR" i="1" dirty="0" smtClean="0"/>
              <a:t>*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Onde </a:t>
            </a:r>
            <a:r>
              <a:rPr lang="pt-BR" i="1" dirty="0" err="1" smtClean="0"/>
              <a:t>S</a:t>
            </a:r>
            <a:r>
              <a:rPr lang="pt-BR" i="1" dirty="0" smtClean="0"/>
              <a:t>(</a:t>
            </a:r>
            <a:r>
              <a:rPr lang="pt-BR" i="1" dirty="0" err="1" smtClean="0"/>
              <a:t>x</a:t>
            </a:r>
            <a:r>
              <a:rPr lang="pt-BR" i="1" dirty="0" smtClean="0"/>
              <a:t>) </a:t>
            </a:r>
            <a:r>
              <a:rPr lang="pt-BR" dirty="0" smtClean="0"/>
              <a:t>é o benefício total ou economia da poluição e </a:t>
            </a:r>
            <a:r>
              <a:rPr lang="pt-BR" i="1" dirty="0" err="1" smtClean="0"/>
              <a:t>D</a:t>
            </a:r>
            <a:r>
              <a:rPr lang="pt-BR" i="1" dirty="0" smtClean="0"/>
              <a:t>(</a:t>
            </a:r>
            <a:r>
              <a:rPr lang="pt-BR" i="1" dirty="0" err="1" smtClean="0"/>
              <a:t>x</a:t>
            </a:r>
            <a:r>
              <a:rPr lang="pt-BR" i="1" dirty="0" smtClean="0"/>
              <a:t>) </a:t>
            </a:r>
            <a:r>
              <a:rPr lang="pt-BR" dirty="0" smtClean="0"/>
              <a:t>é o dano total da poluição.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5251" y="4214811"/>
            <a:ext cx="12091771" cy="5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229600" cy="1143000"/>
          </a:xfrm>
        </p:spPr>
        <p:txBody>
          <a:bodyPr/>
          <a:lstStyle/>
          <a:p>
            <a:r>
              <a:rPr lang="pt-BR" dirty="0" smtClean="0"/>
              <a:t>Poluição Ótima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45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Notação alternativa: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5251" y="2330450"/>
            <a:ext cx="12091771" cy="531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251" y="3646340"/>
            <a:ext cx="11807825" cy="382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6700" y="4356100"/>
            <a:ext cx="9601200" cy="31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5376" y="5111750"/>
            <a:ext cx="11261558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65251" y="5921375"/>
            <a:ext cx="1155031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229600" cy="1143000"/>
          </a:xfrm>
        </p:spPr>
        <p:txBody>
          <a:bodyPr/>
          <a:lstStyle/>
          <a:p>
            <a:r>
              <a:rPr lang="pt-BR" dirty="0" smtClean="0"/>
              <a:t>Poluição Ótima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45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Soma horizontal dos benefícios da poluição (poluição é divisível na produção)</a:t>
            </a:r>
          </a:p>
          <a:p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5251" y="2584450"/>
            <a:ext cx="12091771" cy="5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3800" y="5286374"/>
            <a:ext cx="11487150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9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229600" cy="1143000"/>
          </a:xfrm>
        </p:spPr>
        <p:txBody>
          <a:bodyPr/>
          <a:lstStyle/>
          <a:p>
            <a:r>
              <a:rPr lang="pt-BR" dirty="0" smtClean="0"/>
              <a:t>Poluição Ótima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45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Soma </a:t>
            </a:r>
            <a:r>
              <a:rPr lang="pt-BR" dirty="0"/>
              <a:t>vertical dos danos da poluição (poluição é indivisível no consumo)</a:t>
            </a:r>
          </a:p>
          <a:p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5251" y="2584450"/>
            <a:ext cx="12091771" cy="531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7575" y="5016500"/>
            <a:ext cx="10972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229600" cy="1143000"/>
          </a:xfrm>
        </p:spPr>
        <p:txBody>
          <a:bodyPr/>
          <a:lstStyle/>
          <a:p>
            <a:r>
              <a:rPr lang="pt-BR" dirty="0" smtClean="0"/>
              <a:t>Poluição Ótima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45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5251" y="2441575"/>
            <a:ext cx="12091771" cy="531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7575" y="4243389"/>
            <a:ext cx="109728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3800" y="3021014"/>
            <a:ext cx="11487150" cy="1063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9874" y="5449889"/>
            <a:ext cx="10064099" cy="9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7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229600" cy="1143000"/>
          </a:xfrm>
        </p:spPr>
        <p:txBody>
          <a:bodyPr/>
          <a:lstStyle/>
          <a:p>
            <a:r>
              <a:rPr lang="pt-BR" dirty="0" smtClean="0"/>
              <a:t>Poluição Ótima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45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4501" y="2441575"/>
            <a:ext cx="12091771" cy="53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56" y="2147888"/>
            <a:ext cx="10664169" cy="987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0" y="2349500"/>
            <a:ext cx="6561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venir Book"/>
                <a:cs typeface="Avenir Book"/>
              </a:rPr>
              <a:t>ou</a:t>
            </a:r>
            <a:endParaRPr lang="pt-BR" sz="3200" dirty="0"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63" y="3343275"/>
            <a:ext cx="6491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venir Book"/>
                <a:cs typeface="Avenir Book"/>
              </a:rPr>
              <a:t>C.P.O. Poluição ótima </a:t>
            </a:r>
            <a:r>
              <a:rPr lang="pt-BR" sz="3200" dirty="0" err="1" smtClean="0">
                <a:latin typeface="Avenir Book"/>
                <a:cs typeface="Avenir Book"/>
              </a:rPr>
              <a:t>x</a:t>
            </a:r>
            <a:r>
              <a:rPr lang="pt-BR" sz="3200" dirty="0" smtClean="0">
                <a:latin typeface="Avenir Book"/>
                <a:cs typeface="Avenir Book"/>
              </a:rPr>
              <a:t>* é tal que:</a:t>
            </a:r>
            <a:endParaRPr lang="pt-BR" sz="3200" dirty="0"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924" y="5343525"/>
            <a:ext cx="6561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venir Book"/>
                <a:cs typeface="Avenir Book"/>
              </a:rPr>
              <a:t>ou</a:t>
            </a:r>
            <a:endParaRPr lang="pt-BR" sz="3200" dirty="0">
              <a:latin typeface="Avenir Book"/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2325" y="6048375"/>
            <a:ext cx="13030200" cy="422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07817" y="4123749"/>
            <a:ext cx="11801981" cy="1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2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229600" cy="1143000"/>
          </a:xfrm>
        </p:spPr>
        <p:txBody>
          <a:bodyPr/>
          <a:lstStyle/>
          <a:p>
            <a:r>
              <a:rPr lang="pt-BR" dirty="0" smtClean="0"/>
              <a:t>Poluição Ótima – Um Poluidor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2083206"/>
            <a:ext cx="5953125" cy="46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Poluição Ótima – Múltiplos Poluidores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2481262"/>
            <a:ext cx="5988050" cy="43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/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: Imposto por unidade de emissões que induz poluição ótima.</a:t>
            </a:r>
          </a:p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: Taxa/imposto paga pelo poluidor e igual ao dano marginal agregado no </a:t>
            </a:r>
            <a:r>
              <a:rPr lang="pt-BR" u="sng" dirty="0" smtClean="0"/>
              <a:t>nível ótimo</a:t>
            </a:r>
            <a:r>
              <a:rPr lang="pt-BR" dirty="0" smtClean="0"/>
              <a:t> (eficiente) de poluição.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8125" y="5588000"/>
            <a:ext cx="1469571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6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3138"/>
            <a:ext cx="8229600" cy="1143000"/>
          </a:xfrm>
        </p:spPr>
        <p:txBody>
          <a:bodyPr/>
          <a:lstStyle/>
          <a:p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Poluição</a:t>
            </a:r>
            <a:r>
              <a:rPr lang="en-US" dirty="0" smtClean="0"/>
              <a:t> e </a:t>
            </a:r>
            <a:r>
              <a:rPr lang="en-US" dirty="0" err="1" smtClean="0"/>
              <a:t>Poluidores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87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x</a:t>
            </a:r>
            <a:r>
              <a:rPr lang="en-US" dirty="0" smtClean="0"/>
              <a:t>: </a:t>
            </a:r>
            <a:r>
              <a:rPr lang="en-US" dirty="0" err="1" smtClean="0"/>
              <a:t>poluição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dirty="0" err="1" smtClean="0"/>
              <a:t>economia</a:t>
            </a:r>
            <a:r>
              <a:rPr lang="en-US" dirty="0" smtClean="0"/>
              <a:t> com </a:t>
            </a:r>
            <a:r>
              <a:rPr lang="en-US" dirty="0" err="1" smtClean="0"/>
              <a:t>poluição</a:t>
            </a:r>
            <a:r>
              <a:rPr lang="en-US" dirty="0" smtClean="0"/>
              <a:t> (</a:t>
            </a:r>
            <a:r>
              <a:rPr lang="en-US" dirty="0" err="1" smtClean="0"/>
              <a:t>gastos</a:t>
            </a:r>
            <a:r>
              <a:rPr lang="en-US" dirty="0" smtClean="0"/>
              <a:t> </a:t>
            </a:r>
            <a:r>
              <a:rPr lang="en-US" dirty="0" err="1" smtClean="0"/>
              <a:t>evitados</a:t>
            </a:r>
            <a:r>
              <a:rPr lang="en-US" dirty="0" smtClean="0"/>
              <a:t> com </a:t>
            </a:r>
            <a:r>
              <a:rPr lang="en-US" dirty="0" err="1" smtClean="0"/>
              <a:t>abatimento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p</a:t>
            </a:r>
            <a:r>
              <a:rPr lang="en-US" dirty="0" smtClean="0"/>
              <a:t>: </a:t>
            </a:r>
            <a:r>
              <a:rPr lang="en-US" dirty="0" err="1" smtClean="0"/>
              <a:t>preço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taxa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de </a:t>
            </a:r>
            <a:r>
              <a:rPr lang="en-US" dirty="0" err="1" smtClean="0"/>
              <a:t>poluição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3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 – Um Poluidor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2083206"/>
            <a:ext cx="5953125" cy="46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4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 – Múltiplos Poluidores: Princípio </a:t>
            </a:r>
            <a:r>
              <a:rPr lang="pt-BR" dirty="0" err="1" smtClean="0"/>
              <a:t>Equimarginal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2643251"/>
            <a:ext cx="5762625" cy="41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 – Múltiplos Poluidores: Princípio </a:t>
            </a:r>
            <a:r>
              <a:rPr lang="pt-BR" dirty="0" err="1" smtClean="0"/>
              <a:t>Equimarginal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11450"/>
            <a:ext cx="8229600" cy="4525963"/>
          </a:xfrm>
        </p:spPr>
        <p:txBody>
          <a:bodyPr/>
          <a:lstStyle/>
          <a:p>
            <a:r>
              <a:rPr lang="pt-BR" dirty="0" smtClean="0"/>
              <a:t>Princípio </a:t>
            </a:r>
            <a:r>
              <a:rPr lang="pt-BR" dirty="0" err="1" smtClean="0"/>
              <a:t>equimarginal</a:t>
            </a:r>
            <a:r>
              <a:rPr lang="pt-BR" dirty="0" smtClean="0"/>
              <a:t>: custo de despoluição é minimizado – eficiência.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75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 </a:t>
            </a:r>
            <a:r>
              <a:rPr lang="en-US" dirty="0" err="1" smtClean="0"/>
              <a:t>Custo</a:t>
            </a:r>
            <a:r>
              <a:rPr lang="en-US" dirty="0" smtClean="0"/>
              <a:t> Social do </a:t>
            </a:r>
            <a:r>
              <a:rPr lang="en-US" dirty="0" err="1" smtClean="0"/>
              <a:t>Abatimento</a:t>
            </a:r>
            <a:r>
              <a:rPr lang="en-US" dirty="0" smtClean="0"/>
              <a:t> da </a:t>
            </a:r>
            <a:r>
              <a:rPr lang="en-US" dirty="0" err="1" smtClean="0"/>
              <a:t>Polui</a:t>
            </a:r>
            <a:r>
              <a:rPr lang="pt-BR" dirty="0" smtClean="0"/>
              <a:t>ção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0241" y="2778124"/>
            <a:ext cx="1194026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3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Benefício</a:t>
            </a:r>
            <a:r>
              <a:rPr lang="en-US" dirty="0" smtClean="0"/>
              <a:t> Social da </a:t>
            </a:r>
            <a:r>
              <a:rPr lang="en-US" dirty="0" err="1" smtClean="0"/>
              <a:t>Polui</a:t>
            </a:r>
            <a:r>
              <a:rPr lang="pt-BR" dirty="0" smtClean="0"/>
              <a:t>ção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5523" r="25523"/>
          <a:stretch>
            <a:fillRect/>
          </a:stretch>
        </p:blipFill>
        <p:spPr>
          <a:xfrm>
            <a:off x="946220" y="2524124"/>
            <a:ext cx="7213529" cy="3967163"/>
          </a:xfrm>
        </p:spPr>
      </p:pic>
    </p:spTree>
    <p:extLst>
      <p:ext uri="{BB962C8B-B14F-4D97-AF65-F5344CB8AC3E}">
        <p14:creationId xmlns:p14="http://schemas.microsoft.com/office/powerpoint/2010/main" val="245284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Benefício</a:t>
            </a:r>
            <a:r>
              <a:rPr lang="en-US" dirty="0" smtClean="0"/>
              <a:t> Social da </a:t>
            </a:r>
            <a:r>
              <a:rPr lang="en-US" dirty="0" err="1" smtClean="0"/>
              <a:t>Polui</a:t>
            </a:r>
            <a:r>
              <a:rPr lang="pt-BR" dirty="0" smtClean="0"/>
              <a:t>ção – Exemplo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6512" y="3333751"/>
            <a:ext cx="14328315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43000" y="2057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6096000"/>
            <a:ext cx="655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352800"/>
            <a:ext cx="2743200" cy="274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362200"/>
            <a:ext cx="3810000" cy="373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0600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73654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  <a:r>
              <a:rPr lang="pt-BR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220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32120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  <a:r>
              <a:rPr lang="pt-BR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43000" y="2133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BM</a:t>
            </a:r>
            <a:r>
              <a:rPr lang="pt-BR" baseline="-25000" dirty="0" smtClean="0"/>
              <a:t>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143000" y="31242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BM</a:t>
            </a:r>
            <a:r>
              <a:rPr lang="pt-BR" baseline="-25000" dirty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6096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Emissões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752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5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388"/>
            <a:ext cx="8229600" cy="1143000"/>
          </a:xfrm>
        </p:spPr>
        <p:txBody>
          <a:bodyPr>
            <a:normAutofit/>
          </a:bodyPr>
          <a:lstStyle/>
          <a:p>
            <a:r>
              <a:rPr lang="x-none" dirty="0" smtClean="0"/>
              <a:t>Exemplo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3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Suponha que ótimo seja </a:t>
            </a:r>
            <a:r>
              <a:rPr lang="pt-BR" i="1" dirty="0"/>
              <a:t>P* = 50</a:t>
            </a:r>
            <a:r>
              <a:rPr lang="pt-BR" dirty="0"/>
              <a:t> e cada firma </a:t>
            </a:r>
            <a:r>
              <a:rPr lang="pt-BR" dirty="0" smtClean="0"/>
              <a:t>deva, </a:t>
            </a:r>
            <a:r>
              <a:rPr lang="pt-BR" dirty="0"/>
              <a:t>por lei, diminuir a poluição em 50%. Ou seja, </a:t>
            </a:r>
            <a:r>
              <a:rPr lang="pt-BR" i="1" dirty="0"/>
              <a:t>P</a:t>
            </a:r>
            <a:r>
              <a:rPr lang="pt-BR" i="1" baseline="-25000" dirty="0"/>
              <a:t>1</a:t>
            </a:r>
            <a:r>
              <a:rPr lang="pt-BR" i="1" dirty="0"/>
              <a:t> = 30 </a:t>
            </a:r>
            <a:r>
              <a:rPr lang="pt-BR" dirty="0"/>
              <a:t>e</a:t>
            </a:r>
            <a:r>
              <a:rPr lang="pt-BR" i="1" dirty="0"/>
              <a:t> P</a:t>
            </a:r>
            <a:r>
              <a:rPr lang="pt-BR" i="1" baseline="-25000" dirty="0"/>
              <a:t>2</a:t>
            </a:r>
            <a:r>
              <a:rPr lang="pt-BR" i="1" dirty="0"/>
              <a:t> = 20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Poluição </a:t>
            </a:r>
            <a:r>
              <a:rPr lang="pt-BR" dirty="0"/>
              <a:t>ótima, mas custos sub-</a:t>
            </a:r>
            <a:r>
              <a:rPr lang="pt-BR" dirty="0" smtClean="0"/>
              <a:t>ótimos (BM</a:t>
            </a:r>
            <a:r>
              <a:rPr lang="pt-BR" baseline="-25000" dirty="0" smtClean="0"/>
              <a:t>1</a:t>
            </a:r>
            <a:r>
              <a:rPr lang="pt-BR" dirty="0" smtClean="0"/>
              <a:t>&gt;BM</a:t>
            </a:r>
            <a:r>
              <a:rPr lang="pt-BR" baseline="-25000" dirty="0" smtClean="0"/>
              <a:t>2</a:t>
            </a:r>
            <a:r>
              <a:rPr lang="pt-BR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426" y="3841750"/>
            <a:ext cx="13939157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Benefício</a:t>
            </a:r>
            <a:r>
              <a:rPr lang="en-US" dirty="0" smtClean="0"/>
              <a:t> Social da </a:t>
            </a:r>
            <a:r>
              <a:rPr lang="en-US" dirty="0" err="1" smtClean="0"/>
              <a:t>Polui</a:t>
            </a:r>
            <a:r>
              <a:rPr lang="pt-BR" dirty="0" smtClean="0"/>
              <a:t>ção – Exemplo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7" y="2841624"/>
            <a:ext cx="9834737" cy="29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Princípio Equimarginal e Eficiência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057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6096000"/>
            <a:ext cx="655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352800"/>
            <a:ext cx="2743200" cy="274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362200"/>
            <a:ext cx="3810000" cy="373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0600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73654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  <a:r>
              <a:rPr lang="pt-BR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220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32120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  <a:r>
              <a:rPr lang="pt-BR" dirty="0" smtClean="0"/>
              <a:t>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4038600"/>
            <a:ext cx="2498546" cy="2426732"/>
            <a:chOff x="762000" y="4038600"/>
            <a:chExt cx="2498546" cy="2426732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3124200" y="4267200"/>
              <a:ext cx="16054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1143000" y="4229100"/>
              <a:ext cx="1981200" cy="381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819400" y="609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3</a:t>
              </a:r>
              <a:r>
                <a:rPr lang="pt-BR" dirty="0" smtClean="0"/>
                <a:t>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000" y="4038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3</a:t>
              </a:r>
              <a:r>
                <a:rPr lang="pt-BR" dirty="0" smtClean="0"/>
                <a:t>0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0" y="4572000"/>
            <a:ext cx="2041346" cy="1893332"/>
            <a:chOff x="762000" y="4572000"/>
            <a:chExt cx="2041346" cy="1893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514600" y="4724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143000" y="4724400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362200" y="609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2000" y="4572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20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43000" y="2133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BM</a:t>
            </a:r>
            <a:r>
              <a:rPr lang="pt-BR" baseline="-25000" dirty="0" smtClean="0"/>
              <a:t>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143000" y="31242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BM</a:t>
            </a:r>
            <a:r>
              <a:rPr lang="pt-BR" baseline="-25000" dirty="0"/>
              <a:t>2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4267200"/>
            <a:ext cx="2498546" cy="369332"/>
            <a:chOff x="762000" y="4267200"/>
            <a:chExt cx="2498546" cy="36933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143000" y="4495800"/>
              <a:ext cx="211754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62000" y="4267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25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40254" y="4495800"/>
            <a:ext cx="441146" cy="1981200"/>
            <a:chOff x="3140254" y="4495800"/>
            <a:chExt cx="441146" cy="19812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352800" y="4495800"/>
              <a:ext cx="0" cy="1600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40254" y="61076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</a:t>
              </a:r>
              <a:r>
                <a:rPr lang="pt-BR" dirty="0"/>
                <a:t>5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97254" y="4495800"/>
            <a:ext cx="441146" cy="1969532"/>
            <a:chOff x="1997254" y="4495800"/>
            <a:chExt cx="441146" cy="196953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286000" y="4495800"/>
              <a:ext cx="0" cy="16118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97254" y="609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15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7600" y="6096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Emissões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752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140254" y="4038600"/>
            <a:ext cx="3297847" cy="902732"/>
            <a:chOff x="3140254" y="4038600"/>
            <a:chExt cx="3297847" cy="902732"/>
          </a:xfrm>
        </p:grpSpPr>
        <p:sp>
          <p:nvSpPr>
            <p:cNvPr id="16" name="TextBox 15"/>
            <p:cNvSpPr txBox="1"/>
            <p:nvPr/>
          </p:nvSpPr>
          <p:spPr>
            <a:xfrm>
              <a:off x="4419600" y="4038600"/>
              <a:ext cx="20185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Benefício total 1 ↑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flipH="1">
              <a:off x="3140254" y="4223266"/>
              <a:ext cx="1279346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6" idx="1"/>
            </p:cNvCxnSpPr>
            <p:nvPr/>
          </p:nvCxnSpPr>
          <p:spPr>
            <a:xfrm flipH="1">
              <a:off x="3260546" y="4223266"/>
              <a:ext cx="1159054" cy="718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6200" y="4636532"/>
            <a:ext cx="2362200" cy="1066800"/>
            <a:chOff x="76200" y="4636532"/>
            <a:chExt cx="2362200" cy="1066800"/>
          </a:xfrm>
        </p:grpSpPr>
        <p:sp>
          <p:nvSpPr>
            <p:cNvPr id="44" name="TextBox 43"/>
            <p:cNvSpPr txBox="1"/>
            <p:nvPr/>
          </p:nvSpPr>
          <p:spPr>
            <a:xfrm>
              <a:off x="76200" y="5334000"/>
              <a:ext cx="208262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Benefício total 2 ↓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997254" y="4636532"/>
              <a:ext cx="364946" cy="697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997254" y="5181600"/>
              <a:ext cx="441146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585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3138"/>
            <a:ext cx="8229600" cy="1143000"/>
          </a:xfrm>
        </p:spPr>
        <p:txBody>
          <a:bodyPr/>
          <a:lstStyle/>
          <a:p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Poluição</a:t>
            </a:r>
            <a:r>
              <a:rPr lang="en-US" dirty="0" smtClean="0"/>
              <a:t> e </a:t>
            </a:r>
            <a:r>
              <a:rPr lang="en-US" dirty="0" err="1" smtClean="0"/>
              <a:t>Poluidores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87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x</a:t>
            </a:r>
            <a:r>
              <a:rPr lang="en-US" dirty="0" smtClean="0"/>
              <a:t>: </a:t>
            </a:r>
            <a:r>
              <a:rPr lang="en-US" dirty="0" err="1" smtClean="0"/>
              <a:t>poluição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dirty="0" err="1" smtClean="0"/>
              <a:t>economia</a:t>
            </a:r>
            <a:r>
              <a:rPr lang="en-US" dirty="0" smtClean="0"/>
              <a:t>/</a:t>
            </a:r>
            <a:r>
              <a:rPr lang="en-US" dirty="0" err="1" smtClean="0"/>
              <a:t>poupança</a:t>
            </a:r>
            <a:r>
              <a:rPr lang="en-US" dirty="0" smtClean="0"/>
              <a:t>/</a:t>
            </a:r>
            <a:r>
              <a:rPr lang="en-US" dirty="0" err="1" smtClean="0"/>
              <a:t>benefício</a:t>
            </a:r>
            <a:r>
              <a:rPr lang="en-US" dirty="0" smtClean="0"/>
              <a:t> da </a:t>
            </a:r>
            <a:r>
              <a:rPr lang="en-US" dirty="0" err="1" smtClean="0"/>
              <a:t>poluição</a:t>
            </a:r>
            <a:r>
              <a:rPr lang="en-US" dirty="0" smtClean="0"/>
              <a:t> (</a:t>
            </a:r>
            <a:r>
              <a:rPr lang="en-US" dirty="0" err="1" smtClean="0"/>
              <a:t>gastos</a:t>
            </a:r>
            <a:r>
              <a:rPr lang="en-US" dirty="0" smtClean="0"/>
              <a:t> </a:t>
            </a:r>
            <a:r>
              <a:rPr lang="en-US" dirty="0" err="1" smtClean="0"/>
              <a:t>evitados</a:t>
            </a:r>
            <a:r>
              <a:rPr lang="en-US" dirty="0" smtClean="0"/>
              <a:t> com </a:t>
            </a:r>
            <a:r>
              <a:rPr lang="en-US" dirty="0" err="1" smtClean="0"/>
              <a:t>abatimento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p</a:t>
            </a:r>
            <a:r>
              <a:rPr lang="en-US" dirty="0" smtClean="0"/>
              <a:t>: </a:t>
            </a:r>
            <a:r>
              <a:rPr lang="en-US" dirty="0" err="1" smtClean="0"/>
              <a:t>preço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taxa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de </a:t>
            </a:r>
            <a:r>
              <a:rPr lang="en-US" dirty="0" err="1" smtClean="0"/>
              <a:t>poluição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Objetivo</a:t>
            </a:r>
            <a:r>
              <a:rPr lang="en-US" dirty="0" smtClean="0"/>
              <a:t> do </a:t>
            </a:r>
            <a:r>
              <a:rPr lang="en-US" dirty="0" err="1" smtClean="0"/>
              <a:t>poluidor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C.P.O.: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9875" y="5080000"/>
            <a:ext cx="12272211" cy="53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201" y="6032500"/>
            <a:ext cx="11070771" cy="35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Imposto Pigoviano e Princípio Equimarginal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453360" y="1943100"/>
            <a:ext cx="8385840" cy="4724400"/>
            <a:chOff x="266700" y="1752600"/>
            <a:chExt cx="8385840" cy="4724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2057400"/>
              <a:ext cx="0" cy="403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43000" y="6096000"/>
              <a:ext cx="655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" y="3352800"/>
              <a:ext cx="2743200" cy="274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3000" y="2362200"/>
              <a:ext cx="3810000" cy="3733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00600" y="609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60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3654" y="609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4</a:t>
              </a:r>
              <a:r>
                <a:rPr lang="pt-BR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0" y="2209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60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0" y="32120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4</a:t>
              </a:r>
              <a:r>
                <a:rPr lang="pt-BR" dirty="0" smtClean="0"/>
                <a:t>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43000" y="2133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BM</a:t>
              </a:r>
              <a:r>
                <a:rPr lang="pt-BR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3000" y="31242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BM</a:t>
              </a:r>
              <a:r>
                <a:rPr lang="pt-BR" baseline="-25000" dirty="0"/>
                <a:t>2</a:t>
              </a:r>
              <a:endParaRPr lang="en-US" baseline="-250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4495800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66700" y="4267200"/>
              <a:ext cx="769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p</a:t>
              </a:r>
              <a:r>
                <a:rPr lang="pt-BR" dirty="0" smtClean="0"/>
                <a:t>*=25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40254" y="4495800"/>
              <a:ext cx="441146" cy="1981200"/>
              <a:chOff x="3140254" y="4495800"/>
              <a:chExt cx="441146" cy="19812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3352800" y="4495800"/>
                <a:ext cx="0" cy="1600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140254" y="6107668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3</a:t>
                </a:r>
                <a:r>
                  <a:rPr lang="pt-BR" dirty="0"/>
                  <a:t>5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997254" y="4495800"/>
              <a:ext cx="441146" cy="1969532"/>
              <a:chOff x="1997254" y="4495800"/>
              <a:chExt cx="441146" cy="196953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286000" y="4495800"/>
                <a:ext cx="0" cy="16118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1997254" y="60960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15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67600" y="60960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Emissões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17526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R$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057400" y="3264932"/>
              <a:ext cx="5410200" cy="28427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64680" y="610766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100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143000" y="2362200"/>
              <a:ext cx="914400" cy="9027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656743" y="52959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BM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1143000" y="3212068"/>
              <a:ext cx="5821680" cy="28839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265404" y="28956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D</a:t>
              </a:r>
              <a:r>
                <a:rPr lang="pt-BR" b="1" dirty="0" smtClean="0">
                  <a:solidFill>
                    <a:srgbClr val="0070C0"/>
                  </a:solidFill>
                </a:rPr>
                <a:t>M</a:t>
              </a:r>
              <a:endParaRPr lang="en-US" b="1" baseline="-25000" dirty="0">
                <a:solidFill>
                  <a:srgbClr val="0070C0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419600" y="4495800"/>
              <a:ext cx="0" cy="16118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191000" y="609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5</a:t>
              </a:r>
              <a:r>
                <a:rPr lang="pt-BR" dirty="0" smtClean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697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 é geralmente pago ao governo.</a:t>
            </a:r>
          </a:p>
          <a:p>
            <a:r>
              <a:rPr lang="pt-BR" dirty="0" smtClean="0"/>
              <a:t>Receita do imposto </a:t>
            </a:r>
            <a:r>
              <a:rPr lang="pt-BR" dirty="0" err="1" smtClean="0"/>
              <a:t>Pigoviano</a:t>
            </a:r>
            <a:r>
              <a:rPr lang="pt-BR" dirty="0" smtClean="0"/>
              <a:t> </a:t>
            </a:r>
            <a:r>
              <a:rPr lang="pt-BR" dirty="0"/>
              <a:t>entra no orçamento do governo como qualquer outra </a:t>
            </a:r>
            <a:r>
              <a:rPr lang="pt-BR" dirty="0" smtClean="0"/>
              <a:t>receita e não precisa ser necessariamente atrelada à compensação de vítimas.</a:t>
            </a:r>
          </a:p>
          <a:p>
            <a:r>
              <a:rPr lang="pt-BR" dirty="0" smtClean="0"/>
              <a:t>Compensação de vítimas se não for </a:t>
            </a:r>
            <a:r>
              <a:rPr lang="pt-BR" dirty="0" err="1" smtClean="0"/>
              <a:t>distorcionária</a:t>
            </a:r>
            <a:r>
              <a:rPr lang="pt-BR" dirty="0" smtClean="0"/>
              <a:t> (para não aumentar o incentivo a exposição à poluição).</a:t>
            </a:r>
          </a:p>
        </p:txBody>
      </p:sp>
    </p:spTree>
    <p:extLst>
      <p:ext uri="{BB962C8B-B14F-4D97-AF65-F5344CB8AC3E}">
        <p14:creationId xmlns:p14="http://schemas.microsoft.com/office/powerpoint/2010/main" val="82829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8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Subsídio </a:t>
            </a:r>
            <a:r>
              <a:rPr lang="pt-BR" dirty="0" err="1" smtClean="0"/>
              <a:t>Pigoviano</a:t>
            </a:r>
            <a:r>
              <a:rPr lang="pt-BR" dirty="0" smtClean="0"/>
              <a:t> à Despoluição</a:t>
            </a:r>
            <a:endParaRPr lang="en-US" dirty="0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1241426" y="2895600"/>
            <a:ext cx="5611817" cy="3403600"/>
            <a:chOff x="782" y="1824"/>
            <a:chExt cx="3535" cy="2144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536" y="19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536" y="3552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536" y="2160"/>
              <a:ext cx="172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V="1">
              <a:off x="1536" y="2103"/>
              <a:ext cx="1728" cy="1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24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536" y="283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2294" y="3513"/>
              <a:ext cx="2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/>
                <a:t>P</a:t>
              </a:r>
              <a:r>
                <a:rPr lang="pt-BR" dirty="0" smtClean="0"/>
                <a:t>*</a:t>
              </a:r>
            </a:p>
            <a:p>
              <a:r>
                <a:rPr lang="pt-BR" dirty="0" smtClean="0"/>
                <a:t>A*</a:t>
              </a:r>
              <a:endParaRPr lang="en-US" dirty="0"/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1372" y="27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t*</a:t>
              </a:r>
              <a:endParaRPr lang="en-US"/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736" y="2974"/>
              <a:ext cx="9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BM</a:t>
              </a:r>
              <a:r>
                <a:rPr lang="pt-BR" baseline="30000" dirty="0" smtClean="0"/>
                <a:t>P</a:t>
              </a:r>
              <a:r>
                <a:rPr lang="pt-BR" dirty="0" smtClean="0"/>
                <a:t>= CM(a)</a:t>
              </a:r>
              <a:endParaRPr lang="en-US" dirty="0"/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544" y="1824"/>
              <a:ext cx="6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CM</a:t>
              </a:r>
              <a:r>
                <a:rPr lang="pt-BR" baseline="30000" dirty="0" smtClean="0"/>
                <a:t>S</a:t>
              </a:r>
              <a:r>
                <a:rPr lang="pt-BR" dirty="0" smtClean="0"/>
                <a:t> (P)</a:t>
              </a:r>
            </a:p>
            <a:p>
              <a:r>
                <a:rPr lang="pt-BR" dirty="0" smtClean="0"/>
                <a:t>= BM (a)</a:t>
              </a:r>
              <a:endParaRPr lang="en-US" dirty="0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291" y="3561"/>
              <a:ext cx="10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Poluição </a:t>
              </a:r>
              <a:r>
                <a:rPr lang="pt-BR" dirty="0" smtClean="0">
                  <a:sym typeface="Wingdings" pitchFamily="2" charset="2"/>
                </a:rPr>
                <a:t></a:t>
              </a:r>
            </a:p>
            <a:p>
              <a:r>
                <a:rPr lang="pt-BR" dirty="0" smtClean="0">
                  <a:sym typeface="Wingdings" pitchFamily="2" charset="2"/>
                </a:rPr>
                <a:t> Abatimento</a:t>
              </a:r>
              <a:endParaRPr lang="en-US" dirty="0"/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782" y="1824"/>
              <a:ext cx="7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$/unidade</a:t>
              </a:r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5181600" y="3048000"/>
            <a:ext cx="0" cy="2554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181600" y="43053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*</a:t>
            </a:r>
            <a:endParaRPr lang="en-US" dirty="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127624" y="2906712"/>
            <a:ext cx="119697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smtClean="0"/>
              <a:t>$/unidade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2" y="5791200"/>
            <a:ext cx="12033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3" y="6019800"/>
            <a:ext cx="11430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0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8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Subsídio </a:t>
            </a:r>
            <a:r>
              <a:rPr lang="pt-BR" dirty="0" err="1" smtClean="0"/>
              <a:t>Pigoviano</a:t>
            </a:r>
            <a:r>
              <a:rPr lang="pt-BR" dirty="0" smtClean="0"/>
              <a:t> à Despoluição</a:t>
            </a:r>
            <a:endParaRPr lang="en-US" dirty="0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1241426" y="2895600"/>
            <a:ext cx="5921380" cy="3327400"/>
            <a:chOff x="782" y="1824"/>
            <a:chExt cx="3730" cy="2096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536" y="19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536" y="3552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536" y="2160"/>
              <a:ext cx="172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24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536" y="283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2294" y="3513"/>
              <a:ext cx="2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/>
                <a:t>P</a:t>
              </a:r>
              <a:r>
                <a:rPr lang="pt-BR" dirty="0" smtClean="0"/>
                <a:t>*</a:t>
              </a:r>
            </a:p>
            <a:p>
              <a:r>
                <a:rPr lang="pt-BR" dirty="0" smtClean="0"/>
                <a:t>A*</a:t>
              </a:r>
              <a:endParaRPr lang="en-US" dirty="0"/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1680" y="2112"/>
              <a:ext cx="9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BM</a:t>
              </a:r>
              <a:r>
                <a:rPr lang="pt-BR" baseline="30000" dirty="0" smtClean="0"/>
                <a:t>P</a:t>
              </a:r>
              <a:r>
                <a:rPr lang="pt-BR" dirty="0" smtClean="0"/>
                <a:t>= CM(a)</a:t>
              </a:r>
              <a:endParaRPr lang="en-US" dirty="0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486" y="3504"/>
              <a:ext cx="10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Poluição </a:t>
              </a:r>
              <a:r>
                <a:rPr lang="pt-BR" dirty="0" smtClean="0">
                  <a:sym typeface="Wingdings" pitchFamily="2" charset="2"/>
                </a:rPr>
                <a:t></a:t>
              </a:r>
            </a:p>
            <a:p>
              <a:r>
                <a:rPr lang="pt-BR" dirty="0" smtClean="0">
                  <a:sym typeface="Wingdings" pitchFamily="2" charset="2"/>
                </a:rPr>
                <a:t> Abatimento</a:t>
              </a:r>
              <a:endParaRPr lang="en-US" dirty="0"/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782" y="1824"/>
              <a:ext cx="7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$/unidade</a:t>
              </a:r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5181600" y="3048000"/>
            <a:ext cx="0" cy="2554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181600" y="43053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*</a:t>
            </a:r>
            <a:endParaRPr lang="en-US" dirty="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127624" y="2906712"/>
            <a:ext cx="119697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smtClean="0"/>
              <a:t>$/unidade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2" y="5791200"/>
            <a:ext cx="12033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3" y="6019800"/>
            <a:ext cx="11430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905375" y="5602287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smtClean="0"/>
              <a:t>P</a:t>
            </a:r>
            <a:r>
              <a:rPr lang="pt-BR" baseline="30000" dirty="0"/>
              <a:t>M</a:t>
            </a:r>
            <a:endParaRPr lang="pt-BR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57566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r>
              <a:rPr lang="pt-BR" dirty="0" smtClean="0"/>
              <a:t>Subsídio e 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3750" y="1991356"/>
            <a:ext cx="13500553" cy="437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4951" y="2895600"/>
            <a:ext cx="12540343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9075" y="3609974"/>
            <a:ext cx="12050486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94165" y="4349022"/>
            <a:ext cx="13730968" cy="444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94165" y="5191125"/>
            <a:ext cx="14009914" cy="454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94165" y="5883451"/>
            <a:ext cx="13906499" cy="4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r>
              <a:rPr lang="pt-BR" dirty="0" smtClean="0"/>
              <a:t>Subsídio e 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4165" y="2417763"/>
            <a:ext cx="13730968" cy="44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9625" y="3313141"/>
            <a:ext cx="14253936" cy="461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625" y="4572000"/>
            <a:ext cx="868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Poluidor tem o incentivo de fazer lobby por subsídio.</a:t>
            </a:r>
            <a:endParaRPr lang="pt-BR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283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r>
              <a:rPr lang="pt-BR" dirty="0" smtClean="0"/>
              <a:t>Subsídio e 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4165" y="2417763"/>
            <a:ext cx="13730968" cy="444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2986" y="4318000"/>
            <a:ext cx="11429986" cy="79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9625" y="3313141"/>
            <a:ext cx="14253936" cy="46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2985" y="5434540"/>
            <a:ext cx="11810986" cy="8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r>
              <a:rPr lang="pt-BR" dirty="0" smtClean="0"/>
              <a:t>Subsídio e 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4165" y="2417763"/>
            <a:ext cx="13730968" cy="44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9625" y="3313141"/>
            <a:ext cx="14253936" cy="461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4079874"/>
            <a:ext cx="9372600" cy="65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9575" y="4952999"/>
            <a:ext cx="9829800" cy="68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0451" y="5832474"/>
            <a:ext cx="11070771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32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r>
              <a:rPr lang="pt-BR" dirty="0" smtClean="0"/>
              <a:t>Subsídio e Imposto </a:t>
            </a:r>
            <a:r>
              <a:rPr lang="pt-BR" dirty="0" err="1" smtClean="0"/>
              <a:t>Pigoviano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9201" y="3159125"/>
            <a:ext cx="21357801" cy="692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928" y="4286250"/>
            <a:ext cx="88299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venir Book"/>
                <a:cs typeface="Avenir Book"/>
              </a:rPr>
              <a:t>Tanto imposto quanto subsídio geram </a:t>
            </a:r>
            <a:r>
              <a:rPr lang="pt-BR" sz="2800" dirty="0" smtClean="0">
                <a:latin typeface="Avenir Book"/>
                <a:cs typeface="Avenir Book"/>
              </a:rPr>
              <a:t>mesmo nível de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produção (</a:t>
            </a:r>
            <a:r>
              <a:rPr lang="pt-BR" sz="2800" dirty="0" err="1" smtClean="0">
                <a:latin typeface="Avenir Book"/>
                <a:cs typeface="Avenir Book"/>
              </a:rPr>
              <a:t>P</a:t>
            </a:r>
            <a:r>
              <a:rPr lang="pt-BR" sz="2800" dirty="0" smtClean="0">
                <a:latin typeface="Avenir Book"/>
                <a:cs typeface="Avenir Book"/>
              </a:rPr>
              <a:t>=</a:t>
            </a:r>
            <a:r>
              <a:rPr lang="pt-BR" sz="2800" dirty="0" err="1" smtClean="0">
                <a:latin typeface="Avenir Book"/>
                <a:cs typeface="Avenir Book"/>
              </a:rPr>
              <a:t>CMg</a:t>
            </a:r>
            <a:r>
              <a:rPr lang="pt-BR" sz="2800" dirty="0" smtClean="0">
                <a:latin typeface="Avenir Book"/>
                <a:cs typeface="Avenir Book"/>
              </a:rPr>
              <a:t>) e poluição por firma poluidora.</a:t>
            </a:r>
          </a:p>
        </p:txBody>
      </p:sp>
    </p:spTree>
    <p:extLst>
      <p:ext uri="{BB962C8B-B14F-4D97-AF65-F5344CB8AC3E}">
        <p14:creationId xmlns:p14="http://schemas.microsoft.com/office/powerpoint/2010/main" val="2661794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0144" y="6048373"/>
            <a:ext cx="8943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Firmas mais eficientes (direita) com custo variável médio inferior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(curvas sólidas no mercado não regulado </a:t>
            </a:r>
            <a:r>
              <a:rPr lang="pt-BR" sz="2400" dirty="0" err="1" smtClean="0">
                <a:latin typeface="Avenir Book"/>
                <a:cs typeface="Avenir Book"/>
              </a:rPr>
              <a:t>AVCu</a:t>
            </a:r>
            <a:r>
              <a:rPr lang="pt-BR" sz="2400" dirty="0" smtClean="0">
                <a:latin typeface="Avenir Book"/>
                <a:cs typeface="Avenir Book"/>
              </a:rPr>
              <a:t>).</a:t>
            </a:r>
          </a:p>
        </p:txBody>
      </p:sp>
      <p:pic>
        <p:nvPicPr>
          <p:cNvPr id="10" name="Picture 4" descr="Ko12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4411"/>
            <a:ext cx="57864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6825"/>
            <a:ext cx="8229600" cy="944562"/>
          </a:xfrm>
        </p:spPr>
        <p:txBody>
          <a:bodyPr>
            <a:noAutofit/>
          </a:bodyPr>
          <a:lstStyle/>
          <a:p>
            <a:r>
              <a:rPr lang="pt-BR" sz="3600" dirty="0" smtClean="0"/>
              <a:t>Benefício ou Economia Marginal  da Poluição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17251" y="2274460"/>
            <a:ext cx="7296732" cy="4524770"/>
            <a:chOff x="442614" y="1066800"/>
            <a:chExt cx="8283370" cy="52578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57400" y="2133600"/>
              <a:ext cx="0" cy="3733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57400" y="5867400"/>
              <a:ext cx="5638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85314" y="5730240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Emiss</a:t>
              </a:r>
              <a:r>
                <a:rPr lang="pt-BR" dirty="0" smtClean="0"/>
                <a:t>ões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614" y="1948934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R$/unidade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200" y="5882640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r>
                <a:rPr lang="pt-BR" sz="1100" dirty="0"/>
                <a:t>m</a:t>
              </a:r>
              <a:endParaRPr 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58674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r>
                <a:rPr lang="pt-BR" sz="1100" dirty="0"/>
                <a:t>1</a:t>
              </a:r>
              <a:endParaRPr lang="en-US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0200" y="58674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r>
                <a:rPr lang="pt-BR" sz="1100" dirty="0"/>
                <a:t>2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6800" y="58674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r>
                <a:rPr lang="pt-BR" sz="1100" dirty="0"/>
                <a:t>3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3400" y="58674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r>
                <a:rPr lang="pt-BR" sz="1100" dirty="0"/>
                <a:t>4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5000" y="5867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0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0" y="4038600"/>
              <a:ext cx="96372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0" dirty="0" smtClean="0"/>
                <a:t>...</a:t>
              </a:r>
              <a:endParaRPr lang="en-US" sz="80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096000" y="4916269"/>
              <a:ext cx="2514600" cy="951131"/>
              <a:chOff x="6096000" y="4916269"/>
              <a:chExt cx="2514600" cy="9511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0" y="5638800"/>
                <a:ext cx="533400" cy="228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41974" y="4916269"/>
                <a:ext cx="1768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Feche containers</a:t>
                </a:r>
              </a:p>
              <a:p>
                <a:r>
                  <a:rPr lang="pt-BR" dirty="0" smtClean="0"/>
                  <a:t>sempre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>
                <a:stCxn id="30" idx="1"/>
              </p:cNvCxnSpPr>
              <p:nvPr/>
            </p:nvCxnSpPr>
            <p:spPr>
              <a:xfrm flipH="1">
                <a:off x="6400801" y="5239435"/>
                <a:ext cx="441173" cy="3231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62600" y="4191000"/>
              <a:ext cx="3154104" cy="1676400"/>
              <a:chOff x="5562600" y="4191000"/>
              <a:chExt cx="3154104" cy="1676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562600" y="5334000"/>
                <a:ext cx="533400" cy="533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248400" y="4191000"/>
                <a:ext cx="24683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Treine funcionários</a:t>
                </a:r>
              </a:p>
              <a:p>
                <a:r>
                  <a:rPr lang="pt-BR" dirty="0" smtClean="0"/>
                  <a:t>que lidam com químicos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5791201" y="4800600"/>
                <a:ext cx="52141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029200" y="3810000"/>
              <a:ext cx="2190097" cy="2057400"/>
              <a:chOff x="5029200" y="3810000"/>
              <a:chExt cx="2190097" cy="2057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29200" y="4800600"/>
                <a:ext cx="533400" cy="1066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638800" y="3810000"/>
                <a:ext cx="1580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Carvão ativado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5257802" y="4179332"/>
                <a:ext cx="533399" cy="5450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4495800" y="3048000"/>
              <a:ext cx="3429000" cy="2819400"/>
              <a:chOff x="4495800" y="3048000"/>
              <a:chExt cx="3429000" cy="2819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495800" y="4191000"/>
                <a:ext cx="533400" cy="1676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04312" y="3048000"/>
                <a:ext cx="27204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Reorganização do processo</a:t>
                </a:r>
              </a:p>
              <a:p>
                <a:r>
                  <a:rPr lang="pt-BR" dirty="0" smtClean="0"/>
                  <a:t>produtivo</a:t>
                </a:r>
                <a:endParaRPr lang="en-US" dirty="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4738550" y="3606352"/>
                <a:ext cx="533399" cy="5450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2057400" y="1066800"/>
              <a:ext cx="3657600" cy="4800600"/>
              <a:chOff x="2057400" y="1066800"/>
              <a:chExt cx="3657600" cy="4800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057400" y="1066800"/>
                <a:ext cx="533400" cy="480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390068" y="1066800"/>
                <a:ext cx="2324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Fechamento da fábrica</a:t>
                </a:r>
                <a:endParaRPr lang="en-US" dirty="0"/>
              </a:p>
            </p:txBody>
          </p:sp>
          <p:cxnSp>
            <p:nvCxnSpPr>
              <p:cNvPr id="45" name="Straight Arrow Connector 44"/>
              <p:cNvCxnSpPr>
                <a:stCxn id="34" idx="1"/>
              </p:cNvCxnSpPr>
              <p:nvPr/>
            </p:nvCxnSpPr>
            <p:spPr>
              <a:xfrm flipH="1">
                <a:off x="2667001" y="1251466"/>
                <a:ext cx="723067" cy="556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/>
            <p:cNvSpPr/>
            <p:nvPr/>
          </p:nvSpPr>
          <p:spPr>
            <a:xfrm>
              <a:off x="2090057" y="1084217"/>
              <a:ext cx="4545874" cy="4767943"/>
            </a:xfrm>
            <a:custGeom>
              <a:avLst/>
              <a:gdLst>
                <a:gd name="connsiteX0" fmla="*/ 4545874 w 4545874"/>
                <a:gd name="connsiteY0" fmla="*/ 4767943 h 4767943"/>
                <a:gd name="connsiteX1" fmla="*/ 4010297 w 4545874"/>
                <a:gd name="connsiteY1" fmla="*/ 4545874 h 4767943"/>
                <a:gd name="connsiteX2" fmla="*/ 2939143 w 4545874"/>
                <a:gd name="connsiteY2" fmla="*/ 3735977 h 4767943"/>
                <a:gd name="connsiteX3" fmla="*/ 0 w 4545874"/>
                <a:gd name="connsiteY3" fmla="*/ 0 h 476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5874" h="4767943">
                  <a:moveTo>
                    <a:pt x="4545874" y="4767943"/>
                  </a:moveTo>
                  <a:cubicBezTo>
                    <a:pt x="4411979" y="4742905"/>
                    <a:pt x="4278085" y="4717868"/>
                    <a:pt x="4010297" y="4545874"/>
                  </a:cubicBezTo>
                  <a:cubicBezTo>
                    <a:pt x="3742508" y="4373880"/>
                    <a:pt x="3607526" y="4493623"/>
                    <a:pt x="2939143" y="3735977"/>
                  </a:cubicBezTo>
                  <a:cubicBezTo>
                    <a:pt x="2270760" y="2978331"/>
                    <a:pt x="1135380" y="1489165"/>
                    <a:pt x="0" y="0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16" idx="0"/>
            </p:cNvCxnSpPr>
            <p:nvPr/>
          </p:nvCxnSpPr>
          <p:spPr>
            <a:xfrm>
              <a:off x="6635931" y="5852160"/>
              <a:ext cx="1212669" cy="47244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09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0144" y="6048373"/>
            <a:ext cx="8962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Firmas mais eficientes entram no mercado com preço menor do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que firmas menos eficientes (min AVC).</a:t>
            </a:r>
          </a:p>
        </p:txBody>
      </p:sp>
      <p:pic>
        <p:nvPicPr>
          <p:cNvPr id="10" name="Picture 4" descr="Ko12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4411"/>
            <a:ext cx="57864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6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0144" y="6048373"/>
            <a:ext cx="8962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Firmas mais eficientes entram no mercado com preço menor do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que firmas menos eficientes (min AVC).</a:t>
            </a:r>
          </a:p>
        </p:txBody>
      </p:sp>
      <p:pic>
        <p:nvPicPr>
          <p:cNvPr id="5" name="Picture 3" descr="Ko12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0732"/>
            <a:ext cx="5670550" cy="388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984500" y="4730751"/>
            <a:ext cx="190500" cy="5923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23090" y="5323106"/>
            <a:ext cx="239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Mais eficientes entram.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00625" y="4127500"/>
            <a:ext cx="501650" cy="676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2900" y="4645025"/>
            <a:ext cx="178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Menos eficientes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entram.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4165" y="2417763"/>
            <a:ext cx="13730968" cy="44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9625" y="3217891"/>
            <a:ext cx="14253936" cy="461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0425" y="3921126"/>
            <a:ext cx="10515600" cy="73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6300" y="4826439"/>
            <a:ext cx="11195050" cy="777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678" y="5587999"/>
            <a:ext cx="81541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smtClean="0">
                <a:latin typeface="Avenir Book"/>
                <a:cs typeface="Avenir Book"/>
              </a:rPr>
              <a:t>sê/</a:t>
            </a:r>
            <a:r>
              <a:rPr lang="pt-BR" sz="2400" i="1" dirty="0" err="1" smtClean="0">
                <a:latin typeface="Avenir Book"/>
                <a:cs typeface="Avenir Book"/>
              </a:rPr>
              <a:t>y</a:t>
            </a:r>
            <a:r>
              <a:rPr lang="pt-BR" sz="2400" dirty="0" smtClean="0">
                <a:latin typeface="Avenir Book"/>
                <a:cs typeface="Avenir Book"/>
              </a:rPr>
              <a:t> entra no </a:t>
            </a:r>
            <a:r>
              <a:rPr lang="pt-BR" sz="2400" dirty="0" err="1" smtClean="0">
                <a:latin typeface="Avenir Book"/>
                <a:cs typeface="Avenir Book"/>
              </a:rPr>
              <a:t>CVMs</a:t>
            </a:r>
            <a:r>
              <a:rPr lang="pt-BR" sz="2400" dirty="0" smtClean="0">
                <a:latin typeface="Avenir Book"/>
                <a:cs typeface="Avenir Book"/>
              </a:rPr>
              <a:t>, porque se a firma decidir sair do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mercado no curto prazo, ela perde o subsídio. Isto é,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sair do mercado ou não é decisão de CP (mas não entrar).</a:t>
            </a:r>
          </a:p>
        </p:txBody>
      </p:sp>
    </p:spTree>
    <p:extLst>
      <p:ext uri="{BB962C8B-B14F-4D97-AF65-F5344CB8AC3E}">
        <p14:creationId xmlns:p14="http://schemas.microsoft.com/office/powerpoint/2010/main" val="409994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269" y="6048373"/>
            <a:ext cx="9190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Custo marginal aumenta de forma igual para </a:t>
            </a:r>
            <a:r>
              <a:rPr lang="pt-BR" sz="2400" dirty="0" err="1" smtClean="0">
                <a:latin typeface="Avenir Book"/>
                <a:cs typeface="Avenir Book"/>
              </a:rPr>
              <a:t>t</a:t>
            </a:r>
            <a:r>
              <a:rPr lang="pt-BR" sz="2400" dirty="0" smtClean="0">
                <a:latin typeface="Avenir Book"/>
                <a:cs typeface="Avenir Book"/>
              </a:rPr>
              <a:t> e </a:t>
            </a:r>
            <a:r>
              <a:rPr lang="pt-BR" sz="2400" dirty="0" err="1" smtClean="0">
                <a:latin typeface="Avenir Book"/>
                <a:cs typeface="Avenir Book"/>
              </a:rPr>
              <a:t>s</a:t>
            </a:r>
            <a:r>
              <a:rPr lang="pt-BR" sz="2400" dirty="0" smtClean="0">
                <a:latin typeface="Avenir Book"/>
                <a:cs typeface="Avenir Book"/>
              </a:rPr>
              <a:t>, mas custo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variável médio, muda de forma diferente (possibilidade de saída).</a:t>
            </a:r>
          </a:p>
        </p:txBody>
      </p:sp>
      <p:pic>
        <p:nvPicPr>
          <p:cNvPr id="10" name="Picture 4" descr="Ko12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4411"/>
            <a:ext cx="57864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8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0144" y="5699123"/>
            <a:ext cx="89789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>
                <a:latin typeface="Avenir Book"/>
                <a:cs typeface="Avenir Book"/>
              </a:rPr>
              <a:t>Pu</a:t>
            </a:r>
            <a:r>
              <a:rPr lang="pt-BR" sz="2400" dirty="0" smtClean="0">
                <a:latin typeface="Avenir Book"/>
                <a:cs typeface="Avenir Book"/>
              </a:rPr>
              <a:t>: equilíbrio de mercado não regulado – ambos tipos de firma.</a:t>
            </a:r>
          </a:p>
          <a:p>
            <a:r>
              <a:rPr lang="pt-BR" sz="2400" dirty="0" err="1" smtClean="0">
                <a:latin typeface="Avenir Book"/>
                <a:cs typeface="Avenir Book"/>
              </a:rPr>
              <a:t>Pt</a:t>
            </a:r>
            <a:r>
              <a:rPr lang="pt-BR" sz="2400" dirty="0" smtClean="0">
                <a:latin typeface="Avenir Book"/>
                <a:cs typeface="Avenir Book"/>
              </a:rPr>
              <a:t>: equilíbrio com imposto – somente eficientes.</a:t>
            </a:r>
          </a:p>
          <a:p>
            <a:r>
              <a:rPr lang="pt-BR" sz="2400" dirty="0" err="1" smtClean="0">
                <a:latin typeface="Avenir Book"/>
                <a:cs typeface="Avenir Book"/>
              </a:rPr>
              <a:t>Ps</a:t>
            </a:r>
            <a:r>
              <a:rPr lang="pt-BR" sz="2400" dirty="0" smtClean="0">
                <a:latin typeface="Avenir Book"/>
                <a:cs typeface="Avenir Book"/>
              </a:rPr>
              <a:t>: equilíbrio com subsídio – ambos tipos de firma.</a:t>
            </a:r>
          </a:p>
        </p:txBody>
      </p:sp>
      <p:pic>
        <p:nvPicPr>
          <p:cNvPr id="5" name="Picture 3" descr="Ko12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4" y="2250733"/>
            <a:ext cx="4937125" cy="337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063750" y="3222625"/>
            <a:ext cx="1381125" cy="0"/>
          </a:xfrm>
          <a:prstGeom prst="line">
            <a:avLst/>
          </a:prstGeom>
          <a:ln w="63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63750" y="3508375"/>
            <a:ext cx="2333625" cy="1"/>
          </a:xfrm>
          <a:prstGeom prst="line">
            <a:avLst/>
          </a:prstGeom>
          <a:ln w="63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3750" y="3667125"/>
            <a:ext cx="2762250" cy="0"/>
          </a:xfrm>
          <a:prstGeom prst="line">
            <a:avLst/>
          </a:prstGeom>
          <a:ln w="63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9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269" y="6048373"/>
            <a:ext cx="9190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Custo marginal aumenta de forma igual para </a:t>
            </a:r>
            <a:r>
              <a:rPr lang="pt-BR" sz="2400" dirty="0" err="1" smtClean="0">
                <a:latin typeface="Avenir Book"/>
                <a:cs typeface="Avenir Book"/>
              </a:rPr>
              <a:t>t</a:t>
            </a:r>
            <a:r>
              <a:rPr lang="pt-BR" sz="2400" dirty="0" smtClean="0">
                <a:latin typeface="Avenir Book"/>
                <a:cs typeface="Avenir Book"/>
              </a:rPr>
              <a:t> e </a:t>
            </a:r>
            <a:r>
              <a:rPr lang="pt-BR" sz="2400" dirty="0" err="1" smtClean="0">
                <a:latin typeface="Avenir Book"/>
                <a:cs typeface="Avenir Book"/>
              </a:rPr>
              <a:t>s</a:t>
            </a:r>
            <a:r>
              <a:rPr lang="pt-BR" sz="2400" dirty="0" smtClean="0">
                <a:latin typeface="Avenir Book"/>
                <a:cs typeface="Avenir Book"/>
              </a:rPr>
              <a:t>, mas custo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variável médio, muda de forma diferente (possibilidade de saída).</a:t>
            </a:r>
          </a:p>
        </p:txBody>
      </p:sp>
      <p:pic>
        <p:nvPicPr>
          <p:cNvPr id="10" name="Picture 4" descr="Ko12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4411"/>
            <a:ext cx="57864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62125" y="3381375"/>
            <a:ext cx="5318125" cy="0"/>
          </a:xfrm>
          <a:prstGeom prst="line">
            <a:avLst/>
          </a:prstGeom>
          <a:ln w="63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62125" y="3667125"/>
            <a:ext cx="5318125" cy="2"/>
          </a:xfrm>
          <a:prstGeom prst="line">
            <a:avLst/>
          </a:prstGeom>
          <a:ln w="63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2125" y="3825875"/>
            <a:ext cx="5318125" cy="0"/>
          </a:xfrm>
          <a:prstGeom prst="line">
            <a:avLst/>
          </a:prstGeom>
          <a:ln w="63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7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Curto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0144" y="5699123"/>
            <a:ext cx="85686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Imposto: somente eficientes operam.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Subsídio: ineficientes operam; distorção em outros mercados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(para obtenção de recursos) – ineficiente.</a:t>
            </a:r>
          </a:p>
        </p:txBody>
      </p:sp>
      <p:pic>
        <p:nvPicPr>
          <p:cNvPr id="5" name="Picture 3" descr="Ko12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4" y="2250733"/>
            <a:ext cx="4937125" cy="337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0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76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Subsídio e Imposto </a:t>
            </a:r>
            <a:r>
              <a:rPr lang="pt-BR" sz="3200" dirty="0" err="1" smtClean="0"/>
              <a:t>Pigoviano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Firmas Heterogêneas no Longo Prazo</a:t>
            </a:r>
            <a:endParaRPr lang="pt-B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644" y="5699123"/>
            <a:ext cx="93012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Indústria com custo constante no longo prazo.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Imposto: somente eficientes operam. Menor produção e poluição.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Subsídio: ineficientes operam. Maior produção e poluição</a:t>
            </a:r>
          </a:p>
        </p:txBody>
      </p:sp>
      <p:pic>
        <p:nvPicPr>
          <p:cNvPr id="6" name="Picture 3" descr="Ko12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29633"/>
            <a:ext cx="5175250" cy="35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1920875" y="4191000"/>
            <a:ext cx="2905125" cy="1587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20875" y="3883025"/>
            <a:ext cx="2905125" cy="1587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36750" y="3295650"/>
            <a:ext cx="2905125" cy="1587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9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263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dirty="0" smtClean="0"/>
              <a:t>Monopolista no Mercado de Bens</a:t>
            </a:r>
            <a:endParaRPr lang="pt-B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644" y="5984873"/>
            <a:ext cx="921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Monopolista produz menos e polui menos que mercado competi-</a:t>
            </a:r>
          </a:p>
          <a:p>
            <a:r>
              <a:rPr lang="pt-BR" sz="2400" dirty="0" err="1" smtClean="0">
                <a:latin typeface="Avenir Book"/>
                <a:cs typeface="Avenir Book"/>
              </a:rPr>
              <a:t>tivo</a:t>
            </a:r>
            <a:r>
              <a:rPr lang="pt-BR" sz="2400" dirty="0" smtClean="0">
                <a:latin typeface="Avenir Book"/>
                <a:cs typeface="Avenir Book"/>
              </a:rPr>
              <a:t>. Imposto </a:t>
            </a:r>
            <a:r>
              <a:rPr lang="pt-BR" sz="2400" dirty="0" err="1" smtClean="0">
                <a:latin typeface="Avenir Book"/>
                <a:cs typeface="Avenir Book"/>
              </a:rPr>
              <a:t>Pigoviano</a:t>
            </a:r>
            <a:r>
              <a:rPr lang="pt-BR" sz="2400" dirty="0" smtClean="0">
                <a:latin typeface="Avenir Book"/>
                <a:cs typeface="Avenir Book"/>
              </a:rPr>
              <a:t> e aumento de ineficiência.</a:t>
            </a:r>
          </a:p>
        </p:txBody>
      </p:sp>
      <p:pic>
        <p:nvPicPr>
          <p:cNvPr id="11" name="Picture 3" descr="Ko12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955799"/>
            <a:ext cx="5677899" cy="40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9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Monopolista </a:t>
            </a:r>
            <a:r>
              <a:rPr lang="pt-BR" sz="3600" dirty="0" smtClean="0"/>
              <a:t>na Produ</a:t>
            </a:r>
            <a:r>
              <a:rPr lang="pt-BR" sz="3600" dirty="0" smtClean="0"/>
              <a:t>ç</a:t>
            </a:r>
            <a:r>
              <a:rPr lang="pt-BR" sz="3600" dirty="0" smtClean="0"/>
              <a:t>ão de Poluição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5362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Suponha que produtor gera poluiç</a:t>
            </a:r>
            <a:r>
              <a:rPr lang="pt-BR" sz="2800" dirty="0" smtClean="0"/>
              <a:t>ão “</a:t>
            </a:r>
            <a:r>
              <a:rPr lang="pt-BR" sz="2800" dirty="0" err="1" smtClean="0"/>
              <a:t>s</a:t>
            </a:r>
            <a:r>
              <a:rPr lang="pt-BR" sz="2800" dirty="0" smtClean="0"/>
              <a:t>” (</a:t>
            </a:r>
            <a:r>
              <a:rPr lang="pt-BR" sz="2800" dirty="0" err="1" smtClean="0"/>
              <a:t>smoke</a:t>
            </a:r>
            <a:r>
              <a:rPr lang="pt-BR" sz="2800" dirty="0" smtClean="0"/>
              <a:t>) e imposto sobre poluição seja </a:t>
            </a:r>
            <a:r>
              <a:rPr lang="pt-BR" sz="2800" dirty="0" err="1" smtClean="0"/>
              <a:t>t</a:t>
            </a:r>
            <a:r>
              <a:rPr lang="pt-BR" sz="2800" dirty="0" smtClean="0"/>
              <a:t> = </a:t>
            </a:r>
            <a:r>
              <a:rPr lang="pt-BR" sz="2800" dirty="0" err="1" smtClean="0"/>
              <a:t>DMg</a:t>
            </a:r>
            <a:r>
              <a:rPr lang="pt-BR" sz="2800" dirty="0" smtClean="0"/>
              <a:t>(</a:t>
            </a:r>
            <a:r>
              <a:rPr lang="pt-BR" sz="2800" dirty="0" err="1" smtClean="0"/>
              <a:t>s</a:t>
            </a:r>
            <a:r>
              <a:rPr lang="pt-BR" sz="2800" dirty="0" smtClean="0"/>
              <a:t>) [note que isso não é 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].</a:t>
            </a:r>
          </a:p>
          <a:p>
            <a:r>
              <a:rPr lang="pt-BR" sz="2800" dirty="0" smtClean="0"/>
              <a:t>Pagamento total de imposto: </a:t>
            </a:r>
            <a:r>
              <a:rPr lang="pt-BR" sz="2800" dirty="0" err="1" smtClean="0"/>
              <a:t>T</a:t>
            </a:r>
            <a:r>
              <a:rPr lang="pt-BR" sz="2800" dirty="0" smtClean="0"/>
              <a:t>(</a:t>
            </a:r>
            <a:r>
              <a:rPr lang="pt-BR" sz="2800" dirty="0" err="1" smtClean="0"/>
              <a:t>s</a:t>
            </a:r>
            <a:r>
              <a:rPr lang="pt-BR" sz="2800" dirty="0" smtClean="0"/>
              <a:t>) = </a:t>
            </a:r>
            <a:r>
              <a:rPr lang="pt-BR" sz="2800" dirty="0" err="1" smtClean="0"/>
              <a:t>s</a:t>
            </a:r>
            <a:r>
              <a:rPr lang="pt-BR" sz="2800" dirty="0" smtClean="0"/>
              <a:t> </a:t>
            </a:r>
            <a:r>
              <a:rPr lang="pt-BR" sz="2800" dirty="0" err="1" smtClean="0"/>
              <a:t>DMg</a:t>
            </a:r>
            <a:r>
              <a:rPr lang="pt-BR" sz="2800" dirty="0" smtClean="0"/>
              <a:t>(</a:t>
            </a:r>
            <a:r>
              <a:rPr lang="pt-BR" sz="2800" dirty="0" err="1" smtClean="0"/>
              <a:t>s</a:t>
            </a:r>
            <a:r>
              <a:rPr lang="pt-BR" sz="2800" dirty="0" smtClean="0"/>
              <a:t>)</a:t>
            </a:r>
          </a:p>
          <a:p>
            <a:r>
              <a:rPr lang="pt-BR" sz="2800" dirty="0" smtClean="0"/>
              <a:t>Poluidor polui onde o custo marginal da poluição para ele (pagamento marginal de imposto) é igual ao benefício marginal da poluição.</a:t>
            </a:r>
          </a:p>
          <a:p>
            <a:r>
              <a:rPr lang="pt-BR" sz="2800" dirty="0" err="1" smtClean="0"/>
              <a:t>TMg</a:t>
            </a:r>
            <a:r>
              <a:rPr lang="pt-BR" sz="2800" dirty="0" smtClean="0"/>
              <a:t>(</a:t>
            </a:r>
            <a:r>
              <a:rPr lang="pt-BR" sz="2800" dirty="0" err="1" smtClean="0"/>
              <a:t>s</a:t>
            </a:r>
            <a:r>
              <a:rPr lang="pt-BR" sz="2800" dirty="0" smtClean="0"/>
              <a:t>) = </a:t>
            </a:r>
            <a:r>
              <a:rPr lang="pt-BR" sz="2800" dirty="0" err="1" smtClean="0"/>
              <a:t>DMg</a:t>
            </a:r>
            <a:r>
              <a:rPr lang="pt-BR" sz="2800" dirty="0" smtClean="0"/>
              <a:t>(</a:t>
            </a:r>
            <a:r>
              <a:rPr lang="pt-BR" sz="2800" dirty="0" err="1" smtClean="0"/>
              <a:t>s</a:t>
            </a:r>
            <a:r>
              <a:rPr lang="pt-BR" sz="2800" dirty="0" smtClean="0"/>
              <a:t>) + </a:t>
            </a:r>
            <a:r>
              <a:rPr lang="pt-BR" sz="2800" dirty="0" err="1" smtClean="0"/>
              <a:t>s</a:t>
            </a:r>
            <a:r>
              <a:rPr lang="pt-BR" sz="2800" dirty="0" smtClean="0"/>
              <a:t> </a:t>
            </a:r>
            <a:r>
              <a:rPr lang="pt-BR" sz="2800" dirty="0" err="1" smtClean="0"/>
              <a:t>d</a:t>
            </a:r>
            <a:r>
              <a:rPr lang="pt-BR" sz="2800" dirty="0" smtClean="0"/>
              <a:t>[</a:t>
            </a:r>
            <a:r>
              <a:rPr lang="pt-BR" sz="2800" dirty="0" err="1" smtClean="0"/>
              <a:t>DMg</a:t>
            </a:r>
            <a:r>
              <a:rPr lang="pt-BR" sz="2800" dirty="0" smtClean="0"/>
              <a:t>(</a:t>
            </a:r>
            <a:r>
              <a:rPr lang="pt-BR" sz="2800" dirty="0" err="1" smtClean="0"/>
              <a:t>s</a:t>
            </a:r>
            <a:r>
              <a:rPr lang="pt-BR" sz="2800" dirty="0" smtClean="0"/>
              <a:t>)]/</a:t>
            </a:r>
            <a:r>
              <a:rPr lang="pt-BR" sz="2800" dirty="0" err="1" smtClean="0"/>
              <a:t>ds</a:t>
            </a:r>
            <a:r>
              <a:rPr lang="pt-BR" sz="2800" dirty="0" smtClean="0"/>
              <a:t> &gt; </a:t>
            </a:r>
            <a:r>
              <a:rPr lang="pt-BR" sz="2800" dirty="0" err="1" smtClean="0"/>
              <a:t>DMg</a:t>
            </a:r>
            <a:r>
              <a:rPr lang="pt-BR" sz="2800" dirty="0" smtClean="0"/>
              <a:t>(</a:t>
            </a:r>
            <a:r>
              <a:rPr lang="pt-BR" sz="2800" dirty="0" err="1" smtClean="0"/>
              <a:t>s</a:t>
            </a:r>
            <a:r>
              <a:rPr lang="pt-BR" sz="2800" dirty="0" smtClean="0"/>
              <a:t>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4806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200"/>
            <a:ext cx="8229600" cy="944562"/>
          </a:xfrm>
        </p:spPr>
        <p:txBody>
          <a:bodyPr>
            <a:noAutofit/>
          </a:bodyPr>
          <a:lstStyle/>
          <a:p>
            <a:r>
              <a:rPr lang="pt-BR" sz="3600" dirty="0" smtClean="0"/>
              <a:t>Taxa de Poluição e Incentivo do Poluidor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95375" y="2237450"/>
            <a:ext cx="6753224" cy="4440746"/>
            <a:chOff x="622277" y="714884"/>
            <a:chExt cx="8106913" cy="566168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57400" y="730250"/>
              <a:ext cx="0" cy="5137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57400" y="5867400"/>
              <a:ext cx="5638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85314" y="5730240"/>
              <a:ext cx="1043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Emiss</a:t>
              </a:r>
              <a:r>
                <a:rPr lang="pt-BR" dirty="0" err="1" smtClean="0"/>
                <a:t>ões</a:t>
              </a:r>
              <a:endParaRPr lang="pt-BR" dirty="0" smtClean="0"/>
            </a:p>
            <a:p>
              <a:pPr algn="ctr"/>
              <a:r>
                <a:rPr lang="pt-BR" dirty="0" smtClean="0"/>
                <a:t>      (</a:t>
              </a:r>
              <a:r>
                <a:rPr lang="pt-BR" dirty="0" err="1" smtClean="0"/>
                <a:t>x</a:t>
              </a:r>
              <a:r>
                <a:rPr lang="pt-BR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2277" y="714884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R$/unidade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200" y="5882640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r>
                <a:rPr lang="pt-BR" sz="1100" dirty="0"/>
                <a:t>m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5000" y="5867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0</a:t>
              </a:r>
              <a:endParaRPr lang="en-US" sz="11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90057" y="1084217"/>
              <a:ext cx="4545874" cy="4767943"/>
            </a:xfrm>
            <a:custGeom>
              <a:avLst/>
              <a:gdLst>
                <a:gd name="connsiteX0" fmla="*/ 4545874 w 4545874"/>
                <a:gd name="connsiteY0" fmla="*/ 4767943 h 4767943"/>
                <a:gd name="connsiteX1" fmla="*/ 4010297 w 4545874"/>
                <a:gd name="connsiteY1" fmla="*/ 4545874 h 4767943"/>
                <a:gd name="connsiteX2" fmla="*/ 2939143 w 4545874"/>
                <a:gd name="connsiteY2" fmla="*/ 3735977 h 4767943"/>
                <a:gd name="connsiteX3" fmla="*/ 0 w 4545874"/>
                <a:gd name="connsiteY3" fmla="*/ 0 h 476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5874" h="4767943">
                  <a:moveTo>
                    <a:pt x="4545874" y="4767943"/>
                  </a:moveTo>
                  <a:cubicBezTo>
                    <a:pt x="4411979" y="4742905"/>
                    <a:pt x="4278085" y="4717868"/>
                    <a:pt x="4010297" y="4545874"/>
                  </a:cubicBezTo>
                  <a:cubicBezTo>
                    <a:pt x="3742508" y="4373880"/>
                    <a:pt x="3607526" y="4493623"/>
                    <a:pt x="2939143" y="3735977"/>
                  </a:cubicBezTo>
                  <a:cubicBezTo>
                    <a:pt x="2270760" y="2978331"/>
                    <a:pt x="1135380" y="1489165"/>
                    <a:pt x="0" y="0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16" idx="0"/>
            </p:cNvCxnSpPr>
            <p:nvPr/>
          </p:nvCxnSpPr>
          <p:spPr>
            <a:xfrm>
              <a:off x="6635931" y="5852160"/>
              <a:ext cx="1212669" cy="47244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487857" y="1269484"/>
              <a:ext cx="1687703" cy="470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BM(</a:t>
              </a:r>
              <a:r>
                <a:rPr lang="pt-BR" dirty="0" err="1" smtClean="0"/>
                <a:t>x</a:t>
              </a:r>
              <a:r>
                <a:rPr lang="pt-BR" dirty="0" smtClean="0"/>
                <a:t>)=MS(</a:t>
              </a:r>
              <a:r>
                <a:rPr lang="pt-BR" dirty="0" err="1" smtClean="0"/>
                <a:t>x</a:t>
              </a:r>
              <a:r>
                <a:rPr lang="pt-BR" dirty="0" smtClean="0"/>
                <a:t>)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56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263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Monopolista </a:t>
            </a:r>
            <a:r>
              <a:rPr lang="pt-BR" sz="3600" dirty="0" smtClean="0"/>
              <a:t>na Produ</a:t>
            </a:r>
            <a:r>
              <a:rPr lang="pt-BR" sz="3600" dirty="0" smtClean="0"/>
              <a:t>ç</a:t>
            </a:r>
            <a:r>
              <a:rPr lang="pt-BR" sz="3600" dirty="0" smtClean="0"/>
              <a:t>ão de Poluição</a:t>
            </a:r>
            <a:endParaRPr lang="pt-BR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644" y="5984873"/>
            <a:ext cx="839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venir Book"/>
                <a:cs typeface="Avenir Book"/>
              </a:rPr>
              <a:t>Monopolista </a:t>
            </a:r>
            <a:r>
              <a:rPr lang="pt-BR" sz="2400" dirty="0" smtClean="0">
                <a:latin typeface="Avenir Book"/>
                <a:cs typeface="Avenir Book"/>
              </a:rPr>
              <a:t>polui menos do que a quantidade socialmente</a:t>
            </a:r>
          </a:p>
          <a:p>
            <a:r>
              <a:rPr lang="pt-BR" sz="2400" dirty="0" smtClean="0">
                <a:latin typeface="Avenir Book"/>
                <a:cs typeface="Avenir Book"/>
              </a:rPr>
              <a:t>ótima (supondo imposto = </a:t>
            </a:r>
            <a:r>
              <a:rPr lang="pt-BR" sz="2400" dirty="0" err="1" smtClean="0">
                <a:latin typeface="Avenir Book"/>
                <a:cs typeface="Avenir Book"/>
              </a:rPr>
              <a:t>DMg</a:t>
            </a:r>
            <a:r>
              <a:rPr lang="pt-BR" sz="2400" dirty="0" smtClean="0">
                <a:latin typeface="Avenir Book"/>
                <a:cs typeface="Avenir Book"/>
              </a:rPr>
              <a:t>(</a:t>
            </a:r>
            <a:r>
              <a:rPr lang="pt-BR" sz="2400" dirty="0" err="1" smtClean="0">
                <a:latin typeface="Avenir Book"/>
                <a:cs typeface="Avenir Book"/>
              </a:rPr>
              <a:t>s</a:t>
            </a:r>
            <a:r>
              <a:rPr lang="pt-BR" sz="2400" dirty="0" smtClean="0">
                <a:latin typeface="Avenir Book"/>
                <a:cs typeface="Avenir Book"/>
              </a:rPr>
              <a:t>)).</a:t>
            </a:r>
            <a:endParaRPr lang="pt-BR" sz="2400" dirty="0" smtClean="0">
              <a:latin typeface="Avenir Book"/>
              <a:cs typeface="Avenir Book"/>
            </a:endParaRPr>
          </a:p>
        </p:txBody>
      </p:sp>
      <p:pic>
        <p:nvPicPr>
          <p:cNvPr id="5" name="Picture 3" descr="Ko12F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1880714"/>
            <a:ext cx="4762500" cy="410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0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Governos precisam gerar receitas.</a:t>
            </a:r>
          </a:p>
          <a:p>
            <a:r>
              <a:rPr lang="pt-BR" dirty="0" smtClean="0"/>
              <a:t>A maioria dos impostos geram distorç</a:t>
            </a:r>
            <a:r>
              <a:rPr lang="pt-BR" dirty="0" smtClean="0"/>
              <a:t>ões na sociedade (perda de bem estar social ou peso morto do imposto).</a:t>
            </a:r>
          </a:p>
          <a:p>
            <a:r>
              <a:rPr lang="pt-BR" dirty="0" smtClean="0"/>
              <a:t>E se usássemos o imposto sobre a poluição para gerar receita e reduzir o uso de outros impostos?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7778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: Correç</a:t>
            </a:r>
            <a:r>
              <a:rPr lang="pt-BR" dirty="0" smtClean="0"/>
              <a:t>ão de ineficiência da externalidade – “Efeito </a:t>
            </a:r>
            <a:r>
              <a:rPr lang="pt-BR" dirty="0" err="1" smtClean="0"/>
              <a:t>Pigoviano</a:t>
            </a:r>
            <a:r>
              <a:rPr lang="pt-BR" dirty="0" smtClean="0"/>
              <a:t>”.</a:t>
            </a:r>
            <a:endParaRPr lang="pt-BR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3444875" y="3450193"/>
            <a:ext cx="4348274" cy="3316970"/>
            <a:chOff x="3238500" y="3354943"/>
            <a:chExt cx="4348274" cy="3316970"/>
          </a:xfrm>
        </p:grpSpPr>
        <p:sp>
          <p:nvSpPr>
            <p:cNvPr id="22" name="Isosceles Triangle 21"/>
            <p:cNvSpPr/>
            <p:nvPr/>
          </p:nvSpPr>
          <p:spPr>
            <a:xfrm rot="16200000">
              <a:off x="4707139" y="4936886"/>
              <a:ext cx="1763958" cy="1062681"/>
            </a:xfrm>
            <a:prstGeom prst="triangle">
              <a:avLst>
                <a:gd name="adj" fmla="val 542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794125" y="3667125"/>
              <a:ext cx="0" cy="2667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794125" y="6334125"/>
              <a:ext cx="3317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94125" y="4238625"/>
              <a:ext cx="2333625" cy="20955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794125" y="4016375"/>
              <a:ext cx="3048000" cy="2317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89375" y="4079875"/>
              <a:ext cx="875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BMg</a:t>
              </a:r>
              <a:r>
                <a:rPr lang="pt-BR" dirty="0" smtClean="0"/>
                <a:t>(</a:t>
              </a:r>
              <a:r>
                <a:rPr lang="pt-BR" dirty="0" err="1" smtClean="0"/>
                <a:t>P</a:t>
              </a:r>
              <a:r>
                <a:rPr lang="pt-BR" dirty="0" smtClean="0"/>
                <a:t>)</a:t>
              </a:r>
              <a:endParaRPr lang="pt-B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7150" y="4216916"/>
              <a:ext cx="891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D</a:t>
              </a:r>
              <a:r>
                <a:rPr lang="pt-BR" dirty="0" err="1" smtClean="0"/>
                <a:t>Mg</a:t>
              </a:r>
              <a:r>
                <a:rPr lang="pt-BR" dirty="0" smtClean="0"/>
                <a:t>(</a:t>
              </a:r>
              <a:r>
                <a:rPr lang="pt-BR" dirty="0" err="1" smtClean="0"/>
                <a:t>P</a:t>
              </a:r>
              <a:r>
                <a:rPr lang="pt-BR" dirty="0" smtClean="0"/>
                <a:t>)</a:t>
              </a:r>
              <a:endParaRPr lang="pt-B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4000" y="6302375"/>
              <a:ext cx="982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Poluiç</a:t>
              </a:r>
              <a:r>
                <a:rPr lang="pt-BR" dirty="0" smtClean="0"/>
                <a:t>ão</a:t>
              </a:r>
              <a:endParaRPr lang="pt-BR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8500" y="3354943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$/unidade</a:t>
              </a:r>
              <a:endParaRPr lang="pt-BR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127750" y="4586248"/>
              <a:ext cx="0" cy="1732002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22" idx="0"/>
            </p:cNvCxnSpPr>
            <p:nvPr/>
          </p:nvCxnSpPr>
          <p:spPr>
            <a:xfrm flipV="1">
              <a:off x="5057775" y="5392994"/>
              <a:ext cx="3" cy="934782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429250" y="5260459"/>
              <a:ext cx="543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E.P.</a:t>
              </a:r>
              <a:endParaRPr lang="pt-BR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10305" y="6286500"/>
              <a:ext cx="42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r>
                <a:rPr lang="pt-BR" baseline="-25000" dirty="0" smtClean="0"/>
                <a:t>m</a:t>
              </a:r>
              <a:endParaRPr lang="pt-BR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1604" y="6302581"/>
              <a:ext cx="412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E*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84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: Correç</a:t>
            </a:r>
            <a:r>
              <a:rPr lang="pt-BR" dirty="0" smtClean="0"/>
              <a:t>ão de ineficiência da externalidade – “Efeito </a:t>
            </a:r>
            <a:r>
              <a:rPr lang="pt-BR" dirty="0" err="1" smtClean="0"/>
              <a:t>Pigoviano</a:t>
            </a:r>
            <a:r>
              <a:rPr lang="pt-BR" dirty="0" smtClean="0"/>
              <a:t>” (ganho líquido ou dividendo para a sociedade).</a:t>
            </a:r>
          </a:p>
          <a:p>
            <a:r>
              <a:rPr lang="pt-BR" dirty="0" smtClean="0"/>
              <a:t>Uso de receita do imposto </a:t>
            </a:r>
            <a:r>
              <a:rPr lang="pt-BR" dirty="0" err="1" smtClean="0"/>
              <a:t>Pigoviano</a:t>
            </a:r>
            <a:r>
              <a:rPr lang="pt-BR" dirty="0" smtClean="0"/>
              <a:t> para reduzir/eliminar outros impostos </a:t>
            </a:r>
            <a:r>
              <a:rPr lang="pt-BR" dirty="0" err="1" smtClean="0"/>
              <a:t>distorcionários</a:t>
            </a:r>
            <a:r>
              <a:rPr lang="pt-BR" dirty="0" smtClean="0"/>
              <a:t> (segundo dividendo do imposto </a:t>
            </a:r>
            <a:r>
              <a:rPr lang="pt-BR" dirty="0" err="1" smtClean="0"/>
              <a:t>Pigoviano</a:t>
            </a:r>
            <a:r>
              <a:rPr lang="pt-BR" dirty="0" smtClean="0"/>
              <a:t>) – “Reciclagem de Receita”.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8453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“Efeito </a:t>
            </a:r>
            <a:r>
              <a:rPr lang="pt-BR" dirty="0" err="1" smtClean="0"/>
              <a:t>Pigoviano</a:t>
            </a:r>
            <a:r>
              <a:rPr lang="pt-BR" dirty="0" smtClean="0"/>
              <a:t>” (eliminação da poluição).</a:t>
            </a:r>
          </a:p>
          <a:p>
            <a:r>
              <a:rPr lang="pt-BR" dirty="0" smtClean="0"/>
              <a:t>“Reciclagem de Receita” (redução de distorção de outros impostos).</a:t>
            </a:r>
          </a:p>
          <a:p>
            <a:r>
              <a:rPr lang="pt-BR" dirty="0" smtClean="0"/>
              <a:t>Mas </a:t>
            </a:r>
            <a:r>
              <a:rPr lang="pt-BR" dirty="0" smtClean="0"/>
              <a:t>o imposto </a:t>
            </a:r>
            <a:r>
              <a:rPr lang="pt-BR" dirty="0" err="1" smtClean="0"/>
              <a:t>Pigoviano</a:t>
            </a:r>
            <a:r>
              <a:rPr lang="pt-BR" dirty="0" smtClean="0"/>
              <a:t> pode interagir com outros impostos e gerar outras distorções na economia, reduzindo o impacto especulado pela HDD.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2851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Indiv</a:t>
            </a:r>
            <a:r>
              <a:rPr lang="pt-BR" dirty="0" smtClean="0"/>
              <a:t>íduos demandam bem poluidor </a:t>
            </a:r>
            <a:r>
              <a:rPr lang="pt-BR" dirty="0" err="1" smtClean="0"/>
              <a:t>X</a:t>
            </a:r>
            <a:r>
              <a:rPr lang="pt-BR" dirty="0" smtClean="0"/>
              <a:t> e lazer (H)</a:t>
            </a:r>
            <a:r>
              <a:rPr lang="pt-BR" dirty="0" smtClean="0"/>
              <a:t>: </a:t>
            </a:r>
            <a:r>
              <a:rPr lang="pt-BR" dirty="0" err="1" smtClean="0"/>
              <a:t>u</a:t>
            </a:r>
            <a:r>
              <a:rPr lang="pt-BR" dirty="0" smtClean="0"/>
              <a:t>(X,H).</a:t>
            </a:r>
          </a:p>
          <a:p>
            <a:r>
              <a:rPr lang="pt-BR" dirty="0" smtClean="0"/>
              <a:t>Indiv</a:t>
            </a:r>
            <a:r>
              <a:rPr lang="pt-BR" dirty="0" smtClean="0"/>
              <a:t>íduos oferecem trabalho L e são pagos salário </a:t>
            </a:r>
            <a:r>
              <a:rPr lang="pt-BR" dirty="0" err="1" smtClean="0"/>
              <a:t>w</a:t>
            </a:r>
            <a:r>
              <a:rPr lang="pt-BR" dirty="0" smtClean="0"/>
              <a:t> (</a:t>
            </a:r>
            <a:r>
              <a:rPr lang="pt-BR" dirty="0" err="1" smtClean="0"/>
              <a:t>wL</a:t>
            </a:r>
            <a:r>
              <a:rPr lang="pt-BR" dirty="0" smtClean="0"/>
              <a:t> usado para comprar </a:t>
            </a:r>
            <a:r>
              <a:rPr lang="pt-BR" dirty="0" err="1" smtClean="0"/>
              <a:t>X</a:t>
            </a:r>
            <a:r>
              <a:rPr lang="pt-BR" dirty="0" smtClean="0"/>
              <a:t>).</a:t>
            </a:r>
            <a:endParaRPr lang="pt-BR" dirty="0" smtClean="0"/>
          </a:p>
          <a:p>
            <a:r>
              <a:rPr lang="pt-BR" dirty="0" err="1" smtClean="0"/>
              <a:t>T</a:t>
            </a:r>
            <a:r>
              <a:rPr lang="pt-BR" dirty="0" smtClean="0"/>
              <a:t> é tempo total disponível para trabalho e lazer: </a:t>
            </a:r>
            <a:r>
              <a:rPr lang="pt-BR" dirty="0" err="1" smtClean="0"/>
              <a:t>T</a:t>
            </a:r>
            <a:r>
              <a:rPr lang="pt-BR" dirty="0" smtClean="0"/>
              <a:t> = L + H.</a:t>
            </a:r>
          </a:p>
          <a:p>
            <a:r>
              <a:rPr lang="pt-BR" dirty="0" smtClean="0"/>
              <a:t>Imposto sobre trabalho: </a:t>
            </a:r>
            <a:r>
              <a:rPr lang="pt-BR" dirty="0" err="1" smtClean="0"/>
              <a:t>t</a:t>
            </a:r>
            <a:r>
              <a:rPr lang="pt-BR" baseline="-25000" dirty="0" err="1" smtClean="0"/>
              <a:t>L</a:t>
            </a:r>
            <a:r>
              <a:rPr lang="pt-BR" dirty="0" smtClean="0"/>
              <a:t>.</a:t>
            </a:r>
          </a:p>
          <a:p>
            <a:r>
              <a:rPr lang="pt-BR" dirty="0" smtClean="0"/>
              <a:t>V: peso morto marginal do imposto </a:t>
            </a:r>
            <a:r>
              <a:rPr lang="pt-BR" dirty="0" err="1" smtClean="0"/>
              <a:t>t</a:t>
            </a:r>
            <a:r>
              <a:rPr lang="pt-BR" baseline="-25000" dirty="0" err="1" smtClean="0"/>
              <a:t>L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Se o imposto subir de </a:t>
            </a:r>
            <a:r>
              <a:rPr lang="pt-BR" dirty="0" err="1" smtClean="0"/>
              <a:t>R</a:t>
            </a:r>
            <a:r>
              <a:rPr lang="pt-BR" dirty="0" smtClean="0"/>
              <a:t>$ 1, o custo social é (1+V).</a:t>
            </a:r>
          </a:p>
        </p:txBody>
      </p:sp>
    </p:spTree>
    <p:extLst>
      <p:ext uri="{BB962C8B-B14F-4D97-AF65-F5344CB8AC3E}">
        <p14:creationId xmlns:p14="http://schemas.microsoft.com/office/powerpoint/2010/main" val="292640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 reduz a demanda (horizontal) por trabalho: empregadores pagariam mais se n</a:t>
            </a:r>
            <a:r>
              <a:rPr lang="pt-BR" sz="2800" dirty="0" smtClean="0"/>
              <a:t>ão houvesse imposto sobre trabalho – Distorção no mercado de trabalho.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05287" y="4012168"/>
            <a:ext cx="5009095" cy="2754789"/>
            <a:chOff x="1801912" y="4012168"/>
            <a:chExt cx="5009095" cy="275478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11375" y="4191000"/>
              <a:ext cx="0" cy="22225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11375" y="6413500"/>
              <a:ext cx="35242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111375" y="4381500"/>
              <a:ext cx="3143250" cy="157162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111375" y="4667250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120900" y="5343525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54375" y="5375275"/>
              <a:ext cx="0" cy="10382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56037" y="6397625"/>
              <a:ext cx="396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L*</a:t>
              </a:r>
              <a:endParaRPr lang="pt-B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7287" y="636535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L</a:t>
              </a:r>
              <a:endParaRPr lang="pt-B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01912" y="4012168"/>
              <a:ext cx="34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w</a:t>
              </a:r>
              <a:endParaRPr lang="pt-BR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724545" y="4699000"/>
              <a:ext cx="0" cy="6445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30875" y="4794250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t</a:t>
              </a:r>
              <a:r>
                <a:rPr lang="pt-BR" baseline="-25000" dirty="0" err="1" smtClean="0"/>
                <a:t>L</a:t>
              </a:r>
              <a:endParaRPr lang="pt-BR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83150" y="4048125"/>
              <a:ext cx="1927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Oferta de trabalho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19682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 corresponde a um incentivo ou subs</a:t>
            </a:r>
            <a:r>
              <a:rPr lang="pt-BR" sz="2800" dirty="0" smtClean="0"/>
              <a:t>ídio ao lazer (já que o salário cai com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, maior incentivo ao lazer).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05287" y="3254375"/>
            <a:ext cx="4255645" cy="3512582"/>
            <a:chOff x="3405287" y="3254375"/>
            <a:chExt cx="4255645" cy="351258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714750" y="3365500"/>
              <a:ext cx="9525" cy="3048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714750" y="6413500"/>
              <a:ext cx="35242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714750" y="4667250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724275" y="5343525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3875" y="5375275"/>
              <a:ext cx="0" cy="10382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437287" y="6397625"/>
              <a:ext cx="443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H</a:t>
              </a:r>
              <a:r>
                <a:rPr lang="pt-BR" dirty="0" smtClean="0"/>
                <a:t>*</a:t>
              </a:r>
              <a:endParaRPr lang="pt-B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0662" y="6365359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endParaRPr lang="pt-B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05287" y="3254375"/>
              <a:ext cx="34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w</a:t>
              </a:r>
              <a:endParaRPr lang="pt-BR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27920" y="4699000"/>
              <a:ext cx="0" cy="6445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334250" y="4794250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t</a:t>
              </a:r>
              <a:r>
                <a:rPr lang="pt-BR" baseline="-25000" dirty="0" err="1" smtClean="0"/>
                <a:t>L</a:t>
              </a:r>
              <a:endParaRPr lang="pt-BR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3409" y="3746500"/>
              <a:ext cx="196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Demanda por lazer</a:t>
              </a:r>
              <a:endParaRPr lang="pt-B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24275" y="3841750"/>
              <a:ext cx="3197225" cy="25558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87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0800000">
            <a:off x="4826000" y="4699000"/>
            <a:ext cx="777875" cy="66675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 corresponde a um incentivo ou subs</a:t>
            </a:r>
            <a:r>
              <a:rPr lang="pt-BR" sz="2800" dirty="0" smtClean="0"/>
              <a:t>ídio ao lazer (já que o salário cai com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, maior incentivo ao lazer).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05287" y="3254375"/>
            <a:ext cx="4255645" cy="3512582"/>
            <a:chOff x="3405287" y="3254375"/>
            <a:chExt cx="4255645" cy="351258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714750" y="3365500"/>
              <a:ext cx="9525" cy="3048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714750" y="6413500"/>
              <a:ext cx="35242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714750" y="4667250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724275" y="5343525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3875" y="469900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437287" y="6397625"/>
              <a:ext cx="443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H</a:t>
              </a:r>
              <a:r>
                <a:rPr lang="pt-BR" dirty="0" smtClean="0"/>
                <a:t>*</a:t>
              </a:r>
              <a:endParaRPr lang="pt-B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0662" y="6365359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endParaRPr lang="pt-B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05287" y="3254375"/>
              <a:ext cx="34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w</a:t>
              </a:r>
              <a:endParaRPr lang="pt-BR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27920" y="4699000"/>
              <a:ext cx="0" cy="6445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334250" y="4794250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t</a:t>
              </a:r>
              <a:r>
                <a:rPr lang="pt-BR" baseline="-25000" dirty="0" err="1" smtClean="0"/>
                <a:t>L</a:t>
              </a:r>
              <a:endParaRPr lang="pt-BR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3409" y="3746500"/>
              <a:ext cx="196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Demanda por lazer</a:t>
              </a:r>
              <a:endParaRPr lang="pt-B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24275" y="3841750"/>
              <a:ext cx="3197225" cy="25558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flipH="1">
            <a:off x="5437287" y="4238625"/>
            <a:ext cx="626964" cy="6667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1411" y="405395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Perda de bem estar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93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Suponha que o 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X</a:t>
            </a:r>
            <a:r>
              <a:rPr lang="pt-BR" sz="2800" dirty="0" smtClean="0"/>
              <a:t> seja cobrado dos produtores de </a:t>
            </a:r>
            <a:r>
              <a:rPr lang="pt-BR" sz="2800" dirty="0" err="1" smtClean="0"/>
              <a:t>X</a:t>
            </a:r>
            <a:r>
              <a:rPr lang="pt-BR" sz="2800" dirty="0" smtClean="0"/>
              <a:t>.</a:t>
            </a:r>
            <a:endParaRPr lang="pt-BR" sz="2800" dirty="0" smtClean="0"/>
          </a:p>
        </p:txBody>
      </p:sp>
      <p:pic>
        <p:nvPicPr>
          <p:cNvPr id="19" name="Picture 3" descr="Ko1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49" y="3270250"/>
            <a:ext cx="4479925" cy="348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9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Taxa de Poluição e Incentivo do Poluidor</a:t>
            </a:r>
            <a:endParaRPr lang="en-US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641725" y="5576888"/>
            <a:ext cx="3782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err="1" smtClean="0"/>
              <a:t>E</a:t>
            </a:r>
            <a:r>
              <a:rPr lang="pt-BR" baseline="30000" dirty="0" err="1"/>
              <a:t>p</a:t>
            </a:r>
            <a:endParaRPr lang="en-US" baseline="30000" dirty="0"/>
          </a:p>
        </p:txBody>
      </p: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2127250" y="2971800"/>
            <a:ext cx="4929191" cy="3051175"/>
            <a:chOff x="1340" y="1872"/>
            <a:chExt cx="3105" cy="1922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36" y="19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536" y="355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36" y="2160"/>
              <a:ext cx="1776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24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1536" y="283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372" y="2736"/>
              <a:ext cx="1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err="1" smtClean="0"/>
                <a:t>p</a:t>
              </a:r>
              <a:endParaRPr lang="en-US" dirty="0"/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1607" y="2064"/>
              <a:ext cx="8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BM(</a:t>
              </a:r>
              <a:r>
                <a:rPr lang="pt-BR" dirty="0" err="1" smtClean="0"/>
                <a:t>x</a:t>
              </a:r>
              <a:r>
                <a:rPr lang="pt-BR" dirty="0" smtClean="0"/>
                <a:t>)=MS(</a:t>
              </a:r>
              <a:r>
                <a:rPr lang="pt-BR" dirty="0" err="1" smtClean="0"/>
                <a:t>x</a:t>
              </a:r>
              <a:r>
                <a:rPr lang="pt-BR" dirty="0" smtClean="0"/>
                <a:t>)</a:t>
              </a:r>
              <a:endParaRPr lang="en-US" dirty="0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604" y="3561"/>
              <a:ext cx="8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Emissões (</a:t>
              </a:r>
              <a:r>
                <a:rPr lang="pt-BR" dirty="0" err="1" smtClean="0"/>
                <a:t>x</a:t>
              </a:r>
              <a:r>
                <a:rPr lang="pt-BR" dirty="0" smtClean="0"/>
                <a:t>)</a:t>
              </a:r>
              <a:endParaRPr lang="en-US" dirty="0"/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340" y="187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$</a:t>
              </a:r>
              <a:endParaRPr lang="en-US"/>
            </a:p>
          </p:txBody>
        </p:sp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5060962" y="4495803"/>
            <a:ext cx="428626" cy="1450976"/>
            <a:chOff x="3188" y="2832"/>
            <a:chExt cx="270" cy="914"/>
          </a:xfrm>
        </p:grpSpPr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3312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188" y="3513"/>
              <a:ext cx="2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/>
                <a:t>E</a:t>
              </a:r>
              <a:r>
                <a:rPr lang="pt-BR" baseline="30000" dirty="0" smtClean="0"/>
                <a:t>M</a:t>
              </a:r>
              <a:endParaRPr lang="en-US" baseline="30000" dirty="0"/>
            </a:p>
          </p:txBody>
        </p:sp>
      </p:grp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2736857" y="3886200"/>
            <a:ext cx="355601" cy="2070100"/>
            <a:chOff x="1724" y="2448"/>
            <a:chExt cx="224" cy="1304"/>
          </a:xfrm>
        </p:grpSpPr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V="1">
              <a:off x="1872" y="244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1724" y="3519"/>
              <a:ext cx="2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E’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278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Suponha que o 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X</a:t>
            </a:r>
            <a:r>
              <a:rPr lang="pt-BR" sz="2800" dirty="0" smtClean="0"/>
              <a:t> seja cobrado dos produtores de </a:t>
            </a:r>
            <a:r>
              <a:rPr lang="pt-BR" sz="2800" dirty="0" err="1" smtClean="0"/>
              <a:t>X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Isso faz com quem </a:t>
            </a:r>
            <a:r>
              <a:rPr lang="pt-BR" sz="2800" dirty="0" err="1" smtClean="0"/>
              <a:t>X</a:t>
            </a:r>
            <a:r>
              <a:rPr lang="pt-BR" sz="2800" dirty="0" smtClean="0"/>
              <a:t> torne-se mais caro.</a:t>
            </a:r>
          </a:p>
          <a:p>
            <a:r>
              <a:rPr lang="pt-BR" sz="2800" dirty="0" smtClean="0"/>
              <a:t>Se </a:t>
            </a:r>
            <a:r>
              <a:rPr lang="pt-BR" sz="2800" dirty="0" err="1" smtClean="0"/>
              <a:t>X</a:t>
            </a:r>
            <a:r>
              <a:rPr lang="pt-BR" sz="2800" dirty="0" smtClean="0"/>
              <a:t> e H forem substitutos (imperfeitos), indivíduos terão o incentivo de consumir mais lazer com o aumento do preço de </a:t>
            </a:r>
            <a:r>
              <a:rPr lang="pt-BR" sz="2800" dirty="0" err="1" smtClean="0"/>
              <a:t>X</a:t>
            </a:r>
            <a:r>
              <a:rPr lang="pt-B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20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X</a:t>
            </a:r>
            <a:r>
              <a:rPr lang="pt-BR" sz="2800" dirty="0" smtClean="0"/>
              <a:t> e H substitutos: demanda por H desloca-se para a direita com aumento do preço de </a:t>
            </a:r>
            <a:r>
              <a:rPr lang="pt-BR" sz="2800" dirty="0" err="1" smtClean="0"/>
              <a:t>X</a:t>
            </a:r>
            <a:r>
              <a:rPr lang="pt-BR" sz="2800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05287" y="3349625"/>
            <a:ext cx="4255645" cy="3512582"/>
            <a:chOff x="3405287" y="3254375"/>
            <a:chExt cx="4255645" cy="351258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14750" y="3254375"/>
              <a:ext cx="2" cy="315912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714750" y="6413500"/>
              <a:ext cx="35242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714750" y="4667250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724275" y="5343525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03875" y="5375275"/>
              <a:ext cx="0" cy="103822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37287" y="6397625"/>
              <a:ext cx="443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H</a:t>
              </a:r>
              <a:r>
                <a:rPr lang="pt-BR" dirty="0" smtClean="0"/>
                <a:t>*</a:t>
              </a:r>
              <a:endParaRPr lang="pt-B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0662" y="6365359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endParaRPr lang="pt-B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05287" y="3254375"/>
              <a:ext cx="34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w</a:t>
              </a:r>
              <a:endParaRPr lang="pt-BR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27920" y="4699000"/>
              <a:ext cx="0" cy="6445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34250" y="4794250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t</a:t>
              </a:r>
              <a:r>
                <a:rPr lang="pt-BR" baseline="-25000" dirty="0" err="1" smtClean="0"/>
                <a:t>L</a:t>
              </a:r>
              <a:endParaRPr lang="pt-BR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409" y="3746500"/>
              <a:ext cx="196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Demanda por lazer</a:t>
              </a:r>
              <a:endParaRPr lang="pt-BR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24275" y="3841750"/>
              <a:ext cx="3197225" cy="25558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3717925" y="3502025"/>
            <a:ext cx="3521075" cy="281622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3150" y="5464175"/>
            <a:ext cx="0" cy="10382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70687" y="6502400"/>
            <a:ext cx="44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H+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85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03875" y="4778375"/>
            <a:ext cx="549275" cy="66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 aumenta distorção no mercado de trabalho (lazer).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05287" y="3349625"/>
            <a:ext cx="4255645" cy="3512582"/>
            <a:chOff x="3405287" y="3254375"/>
            <a:chExt cx="4255645" cy="351258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14750" y="3254375"/>
              <a:ext cx="2" cy="315912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714750" y="6413500"/>
              <a:ext cx="35242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714750" y="4667250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724275" y="5343525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03875" y="4667250"/>
              <a:ext cx="0" cy="17462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37287" y="6397625"/>
              <a:ext cx="443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H</a:t>
              </a:r>
              <a:r>
                <a:rPr lang="pt-BR" dirty="0" smtClean="0"/>
                <a:t>*</a:t>
              </a:r>
              <a:endParaRPr lang="pt-B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0662" y="6365359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endParaRPr lang="pt-B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05287" y="3254375"/>
              <a:ext cx="34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w</a:t>
              </a:r>
              <a:endParaRPr lang="pt-BR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27920" y="4699000"/>
              <a:ext cx="0" cy="6445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34250" y="4794250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t</a:t>
              </a:r>
              <a:r>
                <a:rPr lang="pt-BR" baseline="-25000" dirty="0" err="1" smtClean="0"/>
                <a:t>L</a:t>
              </a:r>
              <a:endParaRPr lang="pt-BR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409" y="3746500"/>
              <a:ext cx="196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Demanda por lazer</a:t>
              </a:r>
              <a:endParaRPr lang="pt-BR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24275" y="3841750"/>
              <a:ext cx="3197225" cy="25558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3717925" y="3502025"/>
            <a:ext cx="3521075" cy="281622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3150" y="4794250"/>
            <a:ext cx="0" cy="17081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70687" y="6502400"/>
            <a:ext cx="44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H+</a:t>
            </a:r>
            <a:endParaRPr lang="pt-BR" dirty="0"/>
          </a:p>
        </p:txBody>
      </p:sp>
      <p:sp>
        <p:nvSpPr>
          <p:cNvPr id="23" name="TextBox 22"/>
          <p:cNvSpPr txBox="1"/>
          <p:nvPr/>
        </p:nvSpPr>
        <p:spPr>
          <a:xfrm>
            <a:off x="6153150" y="3118792"/>
            <a:ext cx="2788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Receita de imposto sobre</a:t>
            </a:r>
          </a:p>
          <a:p>
            <a:r>
              <a:rPr lang="pt-BR" dirty="0" smtClean="0"/>
              <a:t>trabalho que </a:t>
            </a:r>
            <a:r>
              <a:rPr lang="pt-BR" dirty="0" smtClean="0"/>
              <a:t>é perdida com</a:t>
            </a:r>
          </a:p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 e </a:t>
            </a:r>
          </a:p>
          <a:p>
            <a:r>
              <a:rPr lang="pt-BR" dirty="0" smtClean="0"/>
              <a:t>precisa ser recuperada.</a:t>
            </a:r>
            <a:endParaRPr lang="pt-BR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970687" y="4211082"/>
            <a:ext cx="443451" cy="8054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9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03875" y="4778375"/>
            <a:ext cx="549275" cy="66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Receita perdia a ser recuperada: (H</a:t>
            </a:r>
            <a:r>
              <a:rPr lang="pt-BR" sz="2800" baseline="30000" dirty="0" smtClean="0"/>
              <a:t>+</a:t>
            </a:r>
            <a:r>
              <a:rPr lang="pt-BR" sz="2800" dirty="0"/>
              <a:t> </a:t>
            </a:r>
            <a:r>
              <a:rPr lang="pt-BR" sz="2800" dirty="0" smtClean="0"/>
              <a:t>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endParaRPr lang="pt-BR" sz="2800" baseline="-25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405287" y="3349625"/>
            <a:ext cx="4255645" cy="3512582"/>
            <a:chOff x="3405287" y="3254375"/>
            <a:chExt cx="4255645" cy="351258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14750" y="3254375"/>
              <a:ext cx="2" cy="315912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714750" y="6413500"/>
              <a:ext cx="35242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714750" y="4667250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724275" y="5343525"/>
              <a:ext cx="3524250" cy="317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03875" y="4667250"/>
              <a:ext cx="0" cy="17462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37287" y="6397625"/>
              <a:ext cx="443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H</a:t>
              </a:r>
              <a:r>
                <a:rPr lang="pt-BR" dirty="0" smtClean="0"/>
                <a:t>*</a:t>
              </a:r>
              <a:endParaRPr lang="pt-B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0662" y="6365359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endParaRPr lang="pt-B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05287" y="3254375"/>
              <a:ext cx="34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w</a:t>
              </a:r>
              <a:endParaRPr lang="pt-BR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27920" y="4699000"/>
              <a:ext cx="0" cy="6445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34250" y="4794250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t</a:t>
              </a:r>
              <a:r>
                <a:rPr lang="pt-BR" baseline="-25000" dirty="0" err="1" smtClean="0"/>
                <a:t>L</a:t>
              </a:r>
              <a:endParaRPr lang="pt-BR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409" y="3746500"/>
              <a:ext cx="196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Demanda por lazer</a:t>
              </a:r>
              <a:endParaRPr lang="pt-BR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24275" y="3841750"/>
              <a:ext cx="3197225" cy="25558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3717925" y="3502025"/>
            <a:ext cx="3521075" cy="281622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3150" y="4794250"/>
            <a:ext cx="0" cy="17081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70687" y="6502400"/>
            <a:ext cx="44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H+</a:t>
            </a:r>
            <a:endParaRPr lang="pt-BR" dirty="0"/>
          </a:p>
        </p:txBody>
      </p:sp>
      <p:sp>
        <p:nvSpPr>
          <p:cNvPr id="23" name="TextBox 22"/>
          <p:cNvSpPr txBox="1"/>
          <p:nvPr/>
        </p:nvSpPr>
        <p:spPr>
          <a:xfrm>
            <a:off x="6153150" y="3118792"/>
            <a:ext cx="2788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Receita de imposto sobre</a:t>
            </a:r>
          </a:p>
          <a:p>
            <a:r>
              <a:rPr lang="pt-BR" dirty="0" smtClean="0"/>
              <a:t>trabalho que </a:t>
            </a:r>
            <a:r>
              <a:rPr lang="pt-BR" dirty="0" smtClean="0"/>
              <a:t>é perdida com</a:t>
            </a:r>
          </a:p>
          <a:p>
            <a:r>
              <a:rPr lang="pt-BR" dirty="0" smtClean="0"/>
              <a:t>imposto </a:t>
            </a:r>
            <a:r>
              <a:rPr lang="pt-BR" dirty="0" err="1" smtClean="0"/>
              <a:t>Pigoviano</a:t>
            </a:r>
            <a:r>
              <a:rPr lang="pt-BR" dirty="0" smtClean="0"/>
              <a:t> e </a:t>
            </a:r>
          </a:p>
          <a:p>
            <a:r>
              <a:rPr lang="pt-BR" dirty="0" smtClean="0"/>
              <a:t>precisa ser recuperada.</a:t>
            </a:r>
            <a:endParaRPr lang="pt-BR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970687" y="4211082"/>
            <a:ext cx="443451" cy="8054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7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Receita perdia a ser recuperada: (H</a:t>
            </a:r>
            <a:r>
              <a:rPr lang="pt-BR" sz="2800" baseline="30000" dirty="0" smtClean="0"/>
              <a:t>+</a:t>
            </a:r>
            <a:r>
              <a:rPr lang="pt-BR" sz="2800" dirty="0"/>
              <a:t> </a:t>
            </a:r>
            <a:r>
              <a:rPr lang="pt-BR" sz="2800" dirty="0" smtClean="0"/>
              <a:t>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endParaRPr lang="pt-BR" sz="2800" dirty="0" smtClean="0"/>
          </a:p>
          <a:p>
            <a:r>
              <a:rPr lang="pt-BR" sz="2800" dirty="0" smtClean="0"/>
              <a:t>Custo de recuperar receita perdida com imposto sobre trabalho: (1 + V)</a:t>
            </a:r>
            <a:r>
              <a:rPr lang="pt-BR" sz="2800" dirty="0"/>
              <a:t> (H</a:t>
            </a:r>
            <a:r>
              <a:rPr lang="pt-BR" sz="2800" baseline="30000" dirty="0"/>
              <a:t>+</a:t>
            </a:r>
            <a:r>
              <a:rPr lang="pt-BR" sz="2800" dirty="0"/>
              <a:t> - H*)</a:t>
            </a:r>
            <a:r>
              <a:rPr lang="pt-BR" sz="2800" dirty="0" err="1"/>
              <a:t>t</a:t>
            </a:r>
            <a:r>
              <a:rPr lang="pt-BR" sz="2800" baseline="-25000" dirty="0" err="1"/>
              <a:t>L</a:t>
            </a: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1428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Receita perdia a ser recuperada: (H</a:t>
            </a:r>
            <a:r>
              <a:rPr lang="pt-BR" sz="2800" baseline="30000" dirty="0" smtClean="0"/>
              <a:t>+</a:t>
            </a:r>
            <a:r>
              <a:rPr lang="pt-BR" sz="2800" dirty="0"/>
              <a:t> </a:t>
            </a:r>
            <a:r>
              <a:rPr lang="pt-BR" sz="2800" dirty="0" smtClean="0"/>
              <a:t>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endParaRPr lang="pt-BR" sz="2800" dirty="0" smtClean="0"/>
          </a:p>
          <a:p>
            <a:r>
              <a:rPr lang="pt-BR" sz="2800" dirty="0" smtClean="0"/>
              <a:t>Custo de recuperar receita perdida com imposto sobre trabalho: (1 + V)</a:t>
            </a:r>
            <a:r>
              <a:rPr lang="pt-BR" sz="2800" dirty="0"/>
              <a:t> (H</a:t>
            </a:r>
            <a:r>
              <a:rPr lang="pt-BR" sz="2800" baseline="30000" dirty="0"/>
              <a:t>+</a:t>
            </a:r>
            <a:r>
              <a:rPr lang="pt-BR" sz="2800" dirty="0"/>
              <a:t> 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endParaRPr lang="pt-BR" sz="2800" dirty="0" smtClean="0"/>
          </a:p>
          <a:p>
            <a:r>
              <a:rPr lang="pt-BR" sz="2800" dirty="0" smtClean="0"/>
              <a:t>Este custo </a:t>
            </a:r>
            <a:r>
              <a:rPr lang="pt-BR" sz="2800" dirty="0" smtClean="0"/>
              <a:t>é chamado Efeito da Interação de Impostos (</a:t>
            </a:r>
            <a:r>
              <a:rPr lang="pt-BR" sz="2800" i="1" dirty="0" err="1" smtClean="0"/>
              <a:t>tax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interaction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effect</a:t>
            </a:r>
            <a:r>
              <a:rPr lang="pt-BR" sz="2800" dirty="0" smtClean="0"/>
              <a:t> ou IE).</a:t>
            </a: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71290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Receita perdia a ser recuperada: (H</a:t>
            </a:r>
            <a:r>
              <a:rPr lang="pt-BR" sz="2800" baseline="30000" dirty="0" smtClean="0"/>
              <a:t>+</a:t>
            </a:r>
            <a:r>
              <a:rPr lang="pt-BR" sz="2800" dirty="0"/>
              <a:t> </a:t>
            </a:r>
            <a:r>
              <a:rPr lang="pt-BR" sz="2800" dirty="0" smtClean="0"/>
              <a:t>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endParaRPr lang="pt-BR" sz="2800" dirty="0" smtClean="0"/>
          </a:p>
          <a:p>
            <a:r>
              <a:rPr lang="pt-BR" sz="2800" dirty="0" smtClean="0"/>
              <a:t>Custo de recuperar receita perdida com imposto sobre trabalho: (1 + V)</a:t>
            </a:r>
            <a:r>
              <a:rPr lang="pt-BR" sz="2800" dirty="0" smtClean="0"/>
              <a:t>(</a:t>
            </a:r>
            <a:r>
              <a:rPr lang="pt-BR" sz="2800" dirty="0"/>
              <a:t>H</a:t>
            </a:r>
            <a:r>
              <a:rPr lang="pt-BR" sz="2800" baseline="30000" dirty="0"/>
              <a:t>+</a:t>
            </a:r>
            <a:r>
              <a:rPr lang="pt-BR" sz="2800" dirty="0"/>
              <a:t> 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endParaRPr lang="pt-BR" sz="2800" dirty="0" smtClean="0"/>
          </a:p>
          <a:p>
            <a:r>
              <a:rPr lang="pt-BR" sz="2800" dirty="0" smtClean="0"/>
              <a:t>Este custo </a:t>
            </a:r>
            <a:r>
              <a:rPr lang="pt-BR" sz="2800" dirty="0" smtClean="0"/>
              <a:t>é chamado Efeito da Interação de Impostos (</a:t>
            </a:r>
            <a:r>
              <a:rPr lang="pt-BR" sz="2800" i="1" dirty="0" err="1" smtClean="0"/>
              <a:t>tax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interaction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effect</a:t>
            </a:r>
            <a:r>
              <a:rPr lang="pt-BR" sz="2800" dirty="0" smtClean="0"/>
              <a:t> ou IE).</a:t>
            </a:r>
          </a:p>
          <a:p>
            <a:r>
              <a:rPr lang="pt-BR" sz="2800" dirty="0" smtClean="0"/>
              <a:t>IE = </a:t>
            </a:r>
            <a:r>
              <a:rPr lang="pt-BR" sz="2800" dirty="0"/>
              <a:t>(1 + V</a:t>
            </a:r>
            <a:r>
              <a:rPr lang="pt-BR" sz="2800" dirty="0" smtClean="0"/>
              <a:t>)(</a:t>
            </a:r>
            <a:r>
              <a:rPr lang="pt-BR" sz="2800" dirty="0"/>
              <a:t>H</a:t>
            </a:r>
            <a:r>
              <a:rPr lang="pt-BR" sz="2800" baseline="30000" dirty="0"/>
              <a:t>+</a:t>
            </a:r>
            <a:r>
              <a:rPr lang="pt-BR" sz="2800" dirty="0"/>
              <a:t> 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 = </a:t>
            </a:r>
            <a:r>
              <a:rPr lang="pt-BR" sz="2800" dirty="0"/>
              <a:t>(1 + V</a:t>
            </a:r>
            <a:r>
              <a:rPr lang="pt-BR" sz="2800" dirty="0" smtClean="0"/>
              <a:t>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err="1" smtClean="0"/>
              <a:t>Δp</a:t>
            </a:r>
            <a:r>
              <a:rPr lang="pt-BR" sz="2800" baseline="-25000" dirty="0" err="1" smtClean="0"/>
              <a:t>X</a:t>
            </a:r>
            <a:r>
              <a:rPr lang="pt-BR" sz="2800" dirty="0" err="1" smtClean="0">
                <a:latin typeface="Lucida Grande"/>
                <a:ea typeface="Lucida Grande"/>
                <a:cs typeface="Lucida Grande"/>
              </a:rPr>
              <a:t>η</a:t>
            </a:r>
            <a:r>
              <a:rPr lang="pt-BR" sz="2800" baseline="-25000" dirty="0" err="1" smtClean="0">
                <a:latin typeface="Lucida Grande"/>
                <a:ea typeface="Lucida Grande"/>
                <a:cs typeface="Lucida Grande"/>
              </a:rPr>
              <a:t>HX</a:t>
            </a:r>
            <a:r>
              <a:rPr lang="pt-BR" sz="2800" dirty="0" err="1" smtClean="0">
                <a:latin typeface="Lucida Grande"/>
                <a:ea typeface="Lucida Grande"/>
                <a:cs typeface="Lucida Grande"/>
              </a:rPr>
              <a:t>H</a:t>
            </a:r>
            <a:r>
              <a:rPr lang="pt-BR" sz="2800" dirty="0" smtClean="0">
                <a:latin typeface="Lucida Grande"/>
                <a:ea typeface="Lucida Grande"/>
                <a:cs typeface="Lucida Grande"/>
              </a:rPr>
              <a:t>*/</a:t>
            </a:r>
            <a:r>
              <a:rPr lang="pt-BR" sz="2800" dirty="0" err="1" smtClean="0">
                <a:latin typeface="Lucida Grande"/>
                <a:ea typeface="Lucida Grande"/>
                <a:cs typeface="Lucida Grande"/>
              </a:rPr>
              <a:t>p</a:t>
            </a:r>
            <a:r>
              <a:rPr lang="pt-BR" sz="2800" baseline="-25000" dirty="0" err="1" smtClean="0">
                <a:latin typeface="Lucida Grande"/>
                <a:ea typeface="Lucida Grande"/>
                <a:cs typeface="Lucida Grande"/>
              </a:rPr>
              <a:t>X</a:t>
            </a:r>
            <a:endParaRPr lang="pt-BR" sz="2800" dirty="0" smtClean="0">
              <a:latin typeface="Lucida Grande"/>
              <a:ea typeface="Lucida Grande"/>
              <a:cs typeface="Lucida Grande"/>
            </a:endParaRPr>
          </a:p>
          <a:p>
            <a:r>
              <a:rPr lang="pt-BR" sz="2800" dirty="0" smtClean="0">
                <a:ea typeface="Lucida Grande"/>
                <a:cs typeface="Avenir Book"/>
              </a:rPr>
              <a:t>Onde </a:t>
            </a:r>
            <a:r>
              <a:rPr lang="pt-BR" sz="2800" dirty="0" err="1" smtClean="0">
                <a:ea typeface="Lucida Grande"/>
                <a:cs typeface="Avenir Book"/>
              </a:rPr>
              <a:t>η</a:t>
            </a:r>
            <a:r>
              <a:rPr lang="pt-BR" sz="2800" baseline="-25000" dirty="0" err="1" smtClean="0">
                <a:ea typeface="Lucida Grande"/>
                <a:cs typeface="Avenir Book"/>
              </a:rPr>
              <a:t>HX</a:t>
            </a:r>
            <a:r>
              <a:rPr lang="pt-BR" sz="2800" dirty="0" smtClean="0">
                <a:ea typeface="Lucida Grande"/>
                <a:cs typeface="Avenir Book"/>
              </a:rPr>
              <a:t>=(</a:t>
            </a:r>
            <a:r>
              <a:rPr lang="pt-BR" sz="2800" dirty="0" smtClean="0">
                <a:cs typeface="Avenir Book"/>
              </a:rPr>
              <a:t>ΔH/H)/(</a:t>
            </a:r>
            <a:r>
              <a:rPr lang="pt-BR" sz="2800" dirty="0" err="1" smtClean="0">
                <a:cs typeface="Avenir Book"/>
              </a:rPr>
              <a:t>Δp</a:t>
            </a:r>
            <a:r>
              <a:rPr lang="pt-BR" sz="2800" baseline="-25000" dirty="0" err="1" smtClean="0">
                <a:cs typeface="Avenir Book"/>
              </a:rPr>
              <a:t>X</a:t>
            </a:r>
            <a:r>
              <a:rPr lang="pt-BR" sz="2800" dirty="0" smtClean="0">
                <a:ea typeface="Lucida Grande"/>
                <a:cs typeface="Avenir Book"/>
              </a:rPr>
              <a:t>/</a:t>
            </a:r>
            <a:r>
              <a:rPr lang="pt-BR" sz="2800" dirty="0" err="1" smtClean="0">
                <a:cs typeface="Avenir Book"/>
              </a:rPr>
              <a:t>p</a:t>
            </a:r>
            <a:r>
              <a:rPr lang="pt-BR" sz="2800" baseline="-25000" dirty="0" err="1" smtClean="0">
                <a:cs typeface="Avenir Book"/>
              </a:rPr>
              <a:t>X</a:t>
            </a:r>
            <a:r>
              <a:rPr lang="pt-BR" sz="2800" dirty="0" smtClean="0">
                <a:ea typeface="Lucida Grande"/>
                <a:cs typeface="Avenir Book"/>
              </a:rPr>
              <a:t>)=[(H</a:t>
            </a:r>
            <a:r>
              <a:rPr lang="pt-BR" sz="2800" baseline="30000" dirty="0" smtClean="0">
                <a:ea typeface="Lucida Grande"/>
                <a:cs typeface="Avenir Book"/>
              </a:rPr>
              <a:t>+</a:t>
            </a:r>
            <a:r>
              <a:rPr lang="pt-BR" sz="2800" dirty="0" smtClean="0">
                <a:ea typeface="Lucida Grande"/>
                <a:cs typeface="Avenir Book"/>
              </a:rPr>
              <a:t>-H*)/</a:t>
            </a:r>
            <a:r>
              <a:rPr lang="pt-BR" sz="2800" dirty="0" err="1" smtClean="0">
                <a:cs typeface="Avenir Book"/>
              </a:rPr>
              <a:t>Δp</a:t>
            </a:r>
            <a:r>
              <a:rPr lang="pt-BR" sz="2800" baseline="-25000" dirty="0" err="1" smtClean="0">
                <a:cs typeface="Avenir Book"/>
              </a:rPr>
              <a:t>X</a:t>
            </a:r>
            <a:r>
              <a:rPr lang="pt-BR" sz="2800" dirty="0" smtClean="0">
                <a:ea typeface="Lucida Grande"/>
                <a:cs typeface="Avenir Book"/>
              </a:rPr>
              <a:t>](</a:t>
            </a:r>
            <a:r>
              <a:rPr lang="pt-BR" sz="2800" dirty="0" err="1" smtClean="0">
                <a:cs typeface="Avenir Book"/>
              </a:rPr>
              <a:t>p</a:t>
            </a:r>
            <a:r>
              <a:rPr lang="pt-BR" sz="2800" baseline="-25000" dirty="0" err="1" smtClean="0">
                <a:cs typeface="Avenir Book"/>
              </a:rPr>
              <a:t>X</a:t>
            </a:r>
            <a:r>
              <a:rPr lang="pt-BR" sz="2800" dirty="0" smtClean="0">
                <a:ea typeface="Lucida Grande"/>
                <a:cs typeface="Avenir Book"/>
              </a:rPr>
              <a:t>/H*)</a:t>
            </a:r>
            <a:endParaRPr lang="pt-BR" sz="2800" dirty="0">
              <a:cs typeface="Avenir Book"/>
            </a:endParaRPr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1944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IE = </a:t>
            </a:r>
            <a:r>
              <a:rPr lang="pt-BR" sz="2800" dirty="0"/>
              <a:t>(1 + V</a:t>
            </a:r>
            <a:r>
              <a:rPr lang="pt-BR" sz="2800" dirty="0" smtClean="0"/>
              <a:t>)(</a:t>
            </a:r>
            <a:r>
              <a:rPr lang="pt-BR" sz="2800" dirty="0"/>
              <a:t>H</a:t>
            </a:r>
            <a:r>
              <a:rPr lang="pt-BR" sz="2800" baseline="30000" dirty="0"/>
              <a:t>+</a:t>
            </a:r>
            <a:r>
              <a:rPr lang="pt-BR" sz="2800" dirty="0"/>
              <a:t> - H*)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 = </a:t>
            </a:r>
            <a:r>
              <a:rPr lang="pt-BR" sz="2800" dirty="0"/>
              <a:t>(1 + V</a:t>
            </a:r>
            <a:r>
              <a:rPr lang="pt-BR" sz="2800" dirty="0" smtClean="0"/>
              <a:t>)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err="1" smtClean="0"/>
              <a:t>Δp</a:t>
            </a:r>
            <a:r>
              <a:rPr lang="pt-BR" sz="2800" baseline="-25000" dirty="0" err="1" smtClean="0"/>
              <a:t>X</a:t>
            </a:r>
            <a:r>
              <a:rPr lang="pt-BR" sz="2800" dirty="0" err="1" smtClean="0">
                <a:latin typeface="Lucida Grande"/>
                <a:ea typeface="Lucida Grande"/>
                <a:cs typeface="Lucida Grande"/>
              </a:rPr>
              <a:t>η</a:t>
            </a:r>
            <a:r>
              <a:rPr lang="pt-BR" sz="2800" baseline="-25000" dirty="0" err="1" smtClean="0">
                <a:latin typeface="Lucida Grande"/>
                <a:ea typeface="Lucida Grande"/>
                <a:cs typeface="Lucida Grande"/>
              </a:rPr>
              <a:t>HX</a:t>
            </a:r>
            <a:r>
              <a:rPr lang="pt-BR" sz="2800" dirty="0" err="1" smtClean="0">
                <a:latin typeface="Lucida Grande"/>
                <a:ea typeface="Lucida Grande"/>
                <a:cs typeface="Lucida Grande"/>
              </a:rPr>
              <a:t>H</a:t>
            </a:r>
            <a:r>
              <a:rPr lang="pt-BR" sz="2800" dirty="0" smtClean="0">
                <a:latin typeface="Lucida Grande"/>
                <a:ea typeface="Lucida Grande"/>
                <a:cs typeface="Lucida Grande"/>
              </a:rPr>
              <a:t>*/</a:t>
            </a:r>
            <a:r>
              <a:rPr lang="pt-BR" sz="2800" dirty="0" err="1" smtClean="0">
                <a:latin typeface="Lucida Grande"/>
                <a:ea typeface="Lucida Grande"/>
                <a:cs typeface="Lucida Grande"/>
              </a:rPr>
              <a:t>p</a:t>
            </a:r>
            <a:r>
              <a:rPr lang="pt-BR" sz="2800" baseline="-25000" dirty="0" err="1" smtClean="0">
                <a:latin typeface="Lucida Grande"/>
                <a:ea typeface="Lucida Grande"/>
                <a:cs typeface="Lucida Grande"/>
              </a:rPr>
              <a:t>X</a:t>
            </a:r>
            <a:endParaRPr lang="pt-BR" sz="2800" dirty="0" smtClean="0"/>
          </a:p>
          <a:p>
            <a:r>
              <a:rPr lang="pt-BR" sz="2800" dirty="0" smtClean="0"/>
              <a:t>Se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L</a:t>
            </a:r>
            <a:r>
              <a:rPr lang="pt-BR" sz="2800" dirty="0" smtClean="0"/>
              <a:t> = 0, IE = 0</a:t>
            </a:r>
          </a:p>
          <a:p>
            <a:r>
              <a:rPr lang="pt-BR" sz="2800" dirty="0" smtClean="0">
                <a:cs typeface="Avenir Book"/>
              </a:rPr>
              <a:t>Se </a:t>
            </a:r>
            <a:r>
              <a:rPr lang="pt-BR" sz="2800" dirty="0" err="1" smtClean="0">
                <a:ea typeface="Lucida Grande"/>
                <a:cs typeface="Avenir Book"/>
              </a:rPr>
              <a:t>η</a:t>
            </a:r>
            <a:r>
              <a:rPr lang="pt-BR" sz="2800" baseline="-25000" dirty="0" err="1" smtClean="0">
                <a:ea typeface="Lucida Grande"/>
                <a:cs typeface="Avenir Book"/>
              </a:rPr>
              <a:t>HX</a:t>
            </a:r>
            <a:r>
              <a:rPr lang="pt-BR" sz="2800" dirty="0" smtClean="0">
                <a:ea typeface="Lucida Grande"/>
                <a:cs typeface="Avenir Book"/>
              </a:rPr>
              <a:t> = 0, IE = 0</a:t>
            </a:r>
            <a:endParaRPr lang="pt-BR" sz="2800" dirty="0" smtClean="0"/>
          </a:p>
          <a:p>
            <a:r>
              <a:rPr lang="pt-BR" sz="2800" dirty="0" smtClean="0"/>
              <a:t>Ou seja, IE </a:t>
            </a:r>
            <a:r>
              <a:rPr lang="pt-BR" sz="2800" dirty="0" smtClean="0"/>
              <a:t>é um custo adicional gerado pelo 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 devido a existência de outras distorções no mercado (imposto sobre o trabalho).</a:t>
            </a:r>
          </a:p>
          <a:p>
            <a:r>
              <a:rPr lang="pt-BR" sz="2800" dirty="0" smtClean="0"/>
              <a:t>IE depende da existência/tamanho da distorção (</a:t>
            </a:r>
            <a:r>
              <a:rPr lang="pt-BR" sz="2800" dirty="0" err="1" smtClean="0"/>
              <a:t>tL</a:t>
            </a:r>
            <a:r>
              <a:rPr lang="pt-BR" sz="2800" dirty="0" smtClean="0"/>
              <a:t>) e da elasticidade cruzada de preço da demanda por lazer.</a:t>
            </a: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95868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Por fim, notamos que a receita com o 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,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x</a:t>
            </a:r>
            <a:r>
              <a:rPr lang="pt-BR" sz="2800" dirty="0" err="1" smtClean="0"/>
              <a:t>X</a:t>
            </a:r>
            <a:r>
              <a:rPr lang="pt-BR" sz="2800" dirty="0"/>
              <a:t>,</a:t>
            </a:r>
            <a:r>
              <a:rPr lang="pt-BR" sz="2800" dirty="0" smtClean="0"/>
              <a:t> pode ser usada para diminuir arrecadação com imposto sobre trabalho e diminuir distorções neste mercado.</a:t>
            </a:r>
          </a:p>
          <a:p>
            <a:r>
              <a:rPr lang="pt-BR" sz="2800" dirty="0" smtClean="0"/>
              <a:t>Este é o Efeito de Reciclagem de Renda (</a:t>
            </a:r>
            <a:r>
              <a:rPr lang="pt-BR" sz="2800" i="1" dirty="0" err="1" smtClean="0"/>
              <a:t>revenue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recycling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effect</a:t>
            </a:r>
            <a:r>
              <a:rPr lang="pt-BR" sz="2800" dirty="0"/>
              <a:t> </a:t>
            </a:r>
            <a:r>
              <a:rPr lang="pt-BR" sz="2800" dirty="0" smtClean="0"/>
              <a:t>ou RE):</a:t>
            </a:r>
          </a:p>
        </p:txBody>
      </p:sp>
    </p:spTree>
    <p:extLst>
      <p:ext uri="{BB962C8B-B14F-4D97-AF65-F5344CB8AC3E}">
        <p14:creationId xmlns:p14="http://schemas.microsoft.com/office/powerpoint/2010/main" val="7504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Por fim, notamos que a receita com o 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,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x</a:t>
            </a:r>
            <a:r>
              <a:rPr lang="pt-BR" sz="2800" dirty="0" err="1" smtClean="0"/>
              <a:t>X</a:t>
            </a:r>
            <a:r>
              <a:rPr lang="pt-BR" sz="2800" dirty="0"/>
              <a:t>,</a:t>
            </a:r>
            <a:r>
              <a:rPr lang="pt-BR" sz="2800" dirty="0" smtClean="0"/>
              <a:t> pode ser usada para diminuir arrecadação com imposto sobre trabalho e diminuir distorções neste mercado.</a:t>
            </a:r>
          </a:p>
          <a:p>
            <a:r>
              <a:rPr lang="pt-BR" sz="2800" dirty="0" smtClean="0"/>
              <a:t>Este é o Efeito de Reciclagem de Renda (</a:t>
            </a:r>
            <a:r>
              <a:rPr lang="pt-BR" sz="2800" i="1" dirty="0" err="1" smtClean="0"/>
              <a:t>revenue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recycling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effect</a:t>
            </a:r>
            <a:r>
              <a:rPr lang="pt-BR" sz="2800" dirty="0"/>
              <a:t> </a:t>
            </a:r>
            <a:r>
              <a:rPr lang="pt-BR" sz="2800" dirty="0" smtClean="0"/>
              <a:t>ou RE):</a:t>
            </a:r>
          </a:p>
          <a:p>
            <a:r>
              <a:rPr lang="pt-BR" sz="2800" dirty="0" smtClean="0"/>
              <a:t>Lembre-se que cada real arrecadado no mercado de trabalho, tem um custo adicional de V.</a:t>
            </a:r>
          </a:p>
          <a:p>
            <a:r>
              <a:rPr lang="pt-BR" sz="2800" dirty="0" smtClean="0"/>
              <a:t>Assim, RE é este custo evitado:</a:t>
            </a:r>
          </a:p>
          <a:p>
            <a:r>
              <a:rPr lang="pt-BR" sz="2800" dirty="0" smtClean="0"/>
              <a:t>RE = </a:t>
            </a:r>
            <a:r>
              <a:rPr lang="pt-BR" sz="2800" dirty="0" err="1" smtClean="0"/>
              <a:t>Vt</a:t>
            </a:r>
            <a:r>
              <a:rPr lang="pt-BR" sz="2800" baseline="-25000" dirty="0" err="1" smtClean="0"/>
              <a:t>x</a:t>
            </a:r>
            <a:r>
              <a:rPr lang="pt-BR" sz="2800" dirty="0" err="1" smtClean="0"/>
              <a:t>X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25324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513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Taxa de Poluição e Incentivo do Poluidor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2075"/>
            <a:ext cx="8229600" cy="4525963"/>
          </a:xfrm>
        </p:spPr>
        <p:txBody>
          <a:bodyPr/>
          <a:lstStyle/>
          <a:p>
            <a:r>
              <a:rPr lang="pt-BR" i="1" dirty="0" err="1" smtClean="0"/>
              <a:t>x</a:t>
            </a:r>
            <a:r>
              <a:rPr lang="pt-BR" dirty="0" smtClean="0"/>
              <a:t> &gt; </a:t>
            </a:r>
            <a:r>
              <a:rPr lang="pt-BR" i="1" dirty="0" err="1" smtClean="0"/>
              <a:t>E</a:t>
            </a:r>
            <a:r>
              <a:rPr lang="pt-BR" i="1" baseline="-25000" dirty="0" err="1" smtClean="0"/>
              <a:t>p</a:t>
            </a:r>
            <a:r>
              <a:rPr lang="pt-BR" dirty="0" smtClean="0"/>
              <a:t> : custo de poluir mais uma unidade (</a:t>
            </a:r>
            <a:r>
              <a:rPr lang="pt-BR" i="1" dirty="0" err="1" smtClean="0"/>
              <a:t>p</a:t>
            </a:r>
            <a:r>
              <a:rPr lang="pt-BR" dirty="0" smtClean="0"/>
              <a:t>) é maior do que custo de despoluir (</a:t>
            </a:r>
            <a:r>
              <a:rPr lang="pt-BR" i="1" dirty="0" smtClean="0"/>
              <a:t>MS</a:t>
            </a:r>
            <a:r>
              <a:rPr lang="pt-BR" dirty="0" smtClean="0"/>
              <a:t> ou benefício marginal da poluição)</a:t>
            </a:r>
          </a:p>
          <a:p>
            <a:r>
              <a:rPr lang="pt-BR" i="1" dirty="0" err="1" smtClean="0"/>
              <a:t>x</a:t>
            </a:r>
            <a:r>
              <a:rPr lang="pt-BR" dirty="0" smtClean="0"/>
              <a:t> &lt; </a:t>
            </a:r>
            <a:r>
              <a:rPr lang="pt-BR" i="1" dirty="0" err="1" smtClean="0"/>
              <a:t>E</a:t>
            </a:r>
            <a:r>
              <a:rPr lang="pt-BR" i="1" baseline="-25000" dirty="0" err="1" smtClean="0"/>
              <a:t>p</a:t>
            </a:r>
            <a:r>
              <a:rPr lang="pt-BR" dirty="0" smtClean="0"/>
              <a:t> : benefício de se poluir mais uma unidade (</a:t>
            </a:r>
            <a:r>
              <a:rPr lang="pt-BR" i="1" dirty="0" smtClean="0"/>
              <a:t>MS</a:t>
            </a:r>
            <a:r>
              <a:rPr lang="pt-BR" dirty="0" smtClean="0"/>
              <a:t> ou economia marginal da poluição) é maior do que o custo de se emitir esta 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86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Resumindo, imposto </a:t>
            </a:r>
            <a:r>
              <a:rPr lang="pt-BR" sz="2800" dirty="0" err="1" smtClean="0"/>
              <a:t>Pigoviano</a:t>
            </a:r>
            <a:r>
              <a:rPr lang="pt-BR" sz="2800" dirty="0" smtClean="0"/>
              <a:t> gera três benefícios líquidos:</a:t>
            </a:r>
          </a:p>
          <a:p>
            <a:pPr lvl="1"/>
            <a:r>
              <a:rPr lang="pt-BR" sz="2400" dirty="0" smtClean="0"/>
              <a:t>EP (+): redução do problema da externalidade</a:t>
            </a:r>
          </a:p>
          <a:p>
            <a:pPr lvl="1"/>
            <a:r>
              <a:rPr lang="pt-BR" sz="2400" dirty="0" smtClean="0"/>
              <a:t>RE (+): diminuição da arrecadação no mercado de trabalho.</a:t>
            </a:r>
          </a:p>
          <a:p>
            <a:pPr lvl="1"/>
            <a:r>
              <a:rPr lang="pt-BR" sz="2400" dirty="0" smtClean="0"/>
              <a:t>IE (-): aumento na distorção no mercado de trabalho.</a:t>
            </a:r>
          </a:p>
        </p:txBody>
      </p:sp>
    </p:spTree>
    <p:extLst>
      <p:ext uri="{BB962C8B-B14F-4D97-AF65-F5344CB8AC3E}">
        <p14:creationId xmlns:p14="http://schemas.microsoft.com/office/powerpoint/2010/main" val="3388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Hip</a:t>
            </a:r>
            <a:r>
              <a:rPr lang="pt-BR" dirty="0" smtClean="0"/>
              <a:t>ótese do</a:t>
            </a:r>
            <a:r>
              <a:rPr lang="pt-BR" dirty="0" smtClean="0"/>
              <a:t> Dividendo Duplo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3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Efeito líquido total = EP + RE + IE</a:t>
            </a:r>
          </a:p>
          <a:p>
            <a:r>
              <a:rPr lang="pt-BR" sz="2800" dirty="0" smtClean="0"/>
              <a:t>Efeito líquido total é positivo, negativo ou nulo?</a:t>
            </a:r>
          </a:p>
          <a:p>
            <a:pPr lvl="1"/>
            <a:r>
              <a:rPr lang="pt-BR" sz="2400" dirty="0" smtClean="0"/>
              <a:t>Questão empírica.</a:t>
            </a:r>
          </a:p>
          <a:p>
            <a:r>
              <a:rPr lang="pt-BR" sz="2800" dirty="0" smtClean="0"/>
              <a:t>Note que se a correção da externalidade não envolver diminuição de outros impostos </a:t>
            </a:r>
            <a:r>
              <a:rPr lang="pt-BR" sz="2800" dirty="0" err="1" smtClean="0"/>
              <a:t>distorcionários</a:t>
            </a:r>
            <a:r>
              <a:rPr lang="pt-BR" sz="2800" dirty="0" smtClean="0"/>
              <a:t>, ficaremos apenas com EP e IE, e perderemos o RE.</a:t>
            </a:r>
          </a:p>
          <a:p>
            <a:r>
              <a:rPr lang="pt-BR" sz="2800" dirty="0" smtClean="0"/>
              <a:t>Exemplos onde RE desaparece:</a:t>
            </a:r>
          </a:p>
          <a:p>
            <a:pPr lvl="1"/>
            <a:r>
              <a:rPr lang="pt-BR" sz="2400" dirty="0" smtClean="0"/>
              <a:t>Comando e controle.</a:t>
            </a:r>
          </a:p>
          <a:p>
            <a:pPr lvl="1"/>
            <a:r>
              <a:rPr lang="pt-BR" sz="2400" dirty="0" smtClean="0"/>
              <a:t>Títulos de poluição distribuídos gratuitamente.</a:t>
            </a:r>
          </a:p>
        </p:txBody>
      </p:sp>
    </p:spTree>
    <p:extLst>
      <p:ext uri="{BB962C8B-B14F-4D97-AF65-F5344CB8AC3E}">
        <p14:creationId xmlns:p14="http://schemas.microsoft.com/office/powerpoint/2010/main" val="311216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200"/>
            <a:ext cx="8229600" cy="944562"/>
          </a:xfrm>
        </p:spPr>
        <p:txBody>
          <a:bodyPr>
            <a:noAutofit/>
          </a:bodyPr>
          <a:lstStyle/>
          <a:p>
            <a:r>
              <a:rPr lang="pt-BR" sz="3600" dirty="0" smtClean="0"/>
              <a:t>Taxa de Poluição e Incentivo do Poluidor – Vários Poluidores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2746375"/>
            <a:ext cx="7048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5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Taxa de Poluição e Incentivo do Poluidor – Vários Poluidores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Benefício marginal da poluição </a:t>
            </a:r>
            <a:r>
              <a:rPr lang="pt-BR" i="1" dirty="0" smtClean="0"/>
              <a:t>MS(</a:t>
            </a:r>
            <a:r>
              <a:rPr lang="pt-BR" i="1" dirty="0" err="1" smtClean="0"/>
              <a:t>x</a:t>
            </a:r>
            <a:r>
              <a:rPr lang="pt-BR" i="1" dirty="0" smtClean="0"/>
              <a:t>)</a:t>
            </a:r>
            <a:r>
              <a:rPr lang="pt-BR" dirty="0" smtClean="0"/>
              <a:t> é o mesmo que custo marginal do abate da poluição </a:t>
            </a:r>
            <a:r>
              <a:rPr lang="pt-BR" i="1" dirty="0" smtClean="0"/>
              <a:t>MC(a)</a:t>
            </a:r>
            <a:r>
              <a:rPr lang="pt-BR" dirty="0" smtClean="0"/>
              <a:t> (problema 5, cap. 5).</a:t>
            </a:r>
          </a:p>
          <a:p>
            <a:pPr algn="just"/>
            <a:r>
              <a:rPr lang="pt-BR" dirty="0" smtClean="0"/>
              <a:t>A um nível de poluição </a:t>
            </a:r>
            <a:r>
              <a:rPr lang="pt-BR" i="1" dirty="0" err="1" smtClean="0"/>
              <a:t>x</a:t>
            </a:r>
            <a:r>
              <a:rPr lang="pt-BR" dirty="0" smtClean="0"/>
              <a:t>, corresponde um nível de abatimento </a:t>
            </a:r>
            <a:r>
              <a:rPr lang="pt-BR" i="1" dirty="0" smtClean="0"/>
              <a:t>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Princípio </a:t>
            </a:r>
            <a:r>
              <a:rPr lang="pt-BR" dirty="0" err="1" smtClean="0"/>
              <a:t>equimarginal</a:t>
            </a:r>
            <a:r>
              <a:rPr lang="pt-BR" dirty="0" smtClean="0"/>
              <a:t>: todos os poluidores emitem de forma que o benefício marginal da poluição (</a:t>
            </a:r>
            <a:r>
              <a:rPr lang="pt-BR" i="1" dirty="0" smtClean="0"/>
              <a:t>MS</a:t>
            </a:r>
            <a:r>
              <a:rPr lang="pt-BR" dirty="0" smtClean="0"/>
              <a:t>) seja o mesmo (igual à taxa da poluição </a:t>
            </a:r>
            <a:r>
              <a:rPr lang="pt-BR" i="1" dirty="0" err="1" smtClean="0"/>
              <a:t>p</a:t>
            </a:r>
            <a:r>
              <a:rPr lang="pt-B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242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9900</TotalTime>
  <Words>2454</Words>
  <Application>Microsoft Macintosh PowerPoint</Application>
  <PresentationFormat>On-screen Show (4:3)</PresentationFormat>
  <Paragraphs>359</Paragraphs>
  <Slides>71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Preços e Taxas de Poluição</vt:lpstr>
      <vt:lpstr>Taxas de Poluição e Poluidores</vt:lpstr>
      <vt:lpstr>Taxas de Poluição e Poluidores</vt:lpstr>
      <vt:lpstr>Benefício ou Economia Marginal  da Poluição</vt:lpstr>
      <vt:lpstr>Taxa de Poluição e Incentivo do Poluidor</vt:lpstr>
      <vt:lpstr>Taxa de Poluição e Incentivo do Poluidor</vt:lpstr>
      <vt:lpstr>Taxa de Poluição e Incentivo do Poluidor</vt:lpstr>
      <vt:lpstr>Taxa de Poluição e Incentivo do Poluidor – Vários Poluidores</vt:lpstr>
      <vt:lpstr>Taxa de Poluição e Incentivo do Poluidor – Vários Poluidores</vt:lpstr>
      <vt:lpstr>Taxas e Externalidades Aplicação</vt:lpstr>
      <vt:lpstr>Imposto Pigoviano</vt:lpstr>
      <vt:lpstr>Poluição Ótima</vt:lpstr>
      <vt:lpstr>Poluição Ótima</vt:lpstr>
      <vt:lpstr>Poluição Ótima</vt:lpstr>
      <vt:lpstr>Poluição Ótima</vt:lpstr>
      <vt:lpstr>Poluição Ótima</vt:lpstr>
      <vt:lpstr>Poluição Ótima – Um Poluidor</vt:lpstr>
      <vt:lpstr>Poluição Ótima – Múltiplos Poluidores</vt:lpstr>
      <vt:lpstr>Imposto Pigoviano</vt:lpstr>
      <vt:lpstr>Imposto Pigoviano – Um Poluidor</vt:lpstr>
      <vt:lpstr>Imposto Pigoviano – Múltiplos Poluidores: Princípio Equimarginal</vt:lpstr>
      <vt:lpstr>Imposto Pigoviano – Múltiplos Poluidores: Princípio Equimarginal</vt:lpstr>
      <vt:lpstr>Min Custo Social do Abatimento da Poluição</vt:lpstr>
      <vt:lpstr>Max Benefício Social da Poluição</vt:lpstr>
      <vt:lpstr>Max Benefício Social da Poluição – Exemplo</vt:lpstr>
      <vt:lpstr>PowerPoint Presentation</vt:lpstr>
      <vt:lpstr>Exemplo</vt:lpstr>
      <vt:lpstr>Max Benefício Social da Poluição – Exemplo</vt:lpstr>
      <vt:lpstr>Princípio Equimarginal e Eficiência</vt:lpstr>
      <vt:lpstr>Imposto Pigoviano e Princípio Equimarginal</vt:lpstr>
      <vt:lpstr>Imposto Pigoviano</vt:lpstr>
      <vt:lpstr>Subsídio Pigoviano à Despoluição</vt:lpstr>
      <vt:lpstr>Subsídio Pigoviano à Despoluição</vt:lpstr>
      <vt:lpstr>Subsídio e Imposto Pigoviano</vt:lpstr>
      <vt:lpstr>Subsídio e Imposto Pigoviano</vt:lpstr>
      <vt:lpstr>Subsídio e Imposto Pigoviano</vt:lpstr>
      <vt:lpstr>Subsídio e Imposto Pigoviano</vt:lpstr>
      <vt:lpstr>Subsídio e Imposto Pigoviano</vt:lpstr>
      <vt:lpstr>Subsídio e Imposto Pigoviano Firmas Heterogêneas no Curto Prazo</vt:lpstr>
      <vt:lpstr>Subsídio e Imposto Pigoviano Firmas Heterogêneas no Curto Prazo</vt:lpstr>
      <vt:lpstr>Subsídio e Imposto Pigoviano Firmas Heterogêneas no Curto Prazo</vt:lpstr>
      <vt:lpstr>Subsídio e Imposto Pigoviano Firmas Heterogêneas no Curto Prazo</vt:lpstr>
      <vt:lpstr>Subsídio e Imposto Pigoviano Firmas Heterogêneas no Curto Prazo</vt:lpstr>
      <vt:lpstr>Subsídio e Imposto Pigoviano Firmas Heterogêneas no Curto Prazo</vt:lpstr>
      <vt:lpstr>Subsídio e Imposto Pigoviano Firmas Heterogêneas no Curto Prazo</vt:lpstr>
      <vt:lpstr>Subsídio e Imposto Pigoviano Firmas Heterogêneas no Curto Prazo</vt:lpstr>
      <vt:lpstr>Subsídio e Imposto Pigoviano Firmas Heterogêneas no Longo Prazo</vt:lpstr>
      <vt:lpstr>Monopolista no Mercado de Bens</vt:lpstr>
      <vt:lpstr>Monopolista na Produção de Poluição</vt:lpstr>
      <vt:lpstr>Monopolista na Produção de Poluição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  <vt:lpstr>Hipótese do Dividendo Duplo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Eficiência e Mercados</dc:title>
  <dc:subject/>
  <dc:creator>Ariaster Chimeli</dc:creator>
  <cp:keywords/>
  <dc:description/>
  <cp:lastModifiedBy>Ariaster Chimeli</cp:lastModifiedBy>
  <cp:revision>285</cp:revision>
  <dcterms:created xsi:type="dcterms:W3CDTF">2015-07-18T17:11:57Z</dcterms:created>
  <dcterms:modified xsi:type="dcterms:W3CDTF">2015-11-02T20:08:34Z</dcterms:modified>
  <cp:category/>
</cp:coreProperties>
</file>