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71" r:id="rId9"/>
    <p:sldId id="268" r:id="rId10"/>
    <p:sldId id="269" r:id="rId11"/>
    <p:sldId id="270" r:id="rId12"/>
    <p:sldId id="273" r:id="rId13"/>
    <p:sldId id="274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10" autoAdjust="0"/>
    <p:restoredTop sz="86333" autoAdjust="0"/>
  </p:normalViewPr>
  <p:slideViewPr>
    <p:cSldViewPr>
      <p:cViewPr varScale="1">
        <p:scale>
          <a:sx n="58" d="100"/>
          <a:sy n="58" d="100"/>
        </p:scale>
        <p:origin x="-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4ECE6E-ED33-4DFF-B333-2A1617A13033}" type="datetimeFigureOut">
              <a:rPr lang="pt-BR" smtClean="0"/>
              <a:pPr/>
              <a:t>19/03/2012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4546CA-BE30-4575-ADD7-92543553C7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548680"/>
            <a:ext cx="6550496" cy="2500329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 marco construtivista no Ensino de Ciências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15816" y="3717032"/>
            <a:ext cx="5144616" cy="1512168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 </a:t>
            </a:r>
          </a:p>
          <a:p>
            <a:endParaRPr lang="pt-BR" dirty="0"/>
          </a:p>
          <a:p>
            <a:r>
              <a:rPr lang="pt-BR" dirty="0"/>
              <a:t> </a:t>
            </a:r>
            <a:r>
              <a:rPr lang="pt-BR" dirty="0" smtClean="0"/>
              <a:t>Aula 4 </a:t>
            </a:r>
          </a:p>
          <a:p>
            <a:r>
              <a:rPr lang="pt-BR" dirty="0" smtClean="0"/>
              <a:t>19/mar/2012</a:t>
            </a:r>
          </a:p>
          <a:p>
            <a:r>
              <a:rPr lang="pt-BR" sz="2300" dirty="0" smtClean="0"/>
              <a:t>Texto de referência – Bastos e </a:t>
            </a:r>
            <a:r>
              <a:rPr lang="pt-BR" sz="2300" dirty="0" err="1" smtClean="0"/>
              <a:t>col</a:t>
            </a:r>
            <a:r>
              <a:rPr lang="pt-BR" sz="2300" dirty="0" smtClean="0"/>
              <a:t>, 2004</a:t>
            </a:r>
            <a:endParaRPr lang="pt-BR" sz="2300" dirty="0"/>
          </a:p>
          <a:p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7467600" cy="455712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pt-BR" dirty="0" smtClean="0"/>
              <a:t>Desconhecem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Estômago é um depósito onde a comida permanece sem ser alterada ou eliminada.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A comida passa pelo estômago e depois é expulsa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Mudanças que ocorrem são de natureza mecânica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Analogia da mastigação – converter em algo menor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Transformação dos alimentos</a:t>
            </a:r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19708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pt-BR" dirty="0" smtClean="0"/>
              <a:t>O corpo absorve o que é bom e elimina o que é ruim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A comida chega em pequenos pedaços a todas as partes do corpo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A comida se converte em sangue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Assimilação </a:t>
            </a:r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gali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5302" y="34047"/>
            <a:ext cx="6215210" cy="634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0" y="548680"/>
            <a:ext cx="4499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O que você acha que acontece com o que comemos e bebemos?</a:t>
            </a:r>
            <a:endParaRPr lang="pt-BR" sz="2800" dirty="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odrigo\Meus documentos\Minhas imagens\qvida_chum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7091" y="-27384"/>
            <a:ext cx="3681413" cy="6858000"/>
          </a:xfrm>
          <a:prstGeom prst="rect">
            <a:avLst/>
          </a:prstGeom>
          <a:noFill/>
        </p:spPr>
      </p:pic>
      <p:pic>
        <p:nvPicPr>
          <p:cNvPr id="3" name="Picture 5" descr="C:\Documents and Settings\Rodrigo\Meus documentos\Minhas imagens\lanche.jpg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4526632" y="-27384"/>
            <a:ext cx="2133600" cy="1223963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0" y="548680"/>
            <a:ext cx="4499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O que você acha que acontece com o que comemos e bebemos?</a:t>
            </a:r>
            <a:endParaRPr lang="pt-BR" sz="2800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dirty="0" smtClean="0"/>
              <a:t>Ensino como transmissão de informação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Aprendizagem como absorção passiva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Aluno sem atividade própria e sem modelos ou explicações alternativas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Principal virtude é atenção e silêncio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Avaliação verifica capacidade de reproduzir definições, classificações, enunciados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pt-BR" sz="3600" dirty="0" smtClean="0"/>
              <a:t>Concepções sobre ensino aprendizagem (até anos 50)</a:t>
            </a:r>
            <a:endParaRPr lang="pt-BR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7467600" cy="3981056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pt-BR" dirty="0" smtClean="0"/>
              <a:t>as </a:t>
            </a:r>
            <a:r>
              <a:rPr lang="pt-BR" dirty="0"/>
              <a:t>crianças possuem concepções</a:t>
            </a:r>
          </a:p>
          <a:p>
            <a:pPr>
              <a:spcAft>
                <a:spcPts val="1800"/>
              </a:spcAft>
            </a:pPr>
            <a:r>
              <a:rPr lang="pt-BR" dirty="0" smtClean="0"/>
              <a:t>essas </a:t>
            </a:r>
            <a:r>
              <a:rPr lang="pt-BR" dirty="0"/>
              <a:t>concepções são diferentes das concepções dos cientistas</a:t>
            </a:r>
          </a:p>
          <a:p>
            <a:pPr>
              <a:spcAft>
                <a:spcPts val="1800"/>
              </a:spcAft>
            </a:pPr>
            <a:r>
              <a:rPr lang="pt-BR" dirty="0" smtClean="0"/>
              <a:t>elas </a:t>
            </a:r>
            <a:r>
              <a:rPr lang="pt-BR" dirty="0"/>
              <a:t>podem não ser influenciadas pelo ensino de ciências</a:t>
            </a:r>
          </a:p>
          <a:p>
            <a:pPr>
              <a:spcAft>
                <a:spcPts val="1800"/>
              </a:spcAft>
            </a:pPr>
            <a:r>
              <a:rPr lang="pt-BR" dirty="0" smtClean="0"/>
              <a:t>elas </a:t>
            </a:r>
            <a:r>
              <a:rPr lang="pt-BR" dirty="0"/>
              <a:t>podem ser obstáculos à aprendizagem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As pesquisas  (anos 70) mostraram:</a:t>
            </a:r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t-BR" dirty="0" smtClean="0"/>
              <a:t>formas </a:t>
            </a:r>
            <a:r>
              <a:rPr lang="pt-BR" dirty="0"/>
              <a:t>de substituir concepções alternativas por concepções científicas</a:t>
            </a:r>
          </a:p>
          <a:p>
            <a:pPr>
              <a:spcAft>
                <a:spcPts val="1800"/>
              </a:spcAft>
            </a:pPr>
            <a:r>
              <a:rPr lang="pt-BR" dirty="0" smtClean="0"/>
              <a:t>discutir </a:t>
            </a:r>
            <a:r>
              <a:rPr lang="pt-BR" dirty="0"/>
              <a:t>processos mentais que levem à mudança conceitual</a:t>
            </a:r>
          </a:p>
          <a:p>
            <a:pPr>
              <a:spcAft>
                <a:spcPts val="1800"/>
              </a:spcAft>
            </a:pPr>
            <a:r>
              <a:rPr lang="pt-BR" dirty="0" smtClean="0"/>
              <a:t>identificar </a:t>
            </a:r>
            <a:r>
              <a:rPr lang="pt-BR" dirty="0"/>
              <a:t>condições objetivas que promovam mudança </a:t>
            </a:r>
            <a:r>
              <a:rPr lang="pt-BR" dirty="0" smtClean="0"/>
              <a:t>conceitual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As pesquisas (anos 80) buscavam:</a:t>
            </a:r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467600" cy="390904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pt-BR" dirty="0" smtClean="0"/>
              <a:t>mudança </a:t>
            </a:r>
            <a:r>
              <a:rPr lang="pt-BR" dirty="0"/>
              <a:t>conceitual nos indivíduos se assemelharia à mudança de paradigma na ciência</a:t>
            </a:r>
          </a:p>
          <a:p>
            <a:pPr>
              <a:spcAft>
                <a:spcPts val="1800"/>
              </a:spcAft>
            </a:pPr>
            <a:r>
              <a:rPr lang="pt-BR" dirty="0" smtClean="0"/>
              <a:t>processos </a:t>
            </a:r>
            <a:r>
              <a:rPr lang="pt-BR" dirty="0"/>
              <a:t>equivalentes à revolução científica</a:t>
            </a:r>
          </a:p>
          <a:p>
            <a:pPr>
              <a:spcAft>
                <a:spcPts val="1800"/>
              </a:spcAft>
            </a:pPr>
            <a:r>
              <a:rPr lang="pt-BR" dirty="0" smtClean="0"/>
              <a:t>explicações </a:t>
            </a:r>
            <a:r>
              <a:rPr lang="pt-BR" dirty="0"/>
              <a:t>dos alunos deveriam ser expostas a contra-exemplo</a:t>
            </a:r>
          </a:p>
          <a:p>
            <a:pPr>
              <a:spcAft>
                <a:spcPts val="1800"/>
              </a:spcAft>
            </a:pPr>
            <a:r>
              <a:rPr lang="pt-BR" dirty="0" smtClean="0"/>
              <a:t>conflito </a:t>
            </a:r>
            <a:r>
              <a:rPr lang="pt-BR" dirty="0"/>
              <a:t>cognitivo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Influência da Filosofia da Ciência</a:t>
            </a:r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7467600" cy="460851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pt-BR" dirty="0" smtClean="0"/>
              <a:t>O </a:t>
            </a:r>
            <a:r>
              <a:rPr lang="pt-BR" dirty="0"/>
              <a:t>indivíduo não é uma folha em branco. Elementos mentais se constituem gradativamente.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Os </a:t>
            </a:r>
            <a:r>
              <a:rPr lang="pt-BR" dirty="0"/>
              <a:t>elementos mentais incluem funções psíquicas (forma) e concepções ou conhecimentos prévios (conteúdo).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A </a:t>
            </a:r>
            <a:r>
              <a:rPr lang="pt-BR" dirty="0"/>
              <a:t>aprendizagem pressupõe atividade mental</a:t>
            </a:r>
            <a:r>
              <a:rPr lang="pt-BR" dirty="0" smtClean="0"/>
              <a:t>.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A ação (intelectual) pressupõe interesse (pergunta ou problema).</a:t>
            </a:r>
          </a:p>
          <a:p>
            <a:pPr>
              <a:spcAft>
                <a:spcPts val="2400"/>
              </a:spcAft>
            </a:pP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368152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/>
              <a:t>Consensos entre as </a:t>
            </a:r>
            <a:r>
              <a:rPr lang="pt-BR" sz="3600" dirty="0" err="1" smtClean="0"/>
              <a:t>ideias</a:t>
            </a:r>
            <a:r>
              <a:rPr lang="pt-BR" sz="3600" dirty="0" smtClean="0"/>
              <a:t> construtivistas</a:t>
            </a:r>
            <a:endParaRPr lang="pt-BR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251520" y="571500"/>
            <a:ext cx="7978080" cy="5554663"/>
          </a:xfrm>
        </p:spPr>
        <p:txBody>
          <a:bodyPr>
            <a:normAutofit/>
          </a:bodyPr>
          <a:lstStyle/>
          <a:p>
            <a:pPr algn="just">
              <a:spcAft>
                <a:spcPts val="2400"/>
              </a:spcAft>
            </a:pPr>
            <a:r>
              <a:rPr lang="pt-BR" dirty="0" smtClean="0"/>
              <a:t>Informações </a:t>
            </a:r>
            <a:r>
              <a:rPr lang="pt-BR" dirty="0"/>
              <a:t>provenientes do meio físico e social (sons, imagens, sensações táteis, etc.) não possuem significado intrínseco. É o indivíduo que atribui significado a essas informações, o que depende de conteúdos e habilidades mentais. Indivíduos diferentes  geram construções mentais diferentes</a:t>
            </a:r>
            <a:r>
              <a:rPr lang="pt-BR" dirty="0" smtClean="0"/>
              <a:t>.</a:t>
            </a:r>
          </a:p>
          <a:p>
            <a:pPr algn="just">
              <a:spcAft>
                <a:spcPts val="2400"/>
              </a:spcAft>
            </a:pPr>
            <a:r>
              <a:rPr lang="pt-BR" dirty="0" smtClean="0"/>
              <a:t>Esse </a:t>
            </a:r>
            <a:r>
              <a:rPr lang="pt-BR" dirty="0"/>
              <a:t>fenômeno é responsável pelas “distorções da aprendizagem” ou pelos “erros” que se identificam nas situações escolares.</a:t>
            </a:r>
          </a:p>
          <a:p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Preparando nossa investigação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Artigo de revisão de </a:t>
            </a:r>
            <a:r>
              <a:rPr lang="pt-BR" dirty="0" err="1" smtClean="0"/>
              <a:t>Rosario</a:t>
            </a:r>
            <a:r>
              <a:rPr lang="pt-BR" dirty="0" smtClean="0"/>
              <a:t> </a:t>
            </a:r>
            <a:r>
              <a:rPr lang="pt-BR" dirty="0" err="1" smtClean="0"/>
              <a:t>Cubero</a:t>
            </a:r>
            <a:r>
              <a:rPr lang="pt-BR" dirty="0" smtClean="0"/>
              <a:t>, 1998</a:t>
            </a:r>
          </a:p>
          <a:p>
            <a:r>
              <a:rPr lang="pt-BR" dirty="0" smtClean="0"/>
              <a:t>Indicativos de concepções possíveis entre crianças</a:t>
            </a:r>
          </a:p>
          <a:p>
            <a:r>
              <a:rPr lang="pt-BR" dirty="0" smtClean="0"/>
              <a:t>Considerações sobre formas de perguntar e registrar o que as crianças pensam</a:t>
            </a:r>
          </a:p>
          <a:p>
            <a:r>
              <a:rPr lang="pt-BR" dirty="0" smtClean="0"/>
              <a:t>Proposição de um “instrumento” para coleta de dados</a:t>
            </a:r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7467600" cy="4485112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pt-BR" dirty="0" smtClean="0"/>
              <a:t>“serve para manter a comida”</a:t>
            </a:r>
          </a:p>
          <a:p>
            <a:pPr>
              <a:spcAft>
                <a:spcPts val="3000"/>
              </a:spcAft>
            </a:pPr>
            <a:r>
              <a:rPr lang="pt-BR" dirty="0" smtClean="0"/>
              <a:t>“serve para comer”</a:t>
            </a:r>
          </a:p>
          <a:p>
            <a:pPr>
              <a:spcAft>
                <a:spcPts val="3000"/>
              </a:spcAft>
            </a:pPr>
            <a:r>
              <a:rPr lang="pt-BR" dirty="0" smtClean="0"/>
              <a:t>“a digestão é igual ao estômago”</a:t>
            </a:r>
          </a:p>
          <a:p>
            <a:pPr>
              <a:spcAft>
                <a:spcPts val="3000"/>
              </a:spcAft>
            </a:pPr>
            <a:r>
              <a:rPr lang="pt-BR" dirty="0" smtClean="0"/>
              <a:t>“corresponde ao trajeto através dos órgãos”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pt-BR" dirty="0" smtClean="0"/>
              <a:t>Digestão?</a:t>
            </a:r>
            <a:endParaRPr lang="pt-B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611</TotalTime>
  <Words>443</Words>
  <Application>Microsoft Office PowerPoint</Application>
  <PresentationFormat>Apresentação na tela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Concurso</vt:lpstr>
      <vt:lpstr>O marco construtivista no Ensino de Ciências</vt:lpstr>
      <vt:lpstr>Concepções sobre ensino aprendizagem (até anos 50)</vt:lpstr>
      <vt:lpstr>As pesquisas  (anos 70) mostraram:</vt:lpstr>
      <vt:lpstr>As pesquisas (anos 80) buscavam:</vt:lpstr>
      <vt:lpstr>Influência da Filosofia da Ciência</vt:lpstr>
      <vt:lpstr>Consensos entre as ideias construtivistas</vt:lpstr>
      <vt:lpstr>Slide 7</vt:lpstr>
      <vt:lpstr>Preparando nossa investigação</vt:lpstr>
      <vt:lpstr>Digestão?</vt:lpstr>
      <vt:lpstr>Transformação dos alimentos</vt:lpstr>
      <vt:lpstr>Assimilação </vt:lpstr>
      <vt:lpstr>Slide 12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Consensos construtivistas e Modelos recentes para o ensino de ciências</dc:title>
  <dc:creator>Silvia - Fafe</dc:creator>
  <cp:lastModifiedBy>silvia</cp:lastModifiedBy>
  <cp:revision>34</cp:revision>
  <dcterms:created xsi:type="dcterms:W3CDTF">2008-03-31T20:39:29Z</dcterms:created>
  <dcterms:modified xsi:type="dcterms:W3CDTF">2012-03-19T21:24:51Z</dcterms:modified>
</cp:coreProperties>
</file>